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64" r:id="rId7"/>
    <p:sldId id="365"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vi-v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FFFFCC"/>
    <a:srgbClr val="FFCC00"/>
    <a:srgbClr val="99C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5752" autoAdjust="0"/>
  </p:normalViewPr>
  <p:slideViewPr>
    <p:cSldViewPr>
      <p:cViewPr>
        <p:scale>
          <a:sx n="100" d="100"/>
          <a:sy n="100" d="100"/>
        </p:scale>
        <p:origin x="2004" y="3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4"/>
    </p:cViewPr>
  </p:sorter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 Type="http://schemas.openxmlformats.org/officeDocument/2006/relationships/slide" Target="slides/slide2.xml" />
  <Relationship Id="rId21" Type="http://schemas.openxmlformats.org/officeDocument/2006/relationships/slide" Target="slides/slide20.xml" />
  <Relationship Id="rId34" Type="http://schemas.openxmlformats.org/officeDocument/2006/relationships/viewProps" Target="viewProps.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handoutMaster" Target="handoutMasters/handoutMaster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tableStyles" Target="tableStyles.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notesMaster" Target="notesMasters/notesMaster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theme" Target="theme/theme1.xml" />
  <Relationship Id="rId8" Type="http://schemas.openxmlformats.org/officeDocument/2006/relationships/slide" Target="slides/slide7.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r>
              <a:rPr kumimoji="1" lang="ja-JP" altLang="en-US"/>
              <a:t>2019/5/7</a:t>
            </a:r>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r>
              <a:rPr kumimoji="1" lang="ja-JP" altLang="en-US"/>
              <a:t>2019/5/7</a:t>
            </a:r>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vi"/>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vi"/>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vi"/>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vi"/>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vi"/>
              <a:t>マスタ タイトルの書式設定</a:t>
            </a:r>
          </a:p>
        </p:txBody>
      </p:sp>
      <p:sp>
        <p:nvSpPr>
          <p:cNvPr id="3" name="コンテンツ プレースホルダ 2"/>
          <p:cNvSpPr>
            <a:spLocks noGrp="1"/>
          </p:cNvSpPr>
          <p:nvPr>
            <p:ph idx="1"/>
          </p:nvPr>
        </p:nvSpPr>
        <p:spPr/>
        <p:txBody>
          <a:bodyPr rtlCol="0"/>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vi"/>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vi"/>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vi"/>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vi"/>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7" name="日付プレースホルダ 6"/>
          <p:cNvSpPr>
            <a:spLocks noGrp="1"/>
          </p:cNvSpPr>
          <p:nvPr>
            <p:ph type="dt" sz="half" idx="10"/>
          </p:nvPr>
        </p:nvSpPr>
        <p:spPr/>
        <p:txBody>
          <a:bodyPr rtlCol="0"/>
          <a:lstStyle/>
          <a:p>
            <a:pPr rtl="0"/>
            <a:r>
              <a:rPr kumimoji="1" lang="ja-JP" altLang="en-US"/>
              <a:t>2019/5/7</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vi"/>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2019/5/7</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2019/5/7</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vi"/>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vi"/>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vi"/>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vi"/>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vi"/>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2019/5/7</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jpeg" />
  <Relationship Id="rId2" Type="http://schemas.openxmlformats.org/officeDocument/2006/relationships/image" Target="../media/image1.jpg" />
  <Relationship Id="rId1" Type="http://schemas.openxmlformats.org/officeDocument/2006/relationships/slideLayout" Target="../slideLayouts/slideLayout1.xml" />
  <Relationship Id="rId4" Type="http://schemas.openxmlformats.org/officeDocument/2006/relationships/image" Target="../media/image3.png"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21.jpeg"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23.emf" />
  <Relationship Id="rId2" Type="http://schemas.openxmlformats.org/officeDocument/2006/relationships/image" Target="../media/image22.emf" />
  <Relationship Id="rId1" Type="http://schemas.openxmlformats.org/officeDocument/2006/relationships/slideLayout" Target="../slideLayouts/slideLayout2.xml" />
  <Relationship Id="rId6" Type="http://schemas.openxmlformats.org/officeDocument/2006/relationships/image" Target="../media/image26.emf" />
  <Relationship Id="rId5" Type="http://schemas.openxmlformats.org/officeDocument/2006/relationships/image" Target="../media/image25.emf" />
  <Relationship Id="rId4" Type="http://schemas.openxmlformats.org/officeDocument/2006/relationships/image" Target="../media/image24.emf"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image" Target="../media/image27.gif"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jpg" />
  <Relationship Id="rId2" Type="http://schemas.openxmlformats.org/officeDocument/2006/relationships/notesSlide" Target="../notesSlides/notesSlide3.xml" />
  <Relationship Id="rId1" Type="http://schemas.openxmlformats.org/officeDocument/2006/relationships/slideLayout" Target="../slideLayouts/slideLayout2.xml" />
  <Relationship Id="rId5" Type="http://schemas.openxmlformats.org/officeDocument/2006/relationships/image" Target="../media/image28.jpg" />
  <Relationship Id="rId4" Type="http://schemas.openxmlformats.org/officeDocument/2006/relationships/image" Target="../media/image27.gif" />
</Relationships>
</file>

<file path=ppt/slides/_rels/slide15.xml.rels>&#65279;<?xml version="1.0" encoding="utf-8" standalone="yes"?>
<Relationships xmlns="http://schemas.openxmlformats.org/package/2006/relationships">
  <Relationship Id="rId2" Type="http://schemas.openxmlformats.org/officeDocument/2006/relationships/image" Target="../media/image29.gif"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31.emf" />
  <Relationship Id="rId2" Type="http://schemas.openxmlformats.org/officeDocument/2006/relationships/image" Target="../media/image30.jpeg" />
  <Relationship Id="rId1" Type="http://schemas.openxmlformats.org/officeDocument/2006/relationships/slideLayout" Target="../slideLayouts/slideLayout2.xml" />
  <Relationship Id="rId4" Type="http://schemas.openxmlformats.org/officeDocument/2006/relationships/image" Target="../media/image32.jpeg"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33.jpg" />
  <Relationship Id="rId2" Type="http://schemas.openxmlformats.org/officeDocument/2006/relationships/notesSlide" Target="../notesSlides/notesSlide4.xml" />
  <Relationship Id="rId1" Type="http://schemas.openxmlformats.org/officeDocument/2006/relationships/slideLayout" Target="../slideLayouts/slideLayout2.xml" />
  <Relationship Id="rId4" Type="http://schemas.openxmlformats.org/officeDocument/2006/relationships/image" Target="../media/image34.jpg"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36.jpeg" />
  <Relationship Id="rId2" Type="http://schemas.openxmlformats.org/officeDocument/2006/relationships/image" Target="../media/image35.jpeg"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37.jpg" />
  <Relationship Id="rId2" Type="http://schemas.openxmlformats.org/officeDocument/2006/relationships/notesSlide" Target="../notesSlides/notesSlide5.xml" />
  <Relationship Id="rId1" Type="http://schemas.openxmlformats.org/officeDocument/2006/relationships/slideLayout" Target="../slideLayouts/slideLayout2.xml" />
  <Relationship Id="rId5" Type="http://schemas.openxmlformats.org/officeDocument/2006/relationships/image" Target="../media/image39.gif" />
  <Relationship Id="rId4" Type="http://schemas.openxmlformats.org/officeDocument/2006/relationships/image" Target="../media/image38.jpg"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41.jpeg" />
  <Relationship Id="rId2" Type="http://schemas.openxmlformats.org/officeDocument/2006/relationships/image" Target="../media/image40.jpeg"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43.png" />
  <Relationship Id="rId2" Type="http://schemas.openxmlformats.org/officeDocument/2006/relationships/image" Target="../media/image42.png" />
  <Relationship Id="rId1" Type="http://schemas.openxmlformats.org/officeDocument/2006/relationships/slideLayout" Target="../slideLayouts/slideLayout2.xml" />
  <Relationship Id="rId5" Type="http://schemas.openxmlformats.org/officeDocument/2006/relationships/image" Target="../media/image45.png" />
  <Relationship Id="rId4" Type="http://schemas.openxmlformats.org/officeDocument/2006/relationships/image" Target="../media/image44.png"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46.png" />
  <Relationship Id="rId2" Type="http://schemas.openxmlformats.org/officeDocument/2006/relationships/notesSlide" Target="../notesSlides/notesSlide6.xml" />
  <Relationship Id="rId1" Type="http://schemas.openxmlformats.org/officeDocument/2006/relationships/slideLayout" Target="../slideLayouts/slideLayout2.xml" />
  <Relationship Id="rId5" Type="http://schemas.openxmlformats.org/officeDocument/2006/relationships/image" Target="../media/image48.png" />
  <Relationship Id="rId4" Type="http://schemas.openxmlformats.org/officeDocument/2006/relationships/image" Target="../media/image47.png"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50.gif" />
  <Relationship Id="rId2" Type="http://schemas.openxmlformats.org/officeDocument/2006/relationships/image" Target="../media/image49.gif" />
  <Relationship Id="rId1" Type="http://schemas.openxmlformats.org/officeDocument/2006/relationships/slideLayout" Target="../slideLayouts/slideLayout2.xml" />
  <Relationship Id="rId4" Type="http://schemas.openxmlformats.org/officeDocument/2006/relationships/image" Target="../media/image51.gif"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image" Target="../media/image52.jpg"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image" Target="../media/image53.gif"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2" Type="http://schemas.openxmlformats.org/officeDocument/2006/relationships/image" Target="../media/image54.jpeg"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4.jpg" />
  <Relationship Id="rId1" Type="http://schemas.openxmlformats.org/officeDocument/2006/relationships/slideLayout" Target="../slideLayouts/slideLayout1.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5.gif" />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6.gif"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8.jpg" />
  <Relationship Id="rId2" Type="http://schemas.openxmlformats.org/officeDocument/2006/relationships/image" Target="../media/image7.jpg" />
  <Relationship Id="rId1" Type="http://schemas.openxmlformats.org/officeDocument/2006/relationships/slideLayout" Target="../slideLayouts/slideLayout2.xml" />
  <Relationship Id="rId4" Type="http://schemas.openxmlformats.org/officeDocument/2006/relationships/image" Target="../media/image9.jp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1.jpg" />
  <Relationship Id="rId2" Type="http://schemas.openxmlformats.org/officeDocument/2006/relationships/image" Target="../media/image10.jpg" />
  <Relationship Id="rId1" Type="http://schemas.openxmlformats.org/officeDocument/2006/relationships/slideLayout" Target="../slideLayouts/slideLayout2.xml" />
  <Relationship Id="rId4" Type="http://schemas.openxmlformats.org/officeDocument/2006/relationships/image" Target="../media/image12.jpg" />
</Relationships>
</file>

<file path=ppt/slides/_rels/slide8.xml.rels>&#65279;<?xml version="1.0" encoding="utf-8" standalone="yes"?>
<Relationships xmlns="http://schemas.openxmlformats.org/package/2006/relationships">
  <Relationship Id="rId8" Type="http://schemas.openxmlformats.org/officeDocument/2006/relationships/image" Target="../media/image18.gif" />
  <Relationship Id="rId3" Type="http://schemas.openxmlformats.org/officeDocument/2006/relationships/image" Target="../media/image13.gif" />
  <Relationship Id="rId7" Type="http://schemas.openxmlformats.org/officeDocument/2006/relationships/image" Target="../media/image17.png" />
  <Relationship Id="rId2" Type="http://schemas.openxmlformats.org/officeDocument/2006/relationships/notesSlide" Target="../notesSlides/notesSlide2.xml" />
  <Relationship Id="rId1" Type="http://schemas.openxmlformats.org/officeDocument/2006/relationships/slideLayout" Target="../slideLayouts/slideLayout2.xml" />
  <Relationship Id="rId6" Type="http://schemas.openxmlformats.org/officeDocument/2006/relationships/image" Target="../media/image16.gif" />
  <Relationship Id="rId5" Type="http://schemas.openxmlformats.org/officeDocument/2006/relationships/image" Target="../media/image15.jpeg" />
  <Relationship Id="rId4" Type="http://schemas.openxmlformats.org/officeDocument/2006/relationships/image" Target="../media/image14.jpeg"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20.jpg" />
  <Relationship Id="rId2" Type="http://schemas.openxmlformats.org/officeDocument/2006/relationships/image" Target="../media/image19.jpg"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535769" y="1431941"/>
            <a:ext cx="8072462" cy="792087"/>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vi" sz="3600" b="1" dirty="0">
                <a:solidFill>
                  <a:srgbClr val="0000CC"/>
                </a:solidFill>
                <a:latin typeface="Arial" panose="020B0604020202020204" pitchFamily="34" charset="0"/>
                <a:ea typeface="メイリオ" pitchFamily="50" charset="-128"/>
                <a:cs typeface="Arial" panose="020B0604020202020204" pitchFamily="34" charset="0"/>
              </a:rPr>
              <a:t>Để làm việc an toàn và khoẻ mạnh</a:t>
            </a:r>
            <a:endParaRPr lang="en-US" altLang="ja-JP" sz="3600" b="1" dirty="0">
              <a:solidFill>
                <a:srgbClr val="0000CC"/>
              </a:solidFill>
              <a:latin typeface="Arial" panose="020B0604020202020204" pitchFamily="34" charset="0"/>
              <a:ea typeface="メイリオ" pitchFamily="50" charset="-128"/>
              <a:cs typeface="Arial" panose="020B0604020202020204" pitchFamily="34" charset="0"/>
            </a:endParaRPr>
          </a:p>
        </p:txBody>
      </p:sp>
      <p:sp>
        <p:nvSpPr>
          <p:cNvPr id="5" name="テキスト ボックス 4"/>
          <p:cNvSpPr txBox="1"/>
          <p:nvPr/>
        </p:nvSpPr>
        <p:spPr>
          <a:xfrm>
            <a:off x="535769" y="476672"/>
            <a:ext cx="7446466" cy="892552"/>
          </a:xfrm>
          <a:prstGeom prst="rect">
            <a:avLst/>
          </a:prstGeom>
          <a:noFill/>
        </p:spPr>
        <p:txBody>
          <a:bodyPr wrap="square" rtlCol="0" anchor="b">
            <a:spAutoFit/>
          </a:bodyPr>
          <a:lstStyle/>
          <a:p>
            <a:pPr rtl="0"/>
            <a:r>
              <a:rPr lang="vi" sz="2600" dirty="0">
                <a:solidFill>
                  <a:srgbClr val="C00000"/>
                </a:solidFill>
                <a:latin typeface="Arial" panose="020B0604020202020204" pitchFamily="34" charset="0"/>
                <a:ea typeface="メイリオ" panose="020B0604030504040204" pitchFamily="50" charset="-128"/>
                <a:cs typeface="Arial" panose="020B0604020202020204" pitchFamily="34" charset="0"/>
              </a:rPr>
              <a:t>Dành cho các bạn làm việc trong ngành xử lý chất thải công nghiệp</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mtClean="0"/>
              <a:pPr algn="ctr"/>
              <a:t>1</a:t>
            </a:fld>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6975500" cy="487636"/>
          </a:xfrm>
          <a:prstGeom prst="roundRect">
            <a:avLst/>
          </a:prstGeom>
          <a:solidFill>
            <a:schemeClr val="accent2">
              <a:lumMod val="75000"/>
            </a:schemeClr>
          </a:solidFill>
          <a:ln w="9525">
            <a:noFill/>
            <a:miter lim="800000"/>
            <a:headEnd/>
            <a:tailEnd/>
          </a:ln>
          <a:effectLst/>
        </p:spPr>
        <p:txBody>
          <a:bodyPr rtlCol="0" anchor="ctr"/>
          <a:lstStyle/>
          <a:p>
            <a:pPr algn="just"/>
            <a:r>
              <a:rPr lang="vi" b="1" dirty="0">
                <a:solidFill>
                  <a:schemeClr val="bg1"/>
                </a:solidFill>
                <a:latin typeface="Arial" panose="020B0604020202020204" pitchFamily="34" charset="0"/>
                <a:ea typeface="ＭＳ ゴシック" pitchFamily="49" charset="-128"/>
                <a:cs typeface="Arial" panose="020B0604020202020204" pitchFamily="34" charset="0"/>
              </a:rPr>
              <a:t>Điểm lưu ý 4 Tuân thủ trình tự làm việc đã được quy định!</a:t>
            </a:r>
            <a:endParaRPr lang="ja-JP" altLang="en-US"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5" name="Rectangle 10"/>
          <p:cNvSpPr>
            <a:spLocks noChangeArrowheads="1"/>
          </p:cNvSpPr>
          <p:nvPr/>
        </p:nvSpPr>
        <p:spPr bwMode="auto">
          <a:xfrm>
            <a:off x="548680" y="1784648"/>
            <a:ext cx="8271792" cy="1788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266700" indent="-266700" rtl="0" fontAlgn="auto">
              <a:spcAft>
                <a:spcPts val="0"/>
              </a:spcAft>
              <a:buClr>
                <a:srgbClr val="0000CC"/>
              </a:buClr>
              <a:buFont typeface="Wingdings" panose="05000000000000000000" pitchFamily="2" charset="2"/>
              <a:buChar char="u"/>
              <a:defRPr/>
            </a:pPr>
            <a:r>
              <a:rPr lang="vi" sz="1400" dirty="0">
                <a:latin typeface="Arial" panose="020B0604020202020204" pitchFamily="34" charset="0"/>
                <a:ea typeface="メイリオ" pitchFamily="50" charset="-128"/>
                <a:cs typeface="Arial" panose="020B0604020202020204" pitchFamily="34" charset="0"/>
              </a:rPr>
              <a:t>Nghiêm túc tuân thủ</a:t>
            </a:r>
            <a:r>
              <a:rPr lang="vi" sz="1400" dirty="0">
                <a:solidFill>
                  <a:srgbClr val="C00000"/>
                </a:solidFill>
                <a:latin typeface="Arial" panose="020B0604020202020204" pitchFamily="34" charset="0"/>
                <a:ea typeface="メイリオ" pitchFamily="50" charset="-128"/>
                <a:cs typeface="Arial" panose="020B0604020202020204" pitchFamily="34" charset="0"/>
              </a:rPr>
              <a:t>trình tự làm việc</a:t>
            </a:r>
            <a:r>
              <a:rPr lang="en-US" sz="1400" dirty="0">
                <a:solidFill>
                  <a:srgbClr val="C00000"/>
                </a:solidFill>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(tiêu chuẩn làm việc) đã được quy định.</a:t>
            </a:r>
            <a:endParaRPr lang="en-US" altLang="ja-JP" sz="1400" dirty="0">
              <a:latin typeface="Arial" panose="020B0604020202020204" pitchFamily="34" charset="0"/>
              <a:ea typeface="メイリオ" pitchFamily="50" charset="-128"/>
              <a:cs typeface="Arial" panose="020B0604020202020204" pitchFamily="34" charset="0"/>
            </a:endParaRPr>
          </a:p>
          <a:p>
            <a:pPr marL="266700" indent="-266700" rtl="0" fontAlgn="auto">
              <a:spcAft>
                <a:spcPts val="0"/>
              </a:spcAft>
              <a:buClr>
                <a:srgbClr val="0000CC"/>
              </a:buClr>
              <a:buFont typeface="Wingdings" panose="05000000000000000000" pitchFamily="2" charset="2"/>
              <a:buChar char="u"/>
              <a:defRPr/>
            </a:pPr>
            <a:r>
              <a:rPr lang="vi" sz="1400" dirty="0">
                <a:solidFill>
                  <a:srgbClr val="C00000"/>
                </a:solidFill>
                <a:latin typeface="Arial" panose="020B0604020202020204" pitchFamily="34" charset="0"/>
                <a:ea typeface="メイリオ" pitchFamily="50" charset="-128"/>
                <a:cs typeface="Arial" panose="020B0604020202020204" pitchFamily="34" charset="0"/>
              </a:rPr>
              <a:t>Luyện tập liên tục</a:t>
            </a:r>
            <a:r>
              <a:rPr lang="vi" sz="1400" dirty="0">
                <a:latin typeface="Arial" panose="020B0604020202020204" pitchFamily="34" charset="0"/>
                <a:ea typeface="メイリオ" pitchFamily="50" charset="-128"/>
                <a:cs typeface="Arial" panose="020B0604020202020204" pitchFamily="34" charset="0"/>
              </a:rPr>
              <a:t> để nắm vững trình tự làm việc đã được mô tả trong bảng trình </a:t>
            </a:r>
            <a:br>
              <a:rPr lang="en-US" sz="1400" dirty="0">
                <a:latin typeface="Arial" panose="020B0604020202020204" pitchFamily="34" charset="0"/>
                <a:ea typeface="メイリオ" pitchFamily="50" charset="-128"/>
                <a:cs typeface="Arial" panose="020B0604020202020204" pitchFamily="34" charset="0"/>
              </a:rPr>
            </a:br>
            <a:r>
              <a:rPr lang="vi" sz="1400" dirty="0">
                <a:latin typeface="Arial" panose="020B0604020202020204" pitchFamily="34" charset="0"/>
                <a:ea typeface="メイリオ" pitchFamily="50" charset="-128"/>
                <a:cs typeface="Arial" panose="020B0604020202020204" pitchFamily="34" charset="0"/>
              </a:rPr>
              <a:t>tự làm việc.</a:t>
            </a:r>
            <a:endParaRPr lang="en-US" altLang="ja-JP" sz="1400" dirty="0">
              <a:latin typeface="Arial" panose="020B0604020202020204" pitchFamily="34" charset="0"/>
              <a:ea typeface="メイリオ" pitchFamily="50" charset="-128"/>
              <a:cs typeface="Arial" panose="020B0604020202020204" pitchFamily="34" charset="0"/>
            </a:endParaRPr>
          </a:p>
          <a:p>
            <a:pPr marL="266700" indent="-266700" rtl="0" fontAlgn="auto">
              <a:spcAft>
                <a:spcPts val="0"/>
              </a:spcAft>
              <a:buClr>
                <a:srgbClr val="0000CC"/>
              </a:buClr>
              <a:buFont typeface="Wingdings" panose="05000000000000000000" pitchFamily="2" charset="2"/>
              <a:buChar char="u"/>
              <a:defRPr/>
            </a:pPr>
            <a:r>
              <a:rPr lang="vi" sz="1400" dirty="0">
                <a:latin typeface="Arial" panose="020B0604020202020204" pitchFamily="34" charset="0"/>
                <a:ea typeface="メイリオ" pitchFamily="50" charset="-128"/>
                <a:cs typeface="Arial" panose="020B0604020202020204" pitchFamily="34" charset="0"/>
              </a:rPr>
              <a:t> Hiểu rõ</a:t>
            </a:r>
            <a:r>
              <a:rPr lang="vi" sz="1400" dirty="0">
                <a:solidFill>
                  <a:srgbClr val="C00000"/>
                </a:solidFill>
                <a:latin typeface="Arial" panose="020B0604020202020204" pitchFamily="34" charset="0"/>
                <a:ea typeface="メイリオ" pitchFamily="50" charset="-128"/>
                <a:cs typeface="Arial" panose="020B0604020202020204" pitchFamily="34" charset="0"/>
              </a:rPr>
              <a:t>những việc cần làm</a:t>
            </a:r>
            <a:r>
              <a:rPr lang="vi" sz="1400" dirty="0">
                <a:latin typeface="Arial" panose="020B0604020202020204" pitchFamily="34" charset="0"/>
                <a:ea typeface="メイリオ" pitchFamily="50" charset="-128"/>
                <a:cs typeface="Arial" panose="020B0604020202020204" pitchFamily="34" charset="0"/>
              </a:rPr>
              <a:t>, </a:t>
            </a:r>
            <a:r>
              <a:rPr lang="vi" sz="1400" dirty="0">
                <a:solidFill>
                  <a:srgbClr val="C00000"/>
                </a:solidFill>
                <a:latin typeface="Arial" panose="020B0604020202020204" pitchFamily="34" charset="0"/>
                <a:ea typeface="メイリオ" pitchFamily="50" charset="-128"/>
                <a:cs typeface="Arial" panose="020B0604020202020204" pitchFamily="34" charset="0"/>
              </a:rPr>
              <a:t>những việc không cần làm</a:t>
            </a:r>
            <a:r>
              <a:rPr lang="vi" sz="1400" dirty="0">
                <a:latin typeface="Arial" panose="020B0604020202020204" pitchFamily="34" charset="0"/>
                <a:ea typeface="メイリオ" pitchFamily="50" charset="-128"/>
                <a:cs typeface="Arial" panose="020B0604020202020204" pitchFamily="34" charset="0"/>
              </a:rPr>
              <a:t>để đảm bảo an toàn.</a:t>
            </a:r>
            <a:endParaRPr lang="en-US" altLang="ja-JP" sz="1400" dirty="0">
              <a:latin typeface="Arial" panose="020B0604020202020204" pitchFamily="34" charset="0"/>
              <a:ea typeface="メイリオ" pitchFamily="50" charset="-128"/>
              <a:cs typeface="Arial" panose="020B0604020202020204" pitchFamily="34" charset="0"/>
            </a:endParaRPr>
          </a:p>
          <a:p>
            <a:pPr marL="266700" indent="-266700" rtl="0" fontAlgn="auto">
              <a:spcAft>
                <a:spcPts val="0"/>
              </a:spcAft>
              <a:buClr>
                <a:srgbClr val="0000CC"/>
              </a:buClr>
              <a:buFont typeface="Wingdings" panose="05000000000000000000" pitchFamily="2" charset="2"/>
              <a:buChar char="u"/>
              <a:defRPr/>
            </a:pPr>
            <a:r>
              <a:rPr lang="vi" sz="1400" spc="-50" dirty="0">
                <a:latin typeface="Arial" panose="020B0604020202020204" pitchFamily="34" charset="0"/>
                <a:ea typeface="メイリオ" pitchFamily="50" charset="-128"/>
                <a:cs typeface="Arial" panose="020B0604020202020204" pitchFamily="34" charset="0"/>
              </a:rPr>
              <a:t> </a:t>
            </a:r>
            <a:r>
              <a:rPr lang="vi" sz="1400" spc="-50" dirty="0">
                <a:solidFill>
                  <a:srgbClr val="C00000"/>
                </a:solidFill>
                <a:latin typeface="Arial" panose="020B0604020202020204" pitchFamily="34" charset="0"/>
                <a:ea typeface="メイリオ" pitchFamily="50" charset="-128"/>
                <a:cs typeface="Arial" panose="020B0604020202020204" pitchFamily="34" charset="0"/>
              </a:rPr>
              <a:t>Nếu không hiểu</a:t>
            </a:r>
            <a:r>
              <a:rPr lang="vi" sz="1400" spc="-50" dirty="0">
                <a:latin typeface="Arial" panose="020B0604020202020204" pitchFamily="34" charset="0"/>
                <a:ea typeface="メイリオ" pitchFamily="50" charset="-128"/>
                <a:cs typeface="Arial" panose="020B0604020202020204" pitchFamily="34" charset="0"/>
              </a:rPr>
              <a:t> trình tự làm việc, không được bỏ qua mà phải xác nhận với người chịu </a:t>
            </a:r>
            <a:br>
              <a:rPr lang="en-US" sz="1400" spc="-50" dirty="0">
                <a:latin typeface="Arial" panose="020B0604020202020204" pitchFamily="34" charset="0"/>
                <a:ea typeface="メイリオ" pitchFamily="50" charset="-128"/>
                <a:cs typeface="Arial" panose="020B0604020202020204" pitchFamily="34" charset="0"/>
              </a:rPr>
            </a:br>
            <a:r>
              <a:rPr lang="vi" sz="1400" spc="-50" dirty="0">
                <a:latin typeface="Arial" panose="020B0604020202020204" pitchFamily="34" charset="0"/>
                <a:ea typeface="メイリオ" pitchFamily="50" charset="-128"/>
                <a:cs typeface="Arial" panose="020B0604020202020204" pitchFamily="34" charset="0"/>
              </a:rPr>
              <a:t>trách nhiệm.</a:t>
            </a:r>
            <a:endParaRPr lang="en-US" altLang="ja-JP" sz="1400" spc="-50" dirty="0">
              <a:latin typeface="Arial" panose="020B0604020202020204" pitchFamily="34" charset="0"/>
              <a:ea typeface="メイリオ" pitchFamily="50" charset="-128"/>
              <a:cs typeface="Arial" panose="020B0604020202020204" pitchFamily="34" charset="0"/>
            </a:endParaRPr>
          </a:p>
          <a:p>
            <a:pPr marL="266700" indent="-266700" rtl="0" fontAlgn="auto">
              <a:spcAft>
                <a:spcPts val="0"/>
              </a:spcAft>
              <a:buClr>
                <a:srgbClr val="0000CC"/>
              </a:buClr>
              <a:buFont typeface="Wingdings" panose="05000000000000000000" pitchFamily="2" charset="2"/>
              <a:buChar char="u"/>
              <a:defRPr/>
            </a:pPr>
            <a:r>
              <a:rPr lang="vi" sz="1400" dirty="0">
                <a:latin typeface="Arial" panose="020B0604020202020204" pitchFamily="34" charset="0"/>
                <a:ea typeface="メイリオ" pitchFamily="50" charset="-128"/>
                <a:cs typeface="Arial" panose="020B0604020202020204" pitchFamily="34" charset="0"/>
              </a:rPr>
              <a:t>Cẩn thận chú ý với </a:t>
            </a:r>
            <a:r>
              <a:rPr lang="vi" sz="1400" dirty="0">
                <a:solidFill>
                  <a:srgbClr val="C00000"/>
                </a:solidFill>
                <a:latin typeface="Arial" panose="020B0604020202020204" pitchFamily="34" charset="0"/>
                <a:ea typeface="メイリオ" pitchFamily="50" charset="-128"/>
                <a:cs typeface="Arial" panose="020B0604020202020204" pitchFamily="34" charset="0"/>
              </a:rPr>
              <a:t>những chấn thương do thói quen</a:t>
            </a:r>
            <a:r>
              <a:rPr lang="vi" sz="1400" dirty="0">
                <a:latin typeface="Arial" panose="020B0604020202020204" pitchFamily="34" charset="0"/>
                <a:ea typeface="メイリオ" pitchFamily="50" charset="-128"/>
                <a:cs typeface="Arial" panose="020B0604020202020204" pitchFamily="34" charset="0"/>
              </a:rPr>
              <a:t>, đừng làm việc một cách hấp tấp hoặc gượng ép.</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6" name="テキスト ボックス 5"/>
          <p:cNvSpPr txBox="1"/>
          <p:nvPr/>
        </p:nvSpPr>
        <p:spPr>
          <a:xfrm>
            <a:off x="468313" y="764704"/>
            <a:ext cx="8064127" cy="954107"/>
          </a:xfrm>
          <a:prstGeom prst="rect">
            <a:avLst/>
          </a:prstGeom>
          <a:noFill/>
        </p:spPr>
        <p:txBody>
          <a:bodyPr wrap="square" rtlCol="0">
            <a:spAutoFit/>
          </a:bodyPr>
          <a:lstStyle/>
          <a:p>
            <a:pPr marL="285750" indent="-285750" rtl="0" fontAlgn="auto">
              <a:spcAft>
                <a:spcPts val="0"/>
              </a:spcAft>
              <a:buFont typeface="Wingdings 2" panose="05020102010507070707" pitchFamily="18" charset="2"/>
              <a:buChar char=""/>
              <a:defRPr/>
            </a:pPr>
            <a:r>
              <a:rPr lang="vi" sz="1400" dirty="0">
                <a:latin typeface="Arial" panose="020B0604020202020204" pitchFamily="34" charset="0"/>
                <a:ea typeface="メイリオ" panose="020B0604030504040204" pitchFamily="50" charset="-128"/>
                <a:cs typeface="Arial" panose="020B0604020202020204" pitchFamily="34" charset="0"/>
              </a:rPr>
              <a:t>Nơi làm việc có rất nhiều rủi ro không lường trước được.</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Aft>
                <a:spcPts val="0"/>
              </a:spcAft>
              <a:buFont typeface="Wingdings 2" panose="05020102010507070707" pitchFamily="18" charset="2"/>
              <a:buChar char=""/>
              <a:defRPr/>
            </a:pPr>
            <a:r>
              <a:rPr lang="vi" sz="1400" dirty="0">
                <a:latin typeface="Arial" panose="020B0604020202020204" pitchFamily="34" charset="0"/>
                <a:ea typeface="メイリオ" panose="020B0604030504040204" pitchFamily="50" charset="-128"/>
                <a:cs typeface="Arial" panose="020B0604020202020204" pitchFamily="34" charset="0"/>
              </a:rPr>
              <a:t>Trình tự làm việc được quy định tại nơi làm việc là quy tắc để thực hiện công việc hiệu quả, an toàn và sức khoẻ.</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Aft>
                <a:spcPts val="0"/>
              </a:spcAft>
              <a:buFont typeface="Wingdings 2" panose="05020102010507070707" pitchFamily="18" charset="2"/>
              <a:buChar char=""/>
              <a:defRPr/>
            </a:pPr>
            <a:r>
              <a:rPr lang="vi" sz="1400" dirty="0">
                <a:latin typeface="Arial" panose="020B0604020202020204" pitchFamily="34" charset="0"/>
                <a:ea typeface="メイリオ" panose="020B0604030504040204" pitchFamily="50" charset="-128"/>
                <a:cs typeface="Arial" panose="020B0604020202020204" pitchFamily="34" charset="0"/>
              </a:rPr>
              <a:t>Hãy tuân thủ trình tự làm việc để bảo vệ bản thân bạn.</a:t>
            </a:r>
          </a:p>
        </p:txBody>
      </p:sp>
      <p:grpSp>
        <p:nvGrpSpPr>
          <p:cNvPr id="7" name="グループ化 6"/>
          <p:cNvGrpSpPr/>
          <p:nvPr/>
        </p:nvGrpSpPr>
        <p:grpSpPr>
          <a:xfrm>
            <a:off x="7579846" y="1412776"/>
            <a:ext cx="1233498" cy="1607402"/>
            <a:chOff x="938070" y="4896811"/>
            <a:chExt cx="1009887"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1014382" y="5304810"/>
              <a:ext cx="833063" cy="498299"/>
            </a:xfrm>
            <a:prstGeom prst="rect">
              <a:avLst/>
            </a:prstGeom>
            <a:noFill/>
          </p:spPr>
          <p:txBody>
            <a:bodyPr wrap="square" lIns="35992" tIns="35992" rIns="35992" bIns="35992" rtlCol="0" anchor="ctr">
              <a:noAutofit/>
            </a:bodyPr>
            <a:lstStyle/>
            <a:p>
              <a:pPr algn="ctr" rtl="0"/>
              <a:r>
                <a:rPr lang="vi" sz="1400" dirty="0">
                  <a:solidFill>
                    <a:srgbClr val="C00000"/>
                  </a:solidFill>
                </a:rPr>
                <a:t>Bảng trình tự làm việc</a:t>
              </a:r>
            </a:p>
          </p:txBody>
        </p:sp>
      </p:grpSp>
      <p:sp>
        <p:nvSpPr>
          <p:cNvPr id="10" name="テキスト ボックス 9"/>
          <p:cNvSpPr txBox="1"/>
          <p:nvPr/>
        </p:nvSpPr>
        <p:spPr>
          <a:xfrm>
            <a:off x="560736" y="3677830"/>
            <a:ext cx="8400707" cy="2893100"/>
          </a:xfrm>
          <a:prstGeom prst="rect">
            <a:avLst/>
          </a:prstGeom>
          <a:noFill/>
        </p:spPr>
        <p:txBody>
          <a:bodyPr wrap="square" rtlCol="0">
            <a:spAutoFit/>
          </a:bodyPr>
          <a:lstStyle/>
          <a:p>
            <a:pPr algn="just" rtl="0"/>
            <a:r>
              <a:rPr lang="vi" sz="1400" dirty="0">
                <a:solidFill>
                  <a:srgbClr val="C00000"/>
                </a:solidFill>
                <a:latin typeface="Arial" panose="020B0604020202020204" pitchFamily="34" charset="0"/>
                <a:ea typeface="メイリオ" panose="020B0604030504040204" pitchFamily="50" charset="-128"/>
                <a:cs typeface="Arial" panose="020B0604020202020204" pitchFamily="34" charset="0"/>
              </a:rPr>
              <a:t>[Ví dụ về công việc phân loại xử lý]</a:t>
            </a:r>
          </a:p>
          <a:p>
            <a:pPr marL="285750" indent="-285750" algn="just" rtl="0">
              <a:buClr>
                <a:srgbClr val="C00000"/>
              </a:buClr>
              <a:buFont typeface="Wingdings" panose="05000000000000000000" pitchFamily="2" charset="2"/>
              <a:buChar char="n"/>
            </a:pPr>
            <a:r>
              <a:rPr lang="vi" sz="1400" dirty="0">
                <a:latin typeface="Arial" panose="020B0604020202020204" pitchFamily="34" charset="0"/>
                <a:ea typeface="メイリオ" panose="020B0604030504040204" pitchFamily="50" charset="-128"/>
                <a:cs typeface="Arial" panose="020B0604020202020204" pitchFamily="34" charset="0"/>
              </a:rPr>
              <a:t>Khi phân loại, loại bỏ các vật nguy hiểm như bình xịt, bình gas, v.v..., vật đóng kín, vật không xác định, v.v..., đồng thời nếu xác định được nhà cung cấp thì trả về, nếu không thể xác định thì hỏi bên chuyên môn. </a:t>
            </a:r>
            <a:endParaRPr lang="ja-JP" altLang="ja-JP" sz="1400" dirty="0">
              <a:latin typeface="Arial" panose="020B0604020202020204" pitchFamily="34" charset="0"/>
              <a:ea typeface="メイリオ" panose="020B0604030504040204" pitchFamily="50" charset="-128"/>
              <a:cs typeface="Arial" panose="020B0604020202020204" pitchFamily="34" charset="0"/>
            </a:endParaRPr>
          </a:p>
          <a:p>
            <a:pPr marL="285750" indent="-285750" algn="just" rtl="0">
              <a:buClr>
                <a:srgbClr val="C00000"/>
              </a:buClr>
              <a:buFont typeface="Wingdings" panose="05000000000000000000" pitchFamily="2" charset="2"/>
              <a:buChar char="n"/>
            </a:pPr>
            <a:r>
              <a:rPr lang="vi" sz="1400" dirty="0">
                <a:latin typeface="Arial" panose="020B0604020202020204" pitchFamily="34" charset="0"/>
                <a:ea typeface="メイリオ" panose="020B0604030504040204" pitchFamily="50" charset="-128"/>
                <a:cs typeface="Arial" panose="020B0604020202020204" pitchFamily="34" charset="0"/>
              </a:rPr>
              <a:t>Để ngăn ngừa nhân viên khi thực hiện công việc phân loại tại sân tiếp nhận, v.v... va chạm với các loại xe, chẳng hạn như xe nâng hàng, xe tải, v.v... thực hiện các biện pháp ứng phó như phân chia khu vực xe vận hành và khu vực làm việc, bố trí người hướng dẫn xe.</a:t>
            </a:r>
            <a:endParaRPr lang="ja-JP" altLang="ja-JP" sz="1400" dirty="0">
              <a:latin typeface="Arial" panose="020B0604020202020204" pitchFamily="34" charset="0"/>
              <a:ea typeface="メイリオ" panose="020B0604030504040204" pitchFamily="50" charset="-128"/>
              <a:cs typeface="Arial" panose="020B0604020202020204" pitchFamily="34" charset="0"/>
            </a:endParaRPr>
          </a:p>
          <a:p>
            <a:pPr marL="285750" indent="-285750" algn="just" rtl="0">
              <a:buClr>
                <a:srgbClr val="C00000"/>
              </a:buClr>
              <a:buFont typeface="Wingdings" panose="05000000000000000000" pitchFamily="2" charset="2"/>
              <a:buChar char="n"/>
            </a:pPr>
            <a:r>
              <a:rPr lang="vi" sz="1400" dirty="0">
                <a:latin typeface="Arial" panose="020B0604020202020204" pitchFamily="34" charset="0"/>
                <a:ea typeface="メイリオ" panose="020B0604030504040204" pitchFamily="50" charset="-128"/>
                <a:cs typeface="Arial" panose="020B0604020202020204" pitchFamily="34" charset="0"/>
              </a:rPr>
              <a:t>Mang thiết bị bảo hộ như mũ an toàn, kính bảo hộ, mặt nạ chống bụi, giày an toàn, bao tay bằng da, v.v... khi cần thiết. </a:t>
            </a:r>
            <a:endParaRPr lang="ja-JP" altLang="ja-JP" sz="1400" dirty="0">
              <a:latin typeface="Arial" panose="020B0604020202020204" pitchFamily="34" charset="0"/>
              <a:ea typeface="メイリオ" panose="020B0604030504040204" pitchFamily="50" charset="-128"/>
              <a:cs typeface="Arial" panose="020B0604020202020204" pitchFamily="34" charset="0"/>
            </a:endParaRPr>
          </a:p>
          <a:p>
            <a:pPr marL="285750" indent="-285750" algn="just" rtl="0">
              <a:buClr>
                <a:srgbClr val="C00000"/>
              </a:buClr>
              <a:buFont typeface="Wingdings" panose="05000000000000000000" pitchFamily="2" charset="2"/>
              <a:buChar char="n"/>
            </a:pPr>
            <a:r>
              <a:rPr lang="vi" sz="1400" dirty="0">
                <a:latin typeface="Arial" panose="020B0604020202020204" pitchFamily="34" charset="0"/>
                <a:ea typeface="メイリオ" panose="020B0604030504040204" pitchFamily="50" charset="-128"/>
                <a:cs typeface="Arial" panose="020B0604020202020204" pitchFamily="34" charset="0"/>
              </a:rPr>
              <a:t>Khi lo ngại có bụi thì thực hiện xả nước, tăng ẩm.</a:t>
            </a:r>
          </a:p>
          <a:p>
            <a:pPr marL="285750" indent="-285750" algn="just" rtl="0">
              <a:buClr>
                <a:srgbClr val="C00000"/>
              </a:buClr>
              <a:buFont typeface="Wingdings" panose="05000000000000000000" pitchFamily="2" charset="2"/>
              <a:buChar char="n"/>
            </a:pPr>
            <a:r>
              <a:rPr lang="vi" sz="1400" spc="-20" dirty="0">
                <a:latin typeface="Arial" panose="020B0604020202020204" pitchFamily="34" charset="0"/>
                <a:ea typeface="メイリオ" panose="020B0604030504040204" pitchFamily="50" charset="-128"/>
                <a:cs typeface="Arial" panose="020B0604020202020204" pitchFamily="34" charset="0"/>
              </a:rPr>
              <a:t>Trường hợp xử lý phân loại, v.v... vật nặng bằng sức người, phải thao tác sao cho không gây sức ép lên phần thắt lưng, v.v..., với trọng lượng từ quy định trở xuống. Ngoài ra, khi có nhiều nhân viên làm việc, phải chỉ định người chỉ đạo công việc, và mọi người thực hiện theo chỉ dẫn đó.</a:t>
            </a:r>
            <a:endParaRPr kumimoji="1" lang="ja-JP" altLang="en-US" sz="1400" spc="-20" dirty="0">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mtClean="0"/>
              <a:pPr algn="ctr"/>
              <a:t>10</a:t>
            </a:fld>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2" y="116632"/>
            <a:ext cx="7911603" cy="487065"/>
          </a:xfrm>
          <a:prstGeom prst="roundRect">
            <a:avLst/>
          </a:prstGeom>
          <a:solidFill>
            <a:schemeClr val="accent2">
              <a:lumMod val="75000"/>
            </a:schemeClr>
          </a:solidFill>
          <a:ln w="9525">
            <a:noFill/>
            <a:miter lim="800000"/>
            <a:headEnd/>
            <a:tailEnd/>
          </a:ln>
          <a:effectLst/>
        </p:spPr>
        <p:txBody>
          <a:bodyPr rtlCol="0" anchor="ctr"/>
          <a:lstStyle/>
          <a:p>
            <a:pPr algn="just"/>
            <a:r>
              <a:rPr lang="vi" b="1" dirty="0">
                <a:solidFill>
                  <a:schemeClr val="bg1"/>
                </a:solidFill>
                <a:latin typeface="Arial" panose="020B0604020202020204" pitchFamily="34" charset="0"/>
                <a:ea typeface="ＭＳ ゴシック" pitchFamily="49" charset="-128"/>
                <a:cs typeface="Arial" panose="020B0604020202020204" pitchFamily="34" charset="0"/>
              </a:rPr>
              <a:t>Điểm lưu ý 5 Tăng cường an toàn bằng cách thực hiện tốt 4S, 5S !</a:t>
            </a:r>
            <a:endParaRPr lang="ja-JP" altLang="en-US" b="1" dirty="0">
              <a:solidFill>
                <a:schemeClr val="bg1"/>
              </a:solidFill>
              <a:latin typeface="Arial" panose="020B0604020202020204" pitchFamily="34" charset="0"/>
              <a:ea typeface="ＭＳ ゴシック" pitchFamily="49" charset="-128"/>
              <a:cs typeface="Arial" panose="020B0604020202020204" pitchFamily="34"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365962836"/>
              </p:ext>
            </p:extLst>
          </p:nvPr>
        </p:nvGraphicFramePr>
        <p:xfrm>
          <a:off x="476250" y="764705"/>
          <a:ext cx="8416230" cy="5837242"/>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52127">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Sàng lọc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(Seiri)</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Phân loại những vật cần thiết và không cần thiết, vật không cần thiết thì bỏ đi</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(Nếu bạn vẫn giữ những vật không cần thiết, bạn có thể bị vấp ngã, luồng công việc cũng tệ đi.)</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Sắp xếp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(Seiton</a:t>
                      </a:r>
                      <a:r>
                        <a:rPr lang="en-US"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endParaRPr lang="vi"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Bố trí những vật cần thiết sao cho dễ lấy, dễ sử dụng</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(Nếu phải tìm kiếm một đồ vật cần thiết, hiệu suất công việc sẽ giảm. Nếu hiển thị tình trạng đã được sắp xếp bằng hình ảnh, việc sắp xếp sẽ trở nên dễ dàng hơn.)</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618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Săn sóc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(Seiketsu)</a:t>
                      </a:r>
                      <a:endParaRPr kumimoji="0" lang="ja-JP" altLang="en-US"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Loại bỏ bụi bẩn và giữ cho những nơi xung quanh mình được sạch sẽ</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(Cần thiết để duy trì hoạt động bình thường của máy. Ngoài ra, tại nơi xử lý kiện hàng của khách hàng, việc thực hiện Seiketsu cũng là bắt buộc để giữ cho kiện hàng được sạch sẽ.)</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Sạch sẽ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(Seiso)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Loại bỏ rác và bụi bẩn khỏi máy móc/dụng cụ, nơi bốc xếp, nơi lưu trữ, v.v...</a:t>
                      </a: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(Việc lau sàn bị ướt ngay cũng rất cần thiết để ngăn ngừa té ngã.)</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Sẵn sàng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(Shitsuke)</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vi"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Nghiêm túc tuân thủ những điều đã được quy định. Thực hiện nhiều lần để tạo thành thói quen.</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(Điều quan trọng là không chỉ hiểu rõ Seiri, Seiton, Seiketsu, Seiso mà bạn còn phải thực hành trong thực tế để tạo thành thói quen.)</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 name="図 22">
            <a:extLst>
              <a:ext uri="{FF2B5EF4-FFF2-40B4-BE49-F238E27FC236}">
                <a16:creationId xmlns:a16="http://schemas.microsoft.com/office/drawing/2014/main" id="{FAE82D70-F1AC-460E-814F-774C4A04DE99}"/>
              </a:ext>
            </a:extLst>
          </p:cNvPr>
          <p:cNvPicPr>
            <a:picLocks noChangeAspect="1" noChangeArrowheads="1"/>
          </p:cNvPicPr>
          <p:nvPr/>
        </p:nvPicPr>
        <p:blipFill>
          <a:blip r:embed="rId2" cstate="print"/>
          <a:srcRect/>
          <a:stretch>
            <a:fillRect/>
          </a:stretch>
        </p:blipFill>
        <p:spPr bwMode="auto">
          <a:xfrm>
            <a:off x="1338101" y="927770"/>
            <a:ext cx="1183767" cy="949552"/>
          </a:xfrm>
          <a:prstGeom prst="rect">
            <a:avLst/>
          </a:prstGeom>
          <a:noFill/>
          <a:ln w="9525">
            <a:noFill/>
            <a:miter lim="800000"/>
            <a:headEnd/>
            <a:tailEnd/>
          </a:ln>
        </p:spPr>
      </p:pic>
      <p:pic>
        <p:nvPicPr>
          <p:cNvPr id="33" name="図 26">
            <a:extLst>
              <a:ext uri="{FF2B5EF4-FFF2-40B4-BE49-F238E27FC236}">
                <a16:creationId xmlns:a16="http://schemas.microsoft.com/office/drawing/2014/main" id="{719F7625-023A-43AA-ACF8-7EDE692209A7}"/>
              </a:ext>
            </a:extLst>
          </p:cNvPr>
          <p:cNvPicPr>
            <a:picLocks noChangeAspect="1" noChangeArrowheads="1"/>
          </p:cNvPicPr>
          <p:nvPr/>
        </p:nvPicPr>
        <p:blipFill>
          <a:blip r:embed="rId3" cstate="print"/>
          <a:srcRect/>
          <a:stretch>
            <a:fillRect/>
          </a:stretch>
        </p:blipFill>
        <p:spPr bwMode="auto">
          <a:xfrm>
            <a:off x="1576444" y="1943078"/>
            <a:ext cx="802331" cy="1033414"/>
          </a:xfrm>
          <a:prstGeom prst="rect">
            <a:avLst/>
          </a:prstGeom>
          <a:noFill/>
          <a:ln w="9525">
            <a:noFill/>
            <a:miter lim="800000"/>
            <a:headEnd/>
            <a:tailEnd/>
          </a:ln>
        </p:spPr>
      </p:pic>
      <p:pic>
        <p:nvPicPr>
          <p:cNvPr id="34" name="図 28">
            <a:extLst>
              <a:ext uri="{FF2B5EF4-FFF2-40B4-BE49-F238E27FC236}">
                <a16:creationId xmlns:a16="http://schemas.microsoft.com/office/drawing/2014/main" id="{28776E34-00D4-40BF-B4F0-1D842F5199B8}"/>
              </a:ext>
            </a:extLst>
          </p:cNvPr>
          <p:cNvPicPr>
            <a:picLocks noChangeAspect="1" noChangeArrowheads="1"/>
          </p:cNvPicPr>
          <p:nvPr/>
        </p:nvPicPr>
        <p:blipFill>
          <a:blip r:embed="rId4" cstate="print"/>
          <a:srcRect/>
          <a:stretch>
            <a:fillRect/>
          </a:stretch>
        </p:blipFill>
        <p:spPr bwMode="auto">
          <a:xfrm>
            <a:off x="1519615" y="3232026"/>
            <a:ext cx="915988" cy="949551"/>
          </a:xfrm>
          <a:prstGeom prst="rect">
            <a:avLst/>
          </a:prstGeom>
          <a:noFill/>
          <a:ln w="9525">
            <a:noFill/>
            <a:miter lim="800000"/>
            <a:headEnd/>
            <a:tailEnd/>
          </a:ln>
        </p:spPr>
      </p:pic>
      <p:pic>
        <p:nvPicPr>
          <p:cNvPr id="35" name="図 27">
            <a:extLst>
              <a:ext uri="{FF2B5EF4-FFF2-40B4-BE49-F238E27FC236}">
                <a16:creationId xmlns:a16="http://schemas.microsoft.com/office/drawing/2014/main" id="{57B26C11-38DC-419F-A4EE-A9F8DCF9B5B3}"/>
              </a:ext>
            </a:extLst>
          </p:cNvPr>
          <p:cNvPicPr>
            <a:picLocks noChangeAspect="1" noChangeArrowheads="1"/>
          </p:cNvPicPr>
          <p:nvPr/>
        </p:nvPicPr>
        <p:blipFill>
          <a:blip r:embed="rId5" cstate="print"/>
          <a:srcRect/>
          <a:stretch>
            <a:fillRect/>
          </a:stretch>
        </p:blipFill>
        <p:spPr bwMode="auto">
          <a:xfrm>
            <a:off x="1519615" y="4411404"/>
            <a:ext cx="915988" cy="870754"/>
          </a:xfrm>
          <a:prstGeom prst="rect">
            <a:avLst/>
          </a:prstGeom>
          <a:noFill/>
          <a:ln w="9525">
            <a:noFill/>
            <a:miter lim="800000"/>
            <a:headEnd/>
            <a:tailEnd/>
          </a:ln>
        </p:spPr>
      </p:pic>
      <p:pic>
        <p:nvPicPr>
          <p:cNvPr id="36" name="図 29">
            <a:extLst>
              <a:ext uri="{FF2B5EF4-FFF2-40B4-BE49-F238E27FC236}">
                <a16:creationId xmlns:a16="http://schemas.microsoft.com/office/drawing/2014/main" id="{7D482C74-841F-4AD5-93B1-0BDFF8BE2A84}"/>
              </a:ext>
            </a:extLst>
          </p:cNvPr>
          <p:cNvPicPr>
            <a:picLocks noChangeAspect="1" noChangeArrowheads="1"/>
          </p:cNvPicPr>
          <p:nvPr/>
        </p:nvPicPr>
        <p:blipFill>
          <a:blip r:embed="rId6" cstate="print"/>
          <a:srcRect/>
          <a:stretch>
            <a:fillRect/>
          </a:stretch>
        </p:blipFill>
        <p:spPr bwMode="auto">
          <a:xfrm>
            <a:off x="1497797" y="5684221"/>
            <a:ext cx="959625" cy="833909"/>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pPr algn="ctr"/>
              <a:t>11</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600" dirty="0">
                <a:latin typeface="メイリオ" pitchFamily="50" charset="-128"/>
                <a:ea typeface="メイリオ" pitchFamily="50" charset="-128"/>
                <a:cs typeface="メイリオ" pitchFamily="50" charset="-128"/>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3028017" y="1412776"/>
              <a:ext cx="2879725" cy="646331"/>
            </a:xfrm>
            <a:prstGeom prst="rect">
              <a:avLst/>
            </a:prstGeom>
            <a:solidFill>
              <a:srgbClr val="0000CC"/>
            </a:solidFill>
            <a:ln w="19050">
              <a:solidFill>
                <a:srgbClr val="0000CC"/>
              </a:solidFill>
              <a:miter lim="800000"/>
              <a:headEnd/>
              <a:tailEnd/>
            </a:ln>
          </p:spPr>
          <p:txBody>
            <a:bodyPr rtlCol="0">
              <a:spAutoFit/>
            </a:bodyPr>
            <a:lstStyle/>
            <a:p>
              <a:pPr algn="ctr" rtl="0"/>
              <a:r>
                <a:rPr lang="vi" b="1" dirty="0">
                  <a:solidFill>
                    <a:schemeClr val="bg1"/>
                  </a:solidFill>
                  <a:latin typeface="Arial" panose="020B0604020202020204" pitchFamily="34" charset="0"/>
                  <a:cs typeface="Arial" panose="020B0604020202020204" pitchFamily="34" charset="0"/>
                </a:rPr>
                <a:t>Nơi làm việc không thực hiện 5S đầy đủ</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Aft>
                  <a:spcPts val="0"/>
                </a:spcAft>
                <a:defRPr/>
              </a:pPr>
              <a:r>
                <a:rPr lang="vi" b="1" dirty="0">
                  <a:solidFill>
                    <a:schemeClr val="tx1"/>
                  </a:solidFill>
                  <a:latin typeface="Arial" panose="020B0604020202020204" pitchFamily="34" charset="0"/>
                  <a:ea typeface="メイリオ" panose="020B0604030504040204" pitchFamily="50" charset="-128"/>
                  <a:cs typeface="Arial" panose="020B0604020202020204" pitchFamily="34" charset="0"/>
                </a:rPr>
                <a:t>5S không tốt</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130252"/>
              <a:ext cx="3306736" cy="134997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b" anchorCtr="0">
              <a:spAutoFit/>
            </a:bodyPr>
            <a:lstStyle/>
            <a:p>
              <a:pPr rtl="0" fontAlgn="auto">
                <a:spcAft>
                  <a:spcPts val="0"/>
                </a:spcAft>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Xảy ra tai nạn, bệnh nghề nghiệp</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Môi trường làm việc trở nên xấu đi</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Xảy ra tai nạn do động tác làm việc</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35039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b" anchorCtr="0">
              <a:spAutoFit/>
            </a:bodyPr>
            <a:lstStyle/>
            <a:p>
              <a:pPr rtl="0" fontAlgn="auto">
                <a:spcAft>
                  <a:spcPts val="0"/>
                </a:spcAft>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Tính năng sản xuất giảm</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Phát sinh lãng phí không cần thiết, năng suất giảm</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Máy móc hư hỏng, xảy ra sự cố</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Việc giao hàng, v.v... bị chậm trễ</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05064"/>
              <a:ext cx="2372230" cy="1842418"/>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spcAft>
                  <a:spcPts val="0"/>
                </a:spcAft>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Mất sự tín nhiệm</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Các doanh nghiệp nguồn xả thải, v.v... cảm thấy thất vọng</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Tinh thần (ý chí làm việc) của người lao động giảm</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467115" y="5064540"/>
              <a:ext cx="2150872" cy="857533"/>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wrap="square" tIns="72000" rtlCol="0">
              <a:spAutoFit/>
            </a:bodyPr>
            <a:lstStyle/>
            <a:p>
              <a:pPr rtl="0" fontAlgn="auto">
                <a:spcAft>
                  <a:spcPts val="0"/>
                </a:spcAft>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Lãng phí tài nguyên</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Sử dụng lãng phí vật liệu</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427234"/>
              <a:ext cx="2593536" cy="134997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spcAft>
                  <a:spcPts val="0"/>
                </a:spcAft>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Xảy ra ô nhiễm</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Tràn dầu và các chất độc hại</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Phát sinh mùi bất thường, v.v...</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332656"/>
            <a:ext cx="8208912" cy="861774"/>
          </a:xfrm>
          <a:prstGeom prst="rect">
            <a:avLst/>
          </a:prstGeom>
        </p:spPr>
        <p:txBody>
          <a:bodyPr wrap="square" rtlCol="0">
            <a:spAutoFit/>
          </a:bodyPr>
          <a:lstStyle/>
          <a:p>
            <a:pPr algn="just" rtl="0" fontAlgn="auto">
              <a:spcBef>
                <a:spcPts val="0"/>
              </a:spcBef>
              <a:spcAft>
                <a:spcPts val="0"/>
              </a:spcAft>
              <a:defRPr/>
            </a:pPr>
            <a:r>
              <a:rPr lang="vi" b="1"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vi" b="1" dirty="0">
                <a:solidFill>
                  <a:srgbClr val="C00000"/>
                </a:solidFill>
                <a:latin typeface="Arial" panose="020B0604020202020204" pitchFamily="34" charset="0"/>
                <a:ea typeface="メイリオ" pitchFamily="50" charset="-128"/>
                <a:cs typeface="Arial" panose="020B0604020202020204" pitchFamily="34" charset="0"/>
              </a:rPr>
              <a:t> Nếu không thực hiện 5S đầy đủ thì...</a:t>
            </a:r>
            <a:r>
              <a:rPr lang="vi" sz="1600" b="1" dirty="0">
                <a:solidFill>
                  <a:srgbClr val="C00000"/>
                </a:solidFill>
                <a:latin typeface="Arial" panose="020B0604020202020204" pitchFamily="34" charset="0"/>
                <a:ea typeface="メイリオ" pitchFamily="50" charset="-128"/>
                <a:cs typeface="Arial" panose="020B0604020202020204" pitchFamily="34" charset="0"/>
              </a:rPr>
              <a:t>	</a:t>
            </a:r>
          </a:p>
          <a:p>
            <a:pPr algn="just"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Nếu không thực hiện 5S đầy đủ sẽ dẫn đến nhiều ảnh hưởng tiêu cực như dưới đây. Nhất thiết phải thực hiện!</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pPr algn="ctr"/>
              <a:t>12</a:t>
            </a:fld>
            <a:endParaRPr kumimoji="1" lang="ja-JP" altLang="en-US" dirty="0"/>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2BF1915-9D33-4583-A9DD-C09DB2917A17}"/>
              </a:ext>
            </a:extLst>
          </p:cNvPr>
          <p:cNvGrpSpPr/>
          <p:nvPr/>
        </p:nvGrpSpPr>
        <p:grpSpPr>
          <a:xfrm>
            <a:off x="395535" y="1738908"/>
            <a:ext cx="8519949" cy="5002460"/>
            <a:chOff x="395535" y="1886980"/>
            <a:chExt cx="8519949" cy="5002460"/>
          </a:xfrm>
        </p:grpSpPr>
        <p:sp>
          <p:nvSpPr>
            <p:cNvPr id="5" name="Rectangle 10"/>
            <p:cNvSpPr>
              <a:spLocks noChangeArrowheads="1"/>
            </p:cNvSpPr>
            <p:nvPr/>
          </p:nvSpPr>
          <p:spPr bwMode="auto">
            <a:xfrm>
              <a:off x="418537" y="1988840"/>
              <a:ext cx="6385899" cy="584775"/>
            </a:xfrm>
            <a:prstGeom prst="rect">
              <a:avLst/>
            </a:prstGeom>
            <a:noFill/>
            <a:ln w="9525">
              <a:noFill/>
              <a:miter lim="800000"/>
              <a:headEnd/>
              <a:tailEnd/>
            </a:ln>
          </p:spPr>
          <p:txBody>
            <a:bodyPr rIns="90000" rtlCol="0" anchor="t">
              <a:spAutoFit/>
            </a:bodyPr>
            <a:lstStyle/>
            <a:p>
              <a:pPr algn="just" rtl="0">
                <a:spcBef>
                  <a:spcPts val="600"/>
                </a:spcBef>
              </a:pPr>
              <a:r>
                <a:rPr lang="vi" sz="1600" dirty="0">
                  <a:solidFill>
                    <a:prstClr val="black"/>
                  </a:solidFill>
                  <a:latin typeface="Arial" panose="020B0604020202020204" pitchFamily="34" charset="0"/>
                  <a:ea typeface="メイリオ" pitchFamily="50" charset="-128"/>
                  <a:cs typeface="Arial" panose="020B0604020202020204" pitchFamily="34" charset="0"/>
                </a:rPr>
                <a:t>Dựa trên những tai nạn lao động trong ngành công nghiệp sản xuất, hãy thực hiện những điểm lưu ý về an toàn sau đây.</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bwMode="auto">
            <a:xfrm>
              <a:off x="395535" y="1886980"/>
              <a:ext cx="8519949" cy="5002460"/>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46800" rtlCol="0">
              <a:spAutoFit/>
            </a:bodyPr>
            <a:lstStyle/>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Người lao động cần chú ý làm việc an toàn!</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6700" rtl="0">
                <a:defRPr/>
              </a:pPr>
              <a:r>
                <a:rPr lang="vi" sz="1600" dirty="0">
                  <a:solidFill>
                    <a:prstClr val="black"/>
                  </a:solidFill>
                  <a:latin typeface="Arial" panose="020B0604020202020204" pitchFamily="34" charset="0"/>
                  <a:ea typeface="メイリオ" pitchFamily="50" charset="-128"/>
                  <a:cs typeface="Arial" panose="020B0604020202020204" pitchFamily="34" charset="0"/>
                </a:rPr>
                <a:t>Cũng có những công việc làm một mình trong khuôn viên, v.v...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vi" sz="1600" dirty="0">
                  <a:solidFill>
                    <a:prstClr val="black"/>
                  </a:solidFill>
                  <a:latin typeface="Arial" panose="020B0604020202020204" pitchFamily="34" charset="0"/>
                  <a:ea typeface="メイリオ" pitchFamily="50" charset="-128"/>
                  <a:cs typeface="Arial" panose="020B0604020202020204" pitchFamily="34" charset="0"/>
                </a:rPr>
                <a:t>của cơ sở nguồn xả thải, cần tự nhận thức và tuân thủ các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vi" sz="1600" dirty="0">
                  <a:solidFill>
                    <a:prstClr val="black"/>
                  </a:solidFill>
                  <a:latin typeface="Arial" panose="020B0604020202020204" pitchFamily="34" charset="0"/>
                  <a:ea typeface="メイリオ" pitchFamily="50" charset="-128"/>
                  <a:cs typeface="Arial" panose="020B0604020202020204" pitchFamily="34" charset="0"/>
                </a:rPr>
                <a:t>phương pháp làm việc an toàn.</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Khi bị kẹt tải ở băng tải, việc kiểm tra, sửa chữa chỉ được </a:t>
              </a:r>
              <a:br>
                <a:rPr lang="en-US" sz="1600" dirty="0">
                  <a:solidFill>
                    <a:srgbClr val="0000CC"/>
                  </a:solidFill>
                  <a:latin typeface="Arial" panose="020B0604020202020204" pitchFamily="34" charset="0"/>
                  <a:ea typeface="メイリオ" pitchFamily="50" charset="-128"/>
                  <a:cs typeface="Arial" panose="020B0604020202020204" pitchFamily="34" charset="0"/>
                </a:rPr>
              </a:br>
              <a:r>
                <a:rPr lang="vi" sz="1600" dirty="0">
                  <a:solidFill>
                    <a:srgbClr val="0000CC"/>
                  </a:solidFill>
                  <a:latin typeface="Arial" panose="020B0604020202020204" pitchFamily="34" charset="0"/>
                  <a:ea typeface="メイリオ" pitchFamily="50" charset="-128"/>
                  <a:cs typeface="Arial" panose="020B0604020202020204" pitchFamily="34" charset="0"/>
                </a:rPr>
                <a:t>thực hiện sau khi dừng băng tải!</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Thực hiện kiểm tra, sửa chữa, xử lý tình trạng kẹt tải ở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vi" sz="1600" dirty="0">
                  <a:solidFill>
                    <a:prstClr val="black"/>
                  </a:solidFill>
                  <a:latin typeface="Arial" panose="020B0604020202020204" pitchFamily="34" charset="0"/>
                  <a:ea typeface="メイリオ" pitchFamily="50" charset="-128"/>
                  <a:cs typeface="Arial" panose="020B0604020202020204" pitchFamily="34" charset="0"/>
                </a:rPr>
                <a:t>băng tải sau khi chắc chắn là băng tải đã dừng.</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Không đặt chân lên băng tải.</a:t>
              </a:r>
            </a:p>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Khi đi lại trong khuôn viên, phải chú ý tránh tiếp xúc với xe nâng hàng và các loại máy móc hạng nặng!</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Đi ở lối đi an toàn.</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Không nhảy ra từ sau tải.</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Người vận hành các máy móc hạng nặng chú ý tránh tiếp xúc với người đi bộ, v.v...!</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Ngay cả khi các máy móc hạng nặng đang trong trạng thái dừng bắt đầu chuyển động, thì cũng không được cố gắng leo vào để dừng chúng.</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Đừng rời khỏi ghế lái.</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Khi chất hàng lên các máy móc hạng nặng và tiến về phía trước phải cẩn thận không va chạm với người đi bộ.</a:t>
              </a:r>
            </a:p>
          </p:txBody>
        </p:sp>
      </p:grpSp>
      <p:sp>
        <p:nvSpPr>
          <p:cNvPr id="9" name="正方形/長方形 8"/>
          <p:cNvSpPr/>
          <p:nvPr/>
        </p:nvSpPr>
        <p:spPr>
          <a:xfrm>
            <a:off x="426574" y="1115452"/>
            <a:ext cx="8519948" cy="369332"/>
          </a:xfrm>
          <a:prstGeom prst="rect">
            <a:avLst/>
          </a:prstGeom>
        </p:spPr>
        <p:txBody>
          <a:bodyPr wrap="square" rtlCol="0">
            <a:spAutoFit/>
          </a:bodyPr>
          <a:lstStyle/>
          <a:p>
            <a:pPr rtl="0">
              <a:defRPr/>
            </a:pPr>
            <a:r>
              <a:rPr lang="vi" b="1" dirty="0">
                <a:solidFill>
                  <a:srgbClr val="C00000"/>
                </a:solidFill>
                <a:latin typeface="Arial" panose="020B0604020202020204" pitchFamily="34" charset="0"/>
                <a:ea typeface="メイリオ" pitchFamily="50" charset="-128"/>
                <a:cs typeface="Arial" panose="020B0604020202020204" pitchFamily="34" charset="0"/>
              </a:rPr>
              <a:t>(1) Điểm lưu ý trong ngăn ngừa tai nạn "bị kẹp, bị cuốn"</a:t>
            </a:r>
            <a:endParaRPr lang="en-US" altLang="ja-JP" b="1" dirty="0">
              <a:solidFill>
                <a:srgbClr val="C00000"/>
              </a:solidFill>
              <a:latin typeface="Arial" panose="020B0604020202020204" pitchFamily="34" charset="0"/>
              <a:ea typeface="メイリオ" pitchFamily="50" charset="-128"/>
              <a:cs typeface="Arial" panose="020B0604020202020204" pitchFamily="34" charset="0"/>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1768760"/>
            <a:ext cx="2448272" cy="1944216"/>
          </a:xfrm>
          <a:prstGeom prst="rect">
            <a:avLst/>
          </a:prstGeom>
        </p:spPr>
      </p:pic>
      <p:sp>
        <p:nvSpPr>
          <p:cNvPr id="7" name="Rectangle 10"/>
          <p:cNvSpPr>
            <a:spLocks noChangeArrowheads="1"/>
          </p:cNvSpPr>
          <p:nvPr/>
        </p:nvSpPr>
        <p:spPr bwMode="auto">
          <a:xfrm>
            <a:off x="426575" y="395372"/>
            <a:ext cx="6543451" cy="559172"/>
          </a:xfrm>
          <a:prstGeom prst="roundRect">
            <a:avLst/>
          </a:prstGeom>
          <a:solidFill>
            <a:schemeClr val="accent2">
              <a:lumMod val="75000"/>
            </a:schemeClr>
          </a:solidFill>
          <a:ln w="9525">
            <a:noFill/>
            <a:miter lim="800000"/>
            <a:headEnd/>
            <a:tailEnd/>
          </a:ln>
          <a:effectLst/>
        </p:spPr>
        <p:txBody>
          <a:bodyPr rtlCol="0" anchor="ctr"/>
          <a:lstStyle/>
          <a:p>
            <a:pPr algn="just"/>
            <a:r>
              <a:rPr lang="vi" b="1" dirty="0">
                <a:solidFill>
                  <a:schemeClr val="bg1"/>
                </a:solidFill>
                <a:latin typeface="Arial" panose="020B0604020202020204" pitchFamily="34" charset="0"/>
                <a:ea typeface="ＭＳ ゴシック" pitchFamily="49" charset="-128"/>
                <a:cs typeface="Arial" panose="020B0604020202020204" pitchFamily="34" charset="0"/>
              </a:rPr>
              <a:t>Điểm lưu ý 6 Mọi người cùng nhau làm việc an toàn, xây dựng nơi làm việc an toàn!</a:t>
            </a:r>
            <a:endParaRPr lang="ja-JP" altLang="en-US"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mtClean="0"/>
              <a:pPr algn="ctr"/>
              <a:t>13</a:t>
            </a:fld>
            <a:endParaRPr kumimoji="1" lang="ja-JP" altLang="en-US"/>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9269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Trường hợp ví dụ 2)-1</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vi" sz="1600" dirty="0">
                <a:solidFill>
                  <a:prstClr val="black"/>
                </a:solidFill>
                <a:latin typeface="Arial" panose="020B0604020202020204" pitchFamily="34" charset="0"/>
                <a:ea typeface="メイリオ" pitchFamily="50" charset="-128"/>
                <a:cs typeface="Arial" panose="020B0604020202020204" pitchFamily="34" charset="0"/>
              </a:rPr>
              <a:t>Thực hiện công việc cạo bỏ bột thạch cao dính ở phần con lăn hồi băng ở băng tải chuyền vào của máy nghiền bằng bàn chải sắt, mà không dừng hoạt động băng tải chuyền vào. Từ cánh tay phải đến ngực và bàn chải sắt bị cuốn vào giữa phần con lăn hồi băng và băng chuyền.</a:t>
            </a: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pPr rtl="0"/>
            <a:r>
              <a:rPr lang="vi" dirty="0">
                <a:solidFill>
                  <a:srgbClr val="0000CC"/>
                </a:solidFill>
                <a:latin typeface="Arial" panose="020B0604020202020204" pitchFamily="34" charset="0"/>
                <a:ea typeface="メイリオ" panose="020B0604030504040204" pitchFamily="50" charset="-128"/>
                <a:cs typeface="Arial" panose="020B0604020202020204" pitchFamily="34" charset="0"/>
              </a:rPr>
              <a:t>[Trường hợp ví dụ tai nạn bị kẹp, bị cuốn]</a:t>
            </a:r>
            <a:endParaRPr lang="ja-JP" altLang="en-US"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5293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Trường hợp ví dụ 2)-2</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vi" sz="1600" dirty="0">
                <a:solidFill>
                  <a:prstClr val="black"/>
                </a:solidFill>
                <a:latin typeface="Arial" panose="020B0604020202020204" pitchFamily="34" charset="0"/>
                <a:ea typeface="メイリオ" pitchFamily="50" charset="-128"/>
                <a:cs typeface="Arial" panose="020B0604020202020204" pitchFamily="34" charset="0"/>
              </a:rPr>
              <a:t>Khi kiểm tra độ căng của xích chuyền trong khi băng tải đang chạy, cơ thể bị kẹp vào bộ phận đang di chuyển trên băng tải.</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3208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85750" indent="-285750" rtl="0" fontAlgn="auto">
              <a:spcBef>
                <a:spcPts val="60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Trường hợp ví dụ 2)-3</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Trong quá trình kiểm tra xe thu gom rác (xe rác), khi nâng cổng sau để kiểm tra bộ phận kết nối cổng sau với khoang rác, cổng sau bất ngờ rơi xuống nên đã bị kẹp. </a:t>
            </a:r>
            <a:r>
              <a:rPr lang="vi" sz="1600" dirty="0">
                <a:solidFill>
                  <a:srgbClr val="0000CC"/>
                </a:solidFill>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Đã va chạm với xe ô tô và suýt nữa rơi xuống hố.</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spcBef>
                <a:spcPts val="600"/>
              </a:spcBef>
              <a:spcAft>
                <a:spcPts val="0"/>
              </a:spcAft>
              <a:defRPr/>
            </a:pP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ja-JP" altLang="en-US" sz="1600" dirty="0">
              <a:solidFill>
                <a:schemeClr val="tx1"/>
              </a:solidFill>
              <a:latin typeface="Arial" panose="020B0604020202020204" pitchFamily="34" charset="0"/>
              <a:ea typeface="メイリオ" pitchFamily="50" charset="-128"/>
              <a:cs typeface="Arial" panose="020B0604020202020204" pitchFamily="34" charset="0"/>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mtClean="0"/>
              <a:pPr algn="ctr"/>
              <a:t>14</a:t>
            </a:fld>
            <a:endParaRPr kumimoji="1" lang="ja-JP" altLang="en-US" dirty="0"/>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863C5B8-0FBD-4A6E-91E1-CF63622806DB}"/>
              </a:ext>
            </a:extLst>
          </p:cNvPr>
          <p:cNvGrpSpPr/>
          <p:nvPr/>
        </p:nvGrpSpPr>
        <p:grpSpPr>
          <a:xfrm>
            <a:off x="541338" y="1412776"/>
            <a:ext cx="8351142" cy="4608166"/>
            <a:chOff x="541338" y="1412776"/>
            <a:chExt cx="8351142" cy="4608166"/>
          </a:xfrm>
        </p:grpSpPr>
        <p:sp>
          <p:nvSpPr>
            <p:cNvPr id="5" name="Rectangle 10"/>
            <p:cNvSpPr>
              <a:spLocks noChangeArrowheads="1"/>
            </p:cNvSpPr>
            <p:nvPr/>
          </p:nvSpPr>
          <p:spPr bwMode="auto">
            <a:xfrm>
              <a:off x="563884" y="1548081"/>
              <a:ext cx="6259374" cy="584775"/>
            </a:xfrm>
            <a:prstGeom prst="rect">
              <a:avLst/>
            </a:prstGeom>
            <a:noFill/>
            <a:ln w="9525">
              <a:noFill/>
              <a:miter lim="800000"/>
              <a:headEnd/>
              <a:tailEnd/>
            </a:ln>
          </p:spPr>
          <p:txBody>
            <a:bodyPr rIns="72000" rtlCol="0" anchor="t" anchorCtr="0">
              <a:spAutoFit/>
            </a:bodyPr>
            <a:lstStyle/>
            <a:p>
              <a:pPr algn="just" rtl="0">
                <a:spcBef>
                  <a:spcPts val="600"/>
                </a:spcBef>
              </a:pPr>
              <a:r>
                <a:rPr lang="vi" sz="1600" dirty="0">
                  <a:latin typeface="Arial" panose="020B0604020202020204" pitchFamily="34" charset="0"/>
                  <a:ea typeface="メイリオ" pitchFamily="50" charset="-128"/>
                  <a:cs typeface="Arial" panose="020B0604020202020204" pitchFamily="34" charset="0"/>
                </a:rPr>
                <a:t>Dựa trên những tai nạn lao động trong ngành công nghiệp sản xuất, hãy thực hiện những điểm lưu ý về an toàn sau đây.</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bwMode="auto">
            <a:xfrm>
              <a:off x="541338" y="1412776"/>
              <a:ext cx="8351142" cy="4608166"/>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spAutoFit/>
            </a:bodyPr>
            <a:lstStyle/>
            <a:p>
              <a:pPr marL="285750" indent="-285750" rtl="0" fontAlgn="auto">
                <a:spcBef>
                  <a:spcPts val="60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Người lao động cần chú ý làm việc an toàn!</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Cũng có những công việc làm một mình trong khuôn viên, v.v...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vi" sz="1600" dirty="0">
                  <a:solidFill>
                    <a:schemeClr val="tx1"/>
                  </a:solidFill>
                  <a:latin typeface="Arial" panose="020B0604020202020204" pitchFamily="34" charset="0"/>
                  <a:ea typeface="メイリオ" pitchFamily="50" charset="-128"/>
                  <a:cs typeface="Arial" panose="020B0604020202020204" pitchFamily="34" charset="0"/>
                </a:rPr>
                <a:t>của cơ sở nguồn xả thải, cần tự nhận thức và tuân thủ các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vi" sz="1600" dirty="0">
                  <a:solidFill>
                    <a:schemeClr val="tx1"/>
                  </a:solidFill>
                  <a:latin typeface="Arial" panose="020B0604020202020204" pitchFamily="34" charset="0"/>
                  <a:ea typeface="メイリオ" pitchFamily="50" charset="-128"/>
                  <a:cs typeface="Arial" panose="020B0604020202020204" pitchFamily="34" charset="0"/>
                </a:rPr>
                <a:t>phương pháp làm việc an toàn.</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Tránh leo lên tấm chắn của xe tải để làm việc! </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spc="-50" dirty="0">
                  <a:solidFill>
                    <a:schemeClr val="tx1"/>
                  </a:solidFill>
                  <a:latin typeface="Arial" panose="020B0604020202020204" pitchFamily="34" charset="0"/>
                  <a:ea typeface="メイリオ" pitchFamily="50" charset="-128"/>
                  <a:cs typeface="Arial" panose="020B0604020202020204" pitchFamily="34" charset="0"/>
                </a:rPr>
                <a:t>Đối với công việc trên khoang tải, hãy bố trí các bệ sàn di động gần khoang tải, v.v... tránh leo lên tấm chắn của xe tải để làm việc.</a:t>
              </a:r>
              <a:endParaRPr lang="en-US" altLang="ja-JP" sz="1600" spc="-5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Phải sử dụng thiết bị nâng hạ cho khoang tải của xe tải!</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Trường hợp trong khuôn viên của cơ sở nguồn xả thải, hãy đặt thiết bị nâng hạ sau khi được sự đồng ý của cơ sở nguồn xả thải.</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(Hình (3))</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Nếu có thiết bị kết nối “Thiết bị ngăn ngừa rơi xuống”* bắt buộc phải sử dụng.</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Trong quá trình làm việc ở trên cao, chẳng hạn như trên chất thải ở xe tải, v.v..., khi có các thiết bị kết nối với “Thiết bị ngăn ngừa rơi xuống” thì bắt buộc phải sử dụng thiết bị ngăn ngừa rơi xuống. (Hình (1), (2))</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447675" indent="-180975" rtl="0" fontAlgn="auto">
                <a:spcBef>
                  <a:spcPts val="600"/>
                </a:spcBef>
                <a:spcAft>
                  <a:spcPts val="0"/>
                </a:spcAft>
                <a:defRPr/>
              </a:pPr>
              <a:r>
                <a:rPr lang="vi" sz="1600" dirty="0">
                  <a:solidFill>
                    <a:srgbClr val="C00000"/>
                  </a:solidFill>
                  <a:latin typeface="Arial" panose="020B0604020202020204" pitchFamily="34" charset="0"/>
                  <a:ea typeface="メイリオ" pitchFamily="50" charset="-128"/>
                  <a:cs typeface="Arial" panose="020B0604020202020204" pitchFamily="34" charset="0"/>
                </a:rPr>
                <a:t>*</a:t>
              </a:r>
              <a:r>
                <a:rPr lang="en-US" sz="1600" dirty="0">
                  <a:solidFill>
                    <a:srgbClr val="C00000"/>
                  </a:solidFill>
                  <a:latin typeface="Arial" panose="020B0604020202020204" pitchFamily="34" charset="0"/>
                  <a:ea typeface="メイリオ" pitchFamily="50" charset="-128"/>
                  <a:cs typeface="Arial" panose="020B0604020202020204" pitchFamily="34" charset="0"/>
                </a:rPr>
                <a:t>	</a:t>
              </a:r>
              <a:r>
                <a:rPr lang="vi" sz="1600" dirty="0">
                  <a:solidFill>
                    <a:srgbClr val="C00000"/>
                  </a:solidFill>
                  <a:latin typeface="Arial" panose="020B0604020202020204" pitchFamily="34" charset="0"/>
                  <a:ea typeface="メイリオ" pitchFamily="50" charset="-128"/>
                  <a:cs typeface="Arial" panose="020B0604020202020204" pitchFamily="34" charset="0"/>
                </a:rPr>
                <a:t>Theo pháp lệnh sửa đổi, tên gọi của "Đai an toàn" được đổi thành "Thiết bị ngăn ngừa rơi xuống". (Tham chiếu Slide 9)</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899428"/>
            <a:ext cx="7551564" cy="369332"/>
          </a:xfrm>
          <a:prstGeom prst="rect">
            <a:avLst/>
          </a:prstGeom>
        </p:spPr>
        <p:txBody>
          <a:bodyPr wrap="square" rtlCol="0">
            <a:spAutoFit/>
          </a:bodyPr>
          <a:lstStyle/>
          <a:p>
            <a:pPr rtl="0" fontAlgn="auto">
              <a:spcBef>
                <a:spcPts val="0"/>
              </a:spcBef>
              <a:spcAft>
                <a:spcPts val="0"/>
              </a:spcAft>
              <a:defRPr/>
            </a:pPr>
            <a:r>
              <a:rPr lang="vi" b="1" dirty="0">
                <a:solidFill>
                  <a:srgbClr val="C00000"/>
                </a:solidFill>
                <a:latin typeface="Arial" panose="020B0604020202020204" pitchFamily="34" charset="0"/>
                <a:ea typeface="メイリオ" pitchFamily="50" charset="-128"/>
                <a:cs typeface="Arial" panose="020B0604020202020204" pitchFamily="34" charset="0"/>
              </a:rPr>
              <a:t>(2) Điểm lưu ý trong ngăn ngừa tai nạn "rơi, ngã"</a:t>
            </a:r>
            <a:endParaRPr lang="en-US" altLang="ja-JP"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mtClean="0"/>
              <a:pPr algn="ctr"/>
              <a:t>15</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E8382811-EFA3-4D29-BDCD-E99A0316D554}"/>
              </a:ext>
            </a:extLst>
          </p:cNvPr>
          <p:cNvGrpSpPr/>
          <p:nvPr/>
        </p:nvGrpSpPr>
        <p:grpSpPr>
          <a:xfrm>
            <a:off x="541337" y="962244"/>
            <a:ext cx="8134675" cy="5491092"/>
            <a:chOff x="541337" y="962244"/>
            <a:chExt cx="8134675" cy="5491092"/>
          </a:xfrm>
        </p:grpSpPr>
        <p:sp>
          <p:nvSpPr>
            <p:cNvPr id="4" name="Rectangle 10"/>
            <p:cNvSpPr>
              <a:spLocks noChangeArrowheads="1"/>
            </p:cNvSpPr>
            <p:nvPr/>
          </p:nvSpPr>
          <p:spPr bwMode="auto">
            <a:xfrm>
              <a:off x="563299" y="1663851"/>
              <a:ext cx="6097127" cy="410706"/>
            </a:xfrm>
            <a:prstGeom prst="rect">
              <a:avLst/>
            </a:prstGeom>
            <a:noFill/>
            <a:ln w="9525">
              <a:noFill/>
              <a:miter lim="800000"/>
              <a:headEnd/>
              <a:tailEnd/>
            </a:ln>
          </p:spPr>
          <p:txBody>
            <a:bodyPr rIns="72000" rtlCol="0" anchor="ctr"/>
            <a:lstStyle/>
            <a:p>
              <a:pPr algn="just" rtl="0">
                <a:spcBef>
                  <a:spcPts val="600"/>
                </a:spcBef>
              </a:pPr>
              <a:r>
                <a:rPr lang="vi" sz="1600" dirty="0">
                  <a:ea typeface="メイリオ" pitchFamily="50" charset="-128"/>
                  <a:cs typeface="メイリオ" pitchFamily="50" charset="-128"/>
                </a:rPr>
                <a:t>Dựa trên những tai nạn lao động trong ngành công nghiệp sản xuất, hãy thực hiện những điểm lưu ý về an toàn sau đây.</a:t>
              </a:r>
              <a:endParaRPr lang="en-US" altLang="ja-JP" sz="1600" dirty="0">
                <a:ea typeface="メイリオ" pitchFamily="50" charset="-128"/>
                <a:cs typeface="メイリオ" pitchFamily="50" charset="-128"/>
              </a:endParaRPr>
            </a:p>
          </p:txBody>
        </p:sp>
        <p:sp>
          <p:nvSpPr>
            <p:cNvPr id="5" name="正方形/長方形 4"/>
            <p:cNvSpPr/>
            <p:nvPr/>
          </p:nvSpPr>
          <p:spPr bwMode="auto">
            <a:xfrm>
              <a:off x="541337" y="962244"/>
              <a:ext cx="8134675" cy="549109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600" dirty="0">
                <a:solidFill>
                  <a:srgbClr val="C00000"/>
                </a:solidFill>
                <a:latin typeface="メイリオ" pitchFamily="50" charset="-128"/>
                <a:ea typeface="メイリオ" pitchFamily="50" charset="-128"/>
                <a:cs typeface="メイリオ" pitchFamily="50" charset="-128"/>
              </a:endParaRPr>
            </a:p>
            <a:p>
              <a:pPr rtl="0" fontAlgn="auto">
                <a:spcBef>
                  <a:spcPts val="0"/>
                </a:spcBef>
                <a:spcAft>
                  <a:spcPts val="0"/>
                </a:spcAft>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6" name="正方形/長方形 5"/>
          <p:cNvSpPr/>
          <p:nvPr/>
        </p:nvSpPr>
        <p:spPr>
          <a:xfrm>
            <a:off x="518610" y="458188"/>
            <a:ext cx="8157401" cy="369332"/>
          </a:xfrm>
          <a:prstGeom prst="rect">
            <a:avLst/>
          </a:prstGeom>
        </p:spPr>
        <p:txBody>
          <a:bodyPr wrap="square" rtlCol="0">
            <a:spAutoFit/>
          </a:bodyPr>
          <a:lstStyle/>
          <a:p>
            <a:pPr rtl="0" fontAlgn="auto">
              <a:spcBef>
                <a:spcPts val="0"/>
              </a:spcBef>
              <a:spcAft>
                <a:spcPts val="0"/>
              </a:spcAft>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về biện pháp ngăn ngừa tai nạn rơi, ngã]</a:t>
            </a:r>
          </a:p>
        </p:txBody>
      </p:sp>
      <p:sp>
        <p:nvSpPr>
          <p:cNvPr id="10" name="テキスト ボックス 9"/>
          <p:cNvSpPr txBox="1"/>
          <p:nvPr/>
        </p:nvSpPr>
        <p:spPr>
          <a:xfrm>
            <a:off x="5366156" y="5034662"/>
            <a:ext cx="3166284" cy="584775"/>
          </a:xfrm>
          <a:prstGeom prst="rect">
            <a:avLst/>
          </a:prstGeom>
          <a:noFill/>
        </p:spPr>
        <p:txBody>
          <a:bodyPr wrap="square" rtlCol="0">
            <a:spAutoFit/>
          </a:bodyPr>
          <a:lstStyle/>
          <a:p>
            <a:pPr algn="ctr" rtl="0"/>
            <a:r>
              <a:rPr lang="vi" sz="1600" b="1">
                <a:latin typeface="Arial" panose="020B0604020202020204" pitchFamily="34" charset="0"/>
                <a:cs typeface="Arial" panose="020B0604020202020204" pitchFamily="34" charset="0"/>
              </a:rPr>
              <a:t>Hình (2)  Thiết bị kết nối thiết bị ngăn ngừa rơi xuống </a:t>
            </a:r>
            <a:endParaRPr kumimoji="1" lang="ja-JP" altLang="en-US" sz="1600" b="1" dirty="0">
              <a:latin typeface="Arial" panose="020B0604020202020204" pitchFamily="34" charset="0"/>
              <a:cs typeface="Arial" panose="020B0604020202020204" pitchFamily="34" charset="0"/>
            </a:endParaRPr>
          </a:p>
        </p:txBody>
      </p:sp>
      <p:sp>
        <p:nvSpPr>
          <p:cNvPr id="11" name="テキスト ボックス 10"/>
          <p:cNvSpPr txBox="1"/>
          <p:nvPr/>
        </p:nvSpPr>
        <p:spPr>
          <a:xfrm>
            <a:off x="5366156" y="5826750"/>
            <a:ext cx="3162714" cy="584775"/>
          </a:xfrm>
          <a:prstGeom prst="rect">
            <a:avLst/>
          </a:prstGeom>
          <a:noFill/>
        </p:spPr>
        <p:txBody>
          <a:bodyPr wrap="square" rtlCol="0">
            <a:spAutoFit/>
          </a:bodyPr>
          <a:lstStyle/>
          <a:p>
            <a:pPr algn="ctr" rtl="0"/>
            <a:r>
              <a:rPr lang="vi" sz="1600" b="1" dirty="0">
                <a:latin typeface="Arial" panose="020B0604020202020204" pitchFamily="34" charset="0"/>
                <a:cs typeface="Arial" panose="020B0604020202020204" pitchFamily="34" charset="0"/>
              </a:rPr>
              <a:t>Hình (3)  Thiết bị nâng hạ khoang tải của xe tải.</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539552" y="5178678"/>
            <a:ext cx="3166284" cy="584775"/>
          </a:xfrm>
          <a:prstGeom prst="rect">
            <a:avLst/>
          </a:prstGeom>
          <a:noFill/>
        </p:spPr>
        <p:txBody>
          <a:bodyPr wrap="square" rtlCol="0">
            <a:spAutoFit/>
          </a:bodyPr>
          <a:lstStyle/>
          <a:p>
            <a:pPr algn="ctr" rtl="0"/>
            <a:r>
              <a:rPr lang="vi" sz="1600" b="1" dirty="0">
                <a:latin typeface="Arial" panose="020B0604020202020204" pitchFamily="34" charset="0"/>
                <a:cs typeface="Arial" panose="020B0604020202020204" pitchFamily="34" charset="0"/>
              </a:rPr>
              <a:t>Hình (1)  Thiết bị kết nối thiết bị ngăn ngừa rơi xuống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mtClean="0"/>
              <a:pPr algn="ctr"/>
              <a:t>16</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66700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85750" indent="-285750" algn="just" rtl="0">
              <a:spcBef>
                <a:spcPts val="600"/>
              </a:spcBef>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1)-1  </a:t>
            </a:r>
            <a:r>
              <a:rPr lang="vi" sz="1600" dirty="0">
                <a:solidFill>
                  <a:prstClr val="black"/>
                </a:solidFill>
                <a:latin typeface="Arial" panose="020B0604020202020204" pitchFamily="34" charset="0"/>
                <a:ea typeface="メイリオ" pitchFamily="50" charset="-128"/>
                <a:cs typeface="Arial" panose="020B0604020202020204" pitchFamily="34" charset="0"/>
              </a:rPr>
              <a:t>Nạn nhân hướng dẫn xe gom rác lùi về hố đổ rác đến một vị trí quy định, khi nạn nhân lùi về phía sau đã va chạm với xe gom rác khác đang đi lùi ở bên cạnh, suýt bị rơi xuống hố. </a:t>
            </a:r>
            <a:r>
              <a:rPr lang="vi" dirty="0">
                <a:solidFill>
                  <a:srgbClr val="0000CC"/>
                </a:solidFill>
                <a:latin typeface="Arial" panose="020B0604020202020204" pitchFamily="34" charset="0"/>
                <a:ea typeface="メイリオ" pitchFamily="50" charset="-128"/>
                <a:cs typeface="Arial" panose="020B0604020202020204" pitchFamily="34" charset="0"/>
              </a:rPr>
              <a:t> </a:t>
            </a:r>
            <a:r>
              <a:rPr lang="en-US" dirty="0">
                <a:solidFill>
                  <a:prstClr val="white"/>
                </a:solidFill>
                <a:latin typeface="Arial" panose="020B0604020202020204" pitchFamily="34" charset="0"/>
                <a:ea typeface="メイリオ" pitchFamily="50" charset="-128"/>
                <a:cs typeface="Arial" panose="020B0604020202020204" pitchFamily="34" charset="0"/>
              </a:rPr>
              <a:t>v</a:t>
            </a:r>
            <a:r>
              <a:rPr lang="vi" dirty="0">
                <a:solidFill>
                  <a:prstClr val="white"/>
                </a:solidFill>
                <a:latin typeface="Arial" panose="020B0604020202020204" pitchFamily="34" charset="0"/>
                <a:ea typeface="メイリオ" pitchFamily="50" charset="-128"/>
                <a:cs typeface="Arial" panose="020B0604020202020204" pitchFamily="34" charset="0"/>
              </a:rPr>
              <a:t>a chạm với xe gom</a:t>
            </a:r>
            <a:endParaRPr lang="ja-JP" altLang="en-US"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7" name="テキスト ボックス 6"/>
          <p:cNvSpPr txBox="1"/>
          <p:nvPr/>
        </p:nvSpPr>
        <p:spPr>
          <a:xfrm>
            <a:off x="476671" y="332656"/>
            <a:ext cx="5768317" cy="369332"/>
          </a:xfrm>
          <a:prstGeom prst="rect">
            <a:avLst/>
          </a:prstGeom>
          <a:noFill/>
        </p:spPr>
        <p:txBody>
          <a:bodyPr wrap="square" rtlCol="0">
            <a:spAutoFit/>
          </a:bodyPr>
          <a:lstStyle/>
          <a:p>
            <a:pPr rtl="0"/>
            <a:r>
              <a:rPr lang="vi" dirty="0">
                <a:solidFill>
                  <a:srgbClr val="0000CC"/>
                </a:solidFill>
                <a:latin typeface="Arial" panose="020B0604020202020204" pitchFamily="34" charset="0"/>
                <a:ea typeface="メイリオ" panose="020B0604030504040204" pitchFamily="50" charset="-128"/>
                <a:cs typeface="Arial" panose="020B0604020202020204" pitchFamily="34" charset="0"/>
              </a:rPr>
              <a:t>[Trường hợp ví dụ về cận nguy tai nạn rơi, ngã]</a:t>
            </a:r>
            <a:endParaRPr lang="ja-JP" altLang="en-US"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12404" y="3411335"/>
            <a:ext cx="5777382" cy="203388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85750" indent="-285750" algn="just" rtl="0">
              <a:spcBef>
                <a:spcPts val="600"/>
              </a:spcBef>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1)-2  </a:t>
            </a:r>
            <a:r>
              <a:rPr lang="vi" sz="1600" dirty="0">
                <a:solidFill>
                  <a:prstClr val="black"/>
                </a:solidFill>
                <a:latin typeface="Arial" panose="020B0604020202020204" pitchFamily="34" charset="0"/>
                <a:ea typeface="メイリオ" pitchFamily="50" charset="-128"/>
                <a:cs typeface="Arial" panose="020B0604020202020204" pitchFamily="34" charset="0"/>
              </a:rPr>
              <a:t>Bắt đầu thao tác căng bạt sau khi chất 25 thùng các tông chứa tài liệu huỷ (15</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vi" sz="1600" dirty="0">
                <a:solidFill>
                  <a:prstClr val="black"/>
                </a:solidFill>
                <a:latin typeface="Arial" panose="020B0604020202020204" pitchFamily="34" charset="0"/>
                <a:ea typeface="メイリオ" pitchFamily="50" charset="-128"/>
                <a:cs typeface="Arial" panose="020B0604020202020204" pitchFamily="34" charset="0"/>
              </a:rPr>
              <a:t>kg/thùng). Sau khi căng bạt bên trái, trong lúc di chuyển giữa hàng hoá phía bên phải và tấm chắn của xe tải để căng tấm bạt lên toàn bộ hàng hoá, chân bị loạng choạng không vững nên suýt nữa bị rơi ngã.</a:t>
            </a:r>
            <a:r>
              <a:rPr lang="vi" dirty="0">
                <a:solidFill>
                  <a:srgbClr val="0000CC"/>
                </a:solidFill>
                <a:latin typeface="Arial" panose="020B0604020202020204" pitchFamily="34" charset="0"/>
                <a:ea typeface="メイリオ" pitchFamily="50" charset="-128"/>
                <a:cs typeface="Arial" panose="020B0604020202020204" pitchFamily="34" charset="0"/>
              </a:rPr>
              <a:t> </a:t>
            </a:r>
            <a:endParaRPr lang="ja-JP" altLang="en-US"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pPr algn="ctr"/>
              <a:t>17</a:t>
            </a:fld>
            <a:endParaRPr kumimoji="1" lang="ja-JP" altLang="en-US" dirty="0"/>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9E72FB4-0AC1-4A15-835D-6CBEFD71DAA0}"/>
              </a:ext>
            </a:extLst>
          </p:cNvPr>
          <p:cNvGrpSpPr/>
          <p:nvPr/>
        </p:nvGrpSpPr>
        <p:grpSpPr>
          <a:xfrm>
            <a:off x="541338" y="1208584"/>
            <a:ext cx="8207126" cy="4956720"/>
            <a:chOff x="541338" y="1208584"/>
            <a:chExt cx="8207126" cy="4956720"/>
          </a:xfrm>
        </p:grpSpPr>
        <p:sp>
          <p:nvSpPr>
            <p:cNvPr id="5" name="Rectangle 10"/>
            <p:cNvSpPr>
              <a:spLocks noChangeArrowheads="1"/>
            </p:cNvSpPr>
            <p:nvPr/>
          </p:nvSpPr>
          <p:spPr bwMode="auto">
            <a:xfrm>
              <a:off x="563496" y="2175119"/>
              <a:ext cx="6151431" cy="333664"/>
            </a:xfrm>
            <a:prstGeom prst="rect">
              <a:avLst/>
            </a:prstGeom>
            <a:noFill/>
            <a:ln w="9525">
              <a:noFill/>
              <a:miter lim="800000"/>
              <a:headEnd/>
              <a:tailEnd/>
            </a:ln>
          </p:spPr>
          <p:txBody>
            <a:bodyPr rIns="72000" rtlCol="0" anchor="ctr"/>
            <a:lstStyle/>
            <a:p>
              <a:pPr algn="just" rtl="0">
                <a:spcBef>
                  <a:spcPts val="600"/>
                </a:spcBef>
              </a:pPr>
              <a:r>
                <a:rPr lang="vi" sz="1600" dirty="0">
                  <a:solidFill>
                    <a:prstClr val="black"/>
                  </a:solidFill>
                  <a:latin typeface="Arial" panose="020B0604020202020204" pitchFamily="34" charset="0"/>
                  <a:ea typeface="メイリオ" pitchFamily="50" charset="-128"/>
                  <a:cs typeface="Arial" panose="020B0604020202020204" pitchFamily="34" charset="0"/>
                </a:rPr>
                <a:t>Dựa trên những tai nạn lao động trong ngành công nghiệp sản xuất, hãy thực hiện những điểm lưu ý về an toàn sau đây.</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bwMode="auto">
            <a:xfrm>
              <a:off x="541338" y="1208584"/>
              <a:ext cx="8207126" cy="4956720"/>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285750" indent="-285750" rtl="0">
                <a:spcBef>
                  <a:spcPts val="1200"/>
                </a:spcBef>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Việc di chuyển trong khi đang mang vác đồ vật làm tăng nguy cơ "té ngã"!</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Di chuyển trong khi đang mang vác đồ vật sẽ làm tăng nguy cơ té ngã do khó nhìn thấy phía dưới chân, khó giữ được thăng bằng, v.v...</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Tuyệt đối không hấp tấp khi mang vác đồ vật xuống cầu thang!</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85750" indent="-285750" rtl="0">
                <a:spcBef>
                  <a:spcPts val="1200"/>
                </a:spcBef>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Sàn luôn được "Sàng lọc" "Sắp xếp" "Sạch sẽ" "Săn sóc" </a:t>
              </a:r>
              <a:br>
                <a:rPr lang="en-US" dirty="0">
                  <a:solidFill>
                    <a:srgbClr val="0000CC"/>
                  </a:solidFill>
                  <a:latin typeface="Arial" panose="020B0604020202020204" pitchFamily="34" charset="0"/>
                  <a:ea typeface="メイリオ" pitchFamily="50" charset="-128"/>
                  <a:cs typeface="Arial" panose="020B0604020202020204" pitchFamily="34" charset="0"/>
                </a:rPr>
              </a:br>
              <a:r>
                <a:rPr lang="vi" dirty="0">
                  <a:solidFill>
                    <a:srgbClr val="0000CC"/>
                  </a:solidFill>
                  <a:latin typeface="Arial" panose="020B0604020202020204" pitchFamily="34" charset="0"/>
                  <a:ea typeface="メイリオ" pitchFamily="50" charset="-128"/>
                  <a:cs typeface="Arial" panose="020B0604020202020204" pitchFamily="34" charset="0"/>
                </a:rPr>
                <a:t>để trở nên an toàn!</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Lau khô những chỗ sàn bị ướt (Chú ý những chỗ sàn ướt trong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vi" sz="1600" dirty="0">
                  <a:solidFill>
                    <a:prstClr val="black"/>
                  </a:solidFill>
                  <a:latin typeface="Arial" panose="020B0604020202020204" pitchFamily="34" charset="0"/>
                  <a:ea typeface="メイリオ" pitchFamily="50" charset="-128"/>
                  <a:cs typeface="Arial" panose="020B0604020202020204" pitchFamily="34" charset="0"/>
                </a:rPr>
                <a:t>khi lau chùi)</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Nếu có đồ vật dư thừa sẽ trở thành nguyên nhân gây té ngã do "bị vấp" trúng</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85750" indent="-285750" rtl="0">
                <a:spcBef>
                  <a:spcPts val="1200"/>
                </a:spcBef>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Hãy sử dụng "xe đẩy" đối với những đồ vật to, nặng!</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6700" rtl="0">
                <a:defRPr/>
              </a:pPr>
              <a:r>
                <a:rPr lang="vi" sz="1600" dirty="0">
                  <a:solidFill>
                    <a:prstClr val="black"/>
                  </a:solidFill>
                  <a:latin typeface="Arial" panose="020B0604020202020204" pitchFamily="34" charset="0"/>
                  <a:ea typeface="メイリオ" pitchFamily="50" charset="-128"/>
                  <a:cs typeface="Arial" panose="020B0604020202020204" pitchFamily="34" charset="0"/>
                </a:rPr>
                <a:t>Khi không thể sử dụng xe đẩy, thì phải có hai người thực hiện vận chuyển, hoặc chia làm nhiều lần vận chuyển</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85750" indent="-285750" rtl="0">
                <a:spcBef>
                  <a:spcPts val="1200"/>
                </a:spcBef>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Hãy mang giày chống trượt và vấp ngã.</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rtl="0">
                <a:spcBef>
                  <a:spcPts val="1200"/>
                </a:spcBef>
                <a:defRPr/>
              </a:pPr>
              <a:endParaRPr lang="ja-JP" altLang="en-US" sz="1600" dirty="0">
                <a:solidFill>
                  <a:srgbClr val="0000CC"/>
                </a:solidFill>
                <a:latin typeface="Arial" panose="020B0604020202020204" pitchFamily="34" charset="0"/>
                <a:ea typeface="メイリオ" pitchFamily="50" charset="-128"/>
                <a:cs typeface="Arial" panose="020B0604020202020204" pitchFamily="34" charset="0"/>
              </a:endParaRPr>
            </a:p>
          </p:txBody>
        </p:sp>
      </p:grpSp>
      <p:sp>
        <p:nvSpPr>
          <p:cNvPr id="7" name="正方形/長方形 6"/>
          <p:cNvSpPr/>
          <p:nvPr/>
        </p:nvSpPr>
        <p:spPr>
          <a:xfrm>
            <a:off x="395536" y="548680"/>
            <a:ext cx="5404043" cy="369332"/>
          </a:xfrm>
          <a:prstGeom prst="rect">
            <a:avLst/>
          </a:prstGeom>
        </p:spPr>
        <p:txBody>
          <a:bodyPr wrap="none" rtlCol="0">
            <a:spAutoFit/>
          </a:bodyPr>
          <a:lstStyle/>
          <a:p>
            <a:pPr rtl="0">
              <a:defRPr/>
            </a:pPr>
            <a:r>
              <a:rPr lang="vi" b="1" dirty="0">
                <a:solidFill>
                  <a:srgbClr val="C00000"/>
                </a:solidFill>
                <a:latin typeface="Arial" panose="020B0604020202020204" pitchFamily="34" charset="0"/>
                <a:ea typeface="メイリオ" pitchFamily="50" charset="-128"/>
                <a:cs typeface="Arial" panose="020B0604020202020204" pitchFamily="34" charset="0"/>
              </a:rPr>
              <a:t>(3) Điểm lưu ý trong ngăn ngừa tai nạn "té ngã"</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082045" y="1821185"/>
            <a:ext cx="1378387" cy="153580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645830" y="4581128"/>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mtClean="0"/>
              <a:pPr algn="ctr"/>
              <a:t>18</a:t>
            </a:fld>
            <a:endParaRPr kumimoji="1" lang="ja-JP" altLang="en-US" dirty="0"/>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A226FCA-A27E-4D5C-A6AF-D4FEADC75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06" y="4454294"/>
            <a:ext cx="8892000" cy="1921603"/>
          </a:xfrm>
          <a:prstGeom prst="rect">
            <a:avLst/>
          </a:prstGeom>
        </p:spPr>
      </p:pic>
      <p:sp>
        <p:nvSpPr>
          <p:cNvPr id="21" name="テキスト ボックス 20">
            <a:extLst>
              <a:ext uri="{FF2B5EF4-FFF2-40B4-BE49-F238E27FC236}">
                <a16:creationId xmlns:a16="http://schemas.microsoft.com/office/drawing/2014/main" id="{13375D18-84A5-490B-8144-0478ABA75915}"/>
              </a:ext>
            </a:extLst>
          </p:cNvPr>
          <p:cNvSpPr txBox="1"/>
          <p:nvPr/>
        </p:nvSpPr>
        <p:spPr>
          <a:xfrm>
            <a:off x="341920" y="5003992"/>
            <a:ext cx="2729521" cy="923330"/>
          </a:xfrm>
          <a:prstGeom prst="rect">
            <a:avLst/>
          </a:prstGeom>
          <a:noFill/>
        </p:spPr>
        <p:txBody>
          <a:bodyPr vert="horz" wrap="square" lIns="0" tIns="0" rIns="0" bIns="0" rtlCol="0">
            <a:spAutoFit/>
          </a:bodyPr>
          <a:lstStyle/>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Không để đồ vật ở những nơi đi lại</a:t>
            </a:r>
          </a:p>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Làm sạch bụi bẩn (nước, dầu, bột, v.v...) trên mặt sàn</a:t>
            </a:r>
          </a:p>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Loại bỏ phần gồ lên, lồi lõm, v.v... trên mặt sàn</a:t>
            </a:r>
            <a:endParaRPr kumimoji="1" lang="ja-JP" altLang="en-US" sz="1200" dirty="0">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E5713478-62EC-4C27-9A3A-A9D165473B2A}"/>
              </a:ext>
            </a:extLst>
          </p:cNvPr>
          <p:cNvSpPr txBox="1"/>
          <p:nvPr/>
        </p:nvSpPr>
        <p:spPr>
          <a:xfrm>
            <a:off x="3342419" y="5003992"/>
            <a:ext cx="2693498" cy="923330"/>
          </a:xfrm>
          <a:prstGeom prst="rect">
            <a:avLst/>
          </a:prstGeom>
          <a:noFill/>
        </p:spPr>
        <p:txBody>
          <a:bodyPr vert="horz" wrap="square" lIns="0" tIns="0" rIns="0" bIns="0" rtlCol="0">
            <a:spAutoFit/>
          </a:bodyPr>
          <a:lstStyle/>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Có dư dả thời gian để làm việc</a:t>
            </a:r>
          </a:p>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Đi bước nhỏ ở những nơi dễ bị trơn trượt</a:t>
            </a:r>
          </a:p>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Không làm việc ở tình trạng không thể nhìn thấy chân mình</a:t>
            </a:r>
            <a:endParaRPr kumimoji="1" lang="ja-JP" altLang="en-US" sz="1200" dirty="0">
              <a:latin typeface="Arial" panose="020B0604020202020204" pitchFamily="34" charset="0"/>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7310E627-6AC4-4139-9179-B15A4E874A19}"/>
              </a:ext>
            </a:extLst>
          </p:cNvPr>
          <p:cNvSpPr txBox="1"/>
          <p:nvPr/>
        </p:nvSpPr>
        <p:spPr>
          <a:xfrm>
            <a:off x="6198983" y="5003992"/>
            <a:ext cx="2693497" cy="1107996"/>
          </a:xfrm>
          <a:prstGeom prst="rect">
            <a:avLst/>
          </a:prstGeom>
          <a:noFill/>
        </p:spPr>
        <p:txBody>
          <a:bodyPr vert="horz" wrap="square" lIns="0" tIns="0" rIns="0" bIns="0" rtlCol="0">
            <a:spAutoFit/>
          </a:bodyPr>
          <a:lstStyle/>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Mang giày phù hợp khi làm việc và di chuyển</a:t>
            </a:r>
          </a:p>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Chia sẻ thông tin rủi ro bằng cách soạn bản đồ rủi ro ở nơi làm việc</a:t>
            </a:r>
          </a:p>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sym typeface="Wingdings 2" panose="05020102010507070707" pitchFamily="18" charset="2"/>
              </a:rPr>
              <a:t>Tạo sự chú ý bằng các nhãn dán, v.v... ở những nơi có nguy cơ té ngã</a:t>
            </a:r>
            <a:endParaRPr kumimoji="1" lang="ja-JP" altLang="en-US" sz="1200" dirty="0">
              <a:latin typeface="Arial" panose="020B0604020202020204" pitchFamily="34" charset="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39334B83-C80F-4126-B490-DC09332E299D}"/>
              </a:ext>
            </a:extLst>
          </p:cNvPr>
          <p:cNvSpPr txBox="1"/>
          <p:nvPr/>
        </p:nvSpPr>
        <p:spPr>
          <a:xfrm>
            <a:off x="323527" y="4531456"/>
            <a:ext cx="2866741" cy="369332"/>
          </a:xfrm>
          <a:prstGeom prst="rect">
            <a:avLst/>
          </a:prstGeom>
          <a:noFill/>
        </p:spPr>
        <p:txBody>
          <a:bodyPr vert="horz" wrap="square" lIns="0" tIns="0" rIns="0" bIns="0" rtlCol="0" anchor="ctr">
            <a:spAutoFit/>
          </a:bodyPr>
          <a:lstStyle/>
          <a:p>
            <a:pPr algn="ctr"/>
            <a:r>
              <a:rPr lang="fi-FI" altLang="ja-JP" sz="1200" b="1" dirty="0">
                <a:solidFill>
                  <a:schemeClr val="bg1"/>
                </a:solidFill>
                <a:latin typeface="Arial" panose="020B0604020202020204" pitchFamily="34" charset="0"/>
                <a:ea typeface="ＭＳ ゴシック" panose="020B0609070205080204" pitchFamily="49" charset="-128"/>
              </a:rPr>
              <a:t>4S (Sàng lọc (Seiri), Sắp xếp (Seiton), Sạch sẽ (Seiso), Săn sóc (Seiketsu))</a:t>
            </a:r>
            <a:endParaRPr kumimoji="1" lang="ja-JP" altLang="en-US" sz="1200" b="1" dirty="0">
              <a:solidFill>
                <a:schemeClr val="bg1"/>
              </a:solidFill>
              <a:latin typeface="Arial" panose="020B0604020202020204" pitchFamily="34" charset="0"/>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E609EF15-B77D-4C9B-923B-E2D91C716F48}"/>
              </a:ext>
            </a:extLst>
          </p:cNvPr>
          <p:cNvSpPr txBox="1"/>
          <p:nvPr/>
        </p:nvSpPr>
        <p:spPr>
          <a:xfrm>
            <a:off x="3289292" y="4651102"/>
            <a:ext cx="2772000" cy="184666"/>
          </a:xfrm>
          <a:prstGeom prst="rect">
            <a:avLst/>
          </a:prstGeom>
          <a:noFill/>
        </p:spPr>
        <p:txBody>
          <a:bodyPr vert="horz" wrap="square" lIns="0" tIns="0" rIns="0" bIns="0" rtlCol="0" anchor="ctr">
            <a:spAutoFit/>
          </a:bodyPr>
          <a:lstStyle/>
          <a:p>
            <a:pPr algn="ctr"/>
            <a:r>
              <a:rPr lang="vi-VN" altLang="ja-JP" sz="1200" b="1" dirty="0">
                <a:solidFill>
                  <a:schemeClr val="bg1"/>
                </a:solidFill>
                <a:latin typeface="Arial" panose="020B0604020202020204" pitchFamily="34" charset="0"/>
                <a:ea typeface="ＭＳ ゴシック" panose="020B0609070205080204" pitchFamily="49" charset="-128"/>
              </a:rPr>
              <a:t>Phương pháp làm việc khó té ngã</a:t>
            </a:r>
            <a:endParaRPr kumimoji="1" lang="ja-JP" altLang="en-US" sz="1200" b="1" dirty="0">
              <a:solidFill>
                <a:schemeClr val="bg1"/>
              </a:solidFill>
              <a:latin typeface="Arial" panose="020B0604020202020204" pitchFamily="34" charset="0"/>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8CEC2CD7-CE80-4435-95C0-3C9506CBC867}"/>
              </a:ext>
            </a:extLst>
          </p:cNvPr>
          <p:cNvSpPr txBox="1"/>
          <p:nvPr/>
        </p:nvSpPr>
        <p:spPr>
          <a:xfrm>
            <a:off x="6137970" y="4593012"/>
            <a:ext cx="2772000" cy="246221"/>
          </a:xfrm>
          <a:prstGeom prst="rect">
            <a:avLst/>
          </a:prstGeom>
          <a:noFill/>
        </p:spPr>
        <p:txBody>
          <a:bodyPr vert="horz" wrap="square" lIns="0" tIns="0" rIns="0" bIns="0" rtlCol="0" anchor="ctr">
            <a:spAutoFit/>
          </a:bodyPr>
          <a:lstStyle/>
          <a:p>
            <a:pPr algn="ctr"/>
            <a:r>
              <a:rPr lang="id-ID" altLang="ja-JP" sz="1600" b="1" dirty="0">
                <a:solidFill>
                  <a:schemeClr val="bg1"/>
                </a:solidFill>
                <a:latin typeface="Arial" panose="020B0604020202020204" pitchFamily="34" charset="0"/>
                <a:ea typeface="ＭＳ ゴシック" panose="020B0609070205080204" pitchFamily="49" charset="-128"/>
              </a:rPr>
              <a:t>Biện pháp khác</a:t>
            </a:r>
            <a:endParaRPr kumimoji="1" lang="ja-JP" altLang="en-US" sz="1600" b="1" dirty="0">
              <a:solidFill>
                <a:schemeClr val="bg1"/>
              </a:solidFill>
              <a:latin typeface="Arial" panose="020B0604020202020204" pitchFamily="34" charset="0"/>
              <a:ea typeface="ＭＳ ゴシック" panose="020B0609070205080204" pitchFamily="49" charset="-128"/>
            </a:endParaRPr>
          </a:p>
        </p:txBody>
      </p:sp>
      <p:pic>
        <p:nvPicPr>
          <p:cNvPr id="9" name="図 8">
            <a:extLst>
              <a:ext uri="{FF2B5EF4-FFF2-40B4-BE49-F238E27FC236}">
                <a16:creationId xmlns:a16="http://schemas.microsoft.com/office/drawing/2014/main" id="{C02EFCF2-9747-4532-A584-D4038C5EE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56" y="1217040"/>
            <a:ext cx="8900320" cy="2664000"/>
          </a:xfrm>
          <a:prstGeom prst="rect">
            <a:avLst/>
          </a:prstGeom>
        </p:spPr>
      </p:pic>
      <p:sp>
        <p:nvSpPr>
          <p:cNvPr id="10" name="テキスト ボックス 9">
            <a:extLst>
              <a:ext uri="{FF2B5EF4-FFF2-40B4-BE49-F238E27FC236}">
                <a16:creationId xmlns:a16="http://schemas.microsoft.com/office/drawing/2014/main" id="{4B50989D-70DD-463E-BD03-FDD78D6AE7BD}"/>
              </a:ext>
            </a:extLst>
          </p:cNvPr>
          <p:cNvSpPr txBox="1"/>
          <p:nvPr/>
        </p:nvSpPr>
        <p:spPr>
          <a:xfrm>
            <a:off x="448690" y="1599546"/>
            <a:ext cx="1270000" cy="276999"/>
          </a:xfrm>
          <a:prstGeom prst="rect">
            <a:avLst/>
          </a:prstGeom>
          <a:noFill/>
        </p:spPr>
        <p:txBody>
          <a:bodyPr vert="horz" lIns="0" tIns="0" rIns="0" bIns="0" rtlCol="0" anchor="ctr">
            <a:spAutoFit/>
          </a:bodyPr>
          <a:lstStyle/>
          <a:p>
            <a:pPr algn="ctr"/>
            <a:r>
              <a:rPr lang="vi-VN" altLang="ja-JP" b="1" dirty="0">
                <a:solidFill>
                  <a:schemeClr val="bg1"/>
                </a:solidFill>
                <a:latin typeface="Arial" panose="020B0604020202020204" pitchFamily="34" charset="0"/>
                <a:ea typeface="ＭＳ ゴシック" panose="020B0609070205080204" pitchFamily="49" charset="-128"/>
              </a:rPr>
              <a:t>Bị trượt</a:t>
            </a:r>
          </a:p>
        </p:txBody>
      </p:sp>
      <p:sp>
        <p:nvSpPr>
          <p:cNvPr id="12" name="テキスト ボックス 11">
            <a:extLst>
              <a:ext uri="{FF2B5EF4-FFF2-40B4-BE49-F238E27FC236}">
                <a16:creationId xmlns:a16="http://schemas.microsoft.com/office/drawing/2014/main" id="{2690F573-8D01-49D9-B386-1BF07EFBA60E}"/>
              </a:ext>
            </a:extLst>
          </p:cNvPr>
          <p:cNvSpPr txBox="1"/>
          <p:nvPr/>
        </p:nvSpPr>
        <p:spPr>
          <a:xfrm>
            <a:off x="290724" y="2421423"/>
            <a:ext cx="2832441" cy="997196"/>
          </a:xfrm>
          <a:prstGeom prst="rect">
            <a:avLst/>
          </a:prstGeom>
          <a:noFill/>
        </p:spPr>
        <p:txBody>
          <a:bodyPr vert="horz" wrap="square" lIns="0" tIns="0" rIns="0" bIns="0" rtlCol="0">
            <a:spAutoFit/>
          </a:bodyPr>
          <a:lstStyle/>
          <a:p>
            <a:pPr marL="84138" indent="-84138">
              <a:lnSpc>
                <a:spcPct val="90000"/>
              </a:lnSpc>
            </a:pPr>
            <a:r>
              <a:rPr lang="vi-VN" altLang="ja-JP" sz="1000" dirty="0">
                <a:latin typeface="Arial" panose="020B0604020202020204" pitchFamily="34" charset="0"/>
                <a:ea typeface="ＭＳ ゴシック" panose="020B0609070205080204" pitchFamily="49" charset="-128"/>
              </a:rPr>
              <a:t>&lt;Nguyên nhân chính&gt;</a:t>
            </a:r>
            <a:endParaRPr lang="en-US" altLang="ja-JP" sz="1000" dirty="0">
              <a:latin typeface="Arial" panose="020B0604020202020204" pitchFamily="34" charset="0"/>
              <a:ea typeface="ＭＳ ゴシック" panose="020B0609070205080204" pitchFamily="49" charset="-128"/>
            </a:endParaRPr>
          </a:p>
          <a:p>
            <a:pPr marL="171450" indent="-171450">
              <a:lnSpc>
                <a:spcPct val="90000"/>
              </a:lnSpc>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rPr>
              <a:t>Sàn là vật liệu dễ trơn trượt.</a:t>
            </a:r>
            <a:r>
              <a:rPr lang="ja-JP" altLang="vi-VN" sz="1200" dirty="0">
                <a:latin typeface="Arial" panose="020B0604020202020204" pitchFamily="34" charset="0"/>
                <a:ea typeface="ＭＳ ゴシック" panose="020B0609070205080204" pitchFamily="49" charset="-128"/>
              </a:rPr>
              <a:t>・</a:t>
            </a:r>
            <a:r>
              <a:rPr lang="vi-VN" altLang="ja-JP" sz="1200" dirty="0">
                <a:latin typeface="Arial" panose="020B0604020202020204" pitchFamily="34" charset="0"/>
                <a:ea typeface="ＭＳ ゴシック" panose="020B0609070205080204" pitchFamily="49" charset="-128"/>
              </a:rPr>
              <a:t>Dầu và nước văng ra sàn nhà.</a:t>
            </a:r>
            <a:r>
              <a:rPr lang="ja-JP" altLang="vi-VN" sz="1200" dirty="0">
                <a:latin typeface="Arial" panose="020B0604020202020204" pitchFamily="34" charset="0"/>
                <a:ea typeface="ＭＳ ゴシック" panose="020B0609070205080204" pitchFamily="49" charset="-128"/>
              </a:rPr>
              <a:t>・</a:t>
            </a:r>
            <a:r>
              <a:rPr lang="vi-VN" altLang="ja-JP" sz="1200" dirty="0">
                <a:latin typeface="Arial" panose="020B0604020202020204" pitchFamily="34" charset="0"/>
                <a:ea typeface="ＭＳ ゴシック" panose="020B0609070205080204" pitchFamily="49" charset="-128"/>
              </a:rPr>
              <a:t>Dị vật trơn trượt như túi ni lông, giấy, v.v... rơi xuống sàn nhà.</a:t>
            </a:r>
            <a:r>
              <a:rPr lang="ja-JP" altLang="vi-VN" sz="1200" dirty="0">
                <a:latin typeface="Arial" panose="020B0604020202020204" pitchFamily="34" charset="0"/>
                <a:ea typeface="ＭＳ ゴシック" panose="020B0609070205080204" pitchFamily="49" charset="-128"/>
              </a:rPr>
              <a:t>・</a:t>
            </a:r>
            <a:r>
              <a:rPr lang="vi-VN" altLang="ja-JP" sz="1200" dirty="0">
                <a:latin typeface="Arial" panose="020B0604020202020204" pitchFamily="34" charset="0"/>
                <a:ea typeface="ＭＳ ゴシック" panose="020B0609070205080204" pitchFamily="49" charset="-128"/>
              </a:rPr>
              <a:t>Mặt đường, v.v... đóng băng."</a:t>
            </a:r>
          </a:p>
        </p:txBody>
      </p:sp>
      <p:sp>
        <p:nvSpPr>
          <p:cNvPr id="16" name="テキスト ボックス 15">
            <a:extLst>
              <a:ext uri="{FF2B5EF4-FFF2-40B4-BE49-F238E27FC236}">
                <a16:creationId xmlns:a16="http://schemas.microsoft.com/office/drawing/2014/main" id="{CBD3795E-57A7-43C1-B76E-47EFA700BC83}"/>
              </a:ext>
            </a:extLst>
          </p:cNvPr>
          <p:cNvSpPr txBox="1"/>
          <p:nvPr/>
        </p:nvSpPr>
        <p:spPr>
          <a:xfrm>
            <a:off x="3429860" y="1599546"/>
            <a:ext cx="1270000" cy="276999"/>
          </a:xfrm>
          <a:prstGeom prst="rect">
            <a:avLst/>
          </a:prstGeom>
          <a:noFill/>
        </p:spPr>
        <p:txBody>
          <a:bodyPr vert="horz" lIns="0" tIns="0" rIns="0" bIns="0" rtlCol="0" anchor="ctr">
            <a:spAutoFit/>
          </a:bodyPr>
          <a:lstStyle/>
          <a:p>
            <a:pPr algn="ctr"/>
            <a:r>
              <a:rPr lang="id-ID" altLang="ja-JP" b="1" dirty="0">
                <a:solidFill>
                  <a:schemeClr val="bg1"/>
                </a:solidFill>
                <a:latin typeface="Arial" panose="020B0604020202020204" pitchFamily="34" charset="0"/>
                <a:ea typeface="ＭＳ ゴシック" panose="020B0609070205080204" pitchFamily="49" charset="-128"/>
              </a:rPr>
              <a:t>Vấp phải</a:t>
            </a:r>
          </a:p>
        </p:txBody>
      </p:sp>
      <p:sp>
        <p:nvSpPr>
          <p:cNvPr id="17" name="テキスト ボックス 16">
            <a:extLst>
              <a:ext uri="{FF2B5EF4-FFF2-40B4-BE49-F238E27FC236}">
                <a16:creationId xmlns:a16="http://schemas.microsoft.com/office/drawing/2014/main" id="{70BF356A-0314-448A-B742-BC2A38EE4A88}"/>
              </a:ext>
            </a:extLst>
          </p:cNvPr>
          <p:cNvSpPr txBox="1"/>
          <p:nvPr/>
        </p:nvSpPr>
        <p:spPr>
          <a:xfrm>
            <a:off x="3321903" y="2421423"/>
            <a:ext cx="2721816" cy="530915"/>
          </a:xfrm>
          <a:prstGeom prst="rect">
            <a:avLst/>
          </a:prstGeom>
          <a:noFill/>
        </p:spPr>
        <p:txBody>
          <a:bodyPr vert="horz" wrap="square" lIns="0" tIns="0" rIns="0" bIns="0" rtlCol="0">
            <a:spAutoFit/>
          </a:bodyPr>
          <a:lstStyle/>
          <a:p>
            <a:r>
              <a:rPr lang="id-ID" altLang="ja-JP" sz="1050" dirty="0">
                <a:latin typeface="Arial" panose="020B0604020202020204" pitchFamily="34" charset="0"/>
                <a:ea typeface="ＭＳ ゴシック" panose="020B0609070205080204" pitchFamily="49" charset="-128"/>
              </a:rPr>
              <a:t>&lt;Nguyên nhân chính&gt;</a:t>
            </a:r>
            <a:endParaRPr lang="en-US" altLang="ja-JP" sz="1050" dirty="0">
              <a:latin typeface="Arial" panose="020B0604020202020204" pitchFamily="34" charset="0"/>
              <a:ea typeface="ＭＳ ゴシック" panose="020B0609070205080204" pitchFamily="49" charset="-128"/>
            </a:endParaRPr>
          </a:p>
          <a:p>
            <a:pPr marL="171450" indent="-171450">
              <a:buFont typeface="Arial" panose="020B0604020202020204" pitchFamily="34" charset="0"/>
              <a:buChar char="•"/>
            </a:pPr>
            <a:r>
              <a:rPr lang="id-ID" altLang="ja-JP" sz="1200" dirty="0">
                <a:latin typeface="Arial" panose="020B0604020202020204" pitchFamily="34" charset="0"/>
                <a:ea typeface="ＭＳ ゴシック" panose="020B0609070205080204" pitchFamily="49" charset="-128"/>
              </a:rPr>
              <a:t>Sàn lồi lõm, gồ lên.</a:t>
            </a:r>
            <a:r>
              <a:rPr lang="ja-JP" altLang="id-ID" sz="1200" dirty="0">
                <a:latin typeface="Arial" panose="020B0604020202020204" pitchFamily="34" charset="0"/>
                <a:ea typeface="ＭＳ ゴシック" panose="020B0609070205080204" pitchFamily="49" charset="-128"/>
              </a:rPr>
              <a:t>・</a:t>
            </a:r>
            <a:r>
              <a:rPr lang="id-ID" altLang="ja-JP" sz="1200" dirty="0">
                <a:latin typeface="Arial" panose="020B0604020202020204" pitchFamily="34" charset="0"/>
                <a:ea typeface="ＭＳ ゴシック" panose="020B0609070205080204" pitchFamily="49" charset="-128"/>
              </a:rPr>
              <a:t>Kiện hàng và hàng hoá, v.v... để trên sàn."</a:t>
            </a:r>
          </a:p>
        </p:txBody>
      </p:sp>
      <p:sp>
        <p:nvSpPr>
          <p:cNvPr id="18" name="テキスト ボックス 17">
            <a:extLst>
              <a:ext uri="{FF2B5EF4-FFF2-40B4-BE49-F238E27FC236}">
                <a16:creationId xmlns:a16="http://schemas.microsoft.com/office/drawing/2014/main" id="{D64210A2-D4F6-4A08-9598-AA4BF12193DA}"/>
              </a:ext>
            </a:extLst>
          </p:cNvPr>
          <p:cNvSpPr txBox="1"/>
          <p:nvPr/>
        </p:nvSpPr>
        <p:spPr>
          <a:xfrm>
            <a:off x="6307286" y="1599546"/>
            <a:ext cx="1270000" cy="276999"/>
          </a:xfrm>
          <a:prstGeom prst="rect">
            <a:avLst/>
          </a:prstGeom>
          <a:noFill/>
        </p:spPr>
        <p:txBody>
          <a:bodyPr vert="horz" lIns="0" tIns="0" rIns="0" bIns="0" rtlCol="0" anchor="ctr">
            <a:spAutoFit/>
          </a:bodyPr>
          <a:lstStyle/>
          <a:p>
            <a:pPr algn="ctr"/>
            <a:r>
              <a:rPr lang="id-ID" altLang="ja-JP" b="1" dirty="0">
                <a:solidFill>
                  <a:schemeClr val="bg1"/>
                </a:solidFill>
                <a:latin typeface="Arial" panose="020B0604020202020204" pitchFamily="34" charset="0"/>
                <a:ea typeface="ＭＳ ゴシック" panose="020B0609070205080204" pitchFamily="49" charset="-128"/>
              </a:rPr>
              <a:t>Hụt chân</a:t>
            </a:r>
          </a:p>
        </p:txBody>
      </p:sp>
      <p:sp>
        <p:nvSpPr>
          <p:cNvPr id="19" name="テキスト ボックス 18">
            <a:extLst>
              <a:ext uri="{FF2B5EF4-FFF2-40B4-BE49-F238E27FC236}">
                <a16:creationId xmlns:a16="http://schemas.microsoft.com/office/drawing/2014/main" id="{7970821C-0189-4B29-B526-A0224FC2A4B3}"/>
              </a:ext>
            </a:extLst>
          </p:cNvPr>
          <p:cNvSpPr txBox="1"/>
          <p:nvPr/>
        </p:nvSpPr>
        <p:spPr>
          <a:xfrm>
            <a:off x="6137970" y="2421423"/>
            <a:ext cx="2695325" cy="738664"/>
          </a:xfrm>
          <a:prstGeom prst="rect">
            <a:avLst/>
          </a:prstGeom>
          <a:noFill/>
        </p:spPr>
        <p:txBody>
          <a:bodyPr vert="horz" wrap="square" lIns="0" tIns="0" rIns="0" bIns="0" rtlCol="0">
            <a:spAutoFit/>
          </a:bodyPr>
          <a:lstStyle/>
          <a:p>
            <a:pPr marL="84138" indent="-84138"/>
            <a:r>
              <a:rPr lang="vi-VN" altLang="ja-JP" sz="1050" dirty="0">
                <a:latin typeface="Arial" panose="020B0604020202020204" pitchFamily="34" charset="0"/>
                <a:ea typeface="ＭＳ ゴシック" panose="020B0609070205080204" pitchFamily="49" charset="-128"/>
              </a:rPr>
              <a:t>&lt;Nguyên nhân chính&gt;</a:t>
            </a:r>
            <a:endParaRPr lang="en-US" altLang="ja-JP" sz="1050" dirty="0">
              <a:latin typeface="Arial" panose="020B0604020202020204" pitchFamily="34" charset="0"/>
              <a:ea typeface="ＭＳ ゴシック" panose="020B0609070205080204" pitchFamily="49" charset="-128"/>
            </a:endParaRPr>
          </a:p>
          <a:p>
            <a:pPr marL="171450" indent="-171450">
              <a:buFont typeface="Arial" panose="020B0604020202020204" pitchFamily="34" charset="0"/>
              <a:buChar char="•"/>
            </a:pPr>
            <a:r>
              <a:rPr lang="vi-VN" altLang="ja-JP" sz="1200" dirty="0">
                <a:latin typeface="Arial" panose="020B0604020202020204" pitchFamily="34" charset="0"/>
                <a:ea typeface="ＭＳ ゴシック" panose="020B0609070205080204" pitchFamily="49" charset="-128"/>
              </a:rPr>
              <a:t>Làm việc ở tình trạng không nhìn thấy phía dưới chân, chẳng hạn như mang vác kiện hàng cồng kềnh."</a:t>
            </a:r>
          </a:p>
        </p:txBody>
      </p:sp>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5099473" cy="400110"/>
          </a:xfrm>
          <a:prstGeom prst="rect">
            <a:avLst/>
          </a:prstGeom>
        </p:spPr>
        <p:txBody>
          <a:bodyPr wrap="none" rtlCol="0" anchor="b">
            <a:spAutoFit/>
          </a:bodyPr>
          <a:lstStyle/>
          <a:p>
            <a:pPr rtl="0">
              <a:defRPr/>
            </a:pPr>
            <a:r>
              <a:rPr lang="vi" sz="2000" b="1" dirty="0">
                <a:solidFill>
                  <a:srgbClr val="0000CC"/>
                </a:solidFill>
                <a:latin typeface="Arial" panose="020B0604020202020204" pitchFamily="34" charset="0"/>
                <a:ea typeface="メイリオ" pitchFamily="50" charset="-128"/>
                <a:cs typeface="Arial" panose="020B0604020202020204" pitchFamily="34" charset="0"/>
              </a:rPr>
              <a:t>&lt;Nguyên nhân chính của tai nạn té ngã&gt;</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130030"/>
            <a:ext cx="5652509" cy="400110"/>
          </a:xfrm>
          <a:prstGeom prst="rect">
            <a:avLst/>
          </a:prstGeom>
        </p:spPr>
        <p:txBody>
          <a:bodyPr wrap="none" rtlCol="0" anchor="b">
            <a:spAutoFit/>
          </a:bodyPr>
          <a:lstStyle/>
          <a:p>
            <a:pPr rtl="0">
              <a:defRPr/>
            </a:pPr>
            <a:r>
              <a:rPr lang="vi" sz="2000" b="1" dirty="0">
                <a:solidFill>
                  <a:srgbClr val="0000CC"/>
                </a:solidFill>
                <a:latin typeface="Arial" panose="020B0604020202020204" pitchFamily="34" charset="0"/>
                <a:ea typeface="メイリオ" pitchFamily="50" charset="-128"/>
                <a:cs typeface="Arial" panose="020B0604020202020204" pitchFamily="34" charset="0"/>
              </a:rPr>
              <a:t>&lt;Điểm lưu ý trong ngăn ngừa tai nạn té ngã&gt;</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pPr algn="ctr"/>
              <a:t>19</a:t>
            </a:fld>
            <a:endParaRPr kumimoji="1" lang="ja-JP" altLang="en-US" dirty="0"/>
          </a:p>
        </p:txBody>
      </p:sp>
      <p:sp>
        <p:nvSpPr>
          <p:cNvPr id="8" name="テキスト ボックス 7">
            <a:extLst>
              <a:ext uri="{FF2B5EF4-FFF2-40B4-BE49-F238E27FC236}">
                <a16:creationId xmlns:a16="http://schemas.microsoft.com/office/drawing/2014/main" id="{DCFBD152-8C19-41B1-BFE4-E031AE5B6327}"/>
              </a:ext>
            </a:extLst>
          </p:cNvPr>
          <p:cNvSpPr txBox="1"/>
          <p:nvPr/>
        </p:nvSpPr>
        <p:spPr>
          <a:xfrm>
            <a:off x="584417" y="263458"/>
            <a:ext cx="4418967" cy="246221"/>
          </a:xfrm>
          <a:prstGeom prst="rect">
            <a:avLst/>
          </a:prstGeom>
          <a:solidFill>
            <a:srgbClr val="F1C502"/>
          </a:solidFill>
        </p:spPr>
        <p:txBody>
          <a:bodyPr vert="horz" wrap="none" lIns="0" tIns="0" rIns="0" bIns="0" rtlCol="0" anchor="ctr" anchorCtr="0">
            <a:spAutoFit/>
          </a:bodyPr>
          <a:lstStyle/>
          <a:p>
            <a:pPr algn="ctr"/>
            <a:r>
              <a:rPr lang="vi-VN" altLang="ja-JP" sz="1600" b="1" dirty="0">
                <a:latin typeface="Arial" panose="020B0604020202020204" pitchFamily="34" charset="0"/>
                <a:ea typeface="ＭＳ ゴシック" panose="020B0609070205080204" pitchFamily="49" charset="-128"/>
              </a:rPr>
              <a:t>STOP! Phương án phòng ngừa tai nạn té ngã</a:t>
            </a: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2"/>
            <a:ext cx="7056784" cy="3600000"/>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marL="266700" indent="-266700" rtl="0" fontAlgn="auto">
              <a:spcBef>
                <a:spcPts val="0"/>
              </a:spcBef>
              <a:spcAft>
                <a:spcPts val="0"/>
              </a:spcAft>
              <a:defRPr/>
            </a:pPr>
            <a:r>
              <a:rPr lang="vi" sz="1600" b="1" dirty="0">
                <a:solidFill>
                  <a:srgbClr val="C00000"/>
                </a:solidFill>
                <a:latin typeface="Arial" panose="020B0604020202020204" pitchFamily="34" charset="0"/>
                <a:ea typeface="メイリオ" pitchFamily="50" charset="-128"/>
                <a:cs typeface="Arial" panose="020B0604020202020204" pitchFamily="34" charset="0"/>
              </a:rPr>
              <a:t>1</a:t>
            </a:r>
            <a:r>
              <a:rPr lang="en-US" sz="1600" b="1" dirty="0">
                <a:solidFill>
                  <a:srgbClr val="C00000"/>
                </a:solidFill>
                <a:latin typeface="Arial" panose="020B0604020202020204" pitchFamily="34" charset="0"/>
                <a:ea typeface="メイリオ" pitchFamily="50" charset="-128"/>
                <a:cs typeface="Arial" panose="020B0604020202020204" pitchFamily="34" charset="0"/>
              </a:rPr>
              <a:t>.	</a:t>
            </a:r>
            <a:r>
              <a:rPr lang="vi" sz="1600" b="1" dirty="0">
                <a:solidFill>
                  <a:srgbClr val="C00000"/>
                </a:solidFill>
                <a:latin typeface="Arial" panose="020B0604020202020204" pitchFamily="34" charset="0"/>
                <a:ea typeface="メイリオ" pitchFamily="50" charset="-128"/>
                <a:cs typeface="Arial" panose="020B0604020202020204" pitchFamily="34" charset="0"/>
              </a:rPr>
              <a:t>Giúp cho người lao động hiểu rằng có nhiều nguy hiểm khác nhau tại nơi làm việc.</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6700" indent="-266700" rtl="0" fontAlgn="auto">
              <a:spcBef>
                <a:spcPts val="0"/>
              </a:spcBef>
              <a:spcAft>
                <a:spcPts val="0"/>
              </a:spcAft>
              <a:defRPr/>
            </a:pPr>
            <a:r>
              <a:rPr lang="vi" sz="1600" b="1" dirty="0">
                <a:solidFill>
                  <a:srgbClr val="C00000"/>
                </a:solidFill>
                <a:latin typeface="Arial" panose="020B0604020202020204" pitchFamily="34" charset="0"/>
                <a:ea typeface="メイリオ" pitchFamily="50" charset="-128"/>
                <a:cs typeface="Arial" panose="020B0604020202020204" pitchFamily="34" charset="0"/>
              </a:rPr>
              <a:t>2</a:t>
            </a:r>
            <a:r>
              <a:rPr lang="en-US" sz="1600" b="1" dirty="0">
                <a:solidFill>
                  <a:srgbClr val="C00000"/>
                </a:solidFill>
                <a:latin typeface="Arial" panose="020B0604020202020204" pitchFamily="34" charset="0"/>
                <a:ea typeface="メイリオ" pitchFamily="50" charset="-128"/>
                <a:cs typeface="Arial" panose="020B0604020202020204" pitchFamily="34" charset="0"/>
              </a:rPr>
              <a:t>.	</a:t>
            </a:r>
            <a:r>
              <a:rPr lang="vi" sz="1600" b="1" dirty="0">
                <a:solidFill>
                  <a:srgbClr val="C00000"/>
                </a:solidFill>
                <a:latin typeface="Arial" panose="020B0604020202020204" pitchFamily="34" charset="0"/>
                <a:ea typeface="メイリオ" pitchFamily="50" charset="-128"/>
                <a:cs typeface="Arial" panose="020B0604020202020204" pitchFamily="34" charset="0"/>
              </a:rPr>
              <a:t>Trang bị nhận thức về nguy cơ "có thể xảy ra". </a:t>
            </a:r>
            <a:endParaRPr lang="en-US" altLang="ja-JP" sz="1600" b="1" dirty="0">
              <a:latin typeface="Arial" panose="020B0604020202020204" pitchFamily="34" charset="0"/>
              <a:ea typeface="メイリオ" pitchFamily="50" charset="-128"/>
              <a:cs typeface="Arial" panose="020B0604020202020204" pitchFamily="34" charset="0"/>
            </a:endParaRPr>
          </a:p>
          <a:p>
            <a:pPr marL="266700" indent="-266700" rtl="0" fontAlgn="auto">
              <a:spcBef>
                <a:spcPts val="300"/>
              </a:spcBef>
              <a:spcAft>
                <a:spcPts val="0"/>
              </a:spcAft>
              <a:defRPr/>
            </a:pPr>
            <a:r>
              <a:rPr lang="vi" sz="1600" b="1" dirty="0">
                <a:solidFill>
                  <a:srgbClr val="C00000"/>
                </a:solidFill>
                <a:latin typeface="Arial" panose="020B0604020202020204" pitchFamily="34" charset="0"/>
                <a:ea typeface="メイリオ" pitchFamily="50" charset="-128"/>
                <a:cs typeface="Arial" panose="020B0604020202020204" pitchFamily="34" charset="0"/>
              </a:rPr>
              <a:t>3.</a:t>
            </a:r>
            <a:r>
              <a:rPr lang="en-US" sz="1600" b="1" dirty="0">
                <a:solidFill>
                  <a:srgbClr val="C00000"/>
                </a:solidFill>
                <a:latin typeface="Arial" panose="020B0604020202020204" pitchFamily="34" charset="0"/>
                <a:ea typeface="メイリオ" pitchFamily="50" charset="-128"/>
                <a:cs typeface="Arial" panose="020B0604020202020204" pitchFamily="34" charset="0"/>
              </a:rPr>
              <a:t>	</a:t>
            </a:r>
            <a:r>
              <a:rPr lang="vi" sz="1600" b="1" dirty="0">
                <a:solidFill>
                  <a:srgbClr val="C00000"/>
                </a:solidFill>
                <a:latin typeface="Arial" panose="020B0604020202020204" pitchFamily="34" charset="0"/>
                <a:ea typeface="メイリオ" pitchFamily="50" charset="-128"/>
                <a:cs typeface="Arial" panose="020B0604020202020204" pitchFamily="34" charset="0"/>
              </a:rPr>
              <a:t>Chỉ dẫn cơ bản về phòng ngừa tai nạn lao động (1)</a:t>
            </a:r>
            <a:endParaRPr lang="en-US" altLang="ja-JP" sz="1600" b="1" dirty="0">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Giúp cho người lao động hiểu rằng có nhiều hoạt động và quy tắc khác nhau.</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(1)</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Làm việc an toàn bắt đầu từ trang phục làm việc đúng!</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(2)</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Thực hiện trình tự làm việc</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(3)</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Thực hiện 4S - 5S</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(4)</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Hoạt động ngăn ngừa tình </a:t>
            </a:r>
            <a:br>
              <a:rPr lang="en-US" sz="1600" dirty="0">
                <a:latin typeface="Arial" panose="020B0604020202020204" pitchFamily="34" charset="0"/>
                <a:ea typeface="メイリオ" pitchFamily="50" charset="-128"/>
                <a:cs typeface="Arial" panose="020B0604020202020204" pitchFamily="34" charset="0"/>
              </a:rPr>
            </a:br>
            <a:r>
              <a:rPr lang="vi" sz="1600" dirty="0">
                <a:latin typeface="Arial" panose="020B0604020202020204" pitchFamily="34" charset="0"/>
                <a:ea typeface="メイリオ" pitchFamily="50" charset="-128"/>
                <a:cs typeface="Arial" panose="020B0604020202020204" pitchFamily="34" charset="0"/>
              </a:rPr>
              <a:t>huống cận nguy</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(5)</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Huấn luyện dự báo nguy </a:t>
            </a:r>
            <a:br>
              <a:rPr lang="en-US" sz="1600" dirty="0">
                <a:latin typeface="Arial" panose="020B0604020202020204" pitchFamily="34" charset="0"/>
                <a:ea typeface="メイリオ" pitchFamily="50" charset="-128"/>
                <a:cs typeface="Arial" panose="020B0604020202020204" pitchFamily="34" charset="0"/>
              </a:rPr>
            </a:br>
            <a:r>
              <a:rPr lang="vi" sz="1600" dirty="0">
                <a:latin typeface="Arial" panose="020B0604020202020204" pitchFamily="34" charset="0"/>
                <a:ea typeface="メイリオ" pitchFamily="50" charset="-128"/>
                <a:cs typeface="Arial" panose="020B0604020202020204" pitchFamily="34" charset="0"/>
              </a:rPr>
              <a:t>hiểm (KYT)</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(6)</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Đánh giá rủi ro</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511660" y="128630"/>
            <a:ext cx="6120680" cy="6170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vi" b="1" dirty="0">
                <a:latin typeface="Arial" panose="020B0604020202020204" pitchFamily="34" charset="0"/>
                <a:ea typeface="メイリオ" pitchFamily="50" charset="-128"/>
                <a:cs typeface="Arial" panose="020B0604020202020204" pitchFamily="34" charset="0"/>
              </a:rPr>
              <a:t> </a:t>
            </a:r>
            <a:r>
              <a:rPr lang="vi" b="1" dirty="0">
                <a:solidFill>
                  <a:schemeClr val="bg1"/>
                </a:solidFill>
                <a:latin typeface="Arial" panose="020B0604020202020204" pitchFamily="34" charset="0"/>
                <a:ea typeface="メイリオ" pitchFamily="50" charset="-128"/>
                <a:cs typeface="Arial" panose="020B0604020202020204" pitchFamily="34" charset="0"/>
              </a:rPr>
              <a:t>Quy trình đào tạo an toàn và sức khoẻ </a:t>
            </a:r>
            <a:r>
              <a:rPr lang="vi" b="1" dirty="0">
                <a:latin typeface="Arial" panose="020B0604020202020204" pitchFamily="34" charset="0"/>
                <a:ea typeface="メイリオ" pitchFamily="50" charset="-128"/>
                <a:cs typeface="Arial" panose="020B0604020202020204" pitchFamily="34" charset="0"/>
              </a:rPr>
              <a:t>dành cho lao động chưa lành nghề</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491880" y="2708920"/>
            <a:ext cx="5472608" cy="3852000"/>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marL="266700" indent="-266700" rtl="0" fontAlgn="auto">
              <a:spcBef>
                <a:spcPts val="300"/>
              </a:spcBef>
              <a:spcAft>
                <a:spcPts val="0"/>
              </a:spcAft>
              <a:defRPr/>
            </a:pPr>
            <a:r>
              <a:rPr lang="vi" sz="1600" b="1" dirty="0">
                <a:solidFill>
                  <a:srgbClr val="C00000"/>
                </a:solidFill>
                <a:latin typeface="Arial" panose="020B0604020202020204" pitchFamily="34" charset="0"/>
                <a:ea typeface="メイリオ" pitchFamily="50" charset="-128"/>
                <a:cs typeface="Arial" panose="020B0604020202020204" pitchFamily="34" charset="0"/>
              </a:rPr>
              <a:t>4.</a:t>
            </a:r>
            <a:r>
              <a:rPr lang="en-US" sz="1600" b="1" dirty="0">
                <a:solidFill>
                  <a:srgbClr val="C00000"/>
                </a:solidFill>
                <a:latin typeface="Arial" panose="020B0604020202020204" pitchFamily="34" charset="0"/>
                <a:ea typeface="メイリオ" pitchFamily="50" charset="-128"/>
                <a:cs typeface="Arial" panose="020B0604020202020204" pitchFamily="34" charset="0"/>
              </a:rPr>
              <a:t>	</a:t>
            </a:r>
            <a:r>
              <a:rPr lang="vi" sz="1600" b="1" dirty="0">
                <a:solidFill>
                  <a:srgbClr val="C00000"/>
                </a:solidFill>
                <a:latin typeface="Arial" panose="020B0604020202020204" pitchFamily="34" charset="0"/>
                <a:ea typeface="メイリオ" pitchFamily="50" charset="-128"/>
                <a:cs typeface="Arial" panose="020B0604020202020204" pitchFamily="34" charset="0"/>
              </a:rPr>
              <a:t>Chỉ dẫn cơ bản về phòng ngừa tai nạn (2)</a:t>
            </a:r>
            <a:endParaRPr lang="en-US" altLang="ja-JP" sz="1600" dirty="0">
              <a:solidFill>
                <a:srgbClr val="FF0000"/>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Mọi người cùng nhau làm việc an toàn, xây dựng nơi làm việc an toàn!</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(1)</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Điểm lưu ý trong ngăn ngừa tai nạn "bị kẹp, bị cuốn"</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(2)</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Điểm lưu ý trong ngăn ngừa tai nạn "rơi, ngã"</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(3)</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Điểm lưu ý trong ngăn ngừa tai nạn "té ngã"</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(4)</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Điểm lưu ý trong phòng ngừa "đau thắt lưng"</a:t>
            </a:r>
            <a:endParaRPr lang="en-US" altLang="ja-JP" sz="1600" dirty="0">
              <a:latin typeface="Arial" panose="020B0604020202020204" pitchFamily="34" charset="0"/>
              <a:ea typeface="メイリオ" pitchFamily="50" charset="-128"/>
              <a:cs typeface="Arial" panose="020B0604020202020204" pitchFamily="34" charset="0"/>
            </a:endParaRPr>
          </a:p>
          <a:p>
            <a:pPr marL="628650" indent="-3619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(5)</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Điểm lưu ý trong ngăn ngừa tai nạn "va chạm" "bị va chạm"</a:t>
            </a:r>
            <a:endParaRPr lang="en-US" altLang="ja-JP" sz="1600" dirty="0">
              <a:latin typeface="Arial" panose="020B0604020202020204" pitchFamily="34" charset="0"/>
              <a:ea typeface="メイリオ" pitchFamily="50" charset="-128"/>
              <a:cs typeface="Arial" panose="020B0604020202020204" pitchFamily="34" charset="0"/>
            </a:endParaRPr>
          </a:p>
          <a:p>
            <a:pPr marL="266700" indent="-266700" rtl="0" fontAlgn="auto">
              <a:spcBef>
                <a:spcPts val="300"/>
              </a:spcBef>
              <a:spcAft>
                <a:spcPts val="0"/>
              </a:spcAft>
              <a:defRPr/>
            </a:pPr>
            <a:r>
              <a:rPr lang="vi" sz="1600" b="1" dirty="0">
                <a:solidFill>
                  <a:srgbClr val="C00000"/>
                </a:solidFill>
                <a:latin typeface="Arial" panose="020B0604020202020204" pitchFamily="34" charset="0"/>
                <a:ea typeface="メイリオ" pitchFamily="50" charset="-128"/>
                <a:cs typeface="Arial" panose="020B0604020202020204" pitchFamily="34" charset="0"/>
              </a:rPr>
              <a:t>5.</a:t>
            </a:r>
            <a:r>
              <a:rPr lang="en-US" sz="1600" b="1" dirty="0">
                <a:solidFill>
                  <a:srgbClr val="C00000"/>
                </a:solidFill>
                <a:latin typeface="Arial" panose="020B0604020202020204" pitchFamily="34" charset="0"/>
                <a:ea typeface="メイリオ" pitchFamily="50" charset="-128"/>
                <a:cs typeface="Arial" panose="020B0604020202020204" pitchFamily="34" charset="0"/>
              </a:rPr>
              <a:t>	</a:t>
            </a:r>
            <a:r>
              <a:rPr lang="vi" sz="1600" b="1" dirty="0">
                <a:solidFill>
                  <a:srgbClr val="C00000"/>
                </a:solidFill>
                <a:latin typeface="Arial" panose="020B0604020202020204" pitchFamily="34" charset="0"/>
                <a:ea typeface="メイリオ" pitchFamily="50" charset="-128"/>
                <a:cs typeface="Arial" panose="020B0604020202020204" pitchFamily="34" charset="0"/>
              </a:rPr>
              <a:t>Chỉ dẫn cơ bản về phòng ngừa tai nạn (3)</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Giúp cho người lao động trang bị các cách ứng phó khi xảy ra tai nạn lao động hoặc tình trạng bất thường</a:t>
            </a:r>
            <a:endParaRPr lang="en-US" altLang="ja-JP" sz="1600" dirty="0">
              <a:latin typeface="Arial" panose="020B0604020202020204" pitchFamily="34" charset="0"/>
              <a:ea typeface="メイリオ" pitchFamily="50" charset="-128"/>
              <a:cs typeface="Arial" panose="020B0604020202020204" pitchFamily="34" charset="0"/>
            </a:endParaRPr>
          </a:p>
          <a:p>
            <a:pPr marL="447675" indent="-180975" rtl="0" fontAlgn="auto">
              <a:spcBef>
                <a:spcPts val="0"/>
              </a:spcBef>
              <a:spcAft>
                <a:spcPts val="0"/>
              </a:spcAft>
              <a:buFont typeface="Arial" panose="020B0604020202020204" pitchFamily="34" charset="0"/>
              <a:buChar char="•"/>
              <a:defRPr/>
            </a:pPr>
            <a:r>
              <a:rPr lang="vi" sz="1600" dirty="0">
                <a:latin typeface="Arial" panose="020B0604020202020204" pitchFamily="34" charset="0"/>
                <a:ea typeface="メイリオ" pitchFamily="50" charset="-128"/>
                <a:cs typeface="Arial" panose="020B0604020202020204" pitchFamily="34" charset="0"/>
              </a:rPr>
              <a:t>Ứng phó khi xảy ra tình trạng bất thường</a:t>
            </a:r>
            <a:endParaRPr lang="en-US" altLang="ja-JP" sz="1600" dirty="0">
              <a:latin typeface="Arial" panose="020B0604020202020204" pitchFamily="34" charset="0"/>
              <a:ea typeface="メイリオ" pitchFamily="50" charset="-128"/>
              <a:cs typeface="Arial" panose="020B0604020202020204" pitchFamily="34" charset="0"/>
            </a:endParaRPr>
          </a:p>
          <a:p>
            <a:pPr marL="447675" indent="-180975" rtl="0" fontAlgn="auto">
              <a:spcBef>
                <a:spcPts val="0"/>
              </a:spcBef>
              <a:spcAft>
                <a:spcPts val="0"/>
              </a:spcAft>
              <a:buFont typeface="Arial" panose="020B0604020202020204" pitchFamily="34" charset="0"/>
              <a:buChar char="•"/>
              <a:defRPr/>
            </a:pPr>
            <a:r>
              <a:rPr lang="vi" sz="1600" dirty="0">
                <a:latin typeface="Arial" panose="020B0604020202020204" pitchFamily="34" charset="0"/>
                <a:ea typeface="メイリオ" pitchFamily="50" charset="-128"/>
                <a:cs typeface="Arial" panose="020B0604020202020204" pitchFamily="34" charset="0"/>
              </a:rPr>
              <a:t>Ứng phó khi xảy ra tai nạn lao động</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pPr algn="ctr"/>
              <a:t>2</a:t>
            </a:fld>
            <a:endParaRPr kumimoji="1" lang="ja-JP" altLang="en-US" dirty="0"/>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9525" y="476672"/>
            <a:ext cx="5724128" cy="400110"/>
          </a:xfrm>
          <a:prstGeom prst="rect">
            <a:avLst/>
          </a:prstGeom>
          <a:noFill/>
        </p:spPr>
        <p:txBody>
          <a:bodyPr wrap="square" rtlCol="0">
            <a:spAutoFit/>
          </a:bodyPr>
          <a:lstStyle/>
          <a:p>
            <a:pPr rtl="0"/>
            <a:r>
              <a:rPr lang="vi" sz="2000">
                <a:solidFill>
                  <a:srgbClr val="0000CC"/>
                </a:solidFill>
                <a:latin typeface="Arial" panose="020B0604020202020204" pitchFamily="34" charset="0"/>
                <a:ea typeface="メイリオ" panose="020B0604030504040204" pitchFamily="50" charset="-128"/>
                <a:cs typeface="Arial" panose="020B0604020202020204" pitchFamily="34" charset="0"/>
              </a:rPr>
              <a:t>[Phương pháp chọn giày đúng]</a:t>
            </a:r>
            <a:endParaRPr lang="ja-JP" altLang="en-US" sz="2000"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600">
              <a:solidFill>
                <a:prstClr val="white"/>
              </a:solidFill>
            </a:endParaRPr>
          </a:p>
        </p:txBody>
      </p:sp>
      <p:sp>
        <p:nvSpPr>
          <p:cNvPr id="8" name="テキスト ボックス 7"/>
          <p:cNvSpPr txBox="1"/>
          <p:nvPr/>
        </p:nvSpPr>
        <p:spPr>
          <a:xfrm>
            <a:off x="6804248" y="2339588"/>
            <a:ext cx="504056" cy="369332"/>
          </a:xfrm>
          <a:prstGeom prst="rect">
            <a:avLst/>
          </a:prstGeom>
          <a:noFill/>
        </p:spPr>
        <p:txBody>
          <a:bodyPr wrap="square" rtlCol="0">
            <a:spAutoFit/>
          </a:bodyPr>
          <a:lstStyle/>
          <a:p>
            <a:pPr algn="ctr" rtl="0"/>
            <a:r>
              <a:rPr lang="vi">
                <a:solidFill>
                  <a:srgbClr val="FF0000"/>
                </a:solidFill>
              </a:rPr>
              <a:t>×</a:t>
            </a:r>
            <a:endParaRPr lang="ja-JP" altLang="en-US" dirty="0">
              <a:solidFill>
                <a:srgbClr val="FF0000"/>
              </a:solidFill>
            </a:endParaRPr>
          </a:p>
        </p:txBody>
      </p:sp>
      <p:sp>
        <p:nvSpPr>
          <p:cNvPr id="9" name="テキスト ボックス 8"/>
          <p:cNvSpPr txBox="1"/>
          <p:nvPr/>
        </p:nvSpPr>
        <p:spPr>
          <a:xfrm>
            <a:off x="7884368" y="2339588"/>
            <a:ext cx="504056" cy="338554"/>
          </a:xfrm>
          <a:prstGeom prst="rect">
            <a:avLst/>
          </a:prstGeom>
          <a:noFill/>
        </p:spPr>
        <p:txBody>
          <a:bodyPr wrap="square" rtlCol="0">
            <a:spAutoFit/>
          </a:bodyPr>
          <a:lstStyle/>
          <a:p>
            <a:pPr algn="ctr" rtl="0"/>
            <a:r>
              <a:rPr lang="vi" sz="1600" b="1">
                <a:solidFill>
                  <a:srgbClr val="FF0000"/>
                </a:solidFill>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547664" y="5589240"/>
            <a:ext cx="4328010" cy="997056"/>
            <a:chOff x="1547664" y="5600296"/>
            <a:chExt cx="432801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547664" y="6042774"/>
              <a:ext cx="1958292" cy="338554"/>
            </a:xfrm>
            <a:prstGeom prst="rect">
              <a:avLst/>
            </a:prstGeom>
            <a:noFill/>
          </p:spPr>
          <p:txBody>
            <a:bodyPr wrap="square" rtlCol="0">
              <a:spAutoFit/>
            </a:bodyPr>
            <a:lstStyle/>
            <a:p>
              <a:pPr rtl="0"/>
              <a:r>
                <a:rPr lang="vi" sz="1600" dirty="0">
                  <a:solidFill>
                    <a:prstClr val="black"/>
                  </a:solidFill>
                </a:rPr>
                <a:t>(Độ cong mũi giày)</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vi" sz="1600" b="1" dirty="0">
                <a:solidFill>
                  <a:sysClr val="windowText" lastClr="000000"/>
                </a:solidFill>
              </a:rPr>
              <a:t>Kích cỡ</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vi" sz="1600" b="1">
                <a:solidFill>
                  <a:sysClr val="windowText" lastClr="000000"/>
                </a:solidFill>
              </a:rPr>
              <a:t>Độ uốn cong</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vi" sz="1600" b="1">
                <a:solidFill>
                  <a:sysClr val="windowText" lastClr="000000"/>
                </a:solidFill>
              </a:rPr>
              <a:t>Trọng lượng</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9682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vi" sz="1600" b="1">
                <a:solidFill>
                  <a:sysClr val="windowText" lastClr="000000"/>
                </a:solidFill>
              </a:rPr>
              <a:t>Cân bằng trọng lượng (trước và sau)</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vi" sz="1600" b="1" dirty="0">
                <a:solidFill>
                  <a:sysClr val="windowText" lastClr="000000"/>
                </a:solidFill>
              </a:rPr>
              <a:t>Độ cao phần mũi chân</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850575"/>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vi" sz="1400" b="1">
                <a:solidFill>
                  <a:sysClr val="windowText" lastClr="000000"/>
                </a:solidFill>
              </a:rPr>
              <a:t>Cân bằng độ chống trượt của sàn với đế giày</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877716" y="1466200"/>
            <a:ext cx="3753545" cy="492443"/>
          </a:xfrm>
          <a:prstGeom prst="rect">
            <a:avLst/>
          </a:prstGeom>
          <a:noFill/>
        </p:spPr>
        <p:txBody>
          <a:bodyPr wrap="square" lIns="0" tIns="0" rIns="0" bIns="0" rtlCol="0">
            <a:spAutoFit/>
          </a:bodyPr>
          <a:lstStyle/>
          <a:p>
            <a:pPr rtl="0"/>
            <a:r>
              <a:rPr lang="vi" sz="1600" dirty="0">
                <a:solidFill>
                  <a:prstClr val="black"/>
                </a:solidFill>
                <a:latin typeface="Arial" panose="020B0604020202020204" pitchFamily="34" charset="0"/>
                <a:ea typeface="メイリオ" panose="020B0604030504040204" pitchFamily="50" charset="-128"/>
                <a:cs typeface="Arial" panose="020B0604020202020204" pitchFamily="34" charset="0"/>
              </a:rPr>
              <a:t>Kích cỡ quá chật hoặc quá rộng cũng sẽ dễ bị mất thăng bằng khi đứng</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877716" y="2143075"/>
            <a:ext cx="3753545" cy="492443"/>
          </a:xfrm>
          <a:prstGeom prst="rect">
            <a:avLst/>
          </a:prstGeom>
          <a:noFill/>
        </p:spPr>
        <p:txBody>
          <a:bodyPr wrap="square" lIns="0" tIns="0" rIns="0" bIns="0" rtlCol="0">
            <a:spAutoFit/>
          </a:bodyPr>
          <a:lstStyle/>
          <a:p>
            <a:pPr rtl="0"/>
            <a:r>
              <a:rPr lang="vi" sz="1600" dirty="0">
                <a:solidFill>
                  <a:prstClr val="black"/>
                </a:solidFill>
                <a:latin typeface="Arial" panose="020B0604020202020204" pitchFamily="34" charset="0"/>
                <a:ea typeface="メイリオ" panose="020B0604030504040204" pitchFamily="50" charset="-128"/>
                <a:cs typeface="Arial" panose="020B0604020202020204" pitchFamily="34" charset="0"/>
              </a:rPr>
              <a:t>Nếu độ uốn cong không tốt chân dễ bị trượt dẫn đến vấp ngã.</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877716" y="2819950"/>
            <a:ext cx="3753545" cy="492443"/>
          </a:xfrm>
          <a:prstGeom prst="rect">
            <a:avLst/>
          </a:prstGeom>
          <a:noFill/>
        </p:spPr>
        <p:txBody>
          <a:bodyPr wrap="square" lIns="0" tIns="0" rIns="0" bIns="0" rtlCol="0">
            <a:spAutoFit/>
          </a:bodyPr>
          <a:lstStyle/>
          <a:p>
            <a:pPr rtl="0"/>
            <a:r>
              <a:rPr lang="vi" sz="1600" dirty="0">
                <a:solidFill>
                  <a:prstClr val="black"/>
                </a:solidFill>
                <a:latin typeface="Arial" panose="020B0604020202020204" pitchFamily="34" charset="0"/>
                <a:ea typeface="メイリオ" panose="020B0604030504040204" pitchFamily="50" charset="-128"/>
                <a:cs typeface="Arial" panose="020B0604020202020204" pitchFamily="34" charset="0"/>
              </a:rPr>
              <a:t>Nếu quá nặng sẽ khó nhấc chân lên, dẫn đến vấp ngã.</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877716" y="3496825"/>
            <a:ext cx="5870748" cy="492443"/>
          </a:xfrm>
          <a:prstGeom prst="rect">
            <a:avLst/>
          </a:prstGeom>
          <a:noFill/>
        </p:spPr>
        <p:txBody>
          <a:bodyPr wrap="square" lIns="0" tIns="0" rIns="0" bIns="0" rtlCol="0">
            <a:spAutoFit/>
          </a:bodyPr>
          <a:lstStyle/>
          <a:p>
            <a:pPr rtl="0"/>
            <a:r>
              <a:rPr lang="vi" sz="1600" dirty="0">
                <a:solidFill>
                  <a:prstClr val="black"/>
                </a:solidFill>
                <a:latin typeface="Arial" panose="020B0604020202020204" pitchFamily="34" charset="0"/>
                <a:ea typeface="メイリオ" panose="020B0604030504040204" pitchFamily="50" charset="-128"/>
                <a:cs typeface="Arial" panose="020B0604020202020204" pitchFamily="34" charset="0"/>
              </a:rPr>
              <a:t>Nếu trọng lượng dồn về hướng mũi chân, thì khi di chuyển mũi chân sẽ chốc xuống, dẫn đến vấp ngã.</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877716" y="4173700"/>
            <a:ext cx="5726732" cy="492443"/>
          </a:xfrm>
          <a:prstGeom prst="rect">
            <a:avLst/>
          </a:prstGeom>
          <a:noFill/>
        </p:spPr>
        <p:txBody>
          <a:bodyPr wrap="square" lIns="0" tIns="0" rIns="0" bIns="0" rtlCol="0">
            <a:spAutoFit/>
          </a:bodyPr>
          <a:lstStyle/>
          <a:p>
            <a:pPr rtl="0"/>
            <a:r>
              <a:rPr lang="vi" sz="1600" dirty="0">
                <a:solidFill>
                  <a:prstClr val="black"/>
                </a:solidFill>
                <a:latin typeface="Arial" panose="020B0604020202020204" pitchFamily="34" charset="0"/>
                <a:ea typeface="メイリオ" panose="020B0604030504040204" pitchFamily="50" charset="-128"/>
                <a:cs typeface="Arial" panose="020B0604020202020204" pitchFamily="34" charset="0"/>
              </a:rPr>
              <a:t>Nếu độ cao của phần mũi chân thấp, ngay cả va đụng nhỏ cũng dễ bị vấp ngã.</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877717" y="4778102"/>
            <a:ext cx="5870748" cy="738664"/>
          </a:xfrm>
          <a:prstGeom prst="rect">
            <a:avLst/>
          </a:prstGeom>
          <a:noFill/>
        </p:spPr>
        <p:txBody>
          <a:bodyPr wrap="square" lIns="0" tIns="0" rIns="0" bIns="0" rtlCol="0">
            <a:spAutoFit/>
          </a:bodyPr>
          <a:lstStyle/>
          <a:p>
            <a:pPr rtl="0"/>
            <a:r>
              <a:rPr lang="vi" sz="1600" dirty="0">
                <a:solidFill>
                  <a:prstClr val="black"/>
                </a:solidFill>
                <a:latin typeface="Arial" panose="020B0604020202020204" pitchFamily="34" charset="0"/>
                <a:ea typeface="メイリオ" panose="020B0604030504040204" pitchFamily="50" charset="-128"/>
                <a:cs typeface="Arial" panose="020B0604020202020204" pitchFamily="34" charset="0"/>
              </a:rPr>
              <a:t>Cần phải có độ chống trượt phù hợp với nội dung và nơi làm việc. Ví dụ, đế giày chống trượt sẽ tạo ra ma sát quá lớn trên sàn chống trượt dẫn đến vấp ngã.</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1097561"/>
            <a:ext cx="5929887" cy="246221"/>
          </a:xfrm>
          <a:prstGeom prst="rect">
            <a:avLst/>
          </a:prstGeom>
          <a:noFill/>
        </p:spPr>
        <p:txBody>
          <a:bodyPr wrap="square" lIns="0" tIns="0" rIns="0" bIns="0" rtlCol="0">
            <a:spAutoFit/>
          </a:bodyPr>
          <a:lstStyle/>
          <a:p>
            <a:pPr rtl="0"/>
            <a:r>
              <a:rPr lang="vi" sz="1600" dirty="0">
                <a:solidFill>
                  <a:prstClr val="black"/>
                </a:solidFill>
                <a:latin typeface="Arial" panose="020B0604020202020204" pitchFamily="34" charset="0"/>
                <a:ea typeface="メイリオ" panose="020B0604030504040204" pitchFamily="50" charset="-128"/>
                <a:cs typeface="Arial" panose="020B0604020202020204" pitchFamily="34" charset="0"/>
              </a:rPr>
              <a:t>&lt;Điểm lưu ý về cách chọn giày để không té ngã&gt;</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69332"/>
          </a:xfrm>
          <a:prstGeom prst="rect">
            <a:avLst/>
          </a:prstGeom>
          <a:noFill/>
        </p:spPr>
        <p:txBody>
          <a:bodyPr wrap="square" rtlCol="0">
            <a:spAutoFit/>
          </a:bodyPr>
          <a:lstStyle/>
          <a:p>
            <a:pPr rtl="0"/>
            <a:r>
              <a:rPr lang="vi" dirty="0">
                <a:solidFill>
                  <a:prstClr val="black"/>
                </a:solidFill>
                <a:latin typeface="Arial" panose="020B0604020202020204" pitchFamily="34" charset="0"/>
                <a:cs typeface="Arial" panose="020B0604020202020204" pitchFamily="34" charset="0"/>
              </a:rPr>
              <a:t>(Tham khảo)</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pPr algn="ctr"/>
              <a:t>20</a:t>
            </a:fld>
            <a:endParaRPr kumimoji="1" lang="ja-JP" altLang="en-US"/>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692696"/>
            <a:ext cx="8226177" cy="5744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87338" indent="-285750" rtl="0" fontAlgn="auto">
              <a:spcBef>
                <a:spcPts val="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Động tác, tư thế làm việc</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(khi xử lý vật nặng)</a:t>
            </a: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600" u="sng" dirty="0">
              <a:solidFill>
                <a:schemeClr val="tx1"/>
              </a:solidFill>
              <a:latin typeface="Arial" panose="020B0604020202020204" pitchFamily="34" charset="0"/>
              <a:ea typeface="メイリオ" pitchFamily="50" charset="-128"/>
              <a:cs typeface="Arial" panose="020B0604020202020204" pitchFamily="34" charset="0"/>
            </a:endParaRPr>
          </a:p>
          <a:p>
            <a:pPr marL="1588" rtl="0" fontAlgn="auto">
              <a:spcBef>
                <a:spcPts val="600"/>
              </a:spcBef>
              <a:spcAft>
                <a:spcPts val="0"/>
              </a:spcAft>
              <a:defRPr/>
            </a:pP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en-US" altLang="ja-JP" sz="1600" dirty="0">
              <a:solidFill>
                <a:schemeClr val="accent1">
                  <a:lumMod val="50000"/>
                </a:schemeClr>
              </a:solidFill>
              <a:latin typeface="Arial" panose="020B0604020202020204" pitchFamily="34" charset="0"/>
              <a:ea typeface="メイリオ" pitchFamily="50" charset="-128"/>
              <a:cs typeface="Arial" panose="020B0604020202020204" pitchFamily="34" charset="0"/>
            </a:endParaRPr>
          </a:p>
        </p:txBody>
      </p:sp>
      <p:sp>
        <p:nvSpPr>
          <p:cNvPr id="5" name="テキスト ボックス 8"/>
          <p:cNvSpPr txBox="1">
            <a:spLocks noChangeArrowheads="1"/>
          </p:cNvSpPr>
          <p:nvPr/>
        </p:nvSpPr>
        <p:spPr bwMode="auto">
          <a:xfrm>
            <a:off x="522287" y="1412776"/>
            <a:ext cx="4527227" cy="3870290"/>
          </a:xfrm>
          <a:prstGeom prst="rect">
            <a:avLst/>
          </a:prstGeom>
          <a:noFill/>
          <a:ln w="9525">
            <a:noFill/>
            <a:miter lim="800000"/>
            <a:headEnd/>
            <a:tailEnd/>
          </a:ln>
        </p:spPr>
        <p:txBody>
          <a:bodyPr wrap="square" rtlCol="0">
            <a:spAutoFit/>
          </a:bodyPr>
          <a:lstStyle/>
          <a:p>
            <a:pPr marL="266700" rtl="0">
              <a:spcBef>
                <a:spcPts val="600"/>
              </a:spcBef>
            </a:pPr>
            <a:r>
              <a:rPr lang="vi" sz="1600" dirty="0">
                <a:latin typeface="Arial" panose="020B0604020202020204" pitchFamily="34" charset="0"/>
                <a:ea typeface="メイリオ" pitchFamily="50" charset="-128"/>
                <a:cs typeface="Arial" panose="020B0604020202020204" pitchFamily="34" charset="0"/>
              </a:rPr>
              <a:t>Cố gắng đưa cơ thể lại gần vật nặng, ở tư thế hạ thấp trọng tâm cơ thể.</a:t>
            </a:r>
            <a:endParaRPr lang="en-US" altLang="ja-JP" sz="1600" dirty="0">
              <a:latin typeface="Arial" panose="020B0604020202020204" pitchFamily="34" charset="0"/>
              <a:ea typeface="メイリオ" pitchFamily="50" charset="-128"/>
              <a:cs typeface="Arial" panose="020B0604020202020204" pitchFamily="34" charset="0"/>
            </a:endParaRPr>
          </a:p>
          <a:p>
            <a:pPr marL="266700" rtl="0">
              <a:spcBef>
                <a:spcPts val="600"/>
              </a:spcBef>
            </a:pPr>
            <a:r>
              <a:rPr lang="vi" dirty="0">
                <a:solidFill>
                  <a:srgbClr val="C00000"/>
                </a:solidFill>
                <a:latin typeface="Arial" panose="020B0604020202020204" pitchFamily="34" charset="0"/>
                <a:ea typeface="メイリオ" pitchFamily="50" charset="-128"/>
                <a:cs typeface="Arial" panose="020B0604020202020204" pitchFamily="34" charset="0"/>
              </a:rPr>
              <a:t>[Trường hợp nâng vật nặng]</a:t>
            </a:r>
          </a:p>
          <a:p>
            <a:pPr marL="542925" indent="-276225" rtl="0">
              <a:spcBef>
                <a:spcPts val="300"/>
              </a:spcBef>
            </a:pPr>
            <a:r>
              <a:rPr lang="vi" sz="1600" dirty="0">
                <a:latin typeface="Arial" panose="020B0604020202020204" pitchFamily="34" charset="0"/>
                <a:ea typeface="メイリオ" pitchFamily="50" charset="-128"/>
                <a:cs typeface="Arial" panose="020B0604020202020204" pitchFamily="34" charset="0"/>
              </a:rPr>
              <a:t>1)  </a:t>
            </a:r>
            <a:r>
              <a:rPr lang="vi" sz="1600" spc="-20" dirty="0">
                <a:latin typeface="Arial" panose="020B0604020202020204" pitchFamily="34" charset="0"/>
                <a:ea typeface="メイリオ" pitchFamily="50" charset="-128"/>
                <a:cs typeface="Arial" panose="020B0604020202020204" pitchFamily="34" charset="0"/>
              </a:rPr>
              <a:t>Đưa một chân lên trước một chút và gập đầu gối ngồi xuống, hạ thắt lưng xuống vừa đủ để cầm vật nặng.</a:t>
            </a:r>
            <a:endParaRPr lang="en-US" altLang="ja-JP" sz="1600" spc="-20" dirty="0">
              <a:latin typeface="Arial" panose="020B0604020202020204" pitchFamily="34" charset="0"/>
              <a:ea typeface="メイリオ" pitchFamily="50" charset="-128"/>
              <a:cs typeface="Arial" panose="020B0604020202020204" pitchFamily="34" charset="0"/>
            </a:endParaRPr>
          </a:p>
          <a:p>
            <a:pPr marL="542925" indent="-276225" rtl="0">
              <a:spcBef>
                <a:spcPts val="300"/>
              </a:spcBef>
            </a:pPr>
            <a:r>
              <a:rPr lang="vi" sz="1600" spc="-20" dirty="0">
                <a:latin typeface="Arial" panose="020B0604020202020204" pitchFamily="34" charset="0"/>
                <a:ea typeface="メイリオ" pitchFamily="50" charset="-128"/>
                <a:cs typeface="Arial" panose="020B0604020202020204" pitchFamily="34" charset="0"/>
              </a:rPr>
              <a:t>2)  Duỗi đầu gối đứng lên.</a:t>
            </a:r>
            <a:endParaRPr lang="en-US" altLang="ja-JP" sz="1600" spc="-20" dirty="0">
              <a:latin typeface="Arial" panose="020B0604020202020204" pitchFamily="34" charset="0"/>
              <a:ea typeface="メイリオ" pitchFamily="50" charset="-128"/>
              <a:cs typeface="Arial" panose="020B0604020202020204" pitchFamily="34" charset="0"/>
            </a:endParaRPr>
          </a:p>
          <a:p>
            <a:pPr marL="542925" indent="-276225" rtl="0">
              <a:spcBef>
                <a:spcPts val="300"/>
              </a:spcBef>
            </a:pPr>
            <a:r>
              <a:rPr lang="vi" sz="1600" spc="-20" dirty="0">
                <a:latin typeface="Arial" panose="020B0604020202020204" pitchFamily="34" charset="0"/>
                <a:ea typeface="メイリオ" pitchFamily="50" charset="-128"/>
                <a:cs typeface="Arial" panose="020B0604020202020204" pitchFamily="34" charset="0"/>
              </a:rPr>
              <a:t>3)  </a:t>
            </a:r>
            <a:r>
              <a:rPr lang="vi" sz="1600" dirty="0">
                <a:latin typeface="Arial" panose="020B0604020202020204" pitchFamily="34" charset="0"/>
                <a:ea typeface="メイリオ" pitchFamily="50" charset="-128"/>
                <a:cs typeface="Arial" panose="020B0604020202020204" pitchFamily="34" charset="0"/>
              </a:rPr>
              <a:t>Điều chỉnh hô hấp, tăng áp lực cơ bụng để nâng vật nặng</a:t>
            </a:r>
            <a:r>
              <a:rPr lang="ja-jp-jp" sz="1600" b="1" dirty="0">
                <a:latin typeface="Arial" panose="020B0604020202020204" pitchFamily="34" charset="0"/>
                <a:ea typeface="メイリオ" pitchFamily="50" charset="-128"/>
                <a:cs typeface="Arial" panose="020B0604020202020204" pitchFamily="34" charset="0"/>
              </a:rPr>
              <a:t>.</a:t>
            </a:r>
            <a:endParaRPr lang="en-US" altLang="ja-JP" sz="1600" dirty="0">
              <a:latin typeface="Arial" panose="020B0604020202020204" pitchFamily="34" charset="0"/>
              <a:ea typeface="メイリオ" pitchFamily="50" charset="-128"/>
              <a:cs typeface="Arial" panose="020B0604020202020204" pitchFamily="34" charset="0"/>
            </a:endParaRPr>
          </a:p>
          <a:p>
            <a:pPr marL="266700" rtl="0">
              <a:spcBef>
                <a:spcPts val="0"/>
              </a:spcBef>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6700" rtl="0">
              <a:spcBef>
                <a:spcPts val="600"/>
              </a:spcBef>
            </a:pPr>
            <a:r>
              <a:rPr lang="vi" dirty="0">
                <a:solidFill>
                  <a:srgbClr val="C00000"/>
                </a:solidFill>
                <a:latin typeface="Arial" panose="020B0604020202020204" pitchFamily="34" charset="0"/>
                <a:ea typeface="メイリオ" pitchFamily="50" charset="-128"/>
                <a:cs typeface="Arial" panose="020B0604020202020204" pitchFamily="34" charset="0"/>
              </a:rPr>
              <a:t>[Di chuyển khi mang vác vật nặng]</a:t>
            </a:r>
          </a:p>
          <a:p>
            <a:pPr marL="266700" rtl="0">
              <a:spcBef>
                <a:spcPts val="0"/>
              </a:spcBef>
            </a:pPr>
            <a:r>
              <a:rPr lang="vi" sz="1600" dirty="0">
                <a:latin typeface="Arial" panose="020B0604020202020204" pitchFamily="34" charset="0"/>
                <a:ea typeface="メイリオ" pitchFamily="50" charset="-128"/>
                <a:cs typeface="Arial" panose="020B0604020202020204" pitchFamily="34" charset="0"/>
              </a:rPr>
              <a:t>Rút ngắn khoảng cách di chuyển và tránh mang vác lên xuống cầu thang bằng sức người.</a:t>
            </a:r>
            <a:endParaRPr lang="en-US" altLang="ja-JP" sz="1600" dirty="0">
              <a:latin typeface="Arial" panose="020B0604020202020204" pitchFamily="34" charset="0"/>
              <a:ea typeface="メイリオ" pitchFamily="50" charset="-128"/>
              <a:cs typeface="Arial" panose="020B0604020202020204" pitchFamily="34" charset="0"/>
            </a:endParaRPr>
          </a:p>
        </p:txBody>
      </p:sp>
      <p:grpSp>
        <p:nvGrpSpPr>
          <p:cNvPr id="6" name="グループ化 11"/>
          <p:cNvGrpSpPr>
            <a:grpSpLocks noChangeAspect="1"/>
          </p:cNvGrpSpPr>
          <p:nvPr/>
        </p:nvGrpSpPr>
        <p:grpSpPr bwMode="auto">
          <a:xfrm>
            <a:off x="5343425" y="1700808"/>
            <a:ext cx="3333031" cy="3825319"/>
            <a:chOff x="6084168" y="1366770"/>
            <a:chExt cx="2639380" cy="3029536"/>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sp>
          <p:nvSpPr>
            <p:cNvPr id="11" name="テキスト ボックス 17"/>
            <p:cNvSpPr txBox="1">
              <a:spLocks noChangeArrowheads="1"/>
            </p:cNvSpPr>
            <p:nvPr/>
          </p:nvSpPr>
          <p:spPr bwMode="auto">
            <a:xfrm>
              <a:off x="6523201" y="2701201"/>
              <a:ext cx="1368262" cy="268124"/>
            </a:xfrm>
            <a:prstGeom prst="rect">
              <a:avLst/>
            </a:prstGeom>
            <a:noFill/>
            <a:ln w="9525">
              <a:noFill/>
              <a:miter lim="800000"/>
              <a:headEnd/>
              <a:tailEnd/>
            </a:ln>
          </p:spPr>
          <p:txBody>
            <a:bodyPr rtlCol="0">
              <a:spAutoFit/>
            </a:bodyPr>
            <a:lstStyle/>
            <a:p>
              <a:pPr rtl="0"/>
              <a:r>
                <a:rPr lang="vi" sz="1600" dirty="0">
                  <a:latin typeface="Arial" panose="020B0604020202020204" pitchFamily="34" charset="0"/>
                  <a:ea typeface="メイリオ" pitchFamily="50" charset="-128"/>
                  <a:cs typeface="Arial" panose="020B0604020202020204" pitchFamily="34" charset="0"/>
                </a:rPr>
                <a:t>Tư thế đúng</a:t>
              </a:r>
            </a:p>
          </p:txBody>
        </p:sp>
        <p:sp>
          <p:nvSpPr>
            <p:cNvPr id="12" name="テキスト ボックス 18"/>
            <p:cNvSpPr txBox="1">
              <a:spLocks noChangeArrowheads="1"/>
            </p:cNvSpPr>
            <p:nvPr/>
          </p:nvSpPr>
          <p:spPr bwMode="auto">
            <a:xfrm>
              <a:off x="6866883" y="4128182"/>
              <a:ext cx="1856665" cy="268124"/>
            </a:xfrm>
            <a:prstGeom prst="rect">
              <a:avLst/>
            </a:prstGeom>
            <a:noFill/>
            <a:ln w="9525">
              <a:noFill/>
              <a:miter lim="800000"/>
              <a:headEnd/>
              <a:tailEnd/>
            </a:ln>
          </p:spPr>
          <p:txBody>
            <a:bodyPr rtlCol="0">
              <a:spAutoFit/>
            </a:bodyPr>
            <a:lstStyle/>
            <a:p>
              <a:pPr rtl="0"/>
              <a:r>
                <a:rPr lang="vi" sz="1600" dirty="0">
                  <a:latin typeface="Arial" panose="020B0604020202020204" pitchFamily="34" charset="0"/>
                  <a:ea typeface="メイリオ" pitchFamily="50" charset="-128"/>
                  <a:cs typeface="Arial" panose="020B0604020202020204" pitchFamily="34" charset="0"/>
                </a:rPr>
                <a:t>Tư thế không đúng</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grpSp>
      <p:sp>
        <p:nvSpPr>
          <p:cNvPr id="15" name="正方形/長方形 14"/>
          <p:cNvSpPr/>
          <p:nvPr/>
        </p:nvSpPr>
        <p:spPr>
          <a:xfrm>
            <a:off x="476671" y="188640"/>
            <a:ext cx="7149022" cy="369332"/>
          </a:xfrm>
          <a:prstGeom prst="rect">
            <a:avLst/>
          </a:prstGeom>
        </p:spPr>
        <p:txBody>
          <a:bodyPr wrap="square" rtlCol="0">
            <a:spAutoFit/>
          </a:bodyPr>
          <a:lstStyle/>
          <a:p>
            <a:pPr rtl="0" fontAlgn="auto">
              <a:spcBef>
                <a:spcPts val="0"/>
              </a:spcBef>
              <a:spcAft>
                <a:spcPts val="0"/>
              </a:spcAft>
              <a:defRPr/>
            </a:pPr>
            <a:r>
              <a:rPr lang="vi" b="1" dirty="0">
                <a:solidFill>
                  <a:srgbClr val="C00000"/>
                </a:solidFill>
                <a:latin typeface="Arial" panose="020B0604020202020204" pitchFamily="34" charset="0"/>
                <a:ea typeface="メイリオ" pitchFamily="50" charset="-128"/>
                <a:cs typeface="Arial" panose="020B0604020202020204" pitchFamily="34" charset="0"/>
              </a:rPr>
              <a:t>(4) Điểm lưu ý trong ngăn ngừa tai nạn "đau thắt lưng"</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mtClean="0"/>
              <a:pPr algn="ctr"/>
              <a:t>21</a:t>
            </a:fld>
            <a:endParaRPr kumimoji="1" lang="ja-JP" altLang="en-US" dirty="0"/>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spcBef>
                <a:spcPts val="600"/>
              </a:spcBef>
              <a:spcAft>
                <a:spcPts val="0"/>
              </a:spcAft>
              <a:defRPr/>
            </a:pPr>
            <a:endParaRPr lang="en-US" sz="1600" dirty="0">
              <a:solidFill>
                <a:schemeClr val="tx1"/>
              </a:solidFill>
              <a:latin typeface="Arial" panose="020B0604020202020204" pitchFamily="34" charset="0"/>
              <a:ea typeface="メイリオ" pitchFamily="50" charset="-128"/>
              <a:cs typeface="Arial" panose="020B0604020202020204" pitchFamily="34" charset="0"/>
            </a:endParaRPr>
          </a:p>
          <a:p>
            <a:pPr marL="266700" indent="-266700" algn="just" rtl="0" fontAlgn="auto">
              <a:spcBef>
                <a:spcPts val="60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1)</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Vừa từ từ thở ra vừa duỗi cơ thể</a:t>
            </a:r>
          </a:p>
          <a:p>
            <a:pPr marL="266700" indent="-266700" algn="just"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2)</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Không bật ngược trở lại đột ngột</a:t>
            </a:r>
          </a:p>
          <a:p>
            <a:pPr marL="266700" indent="-266700" algn="just"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3)</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Nhận thức cơ bắp đang được kéo giãn</a:t>
            </a:r>
          </a:p>
          <a:p>
            <a:pPr marL="266700" indent="-266700" algn="just"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4)</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Duỗi đến mức cảm thấy căng nhưng không đau</a:t>
            </a:r>
          </a:p>
          <a:p>
            <a:pPr marL="266700" indent="-266700" algn="just"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5)</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Tiếp tục duỗi từ 20 đến 30 giây</a:t>
            </a:r>
          </a:p>
          <a:p>
            <a:pPr marL="266700" indent="-266700" algn="just"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6)</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Khi trở về hãy cảm nhận cơ bắp đang phục hồi từ từ</a:t>
            </a:r>
          </a:p>
          <a:p>
            <a:pPr marL="266700" indent="-266700" algn="just"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7)</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Duỗi 1 đến 3 lần với một lần kéo giãn cơ</a:t>
            </a:r>
          </a:p>
          <a:p>
            <a:pPr marL="266700" indent="-266700" algn="just" rtl="0" fontAlgn="auto">
              <a:spcBef>
                <a:spcPts val="0"/>
              </a:spcBef>
              <a:spcAft>
                <a:spcPts val="0"/>
              </a:spcAft>
              <a:defRPr/>
            </a:pPr>
            <a:endParaRPr lang="ja-JP" altLang="en-US" sz="1600" dirty="0">
              <a:solidFill>
                <a:schemeClr val="tx1"/>
              </a:solidFill>
              <a:latin typeface="Arial" panose="020B0604020202020204" pitchFamily="34" charset="0"/>
              <a:ea typeface="メイリオ" pitchFamily="50" charset="-128"/>
              <a:cs typeface="Arial" panose="020B0604020202020204" pitchFamily="34" charset="0"/>
            </a:endParaRPr>
          </a:p>
        </p:txBody>
      </p:sp>
      <p:sp>
        <p:nvSpPr>
          <p:cNvPr id="2" name="テキスト ボックス 1"/>
          <p:cNvSpPr txBox="1"/>
          <p:nvPr/>
        </p:nvSpPr>
        <p:spPr>
          <a:xfrm>
            <a:off x="323528" y="188640"/>
            <a:ext cx="7287716" cy="780256"/>
          </a:xfrm>
          <a:prstGeom prst="rect">
            <a:avLst/>
          </a:prstGeom>
          <a:noFill/>
          <a:ln w="19050">
            <a:noFill/>
          </a:ln>
        </p:spPr>
        <p:txBody>
          <a:bodyPr rtlCol="0"/>
          <a:lstStyle/>
          <a:p>
            <a:pPr marL="1588" rtl="0" fontAlgn="auto">
              <a:spcBef>
                <a:spcPts val="0"/>
              </a:spcBef>
              <a:spcAft>
                <a:spcPts val="0"/>
              </a:spcAft>
              <a:defRPr/>
            </a:pPr>
            <a:r>
              <a:rPr lang="vi" b="1" dirty="0">
                <a:solidFill>
                  <a:srgbClr val="0000CC"/>
                </a:solidFill>
                <a:latin typeface="Arial" panose="020B0604020202020204" pitchFamily="34" charset="0"/>
                <a:ea typeface="メイリオ" pitchFamily="50" charset="-128"/>
                <a:cs typeface="Arial" panose="020B0604020202020204" pitchFamily="34" charset="0"/>
              </a:rPr>
              <a:t>[Bài tập thể dục phòng ngừa đau thắt lưng]</a:t>
            </a:r>
            <a:endParaRPr lang="ja-JP" altLang="en-US" b="1" dirty="0">
              <a:solidFill>
                <a:srgbClr val="0000CC"/>
              </a:solidFill>
              <a:latin typeface="Arial" panose="020B0604020202020204" pitchFamily="34" charset="0"/>
              <a:ea typeface="メイリオ" pitchFamily="50" charset="-128"/>
              <a:cs typeface="Arial" panose="020B0604020202020204" pitchFamily="34" charset="0"/>
            </a:endParaRPr>
          </a:p>
          <a:p>
            <a:pPr marL="184150" rtl="0" fontAlgn="auto">
              <a:spcBef>
                <a:spcPts val="0"/>
              </a:spcBef>
              <a:spcAft>
                <a:spcPts val="0"/>
              </a:spcAft>
              <a:defRPr/>
            </a:pPr>
            <a:r>
              <a:rPr lang="vi" sz="1600" dirty="0">
                <a:latin typeface="Arial" panose="020B0604020202020204" pitchFamily="34" charset="0"/>
                <a:ea typeface="メイリオ" pitchFamily="50" charset="-128"/>
                <a:cs typeface="Arial" panose="020B0604020202020204" pitchFamily="34" charset="0"/>
              </a:rPr>
              <a:t>Hãy tập các bài tập phòng ngừa bệnh đau thắt lưng, tập trung vào động tác kéo giãn cơ.</a:t>
            </a:r>
          </a:p>
          <a:p>
            <a:pPr rtl="0" fontAlgn="auto">
              <a:spcBef>
                <a:spcPts val="0"/>
              </a:spcBef>
              <a:spcAft>
                <a:spcPts val="0"/>
              </a:spcAft>
              <a:defRPr/>
            </a:pPr>
            <a:endParaRPr lang="en-US" altLang="ja-JP" sz="1600" dirty="0">
              <a:solidFill>
                <a:schemeClr val="accent1">
                  <a:lumMod val="50000"/>
                </a:schemeClr>
              </a:solidFill>
              <a:latin typeface="Arial" panose="020B0604020202020204" pitchFamily="34" charset="0"/>
              <a:ea typeface="メイリオ" pitchFamily="50" charset="-128"/>
              <a:cs typeface="Arial" panose="020B0604020202020204" pitchFamily="34" charset="0"/>
            </a:endParaRPr>
          </a:p>
        </p:txBody>
      </p:sp>
      <p:sp>
        <p:nvSpPr>
          <p:cNvPr id="5" name="テキスト ボックス 4"/>
          <p:cNvSpPr txBox="1"/>
          <p:nvPr/>
        </p:nvSpPr>
        <p:spPr>
          <a:xfrm>
            <a:off x="477068" y="3563724"/>
            <a:ext cx="6507869" cy="369332"/>
          </a:xfrm>
          <a:prstGeom prst="rect">
            <a:avLst/>
          </a:prstGeom>
          <a:noFill/>
        </p:spPr>
        <p:txBody>
          <a:bodyPr wrap="square" rtlCol="0">
            <a:spAutoFit/>
          </a:bodyPr>
          <a:lstStyle/>
          <a:p>
            <a:pPr rtl="0"/>
            <a:r>
              <a:rPr lang="vi" dirty="0">
                <a:solidFill>
                  <a:srgbClr val="0000CC"/>
                </a:solidFill>
                <a:latin typeface="Arial" panose="020B0604020202020204" pitchFamily="34" charset="0"/>
                <a:cs typeface="Arial" panose="020B0604020202020204" pitchFamily="34" charset="0"/>
              </a:rPr>
              <a:t>[Phương pháp kéo giãn cơ hiệu quả]</a:t>
            </a:r>
            <a:endParaRPr kumimoji="1" lang="ja-JP" altLang="en-US" dirty="0">
              <a:solidFill>
                <a:srgbClr val="0000CC"/>
              </a:solidFill>
              <a:latin typeface="Arial" panose="020B0604020202020204" pitchFamily="34" charset="0"/>
              <a:cs typeface="Arial" panose="020B0604020202020204" pitchFamily="34" charset="0"/>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1547664" y="3162454"/>
            <a:ext cx="6507869" cy="338554"/>
          </a:xfrm>
          <a:prstGeom prst="rect">
            <a:avLst/>
          </a:prstGeom>
          <a:noFill/>
        </p:spPr>
        <p:txBody>
          <a:bodyPr wrap="square" rtlCol="0">
            <a:spAutoFit/>
          </a:bodyPr>
          <a:lstStyle/>
          <a:p>
            <a:pPr rtl="0">
              <a:tabLst>
                <a:tab pos="542925" algn="ctr"/>
                <a:tab pos="2867025" algn="ctr"/>
                <a:tab pos="5295900" algn="ctr"/>
              </a:tabLst>
            </a:pPr>
            <a:r>
              <a:rPr lang="en-US" sz="1600" b="1" dirty="0">
                <a:latin typeface="Arial" panose="020B0604020202020204" pitchFamily="34" charset="0"/>
                <a:cs typeface="Arial" panose="020B0604020202020204" pitchFamily="34" charset="0"/>
              </a:rPr>
              <a:t>	</a:t>
            </a:r>
            <a:r>
              <a:rPr lang="vi" sz="1600" b="1" dirty="0">
                <a:latin typeface="Arial" panose="020B0604020202020204" pitchFamily="34" charset="0"/>
                <a:cs typeface="Arial" panose="020B0604020202020204" pitchFamily="34" charset="0"/>
              </a:rPr>
              <a:t>(Hình 1)</a:t>
            </a:r>
            <a:r>
              <a:rPr lang="en-US" sz="1600" b="1" dirty="0">
                <a:latin typeface="Arial" panose="020B0604020202020204" pitchFamily="34" charset="0"/>
                <a:cs typeface="Arial" panose="020B0604020202020204" pitchFamily="34" charset="0"/>
              </a:rPr>
              <a:t>	</a:t>
            </a:r>
            <a:r>
              <a:rPr lang="vi" sz="1600" b="1" dirty="0">
                <a:latin typeface="Arial" panose="020B0604020202020204" pitchFamily="34" charset="0"/>
                <a:cs typeface="Arial" panose="020B0604020202020204" pitchFamily="34" charset="0"/>
              </a:rPr>
              <a:t>(Hình 2)</a:t>
            </a:r>
            <a:r>
              <a:rPr lang="en-US" sz="1600" b="1" dirty="0">
                <a:latin typeface="Arial" panose="020B0604020202020204" pitchFamily="34" charset="0"/>
                <a:cs typeface="Arial" panose="020B0604020202020204" pitchFamily="34" charset="0"/>
              </a:rPr>
              <a:t>	</a:t>
            </a:r>
            <a:r>
              <a:rPr lang="vi" sz="1600" b="1" dirty="0">
                <a:latin typeface="Arial" panose="020B0604020202020204" pitchFamily="34" charset="0"/>
                <a:cs typeface="Arial" panose="020B0604020202020204" pitchFamily="34" charset="0"/>
              </a:rPr>
              <a:t>(Hình 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pPr algn="ctr"/>
              <a:t>22</a:t>
            </a:fld>
            <a:endParaRPr kumimoji="1" lang="ja-JP" altLang="en-US" dirty="0"/>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5B5A53E8-FC68-49F3-BBB1-0C22FA62D691}"/>
              </a:ext>
            </a:extLst>
          </p:cNvPr>
          <p:cNvGrpSpPr/>
          <p:nvPr/>
        </p:nvGrpSpPr>
        <p:grpSpPr>
          <a:xfrm>
            <a:off x="395536" y="1151365"/>
            <a:ext cx="8519949" cy="2925707"/>
            <a:chOff x="395536" y="1151365"/>
            <a:chExt cx="8519949" cy="2925707"/>
          </a:xfrm>
        </p:grpSpPr>
        <p:sp>
          <p:nvSpPr>
            <p:cNvPr id="5" name="Rectangle 10"/>
            <p:cNvSpPr>
              <a:spLocks noChangeArrowheads="1"/>
            </p:cNvSpPr>
            <p:nvPr/>
          </p:nvSpPr>
          <p:spPr bwMode="auto">
            <a:xfrm>
              <a:off x="418538" y="1351781"/>
              <a:ext cx="6385899" cy="246331"/>
            </a:xfrm>
            <a:prstGeom prst="rect">
              <a:avLst/>
            </a:prstGeom>
            <a:noFill/>
            <a:ln w="9525">
              <a:noFill/>
              <a:miter lim="800000"/>
              <a:headEnd/>
              <a:tailEnd/>
            </a:ln>
          </p:spPr>
          <p:txBody>
            <a:bodyPr rIns="72000" rtlCol="0" anchor="ctr"/>
            <a:lstStyle/>
            <a:p>
              <a:pPr algn="just" rtl="0">
                <a:spcBef>
                  <a:spcPts val="600"/>
                </a:spcBef>
              </a:pPr>
              <a:r>
                <a:rPr lang="vi" sz="1600" dirty="0">
                  <a:solidFill>
                    <a:prstClr val="black"/>
                  </a:solidFill>
                  <a:latin typeface="Arial" panose="020B0604020202020204" pitchFamily="34" charset="0"/>
                  <a:ea typeface="メイリオ" pitchFamily="50" charset="-128"/>
                  <a:cs typeface="Arial" panose="020B0604020202020204" pitchFamily="34" charset="0"/>
                </a:rPr>
                <a:t>Dựa trên những tai nạn lao động trong ngành công nghiệp sản xuất, hãy thực hiện những điểm lưu ý về an toàn sau đây.</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bwMode="auto">
            <a:xfrm>
              <a:off x="395536" y="1151365"/>
              <a:ext cx="8519949" cy="2925707"/>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marL="285750" indent="-285750" rtl="0">
                <a:buFont typeface="Wingdings" panose="05000000000000000000" pitchFamily="2" charset="2"/>
                <a:buChar char="n"/>
                <a:defRPr/>
              </a:pPr>
              <a:r>
                <a:rPr lang="vi" sz="1600" dirty="0">
                  <a:solidFill>
                    <a:srgbClr val="C00000"/>
                  </a:solidFill>
                  <a:latin typeface="Arial" panose="020B0604020202020204" pitchFamily="34" charset="0"/>
                  <a:ea typeface="メイリオ" pitchFamily="50" charset="-128"/>
                  <a:cs typeface="Arial" panose="020B0604020202020204" pitchFamily="34" charset="0"/>
                </a:rPr>
                <a:t>Cấm nhảy xuống từ ghế tài xế, khoang tải của xe tải!</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Bắt buộc phải sử dụng nếu có thiết bị nâng hạ.</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Nếu không có, phải nâng hạ ở 3 điểm hỗ trợ</a:t>
              </a:r>
            </a:p>
            <a:p>
              <a:pPr marL="285750" indent="-285750" rtl="0">
                <a:spcBef>
                  <a:spcPts val="600"/>
                </a:spcBef>
                <a:buFont typeface="Wingdings" panose="05000000000000000000" pitchFamily="2" charset="2"/>
                <a:buChar char="n"/>
                <a:defRPr/>
              </a:pPr>
              <a:r>
                <a:rPr lang="vi" sz="1600" dirty="0">
                  <a:solidFill>
                    <a:srgbClr val="C00000"/>
                  </a:solidFill>
                  <a:latin typeface="Arial" panose="020B0604020202020204" pitchFamily="34" charset="0"/>
                  <a:ea typeface="メイリオ" pitchFamily="50" charset="-128"/>
                  <a:cs typeface="Arial" panose="020B0604020202020204" pitchFamily="34" charset="0"/>
                </a:rPr>
                <a:t>Ngăn ngừa tai nạn va chạm do máy móc hạng nặng gây ra!</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Trường hợp di chuyển bằng xe nâng hàng/máy móc hạng nặng trong khuôn viên, phải chạy ở tốc độ giới hạn đồng thời lưu ý người đi bộ.</a:t>
              </a:r>
            </a:p>
            <a:p>
              <a:pPr marL="447675" indent="-180975" rtl="0">
                <a:buFont typeface="Arial" panose="020B0604020202020204" pitchFamily="34" charset="0"/>
                <a:buChar char="•"/>
                <a:defRPr/>
              </a:pPr>
              <a:r>
                <a:rPr lang="vi" sz="1600" dirty="0">
                  <a:solidFill>
                    <a:prstClr val="black"/>
                  </a:solidFill>
                  <a:latin typeface="Arial" panose="020B0604020202020204" pitchFamily="34" charset="0"/>
                  <a:ea typeface="メイリオ" pitchFamily="50" charset="-128"/>
                  <a:cs typeface="Arial" panose="020B0604020202020204" pitchFamily="34" charset="0"/>
                </a:rPr>
                <a:t>Khi đi lại trong khuôn viên, để ngăn ngừa va chạm với xe nâng hàng/máy móc hạng nặng do người khác vận hành, phải đi trên lối đi an toàn đồng thời không được nhảy ra từ phía sau tải, v.v...</a:t>
              </a:r>
            </a:p>
          </p:txBody>
        </p:sp>
      </p:grpSp>
      <p:sp>
        <p:nvSpPr>
          <p:cNvPr id="9" name="正方形/長方形 8"/>
          <p:cNvSpPr/>
          <p:nvPr/>
        </p:nvSpPr>
        <p:spPr>
          <a:xfrm>
            <a:off x="404812" y="620688"/>
            <a:ext cx="8415660" cy="369332"/>
          </a:xfrm>
          <a:prstGeom prst="rect">
            <a:avLst/>
          </a:prstGeom>
        </p:spPr>
        <p:txBody>
          <a:bodyPr wrap="square" rtlCol="0">
            <a:spAutoFit/>
          </a:bodyPr>
          <a:lstStyle/>
          <a:p>
            <a:pPr rtl="0">
              <a:defRPr/>
            </a:pPr>
            <a:r>
              <a:rPr lang="vi" b="1" dirty="0">
                <a:solidFill>
                  <a:srgbClr val="C00000"/>
                </a:solidFill>
                <a:latin typeface="Arial" panose="020B0604020202020204" pitchFamily="34" charset="0"/>
                <a:ea typeface="メイリオ" pitchFamily="50" charset="-128"/>
                <a:cs typeface="Arial" panose="020B0604020202020204" pitchFamily="34" charset="0"/>
              </a:rPr>
              <a:t>(5) Điểm lưu ý trong ngăn ngừa tai nạn "va chạm" "bị va chạm"</a:t>
            </a:r>
            <a:endParaRPr lang="en-US" altLang="ja-JP"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pPr algn="ctr"/>
              <a:t>23</a:t>
            </a:fld>
            <a:endParaRPr kumimoji="1" lang="ja-JP" altLang="en-US" dirty="0"/>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476672" y="188640"/>
            <a:ext cx="5607496" cy="369332"/>
          </a:xfrm>
          <a:prstGeom prst="rect">
            <a:avLst/>
          </a:prstGeom>
          <a:noFill/>
        </p:spPr>
        <p:txBody>
          <a:bodyPr wrap="square" rtlCol="0">
            <a:spAutoFit/>
          </a:bodyPr>
          <a:lstStyle/>
          <a:p>
            <a:pPr rtl="0"/>
            <a:r>
              <a:rPr lang="vi" dirty="0">
                <a:solidFill>
                  <a:srgbClr val="0000CC"/>
                </a:solidFill>
                <a:latin typeface="Arial" panose="020B0604020202020204" pitchFamily="34" charset="0"/>
                <a:ea typeface="メイリオ" panose="020B0604030504040204" pitchFamily="50" charset="-128"/>
                <a:cs typeface="Arial" panose="020B0604020202020204" pitchFamily="34" charset="0"/>
              </a:rPr>
              <a:t>[Trường hợp tai nạn va chạm, bị va chạm]</a:t>
            </a:r>
            <a:endParaRPr lang="ja-JP" altLang="en-US"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Trường hợp ví dụ 3)-2</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vi" sz="1600" dirty="0">
                <a:solidFill>
                  <a:prstClr val="black"/>
                </a:solidFill>
                <a:latin typeface="Arial" panose="020B0604020202020204" pitchFamily="34" charset="0"/>
                <a:ea typeface="メイリオ" pitchFamily="50" charset="-128"/>
                <a:cs typeface="Arial" panose="020B0604020202020204" pitchFamily="34" charset="0"/>
              </a:rPr>
              <a:t> Trong quá trình đổ rác trong thùng chứa chất thải công nghiệp bằng cần cẩu dạng lắp trên xe, thùng bị trượt và kẹp nạn nhân. Khi nạn nhân tháo 2 sợi trong số 4 sợi dây treo trong tình trạng một bên của thùng tựa vào tấm chắn, thì thùng bị đung đưa như kiểu con lắc trượt, và bị thùng va đập vào.</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00949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Trường hợp ví dụ 3)-1</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vi" sz="1600" dirty="0">
                <a:solidFill>
                  <a:prstClr val="black"/>
                </a:solidFill>
                <a:latin typeface="Arial" panose="020B0604020202020204" pitchFamily="34" charset="0"/>
                <a:ea typeface="メイリオ" pitchFamily="50" charset="-128"/>
                <a:cs typeface="Arial" panose="020B0604020202020204" pitchFamily="34" charset="0"/>
              </a:rPr>
              <a:t>Trong quá trình dỡ tải phụ kiện máy móc xây dựng sử dụng cho công trình phá dỡ bằng cần cẩu di động, chân bị kẹp do tải bị rung lắc. </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85750" indent="-285750" rtl="0">
              <a:spcBef>
                <a:spcPts val="600"/>
              </a:spcBef>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Trường hợp ví dụ 3)-3</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vi" sz="1600" dirty="0">
                <a:solidFill>
                  <a:prstClr val="black"/>
                </a:solidFill>
                <a:latin typeface="Arial" panose="020B0604020202020204" pitchFamily="34" charset="0"/>
                <a:ea typeface="メイリオ" pitchFamily="50" charset="-128"/>
                <a:cs typeface="Arial" panose="020B0604020202020204" pitchFamily="34" charset="0"/>
              </a:rPr>
              <a:t>Do máy nghiền của thiết bị tái chế phát ra âm thanh bất thường, nên người thao tác thiết bị đã dừng máy nghiền và kiểm tra trong phễu của thiết bị xử lý tái chế. Một người điều khiển máy đào gầu nghịch khác đã không nhận thấy người kiểm tra, nên đã bỏ thùng vào trong phễu </a:t>
            </a:r>
            <a:r>
              <a:rPr lang="vi" sz="1600" dirty="0">
                <a:solidFill>
                  <a:schemeClr val="tx1"/>
                </a:solidFill>
                <a:latin typeface="Arial" panose="020B0604020202020204" pitchFamily="34" charset="0"/>
                <a:ea typeface="メイリオ" pitchFamily="50" charset="-128"/>
                <a:cs typeface="Arial" panose="020B0604020202020204" pitchFamily="34" charset="0"/>
              </a:rPr>
              <a:t>để</a:t>
            </a:r>
            <a:r>
              <a:rPr lang="vi" sz="1600" dirty="0">
                <a:solidFill>
                  <a:prstClr val="black"/>
                </a:solidFill>
                <a:latin typeface="Arial" panose="020B0604020202020204" pitchFamily="34" charset="0"/>
                <a:ea typeface="メイリオ" pitchFamily="50" charset="-128"/>
                <a:cs typeface="Arial" panose="020B0604020202020204" pitchFamily="34" charset="0"/>
              </a:rPr>
              <a:t>loại bỏ dị vật, dẫn đến va chạm với người kiểm tra.</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cs typeface="Arial" panose="020B0604020202020204" pitchFamily="34" charset="0"/>
              </a:rPr>
              <a:pPr algn="ctr" rtl="0"/>
              <a:t>24</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266700" indent="-266700" rtl="0" fontAlgn="auto">
              <a:spcBef>
                <a:spcPts val="300"/>
              </a:spcBef>
              <a:spcAft>
                <a:spcPts val="0"/>
              </a:spcAft>
              <a:defRPr/>
            </a:pPr>
            <a:r>
              <a:rPr lang="vi" b="1" dirty="0">
                <a:latin typeface="Arial" panose="020B0604020202020204" pitchFamily="34" charset="0"/>
                <a:ea typeface="メイリオ" pitchFamily="50" charset="-128"/>
                <a:cs typeface="Arial" panose="020B0604020202020204" pitchFamily="34" charset="0"/>
              </a:rPr>
              <a:t>1)</a:t>
            </a:r>
            <a:r>
              <a:rPr lang="en-US" b="1" dirty="0">
                <a:latin typeface="Arial" panose="020B0604020202020204" pitchFamily="34" charset="0"/>
                <a:ea typeface="メイリオ" pitchFamily="50" charset="-128"/>
                <a:cs typeface="Arial" panose="020B0604020202020204" pitchFamily="34" charset="0"/>
              </a:rPr>
              <a:t>	</a:t>
            </a:r>
            <a:r>
              <a:rPr lang="vi" b="1" dirty="0">
                <a:latin typeface="Arial" panose="020B0604020202020204" pitchFamily="34" charset="0"/>
                <a:ea typeface="メイリオ" pitchFamily="50" charset="-128"/>
                <a:cs typeface="Arial" panose="020B0604020202020204" pitchFamily="34" charset="0"/>
              </a:rPr>
              <a:t>Khi có tình trạng bất thường, trước tiên phải xác định xem điều gì đang xảy ra.</a:t>
            </a:r>
          </a:p>
          <a:p>
            <a:pPr marL="266700" indent="-266700" rtl="0" fontAlgn="auto">
              <a:spcBef>
                <a:spcPts val="300"/>
              </a:spcBef>
              <a:spcAft>
                <a:spcPts val="0"/>
              </a:spcAft>
              <a:defRPr/>
            </a:pPr>
            <a:r>
              <a:rPr lang="vi" b="1" dirty="0">
                <a:latin typeface="Arial" panose="020B0604020202020204" pitchFamily="34" charset="0"/>
                <a:ea typeface="メイリオ" pitchFamily="50" charset="-128"/>
                <a:cs typeface="Arial" panose="020B0604020202020204" pitchFamily="34" charset="0"/>
              </a:rPr>
              <a:t>2)</a:t>
            </a:r>
            <a:r>
              <a:rPr lang="en-US" b="1" dirty="0">
                <a:latin typeface="Arial" panose="020B0604020202020204" pitchFamily="34" charset="0"/>
                <a:ea typeface="メイリオ" pitchFamily="50" charset="-128"/>
                <a:cs typeface="Arial" panose="020B0604020202020204" pitchFamily="34" charset="0"/>
              </a:rPr>
              <a:t>	</a:t>
            </a:r>
            <a:r>
              <a:rPr lang="vi" b="1" dirty="0">
                <a:latin typeface="Arial" panose="020B0604020202020204" pitchFamily="34" charset="0"/>
                <a:ea typeface="メイリオ" pitchFamily="50" charset="-128"/>
                <a:cs typeface="Arial" panose="020B0604020202020204" pitchFamily="34" charset="0"/>
              </a:rPr>
              <a:t>Lớn tiếng thông báo cho người chịu trách nhiệm và đồng nghiệp ở xung quanh.</a:t>
            </a:r>
            <a:endParaRPr lang="en-US" altLang="ja-JP" b="1" dirty="0">
              <a:latin typeface="Arial" panose="020B0604020202020204" pitchFamily="34" charset="0"/>
              <a:ea typeface="メイリオ" pitchFamily="50" charset="-128"/>
              <a:cs typeface="Arial" panose="020B0604020202020204" pitchFamily="34" charset="0"/>
            </a:endParaRPr>
          </a:p>
          <a:p>
            <a:pPr marL="266700" indent="-266700" rtl="0" fontAlgn="auto">
              <a:spcBef>
                <a:spcPts val="300"/>
              </a:spcBef>
              <a:spcAft>
                <a:spcPts val="0"/>
              </a:spcAft>
              <a:defRPr/>
            </a:pPr>
            <a:r>
              <a:rPr lang="vi" b="1" dirty="0">
                <a:latin typeface="Arial" panose="020B0604020202020204" pitchFamily="34" charset="0"/>
                <a:ea typeface="メイリオ" pitchFamily="50" charset="-128"/>
                <a:cs typeface="Arial" panose="020B0604020202020204" pitchFamily="34" charset="0"/>
              </a:rPr>
              <a:t>3)</a:t>
            </a:r>
            <a:r>
              <a:rPr lang="en-US" b="1" dirty="0">
                <a:latin typeface="Arial" panose="020B0604020202020204" pitchFamily="34" charset="0"/>
                <a:ea typeface="メイリオ" pitchFamily="50" charset="-128"/>
                <a:cs typeface="Arial" panose="020B0604020202020204" pitchFamily="34" charset="0"/>
              </a:rPr>
              <a:t>	</a:t>
            </a:r>
            <a:r>
              <a:rPr lang="vi" b="1" dirty="0">
                <a:latin typeface="Arial" panose="020B0604020202020204" pitchFamily="34" charset="0"/>
                <a:ea typeface="メイリオ" pitchFamily="50" charset="-128"/>
                <a:cs typeface="Arial" panose="020B0604020202020204" pitchFamily="34" charset="0"/>
              </a:rPr>
              <a:t>Nhấn nút ngừng khẩn cấp để dừng máy nếu cần.</a:t>
            </a:r>
          </a:p>
          <a:p>
            <a:pPr marL="266700" indent="-266700" rtl="0" fontAlgn="auto">
              <a:spcBef>
                <a:spcPts val="300"/>
              </a:spcBef>
              <a:spcAft>
                <a:spcPts val="0"/>
              </a:spcAft>
              <a:defRPr/>
            </a:pPr>
            <a:r>
              <a:rPr lang="vi" b="1" dirty="0">
                <a:latin typeface="Arial" panose="020B0604020202020204" pitchFamily="34" charset="0"/>
                <a:ea typeface="メイリオ" pitchFamily="50" charset="-128"/>
                <a:cs typeface="Arial" panose="020B0604020202020204" pitchFamily="34" charset="0"/>
              </a:rPr>
              <a:t>4)</a:t>
            </a:r>
            <a:r>
              <a:rPr lang="en-US" b="1" dirty="0">
                <a:latin typeface="Arial" panose="020B0604020202020204" pitchFamily="34" charset="0"/>
                <a:ea typeface="メイリオ" pitchFamily="50" charset="-128"/>
                <a:cs typeface="Arial" panose="020B0604020202020204" pitchFamily="34" charset="0"/>
              </a:rPr>
              <a:t>	</a:t>
            </a:r>
            <a:r>
              <a:rPr lang="vi" b="1" dirty="0">
                <a:latin typeface="Arial" panose="020B0604020202020204" pitchFamily="34" charset="0"/>
                <a:ea typeface="メイリオ" pitchFamily="50" charset="-128"/>
                <a:cs typeface="Arial" panose="020B0604020202020204" pitchFamily="34" charset="0"/>
              </a:rPr>
              <a:t>Phối hợp với đồng nghiệp để thực hiện biện pháp xử lý thích hợp, theo hướng dẫn của người chịu trách nhiệm.</a:t>
            </a:r>
            <a:endParaRPr lang="en-US" altLang="ja-JP" b="1" dirty="0">
              <a:latin typeface="Arial" panose="020B0604020202020204" pitchFamily="34" charset="0"/>
              <a:ea typeface="メイリオ" pitchFamily="50" charset="-128"/>
              <a:cs typeface="Arial" panose="020B0604020202020204" pitchFamily="34" charset="0"/>
            </a:endParaRPr>
          </a:p>
          <a:p>
            <a:pPr marL="266700" indent="-266700" rtl="0" fontAlgn="auto">
              <a:spcBef>
                <a:spcPts val="300"/>
              </a:spcBef>
              <a:spcAft>
                <a:spcPts val="0"/>
              </a:spcAft>
              <a:defRPr/>
            </a:pPr>
            <a:r>
              <a:rPr lang="vi" b="1" dirty="0">
                <a:latin typeface="Arial" panose="020B0604020202020204" pitchFamily="34" charset="0"/>
                <a:ea typeface="メイリオ" pitchFamily="50" charset="-128"/>
                <a:cs typeface="Arial" panose="020B0604020202020204" pitchFamily="34" charset="0"/>
              </a:rPr>
              <a:t>5)</a:t>
            </a:r>
            <a:r>
              <a:rPr lang="en-US" b="1" dirty="0">
                <a:latin typeface="Arial" panose="020B0604020202020204" pitchFamily="34" charset="0"/>
                <a:ea typeface="メイリオ" pitchFamily="50" charset="-128"/>
                <a:cs typeface="Arial" panose="020B0604020202020204" pitchFamily="34" charset="0"/>
              </a:rPr>
              <a:t>	</a:t>
            </a:r>
            <a:r>
              <a:rPr lang="vi" b="1" dirty="0">
                <a:latin typeface="Arial" panose="020B0604020202020204" pitchFamily="34" charset="0"/>
                <a:ea typeface="メイリオ" pitchFamily="50" charset="-128"/>
                <a:cs typeface="Arial" panose="020B0604020202020204" pitchFamily="34" charset="0"/>
              </a:rPr>
              <a:t>Không tuỳ tiện hành động một mình.</a:t>
            </a:r>
          </a:p>
          <a:p>
            <a:pPr marL="92075" rtl="0" fontAlgn="auto">
              <a:spcBef>
                <a:spcPts val="300"/>
              </a:spcBef>
              <a:spcAft>
                <a:spcPts val="0"/>
              </a:spcAft>
              <a:defRPr/>
            </a:pPr>
            <a:endParaRPr lang="ja-JP" altLang="en-US" b="1" dirty="0">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en-US" altLang="ja-JP" b="1" dirty="0">
              <a:latin typeface="Arial" panose="020B0604020202020204" pitchFamily="34" charset="0"/>
              <a:ea typeface="メイリオ" pitchFamily="50" charset="-128"/>
              <a:cs typeface="Arial" panose="020B0604020202020204" pitchFamily="34" charset="0"/>
            </a:endParaRPr>
          </a:p>
        </p:txBody>
      </p:sp>
      <p:sp>
        <p:nvSpPr>
          <p:cNvPr id="5" name="Rectangle 10"/>
          <p:cNvSpPr>
            <a:spLocks noChangeArrowheads="1"/>
          </p:cNvSpPr>
          <p:nvPr/>
        </p:nvSpPr>
        <p:spPr bwMode="auto">
          <a:xfrm>
            <a:off x="476250" y="260648"/>
            <a:ext cx="7787580" cy="576000"/>
          </a:xfrm>
          <a:prstGeom prst="roundRect">
            <a:avLst/>
          </a:prstGeom>
          <a:solidFill>
            <a:schemeClr val="accent2">
              <a:lumMod val="75000"/>
            </a:schemeClr>
          </a:solidFill>
          <a:ln w="9525">
            <a:noFill/>
            <a:miter lim="800000"/>
            <a:headEnd/>
            <a:tailEnd/>
          </a:ln>
          <a:effectLst/>
        </p:spPr>
        <p:txBody>
          <a:bodyPr rtlCol="0" anchor="ctr"/>
          <a:lstStyle/>
          <a:p>
            <a:pPr algn="just" rtl="0"/>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7 Nếu xảy ra tai nạn lao động hoặc tình trạng bất thường!</a:t>
            </a:r>
            <a:endParaRPr lang="ja-JP" altLang="en-US" sz="20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6" name="テキスト ボックス 5"/>
          <p:cNvSpPr txBox="1"/>
          <p:nvPr/>
        </p:nvSpPr>
        <p:spPr>
          <a:xfrm>
            <a:off x="558800" y="908953"/>
            <a:ext cx="8026400" cy="369332"/>
          </a:xfrm>
          <a:prstGeom prst="rect">
            <a:avLst/>
          </a:prstGeom>
          <a:noFill/>
          <a:ln w="19050">
            <a:noFill/>
          </a:ln>
        </p:spPr>
        <p:txBody>
          <a:bodyPr wrap="square" rtlCol="0">
            <a:spAutoFit/>
          </a:bodyPr>
          <a:lstStyle/>
          <a:p>
            <a:pPr rtl="0" fontAlgn="auto">
              <a:spcBef>
                <a:spcPts val="0"/>
              </a:spcBef>
              <a:spcAft>
                <a:spcPts val="0"/>
              </a:spcAft>
              <a:defRPr/>
            </a:pPr>
            <a:r>
              <a:rPr lang="vi" b="1" dirty="0">
                <a:solidFill>
                  <a:srgbClr val="C00000"/>
                </a:solidFill>
                <a:latin typeface="Arial" panose="020B0604020202020204" pitchFamily="34" charset="0"/>
                <a:ea typeface="メイリオ" pitchFamily="50" charset="-128"/>
                <a:cs typeface="Arial" panose="020B0604020202020204" pitchFamily="34" charset="0"/>
              </a:rPr>
              <a:t>(1) Khi phát hiện "Tình trạng bất thường"!</a:t>
            </a:r>
            <a:endParaRPr lang="ja-JP" altLang="en-US" dirty="0">
              <a:latin typeface="Arial" panose="020B0604020202020204" pitchFamily="34" charset="0"/>
              <a:cs typeface="Arial" panose="020B0604020202020204" pitchFamily="34" charset="0"/>
            </a:endParaRPr>
          </a:p>
        </p:txBody>
      </p:sp>
      <p:sp>
        <p:nvSpPr>
          <p:cNvPr id="8" name="正方形/長方形 7"/>
          <p:cNvSpPr/>
          <p:nvPr/>
        </p:nvSpPr>
        <p:spPr>
          <a:xfrm>
            <a:off x="539552" y="4437112"/>
            <a:ext cx="3403798" cy="1638910"/>
          </a:xfrm>
          <a:prstGeom prst="rect">
            <a:avLst/>
          </a:prstGeom>
          <a:ln w="12700">
            <a:solidFill>
              <a:schemeClr val="tx1"/>
            </a:solidFill>
            <a:prstDash val="dash"/>
          </a:ln>
        </p:spPr>
        <p:txBody>
          <a:bodyPr wrap="square" rtlCol="0">
            <a:spAutoFit/>
          </a:bodyPr>
          <a:lstStyle/>
          <a:p>
            <a:pPr rtl="0" fontAlgn="auto">
              <a:spcBef>
                <a:spcPts val="1200"/>
              </a:spcBef>
              <a:spcAft>
                <a:spcPts val="0"/>
              </a:spcAft>
              <a:defRPr/>
            </a:pPr>
            <a:r>
              <a:rPr lang="vi" b="1" dirty="0">
                <a:solidFill>
                  <a:srgbClr val="FF0000"/>
                </a:solidFill>
                <a:latin typeface="Arial" panose="020B0604020202020204" pitchFamily="34" charset="0"/>
                <a:ea typeface="メイリオ" pitchFamily="50" charset="-128"/>
                <a:cs typeface="Arial" panose="020B0604020202020204" pitchFamily="34" charset="0"/>
              </a:rPr>
              <a:t>[Hãy thông báo!]</a:t>
            </a:r>
          </a:p>
          <a:p>
            <a:pPr marL="92075" rtl="0" fontAlgn="auto">
              <a:spcBef>
                <a:spcPts val="300"/>
              </a:spcBef>
              <a:spcAft>
                <a:spcPts val="0"/>
              </a:spcAft>
              <a:defRPr/>
            </a:pPr>
            <a:r>
              <a:rPr lang="vi" sz="1600" dirty="0">
                <a:latin typeface="Arial" panose="020B0604020202020204" pitchFamily="34" charset="0"/>
                <a:ea typeface="メイリオ" pitchFamily="50" charset="-128"/>
                <a:cs typeface="Arial" panose="020B0604020202020204" pitchFamily="34" charset="0"/>
              </a:rPr>
              <a:t>Nếu cảm thấy máy móc hoặc thiết bị có tình trạng khác lạ, nguy hiểm, hãy thông báo ngay cho tổ trưởng (leader) và người phụ trách của cơ sở nguồn xả thải!</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46179"/>
            <a:ext cx="3475806" cy="800219"/>
          </a:xfrm>
          <a:prstGeom prst="rect">
            <a:avLst/>
          </a:prstGeom>
          <a:ln w="12700">
            <a:solidFill>
              <a:schemeClr val="tx1"/>
            </a:solidFill>
            <a:prstDash val="dash"/>
          </a:ln>
        </p:spPr>
        <p:txBody>
          <a:bodyPr wrap="square" rtlCol="0">
            <a:spAutoFit/>
          </a:bodyPr>
          <a:lstStyle/>
          <a:p>
            <a:pPr rtl="0" fontAlgn="auto">
              <a:spcBef>
                <a:spcPts val="1200"/>
              </a:spcBef>
              <a:spcAft>
                <a:spcPts val="0"/>
              </a:spcAft>
              <a:defRPr/>
            </a:pPr>
            <a:r>
              <a:rPr lang="vi" b="1" dirty="0">
                <a:latin typeface="Arial" panose="020B0604020202020204" pitchFamily="34" charset="0"/>
                <a:ea typeface="メイリオ" pitchFamily="50" charset="-128"/>
                <a:cs typeface="Arial" panose="020B0604020202020204" pitchFamily="34" charset="0"/>
              </a:rPr>
              <a:t>Trên cơ bản là...</a:t>
            </a:r>
            <a:endParaRPr lang="en-US" altLang="ja-JP" b="1" dirty="0">
              <a:latin typeface="Arial" panose="020B0604020202020204" pitchFamily="34" charset="0"/>
              <a:ea typeface="メイリオ" pitchFamily="50" charset="-128"/>
              <a:cs typeface="Arial" panose="020B0604020202020204" pitchFamily="34" charset="0"/>
            </a:endParaRPr>
          </a:p>
          <a:p>
            <a:pPr rtl="0" fontAlgn="auto">
              <a:spcBef>
                <a:spcPts val="1200"/>
              </a:spcBef>
              <a:spcAft>
                <a:spcPts val="0"/>
              </a:spcAft>
              <a:defRPr/>
            </a:pPr>
            <a:r>
              <a:rPr lang="vi" b="1" dirty="0">
                <a:solidFill>
                  <a:srgbClr val="FF0000"/>
                </a:solidFill>
                <a:latin typeface="Arial" panose="020B0604020202020204" pitchFamily="34" charset="0"/>
                <a:ea typeface="メイリオ" pitchFamily="50" charset="-128"/>
                <a:cs typeface="Arial" panose="020B0604020202020204" pitchFamily="34" charset="0"/>
              </a:rPr>
              <a:t>Dừng!</a:t>
            </a:r>
            <a:r>
              <a:rPr lang="en-US" b="1" dirty="0">
                <a:solidFill>
                  <a:srgbClr val="FF0000"/>
                </a:solidFill>
                <a:latin typeface="Arial" panose="020B0604020202020204" pitchFamily="34" charset="0"/>
                <a:ea typeface="メイリオ" pitchFamily="50" charset="-128"/>
                <a:cs typeface="Arial" panose="020B0604020202020204" pitchFamily="34" charset="0"/>
              </a:rPr>
              <a:t>  </a:t>
            </a:r>
            <a:r>
              <a:rPr lang="vi" b="1" dirty="0">
                <a:solidFill>
                  <a:srgbClr val="FF0000"/>
                </a:solidFill>
                <a:latin typeface="Arial" panose="020B0604020202020204" pitchFamily="34" charset="0"/>
                <a:ea typeface="メイリオ" pitchFamily="50" charset="-128"/>
                <a:cs typeface="Arial" panose="020B0604020202020204" pitchFamily="34" charset="0"/>
              </a:rPr>
              <a:t>Hô lớn!</a:t>
            </a:r>
            <a:r>
              <a:rPr lang="en-US" b="1" dirty="0">
                <a:solidFill>
                  <a:srgbClr val="FF0000"/>
                </a:solidFill>
                <a:latin typeface="Arial" panose="020B0604020202020204" pitchFamily="34" charset="0"/>
                <a:ea typeface="メイリオ" pitchFamily="50" charset="-128"/>
                <a:cs typeface="Arial" panose="020B0604020202020204" pitchFamily="34" charset="0"/>
              </a:rPr>
              <a:t>  </a:t>
            </a:r>
            <a:r>
              <a:rPr lang="vi" b="1" dirty="0">
                <a:solidFill>
                  <a:srgbClr val="FF0000"/>
                </a:solidFill>
                <a:latin typeface="Arial" panose="020B0604020202020204" pitchFamily="34" charset="0"/>
                <a:ea typeface="メイリオ" pitchFamily="50" charset="-128"/>
                <a:cs typeface="Arial" panose="020B0604020202020204" pitchFamily="34" charset="0"/>
              </a:rPr>
              <a:t>Đợi!</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pPr algn="ctr"/>
              <a:t>25</a:t>
            </a:fld>
            <a:endParaRPr kumimoji="1" lang="ja-JP" altLang="en-US"/>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790903"/>
            <a:ext cx="8208912" cy="2494081"/>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lIns="90000" tIns="45720" rIns="91440" bIns="46800" rtlCol="0">
            <a:spAutoFit/>
          </a:bodyPr>
          <a:lstStyle/>
          <a:p>
            <a:pPr marL="266700" indent="-266700" algn="just" rtl="0" fontAlgn="auto">
              <a:spcBef>
                <a:spcPts val="300"/>
              </a:spcBef>
              <a:spcAft>
                <a:spcPts val="0"/>
              </a:spcAft>
              <a:defRPr/>
            </a:pPr>
            <a:r>
              <a:rPr lang="vi" sz="1600" b="1" dirty="0">
                <a:latin typeface="Arial" panose="020B0604020202020204" pitchFamily="34" charset="0"/>
                <a:ea typeface="メイリオ" pitchFamily="50" charset="-128"/>
                <a:cs typeface="Arial" panose="020B0604020202020204" pitchFamily="34" charset="0"/>
              </a:rPr>
              <a:t>1)</a:t>
            </a:r>
            <a:r>
              <a:rPr lang="en-US" sz="1600" b="1" dirty="0">
                <a:latin typeface="Arial" panose="020B0604020202020204" pitchFamily="34" charset="0"/>
                <a:ea typeface="メイリオ" pitchFamily="50" charset="-128"/>
                <a:cs typeface="Arial" panose="020B0604020202020204" pitchFamily="34" charset="0"/>
              </a:rPr>
              <a:t>	</a:t>
            </a:r>
            <a:r>
              <a:rPr lang="vi" sz="1600" b="1" dirty="0">
                <a:latin typeface="Arial" panose="020B0604020202020204" pitchFamily="34" charset="0"/>
                <a:ea typeface="メイリオ" pitchFamily="50" charset="-128"/>
                <a:cs typeface="Arial" panose="020B0604020202020204" pitchFamily="34" charset="0"/>
              </a:rPr>
              <a:t>Dừng máy, ngắt công tắc nguồn.</a:t>
            </a:r>
            <a:r>
              <a:rPr lang="en-US" sz="1600" b="1" dirty="0">
                <a:latin typeface="Arial" panose="020B0604020202020204" pitchFamily="34" charset="0"/>
                <a:ea typeface="メイリオ" pitchFamily="50" charset="-128"/>
                <a:cs typeface="Arial" panose="020B0604020202020204" pitchFamily="34" charset="0"/>
              </a:rPr>
              <a:t> </a:t>
            </a:r>
            <a:r>
              <a:rPr lang="vi" sz="1600" b="1" dirty="0">
                <a:solidFill>
                  <a:srgbClr val="FF0000"/>
                </a:solidFill>
                <a:latin typeface="Arial" panose="020B0604020202020204" pitchFamily="34" charset="0"/>
                <a:ea typeface="メイリオ" pitchFamily="50" charset="-128"/>
                <a:cs typeface="Arial" panose="020B0604020202020204" pitchFamily="34" charset="0"/>
              </a:rPr>
              <a:t>Dừng!</a:t>
            </a:r>
          </a:p>
          <a:p>
            <a:pPr marL="266700" indent="-266700" algn="just" rtl="0" fontAlgn="auto">
              <a:spcBef>
                <a:spcPts val="300"/>
              </a:spcBef>
              <a:spcAft>
                <a:spcPts val="0"/>
              </a:spcAft>
              <a:defRPr/>
            </a:pPr>
            <a:r>
              <a:rPr lang="vi" sz="1600" b="1" dirty="0">
                <a:latin typeface="Arial" panose="020B0604020202020204" pitchFamily="34" charset="0"/>
                <a:ea typeface="メイリオ" pitchFamily="50" charset="-128"/>
                <a:cs typeface="Arial" panose="020B0604020202020204" pitchFamily="34" charset="0"/>
              </a:rPr>
              <a:t>2)</a:t>
            </a:r>
            <a:r>
              <a:rPr lang="en-US" sz="1600" b="1" dirty="0">
                <a:latin typeface="Arial" panose="020B0604020202020204" pitchFamily="34" charset="0"/>
                <a:ea typeface="メイリオ" pitchFamily="50" charset="-128"/>
                <a:cs typeface="Arial" panose="020B0604020202020204" pitchFamily="34" charset="0"/>
              </a:rPr>
              <a:t>	</a:t>
            </a:r>
            <a:r>
              <a:rPr lang="vi" sz="1600" b="1" dirty="0">
                <a:latin typeface="Arial" panose="020B0604020202020204" pitchFamily="34" charset="0"/>
                <a:ea typeface="メイリオ" pitchFamily="50" charset="-128"/>
                <a:cs typeface="Arial" panose="020B0604020202020204" pitchFamily="34" charset="0"/>
              </a:rPr>
              <a:t>Hô lớn để thông báo bất thường cho người chịu trách nhiệm và đồng nghiệp xung quanh.</a:t>
            </a:r>
            <a:r>
              <a:rPr lang="en-US" sz="1600" b="1" dirty="0">
                <a:latin typeface="Arial" panose="020B0604020202020204" pitchFamily="34" charset="0"/>
                <a:ea typeface="メイリオ" pitchFamily="50" charset="-128"/>
                <a:cs typeface="Arial" panose="020B0604020202020204" pitchFamily="34" charset="0"/>
              </a:rPr>
              <a:t> </a:t>
            </a:r>
            <a:r>
              <a:rPr lang="vi" sz="1600" b="1" dirty="0">
                <a:solidFill>
                  <a:srgbClr val="FF0000"/>
                </a:solidFill>
                <a:latin typeface="Arial" panose="020B0604020202020204" pitchFamily="34" charset="0"/>
                <a:ea typeface="メイリオ" pitchFamily="50" charset="-128"/>
                <a:cs typeface="Arial" panose="020B0604020202020204" pitchFamily="34" charset="0"/>
              </a:rPr>
              <a:t>Hô lớn!</a:t>
            </a:r>
            <a:endParaRPr lang="en-US" altLang="ja-JP" sz="1600" b="1" dirty="0">
              <a:solidFill>
                <a:srgbClr val="FF0000"/>
              </a:solidFill>
              <a:latin typeface="Arial" panose="020B0604020202020204" pitchFamily="34" charset="0"/>
              <a:ea typeface="メイリオ" pitchFamily="50" charset="-128"/>
              <a:cs typeface="Arial" panose="020B0604020202020204" pitchFamily="34" charset="0"/>
            </a:endParaRPr>
          </a:p>
          <a:p>
            <a:pPr marL="266700" indent="-266700" algn="just" rtl="0">
              <a:spcBef>
                <a:spcPts val="300"/>
              </a:spcBef>
              <a:defRPr/>
            </a:pPr>
            <a:r>
              <a:rPr lang="vi" sz="1600" b="1" dirty="0">
                <a:latin typeface="Arial" panose="020B0604020202020204" pitchFamily="34" charset="0"/>
                <a:ea typeface="メイリオ" pitchFamily="50" charset="-128"/>
                <a:cs typeface="Arial" panose="020B0604020202020204" pitchFamily="34" charset="0"/>
              </a:rPr>
              <a:t>3)</a:t>
            </a:r>
            <a:r>
              <a:rPr lang="en-US" sz="1600" b="1" dirty="0">
                <a:latin typeface="Arial" panose="020B0604020202020204" pitchFamily="34" charset="0"/>
                <a:ea typeface="メイリオ" pitchFamily="50" charset="-128"/>
                <a:cs typeface="Arial" panose="020B0604020202020204" pitchFamily="34" charset="0"/>
              </a:rPr>
              <a:t>	</a:t>
            </a:r>
            <a:r>
              <a:rPr lang="vi" sz="1600" b="1" dirty="0">
                <a:latin typeface="Arial" panose="020B0604020202020204" pitchFamily="34" charset="0"/>
                <a:ea typeface="メイリオ" pitchFamily="50" charset="-128"/>
                <a:cs typeface="Arial" panose="020B0604020202020204" pitchFamily="34" charset="0"/>
              </a:rPr>
              <a:t>Làm theo hướng dẫn của người chịu trách nhiệm.</a:t>
            </a:r>
            <a:r>
              <a:rPr lang="en-US" sz="1600" b="1" dirty="0">
                <a:latin typeface="Arial" panose="020B0604020202020204" pitchFamily="34" charset="0"/>
                <a:ea typeface="メイリオ" pitchFamily="50" charset="-128"/>
                <a:cs typeface="Arial" panose="020B0604020202020204" pitchFamily="34" charset="0"/>
              </a:rPr>
              <a:t> </a:t>
            </a:r>
            <a:r>
              <a:rPr lang="vi" sz="1600" b="1" dirty="0">
                <a:solidFill>
                  <a:srgbClr val="FF0000"/>
                </a:solidFill>
                <a:latin typeface="Arial" panose="020B0604020202020204" pitchFamily="34" charset="0"/>
                <a:ea typeface="メイリオ" pitchFamily="50" charset="-128"/>
                <a:cs typeface="Arial" panose="020B0604020202020204" pitchFamily="34" charset="0"/>
              </a:rPr>
              <a:t>Đợi!</a:t>
            </a:r>
            <a:endParaRPr lang="en-US" altLang="ja-JP" sz="1600" b="1" dirty="0">
              <a:solidFill>
                <a:srgbClr val="FF0000"/>
              </a:solidFill>
              <a:latin typeface="Arial" panose="020B0604020202020204" pitchFamily="34" charset="0"/>
              <a:ea typeface="メイリオ" pitchFamily="50" charset="-128"/>
              <a:cs typeface="Arial" panose="020B0604020202020204" pitchFamily="34" charset="0"/>
            </a:endParaRPr>
          </a:p>
          <a:p>
            <a:pPr marL="266700" indent="9525" algn="just" rtl="0">
              <a:defRPr/>
            </a:pPr>
            <a:r>
              <a:rPr lang="vi" sz="1600" dirty="0">
                <a:latin typeface="Arial" panose="020B0604020202020204" pitchFamily="34" charset="0"/>
                <a:ea typeface="メイリオ" pitchFamily="50" charset="-128"/>
                <a:cs typeface="Arial" panose="020B0604020202020204" pitchFamily="34" charset="0"/>
              </a:rPr>
              <a:t>→ Không tuỳ tiện hành động một mình.</a:t>
            </a:r>
            <a:endParaRPr lang="en-US" altLang="ja-JP" sz="1600" dirty="0">
              <a:latin typeface="Arial" panose="020B0604020202020204" pitchFamily="34" charset="0"/>
              <a:ea typeface="メイリオ" pitchFamily="50" charset="-128"/>
              <a:cs typeface="Arial" panose="020B0604020202020204" pitchFamily="34" charset="0"/>
            </a:endParaRPr>
          </a:p>
          <a:p>
            <a:pPr marL="266700" indent="-266700" algn="just" rtl="0" fontAlgn="auto">
              <a:spcBef>
                <a:spcPts val="300"/>
              </a:spcBef>
              <a:spcAft>
                <a:spcPts val="0"/>
              </a:spcAft>
              <a:defRPr/>
            </a:pPr>
            <a:r>
              <a:rPr lang="vi" sz="1600" b="1" dirty="0">
                <a:latin typeface="Arial" panose="020B0604020202020204" pitchFamily="34" charset="0"/>
                <a:ea typeface="メイリオ" pitchFamily="50" charset="-128"/>
                <a:cs typeface="Arial" panose="020B0604020202020204" pitchFamily="34" charset="0"/>
              </a:rPr>
              <a:t>4)</a:t>
            </a:r>
            <a:r>
              <a:rPr lang="en-US" sz="1600" b="1" dirty="0">
                <a:latin typeface="Arial" panose="020B0604020202020204" pitchFamily="34" charset="0"/>
                <a:ea typeface="メイリオ" pitchFamily="50" charset="-128"/>
                <a:cs typeface="Arial" panose="020B0604020202020204" pitchFamily="34" charset="0"/>
              </a:rPr>
              <a:t>	</a:t>
            </a:r>
            <a:r>
              <a:rPr lang="vi" sz="1600" b="1" dirty="0">
                <a:latin typeface="Arial" panose="020B0604020202020204" pitchFamily="34" charset="0"/>
                <a:ea typeface="メイリオ" pitchFamily="50" charset="-128"/>
                <a:cs typeface="Arial" panose="020B0604020202020204" pitchFamily="34" charset="0"/>
              </a:rPr>
              <a:t>Khi làm việc, phải có biện pháp ngăn ngừa khởi động bất ngờ!</a:t>
            </a:r>
            <a:endParaRPr lang="en-US" altLang="ja-JP" sz="1600" b="1" dirty="0">
              <a:latin typeface="Arial" panose="020B0604020202020204" pitchFamily="34" charset="0"/>
              <a:ea typeface="メイリオ" pitchFamily="50" charset="-128"/>
              <a:cs typeface="Arial" panose="020B0604020202020204" pitchFamily="34" charset="0"/>
            </a:endParaRPr>
          </a:p>
          <a:p>
            <a:pPr marL="447675" indent="-180975" algn="just" rtl="0" fontAlgn="auto">
              <a:spcAft>
                <a:spcPts val="0"/>
              </a:spcAft>
              <a:buFont typeface="Arial" panose="020B0604020202020204" pitchFamily="34" charset="0"/>
              <a:buChar char="•"/>
              <a:defRPr/>
            </a:pPr>
            <a:r>
              <a:rPr lang="vi" sz="1600" dirty="0">
                <a:latin typeface="Arial" panose="020B0604020202020204" pitchFamily="34" charset="0"/>
                <a:ea typeface="メイリオ" pitchFamily="50" charset="-128"/>
                <a:cs typeface="Arial" panose="020B0604020202020204" pitchFamily="34" charset="0"/>
              </a:rPr>
              <a:t>Khoá công tắc nguồn để máy không thể khởi động.</a:t>
            </a:r>
            <a:endParaRPr lang="en-US" altLang="ja-JP" sz="1600" dirty="0">
              <a:latin typeface="Arial" panose="020B0604020202020204" pitchFamily="34" charset="0"/>
              <a:ea typeface="メイリオ" pitchFamily="50" charset="-128"/>
              <a:cs typeface="Arial" panose="020B0604020202020204" pitchFamily="34" charset="0"/>
            </a:endParaRPr>
          </a:p>
          <a:p>
            <a:pPr marL="447675" indent="-180975" algn="just" rtl="0" fontAlgn="auto">
              <a:spcAft>
                <a:spcPts val="0"/>
              </a:spcAft>
              <a:buFont typeface="Arial" panose="020B0604020202020204" pitchFamily="34" charset="0"/>
              <a:buChar char="•"/>
              <a:defRPr/>
            </a:pPr>
            <a:r>
              <a:rPr lang="vi" sz="1600" dirty="0">
                <a:latin typeface="Arial" panose="020B0604020202020204" pitchFamily="34" charset="0"/>
                <a:ea typeface="メイリオ" pitchFamily="50" charset="-128"/>
                <a:cs typeface="Arial" panose="020B0604020202020204" pitchFamily="34" charset="0"/>
              </a:rPr>
              <a:t>Đặt hiển thị, thông báo đang làm việc để người khác không khởi động máy.</a:t>
            </a:r>
          </a:p>
          <a:p>
            <a:pPr marL="266700" indent="-266700" algn="just" rtl="0" fontAlgn="auto">
              <a:spcBef>
                <a:spcPts val="300"/>
              </a:spcBef>
              <a:spcAft>
                <a:spcPts val="0"/>
              </a:spcAft>
              <a:defRPr/>
            </a:pPr>
            <a:r>
              <a:rPr lang="vi" sz="1600" b="1" dirty="0">
                <a:latin typeface="Arial" panose="020B0604020202020204" pitchFamily="34" charset="0"/>
                <a:ea typeface="メイリオ" pitchFamily="50" charset="-128"/>
                <a:cs typeface="Arial" panose="020B0604020202020204" pitchFamily="34" charset="0"/>
              </a:rPr>
              <a:t>5)</a:t>
            </a:r>
            <a:r>
              <a:rPr lang="en-US" sz="1600" b="1" dirty="0">
                <a:latin typeface="Arial" panose="020B0604020202020204" pitchFamily="34" charset="0"/>
                <a:ea typeface="メイリオ" pitchFamily="50" charset="-128"/>
                <a:cs typeface="Arial" panose="020B0604020202020204" pitchFamily="34" charset="0"/>
              </a:rPr>
              <a:t>	</a:t>
            </a:r>
            <a:r>
              <a:rPr lang="vi" sz="1600" b="1" dirty="0">
                <a:latin typeface="Arial" panose="020B0604020202020204" pitchFamily="34" charset="0"/>
                <a:ea typeface="メイリオ" pitchFamily="50" charset="-128"/>
                <a:cs typeface="Arial" panose="020B0604020202020204" pitchFamily="34" charset="0"/>
              </a:rPr>
              <a:t>Thông báo "Đang làm việc!" ngay tại vị trí làm việc nếu cần thiết.</a:t>
            </a:r>
            <a:endParaRPr lang="en-US" altLang="ja-JP" sz="1600" b="1" dirty="0">
              <a:latin typeface="Arial" panose="020B0604020202020204" pitchFamily="34" charset="0"/>
              <a:ea typeface="メイリオ" pitchFamily="50" charset="-128"/>
              <a:cs typeface="Arial" panose="020B0604020202020204" pitchFamily="34" charset="0"/>
            </a:endParaRPr>
          </a:p>
        </p:txBody>
      </p:sp>
      <p:sp>
        <p:nvSpPr>
          <p:cNvPr id="6" name="テキスト ボックス 5"/>
          <p:cNvSpPr txBox="1"/>
          <p:nvPr/>
        </p:nvSpPr>
        <p:spPr>
          <a:xfrm>
            <a:off x="395536" y="116632"/>
            <a:ext cx="8496944" cy="646331"/>
          </a:xfrm>
          <a:prstGeom prst="rect">
            <a:avLst/>
          </a:prstGeom>
          <a:noFill/>
          <a:ln w="19050">
            <a:noFill/>
          </a:ln>
        </p:spPr>
        <p:txBody>
          <a:bodyPr wrap="square" rtlCol="0">
            <a:spAutoFit/>
          </a:bodyPr>
          <a:lstStyle/>
          <a:p>
            <a:pPr marL="361950" indent="-361950" rtl="0">
              <a:defRPr/>
            </a:pPr>
            <a:r>
              <a:rPr lang="vi" b="1" dirty="0">
                <a:solidFill>
                  <a:srgbClr val="C00000"/>
                </a:solidFill>
                <a:latin typeface="Arial" panose="020B0604020202020204" pitchFamily="34" charset="0"/>
                <a:ea typeface="メイリオ" panose="020B0604030504040204" pitchFamily="50" charset="-128"/>
                <a:cs typeface="Arial" panose="020B0604020202020204" pitchFamily="34" charset="0"/>
              </a:rPr>
              <a:t>(2)</a:t>
            </a:r>
            <a:r>
              <a:rPr lang="en-US"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b="1" dirty="0">
                <a:solidFill>
                  <a:srgbClr val="C00000"/>
                </a:solidFill>
                <a:latin typeface="Arial" panose="020B0604020202020204" pitchFamily="34" charset="0"/>
                <a:ea typeface="メイリオ" panose="020B0604030504040204" pitchFamily="50" charset="-128"/>
                <a:cs typeface="Arial" panose="020B0604020202020204" pitchFamily="34" charset="0"/>
              </a:rPr>
              <a:t>Dị vật kẹt vào băng tải! Máy nghiền phát ra mùi lạ và âm thanh bất thường!</a:t>
            </a:r>
          </a:p>
        </p:txBody>
      </p:sp>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pPr algn="ctr"/>
              <a:t>26</a:t>
            </a:fld>
            <a:endParaRPr kumimoji="1" lang="ja-JP" altLang="en-US"/>
          </a:p>
        </p:txBody>
      </p:sp>
      <p:grpSp>
        <p:nvGrpSpPr>
          <p:cNvPr id="3" name="グループ化 2">
            <a:extLst>
              <a:ext uri="{FF2B5EF4-FFF2-40B4-BE49-F238E27FC236}">
                <a16:creationId xmlns:a16="http://schemas.microsoft.com/office/drawing/2014/main" id="{BD2989EA-05D9-406D-9804-A160C82A4F8E}"/>
              </a:ext>
            </a:extLst>
          </p:cNvPr>
          <p:cNvGrpSpPr/>
          <p:nvPr/>
        </p:nvGrpSpPr>
        <p:grpSpPr>
          <a:xfrm>
            <a:off x="1120040" y="3645344"/>
            <a:ext cx="6937627" cy="2880000"/>
            <a:chOff x="1120040" y="3645344"/>
            <a:chExt cx="6937627" cy="2880000"/>
          </a:xfrm>
        </p:grpSpPr>
        <p:pic>
          <p:nvPicPr>
            <p:cNvPr id="7" name="図 6" descr="テキスト が含まれている画像&#10;&#10;自動的に生成された説明">
              <a:extLst>
                <a:ext uri="{FF2B5EF4-FFF2-40B4-BE49-F238E27FC236}">
                  <a16:creationId xmlns:a16="http://schemas.microsoft.com/office/drawing/2014/main" id="{5BEE0331-4648-49EC-84B0-588CA2544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040" y="3645344"/>
              <a:ext cx="6937627" cy="2880000"/>
            </a:xfrm>
            <a:prstGeom prst="rect">
              <a:avLst/>
            </a:prstGeom>
          </p:spPr>
        </p:pic>
        <p:sp>
          <p:nvSpPr>
            <p:cNvPr id="8" name="テキスト ボックス 7">
              <a:extLst>
                <a:ext uri="{FF2B5EF4-FFF2-40B4-BE49-F238E27FC236}">
                  <a16:creationId xmlns:a16="http://schemas.microsoft.com/office/drawing/2014/main" id="{0D9AA4B0-520A-4508-9CF7-E76C4D3A7612}"/>
                </a:ext>
              </a:extLst>
            </p:cNvPr>
            <p:cNvSpPr txBox="1"/>
            <p:nvPr/>
          </p:nvSpPr>
          <p:spPr>
            <a:xfrm>
              <a:off x="1690306" y="3851253"/>
              <a:ext cx="1470109" cy="184666"/>
            </a:xfrm>
            <a:prstGeom prst="rect">
              <a:avLst/>
            </a:prstGeom>
            <a:noFill/>
          </p:spPr>
          <p:txBody>
            <a:bodyPr vert="horz" wrap="square" lIns="0" tIns="0" rIns="0" bIns="0" rtlCol="0" anchor="ctr">
              <a:spAutoFit/>
            </a:bodyPr>
            <a:lstStyle/>
            <a:p>
              <a:pPr algn="ctr"/>
              <a:r>
                <a:rPr lang="vi-VN" altLang="ja-JP" sz="1200" dirty="0">
                  <a:latin typeface="Arial" panose="020B0604020202020204" pitchFamily="34" charset="0"/>
                  <a:ea typeface="ＭＳ ゴシック" panose="020B0609070205080204" pitchFamily="49" charset="-128"/>
                </a:rPr>
                <a:t>Cần gạt đang</a:t>
              </a:r>
              <a:r>
                <a:rPr lang="vi-VN" altLang="ja-JP" sz="1200" dirty="0">
                  <a:solidFill>
                    <a:srgbClr val="C00000"/>
                  </a:solidFill>
                  <a:latin typeface="Arial" panose="020B0604020202020204" pitchFamily="34" charset="0"/>
                  <a:ea typeface="ＭＳ ゴシック" panose="020B0609070205080204" pitchFamily="49" charset="-128"/>
                </a:rPr>
                <a:t>lắc</a:t>
              </a:r>
              <a:r>
                <a:rPr lang="vi-VN" altLang="ja-JP" sz="1200" dirty="0">
                  <a:latin typeface="Arial" panose="020B0604020202020204" pitchFamily="34" charset="0"/>
                  <a:ea typeface="ＭＳ ゴシック" panose="020B0609070205080204" pitchFamily="49" charset="-128"/>
                </a:rPr>
                <a:t> </a:t>
              </a:r>
              <a:r>
                <a:rPr lang="vi-VN" altLang="ja-JP" sz="1200" dirty="0">
                  <a:solidFill>
                    <a:srgbClr val="C00000"/>
                  </a:solidFill>
                  <a:latin typeface="Arial" panose="020B0604020202020204" pitchFamily="34" charset="0"/>
                  <a:ea typeface="ＭＳ ゴシック" panose="020B0609070205080204" pitchFamily="49" charset="-128"/>
                </a:rPr>
                <a:t>lư</a:t>
              </a:r>
            </a:p>
          </p:txBody>
        </p:sp>
        <p:sp>
          <p:nvSpPr>
            <p:cNvPr id="9" name="テキスト ボックス 8">
              <a:extLst>
                <a:ext uri="{FF2B5EF4-FFF2-40B4-BE49-F238E27FC236}">
                  <a16:creationId xmlns:a16="http://schemas.microsoft.com/office/drawing/2014/main" id="{0C764421-3C6F-4C00-A8B8-A1857E65FF66}"/>
                </a:ext>
              </a:extLst>
            </p:cNvPr>
            <p:cNvSpPr txBox="1"/>
            <p:nvPr/>
          </p:nvSpPr>
          <p:spPr>
            <a:xfrm>
              <a:off x="1619672" y="4592109"/>
              <a:ext cx="1270000" cy="184666"/>
            </a:xfrm>
            <a:prstGeom prst="rect">
              <a:avLst/>
            </a:prstGeom>
            <a:noFill/>
          </p:spPr>
          <p:txBody>
            <a:bodyPr vert="horz" lIns="0" tIns="0" rIns="0" bIns="0" rtlCol="0" anchor="ctr">
              <a:spAutoFit/>
            </a:bodyPr>
            <a:lstStyle/>
            <a:p>
              <a:pPr algn="ctr"/>
              <a:r>
                <a:rPr lang="en-US" altLang="ja-JP" sz="1200" dirty="0" err="1">
                  <a:latin typeface="Arial" panose="020B0604020202020204" pitchFamily="34" charset="0"/>
                  <a:ea typeface="ＭＳ ゴシック" panose="020B0609070205080204" pitchFamily="49" charset="-128"/>
                </a:rPr>
                <a:t>Đèn</a:t>
              </a:r>
              <a:r>
                <a:rPr lang="en-US" altLang="ja-JP" sz="1200" dirty="0">
                  <a:latin typeface="Arial" panose="020B0604020202020204" pitchFamily="34" charset="0"/>
                  <a:ea typeface="ＭＳ ゴシック" panose="020B0609070205080204" pitchFamily="49" charset="-128"/>
                </a:rPr>
                <a:t> </a:t>
              </a:r>
              <a:r>
                <a:rPr lang="en-US" altLang="ja-JP" sz="1200" dirty="0" err="1">
                  <a:latin typeface="Arial" panose="020B0604020202020204" pitchFamily="34" charset="0"/>
                  <a:ea typeface="ＭＳ ゴシック" panose="020B0609070205080204" pitchFamily="49" charset="-128"/>
                </a:rPr>
                <a:t>đỏđang</a:t>
              </a:r>
              <a:r>
                <a:rPr lang="en-US" altLang="ja-JP" sz="1200" dirty="0" err="1">
                  <a:solidFill>
                    <a:srgbClr val="C00000"/>
                  </a:solidFill>
                  <a:latin typeface="Arial" panose="020B0604020202020204" pitchFamily="34" charset="0"/>
                  <a:ea typeface="ＭＳ ゴシック" panose="020B0609070205080204" pitchFamily="49" charset="-128"/>
                </a:rPr>
                <a:t>bật</a:t>
              </a:r>
              <a:endParaRPr lang="en-US" altLang="ja-JP" sz="1200" dirty="0">
                <a:solidFill>
                  <a:srgbClr val="C00000"/>
                </a:solidFill>
                <a:latin typeface="Arial" panose="020B0604020202020204" pitchFamily="34" charset="0"/>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2555500F-7886-44C8-A45B-4DCCD8D984E4}"/>
                </a:ext>
              </a:extLst>
            </p:cNvPr>
            <p:cNvSpPr txBox="1"/>
            <p:nvPr/>
          </p:nvSpPr>
          <p:spPr>
            <a:xfrm>
              <a:off x="1475656" y="5574710"/>
              <a:ext cx="1656184" cy="184666"/>
            </a:xfrm>
            <a:prstGeom prst="rect">
              <a:avLst/>
            </a:prstGeom>
            <a:noFill/>
          </p:spPr>
          <p:txBody>
            <a:bodyPr vert="horz" wrap="square" lIns="0" tIns="0" rIns="0" bIns="0" rtlCol="0" anchor="ctr">
              <a:spAutoFit/>
            </a:bodyPr>
            <a:lstStyle/>
            <a:p>
              <a:pPr algn="ctr"/>
              <a:r>
                <a:rPr lang="id-ID" altLang="ja-JP" sz="1200" dirty="0">
                  <a:latin typeface="Arial" panose="020B0604020202020204" pitchFamily="34" charset="0"/>
                  <a:ea typeface="ＭＳ ゴシック" panose="020B0609070205080204" pitchFamily="49" charset="-128"/>
                </a:rPr>
                <a:t>Đèn đang</a:t>
              </a:r>
              <a:r>
                <a:rPr lang="id-ID" altLang="ja-JP" sz="1200" dirty="0">
                  <a:solidFill>
                    <a:srgbClr val="C00000"/>
                  </a:solidFill>
                  <a:latin typeface="Arial" panose="020B0604020202020204" pitchFamily="34" charset="0"/>
                  <a:ea typeface="ＭＳ ゴシック" panose="020B0609070205080204" pitchFamily="49" charset="-128"/>
                </a:rPr>
                <a:t>nhấp nháy</a:t>
              </a:r>
            </a:p>
          </p:txBody>
        </p:sp>
        <p:sp>
          <p:nvSpPr>
            <p:cNvPr id="11" name="テキスト ボックス 10">
              <a:extLst>
                <a:ext uri="{FF2B5EF4-FFF2-40B4-BE49-F238E27FC236}">
                  <a16:creationId xmlns:a16="http://schemas.microsoft.com/office/drawing/2014/main" id="{0DD7A242-9624-4B73-89C4-08D734C0D16E}"/>
                </a:ext>
              </a:extLst>
            </p:cNvPr>
            <p:cNvSpPr txBox="1"/>
            <p:nvPr/>
          </p:nvSpPr>
          <p:spPr>
            <a:xfrm>
              <a:off x="4651362" y="3872982"/>
              <a:ext cx="1270000" cy="147733"/>
            </a:xfrm>
            <a:prstGeom prst="rect">
              <a:avLst/>
            </a:prstGeom>
            <a:noFill/>
          </p:spPr>
          <p:txBody>
            <a:bodyPr vert="horz" lIns="0" tIns="0" rIns="0" bIns="0" rtlCol="0" anchor="ctr">
              <a:spAutoFit/>
            </a:bodyPr>
            <a:lstStyle/>
            <a:p>
              <a:pPr algn="ctr">
                <a:lnSpc>
                  <a:spcPct val="80000"/>
                </a:lnSpc>
              </a:pPr>
              <a:r>
                <a:rPr lang="id-ID" altLang="ja-JP" sz="1200" dirty="0">
                  <a:latin typeface="Arial" panose="020B0604020202020204" pitchFamily="34" charset="0"/>
                  <a:ea typeface="ＭＳ ゴシック" panose="020B0609070205080204" pitchFamily="49" charset="-128"/>
                </a:rPr>
                <a:t>Phát ra</a:t>
              </a:r>
              <a:r>
                <a:rPr lang="id-ID" altLang="ja-JP" sz="1200" dirty="0">
                  <a:solidFill>
                    <a:srgbClr val="C00000"/>
                  </a:solidFill>
                  <a:latin typeface="Arial" panose="020B0604020202020204" pitchFamily="34" charset="0"/>
                  <a:ea typeface="ＭＳ ゴシック" panose="020B0609070205080204" pitchFamily="49" charset="-128"/>
                </a:rPr>
                <a:t>mùi</a:t>
              </a:r>
              <a:r>
                <a:rPr lang="id-ID" altLang="ja-JP" sz="1200" dirty="0">
                  <a:latin typeface="Arial" panose="020B0604020202020204" pitchFamily="34" charset="0"/>
                  <a:ea typeface="ＭＳ ゴシック" panose="020B0609070205080204" pitchFamily="49" charset="-128"/>
                </a:rPr>
                <a:t> lạ</a:t>
              </a:r>
            </a:p>
          </p:txBody>
        </p:sp>
        <p:sp>
          <p:nvSpPr>
            <p:cNvPr id="13" name="テキスト ボックス 12">
              <a:extLst>
                <a:ext uri="{FF2B5EF4-FFF2-40B4-BE49-F238E27FC236}">
                  <a16:creationId xmlns:a16="http://schemas.microsoft.com/office/drawing/2014/main" id="{BA316DAB-71B2-421E-9C58-B676D143505E}"/>
                </a:ext>
              </a:extLst>
            </p:cNvPr>
            <p:cNvSpPr txBox="1"/>
            <p:nvPr/>
          </p:nvSpPr>
          <p:spPr>
            <a:xfrm>
              <a:off x="5912126" y="4384336"/>
              <a:ext cx="1458950" cy="147733"/>
            </a:xfrm>
            <a:prstGeom prst="rect">
              <a:avLst/>
            </a:prstGeom>
            <a:noFill/>
          </p:spPr>
          <p:txBody>
            <a:bodyPr vert="horz" wrap="square" lIns="0" tIns="0" rIns="0" bIns="0" rtlCol="0" anchor="ctr">
              <a:spAutoFit/>
            </a:bodyPr>
            <a:lstStyle/>
            <a:p>
              <a:pPr algn="ctr">
                <a:lnSpc>
                  <a:spcPct val="80000"/>
                </a:lnSpc>
              </a:pPr>
              <a:r>
                <a:rPr lang="en-US" altLang="ja-JP" sz="1200" dirty="0" err="1">
                  <a:latin typeface="Arial" panose="020B0604020202020204" pitchFamily="34" charset="0"/>
                  <a:ea typeface="ＭＳ ゴシック" panose="020B0609070205080204" pitchFamily="49" charset="-128"/>
                </a:rPr>
                <a:t>Phát</a:t>
              </a:r>
              <a:r>
                <a:rPr lang="en-US" altLang="ja-JP" sz="1200" dirty="0">
                  <a:latin typeface="Arial" panose="020B0604020202020204" pitchFamily="34" charset="0"/>
                  <a:ea typeface="ＭＳ ゴシック" panose="020B0609070205080204" pitchFamily="49" charset="-128"/>
                </a:rPr>
                <a:t> </a:t>
              </a:r>
              <a:r>
                <a:rPr lang="en-US" altLang="ja-JP" sz="1200" dirty="0" err="1">
                  <a:latin typeface="Arial" panose="020B0604020202020204" pitchFamily="34" charset="0"/>
                  <a:ea typeface="ＭＳ ゴシック" panose="020B0609070205080204" pitchFamily="49" charset="-128"/>
                </a:rPr>
                <a:t>ra</a:t>
              </a:r>
              <a:r>
                <a:rPr lang="en-US" altLang="ja-JP" sz="1200" dirty="0" err="1">
                  <a:solidFill>
                    <a:srgbClr val="C00000"/>
                  </a:solidFill>
                  <a:latin typeface="Arial" panose="020B0604020202020204" pitchFamily="34" charset="0"/>
                  <a:ea typeface="ＭＳ ゴシック" panose="020B0609070205080204" pitchFamily="49" charset="-128"/>
                </a:rPr>
                <a:t>âm</a:t>
              </a:r>
              <a:r>
                <a:rPr lang="en-US" altLang="ja-JP" sz="1200" dirty="0">
                  <a:solidFill>
                    <a:srgbClr val="C00000"/>
                  </a:solidFill>
                  <a:latin typeface="Arial" panose="020B0604020202020204" pitchFamily="34" charset="0"/>
                  <a:ea typeface="ＭＳ ゴシック" panose="020B0609070205080204" pitchFamily="49" charset="-128"/>
                </a:rPr>
                <a:t> </a:t>
              </a:r>
              <a:r>
                <a:rPr lang="en-US" altLang="ja-JP" sz="1200" dirty="0" err="1">
                  <a:solidFill>
                    <a:srgbClr val="C00000"/>
                  </a:solidFill>
                  <a:latin typeface="Arial" panose="020B0604020202020204" pitchFamily="34" charset="0"/>
                  <a:ea typeface="ＭＳ ゴシック" panose="020B0609070205080204" pitchFamily="49" charset="-128"/>
                </a:rPr>
                <a:t>thanh</a:t>
              </a:r>
              <a:r>
                <a:rPr lang="en-US" altLang="ja-JP" sz="1200" dirty="0">
                  <a:latin typeface="Arial" panose="020B0604020202020204" pitchFamily="34" charset="0"/>
                  <a:ea typeface="ＭＳ ゴシック" panose="020B0609070205080204" pitchFamily="49" charset="-128"/>
                </a:rPr>
                <a:t> </a:t>
              </a:r>
              <a:r>
                <a:rPr lang="en-US" altLang="ja-JP" sz="1200" dirty="0" err="1">
                  <a:latin typeface="Arial" panose="020B0604020202020204" pitchFamily="34" charset="0"/>
                  <a:ea typeface="ＭＳ ゴシック" panose="020B0609070205080204" pitchFamily="49" charset="-128"/>
                </a:rPr>
                <a:t>lạ</a:t>
              </a:r>
              <a:endParaRPr lang="en-US" altLang="ja-JP" sz="1200" dirty="0">
                <a:latin typeface="Arial" panose="020B0604020202020204" pitchFamily="34" charset="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DE977C6D-F7BB-481C-A697-DB7BA72050DB}"/>
                </a:ext>
              </a:extLst>
            </p:cNvPr>
            <p:cNvSpPr txBox="1"/>
            <p:nvPr/>
          </p:nvSpPr>
          <p:spPr>
            <a:xfrm>
              <a:off x="6084168" y="5191492"/>
              <a:ext cx="1748468" cy="184666"/>
            </a:xfrm>
            <a:prstGeom prst="rect">
              <a:avLst/>
            </a:prstGeom>
            <a:noFill/>
          </p:spPr>
          <p:txBody>
            <a:bodyPr vert="horz" wrap="square" lIns="0" tIns="0" rIns="0" bIns="0" rtlCol="0" anchor="ctr">
              <a:spAutoFit/>
            </a:bodyPr>
            <a:lstStyle/>
            <a:p>
              <a:pPr algn="ctr"/>
              <a:r>
                <a:rPr lang="en-US" altLang="ja-JP" sz="1200" dirty="0" err="1">
                  <a:latin typeface="Arial" panose="020B0604020202020204" pitchFamily="34" charset="0"/>
                  <a:ea typeface="ＭＳ ゴシック" panose="020B0609070205080204" pitchFamily="49" charset="-128"/>
                </a:rPr>
                <a:t>Đèn</a:t>
              </a:r>
              <a:r>
                <a:rPr lang="en-US" altLang="ja-JP" sz="1200" dirty="0">
                  <a:latin typeface="Arial" panose="020B0604020202020204" pitchFamily="34" charset="0"/>
                  <a:ea typeface="ＭＳ ゴシック" panose="020B0609070205080204" pitchFamily="49" charset="-128"/>
                </a:rPr>
                <a:t> </a:t>
              </a:r>
              <a:r>
                <a:rPr lang="en-US" altLang="ja-JP" sz="1200" dirty="0" err="1">
                  <a:latin typeface="Arial" panose="020B0604020202020204" pitchFamily="34" charset="0"/>
                  <a:ea typeface="ＭＳ ゴシック" panose="020B0609070205080204" pitchFamily="49" charset="-128"/>
                </a:rPr>
                <a:t>xanh</a:t>
              </a:r>
              <a:r>
                <a:rPr lang="en-US" altLang="ja-JP" sz="1200" dirty="0">
                  <a:latin typeface="Arial" panose="020B0604020202020204" pitchFamily="34" charset="0"/>
                  <a:ea typeface="ＭＳ ゴシック" panose="020B0609070205080204" pitchFamily="49" charset="-128"/>
                </a:rPr>
                <a:t> </a:t>
              </a:r>
              <a:r>
                <a:rPr lang="en-US" altLang="ja-JP" sz="1200" dirty="0" err="1">
                  <a:latin typeface="Arial" panose="020B0604020202020204" pitchFamily="34" charset="0"/>
                  <a:ea typeface="ＭＳ ゴシック" panose="020B0609070205080204" pitchFamily="49" charset="-128"/>
                </a:rPr>
                <a:t>đang</a:t>
              </a:r>
              <a:r>
                <a:rPr lang="en-US" altLang="ja-JP" sz="1200" dirty="0" err="1">
                  <a:solidFill>
                    <a:srgbClr val="C00000"/>
                  </a:solidFill>
                  <a:latin typeface="Arial" panose="020B0604020202020204" pitchFamily="34" charset="0"/>
                  <a:ea typeface="ＭＳ ゴシック" panose="020B0609070205080204" pitchFamily="49" charset="-128"/>
                </a:rPr>
                <a:t>tắt</a:t>
              </a:r>
              <a:endParaRPr lang="en-US" altLang="ja-JP" sz="1200" dirty="0">
                <a:solidFill>
                  <a:srgbClr val="C00000"/>
                </a:solidFill>
                <a:latin typeface="Arial" panose="020B0604020202020204" pitchFamily="34" charset="0"/>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612E1B78-3344-4440-850E-840787167AF3}"/>
                </a:ext>
              </a:extLst>
            </p:cNvPr>
            <p:cNvSpPr txBox="1"/>
            <p:nvPr/>
          </p:nvSpPr>
          <p:spPr>
            <a:xfrm>
              <a:off x="6256465" y="5707868"/>
              <a:ext cx="1270000" cy="369332"/>
            </a:xfrm>
            <a:prstGeom prst="rect">
              <a:avLst/>
            </a:prstGeom>
            <a:noFill/>
          </p:spPr>
          <p:txBody>
            <a:bodyPr vert="horz" lIns="0" tIns="0" rIns="0" bIns="0" rtlCol="0" anchor="ctr">
              <a:spAutoFit/>
            </a:bodyPr>
            <a:lstStyle/>
            <a:p>
              <a:pPr algn="ctr"/>
              <a:r>
                <a:rPr lang="id-ID" altLang="ja-JP" sz="1200" dirty="0">
                  <a:latin typeface="Arial" panose="020B0604020202020204" pitchFamily="34" charset="0"/>
                  <a:ea typeface="ＭＳ ゴシック" panose="020B0609070205080204" pitchFamily="49" charset="-128"/>
                </a:rPr>
                <a:t>Chạm vào thấy</a:t>
              </a:r>
              <a:r>
                <a:rPr lang="id-ID" altLang="ja-JP" sz="1200" dirty="0">
                  <a:solidFill>
                    <a:srgbClr val="C00000"/>
                  </a:solidFill>
                  <a:latin typeface="Arial" panose="020B0604020202020204" pitchFamily="34" charset="0"/>
                  <a:ea typeface="ＭＳ ゴシック" panose="020B0609070205080204" pitchFamily="49" charset="-128"/>
                </a:rPr>
                <a:t>nóng</a:t>
              </a:r>
            </a:p>
          </p:txBody>
        </p:sp>
        <p:sp>
          <p:nvSpPr>
            <p:cNvPr id="16" name="テキスト ボックス 15">
              <a:extLst>
                <a:ext uri="{FF2B5EF4-FFF2-40B4-BE49-F238E27FC236}">
                  <a16:creationId xmlns:a16="http://schemas.microsoft.com/office/drawing/2014/main" id="{C633E8CC-40D1-4D5F-A7AC-7A7AFBE84B4A}"/>
                </a:ext>
              </a:extLst>
            </p:cNvPr>
            <p:cNvSpPr txBox="1"/>
            <p:nvPr/>
          </p:nvSpPr>
          <p:spPr>
            <a:xfrm>
              <a:off x="4022080" y="6153549"/>
              <a:ext cx="1270000" cy="184666"/>
            </a:xfrm>
            <a:prstGeom prst="rect">
              <a:avLst/>
            </a:prstGeom>
            <a:noFill/>
          </p:spPr>
          <p:txBody>
            <a:bodyPr vert="horz" lIns="0" tIns="0" rIns="0" bIns="0" rtlCol="0" anchor="ctr">
              <a:spAutoFit/>
            </a:bodyPr>
            <a:lstStyle/>
            <a:p>
              <a:pPr algn="ctr"/>
              <a:r>
                <a:rPr lang="id-ID" altLang="ja-JP" sz="1200" dirty="0">
                  <a:solidFill>
                    <a:srgbClr val="C00000"/>
                  </a:solidFill>
                  <a:latin typeface="Arial" panose="020B0604020202020204" pitchFamily="34" charset="0"/>
                  <a:ea typeface="ＭＳ ゴシック" panose="020B0609070205080204" pitchFamily="49" charset="-128"/>
                </a:rPr>
                <a:t>Không có</a:t>
              </a:r>
              <a:r>
                <a:rPr lang="id-ID" altLang="ja-JP" sz="1200" dirty="0">
                  <a:latin typeface="Arial" panose="020B0604020202020204" pitchFamily="34" charset="0"/>
                  <a:ea typeface="ＭＳ ゴシック" panose="020B0609070205080204" pitchFamily="49" charset="-128"/>
                </a:rPr>
                <a:t> </a:t>
              </a:r>
              <a:r>
                <a:rPr lang="id-ID" altLang="ja-JP" sz="1200" dirty="0">
                  <a:latin typeface="Arial" panose="020B0604020202020204" pitchFamily="34" charset="0"/>
                  <a:ea typeface="ＭＳ ゴシック" panose="020B0609070205080204" pitchFamily="49" charset="-128"/>
                  <a:sym typeface="Wingdings 2" panose="05020102010507070707" pitchFamily="18" charset="2"/>
                </a:rPr>
                <a:t></a:t>
              </a:r>
              <a:endParaRPr lang="id-ID" altLang="ja-JP" sz="1200" dirty="0">
                <a:latin typeface="Arial" panose="020B0604020202020204" pitchFamily="34" charset="0"/>
                <a:ea typeface="ＭＳ ゴシック" panose="020B0609070205080204" pitchFamily="49" charset="-128"/>
              </a:endParaRPr>
            </a:p>
          </p:txBody>
        </p:sp>
      </p:gr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883197"/>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rtl="0" fontAlgn="auto">
              <a:spcBef>
                <a:spcPts val="300"/>
              </a:spcBef>
              <a:spcAft>
                <a:spcPts val="0"/>
              </a:spcAft>
              <a:defRPr/>
            </a:pPr>
            <a:r>
              <a:rPr lang="vi" b="1" dirty="0">
                <a:solidFill>
                  <a:srgbClr val="0000CC"/>
                </a:solidFill>
                <a:latin typeface="Arial" panose="020B0604020202020204" pitchFamily="34" charset="0"/>
                <a:ea typeface="メイリオ" pitchFamily="50" charset="-128"/>
                <a:cs typeface="Arial" panose="020B0604020202020204" pitchFamily="34" charset="0"/>
              </a:rPr>
              <a:t>&lt;Nếu xe tải, máy móc hạng nặng, xe nâng hàng đang dừng bắt đầu hoạt động...&gt;</a:t>
            </a:r>
            <a:endParaRPr lang="en-US" altLang="ja-JP" b="1"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en-US" altLang="ja-JP" sz="1600" dirty="0">
              <a:solidFill>
                <a:srgbClr val="FF0000"/>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en-US" altLang="ja-JP" sz="1600" dirty="0">
              <a:solidFill>
                <a:srgbClr val="FF0000"/>
              </a:solidFill>
              <a:latin typeface="Arial" panose="020B0604020202020204" pitchFamily="34" charset="0"/>
              <a:ea typeface="メイリオ" pitchFamily="50" charset="-128"/>
              <a:cs typeface="Arial" panose="020B0604020202020204" pitchFamily="34" charset="0"/>
            </a:endParaRPr>
          </a:p>
          <a:p>
            <a:pPr marL="447675" indent="-266700" rtl="0" fontAlgn="auto">
              <a:spcBef>
                <a:spcPts val="600"/>
              </a:spcBef>
              <a:spcAft>
                <a:spcPts val="0"/>
              </a:spcAft>
              <a:defRPr/>
            </a:pPr>
            <a:r>
              <a:rPr lang="vi" b="1" dirty="0">
                <a:latin typeface="Arial" panose="020B0604020202020204" pitchFamily="34" charset="0"/>
                <a:ea typeface="メイリオ" pitchFamily="50" charset="-128"/>
                <a:cs typeface="Arial" panose="020B0604020202020204" pitchFamily="34" charset="0"/>
              </a:rPr>
              <a:t>1)</a:t>
            </a:r>
            <a:r>
              <a:rPr lang="en-US" b="1" dirty="0">
                <a:latin typeface="Arial" panose="020B0604020202020204" pitchFamily="34" charset="0"/>
                <a:ea typeface="メイリオ" pitchFamily="50" charset="-128"/>
                <a:cs typeface="Arial" panose="020B0604020202020204" pitchFamily="34" charset="0"/>
              </a:rPr>
              <a:t>	</a:t>
            </a:r>
            <a:r>
              <a:rPr lang="vi" b="1" dirty="0">
                <a:latin typeface="Arial" panose="020B0604020202020204" pitchFamily="34" charset="0"/>
                <a:ea typeface="メイリオ" pitchFamily="50" charset="-128"/>
                <a:cs typeface="Arial" panose="020B0604020202020204" pitchFamily="34" charset="0"/>
              </a:rPr>
              <a:t>Đừng cố gắng dừng chúng, hãy "Chạy đi!"</a:t>
            </a:r>
          </a:p>
          <a:p>
            <a:pPr marL="447675" indent="-266700" rtl="0" fontAlgn="auto">
              <a:spcBef>
                <a:spcPts val="300"/>
              </a:spcBef>
              <a:spcAft>
                <a:spcPts val="0"/>
              </a:spcAft>
              <a:defRPr/>
            </a:pPr>
            <a:r>
              <a:rPr lang="vi" b="1" dirty="0">
                <a:latin typeface="Arial" panose="020B0604020202020204" pitchFamily="34" charset="0"/>
                <a:ea typeface="メイリオ" pitchFamily="50" charset="-128"/>
                <a:cs typeface="Arial" panose="020B0604020202020204" pitchFamily="34" charset="0"/>
              </a:rPr>
              <a:t>2)</a:t>
            </a:r>
            <a:r>
              <a:rPr lang="en-US" b="1" dirty="0">
                <a:latin typeface="Arial" panose="020B0604020202020204" pitchFamily="34" charset="0"/>
                <a:ea typeface="メイリオ" pitchFamily="50" charset="-128"/>
                <a:cs typeface="Arial" panose="020B0604020202020204" pitchFamily="34" charset="0"/>
              </a:rPr>
              <a:t>	</a:t>
            </a:r>
            <a:r>
              <a:rPr lang="vi" b="1" dirty="0">
                <a:latin typeface="Arial" panose="020B0604020202020204" pitchFamily="34" charset="0"/>
                <a:ea typeface="メイリオ" pitchFamily="50" charset="-128"/>
                <a:cs typeface="Arial" panose="020B0604020202020204" pitchFamily="34" charset="0"/>
              </a:rPr>
              <a:t>Hô lớn "Chạy đi!" cho những người xung quanh</a:t>
            </a:r>
          </a:p>
          <a:p>
            <a:pPr marL="447675" indent="-266700" rtl="0" fontAlgn="auto">
              <a:spcBef>
                <a:spcPts val="300"/>
              </a:spcBef>
              <a:spcAft>
                <a:spcPts val="0"/>
              </a:spcAft>
              <a:defRPr/>
            </a:pPr>
            <a:r>
              <a:rPr lang="vi" b="1" dirty="0">
                <a:latin typeface="Arial" panose="020B0604020202020204" pitchFamily="34" charset="0"/>
                <a:ea typeface="メイリオ" pitchFamily="50" charset="-128"/>
                <a:cs typeface="Arial" panose="020B0604020202020204" pitchFamily="34" charset="0"/>
              </a:rPr>
              <a:t>3)</a:t>
            </a:r>
            <a:r>
              <a:rPr lang="en-US" b="1" dirty="0">
                <a:latin typeface="Arial" panose="020B0604020202020204" pitchFamily="34" charset="0"/>
                <a:ea typeface="メイリオ" pitchFamily="50" charset="-128"/>
                <a:cs typeface="Arial" panose="020B0604020202020204" pitchFamily="34" charset="0"/>
              </a:rPr>
              <a:t>	</a:t>
            </a:r>
            <a:r>
              <a:rPr lang="vi" b="1" dirty="0">
                <a:latin typeface="Arial" panose="020B0604020202020204" pitchFamily="34" charset="0"/>
                <a:ea typeface="メイリオ" pitchFamily="50" charset="-128"/>
                <a:cs typeface="Arial" panose="020B0604020202020204" pitchFamily="34" charset="0"/>
              </a:rPr>
              <a:t>Cần hiểu "trường hợp cần phải chạy trốn" thông qua đào tạo an toàn và sức khoẻ mỗi ngày.</a:t>
            </a:r>
          </a:p>
          <a:p>
            <a:pPr rtl="0" fontAlgn="auto">
              <a:spcBef>
                <a:spcPts val="0"/>
              </a:spcBef>
              <a:spcAft>
                <a:spcPts val="0"/>
              </a:spcAft>
              <a:defRPr/>
            </a:pP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6" name="AutoShape 1"/>
          <p:cNvSpPr>
            <a:spLocks noChangeArrowheads="1"/>
          </p:cNvSpPr>
          <p:nvPr/>
        </p:nvSpPr>
        <p:spPr bwMode="auto">
          <a:xfrm>
            <a:off x="5364088" y="4941168"/>
            <a:ext cx="1008112" cy="293007"/>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vi" sz="1600" b="1" dirty="0">
                <a:solidFill>
                  <a:srgbClr val="C00000"/>
                </a:solidFill>
                <a:latin typeface="Arial" panose="020B0604020202020204" pitchFamily="34" charset="0"/>
                <a:ea typeface="メイリオ" pitchFamily="50" charset="-128"/>
                <a:cs typeface="Arial" panose="020B0604020202020204" pitchFamily="34" charset="0"/>
              </a:rPr>
              <a:t>Chạy đi!</a:t>
            </a:r>
            <a:endParaRPr lang="ja-JP" altLang="en-US" sz="1600" dirty="0">
              <a:latin typeface="Arial" panose="020B0604020202020204" pitchFamily="34" charset="0"/>
              <a:ea typeface="メイリオ" pitchFamily="50" charset="-128"/>
              <a:cs typeface="Arial" panose="020B0604020202020204" pitchFamily="34" charset="0"/>
            </a:endParaRPr>
          </a:p>
        </p:txBody>
      </p:sp>
      <p:sp>
        <p:nvSpPr>
          <p:cNvPr id="7" name="下矢印 6"/>
          <p:cNvSpPr/>
          <p:nvPr/>
        </p:nvSpPr>
        <p:spPr>
          <a:xfrm>
            <a:off x="2060848" y="1763524"/>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p>
        </p:txBody>
      </p:sp>
      <p:sp>
        <p:nvSpPr>
          <p:cNvPr id="10" name="テキスト ボックス 9"/>
          <p:cNvSpPr txBox="1"/>
          <p:nvPr/>
        </p:nvSpPr>
        <p:spPr>
          <a:xfrm>
            <a:off x="2636912" y="1619508"/>
            <a:ext cx="4887416" cy="369332"/>
          </a:xfrm>
          <a:prstGeom prst="rect">
            <a:avLst/>
          </a:prstGeom>
          <a:noFill/>
        </p:spPr>
        <p:txBody>
          <a:bodyPr wrap="square" rtlCol="0">
            <a:spAutoFit/>
          </a:bodyPr>
          <a:lstStyle/>
          <a:p>
            <a:pPr rtl="0"/>
            <a:r>
              <a:rPr lang="vi" b="1" dirty="0">
                <a:solidFill>
                  <a:srgbClr val="C00000"/>
                </a:solidFill>
              </a:rPr>
              <a:t>(Không thể dừng bằng sức người!)</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646331"/>
          </a:xfrm>
          <a:prstGeom prst="rect">
            <a:avLst/>
          </a:prstGeom>
          <a:noFill/>
          <a:ln w="19050">
            <a:noFill/>
          </a:ln>
        </p:spPr>
        <p:txBody>
          <a:bodyPr wrap="square" rtlCol="0">
            <a:spAutoFit/>
          </a:bodyPr>
          <a:lstStyle>
            <a:defPPr rtl="0">
              <a:defRPr lang="vi-vn"/>
            </a:defPPr>
            <a:lvl1pPr marL="361950" indent="-361950">
              <a:defRPr b="1">
                <a:solidFill>
                  <a:srgbClr val="C00000"/>
                </a:solidFill>
                <a:latin typeface="Arial" panose="020B0604020202020204" pitchFamily="34" charset="0"/>
                <a:ea typeface="メイリオ" panose="020B0604030504040204" pitchFamily="50" charset="-128"/>
                <a:cs typeface="Arial" panose="020B0604020202020204" pitchFamily="34" charset="0"/>
              </a:defRPr>
            </a:lvl1pPr>
          </a:lstStyle>
          <a:p>
            <a:r>
              <a:rPr lang="vi" dirty="0"/>
              <a:t>(3)</a:t>
            </a:r>
            <a:r>
              <a:rPr lang="en-US" dirty="0"/>
              <a:t> </a:t>
            </a:r>
            <a:r>
              <a:rPr lang="vi" dirty="0"/>
              <a:t>Nếu xe tải, máy móc hạng nặng, xe nâng hàng đang dừng bắt đầu hoạt động...</a:t>
            </a:r>
            <a:endParaRPr lang="ja-JP" altLang="en-US" dirty="0"/>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pPr algn="ctr"/>
              <a:t>27</a:t>
            </a:fld>
            <a:endParaRPr kumimoji="1" lang="ja-JP" altLang="en-US" dirty="0"/>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dirty="0"/>
          </a:p>
        </p:txBody>
      </p:sp>
      <p:sp>
        <p:nvSpPr>
          <p:cNvPr id="5" name="Rectangle 10"/>
          <p:cNvSpPr>
            <a:spLocks noChangeArrowheads="1"/>
          </p:cNvSpPr>
          <p:nvPr/>
        </p:nvSpPr>
        <p:spPr bwMode="auto">
          <a:xfrm>
            <a:off x="592138" y="1085835"/>
            <a:ext cx="5924078" cy="830997"/>
          </a:xfrm>
          <a:prstGeom prst="rect">
            <a:avLst/>
          </a:prstGeom>
          <a:noFill/>
          <a:ln w="9525">
            <a:noFill/>
            <a:miter lim="800000"/>
            <a:headEnd/>
            <a:tailEnd/>
          </a:ln>
        </p:spPr>
        <p:txBody>
          <a:bodyPr rIns="72000" rtlCol="0" anchor="t">
            <a:spAutoFit/>
          </a:bodyPr>
          <a:lstStyle/>
          <a:p>
            <a:pPr rtl="0">
              <a:spcBef>
                <a:spcPts val="600"/>
              </a:spcBef>
            </a:pPr>
            <a:r>
              <a:rPr lang="vi" sz="1600" dirty="0">
                <a:latin typeface="Arial" panose="020B0604020202020204" pitchFamily="34" charset="0"/>
                <a:ea typeface="メイリオ" pitchFamily="50" charset="-128"/>
                <a:cs typeface="Arial" panose="020B0604020202020204" pitchFamily="34" charset="0"/>
              </a:rPr>
              <a:t>Ngay cả ở nơi làm việc được cho là an toàn, cũng không thể loại trừ khả năng xảy ra tai nạn lao động.</a:t>
            </a:r>
            <a:endParaRPr lang="en-US" altLang="ja-JP" sz="1600" dirty="0">
              <a:latin typeface="Arial" panose="020B0604020202020204" pitchFamily="34" charset="0"/>
              <a:ea typeface="メイリオ" pitchFamily="50" charset="-128"/>
              <a:cs typeface="Arial" panose="020B0604020202020204" pitchFamily="34" charset="0"/>
            </a:endParaRPr>
          </a:p>
          <a:p>
            <a:pPr rtl="0"/>
            <a:r>
              <a:rPr lang="vi" sz="1600" dirty="0">
                <a:latin typeface="Arial" panose="020B0604020202020204" pitchFamily="34" charset="0"/>
                <a:ea typeface="メイリオ" pitchFamily="50" charset="-128"/>
                <a:cs typeface="Arial" panose="020B0604020202020204" pitchFamily="34" charset="0"/>
              </a:rPr>
              <a:t>Nếu chẳng may xảy ra tai nạn lao động, hãy ứng phó như sau.</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6" name="角丸四角形 5"/>
          <p:cNvSpPr/>
          <p:nvPr/>
        </p:nvSpPr>
        <p:spPr>
          <a:xfrm>
            <a:off x="1100682" y="2276872"/>
            <a:ext cx="4911477"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vi" sz="1600" b="1" dirty="0">
                <a:latin typeface="Arial" panose="020B0604020202020204" pitchFamily="34" charset="0"/>
                <a:cs typeface="Arial" panose="020B0604020202020204" pitchFamily="34" charset="0"/>
              </a:rPr>
              <a:t>Ứng phó khi xảy ra tai nạn lao động (Ví dụ)</a:t>
            </a:r>
          </a:p>
        </p:txBody>
      </p:sp>
      <p:sp>
        <p:nvSpPr>
          <p:cNvPr id="7" name="正方形/長方形 6"/>
          <p:cNvSpPr/>
          <p:nvPr/>
        </p:nvSpPr>
        <p:spPr>
          <a:xfrm>
            <a:off x="2483768" y="3068960"/>
            <a:ext cx="5339206" cy="11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46800" rtlCol="0" anchor="ctr"/>
          <a:lstStyle/>
          <a:p>
            <a:pPr rtl="0" fontAlgn="auto">
              <a:spcBef>
                <a:spcPts val="0"/>
              </a:spcBef>
              <a:spcAft>
                <a:spcPts val="0"/>
              </a:spcAft>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Trước hết phải bình tĩnh!</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Không hoảng hốt, vội vàng, tránh gây ra tai nạn thứ cấp</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Hô lớn để thông báo</a:t>
            </a:r>
          </a:p>
        </p:txBody>
      </p:sp>
      <p:sp>
        <p:nvSpPr>
          <p:cNvPr id="8" name="正方形/長方形 7"/>
          <p:cNvSpPr/>
          <p:nvPr/>
        </p:nvSpPr>
        <p:spPr>
          <a:xfrm>
            <a:off x="2473154" y="4472984"/>
            <a:ext cx="5339206" cy="154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46800" rtlCol="0"/>
          <a:lstStyle/>
          <a:p>
            <a:pPr rtl="0" fontAlgn="auto">
              <a:spcBef>
                <a:spcPts val="0"/>
              </a:spcBef>
              <a:spcAft>
                <a:spcPts val="0"/>
              </a:spcAft>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Cứu nạn nhân!</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spcBef>
                <a:spcPts val="0"/>
              </a:spcBef>
              <a:spcAft>
                <a:spcPts val="0"/>
              </a:spcAft>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Liên lạc với cấp trên (người chịu trách nhiệm)!</a:t>
            </a:r>
          </a:p>
          <a:p>
            <a:pPr marL="180975"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Khi có sự hướng dẫn của người chịu trách nhiệm, tiến hành hỗ trợ ngay</a:t>
            </a:r>
            <a:b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br>
            <a:r>
              <a:rPr lang="vi" sz="1600" dirty="0">
                <a:solidFill>
                  <a:schemeClr val="tx1"/>
                </a:solidFill>
                <a:latin typeface="Arial" panose="020B0604020202020204" pitchFamily="34" charset="0"/>
                <a:ea typeface="メイリオ" panose="020B0604030504040204" pitchFamily="50" charset="-128"/>
                <a:cs typeface="Arial" panose="020B0604020202020204" pitchFamily="34" charset="0"/>
              </a:rPr>
              <a:t>(Đưa nạn nhân đến bệnh viện, v.v...)</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vi" sz="1600" b="1" dirty="0">
                <a:solidFill>
                  <a:schemeClr val="tx1"/>
                </a:solidFill>
                <a:latin typeface="Arial" panose="020B0604020202020204" pitchFamily="34" charset="0"/>
                <a:cs typeface="Arial" panose="020B0604020202020204" pitchFamily="34" charset="0"/>
              </a:rPr>
              <a:t>Ứng phó tại chỗ</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rtl="0" fontAlgn="auto">
              <a:spcBef>
                <a:spcPts val="0"/>
              </a:spcBef>
              <a:spcAft>
                <a:spcPts val="0"/>
              </a:spcAft>
              <a:defRPr/>
            </a:pPr>
            <a:r>
              <a:rPr lang="vi" sz="1600" b="1" dirty="0">
                <a:latin typeface="Arial" panose="020B0604020202020204" pitchFamily="34" charset="0"/>
                <a:cs typeface="Arial" panose="020B0604020202020204" pitchFamily="34" charset="0"/>
              </a:rPr>
              <a:t>Xảy ra tai nạn lao động</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sp>
        <p:nvSpPr>
          <p:cNvPr id="12" name="テキスト ボックス 11"/>
          <p:cNvSpPr txBox="1"/>
          <p:nvPr/>
        </p:nvSpPr>
        <p:spPr>
          <a:xfrm>
            <a:off x="565479" y="395372"/>
            <a:ext cx="6094753" cy="369332"/>
          </a:xfrm>
          <a:prstGeom prst="rect">
            <a:avLst/>
          </a:prstGeom>
          <a:noFill/>
          <a:ln w="12700">
            <a:noFill/>
          </a:ln>
        </p:spPr>
        <p:txBody>
          <a:bodyPr wrap="square" rtlCol="0">
            <a:spAutoFit/>
          </a:bodyPr>
          <a:lstStyle/>
          <a:p>
            <a:pPr rtl="0" fontAlgn="auto">
              <a:spcBef>
                <a:spcPts val="0"/>
              </a:spcBef>
              <a:spcAft>
                <a:spcPts val="0"/>
              </a:spcAft>
              <a:defRPr/>
            </a:pPr>
            <a:r>
              <a:rPr b="1" dirty="0">
                <a:solidFill>
                  <a:srgbClr val="C00000"/>
                </a:solidFill>
                <a:latin typeface="Arial" panose="020B0604020202020204" pitchFamily="34" charset="0"/>
                <a:cs typeface="Arial" panose="020B0604020202020204" pitchFamily="34" charset="0"/>
              </a:rPr>
              <a:t>(4) </a:t>
            </a:r>
            <a:r>
              <a:rPr b="1" dirty="0" err="1">
                <a:solidFill>
                  <a:srgbClr val="C00000"/>
                </a:solidFill>
                <a:latin typeface="Arial" panose="020B0604020202020204" pitchFamily="34" charset="0"/>
                <a:cs typeface="Arial" panose="020B0604020202020204" pitchFamily="34" charset="0"/>
              </a:rPr>
              <a:t>Nếu</a:t>
            </a:r>
            <a:r>
              <a:rPr b="1" dirty="0">
                <a:solidFill>
                  <a:srgbClr val="C00000"/>
                </a:solidFill>
                <a:latin typeface="Arial" panose="020B0604020202020204" pitchFamily="34" charset="0"/>
                <a:cs typeface="Arial" panose="020B0604020202020204" pitchFamily="34" charset="0"/>
              </a:rPr>
              <a:t> </a:t>
            </a:r>
            <a:r>
              <a:rPr b="1" dirty="0" err="1">
                <a:solidFill>
                  <a:srgbClr val="C00000"/>
                </a:solidFill>
                <a:latin typeface="Arial" panose="020B0604020202020204" pitchFamily="34" charset="0"/>
                <a:cs typeface="Arial" panose="020B0604020202020204" pitchFamily="34" charset="0"/>
              </a:rPr>
              <a:t>xảy</a:t>
            </a:r>
            <a:r>
              <a:rPr b="1" dirty="0">
                <a:solidFill>
                  <a:srgbClr val="C00000"/>
                </a:solidFill>
                <a:latin typeface="Arial" panose="020B0604020202020204" pitchFamily="34" charset="0"/>
                <a:cs typeface="Arial" panose="020B0604020202020204" pitchFamily="34" charset="0"/>
              </a:rPr>
              <a:t> ra tai </a:t>
            </a:r>
            <a:r>
              <a:rPr b="1" dirty="0" err="1">
                <a:solidFill>
                  <a:srgbClr val="C00000"/>
                </a:solidFill>
                <a:latin typeface="Arial" panose="020B0604020202020204" pitchFamily="34" charset="0"/>
                <a:cs typeface="Arial" panose="020B0604020202020204" pitchFamily="34" charset="0"/>
              </a:rPr>
              <a:t>nạn</a:t>
            </a:r>
            <a:r>
              <a:rPr b="1" dirty="0">
                <a:solidFill>
                  <a:srgbClr val="C00000"/>
                </a:solidFill>
                <a:latin typeface="Arial" panose="020B0604020202020204" pitchFamily="34" charset="0"/>
                <a:cs typeface="Arial" panose="020B0604020202020204" pitchFamily="34" charset="0"/>
              </a:rPr>
              <a:t> lao </a:t>
            </a:r>
            <a:r>
              <a:rPr b="1" dirty="0" err="1">
                <a:solidFill>
                  <a:srgbClr val="C00000"/>
                </a:solidFill>
                <a:latin typeface="Arial" panose="020B0604020202020204" pitchFamily="34" charset="0"/>
                <a:cs typeface="Arial" panose="020B0604020202020204" pitchFamily="34" charset="0"/>
              </a:rPr>
              <a:t>động</a:t>
            </a:r>
            <a:r>
              <a:rPr b="1" dirty="0">
                <a:solidFill>
                  <a:srgbClr val="C00000"/>
                </a:solidFill>
                <a:latin typeface="Arial" panose="020B0604020202020204" pitchFamily="34" charset="0"/>
                <a:cs typeface="Arial" panose="020B0604020202020204" pitchFamily="34" charset="0"/>
              </a:rPr>
              <a:t>!</a:t>
            </a:r>
            <a:endParaRPr lang="ja-JP" altLang="en-US"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mtClean="0"/>
              <a:pPr algn="ctr"/>
              <a:t>28</a:t>
            </a:fld>
            <a:endParaRPr kumimoji="1" lang="ja-JP" altLang="en-US" dirty="0"/>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413247" y="2258690"/>
            <a:ext cx="6317506"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vi" sz="2400">
                <a:solidFill>
                  <a:srgbClr val="339933"/>
                </a:solidFill>
                <a:latin typeface="+mn-lt"/>
                <a:ea typeface="+mn-ea"/>
              </a:rPr>
              <a:t>Chúc các bạn làm việc an toàn</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rtlCol="0"/>
          <a:lstStyle/>
          <a:p>
            <a:pPr rtl="0"/>
            <a:endParaRPr lang="ja-JP" altLang="en-US" sz="2400">
              <a:latin typeface="Calibri" pitchFamily="34" charset="0"/>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mtClean="0"/>
              <a:pPr algn="ctr"/>
              <a:t>29</a:t>
            </a:fld>
            <a:endParaRPr kumimoji="1" lang="ja-JP" altLang="en-US"/>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37233110-78A7-4773-9A51-CF159FFA7699}"/>
              </a:ext>
            </a:extLst>
          </p:cNvPr>
          <p:cNvGrpSpPr/>
          <p:nvPr/>
        </p:nvGrpSpPr>
        <p:grpSpPr>
          <a:xfrm>
            <a:off x="6011014" y="1124744"/>
            <a:ext cx="2953474" cy="2238670"/>
            <a:chOff x="6011014" y="1124744"/>
            <a:chExt cx="2953474" cy="223867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4" name="テキスト ボックス 3">
              <a:extLst>
                <a:ext uri="{FF2B5EF4-FFF2-40B4-BE49-F238E27FC236}">
                  <a16:creationId xmlns:a16="http://schemas.microsoft.com/office/drawing/2014/main" id="{90514372-4AAB-4BDA-935A-421A004945F5}"/>
                </a:ext>
              </a:extLst>
            </p:cNvPr>
            <p:cNvSpPr txBox="1"/>
            <p:nvPr/>
          </p:nvSpPr>
          <p:spPr>
            <a:xfrm>
              <a:off x="7768927" y="1964408"/>
              <a:ext cx="138944" cy="138499"/>
            </a:xfrm>
            <a:prstGeom prst="rect">
              <a:avLst/>
            </a:prstGeom>
            <a:solidFill>
              <a:schemeClr val="bg1"/>
            </a:solidFill>
          </p:spPr>
          <p:txBody>
            <a:bodyPr wrap="none" lIns="18000" tIns="0" rIns="18000" bIns="0" rtlCol="0" anchor="b">
              <a:spAutoFit/>
            </a:bodyPr>
            <a:lstStyle/>
            <a:p>
              <a:r>
                <a:rPr kumimoji="1" lang="en-US" altLang="ja-JP" sz="900" dirty="0">
                  <a:solidFill>
                    <a:srgbClr val="FFC000"/>
                  </a:solidFill>
                </a:rPr>
                <a:t>1)</a:t>
              </a:r>
              <a:endParaRPr kumimoji="1" lang="ja-JP" altLang="en-US" sz="900" dirty="0">
                <a:solidFill>
                  <a:srgbClr val="FFC000"/>
                </a:solidFill>
              </a:endParaRPr>
            </a:p>
          </p:txBody>
        </p:sp>
        <p:sp>
          <p:nvSpPr>
            <p:cNvPr id="18" name="テキスト ボックス 17">
              <a:extLst>
                <a:ext uri="{FF2B5EF4-FFF2-40B4-BE49-F238E27FC236}">
                  <a16:creationId xmlns:a16="http://schemas.microsoft.com/office/drawing/2014/main" id="{0816AE30-D96F-4253-872E-CECC7A3CED84}"/>
                </a:ext>
              </a:extLst>
            </p:cNvPr>
            <p:cNvSpPr txBox="1"/>
            <p:nvPr/>
          </p:nvSpPr>
          <p:spPr>
            <a:xfrm>
              <a:off x="7942398" y="2972753"/>
              <a:ext cx="157120" cy="138499"/>
            </a:xfrm>
            <a:prstGeom prst="rect">
              <a:avLst/>
            </a:prstGeom>
            <a:solidFill>
              <a:schemeClr val="bg1"/>
            </a:solidFill>
          </p:spPr>
          <p:txBody>
            <a:bodyPr wrap="none" lIns="18000" tIns="0" rIns="36000" bIns="0" rtlCol="0" anchor="b">
              <a:spAutoFit/>
            </a:bodyPr>
            <a:lstStyle/>
            <a:p>
              <a:r>
                <a:rPr kumimoji="1" lang="en-US" altLang="ja-JP" sz="900" dirty="0">
                  <a:solidFill>
                    <a:srgbClr val="FFC000"/>
                  </a:solidFill>
                </a:rPr>
                <a:t>2)</a:t>
              </a:r>
              <a:endParaRPr kumimoji="1" lang="ja-JP" altLang="en-US" sz="900" dirty="0">
                <a:solidFill>
                  <a:srgbClr val="FFC000"/>
                </a:solidFill>
              </a:endParaRPr>
            </a:p>
          </p:txBody>
        </p:sp>
      </p:grpSp>
      <p:sp>
        <p:nvSpPr>
          <p:cNvPr id="22" name="Rectangle 10"/>
          <p:cNvSpPr>
            <a:spLocks noChangeArrowheads="1"/>
          </p:cNvSpPr>
          <p:nvPr/>
        </p:nvSpPr>
        <p:spPr bwMode="auto">
          <a:xfrm>
            <a:off x="539552" y="44624"/>
            <a:ext cx="806489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ctr" rtl="0" fontAlgn="base">
              <a:spcBef>
                <a:spcPct val="0"/>
              </a:spcBef>
              <a:spcAft>
                <a:spcPct val="0"/>
              </a:spcAft>
            </a:pPr>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1 Có nhiều nguy hiểm khác nhau tại nơi làm việc!</a:t>
            </a:r>
            <a:endParaRPr kumimoji="1" lang="ja-JP" altLang="en-US" sz="2000" b="1" i="0" u="none" strike="noStrike" cap="none" normalizeH="0" baseline="0" dirty="0">
              <a:ln>
                <a:noFill/>
              </a:ln>
              <a:solidFill>
                <a:schemeClr val="bg1"/>
              </a:solidFill>
              <a:effectLst/>
              <a:latin typeface="Arial" panose="020B0604020202020204" pitchFamily="34" charset="0"/>
              <a:ea typeface="ＭＳ Ｐゴシック" pitchFamily="50" charset="-128"/>
              <a:cs typeface="Arial" panose="020B0604020202020204" pitchFamily="34" charset="0"/>
            </a:endParaRPr>
          </a:p>
        </p:txBody>
      </p:sp>
      <p:sp>
        <p:nvSpPr>
          <p:cNvPr id="15" name="正方形/長方形 23"/>
          <p:cNvSpPr>
            <a:spLocks noChangeArrowheads="1"/>
          </p:cNvSpPr>
          <p:nvPr/>
        </p:nvSpPr>
        <p:spPr bwMode="auto">
          <a:xfrm>
            <a:off x="251520" y="1192927"/>
            <a:ext cx="5544616" cy="276999"/>
          </a:xfrm>
          <a:prstGeom prst="rect">
            <a:avLst/>
          </a:prstGeom>
          <a:noFill/>
          <a:ln w="9525">
            <a:noFill/>
            <a:miter lim="800000"/>
            <a:headEnd/>
            <a:tailEnd/>
          </a:ln>
        </p:spPr>
        <p:txBody>
          <a:bodyPr wrap="square" tIns="0" bIns="0" rtlCol="0">
            <a:spAutoFit/>
          </a:bodyPr>
          <a:lstStyle/>
          <a:p>
            <a:pPr marL="266700" indent="-266700" algn="just" rtl="0"/>
            <a:r>
              <a:rPr lang="vi" b="1" dirty="0">
                <a:solidFill>
                  <a:srgbClr val="C00000"/>
                </a:solidFill>
                <a:latin typeface="Arial" panose="020B0604020202020204" pitchFamily="34" charset="0"/>
                <a:ea typeface="メイリオ" pitchFamily="50" charset="-128"/>
                <a:cs typeface="Arial" panose="020B0604020202020204" pitchFamily="34" charset="0"/>
              </a:rPr>
              <a:t>1.</a:t>
            </a:r>
            <a:r>
              <a:rPr lang="en-US" b="1" dirty="0">
                <a:solidFill>
                  <a:srgbClr val="C00000"/>
                </a:solidFill>
                <a:latin typeface="Arial" panose="020B0604020202020204" pitchFamily="34" charset="0"/>
                <a:ea typeface="メイリオ" pitchFamily="50" charset="-128"/>
                <a:cs typeface="Arial" panose="020B0604020202020204" pitchFamily="34" charset="0"/>
              </a:rPr>
              <a:t>	</a:t>
            </a:r>
            <a:r>
              <a:rPr lang="vi" b="1" dirty="0">
                <a:solidFill>
                  <a:srgbClr val="C00000"/>
                </a:solidFill>
                <a:latin typeface="Arial" panose="020B0604020202020204" pitchFamily="34" charset="0"/>
                <a:ea typeface="メイリオ" pitchFamily="50" charset="-128"/>
                <a:cs typeface="Arial" panose="020B0604020202020204" pitchFamily="34" charset="0"/>
              </a:rPr>
              <a:t>Xảy ra tai nạn lao động</a:t>
            </a:r>
            <a:endParaRPr lang="ja-JP" altLang="en-US" sz="1600" dirty="0">
              <a:latin typeface="Arial" panose="020B0604020202020204" pitchFamily="34" charset="0"/>
              <a:ea typeface="メイリオ" pitchFamily="50" charset="-128"/>
              <a:cs typeface="Arial" panose="020B0604020202020204" pitchFamily="34" charset="0"/>
            </a:endParaRPr>
          </a:p>
        </p:txBody>
      </p:sp>
      <p:sp>
        <p:nvSpPr>
          <p:cNvPr id="16" name="正方形/長方形 40"/>
          <p:cNvSpPr>
            <a:spLocks noChangeArrowheads="1"/>
          </p:cNvSpPr>
          <p:nvPr/>
        </p:nvSpPr>
        <p:spPr bwMode="auto">
          <a:xfrm>
            <a:off x="251520" y="3046251"/>
            <a:ext cx="5688632" cy="276999"/>
          </a:xfrm>
          <a:prstGeom prst="rect">
            <a:avLst/>
          </a:prstGeom>
          <a:noFill/>
          <a:ln w="9525">
            <a:noFill/>
            <a:miter lim="800000"/>
            <a:headEnd/>
            <a:tailEnd/>
          </a:ln>
        </p:spPr>
        <p:txBody>
          <a:bodyPr wrap="square" tIns="0" bIns="0" rtlCol="0">
            <a:spAutoFit/>
          </a:bodyPr>
          <a:lstStyle/>
          <a:p>
            <a:pPr marL="266700" lvl="1" indent="-266700" algn="just" rtl="0"/>
            <a:r>
              <a:rPr lang="vi" b="1" dirty="0">
                <a:solidFill>
                  <a:srgbClr val="C00000"/>
                </a:solidFill>
                <a:latin typeface="Arial" panose="020B0604020202020204" pitchFamily="34" charset="0"/>
                <a:ea typeface="メイリオ" pitchFamily="50" charset="-128"/>
                <a:cs typeface="Arial" panose="020B0604020202020204" pitchFamily="34" charset="0"/>
              </a:rPr>
              <a:t>2</a:t>
            </a:r>
            <a:r>
              <a:rPr lang="en-US" b="1" dirty="0">
                <a:solidFill>
                  <a:srgbClr val="C00000"/>
                </a:solidFill>
                <a:latin typeface="Arial" panose="020B0604020202020204" pitchFamily="34" charset="0"/>
                <a:ea typeface="メイリオ" pitchFamily="50" charset="-128"/>
                <a:cs typeface="Arial" panose="020B0604020202020204" pitchFamily="34" charset="0"/>
              </a:rPr>
              <a:t>.	</a:t>
            </a:r>
            <a:r>
              <a:rPr lang="vi" b="1" dirty="0">
                <a:solidFill>
                  <a:srgbClr val="C00000"/>
                </a:solidFill>
                <a:latin typeface="Arial" panose="020B0604020202020204" pitchFamily="34" charset="0"/>
                <a:ea typeface="メイリオ" pitchFamily="50" charset="-128"/>
                <a:cs typeface="Arial" panose="020B0604020202020204" pitchFamily="34" charset="0"/>
              </a:rPr>
              <a:t>Nguyên nhân xảy ra tai nạn</a:t>
            </a:r>
            <a:endParaRPr lang="ja-JP" altLang="en-US" dirty="0">
              <a:latin typeface="Arial" panose="020B0604020202020204" pitchFamily="34" charset="0"/>
              <a:ea typeface="メイリオ" pitchFamily="50" charset="-128"/>
              <a:cs typeface="Arial" panose="020B0604020202020204" pitchFamily="34" charset="0"/>
            </a:endParaRPr>
          </a:p>
        </p:txBody>
      </p:sp>
      <p:sp>
        <p:nvSpPr>
          <p:cNvPr id="17" name="正方形/長方形 16"/>
          <p:cNvSpPr/>
          <p:nvPr/>
        </p:nvSpPr>
        <p:spPr bwMode="auto">
          <a:xfrm>
            <a:off x="251520" y="4725144"/>
            <a:ext cx="4680520" cy="276999"/>
          </a:xfrm>
          <a:prstGeom prst="rect">
            <a:avLst/>
          </a:prstGeom>
        </p:spPr>
        <p:txBody>
          <a:bodyPr tIns="0" bIns="0" rtlCol="0">
            <a:spAutoFit/>
          </a:bodyPr>
          <a:lstStyle/>
          <a:p>
            <a:pPr marL="266700" indent="-266700" rtl="0" fontAlgn="auto">
              <a:spcAft>
                <a:spcPts val="0"/>
              </a:spcAft>
              <a:defRPr/>
            </a:pPr>
            <a:r>
              <a:rPr lang="vi" b="1" dirty="0">
                <a:solidFill>
                  <a:srgbClr val="C00000"/>
                </a:solidFill>
                <a:latin typeface="Arial" panose="020B0604020202020204" pitchFamily="34" charset="0"/>
                <a:ea typeface="メイリオ" panose="020B0604030504040204" pitchFamily="50" charset="-128"/>
                <a:cs typeface="Arial" panose="020B0604020202020204" pitchFamily="34" charset="0"/>
              </a:rPr>
              <a:t>3.</a:t>
            </a:r>
            <a:r>
              <a:rPr lang="en-US"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b="1" dirty="0">
                <a:solidFill>
                  <a:srgbClr val="C00000"/>
                </a:solidFill>
                <a:latin typeface="Arial" panose="020B0604020202020204" pitchFamily="34" charset="0"/>
                <a:ea typeface="メイリオ" panose="020B0604030504040204" pitchFamily="50" charset="-128"/>
                <a:cs typeface="Arial" panose="020B0604020202020204" pitchFamily="34" charset="0"/>
              </a:rPr>
              <a:t>Để làm việc an toàn</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8"/>
          <p:cNvSpPr txBox="1"/>
          <p:nvPr/>
        </p:nvSpPr>
        <p:spPr>
          <a:xfrm>
            <a:off x="568216" y="620688"/>
            <a:ext cx="8028000" cy="526298"/>
          </a:xfrm>
          <a:prstGeom prst="rect">
            <a:avLst/>
          </a:prstGeom>
          <a:noFill/>
          <a:ln w="19050">
            <a:solidFill>
              <a:schemeClr val="bg1">
                <a:lumMod val="75000"/>
              </a:schemeClr>
            </a:solidFill>
          </a:ln>
        </p:spPr>
        <p:txBody>
          <a:bodyPr wrap="square" tIns="0" bIns="0" rtlCol="0">
            <a:spAutoFit/>
          </a:bodyPr>
          <a:lstStyle/>
          <a:p>
            <a:pPr rtl="0">
              <a:lnSpc>
                <a:spcPct val="95000"/>
              </a:lnSpc>
              <a:defRPr/>
            </a:pPr>
            <a:r>
              <a:rPr lang="vi" b="1" dirty="0">
                <a:solidFill>
                  <a:srgbClr val="0000CC"/>
                </a:solidFill>
                <a:latin typeface="Arial" panose="020B0604020202020204" pitchFamily="34" charset="0"/>
                <a:ea typeface="メイリオ" pitchFamily="50" charset="-128"/>
                <a:cs typeface="Arial" panose="020B0604020202020204" pitchFamily="34" charset="0"/>
              </a:rPr>
              <a:t>[Trường hợp ví dụ tai nạn 1] Trong khi đang thực hiện phân loại chất thải công nghiệp, bị máy xúc đào cuốn vào gây tử vong.</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469926"/>
            <a:ext cx="5256584" cy="1525033"/>
          </a:xfrm>
          <a:prstGeom prst="rect">
            <a:avLst/>
          </a:prstGeom>
          <a:noFill/>
          <a:ln w="9525">
            <a:solidFill>
              <a:schemeClr val="tx1">
                <a:lumMod val="50000"/>
                <a:lumOff val="50000"/>
              </a:schemeClr>
            </a:solidFill>
            <a:miter lim="800000"/>
            <a:headEnd/>
            <a:tailEnd/>
          </a:ln>
        </p:spPr>
        <p:txBody>
          <a:bodyPr wrap="square" rtlCol="0">
            <a:spAutoFit/>
          </a:bodyPr>
          <a:lstStyle/>
          <a:p>
            <a:pPr marL="266700" indent="-266700" rtl="0">
              <a:lnSpc>
                <a:spcPct val="95000"/>
              </a:lnSpc>
            </a:pPr>
            <a:r>
              <a:rPr lang="vi" sz="1400" dirty="0">
                <a:latin typeface="Arial" panose="020B0604020202020204" pitchFamily="34" charset="0"/>
                <a:ea typeface="メイリオ" pitchFamily="50" charset="-128"/>
                <a:cs typeface="Arial" panose="020B0604020202020204" pitchFamily="34" charset="0"/>
              </a:rPr>
              <a:t>1)</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Nạn nhân C đang thực hiện công việc phân loại tại nơi tập kết các loại kim loại.</a:t>
            </a:r>
          </a:p>
          <a:p>
            <a:pPr marL="266700" indent="-266700" rtl="0">
              <a:lnSpc>
                <a:spcPct val="95000"/>
              </a:lnSpc>
            </a:pPr>
            <a:r>
              <a:rPr lang="vi" sz="1400" dirty="0">
                <a:latin typeface="Arial" panose="020B0604020202020204" pitchFamily="34" charset="0"/>
                <a:ea typeface="メイリオ" pitchFamily="50" charset="-128"/>
                <a:cs typeface="Arial" panose="020B0604020202020204" pitchFamily="34" charset="0"/>
              </a:rPr>
              <a:t>2)</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Người A đang vận hành di chuyển máy xúc đào ở gần nơi tập kết đến gần lối vào của xe tải.</a:t>
            </a:r>
          </a:p>
          <a:p>
            <a:pPr marL="266700" indent="-266700" rtl="0">
              <a:lnSpc>
                <a:spcPct val="95000"/>
              </a:lnSpc>
            </a:pPr>
            <a:r>
              <a:rPr lang="vi" sz="1400" dirty="0">
                <a:latin typeface="Arial" panose="020B0604020202020204" pitchFamily="34" charset="0"/>
                <a:ea typeface="メイリオ" pitchFamily="50" charset="-128"/>
                <a:cs typeface="Arial" panose="020B0604020202020204" pitchFamily="34" charset="0"/>
              </a:rPr>
              <a:t>3)</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Sau khi rẽ trái, khi vừa tiến về trước khoảng 2</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m, nạn nhân C đang thực hiện công việc phân loại đã bị bánh xích bên phải của máy xúc đào cuốn vào.</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342300"/>
            <a:ext cx="7488832" cy="1320361"/>
          </a:xfrm>
          <a:prstGeom prst="rect">
            <a:avLst/>
          </a:prstGeom>
          <a:noFill/>
          <a:ln w="9525">
            <a:solidFill>
              <a:schemeClr val="tx1">
                <a:lumMod val="50000"/>
                <a:lumOff val="50000"/>
              </a:schemeClr>
            </a:solidFill>
            <a:miter lim="800000"/>
            <a:headEnd/>
            <a:tailEnd/>
          </a:ln>
        </p:spPr>
        <p:txBody>
          <a:bodyPr wrap="square" rtlCol="0">
            <a:spAutoFit/>
          </a:bodyPr>
          <a:lstStyle/>
          <a:p>
            <a:pPr marL="266700" indent="-266700" rtl="0">
              <a:lnSpc>
                <a:spcPct val="95000"/>
              </a:lnSpc>
            </a:pPr>
            <a:r>
              <a:rPr lang="vi" sz="1400" dirty="0">
                <a:latin typeface="Arial" panose="020B0604020202020204" pitchFamily="34" charset="0"/>
                <a:ea typeface="メイリオ" pitchFamily="50" charset="-128"/>
                <a:cs typeface="Arial" panose="020B0604020202020204" pitchFamily="34" charset="0"/>
              </a:rPr>
              <a:t>1)</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Không thực hiện biện pháp cấm lại gần tuyến hoạt động của máy xúc đào.</a:t>
            </a:r>
            <a:endParaRPr lang="en-US" altLang="ja-JP" sz="1400" dirty="0">
              <a:latin typeface="Arial" panose="020B0604020202020204" pitchFamily="34" charset="0"/>
              <a:ea typeface="メイリオ" pitchFamily="50" charset="-128"/>
              <a:cs typeface="Arial" panose="020B0604020202020204" pitchFamily="34" charset="0"/>
            </a:endParaRPr>
          </a:p>
          <a:p>
            <a:pPr marL="266700" indent="-266700" rtl="0">
              <a:lnSpc>
                <a:spcPct val="95000"/>
              </a:lnSpc>
            </a:pPr>
            <a:r>
              <a:rPr lang="vi" sz="1400" dirty="0">
                <a:latin typeface="Arial" panose="020B0604020202020204" pitchFamily="34" charset="0"/>
                <a:ea typeface="メイリオ" pitchFamily="50" charset="-128"/>
                <a:cs typeface="Arial" panose="020B0604020202020204" pitchFamily="34" charset="0"/>
              </a:rPr>
              <a:t>2)</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Không bố trí người hướng dẫn.</a:t>
            </a:r>
          </a:p>
          <a:p>
            <a:pPr marL="266700" indent="-266700" rtl="0">
              <a:lnSpc>
                <a:spcPct val="95000"/>
              </a:lnSpc>
            </a:pPr>
            <a:r>
              <a:rPr lang="vi" sz="1400" dirty="0">
                <a:latin typeface="Arial" panose="020B0604020202020204" pitchFamily="34" charset="0"/>
                <a:ea typeface="メイリオ" pitchFamily="50" charset="-128"/>
                <a:cs typeface="Arial" panose="020B0604020202020204" pitchFamily="34" charset="0"/>
              </a:rPr>
              <a:t>3)</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Người điều khiển máy xúc đào không xác nhận đầy đủ an toàn xung quanh trước khi vận hành.</a:t>
            </a:r>
          </a:p>
          <a:p>
            <a:pPr marL="266700" indent="-266700" rtl="0">
              <a:lnSpc>
                <a:spcPct val="95000"/>
              </a:lnSpc>
            </a:pPr>
            <a:r>
              <a:rPr lang="vi" sz="1400" dirty="0">
                <a:latin typeface="Arial" panose="020B0604020202020204" pitchFamily="34" charset="0"/>
                <a:ea typeface="メイリオ" pitchFamily="50" charset="-128"/>
                <a:cs typeface="Arial" panose="020B0604020202020204" pitchFamily="34" charset="0"/>
              </a:rPr>
              <a:t>4)</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Không thiết lập kế hoạch làm việc</a:t>
            </a:r>
          </a:p>
          <a:p>
            <a:pPr marL="266700" indent="-266700" rtl="0">
              <a:lnSpc>
                <a:spcPct val="95000"/>
              </a:lnSpc>
            </a:pPr>
            <a:r>
              <a:rPr lang="vi" sz="1400" dirty="0">
                <a:latin typeface="Arial" panose="020B0604020202020204" pitchFamily="34" charset="0"/>
                <a:ea typeface="メイリオ" pitchFamily="50" charset="-128"/>
                <a:cs typeface="Arial" panose="020B0604020202020204" pitchFamily="34" charset="0"/>
              </a:rPr>
              <a:t>5)</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Không thực hiện đào tạo về an toàn và sức khoẻ cho người lao động liên quan.</a:t>
            </a:r>
            <a:endParaRPr lang="ja-JP" altLang="en-US" sz="1600" dirty="0">
              <a:latin typeface="Arial" panose="020B0604020202020204" pitchFamily="34" charset="0"/>
              <a:ea typeface="メイリオ" pitchFamily="50" charset="-128"/>
              <a:cs typeface="Arial" panose="020B0604020202020204" pitchFamily="34" charset="0"/>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560905"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1100" dirty="0">
                <a:solidFill>
                  <a:schemeClr val="tx1"/>
                </a:solidFill>
              </a:rPr>
              <a:t>Nạn nhân C</a:t>
            </a:r>
            <a:endParaRPr kumimoji="1" lang="ja-JP" altLang="en-US" sz="1100" dirty="0">
              <a:solidFill>
                <a:schemeClr val="tx1"/>
              </a:solidFill>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5013176"/>
            <a:ext cx="8352928" cy="1729704"/>
          </a:xfrm>
          <a:prstGeom prst="rect">
            <a:avLst/>
          </a:prstGeom>
          <a:ln>
            <a:solidFill>
              <a:schemeClr val="tx1">
                <a:lumMod val="50000"/>
                <a:lumOff val="50000"/>
              </a:schemeClr>
            </a:solidFill>
          </a:ln>
        </p:spPr>
        <p:txBody>
          <a:bodyPr rtlCol="0">
            <a:spAutoFit/>
          </a:bodyPr>
          <a:lstStyle/>
          <a:p>
            <a:pPr marL="266700" indent="-266700" rtl="0" fontAlgn="auto">
              <a:lnSpc>
                <a:spcPct val="95000"/>
              </a:lnSpc>
              <a:spcAft>
                <a:spcPts val="0"/>
              </a:spcAft>
              <a:defRPr/>
            </a:pPr>
            <a:r>
              <a:rPr lang="vi" sz="1400" dirty="0">
                <a:latin typeface="Arial" panose="020B0604020202020204" pitchFamily="34" charset="0"/>
                <a:ea typeface="メイリオ" panose="020B0604030504040204" pitchFamily="50" charset="-128"/>
                <a:cs typeface="Arial" panose="020B0604020202020204" pitchFamily="34" charset="0"/>
              </a:rPr>
              <a:t>1)</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Cần thiết lập khu vực nghiêm cấm lại gần đối với những nơi có nguy cơ xảy ra va chạm giữa máy xúc đào và người lao động.</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95000"/>
              </a:lnSpc>
              <a:spcAft>
                <a:spcPts val="0"/>
              </a:spcAft>
              <a:defRPr/>
            </a:pPr>
            <a:r>
              <a:rPr lang="vi" sz="1400" dirty="0">
                <a:latin typeface="Arial" panose="020B0604020202020204" pitchFamily="34" charset="0"/>
                <a:ea typeface="メイリオ" panose="020B0604030504040204" pitchFamily="50" charset="-128"/>
                <a:cs typeface="Arial" panose="020B0604020202020204" pitchFamily="34" charset="0"/>
              </a:rPr>
              <a:t>2)</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Bố trí người hướng dẫn để hướng dẫn máy.</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95000"/>
              </a:lnSpc>
              <a:spcAft>
                <a:spcPts val="0"/>
              </a:spcAft>
              <a:defRPr/>
            </a:pPr>
            <a:r>
              <a:rPr lang="vi" sz="1400" dirty="0">
                <a:latin typeface="Arial" panose="020B0604020202020204" pitchFamily="34" charset="0"/>
                <a:ea typeface="メイリオ" panose="020B0604030504040204" pitchFamily="50" charset="-128"/>
                <a:cs typeface="Arial" panose="020B0604020202020204" pitchFamily="34" charset="0"/>
              </a:rPr>
              <a:t>3)</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Đào tạo kiểm tra an toàn xung quanh trước khi bắt đầu vận hành cho người điều khiển máy xúc đào, v.v...</a:t>
            </a:r>
          </a:p>
          <a:p>
            <a:pPr marL="266700" indent="-266700" rtl="0" fontAlgn="auto">
              <a:lnSpc>
                <a:spcPct val="95000"/>
              </a:lnSpc>
              <a:spcAft>
                <a:spcPts val="0"/>
              </a:spcAft>
              <a:defRPr/>
            </a:pPr>
            <a:r>
              <a:rPr lang="vi" sz="1400" dirty="0">
                <a:latin typeface="Arial" panose="020B0604020202020204" pitchFamily="34" charset="0"/>
                <a:ea typeface="メイリオ" panose="020B0604030504040204" pitchFamily="50" charset="-128"/>
                <a:cs typeface="Arial" panose="020B0604020202020204" pitchFamily="34" charset="0"/>
              </a:rPr>
              <a:t>4)</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Xây dựng kế hoạch làm việc liên quan đến tuyến đường hoạt động, biện pháp cấm lại gần, bố trí người hướng dẫn, cách làm việc như thống nhất tín hiệu, v.v...</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95000"/>
              </a:lnSpc>
              <a:spcAft>
                <a:spcPts val="0"/>
              </a:spcAft>
              <a:defRPr/>
            </a:pPr>
            <a:r>
              <a:rPr lang="vi" sz="1400" dirty="0">
                <a:latin typeface="Arial" panose="020B0604020202020204" pitchFamily="34" charset="0"/>
                <a:ea typeface="メイリオ" panose="020B0604030504040204" pitchFamily="50" charset="-128"/>
                <a:cs typeface="Arial" panose="020B0604020202020204" pitchFamily="34" charset="0"/>
              </a:rPr>
              <a:t>5)</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Triệt để phổ biến nội dung kế hoạch làm việc đã thiết lập cho người lao động có liên quan.</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mtClean="0"/>
              <a:pPr algn="ctr"/>
              <a:t>3</a:t>
            </a:fld>
            <a:endParaRPr kumimoji="1" lang="ja-JP" altLang="en-US" dirty="0"/>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mtClean="0"/>
              <a:pPr algn="ctr"/>
              <a:t>4</a:t>
            </a:fld>
            <a:endParaRPr kumimoji="1" lang="ja-JP" altLang="en-US"/>
          </a:p>
        </p:txBody>
      </p:sp>
      <p:sp>
        <p:nvSpPr>
          <p:cNvPr id="5" name="テキスト ボックス 4"/>
          <p:cNvSpPr txBox="1"/>
          <p:nvPr/>
        </p:nvSpPr>
        <p:spPr>
          <a:xfrm>
            <a:off x="424200" y="116632"/>
            <a:ext cx="8396272" cy="789447"/>
          </a:xfrm>
          <a:prstGeom prst="rect">
            <a:avLst/>
          </a:prstGeom>
          <a:noFill/>
          <a:ln w="19050">
            <a:solidFill>
              <a:schemeClr val="bg1">
                <a:lumMod val="75000"/>
              </a:schemeClr>
            </a:solidFill>
          </a:ln>
        </p:spPr>
        <p:txBody>
          <a:bodyPr wrap="square" tIns="0" bIns="0" rtlCol="0">
            <a:spAutoFit/>
          </a:bodyPr>
          <a:lstStyle>
            <a:defPPr rtl="0">
              <a:defRPr lang="vi-vn"/>
            </a:defPPr>
            <a:lvl1pPr>
              <a:lnSpc>
                <a:spcPct val="95000"/>
              </a:lnSpc>
              <a:defRPr b="1">
                <a:solidFill>
                  <a:srgbClr val="0000CC"/>
                </a:solidFill>
                <a:latin typeface="Arial" panose="020B0604020202020204" pitchFamily="34" charset="0"/>
                <a:ea typeface="メイリオ" pitchFamily="50" charset="-128"/>
                <a:cs typeface="Arial" panose="020B0604020202020204" pitchFamily="34" charset="0"/>
              </a:defRPr>
            </a:lvl1pPr>
          </a:lstStyle>
          <a:p>
            <a:r>
              <a:rPr lang="vi" dirty="0"/>
              <a:t>[Trường hợp tai nạn ví dụ 2] Khi đang tiến hành vệ sinh phần con lăn mà không dừng băng tải chuyền vào, nên từ cánh tay phải đến phần ngực bị cuốn vào.</a:t>
            </a:r>
            <a:endParaRPr lang="en-US" altLang="ja-JP" dirty="0"/>
          </a:p>
        </p:txBody>
      </p:sp>
      <p:sp>
        <p:nvSpPr>
          <p:cNvPr id="6" name="正方形/長方形 23"/>
          <p:cNvSpPr>
            <a:spLocks noChangeArrowheads="1"/>
          </p:cNvSpPr>
          <p:nvPr/>
        </p:nvSpPr>
        <p:spPr bwMode="auto">
          <a:xfrm>
            <a:off x="251520" y="1052736"/>
            <a:ext cx="5607496" cy="276999"/>
          </a:xfrm>
          <a:prstGeom prst="rect">
            <a:avLst/>
          </a:prstGeom>
          <a:noFill/>
          <a:ln w="9525">
            <a:noFill/>
            <a:miter lim="800000"/>
            <a:headEnd/>
            <a:tailEnd/>
          </a:ln>
        </p:spPr>
        <p:txBody>
          <a:bodyPr wrap="square" tIns="0" bIns="0" rtlCol="0">
            <a:spAutoFit/>
          </a:bodyPr>
          <a:lstStyle/>
          <a:p>
            <a:pPr marL="266700" indent="-266700" algn="just"/>
            <a:r>
              <a:rPr lang="vi" b="1" dirty="0">
                <a:solidFill>
                  <a:srgbClr val="C00000"/>
                </a:solidFill>
                <a:latin typeface="Arial" panose="020B0604020202020204" pitchFamily="34" charset="0"/>
                <a:ea typeface="メイリオ" pitchFamily="50" charset="-128"/>
                <a:cs typeface="Arial" panose="020B0604020202020204" pitchFamily="34" charset="0"/>
              </a:rPr>
              <a:t>1.</a:t>
            </a:r>
            <a:r>
              <a:rPr lang="en-US" b="1" dirty="0">
                <a:solidFill>
                  <a:srgbClr val="C00000"/>
                </a:solidFill>
                <a:latin typeface="Arial" panose="020B0604020202020204" pitchFamily="34" charset="0"/>
                <a:ea typeface="メイリオ" pitchFamily="50" charset="-128"/>
                <a:cs typeface="Arial" panose="020B0604020202020204" pitchFamily="34" charset="0"/>
              </a:rPr>
              <a:t>	</a:t>
            </a:r>
            <a:r>
              <a:rPr lang="vi" b="1" dirty="0">
                <a:solidFill>
                  <a:srgbClr val="C00000"/>
                </a:solidFill>
                <a:latin typeface="Arial" panose="020B0604020202020204" pitchFamily="34" charset="0"/>
                <a:ea typeface="メイリオ" pitchFamily="50" charset="-128"/>
                <a:cs typeface="Arial" panose="020B0604020202020204" pitchFamily="34" charset="0"/>
              </a:rPr>
              <a:t>Xảy ra tai nạn lao động</a:t>
            </a:r>
            <a:endParaRPr lang="ja-JP" altLang="en-US"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7" name="正方形/長方形 40"/>
          <p:cNvSpPr>
            <a:spLocks noChangeArrowheads="1"/>
          </p:cNvSpPr>
          <p:nvPr/>
        </p:nvSpPr>
        <p:spPr bwMode="auto">
          <a:xfrm>
            <a:off x="251520" y="2638420"/>
            <a:ext cx="3024336" cy="276999"/>
          </a:xfrm>
          <a:prstGeom prst="rect">
            <a:avLst/>
          </a:prstGeom>
          <a:noFill/>
          <a:ln w="9525">
            <a:noFill/>
            <a:miter lim="800000"/>
            <a:headEnd/>
            <a:tailEnd/>
          </a:ln>
        </p:spPr>
        <p:txBody>
          <a:bodyPr wrap="square" tIns="0" bIns="0" rtlCol="0">
            <a:spAutoFit/>
          </a:bodyPr>
          <a:lstStyle/>
          <a:p>
            <a:pPr marL="266700" indent="-266700" algn="just"/>
            <a:r>
              <a:rPr lang="vi" b="1" dirty="0">
                <a:solidFill>
                  <a:srgbClr val="C00000"/>
                </a:solidFill>
                <a:latin typeface="Arial" panose="020B0604020202020204" pitchFamily="34" charset="0"/>
                <a:ea typeface="メイリオ" pitchFamily="50" charset="-128"/>
                <a:cs typeface="Arial" panose="020B0604020202020204" pitchFamily="34" charset="0"/>
              </a:rPr>
              <a:t>2.</a:t>
            </a:r>
            <a:r>
              <a:rPr lang="en-US" b="1" dirty="0">
                <a:solidFill>
                  <a:srgbClr val="C00000"/>
                </a:solidFill>
                <a:latin typeface="Arial" panose="020B0604020202020204" pitchFamily="34" charset="0"/>
                <a:ea typeface="メイリオ" pitchFamily="50" charset="-128"/>
                <a:cs typeface="Arial" panose="020B0604020202020204" pitchFamily="34" charset="0"/>
              </a:rPr>
              <a:t>	</a:t>
            </a:r>
            <a:r>
              <a:rPr lang="vi" b="1" dirty="0">
                <a:solidFill>
                  <a:srgbClr val="C00000"/>
                </a:solidFill>
                <a:latin typeface="Arial" panose="020B0604020202020204" pitchFamily="34" charset="0"/>
                <a:ea typeface="メイリオ" pitchFamily="50" charset="-128"/>
                <a:cs typeface="Arial" panose="020B0604020202020204" pitchFamily="34" charset="0"/>
              </a:rPr>
              <a:t>Nguyên nhân</a:t>
            </a:r>
            <a:endParaRPr lang="ja-JP" altLang="en-US" b="1" dirty="0">
              <a:solidFill>
                <a:srgbClr val="C00000"/>
              </a:solidFill>
              <a:latin typeface="Arial" panose="020B0604020202020204" pitchFamily="34" charset="0"/>
              <a:ea typeface="メイリオ" pitchFamily="50" charset="-128"/>
              <a:cs typeface="Arial" panose="020B0604020202020204" pitchFamily="34" charset="0"/>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39551" y="1376542"/>
            <a:ext cx="5804977" cy="1208023"/>
          </a:xfrm>
          <a:prstGeom prst="rect">
            <a:avLst/>
          </a:prstGeom>
          <a:noFill/>
          <a:ln w="9525">
            <a:solidFill>
              <a:schemeClr val="tx1">
                <a:lumMod val="50000"/>
                <a:lumOff val="50000"/>
              </a:schemeClr>
            </a:solidFill>
            <a:miter lim="800000"/>
            <a:headEnd/>
            <a:tailEnd/>
          </a:ln>
        </p:spPr>
        <p:txBody>
          <a:bodyPr wrap="square" rtlCol="0">
            <a:spAutoFit/>
          </a:bodyPr>
          <a:lstStyle/>
          <a:p>
            <a:pPr marL="266700" indent="-266700" algn="just" rtl="0">
              <a:spcBef>
                <a:spcPts val="300"/>
              </a:spcBef>
            </a:pPr>
            <a:r>
              <a:rPr lang="vi" sz="1400" dirty="0">
                <a:latin typeface="Arial" panose="020B0604020202020204" pitchFamily="34" charset="0"/>
                <a:ea typeface="メイリオ" pitchFamily="50" charset="-128"/>
                <a:cs typeface="Arial" panose="020B0604020202020204" pitchFamily="34" charset="0"/>
              </a:rPr>
              <a:t>1)</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Một mình thực hiện công việc cạo bỏ bột thạch cao dính ở phần con lăn hồi băng ở băng tải chuyền vào của máy nghiền </a:t>
            </a:r>
            <a:r>
              <a:rPr lang="vi" sz="1400" dirty="0">
                <a:solidFill>
                  <a:srgbClr val="C00000"/>
                </a:solidFill>
                <a:latin typeface="Arial" panose="020B0604020202020204" pitchFamily="34" charset="0"/>
                <a:ea typeface="メイリオ" pitchFamily="50" charset="-128"/>
                <a:cs typeface="Arial" panose="020B0604020202020204" pitchFamily="34" charset="0"/>
              </a:rPr>
              <a:t>bằng bàn chải sắt</a:t>
            </a:r>
            <a:r>
              <a:rPr lang="vi" sz="1400" dirty="0">
                <a:latin typeface="Arial" panose="020B0604020202020204" pitchFamily="34" charset="0"/>
                <a:ea typeface="メイリオ" pitchFamily="50" charset="-128"/>
                <a:cs typeface="Arial" panose="020B0604020202020204" pitchFamily="34" charset="0"/>
              </a:rPr>
              <a:t>.</a:t>
            </a:r>
            <a:endParaRPr lang="en-US" altLang="ja-JP" sz="1400" dirty="0">
              <a:latin typeface="Arial" panose="020B0604020202020204" pitchFamily="34" charset="0"/>
              <a:ea typeface="メイリオ" pitchFamily="50" charset="-128"/>
              <a:cs typeface="Arial" panose="020B0604020202020204" pitchFamily="34" charset="0"/>
            </a:endParaRPr>
          </a:p>
          <a:p>
            <a:pPr marL="266700" indent="-266700" algn="just" rtl="0">
              <a:spcBef>
                <a:spcPts val="300"/>
              </a:spcBef>
            </a:pPr>
            <a:r>
              <a:rPr lang="vi" sz="1400" dirty="0">
                <a:latin typeface="Arial" panose="020B0604020202020204" pitchFamily="34" charset="0"/>
                <a:ea typeface="メイリオ" pitchFamily="50" charset="-128"/>
                <a:cs typeface="Arial" panose="020B0604020202020204" pitchFamily="34" charset="0"/>
              </a:rPr>
              <a:t>2)</a:t>
            </a:r>
            <a:r>
              <a:rPr lang="en-US" sz="1400" dirty="0">
                <a:latin typeface="Arial" panose="020B0604020202020204" pitchFamily="34" charset="0"/>
                <a:ea typeface="メイリオ" pitchFamily="50" charset="-128"/>
                <a:cs typeface="Arial" panose="020B0604020202020204" pitchFamily="34" charset="0"/>
              </a:rPr>
              <a:t>	</a:t>
            </a:r>
            <a:r>
              <a:rPr lang="vi" sz="1400" dirty="0">
                <a:solidFill>
                  <a:srgbClr val="C00000"/>
                </a:solidFill>
                <a:latin typeface="Arial" panose="020B0604020202020204" pitchFamily="34" charset="0"/>
                <a:ea typeface="メイリオ" pitchFamily="50" charset="-128"/>
                <a:cs typeface="Arial" panose="020B0604020202020204" pitchFamily="34" charset="0"/>
              </a:rPr>
              <a:t>Thực hiện công việc mà không dừng băng tải.</a:t>
            </a:r>
            <a:r>
              <a:rPr lang="vi" sz="1400" dirty="0">
                <a:latin typeface="Arial" panose="020B0604020202020204" pitchFamily="34" charset="0"/>
                <a:ea typeface="メイリオ" pitchFamily="50" charset="-128"/>
                <a:cs typeface="Arial" panose="020B0604020202020204" pitchFamily="34" charset="0"/>
              </a:rPr>
              <a:t> Từ cánh tay phải cùng bàn chải sắt bị cuốn vào giữa băng chuyền và phần con lăn.</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39552" y="2958689"/>
            <a:ext cx="8252256" cy="1323439"/>
          </a:xfrm>
          <a:prstGeom prst="rect">
            <a:avLst/>
          </a:prstGeom>
          <a:noFill/>
          <a:ln w="9525">
            <a:solidFill>
              <a:schemeClr val="tx1">
                <a:lumMod val="50000"/>
                <a:lumOff val="50000"/>
              </a:schemeClr>
            </a:solidFill>
            <a:miter lim="800000"/>
            <a:headEnd/>
            <a:tailEnd/>
          </a:ln>
        </p:spPr>
        <p:txBody>
          <a:bodyPr wrap="square" rtlCol="0">
            <a:spAutoFit/>
          </a:bodyPr>
          <a:lstStyle/>
          <a:p>
            <a:pPr marL="266700" indent="-266700">
              <a:spcBef>
                <a:spcPts val="300"/>
              </a:spcBef>
            </a:pPr>
            <a:r>
              <a:rPr lang="vi" sz="1400" dirty="0">
                <a:latin typeface="Arial" panose="020B0604020202020204" pitchFamily="34" charset="0"/>
                <a:ea typeface="メイリオ" pitchFamily="50" charset="-128"/>
                <a:cs typeface="Arial" panose="020B0604020202020204" pitchFamily="34" charset="0"/>
              </a:rPr>
              <a:t>1)</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Phần con lăn hồi băng không có nắp, vỏ bọc, khoá chống cuốn vào, v.v...</a:t>
            </a:r>
          </a:p>
          <a:p>
            <a:pPr marL="266700" indent="-266700">
              <a:spcBef>
                <a:spcPts val="300"/>
              </a:spcBef>
            </a:pPr>
            <a:r>
              <a:rPr lang="vi" sz="1400" dirty="0">
                <a:latin typeface="Arial" panose="020B0604020202020204" pitchFamily="34" charset="0"/>
                <a:ea typeface="メイリオ" pitchFamily="50" charset="-128"/>
                <a:cs typeface="Arial" panose="020B0604020202020204" pitchFamily="34" charset="0"/>
              </a:rPr>
              <a:t>2)</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Không dừng hoạt động của băng tải khi vệ sinh phần con lăn hồi băng.</a:t>
            </a:r>
          </a:p>
          <a:p>
            <a:pPr marL="266700" indent="-266700">
              <a:spcBef>
                <a:spcPts val="300"/>
              </a:spcBef>
            </a:pPr>
            <a:r>
              <a:rPr lang="vi" sz="1400" dirty="0">
                <a:latin typeface="Arial" panose="020B0604020202020204" pitchFamily="34" charset="0"/>
                <a:ea typeface="メイリオ" pitchFamily="50" charset="-128"/>
                <a:cs typeface="Arial" panose="020B0604020202020204" pitchFamily="34" charset="0"/>
              </a:rPr>
              <a:t>3)</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Đeo bao tay da có nguy cơ bị cuốn vào khi vệ sinh phần con lăn hồi băng.</a:t>
            </a:r>
            <a:endParaRPr lang="en-US" altLang="ja-JP" sz="1400" dirty="0">
              <a:latin typeface="Arial" panose="020B0604020202020204" pitchFamily="34" charset="0"/>
              <a:ea typeface="メイリオ" pitchFamily="50" charset="-128"/>
              <a:cs typeface="Arial" panose="020B0604020202020204" pitchFamily="34" charset="0"/>
            </a:endParaRPr>
          </a:p>
          <a:p>
            <a:pPr marL="266700" indent="-266700">
              <a:spcBef>
                <a:spcPts val="300"/>
              </a:spcBef>
            </a:pPr>
            <a:r>
              <a:rPr lang="vi" sz="1400" dirty="0">
                <a:latin typeface="Arial" panose="020B0604020202020204" pitchFamily="34" charset="0"/>
                <a:ea typeface="メイリオ" pitchFamily="50" charset="-128"/>
                <a:cs typeface="Arial" panose="020B0604020202020204" pitchFamily="34" charset="0"/>
              </a:rPr>
              <a:t>4)</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"Thiết bị dừng khẩn cấp" không được cài đặt ở nơi vừa tầm tay.</a:t>
            </a:r>
          </a:p>
          <a:p>
            <a:pPr marL="266700" indent="-266700">
              <a:spcBef>
                <a:spcPts val="300"/>
              </a:spcBef>
            </a:pPr>
            <a:r>
              <a:rPr lang="vi" sz="1400" dirty="0">
                <a:latin typeface="Arial" panose="020B0604020202020204" pitchFamily="34" charset="0"/>
                <a:ea typeface="メイリオ" pitchFamily="50" charset="-128"/>
                <a:cs typeface="Arial" panose="020B0604020202020204" pitchFamily="34" charset="0"/>
              </a:rPr>
              <a:t>5)</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Không tuân thủ "Quy tắc an toàn (tắt điện nguồn khi bảo dưỡng, v.v...)" của nhà máy.</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384154"/>
            <a:ext cx="8415635" cy="276999"/>
          </a:xfrm>
          <a:prstGeom prst="rect">
            <a:avLst/>
          </a:prstGeom>
          <a:noFill/>
          <a:ln w="9525">
            <a:noFill/>
            <a:miter lim="800000"/>
            <a:headEnd/>
            <a:tailEnd/>
          </a:ln>
        </p:spPr>
        <p:txBody>
          <a:bodyPr wrap="square" tIns="0" bIns="0" rtlCol="0">
            <a:spAutoFit/>
          </a:bodyPr>
          <a:lstStyle>
            <a:defPPr rtl="0">
              <a:defRPr lang="vi-vn"/>
            </a:defPPr>
            <a:lvl1pPr marL="266700" indent="-266700" algn="just">
              <a:defRPr b="1">
                <a:solidFill>
                  <a:srgbClr val="C00000"/>
                </a:solidFill>
                <a:latin typeface="Arial" panose="020B0604020202020204" pitchFamily="34" charset="0"/>
                <a:ea typeface="メイリオ" pitchFamily="50" charset="-128"/>
                <a:cs typeface="Arial" panose="020B0604020202020204" pitchFamily="34" charset="0"/>
              </a:defRPr>
            </a:lvl1pPr>
          </a:lstStyle>
          <a:p>
            <a:r>
              <a:rPr lang="vi" dirty="0"/>
              <a:t>3.</a:t>
            </a:r>
            <a:r>
              <a:rPr lang="en-US" dirty="0"/>
              <a:t>	</a:t>
            </a:r>
            <a:r>
              <a:rPr lang="vi" dirty="0"/>
              <a:t>Biện pháp ứng phó</a:t>
            </a:r>
            <a:endParaRPr lang="ja-JP" altLang="en-US" dirty="0"/>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39552" y="4715619"/>
            <a:ext cx="8415635" cy="1792798"/>
          </a:xfrm>
          <a:prstGeom prst="rect">
            <a:avLst/>
          </a:prstGeom>
          <a:noFill/>
          <a:ln w="9525">
            <a:solidFill>
              <a:schemeClr val="tx1">
                <a:lumMod val="50000"/>
                <a:lumOff val="50000"/>
              </a:schemeClr>
            </a:solidFill>
            <a:miter lim="800000"/>
            <a:headEnd/>
            <a:tailEnd/>
          </a:ln>
        </p:spPr>
        <p:txBody>
          <a:bodyPr wrap="square" rtlCol="0">
            <a:spAutoFit/>
          </a:bodyPr>
          <a:lstStyle>
            <a:defPPr rtl="0">
              <a:defRPr lang="vi-vn"/>
            </a:defPPr>
            <a:lvl1pPr marL="361950" indent="-361950">
              <a:lnSpc>
                <a:spcPct val="95000"/>
              </a:lnSpc>
              <a:defRPr sz="1400">
                <a:latin typeface="Arial" panose="020B0604020202020204" pitchFamily="34" charset="0"/>
                <a:ea typeface="メイリオ" pitchFamily="50" charset="-128"/>
                <a:cs typeface="Arial" panose="020B0604020202020204" pitchFamily="34" charset="0"/>
              </a:defRPr>
            </a:lvl1pPr>
          </a:lstStyle>
          <a:p>
            <a:pPr marL="266700" indent="-266700">
              <a:lnSpc>
                <a:spcPct val="100000"/>
              </a:lnSpc>
              <a:spcBef>
                <a:spcPts val="300"/>
              </a:spcBef>
            </a:pPr>
            <a:r>
              <a:rPr lang="vi" dirty="0"/>
              <a:t>1)</a:t>
            </a:r>
            <a:r>
              <a:rPr lang="en-US" dirty="0"/>
              <a:t>	</a:t>
            </a:r>
            <a:r>
              <a:rPr lang="vi" dirty="0"/>
              <a:t>Trang bị nắp, vỏ bọc, khoá chống cuốn vào, v.v... ở những vị trí có nguy cơ bị cuốn vào.</a:t>
            </a:r>
          </a:p>
          <a:p>
            <a:pPr marL="266700" indent="-266700">
              <a:lnSpc>
                <a:spcPct val="100000"/>
              </a:lnSpc>
              <a:spcBef>
                <a:spcPts val="300"/>
              </a:spcBef>
            </a:pPr>
            <a:r>
              <a:rPr lang="vi" dirty="0"/>
              <a:t>2)</a:t>
            </a:r>
            <a:r>
              <a:rPr lang="en-US" dirty="0"/>
              <a:t>	</a:t>
            </a:r>
            <a:r>
              <a:rPr lang="vi" dirty="0"/>
              <a:t>Khi có khả năng xảy ra rủi ro do khi vệ sinh máy, v.v..., phải ngừng vận hành máy, tắt điện nguồn.</a:t>
            </a:r>
          </a:p>
          <a:p>
            <a:pPr marL="266700" indent="-266700">
              <a:lnSpc>
                <a:spcPct val="100000"/>
              </a:lnSpc>
              <a:spcBef>
                <a:spcPts val="300"/>
              </a:spcBef>
            </a:pPr>
            <a:r>
              <a:rPr lang="vi" dirty="0"/>
              <a:t>3)</a:t>
            </a:r>
            <a:r>
              <a:rPr lang="en-US" dirty="0"/>
              <a:t>	</a:t>
            </a:r>
            <a:r>
              <a:rPr lang="vi" dirty="0"/>
              <a:t>Thay con lăn hồi băng sang loại không bám dính bột thạch cao.</a:t>
            </a:r>
          </a:p>
          <a:p>
            <a:pPr marL="266700" indent="-266700">
              <a:lnSpc>
                <a:spcPct val="100000"/>
              </a:lnSpc>
              <a:spcBef>
                <a:spcPts val="300"/>
              </a:spcBef>
            </a:pPr>
            <a:r>
              <a:rPr lang="vi" dirty="0"/>
              <a:t>4)</a:t>
            </a:r>
            <a:r>
              <a:rPr lang="en-US" dirty="0"/>
              <a:t>	</a:t>
            </a:r>
            <a:r>
              <a:rPr lang="vi" dirty="0"/>
              <a:t>Đảm bảo rằng không để người lao động đến gần những vị trí có nguy cơ bị cuốn vào bộ phận quay.</a:t>
            </a:r>
          </a:p>
          <a:p>
            <a:pPr marL="266700" indent="-266700">
              <a:lnSpc>
                <a:spcPct val="100000"/>
              </a:lnSpc>
              <a:spcBef>
                <a:spcPts val="300"/>
              </a:spcBef>
            </a:pPr>
            <a:r>
              <a:rPr lang="vi" dirty="0"/>
              <a:t>5</a:t>
            </a:r>
            <a:r>
              <a:rPr lang="en-US" dirty="0"/>
              <a:t>)	</a:t>
            </a:r>
            <a:r>
              <a:rPr lang="vi" dirty="0"/>
              <a:t>Khi có nguy cơ tay bị cuốn vào vật đang quay, không để người lao động đeo bao tay.</a:t>
            </a:r>
          </a:p>
          <a:p>
            <a:pPr marL="266700" indent="-266700">
              <a:lnSpc>
                <a:spcPct val="100000"/>
              </a:lnSpc>
              <a:spcBef>
                <a:spcPts val="300"/>
              </a:spcBef>
            </a:pPr>
            <a:r>
              <a:rPr lang="vi" dirty="0"/>
              <a:t>6)</a:t>
            </a:r>
            <a:r>
              <a:rPr lang="en-US" dirty="0"/>
              <a:t>	</a:t>
            </a:r>
            <a:r>
              <a:rPr lang="vi" dirty="0"/>
              <a:t>Xây dựng hệ thống quản lý an toàn để đảm bảo rằng các quy tắc được quy định ở nhà máy được thực hiện nghiêm chỉnh.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mtClean="0"/>
              <a:pPr algn="ctr"/>
              <a:t>5</a:t>
            </a:fld>
            <a:endParaRPr kumimoji="1" lang="ja-JP" altLang="en-US"/>
          </a:p>
        </p:txBody>
      </p:sp>
      <p:sp>
        <p:nvSpPr>
          <p:cNvPr id="6" name="正方形/長方形 23"/>
          <p:cNvSpPr>
            <a:spLocks noChangeArrowheads="1"/>
          </p:cNvSpPr>
          <p:nvPr/>
        </p:nvSpPr>
        <p:spPr bwMode="auto">
          <a:xfrm>
            <a:off x="251520" y="771560"/>
            <a:ext cx="8712968" cy="276999"/>
          </a:xfrm>
          <a:prstGeom prst="rect">
            <a:avLst/>
          </a:prstGeom>
          <a:noFill/>
          <a:ln w="9525">
            <a:noFill/>
            <a:miter lim="800000"/>
            <a:headEnd/>
            <a:tailEnd/>
          </a:ln>
        </p:spPr>
        <p:txBody>
          <a:bodyPr wrap="square" tIns="0" bIns="0" rtlCol="0">
            <a:spAutoFit/>
          </a:bodyPr>
          <a:lstStyle/>
          <a:p>
            <a:pPr marL="266700" indent="-266700" algn="just"/>
            <a:r>
              <a:rPr lang="vi" b="1" dirty="0">
                <a:solidFill>
                  <a:srgbClr val="C00000"/>
                </a:solidFill>
                <a:latin typeface="Arial" panose="020B0604020202020204" pitchFamily="34" charset="0"/>
                <a:ea typeface="メイリオ" pitchFamily="50" charset="-128"/>
                <a:cs typeface="Arial" panose="020B0604020202020204" pitchFamily="34" charset="0"/>
              </a:rPr>
              <a:t>1.</a:t>
            </a:r>
            <a:r>
              <a:rPr lang="en-US" b="1" dirty="0">
                <a:solidFill>
                  <a:srgbClr val="C00000"/>
                </a:solidFill>
                <a:latin typeface="Arial" panose="020B0604020202020204" pitchFamily="34" charset="0"/>
                <a:ea typeface="メイリオ" pitchFamily="50" charset="-128"/>
                <a:cs typeface="Arial" panose="020B0604020202020204" pitchFamily="34" charset="0"/>
              </a:rPr>
              <a:t>	</a:t>
            </a:r>
            <a:r>
              <a:rPr lang="vi" b="1" dirty="0">
                <a:solidFill>
                  <a:srgbClr val="C00000"/>
                </a:solidFill>
                <a:latin typeface="Arial" panose="020B0604020202020204" pitchFamily="34" charset="0"/>
                <a:ea typeface="メイリオ" pitchFamily="50" charset="-128"/>
                <a:cs typeface="Arial" panose="020B0604020202020204" pitchFamily="34" charset="0"/>
              </a:rPr>
              <a:t>Xảy ra tai nạn lao động</a:t>
            </a:r>
            <a:endParaRPr lang="en-US" altLang="ja-JP"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7" name="正方形/長方形 40"/>
          <p:cNvSpPr>
            <a:spLocks noChangeArrowheads="1"/>
          </p:cNvSpPr>
          <p:nvPr/>
        </p:nvSpPr>
        <p:spPr bwMode="auto">
          <a:xfrm>
            <a:off x="251520" y="3289161"/>
            <a:ext cx="8640960" cy="276999"/>
          </a:xfrm>
          <a:prstGeom prst="rect">
            <a:avLst/>
          </a:prstGeom>
          <a:noFill/>
          <a:ln w="9525">
            <a:noFill/>
            <a:miter lim="800000"/>
            <a:headEnd/>
            <a:tailEnd/>
          </a:ln>
        </p:spPr>
        <p:txBody>
          <a:bodyPr wrap="square" tIns="0" bIns="0" rtlCol="0">
            <a:spAutoFit/>
          </a:bodyPr>
          <a:lstStyle/>
          <a:p>
            <a:pPr marL="266700" indent="-266700" algn="just"/>
            <a:r>
              <a:rPr lang="vi" b="1" dirty="0">
                <a:solidFill>
                  <a:srgbClr val="C00000"/>
                </a:solidFill>
                <a:latin typeface="Arial" panose="020B0604020202020204" pitchFamily="34" charset="0"/>
                <a:ea typeface="メイリオ" pitchFamily="50" charset="-128"/>
                <a:cs typeface="Arial" panose="020B0604020202020204" pitchFamily="34" charset="0"/>
              </a:rPr>
              <a:t>2. Nguyên nhân</a:t>
            </a:r>
            <a:endParaRPr lang="en-US" altLang="ja-JP"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8" name="正方形/長方形 7"/>
          <p:cNvSpPr/>
          <p:nvPr/>
        </p:nvSpPr>
        <p:spPr bwMode="auto">
          <a:xfrm>
            <a:off x="251520" y="4830023"/>
            <a:ext cx="4608512" cy="276999"/>
          </a:xfrm>
          <a:prstGeom prst="rect">
            <a:avLst/>
          </a:prstGeom>
          <a:noFill/>
          <a:ln w="9525">
            <a:noFill/>
            <a:miter lim="800000"/>
            <a:headEnd/>
            <a:tailEnd/>
          </a:ln>
        </p:spPr>
        <p:txBody>
          <a:bodyPr wrap="square" tIns="0" bIns="0" rtlCol="0">
            <a:spAutoFit/>
          </a:bodyPr>
          <a:lstStyle/>
          <a:p>
            <a:pPr marL="266700" indent="-266700" algn="just"/>
            <a:r>
              <a:rPr lang="vi" b="1" dirty="0">
                <a:solidFill>
                  <a:srgbClr val="C00000"/>
                </a:solidFill>
                <a:latin typeface="Arial" panose="020B0604020202020204" pitchFamily="34" charset="0"/>
                <a:ea typeface="メイリオ" pitchFamily="50" charset="-128"/>
                <a:cs typeface="Arial" panose="020B0604020202020204" pitchFamily="34" charset="0"/>
              </a:rPr>
              <a:t>3. Biện pháp ngăn ngừa tái diễn</a:t>
            </a:r>
            <a:endParaRPr lang="en-US" altLang="ja-JP"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10" name="テキスト ボックス 9"/>
          <p:cNvSpPr txBox="1"/>
          <p:nvPr/>
        </p:nvSpPr>
        <p:spPr>
          <a:xfrm>
            <a:off x="424200" y="169590"/>
            <a:ext cx="8396272" cy="526298"/>
          </a:xfrm>
          <a:prstGeom prst="rect">
            <a:avLst/>
          </a:prstGeom>
          <a:noFill/>
          <a:ln w="19050">
            <a:solidFill>
              <a:schemeClr val="bg1">
                <a:lumMod val="75000"/>
              </a:schemeClr>
            </a:solidFill>
          </a:ln>
        </p:spPr>
        <p:txBody>
          <a:bodyPr wrap="square" tIns="0" bIns="0" rtlCol="0">
            <a:spAutoFit/>
          </a:bodyPr>
          <a:lstStyle>
            <a:defPPr rtl="0">
              <a:defRPr lang="vi-vn"/>
            </a:defPPr>
            <a:lvl1pPr>
              <a:lnSpc>
                <a:spcPct val="95000"/>
              </a:lnSpc>
              <a:defRPr b="1">
                <a:solidFill>
                  <a:srgbClr val="0000CC"/>
                </a:solidFill>
                <a:latin typeface="Arial" panose="020B0604020202020204" pitchFamily="34" charset="0"/>
                <a:ea typeface="メイリオ" pitchFamily="50" charset="-128"/>
                <a:cs typeface="Arial" panose="020B0604020202020204" pitchFamily="34" charset="0"/>
              </a:defRPr>
            </a:lvl1pPr>
          </a:lstStyle>
          <a:p>
            <a:r>
              <a:rPr lang="vi"/>
              <a:t>[Trường hợp tai nạn ví dụ 3] Tử vong do say nóng khi làm việc tại nơi xử lý chất thải công nghiệp</a:t>
            </a:r>
            <a:endParaRPr lang="en-US" altLang="ja-JP" dirty="0"/>
          </a:p>
        </p:txBody>
      </p:sp>
      <p:sp>
        <p:nvSpPr>
          <p:cNvPr id="5" name="正方形/長方形 4">
            <a:extLst>
              <a:ext uri="{FF2B5EF4-FFF2-40B4-BE49-F238E27FC236}">
                <a16:creationId xmlns:a16="http://schemas.microsoft.com/office/drawing/2014/main" id="{B9F31974-775C-4AC9-A9C7-888C6333B972}"/>
              </a:ext>
            </a:extLst>
          </p:cNvPr>
          <p:cNvSpPr/>
          <p:nvPr/>
        </p:nvSpPr>
        <p:spPr>
          <a:xfrm>
            <a:off x="467544" y="1067901"/>
            <a:ext cx="4867880" cy="1384995"/>
          </a:xfrm>
          <a:prstGeom prst="rect">
            <a:avLst/>
          </a:prstGeom>
          <a:noFill/>
          <a:ln w="9525">
            <a:noFill/>
            <a:miter lim="800000"/>
            <a:headEnd/>
            <a:tailEnd/>
          </a:ln>
        </p:spPr>
        <p:txBody>
          <a:bodyPr wrap="square" rtlCol="0">
            <a:spAutoFit/>
          </a:bodyPr>
          <a:lstStyle/>
          <a:p>
            <a:pPr marL="266700" indent="-266700"/>
            <a:r>
              <a:rPr lang="vi" sz="1400" dirty="0">
                <a:latin typeface="Arial" panose="020B0604020202020204" pitchFamily="34" charset="0"/>
                <a:ea typeface="メイリオ" pitchFamily="50" charset="-128"/>
                <a:cs typeface="Arial" panose="020B0604020202020204" pitchFamily="34" charset="0"/>
              </a:rPr>
              <a:t>1)</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Bắt đầu công việc phân loại rác thải xây dựng từ khoảng 8 giờ sáng.</a:t>
            </a:r>
            <a:endParaRPr lang="en-US" altLang="ja-JP" sz="1400" dirty="0">
              <a:latin typeface="Arial" panose="020B0604020202020204" pitchFamily="34" charset="0"/>
              <a:ea typeface="メイリオ" pitchFamily="50" charset="-128"/>
              <a:cs typeface="Arial" panose="020B0604020202020204" pitchFamily="34" charset="0"/>
            </a:endParaRPr>
          </a:p>
          <a:p>
            <a:pPr marL="266700" indent="-266700"/>
            <a:r>
              <a:rPr lang="vi" sz="1400" dirty="0">
                <a:latin typeface="Arial" panose="020B0604020202020204" pitchFamily="34" charset="0"/>
                <a:ea typeface="メイリオ" pitchFamily="50" charset="-128"/>
                <a:cs typeface="Arial" panose="020B0604020202020204" pitchFamily="34" charset="0"/>
              </a:rPr>
              <a:t>2)</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Ăn trưa trong container rỗng ở nơi xử lý vào giữa trưa.</a:t>
            </a:r>
          </a:p>
          <a:p>
            <a:pPr marL="266700" indent="-266700"/>
            <a:r>
              <a:rPr lang="vi" sz="1400" dirty="0">
                <a:latin typeface="Arial" panose="020B0604020202020204" pitchFamily="34" charset="0"/>
                <a:ea typeface="メイリオ" pitchFamily="50" charset="-128"/>
                <a:cs typeface="Arial" panose="020B0604020202020204" pitchFamily="34" charset="0"/>
              </a:rPr>
              <a:t>3)</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Hơn 3 giờ chiều bị ngã xuống.</a:t>
            </a:r>
          </a:p>
          <a:p>
            <a:pPr marL="266700" indent="-266700"/>
            <a:r>
              <a:rPr lang="vi" sz="1400" dirty="0">
                <a:latin typeface="Arial" panose="020B0604020202020204" pitchFamily="34" charset="0"/>
                <a:ea typeface="メイリオ" pitchFamily="50" charset="-128"/>
                <a:cs typeface="Arial" panose="020B0604020202020204" pitchFamily="34" charset="0"/>
              </a:rPr>
              <a:t>4)</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Đi bộ về văn phòng báo là "không được khoẻ", ngồi sụp xuống và không cử động.</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67543" y="2416711"/>
            <a:ext cx="8496943" cy="738664"/>
          </a:xfrm>
          <a:prstGeom prst="rect">
            <a:avLst/>
          </a:prstGeom>
          <a:noFill/>
          <a:ln w="9525">
            <a:noFill/>
            <a:miter lim="800000"/>
            <a:headEnd/>
            <a:tailEnd/>
          </a:ln>
        </p:spPr>
        <p:txBody>
          <a:bodyPr wrap="square" rtlCol="0">
            <a:spAutoFit/>
          </a:bodyPr>
          <a:lstStyle/>
          <a:p>
            <a:pPr marL="266700" indent="-266700"/>
            <a:r>
              <a:rPr lang="vi" sz="1400" dirty="0">
                <a:latin typeface="Arial" panose="020B0604020202020204" pitchFamily="34" charset="0"/>
                <a:ea typeface="メイリオ" pitchFamily="50" charset="-128"/>
                <a:cs typeface="Arial" panose="020B0604020202020204" pitchFamily="34" charset="0"/>
              </a:rPr>
              <a:t>5) </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Đồng nghiệp lại gần gọi lớn nhưng không trả lời. Dù đã cho uống nước nhưng không thể uống được.</a:t>
            </a:r>
          </a:p>
          <a:p>
            <a:pPr marL="266700" indent="-266700"/>
            <a:r>
              <a:rPr lang="vi" sz="1400" dirty="0">
                <a:latin typeface="Arial" panose="020B0604020202020204" pitchFamily="34" charset="0"/>
                <a:ea typeface="メイリオ" pitchFamily="50" charset="-128"/>
                <a:cs typeface="Arial" panose="020B0604020202020204" pitchFamily="34" charset="0"/>
              </a:rPr>
              <a:t>6)</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Được đặt nằm trong xe ô tô có bật máy lạnh nhưng không hồi phục nên đã chuyển đến bệnh viện. 11 giờ đêm tử vong do bị say nóng.</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467544" y="3596243"/>
            <a:ext cx="8496944" cy="1169551"/>
          </a:xfrm>
          <a:prstGeom prst="rect">
            <a:avLst/>
          </a:prstGeom>
          <a:noFill/>
          <a:ln w="9525">
            <a:solidFill>
              <a:schemeClr val="tx1">
                <a:lumMod val="50000"/>
                <a:lumOff val="50000"/>
              </a:schemeClr>
            </a:solidFill>
            <a:miter lim="800000"/>
            <a:headEnd/>
            <a:tailEnd/>
          </a:ln>
        </p:spPr>
        <p:txBody>
          <a:bodyPr wrap="square" rtlCol="0">
            <a:spAutoFit/>
          </a:bodyPr>
          <a:lstStyle/>
          <a:p>
            <a:pPr marL="266700" indent="-266700"/>
            <a:r>
              <a:rPr lang="vi" sz="1400" dirty="0">
                <a:latin typeface="Arial" panose="020B0604020202020204" pitchFamily="34" charset="0"/>
                <a:ea typeface="メイリオ" pitchFamily="50" charset="-128"/>
                <a:cs typeface="Arial" panose="020B0604020202020204" pitchFamily="34" charset="0"/>
              </a:rPr>
              <a:t>1)</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Làm việc trong một khoảng thời gian dài dưới nhiệt độ nóng. Thực hiện công việc mà không bổ sung nước, muối phù hợp.</a:t>
            </a:r>
            <a:endParaRPr lang="en-US" altLang="ja-JP" sz="1400" dirty="0">
              <a:latin typeface="Arial" panose="020B0604020202020204" pitchFamily="34" charset="0"/>
              <a:ea typeface="メイリオ" pitchFamily="50" charset="-128"/>
              <a:cs typeface="Arial" panose="020B0604020202020204" pitchFamily="34" charset="0"/>
            </a:endParaRPr>
          </a:p>
          <a:p>
            <a:pPr marL="266700" indent="-266700"/>
            <a:r>
              <a:rPr lang="vi" sz="1400" dirty="0">
                <a:latin typeface="Arial" panose="020B0604020202020204" pitchFamily="34" charset="0"/>
                <a:ea typeface="メイリオ" pitchFamily="50" charset="-128"/>
                <a:cs typeface="Arial" panose="020B0604020202020204" pitchFamily="34" charset="0"/>
              </a:rPr>
              <a:t>2)</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Trang phục mặc dưới ánh nắng trực tiếp không phù hợp, chẳng hạn như đội mũ bảo hiểm có lót khăn bên trong, v.v...</a:t>
            </a:r>
          </a:p>
          <a:p>
            <a:pPr marL="266700" indent="-266700"/>
            <a:r>
              <a:rPr lang="vi" sz="1400" dirty="0">
                <a:latin typeface="Arial" panose="020B0604020202020204" pitchFamily="34" charset="0"/>
                <a:ea typeface="メイリオ" pitchFamily="50" charset="-128"/>
                <a:cs typeface="Arial" panose="020B0604020202020204" pitchFamily="34" charset="0"/>
              </a:rPr>
              <a:t>3)</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Tình trạng cơ thể không tốt (không kiểm tra tình trạng thể chất của ngày làm việc hôm đó.)</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67544" y="1100822"/>
            <a:ext cx="8496000" cy="2112154"/>
          </a:xfrm>
          <a:prstGeom prst="rect">
            <a:avLst/>
          </a:prstGeom>
          <a:noFill/>
          <a:ln w="9525">
            <a:solidFill>
              <a:schemeClr val="tx1">
                <a:lumMod val="50000"/>
                <a:lumOff val="50000"/>
              </a:schemeClr>
            </a:solidFill>
            <a:miter lim="800000"/>
            <a:headEnd/>
            <a:tailEnd/>
          </a:ln>
        </p:spPr>
        <p:txBody>
          <a:bodyPr wrap="square" rtlCol="0">
            <a:noAutofit/>
          </a:bodyPr>
          <a:lstStyle/>
          <a:p>
            <a:pPr marL="361950" indent="-361950">
              <a:spcBef>
                <a:spcPts val="300"/>
              </a:spcBef>
            </a:pPr>
            <a:endParaRPr lang="ja-JP" altLang="en-US" sz="1400">
              <a:solidFill>
                <a:schemeClr val="tx1"/>
              </a:solidFill>
              <a:latin typeface="Arial" panose="020B0604020202020204" pitchFamily="34" charset="0"/>
              <a:ea typeface="メイリオ" pitchFamily="50" charset="-128"/>
              <a:cs typeface="Arial" panose="020B0604020202020204" pitchFamily="34" charset="0"/>
            </a:endParaRPr>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467544" y="5140930"/>
            <a:ext cx="8496943" cy="1600438"/>
          </a:xfrm>
          <a:prstGeom prst="rect">
            <a:avLst/>
          </a:prstGeom>
          <a:noFill/>
          <a:ln w="9525">
            <a:solidFill>
              <a:schemeClr val="tx1">
                <a:lumMod val="50000"/>
                <a:lumOff val="50000"/>
              </a:schemeClr>
            </a:solidFill>
            <a:miter lim="800000"/>
            <a:headEnd/>
            <a:tailEnd/>
          </a:ln>
        </p:spPr>
        <p:txBody>
          <a:bodyPr wrap="square" rtlCol="0">
            <a:spAutoFit/>
          </a:bodyPr>
          <a:lstStyle/>
          <a:p>
            <a:pPr marL="266700" indent="-266700"/>
            <a:r>
              <a:rPr lang="vi" sz="1400" dirty="0">
                <a:latin typeface="Arial" panose="020B0604020202020204" pitchFamily="34" charset="0"/>
                <a:ea typeface="メイリオ" pitchFamily="50" charset="-128"/>
                <a:cs typeface="Arial" panose="020B0604020202020204" pitchFamily="34" charset="0"/>
              </a:rPr>
              <a:t>1)</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Hướng dẫn trước về triệu chứng say nóng, v.v...</a:t>
            </a:r>
          </a:p>
          <a:p>
            <a:pPr marL="266700" indent="-266700"/>
            <a:r>
              <a:rPr lang="vi" sz="1400" dirty="0">
                <a:latin typeface="Arial" panose="020B0604020202020204" pitchFamily="34" charset="0"/>
                <a:ea typeface="メイリオ" pitchFamily="50" charset="-128"/>
                <a:cs typeface="Arial" panose="020B0604020202020204" pitchFamily="34" charset="0"/>
              </a:rPr>
              <a:t>2)</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Thường xuyên bổ sung nước và muối trước khi bắt đầu công việc.</a:t>
            </a:r>
          </a:p>
          <a:p>
            <a:pPr marL="266700" indent="-266700"/>
            <a:r>
              <a:rPr lang="vi" sz="1400" dirty="0">
                <a:latin typeface="Arial" panose="020B0604020202020204" pitchFamily="34" charset="0"/>
                <a:ea typeface="メイリオ" pitchFamily="50" charset="-128"/>
                <a:cs typeface="Arial" panose="020B0604020202020204" pitchFamily="34" charset="0"/>
              </a:rPr>
              <a:t>3)</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Mặc quần áo lao động bằng vải cotton, đội mũ rộng vành.</a:t>
            </a:r>
          </a:p>
          <a:p>
            <a:pPr marL="266700" indent="-266700"/>
            <a:r>
              <a:rPr lang="vi" sz="1400" dirty="0">
                <a:latin typeface="Arial" panose="020B0604020202020204" pitchFamily="34" charset="0"/>
                <a:ea typeface="メイリオ" pitchFamily="50" charset="-128"/>
                <a:cs typeface="Arial" panose="020B0604020202020204" pitchFamily="34" charset="0"/>
              </a:rPr>
              <a:t>4)</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Tạm nghỉ, đảm bảo nơi nghỉ ngơi mát mẻ, chẳng hạn dưới bóng râm, v.v... Lắp đặt vòi tắm, tủ lạnh, v.v...</a:t>
            </a:r>
          </a:p>
          <a:p>
            <a:pPr marL="266700" indent="-266700"/>
            <a:r>
              <a:rPr lang="vi" sz="1400" dirty="0">
                <a:latin typeface="Arial" panose="020B0604020202020204" pitchFamily="34" charset="0"/>
                <a:ea typeface="メイリオ" pitchFamily="50" charset="-128"/>
                <a:cs typeface="Arial" panose="020B0604020202020204" pitchFamily="34" charset="0"/>
              </a:rPr>
              <a:t>5)</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Thực hiện sơ cứu đúng cách.</a:t>
            </a:r>
          </a:p>
          <a:p>
            <a:pPr marL="266700" indent="-266700"/>
            <a:r>
              <a:rPr lang="vi" sz="1400" dirty="0">
                <a:latin typeface="Arial" panose="020B0604020202020204" pitchFamily="34" charset="0"/>
                <a:ea typeface="メイリオ" pitchFamily="50" charset="-128"/>
                <a:cs typeface="Arial" panose="020B0604020202020204" pitchFamily="34" charset="0"/>
              </a:rPr>
              <a:t>6)</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Thường xuyên quản lý sức khoẻ đúng cách</a:t>
            </a:r>
            <a:endParaRPr lang="en-US" altLang="ja-JP" sz="1400" dirty="0">
              <a:latin typeface="Arial" panose="020B0604020202020204" pitchFamily="34" charset="0"/>
              <a:ea typeface="メイリオ" pitchFamily="50" charset="-128"/>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mtClean="0"/>
              <a:pPr algn="ctr"/>
              <a:t>6</a:t>
            </a:fld>
            <a:endParaRPr kumimoji="1" lang="ja-JP" altLang="en-US" dirty="0"/>
          </a:p>
        </p:txBody>
      </p:sp>
      <p:sp>
        <p:nvSpPr>
          <p:cNvPr id="9" name="テキスト ボックス 8"/>
          <p:cNvSpPr txBox="1"/>
          <p:nvPr/>
        </p:nvSpPr>
        <p:spPr bwMode="auto">
          <a:xfrm>
            <a:off x="424200" y="908720"/>
            <a:ext cx="3211696" cy="2624707"/>
          </a:xfrm>
          <a:prstGeom prst="rect">
            <a:avLst/>
          </a:prstGeom>
          <a:noFill/>
          <a:ln w="19050">
            <a:solidFill>
              <a:srgbClr val="FF0000"/>
            </a:solidFill>
          </a:ln>
        </p:spPr>
        <p:txBody>
          <a:bodyPr tIns="108000" rtlCol="0"/>
          <a:lstStyle/>
          <a:p>
            <a:pPr marL="182563" indent="-182563" rtl="0" fontAlgn="auto">
              <a:spcBef>
                <a:spcPts val="600"/>
              </a:spcBef>
              <a:spcAft>
                <a:spcPts val="0"/>
              </a:spcAft>
              <a:defRPr/>
            </a:pPr>
            <a:r>
              <a:rPr lang="vi" sz="1400" b="1" dirty="0">
                <a:latin typeface="Arial" panose="020B0604020202020204" pitchFamily="34" charset="0"/>
                <a:ea typeface="メイリオ" panose="020B0604030504040204" pitchFamily="50" charset="-128"/>
                <a:cs typeface="Arial" panose="020B0604020202020204" pitchFamily="34" charset="0"/>
              </a:rPr>
              <a:t>1.</a:t>
            </a:r>
            <a:r>
              <a:rPr lang="en-US" sz="1400" b="1" dirty="0">
                <a:latin typeface="Arial" panose="020B0604020202020204" pitchFamily="34" charset="0"/>
                <a:ea typeface="メイリオ" panose="020B0604030504040204" pitchFamily="50" charset="-128"/>
                <a:cs typeface="Arial" panose="020B0604020202020204" pitchFamily="34" charset="0"/>
              </a:rPr>
              <a:t>	</a:t>
            </a:r>
            <a:r>
              <a:rPr lang="vi" sz="1400" b="1" dirty="0">
                <a:latin typeface="Arial" panose="020B0604020202020204" pitchFamily="34" charset="0"/>
                <a:ea typeface="メイリオ" panose="020B0604030504040204" pitchFamily="50" charset="-128"/>
                <a:cs typeface="Arial" panose="020B0604020202020204" pitchFamily="34" charset="0"/>
              </a:rPr>
              <a:t>Tai nạn thương vong có xu hướng gia tăng!</a:t>
            </a:r>
            <a:endParaRPr lang="en-US" altLang="ja-JP" sz="1400" b="1"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en-US" altLang="ja-JP" sz="1400" b="1" dirty="0">
                <a:latin typeface="Arial" panose="020B0604020202020204" pitchFamily="34" charset="0"/>
                <a:ea typeface="メイリオ" panose="020B0604030504040204" pitchFamily="50" charset="-128"/>
                <a:cs typeface="Arial" panose="020B0604020202020204" pitchFamily="34" charset="0"/>
              </a:rPr>
              <a:t>	</a:t>
            </a:r>
            <a:r>
              <a:rPr lang="vi" sz="1400" b="1" dirty="0">
                <a:latin typeface="Arial" panose="020B0604020202020204" pitchFamily="34" charset="0"/>
                <a:ea typeface="メイリオ" panose="020B0604030504040204" pitchFamily="50" charset="-128"/>
                <a:cs typeface="Arial" panose="020B0604020202020204" pitchFamily="34" charset="0"/>
              </a:rPr>
              <a:t>Tai nạn tử vong có xu hướng giảm nhẹ</a:t>
            </a:r>
            <a:endParaRPr lang="en-US" altLang="ja-JP" sz="1400" b="1"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vi" sz="1400" b="1" dirty="0">
                <a:latin typeface="Arial" panose="020B0604020202020204" pitchFamily="34" charset="0"/>
                <a:ea typeface="メイリオ" panose="020B0604030504040204" pitchFamily="50" charset="-128"/>
                <a:cs typeface="Arial" panose="020B0604020202020204" pitchFamily="34" charset="0"/>
              </a:rPr>
              <a:t>2.</a:t>
            </a:r>
            <a:r>
              <a:rPr lang="en-US" sz="1400" b="1" dirty="0">
                <a:latin typeface="Arial" panose="020B0604020202020204" pitchFamily="34" charset="0"/>
                <a:ea typeface="メイリオ" panose="020B0604030504040204" pitchFamily="50" charset="-128"/>
                <a:cs typeface="Arial" panose="020B0604020202020204" pitchFamily="34" charset="0"/>
              </a:rPr>
              <a:t>	</a:t>
            </a:r>
            <a:r>
              <a:rPr lang="vi" sz="1400" b="1" dirty="0">
                <a:latin typeface="Arial" panose="020B0604020202020204" pitchFamily="34" charset="0"/>
                <a:ea typeface="メイリオ" panose="020B0604030504040204" pitchFamily="50" charset="-128"/>
                <a:cs typeface="Arial" panose="020B0604020202020204" pitchFamily="34" charset="0"/>
              </a:rPr>
              <a:t>Tai nạn tử vong do "bị kẹp, bị cuốn" chiếm 50%!, tiếp đến là "bị va đập", "tai nạn giao thông"</a:t>
            </a:r>
            <a:endParaRPr lang="en-US" altLang="ja-JP" sz="1400" b="1"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vi" sz="1400" b="1" dirty="0">
                <a:latin typeface="Arial" panose="020B0604020202020204" pitchFamily="34" charset="0"/>
                <a:ea typeface="メイリオ" panose="020B0604030504040204" pitchFamily="50" charset="-128"/>
                <a:cs typeface="Arial" panose="020B0604020202020204" pitchFamily="34" charset="0"/>
              </a:rPr>
              <a:t>3.</a:t>
            </a:r>
            <a:r>
              <a:rPr lang="en-US" sz="1400" b="1" dirty="0">
                <a:latin typeface="Arial" panose="020B0604020202020204" pitchFamily="34" charset="0"/>
                <a:ea typeface="メイリオ" panose="020B0604030504040204" pitchFamily="50" charset="-128"/>
                <a:cs typeface="Arial" panose="020B0604020202020204" pitchFamily="34" charset="0"/>
              </a:rPr>
              <a:t>	</a:t>
            </a:r>
            <a:r>
              <a:rPr lang="vi" sz="1400" b="1" dirty="0">
                <a:latin typeface="Arial" panose="020B0604020202020204" pitchFamily="34" charset="0"/>
                <a:ea typeface="メイリオ" panose="020B0604030504040204" pitchFamily="50" charset="-128"/>
                <a:cs typeface="Arial" panose="020B0604020202020204" pitchFamily="34" charset="0"/>
              </a:rPr>
              <a:t>Tai nạn thương vong do "rơi, ngã" và "bị kẹp, bị cuốn" chiếm 21% mỗi loại</a:t>
            </a:r>
            <a:endParaRPr lang="en-US" altLang="ja-JP"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rtlCol="0"/>
          <a:lstStyle/>
          <a:p>
            <a:pPr marL="92075" rtl="0">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[Đặc điểm của tai nạn lao động trong ngành xử lý chất thải công nghiệp]</a:t>
            </a:r>
            <a:endParaRPr lang="en-US" altLang="ja-JP"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p:txBody>
      </p:sp>
      <p:pic>
        <p:nvPicPr>
          <p:cNvPr id="10" name="図 9">
            <a:extLst>
              <a:ext uri="{FF2B5EF4-FFF2-40B4-BE49-F238E27FC236}">
                <a16:creationId xmlns:a16="http://schemas.microsoft.com/office/drawing/2014/main" id="{B9D93E02-C061-4189-98AD-5AEEE7331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537880"/>
            <a:ext cx="5256584" cy="3134292"/>
          </a:xfrm>
          <a:prstGeom prst="rect">
            <a:avLst/>
          </a:prstGeom>
        </p:spPr>
      </p:pic>
      <p:graphicFrame>
        <p:nvGraphicFramePr>
          <p:cNvPr id="11" name="表 10">
            <a:extLst>
              <a:ext uri="{FF2B5EF4-FFF2-40B4-BE49-F238E27FC236}">
                <a16:creationId xmlns:a16="http://schemas.microsoft.com/office/drawing/2014/main" id="{7C919349-E84A-44E0-AE4A-78ED1FB584F8}"/>
              </a:ext>
            </a:extLst>
          </p:cNvPr>
          <p:cNvGraphicFramePr>
            <a:graphicFrameLocks noGrp="1"/>
          </p:cNvGraphicFramePr>
          <p:nvPr>
            <p:extLst>
              <p:ext uri="{D42A27DB-BD31-4B8C-83A1-F6EECF244321}">
                <p14:modId xmlns:p14="http://schemas.microsoft.com/office/powerpoint/2010/main" val="3496910939"/>
              </p:ext>
            </p:extLst>
          </p:nvPr>
        </p:nvGraphicFramePr>
        <p:xfrm>
          <a:off x="4261411" y="3351906"/>
          <a:ext cx="4435830" cy="365126"/>
        </p:xfrm>
        <a:graphic>
          <a:graphicData uri="http://schemas.openxmlformats.org/drawingml/2006/table">
            <a:tbl>
              <a:tblPr firstRow="1" bandRow="1">
                <a:tableStyleId>{5C22544A-7EE6-4342-B048-85BDC9FD1C3A}</a:tableStyleId>
              </a:tblPr>
              <a:tblGrid>
                <a:gridCol w="443583">
                  <a:extLst>
                    <a:ext uri="{9D8B030D-6E8A-4147-A177-3AD203B41FA5}">
                      <a16:colId xmlns:a16="http://schemas.microsoft.com/office/drawing/2014/main" val="377812823"/>
                    </a:ext>
                  </a:extLst>
                </a:gridCol>
                <a:gridCol w="443583">
                  <a:extLst>
                    <a:ext uri="{9D8B030D-6E8A-4147-A177-3AD203B41FA5}">
                      <a16:colId xmlns:a16="http://schemas.microsoft.com/office/drawing/2014/main" val="1836072688"/>
                    </a:ext>
                  </a:extLst>
                </a:gridCol>
                <a:gridCol w="443583">
                  <a:extLst>
                    <a:ext uri="{9D8B030D-6E8A-4147-A177-3AD203B41FA5}">
                      <a16:colId xmlns:a16="http://schemas.microsoft.com/office/drawing/2014/main" val="2143094993"/>
                    </a:ext>
                  </a:extLst>
                </a:gridCol>
                <a:gridCol w="443583">
                  <a:extLst>
                    <a:ext uri="{9D8B030D-6E8A-4147-A177-3AD203B41FA5}">
                      <a16:colId xmlns:a16="http://schemas.microsoft.com/office/drawing/2014/main" val="3298593121"/>
                    </a:ext>
                  </a:extLst>
                </a:gridCol>
                <a:gridCol w="443583">
                  <a:extLst>
                    <a:ext uri="{9D8B030D-6E8A-4147-A177-3AD203B41FA5}">
                      <a16:colId xmlns:a16="http://schemas.microsoft.com/office/drawing/2014/main" val="1989059014"/>
                    </a:ext>
                  </a:extLst>
                </a:gridCol>
                <a:gridCol w="443583">
                  <a:extLst>
                    <a:ext uri="{9D8B030D-6E8A-4147-A177-3AD203B41FA5}">
                      <a16:colId xmlns:a16="http://schemas.microsoft.com/office/drawing/2014/main" val="187222623"/>
                    </a:ext>
                  </a:extLst>
                </a:gridCol>
                <a:gridCol w="443583">
                  <a:extLst>
                    <a:ext uri="{9D8B030D-6E8A-4147-A177-3AD203B41FA5}">
                      <a16:colId xmlns:a16="http://schemas.microsoft.com/office/drawing/2014/main" val="3056476276"/>
                    </a:ext>
                  </a:extLst>
                </a:gridCol>
                <a:gridCol w="443583">
                  <a:extLst>
                    <a:ext uri="{9D8B030D-6E8A-4147-A177-3AD203B41FA5}">
                      <a16:colId xmlns:a16="http://schemas.microsoft.com/office/drawing/2014/main" val="256324175"/>
                    </a:ext>
                  </a:extLst>
                </a:gridCol>
                <a:gridCol w="443583">
                  <a:extLst>
                    <a:ext uri="{9D8B030D-6E8A-4147-A177-3AD203B41FA5}">
                      <a16:colId xmlns:a16="http://schemas.microsoft.com/office/drawing/2014/main" val="814073691"/>
                    </a:ext>
                  </a:extLst>
                </a:gridCol>
                <a:gridCol w="443583">
                  <a:extLst>
                    <a:ext uri="{9D8B030D-6E8A-4147-A177-3AD203B41FA5}">
                      <a16:colId xmlns:a16="http://schemas.microsoft.com/office/drawing/2014/main" val="1296835047"/>
                    </a:ext>
                  </a:extLst>
                </a:gridCol>
              </a:tblGrid>
              <a:tr h="365126">
                <a:tc>
                  <a:txBody>
                    <a:bodyPr/>
                    <a:lstStyle/>
                    <a:p>
                      <a:pPr algn="ctr" rtl="0"/>
                      <a:r>
                        <a:rPr lang="en-us" sz="900">
                          <a:solidFill>
                            <a:srgbClr val="000000"/>
                          </a:solidFill>
                          <a:latin typeface="Arial" panose="020B0604020202020204" pitchFamily="34" charset="0"/>
                          <a:cs typeface="Arial" panose="020B0604020202020204" pitchFamily="34" charset="0"/>
                        </a:rPr>
                        <a:t>2008</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2009</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2010</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2011</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2012</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2013</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2014</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2015</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2016</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dirty="0">
                          <a:solidFill>
                            <a:srgbClr val="000000"/>
                          </a:solidFill>
                          <a:latin typeface="Arial" panose="020B0604020202020204" pitchFamily="34" charset="0"/>
                          <a:cs typeface="Arial" panose="020B0604020202020204" pitchFamily="34" charset="0"/>
                        </a:rPr>
                        <a:t>2017</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660985"/>
                  </a:ext>
                </a:extLst>
              </a:tr>
            </a:tbl>
          </a:graphicData>
        </a:graphic>
      </p:graphicFrame>
      <p:sp>
        <p:nvSpPr>
          <p:cNvPr id="16" name="テキスト ボックス 15">
            <a:extLst>
              <a:ext uri="{FF2B5EF4-FFF2-40B4-BE49-F238E27FC236}">
                <a16:creationId xmlns:a16="http://schemas.microsoft.com/office/drawing/2014/main" id="{3096F66A-6D55-4178-991C-DE787A62A77B}"/>
              </a:ext>
            </a:extLst>
          </p:cNvPr>
          <p:cNvSpPr txBox="1"/>
          <p:nvPr/>
        </p:nvSpPr>
        <p:spPr>
          <a:xfrm>
            <a:off x="4304763" y="543213"/>
            <a:ext cx="4392000" cy="369332"/>
          </a:xfrm>
          <a:prstGeom prst="rect">
            <a:avLst/>
          </a:prstGeom>
          <a:solidFill>
            <a:schemeClr val="bg1"/>
          </a:solidFill>
        </p:spPr>
        <p:txBody>
          <a:bodyPr vert="horz" wrap="square" lIns="0" tIns="0" rIns="0" bIns="0" rtlCol="0" anchor="ctr" anchorCtr="0">
            <a:noAutofit/>
          </a:bodyPr>
          <a:lstStyle/>
          <a:p>
            <a:pPr algn="ctr"/>
            <a:r>
              <a:rPr lang="en-US" altLang="ja-JP" sz="1200" b="1" dirty="0" err="1">
                <a:latin typeface="Arial" panose="020B0604020202020204" pitchFamily="34" charset="0"/>
                <a:ea typeface="ＭＳ ゴシック" panose="020B0609070205080204" pitchFamily="49" charset="-128"/>
              </a:rPr>
              <a:t>Tình</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hình</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diễn</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biến</a:t>
            </a:r>
            <a:r>
              <a:rPr lang="en-US" altLang="ja-JP" sz="1200" b="1" dirty="0">
                <a:latin typeface="Arial" panose="020B0604020202020204" pitchFamily="34" charset="0"/>
                <a:ea typeface="ＭＳ ゴシック" panose="020B0609070205080204" pitchFamily="49" charset="-128"/>
              </a:rPr>
              <a:t> tai </a:t>
            </a:r>
            <a:r>
              <a:rPr lang="en-US" altLang="ja-JP" sz="1200" b="1" dirty="0" err="1">
                <a:latin typeface="Arial" panose="020B0604020202020204" pitchFamily="34" charset="0"/>
                <a:ea typeface="ＭＳ ゴシック" panose="020B0609070205080204" pitchFamily="49" charset="-128"/>
              </a:rPr>
              <a:t>nạn</a:t>
            </a:r>
            <a:r>
              <a:rPr lang="en-US" altLang="ja-JP" sz="1200" b="1" dirty="0">
                <a:latin typeface="Arial" panose="020B0604020202020204" pitchFamily="34" charset="0"/>
                <a:ea typeface="ＭＳ ゴシック" panose="020B0609070205080204" pitchFamily="49" charset="-128"/>
              </a:rPr>
              <a:t> lao </a:t>
            </a:r>
            <a:r>
              <a:rPr lang="en-US" altLang="ja-JP" sz="1200" b="1" dirty="0" err="1">
                <a:latin typeface="Arial" panose="020B0604020202020204" pitchFamily="34" charset="0"/>
                <a:ea typeface="ＭＳ ゴシック" panose="020B0609070205080204" pitchFamily="49" charset="-128"/>
              </a:rPr>
              <a:t>động</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trong</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ngành</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xử</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lý</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chất</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thải</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công</a:t>
            </a:r>
            <a:r>
              <a:rPr lang="en-US" altLang="ja-JP" sz="1200" b="1" dirty="0">
                <a:latin typeface="Arial" panose="020B0604020202020204" pitchFamily="34" charset="0"/>
                <a:ea typeface="ＭＳ ゴシック" panose="020B0609070205080204" pitchFamily="49" charset="-128"/>
              </a:rPr>
              <a:t> </a:t>
            </a:r>
            <a:r>
              <a:rPr lang="en-US" altLang="ja-JP" sz="1200" b="1" dirty="0" err="1">
                <a:latin typeface="Arial" panose="020B0604020202020204" pitchFamily="34" charset="0"/>
                <a:ea typeface="ＭＳ ゴシック" panose="020B0609070205080204" pitchFamily="49" charset="-128"/>
              </a:rPr>
              <a:t>nghiệp</a:t>
            </a:r>
            <a:endParaRPr lang="en-US" altLang="ja-JP" sz="1200" b="1" dirty="0">
              <a:latin typeface="Arial" panose="020B0604020202020204" pitchFamily="34" charset="0"/>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EF4EFEC7-7286-4B5F-A8B6-73C88932067E}"/>
              </a:ext>
            </a:extLst>
          </p:cNvPr>
          <p:cNvSpPr txBox="1"/>
          <p:nvPr/>
        </p:nvSpPr>
        <p:spPr>
          <a:xfrm>
            <a:off x="7407350" y="1670885"/>
            <a:ext cx="360000" cy="180000"/>
          </a:xfrm>
          <a:prstGeom prst="rect">
            <a:avLst/>
          </a:prstGeom>
          <a:solidFill>
            <a:schemeClr val="bg1"/>
          </a:solidFill>
        </p:spPr>
        <p:txBody>
          <a:bodyPr vert="horz" wrap="square" lIns="0" tIns="0" rIns="0" bIns="0" rtlCol="0" anchor="ctr" anchorCtr="0">
            <a:noAutofit/>
          </a:bodyPr>
          <a:lstStyle/>
          <a:p>
            <a:r>
              <a:rPr lang="id-ID" altLang="ja-JP" sz="700" dirty="0">
                <a:solidFill>
                  <a:schemeClr val="tx1">
                    <a:lumMod val="50000"/>
                    <a:lumOff val="50000"/>
                  </a:schemeClr>
                </a:solidFill>
                <a:latin typeface="Arial" panose="020B0604020202020204" pitchFamily="34" charset="0"/>
                <a:ea typeface="ＭＳ ゴシック" panose="020B0609070205080204" pitchFamily="49" charset="-128"/>
              </a:rPr>
              <a:t>Tử vong</a:t>
            </a:r>
            <a:endParaRPr kumimoji="1" lang="ja-JP" altLang="en-US" sz="700" dirty="0">
              <a:solidFill>
                <a:schemeClr val="tx1">
                  <a:lumMod val="50000"/>
                  <a:lumOff val="50000"/>
                </a:schemeClr>
              </a:solidFill>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AA597EEA-7BB4-4241-A37E-7EC9536714C8}"/>
              </a:ext>
            </a:extLst>
          </p:cNvPr>
          <p:cNvSpPr txBox="1"/>
          <p:nvPr/>
        </p:nvSpPr>
        <p:spPr>
          <a:xfrm>
            <a:off x="8081628" y="1667744"/>
            <a:ext cx="468000" cy="193899"/>
          </a:xfrm>
          <a:prstGeom prst="rect">
            <a:avLst/>
          </a:prstGeom>
          <a:solidFill>
            <a:schemeClr val="bg1"/>
          </a:solidFill>
        </p:spPr>
        <p:txBody>
          <a:bodyPr vert="horz" wrap="square" lIns="0" tIns="0" rIns="0" bIns="0" rtlCol="0">
            <a:spAutoFit/>
          </a:bodyPr>
          <a:lstStyle/>
          <a:p>
            <a:pPr>
              <a:lnSpc>
                <a:spcPct val="90000"/>
              </a:lnSpc>
            </a:pPr>
            <a:r>
              <a:rPr lang="vi-VN" altLang="ja-JP" sz="700" dirty="0">
                <a:solidFill>
                  <a:schemeClr val="tx1">
                    <a:lumMod val="50000"/>
                    <a:lumOff val="50000"/>
                  </a:schemeClr>
                </a:solidFill>
                <a:latin typeface="Arial" panose="020B0604020202020204" pitchFamily="34" charset="0"/>
                <a:ea typeface="ＭＳ ゴシック" panose="020B0609070205080204" pitchFamily="49" charset="-128"/>
              </a:rPr>
              <a:t>Thương vong</a:t>
            </a:r>
            <a:endParaRPr kumimoji="1" lang="ja-JP" altLang="en-US" sz="700" dirty="0">
              <a:solidFill>
                <a:schemeClr val="tx1">
                  <a:lumMod val="50000"/>
                  <a:lumOff val="50000"/>
                </a:schemeClr>
              </a:solidFill>
              <a:latin typeface="Arial" panose="020B0604020202020204" pitchFamily="34" charset="0"/>
              <a:ea typeface="ＭＳ ゴシック" panose="020B0609070205080204" pitchFamily="49" charset="-128"/>
            </a:endParaRPr>
          </a:p>
        </p:txBody>
      </p:sp>
      <p:grpSp>
        <p:nvGrpSpPr>
          <p:cNvPr id="2" name="グループ化 1">
            <a:extLst>
              <a:ext uri="{FF2B5EF4-FFF2-40B4-BE49-F238E27FC236}">
                <a16:creationId xmlns:a16="http://schemas.microsoft.com/office/drawing/2014/main" id="{B2FA2BA6-5185-4F73-BE35-88D5B543F3E7}"/>
              </a:ext>
            </a:extLst>
          </p:cNvPr>
          <p:cNvGrpSpPr/>
          <p:nvPr/>
        </p:nvGrpSpPr>
        <p:grpSpPr>
          <a:xfrm>
            <a:off x="1004486" y="3758796"/>
            <a:ext cx="2917671" cy="2966400"/>
            <a:chOff x="1004486" y="3758796"/>
            <a:chExt cx="2917671" cy="2966400"/>
          </a:xfrm>
        </p:grpSpPr>
        <p:pic>
          <p:nvPicPr>
            <p:cNvPr id="19" name="図 18">
              <a:extLst>
                <a:ext uri="{FF2B5EF4-FFF2-40B4-BE49-F238E27FC236}">
                  <a16:creationId xmlns:a16="http://schemas.microsoft.com/office/drawing/2014/main" id="{DC648F05-B5E7-4AF8-A76A-FB4CE7C64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86" y="3758796"/>
              <a:ext cx="2917671" cy="2966400"/>
            </a:xfrm>
            <a:prstGeom prst="rect">
              <a:avLst/>
            </a:prstGeom>
          </p:spPr>
        </p:pic>
        <p:sp>
          <p:nvSpPr>
            <p:cNvPr id="21" name="テキスト ボックス 20">
              <a:extLst>
                <a:ext uri="{FF2B5EF4-FFF2-40B4-BE49-F238E27FC236}">
                  <a16:creationId xmlns:a16="http://schemas.microsoft.com/office/drawing/2014/main" id="{2D70F802-47C0-4D01-8365-CFF6E7065733}"/>
                </a:ext>
              </a:extLst>
            </p:cNvPr>
            <p:cNvSpPr txBox="1"/>
            <p:nvPr/>
          </p:nvSpPr>
          <p:spPr>
            <a:xfrm>
              <a:off x="2018190" y="5005015"/>
              <a:ext cx="864000" cy="553998"/>
            </a:xfrm>
            <a:prstGeom prst="rect">
              <a:avLst/>
            </a:prstGeom>
            <a:noFill/>
          </p:spPr>
          <p:txBody>
            <a:bodyPr vert="horz" wrap="square" lIns="0" tIns="0" rIns="0" bIns="0" rtlCol="0" anchor="ctr">
              <a:spAutoFit/>
            </a:bodyPr>
            <a:lstStyle/>
            <a:p>
              <a:pPr algn="ctr"/>
              <a:r>
                <a:rPr lang="vi-VN" altLang="ja-JP" sz="1200" dirty="0">
                  <a:latin typeface="Arial" panose="020B0604020202020204" pitchFamily="34" charset="0"/>
                  <a:ea typeface="ＭＳ ゴシック" panose="020B0609070205080204" pitchFamily="49" charset="-128"/>
                </a:rPr>
                <a:t>Năm 2017</a:t>
              </a:r>
              <a:r>
                <a:rPr lang="en-US" altLang="ja-JP" sz="1200" dirty="0">
                  <a:latin typeface="Arial" panose="020B0604020202020204" pitchFamily="34" charset="0"/>
                  <a:ea typeface="ＭＳ ゴシック" panose="020B0609070205080204" pitchFamily="49" charset="-128"/>
                </a:rPr>
                <a:t> </a:t>
              </a:r>
              <a:r>
                <a:rPr lang="vi-VN" altLang="ja-JP" sz="1200" dirty="0">
                  <a:latin typeface="Arial" panose="020B0604020202020204" pitchFamily="34" charset="0"/>
                  <a:ea typeface="ＭＳ ゴシック" panose="020B0609070205080204" pitchFamily="49" charset="-128"/>
                </a:rPr>
                <a:t>Tử vong </a:t>
              </a:r>
              <a:endParaRPr lang="en-US" altLang="ja-JP" sz="1200" dirty="0">
                <a:latin typeface="Arial" panose="020B0604020202020204" pitchFamily="34" charset="0"/>
                <a:ea typeface="ＭＳ ゴシック" panose="020B0609070205080204" pitchFamily="49" charset="-128"/>
              </a:endParaRPr>
            </a:p>
            <a:p>
              <a:pPr algn="ctr"/>
              <a:r>
                <a:rPr lang="vi-VN" altLang="ja-JP" sz="1200" dirty="0">
                  <a:latin typeface="Arial" panose="020B0604020202020204" pitchFamily="34" charset="0"/>
                  <a:ea typeface="ＭＳ ゴシック" panose="020B0609070205080204" pitchFamily="49" charset="-128"/>
                </a:rPr>
                <a:t>18 người</a:t>
              </a:r>
            </a:p>
          </p:txBody>
        </p:sp>
        <p:sp>
          <p:nvSpPr>
            <p:cNvPr id="22" name="テキスト ボックス 21">
              <a:extLst>
                <a:ext uri="{FF2B5EF4-FFF2-40B4-BE49-F238E27FC236}">
                  <a16:creationId xmlns:a16="http://schemas.microsoft.com/office/drawing/2014/main" id="{6F152080-B646-46E6-9C29-D8E835F6F8FE}"/>
                </a:ext>
              </a:extLst>
            </p:cNvPr>
            <p:cNvSpPr txBox="1"/>
            <p:nvPr/>
          </p:nvSpPr>
          <p:spPr>
            <a:xfrm>
              <a:off x="2956077" y="5068039"/>
              <a:ext cx="823835" cy="461665"/>
            </a:xfrm>
            <a:prstGeom prst="rect">
              <a:avLst/>
            </a:prstGeom>
            <a:noFill/>
          </p:spPr>
          <p:txBody>
            <a:bodyPr vert="horz" wrap="square" lIns="0" tIns="0" rIns="0" bIns="0" rtlCol="0" anchor="ctr">
              <a:spAutoFit/>
            </a:bodyPr>
            <a:lstStyle/>
            <a:p>
              <a:pPr algn="ctr"/>
              <a:r>
                <a:rPr lang="en-US" altLang="ja-JP" sz="1000" dirty="0" err="1">
                  <a:solidFill>
                    <a:schemeClr val="bg1"/>
                  </a:solidFill>
                  <a:latin typeface="Arial" panose="020B0604020202020204" pitchFamily="34" charset="0"/>
                  <a:ea typeface="ＭＳ ゴシック" panose="020B0609070205080204" pitchFamily="49" charset="-128"/>
                </a:rPr>
                <a:t>Bị</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kẹp</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bị</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cuốn</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en-US" altLang="ja-JP" sz="1000" dirty="0">
                  <a:solidFill>
                    <a:schemeClr val="bg1"/>
                  </a:solidFill>
                  <a:latin typeface="Arial" panose="020B0604020202020204" pitchFamily="34" charset="0"/>
                  <a:ea typeface="ＭＳ ゴシック" panose="020B0609070205080204" pitchFamily="49" charset="-128"/>
                </a:rPr>
                <a:t>50%</a:t>
              </a:r>
            </a:p>
          </p:txBody>
        </p:sp>
        <p:sp>
          <p:nvSpPr>
            <p:cNvPr id="23" name="テキスト ボックス 22">
              <a:extLst>
                <a:ext uri="{FF2B5EF4-FFF2-40B4-BE49-F238E27FC236}">
                  <a16:creationId xmlns:a16="http://schemas.microsoft.com/office/drawing/2014/main" id="{21106D82-A141-4DDB-8AC8-C2C7B7C2D0FC}"/>
                </a:ext>
              </a:extLst>
            </p:cNvPr>
            <p:cNvSpPr txBox="1"/>
            <p:nvPr/>
          </p:nvSpPr>
          <p:spPr>
            <a:xfrm>
              <a:off x="1607882" y="5919048"/>
              <a:ext cx="823835" cy="307777"/>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Bị đổ xuống</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17%</a:t>
              </a:r>
            </a:p>
          </p:txBody>
        </p:sp>
        <p:sp>
          <p:nvSpPr>
            <p:cNvPr id="24" name="テキスト ボックス 23">
              <a:extLst>
                <a:ext uri="{FF2B5EF4-FFF2-40B4-BE49-F238E27FC236}">
                  <a16:creationId xmlns:a16="http://schemas.microsoft.com/office/drawing/2014/main" id="{E1FDD1A4-855D-477D-A2B5-84D7BC406BA6}"/>
                </a:ext>
              </a:extLst>
            </p:cNvPr>
            <p:cNvSpPr txBox="1"/>
            <p:nvPr/>
          </p:nvSpPr>
          <p:spPr>
            <a:xfrm>
              <a:off x="1155877" y="5227540"/>
              <a:ext cx="823835" cy="461665"/>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Tai nạn giao thông</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11%</a:t>
              </a:r>
            </a:p>
          </p:txBody>
        </p:sp>
        <p:sp>
          <p:nvSpPr>
            <p:cNvPr id="25" name="テキスト ボックス 24">
              <a:extLst>
                <a:ext uri="{FF2B5EF4-FFF2-40B4-BE49-F238E27FC236}">
                  <a16:creationId xmlns:a16="http://schemas.microsoft.com/office/drawing/2014/main" id="{37FD7425-5CF2-47AF-A7C6-DACC170CE6D0}"/>
                </a:ext>
              </a:extLst>
            </p:cNvPr>
            <p:cNvSpPr txBox="1"/>
            <p:nvPr/>
          </p:nvSpPr>
          <p:spPr>
            <a:xfrm>
              <a:off x="1155180" y="4831684"/>
              <a:ext cx="684000" cy="249299"/>
            </a:xfrm>
            <a:prstGeom prst="rect">
              <a:avLst/>
            </a:prstGeom>
            <a:noFill/>
          </p:spPr>
          <p:txBody>
            <a:bodyPr vert="horz" wrap="square" lIns="0" tIns="0" rIns="0" bIns="0" rtlCol="0" anchor="ctr">
              <a:spAutoFit/>
            </a:bodyPr>
            <a:lstStyle/>
            <a:p>
              <a:pPr algn="ctr">
                <a:lnSpc>
                  <a:spcPct val="90000"/>
                </a:lnSpc>
              </a:pPr>
              <a:r>
                <a:rPr lang="vi-VN" altLang="ja-JP" sz="900" dirty="0">
                  <a:solidFill>
                    <a:schemeClr val="bg1"/>
                  </a:solidFill>
                  <a:latin typeface="Arial" panose="020B0604020202020204" pitchFamily="34" charset="0"/>
                  <a:ea typeface="ＭＳ ゴシック" panose="020B0609070205080204" pitchFamily="49" charset="-128"/>
                </a:rPr>
                <a:t>Rơi, ngã</a:t>
              </a:r>
              <a:endParaRPr lang="en-US" altLang="ja-JP" sz="900" dirty="0">
                <a:solidFill>
                  <a:schemeClr val="bg1"/>
                </a:solidFill>
                <a:latin typeface="Arial" panose="020B0604020202020204" pitchFamily="34" charset="0"/>
                <a:ea typeface="ＭＳ ゴシック" panose="020B0609070205080204" pitchFamily="49" charset="-128"/>
              </a:endParaRPr>
            </a:p>
            <a:p>
              <a:pPr algn="ctr">
                <a:lnSpc>
                  <a:spcPct val="90000"/>
                </a:lnSpc>
              </a:pPr>
              <a:r>
                <a:rPr lang="vi-VN" altLang="ja-JP" sz="900" dirty="0">
                  <a:solidFill>
                    <a:schemeClr val="bg1"/>
                  </a:solidFill>
                  <a:latin typeface="Arial" panose="020B0604020202020204" pitchFamily="34" charset="0"/>
                  <a:ea typeface="ＭＳ ゴシック" panose="020B0609070205080204" pitchFamily="49" charset="-128"/>
                </a:rPr>
                <a:t>5%</a:t>
              </a:r>
            </a:p>
          </p:txBody>
        </p:sp>
        <p:sp>
          <p:nvSpPr>
            <p:cNvPr id="26" name="テキスト ボックス 25">
              <a:extLst>
                <a:ext uri="{FF2B5EF4-FFF2-40B4-BE49-F238E27FC236}">
                  <a16:creationId xmlns:a16="http://schemas.microsoft.com/office/drawing/2014/main" id="{D4B3B1B9-BBBC-4C1D-B592-01E7A34EA694}"/>
                </a:ext>
              </a:extLst>
            </p:cNvPr>
            <p:cNvSpPr txBox="1"/>
            <p:nvPr/>
          </p:nvSpPr>
          <p:spPr>
            <a:xfrm>
              <a:off x="1299383" y="4464351"/>
              <a:ext cx="684000" cy="415498"/>
            </a:xfrm>
            <a:prstGeom prst="rect">
              <a:avLst/>
            </a:prstGeom>
            <a:noFill/>
          </p:spPr>
          <p:txBody>
            <a:bodyPr vert="horz" wrap="square" lIns="0" tIns="0" rIns="0" bIns="0" rtlCol="0" anchor="ctr">
              <a:spAutoFit/>
            </a:bodyPr>
            <a:lstStyle/>
            <a:p>
              <a:pPr algn="ctr"/>
              <a:r>
                <a:rPr lang="id-ID" altLang="ja-JP" sz="900" dirty="0">
                  <a:solidFill>
                    <a:schemeClr val="bg1"/>
                  </a:solidFill>
                  <a:latin typeface="Arial" panose="020B0604020202020204" pitchFamily="34" charset="0"/>
                  <a:ea typeface="ＭＳ ゴシック" panose="020B0609070205080204" pitchFamily="49" charset="-128"/>
                </a:rPr>
                <a:t>Sập xuống, đổ sụp</a:t>
              </a:r>
              <a:endParaRPr lang="en-US" altLang="ja-JP" sz="900" dirty="0">
                <a:solidFill>
                  <a:schemeClr val="bg1"/>
                </a:solidFill>
                <a:latin typeface="Arial" panose="020B0604020202020204" pitchFamily="34" charset="0"/>
                <a:ea typeface="ＭＳ ゴシック" panose="020B0609070205080204" pitchFamily="49" charset="-128"/>
              </a:endParaRPr>
            </a:p>
            <a:p>
              <a:pPr algn="ctr"/>
              <a:r>
                <a:rPr lang="en-US" altLang="ja-JP" sz="900" dirty="0">
                  <a:solidFill>
                    <a:schemeClr val="bg1"/>
                  </a:solidFill>
                  <a:latin typeface="Arial" panose="020B0604020202020204" pitchFamily="34" charset="0"/>
                  <a:ea typeface="ＭＳ ゴシック" panose="020B0609070205080204" pitchFamily="49" charset="-128"/>
                </a:rPr>
                <a:t>             </a:t>
              </a:r>
              <a:r>
                <a:rPr lang="id-ID" altLang="ja-JP" sz="900" dirty="0">
                  <a:solidFill>
                    <a:schemeClr val="bg1"/>
                  </a:solidFill>
                  <a:latin typeface="Arial" panose="020B0604020202020204" pitchFamily="34" charset="0"/>
                  <a:ea typeface="ＭＳ ゴシック" panose="020B0609070205080204" pitchFamily="49" charset="-128"/>
                </a:rPr>
                <a:t>5%</a:t>
              </a:r>
            </a:p>
          </p:txBody>
        </p:sp>
        <p:sp>
          <p:nvSpPr>
            <p:cNvPr id="27" name="テキスト ボックス 26">
              <a:extLst>
                <a:ext uri="{FF2B5EF4-FFF2-40B4-BE49-F238E27FC236}">
                  <a16:creationId xmlns:a16="http://schemas.microsoft.com/office/drawing/2014/main" id="{86C9CFE5-D4A5-4F40-8E54-07BEF51B4D0B}"/>
                </a:ext>
              </a:extLst>
            </p:cNvPr>
            <p:cNvSpPr txBox="1"/>
            <p:nvPr/>
          </p:nvSpPr>
          <p:spPr>
            <a:xfrm>
              <a:off x="1638722" y="4093622"/>
              <a:ext cx="540000" cy="415498"/>
            </a:xfrm>
            <a:prstGeom prst="rect">
              <a:avLst/>
            </a:prstGeom>
            <a:noFill/>
          </p:spPr>
          <p:txBody>
            <a:bodyPr vert="horz" wrap="square" lIns="0" tIns="0" rIns="0" bIns="0" rtlCol="0" anchor="t">
              <a:spAutoFit/>
            </a:bodyPr>
            <a:lstStyle/>
            <a:p>
              <a:pPr algn="ctr"/>
              <a:r>
                <a:rPr lang="id-ID" altLang="ja-JP" sz="900" dirty="0">
                  <a:solidFill>
                    <a:schemeClr val="bg1"/>
                  </a:solidFill>
                  <a:latin typeface="Arial" panose="020B0604020202020204" pitchFamily="34" charset="0"/>
                  <a:ea typeface="ＭＳ ゴシック" panose="020B0609070205080204" pitchFamily="49" charset="-128"/>
                </a:rPr>
                <a:t>Bị chìm xuống</a:t>
              </a:r>
              <a:endParaRPr lang="en-US" altLang="ja-JP" sz="900" dirty="0">
                <a:solidFill>
                  <a:schemeClr val="bg1"/>
                </a:solidFill>
                <a:latin typeface="Arial" panose="020B0604020202020204" pitchFamily="34" charset="0"/>
                <a:ea typeface="ＭＳ ゴシック" panose="020B0609070205080204" pitchFamily="49" charset="-128"/>
              </a:endParaRPr>
            </a:p>
            <a:p>
              <a:pPr algn="ctr"/>
              <a:r>
                <a:rPr lang="id-ID" altLang="ja-JP" sz="900" dirty="0">
                  <a:solidFill>
                    <a:schemeClr val="bg1"/>
                  </a:solidFill>
                  <a:latin typeface="Arial" panose="020B0604020202020204" pitchFamily="34" charset="0"/>
                  <a:ea typeface="ＭＳ ゴシック" panose="020B0609070205080204" pitchFamily="49" charset="-128"/>
                </a:rPr>
                <a:t>6%</a:t>
              </a:r>
            </a:p>
          </p:txBody>
        </p:sp>
        <p:sp>
          <p:nvSpPr>
            <p:cNvPr id="28" name="テキスト ボックス 27">
              <a:extLst>
                <a:ext uri="{FF2B5EF4-FFF2-40B4-BE49-F238E27FC236}">
                  <a16:creationId xmlns:a16="http://schemas.microsoft.com/office/drawing/2014/main" id="{75AC606C-08B8-4085-8DBC-99C368BC1516}"/>
                </a:ext>
              </a:extLst>
            </p:cNvPr>
            <p:cNvSpPr txBox="1"/>
            <p:nvPr/>
          </p:nvSpPr>
          <p:spPr>
            <a:xfrm>
              <a:off x="2148323" y="3997920"/>
              <a:ext cx="902116" cy="415498"/>
            </a:xfrm>
            <a:prstGeom prst="rect">
              <a:avLst/>
            </a:prstGeom>
            <a:noFill/>
          </p:spPr>
          <p:txBody>
            <a:bodyPr vert="horz" wrap="square" lIns="0" tIns="0" rIns="0" bIns="0" rtlCol="0">
              <a:spAutoFit/>
            </a:bodyPr>
            <a:lstStyle/>
            <a:p>
              <a:pPr algn="ctr"/>
              <a:r>
                <a:rPr lang="en-US" altLang="ja-JP" sz="900" dirty="0" err="1">
                  <a:solidFill>
                    <a:schemeClr val="bg1"/>
                  </a:solidFill>
                  <a:latin typeface="Arial" panose="020B0604020202020204" pitchFamily="34" charset="0"/>
                  <a:ea typeface="ＭＳ ゴシック" panose="020B0609070205080204" pitchFamily="49" charset="-128"/>
                </a:rPr>
                <a:t>Tiếp</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xúc</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với</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các</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chất</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độc</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hại</a:t>
              </a:r>
              <a:endParaRPr lang="en-US" altLang="ja-JP" sz="900" dirty="0">
                <a:solidFill>
                  <a:schemeClr val="bg1"/>
                </a:solidFill>
                <a:latin typeface="Arial" panose="020B0604020202020204" pitchFamily="34" charset="0"/>
                <a:ea typeface="ＭＳ ゴシック" panose="020B0609070205080204" pitchFamily="49" charset="-128"/>
              </a:endParaRPr>
            </a:p>
            <a:p>
              <a:pPr algn="ctr"/>
              <a:r>
                <a:rPr lang="en-US" altLang="ja-JP" sz="900" dirty="0">
                  <a:solidFill>
                    <a:schemeClr val="bg1"/>
                  </a:solidFill>
                  <a:latin typeface="Arial" panose="020B0604020202020204" pitchFamily="34" charset="0"/>
                  <a:ea typeface="ＭＳ ゴシック" panose="020B0609070205080204" pitchFamily="49" charset="-128"/>
                </a:rPr>
                <a:t>6%</a:t>
              </a:r>
            </a:p>
          </p:txBody>
        </p:sp>
      </p:grpSp>
      <p:grpSp>
        <p:nvGrpSpPr>
          <p:cNvPr id="5" name="グループ化 4">
            <a:extLst>
              <a:ext uri="{FF2B5EF4-FFF2-40B4-BE49-F238E27FC236}">
                <a16:creationId xmlns:a16="http://schemas.microsoft.com/office/drawing/2014/main" id="{B9DD8C33-3158-4786-9CA9-66261B2C503D}"/>
              </a:ext>
            </a:extLst>
          </p:cNvPr>
          <p:cNvGrpSpPr/>
          <p:nvPr/>
        </p:nvGrpSpPr>
        <p:grpSpPr>
          <a:xfrm>
            <a:off x="4964177" y="3810968"/>
            <a:ext cx="2988548" cy="2930400"/>
            <a:chOff x="4964177" y="3810968"/>
            <a:chExt cx="2988548" cy="2930400"/>
          </a:xfrm>
        </p:grpSpPr>
        <p:pic>
          <p:nvPicPr>
            <p:cNvPr id="20" name="図 19">
              <a:extLst>
                <a:ext uri="{FF2B5EF4-FFF2-40B4-BE49-F238E27FC236}">
                  <a16:creationId xmlns:a16="http://schemas.microsoft.com/office/drawing/2014/main" id="{EC5565CF-B14A-48CC-B6E3-2DDF127DB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810968"/>
              <a:ext cx="2948677" cy="2930400"/>
            </a:xfrm>
            <a:prstGeom prst="rect">
              <a:avLst/>
            </a:prstGeom>
          </p:spPr>
        </p:pic>
        <p:sp>
          <p:nvSpPr>
            <p:cNvPr id="29" name="テキスト ボックス 28">
              <a:extLst>
                <a:ext uri="{FF2B5EF4-FFF2-40B4-BE49-F238E27FC236}">
                  <a16:creationId xmlns:a16="http://schemas.microsoft.com/office/drawing/2014/main" id="{0FD96DCD-28F3-4824-B7B3-CF45413A47E5}"/>
                </a:ext>
              </a:extLst>
            </p:cNvPr>
            <p:cNvSpPr txBox="1"/>
            <p:nvPr/>
          </p:nvSpPr>
          <p:spPr>
            <a:xfrm>
              <a:off x="6046068" y="4879543"/>
              <a:ext cx="900000" cy="738664"/>
            </a:xfrm>
            <a:prstGeom prst="rect">
              <a:avLst/>
            </a:prstGeom>
            <a:noFill/>
          </p:spPr>
          <p:txBody>
            <a:bodyPr vert="horz" wrap="square" lIns="0" tIns="0" rIns="0" bIns="0" rtlCol="0" anchor="ctr">
              <a:spAutoFit/>
            </a:bodyPr>
            <a:lstStyle/>
            <a:p>
              <a:pPr algn="ctr"/>
              <a:r>
                <a:rPr lang="vi-VN" altLang="ja-JP" sz="1200" dirty="0">
                  <a:latin typeface="Arial" panose="020B0604020202020204" pitchFamily="34" charset="0"/>
                  <a:ea typeface="ＭＳ ゴシック" panose="020B0609070205080204" pitchFamily="49" charset="-128"/>
                </a:rPr>
                <a:t>Năm 2017Thương vong 1.383 người</a:t>
              </a:r>
            </a:p>
          </p:txBody>
        </p:sp>
        <p:sp>
          <p:nvSpPr>
            <p:cNvPr id="30" name="テキスト ボックス 29">
              <a:extLst>
                <a:ext uri="{FF2B5EF4-FFF2-40B4-BE49-F238E27FC236}">
                  <a16:creationId xmlns:a16="http://schemas.microsoft.com/office/drawing/2014/main" id="{89999F7B-C953-4278-9B63-E70B873DBDB0}"/>
                </a:ext>
              </a:extLst>
            </p:cNvPr>
            <p:cNvSpPr txBox="1"/>
            <p:nvPr/>
          </p:nvSpPr>
          <p:spPr>
            <a:xfrm>
              <a:off x="6660232" y="4356521"/>
              <a:ext cx="735647" cy="307777"/>
            </a:xfrm>
            <a:prstGeom prst="rect">
              <a:avLst/>
            </a:prstGeom>
            <a:noFill/>
          </p:spPr>
          <p:txBody>
            <a:bodyPr vert="horz" wrap="square" lIns="0" tIns="0" rIns="0" bIns="0" rtlCol="0" anchor="ctr">
              <a:spAutoFit/>
            </a:bodyPr>
            <a:lstStyle/>
            <a:p>
              <a:pPr algn="ctr"/>
              <a:r>
                <a:rPr lang="vi-VN" altLang="ja-JP" sz="1000" dirty="0">
                  <a:solidFill>
                    <a:schemeClr val="bg1"/>
                  </a:solidFill>
                  <a:latin typeface="Arial" panose="020B0604020202020204" pitchFamily="34" charset="0"/>
                  <a:ea typeface="ＭＳ ゴシック" panose="020B0609070205080204" pitchFamily="49" charset="-128"/>
                </a:rPr>
                <a:t>Rơi, ngã</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vi-VN" altLang="ja-JP" sz="1000" dirty="0">
                  <a:solidFill>
                    <a:schemeClr val="bg1"/>
                  </a:solidFill>
                  <a:latin typeface="Arial" panose="020B0604020202020204" pitchFamily="34" charset="0"/>
                  <a:ea typeface="ＭＳ ゴシック" panose="020B0609070205080204" pitchFamily="49" charset="-128"/>
                </a:rPr>
                <a:t>21%</a:t>
              </a:r>
            </a:p>
          </p:txBody>
        </p:sp>
        <p:sp>
          <p:nvSpPr>
            <p:cNvPr id="31" name="テキスト ボックス 30">
              <a:extLst>
                <a:ext uri="{FF2B5EF4-FFF2-40B4-BE49-F238E27FC236}">
                  <a16:creationId xmlns:a16="http://schemas.microsoft.com/office/drawing/2014/main" id="{B0111586-7389-4A84-AEC8-1FE376650390}"/>
                </a:ext>
              </a:extLst>
            </p:cNvPr>
            <p:cNvSpPr txBox="1"/>
            <p:nvPr/>
          </p:nvSpPr>
          <p:spPr>
            <a:xfrm>
              <a:off x="6976839" y="5440781"/>
              <a:ext cx="749793" cy="461665"/>
            </a:xfrm>
            <a:prstGeom prst="rect">
              <a:avLst/>
            </a:prstGeom>
            <a:noFill/>
          </p:spPr>
          <p:txBody>
            <a:bodyPr vert="horz" wrap="square" lIns="0" tIns="0" rIns="0" bIns="0" rtlCol="0" anchor="ctr">
              <a:spAutoFit/>
            </a:bodyPr>
            <a:lstStyle/>
            <a:p>
              <a:pPr algn="ctr"/>
              <a:r>
                <a:rPr lang="en-US" altLang="ja-JP" sz="1000" dirty="0" err="1">
                  <a:solidFill>
                    <a:schemeClr val="bg1"/>
                  </a:solidFill>
                  <a:latin typeface="Arial" panose="020B0604020202020204" pitchFamily="34" charset="0"/>
                  <a:ea typeface="ＭＳ ゴシック" panose="020B0609070205080204" pitchFamily="49" charset="-128"/>
                </a:rPr>
                <a:t>Bị</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kẹp</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bị</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cuốn</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en-US" altLang="ja-JP" sz="1000" dirty="0">
                  <a:solidFill>
                    <a:schemeClr val="bg1"/>
                  </a:solidFill>
                  <a:latin typeface="Arial" panose="020B0604020202020204" pitchFamily="34" charset="0"/>
                  <a:ea typeface="ＭＳ ゴシック" panose="020B0609070205080204" pitchFamily="49" charset="-128"/>
                </a:rPr>
                <a:t>21%</a:t>
              </a:r>
            </a:p>
          </p:txBody>
        </p:sp>
        <p:sp>
          <p:nvSpPr>
            <p:cNvPr id="32" name="テキスト ボックス 31">
              <a:extLst>
                <a:ext uri="{FF2B5EF4-FFF2-40B4-BE49-F238E27FC236}">
                  <a16:creationId xmlns:a16="http://schemas.microsoft.com/office/drawing/2014/main" id="{F1597D31-0D4B-44EA-B8B8-AD78E7A6B143}"/>
                </a:ext>
              </a:extLst>
            </p:cNvPr>
            <p:cNvSpPr txBox="1"/>
            <p:nvPr/>
          </p:nvSpPr>
          <p:spPr>
            <a:xfrm>
              <a:off x="6372264" y="6153733"/>
              <a:ext cx="576000" cy="307777"/>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Té ngã</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12%</a:t>
              </a:r>
            </a:p>
          </p:txBody>
        </p:sp>
        <p:sp>
          <p:nvSpPr>
            <p:cNvPr id="33" name="テキスト ボックス 32">
              <a:extLst>
                <a:ext uri="{FF2B5EF4-FFF2-40B4-BE49-F238E27FC236}">
                  <a16:creationId xmlns:a16="http://schemas.microsoft.com/office/drawing/2014/main" id="{2F630425-2014-41C1-9553-31E90E7DD9EB}"/>
                </a:ext>
              </a:extLst>
            </p:cNvPr>
            <p:cNvSpPr txBox="1"/>
            <p:nvPr/>
          </p:nvSpPr>
          <p:spPr>
            <a:xfrm>
              <a:off x="5601818" y="5887302"/>
              <a:ext cx="888734" cy="470898"/>
            </a:xfrm>
            <a:prstGeom prst="rect">
              <a:avLst/>
            </a:prstGeom>
            <a:noFill/>
          </p:spPr>
          <p:txBody>
            <a:bodyPr vert="horz" wrap="square" lIns="0" tIns="0" rIns="0" bIns="0" rtlCol="0" anchor="ctr">
              <a:spAutoFit/>
            </a:bodyPr>
            <a:lstStyle/>
            <a:p>
              <a:pPr algn="ctr">
                <a:lnSpc>
                  <a:spcPct val="85000"/>
                </a:lnSpc>
              </a:pPr>
              <a:r>
                <a:rPr lang="vi-VN" altLang="ja-JP" sz="900" dirty="0">
                  <a:solidFill>
                    <a:schemeClr val="bg1"/>
                  </a:solidFill>
                  <a:latin typeface="Arial" panose="020B0604020202020204" pitchFamily="34" charset="0"/>
                  <a:ea typeface="ＭＳ ゴシック" panose="020B0609070205080204" pitchFamily="49" charset="-128"/>
                </a:rPr>
                <a:t>Ảnh hưởng của động tác/Động tác quá sức</a:t>
              </a:r>
              <a:endParaRPr lang="en-US" altLang="ja-JP" sz="900" dirty="0">
                <a:solidFill>
                  <a:schemeClr val="bg1"/>
                </a:solidFill>
                <a:latin typeface="Arial" panose="020B0604020202020204" pitchFamily="34" charset="0"/>
                <a:ea typeface="ＭＳ ゴシック" panose="020B0609070205080204" pitchFamily="49" charset="-128"/>
              </a:endParaRPr>
            </a:p>
            <a:p>
              <a:pPr algn="ctr">
                <a:lnSpc>
                  <a:spcPct val="85000"/>
                </a:lnSpc>
              </a:pPr>
              <a:r>
                <a:rPr lang="vi-VN" altLang="ja-JP" sz="900" dirty="0">
                  <a:solidFill>
                    <a:schemeClr val="bg1"/>
                  </a:solidFill>
                  <a:latin typeface="Arial" panose="020B0604020202020204" pitchFamily="34" charset="0"/>
                  <a:ea typeface="ＭＳ ゴシック" panose="020B0609070205080204" pitchFamily="49" charset="-128"/>
                </a:rPr>
                <a:t>10%</a:t>
              </a:r>
            </a:p>
          </p:txBody>
        </p:sp>
        <p:sp>
          <p:nvSpPr>
            <p:cNvPr id="34" name="テキスト ボックス 33">
              <a:extLst>
                <a:ext uri="{FF2B5EF4-FFF2-40B4-BE49-F238E27FC236}">
                  <a16:creationId xmlns:a16="http://schemas.microsoft.com/office/drawing/2014/main" id="{61E4FC9A-8109-470B-B0D9-979E37F0FBD0}"/>
                </a:ext>
              </a:extLst>
            </p:cNvPr>
            <p:cNvSpPr txBox="1"/>
            <p:nvPr/>
          </p:nvSpPr>
          <p:spPr>
            <a:xfrm>
              <a:off x="5157451" y="5473799"/>
              <a:ext cx="756000" cy="392415"/>
            </a:xfrm>
            <a:prstGeom prst="rect">
              <a:avLst/>
            </a:prstGeom>
            <a:noFill/>
          </p:spPr>
          <p:txBody>
            <a:bodyPr vert="horz" wrap="square" lIns="0" tIns="0" rIns="0" bIns="0" rtlCol="0" anchor="ctr">
              <a:spAutoFit/>
            </a:bodyPr>
            <a:lstStyle/>
            <a:p>
              <a:pPr algn="ctr">
                <a:lnSpc>
                  <a:spcPct val="85000"/>
                </a:lnSpc>
              </a:pPr>
              <a:r>
                <a:rPr lang="vi-VN" altLang="ja-JP" sz="1000" dirty="0">
                  <a:solidFill>
                    <a:schemeClr val="bg1"/>
                  </a:solidFill>
                  <a:latin typeface="Arial" panose="020B0604020202020204" pitchFamily="34" charset="0"/>
                  <a:ea typeface="ＭＳ ゴシック" panose="020B0609070205080204" pitchFamily="49" charset="-128"/>
                </a:rPr>
                <a:t>Văng ra, rơi xuống</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lnSpc>
                  <a:spcPct val="85000"/>
                </a:lnSpc>
              </a:pPr>
              <a:r>
                <a:rPr lang="vi-VN" altLang="ja-JP" sz="1000" dirty="0">
                  <a:solidFill>
                    <a:schemeClr val="bg1"/>
                  </a:solidFill>
                  <a:latin typeface="Arial" panose="020B0604020202020204" pitchFamily="34" charset="0"/>
                  <a:ea typeface="ＭＳ ゴシック" panose="020B0609070205080204" pitchFamily="49" charset="-128"/>
                </a:rPr>
                <a:t>9%</a:t>
              </a:r>
            </a:p>
          </p:txBody>
        </p:sp>
        <p:sp>
          <p:nvSpPr>
            <p:cNvPr id="35" name="テキスト ボックス 34">
              <a:extLst>
                <a:ext uri="{FF2B5EF4-FFF2-40B4-BE49-F238E27FC236}">
                  <a16:creationId xmlns:a16="http://schemas.microsoft.com/office/drawing/2014/main" id="{D587B7BD-AF52-4DCA-942C-0C97269F237A}"/>
                </a:ext>
              </a:extLst>
            </p:cNvPr>
            <p:cNvSpPr txBox="1"/>
            <p:nvPr/>
          </p:nvSpPr>
          <p:spPr>
            <a:xfrm>
              <a:off x="5123426" y="5102448"/>
              <a:ext cx="828000" cy="307777"/>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Bị đổ xuống</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6%</a:t>
              </a:r>
            </a:p>
          </p:txBody>
        </p:sp>
        <p:sp>
          <p:nvSpPr>
            <p:cNvPr id="36" name="テキスト ボックス 35">
              <a:extLst>
                <a:ext uri="{FF2B5EF4-FFF2-40B4-BE49-F238E27FC236}">
                  <a16:creationId xmlns:a16="http://schemas.microsoft.com/office/drawing/2014/main" id="{E153DC27-B0CE-43EA-B237-E71C73DC27D2}"/>
                </a:ext>
              </a:extLst>
            </p:cNvPr>
            <p:cNvSpPr txBox="1"/>
            <p:nvPr/>
          </p:nvSpPr>
          <p:spPr>
            <a:xfrm>
              <a:off x="4964177" y="4717316"/>
              <a:ext cx="1023225" cy="307777"/>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Bị cắt, </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xây xát</a:t>
              </a:r>
              <a:r>
                <a:rPr lang="en-US" altLang="ja-JP" sz="1000" dirty="0">
                  <a:solidFill>
                    <a:schemeClr val="bg1"/>
                  </a:solidFill>
                  <a:latin typeface="Arial" panose="020B0604020202020204" pitchFamily="34" charset="0"/>
                  <a:ea typeface="ＭＳ ゴシック" panose="020B0609070205080204" pitchFamily="49" charset="-128"/>
                </a:rPr>
                <a:t> </a:t>
              </a:r>
              <a:r>
                <a:rPr lang="id-ID" altLang="ja-JP" sz="1000" dirty="0">
                  <a:solidFill>
                    <a:schemeClr val="bg1"/>
                  </a:solidFill>
                  <a:latin typeface="Arial" panose="020B0604020202020204" pitchFamily="34" charset="0"/>
                  <a:ea typeface="ＭＳ ゴシック" panose="020B0609070205080204" pitchFamily="49" charset="-128"/>
                </a:rPr>
                <a:t>5%</a:t>
              </a:r>
            </a:p>
          </p:txBody>
        </p:sp>
        <p:sp>
          <p:nvSpPr>
            <p:cNvPr id="37" name="テキスト ボックス 36">
              <a:extLst>
                <a:ext uri="{FF2B5EF4-FFF2-40B4-BE49-F238E27FC236}">
                  <a16:creationId xmlns:a16="http://schemas.microsoft.com/office/drawing/2014/main" id="{2C66F318-1DC7-496D-BF8C-CE3A4F3DF7E8}"/>
                </a:ext>
              </a:extLst>
            </p:cNvPr>
            <p:cNvSpPr txBox="1"/>
            <p:nvPr/>
          </p:nvSpPr>
          <p:spPr>
            <a:xfrm>
              <a:off x="5652120" y="4258493"/>
              <a:ext cx="735647" cy="307777"/>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Khác</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16%</a:t>
              </a:r>
            </a:p>
          </p:txBody>
        </p:sp>
      </p:grpSp>
    </p:spTree>
    <p:extLst>
      <p:ext uri="{BB962C8B-B14F-4D97-AF65-F5344CB8AC3E}">
        <p14:creationId xmlns:p14="http://schemas.microsoft.com/office/powerpoint/2010/main" val="134505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E51FA7A-E6A2-4C43-89F6-069A5AA6DE74}"/>
              </a:ext>
            </a:extLst>
          </p:cNvPr>
          <p:cNvGrpSpPr/>
          <p:nvPr/>
        </p:nvGrpSpPr>
        <p:grpSpPr>
          <a:xfrm>
            <a:off x="5261273" y="620688"/>
            <a:ext cx="3605459" cy="3085200"/>
            <a:chOff x="5261273" y="620688"/>
            <a:chExt cx="3605459" cy="3085200"/>
          </a:xfrm>
        </p:grpSpPr>
        <p:pic>
          <p:nvPicPr>
            <p:cNvPr id="27" name="図 26" descr="アクセサリ が含まれている画像&#10;&#10;自動的に生成された説明">
              <a:extLst>
                <a:ext uri="{FF2B5EF4-FFF2-40B4-BE49-F238E27FC236}">
                  <a16:creationId xmlns:a16="http://schemas.microsoft.com/office/drawing/2014/main" id="{4DE193EA-BA49-4CA4-BD04-95A0078A1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157" y="620688"/>
              <a:ext cx="3359575" cy="3085200"/>
            </a:xfrm>
            <a:prstGeom prst="rect">
              <a:avLst/>
            </a:prstGeom>
          </p:spPr>
        </p:pic>
        <p:sp>
          <p:nvSpPr>
            <p:cNvPr id="29" name="テキスト ボックス 28">
              <a:extLst>
                <a:ext uri="{FF2B5EF4-FFF2-40B4-BE49-F238E27FC236}">
                  <a16:creationId xmlns:a16="http://schemas.microsoft.com/office/drawing/2014/main" id="{41ABCE74-404A-4542-ABFC-61AE0F5A2E7E}"/>
                </a:ext>
              </a:extLst>
            </p:cNvPr>
            <p:cNvSpPr txBox="1"/>
            <p:nvPr/>
          </p:nvSpPr>
          <p:spPr>
            <a:xfrm>
              <a:off x="7524877" y="1670468"/>
              <a:ext cx="1007563" cy="307777"/>
            </a:xfrm>
            <a:prstGeom prst="rect">
              <a:avLst/>
            </a:prstGeom>
            <a:noFill/>
          </p:spPr>
          <p:txBody>
            <a:bodyPr vert="horz" wrap="square" lIns="0" tIns="0" rIns="0" bIns="0" rtlCol="0" anchor="ctr">
              <a:spAutoFit/>
            </a:bodyPr>
            <a:lstStyle/>
            <a:p>
              <a:pPr algn="ctr"/>
              <a:r>
                <a:rPr lang="en-US" altLang="ja-JP" sz="1000" dirty="0" err="1">
                  <a:solidFill>
                    <a:schemeClr val="bg1"/>
                  </a:solidFill>
                  <a:latin typeface="Arial" panose="020B0604020202020204" pitchFamily="34" charset="0"/>
                  <a:ea typeface="ＭＳ ゴシック" panose="020B0609070205080204" pitchFamily="49" charset="-128"/>
                </a:rPr>
                <a:t>Bị</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kẹp</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bị</a:t>
              </a:r>
              <a:r>
                <a:rPr lang="en-US" altLang="ja-JP" sz="1000" dirty="0">
                  <a:solidFill>
                    <a:schemeClr val="bg1"/>
                  </a:solidFill>
                  <a:latin typeface="Arial" panose="020B0604020202020204" pitchFamily="34" charset="0"/>
                  <a:ea typeface="ＭＳ ゴシック" panose="020B0609070205080204" pitchFamily="49" charset="-128"/>
                </a:rPr>
                <a:t> </a:t>
              </a:r>
              <a:r>
                <a:rPr lang="en-US" altLang="ja-JP" sz="1000" dirty="0" err="1">
                  <a:solidFill>
                    <a:schemeClr val="bg1"/>
                  </a:solidFill>
                  <a:latin typeface="Arial" panose="020B0604020202020204" pitchFamily="34" charset="0"/>
                  <a:ea typeface="ＭＳ ゴシック" panose="020B0609070205080204" pitchFamily="49" charset="-128"/>
                </a:rPr>
                <a:t>cuốn</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en-US" altLang="ja-JP" sz="1000" dirty="0">
                  <a:solidFill>
                    <a:schemeClr val="bg1"/>
                  </a:solidFill>
                  <a:latin typeface="Arial" panose="020B0604020202020204" pitchFamily="34" charset="0"/>
                  <a:ea typeface="ＭＳ ゴシック" panose="020B0609070205080204" pitchFamily="49" charset="-128"/>
                </a:rPr>
                <a:t>24%</a:t>
              </a:r>
            </a:p>
          </p:txBody>
        </p:sp>
        <p:sp>
          <p:nvSpPr>
            <p:cNvPr id="30" name="テキスト ボックス 29">
              <a:extLst>
                <a:ext uri="{FF2B5EF4-FFF2-40B4-BE49-F238E27FC236}">
                  <a16:creationId xmlns:a16="http://schemas.microsoft.com/office/drawing/2014/main" id="{35DEA167-012A-4D65-BFA6-A671C4F15E40}"/>
                </a:ext>
              </a:extLst>
            </p:cNvPr>
            <p:cNvSpPr txBox="1"/>
            <p:nvPr/>
          </p:nvSpPr>
          <p:spPr>
            <a:xfrm>
              <a:off x="7740353" y="2473151"/>
              <a:ext cx="878616" cy="307777"/>
            </a:xfrm>
            <a:prstGeom prst="rect">
              <a:avLst/>
            </a:prstGeom>
            <a:noFill/>
          </p:spPr>
          <p:txBody>
            <a:bodyPr vert="horz" wrap="square" lIns="0" tIns="0" rIns="0" bIns="0" rtlCol="0" anchor="ctr">
              <a:spAutoFit/>
            </a:bodyPr>
            <a:lstStyle/>
            <a:p>
              <a:pPr algn="ctr"/>
              <a:r>
                <a:rPr lang="vi-VN" altLang="ja-JP" sz="1000" dirty="0">
                  <a:solidFill>
                    <a:schemeClr val="bg1"/>
                  </a:solidFill>
                  <a:latin typeface="Arial" panose="020B0604020202020204" pitchFamily="34" charset="0"/>
                  <a:ea typeface="ＭＳ ゴシック" panose="020B0609070205080204" pitchFamily="49" charset="-128"/>
                </a:rPr>
                <a:t>Rơi, ngã</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vi-VN" altLang="ja-JP" sz="1000" dirty="0">
                  <a:solidFill>
                    <a:schemeClr val="bg1"/>
                  </a:solidFill>
                  <a:latin typeface="Arial" panose="020B0604020202020204" pitchFamily="34" charset="0"/>
                  <a:ea typeface="ＭＳ ゴシック" panose="020B0609070205080204" pitchFamily="49" charset="-128"/>
                </a:rPr>
                <a:t>18%</a:t>
              </a:r>
            </a:p>
          </p:txBody>
        </p:sp>
        <p:sp>
          <p:nvSpPr>
            <p:cNvPr id="31" name="テキスト ボックス 30">
              <a:extLst>
                <a:ext uri="{FF2B5EF4-FFF2-40B4-BE49-F238E27FC236}">
                  <a16:creationId xmlns:a16="http://schemas.microsoft.com/office/drawing/2014/main" id="{6F999EF6-90BC-4594-B1BF-D11D9CD3F480}"/>
                </a:ext>
              </a:extLst>
            </p:cNvPr>
            <p:cNvSpPr txBox="1"/>
            <p:nvPr/>
          </p:nvSpPr>
          <p:spPr>
            <a:xfrm>
              <a:off x="7342706" y="3193231"/>
              <a:ext cx="604145" cy="307777"/>
            </a:xfrm>
            <a:prstGeom prst="rect">
              <a:avLst/>
            </a:prstGeom>
            <a:noFill/>
          </p:spPr>
          <p:txBody>
            <a:bodyPr vert="horz" wrap="square" lIns="0" tIns="0" rIns="0" bIns="0" rtlCol="0" anchor="b">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Té ngã</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11%</a:t>
              </a:r>
            </a:p>
          </p:txBody>
        </p:sp>
        <p:sp>
          <p:nvSpPr>
            <p:cNvPr id="32" name="テキスト ボックス 31">
              <a:extLst>
                <a:ext uri="{FF2B5EF4-FFF2-40B4-BE49-F238E27FC236}">
                  <a16:creationId xmlns:a16="http://schemas.microsoft.com/office/drawing/2014/main" id="{3759E3C7-7E68-4A98-8B68-70856995E0AC}"/>
                </a:ext>
              </a:extLst>
            </p:cNvPr>
            <p:cNvSpPr txBox="1"/>
            <p:nvPr/>
          </p:nvSpPr>
          <p:spPr>
            <a:xfrm>
              <a:off x="6561064" y="3005372"/>
              <a:ext cx="878615" cy="492443"/>
            </a:xfrm>
            <a:prstGeom prst="rect">
              <a:avLst/>
            </a:prstGeom>
            <a:noFill/>
          </p:spPr>
          <p:txBody>
            <a:bodyPr vert="horz" wrap="square" lIns="0" tIns="0" rIns="0" bIns="0" rtlCol="0" anchor="b">
              <a:spAutoFit/>
            </a:bodyPr>
            <a:lstStyle/>
            <a:p>
              <a:pPr algn="ctr">
                <a:lnSpc>
                  <a:spcPct val="80000"/>
                </a:lnSpc>
              </a:pPr>
              <a:r>
                <a:rPr lang="vi-VN" altLang="ja-JP" sz="1000" dirty="0">
                  <a:latin typeface="Arial" panose="020B0604020202020204" pitchFamily="34" charset="0"/>
                  <a:ea typeface="ＭＳ ゴシック" panose="020B0609070205080204" pitchFamily="49" charset="-128"/>
                </a:rPr>
                <a:t>Ảnh hưởng của động tác/Động tác quá sức</a:t>
              </a:r>
              <a:endParaRPr lang="en-US" altLang="ja-JP" sz="1000" dirty="0">
                <a:latin typeface="Arial" panose="020B0604020202020204" pitchFamily="34" charset="0"/>
                <a:ea typeface="ＭＳ ゴシック" panose="020B0609070205080204" pitchFamily="49" charset="-128"/>
              </a:endParaRPr>
            </a:p>
            <a:p>
              <a:pPr algn="ctr">
                <a:lnSpc>
                  <a:spcPct val="80000"/>
                </a:lnSpc>
              </a:pPr>
              <a:r>
                <a:rPr lang="vi-VN" altLang="ja-JP" sz="1000" dirty="0">
                  <a:latin typeface="Arial" panose="020B0604020202020204" pitchFamily="34" charset="0"/>
                  <a:ea typeface="ＭＳ ゴシック" panose="020B0609070205080204" pitchFamily="49" charset="-128"/>
                </a:rPr>
                <a:t>10%</a:t>
              </a:r>
            </a:p>
          </p:txBody>
        </p:sp>
        <p:sp>
          <p:nvSpPr>
            <p:cNvPr id="33" name="テキスト ボックス 32">
              <a:extLst>
                <a:ext uri="{FF2B5EF4-FFF2-40B4-BE49-F238E27FC236}">
                  <a16:creationId xmlns:a16="http://schemas.microsoft.com/office/drawing/2014/main" id="{2530DE49-B6CC-4E5C-B30B-7B361E480737}"/>
                </a:ext>
              </a:extLst>
            </p:cNvPr>
            <p:cNvSpPr txBox="1"/>
            <p:nvPr/>
          </p:nvSpPr>
          <p:spPr>
            <a:xfrm>
              <a:off x="6141656" y="2541350"/>
              <a:ext cx="828000" cy="369332"/>
            </a:xfrm>
            <a:prstGeom prst="rect">
              <a:avLst/>
            </a:prstGeom>
            <a:noFill/>
          </p:spPr>
          <p:txBody>
            <a:bodyPr vert="horz" wrap="square" lIns="0" tIns="0" rIns="0" bIns="0" rtlCol="0">
              <a:spAutoFit/>
            </a:bodyPr>
            <a:lstStyle/>
            <a:p>
              <a:pPr algn="ctr">
                <a:lnSpc>
                  <a:spcPct val="80000"/>
                </a:lnSpc>
              </a:pPr>
              <a:r>
                <a:rPr lang="vi-VN" altLang="ja-JP" sz="1000" dirty="0">
                  <a:solidFill>
                    <a:schemeClr val="bg1"/>
                  </a:solidFill>
                  <a:latin typeface="Arial" panose="020B0604020202020204" pitchFamily="34" charset="0"/>
                  <a:ea typeface="ＭＳ ゴシック" panose="020B0609070205080204" pitchFamily="49" charset="-128"/>
                </a:rPr>
                <a:t>Văng ra, rơi xuống</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lnSpc>
                  <a:spcPct val="80000"/>
                </a:lnSpc>
              </a:pPr>
              <a:r>
                <a:rPr lang="vi-VN" altLang="ja-JP" sz="1000" dirty="0">
                  <a:solidFill>
                    <a:schemeClr val="bg1"/>
                  </a:solidFill>
                  <a:latin typeface="Arial" panose="020B0604020202020204" pitchFamily="34" charset="0"/>
                  <a:ea typeface="ＭＳ ゴシック" panose="020B0609070205080204" pitchFamily="49" charset="-128"/>
                </a:rPr>
                <a:t>9%</a:t>
              </a:r>
            </a:p>
          </p:txBody>
        </p:sp>
        <p:sp>
          <p:nvSpPr>
            <p:cNvPr id="34" name="テキスト ボックス 33">
              <a:extLst>
                <a:ext uri="{FF2B5EF4-FFF2-40B4-BE49-F238E27FC236}">
                  <a16:creationId xmlns:a16="http://schemas.microsoft.com/office/drawing/2014/main" id="{57A9A1C9-93B0-44A0-8836-7912C5E6C83E}"/>
                </a:ext>
              </a:extLst>
            </p:cNvPr>
            <p:cNvSpPr txBox="1"/>
            <p:nvPr/>
          </p:nvSpPr>
          <p:spPr>
            <a:xfrm>
              <a:off x="6125145" y="2123301"/>
              <a:ext cx="751111" cy="307777"/>
            </a:xfrm>
            <a:prstGeom prst="rect">
              <a:avLst/>
            </a:prstGeom>
            <a:noFill/>
          </p:spPr>
          <p:txBody>
            <a:bodyPr vert="horz" wrap="square" lIns="0" tIns="0" rIns="0" bIns="0" rtlCol="0">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Bị đổ xuống</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6%</a:t>
              </a:r>
            </a:p>
          </p:txBody>
        </p:sp>
        <p:sp>
          <p:nvSpPr>
            <p:cNvPr id="35" name="テキスト ボックス 34">
              <a:extLst>
                <a:ext uri="{FF2B5EF4-FFF2-40B4-BE49-F238E27FC236}">
                  <a16:creationId xmlns:a16="http://schemas.microsoft.com/office/drawing/2014/main" id="{EE7DF2BB-98CE-462A-BF3C-AA781B085FFA}"/>
                </a:ext>
              </a:extLst>
            </p:cNvPr>
            <p:cNvSpPr txBox="1"/>
            <p:nvPr/>
          </p:nvSpPr>
          <p:spPr>
            <a:xfrm>
              <a:off x="5261273" y="1651097"/>
              <a:ext cx="977601" cy="307777"/>
            </a:xfrm>
            <a:prstGeom prst="rect">
              <a:avLst/>
            </a:prstGeom>
            <a:noFill/>
          </p:spPr>
          <p:txBody>
            <a:bodyPr vert="horz" wrap="square" lIns="0" tIns="0" rIns="0" bIns="0" rtlCol="0" anchor="ctr">
              <a:spAutoFit/>
            </a:bodyPr>
            <a:lstStyle/>
            <a:p>
              <a:pPr algn="ctr"/>
              <a:r>
                <a:rPr lang="id-ID" altLang="ja-JP" sz="1000" dirty="0">
                  <a:latin typeface="Arial" panose="020B0604020202020204" pitchFamily="34" charset="0"/>
                  <a:ea typeface="ＭＳ ゴシック" panose="020B0609070205080204" pitchFamily="49" charset="-128"/>
                </a:rPr>
                <a:t>Bị cắt, xây xát</a:t>
              </a:r>
              <a:endParaRPr lang="en-US" altLang="ja-JP" sz="1000" dirty="0">
                <a:latin typeface="Arial" panose="020B0604020202020204" pitchFamily="34" charset="0"/>
                <a:ea typeface="ＭＳ ゴシック" panose="020B0609070205080204" pitchFamily="49" charset="-128"/>
              </a:endParaRPr>
            </a:p>
            <a:p>
              <a:pPr algn="ctr"/>
              <a:r>
                <a:rPr lang="id-ID" altLang="ja-JP" sz="1000" dirty="0">
                  <a:latin typeface="Arial" panose="020B0604020202020204" pitchFamily="34" charset="0"/>
                  <a:ea typeface="ＭＳ ゴシック" panose="020B0609070205080204" pitchFamily="49" charset="-128"/>
                </a:rPr>
                <a:t>6%</a:t>
              </a:r>
            </a:p>
          </p:txBody>
        </p:sp>
        <p:sp>
          <p:nvSpPr>
            <p:cNvPr id="36" name="テキスト ボックス 35">
              <a:extLst>
                <a:ext uri="{FF2B5EF4-FFF2-40B4-BE49-F238E27FC236}">
                  <a16:creationId xmlns:a16="http://schemas.microsoft.com/office/drawing/2014/main" id="{0D226C9B-4353-4210-8788-2934FE41D77B}"/>
                </a:ext>
              </a:extLst>
            </p:cNvPr>
            <p:cNvSpPr txBox="1"/>
            <p:nvPr/>
          </p:nvSpPr>
          <p:spPr>
            <a:xfrm>
              <a:off x="5513437" y="1058169"/>
              <a:ext cx="1009307" cy="461665"/>
            </a:xfrm>
            <a:prstGeom prst="rect">
              <a:avLst/>
            </a:prstGeom>
            <a:noFill/>
          </p:spPr>
          <p:txBody>
            <a:bodyPr vert="horz" wrap="square" lIns="0" tIns="0" rIns="0" bIns="0" rtlCol="0" anchor="b">
              <a:spAutoFit/>
            </a:bodyPr>
            <a:lstStyle/>
            <a:p>
              <a:pPr algn="ctr"/>
              <a:r>
                <a:rPr lang="vi-VN" altLang="ja-JP" sz="1000" dirty="0">
                  <a:latin typeface="Arial" panose="020B0604020202020204" pitchFamily="34" charset="0"/>
                  <a:ea typeface="ＭＳ ゴシック" panose="020B0609070205080204" pitchFamily="49" charset="-128"/>
                </a:rPr>
                <a:t>Tai nạn giao thông (đường bộ)</a:t>
              </a:r>
              <a:endParaRPr lang="en-US" altLang="ja-JP" sz="1000" dirty="0">
                <a:latin typeface="Arial" panose="020B0604020202020204" pitchFamily="34" charset="0"/>
                <a:ea typeface="ＭＳ ゴシック" panose="020B0609070205080204" pitchFamily="49" charset="-128"/>
              </a:endParaRPr>
            </a:p>
            <a:p>
              <a:pPr algn="ctr"/>
              <a:r>
                <a:rPr lang="vi-VN" altLang="ja-JP" sz="1000" dirty="0">
                  <a:latin typeface="Arial" panose="020B0604020202020204" pitchFamily="34" charset="0"/>
                  <a:ea typeface="ＭＳ ゴシック" panose="020B0609070205080204" pitchFamily="49" charset="-128"/>
                </a:rPr>
                <a:t>5%</a:t>
              </a:r>
            </a:p>
          </p:txBody>
        </p:sp>
        <p:sp>
          <p:nvSpPr>
            <p:cNvPr id="37" name="テキスト ボックス 36">
              <a:extLst>
                <a:ext uri="{FF2B5EF4-FFF2-40B4-BE49-F238E27FC236}">
                  <a16:creationId xmlns:a16="http://schemas.microsoft.com/office/drawing/2014/main" id="{4EB6DC45-0296-4D00-AF72-34B6740C18F0}"/>
                </a:ext>
              </a:extLst>
            </p:cNvPr>
            <p:cNvSpPr txBox="1"/>
            <p:nvPr/>
          </p:nvSpPr>
          <p:spPr>
            <a:xfrm>
              <a:off x="6600206" y="1196752"/>
              <a:ext cx="576000" cy="307777"/>
            </a:xfrm>
            <a:prstGeom prst="rect">
              <a:avLst/>
            </a:prstGeom>
            <a:noFill/>
          </p:spPr>
          <p:txBody>
            <a:bodyPr vert="horz" wrap="square" lIns="0" tIns="0" rIns="0" bIns="0" rtlCol="0">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Va đập</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5%</a:t>
              </a:r>
            </a:p>
          </p:txBody>
        </p:sp>
        <p:sp>
          <p:nvSpPr>
            <p:cNvPr id="38" name="テキスト ボックス 37">
              <a:extLst>
                <a:ext uri="{FF2B5EF4-FFF2-40B4-BE49-F238E27FC236}">
                  <a16:creationId xmlns:a16="http://schemas.microsoft.com/office/drawing/2014/main" id="{FBEFBC37-6C05-4502-B9B7-7231994A57A2}"/>
                </a:ext>
              </a:extLst>
            </p:cNvPr>
            <p:cNvSpPr txBox="1"/>
            <p:nvPr/>
          </p:nvSpPr>
          <p:spPr>
            <a:xfrm>
              <a:off x="6574661" y="724101"/>
              <a:ext cx="741901" cy="307777"/>
            </a:xfrm>
            <a:prstGeom prst="rect">
              <a:avLst/>
            </a:prstGeom>
            <a:noFill/>
          </p:spPr>
          <p:txBody>
            <a:bodyPr vert="horz" wrap="square" lIns="0" tIns="0" rIns="0" bIns="0" rtlCol="0" anchor="b">
              <a:spAutoFit/>
            </a:bodyPr>
            <a:lstStyle/>
            <a:p>
              <a:pPr algn="ctr"/>
              <a:r>
                <a:rPr lang="en-US" altLang="ja-JP" sz="1000" dirty="0" err="1">
                  <a:latin typeface="Arial" panose="020B0604020202020204" pitchFamily="34" charset="0"/>
                  <a:ea typeface="ＭＳ ゴシック" panose="020B0609070205080204" pitchFamily="49" charset="-128"/>
                </a:rPr>
                <a:t>Giẫm</a:t>
              </a:r>
              <a:r>
                <a:rPr lang="en-US" altLang="ja-JP" sz="1000" dirty="0">
                  <a:latin typeface="Arial" panose="020B0604020202020204" pitchFamily="34" charset="0"/>
                  <a:ea typeface="ＭＳ ゴシック" panose="020B0609070205080204" pitchFamily="49" charset="-128"/>
                </a:rPr>
                <a:t> </a:t>
              </a:r>
              <a:r>
                <a:rPr lang="en-US" altLang="ja-JP" sz="1000" dirty="0" err="1">
                  <a:latin typeface="Arial" panose="020B0604020202020204" pitchFamily="34" charset="0"/>
                  <a:ea typeface="ＭＳ ゴシック" panose="020B0609070205080204" pitchFamily="49" charset="-128"/>
                </a:rPr>
                <a:t>phải</a:t>
              </a:r>
              <a:endParaRPr lang="en-US" altLang="ja-JP" sz="1000" dirty="0">
                <a:latin typeface="Arial" panose="020B0604020202020204" pitchFamily="34" charset="0"/>
                <a:ea typeface="ＭＳ ゴシック" panose="020B0609070205080204" pitchFamily="49" charset="-128"/>
              </a:endParaRPr>
            </a:p>
            <a:p>
              <a:pPr algn="ctr"/>
              <a:r>
                <a:rPr lang="en-US" altLang="ja-JP" sz="1000" dirty="0">
                  <a:latin typeface="Arial" panose="020B0604020202020204" pitchFamily="34" charset="0"/>
                  <a:ea typeface="ＭＳ ゴシック" panose="020B0609070205080204" pitchFamily="49" charset="-128"/>
                </a:rPr>
                <a:t>2%</a:t>
              </a:r>
            </a:p>
          </p:txBody>
        </p:sp>
        <p:sp>
          <p:nvSpPr>
            <p:cNvPr id="39" name="テキスト ボックス 38">
              <a:extLst>
                <a:ext uri="{FF2B5EF4-FFF2-40B4-BE49-F238E27FC236}">
                  <a16:creationId xmlns:a16="http://schemas.microsoft.com/office/drawing/2014/main" id="{FA5A142D-A0E4-4407-9FB4-B709F5D67F69}"/>
                </a:ext>
              </a:extLst>
            </p:cNvPr>
            <p:cNvSpPr txBox="1"/>
            <p:nvPr/>
          </p:nvSpPr>
          <p:spPr>
            <a:xfrm>
              <a:off x="7056877" y="950435"/>
              <a:ext cx="468000" cy="307777"/>
            </a:xfrm>
            <a:prstGeom prst="rect">
              <a:avLst/>
            </a:prstGeom>
            <a:noFill/>
          </p:spPr>
          <p:txBody>
            <a:bodyPr vert="horz" wrap="square" lIns="0" tIns="0" rIns="0" bIns="0" rtlCol="0">
              <a:spAutoFit/>
            </a:bodyPr>
            <a:lstStyle/>
            <a:p>
              <a:pPr algn="ctr"/>
              <a:r>
                <a:rPr lang="id-ID" altLang="ja-JP" sz="1000" dirty="0">
                  <a:latin typeface="Arial" panose="020B0604020202020204" pitchFamily="34" charset="0"/>
                  <a:ea typeface="ＭＳ ゴシック" panose="020B0609070205080204" pitchFamily="49" charset="-128"/>
                </a:rPr>
                <a:t>Khác</a:t>
              </a:r>
              <a:endParaRPr lang="en-US" altLang="ja-JP" sz="1000" dirty="0">
                <a:latin typeface="Arial" panose="020B0604020202020204" pitchFamily="34" charset="0"/>
                <a:ea typeface="ＭＳ ゴシック" panose="020B0609070205080204" pitchFamily="49" charset="-128"/>
              </a:endParaRPr>
            </a:p>
            <a:p>
              <a:pPr algn="ctr"/>
              <a:r>
                <a:rPr lang="id-ID" altLang="ja-JP" sz="1000" dirty="0">
                  <a:latin typeface="Arial" panose="020B0604020202020204" pitchFamily="34" charset="0"/>
                  <a:ea typeface="ＭＳ ゴシック" panose="020B0609070205080204" pitchFamily="49" charset="-128"/>
                </a:rPr>
                <a:t>4%</a:t>
              </a:r>
            </a:p>
          </p:txBody>
        </p:sp>
      </p:grpSp>
      <p:grpSp>
        <p:nvGrpSpPr>
          <p:cNvPr id="5" name="グループ化 4">
            <a:extLst>
              <a:ext uri="{FF2B5EF4-FFF2-40B4-BE49-F238E27FC236}">
                <a16:creationId xmlns:a16="http://schemas.microsoft.com/office/drawing/2014/main" id="{B98B6427-51F1-4623-8C4C-7BBAE21DD604}"/>
              </a:ext>
            </a:extLst>
          </p:cNvPr>
          <p:cNvGrpSpPr/>
          <p:nvPr/>
        </p:nvGrpSpPr>
        <p:grpSpPr>
          <a:xfrm>
            <a:off x="4815788" y="3632140"/>
            <a:ext cx="4115383" cy="2970000"/>
            <a:chOff x="4815788" y="3632140"/>
            <a:chExt cx="4115383" cy="2970000"/>
          </a:xfrm>
        </p:grpSpPr>
        <p:pic>
          <p:nvPicPr>
            <p:cNvPr id="28" name="図 27">
              <a:extLst>
                <a:ext uri="{FF2B5EF4-FFF2-40B4-BE49-F238E27FC236}">
                  <a16:creationId xmlns:a16="http://schemas.microsoft.com/office/drawing/2014/main" id="{2FA631FD-EF27-437F-B59D-E073133D0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273" y="3632140"/>
              <a:ext cx="3669898" cy="2970000"/>
            </a:xfrm>
            <a:prstGeom prst="rect">
              <a:avLst/>
            </a:prstGeom>
          </p:spPr>
        </p:pic>
        <p:sp>
          <p:nvSpPr>
            <p:cNvPr id="40" name="テキスト ボックス 39">
              <a:extLst>
                <a:ext uri="{FF2B5EF4-FFF2-40B4-BE49-F238E27FC236}">
                  <a16:creationId xmlns:a16="http://schemas.microsoft.com/office/drawing/2014/main" id="{708A1780-7EF7-4067-B6AF-58523894DAA3}"/>
                </a:ext>
              </a:extLst>
            </p:cNvPr>
            <p:cNvSpPr txBox="1"/>
            <p:nvPr/>
          </p:nvSpPr>
          <p:spPr>
            <a:xfrm>
              <a:off x="7540626" y="4551511"/>
              <a:ext cx="1092397" cy="461665"/>
            </a:xfrm>
            <a:prstGeom prst="rect">
              <a:avLst/>
            </a:prstGeom>
            <a:noFill/>
          </p:spPr>
          <p:txBody>
            <a:bodyPr vert="horz" wrap="square" lIns="0" tIns="0" rIns="0" bIns="0" rtlCol="0" anchor="ctr">
              <a:spAutoFit/>
            </a:bodyPr>
            <a:lstStyle/>
            <a:p>
              <a:pPr algn="ctr"/>
              <a:r>
                <a:rPr lang="vi-VN" altLang="ja-JP" sz="1000" dirty="0">
                  <a:solidFill>
                    <a:schemeClr val="bg1"/>
                  </a:solidFill>
                  <a:latin typeface="Arial" panose="020B0604020202020204" pitchFamily="34" charset="0"/>
                  <a:ea typeface="ＭＳ ゴシック" panose="020B0609070205080204" pitchFamily="49" charset="-128"/>
                </a:rPr>
                <a:t>Thiết bị vận hành bằng động cơ</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vi-VN" altLang="ja-JP" sz="1000" dirty="0">
                  <a:solidFill>
                    <a:schemeClr val="bg1"/>
                  </a:solidFill>
                  <a:latin typeface="Arial" panose="020B0604020202020204" pitchFamily="34" charset="0"/>
                  <a:ea typeface="ＭＳ ゴシック" panose="020B0609070205080204" pitchFamily="49" charset="-128"/>
                </a:rPr>
                <a:t>32%</a:t>
              </a:r>
            </a:p>
          </p:txBody>
        </p:sp>
        <p:sp>
          <p:nvSpPr>
            <p:cNvPr id="41" name="テキスト ボックス 40">
              <a:extLst>
                <a:ext uri="{FF2B5EF4-FFF2-40B4-BE49-F238E27FC236}">
                  <a16:creationId xmlns:a16="http://schemas.microsoft.com/office/drawing/2014/main" id="{3966FFF1-ED83-441D-BC32-55EFF7F8FAC4}"/>
                </a:ext>
              </a:extLst>
            </p:cNvPr>
            <p:cNvSpPr txBox="1"/>
            <p:nvPr/>
          </p:nvSpPr>
          <p:spPr>
            <a:xfrm>
              <a:off x="7712597" y="5436027"/>
              <a:ext cx="838433" cy="830997"/>
            </a:xfrm>
            <a:prstGeom prst="rect">
              <a:avLst/>
            </a:prstGeom>
            <a:noFill/>
          </p:spPr>
          <p:txBody>
            <a:bodyPr vert="horz" wrap="square" lIns="0" tIns="0" rIns="0" bIns="0" rtlCol="0" anchor="b">
              <a:spAutoFit/>
            </a:bodyPr>
            <a:lstStyle/>
            <a:p>
              <a:pPr algn="ctr"/>
              <a:r>
                <a:rPr lang="en-US" altLang="ja-JP" sz="900" dirty="0" err="1">
                  <a:solidFill>
                    <a:schemeClr val="bg1"/>
                  </a:solidFill>
                  <a:latin typeface="Arial" panose="020B0604020202020204" pitchFamily="34" charset="0"/>
                  <a:ea typeface="ＭＳ ゴシック" panose="020B0609070205080204" pitchFamily="49" charset="-128"/>
                </a:rPr>
                <a:t>Công</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trình</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tạm</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thời</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công</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trình</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xây</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dựng</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công</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trình</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kiến</a:t>
              </a:r>
              <a:r>
                <a:rPr lang="en-US" altLang="ja-JP" sz="900" dirty="0">
                  <a:solidFill>
                    <a:schemeClr val="bg1"/>
                  </a:solidFill>
                  <a:latin typeface="Arial" panose="020B0604020202020204" pitchFamily="34" charset="0"/>
                  <a:ea typeface="ＭＳ ゴシック" panose="020B0609070205080204" pitchFamily="49" charset="-128"/>
                </a:rPr>
                <a:t> </a:t>
              </a:r>
              <a:r>
                <a:rPr lang="en-US" altLang="ja-JP" sz="900" dirty="0" err="1">
                  <a:solidFill>
                    <a:schemeClr val="bg1"/>
                  </a:solidFill>
                  <a:latin typeface="Arial" panose="020B0604020202020204" pitchFamily="34" charset="0"/>
                  <a:ea typeface="ＭＳ ゴシック" panose="020B0609070205080204" pitchFamily="49" charset="-128"/>
                </a:rPr>
                <a:t>trúc</a:t>
              </a:r>
              <a:r>
                <a:rPr lang="en-US" altLang="ja-JP" sz="900" dirty="0">
                  <a:solidFill>
                    <a:schemeClr val="bg1"/>
                  </a:solidFill>
                  <a:latin typeface="Arial" panose="020B0604020202020204" pitchFamily="34" charset="0"/>
                  <a:ea typeface="ＭＳ ゴシック" panose="020B0609070205080204" pitchFamily="49" charset="-128"/>
                </a:rPr>
                <a:t>, v.v...</a:t>
              </a:r>
            </a:p>
            <a:p>
              <a:pPr algn="ctr"/>
              <a:r>
                <a:rPr lang="en-US" altLang="ja-JP" sz="900" dirty="0">
                  <a:solidFill>
                    <a:schemeClr val="bg1"/>
                  </a:solidFill>
                  <a:latin typeface="Arial" panose="020B0604020202020204" pitchFamily="34" charset="0"/>
                  <a:ea typeface="ＭＳ ゴシック" panose="020B0609070205080204" pitchFamily="49" charset="-128"/>
                </a:rPr>
                <a:t>13%</a:t>
              </a:r>
            </a:p>
          </p:txBody>
        </p:sp>
        <p:sp>
          <p:nvSpPr>
            <p:cNvPr id="42" name="テキスト ボックス 41">
              <a:extLst>
                <a:ext uri="{FF2B5EF4-FFF2-40B4-BE49-F238E27FC236}">
                  <a16:creationId xmlns:a16="http://schemas.microsoft.com/office/drawing/2014/main" id="{6CBD6066-B233-4B92-9401-FC5CC5CCC97D}"/>
                </a:ext>
              </a:extLst>
            </p:cNvPr>
            <p:cNvSpPr txBox="1"/>
            <p:nvPr/>
          </p:nvSpPr>
          <p:spPr>
            <a:xfrm>
              <a:off x="7115731" y="6083423"/>
              <a:ext cx="659217" cy="307777"/>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Vật liệu</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11%</a:t>
              </a:r>
            </a:p>
          </p:txBody>
        </p:sp>
        <p:sp>
          <p:nvSpPr>
            <p:cNvPr id="43" name="テキスト ボックス 42">
              <a:extLst>
                <a:ext uri="{FF2B5EF4-FFF2-40B4-BE49-F238E27FC236}">
                  <a16:creationId xmlns:a16="http://schemas.microsoft.com/office/drawing/2014/main" id="{0DD124F0-FBCE-406F-9942-52DC7DDC3A02}"/>
                </a:ext>
              </a:extLst>
            </p:cNvPr>
            <p:cNvSpPr txBox="1"/>
            <p:nvPr/>
          </p:nvSpPr>
          <p:spPr>
            <a:xfrm>
              <a:off x="6576282" y="5778793"/>
              <a:ext cx="510318" cy="461665"/>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"Hàng hoá</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8%</a:t>
              </a:r>
            </a:p>
          </p:txBody>
        </p:sp>
        <p:sp>
          <p:nvSpPr>
            <p:cNvPr id="44" name="テキスト ボックス 43">
              <a:extLst>
                <a:ext uri="{FF2B5EF4-FFF2-40B4-BE49-F238E27FC236}">
                  <a16:creationId xmlns:a16="http://schemas.microsoft.com/office/drawing/2014/main" id="{90B034D6-310E-45FA-8657-5F6B9210507A}"/>
                </a:ext>
              </a:extLst>
            </p:cNvPr>
            <p:cNvSpPr txBox="1"/>
            <p:nvPr/>
          </p:nvSpPr>
          <p:spPr>
            <a:xfrm>
              <a:off x="5411713" y="5613518"/>
              <a:ext cx="816897" cy="369332"/>
            </a:xfrm>
            <a:prstGeom prst="rect">
              <a:avLst/>
            </a:prstGeom>
            <a:noFill/>
          </p:spPr>
          <p:txBody>
            <a:bodyPr vert="horz" wrap="square" lIns="0" tIns="0" rIns="0" bIns="0" rtlCol="0" anchor="ctr">
              <a:spAutoFit/>
            </a:bodyPr>
            <a:lstStyle/>
            <a:p>
              <a:pPr algn="ctr">
                <a:lnSpc>
                  <a:spcPct val="80000"/>
                </a:lnSpc>
              </a:pPr>
              <a:r>
                <a:rPr lang="id-ID" altLang="ja-JP" sz="1000" dirty="0">
                  <a:latin typeface="Arial" panose="020B0604020202020204" pitchFamily="34" charset="0"/>
                  <a:ea typeface="ＭＳ ゴシック" panose="020B0609070205080204" pitchFamily="49" charset="-128"/>
                </a:rPr>
                <a:t>Máy móc xây dựng, v.v...</a:t>
              </a:r>
              <a:endParaRPr lang="en-US" altLang="ja-JP" sz="1000" dirty="0">
                <a:latin typeface="Arial" panose="020B0604020202020204" pitchFamily="34" charset="0"/>
                <a:ea typeface="ＭＳ ゴシック" panose="020B0609070205080204" pitchFamily="49" charset="-128"/>
              </a:endParaRPr>
            </a:p>
            <a:p>
              <a:pPr algn="ctr">
                <a:lnSpc>
                  <a:spcPct val="80000"/>
                </a:lnSpc>
              </a:pPr>
              <a:r>
                <a:rPr lang="id-ID" altLang="ja-JP" sz="1000" dirty="0">
                  <a:latin typeface="Arial" panose="020B0604020202020204" pitchFamily="34" charset="0"/>
                  <a:ea typeface="ＭＳ ゴシック" panose="020B0609070205080204" pitchFamily="49" charset="-128"/>
                </a:rPr>
                <a:t>6%</a:t>
              </a:r>
            </a:p>
          </p:txBody>
        </p:sp>
        <p:sp>
          <p:nvSpPr>
            <p:cNvPr id="45" name="テキスト ボックス 44">
              <a:extLst>
                <a:ext uri="{FF2B5EF4-FFF2-40B4-BE49-F238E27FC236}">
                  <a16:creationId xmlns:a16="http://schemas.microsoft.com/office/drawing/2014/main" id="{612B811D-5AD0-4E1F-B67E-4AB82C9241FE}"/>
                </a:ext>
              </a:extLst>
            </p:cNvPr>
            <p:cNvSpPr txBox="1"/>
            <p:nvPr/>
          </p:nvSpPr>
          <p:spPr>
            <a:xfrm>
              <a:off x="6148066" y="5146045"/>
              <a:ext cx="684000" cy="246221"/>
            </a:xfrm>
            <a:prstGeom prst="rect">
              <a:avLst/>
            </a:prstGeom>
            <a:noFill/>
          </p:spPr>
          <p:txBody>
            <a:bodyPr vert="horz" wrap="square" lIns="0" tIns="0" rIns="0" bIns="0" rtlCol="0" anchor="ctr">
              <a:spAutoFit/>
            </a:bodyPr>
            <a:lstStyle/>
            <a:p>
              <a:pPr algn="ctr">
                <a:lnSpc>
                  <a:spcPct val="80000"/>
                </a:lnSpc>
              </a:pPr>
              <a:r>
                <a:rPr lang="id-ID" altLang="ja-JP" sz="1000" dirty="0">
                  <a:solidFill>
                    <a:schemeClr val="bg1"/>
                  </a:solidFill>
                  <a:latin typeface="Arial" panose="020B0604020202020204" pitchFamily="34" charset="0"/>
                  <a:ea typeface="ＭＳ ゴシック" panose="020B0609070205080204" pitchFamily="49" charset="-128"/>
                </a:rPr>
                <a:t>Dụng cụ</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lnSpc>
                  <a:spcPct val="80000"/>
                </a:lnSpc>
              </a:pPr>
              <a:r>
                <a:rPr lang="id-ID" altLang="ja-JP" sz="1000" dirty="0">
                  <a:solidFill>
                    <a:schemeClr val="bg1"/>
                  </a:solidFill>
                  <a:latin typeface="Arial" panose="020B0604020202020204" pitchFamily="34" charset="0"/>
                  <a:ea typeface="ＭＳ ゴシック" panose="020B0609070205080204" pitchFamily="49" charset="-128"/>
                </a:rPr>
                <a:t>5%</a:t>
              </a:r>
            </a:p>
          </p:txBody>
        </p:sp>
        <p:sp>
          <p:nvSpPr>
            <p:cNvPr id="46" name="テキスト ボックス 45">
              <a:extLst>
                <a:ext uri="{FF2B5EF4-FFF2-40B4-BE49-F238E27FC236}">
                  <a16:creationId xmlns:a16="http://schemas.microsoft.com/office/drawing/2014/main" id="{024BD07F-1B0E-4197-B1F1-23DCF26283EC}"/>
                </a:ext>
              </a:extLst>
            </p:cNvPr>
            <p:cNvSpPr txBox="1"/>
            <p:nvPr/>
          </p:nvSpPr>
          <p:spPr>
            <a:xfrm>
              <a:off x="5185804" y="4787627"/>
              <a:ext cx="948866" cy="369332"/>
            </a:xfrm>
            <a:prstGeom prst="rect">
              <a:avLst/>
            </a:prstGeom>
            <a:noFill/>
          </p:spPr>
          <p:txBody>
            <a:bodyPr vert="horz" wrap="square" lIns="0" tIns="0" rIns="0" bIns="0" rtlCol="0" anchor="ctr">
              <a:spAutoFit/>
            </a:bodyPr>
            <a:lstStyle/>
            <a:p>
              <a:pPr algn="ctr">
                <a:lnSpc>
                  <a:spcPct val="80000"/>
                </a:lnSpc>
              </a:pPr>
              <a:r>
                <a:rPr lang="vi-VN" altLang="ja-JP" sz="1000" dirty="0">
                  <a:latin typeface="Arial" panose="020B0604020202020204" pitchFamily="34" charset="0"/>
                  <a:ea typeface="ＭＳ ゴシック" panose="020B0609070205080204" pitchFamily="49" charset="-128"/>
                </a:rPr>
                <a:t>Thiết bị động cơ nói chung</a:t>
              </a:r>
              <a:endParaRPr lang="en-US" altLang="ja-JP" sz="1000" dirty="0">
                <a:latin typeface="Arial" panose="020B0604020202020204" pitchFamily="34" charset="0"/>
                <a:ea typeface="ＭＳ ゴシック" panose="020B0609070205080204" pitchFamily="49" charset="-128"/>
              </a:endParaRPr>
            </a:p>
            <a:p>
              <a:pPr algn="ctr">
                <a:lnSpc>
                  <a:spcPct val="80000"/>
                </a:lnSpc>
              </a:pPr>
              <a:r>
                <a:rPr lang="vi-VN" altLang="ja-JP" sz="1000" dirty="0">
                  <a:latin typeface="Arial" panose="020B0604020202020204" pitchFamily="34" charset="0"/>
                  <a:ea typeface="ＭＳ ゴシック" panose="020B0609070205080204" pitchFamily="49" charset="-128"/>
                </a:rPr>
                <a:t>4%</a:t>
              </a:r>
            </a:p>
          </p:txBody>
        </p:sp>
        <p:sp>
          <p:nvSpPr>
            <p:cNvPr id="47" name="テキスト ボックス 46">
              <a:extLst>
                <a:ext uri="{FF2B5EF4-FFF2-40B4-BE49-F238E27FC236}">
                  <a16:creationId xmlns:a16="http://schemas.microsoft.com/office/drawing/2014/main" id="{DE07E42D-F428-4829-92D8-A0EFCF6446E8}"/>
                </a:ext>
              </a:extLst>
            </p:cNvPr>
            <p:cNvSpPr txBox="1"/>
            <p:nvPr/>
          </p:nvSpPr>
          <p:spPr>
            <a:xfrm>
              <a:off x="6072757" y="4631909"/>
              <a:ext cx="612283" cy="221599"/>
            </a:xfrm>
            <a:prstGeom prst="rect">
              <a:avLst/>
            </a:prstGeom>
            <a:noFill/>
          </p:spPr>
          <p:txBody>
            <a:bodyPr vert="horz" wrap="square" lIns="0" tIns="0" rIns="0" bIns="0" rtlCol="0" anchor="ctr">
              <a:spAutoFit/>
            </a:bodyPr>
            <a:lstStyle/>
            <a:p>
              <a:pPr algn="ctr">
                <a:lnSpc>
                  <a:spcPct val="80000"/>
                </a:lnSpc>
              </a:pPr>
              <a:r>
                <a:rPr lang="id-ID" altLang="ja-JP" sz="900" dirty="0">
                  <a:solidFill>
                    <a:schemeClr val="bg1"/>
                  </a:solidFill>
                  <a:latin typeface="Arial" panose="020B0604020202020204" pitchFamily="34" charset="0"/>
                  <a:ea typeface="ＭＳ ゴシック" panose="020B0609070205080204" pitchFamily="49" charset="-128"/>
                </a:rPr>
                <a:t>Xe cộ</a:t>
              </a:r>
              <a:endParaRPr lang="en-US" altLang="ja-JP" sz="900" dirty="0">
                <a:solidFill>
                  <a:schemeClr val="bg1"/>
                </a:solidFill>
                <a:latin typeface="Arial" panose="020B0604020202020204" pitchFamily="34" charset="0"/>
                <a:ea typeface="ＭＳ ゴシック" panose="020B0609070205080204" pitchFamily="49" charset="-128"/>
              </a:endParaRPr>
            </a:p>
            <a:p>
              <a:pPr algn="ctr">
                <a:lnSpc>
                  <a:spcPct val="80000"/>
                </a:lnSpc>
              </a:pPr>
              <a:r>
                <a:rPr lang="id-ID" altLang="ja-JP" sz="900" dirty="0">
                  <a:solidFill>
                    <a:schemeClr val="bg1"/>
                  </a:solidFill>
                  <a:latin typeface="Arial" panose="020B0604020202020204" pitchFamily="34" charset="0"/>
                  <a:ea typeface="ＭＳ ゴシック" panose="020B0609070205080204" pitchFamily="49" charset="-128"/>
                </a:rPr>
                <a:t>3%</a:t>
              </a:r>
            </a:p>
          </p:txBody>
        </p:sp>
        <p:sp>
          <p:nvSpPr>
            <p:cNvPr id="48" name="テキスト ボックス 47">
              <a:extLst>
                <a:ext uri="{FF2B5EF4-FFF2-40B4-BE49-F238E27FC236}">
                  <a16:creationId xmlns:a16="http://schemas.microsoft.com/office/drawing/2014/main" id="{6F11E4E8-7A2C-4533-8AE3-63A6CB2E58DA}"/>
                </a:ext>
              </a:extLst>
            </p:cNvPr>
            <p:cNvSpPr txBox="1"/>
            <p:nvPr/>
          </p:nvSpPr>
          <p:spPr>
            <a:xfrm>
              <a:off x="4815788" y="4274279"/>
              <a:ext cx="1556412" cy="369332"/>
            </a:xfrm>
            <a:prstGeom prst="rect">
              <a:avLst/>
            </a:prstGeom>
            <a:noFill/>
          </p:spPr>
          <p:txBody>
            <a:bodyPr vert="horz" wrap="square" lIns="0" tIns="0" rIns="0" bIns="0" rtlCol="0" anchor="ctr">
              <a:spAutoFit/>
            </a:bodyPr>
            <a:lstStyle/>
            <a:p>
              <a:pPr algn="ctr">
                <a:lnSpc>
                  <a:spcPct val="80000"/>
                </a:lnSpc>
              </a:pPr>
              <a:r>
                <a:rPr lang="vi-VN" altLang="ja-JP" sz="1000" dirty="0">
                  <a:latin typeface="Arial" panose="020B0604020202020204" pitchFamily="34" charset="0"/>
                  <a:ea typeface="ＭＳ ゴシック" panose="020B0609070205080204" pitchFamily="49" charset="-128"/>
                </a:rPr>
                <a:t>Máy móc công cụ vận hành bằng sức người, v.v...</a:t>
              </a:r>
              <a:endParaRPr lang="en-US" altLang="ja-JP" sz="1000" dirty="0">
                <a:latin typeface="Arial" panose="020B0604020202020204" pitchFamily="34" charset="0"/>
                <a:ea typeface="ＭＳ ゴシック" panose="020B0609070205080204" pitchFamily="49" charset="-128"/>
              </a:endParaRPr>
            </a:p>
            <a:p>
              <a:pPr algn="ctr">
                <a:lnSpc>
                  <a:spcPct val="80000"/>
                </a:lnSpc>
              </a:pPr>
              <a:r>
                <a:rPr lang="vi-VN" altLang="ja-JP" sz="1000" dirty="0">
                  <a:latin typeface="Arial" panose="020B0604020202020204" pitchFamily="34" charset="0"/>
                  <a:ea typeface="ＭＳ ゴシック" panose="020B0609070205080204" pitchFamily="49" charset="-128"/>
                </a:rPr>
                <a:t>3%</a:t>
              </a:r>
            </a:p>
          </p:txBody>
        </p:sp>
        <p:sp>
          <p:nvSpPr>
            <p:cNvPr id="49" name="テキスト ボックス 48">
              <a:extLst>
                <a:ext uri="{FF2B5EF4-FFF2-40B4-BE49-F238E27FC236}">
                  <a16:creationId xmlns:a16="http://schemas.microsoft.com/office/drawing/2014/main" id="{59F18B9F-BBD0-4C4E-8FC2-ABA1C2CF52A4}"/>
                </a:ext>
              </a:extLst>
            </p:cNvPr>
            <p:cNvSpPr txBox="1"/>
            <p:nvPr/>
          </p:nvSpPr>
          <p:spPr>
            <a:xfrm>
              <a:off x="5531699" y="3978683"/>
              <a:ext cx="1205941" cy="246221"/>
            </a:xfrm>
            <a:prstGeom prst="rect">
              <a:avLst/>
            </a:prstGeom>
            <a:noFill/>
          </p:spPr>
          <p:txBody>
            <a:bodyPr vert="horz" wrap="square" lIns="0" tIns="0" rIns="0" bIns="0" rtlCol="0" anchor="ctr">
              <a:spAutoFit/>
            </a:bodyPr>
            <a:lstStyle/>
            <a:p>
              <a:pPr algn="ctr">
                <a:lnSpc>
                  <a:spcPct val="80000"/>
                </a:lnSpc>
              </a:pPr>
              <a:r>
                <a:rPr lang="id-ID" altLang="ja-JP" sz="1000" dirty="0">
                  <a:latin typeface="Arial" panose="020B0604020202020204" pitchFamily="34" charset="0"/>
                  <a:ea typeface="ＭＳ ゴシック" panose="020B0609070205080204" pitchFamily="49" charset="-128"/>
                </a:rPr>
                <a:t>Trang thiết bị khác</a:t>
              </a:r>
              <a:endParaRPr lang="en-US" altLang="ja-JP" sz="1000" dirty="0">
                <a:latin typeface="Arial" panose="020B0604020202020204" pitchFamily="34" charset="0"/>
                <a:ea typeface="ＭＳ ゴシック" panose="020B0609070205080204" pitchFamily="49" charset="-128"/>
              </a:endParaRPr>
            </a:p>
            <a:p>
              <a:pPr algn="ctr">
                <a:lnSpc>
                  <a:spcPct val="80000"/>
                </a:lnSpc>
              </a:pPr>
              <a:r>
                <a:rPr lang="id-ID" altLang="ja-JP" sz="1000" dirty="0">
                  <a:latin typeface="Arial" panose="020B0604020202020204" pitchFamily="34" charset="0"/>
                  <a:ea typeface="ＭＳ ゴシック" panose="020B0609070205080204" pitchFamily="49" charset="-128"/>
                </a:rPr>
                <a:t>3%</a:t>
              </a:r>
            </a:p>
          </p:txBody>
        </p:sp>
        <p:sp>
          <p:nvSpPr>
            <p:cNvPr id="50" name="テキスト ボックス 49">
              <a:extLst>
                <a:ext uri="{FF2B5EF4-FFF2-40B4-BE49-F238E27FC236}">
                  <a16:creationId xmlns:a16="http://schemas.microsoft.com/office/drawing/2014/main" id="{1511EA31-354B-4FA1-8442-91301B964CB9}"/>
                </a:ext>
              </a:extLst>
            </p:cNvPr>
            <p:cNvSpPr txBox="1"/>
            <p:nvPr/>
          </p:nvSpPr>
          <p:spPr>
            <a:xfrm>
              <a:off x="6767936" y="4006825"/>
              <a:ext cx="574170" cy="307777"/>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Khác</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12%</a:t>
              </a:r>
            </a:p>
          </p:txBody>
        </p:sp>
      </p:grpSp>
      <p:grpSp>
        <p:nvGrpSpPr>
          <p:cNvPr id="2" name="グループ化 1">
            <a:extLst>
              <a:ext uri="{FF2B5EF4-FFF2-40B4-BE49-F238E27FC236}">
                <a16:creationId xmlns:a16="http://schemas.microsoft.com/office/drawing/2014/main" id="{6E12F991-D954-45FE-8218-2256F8208602}"/>
              </a:ext>
            </a:extLst>
          </p:cNvPr>
          <p:cNvGrpSpPr/>
          <p:nvPr/>
        </p:nvGrpSpPr>
        <p:grpSpPr>
          <a:xfrm>
            <a:off x="349123" y="1486014"/>
            <a:ext cx="4103804" cy="2997324"/>
            <a:chOff x="349123" y="1486014"/>
            <a:chExt cx="4103804" cy="2997324"/>
          </a:xfrm>
        </p:grpSpPr>
        <p:pic>
          <p:nvPicPr>
            <p:cNvPr id="12" name="図 11">
              <a:extLst>
                <a:ext uri="{FF2B5EF4-FFF2-40B4-BE49-F238E27FC236}">
                  <a16:creationId xmlns:a16="http://schemas.microsoft.com/office/drawing/2014/main" id="{9717BF60-4832-400B-9170-B796F99A4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23" y="1486014"/>
              <a:ext cx="2970000" cy="2970000"/>
            </a:xfrm>
            <a:prstGeom prst="rect">
              <a:avLst/>
            </a:prstGeom>
          </p:spPr>
        </p:pic>
        <p:sp>
          <p:nvSpPr>
            <p:cNvPr id="13" name="テキスト ボックス 12">
              <a:extLst>
                <a:ext uri="{FF2B5EF4-FFF2-40B4-BE49-F238E27FC236}">
                  <a16:creationId xmlns:a16="http://schemas.microsoft.com/office/drawing/2014/main" id="{E75B8F26-7F3C-4515-ADD3-8FAD472EFE69}"/>
                </a:ext>
              </a:extLst>
            </p:cNvPr>
            <p:cNvSpPr txBox="1"/>
            <p:nvPr/>
          </p:nvSpPr>
          <p:spPr>
            <a:xfrm>
              <a:off x="1929438" y="1694949"/>
              <a:ext cx="648000" cy="498598"/>
            </a:xfrm>
            <a:prstGeom prst="rect">
              <a:avLst/>
            </a:prstGeom>
            <a:noFill/>
          </p:spPr>
          <p:txBody>
            <a:bodyPr vert="horz" wrap="square" lIns="0" tIns="0" rIns="0" bIns="0" rtlCol="0" anchor="t">
              <a:spAutoFit/>
            </a:bodyPr>
            <a:lstStyle/>
            <a:p>
              <a:pPr algn="ctr">
                <a:lnSpc>
                  <a:spcPct val="90000"/>
                </a:lnSpc>
              </a:pPr>
              <a:r>
                <a:rPr lang="vi-VN" altLang="ja-JP" sz="900" dirty="0">
                  <a:solidFill>
                    <a:schemeClr val="bg1"/>
                  </a:solidFill>
                  <a:latin typeface="Arial" panose="020B0604020202020204" pitchFamily="34" charset="0"/>
                  <a:ea typeface="ＭＳ ゴシック" panose="020B0609070205080204" pitchFamily="49" charset="-128"/>
                </a:rPr>
                <a:t>Từ 1 tháng đến dưới 3 tháng</a:t>
              </a:r>
              <a:endParaRPr lang="en-US" altLang="ja-JP" sz="900" dirty="0">
                <a:solidFill>
                  <a:schemeClr val="bg1"/>
                </a:solidFill>
                <a:latin typeface="Arial" panose="020B0604020202020204" pitchFamily="34" charset="0"/>
                <a:ea typeface="ＭＳ ゴシック" panose="020B0609070205080204" pitchFamily="49" charset="-128"/>
              </a:endParaRPr>
            </a:p>
            <a:p>
              <a:pPr algn="ctr">
                <a:lnSpc>
                  <a:spcPct val="90000"/>
                </a:lnSpc>
              </a:pPr>
              <a:r>
                <a:rPr lang="vi-VN" altLang="ja-JP" sz="900" dirty="0">
                  <a:solidFill>
                    <a:schemeClr val="bg1"/>
                  </a:solidFill>
                  <a:latin typeface="Arial" panose="020B0604020202020204" pitchFamily="34" charset="0"/>
                  <a:ea typeface="ＭＳ ゴシック" panose="020B0609070205080204" pitchFamily="49" charset="-128"/>
                </a:rPr>
                <a:t>8%</a:t>
              </a:r>
            </a:p>
          </p:txBody>
        </p:sp>
        <p:sp>
          <p:nvSpPr>
            <p:cNvPr id="14" name="テキスト ボックス 13">
              <a:extLst>
                <a:ext uri="{FF2B5EF4-FFF2-40B4-BE49-F238E27FC236}">
                  <a16:creationId xmlns:a16="http://schemas.microsoft.com/office/drawing/2014/main" id="{2A3A1D11-941B-49D8-9CA4-0835807AD6B4}"/>
                </a:ext>
              </a:extLst>
            </p:cNvPr>
            <p:cNvSpPr txBox="1"/>
            <p:nvPr/>
          </p:nvSpPr>
          <p:spPr>
            <a:xfrm>
              <a:off x="1929438" y="2179762"/>
              <a:ext cx="1138547" cy="373949"/>
            </a:xfrm>
            <a:prstGeom prst="rect">
              <a:avLst/>
            </a:prstGeom>
            <a:noFill/>
          </p:spPr>
          <p:txBody>
            <a:bodyPr vert="horz" wrap="square" lIns="0" tIns="0" rIns="0" bIns="0" rtlCol="0" anchor="ctr">
              <a:spAutoFit/>
            </a:bodyPr>
            <a:lstStyle/>
            <a:p>
              <a:pPr algn="ctr">
                <a:lnSpc>
                  <a:spcPct val="90000"/>
                </a:lnSpc>
              </a:pPr>
              <a:r>
                <a:rPr lang="vi-VN" altLang="ja-JP" sz="900" dirty="0">
                  <a:solidFill>
                    <a:schemeClr val="bg1"/>
                  </a:solidFill>
                  <a:latin typeface="Arial" panose="020B0604020202020204" pitchFamily="34" charset="0"/>
                  <a:ea typeface="ＭＳ ゴシック" panose="020B0609070205080204" pitchFamily="49" charset="-128"/>
                </a:rPr>
                <a:t>Từ 3 tháng đến dưới 6 tháng</a:t>
              </a:r>
              <a:endParaRPr lang="en-US" altLang="ja-JP" sz="900" dirty="0">
                <a:solidFill>
                  <a:schemeClr val="bg1"/>
                </a:solidFill>
                <a:latin typeface="Arial" panose="020B0604020202020204" pitchFamily="34" charset="0"/>
                <a:ea typeface="ＭＳ ゴシック" panose="020B0609070205080204" pitchFamily="49" charset="-128"/>
              </a:endParaRPr>
            </a:p>
            <a:p>
              <a:pPr algn="ctr">
                <a:lnSpc>
                  <a:spcPct val="90000"/>
                </a:lnSpc>
              </a:pPr>
              <a:r>
                <a:rPr lang="vi-VN" altLang="ja-JP" sz="900" dirty="0">
                  <a:solidFill>
                    <a:schemeClr val="bg1"/>
                  </a:solidFill>
                  <a:latin typeface="Arial" panose="020B0604020202020204" pitchFamily="34" charset="0"/>
                  <a:ea typeface="ＭＳ ゴシック" panose="020B0609070205080204" pitchFamily="49" charset="-128"/>
                </a:rPr>
                <a:t>6%</a:t>
              </a:r>
            </a:p>
          </p:txBody>
        </p:sp>
        <p:sp>
          <p:nvSpPr>
            <p:cNvPr id="15" name="テキスト ボックス 14">
              <a:extLst>
                <a:ext uri="{FF2B5EF4-FFF2-40B4-BE49-F238E27FC236}">
                  <a16:creationId xmlns:a16="http://schemas.microsoft.com/office/drawing/2014/main" id="{5256F5BE-EE18-4EAD-9795-1BE9F5A1D90F}"/>
                </a:ext>
              </a:extLst>
            </p:cNvPr>
            <p:cNvSpPr txBox="1"/>
            <p:nvPr/>
          </p:nvSpPr>
          <p:spPr>
            <a:xfrm>
              <a:off x="2117930" y="2654593"/>
              <a:ext cx="1433154" cy="249299"/>
            </a:xfrm>
            <a:prstGeom prst="rect">
              <a:avLst/>
            </a:prstGeom>
            <a:noFill/>
          </p:spPr>
          <p:txBody>
            <a:bodyPr vert="horz" wrap="square" lIns="0" tIns="0" rIns="0" bIns="0" rtlCol="0" anchor="ctr">
              <a:spAutoFit/>
            </a:bodyPr>
            <a:lstStyle>
              <a:defPPr rtl="0">
                <a:defRPr lang="vi-vn"/>
              </a:defPPr>
              <a:lvl1pPr algn="ctr">
                <a:lnSpc>
                  <a:spcPct val="90000"/>
                </a:lnSpc>
                <a:defRPr sz="900">
                  <a:solidFill>
                    <a:schemeClr val="bg1"/>
                  </a:solidFill>
                  <a:latin typeface="Arial" panose="020B0604020202020204" pitchFamily="34" charset="0"/>
                  <a:ea typeface="ＭＳ ゴシック" panose="020B0609070205080204" pitchFamily="49" charset="-128"/>
                </a:defRPr>
              </a:lvl1pPr>
            </a:lstStyle>
            <a:p>
              <a:r>
                <a:rPr lang="vi-VN" altLang="ja-JP" dirty="0"/>
                <a:t>Từ 6 tháng đến dưới 1 năm</a:t>
              </a:r>
              <a:endParaRPr lang="en-US" altLang="ja-JP" dirty="0"/>
            </a:p>
            <a:p>
              <a:r>
                <a:rPr lang="vi-VN" altLang="ja-JP" dirty="0"/>
                <a:t>8%</a:t>
              </a:r>
            </a:p>
          </p:txBody>
        </p:sp>
        <p:sp>
          <p:nvSpPr>
            <p:cNvPr id="22" name="テキスト ボックス 21">
              <a:extLst>
                <a:ext uri="{FF2B5EF4-FFF2-40B4-BE49-F238E27FC236}">
                  <a16:creationId xmlns:a16="http://schemas.microsoft.com/office/drawing/2014/main" id="{19F86CEC-A22E-4C28-8E1E-1D8B20B7B67B}"/>
                </a:ext>
              </a:extLst>
            </p:cNvPr>
            <p:cNvSpPr txBox="1"/>
            <p:nvPr/>
          </p:nvSpPr>
          <p:spPr>
            <a:xfrm>
              <a:off x="2123728" y="3108008"/>
              <a:ext cx="1058386" cy="461665"/>
            </a:xfrm>
            <a:prstGeom prst="rect">
              <a:avLst/>
            </a:prstGeom>
            <a:noFill/>
          </p:spPr>
          <p:txBody>
            <a:bodyPr vert="horz" wrap="square" lIns="0" tIns="0" rIns="0" bIns="0" rtlCol="0" anchor="ctr">
              <a:spAutoFit/>
            </a:bodyPr>
            <a:lstStyle/>
            <a:p>
              <a:pPr algn="ctr"/>
              <a:r>
                <a:rPr lang="vi-VN" altLang="ja-JP" sz="1000" dirty="0">
                  <a:solidFill>
                    <a:schemeClr val="bg1"/>
                  </a:solidFill>
                  <a:latin typeface="Arial" panose="020B0604020202020204" pitchFamily="34" charset="0"/>
                  <a:ea typeface="ＭＳ ゴシック" panose="020B0609070205080204" pitchFamily="49" charset="-128"/>
                </a:rPr>
                <a:t>Từ 1 năm đến dưới 3 năm</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vi-VN" altLang="ja-JP" sz="1000" dirty="0">
                  <a:solidFill>
                    <a:schemeClr val="bg1"/>
                  </a:solidFill>
                  <a:latin typeface="Arial" panose="020B0604020202020204" pitchFamily="34" charset="0"/>
                  <a:ea typeface="ＭＳ ゴシック" panose="020B0609070205080204" pitchFamily="49" charset="-128"/>
                </a:rPr>
                <a:t>19%</a:t>
              </a:r>
            </a:p>
          </p:txBody>
        </p:sp>
        <p:sp>
          <p:nvSpPr>
            <p:cNvPr id="23" name="テキスト ボックス 22">
              <a:extLst>
                <a:ext uri="{FF2B5EF4-FFF2-40B4-BE49-F238E27FC236}">
                  <a16:creationId xmlns:a16="http://schemas.microsoft.com/office/drawing/2014/main" id="{BF382B77-7111-441E-BF2D-3F54378C4CA6}"/>
                </a:ext>
              </a:extLst>
            </p:cNvPr>
            <p:cNvSpPr txBox="1"/>
            <p:nvPr/>
          </p:nvSpPr>
          <p:spPr>
            <a:xfrm>
              <a:off x="1350700" y="3830715"/>
              <a:ext cx="1058386" cy="461665"/>
            </a:xfrm>
            <a:prstGeom prst="rect">
              <a:avLst/>
            </a:prstGeom>
            <a:noFill/>
          </p:spPr>
          <p:txBody>
            <a:bodyPr vert="horz" wrap="square" lIns="0" tIns="0" rIns="0" bIns="0" rtlCol="0" anchor="b">
              <a:spAutoFit/>
            </a:bodyPr>
            <a:lstStyle/>
            <a:p>
              <a:pPr algn="ctr"/>
              <a:r>
                <a:rPr lang="vi-VN" altLang="ja-JP" sz="1000" dirty="0">
                  <a:solidFill>
                    <a:schemeClr val="bg1"/>
                  </a:solidFill>
                  <a:latin typeface="Arial" panose="020B0604020202020204" pitchFamily="34" charset="0"/>
                  <a:ea typeface="ＭＳ ゴシック" panose="020B0609070205080204" pitchFamily="49" charset="-128"/>
                </a:rPr>
                <a:t>Từ 3 năm đến dưới 5 năm</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vi-VN" altLang="ja-JP" sz="1000" dirty="0">
                  <a:solidFill>
                    <a:schemeClr val="bg1"/>
                  </a:solidFill>
                  <a:latin typeface="Arial" panose="020B0604020202020204" pitchFamily="34" charset="0"/>
                  <a:ea typeface="ＭＳ ゴシック" panose="020B0609070205080204" pitchFamily="49" charset="-128"/>
                </a:rPr>
                <a:t>14%</a:t>
              </a:r>
            </a:p>
          </p:txBody>
        </p:sp>
        <p:sp>
          <p:nvSpPr>
            <p:cNvPr id="24" name="テキスト ボックス 23">
              <a:extLst>
                <a:ext uri="{FF2B5EF4-FFF2-40B4-BE49-F238E27FC236}">
                  <a16:creationId xmlns:a16="http://schemas.microsoft.com/office/drawing/2014/main" id="{363F3B9C-32DC-4E2B-8C6F-4D7995243F36}"/>
                </a:ext>
              </a:extLst>
            </p:cNvPr>
            <p:cNvSpPr txBox="1"/>
            <p:nvPr/>
          </p:nvSpPr>
          <p:spPr>
            <a:xfrm>
              <a:off x="539552" y="3241551"/>
              <a:ext cx="1058386" cy="461665"/>
            </a:xfrm>
            <a:prstGeom prst="rect">
              <a:avLst/>
            </a:prstGeom>
            <a:noFill/>
          </p:spPr>
          <p:txBody>
            <a:bodyPr vert="horz" wrap="square" lIns="0" tIns="0" rIns="0" bIns="0" rtlCol="0" anchor="ctr">
              <a:spAutoFit/>
            </a:bodyPr>
            <a:lstStyle/>
            <a:p>
              <a:pPr algn="ctr"/>
              <a:r>
                <a:rPr lang="vi-VN" altLang="ja-JP" sz="1000" dirty="0">
                  <a:solidFill>
                    <a:schemeClr val="bg1"/>
                  </a:solidFill>
                  <a:latin typeface="Arial" panose="020B0604020202020204" pitchFamily="34" charset="0"/>
                  <a:ea typeface="ＭＳ ゴシック" panose="020B0609070205080204" pitchFamily="49" charset="-128"/>
                </a:rPr>
                <a:t>Từ 5 năm đến dưới 10 năm</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vi-VN" altLang="ja-JP" sz="1000" dirty="0">
                  <a:solidFill>
                    <a:schemeClr val="bg1"/>
                  </a:solidFill>
                  <a:latin typeface="Arial" panose="020B0604020202020204" pitchFamily="34" charset="0"/>
                  <a:ea typeface="ＭＳ ゴシック" panose="020B0609070205080204" pitchFamily="49" charset="-128"/>
                </a:rPr>
                <a:t>17%</a:t>
              </a:r>
            </a:p>
          </p:txBody>
        </p:sp>
        <p:sp>
          <p:nvSpPr>
            <p:cNvPr id="25" name="テキスト ボックス 24">
              <a:extLst>
                <a:ext uri="{FF2B5EF4-FFF2-40B4-BE49-F238E27FC236}">
                  <a16:creationId xmlns:a16="http://schemas.microsoft.com/office/drawing/2014/main" id="{9CF986A7-329A-430D-989A-C202914BF598}"/>
                </a:ext>
              </a:extLst>
            </p:cNvPr>
            <p:cNvSpPr txBox="1"/>
            <p:nvPr/>
          </p:nvSpPr>
          <p:spPr>
            <a:xfrm>
              <a:off x="633294" y="2422596"/>
              <a:ext cx="1058386" cy="307777"/>
            </a:xfrm>
            <a:prstGeom prst="rect">
              <a:avLst/>
            </a:prstGeom>
            <a:noFill/>
          </p:spPr>
          <p:txBody>
            <a:bodyPr vert="horz" wrap="square" lIns="0" tIns="0" rIns="0" bIns="0" rtlCol="0" anchor="ctr">
              <a:spAutoFit/>
            </a:bodyPr>
            <a:lstStyle/>
            <a:p>
              <a:pPr algn="ctr"/>
              <a:r>
                <a:rPr lang="id-ID" altLang="ja-JP" sz="1000" dirty="0">
                  <a:solidFill>
                    <a:schemeClr val="bg1"/>
                  </a:solidFill>
                  <a:latin typeface="Arial" panose="020B0604020202020204" pitchFamily="34" charset="0"/>
                  <a:ea typeface="ＭＳ ゴシック" panose="020B0609070205080204" pitchFamily="49" charset="-128"/>
                </a:rPr>
                <a:t>Từ 10 năm trở lên</a:t>
              </a:r>
              <a:endParaRPr lang="en-US" altLang="ja-JP" sz="1000" dirty="0">
                <a:solidFill>
                  <a:schemeClr val="bg1"/>
                </a:solidFill>
                <a:latin typeface="Arial" panose="020B0604020202020204" pitchFamily="34" charset="0"/>
                <a:ea typeface="ＭＳ ゴシック" panose="020B0609070205080204" pitchFamily="49" charset="-128"/>
              </a:endParaRPr>
            </a:p>
            <a:p>
              <a:pPr algn="ctr"/>
              <a:r>
                <a:rPr lang="id-ID" altLang="ja-JP" sz="1000" dirty="0">
                  <a:solidFill>
                    <a:schemeClr val="bg1"/>
                  </a:solidFill>
                  <a:latin typeface="Arial" panose="020B0604020202020204" pitchFamily="34" charset="0"/>
                  <a:ea typeface="ＭＳ ゴシック" panose="020B0609070205080204" pitchFamily="49" charset="-128"/>
                </a:rPr>
                <a:t>27%</a:t>
              </a:r>
            </a:p>
          </p:txBody>
        </p:sp>
        <p:sp>
          <p:nvSpPr>
            <p:cNvPr id="26" name="テキスト ボックス 25">
              <a:extLst>
                <a:ext uri="{FF2B5EF4-FFF2-40B4-BE49-F238E27FC236}">
                  <a16:creationId xmlns:a16="http://schemas.microsoft.com/office/drawing/2014/main" id="{4E21E116-ADCA-40B3-930F-765133E298FE}"/>
                </a:ext>
              </a:extLst>
            </p:cNvPr>
            <p:cNvSpPr txBox="1"/>
            <p:nvPr/>
          </p:nvSpPr>
          <p:spPr>
            <a:xfrm>
              <a:off x="1260771" y="1660284"/>
              <a:ext cx="701020" cy="276999"/>
            </a:xfrm>
            <a:prstGeom prst="rect">
              <a:avLst/>
            </a:prstGeom>
            <a:noFill/>
          </p:spPr>
          <p:txBody>
            <a:bodyPr vert="horz" wrap="square" lIns="0" tIns="0" rIns="0" bIns="0" rtlCol="0" anchor="t">
              <a:spAutoFit/>
            </a:bodyPr>
            <a:lstStyle/>
            <a:p>
              <a:pPr algn="ctr"/>
              <a:r>
                <a:rPr lang="vi-VN" altLang="ja-JP" sz="900" dirty="0">
                  <a:solidFill>
                    <a:schemeClr val="bg1"/>
                  </a:solidFill>
                  <a:latin typeface="Arial" panose="020B0604020202020204" pitchFamily="34" charset="0"/>
                  <a:ea typeface="ＭＳ ゴシック" panose="020B0609070205080204" pitchFamily="49" charset="-128"/>
                </a:rPr>
                <a:t>Dưới 1 tháng</a:t>
              </a:r>
              <a:endParaRPr lang="en-US" altLang="ja-JP" sz="900" dirty="0">
                <a:solidFill>
                  <a:schemeClr val="bg1"/>
                </a:solidFill>
                <a:latin typeface="Arial" panose="020B0604020202020204" pitchFamily="34" charset="0"/>
                <a:ea typeface="ＭＳ ゴシック" panose="020B0609070205080204" pitchFamily="49" charset="-128"/>
              </a:endParaRPr>
            </a:p>
            <a:p>
              <a:pPr algn="ctr"/>
              <a:r>
                <a:rPr lang="vi-VN" altLang="ja-JP" sz="900" dirty="0">
                  <a:solidFill>
                    <a:schemeClr val="bg1"/>
                  </a:solidFill>
                  <a:latin typeface="Arial" panose="020B0604020202020204" pitchFamily="34" charset="0"/>
                  <a:ea typeface="ＭＳ ゴシック" panose="020B0609070205080204" pitchFamily="49" charset="-128"/>
                </a:rPr>
                <a:t>1%</a:t>
              </a: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7" y="2368313"/>
              <a:ext cx="972000" cy="360362"/>
            </a:xfrm>
            <a:prstGeom prst="borderCallout1">
              <a:avLst>
                <a:gd name="adj1" fmla="val 18750"/>
                <a:gd name="adj2" fmla="val -8333"/>
                <a:gd name="adj3" fmla="val 104978"/>
                <a:gd name="adj4" fmla="val -28247"/>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rtl="0" fontAlgn="auto">
                <a:spcBef>
                  <a:spcPts val="0"/>
                </a:spcBef>
                <a:spcAft>
                  <a:spcPts val="0"/>
                </a:spcAft>
                <a:defRPr/>
              </a:pPr>
              <a:r>
                <a:rPr lang="vi" sz="1200" dirty="0">
                  <a:solidFill>
                    <a:schemeClr val="tx1"/>
                  </a:solidFill>
                  <a:latin typeface="Arial" panose="020B0604020202020204" pitchFamily="34" charset="0"/>
                  <a:ea typeface="メイリオ" panose="020B0604030504040204" pitchFamily="50" charset="-128"/>
                  <a:cs typeface="Arial" panose="020B0604020202020204" pitchFamily="34" charset="0"/>
                </a:rPr>
                <a:t>Dưới 1 năm</a:t>
              </a:r>
              <a:endParaRPr lang="en-US" altLang="ja-JP" sz="12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rtl="0" fontAlgn="auto">
                <a:spcBef>
                  <a:spcPts val="0"/>
                </a:spcBef>
                <a:spcAft>
                  <a:spcPts val="0"/>
                </a:spcAft>
                <a:defRPr/>
              </a:pPr>
              <a:r>
                <a:rPr lang="vi" sz="1200" dirty="0">
                  <a:solidFill>
                    <a:schemeClr val="tx1"/>
                  </a:solidFill>
                  <a:latin typeface="Arial" panose="020B0604020202020204" pitchFamily="34" charset="0"/>
                  <a:ea typeface="メイリオ" panose="020B0604030504040204" pitchFamily="50" charset="-128"/>
                  <a:cs typeface="Arial" panose="020B0604020202020204" pitchFamily="34" charset="0"/>
                </a:rPr>
                <a:t>23%</a:t>
              </a:r>
              <a:endParaRPr lang="ja-JP" altLang="en-US" sz="12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6" y="4129326"/>
              <a:ext cx="972000" cy="354012"/>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rtl="0" fontAlgn="auto">
                <a:spcBef>
                  <a:spcPts val="0"/>
                </a:spcBef>
                <a:spcAft>
                  <a:spcPts val="0"/>
                </a:spcAft>
                <a:defRPr/>
              </a:pPr>
              <a:r>
                <a:rPr lang="vi" sz="1200" dirty="0">
                  <a:solidFill>
                    <a:schemeClr val="tx1"/>
                  </a:solidFill>
                  <a:latin typeface="Arial" panose="020B0604020202020204" pitchFamily="34" charset="0"/>
                  <a:ea typeface="メイリオ" panose="020B0604030504040204" pitchFamily="50" charset="-128"/>
                  <a:cs typeface="Arial" panose="020B0604020202020204" pitchFamily="34" charset="0"/>
                </a:rPr>
                <a:t>Dưới 3 năm</a:t>
              </a:r>
              <a:endParaRPr lang="en-US" altLang="ja-JP" sz="12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rtl="0" fontAlgn="auto">
                <a:spcBef>
                  <a:spcPts val="0"/>
                </a:spcBef>
                <a:spcAft>
                  <a:spcPts val="0"/>
                </a:spcAft>
                <a:defRPr/>
              </a:pPr>
              <a:r>
                <a:rPr lang="vi" sz="1200" dirty="0">
                  <a:solidFill>
                    <a:schemeClr val="tx1"/>
                  </a:solidFill>
                  <a:latin typeface="Arial" panose="020B0604020202020204" pitchFamily="34" charset="0"/>
                  <a:ea typeface="メイリオ" panose="020B0604030504040204" pitchFamily="50" charset="-128"/>
                  <a:cs typeface="Arial" panose="020B0604020202020204" pitchFamily="34" charset="0"/>
                </a:rPr>
                <a:t>43%</a:t>
              </a:r>
              <a:endParaRPr lang="ja-JP" altLang="en-US" sz="12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pPr algn="ctr"/>
              <a:t>7</a:t>
            </a:fld>
            <a:endParaRPr kumimoji="1" lang="ja-JP" altLang="en-US"/>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28575"/>
            <a:ext cx="6696744" cy="648000"/>
          </a:xfrm>
          <a:prstGeom prst="roundRect">
            <a:avLst/>
          </a:prstGeom>
          <a:solidFill>
            <a:srgbClr val="C00000"/>
          </a:solidFill>
          <a:ln w="9525">
            <a:noFill/>
            <a:miter lim="800000"/>
            <a:headEnd/>
            <a:tailEnd/>
          </a:ln>
          <a:effectLst/>
        </p:spPr>
        <p:txBody>
          <a:bodyPr wrap="square" rtlCol="0" anchor="ctr">
            <a:noAutofit/>
          </a:bodyPr>
          <a:lstStyle/>
          <a:p>
            <a:pPr rtl="0"/>
            <a:r>
              <a:rPr lang="vi" b="1" dirty="0">
                <a:solidFill>
                  <a:schemeClr val="bg1"/>
                </a:solidFill>
                <a:latin typeface="Arial" panose="020B0604020202020204" pitchFamily="34" charset="0"/>
                <a:ea typeface="ＭＳ ゴシック" pitchFamily="49" charset="-128"/>
                <a:cs typeface="Arial" panose="020B0604020202020204" pitchFamily="34" charset="0"/>
              </a:rPr>
              <a:t>Tai nạn lao động ở người có số năm kinh nghiệm ngắn (lao động chưa lành nghề) chiếm 40% trở lên</a:t>
            </a:r>
            <a:endParaRPr lang="ja-JP" altLang="en-US"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727354"/>
            <a:ext cx="5136004" cy="810388"/>
          </a:xfrm>
          <a:prstGeom prst="rect">
            <a:avLst/>
          </a:prstGeom>
          <a:noFill/>
          <a:ln w="19050">
            <a:solidFill>
              <a:srgbClr val="FF0000"/>
            </a:solidFill>
          </a:ln>
        </p:spPr>
        <p:txBody>
          <a:bodyPr tIns="108000" rtlCol="0"/>
          <a:lstStyle/>
          <a:p>
            <a:pPr marL="285750" indent="-285750" rtl="0" fontAlgn="auto">
              <a:spcBef>
                <a:spcPts val="600"/>
              </a:spcBef>
              <a:spcAft>
                <a:spcPts val="0"/>
              </a:spcAft>
              <a:buClr>
                <a:srgbClr val="C00000"/>
              </a:buClr>
              <a:buFont typeface="Wingdings 2" panose="05020102010507070707" pitchFamily="18" charset="2"/>
              <a:buChar char="¢"/>
              <a:defRPr/>
            </a:pPr>
            <a:r>
              <a:rPr lang="vi" sz="1400" b="1" dirty="0">
                <a:latin typeface="Arial" panose="020B0604020202020204" pitchFamily="34" charset="0"/>
                <a:ea typeface="メイリオ" panose="020B0604030504040204" pitchFamily="50" charset="-128"/>
                <a:cs typeface="Arial" panose="020B0604020202020204" pitchFamily="34" charset="0"/>
              </a:rPr>
              <a:t>Nếu xét theo tỷ lệ nhóm tuổi, tai nạn lao động trong ngành xử lý chất thải công nghiệp ở những người có ít hơn 3 năm kinh nghiệm chiếm đến 43%.</a:t>
            </a:r>
            <a:endParaRPr lang="en-US" altLang="ja-JP"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rtlCol="0"/>
          <a:lstStyle/>
          <a:p>
            <a:pPr marL="285750" indent="-285750" algn="just" rtl="0" fontAlgn="auto">
              <a:spcBef>
                <a:spcPts val="600"/>
              </a:spcBef>
              <a:spcAft>
                <a:spcPts val="0"/>
              </a:spcAft>
              <a:buClr>
                <a:srgbClr val="C00000"/>
              </a:buClr>
              <a:buFont typeface="Wingdings 2" panose="05020102010507070707" pitchFamily="18" charset="2"/>
              <a:buChar char="¢"/>
              <a:defRPr/>
            </a:pPr>
            <a:r>
              <a:rPr lang="vi" sz="1400" b="1" dirty="0">
                <a:latin typeface="Arial" panose="020B0604020202020204" pitchFamily="34" charset="0"/>
                <a:ea typeface="メイリオ" panose="020B0604030504040204" pitchFamily="50" charset="-128"/>
                <a:cs typeface="Arial" panose="020B0604020202020204" pitchFamily="34" charset="0"/>
              </a:rPr>
              <a:t>Nếu xét theo loại tai nạn, tai nạn ở lao động chưa lành nghề do "bị kẹp, bị cuốn" là nhiều nhất, chiếm tới 24%.</a:t>
            </a:r>
            <a:endParaRPr lang="en-US" altLang="ja-JP" sz="1400" b="1" dirty="0">
              <a:latin typeface="Arial" panose="020B0604020202020204" pitchFamily="34" charset="0"/>
              <a:ea typeface="メイリオ" panose="020B0604030504040204" pitchFamily="50" charset="-128"/>
              <a:cs typeface="Arial" panose="020B0604020202020204" pitchFamily="34" charset="0"/>
            </a:endParaRPr>
          </a:p>
          <a:p>
            <a:pPr marL="285750" indent="-285750" algn="just" rtl="0" fontAlgn="auto">
              <a:spcBef>
                <a:spcPts val="600"/>
              </a:spcBef>
              <a:spcAft>
                <a:spcPts val="0"/>
              </a:spcAft>
              <a:buClr>
                <a:srgbClr val="C00000"/>
              </a:buClr>
              <a:buFont typeface="Wingdings 2" panose="05020102010507070707" pitchFamily="18" charset="2"/>
              <a:buChar char="¢"/>
              <a:defRPr/>
            </a:pPr>
            <a:r>
              <a:rPr lang="vi" sz="1400" b="1" dirty="0">
                <a:latin typeface="Arial" panose="020B0604020202020204" pitchFamily="34" charset="0"/>
                <a:ea typeface="メイリオ" panose="020B0604030504040204" pitchFamily="50" charset="-128"/>
                <a:cs typeface="Arial" panose="020B0604020202020204" pitchFamily="34" charset="0"/>
              </a:rPr>
              <a:t>Nếu xét theo nguyên nhân, tai nạn ở lao động chưa lành nghề do "thiết bị vận hành bằng động cơ", chẳng hạn như xe ben, băng tải, v.v... chiếm tới 32%</a:t>
            </a:r>
            <a:endParaRPr lang="en-US" altLang="ja-JP" sz="1400" b="1"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5425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pPr algn="ctr"/>
              <a:t>8</a:t>
            </a:fld>
            <a:endParaRPr kumimoji="1" lang="ja-JP" altLang="en-US"/>
          </a:p>
        </p:txBody>
      </p:sp>
      <p:sp>
        <p:nvSpPr>
          <p:cNvPr id="5" name="Rectangle 10"/>
          <p:cNvSpPr>
            <a:spLocks noChangeArrowheads="1"/>
          </p:cNvSpPr>
          <p:nvPr/>
        </p:nvSpPr>
        <p:spPr bwMode="auto">
          <a:xfrm>
            <a:off x="404812" y="344488"/>
            <a:ext cx="6903491" cy="352425"/>
          </a:xfrm>
          <a:prstGeom prst="roundRect">
            <a:avLst/>
          </a:prstGeom>
          <a:solidFill>
            <a:schemeClr val="accent2">
              <a:lumMod val="75000"/>
            </a:schemeClr>
          </a:solidFill>
          <a:ln w="9525">
            <a:noFill/>
            <a:miter lim="800000"/>
            <a:headEnd/>
            <a:tailEnd/>
          </a:ln>
          <a:effectLst/>
        </p:spPr>
        <p:txBody>
          <a:bodyPr rtlCol="0" anchor="ctr"/>
          <a:lstStyle/>
          <a:p>
            <a:pPr algn="just" rtl="0"/>
            <a:r>
              <a:rPr lang="vi" b="1" dirty="0">
                <a:solidFill>
                  <a:schemeClr val="bg1"/>
                </a:solidFill>
                <a:latin typeface="Arial" panose="020B0604020202020204" pitchFamily="34" charset="0"/>
                <a:ea typeface="ＭＳ ゴシック" pitchFamily="49" charset="-128"/>
                <a:cs typeface="Arial" panose="020B0604020202020204" pitchFamily="34" charset="0"/>
              </a:rPr>
              <a:t>Điểm lưu ý 2 Nhận thức rằng nguy hiểm "Có thể xảy ra"!</a:t>
            </a:r>
            <a:endParaRPr lang="ja-JP" altLang="en-US"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7" name="テキスト ボックス 18"/>
          <p:cNvSpPr txBox="1">
            <a:spLocks noChangeArrowheads="1"/>
          </p:cNvSpPr>
          <p:nvPr/>
        </p:nvSpPr>
        <p:spPr bwMode="auto">
          <a:xfrm>
            <a:off x="2886725" y="3175757"/>
            <a:ext cx="1753394" cy="369332"/>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rtl="0"/>
            <a:r>
              <a:rPr lang="vi" b="1" dirty="0">
                <a:solidFill>
                  <a:srgbClr val="FF0000"/>
                </a:solidFill>
                <a:latin typeface="Arial" panose="020B0604020202020204" pitchFamily="34" charset="0"/>
                <a:ea typeface="メイリオ" pitchFamily="50" charset="-128"/>
                <a:cs typeface="Arial" panose="020B0604020202020204" pitchFamily="34" charset="0"/>
              </a:rPr>
              <a:t>Có thể xảy ra</a:t>
            </a:r>
          </a:p>
        </p:txBody>
      </p:sp>
      <p:sp>
        <p:nvSpPr>
          <p:cNvPr id="8" name="正方形/長方形 7"/>
          <p:cNvSpPr/>
          <p:nvPr/>
        </p:nvSpPr>
        <p:spPr>
          <a:xfrm>
            <a:off x="251520" y="937610"/>
            <a:ext cx="2952328" cy="369332"/>
          </a:xfrm>
          <a:prstGeom prst="rect">
            <a:avLst/>
          </a:prstGeom>
        </p:spPr>
        <p:txBody>
          <a:bodyPr wrap="square" rtlCol="0" anchor="ctr">
            <a:spAutoFit/>
          </a:bodyPr>
          <a:lstStyle/>
          <a:p>
            <a:pPr marL="182563" indent="-182563" algn="ctr" rtl="0" fontAlgn="auto">
              <a:spcBef>
                <a:spcPts val="0"/>
              </a:spcBef>
              <a:spcAft>
                <a:spcPts val="0"/>
              </a:spcAft>
              <a:defRPr/>
            </a:pPr>
            <a:r>
              <a:rPr lang="vi" dirty="0">
                <a:solidFill>
                  <a:srgbClr val="0000CC"/>
                </a:solidFill>
                <a:latin typeface="Arial" panose="020B0604020202020204" pitchFamily="34" charset="0"/>
                <a:ea typeface="メイリオ" pitchFamily="50" charset="-128"/>
                <a:cs typeface="Arial" panose="020B0604020202020204" pitchFamily="34" charset="0"/>
              </a:rPr>
              <a:t>["Có thể xảy ra" ở người]</a:t>
            </a:r>
          </a:p>
        </p:txBody>
      </p:sp>
      <p:sp>
        <p:nvSpPr>
          <p:cNvPr id="9" name="角丸四角形吹き出し 8"/>
          <p:cNvSpPr/>
          <p:nvPr/>
        </p:nvSpPr>
        <p:spPr>
          <a:xfrm>
            <a:off x="251520" y="1556792"/>
            <a:ext cx="2376263" cy="4458927"/>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spcBef>
                <a:spcPts val="600"/>
              </a:spcBef>
              <a:spcAft>
                <a:spcPts val="0"/>
              </a:spcAft>
              <a:defRPr/>
            </a:pPr>
            <a:r>
              <a:rPr lang="vi" sz="1600" b="1" dirty="0">
                <a:solidFill>
                  <a:schemeClr val="tx1"/>
                </a:solidFill>
                <a:latin typeface="Arial" panose="020B0604020202020204" pitchFamily="34" charset="0"/>
                <a:cs typeface="Arial" panose="020B0604020202020204" pitchFamily="34" charset="0"/>
              </a:rPr>
              <a:t>Con người</a:t>
            </a:r>
            <a:endParaRPr lang="en-US" altLang="ja-JP" sz="1600" b="1" dirty="0">
              <a:solidFill>
                <a:schemeClr val="tx1"/>
              </a:solidFill>
              <a:latin typeface="Arial" panose="020B0604020202020204" pitchFamily="34" charset="0"/>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Rơi xuống</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Đau thắt lưng</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Té nhào</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Bị kẹp</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Bị cuốn vào</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Va chạm</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Bị va chạm</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Bỏng</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Điện giật</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Ngộ độc khí</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Thiếu oxy</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Nhiễm các chất độc</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301208" y="937610"/>
            <a:ext cx="3375248" cy="369332"/>
          </a:xfrm>
          <a:prstGeom prst="rect">
            <a:avLst/>
          </a:prstGeom>
        </p:spPr>
        <p:txBody>
          <a:bodyPr wrap="square" rtlCol="0" anchor="ctr">
            <a:spAutoFit/>
          </a:bodyPr>
          <a:lstStyle/>
          <a:p>
            <a:pPr marL="182563" indent="-182563" algn="ctr" rtl="0" fontAlgn="auto">
              <a:spcBef>
                <a:spcPts val="0"/>
              </a:spcBef>
              <a:spcAft>
                <a:spcPts val="0"/>
              </a:spcAft>
              <a:defRPr/>
            </a:pPr>
            <a:r>
              <a:rPr lang="vi">
                <a:solidFill>
                  <a:srgbClr val="0000CC"/>
                </a:solidFill>
                <a:latin typeface="Arial" panose="020B0604020202020204" pitchFamily="34" charset="0"/>
                <a:ea typeface="メイリオ" pitchFamily="50" charset="-128"/>
                <a:cs typeface="Arial" panose="020B0604020202020204" pitchFamily="34" charset="0"/>
              </a:rPr>
              <a:t>["Có thể xảy ra" ở đồ vật]</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8" y="1585480"/>
            <a:ext cx="1654340"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spcBef>
                <a:spcPts val="600"/>
              </a:spcBef>
              <a:spcAft>
                <a:spcPts val="0"/>
              </a:spcAft>
              <a:defRPr/>
            </a:pPr>
            <a:r>
              <a:rPr lang="vi" sz="1600" b="1" dirty="0">
                <a:solidFill>
                  <a:schemeClr val="tx1"/>
                </a:solidFill>
                <a:latin typeface="Arial" panose="020B0604020202020204" pitchFamily="34" charset="0"/>
                <a:cs typeface="Arial" panose="020B0604020202020204" pitchFamily="34" charset="0"/>
              </a:rPr>
              <a:t>Đồ vật</a:t>
            </a:r>
            <a:endParaRPr lang="en-US" altLang="ja-JP" sz="1600" b="1" dirty="0">
              <a:solidFill>
                <a:schemeClr val="tx1"/>
              </a:solidFill>
              <a:latin typeface="Arial" panose="020B0604020202020204" pitchFamily="34" charset="0"/>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Hoạt động</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Quay</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Bay ra</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Rơi xuống</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Rút rời ra</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Cháy</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Đổ ngã</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Đổ sụp</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Phát nổ</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spcBef>
                <a:spcPts val="600"/>
              </a:spcBef>
              <a:spcAft>
                <a:spcPts val="0"/>
              </a:spcAft>
              <a:buFont typeface="Arial" panose="020B0604020202020204" pitchFamily="34" charset="0"/>
              <a:buChar char="•"/>
              <a:defRPr/>
            </a:pPr>
            <a:r>
              <a:rPr lang="vi" sz="1600" dirty="0">
                <a:solidFill>
                  <a:srgbClr val="C00000"/>
                </a:solidFill>
                <a:latin typeface="Arial" panose="020B0604020202020204" pitchFamily="34" charset="0"/>
                <a:ea typeface="メイリオ" panose="020B0604030504040204" pitchFamily="50" charset="-128"/>
                <a:cs typeface="Arial" panose="020B0604020202020204" pitchFamily="34" charset="0"/>
              </a:rPr>
              <a:t>Rò rỉ</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494046" cy="338554"/>
          </a:xfrm>
          <a:prstGeom prst="rect">
            <a:avLst/>
          </a:prstGeom>
          <a:noFill/>
        </p:spPr>
        <p:txBody>
          <a:bodyPr wrap="none" rtlCol="0">
            <a:spAutoFit/>
          </a:bodyPr>
          <a:lstStyle/>
          <a:p>
            <a:pPr rtl="0"/>
            <a:r>
              <a:rPr lang="vi" sz="1600" dirty="0">
                <a:solidFill>
                  <a:srgbClr val="FF0000"/>
                </a:solidFill>
              </a:rPr>
              <a:t>(1) </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494046" cy="338554"/>
          </a:xfrm>
          <a:prstGeom prst="rect">
            <a:avLst/>
          </a:prstGeom>
          <a:noFill/>
        </p:spPr>
        <p:txBody>
          <a:bodyPr wrap="none" rtlCol="0">
            <a:spAutoFit/>
          </a:bodyPr>
          <a:lstStyle/>
          <a:p>
            <a:pPr rtl="0"/>
            <a:r>
              <a:rPr lang="vi" sz="1600">
                <a:solidFill>
                  <a:srgbClr val="FF0000"/>
                </a:solidFill>
                <a:latin typeface="Arial" panose="020B0604020202020204" pitchFamily="34" charset="0"/>
                <a:cs typeface="Arial" panose="020B0604020202020204" pitchFamily="34" charset="0"/>
              </a:rPr>
              <a:t>(2) </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494046" cy="338554"/>
          </a:xfrm>
          <a:prstGeom prst="rect">
            <a:avLst/>
          </a:prstGeom>
          <a:noFill/>
        </p:spPr>
        <p:txBody>
          <a:bodyPr wrap="none" rtlCol="0">
            <a:spAutoFit/>
          </a:bodyPr>
          <a:lstStyle/>
          <a:p>
            <a:pPr rtl="0"/>
            <a:r>
              <a:rPr lang="vi" sz="1600">
                <a:solidFill>
                  <a:srgbClr val="FF0000"/>
                </a:solidFill>
                <a:latin typeface="Arial" panose="020B0604020202020204" pitchFamily="34" charset="0"/>
                <a:cs typeface="Arial" panose="020B0604020202020204" pitchFamily="34" charset="0"/>
              </a:rPr>
              <a:t>(3) </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494046" cy="338554"/>
          </a:xfrm>
          <a:prstGeom prst="rect">
            <a:avLst/>
          </a:prstGeom>
          <a:noFill/>
        </p:spPr>
        <p:txBody>
          <a:bodyPr wrap="none" rtlCol="0">
            <a:spAutoFit/>
          </a:bodyPr>
          <a:lstStyle/>
          <a:p>
            <a:pPr rtl="0"/>
            <a:r>
              <a:rPr lang="vi" sz="1600">
                <a:solidFill>
                  <a:srgbClr val="FF0000"/>
                </a:solidFill>
                <a:latin typeface="Arial" panose="020B0604020202020204" pitchFamily="34" charset="0"/>
                <a:cs typeface="Arial" panose="020B0604020202020204" pitchFamily="34" charset="0"/>
              </a:rPr>
              <a:t>(4) </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494046" cy="338554"/>
          </a:xfrm>
          <a:prstGeom prst="rect">
            <a:avLst/>
          </a:prstGeom>
          <a:noFill/>
        </p:spPr>
        <p:txBody>
          <a:bodyPr wrap="none" rtlCol="0">
            <a:spAutoFit/>
          </a:bodyPr>
          <a:lstStyle/>
          <a:p>
            <a:pPr rtl="0"/>
            <a:r>
              <a:rPr lang="vi" sz="1600">
                <a:solidFill>
                  <a:srgbClr val="FF0000"/>
                </a:solidFill>
                <a:latin typeface="Arial" panose="020B0604020202020204" pitchFamily="34" charset="0"/>
                <a:cs typeface="Arial" panose="020B0604020202020204" pitchFamily="34" charset="0"/>
              </a:rPr>
              <a:t>(5) </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494046" cy="338554"/>
          </a:xfrm>
          <a:prstGeom prst="rect">
            <a:avLst/>
          </a:prstGeom>
          <a:noFill/>
        </p:spPr>
        <p:txBody>
          <a:bodyPr wrap="none" rtlCol="0">
            <a:spAutoFit/>
          </a:bodyPr>
          <a:lstStyle/>
          <a:p>
            <a:pPr rtl="0"/>
            <a:r>
              <a:rPr lang="vi" sz="1600">
                <a:solidFill>
                  <a:srgbClr val="FF0000"/>
                </a:solidFill>
                <a:latin typeface="Arial" panose="020B0604020202020204" pitchFamily="34" charset="0"/>
                <a:cs typeface="Arial" panose="020B0604020202020204" pitchFamily="34" charset="0"/>
              </a:rPr>
              <a:t>(6)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E95FC6B4-251B-413B-ACA8-0CFBFB1E2727}"/>
              </a:ext>
            </a:extLst>
          </p:cNvPr>
          <p:cNvGrpSpPr/>
          <p:nvPr/>
        </p:nvGrpSpPr>
        <p:grpSpPr>
          <a:xfrm>
            <a:off x="20638" y="4222055"/>
            <a:ext cx="4173640" cy="2451600"/>
            <a:chOff x="20638" y="4222055"/>
            <a:chExt cx="4173640" cy="2451600"/>
          </a:xfrm>
        </p:grpSpPr>
        <p:pic>
          <p:nvPicPr>
            <p:cNvPr id="20" name="図 19">
              <a:extLst>
                <a:ext uri="{FF2B5EF4-FFF2-40B4-BE49-F238E27FC236}">
                  <a16:creationId xmlns:a16="http://schemas.microsoft.com/office/drawing/2014/main" id="{5F433AB9-962A-49FA-BE1D-1034792E1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74" y="4222055"/>
              <a:ext cx="4067704" cy="2451600"/>
            </a:xfrm>
            <a:prstGeom prst="rect">
              <a:avLst/>
            </a:prstGeom>
          </p:spPr>
        </p:pic>
        <p:sp>
          <p:nvSpPr>
            <p:cNvPr id="21" name="テキスト ボックス 20">
              <a:extLst>
                <a:ext uri="{FF2B5EF4-FFF2-40B4-BE49-F238E27FC236}">
                  <a16:creationId xmlns:a16="http://schemas.microsoft.com/office/drawing/2014/main" id="{22D9D2BC-2C9D-4263-B046-A240FA66DA4E}"/>
                </a:ext>
              </a:extLst>
            </p:cNvPr>
            <p:cNvSpPr txBox="1"/>
            <p:nvPr/>
          </p:nvSpPr>
          <p:spPr>
            <a:xfrm>
              <a:off x="20638" y="5013173"/>
              <a:ext cx="468000" cy="98489"/>
            </a:xfrm>
            <a:prstGeom prst="rect">
              <a:avLst/>
            </a:prstGeom>
            <a:noFill/>
          </p:spPr>
          <p:txBody>
            <a:bodyPr vert="horz" wrap="square" lIns="0" tIns="0" rIns="0" bIns="0" rtlCol="0">
              <a:spAutoFit/>
            </a:bodyPr>
            <a:lstStyle/>
            <a:p>
              <a:pPr algn="r">
                <a:lnSpc>
                  <a:spcPct val="80000"/>
                </a:lnSpc>
              </a:pPr>
              <a:r>
                <a:rPr lang="id-ID" altLang="ja-JP" sz="800" dirty="0">
                  <a:latin typeface="Arial" panose="020B0604020202020204" pitchFamily="34" charset="0"/>
                  <a:ea typeface="ＭＳ ゴシック" panose="020B0609070205080204" pitchFamily="49" charset="-128"/>
                </a:rPr>
                <a:t>Đai ngực</a:t>
              </a:r>
            </a:p>
          </p:txBody>
        </p:sp>
        <p:sp>
          <p:nvSpPr>
            <p:cNvPr id="22" name="テキスト ボックス 21">
              <a:extLst>
                <a:ext uri="{FF2B5EF4-FFF2-40B4-BE49-F238E27FC236}">
                  <a16:creationId xmlns:a16="http://schemas.microsoft.com/office/drawing/2014/main" id="{24725432-9F38-4687-A859-CF2D51942EEA}"/>
                </a:ext>
              </a:extLst>
            </p:cNvPr>
            <p:cNvSpPr txBox="1"/>
            <p:nvPr/>
          </p:nvSpPr>
          <p:spPr>
            <a:xfrm>
              <a:off x="1286888" y="4596611"/>
              <a:ext cx="472817" cy="246221"/>
            </a:xfrm>
            <a:prstGeom prst="rect">
              <a:avLst/>
            </a:prstGeom>
            <a:noFill/>
          </p:spPr>
          <p:txBody>
            <a:bodyPr vert="horz" wrap="square" lIns="0" tIns="0" rIns="0" bIns="0" rtlCol="0" anchor="ctr">
              <a:spAutoFit/>
            </a:bodyPr>
            <a:lstStyle/>
            <a:p>
              <a:pPr algn="ctr"/>
              <a:r>
                <a:rPr lang="vi-VN" altLang="ja-JP" sz="800" dirty="0">
                  <a:latin typeface="Arial" panose="020B0604020202020204" pitchFamily="34" charset="0"/>
                  <a:ea typeface="ＭＳ ゴシック" panose="020B0609070205080204" pitchFamily="49" charset="-128"/>
                </a:rPr>
                <a:t>Đai vai lưng</a:t>
              </a:r>
            </a:p>
          </p:txBody>
        </p:sp>
        <p:sp>
          <p:nvSpPr>
            <p:cNvPr id="23" name="テキスト ボックス 22">
              <a:extLst>
                <a:ext uri="{FF2B5EF4-FFF2-40B4-BE49-F238E27FC236}">
                  <a16:creationId xmlns:a16="http://schemas.microsoft.com/office/drawing/2014/main" id="{4F3C8A9C-4EDF-45B8-8F53-7033308C4AA7}"/>
                </a:ext>
              </a:extLst>
            </p:cNvPr>
            <p:cNvSpPr txBox="1"/>
            <p:nvPr/>
          </p:nvSpPr>
          <p:spPr>
            <a:xfrm>
              <a:off x="1538139" y="5143801"/>
              <a:ext cx="360000" cy="369332"/>
            </a:xfrm>
            <a:prstGeom prst="rect">
              <a:avLst/>
            </a:prstGeom>
            <a:noFill/>
          </p:spPr>
          <p:txBody>
            <a:bodyPr vert="horz" wrap="square" lIns="0" tIns="0" rIns="0" bIns="0" rtlCol="0" anchor="b">
              <a:spAutoFit/>
            </a:bodyPr>
            <a:lstStyle/>
            <a:p>
              <a:pPr algn="ctr"/>
              <a:r>
                <a:rPr lang="id-ID" altLang="ja-JP" sz="800" dirty="0">
                  <a:latin typeface="Arial" panose="020B0604020202020204" pitchFamily="34" charset="0"/>
                  <a:ea typeface="ＭＳ ゴシック" panose="020B0609070205080204" pitchFamily="49" charset="-128"/>
                </a:rPr>
                <a:t>Đai ngang bụng</a:t>
              </a:r>
            </a:p>
          </p:txBody>
        </p:sp>
        <p:sp>
          <p:nvSpPr>
            <p:cNvPr id="24" name="テキスト ボックス 23">
              <a:extLst>
                <a:ext uri="{FF2B5EF4-FFF2-40B4-BE49-F238E27FC236}">
                  <a16:creationId xmlns:a16="http://schemas.microsoft.com/office/drawing/2014/main" id="{ABA30B81-A867-4B51-A836-F725172D0906}"/>
                </a:ext>
              </a:extLst>
            </p:cNvPr>
            <p:cNvSpPr txBox="1"/>
            <p:nvPr/>
          </p:nvSpPr>
          <p:spPr>
            <a:xfrm>
              <a:off x="1279521" y="6421283"/>
              <a:ext cx="404792" cy="123111"/>
            </a:xfrm>
            <a:prstGeom prst="rect">
              <a:avLst/>
            </a:prstGeom>
            <a:noFill/>
          </p:spPr>
          <p:txBody>
            <a:bodyPr vert="horz" wrap="square" lIns="0" tIns="0" rIns="0" bIns="0" rtlCol="0">
              <a:spAutoFit/>
            </a:bodyPr>
            <a:lstStyle/>
            <a:p>
              <a:pPr algn="ctr"/>
              <a:r>
                <a:rPr lang="id-ID" altLang="ja-JP" sz="800" dirty="0">
                  <a:latin typeface="Arial" panose="020B0604020202020204" pitchFamily="34" charset="0"/>
                  <a:ea typeface="ＭＳ ゴシック" panose="020B0609070205080204" pitchFamily="49" charset="-128"/>
                </a:rPr>
                <a:t>Đai đùi</a:t>
              </a:r>
            </a:p>
          </p:txBody>
        </p:sp>
        <p:sp>
          <p:nvSpPr>
            <p:cNvPr id="33" name="テキスト ボックス 32">
              <a:extLst>
                <a:ext uri="{FF2B5EF4-FFF2-40B4-BE49-F238E27FC236}">
                  <a16:creationId xmlns:a16="http://schemas.microsoft.com/office/drawing/2014/main" id="{7174BF03-DA82-4974-90DF-956B336D8286}"/>
                </a:ext>
              </a:extLst>
            </p:cNvPr>
            <p:cNvSpPr txBox="1"/>
            <p:nvPr/>
          </p:nvSpPr>
          <p:spPr>
            <a:xfrm>
              <a:off x="2675718" y="4898073"/>
              <a:ext cx="504000" cy="123111"/>
            </a:xfrm>
            <a:prstGeom prst="rect">
              <a:avLst/>
            </a:prstGeom>
            <a:noFill/>
          </p:spPr>
          <p:txBody>
            <a:bodyPr vert="horz" lIns="0" tIns="0" rIns="0" bIns="0" rtlCol="0" anchor="b">
              <a:spAutoFit/>
            </a:bodyPr>
            <a:lstStyle/>
            <a:p>
              <a:r>
                <a:rPr lang="id-ID" altLang="ja-JP" sz="800" dirty="0">
                  <a:latin typeface="Arial" panose="020B0604020202020204" pitchFamily="34" charset="0"/>
                  <a:ea typeface="ＭＳ ゴシック" panose="020B0609070205080204" pitchFamily="49" charset="-128"/>
                </a:rPr>
                <a:t>Vòng D</a:t>
              </a:r>
            </a:p>
          </p:txBody>
        </p:sp>
        <p:sp>
          <p:nvSpPr>
            <p:cNvPr id="34" name="テキスト ボックス 33">
              <a:extLst>
                <a:ext uri="{FF2B5EF4-FFF2-40B4-BE49-F238E27FC236}">
                  <a16:creationId xmlns:a16="http://schemas.microsoft.com/office/drawing/2014/main" id="{6DDC568E-DACE-450E-B289-6857E241BA7B}"/>
                </a:ext>
              </a:extLst>
            </p:cNvPr>
            <p:cNvSpPr txBox="1"/>
            <p:nvPr/>
          </p:nvSpPr>
          <p:spPr>
            <a:xfrm>
              <a:off x="3161101" y="5083197"/>
              <a:ext cx="247039" cy="147733"/>
            </a:xfrm>
            <a:prstGeom prst="rect">
              <a:avLst/>
            </a:prstGeom>
            <a:noFill/>
          </p:spPr>
          <p:txBody>
            <a:bodyPr vert="horz" wrap="square" lIns="0" tIns="0" rIns="0" bIns="0" rtlCol="0" anchor="ctr">
              <a:spAutoFit/>
            </a:bodyPr>
            <a:lstStyle/>
            <a:p>
              <a:pPr algn="ctr">
                <a:lnSpc>
                  <a:spcPct val="80000"/>
                </a:lnSpc>
              </a:pPr>
              <a:r>
                <a:rPr lang="id-ID" altLang="ja-JP" sz="600" dirty="0">
                  <a:latin typeface="Arial" panose="020B0604020202020204" pitchFamily="34" charset="0"/>
                  <a:ea typeface="ＭＳ ゴシック" panose="020B0609070205080204" pitchFamily="49" charset="-128"/>
                </a:rPr>
                <a:t>Móc cài</a:t>
              </a:r>
            </a:p>
          </p:txBody>
        </p:sp>
        <p:sp>
          <p:nvSpPr>
            <p:cNvPr id="38" name="テキスト ボックス 37">
              <a:extLst>
                <a:ext uri="{FF2B5EF4-FFF2-40B4-BE49-F238E27FC236}">
                  <a16:creationId xmlns:a16="http://schemas.microsoft.com/office/drawing/2014/main" id="{F33643AB-DDB9-4735-82C2-4C7EADA0DDE4}"/>
                </a:ext>
              </a:extLst>
            </p:cNvPr>
            <p:cNvSpPr txBox="1"/>
            <p:nvPr/>
          </p:nvSpPr>
          <p:spPr>
            <a:xfrm>
              <a:off x="3554114" y="5292072"/>
              <a:ext cx="585838" cy="246221"/>
            </a:xfrm>
            <a:prstGeom prst="rect">
              <a:avLst/>
            </a:prstGeom>
            <a:solidFill>
              <a:srgbClr val="039A45"/>
            </a:solidFill>
          </p:spPr>
          <p:txBody>
            <a:bodyPr vert="horz" wrap="square" lIns="0" tIns="0" rIns="0" bIns="0" rtlCol="0">
              <a:spAutoFit/>
            </a:bodyPr>
            <a:lstStyle/>
            <a:p>
              <a:pPr algn="ctr"/>
              <a:r>
                <a:rPr lang="id-ID" altLang="ja-JP" sz="800" dirty="0">
                  <a:solidFill>
                    <a:schemeClr val="bg1"/>
                  </a:solidFill>
                  <a:latin typeface="Arial" panose="020B0604020202020204" pitchFamily="34" charset="0"/>
                  <a:ea typeface="ＭＳ ゴシック" panose="020B0609070205080204" pitchFamily="49" charset="-128"/>
                </a:rPr>
                <a:t>Dây buộc (đôi)</a:t>
              </a:r>
            </a:p>
          </p:txBody>
        </p:sp>
        <p:sp>
          <p:nvSpPr>
            <p:cNvPr id="39" name="テキスト ボックス 38">
              <a:extLst>
                <a:ext uri="{FF2B5EF4-FFF2-40B4-BE49-F238E27FC236}">
                  <a16:creationId xmlns:a16="http://schemas.microsoft.com/office/drawing/2014/main" id="{CFFC47E5-A03A-4CE8-9CB7-6B22AF2C4420}"/>
                </a:ext>
              </a:extLst>
            </p:cNvPr>
            <p:cNvSpPr txBox="1"/>
            <p:nvPr/>
          </p:nvSpPr>
          <p:spPr>
            <a:xfrm>
              <a:off x="3011955" y="5592531"/>
              <a:ext cx="472713" cy="172355"/>
            </a:xfrm>
            <a:prstGeom prst="rect">
              <a:avLst/>
            </a:prstGeom>
            <a:noFill/>
          </p:spPr>
          <p:txBody>
            <a:bodyPr vert="horz" wrap="square" lIns="0" tIns="0" rIns="0" bIns="0" rtlCol="0" anchor="ctr">
              <a:spAutoFit/>
            </a:bodyPr>
            <a:lstStyle/>
            <a:p>
              <a:pPr algn="ctr">
                <a:lnSpc>
                  <a:spcPct val="80000"/>
                </a:lnSpc>
              </a:pPr>
              <a:r>
                <a:rPr lang="id-ID" altLang="ja-JP" sz="700" dirty="0">
                  <a:latin typeface="Arial" panose="020B0604020202020204" pitchFamily="34" charset="0"/>
                  <a:ea typeface="ＭＳ ゴシック" panose="020B0609070205080204" pitchFamily="49" charset="-128"/>
                </a:rPr>
                <a:t>Thiết bị giảm sốc</a:t>
              </a:r>
            </a:p>
          </p:txBody>
        </p:sp>
        <p:sp>
          <p:nvSpPr>
            <p:cNvPr id="40" name="テキスト ボックス 39">
              <a:extLst>
                <a:ext uri="{FF2B5EF4-FFF2-40B4-BE49-F238E27FC236}">
                  <a16:creationId xmlns:a16="http://schemas.microsoft.com/office/drawing/2014/main" id="{B1D951FE-0E2B-400E-9842-785B341F26DD}"/>
                </a:ext>
              </a:extLst>
            </p:cNvPr>
            <p:cNvSpPr txBox="1"/>
            <p:nvPr/>
          </p:nvSpPr>
          <p:spPr>
            <a:xfrm>
              <a:off x="2862054" y="6088248"/>
              <a:ext cx="648000" cy="123111"/>
            </a:xfrm>
            <a:prstGeom prst="rect">
              <a:avLst/>
            </a:prstGeom>
            <a:noFill/>
          </p:spPr>
          <p:txBody>
            <a:bodyPr vert="horz" lIns="0" tIns="0" rIns="0" bIns="0" rtlCol="0">
              <a:spAutoFit/>
            </a:bodyPr>
            <a:lstStyle/>
            <a:p>
              <a:r>
                <a:rPr lang="id-ID" altLang="ja-JP" sz="800" dirty="0">
                  <a:latin typeface="Arial" panose="020B0604020202020204" pitchFamily="34" charset="0"/>
                  <a:ea typeface="ＭＳ ゴシック" panose="020B0609070205080204" pitchFamily="49" charset="-128"/>
                </a:rPr>
                <a:t>Dây buộc</a:t>
              </a:r>
            </a:p>
          </p:txBody>
        </p:sp>
        <p:sp>
          <p:nvSpPr>
            <p:cNvPr id="41" name="テキスト ボックス 40">
              <a:extLst>
                <a:ext uri="{FF2B5EF4-FFF2-40B4-BE49-F238E27FC236}">
                  <a16:creationId xmlns:a16="http://schemas.microsoft.com/office/drawing/2014/main" id="{50EA6968-E566-43F2-A273-C1742DD88418}"/>
                </a:ext>
              </a:extLst>
            </p:cNvPr>
            <p:cNvSpPr txBox="1"/>
            <p:nvPr/>
          </p:nvSpPr>
          <p:spPr>
            <a:xfrm>
              <a:off x="2894410" y="6360580"/>
              <a:ext cx="828000" cy="246221"/>
            </a:xfrm>
            <a:prstGeom prst="rect">
              <a:avLst/>
            </a:prstGeom>
            <a:noFill/>
          </p:spPr>
          <p:txBody>
            <a:bodyPr vert="horz" lIns="0" tIns="0" rIns="0" bIns="0" rtlCol="0">
              <a:spAutoFit/>
            </a:bodyPr>
            <a:lstStyle/>
            <a:p>
              <a:r>
                <a:rPr lang="id-ID" altLang="ja-JP" sz="800" dirty="0">
                  <a:latin typeface="Arial" panose="020B0604020202020204" pitchFamily="34" charset="0"/>
                  <a:ea typeface="ＭＳ ゴシック" panose="020B0609070205080204" pitchFamily="49" charset="-128"/>
                </a:rPr>
                <a:t>Đai vùng hông chậu</a:t>
              </a:r>
            </a:p>
          </p:txBody>
        </p:sp>
        <p:sp>
          <p:nvSpPr>
            <p:cNvPr id="42" name="テキスト ボックス 41">
              <a:extLst>
                <a:ext uri="{FF2B5EF4-FFF2-40B4-BE49-F238E27FC236}">
                  <a16:creationId xmlns:a16="http://schemas.microsoft.com/office/drawing/2014/main" id="{A91D9253-9472-4BAB-93DE-808E62D48503}"/>
                </a:ext>
              </a:extLst>
            </p:cNvPr>
            <p:cNvSpPr txBox="1"/>
            <p:nvPr/>
          </p:nvSpPr>
          <p:spPr>
            <a:xfrm>
              <a:off x="1358684" y="4284043"/>
              <a:ext cx="822283" cy="196977"/>
            </a:xfrm>
            <a:prstGeom prst="rect">
              <a:avLst/>
            </a:prstGeom>
            <a:noFill/>
          </p:spPr>
          <p:txBody>
            <a:bodyPr vert="horz" wrap="square" lIns="0" tIns="0" rIns="0" bIns="0" rtlCol="0" anchor="b">
              <a:spAutoFit/>
            </a:bodyPr>
            <a:lstStyle/>
            <a:p>
              <a:pPr algn="ctr">
                <a:lnSpc>
                  <a:spcPct val="80000"/>
                </a:lnSpc>
              </a:pPr>
              <a:r>
                <a:rPr lang="id-ID" altLang="ja-JP" sz="800" dirty="0">
                  <a:latin typeface="Arial" panose="020B0604020202020204" pitchFamily="34" charset="0"/>
                  <a:ea typeface="ＭＳ ゴシック" panose="020B0609070205080204" pitchFamily="49" charset="-128"/>
                </a:rPr>
                <a:t>Đai nối có thể tháo rời</a:t>
              </a:r>
            </a:p>
          </p:txBody>
        </p:sp>
      </p:grpSp>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7479704" cy="420216"/>
          </a:xfrm>
          <a:prstGeom prst="roundRect">
            <a:avLst/>
          </a:prstGeom>
          <a:solidFill>
            <a:schemeClr val="accent2">
              <a:lumMod val="75000"/>
            </a:schemeClr>
          </a:solidFill>
          <a:ln w="9525">
            <a:noFill/>
            <a:miter lim="800000"/>
            <a:headEnd/>
            <a:tailEnd/>
          </a:ln>
          <a:effectLst/>
        </p:spPr>
        <p:txBody>
          <a:bodyPr rtlCol="0" anchor="ctr"/>
          <a:lstStyle/>
          <a:p>
            <a:pPr algn="just"/>
            <a:r>
              <a:rPr lang="vi" b="1" dirty="0">
                <a:solidFill>
                  <a:schemeClr val="bg1"/>
                </a:solidFill>
                <a:latin typeface="Arial" panose="020B0604020202020204" pitchFamily="34" charset="0"/>
                <a:ea typeface="ＭＳ ゴシック" pitchFamily="49" charset="-128"/>
                <a:cs typeface="Arial" panose="020B0604020202020204" pitchFamily="34" charset="0"/>
              </a:rPr>
              <a:t>Điểm lưu ý 3 Làm việc an toàn bắt đầu từ trang phục đúng!</a:t>
            </a:r>
            <a:endParaRPr lang="ja-JP" altLang="en-US"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469601" y="1052736"/>
            <a:ext cx="3422664" cy="719018"/>
          </a:xfrm>
          <a:prstGeom prst="rect">
            <a:avLst/>
          </a:prstGeom>
          <a:noFill/>
        </p:spPr>
        <p:txBody>
          <a:bodyPr wrap="square" lIns="35992" tIns="35992" rIns="35992" bIns="35992" rtlCol="0">
            <a:spAutoFit/>
          </a:bodyPr>
          <a:lstStyle/>
          <a:p>
            <a:pPr marL="180975" indent="-180975" rtl="0">
              <a:buFont typeface="Arial" panose="020B0604020202020204" pitchFamily="34" charset="0"/>
              <a:buChar char="•"/>
            </a:pPr>
            <a:r>
              <a:rPr lang="vi" sz="1400" dirty="0">
                <a:latin typeface="Arial" panose="020B0604020202020204" pitchFamily="34" charset="0"/>
                <a:cs typeface="Arial" panose="020B0604020202020204" pitchFamily="34" charset="0"/>
              </a:rPr>
              <a:t>Đội mũ bảo hộ, thắt chặt quai đeo (nghiêm cấm đội mũ có lót khăn bên trong, v.v...)</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469601" y="1916832"/>
            <a:ext cx="3504412" cy="288131"/>
          </a:xfrm>
          <a:prstGeom prst="rect">
            <a:avLst/>
          </a:prstGeom>
          <a:noFill/>
        </p:spPr>
        <p:txBody>
          <a:bodyPr wrap="square" lIns="35992" tIns="35992" rIns="35992" bIns="35992" rtlCol="0">
            <a:spAutoFit/>
          </a:bodyPr>
          <a:lstStyle>
            <a:defPPr rtl="0">
              <a:defRPr lang="vi-vn"/>
            </a:defPPr>
            <a:lvl1pPr marL="180975" indent="-180975">
              <a:buFont typeface="Arial" panose="020B0604020202020204" pitchFamily="34" charset="0"/>
              <a:buChar char="•"/>
              <a:defRPr sz="1400">
                <a:latin typeface="Arial" panose="020B0604020202020204" pitchFamily="34" charset="0"/>
                <a:cs typeface="Arial" panose="020B0604020202020204" pitchFamily="34" charset="0"/>
              </a:defRPr>
            </a:lvl1pPr>
          </a:lstStyle>
          <a:p>
            <a:r>
              <a:rPr lang="vi" dirty="0"/>
              <a:t>Có đang quàng khăn trên cổ không?</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469601" y="2348880"/>
            <a:ext cx="3504412" cy="503574"/>
          </a:xfrm>
          <a:prstGeom prst="rect">
            <a:avLst/>
          </a:prstGeom>
          <a:noFill/>
        </p:spPr>
        <p:txBody>
          <a:bodyPr wrap="square" lIns="35992" tIns="35992" rIns="35992" bIns="35992" rtlCol="0">
            <a:spAutoFit/>
          </a:bodyPr>
          <a:lstStyle>
            <a:defPPr rtl="0">
              <a:defRPr lang="vi-vn"/>
            </a:defPPr>
            <a:lvl1pPr marL="180975" indent="-180975">
              <a:buFont typeface="Arial" panose="020B0604020202020204" pitchFamily="34" charset="0"/>
              <a:buChar char="•"/>
              <a:defRPr sz="1400">
                <a:latin typeface="Arial" panose="020B0604020202020204" pitchFamily="34" charset="0"/>
                <a:cs typeface="Arial" panose="020B0604020202020204" pitchFamily="34" charset="0"/>
              </a:defRPr>
            </a:lvl1pPr>
          </a:lstStyle>
          <a:p>
            <a:r>
              <a:rPr lang="vi" dirty="0"/>
              <a:t>Quần áo làm việc có bị rách, bị sút chỉ không?</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469601" y="2799879"/>
            <a:ext cx="3440514" cy="288131"/>
          </a:xfrm>
          <a:prstGeom prst="rect">
            <a:avLst/>
          </a:prstGeom>
          <a:noFill/>
        </p:spPr>
        <p:txBody>
          <a:bodyPr wrap="square" lIns="35992" tIns="35992" rIns="35992" bIns="35992" rtlCol="0">
            <a:spAutoFit/>
          </a:bodyPr>
          <a:lstStyle>
            <a:defPPr rtl="0">
              <a:defRPr lang="vi-vn"/>
            </a:defPPr>
            <a:lvl1pPr marL="180975" indent="-180975">
              <a:buFont typeface="Arial" panose="020B0604020202020204" pitchFamily="34" charset="0"/>
              <a:buChar char="•"/>
              <a:defRPr sz="1400">
                <a:latin typeface="Arial" panose="020B0604020202020204" pitchFamily="34" charset="0"/>
                <a:cs typeface="Arial" panose="020B0604020202020204" pitchFamily="34" charset="0"/>
              </a:defRPr>
            </a:lvl1pPr>
          </a:lstStyle>
          <a:p>
            <a:r>
              <a:rPr lang="vi" dirty="0"/>
              <a:t>Cổ tay áo đã cài chưa?</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469601" y="3140968"/>
            <a:ext cx="3486562" cy="719018"/>
          </a:xfrm>
          <a:prstGeom prst="rect">
            <a:avLst/>
          </a:prstGeom>
          <a:noFill/>
        </p:spPr>
        <p:txBody>
          <a:bodyPr wrap="square" lIns="35992" tIns="35992" rIns="35992" bIns="35992" rtlCol="0">
            <a:spAutoFit/>
          </a:bodyPr>
          <a:lstStyle>
            <a:defPPr rtl="0">
              <a:defRPr lang="vi-vn"/>
            </a:defPPr>
            <a:lvl1pPr marL="180975" indent="-180975">
              <a:buFont typeface="Arial" panose="020B0604020202020204" pitchFamily="34" charset="0"/>
              <a:buChar char="•"/>
              <a:defRPr sz="1400">
                <a:latin typeface="Arial" panose="020B0604020202020204" pitchFamily="34" charset="0"/>
                <a:cs typeface="Arial" panose="020B0604020202020204" pitchFamily="34" charset="0"/>
              </a:defRPr>
            </a:lvl1pPr>
          </a:lstStyle>
          <a:p>
            <a:r>
              <a:rPr lang="vi" dirty="0"/>
              <a:t>Có đeo đai an toàn không ? (ở độ cao từ 2</a:t>
            </a:r>
            <a:r>
              <a:rPr lang="en-US" dirty="0"/>
              <a:t> </a:t>
            </a:r>
            <a:r>
              <a:rPr lang="vi" dirty="0"/>
              <a:t>m trở lên có sử dụng đai an toàn không?)</a:t>
            </a:r>
          </a:p>
        </p:txBody>
      </p:sp>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102236" cy="3312368"/>
          </a:xfrm>
          <a:prstGeom prst="roundRect">
            <a:avLst>
              <a:gd name="adj" fmla="val 690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361950" indent="-361950" algn="just" rtl="0" fontAlgn="auto">
              <a:lnSpc>
                <a:spcPct val="90000"/>
              </a:lnSpc>
              <a:spcAft>
                <a:spcPts val="0"/>
              </a:spcAft>
              <a:defRPr/>
            </a:pPr>
            <a:r>
              <a:rPr lang="vi" sz="1400" dirty="0">
                <a:solidFill>
                  <a:srgbClr val="C00000"/>
                </a:solidFill>
                <a:latin typeface="Arial" panose="020B0604020202020204" pitchFamily="34" charset="0"/>
                <a:ea typeface="メイリオ" panose="020B0604030504040204" pitchFamily="50" charset="-128"/>
                <a:cs typeface="Arial" panose="020B0604020202020204" pitchFamily="34" charset="0"/>
              </a:rPr>
              <a:t>[Đội mũ bảo hộ đúng cách]</a:t>
            </a:r>
          </a:p>
          <a:p>
            <a:pPr marL="180975" indent="-180975" algn="just" rtl="0" fontAlgn="auto">
              <a:lnSpc>
                <a:spcPct val="90000"/>
              </a:lnSpc>
              <a:spcAft>
                <a:spcPts val="0"/>
              </a:spcAft>
              <a:buFont typeface="Arial" panose="020B0604020202020204" pitchFamily="34" charset="0"/>
              <a:buChar char="•"/>
              <a:defRPr/>
            </a:pPr>
            <a:r>
              <a:rPr lang="vi" sz="1400" dirty="0">
                <a:solidFill>
                  <a:schemeClr val="tx1"/>
                </a:solidFill>
                <a:latin typeface="Arial" panose="020B0604020202020204" pitchFamily="34" charset="0"/>
                <a:ea typeface="メイリオ" pitchFamily="50" charset="-128"/>
                <a:cs typeface="Arial" panose="020B0604020202020204" pitchFamily="34" charset="0"/>
              </a:rPr>
              <a:t>Kiểm tra quai đeo mũ, kiểm tra xem mũ có bị lỏng, đội trễ về phía sau đầu không</a:t>
            </a:r>
            <a:endParaRPr lang="en-US" altLang="ja-JP" sz="1400" dirty="0">
              <a:solidFill>
                <a:schemeClr val="tx1"/>
              </a:solidFill>
              <a:latin typeface="Arial" panose="020B0604020202020204" pitchFamily="34" charset="0"/>
              <a:ea typeface="メイリオ" pitchFamily="50" charset="-128"/>
              <a:cs typeface="Arial" panose="020B0604020202020204" pitchFamily="34" charset="0"/>
            </a:endParaRPr>
          </a:p>
          <a:p>
            <a:pPr marL="180975" indent="-180975" algn="just" rtl="0" fontAlgn="auto">
              <a:lnSpc>
                <a:spcPct val="90000"/>
              </a:lnSpc>
              <a:spcAft>
                <a:spcPts val="0"/>
              </a:spcAft>
              <a:buFont typeface="Arial" panose="020B0604020202020204" pitchFamily="34" charset="0"/>
              <a:buChar char="•"/>
              <a:defRPr/>
            </a:pPr>
            <a:r>
              <a:rPr lang="vi" sz="1400" dirty="0">
                <a:solidFill>
                  <a:schemeClr val="tx1"/>
                </a:solidFill>
                <a:latin typeface="Arial" panose="020B0604020202020204" pitchFamily="34" charset="0"/>
                <a:ea typeface="メイリオ" pitchFamily="50" charset="-128"/>
                <a:cs typeface="Arial" panose="020B0604020202020204" pitchFamily="34" charset="0"/>
              </a:rPr>
              <a:t>Xác nhận không phải là mũ cũ, bị hư hỏng</a:t>
            </a:r>
            <a:endParaRPr lang="en-US" altLang="ja-JP" sz="1400" dirty="0">
              <a:solidFill>
                <a:schemeClr val="tx1"/>
              </a:solidFill>
              <a:latin typeface="Arial" panose="020B0604020202020204" pitchFamily="34" charset="0"/>
              <a:ea typeface="メイリオ" pitchFamily="50" charset="-128"/>
              <a:cs typeface="Arial" panose="020B0604020202020204" pitchFamily="34" charset="0"/>
            </a:endParaRPr>
          </a:p>
          <a:p>
            <a:pPr marL="180975" indent="-180975" algn="just" rtl="0" fontAlgn="auto">
              <a:lnSpc>
                <a:spcPct val="90000"/>
              </a:lnSpc>
              <a:spcAft>
                <a:spcPts val="0"/>
              </a:spcAft>
              <a:buFont typeface="Arial" panose="020B0604020202020204" pitchFamily="34" charset="0"/>
              <a:buChar char="•"/>
              <a:defRPr/>
            </a:pPr>
            <a:r>
              <a:rPr lang="vi" sz="1400" dirty="0">
                <a:solidFill>
                  <a:schemeClr val="tx1"/>
                </a:solidFill>
                <a:latin typeface="Arial" panose="020B0604020202020204" pitchFamily="34" charset="0"/>
                <a:ea typeface="メイリオ" pitchFamily="50" charset="-128"/>
                <a:cs typeface="Arial" panose="020B0604020202020204" pitchFamily="34" charset="0"/>
              </a:rPr>
              <a:t>Cơ bản là để bảo vệ khi bị rơi xuống</a:t>
            </a:r>
            <a:endParaRPr lang="en-US" altLang="ja-JP" sz="1400" dirty="0">
              <a:solidFill>
                <a:schemeClr val="tx1"/>
              </a:solidFill>
              <a:latin typeface="Arial" panose="020B0604020202020204" pitchFamily="34" charset="0"/>
              <a:ea typeface="メイリオ" pitchFamily="50" charset="-128"/>
              <a:cs typeface="Arial" panose="020B0604020202020204" pitchFamily="34" charset="0"/>
            </a:endParaRPr>
          </a:p>
          <a:p>
            <a:pPr marL="182563" lvl="0" indent="-182563" algn="just" rtl="0" fontAlgn="auto">
              <a:lnSpc>
                <a:spcPct val="90000"/>
              </a:lnSpc>
              <a:spcAft>
                <a:spcPts val="0"/>
              </a:spcAft>
              <a:defRPr/>
            </a:pPr>
            <a:r>
              <a:rPr lang="vi" sz="1400" dirty="0">
                <a:solidFill>
                  <a:srgbClr val="C00000"/>
                </a:solidFill>
                <a:latin typeface="Arial" panose="020B0604020202020204" pitchFamily="34" charset="0"/>
                <a:ea typeface="メイリオ" pitchFamily="50" charset="-128"/>
                <a:cs typeface="Arial" panose="020B0604020202020204" pitchFamily="34" charset="0"/>
              </a:rPr>
              <a:t>[Sử dụng đúng cách đai an toàn</a:t>
            </a:r>
            <a:r>
              <a:rPr lang="vi" sz="1400" dirty="0">
                <a:solidFill>
                  <a:srgbClr val="FF0000"/>
                </a:solidFill>
                <a:latin typeface="Arial" panose="020B0604020202020204" pitchFamily="34" charset="0"/>
                <a:ea typeface="メイリオ" pitchFamily="50" charset="-128"/>
                <a:cs typeface="Arial" panose="020B0604020202020204" pitchFamily="34" charset="0"/>
              </a:rPr>
              <a:t>*</a:t>
            </a:r>
            <a:r>
              <a:rPr lang="vi" sz="1400" dirty="0">
                <a:solidFill>
                  <a:srgbClr val="C00000"/>
                </a:solidFill>
                <a:latin typeface="Arial" panose="020B0604020202020204" pitchFamily="34" charset="0"/>
                <a:ea typeface="メイリオ" pitchFamily="50" charset="-128"/>
                <a:cs typeface="Arial" panose="020B0604020202020204" pitchFamily="34" charset="0"/>
              </a:rPr>
              <a:t>]</a:t>
            </a:r>
          </a:p>
          <a:p>
            <a:pPr marL="180975" indent="-180975" algn="just" rtl="0" fontAlgn="auto">
              <a:lnSpc>
                <a:spcPct val="90000"/>
              </a:lnSpc>
              <a:spcAft>
                <a:spcPts val="0"/>
              </a:spcAft>
              <a:buFont typeface="Arial" panose="020B0604020202020204" pitchFamily="34" charset="0"/>
              <a:buChar char="•"/>
              <a:defRPr/>
            </a:pPr>
            <a:r>
              <a:rPr lang="vi" sz="1400" dirty="0">
                <a:solidFill>
                  <a:schemeClr val="tx1"/>
                </a:solidFill>
                <a:latin typeface="Arial" panose="020B0604020202020204" pitchFamily="34" charset="0"/>
                <a:ea typeface="メイリオ" pitchFamily="50" charset="-128"/>
                <a:cs typeface="Arial" panose="020B0604020202020204" pitchFamily="34" charset="0"/>
              </a:rPr>
              <a:t>Khi làm việc ở nơi cao, bắt buộc phải sử dụng thiết bị gắn đai an toàn</a:t>
            </a:r>
          </a:p>
          <a:p>
            <a:pPr marL="180975" indent="-180975" algn="just" rtl="0" fontAlgn="auto">
              <a:lnSpc>
                <a:spcPct val="90000"/>
              </a:lnSpc>
              <a:spcAft>
                <a:spcPts val="0"/>
              </a:spcAft>
              <a:buFont typeface="Arial" panose="020B0604020202020204" pitchFamily="34" charset="0"/>
              <a:buChar char="•"/>
              <a:defRPr/>
            </a:pPr>
            <a:r>
              <a:rPr lang="vi" sz="1400" dirty="0">
                <a:solidFill>
                  <a:schemeClr val="tx1"/>
                </a:solidFill>
                <a:latin typeface="Arial" panose="020B0604020202020204" pitchFamily="34" charset="0"/>
                <a:ea typeface="メイリオ" pitchFamily="50" charset="-128"/>
                <a:cs typeface="Arial" panose="020B0604020202020204" pitchFamily="34" charset="0"/>
              </a:rPr>
              <a:t>Vị trí gắn móc nằm phía trên vị trí thắt lưng có đai an toàn</a:t>
            </a:r>
          </a:p>
          <a:p>
            <a:pPr marL="180975" indent="-180975" algn="just" rtl="0" fontAlgn="auto">
              <a:lnSpc>
                <a:spcPct val="90000"/>
              </a:lnSpc>
              <a:spcAft>
                <a:spcPts val="0"/>
              </a:spcAft>
              <a:buFont typeface="Arial" panose="020B0604020202020204" pitchFamily="34" charset="0"/>
              <a:buChar char="•"/>
              <a:defRPr/>
            </a:pPr>
            <a:r>
              <a:rPr lang="vi" sz="1400" dirty="0">
                <a:solidFill>
                  <a:schemeClr val="tx1"/>
                </a:solidFill>
                <a:latin typeface="Arial" panose="020B0604020202020204" pitchFamily="34" charset="0"/>
                <a:ea typeface="メイリオ" pitchFamily="50" charset="-128"/>
                <a:cs typeface="Arial" panose="020B0604020202020204" pitchFamily="34" charset="0"/>
              </a:rPr>
              <a:t>Trên nguyên tắc là loại dây đai an toàn toàn thân.</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469601" y="5469612"/>
            <a:ext cx="3404814" cy="719018"/>
          </a:xfrm>
          <a:prstGeom prst="rect">
            <a:avLst/>
          </a:prstGeom>
          <a:noFill/>
        </p:spPr>
        <p:txBody>
          <a:bodyPr wrap="square" lIns="35992" tIns="35992" rIns="35992" bIns="35992" rtlCol="0">
            <a:spAutoFit/>
          </a:bodyPr>
          <a:lstStyle/>
          <a:p>
            <a:pPr marL="180975" indent="-180975" rtl="0"/>
            <a:r>
              <a:rPr lang="vi" sz="1400" dirty="0">
                <a:solidFill>
                  <a:srgbClr val="FF0000"/>
                </a:solidFill>
                <a:latin typeface="Arial" panose="020B0604020202020204" pitchFamily="34" charset="0"/>
                <a:cs typeface="Arial" panose="020B0604020202020204" pitchFamily="34" charset="0"/>
              </a:rPr>
              <a:t>*</a:t>
            </a:r>
            <a:r>
              <a:rPr lang="en-US" sz="1400" dirty="0">
                <a:solidFill>
                  <a:srgbClr val="FF0000"/>
                </a:solidFill>
                <a:latin typeface="Arial" panose="020B0604020202020204" pitchFamily="34" charset="0"/>
                <a:cs typeface="Arial" panose="020B0604020202020204" pitchFamily="34" charset="0"/>
              </a:rPr>
              <a:t>	</a:t>
            </a:r>
            <a:r>
              <a:rPr lang="vi" sz="1400" dirty="0">
                <a:latin typeface="Arial" panose="020B0604020202020204" pitchFamily="34" charset="0"/>
                <a:cs typeface="Arial" panose="020B0604020202020204" pitchFamily="34" charset="0"/>
              </a:rPr>
              <a:t>Tên gọi "Đai an toàn"đã được sửa đổi thành "Thiết bị ngăn ngừa rơi ngã" theo pháp lệnh sửa đổi.</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201022"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201022" y="2943895"/>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201022"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469601" y="4428401"/>
            <a:ext cx="3242948" cy="288131"/>
          </a:xfrm>
          <a:prstGeom prst="rect">
            <a:avLst/>
          </a:prstGeom>
          <a:noFill/>
        </p:spPr>
        <p:txBody>
          <a:bodyPr wrap="square" lIns="35992" tIns="35992" rIns="35992" bIns="35992" rtlCol="0">
            <a:spAutoFit/>
          </a:bodyPr>
          <a:lstStyle>
            <a:defPPr rtl="0">
              <a:defRPr lang="vi-vn"/>
            </a:defPPr>
            <a:lvl1pPr marL="180975" indent="-180975">
              <a:buFont typeface="Arial" panose="020B0604020202020204" pitchFamily="34" charset="0"/>
              <a:buChar char="•"/>
              <a:defRPr sz="1400">
                <a:latin typeface="Arial" panose="020B0604020202020204" pitchFamily="34" charset="0"/>
                <a:cs typeface="Arial" panose="020B0604020202020204" pitchFamily="34" charset="0"/>
              </a:defRPr>
            </a:lvl1pPr>
          </a:lstStyle>
          <a:p>
            <a:r>
              <a:rPr lang="vi" dirty="0"/>
              <a:t>Có mang giày an toàn không ?</a:t>
            </a:r>
            <a:endParaRPr lang="en-US" altLang="ja-JP" dirty="0"/>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45476" y="4657492"/>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mtClean="0"/>
              <a:pPr algn="ctr"/>
              <a:t>9</a:t>
            </a:fld>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7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