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&#65279;<?xml version="1.0" encoding="utf-8" standalone="yes"?>
<Relationships xmlns="http://schemas.openxmlformats.org/package/2006/relationships">
  <Relationship Id="rId2" Type="http://schemas.openxmlformats.org/package/2006/relationships/metadata/thumbnail" Target="docProps/thumbnail.jpeg" />
  <Relationship Id="rId1" Type="http://schemas.openxmlformats.org/officeDocument/2006/relationships/officeDocument" Target="ppt/presentation.xml" />
</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1"/>
  </p:notesMasterIdLst>
  <p:handoutMasterIdLst>
    <p:handoutMasterId r:id="rId32"/>
  </p:handoutMasterIdLst>
  <p:sldIdLst>
    <p:sldId id="271" r:id="rId2"/>
    <p:sldId id="363" r:id="rId3"/>
    <p:sldId id="289" r:id="rId4"/>
    <p:sldId id="336" r:id="rId5"/>
    <p:sldId id="337" r:id="rId6"/>
    <p:sldId id="364" r:id="rId7"/>
    <p:sldId id="365" r:id="rId8"/>
    <p:sldId id="339" r:id="rId9"/>
    <p:sldId id="340" r:id="rId10"/>
    <p:sldId id="344" r:id="rId11"/>
    <p:sldId id="345" r:id="rId12"/>
    <p:sldId id="366" r:id="rId13"/>
    <p:sldId id="374" r:id="rId14"/>
    <p:sldId id="375" r:id="rId15"/>
    <p:sldId id="346" r:id="rId16"/>
    <p:sldId id="347" r:id="rId17"/>
    <p:sldId id="381" r:id="rId18"/>
    <p:sldId id="378" r:id="rId19"/>
    <p:sldId id="379" r:id="rId20"/>
    <p:sldId id="380" r:id="rId21"/>
    <p:sldId id="350" r:id="rId22"/>
    <p:sldId id="351" r:id="rId23"/>
    <p:sldId id="376" r:id="rId24"/>
    <p:sldId id="377" r:id="rId25"/>
    <p:sldId id="373" r:id="rId26"/>
    <p:sldId id="359" r:id="rId27"/>
    <p:sldId id="360" r:id="rId28"/>
    <p:sldId id="361" r:id="rId29"/>
    <p:sldId id="362" r:id="rId30"/>
  </p:sldIdLst>
  <p:sldSz cx="9144000" cy="6858000" type="screen4x3"/>
  <p:notesSz cx="6735763" cy="9866313"/>
  <p:defaultTextStyle>
    <a:defPPr rtl="0">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C502"/>
    <a:srgbClr val="039A45"/>
    <a:srgbClr val="000000"/>
    <a:srgbClr val="0000CC"/>
    <a:srgbClr val="FFFFCC"/>
    <a:srgbClr val="FFCC00"/>
    <a:srgbClr val="99CCFF"/>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11" autoAdjust="0"/>
    <p:restoredTop sz="94590" autoAdjust="0"/>
  </p:normalViewPr>
  <p:slideViewPr>
    <p:cSldViewPr>
      <p:cViewPr>
        <p:scale>
          <a:sx n="100" d="100"/>
          <a:sy n="100" d="100"/>
        </p:scale>
        <p:origin x="2196" y="2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&#65279;<?xml version="1.0" encoding="utf-8" standalone="yes"?>
<Relationships xmlns="http://schemas.openxmlformats.org/package/2006/relationships">
  <Relationship Id="rId13" Type="http://schemas.openxmlformats.org/officeDocument/2006/relationships/slide" Target="slides/slide12.xml" />
  <Relationship Id="rId18" Type="http://schemas.openxmlformats.org/officeDocument/2006/relationships/slide" Target="slides/slide17.xml" />
  <Relationship Id="rId26" Type="http://schemas.openxmlformats.org/officeDocument/2006/relationships/slide" Target="slides/slide25.xml" />
  <Relationship Id="rId3" Type="http://schemas.openxmlformats.org/officeDocument/2006/relationships/slide" Target="slides/slide2.xml" />
  <Relationship Id="rId21" Type="http://schemas.openxmlformats.org/officeDocument/2006/relationships/slide" Target="slides/slide20.xml" />
  <Relationship Id="rId34" Type="http://schemas.openxmlformats.org/officeDocument/2006/relationships/viewProps" Target="viewProps.xml" />
  <Relationship Id="rId7" Type="http://schemas.openxmlformats.org/officeDocument/2006/relationships/slide" Target="slides/slide6.xml" />
  <Relationship Id="rId12" Type="http://schemas.openxmlformats.org/officeDocument/2006/relationships/slide" Target="slides/slide11.xml" />
  <Relationship Id="rId17" Type="http://schemas.openxmlformats.org/officeDocument/2006/relationships/slide" Target="slides/slide16.xml" />
  <Relationship Id="rId25" Type="http://schemas.openxmlformats.org/officeDocument/2006/relationships/slide" Target="slides/slide24.xml" />
  <Relationship Id="rId33" Type="http://schemas.openxmlformats.org/officeDocument/2006/relationships/presProps" Target="presProps.xml" />
  <Relationship Id="rId2" Type="http://schemas.openxmlformats.org/officeDocument/2006/relationships/slide" Target="slides/slide1.xml" />
  <Relationship Id="rId16" Type="http://schemas.openxmlformats.org/officeDocument/2006/relationships/slide" Target="slides/slide15.xml" />
  <Relationship Id="rId20" Type="http://schemas.openxmlformats.org/officeDocument/2006/relationships/slide" Target="slides/slide19.xml" />
  <Relationship Id="rId29" Type="http://schemas.openxmlformats.org/officeDocument/2006/relationships/slide" Target="slides/slide28.xml" />
  <Relationship Id="rId1" Type="http://schemas.openxmlformats.org/officeDocument/2006/relationships/slideMaster" Target="slideMasters/slideMaster1.xml" />
  <Relationship Id="rId6" Type="http://schemas.openxmlformats.org/officeDocument/2006/relationships/slide" Target="slides/slide5.xml" />
  <Relationship Id="rId11" Type="http://schemas.openxmlformats.org/officeDocument/2006/relationships/slide" Target="slides/slide10.xml" />
  <Relationship Id="rId24" Type="http://schemas.openxmlformats.org/officeDocument/2006/relationships/slide" Target="slides/slide23.xml" />
  <Relationship Id="rId32" Type="http://schemas.openxmlformats.org/officeDocument/2006/relationships/handoutMaster" Target="handoutMasters/handoutMaster1.xml" />
  <Relationship Id="rId5" Type="http://schemas.openxmlformats.org/officeDocument/2006/relationships/slide" Target="slides/slide4.xml" />
  <Relationship Id="rId15" Type="http://schemas.openxmlformats.org/officeDocument/2006/relationships/slide" Target="slides/slide14.xml" />
  <Relationship Id="rId23" Type="http://schemas.openxmlformats.org/officeDocument/2006/relationships/slide" Target="slides/slide22.xml" />
  <Relationship Id="rId28" Type="http://schemas.openxmlformats.org/officeDocument/2006/relationships/slide" Target="slides/slide27.xml" />
  <Relationship Id="rId36" Type="http://schemas.openxmlformats.org/officeDocument/2006/relationships/tableStyles" Target="tableStyles.xml" />
  <Relationship Id="rId10" Type="http://schemas.openxmlformats.org/officeDocument/2006/relationships/slide" Target="slides/slide9.xml" />
  <Relationship Id="rId19" Type="http://schemas.openxmlformats.org/officeDocument/2006/relationships/slide" Target="slides/slide18.xml" />
  <Relationship Id="rId31" Type="http://schemas.openxmlformats.org/officeDocument/2006/relationships/notesMaster" Target="notesMasters/notesMaster1.xml" />
  <Relationship Id="rId4" Type="http://schemas.openxmlformats.org/officeDocument/2006/relationships/slide" Target="slides/slide3.xml" />
  <Relationship Id="rId9" Type="http://schemas.openxmlformats.org/officeDocument/2006/relationships/slide" Target="slides/slide8.xml" />
  <Relationship Id="rId14" Type="http://schemas.openxmlformats.org/officeDocument/2006/relationships/slide" Target="slides/slide13.xml" />
  <Relationship Id="rId22" Type="http://schemas.openxmlformats.org/officeDocument/2006/relationships/slide" Target="slides/slide21.xml" />
  <Relationship Id="rId27" Type="http://schemas.openxmlformats.org/officeDocument/2006/relationships/slide" Target="slides/slide26.xml" />
  <Relationship Id="rId30" Type="http://schemas.openxmlformats.org/officeDocument/2006/relationships/slide" Target="slides/slide29.xml" />
  <Relationship Id="rId35" Type="http://schemas.openxmlformats.org/officeDocument/2006/relationships/theme" Target="theme/theme1.xml" />
  <Relationship Id="rId8" Type="http://schemas.openxmlformats.org/officeDocument/2006/relationships/slide" Target="slides/slide7.xml" />
</Relationships>
</file>

<file path=ppt/handoutMasters/_rels/handoutMaster1.xml.rels>&#65279;<?xml version="1.0" encoding="utf-8" standalone="yes"?>
<Relationships xmlns="http://schemas.openxmlformats.org/package/2006/relationships">
  <Relationship Id="rId1" Type="http://schemas.openxmlformats.org/officeDocument/2006/relationships/theme" Target="../theme/theme3.xml" />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18831" cy="493316"/>
          </a:xfrm>
          <a:prstGeom prst="rect">
            <a:avLst/>
          </a:prstGeom>
        </p:spPr>
        <p:txBody>
          <a:bodyPr vert="horz" lIns="91423" tIns="45712" rIns="91423" bIns="45712" rtlCol="0"/>
          <a:lstStyle>
            <a:lvl1pPr algn="l">
              <a:defRPr sz="1200"/>
            </a:lvl1pPr>
          </a:lstStyle>
          <a:p>
            <a:pPr rtl="0"/>
            <a:endParaRPr kumimoji="1" lang="ja-JP" altLang="en-US"/>
          </a:p>
        </p:txBody>
      </p:sp>
      <p:sp>
        <p:nvSpPr>
          <p:cNvPr id="3" name="日付プレースホルダー 2"/>
          <p:cNvSpPr>
            <a:spLocks noGrp="1"/>
          </p:cNvSpPr>
          <p:nvPr>
            <p:ph type="dt" sz="quarter" idx="1"/>
          </p:nvPr>
        </p:nvSpPr>
        <p:spPr>
          <a:xfrm>
            <a:off x="3815376" y="2"/>
            <a:ext cx="2918831" cy="493316"/>
          </a:xfrm>
          <a:prstGeom prst="rect">
            <a:avLst/>
          </a:prstGeom>
        </p:spPr>
        <p:txBody>
          <a:bodyPr vert="horz" lIns="91423" tIns="45712" rIns="91423" bIns="45712" rtlCol="0"/>
          <a:lstStyle>
            <a:lvl1pPr algn="r">
              <a:defRPr sz="1200"/>
            </a:lvl1pPr>
          </a:lstStyle>
          <a:p>
            <a:pPr rtl="0"/>
            <a:r>
              <a:rPr kumimoji="1" lang="ja-JP" altLang="en-US"/>
              <a:t>2019/5/7</a:t>
            </a:r>
          </a:p>
        </p:txBody>
      </p:sp>
      <p:sp>
        <p:nvSpPr>
          <p:cNvPr id="4" name="フッター プレースホルダー 3"/>
          <p:cNvSpPr>
            <a:spLocks noGrp="1"/>
          </p:cNvSpPr>
          <p:nvPr>
            <p:ph type="ftr" sz="quarter" idx="2"/>
          </p:nvPr>
        </p:nvSpPr>
        <p:spPr>
          <a:xfrm>
            <a:off x="3" y="9371287"/>
            <a:ext cx="2918831" cy="493316"/>
          </a:xfrm>
          <a:prstGeom prst="rect">
            <a:avLst/>
          </a:prstGeom>
        </p:spPr>
        <p:txBody>
          <a:bodyPr vert="horz" lIns="91423" tIns="45712" rIns="91423" bIns="45712" rtlCol="0" anchor="b"/>
          <a:lstStyle>
            <a:lvl1pPr algn="l">
              <a:defRPr sz="1200"/>
            </a:lvl1pPr>
          </a:lstStyle>
          <a:p>
            <a:pPr rtl="0"/>
            <a:endParaRPr kumimoji="1" lang="ja-JP" altLang="en-US"/>
          </a:p>
        </p:txBody>
      </p:sp>
      <p:sp>
        <p:nvSpPr>
          <p:cNvPr id="5" name="スライド番号プレースホルダー 4"/>
          <p:cNvSpPr>
            <a:spLocks noGrp="1"/>
          </p:cNvSpPr>
          <p:nvPr>
            <p:ph type="sldNum" sz="quarter" idx="3"/>
          </p:nvPr>
        </p:nvSpPr>
        <p:spPr>
          <a:xfrm>
            <a:off x="3815376" y="9371287"/>
            <a:ext cx="2918831" cy="493316"/>
          </a:xfrm>
          <a:prstGeom prst="rect">
            <a:avLst/>
          </a:prstGeom>
        </p:spPr>
        <p:txBody>
          <a:bodyPr vert="horz" lIns="91423" tIns="45712" rIns="91423" bIns="45712" rtlCol="0" anchor="b"/>
          <a:lstStyle>
            <a:lvl1pPr algn="r">
              <a:defRPr sz="1200"/>
            </a:lvl1pPr>
          </a:lstStyle>
          <a:p>
            <a:pPr rtl="0"/>
            <a:fld id="{B50DE259-8F01-4AB9-83D5-E3C021AA63C2}" type="slidenum">
              <a:rPr kumimoji="1" lang="ja-JP" altLang="en-US" smtClean="0"/>
              <a:pPr/>
              <a:t>‹#›</a:t>
            </a:fld>
            <a:endParaRPr kumimoji="1" lang="ja-JP" altLang="en-US"/>
          </a:p>
        </p:txBody>
      </p:sp>
    </p:spTree>
    <p:extLst>
      <p:ext uri="{BB962C8B-B14F-4D97-AF65-F5344CB8AC3E}">
        <p14:creationId xmlns:p14="http://schemas.microsoft.com/office/powerpoint/2010/main" val="746459664"/>
      </p:ext>
    </p:extLst>
  </p:cSld>
  <p:clrMap bg1="lt1" tx1="dk1" bg2="lt2" tx2="dk2" accent1="accent1" accent2="accent2" accent3="accent3" accent4="accent4" accent5="accent5" accent6="accent6" hlink="hlink" folHlink="folHlink"/>
  <p:hf hdr="0" ftr="0" dt="0"/>
</p:handoutMaster>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18831" cy="493316"/>
          </a:xfrm>
          <a:prstGeom prst="rect">
            <a:avLst/>
          </a:prstGeom>
        </p:spPr>
        <p:txBody>
          <a:bodyPr vert="horz" lIns="91423" tIns="45712" rIns="91423" bIns="45712" rtlCol="0"/>
          <a:lstStyle>
            <a:lvl1pPr algn="l">
              <a:defRPr sz="1200"/>
            </a:lvl1pPr>
          </a:lstStyle>
          <a:p>
            <a:pPr rtl="0"/>
            <a:endParaRPr kumimoji="1" lang="ja-JP" altLang="en-US"/>
          </a:p>
        </p:txBody>
      </p:sp>
      <p:sp>
        <p:nvSpPr>
          <p:cNvPr id="3" name="日付プレースホルダー 2"/>
          <p:cNvSpPr>
            <a:spLocks noGrp="1"/>
          </p:cNvSpPr>
          <p:nvPr>
            <p:ph type="dt" idx="1"/>
          </p:nvPr>
        </p:nvSpPr>
        <p:spPr>
          <a:xfrm>
            <a:off x="3815376" y="2"/>
            <a:ext cx="2918831" cy="493316"/>
          </a:xfrm>
          <a:prstGeom prst="rect">
            <a:avLst/>
          </a:prstGeom>
        </p:spPr>
        <p:txBody>
          <a:bodyPr vert="horz" lIns="91423" tIns="45712" rIns="91423" bIns="45712" rtlCol="0"/>
          <a:lstStyle>
            <a:lvl1pPr algn="r">
              <a:defRPr sz="1200"/>
            </a:lvl1pPr>
          </a:lstStyle>
          <a:p>
            <a:pPr rtl="0"/>
            <a:r>
              <a:rPr kumimoji="1" lang="ja-JP" altLang="en-US"/>
              <a:t>2019/5/7</a:t>
            </a:r>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23" tIns="45712" rIns="91423" bIns="45712" rtlCol="0" anchor="ctr"/>
          <a:lstStyle/>
          <a:p>
            <a:pPr rtl="0"/>
            <a:endParaRPr lang="ja-JP" altLang="en-US"/>
          </a:p>
        </p:txBody>
      </p:sp>
      <p:sp>
        <p:nvSpPr>
          <p:cNvPr id="5" name="ノート プレースホルダー 4"/>
          <p:cNvSpPr>
            <a:spLocks noGrp="1"/>
          </p:cNvSpPr>
          <p:nvPr>
            <p:ph type="body" sz="quarter" idx="3"/>
          </p:nvPr>
        </p:nvSpPr>
        <p:spPr>
          <a:xfrm>
            <a:off x="673578" y="4686500"/>
            <a:ext cx="5388610" cy="4439841"/>
          </a:xfrm>
          <a:prstGeom prst="rect">
            <a:avLst/>
          </a:prstGeom>
        </p:spPr>
        <p:txBody>
          <a:bodyPr vert="horz" lIns="91423" tIns="45712" rIns="91423" bIns="45712" rtlCol="0"/>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p>
        </p:txBody>
      </p:sp>
      <p:sp>
        <p:nvSpPr>
          <p:cNvPr id="6" name="フッター プレースホルダー 5"/>
          <p:cNvSpPr>
            <a:spLocks noGrp="1"/>
          </p:cNvSpPr>
          <p:nvPr>
            <p:ph type="ftr" sz="quarter" idx="4"/>
          </p:nvPr>
        </p:nvSpPr>
        <p:spPr>
          <a:xfrm>
            <a:off x="3" y="9371287"/>
            <a:ext cx="2918831" cy="493316"/>
          </a:xfrm>
          <a:prstGeom prst="rect">
            <a:avLst/>
          </a:prstGeom>
        </p:spPr>
        <p:txBody>
          <a:bodyPr vert="horz" lIns="91423" tIns="45712" rIns="91423" bIns="45712" rtlCol="0" anchor="b"/>
          <a:lstStyle>
            <a:lvl1pPr algn="l">
              <a:defRPr sz="1200"/>
            </a:lvl1pPr>
          </a:lstStyle>
          <a:p>
            <a:pPr rtl="0"/>
            <a:endParaRPr kumimoji="1" lang="ja-JP" altLang="en-US"/>
          </a:p>
        </p:txBody>
      </p:sp>
      <p:sp>
        <p:nvSpPr>
          <p:cNvPr id="7" name="スライド番号プレースホルダー 6"/>
          <p:cNvSpPr>
            <a:spLocks noGrp="1"/>
          </p:cNvSpPr>
          <p:nvPr>
            <p:ph type="sldNum" sz="quarter" idx="5"/>
          </p:nvPr>
        </p:nvSpPr>
        <p:spPr>
          <a:xfrm>
            <a:off x="3815376" y="9371287"/>
            <a:ext cx="2918831" cy="493316"/>
          </a:xfrm>
          <a:prstGeom prst="rect">
            <a:avLst/>
          </a:prstGeom>
        </p:spPr>
        <p:txBody>
          <a:bodyPr vert="horz" lIns="91423" tIns="45712" rIns="91423" bIns="45712" rtlCol="0" anchor="b"/>
          <a:lstStyle>
            <a:lvl1pPr algn="r">
              <a:defRPr sz="1200"/>
            </a:lvl1pPr>
          </a:lstStyle>
          <a:p>
            <a:pPr rtl="0"/>
            <a:fld id="{F15D19CC-259D-4E7D-8FA0-3520727AB6EE}" type="slidenum">
              <a:rPr kumimoji="1" lang="ja-JP" altLang="en-US" smtClean="0"/>
              <a:pPr/>
              <a:t>‹#›</a:t>
            </a:fld>
            <a:endParaRPr kumimoji="1" lang="ja-JP" altLang="en-US"/>
          </a:p>
        </p:txBody>
      </p:sp>
    </p:spTree>
    <p:extLst>
      <p:ext uri="{BB962C8B-B14F-4D97-AF65-F5344CB8AC3E}">
        <p14:creationId xmlns:p14="http://schemas.microsoft.com/office/powerpoint/2010/main" val="42052838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4.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8.xml" />
  <Relationship Id="rId1" Type="http://schemas.openxmlformats.org/officeDocument/2006/relationships/notesMaster" Target="../notesMasters/notesMaster1.xml" />
</Relationships>
</file>

<file path=ppt/notesSlides/_rels/notesSlide3.xml.rels>&#65279;<?xml version="1.0" encoding="utf-8" standalone="yes"?>
<Relationships xmlns="http://schemas.openxmlformats.org/package/2006/relationships">
  <Relationship Id="rId2" Type="http://schemas.openxmlformats.org/officeDocument/2006/relationships/slide" Target="../slides/slide14.xml" />
  <Relationship Id="rId1" Type="http://schemas.openxmlformats.org/officeDocument/2006/relationships/notesMaster" Target="../notesMasters/notesMaster1.xml" />
</Relationships>
</file>

<file path=ppt/notesSlides/_rels/notesSlide4.xml.rels>&#65279;<?xml version="1.0" encoding="utf-8" standalone="yes"?>
<Relationships xmlns="http://schemas.openxmlformats.org/package/2006/relationships">
  <Relationship Id="rId2" Type="http://schemas.openxmlformats.org/officeDocument/2006/relationships/slide" Target="../slides/slide17.xml" />
  <Relationship Id="rId1" Type="http://schemas.openxmlformats.org/officeDocument/2006/relationships/notesMaster" Target="../notesMasters/notesMaster1.xml" />
</Relationships>
</file>

<file path=ppt/notesSlides/_rels/notesSlide5.xml.rels>&#65279;<?xml version="1.0" encoding="utf-8" standalone="yes"?>
<Relationships xmlns="http://schemas.openxmlformats.org/package/2006/relationships">
  <Relationship Id="rId2" Type="http://schemas.openxmlformats.org/officeDocument/2006/relationships/slide" Target="../slides/slide19.xml" />
  <Relationship Id="rId1" Type="http://schemas.openxmlformats.org/officeDocument/2006/relationships/notesMaster" Target="../notesMasters/notesMaster1.xml" />
</Relationships>
</file>

<file path=ppt/notesSlides/_rels/notesSlide6.xml.rels>&#65279;<?xml version="1.0" encoding="utf-8" standalone="yes"?>
<Relationships xmlns="http://schemas.openxmlformats.org/package/2006/relationships">
  <Relationship Id="rId2" Type="http://schemas.openxmlformats.org/officeDocument/2006/relationships/slide" Target="../slides/slide22.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5"/>
          </p:nvPr>
        </p:nvSpPr>
        <p:spPr/>
        <p:txBody>
          <a:bodyPr rtlCol="0"/>
          <a:lstStyle/>
          <a:p>
            <a:pPr rtl="0"/>
            <a:fld id="{F15D19CC-259D-4E7D-8FA0-3520727AB6EE}" type="slidenum">
              <a:rPr kumimoji="1" lang="ja-JP" altLang="en-US" smtClean="0"/>
              <a:pPr/>
              <a:t>4</a:t>
            </a:fld>
            <a:endParaRPr kumimoji="1" lang="ja-JP" altLang="en-US"/>
          </a:p>
        </p:txBody>
      </p:sp>
    </p:spTree>
    <p:extLst>
      <p:ext uri="{BB962C8B-B14F-4D97-AF65-F5344CB8AC3E}">
        <p14:creationId xmlns:p14="http://schemas.microsoft.com/office/powerpoint/2010/main" val="1413804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5"/>
          </p:nvPr>
        </p:nvSpPr>
        <p:spPr/>
        <p:txBody>
          <a:bodyPr rtlCol="0"/>
          <a:lstStyle/>
          <a:p>
            <a:pPr rtl="0"/>
            <a:fld id="{F15D19CC-259D-4E7D-8FA0-3520727AB6EE}" type="slidenum">
              <a:rPr kumimoji="1" lang="ja-JP" altLang="en-US" smtClean="0"/>
              <a:pPr/>
              <a:t>8</a:t>
            </a:fld>
            <a:endParaRPr kumimoji="1" lang="ja-JP" altLang="en-US"/>
          </a:p>
        </p:txBody>
      </p:sp>
    </p:spTree>
    <p:extLst>
      <p:ext uri="{BB962C8B-B14F-4D97-AF65-F5344CB8AC3E}">
        <p14:creationId xmlns:p14="http://schemas.microsoft.com/office/powerpoint/2010/main" val="1381375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10"/>
          </p:nvPr>
        </p:nvSpPr>
        <p:spPr/>
        <p:txBody>
          <a:bodyPr rtlCol="0"/>
          <a:lstStyle/>
          <a:p>
            <a:pPr rtl="0"/>
            <a:fld id="{F15D19CC-259D-4E7D-8FA0-3520727AB6EE}" type="slidenum">
              <a:rPr kumimoji="1" lang="ja-JP" altLang="en-US" smtClean="0"/>
              <a:pPr/>
              <a:t>14</a:t>
            </a:fld>
            <a:endParaRPr kumimoji="1" lang="ja-JP" altLang="en-US"/>
          </a:p>
        </p:txBody>
      </p:sp>
    </p:spTree>
    <p:extLst>
      <p:ext uri="{BB962C8B-B14F-4D97-AF65-F5344CB8AC3E}">
        <p14:creationId xmlns:p14="http://schemas.microsoft.com/office/powerpoint/2010/main" val="1230062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F15D19CC-259D-4E7D-8FA0-3520727AB6EE}"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2185299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5"/>
          </p:nvPr>
        </p:nvSpPr>
        <p:spPr/>
        <p:txBody>
          <a:bodyPr rtlCol="0"/>
          <a:lstStyle/>
          <a:p>
            <a:pPr rtl="0"/>
            <a:fld id="{F15D19CC-259D-4E7D-8FA0-3520727AB6EE}"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2867598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5"/>
          </p:nvPr>
        </p:nvSpPr>
        <p:spPr/>
        <p:txBody>
          <a:bodyPr rtlCol="0"/>
          <a:lstStyle/>
          <a:p>
            <a:pPr rtl="0"/>
            <a:fld id="{F15D19CC-259D-4E7D-8FA0-3520727AB6EE}" type="slidenum">
              <a:rPr kumimoji="1" lang="ja-JP" altLang="en-US" smtClean="0"/>
              <a:pPr/>
              <a:t>22</a:t>
            </a:fld>
            <a:endParaRPr kumimoji="1" lang="ja-JP" altLang="en-US"/>
          </a:p>
        </p:txBody>
      </p:sp>
    </p:spTree>
    <p:extLst>
      <p:ext uri="{BB962C8B-B14F-4D97-AF65-F5344CB8AC3E}">
        <p14:creationId xmlns:p14="http://schemas.microsoft.com/office/powerpoint/2010/main" val="1803881966"/>
      </p:ext>
    </p:extLst>
  </p:cSld>
  <p:clrMapOvr>
    <a:masterClrMapping/>
  </p:clrMapOvr>
</p:notes>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rtlCol="0"/>
          <a:lstStyle/>
          <a:p>
            <a:pPr rtl="0"/>
            <a:r>
              <a:rPr 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rtlCol="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n-us"/>
              <a:t>マスタ サブタイトルの書式設定</a:t>
            </a:r>
          </a:p>
        </p:txBody>
      </p:sp>
      <p:sp>
        <p:nvSpPr>
          <p:cNvPr id="4" name="日付プレースホルダ 3"/>
          <p:cNvSpPr>
            <a:spLocks noGrp="1"/>
          </p:cNvSpPr>
          <p:nvPr>
            <p:ph type="dt" sz="half" idx="10"/>
          </p:nvPr>
        </p:nvSpPr>
        <p:spPr/>
        <p:txBody>
          <a:bodyPr rtlCol="0"/>
          <a:lstStyle/>
          <a:p>
            <a:pPr rtl="0"/>
            <a:r>
              <a:rPr kumimoji="1" lang="ja-JP" altLang="en-US"/>
              <a:t>2019/5/7</a:t>
            </a:r>
          </a:p>
        </p:txBody>
      </p:sp>
      <p:sp>
        <p:nvSpPr>
          <p:cNvPr id="5" name="フッター プレースホルダ 4"/>
          <p:cNvSpPr>
            <a:spLocks noGrp="1"/>
          </p:cNvSpPr>
          <p:nvPr>
            <p:ph type="ftr" sz="quarter" idx="11"/>
          </p:nvPr>
        </p:nvSpPr>
        <p:spPr/>
        <p:txBody>
          <a:bodyPr rtlCol="0"/>
          <a:lstStyle/>
          <a:p>
            <a:pPr rtl="0"/>
            <a:endParaRPr kumimoji="1" lang="ja-JP" altLang="en-US"/>
          </a:p>
        </p:txBody>
      </p:sp>
      <p:sp>
        <p:nvSpPr>
          <p:cNvPr id="6" name="スライド番号プレースホルダ 5"/>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us"/>
              <a:t>マスタ タイトルの書式設定</a:t>
            </a:r>
          </a:p>
        </p:txBody>
      </p:sp>
      <p:sp>
        <p:nvSpPr>
          <p:cNvPr id="3" name="縦書きテキスト プレースホルダ 2"/>
          <p:cNvSpPr>
            <a:spLocks noGrp="1"/>
          </p:cNvSpPr>
          <p:nvPr>
            <p:ph type="body" orient="vert" idx="1"/>
          </p:nvPr>
        </p:nvSpPr>
        <p:spPr/>
        <p:txBody>
          <a:bodyPr vert="eaVert" rtlCol="0"/>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p>
        </p:txBody>
      </p:sp>
      <p:sp>
        <p:nvSpPr>
          <p:cNvPr id="4" name="日付プレースホルダ 3"/>
          <p:cNvSpPr>
            <a:spLocks noGrp="1"/>
          </p:cNvSpPr>
          <p:nvPr>
            <p:ph type="dt" sz="half" idx="10"/>
          </p:nvPr>
        </p:nvSpPr>
        <p:spPr/>
        <p:txBody>
          <a:bodyPr rtlCol="0"/>
          <a:lstStyle/>
          <a:p>
            <a:pPr rtl="0"/>
            <a:r>
              <a:rPr kumimoji="1" lang="ja-JP" altLang="en-US"/>
              <a:t>2019/5/7</a:t>
            </a:r>
          </a:p>
        </p:txBody>
      </p:sp>
      <p:sp>
        <p:nvSpPr>
          <p:cNvPr id="5" name="フッター プレースホルダ 4"/>
          <p:cNvSpPr>
            <a:spLocks noGrp="1"/>
          </p:cNvSpPr>
          <p:nvPr>
            <p:ph type="ftr" sz="quarter" idx="11"/>
          </p:nvPr>
        </p:nvSpPr>
        <p:spPr/>
        <p:txBody>
          <a:bodyPr rtlCol="0"/>
          <a:lstStyle/>
          <a:p>
            <a:pPr rtl="0"/>
            <a:endParaRPr kumimoji="1" lang="ja-JP" altLang="en-US"/>
          </a:p>
        </p:txBody>
      </p:sp>
      <p:sp>
        <p:nvSpPr>
          <p:cNvPr id="6" name="スライド番号プレースホルダ 5"/>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rtlCol="0"/>
          <a:lstStyle/>
          <a:p>
            <a:pPr rtl="0"/>
            <a:r>
              <a:rPr 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rtlCol="0"/>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p>
        </p:txBody>
      </p:sp>
      <p:sp>
        <p:nvSpPr>
          <p:cNvPr id="4" name="日付プレースホルダ 3"/>
          <p:cNvSpPr>
            <a:spLocks noGrp="1"/>
          </p:cNvSpPr>
          <p:nvPr>
            <p:ph type="dt" sz="half" idx="10"/>
          </p:nvPr>
        </p:nvSpPr>
        <p:spPr/>
        <p:txBody>
          <a:bodyPr rtlCol="0"/>
          <a:lstStyle/>
          <a:p>
            <a:pPr rtl="0"/>
            <a:r>
              <a:rPr kumimoji="1" lang="ja-JP" altLang="en-US"/>
              <a:t>2019/5/7</a:t>
            </a:r>
          </a:p>
        </p:txBody>
      </p:sp>
      <p:sp>
        <p:nvSpPr>
          <p:cNvPr id="5" name="フッター プレースホルダ 4"/>
          <p:cNvSpPr>
            <a:spLocks noGrp="1"/>
          </p:cNvSpPr>
          <p:nvPr>
            <p:ph type="ftr" sz="quarter" idx="11"/>
          </p:nvPr>
        </p:nvSpPr>
        <p:spPr/>
        <p:txBody>
          <a:bodyPr rtlCol="0"/>
          <a:lstStyle/>
          <a:p>
            <a:pPr rtl="0"/>
            <a:endParaRPr kumimoji="1" lang="ja-JP" altLang="en-US"/>
          </a:p>
        </p:txBody>
      </p:sp>
      <p:sp>
        <p:nvSpPr>
          <p:cNvPr id="6" name="スライド番号プレースホルダ 5"/>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us"/>
              <a:t>マスタ タイトルの書式設定</a:t>
            </a:r>
          </a:p>
        </p:txBody>
      </p:sp>
      <p:sp>
        <p:nvSpPr>
          <p:cNvPr id="3" name="コンテンツ プレースホルダ 2"/>
          <p:cNvSpPr>
            <a:spLocks noGrp="1"/>
          </p:cNvSpPr>
          <p:nvPr>
            <p:ph idx="1"/>
          </p:nvPr>
        </p:nvSpPr>
        <p:spPr/>
        <p:txBody>
          <a:bodyPr rtlCol="0"/>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p>
        </p:txBody>
      </p:sp>
      <p:sp>
        <p:nvSpPr>
          <p:cNvPr id="4" name="日付プレースホルダ 3"/>
          <p:cNvSpPr>
            <a:spLocks noGrp="1"/>
          </p:cNvSpPr>
          <p:nvPr>
            <p:ph type="dt" sz="half" idx="10"/>
          </p:nvPr>
        </p:nvSpPr>
        <p:spPr/>
        <p:txBody>
          <a:bodyPr rtlCol="0"/>
          <a:lstStyle/>
          <a:p>
            <a:pPr rtl="0"/>
            <a:r>
              <a:rPr kumimoji="1" lang="ja-JP" altLang="en-US"/>
              <a:t>2019/5/7</a:t>
            </a:r>
          </a:p>
        </p:txBody>
      </p:sp>
      <p:sp>
        <p:nvSpPr>
          <p:cNvPr id="5" name="フッター プレースホルダ 4"/>
          <p:cNvSpPr>
            <a:spLocks noGrp="1"/>
          </p:cNvSpPr>
          <p:nvPr>
            <p:ph type="ftr" sz="quarter" idx="11"/>
          </p:nvPr>
        </p:nvSpPr>
        <p:spPr/>
        <p:txBody>
          <a:bodyPr rtlCol="0"/>
          <a:lstStyle/>
          <a:p>
            <a:pPr rtl="0"/>
            <a:endParaRPr kumimoji="1" lang="ja-JP" altLang="en-US"/>
          </a:p>
        </p:txBody>
      </p:sp>
      <p:sp>
        <p:nvSpPr>
          <p:cNvPr id="6" name="スライド番号プレースホルダ 5"/>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rtlCol="0" anchor="t"/>
          <a:lstStyle>
            <a:lvl1pPr algn="l">
              <a:defRPr sz="4000" b="1" cap="all"/>
            </a:lvl1pPr>
          </a:lstStyle>
          <a:p>
            <a:pPr rtl="0"/>
            <a:r>
              <a:rPr 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us"/>
              <a:t>マスタ テキストの書式設定</a:t>
            </a:r>
          </a:p>
        </p:txBody>
      </p:sp>
      <p:sp>
        <p:nvSpPr>
          <p:cNvPr id="4" name="日付プレースホルダ 3"/>
          <p:cNvSpPr>
            <a:spLocks noGrp="1"/>
          </p:cNvSpPr>
          <p:nvPr>
            <p:ph type="dt" sz="half" idx="10"/>
          </p:nvPr>
        </p:nvSpPr>
        <p:spPr/>
        <p:txBody>
          <a:bodyPr rtlCol="0"/>
          <a:lstStyle/>
          <a:p>
            <a:pPr rtl="0"/>
            <a:r>
              <a:rPr kumimoji="1" lang="ja-JP" altLang="en-US"/>
              <a:t>2019/5/7</a:t>
            </a:r>
          </a:p>
        </p:txBody>
      </p:sp>
      <p:sp>
        <p:nvSpPr>
          <p:cNvPr id="5" name="フッター プレースホルダ 4"/>
          <p:cNvSpPr>
            <a:spLocks noGrp="1"/>
          </p:cNvSpPr>
          <p:nvPr>
            <p:ph type="ftr" sz="quarter" idx="11"/>
          </p:nvPr>
        </p:nvSpPr>
        <p:spPr/>
        <p:txBody>
          <a:bodyPr rtlCol="0"/>
          <a:lstStyle/>
          <a:p>
            <a:pPr rtl="0"/>
            <a:endParaRPr kumimoji="1" lang="ja-JP" altLang="en-US"/>
          </a:p>
        </p:txBody>
      </p:sp>
      <p:sp>
        <p:nvSpPr>
          <p:cNvPr id="6" name="スライド番号プレースホルダ 5"/>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p>
        </p:txBody>
      </p:sp>
      <p:sp>
        <p:nvSpPr>
          <p:cNvPr id="4" name="コンテンツ プレースホルダ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p>
        </p:txBody>
      </p:sp>
      <p:sp>
        <p:nvSpPr>
          <p:cNvPr id="5" name="日付プレースホルダ 4"/>
          <p:cNvSpPr>
            <a:spLocks noGrp="1"/>
          </p:cNvSpPr>
          <p:nvPr>
            <p:ph type="dt" sz="half" idx="10"/>
          </p:nvPr>
        </p:nvSpPr>
        <p:spPr/>
        <p:txBody>
          <a:bodyPr rtlCol="0"/>
          <a:lstStyle/>
          <a:p>
            <a:pPr rtl="0"/>
            <a:r>
              <a:rPr kumimoji="1" lang="ja-JP" altLang="en-US"/>
              <a:t>2019/5/7</a:t>
            </a:r>
          </a:p>
        </p:txBody>
      </p:sp>
      <p:sp>
        <p:nvSpPr>
          <p:cNvPr id="6" name="フッター プレースホルダ 5"/>
          <p:cNvSpPr>
            <a:spLocks noGrp="1"/>
          </p:cNvSpPr>
          <p:nvPr>
            <p:ph type="ftr" sz="quarter" idx="11"/>
          </p:nvPr>
        </p:nvSpPr>
        <p:spPr/>
        <p:txBody>
          <a:bodyPr rtlCol="0"/>
          <a:lstStyle/>
          <a:p>
            <a:pPr rtl="0"/>
            <a:endParaRPr kumimoji="1" lang="ja-JP" altLang="en-US"/>
          </a:p>
        </p:txBody>
      </p:sp>
      <p:sp>
        <p:nvSpPr>
          <p:cNvPr id="7" name="スライド番号プレースホルダ 6"/>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vl1pPr>
          </a:lstStyle>
          <a:p>
            <a:pPr rtl="0"/>
            <a:r>
              <a:rPr 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p>
        </p:txBody>
      </p:sp>
      <p:sp>
        <p:nvSpPr>
          <p:cNvPr id="5" name="テキスト プレースホルダ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p>
        </p:txBody>
      </p:sp>
      <p:sp>
        <p:nvSpPr>
          <p:cNvPr id="7" name="日付プレースホルダ 6"/>
          <p:cNvSpPr>
            <a:spLocks noGrp="1"/>
          </p:cNvSpPr>
          <p:nvPr>
            <p:ph type="dt" sz="half" idx="10"/>
          </p:nvPr>
        </p:nvSpPr>
        <p:spPr/>
        <p:txBody>
          <a:bodyPr rtlCol="0"/>
          <a:lstStyle/>
          <a:p>
            <a:pPr rtl="0"/>
            <a:r>
              <a:rPr kumimoji="1" lang="ja-JP" altLang="en-US"/>
              <a:t>2019/5/7</a:t>
            </a:r>
          </a:p>
        </p:txBody>
      </p:sp>
      <p:sp>
        <p:nvSpPr>
          <p:cNvPr id="8" name="フッター プレースホルダ 7"/>
          <p:cNvSpPr>
            <a:spLocks noGrp="1"/>
          </p:cNvSpPr>
          <p:nvPr>
            <p:ph type="ftr" sz="quarter" idx="11"/>
          </p:nvPr>
        </p:nvSpPr>
        <p:spPr/>
        <p:txBody>
          <a:bodyPr rtlCol="0"/>
          <a:lstStyle/>
          <a:p>
            <a:pPr rtl="0"/>
            <a:endParaRPr kumimoji="1" lang="ja-JP" altLang="en-US"/>
          </a:p>
        </p:txBody>
      </p:sp>
      <p:sp>
        <p:nvSpPr>
          <p:cNvPr id="9" name="スライド番号プレースホルダ 8"/>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us"/>
              <a:t>マスタ タイトルの書式設定</a:t>
            </a:r>
          </a:p>
        </p:txBody>
      </p:sp>
      <p:sp>
        <p:nvSpPr>
          <p:cNvPr id="3" name="日付プレースホルダ 2"/>
          <p:cNvSpPr>
            <a:spLocks noGrp="1"/>
          </p:cNvSpPr>
          <p:nvPr>
            <p:ph type="dt" sz="half" idx="10"/>
          </p:nvPr>
        </p:nvSpPr>
        <p:spPr/>
        <p:txBody>
          <a:bodyPr rtlCol="0"/>
          <a:lstStyle/>
          <a:p>
            <a:pPr rtl="0"/>
            <a:r>
              <a:rPr kumimoji="1" lang="ja-JP" altLang="en-US"/>
              <a:t>2019/5/7</a:t>
            </a:r>
          </a:p>
        </p:txBody>
      </p:sp>
      <p:sp>
        <p:nvSpPr>
          <p:cNvPr id="4" name="フッター プレースホルダ 3"/>
          <p:cNvSpPr>
            <a:spLocks noGrp="1"/>
          </p:cNvSpPr>
          <p:nvPr>
            <p:ph type="ftr" sz="quarter" idx="11"/>
          </p:nvPr>
        </p:nvSpPr>
        <p:spPr/>
        <p:txBody>
          <a:bodyPr rtlCol="0"/>
          <a:lstStyle/>
          <a:p>
            <a:pPr rtl="0"/>
            <a:endParaRPr kumimoji="1" lang="ja-JP" altLang="en-US"/>
          </a:p>
        </p:txBody>
      </p:sp>
      <p:sp>
        <p:nvSpPr>
          <p:cNvPr id="5" name="スライド番号プレースホルダ 4"/>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rtlCol="0"/>
          <a:lstStyle/>
          <a:p>
            <a:pPr rtl="0"/>
            <a:r>
              <a:rPr kumimoji="1" lang="ja-JP" altLang="en-US"/>
              <a:t>2019/5/7</a:t>
            </a:r>
          </a:p>
        </p:txBody>
      </p:sp>
      <p:sp>
        <p:nvSpPr>
          <p:cNvPr id="3" name="フッター プレースホルダ 2"/>
          <p:cNvSpPr>
            <a:spLocks noGrp="1"/>
          </p:cNvSpPr>
          <p:nvPr>
            <p:ph type="ftr" sz="quarter" idx="11"/>
          </p:nvPr>
        </p:nvSpPr>
        <p:spPr/>
        <p:txBody>
          <a:bodyPr rtlCol="0"/>
          <a:lstStyle/>
          <a:p>
            <a:pPr rtl="0"/>
            <a:endParaRPr kumimoji="1" lang="ja-JP" altLang="en-US"/>
          </a:p>
        </p:txBody>
      </p:sp>
      <p:sp>
        <p:nvSpPr>
          <p:cNvPr id="4" name="スライド番号プレースホルダ 3"/>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rtlCol="0" anchor="b"/>
          <a:lstStyle>
            <a:lvl1pPr algn="l">
              <a:defRPr sz="2000" b="1"/>
            </a:lvl1pPr>
          </a:lstStyle>
          <a:p>
            <a:pPr rtl="0"/>
            <a:r>
              <a:rPr 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p>
        </p:txBody>
      </p:sp>
      <p:sp>
        <p:nvSpPr>
          <p:cNvPr id="4" name="テキスト プレースホルダ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a:t>マスタ テキストの書式設定</a:t>
            </a:r>
          </a:p>
        </p:txBody>
      </p:sp>
      <p:sp>
        <p:nvSpPr>
          <p:cNvPr id="5" name="日付プレースホルダ 4"/>
          <p:cNvSpPr>
            <a:spLocks noGrp="1"/>
          </p:cNvSpPr>
          <p:nvPr>
            <p:ph type="dt" sz="half" idx="10"/>
          </p:nvPr>
        </p:nvSpPr>
        <p:spPr/>
        <p:txBody>
          <a:bodyPr rtlCol="0"/>
          <a:lstStyle/>
          <a:p>
            <a:pPr rtl="0"/>
            <a:r>
              <a:rPr kumimoji="1" lang="ja-JP" altLang="en-US"/>
              <a:t>2019/5/7</a:t>
            </a:r>
          </a:p>
        </p:txBody>
      </p:sp>
      <p:sp>
        <p:nvSpPr>
          <p:cNvPr id="6" name="フッター プレースホルダ 5"/>
          <p:cNvSpPr>
            <a:spLocks noGrp="1"/>
          </p:cNvSpPr>
          <p:nvPr>
            <p:ph type="ftr" sz="quarter" idx="11"/>
          </p:nvPr>
        </p:nvSpPr>
        <p:spPr/>
        <p:txBody>
          <a:bodyPr rtlCol="0"/>
          <a:lstStyle/>
          <a:p>
            <a:pPr rtl="0"/>
            <a:endParaRPr kumimoji="1" lang="ja-JP" altLang="en-US"/>
          </a:p>
        </p:txBody>
      </p:sp>
      <p:sp>
        <p:nvSpPr>
          <p:cNvPr id="7" name="スライド番号プレースホルダ 6"/>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rtlCol="0" anchor="b"/>
          <a:lstStyle>
            <a:lvl1pPr algn="l">
              <a:defRPr sz="2000" b="1"/>
            </a:lvl1pPr>
          </a:lstStyle>
          <a:p>
            <a:pPr rtl="0"/>
            <a:r>
              <a:rPr 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a:t>マスタ テキストの書式設定</a:t>
            </a:r>
          </a:p>
        </p:txBody>
      </p:sp>
      <p:sp>
        <p:nvSpPr>
          <p:cNvPr id="5" name="日付プレースホルダ 4"/>
          <p:cNvSpPr>
            <a:spLocks noGrp="1"/>
          </p:cNvSpPr>
          <p:nvPr>
            <p:ph type="dt" sz="half" idx="10"/>
          </p:nvPr>
        </p:nvSpPr>
        <p:spPr/>
        <p:txBody>
          <a:bodyPr rtlCol="0"/>
          <a:lstStyle/>
          <a:p>
            <a:pPr rtl="0"/>
            <a:r>
              <a:rPr kumimoji="1" lang="ja-JP" altLang="en-US"/>
              <a:t>2019/5/7</a:t>
            </a:r>
          </a:p>
        </p:txBody>
      </p:sp>
      <p:sp>
        <p:nvSpPr>
          <p:cNvPr id="6" name="フッター プレースホルダ 5"/>
          <p:cNvSpPr>
            <a:spLocks noGrp="1"/>
          </p:cNvSpPr>
          <p:nvPr>
            <p:ph type="ftr" sz="quarter" idx="11"/>
          </p:nvPr>
        </p:nvSpPr>
        <p:spPr/>
        <p:txBody>
          <a:bodyPr rtlCol="0"/>
          <a:lstStyle/>
          <a:p>
            <a:pPr rtl="0"/>
            <a:endParaRPr kumimoji="1" lang="ja-JP" altLang="en-US"/>
          </a:p>
        </p:txBody>
      </p:sp>
      <p:sp>
        <p:nvSpPr>
          <p:cNvPr id="7" name="スライド番号プレースホルダ 6"/>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theme" Target="../theme/theme1.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rtl="0"/>
            <a:r>
              <a:rPr 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rtl="0"/>
            <a:r>
              <a:rPr lang="en-us"/>
              <a:t>マスタ テキストの書式設定</a:t>
            </a:r>
          </a:p>
          <a:p>
            <a:pPr lvl="1" rtl="0"/>
            <a:r>
              <a:rPr lang="en-us"/>
              <a:t>第 2 レベル</a:t>
            </a:r>
          </a:p>
          <a:p>
            <a:pPr lvl="2" rtl="0"/>
            <a:r>
              <a:rPr lang="en-us"/>
              <a:t>第 3 レベル</a:t>
            </a:r>
          </a:p>
          <a:p>
            <a:pPr lvl="3" rtl="0"/>
            <a:r>
              <a:rPr lang="en-us"/>
              <a:t>第 4 レベル</a:t>
            </a:r>
          </a:p>
          <a:p>
            <a:pPr lvl="4" rtl="0"/>
            <a:r>
              <a:rPr lang="en-us"/>
              <a:t>第 5 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kumimoji="1" lang="ja-JP" altLang="en-US"/>
              <a:t>2019/5/7</a:t>
            </a: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94AA4217-AB25-474B-8523-140E3806D2F1}"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3" Type="http://schemas.openxmlformats.org/officeDocument/2006/relationships/image" Target="../media/image2.jpeg" />
  <Relationship Id="rId2" Type="http://schemas.openxmlformats.org/officeDocument/2006/relationships/image" Target="../media/image1.jpg" />
  <Relationship Id="rId1" Type="http://schemas.openxmlformats.org/officeDocument/2006/relationships/slideLayout" Target="../slideLayouts/slideLayout1.xml" />
  <Relationship Id="rId4" Type="http://schemas.openxmlformats.org/officeDocument/2006/relationships/image" Target="../media/image3.png" />
</Relationships>
</file>

<file path=ppt/slides/_rels/slide10.xml.rels>&#65279;<?xml version="1.0" encoding="utf-8" standalone="yes"?>
<Relationships xmlns="http://schemas.openxmlformats.org/package/2006/relationships">
  <Relationship Id="rId2" Type="http://schemas.openxmlformats.org/officeDocument/2006/relationships/image" Target="../media/image21.jpeg" />
  <Relationship Id="rId1" Type="http://schemas.openxmlformats.org/officeDocument/2006/relationships/slideLayout" Target="../slideLayouts/slideLayout2.xml" />
</Relationships>
</file>

<file path=ppt/slides/_rels/slide11.xml.rels>&#65279;<?xml version="1.0" encoding="utf-8" standalone="yes"?>
<Relationships xmlns="http://schemas.openxmlformats.org/package/2006/relationships">
  <Relationship Id="rId3" Type="http://schemas.openxmlformats.org/officeDocument/2006/relationships/image" Target="../media/image23.emf" />
  <Relationship Id="rId2" Type="http://schemas.openxmlformats.org/officeDocument/2006/relationships/image" Target="../media/image22.emf" />
  <Relationship Id="rId1" Type="http://schemas.openxmlformats.org/officeDocument/2006/relationships/slideLayout" Target="../slideLayouts/slideLayout2.xml" />
  <Relationship Id="rId6" Type="http://schemas.openxmlformats.org/officeDocument/2006/relationships/image" Target="../media/image26.emf" />
  <Relationship Id="rId5" Type="http://schemas.openxmlformats.org/officeDocument/2006/relationships/image" Target="../media/image25.emf" />
  <Relationship Id="rId4" Type="http://schemas.openxmlformats.org/officeDocument/2006/relationships/image" Target="../media/image24.emf" />
</Relationships>
</file>

<file path=ppt/slides/_rels/slide12.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3.xml.rels>&#65279;<?xml version="1.0" encoding="utf-8" standalone="yes"?>
<Relationships xmlns="http://schemas.openxmlformats.org/package/2006/relationships">
  <Relationship Id="rId2" Type="http://schemas.openxmlformats.org/officeDocument/2006/relationships/image" Target="../media/image27.gif" />
  <Relationship Id="rId1" Type="http://schemas.openxmlformats.org/officeDocument/2006/relationships/slideLayout" Target="../slideLayouts/slideLayout2.xml" />
</Relationships>
</file>

<file path=ppt/slides/_rels/slide14.xml.rels>&#65279;<?xml version="1.0" encoding="utf-8" standalone="yes"?>
<Relationships xmlns="http://schemas.openxmlformats.org/package/2006/relationships">
  <Relationship Id="rId3" Type="http://schemas.openxmlformats.org/officeDocument/2006/relationships/image" Target="../media/image1.jpg" />
  <Relationship Id="rId2" Type="http://schemas.openxmlformats.org/officeDocument/2006/relationships/notesSlide" Target="../notesSlides/notesSlide3.xml" />
  <Relationship Id="rId1" Type="http://schemas.openxmlformats.org/officeDocument/2006/relationships/slideLayout" Target="../slideLayouts/slideLayout2.xml" />
  <Relationship Id="rId5" Type="http://schemas.openxmlformats.org/officeDocument/2006/relationships/image" Target="../media/image28.jpg" />
  <Relationship Id="rId4" Type="http://schemas.openxmlformats.org/officeDocument/2006/relationships/image" Target="../media/image27.gif" />
</Relationships>
</file>

<file path=ppt/slides/_rels/slide15.xml.rels>&#65279;<?xml version="1.0" encoding="utf-8" standalone="yes"?>
<Relationships xmlns="http://schemas.openxmlformats.org/package/2006/relationships">
  <Relationship Id="rId2" Type="http://schemas.openxmlformats.org/officeDocument/2006/relationships/image" Target="../media/image29.gif" />
  <Relationship Id="rId1" Type="http://schemas.openxmlformats.org/officeDocument/2006/relationships/slideLayout" Target="../slideLayouts/slideLayout2.xml" />
</Relationships>
</file>

<file path=ppt/slides/_rels/slide16.xml.rels>&#65279;<?xml version="1.0" encoding="utf-8" standalone="yes"?>
<Relationships xmlns="http://schemas.openxmlformats.org/package/2006/relationships">
  <Relationship Id="rId3" Type="http://schemas.openxmlformats.org/officeDocument/2006/relationships/image" Target="../media/image31.emf" />
  <Relationship Id="rId2" Type="http://schemas.openxmlformats.org/officeDocument/2006/relationships/image" Target="../media/image30.jpeg" />
  <Relationship Id="rId1" Type="http://schemas.openxmlformats.org/officeDocument/2006/relationships/slideLayout" Target="../slideLayouts/slideLayout2.xml" />
  <Relationship Id="rId4" Type="http://schemas.openxmlformats.org/officeDocument/2006/relationships/image" Target="../media/image32.jpeg" />
</Relationships>
</file>

<file path=ppt/slides/_rels/slide17.xml.rels>&#65279;<?xml version="1.0" encoding="utf-8" standalone="yes"?>
<Relationships xmlns="http://schemas.openxmlformats.org/package/2006/relationships">
  <Relationship Id="rId3" Type="http://schemas.openxmlformats.org/officeDocument/2006/relationships/image" Target="../media/image33.jpg" />
  <Relationship Id="rId2" Type="http://schemas.openxmlformats.org/officeDocument/2006/relationships/notesSlide" Target="../notesSlides/notesSlide4.xml" />
  <Relationship Id="rId1" Type="http://schemas.openxmlformats.org/officeDocument/2006/relationships/slideLayout" Target="../slideLayouts/slideLayout2.xml" />
  <Relationship Id="rId4" Type="http://schemas.openxmlformats.org/officeDocument/2006/relationships/image" Target="../media/image34.jpg" />
</Relationships>
</file>

<file path=ppt/slides/_rels/slide18.xml.rels>&#65279;<?xml version="1.0" encoding="utf-8" standalone="yes"?>
<Relationships xmlns="http://schemas.openxmlformats.org/package/2006/relationships">
  <Relationship Id="rId3" Type="http://schemas.openxmlformats.org/officeDocument/2006/relationships/image" Target="../media/image36.jpeg" />
  <Relationship Id="rId2" Type="http://schemas.openxmlformats.org/officeDocument/2006/relationships/image" Target="../media/image35.jpeg" />
  <Relationship Id="rId1" Type="http://schemas.openxmlformats.org/officeDocument/2006/relationships/slideLayout" Target="../slideLayouts/slideLayout2.xml" />
</Relationships>
</file>

<file path=ppt/slides/_rels/slide19.xml.rels>&#65279;<?xml version="1.0" encoding="utf-8" standalone="yes"?>
<Relationships xmlns="http://schemas.openxmlformats.org/package/2006/relationships">
  <Relationship Id="rId3" Type="http://schemas.openxmlformats.org/officeDocument/2006/relationships/image" Target="../media/image37.gif" />
  <Relationship Id="rId2" Type="http://schemas.openxmlformats.org/officeDocument/2006/relationships/notesSlide" Target="../notesSlides/notesSlide5.xml" />
  <Relationship Id="rId1" Type="http://schemas.openxmlformats.org/officeDocument/2006/relationships/slideLayout" Target="../slideLayouts/slideLayout2.xml" />
  <Relationship Id="rId5" Type="http://schemas.openxmlformats.org/officeDocument/2006/relationships/image" Target="../media/image39.jpg" />
  <Relationship Id="rId4" Type="http://schemas.openxmlformats.org/officeDocument/2006/relationships/image" Target="../media/image38.jpg" />
</Relationships>
</file>

<file path=ppt/slides/_rels/slide2.xml.rels>&#65279;<?xml version="1.0" encoding="utf-8" standalone="yes"?>
<Relationships xmlns="http://schemas.openxmlformats.org/package/2006/relationships">
  <Relationship Id="rId1" Type="http://schemas.openxmlformats.org/officeDocument/2006/relationships/slideLayout" Target="../slideLayouts/slideLayout1.xml" />
</Relationships>
</file>

<file path=ppt/slides/_rels/slide20.xml.rels>&#65279;<?xml version="1.0" encoding="utf-8" standalone="yes"?>
<Relationships xmlns="http://schemas.openxmlformats.org/package/2006/relationships">
  <Relationship Id="rId3" Type="http://schemas.openxmlformats.org/officeDocument/2006/relationships/image" Target="../media/image41.jpeg" />
  <Relationship Id="rId2" Type="http://schemas.openxmlformats.org/officeDocument/2006/relationships/image" Target="../media/image40.jpeg" />
  <Relationship Id="rId1" Type="http://schemas.openxmlformats.org/officeDocument/2006/relationships/slideLayout" Target="../slideLayouts/slideLayout2.xml" />
</Relationships>
</file>

<file path=ppt/slides/_rels/slide21.xml.rels>&#65279;<?xml version="1.0" encoding="utf-8" standalone="yes"?>
<Relationships xmlns="http://schemas.openxmlformats.org/package/2006/relationships">
  <Relationship Id="rId3" Type="http://schemas.openxmlformats.org/officeDocument/2006/relationships/image" Target="../media/image43.png" />
  <Relationship Id="rId2" Type="http://schemas.openxmlformats.org/officeDocument/2006/relationships/image" Target="../media/image42.png" />
  <Relationship Id="rId1" Type="http://schemas.openxmlformats.org/officeDocument/2006/relationships/slideLayout" Target="../slideLayouts/slideLayout2.xml" />
  <Relationship Id="rId5" Type="http://schemas.openxmlformats.org/officeDocument/2006/relationships/image" Target="../media/image45.png" />
  <Relationship Id="rId4" Type="http://schemas.openxmlformats.org/officeDocument/2006/relationships/image" Target="../media/image44.png" />
</Relationships>
</file>

<file path=ppt/slides/_rels/slide22.xml.rels>&#65279;<?xml version="1.0" encoding="utf-8" standalone="yes"?>
<Relationships xmlns="http://schemas.openxmlformats.org/package/2006/relationships">
  <Relationship Id="rId3" Type="http://schemas.openxmlformats.org/officeDocument/2006/relationships/image" Target="../media/image46.png" />
  <Relationship Id="rId2" Type="http://schemas.openxmlformats.org/officeDocument/2006/relationships/notesSlide" Target="../notesSlides/notesSlide6.xml" />
  <Relationship Id="rId1" Type="http://schemas.openxmlformats.org/officeDocument/2006/relationships/slideLayout" Target="../slideLayouts/slideLayout2.xml" />
  <Relationship Id="rId5" Type="http://schemas.openxmlformats.org/officeDocument/2006/relationships/image" Target="../media/image48.png" />
  <Relationship Id="rId4" Type="http://schemas.openxmlformats.org/officeDocument/2006/relationships/image" Target="../media/image47.png" />
</Relationships>
</file>

<file path=ppt/slides/_rels/slide23.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4.xml.rels>&#65279;<?xml version="1.0" encoding="utf-8" standalone="yes"?>
<Relationships xmlns="http://schemas.openxmlformats.org/package/2006/relationships">
  <Relationship Id="rId3" Type="http://schemas.openxmlformats.org/officeDocument/2006/relationships/image" Target="../media/image50.gif" />
  <Relationship Id="rId2" Type="http://schemas.openxmlformats.org/officeDocument/2006/relationships/image" Target="../media/image49.gif" />
  <Relationship Id="rId1" Type="http://schemas.openxmlformats.org/officeDocument/2006/relationships/slideLayout" Target="../slideLayouts/slideLayout2.xml" />
  <Relationship Id="rId4" Type="http://schemas.openxmlformats.org/officeDocument/2006/relationships/image" Target="../media/image51.gif" />
</Relationships>
</file>

<file path=ppt/slides/_rels/slide25.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6.xml.rels>&#65279;<?xml version="1.0" encoding="utf-8" standalone="yes"?>
<Relationships xmlns="http://schemas.openxmlformats.org/package/2006/relationships">
  <Relationship Id="rId2" Type="http://schemas.openxmlformats.org/officeDocument/2006/relationships/image" Target="../media/image52.jpg" />
  <Relationship Id="rId1" Type="http://schemas.openxmlformats.org/officeDocument/2006/relationships/slideLayout" Target="../slideLayouts/slideLayout2.xml" />
</Relationships>
</file>

<file path=ppt/slides/_rels/slide27.xml.rels>&#65279;<?xml version="1.0" encoding="utf-8" standalone="yes"?>
<Relationships xmlns="http://schemas.openxmlformats.org/package/2006/relationships">
  <Relationship Id="rId2" Type="http://schemas.openxmlformats.org/officeDocument/2006/relationships/image" Target="../media/image53.gif" />
  <Relationship Id="rId1" Type="http://schemas.openxmlformats.org/officeDocument/2006/relationships/slideLayout" Target="../slideLayouts/slideLayout2.xml" />
</Relationships>
</file>

<file path=ppt/slides/_rels/slide28.xml.rels>&#65279;<?xml version="1.0" encoding="utf-8" standalone="yes"?>
<Relationships xmlns="http://schemas.openxmlformats.org/package/2006/relationships">
  <Relationship Id="rId2" Type="http://schemas.openxmlformats.org/officeDocument/2006/relationships/image" Target="../media/image1.jpg" />
  <Relationship Id="rId1" Type="http://schemas.openxmlformats.org/officeDocument/2006/relationships/slideLayout" Target="../slideLayouts/slideLayout2.xml" />
</Relationships>
</file>

<file path=ppt/slides/_rels/slide29.xml.rels>&#65279;<?xml version="1.0" encoding="utf-8" standalone="yes"?>
<Relationships xmlns="http://schemas.openxmlformats.org/package/2006/relationships">
  <Relationship Id="rId2" Type="http://schemas.openxmlformats.org/officeDocument/2006/relationships/image" Target="../media/image54.jpeg" />
  <Relationship Id="rId1" Type="http://schemas.openxmlformats.org/officeDocument/2006/relationships/slideLayout" Target="../slideLayouts/slideLayout2.xml" />
</Relationships>
</file>

<file path=ppt/slides/_rels/slide3.xml.rels>&#65279;<?xml version="1.0" encoding="utf-8" standalone="yes"?>
<Relationships xmlns="http://schemas.openxmlformats.org/package/2006/relationships">
  <Relationship Id="rId2" Type="http://schemas.openxmlformats.org/officeDocument/2006/relationships/image" Target="../media/image4.jpg" />
  <Relationship Id="rId1" Type="http://schemas.openxmlformats.org/officeDocument/2006/relationships/slideLayout" Target="../slideLayouts/slideLayout1.xml" />
</Relationships>
</file>

<file path=ppt/slides/_rels/slide4.xml.rels>&#65279;<?xml version="1.0" encoding="utf-8" standalone="yes"?>
<Relationships xmlns="http://schemas.openxmlformats.org/package/2006/relationships">
  <Relationship Id="rId3" Type="http://schemas.openxmlformats.org/officeDocument/2006/relationships/image" Target="../media/image5.gif" />
  <Relationship Id="rId2" Type="http://schemas.openxmlformats.org/officeDocument/2006/relationships/notesSlide" Target="../notesSlides/notesSlide1.xml" />
  <Relationship Id="rId1" Type="http://schemas.openxmlformats.org/officeDocument/2006/relationships/slideLayout" Target="../slideLayouts/slideLayout2.xml" />
</Relationships>
</file>

<file path=ppt/slides/_rels/slide5.xml.rels>&#65279;<?xml version="1.0" encoding="utf-8" standalone="yes"?>
<Relationships xmlns="http://schemas.openxmlformats.org/package/2006/relationships">
  <Relationship Id="rId2" Type="http://schemas.openxmlformats.org/officeDocument/2006/relationships/image" Target="../media/image6.gif" />
  <Relationship Id="rId1" Type="http://schemas.openxmlformats.org/officeDocument/2006/relationships/slideLayout" Target="../slideLayouts/slideLayout2.xml" />
</Relationships>
</file>

<file path=ppt/slides/_rels/slide6.xml.rels>&#65279;<?xml version="1.0" encoding="utf-8" standalone="yes"?>
<Relationships xmlns="http://schemas.openxmlformats.org/package/2006/relationships">
  <Relationship Id="rId3" Type="http://schemas.openxmlformats.org/officeDocument/2006/relationships/image" Target="../media/image8.jpg" />
  <Relationship Id="rId2" Type="http://schemas.openxmlformats.org/officeDocument/2006/relationships/image" Target="../media/image7.jpg" />
  <Relationship Id="rId1" Type="http://schemas.openxmlformats.org/officeDocument/2006/relationships/slideLayout" Target="../slideLayouts/slideLayout2.xml" />
  <Relationship Id="rId4" Type="http://schemas.openxmlformats.org/officeDocument/2006/relationships/image" Target="../media/image9.jpg" />
</Relationships>
</file>

<file path=ppt/slides/_rels/slide7.xml.rels>&#65279;<?xml version="1.0" encoding="utf-8" standalone="yes"?>
<Relationships xmlns="http://schemas.openxmlformats.org/package/2006/relationships">
  <Relationship Id="rId3" Type="http://schemas.openxmlformats.org/officeDocument/2006/relationships/image" Target="../media/image11.jpg" />
  <Relationship Id="rId2" Type="http://schemas.openxmlformats.org/officeDocument/2006/relationships/image" Target="../media/image10.jpg" />
  <Relationship Id="rId1" Type="http://schemas.openxmlformats.org/officeDocument/2006/relationships/slideLayout" Target="../slideLayouts/slideLayout2.xml" />
  <Relationship Id="rId4" Type="http://schemas.openxmlformats.org/officeDocument/2006/relationships/image" Target="../media/image12.jpg" />
</Relationships>
</file>

<file path=ppt/slides/_rels/slide8.xml.rels>&#65279;<?xml version="1.0" encoding="utf-8" standalone="yes"?>
<Relationships xmlns="http://schemas.openxmlformats.org/package/2006/relationships">
  <Relationship Id="rId8" Type="http://schemas.openxmlformats.org/officeDocument/2006/relationships/image" Target="../media/image18.gif" />
  <Relationship Id="rId3" Type="http://schemas.openxmlformats.org/officeDocument/2006/relationships/image" Target="../media/image13.gif" />
  <Relationship Id="rId7" Type="http://schemas.openxmlformats.org/officeDocument/2006/relationships/image" Target="../media/image17.png" />
  <Relationship Id="rId2" Type="http://schemas.openxmlformats.org/officeDocument/2006/relationships/notesSlide" Target="../notesSlides/notesSlide2.xml" />
  <Relationship Id="rId1" Type="http://schemas.openxmlformats.org/officeDocument/2006/relationships/slideLayout" Target="../slideLayouts/slideLayout2.xml" />
  <Relationship Id="rId6" Type="http://schemas.openxmlformats.org/officeDocument/2006/relationships/image" Target="../media/image16.gif" />
  <Relationship Id="rId5" Type="http://schemas.openxmlformats.org/officeDocument/2006/relationships/image" Target="../media/image15.jpeg" />
  <Relationship Id="rId4" Type="http://schemas.openxmlformats.org/officeDocument/2006/relationships/image" Target="../media/image14.jpeg" />
</Relationships>
</file>

<file path=ppt/slides/_rels/slide9.xml.rels>&#65279;<?xml version="1.0" encoding="utf-8" standalone="yes"?>
<Relationships xmlns="http://schemas.openxmlformats.org/package/2006/relationships">
  <Relationship Id="rId3" Type="http://schemas.openxmlformats.org/officeDocument/2006/relationships/image" Target="../media/image20.jpg" />
  <Relationship Id="rId2" Type="http://schemas.openxmlformats.org/officeDocument/2006/relationships/image" Target="../media/image19.jpg" />
  <Relationship Id="rId1" Type="http://schemas.openxmlformats.org/officeDocument/2006/relationships/slideLayout" Target="../slideLayouts/slideLayout2.xml" />
  <Relationship Id="rId4" Type="http://schemas.openxmlformats.org/officeDocument/2006/relationships/image" Target="../media/image21.png"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ECC8DC9F-64C0-49B9-AE59-B52478A041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2793256"/>
            <a:ext cx="3535958" cy="2651968"/>
          </a:xfrm>
          <a:prstGeom prst="rect">
            <a:avLst/>
          </a:prstGeom>
        </p:spPr>
      </p:pic>
      <p:sp>
        <p:nvSpPr>
          <p:cNvPr id="2" name="正方形/長方形 1"/>
          <p:cNvSpPr/>
          <p:nvPr/>
        </p:nvSpPr>
        <p:spPr>
          <a:xfrm>
            <a:off x="569195" y="1431941"/>
            <a:ext cx="8107262" cy="792087"/>
          </a:xfrm>
          <a:prstGeom prst="rect">
            <a:avLst/>
          </a:prstGeom>
          <a:blipFill>
            <a:blip r:embed="rId3" cstate="print"/>
            <a:tile tx="0" ty="0" sx="100000" sy="100000" flip="none" algn="tl"/>
          </a:blipFill>
          <a:ln w="19050">
            <a:solidFill>
              <a:schemeClr val="bg1">
                <a:lumMod val="50000"/>
              </a:schemeClr>
            </a:solidFill>
          </a:ln>
          <a:effectLst>
            <a:outerShdw blurRad="50800" dist="190500" dir="2700000" algn="tl" rotWithShape="0">
              <a:prstClr val="black">
                <a:alpha val="40000"/>
              </a:prstClr>
            </a:outerShdw>
          </a:effectLst>
        </p:spPr>
        <p:txBody>
          <a:bodyPr wrap="square" rtlCol="0" anchor="ctr" anchorCtr="0">
            <a:noAutofit/>
          </a:bodyPr>
          <a:lstStyle/>
          <a:p>
            <a:pPr algn="ctr" rtl="0"/>
            <a:r>
              <a:rPr lang="en-us" sz="3600" b="1" dirty="0">
                <a:solidFill>
                  <a:srgbClr val="0000CC"/>
                </a:solidFill>
                <a:latin typeface="Arial" panose="020B0604020202020204" pitchFamily="34" charset="0"/>
                <a:ea typeface="ＭＳ ゴシック" panose="020B0609070205080204" pitchFamily="49" charset="-128"/>
                <a:cs typeface="メイリオ" pitchFamily="50" charset="-128"/>
              </a:rPr>
              <a:t>For Your Safety and Health at Work</a:t>
            </a:r>
            <a:endParaRPr lang="en-US" altLang="ja-JP" sz="3600" b="1" dirty="0">
              <a:solidFill>
                <a:srgbClr val="0000CC"/>
              </a:solidFill>
              <a:latin typeface="Arial" panose="020B0604020202020204" pitchFamily="34" charset="0"/>
              <a:ea typeface="ＭＳ ゴシック" panose="020B0609070205080204" pitchFamily="49" charset="-128"/>
              <a:cs typeface="メイリオ" pitchFamily="50" charset="-128"/>
            </a:endParaRPr>
          </a:p>
        </p:txBody>
      </p:sp>
      <p:sp>
        <p:nvSpPr>
          <p:cNvPr id="5" name="テキスト ボックス 4"/>
          <p:cNvSpPr txBox="1"/>
          <p:nvPr/>
        </p:nvSpPr>
        <p:spPr>
          <a:xfrm>
            <a:off x="583852" y="476672"/>
            <a:ext cx="7272808" cy="892552"/>
          </a:xfrm>
          <a:prstGeom prst="rect">
            <a:avLst/>
          </a:prstGeom>
          <a:noFill/>
        </p:spPr>
        <p:txBody>
          <a:bodyPr wrap="square" rtlCol="0">
            <a:spAutoFit/>
          </a:bodyPr>
          <a:lstStyle/>
          <a:p>
            <a:pPr rtl="0"/>
            <a:r>
              <a:rPr lang="en-us" sz="2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For People Working in the Industrial-waste Disposal Sector</a:t>
            </a:r>
          </a:p>
        </p:txBody>
      </p:sp>
      <p:pic>
        <p:nvPicPr>
          <p:cNvPr id="7" name="図 6">
            <a:extLst>
              <a:ext uri="{FF2B5EF4-FFF2-40B4-BE49-F238E27FC236}">
                <a16:creationId xmlns:a16="http://schemas.microsoft.com/office/drawing/2014/main" id="{642A8D6D-3EA4-4EC0-A4C3-1FB3FA034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3306663"/>
            <a:ext cx="4618511" cy="3290689"/>
          </a:xfrm>
          <a:prstGeom prst="rect">
            <a:avLst/>
          </a:prstGeom>
        </p:spPr>
      </p:pic>
      <p:sp>
        <p:nvSpPr>
          <p:cNvPr id="3" name="スライド番号プレースホルダー 2"/>
          <p:cNvSpPr>
            <a:spLocks noGrp="1"/>
          </p:cNvSpPr>
          <p:nvPr>
            <p:ph type="sldNum" sz="quarter" idx="12"/>
          </p:nvPr>
        </p:nvSpPr>
        <p:spPr>
          <a:xfrm>
            <a:off x="3556025" y="6414789"/>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1</a:t>
            </a:fld>
            <a:endParaRPr kumimoji="1" lang="ja-JP" altLang="en-US" dirty="0">
              <a:latin typeface="Arial" panose="020B0604020202020204" pitchFamily="34" charset="0"/>
              <a:ea typeface="ＭＳ ゴシック" panose="020B0609070205080204" pitchFamily="49"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404812" y="205060"/>
            <a:ext cx="6759476" cy="487636"/>
          </a:xfrm>
          <a:prstGeom prst="roundRect">
            <a:avLst/>
          </a:prstGeom>
          <a:solidFill>
            <a:schemeClr val="accent2">
              <a:lumMod val="75000"/>
            </a:schemeClr>
          </a:solidFill>
          <a:ln w="9525">
            <a:noFill/>
            <a:miter lim="800000"/>
            <a:headEnd/>
            <a:tailEnd/>
          </a:ln>
          <a:effectLst/>
        </p:spPr>
        <p:txBody>
          <a:bodyPr rtlCol="0" anchor="ctr"/>
          <a:lstStyle/>
          <a:p>
            <a:pPr algn="just" rtl="0">
              <a:lnSpc>
                <a:spcPct val="125000"/>
              </a:lnSpc>
            </a:pPr>
            <a:r>
              <a:rPr lang="en-us" b="1" dirty="0">
                <a:solidFill>
                  <a:schemeClr val="bg1"/>
                </a:solidFill>
                <a:latin typeface="Arial" panose="020B0604020202020204" pitchFamily="34" charset="0"/>
                <a:ea typeface="ＭＳ ゴシック" panose="020B0609070205080204" pitchFamily="49" charset="-128"/>
                <a:cs typeface="Arial" charset="0"/>
              </a:rPr>
              <a:t>Key point 4: Adhere to work procedures once established.</a:t>
            </a:r>
            <a:endParaRPr lang="ja-JP" altLang="en-US" b="1" dirty="0">
              <a:solidFill>
                <a:schemeClr val="bg1"/>
              </a:solidFill>
              <a:latin typeface="Arial" panose="020B0604020202020204" pitchFamily="34" charset="0"/>
              <a:ea typeface="ＭＳ ゴシック" panose="020B0609070205080204" pitchFamily="49" charset="-128"/>
              <a:cs typeface="Arial" charset="0"/>
            </a:endParaRPr>
          </a:p>
        </p:txBody>
      </p:sp>
      <p:sp>
        <p:nvSpPr>
          <p:cNvPr id="5" name="Rectangle 10"/>
          <p:cNvSpPr>
            <a:spLocks noChangeArrowheads="1"/>
          </p:cNvSpPr>
          <p:nvPr/>
        </p:nvSpPr>
        <p:spPr bwMode="auto">
          <a:xfrm>
            <a:off x="468313" y="1556792"/>
            <a:ext cx="8271792" cy="1683554"/>
          </a:xfrm>
          <a:prstGeom prst="rect">
            <a:avLst/>
          </a:prstGeom>
          <a:solidFill>
            <a:schemeClr val="accent3">
              <a:lumMod val="20000"/>
              <a:lumOff val="80000"/>
            </a:schemeClr>
          </a:solidFill>
          <a:ln w="28575">
            <a:solidFill>
              <a:srgbClr val="0000CC"/>
            </a:solidFill>
            <a:miter lim="800000"/>
            <a:headEnd/>
            <a:tailEnd/>
          </a:ln>
          <a:effectLst/>
        </p:spPr>
        <p:txBody>
          <a:bodyPr tIns="108000" rIns="72000" bIns="72000" rtlCol="0" anchor="ctr"/>
          <a:lstStyle/>
          <a:p>
            <a:pPr marL="358775" indent="-358775" rtl="0" fontAlgn="auto">
              <a:lnSpc>
                <a:spcPct val="90000"/>
              </a:lnSpc>
              <a:spcBef>
                <a:spcPts val="300"/>
              </a:spcBef>
              <a:spcAft>
                <a:spcPts val="0"/>
              </a:spcAft>
              <a:defRPr/>
            </a:pPr>
            <a:r>
              <a:rPr lang="en-US" sz="1400" dirty="0">
                <a:solidFill>
                  <a:srgbClr val="0000CC"/>
                </a:solidFill>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a:t>
            </a:r>
            <a:r>
              <a:rPr lang="en-us" sz="1400" dirty="0">
                <a:latin typeface="Arial" panose="020B0604020202020204" pitchFamily="34" charset="0"/>
                <a:ea typeface="ＭＳ ゴシック" panose="020B0609070205080204" pitchFamily="49" charset="-128"/>
                <a:cs typeface="メイリオ" pitchFamily="50" charset="-128"/>
              </a:rPr>
              <a:t> Adhere to </a:t>
            </a:r>
            <a:r>
              <a:rPr lang="en-us" sz="1400" dirty="0">
                <a:solidFill>
                  <a:srgbClr val="C00000"/>
                </a:solidFill>
                <a:latin typeface="Arial" panose="020B0604020202020204" pitchFamily="34" charset="0"/>
                <a:ea typeface="ＭＳ ゴシック" panose="020B0609070205080204" pitchFamily="49" charset="-128"/>
                <a:cs typeface="メイリオ" pitchFamily="50" charset="-128"/>
              </a:rPr>
              <a:t>work procedures</a:t>
            </a:r>
            <a:r>
              <a:rPr lang="en-us" sz="1400" dirty="0">
                <a:latin typeface="Arial" panose="020B0604020202020204" pitchFamily="34" charset="0"/>
                <a:ea typeface="ＭＳ ゴシック" panose="020B0609070205080204" pitchFamily="49" charset="-128"/>
                <a:cs typeface="メイリオ" pitchFamily="50" charset="-128"/>
              </a:rPr>
              <a:t> (working standards) once established.</a:t>
            </a:r>
            <a:endParaRPr lang="en-US" altLang="ja-JP" sz="1400" dirty="0">
              <a:latin typeface="Arial" panose="020B0604020202020204" pitchFamily="34" charset="0"/>
              <a:ea typeface="ＭＳ ゴシック" panose="020B0609070205080204" pitchFamily="49" charset="-128"/>
              <a:cs typeface="メイリオ" pitchFamily="50" charset="-128"/>
            </a:endParaRPr>
          </a:p>
          <a:p>
            <a:pPr marL="358775" indent="-358775" rtl="0" fontAlgn="auto">
              <a:lnSpc>
                <a:spcPct val="90000"/>
              </a:lnSpc>
              <a:spcBef>
                <a:spcPts val="300"/>
              </a:spcBef>
              <a:spcAft>
                <a:spcPts val="0"/>
              </a:spcAft>
              <a:defRPr/>
            </a:pPr>
            <a:r>
              <a:rPr lang="en-US" sz="1400" dirty="0">
                <a:solidFill>
                  <a:srgbClr val="0000CC"/>
                </a:solidFill>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a:t>
            </a:r>
            <a:r>
              <a:rPr lang="en-us" sz="1400" dirty="0">
                <a:latin typeface="Arial" panose="020B0604020202020204" pitchFamily="34" charset="0"/>
                <a:ea typeface="ＭＳ ゴシック" panose="020B0609070205080204" pitchFamily="49" charset="-128"/>
                <a:cs typeface="メイリオ" pitchFamily="50" charset="-128"/>
              </a:rPr>
              <a:t> </a:t>
            </a:r>
            <a:r>
              <a:rPr lang="en-us" sz="1400" dirty="0">
                <a:solidFill>
                  <a:srgbClr val="C00000"/>
                </a:solidFill>
                <a:latin typeface="Arial" panose="020B0604020202020204" pitchFamily="34" charset="0"/>
                <a:ea typeface="ＭＳ ゴシック" panose="020B0609070205080204" pitchFamily="49" charset="-128"/>
                <a:cs typeface="メイリオ" pitchFamily="50" charset="-128"/>
              </a:rPr>
              <a:t>Rehearse</a:t>
            </a:r>
            <a:r>
              <a:rPr lang="en-us" sz="1400" dirty="0">
                <a:latin typeface="Arial" panose="020B0604020202020204" pitchFamily="34" charset="0"/>
                <a:ea typeface="ＭＳ ゴシック" panose="020B0609070205080204" pitchFamily="49" charset="-128"/>
                <a:cs typeface="メイリオ" pitchFamily="50" charset="-128"/>
              </a:rPr>
              <a:t> established work procedures repeatedly until completely mastering them.</a:t>
            </a:r>
            <a:endParaRPr lang="en-US" altLang="ja-JP" sz="1400" dirty="0">
              <a:latin typeface="Arial" panose="020B0604020202020204" pitchFamily="34" charset="0"/>
              <a:ea typeface="ＭＳ ゴシック" panose="020B0609070205080204" pitchFamily="49" charset="-128"/>
              <a:cs typeface="メイリオ" pitchFamily="50" charset="-128"/>
            </a:endParaRPr>
          </a:p>
          <a:p>
            <a:pPr marL="358775" indent="-358775" rtl="0" fontAlgn="auto">
              <a:lnSpc>
                <a:spcPct val="90000"/>
              </a:lnSpc>
              <a:spcBef>
                <a:spcPts val="300"/>
              </a:spcBef>
              <a:spcAft>
                <a:spcPts val="0"/>
              </a:spcAft>
              <a:defRPr/>
            </a:pPr>
            <a:r>
              <a:rPr lang="en-US" sz="1400" dirty="0">
                <a:solidFill>
                  <a:srgbClr val="0000CC"/>
                </a:solidFill>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a:t>
            </a:r>
            <a:r>
              <a:rPr lang="en-us" sz="1400" dirty="0">
                <a:latin typeface="Arial" panose="020B0604020202020204" pitchFamily="34" charset="0"/>
                <a:ea typeface="ＭＳ ゴシック" panose="020B0609070205080204" pitchFamily="49" charset="-128"/>
                <a:cs typeface="メイリオ" pitchFamily="50" charset="-128"/>
              </a:rPr>
              <a:t> Fully understand what you </a:t>
            </a:r>
            <a:r>
              <a:rPr lang="en-us" sz="1400" dirty="0">
                <a:solidFill>
                  <a:srgbClr val="C00000"/>
                </a:solidFill>
                <a:latin typeface="Arial" panose="020B0604020202020204" pitchFamily="34" charset="0"/>
                <a:ea typeface="ＭＳ ゴシック" panose="020B0609070205080204" pitchFamily="49" charset="-128"/>
                <a:cs typeface="メイリオ" pitchFamily="50" charset="-128"/>
              </a:rPr>
              <a:t>should</a:t>
            </a:r>
            <a:r>
              <a:rPr lang="en-us" sz="1400" dirty="0">
                <a:latin typeface="Arial" panose="020B0604020202020204" pitchFamily="34" charset="0"/>
                <a:ea typeface="ＭＳ ゴシック" panose="020B0609070205080204" pitchFamily="49" charset="-128"/>
                <a:cs typeface="メイリオ" pitchFamily="50" charset="-128"/>
              </a:rPr>
              <a:t> and </a:t>
            </a:r>
            <a:r>
              <a:rPr lang="en-us" sz="1400" dirty="0">
                <a:solidFill>
                  <a:srgbClr val="C00000"/>
                </a:solidFill>
                <a:latin typeface="Arial" panose="020B0604020202020204" pitchFamily="34" charset="0"/>
                <a:ea typeface="ＭＳ ゴシック" panose="020B0609070205080204" pitchFamily="49" charset="-128"/>
                <a:cs typeface="メイリオ" pitchFamily="50" charset="-128"/>
              </a:rPr>
              <a:t>should not do</a:t>
            </a:r>
            <a:r>
              <a:rPr lang="en-us" sz="1400" dirty="0">
                <a:latin typeface="Arial" panose="020B0604020202020204" pitchFamily="34" charset="0"/>
                <a:ea typeface="ＭＳ ゴシック" panose="020B0609070205080204" pitchFamily="49" charset="-128"/>
                <a:cs typeface="メイリオ" pitchFamily="50" charset="-128"/>
              </a:rPr>
              <a:t> for safety.</a:t>
            </a:r>
            <a:endParaRPr lang="en-US" altLang="ja-JP" sz="1400" dirty="0">
              <a:latin typeface="Arial" panose="020B0604020202020204" pitchFamily="34" charset="0"/>
              <a:ea typeface="ＭＳ ゴシック" panose="020B0609070205080204" pitchFamily="49" charset="-128"/>
              <a:cs typeface="メイリオ" pitchFamily="50" charset="-128"/>
            </a:endParaRPr>
          </a:p>
          <a:p>
            <a:pPr marL="358775" indent="-358775" rtl="0" fontAlgn="auto">
              <a:lnSpc>
                <a:spcPct val="90000"/>
              </a:lnSpc>
              <a:spcBef>
                <a:spcPts val="300"/>
              </a:spcBef>
              <a:spcAft>
                <a:spcPts val="0"/>
              </a:spcAft>
              <a:defRPr/>
            </a:pPr>
            <a:r>
              <a:rPr lang="en-US" sz="1400" dirty="0">
                <a:solidFill>
                  <a:srgbClr val="0000CC"/>
                </a:solidFill>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a:t>
            </a:r>
            <a:r>
              <a:rPr lang="en-us" sz="1400" spc="-50" dirty="0">
                <a:latin typeface="Arial" panose="020B0604020202020204" pitchFamily="34" charset="0"/>
                <a:ea typeface="ＭＳ ゴシック" panose="020B0609070205080204" pitchFamily="49" charset="-128"/>
                <a:cs typeface="メイリオ" pitchFamily="50" charset="-128"/>
              </a:rPr>
              <a:t> Never fail to consult a supervisor </a:t>
            </a:r>
            <a:r>
              <a:rPr lang="en-us" sz="1400" spc="-50" dirty="0">
                <a:solidFill>
                  <a:srgbClr val="C00000"/>
                </a:solidFill>
                <a:latin typeface="Arial" panose="020B0604020202020204" pitchFamily="34" charset="0"/>
                <a:ea typeface="ＭＳ ゴシック" panose="020B0609070205080204" pitchFamily="49" charset="-128"/>
                <a:cs typeface="メイリオ" pitchFamily="50" charset="-128"/>
              </a:rPr>
              <a:t>when you find anything you do not understand</a:t>
            </a:r>
            <a:r>
              <a:rPr lang="en-us" sz="1400" spc="-50" dirty="0">
                <a:latin typeface="Arial" panose="020B0604020202020204" pitchFamily="34" charset="0"/>
                <a:ea typeface="ＭＳ ゴシック" panose="020B0609070205080204" pitchFamily="49" charset="-128"/>
                <a:cs typeface="メイリオ" pitchFamily="50" charset="-128"/>
              </a:rPr>
              <a:t> among the </a:t>
            </a:r>
            <a:br>
              <a:rPr lang="en-US" sz="1400" spc="-50" dirty="0">
                <a:latin typeface="Arial" panose="020B0604020202020204" pitchFamily="34" charset="0"/>
                <a:ea typeface="ＭＳ ゴシック" panose="020B0609070205080204" pitchFamily="49" charset="-128"/>
                <a:cs typeface="メイリオ" pitchFamily="50" charset="-128"/>
              </a:rPr>
            </a:br>
            <a:r>
              <a:rPr lang="en-us" sz="1400" spc="-50" dirty="0">
                <a:latin typeface="Arial" panose="020B0604020202020204" pitchFamily="34" charset="0"/>
                <a:ea typeface="ＭＳ ゴシック" panose="020B0609070205080204" pitchFamily="49" charset="-128"/>
                <a:cs typeface="メイリオ" pitchFamily="50" charset="-128"/>
              </a:rPr>
              <a:t>work procedures.</a:t>
            </a:r>
            <a:endParaRPr lang="en-US" altLang="ja-JP" sz="1400" spc="-50" dirty="0">
              <a:latin typeface="Arial" panose="020B0604020202020204" pitchFamily="34" charset="0"/>
              <a:ea typeface="ＭＳ ゴシック" panose="020B0609070205080204" pitchFamily="49" charset="-128"/>
              <a:cs typeface="メイリオ" pitchFamily="50" charset="-128"/>
            </a:endParaRPr>
          </a:p>
          <a:p>
            <a:pPr marL="358775" indent="-358775" rtl="0" fontAlgn="auto">
              <a:lnSpc>
                <a:spcPct val="90000"/>
              </a:lnSpc>
              <a:spcBef>
                <a:spcPts val="300"/>
              </a:spcBef>
              <a:spcAft>
                <a:spcPts val="0"/>
              </a:spcAft>
              <a:defRPr/>
            </a:pPr>
            <a:r>
              <a:rPr lang="en-US" sz="1400" dirty="0">
                <a:solidFill>
                  <a:srgbClr val="0000CC"/>
                </a:solidFill>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a:t>
            </a:r>
            <a:r>
              <a:rPr lang="en-us" sz="1400" dirty="0">
                <a:latin typeface="Arial" panose="020B0604020202020204" pitchFamily="34" charset="0"/>
                <a:ea typeface="ＭＳ ゴシック" panose="020B0609070205080204" pitchFamily="49" charset="-128"/>
                <a:cs typeface="メイリオ" pitchFamily="50" charset="-128"/>
              </a:rPr>
              <a:t> Be careful </a:t>
            </a:r>
            <a:r>
              <a:rPr lang="en-us" sz="1400" dirty="0">
                <a:solidFill>
                  <a:srgbClr val="C00000"/>
                </a:solidFill>
                <a:latin typeface="Arial" panose="020B0604020202020204" pitchFamily="34" charset="0"/>
                <a:ea typeface="ＭＳ ゴシック" panose="020B0609070205080204" pitchFamily="49" charset="-128"/>
                <a:cs typeface="メイリオ" pitchFamily="50" charset="-128"/>
              </a:rPr>
              <a:t>when you get accustomed to a procedure, as you often suffer injuries at that time</a:t>
            </a:r>
            <a:r>
              <a:rPr lang="en-us" sz="1400" dirty="0">
                <a:latin typeface="Arial" panose="020B0604020202020204" pitchFamily="34" charset="0"/>
                <a:ea typeface="ＭＳ ゴシック" panose="020B0609070205080204" pitchFamily="49" charset="-128"/>
                <a:cs typeface="メイリオ" pitchFamily="50" charset="-128"/>
              </a:rPr>
              <a:t>. Careless or unreasonable actions must be avoided.</a:t>
            </a:r>
            <a:endParaRPr lang="en-US" altLang="ja-JP" sz="1400" dirty="0">
              <a:latin typeface="Arial" panose="020B0604020202020204" pitchFamily="34" charset="0"/>
              <a:ea typeface="ＭＳ ゴシック" panose="020B0609070205080204" pitchFamily="49" charset="-128"/>
              <a:cs typeface="メイリオ" pitchFamily="50" charset="-128"/>
            </a:endParaRPr>
          </a:p>
        </p:txBody>
      </p:sp>
      <p:sp>
        <p:nvSpPr>
          <p:cNvPr id="6" name="テキスト ボックス 5"/>
          <p:cNvSpPr txBox="1"/>
          <p:nvPr/>
        </p:nvSpPr>
        <p:spPr>
          <a:xfrm>
            <a:off x="468313" y="764704"/>
            <a:ext cx="8064127" cy="750975"/>
          </a:xfrm>
          <a:prstGeom prst="rect">
            <a:avLst/>
          </a:prstGeom>
          <a:noFill/>
        </p:spPr>
        <p:txBody>
          <a:bodyPr wrap="square" rtlCol="0">
            <a:spAutoFit/>
          </a:bodyPr>
          <a:lstStyle/>
          <a:p>
            <a:pPr rtl="0" fontAlgn="auto">
              <a:lnSpc>
                <a:spcPct val="90000"/>
              </a:lnSpc>
              <a:spcBef>
                <a:spcPts val="300"/>
              </a:spcBef>
              <a:spcAft>
                <a:spcPts val="0"/>
              </a:spcAft>
              <a:defRPr/>
            </a:pPr>
            <a:r>
              <a:rPr lang="en-US" sz="1400" dirty="0">
                <a:latin typeface="Arial" panose="020B0604020202020204" pitchFamily="34" charset="0"/>
                <a:ea typeface="ＭＳ ゴシック" panose="020B0609070205080204" pitchFamily="49" charset="-128"/>
                <a:cs typeface="メイリオ" panose="020B0604030504040204" pitchFamily="50" charset="-128"/>
                <a:sym typeface="Wingdings 2" panose="05020102010507070707" pitchFamily="18" charset="2"/>
              </a:rPr>
              <a:t></a:t>
            </a:r>
            <a:r>
              <a:rPr lang="en-us" sz="1400" dirty="0">
                <a:latin typeface="Arial" panose="020B0604020202020204" pitchFamily="34" charset="0"/>
                <a:ea typeface="ＭＳ ゴシック" panose="020B0609070205080204" pitchFamily="49" charset="-128"/>
                <a:cs typeface="メイリオ" panose="020B0604030504040204" pitchFamily="50" charset="-128"/>
              </a:rPr>
              <a:t> You may encounter various unexpected dangers in the workplace.　</a:t>
            </a:r>
            <a:endParaRPr lang="en-US" altLang="ja-JP" sz="1400" dirty="0">
              <a:latin typeface="Arial" panose="020B0604020202020204" pitchFamily="34" charset="0"/>
              <a:ea typeface="ＭＳ ゴシック" panose="020B0609070205080204" pitchFamily="49" charset="-128"/>
              <a:cs typeface="メイリオ" panose="020B0604030504040204" pitchFamily="50" charset="-128"/>
            </a:endParaRPr>
          </a:p>
          <a:p>
            <a:pPr marL="182563" indent="-182563" rtl="0" fontAlgn="auto">
              <a:lnSpc>
                <a:spcPct val="90000"/>
              </a:lnSpc>
              <a:spcBef>
                <a:spcPts val="300"/>
              </a:spcBef>
              <a:spcAft>
                <a:spcPts val="0"/>
              </a:spcAft>
              <a:defRPr/>
            </a:pPr>
            <a:r>
              <a:rPr lang="en-US" sz="1400" dirty="0">
                <a:latin typeface="Arial" panose="020B0604020202020204" pitchFamily="34" charset="0"/>
                <a:ea typeface="ＭＳ ゴシック" panose="020B0609070205080204" pitchFamily="49" charset="-128"/>
                <a:cs typeface="メイリオ" panose="020B0604030504040204" pitchFamily="50" charset="-128"/>
                <a:sym typeface="Wingdings 2" panose="05020102010507070707" pitchFamily="18" charset="2"/>
              </a:rPr>
              <a:t></a:t>
            </a:r>
            <a:r>
              <a:rPr lang="en-us" sz="1400" dirty="0">
                <a:latin typeface="Arial" panose="020B0604020202020204" pitchFamily="34" charset="0"/>
                <a:ea typeface="ＭＳ ゴシック" panose="020B0609070205080204" pitchFamily="49" charset="-128"/>
                <a:cs typeface="メイリオ" panose="020B0604030504040204" pitchFamily="50" charset="-128"/>
              </a:rPr>
              <a:t> Work procedures are set for safety, health, and efficiency at work.</a:t>
            </a:r>
            <a:endParaRPr lang="en-US" altLang="ja-JP" sz="1400" dirty="0">
              <a:latin typeface="Arial" panose="020B0604020202020204" pitchFamily="34" charset="0"/>
              <a:ea typeface="ＭＳ ゴシック" panose="020B0609070205080204" pitchFamily="49" charset="-128"/>
              <a:cs typeface="メイリオ" panose="020B0604030504040204" pitchFamily="50" charset="-128"/>
            </a:endParaRPr>
          </a:p>
          <a:p>
            <a:pPr rtl="0" fontAlgn="auto">
              <a:lnSpc>
                <a:spcPct val="90000"/>
              </a:lnSpc>
              <a:spcBef>
                <a:spcPts val="300"/>
              </a:spcBef>
              <a:spcAft>
                <a:spcPts val="0"/>
              </a:spcAft>
              <a:defRPr/>
            </a:pPr>
            <a:r>
              <a:rPr lang="en-US" sz="1400" dirty="0">
                <a:latin typeface="Arial" panose="020B0604020202020204" pitchFamily="34" charset="0"/>
                <a:ea typeface="ＭＳ ゴシック" panose="020B0609070205080204" pitchFamily="49" charset="-128"/>
                <a:cs typeface="メイリオ" panose="020B0604030504040204" pitchFamily="50" charset="-128"/>
                <a:sym typeface="Wingdings 2" panose="05020102010507070707" pitchFamily="18" charset="2"/>
              </a:rPr>
              <a:t></a:t>
            </a:r>
            <a:r>
              <a:rPr lang="en-us" sz="1400" dirty="0">
                <a:latin typeface="Arial" panose="020B0604020202020204" pitchFamily="34" charset="0"/>
                <a:ea typeface="ＭＳ ゴシック" panose="020B0609070205080204" pitchFamily="49" charset="-128"/>
                <a:cs typeface="メイリオ" panose="020B0604030504040204" pitchFamily="50" charset="-128"/>
              </a:rPr>
              <a:t> You can adhere to work procedures and protect yourself.</a:t>
            </a:r>
          </a:p>
        </p:txBody>
      </p:sp>
      <p:grpSp>
        <p:nvGrpSpPr>
          <p:cNvPr id="7" name="グループ化 6"/>
          <p:cNvGrpSpPr/>
          <p:nvPr/>
        </p:nvGrpSpPr>
        <p:grpSpPr>
          <a:xfrm>
            <a:off x="7399280" y="980728"/>
            <a:ext cx="1307805" cy="1607402"/>
            <a:chOff x="907651" y="4896811"/>
            <a:chExt cx="1070723" cy="1369700"/>
          </a:xfrm>
        </p:grpSpPr>
        <p:pic>
          <p:nvPicPr>
            <p:cNvPr id="8" name="Picture 2" descr="C:\Users\User07.PC007\AppData\Local\Microsoft\Windows\Temporary Internet Files\Content.IE5\4NMNC06D\gatag-0000256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908723">
              <a:off x="938070" y="4896811"/>
              <a:ext cx="1009887" cy="1369700"/>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rot="20973691">
              <a:off x="907651" y="5302489"/>
              <a:ext cx="1070723" cy="498299"/>
            </a:xfrm>
            <a:prstGeom prst="rect">
              <a:avLst/>
            </a:prstGeom>
            <a:noFill/>
          </p:spPr>
          <p:txBody>
            <a:bodyPr wrap="square" rtlCol="0">
              <a:noAutofit/>
            </a:bodyPr>
            <a:lstStyle/>
            <a:p>
              <a:pPr algn="ctr" rtl="0"/>
              <a:r>
                <a:rPr lang="en-us" sz="1200" dirty="0">
                  <a:solidFill>
                    <a:srgbClr val="C00000"/>
                  </a:solidFill>
                  <a:latin typeface="Arial" panose="020B0604020202020204" pitchFamily="34" charset="0"/>
                  <a:cs typeface="Arial" panose="020B0604020202020204" pitchFamily="34" charset="0"/>
                </a:rPr>
                <a:t>Work Procedures</a:t>
              </a:r>
            </a:p>
          </p:txBody>
        </p:sp>
      </p:grpSp>
      <p:sp>
        <p:nvSpPr>
          <p:cNvPr id="10" name="テキスト ボックス 9"/>
          <p:cNvSpPr txBox="1"/>
          <p:nvPr/>
        </p:nvSpPr>
        <p:spPr>
          <a:xfrm>
            <a:off x="468313" y="3284984"/>
            <a:ext cx="8271792" cy="3387081"/>
          </a:xfrm>
          <a:prstGeom prst="rect">
            <a:avLst/>
          </a:prstGeom>
          <a:noFill/>
        </p:spPr>
        <p:txBody>
          <a:bodyPr wrap="square" rtlCol="0">
            <a:spAutoFit/>
          </a:bodyPr>
          <a:lstStyle/>
          <a:p>
            <a:pPr rtl="0">
              <a:lnSpc>
                <a:spcPct val="90000"/>
              </a:lnSpc>
              <a:spcBef>
                <a:spcPts val="300"/>
              </a:spcBef>
            </a:pPr>
            <a:r>
              <a:rPr lang="en-us" sz="14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[Example: Work of Sorting]</a:t>
            </a:r>
          </a:p>
          <a:p>
            <a:pPr marL="182563" indent="-182563" rtl="0">
              <a:lnSpc>
                <a:spcPct val="90000"/>
              </a:lnSpc>
              <a:spcBef>
                <a:spcPts val="300"/>
              </a:spcBef>
            </a:pPr>
            <a:r>
              <a:rPr lang="en-US" sz="1400" dirty="0">
                <a:solidFill>
                  <a:srgbClr val="C00000"/>
                </a:solidFill>
                <a:latin typeface="Arial" panose="020B0604020202020204" pitchFamily="34" charset="0"/>
                <a:ea typeface="ＭＳ ゴシック" panose="020B0609070205080204" pitchFamily="49" charset="-128"/>
                <a:sym typeface="Wingdings 2" panose="05020102010507070707" pitchFamily="18" charset="2"/>
              </a:rPr>
              <a:t></a:t>
            </a:r>
            <a:r>
              <a:rPr lang="en-us" sz="1400" dirty="0">
                <a:solidFill>
                  <a:srgbClr val="C00000"/>
                </a:solidFill>
                <a:latin typeface="Arial" panose="020B0604020202020204" pitchFamily="34" charset="0"/>
                <a:ea typeface="ＭＳ ゴシック" panose="020B0609070205080204" pitchFamily="49" charset="-128"/>
              </a:rPr>
              <a:t> </a:t>
            </a:r>
            <a:r>
              <a:rPr lang="en-us" sz="1400" dirty="0">
                <a:latin typeface="Arial" panose="020B0604020202020204" pitchFamily="34" charset="0"/>
                <a:ea typeface="ＭＳ ゴシック" panose="020B0609070205080204" pitchFamily="49" charset="-128"/>
              </a:rPr>
              <a:t>While sorting out waste, workers must remove dangerous goods, such as spray cans and gas cartridges, sealed objects, and anything unidentifiable. They must be returned to those who brought them, when identified, and otherwise sent to specialists for disposal.</a:t>
            </a:r>
            <a:endParaRPr lang="ja-JP" altLang="ja-JP" sz="1400" dirty="0">
              <a:latin typeface="Arial" panose="020B0604020202020204" pitchFamily="34" charset="0"/>
              <a:ea typeface="ＭＳ ゴシック" panose="020B0609070205080204" pitchFamily="49" charset="-128"/>
            </a:endParaRPr>
          </a:p>
          <a:p>
            <a:pPr marL="182563" indent="-182563" rtl="0">
              <a:lnSpc>
                <a:spcPct val="90000"/>
              </a:lnSpc>
              <a:spcBef>
                <a:spcPts val="300"/>
              </a:spcBef>
            </a:pPr>
            <a:r>
              <a:rPr lang="en-US" sz="1400" dirty="0">
                <a:solidFill>
                  <a:srgbClr val="C00000"/>
                </a:solidFill>
                <a:latin typeface="Arial" panose="020B0604020202020204" pitchFamily="34" charset="0"/>
                <a:ea typeface="ＭＳ ゴシック" panose="020B0609070205080204" pitchFamily="49" charset="-128"/>
                <a:sym typeface="Wingdings 2" panose="05020102010507070707" pitchFamily="18" charset="2"/>
              </a:rPr>
              <a:t></a:t>
            </a:r>
            <a:r>
              <a:rPr lang="en-us" sz="1400" dirty="0">
                <a:solidFill>
                  <a:srgbClr val="C00000"/>
                </a:solidFill>
                <a:latin typeface="Arial" panose="020B0604020202020204" pitchFamily="34" charset="0"/>
                <a:ea typeface="ＭＳ ゴシック" panose="020B0609070205080204" pitchFamily="49" charset="-128"/>
              </a:rPr>
              <a:t> </a:t>
            </a:r>
            <a:r>
              <a:rPr lang="en-us" sz="1400" dirty="0">
                <a:latin typeface="Arial" panose="020B0604020202020204" pitchFamily="34" charset="0"/>
                <a:ea typeface="ＭＳ ゴシック" panose="020B0609070205080204" pitchFamily="49" charset="-128"/>
              </a:rPr>
              <a:t>When workers sort out waste in a receiving yard or at any similar facility, some measures must be taken to prevent them from interfering with forklifts, trucks. or other vehicles. For instance, separate zones should be set for workers and vehicles, or someone should be designated as guide for vehicles.</a:t>
            </a:r>
            <a:endParaRPr lang="ja-JP" altLang="ja-JP" sz="1400" dirty="0">
              <a:latin typeface="Arial" panose="020B0604020202020204" pitchFamily="34" charset="0"/>
              <a:ea typeface="ＭＳ ゴシック" panose="020B0609070205080204" pitchFamily="49" charset="-128"/>
            </a:endParaRPr>
          </a:p>
          <a:p>
            <a:pPr marL="182563" indent="-182563" rtl="0">
              <a:lnSpc>
                <a:spcPct val="90000"/>
              </a:lnSpc>
              <a:spcBef>
                <a:spcPts val="300"/>
              </a:spcBef>
            </a:pPr>
            <a:r>
              <a:rPr lang="en-US" sz="1400" dirty="0">
                <a:solidFill>
                  <a:srgbClr val="C00000"/>
                </a:solidFill>
                <a:latin typeface="Arial" panose="020B0604020202020204" pitchFamily="34" charset="0"/>
                <a:ea typeface="ＭＳ ゴシック" panose="020B0609070205080204" pitchFamily="49" charset="-128"/>
                <a:sym typeface="Wingdings 2" panose="05020102010507070707" pitchFamily="18" charset="2"/>
              </a:rPr>
              <a:t></a:t>
            </a:r>
            <a:r>
              <a:rPr lang="en-us" sz="1400" dirty="0">
                <a:solidFill>
                  <a:srgbClr val="C00000"/>
                </a:solidFill>
                <a:latin typeface="Arial" panose="020B0604020202020204" pitchFamily="34" charset="0"/>
                <a:ea typeface="ＭＳ ゴシック" panose="020B0609070205080204" pitchFamily="49" charset="-128"/>
              </a:rPr>
              <a:t> </a:t>
            </a:r>
            <a:r>
              <a:rPr lang="en-us" sz="1400" dirty="0">
                <a:latin typeface="Arial" panose="020B0604020202020204" pitchFamily="34" charset="0"/>
                <a:ea typeface="ＭＳ ゴシック" panose="020B0609070205080204" pitchFamily="49" charset="-128"/>
              </a:rPr>
              <a:t>Workers must put on necessary protection equipment, such as a safety helmet, protective goggles, dust mask, safety shoes, and leather gloves.</a:t>
            </a:r>
            <a:endParaRPr lang="ja-JP" altLang="ja-JP" sz="1400" dirty="0">
              <a:latin typeface="Arial" panose="020B0604020202020204" pitchFamily="34" charset="0"/>
              <a:ea typeface="ＭＳ ゴシック" panose="020B0609070205080204" pitchFamily="49" charset="-128"/>
            </a:endParaRPr>
          </a:p>
          <a:p>
            <a:pPr marL="182563" indent="-182563" rtl="0">
              <a:lnSpc>
                <a:spcPct val="90000"/>
              </a:lnSpc>
              <a:spcBef>
                <a:spcPts val="300"/>
              </a:spcBef>
            </a:pPr>
            <a:r>
              <a:rPr lang="en-US" sz="1400" dirty="0">
                <a:solidFill>
                  <a:srgbClr val="C00000"/>
                </a:solidFill>
                <a:latin typeface="Arial" panose="020B0604020202020204" pitchFamily="34" charset="0"/>
                <a:ea typeface="ＭＳ ゴシック" panose="020B0609070205080204" pitchFamily="49" charset="-128"/>
                <a:sym typeface="Wingdings 2" panose="05020102010507070707" pitchFamily="18" charset="2"/>
              </a:rPr>
              <a:t></a:t>
            </a:r>
            <a:r>
              <a:rPr lang="en-us" sz="1400" dirty="0">
                <a:solidFill>
                  <a:srgbClr val="C00000"/>
                </a:solidFill>
                <a:latin typeface="Arial" panose="020B0604020202020204" pitchFamily="34" charset="0"/>
                <a:ea typeface="ＭＳ ゴシック" panose="020B0609070205080204" pitchFamily="49" charset="-128"/>
              </a:rPr>
              <a:t> </a:t>
            </a:r>
            <a:r>
              <a:rPr lang="en-us" sz="1400" dirty="0">
                <a:latin typeface="Arial" panose="020B0604020202020204" pitchFamily="34" charset="0"/>
                <a:ea typeface="ＭＳ ゴシック" panose="020B0609070205080204" pitchFamily="49" charset="-128"/>
              </a:rPr>
              <a:t>When it is feared that dust may fly up, wastes must be sprinkled with water, so that they will get suitably wet.</a:t>
            </a:r>
          </a:p>
          <a:p>
            <a:pPr marL="182563" indent="-182563" rtl="0">
              <a:lnSpc>
                <a:spcPct val="90000"/>
              </a:lnSpc>
              <a:spcBef>
                <a:spcPts val="300"/>
              </a:spcBef>
            </a:pPr>
            <a:r>
              <a:rPr lang="en-US" sz="1400" dirty="0">
                <a:solidFill>
                  <a:srgbClr val="C00000"/>
                </a:solidFill>
                <a:latin typeface="Arial" panose="020B0604020202020204" pitchFamily="34" charset="0"/>
                <a:ea typeface="ＭＳ ゴシック" panose="020B0609070205080204" pitchFamily="49" charset="-128"/>
                <a:sym typeface="Wingdings 2" panose="05020102010507070707" pitchFamily="18" charset="2"/>
              </a:rPr>
              <a:t></a:t>
            </a:r>
            <a:r>
              <a:rPr lang="en-us" sz="1400" dirty="0">
                <a:solidFill>
                  <a:srgbClr val="C00000"/>
                </a:solidFill>
                <a:latin typeface="Arial" panose="020B0604020202020204" pitchFamily="34" charset="0"/>
                <a:ea typeface="ＭＳ ゴシック" panose="020B0609070205080204" pitchFamily="49" charset="-128"/>
              </a:rPr>
              <a:t> </a:t>
            </a:r>
            <a:r>
              <a:rPr lang="en-us" sz="1400" spc="-20" dirty="0">
                <a:latin typeface="Arial" panose="020B0604020202020204" pitchFamily="34" charset="0"/>
                <a:ea typeface="ＭＳ ゴシック" panose="020B0609070205080204" pitchFamily="49" charset="-128"/>
              </a:rPr>
              <a:t>When workers handle heavy objects by hand for sorting or any other work, they must not carry anything heavier than a prescribed weight, and should work in a manner that places less burden on their lower back. When multiple employees work together, someone must be designated as the leader and the others must follow him/her.</a:t>
            </a:r>
            <a:endParaRPr kumimoji="1" lang="ja-JP" altLang="en-US" sz="1400" spc="-20" dirty="0">
              <a:latin typeface="Arial" panose="020B0604020202020204" pitchFamily="34" charset="0"/>
              <a:ea typeface="ＭＳ ゴシック" panose="020B0609070205080204" pitchFamily="49"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3491880" y="6453336"/>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10</a:t>
            </a:fld>
            <a:endParaRPr kumimoji="1" lang="ja-JP" altLang="en-US" dirty="0">
              <a:latin typeface="Arial" panose="020B0604020202020204" pitchFamily="34" charset="0"/>
              <a:ea typeface="ＭＳ ゴシック" panose="020B0609070205080204" pitchFamily="49"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
          <p:cNvSpPr>
            <a:spLocks noChangeArrowheads="1"/>
          </p:cNvSpPr>
          <p:nvPr/>
        </p:nvSpPr>
        <p:spPr bwMode="auto">
          <a:xfrm>
            <a:off x="404812" y="116632"/>
            <a:ext cx="6255419" cy="487065"/>
          </a:xfrm>
          <a:prstGeom prst="roundRect">
            <a:avLst/>
          </a:prstGeom>
          <a:solidFill>
            <a:schemeClr val="accent2">
              <a:lumMod val="75000"/>
            </a:schemeClr>
          </a:solidFill>
          <a:ln w="9525">
            <a:noFill/>
            <a:miter lim="800000"/>
            <a:headEnd/>
            <a:tailEnd/>
          </a:ln>
          <a:effectLst/>
        </p:spPr>
        <p:txBody>
          <a:bodyPr rtlCol="0" anchor="ctr"/>
          <a:lstStyle/>
          <a:p>
            <a:pPr algn="just" rtl="0">
              <a:lnSpc>
                <a:spcPct val="125000"/>
              </a:lnSpc>
            </a:pPr>
            <a:r>
              <a:rPr lang="en-us" b="1" dirty="0">
                <a:solidFill>
                  <a:schemeClr val="bg1"/>
                </a:solidFill>
                <a:latin typeface="Arial" panose="020B0604020202020204" pitchFamily="34" charset="0"/>
                <a:ea typeface="ＭＳ ゴシック" panose="020B0609070205080204" pitchFamily="49" charset="-128"/>
                <a:cs typeface="Arial" panose="020B0604020202020204" pitchFamily="34" charset="0"/>
              </a:rPr>
              <a:t>Key point 5: Practice the 4S / 5S principles for safety.</a:t>
            </a:r>
            <a:endParaRPr lang="ja-JP" altLang="en-US" b="1" dirty="0">
              <a:solidFill>
                <a:schemeClr val="bg1"/>
              </a:solidFill>
              <a:latin typeface="Arial" panose="020B0604020202020204" pitchFamily="34" charset="0"/>
              <a:ea typeface="ＭＳ ゴシック" panose="020B0609070205080204" pitchFamily="49" charset="-128"/>
              <a:cs typeface="Arial" panose="020B0604020202020204" pitchFamily="34" charset="0"/>
            </a:endParaRPr>
          </a:p>
        </p:txBody>
      </p:sp>
      <p:graphicFrame>
        <p:nvGraphicFramePr>
          <p:cNvPr id="31" name="表 30">
            <a:extLst>
              <a:ext uri="{FF2B5EF4-FFF2-40B4-BE49-F238E27FC236}">
                <a16:creationId xmlns:a16="http://schemas.microsoft.com/office/drawing/2014/main" id="{8C8CDC7E-BDEB-4112-AF57-7D879CBC47F7}"/>
              </a:ext>
            </a:extLst>
          </p:cNvPr>
          <p:cNvGraphicFramePr>
            <a:graphicFrameLocks noGrp="1"/>
          </p:cNvGraphicFramePr>
          <p:nvPr>
            <p:extLst>
              <p:ext uri="{D42A27DB-BD31-4B8C-83A1-F6EECF244321}">
                <p14:modId xmlns:p14="http://schemas.microsoft.com/office/powerpoint/2010/main" val="3432119356"/>
              </p:ext>
            </p:extLst>
          </p:nvPr>
        </p:nvGraphicFramePr>
        <p:xfrm>
          <a:off x="476250" y="764705"/>
          <a:ext cx="8416230" cy="5616623"/>
        </p:xfrm>
        <a:graphic>
          <a:graphicData uri="http://schemas.openxmlformats.org/drawingml/2006/table">
            <a:tbl>
              <a:tblPr/>
              <a:tblGrid>
                <a:gridCol w="2079526">
                  <a:extLst>
                    <a:ext uri="{9D8B030D-6E8A-4147-A177-3AD203B41FA5}">
                      <a16:colId xmlns:a16="http://schemas.microsoft.com/office/drawing/2014/main" val="20000"/>
                    </a:ext>
                  </a:extLst>
                </a:gridCol>
                <a:gridCol w="6336704">
                  <a:extLst>
                    <a:ext uri="{9D8B030D-6E8A-4147-A177-3AD203B41FA5}">
                      <a16:colId xmlns:a16="http://schemas.microsoft.com/office/drawing/2014/main" val="20001"/>
                    </a:ext>
                  </a:extLst>
                </a:gridCol>
              </a:tblGrid>
              <a:tr h="1118844">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1600" b="0" i="0" u="none" strike="noStrike" cap="none" normalizeH="0" dirty="0" err="1">
                          <a:ln>
                            <a:noFill/>
                          </a:ln>
                          <a:solidFill>
                            <a:srgbClr val="C00000"/>
                          </a:solidFill>
                          <a:effectLst/>
                          <a:latin typeface="Arial" panose="020B0604020202020204" pitchFamily="34" charset="0"/>
                          <a:ea typeface="メイリオ" pitchFamily="50" charset="-128"/>
                          <a:cs typeface="Arial" panose="020B0604020202020204" pitchFamily="34" charset="0"/>
                        </a:rPr>
                        <a:t>Seiri</a:t>
                      </a:r>
                      <a:r>
                        <a:rPr lang="en-us" sz="16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 </a:t>
                      </a:r>
                      <a:br>
                        <a:rPr lang="en-US" sz="16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br>
                      <a:r>
                        <a:rPr lang="en-us" sz="105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(Classify)</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1600" b="1"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t>Separate what you need from what you do not, to dispose of the latter.</a:t>
                      </a:r>
                      <a:endParaRPr kumimoji="0" lang="en-US" altLang="ja-JP" sz="1600" b="1" i="0" u="none" strike="noStrike" cap="none" normalizeH="0" baseline="0" dirty="0">
                        <a:ln>
                          <a:noFill/>
                        </a:ln>
                        <a:solidFill>
                          <a:schemeClr val="tx1"/>
                        </a:solidFill>
                        <a:effectLst/>
                        <a:latin typeface="Arial" panose="020B0604020202020204" pitchFamily="34" charset="0"/>
                        <a:ea typeface="メイリオ" pitchFamily="50" charset="-128"/>
                        <a:cs typeface="Arial" panose="020B0604020202020204" pitchFamily="34" charset="0"/>
                      </a:endParaRPr>
                    </a:p>
                    <a:p>
                      <a:pPr marL="0" marR="0" lvl="0" indent="0" algn="l" defTabSz="914400" rtl="0" eaLnBrk="1" fontAlgn="base" latinLnBrk="0" hangingPunct="1">
                        <a:lnSpc>
                          <a:spcPct val="100000"/>
                        </a:lnSpc>
                        <a:spcBef>
                          <a:spcPts val="0"/>
                        </a:spcBef>
                        <a:spcAft>
                          <a:spcPct val="0"/>
                        </a:spcAft>
                        <a:buClrTx/>
                        <a:buSzTx/>
                        <a:buFontTx/>
                        <a:buNone/>
                        <a:tabLst/>
                      </a:pPr>
                      <a:r>
                        <a:rPr lang="en-us" sz="1400" b="0"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t>(Something unnecessary, just abandoned at the workplace, may make you stumble and fall and/or disturb the work flow.)</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18844">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1600" b="0" i="0" u="none" strike="noStrike" cap="none" normalizeH="0" dirty="0" err="1">
                          <a:ln>
                            <a:noFill/>
                          </a:ln>
                          <a:solidFill>
                            <a:srgbClr val="C00000"/>
                          </a:solidFill>
                          <a:effectLst/>
                          <a:latin typeface="Arial" panose="020B0604020202020204" pitchFamily="34" charset="0"/>
                          <a:ea typeface="メイリオ" pitchFamily="50" charset="-128"/>
                          <a:cs typeface="Arial" panose="020B0604020202020204" pitchFamily="34" charset="0"/>
                        </a:rPr>
                        <a:t>Seiton</a:t>
                      </a:r>
                      <a:r>
                        <a:rPr lang="en-us" sz="16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 </a:t>
                      </a:r>
                      <a:br>
                        <a:rPr lang="en-US" sz="16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br>
                      <a:r>
                        <a:rPr lang="en-us" sz="105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(Set in order)</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1600" b="1"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t>Place everything you need where you can find it quickly.</a:t>
                      </a:r>
                      <a:endParaRPr kumimoji="0" lang="en-US" altLang="ja-JP" sz="1600" b="1" i="0" u="none" strike="noStrike" cap="none" normalizeH="0" baseline="0" dirty="0">
                        <a:ln>
                          <a:noFill/>
                        </a:ln>
                        <a:solidFill>
                          <a:schemeClr val="tx1"/>
                        </a:solidFill>
                        <a:effectLst/>
                        <a:latin typeface="Arial" panose="020B0604020202020204" pitchFamily="34" charset="0"/>
                        <a:ea typeface="メイリオ" pitchFamily="50" charset="-128"/>
                        <a:cs typeface="Arial" panose="020B0604020202020204" pitchFamily="34" charset="0"/>
                      </a:endParaRPr>
                    </a:p>
                    <a:p>
                      <a:pPr marL="0" marR="0" lvl="0" indent="0" algn="l" defTabSz="914400" rtl="0" eaLnBrk="1" fontAlgn="base" latinLnBrk="0" hangingPunct="1">
                        <a:lnSpc>
                          <a:spcPct val="100000"/>
                        </a:lnSpc>
                        <a:spcBef>
                          <a:spcPts val="0"/>
                        </a:spcBef>
                        <a:spcAft>
                          <a:spcPct val="0"/>
                        </a:spcAft>
                        <a:buClrTx/>
                        <a:buSzTx/>
                        <a:buFontTx/>
                        <a:buNone/>
                        <a:tabLst/>
                      </a:pPr>
                      <a:r>
                        <a:rPr lang="en-us" sz="1400" b="0"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t>(Work efficiency falls when you waste much time to find something you need. </a:t>
                      </a:r>
                      <a:br>
                        <a:rPr lang="en-US" sz="1400" b="0"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br>
                      <a:r>
                        <a:rPr lang="en-us" sz="1400" b="0"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t>A photo of the workplace, taken when everything is arranged properly, would help you keep it in good order.)</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18844">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1600" b="0" i="0" u="none" strike="noStrike" cap="none" normalizeH="0" dirty="0" err="1">
                          <a:ln>
                            <a:noFill/>
                          </a:ln>
                          <a:solidFill>
                            <a:srgbClr val="C00000"/>
                          </a:solidFill>
                          <a:effectLst/>
                          <a:latin typeface="Arial" panose="020B0604020202020204" pitchFamily="34" charset="0"/>
                          <a:ea typeface="メイリオ" pitchFamily="50" charset="-128"/>
                          <a:cs typeface="Arial" panose="020B0604020202020204" pitchFamily="34" charset="0"/>
                        </a:rPr>
                        <a:t>Seiketsu</a:t>
                      </a:r>
                      <a:r>
                        <a:rPr lang="en-us" sz="16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 </a:t>
                      </a:r>
                      <a:br>
                        <a:rPr lang="en-US" sz="16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br>
                      <a:r>
                        <a:rPr lang="en-us" sz="10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(Keep clean)</a:t>
                      </a:r>
                      <a:r>
                        <a:rPr lang="en-us" sz="1000" b="0" i="0" u="none" strike="noStrike" cap="none" normalizeH="0" dirty="0">
                          <a:ln>
                            <a:noFill/>
                          </a:ln>
                          <a:solidFill>
                            <a:srgbClr val="FF0000"/>
                          </a:solidFill>
                          <a:effectLst/>
                          <a:latin typeface="Arial" panose="020B0604020202020204" pitchFamily="34" charset="0"/>
                          <a:ea typeface="メイリオ" pitchFamily="50" charset="-128"/>
                          <a:cs typeface="Arial" panose="020B0604020202020204" pitchFamily="34" charset="0"/>
                        </a:rPr>
                        <a:t>　</a:t>
                      </a:r>
                      <a:endParaRPr kumimoji="0" lang="ja-JP" altLang="en-US" sz="1000" b="0" i="0" u="none" strike="noStrike" cap="none" normalizeH="0" baseline="0" dirty="0">
                        <a:ln>
                          <a:noFill/>
                        </a:ln>
                        <a:solidFill>
                          <a:schemeClr val="tx1"/>
                        </a:solidFill>
                        <a:effectLst/>
                        <a:latin typeface="Arial" panose="020B0604020202020204" pitchFamily="34" charset="0"/>
                        <a:ea typeface="メイリオ" pitchFamily="50" charset="-128"/>
                        <a:cs typeface="Arial" panose="020B0604020202020204" pitchFamily="34" charset="0"/>
                      </a:endParaRP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1600" b="1"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t>Remove dirt to keep everything clean.</a:t>
                      </a:r>
                      <a:endParaRPr kumimoji="0" lang="en-US" altLang="ja-JP" sz="1600" b="1" i="0" u="none" strike="noStrike" cap="none" normalizeH="0" baseline="0" dirty="0">
                        <a:ln>
                          <a:noFill/>
                        </a:ln>
                        <a:solidFill>
                          <a:schemeClr val="tx1"/>
                        </a:solidFill>
                        <a:effectLst/>
                        <a:latin typeface="Arial" panose="020B0604020202020204" pitchFamily="34" charset="0"/>
                        <a:ea typeface="メイリオ" pitchFamily="50" charset="-128"/>
                        <a:cs typeface="Arial" panose="020B0604020202020204" pitchFamily="34" charset="0"/>
                      </a:endParaRPr>
                    </a:p>
                    <a:p>
                      <a:pPr marL="0" marR="0" lvl="0" indent="0" algn="l" defTabSz="914400" rtl="0" eaLnBrk="1" fontAlgn="base" latinLnBrk="0" hangingPunct="1">
                        <a:lnSpc>
                          <a:spcPct val="100000"/>
                        </a:lnSpc>
                        <a:spcBef>
                          <a:spcPts val="0"/>
                        </a:spcBef>
                        <a:spcAft>
                          <a:spcPct val="0"/>
                        </a:spcAft>
                        <a:buClrTx/>
                        <a:buSzTx/>
                        <a:buFontTx/>
                        <a:buNone/>
                        <a:tabLst/>
                      </a:pPr>
                      <a:r>
                        <a:rPr lang="en-us" sz="1400" b="0"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t>(The workplace must always be clean to keep machines working properly. When you deal with anything to be delivered to customers, the workplace must be kept clean to ship it with no dirt left on.)</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78989">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1600" b="0" i="0" u="none" strike="noStrike" cap="none" normalizeH="0" dirty="0" err="1">
                          <a:ln>
                            <a:noFill/>
                          </a:ln>
                          <a:solidFill>
                            <a:srgbClr val="C00000"/>
                          </a:solidFill>
                          <a:effectLst/>
                          <a:latin typeface="Arial" panose="020B0604020202020204" pitchFamily="34" charset="0"/>
                          <a:ea typeface="メイリオ" pitchFamily="50" charset="-128"/>
                          <a:cs typeface="Arial" panose="020B0604020202020204" pitchFamily="34" charset="0"/>
                        </a:rPr>
                        <a:t>Seiso</a:t>
                      </a:r>
                      <a:r>
                        <a:rPr lang="en-us" sz="16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 </a:t>
                      </a:r>
                      <a:br>
                        <a:rPr lang="en-US" sz="16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br>
                      <a:r>
                        <a:rPr lang="en-us" sz="10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(Clean up)</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1600" b="1"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t>Remove any dirt and waste from machines, tools, and handling and storing yards.</a:t>
                      </a:r>
                    </a:p>
                    <a:p>
                      <a:pPr marL="0" marR="0" lvl="0" indent="0" algn="l" defTabSz="914400" rtl="0" eaLnBrk="1" fontAlgn="base" latinLnBrk="0" hangingPunct="1">
                        <a:lnSpc>
                          <a:spcPct val="100000"/>
                        </a:lnSpc>
                        <a:spcBef>
                          <a:spcPts val="0"/>
                        </a:spcBef>
                        <a:spcAft>
                          <a:spcPct val="0"/>
                        </a:spcAft>
                        <a:buClrTx/>
                        <a:buSzTx/>
                        <a:buFontTx/>
                        <a:buNone/>
                        <a:tabLst/>
                      </a:pPr>
                      <a:r>
                        <a:rPr lang="en-us" sz="1400" b="0"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t>(The wet floor must be wiped up quickly lest anyone should slip and fall.)</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81102">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1600" b="0" i="0" u="none" strike="noStrike" cap="none" normalizeH="0" dirty="0" err="1">
                          <a:ln>
                            <a:noFill/>
                          </a:ln>
                          <a:solidFill>
                            <a:srgbClr val="C00000"/>
                          </a:solidFill>
                          <a:effectLst/>
                          <a:latin typeface="Arial" panose="020B0604020202020204" pitchFamily="34" charset="0"/>
                          <a:ea typeface="メイリオ" pitchFamily="50" charset="-128"/>
                          <a:cs typeface="Arial" panose="020B0604020202020204" pitchFamily="34" charset="0"/>
                        </a:rPr>
                        <a:t>Shitsuke</a:t>
                      </a:r>
                      <a:r>
                        <a:rPr lang="en-us" sz="16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 </a:t>
                      </a:r>
                      <a:br>
                        <a:rPr lang="en-US" sz="16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br>
                      <a:r>
                        <a:rPr lang="en-us" sz="10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(Establish </a:t>
                      </a:r>
                      <a:br>
                        <a:rPr lang="en-US" sz="10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br>
                      <a:r>
                        <a:rPr lang="en-us" sz="10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discipline)</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1600" b="1"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t>Follow rules strictly. Repeat proper procedures until they become a custom.</a:t>
                      </a:r>
                      <a:endParaRPr kumimoji="0" lang="en-US" altLang="ja-JP" sz="1600" b="1" i="0" u="none" strike="noStrike" cap="none" normalizeH="0" baseline="0" dirty="0">
                        <a:ln>
                          <a:noFill/>
                        </a:ln>
                        <a:solidFill>
                          <a:schemeClr val="tx1"/>
                        </a:solidFill>
                        <a:effectLst/>
                        <a:latin typeface="Arial" panose="020B0604020202020204" pitchFamily="34" charset="0"/>
                        <a:ea typeface="メイリオ" pitchFamily="50" charset="-128"/>
                        <a:cs typeface="Arial" panose="020B0604020202020204" pitchFamily="34" charset="0"/>
                      </a:endParaRPr>
                    </a:p>
                    <a:p>
                      <a:pPr marL="0" marR="0" lvl="0" indent="0" algn="l" defTabSz="914400" rtl="0" eaLnBrk="1" fontAlgn="base" latinLnBrk="0" hangingPunct="1">
                        <a:lnSpc>
                          <a:spcPct val="100000"/>
                        </a:lnSpc>
                        <a:spcBef>
                          <a:spcPts val="0"/>
                        </a:spcBef>
                        <a:spcAft>
                          <a:spcPct val="0"/>
                        </a:spcAft>
                        <a:buClrTx/>
                        <a:buSzTx/>
                        <a:buFontTx/>
                        <a:buNone/>
                        <a:tabLst/>
                      </a:pPr>
                      <a:r>
                        <a:rPr lang="en-us" sz="1400" b="0"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t>(</a:t>
                      </a:r>
                      <a:r>
                        <a:rPr lang="en-us" sz="1400" b="0" i="0" u="none" strike="noStrike" cap="none" normalizeH="0" dirty="0" err="1">
                          <a:ln>
                            <a:noFill/>
                          </a:ln>
                          <a:solidFill>
                            <a:schemeClr val="tx1"/>
                          </a:solidFill>
                          <a:effectLst/>
                          <a:latin typeface="Arial" panose="020B0604020202020204" pitchFamily="34" charset="0"/>
                          <a:ea typeface="メイリオ" pitchFamily="50" charset="-128"/>
                          <a:cs typeface="Arial" panose="020B0604020202020204" pitchFamily="34" charset="0"/>
                        </a:rPr>
                        <a:t>Seiri</a:t>
                      </a:r>
                      <a:r>
                        <a:rPr lang="en-us" sz="1400" b="0"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t>, </a:t>
                      </a:r>
                      <a:r>
                        <a:rPr lang="en-us" sz="1400" b="0" i="0" u="none" strike="noStrike" cap="none" normalizeH="0" dirty="0" err="1">
                          <a:ln>
                            <a:noFill/>
                          </a:ln>
                          <a:solidFill>
                            <a:schemeClr val="tx1"/>
                          </a:solidFill>
                          <a:effectLst/>
                          <a:latin typeface="Arial" panose="020B0604020202020204" pitchFamily="34" charset="0"/>
                          <a:ea typeface="メイリオ" pitchFamily="50" charset="-128"/>
                          <a:cs typeface="Arial" panose="020B0604020202020204" pitchFamily="34" charset="0"/>
                        </a:rPr>
                        <a:t>Seiton</a:t>
                      </a:r>
                      <a:r>
                        <a:rPr lang="en-us" sz="1400" b="0"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t>, </a:t>
                      </a:r>
                      <a:r>
                        <a:rPr lang="en-us" sz="1400" b="0" i="0" u="none" strike="noStrike" cap="none" normalizeH="0" dirty="0" err="1">
                          <a:ln>
                            <a:noFill/>
                          </a:ln>
                          <a:solidFill>
                            <a:schemeClr val="tx1"/>
                          </a:solidFill>
                          <a:effectLst/>
                          <a:latin typeface="Arial" panose="020B0604020202020204" pitchFamily="34" charset="0"/>
                          <a:ea typeface="メイリオ" pitchFamily="50" charset="-128"/>
                          <a:cs typeface="Arial" panose="020B0604020202020204" pitchFamily="34" charset="0"/>
                        </a:rPr>
                        <a:t>Seiketsu</a:t>
                      </a:r>
                      <a:r>
                        <a:rPr lang="en-us" sz="1400" b="0"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t>, and </a:t>
                      </a:r>
                      <a:r>
                        <a:rPr lang="en-us" sz="1400" b="0" i="0" u="none" strike="noStrike" cap="none" normalizeH="0" dirty="0" err="1">
                          <a:ln>
                            <a:noFill/>
                          </a:ln>
                          <a:solidFill>
                            <a:schemeClr val="tx1"/>
                          </a:solidFill>
                          <a:effectLst/>
                          <a:latin typeface="Arial" panose="020B0604020202020204" pitchFamily="34" charset="0"/>
                          <a:ea typeface="メイリオ" pitchFamily="50" charset="-128"/>
                          <a:cs typeface="Arial" panose="020B0604020202020204" pitchFamily="34" charset="0"/>
                        </a:rPr>
                        <a:t>Seiso</a:t>
                      </a:r>
                      <a:r>
                        <a:rPr lang="en-us" sz="1400" b="0"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t> are of no use when merely understood. The principles must be established as a custom that you practice.)</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 name="スライド番号プレースホルダー 1"/>
          <p:cNvSpPr>
            <a:spLocks noGrp="1"/>
          </p:cNvSpPr>
          <p:nvPr>
            <p:ph type="sldNum" sz="quarter" idx="12"/>
          </p:nvPr>
        </p:nvSpPr>
        <p:spPr>
          <a:xfrm>
            <a:off x="3563888" y="6448251"/>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cs typeface="Arial" panose="020B0604020202020204" pitchFamily="34" charset="0"/>
              </a:rPr>
              <a:pPr algn="ctr"/>
              <a:t>11</a:t>
            </a:fld>
            <a:endParaRPr kumimoji="1" lang="ja-JP" altLang="en-US" dirty="0">
              <a:latin typeface="Arial" panose="020B0604020202020204" pitchFamily="34" charset="0"/>
              <a:ea typeface="ＭＳ ゴシック" panose="020B0609070205080204" pitchFamily="49" charset="-128"/>
              <a:cs typeface="Arial" panose="020B0604020202020204" pitchFamily="34" charset="0"/>
            </a:endParaRPr>
          </a:p>
        </p:txBody>
      </p:sp>
      <p:pic>
        <p:nvPicPr>
          <p:cNvPr id="10" name="図 22">
            <a:extLst>
              <a:ext uri="{FF2B5EF4-FFF2-40B4-BE49-F238E27FC236}">
                <a16:creationId xmlns:a16="http://schemas.microsoft.com/office/drawing/2014/main" id="{EB9B6C3C-4331-4835-956F-098EDCDBF1AF}"/>
              </a:ext>
            </a:extLst>
          </p:cNvPr>
          <p:cNvPicPr>
            <a:picLocks noChangeAspect="1" noChangeArrowheads="1"/>
          </p:cNvPicPr>
          <p:nvPr/>
        </p:nvPicPr>
        <p:blipFill>
          <a:blip r:embed="rId2" cstate="print"/>
          <a:srcRect/>
          <a:stretch>
            <a:fillRect/>
          </a:stretch>
        </p:blipFill>
        <p:spPr bwMode="auto">
          <a:xfrm>
            <a:off x="1300001" y="836713"/>
            <a:ext cx="1183767" cy="949552"/>
          </a:xfrm>
          <a:prstGeom prst="rect">
            <a:avLst/>
          </a:prstGeom>
          <a:noFill/>
          <a:ln w="9525">
            <a:noFill/>
            <a:miter lim="800000"/>
            <a:headEnd/>
            <a:tailEnd/>
          </a:ln>
        </p:spPr>
      </p:pic>
      <p:pic>
        <p:nvPicPr>
          <p:cNvPr id="11" name="図 26">
            <a:extLst>
              <a:ext uri="{FF2B5EF4-FFF2-40B4-BE49-F238E27FC236}">
                <a16:creationId xmlns:a16="http://schemas.microsoft.com/office/drawing/2014/main" id="{C59E9ECB-9C02-4684-B4AD-6B7F4C3FD682}"/>
              </a:ext>
            </a:extLst>
          </p:cNvPr>
          <p:cNvPicPr>
            <a:picLocks noChangeAspect="1" noChangeArrowheads="1"/>
          </p:cNvPicPr>
          <p:nvPr/>
        </p:nvPicPr>
        <p:blipFill>
          <a:blip r:embed="rId3" cstate="print"/>
          <a:srcRect/>
          <a:stretch>
            <a:fillRect/>
          </a:stretch>
        </p:blipFill>
        <p:spPr bwMode="auto">
          <a:xfrm>
            <a:off x="1490719" y="1919566"/>
            <a:ext cx="802331" cy="1033414"/>
          </a:xfrm>
          <a:prstGeom prst="rect">
            <a:avLst/>
          </a:prstGeom>
          <a:noFill/>
          <a:ln w="9525">
            <a:noFill/>
            <a:miter lim="800000"/>
            <a:headEnd/>
            <a:tailEnd/>
          </a:ln>
        </p:spPr>
      </p:pic>
      <p:pic>
        <p:nvPicPr>
          <p:cNvPr id="12" name="図 28">
            <a:extLst>
              <a:ext uri="{FF2B5EF4-FFF2-40B4-BE49-F238E27FC236}">
                <a16:creationId xmlns:a16="http://schemas.microsoft.com/office/drawing/2014/main" id="{81718413-92FC-4F24-AF3D-A1D8C0A5AED9}"/>
              </a:ext>
            </a:extLst>
          </p:cNvPr>
          <p:cNvPicPr>
            <a:picLocks noChangeAspect="1" noChangeArrowheads="1"/>
          </p:cNvPicPr>
          <p:nvPr/>
        </p:nvPicPr>
        <p:blipFill>
          <a:blip r:embed="rId4" cstate="print"/>
          <a:srcRect/>
          <a:stretch>
            <a:fillRect/>
          </a:stretch>
        </p:blipFill>
        <p:spPr bwMode="auto">
          <a:xfrm>
            <a:off x="1433890" y="3113260"/>
            <a:ext cx="915988" cy="949551"/>
          </a:xfrm>
          <a:prstGeom prst="rect">
            <a:avLst/>
          </a:prstGeom>
          <a:noFill/>
          <a:ln w="9525">
            <a:noFill/>
            <a:miter lim="800000"/>
            <a:headEnd/>
            <a:tailEnd/>
          </a:ln>
        </p:spPr>
      </p:pic>
      <p:pic>
        <p:nvPicPr>
          <p:cNvPr id="13" name="図 27">
            <a:extLst>
              <a:ext uri="{FF2B5EF4-FFF2-40B4-BE49-F238E27FC236}">
                <a16:creationId xmlns:a16="http://schemas.microsoft.com/office/drawing/2014/main" id="{8E0BCAF3-1818-4F3D-AE50-D4BF62DCF948}"/>
              </a:ext>
            </a:extLst>
          </p:cNvPr>
          <p:cNvPicPr>
            <a:picLocks noChangeAspect="1" noChangeArrowheads="1"/>
          </p:cNvPicPr>
          <p:nvPr/>
        </p:nvPicPr>
        <p:blipFill>
          <a:blip r:embed="rId5" cstate="print"/>
          <a:srcRect/>
          <a:stretch>
            <a:fillRect/>
          </a:stretch>
        </p:blipFill>
        <p:spPr bwMode="auto">
          <a:xfrm>
            <a:off x="1433890" y="4193380"/>
            <a:ext cx="915988" cy="870754"/>
          </a:xfrm>
          <a:prstGeom prst="rect">
            <a:avLst/>
          </a:prstGeom>
          <a:noFill/>
          <a:ln w="9525">
            <a:noFill/>
            <a:miter lim="800000"/>
            <a:headEnd/>
            <a:tailEnd/>
          </a:ln>
        </p:spPr>
      </p:pic>
      <p:pic>
        <p:nvPicPr>
          <p:cNvPr id="14" name="図 29">
            <a:extLst>
              <a:ext uri="{FF2B5EF4-FFF2-40B4-BE49-F238E27FC236}">
                <a16:creationId xmlns:a16="http://schemas.microsoft.com/office/drawing/2014/main" id="{6FCD9D3E-3283-4F9A-B234-2A69205CFF5C}"/>
              </a:ext>
            </a:extLst>
          </p:cNvPr>
          <p:cNvPicPr>
            <a:picLocks noChangeAspect="1" noChangeArrowheads="1"/>
          </p:cNvPicPr>
          <p:nvPr/>
        </p:nvPicPr>
        <p:blipFill>
          <a:blip r:embed="rId6" cstate="print"/>
          <a:srcRect/>
          <a:stretch>
            <a:fillRect/>
          </a:stretch>
        </p:blipFill>
        <p:spPr bwMode="auto">
          <a:xfrm>
            <a:off x="1412072" y="5417516"/>
            <a:ext cx="959625" cy="833909"/>
          </a:xfrm>
          <a:prstGeom prst="rect">
            <a:avLst/>
          </a:prstGeom>
          <a:noFill/>
          <a:ln w="9525">
            <a:noFill/>
            <a:miter lim="800000"/>
            <a:headEnd/>
            <a:tailEnd/>
          </a:ln>
        </p:spPr>
      </p:pic>
    </p:spTree>
    <p:extLst>
      <p:ext uri="{BB962C8B-B14F-4D97-AF65-F5344CB8AC3E}">
        <p14:creationId xmlns:p14="http://schemas.microsoft.com/office/powerpoint/2010/main" val="1976587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2F8E6EAE-965C-4AF8-8E21-D6A5748D2684}"/>
              </a:ext>
            </a:extLst>
          </p:cNvPr>
          <p:cNvGrpSpPr/>
          <p:nvPr/>
        </p:nvGrpSpPr>
        <p:grpSpPr>
          <a:xfrm>
            <a:off x="539552" y="1320124"/>
            <a:ext cx="8352928" cy="4701164"/>
            <a:chOff x="539552" y="1320124"/>
            <a:chExt cx="8136904" cy="4701164"/>
          </a:xfrm>
        </p:grpSpPr>
        <p:sp>
          <p:nvSpPr>
            <p:cNvPr id="18" name="Rectangle 10">
              <a:extLst>
                <a:ext uri="{FF2B5EF4-FFF2-40B4-BE49-F238E27FC236}">
                  <a16:creationId xmlns:a16="http://schemas.microsoft.com/office/drawing/2014/main" id="{0B568D09-36D2-4299-BFAD-E68E80075CE5}"/>
                </a:ext>
              </a:extLst>
            </p:cNvPr>
            <p:cNvSpPr>
              <a:spLocks noChangeArrowheads="1"/>
            </p:cNvSpPr>
            <p:nvPr/>
          </p:nvSpPr>
          <p:spPr bwMode="auto">
            <a:xfrm>
              <a:off x="539552" y="1320124"/>
              <a:ext cx="8136904" cy="4701164"/>
            </a:xfrm>
            <a:prstGeom prst="rect">
              <a:avLst/>
            </a:prstGeom>
            <a:noFill/>
            <a:ln w="12700">
              <a:solidFill>
                <a:schemeClr val="bg1">
                  <a:lumMod val="50000"/>
                </a:schemeClr>
              </a:solidFill>
              <a:miter lim="800000"/>
              <a:headEnd/>
              <a:tailEnd/>
            </a:ln>
            <a:effectLst/>
          </p:spPr>
          <p:txBody>
            <a:bodyPr tIns="72000" rIns="72000" rtlCol="0"/>
            <a:lstStyle/>
            <a:p>
              <a:pPr algn="just" rtl="0" fontAlgn="auto">
                <a:lnSpc>
                  <a:spcPct val="150000"/>
                </a:lnSpc>
                <a:spcBef>
                  <a:spcPts val="0"/>
                </a:spcBef>
                <a:spcAft>
                  <a:spcPts val="0"/>
                </a:spcAft>
                <a:defRPr/>
              </a:pPr>
              <a:endParaRPr lang="en-US" altLang="ja-JP" sz="1600" dirty="0">
                <a:latin typeface="Arial" panose="020B0604020202020204" pitchFamily="34" charset="0"/>
                <a:ea typeface="メイリオ" pitchFamily="50" charset="-128"/>
                <a:cs typeface="Arial" panose="020B0604020202020204" pitchFamily="34" charset="0"/>
              </a:endParaRPr>
            </a:p>
          </p:txBody>
        </p:sp>
        <p:sp>
          <p:nvSpPr>
            <p:cNvPr id="19" name="テキスト ボックス 3">
              <a:extLst>
                <a:ext uri="{FF2B5EF4-FFF2-40B4-BE49-F238E27FC236}">
                  <a16:creationId xmlns:a16="http://schemas.microsoft.com/office/drawing/2014/main" id="{436C7C10-9BB2-4E0F-96C1-9787D5B88C27}"/>
                </a:ext>
              </a:extLst>
            </p:cNvPr>
            <p:cNvSpPr txBox="1">
              <a:spLocks noChangeArrowheads="1"/>
            </p:cNvSpPr>
            <p:nvPr/>
          </p:nvSpPr>
          <p:spPr bwMode="auto">
            <a:xfrm>
              <a:off x="2399290" y="1427488"/>
              <a:ext cx="4419220" cy="646331"/>
            </a:xfrm>
            <a:prstGeom prst="rect">
              <a:avLst/>
            </a:prstGeom>
            <a:solidFill>
              <a:srgbClr val="0000CC"/>
            </a:solidFill>
            <a:ln w="19050">
              <a:solidFill>
                <a:srgbClr val="0000CC"/>
              </a:solidFill>
              <a:miter lim="800000"/>
              <a:headEnd/>
              <a:tailEnd/>
            </a:ln>
          </p:spPr>
          <p:txBody>
            <a:bodyPr wrap="square" rtlCol="0">
              <a:spAutoFit/>
            </a:bodyPr>
            <a:lstStyle/>
            <a:p>
              <a:pPr algn="ctr" rtl="0"/>
              <a:r>
                <a:rPr lang="en-us" b="1" dirty="0">
                  <a:solidFill>
                    <a:schemeClr val="bg1"/>
                  </a:solidFill>
                  <a:latin typeface="Arial" panose="020B0604020202020204" pitchFamily="34" charset="0"/>
                  <a:cs typeface="Arial" panose="020B0604020202020204" pitchFamily="34" charset="0"/>
                </a:rPr>
                <a:t>If you fail to fully practice 5S principles in the workplace ...</a:t>
              </a:r>
            </a:p>
          </p:txBody>
        </p:sp>
        <p:sp>
          <p:nvSpPr>
            <p:cNvPr id="20" name="円/楕円 4">
              <a:extLst>
                <a:ext uri="{FF2B5EF4-FFF2-40B4-BE49-F238E27FC236}">
                  <a16:creationId xmlns:a16="http://schemas.microsoft.com/office/drawing/2014/main" id="{FBF69492-A95D-489F-A197-74B52E3A3655}"/>
                </a:ext>
              </a:extLst>
            </p:cNvPr>
            <p:cNvSpPr/>
            <p:nvPr/>
          </p:nvSpPr>
          <p:spPr>
            <a:xfrm>
              <a:off x="3498874" y="3624380"/>
              <a:ext cx="2081238" cy="706437"/>
            </a:xfrm>
            <a:prstGeom prst="ellipse">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r>
                <a:rPr lang="en-us" b="1">
                  <a:solidFill>
                    <a:schemeClr val="tx1"/>
                  </a:solidFill>
                  <a:latin typeface="Arial" panose="020B0604020202020204" pitchFamily="34" charset="0"/>
                  <a:ea typeface="メイリオ" panose="020B0604030504040204" pitchFamily="50" charset="-128"/>
                  <a:cs typeface="Arial" panose="020B0604020202020204" pitchFamily="34" charset="0"/>
                </a:rPr>
                <a:t>Failure to practice 5S</a:t>
              </a:r>
            </a:p>
          </p:txBody>
        </p:sp>
        <p:sp>
          <p:nvSpPr>
            <p:cNvPr id="21" name="正方形/長方形 20">
              <a:extLst>
                <a:ext uri="{FF2B5EF4-FFF2-40B4-BE49-F238E27FC236}">
                  <a16:creationId xmlns:a16="http://schemas.microsoft.com/office/drawing/2014/main" id="{6199BE30-C044-4F5F-84AF-85B4E27D9575}"/>
                </a:ext>
              </a:extLst>
            </p:cNvPr>
            <p:cNvSpPr/>
            <p:nvPr/>
          </p:nvSpPr>
          <p:spPr>
            <a:xfrm>
              <a:off x="971600" y="2256228"/>
              <a:ext cx="3306736" cy="1233021"/>
            </a:xfrm>
            <a:prstGeom prst="rect">
              <a:avLst/>
            </a:prstGeom>
            <a:solidFill>
              <a:schemeClr val="accent3">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72000" rtlCol="0">
              <a:spAutoFit/>
            </a:bodyPr>
            <a:lstStyle/>
            <a:p>
              <a:pPr rtl="0" fontAlgn="auto">
                <a:lnSpc>
                  <a:spcPct val="90000"/>
                </a:lnSpc>
                <a:spcAft>
                  <a:spcPts val="0"/>
                </a:spcAft>
                <a:defRPr/>
              </a:pPr>
              <a:r>
                <a:rPr lang="en-us" sz="1600" b="1" dirty="0">
                  <a:solidFill>
                    <a:srgbClr val="C00000"/>
                  </a:solidFill>
                  <a:latin typeface="Arial" panose="020B0604020202020204" pitchFamily="34" charset="0"/>
                  <a:ea typeface="メイリオ" panose="020B0604030504040204" pitchFamily="50" charset="-128"/>
                  <a:cs typeface="Arial" panose="020B0604020202020204" pitchFamily="34" charset="0"/>
                </a:rPr>
                <a:t>Occupational accidents and/or diseases occur.</a:t>
              </a:r>
              <a:endParaRPr lang="en-US" altLang="ja-JP" sz="1600"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92075" indent="-92075" rtl="0" fontAlgn="auto">
                <a:lnSpc>
                  <a:spcPct val="90000"/>
                </a:lnSpc>
                <a:spcAft>
                  <a:spcPts val="0"/>
                </a:spcAft>
                <a:defRPr/>
              </a:pPr>
              <a:r>
                <a:rPr lang="en-US" sz="1600" dirty="0">
                  <a:solidFill>
                    <a:schemeClr val="tx1"/>
                  </a:solidFill>
                  <a:latin typeface="Arial" panose="020B0604020202020204" pitchFamily="34" charset="0"/>
                  <a:ea typeface="メイリオ" panose="020B0604030504040204" pitchFamily="50" charset="-128"/>
                  <a:cs typeface="Arial" panose="020B0604020202020204" pitchFamily="34" charset="0"/>
                  <a:sym typeface="Wingdings 2" panose="05020102010507070707" pitchFamily="18" charset="2"/>
                </a:rPr>
                <a:t></a:t>
              </a:r>
              <a:r>
                <a:rPr lang="en-US" sz="1600" dirty="0">
                  <a:solidFill>
                    <a:schemeClr val="tx1"/>
                  </a:solidFill>
                  <a:latin typeface="Arial" panose="020B0604020202020204" pitchFamily="34" charset="0"/>
                  <a:ea typeface="メイリオ" panose="020B0604030504040204" pitchFamily="50" charset="-128"/>
                  <a:cs typeface="Arial" panose="020B0604020202020204" pitchFamily="34" charset="0"/>
                </a:rPr>
                <a:t>	</a:t>
              </a:r>
              <a:r>
                <a:rPr lang="en-us" sz="1600" dirty="0">
                  <a:solidFill>
                    <a:schemeClr val="tx1"/>
                  </a:solidFill>
                  <a:latin typeface="Arial" panose="020B0604020202020204" pitchFamily="34" charset="0"/>
                  <a:ea typeface="メイリオ" panose="020B0604030504040204" pitchFamily="50" charset="-128"/>
                  <a:cs typeface="Arial" panose="020B0604020202020204" pitchFamily="34" charset="0"/>
                </a:rPr>
                <a:t>Workplace conditions deteriorate.</a:t>
              </a:r>
              <a:endParaRPr lang="en-US" altLang="ja-JP" sz="16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a:p>
              <a:pPr marL="92075" indent="-92075" rtl="0" fontAlgn="auto">
                <a:lnSpc>
                  <a:spcPct val="90000"/>
                </a:lnSpc>
                <a:spcAft>
                  <a:spcPts val="0"/>
                </a:spcAft>
                <a:defRPr/>
              </a:pPr>
              <a:r>
                <a:rPr lang="en-US" sz="1600" dirty="0">
                  <a:solidFill>
                    <a:schemeClr val="tx1"/>
                  </a:solidFill>
                  <a:latin typeface="Arial" panose="020B0604020202020204" pitchFamily="34" charset="0"/>
                  <a:ea typeface="メイリオ" panose="020B0604030504040204" pitchFamily="50" charset="-128"/>
                  <a:cs typeface="Arial" panose="020B0604020202020204" pitchFamily="34" charset="0"/>
                  <a:sym typeface="Wingdings 2" panose="05020102010507070707" pitchFamily="18" charset="2"/>
                </a:rPr>
                <a:t></a:t>
              </a:r>
              <a:r>
                <a:rPr lang="en-US" sz="1600" dirty="0">
                  <a:solidFill>
                    <a:schemeClr val="tx1"/>
                  </a:solidFill>
                  <a:latin typeface="Arial" panose="020B0604020202020204" pitchFamily="34" charset="0"/>
                  <a:ea typeface="メイリオ" panose="020B0604030504040204" pitchFamily="50" charset="-128"/>
                  <a:cs typeface="Arial" panose="020B0604020202020204" pitchFamily="34" charset="0"/>
                </a:rPr>
                <a:t>	</a:t>
              </a:r>
              <a:r>
                <a:rPr lang="en-us" sz="1600" dirty="0">
                  <a:solidFill>
                    <a:schemeClr val="tx1"/>
                  </a:solidFill>
                  <a:latin typeface="Arial" panose="020B0604020202020204" pitchFamily="34" charset="0"/>
                  <a:ea typeface="メイリオ" panose="020B0604030504040204" pitchFamily="50" charset="-128"/>
                  <a:cs typeface="Arial" panose="020B0604020202020204" pitchFamily="34" charset="0"/>
                </a:rPr>
                <a:t>An accident is caused by actions for work.　</a:t>
              </a:r>
            </a:p>
          </p:txBody>
        </p:sp>
        <p:sp>
          <p:nvSpPr>
            <p:cNvPr id="22" name="正方形/長方形 21">
              <a:extLst>
                <a:ext uri="{FF2B5EF4-FFF2-40B4-BE49-F238E27FC236}">
                  <a16:creationId xmlns:a16="http://schemas.microsoft.com/office/drawing/2014/main" id="{0550D274-F87C-45D5-A978-1C33F99D8AFF}"/>
                </a:ext>
              </a:extLst>
            </p:cNvPr>
            <p:cNvSpPr/>
            <p:nvPr/>
          </p:nvSpPr>
          <p:spPr>
            <a:xfrm>
              <a:off x="4727625" y="2184220"/>
              <a:ext cx="3668248" cy="1233021"/>
            </a:xfrm>
            <a:prstGeom prst="rect">
              <a:avLst/>
            </a:prstGeom>
            <a:solidFill>
              <a:schemeClr val="accent3">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72000" rtlCol="0">
              <a:spAutoFit/>
            </a:bodyPr>
            <a:lstStyle/>
            <a:p>
              <a:pPr rtl="0" fontAlgn="auto">
                <a:lnSpc>
                  <a:spcPct val="90000"/>
                </a:lnSpc>
                <a:spcAft>
                  <a:spcPts val="0"/>
                </a:spcAft>
                <a:defRPr/>
              </a:pPr>
              <a:r>
                <a:rPr lang="en-us" sz="1600" dirty="0">
                  <a:solidFill>
                    <a:srgbClr val="C00000"/>
                  </a:solidFill>
                  <a:latin typeface="Arial" panose="020B0604020202020204" pitchFamily="34" charset="0"/>
                  <a:ea typeface="メイリオ" panose="020B0604030504040204" pitchFamily="50" charset="-128"/>
                  <a:cs typeface="Arial" panose="020B0604020202020204" pitchFamily="34" charset="0"/>
                </a:rPr>
                <a:t>Productivity falls.</a:t>
              </a:r>
              <a:endParaRPr lang="en-US" altLang="ja-JP" sz="1600"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92075" indent="-92075" rtl="0" fontAlgn="auto">
                <a:lnSpc>
                  <a:spcPct val="90000"/>
                </a:lnSpc>
                <a:spcAft>
                  <a:spcPts val="0"/>
                </a:spcAft>
                <a:defRPr/>
              </a:pPr>
              <a:r>
                <a:rPr lang="en-US" sz="1600" dirty="0">
                  <a:solidFill>
                    <a:schemeClr val="tx1"/>
                  </a:solidFill>
                  <a:latin typeface="Arial" panose="020B0604020202020204" pitchFamily="34" charset="0"/>
                  <a:ea typeface="メイリオ" panose="020B0604030504040204" pitchFamily="50" charset="-128"/>
                  <a:cs typeface="Arial" panose="020B0604020202020204" pitchFamily="34" charset="0"/>
                  <a:sym typeface="Wingdings 2" panose="05020102010507070707" pitchFamily="18" charset="2"/>
                </a:rPr>
                <a:t></a:t>
              </a:r>
              <a:r>
                <a:rPr lang="en-US" sz="1600" dirty="0">
                  <a:solidFill>
                    <a:schemeClr val="tx1"/>
                  </a:solidFill>
                  <a:latin typeface="Arial" panose="020B0604020202020204" pitchFamily="34" charset="0"/>
                  <a:ea typeface="メイリオ" panose="020B0604030504040204" pitchFamily="50" charset="-128"/>
                  <a:cs typeface="Arial" panose="020B0604020202020204" pitchFamily="34" charset="0"/>
                </a:rPr>
                <a:t>	</a:t>
              </a:r>
              <a:r>
                <a:rPr lang="en-us" sz="1600" dirty="0">
                  <a:solidFill>
                    <a:schemeClr val="tx1"/>
                  </a:solidFill>
                  <a:latin typeface="Arial" panose="020B0604020202020204" pitchFamily="34" charset="0"/>
                  <a:ea typeface="メイリオ" panose="020B0604030504040204" pitchFamily="50" charset="-128"/>
                  <a:cs typeface="Arial" panose="020B0604020202020204" pitchFamily="34" charset="0"/>
                </a:rPr>
                <a:t>Unreasonable and/or wasteful work impairs efficiency.</a:t>
              </a:r>
              <a:endParaRPr lang="en-US" altLang="ja-JP" sz="16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a:p>
              <a:pPr marL="92075" indent="-92075" rtl="0" fontAlgn="auto">
                <a:lnSpc>
                  <a:spcPct val="90000"/>
                </a:lnSpc>
                <a:spcAft>
                  <a:spcPts val="0"/>
                </a:spcAft>
                <a:defRPr/>
              </a:pPr>
              <a:r>
                <a:rPr lang="en-US" sz="1600" dirty="0">
                  <a:solidFill>
                    <a:schemeClr val="tx1"/>
                  </a:solidFill>
                  <a:latin typeface="Arial" panose="020B0604020202020204" pitchFamily="34" charset="0"/>
                  <a:ea typeface="メイリオ" panose="020B0604030504040204" pitchFamily="50" charset="-128"/>
                  <a:cs typeface="Arial" panose="020B0604020202020204" pitchFamily="34" charset="0"/>
                  <a:sym typeface="Wingdings 2" panose="05020102010507070707" pitchFamily="18" charset="2"/>
                </a:rPr>
                <a:t></a:t>
              </a:r>
              <a:r>
                <a:rPr lang="en-us" sz="1600" dirty="0">
                  <a:solidFill>
                    <a:schemeClr val="tx1"/>
                  </a:solidFill>
                  <a:latin typeface="Arial" panose="020B0604020202020204" pitchFamily="34" charset="0"/>
                  <a:ea typeface="メイリオ" panose="020B0604030504040204" pitchFamily="50" charset="-128"/>
                  <a:cs typeface="Arial" panose="020B0604020202020204" pitchFamily="34" charset="0"/>
                </a:rPr>
                <a:t> Machines fail and/or troubles occur.</a:t>
              </a:r>
              <a:endParaRPr lang="en-US" altLang="ja-JP" sz="16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a:p>
              <a:pPr marL="92075" indent="-92075" rtl="0" fontAlgn="auto">
                <a:lnSpc>
                  <a:spcPct val="90000"/>
                </a:lnSpc>
                <a:spcAft>
                  <a:spcPts val="0"/>
                </a:spcAft>
                <a:defRPr/>
              </a:pPr>
              <a:r>
                <a:rPr lang="en-US" sz="1600" dirty="0">
                  <a:solidFill>
                    <a:schemeClr val="tx1"/>
                  </a:solidFill>
                  <a:latin typeface="Arial" panose="020B0604020202020204" pitchFamily="34" charset="0"/>
                  <a:ea typeface="メイリオ" panose="020B0604030504040204" pitchFamily="50" charset="-128"/>
                  <a:cs typeface="Arial" panose="020B0604020202020204" pitchFamily="34" charset="0"/>
                  <a:sym typeface="Wingdings 2" panose="05020102010507070707" pitchFamily="18" charset="2"/>
                </a:rPr>
                <a:t></a:t>
              </a:r>
              <a:r>
                <a:rPr lang="en-us" sz="1600" dirty="0">
                  <a:solidFill>
                    <a:schemeClr val="tx1"/>
                  </a:solidFill>
                  <a:latin typeface="Arial" panose="020B0604020202020204" pitchFamily="34" charset="0"/>
                  <a:ea typeface="メイリオ" panose="020B0604030504040204" pitchFamily="50" charset="-128"/>
                  <a:cs typeface="Arial" panose="020B0604020202020204" pitchFamily="34" charset="0"/>
                </a:rPr>
                <a:t> Delay arises in shipment.　</a:t>
              </a:r>
            </a:p>
          </p:txBody>
        </p:sp>
        <p:sp>
          <p:nvSpPr>
            <p:cNvPr id="23" name="正方形/長方形 22">
              <a:extLst>
                <a:ext uri="{FF2B5EF4-FFF2-40B4-BE49-F238E27FC236}">
                  <a16:creationId xmlns:a16="http://schemas.microsoft.com/office/drawing/2014/main" id="{8C426AB2-A766-4A5C-8A47-8CD6C2C65A9A}"/>
                </a:ext>
              </a:extLst>
            </p:cNvPr>
            <p:cNvSpPr/>
            <p:nvPr/>
          </p:nvSpPr>
          <p:spPr>
            <a:xfrm>
              <a:off x="759610" y="4077072"/>
              <a:ext cx="2372230" cy="1224136"/>
            </a:xfrm>
            <a:prstGeom prst="rect">
              <a:avLst/>
            </a:prstGeom>
            <a:solidFill>
              <a:schemeClr val="accent3">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72000" rtlCol="0">
              <a:spAutoFit/>
            </a:bodyPr>
            <a:lstStyle/>
            <a:p>
              <a:pPr rtl="0" fontAlgn="auto">
                <a:lnSpc>
                  <a:spcPct val="90000"/>
                </a:lnSpc>
                <a:spcAft>
                  <a:spcPts val="0"/>
                </a:spcAft>
                <a:defRPr/>
              </a:pPr>
              <a:r>
                <a:rPr lang="en-us" sz="1600" b="1" dirty="0">
                  <a:solidFill>
                    <a:srgbClr val="C00000"/>
                  </a:solidFill>
                  <a:latin typeface="Arial" panose="020B0604020202020204" pitchFamily="34" charset="0"/>
                  <a:ea typeface="メイリオ" panose="020B0604030504040204" pitchFamily="50" charset="-128"/>
                  <a:cs typeface="Arial" panose="020B0604020202020204" pitchFamily="34" charset="0"/>
                </a:rPr>
                <a:t>Confidence is lost.</a:t>
              </a:r>
              <a:endParaRPr lang="en-US" altLang="ja-JP" sz="1600"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92075" indent="-92075" rtl="0" fontAlgn="auto">
                <a:lnSpc>
                  <a:spcPct val="90000"/>
                </a:lnSpc>
                <a:spcAft>
                  <a:spcPts val="0"/>
                </a:spcAft>
                <a:defRPr/>
              </a:pPr>
              <a:r>
                <a:rPr lang="en-US" sz="1600" dirty="0">
                  <a:solidFill>
                    <a:schemeClr val="tx1"/>
                  </a:solidFill>
                  <a:latin typeface="Arial" panose="020B0604020202020204" pitchFamily="34" charset="0"/>
                  <a:ea typeface="メイリオ" panose="020B0604030504040204" pitchFamily="50" charset="-128"/>
                  <a:cs typeface="Arial" panose="020B0604020202020204" pitchFamily="34" charset="0"/>
                  <a:sym typeface="Wingdings 2" panose="05020102010507070707" pitchFamily="18" charset="2"/>
                </a:rPr>
                <a:t></a:t>
              </a:r>
              <a:r>
                <a:rPr lang="en-US" sz="1600" dirty="0">
                  <a:solidFill>
                    <a:schemeClr val="tx1"/>
                  </a:solidFill>
                  <a:latin typeface="Arial" panose="020B0604020202020204" pitchFamily="34" charset="0"/>
                  <a:ea typeface="メイリオ" panose="020B0604030504040204" pitchFamily="50" charset="-128"/>
                  <a:cs typeface="Arial" panose="020B0604020202020204" pitchFamily="34" charset="0"/>
                </a:rPr>
                <a:t>	</a:t>
              </a:r>
              <a:r>
                <a:rPr lang="en-us" sz="1600" dirty="0">
                  <a:solidFill>
                    <a:schemeClr val="tx1"/>
                  </a:solidFill>
                  <a:latin typeface="Arial" panose="020B0604020202020204" pitchFamily="34" charset="0"/>
                  <a:ea typeface="メイリオ" panose="020B0604030504040204" pitchFamily="50" charset="-128"/>
                  <a:cs typeface="Arial" panose="020B0604020202020204" pitchFamily="34" charset="0"/>
                </a:rPr>
                <a:t>Customers are disappointed.</a:t>
              </a:r>
              <a:endParaRPr lang="en-US" altLang="ja-JP" sz="16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a:p>
              <a:pPr marL="92075" indent="-92075" rtl="0" fontAlgn="auto">
                <a:lnSpc>
                  <a:spcPct val="90000"/>
                </a:lnSpc>
                <a:spcAft>
                  <a:spcPts val="0"/>
                </a:spcAft>
                <a:defRPr/>
              </a:pPr>
              <a:r>
                <a:rPr lang="en-US" sz="1600" dirty="0">
                  <a:solidFill>
                    <a:schemeClr val="tx1"/>
                  </a:solidFill>
                  <a:latin typeface="Arial" panose="020B0604020202020204" pitchFamily="34" charset="0"/>
                  <a:ea typeface="メイリオ" panose="020B0604030504040204" pitchFamily="50" charset="-128"/>
                  <a:cs typeface="Arial" panose="020B0604020202020204" pitchFamily="34" charset="0"/>
                  <a:sym typeface="Wingdings 2" panose="05020102010507070707" pitchFamily="18" charset="2"/>
                </a:rPr>
                <a:t></a:t>
              </a:r>
              <a:r>
                <a:rPr lang="en-US" sz="1600" dirty="0">
                  <a:solidFill>
                    <a:schemeClr val="tx1"/>
                  </a:solidFill>
                  <a:latin typeface="Arial" panose="020B0604020202020204" pitchFamily="34" charset="0"/>
                  <a:ea typeface="メイリオ" panose="020B0604030504040204" pitchFamily="50" charset="-128"/>
                  <a:cs typeface="Arial" panose="020B0604020202020204" pitchFamily="34" charset="0"/>
                </a:rPr>
                <a:t>	</a:t>
              </a:r>
              <a:r>
                <a:rPr lang="en-us" sz="1600" dirty="0">
                  <a:solidFill>
                    <a:schemeClr val="tx1"/>
                  </a:solidFill>
                  <a:latin typeface="Arial" panose="020B0604020202020204" pitchFamily="34" charset="0"/>
                  <a:ea typeface="メイリオ" panose="020B0604030504040204" pitchFamily="50" charset="-128"/>
                  <a:cs typeface="Arial" panose="020B0604020202020204" pitchFamily="34" charset="0"/>
                </a:rPr>
                <a:t>Morale falls among workers.　</a:t>
              </a:r>
            </a:p>
          </p:txBody>
        </p:sp>
        <p:sp>
          <p:nvSpPr>
            <p:cNvPr id="24" name="正方形/長方形 23">
              <a:extLst>
                <a:ext uri="{FF2B5EF4-FFF2-40B4-BE49-F238E27FC236}">
                  <a16:creationId xmlns:a16="http://schemas.microsoft.com/office/drawing/2014/main" id="{5D893127-2EF7-4A30-BD4C-8F87CCACBDD9}"/>
                </a:ext>
              </a:extLst>
            </p:cNvPr>
            <p:cNvSpPr/>
            <p:nvPr/>
          </p:nvSpPr>
          <p:spPr>
            <a:xfrm>
              <a:off x="3279896" y="5027596"/>
              <a:ext cx="2450439" cy="934478"/>
            </a:xfrm>
            <a:prstGeom prst="rect">
              <a:avLst/>
            </a:prstGeom>
            <a:solidFill>
              <a:schemeClr val="accent3">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wrap="square" tIns="72000" rtlCol="0">
              <a:spAutoFit/>
            </a:bodyPr>
            <a:lstStyle/>
            <a:p>
              <a:pPr rtl="0" fontAlgn="auto">
                <a:spcBef>
                  <a:spcPts val="0"/>
                </a:spcBef>
                <a:spcAft>
                  <a:spcPts val="0"/>
                </a:spcAft>
                <a:defRPr/>
              </a:pPr>
              <a:r>
                <a:rPr lang="en-us" sz="1600" b="1" dirty="0">
                  <a:solidFill>
                    <a:srgbClr val="C00000"/>
                  </a:solidFill>
                  <a:latin typeface="Arial" panose="020B0604020202020204" pitchFamily="34" charset="0"/>
                  <a:ea typeface="メイリオ" panose="020B0604030504040204" pitchFamily="50" charset="-128"/>
                  <a:cs typeface="Arial" panose="020B0604020202020204" pitchFamily="34" charset="0"/>
                </a:rPr>
                <a:t>Resources are wasted.</a:t>
              </a:r>
              <a:endParaRPr lang="en-US" altLang="ja-JP" sz="1600"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92075" indent="-92075" rtl="0" fontAlgn="auto">
                <a:spcBef>
                  <a:spcPts val="600"/>
                </a:spcBef>
                <a:spcAft>
                  <a:spcPts val="0"/>
                </a:spcAft>
                <a:defRPr/>
              </a:pPr>
              <a:r>
                <a:rPr lang="en-US" sz="1600" dirty="0">
                  <a:solidFill>
                    <a:schemeClr val="tx1"/>
                  </a:solidFill>
                  <a:latin typeface="Arial" panose="020B0604020202020204" pitchFamily="34" charset="0"/>
                  <a:ea typeface="メイリオ" panose="020B0604030504040204" pitchFamily="50" charset="-128"/>
                  <a:cs typeface="Arial" panose="020B0604020202020204" pitchFamily="34" charset="0"/>
                  <a:sym typeface="Wingdings 2" panose="05020102010507070707" pitchFamily="18" charset="2"/>
                </a:rPr>
                <a:t></a:t>
              </a:r>
              <a:r>
                <a:rPr lang="en-US" sz="1600" dirty="0">
                  <a:solidFill>
                    <a:schemeClr val="tx1"/>
                  </a:solidFill>
                  <a:latin typeface="Arial" panose="020B0604020202020204" pitchFamily="34" charset="0"/>
                  <a:ea typeface="メイリオ" panose="020B0604030504040204" pitchFamily="50" charset="-128"/>
                  <a:cs typeface="Arial" panose="020B0604020202020204" pitchFamily="34" charset="0"/>
                </a:rPr>
                <a:t>	</a:t>
              </a:r>
              <a:r>
                <a:rPr lang="en-us" sz="1600" dirty="0">
                  <a:solidFill>
                    <a:schemeClr val="tx1"/>
                  </a:solidFill>
                  <a:latin typeface="Arial" panose="020B0604020202020204" pitchFamily="34" charset="0"/>
                  <a:ea typeface="メイリオ" panose="020B0604030504040204" pitchFamily="50" charset="-128"/>
                  <a:cs typeface="Arial" panose="020B0604020202020204" pitchFamily="34" charset="0"/>
                </a:rPr>
                <a:t>Raw materials are wasted.</a:t>
              </a:r>
            </a:p>
          </p:txBody>
        </p:sp>
        <p:sp>
          <p:nvSpPr>
            <p:cNvPr id="25" name="正方形/長方形 24">
              <a:extLst>
                <a:ext uri="{FF2B5EF4-FFF2-40B4-BE49-F238E27FC236}">
                  <a16:creationId xmlns:a16="http://schemas.microsoft.com/office/drawing/2014/main" id="{E3B26A4E-F568-40EA-B6EE-833D2CBC62A3}"/>
                </a:ext>
              </a:extLst>
            </p:cNvPr>
            <p:cNvSpPr/>
            <p:nvPr/>
          </p:nvSpPr>
          <p:spPr>
            <a:xfrm>
              <a:off x="5802337" y="4077072"/>
              <a:ext cx="2593536" cy="1226865"/>
            </a:xfrm>
            <a:prstGeom prst="rect">
              <a:avLst/>
            </a:prstGeom>
            <a:solidFill>
              <a:schemeClr val="accent3">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72000" rtlCol="0">
              <a:spAutoFit/>
            </a:bodyPr>
            <a:lstStyle/>
            <a:p>
              <a:pPr rtl="0" fontAlgn="auto">
                <a:lnSpc>
                  <a:spcPct val="90000"/>
                </a:lnSpc>
                <a:spcAft>
                  <a:spcPts val="0"/>
                </a:spcAft>
                <a:defRPr/>
              </a:pPr>
              <a:r>
                <a:rPr lang="en-us" sz="1600" b="1" dirty="0">
                  <a:solidFill>
                    <a:srgbClr val="C00000"/>
                  </a:solidFill>
                  <a:latin typeface="Arial" panose="020B0604020202020204" pitchFamily="34" charset="0"/>
                  <a:ea typeface="メイリオ" panose="020B0604030504040204" pitchFamily="50" charset="-128"/>
                  <a:cs typeface="Arial" panose="020B0604020202020204" pitchFamily="34" charset="0"/>
                </a:rPr>
                <a:t>Pollution is caused.</a:t>
              </a:r>
              <a:endParaRPr lang="en-US" altLang="ja-JP" sz="1600"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92075" indent="-92075" rtl="0" fontAlgn="auto">
                <a:lnSpc>
                  <a:spcPct val="90000"/>
                </a:lnSpc>
                <a:spcAft>
                  <a:spcPts val="0"/>
                </a:spcAft>
                <a:defRPr/>
              </a:pPr>
              <a:r>
                <a:rPr lang="en-US" sz="1600" dirty="0">
                  <a:solidFill>
                    <a:schemeClr val="tx1"/>
                  </a:solidFill>
                  <a:latin typeface="Arial" panose="020B0604020202020204" pitchFamily="34" charset="0"/>
                  <a:ea typeface="メイリオ" panose="020B0604030504040204" pitchFamily="50" charset="-128"/>
                  <a:cs typeface="Arial" panose="020B0604020202020204" pitchFamily="34" charset="0"/>
                  <a:sym typeface="Wingdings 2" panose="05020102010507070707" pitchFamily="18" charset="2"/>
                </a:rPr>
                <a:t></a:t>
              </a:r>
              <a:r>
                <a:rPr lang="en-us" sz="1600" dirty="0">
                  <a:solidFill>
                    <a:schemeClr val="tx1"/>
                  </a:solidFill>
                  <a:latin typeface="Arial" panose="020B0604020202020204" pitchFamily="34" charset="0"/>
                  <a:ea typeface="メイリオ" panose="020B0604030504040204" pitchFamily="50" charset="-128"/>
                  <a:cs typeface="Arial" panose="020B0604020202020204" pitchFamily="34" charset="0"/>
                </a:rPr>
                <a:t> Oil or other hazardous materials are leaked.</a:t>
              </a:r>
              <a:endParaRPr lang="en-US" altLang="ja-JP" sz="16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a:p>
              <a:pPr marL="92075" indent="-92075" rtl="0" fontAlgn="auto">
                <a:lnSpc>
                  <a:spcPct val="90000"/>
                </a:lnSpc>
                <a:spcAft>
                  <a:spcPts val="0"/>
                </a:spcAft>
                <a:defRPr/>
              </a:pPr>
              <a:r>
                <a:rPr lang="en-US" sz="1600" dirty="0">
                  <a:solidFill>
                    <a:schemeClr val="tx1"/>
                  </a:solidFill>
                  <a:latin typeface="Arial" panose="020B0604020202020204" pitchFamily="34" charset="0"/>
                  <a:ea typeface="メイリオ" panose="020B0604030504040204" pitchFamily="50" charset="-128"/>
                  <a:cs typeface="Arial" panose="020B0604020202020204" pitchFamily="34" charset="0"/>
                  <a:sym typeface="Wingdings 2" panose="05020102010507070707" pitchFamily="18" charset="2"/>
                </a:rPr>
                <a:t></a:t>
              </a:r>
              <a:r>
                <a:rPr lang="en-us" sz="1600" dirty="0">
                  <a:solidFill>
                    <a:schemeClr val="tx1"/>
                  </a:solidFill>
                  <a:latin typeface="Arial" panose="020B0604020202020204" pitchFamily="34" charset="0"/>
                  <a:ea typeface="メイリオ" panose="020B0604030504040204" pitchFamily="50" charset="-128"/>
                  <a:cs typeface="Arial" panose="020B0604020202020204" pitchFamily="34" charset="0"/>
                </a:rPr>
                <a:t> Offensive smells are emitted.</a:t>
              </a:r>
            </a:p>
          </p:txBody>
        </p:sp>
        <p:sp>
          <p:nvSpPr>
            <p:cNvPr id="26" name="左矢印 6">
              <a:extLst>
                <a:ext uri="{FF2B5EF4-FFF2-40B4-BE49-F238E27FC236}">
                  <a16:creationId xmlns:a16="http://schemas.microsoft.com/office/drawing/2014/main" id="{23DCFA92-6049-4EFC-809C-198D6A6EADF0}"/>
                </a:ext>
              </a:extLst>
            </p:cNvPr>
            <p:cNvSpPr/>
            <p:nvPr/>
          </p:nvSpPr>
          <p:spPr>
            <a:xfrm rot="1481177">
              <a:off x="2970237" y="3575007"/>
              <a:ext cx="503237" cy="228600"/>
            </a:xfrm>
            <a:prstGeom prst="leftArrow">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400">
                <a:latin typeface="Arial" panose="020B0604020202020204" pitchFamily="34" charset="0"/>
                <a:cs typeface="Arial" panose="020B0604020202020204" pitchFamily="34" charset="0"/>
              </a:endParaRPr>
            </a:p>
          </p:txBody>
        </p:sp>
        <p:sp>
          <p:nvSpPr>
            <p:cNvPr id="27" name="左矢印 20">
              <a:extLst>
                <a:ext uri="{FF2B5EF4-FFF2-40B4-BE49-F238E27FC236}">
                  <a16:creationId xmlns:a16="http://schemas.microsoft.com/office/drawing/2014/main" id="{48A77534-705C-42FD-8051-DFD859DF1C57}"/>
                </a:ext>
              </a:extLst>
            </p:cNvPr>
            <p:cNvSpPr/>
            <p:nvPr/>
          </p:nvSpPr>
          <p:spPr>
            <a:xfrm rot="20118823" flipV="1">
              <a:off x="3177109" y="4353006"/>
              <a:ext cx="503237" cy="228600"/>
            </a:xfrm>
            <a:prstGeom prst="leftArrow">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400">
                <a:latin typeface="Arial" panose="020B0604020202020204" pitchFamily="34" charset="0"/>
                <a:cs typeface="Arial" panose="020B0604020202020204" pitchFamily="34" charset="0"/>
              </a:endParaRPr>
            </a:p>
          </p:txBody>
        </p:sp>
        <p:sp>
          <p:nvSpPr>
            <p:cNvPr id="28" name="左矢印 21">
              <a:extLst>
                <a:ext uri="{FF2B5EF4-FFF2-40B4-BE49-F238E27FC236}">
                  <a16:creationId xmlns:a16="http://schemas.microsoft.com/office/drawing/2014/main" id="{905E2ECE-C35C-48E1-98BF-D00B0E4C4135}"/>
                </a:ext>
              </a:extLst>
            </p:cNvPr>
            <p:cNvSpPr/>
            <p:nvPr/>
          </p:nvSpPr>
          <p:spPr>
            <a:xfrm rot="20118823" flipH="1">
              <a:off x="5664912" y="3644253"/>
              <a:ext cx="504825" cy="228600"/>
            </a:xfrm>
            <a:prstGeom prst="leftArrow">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400">
                <a:latin typeface="Arial" panose="020B0604020202020204" pitchFamily="34" charset="0"/>
                <a:cs typeface="Arial" panose="020B0604020202020204" pitchFamily="34" charset="0"/>
              </a:endParaRPr>
            </a:p>
          </p:txBody>
        </p:sp>
        <p:sp>
          <p:nvSpPr>
            <p:cNvPr id="29" name="左矢印 22">
              <a:extLst>
                <a:ext uri="{FF2B5EF4-FFF2-40B4-BE49-F238E27FC236}">
                  <a16:creationId xmlns:a16="http://schemas.microsoft.com/office/drawing/2014/main" id="{0FFC8CEB-BD14-44DD-90A7-9DE9C3163EFC}"/>
                </a:ext>
              </a:extLst>
            </p:cNvPr>
            <p:cNvSpPr/>
            <p:nvPr/>
          </p:nvSpPr>
          <p:spPr>
            <a:xfrm rot="1481177" flipH="1" flipV="1">
              <a:off x="5186501" y="4377526"/>
              <a:ext cx="504825" cy="228600"/>
            </a:xfrm>
            <a:prstGeom prst="leftArrow">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400">
                <a:latin typeface="Arial" panose="020B0604020202020204" pitchFamily="34" charset="0"/>
                <a:cs typeface="Arial" panose="020B0604020202020204" pitchFamily="34" charset="0"/>
              </a:endParaRPr>
            </a:p>
          </p:txBody>
        </p:sp>
        <p:sp>
          <p:nvSpPr>
            <p:cNvPr id="30" name="左矢印 23">
              <a:extLst>
                <a:ext uri="{FF2B5EF4-FFF2-40B4-BE49-F238E27FC236}">
                  <a16:creationId xmlns:a16="http://schemas.microsoft.com/office/drawing/2014/main" id="{49287525-9062-47B0-BB44-BF30A79756BC}"/>
                </a:ext>
              </a:extLst>
            </p:cNvPr>
            <p:cNvSpPr/>
            <p:nvPr/>
          </p:nvSpPr>
          <p:spPr>
            <a:xfrm rot="16200000">
              <a:off x="4285748" y="4605418"/>
              <a:ext cx="504825" cy="228600"/>
            </a:xfrm>
            <a:prstGeom prst="leftArrow">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400">
                <a:latin typeface="Arial" panose="020B0604020202020204" pitchFamily="34" charset="0"/>
                <a:cs typeface="Arial" panose="020B0604020202020204" pitchFamily="34" charset="0"/>
              </a:endParaRPr>
            </a:p>
          </p:txBody>
        </p:sp>
      </p:grpSp>
      <p:sp>
        <p:nvSpPr>
          <p:cNvPr id="2" name="正方形/長方形 1">
            <a:extLst>
              <a:ext uri="{FF2B5EF4-FFF2-40B4-BE49-F238E27FC236}">
                <a16:creationId xmlns:a16="http://schemas.microsoft.com/office/drawing/2014/main" id="{81C188FB-0380-492D-95F3-3079E221C665}"/>
              </a:ext>
            </a:extLst>
          </p:cNvPr>
          <p:cNvSpPr/>
          <p:nvPr/>
        </p:nvSpPr>
        <p:spPr>
          <a:xfrm>
            <a:off x="539552" y="332656"/>
            <a:ext cx="8208912" cy="829330"/>
          </a:xfrm>
          <a:prstGeom prst="rect">
            <a:avLst/>
          </a:prstGeom>
        </p:spPr>
        <p:txBody>
          <a:bodyPr wrap="square" rtlCol="0">
            <a:spAutoFit/>
          </a:bodyPr>
          <a:lstStyle/>
          <a:p>
            <a:pPr algn="just" rtl="0" fontAlgn="auto">
              <a:lnSpc>
                <a:spcPct val="150000"/>
              </a:lnSpc>
              <a:spcBef>
                <a:spcPts val="0"/>
              </a:spcBef>
              <a:spcAft>
                <a:spcPts val="0"/>
              </a:spcAft>
              <a:defRPr/>
            </a:pPr>
            <a:r>
              <a:rPr lang="en-US" b="1" dirty="0">
                <a:solidFill>
                  <a:srgbClr val="C00000"/>
                </a:solidFill>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a:t>
            </a:r>
            <a:r>
              <a:rPr lang="en-us" b="1" dirty="0">
                <a:solidFill>
                  <a:srgbClr val="C00000"/>
                </a:solidFill>
                <a:latin typeface="Arial" panose="020B0604020202020204" pitchFamily="34" charset="0"/>
                <a:ea typeface="ＭＳ ゴシック" panose="020B0609070205080204" pitchFamily="49" charset="-128"/>
                <a:cs typeface="メイリオ" pitchFamily="50" charset="-128"/>
              </a:rPr>
              <a:t> When the 5S principles are not fully practiced...</a:t>
            </a:r>
            <a:r>
              <a:rPr lang="en-us" sz="1600" b="1" dirty="0">
                <a:solidFill>
                  <a:srgbClr val="C00000"/>
                </a:solidFill>
                <a:latin typeface="Arial" panose="020B0604020202020204" pitchFamily="34" charset="0"/>
                <a:ea typeface="ＭＳ ゴシック" panose="020B0609070205080204" pitchFamily="49" charset="-128"/>
                <a:cs typeface="メイリオ" pitchFamily="50" charset="-128"/>
              </a:rPr>
              <a:t>	</a:t>
            </a:r>
          </a:p>
          <a:p>
            <a:pPr algn="just" rtl="0" fontAlgn="auto">
              <a:lnSpc>
                <a:spcPct val="150000"/>
              </a:lnSpc>
              <a:spcBef>
                <a:spcPts val="0"/>
              </a:spcBef>
              <a:spcAft>
                <a:spcPts val="0"/>
              </a:spcAft>
              <a:defRPr/>
            </a:pPr>
            <a:r>
              <a:rPr lang="en-us" sz="1600" dirty="0">
                <a:latin typeface="Arial" panose="020B0604020202020204" pitchFamily="34" charset="0"/>
                <a:ea typeface="ＭＳ ゴシック" panose="020B0609070205080204" pitchFamily="49" charset="-128"/>
                <a:cs typeface="メイリオ" pitchFamily="50" charset="-128"/>
              </a:rPr>
              <a:t>　 Problems, such as mentioned below, may arise. They must be meticulously practiced.</a:t>
            </a:r>
            <a:endParaRPr lang="en-US" altLang="ja-JP" sz="1600" dirty="0">
              <a:latin typeface="Arial" panose="020B0604020202020204" pitchFamily="34" charset="0"/>
              <a:ea typeface="ＭＳ ゴシック" panose="020B0609070205080204" pitchFamily="49" charset="-128"/>
              <a:cs typeface="メイリオ" pitchFamily="50" charset="-128"/>
            </a:endParaRPr>
          </a:p>
        </p:txBody>
      </p:sp>
      <p:sp>
        <p:nvSpPr>
          <p:cNvPr id="4" name="スライド番号プレースホルダー 3"/>
          <p:cNvSpPr>
            <a:spLocks noGrp="1"/>
          </p:cNvSpPr>
          <p:nvPr>
            <p:ph type="sldNum" sz="quarter" idx="12"/>
          </p:nvPr>
        </p:nvSpPr>
        <p:spPr>
          <a:xfrm>
            <a:off x="3563888" y="6448251"/>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12</a:t>
            </a:fld>
            <a:endParaRPr kumimoji="1" lang="ja-JP" altLang="en-US" dirty="0">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2761900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a:grpSpLocks noChangeAspect="1"/>
          </p:cNvGrpSpPr>
          <p:nvPr/>
        </p:nvGrpSpPr>
        <p:grpSpPr bwMode="auto">
          <a:xfrm>
            <a:off x="395535" y="1462138"/>
            <a:ext cx="8519949" cy="4465489"/>
            <a:chOff x="467544" y="463407"/>
            <a:chExt cx="8136904" cy="6276790"/>
          </a:xfrm>
        </p:grpSpPr>
        <p:sp>
          <p:nvSpPr>
            <p:cNvPr id="5" name="Rectangle 10"/>
            <p:cNvSpPr>
              <a:spLocks noChangeArrowheads="1"/>
            </p:cNvSpPr>
            <p:nvPr/>
          </p:nvSpPr>
          <p:spPr bwMode="auto">
            <a:xfrm>
              <a:off x="489512" y="463407"/>
              <a:ext cx="7267719" cy="821973"/>
            </a:xfrm>
            <a:prstGeom prst="rect">
              <a:avLst/>
            </a:prstGeom>
            <a:noFill/>
            <a:ln w="9525">
              <a:noFill/>
              <a:miter lim="800000"/>
              <a:headEnd/>
              <a:tailEnd/>
            </a:ln>
          </p:spPr>
          <p:txBody>
            <a:bodyPr wrap="square" rIns="72000" rtlCol="0" anchor="ctr">
              <a:spAutoFit/>
            </a:bodyPr>
            <a:lstStyle/>
            <a:p>
              <a:pPr rtl="0"/>
              <a:r>
                <a:rPr lang="en-us" sz="1600" dirty="0">
                  <a:solidFill>
                    <a:prstClr val="black"/>
                  </a:solidFill>
                  <a:latin typeface="Arial" panose="020B0604020202020204" pitchFamily="34" charset="0"/>
                  <a:ea typeface="メイリオ" pitchFamily="50" charset="-128"/>
                  <a:cs typeface="Arial" panose="020B0604020202020204" pitchFamily="34" charset="0"/>
                </a:rPr>
                <a:t>Given industrial accidents that have ever observed in the manufacturing sector, below are key points of safety measures you must practice.</a:t>
              </a:r>
              <a:endParaRPr lang="en-US" altLang="ja-JP" sz="1600" dirty="0">
                <a:solidFill>
                  <a:prstClr val="black"/>
                </a:solidFill>
                <a:latin typeface="Arial" panose="020B0604020202020204" pitchFamily="34" charset="0"/>
                <a:ea typeface="メイリオ" pitchFamily="50" charset="-128"/>
                <a:cs typeface="Arial" panose="020B0604020202020204" pitchFamily="34" charset="0"/>
              </a:endParaRPr>
            </a:p>
          </p:txBody>
        </p:sp>
        <p:sp>
          <p:nvSpPr>
            <p:cNvPr id="6" name="正方形/長方形 5"/>
            <p:cNvSpPr/>
            <p:nvPr/>
          </p:nvSpPr>
          <p:spPr>
            <a:xfrm>
              <a:off x="467544" y="580828"/>
              <a:ext cx="8136904" cy="6159369"/>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44000" rtlCol="0">
              <a:spAutoFit/>
            </a:bodyPr>
            <a:lstStyle/>
            <a:p>
              <a:pPr marL="268288" indent="-268288" rtl="0">
                <a:lnSpc>
                  <a:spcPct val="90000"/>
                </a:lnSpc>
                <a:spcBef>
                  <a:spcPts val="300"/>
                </a:spcBef>
                <a:defRPr/>
              </a:pPr>
              <a:r>
                <a:rPr lang="en-US" sz="1600" dirty="0">
                  <a:solidFill>
                    <a:srgbClr val="0000CC"/>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n-US" sz="1600" dirty="0">
                  <a:solidFill>
                    <a:srgbClr val="0000CC"/>
                  </a:solidFill>
                  <a:latin typeface="Arial" panose="020B0604020202020204" pitchFamily="34" charset="0"/>
                  <a:ea typeface="メイリオ" pitchFamily="50" charset="-128"/>
                  <a:cs typeface="Arial" panose="020B0604020202020204" pitchFamily="34" charset="0"/>
                </a:rPr>
                <a:t>	</a:t>
              </a:r>
              <a:r>
                <a:rPr lang="en-us" sz="1600" dirty="0">
                  <a:solidFill>
                    <a:srgbClr val="0000CC"/>
                  </a:solidFill>
                  <a:latin typeface="Arial" panose="020B0604020202020204" pitchFamily="34" charset="0"/>
                  <a:ea typeface="メイリオ" pitchFamily="50" charset="-128"/>
                  <a:cs typeface="Arial" panose="020B0604020202020204" pitchFamily="34" charset="0"/>
                </a:rPr>
                <a:t>Workers must keep in mind safety at work.</a:t>
              </a:r>
              <a:endParaRPr lang="en-US" altLang="ja-JP" sz="1600" dirty="0">
                <a:solidFill>
                  <a:srgbClr val="0000CC"/>
                </a:solidFill>
                <a:latin typeface="Arial" panose="020B0604020202020204" pitchFamily="34" charset="0"/>
                <a:ea typeface="メイリオ" pitchFamily="50" charset="-128"/>
                <a:cs typeface="Arial" panose="020B0604020202020204" pitchFamily="34" charset="0"/>
              </a:endParaRPr>
            </a:p>
            <a:p>
              <a:pPr marL="268288" indent="-268288" rtl="0">
                <a:lnSpc>
                  <a:spcPct val="90000"/>
                </a:lnSpc>
                <a:spcBef>
                  <a:spcPts val="300"/>
                </a:spcBef>
                <a:defRPr/>
              </a:pPr>
              <a:r>
                <a:rPr lang="en-US" sz="1600" dirty="0">
                  <a:solidFill>
                    <a:prstClr val="black"/>
                  </a:solidFill>
                  <a:latin typeface="Arial" panose="020B0604020202020204" pitchFamily="34" charset="0"/>
                  <a:ea typeface="メイリオ" pitchFamily="50" charset="-128"/>
                  <a:cs typeface="Arial" panose="020B0604020202020204" pitchFamily="34" charset="0"/>
                </a:rPr>
                <a:t>	</a:t>
              </a:r>
              <a:r>
                <a:rPr lang="en-us" sz="1600" dirty="0">
                  <a:solidFill>
                    <a:prstClr val="black"/>
                  </a:solidFill>
                  <a:latin typeface="Arial" panose="020B0604020202020204" pitchFamily="34" charset="0"/>
                  <a:ea typeface="メイリオ" pitchFamily="50" charset="-128"/>
                  <a:cs typeface="Arial" panose="020B0604020202020204" pitchFamily="34" charset="0"/>
                </a:rPr>
                <a:t>A worker may have to visit a plant of customers to work there alone. </a:t>
              </a:r>
              <a:br>
                <a:rPr lang="en-US" sz="1600" dirty="0">
                  <a:solidFill>
                    <a:prstClr val="black"/>
                  </a:solidFill>
                  <a:latin typeface="Arial" panose="020B0604020202020204" pitchFamily="34" charset="0"/>
                  <a:ea typeface="メイリオ" pitchFamily="50" charset="-128"/>
                  <a:cs typeface="Arial" panose="020B0604020202020204" pitchFamily="34" charset="0"/>
                </a:rPr>
              </a:br>
              <a:r>
                <a:rPr lang="en-us" sz="1600" dirty="0" err="1">
                  <a:solidFill>
                    <a:prstClr val="black"/>
                  </a:solidFill>
                  <a:latin typeface="Arial" panose="020B0604020202020204" pitchFamily="34" charset="0"/>
                  <a:ea typeface="メイリオ" pitchFamily="50" charset="-128"/>
                  <a:cs typeface="Arial" panose="020B0604020202020204" pitchFamily="34" charset="0"/>
                </a:rPr>
                <a:t>He/She</a:t>
              </a:r>
              <a:r>
                <a:rPr lang="en-us" sz="1600" dirty="0">
                  <a:solidFill>
                    <a:prstClr val="black"/>
                  </a:solidFill>
                  <a:latin typeface="Arial" panose="020B0604020202020204" pitchFamily="34" charset="0"/>
                  <a:ea typeface="メイリオ" pitchFamily="50" charset="-128"/>
                  <a:cs typeface="Arial" panose="020B0604020202020204" pitchFamily="34" charset="0"/>
                </a:rPr>
                <a:t> must personally make sure to abide by safe work procedures</a:t>
              </a:r>
              <a:endParaRPr lang="en-US" altLang="ja-JP" sz="1600" dirty="0">
                <a:solidFill>
                  <a:prstClr val="black"/>
                </a:solidFill>
                <a:latin typeface="Arial" panose="020B0604020202020204" pitchFamily="34" charset="0"/>
                <a:ea typeface="メイリオ" pitchFamily="50" charset="-128"/>
                <a:cs typeface="Arial" panose="020B0604020202020204" pitchFamily="34" charset="0"/>
              </a:endParaRPr>
            </a:p>
            <a:p>
              <a:pPr marL="268288" indent="-268288" rtl="0">
                <a:lnSpc>
                  <a:spcPct val="90000"/>
                </a:lnSpc>
                <a:spcBef>
                  <a:spcPts val="300"/>
                </a:spcBef>
                <a:defRPr/>
              </a:pPr>
              <a:r>
                <a:rPr lang="en-US" sz="1600" dirty="0">
                  <a:solidFill>
                    <a:srgbClr val="0000CC"/>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n-US" sz="1600" dirty="0">
                  <a:solidFill>
                    <a:srgbClr val="0000CC"/>
                  </a:solidFill>
                  <a:latin typeface="Arial" panose="020B0604020202020204" pitchFamily="34" charset="0"/>
                  <a:ea typeface="メイリオ" pitchFamily="50" charset="-128"/>
                  <a:cs typeface="Arial" panose="020B0604020202020204" pitchFamily="34" charset="0"/>
                </a:rPr>
                <a:t>	</a:t>
              </a:r>
              <a:r>
                <a:rPr lang="en-us" sz="1600" dirty="0">
                  <a:solidFill>
                    <a:srgbClr val="0000CC"/>
                  </a:solidFill>
                  <a:latin typeface="Arial" panose="020B0604020202020204" pitchFamily="34" charset="0"/>
                  <a:ea typeface="メイリオ" pitchFamily="50" charset="-128"/>
                  <a:cs typeface="Arial" panose="020B0604020202020204" pitchFamily="34" charset="0"/>
                </a:rPr>
                <a:t>Stop a conveyor before removing objects stuck there or </a:t>
              </a:r>
              <a:br>
                <a:rPr lang="en-US" sz="1600" dirty="0">
                  <a:solidFill>
                    <a:srgbClr val="0000CC"/>
                  </a:solidFill>
                  <a:latin typeface="Arial" panose="020B0604020202020204" pitchFamily="34" charset="0"/>
                  <a:ea typeface="メイリオ" pitchFamily="50" charset="-128"/>
                  <a:cs typeface="Arial" panose="020B0604020202020204" pitchFamily="34" charset="0"/>
                </a:rPr>
              </a:br>
              <a:r>
                <a:rPr lang="en-us" sz="1600" dirty="0">
                  <a:solidFill>
                    <a:srgbClr val="0000CC"/>
                  </a:solidFill>
                  <a:latin typeface="Arial" panose="020B0604020202020204" pitchFamily="34" charset="0"/>
                  <a:ea typeface="メイリオ" pitchFamily="50" charset="-128"/>
                  <a:cs typeface="Arial" panose="020B0604020202020204" pitchFamily="34" charset="0"/>
                </a:rPr>
                <a:t>carrying out</a:t>
              </a:r>
              <a:r>
                <a:rPr lang="ja-JP" altLang="en-US" sz="1600" dirty="0">
                  <a:solidFill>
                    <a:srgbClr val="0000CC"/>
                  </a:solidFill>
                  <a:latin typeface="Arial" panose="020B0604020202020204" pitchFamily="34" charset="0"/>
                  <a:ea typeface="メイリオ" pitchFamily="50" charset="-128"/>
                  <a:cs typeface="Arial" panose="020B0604020202020204" pitchFamily="34" charset="0"/>
                </a:rPr>
                <a:t> </a:t>
              </a:r>
              <a:r>
                <a:rPr lang="en-us" sz="1600" dirty="0">
                  <a:solidFill>
                    <a:srgbClr val="0000CC"/>
                  </a:solidFill>
                  <a:latin typeface="Arial" panose="020B0604020202020204" pitchFamily="34" charset="0"/>
                  <a:ea typeface="メイリオ" pitchFamily="50" charset="-128"/>
                  <a:cs typeface="Arial" panose="020B0604020202020204" pitchFamily="34" charset="0"/>
                </a:rPr>
                <a:t>an inspection or repair.</a:t>
              </a:r>
            </a:p>
            <a:p>
              <a:pPr marL="360363" indent="-92075" rtl="0">
                <a:lnSpc>
                  <a:spcPct val="90000"/>
                </a:lnSpc>
                <a:spcBef>
                  <a:spcPts val="300"/>
                </a:spcBef>
                <a:defRPr/>
              </a:pPr>
              <a:r>
                <a:rPr lang="en-US" sz="1600" dirty="0">
                  <a:solidFill>
                    <a:prstClr val="black"/>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n-US" sz="1600" dirty="0">
                  <a:solidFill>
                    <a:prstClr val="black"/>
                  </a:solidFill>
                  <a:latin typeface="Arial" panose="020B0604020202020204" pitchFamily="34" charset="0"/>
                  <a:ea typeface="メイリオ" pitchFamily="50" charset="-128"/>
                  <a:cs typeface="Arial" panose="020B0604020202020204" pitchFamily="34" charset="0"/>
                </a:rPr>
                <a:t>	</a:t>
              </a:r>
              <a:r>
                <a:rPr lang="en-us" sz="1600" dirty="0">
                  <a:solidFill>
                    <a:prstClr val="black"/>
                  </a:solidFill>
                  <a:latin typeface="Arial" panose="020B0604020202020204" pitchFamily="34" charset="0"/>
                  <a:ea typeface="メイリオ" pitchFamily="50" charset="-128"/>
                  <a:cs typeface="Arial" panose="020B0604020202020204" pitchFamily="34" charset="0"/>
                </a:rPr>
                <a:t>Make sure to stop a conveyor before removing objects stuck </a:t>
              </a:r>
              <a:br>
                <a:rPr lang="en-US" sz="1600" dirty="0">
                  <a:solidFill>
                    <a:prstClr val="black"/>
                  </a:solidFill>
                  <a:latin typeface="Arial" panose="020B0604020202020204" pitchFamily="34" charset="0"/>
                  <a:ea typeface="メイリオ" pitchFamily="50" charset="-128"/>
                  <a:cs typeface="Arial" panose="020B0604020202020204" pitchFamily="34" charset="0"/>
                </a:rPr>
              </a:br>
              <a:r>
                <a:rPr lang="en-us" sz="1600" dirty="0">
                  <a:solidFill>
                    <a:prstClr val="black"/>
                  </a:solidFill>
                  <a:latin typeface="Arial" panose="020B0604020202020204" pitchFamily="34" charset="0"/>
                  <a:ea typeface="メイリオ" pitchFamily="50" charset="-128"/>
                  <a:cs typeface="Arial" panose="020B0604020202020204" pitchFamily="34" charset="0"/>
                </a:rPr>
                <a:t>there or carrying out an inspection or repair.</a:t>
              </a:r>
            </a:p>
            <a:p>
              <a:pPr marL="360363" indent="-92075" rtl="0">
                <a:lnSpc>
                  <a:spcPct val="90000"/>
                </a:lnSpc>
                <a:spcBef>
                  <a:spcPts val="300"/>
                </a:spcBef>
                <a:defRPr/>
              </a:pPr>
              <a:r>
                <a:rPr lang="en-US" sz="1600" dirty="0">
                  <a:solidFill>
                    <a:prstClr val="black"/>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n-US" sz="1600" dirty="0">
                  <a:solidFill>
                    <a:prstClr val="black"/>
                  </a:solidFill>
                  <a:latin typeface="Arial" panose="020B0604020202020204" pitchFamily="34" charset="0"/>
                  <a:ea typeface="メイリオ" pitchFamily="50" charset="-128"/>
                  <a:cs typeface="Arial" panose="020B0604020202020204" pitchFamily="34" charset="0"/>
                </a:rPr>
                <a:t>	</a:t>
              </a:r>
              <a:r>
                <a:rPr lang="en-us" sz="1600" dirty="0">
                  <a:solidFill>
                    <a:prstClr val="black"/>
                  </a:solidFill>
                  <a:latin typeface="Arial" panose="020B0604020202020204" pitchFamily="34" charset="0"/>
                  <a:ea typeface="メイリオ" pitchFamily="50" charset="-128"/>
                  <a:cs typeface="Arial" panose="020B0604020202020204" pitchFamily="34" charset="0"/>
                </a:rPr>
                <a:t>Never step over a conveyor.　</a:t>
              </a:r>
            </a:p>
            <a:p>
              <a:pPr marL="268288" indent="-268288" rtl="0">
                <a:lnSpc>
                  <a:spcPct val="90000"/>
                </a:lnSpc>
                <a:spcBef>
                  <a:spcPts val="300"/>
                </a:spcBef>
                <a:defRPr/>
              </a:pPr>
              <a:r>
                <a:rPr lang="en-US" sz="1600" dirty="0">
                  <a:solidFill>
                    <a:srgbClr val="0000CC"/>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n-US" sz="1600" dirty="0">
                  <a:solidFill>
                    <a:srgbClr val="0000CC"/>
                  </a:solidFill>
                  <a:latin typeface="Arial" panose="020B0604020202020204" pitchFamily="34" charset="0"/>
                  <a:ea typeface="メイリオ" pitchFamily="50" charset="-128"/>
                  <a:cs typeface="Arial" panose="020B0604020202020204" pitchFamily="34" charset="0"/>
                </a:rPr>
                <a:t>	</a:t>
              </a:r>
              <a:r>
                <a:rPr lang="en-us" sz="1600" dirty="0">
                  <a:solidFill>
                    <a:srgbClr val="0000CC"/>
                  </a:solidFill>
                  <a:latin typeface="Arial" panose="020B0604020202020204" pitchFamily="34" charset="0"/>
                  <a:ea typeface="メイリオ" pitchFamily="50" charset="-128"/>
                  <a:cs typeface="Arial" panose="020B0604020202020204" pitchFamily="34" charset="0"/>
                </a:rPr>
                <a:t>Make sure to avoid interfering with a heavy machine or a forklift when walking in a plant.</a:t>
              </a:r>
            </a:p>
            <a:p>
              <a:pPr marL="360363" indent="-92075" rtl="0">
                <a:lnSpc>
                  <a:spcPct val="90000"/>
                </a:lnSpc>
                <a:spcBef>
                  <a:spcPts val="300"/>
                </a:spcBef>
                <a:defRPr/>
              </a:pPr>
              <a:r>
                <a:rPr lang="en-US" sz="1600" dirty="0">
                  <a:solidFill>
                    <a:prstClr val="black"/>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n-US" sz="1600" dirty="0">
                  <a:solidFill>
                    <a:prstClr val="black"/>
                  </a:solidFill>
                  <a:latin typeface="Arial" panose="020B0604020202020204" pitchFamily="34" charset="0"/>
                  <a:ea typeface="メイリオ" pitchFamily="50" charset="-128"/>
                  <a:cs typeface="Arial" panose="020B0604020202020204" pitchFamily="34" charset="0"/>
                </a:rPr>
                <a:t>	</a:t>
              </a:r>
              <a:r>
                <a:rPr lang="en-us" sz="1600" dirty="0">
                  <a:solidFill>
                    <a:prstClr val="black"/>
                  </a:solidFill>
                  <a:latin typeface="Arial" panose="020B0604020202020204" pitchFamily="34" charset="0"/>
                  <a:ea typeface="メイリオ" pitchFamily="50" charset="-128"/>
                  <a:cs typeface="Arial" panose="020B0604020202020204" pitchFamily="34" charset="0"/>
                </a:rPr>
                <a:t>Walk in safety aisles.</a:t>
              </a:r>
            </a:p>
            <a:p>
              <a:pPr marL="360363" indent="-92075" rtl="0">
                <a:lnSpc>
                  <a:spcPct val="90000"/>
                </a:lnSpc>
                <a:spcBef>
                  <a:spcPts val="300"/>
                </a:spcBef>
                <a:defRPr/>
              </a:pPr>
              <a:r>
                <a:rPr lang="en-US" sz="1600" dirty="0">
                  <a:solidFill>
                    <a:prstClr val="black"/>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n-US" sz="1600" dirty="0">
                  <a:solidFill>
                    <a:prstClr val="black"/>
                  </a:solidFill>
                  <a:latin typeface="Arial" panose="020B0604020202020204" pitchFamily="34" charset="0"/>
                  <a:ea typeface="メイリオ" pitchFamily="50" charset="-128"/>
                  <a:cs typeface="Arial" panose="020B0604020202020204" pitchFamily="34" charset="0"/>
                </a:rPr>
                <a:t>	</a:t>
              </a:r>
              <a:r>
                <a:rPr lang="en-us" sz="1600" dirty="0">
                  <a:solidFill>
                    <a:prstClr val="black"/>
                  </a:solidFill>
                  <a:latin typeface="Arial" panose="020B0604020202020204" pitchFamily="34" charset="0"/>
                  <a:ea typeface="メイリオ" pitchFamily="50" charset="-128"/>
                  <a:cs typeface="Arial" panose="020B0604020202020204" pitchFamily="34" charset="0"/>
                </a:rPr>
                <a:t>Never jump out from behind an object.</a:t>
              </a:r>
              <a:endParaRPr lang="en-US" altLang="ja-JP" sz="1600" dirty="0">
                <a:solidFill>
                  <a:prstClr val="black"/>
                </a:solidFill>
                <a:latin typeface="Arial" panose="020B0604020202020204" pitchFamily="34" charset="0"/>
                <a:ea typeface="メイリオ" pitchFamily="50" charset="-128"/>
                <a:cs typeface="Arial" panose="020B0604020202020204" pitchFamily="34" charset="0"/>
              </a:endParaRPr>
            </a:p>
            <a:p>
              <a:pPr marL="268288" indent="-268288" rtl="0">
                <a:lnSpc>
                  <a:spcPct val="90000"/>
                </a:lnSpc>
                <a:spcBef>
                  <a:spcPts val="300"/>
                </a:spcBef>
                <a:defRPr/>
              </a:pPr>
              <a:r>
                <a:rPr lang="en-US" sz="1600" dirty="0">
                  <a:solidFill>
                    <a:srgbClr val="0000CC"/>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n-US" sz="1600" dirty="0">
                  <a:solidFill>
                    <a:srgbClr val="0000CC"/>
                  </a:solidFill>
                  <a:latin typeface="Arial" panose="020B0604020202020204" pitchFamily="34" charset="0"/>
                  <a:ea typeface="メイリオ" pitchFamily="50" charset="-128"/>
                  <a:cs typeface="Arial" panose="020B0604020202020204" pitchFamily="34" charset="0"/>
                </a:rPr>
                <a:t>	</a:t>
              </a:r>
              <a:r>
                <a:rPr lang="en-us" sz="1600" dirty="0">
                  <a:solidFill>
                    <a:srgbClr val="0000CC"/>
                  </a:solidFill>
                  <a:latin typeface="Arial" panose="020B0604020202020204" pitchFamily="34" charset="0"/>
                  <a:ea typeface="メイリオ" pitchFamily="50" charset="-128"/>
                  <a:cs typeface="Arial" panose="020B0604020202020204" pitchFamily="34" charset="0"/>
                </a:rPr>
                <a:t>Heavy machine operators must make sure to avoid interfering with walkers.</a:t>
              </a:r>
            </a:p>
            <a:p>
              <a:pPr marL="360363" indent="-92075" rtl="0">
                <a:lnSpc>
                  <a:spcPct val="90000"/>
                </a:lnSpc>
                <a:spcBef>
                  <a:spcPts val="300"/>
                </a:spcBef>
                <a:defRPr/>
              </a:pPr>
              <a:r>
                <a:rPr lang="en-US" sz="1600" dirty="0">
                  <a:solidFill>
                    <a:prstClr val="black"/>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n-US" sz="1600" dirty="0">
                  <a:solidFill>
                    <a:prstClr val="black"/>
                  </a:solidFill>
                  <a:latin typeface="Arial" panose="020B0604020202020204" pitchFamily="34" charset="0"/>
                  <a:ea typeface="メイリオ" pitchFamily="50" charset="-128"/>
                  <a:cs typeface="Arial" panose="020B0604020202020204" pitchFamily="34" charset="0"/>
                </a:rPr>
                <a:t>	</a:t>
              </a:r>
              <a:r>
                <a:rPr lang="en-us" sz="1600" dirty="0">
                  <a:solidFill>
                    <a:prstClr val="black"/>
                  </a:solidFill>
                  <a:latin typeface="Arial" panose="020B0604020202020204" pitchFamily="34" charset="0"/>
                  <a:ea typeface="メイリオ" pitchFamily="50" charset="-128"/>
                  <a:cs typeface="Arial" panose="020B0604020202020204" pitchFamily="34" charset="0"/>
                </a:rPr>
                <a:t>When finding a machine you have parked moving on its own, never try to get on or stop it.</a:t>
              </a:r>
            </a:p>
            <a:p>
              <a:pPr marL="360363" indent="-92075" rtl="0">
                <a:lnSpc>
                  <a:spcPct val="90000"/>
                </a:lnSpc>
                <a:spcBef>
                  <a:spcPts val="300"/>
                </a:spcBef>
                <a:defRPr/>
              </a:pPr>
              <a:r>
                <a:rPr lang="en-US" sz="1600" dirty="0">
                  <a:solidFill>
                    <a:prstClr val="black"/>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n-US" sz="1600" dirty="0">
                  <a:solidFill>
                    <a:prstClr val="black"/>
                  </a:solidFill>
                  <a:latin typeface="Arial" panose="020B0604020202020204" pitchFamily="34" charset="0"/>
                  <a:ea typeface="メイリオ" pitchFamily="50" charset="-128"/>
                  <a:cs typeface="Arial" panose="020B0604020202020204" pitchFamily="34" charset="0"/>
                </a:rPr>
                <a:t>	</a:t>
              </a:r>
              <a:r>
                <a:rPr lang="en-us" sz="1600" dirty="0">
                  <a:solidFill>
                    <a:prstClr val="black"/>
                  </a:solidFill>
                  <a:latin typeface="Arial" panose="020B0604020202020204" pitchFamily="34" charset="0"/>
                  <a:ea typeface="メイリオ" pitchFamily="50" charset="-128"/>
                  <a:cs typeface="Arial" panose="020B0604020202020204" pitchFamily="34" charset="0"/>
                </a:rPr>
                <a:t>Never hang out of the driver's seat.</a:t>
              </a:r>
            </a:p>
            <a:p>
              <a:pPr marL="360363" indent="-92075" rtl="0">
                <a:lnSpc>
                  <a:spcPct val="90000"/>
                </a:lnSpc>
                <a:spcBef>
                  <a:spcPts val="300"/>
                </a:spcBef>
                <a:defRPr/>
              </a:pPr>
              <a:r>
                <a:rPr lang="en-US" sz="1600" dirty="0">
                  <a:solidFill>
                    <a:prstClr val="black"/>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n-US" sz="1600" dirty="0">
                  <a:solidFill>
                    <a:prstClr val="black"/>
                  </a:solidFill>
                  <a:latin typeface="Arial" panose="020B0604020202020204" pitchFamily="34" charset="0"/>
                  <a:ea typeface="メイリオ" pitchFamily="50" charset="-128"/>
                  <a:cs typeface="Arial" panose="020B0604020202020204" pitchFamily="34" charset="0"/>
                </a:rPr>
                <a:t>	</a:t>
              </a:r>
              <a:r>
                <a:rPr lang="en-us" sz="1600" dirty="0">
                  <a:solidFill>
                    <a:prstClr val="black"/>
                  </a:solidFill>
                  <a:latin typeface="Arial" panose="020B0604020202020204" pitchFamily="34" charset="0"/>
                  <a:ea typeface="メイリオ" pitchFamily="50" charset="-128"/>
                  <a:cs typeface="Arial" panose="020B0604020202020204" pitchFamily="34" charset="0"/>
                </a:rPr>
                <a:t>Make sure to avoid interfering with walkers while operating a heavy machine carrying something.</a:t>
              </a:r>
            </a:p>
          </p:txBody>
        </p:sp>
      </p:grpSp>
      <p:sp>
        <p:nvSpPr>
          <p:cNvPr id="9" name="正方形/長方形 8"/>
          <p:cNvSpPr/>
          <p:nvPr/>
        </p:nvSpPr>
        <p:spPr>
          <a:xfrm>
            <a:off x="404810" y="980728"/>
            <a:ext cx="8415661" cy="369332"/>
          </a:xfrm>
          <a:prstGeom prst="rect">
            <a:avLst/>
          </a:prstGeom>
        </p:spPr>
        <p:txBody>
          <a:bodyPr wrap="square" rtlCol="0">
            <a:spAutoFit/>
          </a:bodyPr>
          <a:lstStyle/>
          <a:p>
            <a:pPr rtl="0">
              <a:defRPr/>
            </a:pPr>
            <a:r>
              <a:rPr lang="en-us" b="1" dirty="0">
                <a:solidFill>
                  <a:srgbClr val="C00000"/>
                </a:solidFill>
                <a:latin typeface="Arial" panose="020B0604020202020204" pitchFamily="34" charset="0"/>
                <a:ea typeface="ＭＳ ゴシック" panose="020B0609070205080204" pitchFamily="49" charset="-128"/>
                <a:cs typeface="メイリオ" pitchFamily="50" charset="-128"/>
              </a:rPr>
              <a:t>(1) Key points for accident prevention: Getting stuck or caught</a:t>
            </a:r>
            <a:endParaRPr lang="en-US" altLang="ja-JP" b="1" dirty="0">
              <a:solidFill>
                <a:srgbClr val="C00000"/>
              </a:solidFill>
              <a:latin typeface="Arial" panose="020B0604020202020204" pitchFamily="34" charset="0"/>
              <a:ea typeface="ＭＳ ゴシック" panose="020B0609070205080204" pitchFamily="49" charset="-128"/>
              <a:cs typeface="メイリオ" pitchFamily="50" charset="-128"/>
            </a:endParaRPr>
          </a:p>
        </p:txBody>
      </p:sp>
      <p:pic>
        <p:nvPicPr>
          <p:cNvPr id="3" name="図 2">
            <a:extLst>
              <a:ext uri="{FF2B5EF4-FFF2-40B4-BE49-F238E27FC236}">
                <a16:creationId xmlns:a16="http://schemas.microsoft.com/office/drawing/2014/main" id="{6585637F-3A30-4C0A-BD0D-20602EA980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7212" y="1580542"/>
            <a:ext cx="2448272" cy="1944216"/>
          </a:xfrm>
          <a:prstGeom prst="rect">
            <a:avLst/>
          </a:prstGeom>
        </p:spPr>
      </p:pic>
      <p:sp>
        <p:nvSpPr>
          <p:cNvPr id="7" name="Rectangle 10"/>
          <p:cNvSpPr>
            <a:spLocks noChangeArrowheads="1"/>
          </p:cNvSpPr>
          <p:nvPr/>
        </p:nvSpPr>
        <p:spPr bwMode="auto">
          <a:xfrm>
            <a:off x="404812" y="471041"/>
            <a:ext cx="8199636" cy="420787"/>
          </a:xfrm>
          <a:prstGeom prst="roundRect">
            <a:avLst/>
          </a:prstGeom>
          <a:solidFill>
            <a:schemeClr val="accent2">
              <a:lumMod val="75000"/>
            </a:schemeClr>
          </a:solidFill>
          <a:ln w="9525">
            <a:noFill/>
            <a:miter lim="800000"/>
            <a:headEnd/>
            <a:tailEnd/>
          </a:ln>
          <a:effectLst/>
        </p:spPr>
        <p:txBody>
          <a:bodyPr rtlCol="0" anchor="ctr"/>
          <a:lstStyle/>
          <a:p>
            <a:pPr algn="just" rtl="0">
              <a:lnSpc>
                <a:spcPct val="125000"/>
              </a:lnSpc>
            </a:pPr>
            <a:r>
              <a:rPr lang="en-us" b="1" dirty="0">
                <a:solidFill>
                  <a:prstClr val="white"/>
                </a:solidFill>
                <a:latin typeface="Arial" panose="020B0604020202020204" pitchFamily="34" charset="0"/>
                <a:ea typeface="ＭＳ ゴシック" panose="020B0609070205080204" pitchFamily="49" charset="-128"/>
                <a:cs typeface="Arial" charset="0"/>
              </a:rPr>
              <a:t>Key point 6: Work safely together to keep the workplace safe for all.</a:t>
            </a:r>
            <a:endParaRPr lang="ja-JP" altLang="en-US" b="1" dirty="0">
              <a:solidFill>
                <a:prstClr val="white"/>
              </a:solidFill>
              <a:latin typeface="Arial" panose="020B0604020202020204" pitchFamily="34" charset="0"/>
              <a:ea typeface="ＭＳ ゴシック" panose="020B0609070205080204" pitchFamily="49" charset="-128"/>
              <a:cs typeface="Arial" charset="0"/>
            </a:endParaRPr>
          </a:p>
        </p:txBody>
      </p:sp>
      <p:sp>
        <p:nvSpPr>
          <p:cNvPr id="2" name="スライド番号プレースホルダー 1"/>
          <p:cNvSpPr>
            <a:spLocks noGrp="1"/>
          </p:cNvSpPr>
          <p:nvPr>
            <p:ph type="sldNum" sz="quarter" idx="12"/>
          </p:nvPr>
        </p:nvSpPr>
        <p:spPr>
          <a:xfrm>
            <a:off x="3611486" y="6448251"/>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13</a:t>
            </a:fld>
            <a:endParaRPr kumimoji="1" lang="ja-JP" altLang="en-US">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2890420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412403" y="669616"/>
            <a:ext cx="5887789" cy="1944216"/>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rtl="0">
              <a:defRPr/>
            </a:pPr>
            <a:r>
              <a:rPr lang="en-US" sz="1600" dirty="0">
                <a:solidFill>
                  <a:srgbClr val="0000CC"/>
                </a:solidFill>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a:t>
            </a:r>
            <a:r>
              <a:rPr lang="en-us" sz="1600" dirty="0">
                <a:solidFill>
                  <a:srgbClr val="0000CC"/>
                </a:solidFill>
                <a:latin typeface="Arial" panose="020B0604020202020204" pitchFamily="34" charset="0"/>
                <a:ea typeface="ＭＳ ゴシック" panose="020B0609070205080204" pitchFamily="49" charset="-128"/>
                <a:cs typeface="メイリオ" pitchFamily="50" charset="-128"/>
              </a:rPr>
              <a:t> Case 2-1: </a:t>
            </a:r>
            <a:r>
              <a:rPr lang="en-us" sz="1600" dirty="0">
                <a:solidFill>
                  <a:prstClr val="black"/>
                </a:solidFill>
                <a:latin typeface="Arial" panose="020B0604020202020204" pitchFamily="34" charset="0"/>
                <a:ea typeface="ＭＳ ゴシック" panose="020B0609070205080204" pitchFamily="49" charset="-128"/>
                <a:cs typeface="メイリオ" pitchFamily="50" charset="-128"/>
              </a:rPr>
              <a:t>A worker was working to rub off plaster from a roller of a conveyor set up for a crusher, using a wire brush. He neglected to stop the machine. The brush was caught by the conveyor, between the roller and the belt, with his right arm pulled in together, almost to the shoulder.</a:t>
            </a:r>
          </a:p>
        </p:txBody>
      </p:sp>
      <p:sp>
        <p:nvSpPr>
          <p:cNvPr id="7" name="テキスト ボックス 6"/>
          <p:cNvSpPr txBox="1"/>
          <p:nvPr/>
        </p:nvSpPr>
        <p:spPr>
          <a:xfrm>
            <a:off x="476671" y="188640"/>
            <a:ext cx="5806653" cy="369332"/>
          </a:xfrm>
          <a:prstGeom prst="rect">
            <a:avLst/>
          </a:prstGeom>
          <a:noFill/>
        </p:spPr>
        <p:txBody>
          <a:bodyPr wrap="square" rtlCol="0">
            <a:spAutoFit/>
          </a:bodyPr>
          <a:lstStyle/>
          <a:p>
            <a:pPr rtl="0"/>
            <a:r>
              <a:rPr lang="en-us">
                <a:solidFill>
                  <a:srgbClr val="0000CC"/>
                </a:solidFill>
                <a:latin typeface="Arial" panose="020B0604020202020204" pitchFamily="34" charset="0"/>
                <a:ea typeface="ＭＳ ゴシック" panose="020B0609070205080204" pitchFamily="49" charset="-128"/>
                <a:cs typeface="メイリオ" panose="020B0604030504040204" pitchFamily="50" charset="-128"/>
              </a:rPr>
              <a:t>[Cases of accident: Getting stuck or caught]</a:t>
            </a:r>
            <a:endParaRPr lang="ja-JP" altLang="en-US" dirty="0">
              <a:solidFill>
                <a:srgbClr val="0000CC"/>
              </a:solidFill>
              <a:latin typeface="Arial" panose="020B0604020202020204" pitchFamily="34" charset="0"/>
              <a:ea typeface="ＭＳ ゴシック" panose="020B0609070205080204" pitchFamily="49" charset="-128"/>
              <a:cs typeface="メイリオ" panose="020B0604030504040204" pitchFamily="50" charset="-128"/>
            </a:endParaRPr>
          </a:p>
        </p:txBody>
      </p:sp>
      <p:pic>
        <p:nvPicPr>
          <p:cNvPr id="10" name="図 9">
            <a:extLst>
              <a:ext uri="{FF2B5EF4-FFF2-40B4-BE49-F238E27FC236}">
                <a16:creationId xmlns:a16="http://schemas.microsoft.com/office/drawing/2014/main" id="{DE707C8C-20B9-4318-9F4A-EC2DB70545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6495" y="695907"/>
            <a:ext cx="2395985" cy="1796989"/>
          </a:xfrm>
          <a:prstGeom prst="rect">
            <a:avLst/>
          </a:prstGeom>
        </p:spPr>
      </p:pic>
      <p:sp>
        <p:nvSpPr>
          <p:cNvPr id="11" name="正方形/長方形 10">
            <a:extLst>
              <a:ext uri="{FF2B5EF4-FFF2-40B4-BE49-F238E27FC236}">
                <a16:creationId xmlns:a16="http://schemas.microsoft.com/office/drawing/2014/main" id="{70D2B55B-1169-40C0-86FD-637AF7F3764A}"/>
              </a:ext>
            </a:extLst>
          </p:cNvPr>
          <p:cNvSpPr/>
          <p:nvPr/>
        </p:nvSpPr>
        <p:spPr bwMode="auto">
          <a:xfrm>
            <a:off x="395536" y="2829856"/>
            <a:ext cx="5887789" cy="1585462"/>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rtl="0">
              <a:defRPr/>
            </a:pPr>
            <a:r>
              <a:rPr lang="en-US" sz="1600" dirty="0">
                <a:solidFill>
                  <a:srgbClr val="0000CC"/>
                </a:solidFill>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a:t>
            </a:r>
            <a:r>
              <a:rPr lang="en-us" sz="1600" dirty="0">
                <a:solidFill>
                  <a:srgbClr val="0000CC"/>
                </a:solidFill>
                <a:latin typeface="Arial" panose="020B0604020202020204" pitchFamily="34" charset="0"/>
                <a:ea typeface="ＭＳ ゴシック" panose="020B0609070205080204" pitchFamily="49" charset="-128"/>
                <a:cs typeface="メイリオ" pitchFamily="50" charset="-128"/>
              </a:rPr>
              <a:t> Case 2-2: </a:t>
            </a:r>
            <a:r>
              <a:rPr lang="en-us" sz="1600" dirty="0">
                <a:solidFill>
                  <a:prstClr val="black"/>
                </a:solidFill>
                <a:latin typeface="Arial" panose="020B0604020202020204" pitchFamily="34" charset="0"/>
                <a:ea typeface="ＭＳ ゴシック" panose="020B0609070205080204" pitchFamily="49" charset="-128"/>
                <a:cs typeface="メイリオ" pitchFamily="50" charset="-128"/>
              </a:rPr>
              <a:t>A worker left a conveyor running when examining tension of its chain. He was caught by a component of the moving machine.</a:t>
            </a:r>
          </a:p>
        </p:txBody>
      </p:sp>
      <p:pic>
        <p:nvPicPr>
          <p:cNvPr id="3" name="図 2">
            <a:extLst>
              <a:ext uri="{FF2B5EF4-FFF2-40B4-BE49-F238E27FC236}">
                <a16:creationId xmlns:a16="http://schemas.microsoft.com/office/drawing/2014/main" id="{D4DEBBA7-D233-446B-A1BD-3A91239AC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8064" y="2852936"/>
            <a:ext cx="2448272" cy="1944216"/>
          </a:xfrm>
          <a:prstGeom prst="rect">
            <a:avLst/>
          </a:prstGeom>
        </p:spPr>
      </p:pic>
      <p:sp>
        <p:nvSpPr>
          <p:cNvPr id="12" name="正方形/長方形 11">
            <a:extLst>
              <a:ext uri="{FF2B5EF4-FFF2-40B4-BE49-F238E27FC236}">
                <a16:creationId xmlns:a16="http://schemas.microsoft.com/office/drawing/2014/main" id="{97E3BFAA-CB61-48C3-9C78-3D88FDEB6811}"/>
              </a:ext>
            </a:extLst>
          </p:cNvPr>
          <p:cNvSpPr/>
          <p:nvPr/>
        </p:nvSpPr>
        <p:spPr bwMode="auto">
          <a:xfrm>
            <a:off x="412403" y="4609003"/>
            <a:ext cx="5887789" cy="1729478"/>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rtl="0" fontAlgn="auto">
              <a:spcAft>
                <a:spcPts val="0"/>
              </a:spcAft>
              <a:defRPr/>
            </a:pPr>
            <a:r>
              <a:rPr lang="en-US" sz="1600" dirty="0">
                <a:solidFill>
                  <a:srgbClr val="0000CC"/>
                </a:solidFill>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a:t>
            </a:r>
            <a:r>
              <a:rPr lang="en-us" sz="1600" dirty="0">
                <a:solidFill>
                  <a:srgbClr val="0000CC"/>
                </a:solidFill>
                <a:latin typeface="Arial" panose="020B0604020202020204" pitchFamily="34" charset="0"/>
                <a:ea typeface="ＭＳ ゴシック" panose="020B0609070205080204" pitchFamily="49" charset="-128"/>
                <a:cs typeface="メイリオ" pitchFamily="50" charset="-128"/>
              </a:rPr>
              <a:t> Case 2-3: </a:t>
            </a:r>
            <a:r>
              <a:rPr lang="en-us" sz="1600" dirty="0">
                <a:solidFill>
                  <a:schemeClr val="tx1"/>
                </a:solidFill>
                <a:latin typeface="Arial" panose="020B0604020202020204" pitchFamily="34" charset="0"/>
                <a:ea typeface="ＭＳ ゴシック" panose="020B0609070205080204" pitchFamily="49" charset="-128"/>
                <a:cs typeface="メイリオ" pitchFamily="50" charset="-128"/>
              </a:rPr>
              <a:t>A worker was inspecting a garbage truck (packer). He was going to examine the joint between the body and the tailgate when lifting up the gate. The gate suddenly fell down and he was stuck.</a:t>
            </a:r>
            <a:r>
              <a:rPr lang="en-us" sz="1600" dirty="0">
                <a:solidFill>
                  <a:srgbClr val="0000CC"/>
                </a:solidFill>
                <a:latin typeface="Arial" panose="020B0604020202020204" pitchFamily="34" charset="0"/>
                <a:ea typeface="ＭＳ ゴシック" panose="020B0609070205080204" pitchFamily="49" charset="-128"/>
                <a:cs typeface="メイリオ" pitchFamily="50" charset="-128"/>
              </a:rPr>
              <a:t> </a:t>
            </a:r>
            <a:r>
              <a:rPr lang="en-us" sz="1600" dirty="0">
                <a:latin typeface="Arial" panose="020B0604020202020204" pitchFamily="34" charset="0"/>
                <a:ea typeface="ＭＳ ゴシック" panose="020B0609070205080204" pitchFamily="49" charset="-128"/>
                <a:cs typeface="メイリオ" pitchFamily="50" charset="-128"/>
              </a:rPr>
              <a:t>Struck by the car, he almost fell into the pit.</a:t>
            </a:r>
            <a:endParaRPr lang="en-US" altLang="ja-JP" sz="1600" dirty="0">
              <a:solidFill>
                <a:schemeClr val="tx1"/>
              </a:solidFill>
              <a:latin typeface="Arial" panose="020B0604020202020204" pitchFamily="34" charset="0"/>
              <a:ea typeface="ＭＳ ゴシック" panose="020B0609070205080204" pitchFamily="49" charset="-128"/>
              <a:cs typeface="メイリオ" pitchFamily="50" charset="-128"/>
            </a:endParaRPr>
          </a:p>
          <a:p>
            <a:pPr rtl="0" fontAlgn="auto">
              <a:spcAft>
                <a:spcPts val="0"/>
              </a:spcAft>
              <a:defRPr/>
            </a:pPr>
            <a:endParaRPr lang="en-US" altLang="ja-JP" sz="1600" dirty="0">
              <a:solidFill>
                <a:schemeClr val="tx1"/>
              </a:solidFill>
              <a:latin typeface="Arial" panose="020B0604020202020204" pitchFamily="34" charset="0"/>
              <a:ea typeface="ＭＳ ゴシック" panose="020B0609070205080204" pitchFamily="49" charset="-128"/>
              <a:cs typeface="メイリオ" pitchFamily="50" charset="-128"/>
            </a:endParaRPr>
          </a:p>
          <a:p>
            <a:pPr rtl="0" fontAlgn="auto">
              <a:spcAft>
                <a:spcPts val="0"/>
              </a:spcAft>
              <a:defRPr/>
            </a:pPr>
            <a:endParaRPr lang="en-US" altLang="ja-JP" sz="1600" dirty="0">
              <a:solidFill>
                <a:schemeClr val="tx1"/>
              </a:solidFill>
              <a:latin typeface="Arial" panose="020B0604020202020204" pitchFamily="34" charset="0"/>
              <a:ea typeface="ＭＳ ゴシック" panose="020B0609070205080204" pitchFamily="49" charset="-128"/>
              <a:cs typeface="メイリオ" pitchFamily="50" charset="-128"/>
            </a:endParaRPr>
          </a:p>
          <a:p>
            <a:pPr rtl="0" fontAlgn="auto">
              <a:spcAft>
                <a:spcPts val="0"/>
              </a:spcAft>
              <a:defRPr/>
            </a:pPr>
            <a:endParaRPr lang="ja-JP" altLang="en-US" sz="1600" dirty="0">
              <a:solidFill>
                <a:schemeClr val="tx1"/>
              </a:solidFill>
              <a:latin typeface="Arial" panose="020B0604020202020204" pitchFamily="34" charset="0"/>
              <a:ea typeface="ＭＳ ゴシック" panose="020B0609070205080204" pitchFamily="49" charset="-128"/>
              <a:cs typeface="メイリオ" pitchFamily="50" charset="-128"/>
            </a:endParaRPr>
          </a:p>
        </p:txBody>
      </p:sp>
      <p:pic>
        <p:nvPicPr>
          <p:cNvPr id="13" name="図 12">
            <a:extLst>
              <a:ext uri="{FF2B5EF4-FFF2-40B4-BE49-F238E27FC236}">
                <a16:creationId xmlns:a16="http://schemas.microsoft.com/office/drawing/2014/main" id="{E0E4BD55-DBAF-4D11-9CF8-DA352E2424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9931" y="4581128"/>
            <a:ext cx="2395984" cy="1707139"/>
          </a:xfrm>
          <a:prstGeom prst="rect">
            <a:avLst/>
          </a:prstGeom>
        </p:spPr>
      </p:pic>
      <p:sp>
        <p:nvSpPr>
          <p:cNvPr id="2" name="スライド番号プレースホルダー 1"/>
          <p:cNvSpPr>
            <a:spLocks noGrp="1"/>
          </p:cNvSpPr>
          <p:nvPr>
            <p:ph type="sldNum" sz="quarter" idx="12"/>
          </p:nvPr>
        </p:nvSpPr>
        <p:spPr>
          <a:xfrm>
            <a:off x="3563888" y="6453336"/>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14</a:t>
            </a:fld>
            <a:endParaRPr kumimoji="1" lang="ja-JP" altLang="en-US" dirty="0">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289200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a:grpSpLocks noChangeAspect="1"/>
          </p:cNvGrpSpPr>
          <p:nvPr/>
        </p:nvGrpSpPr>
        <p:grpSpPr bwMode="auto">
          <a:xfrm>
            <a:off x="470857" y="1314449"/>
            <a:ext cx="8351142" cy="4634831"/>
            <a:chOff x="398871" y="717461"/>
            <a:chExt cx="8136904" cy="6646509"/>
          </a:xfrm>
        </p:grpSpPr>
        <p:sp>
          <p:nvSpPr>
            <p:cNvPr id="5" name="Rectangle 10"/>
            <p:cNvSpPr>
              <a:spLocks noChangeArrowheads="1"/>
            </p:cNvSpPr>
            <p:nvPr/>
          </p:nvSpPr>
          <p:spPr bwMode="auto">
            <a:xfrm>
              <a:off x="489512" y="717461"/>
              <a:ext cx="6098798" cy="1191680"/>
            </a:xfrm>
            <a:prstGeom prst="rect">
              <a:avLst/>
            </a:prstGeom>
            <a:noFill/>
            <a:ln w="9525">
              <a:noFill/>
              <a:miter lim="800000"/>
              <a:headEnd/>
              <a:tailEnd/>
            </a:ln>
          </p:spPr>
          <p:txBody>
            <a:bodyPr rIns="72000" rtlCol="0" anchor="ctr">
              <a:spAutoFit/>
            </a:bodyPr>
            <a:lstStyle/>
            <a:p>
              <a:pPr algn="just" rtl="0"/>
              <a:r>
                <a:rPr lang="en-us" sz="1600" dirty="0">
                  <a:latin typeface="Arial" panose="020B0604020202020204" pitchFamily="34" charset="0"/>
                  <a:ea typeface="メイリオ" pitchFamily="50" charset="-128"/>
                  <a:cs typeface="Arial" panose="020B0604020202020204" pitchFamily="34" charset="0"/>
                </a:rPr>
                <a:t>Given industrial accidents that have ever observed in the manufacturing sector, below are key points of safety measures you must practice.</a:t>
              </a:r>
              <a:endParaRPr lang="en-US" altLang="ja-JP" sz="1600" dirty="0">
                <a:latin typeface="Arial" panose="020B0604020202020204" pitchFamily="34" charset="0"/>
                <a:ea typeface="メイリオ" pitchFamily="50" charset="-128"/>
                <a:cs typeface="Arial" panose="020B0604020202020204" pitchFamily="34" charset="0"/>
              </a:endParaRPr>
            </a:p>
          </p:txBody>
        </p:sp>
        <p:sp>
          <p:nvSpPr>
            <p:cNvPr id="6" name="正方形/長方形 5"/>
            <p:cNvSpPr/>
            <p:nvPr/>
          </p:nvSpPr>
          <p:spPr>
            <a:xfrm>
              <a:off x="398871" y="821638"/>
              <a:ext cx="8136904" cy="6542332"/>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44000" rtlCol="0"/>
            <a:lstStyle/>
            <a:p>
              <a:pPr marL="268288" indent="-268288" rtl="0" fontAlgn="auto">
                <a:spcAft>
                  <a:spcPts val="0"/>
                </a:spcAft>
                <a:defRPr/>
              </a:pPr>
              <a:r>
                <a:rPr lang="en-US" sz="1600" dirty="0">
                  <a:solidFill>
                    <a:srgbClr val="0000CC"/>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n-us" sz="1600" dirty="0">
                  <a:solidFill>
                    <a:srgbClr val="0000CC"/>
                  </a:solidFill>
                  <a:latin typeface="Arial" panose="020B0604020202020204" pitchFamily="34" charset="0"/>
                  <a:ea typeface="メイリオ" pitchFamily="50" charset="-128"/>
                  <a:cs typeface="Arial" panose="020B0604020202020204" pitchFamily="34" charset="0"/>
                </a:rPr>
                <a:t> Workers must keep in mind safety at work.</a:t>
              </a:r>
              <a:endParaRPr lang="en-US" altLang="ja-JP" sz="1600" dirty="0">
                <a:solidFill>
                  <a:srgbClr val="0000CC"/>
                </a:solidFill>
                <a:latin typeface="Arial" panose="020B0604020202020204" pitchFamily="34" charset="0"/>
                <a:ea typeface="メイリオ" pitchFamily="50" charset="-128"/>
                <a:cs typeface="Arial" panose="020B0604020202020204" pitchFamily="34" charset="0"/>
              </a:endParaRPr>
            </a:p>
            <a:p>
              <a:pPr marL="268288" indent="-268288" rtl="0" fontAlgn="auto">
                <a:spcAft>
                  <a:spcPts val="0"/>
                </a:spcAft>
                <a:defRPr/>
              </a:pPr>
              <a:r>
                <a:rPr lang="en-US" sz="1600" dirty="0">
                  <a:solidFill>
                    <a:schemeClr val="tx1"/>
                  </a:solidFill>
                  <a:latin typeface="Arial" panose="020B0604020202020204" pitchFamily="34" charset="0"/>
                  <a:ea typeface="メイリオ" pitchFamily="50" charset="-128"/>
                  <a:cs typeface="Arial" panose="020B0604020202020204" pitchFamily="34" charset="0"/>
                </a:rPr>
                <a:t>	</a:t>
              </a:r>
              <a:r>
                <a:rPr lang="en-us" sz="1600" dirty="0">
                  <a:solidFill>
                    <a:schemeClr val="tx1"/>
                  </a:solidFill>
                  <a:latin typeface="Arial" panose="020B0604020202020204" pitchFamily="34" charset="0"/>
                  <a:ea typeface="メイリオ" pitchFamily="50" charset="-128"/>
                  <a:cs typeface="Arial" panose="020B0604020202020204" pitchFamily="34" charset="0"/>
                </a:rPr>
                <a:t>You may have to visit a plant of customers to work there alone. </a:t>
              </a:r>
              <a:br>
                <a:rPr lang="en-US" sz="1600" dirty="0">
                  <a:solidFill>
                    <a:schemeClr val="tx1"/>
                  </a:solidFill>
                  <a:latin typeface="Arial" panose="020B0604020202020204" pitchFamily="34" charset="0"/>
                  <a:ea typeface="メイリオ" pitchFamily="50" charset="-128"/>
                  <a:cs typeface="Arial" panose="020B0604020202020204" pitchFamily="34" charset="0"/>
                </a:rPr>
              </a:br>
              <a:r>
                <a:rPr lang="en-us" sz="1600" dirty="0">
                  <a:solidFill>
                    <a:schemeClr val="tx1"/>
                  </a:solidFill>
                  <a:latin typeface="Arial" panose="020B0604020202020204" pitchFamily="34" charset="0"/>
                  <a:ea typeface="メイリオ" pitchFamily="50" charset="-128"/>
                  <a:cs typeface="Arial" panose="020B0604020202020204" pitchFamily="34" charset="0"/>
                </a:rPr>
                <a:t>You personally must make sure to abide by safe work procedures.</a:t>
              </a:r>
              <a:endParaRPr lang="en-US" altLang="ja-JP" sz="1600" dirty="0">
                <a:solidFill>
                  <a:srgbClr val="C00000"/>
                </a:solidFill>
                <a:latin typeface="Arial" panose="020B0604020202020204" pitchFamily="34" charset="0"/>
                <a:ea typeface="メイリオ" pitchFamily="50" charset="-128"/>
                <a:cs typeface="Arial" panose="020B0604020202020204" pitchFamily="34" charset="0"/>
              </a:endParaRPr>
            </a:p>
            <a:p>
              <a:pPr marL="268288" indent="-268288" rtl="0" fontAlgn="auto">
                <a:spcBef>
                  <a:spcPts val="600"/>
                </a:spcBef>
                <a:defRPr/>
              </a:pPr>
              <a:r>
                <a:rPr lang="en-US" sz="1600" dirty="0">
                  <a:solidFill>
                    <a:srgbClr val="0000CC"/>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n-us" sz="1600" dirty="0">
                  <a:solidFill>
                    <a:srgbClr val="0000CC"/>
                  </a:solidFill>
                  <a:latin typeface="Arial" panose="020B0604020202020204" pitchFamily="34" charset="0"/>
                  <a:ea typeface="メイリオ" pitchFamily="50" charset="-128"/>
                  <a:cs typeface="Arial" panose="020B0604020202020204" pitchFamily="34" charset="0"/>
                </a:rPr>
                <a:t> Refrain from standing on a tailgate while working. </a:t>
              </a:r>
              <a:endParaRPr lang="en-US" altLang="ja-JP" sz="1600" dirty="0">
                <a:solidFill>
                  <a:srgbClr val="0000CC"/>
                </a:solidFill>
                <a:latin typeface="Arial" panose="020B0604020202020204" pitchFamily="34" charset="0"/>
                <a:ea typeface="メイリオ" pitchFamily="50" charset="-128"/>
                <a:cs typeface="Arial" panose="020B0604020202020204" pitchFamily="34" charset="0"/>
              </a:endParaRPr>
            </a:p>
            <a:p>
              <a:pPr marL="268288" indent="-268288" rtl="0" fontAlgn="auto">
                <a:spcAft>
                  <a:spcPts val="0"/>
                </a:spcAft>
                <a:defRPr/>
              </a:pPr>
              <a:r>
                <a:rPr lang="en-US" sz="1600" dirty="0">
                  <a:solidFill>
                    <a:schemeClr val="tx1"/>
                  </a:solidFill>
                  <a:latin typeface="Arial" panose="020B0604020202020204" pitchFamily="34" charset="0"/>
                  <a:ea typeface="メイリオ" pitchFamily="50" charset="-128"/>
                  <a:cs typeface="Arial" panose="020B0604020202020204" pitchFamily="34" charset="0"/>
                </a:rPr>
                <a:t>	</a:t>
              </a:r>
              <a:r>
                <a:rPr lang="en-us" sz="1600" dirty="0">
                  <a:solidFill>
                    <a:schemeClr val="tx1"/>
                  </a:solidFill>
                  <a:latin typeface="Arial" panose="020B0604020202020204" pitchFamily="34" charset="0"/>
                  <a:ea typeface="メイリオ" pitchFamily="50" charset="-128"/>
                  <a:cs typeface="Arial" panose="020B0604020202020204" pitchFamily="34" charset="0"/>
                </a:rPr>
                <a:t>When working on a bed, you must set up a movable platform, </a:t>
              </a:r>
              <a:br>
                <a:rPr lang="en-US" sz="1600" dirty="0">
                  <a:solidFill>
                    <a:schemeClr val="tx1"/>
                  </a:solidFill>
                  <a:latin typeface="Arial" panose="020B0604020202020204" pitchFamily="34" charset="0"/>
                  <a:ea typeface="メイリオ" pitchFamily="50" charset="-128"/>
                  <a:cs typeface="Arial" panose="020B0604020202020204" pitchFamily="34" charset="0"/>
                </a:rPr>
              </a:br>
              <a:r>
                <a:rPr lang="en-us" sz="1600" dirty="0">
                  <a:solidFill>
                    <a:schemeClr val="tx1"/>
                  </a:solidFill>
                  <a:latin typeface="Arial" panose="020B0604020202020204" pitchFamily="34" charset="0"/>
                  <a:ea typeface="メイリオ" pitchFamily="50" charset="-128"/>
                  <a:cs typeface="Arial" panose="020B0604020202020204" pitchFamily="34" charset="0"/>
                </a:rPr>
                <a:t>for instance, and avoid standing on a tailgate.</a:t>
              </a:r>
              <a:endParaRPr lang="en-US" altLang="ja-JP" sz="1600" dirty="0">
                <a:solidFill>
                  <a:schemeClr val="tx1"/>
                </a:solidFill>
                <a:latin typeface="Arial" panose="020B0604020202020204" pitchFamily="34" charset="0"/>
                <a:ea typeface="メイリオ" pitchFamily="50" charset="-128"/>
                <a:cs typeface="Arial" panose="020B0604020202020204" pitchFamily="34" charset="0"/>
              </a:endParaRPr>
            </a:p>
            <a:p>
              <a:pPr marL="268288" indent="-268288" rtl="0" fontAlgn="auto">
                <a:spcBef>
                  <a:spcPts val="600"/>
                </a:spcBef>
                <a:defRPr/>
              </a:pPr>
              <a:r>
                <a:rPr lang="en-US" sz="1600" dirty="0">
                  <a:solidFill>
                    <a:srgbClr val="0000CC"/>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n-us" sz="1600" dirty="0">
                  <a:solidFill>
                    <a:srgbClr val="0000CC"/>
                  </a:solidFill>
                  <a:latin typeface="Arial" panose="020B0604020202020204" pitchFamily="34" charset="0"/>
                  <a:ea typeface="メイリオ" pitchFamily="50" charset="-128"/>
                  <a:cs typeface="Arial" panose="020B0604020202020204" pitchFamily="34" charset="0"/>
                </a:rPr>
                <a:t> Use a platform to load a truck.</a:t>
              </a:r>
              <a:endParaRPr lang="en-US" altLang="ja-JP" sz="1600" dirty="0">
                <a:solidFill>
                  <a:srgbClr val="0000CC"/>
                </a:solidFill>
                <a:latin typeface="Arial" panose="020B0604020202020204" pitchFamily="34" charset="0"/>
                <a:ea typeface="メイリオ" pitchFamily="50" charset="-128"/>
                <a:cs typeface="Arial" panose="020B0604020202020204" pitchFamily="34" charset="0"/>
              </a:endParaRPr>
            </a:p>
            <a:p>
              <a:pPr marL="268288" indent="-268288" rtl="0" fontAlgn="auto">
                <a:spcAft>
                  <a:spcPts val="0"/>
                </a:spcAft>
                <a:defRPr/>
              </a:pPr>
              <a:r>
                <a:rPr lang="en-US" sz="1600" dirty="0">
                  <a:solidFill>
                    <a:srgbClr val="0000CC"/>
                  </a:solidFill>
                  <a:latin typeface="Arial" panose="020B0604020202020204" pitchFamily="34" charset="0"/>
                  <a:ea typeface="メイリオ" pitchFamily="50" charset="-128"/>
                  <a:cs typeface="Arial" panose="020B0604020202020204" pitchFamily="34" charset="0"/>
                </a:rPr>
                <a:t>	</a:t>
              </a:r>
              <a:r>
                <a:rPr lang="en-us" sz="1600" dirty="0">
                  <a:solidFill>
                    <a:schemeClr val="tx1"/>
                  </a:solidFill>
                  <a:latin typeface="Arial" panose="020B0604020202020204" pitchFamily="34" charset="0"/>
                  <a:ea typeface="メイリオ" pitchFamily="50" charset="-128"/>
                  <a:cs typeface="Arial" panose="020B0604020202020204" pitchFamily="34" charset="0"/>
                </a:rPr>
                <a:t>When working in a plant of a customer, you must ask them for permission to bring in a platform there.</a:t>
              </a:r>
              <a:endParaRPr lang="en-US" altLang="ja-JP" sz="1600" dirty="0">
                <a:solidFill>
                  <a:schemeClr val="tx1"/>
                </a:solidFill>
                <a:latin typeface="Arial" panose="020B0604020202020204" pitchFamily="34" charset="0"/>
                <a:ea typeface="メイリオ" pitchFamily="50" charset="-128"/>
                <a:cs typeface="Arial" panose="020B0604020202020204" pitchFamily="34" charset="0"/>
              </a:endParaRPr>
            </a:p>
            <a:p>
              <a:pPr marL="268288" indent="-268288" rtl="0" fontAlgn="auto">
                <a:spcAft>
                  <a:spcPts val="0"/>
                </a:spcAft>
                <a:defRPr/>
              </a:pPr>
              <a:r>
                <a:rPr lang="en-US" sz="1600" dirty="0">
                  <a:solidFill>
                    <a:schemeClr val="tx1"/>
                  </a:solidFill>
                  <a:latin typeface="Arial" panose="020B0604020202020204" pitchFamily="34" charset="0"/>
                  <a:ea typeface="メイリオ" pitchFamily="50" charset="-128"/>
                  <a:cs typeface="Arial" panose="020B0604020202020204" pitchFamily="34" charset="0"/>
                </a:rPr>
                <a:t>	</a:t>
              </a:r>
              <a:r>
                <a:rPr lang="en-us" sz="1600" dirty="0">
                  <a:solidFill>
                    <a:schemeClr val="tx1"/>
                  </a:solidFill>
                  <a:latin typeface="Arial" panose="020B0604020202020204" pitchFamily="34" charset="0"/>
                  <a:ea typeface="メイリオ" pitchFamily="50" charset="-128"/>
                  <a:cs typeface="Arial" panose="020B0604020202020204" pitchFamily="34" charset="0"/>
                </a:rPr>
                <a:t>(Photo 3)</a:t>
              </a:r>
              <a:endParaRPr lang="en-US" altLang="ja-JP" sz="1600" dirty="0">
                <a:solidFill>
                  <a:srgbClr val="0000CC"/>
                </a:solidFill>
                <a:latin typeface="Arial" panose="020B0604020202020204" pitchFamily="34" charset="0"/>
                <a:ea typeface="メイリオ" pitchFamily="50" charset="-128"/>
                <a:cs typeface="Arial" panose="020B0604020202020204" pitchFamily="34" charset="0"/>
              </a:endParaRPr>
            </a:p>
            <a:p>
              <a:pPr marL="268288" indent="-268288" rtl="0" fontAlgn="auto">
                <a:spcBef>
                  <a:spcPts val="600"/>
                </a:spcBef>
                <a:defRPr/>
              </a:pPr>
              <a:r>
                <a:rPr lang="en-US" sz="1600" dirty="0">
                  <a:solidFill>
                    <a:srgbClr val="0000CC"/>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n-us" sz="1600" dirty="0">
                  <a:solidFill>
                    <a:srgbClr val="0000CC"/>
                  </a:solidFill>
                  <a:latin typeface="Arial" panose="020B0604020202020204" pitchFamily="34" charset="0"/>
                  <a:ea typeface="メイリオ" pitchFamily="50" charset="-128"/>
                  <a:cs typeface="Arial" panose="020B0604020202020204" pitchFamily="34" charset="0"/>
                </a:rPr>
                <a:t> Never fail to use a "fall-arrest system"</a:t>
              </a:r>
              <a:r>
                <a:rPr lang="en-us" sz="1600" baseline="30000" dirty="0">
                  <a:solidFill>
                    <a:srgbClr val="C00000"/>
                  </a:solidFill>
                  <a:latin typeface="Arial" panose="020B0604020202020204" pitchFamily="34" charset="0"/>
                  <a:ea typeface="メイリオ" pitchFamily="50" charset="-128"/>
                  <a:cs typeface="Arial" panose="020B0604020202020204" pitchFamily="34" charset="0"/>
                </a:rPr>
                <a:t>*</a:t>
              </a:r>
              <a:r>
                <a:rPr lang="en-us" sz="1600" dirty="0">
                  <a:solidFill>
                    <a:srgbClr val="0000CC"/>
                  </a:solidFill>
                  <a:latin typeface="Arial" panose="020B0604020202020204" pitchFamily="34" charset="0"/>
                  <a:ea typeface="メイリオ" pitchFamily="50" charset="-128"/>
                  <a:cs typeface="Arial" panose="020B0604020202020204" pitchFamily="34" charset="0"/>
                </a:rPr>
                <a:t> where there is any apparatus installed to which to affix the system.</a:t>
              </a:r>
              <a:endParaRPr lang="en-US" altLang="ja-JP" sz="1600" dirty="0">
                <a:solidFill>
                  <a:srgbClr val="0000CC"/>
                </a:solidFill>
                <a:latin typeface="Arial" panose="020B0604020202020204" pitchFamily="34" charset="0"/>
                <a:ea typeface="メイリオ" pitchFamily="50" charset="-128"/>
                <a:cs typeface="Arial" panose="020B0604020202020204" pitchFamily="34" charset="0"/>
              </a:endParaRPr>
            </a:p>
            <a:p>
              <a:pPr marL="268288" indent="-268288" rtl="0" fontAlgn="auto">
                <a:spcAft>
                  <a:spcPts val="0"/>
                </a:spcAft>
                <a:defRPr/>
              </a:pPr>
              <a:r>
                <a:rPr lang="en-US" sz="1600" dirty="0">
                  <a:solidFill>
                    <a:schemeClr val="tx1"/>
                  </a:solidFill>
                  <a:latin typeface="Arial" panose="020B0604020202020204" pitchFamily="34" charset="0"/>
                  <a:ea typeface="メイリオ" pitchFamily="50" charset="-128"/>
                  <a:cs typeface="Arial" panose="020B0604020202020204" pitchFamily="34" charset="0"/>
                </a:rPr>
                <a:t>	</a:t>
              </a:r>
              <a:r>
                <a:rPr lang="en-us" sz="1600" dirty="0">
                  <a:solidFill>
                    <a:schemeClr val="tx1"/>
                  </a:solidFill>
                  <a:latin typeface="Arial" panose="020B0604020202020204" pitchFamily="34" charset="0"/>
                  <a:ea typeface="メイリオ" pitchFamily="50" charset="-128"/>
                  <a:cs typeface="Arial" panose="020B0604020202020204" pitchFamily="34" charset="0"/>
                </a:rPr>
                <a:t>While working high above the ground, such as on a heap of waste placed on a truck, you must always wear a "fall-arrest system" where there is any apparatus installed to which to affix the system.　(Photos 1 &amp; 2)</a:t>
              </a:r>
              <a:endParaRPr lang="en-US" altLang="ja-JP" sz="1600" dirty="0">
                <a:solidFill>
                  <a:schemeClr val="tx1"/>
                </a:solidFill>
                <a:latin typeface="Arial" panose="020B0604020202020204" pitchFamily="34" charset="0"/>
                <a:ea typeface="メイリオ" pitchFamily="50" charset="-128"/>
                <a:cs typeface="Arial" panose="020B0604020202020204" pitchFamily="34" charset="0"/>
              </a:endParaRPr>
            </a:p>
            <a:p>
              <a:pPr marL="268288" indent="-268288" rtl="0" fontAlgn="auto">
                <a:spcAft>
                  <a:spcPts val="0"/>
                </a:spcAft>
                <a:defRPr/>
              </a:pPr>
              <a:r>
                <a:rPr lang="en-US" sz="1600" dirty="0">
                  <a:solidFill>
                    <a:srgbClr val="C00000"/>
                  </a:solidFill>
                  <a:latin typeface="Arial" panose="020B0604020202020204" pitchFamily="34" charset="0"/>
                  <a:ea typeface="メイリオ" pitchFamily="50" charset="-128"/>
                  <a:cs typeface="Arial" panose="020B0604020202020204" pitchFamily="34" charset="0"/>
                </a:rPr>
                <a:t>	</a:t>
              </a:r>
              <a:r>
                <a:rPr lang="en-us" sz="1600" dirty="0">
                  <a:solidFill>
                    <a:srgbClr val="C00000"/>
                  </a:solidFill>
                  <a:latin typeface="Arial" panose="020B0604020202020204" pitchFamily="34" charset="0"/>
                  <a:ea typeface="メイリオ" pitchFamily="50" charset="-128"/>
                  <a:cs typeface="Arial" panose="020B0604020202020204" pitchFamily="34" charset="0"/>
                </a:rPr>
                <a:t>* With a revision of the law, "safety belt" has been renamed "fall-arrest system." (See Slide 9)</a:t>
              </a:r>
              <a:endParaRPr lang="en-US" altLang="ja-JP" sz="1600" dirty="0">
                <a:solidFill>
                  <a:srgbClr val="C00000"/>
                </a:solidFill>
                <a:latin typeface="Arial" panose="020B0604020202020204" pitchFamily="34" charset="0"/>
                <a:ea typeface="メイリオ" pitchFamily="50" charset="-128"/>
                <a:cs typeface="Arial" panose="020B0604020202020204" pitchFamily="34" charset="0"/>
              </a:endParaRPr>
            </a:p>
            <a:p>
              <a:pPr marL="268288" indent="-268288" rtl="0" fontAlgn="auto">
                <a:spcAft>
                  <a:spcPts val="0"/>
                </a:spcAft>
                <a:defRPr/>
              </a:pPr>
              <a:endParaRPr lang="ja-JP" altLang="en-US" sz="1600" dirty="0">
                <a:solidFill>
                  <a:srgbClr val="C00000"/>
                </a:solidFill>
                <a:latin typeface="Arial" panose="020B0604020202020204" pitchFamily="34" charset="0"/>
                <a:ea typeface="メイリオ" pitchFamily="50" charset="-128"/>
                <a:cs typeface="Arial" panose="020B0604020202020204" pitchFamily="34" charset="0"/>
              </a:endParaRPr>
            </a:p>
          </p:txBody>
        </p:sp>
      </p:grpSp>
      <p:pic>
        <p:nvPicPr>
          <p:cNvPr id="8" name="Picture 3" descr="C:\Users\mhu\SkyDrive\01厚労省委託H28\未熟練_陸運\マニュアル\HH資料\HH陸運(トラック転落)Gcolor.gif"/>
          <p:cNvPicPr>
            <a:picLocks noChangeAspect="1" noChangeArrowheads="1"/>
          </p:cNvPicPr>
          <p:nvPr/>
        </p:nvPicPr>
        <p:blipFill>
          <a:blip r:embed="rId2" cstate="print"/>
          <a:srcRect/>
          <a:stretch>
            <a:fillRect/>
          </a:stretch>
        </p:blipFill>
        <p:spPr bwMode="auto">
          <a:xfrm>
            <a:off x="7092280" y="1497927"/>
            <a:ext cx="1728192" cy="1355009"/>
          </a:xfrm>
          <a:prstGeom prst="rect">
            <a:avLst/>
          </a:prstGeom>
          <a:noFill/>
        </p:spPr>
      </p:pic>
      <p:sp>
        <p:nvSpPr>
          <p:cNvPr id="9" name="正方形/長方形 8"/>
          <p:cNvSpPr/>
          <p:nvPr/>
        </p:nvSpPr>
        <p:spPr>
          <a:xfrm>
            <a:off x="404812" y="971436"/>
            <a:ext cx="6903492" cy="369332"/>
          </a:xfrm>
          <a:prstGeom prst="rect">
            <a:avLst/>
          </a:prstGeom>
        </p:spPr>
        <p:txBody>
          <a:bodyPr wrap="square" rtlCol="0">
            <a:spAutoFit/>
          </a:bodyPr>
          <a:lstStyle/>
          <a:p>
            <a:pPr rtl="0" fontAlgn="auto">
              <a:spcBef>
                <a:spcPts val="0"/>
              </a:spcBef>
              <a:spcAft>
                <a:spcPts val="0"/>
              </a:spcAft>
              <a:defRPr/>
            </a:pPr>
            <a:r>
              <a:rPr lang="en-us" b="1" dirty="0">
                <a:solidFill>
                  <a:srgbClr val="C00000"/>
                </a:solidFill>
                <a:latin typeface="Arial" panose="020B0604020202020204" pitchFamily="34" charset="0"/>
                <a:ea typeface="ＭＳ ゴシック" panose="020B0609070205080204" pitchFamily="49" charset="-128"/>
                <a:cs typeface="メイリオ" pitchFamily="50" charset="-128"/>
              </a:rPr>
              <a:t>(2) Key points for accident prevention: Falling</a:t>
            </a:r>
            <a:endParaRPr lang="en-US" altLang="ja-JP" b="1" dirty="0">
              <a:solidFill>
                <a:srgbClr val="C00000"/>
              </a:solidFill>
              <a:latin typeface="Arial" panose="020B0604020202020204" pitchFamily="34" charset="0"/>
              <a:ea typeface="ＭＳ ゴシック" panose="020B0609070205080204" pitchFamily="49" charset="-128"/>
              <a:cs typeface="メイリオ" pitchFamily="50" charset="-128"/>
            </a:endParaRPr>
          </a:p>
        </p:txBody>
      </p:sp>
      <p:sp>
        <p:nvSpPr>
          <p:cNvPr id="2" name="スライド番号プレースホルダー 1"/>
          <p:cNvSpPr>
            <a:spLocks noGrp="1"/>
          </p:cNvSpPr>
          <p:nvPr>
            <p:ph type="sldNum" sz="quarter" idx="12"/>
          </p:nvPr>
        </p:nvSpPr>
        <p:spPr>
          <a:xfrm>
            <a:off x="3662536" y="6448251"/>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15</a:t>
            </a:fld>
            <a:endParaRPr kumimoji="1" lang="ja-JP" altLang="en-US" dirty="0">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1976587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3"/>
          <p:cNvGrpSpPr>
            <a:grpSpLocks noChangeAspect="1"/>
          </p:cNvGrpSpPr>
          <p:nvPr/>
        </p:nvGrpSpPr>
        <p:grpSpPr bwMode="auto">
          <a:xfrm>
            <a:off x="541337" y="962244"/>
            <a:ext cx="8134675" cy="5491092"/>
            <a:chOff x="467544" y="548680"/>
            <a:chExt cx="8136904" cy="4629314"/>
          </a:xfrm>
        </p:grpSpPr>
        <p:sp>
          <p:nvSpPr>
            <p:cNvPr id="4" name="Rectangle 10"/>
            <p:cNvSpPr>
              <a:spLocks noChangeArrowheads="1"/>
            </p:cNvSpPr>
            <p:nvPr/>
          </p:nvSpPr>
          <p:spPr bwMode="auto">
            <a:xfrm>
              <a:off x="489512" y="1140176"/>
              <a:ext cx="6098798" cy="346249"/>
            </a:xfrm>
            <a:prstGeom prst="rect">
              <a:avLst/>
            </a:prstGeom>
            <a:noFill/>
            <a:ln w="9525">
              <a:noFill/>
              <a:miter lim="800000"/>
              <a:headEnd/>
              <a:tailEnd/>
            </a:ln>
          </p:spPr>
          <p:txBody>
            <a:bodyPr rIns="72000" rtlCol="0" anchor="ctr"/>
            <a:lstStyle/>
            <a:p>
              <a:pPr algn="just" rtl="0">
                <a:lnSpc>
                  <a:spcPct val="150000"/>
                </a:lnSpc>
                <a:spcBef>
                  <a:spcPts val="600"/>
                </a:spcBef>
              </a:pPr>
              <a:r>
                <a:rPr lang="en-us" sz="1600">
                  <a:latin typeface="メイリオ" pitchFamily="50" charset="-128"/>
                  <a:ea typeface="メイリオ" pitchFamily="50" charset="-128"/>
                  <a:cs typeface="メイリオ" pitchFamily="50" charset="-128"/>
                </a:rPr>
                <a:t>　Given industrial accidents that have ever observed in the manufacturing sector, below are key points of safety measures you must practice.</a:t>
              </a:r>
              <a:endParaRPr lang="en-US" altLang="ja-JP" sz="1600">
                <a:latin typeface="メイリオ" pitchFamily="50" charset="-128"/>
                <a:ea typeface="メイリオ" pitchFamily="50" charset="-128"/>
                <a:cs typeface="メイリオ" pitchFamily="50" charset="-128"/>
              </a:endParaRPr>
            </a:p>
          </p:txBody>
        </p:sp>
        <p:sp>
          <p:nvSpPr>
            <p:cNvPr id="5" name="正方形/長方形 4"/>
            <p:cNvSpPr/>
            <p:nvPr/>
          </p:nvSpPr>
          <p:spPr>
            <a:xfrm>
              <a:off x="467544" y="548680"/>
              <a:ext cx="8136904" cy="4629314"/>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fontAlgn="auto">
                <a:spcBef>
                  <a:spcPts val="0"/>
                </a:spcBef>
                <a:spcAft>
                  <a:spcPts val="0"/>
                </a:spcAft>
                <a:defRPr/>
              </a:pPr>
              <a:endParaRPr lang="en-US" altLang="ja-JP" sz="1600" dirty="0">
                <a:solidFill>
                  <a:srgbClr val="C00000"/>
                </a:solidFill>
                <a:latin typeface="メイリオ" pitchFamily="50" charset="-128"/>
                <a:ea typeface="メイリオ" pitchFamily="50" charset="-128"/>
                <a:cs typeface="メイリオ" pitchFamily="50" charset="-128"/>
              </a:endParaRPr>
            </a:p>
            <a:p>
              <a:pPr rtl="0" fontAlgn="auto">
                <a:spcBef>
                  <a:spcPts val="0"/>
                </a:spcBef>
                <a:spcAft>
                  <a:spcPts val="0"/>
                </a:spcAft>
                <a:defRPr/>
              </a:pPr>
              <a:endParaRPr lang="ja-JP" altLang="en-US" sz="1600" dirty="0">
                <a:solidFill>
                  <a:srgbClr val="C00000"/>
                </a:solidFill>
                <a:latin typeface="メイリオ" pitchFamily="50" charset="-128"/>
                <a:ea typeface="メイリオ" pitchFamily="50" charset="-128"/>
                <a:cs typeface="メイリオ" pitchFamily="50" charset="-128"/>
              </a:endParaRPr>
            </a:p>
          </p:txBody>
        </p:sp>
      </p:grpSp>
      <p:sp>
        <p:nvSpPr>
          <p:cNvPr id="6" name="正方形/長方形 5"/>
          <p:cNvSpPr/>
          <p:nvPr/>
        </p:nvSpPr>
        <p:spPr>
          <a:xfrm>
            <a:off x="518610" y="458188"/>
            <a:ext cx="7509773" cy="369332"/>
          </a:xfrm>
          <a:prstGeom prst="rect">
            <a:avLst/>
          </a:prstGeom>
        </p:spPr>
        <p:txBody>
          <a:bodyPr wrap="square" rtlCol="0">
            <a:spAutoFit/>
          </a:bodyPr>
          <a:lstStyle/>
          <a:p>
            <a:pPr rtl="0" fontAlgn="auto">
              <a:spcBef>
                <a:spcPts val="0"/>
              </a:spcBef>
              <a:spcAft>
                <a:spcPts val="0"/>
              </a:spcAft>
              <a:defRPr/>
            </a:pPr>
            <a:r>
              <a:rPr lang="en-us" dirty="0">
                <a:solidFill>
                  <a:srgbClr val="0000CC"/>
                </a:solidFill>
                <a:latin typeface="Arial" panose="020B0604020202020204" pitchFamily="34" charset="0"/>
                <a:ea typeface="ＭＳ ゴシック" panose="020B0609070205080204" pitchFamily="49" charset="-128"/>
                <a:cs typeface="メイリオ" pitchFamily="50" charset="-128"/>
              </a:rPr>
              <a:t>[Examples of measures for preventing accidents: Falling]</a:t>
            </a:r>
          </a:p>
        </p:txBody>
      </p:sp>
      <p:sp>
        <p:nvSpPr>
          <p:cNvPr id="10" name="テキスト ボックス 9"/>
          <p:cNvSpPr txBox="1"/>
          <p:nvPr/>
        </p:nvSpPr>
        <p:spPr>
          <a:xfrm>
            <a:off x="5742395" y="4905543"/>
            <a:ext cx="2909553" cy="830997"/>
          </a:xfrm>
          <a:prstGeom prst="rect">
            <a:avLst/>
          </a:prstGeom>
          <a:noFill/>
        </p:spPr>
        <p:txBody>
          <a:bodyPr wrap="square" rtlCol="0">
            <a:spAutoFit/>
          </a:bodyPr>
          <a:lstStyle/>
          <a:p>
            <a:pPr rtl="0"/>
            <a:r>
              <a:rPr lang="en-us" sz="1600" b="1" dirty="0">
                <a:latin typeface="Arial" panose="020B0604020202020204" pitchFamily="34" charset="0"/>
                <a:ea typeface="ＭＳ ゴシック" panose="020B0609070205080204" pitchFamily="49" charset="-128"/>
              </a:rPr>
              <a:t>Photo 2: Apparatus installed to get a fall-arrest system fixed to it </a:t>
            </a:r>
            <a:endParaRPr kumimoji="1" lang="ja-JP" altLang="en-US" sz="1600" b="1" dirty="0">
              <a:latin typeface="Arial" panose="020B0604020202020204" pitchFamily="34" charset="0"/>
              <a:ea typeface="ＭＳ ゴシック" panose="020B0609070205080204" pitchFamily="49" charset="-128"/>
            </a:endParaRPr>
          </a:p>
        </p:txBody>
      </p:sp>
      <p:sp>
        <p:nvSpPr>
          <p:cNvPr id="11" name="テキスト ボックス 10"/>
          <p:cNvSpPr txBox="1"/>
          <p:nvPr/>
        </p:nvSpPr>
        <p:spPr>
          <a:xfrm>
            <a:off x="5323383" y="5733256"/>
            <a:ext cx="3139118" cy="584775"/>
          </a:xfrm>
          <a:prstGeom prst="rect">
            <a:avLst/>
          </a:prstGeom>
          <a:noFill/>
        </p:spPr>
        <p:txBody>
          <a:bodyPr wrap="square" rtlCol="0">
            <a:spAutoFit/>
          </a:bodyPr>
          <a:lstStyle/>
          <a:p>
            <a:pPr rtl="0"/>
            <a:r>
              <a:rPr lang="en-us" sz="1600" b="1" dirty="0">
                <a:latin typeface="Arial" panose="020B0604020202020204" pitchFamily="34" charset="0"/>
                <a:ea typeface="ＭＳ ゴシック" panose="020B0609070205080204" pitchFamily="49" charset="-128"/>
              </a:rPr>
              <a:t>Phot 3: Platform set beside a truck</a:t>
            </a:r>
          </a:p>
        </p:txBody>
      </p:sp>
      <p:cxnSp>
        <p:nvCxnSpPr>
          <p:cNvPr id="13" name="直線矢印コネクタ 12"/>
          <p:cNvCxnSpPr>
            <a:cxnSpLocks/>
          </p:cNvCxnSpPr>
          <p:nvPr/>
        </p:nvCxnSpPr>
        <p:spPr>
          <a:xfrm flipV="1">
            <a:off x="6042358" y="4653136"/>
            <a:ext cx="0" cy="320341"/>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pic>
        <p:nvPicPr>
          <p:cNvPr id="14" name="Picture 4" descr="C:\Users\mhu\SkyDrive\01厚労省委託H28\未熟練_陸運\マニュアル\pics\昇降設備2.jpg">
            <a:extLst>
              <a:ext uri="{FF2B5EF4-FFF2-40B4-BE49-F238E27FC236}">
                <a16:creationId xmlns:a16="http://schemas.microsoft.com/office/drawing/2014/main" id="{925EABAE-FCAB-4EC5-ACCA-8D4654C1E095}"/>
              </a:ext>
            </a:extLst>
          </p:cNvPr>
          <p:cNvPicPr>
            <a:picLocks noChangeAspect="1" noChangeArrowheads="1"/>
          </p:cNvPicPr>
          <p:nvPr/>
        </p:nvPicPr>
        <p:blipFill>
          <a:blip r:embed="rId2" cstate="print"/>
          <a:srcRect/>
          <a:stretch>
            <a:fillRect/>
          </a:stretch>
        </p:blipFill>
        <p:spPr bwMode="auto">
          <a:xfrm>
            <a:off x="3851921" y="4973477"/>
            <a:ext cx="1440159" cy="1263835"/>
          </a:xfrm>
          <a:prstGeom prst="rect">
            <a:avLst/>
          </a:prstGeom>
          <a:noFill/>
        </p:spPr>
      </p:pic>
      <p:pic>
        <p:nvPicPr>
          <p:cNvPr id="17" name="図 16">
            <a:extLst>
              <a:ext uri="{FF2B5EF4-FFF2-40B4-BE49-F238E27FC236}">
                <a16:creationId xmlns:a16="http://schemas.microsoft.com/office/drawing/2014/main" id="{74A622E0-5BE5-486F-8C8C-14D2BB220D49}"/>
              </a:ext>
            </a:extLst>
          </p:cNvPr>
          <p:cNvPicPr>
            <a:picLocks noChangeAspect="1"/>
          </p:cNvPicPr>
          <p:nvPr/>
        </p:nvPicPr>
        <p:blipFill>
          <a:blip r:embed="rId3">
            <a:lum bright="20000" contrast="20000"/>
          </a:blip>
          <a:stretch>
            <a:fillRect/>
          </a:stretch>
        </p:blipFill>
        <p:spPr>
          <a:xfrm>
            <a:off x="3912691" y="1288825"/>
            <a:ext cx="4403725" cy="3295305"/>
          </a:xfrm>
          <a:prstGeom prst="rect">
            <a:avLst/>
          </a:prstGeom>
        </p:spPr>
      </p:pic>
      <p:pic>
        <p:nvPicPr>
          <p:cNvPr id="18" name="図 17">
            <a:extLst>
              <a:ext uri="{FF2B5EF4-FFF2-40B4-BE49-F238E27FC236}">
                <a16:creationId xmlns:a16="http://schemas.microsoft.com/office/drawing/2014/main" id="{CF592FC5-5D53-4D3D-8FDE-0F936EF7B5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649" y="1288825"/>
            <a:ext cx="2806239" cy="3741653"/>
          </a:xfrm>
          <a:prstGeom prst="rect">
            <a:avLst/>
          </a:prstGeom>
        </p:spPr>
      </p:pic>
      <p:sp>
        <p:nvSpPr>
          <p:cNvPr id="20" name="テキスト ボックス 19">
            <a:extLst>
              <a:ext uri="{FF2B5EF4-FFF2-40B4-BE49-F238E27FC236}">
                <a16:creationId xmlns:a16="http://schemas.microsoft.com/office/drawing/2014/main" id="{64AB1B12-8686-404F-93EC-E5EA82F5B34B}"/>
              </a:ext>
            </a:extLst>
          </p:cNvPr>
          <p:cNvSpPr txBox="1"/>
          <p:nvPr/>
        </p:nvSpPr>
        <p:spPr>
          <a:xfrm>
            <a:off x="681500" y="5013176"/>
            <a:ext cx="2882388" cy="830997"/>
          </a:xfrm>
          <a:prstGeom prst="rect">
            <a:avLst/>
          </a:prstGeom>
          <a:noFill/>
        </p:spPr>
        <p:txBody>
          <a:bodyPr wrap="square" rtlCol="0">
            <a:spAutoFit/>
          </a:bodyPr>
          <a:lstStyle/>
          <a:p>
            <a:pPr algn="ctr" rtl="0"/>
            <a:r>
              <a:rPr lang="en-us" sz="1600" b="1" dirty="0">
                <a:latin typeface="Arial" panose="020B0604020202020204" pitchFamily="34" charset="0"/>
                <a:ea typeface="ＭＳ ゴシック" panose="020B0609070205080204" pitchFamily="49" charset="-128"/>
              </a:rPr>
              <a:t>Photo 1: Apparatus installed to get a fall-arrest system fixed to it </a:t>
            </a:r>
          </a:p>
        </p:txBody>
      </p:sp>
      <p:sp>
        <p:nvSpPr>
          <p:cNvPr id="2" name="スライド番号プレースホルダー 1"/>
          <p:cNvSpPr>
            <a:spLocks noGrp="1"/>
          </p:cNvSpPr>
          <p:nvPr>
            <p:ph type="sldNum" sz="quarter" idx="12"/>
          </p:nvPr>
        </p:nvSpPr>
        <p:spPr>
          <a:xfrm>
            <a:off x="3635896" y="6448251"/>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16</a:t>
            </a:fld>
            <a:endParaRPr kumimoji="1" lang="ja-JP" altLang="en-US" dirty="0">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1976587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476672" y="1041918"/>
            <a:ext cx="5768317" cy="1775464"/>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rtl="0">
              <a:defRPr/>
            </a:pPr>
            <a:r>
              <a:rPr lang="en-US" dirty="0">
                <a:solidFill>
                  <a:srgbClr val="0000CC"/>
                </a:solidFill>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a:t>
            </a:r>
            <a:r>
              <a:rPr lang="en-us" dirty="0">
                <a:solidFill>
                  <a:srgbClr val="0000CC"/>
                </a:solidFill>
                <a:latin typeface="Arial" panose="020B0604020202020204" pitchFamily="34" charset="0"/>
                <a:ea typeface="ＭＳ ゴシック" panose="020B0609070205080204" pitchFamily="49" charset="-128"/>
                <a:cs typeface="メイリオ" pitchFamily="50" charset="-128"/>
              </a:rPr>
              <a:t> Case 1-1: </a:t>
            </a:r>
            <a:r>
              <a:rPr lang="en-us" sz="1600" dirty="0">
                <a:solidFill>
                  <a:prstClr val="black"/>
                </a:solidFill>
                <a:latin typeface="Arial" panose="020B0604020202020204" pitchFamily="34" charset="0"/>
                <a:ea typeface="ＭＳ ゴシック" panose="020B0609070205080204" pitchFamily="49" charset="-128"/>
                <a:cs typeface="メイリオ" pitchFamily="50" charset="-128"/>
              </a:rPr>
              <a:t>A worker was guiding a garbage truck while it was going backwards to a waste pit. Having stepped back, he was hit by another truck, going backwards to the next pit, and almost fell down into it.</a:t>
            </a:r>
            <a:r>
              <a:rPr lang="en-us" dirty="0">
                <a:solidFill>
                  <a:srgbClr val="FF0000"/>
                </a:solidFill>
                <a:latin typeface="Arial" panose="020B0604020202020204" pitchFamily="34" charset="0"/>
                <a:ea typeface="ＭＳ ゴシック" panose="020B0609070205080204" pitchFamily="49" charset="-128"/>
                <a:cs typeface="メイリオ" pitchFamily="50" charset="-128"/>
              </a:rPr>
              <a:t> </a:t>
            </a:r>
            <a:r>
              <a:rPr lang="en-us" dirty="0">
                <a:solidFill>
                  <a:schemeClr val="bg1"/>
                </a:solidFill>
                <a:latin typeface="Arial" panose="020B0604020202020204" pitchFamily="34" charset="0"/>
                <a:ea typeface="ＭＳ ゴシック" panose="020B0609070205080204" pitchFamily="49" charset="-128"/>
                <a:cs typeface="メイリオ" pitchFamily="50" charset="-128"/>
              </a:rPr>
              <a:t>he was hit by another truck, going backwards to the next pit, and almost fell down into it.</a:t>
            </a:r>
            <a:endParaRPr lang="en-US" altLang="ja-JP" dirty="0">
              <a:solidFill>
                <a:schemeClr val="bg1"/>
              </a:solidFill>
              <a:latin typeface="Arial" panose="020B0604020202020204" pitchFamily="34" charset="0"/>
              <a:ea typeface="ＭＳ ゴシック" panose="020B0609070205080204" pitchFamily="49" charset="-128"/>
              <a:cs typeface="メイリオ" pitchFamily="50" charset="-128"/>
            </a:endParaRPr>
          </a:p>
          <a:p>
            <a:pPr rtl="0">
              <a:defRPr/>
            </a:pPr>
            <a:endParaRPr lang="en-US" altLang="ja-JP" dirty="0">
              <a:solidFill>
                <a:prstClr val="black"/>
              </a:solidFill>
              <a:latin typeface="Arial" panose="020B0604020202020204" pitchFamily="34" charset="0"/>
              <a:ea typeface="ＭＳ ゴシック" panose="020B0609070205080204" pitchFamily="49" charset="-128"/>
              <a:cs typeface="メイリオ" pitchFamily="50" charset="-128"/>
            </a:endParaRPr>
          </a:p>
          <a:p>
            <a:pPr rtl="0">
              <a:defRPr/>
            </a:pPr>
            <a:endParaRPr lang="en-US" altLang="ja-JP" dirty="0">
              <a:solidFill>
                <a:prstClr val="black"/>
              </a:solidFill>
              <a:latin typeface="Arial" panose="020B0604020202020204" pitchFamily="34" charset="0"/>
              <a:ea typeface="ＭＳ ゴシック" panose="020B0609070205080204" pitchFamily="49" charset="-128"/>
              <a:cs typeface="メイリオ" pitchFamily="50" charset="-128"/>
            </a:endParaRPr>
          </a:p>
          <a:p>
            <a:pPr rtl="0">
              <a:defRPr/>
            </a:pPr>
            <a:endParaRPr lang="ja-JP" altLang="en-US" dirty="0">
              <a:solidFill>
                <a:prstClr val="black"/>
              </a:solidFill>
              <a:latin typeface="Arial" panose="020B0604020202020204" pitchFamily="34" charset="0"/>
              <a:ea typeface="ＭＳ ゴシック" panose="020B0609070205080204" pitchFamily="49" charset="-128"/>
              <a:cs typeface="メイリオ" pitchFamily="50" charset="-128"/>
            </a:endParaRPr>
          </a:p>
        </p:txBody>
      </p:sp>
      <p:sp>
        <p:nvSpPr>
          <p:cNvPr id="7" name="テキスト ボックス 6"/>
          <p:cNvSpPr txBox="1"/>
          <p:nvPr/>
        </p:nvSpPr>
        <p:spPr>
          <a:xfrm>
            <a:off x="476672" y="332656"/>
            <a:ext cx="4743400" cy="369332"/>
          </a:xfrm>
          <a:prstGeom prst="rect">
            <a:avLst/>
          </a:prstGeom>
          <a:noFill/>
        </p:spPr>
        <p:txBody>
          <a:bodyPr wrap="square" rtlCol="0">
            <a:spAutoFit/>
          </a:bodyPr>
          <a:lstStyle/>
          <a:p>
            <a:pPr rtl="0"/>
            <a:r>
              <a:rPr lang="en-us" dirty="0">
                <a:solidFill>
                  <a:srgbClr val="0000CC"/>
                </a:solidFill>
                <a:latin typeface="Arial" panose="020B0604020202020204" pitchFamily="34" charset="0"/>
                <a:ea typeface="ＭＳ ゴシック" panose="020B0609070205080204" pitchFamily="49" charset="-128"/>
                <a:cs typeface="メイリオ" panose="020B0604030504040204" pitchFamily="50" charset="-128"/>
              </a:rPr>
              <a:t>[Cases of near-miss incidents: Falling]</a:t>
            </a:r>
            <a:endParaRPr lang="ja-JP" altLang="en-US" dirty="0">
              <a:solidFill>
                <a:srgbClr val="0000CC"/>
              </a:solidFill>
              <a:latin typeface="Arial" panose="020B0604020202020204" pitchFamily="34" charset="0"/>
              <a:ea typeface="ＭＳ ゴシック" panose="020B0609070205080204" pitchFamily="49" charset="-128"/>
              <a:cs typeface="メイリオ" panose="020B0604030504040204" pitchFamily="50" charset="-128"/>
            </a:endParaRPr>
          </a:p>
        </p:txBody>
      </p:sp>
      <p:pic>
        <p:nvPicPr>
          <p:cNvPr id="16" name="図 15">
            <a:extLst>
              <a:ext uri="{FF2B5EF4-FFF2-40B4-BE49-F238E27FC236}">
                <a16:creationId xmlns:a16="http://schemas.microsoft.com/office/drawing/2014/main" id="{C186091E-FBCA-48F4-A4A2-327ACB2443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7445" y="3486594"/>
            <a:ext cx="2555794" cy="1814614"/>
          </a:xfrm>
          <a:prstGeom prst="rect">
            <a:avLst/>
          </a:prstGeom>
        </p:spPr>
      </p:pic>
      <p:pic>
        <p:nvPicPr>
          <p:cNvPr id="17" name="図 16">
            <a:extLst>
              <a:ext uri="{FF2B5EF4-FFF2-40B4-BE49-F238E27FC236}">
                <a16:creationId xmlns:a16="http://schemas.microsoft.com/office/drawing/2014/main" id="{81AC09F6-2A21-4847-9939-5B400B1A34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2627" y="903123"/>
            <a:ext cx="1914259" cy="1914259"/>
          </a:xfrm>
          <a:prstGeom prst="rect">
            <a:avLst/>
          </a:prstGeom>
        </p:spPr>
      </p:pic>
      <p:sp>
        <p:nvSpPr>
          <p:cNvPr id="19" name="正方形/長方形 18">
            <a:extLst>
              <a:ext uri="{FF2B5EF4-FFF2-40B4-BE49-F238E27FC236}">
                <a16:creationId xmlns:a16="http://schemas.microsoft.com/office/drawing/2014/main" id="{97E3BFAA-CB61-48C3-9C78-3D88FDEB6811}"/>
              </a:ext>
            </a:extLst>
          </p:cNvPr>
          <p:cNvSpPr/>
          <p:nvPr/>
        </p:nvSpPr>
        <p:spPr bwMode="auto">
          <a:xfrm>
            <a:off x="476672" y="3411335"/>
            <a:ext cx="5777382" cy="2217324"/>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spAutoFit/>
          </a:bodyPr>
          <a:lstStyle/>
          <a:p>
            <a:pPr marL="266700" indent="-266700" rtl="0">
              <a:defRPr/>
            </a:pPr>
            <a:r>
              <a:rPr lang="en-US" dirty="0">
                <a:solidFill>
                  <a:srgbClr val="0000CC"/>
                </a:solidFill>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a:t>
            </a:r>
            <a:r>
              <a:rPr lang="en-us" dirty="0">
                <a:solidFill>
                  <a:srgbClr val="0000CC"/>
                </a:solidFill>
                <a:latin typeface="Arial" panose="020B0604020202020204" pitchFamily="34" charset="0"/>
                <a:ea typeface="ＭＳ ゴシック" panose="020B0609070205080204" pitchFamily="49" charset="-128"/>
                <a:cs typeface="メイリオ" pitchFamily="50" charset="-128"/>
              </a:rPr>
              <a:t> Case 1-2: </a:t>
            </a:r>
            <a:r>
              <a:rPr lang="en-us" sz="1600" dirty="0">
                <a:solidFill>
                  <a:prstClr val="black"/>
                </a:solidFill>
                <a:latin typeface="Arial" panose="020B0604020202020204" pitchFamily="34" charset="0"/>
                <a:ea typeface="ＭＳ ゴシック" panose="020B0609070205080204" pitchFamily="49" charset="-128"/>
                <a:cs typeface="メイリオ" pitchFamily="50" charset="-128"/>
              </a:rPr>
              <a:t>A worker finished loading a truck with 25 cardboard boxes, each filled with 15 kg of documents to be disposed of. He then started covering the bed with a tarpaulin. He first fixed the tarp to the left side panel. To cover the entire load, he was walking between the boxes and the right side panel when he stumbled and almost fell down.</a:t>
            </a:r>
            <a:r>
              <a:rPr lang="en-us" dirty="0">
                <a:solidFill>
                  <a:srgbClr val="0000CC"/>
                </a:solidFill>
                <a:latin typeface="Arial" panose="020B0604020202020204" pitchFamily="34" charset="0"/>
                <a:ea typeface="ＭＳ ゴシック" panose="020B0609070205080204" pitchFamily="49" charset="-128"/>
                <a:cs typeface="メイリオ" pitchFamily="50" charset="-128"/>
              </a:rPr>
              <a:t> </a:t>
            </a:r>
            <a:r>
              <a:rPr lang="en-us" dirty="0">
                <a:solidFill>
                  <a:schemeClr val="bg1"/>
                </a:solidFill>
                <a:latin typeface="Arial" panose="020B0604020202020204" pitchFamily="34" charset="0"/>
                <a:ea typeface="ＭＳ ゴシック" panose="020B0609070205080204" pitchFamily="49" charset="-128"/>
                <a:cs typeface="メイリオ" pitchFamily="50" charset="-128"/>
              </a:rPr>
              <a:t>he was hit by another truck, going backwards to the next pit, and almost fell down into it.</a:t>
            </a:r>
            <a:endParaRPr lang="en-US" altLang="ja-JP" dirty="0">
              <a:solidFill>
                <a:schemeClr val="bg1"/>
              </a:solidFill>
              <a:latin typeface="Arial" panose="020B0604020202020204" pitchFamily="34" charset="0"/>
              <a:ea typeface="ＭＳ ゴシック" panose="020B0609070205080204" pitchFamily="49" charset="-128"/>
              <a:cs typeface="メイリオ" pitchFamily="50" charset="-128"/>
            </a:endParaRPr>
          </a:p>
        </p:txBody>
      </p:sp>
      <p:sp>
        <p:nvSpPr>
          <p:cNvPr id="2" name="スライド番号プレースホルダー 1"/>
          <p:cNvSpPr>
            <a:spLocks noGrp="1"/>
          </p:cNvSpPr>
          <p:nvPr>
            <p:ph type="sldNum" sz="quarter" idx="12"/>
          </p:nvPr>
        </p:nvSpPr>
        <p:spPr>
          <a:xfrm>
            <a:off x="3446512" y="6448251"/>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17</a:t>
            </a:fld>
            <a:endParaRPr kumimoji="1" lang="ja-JP" altLang="en-US" dirty="0">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3204377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a:grpSpLocks noChangeAspect="1"/>
          </p:cNvGrpSpPr>
          <p:nvPr/>
        </p:nvGrpSpPr>
        <p:grpSpPr bwMode="auto">
          <a:xfrm>
            <a:off x="541338" y="1208584"/>
            <a:ext cx="8207126" cy="4956720"/>
            <a:chOff x="467544" y="137184"/>
            <a:chExt cx="8136904" cy="5143682"/>
          </a:xfrm>
        </p:grpSpPr>
        <p:sp>
          <p:nvSpPr>
            <p:cNvPr id="5" name="Rectangle 10"/>
            <p:cNvSpPr>
              <a:spLocks noChangeArrowheads="1"/>
            </p:cNvSpPr>
            <p:nvPr/>
          </p:nvSpPr>
          <p:spPr bwMode="auto">
            <a:xfrm>
              <a:off x="489512" y="1140176"/>
              <a:ext cx="6098798" cy="346249"/>
            </a:xfrm>
            <a:prstGeom prst="rect">
              <a:avLst/>
            </a:prstGeom>
            <a:noFill/>
            <a:ln w="9525">
              <a:noFill/>
              <a:miter lim="800000"/>
              <a:headEnd/>
              <a:tailEnd/>
            </a:ln>
          </p:spPr>
          <p:txBody>
            <a:bodyPr rIns="72000" rtlCol="0" anchor="ctr"/>
            <a:lstStyle/>
            <a:p>
              <a:pPr algn="just" rtl="0">
                <a:lnSpc>
                  <a:spcPct val="150000"/>
                </a:lnSpc>
                <a:spcBef>
                  <a:spcPts val="600"/>
                </a:spcBef>
              </a:pPr>
              <a:r>
                <a:rPr lang="en-us" sz="1600">
                  <a:solidFill>
                    <a:prstClr val="black"/>
                  </a:solidFill>
                  <a:latin typeface="メイリオ" pitchFamily="50" charset="-128"/>
                  <a:ea typeface="メイリオ" pitchFamily="50" charset="-128"/>
                  <a:cs typeface="メイリオ" pitchFamily="50" charset="-128"/>
                </a:rPr>
                <a:t>　Given industrial accidents that have ever observed in the manufacturing sector, below are key points of safety measures you must practice.</a:t>
              </a:r>
              <a:endParaRPr lang="en-US" altLang="ja-JP" sz="1600">
                <a:solidFill>
                  <a:prstClr val="black"/>
                </a:solidFill>
                <a:latin typeface="メイリオ" pitchFamily="50" charset="-128"/>
                <a:ea typeface="メイリオ" pitchFamily="50" charset="-128"/>
                <a:cs typeface="メイリオ" pitchFamily="50" charset="-128"/>
              </a:endParaRPr>
            </a:p>
          </p:txBody>
        </p:sp>
        <p:sp>
          <p:nvSpPr>
            <p:cNvPr id="6" name="正方形/長方形 5"/>
            <p:cNvSpPr/>
            <p:nvPr/>
          </p:nvSpPr>
          <p:spPr>
            <a:xfrm>
              <a:off x="467544" y="137184"/>
              <a:ext cx="8136904" cy="5143682"/>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lstStyle/>
            <a:p>
              <a:pPr marL="268288" indent="-268288" rtl="0">
                <a:defRPr/>
              </a:pPr>
              <a:endParaRPr lang="en-US" altLang="ja-JP" sz="1600" dirty="0">
                <a:solidFill>
                  <a:srgbClr val="C00000"/>
                </a:solidFill>
                <a:latin typeface="Arial" panose="020B0604020202020204" pitchFamily="34" charset="0"/>
                <a:ea typeface="メイリオ" pitchFamily="50" charset="-128"/>
                <a:cs typeface="Arial" panose="020B0604020202020204" pitchFamily="34" charset="0"/>
              </a:endParaRPr>
            </a:p>
            <a:p>
              <a:pPr marL="268288" indent="-268288" rtl="0">
                <a:defRPr/>
              </a:pPr>
              <a:r>
                <a:rPr lang="en-US" dirty="0">
                  <a:solidFill>
                    <a:srgbClr val="0000CC"/>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n-US" dirty="0">
                  <a:solidFill>
                    <a:srgbClr val="0000CC"/>
                  </a:solidFill>
                  <a:latin typeface="Arial" panose="020B0604020202020204" pitchFamily="34" charset="0"/>
                  <a:ea typeface="メイリオ" pitchFamily="50" charset="-128"/>
                  <a:cs typeface="Arial" panose="020B0604020202020204" pitchFamily="34" charset="0"/>
                </a:rPr>
                <a:t>	</a:t>
              </a:r>
              <a:r>
                <a:rPr lang="en-us" dirty="0">
                  <a:solidFill>
                    <a:srgbClr val="0000CC"/>
                  </a:solidFill>
                  <a:latin typeface="Arial" panose="020B0604020202020204" pitchFamily="34" charset="0"/>
                  <a:ea typeface="メイリオ" pitchFamily="50" charset="-128"/>
                  <a:cs typeface="Arial" panose="020B0604020202020204" pitchFamily="34" charset="0"/>
                </a:rPr>
                <a:t>Carrying something in your hand is quite dangerous, as you may slip or stumble and fall.</a:t>
              </a:r>
              <a:endParaRPr lang="en-US" altLang="ja-JP" dirty="0">
                <a:solidFill>
                  <a:srgbClr val="0000CC"/>
                </a:solidFill>
                <a:latin typeface="Arial" panose="020B0604020202020204" pitchFamily="34" charset="0"/>
                <a:ea typeface="メイリオ" pitchFamily="50" charset="-128"/>
                <a:cs typeface="Arial" panose="020B0604020202020204" pitchFamily="34" charset="0"/>
              </a:endParaRPr>
            </a:p>
            <a:p>
              <a:pPr marL="442913" indent="-174625" rtl="0">
                <a:defRPr/>
              </a:pPr>
              <a:r>
                <a:rPr lang="en-US" sz="1600" dirty="0">
                  <a:solidFill>
                    <a:srgbClr val="0000CC"/>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n-US" sz="1600" dirty="0">
                  <a:solidFill>
                    <a:srgbClr val="0000CC"/>
                  </a:solidFill>
                  <a:latin typeface="Arial" panose="020B0604020202020204" pitchFamily="34" charset="0"/>
                  <a:ea typeface="メイリオ" pitchFamily="50" charset="-128"/>
                  <a:cs typeface="Arial" panose="020B0604020202020204" pitchFamily="34" charset="0"/>
                </a:rPr>
                <a:t>	</a:t>
              </a:r>
              <a:r>
                <a:rPr lang="en-us" sz="1600" dirty="0">
                  <a:solidFill>
                    <a:prstClr val="black"/>
                  </a:solidFill>
                  <a:latin typeface="Arial" panose="020B0604020202020204" pitchFamily="34" charset="0"/>
                  <a:ea typeface="メイリオ" pitchFamily="50" charset="-128"/>
                  <a:cs typeface="Arial" panose="020B0604020202020204" pitchFamily="34" charset="0"/>
                </a:rPr>
                <a:t>Carrying something in your hand, you have a greater risk of </a:t>
              </a:r>
              <a:br>
                <a:rPr lang="en-US" sz="1600" dirty="0">
                  <a:solidFill>
                    <a:prstClr val="black"/>
                  </a:solidFill>
                  <a:latin typeface="Arial" panose="020B0604020202020204" pitchFamily="34" charset="0"/>
                  <a:ea typeface="メイリオ" pitchFamily="50" charset="-128"/>
                  <a:cs typeface="Arial" panose="020B0604020202020204" pitchFamily="34" charset="0"/>
                </a:rPr>
              </a:br>
              <a:r>
                <a:rPr lang="en-us" sz="1600" dirty="0">
                  <a:solidFill>
                    <a:prstClr val="black"/>
                  </a:solidFill>
                  <a:latin typeface="Arial" panose="020B0604020202020204" pitchFamily="34" charset="0"/>
                  <a:ea typeface="メイリオ" pitchFamily="50" charset="-128"/>
                  <a:cs typeface="Arial" panose="020B0604020202020204" pitchFamily="34" charset="0"/>
                </a:rPr>
                <a:t>slipping or stumbling and falling, as you cannot see where to </a:t>
              </a:r>
              <a:br>
                <a:rPr lang="en-US" sz="1600" dirty="0">
                  <a:solidFill>
                    <a:prstClr val="black"/>
                  </a:solidFill>
                  <a:latin typeface="Arial" panose="020B0604020202020204" pitchFamily="34" charset="0"/>
                  <a:ea typeface="メイリオ" pitchFamily="50" charset="-128"/>
                  <a:cs typeface="Arial" panose="020B0604020202020204" pitchFamily="34" charset="0"/>
                </a:rPr>
              </a:br>
              <a:r>
                <a:rPr lang="en-us" sz="1600" dirty="0">
                  <a:solidFill>
                    <a:prstClr val="black"/>
                  </a:solidFill>
                  <a:latin typeface="Arial" panose="020B0604020202020204" pitchFamily="34" charset="0"/>
                  <a:ea typeface="メイリオ" pitchFamily="50" charset="-128"/>
                  <a:cs typeface="Arial" panose="020B0604020202020204" pitchFamily="34" charset="0"/>
                </a:rPr>
                <a:t>step and keep your balance.</a:t>
              </a:r>
              <a:endParaRPr lang="en-US" altLang="ja-JP" sz="1600" dirty="0">
                <a:solidFill>
                  <a:prstClr val="black"/>
                </a:solidFill>
                <a:latin typeface="Arial" panose="020B0604020202020204" pitchFamily="34" charset="0"/>
                <a:ea typeface="メイリオ" pitchFamily="50" charset="-128"/>
                <a:cs typeface="Arial" panose="020B0604020202020204" pitchFamily="34" charset="0"/>
              </a:endParaRPr>
            </a:p>
            <a:p>
              <a:pPr marL="442913" indent="-174625" rtl="0">
                <a:defRPr/>
              </a:pPr>
              <a:r>
                <a:rPr lang="en-US" sz="1600" dirty="0">
                  <a:solidFill>
                    <a:prstClr val="black"/>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n-US" sz="1600" dirty="0">
                  <a:solidFill>
                    <a:prstClr val="black"/>
                  </a:solidFill>
                  <a:latin typeface="Arial" panose="020B0604020202020204" pitchFamily="34" charset="0"/>
                  <a:ea typeface="メイリオ" pitchFamily="50" charset="-128"/>
                  <a:cs typeface="Arial" panose="020B0604020202020204" pitchFamily="34" charset="0"/>
                </a:rPr>
                <a:t>	</a:t>
              </a:r>
              <a:r>
                <a:rPr lang="en-us" sz="1600" dirty="0">
                  <a:solidFill>
                    <a:prstClr val="black"/>
                  </a:solidFill>
                  <a:latin typeface="Arial" panose="020B0604020202020204" pitchFamily="34" charset="0"/>
                  <a:ea typeface="メイリオ" pitchFamily="50" charset="-128"/>
                  <a:cs typeface="Arial" panose="020B0604020202020204" pitchFamily="34" charset="0"/>
                </a:rPr>
                <a:t>Never rush down the stairs with anything in your hand.</a:t>
              </a:r>
              <a:endParaRPr lang="en-US" altLang="ja-JP" sz="1600" dirty="0">
                <a:solidFill>
                  <a:prstClr val="black"/>
                </a:solidFill>
                <a:latin typeface="Arial" panose="020B0604020202020204" pitchFamily="34" charset="0"/>
                <a:ea typeface="メイリオ" pitchFamily="50" charset="-128"/>
                <a:cs typeface="Arial" panose="020B0604020202020204" pitchFamily="34" charset="0"/>
              </a:endParaRPr>
            </a:p>
            <a:p>
              <a:pPr marL="268288" indent="-268288" rtl="0">
                <a:defRPr/>
              </a:pPr>
              <a:endParaRPr lang="en-US" dirty="0">
                <a:solidFill>
                  <a:srgbClr val="0000CC"/>
                </a:solidFill>
                <a:latin typeface="Arial" panose="020B0604020202020204" pitchFamily="34" charset="0"/>
                <a:ea typeface="メイリオ" pitchFamily="50" charset="-128"/>
                <a:cs typeface="Arial" panose="020B0604020202020204" pitchFamily="34" charset="0"/>
              </a:endParaRPr>
            </a:p>
            <a:p>
              <a:pPr marL="268288" indent="-268288" rtl="0">
                <a:defRPr/>
              </a:pPr>
              <a:r>
                <a:rPr lang="en-US" dirty="0">
                  <a:solidFill>
                    <a:srgbClr val="0000CC"/>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n-US" dirty="0">
                  <a:solidFill>
                    <a:srgbClr val="0000CC"/>
                  </a:solidFill>
                  <a:latin typeface="Arial" panose="020B0604020202020204" pitchFamily="34" charset="0"/>
                  <a:ea typeface="メイリオ" pitchFamily="50" charset="-128"/>
                  <a:cs typeface="Arial" panose="020B0604020202020204" pitchFamily="34" charset="0"/>
                </a:rPr>
                <a:t>	</a:t>
              </a:r>
              <a:r>
                <a:rPr lang="en-us" dirty="0">
                  <a:solidFill>
                    <a:srgbClr val="0000CC"/>
                  </a:solidFill>
                  <a:latin typeface="Arial" panose="020B0604020202020204" pitchFamily="34" charset="0"/>
                  <a:ea typeface="メイリオ" pitchFamily="50" charset="-128"/>
                  <a:cs typeface="Arial" panose="020B0604020202020204" pitchFamily="34" charset="0"/>
                </a:rPr>
                <a:t>Keep the floor safe: </a:t>
              </a:r>
              <a:r>
                <a:rPr lang="en-us" dirty="0" err="1">
                  <a:solidFill>
                    <a:srgbClr val="0000CC"/>
                  </a:solidFill>
                  <a:latin typeface="Arial" panose="020B0604020202020204" pitchFamily="34" charset="0"/>
                  <a:ea typeface="メイリオ" pitchFamily="50" charset="-128"/>
                  <a:cs typeface="Arial" panose="020B0604020202020204" pitchFamily="34" charset="0"/>
                </a:rPr>
                <a:t>Seiri</a:t>
              </a:r>
              <a:r>
                <a:rPr lang="en-us" dirty="0">
                  <a:solidFill>
                    <a:srgbClr val="0000CC"/>
                  </a:solidFill>
                  <a:latin typeface="Arial" panose="020B0604020202020204" pitchFamily="34" charset="0"/>
                  <a:ea typeface="メイリオ" pitchFamily="50" charset="-128"/>
                  <a:cs typeface="Arial" panose="020B0604020202020204" pitchFamily="34" charset="0"/>
                </a:rPr>
                <a:t>, </a:t>
              </a:r>
              <a:r>
                <a:rPr lang="en-us" dirty="0" err="1">
                  <a:solidFill>
                    <a:srgbClr val="0000CC"/>
                  </a:solidFill>
                  <a:latin typeface="Arial" panose="020B0604020202020204" pitchFamily="34" charset="0"/>
                  <a:ea typeface="メイリオ" pitchFamily="50" charset="-128"/>
                  <a:cs typeface="Arial" panose="020B0604020202020204" pitchFamily="34" charset="0"/>
                </a:rPr>
                <a:t>Seiton</a:t>
              </a:r>
              <a:r>
                <a:rPr lang="en-us" dirty="0">
                  <a:solidFill>
                    <a:srgbClr val="0000CC"/>
                  </a:solidFill>
                  <a:latin typeface="Arial" panose="020B0604020202020204" pitchFamily="34" charset="0"/>
                  <a:ea typeface="メイリオ" pitchFamily="50" charset="-128"/>
                  <a:cs typeface="Arial" panose="020B0604020202020204" pitchFamily="34" charset="0"/>
                </a:rPr>
                <a:t>, </a:t>
              </a:r>
              <a:r>
                <a:rPr lang="en-us" dirty="0" err="1">
                  <a:solidFill>
                    <a:srgbClr val="0000CC"/>
                  </a:solidFill>
                  <a:latin typeface="Arial" panose="020B0604020202020204" pitchFamily="34" charset="0"/>
                  <a:ea typeface="メイリオ" pitchFamily="50" charset="-128"/>
                  <a:cs typeface="Arial" panose="020B0604020202020204" pitchFamily="34" charset="0"/>
                </a:rPr>
                <a:t>Seiso</a:t>
              </a:r>
              <a:r>
                <a:rPr lang="en-us" dirty="0">
                  <a:solidFill>
                    <a:srgbClr val="0000CC"/>
                  </a:solidFill>
                  <a:latin typeface="Arial" panose="020B0604020202020204" pitchFamily="34" charset="0"/>
                  <a:ea typeface="メイリオ" pitchFamily="50" charset="-128"/>
                  <a:cs typeface="Arial" panose="020B0604020202020204" pitchFamily="34" charset="0"/>
                </a:rPr>
                <a:t>, and </a:t>
              </a:r>
              <a:r>
                <a:rPr lang="en-us" dirty="0" err="1">
                  <a:solidFill>
                    <a:srgbClr val="0000CC"/>
                  </a:solidFill>
                  <a:latin typeface="Arial" panose="020B0604020202020204" pitchFamily="34" charset="0"/>
                  <a:ea typeface="メイリオ" pitchFamily="50" charset="-128"/>
                  <a:cs typeface="Arial" panose="020B0604020202020204" pitchFamily="34" charset="0"/>
                </a:rPr>
                <a:t>Seiketsu</a:t>
              </a:r>
              <a:r>
                <a:rPr lang="en-us" dirty="0">
                  <a:solidFill>
                    <a:srgbClr val="0000CC"/>
                  </a:solidFill>
                  <a:latin typeface="Arial" panose="020B0604020202020204" pitchFamily="34" charset="0"/>
                  <a:ea typeface="メイリオ" pitchFamily="50" charset="-128"/>
                  <a:cs typeface="Arial" panose="020B0604020202020204" pitchFamily="34" charset="0"/>
                </a:rPr>
                <a:t>.</a:t>
              </a:r>
              <a:endParaRPr lang="en-US" altLang="ja-JP" dirty="0">
                <a:solidFill>
                  <a:srgbClr val="0000CC"/>
                </a:solidFill>
                <a:latin typeface="Arial" panose="020B0604020202020204" pitchFamily="34" charset="0"/>
                <a:ea typeface="メイリオ" pitchFamily="50" charset="-128"/>
                <a:cs typeface="Arial" panose="020B0604020202020204" pitchFamily="34" charset="0"/>
              </a:endParaRPr>
            </a:p>
            <a:p>
              <a:pPr marL="442913" indent="-174625" rtl="0">
                <a:defRPr/>
              </a:pPr>
              <a:r>
                <a:rPr lang="en-US" sz="1600" dirty="0">
                  <a:solidFill>
                    <a:prstClr val="black"/>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n-US" sz="1600" dirty="0">
                  <a:solidFill>
                    <a:prstClr val="black"/>
                  </a:solidFill>
                  <a:latin typeface="Arial" panose="020B0604020202020204" pitchFamily="34" charset="0"/>
                  <a:ea typeface="メイリオ" pitchFamily="50" charset="-128"/>
                  <a:cs typeface="Arial" panose="020B0604020202020204" pitchFamily="34" charset="0"/>
                </a:rPr>
                <a:t>	</a:t>
              </a:r>
              <a:r>
                <a:rPr lang="en-us" sz="1600" dirty="0">
                  <a:solidFill>
                    <a:prstClr val="black"/>
                  </a:solidFill>
                  <a:latin typeface="Arial" panose="020B0604020202020204" pitchFamily="34" charset="0"/>
                  <a:ea typeface="メイリオ" pitchFamily="50" charset="-128"/>
                  <a:cs typeface="Arial" panose="020B0604020202020204" pitchFamily="34" charset="0"/>
                </a:rPr>
                <a:t>Wipe up the wet floor. (Be careful of the wet floor while cleaning.)</a:t>
              </a:r>
              <a:endParaRPr lang="en-US" altLang="ja-JP" sz="1600" dirty="0">
                <a:solidFill>
                  <a:prstClr val="black"/>
                </a:solidFill>
                <a:latin typeface="Arial" panose="020B0604020202020204" pitchFamily="34" charset="0"/>
                <a:ea typeface="メイリオ" pitchFamily="50" charset="-128"/>
                <a:cs typeface="Arial" panose="020B0604020202020204" pitchFamily="34" charset="0"/>
              </a:endParaRPr>
            </a:p>
            <a:p>
              <a:pPr marL="442913" indent="-174625" rtl="0">
                <a:defRPr/>
              </a:pPr>
              <a:r>
                <a:rPr lang="en-US" sz="1600" dirty="0">
                  <a:solidFill>
                    <a:prstClr val="black"/>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	</a:t>
              </a:r>
              <a:r>
                <a:rPr lang="en-us" sz="1600" dirty="0">
                  <a:solidFill>
                    <a:prstClr val="black"/>
                  </a:solidFill>
                  <a:latin typeface="Arial" panose="020B0604020202020204" pitchFamily="34" charset="0"/>
                  <a:ea typeface="メイリオ" pitchFamily="50" charset="-128"/>
                  <a:cs typeface="Arial" panose="020B0604020202020204" pitchFamily="34" charset="0"/>
                </a:rPr>
                <a:t>Never leave anything unnecessary in the workplace. Someone may stumble on it and fall.</a:t>
              </a:r>
              <a:endParaRPr lang="en-US" altLang="ja-JP" sz="1600" dirty="0">
                <a:solidFill>
                  <a:prstClr val="black"/>
                </a:solidFill>
                <a:latin typeface="Arial" panose="020B0604020202020204" pitchFamily="34" charset="0"/>
                <a:ea typeface="メイリオ" pitchFamily="50" charset="-128"/>
                <a:cs typeface="Arial" panose="020B0604020202020204" pitchFamily="34" charset="0"/>
              </a:endParaRPr>
            </a:p>
            <a:p>
              <a:pPr marL="268288" indent="-268288" rtl="0">
                <a:defRPr/>
              </a:pPr>
              <a:endParaRPr lang="en-US" dirty="0">
                <a:solidFill>
                  <a:srgbClr val="0000CC"/>
                </a:solidFill>
                <a:latin typeface="Arial" panose="020B0604020202020204" pitchFamily="34" charset="0"/>
                <a:ea typeface="メイリオ" pitchFamily="50" charset="-128"/>
                <a:cs typeface="Arial" panose="020B0604020202020204" pitchFamily="34" charset="0"/>
              </a:endParaRPr>
            </a:p>
            <a:p>
              <a:pPr marL="268288" indent="-268288" rtl="0">
                <a:defRPr/>
              </a:pPr>
              <a:r>
                <a:rPr lang="en-US" dirty="0">
                  <a:solidFill>
                    <a:srgbClr val="0000CC"/>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n-US" dirty="0">
                  <a:solidFill>
                    <a:srgbClr val="0000CC"/>
                  </a:solidFill>
                  <a:latin typeface="Arial" panose="020B0604020202020204" pitchFamily="34" charset="0"/>
                  <a:ea typeface="メイリオ" pitchFamily="50" charset="-128"/>
                  <a:cs typeface="Arial" panose="020B0604020202020204" pitchFamily="34" charset="0"/>
                </a:rPr>
                <a:t>	</a:t>
              </a:r>
              <a:r>
                <a:rPr lang="en-us" dirty="0">
                  <a:solidFill>
                    <a:srgbClr val="0000CC"/>
                  </a:solidFill>
                  <a:latin typeface="Arial" panose="020B0604020202020204" pitchFamily="34" charset="0"/>
                  <a:ea typeface="メイリオ" pitchFamily="50" charset="-128"/>
                  <a:cs typeface="Arial" panose="020B0604020202020204" pitchFamily="34" charset="0"/>
                </a:rPr>
                <a:t>Carry anything large or heavy on a dolly.</a:t>
              </a:r>
              <a:endParaRPr lang="en-US" altLang="ja-JP" dirty="0">
                <a:solidFill>
                  <a:srgbClr val="0000CC"/>
                </a:solidFill>
                <a:latin typeface="Arial" panose="020B0604020202020204" pitchFamily="34" charset="0"/>
                <a:ea typeface="メイリオ" pitchFamily="50" charset="-128"/>
                <a:cs typeface="Arial" panose="020B0604020202020204" pitchFamily="34" charset="0"/>
              </a:endParaRPr>
            </a:p>
            <a:p>
              <a:pPr marL="268288" rtl="0">
                <a:defRPr/>
              </a:pPr>
              <a:r>
                <a:rPr lang="en-us" sz="1600" dirty="0">
                  <a:solidFill>
                    <a:prstClr val="black"/>
                  </a:solidFill>
                  <a:latin typeface="Arial" panose="020B0604020202020204" pitchFamily="34" charset="0"/>
                  <a:ea typeface="メイリオ" pitchFamily="50" charset="-128"/>
                  <a:cs typeface="Arial" panose="020B0604020202020204" pitchFamily="34" charset="0"/>
                </a:rPr>
                <a:t>When no dolly is available, you must ask a colleague to carry </a:t>
              </a:r>
              <a:br>
                <a:rPr lang="en-US" sz="1600" dirty="0">
                  <a:solidFill>
                    <a:prstClr val="black"/>
                  </a:solidFill>
                  <a:latin typeface="Arial" panose="020B0604020202020204" pitchFamily="34" charset="0"/>
                  <a:ea typeface="メイリオ" pitchFamily="50" charset="-128"/>
                  <a:cs typeface="Arial" panose="020B0604020202020204" pitchFamily="34" charset="0"/>
                </a:rPr>
              </a:br>
              <a:r>
                <a:rPr lang="en-us" sz="1600" dirty="0">
                  <a:solidFill>
                    <a:prstClr val="black"/>
                  </a:solidFill>
                  <a:latin typeface="Arial" panose="020B0604020202020204" pitchFamily="34" charset="0"/>
                  <a:ea typeface="メイリオ" pitchFamily="50" charset="-128"/>
                  <a:cs typeface="Arial" panose="020B0604020202020204" pitchFamily="34" charset="0"/>
                </a:rPr>
                <a:t>things together or divide them into several sets to carry them.</a:t>
              </a:r>
              <a:endParaRPr lang="en-US" altLang="ja-JP" sz="1600" dirty="0">
                <a:solidFill>
                  <a:prstClr val="black"/>
                </a:solidFill>
                <a:latin typeface="Arial" panose="020B0604020202020204" pitchFamily="34" charset="0"/>
                <a:ea typeface="メイリオ" pitchFamily="50" charset="-128"/>
                <a:cs typeface="Arial" panose="020B0604020202020204" pitchFamily="34" charset="0"/>
              </a:endParaRPr>
            </a:p>
            <a:p>
              <a:pPr marL="268288" indent="-268288" rtl="0">
                <a:defRPr/>
              </a:pPr>
              <a:endParaRPr lang="en-US" dirty="0">
                <a:solidFill>
                  <a:srgbClr val="0000CC"/>
                </a:solidFill>
                <a:latin typeface="Arial" panose="020B0604020202020204" pitchFamily="34" charset="0"/>
                <a:ea typeface="メイリオ" pitchFamily="50" charset="-128"/>
                <a:cs typeface="Arial" panose="020B0604020202020204" pitchFamily="34" charset="0"/>
              </a:endParaRPr>
            </a:p>
            <a:p>
              <a:pPr marL="268288" indent="-268288" rtl="0">
                <a:defRPr/>
              </a:pPr>
              <a:r>
                <a:rPr lang="en-US" dirty="0">
                  <a:solidFill>
                    <a:srgbClr val="0000CC"/>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n-US" dirty="0">
                  <a:solidFill>
                    <a:srgbClr val="0000CC"/>
                  </a:solidFill>
                  <a:latin typeface="Arial" panose="020B0604020202020204" pitchFamily="34" charset="0"/>
                  <a:ea typeface="メイリオ" pitchFamily="50" charset="-128"/>
                  <a:cs typeface="Arial" panose="020B0604020202020204" pitchFamily="34" charset="0"/>
                </a:rPr>
                <a:t>	</a:t>
              </a:r>
              <a:r>
                <a:rPr lang="en-us" dirty="0">
                  <a:solidFill>
                    <a:srgbClr val="0000CC"/>
                  </a:solidFill>
                  <a:latin typeface="Arial" panose="020B0604020202020204" pitchFamily="34" charset="0"/>
                  <a:ea typeface="メイリオ" pitchFamily="50" charset="-128"/>
                  <a:cs typeface="Arial" panose="020B0604020202020204" pitchFamily="34" charset="0"/>
                </a:rPr>
                <a:t>Put on shoes in which you are less likely to slip and stumble.</a:t>
              </a:r>
              <a:endParaRPr lang="en-US" altLang="ja-JP" dirty="0">
                <a:solidFill>
                  <a:srgbClr val="0000CC"/>
                </a:solidFill>
                <a:latin typeface="Arial" panose="020B0604020202020204" pitchFamily="34" charset="0"/>
                <a:ea typeface="メイリオ" pitchFamily="50" charset="-128"/>
                <a:cs typeface="Arial" panose="020B0604020202020204" pitchFamily="34" charset="0"/>
              </a:endParaRPr>
            </a:p>
            <a:p>
              <a:pPr marL="268288" indent="-268288" rtl="0">
                <a:defRPr/>
              </a:pPr>
              <a:endParaRPr lang="ja-JP" altLang="en-US" sz="1600" dirty="0">
                <a:solidFill>
                  <a:srgbClr val="0000CC"/>
                </a:solidFill>
                <a:latin typeface="Arial" panose="020B0604020202020204" pitchFamily="34" charset="0"/>
                <a:ea typeface="メイリオ" pitchFamily="50" charset="-128"/>
                <a:cs typeface="Arial" panose="020B0604020202020204" pitchFamily="34" charset="0"/>
              </a:endParaRPr>
            </a:p>
          </p:txBody>
        </p:sp>
      </p:grpSp>
      <p:sp>
        <p:nvSpPr>
          <p:cNvPr id="7" name="正方形/長方形 6"/>
          <p:cNvSpPr/>
          <p:nvPr/>
        </p:nvSpPr>
        <p:spPr>
          <a:xfrm>
            <a:off x="395536" y="548680"/>
            <a:ext cx="6699270" cy="369332"/>
          </a:xfrm>
          <a:prstGeom prst="rect">
            <a:avLst/>
          </a:prstGeom>
        </p:spPr>
        <p:txBody>
          <a:bodyPr wrap="none" rtlCol="0">
            <a:spAutoFit/>
          </a:bodyPr>
          <a:lstStyle/>
          <a:p>
            <a:pPr rtl="0">
              <a:defRPr/>
            </a:pPr>
            <a:r>
              <a:rPr lang="en-us" b="1">
                <a:solidFill>
                  <a:srgbClr val="C00000"/>
                </a:solidFill>
                <a:latin typeface="Arial" panose="020B0604020202020204" pitchFamily="34" charset="0"/>
                <a:ea typeface="ＭＳ ゴシック" panose="020B0609070205080204" pitchFamily="49" charset="-128"/>
                <a:cs typeface="メイリオ" pitchFamily="50" charset="-128"/>
              </a:rPr>
              <a:t>(3) Key points for accident prevention: Slipping / Stumbling</a:t>
            </a:r>
          </a:p>
        </p:txBody>
      </p:sp>
      <p:pic>
        <p:nvPicPr>
          <p:cNvPr id="8" name="Picture 3" descr="C:\Users\mhu\SkyDrive\01厚労省委託H28\未熟練_陸運\マニュアル\pics\HH転倒(冷凍庫)C.jpg"/>
          <p:cNvPicPr>
            <a:picLocks noChangeAspect="1" noChangeArrowheads="1"/>
          </p:cNvPicPr>
          <p:nvPr/>
        </p:nvPicPr>
        <p:blipFill>
          <a:blip r:embed="rId2" cstate="print"/>
          <a:srcRect/>
          <a:stretch>
            <a:fillRect/>
          </a:stretch>
        </p:blipFill>
        <p:spPr bwMode="auto">
          <a:xfrm>
            <a:off x="7154053" y="1813829"/>
            <a:ext cx="1378387" cy="1535807"/>
          </a:xfrm>
          <a:prstGeom prst="rect">
            <a:avLst/>
          </a:prstGeom>
          <a:noFill/>
        </p:spPr>
      </p:pic>
      <p:pic>
        <p:nvPicPr>
          <p:cNvPr id="9" name="Picture 2" descr="C:\Users\mhu\SkyDrive\01厚労省委託H28\未熟練_陸運\マニュアル\HH資料\陸運転倒HH01.jpg"/>
          <p:cNvPicPr>
            <a:picLocks noChangeAspect="1" noChangeArrowheads="1"/>
          </p:cNvPicPr>
          <p:nvPr/>
        </p:nvPicPr>
        <p:blipFill>
          <a:blip r:embed="rId3" cstate="print"/>
          <a:srcRect/>
          <a:stretch>
            <a:fillRect/>
          </a:stretch>
        </p:blipFill>
        <p:spPr bwMode="auto">
          <a:xfrm>
            <a:off x="6717838" y="4293096"/>
            <a:ext cx="1814602" cy="1296144"/>
          </a:xfrm>
          <a:prstGeom prst="rect">
            <a:avLst/>
          </a:prstGeom>
          <a:noFill/>
        </p:spPr>
      </p:pic>
      <p:sp>
        <p:nvSpPr>
          <p:cNvPr id="2" name="スライド番号プレースホルダー 1"/>
          <p:cNvSpPr>
            <a:spLocks noGrp="1"/>
          </p:cNvSpPr>
          <p:nvPr>
            <p:ph type="sldNum" sz="quarter" idx="12"/>
          </p:nvPr>
        </p:nvSpPr>
        <p:spPr>
          <a:xfrm>
            <a:off x="3419872" y="6376243"/>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18</a:t>
            </a:fld>
            <a:endParaRPr kumimoji="1" lang="ja-JP" altLang="en-US" dirty="0">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1645566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E639BEBC-8ACB-4223-B89B-62F6B79AC0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20" y="-99390"/>
            <a:ext cx="5616623" cy="709030"/>
          </a:xfrm>
          <a:prstGeom prst="rect">
            <a:avLst/>
          </a:prstGeom>
        </p:spPr>
      </p:pic>
      <p:sp>
        <p:nvSpPr>
          <p:cNvPr id="14" name="正方形/長方形 13">
            <a:extLst>
              <a:ext uri="{FF2B5EF4-FFF2-40B4-BE49-F238E27FC236}">
                <a16:creationId xmlns:a16="http://schemas.microsoft.com/office/drawing/2014/main" id="{906564F2-1661-46FD-995D-4E550D8E9A09}"/>
              </a:ext>
            </a:extLst>
          </p:cNvPr>
          <p:cNvSpPr/>
          <p:nvPr/>
        </p:nvSpPr>
        <p:spPr>
          <a:xfrm>
            <a:off x="251520" y="836712"/>
            <a:ext cx="3243196" cy="400110"/>
          </a:xfrm>
          <a:prstGeom prst="rect">
            <a:avLst/>
          </a:prstGeom>
        </p:spPr>
        <p:txBody>
          <a:bodyPr wrap="none" rtlCol="0">
            <a:spAutoFit/>
          </a:bodyPr>
          <a:lstStyle/>
          <a:p>
            <a:pPr rtl="0">
              <a:defRPr/>
            </a:pPr>
            <a:r>
              <a:rPr lang="en-us" sz="2000" b="1">
                <a:solidFill>
                  <a:srgbClr val="0000CC"/>
                </a:solidFill>
                <a:latin typeface="Arial" panose="020B0604020202020204" pitchFamily="34" charset="0"/>
                <a:ea typeface="ＭＳ ゴシック" panose="020B0609070205080204" pitchFamily="49" charset="-128"/>
                <a:cs typeface="メイリオ" pitchFamily="50" charset="-128"/>
              </a:rPr>
              <a:t>&lt;Major causes of falling&gt;</a:t>
            </a:r>
          </a:p>
        </p:txBody>
      </p:sp>
      <p:sp>
        <p:nvSpPr>
          <p:cNvPr id="15" name="正方形/長方形 14">
            <a:extLst>
              <a:ext uri="{FF2B5EF4-FFF2-40B4-BE49-F238E27FC236}">
                <a16:creationId xmlns:a16="http://schemas.microsoft.com/office/drawing/2014/main" id="{B2AB0D4C-1BE7-4E23-89C8-30C751689E66}"/>
              </a:ext>
            </a:extLst>
          </p:cNvPr>
          <p:cNvSpPr/>
          <p:nvPr/>
        </p:nvSpPr>
        <p:spPr>
          <a:xfrm>
            <a:off x="251520" y="4149080"/>
            <a:ext cx="7330853" cy="400110"/>
          </a:xfrm>
          <a:prstGeom prst="rect">
            <a:avLst/>
          </a:prstGeom>
        </p:spPr>
        <p:txBody>
          <a:bodyPr wrap="none" rtlCol="0">
            <a:spAutoFit/>
          </a:bodyPr>
          <a:lstStyle/>
          <a:p>
            <a:pPr rtl="0">
              <a:defRPr/>
            </a:pPr>
            <a:r>
              <a:rPr lang="en-us" sz="2000" b="1">
                <a:solidFill>
                  <a:srgbClr val="0000CC"/>
                </a:solidFill>
                <a:latin typeface="Arial" panose="020B0604020202020204" pitchFamily="34" charset="0"/>
                <a:ea typeface="ＭＳ ゴシック" panose="020B0609070205080204" pitchFamily="49" charset="-128"/>
                <a:cs typeface="メイリオ" pitchFamily="50" charset="-128"/>
              </a:rPr>
              <a:t>&lt;Key points for accident prevention: Slipping / Stumbling&gt;</a:t>
            </a:r>
          </a:p>
        </p:txBody>
      </p:sp>
      <p:sp>
        <p:nvSpPr>
          <p:cNvPr id="2" name="スライド番号プレースホルダー 1"/>
          <p:cNvSpPr>
            <a:spLocks noGrp="1"/>
          </p:cNvSpPr>
          <p:nvPr>
            <p:ph type="sldNum" sz="quarter" idx="12"/>
          </p:nvPr>
        </p:nvSpPr>
        <p:spPr>
          <a:xfrm>
            <a:off x="3419872" y="6448251"/>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19</a:t>
            </a:fld>
            <a:endParaRPr kumimoji="1" lang="ja-JP" altLang="en-US" dirty="0">
              <a:latin typeface="Arial" panose="020B0604020202020204" pitchFamily="34" charset="0"/>
              <a:ea typeface="ＭＳ ゴシック" panose="020B0609070205080204" pitchFamily="49" charset="-128"/>
            </a:endParaRPr>
          </a:p>
        </p:txBody>
      </p:sp>
      <p:pic>
        <p:nvPicPr>
          <p:cNvPr id="10" name="図 9">
            <a:extLst>
              <a:ext uri="{FF2B5EF4-FFF2-40B4-BE49-F238E27FC236}">
                <a16:creationId xmlns:a16="http://schemas.microsoft.com/office/drawing/2014/main" id="{8A2A5DC3-B1ED-47B3-86DE-E575A1C37C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956" y="1217040"/>
            <a:ext cx="8900320" cy="2664000"/>
          </a:xfrm>
          <a:prstGeom prst="rect">
            <a:avLst/>
          </a:prstGeom>
        </p:spPr>
      </p:pic>
      <p:pic>
        <p:nvPicPr>
          <p:cNvPr id="12" name="図 11">
            <a:extLst>
              <a:ext uri="{FF2B5EF4-FFF2-40B4-BE49-F238E27FC236}">
                <a16:creationId xmlns:a16="http://schemas.microsoft.com/office/drawing/2014/main" id="{62AD7DBB-DC9D-472C-8784-B419D3FDB8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206" y="4454294"/>
            <a:ext cx="8892000" cy="1921603"/>
          </a:xfrm>
          <a:prstGeom prst="rect">
            <a:avLst/>
          </a:prstGeom>
        </p:spPr>
      </p:pic>
      <p:sp>
        <p:nvSpPr>
          <p:cNvPr id="5" name="テキスト ボックス 4">
            <a:extLst>
              <a:ext uri="{FF2B5EF4-FFF2-40B4-BE49-F238E27FC236}">
                <a16:creationId xmlns:a16="http://schemas.microsoft.com/office/drawing/2014/main" id="{6E4A7027-8814-426E-8B5A-A7583CB6911D}"/>
              </a:ext>
            </a:extLst>
          </p:cNvPr>
          <p:cNvSpPr txBox="1"/>
          <p:nvPr/>
        </p:nvSpPr>
        <p:spPr>
          <a:xfrm>
            <a:off x="1015800" y="263458"/>
            <a:ext cx="3556200" cy="246221"/>
          </a:xfrm>
          <a:prstGeom prst="rect">
            <a:avLst/>
          </a:prstGeom>
          <a:solidFill>
            <a:srgbClr val="F1C502"/>
          </a:solidFill>
        </p:spPr>
        <p:txBody>
          <a:bodyPr vert="horz" wrap="square" lIns="0" tIns="0" rIns="0" bIns="0" rtlCol="0">
            <a:spAutoFit/>
          </a:bodyPr>
          <a:lstStyle/>
          <a:p>
            <a:r>
              <a:rPr kumimoji="1" lang="en-US" altLang="ja-JP" sz="1600" b="1" dirty="0">
                <a:latin typeface="Arial" panose="020B0604020202020204" pitchFamily="34" charset="0"/>
                <a:ea typeface="ＭＳ ゴシック" panose="020B0609070205080204" pitchFamily="49" charset="-128"/>
              </a:rPr>
              <a:t>No Slip &amp; Stumble Accident Project</a:t>
            </a:r>
            <a:endParaRPr kumimoji="1" lang="ja-JP" altLang="en-US" sz="1600" b="1" dirty="0">
              <a:latin typeface="Arial" panose="020B0604020202020204" pitchFamily="34" charset="0"/>
              <a:ea typeface="ＭＳ ゴシック" panose="020B0609070205080204" pitchFamily="49" charset="-128"/>
            </a:endParaRPr>
          </a:p>
        </p:txBody>
      </p:sp>
      <p:sp>
        <p:nvSpPr>
          <p:cNvPr id="6" name="テキスト ボックス 5">
            <a:extLst>
              <a:ext uri="{FF2B5EF4-FFF2-40B4-BE49-F238E27FC236}">
                <a16:creationId xmlns:a16="http://schemas.microsoft.com/office/drawing/2014/main" id="{54F5F65C-4691-4298-B747-00C67DB69C79}"/>
              </a:ext>
            </a:extLst>
          </p:cNvPr>
          <p:cNvSpPr txBox="1"/>
          <p:nvPr/>
        </p:nvSpPr>
        <p:spPr>
          <a:xfrm>
            <a:off x="448690" y="1599546"/>
            <a:ext cx="1270000" cy="276999"/>
          </a:xfrm>
          <a:prstGeom prst="rect">
            <a:avLst/>
          </a:prstGeom>
          <a:noFill/>
        </p:spPr>
        <p:txBody>
          <a:bodyPr vert="horz" lIns="0" tIns="0" rIns="0" bIns="0" rtlCol="0">
            <a:spAutoFit/>
          </a:bodyPr>
          <a:lstStyle/>
          <a:p>
            <a:pPr algn="ctr"/>
            <a:r>
              <a:rPr kumimoji="1" lang="id-ID" altLang="ja-JP" b="1" dirty="0">
                <a:solidFill>
                  <a:schemeClr val="bg1"/>
                </a:solidFill>
                <a:latin typeface="Arial" panose="020B0604020202020204" pitchFamily="34" charset="0"/>
                <a:ea typeface="ＭＳ ゴシック" panose="020B0609070205080204" pitchFamily="49" charset="-128"/>
              </a:rPr>
              <a:t>Slipping</a:t>
            </a:r>
            <a:endParaRPr kumimoji="1" lang="ja-JP" altLang="en-US" b="1" dirty="0">
              <a:solidFill>
                <a:schemeClr val="bg1"/>
              </a:solidFill>
              <a:latin typeface="Arial" panose="020B0604020202020204" pitchFamily="34" charset="0"/>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4D0B7F2F-EE52-4A81-834A-822158D984D5}"/>
              </a:ext>
            </a:extLst>
          </p:cNvPr>
          <p:cNvSpPr txBox="1"/>
          <p:nvPr/>
        </p:nvSpPr>
        <p:spPr>
          <a:xfrm>
            <a:off x="357828" y="2633883"/>
            <a:ext cx="2832441" cy="1163395"/>
          </a:xfrm>
          <a:prstGeom prst="rect">
            <a:avLst/>
          </a:prstGeom>
          <a:noFill/>
        </p:spPr>
        <p:txBody>
          <a:bodyPr vert="horz" wrap="square" lIns="0" tIns="0" rIns="0" bIns="0" rtlCol="0">
            <a:spAutoFit/>
          </a:bodyPr>
          <a:lstStyle/>
          <a:p>
            <a:pPr marL="84138" indent="-84138">
              <a:lnSpc>
                <a:spcPct val="90000"/>
              </a:lnSpc>
            </a:pPr>
            <a:r>
              <a:rPr kumimoji="1" lang="id-ID" altLang="ja-JP" sz="1200" dirty="0">
                <a:latin typeface="Arial" panose="020B0604020202020204" pitchFamily="34" charset="0"/>
                <a:ea typeface="ＭＳ ゴシック" panose="020B0609070205080204" pitchFamily="49" charset="-128"/>
              </a:rPr>
              <a:t>&lt;Major causes&gt;</a:t>
            </a:r>
            <a:endParaRPr kumimoji="1" lang="en-US" altLang="ja-JP" sz="1200" dirty="0">
              <a:latin typeface="Arial" panose="020B0604020202020204" pitchFamily="34" charset="0"/>
              <a:ea typeface="ＭＳ ゴシック" panose="020B0609070205080204" pitchFamily="49" charset="-128"/>
            </a:endParaRPr>
          </a:p>
          <a:p>
            <a:pPr marL="84138" indent="-84138">
              <a:lnSpc>
                <a:spcPct val="90000"/>
              </a:lnSpc>
            </a:pPr>
            <a:r>
              <a:rPr kumimoji="1" lang="ja-JP" altLang="en-US" sz="1200" dirty="0">
                <a:latin typeface="Arial" panose="020B0604020202020204" pitchFamily="34" charset="0"/>
                <a:ea typeface="ＭＳ ゴシック" panose="020B0609070205080204" pitchFamily="49" charset="-128"/>
                <a:sym typeface="Wingdings 2" panose="05020102010507070707" pitchFamily="18" charset="2"/>
              </a:rPr>
              <a:t></a:t>
            </a:r>
            <a:r>
              <a:rPr kumimoji="1" lang="ja-JP" altLang="id-ID" sz="1200" dirty="0">
                <a:latin typeface="Arial" panose="020B0604020202020204" pitchFamily="34" charset="0"/>
                <a:ea typeface="ＭＳ ゴシック" panose="020B0609070205080204" pitchFamily="49" charset="-128"/>
              </a:rPr>
              <a:t> </a:t>
            </a:r>
            <a:r>
              <a:rPr kumimoji="1" lang="id-ID" altLang="ja-JP" sz="1200" dirty="0">
                <a:latin typeface="Arial" panose="020B0604020202020204" pitchFamily="34" charset="0"/>
                <a:ea typeface="ＭＳ ゴシック" panose="020B0609070205080204" pitchFamily="49" charset="-128"/>
              </a:rPr>
              <a:t>The floor is covered with a slippery material.</a:t>
            </a:r>
            <a:endParaRPr kumimoji="1" lang="en-US" altLang="ja-JP" sz="1200" dirty="0">
              <a:latin typeface="Arial" panose="020B0604020202020204" pitchFamily="34" charset="0"/>
              <a:ea typeface="ＭＳ ゴシック" panose="020B0609070205080204" pitchFamily="49" charset="-128"/>
            </a:endParaRPr>
          </a:p>
          <a:p>
            <a:pPr marL="84138" indent="-84138">
              <a:lnSpc>
                <a:spcPct val="90000"/>
              </a:lnSpc>
            </a:pPr>
            <a:r>
              <a:rPr kumimoji="1" lang="ja-JP" altLang="en-US" sz="1200" dirty="0">
                <a:latin typeface="Arial" panose="020B0604020202020204" pitchFamily="34" charset="0"/>
                <a:ea typeface="ＭＳ ゴシック" panose="020B0609070205080204" pitchFamily="49" charset="-128"/>
                <a:sym typeface="Wingdings 2" panose="05020102010507070707" pitchFamily="18" charset="2"/>
              </a:rPr>
              <a:t></a:t>
            </a:r>
            <a:r>
              <a:rPr kumimoji="1" lang="ja-JP" altLang="id-ID" sz="1200" dirty="0">
                <a:latin typeface="Arial" panose="020B0604020202020204" pitchFamily="34" charset="0"/>
                <a:ea typeface="ＭＳ ゴシック" panose="020B0609070205080204" pitchFamily="49" charset="-128"/>
              </a:rPr>
              <a:t> </a:t>
            </a:r>
            <a:r>
              <a:rPr kumimoji="1" lang="id-ID" altLang="ja-JP" sz="1200" dirty="0">
                <a:latin typeface="Arial" panose="020B0604020202020204" pitchFamily="34" charset="0"/>
                <a:ea typeface="ＭＳ ゴシック" panose="020B0609070205080204" pitchFamily="49" charset="-128"/>
              </a:rPr>
              <a:t>The floor has water or oil spread on it.</a:t>
            </a:r>
            <a:endParaRPr kumimoji="1" lang="en-US" altLang="ja-JP" sz="1200" dirty="0">
              <a:latin typeface="Arial" panose="020B0604020202020204" pitchFamily="34" charset="0"/>
              <a:ea typeface="ＭＳ ゴシック" panose="020B0609070205080204" pitchFamily="49" charset="-128"/>
            </a:endParaRPr>
          </a:p>
          <a:p>
            <a:pPr marL="84138" indent="-84138">
              <a:lnSpc>
                <a:spcPct val="90000"/>
              </a:lnSpc>
            </a:pPr>
            <a:r>
              <a:rPr kumimoji="1" lang="ja-JP" altLang="en-US" sz="1200" dirty="0">
                <a:latin typeface="Arial" panose="020B0604020202020204" pitchFamily="34" charset="0"/>
                <a:ea typeface="ＭＳ ゴシック" panose="020B0609070205080204" pitchFamily="49" charset="-128"/>
                <a:sym typeface="Wingdings 2" panose="05020102010507070707" pitchFamily="18" charset="2"/>
              </a:rPr>
              <a:t></a:t>
            </a:r>
            <a:r>
              <a:rPr kumimoji="1" lang="ja-JP" altLang="id-ID" sz="1200" dirty="0">
                <a:latin typeface="Arial" panose="020B0604020202020204" pitchFamily="34" charset="0"/>
                <a:ea typeface="ＭＳ ゴシック" panose="020B0609070205080204" pitchFamily="49" charset="-128"/>
              </a:rPr>
              <a:t> </a:t>
            </a:r>
            <a:r>
              <a:rPr kumimoji="1" lang="id-ID" altLang="ja-JP" sz="1200" dirty="0">
                <a:latin typeface="Arial" panose="020B0604020202020204" pitchFamily="34" charset="0"/>
                <a:ea typeface="ＭＳ ゴシック" panose="020B0609070205080204" pitchFamily="49" charset="-128"/>
              </a:rPr>
              <a:t>The floor has pieces of vinyl, pieces of paper, or something slippery left on it.</a:t>
            </a:r>
            <a:endParaRPr kumimoji="1" lang="en-US" altLang="ja-JP" sz="1200" dirty="0">
              <a:latin typeface="Arial" panose="020B0604020202020204" pitchFamily="34" charset="0"/>
              <a:ea typeface="ＭＳ ゴシック" panose="020B0609070205080204" pitchFamily="49" charset="-128"/>
            </a:endParaRPr>
          </a:p>
          <a:p>
            <a:pPr marL="84138" indent="-84138">
              <a:lnSpc>
                <a:spcPct val="90000"/>
              </a:lnSpc>
            </a:pPr>
            <a:r>
              <a:rPr kumimoji="1" lang="ja-JP" altLang="en-US" sz="1200" dirty="0">
                <a:latin typeface="Arial" panose="020B0604020202020204" pitchFamily="34" charset="0"/>
                <a:ea typeface="ＭＳ ゴシック" panose="020B0609070205080204" pitchFamily="49" charset="-128"/>
                <a:sym typeface="Wingdings 2" panose="05020102010507070707" pitchFamily="18" charset="2"/>
              </a:rPr>
              <a:t></a:t>
            </a:r>
            <a:r>
              <a:rPr kumimoji="1" lang="ja-JP" altLang="id-ID" sz="1200" dirty="0">
                <a:latin typeface="Arial" panose="020B0604020202020204" pitchFamily="34" charset="0"/>
                <a:ea typeface="ＭＳ ゴシック" panose="020B0609070205080204" pitchFamily="49" charset="-128"/>
              </a:rPr>
              <a:t> </a:t>
            </a:r>
            <a:r>
              <a:rPr kumimoji="1" lang="id-ID" altLang="ja-JP" sz="1200" dirty="0">
                <a:latin typeface="Arial" panose="020B0604020202020204" pitchFamily="34" charset="0"/>
                <a:ea typeface="ＭＳ ゴシック" panose="020B0609070205080204" pitchFamily="49" charset="-128"/>
              </a:rPr>
              <a:t>The road surface is frozen.</a:t>
            </a:r>
            <a:endParaRPr kumimoji="1" lang="ja-JP" altLang="en-US" sz="1200" dirty="0">
              <a:latin typeface="Arial" panose="020B0604020202020204" pitchFamily="34" charset="0"/>
              <a:ea typeface="ＭＳ ゴシック" panose="020B0609070205080204" pitchFamily="49" charset="-128"/>
            </a:endParaRPr>
          </a:p>
        </p:txBody>
      </p:sp>
      <p:sp>
        <p:nvSpPr>
          <p:cNvPr id="16" name="テキスト ボックス 15">
            <a:extLst>
              <a:ext uri="{FF2B5EF4-FFF2-40B4-BE49-F238E27FC236}">
                <a16:creationId xmlns:a16="http://schemas.microsoft.com/office/drawing/2014/main" id="{D43CE76B-0A25-47CA-B712-3306B268F988}"/>
              </a:ext>
            </a:extLst>
          </p:cNvPr>
          <p:cNvSpPr txBox="1"/>
          <p:nvPr/>
        </p:nvSpPr>
        <p:spPr>
          <a:xfrm>
            <a:off x="3429860" y="1599546"/>
            <a:ext cx="1270000" cy="276999"/>
          </a:xfrm>
          <a:prstGeom prst="rect">
            <a:avLst/>
          </a:prstGeom>
          <a:noFill/>
        </p:spPr>
        <p:txBody>
          <a:bodyPr vert="horz" lIns="0" tIns="0" rIns="0" bIns="0" rtlCol="0">
            <a:spAutoFit/>
          </a:bodyPr>
          <a:lstStyle/>
          <a:p>
            <a:pPr algn="ctr"/>
            <a:r>
              <a:rPr kumimoji="1" lang="id-ID" altLang="ja-JP" b="1" dirty="0">
                <a:solidFill>
                  <a:schemeClr val="bg1"/>
                </a:solidFill>
                <a:latin typeface="Arial" panose="020B0604020202020204" pitchFamily="34" charset="0"/>
                <a:ea typeface="ＭＳ ゴシック" panose="020B0609070205080204" pitchFamily="49" charset="-128"/>
              </a:rPr>
              <a:t>Stumbling</a:t>
            </a:r>
            <a:endParaRPr kumimoji="1" lang="ja-JP" altLang="en-US" b="1" dirty="0">
              <a:solidFill>
                <a:schemeClr val="bg1"/>
              </a:solidFill>
              <a:latin typeface="Arial" panose="020B0604020202020204" pitchFamily="34" charset="0"/>
              <a:ea typeface="ＭＳ ゴシック" panose="020B0609070205080204" pitchFamily="49" charset="-128"/>
            </a:endParaRPr>
          </a:p>
        </p:txBody>
      </p:sp>
      <p:sp>
        <p:nvSpPr>
          <p:cNvPr id="17" name="テキスト ボックス 16">
            <a:extLst>
              <a:ext uri="{FF2B5EF4-FFF2-40B4-BE49-F238E27FC236}">
                <a16:creationId xmlns:a16="http://schemas.microsoft.com/office/drawing/2014/main" id="{C9C0A73F-ED63-4A80-8352-B796A96AFCFC}"/>
              </a:ext>
            </a:extLst>
          </p:cNvPr>
          <p:cNvSpPr txBox="1"/>
          <p:nvPr/>
        </p:nvSpPr>
        <p:spPr>
          <a:xfrm>
            <a:off x="3337482" y="2633883"/>
            <a:ext cx="2721816" cy="553998"/>
          </a:xfrm>
          <a:prstGeom prst="rect">
            <a:avLst/>
          </a:prstGeom>
          <a:noFill/>
        </p:spPr>
        <p:txBody>
          <a:bodyPr vert="horz" wrap="square" lIns="0" tIns="0" rIns="0" bIns="0" rtlCol="0">
            <a:spAutoFit/>
          </a:bodyPr>
          <a:lstStyle/>
          <a:p>
            <a:r>
              <a:rPr kumimoji="1" lang="id-ID" altLang="ja-JP" sz="1200" dirty="0">
                <a:latin typeface="Arial" panose="020B0604020202020204" pitchFamily="34" charset="0"/>
                <a:ea typeface="ＭＳ ゴシック" panose="020B0609070205080204" pitchFamily="49" charset="-128"/>
              </a:rPr>
              <a:t>&lt;Major causes&gt;</a:t>
            </a:r>
            <a:br>
              <a:rPr kumimoji="1" lang="id-ID" altLang="ja-JP" sz="1200" dirty="0">
                <a:latin typeface="Arial" panose="020B0604020202020204" pitchFamily="34" charset="0"/>
                <a:ea typeface="ＭＳ ゴシック" panose="020B0609070205080204" pitchFamily="49" charset="-128"/>
              </a:rPr>
            </a:br>
            <a:r>
              <a:rPr kumimoji="1" lang="ja-JP" altLang="en-US" sz="1200" dirty="0">
                <a:latin typeface="Arial" panose="020B0604020202020204" pitchFamily="34" charset="0"/>
                <a:ea typeface="ＭＳ ゴシック" panose="020B0609070205080204" pitchFamily="49" charset="-128"/>
                <a:sym typeface="Wingdings 2" panose="05020102010507070707" pitchFamily="18" charset="2"/>
              </a:rPr>
              <a:t></a:t>
            </a:r>
            <a:r>
              <a:rPr kumimoji="1" lang="ja-JP" altLang="id-ID" sz="1200" dirty="0">
                <a:latin typeface="Arial" panose="020B0604020202020204" pitchFamily="34" charset="0"/>
                <a:ea typeface="ＭＳ ゴシック" panose="020B0609070205080204" pitchFamily="49" charset="-128"/>
              </a:rPr>
              <a:t> </a:t>
            </a:r>
            <a:r>
              <a:rPr kumimoji="1" lang="id-ID" altLang="ja-JP" sz="1200" dirty="0">
                <a:latin typeface="Arial" panose="020B0604020202020204" pitchFamily="34" charset="0"/>
                <a:ea typeface="ＭＳ ゴシック" panose="020B0609070205080204" pitchFamily="49" charset="-128"/>
              </a:rPr>
              <a:t>The floor is uneven or has steps on it.</a:t>
            </a:r>
            <a:br>
              <a:rPr kumimoji="1" lang="id-ID" altLang="ja-JP" sz="1200" dirty="0">
                <a:latin typeface="Arial" panose="020B0604020202020204" pitchFamily="34" charset="0"/>
                <a:ea typeface="ＭＳ ゴシック" panose="020B0609070205080204" pitchFamily="49" charset="-128"/>
              </a:rPr>
            </a:br>
            <a:r>
              <a:rPr kumimoji="1" lang="ja-JP" altLang="en-US" sz="1200" dirty="0">
                <a:latin typeface="Arial" panose="020B0604020202020204" pitchFamily="34" charset="0"/>
                <a:ea typeface="ＭＳ ゴシック" panose="020B0609070205080204" pitchFamily="49" charset="-128"/>
                <a:sym typeface="Wingdings 2" panose="05020102010507070707" pitchFamily="18" charset="2"/>
              </a:rPr>
              <a:t></a:t>
            </a:r>
            <a:r>
              <a:rPr kumimoji="1" lang="ja-JP" altLang="id-ID" sz="1200" dirty="0">
                <a:latin typeface="Arial" panose="020B0604020202020204" pitchFamily="34" charset="0"/>
                <a:ea typeface="ＭＳ ゴシック" panose="020B0609070205080204" pitchFamily="49" charset="-128"/>
              </a:rPr>
              <a:t> </a:t>
            </a:r>
            <a:r>
              <a:rPr kumimoji="1" lang="id-ID" altLang="ja-JP" sz="1200" dirty="0">
                <a:latin typeface="Arial" panose="020B0604020202020204" pitchFamily="34" charset="0"/>
                <a:ea typeface="ＭＳ ゴシック" panose="020B0609070205080204" pitchFamily="49" charset="-128"/>
              </a:rPr>
              <a:t>The floor has freight or goods left on it.</a:t>
            </a:r>
            <a:endParaRPr kumimoji="1" lang="ja-JP" altLang="en-US" sz="1200" dirty="0">
              <a:latin typeface="Arial" panose="020B0604020202020204" pitchFamily="34" charset="0"/>
              <a:ea typeface="ＭＳ ゴシック" panose="020B0609070205080204" pitchFamily="49" charset="-128"/>
            </a:endParaRPr>
          </a:p>
        </p:txBody>
      </p:sp>
      <p:sp>
        <p:nvSpPr>
          <p:cNvPr id="18" name="テキスト ボックス 17">
            <a:extLst>
              <a:ext uri="{FF2B5EF4-FFF2-40B4-BE49-F238E27FC236}">
                <a16:creationId xmlns:a16="http://schemas.microsoft.com/office/drawing/2014/main" id="{A92DD2F7-2BB5-4535-AB1B-02064F96AA13}"/>
              </a:ext>
            </a:extLst>
          </p:cNvPr>
          <p:cNvSpPr txBox="1"/>
          <p:nvPr/>
        </p:nvSpPr>
        <p:spPr>
          <a:xfrm>
            <a:off x="6326336" y="1599546"/>
            <a:ext cx="1270000" cy="276999"/>
          </a:xfrm>
          <a:prstGeom prst="rect">
            <a:avLst/>
          </a:prstGeom>
          <a:noFill/>
        </p:spPr>
        <p:txBody>
          <a:bodyPr vert="horz" lIns="0" tIns="0" rIns="0" bIns="0" rtlCol="0">
            <a:spAutoFit/>
          </a:bodyPr>
          <a:lstStyle/>
          <a:p>
            <a:pPr algn="ctr"/>
            <a:r>
              <a:rPr kumimoji="1" lang="id-ID" altLang="ja-JP" b="1" dirty="0">
                <a:solidFill>
                  <a:schemeClr val="bg1"/>
                </a:solidFill>
                <a:latin typeface="Arial" panose="020B0604020202020204" pitchFamily="34" charset="0"/>
                <a:ea typeface="ＭＳ ゴシック" panose="020B0609070205080204" pitchFamily="49" charset="-128"/>
              </a:rPr>
              <a:t>Misstep</a:t>
            </a:r>
            <a:endParaRPr kumimoji="1" lang="ja-JP" altLang="en-US" b="1" dirty="0">
              <a:solidFill>
                <a:schemeClr val="bg1"/>
              </a:solidFill>
              <a:latin typeface="Arial" panose="020B0604020202020204" pitchFamily="34" charset="0"/>
              <a:ea typeface="ＭＳ ゴシック" panose="020B0609070205080204" pitchFamily="49" charset="-128"/>
            </a:endParaRPr>
          </a:p>
        </p:txBody>
      </p:sp>
      <p:sp>
        <p:nvSpPr>
          <p:cNvPr id="19" name="テキスト ボックス 18">
            <a:extLst>
              <a:ext uri="{FF2B5EF4-FFF2-40B4-BE49-F238E27FC236}">
                <a16:creationId xmlns:a16="http://schemas.microsoft.com/office/drawing/2014/main" id="{5CBB81D7-16F1-4E88-B92B-41772B83655F}"/>
              </a:ext>
            </a:extLst>
          </p:cNvPr>
          <p:cNvSpPr txBox="1"/>
          <p:nvPr/>
        </p:nvSpPr>
        <p:spPr>
          <a:xfrm>
            <a:off x="6226583" y="2633883"/>
            <a:ext cx="2695325" cy="738664"/>
          </a:xfrm>
          <a:prstGeom prst="rect">
            <a:avLst/>
          </a:prstGeom>
          <a:noFill/>
        </p:spPr>
        <p:txBody>
          <a:bodyPr vert="horz" wrap="square" lIns="0" tIns="0" rIns="0" bIns="0" rtlCol="0">
            <a:spAutoFit/>
          </a:bodyPr>
          <a:lstStyle/>
          <a:p>
            <a:pPr marL="84138" indent="-84138"/>
            <a:r>
              <a:rPr kumimoji="1" lang="id-ID" altLang="ja-JP" sz="1200" dirty="0">
                <a:latin typeface="Arial" panose="020B0604020202020204" pitchFamily="34" charset="0"/>
                <a:ea typeface="ＭＳ ゴシック" panose="020B0609070205080204" pitchFamily="49" charset="-128"/>
              </a:rPr>
              <a:t>&lt;Major causes&gt;</a:t>
            </a:r>
            <a:endParaRPr kumimoji="1" lang="en-US" altLang="ja-JP" sz="1200" dirty="0">
              <a:latin typeface="Arial" panose="020B0604020202020204" pitchFamily="34" charset="0"/>
              <a:ea typeface="ＭＳ ゴシック" panose="020B0609070205080204" pitchFamily="49" charset="-128"/>
            </a:endParaRPr>
          </a:p>
          <a:p>
            <a:pPr marL="84138" indent="-84138"/>
            <a:r>
              <a:rPr lang="ja-JP" altLang="en-US" sz="1200" dirty="0">
                <a:latin typeface="Arial" panose="020B0604020202020204" pitchFamily="34" charset="0"/>
                <a:ea typeface="ＭＳ ゴシック" panose="020B0609070205080204" pitchFamily="49" charset="-128"/>
                <a:sym typeface="Wingdings 2" panose="05020102010507070707" pitchFamily="18" charset="2"/>
              </a:rPr>
              <a:t></a:t>
            </a:r>
            <a:r>
              <a:rPr kumimoji="1" lang="en-US" altLang="ja-JP" sz="1200" dirty="0">
                <a:latin typeface="Arial" panose="020B0604020202020204" pitchFamily="34" charset="0"/>
                <a:ea typeface="ＭＳ ゴシック" panose="020B0609070205080204" pitchFamily="49" charset="-128"/>
              </a:rPr>
              <a:t>	</a:t>
            </a:r>
            <a:r>
              <a:rPr kumimoji="1" lang="id-ID" altLang="ja-JP" sz="1200" dirty="0">
                <a:latin typeface="Arial" panose="020B0604020202020204" pitchFamily="34" charset="0"/>
                <a:ea typeface="ＭＳ ゴシック" panose="020B0609070205080204" pitchFamily="49" charset="-128"/>
              </a:rPr>
              <a:t>A worker cannot see where to step as, for instance, she is holding something large.</a:t>
            </a:r>
            <a:endParaRPr kumimoji="1" lang="ja-JP" altLang="en-US" sz="1200" dirty="0">
              <a:latin typeface="Arial" panose="020B0604020202020204" pitchFamily="34" charset="0"/>
              <a:ea typeface="ＭＳ ゴシック" panose="020B0609070205080204" pitchFamily="49" charset="-128"/>
            </a:endParaRPr>
          </a:p>
        </p:txBody>
      </p:sp>
      <p:sp>
        <p:nvSpPr>
          <p:cNvPr id="20" name="テキスト ボックス 19">
            <a:extLst>
              <a:ext uri="{FF2B5EF4-FFF2-40B4-BE49-F238E27FC236}">
                <a16:creationId xmlns:a16="http://schemas.microsoft.com/office/drawing/2014/main" id="{1AB4E8E9-6BD1-46DA-BB57-6CF216EC2528}"/>
              </a:ext>
            </a:extLst>
          </p:cNvPr>
          <p:cNvSpPr txBox="1"/>
          <p:nvPr/>
        </p:nvSpPr>
        <p:spPr>
          <a:xfrm>
            <a:off x="341920" y="5003992"/>
            <a:ext cx="2729521" cy="923330"/>
          </a:xfrm>
          <a:prstGeom prst="rect">
            <a:avLst/>
          </a:prstGeom>
          <a:noFill/>
        </p:spPr>
        <p:txBody>
          <a:bodyPr vert="horz" wrap="square" lIns="0" tIns="0" rIns="0" bIns="0" rtlCol="0">
            <a:spAutoFit/>
          </a:bodyPr>
          <a:lstStyle/>
          <a:p>
            <a:pPr marL="84138" indent="-84138"/>
            <a:r>
              <a:rPr kumimoji="1" lang="ja-JP" altLang="en-US" sz="1200" dirty="0">
                <a:latin typeface="Arial" panose="020B0604020202020204" pitchFamily="34" charset="0"/>
                <a:ea typeface="ＭＳ ゴシック" panose="020B0609070205080204" pitchFamily="49" charset="-128"/>
                <a:sym typeface="Wingdings 2" panose="05020102010507070707" pitchFamily="18" charset="2"/>
              </a:rPr>
              <a:t></a:t>
            </a:r>
            <a:r>
              <a:rPr kumimoji="1" lang="ja-JP" altLang="id-ID" sz="1200" dirty="0">
                <a:latin typeface="Arial" panose="020B0604020202020204" pitchFamily="34" charset="0"/>
                <a:ea typeface="ＭＳ ゴシック" panose="020B0609070205080204" pitchFamily="49" charset="-128"/>
              </a:rPr>
              <a:t> </a:t>
            </a:r>
            <a:r>
              <a:rPr kumimoji="1" lang="id-ID" altLang="ja-JP" sz="1200" dirty="0">
                <a:latin typeface="Arial" panose="020B0604020202020204" pitchFamily="34" charset="0"/>
                <a:ea typeface="ＭＳ ゴシック" panose="020B0609070205080204" pitchFamily="49" charset="-128"/>
              </a:rPr>
              <a:t>Leave nothing on a pathway.</a:t>
            </a:r>
            <a:endParaRPr kumimoji="1" lang="en-US" altLang="ja-JP" sz="1200" dirty="0">
              <a:latin typeface="Arial" panose="020B0604020202020204" pitchFamily="34" charset="0"/>
              <a:ea typeface="ＭＳ ゴシック" panose="020B0609070205080204" pitchFamily="49" charset="-128"/>
            </a:endParaRPr>
          </a:p>
          <a:p>
            <a:pPr marL="84138" indent="-84138"/>
            <a:r>
              <a:rPr kumimoji="1" lang="ja-JP" altLang="en-US" sz="1200" dirty="0">
                <a:latin typeface="Arial" panose="020B0604020202020204" pitchFamily="34" charset="0"/>
                <a:ea typeface="ＭＳ ゴシック" panose="020B0609070205080204" pitchFamily="49" charset="-128"/>
                <a:sym typeface="Wingdings 2" panose="05020102010507070707" pitchFamily="18" charset="2"/>
              </a:rPr>
              <a:t></a:t>
            </a:r>
            <a:r>
              <a:rPr kumimoji="1" lang="ja-JP" altLang="id-ID" sz="1200" dirty="0">
                <a:latin typeface="Arial" panose="020B0604020202020204" pitchFamily="34" charset="0"/>
                <a:ea typeface="ＭＳ ゴシック" panose="020B0609070205080204" pitchFamily="49" charset="-128"/>
              </a:rPr>
              <a:t> </a:t>
            </a:r>
            <a:r>
              <a:rPr kumimoji="1" lang="id-ID" altLang="ja-JP" sz="1200" dirty="0">
                <a:latin typeface="Arial" panose="020B0604020202020204" pitchFamily="34" charset="0"/>
                <a:ea typeface="ＭＳ ゴシック" panose="020B0609070205080204" pitchFamily="49" charset="-128"/>
              </a:rPr>
              <a:t>Remove dirt (water, oil, powder, etc.) on the floor.</a:t>
            </a:r>
            <a:endParaRPr kumimoji="1" lang="en-US" altLang="ja-JP" sz="1200" dirty="0">
              <a:latin typeface="Arial" panose="020B0604020202020204" pitchFamily="34" charset="0"/>
              <a:ea typeface="ＭＳ ゴシック" panose="020B0609070205080204" pitchFamily="49" charset="-128"/>
            </a:endParaRPr>
          </a:p>
          <a:p>
            <a:pPr marL="84138" indent="-84138"/>
            <a:r>
              <a:rPr kumimoji="1" lang="ja-JP" altLang="en-US" sz="1200" dirty="0">
                <a:latin typeface="Arial" panose="020B0604020202020204" pitchFamily="34" charset="0"/>
                <a:ea typeface="ＭＳ ゴシック" panose="020B0609070205080204" pitchFamily="49" charset="-128"/>
                <a:sym typeface="Wingdings 2" panose="05020102010507070707" pitchFamily="18" charset="2"/>
              </a:rPr>
              <a:t></a:t>
            </a:r>
            <a:r>
              <a:rPr kumimoji="1" lang="ja-JP" altLang="id-ID" sz="1200" dirty="0">
                <a:latin typeface="Arial" panose="020B0604020202020204" pitchFamily="34" charset="0"/>
                <a:ea typeface="ＭＳ ゴシック" panose="020B0609070205080204" pitchFamily="49" charset="-128"/>
              </a:rPr>
              <a:t> </a:t>
            </a:r>
            <a:r>
              <a:rPr kumimoji="1" lang="id-ID" altLang="ja-JP" sz="1200" dirty="0">
                <a:latin typeface="Arial" panose="020B0604020202020204" pitchFamily="34" charset="0"/>
                <a:ea typeface="ＭＳ ゴシック" panose="020B0609070205080204" pitchFamily="49" charset="-128"/>
              </a:rPr>
              <a:t>Eliminate unevenness, steps, etc. on the floor.</a:t>
            </a:r>
            <a:endParaRPr kumimoji="1" lang="ja-JP" altLang="en-US" sz="1200" dirty="0">
              <a:latin typeface="Arial" panose="020B0604020202020204" pitchFamily="34" charset="0"/>
              <a:ea typeface="ＭＳ ゴシック" panose="020B0609070205080204" pitchFamily="49" charset="-128"/>
            </a:endParaRPr>
          </a:p>
        </p:txBody>
      </p:sp>
      <p:sp>
        <p:nvSpPr>
          <p:cNvPr id="21" name="テキスト ボックス 20">
            <a:extLst>
              <a:ext uri="{FF2B5EF4-FFF2-40B4-BE49-F238E27FC236}">
                <a16:creationId xmlns:a16="http://schemas.microsoft.com/office/drawing/2014/main" id="{918165C2-00A4-4485-B100-779361600DF5}"/>
              </a:ext>
            </a:extLst>
          </p:cNvPr>
          <p:cNvSpPr txBox="1"/>
          <p:nvPr/>
        </p:nvSpPr>
        <p:spPr>
          <a:xfrm>
            <a:off x="3342419" y="5003992"/>
            <a:ext cx="2693498" cy="923330"/>
          </a:xfrm>
          <a:prstGeom prst="rect">
            <a:avLst/>
          </a:prstGeom>
          <a:noFill/>
        </p:spPr>
        <p:txBody>
          <a:bodyPr vert="horz" wrap="square" lIns="0" tIns="0" rIns="0" bIns="0" rtlCol="0">
            <a:spAutoFit/>
          </a:bodyPr>
          <a:lstStyle/>
          <a:p>
            <a:pPr marL="84138" indent="-84138"/>
            <a:r>
              <a:rPr kumimoji="1" lang="ja-JP" altLang="en-US" sz="1200" dirty="0">
                <a:latin typeface="Arial" panose="020B0604020202020204" pitchFamily="34" charset="0"/>
                <a:ea typeface="ＭＳ ゴシック" panose="020B0609070205080204" pitchFamily="49" charset="-128"/>
                <a:sym typeface="Wingdings 2" panose="05020102010507070707" pitchFamily="18" charset="2"/>
              </a:rPr>
              <a:t></a:t>
            </a:r>
            <a:r>
              <a:rPr kumimoji="1" lang="ja-JP" altLang="id-ID" sz="1200" dirty="0">
                <a:latin typeface="Arial" panose="020B0604020202020204" pitchFamily="34" charset="0"/>
                <a:ea typeface="ＭＳ ゴシック" panose="020B0609070205080204" pitchFamily="49" charset="-128"/>
              </a:rPr>
              <a:t> </a:t>
            </a:r>
            <a:r>
              <a:rPr kumimoji="1" lang="id-ID" altLang="ja-JP" sz="1200" dirty="0">
                <a:latin typeface="Arial" panose="020B0604020202020204" pitchFamily="34" charset="0"/>
                <a:ea typeface="ＭＳ ゴシック" panose="020B0609070205080204" pitchFamily="49" charset="-128"/>
              </a:rPr>
              <a:t>Secure enough time for any action.</a:t>
            </a:r>
            <a:endParaRPr kumimoji="1" lang="en-US" altLang="ja-JP" sz="1200" dirty="0">
              <a:latin typeface="Arial" panose="020B0604020202020204" pitchFamily="34" charset="0"/>
              <a:ea typeface="ＭＳ ゴシック" panose="020B0609070205080204" pitchFamily="49" charset="-128"/>
            </a:endParaRPr>
          </a:p>
          <a:p>
            <a:pPr marL="84138" indent="-84138"/>
            <a:r>
              <a:rPr kumimoji="1" lang="ja-JP" altLang="en-US" sz="1200" dirty="0">
                <a:latin typeface="Arial" panose="020B0604020202020204" pitchFamily="34" charset="0"/>
                <a:ea typeface="ＭＳ ゴシック" panose="020B0609070205080204" pitchFamily="49" charset="-128"/>
                <a:sym typeface="Wingdings 2" panose="05020102010507070707" pitchFamily="18" charset="2"/>
              </a:rPr>
              <a:t></a:t>
            </a:r>
            <a:r>
              <a:rPr kumimoji="1" lang="en-US" altLang="ja-JP" sz="1200" dirty="0">
                <a:latin typeface="Arial" panose="020B0604020202020204" pitchFamily="34" charset="0"/>
                <a:ea typeface="ＭＳ ゴシック" panose="020B0609070205080204" pitchFamily="49" charset="-128"/>
                <a:sym typeface="Wingdings 2" panose="05020102010507070707" pitchFamily="18" charset="2"/>
              </a:rPr>
              <a:t>	</a:t>
            </a:r>
            <a:r>
              <a:rPr kumimoji="1" lang="id-ID" altLang="ja-JP" sz="1200" dirty="0">
                <a:latin typeface="Arial" panose="020B0604020202020204" pitchFamily="34" charset="0"/>
                <a:ea typeface="ＭＳ ゴシック" panose="020B0609070205080204" pitchFamily="49" charset="-128"/>
              </a:rPr>
              <a:t>When on a slippery surface, walk with short steps.</a:t>
            </a:r>
            <a:endParaRPr kumimoji="1" lang="en-US" altLang="ja-JP" sz="1200" dirty="0">
              <a:latin typeface="Arial" panose="020B0604020202020204" pitchFamily="34" charset="0"/>
              <a:ea typeface="ＭＳ ゴシック" panose="020B0609070205080204" pitchFamily="49" charset="-128"/>
            </a:endParaRPr>
          </a:p>
          <a:p>
            <a:pPr marL="84138" indent="-84138"/>
            <a:r>
              <a:rPr kumimoji="1" lang="ja-JP" altLang="en-US" sz="1200" dirty="0">
                <a:latin typeface="Arial" panose="020B0604020202020204" pitchFamily="34" charset="0"/>
                <a:ea typeface="ＭＳ ゴシック" panose="020B0609070205080204" pitchFamily="49" charset="-128"/>
                <a:sym typeface="Wingdings 2" panose="05020102010507070707" pitchFamily="18" charset="2"/>
              </a:rPr>
              <a:t></a:t>
            </a:r>
            <a:r>
              <a:rPr kumimoji="1" lang="ja-JP" altLang="id-ID" sz="1200" dirty="0">
                <a:latin typeface="Arial" panose="020B0604020202020204" pitchFamily="34" charset="0"/>
                <a:ea typeface="ＭＳ ゴシック" panose="020B0609070205080204" pitchFamily="49" charset="-128"/>
              </a:rPr>
              <a:t> </a:t>
            </a:r>
            <a:r>
              <a:rPr kumimoji="1" lang="id-ID" altLang="ja-JP" sz="1200" dirty="0">
                <a:latin typeface="Arial" panose="020B0604020202020204" pitchFamily="34" charset="0"/>
                <a:ea typeface="ＭＳ ゴシック" panose="020B0609070205080204" pitchFamily="49" charset="-128"/>
              </a:rPr>
              <a:t>Never start working when you cannot see where to step.</a:t>
            </a:r>
            <a:endParaRPr kumimoji="1" lang="ja-JP" altLang="en-US" sz="1200" dirty="0">
              <a:latin typeface="Arial" panose="020B0604020202020204" pitchFamily="34" charset="0"/>
              <a:ea typeface="ＭＳ ゴシック" panose="020B0609070205080204" pitchFamily="49" charset="-128"/>
            </a:endParaRPr>
          </a:p>
        </p:txBody>
      </p:sp>
      <p:sp>
        <p:nvSpPr>
          <p:cNvPr id="22" name="テキスト ボックス 21">
            <a:extLst>
              <a:ext uri="{FF2B5EF4-FFF2-40B4-BE49-F238E27FC236}">
                <a16:creationId xmlns:a16="http://schemas.microsoft.com/office/drawing/2014/main" id="{D409C29E-B02E-42F9-9570-333721731424}"/>
              </a:ext>
            </a:extLst>
          </p:cNvPr>
          <p:cNvSpPr txBox="1"/>
          <p:nvPr/>
        </p:nvSpPr>
        <p:spPr>
          <a:xfrm>
            <a:off x="6198983" y="5003992"/>
            <a:ext cx="2693497" cy="1107996"/>
          </a:xfrm>
          <a:prstGeom prst="rect">
            <a:avLst/>
          </a:prstGeom>
          <a:noFill/>
        </p:spPr>
        <p:txBody>
          <a:bodyPr vert="horz" wrap="square" lIns="0" tIns="0" rIns="0" bIns="0" rtlCol="0">
            <a:spAutoFit/>
          </a:bodyPr>
          <a:lstStyle/>
          <a:p>
            <a:pPr marL="84138" indent="-84138"/>
            <a:r>
              <a:rPr kumimoji="1" lang="ja-JP" altLang="en-US" sz="1200" dirty="0">
                <a:latin typeface="Arial" panose="020B0604020202020204" pitchFamily="34" charset="0"/>
                <a:ea typeface="ＭＳ ゴシック" panose="020B0609070205080204" pitchFamily="49" charset="-128"/>
                <a:sym typeface="Wingdings 2" panose="05020102010507070707" pitchFamily="18" charset="2"/>
              </a:rPr>
              <a:t></a:t>
            </a:r>
            <a:r>
              <a:rPr kumimoji="1" lang="en-US" altLang="ja-JP" sz="1200" dirty="0">
                <a:latin typeface="Arial" panose="020B0604020202020204" pitchFamily="34" charset="0"/>
                <a:ea typeface="ＭＳ ゴシック" panose="020B0609070205080204" pitchFamily="49" charset="-128"/>
                <a:sym typeface="Wingdings 2" panose="05020102010507070707" pitchFamily="18" charset="2"/>
              </a:rPr>
              <a:t>	</a:t>
            </a:r>
            <a:r>
              <a:rPr kumimoji="1" lang="id-ID" altLang="ja-JP" sz="1200" dirty="0">
                <a:latin typeface="Arial" panose="020B0604020202020204" pitchFamily="34" charset="0"/>
                <a:ea typeface="ＭＳ ゴシック" panose="020B0609070205080204" pitchFamily="49" charset="-128"/>
              </a:rPr>
              <a:t>Put on shoes suitable for walking &amp; working.</a:t>
            </a:r>
            <a:endParaRPr kumimoji="1" lang="en-US" altLang="ja-JP" sz="1200" dirty="0">
              <a:latin typeface="Arial" panose="020B0604020202020204" pitchFamily="34" charset="0"/>
              <a:ea typeface="ＭＳ ゴシック" panose="020B0609070205080204" pitchFamily="49" charset="-128"/>
            </a:endParaRPr>
          </a:p>
          <a:p>
            <a:pPr marL="84138" indent="-84138"/>
            <a:r>
              <a:rPr kumimoji="1" lang="ja-JP" altLang="en-US" sz="1200" dirty="0">
                <a:latin typeface="Arial" panose="020B0604020202020204" pitchFamily="34" charset="0"/>
                <a:ea typeface="ＭＳ ゴシック" panose="020B0609070205080204" pitchFamily="49" charset="-128"/>
                <a:sym typeface="Wingdings 2" panose="05020102010507070707" pitchFamily="18" charset="2"/>
              </a:rPr>
              <a:t></a:t>
            </a:r>
            <a:r>
              <a:rPr kumimoji="1" lang="ja-JP" altLang="id-ID" sz="1200" dirty="0">
                <a:latin typeface="Arial" panose="020B0604020202020204" pitchFamily="34" charset="0"/>
                <a:ea typeface="ＭＳ ゴシック" panose="020B0609070205080204" pitchFamily="49" charset="-128"/>
              </a:rPr>
              <a:t> </a:t>
            </a:r>
            <a:r>
              <a:rPr kumimoji="1" lang="id-ID" altLang="ja-JP" sz="1200" dirty="0">
                <a:latin typeface="Arial" panose="020B0604020202020204" pitchFamily="34" charset="0"/>
                <a:ea typeface="ＭＳ ゴシック" panose="020B0609070205080204" pitchFamily="49" charset="-128"/>
              </a:rPr>
              <a:t>Prepare a hazard map of the workplace to share risk information.</a:t>
            </a:r>
            <a:endParaRPr kumimoji="1" lang="en-US" altLang="ja-JP" sz="1200" dirty="0">
              <a:latin typeface="Arial" panose="020B0604020202020204" pitchFamily="34" charset="0"/>
              <a:ea typeface="ＭＳ ゴシック" panose="020B0609070205080204" pitchFamily="49" charset="-128"/>
            </a:endParaRPr>
          </a:p>
          <a:p>
            <a:pPr marL="84138" indent="-84138"/>
            <a:r>
              <a:rPr kumimoji="1" lang="ja-JP" altLang="en-US" sz="1200" dirty="0">
                <a:latin typeface="Arial" panose="020B0604020202020204" pitchFamily="34" charset="0"/>
                <a:ea typeface="ＭＳ ゴシック" panose="020B0609070205080204" pitchFamily="49" charset="-128"/>
                <a:sym typeface="Wingdings 2" panose="05020102010507070707" pitchFamily="18" charset="2"/>
              </a:rPr>
              <a:t></a:t>
            </a:r>
            <a:r>
              <a:rPr kumimoji="1" lang="ja-JP" altLang="id-ID" sz="1200" dirty="0">
                <a:latin typeface="Arial" panose="020B0604020202020204" pitchFamily="34" charset="0"/>
                <a:ea typeface="ＭＳ ゴシック" panose="020B0609070205080204" pitchFamily="49" charset="-128"/>
              </a:rPr>
              <a:t> </a:t>
            </a:r>
            <a:r>
              <a:rPr kumimoji="1" lang="id-ID" altLang="ja-JP" sz="1200" dirty="0">
                <a:latin typeface="Arial" panose="020B0604020202020204" pitchFamily="34" charset="0"/>
                <a:ea typeface="ＭＳ ゴシック" panose="020B0609070205080204" pitchFamily="49" charset="-128"/>
              </a:rPr>
              <a:t>Place a sticker where someone may slip/stumble and fall for warning.</a:t>
            </a:r>
            <a:endParaRPr kumimoji="1" lang="ja-JP" altLang="en-US" sz="1200" dirty="0">
              <a:latin typeface="Arial" panose="020B0604020202020204" pitchFamily="34" charset="0"/>
              <a:ea typeface="ＭＳ ゴシック" panose="020B0609070205080204" pitchFamily="49" charset="-128"/>
            </a:endParaRPr>
          </a:p>
        </p:txBody>
      </p:sp>
      <p:sp>
        <p:nvSpPr>
          <p:cNvPr id="23" name="テキスト ボックス 22">
            <a:extLst>
              <a:ext uri="{FF2B5EF4-FFF2-40B4-BE49-F238E27FC236}">
                <a16:creationId xmlns:a16="http://schemas.microsoft.com/office/drawing/2014/main" id="{A7F0D54E-E49D-44F6-B6A0-B804A7FE582F}"/>
              </a:ext>
            </a:extLst>
          </p:cNvPr>
          <p:cNvSpPr txBox="1"/>
          <p:nvPr/>
        </p:nvSpPr>
        <p:spPr>
          <a:xfrm>
            <a:off x="323527" y="4577623"/>
            <a:ext cx="2866741" cy="276999"/>
          </a:xfrm>
          <a:prstGeom prst="rect">
            <a:avLst/>
          </a:prstGeom>
          <a:noFill/>
        </p:spPr>
        <p:txBody>
          <a:bodyPr vert="horz" wrap="square" lIns="0" tIns="0" rIns="0" bIns="0" rtlCol="0">
            <a:spAutoFit/>
          </a:bodyPr>
          <a:lstStyle/>
          <a:p>
            <a:pPr algn="ctr"/>
            <a:r>
              <a:rPr lang="fi-FI" altLang="ja-JP" b="1" dirty="0">
                <a:solidFill>
                  <a:schemeClr val="bg1"/>
                </a:solidFill>
                <a:latin typeface="Arial" panose="020B0604020202020204" pitchFamily="34" charset="0"/>
                <a:ea typeface="ＭＳ ゴシック" panose="020B0609070205080204" pitchFamily="49" charset="-128"/>
              </a:rPr>
              <a:t>4S</a:t>
            </a:r>
            <a:r>
              <a:rPr lang="fi-FI" altLang="ja-JP" sz="1200" b="1" dirty="0">
                <a:solidFill>
                  <a:schemeClr val="bg1"/>
                </a:solidFill>
                <a:latin typeface="Arial" panose="020B0604020202020204" pitchFamily="34" charset="0"/>
                <a:ea typeface="ＭＳ ゴシック" panose="020B0609070205080204" pitchFamily="49" charset="-128"/>
              </a:rPr>
              <a:t> (Seiri, Seiton, Seiso, &amp; Seiketsu)</a:t>
            </a:r>
            <a:endParaRPr kumimoji="1" lang="ja-JP" altLang="en-US" b="1" dirty="0">
              <a:solidFill>
                <a:schemeClr val="bg1"/>
              </a:solidFill>
              <a:latin typeface="Arial" panose="020B0604020202020204" pitchFamily="34" charset="0"/>
              <a:ea typeface="ＭＳ ゴシック" panose="020B0609070205080204" pitchFamily="49" charset="-128"/>
            </a:endParaRPr>
          </a:p>
        </p:txBody>
      </p:sp>
      <p:sp>
        <p:nvSpPr>
          <p:cNvPr id="24" name="テキスト ボックス 23">
            <a:extLst>
              <a:ext uri="{FF2B5EF4-FFF2-40B4-BE49-F238E27FC236}">
                <a16:creationId xmlns:a16="http://schemas.microsoft.com/office/drawing/2014/main" id="{E95FCF2A-A5DC-4455-808A-9667E80E44C1}"/>
              </a:ext>
            </a:extLst>
          </p:cNvPr>
          <p:cNvSpPr txBox="1"/>
          <p:nvPr/>
        </p:nvSpPr>
        <p:spPr>
          <a:xfrm>
            <a:off x="3289292" y="4540297"/>
            <a:ext cx="2772000" cy="369332"/>
          </a:xfrm>
          <a:prstGeom prst="rect">
            <a:avLst/>
          </a:prstGeom>
          <a:noFill/>
        </p:spPr>
        <p:txBody>
          <a:bodyPr vert="horz" wrap="square" lIns="0" tIns="0" rIns="0" bIns="0" rtlCol="0">
            <a:spAutoFit/>
          </a:bodyPr>
          <a:lstStyle/>
          <a:p>
            <a:pPr algn="ctr"/>
            <a:r>
              <a:rPr lang="en-US" altLang="ja-JP" sz="1200" b="1" dirty="0">
                <a:solidFill>
                  <a:schemeClr val="bg1"/>
                </a:solidFill>
                <a:latin typeface="Arial" panose="020B0604020202020204" pitchFamily="34" charset="0"/>
                <a:ea typeface="ＭＳ ゴシック" panose="020B0609070205080204" pitchFamily="49" charset="-128"/>
              </a:rPr>
              <a:t>Work procedures helpful to prevent slipping &amp; stumbling</a:t>
            </a:r>
            <a:endParaRPr kumimoji="1" lang="ja-JP" altLang="en-US" sz="1200" b="1" dirty="0">
              <a:solidFill>
                <a:schemeClr val="bg1"/>
              </a:solidFill>
              <a:latin typeface="Arial" panose="020B0604020202020204" pitchFamily="34" charset="0"/>
              <a:ea typeface="ＭＳ ゴシック" panose="020B0609070205080204" pitchFamily="49" charset="-128"/>
            </a:endParaRPr>
          </a:p>
        </p:txBody>
      </p:sp>
      <p:sp>
        <p:nvSpPr>
          <p:cNvPr id="25" name="テキスト ボックス 24">
            <a:extLst>
              <a:ext uri="{FF2B5EF4-FFF2-40B4-BE49-F238E27FC236}">
                <a16:creationId xmlns:a16="http://schemas.microsoft.com/office/drawing/2014/main" id="{84A3EFCD-2574-4AEA-9505-D540F9A8C33B}"/>
              </a:ext>
            </a:extLst>
          </p:cNvPr>
          <p:cNvSpPr txBox="1"/>
          <p:nvPr/>
        </p:nvSpPr>
        <p:spPr>
          <a:xfrm>
            <a:off x="6137970" y="4577623"/>
            <a:ext cx="2772000" cy="276999"/>
          </a:xfrm>
          <a:prstGeom prst="rect">
            <a:avLst/>
          </a:prstGeom>
          <a:noFill/>
        </p:spPr>
        <p:txBody>
          <a:bodyPr vert="horz" wrap="square" lIns="0" tIns="0" rIns="0" bIns="0" rtlCol="0">
            <a:spAutoFit/>
          </a:bodyPr>
          <a:lstStyle/>
          <a:p>
            <a:pPr algn="ctr"/>
            <a:r>
              <a:rPr lang="id-ID" altLang="ja-JP" b="1" dirty="0">
                <a:solidFill>
                  <a:schemeClr val="bg1"/>
                </a:solidFill>
                <a:latin typeface="Arial" panose="020B0604020202020204" pitchFamily="34" charset="0"/>
                <a:ea typeface="ＭＳ ゴシック" panose="020B0609070205080204" pitchFamily="49" charset="-128"/>
              </a:rPr>
              <a:t>Other solutions</a:t>
            </a:r>
            <a:endParaRPr kumimoji="1" lang="ja-JP" altLang="en-US" b="1" dirty="0">
              <a:solidFill>
                <a:schemeClr val="bg1"/>
              </a:solidFill>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2167550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ACDDC0E5-F01E-444C-9FBA-7859CC770FB7}"/>
              </a:ext>
            </a:extLst>
          </p:cNvPr>
          <p:cNvSpPr>
            <a:spLocks noChangeArrowheads="1"/>
          </p:cNvSpPr>
          <p:nvPr/>
        </p:nvSpPr>
        <p:spPr bwMode="auto">
          <a:xfrm>
            <a:off x="179512" y="836713"/>
            <a:ext cx="7056784" cy="3168351"/>
          </a:xfrm>
          <a:prstGeom prst="roundRect">
            <a:avLst>
              <a:gd name="adj" fmla="val 5127"/>
            </a:avLst>
          </a:prstGeom>
          <a:solidFill>
            <a:srgbClr val="99CCFF">
              <a:alpha val="26000"/>
            </a:srgbClr>
          </a:solidFill>
          <a:ln w="12700">
            <a:solidFill>
              <a:schemeClr val="bg1">
                <a:lumMod val="50000"/>
              </a:schemeClr>
            </a:solidFill>
            <a:prstDash val="solid"/>
            <a:miter lim="800000"/>
            <a:headEnd/>
            <a:tailEnd/>
          </a:ln>
          <a:effectLst/>
        </p:spPr>
        <p:txBody>
          <a:bodyPr lIns="144000" tIns="0" rtlCol="0"/>
          <a:lstStyle/>
          <a:p>
            <a:pPr algn="just" rtl="0" fontAlgn="auto">
              <a:spcAft>
                <a:spcPts val="600"/>
              </a:spcAft>
              <a:defRPr/>
            </a:pPr>
            <a:r>
              <a:rPr lang="en-us" sz="1600" b="1" dirty="0">
                <a:solidFill>
                  <a:srgbClr val="C00000"/>
                </a:solidFill>
                <a:latin typeface="Arial" panose="020B0604020202020204" pitchFamily="34" charset="0"/>
                <a:ea typeface="ＭＳ ゴシック" panose="020B0609070205080204" pitchFamily="49" charset="-128"/>
                <a:cs typeface="メイリオ" pitchFamily="50" charset="-128"/>
              </a:rPr>
              <a:t>1. Help them understand various types of danger in the workplace.</a:t>
            </a:r>
            <a:r>
              <a:rPr lang="en-us" sz="1600" dirty="0">
                <a:solidFill>
                  <a:srgbClr val="C00000"/>
                </a:solidFill>
                <a:latin typeface="Arial" panose="020B0604020202020204" pitchFamily="34" charset="0"/>
                <a:ea typeface="ＭＳ ゴシック" panose="020B0609070205080204" pitchFamily="49" charset="-128"/>
                <a:cs typeface="メイリオ" pitchFamily="50" charset="-128"/>
              </a:rPr>
              <a:t>　</a:t>
            </a:r>
            <a:endParaRPr lang="en-US" altLang="ja-JP" sz="1600" dirty="0">
              <a:solidFill>
                <a:srgbClr val="C00000"/>
              </a:solidFill>
              <a:latin typeface="Arial" panose="020B0604020202020204" pitchFamily="34" charset="0"/>
              <a:ea typeface="ＭＳ ゴシック" panose="020B0609070205080204" pitchFamily="49" charset="-128"/>
              <a:cs typeface="メイリオ" pitchFamily="50" charset="-128"/>
            </a:endParaRPr>
          </a:p>
          <a:p>
            <a:pPr algn="just" rtl="0" fontAlgn="auto">
              <a:spcAft>
                <a:spcPts val="600"/>
              </a:spcAft>
              <a:defRPr/>
            </a:pPr>
            <a:r>
              <a:rPr lang="en-us" sz="1600" b="1" dirty="0">
                <a:solidFill>
                  <a:srgbClr val="C00000"/>
                </a:solidFill>
                <a:latin typeface="Arial" panose="020B0604020202020204" pitchFamily="34" charset="0"/>
                <a:ea typeface="ＭＳ ゴシック" panose="020B0609070205080204" pitchFamily="49" charset="-128"/>
                <a:cs typeface="メイリオ" pitchFamily="50" charset="-128"/>
              </a:rPr>
              <a:t>2. Help them recognize danger of something that "may" take place. </a:t>
            </a:r>
            <a:r>
              <a:rPr lang="en-us" sz="1600" b="1" dirty="0">
                <a:latin typeface="Arial" panose="020B0604020202020204" pitchFamily="34" charset="0"/>
                <a:ea typeface="ＭＳ ゴシック" panose="020B0609070205080204" pitchFamily="49" charset="-128"/>
                <a:cs typeface="メイリオ" pitchFamily="50" charset="-128"/>
              </a:rPr>
              <a:t>　</a:t>
            </a:r>
            <a:endParaRPr lang="en-US" altLang="ja-JP" sz="1600" b="1" dirty="0">
              <a:latin typeface="Arial" panose="020B0604020202020204" pitchFamily="34" charset="0"/>
              <a:ea typeface="ＭＳ ゴシック" panose="020B0609070205080204" pitchFamily="49" charset="-128"/>
              <a:cs typeface="メイリオ" pitchFamily="50" charset="-128"/>
            </a:endParaRPr>
          </a:p>
          <a:p>
            <a:pPr algn="just" rtl="0" fontAlgn="auto">
              <a:spcAft>
                <a:spcPts val="600"/>
              </a:spcAft>
              <a:defRPr/>
            </a:pPr>
            <a:r>
              <a:rPr lang="en-us" sz="1600" b="1" dirty="0">
                <a:solidFill>
                  <a:srgbClr val="C00000"/>
                </a:solidFill>
                <a:latin typeface="Arial" panose="020B0604020202020204" pitchFamily="34" charset="0"/>
                <a:ea typeface="ＭＳ ゴシック" panose="020B0609070205080204" pitchFamily="49" charset="-128"/>
                <a:cs typeface="メイリオ" pitchFamily="50" charset="-128"/>
              </a:rPr>
              <a:t>3. Help them learn the basics of industrial accident prevention (1).　</a:t>
            </a:r>
            <a:endParaRPr lang="en-US" altLang="ja-JP" sz="1600" b="1" dirty="0">
              <a:latin typeface="Arial" panose="020B0604020202020204" pitchFamily="34" charset="0"/>
              <a:ea typeface="ＭＳ ゴシック" panose="020B0609070205080204" pitchFamily="49" charset="-128"/>
              <a:cs typeface="メイリオ" pitchFamily="50" charset="-128"/>
            </a:endParaRPr>
          </a:p>
          <a:p>
            <a:pPr algn="just" rtl="0" fontAlgn="auto">
              <a:spcAft>
                <a:spcPts val="600"/>
              </a:spcAft>
              <a:defRPr/>
            </a:pPr>
            <a:r>
              <a:rPr lang="en-us" sz="1400" dirty="0">
                <a:solidFill>
                  <a:srgbClr val="C00000"/>
                </a:solidFill>
                <a:latin typeface="Arial" panose="020B0604020202020204" pitchFamily="34" charset="0"/>
                <a:ea typeface="ＭＳ ゴシック" panose="020B0609070205080204" pitchFamily="49" charset="-128"/>
                <a:cs typeface="メイリオ" pitchFamily="50" charset="-128"/>
              </a:rPr>
              <a:t>　</a:t>
            </a:r>
            <a:r>
              <a:rPr lang="en-us" sz="1400" dirty="0">
                <a:latin typeface="Arial" panose="020B0604020202020204" pitchFamily="34" charset="0"/>
                <a:ea typeface="ＭＳ ゴシック" panose="020B0609070205080204" pitchFamily="49" charset="-128"/>
                <a:cs typeface="メイリオ" pitchFamily="50" charset="-128"/>
              </a:rPr>
              <a:t>Help them learn various types of rules and activities.</a:t>
            </a:r>
            <a:endParaRPr lang="en-US" altLang="ja-JP" sz="1400" dirty="0">
              <a:latin typeface="Arial" panose="020B0604020202020204" pitchFamily="34" charset="0"/>
              <a:ea typeface="ＭＳ ゴシック" panose="020B0609070205080204" pitchFamily="49" charset="-128"/>
              <a:cs typeface="メイリオ" pitchFamily="50" charset="-128"/>
            </a:endParaRPr>
          </a:p>
          <a:p>
            <a:pPr algn="just" rtl="0" fontAlgn="auto">
              <a:spcAft>
                <a:spcPts val="600"/>
              </a:spcAft>
              <a:defRPr/>
            </a:pPr>
            <a:r>
              <a:rPr lang="en-us" sz="1400" dirty="0">
                <a:latin typeface="Arial" panose="020B0604020202020204" pitchFamily="34" charset="0"/>
                <a:ea typeface="ＭＳ ゴシック" panose="020B0609070205080204" pitchFamily="49" charset="-128"/>
                <a:cs typeface="メイリオ" pitchFamily="50" charset="-128"/>
              </a:rPr>
              <a:t>　(1) Safety in the workplace starts with being suitably dressed.</a:t>
            </a:r>
            <a:endParaRPr lang="en-US" altLang="ja-JP" sz="1400" dirty="0">
              <a:latin typeface="Arial" panose="020B0604020202020204" pitchFamily="34" charset="0"/>
              <a:ea typeface="ＭＳ ゴシック" panose="020B0609070205080204" pitchFamily="49" charset="-128"/>
              <a:cs typeface="メイリオ" pitchFamily="50" charset="-128"/>
            </a:endParaRPr>
          </a:p>
          <a:p>
            <a:pPr algn="just" rtl="0" fontAlgn="auto">
              <a:spcAft>
                <a:spcPts val="600"/>
              </a:spcAft>
              <a:defRPr/>
            </a:pPr>
            <a:r>
              <a:rPr lang="en-us" sz="1400" dirty="0">
                <a:latin typeface="Arial" panose="020B0604020202020204" pitchFamily="34" charset="0"/>
                <a:ea typeface="ＭＳ ゴシック" panose="020B0609070205080204" pitchFamily="49" charset="-128"/>
                <a:cs typeface="メイリオ" pitchFamily="50" charset="-128"/>
              </a:rPr>
              <a:t>　(2) Adhere to work procedures.　　</a:t>
            </a:r>
            <a:endParaRPr lang="en-US" altLang="ja-JP" sz="1400" dirty="0">
              <a:latin typeface="Arial" panose="020B0604020202020204" pitchFamily="34" charset="0"/>
              <a:ea typeface="ＭＳ ゴシック" panose="020B0609070205080204" pitchFamily="49" charset="-128"/>
              <a:cs typeface="メイリオ" pitchFamily="50" charset="-128"/>
            </a:endParaRPr>
          </a:p>
          <a:p>
            <a:pPr algn="just" rtl="0" fontAlgn="auto">
              <a:spcAft>
                <a:spcPts val="600"/>
              </a:spcAft>
              <a:defRPr/>
            </a:pPr>
            <a:r>
              <a:rPr lang="en-us" sz="1400" dirty="0">
                <a:latin typeface="Arial" panose="020B0604020202020204" pitchFamily="34" charset="0"/>
                <a:ea typeface="ＭＳ ゴシック" panose="020B0609070205080204" pitchFamily="49" charset="-128"/>
                <a:cs typeface="メイリオ" pitchFamily="50" charset="-128"/>
              </a:rPr>
              <a:t>　(3) Practice the 4S / 5S principles.</a:t>
            </a:r>
            <a:endParaRPr lang="en-US" altLang="ja-JP" sz="1400" dirty="0">
              <a:latin typeface="Arial" panose="020B0604020202020204" pitchFamily="34" charset="0"/>
              <a:ea typeface="ＭＳ ゴシック" panose="020B0609070205080204" pitchFamily="49" charset="-128"/>
              <a:cs typeface="メイリオ" pitchFamily="50" charset="-128"/>
            </a:endParaRPr>
          </a:p>
          <a:p>
            <a:pPr algn="just" rtl="0" fontAlgn="auto">
              <a:spcAft>
                <a:spcPts val="600"/>
              </a:spcAft>
              <a:defRPr/>
            </a:pPr>
            <a:r>
              <a:rPr lang="en-us" sz="1400" dirty="0">
                <a:latin typeface="Arial" panose="020B0604020202020204" pitchFamily="34" charset="0"/>
                <a:ea typeface="ＭＳ ゴシック" panose="020B0609070205080204" pitchFamily="49" charset="-128"/>
                <a:cs typeface="メイリオ" pitchFamily="50" charset="-128"/>
              </a:rPr>
              <a:t>　(4) Near-miss incidents analysis</a:t>
            </a:r>
            <a:endParaRPr lang="en-US" altLang="ja-JP" sz="1400" dirty="0">
              <a:latin typeface="Arial" panose="020B0604020202020204" pitchFamily="34" charset="0"/>
              <a:ea typeface="ＭＳ ゴシック" panose="020B0609070205080204" pitchFamily="49" charset="-128"/>
              <a:cs typeface="メイリオ" pitchFamily="50" charset="-128"/>
            </a:endParaRPr>
          </a:p>
          <a:p>
            <a:pPr algn="just" rtl="0" fontAlgn="auto">
              <a:spcAft>
                <a:spcPts val="600"/>
              </a:spcAft>
              <a:defRPr/>
            </a:pPr>
            <a:r>
              <a:rPr lang="en-us" sz="1400" dirty="0">
                <a:latin typeface="Arial" panose="020B0604020202020204" pitchFamily="34" charset="0"/>
                <a:ea typeface="ＭＳ ゴシック" panose="020B0609070205080204" pitchFamily="49" charset="-128"/>
                <a:cs typeface="メイリオ" pitchFamily="50" charset="-128"/>
              </a:rPr>
              <a:t>　(5) Risk prediction training</a:t>
            </a:r>
            <a:endParaRPr lang="en-US" altLang="ja-JP" sz="1400" dirty="0">
              <a:latin typeface="Arial" panose="020B0604020202020204" pitchFamily="34" charset="0"/>
              <a:ea typeface="ＭＳ ゴシック" panose="020B0609070205080204" pitchFamily="49" charset="-128"/>
              <a:cs typeface="メイリオ" pitchFamily="50" charset="-128"/>
            </a:endParaRPr>
          </a:p>
          <a:p>
            <a:pPr algn="just" rtl="0" fontAlgn="auto">
              <a:spcAft>
                <a:spcPts val="600"/>
              </a:spcAft>
              <a:defRPr/>
            </a:pPr>
            <a:r>
              <a:rPr lang="en-us" sz="1400" dirty="0">
                <a:latin typeface="Arial" panose="020B0604020202020204" pitchFamily="34" charset="0"/>
                <a:ea typeface="ＭＳ ゴシック" panose="020B0609070205080204" pitchFamily="49" charset="-128"/>
                <a:cs typeface="メイリオ" pitchFamily="50" charset="-128"/>
              </a:rPr>
              <a:t>　(6) Risk assessment</a:t>
            </a:r>
            <a:endParaRPr lang="en-US" altLang="ja-JP" sz="1400" dirty="0">
              <a:latin typeface="Arial" panose="020B0604020202020204" pitchFamily="34" charset="0"/>
              <a:ea typeface="ＭＳ ゴシック" panose="020B0609070205080204" pitchFamily="49" charset="-128"/>
              <a:cs typeface="メイリオ" pitchFamily="50" charset="-128"/>
            </a:endParaRPr>
          </a:p>
        </p:txBody>
      </p:sp>
      <p:sp>
        <p:nvSpPr>
          <p:cNvPr id="7" name="角丸四角形 10">
            <a:extLst>
              <a:ext uri="{FF2B5EF4-FFF2-40B4-BE49-F238E27FC236}">
                <a16:creationId xmlns:a16="http://schemas.microsoft.com/office/drawing/2014/main" id="{EAF78DC6-D182-4F07-8F67-55F56EDCA608}"/>
              </a:ext>
            </a:extLst>
          </p:cNvPr>
          <p:cNvSpPr/>
          <p:nvPr/>
        </p:nvSpPr>
        <p:spPr>
          <a:xfrm>
            <a:off x="1259632" y="46669"/>
            <a:ext cx="6624736" cy="61293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spAutoFit/>
          </a:bodyPr>
          <a:lstStyle/>
          <a:p>
            <a:pPr algn="ctr" rtl="0" fontAlgn="auto">
              <a:spcBef>
                <a:spcPts val="0"/>
              </a:spcBef>
              <a:spcAft>
                <a:spcPts val="0"/>
              </a:spcAft>
              <a:defRPr/>
            </a:pPr>
            <a:r>
              <a:rPr lang="en-us" b="1" dirty="0">
                <a:latin typeface="Arial" panose="020B0604020202020204" pitchFamily="34" charset="0"/>
                <a:ea typeface="ＭＳ ゴシック" panose="020B0609070205080204" pitchFamily="49" charset="-128"/>
                <a:cs typeface="メイリオ" pitchFamily="50" charset="-128"/>
              </a:rPr>
              <a:t> </a:t>
            </a:r>
            <a:r>
              <a:rPr lang="en-us" b="1" dirty="0">
                <a:solidFill>
                  <a:schemeClr val="bg1"/>
                </a:solidFill>
                <a:latin typeface="Arial" panose="020B0604020202020204" pitchFamily="34" charset="0"/>
                <a:ea typeface="ＭＳ ゴシック" panose="020B0609070205080204" pitchFamily="49" charset="-128"/>
                <a:cs typeface="メイリオ" pitchFamily="50" charset="-128"/>
              </a:rPr>
              <a:t>Procedures of Safety and Health Education</a:t>
            </a:r>
            <a:r>
              <a:rPr lang="en-us" b="1" dirty="0">
                <a:latin typeface="Arial" panose="020B0604020202020204" pitchFamily="34" charset="0"/>
                <a:ea typeface="ＭＳ ゴシック" panose="020B0609070205080204" pitchFamily="49" charset="-128"/>
                <a:cs typeface="メイリオ" pitchFamily="50" charset="-128"/>
              </a:rPr>
              <a:t> for Inexperienced Workers</a:t>
            </a:r>
          </a:p>
        </p:txBody>
      </p:sp>
      <p:sp>
        <p:nvSpPr>
          <p:cNvPr id="8" name="Rectangle 1">
            <a:extLst>
              <a:ext uri="{FF2B5EF4-FFF2-40B4-BE49-F238E27FC236}">
                <a16:creationId xmlns:a16="http://schemas.microsoft.com/office/drawing/2014/main" id="{4AAC9736-FC5F-42D3-9BFA-D0EECDC8BCC8}"/>
              </a:ext>
            </a:extLst>
          </p:cNvPr>
          <p:cNvSpPr>
            <a:spLocks noChangeArrowheads="1"/>
          </p:cNvSpPr>
          <p:nvPr/>
        </p:nvSpPr>
        <p:spPr bwMode="auto">
          <a:xfrm>
            <a:off x="3324099" y="2492895"/>
            <a:ext cx="5616624" cy="3955355"/>
          </a:xfrm>
          <a:prstGeom prst="roundRect">
            <a:avLst>
              <a:gd name="adj" fmla="val 5127"/>
            </a:avLst>
          </a:prstGeom>
          <a:solidFill>
            <a:srgbClr val="FFFFCC"/>
          </a:solidFill>
          <a:ln w="12700">
            <a:solidFill>
              <a:schemeClr val="bg1">
                <a:lumMod val="50000"/>
              </a:schemeClr>
            </a:solidFill>
            <a:prstDash val="solid"/>
            <a:miter lim="800000"/>
            <a:headEnd/>
            <a:tailEnd/>
          </a:ln>
          <a:effectLst/>
        </p:spPr>
        <p:txBody>
          <a:bodyPr lIns="144000" tIns="0" rtlCol="0"/>
          <a:lstStyle/>
          <a:p>
            <a:pPr marL="176213" indent="-176213" rtl="0" fontAlgn="auto">
              <a:spcAft>
                <a:spcPts val="600"/>
              </a:spcAft>
              <a:defRPr/>
            </a:pPr>
            <a:r>
              <a:rPr lang="en-us" sz="1600" b="1" dirty="0">
                <a:solidFill>
                  <a:srgbClr val="C00000"/>
                </a:solidFill>
                <a:latin typeface="Arial" panose="020B0604020202020204" pitchFamily="34" charset="0"/>
                <a:ea typeface="ＭＳ ゴシック" panose="020B0609070205080204" pitchFamily="49" charset="-128"/>
                <a:cs typeface="メイリオ" pitchFamily="50" charset="-128"/>
              </a:rPr>
              <a:t>4.</a:t>
            </a:r>
            <a:r>
              <a:rPr lang="en-US" sz="1600" b="1" dirty="0">
                <a:solidFill>
                  <a:srgbClr val="C00000"/>
                </a:solidFill>
                <a:latin typeface="Arial" panose="020B0604020202020204" pitchFamily="34" charset="0"/>
                <a:ea typeface="ＭＳ ゴシック" panose="020B0609070205080204" pitchFamily="49" charset="-128"/>
                <a:cs typeface="メイリオ" pitchFamily="50" charset="-128"/>
              </a:rPr>
              <a:t>	 </a:t>
            </a:r>
            <a:r>
              <a:rPr lang="en-us" sz="1600" b="1" dirty="0">
                <a:solidFill>
                  <a:srgbClr val="C00000"/>
                </a:solidFill>
                <a:latin typeface="Arial" panose="020B0604020202020204" pitchFamily="34" charset="0"/>
                <a:ea typeface="ＭＳ ゴシック" panose="020B0609070205080204" pitchFamily="49" charset="-128"/>
                <a:cs typeface="メイリオ" pitchFamily="50" charset="-128"/>
              </a:rPr>
              <a:t>Help them learn the basics of accident prevention (2).</a:t>
            </a:r>
            <a:r>
              <a:rPr lang="en-us" sz="1600" dirty="0">
                <a:solidFill>
                  <a:srgbClr val="FF0000"/>
                </a:solidFill>
                <a:latin typeface="Arial" panose="020B0604020202020204" pitchFamily="34" charset="0"/>
                <a:ea typeface="ＭＳ ゴシック" panose="020B0609070205080204" pitchFamily="49" charset="-128"/>
                <a:cs typeface="メイリオ" pitchFamily="50" charset="-128"/>
              </a:rPr>
              <a:t>　</a:t>
            </a:r>
            <a:endParaRPr lang="en-US" altLang="ja-JP" sz="1600" dirty="0">
              <a:solidFill>
                <a:srgbClr val="FF0000"/>
              </a:solidFill>
              <a:latin typeface="Arial" panose="020B0604020202020204" pitchFamily="34" charset="0"/>
              <a:ea typeface="ＭＳ ゴシック" panose="020B0609070205080204" pitchFamily="49" charset="-128"/>
              <a:cs typeface="メイリオ" pitchFamily="50" charset="-128"/>
            </a:endParaRPr>
          </a:p>
          <a:p>
            <a:pPr marL="176213" indent="-176213" rtl="0" fontAlgn="auto">
              <a:spcAft>
                <a:spcPts val="600"/>
              </a:spcAft>
              <a:defRPr/>
            </a:pPr>
            <a:r>
              <a:rPr lang="en-US" sz="1400" dirty="0">
                <a:latin typeface="Arial" panose="020B0604020202020204" pitchFamily="34" charset="0"/>
                <a:ea typeface="ＭＳ ゴシック" panose="020B0609070205080204" pitchFamily="49" charset="-128"/>
                <a:cs typeface="メイリオ" pitchFamily="50" charset="-128"/>
              </a:rPr>
              <a:t>	</a:t>
            </a:r>
            <a:r>
              <a:rPr lang="en-us" sz="1400" dirty="0">
                <a:latin typeface="Arial" panose="020B0604020202020204" pitchFamily="34" charset="0"/>
                <a:ea typeface="ＭＳ ゴシック" panose="020B0609070205080204" pitchFamily="49" charset="-128"/>
                <a:cs typeface="メイリオ" pitchFamily="50" charset="-128"/>
              </a:rPr>
              <a:t>Work safely together to keep the workplace safe for all.</a:t>
            </a:r>
            <a:endParaRPr lang="en-US" altLang="ja-JP" sz="1400" dirty="0">
              <a:latin typeface="Arial" panose="020B0604020202020204" pitchFamily="34" charset="0"/>
              <a:ea typeface="ＭＳ ゴシック" panose="020B0609070205080204" pitchFamily="49" charset="-128"/>
              <a:cs typeface="メイリオ" pitchFamily="50" charset="-128"/>
            </a:endParaRPr>
          </a:p>
          <a:p>
            <a:pPr marL="176213" indent="-176213" rtl="0" fontAlgn="auto">
              <a:spcAft>
                <a:spcPts val="600"/>
              </a:spcAft>
              <a:defRPr/>
            </a:pPr>
            <a:r>
              <a:rPr lang="en-US" sz="1400" dirty="0">
                <a:latin typeface="Arial" panose="020B0604020202020204" pitchFamily="34" charset="0"/>
                <a:ea typeface="ＭＳ ゴシック" panose="020B0609070205080204" pitchFamily="49" charset="-128"/>
                <a:cs typeface="メイリオ" pitchFamily="50" charset="-128"/>
              </a:rPr>
              <a:t>	</a:t>
            </a:r>
            <a:r>
              <a:rPr lang="en-us" sz="1400" dirty="0">
                <a:latin typeface="Arial" panose="020B0604020202020204" pitchFamily="34" charset="0"/>
                <a:ea typeface="ＭＳ ゴシック" panose="020B0609070205080204" pitchFamily="49" charset="-128"/>
                <a:cs typeface="メイリオ" pitchFamily="50" charset="-128"/>
              </a:rPr>
              <a:t>(1) Key points for accident prevention: Getting stuck or caught</a:t>
            </a:r>
            <a:endParaRPr lang="en-US" altLang="ja-JP" sz="1400" dirty="0">
              <a:latin typeface="Arial" panose="020B0604020202020204" pitchFamily="34" charset="0"/>
              <a:ea typeface="ＭＳ ゴシック" panose="020B0609070205080204" pitchFamily="49" charset="-128"/>
              <a:cs typeface="メイリオ" pitchFamily="50" charset="-128"/>
            </a:endParaRPr>
          </a:p>
          <a:p>
            <a:pPr marL="176213" indent="-176213" rtl="0" fontAlgn="auto">
              <a:spcAft>
                <a:spcPts val="600"/>
              </a:spcAft>
              <a:defRPr/>
            </a:pPr>
            <a:r>
              <a:rPr lang="en-US" sz="1400" dirty="0">
                <a:latin typeface="Arial" panose="020B0604020202020204" pitchFamily="34" charset="0"/>
                <a:ea typeface="ＭＳ ゴシック" panose="020B0609070205080204" pitchFamily="49" charset="-128"/>
                <a:cs typeface="メイリオ" pitchFamily="50" charset="-128"/>
              </a:rPr>
              <a:t>	</a:t>
            </a:r>
            <a:r>
              <a:rPr lang="en-us" sz="1400" dirty="0">
                <a:latin typeface="Arial" panose="020B0604020202020204" pitchFamily="34" charset="0"/>
                <a:ea typeface="ＭＳ ゴシック" panose="020B0609070205080204" pitchFamily="49" charset="-128"/>
                <a:cs typeface="メイリオ" pitchFamily="50" charset="-128"/>
              </a:rPr>
              <a:t>(2) Key points for accident prevention: Falling</a:t>
            </a:r>
            <a:endParaRPr lang="en-US" altLang="ja-JP" sz="1400" dirty="0">
              <a:latin typeface="Arial" panose="020B0604020202020204" pitchFamily="34" charset="0"/>
              <a:ea typeface="ＭＳ ゴシック" panose="020B0609070205080204" pitchFamily="49" charset="-128"/>
              <a:cs typeface="メイリオ" pitchFamily="50" charset="-128"/>
            </a:endParaRPr>
          </a:p>
          <a:p>
            <a:pPr marL="176213" indent="-176213" rtl="0" fontAlgn="auto">
              <a:spcAft>
                <a:spcPts val="600"/>
              </a:spcAft>
              <a:defRPr/>
            </a:pPr>
            <a:r>
              <a:rPr lang="en-US" sz="1400" dirty="0">
                <a:latin typeface="Arial" panose="020B0604020202020204" pitchFamily="34" charset="0"/>
                <a:ea typeface="ＭＳ ゴシック" panose="020B0609070205080204" pitchFamily="49" charset="-128"/>
                <a:cs typeface="メイリオ" pitchFamily="50" charset="-128"/>
              </a:rPr>
              <a:t>	</a:t>
            </a:r>
            <a:r>
              <a:rPr lang="en-us" sz="1400" dirty="0">
                <a:latin typeface="Arial" panose="020B0604020202020204" pitchFamily="34" charset="0"/>
                <a:ea typeface="ＭＳ ゴシック" panose="020B0609070205080204" pitchFamily="49" charset="-128"/>
                <a:cs typeface="メイリオ" pitchFamily="50" charset="-128"/>
              </a:rPr>
              <a:t>(3) Key points for accident prevention: Slipping / Stumbling</a:t>
            </a:r>
            <a:endParaRPr lang="en-US" altLang="ja-JP" sz="1400" dirty="0">
              <a:latin typeface="Arial" panose="020B0604020202020204" pitchFamily="34" charset="0"/>
              <a:ea typeface="ＭＳ ゴシック" panose="020B0609070205080204" pitchFamily="49" charset="-128"/>
              <a:cs typeface="メイリオ" pitchFamily="50" charset="-128"/>
            </a:endParaRPr>
          </a:p>
          <a:p>
            <a:pPr marL="176213" indent="-176213" rtl="0" fontAlgn="auto">
              <a:spcAft>
                <a:spcPts val="600"/>
              </a:spcAft>
              <a:defRPr/>
            </a:pPr>
            <a:r>
              <a:rPr lang="en-US" sz="1400" dirty="0">
                <a:latin typeface="Arial" panose="020B0604020202020204" pitchFamily="34" charset="0"/>
                <a:ea typeface="ＭＳ ゴシック" panose="020B0609070205080204" pitchFamily="49" charset="-128"/>
                <a:cs typeface="メイリオ" pitchFamily="50" charset="-128"/>
              </a:rPr>
              <a:t>	</a:t>
            </a:r>
            <a:r>
              <a:rPr lang="en-us" sz="1400" dirty="0">
                <a:latin typeface="Arial" panose="020B0604020202020204" pitchFamily="34" charset="0"/>
                <a:ea typeface="ＭＳ ゴシック" panose="020B0609070205080204" pitchFamily="49" charset="-128"/>
                <a:cs typeface="メイリオ" pitchFamily="50" charset="-128"/>
              </a:rPr>
              <a:t>(4) Key points for accident prevention: Lower-back pain</a:t>
            </a:r>
            <a:endParaRPr lang="en-US" altLang="ja-JP" sz="1400" dirty="0">
              <a:latin typeface="Arial" panose="020B0604020202020204" pitchFamily="34" charset="0"/>
              <a:ea typeface="ＭＳ ゴシック" panose="020B0609070205080204" pitchFamily="49" charset="-128"/>
              <a:cs typeface="メイリオ" pitchFamily="50" charset="-128"/>
            </a:endParaRPr>
          </a:p>
          <a:p>
            <a:pPr marL="176213" indent="-176213" rtl="0" fontAlgn="auto">
              <a:spcAft>
                <a:spcPts val="600"/>
              </a:spcAft>
              <a:defRPr/>
            </a:pPr>
            <a:r>
              <a:rPr lang="en-US" sz="1400" dirty="0">
                <a:latin typeface="Arial" panose="020B0604020202020204" pitchFamily="34" charset="0"/>
                <a:ea typeface="ＭＳ ゴシック" panose="020B0609070205080204" pitchFamily="49" charset="-128"/>
                <a:cs typeface="メイリオ" pitchFamily="50" charset="-128"/>
              </a:rPr>
              <a:t>	</a:t>
            </a:r>
            <a:r>
              <a:rPr lang="en-us" sz="1400" dirty="0">
                <a:latin typeface="Arial" panose="020B0604020202020204" pitchFamily="34" charset="0"/>
                <a:ea typeface="ＭＳ ゴシック" panose="020B0609070205080204" pitchFamily="49" charset="-128"/>
                <a:cs typeface="メイリオ" pitchFamily="50" charset="-128"/>
              </a:rPr>
              <a:t>(5) Key points for accident prevention: Collision</a:t>
            </a:r>
            <a:endParaRPr lang="en-US" altLang="ja-JP" sz="1400" dirty="0">
              <a:latin typeface="Arial" panose="020B0604020202020204" pitchFamily="34" charset="0"/>
              <a:ea typeface="ＭＳ ゴシック" panose="020B0609070205080204" pitchFamily="49" charset="-128"/>
              <a:cs typeface="メイリオ" pitchFamily="50" charset="-128"/>
            </a:endParaRPr>
          </a:p>
          <a:p>
            <a:pPr marL="176213" indent="-176213" rtl="0" fontAlgn="auto">
              <a:spcAft>
                <a:spcPts val="600"/>
              </a:spcAft>
              <a:defRPr/>
            </a:pPr>
            <a:r>
              <a:rPr lang="en-us" sz="1600" b="1" dirty="0">
                <a:solidFill>
                  <a:srgbClr val="C00000"/>
                </a:solidFill>
                <a:latin typeface="Arial" panose="020B0604020202020204" pitchFamily="34" charset="0"/>
                <a:ea typeface="ＭＳ ゴシック" panose="020B0609070205080204" pitchFamily="49" charset="-128"/>
                <a:cs typeface="メイリオ" pitchFamily="50" charset="-128"/>
              </a:rPr>
              <a:t>5. Help them learn the basics of accident prevention (3).</a:t>
            </a:r>
            <a:r>
              <a:rPr lang="en-us" sz="1600" dirty="0">
                <a:solidFill>
                  <a:srgbClr val="C00000"/>
                </a:solidFill>
                <a:latin typeface="Arial" panose="020B0604020202020204" pitchFamily="34" charset="0"/>
                <a:ea typeface="ＭＳ ゴシック" panose="020B0609070205080204" pitchFamily="49" charset="-128"/>
                <a:cs typeface="メイリオ" pitchFamily="50" charset="-128"/>
              </a:rPr>
              <a:t>　</a:t>
            </a:r>
            <a:endParaRPr lang="en-US" altLang="ja-JP" sz="1600" dirty="0">
              <a:solidFill>
                <a:srgbClr val="C00000"/>
              </a:solidFill>
              <a:latin typeface="Arial" panose="020B0604020202020204" pitchFamily="34" charset="0"/>
              <a:ea typeface="ＭＳ ゴシック" panose="020B0609070205080204" pitchFamily="49" charset="-128"/>
              <a:cs typeface="メイリオ" pitchFamily="50" charset="-128"/>
            </a:endParaRPr>
          </a:p>
          <a:p>
            <a:pPr marL="176213" indent="-176213" rtl="0" fontAlgn="auto">
              <a:spcAft>
                <a:spcPts val="600"/>
              </a:spcAft>
              <a:defRPr/>
            </a:pPr>
            <a:r>
              <a:rPr lang="en-US" sz="1400" dirty="0">
                <a:solidFill>
                  <a:srgbClr val="C00000"/>
                </a:solidFill>
                <a:latin typeface="Arial" panose="020B0604020202020204" pitchFamily="34" charset="0"/>
                <a:ea typeface="ＭＳ ゴシック" panose="020B0609070205080204" pitchFamily="49" charset="-128"/>
                <a:cs typeface="メイリオ" pitchFamily="50" charset="-128"/>
              </a:rPr>
              <a:t>	</a:t>
            </a:r>
            <a:r>
              <a:rPr lang="en-us" sz="1400" dirty="0">
                <a:latin typeface="Arial" panose="020B0604020202020204" pitchFamily="34" charset="0"/>
                <a:ea typeface="ＭＳ ゴシック" panose="020B0609070205080204" pitchFamily="49" charset="-128"/>
                <a:cs typeface="メイリオ" pitchFamily="50" charset="-128"/>
              </a:rPr>
              <a:t>Help them learn what to do when any abnormality or accident should happen.</a:t>
            </a:r>
            <a:endParaRPr lang="en-US" altLang="ja-JP" sz="1400" dirty="0">
              <a:latin typeface="Arial" panose="020B0604020202020204" pitchFamily="34" charset="0"/>
              <a:ea typeface="ＭＳ ゴシック" panose="020B0609070205080204" pitchFamily="49" charset="-128"/>
              <a:cs typeface="メイリオ" pitchFamily="50" charset="-128"/>
            </a:endParaRPr>
          </a:p>
          <a:p>
            <a:pPr marL="176213" indent="-176213" rtl="0" fontAlgn="auto">
              <a:spcAft>
                <a:spcPts val="600"/>
              </a:spcAft>
              <a:defRPr/>
            </a:pPr>
            <a:r>
              <a:rPr lang="en-us" sz="1400" dirty="0">
                <a:latin typeface="Arial" panose="020B0604020202020204" pitchFamily="34" charset="0"/>
                <a:ea typeface="ＭＳ ゴシック" panose="020B0609070205080204" pitchFamily="49" charset="-128"/>
                <a:cs typeface="メイリオ" pitchFamily="50" charset="-128"/>
              </a:rPr>
              <a:t>　</a:t>
            </a:r>
            <a:r>
              <a:rPr lang="en-US" sz="1400" dirty="0">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 </a:t>
            </a:r>
            <a:r>
              <a:rPr lang="en-us" sz="1400" dirty="0">
                <a:latin typeface="Arial" panose="020B0604020202020204" pitchFamily="34" charset="0"/>
                <a:ea typeface="ＭＳ ゴシック" panose="020B0609070205080204" pitchFamily="49" charset="-128"/>
                <a:cs typeface="メイリオ" pitchFamily="50" charset="-128"/>
              </a:rPr>
              <a:t>What to do when any abnormality should happen.</a:t>
            </a:r>
            <a:endParaRPr lang="en-US" altLang="ja-JP" sz="1400" dirty="0">
              <a:latin typeface="Arial" panose="020B0604020202020204" pitchFamily="34" charset="0"/>
              <a:ea typeface="ＭＳ ゴシック" panose="020B0609070205080204" pitchFamily="49" charset="-128"/>
              <a:cs typeface="メイリオ" pitchFamily="50" charset="-128"/>
            </a:endParaRPr>
          </a:p>
          <a:p>
            <a:pPr marL="176213" indent="-176213" rtl="0" fontAlgn="auto">
              <a:spcAft>
                <a:spcPts val="600"/>
              </a:spcAft>
              <a:defRPr/>
            </a:pPr>
            <a:r>
              <a:rPr lang="en-us" sz="1400" dirty="0">
                <a:latin typeface="Arial" panose="020B0604020202020204" pitchFamily="34" charset="0"/>
                <a:ea typeface="ＭＳ ゴシック" panose="020B0609070205080204" pitchFamily="49" charset="-128"/>
                <a:cs typeface="メイリオ" pitchFamily="50" charset="-128"/>
              </a:rPr>
              <a:t>　</a:t>
            </a:r>
            <a:r>
              <a:rPr lang="en-US" sz="1400" dirty="0">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 </a:t>
            </a:r>
            <a:r>
              <a:rPr lang="en-us" sz="1400" dirty="0">
                <a:latin typeface="Arial" panose="020B0604020202020204" pitchFamily="34" charset="0"/>
                <a:ea typeface="ＭＳ ゴシック" panose="020B0609070205080204" pitchFamily="49" charset="-128"/>
                <a:cs typeface="メイリオ" pitchFamily="50" charset="-128"/>
              </a:rPr>
              <a:t>What to do when any accident should happen.</a:t>
            </a:r>
            <a:endParaRPr lang="en-US" altLang="ja-JP" sz="1400" dirty="0">
              <a:latin typeface="Arial" panose="020B0604020202020204" pitchFamily="34" charset="0"/>
              <a:ea typeface="ＭＳ ゴシック" panose="020B0609070205080204" pitchFamily="49" charset="-128"/>
              <a:cs typeface="メイリオ" pitchFamily="50" charset="-128"/>
            </a:endParaRPr>
          </a:p>
        </p:txBody>
      </p:sp>
      <p:sp>
        <p:nvSpPr>
          <p:cNvPr id="2" name="スライド番号プレースホルダー 1"/>
          <p:cNvSpPr>
            <a:spLocks noGrp="1"/>
          </p:cNvSpPr>
          <p:nvPr>
            <p:ph type="sldNum" sz="quarter" idx="12"/>
          </p:nvPr>
        </p:nvSpPr>
        <p:spPr>
          <a:xfrm>
            <a:off x="3446512" y="6448251"/>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2</a:t>
            </a:fld>
            <a:endParaRPr kumimoji="1" lang="ja-JP" altLang="en-US" dirty="0">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3799902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User07.PC007\OneDrive\01厚労省委託C\未熟練\参考資料\pics\厚労省転倒はきもの(くつ)3.jpg"/>
          <p:cNvPicPr>
            <a:picLocks noChangeAspect="1" noChangeArrowheads="1"/>
          </p:cNvPicPr>
          <p:nvPr/>
        </p:nvPicPr>
        <p:blipFill>
          <a:blip r:embed="rId2" cstate="print"/>
          <a:srcRect/>
          <a:stretch>
            <a:fillRect/>
          </a:stretch>
        </p:blipFill>
        <p:spPr bwMode="auto">
          <a:xfrm>
            <a:off x="6444210" y="1124744"/>
            <a:ext cx="2467042" cy="1262123"/>
          </a:xfrm>
          <a:prstGeom prst="rect">
            <a:avLst/>
          </a:prstGeom>
          <a:noFill/>
          <a:ln w="9525">
            <a:noFill/>
            <a:miter lim="800000"/>
            <a:headEnd/>
            <a:tailEnd/>
          </a:ln>
        </p:spPr>
      </p:pic>
      <p:sp>
        <p:nvSpPr>
          <p:cNvPr id="3" name="テキスト ボックス 2"/>
          <p:cNvSpPr txBox="1"/>
          <p:nvPr/>
        </p:nvSpPr>
        <p:spPr>
          <a:xfrm>
            <a:off x="0" y="404664"/>
            <a:ext cx="5220072" cy="400110"/>
          </a:xfrm>
          <a:prstGeom prst="rect">
            <a:avLst/>
          </a:prstGeom>
          <a:noFill/>
        </p:spPr>
        <p:txBody>
          <a:bodyPr wrap="square" rtlCol="0">
            <a:spAutoFit/>
          </a:bodyPr>
          <a:lstStyle/>
          <a:p>
            <a:pPr rtl="0"/>
            <a:r>
              <a:rPr lang="en-us" sz="2000" dirty="0">
                <a:solidFill>
                  <a:srgbClr val="0000CC"/>
                </a:solidFill>
                <a:latin typeface="Arial" panose="020B0604020202020204" pitchFamily="34" charset="0"/>
                <a:ea typeface="ＭＳ ゴシック" panose="020B0609070205080204" pitchFamily="49" charset="-128"/>
                <a:cs typeface="メイリオ" panose="020B0604030504040204" pitchFamily="50" charset="-128"/>
              </a:rPr>
              <a:t>[How to choose appropriate shoes]</a:t>
            </a:r>
            <a:endParaRPr lang="ja-JP" altLang="en-US" sz="2000" dirty="0">
              <a:solidFill>
                <a:srgbClr val="0000CC"/>
              </a:solidFill>
              <a:latin typeface="Arial" panose="020B0604020202020204" pitchFamily="34" charset="0"/>
              <a:ea typeface="ＭＳ ゴシック" panose="020B0609070205080204" pitchFamily="49" charset="-128"/>
              <a:cs typeface="メイリオ" panose="020B0604030504040204" pitchFamily="50" charset="-128"/>
            </a:endParaRPr>
          </a:p>
        </p:txBody>
      </p:sp>
      <p:sp>
        <p:nvSpPr>
          <p:cNvPr id="5" name="正方形/長方形 4"/>
          <p:cNvSpPr/>
          <p:nvPr/>
        </p:nvSpPr>
        <p:spPr bwMode="auto">
          <a:xfrm>
            <a:off x="107504" y="836712"/>
            <a:ext cx="8882215" cy="4690800"/>
          </a:xfrm>
          <a:prstGeom prst="rect">
            <a:avLst/>
          </a:prstGeom>
          <a:noFill/>
          <a:ln w="9525">
            <a:solidFill>
              <a:srgbClr val="0000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endParaRPr lang="ja-JP" altLang="en-US" sz="1600">
              <a:solidFill>
                <a:prstClr val="white"/>
              </a:solidFill>
              <a:latin typeface="Arial" panose="020B0604020202020204" pitchFamily="34" charset="0"/>
              <a:ea typeface="ＭＳ ゴシック" panose="020B0609070205080204" pitchFamily="49" charset="-128"/>
            </a:endParaRPr>
          </a:p>
        </p:txBody>
      </p:sp>
      <p:sp>
        <p:nvSpPr>
          <p:cNvPr id="8" name="テキスト ボックス 7"/>
          <p:cNvSpPr txBox="1"/>
          <p:nvPr/>
        </p:nvSpPr>
        <p:spPr>
          <a:xfrm>
            <a:off x="6804248" y="2339588"/>
            <a:ext cx="504056" cy="369332"/>
          </a:xfrm>
          <a:prstGeom prst="rect">
            <a:avLst/>
          </a:prstGeom>
          <a:noFill/>
        </p:spPr>
        <p:txBody>
          <a:bodyPr wrap="square" rtlCol="0">
            <a:spAutoFit/>
          </a:bodyPr>
          <a:lstStyle/>
          <a:p>
            <a:pPr algn="ctr" rtl="0"/>
            <a:r>
              <a:rPr lang="en-us">
                <a:solidFill>
                  <a:srgbClr val="FF0000"/>
                </a:solidFill>
                <a:latin typeface="Arial" panose="020B0604020202020204" pitchFamily="34" charset="0"/>
                <a:ea typeface="ＭＳ ゴシック" panose="020B0609070205080204" pitchFamily="49" charset="-128"/>
              </a:rPr>
              <a:t>×</a:t>
            </a:r>
            <a:endParaRPr lang="ja-JP" altLang="en-US" dirty="0">
              <a:solidFill>
                <a:srgbClr val="FF0000"/>
              </a:solidFill>
              <a:latin typeface="Arial" panose="020B0604020202020204" pitchFamily="34" charset="0"/>
              <a:ea typeface="ＭＳ ゴシック" panose="020B0609070205080204" pitchFamily="49" charset="-128"/>
            </a:endParaRPr>
          </a:p>
        </p:txBody>
      </p:sp>
      <p:sp>
        <p:nvSpPr>
          <p:cNvPr id="9" name="テキスト ボックス 8"/>
          <p:cNvSpPr txBox="1"/>
          <p:nvPr/>
        </p:nvSpPr>
        <p:spPr>
          <a:xfrm>
            <a:off x="7884368" y="2339588"/>
            <a:ext cx="504056" cy="338554"/>
          </a:xfrm>
          <a:prstGeom prst="rect">
            <a:avLst/>
          </a:prstGeom>
          <a:noFill/>
        </p:spPr>
        <p:txBody>
          <a:bodyPr wrap="square" rtlCol="0">
            <a:spAutoFit/>
          </a:bodyPr>
          <a:lstStyle/>
          <a:p>
            <a:pPr algn="ctr" rtl="0"/>
            <a:r>
              <a:rPr lang="en-us" sz="1600" b="1">
                <a:solidFill>
                  <a:srgbClr val="FF0000"/>
                </a:solidFill>
                <a:latin typeface="Arial" panose="020B0604020202020204" pitchFamily="34" charset="0"/>
                <a:ea typeface="ＭＳ ゴシック" panose="020B0609070205080204" pitchFamily="49" charset="-128"/>
              </a:rPr>
              <a:t>○</a:t>
            </a:r>
          </a:p>
        </p:txBody>
      </p:sp>
      <p:grpSp>
        <p:nvGrpSpPr>
          <p:cNvPr id="25" name="グループ化 24">
            <a:extLst>
              <a:ext uri="{FF2B5EF4-FFF2-40B4-BE49-F238E27FC236}">
                <a16:creationId xmlns:a16="http://schemas.microsoft.com/office/drawing/2014/main" id="{8CA295CE-C5C0-4E41-9DB3-6464B864141D}"/>
              </a:ext>
            </a:extLst>
          </p:cNvPr>
          <p:cNvGrpSpPr/>
          <p:nvPr/>
        </p:nvGrpSpPr>
        <p:grpSpPr>
          <a:xfrm>
            <a:off x="1804044" y="5589240"/>
            <a:ext cx="4071630" cy="997056"/>
            <a:chOff x="1804044" y="5600296"/>
            <a:chExt cx="4071630" cy="997056"/>
          </a:xfrm>
        </p:grpSpPr>
        <p:pic>
          <p:nvPicPr>
            <p:cNvPr id="10" name="図 9" descr="C:\Users\User07.PC007\OneDrive\01厚労省委託C\社会福祉\マニュアル\スプリング.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4034" y="5600296"/>
              <a:ext cx="2361640" cy="997056"/>
            </a:xfrm>
            <a:prstGeom prst="rect">
              <a:avLst/>
            </a:prstGeom>
            <a:noFill/>
            <a:ln>
              <a:noFill/>
            </a:ln>
          </p:spPr>
        </p:pic>
        <p:sp>
          <p:nvSpPr>
            <p:cNvPr id="11" name="テキスト ボックス 10"/>
            <p:cNvSpPr txBox="1"/>
            <p:nvPr/>
          </p:nvSpPr>
          <p:spPr>
            <a:xfrm>
              <a:off x="1804044" y="6042774"/>
              <a:ext cx="1701912" cy="338554"/>
            </a:xfrm>
            <a:prstGeom prst="rect">
              <a:avLst/>
            </a:prstGeom>
            <a:noFill/>
          </p:spPr>
          <p:txBody>
            <a:bodyPr wrap="square" rtlCol="0">
              <a:spAutoFit/>
            </a:bodyPr>
            <a:lstStyle/>
            <a:p>
              <a:pPr algn="ctr" rtl="0"/>
              <a:r>
                <a:rPr lang="en-us" sz="1600" dirty="0">
                  <a:solidFill>
                    <a:prstClr val="black"/>
                  </a:solidFill>
                  <a:latin typeface="Arial" panose="020B0604020202020204" pitchFamily="34" charset="0"/>
                  <a:cs typeface="Arial" panose="020B0604020202020204" pitchFamily="34" charset="0"/>
                </a:rPr>
                <a:t>(Toe spring)</a:t>
              </a:r>
            </a:p>
          </p:txBody>
        </p:sp>
      </p:grpSp>
      <p:sp>
        <p:nvSpPr>
          <p:cNvPr id="2" name="四角形: 角を丸くする 1">
            <a:extLst>
              <a:ext uri="{FF2B5EF4-FFF2-40B4-BE49-F238E27FC236}">
                <a16:creationId xmlns:a16="http://schemas.microsoft.com/office/drawing/2014/main" id="{2F3039BD-EA34-4FA4-BC6A-8259CDD0F9B2}"/>
              </a:ext>
            </a:extLst>
          </p:cNvPr>
          <p:cNvSpPr/>
          <p:nvPr/>
        </p:nvSpPr>
        <p:spPr>
          <a:xfrm>
            <a:off x="293171" y="1466199"/>
            <a:ext cx="2406621" cy="492443"/>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rtl="0"/>
            <a:r>
              <a:rPr lang="en-us" b="1">
                <a:solidFill>
                  <a:sysClr val="windowText" lastClr="000000"/>
                </a:solidFill>
                <a:latin typeface="Arial" panose="020B0604020202020204" pitchFamily="34" charset="0"/>
                <a:ea typeface="ＭＳ ゴシック" panose="020B0609070205080204" pitchFamily="49" charset="-128"/>
              </a:rPr>
              <a:t>Size</a:t>
            </a:r>
          </a:p>
        </p:txBody>
      </p:sp>
      <p:sp>
        <p:nvSpPr>
          <p:cNvPr id="12" name="四角形: 角を丸くする 11">
            <a:extLst>
              <a:ext uri="{FF2B5EF4-FFF2-40B4-BE49-F238E27FC236}">
                <a16:creationId xmlns:a16="http://schemas.microsoft.com/office/drawing/2014/main" id="{665C36C0-3E3B-4AD7-B506-C28764662F73}"/>
              </a:ext>
            </a:extLst>
          </p:cNvPr>
          <p:cNvSpPr/>
          <p:nvPr/>
        </p:nvSpPr>
        <p:spPr>
          <a:xfrm>
            <a:off x="293171" y="2143074"/>
            <a:ext cx="2406621" cy="492443"/>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rtl="0"/>
            <a:r>
              <a:rPr lang="en-us" b="1">
                <a:solidFill>
                  <a:sysClr val="windowText" lastClr="000000"/>
                </a:solidFill>
                <a:latin typeface="Arial" panose="020B0604020202020204" pitchFamily="34" charset="0"/>
                <a:ea typeface="ＭＳ ゴシック" panose="020B0609070205080204" pitchFamily="49" charset="-128"/>
              </a:rPr>
              <a:t>Flexibility</a:t>
            </a:r>
          </a:p>
        </p:txBody>
      </p:sp>
      <p:sp>
        <p:nvSpPr>
          <p:cNvPr id="13" name="四角形: 角を丸くする 12">
            <a:extLst>
              <a:ext uri="{FF2B5EF4-FFF2-40B4-BE49-F238E27FC236}">
                <a16:creationId xmlns:a16="http://schemas.microsoft.com/office/drawing/2014/main" id="{9CE2853F-7D80-4264-B733-DAB59EC229D8}"/>
              </a:ext>
            </a:extLst>
          </p:cNvPr>
          <p:cNvSpPr/>
          <p:nvPr/>
        </p:nvSpPr>
        <p:spPr>
          <a:xfrm>
            <a:off x="293171" y="2819949"/>
            <a:ext cx="2406621" cy="492443"/>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rtl="0"/>
            <a:r>
              <a:rPr lang="en-us" b="1">
                <a:solidFill>
                  <a:sysClr val="windowText" lastClr="000000"/>
                </a:solidFill>
                <a:latin typeface="Arial" panose="020B0604020202020204" pitchFamily="34" charset="0"/>
                <a:ea typeface="ＭＳ ゴシック" panose="020B0609070205080204" pitchFamily="49" charset="-128"/>
              </a:rPr>
              <a:t>Weight</a:t>
            </a:r>
          </a:p>
        </p:txBody>
      </p:sp>
      <p:sp>
        <p:nvSpPr>
          <p:cNvPr id="14" name="四角形: 角を丸くする 13">
            <a:extLst>
              <a:ext uri="{FF2B5EF4-FFF2-40B4-BE49-F238E27FC236}">
                <a16:creationId xmlns:a16="http://schemas.microsoft.com/office/drawing/2014/main" id="{198CC083-41AA-4976-874D-83BC3120543C}"/>
              </a:ext>
            </a:extLst>
          </p:cNvPr>
          <p:cNvSpPr/>
          <p:nvPr/>
        </p:nvSpPr>
        <p:spPr>
          <a:xfrm>
            <a:off x="293171" y="3441408"/>
            <a:ext cx="2406621" cy="615147"/>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rtl="0"/>
            <a:r>
              <a:rPr lang="en-us" b="1" dirty="0">
                <a:solidFill>
                  <a:sysClr val="windowText" lastClr="000000"/>
                </a:solidFill>
                <a:latin typeface="Arial" panose="020B0604020202020204" pitchFamily="34" charset="0"/>
                <a:ea typeface="ＭＳ ゴシック" panose="020B0609070205080204" pitchFamily="49" charset="-128"/>
              </a:rPr>
              <a:t>Weight balance </a:t>
            </a:r>
            <a:br>
              <a:rPr lang="en-US" b="1" dirty="0">
                <a:solidFill>
                  <a:sysClr val="windowText" lastClr="000000"/>
                </a:solidFill>
                <a:latin typeface="Arial" panose="020B0604020202020204" pitchFamily="34" charset="0"/>
                <a:ea typeface="ＭＳ ゴシック" panose="020B0609070205080204" pitchFamily="49" charset="-128"/>
              </a:rPr>
            </a:br>
            <a:r>
              <a:rPr lang="en-us" b="1" dirty="0">
                <a:solidFill>
                  <a:sysClr val="windowText" lastClr="000000"/>
                </a:solidFill>
                <a:latin typeface="Arial" panose="020B0604020202020204" pitchFamily="34" charset="0"/>
                <a:ea typeface="ＭＳ ゴシック" panose="020B0609070205080204" pitchFamily="49" charset="-128"/>
              </a:rPr>
              <a:t>(toe &amp; heel)</a:t>
            </a:r>
          </a:p>
        </p:txBody>
      </p:sp>
      <p:sp>
        <p:nvSpPr>
          <p:cNvPr id="15" name="四角形: 角を丸くする 14">
            <a:extLst>
              <a:ext uri="{FF2B5EF4-FFF2-40B4-BE49-F238E27FC236}">
                <a16:creationId xmlns:a16="http://schemas.microsoft.com/office/drawing/2014/main" id="{06CF32CD-AC99-4F82-AAAA-28C820215430}"/>
              </a:ext>
            </a:extLst>
          </p:cNvPr>
          <p:cNvSpPr/>
          <p:nvPr/>
        </p:nvSpPr>
        <p:spPr>
          <a:xfrm>
            <a:off x="293171" y="4173699"/>
            <a:ext cx="2406621" cy="492443"/>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rtl="0"/>
            <a:r>
              <a:rPr lang="en-us" b="1">
                <a:solidFill>
                  <a:sysClr val="windowText" lastClr="000000"/>
                </a:solidFill>
                <a:latin typeface="Arial" panose="020B0604020202020204" pitchFamily="34" charset="0"/>
                <a:ea typeface="ＭＳ ゴシック" panose="020B0609070205080204" pitchFamily="49" charset="-128"/>
              </a:rPr>
              <a:t>Toe height</a:t>
            </a:r>
          </a:p>
        </p:txBody>
      </p:sp>
      <p:sp>
        <p:nvSpPr>
          <p:cNvPr id="16" name="四角形: 角を丸くする 15">
            <a:extLst>
              <a:ext uri="{FF2B5EF4-FFF2-40B4-BE49-F238E27FC236}">
                <a16:creationId xmlns:a16="http://schemas.microsoft.com/office/drawing/2014/main" id="{814E7612-5596-4B74-AE45-DAD222C6E7D8}"/>
              </a:ext>
            </a:extLst>
          </p:cNvPr>
          <p:cNvSpPr/>
          <p:nvPr/>
        </p:nvSpPr>
        <p:spPr>
          <a:xfrm>
            <a:off x="293171" y="4850575"/>
            <a:ext cx="2406621" cy="488043"/>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rtl="0"/>
            <a:r>
              <a:rPr lang="en-us" sz="1400" b="1" dirty="0">
                <a:solidFill>
                  <a:sysClr val="windowText" lastClr="000000"/>
                </a:solidFill>
                <a:latin typeface="Arial" panose="020B0604020202020204" pitchFamily="34" charset="0"/>
                <a:ea typeface="ＭＳ ゴシック" panose="020B0609070205080204" pitchFamily="49" charset="-128"/>
              </a:rPr>
              <a:t>Balance in slip resistance between sole and floor</a:t>
            </a:r>
          </a:p>
        </p:txBody>
      </p:sp>
      <p:sp>
        <p:nvSpPr>
          <p:cNvPr id="17" name="テキスト ボックス 16">
            <a:extLst>
              <a:ext uri="{FF2B5EF4-FFF2-40B4-BE49-F238E27FC236}">
                <a16:creationId xmlns:a16="http://schemas.microsoft.com/office/drawing/2014/main" id="{EFF3A74F-0B87-432A-98F1-465928F2A519}"/>
              </a:ext>
            </a:extLst>
          </p:cNvPr>
          <p:cNvSpPr txBox="1"/>
          <p:nvPr/>
        </p:nvSpPr>
        <p:spPr>
          <a:xfrm>
            <a:off x="2915817" y="1466200"/>
            <a:ext cx="3312370" cy="646331"/>
          </a:xfrm>
          <a:prstGeom prst="rect">
            <a:avLst/>
          </a:prstGeom>
          <a:noFill/>
        </p:spPr>
        <p:txBody>
          <a:bodyPr wrap="square" lIns="0" tIns="0" rIns="0" bIns="0" rtlCol="0">
            <a:spAutoFit/>
          </a:bodyPr>
          <a:lstStyle/>
          <a:p>
            <a:pPr rtl="0"/>
            <a:r>
              <a:rPr lang="en-us" sz="1400" dirty="0">
                <a:solidFill>
                  <a:prstClr val="black"/>
                </a:solidFill>
                <a:latin typeface="Arial" panose="020B0604020202020204" pitchFamily="34" charset="0"/>
                <a:ea typeface="ＭＳ ゴシック" panose="020B0609070205080204" pitchFamily="49" charset="-128"/>
              </a:rPr>
              <a:t>When wearing shoes that are too small or too large, you cannot avoid harm and easily lose your balance.</a:t>
            </a:r>
          </a:p>
        </p:txBody>
      </p:sp>
      <p:sp>
        <p:nvSpPr>
          <p:cNvPr id="18" name="テキスト ボックス 17">
            <a:extLst>
              <a:ext uri="{FF2B5EF4-FFF2-40B4-BE49-F238E27FC236}">
                <a16:creationId xmlns:a16="http://schemas.microsoft.com/office/drawing/2014/main" id="{D7CB5647-2A71-4D11-B3E7-3A9D4A002ADE}"/>
              </a:ext>
            </a:extLst>
          </p:cNvPr>
          <p:cNvSpPr txBox="1"/>
          <p:nvPr/>
        </p:nvSpPr>
        <p:spPr>
          <a:xfrm>
            <a:off x="2915816" y="2216963"/>
            <a:ext cx="3287137" cy="430887"/>
          </a:xfrm>
          <a:prstGeom prst="rect">
            <a:avLst/>
          </a:prstGeom>
          <a:noFill/>
        </p:spPr>
        <p:txBody>
          <a:bodyPr wrap="square" lIns="0" tIns="0" rIns="0" bIns="0" rtlCol="0">
            <a:spAutoFit/>
          </a:bodyPr>
          <a:lstStyle/>
          <a:p>
            <a:pPr rtl="0"/>
            <a:r>
              <a:rPr lang="en-us" sz="1400" dirty="0">
                <a:solidFill>
                  <a:prstClr val="black"/>
                </a:solidFill>
                <a:latin typeface="Arial" panose="020B0604020202020204" pitchFamily="34" charset="0"/>
                <a:ea typeface="ＭＳ ゴシック" panose="020B0609070205080204" pitchFamily="49" charset="-128"/>
              </a:rPr>
              <a:t>In inflexible shoes, your feet may slide, which may cause you to stumble.</a:t>
            </a:r>
          </a:p>
        </p:txBody>
      </p:sp>
      <p:sp>
        <p:nvSpPr>
          <p:cNvPr id="19" name="テキスト ボックス 18">
            <a:extLst>
              <a:ext uri="{FF2B5EF4-FFF2-40B4-BE49-F238E27FC236}">
                <a16:creationId xmlns:a16="http://schemas.microsoft.com/office/drawing/2014/main" id="{59CA2299-6994-4660-BDEF-8EDEB40250AD}"/>
              </a:ext>
            </a:extLst>
          </p:cNvPr>
          <p:cNvSpPr txBox="1"/>
          <p:nvPr/>
        </p:nvSpPr>
        <p:spPr>
          <a:xfrm>
            <a:off x="2915816" y="2819950"/>
            <a:ext cx="3753545" cy="430887"/>
          </a:xfrm>
          <a:prstGeom prst="rect">
            <a:avLst/>
          </a:prstGeom>
          <a:noFill/>
        </p:spPr>
        <p:txBody>
          <a:bodyPr wrap="square" lIns="0" tIns="0" rIns="0" bIns="0" rtlCol="0">
            <a:spAutoFit/>
          </a:bodyPr>
          <a:lstStyle/>
          <a:p>
            <a:pPr rtl="0"/>
            <a:r>
              <a:rPr lang="en-us" sz="1400">
                <a:solidFill>
                  <a:prstClr val="black"/>
                </a:solidFill>
                <a:latin typeface="Arial" panose="020B0604020202020204" pitchFamily="34" charset="0"/>
                <a:ea typeface="ＭＳ ゴシック" panose="020B0609070205080204" pitchFamily="49" charset="-128"/>
              </a:rPr>
              <a:t>In too heavy shoes, you cannot lift your legs easily, which may also cause you to stumble.</a:t>
            </a:r>
          </a:p>
        </p:txBody>
      </p:sp>
      <p:sp>
        <p:nvSpPr>
          <p:cNvPr id="20" name="テキスト ボックス 19">
            <a:extLst>
              <a:ext uri="{FF2B5EF4-FFF2-40B4-BE49-F238E27FC236}">
                <a16:creationId xmlns:a16="http://schemas.microsoft.com/office/drawing/2014/main" id="{758D9CF2-A594-40C4-8639-7FDFD1908166}"/>
              </a:ext>
            </a:extLst>
          </p:cNvPr>
          <p:cNvSpPr txBox="1"/>
          <p:nvPr/>
        </p:nvSpPr>
        <p:spPr>
          <a:xfrm>
            <a:off x="2915816" y="3496825"/>
            <a:ext cx="5688632" cy="430887"/>
          </a:xfrm>
          <a:prstGeom prst="rect">
            <a:avLst/>
          </a:prstGeom>
          <a:noFill/>
        </p:spPr>
        <p:txBody>
          <a:bodyPr wrap="square" lIns="0" tIns="0" rIns="0" bIns="0" rtlCol="0">
            <a:spAutoFit/>
          </a:bodyPr>
          <a:lstStyle/>
          <a:p>
            <a:pPr rtl="0"/>
            <a:r>
              <a:rPr lang="en-us" sz="1400" dirty="0">
                <a:solidFill>
                  <a:prstClr val="black"/>
                </a:solidFill>
                <a:latin typeface="Arial" panose="020B0604020202020204" pitchFamily="34" charset="0"/>
                <a:ea typeface="ＭＳ ゴシック" panose="020B0609070205080204" pitchFamily="49" charset="-128"/>
              </a:rPr>
              <a:t>With a disproportionately heavy forefoot, you may walk with your toes down, another cause of stumbling.</a:t>
            </a:r>
          </a:p>
        </p:txBody>
      </p:sp>
      <p:sp>
        <p:nvSpPr>
          <p:cNvPr id="21" name="テキスト ボックス 20">
            <a:extLst>
              <a:ext uri="{FF2B5EF4-FFF2-40B4-BE49-F238E27FC236}">
                <a16:creationId xmlns:a16="http://schemas.microsoft.com/office/drawing/2014/main" id="{7E9F063B-1A5E-4039-B09E-1DB2C0F38028}"/>
              </a:ext>
            </a:extLst>
          </p:cNvPr>
          <p:cNvSpPr txBox="1"/>
          <p:nvPr/>
        </p:nvSpPr>
        <p:spPr>
          <a:xfrm>
            <a:off x="2915816" y="4173700"/>
            <a:ext cx="5688632" cy="215444"/>
          </a:xfrm>
          <a:prstGeom prst="rect">
            <a:avLst/>
          </a:prstGeom>
          <a:noFill/>
        </p:spPr>
        <p:txBody>
          <a:bodyPr wrap="square" lIns="0" tIns="0" rIns="0" bIns="0" rtlCol="0">
            <a:spAutoFit/>
          </a:bodyPr>
          <a:lstStyle/>
          <a:p>
            <a:pPr rtl="0"/>
            <a:r>
              <a:rPr lang="en-us" sz="1400" dirty="0">
                <a:solidFill>
                  <a:prstClr val="black"/>
                </a:solidFill>
                <a:latin typeface="Arial" panose="020B0604020202020204" pitchFamily="34" charset="0"/>
                <a:ea typeface="ＭＳ ゴシック" panose="020B0609070205080204" pitchFamily="49" charset="-128"/>
              </a:rPr>
              <a:t>With too small a toe spring, you may easily stumble on the lowest step.</a:t>
            </a:r>
          </a:p>
        </p:txBody>
      </p:sp>
      <p:sp>
        <p:nvSpPr>
          <p:cNvPr id="22" name="テキスト ボックス 21">
            <a:extLst>
              <a:ext uri="{FF2B5EF4-FFF2-40B4-BE49-F238E27FC236}">
                <a16:creationId xmlns:a16="http://schemas.microsoft.com/office/drawing/2014/main" id="{6E708E6F-A490-4C11-8695-66421E768574}"/>
              </a:ext>
            </a:extLst>
          </p:cNvPr>
          <p:cNvSpPr txBox="1"/>
          <p:nvPr/>
        </p:nvSpPr>
        <p:spPr>
          <a:xfrm>
            <a:off x="2915816" y="4581128"/>
            <a:ext cx="6050989" cy="861774"/>
          </a:xfrm>
          <a:prstGeom prst="rect">
            <a:avLst/>
          </a:prstGeom>
          <a:noFill/>
        </p:spPr>
        <p:txBody>
          <a:bodyPr wrap="square" lIns="0" tIns="0" rIns="0" bIns="0" rtlCol="0">
            <a:spAutoFit/>
          </a:bodyPr>
          <a:lstStyle/>
          <a:p>
            <a:pPr rtl="0"/>
            <a:r>
              <a:rPr lang="en-us" sz="1400" dirty="0">
                <a:solidFill>
                  <a:prstClr val="black"/>
                </a:solidFill>
                <a:latin typeface="Arial" panose="020B0604020202020204" pitchFamily="34" charset="0"/>
                <a:ea typeface="ＭＳ ゴシック" panose="020B0609070205080204" pitchFamily="49" charset="-128"/>
              </a:rPr>
              <a:t>An appropriate level of slip resistance for the place and type of work is critical. For instance, when you work in shoes with less slippery soles on a less slippery floor, excessive friction between them may cause you to stumble.</a:t>
            </a:r>
          </a:p>
        </p:txBody>
      </p:sp>
      <p:sp>
        <p:nvSpPr>
          <p:cNvPr id="23" name="テキスト ボックス 22">
            <a:extLst>
              <a:ext uri="{FF2B5EF4-FFF2-40B4-BE49-F238E27FC236}">
                <a16:creationId xmlns:a16="http://schemas.microsoft.com/office/drawing/2014/main" id="{2289F6F8-3A35-407B-9BA2-26AE4AB8F601}"/>
              </a:ext>
            </a:extLst>
          </p:cNvPr>
          <p:cNvSpPr txBox="1"/>
          <p:nvPr/>
        </p:nvSpPr>
        <p:spPr>
          <a:xfrm>
            <a:off x="154281" y="980728"/>
            <a:ext cx="6937999" cy="246221"/>
          </a:xfrm>
          <a:prstGeom prst="rect">
            <a:avLst/>
          </a:prstGeom>
          <a:noFill/>
        </p:spPr>
        <p:txBody>
          <a:bodyPr wrap="square" lIns="0" tIns="0" rIns="0" bIns="0" rtlCol="0">
            <a:spAutoFit/>
          </a:bodyPr>
          <a:lstStyle/>
          <a:p>
            <a:pPr rtl="0"/>
            <a:r>
              <a:rPr lang="en-us" sz="1600" dirty="0">
                <a:solidFill>
                  <a:prstClr val="black"/>
                </a:solidFill>
                <a:latin typeface="Arial" panose="020B0604020202020204" pitchFamily="34" charset="0"/>
                <a:ea typeface="ＭＳ ゴシック" panose="020B0609070205080204" pitchFamily="49" charset="-128"/>
              </a:rPr>
              <a:t>&lt;Key points for choosing shoes helpful for avoiding slipping / stumbling&gt;</a:t>
            </a:r>
          </a:p>
        </p:txBody>
      </p:sp>
      <p:sp>
        <p:nvSpPr>
          <p:cNvPr id="24" name="テキスト ボックス 23">
            <a:extLst>
              <a:ext uri="{FF2B5EF4-FFF2-40B4-BE49-F238E27FC236}">
                <a16:creationId xmlns:a16="http://schemas.microsoft.com/office/drawing/2014/main" id="{8FCE9DA1-C827-470C-9A48-AAB32430F41A}"/>
              </a:ext>
            </a:extLst>
          </p:cNvPr>
          <p:cNvSpPr txBox="1"/>
          <p:nvPr/>
        </p:nvSpPr>
        <p:spPr>
          <a:xfrm>
            <a:off x="107504" y="81027"/>
            <a:ext cx="1671545" cy="369332"/>
          </a:xfrm>
          <a:prstGeom prst="rect">
            <a:avLst/>
          </a:prstGeom>
          <a:noFill/>
        </p:spPr>
        <p:txBody>
          <a:bodyPr wrap="square" rtlCol="0">
            <a:spAutoFit/>
          </a:bodyPr>
          <a:lstStyle/>
          <a:p>
            <a:pPr rtl="0"/>
            <a:r>
              <a:rPr lang="en-us">
                <a:solidFill>
                  <a:prstClr val="black"/>
                </a:solidFill>
                <a:latin typeface="Arial" panose="020B0604020202020204" pitchFamily="34" charset="0"/>
                <a:ea typeface="ＭＳ ゴシック" panose="020B0609070205080204" pitchFamily="49" charset="-128"/>
              </a:rPr>
              <a:t>(Reference)</a:t>
            </a:r>
          </a:p>
        </p:txBody>
      </p:sp>
      <p:sp>
        <p:nvSpPr>
          <p:cNvPr id="4" name="スライド番号プレースホルダー 3"/>
          <p:cNvSpPr>
            <a:spLocks noGrp="1"/>
          </p:cNvSpPr>
          <p:nvPr>
            <p:ph type="sldNum" sz="quarter" idx="12"/>
          </p:nvPr>
        </p:nvSpPr>
        <p:spPr>
          <a:xfrm>
            <a:off x="3707904" y="6453336"/>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20</a:t>
            </a:fld>
            <a:endParaRPr kumimoji="1" lang="ja-JP" altLang="en-US">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2686717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522287" y="836712"/>
            <a:ext cx="8226177" cy="5600316"/>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lstStyle/>
          <a:p>
            <a:pPr marL="1588" rtl="0" fontAlgn="auto">
              <a:spcBef>
                <a:spcPts val="0"/>
              </a:spcBef>
              <a:spcAft>
                <a:spcPts val="0"/>
              </a:spcAft>
              <a:defRPr/>
            </a:pPr>
            <a:endParaRPr lang="en-US" altLang="ja-JP" sz="1600" dirty="0">
              <a:solidFill>
                <a:srgbClr val="0000CC"/>
              </a:solidFill>
              <a:latin typeface="Arial" panose="020B0604020202020204" pitchFamily="34" charset="0"/>
              <a:ea typeface="ＭＳ ゴシック" panose="020B0609070205080204" pitchFamily="49" charset="-128"/>
              <a:cs typeface="メイリオ" pitchFamily="50" charset="-128"/>
            </a:endParaRPr>
          </a:p>
          <a:p>
            <a:pPr marL="1588" rtl="0" fontAlgn="auto">
              <a:lnSpc>
                <a:spcPct val="125000"/>
              </a:lnSpc>
              <a:spcBef>
                <a:spcPts val="0"/>
              </a:spcBef>
              <a:spcAft>
                <a:spcPts val="0"/>
              </a:spcAft>
              <a:defRPr/>
            </a:pPr>
            <a:r>
              <a:rPr lang="en-US" sz="1600" dirty="0">
                <a:solidFill>
                  <a:srgbClr val="0000CC"/>
                </a:solidFill>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a:t>
            </a:r>
            <a:r>
              <a:rPr lang="en-us" sz="1600" dirty="0">
                <a:solidFill>
                  <a:srgbClr val="0000CC"/>
                </a:solidFill>
                <a:latin typeface="Arial" panose="020B0604020202020204" pitchFamily="34" charset="0"/>
                <a:ea typeface="ＭＳ ゴシック" panose="020B0609070205080204" pitchFamily="49" charset="-128"/>
                <a:cs typeface="メイリオ" pitchFamily="50" charset="-128"/>
              </a:rPr>
              <a:t> Work positions and actions </a:t>
            </a:r>
            <a:r>
              <a:rPr lang="en-us" sz="1600" dirty="0">
                <a:solidFill>
                  <a:schemeClr val="tx1"/>
                </a:solidFill>
                <a:latin typeface="Arial" panose="020B0604020202020204" pitchFamily="34" charset="0"/>
                <a:ea typeface="ＭＳ ゴシック" panose="020B0609070205080204" pitchFamily="49" charset="-128"/>
                <a:cs typeface="メイリオ" pitchFamily="50" charset="-128"/>
              </a:rPr>
              <a:t>(when handling heavy objects)</a:t>
            </a:r>
          </a:p>
          <a:p>
            <a:pPr marL="182563" rtl="0" fontAlgn="auto">
              <a:lnSpc>
                <a:spcPct val="125000"/>
              </a:lnSpc>
              <a:spcBef>
                <a:spcPts val="0"/>
              </a:spcBef>
              <a:spcAft>
                <a:spcPts val="0"/>
              </a:spcAft>
              <a:defRPr/>
            </a:pPr>
            <a:endParaRPr lang="en-US" altLang="ja-JP" sz="1600" u="sng" dirty="0">
              <a:solidFill>
                <a:schemeClr val="tx1"/>
              </a:solidFill>
              <a:latin typeface="Arial" panose="020B0604020202020204" pitchFamily="34" charset="0"/>
              <a:ea typeface="ＭＳ ゴシック" panose="020B0609070205080204" pitchFamily="49" charset="-128"/>
              <a:cs typeface="メイリオ" pitchFamily="50" charset="-128"/>
            </a:endParaRPr>
          </a:p>
          <a:p>
            <a:pPr marL="182563" rtl="0" fontAlgn="auto">
              <a:lnSpc>
                <a:spcPct val="125000"/>
              </a:lnSpc>
              <a:spcBef>
                <a:spcPts val="0"/>
              </a:spcBef>
              <a:spcAft>
                <a:spcPts val="0"/>
              </a:spcAft>
              <a:defRPr/>
            </a:pPr>
            <a:endParaRPr lang="en-US" altLang="ja-JP" sz="1600" u="sng" dirty="0">
              <a:solidFill>
                <a:schemeClr val="tx1"/>
              </a:solidFill>
              <a:latin typeface="Arial" panose="020B0604020202020204" pitchFamily="34" charset="0"/>
              <a:ea typeface="ＭＳ ゴシック" panose="020B0609070205080204" pitchFamily="49" charset="-128"/>
              <a:cs typeface="メイリオ" pitchFamily="50" charset="-128"/>
            </a:endParaRPr>
          </a:p>
          <a:p>
            <a:pPr marL="182563" rtl="0" fontAlgn="auto">
              <a:lnSpc>
                <a:spcPct val="125000"/>
              </a:lnSpc>
              <a:spcBef>
                <a:spcPts val="0"/>
              </a:spcBef>
              <a:spcAft>
                <a:spcPts val="0"/>
              </a:spcAft>
              <a:defRPr/>
            </a:pPr>
            <a:endParaRPr lang="en-US" altLang="ja-JP" sz="1600" u="sng" dirty="0">
              <a:solidFill>
                <a:schemeClr val="tx1"/>
              </a:solidFill>
              <a:latin typeface="Arial" panose="020B0604020202020204" pitchFamily="34" charset="0"/>
              <a:ea typeface="ＭＳ ゴシック" panose="020B0609070205080204" pitchFamily="49" charset="-128"/>
              <a:cs typeface="メイリオ" pitchFamily="50" charset="-128"/>
            </a:endParaRPr>
          </a:p>
          <a:p>
            <a:pPr marL="182563" rtl="0" fontAlgn="auto">
              <a:lnSpc>
                <a:spcPct val="125000"/>
              </a:lnSpc>
              <a:spcBef>
                <a:spcPts val="0"/>
              </a:spcBef>
              <a:spcAft>
                <a:spcPts val="0"/>
              </a:spcAft>
              <a:defRPr/>
            </a:pPr>
            <a:endParaRPr lang="en-US" altLang="ja-JP" sz="1600" u="sng" dirty="0">
              <a:solidFill>
                <a:schemeClr val="tx1"/>
              </a:solidFill>
              <a:latin typeface="Arial" panose="020B0604020202020204" pitchFamily="34" charset="0"/>
              <a:ea typeface="ＭＳ ゴシック" panose="020B0609070205080204" pitchFamily="49" charset="-128"/>
              <a:cs typeface="メイリオ" pitchFamily="50" charset="-128"/>
            </a:endParaRPr>
          </a:p>
          <a:p>
            <a:pPr marL="182563" rtl="0" fontAlgn="auto">
              <a:lnSpc>
                <a:spcPct val="125000"/>
              </a:lnSpc>
              <a:spcBef>
                <a:spcPts val="0"/>
              </a:spcBef>
              <a:spcAft>
                <a:spcPts val="0"/>
              </a:spcAft>
              <a:defRPr/>
            </a:pPr>
            <a:endParaRPr lang="en-US" altLang="ja-JP" sz="1600" u="sng" dirty="0">
              <a:solidFill>
                <a:schemeClr val="tx1"/>
              </a:solidFill>
              <a:latin typeface="Arial" panose="020B0604020202020204" pitchFamily="34" charset="0"/>
              <a:ea typeface="ＭＳ ゴシック" panose="020B0609070205080204" pitchFamily="49" charset="-128"/>
              <a:cs typeface="メイリオ" pitchFamily="50" charset="-128"/>
            </a:endParaRPr>
          </a:p>
          <a:p>
            <a:pPr marL="182563" rtl="0" fontAlgn="auto">
              <a:lnSpc>
                <a:spcPct val="125000"/>
              </a:lnSpc>
              <a:spcBef>
                <a:spcPts val="0"/>
              </a:spcBef>
              <a:spcAft>
                <a:spcPts val="0"/>
              </a:spcAft>
              <a:defRPr/>
            </a:pPr>
            <a:endParaRPr lang="en-US" altLang="ja-JP" sz="1600" u="sng" dirty="0">
              <a:solidFill>
                <a:schemeClr val="tx1"/>
              </a:solidFill>
              <a:latin typeface="Arial" panose="020B0604020202020204" pitchFamily="34" charset="0"/>
              <a:ea typeface="ＭＳ ゴシック" panose="020B0609070205080204" pitchFamily="49" charset="-128"/>
              <a:cs typeface="メイリオ" pitchFamily="50" charset="-128"/>
            </a:endParaRPr>
          </a:p>
          <a:p>
            <a:pPr marL="182563" rtl="0" fontAlgn="auto">
              <a:lnSpc>
                <a:spcPct val="125000"/>
              </a:lnSpc>
              <a:spcBef>
                <a:spcPts val="0"/>
              </a:spcBef>
              <a:spcAft>
                <a:spcPts val="0"/>
              </a:spcAft>
              <a:defRPr/>
            </a:pPr>
            <a:endParaRPr lang="en-US" altLang="ja-JP" sz="1600" u="sng" dirty="0">
              <a:solidFill>
                <a:schemeClr val="tx1"/>
              </a:solidFill>
              <a:latin typeface="Arial" panose="020B0604020202020204" pitchFamily="34" charset="0"/>
              <a:ea typeface="ＭＳ ゴシック" panose="020B0609070205080204" pitchFamily="49" charset="-128"/>
              <a:cs typeface="メイリオ" pitchFamily="50" charset="-128"/>
            </a:endParaRPr>
          </a:p>
          <a:p>
            <a:pPr marL="182563" rtl="0" fontAlgn="auto">
              <a:lnSpc>
                <a:spcPct val="125000"/>
              </a:lnSpc>
              <a:spcBef>
                <a:spcPts val="0"/>
              </a:spcBef>
              <a:spcAft>
                <a:spcPts val="0"/>
              </a:spcAft>
              <a:defRPr/>
            </a:pPr>
            <a:endParaRPr lang="en-US" altLang="ja-JP" sz="1600" u="sng" dirty="0">
              <a:solidFill>
                <a:schemeClr val="tx1"/>
              </a:solidFill>
              <a:latin typeface="Arial" panose="020B0604020202020204" pitchFamily="34" charset="0"/>
              <a:ea typeface="ＭＳ ゴシック" panose="020B0609070205080204" pitchFamily="49" charset="-128"/>
              <a:cs typeface="メイリオ" pitchFamily="50" charset="-128"/>
            </a:endParaRPr>
          </a:p>
          <a:p>
            <a:pPr marL="182563" rtl="0" fontAlgn="auto">
              <a:lnSpc>
                <a:spcPct val="125000"/>
              </a:lnSpc>
              <a:spcBef>
                <a:spcPts val="0"/>
              </a:spcBef>
              <a:spcAft>
                <a:spcPts val="0"/>
              </a:spcAft>
              <a:defRPr/>
            </a:pPr>
            <a:endParaRPr lang="en-US" altLang="ja-JP" sz="1600" u="sng" dirty="0">
              <a:solidFill>
                <a:schemeClr val="tx1"/>
              </a:solidFill>
              <a:latin typeface="Arial" panose="020B0604020202020204" pitchFamily="34" charset="0"/>
              <a:ea typeface="ＭＳ ゴシック" panose="020B0609070205080204" pitchFamily="49" charset="-128"/>
              <a:cs typeface="メイリオ" pitchFamily="50" charset="-128"/>
            </a:endParaRPr>
          </a:p>
          <a:p>
            <a:pPr marL="1588" rtl="0" fontAlgn="auto">
              <a:lnSpc>
                <a:spcPct val="125000"/>
              </a:lnSpc>
              <a:spcBef>
                <a:spcPts val="600"/>
              </a:spcBef>
              <a:spcAft>
                <a:spcPts val="0"/>
              </a:spcAft>
              <a:defRPr/>
            </a:pPr>
            <a:endParaRPr lang="en-US" altLang="ja-JP" sz="1600" dirty="0">
              <a:solidFill>
                <a:srgbClr val="0000CC"/>
              </a:solidFill>
              <a:latin typeface="Arial" panose="020B0604020202020204" pitchFamily="34" charset="0"/>
              <a:ea typeface="ＭＳ ゴシック" panose="020B0609070205080204" pitchFamily="49" charset="-128"/>
              <a:cs typeface="メイリオ" pitchFamily="50" charset="-128"/>
            </a:endParaRPr>
          </a:p>
          <a:p>
            <a:pPr rtl="0" fontAlgn="auto">
              <a:spcBef>
                <a:spcPts val="0"/>
              </a:spcBef>
              <a:spcAft>
                <a:spcPts val="0"/>
              </a:spcAft>
              <a:defRPr/>
            </a:pPr>
            <a:endParaRPr lang="en-US" altLang="ja-JP" sz="1600" dirty="0">
              <a:solidFill>
                <a:schemeClr val="accent1">
                  <a:lumMod val="50000"/>
                </a:schemeClr>
              </a:solidFill>
              <a:latin typeface="Arial" panose="020B0604020202020204" pitchFamily="34" charset="0"/>
              <a:ea typeface="ＭＳ ゴシック" panose="020B0609070205080204" pitchFamily="49" charset="-128"/>
              <a:cs typeface="メイリオ" pitchFamily="50" charset="-128"/>
            </a:endParaRPr>
          </a:p>
        </p:txBody>
      </p:sp>
      <p:sp>
        <p:nvSpPr>
          <p:cNvPr id="5" name="テキスト ボックス 8"/>
          <p:cNvSpPr txBox="1">
            <a:spLocks noChangeArrowheads="1"/>
          </p:cNvSpPr>
          <p:nvPr/>
        </p:nvSpPr>
        <p:spPr bwMode="auto">
          <a:xfrm>
            <a:off x="764853" y="1556206"/>
            <a:ext cx="4527227" cy="3600986"/>
          </a:xfrm>
          <a:prstGeom prst="rect">
            <a:avLst/>
          </a:prstGeom>
          <a:noFill/>
          <a:ln w="9525">
            <a:noFill/>
            <a:miter lim="800000"/>
            <a:headEnd/>
            <a:tailEnd/>
          </a:ln>
        </p:spPr>
        <p:txBody>
          <a:bodyPr wrap="square" rtlCol="0">
            <a:spAutoFit/>
          </a:bodyPr>
          <a:lstStyle/>
          <a:p>
            <a:pPr algn="just" rtl="0"/>
            <a:r>
              <a:rPr lang="en-us" sz="1600" dirty="0">
                <a:latin typeface="Arial" panose="020B0604020202020204" pitchFamily="34" charset="0"/>
                <a:ea typeface="ＭＳ ゴシック" panose="020B0609070205080204" pitchFamily="49" charset="-128"/>
                <a:cs typeface="メイリオ" pitchFamily="50" charset="-128"/>
              </a:rPr>
              <a:t>Stand as near as possible to a heavy object and hold it with your center of balance kept lower.</a:t>
            </a:r>
            <a:endParaRPr lang="en-US" sz="1600" dirty="0">
              <a:latin typeface="Arial" panose="020B0604020202020204" pitchFamily="34" charset="0"/>
              <a:ea typeface="ＭＳ ゴシック" panose="020B0609070205080204" pitchFamily="49" charset="-128"/>
              <a:cs typeface="メイリオ" pitchFamily="50" charset="-128"/>
            </a:endParaRPr>
          </a:p>
          <a:p>
            <a:pPr marL="176213" indent="-176213" algn="just" rtl="0"/>
            <a:endParaRPr lang="en-US" altLang="ja-JP" sz="1600" dirty="0">
              <a:latin typeface="Arial" panose="020B0604020202020204" pitchFamily="34" charset="0"/>
              <a:ea typeface="ＭＳ ゴシック" panose="020B0609070205080204" pitchFamily="49" charset="-128"/>
              <a:cs typeface="メイリオ" pitchFamily="50" charset="-128"/>
            </a:endParaRPr>
          </a:p>
          <a:p>
            <a:pPr marL="176213" indent="-176213" algn="just" rtl="0"/>
            <a:r>
              <a:rPr lang="en-us" dirty="0">
                <a:solidFill>
                  <a:srgbClr val="C00000"/>
                </a:solidFill>
                <a:latin typeface="Arial" panose="020B0604020202020204" pitchFamily="34" charset="0"/>
                <a:ea typeface="ＭＳ ゴシック" panose="020B0609070205080204" pitchFamily="49" charset="-128"/>
                <a:cs typeface="メイリオ" pitchFamily="50" charset="-128"/>
              </a:rPr>
              <a:t>[How to lift up a heavy object]</a:t>
            </a:r>
          </a:p>
          <a:p>
            <a:pPr marL="360363" indent="-360363" algn="just" rtl="0"/>
            <a:r>
              <a:rPr lang="en-us" sz="1600" dirty="0">
                <a:latin typeface="Arial" panose="020B0604020202020204" pitchFamily="34" charset="0"/>
                <a:ea typeface="ＭＳ ゴシック" panose="020B0609070205080204" pitchFamily="49" charset="-128"/>
                <a:cs typeface="メイリオ" pitchFamily="50" charset="-128"/>
              </a:rPr>
              <a:t>(1) </a:t>
            </a:r>
            <a:r>
              <a:rPr lang="en-us" sz="1600" spc="-20" dirty="0">
                <a:latin typeface="Arial" panose="020B0604020202020204" pitchFamily="34" charset="0"/>
                <a:ea typeface="ＭＳ ゴシック" panose="020B0609070205080204" pitchFamily="49" charset="-128"/>
                <a:cs typeface="メイリオ" pitchFamily="50" charset="-128"/>
              </a:rPr>
              <a:t>Place one of your feet slightly forward and bend your knees, before fully squatting down to hold a heavy object.</a:t>
            </a:r>
            <a:endParaRPr lang="en-US" altLang="ja-JP" sz="1600" spc="-20" dirty="0">
              <a:latin typeface="Arial" panose="020B0604020202020204" pitchFamily="34" charset="0"/>
              <a:ea typeface="ＭＳ ゴシック" panose="020B0609070205080204" pitchFamily="49" charset="-128"/>
              <a:cs typeface="メイリオ" pitchFamily="50" charset="-128"/>
            </a:endParaRPr>
          </a:p>
          <a:p>
            <a:pPr marL="360363" indent="-360363" algn="just" rtl="0"/>
            <a:r>
              <a:rPr lang="en-us" sz="1600" spc="-20" dirty="0">
                <a:latin typeface="Arial" panose="020B0604020202020204" pitchFamily="34" charset="0"/>
                <a:ea typeface="ＭＳ ゴシック" panose="020B0609070205080204" pitchFamily="49" charset="-128"/>
                <a:cs typeface="メイリオ" pitchFamily="50" charset="-128"/>
              </a:rPr>
              <a:t>(2)</a:t>
            </a:r>
            <a:r>
              <a:rPr lang="en-US" sz="1600" spc="-20" dirty="0">
                <a:latin typeface="Arial" panose="020B0604020202020204" pitchFamily="34" charset="0"/>
                <a:ea typeface="ＭＳ ゴシック" panose="020B0609070205080204" pitchFamily="49" charset="-128"/>
                <a:cs typeface="メイリオ" pitchFamily="50" charset="-128"/>
              </a:rPr>
              <a:t>	</a:t>
            </a:r>
            <a:r>
              <a:rPr lang="en-us" sz="1600" spc="-20" dirty="0">
                <a:latin typeface="Arial" panose="020B0604020202020204" pitchFamily="34" charset="0"/>
                <a:ea typeface="ＭＳ ゴシック" panose="020B0609070205080204" pitchFamily="49" charset="-128"/>
                <a:cs typeface="メイリオ" pitchFamily="50" charset="-128"/>
              </a:rPr>
              <a:t>Stretch the knees, and lift it up.</a:t>
            </a:r>
            <a:endParaRPr lang="en-US" altLang="ja-JP" sz="1600" spc="-20" dirty="0">
              <a:latin typeface="Arial" panose="020B0604020202020204" pitchFamily="34" charset="0"/>
              <a:ea typeface="ＭＳ ゴシック" panose="020B0609070205080204" pitchFamily="49" charset="-128"/>
              <a:cs typeface="メイリオ" pitchFamily="50" charset="-128"/>
            </a:endParaRPr>
          </a:p>
          <a:p>
            <a:pPr marL="360363" indent="-360363" algn="just" rtl="0"/>
            <a:r>
              <a:rPr lang="en-us" sz="1600" spc="-20" dirty="0">
                <a:latin typeface="Arial" panose="020B0604020202020204" pitchFamily="34" charset="0"/>
                <a:ea typeface="ＭＳ ゴシック" panose="020B0609070205080204" pitchFamily="49" charset="-128"/>
                <a:cs typeface="メイリオ" pitchFamily="50" charset="-128"/>
              </a:rPr>
              <a:t>(3)</a:t>
            </a:r>
            <a:r>
              <a:rPr lang="en-US" sz="1600" spc="-20" dirty="0">
                <a:latin typeface="Arial" panose="020B0604020202020204" pitchFamily="34" charset="0"/>
                <a:ea typeface="ＭＳ ゴシック" panose="020B0609070205080204" pitchFamily="49" charset="-128"/>
                <a:cs typeface="メイリオ" pitchFamily="50" charset="-128"/>
              </a:rPr>
              <a:t>	</a:t>
            </a:r>
            <a:r>
              <a:rPr lang="en-us" sz="1600" dirty="0">
                <a:latin typeface="Arial" panose="020B0604020202020204" pitchFamily="34" charset="0"/>
                <a:ea typeface="ＭＳ ゴシック" panose="020B0609070205080204" pitchFamily="49" charset="-128"/>
                <a:cs typeface="メイリオ" pitchFamily="50" charset="-128"/>
              </a:rPr>
              <a:t>Before lifting up a heavy object, take a deep breath and tighten your stomach muscles.</a:t>
            </a:r>
            <a:endParaRPr lang="en-US" altLang="ja-JP" sz="1600" dirty="0">
              <a:latin typeface="Arial" panose="020B0604020202020204" pitchFamily="34" charset="0"/>
              <a:ea typeface="ＭＳ ゴシック" panose="020B0609070205080204" pitchFamily="49" charset="-128"/>
              <a:cs typeface="メイリオ" pitchFamily="50" charset="-128"/>
            </a:endParaRPr>
          </a:p>
          <a:p>
            <a:pPr marL="176213" indent="-176213" algn="just" rtl="0"/>
            <a:endParaRPr lang="en-US" altLang="ja-JP" sz="1600" dirty="0">
              <a:solidFill>
                <a:srgbClr val="C00000"/>
              </a:solidFill>
              <a:latin typeface="Arial" panose="020B0604020202020204" pitchFamily="34" charset="0"/>
              <a:ea typeface="ＭＳ ゴシック" panose="020B0609070205080204" pitchFamily="49" charset="-128"/>
              <a:cs typeface="メイリオ" pitchFamily="50" charset="-128"/>
            </a:endParaRPr>
          </a:p>
          <a:p>
            <a:pPr marL="176213" indent="-176213" algn="just" rtl="0"/>
            <a:r>
              <a:rPr lang="en-us" dirty="0">
                <a:solidFill>
                  <a:srgbClr val="C00000"/>
                </a:solidFill>
                <a:latin typeface="Arial" panose="020B0604020202020204" pitchFamily="34" charset="0"/>
                <a:ea typeface="ＭＳ ゴシック" panose="020B0609070205080204" pitchFamily="49" charset="-128"/>
                <a:cs typeface="メイリオ" pitchFamily="50" charset="-128"/>
              </a:rPr>
              <a:t>[How to carry a heavy object]</a:t>
            </a:r>
          </a:p>
          <a:p>
            <a:pPr algn="just" rtl="0"/>
            <a:r>
              <a:rPr lang="en-us" sz="1600" dirty="0">
                <a:latin typeface="Arial" panose="020B0604020202020204" pitchFamily="34" charset="0"/>
                <a:ea typeface="ＭＳ ゴシック" panose="020B0609070205080204" pitchFamily="49" charset="-128"/>
                <a:cs typeface="メイリオ" pitchFamily="50" charset="-128"/>
              </a:rPr>
              <a:t>Find the shortest possible route, and bypass the stairs when carrying something by hand.</a:t>
            </a:r>
            <a:endParaRPr lang="en-US" altLang="ja-JP" sz="1600" dirty="0">
              <a:latin typeface="Arial" panose="020B0604020202020204" pitchFamily="34" charset="0"/>
              <a:ea typeface="ＭＳ ゴシック" panose="020B0609070205080204" pitchFamily="49" charset="-128"/>
              <a:cs typeface="メイリオ" pitchFamily="50" charset="-128"/>
            </a:endParaRPr>
          </a:p>
        </p:txBody>
      </p:sp>
      <p:grpSp>
        <p:nvGrpSpPr>
          <p:cNvPr id="6" name="グループ化 11"/>
          <p:cNvGrpSpPr>
            <a:grpSpLocks noChangeAspect="1"/>
          </p:cNvGrpSpPr>
          <p:nvPr/>
        </p:nvGrpSpPr>
        <p:grpSpPr bwMode="auto">
          <a:xfrm>
            <a:off x="5364511" y="1700808"/>
            <a:ext cx="3158652" cy="3825319"/>
            <a:chOff x="6084168" y="1366770"/>
            <a:chExt cx="2501292" cy="3029536"/>
          </a:xfrm>
        </p:grpSpPr>
        <p:pic>
          <p:nvPicPr>
            <p:cNvPr id="7" name="Picture 3" descr="C:\Users\User07.PC007\OneDrive\01厚労省委託C\未熟練\参考資料\重量物姿勢(OK)Acolor.gif"/>
            <p:cNvPicPr>
              <a:picLocks noChangeAspect="1" noChangeArrowheads="1"/>
            </p:cNvPicPr>
            <p:nvPr/>
          </p:nvPicPr>
          <p:blipFill>
            <a:blip r:embed="rId2" cstate="print"/>
            <a:srcRect/>
            <a:stretch>
              <a:fillRect/>
            </a:stretch>
          </p:blipFill>
          <p:spPr bwMode="auto">
            <a:xfrm>
              <a:off x="6084168" y="1775096"/>
              <a:ext cx="724008" cy="936951"/>
            </a:xfrm>
            <a:prstGeom prst="rect">
              <a:avLst/>
            </a:prstGeom>
            <a:noFill/>
            <a:ln w="9525">
              <a:noFill/>
              <a:miter lim="800000"/>
              <a:headEnd/>
              <a:tailEnd/>
            </a:ln>
          </p:spPr>
        </p:pic>
        <p:pic>
          <p:nvPicPr>
            <p:cNvPr id="8" name="Picture 4" descr="C:\Users\User07.PC007\OneDrive\01厚労省委託C\未熟練\参考資料\重量物姿勢(OK)Bcolor.gif"/>
            <p:cNvPicPr>
              <a:picLocks noChangeAspect="1" noChangeArrowheads="1"/>
            </p:cNvPicPr>
            <p:nvPr/>
          </p:nvPicPr>
          <p:blipFill>
            <a:blip r:embed="rId3" cstate="print"/>
            <a:srcRect/>
            <a:stretch>
              <a:fillRect/>
            </a:stretch>
          </p:blipFill>
          <p:spPr bwMode="auto">
            <a:xfrm>
              <a:off x="6948264" y="1775096"/>
              <a:ext cx="782735" cy="926106"/>
            </a:xfrm>
            <a:prstGeom prst="rect">
              <a:avLst/>
            </a:prstGeom>
            <a:noFill/>
            <a:ln w="9525">
              <a:noFill/>
              <a:miter lim="800000"/>
              <a:headEnd/>
              <a:tailEnd/>
            </a:ln>
          </p:spPr>
        </p:pic>
        <p:pic>
          <p:nvPicPr>
            <p:cNvPr id="9" name="Picture 5" descr="C:\Users\User07.PC007\OneDrive\01厚労省委託C\未熟練\参考資料\重量物姿勢(NG)color.gif"/>
            <p:cNvPicPr>
              <a:picLocks noChangeAspect="1" noChangeArrowheads="1"/>
            </p:cNvPicPr>
            <p:nvPr/>
          </p:nvPicPr>
          <p:blipFill>
            <a:blip r:embed="rId4" cstate="print"/>
            <a:srcRect/>
            <a:stretch>
              <a:fillRect/>
            </a:stretch>
          </p:blipFill>
          <p:spPr bwMode="auto">
            <a:xfrm>
              <a:off x="6468022" y="3321179"/>
              <a:ext cx="937783" cy="937784"/>
            </a:xfrm>
            <a:prstGeom prst="rect">
              <a:avLst/>
            </a:prstGeom>
            <a:noFill/>
            <a:ln w="9525">
              <a:noFill/>
              <a:miter lim="800000"/>
              <a:headEnd/>
              <a:tailEnd/>
            </a:ln>
          </p:spPr>
        </p:pic>
        <p:sp>
          <p:nvSpPr>
            <p:cNvPr id="10" name="右矢印 9"/>
            <p:cNvSpPr/>
            <p:nvPr/>
          </p:nvSpPr>
          <p:spPr>
            <a:xfrm>
              <a:off x="6805236" y="2477966"/>
              <a:ext cx="154191" cy="21543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600"/>
            </a:p>
          </p:txBody>
        </p:sp>
        <p:sp>
          <p:nvSpPr>
            <p:cNvPr id="11" name="テキスト ボックス 17"/>
            <p:cNvSpPr txBox="1">
              <a:spLocks noChangeArrowheads="1"/>
            </p:cNvSpPr>
            <p:nvPr/>
          </p:nvSpPr>
          <p:spPr bwMode="auto">
            <a:xfrm>
              <a:off x="6523201" y="2701201"/>
              <a:ext cx="1287995" cy="268124"/>
            </a:xfrm>
            <a:prstGeom prst="rect">
              <a:avLst/>
            </a:prstGeom>
            <a:noFill/>
            <a:ln w="9525">
              <a:noFill/>
              <a:miter lim="800000"/>
              <a:headEnd/>
              <a:tailEnd/>
            </a:ln>
          </p:spPr>
          <p:txBody>
            <a:bodyPr wrap="square" rtlCol="0">
              <a:spAutoFit/>
            </a:bodyPr>
            <a:lstStyle/>
            <a:p>
              <a:pPr rtl="0"/>
              <a:r>
                <a:rPr lang="en-us" sz="1600" dirty="0">
                  <a:latin typeface="Arial" panose="020B0604020202020204" pitchFamily="34" charset="0"/>
                  <a:ea typeface="メイリオ" pitchFamily="50" charset="-128"/>
                  <a:cs typeface="Arial" panose="020B0604020202020204" pitchFamily="34" charset="0"/>
                </a:rPr>
                <a:t>Correct position</a:t>
              </a:r>
            </a:p>
          </p:txBody>
        </p:sp>
        <p:sp>
          <p:nvSpPr>
            <p:cNvPr id="12" name="テキスト ボックス 18"/>
            <p:cNvSpPr txBox="1">
              <a:spLocks noChangeArrowheads="1"/>
            </p:cNvSpPr>
            <p:nvPr/>
          </p:nvSpPr>
          <p:spPr bwMode="auto">
            <a:xfrm>
              <a:off x="6866883" y="4128182"/>
              <a:ext cx="1457510" cy="268124"/>
            </a:xfrm>
            <a:prstGeom prst="rect">
              <a:avLst/>
            </a:prstGeom>
            <a:noFill/>
            <a:ln w="9525">
              <a:noFill/>
              <a:miter lim="800000"/>
              <a:headEnd/>
              <a:tailEnd/>
            </a:ln>
          </p:spPr>
          <p:txBody>
            <a:bodyPr wrap="square" rtlCol="0">
              <a:spAutoFit/>
            </a:bodyPr>
            <a:lstStyle/>
            <a:p>
              <a:pPr rtl="0"/>
              <a:r>
                <a:rPr lang="en-us" sz="1600" dirty="0">
                  <a:latin typeface="Arial" panose="020B0604020202020204" pitchFamily="34" charset="0"/>
                  <a:ea typeface="メイリオ" pitchFamily="50" charset="-128"/>
                  <a:cs typeface="Arial" panose="020B0604020202020204" pitchFamily="34" charset="0"/>
                </a:rPr>
                <a:t>Incorrect position</a:t>
              </a:r>
            </a:p>
          </p:txBody>
        </p:sp>
        <p:pic>
          <p:nvPicPr>
            <p:cNvPr id="13" name="Picture 2" descr="C:\Users\User07.PC007\OneDrive\01厚労省委託C\未熟練\参考資料\pics\重量物取扱いS02A.gif"/>
            <p:cNvPicPr>
              <a:picLocks noChangeAspect="1" noChangeArrowheads="1"/>
            </p:cNvPicPr>
            <p:nvPr/>
          </p:nvPicPr>
          <p:blipFill>
            <a:blip r:embed="rId5" cstate="print"/>
            <a:srcRect/>
            <a:stretch>
              <a:fillRect/>
            </a:stretch>
          </p:blipFill>
          <p:spPr bwMode="auto">
            <a:xfrm flipH="1">
              <a:off x="7929210" y="1366770"/>
              <a:ext cx="656250" cy="1494054"/>
            </a:xfrm>
            <a:prstGeom prst="rect">
              <a:avLst/>
            </a:prstGeom>
            <a:noFill/>
            <a:ln w="9525">
              <a:noFill/>
              <a:miter lim="800000"/>
              <a:headEnd/>
              <a:tailEnd/>
            </a:ln>
          </p:spPr>
        </p:pic>
        <p:sp>
          <p:nvSpPr>
            <p:cNvPr id="14" name="右矢印 13"/>
            <p:cNvSpPr/>
            <p:nvPr/>
          </p:nvSpPr>
          <p:spPr>
            <a:xfrm>
              <a:off x="7739449" y="2493841"/>
              <a:ext cx="156457" cy="21543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600"/>
            </a:p>
          </p:txBody>
        </p:sp>
      </p:grpSp>
      <p:sp>
        <p:nvSpPr>
          <p:cNvPr id="15" name="正方形/長方形 14"/>
          <p:cNvSpPr/>
          <p:nvPr/>
        </p:nvSpPr>
        <p:spPr>
          <a:xfrm>
            <a:off x="476671" y="354142"/>
            <a:ext cx="7335689" cy="369332"/>
          </a:xfrm>
          <a:prstGeom prst="rect">
            <a:avLst/>
          </a:prstGeom>
        </p:spPr>
        <p:txBody>
          <a:bodyPr wrap="square" rtlCol="0">
            <a:spAutoFit/>
          </a:bodyPr>
          <a:lstStyle/>
          <a:p>
            <a:pPr rtl="0" fontAlgn="auto">
              <a:spcBef>
                <a:spcPts val="0"/>
              </a:spcBef>
              <a:spcAft>
                <a:spcPts val="0"/>
              </a:spcAft>
              <a:defRPr/>
            </a:pPr>
            <a:r>
              <a:rPr lang="en-us" b="1" dirty="0">
                <a:solidFill>
                  <a:srgbClr val="C00000"/>
                </a:solidFill>
                <a:latin typeface="Arial" panose="020B0604020202020204" pitchFamily="34" charset="0"/>
                <a:ea typeface="ＭＳ ゴシック" panose="020B0609070205080204" pitchFamily="49" charset="-128"/>
                <a:cs typeface="メイリオ" pitchFamily="50" charset="-128"/>
              </a:rPr>
              <a:t>(4) Key points for accident prevention: Lower-back pain</a:t>
            </a:r>
          </a:p>
        </p:txBody>
      </p:sp>
      <p:sp>
        <p:nvSpPr>
          <p:cNvPr id="2" name="スライド番号プレースホルダー 1"/>
          <p:cNvSpPr>
            <a:spLocks noGrp="1"/>
          </p:cNvSpPr>
          <p:nvPr>
            <p:ph type="sldNum" sz="quarter" idx="12"/>
          </p:nvPr>
        </p:nvSpPr>
        <p:spPr>
          <a:xfrm>
            <a:off x="3635896" y="6453336"/>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21</a:t>
            </a:fld>
            <a:endParaRPr kumimoji="1" lang="ja-JP" altLang="en-US" dirty="0">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919013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bwMode="auto">
          <a:xfrm>
            <a:off x="596652" y="3933056"/>
            <a:ext cx="6855668" cy="2448272"/>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algn="just" rtl="0" fontAlgn="auto">
              <a:lnSpc>
                <a:spcPct val="125000"/>
              </a:lnSpc>
              <a:spcBef>
                <a:spcPts val="0"/>
              </a:spcBef>
              <a:spcAft>
                <a:spcPts val="0"/>
              </a:spcAft>
              <a:defRPr/>
            </a:pPr>
            <a:r>
              <a:rPr lang="en-us" sz="1600" dirty="0">
                <a:solidFill>
                  <a:schemeClr val="tx1"/>
                </a:solidFill>
                <a:latin typeface="Arial" panose="020B0604020202020204" pitchFamily="34" charset="0"/>
                <a:ea typeface="ＭＳ ゴシック" panose="020B0609070205080204" pitchFamily="49" charset="-128"/>
                <a:cs typeface="メイリオ" pitchFamily="50" charset="-128"/>
              </a:rPr>
              <a:t>(1) Breathe out slowly, do not hold it, and stretch.</a:t>
            </a:r>
          </a:p>
          <a:p>
            <a:pPr marL="266700" indent="-266700" algn="just" rtl="0" fontAlgn="auto">
              <a:lnSpc>
                <a:spcPct val="125000"/>
              </a:lnSpc>
              <a:spcBef>
                <a:spcPts val="0"/>
              </a:spcBef>
              <a:spcAft>
                <a:spcPts val="0"/>
              </a:spcAft>
              <a:defRPr/>
            </a:pPr>
            <a:r>
              <a:rPr lang="en-us" sz="1600" dirty="0">
                <a:solidFill>
                  <a:schemeClr val="tx1"/>
                </a:solidFill>
                <a:latin typeface="Arial" panose="020B0604020202020204" pitchFamily="34" charset="0"/>
                <a:ea typeface="ＭＳ ゴシック" panose="020B0609070205080204" pitchFamily="49" charset="-128"/>
                <a:cs typeface="メイリオ" pitchFamily="50" charset="-128"/>
              </a:rPr>
              <a:t>(2) Don't use reaction or gather momentum.</a:t>
            </a:r>
          </a:p>
          <a:p>
            <a:pPr marL="266700" indent="-266700" algn="just" rtl="0" fontAlgn="auto">
              <a:lnSpc>
                <a:spcPct val="125000"/>
              </a:lnSpc>
              <a:spcBef>
                <a:spcPts val="0"/>
              </a:spcBef>
              <a:spcAft>
                <a:spcPts val="0"/>
              </a:spcAft>
              <a:defRPr/>
            </a:pPr>
            <a:r>
              <a:rPr lang="en-us" sz="1600" dirty="0">
                <a:solidFill>
                  <a:schemeClr val="tx1"/>
                </a:solidFill>
                <a:latin typeface="Arial" panose="020B0604020202020204" pitchFamily="34" charset="0"/>
                <a:ea typeface="ＭＳ ゴシック" panose="020B0609070205080204" pitchFamily="49" charset="-128"/>
                <a:cs typeface="メイリオ" pitchFamily="50" charset="-128"/>
              </a:rPr>
              <a:t>(3) Be aware which muscle you are stretching.</a:t>
            </a:r>
          </a:p>
          <a:p>
            <a:pPr marL="266700" indent="-266700" algn="just" rtl="0" fontAlgn="auto">
              <a:lnSpc>
                <a:spcPct val="125000"/>
              </a:lnSpc>
              <a:spcBef>
                <a:spcPts val="0"/>
              </a:spcBef>
              <a:spcAft>
                <a:spcPts val="0"/>
              </a:spcAft>
              <a:defRPr/>
            </a:pPr>
            <a:r>
              <a:rPr lang="en-us" sz="1600" dirty="0">
                <a:solidFill>
                  <a:schemeClr val="tx1"/>
                </a:solidFill>
                <a:latin typeface="Arial" panose="020B0604020202020204" pitchFamily="34" charset="0"/>
                <a:ea typeface="ＭＳ ゴシック" panose="020B0609070205080204" pitchFamily="49" charset="-128"/>
                <a:cs typeface="メイリオ" pitchFamily="50" charset="-128"/>
              </a:rPr>
              <a:t>(4) Stop stretching when feel tension, before feeling pain.</a:t>
            </a:r>
          </a:p>
          <a:p>
            <a:pPr marL="266700" indent="-266700" algn="just" rtl="0" fontAlgn="auto">
              <a:lnSpc>
                <a:spcPct val="125000"/>
              </a:lnSpc>
              <a:spcBef>
                <a:spcPts val="0"/>
              </a:spcBef>
              <a:spcAft>
                <a:spcPts val="0"/>
              </a:spcAft>
              <a:defRPr/>
            </a:pPr>
            <a:r>
              <a:rPr lang="en-us" sz="1600" dirty="0">
                <a:solidFill>
                  <a:schemeClr val="tx1"/>
                </a:solidFill>
                <a:latin typeface="Arial" panose="020B0604020202020204" pitchFamily="34" charset="0"/>
                <a:ea typeface="ＭＳ ゴシック" panose="020B0609070205080204" pitchFamily="49" charset="-128"/>
                <a:cs typeface="メイリオ" pitchFamily="50" charset="-128"/>
              </a:rPr>
              <a:t>(5) Hold a stretch for 20 to 30 seconds.</a:t>
            </a:r>
          </a:p>
          <a:p>
            <a:pPr marL="266700" indent="-266700" algn="just" rtl="0" fontAlgn="auto">
              <a:lnSpc>
                <a:spcPct val="125000"/>
              </a:lnSpc>
              <a:spcBef>
                <a:spcPts val="0"/>
              </a:spcBef>
              <a:spcAft>
                <a:spcPts val="0"/>
              </a:spcAft>
              <a:defRPr/>
            </a:pPr>
            <a:r>
              <a:rPr lang="en-us" sz="1600" dirty="0">
                <a:solidFill>
                  <a:schemeClr val="tx1"/>
                </a:solidFill>
                <a:latin typeface="Arial" panose="020B0604020202020204" pitchFamily="34" charset="0"/>
                <a:ea typeface="ＭＳ ゴシック" panose="020B0609070205080204" pitchFamily="49" charset="-128"/>
                <a:cs typeface="メイリオ" pitchFamily="50" charset="-128"/>
              </a:rPr>
              <a:t>(6) Make sure to release the stretch gradually.</a:t>
            </a:r>
          </a:p>
          <a:p>
            <a:pPr marL="266700" indent="-266700" algn="just" rtl="0" fontAlgn="auto">
              <a:lnSpc>
                <a:spcPct val="125000"/>
              </a:lnSpc>
              <a:spcBef>
                <a:spcPts val="0"/>
              </a:spcBef>
              <a:spcAft>
                <a:spcPts val="0"/>
              </a:spcAft>
              <a:defRPr/>
            </a:pPr>
            <a:r>
              <a:rPr lang="en-us" sz="1600" dirty="0">
                <a:solidFill>
                  <a:schemeClr val="tx1"/>
                </a:solidFill>
                <a:latin typeface="Arial" panose="020B0604020202020204" pitchFamily="34" charset="0"/>
                <a:ea typeface="ＭＳ ゴシック" panose="020B0609070205080204" pitchFamily="49" charset="-128"/>
                <a:cs typeface="メイリオ" pitchFamily="50" charset="-128"/>
              </a:rPr>
              <a:t>(7) Stretch up to three times.</a:t>
            </a:r>
          </a:p>
          <a:p>
            <a:pPr marL="266700" indent="-266700" algn="just" rtl="0" fontAlgn="auto">
              <a:lnSpc>
                <a:spcPct val="125000"/>
              </a:lnSpc>
              <a:spcBef>
                <a:spcPts val="0"/>
              </a:spcBef>
              <a:spcAft>
                <a:spcPts val="0"/>
              </a:spcAft>
              <a:defRPr/>
            </a:pPr>
            <a:endParaRPr lang="ja-JP" altLang="en-US" sz="1600" dirty="0">
              <a:solidFill>
                <a:schemeClr val="tx1"/>
              </a:solidFill>
              <a:latin typeface="Arial" panose="020B0604020202020204" pitchFamily="34" charset="0"/>
              <a:ea typeface="ＭＳ ゴシック" panose="020B0609070205080204" pitchFamily="49" charset="-128"/>
              <a:cs typeface="メイリオ" pitchFamily="50" charset="-128"/>
            </a:endParaRPr>
          </a:p>
        </p:txBody>
      </p:sp>
      <p:sp>
        <p:nvSpPr>
          <p:cNvPr id="2" name="テキスト ボックス 1"/>
          <p:cNvSpPr txBox="1"/>
          <p:nvPr/>
        </p:nvSpPr>
        <p:spPr>
          <a:xfrm>
            <a:off x="323528" y="188640"/>
            <a:ext cx="7287716" cy="780256"/>
          </a:xfrm>
          <a:prstGeom prst="rect">
            <a:avLst/>
          </a:prstGeom>
          <a:noFill/>
          <a:ln w="19050">
            <a:noFill/>
          </a:ln>
        </p:spPr>
        <p:txBody>
          <a:bodyPr rtlCol="0"/>
          <a:lstStyle/>
          <a:p>
            <a:pPr marL="1588" rtl="0" fontAlgn="auto">
              <a:lnSpc>
                <a:spcPct val="150000"/>
              </a:lnSpc>
              <a:spcBef>
                <a:spcPts val="0"/>
              </a:spcBef>
              <a:spcAft>
                <a:spcPts val="0"/>
              </a:spcAft>
              <a:defRPr/>
            </a:pPr>
            <a:r>
              <a:rPr lang="en-us" b="1" dirty="0">
                <a:solidFill>
                  <a:srgbClr val="0000CC"/>
                </a:solidFill>
                <a:latin typeface="Arial" panose="020B0604020202020204" pitchFamily="34" charset="0"/>
                <a:ea typeface="ＭＳ ゴシック" panose="020B0609070205080204" pitchFamily="49" charset="-128"/>
                <a:cs typeface="メイリオ" pitchFamily="50" charset="-128"/>
              </a:rPr>
              <a:t>[Lower back pain exercises]</a:t>
            </a:r>
            <a:endParaRPr lang="ja-JP" altLang="en-US" b="1" dirty="0">
              <a:solidFill>
                <a:srgbClr val="0000CC"/>
              </a:solidFill>
              <a:latin typeface="Arial" panose="020B0604020202020204" pitchFamily="34" charset="0"/>
              <a:ea typeface="ＭＳ ゴシック" panose="020B0609070205080204" pitchFamily="49" charset="-128"/>
              <a:cs typeface="メイリオ" pitchFamily="50" charset="-128"/>
            </a:endParaRPr>
          </a:p>
          <a:p>
            <a:pPr marL="184150" rtl="0" fontAlgn="auto">
              <a:lnSpc>
                <a:spcPct val="150000"/>
              </a:lnSpc>
              <a:spcBef>
                <a:spcPts val="0"/>
              </a:spcBef>
              <a:spcAft>
                <a:spcPts val="0"/>
              </a:spcAft>
              <a:defRPr/>
            </a:pPr>
            <a:r>
              <a:rPr lang="en-us" sz="1600" dirty="0">
                <a:latin typeface="Arial" panose="020B0604020202020204" pitchFamily="34" charset="0"/>
                <a:ea typeface="ＭＳ ゴシック" panose="020B0609070205080204" pitchFamily="49" charset="-128"/>
                <a:cs typeface="メイリオ" pitchFamily="50" charset="-128"/>
              </a:rPr>
              <a:t>　Do stretches for preventing lower back pain.</a:t>
            </a:r>
          </a:p>
          <a:p>
            <a:pPr rtl="0" fontAlgn="auto">
              <a:lnSpc>
                <a:spcPct val="150000"/>
              </a:lnSpc>
              <a:spcBef>
                <a:spcPts val="0"/>
              </a:spcBef>
              <a:spcAft>
                <a:spcPts val="0"/>
              </a:spcAft>
              <a:defRPr/>
            </a:pPr>
            <a:endParaRPr lang="en-US" altLang="ja-JP" sz="1600" dirty="0">
              <a:solidFill>
                <a:schemeClr val="accent1">
                  <a:lumMod val="50000"/>
                </a:schemeClr>
              </a:solidFill>
              <a:latin typeface="Arial" panose="020B0604020202020204" pitchFamily="34" charset="0"/>
              <a:ea typeface="ＭＳ ゴシック" panose="020B0609070205080204" pitchFamily="49" charset="-128"/>
              <a:cs typeface="メイリオ" pitchFamily="50" charset="-128"/>
            </a:endParaRPr>
          </a:p>
        </p:txBody>
      </p:sp>
      <p:sp>
        <p:nvSpPr>
          <p:cNvPr id="5" name="テキスト ボックス 4"/>
          <p:cNvSpPr txBox="1"/>
          <p:nvPr/>
        </p:nvSpPr>
        <p:spPr>
          <a:xfrm>
            <a:off x="467544" y="3563724"/>
            <a:ext cx="3600400" cy="369332"/>
          </a:xfrm>
          <a:prstGeom prst="rect">
            <a:avLst/>
          </a:prstGeom>
          <a:noFill/>
        </p:spPr>
        <p:txBody>
          <a:bodyPr wrap="square" rtlCol="0">
            <a:spAutoFit/>
          </a:bodyPr>
          <a:lstStyle/>
          <a:p>
            <a:pPr rtl="0"/>
            <a:r>
              <a:rPr lang="en-us">
                <a:solidFill>
                  <a:srgbClr val="0000CC"/>
                </a:solidFill>
                <a:latin typeface="Arial" panose="020B0604020202020204" pitchFamily="34" charset="0"/>
                <a:ea typeface="ＭＳ ゴシック" panose="020B0609070205080204" pitchFamily="49" charset="-128"/>
              </a:rPr>
              <a:t>[Effective stretching]</a:t>
            </a:r>
            <a:endParaRPr kumimoji="1" lang="ja-JP" altLang="en-US" dirty="0">
              <a:solidFill>
                <a:srgbClr val="0000CC"/>
              </a:solidFill>
              <a:latin typeface="Arial" panose="020B0604020202020204" pitchFamily="34" charset="0"/>
              <a:ea typeface="ＭＳ ゴシック" panose="020B0609070205080204" pitchFamily="49" charset="-128"/>
            </a:endParaRPr>
          </a:p>
        </p:txBody>
      </p:sp>
      <p:pic>
        <p:nvPicPr>
          <p:cNvPr id="7" name="Picture 11" descr="C:\Users\mhu\SkyDrive\01厚労省委託C\未熟練\参考資料\ストレッチScolor_01.gif"/>
          <p:cNvPicPr>
            <a:picLocks noChangeAspect="1" noChangeArrowheads="1"/>
          </p:cNvPicPr>
          <p:nvPr/>
        </p:nvPicPr>
        <p:blipFill>
          <a:blip r:embed="rId3" cstate="print"/>
          <a:srcRect/>
          <a:stretch>
            <a:fillRect/>
          </a:stretch>
        </p:blipFill>
        <p:spPr bwMode="auto">
          <a:xfrm>
            <a:off x="1430797" y="1446139"/>
            <a:ext cx="1565459" cy="1694829"/>
          </a:xfrm>
          <a:prstGeom prst="rect">
            <a:avLst/>
          </a:prstGeom>
          <a:noFill/>
          <a:ln w="9525">
            <a:noFill/>
            <a:miter lim="800000"/>
            <a:headEnd/>
            <a:tailEnd/>
          </a:ln>
        </p:spPr>
      </p:pic>
      <p:pic>
        <p:nvPicPr>
          <p:cNvPr id="8" name="Picture 12" descr="C:\Users\mhu\SkyDrive\01厚労省委託C\未熟練\参考資料\ストレッチScolor_02.gif"/>
          <p:cNvPicPr>
            <a:picLocks noChangeAspect="1" noChangeArrowheads="1"/>
          </p:cNvPicPr>
          <p:nvPr/>
        </p:nvPicPr>
        <p:blipFill>
          <a:blip r:embed="rId4" cstate="print"/>
          <a:srcRect/>
          <a:stretch>
            <a:fillRect/>
          </a:stretch>
        </p:blipFill>
        <p:spPr bwMode="auto">
          <a:xfrm>
            <a:off x="3744660" y="1052736"/>
            <a:ext cx="1502561" cy="2087452"/>
          </a:xfrm>
          <a:prstGeom prst="rect">
            <a:avLst/>
          </a:prstGeom>
          <a:noFill/>
          <a:ln w="9525">
            <a:noFill/>
            <a:miter lim="800000"/>
            <a:headEnd/>
            <a:tailEnd/>
          </a:ln>
        </p:spPr>
      </p:pic>
      <p:pic>
        <p:nvPicPr>
          <p:cNvPr id="9" name="Picture 7" descr="C:\Users\User07.PC007\OneDrive\01厚労省委託C\未熟練\参考資料\腰痛ストレッチcolor.gif"/>
          <p:cNvPicPr>
            <a:picLocks noChangeAspect="1" noChangeArrowheads="1"/>
          </p:cNvPicPr>
          <p:nvPr/>
        </p:nvPicPr>
        <p:blipFill>
          <a:blip r:embed="rId5" cstate="print"/>
          <a:srcRect/>
          <a:stretch>
            <a:fillRect/>
          </a:stretch>
        </p:blipFill>
        <p:spPr bwMode="auto">
          <a:xfrm>
            <a:off x="5679269" y="836712"/>
            <a:ext cx="2421123" cy="2448272"/>
          </a:xfrm>
          <a:prstGeom prst="rect">
            <a:avLst/>
          </a:prstGeom>
          <a:noFill/>
          <a:ln w="9525">
            <a:noFill/>
            <a:miter lim="800000"/>
            <a:headEnd/>
            <a:tailEnd/>
          </a:ln>
        </p:spPr>
      </p:pic>
      <p:sp>
        <p:nvSpPr>
          <p:cNvPr id="10" name="テキスト ボックス 9"/>
          <p:cNvSpPr txBox="1"/>
          <p:nvPr/>
        </p:nvSpPr>
        <p:spPr>
          <a:xfrm>
            <a:off x="2187799" y="3162454"/>
            <a:ext cx="5867734" cy="338554"/>
          </a:xfrm>
          <a:prstGeom prst="rect">
            <a:avLst/>
          </a:prstGeom>
          <a:noFill/>
        </p:spPr>
        <p:txBody>
          <a:bodyPr wrap="square" rtlCol="0">
            <a:spAutoFit/>
          </a:bodyPr>
          <a:lstStyle/>
          <a:p>
            <a:pPr rtl="0"/>
            <a:r>
              <a:rPr lang="en-us" sz="1600" b="1" dirty="0">
                <a:latin typeface="Arial" panose="020B0604020202020204" pitchFamily="34" charset="0"/>
                <a:ea typeface="ＭＳ ゴシック" panose="020B0609070205080204" pitchFamily="49" charset="-128"/>
              </a:rPr>
              <a:t>(Fig. 1) </a:t>
            </a:r>
            <a:r>
              <a:rPr lang="en-US" sz="1600" b="1" dirty="0">
                <a:latin typeface="Arial" panose="020B0604020202020204" pitchFamily="34" charset="0"/>
                <a:ea typeface="ＭＳ ゴシック" panose="020B0609070205080204" pitchFamily="49" charset="-128"/>
              </a:rPr>
              <a:t>                      </a:t>
            </a:r>
            <a:r>
              <a:rPr lang="en-us" sz="1600" b="1" dirty="0">
                <a:latin typeface="Arial" panose="020B0604020202020204" pitchFamily="34" charset="0"/>
                <a:ea typeface="ＭＳ ゴシック" panose="020B0609070205080204" pitchFamily="49" charset="-128"/>
              </a:rPr>
              <a:t>(Fig. 2) </a:t>
            </a:r>
            <a:r>
              <a:rPr lang="en-US" sz="1600" b="1" dirty="0">
                <a:latin typeface="Arial" panose="020B0604020202020204" pitchFamily="34" charset="0"/>
                <a:ea typeface="ＭＳ ゴシック" panose="020B0609070205080204" pitchFamily="49" charset="-128"/>
              </a:rPr>
              <a:t>                          </a:t>
            </a:r>
            <a:r>
              <a:rPr lang="en-us" sz="1600" b="1" dirty="0">
                <a:latin typeface="Arial" panose="020B0604020202020204" pitchFamily="34" charset="0"/>
                <a:ea typeface="ＭＳ ゴシック" panose="020B0609070205080204" pitchFamily="49" charset="-128"/>
              </a:rPr>
              <a:t>(Fig. 3)</a:t>
            </a:r>
          </a:p>
        </p:txBody>
      </p:sp>
      <p:sp>
        <p:nvSpPr>
          <p:cNvPr id="4" name="スライド番号プレースホルダー 3"/>
          <p:cNvSpPr>
            <a:spLocks noGrp="1"/>
          </p:cNvSpPr>
          <p:nvPr>
            <p:ph type="sldNum" sz="quarter" idx="12"/>
          </p:nvPr>
        </p:nvSpPr>
        <p:spPr>
          <a:xfrm>
            <a:off x="3374504" y="6448251"/>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22</a:t>
            </a:fld>
            <a:endParaRPr kumimoji="1" lang="ja-JP" altLang="en-US" dirty="0">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919013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a:grpSpLocks noChangeAspect="1"/>
          </p:cNvGrpSpPr>
          <p:nvPr/>
        </p:nvGrpSpPr>
        <p:grpSpPr bwMode="auto">
          <a:xfrm>
            <a:off x="395537" y="1052736"/>
            <a:ext cx="8208911" cy="2925707"/>
            <a:chOff x="467545" y="719832"/>
            <a:chExt cx="7839850" cy="4112441"/>
          </a:xfrm>
        </p:grpSpPr>
        <p:sp>
          <p:nvSpPr>
            <p:cNvPr id="5" name="Rectangle 10"/>
            <p:cNvSpPr>
              <a:spLocks noChangeArrowheads="1"/>
            </p:cNvSpPr>
            <p:nvPr/>
          </p:nvSpPr>
          <p:spPr bwMode="auto">
            <a:xfrm>
              <a:off x="489512" y="1140176"/>
              <a:ext cx="6098798" cy="346249"/>
            </a:xfrm>
            <a:prstGeom prst="rect">
              <a:avLst/>
            </a:prstGeom>
            <a:noFill/>
            <a:ln w="9525">
              <a:noFill/>
              <a:miter lim="800000"/>
              <a:headEnd/>
              <a:tailEnd/>
            </a:ln>
          </p:spPr>
          <p:txBody>
            <a:bodyPr rIns="72000" rtlCol="0" anchor="ctr"/>
            <a:lstStyle/>
            <a:p>
              <a:pPr algn="just" rtl="0">
                <a:lnSpc>
                  <a:spcPct val="150000"/>
                </a:lnSpc>
                <a:spcBef>
                  <a:spcPts val="600"/>
                </a:spcBef>
              </a:pPr>
              <a:r>
                <a:rPr lang="en-us" sz="1600">
                  <a:solidFill>
                    <a:prstClr val="black"/>
                  </a:solidFill>
                  <a:latin typeface="メイリオ" pitchFamily="50" charset="-128"/>
                  <a:ea typeface="メイリオ" pitchFamily="50" charset="-128"/>
                  <a:cs typeface="メイリオ" pitchFamily="50" charset="-128"/>
                </a:rPr>
                <a:t>　Given industrial accidents that have ever observed in the manufacturing sector, below are key points of safety measures you must practice.</a:t>
              </a:r>
              <a:endParaRPr lang="en-US" altLang="ja-JP" sz="1600">
                <a:solidFill>
                  <a:prstClr val="black"/>
                </a:solidFill>
                <a:latin typeface="メイリオ" pitchFamily="50" charset="-128"/>
                <a:ea typeface="メイリオ" pitchFamily="50" charset="-128"/>
                <a:cs typeface="メイリオ" pitchFamily="50" charset="-128"/>
              </a:endParaRPr>
            </a:p>
          </p:txBody>
        </p:sp>
        <p:sp>
          <p:nvSpPr>
            <p:cNvPr id="6" name="正方形/長方形 5"/>
            <p:cNvSpPr/>
            <p:nvPr/>
          </p:nvSpPr>
          <p:spPr>
            <a:xfrm>
              <a:off x="467545" y="719832"/>
              <a:ext cx="7839850" cy="4112441"/>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44000" rtlCol="0"/>
            <a:lstStyle/>
            <a:p>
              <a:pPr rtl="0">
                <a:lnSpc>
                  <a:spcPct val="125000"/>
                </a:lnSpc>
                <a:defRPr/>
              </a:pPr>
              <a:r>
                <a:rPr lang="en-US" sz="1600" dirty="0">
                  <a:solidFill>
                    <a:srgbClr val="C00000"/>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n-us" sz="1600" dirty="0">
                  <a:solidFill>
                    <a:srgbClr val="C00000"/>
                  </a:solidFill>
                  <a:latin typeface="Arial" panose="020B0604020202020204" pitchFamily="34" charset="0"/>
                  <a:ea typeface="メイリオ" pitchFamily="50" charset="-128"/>
                  <a:cs typeface="Arial" panose="020B0604020202020204" pitchFamily="34" charset="0"/>
                </a:rPr>
                <a:t> Never jump off from the bed or driver's seat of a truck.</a:t>
              </a:r>
            </a:p>
            <a:p>
              <a:pPr marL="360363" indent="-360363" rtl="0">
                <a:lnSpc>
                  <a:spcPct val="125000"/>
                </a:lnSpc>
                <a:defRPr/>
              </a:pPr>
              <a:r>
                <a:rPr lang="en-us" sz="1600" dirty="0">
                  <a:solidFill>
                    <a:prstClr val="black"/>
                  </a:solidFill>
                  <a:latin typeface="Arial" panose="020B0604020202020204" pitchFamily="34" charset="0"/>
                  <a:ea typeface="メイリオ" pitchFamily="50" charset="-128"/>
                  <a:cs typeface="Arial" panose="020B0604020202020204" pitchFamily="34" charset="0"/>
                </a:rPr>
                <a:t>　</a:t>
              </a:r>
              <a:r>
                <a:rPr lang="en-US" sz="1600" dirty="0">
                  <a:solidFill>
                    <a:prstClr val="black"/>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n-US" sz="1600" dirty="0">
                  <a:solidFill>
                    <a:prstClr val="black"/>
                  </a:solidFill>
                  <a:latin typeface="Arial" panose="020B0604020202020204" pitchFamily="34" charset="0"/>
                  <a:ea typeface="メイリオ" pitchFamily="50" charset="-128"/>
                  <a:cs typeface="Arial" panose="020B0604020202020204" pitchFamily="34" charset="0"/>
                </a:rPr>
                <a:t>	</a:t>
              </a:r>
              <a:r>
                <a:rPr lang="en-us" sz="1600" dirty="0">
                  <a:solidFill>
                    <a:prstClr val="black"/>
                  </a:solidFill>
                  <a:latin typeface="Arial" panose="020B0604020202020204" pitchFamily="34" charset="0"/>
                  <a:ea typeface="メイリオ" pitchFamily="50" charset="-128"/>
                  <a:cs typeface="Arial" panose="020B0604020202020204" pitchFamily="34" charset="0"/>
                </a:rPr>
                <a:t>Never fail to use a platform, if any, when climbing up or down.</a:t>
              </a:r>
            </a:p>
            <a:p>
              <a:pPr marL="360363" indent="-360363" rtl="0">
                <a:lnSpc>
                  <a:spcPct val="125000"/>
                </a:lnSpc>
                <a:defRPr/>
              </a:pPr>
              <a:r>
                <a:rPr lang="en-us" sz="1600" dirty="0">
                  <a:solidFill>
                    <a:prstClr val="black"/>
                  </a:solidFill>
                  <a:latin typeface="Arial" panose="020B0604020202020204" pitchFamily="34" charset="0"/>
                  <a:ea typeface="メイリオ" pitchFamily="50" charset="-128"/>
                  <a:cs typeface="Arial" panose="020B0604020202020204" pitchFamily="34" charset="0"/>
                </a:rPr>
                <a:t>　</a:t>
              </a:r>
              <a:r>
                <a:rPr lang="en-US" sz="1600" dirty="0">
                  <a:solidFill>
                    <a:prstClr val="black"/>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n-US" sz="1600" dirty="0">
                  <a:solidFill>
                    <a:prstClr val="black"/>
                  </a:solidFill>
                  <a:latin typeface="Arial" panose="020B0604020202020204" pitchFamily="34" charset="0"/>
                  <a:ea typeface="メイリオ" pitchFamily="50" charset="-128"/>
                  <a:cs typeface="Arial" panose="020B0604020202020204" pitchFamily="34" charset="0"/>
                </a:rPr>
                <a:t>	</a:t>
              </a:r>
              <a:r>
                <a:rPr lang="en-us" sz="1600" dirty="0">
                  <a:solidFill>
                    <a:prstClr val="black"/>
                  </a:solidFill>
                  <a:latin typeface="Arial" panose="020B0604020202020204" pitchFamily="34" charset="0"/>
                  <a:ea typeface="メイリオ" pitchFamily="50" charset="-128"/>
                  <a:cs typeface="Arial" panose="020B0604020202020204" pitchFamily="34" charset="0"/>
                </a:rPr>
                <a:t>Otherwise, maintain three-point contact.</a:t>
              </a:r>
            </a:p>
            <a:p>
              <a:pPr rtl="0">
                <a:lnSpc>
                  <a:spcPct val="125000"/>
                </a:lnSpc>
                <a:spcBef>
                  <a:spcPts val="600"/>
                </a:spcBef>
                <a:defRPr/>
              </a:pPr>
              <a:r>
                <a:rPr lang="en-US" sz="1600" dirty="0">
                  <a:solidFill>
                    <a:srgbClr val="C00000"/>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n-us" sz="1600" dirty="0">
                  <a:solidFill>
                    <a:srgbClr val="C00000"/>
                  </a:solidFill>
                  <a:latin typeface="Arial" panose="020B0604020202020204" pitchFamily="34" charset="0"/>
                  <a:ea typeface="メイリオ" pitchFamily="50" charset="-128"/>
                  <a:cs typeface="Arial" panose="020B0604020202020204" pitchFamily="34" charset="0"/>
                </a:rPr>
                <a:t> Prevent a collision with a heavy machine.</a:t>
              </a:r>
            </a:p>
            <a:p>
              <a:pPr marL="357188" indent="-182563" rtl="0">
                <a:lnSpc>
                  <a:spcPct val="125000"/>
                </a:lnSpc>
                <a:defRPr/>
              </a:pPr>
              <a:r>
                <a:rPr lang="en-US" sz="1600" dirty="0">
                  <a:solidFill>
                    <a:prstClr val="black"/>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	</a:t>
              </a:r>
              <a:r>
                <a:rPr lang="en-us" sz="1600" dirty="0">
                  <a:solidFill>
                    <a:prstClr val="black"/>
                  </a:solidFill>
                  <a:latin typeface="Arial" panose="020B0604020202020204" pitchFamily="34" charset="0"/>
                  <a:ea typeface="メイリオ" pitchFamily="50" charset="-128"/>
                  <a:cs typeface="Arial" panose="020B0604020202020204" pitchFamily="34" charset="0"/>
                </a:rPr>
                <a:t>In plants, heavy machinery and forklift operators must keep to the speed limit and pay attention to walkers.</a:t>
              </a:r>
            </a:p>
            <a:p>
              <a:pPr marL="357188" indent="-182563" rtl="0">
                <a:lnSpc>
                  <a:spcPct val="125000"/>
                </a:lnSpc>
                <a:defRPr/>
              </a:pPr>
              <a:r>
                <a:rPr lang="en-US" sz="1600" dirty="0">
                  <a:solidFill>
                    <a:prstClr val="black"/>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n-US" sz="1600" dirty="0">
                  <a:solidFill>
                    <a:prstClr val="black"/>
                  </a:solidFill>
                  <a:latin typeface="Arial" panose="020B0604020202020204" pitchFamily="34" charset="0"/>
                  <a:ea typeface="メイリオ" pitchFamily="50" charset="-128"/>
                  <a:cs typeface="Arial" panose="020B0604020202020204" pitchFamily="34" charset="0"/>
                </a:rPr>
                <a:t>	</a:t>
              </a:r>
              <a:r>
                <a:rPr lang="en-us" sz="1600" dirty="0">
                  <a:solidFill>
                    <a:prstClr val="black"/>
                  </a:solidFill>
                  <a:latin typeface="Arial" panose="020B0604020202020204" pitchFamily="34" charset="0"/>
                  <a:ea typeface="メイリオ" pitchFamily="50" charset="-128"/>
                  <a:cs typeface="Arial" panose="020B0604020202020204" pitchFamily="34" charset="0"/>
                </a:rPr>
                <a:t>In plants, walkers must go in safety isles to avoid colliding with a heavy machine or a forklift. They must not jump out from behind an object, either.</a:t>
              </a:r>
            </a:p>
            <a:p>
              <a:pPr rtl="0">
                <a:lnSpc>
                  <a:spcPct val="125000"/>
                </a:lnSpc>
                <a:defRPr/>
              </a:pPr>
              <a:endParaRPr lang="en-US" altLang="ja-JP" sz="1600" dirty="0">
                <a:solidFill>
                  <a:srgbClr val="C00000"/>
                </a:solidFill>
                <a:latin typeface="Arial" panose="020B0604020202020204" pitchFamily="34" charset="0"/>
                <a:ea typeface="メイリオ" pitchFamily="50" charset="-128"/>
                <a:cs typeface="Arial" panose="020B0604020202020204" pitchFamily="34" charset="0"/>
              </a:endParaRPr>
            </a:p>
            <a:p>
              <a:pPr rtl="0">
                <a:lnSpc>
                  <a:spcPct val="125000"/>
                </a:lnSpc>
                <a:defRPr/>
              </a:pPr>
              <a:endParaRPr lang="en-US" altLang="ja-JP" sz="1600" dirty="0">
                <a:solidFill>
                  <a:srgbClr val="C00000"/>
                </a:solidFill>
                <a:latin typeface="Arial" panose="020B0604020202020204" pitchFamily="34" charset="0"/>
                <a:ea typeface="メイリオ" pitchFamily="50" charset="-128"/>
                <a:cs typeface="Arial" panose="020B0604020202020204" pitchFamily="34" charset="0"/>
              </a:endParaRPr>
            </a:p>
            <a:p>
              <a:pPr rtl="0">
                <a:lnSpc>
                  <a:spcPct val="125000"/>
                </a:lnSpc>
                <a:defRPr/>
              </a:pPr>
              <a:endParaRPr lang="ja-JP" altLang="en-US" sz="1600" dirty="0">
                <a:solidFill>
                  <a:srgbClr val="C00000"/>
                </a:solidFill>
                <a:latin typeface="Arial" panose="020B0604020202020204" pitchFamily="34" charset="0"/>
                <a:ea typeface="メイリオ" pitchFamily="50" charset="-128"/>
                <a:cs typeface="Arial" panose="020B0604020202020204" pitchFamily="34" charset="0"/>
              </a:endParaRPr>
            </a:p>
          </p:txBody>
        </p:sp>
      </p:grpSp>
      <p:sp>
        <p:nvSpPr>
          <p:cNvPr id="9" name="正方形/長方形 8"/>
          <p:cNvSpPr/>
          <p:nvPr/>
        </p:nvSpPr>
        <p:spPr>
          <a:xfrm>
            <a:off x="404812" y="620688"/>
            <a:ext cx="6327428" cy="369332"/>
          </a:xfrm>
          <a:prstGeom prst="rect">
            <a:avLst/>
          </a:prstGeom>
        </p:spPr>
        <p:txBody>
          <a:bodyPr wrap="square" rtlCol="0">
            <a:spAutoFit/>
          </a:bodyPr>
          <a:lstStyle/>
          <a:p>
            <a:pPr rtl="0">
              <a:defRPr/>
            </a:pPr>
            <a:r>
              <a:rPr lang="en-us" b="1">
                <a:solidFill>
                  <a:srgbClr val="C00000"/>
                </a:solidFill>
                <a:latin typeface="Arial" panose="020B0604020202020204" pitchFamily="34" charset="0"/>
                <a:ea typeface="ＭＳ ゴシック" panose="020B0609070205080204" pitchFamily="49" charset="-128"/>
                <a:cs typeface="メイリオ" pitchFamily="50" charset="-128"/>
              </a:rPr>
              <a:t>(5) Key points for accident prevention: Collision</a:t>
            </a:r>
            <a:endParaRPr lang="en-US" altLang="ja-JP" b="1" dirty="0">
              <a:solidFill>
                <a:srgbClr val="C00000"/>
              </a:solidFill>
              <a:latin typeface="Arial" panose="020B0604020202020204" pitchFamily="34" charset="0"/>
              <a:ea typeface="ＭＳ ゴシック" panose="020B0609070205080204" pitchFamily="49" charset="-128"/>
              <a:cs typeface="メイリオ" pitchFamily="50" charset="-128"/>
            </a:endParaRPr>
          </a:p>
        </p:txBody>
      </p:sp>
      <p:sp>
        <p:nvSpPr>
          <p:cNvPr id="2" name="スライド番号プレースホルダー 1"/>
          <p:cNvSpPr>
            <a:spLocks noGrp="1"/>
          </p:cNvSpPr>
          <p:nvPr>
            <p:ph type="sldNum" sz="quarter" idx="12"/>
          </p:nvPr>
        </p:nvSpPr>
        <p:spPr>
          <a:xfrm>
            <a:off x="3563888" y="6448251"/>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23</a:t>
            </a:fld>
            <a:endParaRPr kumimoji="1" lang="ja-JP" altLang="en-US" dirty="0">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3508297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anzeninfo.mhlw.go.jp/anzen/sai/image/sai13/sai13-962-43-1.gif">
            <a:extLst>
              <a:ext uri="{FF2B5EF4-FFF2-40B4-BE49-F238E27FC236}">
                <a16:creationId xmlns:a16="http://schemas.microsoft.com/office/drawing/2014/main" id="{380C67AD-A127-4B05-8F36-B896C8B202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402127"/>
            <a:ext cx="2240944" cy="1680708"/>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D01EFF93-AD88-4AA4-876B-9FA53EC8572F}"/>
              </a:ext>
            </a:extLst>
          </p:cNvPr>
          <p:cNvSpPr txBox="1"/>
          <p:nvPr/>
        </p:nvSpPr>
        <p:spPr>
          <a:xfrm>
            <a:off x="476672" y="188640"/>
            <a:ext cx="4386798" cy="369332"/>
          </a:xfrm>
          <a:prstGeom prst="rect">
            <a:avLst/>
          </a:prstGeom>
          <a:noFill/>
        </p:spPr>
        <p:txBody>
          <a:bodyPr wrap="square" rtlCol="0">
            <a:spAutoFit/>
          </a:bodyPr>
          <a:lstStyle/>
          <a:p>
            <a:pPr rtl="0"/>
            <a:r>
              <a:rPr lang="en-us">
                <a:solidFill>
                  <a:srgbClr val="0000CC"/>
                </a:solidFill>
                <a:latin typeface="Arial" panose="020B0604020202020204" pitchFamily="34" charset="0"/>
                <a:ea typeface="ＭＳ ゴシック" panose="020B0609070205080204" pitchFamily="49" charset="-128"/>
                <a:cs typeface="メイリオ" panose="020B0604030504040204" pitchFamily="50" charset="-128"/>
              </a:rPr>
              <a:t>[Cases of accident: Collision]</a:t>
            </a:r>
            <a:endParaRPr lang="ja-JP" altLang="en-US" dirty="0">
              <a:solidFill>
                <a:srgbClr val="0000CC"/>
              </a:solidFill>
              <a:latin typeface="Arial" panose="020B0604020202020204" pitchFamily="34" charset="0"/>
              <a:ea typeface="ＭＳ ゴシック" panose="020B0609070205080204" pitchFamily="49" charset="-128"/>
              <a:cs typeface="メイリオ" panose="020B0604030504040204" pitchFamily="50" charset="-128"/>
            </a:endParaRPr>
          </a:p>
        </p:txBody>
      </p:sp>
      <p:sp>
        <p:nvSpPr>
          <p:cNvPr id="10" name="正方形/長方形 9">
            <a:extLst>
              <a:ext uri="{FF2B5EF4-FFF2-40B4-BE49-F238E27FC236}">
                <a16:creationId xmlns:a16="http://schemas.microsoft.com/office/drawing/2014/main" id="{71FE507F-AC41-4B1B-887C-5B8E6B61EB35}"/>
              </a:ext>
            </a:extLst>
          </p:cNvPr>
          <p:cNvSpPr/>
          <p:nvPr/>
        </p:nvSpPr>
        <p:spPr bwMode="auto">
          <a:xfrm>
            <a:off x="421162" y="2060848"/>
            <a:ext cx="5663008" cy="2016224"/>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rtl="0">
              <a:defRPr/>
            </a:pPr>
            <a:r>
              <a:rPr lang="en-US" sz="1600" dirty="0">
                <a:solidFill>
                  <a:srgbClr val="0000CC"/>
                </a:solidFill>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a:t>
            </a:r>
            <a:r>
              <a:rPr lang="en-us" sz="1600" dirty="0">
                <a:solidFill>
                  <a:srgbClr val="0000CC"/>
                </a:solidFill>
                <a:latin typeface="Arial" panose="020B0604020202020204" pitchFamily="34" charset="0"/>
                <a:ea typeface="ＭＳ ゴシック" panose="020B0609070205080204" pitchFamily="49" charset="-128"/>
                <a:cs typeface="メイリオ" pitchFamily="50" charset="-128"/>
              </a:rPr>
              <a:t> Case 3-2: </a:t>
            </a:r>
            <a:r>
              <a:rPr lang="en-us" sz="1600" dirty="0">
                <a:solidFill>
                  <a:prstClr val="black"/>
                </a:solidFill>
                <a:latin typeface="Arial" panose="020B0604020202020204" pitchFamily="34" charset="0"/>
                <a:ea typeface="ＭＳ ゴシック" panose="020B0609070205080204" pitchFamily="49" charset="-128"/>
                <a:cs typeface="メイリオ" pitchFamily="50" charset="-128"/>
              </a:rPr>
              <a:t>With a car-mounted crane, a worker was discharging industrial waste from a bucket to a truck when the bucket slid, hitting him. The bucket was placed on the tailgate at a side when two of the four wires holding it were released and it swung like a pendulum, colliding against him.</a:t>
            </a:r>
          </a:p>
        </p:txBody>
      </p:sp>
      <p:sp>
        <p:nvSpPr>
          <p:cNvPr id="7" name="正方形/長方形 6">
            <a:extLst>
              <a:ext uri="{FF2B5EF4-FFF2-40B4-BE49-F238E27FC236}">
                <a16:creationId xmlns:a16="http://schemas.microsoft.com/office/drawing/2014/main" id="{B840221E-9CFD-4E97-8600-B70083DE35EB}"/>
              </a:ext>
            </a:extLst>
          </p:cNvPr>
          <p:cNvSpPr/>
          <p:nvPr/>
        </p:nvSpPr>
        <p:spPr bwMode="auto">
          <a:xfrm>
            <a:off x="421161" y="692696"/>
            <a:ext cx="5663008" cy="1009495"/>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rtl="0">
              <a:defRPr/>
            </a:pPr>
            <a:r>
              <a:rPr lang="en-US" sz="1600" dirty="0">
                <a:solidFill>
                  <a:srgbClr val="0000CC"/>
                </a:solidFill>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a:t>
            </a:r>
            <a:r>
              <a:rPr lang="en-us" sz="1600" dirty="0">
                <a:solidFill>
                  <a:srgbClr val="0000CC"/>
                </a:solidFill>
                <a:latin typeface="Arial" panose="020B0604020202020204" pitchFamily="34" charset="0"/>
                <a:ea typeface="ＭＳ ゴシック" panose="020B0609070205080204" pitchFamily="49" charset="-128"/>
                <a:cs typeface="メイリオ" pitchFamily="50" charset="-128"/>
              </a:rPr>
              <a:t> Case 3-1: </a:t>
            </a:r>
            <a:r>
              <a:rPr lang="en-us" sz="1600" dirty="0">
                <a:solidFill>
                  <a:prstClr val="black"/>
                </a:solidFill>
                <a:latin typeface="Arial" panose="020B0604020202020204" pitchFamily="34" charset="0"/>
                <a:ea typeface="ＭＳ ゴシック" panose="020B0609070205080204" pitchFamily="49" charset="-128"/>
                <a:cs typeface="メイリオ" pitchFamily="50" charset="-128"/>
              </a:rPr>
              <a:t>A worker was standing beside a mobile crane unloading an attachment for a construction machine used for demolition work when the load swung, hitting his leg.</a:t>
            </a:r>
          </a:p>
        </p:txBody>
      </p:sp>
      <p:pic>
        <p:nvPicPr>
          <p:cNvPr id="5122" name="Picture 2" descr="http://anzeninfo.mhlw.go.jp/anzen/sai/image/sai10-765-43-1.gif">
            <a:extLst>
              <a:ext uri="{FF2B5EF4-FFF2-40B4-BE49-F238E27FC236}">
                <a16:creationId xmlns:a16="http://schemas.microsoft.com/office/drawing/2014/main" id="{9C8659D8-1AF9-4E25-9465-85220742CA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3507" y="2348880"/>
            <a:ext cx="2240942" cy="1680707"/>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a:extLst>
              <a:ext uri="{FF2B5EF4-FFF2-40B4-BE49-F238E27FC236}">
                <a16:creationId xmlns:a16="http://schemas.microsoft.com/office/drawing/2014/main" id="{EE12D7B7-2128-450F-B336-9651143FF29F}"/>
              </a:ext>
            </a:extLst>
          </p:cNvPr>
          <p:cNvSpPr/>
          <p:nvPr/>
        </p:nvSpPr>
        <p:spPr bwMode="auto">
          <a:xfrm>
            <a:off x="421160" y="4437112"/>
            <a:ext cx="5663008" cy="1921813"/>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rtl="0">
              <a:defRPr/>
            </a:pPr>
            <a:r>
              <a:rPr lang="en-US" sz="1600" dirty="0">
                <a:solidFill>
                  <a:srgbClr val="0000CC"/>
                </a:solidFill>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a:t>
            </a:r>
            <a:r>
              <a:rPr lang="ja-JP" altLang="en-US" sz="1600" dirty="0">
                <a:solidFill>
                  <a:srgbClr val="0000CC"/>
                </a:solidFill>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 </a:t>
            </a:r>
            <a:r>
              <a:rPr lang="en-us" sz="1600" dirty="0">
                <a:solidFill>
                  <a:srgbClr val="0000CC"/>
                </a:solidFill>
                <a:latin typeface="Arial" panose="020B0604020202020204" pitchFamily="34" charset="0"/>
                <a:ea typeface="ＭＳ ゴシック" panose="020B0609070205080204" pitchFamily="49" charset="-128"/>
                <a:cs typeface="メイリオ" pitchFamily="50" charset="-128"/>
              </a:rPr>
              <a:t>Case 3-3: </a:t>
            </a:r>
            <a:r>
              <a:rPr lang="en-us" sz="1600" dirty="0">
                <a:solidFill>
                  <a:prstClr val="black"/>
                </a:solidFill>
                <a:latin typeface="Arial" panose="020B0604020202020204" pitchFamily="34" charset="0"/>
                <a:ea typeface="ＭＳ ゴシック" panose="020B0609070205080204" pitchFamily="49" charset="-128"/>
                <a:cs typeface="メイリオ" pitchFamily="50" charset="-128"/>
              </a:rPr>
              <a:t>At a recycling plant, an operator heard a crusher making strange sound. He stopped the crusher and got in its hopper for inspection. To remove foreign objects from the hopper, a backhoe operator, unaware that there was someone inspecting, put them in the bucket, which hit the crusher operator.</a:t>
            </a:r>
          </a:p>
        </p:txBody>
      </p:sp>
      <p:pic>
        <p:nvPicPr>
          <p:cNvPr id="5124" name="Picture 4" descr="http://anzeninfo.mhlw.go.jp/anzen/sai/image/sai10-647-43-1.gif">
            <a:extLst>
              <a:ext uri="{FF2B5EF4-FFF2-40B4-BE49-F238E27FC236}">
                <a16:creationId xmlns:a16="http://schemas.microsoft.com/office/drawing/2014/main" id="{E6D633B8-5062-4188-9BFC-E4BA0A84C0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3505" y="4509120"/>
            <a:ext cx="2240943" cy="1680707"/>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a:xfrm>
            <a:off x="3374504" y="6448251"/>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24</a:t>
            </a:fld>
            <a:endParaRPr kumimoji="1" lang="ja-JP" altLang="en-US" dirty="0">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3005805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539552" y="1424608"/>
            <a:ext cx="8045648" cy="2580456"/>
          </a:xfrm>
          <a:prstGeom prst="rect">
            <a:avLst/>
          </a:prstGeom>
          <a:solidFill>
            <a:schemeClr val="accent3">
              <a:lumMod val="20000"/>
              <a:lumOff val="80000"/>
            </a:schemeClr>
          </a:solidFill>
          <a:ln w="12700">
            <a:solidFill>
              <a:schemeClr val="bg1">
                <a:lumMod val="50000"/>
              </a:schemeClr>
            </a:solidFill>
            <a:miter lim="800000"/>
            <a:headEnd/>
            <a:tailEnd/>
          </a:ln>
          <a:effectLst/>
        </p:spPr>
        <p:txBody>
          <a:bodyPr tIns="108000" rIns="72000" rtlCol="0" anchor="ctr" anchorCtr="0"/>
          <a:lstStyle/>
          <a:p>
            <a:pPr marL="442913" indent="-350838" algn="just" rtl="0" fontAlgn="auto">
              <a:spcBef>
                <a:spcPts val="600"/>
              </a:spcBef>
              <a:spcAft>
                <a:spcPts val="0"/>
              </a:spcAft>
              <a:defRPr/>
            </a:pPr>
            <a:r>
              <a:rPr lang="en-us" b="1" dirty="0">
                <a:latin typeface="Arial" panose="020B0604020202020204" pitchFamily="34" charset="0"/>
                <a:ea typeface="ＭＳ ゴシック" panose="020B0609070205080204" pitchFamily="49" charset="-128"/>
                <a:cs typeface="メイリオ" pitchFamily="50" charset="-128"/>
              </a:rPr>
              <a:t>(1) First, make sure what is going on.</a:t>
            </a:r>
          </a:p>
          <a:p>
            <a:pPr marL="442913" indent="-350838" algn="just" rtl="0" fontAlgn="auto">
              <a:spcBef>
                <a:spcPts val="600"/>
              </a:spcBef>
              <a:spcAft>
                <a:spcPts val="0"/>
              </a:spcAft>
              <a:defRPr/>
            </a:pPr>
            <a:r>
              <a:rPr lang="en-us" b="1" dirty="0">
                <a:latin typeface="Arial" panose="020B0604020202020204" pitchFamily="34" charset="0"/>
                <a:ea typeface="ＭＳ ゴシック" panose="020B0609070205080204" pitchFamily="49" charset="-128"/>
                <a:cs typeface="メイリオ" pitchFamily="50" charset="-128"/>
              </a:rPr>
              <a:t>(2) Warn colleagues and supervisors around you in a loud voice.</a:t>
            </a:r>
            <a:endParaRPr lang="en-US" altLang="ja-JP" b="1" dirty="0">
              <a:latin typeface="Arial" panose="020B0604020202020204" pitchFamily="34" charset="0"/>
              <a:ea typeface="ＭＳ ゴシック" panose="020B0609070205080204" pitchFamily="49" charset="-128"/>
              <a:cs typeface="メイリオ" pitchFamily="50" charset="-128"/>
            </a:endParaRPr>
          </a:p>
          <a:p>
            <a:pPr marL="442913" indent="-350838" algn="just" rtl="0" fontAlgn="auto">
              <a:spcBef>
                <a:spcPts val="600"/>
              </a:spcBef>
              <a:spcAft>
                <a:spcPts val="0"/>
              </a:spcAft>
              <a:defRPr/>
            </a:pPr>
            <a:r>
              <a:rPr lang="en-us" b="1" dirty="0">
                <a:latin typeface="Arial" panose="020B0604020202020204" pitchFamily="34" charset="0"/>
                <a:ea typeface="ＭＳ ゴシック" panose="020B0609070205080204" pitchFamily="49" charset="-128"/>
                <a:cs typeface="メイリオ" pitchFamily="50" charset="-128"/>
              </a:rPr>
              <a:t>(3) Push an emergency button to stop the machine, if necessary.</a:t>
            </a:r>
          </a:p>
          <a:p>
            <a:pPr marL="442913" indent="-350838" algn="just" rtl="0" fontAlgn="auto">
              <a:spcBef>
                <a:spcPts val="600"/>
              </a:spcBef>
              <a:spcAft>
                <a:spcPts val="0"/>
              </a:spcAft>
              <a:defRPr/>
            </a:pPr>
            <a:r>
              <a:rPr lang="en-us" b="1" dirty="0">
                <a:latin typeface="Arial" panose="020B0604020202020204" pitchFamily="34" charset="0"/>
                <a:ea typeface="ＭＳ ゴシック" panose="020B0609070205080204" pitchFamily="49" charset="-128"/>
                <a:cs typeface="メイリオ" pitchFamily="50" charset="-128"/>
              </a:rPr>
              <a:t>(4)</a:t>
            </a:r>
            <a:r>
              <a:rPr lang="en-US" b="1" dirty="0">
                <a:latin typeface="Arial" panose="020B0604020202020204" pitchFamily="34" charset="0"/>
                <a:ea typeface="ＭＳ ゴシック" panose="020B0609070205080204" pitchFamily="49" charset="-128"/>
                <a:cs typeface="メイリオ" pitchFamily="50" charset="-128"/>
              </a:rPr>
              <a:t>	</a:t>
            </a:r>
            <a:r>
              <a:rPr lang="en-us" b="1" dirty="0">
                <a:latin typeface="Arial" panose="020B0604020202020204" pitchFamily="34" charset="0"/>
                <a:ea typeface="ＭＳ ゴシック" panose="020B0609070205080204" pitchFamily="49" charset="-128"/>
                <a:cs typeface="メイリオ" pitchFamily="50" charset="-128"/>
              </a:rPr>
              <a:t>Follow instructions of supervisors to work with colleagues and </a:t>
            </a:r>
            <a:br>
              <a:rPr lang="en-US" b="1" dirty="0">
                <a:latin typeface="Arial" panose="020B0604020202020204" pitchFamily="34" charset="0"/>
                <a:ea typeface="ＭＳ ゴシック" panose="020B0609070205080204" pitchFamily="49" charset="-128"/>
                <a:cs typeface="メイリオ" pitchFamily="50" charset="-128"/>
              </a:rPr>
            </a:br>
            <a:r>
              <a:rPr lang="en-us" b="1" dirty="0">
                <a:latin typeface="Arial" panose="020B0604020202020204" pitchFamily="34" charset="0"/>
                <a:ea typeface="ＭＳ ゴシック" panose="020B0609070205080204" pitchFamily="49" charset="-128"/>
                <a:cs typeface="メイリオ" pitchFamily="50" charset="-128"/>
              </a:rPr>
              <a:t>take appropriate actions.</a:t>
            </a:r>
            <a:endParaRPr lang="en-US" altLang="ja-JP" b="1" dirty="0">
              <a:latin typeface="Arial" panose="020B0604020202020204" pitchFamily="34" charset="0"/>
              <a:ea typeface="ＭＳ ゴシック" panose="020B0609070205080204" pitchFamily="49" charset="-128"/>
              <a:cs typeface="メイリオ" pitchFamily="50" charset="-128"/>
            </a:endParaRPr>
          </a:p>
          <a:p>
            <a:pPr marL="442913" indent="-350838" algn="just" rtl="0" fontAlgn="auto">
              <a:spcBef>
                <a:spcPts val="600"/>
              </a:spcBef>
              <a:spcAft>
                <a:spcPts val="0"/>
              </a:spcAft>
              <a:defRPr/>
            </a:pPr>
            <a:r>
              <a:rPr lang="en-us" b="1" dirty="0">
                <a:latin typeface="Arial" panose="020B0604020202020204" pitchFamily="34" charset="0"/>
                <a:ea typeface="ＭＳ ゴシック" panose="020B0609070205080204" pitchFamily="49" charset="-128"/>
                <a:cs typeface="メイリオ" pitchFamily="50" charset="-128"/>
              </a:rPr>
              <a:t>(5) Never act on your own authority.</a:t>
            </a:r>
          </a:p>
        </p:txBody>
      </p:sp>
      <p:sp>
        <p:nvSpPr>
          <p:cNvPr id="5" name="Rectangle 10"/>
          <p:cNvSpPr>
            <a:spLocks noChangeArrowheads="1"/>
          </p:cNvSpPr>
          <p:nvPr/>
        </p:nvSpPr>
        <p:spPr bwMode="auto">
          <a:xfrm>
            <a:off x="476250" y="260648"/>
            <a:ext cx="8488238" cy="554940"/>
          </a:xfrm>
          <a:prstGeom prst="roundRect">
            <a:avLst/>
          </a:prstGeom>
          <a:solidFill>
            <a:schemeClr val="accent2">
              <a:lumMod val="75000"/>
            </a:schemeClr>
          </a:solidFill>
          <a:ln w="9525">
            <a:noFill/>
            <a:miter lim="800000"/>
            <a:headEnd/>
            <a:tailEnd/>
          </a:ln>
          <a:effectLst/>
        </p:spPr>
        <p:txBody>
          <a:bodyPr rtlCol="0" anchor="ctr"/>
          <a:lstStyle/>
          <a:p>
            <a:pPr rtl="0">
              <a:lnSpc>
                <a:spcPct val="90000"/>
              </a:lnSpc>
            </a:pPr>
            <a:r>
              <a:rPr lang="en-us" b="1" dirty="0">
                <a:solidFill>
                  <a:schemeClr val="bg1"/>
                </a:solidFill>
                <a:latin typeface="Arial" panose="020B0604020202020204" pitchFamily="34" charset="0"/>
                <a:ea typeface="ＭＳ ゴシック" panose="020B0609070205080204" pitchFamily="49" charset="-128"/>
                <a:cs typeface="Arial" charset="0"/>
              </a:rPr>
              <a:t>Key point 7: Actions to be taken when finding any abnormality or accident.</a:t>
            </a:r>
            <a:endParaRPr lang="ja-JP" altLang="en-US" b="1" dirty="0">
              <a:solidFill>
                <a:schemeClr val="bg1"/>
              </a:solidFill>
              <a:latin typeface="Arial" panose="020B0604020202020204" pitchFamily="34" charset="0"/>
              <a:ea typeface="ＭＳ ゴシック" panose="020B0609070205080204" pitchFamily="49" charset="-128"/>
              <a:cs typeface="Arial" charset="0"/>
            </a:endParaRPr>
          </a:p>
        </p:txBody>
      </p:sp>
      <p:sp>
        <p:nvSpPr>
          <p:cNvPr id="6" name="テキスト ボックス 5"/>
          <p:cNvSpPr txBox="1"/>
          <p:nvPr/>
        </p:nvSpPr>
        <p:spPr>
          <a:xfrm>
            <a:off x="558800" y="899428"/>
            <a:ext cx="4589264" cy="369332"/>
          </a:xfrm>
          <a:prstGeom prst="rect">
            <a:avLst/>
          </a:prstGeom>
          <a:noFill/>
          <a:ln w="19050">
            <a:noFill/>
          </a:ln>
        </p:spPr>
        <p:txBody>
          <a:bodyPr wrap="square" rtlCol="0">
            <a:spAutoFit/>
          </a:bodyPr>
          <a:lstStyle/>
          <a:p>
            <a:pPr rtl="0" fontAlgn="auto">
              <a:spcBef>
                <a:spcPts val="0"/>
              </a:spcBef>
              <a:spcAft>
                <a:spcPts val="0"/>
              </a:spcAft>
              <a:defRPr/>
            </a:pPr>
            <a:r>
              <a:rPr lang="en-us" b="1">
                <a:solidFill>
                  <a:srgbClr val="C00000"/>
                </a:solidFill>
                <a:latin typeface="Arial" panose="020B0604020202020204" pitchFamily="34" charset="0"/>
                <a:ea typeface="ＭＳ ゴシック" panose="020B0609070205080204" pitchFamily="49" charset="-128"/>
                <a:cs typeface="メイリオ" pitchFamily="50" charset="-128"/>
              </a:rPr>
              <a:t>(1) When you find any "abnormality":</a:t>
            </a:r>
            <a:endParaRPr lang="ja-JP" altLang="en-US" dirty="0">
              <a:latin typeface="Arial" panose="020B0604020202020204" pitchFamily="34" charset="0"/>
              <a:ea typeface="ＭＳ ゴシック" panose="020B0609070205080204" pitchFamily="49" charset="-128"/>
            </a:endParaRPr>
          </a:p>
        </p:txBody>
      </p:sp>
      <p:sp>
        <p:nvSpPr>
          <p:cNvPr id="8" name="正方形/長方形 7"/>
          <p:cNvSpPr/>
          <p:nvPr/>
        </p:nvSpPr>
        <p:spPr>
          <a:xfrm>
            <a:off x="539552" y="4437112"/>
            <a:ext cx="3403798" cy="1638910"/>
          </a:xfrm>
          <a:prstGeom prst="rect">
            <a:avLst/>
          </a:prstGeom>
          <a:ln w="12700">
            <a:solidFill>
              <a:schemeClr val="tx1"/>
            </a:solidFill>
            <a:prstDash val="dash"/>
          </a:ln>
        </p:spPr>
        <p:txBody>
          <a:bodyPr wrap="square" rtlCol="0">
            <a:spAutoFit/>
          </a:bodyPr>
          <a:lstStyle/>
          <a:p>
            <a:pPr rtl="0" fontAlgn="auto">
              <a:spcBef>
                <a:spcPts val="1200"/>
              </a:spcBef>
              <a:spcAft>
                <a:spcPts val="0"/>
              </a:spcAft>
              <a:defRPr/>
            </a:pPr>
            <a:r>
              <a:rPr lang="en-us" b="1" dirty="0">
                <a:solidFill>
                  <a:srgbClr val="FF0000"/>
                </a:solidFill>
                <a:latin typeface="Arial" panose="020B0604020202020204" pitchFamily="34" charset="0"/>
                <a:ea typeface="ＭＳ ゴシック" panose="020B0609070205080204" pitchFamily="49" charset="-128"/>
                <a:cs typeface="メイリオ" pitchFamily="50" charset="-128"/>
              </a:rPr>
              <a:t>[Let them know.]</a:t>
            </a:r>
          </a:p>
          <a:p>
            <a:pPr marL="92075" rtl="0" fontAlgn="auto">
              <a:spcBef>
                <a:spcPts val="300"/>
              </a:spcBef>
              <a:spcAft>
                <a:spcPts val="0"/>
              </a:spcAft>
              <a:defRPr/>
            </a:pPr>
            <a:r>
              <a:rPr lang="en-us" sz="1600" dirty="0">
                <a:latin typeface="Arial" panose="020B0604020202020204" pitchFamily="34" charset="0"/>
                <a:ea typeface="ＭＳ ゴシック" panose="020B0609070205080204" pitchFamily="49" charset="-128"/>
                <a:cs typeface="メイリオ" pitchFamily="50" charset="-128"/>
              </a:rPr>
              <a:t>Finding anything unusual or dangerous on a machine or the equipment, tell your supervisor or a representative of the customer immediately.</a:t>
            </a:r>
          </a:p>
        </p:txBody>
      </p:sp>
      <p:sp>
        <p:nvSpPr>
          <p:cNvPr id="9" name="正方形/長方形 8">
            <a:extLst>
              <a:ext uri="{FF2B5EF4-FFF2-40B4-BE49-F238E27FC236}">
                <a16:creationId xmlns:a16="http://schemas.microsoft.com/office/drawing/2014/main" id="{9BEFAAD7-EA3B-4E30-BE23-06FE32FCA2A4}"/>
              </a:ext>
            </a:extLst>
          </p:cNvPr>
          <p:cNvSpPr/>
          <p:nvPr/>
        </p:nvSpPr>
        <p:spPr>
          <a:xfrm>
            <a:off x="4788024" y="4797152"/>
            <a:ext cx="3475806" cy="1042593"/>
          </a:xfrm>
          <a:prstGeom prst="rect">
            <a:avLst/>
          </a:prstGeom>
          <a:ln w="12700">
            <a:solidFill>
              <a:schemeClr val="tx1"/>
            </a:solidFill>
            <a:prstDash val="dash"/>
          </a:ln>
        </p:spPr>
        <p:txBody>
          <a:bodyPr wrap="square" rtlCol="0">
            <a:spAutoFit/>
          </a:bodyPr>
          <a:lstStyle/>
          <a:p>
            <a:pPr algn="just" rtl="0" fontAlgn="auto">
              <a:lnSpc>
                <a:spcPct val="150000"/>
              </a:lnSpc>
              <a:spcBef>
                <a:spcPts val="1200"/>
              </a:spcBef>
              <a:spcAft>
                <a:spcPts val="0"/>
              </a:spcAft>
              <a:defRPr/>
            </a:pPr>
            <a:r>
              <a:rPr lang="en-us" b="1" dirty="0">
                <a:latin typeface="Arial" panose="020B0604020202020204" pitchFamily="34" charset="0"/>
                <a:ea typeface="ＭＳ ゴシック" panose="020B0609070205080204" pitchFamily="49" charset="-128"/>
                <a:cs typeface="メイリオ" pitchFamily="50" charset="-128"/>
              </a:rPr>
              <a:t>Principle:</a:t>
            </a:r>
            <a:endParaRPr lang="en-US" altLang="ja-JP" b="1" dirty="0">
              <a:latin typeface="Arial" panose="020B0604020202020204" pitchFamily="34" charset="0"/>
              <a:ea typeface="ＭＳ ゴシック" panose="020B0609070205080204" pitchFamily="49" charset="-128"/>
              <a:cs typeface="メイリオ" pitchFamily="50" charset="-128"/>
            </a:endParaRPr>
          </a:p>
          <a:p>
            <a:pPr algn="just" rtl="0" fontAlgn="auto">
              <a:lnSpc>
                <a:spcPct val="150000"/>
              </a:lnSpc>
              <a:spcBef>
                <a:spcPts val="1200"/>
              </a:spcBef>
              <a:spcAft>
                <a:spcPts val="0"/>
              </a:spcAft>
              <a:defRPr/>
            </a:pPr>
            <a:r>
              <a:rPr lang="en-us" b="1" dirty="0">
                <a:solidFill>
                  <a:srgbClr val="FF0000"/>
                </a:solidFill>
                <a:latin typeface="Arial" panose="020B0604020202020204" pitchFamily="34" charset="0"/>
                <a:ea typeface="ＭＳ ゴシック" panose="020B0609070205080204" pitchFamily="49" charset="-128"/>
                <a:cs typeface="メイリオ" pitchFamily="50" charset="-128"/>
              </a:rPr>
              <a:t>Stop! Call out! and Wait!</a:t>
            </a:r>
            <a:r>
              <a:rPr lang="en-us" sz="1600" dirty="0">
                <a:latin typeface="Arial" panose="020B0604020202020204" pitchFamily="34" charset="0"/>
                <a:ea typeface="ＭＳ ゴシック" panose="020B0609070205080204" pitchFamily="49" charset="-128"/>
                <a:cs typeface="メイリオ" pitchFamily="50" charset="-128"/>
              </a:rPr>
              <a:t>　</a:t>
            </a:r>
            <a:endParaRPr lang="en-US" altLang="ja-JP" sz="1600" dirty="0">
              <a:latin typeface="Arial" panose="020B0604020202020204" pitchFamily="34" charset="0"/>
              <a:ea typeface="ＭＳ ゴシック" panose="020B0609070205080204" pitchFamily="49" charset="-128"/>
              <a:cs typeface="メイリオ" pitchFamily="50" charset="-128"/>
            </a:endParaRPr>
          </a:p>
        </p:txBody>
      </p:sp>
      <p:sp>
        <p:nvSpPr>
          <p:cNvPr id="2" name="矢印: 右 1">
            <a:extLst>
              <a:ext uri="{FF2B5EF4-FFF2-40B4-BE49-F238E27FC236}">
                <a16:creationId xmlns:a16="http://schemas.microsoft.com/office/drawing/2014/main" id="{0BB72D62-4FED-46C5-B01F-E733119FF9E2}"/>
              </a:ext>
            </a:extLst>
          </p:cNvPr>
          <p:cNvSpPr/>
          <p:nvPr/>
        </p:nvSpPr>
        <p:spPr>
          <a:xfrm>
            <a:off x="4067944" y="4941168"/>
            <a:ext cx="648072" cy="708248"/>
          </a:xfrm>
          <a:prstGeom prst="rightArrow">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latin typeface="Arial" panose="020B0604020202020204" pitchFamily="34" charset="0"/>
              <a:ea typeface="ＭＳ ゴシック" panose="020B0609070205080204" pitchFamily="49" charset="-128"/>
            </a:endParaRPr>
          </a:p>
        </p:txBody>
      </p:sp>
      <p:sp>
        <p:nvSpPr>
          <p:cNvPr id="3" name="スライド番号プレースホルダー 2"/>
          <p:cNvSpPr>
            <a:spLocks noGrp="1"/>
          </p:cNvSpPr>
          <p:nvPr>
            <p:ph type="sldNum" sz="quarter" idx="12"/>
          </p:nvPr>
        </p:nvSpPr>
        <p:spPr>
          <a:xfrm>
            <a:off x="3491880" y="6448251"/>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25</a:t>
            </a:fld>
            <a:endParaRPr kumimoji="1" lang="ja-JP" altLang="en-US">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2868020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539552" y="711301"/>
            <a:ext cx="8208912" cy="2589949"/>
          </a:xfrm>
          <a:prstGeom prst="rect">
            <a:avLst/>
          </a:prstGeom>
          <a:solidFill>
            <a:schemeClr val="accent3">
              <a:lumMod val="20000"/>
              <a:lumOff val="80000"/>
            </a:schemeClr>
          </a:solidFill>
          <a:ln w="12700">
            <a:solidFill>
              <a:schemeClr val="bg1">
                <a:lumMod val="50000"/>
              </a:schemeClr>
            </a:solidFill>
            <a:miter lim="800000"/>
            <a:headEnd/>
            <a:tailEnd/>
          </a:ln>
          <a:effectLst/>
        </p:spPr>
        <p:txBody>
          <a:bodyPr lIns="72000" tIns="36000" rIns="72000" bIns="36000" rtlCol="0" anchor="ctr" anchorCtr="0"/>
          <a:lstStyle/>
          <a:p>
            <a:pPr marL="360363" indent="-360363" rtl="0" fontAlgn="auto">
              <a:defRPr/>
            </a:pPr>
            <a:r>
              <a:rPr lang="en-us" sz="1400" b="1" dirty="0">
                <a:latin typeface="Arial" panose="020B0604020202020204" pitchFamily="34" charset="0"/>
                <a:ea typeface="ＭＳ ゴシック" panose="020B0609070205080204" pitchFamily="49" charset="-128"/>
                <a:cs typeface="メイリオ" pitchFamily="50" charset="-128"/>
              </a:rPr>
              <a:t>(1)</a:t>
            </a:r>
            <a:r>
              <a:rPr lang="en-US" sz="1400" b="1" dirty="0">
                <a:latin typeface="Arial" panose="020B0604020202020204" pitchFamily="34" charset="0"/>
                <a:ea typeface="ＭＳ ゴシック" panose="020B0609070205080204" pitchFamily="49" charset="-128"/>
                <a:cs typeface="メイリオ" pitchFamily="50" charset="-128"/>
              </a:rPr>
              <a:t>	</a:t>
            </a:r>
            <a:r>
              <a:rPr lang="en-us" sz="1400" b="1" dirty="0">
                <a:latin typeface="Arial" panose="020B0604020202020204" pitchFamily="34" charset="0"/>
                <a:ea typeface="ＭＳ ゴシック" panose="020B0609070205080204" pitchFamily="49" charset="-128"/>
                <a:cs typeface="メイリオ" pitchFamily="50" charset="-128"/>
              </a:rPr>
              <a:t>Stop the machine and turn off the main switch.　</a:t>
            </a:r>
            <a:r>
              <a:rPr lang="en-us" sz="1400" b="1" dirty="0">
                <a:solidFill>
                  <a:srgbClr val="FF0000"/>
                </a:solidFill>
                <a:latin typeface="Arial" panose="020B0604020202020204" pitchFamily="34" charset="0"/>
                <a:ea typeface="ＭＳ ゴシック" panose="020B0609070205080204" pitchFamily="49" charset="-128"/>
                <a:cs typeface="メイリオ" pitchFamily="50" charset="-128"/>
              </a:rPr>
              <a:t>Stop!</a:t>
            </a:r>
          </a:p>
          <a:p>
            <a:pPr marL="360363" indent="-360363" rtl="0" fontAlgn="auto">
              <a:defRPr/>
            </a:pPr>
            <a:r>
              <a:rPr lang="en-us" sz="1400" b="1" dirty="0">
                <a:latin typeface="Arial" panose="020B0604020202020204" pitchFamily="34" charset="0"/>
                <a:ea typeface="ＭＳ ゴシック" panose="020B0609070205080204" pitchFamily="49" charset="-128"/>
                <a:cs typeface="メイリオ" pitchFamily="50" charset="-128"/>
              </a:rPr>
              <a:t>(2)</a:t>
            </a:r>
            <a:r>
              <a:rPr lang="en-US" sz="1400" b="1" dirty="0">
                <a:latin typeface="Arial" panose="020B0604020202020204" pitchFamily="34" charset="0"/>
                <a:ea typeface="ＭＳ ゴシック" panose="020B0609070205080204" pitchFamily="49" charset="-128"/>
                <a:cs typeface="メイリオ" pitchFamily="50" charset="-128"/>
              </a:rPr>
              <a:t>	</a:t>
            </a:r>
            <a:r>
              <a:rPr lang="en-us" sz="1400" b="1" dirty="0">
                <a:latin typeface="Arial" panose="020B0604020202020204" pitchFamily="34" charset="0"/>
                <a:ea typeface="ＭＳ ゴシック" panose="020B0609070205080204" pitchFamily="49" charset="-128"/>
                <a:cs typeface="メイリオ" pitchFamily="50" charset="-128"/>
              </a:rPr>
              <a:t>Warn colleagues and supervisors around you of the abnormality in a loud voice.　</a:t>
            </a:r>
            <a:r>
              <a:rPr lang="en-us" sz="1400" b="1" dirty="0">
                <a:solidFill>
                  <a:srgbClr val="FF0000"/>
                </a:solidFill>
                <a:latin typeface="Arial" panose="020B0604020202020204" pitchFamily="34" charset="0"/>
                <a:ea typeface="ＭＳ ゴシック" panose="020B0609070205080204" pitchFamily="49" charset="-128"/>
                <a:cs typeface="メイリオ" pitchFamily="50" charset="-128"/>
              </a:rPr>
              <a:t>Call out!</a:t>
            </a:r>
            <a:endParaRPr lang="en-US" altLang="ja-JP" sz="1400" b="1" dirty="0">
              <a:solidFill>
                <a:srgbClr val="FF0000"/>
              </a:solidFill>
              <a:latin typeface="Arial" panose="020B0604020202020204" pitchFamily="34" charset="0"/>
              <a:ea typeface="ＭＳ ゴシック" panose="020B0609070205080204" pitchFamily="49" charset="-128"/>
              <a:cs typeface="メイリオ" pitchFamily="50" charset="-128"/>
            </a:endParaRPr>
          </a:p>
          <a:p>
            <a:pPr marL="360363" indent="-360363" rtl="0">
              <a:defRPr/>
            </a:pPr>
            <a:r>
              <a:rPr lang="en-us" sz="1400" b="1" dirty="0">
                <a:latin typeface="Arial" panose="020B0604020202020204" pitchFamily="34" charset="0"/>
                <a:ea typeface="ＭＳ ゴシック" panose="020B0609070205080204" pitchFamily="49" charset="-128"/>
                <a:cs typeface="メイリオ" pitchFamily="50" charset="-128"/>
              </a:rPr>
              <a:t>(3)</a:t>
            </a:r>
            <a:r>
              <a:rPr lang="en-US" sz="1400" b="1" dirty="0">
                <a:latin typeface="Arial" panose="020B0604020202020204" pitchFamily="34" charset="0"/>
                <a:ea typeface="ＭＳ ゴシック" panose="020B0609070205080204" pitchFamily="49" charset="-128"/>
                <a:cs typeface="メイリオ" pitchFamily="50" charset="-128"/>
              </a:rPr>
              <a:t>	</a:t>
            </a:r>
            <a:r>
              <a:rPr lang="en-us" sz="1400" b="1" dirty="0">
                <a:latin typeface="Arial" panose="020B0604020202020204" pitchFamily="34" charset="0"/>
                <a:ea typeface="ＭＳ ゴシック" panose="020B0609070205080204" pitchFamily="49" charset="-128"/>
                <a:cs typeface="メイリオ" pitchFamily="50" charset="-128"/>
              </a:rPr>
              <a:t>Follow instructions of supervisors.　　</a:t>
            </a:r>
            <a:r>
              <a:rPr lang="en-us" sz="1400" b="1" dirty="0">
                <a:solidFill>
                  <a:srgbClr val="FF0000"/>
                </a:solidFill>
                <a:latin typeface="Arial" panose="020B0604020202020204" pitchFamily="34" charset="0"/>
                <a:ea typeface="ＭＳ ゴシック" panose="020B0609070205080204" pitchFamily="49" charset="-128"/>
                <a:cs typeface="メイリオ" pitchFamily="50" charset="-128"/>
              </a:rPr>
              <a:t>Wait!</a:t>
            </a:r>
            <a:endParaRPr lang="en-US" altLang="ja-JP" sz="1400" b="1" dirty="0">
              <a:solidFill>
                <a:srgbClr val="FF0000"/>
              </a:solidFill>
              <a:latin typeface="Arial" panose="020B0604020202020204" pitchFamily="34" charset="0"/>
              <a:ea typeface="ＭＳ ゴシック" panose="020B0609070205080204" pitchFamily="49" charset="-128"/>
              <a:cs typeface="メイリオ" pitchFamily="50" charset="-128"/>
            </a:endParaRPr>
          </a:p>
          <a:p>
            <a:pPr marL="360363" indent="-360363" rtl="0">
              <a:defRPr/>
            </a:pPr>
            <a:r>
              <a:rPr lang="en-US" sz="1400" b="1" dirty="0">
                <a:latin typeface="Arial" panose="020B0604020202020204" pitchFamily="34" charset="0"/>
                <a:ea typeface="ＭＳ ゴシック" panose="020B0609070205080204" pitchFamily="49" charset="-128"/>
                <a:cs typeface="メイリオ" pitchFamily="50" charset="-128"/>
              </a:rPr>
              <a:t>	</a:t>
            </a:r>
            <a:r>
              <a:rPr lang="en-US" sz="1400" dirty="0">
                <a:latin typeface="Arial" panose="020B0604020202020204" pitchFamily="34" charset="0"/>
                <a:ea typeface="ＭＳ ゴシック" panose="020B0609070205080204" pitchFamily="49" charset="-128"/>
                <a:cs typeface="メイリオ" pitchFamily="50" charset="-128"/>
                <a:sym typeface="Symbol" panose="05050102010706020507" pitchFamily="18" charset="2"/>
              </a:rPr>
              <a:t></a:t>
            </a:r>
            <a:r>
              <a:rPr lang="en-US" sz="1400" dirty="0">
                <a:latin typeface="Arial" panose="020B0604020202020204" pitchFamily="34" charset="0"/>
                <a:ea typeface="ＭＳ ゴシック" panose="020B0609070205080204" pitchFamily="49" charset="-128"/>
                <a:cs typeface="メイリオ" pitchFamily="50" charset="-128"/>
              </a:rPr>
              <a:t> </a:t>
            </a:r>
            <a:r>
              <a:rPr lang="en-us" sz="1400" dirty="0">
                <a:latin typeface="Arial" panose="020B0604020202020204" pitchFamily="34" charset="0"/>
                <a:ea typeface="ＭＳ ゴシック" panose="020B0609070205080204" pitchFamily="49" charset="-128"/>
                <a:cs typeface="メイリオ" pitchFamily="50" charset="-128"/>
              </a:rPr>
              <a:t>Never act on your own authority.</a:t>
            </a:r>
            <a:endParaRPr lang="en-US" altLang="ja-JP" sz="1400" dirty="0">
              <a:latin typeface="Arial" panose="020B0604020202020204" pitchFamily="34" charset="0"/>
              <a:ea typeface="ＭＳ ゴシック" panose="020B0609070205080204" pitchFamily="49" charset="-128"/>
              <a:cs typeface="メイリオ" pitchFamily="50" charset="-128"/>
            </a:endParaRPr>
          </a:p>
          <a:p>
            <a:pPr marL="360363" indent="-360363" rtl="0" fontAlgn="auto">
              <a:defRPr/>
            </a:pPr>
            <a:r>
              <a:rPr lang="en-us" sz="1400" b="1" dirty="0">
                <a:latin typeface="Arial" panose="020B0604020202020204" pitchFamily="34" charset="0"/>
                <a:ea typeface="ＭＳ ゴシック" panose="020B0609070205080204" pitchFamily="49" charset="-128"/>
                <a:cs typeface="メイリオ" pitchFamily="50" charset="-128"/>
              </a:rPr>
              <a:t>(4)</a:t>
            </a:r>
            <a:r>
              <a:rPr lang="en-US" sz="1400" b="1" dirty="0">
                <a:latin typeface="Arial" panose="020B0604020202020204" pitchFamily="34" charset="0"/>
                <a:ea typeface="ＭＳ ゴシック" panose="020B0609070205080204" pitchFamily="49" charset="-128"/>
                <a:cs typeface="メイリオ" pitchFamily="50" charset="-128"/>
              </a:rPr>
              <a:t>	</a:t>
            </a:r>
            <a:r>
              <a:rPr lang="en-us" sz="1400" b="1" dirty="0">
                <a:latin typeface="Arial" panose="020B0604020202020204" pitchFamily="34" charset="0"/>
                <a:ea typeface="ＭＳ ゴシック" panose="020B0609070205080204" pitchFamily="49" charset="-128"/>
                <a:cs typeface="メイリオ" pitchFamily="50" charset="-128"/>
              </a:rPr>
              <a:t>Before working with a machine, take some measures to prevent it from starting unexpectedly.</a:t>
            </a:r>
            <a:endParaRPr lang="en-US" altLang="ja-JP" sz="1400" b="1" dirty="0">
              <a:latin typeface="Arial" panose="020B0604020202020204" pitchFamily="34" charset="0"/>
              <a:ea typeface="ＭＳ ゴシック" panose="020B0609070205080204" pitchFamily="49" charset="-128"/>
              <a:cs typeface="メイリオ" pitchFamily="50" charset="-128"/>
            </a:endParaRPr>
          </a:p>
          <a:p>
            <a:pPr marL="534988" indent="-174625" rtl="0" fontAlgn="auto">
              <a:defRPr/>
            </a:pPr>
            <a:r>
              <a:rPr lang="en-US" sz="1400" dirty="0">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a:t>
            </a:r>
            <a:r>
              <a:rPr lang="en-US" sz="1400" dirty="0">
                <a:latin typeface="Arial" panose="020B0604020202020204" pitchFamily="34" charset="0"/>
                <a:ea typeface="ＭＳ ゴシック" panose="020B0609070205080204" pitchFamily="49" charset="-128"/>
                <a:cs typeface="メイリオ" pitchFamily="50" charset="-128"/>
              </a:rPr>
              <a:t>	</a:t>
            </a:r>
            <a:r>
              <a:rPr lang="en-us" sz="1400" dirty="0">
                <a:latin typeface="Arial" panose="020B0604020202020204" pitchFamily="34" charset="0"/>
                <a:ea typeface="ＭＳ ゴシック" panose="020B0609070205080204" pitchFamily="49" charset="-128"/>
                <a:cs typeface="メイリオ" pitchFamily="50" charset="-128"/>
              </a:rPr>
              <a:t>Lock the main switch, so that it will not start.</a:t>
            </a:r>
            <a:endParaRPr lang="en-US" altLang="ja-JP" sz="1400" dirty="0">
              <a:latin typeface="Arial" panose="020B0604020202020204" pitchFamily="34" charset="0"/>
              <a:ea typeface="ＭＳ ゴシック" panose="020B0609070205080204" pitchFamily="49" charset="-128"/>
              <a:cs typeface="メイリオ" pitchFamily="50" charset="-128"/>
            </a:endParaRPr>
          </a:p>
          <a:p>
            <a:pPr marL="534988" indent="-174625" rtl="0" fontAlgn="auto">
              <a:defRPr/>
            </a:pPr>
            <a:r>
              <a:rPr lang="en-US" sz="1400" dirty="0">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	</a:t>
            </a:r>
            <a:r>
              <a:rPr lang="en-us" sz="1400" dirty="0">
                <a:latin typeface="Arial" panose="020B0604020202020204" pitchFamily="34" charset="0"/>
                <a:ea typeface="ＭＳ ゴシック" panose="020B0609070205080204" pitchFamily="49" charset="-128"/>
                <a:cs typeface="メイリオ" pitchFamily="50" charset="-128"/>
              </a:rPr>
              <a:t>Place a sign on the machine to let others know that you are there to work, so that they will not start it up.</a:t>
            </a:r>
          </a:p>
          <a:p>
            <a:pPr marL="360363" indent="-360363" rtl="0" fontAlgn="auto">
              <a:defRPr/>
            </a:pPr>
            <a:r>
              <a:rPr lang="en-us" sz="1400" b="1" dirty="0">
                <a:latin typeface="Arial" panose="020B0604020202020204" pitchFamily="34" charset="0"/>
                <a:ea typeface="ＭＳ ゴシック" panose="020B0609070205080204" pitchFamily="49" charset="-128"/>
                <a:cs typeface="メイリオ" pitchFamily="50" charset="-128"/>
              </a:rPr>
              <a:t>(5)</a:t>
            </a:r>
            <a:r>
              <a:rPr lang="en-US" sz="1400" b="1" dirty="0">
                <a:latin typeface="Arial" panose="020B0604020202020204" pitchFamily="34" charset="0"/>
                <a:ea typeface="ＭＳ ゴシック" panose="020B0609070205080204" pitchFamily="49" charset="-128"/>
                <a:cs typeface="メイリオ" pitchFamily="50" charset="-128"/>
              </a:rPr>
              <a:t>	</a:t>
            </a:r>
            <a:r>
              <a:rPr lang="en-us" sz="1400" b="1" dirty="0">
                <a:latin typeface="Arial" panose="020B0604020202020204" pitchFamily="34" charset="0"/>
                <a:ea typeface="ＭＳ ゴシック" panose="020B0609070205080204" pitchFamily="49" charset="-128"/>
                <a:cs typeface="メイリオ" pitchFamily="50" charset="-128"/>
              </a:rPr>
              <a:t>When necessary, place "Work in Progress" signs around the site where you are working, as well.</a:t>
            </a:r>
            <a:endParaRPr lang="en-US" altLang="ja-JP" sz="1400" b="1" dirty="0">
              <a:latin typeface="Arial" panose="020B0604020202020204" pitchFamily="34" charset="0"/>
              <a:ea typeface="ＭＳ ゴシック" panose="020B0609070205080204" pitchFamily="49" charset="-128"/>
              <a:cs typeface="メイリオ" pitchFamily="50" charset="-128"/>
            </a:endParaRPr>
          </a:p>
        </p:txBody>
      </p:sp>
      <p:sp>
        <p:nvSpPr>
          <p:cNvPr id="6" name="テキスト ボックス 5"/>
          <p:cNvSpPr txBox="1"/>
          <p:nvPr/>
        </p:nvSpPr>
        <p:spPr>
          <a:xfrm>
            <a:off x="253218" y="116632"/>
            <a:ext cx="8925596" cy="590931"/>
          </a:xfrm>
          <a:prstGeom prst="rect">
            <a:avLst/>
          </a:prstGeom>
          <a:noFill/>
          <a:ln w="19050">
            <a:noFill/>
          </a:ln>
        </p:spPr>
        <p:txBody>
          <a:bodyPr wrap="square" rtlCol="0">
            <a:spAutoFit/>
          </a:bodyPr>
          <a:lstStyle/>
          <a:p>
            <a:pPr marL="360363" indent="-360363" rtl="0">
              <a:lnSpc>
                <a:spcPct val="90000"/>
              </a:lnSpc>
              <a:defRPr/>
            </a:pPr>
            <a:r>
              <a:rPr lang="en-us"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(2)</a:t>
            </a:r>
            <a:r>
              <a:rPr lang="en-US"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	</a:t>
            </a:r>
            <a:r>
              <a:rPr lang="en-us"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Something is stuck on a belt conveyor. </a:t>
            </a:r>
            <a:r>
              <a:rPr lang="en-us" b="1" dirty="0">
                <a:solidFill>
                  <a:srgbClr val="C00000"/>
                </a:solidFill>
                <a:latin typeface="Arial" panose="020B0604020202020204" pitchFamily="34" charset="0"/>
                <a:ea typeface="ＭＳ ゴシック" panose="020B0609070205080204" pitchFamily="49" charset="-128"/>
              </a:rPr>
              <a:t>A crusher is making a strange sound and/or giving out an unusual smell.</a:t>
            </a:r>
          </a:p>
        </p:txBody>
      </p:sp>
      <p:sp>
        <p:nvSpPr>
          <p:cNvPr id="2" name="スライド番号プレースホルダー 1"/>
          <p:cNvSpPr>
            <a:spLocks noGrp="1"/>
          </p:cNvSpPr>
          <p:nvPr>
            <p:ph type="sldNum" sz="quarter" idx="12"/>
          </p:nvPr>
        </p:nvSpPr>
        <p:spPr>
          <a:xfrm>
            <a:off x="3374504" y="6448251"/>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26</a:t>
            </a:fld>
            <a:endParaRPr kumimoji="1" lang="ja-JP" altLang="en-US">
              <a:latin typeface="Arial" panose="020B0604020202020204" pitchFamily="34" charset="0"/>
              <a:ea typeface="ＭＳ ゴシック" panose="020B0609070205080204" pitchFamily="49" charset="-128"/>
            </a:endParaRPr>
          </a:p>
        </p:txBody>
      </p:sp>
      <p:pic>
        <p:nvPicPr>
          <p:cNvPr id="10" name="図 9" descr="テキスト が含まれている画像&#10;&#10;自動的に生成された説明">
            <a:extLst>
              <a:ext uri="{FF2B5EF4-FFF2-40B4-BE49-F238E27FC236}">
                <a16:creationId xmlns:a16="http://schemas.microsoft.com/office/drawing/2014/main" id="{B90D9D86-3351-415A-8EE0-40E6765C02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040" y="3645344"/>
            <a:ext cx="6937627" cy="2880000"/>
          </a:xfrm>
          <a:prstGeom prst="rect">
            <a:avLst/>
          </a:prstGeom>
        </p:spPr>
      </p:pic>
      <p:sp>
        <p:nvSpPr>
          <p:cNvPr id="11" name="テキスト ボックス 10">
            <a:extLst>
              <a:ext uri="{FF2B5EF4-FFF2-40B4-BE49-F238E27FC236}">
                <a16:creationId xmlns:a16="http://schemas.microsoft.com/office/drawing/2014/main" id="{A57DE4BE-90D7-4BE3-B579-882DB4F8731D}"/>
              </a:ext>
            </a:extLst>
          </p:cNvPr>
          <p:cNvSpPr txBox="1"/>
          <p:nvPr/>
        </p:nvSpPr>
        <p:spPr>
          <a:xfrm>
            <a:off x="1819781" y="3841728"/>
            <a:ext cx="1270000" cy="184666"/>
          </a:xfrm>
          <a:prstGeom prst="rect">
            <a:avLst/>
          </a:prstGeom>
          <a:noFill/>
        </p:spPr>
        <p:txBody>
          <a:bodyPr vert="horz" lIns="0" tIns="0" rIns="0" bIns="0" rtlCol="0">
            <a:spAutoFit/>
          </a:bodyPr>
          <a:lstStyle/>
          <a:p>
            <a:r>
              <a:rPr kumimoji="1" lang="id-ID" altLang="ja-JP" sz="1200" dirty="0">
                <a:latin typeface="Arial" panose="020B0604020202020204" pitchFamily="34" charset="0"/>
                <a:ea typeface="ＭＳ ゴシック" panose="020B0609070205080204" pitchFamily="49" charset="-128"/>
              </a:rPr>
              <a:t>The lever is </a:t>
            </a:r>
            <a:r>
              <a:rPr lang="id-ID" altLang="ja-JP" sz="1100" dirty="0">
                <a:solidFill>
                  <a:srgbClr val="B70607"/>
                </a:solidFill>
                <a:latin typeface="Arial" panose="020B0604020202020204" pitchFamily="34" charset="0"/>
                <a:cs typeface="Arial" panose="020B0604020202020204" pitchFamily="34" charset="0"/>
              </a:rPr>
              <a:t>loose</a:t>
            </a:r>
            <a:r>
              <a:rPr kumimoji="1" lang="id-ID" altLang="ja-JP" sz="1200" dirty="0">
                <a:latin typeface="Arial" panose="020B0604020202020204" pitchFamily="34" charset="0"/>
                <a:ea typeface="ＭＳ ゴシック" panose="020B0609070205080204" pitchFamily="49" charset="-128"/>
              </a:rPr>
              <a:t>.</a:t>
            </a:r>
            <a:endParaRPr kumimoji="1" lang="ja-JP" altLang="en-US" sz="1200" dirty="0">
              <a:latin typeface="Arial" panose="020B0604020202020204" pitchFamily="34" charset="0"/>
              <a:ea typeface="ＭＳ ゴシック" panose="020B0609070205080204" pitchFamily="49" charset="-128"/>
            </a:endParaRPr>
          </a:p>
        </p:txBody>
      </p:sp>
      <p:sp>
        <p:nvSpPr>
          <p:cNvPr id="13" name="テキスト ボックス 12">
            <a:extLst>
              <a:ext uri="{FF2B5EF4-FFF2-40B4-BE49-F238E27FC236}">
                <a16:creationId xmlns:a16="http://schemas.microsoft.com/office/drawing/2014/main" id="{2F4863C5-B3C1-4A2F-8824-4EDBAC6E1801}"/>
              </a:ext>
            </a:extLst>
          </p:cNvPr>
          <p:cNvSpPr txBox="1"/>
          <p:nvPr/>
        </p:nvSpPr>
        <p:spPr>
          <a:xfrm>
            <a:off x="1619672" y="4592109"/>
            <a:ext cx="1270000" cy="184666"/>
          </a:xfrm>
          <a:prstGeom prst="rect">
            <a:avLst/>
          </a:prstGeom>
          <a:noFill/>
        </p:spPr>
        <p:txBody>
          <a:bodyPr vert="horz" lIns="0" tIns="0" rIns="0" bIns="0" rtlCol="0">
            <a:spAutoFit/>
          </a:bodyPr>
          <a:lstStyle/>
          <a:p>
            <a:pPr algn="ctr"/>
            <a:r>
              <a:rPr kumimoji="1" lang="en-US" altLang="ja-JP" sz="1200" dirty="0">
                <a:latin typeface="Arial" panose="020B0604020202020204" pitchFamily="34" charset="0"/>
                <a:ea typeface="ＭＳ ゴシック" panose="020B0609070205080204" pitchFamily="49" charset="-128"/>
              </a:rPr>
              <a:t>The red lamp is </a:t>
            </a:r>
            <a:r>
              <a:rPr lang="en-US" altLang="ja-JP" sz="1100" dirty="0">
                <a:solidFill>
                  <a:srgbClr val="B70607"/>
                </a:solidFill>
                <a:latin typeface="Arial" panose="020B0604020202020204" pitchFamily="34" charset="0"/>
                <a:cs typeface="Arial" panose="020B0604020202020204" pitchFamily="34" charset="0"/>
              </a:rPr>
              <a:t>on</a:t>
            </a:r>
            <a:r>
              <a:rPr kumimoji="1" lang="en-US" altLang="ja-JP" sz="1200" dirty="0">
                <a:latin typeface="Arial" panose="020B0604020202020204" pitchFamily="34" charset="0"/>
                <a:ea typeface="ＭＳ ゴシック" panose="020B0609070205080204" pitchFamily="49" charset="-128"/>
              </a:rPr>
              <a:t>.</a:t>
            </a:r>
            <a:endParaRPr kumimoji="1" lang="ja-JP" altLang="en-US" sz="1200" dirty="0">
              <a:latin typeface="Arial" panose="020B0604020202020204" pitchFamily="34" charset="0"/>
              <a:ea typeface="ＭＳ ゴシック" panose="020B0609070205080204" pitchFamily="49" charset="-128"/>
            </a:endParaRPr>
          </a:p>
        </p:txBody>
      </p:sp>
      <p:sp>
        <p:nvSpPr>
          <p:cNvPr id="14" name="テキスト ボックス 13">
            <a:extLst>
              <a:ext uri="{FF2B5EF4-FFF2-40B4-BE49-F238E27FC236}">
                <a16:creationId xmlns:a16="http://schemas.microsoft.com/office/drawing/2014/main" id="{3ECAAA1B-3C9A-46A2-9042-9EA8FE07EBA7}"/>
              </a:ext>
            </a:extLst>
          </p:cNvPr>
          <p:cNvSpPr txBox="1"/>
          <p:nvPr/>
        </p:nvSpPr>
        <p:spPr>
          <a:xfrm>
            <a:off x="1475656" y="5574710"/>
            <a:ext cx="1656184" cy="184666"/>
          </a:xfrm>
          <a:prstGeom prst="rect">
            <a:avLst/>
          </a:prstGeom>
          <a:noFill/>
        </p:spPr>
        <p:txBody>
          <a:bodyPr vert="horz" wrap="square" lIns="0" tIns="0" rIns="0" bIns="0" rtlCol="0">
            <a:spAutoFit/>
          </a:bodyPr>
          <a:lstStyle/>
          <a:p>
            <a:pPr algn="ctr"/>
            <a:r>
              <a:rPr kumimoji="1" lang="id-ID" altLang="ja-JP" sz="1200" dirty="0">
                <a:latin typeface="Arial" panose="020B0604020202020204" pitchFamily="34" charset="0"/>
                <a:ea typeface="ＭＳ ゴシック" panose="020B0609070205080204" pitchFamily="49" charset="-128"/>
              </a:rPr>
              <a:t>The lamp is </a:t>
            </a:r>
            <a:r>
              <a:rPr lang="id-ID" altLang="ja-JP" sz="1100" dirty="0">
                <a:solidFill>
                  <a:srgbClr val="B70607"/>
                </a:solidFill>
                <a:latin typeface="Arial" panose="020B0604020202020204" pitchFamily="34" charset="0"/>
                <a:cs typeface="Arial" panose="020B0604020202020204" pitchFamily="34" charset="0"/>
              </a:rPr>
              <a:t>flashing</a:t>
            </a:r>
            <a:r>
              <a:rPr kumimoji="1" lang="id-ID" altLang="ja-JP" sz="1200" dirty="0">
                <a:latin typeface="Arial" panose="020B0604020202020204" pitchFamily="34" charset="0"/>
                <a:ea typeface="ＭＳ ゴシック" panose="020B0609070205080204" pitchFamily="49" charset="-128"/>
              </a:rPr>
              <a:t>.</a:t>
            </a:r>
            <a:endParaRPr kumimoji="1" lang="ja-JP" altLang="en-US" sz="1200" dirty="0">
              <a:latin typeface="Arial" panose="020B0604020202020204" pitchFamily="34" charset="0"/>
              <a:ea typeface="ＭＳ ゴシック" panose="020B0609070205080204" pitchFamily="49" charset="-128"/>
            </a:endParaRPr>
          </a:p>
        </p:txBody>
      </p:sp>
      <p:sp>
        <p:nvSpPr>
          <p:cNvPr id="15" name="テキスト ボックス 14">
            <a:extLst>
              <a:ext uri="{FF2B5EF4-FFF2-40B4-BE49-F238E27FC236}">
                <a16:creationId xmlns:a16="http://schemas.microsoft.com/office/drawing/2014/main" id="{010F7B1F-4CA3-40FF-A864-2975658D9064}"/>
              </a:ext>
            </a:extLst>
          </p:cNvPr>
          <p:cNvSpPr txBox="1"/>
          <p:nvPr/>
        </p:nvSpPr>
        <p:spPr>
          <a:xfrm>
            <a:off x="4651362" y="3799116"/>
            <a:ext cx="1270000" cy="295466"/>
          </a:xfrm>
          <a:prstGeom prst="rect">
            <a:avLst/>
          </a:prstGeom>
          <a:noFill/>
        </p:spPr>
        <p:txBody>
          <a:bodyPr vert="horz" lIns="0" tIns="0" rIns="0" bIns="0" rtlCol="0">
            <a:spAutoFit/>
          </a:bodyPr>
          <a:lstStyle/>
          <a:p>
            <a:pPr algn="ctr">
              <a:lnSpc>
                <a:spcPct val="80000"/>
              </a:lnSpc>
            </a:pPr>
            <a:r>
              <a:rPr kumimoji="1" lang="id-ID" altLang="ja-JP" sz="1200" dirty="0">
                <a:latin typeface="Arial" panose="020B0604020202020204" pitchFamily="34" charset="0"/>
                <a:ea typeface="ＭＳ ゴシック" panose="020B0609070205080204" pitchFamily="49" charset="-128"/>
              </a:rPr>
              <a:t>I sense a strange </a:t>
            </a:r>
            <a:r>
              <a:rPr lang="id-ID" altLang="ja-JP" sz="1200" dirty="0">
                <a:solidFill>
                  <a:srgbClr val="B70607"/>
                </a:solidFill>
                <a:latin typeface="Arial" panose="020B0604020202020204" pitchFamily="34" charset="0"/>
                <a:cs typeface="Arial" panose="020B0604020202020204" pitchFamily="34" charset="0"/>
              </a:rPr>
              <a:t>smel</a:t>
            </a:r>
            <a:r>
              <a:rPr kumimoji="1" lang="id-ID" altLang="ja-JP" sz="1200" dirty="0">
                <a:latin typeface="Arial" panose="020B0604020202020204" pitchFamily="34" charset="0"/>
                <a:ea typeface="ＭＳ ゴシック" panose="020B0609070205080204" pitchFamily="49" charset="-128"/>
              </a:rPr>
              <a:t>l.</a:t>
            </a:r>
            <a:endParaRPr kumimoji="1" lang="ja-JP" altLang="en-US" sz="1200" dirty="0">
              <a:latin typeface="Arial" panose="020B0604020202020204" pitchFamily="34" charset="0"/>
              <a:ea typeface="ＭＳ ゴシック" panose="020B0609070205080204" pitchFamily="49" charset="-128"/>
            </a:endParaRPr>
          </a:p>
        </p:txBody>
      </p:sp>
      <p:sp>
        <p:nvSpPr>
          <p:cNvPr id="16" name="テキスト ボックス 15">
            <a:extLst>
              <a:ext uri="{FF2B5EF4-FFF2-40B4-BE49-F238E27FC236}">
                <a16:creationId xmlns:a16="http://schemas.microsoft.com/office/drawing/2014/main" id="{6F772C1B-7912-49F8-84DA-2967D3983B60}"/>
              </a:ext>
            </a:extLst>
          </p:cNvPr>
          <p:cNvSpPr txBox="1"/>
          <p:nvPr/>
        </p:nvSpPr>
        <p:spPr>
          <a:xfrm>
            <a:off x="5912126" y="4310470"/>
            <a:ext cx="1458950" cy="295466"/>
          </a:xfrm>
          <a:prstGeom prst="rect">
            <a:avLst/>
          </a:prstGeom>
          <a:noFill/>
        </p:spPr>
        <p:txBody>
          <a:bodyPr vert="horz" wrap="square" lIns="0" tIns="0" rIns="0" bIns="0" rtlCol="0">
            <a:spAutoFit/>
          </a:bodyPr>
          <a:lstStyle/>
          <a:p>
            <a:pPr algn="ctr">
              <a:lnSpc>
                <a:spcPct val="80000"/>
              </a:lnSpc>
            </a:pPr>
            <a:r>
              <a:rPr kumimoji="1" lang="en-US" altLang="ja-JP" sz="1200" dirty="0">
                <a:latin typeface="Arial" panose="020B0604020202020204" pitchFamily="34" charset="0"/>
                <a:ea typeface="ＭＳ ゴシック" panose="020B0609070205080204" pitchFamily="49" charset="-128"/>
              </a:rPr>
              <a:t>Something is making a strange </a:t>
            </a:r>
            <a:r>
              <a:rPr lang="en-US" altLang="ja-JP" sz="1200" dirty="0">
                <a:solidFill>
                  <a:srgbClr val="B70607"/>
                </a:solidFill>
                <a:latin typeface="Arial" panose="020B0604020202020204" pitchFamily="34" charset="0"/>
                <a:cs typeface="Arial" panose="020B0604020202020204" pitchFamily="34" charset="0"/>
              </a:rPr>
              <a:t>sound</a:t>
            </a:r>
            <a:r>
              <a:rPr kumimoji="1" lang="en-US" altLang="ja-JP" sz="1200" dirty="0">
                <a:latin typeface="Arial" panose="020B0604020202020204" pitchFamily="34" charset="0"/>
                <a:ea typeface="ＭＳ ゴシック" panose="020B0609070205080204" pitchFamily="49" charset="-128"/>
              </a:rPr>
              <a:t>.</a:t>
            </a:r>
            <a:endParaRPr kumimoji="1" lang="ja-JP" altLang="en-US" sz="1200" dirty="0">
              <a:latin typeface="Arial" panose="020B0604020202020204" pitchFamily="34" charset="0"/>
              <a:ea typeface="ＭＳ ゴシック" panose="020B0609070205080204" pitchFamily="49" charset="-128"/>
            </a:endParaRPr>
          </a:p>
        </p:txBody>
      </p:sp>
      <p:sp>
        <p:nvSpPr>
          <p:cNvPr id="17" name="テキスト ボックス 16">
            <a:extLst>
              <a:ext uri="{FF2B5EF4-FFF2-40B4-BE49-F238E27FC236}">
                <a16:creationId xmlns:a16="http://schemas.microsoft.com/office/drawing/2014/main" id="{077368E7-748C-41C3-855E-663BDF2DD447}"/>
              </a:ext>
            </a:extLst>
          </p:cNvPr>
          <p:cNvSpPr txBox="1"/>
          <p:nvPr/>
        </p:nvSpPr>
        <p:spPr>
          <a:xfrm>
            <a:off x="6084168" y="5191492"/>
            <a:ext cx="1748468" cy="184666"/>
          </a:xfrm>
          <a:prstGeom prst="rect">
            <a:avLst/>
          </a:prstGeom>
          <a:noFill/>
        </p:spPr>
        <p:txBody>
          <a:bodyPr vert="horz" wrap="square" lIns="0" tIns="0" rIns="0" bIns="0" rtlCol="0">
            <a:spAutoFit/>
          </a:bodyPr>
          <a:lstStyle/>
          <a:p>
            <a:pPr algn="ctr"/>
            <a:r>
              <a:rPr kumimoji="1" lang="en-US" altLang="ja-JP" sz="1200" dirty="0">
                <a:latin typeface="Arial" panose="020B0604020202020204" pitchFamily="34" charset="0"/>
                <a:ea typeface="ＭＳ ゴシック" panose="020B0609070205080204" pitchFamily="49" charset="-128"/>
              </a:rPr>
              <a:t>The blue lamp is </a:t>
            </a:r>
            <a:r>
              <a:rPr lang="en-US" altLang="ja-JP" sz="1100" dirty="0">
                <a:solidFill>
                  <a:srgbClr val="B70607"/>
                </a:solidFill>
                <a:latin typeface="Arial" panose="020B0604020202020204" pitchFamily="34" charset="0"/>
                <a:cs typeface="Arial" panose="020B0604020202020204" pitchFamily="34" charset="0"/>
              </a:rPr>
              <a:t>off</a:t>
            </a:r>
            <a:r>
              <a:rPr kumimoji="1" lang="en-US" altLang="ja-JP" sz="1200" dirty="0">
                <a:latin typeface="Arial" panose="020B0604020202020204" pitchFamily="34" charset="0"/>
                <a:ea typeface="ＭＳ ゴシック" panose="020B0609070205080204" pitchFamily="49" charset="-128"/>
              </a:rPr>
              <a:t>.</a:t>
            </a:r>
            <a:endParaRPr kumimoji="1" lang="ja-JP" altLang="en-US" sz="1200" dirty="0">
              <a:latin typeface="Arial" panose="020B0604020202020204" pitchFamily="34" charset="0"/>
              <a:ea typeface="ＭＳ ゴシック" panose="020B0609070205080204" pitchFamily="49" charset="-128"/>
            </a:endParaRPr>
          </a:p>
        </p:txBody>
      </p:sp>
      <p:sp>
        <p:nvSpPr>
          <p:cNvPr id="18" name="テキスト ボックス 17">
            <a:extLst>
              <a:ext uri="{FF2B5EF4-FFF2-40B4-BE49-F238E27FC236}">
                <a16:creationId xmlns:a16="http://schemas.microsoft.com/office/drawing/2014/main" id="{3D099B62-FE6B-488B-83A8-7DEE2233B6EF}"/>
              </a:ext>
            </a:extLst>
          </p:cNvPr>
          <p:cNvSpPr txBox="1"/>
          <p:nvPr/>
        </p:nvSpPr>
        <p:spPr>
          <a:xfrm>
            <a:off x="6256465" y="5800201"/>
            <a:ext cx="1270000" cy="184666"/>
          </a:xfrm>
          <a:prstGeom prst="rect">
            <a:avLst/>
          </a:prstGeom>
          <a:noFill/>
        </p:spPr>
        <p:txBody>
          <a:bodyPr vert="horz" lIns="0" tIns="0" rIns="0" bIns="0" rtlCol="0">
            <a:spAutoFit/>
          </a:bodyPr>
          <a:lstStyle/>
          <a:p>
            <a:pPr algn="ctr"/>
            <a:r>
              <a:rPr kumimoji="1" lang="id-ID" altLang="ja-JP" sz="1200" dirty="0">
                <a:latin typeface="Arial" panose="020B0604020202020204" pitchFamily="34" charset="0"/>
                <a:ea typeface="ＭＳ ゴシック" panose="020B0609070205080204" pitchFamily="49" charset="-128"/>
              </a:rPr>
              <a:t>The surface is </a:t>
            </a:r>
            <a:r>
              <a:rPr lang="id-ID" altLang="ja-JP" sz="1100" dirty="0">
                <a:solidFill>
                  <a:srgbClr val="B70607"/>
                </a:solidFill>
                <a:latin typeface="Arial" panose="020B0604020202020204" pitchFamily="34" charset="0"/>
                <a:cs typeface="Arial" panose="020B0604020202020204" pitchFamily="34" charset="0"/>
              </a:rPr>
              <a:t>hot</a:t>
            </a:r>
            <a:r>
              <a:rPr kumimoji="1" lang="id-ID" altLang="ja-JP" sz="1200" dirty="0">
                <a:latin typeface="Arial" panose="020B0604020202020204" pitchFamily="34" charset="0"/>
                <a:ea typeface="ＭＳ ゴシック" panose="020B0609070205080204" pitchFamily="49" charset="-128"/>
              </a:rPr>
              <a:t>.</a:t>
            </a:r>
            <a:endParaRPr kumimoji="1" lang="ja-JP" altLang="en-US" sz="1200" dirty="0">
              <a:latin typeface="Arial" panose="020B0604020202020204" pitchFamily="34" charset="0"/>
              <a:ea typeface="ＭＳ ゴシック" panose="020B0609070205080204" pitchFamily="49" charset="-128"/>
            </a:endParaRPr>
          </a:p>
        </p:txBody>
      </p:sp>
      <p:sp>
        <p:nvSpPr>
          <p:cNvPr id="19" name="テキスト ボックス 18">
            <a:extLst>
              <a:ext uri="{FF2B5EF4-FFF2-40B4-BE49-F238E27FC236}">
                <a16:creationId xmlns:a16="http://schemas.microsoft.com/office/drawing/2014/main" id="{C169371F-8DB8-4179-A021-A93C3779549B}"/>
              </a:ext>
            </a:extLst>
          </p:cNvPr>
          <p:cNvSpPr txBox="1"/>
          <p:nvPr/>
        </p:nvSpPr>
        <p:spPr>
          <a:xfrm>
            <a:off x="4022080" y="6153549"/>
            <a:ext cx="1270000" cy="184666"/>
          </a:xfrm>
          <a:prstGeom prst="rect">
            <a:avLst/>
          </a:prstGeom>
          <a:noFill/>
        </p:spPr>
        <p:txBody>
          <a:bodyPr vert="horz" lIns="0" tIns="0" rIns="0" bIns="0" rtlCol="0">
            <a:spAutoFit/>
          </a:bodyPr>
          <a:lstStyle/>
          <a:p>
            <a:pPr algn="ctr"/>
            <a:r>
              <a:rPr kumimoji="1" lang="id-ID" altLang="ja-JP" sz="1200" dirty="0">
                <a:latin typeface="Arial" panose="020B0604020202020204" pitchFamily="34" charset="0"/>
                <a:ea typeface="ＭＳ ゴシック" panose="020B0609070205080204" pitchFamily="49" charset="-128"/>
              </a:rPr>
              <a:t>X is </a:t>
            </a:r>
            <a:r>
              <a:rPr lang="id-ID" altLang="ja-JP" sz="1100" dirty="0">
                <a:solidFill>
                  <a:srgbClr val="B70607"/>
                </a:solidFill>
                <a:latin typeface="Arial" panose="020B0604020202020204" pitchFamily="34" charset="0"/>
                <a:cs typeface="Arial" panose="020B0604020202020204" pitchFamily="34" charset="0"/>
              </a:rPr>
              <a:t>missing</a:t>
            </a:r>
            <a:r>
              <a:rPr kumimoji="1" lang="id-ID" altLang="ja-JP" sz="1200" dirty="0">
                <a:latin typeface="Arial" panose="020B0604020202020204" pitchFamily="34" charset="0"/>
                <a:ea typeface="ＭＳ ゴシック" panose="020B0609070205080204" pitchFamily="49" charset="-128"/>
              </a:rPr>
              <a:t>.</a:t>
            </a:r>
            <a:endParaRPr kumimoji="1" lang="ja-JP" altLang="en-US" sz="1200" dirty="0">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1388255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526960" y="908720"/>
            <a:ext cx="8149496" cy="2540470"/>
          </a:xfrm>
          <a:prstGeom prst="rect">
            <a:avLst/>
          </a:prstGeom>
          <a:solidFill>
            <a:schemeClr val="accent3">
              <a:lumMod val="20000"/>
              <a:lumOff val="80000"/>
            </a:schemeClr>
          </a:solidFill>
          <a:ln w="12700">
            <a:solidFill>
              <a:schemeClr val="bg1">
                <a:lumMod val="50000"/>
              </a:schemeClr>
            </a:solidFill>
            <a:miter lim="800000"/>
            <a:headEnd/>
            <a:tailEnd/>
          </a:ln>
          <a:effectLst/>
        </p:spPr>
        <p:txBody>
          <a:bodyPr tIns="108000" rIns="72000" rtlCol="0"/>
          <a:lstStyle/>
          <a:p>
            <a:pPr marL="92075" algn="just" rtl="0" fontAlgn="auto">
              <a:lnSpc>
                <a:spcPct val="150000"/>
              </a:lnSpc>
              <a:spcBef>
                <a:spcPts val="300"/>
              </a:spcBef>
              <a:spcAft>
                <a:spcPts val="0"/>
              </a:spcAft>
              <a:defRPr/>
            </a:pPr>
            <a:r>
              <a:rPr lang="en-us" b="1" dirty="0">
                <a:solidFill>
                  <a:srgbClr val="0000CC"/>
                </a:solidFill>
                <a:latin typeface="Arial" panose="020B0604020202020204" pitchFamily="34" charset="0"/>
                <a:ea typeface="ＭＳ ゴシック" panose="020B0609070205080204" pitchFamily="49" charset="-128"/>
                <a:cs typeface="メイリオ" pitchFamily="50" charset="-128"/>
              </a:rPr>
              <a:t>&lt;A truck, a heavy machine, or a forklift starts moving.&gt;</a:t>
            </a:r>
            <a:endParaRPr lang="en-US" altLang="ja-JP" b="1" dirty="0">
              <a:solidFill>
                <a:srgbClr val="0000CC"/>
              </a:solidFill>
              <a:latin typeface="Arial" panose="020B0604020202020204" pitchFamily="34" charset="0"/>
              <a:ea typeface="ＭＳ ゴシック" panose="020B0609070205080204" pitchFamily="49" charset="-128"/>
              <a:cs typeface="メイリオ" pitchFamily="50" charset="-128"/>
            </a:endParaRPr>
          </a:p>
          <a:p>
            <a:pPr marL="92075" algn="just" rtl="0" fontAlgn="auto">
              <a:lnSpc>
                <a:spcPct val="150000"/>
              </a:lnSpc>
              <a:spcBef>
                <a:spcPts val="0"/>
              </a:spcBef>
              <a:spcAft>
                <a:spcPts val="0"/>
              </a:spcAft>
              <a:defRPr/>
            </a:pPr>
            <a:endParaRPr lang="en-US" altLang="ja-JP" sz="1600" dirty="0">
              <a:solidFill>
                <a:srgbClr val="FF0000"/>
              </a:solidFill>
              <a:latin typeface="Arial" panose="020B0604020202020204" pitchFamily="34" charset="0"/>
              <a:ea typeface="ＭＳ ゴシック" panose="020B0609070205080204" pitchFamily="49" charset="-128"/>
              <a:cs typeface="メイリオ" pitchFamily="50" charset="-128"/>
            </a:endParaRPr>
          </a:p>
          <a:p>
            <a:pPr marL="92075" algn="just" rtl="0" fontAlgn="auto">
              <a:lnSpc>
                <a:spcPct val="150000"/>
              </a:lnSpc>
              <a:spcBef>
                <a:spcPts val="600"/>
              </a:spcBef>
              <a:spcAft>
                <a:spcPts val="0"/>
              </a:spcAft>
              <a:defRPr/>
            </a:pPr>
            <a:r>
              <a:rPr lang="en-us" b="1" dirty="0">
                <a:latin typeface="Arial" panose="020B0604020202020204" pitchFamily="34" charset="0"/>
                <a:ea typeface="ＭＳ ゴシック" panose="020B0609070205080204" pitchFamily="49" charset="-128"/>
                <a:cs typeface="メイリオ" pitchFamily="50" charset="-128"/>
              </a:rPr>
              <a:t>　(1) Never try to stop it, and instead "Run away."</a:t>
            </a:r>
          </a:p>
          <a:p>
            <a:pPr marL="92075" algn="just" rtl="0" fontAlgn="auto">
              <a:lnSpc>
                <a:spcPct val="150000"/>
              </a:lnSpc>
              <a:spcBef>
                <a:spcPts val="300"/>
              </a:spcBef>
              <a:spcAft>
                <a:spcPts val="0"/>
              </a:spcAft>
              <a:defRPr/>
            </a:pPr>
            <a:r>
              <a:rPr lang="en-us" b="1" dirty="0">
                <a:latin typeface="Arial" panose="020B0604020202020204" pitchFamily="34" charset="0"/>
                <a:ea typeface="ＭＳ ゴシック" panose="020B0609070205080204" pitchFamily="49" charset="-128"/>
                <a:cs typeface="メイリオ" pitchFamily="50" charset="-128"/>
              </a:rPr>
              <a:t>　(2) Tell everyone around you in a loud voice to "Run away."</a:t>
            </a:r>
          </a:p>
          <a:p>
            <a:pPr marL="92075" algn="just" rtl="0" fontAlgn="auto">
              <a:lnSpc>
                <a:spcPct val="150000"/>
              </a:lnSpc>
              <a:spcBef>
                <a:spcPts val="300"/>
              </a:spcBef>
              <a:spcAft>
                <a:spcPts val="0"/>
              </a:spcAft>
              <a:defRPr/>
            </a:pPr>
            <a:r>
              <a:rPr lang="en-us" b="1" dirty="0">
                <a:latin typeface="Arial" panose="020B0604020202020204" pitchFamily="34" charset="0"/>
                <a:ea typeface="ＭＳ ゴシック" panose="020B0609070205080204" pitchFamily="49" charset="-128"/>
                <a:cs typeface="メイリオ" pitchFamily="50" charset="-128"/>
              </a:rPr>
              <a:t>　(3) Learn in day-to-day safety &amp; health education to "Run away."</a:t>
            </a:r>
          </a:p>
          <a:p>
            <a:pPr algn="just" rtl="0" fontAlgn="auto">
              <a:lnSpc>
                <a:spcPct val="150000"/>
              </a:lnSpc>
              <a:spcBef>
                <a:spcPts val="0"/>
              </a:spcBef>
              <a:spcAft>
                <a:spcPts val="0"/>
              </a:spcAft>
              <a:defRPr/>
            </a:pPr>
            <a:endParaRPr lang="en-US" altLang="ja-JP" sz="1600" dirty="0">
              <a:latin typeface="Arial" panose="020B0604020202020204" pitchFamily="34" charset="0"/>
              <a:ea typeface="ＭＳ ゴシック" panose="020B0609070205080204" pitchFamily="49" charset="-128"/>
              <a:cs typeface="メイリオ" pitchFamily="50" charset="-128"/>
            </a:endParaRPr>
          </a:p>
        </p:txBody>
      </p:sp>
      <p:sp>
        <p:nvSpPr>
          <p:cNvPr id="6" name="AutoShape 1"/>
          <p:cNvSpPr>
            <a:spLocks noChangeArrowheads="1"/>
          </p:cNvSpPr>
          <p:nvPr/>
        </p:nvSpPr>
        <p:spPr bwMode="auto">
          <a:xfrm>
            <a:off x="5364088" y="4828846"/>
            <a:ext cx="1368152" cy="405329"/>
          </a:xfrm>
          <a:prstGeom prst="wedgeEllipseCallout">
            <a:avLst>
              <a:gd name="adj1" fmla="val 37202"/>
              <a:gd name="adj2" fmla="val 77826"/>
            </a:avLst>
          </a:prstGeom>
          <a:solidFill>
            <a:srgbClr val="FFFFFF"/>
          </a:solidFill>
          <a:ln w="9525">
            <a:solidFill>
              <a:srgbClr val="000000"/>
            </a:solidFill>
            <a:miter lim="800000"/>
            <a:headEnd/>
            <a:tailEnd/>
          </a:ln>
        </p:spPr>
        <p:txBody>
          <a:bodyPr wrap="none" lIns="0" tIns="5400" rIns="0" bIns="0" rtlCol="0" anchor="ctr"/>
          <a:lstStyle/>
          <a:p>
            <a:pPr algn="ctr" rtl="0"/>
            <a:r>
              <a:rPr lang="en-us" sz="1600" b="1" dirty="0">
                <a:solidFill>
                  <a:srgbClr val="C00000"/>
                </a:solidFill>
                <a:latin typeface="Arial" panose="020B0604020202020204" pitchFamily="34" charset="0"/>
                <a:ea typeface="ＭＳ ゴシック" panose="020B0609070205080204" pitchFamily="49" charset="-128"/>
                <a:cs typeface="メイリオ" pitchFamily="50" charset="-128"/>
              </a:rPr>
              <a:t>Run away!</a:t>
            </a:r>
            <a:endParaRPr lang="ja-JP" altLang="en-US" sz="1600" dirty="0">
              <a:latin typeface="Arial" panose="020B0604020202020204" pitchFamily="34" charset="0"/>
              <a:ea typeface="ＭＳ ゴシック" panose="020B0609070205080204" pitchFamily="49" charset="-128"/>
              <a:cs typeface="メイリオ" pitchFamily="50" charset="-128"/>
            </a:endParaRPr>
          </a:p>
        </p:txBody>
      </p:sp>
      <p:sp>
        <p:nvSpPr>
          <p:cNvPr id="7" name="下矢印 6"/>
          <p:cNvSpPr/>
          <p:nvPr/>
        </p:nvSpPr>
        <p:spPr>
          <a:xfrm>
            <a:off x="2060848" y="1556792"/>
            <a:ext cx="432048" cy="144016"/>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latin typeface="Arial" panose="020B0604020202020204" pitchFamily="34" charset="0"/>
              <a:ea typeface="ＭＳ ゴシック" panose="020B0609070205080204" pitchFamily="49" charset="-128"/>
            </a:endParaRPr>
          </a:p>
        </p:txBody>
      </p:sp>
      <p:sp>
        <p:nvSpPr>
          <p:cNvPr id="10" name="テキスト ボックス 9"/>
          <p:cNvSpPr txBox="1"/>
          <p:nvPr/>
        </p:nvSpPr>
        <p:spPr>
          <a:xfrm>
            <a:off x="2632348" y="1460453"/>
            <a:ext cx="3879304" cy="369332"/>
          </a:xfrm>
          <a:prstGeom prst="rect">
            <a:avLst/>
          </a:prstGeom>
          <a:noFill/>
        </p:spPr>
        <p:txBody>
          <a:bodyPr wrap="square" rtlCol="0">
            <a:spAutoFit/>
          </a:bodyPr>
          <a:lstStyle/>
          <a:p>
            <a:pPr rtl="0"/>
            <a:r>
              <a:rPr lang="en-us" b="1" dirty="0">
                <a:solidFill>
                  <a:srgbClr val="C00000"/>
                </a:solidFill>
                <a:latin typeface="Arial" panose="020B0604020202020204" pitchFamily="34" charset="0"/>
                <a:ea typeface="ＭＳ ゴシック" panose="020B0609070205080204" pitchFamily="49" charset="-128"/>
              </a:rPr>
              <a:t>(None could stop it by hand.)</a:t>
            </a:r>
          </a:p>
        </p:txBody>
      </p:sp>
      <p:sp>
        <p:nvSpPr>
          <p:cNvPr id="11" name="テキスト ボックス 10">
            <a:extLst>
              <a:ext uri="{FF2B5EF4-FFF2-40B4-BE49-F238E27FC236}">
                <a16:creationId xmlns:a16="http://schemas.microsoft.com/office/drawing/2014/main" id="{63043E20-32DD-417E-A730-484D00EBA453}"/>
              </a:ext>
            </a:extLst>
          </p:cNvPr>
          <p:cNvSpPr txBox="1"/>
          <p:nvPr/>
        </p:nvSpPr>
        <p:spPr>
          <a:xfrm>
            <a:off x="395536" y="188640"/>
            <a:ext cx="8640960" cy="646331"/>
          </a:xfrm>
          <a:prstGeom prst="rect">
            <a:avLst/>
          </a:prstGeom>
          <a:noFill/>
          <a:ln w="19050">
            <a:noFill/>
          </a:ln>
        </p:spPr>
        <p:txBody>
          <a:bodyPr wrap="square" rtlCol="0">
            <a:spAutoFit/>
          </a:bodyPr>
          <a:lstStyle/>
          <a:p>
            <a:pPr marL="360363" indent="-360363" rtl="0">
              <a:defRPr/>
            </a:pPr>
            <a:r>
              <a:rPr lang="en-us"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(3)</a:t>
            </a:r>
            <a:r>
              <a:rPr lang="en-US"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	</a:t>
            </a:r>
            <a:r>
              <a:rPr lang="en-us"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When you find a truck, a heavy machine, or a forklift you have parked moving on its own ...</a:t>
            </a:r>
            <a:endParaRPr lang="ja-JP" altLang="en-US" b="1" dirty="0">
              <a:solidFill>
                <a:srgbClr val="C00000"/>
              </a:solidFill>
              <a:latin typeface="Arial" panose="020B0604020202020204" pitchFamily="34" charset="0"/>
              <a:ea typeface="ＭＳ ゴシック" panose="020B0609070205080204" pitchFamily="49" charset="-128"/>
            </a:endParaRPr>
          </a:p>
        </p:txBody>
      </p:sp>
      <p:pic>
        <p:nvPicPr>
          <p:cNvPr id="1026" name="Picture 2" descr="http://anzeninfo.mhlw.go.jp/anzen/sai/image/sai10-439-43-1.gif">
            <a:extLst>
              <a:ext uri="{FF2B5EF4-FFF2-40B4-BE49-F238E27FC236}">
                <a16:creationId xmlns:a16="http://schemas.microsoft.com/office/drawing/2014/main" id="{73D58D37-29FC-4E39-B40A-4C725850DA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429000"/>
            <a:ext cx="3489631" cy="2617223"/>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a:xfrm>
            <a:off x="3419872" y="6448251"/>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27</a:t>
            </a:fld>
            <a:endParaRPr kumimoji="1" lang="ja-JP" altLang="en-US" dirty="0">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1388255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61D2E937-9DED-4513-A91F-07C0AC3E25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8198" y="476672"/>
            <a:ext cx="2688298" cy="2016224"/>
          </a:xfrm>
          <a:prstGeom prst="rect">
            <a:avLst/>
          </a:prstGeom>
        </p:spPr>
      </p:pic>
      <p:sp>
        <p:nvSpPr>
          <p:cNvPr id="4" name="角丸四角形 3"/>
          <p:cNvSpPr/>
          <p:nvPr/>
        </p:nvSpPr>
        <p:spPr>
          <a:xfrm>
            <a:off x="662533" y="2564904"/>
            <a:ext cx="7797899" cy="3744416"/>
          </a:xfrm>
          <a:prstGeom prst="roundRect">
            <a:avLst>
              <a:gd name="adj" fmla="val 568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600" dirty="0">
              <a:latin typeface="Arial" panose="020B0604020202020204" pitchFamily="34" charset="0"/>
              <a:ea typeface="ＭＳ ゴシック" panose="020B0609070205080204" pitchFamily="49" charset="-128"/>
            </a:endParaRPr>
          </a:p>
        </p:txBody>
      </p:sp>
      <p:sp>
        <p:nvSpPr>
          <p:cNvPr id="5" name="Rectangle 10"/>
          <p:cNvSpPr>
            <a:spLocks noChangeArrowheads="1"/>
          </p:cNvSpPr>
          <p:nvPr/>
        </p:nvSpPr>
        <p:spPr bwMode="auto">
          <a:xfrm>
            <a:off x="592138" y="980728"/>
            <a:ext cx="6140102" cy="1132855"/>
          </a:xfrm>
          <a:prstGeom prst="rect">
            <a:avLst/>
          </a:prstGeom>
          <a:noFill/>
          <a:ln w="9525">
            <a:noFill/>
            <a:miter lim="800000"/>
            <a:headEnd/>
            <a:tailEnd/>
          </a:ln>
        </p:spPr>
        <p:txBody>
          <a:bodyPr rIns="72000" rtlCol="0" anchor="ctr"/>
          <a:lstStyle/>
          <a:p>
            <a:pPr rtl="0">
              <a:lnSpc>
                <a:spcPct val="125000"/>
              </a:lnSpc>
              <a:spcBef>
                <a:spcPts val="600"/>
              </a:spcBef>
            </a:pPr>
            <a:r>
              <a:rPr lang="en-us" sz="1600" dirty="0">
                <a:latin typeface="Arial" panose="020B0604020202020204" pitchFamily="34" charset="0"/>
                <a:ea typeface="ＭＳ ゴシック" panose="020B0609070205080204" pitchFamily="49" charset="-128"/>
                <a:cs typeface="メイリオ" pitchFamily="50" charset="-128"/>
              </a:rPr>
              <a:t>Even when you are reasonably confident of safety in the workplace, the risk of accident cannot be eliminated.</a:t>
            </a:r>
            <a:endParaRPr lang="en-US" altLang="ja-JP" sz="1600" dirty="0">
              <a:latin typeface="Arial" panose="020B0604020202020204" pitchFamily="34" charset="0"/>
              <a:ea typeface="ＭＳ ゴシック" panose="020B0609070205080204" pitchFamily="49" charset="-128"/>
              <a:cs typeface="メイリオ" pitchFamily="50" charset="-128"/>
            </a:endParaRPr>
          </a:p>
          <a:p>
            <a:pPr algn="just" rtl="0">
              <a:lnSpc>
                <a:spcPct val="125000"/>
              </a:lnSpc>
            </a:pPr>
            <a:r>
              <a:rPr lang="en-us" sz="1600" dirty="0">
                <a:latin typeface="Arial" panose="020B0604020202020204" pitchFamily="34" charset="0"/>
                <a:ea typeface="ＭＳ ゴシック" panose="020B0609070205080204" pitchFamily="49" charset="-128"/>
                <a:cs typeface="メイリオ" pitchFamily="50" charset="-128"/>
              </a:rPr>
              <a:t>When an accident takes place, you must:</a:t>
            </a:r>
            <a:endParaRPr lang="en-US" altLang="ja-JP" sz="1600" dirty="0">
              <a:latin typeface="Arial" panose="020B0604020202020204" pitchFamily="34" charset="0"/>
              <a:ea typeface="ＭＳ ゴシック" panose="020B0609070205080204" pitchFamily="49" charset="-128"/>
              <a:cs typeface="メイリオ" pitchFamily="50" charset="-128"/>
            </a:endParaRPr>
          </a:p>
        </p:txBody>
      </p:sp>
      <p:sp>
        <p:nvSpPr>
          <p:cNvPr id="6" name="角丸四角形 5"/>
          <p:cNvSpPr/>
          <p:nvPr/>
        </p:nvSpPr>
        <p:spPr>
          <a:xfrm>
            <a:off x="1100682" y="2276872"/>
            <a:ext cx="4623445" cy="49287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r>
              <a:rPr lang="en-us" sz="1600" b="1" dirty="0">
                <a:latin typeface="Arial" panose="020B0604020202020204" pitchFamily="34" charset="0"/>
                <a:ea typeface="ＭＳ ゴシック" panose="020B0609070205080204" pitchFamily="49" charset="-128"/>
              </a:rPr>
              <a:t>What to do when any accident occurs (Ex.)</a:t>
            </a:r>
          </a:p>
        </p:txBody>
      </p:sp>
      <p:sp>
        <p:nvSpPr>
          <p:cNvPr id="7" name="正方形/長方形 6"/>
          <p:cNvSpPr/>
          <p:nvPr/>
        </p:nvSpPr>
        <p:spPr>
          <a:xfrm>
            <a:off x="2483768" y="2924944"/>
            <a:ext cx="5339206" cy="127053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fontAlgn="auto">
              <a:lnSpc>
                <a:spcPct val="125000"/>
              </a:lnSpc>
              <a:spcBef>
                <a:spcPts val="0"/>
              </a:spcBef>
              <a:spcAft>
                <a:spcPts val="0"/>
              </a:spcAft>
              <a:defRPr/>
            </a:pPr>
            <a:r>
              <a:rPr lang="en-us"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  First, keep calm.　　　</a:t>
            </a:r>
            <a:endParaRPr lang="en-US" altLang="ja-JP"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marL="534988" indent="-266700" rtl="0" fontAlgn="auto">
              <a:spcBef>
                <a:spcPts val="0"/>
              </a:spcBef>
              <a:spcAft>
                <a:spcPts val="0"/>
              </a:spcAft>
              <a:defRPr/>
            </a:pPr>
            <a:r>
              <a:rPr lang="en-US" sz="1600" dirty="0">
                <a:solidFill>
                  <a:schemeClr val="tx1"/>
                </a:solidFill>
                <a:latin typeface="Arial" panose="020B0604020202020204" pitchFamily="34" charset="0"/>
                <a:ea typeface="ＭＳ ゴシック" panose="020B0609070205080204" pitchFamily="49" charset="-128"/>
                <a:cs typeface="メイリオ" panose="020B0604030504040204" pitchFamily="50" charset="-128"/>
                <a:sym typeface="Wingdings 2" panose="05020102010507070707" pitchFamily="18" charset="2"/>
              </a:rPr>
              <a:t> </a:t>
            </a:r>
            <a:r>
              <a:rPr lang="en-us" sz="1600" dirty="0">
                <a:solidFill>
                  <a:schemeClr val="tx1"/>
                </a:solidFill>
                <a:latin typeface="Arial" panose="020B0604020202020204" pitchFamily="34" charset="0"/>
                <a:ea typeface="ＭＳ ゴシック" panose="020B0609070205080204" pitchFamily="49" charset="-128"/>
                <a:cs typeface="メイリオ" panose="020B0604030504040204" pitchFamily="50" charset="-128"/>
              </a:rPr>
              <a:t>Never rush to the site, or you may suffer a secondary accident.</a:t>
            </a:r>
            <a:endParaRPr lang="en-US" altLang="ja-JP" sz="1600" dirty="0">
              <a:solidFill>
                <a:schemeClr val="tx1"/>
              </a:solidFill>
              <a:latin typeface="Arial" panose="020B0604020202020204" pitchFamily="34" charset="0"/>
              <a:ea typeface="ＭＳ ゴシック" panose="020B0609070205080204" pitchFamily="49" charset="-128"/>
              <a:cs typeface="メイリオ" panose="020B0604030504040204" pitchFamily="50" charset="-128"/>
            </a:endParaRPr>
          </a:p>
          <a:p>
            <a:pPr marL="534988" indent="-266700" rtl="0" fontAlgn="auto">
              <a:spcBef>
                <a:spcPts val="0"/>
              </a:spcBef>
              <a:spcAft>
                <a:spcPts val="0"/>
              </a:spcAft>
              <a:defRPr/>
            </a:pPr>
            <a:r>
              <a:rPr lang="en-US" sz="1600" dirty="0">
                <a:solidFill>
                  <a:schemeClr val="tx1"/>
                </a:solidFill>
                <a:latin typeface="Arial" panose="020B0604020202020204" pitchFamily="34" charset="0"/>
                <a:ea typeface="ＭＳ ゴシック" panose="020B0609070205080204" pitchFamily="49" charset="-128"/>
                <a:cs typeface="メイリオ" panose="020B0604030504040204" pitchFamily="50" charset="-128"/>
                <a:sym typeface="Wingdings 2" panose="05020102010507070707" pitchFamily="18" charset="2"/>
              </a:rPr>
              <a:t></a:t>
            </a:r>
            <a:r>
              <a:rPr lang="en-us" sz="1600" dirty="0">
                <a:solidFill>
                  <a:schemeClr val="tx1"/>
                </a:solidFill>
                <a:latin typeface="Arial" panose="020B0604020202020204" pitchFamily="34" charset="0"/>
                <a:ea typeface="ＭＳ ゴシック" panose="020B0609070205080204" pitchFamily="49" charset="-128"/>
                <a:cs typeface="メイリオ" panose="020B0604030504040204" pitchFamily="50" charset="-128"/>
              </a:rPr>
              <a:t> Warn people around there in a loud voice.</a:t>
            </a:r>
          </a:p>
        </p:txBody>
      </p:sp>
      <p:sp>
        <p:nvSpPr>
          <p:cNvPr id="8" name="正方形/長方形 7"/>
          <p:cNvSpPr/>
          <p:nvPr/>
        </p:nvSpPr>
        <p:spPr>
          <a:xfrm>
            <a:off x="2473154" y="4411499"/>
            <a:ext cx="5339206" cy="153778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rtl="0" fontAlgn="auto">
              <a:lnSpc>
                <a:spcPct val="150000"/>
              </a:lnSpc>
              <a:spcBef>
                <a:spcPts val="0"/>
              </a:spcBef>
              <a:spcAft>
                <a:spcPts val="0"/>
              </a:spcAft>
              <a:defRPr/>
            </a:pPr>
            <a:r>
              <a:rPr lang="en-us" sz="1600" dirty="0">
                <a:solidFill>
                  <a:schemeClr val="tx1"/>
                </a:solidFill>
                <a:latin typeface="Arial" panose="020B0604020202020204" pitchFamily="34" charset="0"/>
                <a:ea typeface="ＭＳ ゴシック" panose="020B0609070205080204" pitchFamily="49" charset="-128"/>
                <a:cs typeface="メイリオ" panose="020B0604030504040204" pitchFamily="50" charset="-128"/>
              </a:rPr>
              <a:t>　</a:t>
            </a:r>
            <a:r>
              <a:rPr lang="en-us"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Relieve victims.</a:t>
            </a:r>
            <a:endParaRPr lang="en-US" altLang="ja-JP"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rtl="0" fontAlgn="auto">
              <a:lnSpc>
                <a:spcPct val="150000"/>
              </a:lnSpc>
              <a:spcBef>
                <a:spcPts val="0"/>
              </a:spcBef>
              <a:spcAft>
                <a:spcPts val="0"/>
              </a:spcAft>
              <a:defRPr/>
            </a:pPr>
            <a:r>
              <a:rPr lang="en-us"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　Contact supervisors.</a:t>
            </a:r>
          </a:p>
          <a:p>
            <a:pPr marL="442913" indent="-174625">
              <a:lnSpc>
                <a:spcPct val="125000"/>
              </a:lnSpc>
              <a:defRPr/>
            </a:pPr>
            <a:r>
              <a:rPr lang="en-US" altLang="ja-JP" sz="1600" dirty="0">
                <a:solidFill>
                  <a:schemeClr val="tx1"/>
                </a:solidFill>
                <a:latin typeface="Arial" panose="020B0604020202020204" pitchFamily="34" charset="0"/>
                <a:ea typeface="ＭＳ ゴシック" panose="020B0609070205080204" pitchFamily="49" charset="-128"/>
                <a:cs typeface="メイリオ" panose="020B0604030504040204" pitchFamily="50" charset="-128"/>
                <a:sym typeface="Wingdings 2" panose="05020102010507070707" pitchFamily="18" charset="2"/>
              </a:rPr>
              <a:t>	</a:t>
            </a:r>
            <a:r>
              <a:rPr lang="en-us" sz="1600" dirty="0">
                <a:solidFill>
                  <a:schemeClr val="tx1"/>
                </a:solidFill>
                <a:latin typeface="Arial" panose="020B0604020202020204" pitchFamily="34" charset="0"/>
                <a:ea typeface="ＭＳ ゴシック" panose="020B0609070205080204" pitchFamily="49" charset="-128"/>
                <a:cs typeface="メイリオ" panose="020B0604030504040204" pitchFamily="50" charset="-128"/>
              </a:rPr>
              <a:t>Assist supervisors when instructed.</a:t>
            </a:r>
            <a:endParaRPr lang="en-US" altLang="ja-JP" sz="1600" dirty="0">
              <a:solidFill>
                <a:schemeClr val="tx1"/>
              </a:solidFill>
              <a:latin typeface="Arial" panose="020B0604020202020204" pitchFamily="34" charset="0"/>
              <a:ea typeface="ＭＳ ゴシック" panose="020B0609070205080204" pitchFamily="49" charset="-128"/>
              <a:cs typeface="メイリオ" panose="020B0604030504040204" pitchFamily="50" charset="-128"/>
            </a:endParaRPr>
          </a:p>
          <a:p>
            <a:pPr marL="442913" rtl="0" fontAlgn="auto">
              <a:lnSpc>
                <a:spcPct val="125000"/>
              </a:lnSpc>
              <a:spcBef>
                <a:spcPts val="0"/>
              </a:spcBef>
              <a:spcAft>
                <a:spcPts val="0"/>
              </a:spcAft>
              <a:defRPr/>
            </a:pPr>
            <a:r>
              <a:rPr lang="en-us" sz="1600" dirty="0">
                <a:solidFill>
                  <a:schemeClr val="tx1"/>
                </a:solidFill>
                <a:latin typeface="Arial" panose="020B0604020202020204" pitchFamily="34" charset="0"/>
                <a:ea typeface="ＭＳ ゴシック" panose="020B0609070205080204" pitchFamily="49" charset="-128"/>
                <a:cs typeface="メイリオ" panose="020B0604030504040204" pitchFamily="50" charset="-128"/>
              </a:rPr>
              <a:t>(Take victims to a hospital, etc.)</a:t>
            </a:r>
          </a:p>
          <a:p>
            <a:pPr rtl="0" fontAlgn="auto">
              <a:lnSpc>
                <a:spcPct val="125000"/>
              </a:lnSpc>
              <a:spcBef>
                <a:spcPts val="0"/>
              </a:spcBef>
              <a:spcAft>
                <a:spcPts val="0"/>
              </a:spcAft>
              <a:defRPr/>
            </a:pPr>
            <a:r>
              <a:rPr lang="en-us" sz="1600" dirty="0">
                <a:solidFill>
                  <a:schemeClr val="tx1"/>
                </a:solidFill>
                <a:latin typeface="Arial" panose="020B0604020202020204" pitchFamily="34" charset="0"/>
                <a:ea typeface="ＭＳ ゴシック" panose="020B0609070205080204" pitchFamily="49" charset="-128"/>
                <a:cs typeface="メイリオ" panose="020B0604030504040204" pitchFamily="50" charset="-128"/>
              </a:rPr>
              <a:t>　</a:t>
            </a:r>
          </a:p>
        </p:txBody>
      </p:sp>
      <p:sp>
        <p:nvSpPr>
          <p:cNvPr id="9" name="角丸四角形 8"/>
          <p:cNvSpPr/>
          <p:nvPr/>
        </p:nvSpPr>
        <p:spPr>
          <a:xfrm>
            <a:off x="903546" y="4699843"/>
            <a:ext cx="1652230" cy="457349"/>
          </a:xfrm>
          <a:prstGeom prst="round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rtl="0" fontAlgn="auto">
              <a:spcBef>
                <a:spcPts val="0"/>
              </a:spcBef>
              <a:spcAft>
                <a:spcPts val="0"/>
              </a:spcAft>
              <a:defRPr/>
            </a:pPr>
            <a:r>
              <a:rPr lang="en-us" sz="1600" b="1" dirty="0">
                <a:solidFill>
                  <a:schemeClr val="tx1"/>
                </a:solidFill>
                <a:latin typeface="Arial" panose="020B0604020202020204" pitchFamily="34" charset="0"/>
                <a:ea typeface="ＭＳ ゴシック" panose="020B0609070205080204" pitchFamily="49" charset="-128"/>
              </a:rPr>
              <a:t>Action on </a:t>
            </a:r>
            <a:br>
              <a:rPr lang="en-US" sz="1600" b="1" dirty="0">
                <a:solidFill>
                  <a:schemeClr val="tx1"/>
                </a:solidFill>
                <a:latin typeface="Arial" panose="020B0604020202020204" pitchFamily="34" charset="0"/>
                <a:ea typeface="ＭＳ ゴシック" panose="020B0609070205080204" pitchFamily="49" charset="-128"/>
              </a:rPr>
            </a:br>
            <a:r>
              <a:rPr lang="en-us" sz="1600" b="1" dirty="0">
                <a:solidFill>
                  <a:schemeClr val="tx1"/>
                </a:solidFill>
                <a:latin typeface="Arial" panose="020B0604020202020204" pitchFamily="34" charset="0"/>
                <a:ea typeface="ＭＳ ゴシック" panose="020B0609070205080204" pitchFamily="49" charset="-128"/>
              </a:rPr>
              <a:t>the site.</a:t>
            </a:r>
          </a:p>
        </p:txBody>
      </p:sp>
      <p:sp>
        <p:nvSpPr>
          <p:cNvPr id="10" name="爆発 1 9"/>
          <p:cNvSpPr/>
          <p:nvPr/>
        </p:nvSpPr>
        <p:spPr>
          <a:xfrm>
            <a:off x="783294" y="2852936"/>
            <a:ext cx="1844490" cy="1303224"/>
          </a:xfrm>
          <a:prstGeom prst="irregularSeal1">
            <a:avLst/>
          </a:prstGeom>
          <a:solidFill>
            <a:srgbClr val="FF0000"/>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rtl="0" fontAlgn="auto">
              <a:spcBef>
                <a:spcPts val="0"/>
              </a:spcBef>
              <a:spcAft>
                <a:spcPts val="0"/>
              </a:spcAft>
              <a:defRPr/>
            </a:pPr>
            <a:r>
              <a:rPr lang="en-us" sz="1600" b="1" dirty="0">
                <a:latin typeface="Arial" panose="020B0604020202020204" pitchFamily="34" charset="0"/>
                <a:ea typeface="ＭＳ ゴシック" panose="020B0609070205080204" pitchFamily="49" charset="-128"/>
              </a:rPr>
              <a:t>Accident</a:t>
            </a:r>
          </a:p>
        </p:txBody>
      </p:sp>
      <p:sp>
        <p:nvSpPr>
          <p:cNvPr id="11" name="下矢印 10"/>
          <p:cNvSpPr/>
          <p:nvPr/>
        </p:nvSpPr>
        <p:spPr>
          <a:xfrm>
            <a:off x="1463104" y="4221088"/>
            <a:ext cx="444600" cy="353002"/>
          </a:xfrm>
          <a:prstGeom prst="downArrow">
            <a:avLst/>
          </a:prstGeom>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600">
              <a:latin typeface="Arial" panose="020B0604020202020204" pitchFamily="34" charset="0"/>
              <a:ea typeface="ＭＳ ゴシック" panose="020B0609070205080204" pitchFamily="49" charset="-128"/>
            </a:endParaRPr>
          </a:p>
        </p:txBody>
      </p:sp>
      <p:sp>
        <p:nvSpPr>
          <p:cNvPr id="12" name="テキスト ボックス 11"/>
          <p:cNvSpPr txBox="1"/>
          <p:nvPr/>
        </p:nvSpPr>
        <p:spPr>
          <a:xfrm>
            <a:off x="565479" y="395372"/>
            <a:ext cx="6094753" cy="369332"/>
          </a:xfrm>
          <a:prstGeom prst="rect">
            <a:avLst/>
          </a:prstGeom>
          <a:noFill/>
          <a:ln w="12700">
            <a:noFill/>
          </a:ln>
        </p:spPr>
        <p:txBody>
          <a:bodyPr wrap="square" rtlCol="0">
            <a:spAutoFit/>
          </a:bodyPr>
          <a:lstStyle/>
          <a:p>
            <a:pPr rtl="0" fontAlgn="auto">
              <a:spcBef>
                <a:spcPts val="0"/>
              </a:spcBef>
              <a:spcAft>
                <a:spcPts val="0"/>
              </a:spcAft>
              <a:defRPr/>
            </a:pPr>
            <a:r>
              <a:rPr>
                <a:latin typeface="Arial" panose="020B0604020202020204" pitchFamily="34" charset="0"/>
                <a:ea typeface="ＭＳ ゴシック" panose="020B0609070205080204" pitchFamily="49" charset="-128"/>
              </a:rPr>
              <a:t>(4) When an accident takes place ...</a:t>
            </a:r>
            <a:endParaRPr lang="ja-JP" altLang="en-US" dirty="0">
              <a:latin typeface="Arial" panose="020B0604020202020204" pitchFamily="34" charset="0"/>
              <a:ea typeface="ＭＳ ゴシック" panose="020B0609070205080204" pitchFamily="49"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3590528" y="6381328"/>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28</a:t>
            </a:fld>
            <a:endParaRPr kumimoji="1" lang="ja-JP" altLang="en-US" dirty="0">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13882553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a:spLocks/>
          </p:cNvSpPr>
          <p:nvPr/>
        </p:nvSpPr>
        <p:spPr>
          <a:xfrm>
            <a:off x="1619672" y="2258690"/>
            <a:ext cx="6101481" cy="1170310"/>
          </a:xfrm>
          <a:prstGeom prst="rect">
            <a:avLst/>
          </a:prstGeom>
          <a:solidFill>
            <a:schemeClr val="accent3">
              <a:lumMod val="20000"/>
              <a:lumOff val="80000"/>
            </a:schemeClr>
          </a:solidFill>
          <a:ln>
            <a:solidFill>
              <a:srgbClr val="339933"/>
            </a:solidFill>
          </a:ln>
        </p:spPr>
        <p:txBody>
          <a:bodyPr rtlCol="0" anchor="ctr"/>
          <a:lstStyle/>
          <a:p>
            <a:pPr algn="ctr" rtl="0" fontAlgn="auto">
              <a:lnSpc>
                <a:spcPct val="150000"/>
              </a:lnSpc>
              <a:spcBef>
                <a:spcPts val="0"/>
              </a:spcBef>
              <a:spcAft>
                <a:spcPts val="0"/>
              </a:spcAft>
              <a:defRPr/>
            </a:pPr>
            <a:r>
              <a:rPr lang="en-us" sz="2400" dirty="0">
                <a:solidFill>
                  <a:srgbClr val="339933"/>
                </a:solidFill>
                <a:latin typeface="Arial" panose="020B0604020202020204" pitchFamily="34" charset="0"/>
                <a:ea typeface="ＭＳ ゴシック" panose="020B0609070205080204" pitchFamily="49" charset="-128"/>
              </a:rPr>
              <a:t>Thank you.</a:t>
            </a:r>
          </a:p>
        </p:txBody>
      </p:sp>
      <p:sp>
        <p:nvSpPr>
          <p:cNvPr id="4" name="object 15"/>
          <p:cNvSpPr>
            <a:spLocks noChangeAspect="1"/>
          </p:cNvSpPr>
          <p:nvPr/>
        </p:nvSpPr>
        <p:spPr bwMode="auto">
          <a:xfrm>
            <a:off x="5704929" y="1909456"/>
            <a:ext cx="1921784" cy="618720"/>
          </a:xfrm>
          <a:prstGeom prst="rect">
            <a:avLst/>
          </a:prstGeom>
          <a:blipFill dpi="0" rotWithShape="1">
            <a:blip r:embed="rId2" cstate="print"/>
            <a:srcRect/>
            <a:stretch>
              <a:fillRect/>
            </a:stretch>
          </a:blipFill>
          <a:ln w="9525">
            <a:noFill/>
            <a:miter lim="800000"/>
            <a:headEnd/>
            <a:tailEnd/>
          </a:ln>
        </p:spPr>
        <p:txBody>
          <a:bodyPr lIns="0" tIns="0" rIns="0" bIns="0" rtlCol="0"/>
          <a:lstStyle/>
          <a:p>
            <a:pPr rtl="0"/>
            <a:endParaRPr lang="ja-JP" altLang="en-US" sz="2400">
              <a:latin typeface="Arial" panose="020B0604020202020204" pitchFamily="34" charset="0"/>
              <a:ea typeface="ＭＳ ゴシック" panose="020B0609070205080204" pitchFamily="49" charset="-128"/>
            </a:endParaRPr>
          </a:p>
        </p:txBody>
      </p:sp>
      <p:sp>
        <p:nvSpPr>
          <p:cNvPr id="2" name="スライド番号プレースホルダー 1"/>
          <p:cNvSpPr>
            <a:spLocks noGrp="1"/>
          </p:cNvSpPr>
          <p:nvPr>
            <p:ph type="sldNum" sz="quarter" idx="12"/>
          </p:nvPr>
        </p:nvSpPr>
        <p:spPr>
          <a:xfrm>
            <a:off x="3446512" y="6356350"/>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29</a:t>
            </a:fld>
            <a:endParaRPr kumimoji="1" lang="ja-JP" altLang="en-US">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1306950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E3BBC954-56E3-4E64-9FAB-EF108B0166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1014" y="1124744"/>
            <a:ext cx="2953474" cy="2238670"/>
          </a:xfrm>
          <a:prstGeom prst="rect">
            <a:avLst/>
          </a:prstGeom>
        </p:spPr>
      </p:pic>
      <p:sp>
        <p:nvSpPr>
          <p:cNvPr id="22" name="Rectangle 10"/>
          <p:cNvSpPr>
            <a:spLocks noChangeArrowheads="1"/>
          </p:cNvSpPr>
          <p:nvPr/>
        </p:nvSpPr>
        <p:spPr bwMode="auto">
          <a:xfrm>
            <a:off x="280184" y="44624"/>
            <a:ext cx="8439616" cy="735521"/>
          </a:xfrm>
          <a:prstGeom prst="roundRect">
            <a:avLst/>
          </a:prstGeom>
          <a:solidFill>
            <a:schemeClr val="accent2">
              <a:lumMod val="75000"/>
            </a:schemeClr>
          </a:solidFill>
          <a:ln w="9525">
            <a:noFill/>
            <a:miter lim="800000"/>
            <a:headEnd/>
            <a:tailEnd/>
          </a:ln>
          <a:effectLst/>
        </p:spPr>
        <p:txBody>
          <a:bodyPr vert="horz" wrap="square" lIns="91440" tIns="0" rIns="91440" bIns="0" numCol="1" rtlCol="0" anchor="ctr" anchorCtr="0" compatLnSpc="1">
            <a:prstTxWarp prst="textNoShape">
              <a:avLst/>
            </a:prstTxWarp>
            <a:spAutoFit/>
          </a:bodyPr>
          <a:lstStyle/>
          <a:p>
            <a:pPr lvl="0" algn="ctr" rtl="0" fontAlgn="base">
              <a:lnSpc>
                <a:spcPct val="90000"/>
              </a:lnSpc>
              <a:spcBef>
                <a:spcPct val="0"/>
              </a:spcBef>
              <a:spcAft>
                <a:spcPct val="0"/>
              </a:spcAft>
            </a:pPr>
            <a:r>
              <a:rPr lang="en-us" sz="2400" b="1" dirty="0">
                <a:solidFill>
                  <a:schemeClr val="bg1"/>
                </a:solidFill>
                <a:latin typeface="Arial" panose="020B0604020202020204" pitchFamily="34" charset="0"/>
                <a:ea typeface="ＭＳ ゴシック" panose="020B0609070205080204" pitchFamily="49" charset="-128"/>
                <a:cs typeface="Arial" pitchFamily="34" charset="0"/>
              </a:rPr>
              <a:t>Key point 1: You are surrounded with various types of danger at work!</a:t>
            </a:r>
            <a:endParaRPr kumimoji="1" lang="ja-JP" altLang="en-US" sz="2400" b="1" i="0" u="none" strike="noStrike" cap="none" normalizeH="0" baseline="0" dirty="0">
              <a:ln>
                <a:noFill/>
              </a:ln>
              <a:solidFill>
                <a:schemeClr val="bg1"/>
              </a:solidFill>
              <a:effectLst/>
              <a:latin typeface="Arial" panose="020B0604020202020204" pitchFamily="34" charset="0"/>
              <a:ea typeface="ＭＳ ゴシック" panose="020B0609070205080204" pitchFamily="49" charset="-128"/>
              <a:cs typeface="ＭＳ Ｐゴシック" pitchFamily="50" charset="-128"/>
            </a:endParaRPr>
          </a:p>
        </p:txBody>
      </p:sp>
      <p:sp>
        <p:nvSpPr>
          <p:cNvPr id="15" name="正方形/長方形 23"/>
          <p:cNvSpPr>
            <a:spLocks noChangeArrowheads="1"/>
          </p:cNvSpPr>
          <p:nvPr/>
        </p:nvSpPr>
        <p:spPr bwMode="auto">
          <a:xfrm>
            <a:off x="251520" y="1387269"/>
            <a:ext cx="5544616" cy="364202"/>
          </a:xfrm>
          <a:prstGeom prst="rect">
            <a:avLst/>
          </a:prstGeom>
          <a:noFill/>
          <a:ln w="9525">
            <a:noFill/>
            <a:miter lim="800000"/>
            <a:headEnd/>
            <a:tailEnd/>
          </a:ln>
        </p:spPr>
        <p:txBody>
          <a:bodyPr wrap="square" tIns="0" bIns="0" rtlCol="0">
            <a:spAutoFit/>
          </a:bodyPr>
          <a:lstStyle/>
          <a:p>
            <a:pPr marL="361950" indent="-361950" algn="just" rtl="0">
              <a:lnSpc>
                <a:spcPct val="150000"/>
              </a:lnSpc>
              <a:spcBef>
                <a:spcPts val="600"/>
              </a:spcBef>
            </a:pPr>
            <a:r>
              <a:rPr lang="en-us" b="1" dirty="0">
                <a:solidFill>
                  <a:srgbClr val="C00000"/>
                </a:solidFill>
                <a:latin typeface="Arial" panose="020B0604020202020204" pitchFamily="34" charset="0"/>
                <a:ea typeface="ＭＳ ゴシック" panose="020B0609070205080204" pitchFamily="49" charset="-128"/>
                <a:cs typeface="メイリオ" pitchFamily="50" charset="-128"/>
              </a:rPr>
              <a:t>1. How did the accident occur?</a:t>
            </a:r>
            <a:endParaRPr lang="ja-JP" altLang="en-US" sz="1600" dirty="0">
              <a:latin typeface="Arial" panose="020B0604020202020204" pitchFamily="34" charset="0"/>
              <a:ea typeface="ＭＳ ゴシック" panose="020B0609070205080204" pitchFamily="49" charset="-128"/>
              <a:cs typeface="メイリオ" pitchFamily="50" charset="-128"/>
            </a:endParaRPr>
          </a:p>
        </p:txBody>
      </p:sp>
      <p:sp>
        <p:nvSpPr>
          <p:cNvPr id="16" name="正方形/長方形 40"/>
          <p:cNvSpPr>
            <a:spLocks noChangeArrowheads="1"/>
          </p:cNvSpPr>
          <p:nvPr/>
        </p:nvSpPr>
        <p:spPr bwMode="auto">
          <a:xfrm>
            <a:off x="251520" y="2989374"/>
            <a:ext cx="5400600" cy="276999"/>
          </a:xfrm>
          <a:prstGeom prst="rect">
            <a:avLst/>
          </a:prstGeom>
          <a:noFill/>
          <a:ln w="9525">
            <a:noFill/>
            <a:miter lim="800000"/>
            <a:headEnd/>
            <a:tailEnd/>
          </a:ln>
        </p:spPr>
        <p:txBody>
          <a:bodyPr wrap="square" tIns="0" bIns="0" rtlCol="0">
            <a:spAutoFit/>
          </a:bodyPr>
          <a:lstStyle/>
          <a:p>
            <a:pPr marL="92075" lvl="1" indent="-92075" algn="just" rtl="0">
              <a:spcBef>
                <a:spcPts val="600"/>
              </a:spcBef>
            </a:pPr>
            <a:r>
              <a:rPr lang="en-us" b="1" dirty="0">
                <a:solidFill>
                  <a:srgbClr val="C00000"/>
                </a:solidFill>
                <a:latin typeface="Arial" panose="020B0604020202020204" pitchFamily="34" charset="0"/>
                <a:ea typeface="ＭＳ ゴシック" panose="020B0609070205080204" pitchFamily="49" charset="-128"/>
                <a:cs typeface="メイリオ" pitchFamily="50" charset="-128"/>
              </a:rPr>
              <a:t>2. What was the cause of the accident?</a:t>
            </a:r>
            <a:endParaRPr lang="ja-JP" altLang="en-US" dirty="0">
              <a:latin typeface="Arial" panose="020B0604020202020204" pitchFamily="34" charset="0"/>
              <a:ea typeface="ＭＳ ゴシック" panose="020B0609070205080204" pitchFamily="49" charset="-128"/>
              <a:cs typeface="メイリオ" pitchFamily="50" charset="-128"/>
            </a:endParaRPr>
          </a:p>
        </p:txBody>
      </p:sp>
      <p:sp>
        <p:nvSpPr>
          <p:cNvPr id="17" name="正方形/長方形 16"/>
          <p:cNvSpPr/>
          <p:nvPr/>
        </p:nvSpPr>
        <p:spPr bwMode="auto">
          <a:xfrm>
            <a:off x="251520" y="4581220"/>
            <a:ext cx="5904656" cy="312265"/>
          </a:xfrm>
          <a:prstGeom prst="rect">
            <a:avLst/>
          </a:prstGeom>
        </p:spPr>
        <p:txBody>
          <a:bodyPr tIns="0" bIns="0" rtlCol="0">
            <a:spAutoFit/>
          </a:bodyPr>
          <a:lstStyle/>
          <a:p>
            <a:pPr marL="92075" indent="-92075" algn="just" rtl="0" fontAlgn="auto">
              <a:lnSpc>
                <a:spcPct val="125000"/>
              </a:lnSpc>
              <a:spcBef>
                <a:spcPts val="0"/>
              </a:spcBef>
              <a:spcAft>
                <a:spcPts val="0"/>
              </a:spcAft>
              <a:defRPr/>
            </a:pPr>
            <a:r>
              <a:rPr lang="en-us"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3. What should be done for safety in work.</a:t>
            </a:r>
            <a:endParaRPr lang="en-US" altLang="ja-JP" sz="1600" dirty="0">
              <a:latin typeface="Arial" panose="020B0604020202020204" pitchFamily="34" charset="0"/>
              <a:ea typeface="ＭＳ ゴシック" panose="020B0609070205080204" pitchFamily="49" charset="-128"/>
              <a:cs typeface="メイリオ" panose="020B0604030504040204" pitchFamily="50" charset="-128"/>
            </a:endParaRPr>
          </a:p>
        </p:txBody>
      </p:sp>
      <p:sp>
        <p:nvSpPr>
          <p:cNvPr id="9" name="テキスト ボックス 8"/>
          <p:cNvSpPr txBox="1"/>
          <p:nvPr/>
        </p:nvSpPr>
        <p:spPr>
          <a:xfrm>
            <a:off x="323528" y="841620"/>
            <a:ext cx="8396272" cy="535531"/>
          </a:xfrm>
          <a:prstGeom prst="rect">
            <a:avLst/>
          </a:prstGeom>
          <a:noFill/>
          <a:ln w="19050">
            <a:solidFill>
              <a:schemeClr val="bg1">
                <a:lumMod val="75000"/>
              </a:schemeClr>
            </a:solidFill>
          </a:ln>
        </p:spPr>
        <p:txBody>
          <a:bodyPr rtlCol="0">
            <a:spAutoFit/>
          </a:bodyPr>
          <a:lstStyle/>
          <a:p>
            <a:pPr marL="720725" indent="-628650" rtl="0">
              <a:lnSpc>
                <a:spcPct val="90000"/>
              </a:lnSpc>
              <a:defRPr/>
            </a:pPr>
            <a:r>
              <a:rPr lang="en-us" sz="1600" b="1" dirty="0">
                <a:solidFill>
                  <a:srgbClr val="0000CC"/>
                </a:solidFill>
                <a:latin typeface="Arial" panose="020B0604020202020204" pitchFamily="34" charset="0"/>
                <a:ea typeface="ＭＳ ゴシック" panose="020B0609070205080204" pitchFamily="49" charset="-128"/>
                <a:cs typeface="メイリオ" pitchFamily="50" charset="-128"/>
              </a:rPr>
              <a:t>[Industrial accident: Case 1] A worker was run over by a power shovel and killed while sorting out industrial waste.</a:t>
            </a:r>
          </a:p>
        </p:txBody>
      </p:sp>
      <p:sp>
        <p:nvSpPr>
          <p:cNvPr id="11" name="正方形/長方形 23">
            <a:extLst>
              <a:ext uri="{FF2B5EF4-FFF2-40B4-BE49-F238E27FC236}">
                <a16:creationId xmlns:a16="http://schemas.microsoft.com/office/drawing/2014/main" id="{6FE30880-97BB-44CE-A97E-D9C593EDA278}"/>
              </a:ext>
            </a:extLst>
          </p:cNvPr>
          <p:cNvSpPr>
            <a:spLocks noChangeArrowheads="1"/>
          </p:cNvSpPr>
          <p:nvPr/>
        </p:nvSpPr>
        <p:spPr bwMode="auto">
          <a:xfrm>
            <a:off x="539552" y="1801036"/>
            <a:ext cx="5256584" cy="1138773"/>
          </a:xfrm>
          <a:prstGeom prst="rect">
            <a:avLst/>
          </a:prstGeom>
          <a:noFill/>
          <a:ln w="9525">
            <a:solidFill>
              <a:schemeClr val="tx1">
                <a:lumMod val="50000"/>
                <a:lumOff val="50000"/>
              </a:schemeClr>
            </a:solidFill>
            <a:miter lim="800000"/>
            <a:headEnd/>
            <a:tailEnd/>
          </a:ln>
        </p:spPr>
        <p:txBody>
          <a:bodyPr wrap="square" rtlCol="0">
            <a:spAutoFit/>
          </a:bodyPr>
          <a:lstStyle/>
          <a:p>
            <a:pPr marL="269875" indent="-269875" rtl="0">
              <a:lnSpc>
                <a:spcPct val="90000"/>
              </a:lnSpc>
              <a:spcBef>
                <a:spcPts val="300"/>
              </a:spcBef>
            </a:pPr>
            <a:r>
              <a:rPr lang="en-us" sz="1400" dirty="0">
                <a:latin typeface="Arial" panose="020B0604020202020204" pitchFamily="34" charset="0"/>
                <a:ea typeface="ＭＳ ゴシック" panose="020B0609070205080204" pitchFamily="49" charset="-128"/>
                <a:cs typeface="メイリオ" pitchFamily="50" charset="-128"/>
              </a:rPr>
              <a:t>(1) Victim C was sorting out metal waste in a yard.</a:t>
            </a:r>
          </a:p>
          <a:p>
            <a:pPr marL="269875" indent="-269875" rtl="0">
              <a:lnSpc>
                <a:spcPct val="90000"/>
              </a:lnSpc>
              <a:spcBef>
                <a:spcPts val="300"/>
              </a:spcBef>
            </a:pPr>
            <a:r>
              <a:rPr lang="en-us" sz="1400" dirty="0">
                <a:latin typeface="Arial" panose="020B0604020202020204" pitchFamily="34" charset="0"/>
                <a:ea typeface="ＭＳ ゴシック" panose="020B0609070205080204" pitchFamily="49" charset="-128"/>
                <a:cs typeface="メイリオ" pitchFamily="50" charset="-128"/>
              </a:rPr>
              <a:t>(2) Worker A started to move a power shovel parked near the yard toward an approach for trucks.</a:t>
            </a:r>
          </a:p>
          <a:p>
            <a:pPr marL="269875" indent="-269875" rtl="0">
              <a:lnSpc>
                <a:spcPct val="90000"/>
              </a:lnSpc>
              <a:spcBef>
                <a:spcPts val="300"/>
              </a:spcBef>
            </a:pPr>
            <a:r>
              <a:rPr lang="en-us" sz="1400" dirty="0">
                <a:latin typeface="Arial" panose="020B0604020202020204" pitchFamily="34" charset="0"/>
                <a:ea typeface="ＭＳ ゴシック" panose="020B0609070205080204" pitchFamily="49" charset="-128"/>
                <a:cs typeface="メイリオ" pitchFamily="50" charset="-128"/>
              </a:rPr>
              <a:t>(3) Rotating left and moving forward some 2 meters, the right crawler of the machine ran over Victim C.</a:t>
            </a:r>
          </a:p>
        </p:txBody>
      </p:sp>
      <p:sp>
        <p:nvSpPr>
          <p:cNvPr id="13" name="正方形/長方形 40">
            <a:extLst>
              <a:ext uri="{FF2B5EF4-FFF2-40B4-BE49-F238E27FC236}">
                <a16:creationId xmlns:a16="http://schemas.microsoft.com/office/drawing/2014/main" id="{89AA8EF3-7FC7-4CE1-9480-235E9979B671}"/>
              </a:ext>
            </a:extLst>
          </p:cNvPr>
          <p:cNvSpPr>
            <a:spLocks noChangeArrowheads="1"/>
          </p:cNvSpPr>
          <p:nvPr/>
        </p:nvSpPr>
        <p:spPr bwMode="auto">
          <a:xfrm>
            <a:off x="539552" y="3315938"/>
            <a:ext cx="8280920" cy="1215717"/>
          </a:xfrm>
          <a:prstGeom prst="rect">
            <a:avLst/>
          </a:prstGeom>
          <a:noFill/>
          <a:ln w="9525">
            <a:solidFill>
              <a:schemeClr val="tx1">
                <a:lumMod val="50000"/>
                <a:lumOff val="50000"/>
              </a:schemeClr>
            </a:solidFill>
            <a:miter lim="800000"/>
            <a:headEnd/>
            <a:tailEnd/>
          </a:ln>
        </p:spPr>
        <p:txBody>
          <a:bodyPr wrap="square" rtlCol="0">
            <a:spAutoFit/>
          </a:bodyPr>
          <a:lstStyle/>
          <a:p>
            <a:pPr marL="269875" indent="-269875" rtl="0">
              <a:lnSpc>
                <a:spcPct val="90000"/>
              </a:lnSpc>
              <a:spcBef>
                <a:spcPts val="300"/>
              </a:spcBef>
            </a:pPr>
            <a:r>
              <a:rPr lang="en-us" sz="1400" dirty="0">
                <a:latin typeface="Arial" panose="020B0604020202020204" pitchFamily="34" charset="0"/>
                <a:ea typeface="ＭＳ ゴシック" panose="020B0609070205080204" pitchFamily="49" charset="-128"/>
                <a:cs typeface="メイリオ" pitchFamily="50" charset="-128"/>
              </a:rPr>
              <a:t>(1) No measures were taken to keep workers out of an operation path for power shovels.</a:t>
            </a:r>
            <a:endParaRPr lang="en-US" altLang="ja-JP" sz="1400" dirty="0">
              <a:latin typeface="Arial" panose="020B0604020202020204" pitchFamily="34" charset="0"/>
              <a:ea typeface="ＭＳ ゴシック" panose="020B0609070205080204" pitchFamily="49" charset="-128"/>
              <a:cs typeface="メイリオ" pitchFamily="50" charset="-128"/>
            </a:endParaRPr>
          </a:p>
          <a:p>
            <a:pPr marL="269875" indent="-269875" rtl="0">
              <a:lnSpc>
                <a:spcPct val="90000"/>
              </a:lnSpc>
              <a:spcBef>
                <a:spcPts val="300"/>
              </a:spcBef>
            </a:pPr>
            <a:r>
              <a:rPr lang="en-us" sz="1400" dirty="0">
                <a:latin typeface="Arial" panose="020B0604020202020204" pitchFamily="34" charset="0"/>
                <a:ea typeface="ＭＳ ゴシック" panose="020B0609070205080204" pitchFamily="49" charset="-128"/>
                <a:cs typeface="メイリオ" pitchFamily="50" charset="-128"/>
              </a:rPr>
              <a:t>(2) No one was designated as a guide.</a:t>
            </a:r>
          </a:p>
          <a:p>
            <a:pPr marL="269875" indent="-269875" rtl="0">
              <a:lnSpc>
                <a:spcPct val="90000"/>
              </a:lnSpc>
              <a:spcBef>
                <a:spcPts val="300"/>
              </a:spcBef>
            </a:pPr>
            <a:r>
              <a:rPr lang="en-us" sz="1400" dirty="0">
                <a:latin typeface="Arial" panose="020B0604020202020204" pitchFamily="34" charset="0"/>
                <a:ea typeface="ＭＳ ゴシック" panose="020B0609070205080204" pitchFamily="49" charset="-128"/>
                <a:cs typeface="メイリオ" pitchFamily="50" charset="-128"/>
              </a:rPr>
              <a:t>(3) The operator failed to look around carefully and confirm safety before starting the machine.</a:t>
            </a:r>
          </a:p>
          <a:p>
            <a:pPr marL="269875" indent="-269875" rtl="0">
              <a:lnSpc>
                <a:spcPct val="90000"/>
              </a:lnSpc>
              <a:spcBef>
                <a:spcPts val="300"/>
              </a:spcBef>
            </a:pPr>
            <a:r>
              <a:rPr lang="en-us" sz="1400" dirty="0">
                <a:latin typeface="Arial" panose="020B0604020202020204" pitchFamily="34" charset="0"/>
                <a:ea typeface="ＭＳ ゴシック" panose="020B0609070205080204" pitchFamily="49" charset="-128"/>
                <a:cs typeface="メイリオ" pitchFamily="50" charset="-128"/>
              </a:rPr>
              <a:t>(4) No work plan was prepared.</a:t>
            </a:r>
          </a:p>
          <a:p>
            <a:pPr marL="269875" indent="-269875" rtl="0">
              <a:lnSpc>
                <a:spcPct val="90000"/>
              </a:lnSpc>
              <a:spcBef>
                <a:spcPts val="300"/>
              </a:spcBef>
            </a:pPr>
            <a:r>
              <a:rPr lang="en-us" sz="1400" dirty="0">
                <a:latin typeface="Arial" panose="020B0604020202020204" pitchFamily="34" charset="0"/>
                <a:ea typeface="ＭＳ ゴシック" panose="020B0609070205080204" pitchFamily="49" charset="-128"/>
                <a:cs typeface="メイリオ" pitchFamily="50" charset="-128"/>
              </a:rPr>
              <a:t>(5) No or little safety &amp; health education had been provided for the workers concerned.</a:t>
            </a:r>
            <a:endParaRPr lang="ja-JP" altLang="en-US" sz="1400" dirty="0">
              <a:latin typeface="Arial" panose="020B0604020202020204" pitchFamily="34" charset="0"/>
              <a:ea typeface="ＭＳ ゴシック" panose="020B0609070205080204" pitchFamily="49" charset="-128"/>
              <a:cs typeface="メイリオ" pitchFamily="50" charset="-128"/>
            </a:endParaRPr>
          </a:p>
        </p:txBody>
      </p:sp>
      <p:sp>
        <p:nvSpPr>
          <p:cNvPr id="3" name="吹き出し: 四角形 2">
            <a:extLst>
              <a:ext uri="{FF2B5EF4-FFF2-40B4-BE49-F238E27FC236}">
                <a16:creationId xmlns:a16="http://schemas.microsoft.com/office/drawing/2014/main" id="{B03925FB-4EC4-4FE9-B49E-61B7E90E683A}"/>
              </a:ext>
            </a:extLst>
          </p:cNvPr>
          <p:cNvSpPr/>
          <p:nvPr/>
        </p:nvSpPr>
        <p:spPr>
          <a:xfrm>
            <a:off x="7632913" y="3249470"/>
            <a:ext cx="971535" cy="395554"/>
          </a:xfrm>
          <a:prstGeom prst="wedgeRectCallout">
            <a:avLst>
              <a:gd name="adj1" fmla="val -86955"/>
              <a:gd name="adj2" fmla="val -65577"/>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400">
                <a:solidFill>
                  <a:schemeClr val="tx1"/>
                </a:solidFill>
                <a:latin typeface="Arial" panose="020B0604020202020204" pitchFamily="34" charset="0"/>
                <a:ea typeface="ＭＳ ゴシック" panose="020B0609070205080204" pitchFamily="49" charset="-128"/>
              </a:rPr>
              <a:t>Victim C</a:t>
            </a:r>
            <a:endParaRPr kumimoji="1" lang="ja-JP" altLang="en-US" sz="1400" dirty="0">
              <a:solidFill>
                <a:schemeClr val="tx1"/>
              </a:solidFill>
              <a:latin typeface="Arial" panose="020B0604020202020204" pitchFamily="34" charset="0"/>
              <a:ea typeface="ＭＳ ゴシック" panose="020B0609070205080204" pitchFamily="49" charset="-128"/>
            </a:endParaRPr>
          </a:p>
        </p:txBody>
      </p:sp>
      <p:sp>
        <p:nvSpPr>
          <p:cNvPr id="14" name="正方形/長方形 13">
            <a:extLst>
              <a:ext uri="{FF2B5EF4-FFF2-40B4-BE49-F238E27FC236}">
                <a16:creationId xmlns:a16="http://schemas.microsoft.com/office/drawing/2014/main" id="{03836FEB-6021-47EF-8824-20270B8BC5B8}"/>
              </a:ext>
            </a:extLst>
          </p:cNvPr>
          <p:cNvSpPr/>
          <p:nvPr/>
        </p:nvSpPr>
        <p:spPr bwMode="auto">
          <a:xfrm>
            <a:off x="539552" y="4943048"/>
            <a:ext cx="8352928" cy="1603516"/>
          </a:xfrm>
          <a:prstGeom prst="rect">
            <a:avLst/>
          </a:prstGeom>
          <a:ln>
            <a:solidFill>
              <a:schemeClr val="tx1">
                <a:lumMod val="50000"/>
                <a:lumOff val="50000"/>
              </a:schemeClr>
            </a:solidFill>
          </a:ln>
        </p:spPr>
        <p:txBody>
          <a:bodyPr rtlCol="0">
            <a:spAutoFit/>
          </a:bodyPr>
          <a:lstStyle/>
          <a:p>
            <a:pPr marL="269875" indent="-269875" rtl="0" fontAlgn="auto">
              <a:lnSpc>
                <a:spcPct val="90000"/>
              </a:lnSpc>
              <a:spcBef>
                <a:spcPts val="300"/>
              </a:spcBef>
              <a:spcAft>
                <a:spcPts val="0"/>
              </a:spcAft>
              <a:defRPr/>
            </a:pPr>
            <a:r>
              <a:rPr lang="en-us" sz="1400" dirty="0">
                <a:latin typeface="Arial" panose="020B0604020202020204" pitchFamily="34" charset="0"/>
                <a:ea typeface="ＭＳ ゴシック" panose="020B0609070205080204" pitchFamily="49" charset="-128"/>
                <a:cs typeface="メイリオ" panose="020B0604030504040204" pitchFamily="50" charset="-128"/>
              </a:rPr>
              <a:t>(1) Designate any area as a no-go zone for workers when they may interfere with a power shovel there.</a:t>
            </a:r>
            <a:endParaRPr lang="en-US" altLang="ja-JP" sz="1400" dirty="0">
              <a:latin typeface="Arial" panose="020B0604020202020204" pitchFamily="34" charset="0"/>
              <a:ea typeface="ＭＳ ゴシック" panose="020B0609070205080204" pitchFamily="49" charset="-128"/>
              <a:cs typeface="メイリオ" panose="020B0604030504040204" pitchFamily="50" charset="-128"/>
            </a:endParaRPr>
          </a:p>
          <a:p>
            <a:pPr marL="269875" indent="-269875" rtl="0" fontAlgn="auto">
              <a:lnSpc>
                <a:spcPct val="90000"/>
              </a:lnSpc>
              <a:spcBef>
                <a:spcPts val="300"/>
              </a:spcBef>
              <a:spcAft>
                <a:spcPts val="0"/>
              </a:spcAft>
              <a:defRPr/>
            </a:pPr>
            <a:r>
              <a:rPr lang="en-us" sz="1400" dirty="0">
                <a:latin typeface="Arial" panose="020B0604020202020204" pitchFamily="34" charset="0"/>
                <a:ea typeface="ＭＳ ゴシック" panose="020B0609070205080204" pitchFamily="49" charset="-128"/>
                <a:cs typeface="メイリオ" panose="020B0604030504040204" pitchFamily="50" charset="-128"/>
              </a:rPr>
              <a:t>(2) Designate someone to guide a machine.</a:t>
            </a:r>
            <a:endParaRPr lang="en-US" altLang="ja-JP" sz="1400" dirty="0">
              <a:latin typeface="Arial" panose="020B0604020202020204" pitchFamily="34" charset="0"/>
              <a:ea typeface="ＭＳ ゴシック" panose="020B0609070205080204" pitchFamily="49" charset="-128"/>
              <a:cs typeface="メイリオ" panose="020B0604030504040204" pitchFamily="50" charset="-128"/>
            </a:endParaRPr>
          </a:p>
          <a:p>
            <a:pPr marL="269875" indent="-269875" rtl="0" fontAlgn="auto">
              <a:lnSpc>
                <a:spcPct val="90000"/>
              </a:lnSpc>
              <a:spcBef>
                <a:spcPts val="300"/>
              </a:spcBef>
              <a:spcAft>
                <a:spcPts val="0"/>
              </a:spcAft>
              <a:defRPr/>
            </a:pPr>
            <a:r>
              <a:rPr lang="en-us" sz="1400" dirty="0">
                <a:latin typeface="Arial" panose="020B0604020202020204" pitchFamily="34" charset="0"/>
                <a:ea typeface="ＭＳ ゴシック" panose="020B0609070205080204" pitchFamily="49" charset="-128"/>
                <a:cs typeface="メイリオ" panose="020B0604030504040204" pitchFamily="50" charset="-128"/>
              </a:rPr>
              <a:t>(3) Train operators for power shovels and other machines to look around carefully and confirm safety before starting a machine.</a:t>
            </a:r>
          </a:p>
          <a:p>
            <a:pPr marL="269875" indent="-269875" rtl="0" fontAlgn="auto">
              <a:lnSpc>
                <a:spcPct val="90000"/>
              </a:lnSpc>
              <a:spcBef>
                <a:spcPts val="300"/>
              </a:spcBef>
              <a:spcAft>
                <a:spcPts val="0"/>
              </a:spcAft>
              <a:defRPr/>
            </a:pPr>
            <a:r>
              <a:rPr lang="en-us" sz="1400" dirty="0">
                <a:latin typeface="Arial" panose="020B0604020202020204" pitchFamily="34" charset="0"/>
                <a:ea typeface="ＭＳ ゴシック" panose="020B0609070205080204" pitchFamily="49" charset="-128"/>
                <a:cs typeface="メイリオ" panose="020B0604030504040204" pitchFamily="50" charset="-128"/>
              </a:rPr>
              <a:t>(4) Prepare a work plan specifying operation paths, no-go zones, designation of guides, communication, etc.</a:t>
            </a:r>
            <a:endParaRPr lang="en-US" altLang="ja-JP" sz="1400" dirty="0">
              <a:latin typeface="Arial" panose="020B0604020202020204" pitchFamily="34" charset="0"/>
              <a:ea typeface="ＭＳ ゴシック" panose="020B0609070205080204" pitchFamily="49" charset="-128"/>
              <a:cs typeface="メイリオ" panose="020B0604030504040204" pitchFamily="50" charset="-128"/>
            </a:endParaRPr>
          </a:p>
          <a:p>
            <a:pPr marL="269875" indent="-269875" rtl="0" fontAlgn="auto">
              <a:lnSpc>
                <a:spcPct val="90000"/>
              </a:lnSpc>
              <a:spcBef>
                <a:spcPts val="300"/>
              </a:spcBef>
              <a:spcAft>
                <a:spcPts val="0"/>
              </a:spcAft>
              <a:defRPr/>
            </a:pPr>
            <a:r>
              <a:rPr lang="en-us" sz="1400" dirty="0">
                <a:latin typeface="Arial" panose="020B0604020202020204" pitchFamily="34" charset="0"/>
                <a:ea typeface="ＭＳ ゴシック" panose="020B0609070205080204" pitchFamily="49" charset="-128"/>
                <a:cs typeface="メイリオ" panose="020B0604030504040204" pitchFamily="50" charset="-128"/>
              </a:rPr>
              <a:t>(5) Have a work plan, once prepared, fully recognized and understood by workers concerned.</a:t>
            </a:r>
            <a:endParaRPr lang="en-US" altLang="ja-JP" sz="1400" dirty="0">
              <a:latin typeface="Arial" panose="020B0604020202020204" pitchFamily="34" charset="0"/>
              <a:ea typeface="ＭＳ ゴシック" panose="020B0609070205080204" pitchFamily="49"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3518520" y="6520259"/>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3</a:t>
            </a:fld>
            <a:endParaRPr kumimoji="1" lang="ja-JP" altLang="en-US" dirty="0">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1638917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3555536" y="6492875"/>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4</a:t>
            </a:fld>
            <a:endParaRPr kumimoji="1" lang="ja-JP" altLang="en-US">
              <a:latin typeface="Arial" panose="020B0604020202020204" pitchFamily="34" charset="0"/>
              <a:ea typeface="ＭＳ ゴシック" panose="020B0609070205080204" pitchFamily="49" charset="-128"/>
            </a:endParaRPr>
          </a:p>
        </p:txBody>
      </p:sp>
      <p:sp>
        <p:nvSpPr>
          <p:cNvPr id="5" name="テキスト ボックス 4"/>
          <p:cNvSpPr txBox="1"/>
          <p:nvPr/>
        </p:nvSpPr>
        <p:spPr>
          <a:xfrm>
            <a:off x="424200" y="116632"/>
            <a:ext cx="8396272" cy="737501"/>
          </a:xfrm>
          <a:prstGeom prst="rect">
            <a:avLst/>
          </a:prstGeom>
          <a:noFill/>
          <a:ln w="19050">
            <a:solidFill>
              <a:schemeClr val="bg1">
                <a:lumMod val="75000"/>
              </a:schemeClr>
            </a:solidFill>
          </a:ln>
        </p:spPr>
        <p:txBody>
          <a:bodyPr tIns="36000" bIns="36000" rtlCol="0">
            <a:spAutoFit/>
          </a:bodyPr>
          <a:lstStyle/>
          <a:p>
            <a:pPr marL="720725" indent="-628650">
              <a:lnSpc>
                <a:spcPct val="90000"/>
              </a:lnSpc>
              <a:defRPr/>
            </a:pPr>
            <a:r>
              <a:rPr lang="en-us" sz="1600" b="1" dirty="0">
                <a:solidFill>
                  <a:srgbClr val="0000CC"/>
                </a:solidFill>
                <a:latin typeface="Arial" panose="020B0604020202020204" pitchFamily="34" charset="0"/>
                <a:ea typeface="ＭＳ ゴシック" panose="020B0609070205080204" pitchFamily="49" charset="-128"/>
              </a:rPr>
              <a:t>[Industrial accident: Case 2] While cleaning a roller of a conveyor before bringing it to a halt, a worker had his right arm caught and pulled in, almost to the shoulder.</a:t>
            </a:r>
            <a:endParaRPr lang="en-US" altLang="ja-JP" sz="1600" b="1" dirty="0">
              <a:solidFill>
                <a:srgbClr val="0000CC"/>
              </a:solidFill>
              <a:latin typeface="Arial" panose="020B0604020202020204" pitchFamily="34" charset="0"/>
              <a:ea typeface="ＭＳ ゴシック" panose="020B0609070205080204" pitchFamily="49" charset="-128"/>
            </a:endParaRPr>
          </a:p>
        </p:txBody>
      </p:sp>
      <p:sp>
        <p:nvSpPr>
          <p:cNvPr id="6" name="正方形/長方形 23"/>
          <p:cNvSpPr>
            <a:spLocks noChangeArrowheads="1"/>
          </p:cNvSpPr>
          <p:nvPr/>
        </p:nvSpPr>
        <p:spPr bwMode="auto">
          <a:xfrm>
            <a:off x="251520" y="925312"/>
            <a:ext cx="5607496" cy="276999"/>
          </a:xfrm>
          <a:prstGeom prst="rect">
            <a:avLst/>
          </a:prstGeom>
          <a:noFill/>
          <a:ln w="9525">
            <a:noFill/>
            <a:miter lim="800000"/>
            <a:headEnd/>
            <a:tailEnd/>
          </a:ln>
        </p:spPr>
        <p:txBody>
          <a:bodyPr wrap="square" tIns="0" bIns="0" rtlCol="0">
            <a:spAutoFit/>
          </a:bodyPr>
          <a:lstStyle/>
          <a:p>
            <a:pPr marL="361950" indent="-361950" algn="just" rtl="0">
              <a:spcBef>
                <a:spcPts val="600"/>
              </a:spcBef>
            </a:pPr>
            <a:r>
              <a:rPr lang="en-us" b="1" dirty="0">
                <a:solidFill>
                  <a:srgbClr val="C00000"/>
                </a:solidFill>
                <a:latin typeface="Arial" panose="020B0604020202020204" pitchFamily="34" charset="0"/>
                <a:ea typeface="ＭＳ ゴシック" panose="020B0609070205080204" pitchFamily="49" charset="-128"/>
                <a:cs typeface="メイリオ" pitchFamily="50" charset="-128"/>
              </a:rPr>
              <a:t>1. How did the accident occur?</a:t>
            </a:r>
            <a:endParaRPr lang="ja-JP" altLang="en-US" sz="1600" dirty="0">
              <a:latin typeface="Arial" panose="020B0604020202020204" pitchFamily="34" charset="0"/>
              <a:ea typeface="ＭＳ ゴシック" panose="020B0609070205080204" pitchFamily="49" charset="-128"/>
              <a:cs typeface="メイリオ" pitchFamily="50" charset="-128"/>
            </a:endParaRPr>
          </a:p>
        </p:txBody>
      </p:sp>
      <p:sp>
        <p:nvSpPr>
          <p:cNvPr id="7" name="正方形/長方形 40"/>
          <p:cNvSpPr>
            <a:spLocks noChangeArrowheads="1"/>
          </p:cNvSpPr>
          <p:nvPr/>
        </p:nvSpPr>
        <p:spPr bwMode="auto">
          <a:xfrm>
            <a:off x="251520" y="2271833"/>
            <a:ext cx="5328592" cy="276999"/>
          </a:xfrm>
          <a:prstGeom prst="rect">
            <a:avLst/>
          </a:prstGeom>
          <a:noFill/>
          <a:ln w="9525">
            <a:noFill/>
            <a:miter lim="800000"/>
            <a:headEnd/>
            <a:tailEnd/>
          </a:ln>
        </p:spPr>
        <p:txBody>
          <a:bodyPr wrap="square" tIns="0" bIns="0" rtlCol="0">
            <a:spAutoFit/>
          </a:bodyPr>
          <a:lstStyle/>
          <a:p>
            <a:pPr marL="92075" indent="-92075" algn="just" rtl="0">
              <a:spcBef>
                <a:spcPts val="600"/>
              </a:spcBef>
            </a:pPr>
            <a:r>
              <a:rPr lang="en-us" b="1" dirty="0">
                <a:solidFill>
                  <a:srgbClr val="C00000"/>
                </a:solidFill>
                <a:latin typeface="Arial" panose="020B0604020202020204" pitchFamily="34" charset="0"/>
                <a:ea typeface="ＭＳ ゴシック" panose="020B0609070205080204" pitchFamily="49" charset="-128"/>
                <a:cs typeface="メイリオ" pitchFamily="50" charset="-128"/>
              </a:rPr>
              <a:t>2. What was the cause of the accident?</a:t>
            </a:r>
            <a:endParaRPr lang="ja-JP" altLang="en-US" sz="1600" dirty="0">
              <a:latin typeface="Arial" panose="020B0604020202020204" pitchFamily="34" charset="0"/>
              <a:ea typeface="ＭＳ ゴシック" panose="020B0609070205080204" pitchFamily="49" charset="-128"/>
              <a:cs typeface="メイリオ" pitchFamily="50" charset="-128"/>
            </a:endParaRPr>
          </a:p>
        </p:txBody>
      </p:sp>
      <p:pic>
        <p:nvPicPr>
          <p:cNvPr id="10" name="図 9">
            <a:extLst>
              <a:ext uri="{FF2B5EF4-FFF2-40B4-BE49-F238E27FC236}">
                <a16:creationId xmlns:a16="http://schemas.microsoft.com/office/drawing/2014/main" id="{3D8D6D7D-6C42-473B-8791-8580EC9F7E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9394" y="921199"/>
            <a:ext cx="2501078" cy="2003745"/>
          </a:xfrm>
          <a:prstGeom prst="rect">
            <a:avLst/>
          </a:prstGeom>
        </p:spPr>
      </p:pic>
      <p:sp>
        <p:nvSpPr>
          <p:cNvPr id="11" name="正方形/長方形 23">
            <a:extLst>
              <a:ext uri="{FF2B5EF4-FFF2-40B4-BE49-F238E27FC236}">
                <a16:creationId xmlns:a16="http://schemas.microsoft.com/office/drawing/2014/main" id="{023A6A31-4C2E-493D-8507-A8996CDE5853}"/>
              </a:ext>
            </a:extLst>
          </p:cNvPr>
          <p:cNvSpPr>
            <a:spLocks noChangeArrowheads="1"/>
          </p:cNvSpPr>
          <p:nvPr/>
        </p:nvSpPr>
        <p:spPr bwMode="auto">
          <a:xfrm>
            <a:off x="513267" y="1213852"/>
            <a:ext cx="5804977" cy="1046440"/>
          </a:xfrm>
          <a:prstGeom prst="rect">
            <a:avLst/>
          </a:prstGeom>
          <a:noFill/>
          <a:ln w="9525">
            <a:solidFill>
              <a:schemeClr val="tx1">
                <a:lumMod val="50000"/>
                <a:lumOff val="50000"/>
              </a:schemeClr>
            </a:solidFill>
            <a:miter lim="800000"/>
            <a:headEnd/>
            <a:tailEnd/>
          </a:ln>
        </p:spPr>
        <p:txBody>
          <a:bodyPr wrap="square" rtlCol="0">
            <a:spAutoFit/>
          </a:bodyPr>
          <a:lstStyle/>
          <a:p>
            <a:pPr marL="269875" indent="-269875" rtl="0">
              <a:lnSpc>
                <a:spcPct val="85000"/>
              </a:lnSpc>
              <a:spcBef>
                <a:spcPts val="300"/>
              </a:spcBef>
            </a:pPr>
            <a:r>
              <a:rPr lang="en-us" sz="1400" dirty="0">
                <a:latin typeface="Arial" panose="020B0604020202020204" pitchFamily="34" charset="0"/>
                <a:ea typeface="ＭＳ ゴシック" panose="020B0609070205080204" pitchFamily="49" charset="-128"/>
                <a:cs typeface="メイリオ" pitchFamily="50" charset="-128"/>
              </a:rPr>
              <a:t>(1) He was working alone to rub off plaster from a roller of a conveyor set up for a crusher </a:t>
            </a:r>
            <a:r>
              <a:rPr lang="en-us" sz="1400" dirty="0">
                <a:solidFill>
                  <a:srgbClr val="C00000"/>
                </a:solidFill>
                <a:latin typeface="Arial" panose="020B0604020202020204" pitchFamily="34" charset="0"/>
                <a:ea typeface="ＭＳ ゴシック" panose="020B0609070205080204" pitchFamily="49" charset="-128"/>
                <a:cs typeface="メイリオ" pitchFamily="50" charset="-128"/>
              </a:rPr>
              <a:t>using a wire brush</a:t>
            </a:r>
            <a:r>
              <a:rPr lang="en-us" sz="1400" dirty="0">
                <a:latin typeface="Arial" panose="020B0604020202020204" pitchFamily="34" charset="0"/>
                <a:ea typeface="ＭＳ ゴシック" panose="020B0609070205080204" pitchFamily="49" charset="-128"/>
                <a:cs typeface="メイリオ" pitchFamily="50" charset="-128"/>
              </a:rPr>
              <a:t>.</a:t>
            </a:r>
            <a:endParaRPr lang="en-US" altLang="ja-JP" sz="1400" dirty="0">
              <a:latin typeface="Arial" panose="020B0604020202020204" pitchFamily="34" charset="0"/>
              <a:ea typeface="ＭＳ ゴシック" panose="020B0609070205080204" pitchFamily="49" charset="-128"/>
              <a:cs typeface="メイリオ" pitchFamily="50" charset="-128"/>
            </a:endParaRPr>
          </a:p>
          <a:p>
            <a:pPr marL="269875" indent="-269875" rtl="0">
              <a:lnSpc>
                <a:spcPct val="85000"/>
              </a:lnSpc>
              <a:spcBef>
                <a:spcPts val="300"/>
              </a:spcBef>
            </a:pPr>
            <a:r>
              <a:rPr lang="en-us" sz="1400" dirty="0">
                <a:latin typeface="Arial" panose="020B0604020202020204" pitchFamily="34" charset="0"/>
                <a:ea typeface="ＭＳ ゴシック" panose="020B0609070205080204" pitchFamily="49" charset="-128"/>
                <a:cs typeface="メイリオ" pitchFamily="50" charset="-128"/>
              </a:rPr>
              <a:t>(2)</a:t>
            </a:r>
            <a:r>
              <a:rPr lang="en-us" sz="1400" dirty="0">
                <a:solidFill>
                  <a:srgbClr val="C00000"/>
                </a:solidFill>
                <a:latin typeface="Arial" panose="020B0604020202020204" pitchFamily="34" charset="0"/>
                <a:ea typeface="ＭＳ ゴシック" panose="020B0609070205080204" pitchFamily="49" charset="-128"/>
                <a:cs typeface="メイリオ" pitchFamily="50" charset="-128"/>
              </a:rPr>
              <a:t> He neglected to stop the conveyor.</a:t>
            </a:r>
            <a:r>
              <a:rPr lang="en-us" sz="1400" dirty="0">
                <a:latin typeface="Arial" panose="020B0604020202020204" pitchFamily="34" charset="0"/>
                <a:ea typeface="ＭＳ ゴシック" panose="020B0609070205080204" pitchFamily="49" charset="-128"/>
                <a:cs typeface="メイリオ" pitchFamily="50" charset="-128"/>
              </a:rPr>
              <a:t> The brush was caught by the conveyor, between the brush and the belt, with his right arm pulled in together.</a:t>
            </a:r>
          </a:p>
        </p:txBody>
      </p:sp>
      <p:sp>
        <p:nvSpPr>
          <p:cNvPr id="12" name="正方形/長方形 40">
            <a:extLst>
              <a:ext uri="{FF2B5EF4-FFF2-40B4-BE49-F238E27FC236}">
                <a16:creationId xmlns:a16="http://schemas.microsoft.com/office/drawing/2014/main" id="{C745B3DE-6A30-4C6D-818C-25C45C8B30F8}"/>
              </a:ext>
            </a:extLst>
          </p:cNvPr>
          <p:cNvSpPr>
            <a:spLocks noChangeArrowheads="1"/>
          </p:cNvSpPr>
          <p:nvPr/>
        </p:nvSpPr>
        <p:spPr bwMode="auto">
          <a:xfrm>
            <a:off x="513267" y="2560373"/>
            <a:ext cx="8252256" cy="1711238"/>
          </a:xfrm>
          <a:prstGeom prst="rect">
            <a:avLst/>
          </a:prstGeom>
          <a:noFill/>
          <a:ln w="9525">
            <a:solidFill>
              <a:schemeClr val="tx1">
                <a:lumMod val="50000"/>
                <a:lumOff val="50000"/>
              </a:schemeClr>
            </a:solidFill>
            <a:miter lim="800000"/>
            <a:headEnd/>
            <a:tailEnd/>
          </a:ln>
        </p:spPr>
        <p:txBody>
          <a:bodyPr wrap="square" rtlCol="0">
            <a:spAutoFit/>
          </a:bodyPr>
          <a:lstStyle/>
          <a:p>
            <a:pPr marL="269875" indent="-269875" rtl="0">
              <a:lnSpc>
                <a:spcPct val="85000"/>
              </a:lnSpc>
              <a:spcBef>
                <a:spcPts val="300"/>
              </a:spcBef>
            </a:pPr>
            <a:r>
              <a:rPr lang="en-us" sz="1400" dirty="0">
                <a:latin typeface="Arial" panose="020B0604020202020204" pitchFamily="34" charset="0"/>
                <a:ea typeface="ＭＳ ゴシック" panose="020B0609070205080204" pitchFamily="49" charset="-128"/>
                <a:cs typeface="メイリオ" pitchFamily="50" charset="-128"/>
              </a:rPr>
              <a:t>(1) The machine had no cover, wall, block, or anything set up at the return roller </a:t>
            </a:r>
            <a:br>
              <a:rPr lang="en-US" sz="1400" dirty="0">
                <a:latin typeface="Arial" panose="020B0604020202020204" pitchFamily="34" charset="0"/>
                <a:ea typeface="ＭＳ ゴシック" panose="020B0609070205080204" pitchFamily="49" charset="-128"/>
                <a:cs typeface="メイリオ" pitchFamily="50" charset="-128"/>
              </a:rPr>
            </a:br>
            <a:r>
              <a:rPr lang="en-us" sz="1400" dirty="0">
                <a:latin typeface="Arial" panose="020B0604020202020204" pitchFamily="34" charset="0"/>
                <a:ea typeface="ＭＳ ゴシック" panose="020B0609070205080204" pitchFamily="49" charset="-128"/>
                <a:cs typeface="メイリオ" pitchFamily="50" charset="-128"/>
              </a:rPr>
              <a:t>for preventing workers from getting caught.</a:t>
            </a:r>
          </a:p>
          <a:p>
            <a:pPr marL="269875" indent="-269875" rtl="0">
              <a:lnSpc>
                <a:spcPct val="85000"/>
              </a:lnSpc>
              <a:spcBef>
                <a:spcPts val="300"/>
              </a:spcBef>
            </a:pPr>
            <a:r>
              <a:rPr lang="en-us" sz="1400" dirty="0">
                <a:latin typeface="Arial" panose="020B0604020202020204" pitchFamily="34" charset="0"/>
                <a:ea typeface="ＭＳ ゴシック" panose="020B0609070205080204" pitchFamily="49" charset="-128"/>
                <a:cs typeface="メイリオ" pitchFamily="50" charset="-128"/>
              </a:rPr>
              <a:t>(2) He was cleaning the roller before bringing the conveyor to a halt.</a:t>
            </a:r>
          </a:p>
          <a:p>
            <a:pPr marL="269875" indent="-269875" rtl="0">
              <a:lnSpc>
                <a:spcPct val="85000"/>
              </a:lnSpc>
              <a:spcBef>
                <a:spcPts val="300"/>
              </a:spcBef>
            </a:pPr>
            <a:r>
              <a:rPr lang="en-us" sz="1400" dirty="0">
                <a:latin typeface="Arial" panose="020B0604020202020204" pitchFamily="34" charset="0"/>
                <a:ea typeface="ＭＳ ゴシック" panose="020B0609070205080204" pitchFamily="49" charset="-128"/>
                <a:cs typeface="メイリオ" pitchFamily="50" charset="-128"/>
              </a:rPr>
              <a:t>(3) He was cleaning the roller with leather gloves on; a type of gear with significant danger of getting caught.</a:t>
            </a:r>
            <a:endParaRPr lang="en-US" altLang="ja-JP" sz="1400" dirty="0">
              <a:latin typeface="Arial" panose="020B0604020202020204" pitchFamily="34" charset="0"/>
              <a:ea typeface="ＭＳ ゴシック" panose="020B0609070205080204" pitchFamily="49" charset="-128"/>
              <a:cs typeface="メイリオ" pitchFamily="50" charset="-128"/>
            </a:endParaRPr>
          </a:p>
          <a:p>
            <a:pPr marL="269875" indent="-269875" rtl="0">
              <a:lnSpc>
                <a:spcPct val="85000"/>
              </a:lnSpc>
              <a:spcBef>
                <a:spcPts val="300"/>
              </a:spcBef>
            </a:pPr>
            <a:r>
              <a:rPr lang="en-us" sz="1400" dirty="0">
                <a:latin typeface="Arial" panose="020B0604020202020204" pitchFamily="34" charset="0"/>
                <a:ea typeface="ＭＳ ゴシック" panose="020B0609070205080204" pitchFamily="49" charset="-128"/>
                <a:cs typeface="メイリオ" pitchFamily="50" charset="-128"/>
              </a:rPr>
              <a:t>(4) No emergency stop device had been installed within easy reach.</a:t>
            </a:r>
          </a:p>
          <a:p>
            <a:pPr marL="269875" indent="-269875" rtl="0">
              <a:lnSpc>
                <a:spcPct val="85000"/>
              </a:lnSpc>
              <a:spcBef>
                <a:spcPts val="300"/>
              </a:spcBef>
            </a:pPr>
            <a:r>
              <a:rPr lang="en-us" sz="1400" dirty="0">
                <a:latin typeface="Arial" panose="020B0604020202020204" pitchFamily="34" charset="0"/>
                <a:ea typeface="ＭＳ ゴシック" panose="020B0609070205080204" pitchFamily="49" charset="-128"/>
                <a:cs typeface="メイリオ" pitchFamily="50" charset="-128"/>
              </a:rPr>
              <a:t>(5) He failed to adhere to the safety rules set for the plant (for instance, "Lock the power unit before starting repair work.").</a:t>
            </a:r>
          </a:p>
        </p:txBody>
      </p:sp>
      <p:sp>
        <p:nvSpPr>
          <p:cNvPr id="14" name="テキスト ボックス 13">
            <a:extLst>
              <a:ext uri="{FF2B5EF4-FFF2-40B4-BE49-F238E27FC236}">
                <a16:creationId xmlns:a16="http://schemas.microsoft.com/office/drawing/2014/main" id="{D44FB4D4-5858-41C8-9854-10E14396F05E}"/>
              </a:ext>
            </a:extLst>
          </p:cNvPr>
          <p:cNvSpPr txBox="1"/>
          <p:nvPr/>
        </p:nvSpPr>
        <p:spPr>
          <a:xfrm>
            <a:off x="251520" y="4283152"/>
            <a:ext cx="8415635" cy="312265"/>
          </a:xfrm>
          <a:prstGeom prst="rect">
            <a:avLst/>
          </a:prstGeom>
          <a:solidFill>
            <a:schemeClr val="bg1"/>
          </a:solidFill>
        </p:spPr>
        <p:txBody>
          <a:bodyPr wrap="square" tIns="0" bIns="0" rtlCol="0">
            <a:spAutoFit/>
          </a:bodyPr>
          <a:lstStyle/>
          <a:p>
            <a:pPr marL="182563" indent="-182563" algn="just" rtl="0" fontAlgn="auto">
              <a:lnSpc>
                <a:spcPct val="125000"/>
              </a:lnSpc>
              <a:spcBef>
                <a:spcPts val="0"/>
              </a:spcBef>
              <a:spcAft>
                <a:spcPts val="0"/>
              </a:spcAft>
              <a:defRPr/>
            </a:pPr>
            <a:r>
              <a:rPr lang="en-us" b="1" dirty="0">
                <a:solidFill>
                  <a:srgbClr val="C00000"/>
                </a:solidFill>
                <a:latin typeface="Arial" panose="020B0604020202020204" pitchFamily="34" charset="0"/>
                <a:ea typeface="ＭＳ ゴシック" panose="020B0609070205080204" pitchFamily="49" charset="-128"/>
                <a:cs typeface="メイリオ" pitchFamily="50" charset="-128"/>
              </a:rPr>
              <a:t>3. What measures should be taken?</a:t>
            </a:r>
            <a:endParaRPr lang="ja-JP" altLang="en-US" sz="1600" dirty="0">
              <a:latin typeface="Arial" panose="020B0604020202020204" pitchFamily="34" charset="0"/>
              <a:ea typeface="ＭＳ ゴシック" panose="020B0609070205080204" pitchFamily="49" charset="-128"/>
              <a:cs typeface="メイリオ" pitchFamily="50" charset="-128"/>
            </a:endParaRPr>
          </a:p>
        </p:txBody>
      </p:sp>
      <p:sp>
        <p:nvSpPr>
          <p:cNvPr id="15" name="テキスト ボックス 14">
            <a:extLst>
              <a:ext uri="{FF2B5EF4-FFF2-40B4-BE49-F238E27FC236}">
                <a16:creationId xmlns:a16="http://schemas.microsoft.com/office/drawing/2014/main" id="{BC2F1EDA-F31B-4B4D-A768-C2B0A7D78FB6}"/>
              </a:ext>
            </a:extLst>
          </p:cNvPr>
          <p:cNvSpPr txBox="1"/>
          <p:nvPr/>
        </p:nvSpPr>
        <p:spPr>
          <a:xfrm>
            <a:off x="513267" y="4606956"/>
            <a:ext cx="8252256" cy="1932837"/>
          </a:xfrm>
          <a:prstGeom prst="rect">
            <a:avLst/>
          </a:prstGeom>
          <a:solidFill>
            <a:schemeClr val="bg1"/>
          </a:solidFill>
          <a:ln>
            <a:solidFill>
              <a:schemeClr val="tx1">
                <a:lumMod val="50000"/>
                <a:lumOff val="50000"/>
              </a:schemeClr>
            </a:solidFill>
          </a:ln>
        </p:spPr>
        <p:txBody>
          <a:bodyPr wrap="square" rtlCol="0">
            <a:spAutoFit/>
          </a:bodyPr>
          <a:lstStyle/>
          <a:p>
            <a:pPr marL="269875" indent="-269875" rtl="0" fontAlgn="auto">
              <a:lnSpc>
                <a:spcPct val="85000"/>
              </a:lnSpc>
              <a:spcBef>
                <a:spcPts val="300"/>
              </a:spcBef>
              <a:spcAft>
                <a:spcPts val="0"/>
              </a:spcAft>
              <a:defRPr/>
            </a:pPr>
            <a:r>
              <a:rPr lang="en-us" sz="1400" dirty="0">
                <a:latin typeface="Arial" panose="020B0604020202020204" pitchFamily="34" charset="0"/>
                <a:ea typeface="ＭＳ ゴシック" panose="020B0609070205080204" pitchFamily="49" charset="-128"/>
                <a:cs typeface="メイリオ" pitchFamily="50" charset="-128"/>
              </a:rPr>
              <a:t>(1) Set up covers, walls, or blocks around any parts of a machine where workers may get caught.</a:t>
            </a:r>
          </a:p>
          <a:p>
            <a:pPr marL="269875" indent="-269875" rtl="0" fontAlgn="auto">
              <a:lnSpc>
                <a:spcPct val="85000"/>
              </a:lnSpc>
              <a:spcBef>
                <a:spcPts val="300"/>
              </a:spcBef>
              <a:spcAft>
                <a:spcPts val="0"/>
              </a:spcAft>
              <a:defRPr/>
            </a:pPr>
            <a:r>
              <a:rPr lang="en-us" sz="1400" dirty="0">
                <a:latin typeface="Arial" panose="020B0604020202020204" pitchFamily="34" charset="0"/>
                <a:ea typeface="ＭＳ ゴシック" panose="020B0609070205080204" pitchFamily="49" charset="-128"/>
                <a:cs typeface="メイリオ" pitchFamily="50" charset="-128"/>
              </a:rPr>
              <a:t>(2) Never fail to stop a machine and lock the power unit before workers start cleaning or doing any other work that may otherwise expose them to danger.</a:t>
            </a:r>
          </a:p>
          <a:p>
            <a:pPr marL="269875" indent="-269875" rtl="0" fontAlgn="auto">
              <a:lnSpc>
                <a:spcPct val="85000"/>
              </a:lnSpc>
              <a:spcBef>
                <a:spcPts val="300"/>
              </a:spcBef>
              <a:spcAft>
                <a:spcPts val="0"/>
              </a:spcAft>
              <a:defRPr/>
            </a:pPr>
            <a:r>
              <a:rPr lang="en-us" sz="1400" dirty="0">
                <a:latin typeface="Arial" panose="020B0604020202020204" pitchFamily="34" charset="0"/>
                <a:ea typeface="ＭＳ ゴシック" panose="020B0609070205080204" pitchFamily="49" charset="-128"/>
                <a:cs typeface="メイリオ" pitchFamily="50" charset="-128"/>
              </a:rPr>
              <a:t>(3) Replace return rollers with those designed to shed plaster.</a:t>
            </a:r>
          </a:p>
          <a:p>
            <a:pPr marL="269875" indent="-269875" rtl="0" fontAlgn="auto">
              <a:lnSpc>
                <a:spcPct val="85000"/>
              </a:lnSpc>
              <a:spcBef>
                <a:spcPts val="300"/>
              </a:spcBef>
              <a:spcAft>
                <a:spcPts val="0"/>
              </a:spcAft>
              <a:defRPr/>
            </a:pPr>
            <a:r>
              <a:rPr lang="en-us" sz="1400" dirty="0">
                <a:latin typeface="Arial" panose="020B0604020202020204" pitchFamily="34" charset="0"/>
                <a:ea typeface="ＭＳ ゴシック" panose="020B0609070205080204" pitchFamily="49" charset="-128"/>
                <a:cs typeface="メイリオ" pitchFamily="50" charset="-128"/>
              </a:rPr>
              <a:t>(4) Train workers never to come close to rotating parts of a machine that they may get caught in.</a:t>
            </a:r>
          </a:p>
          <a:p>
            <a:pPr marL="269875" indent="-269875" rtl="0" fontAlgn="auto">
              <a:lnSpc>
                <a:spcPct val="85000"/>
              </a:lnSpc>
              <a:spcBef>
                <a:spcPts val="300"/>
              </a:spcBef>
              <a:spcAft>
                <a:spcPts val="0"/>
              </a:spcAft>
              <a:defRPr/>
            </a:pPr>
            <a:r>
              <a:rPr lang="en-us" sz="1400" dirty="0">
                <a:latin typeface="Arial" panose="020B0604020202020204" pitchFamily="34" charset="0"/>
                <a:ea typeface="ＭＳ ゴシック" panose="020B0609070205080204" pitchFamily="49" charset="-128"/>
                <a:cs typeface="メイリオ" pitchFamily="50" charset="-128"/>
              </a:rPr>
              <a:t>(5) Prohibit workers from handling a rotating object with gloves on when there is any danger of having their hand caught in it.</a:t>
            </a:r>
          </a:p>
          <a:p>
            <a:pPr marL="269875" indent="-269875" rtl="0" fontAlgn="auto">
              <a:lnSpc>
                <a:spcPct val="85000"/>
              </a:lnSpc>
              <a:spcBef>
                <a:spcPts val="300"/>
              </a:spcBef>
              <a:spcAft>
                <a:spcPts val="0"/>
              </a:spcAft>
              <a:defRPr/>
            </a:pPr>
            <a:r>
              <a:rPr lang="en-us" sz="1400" dirty="0">
                <a:latin typeface="Arial" panose="020B0604020202020204" pitchFamily="34" charset="0"/>
                <a:ea typeface="ＭＳ ゴシック" panose="020B0609070205080204" pitchFamily="49" charset="-128"/>
                <a:cs typeface="メイリオ" pitchFamily="50" charset="-128"/>
              </a:rPr>
              <a:t>(6) Develop safety management arrangements helpful to have rules fully implemented at the workplace once set for it.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3590528" y="6520259"/>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5</a:t>
            </a:fld>
            <a:endParaRPr kumimoji="1" lang="ja-JP" altLang="en-US">
              <a:latin typeface="Arial" panose="020B0604020202020204" pitchFamily="34" charset="0"/>
              <a:ea typeface="ＭＳ ゴシック" panose="020B0609070205080204" pitchFamily="49" charset="-128"/>
            </a:endParaRPr>
          </a:p>
        </p:txBody>
      </p:sp>
      <p:sp>
        <p:nvSpPr>
          <p:cNvPr id="6" name="正方形/長方形 23"/>
          <p:cNvSpPr>
            <a:spLocks noChangeArrowheads="1"/>
          </p:cNvSpPr>
          <p:nvPr/>
        </p:nvSpPr>
        <p:spPr bwMode="auto">
          <a:xfrm>
            <a:off x="251520" y="851418"/>
            <a:ext cx="8712968" cy="246221"/>
          </a:xfrm>
          <a:prstGeom prst="rect">
            <a:avLst/>
          </a:prstGeom>
          <a:noFill/>
          <a:ln w="9525">
            <a:noFill/>
            <a:miter lim="800000"/>
            <a:headEnd/>
            <a:tailEnd/>
          </a:ln>
        </p:spPr>
        <p:txBody>
          <a:bodyPr wrap="square" tIns="0" bIns="0" rtlCol="0">
            <a:spAutoFit/>
          </a:bodyPr>
          <a:lstStyle/>
          <a:p>
            <a:pPr marL="361950" indent="-361950" algn="just" rtl="0">
              <a:spcBef>
                <a:spcPts val="600"/>
              </a:spcBef>
            </a:pPr>
            <a:r>
              <a:rPr lang="en-us" sz="1600" b="1" dirty="0">
                <a:solidFill>
                  <a:srgbClr val="C00000"/>
                </a:solidFill>
                <a:latin typeface="Arial" panose="020B0604020202020204" pitchFamily="34" charset="0"/>
                <a:ea typeface="ＭＳ ゴシック" panose="020B0609070205080204" pitchFamily="49" charset="-128"/>
                <a:cs typeface="メイリオ" pitchFamily="50" charset="-128"/>
              </a:rPr>
              <a:t>1. How did the accident occur?</a:t>
            </a:r>
            <a:endParaRPr lang="en-US" altLang="ja-JP" sz="1600" b="1" dirty="0">
              <a:solidFill>
                <a:srgbClr val="C00000"/>
              </a:solidFill>
              <a:latin typeface="Arial" panose="020B0604020202020204" pitchFamily="34" charset="0"/>
              <a:ea typeface="ＭＳ ゴシック" panose="020B0609070205080204" pitchFamily="49" charset="-128"/>
              <a:cs typeface="メイリオ" pitchFamily="50" charset="-128"/>
            </a:endParaRPr>
          </a:p>
        </p:txBody>
      </p:sp>
      <p:sp>
        <p:nvSpPr>
          <p:cNvPr id="7" name="正方形/長方形 40"/>
          <p:cNvSpPr>
            <a:spLocks noChangeArrowheads="1"/>
          </p:cNvSpPr>
          <p:nvPr/>
        </p:nvSpPr>
        <p:spPr bwMode="auto">
          <a:xfrm>
            <a:off x="323528" y="3284984"/>
            <a:ext cx="8640960" cy="338554"/>
          </a:xfrm>
          <a:prstGeom prst="rect">
            <a:avLst/>
          </a:prstGeom>
          <a:noFill/>
          <a:ln w="9525">
            <a:noFill/>
            <a:miter lim="800000"/>
            <a:headEnd/>
            <a:tailEnd/>
          </a:ln>
        </p:spPr>
        <p:txBody>
          <a:bodyPr wrap="square" rtlCol="0">
            <a:spAutoFit/>
          </a:bodyPr>
          <a:lstStyle/>
          <a:p>
            <a:pPr marL="92075" indent="-92075" algn="just" rtl="0">
              <a:spcBef>
                <a:spcPts val="600"/>
              </a:spcBef>
            </a:pPr>
            <a:r>
              <a:rPr lang="en-us" sz="1600" b="1" dirty="0">
                <a:solidFill>
                  <a:srgbClr val="C00000"/>
                </a:solidFill>
                <a:latin typeface="Arial" panose="020B0604020202020204" pitchFamily="34" charset="0"/>
                <a:ea typeface="ＭＳ ゴシック" panose="020B0609070205080204" pitchFamily="49" charset="-128"/>
                <a:cs typeface="メイリオ" pitchFamily="50" charset="-128"/>
              </a:rPr>
              <a:t>2. What was the cause of the accident?</a:t>
            </a:r>
            <a:endParaRPr lang="en-US" altLang="ja-JP" sz="1600" b="1" dirty="0">
              <a:solidFill>
                <a:srgbClr val="C00000"/>
              </a:solidFill>
              <a:latin typeface="Arial" panose="020B0604020202020204" pitchFamily="34" charset="0"/>
              <a:ea typeface="ＭＳ ゴシック" panose="020B0609070205080204" pitchFamily="49" charset="-128"/>
              <a:cs typeface="メイリオ" pitchFamily="50" charset="-128"/>
            </a:endParaRPr>
          </a:p>
        </p:txBody>
      </p:sp>
      <p:sp>
        <p:nvSpPr>
          <p:cNvPr id="8" name="正方形/長方形 7"/>
          <p:cNvSpPr/>
          <p:nvPr/>
        </p:nvSpPr>
        <p:spPr bwMode="auto">
          <a:xfrm>
            <a:off x="280185" y="4569496"/>
            <a:ext cx="6408712" cy="277512"/>
          </a:xfrm>
          <a:prstGeom prst="rect">
            <a:avLst/>
          </a:prstGeom>
        </p:spPr>
        <p:txBody>
          <a:bodyPr wrap="square" tIns="0" bIns="0" rtlCol="0">
            <a:spAutoFit/>
          </a:bodyPr>
          <a:lstStyle/>
          <a:p>
            <a:pPr algn="just" rtl="0" fontAlgn="auto">
              <a:lnSpc>
                <a:spcPct val="125000"/>
              </a:lnSpc>
              <a:spcBef>
                <a:spcPts val="0"/>
              </a:spcBef>
              <a:spcAft>
                <a:spcPts val="0"/>
              </a:spcAft>
              <a:defRPr/>
            </a:pPr>
            <a:r>
              <a:rPr lang="en-us" sz="1600"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3. What measures should be taken to prevent similar accidents?</a:t>
            </a:r>
            <a:endParaRPr lang="en-US" altLang="ja-JP" sz="1600" dirty="0">
              <a:latin typeface="Arial" panose="020B0604020202020204" pitchFamily="34" charset="0"/>
              <a:ea typeface="ＭＳ ゴシック" panose="020B0609070205080204" pitchFamily="49" charset="-128"/>
              <a:cs typeface="メイリオ" panose="020B0604030504040204" pitchFamily="50" charset="-128"/>
            </a:endParaRPr>
          </a:p>
        </p:txBody>
      </p:sp>
      <p:sp>
        <p:nvSpPr>
          <p:cNvPr id="10" name="テキスト ボックス 9"/>
          <p:cNvSpPr txBox="1"/>
          <p:nvPr/>
        </p:nvSpPr>
        <p:spPr>
          <a:xfrm>
            <a:off x="424200" y="188640"/>
            <a:ext cx="8396272" cy="535531"/>
          </a:xfrm>
          <a:prstGeom prst="rect">
            <a:avLst/>
          </a:prstGeom>
          <a:noFill/>
          <a:ln w="19050">
            <a:solidFill>
              <a:schemeClr val="bg1">
                <a:lumMod val="75000"/>
              </a:schemeClr>
            </a:solidFill>
          </a:ln>
        </p:spPr>
        <p:txBody>
          <a:bodyPr rtlCol="0">
            <a:spAutoFit/>
          </a:bodyPr>
          <a:lstStyle/>
          <a:p>
            <a:pPr marL="720725" indent="-628650">
              <a:lnSpc>
                <a:spcPct val="90000"/>
              </a:lnSpc>
              <a:defRPr/>
            </a:pPr>
            <a:r>
              <a:rPr lang="en-us" sz="1600" b="1" dirty="0">
                <a:solidFill>
                  <a:srgbClr val="0000CC"/>
                </a:solidFill>
                <a:latin typeface="Arial" panose="020B0604020202020204" pitchFamily="34" charset="0"/>
                <a:ea typeface="ＭＳ ゴシック" panose="020B0609070205080204" pitchFamily="49" charset="-128"/>
              </a:rPr>
              <a:t>[Industrial accident: Case 3] A worker suffered heatstroke and died while working at an industrial waste site.</a:t>
            </a:r>
            <a:endParaRPr lang="en-US" altLang="ja-JP" sz="1600" b="1" dirty="0">
              <a:solidFill>
                <a:srgbClr val="0000CC"/>
              </a:solidFill>
              <a:latin typeface="Arial" panose="020B0604020202020204" pitchFamily="34" charset="0"/>
              <a:ea typeface="ＭＳ ゴシック" panose="020B0609070205080204" pitchFamily="49" charset="-128"/>
            </a:endParaRPr>
          </a:p>
        </p:txBody>
      </p:sp>
      <p:sp>
        <p:nvSpPr>
          <p:cNvPr id="5" name="正方形/長方形 4">
            <a:extLst>
              <a:ext uri="{FF2B5EF4-FFF2-40B4-BE49-F238E27FC236}">
                <a16:creationId xmlns:a16="http://schemas.microsoft.com/office/drawing/2014/main" id="{B9F31974-775C-4AC9-A9C7-888C6333B972}"/>
              </a:ext>
            </a:extLst>
          </p:cNvPr>
          <p:cNvSpPr/>
          <p:nvPr/>
        </p:nvSpPr>
        <p:spPr>
          <a:xfrm>
            <a:off x="424200" y="1087250"/>
            <a:ext cx="4867880" cy="1371145"/>
          </a:xfrm>
          <a:prstGeom prst="rect">
            <a:avLst/>
          </a:prstGeom>
        </p:spPr>
        <p:txBody>
          <a:bodyPr wrap="square" rtlCol="0">
            <a:spAutoFit/>
          </a:bodyPr>
          <a:lstStyle/>
          <a:p>
            <a:pPr marL="268288" indent="-268288" rtl="0">
              <a:lnSpc>
                <a:spcPct val="90000"/>
              </a:lnSpc>
              <a:spcBef>
                <a:spcPts val="300"/>
              </a:spcBef>
            </a:pPr>
            <a:r>
              <a:rPr lang="en-us" sz="1400" dirty="0">
                <a:latin typeface="Arial" panose="020B0604020202020204" pitchFamily="34" charset="0"/>
                <a:ea typeface="ＭＳ ゴシック" panose="020B0609070205080204" pitchFamily="49" charset="-128"/>
                <a:cs typeface="メイリオ" pitchFamily="50" charset="-128"/>
              </a:rPr>
              <a:t>(1) He started working around 8:00 a.m. to sort out construction debris.</a:t>
            </a:r>
            <a:endParaRPr lang="en-US" altLang="ja-JP" sz="1400" dirty="0">
              <a:latin typeface="Arial" panose="020B0604020202020204" pitchFamily="34" charset="0"/>
              <a:ea typeface="ＭＳ ゴシック" panose="020B0609070205080204" pitchFamily="49" charset="-128"/>
              <a:cs typeface="メイリオ" pitchFamily="50" charset="-128"/>
            </a:endParaRPr>
          </a:p>
          <a:p>
            <a:pPr marL="268288" indent="-268288" rtl="0">
              <a:lnSpc>
                <a:spcPct val="90000"/>
              </a:lnSpc>
              <a:spcBef>
                <a:spcPts val="300"/>
              </a:spcBef>
            </a:pPr>
            <a:r>
              <a:rPr lang="en-us" sz="1400" dirty="0">
                <a:latin typeface="Arial" panose="020B0604020202020204" pitchFamily="34" charset="0"/>
                <a:ea typeface="ＭＳ ゴシック" panose="020B0609070205080204" pitchFamily="49" charset="-128"/>
                <a:cs typeface="メイリオ" pitchFamily="50" charset="-128"/>
              </a:rPr>
              <a:t>(2) At noon, he had lunch there in a vacant drum can.</a:t>
            </a:r>
          </a:p>
          <a:p>
            <a:pPr marL="268288" indent="-268288" rtl="0">
              <a:lnSpc>
                <a:spcPct val="90000"/>
              </a:lnSpc>
              <a:spcBef>
                <a:spcPts val="300"/>
              </a:spcBef>
            </a:pPr>
            <a:r>
              <a:rPr lang="en-us" sz="1400" dirty="0">
                <a:latin typeface="Arial" panose="020B0604020202020204" pitchFamily="34" charset="0"/>
                <a:ea typeface="ＭＳ ゴシック" panose="020B0609070205080204" pitchFamily="49" charset="-128"/>
                <a:cs typeface="メイリオ" pitchFamily="50" charset="-128"/>
              </a:rPr>
              <a:t>(3) A little after 3:00 p.m., he staggered, before collapsing.</a:t>
            </a:r>
          </a:p>
          <a:p>
            <a:pPr marL="268288" indent="-268288" rtl="0">
              <a:lnSpc>
                <a:spcPct val="90000"/>
              </a:lnSpc>
              <a:spcBef>
                <a:spcPts val="300"/>
              </a:spcBef>
            </a:pPr>
            <a:r>
              <a:rPr lang="en-us" sz="1400" dirty="0">
                <a:latin typeface="Arial" panose="020B0604020202020204" pitchFamily="34" charset="0"/>
                <a:ea typeface="ＭＳ ゴシック" panose="020B0609070205080204" pitchFamily="49" charset="-128"/>
                <a:cs typeface="メイリオ" pitchFamily="50" charset="-128"/>
              </a:rPr>
              <a:t>(4) Saying "I feel sick," he tried to walk to an office, but clutched and stopped moving.</a:t>
            </a:r>
          </a:p>
        </p:txBody>
      </p:sp>
      <p:sp>
        <p:nvSpPr>
          <p:cNvPr id="12" name="正方形/長方形 11">
            <a:extLst>
              <a:ext uri="{FF2B5EF4-FFF2-40B4-BE49-F238E27FC236}">
                <a16:creationId xmlns:a16="http://schemas.microsoft.com/office/drawing/2014/main" id="{D2A90EDF-CE58-45F9-A20E-032D1DF2CC2C}"/>
              </a:ext>
            </a:extLst>
          </p:cNvPr>
          <p:cNvSpPr/>
          <p:nvPr/>
        </p:nvSpPr>
        <p:spPr>
          <a:xfrm>
            <a:off x="424200" y="2421491"/>
            <a:ext cx="8352928" cy="814069"/>
          </a:xfrm>
          <a:prstGeom prst="rect">
            <a:avLst/>
          </a:prstGeom>
        </p:spPr>
        <p:txBody>
          <a:bodyPr wrap="square" tIns="0" bIns="0" rtlCol="0">
            <a:spAutoFit/>
          </a:bodyPr>
          <a:lstStyle/>
          <a:p>
            <a:pPr marL="268288" indent="-268288" rtl="0">
              <a:lnSpc>
                <a:spcPct val="90000"/>
              </a:lnSpc>
              <a:spcBef>
                <a:spcPts val="300"/>
              </a:spcBef>
            </a:pPr>
            <a:r>
              <a:rPr lang="en-us" sz="1400" dirty="0">
                <a:latin typeface="Arial" panose="020B0604020202020204" pitchFamily="34" charset="0"/>
                <a:ea typeface="ＭＳ ゴシック" panose="020B0609070205080204" pitchFamily="49" charset="-128"/>
                <a:cs typeface="メイリオ" pitchFamily="50" charset="-128"/>
              </a:rPr>
              <a:t>(5) A colleague came and called over to him. He made no response, and was unable to drink something offered.</a:t>
            </a:r>
          </a:p>
          <a:p>
            <a:pPr marL="268288" indent="-268288" rtl="0">
              <a:lnSpc>
                <a:spcPct val="90000"/>
              </a:lnSpc>
              <a:spcBef>
                <a:spcPts val="300"/>
              </a:spcBef>
            </a:pPr>
            <a:r>
              <a:rPr lang="en-us" sz="1400" dirty="0">
                <a:latin typeface="Arial" panose="020B0604020202020204" pitchFamily="34" charset="0"/>
                <a:ea typeface="ＭＳ ゴシック" panose="020B0609070205080204" pitchFamily="49" charset="-128"/>
                <a:cs typeface="メイリオ" pitchFamily="50" charset="-128"/>
              </a:rPr>
              <a:t>(6) He was taken to an air-conditioned car, and showing no sign of recovery, was transferred to a hospital. He died of heatstroke at 11:00 p.m.</a:t>
            </a:r>
          </a:p>
        </p:txBody>
      </p:sp>
      <p:sp>
        <p:nvSpPr>
          <p:cNvPr id="13" name="正方形/長方形 40">
            <a:extLst>
              <a:ext uri="{FF2B5EF4-FFF2-40B4-BE49-F238E27FC236}">
                <a16:creationId xmlns:a16="http://schemas.microsoft.com/office/drawing/2014/main" id="{62B61538-E142-42D5-8982-D20538BE1BDF}"/>
              </a:ext>
            </a:extLst>
          </p:cNvPr>
          <p:cNvSpPr>
            <a:spLocks noChangeArrowheads="1"/>
          </p:cNvSpPr>
          <p:nvPr/>
        </p:nvSpPr>
        <p:spPr bwMode="auto">
          <a:xfrm>
            <a:off x="395536" y="3573016"/>
            <a:ext cx="8496944" cy="944874"/>
          </a:xfrm>
          <a:prstGeom prst="rect">
            <a:avLst/>
          </a:prstGeom>
          <a:noFill/>
          <a:ln w="12700">
            <a:solidFill>
              <a:schemeClr val="tx1">
                <a:lumMod val="50000"/>
                <a:lumOff val="50000"/>
              </a:schemeClr>
            </a:solidFill>
            <a:miter lim="800000"/>
            <a:headEnd/>
            <a:tailEnd/>
          </a:ln>
        </p:spPr>
        <p:txBody>
          <a:bodyPr wrap="square" rtlCol="0">
            <a:spAutoFit/>
          </a:bodyPr>
          <a:lstStyle/>
          <a:p>
            <a:pPr marL="268288" indent="-268288" rtl="0">
              <a:lnSpc>
                <a:spcPct val="90000"/>
              </a:lnSpc>
              <a:spcBef>
                <a:spcPts val="300"/>
              </a:spcBef>
            </a:pPr>
            <a:r>
              <a:rPr lang="en-us" sz="1400" dirty="0">
                <a:latin typeface="Arial" panose="020B0604020202020204" pitchFamily="34" charset="0"/>
                <a:ea typeface="ＭＳ ゴシック" panose="020B0609070205080204" pitchFamily="49" charset="-128"/>
                <a:cs typeface="メイリオ" pitchFamily="50" charset="-128"/>
              </a:rPr>
              <a:t>(1) He continued working for a long time in severe heat,  without taking enough water and salt.</a:t>
            </a:r>
            <a:endParaRPr lang="en-US" altLang="ja-JP" sz="1400" dirty="0">
              <a:latin typeface="Arial" panose="020B0604020202020204" pitchFamily="34" charset="0"/>
              <a:ea typeface="ＭＳ ゴシック" panose="020B0609070205080204" pitchFamily="49" charset="-128"/>
              <a:cs typeface="メイリオ" pitchFamily="50" charset="-128"/>
            </a:endParaRPr>
          </a:p>
          <a:p>
            <a:pPr marL="268288" indent="-268288" rtl="0">
              <a:lnSpc>
                <a:spcPct val="90000"/>
              </a:lnSpc>
              <a:spcBef>
                <a:spcPts val="300"/>
              </a:spcBef>
            </a:pPr>
            <a:r>
              <a:rPr lang="en-us" sz="1400" dirty="0">
                <a:latin typeface="Arial" panose="020B0604020202020204" pitchFamily="34" charset="0"/>
                <a:ea typeface="ＭＳ ゴシック" panose="020B0609070205080204" pitchFamily="49" charset="-128"/>
                <a:cs typeface="メイリオ" pitchFamily="50" charset="-128"/>
              </a:rPr>
              <a:t>(2) He failed to get suitably dressed when exposed to direct sunlight while working; he should have, for instance, wrapped a towel around his head before putting on a safety helmet.</a:t>
            </a:r>
          </a:p>
          <a:p>
            <a:pPr marL="268288" indent="-268288" rtl="0">
              <a:lnSpc>
                <a:spcPct val="90000"/>
              </a:lnSpc>
              <a:spcBef>
                <a:spcPts val="300"/>
              </a:spcBef>
            </a:pPr>
            <a:r>
              <a:rPr lang="en-us" sz="1400" dirty="0">
                <a:latin typeface="Arial" panose="020B0604020202020204" pitchFamily="34" charset="0"/>
                <a:ea typeface="ＭＳ ゴシック" panose="020B0609070205080204" pitchFamily="49" charset="-128"/>
                <a:cs typeface="メイリオ" pitchFamily="50" charset="-128"/>
              </a:rPr>
              <a:t>(3) His physical condition was less than perfect. (No condition check was performed that day.)　</a:t>
            </a:r>
          </a:p>
        </p:txBody>
      </p:sp>
      <p:sp>
        <p:nvSpPr>
          <p:cNvPr id="14" name="正方形/長方形 13">
            <a:extLst>
              <a:ext uri="{FF2B5EF4-FFF2-40B4-BE49-F238E27FC236}">
                <a16:creationId xmlns:a16="http://schemas.microsoft.com/office/drawing/2014/main" id="{21C7F396-B9B7-4C94-8E85-89896948770D}"/>
              </a:ext>
            </a:extLst>
          </p:cNvPr>
          <p:cNvSpPr/>
          <p:nvPr/>
        </p:nvSpPr>
        <p:spPr>
          <a:xfrm>
            <a:off x="424200" y="1113097"/>
            <a:ext cx="8468280" cy="2183003"/>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latin typeface="Arial" panose="020B0604020202020204" pitchFamily="34" charset="0"/>
              <a:ea typeface="ＭＳ ゴシック" panose="020B0609070205080204" pitchFamily="49" charset="-128"/>
            </a:endParaRPr>
          </a:p>
        </p:txBody>
      </p:sp>
      <p:pic>
        <p:nvPicPr>
          <p:cNvPr id="3" name="図 2">
            <a:extLst>
              <a:ext uri="{FF2B5EF4-FFF2-40B4-BE49-F238E27FC236}">
                <a16:creationId xmlns:a16="http://schemas.microsoft.com/office/drawing/2014/main" id="{F2F1CEA9-221D-4FBB-BB68-A82B0CF4AD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476672"/>
            <a:ext cx="3705225" cy="1952625"/>
          </a:xfrm>
          <a:prstGeom prst="rect">
            <a:avLst/>
          </a:prstGeom>
        </p:spPr>
      </p:pic>
      <p:sp>
        <p:nvSpPr>
          <p:cNvPr id="15" name="正方形/長方形 14">
            <a:extLst>
              <a:ext uri="{FF2B5EF4-FFF2-40B4-BE49-F238E27FC236}">
                <a16:creationId xmlns:a16="http://schemas.microsoft.com/office/drawing/2014/main" id="{09B69F60-5E06-42F4-899E-B89B1CB8505F}"/>
              </a:ext>
            </a:extLst>
          </p:cNvPr>
          <p:cNvSpPr/>
          <p:nvPr/>
        </p:nvSpPr>
        <p:spPr bwMode="auto">
          <a:xfrm>
            <a:off x="424200" y="4883356"/>
            <a:ext cx="8496943" cy="1641988"/>
          </a:xfrm>
          <a:prstGeom prst="rect">
            <a:avLst/>
          </a:prstGeom>
          <a:ln w="12700">
            <a:solidFill>
              <a:schemeClr val="tx1">
                <a:lumMod val="50000"/>
                <a:lumOff val="50000"/>
              </a:schemeClr>
            </a:solidFill>
          </a:ln>
        </p:spPr>
        <p:txBody>
          <a:bodyPr rtlCol="0">
            <a:spAutoFit/>
          </a:bodyPr>
          <a:lstStyle/>
          <a:p>
            <a:pPr marL="268288" indent="-268288" rtl="0" fontAlgn="auto">
              <a:lnSpc>
                <a:spcPct val="90000"/>
              </a:lnSpc>
              <a:spcBef>
                <a:spcPts val="300"/>
              </a:spcBef>
              <a:spcAft>
                <a:spcPts val="0"/>
              </a:spcAft>
              <a:defRPr/>
            </a:pPr>
            <a:r>
              <a:rPr lang="en-us" sz="1400" dirty="0">
                <a:latin typeface="Arial" panose="020B0604020202020204" pitchFamily="34" charset="0"/>
                <a:ea typeface="ＭＳ ゴシック" panose="020B0609070205080204" pitchFamily="49" charset="-128"/>
                <a:cs typeface="メイリオ" panose="020B0604030504040204" pitchFamily="50" charset="-128"/>
              </a:rPr>
              <a:t>(1) Offer workers an opportunity to learn about heatstroke.</a:t>
            </a:r>
          </a:p>
          <a:p>
            <a:pPr marL="268288" indent="-268288" rtl="0" fontAlgn="auto">
              <a:lnSpc>
                <a:spcPct val="90000"/>
              </a:lnSpc>
              <a:spcBef>
                <a:spcPts val="300"/>
              </a:spcBef>
              <a:spcAft>
                <a:spcPts val="0"/>
              </a:spcAft>
              <a:defRPr/>
            </a:pPr>
            <a:r>
              <a:rPr lang="en-us" sz="1400" dirty="0">
                <a:latin typeface="Arial" panose="020B0604020202020204" pitchFamily="34" charset="0"/>
                <a:ea typeface="ＭＳ ゴシック" panose="020B0609070205080204" pitchFamily="49" charset="-128"/>
                <a:cs typeface="メイリオ" panose="020B0604030504040204" pitchFamily="50" charset="-128"/>
              </a:rPr>
              <a:t>(2) Take enough water and salt regularly before and while working.</a:t>
            </a:r>
          </a:p>
          <a:p>
            <a:pPr marL="268288" indent="-268288" rtl="0" fontAlgn="auto">
              <a:lnSpc>
                <a:spcPct val="90000"/>
              </a:lnSpc>
              <a:spcBef>
                <a:spcPts val="300"/>
              </a:spcBef>
              <a:spcAft>
                <a:spcPts val="0"/>
              </a:spcAft>
              <a:defRPr/>
            </a:pPr>
            <a:r>
              <a:rPr lang="en-us" sz="1400" dirty="0">
                <a:latin typeface="Arial" panose="020B0604020202020204" pitchFamily="34" charset="0"/>
                <a:ea typeface="ＭＳ ゴシック" panose="020B0609070205080204" pitchFamily="49" charset="-128"/>
                <a:cs typeface="メイリオ" panose="020B0604030504040204" pitchFamily="50" charset="-128"/>
              </a:rPr>
              <a:t>(3) Dress suitably, such as putting on cotton work clothes and a wide-brimmed hat.</a:t>
            </a:r>
          </a:p>
          <a:p>
            <a:pPr marL="268288" indent="-268288" rtl="0" fontAlgn="auto">
              <a:lnSpc>
                <a:spcPct val="90000"/>
              </a:lnSpc>
              <a:spcBef>
                <a:spcPts val="300"/>
              </a:spcBef>
              <a:spcAft>
                <a:spcPts val="0"/>
              </a:spcAft>
              <a:defRPr/>
            </a:pPr>
            <a:r>
              <a:rPr lang="en-us" sz="1400" dirty="0">
                <a:latin typeface="Arial" panose="020B0604020202020204" pitchFamily="34" charset="0"/>
                <a:ea typeface="ＭＳ ゴシック" panose="020B0609070205080204" pitchFamily="49" charset="-128"/>
                <a:cs typeface="メイリオ" panose="020B0604030504040204" pitchFamily="50" charset="-128"/>
              </a:rPr>
              <a:t>(4) Prepare a cool rest area; for instance, somewhere in the shade, to take brief breaks there. Offer access to a refrigerator, a shower, etc.</a:t>
            </a:r>
          </a:p>
          <a:p>
            <a:pPr marL="268288" indent="-268288" rtl="0" fontAlgn="auto">
              <a:lnSpc>
                <a:spcPct val="90000"/>
              </a:lnSpc>
              <a:spcBef>
                <a:spcPts val="300"/>
              </a:spcBef>
              <a:spcAft>
                <a:spcPts val="0"/>
              </a:spcAft>
              <a:defRPr/>
            </a:pPr>
            <a:r>
              <a:rPr lang="en-us" sz="1400" dirty="0">
                <a:latin typeface="Arial" panose="020B0604020202020204" pitchFamily="34" charset="0"/>
                <a:ea typeface="ＭＳ ゴシック" panose="020B0609070205080204" pitchFamily="49" charset="-128"/>
                <a:cs typeface="メイリオ" panose="020B0604030504040204" pitchFamily="50" charset="-128"/>
              </a:rPr>
              <a:t>(5) Provide appropriate first aid.</a:t>
            </a:r>
          </a:p>
          <a:p>
            <a:pPr marL="268288" indent="-268288" rtl="0" fontAlgn="auto">
              <a:lnSpc>
                <a:spcPct val="90000"/>
              </a:lnSpc>
              <a:spcBef>
                <a:spcPts val="300"/>
              </a:spcBef>
              <a:spcAft>
                <a:spcPts val="0"/>
              </a:spcAft>
              <a:defRPr/>
            </a:pPr>
            <a:r>
              <a:rPr lang="en-us" sz="1400" dirty="0">
                <a:latin typeface="Arial" panose="020B0604020202020204" pitchFamily="34" charset="0"/>
                <a:ea typeface="ＭＳ ゴシック" panose="020B0609070205080204" pitchFamily="49" charset="-128"/>
                <a:cs typeface="メイリオ" panose="020B0604030504040204" pitchFamily="50" charset="-128"/>
              </a:rPr>
              <a:t>(6) Perform appropriate health management on a day-to-day basis.</a:t>
            </a:r>
            <a:endParaRPr lang="en-US" altLang="ja-JP" sz="1400" dirty="0">
              <a:latin typeface="Arial" panose="020B0604020202020204" pitchFamily="34" charset="0"/>
              <a:ea typeface="ＭＳ ゴシック" panose="020B0609070205080204" pitchFamily="49" charset="-128"/>
              <a:cs typeface="メイリオ" panose="020B0604030504040204" pitchFamily="50"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3635896" y="6376243"/>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6</a:t>
            </a:fld>
            <a:endParaRPr kumimoji="1" lang="ja-JP" altLang="en-US" dirty="0">
              <a:latin typeface="Arial" panose="020B0604020202020204" pitchFamily="34" charset="0"/>
              <a:ea typeface="ＭＳ ゴシック" panose="020B0609070205080204" pitchFamily="49" charset="-128"/>
            </a:endParaRPr>
          </a:p>
        </p:txBody>
      </p:sp>
      <p:sp>
        <p:nvSpPr>
          <p:cNvPr id="9" name="テキスト ボックス 8"/>
          <p:cNvSpPr txBox="1"/>
          <p:nvPr/>
        </p:nvSpPr>
        <p:spPr bwMode="auto">
          <a:xfrm>
            <a:off x="350312" y="644419"/>
            <a:ext cx="3355712" cy="2966545"/>
          </a:xfrm>
          <a:prstGeom prst="rect">
            <a:avLst/>
          </a:prstGeom>
          <a:noFill/>
          <a:ln w="19050">
            <a:solidFill>
              <a:srgbClr val="FF0000"/>
            </a:solidFill>
          </a:ln>
        </p:spPr>
        <p:txBody>
          <a:bodyPr tIns="108000" rtlCol="0"/>
          <a:lstStyle/>
          <a:p>
            <a:pPr marL="176213" indent="-176213" rtl="0" fontAlgn="auto">
              <a:spcBef>
                <a:spcPts val="600"/>
              </a:spcBef>
              <a:spcAft>
                <a:spcPts val="0"/>
              </a:spcAft>
              <a:defRPr/>
            </a:pPr>
            <a:r>
              <a:rPr lang="en-us" sz="1400" b="1" dirty="0">
                <a:latin typeface="Arial" panose="020B0604020202020204" pitchFamily="34" charset="0"/>
                <a:ea typeface="ＭＳ ゴシック" panose="020B0609070205080204" pitchFamily="49" charset="-128"/>
                <a:cs typeface="メイリオ" panose="020B0604030504040204" pitchFamily="50" charset="-128"/>
              </a:rPr>
              <a:t>1.</a:t>
            </a:r>
            <a:r>
              <a:rPr lang="en-US" sz="1400" b="1" dirty="0">
                <a:latin typeface="Arial" panose="020B0604020202020204" pitchFamily="34" charset="0"/>
                <a:ea typeface="ＭＳ ゴシック" panose="020B0609070205080204" pitchFamily="49" charset="-128"/>
                <a:cs typeface="メイリオ" panose="020B0604030504040204" pitchFamily="50" charset="-128"/>
              </a:rPr>
              <a:t>	</a:t>
            </a:r>
            <a:r>
              <a:rPr lang="en-us" sz="1400" b="1" dirty="0">
                <a:latin typeface="Arial" panose="020B0604020202020204" pitchFamily="34" charset="0"/>
                <a:ea typeface="ＭＳ ゴシック" panose="020B0609070205080204" pitchFamily="49" charset="-128"/>
                <a:cs typeface="メイリオ" panose="020B0604030504040204" pitchFamily="50" charset="-128"/>
              </a:rPr>
              <a:t>Fatalities plus injuries in accidents are on an upward trend.</a:t>
            </a:r>
            <a:endParaRPr lang="en-US" altLang="ja-JP" sz="1400" b="1" dirty="0">
              <a:latin typeface="Arial" panose="020B0604020202020204" pitchFamily="34" charset="0"/>
              <a:ea typeface="ＭＳ ゴシック" panose="020B0609070205080204" pitchFamily="49" charset="-128"/>
              <a:cs typeface="メイリオ" panose="020B0604030504040204" pitchFamily="50" charset="-128"/>
            </a:endParaRPr>
          </a:p>
          <a:p>
            <a:pPr marL="176213" indent="-176213" rtl="0" fontAlgn="auto">
              <a:spcBef>
                <a:spcPts val="600"/>
              </a:spcBef>
              <a:spcAft>
                <a:spcPts val="0"/>
              </a:spcAft>
              <a:defRPr/>
            </a:pPr>
            <a:r>
              <a:rPr lang="en-US" sz="1400" b="1" dirty="0">
                <a:latin typeface="Arial" panose="020B0604020202020204" pitchFamily="34" charset="0"/>
                <a:ea typeface="ＭＳ ゴシック" panose="020B0609070205080204" pitchFamily="49" charset="-128"/>
                <a:cs typeface="メイリオ" panose="020B0604030504040204" pitchFamily="50" charset="-128"/>
              </a:rPr>
              <a:t>	</a:t>
            </a:r>
            <a:r>
              <a:rPr lang="en-us" sz="1400" b="1" dirty="0">
                <a:latin typeface="Arial" panose="020B0604020202020204" pitchFamily="34" charset="0"/>
                <a:ea typeface="ＭＳ ゴシック" panose="020B0609070205080204" pitchFamily="49" charset="-128"/>
                <a:cs typeface="メイリオ" panose="020B0604030504040204" pitchFamily="50" charset="-128"/>
              </a:rPr>
              <a:t>Fatalities by themselves are on a moderate downward trend.</a:t>
            </a:r>
            <a:endParaRPr lang="en-US" altLang="ja-JP" sz="1400" b="1" dirty="0">
              <a:latin typeface="Arial" panose="020B0604020202020204" pitchFamily="34" charset="0"/>
              <a:ea typeface="ＭＳ ゴシック" panose="020B0609070205080204" pitchFamily="49" charset="-128"/>
              <a:cs typeface="メイリオ" panose="020B0604030504040204" pitchFamily="50" charset="-128"/>
            </a:endParaRPr>
          </a:p>
          <a:p>
            <a:pPr marL="176213" indent="-176213" rtl="0" fontAlgn="auto">
              <a:spcBef>
                <a:spcPts val="600"/>
              </a:spcBef>
              <a:spcAft>
                <a:spcPts val="0"/>
              </a:spcAft>
              <a:defRPr/>
            </a:pPr>
            <a:r>
              <a:rPr lang="en-us" sz="1400" b="1" dirty="0">
                <a:latin typeface="Arial" panose="020B0604020202020204" pitchFamily="34" charset="0"/>
                <a:ea typeface="ＭＳ ゴシック" panose="020B0609070205080204" pitchFamily="49" charset="-128"/>
                <a:cs typeface="メイリオ" panose="020B0604030504040204" pitchFamily="50" charset="-128"/>
              </a:rPr>
              <a:t>2.</a:t>
            </a:r>
            <a:r>
              <a:rPr lang="en-US" sz="1400" b="1" dirty="0">
                <a:latin typeface="Arial" panose="020B0604020202020204" pitchFamily="34" charset="0"/>
                <a:ea typeface="ＭＳ ゴシック" panose="020B0609070205080204" pitchFamily="49" charset="-128"/>
                <a:cs typeface="メイリオ" panose="020B0604030504040204" pitchFamily="50" charset="-128"/>
              </a:rPr>
              <a:t>	</a:t>
            </a:r>
            <a:r>
              <a:rPr lang="en-us" sz="1400" b="1" dirty="0">
                <a:latin typeface="Arial" panose="020B0604020202020204" pitchFamily="34" charset="0"/>
                <a:ea typeface="ＭＳ ゴシック" panose="020B0609070205080204" pitchFamily="49" charset="-128"/>
                <a:cs typeface="メイリオ" panose="020B0604030504040204" pitchFamily="50" charset="-128"/>
              </a:rPr>
              <a:t>Among the fatalities, "Getting stuck or caught" accounts for 50%, followed by "Collision" and "Traffic accident."</a:t>
            </a:r>
            <a:endParaRPr lang="en-US" altLang="ja-JP" sz="1400" b="1" dirty="0">
              <a:latin typeface="Arial" panose="020B0604020202020204" pitchFamily="34" charset="0"/>
              <a:ea typeface="ＭＳ ゴシック" panose="020B0609070205080204" pitchFamily="49" charset="-128"/>
              <a:cs typeface="メイリオ" panose="020B0604030504040204" pitchFamily="50" charset="-128"/>
            </a:endParaRPr>
          </a:p>
          <a:p>
            <a:pPr marL="176213" indent="-176213" rtl="0" fontAlgn="auto">
              <a:spcBef>
                <a:spcPts val="600"/>
              </a:spcBef>
              <a:spcAft>
                <a:spcPts val="0"/>
              </a:spcAft>
              <a:defRPr/>
            </a:pPr>
            <a:r>
              <a:rPr lang="en-us" sz="1400" b="1" dirty="0">
                <a:latin typeface="Arial" panose="020B0604020202020204" pitchFamily="34" charset="0"/>
                <a:ea typeface="ＭＳ ゴシック" panose="020B0609070205080204" pitchFamily="49" charset="-128"/>
                <a:cs typeface="メイリオ" panose="020B0604030504040204" pitchFamily="50" charset="-128"/>
              </a:rPr>
              <a:t>3.</a:t>
            </a:r>
            <a:r>
              <a:rPr lang="en-US" sz="1400" b="1" dirty="0">
                <a:latin typeface="Arial" panose="020B0604020202020204" pitchFamily="34" charset="0"/>
                <a:ea typeface="ＭＳ ゴシック" panose="020B0609070205080204" pitchFamily="49" charset="-128"/>
                <a:cs typeface="メイリオ" panose="020B0604030504040204" pitchFamily="50" charset="-128"/>
              </a:rPr>
              <a:t>	</a:t>
            </a:r>
            <a:r>
              <a:rPr lang="en-us" sz="1400" b="1" dirty="0">
                <a:latin typeface="Arial" panose="020B0604020202020204" pitchFamily="34" charset="0"/>
                <a:ea typeface="ＭＳ ゴシック" panose="020B0609070205080204" pitchFamily="49" charset="-128"/>
                <a:cs typeface="メイリオ" panose="020B0604030504040204" pitchFamily="50" charset="-128"/>
              </a:rPr>
              <a:t>Among the fatalities plus injuries, "Falling" and "Getting stuck or caught" each account for 21%.</a:t>
            </a:r>
            <a:endParaRPr lang="en-US" altLang="ja-JP" sz="1400" b="1" dirty="0">
              <a:latin typeface="Arial" panose="020B0604020202020204" pitchFamily="34" charset="0"/>
              <a:ea typeface="ＭＳ ゴシック" panose="020B0609070205080204" pitchFamily="49" charset="-128"/>
              <a:cs typeface="メイリオ" panose="020B0604030504040204" pitchFamily="50" charset="-128"/>
            </a:endParaRPr>
          </a:p>
        </p:txBody>
      </p:sp>
      <p:sp>
        <p:nvSpPr>
          <p:cNvPr id="13" name="テキスト ボックス 12"/>
          <p:cNvSpPr txBox="1"/>
          <p:nvPr/>
        </p:nvSpPr>
        <p:spPr>
          <a:xfrm>
            <a:off x="424200" y="116632"/>
            <a:ext cx="8396272" cy="348208"/>
          </a:xfrm>
          <a:prstGeom prst="rect">
            <a:avLst/>
          </a:prstGeom>
          <a:noFill/>
          <a:ln w="19050">
            <a:solidFill>
              <a:schemeClr val="bg1">
                <a:lumMod val="75000"/>
              </a:schemeClr>
            </a:solidFill>
          </a:ln>
        </p:spPr>
        <p:txBody>
          <a:bodyPr rtlCol="0"/>
          <a:lstStyle/>
          <a:p>
            <a:pPr marL="92075" rtl="0">
              <a:defRPr/>
            </a:pPr>
            <a:r>
              <a:rPr lang="en-us"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[Characteristics of Accidents in the Industrial-waste Disposal Sector]</a:t>
            </a:r>
            <a:endParaRPr lang="en-US" altLang="ja-JP"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p:txBody>
      </p:sp>
      <p:pic>
        <p:nvPicPr>
          <p:cNvPr id="12" name="図 11">
            <a:extLst>
              <a:ext uri="{FF2B5EF4-FFF2-40B4-BE49-F238E27FC236}">
                <a16:creationId xmlns:a16="http://schemas.microsoft.com/office/drawing/2014/main" id="{5ECB4BFC-3BB1-4F8B-98E0-7199DDF4B0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2" y="476672"/>
            <a:ext cx="5256584" cy="3134292"/>
          </a:xfrm>
          <a:prstGeom prst="rect">
            <a:avLst/>
          </a:prstGeom>
        </p:spPr>
      </p:pic>
      <p:graphicFrame>
        <p:nvGraphicFramePr>
          <p:cNvPr id="3" name="表 2">
            <a:extLst>
              <a:ext uri="{FF2B5EF4-FFF2-40B4-BE49-F238E27FC236}">
                <a16:creationId xmlns:a16="http://schemas.microsoft.com/office/drawing/2014/main" id="{DAE32D25-9AAE-4561-A69C-A8C20EA572FF}"/>
              </a:ext>
            </a:extLst>
          </p:cNvPr>
          <p:cNvGraphicFramePr>
            <a:graphicFrameLocks noGrp="1"/>
          </p:cNvGraphicFramePr>
          <p:nvPr>
            <p:extLst>
              <p:ext uri="{D42A27DB-BD31-4B8C-83A1-F6EECF244321}">
                <p14:modId xmlns:p14="http://schemas.microsoft.com/office/powerpoint/2010/main" val="2851871156"/>
              </p:ext>
            </p:extLst>
          </p:nvPr>
        </p:nvGraphicFramePr>
        <p:xfrm>
          <a:off x="4261411" y="3290698"/>
          <a:ext cx="4435830" cy="365126"/>
        </p:xfrm>
        <a:graphic>
          <a:graphicData uri="http://schemas.openxmlformats.org/drawingml/2006/table">
            <a:tbl>
              <a:tblPr firstRow="1" bandRow="1">
                <a:tableStyleId>{5C22544A-7EE6-4342-B048-85BDC9FD1C3A}</a:tableStyleId>
              </a:tblPr>
              <a:tblGrid>
                <a:gridCol w="443583">
                  <a:extLst>
                    <a:ext uri="{9D8B030D-6E8A-4147-A177-3AD203B41FA5}">
                      <a16:colId xmlns:a16="http://schemas.microsoft.com/office/drawing/2014/main" val="377812823"/>
                    </a:ext>
                  </a:extLst>
                </a:gridCol>
                <a:gridCol w="443583">
                  <a:extLst>
                    <a:ext uri="{9D8B030D-6E8A-4147-A177-3AD203B41FA5}">
                      <a16:colId xmlns:a16="http://schemas.microsoft.com/office/drawing/2014/main" val="1836072688"/>
                    </a:ext>
                  </a:extLst>
                </a:gridCol>
                <a:gridCol w="443583">
                  <a:extLst>
                    <a:ext uri="{9D8B030D-6E8A-4147-A177-3AD203B41FA5}">
                      <a16:colId xmlns:a16="http://schemas.microsoft.com/office/drawing/2014/main" val="2143094993"/>
                    </a:ext>
                  </a:extLst>
                </a:gridCol>
                <a:gridCol w="443583">
                  <a:extLst>
                    <a:ext uri="{9D8B030D-6E8A-4147-A177-3AD203B41FA5}">
                      <a16:colId xmlns:a16="http://schemas.microsoft.com/office/drawing/2014/main" val="3298593121"/>
                    </a:ext>
                  </a:extLst>
                </a:gridCol>
                <a:gridCol w="443583">
                  <a:extLst>
                    <a:ext uri="{9D8B030D-6E8A-4147-A177-3AD203B41FA5}">
                      <a16:colId xmlns:a16="http://schemas.microsoft.com/office/drawing/2014/main" val="1989059014"/>
                    </a:ext>
                  </a:extLst>
                </a:gridCol>
                <a:gridCol w="443583">
                  <a:extLst>
                    <a:ext uri="{9D8B030D-6E8A-4147-A177-3AD203B41FA5}">
                      <a16:colId xmlns:a16="http://schemas.microsoft.com/office/drawing/2014/main" val="187222623"/>
                    </a:ext>
                  </a:extLst>
                </a:gridCol>
                <a:gridCol w="443583">
                  <a:extLst>
                    <a:ext uri="{9D8B030D-6E8A-4147-A177-3AD203B41FA5}">
                      <a16:colId xmlns:a16="http://schemas.microsoft.com/office/drawing/2014/main" val="3056476276"/>
                    </a:ext>
                  </a:extLst>
                </a:gridCol>
                <a:gridCol w="443583">
                  <a:extLst>
                    <a:ext uri="{9D8B030D-6E8A-4147-A177-3AD203B41FA5}">
                      <a16:colId xmlns:a16="http://schemas.microsoft.com/office/drawing/2014/main" val="256324175"/>
                    </a:ext>
                  </a:extLst>
                </a:gridCol>
                <a:gridCol w="443583">
                  <a:extLst>
                    <a:ext uri="{9D8B030D-6E8A-4147-A177-3AD203B41FA5}">
                      <a16:colId xmlns:a16="http://schemas.microsoft.com/office/drawing/2014/main" val="814073691"/>
                    </a:ext>
                  </a:extLst>
                </a:gridCol>
                <a:gridCol w="443583">
                  <a:extLst>
                    <a:ext uri="{9D8B030D-6E8A-4147-A177-3AD203B41FA5}">
                      <a16:colId xmlns:a16="http://schemas.microsoft.com/office/drawing/2014/main" val="1296835047"/>
                    </a:ext>
                  </a:extLst>
                </a:gridCol>
              </a:tblGrid>
              <a:tr h="365126">
                <a:tc>
                  <a:txBody>
                    <a:bodyPr/>
                    <a:lstStyle/>
                    <a:p>
                      <a:pPr algn="ctr" rtl="0"/>
                      <a:r>
                        <a:rPr lang="en-us" sz="900">
                          <a:solidFill>
                            <a:srgbClr val="000000"/>
                          </a:solidFill>
                          <a:latin typeface="Arial" panose="020B0604020202020204" pitchFamily="34" charset="0"/>
                          <a:cs typeface="Arial" panose="020B0604020202020204" pitchFamily="34" charset="0"/>
                        </a:rPr>
                        <a:t>2008</a:t>
                      </a:r>
                      <a:endParaRPr kumimoji="1" lang="ja-JP" altLang="en-US" sz="900" dirty="0">
                        <a:solidFill>
                          <a:srgbClr val="000000"/>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rtl="0"/>
                      <a:r>
                        <a:rPr lang="en-us" sz="900">
                          <a:solidFill>
                            <a:srgbClr val="000000"/>
                          </a:solidFill>
                          <a:latin typeface="Arial" panose="020B0604020202020204" pitchFamily="34" charset="0"/>
                          <a:cs typeface="Arial" panose="020B0604020202020204" pitchFamily="34" charset="0"/>
                        </a:rPr>
                        <a:t>2009</a:t>
                      </a:r>
                      <a:endParaRPr kumimoji="1" lang="ja-JP" altLang="en-US" sz="900" dirty="0">
                        <a:solidFill>
                          <a:srgbClr val="000000"/>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rtl="0"/>
                      <a:r>
                        <a:rPr lang="en-us" sz="900">
                          <a:solidFill>
                            <a:srgbClr val="000000"/>
                          </a:solidFill>
                          <a:latin typeface="Arial" panose="020B0604020202020204" pitchFamily="34" charset="0"/>
                          <a:cs typeface="Arial" panose="020B0604020202020204" pitchFamily="34" charset="0"/>
                        </a:rPr>
                        <a:t>2010</a:t>
                      </a:r>
                      <a:endParaRPr kumimoji="1" lang="ja-JP" altLang="en-US" sz="900" dirty="0">
                        <a:solidFill>
                          <a:srgbClr val="000000"/>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rtl="0"/>
                      <a:r>
                        <a:rPr lang="en-us" sz="900">
                          <a:solidFill>
                            <a:srgbClr val="000000"/>
                          </a:solidFill>
                          <a:latin typeface="Arial" panose="020B0604020202020204" pitchFamily="34" charset="0"/>
                          <a:cs typeface="Arial" panose="020B0604020202020204" pitchFamily="34" charset="0"/>
                        </a:rPr>
                        <a:t>2011</a:t>
                      </a:r>
                      <a:endParaRPr kumimoji="1" lang="ja-JP" altLang="en-US" sz="900" dirty="0">
                        <a:solidFill>
                          <a:srgbClr val="000000"/>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rtl="0"/>
                      <a:r>
                        <a:rPr lang="en-us" sz="900">
                          <a:solidFill>
                            <a:srgbClr val="000000"/>
                          </a:solidFill>
                          <a:latin typeface="Arial" panose="020B0604020202020204" pitchFamily="34" charset="0"/>
                          <a:cs typeface="Arial" panose="020B0604020202020204" pitchFamily="34" charset="0"/>
                        </a:rPr>
                        <a:t>2012</a:t>
                      </a:r>
                      <a:endParaRPr kumimoji="1" lang="ja-JP" altLang="en-US" sz="900" dirty="0">
                        <a:solidFill>
                          <a:srgbClr val="000000"/>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rtl="0"/>
                      <a:r>
                        <a:rPr lang="en-us" sz="900">
                          <a:solidFill>
                            <a:srgbClr val="000000"/>
                          </a:solidFill>
                          <a:latin typeface="Arial" panose="020B0604020202020204" pitchFamily="34" charset="0"/>
                          <a:cs typeface="Arial" panose="020B0604020202020204" pitchFamily="34" charset="0"/>
                        </a:rPr>
                        <a:t>2013</a:t>
                      </a:r>
                      <a:endParaRPr kumimoji="1" lang="ja-JP" altLang="en-US" sz="900" dirty="0">
                        <a:solidFill>
                          <a:srgbClr val="000000"/>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rtl="0"/>
                      <a:r>
                        <a:rPr lang="en-us" sz="900">
                          <a:solidFill>
                            <a:srgbClr val="000000"/>
                          </a:solidFill>
                          <a:latin typeface="Arial" panose="020B0604020202020204" pitchFamily="34" charset="0"/>
                          <a:cs typeface="Arial" panose="020B0604020202020204" pitchFamily="34" charset="0"/>
                        </a:rPr>
                        <a:t>2014</a:t>
                      </a:r>
                      <a:endParaRPr kumimoji="1" lang="ja-JP" altLang="en-US" sz="900" dirty="0">
                        <a:solidFill>
                          <a:srgbClr val="000000"/>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rtl="0"/>
                      <a:r>
                        <a:rPr lang="en-us" sz="900">
                          <a:solidFill>
                            <a:srgbClr val="000000"/>
                          </a:solidFill>
                          <a:latin typeface="Arial" panose="020B0604020202020204" pitchFamily="34" charset="0"/>
                          <a:cs typeface="Arial" panose="020B0604020202020204" pitchFamily="34" charset="0"/>
                        </a:rPr>
                        <a:t>2015</a:t>
                      </a:r>
                      <a:endParaRPr kumimoji="1" lang="ja-JP" altLang="en-US" sz="900" dirty="0">
                        <a:solidFill>
                          <a:srgbClr val="000000"/>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rtl="0"/>
                      <a:r>
                        <a:rPr lang="en-us" sz="900">
                          <a:solidFill>
                            <a:srgbClr val="000000"/>
                          </a:solidFill>
                          <a:latin typeface="Arial" panose="020B0604020202020204" pitchFamily="34" charset="0"/>
                          <a:cs typeface="Arial" panose="020B0604020202020204" pitchFamily="34" charset="0"/>
                        </a:rPr>
                        <a:t>2016</a:t>
                      </a:r>
                      <a:endParaRPr kumimoji="1" lang="ja-JP" altLang="en-US" sz="900" dirty="0">
                        <a:solidFill>
                          <a:srgbClr val="000000"/>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rtl="0"/>
                      <a:r>
                        <a:rPr lang="en-us" sz="900" dirty="0">
                          <a:solidFill>
                            <a:srgbClr val="000000"/>
                          </a:solidFill>
                          <a:latin typeface="Arial" panose="020B0604020202020204" pitchFamily="34" charset="0"/>
                          <a:cs typeface="Arial" panose="020B0604020202020204" pitchFamily="34" charset="0"/>
                        </a:rPr>
                        <a:t>2017</a:t>
                      </a:r>
                      <a:endParaRPr kumimoji="1" lang="ja-JP" altLang="en-US" sz="900" dirty="0">
                        <a:solidFill>
                          <a:srgbClr val="000000"/>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99660985"/>
                  </a:ext>
                </a:extLst>
              </a:tr>
            </a:tbl>
          </a:graphicData>
        </a:graphic>
      </p:graphicFrame>
      <p:pic>
        <p:nvPicPr>
          <p:cNvPr id="16" name="図 15">
            <a:extLst>
              <a:ext uri="{FF2B5EF4-FFF2-40B4-BE49-F238E27FC236}">
                <a16:creationId xmlns:a16="http://schemas.microsoft.com/office/drawing/2014/main" id="{E737BD76-115F-4C83-8269-488E297EF1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486" y="3702960"/>
            <a:ext cx="2917671" cy="2966400"/>
          </a:xfrm>
          <a:prstGeom prst="rect">
            <a:avLst/>
          </a:prstGeom>
        </p:spPr>
      </p:pic>
      <p:pic>
        <p:nvPicPr>
          <p:cNvPr id="17" name="図 16">
            <a:extLst>
              <a:ext uri="{FF2B5EF4-FFF2-40B4-BE49-F238E27FC236}">
                <a16:creationId xmlns:a16="http://schemas.microsoft.com/office/drawing/2014/main" id="{55676271-DF13-4391-8F62-62F93724E8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48" y="3755132"/>
            <a:ext cx="2948677" cy="2930400"/>
          </a:xfrm>
          <a:prstGeom prst="rect">
            <a:avLst/>
          </a:prstGeom>
        </p:spPr>
      </p:pic>
      <p:sp>
        <p:nvSpPr>
          <p:cNvPr id="5" name="テキスト ボックス 4">
            <a:extLst>
              <a:ext uri="{FF2B5EF4-FFF2-40B4-BE49-F238E27FC236}">
                <a16:creationId xmlns:a16="http://schemas.microsoft.com/office/drawing/2014/main" id="{7C4F6C16-9E85-41AC-9013-8983262F4BF5}"/>
              </a:ext>
            </a:extLst>
          </p:cNvPr>
          <p:cNvSpPr txBox="1"/>
          <p:nvPr/>
        </p:nvSpPr>
        <p:spPr>
          <a:xfrm>
            <a:off x="4314289" y="548680"/>
            <a:ext cx="4328193" cy="184666"/>
          </a:xfrm>
          <a:prstGeom prst="rect">
            <a:avLst/>
          </a:prstGeom>
          <a:solidFill>
            <a:schemeClr val="bg1"/>
          </a:solidFill>
        </p:spPr>
        <p:txBody>
          <a:bodyPr vert="horz" wrap="square" lIns="0" tIns="0" rIns="0" bIns="0" rtlCol="0">
            <a:spAutoFit/>
          </a:bodyPr>
          <a:lstStyle/>
          <a:p>
            <a:pPr algn="ctr"/>
            <a:r>
              <a:rPr kumimoji="1" lang="en-US" altLang="ja-JP" sz="1200" b="1" dirty="0">
                <a:latin typeface="Arial" panose="020B0604020202020204" pitchFamily="34" charset="0"/>
                <a:ea typeface="ＭＳ ゴシック" panose="020B0609070205080204" pitchFamily="49" charset="-128"/>
              </a:rPr>
              <a:t>Accidents in the Industrial Waste Disposal Sector</a:t>
            </a:r>
            <a:endParaRPr kumimoji="1" lang="ja-JP" altLang="en-US" sz="1200" b="1" dirty="0">
              <a:latin typeface="Arial" panose="020B0604020202020204" pitchFamily="34" charset="0"/>
              <a:ea typeface="ＭＳ ゴシック" panose="020B0609070205080204" pitchFamily="49" charset="-128"/>
            </a:endParaRPr>
          </a:p>
        </p:txBody>
      </p:sp>
      <p:sp>
        <p:nvSpPr>
          <p:cNvPr id="6" name="テキスト ボックス 5">
            <a:extLst>
              <a:ext uri="{FF2B5EF4-FFF2-40B4-BE49-F238E27FC236}">
                <a16:creationId xmlns:a16="http://schemas.microsoft.com/office/drawing/2014/main" id="{E496251C-0DCD-4516-A5B0-DEA18447F6FA}"/>
              </a:ext>
            </a:extLst>
          </p:cNvPr>
          <p:cNvSpPr txBox="1"/>
          <p:nvPr/>
        </p:nvSpPr>
        <p:spPr>
          <a:xfrm>
            <a:off x="7407350" y="1609677"/>
            <a:ext cx="360000" cy="180000"/>
          </a:xfrm>
          <a:prstGeom prst="rect">
            <a:avLst/>
          </a:prstGeom>
          <a:solidFill>
            <a:schemeClr val="bg1"/>
          </a:solidFill>
        </p:spPr>
        <p:txBody>
          <a:bodyPr vert="horz" wrap="square" lIns="0" tIns="0" rIns="0" bIns="0" rtlCol="0" anchor="ctr" anchorCtr="0">
            <a:noAutofit/>
          </a:bodyPr>
          <a:lstStyle/>
          <a:p>
            <a:r>
              <a:rPr kumimoji="1" lang="id-ID" altLang="ja-JP" sz="700" dirty="0">
                <a:solidFill>
                  <a:schemeClr val="tx1">
                    <a:lumMod val="50000"/>
                    <a:lumOff val="50000"/>
                  </a:schemeClr>
                </a:solidFill>
                <a:latin typeface="Arial" panose="020B0604020202020204" pitchFamily="34" charset="0"/>
                <a:ea typeface="ＭＳ ゴシック" panose="020B0609070205080204" pitchFamily="49" charset="-128"/>
              </a:rPr>
              <a:t>Fatalities</a:t>
            </a:r>
            <a:endParaRPr kumimoji="1" lang="ja-JP" altLang="en-US" sz="700" dirty="0">
              <a:solidFill>
                <a:schemeClr val="tx1">
                  <a:lumMod val="50000"/>
                  <a:lumOff val="50000"/>
                </a:schemeClr>
              </a:solidFill>
              <a:latin typeface="Arial" panose="020B0604020202020204" pitchFamily="34" charset="0"/>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B23322F1-7344-4B60-AC00-CD080D4BE50A}"/>
              </a:ext>
            </a:extLst>
          </p:cNvPr>
          <p:cNvSpPr txBox="1"/>
          <p:nvPr/>
        </p:nvSpPr>
        <p:spPr>
          <a:xfrm>
            <a:off x="1970565" y="5041512"/>
            <a:ext cx="985512" cy="369332"/>
          </a:xfrm>
          <a:prstGeom prst="rect">
            <a:avLst/>
          </a:prstGeom>
          <a:noFill/>
        </p:spPr>
        <p:txBody>
          <a:bodyPr vert="horz" wrap="square" lIns="0" tIns="0" rIns="0" bIns="0" rtlCol="0">
            <a:spAutoFit/>
          </a:bodyPr>
          <a:lstStyle/>
          <a:p>
            <a:pPr algn="ctr"/>
            <a:r>
              <a:rPr kumimoji="1" lang="id-ID" altLang="ja-JP" sz="1200" dirty="0">
                <a:latin typeface="Arial" panose="020B0604020202020204" pitchFamily="34" charset="0"/>
                <a:ea typeface="ＭＳ ゴシック" panose="020B0609070205080204" pitchFamily="49" charset="-128"/>
              </a:rPr>
              <a:t>2017</a:t>
            </a:r>
            <a:br>
              <a:rPr kumimoji="1" lang="id-ID" altLang="ja-JP" sz="1200" dirty="0">
                <a:latin typeface="Arial" panose="020B0604020202020204" pitchFamily="34" charset="0"/>
                <a:ea typeface="ＭＳ ゴシック" panose="020B0609070205080204" pitchFamily="49" charset="-128"/>
              </a:rPr>
            </a:br>
            <a:r>
              <a:rPr kumimoji="1" lang="id-ID" altLang="ja-JP" sz="1200" dirty="0">
                <a:latin typeface="Arial" panose="020B0604020202020204" pitchFamily="34" charset="0"/>
                <a:ea typeface="ＭＳ ゴシック" panose="020B0609070205080204" pitchFamily="49" charset="-128"/>
              </a:rPr>
              <a:t>18 Fatalities</a:t>
            </a:r>
            <a:endParaRPr kumimoji="1" lang="ja-JP" altLang="en-US" sz="1200" dirty="0">
              <a:latin typeface="Arial" panose="020B0604020202020204" pitchFamily="34" charset="0"/>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0AE59B26-7360-4076-AA5A-E20836F68055}"/>
              </a:ext>
            </a:extLst>
          </p:cNvPr>
          <p:cNvSpPr txBox="1"/>
          <p:nvPr/>
        </p:nvSpPr>
        <p:spPr>
          <a:xfrm>
            <a:off x="2956077" y="5012203"/>
            <a:ext cx="823835" cy="461665"/>
          </a:xfrm>
          <a:prstGeom prst="rect">
            <a:avLst/>
          </a:prstGeom>
          <a:noFill/>
        </p:spPr>
        <p:txBody>
          <a:bodyPr vert="horz" wrap="square" lIns="0" tIns="0" rIns="0" bIns="0" rtlCol="0">
            <a:spAutoFit/>
          </a:bodyPr>
          <a:lstStyle/>
          <a:p>
            <a:pPr algn="ctr"/>
            <a:r>
              <a:rPr kumimoji="1" lang="en-US" altLang="ja-JP" sz="1000" dirty="0">
                <a:solidFill>
                  <a:schemeClr val="bg1"/>
                </a:solidFill>
                <a:latin typeface="Arial" panose="020B0604020202020204" pitchFamily="34" charset="0"/>
                <a:ea typeface="ＭＳ ゴシック" panose="020B0609070205080204" pitchFamily="49" charset="-128"/>
              </a:rPr>
              <a:t>Getting stuck or caught</a:t>
            </a:r>
            <a:br>
              <a:rPr kumimoji="1" lang="en-US" altLang="ja-JP" sz="1000" dirty="0">
                <a:solidFill>
                  <a:schemeClr val="bg1"/>
                </a:solidFill>
                <a:latin typeface="Arial" panose="020B0604020202020204" pitchFamily="34" charset="0"/>
                <a:ea typeface="ＭＳ ゴシック" panose="020B0609070205080204" pitchFamily="49" charset="-128"/>
              </a:rPr>
            </a:br>
            <a:r>
              <a:rPr kumimoji="1" lang="en-US" altLang="ja-JP" sz="1000" dirty="0">
                <a:solidFill>
                  <a:schemeClr val="bg1"/>
                </a:solidFill>
                <a:latin typeface="Arial" panose="020B0604020202020204" pitchFamily="34" charset="0"/>
                <a:ea typeface="ＭＳ ゴシック" panose="020B0609070205080204" pitchFamily="49" charset="-128"/>
              </a:rPr>
              <a:t>50%</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18" name="テキスト ボックス 17">
            <a:extLst>
              <a:ext uri="{FF2B5EF4-FFF2-40B4-BE49-F238E27FC236}">
                <a16:creationId xmlns:a16="http://schemas.microsoft.com/office/drawing/2014/main" id="{4D7B070E-755D-4256-8B76-126D709006D1}"/>
              </a:ext>
            </a:extLst>
          </p:cNvPr>
          <p:cNvSpPr txBox="1"/>
          <p:nvPr/>
        </p:nvSpPr>
        <p:spPr>
          <a:xfrm>
            <a:off x="1607882" y="5863212"/>
            <a:ext cx="823835" cy="307777"/>
          </a:xfrm>
          <a:prstGeom prst="rect">
            <a:avLst/>
          </a:prstGeom>
          <a:noFill/>
        </p:spPr>
        <p:txBody>
          <a:bodyPr vert="horz" wrap="square" lIns="0" tIns="0" rIns="0" bIns="0" rtlCol="0">
            <a:spAutoFit/>
          </a:bodyPr>
          <a:lstStyle/>
          <a:p>
            <a:pPr algn="ctr"/>
            <a:r>
              <a:rPr kumimoji="1" lang="id-ID" altLang="ja-JP" sz="1000" dirty="0">
                <a:solidFill>
                  <a:schemeClr val="bg1"/>
                </a:solidFill>
                <a:latin typeface="Arial" panose="020B0604020202020204" pitchFamily="34" charset="0"/>
                <a:ea typeface="ＭＳ ゴシック" panose="020B0609070205080204" pitchFamily="49" charset="-128"/>
              </a:rPr>
              <a:t>Collision</a:t>
            </a:r>
            <a:br>
              <a:rPr kumimoji="1" lang="id-ID" altLang="ja-JP" sz="1000" dirty="0">
                <a:solidFill>
                  <a:schemeClr val="bg1"/>
                </a:solidFill>
                <a:latin typeface="Arial" panose="020B0604020202020204" pitchFamily="34" charset="0"/>
                <a:ea typeface="ＭＳ ゴシック" panose="020B0609070205080204" pitchFamily="49" charset="-128"/>
              </a:rPr>
            </a:br>
            <a:r>
              <a:rPr kumimoji="1" lang="id-ID" altLang="ja-JP" sz="1000" dirty="0">
                <a:solidFill>
                  <a:schemeClr val="bg1"/>
                </a:solidFill>
                <a:latin typeface="Arial" panose="020B0604020202020204" pitchFamily="34" charset="0"/>
                <a:ea typeface="ＭＳ ゴシック" panose="020B0609070205080204" pitchFamily="49" charset="-128"/>
              </a:rPr>
              <a:t>17%</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19" name="テキスト ボックス 18">
            <a:extLst>
              <a:ext uri="{FF2B5EF4-FFF2-40B4-BE49-F238E27FC236}">
                <a16:creationId xmlns:a16="http://schemas.microsoft.com/office/drawing/2014/main" id="{1A79BA25-A1D2-40B6-A731-D4105D46CFC8}"/>
              </a:ext>
            </a:extLst>
          </p:cNvPr>
          <p:cNvSpPr txBox="1"/>
          <p:nvPr/>
        </p:nvSpPr>
        <p:spPr>
          <a:xfrm>
            <a:off x="1075608" y="5162179"/>
            <a:ext cx="823835" cy="461665"/>
          </a:xfrm>
          <a:prstGeom prst="rect">
            <a:avLst/>
          </a:prstGeom>
          <a:noFill/>
        </p:spPr>
        <p:txBody>
          <a:bodyPr vert="horz" wrap="square" lIns="0" tIns="0" rIns="0" bIns="0" rtlCol="0">
            <a:spAutoFit/>
          </a:bodyPr>
          <a:lstStyle/>
          <a:p>
            <a:pPr algn="ctr"/>
            <a:r>
              <a:rPr kumimoji="1" lang="id-ID" altLang="ja-JP" sz="1000" dirty="0">
                <a:solidFill>
                  <a:schemeClr val="bg1"/>
                </a:solidFill>
                <a:latin typeface="Arial" panose="020B0604020202020204" pitchFamily="34" charset="0"/>
                <a:ea typeface="ＭＳ ゴシック" panose="020B0609070205080204" pitchFamily="49" charset="-128"/>
              </a:rPr>
              <a:t>Traffic accident</a:t>
            </a:r>
            <a:br>
              <a:rPr kumimoji="1" lang="id-ID" altLang="ja-JP" sz="1000" dirty="0">
                <a:solidFill>
                  <a:schemeClr val="bg1"/>
                </a:solidFill>
                <a:latin typeface="Arial" panose="020B0604020202020204" pitchFamily="34" charset="0"/>
                <a:ea typeface="ＭＳ ゴシック" panose="020B0609070205080204" pitchFamily="49" charset="-128"/>
              </a:rPr>
            </a:br>
            <a:r>
              <a:rPr kumimoji="1" lang="id-ID" altLang="ja-JP" sz="1000" dirty="0">
                <a:solidFill>
                  <a:schemeClr val="bg1"/>
                </a:solidFill>
                <a:latin typeface="Arial" panose="020B0604020202020204" pitchFamily="34" charset="0"/>
                <a:ea typeface="ＭＳ ゴシック" panose="020B0609070205080204" pitchFamily="49" charset="-128"/>
              </a:rPr>
              <a:t>11%</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20" name="テキスト ボックス 19">
            <a:extLst>
              <a:ext uri="{FF2B5EF4-FFF2-40B4-BE49-F238E27FC236}">
                <a16:creationId xmlns:a16="http://schemas.microsoft.com/office/drawing/2014/main" id="{FCFAEBF8-77D8-4757-BE89-823259437B82}"/>
              </a:ext>
            </a:extLst>
          </p:cNvPr>
          <p:cNvSpPr txBox="1"/>
          <p:nvPr/>
        </p:nvSpPr>
        <p:spPr>
          <a:xfrm>
            <a:off x="1044360" y="4700063"/>
            <a:ext cx="823835" cy="307777"/>
          </a:xfrm>
          <a:prstGeom prst="rect">
            <a:avLst/>
          </a:prstGeom>
          <a:noFill/>
        </p:spPr>
        <p:txBody>
          <a:bodyPr vert="horz" wrap="square" lIns="0" tIns="0" rIns="0" bIns="0" rtlCol="0">
            <a:spAutoFit/>
          </a:bodyPr>
          <a:lstStyle/>
          <a:p>
            <a:pPr algn="ctr"/>
            <a:r>
              <a:rPr kumimoji="1" lang="id-ID" altLang="ja-JP" sz="1000" dirty="0">
                <a:solidFill>
                  <a:schemeClr val="bg1"/>
                </a:solidFill>
                <a:latin typeface="Arial" panose="020B0604020202020204" pitchFamily="34" charset="0"/>
                <a:ea typeface="ＭＳ ゴシック" panose="020B0609070205080204" pitchFamily="49" charset="-128"/>
              </a:rPr>
              <a:t>Falling</a:t>
            </a:r>
            <a:br>
              <a:rPr kumimoji="1" lang="id-ID" altLang="ja-JP" sz="1000" dirty="0">
                <a:solidFill>
                  <a:schemeClr val="bg1"/>
                </a:solidFill>
                <a:latin typeface="Arial" panose="020B0604020202020204" pitchFamily="34" charset="0"/>
                <a:ea typeface="ＭＳ ゴシック" panose="020B0609070205080204" pitchFamily="49" charset="-128"/>
              </a:rPr>
            </a:br>
            <a:r>
              <a:rPr kumimoji="1" lang="id-ID" altLang="ja-JP" sz="1000" dirty="0">
                <a:solidFill>
                  <a:schemeClr val="bg1"/>
                </a:solidFill>
                <a:latin typeface="Arial" panose="020B0604020202020204" pitchFamily="34" charset="0"/>
                <a:ea typeface="ＭＳ ゴシック" panose="020B0609070205080204" pitchFamily="49" charset="-128"/>
              </a:rPr>
              <a:t>5%</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21" name="テキスト ボックス 20">
            <a:extLst>
              <a:ext uri="{FF2B5EF4-FFF2-40B4-BE49-F238E27FC236}">
                <a16:creationId xmlns:a16="http://schemas.microsoft.com/office/drawing/2014/main" id="{CC96D2F3-6D50-477B-A782-2CE68DBA34BD}"/>
              </a:ext>
            </a:extLst>
          </p:cNvPr>
          <p:cNvSpPr txBox="1"/>
          <p:nvPr/>
        </p:nvSpPr>
        <p:spPr>
          <a:xfrm>
            <a:off x="1327644" y="4390383"/>
            <a:ext cx="715838" cy="307777"/>
          </a:xfrm>
          <a:prstGeom prst="rect">
            <a:avLst/>
          </a:prstGeom>
          <a:noFill/>
        </p:spPr>
        <p:txBody>
          <a:bodyPr vert="horz" wrap="square" lIns="0" tIns="0" rIns="0" bIns="0" rtlCol="0">
            <a:spAutoFit/>
          </a:bodyPr>
          <a:lstStyle/>
          <a:p>
            <a:pPr algn="ctr"/>
            <a:r>
              <a:rPr kumimoji="1" lang="id-ID" altLang="ja-JP" sz="1000" dirty="0">
                <a:solidFill>
                  <a:schemeClr val="bg1"/>
                </a:solidFill>
                <a:latin typeface="Arial" panose="020B0604020202020204" pitchFamily="34" charset="0"/>
                <a:ea typeface="ＭＳ ゴシック" panose="020B0609070205080204" pitchFamily="49" charset="-128"/>
              </a:rPr>
              <a:t>Collapse</a:t>
            </a:r>
            <a:br>
              <a:rPr kumimoji="1" lang="id-ID" altLang="ja-JP" sz="1000" dirty="0">
                <a:solidFill>
                  <a:schemeClr val="bg1"/>
                </a:solidFill>
                <a:latin typeface="Arial" panose="020B0604020202020204" pitchFamily="34" charset="0"/>
                <a:ea typeface="ＭＳ ゴシック" panose="020B0609070205080204" pitchFamily="49" charset="-128"/>
              </a:rPr>
            </a:br>
            <a:r>
              <a:rPr kumimoji="1" lang="id-ID" altLang="ja-JP" sz="1000" dirty="0">
                <a:solidFill>
                  <a:schemeClr val="bg1"/>
                </a:solidFill>
                <a:latin typeface="Arial" panose="020B0604020202020204" pitchFamily="34" charset="0"/>
                <a:ea typeface="ＭＳ ゴシック" panose="020B0609070205080204" pitchFamily="49" charset="-128"/>
              </a:rPr>
              <a:t>5%</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22" name="テキスト ボックス 21">
            <a:extLst>
              <a:ext uri="{FF2B5EF4-FFF2-40B4-BE49-F238E27FC236}">
                <a16:creationId xmlns:a16="http://schemas.microsoft.com/office/drawing/2014/main" id="{BF11A1D8-F2F0-410A-BA0B-DC1397D8FA5C}"/>
              </a:ext>
            </a:extLst>
          </p:cNvPr>
          <p:cNvSpPr txBox="1"/>
          <p:nvPr/>
        </p:nvSpPr>
        <p:spPr>
          <a:xfrm>
            <a:off x="1558647" y="4092171"/>
            <a:ext cx="823835" cy="307777"/>
          </a:xfrm>
          <a:prstGeom prst="rect">
            <a:avLst/>
          </a:prstGeom>
          <a:noFill/>
        </p:spPr>
        <p:txBody>
          <a:bodyPr vert="horz" wrap="square" lIns="0" tIns="0" rIns="0" bIns="0" rtlCol="0">
            <a:spAutoFit/>
          </a:bodyPr>
          <a:lstStyle/>
          <a:p>
            <a:pPr algn="ctr"/>
            <a:r>
              <a:rPr kumimoji="1" lang="id-ID" altLang="ja-JP" sz="1000" dirty="0">
                <a:solidFill>
                  <a:schemeClr val="bg1"/>
                </a:solidFill>
                <a:latin typeface="Arial" panose="020B0604020202020204" pitchFamily="34" charset="0"/>
                <a:ea typeface="ＭＳ ゴシック" panose="020B0609070205080204" pitchFamily="49" charset="-128"/>
              </a:rPr>
              <a:t>Drowning</a:t>
            </a:r>
            <a:br>
              <a:rPr kumimoji="1" lang="id-ID" altLang="ja-JP" sz="1000" dirty="0">
                <a:solidFill>
                  <a:schemeClr val="bg1"/>
                </a:solidFill>
                <a:latin typeface="Arial" panose="020B0604020202020204" pitchFamily="34" charset="0"/>
                <a:ea typeface="ＭＳ ゴシック" panose="020B0609070205080204" pitchFamily="49" charset="-128"/>
              </a:rPr>
            </a:br>
            <a:r>
              <a:rPr kumimoji="1" lang="id-ID" altLang="ja-JP" sz="1000" dirty="0">
                <a:solidFill>
                  <a:schemeClr val="bg1"/>
                </a:solidFill>
                <a:latin typeface="Arial" panose="020B0604020202020204" pitchFamily="34" charset="0"/>
                <a:ea typeface="ＭＳ ゴシック" panose="020B0609070205080204" pitchFamily="49" charset="-128"/>
              </a:rPr>
              <a:t>6%</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23" name="テキスト ボックス 22">
            <a:extLst>
              <a:ext uri="{FF2B5EF4-FFF2-40B4-BE49-F238E27FC236}">
                <a16:creationId xmlns:a16="http://schemas.microsoft.com/office/drawing/2014/main" id="{2376D4BA-DAC1-4F57-8E38-C7277A90377C}"/>
              </a:ext>
            </a:extLst>
          </p:cNvPr>
          <p:cNvSpPr txBox="1"/>
          <p:nvPr/>
        </p:nvSpPr>
        <p:spPr>
          <a:xfrm>
            <a:off x="2132242" y="3880150"/>
            <a:ext cx="823835" cy="615553"/>
          </a:xfrm>
          <a:prstGeom prst="rect">
            <a:avLst/>
          </a:prstGeom>
          <a:noFill/>
        </p:spPr>
        <p:txBody>
          <a:bodyPr vert="horz" wrap="square" lIns="0" tIns="0" rIns="0" bIns="0" rtlCol="0">
            <a:spAutoFit/>
          </a:bodyPr>
          <a:lstStyle/>
          <a:p>
            <a:pPr algn="ctr"/>
            <a:r>
              <a:rPr kumimoji="1" lang="en-US" altLang="ja-JP" sz="1000" dirty="0">
                <a:solidFill>
                  <a:schemeClr val="bg1"/>
                </a:solidFill>
                <a:latin typeface="Arial" panose="020B0604020202020204" pitchFamily="34" charset="0"/>
                <a:ea typeface="ＭＳ ゴシック" panose="020B0609070205080204" pitchFamily="49" charset="-128"/>
              </a:rPr>
              <a:t>Contact with harmful substances</a:t>
            </a:r>
            <a:br>
              <a:rPr kumimoji="1" lang="en-US" altLang="ja-JP" sz="1000" dirty="0">
                <a:solidFill>
                  <a:schemeClr val="bg1"/>
                </a:solidFill>
                <a:latin typeface="Arial" panose="020B0604020202020204" pitchFamily="34" charset="0"/>
                <a:ea typeface="ＭＳ ゴシック" panose="020B0609070205080204" pitchFamily="49" charset="-128"/>
              </a:rPr>
            </a:br>
            <a:r>
              <a:rPr kumimoji="1" lang="en-US" altLang="ja-JP" sz="1000" dirty="0">
                <a:solidFill>
                  <a:schemeClr val="bg1"/>
                </a:solidFill>
                <a:latin typeface="Arial" panose="020B0604020202020204" pitchFamily="34" charset="0"/>
                <a:ea typeface="ＭＳ ゴシック" panose="020B0609070205080204" pitchFamily="49" charset="-128"/>
              </a:rPr>
              <a:t>6%</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24" name="テキスト ボックス 23">
            <a:extLst>
              <a:ext uri="{FF2B5EF4-FFF2-40B4-BE49-F238E27FC236}">
                <a16:creationId xmlns:a16="http://schemas.microsoft.com/office/drawing/2014/main" id="{D5CCCA09-AD37-48B7-A0E6-4FD65C080598}"/>
              </a:ext>
            </a:extLst>
          </p:cNvPr>
          <p:cNvSpPr txBox="1"/>
          <p:nvPr/>
        </p:nvSpPr>
        <p:spPr>
          <a:xfrm>
            <a:off x="6151267" y="4823707"/>
            <a:ext cx="689652" cy="738664"/>
          </a:xfrm>
          <a:prstGeom prst="rect">
            <a:avLst/>
          </a:prstGeom>
          <a:noFill/>
        </p:spPr>
        <p:txBody>
          <a:bodyPr vert="horz" wrap="square" lIns="0" tIns="0" rIns="0" bIns="0" rtlCol="0">
            <a:spAutoFit/>
          </a:bodyPr>
          <a:lstStyle/>
          <a:p>
            <a:pPr algn="ctr"/>
            <a:r>
              <a:rPr lang="id-ID" altLang="ja-JP" sz="1200" dirty="0">
                <a:latin typeface="Arial" panose="020B0604020202020204" pitchFamily="34" charset="0"/>
                <a:ea typeface="ＭＳ ゴシック" panose="020B0609070205080204" pitchFamily="49" charset="-128"/>
              </a:rPr>
              <a:t>2017</a:t>
            </a:r>
          </a:p>
          <a:p>
            <a:pPr algn="ctr"/>
            <a:r>
              <a:rPr lang="id-ID" altLang="ja-JP" sz="1200" dirty="0">
                <a:latin typeface="Arial" panose="020B0604020202020204" pitchFamily="34" charset="0"/>
                <a:ea typeface="ＭＳ ゴシック" panose="020B0609070205080204" pitchFamily="49" charset="-128"/>
              </a:rPr>
              <a:t>1,383 Fatalities &amp; Injuries</a:t>
            </a:r>
            <a:endParaRPr kumimoji="1" lang="ja-JP" altLang="en-US" sz="1200" dirty="0">
              <a:latin typeface="Arial" panose="020B0604020202020204" pitchFamily="34" charset="0"/>
              <a:ea typeface="ＭＳ ゴシック" panose="020B0609070205080204" pitchFamily="49" charset="-128"/>
            </a:endParaRPr>
          </a:p>
        </p:txBody>
      </p:sp>
      <p:sp>
        <p:nvSpPr>
          <p:cNvPr id="26" name="テキスト ボックス 25">
            <a:extLst>
              <a:ext uri="{FF2B5EF4-FFF2-40B4-BE49-F238E27FC236}">
                <a16:creationId xmlns:a16="http://schemas.microsoft.com/office/drawing/2014/main" id="{63F50AE8-BD90-4CA5-8034-0154AB695DDA}"/>
              </a:ext>
            </a:extLst>
          </p:cNvPr>
          <p:cNvSpPr txBox="1"/>
          <p:nvPr/>
        </p:nvSpPr>
        <p:spPr>
          <a:xfrm>
            <a:off x="6769631" y="4300685"/>
            <a:ext cx="888734" cy="307777"/>
          </a:xfrm>
          <a:prstGeom prst="rect">
            <a:avLst/>
          </a:prstGeom>
          <a:noFill/>
        </p:spPr>
        <p:txBody>
          <a:bodyPr vert="horz" wrap="square" lIns="0" tIns="0" rIns="0" bIns="0" rtlCol="0">
            <a:spAutoFit/>
          </a:bodyPr>
          <a:lstStyle/>
          <a:p>
            <a:pPr algn="ctr"/>
            <a:r>
              <a:rPr kumimoji="1" lang="id-ID" altLang="ja-JP" sz="1000" dirty="0">
                <a:solidFill>
                  <a:schemeClr val="bg1"/>
                </a:solidFill>
                <a:latin typeface="Arial" panose="020B0604020202020204" pitchFamily="34" charset="0"/>
                <a:ea typeface="ＭＳ ゴシック" panose="020B0609070205080204" pitchFamily="49" charset="-128"/>
              </a:rPr>
              <a:t>Falling</a:t>
            </a:r>
            <a:br>
              <a:rPr kumimoji="1" lang="id-ID" altLang="ja-JP" sz="1000" dirty="0">
                <a:solidFill>
                  <a:schemeClr val="bg1"/>
                </a:solidFill>
                <a:latin typeface="Arial" panose="020B0604020202020204" pitchFamily="34" charset="0"/>
                <a:ea typeface="ＭＳ ゴシック" panose="020B0609070205080204" pitchFamily="49" charset="-128"/>
              </a:rPr>
            </a:br>
            <a:r>
              <a:rPr kumimoji="1" lang="id-ID" altLang="ja-JP" sz="1000" dirty="0">
                <a:solidFill>
                  <a:schemeClr val="bg1"/>
                </a:solidFill>
                <a:latin typeface="Arial" panose="020B0604020202020204" pitchFamily="34" charset="0"/>
                <a:ea typeface="ＭＳ ゴシック" panose="020B0609070205080204" pitchFamily="49" charset="-128"/>
              </a:rPr>
              <a:t>21%</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27" name="テキスト ボックス 26">
            <a:extLst>
              <a:ext uri="{FF2B5EF4-FFF2-40B4-BE49-F238E27FC236}">
                <a16:creationId xmlns:a16="http://schemas.microsoft.com/office/drawing/2014/main" id="{318C3346-11E2-4A09-8AA2-41D681100481}"/>
              </a:ext>
            </a:extLst>
          </p:cNvPr>
          <p:cNvSpPr txBox="1"/>
          <p:nvPr/>
        </p:nvSpPr>
        <p:spPr>
          <a:xfrm>
            <a:off x="7072556" y="5346845"/>
            <a:ext cx="888734" cy="461665"/>
          </a:xfrm>
          <a:prstGeom prst="rect">
            <a:avLst/>
          </a:prstGeom>
          <a:noFill/>
        </p:spPr>
        <p:txBody>
          <a:bodyPr vert="horz" wrap="square" lIns="0" tIns="0" rIns="0" bIns="0" rtlCol="0">
            <a:spAutoFit/>
          </a:bodyPr>
          <a:lstStyle/>
          <a:p>
            <a:pPr algn="ctr"/>
            <a:r>
              <a:rPr kumimoji="1" lang="en-US" altLang="ja-JP" sz="1000" dirty="0">
                <a:solidFill>
                  <a:schemeClr val="bg1"/>
                </a:solidFill>
                <a:latin typeface="Arial" panose="020B0604020202020204" pitchFamily="34" charset="0"/>
                <a:ea typeface="ＭＳ ゴシック" panose="020B0609070205080204" pitchFamily="49" charset="-128"/>
              </a:rPr>
              <a:t>Getting stuck or caught</a:t>
            </a:r>
            <a:br>
              <a:rPr kumimoji="1" lang="en-US" altLang="ja-JP" sz="1000" dirty="0">
                <a:solidFill>
                  <a:schemeClr val="bg1"/>
                </a:solidFill>
                <a:latin typeface="Arial" panose="020B0604020202020204" pitchFamily="34" charset="0"/>
                <a:ea typeface="ＭＳ ゴシック" panose="020B0609070205080204" pitchFamily="49" charset="-128"/>
              </a:rPr>
            </a:br>
            <a:r>
              <a:rPr kumimoji="1" lang="en-US" altLang="ja-JP" sz="1000" dirty="0">
                <a:solidFill>
                  <a:schemeClr val="bg1"/>
                </a:solidFill>
                <a:latin typeface="Arial" panose="020B0604020202020204" pitchFamily="34" charset="0"/>
                <a:ea typeface="ＭＳ ゴシック" panose="020B0609070205080204" pitchFamily="49" charset="-128"/>
              </a:rPr>
              <a:t>21%</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28" name="テキスト ボックス 27">
            <a:extLst>
              <a:ext uri="{FF2B5EF4-FFF2-40B4-BE49-F238E27FC236}">
                <a16:creationId xmlns:a16="http://schemas.microsoft.com/office/drawing/2014/main" id="{4D0031E6-9AD6-4F6E-88A0-0414D29B9AE4}"/>
              </a:ext>
            </a:extLst>
          </p:cNvPr>
          <p:cNvSpPr txBox="1"/>
          <p:nvPr/>
        </p:nvSpPr>
        <p:spPr>
          <a:xfrm>
            <a:off x="6387451" y="6020953"/>
            <a:ext cx="888734" cy="461665"/>
          </a:xfrm>
          <a:prstGeom prst="rect">
            <a:avLst/>
          </a:prstGeom>
          <a:noFill/>
        </p:spPr>
        <p:txBody>
          <a:bodyPr vert="horz" wrap="square" lIns="0" tIns="0" rIns="0" bIns="0" rtlCol="0">
            <a:spAutoFit/>
          </a:bodyPr>
          <a:lstStyle/>
          <a:p>
            <a:pPr algn="ctr"/>
            <a:r>
              <a:rPr kumimoji="1" lang="id-ID" altLang="ja-JP" sz="1000" dirty="0">
                <a:solidFill>
                  <a:schemeClr val="bg1"/>
                </a:solidFill>
                <a:latin typeface="Arial" panose="020B0604020202020204" pitchFamily="34" charset="0"/>
                <a:ea typeface="ＭＳ ゴシック" panose="020B0609070205080204" pitchFamily="49" charset="-128"/>
              </a:rPr>
              <a:t>Slipping / Stumbling</a:t>
            </a:r>
            <a:br>
              <a:rPr kumimoji="1" lang="id-ID" altLang="ja-JP" sz="1000" dirty="0">
                <a:solidFill>
                  <a:schemeClr val="bg1"/>
                </a:solidFill>
                <a:latin typeface="Arial" panose="020B0604020202020204" pitchFamily="34" charset="0"/>
                <a:ea typeface="ＭＳ ゴシック" panose="020B0609070205080204" pitchFamily="49" charset="-128"/>
              </a:rPr>
            </a:br>
            <a:r>
              <a:rPr kumimoji="1" lang="id-ID" altLang="ja-JP" sz="1000" dirty="0">
                <a:solidFill>
                  <a:schemeClr val="bg1"/>
                </a:solidFill>
                <a:latin typeface="Arial" panose="020B0604020202020204" pitchFamily="34" charset="0"/>
                <a:ea typeface="ＭＳ ゴシック" panose="020B0609070205080204" pitchFamily="49" charset="-128"/>
              </a:rPr>
              <a:t>12%</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29" name="テキスト ボックス 28">
            <a:extLst>
              <a:ext uri="{FF2B5EF4-FFF2-40B4-BE49-F238E27FC236}">
                <a16:creationId xmlns:a16="http://schemas.microsoft.com/office/drawing/2014/main" id="{F5F0CD94-B4B8-4FB6-AC28-0498EE3278C1}"/>
              </a:ext>
            </a:extLst>
          </p:cNvPr>
          <p:cNvSpPr txBox="1"/>
          <p:nvPr/>
        </p:nvSpPr>
        <p:spPr>
          <a:xfrm>
            <a:off x="5582768" y="5862355"/>
            <a:ext cx="888734" cy="523220"/>
          </a:xfrm>
          <a:prstGeom prst="rect">
            <a:avLst/>
          </a:prstGeom>
          <a:noFill/>
        </p:spPr>
        <p:txBody>
          <a:bodyPr vert="horz" wrap="square" lIns="0" tIns="0" rIns="0" bIns="0" rtlCol="0">
            <a:spAutoFit/>
          </a:bodyPr>
          <a:lstStyle/>
          <a:p>
            <a:pPr algn="ctr">
              <a:lnSpc>
                <a:spcPct val="85000"/>
              </a:lnSpc>
            </a:pPr>
            <a:r>
              <a:rPr kumimoji="1" lang="id-ID" altLang="ja-JP" sz="1000" dirty="0">
                <a:solidFill>
                  <a:schemeClr val="bg1"/>
                </a:solidFill>
                <a:latin typeface="Arial" panose="020B0604020202020204" pitchFamily="34" charset="0"/>
                <a:ea typeface="ＭＳ ゴシック" panose="020B0609070205080204" pitchFamily="49" charset="-128"/>
              </a:rPr>
              <a:t>Reaction / Unreasonable action</a:t>
            </a:r>
            <a:br>
              <a:rPr kumimoji="1" lang="id-ID" altLang="ja-JP" sz="1000" dirty="0">
                <a:solidFill>
                  <a:schemeClr val="bg1"/>
                </a:solidFill>
                <a:latin typeface="Arial" panose="020B0604020202020204" pitchFamily="34" charset="0"/>
                <a:ea typeface="ＭＳ ゴシック" panose="020B0609070205080204" pitchFamily="49" charset="-128"/>
              </a:rPr>
            </a:br>
            <a:r>
              <a:rPr kumimoji="1" lang="id-ID" altLang="ja-JP" sz="1000" dirty="0">
                <a:solidFill>
                  <a:schemeClr val="bg1"/>
                </a:solidFill>
                <a:latin typeface="Arial" panose="020B0604020202020204" pitchFamily="34" charset="0"/>
                <a:ea typeface="ＭＳ ゴシック" panose="020B0609070205080204" pitchFamily="49" charset="-128"/>
              </a:rPr>
              <a:t>10%</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30" name="テキスト ボックス 29">
            <a:extLst>
              <a:ext uri="{FF2B5EF4-FFF2-40B4-BE49-F238E27FC236}">
                <a16:creationId xmlns:a16="http://schemas.microsoft.com/office/drawing/2014/main" id="{E7230D85-6B8E-4CC8-9CB1-3C846C1C444B}"/>
              </a:ext>
            </a:extLst>
          </p:cNvPr>
          <p:cNvSpPr txBox="1"/>
          <p:nvPr/>
        </p:nvSpPr>
        <p:spPr>
          <a:xfrm>
            <a:off x="5138401" y="5445952"/>
            <a:ext cx="888734" cy="392415"/>
          </a:xfrm>
          <a:prstGeom prst="rect">
            <a:avLst/>
          </a:prstGeom>
          <a:noFill/>
        </p:spPr>
        <p:txBody>
          <a:bodyPr vert="horz" wrap="square" lIns="0" tIns="0" rIns="0" bIns="0" rtlCol="0">
            <a:spAutoFit/>
          </a:bodyPr>
          <a:lstStyle/>
          <a:p>
            <a:pPr algn="ctr">
              <a:lnSpc>
                <a:spcPct val="85000"/>
              </a:lnSpc>
            </a:pPr>
            <a:r>
              <a:rPr kumimoji="1" lang="en-US" altLang="ja-JP" sz="1000" dirty="0">
                <a:solidFill>
                  <a:schemeClr val="bg1"/>
                </a:solidFill>
                <a:latin typeface="Arial" panose="020B0604020202020204" pitchFamily="34" charset="0"/>
                <a:ea typeface="ＭＳ ゴシック" panose="020B0609070205080204" pitchFamily="49" charset="-128"/>
              </a:rPr>
              <a:t>Hit by falling objects</a:t>
            </a:r>
            <a:br>
              <a:rPr kumimoji="1" lang="en-US" altLang="ja-JP" sz="1000" dirty="0">
                <a:solidFill>
                  <a:schemeClr val="bg1"/>
                </a:solidFill>
                <a:latin typeface="Arial" panose="020B0604020202020204" pitchFamily="34" charset="0"/>
                <a:ea typeface="ＭＳ ゴシック" panose="020B0609070205080204" pitchFamily="49" charset="-128"/>
              </a:rPr>
            </a:br>
            <a:r>
              <a:rPr kumimoji="1" lang="en-US" altLang="ja-JP" sz="1000" dirty="0">
                <a:solidFill>
                  <a:schemeClr val="bg1"/>
                </a:solidFill>
                <a:latin typeface="Arial" panose="020B0604020202020204" pitchFamily="34" charset="0"/>
                <a:ea typeface="ＭＳ ゴシック" panose="020B0609070205080204" pitchFamily="49" charset="-128"/>
              </a:rPr>
              <a:t>9%</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31" name="テキスト ボックス 30">
            <a:extLst>
              <a:ext uri="{FF2B5EF4-FFF2-40B4-BE49-F238E27FC236}">
                <a16:creationId xmlns:a16="http://schemas.microsoft.com/office/drawing/2014/main" id="{33DBEAF3-6FC2-4363-960D-EA052F34C104}"/>
              </a:ext>
            </a:extLst>
          </p:cNvPr>
          <p:cNvSpPr txBox="1"/>
          <p:nvPr/>
        </p:nvSpPr>
        <p:spPr>
          <a:xfrm>
            <a:off x="4985014" y="5056137"/>
            <a:ext cx="888734" cy="307777"/>
          </a:xfrm>
          <a:prstGeom prst="rect">
            <a:avLst/>
          </a:prstGeom>
          <a:noFill/>
        </p:spPr>
        <p:txBody>
          <a:bodyPr vert="horz" wrap="square" lIns="0" tIns="0" rIns="0" bIns="0" rtlCol="0">
            <a:spAutoFit/>
          </a:bodyPr>
          <a:lstStyle/>
          <a:p>
            <a:pPr algn="ctr"/>
            <a:r>
              <a:rPr kumimoji="1" lang="id-ID" altLang="ja-JP" sz="1000" dirty="0">
                <a:solidFill>
                  <a:schemeClr val="bg1"/>
                </a:solidFill>
                <a:latin typeface="Arial" panose="020B0604020202020204" pitchFamily="34" charset="0"/>
                <a:ea typeface="ＭＳ ゴシック" panose="020B0609070205080204" pitchFamily="49" charset="-128"/>
              </a:rPr>
              <a:t>Collision</a:t>
            </a:r>
            <a:br>
              <a:rPr kumimoji="1" lang="id-ID" altLang="ja-JP" sz="1000" dirty="0">
                <a:solidFill>
                  <a:schemeClr val="bg1"/>
                </a:solidFill>
                <a:latin typeface="Arial" panose="020B0604020202020204" pitchFamily="34" charset="0"/>
                <a:ea typeface="ＭＳ ゴシック" panose="020B0609070205080204" pitchFamily="49" charset="-128"/>
              </a:rPr>
            </a:br>
            <a:r>
              <a:rPr kumimoji="1" lang="id-ID" altLang="ja-JP" sz="1000" dirty="0">
                <a:solidFill>
                  <a:schemeClr val="bg1"/>
                </a:solidFill>
                <a:latin typeface="Arial" panose="020B0604020202020204" pitchFamily="34" charset="0"/>
                <a:ea typeface="ＭＳ ゴシック" panose="020B0609070205080204" pitchFamily="49" charset="-128"/>
              </a:rPr>
              <a:t>6%</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32" name="テキスト ボックス 31">
            <a:extLst>
              <a:ext uri="{FF2B5EF4-FFF2-40B4-BE49-F238E27FC236}">
                <a16:creationId xmlns:a16="http://schemas.microsoft.com/office/drawing/2014/main" id="{4B55D0CB-0258-45A6-B3B3-435827A3C618}"/>
              </a:ext>
            </a:extLst>
          </p:cNvPr>
          <p:cNvSpPr txBox="1"/>
          <p:nvPr/>
        </p:nvSpPr>
        <p:spPr>
          <a:xfrm>
            <a:off x="5169787" y="4649052"/>
            <a:ext cx="888734" cy="307777"/>
          </a:xfrm>
          <a:prstGeom prst="rect">
            <a:avLst/>
          </a:prstGeom>
          <a:noFill/>
        </p:spPr>
        <p:txBody>
          <a:bodyPr vert="horz" wrap="square" lIns="0" tIns="0" rIns="0" bIns="0" rtlCol="0">
            <a:spAutoFit/>
          </a:bodyPr>
          <a:lstStyle/>
          <a:p>
            <a:pPr algn="ctr"/>
            <a:r>
              <a:rPr kumimoji="1" lang="id-ID" altLang="ja-JP" sz="1000" dirty="0">
                <a:solidFill>
                  <a:schemeClr val="bg1"/>
                </a:solidFill>
                <a:latin typeface="Arial" panose="020B0604020202020204" pitchFamily="34" charset="0"/>
                <a:ea typeface="ＭＳ ゴシック" panose="020B0609070205080204" pitchFamily="49" charset="-128"/>
              </a:rPr>
              <a:t>Cut / Scratch</a:t>
            </a:r>
            <a:br>
              <a:rPr kumimoji="1" lang="id-ID" altLang="ja-JP" sz="1000" dirty="0">
                <a:solidFill>
                  <a:schemeClr val="bg1"/>
                </a:solidFill>
                <a:latin typeface="Arial" panose="020B0604020202020204" pitchFamily="34" charset="0"/>
                <a:ea typeface="ＭＳ ゴシック" panose="020B0609070205080204" pitchFamily="49" charset="-128"/>
              </a:rPr>
            </a:br>
            <a:r>
              <a:rPr kumimoji="1" lang="id-ID" altLang="ja-JP" sz="1000" dirty="0">
                <a:solidFill>
                  <a:schemeClr val="bg1"/>
                </a:solidFill>
                <a:latin typeface="Arial" panose="020B0604020202020204" pitchFamily="34" charset="0"/>
                <a:ea typeface="ＭＳ ゴシック" panose="020B0609070205080204" pitchFamily="49" charset="-128"/>
              </a:rPr>
              <a:t>5%</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33" name="テキスト ボックス 32">
            <a:extLst>
              <a:ext uri="{FF2B5EF4-FFF2-40B4-BE49-F238E27FC236}">
                <a16:creationId xmlns:a16="http://schemas.microsoft.com/office/drawing/2014/main" id="{743F04B1-E4A1-4A23-83C9-DFC6B4D982CD}"/>
              </a:ext>
            </a:extLst>
          </p:cNvPr>
          <p:cNvSpPr txBox="1"/>
          <p:nvPr/>
        </p:nvSpPr>
        <p:spPr>
          <a:xfrm>
            <a:off x="5746917" y="4131434"/>
            <a:ext cx="888734" cy="307777"/>
          </a:xfrm>
          <a:prstGeom prst="rect">
            <a:avLst/>
          </a:prstGeom>
          <a:noFill/>
        </p:spPr>
        <p:txBody>
          <a:bodyPr vert="horz" wrap="square" lIns="0" tIns="0" rIns="0" bIns="0" rtlCol="0">
            <a:spAutoFit/>
          </a:bodyPr>
          <a:lstStyle/>
          <a:p>
            <a:pPr algn="ctr"/>
            <a:r>
              <a:rPr kumimoji="1" lang="id-ID" altLang="ja-JP" sz="1000" dirty="0">
                <a:solidFill>
                  <a:schemeClr val="bg1"/>
                </a:solidFill>
                <a:latin typeface="Arial" panose="020B0604020202020204" pitchFamily="34" charset="0"/>
                <a:ea typeface="ＭＳ ゴシック" panose="020B0609070205080204" pitchFamily="49" charset="-128"/>
              </a:rPr>
              <a:t>Other</a:t>
            </a:r>
            <a:br>
              <a:rPr kumimoji="1" lang="id-ID" altLang="ja-JP" sz="1000" dirty="0">
                <a:solidFill>
                  <a:schemeClr val="bg1"/>
                </a:solidFill>
                <a:latin typeface="Arial" panose="020B0604020202020204" pitchFamily="34" charset="0"/>
                <a:ea typeface="ＭＳ ゴシック" panose="020B0609070205080204" pitchFamily="49" charset="-128"/>
              </a:rPr>
            </a:br>
            <a:r>
              <a:rPr kumimoji="1" lang="id-ID" altLang="ja-JP" sz="1000" dirty="0">
                <a:solidFill>
                  <a:schemeClr val="bg1"/>
                </a:solidFill>
                <a:latin typeface="Arial" panose="020B0604020202020204" pitchFamily="34" charset="0"/>
                <a:ea typeface="ＭＳ ゴシック" panose="020B0609070205080204" pitchFamily="49" charset="-128"/>
              </a:rPr>
              <a:t>16%</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34" name="テキスト ボックス 33">
            <a:extLst>
              <a:ext uri="{FF2B5EF4-FFF2-40B4-BE49-F238E27FC236}">
                <a16:creationId xmlns:a16="http://schemas.microsoft.com/office/drawing/2014/main" id="{BC0F1B8D-1DB8-4B40-9210-30B10D8D8883}"/>
              </a:ext>
            </a:extLst>
          </p:cNvPr>
          <p:cNvSpPr txBox="1"/>
          <p:nvPr/>
        </p:nvSpPr>
        <p:spPr>
          <a:xfrm>
            <a:off x="8081628" y="1606536"/>
            <a:ext cx="468000" cy="193899"/>
          </a:xfrm>
          <a:prstGeom prst="rect">
            <a:avLst/>
          </a:prstGeom>
          <a:solidFill>
            <a:schemeClr val="bg1"/>
          </a:solidFill>
        </p:spPr>
        <p:txBody>
          <a:bodyPr vert="horz" wrap="square" lIns="0" tIns="0" rIns="0" bIns="0" rtlCol="0">
            <a:spAutoFit/>
          </a:bodyPr>
          <a:lstStyle/>
          <a:p>
            <a:pPr>
              <a:lnSpc>
                <a:spcPct val="90000"/>
              </a:lnSpc>
            </a:pPr>
            <a:r>
              <a:rPr kumimoji="1" lang="id-ID" altLang="ja-JP" sz="700" dirty="0">
                <a:solidFill>
                  <a:schemeClr val="tx1">
                    <a:lumMod val="50000"/>
                    <a:lumOff val="50000"/>
                  </a:schemeClr>
                </a:solidFill>
                <a:latin typeface="Arial" panose="020B0604020202020204" pitchFamily="34" charset="0"/>
                <a:ea typeface="ＭＳ ゴシック" panose="020B0609070205080204" pitchFamily="49" charset="-128"/>
              </a:rPr>
              <a:t>Fatalities &amp; Injuries</a:t>
            </a:r>
            <a:endParaRPr kumimoji="1" lang="ja-JP" altLang="en-US" sz="700" dirty="0">
              <a:solidFill>
                <a:schemeClr val="tx1">
                  <a:lumMod val="50000"/>
                  <a:lumOff val="50000"/>
                </a:schemeClr>
              </a:solidFill>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1345056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0550DFFE-BA61-4ACC-B258-D7DB6D1CFF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23" y="1486014"/>
            <a:ext cx="2970000" cy="2970000"/>
          </a:xfrm>
          <a:prstGeom prst="rect">
            <a:avLst/>
          </a:prstGeom>
        </p:spPr>
      </p:pic>
      <p:sp>
        <p:nvSpPr>
          <p:cNvPr id="4" name="スライド番号プレースホルダ 3"/>
          <p:cNvSpPr>
            <a:spLocks noGrp="1"/>
          </p:cNvSpPr>
          <p:nvPr>
            <p:ph type="sldNum" sz="quarter" idx="12"/>
          </p:nvPr>
        </p:nvSpPr>
        <p:spPr>
          <a:xfrm>
            <a:off x="3707904" y="6453336"/>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7</a:t>
            </a:fld>
            <a:endParaRPr kumimoji="1" lang="ja-JP" altLang="en-US">
              <a:latin typeface="Arial" panose="020B0604020202020204" pitchFamily="34" charset="0"/>
              <a:ea typeface="ＭＳ ゴシック" panose="020B0609070205080204" pitchFamily="49" charset="-128"/>
            </a:endParaRPr>
          </a:p>
        </p:txBody>
      </p:sp>
      <p:sp>
        <p:nvSpPr>
          <p:cNvPr id="8" name="Rectangle 10">
            <a:extLst>
              <a:ext uri="{FF2B5EF4-FFF2-40B4-BE49-F238E27FC236}">
                <a16:creationId xmlns:a16="http://schemas.microsoft.com/office/drawing/2014/main" id="{3EE2A2AC-EA62-42A0-8C41-24135181C0BB}"/>
              </a:ext>
            </a:extLst>
          </p:cNvPr>
          <p:cNvSpPr>
            <a:spLocks noChangeArrowheads="1"/>
          </p:cNvSpPr>
          <p:nvPr/>
        </p:nvSpPr>
        <p:spPr bwMode="auto">
          <a:xfrm>
            <a:off x="395536" y="45123"/>
            <a:ext cx="5850987" cy="551640"/>
          </a:xfrm>
          <a:prstGeom prst="roundRect">
            <a:avLst/>
          </a:prstGeom>
          <a:solidFill>
            <a:srgbClr val="C00000"/>
          </a:solidFill>
          <a:ln w="9525">
            <a:noFill/>
            <a:miter lim="800000"/>
            <a:headEnd/>
            <a:tailEnd/>
          </a:ln>
          <a:effectLst/>
        </p:spPr>
        <p:txBody>
          <a:bodyPr wrap="square" tIns="0" bIns="0" rtlCol="0" anchor="ctr">
            <a:spAutoFit/>
          </a:bodyPr>
          <a:lstStyle/>
          <a:p>
            <a:pPr rtl="0">
              <a:lnSpc>
                <a:spcPct val="90000"/>
              </a:lnSpc>
            </a:pPr>
            <a:r>
              <a:rPr lang="en-us" b="1" dirty="0">
                <a:solidFill>
                  <a:schemeClr val="bg1"/>
                </a:solidFill>
                <a:latin typeface="Arial" panose="020B0604020202020204" pitchFamily="34" charset="0"/>
                <a:ea typeface="ＭＳ ゴシック" panose="020B0609070205080204" pitchFamily="49" charset="-128"/>
                <a:cs typeface="Arial" charset="0"/>
              </a:rPr>
              <a:t>Among those involved in accidents, inexperienced workers account for more than 40%.</a:t>
            </a:r>
            <a:endParaRPr lang="ja-JP" altLang="en-US" b="1" dirty="0">
              <a:solidFill>
                <a:schemeClr val="bg1"/>
              </a:solidFill>
              <a:latin typeface="Arial" panose="020B0604020202020204" pitchFamily="34" charset="0"/>
              <a:ea typeface="ＭＳ ゴシック" panose="020B0609070205080204" pitchFamily="49" charset="-128"/>
              <a:cs typeface="Arial" charset="0"/>
            </a:endParaRPr>
          </a:p>
        </p:txBody>
      </p:sp>
      <p:sp>
        <p:nvSpPr>
          <p:cNvPr id="16" name="線吹き出し 1 (枠付き) 2">
            <a:extLst>
              <a:ext uri="{FF2B5EF4-FFF2-40B4-BE49-F238E27FC236}">
                <a16:creationId xmlns:a16="http://schemas.microsoft.com/office/drawing/2014/main" id="{16EFF398-2F8A-463D-AFAB-7DED036D3947}"/>
              </a:ext>
            </a:extLst>
          </p:cNvPr>
          <p:cNvSpPr/>
          <p:nvPr/>
        </p:nvSpPr>
        <p:spPr>
          <a:xfrm>
            <a:off x="3480928" y="2333050"/>
            <a:ext cx="863021" cy="430887"/>
          </a:xfrm>
          <a:prstGeom prst="borderCallout1">
            <a:avLst>
              <a:gd name="adj1" fmla="val 18750"/>
              <a:gd name="adj2" fmla="val -8333"/>
              <a:gd name="adj3" fmla="val 104978"/>
              <a:gd name="adj4" fmla="val -28247"/>
            </a:avLst>
          </a:prstGeom>
          <a:noFill/>
          <a:ln w="12700" cmpd="sng">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rtl="0" fontAlgn="auto">
              <a:spcBef>
                <a:spcPts val="0"/>
              </a:spcBef>
              <a:spcAft>
                <a:spcPts val="0"/>
              </a:spcAft>
              <a:defRPr/>
            </a:pPr>
            <a:r>
              <a:rPr lang="en-us" sz="1400" dirty="0">
                <a:solidFill>
                  <a:schemeClr val="tx1"/>
                </a:solidFill>
                <a:latin typeface="Arial" panose="020B0604020202020204" pitchFamily="34" charset="0"/>
                <a:ea typeface="ＭＳ ゴシック" panose="020B0609070205080204" pitchFamily="49" charset="-128"/>
                <a:cs typeface="メイリオ" panose="020B0604030504040204" pitchFamily="50" charset="-128"/>
              </a:rPr>
              <a:t>&lt;1 year</a:t>
            </a:r>
            <a:endParaRPr lang="en-US" altLang="ja-JP" sz="1400" dirty="0">
              <a:solidFill>
                <a:schemeClr val="tx1"/>
              </a:solidFill>
              <a:latin typeface="Arial" panose="020B0604020202020204" pitchFamily="34" charset="0"/>
              <a:ea typeface="ＭＳ ゴシック" panose="020B0609070205080204" pitchFamily="49" charset="-128"/>
              <a:cs typeface="メイリオ" panose="020B0604030504040204" pitchFamily="50" charset="-128"/>
            </a:endParaRPr>
          </a:p>
          <a:p>
            <a:pPr algn="ctr" rtl="0" fontAlgn="auto">
              <a:spcBef>
                <a:spcPts val="0"/>
              </a:spcBef>
              <a:spcAft>
                <a:spcPts val="0"/>
              </a:spcAft>
              <a:defRPr/>
            </a:pPr>
            <a:r>
              <a:rPr lang="en-us" sz="1400" dirty="0">
                <a:solidFill>
                  <a:schemeClr val="tx1"/>
                </a:solidFill>
                <a:latin typeface="Arial" panose="020B0604020202020204" pitchFamily="34" charset="0"/>
                <a:ea typeface="ＭＳ ゴシック" panose="020B0609070205080204" pitchFamily="49" charset="-128"/>
                <a:cs typeface="メイリオ" panose="020B0604030504040204" pitchFamily="50" charset="-128"/>
              </a:rPr>
              <a:t>23%</a:t>
            </a:r>
            <a:endParaRPr lang="ja-JP" altLang="en-US" sz="1400" dirty="0">
              <a:solidFill>
                <a:schemeClr val="tx1"/>
              </a:solidFill>
              <a:latin typeface="Arial" panose="020B0604020202020204" pitchFamily="34" charset="0"/>
              <a:ea typeface="ＭＳ ゴシック" panose="020B0609070205080204" pitchFamily="49" charset="-128"/>
              <a:cs typeface="メイリオ" panose="020B0604030504040204" pitchFamily="50" charset="-128"/>
            </a:endParaRPr>
          </a:p>
        </p:txBody>
      </p:sp>
      <p:sp>
        <p:nvSpPr>
          <p:cNvPr id="17" name="線吹き出し 1 (枠付き) 22">
            <a:extLst>
              <a:ext uri="{FF2B5EF4-FFF2-40B4-BE49-F238E27FC236}">
                <a16:creationId xmlns:a16="http://schemas.microsoft.com/office/drawing/2014/main" id="{5E5DE7A7-3174-4AF7-94E7-F7CF7F4531D2}"/>
              </a:ext>
            </a:extLst>
          </p:cNvPr>
          <p:cNvSpPr/>
          <p:nvPr/>
        </p:nvSpPr>
        <p:spPr>
          <a:xfrm>
            <a:off x="2968516" y="4090888"/>
            <a:ext cx="863020" cy="430887"/>
          </a:xfrm>
          <a:prstGeom prst="borderCallout1">
            <a:avLst>
              <a:gd name="adj1" fmla="val 7271"/>
              <a:gd name="adj2" fmla="val 646"/>
              <a:gd name="adj3" fmla="val 39622"/>
              <a:gd name="adj4" fmla="val -50178"/>
            </a:avLst>
          </a:prstGeom>
          <a:noFill/>
          <a:ln w="12700" cmpd="sng">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rtl="0" fontAlgn="auto">
              <a:spcBef>
                <a:spcPts val="0"/>
              </a:spcBef>
              <a:spcAft>
                <a:spcPts val="0"/>
              </a:spcAft>
              <a:defRPr/>
            </a:pPr>
            <a:r>
              <a:rPr lang="en-us" sz="1400">
                <a:solidFill>
                  <a:schemeClr val="tx1"/>
                </a:solidFill>
                <a:latin typeface="Arial" panose="020B0604020202020204" pitchFamily="34" charset="0"/>
                <a:ea typeface="ＭＳ ゴシック" panose="020B0609070205080204" pitchFamily="49" charset="-128"/>
                <a:cs typeface="メイリオ" panose="020B0604030504040204" pitchFamily="50" charset="-128"/>
              </a:rPr>
              <a:t>&lt;3 year</a:t>
            </a:r>
            <a:endParaRPr lang="en-US" altLang="ja-JP" sz="1400" dirty="0">
              <a:solidFill>
                <a:schemeClr val="tx1"/>
              </a:solidFill>
              <a:latin typeface="Arial" panose="020B0604020202020204" pitchFamily="34" charset="0"/>
              <a:ea typeface="ＭＳ ゴシック" panose="020B0609070205080204" pitchFamily="49" charset="-128"/>
              <a:cs typeface="メイリオ" panose="020B0604030504040204" pitchFamily="50" charset="-128"/>
            </a:endParaRPr>
          </a:p>
          <a:p>
            <a:pPr algn="ctr" rtl="0" fontAlgn="auto">
              <a:spcBef>
                <a:spcPts val="0"/>
              </a:spcBef>
              <a:spcAft>
                <a:spcPts val="0"/>
              </a:spcAft>
              <a:defRPr/>
            </a:pPr>
            <a:r>
              <a:rPr lang="en-us" sz="1400">
                <a:solidFill>
                  <a:schemeClr val="tx1"/>
                </a:solidFill>
                <a:latin typeface="Arial" panose="020B0604020202020204" pitchFamily="34" charset="0"/>
                <a:ea typeface="ＭＳ ゴシック" panose="020B0609070205080204" pitchFamily="49" charset="-128"/>
                <a:cs typeface="メイリオ" panose="020B0604030504040204" pitchFamily="50" charset="-128"/>
              </a:rPr>
              <a:t>43%</a:t>
            </a:r>
            <a:endParaRPr lang="ja-JP" altLang="en-US" sz="1400" dirty="0">
              <a:solidFill>
                <a:schemeClr val="tx1"/>
              </a:solidFill>
              <a:latin typeface="Arial" panose="020B0604020202020204" pitchFamily="34" charset="0"/>
              <a:ea typeface="ＭＳ ゴシック" panose="020B0609070205080204" pitchFamily="49" charset="-128"/>
              <a:cs typeface="メイリオ" panose="020B0604030504040204" pitchFamily="50" charset="-128"/>
            </a:endParaRPr>
          </a:p>
        </p:txBody>
      </p:sp>
      <p:sp>
        <p:nvSpPr>
          <p:cNvPr id="20" name="テキスト ボックス 19">
            <a:extLst>
              <a:ext uri="{FF2B5EF4-FFF2-40B4-BE49-F238E27FC236}">
                <a16:creationId xmlns:a16="http://schemas.microsoft.com/office/drawing/2014/main" id="{A3040706-2C22-4EFC-82D3-0680F962680D}"/>
              </a:ext>
            </a:extLst>
          </p:cNvPr>
          <p:cNvSpPr txBox="1"/>
          <p:nvPr/>
        </p:nvSpPr>
        <p:spPr bwMode="auto">
          <a:xfrm>
            <a:off x="323528" y="644438"/>
            <a:ext cx="5136004" cy="848300"/>
          </a:xfrm>
          <a:prstGeom prst="rect">
            <a:avLst/>
          </a:prstGeom>
          <a:noFill/>
          <a:ln w="19050">
            <a:solidFill>
              <a:srgbClr val="FF0000"/>
            </a:solidFill>
          </a:ln>
        </p:spPr>
        <p:txBody>
          <a:bodyPr tIns="36000" bIns="36000" rtlCol="0">
            <a:spAutoFit/>
          </a:bodyPr>
          <a:lstStyle/>
          <a:p>
            <a:pPr marL="182563" indent="-182563" rtl="0" fontAlgn="auto">
              <a:lnSpc>
                <a:spcPct val="90000"/>
              </a:lnSpc>
              <a:spcBef>
                <a:spcPts val="600"/>
              </a:spcBef>
              <a:spcAft>
                <a:spcPts val="0"/>
              </a:spcAft>
              <a:defRPr/>
            </a:pPr>
            <a:r>
              <a:rPr lang="en-US" sz="1400" b="1" dirty="0">
                <a:latin typeface="Arial" panose="020B0604020202020204" pitchFamily="34" charset="0"/>
                <a:ea typeface="ＭＳ ゴシック" panose="020B0609070205080204" pitchFamily="49" charset="-128"/>
                <a:cs typeface="メイリオ" panose="020B0604030504040204" pitchFamily="50" charset="-128"/>
                <a:sym typeface="Wingdings 2" panose="05020102010507070707" pitchFamily="18" charset="2"/>
              </a:rPr>
              <a:t></a:t>
            </a:r>
            <a:r>
              <a:rPr lang="en-us" sz="1400" b="1" dirty="0">
                <a:latin typeface="Arial" panose="020B0604020202020204" pitchFamily="34" charset="0"/>
                <a:ea typeface="ＭＳ ゴシック" panose="020B0609070205080204" pitchFamily="49" charset="-128"/>
                <a:cs typeface="メイリオ" panose="020B0604030504040204" pitchFamily="50" charset="-128"/>
              </a:rPr>
              <a:t> Among those involved in accidents in the industrial-waste disposal sector, classified into age groups, workers with experience of less than three years account for the largest share, 43%.</a:t>
            </a:r>
            <a:endParaRPr lang="en-US" altLang="ja-JP" sz="1400" b="1" dirty="0">
              <a:latin typeface="Arial" panose="020B0604020202020204" pitchFamily="34" charset="0"/>
              <a:ea typeface="ＭＳ ゴシック" panose="020B0609070205080204" pitchFamily="49" charset="-128"/>
              <a:cs typeface="メイリオ" panose="020B0604030504040204" pitchFamily="50" charset="-128"/>
            </a:endParaRPr>
          </a:p>
        </p:txBody>
      </p:sp>
      <p:sp>
        <p:nvSpPr>
          <p:cNvPr id="21" name="テキスト ボックス 20">
            <a:extLst>
              <a:ext uri="{FF2B5EF4-FFF2-40B4-BE49-F238E27FC236}">
                <a16:creationId xmlns:a16="http://schemas.microsoft.com/office/drawing/2014/main" id="{C7C5A3AE-E879-43C9-9782-B5358AAEE468}"/>
              </a:ext>
            </a:extLst>
          </p:cNvPr>
          <p:cNvSpPr txBox="1"/>
          <p:nvPr/>
        </p:nvSpPr>
        <p:spPr bwMode="auto">
          <a:xfrm>
            <a:off x="251520" y="4653136"/>
            <a:ext cx="4896098" cy="1800200"/>
          </a:xfrm>
          <a:prstGeom prst="rect">
            <a:avLst/>
          </a:prstGeom>
          <a:noFill/>
          <a:ln w="19050">
            <a:solidFill>
              <a:srgbClr val="FF0000"/>
            </a:solidFill>
          </a:ln>
        </p:spPr>
        <p:txBody>
          <a:bodyPr tIns="108000" rtlCol="0"/>
          <a:lstStyle/>
          <a:p>
            <a:pPr marL="182563" indent="-182563" algn="just">
              <a:lnSpc>
                <a:spcPct val="90000"/>
              </a:lnSpc>
              <a:spcBef>
                <a:spcPts val="600"/>
              </a:spcBef>
              <a:defRPr/>
            </a:pPr>
            <a:r>
              <a:rPr lang="en-US" altLang="ja-JP" sz="1400"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sym typeface="Wingdings 2" panose="05020102010507070707" pitchFamily="18" charset="2"/>
              </a:rPr>
              <a:t></a:t>
            </a:r>
            <a:r>
              <a:rPr lang="en-us" sz="1400" b="1" dirty="0">
                <a:latin typeface="Arial" panose="020B0604020202020204" pitchFamily="34" charset="0"/>
                <a:ea typeface="ＭＳ ゴシック" panose="020B0609070205080204" pitchFamily="49" charset="-128"/>
                <a:cs typeface="メイリオ" panose="020B0604030504040204" pitchFamily="50" charset="-128"/>
              </a:rPr>
              <a:t> Among inexperienced workers involved in accidents, classified into accident types, those "Getting stuck or caught" account for the largest, 24%.</a:t>
            </a:r>
            <a:endParaRPr lang="en-US" altLang="ja-JP" sz="1400" b="1" dirty="0">
              <a:latin typeface="Arial" panose="020B0604020202020204" pitchFamily="34" charset="0"/>
              <a:ea typeface="ＭＳ ゴシック" panose="020B0609070205080204" pitchFamily="49" charset="-128"/>
              <a:cs typeface="メイリオ" panose="020B0604030504040204" pitchFamily="50" charset="-128"/>
            </a:endParaRPr>
          </a:p>
          <a:p>
            <a:pPr marL="182563" indent="-182563" algn="just" rtl="0" fontAlgn="auto">
              <a:lnSpc>
                <a:spcPct val="90000"/>
              </a:lnSpc>
              <a:spcBef>
                <a:spcPts val="600"/>
              </a:spcBef>
              <a:spcAft>
                <a:spcPts val="0"/>
              </a:spcAft>
              <a:defRPr/>
            </a:pPr>
            <a:r>
              <a:rPr lang="en-US" sz="1400"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sym typeface="Wingdings 2" panose="05020102010507070707" pitchFamily="18" charset="2"/>
              </a:rPr>
              <a:t></a:t>
            </a:r>
            <a:r>
              <a:rPr lang="en-us" sz="1400"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 </a:t>
            </a:r>
            <a:r>
              <a:rPr lang="en-us" sz="1400" b="1" dirty="0">
                <a:latin typeface="Arial" panose="020B0604020202020204" pitchFamily="34" charset="0"/>
                <a:ea typeface="ＭＳ ゴシック" panose="020B0609070205080204" pitchFamily="49" charset="-128"/>
                <a:cs typeface="メイリオ" panose="020B0604030504040204" pitchFamily="50" charset="-128"/>
              </a:rPr>
              <a:t>Among inexperienced workers involved in accidents, classified into types of equipment responsible, those using a "power-driven transporting machine," such as dump trucks and conveyors, account for the largest, 32%.　</a:t>
            </a:r>
            <a:endParaRPr lang="en-US" altLang="ja-JP" sz="1400" b="1" dirty="0">
              <a:latin typeface="Arial" panose="020B0604020202020204" pitchFamily="34" charset="0"/>
              <a:ea typeface="ＭＳ ゴシック" panose="020B0609070205080204" pitchFamily="49" charset="-128"/>
              <a:cs typeface="メイリオ" panose="020B0604030504040204" pitchFamily="50" charset="-128"/>
            </a:endParaRPr>
          </a:p>
        </p:txBody>
      </p:sp>
      <p:pic>
        <p:nvPicPr>
          <p:cNvPr id="22" name="図 21" descr="アクセサリ が含まれている画像&#10;&#10;自動的に生成された説明">
            <a:extLst>
              <a:ext uri="{FF2B5EF4-FFF2-40B4-BE49-F238E27FC236}">
                <a16:creationId xmlns:a16="http://schemas.microsoft.com/office/drawing/2014/main" id="{79147EFA-739B-45EA-8F70-CEA2C3278B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7157" y="620688"/>
            <a:ext cx="3359575" cy="3085200"/>
          </a:xfrm>
          <a:prstGeom prst="rect">
            <a:avLst/>
          </a:prstGeom>
        </p:spPr>
      </p:pic>
      <p:pic>
        <p:nvPicPr>
          <p:cNvPr id="23" name="図 22">
            <a:extLst>
              <a:ext uri="{FF2B5EF4-FFF2-40B4-BE49-F238E27FC236}">
                <a16:creationId xmlns:a16="http://schemas.microsoft.com/office/drawing/2014/main" id="{9C20D29A-F8AB-46EC-804B-9DF37A7909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1273" y="3632140"/>
            <a:ext cx="3669898" cy="2970000"/>
          </a:xfrm>
          <a:prstGeom prst="rect">
            <a:avLst/>
          </a:prstGeom>
        </p:spPr>
      </p:pic>
      <p:sp>
        <p:nvSpPr>
          <p:cNvPr id="3" name="テキスト ボックス 2">
            <a:extLst>
              <a:ext uri="{FF2B5EF4-FFF2-40B4-BE49-F238E27FC236}">
                <a16:creationId xmlns:a16="http://schemas.microsoft.com/office/drawing/2014/main" id="{AEA50CA3-C67A-42D3-AE7B-064374FAA41A}"/>
              </a:ext>
            </a:extLst>
          </p:cNvPr>
          <p:cNvSpPr txBox="1"/>
          <p:nvPr/>
        </p:nvSpPr>
        <p:spPr>
          <a:xfrm>
            <a:off x="1807527" y="1829787"/>
            <a:ext cx="1058386" cy="307777"/>
          </a:xfrm>
          <a:prstGeom prst="rect">
            <a:avLst/>
          </a:prstGeom>
          <a:noFill/>
        </p:spPr>
        <p:txBody>
          <a:bodyPr vert="horz" wrap="square" lIns="0" tIns="0" rIns="0" bIns="0" rtlCol="0">
            <a:spAutoFit/>
          </a:bodyPr>
          <a:lstStyle/>
          <a:p>
            <a:pPr algn="ctr"/>
            <a:r>
              <a:rPr kumimoji="1" lang="id-ID" altLang="ja-JP" sz="1000" dirty="0">
                <a:solidFill>
                  <a:schemeClr val="bg1"/>
                </a:solidFill>
                <a:latin typeface="Arial" panose="020B0604020202020204" pitchFamily="34" charset="0"/>
                <a:ea typeface="ＭＳ ゴシック" panose="020B0609070205080204" pitchFamily="49" charset="-128"/>
              </a:rPr>
              <a:t>1‒3 months</a:t>
            </a:r>
            <a:br>
              <a:rPr kumimoji="1" lang="id-ID" altLang="ja-JP" sz="1000" dirty="0">
                <a:solidFill>
                  <a:schemeClr val="bg1"/>
                </a:solidFill>
                <a:latin typeface="Arial" panose="020B0604020202020204" pitchFamily="34" charset="0"/>
                <a:ea typeface="ＭＳ ゴシック" panose="020B0609070205080204" pitchFamily="49" charset="-128"/>
              </a:rPr>
            </a:br>
            <a:r>
              <a:rPr kumimoji="1" lang="id-ID" altLang="ja-JP" sz="1000" dirty="0">
                <a:solidFill>
                  <a:schemeClr val="bg1"/>
                </a:solidFill>
                <a:latin typeface="Arial" panose="020B0604020202020204" pitchFamily="34" charset="0"/>
                <a:ea typeface="ＭＳ ゴシック" panose="020B0609070205080204" pitchFamily="49" charset="-128"/>
              </a:rPr>
              <a:t>8%</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3E33E77E-19A4-4F9B-A5DF-E66376E30745}"/>
              </a:ext>
            </a:extLst>
          </p:cNvPr>
          <p:cNvSpPr txBox="1"/>
          <p:nvPr/>
        </p:nvSpPr>
        <p:spPr>
          <a:xfrm>
            <a:off x="2196743" y="2212849"/>
            <a:ext cx="1058386" cy="307777"/>
          </a:xfrm>
          <a:prstGeom prst="rect">
            <a:avLst/>
          </a:prstGeom>
          <a:noFill/>
        </p:spPr>
        <p:txBody>
          <a:bodyPr vert="horz" wrap="square" lIns="0" tIns="0" rIns="0" bIns="0" rtlCol="0">
            <a:spAutoFit/>
          </a:bodyPr>
          <a:lstStyle/>
          <a:p>
            <a:pPr algn="ctr"/>
            <a:r>
              <a:rPr kumimoji="1" lang="id-ID" altLang="ja-JP" sz="1000" dirty="0">
                <a:solidFill>
                  <a:schemeClr val="bg1"/>
                </a:solidFill>
                <a:latin typeface="Arial" panose="020B0604020202020204" pitchFamily="34" charset="0"/>
                <a:ea typeface="ＭＳ ゴシック" panose="020B0609070205080204" pitchFamily="49" charset="-128"/>
              </a:rPr>
              <a:t>3‒6 months</a:t>
            </a:r>
            <a:br>
              <a:rPr kumimoji="1" lang="id-ID" altLang="ja-JP" sz="1000" dirty="0">
                <a:solidFill>
                  <a:schemeClr val="bg1"/>
                </a:solidFill>
                <a:latin typeface="Arial" panose="020B0604020202020204" pitchFamily="34" charset="0"/>
                <a:ea typeface="ＭＳ ゴシック" panose="020B0609070205080204" pitchFamily="49" charset="-128"/>
              </a:rPr>
            </a:br>
            <a:r>
              <a:rPr kumimoji="1" lang="id-ID" altLang="ja-JP" sz="1000" dirty="0">
                <a:solidFill>
                  <a:schemeClr val="bg1"/>
                </a:solidFill>
                <a:latin typeface="Arial" panose="020B0604020202020204" pitchFamily="34" charset="0"/>
                <a:ea typeface="ＭＳ ゴシック" panose="020B0609070205080204" pitchFamily="49" charset="-128"/>
              </a:rPr>
              <a:t>6%</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6" name="テキスト ボックス 5">
            <a:extLst>
              <a:ext uri="{FF2B5EF4-FFF2-40B4-BE49-F238E27FC236}">
                <a16:creationId xmlns:a16="http://schemas.microsoft.com/office/drawing/2014/main" id="{BE5AC4F4-6A10-4396-A918-35757696236C}"/>
              </a:ext>
            </a:extLst>
          </p:cNvPr>
          <p:cNvSpPr txBox="1"/>
          <p:nvPr/>
        </p:nvSpPr>
        <p:spPr>
          <a:xfrm>
            <a:off x="2267744" y="2549944"/>
            <a:ext cx="1058386" cy="307777"/>
          </a:xfrm>
          <a:prstGeom prst="rect">
            <a:avLst/>
          </a:prstGeom>
          <a:noFill/>
        </p:spPr>
        <p:txBody>
          <a:bodyPr vert="horz" wrap="square" lIns="0" tIns="0" rIns="0" bIns="0" rtlCol="0">
            <a:spAutoFit/>
          </a:bodyPr>
          <a:lstStyle/>
          <a:p>
            <a:pPr algn="ctr"/>
            <a:r>
              <a:rPr kumimoji="1" lang="id-ID" altLang="ja-JP" sz="1000" dirty="0">
                <a:solidFill>
                  <a:schemeClr val="bg1"/>
                </a:solidFill>
                <a:latin typeface="Arial" panose="020B0604020202020204" pitchFamily="34" charset="0"/>
                <a:ea typeface="ＭＳ ゴシック" panose="020B0609070205080204" pitchFamily="49" charset="-128"/>
              </a:rPr>
              <a:t>6‒12 months</a:t>
            </a:r>
            <a:br>
              <a:rPr kumimoji="1" lang="id-ID" altLang="ja-JP" sz="1000" dirty="0">
                <a:solidFill>
                  <a:schemeClr val="bg1"/>
                </a:solidFill>
                <a:latin typeface="Arial" panose="020B0604020202020204" pitchFamily="34" charset="0"/>
                <a:ea typeface="ＭＳ ゴシック" panose="020B0609070205080204" pitchFamily="49" charset="-128"/>
              </a:rPr>
            </a:br>
            <a:r>
              <a:rPr kumimoji="1" lang="id-ID" altLang="ja-JP" sz="1000" dirty="0">
                <a:solidFill>
                  <a:schemeClr val="bg1"/>
                </a:solidFill>
                <a:latin typeface="Arial" panose="020B0604020202020204" pitchFamily="34" charset="0"/>
                <a:ea typeface="ＭＳ ゴシック" panose="020B0609070205080204" pitchFamily="49" charset="-128"/>
              </a:rPr>
              <a:t>8%</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6DAA9723-8136-4388-9F8E-60749FD3FFFA}"/>
              </a:ext>
            </a:extLst>
          </p:cNvPr>
          <p:cNvSpPr txBox="1"/>
          <p:nvPr/>
        </p:nvSpPr>
        <p:spPr>
          <a:xfrm>
            <a:off x="2217470" y="3184952"/>
            <a:ext cx="1058386" cy="307777"/>
          </a:xfrm>
          <a:prstGeom prst="rect">
            <a:avLst/>
          </a:prstGeom>
          <a:noFill/>
        </p:spPr>
        <p:txBody>
          <a:bodyPr vert="horz" wrap="square" lIns="0" tIns="0" rIns="0" bIns="0" rtlCol="0">
            <a:spAutoFit/>
          </a:bodyPr>
          <a:lstStyle/>
          <a:p>
            <a:pPr algn="ctr"/>
            <a:r>
              <a:rPr kumimoji="1" lang="id-ID" altLang="ja-JP" sz="1000" dirty="0">
                <a:solidFill>
                  <a:schemeClr val="bg1"/>
                </a:solidFill>
                <a:latin typeface="Arial" panose="020B0604020202020204" pitchFamily="34" charset="0"/>
                <a:ea typeface="ＭＳ ゴシック" panose="020B0609070205080204" pitchFamily="49" charset="-128"/>
              </a:rPr>
              <a:t>1‒3 years</a:t>
            </a:r>
            <a:br>
              <a:rPr kumimoji="1" lang="id-ID" altLang="ja-JP" sz="1000" dirty="0">
                <a:solidFill>
                  <a:schemeClr val="bg1"/>
                </a:solidFill>
                <a:latin typeface="Arial" panose="020B0604020202020204" pitchFamily="34" charset="0"/>
                <a:ea typeface="ＭＳ ゴシック" panose="020B0609070205080204" pitchFamily="49" charset="-128"/>
              </a:rPr>
            </a:br>
            <a:r>
              <a:rPr kumimoji="1" lang="id-ID" altLang="ja-JP" sz="1000" dirty="0">
                <a:solidFill>
                  <a:schemeClr val="bg1"/>
                </a:solidFill>
                <a:latin typeface="Arial" panose="020B0604020202020204" pitchFamily="34" charset="0"/>
                <a:ea typeface="ＭＳ ゴシック" panose="020B0609070205080204" pitchFamily="49" charset="-128"/>
              </a:rPr>
              <a:t>19%</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9" name="テキスト ボックス 8">
            <a:extLst>
              <a:ext uri="{FF2B5EF4-FFF2-40B4-BE49-F238E27FC236}">
                <a16:creationId xmlns:a16="http://schemas.microsoft.com/office/drawing/2014/main" id="{758BBC39-817F-4F5A-898D-133FCAF71F23}"/>
              </a:ext>
            </a:extLst>
          </p:cNvPr>
          <p:cNvSpPr txBox="1"/>
          <p:nvPr/>
        </p:nvSpPr>
        <p:spPr>
          <a:xfrm>
            <a:off x="1369750" y="3898134"/>
            <a:ext cx="1058386" cy="307777"/>
          </a:xfrm>
          <a:prstGeom prst="rect">
            <a:avLst/>
          </a:prstGeom>
          <a:noFill/>
        </p:spPr>
        <p:txBody>
          <a:bodyPr vert="horz" wrap="square" lIns="0" tIns="0" rIns="0" bIns="0" rtlCol="0">
            <a:spAutoFit/>
          </a:bodyPr>
          <a:lstStyle/>
          <a:p>
            <a:pPr algn="ctr"/>
            <a:r>
              <a:rPr kumimoji="1" lang="id-ID" altLang="ja-JP" sz="1000" dirty="0">
                <a:solidFill>
                  <a:schemeClr val="bg1"/>
                </a:solidFill>
                <a:latin typeface="Arial" panose="020B0604020202020204" pitchFamily="34" charset="0"/>
                <a:ea typeface="ＭＳ ゴシック" panose="020B0609070205080204" pitchFamily="49" charset="-128"/>
              </a:rPr>
              <a:t>3‒5 years</a:t>
            </a:r>
            <a:br>
              <a:rPr kumimoji="1" lang="id-ID" altLang="ja-JP" sz="1000" dirty="0">
                <a:solidFill>
                  <a:schemeClr val="bg1"/>
                </a:solidFill>
                <a:latin typeface="Arial" panose="020B0604020202020204" pitchFamily="34" charset="0"/>
                <a:ea typeface="ＭＳ ゴシック" panose="020B0609070205080204" pitchFamily="49" charset="-128"/>
              </a:rPr>
            </a:br>
            <a:r>
              <a:rPr kumimoji="1" lang="id-ID" altLang="ja-JP" sz="1000" dirty="0">
                <a:solidFill>
                  <a:schemeClr val="bg1"/>
                </a:solidFill>
                <a:latin typeface="Arial" panose="020B0604020202020204" pitchFamily="34" charset="0"/>
                <a:ea typeface="ＭＳ ゴシック" panose="020B0609070205080204" pitchFamily="49" charset="-128"/>
              </a:rPr>
              <a:t>14%</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10" name="テキスト ボックス 9">
            <a:extLst>
              <a:ext uri="{FF2B5EF4-FFF2-40B4-BE49-F238E27FC236}">
                <a16:creationId xmlns:a16="http://schemas.microsoft.com/office/drawing/2014/main" id="{B6232F0E-CCEC-4CEC-AC2E-4ACB4D21EE38}"/>
              </a:ext>
            </a:extLst>
          </p:cNvPr>
          <p:cNvSpPr txBox="1"/>
          <p:nvPr/>
        </p:nvSpPr>
        <p:spPr>
          <a:xfrm>
            <a:off x="539552" y="3346972"/>
            <a:ext cx="1058386" cy="307777"/>
          </a:xfrm>
          <a:prstGeom prst="rect">
            <a:avLst/>
          </a:prstGeom>
          <a:noFill/>
        </p:spPr>
        <p:txBody>
          <a:bodyPr vert="horz" wrap="square" lIns="0" tIns="0" rIns="0" bIns="0" rtlCol="0">
            <a:spAutoFit/>
          </a:bodyPr>
          <a:lstStyle/>
          <a:p>
            <a:pPr algn="ctr"/>
            <a:r>
              <a:rPr kumimoji="1" lang="id-ID" altLang="ja-JP" sz="1000" dirty="0">
                <a:solidFill>
                  <a:schemeClr val="bg1"/>
                </a:solidFill>
                <a:latin typeface="Arial" panose="020B0604020202020204" pitchFamily="34" charset="0"/>
                <a:ea typeface="ＭＳ ゴシック" panose="020B0609070205080204" pitchFamily="49" charset="-128"/>
              </a:rPr>
              <a:t>5‒10 years</a:t>
            </a:r>
            <a:br>
              <a:rPr kumimoji="1" lang="id-ID" altLang="ja-JP" sz="1000" dirty="0">
                <a:solidFill>
                  <a:schemeClr val="bg1"/>
                </a:solidFill>
                <a:latin typeface="Arial" panose="020B0604020202020204" pitchFamily="34" charset="0"/>
                <a:ea typeface="ＭＳ ゴシック" panose="020B0609070205080204" pitchFamily="49" charset="-128"/>
              </a:rPr>
            </a:br>
            <a:r>
              <a:rPr kumimoji="1" lang="id-ID" altLang="ja-JP" sz="1000" dirty="0">
                <a:solidFill>
                  <a:schemeClr val="bg1"/>
                </a:solidFill>
                <a:latin typeface="Arial" panose="020B0604020202020204" pitchFamily="34" charset="0"/>
                <a:ea typeface="ＭＳ ゴシック" panose="020B0609070205080204" pitchFamily="49" charset="-128"/>
              </a:rPr>
              <a:t>17%</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24" name="テキスト ボックス 23">
            <a:extLst>
              <a:ext uri="{FF2B5EF4-FFF2-40B4-BE49-F238E27FC236}">
                <a16:creationId xmlns:a16="http://schemas.microsoft.com/office/drawing/2014/main" id="{18D0E831-C8D8-48D7-98AA-3C745993439C}"/>
              </a:ext>
            </a:extLst>
          </p:cNvPr>
          <p:cNvSpPr txBox="1"/>
          <p:nvPr/>
        </p:nvSpPr>
        <p:spPr>
          <a:xfrm>
            <a:off x="574528" y="2422596"/>
            <a:ext cx="1058386" cy="307777"/>
          </a:xfrm>
          <a:prstGeom prst="rect">
            <a:avLst/>
          </a:prstGeom>
          <a:noFill/>
        </p:spPr>
        <p:txBody>
          <a:bodyPr vert="horz" wrap="square" lIns="0" tIns="0" rIns="0" bIns="0" rtlCol="0">
            <a:spAutoFit/>
          </a:bodyPr>
          <a:lstStyle/>
          <a:p>
            <a:pPr algn="ctr"/>
            <a:r>
              <a:rPr kumimoji="1" lang="id-ID" altLang="ja-JP" sz="1000" dirty="0">
                <a:solidFill>
                  <a:schemeClr val="bg1"/>
                </a:solidFill>
                <a:latin typeface="Arial" panose="020B0604020202020204" pitchFamily="34" charset="0"/>
                <a:ea typeface="ＭＳ ゴシック" panose="020B0609070205080204" pitchFamily="49" charset="-128"/>
              </a:rPr>
              <a:t>10 years ≤</a:t>
            </a:r>
            <a:br>
              <a:rPr kumimoji="1" lang="id-ID" altLang="ja-JP" sz="1000" dirty="0">
                <a:solidFill>
                  <a:schemeClr val="bg1"/>
                </a:solidFill>
                <a:latin typeface="Arial" panose="020B0604020202020204" pitchFamily="34" charset="0"/>
                <a:ea typeface="ＭＳ ゴシック" panose="020B0609070205080204" pitchFamily="49" charset="-128"/>
              </a:rPr>
            </a:br>
            <a:r>
              <a:rPr kumimoji="1" lang="id-ID" altLang="ja-JP" sz="1000" dirty="0">
                <a:solidFill>
                  <a:schemeClr val="bg1"/>
                </a:solidFill>
                <a:latin typeface="Arial" panose="020B0604020202020204" pitchFamily="34" charset="0"/>
                <a:ea typeface="ＭＳ ゴシック" panose="020B0609070205080204" pitchFamily="49" charset="-128"/>
              </a:rPr>
              <a:t>27%</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25" name="テキスト ボックス 24">
            <a:extLst>
              <a:ext uri="{FF2B5EF4-FFF2-40B4-BE49-F238E27FC236}">
                <a16:creationId xmlns:a16="http://schemas.microsoft.com/office/drawing/2014/main" id="{8A4C2E8E-0A92-4DD3-B0F8-CAED01DBCD2A}"/>
              </a:ext>
            </a:extLst>
          </p:cNvPr>
          <p:cNvSpPr txBox="1"/>
          <p:nvPr/>
        </p:nvSpPr>
        <p:spPr>
          <a:xfrm>
            <a:off x="1354317" y="1621331"/>
            <a:ext cx="814938" cy="307777"/>
          </a:xfrm>
          <a:prstGeom prst="rect">
            <a:avLst/>
          </a:prstGeom>
          <a:noFill/>
        </p:spPr>
        <p:txBody>
          <a:bodyPr vert="horz" wrap="square" lIns="0" tIns="0" rIns="0" bIns="0" rtlCol="0">
            <a:spAutoFit/>
          </a:bodyPr>
          <a:lstStyle/>
          <a:p>
            <a:pPr algn="ctr"/>
            <a:r>
              <a:rPr kumimoji="1" lang="id-ID" altLang="ja-JP" sz="1000" dirty="0">
                <a:solidFill>
                  <a:schemeClr val="bg1"/>
                </a:solidFill>
                <a:latin typeface="Arial" panose="020B0604020202020204" pitchFamily="34" charset="0"/>
                <a:ea typeface="ＭＳ ゴシック" panose="020B0609070205080204" pitchFamily="49" charset="-128"/>
              </a:rPr>
              <a:t>&lt;1 month</a:t>
            </a:r>
            <a:br>
              <a:rPr kumimoji="1" lang="id-ID" altLang="ja-JP" sz="1000" dirty="0">
                <a:solidFill>
                  <a:schemeClr val="bg1"/>
                </a:solidFill>
                <a:latin typeface="Arial" panose="020B0604020202020204" pitchFamily="34" charset="0"/>
                <a:ea typeface="ＭＳ ゴシック" panose="020B0609070205080204" pitchFamily="49" charset="-128"/>
              </a:rPr>
            </a:br>
            <a:r>
              <a:rPr kumimoji="1" lang="id-ID" altLang="ja-JP" sz="1000" dirty="0">
                <a:solidFill>
                  <a:schemeClr val="bg1"/>
                </a:solidFill>
                <a:latin typeface="Arial" panose="020B0604020202020204" pitchFamily="34" charset="0"/>
                <a:ea typeface="ＭＳ ゴシック" panose="020B0609070205080204" pitchFamily="49" charset="-128"/>
              </a:rPr>
              <a:t>1%</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27" name="テキスト ボックス 26">
            <a:extLst>
              <a:ext uri="{FF2B5EF4-FFF2-40B4-BE49-F238E27FC236}">
                <a16:creationId xmlns:a16="http://schemas.microsoft.com/office/drawing/2014/main" id="{81C67B02-87E4-4434-87F0-E8EEC44B6B14}"/>
              </a:ext>
            </a:extLst>
          </p:cNvPr>
          <p:cNvSpPr txBox="1"/>
          <p:nvPr/>
        </p:nvSpPr>
        <p:spPr>
          <a:xfrm>
            <a:off x="7386357" y="1593524"/>
            <a:ext cx="1146083" cy="461665"/>
          </a:xfrm>
          <a:prstGeom prst="rect">
            <a:avLst/>
          </a:prstGeom>
          <a:noFill/>
        </p:spPr>
        <p:txBody>
          <a:bodyPr vert="horz" wrap="square" lIns="0" tIns="0" rIns="0" bIns="0" rtlCol="0">
            <a:spAutoFit/>
          </a:bodyPr>
          <a:lstStyle/>
          <a:p>
            <a:pPr algn="ctr"/>
            <a:r>
              <a:rPr kumimoji="1" lang="en-US" altLang="ja-JP" sz="1000" dirty="0">
                <a:solidFill>
                  <a:schemeClr val="bg1"/>
                </a:solidFill>
                <a:latin typeface="Arial" panose="020B0604020202020204" pitchFamily="34" charset="0"/>
                <a:ea typeface="ＭＳ ゴシック" panose="020B0609070205080204" pitchFamily="49" charset="-128"/>
              </a:rPr>
              <a:t>Getting stuck or caught</a:t>
            </a:r>
            <a:br>
              <a:rPr kumimoji="1" lang="en-US" altLang="ja-JP" sz="1000" dirty="0">
                <a:solidFill>
                  <a:schemeClr val="bg1"/>
                </a:solidFill>
                <a:latin typeface="Arial" panose="020B0604020202020204" pitchFamily="34" charset="0"/>
                <a:ea typeface="ＭＳ ゴシック" panose="020B0609070205080204" pitchFamily="49" charset="-128"/>
              </a:rPr>
            </a:br>
            <a:r>
              <a:rPr kumimoji="1" lang="en-US" altLang="ja-JP" sz="1000" dirty="0">
                <a:solidFill>
                  <a:schemeClr val="bg1"/>
                </a:solidFill>
                <a:latin typeface="Arial" panose="020B0604020202020204" pitchFamily="34" charset="0"/>
                <a:ea typeface="ＭＳ ゴシック" panose="020B0609070205080204" pitchFamily="49" charset="-128"/>
              </a:rPr>
              <a:t>24%</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28" name="テキスト ボックス 27">
            <a:extLst>
              <a:ext uri="{FF2B5EF4-FFF2-40B4-BE49-F238E27FC236}">
                <a16:creationId xmlns:a16="http://schemas.microsoft.com/office/drawing/2014/main" id="{ABF7A67C-C9E4-4490-BBEE-36ED57CFC46E}"/>
              </a:ext>
            </a:extLst>
          </p:cNvPr>
          <p:cNvSpPr txBox="1"/>
          <p:nvPr/>
        </p:nvSpPr>
        <p:spPr>
          <a:xfrm>
            <a:off x="7524877" y="2431078"/>
            <a:ext cx="1270000" cy="307777"/>
          </a:xfrm>
          <a:prstGeom prst="rect">
            <a:avLst/>
          </a:prstGeom>
          <a:noFill/>
        </p:spPr>
        <p:txBody>
          <a:bodyPr vert="horz" lIns="0" tIns="0" rIns="0" bIns="0" rtlCol="0">
            <a:spAutoFit/>
          </a:bodyPr>
          <a:lstStyle/>
          <a:p>
            <a:pPr algn="ctr"/>
            <a:r>
              <a:rPr kumimoji="1" lang="id-ID" altLang="ja-JP" sz="1000" dirty="0">
                <a:solidFill>
                  <a:schemeClr val="bg1"/>
                </a:solidFill>
                <a:latin typeface="Arial" panose="020B0604020202020204" pitchFamily="34" charset="0"/>
                <a:ea typeface="ＭＳ ゴシック" panose="020B0609070205080204" pitchFamily="49" charset="-128"/>
              </a:rPr>
              <a:t>Falling</a:t>
            </a:r>
            <a:br>
              <a:rPr kumimoji="1" lang="id-ID" altLang="ja-JP" sz="1000" dirty="0">
                <a:solidFill>
                  <a:schemeClr val="bg1"/>
                </a:solidFill>
                <a:latin typeface="Arial" panose="020B0604020202020204" pitchFamily="34" charset="0"/>
                <a:ea typeface="ＭＳ ゴシック" panose="020B0609070205080204" pitchFamily="49" charset="-128"/>
              </a:rPr>
            </a:br>
            <a:r>
              <a:rPr kumimoji="1" lang="id-ID" altLang="ja-JP" sz="1000" dirty="0">
                <a:solidFill>
                  <a:schemeClr val="bg1"/>
                </a:solidFill>
                <a:latin typeface="Arial" panose="020B0604020202020204" pitchFamily="34" charset="0"/>
                <a:ea typeface="ＭＳ ゴシック" panose="020B0609070205080204" pitchFamily="49" charset="-128"/>
              </a:rPr>
              <a:t>18%</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29" name="テキスト ボックス 28">
            <a:extLst>
              <a:ext uri="{FF2B5EF4-FFF2-40B4-BE49-F238E27FC236}">
                <a16:creationId xmlns:a16="http://schemas.microsoft.com/office/drawing/2014/main" id="{ED28EEED-6519-4C93-99D2-9EF9F8C76287}"/>
              </a:ext>
            </a:extLst>
          </p:cNvPr>
          <p:cNvSpPr txBox="1"/>
          <p:nvPr/>
        </p:nvSpPr>
        <p:spPr>
          <a:xfrm>
            <a:off x="7352231" y="3068960"/>
            <a:ext cx="748161" cy="461665"/>
          </a:xfrm>
          <a:prstGeom prst="rect">
            <a:avLst/>
          </a:prstGeom>
          <a:noFill/>
        </p:spPr>
        <p:txBody>
          <a:bodyPr vert="horz" wrap="square" lIns="0" tIns="0" rIns="0" bIns="0" rtlCol="0">
            <a:spAutoFit/>
          </a:bodyPr>
          <a:lstStyle/>
          <a:p>
            <a:pPr algn="ctr"/>
            <a:r>
              <a:rPr kumimoji="1" lang="id-ID" altLang="ja-JP" sz="1000" dirty="0">
                <a:solidFill>
                  <a:schemeClr val="bg1"/>
                </a:solidFill>
                <a:latin typeface="Arial" panose="020B0604020202020204" pitchFamily="34" charset="0"/>
                <a:ea typeface="ＭＳ ゴシック" panose="020B0609070205080204" pitchFamily="49" charset="-128"/>
              </a:rPr>
              <a:t>Slipping / Stumbling</a:t>
            </a:r>
            <a:br>
              <a:rPr kumimoji="1" lang="id-ID" altLang="ja-JP" sz="1000" dirty="0">
                <a:solidFill>
                  <a:schemeClr val="bg1"/>
                </a:solidFill>
                <a:latin typeface="Arial" panose="020B0604020202020204" pitchFamily="34" charset="0"/>
                <a:ea typeface="ＭＳ ゴシック" panose="020B0609070205080204" pitchFamily="49" charset="-128"/>
              </a:rPr>
            </a:br>
            <a:r>
              <a:rPr kumimoji="1" lang="id-ID" altLang="ja-JP" sz="1000" dirty="0">
                <a:solidFill>
                  <a:schemeClr val="bg1"/>
                </a:solidFill>
                <a:latin typeface="Arial" panose="020B0604020202020204" pitchFamily="34" charset="0"/>
                <a:ea typeface="ＭＳ ゴシック" panose="020B0609070205080204" pitchFamily="49" charset="-128"/>
              </a:rPr>
              <a:t>11%</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30" name="テキスト ボックス 29">
            <a:extLst>
              <a:ext uri="{FF2B5EF4-FFF2-40B4-BE49-F238E27FC236}">
                <a16:creationId xmlns:a16="http://schemas.microsoft.com/office/drawing/2014/main" id="{51C63C93-0EB9-47F9-A4CA-6739178EF2BD}"/>
              </a:ext>
            </a:extLst>
          </p:cNvPr>
          <p:cNvSpPr txBox="1"/>
          <p:nvPr/>
        </p:nvSpPr>
        <p:spPr>
          <a:xfrm>
            <a:off x="6561064" y="3024421"/>
            <a:ext cx="878615" cy="492443"/>
          </a:xfrm>
          <a:prstGeom prst="rect">
            <a:avLst/>
          </a:prstGeom>
          <a:noFill/>
        </p:spPr>
        <p:txBody>
          <a:bodyPr vert="horz" wrap="square" lIns="0" tIns="0" rIns="0" bIns="0" rtlCol="0">
            <a:spAutoFit/>
          </a:bodyPr>
          <a:lstStyle/>
          <a:p>
            <a:pPr algn="ctr">
              <a:lnSpc>
                <a:spcPct val="80000"/>
              </a:lnSpc>
            </a:pPr>
            <a:r>
              <a:rPr kumimoji="1" lang="id-ID" altLang="ja-JP" sz="1000" dirty="0">
                <a:latin typeface="Arial" panose="020B0604020202020204" pitchFamily="34" charset="0"/>
                <a:ea typeface="ＭＳ ゴシック" panose="020B0609070205080204" pitchFamily="49" charset="-128"/>
              </a:rPr>
              <a:t>Reaction / Unreasonable action</a:t>
            </a:r>
            <a:br>
              <a:rPr kumimoji="1" lang="id-ID" altLang="ja-JP" sz="1000" dirty="0">
                <a:latin typeface="Arial" panose="020B0604020202020204" pitchFamily="34" charset="0"/>
                <a:ea typeface="ＭＳ ゴシック" panose="020B0609070205080204" pitchFamily="49" charset="-128"/>
              </a:rPr>
            </a:br>
            <a:r>
              <a:rPr kumimoji="1" lang="id-ID" altLang="ja-JP" sz="1000" dirty="0">
                <a:latin typeface="Arial" panose="020B0604020202020204" pitchFamily="34" charset="0"/>
                <a:ea typeface="ＭＳ ゴシック" panose="020B0609070205080204" pitchFamily="49" charset="-128"/>
              </a:rPr>
              <a:t>10%</a:t>
            </a:r>
            <a:endParaRPr kumimoji="1" lang="ja-JP" altLang="en-US" sz="1000" dirty="0">
              <a:latin typeface="Arial" panose="020B0604020202020204" pitchFamily="34" charset="0"/>
              <a:ea typeface="ＭＳ ゴシック" panose="020B0609070205080204" pitchFamily="49" charset="-128"/>
            </a:endParaRPr>
          </a:p>
        </p:txBody>
      </p:sp>
      <p:sp>
        <p:nvSpPr>
          <p:cNvPr id="31" name="テキスト ボックス 30">
            <a:extLst>
              <a:ext uri="{FF2B5EF4-FFF2-40B4-BE49-F238E27FC236}">
                <a16:creationId xmlns:a16="http://schemas.microsoft.com/office/drawing/2014/main" id="{B21C22B3-1F87-44DB-927F-9BFEA6418A1E}"/>
              </a:ext>
            </a:extLst>
          </p:cNvPr>
          <p:cNvSpPr txBox="1"/>
          <p:nvPr/>
        </p:nvSpPr>
        <p:spPr>
          <a:xfrm>
            <a:off x="6091591" y="2560400"/>
            <a:ext cx="878616" cy="369332"/>
          </a:xfrm>
          <a:prstGeom prst="rect">
            <a:avLst/>
          </a:prstGeom>
          <a:noFill/>
        </p:spPr>
        <p:txBody>
          <a:bodyPr vert="horz" wrap="square" lIns="0" tIns="0" rIns="0" bIns="0" rtlCol="0">
            <a:spAutoFit/>
          </a:bodyPr>
          <a:lstStyle/>
          <a:p>
            <a:pPr algn="ctr">
              <a:lnSpc>
                <a:spcPct val="80000"/>
              </a:lnSpc>
            </a:pPr>
            <a:r>
              <a:rPr kumimoji="1" lang="en-US" altLang="ja-JP" sz="1000" dirty="0">
                <a:solidFill>
                  <a:schemeClr val="bg1"/>
                </a:solidFill>
                <a:latin typeface="Arial" panose="020B0604020202020204" pitchFamily="34" charset="0"/>
                <a:ea typeface="ＭＳ ゴシック" panose="020B0609070205080204" pitchFamily="49" charset="-128"/>
              </a:rPr>
              <a:t>Hit by falling objects</a:t>
            </a:r>
            <a:br>
              <a:rPr kumimoji="1" lang="en-US" altLang="ja-JP" sz="1000" dirty="0">
                <a:solidFill>
                  <a:schemeClr val="bg1"/>
                </a:solidFill>
                <a:latin typeface="Arial" panose="020B0604020202020204" pitchFamily="34" charset="0"/>
                <a:ea typeface="ＭＳ ゴシック" panose="020B0609070205080204" pitchFamily="49" charset="-128"/>
              </a:rPr>
            </a:br>
            <a:r>
              <a:rPr kumimoji="1" lang="en-US" altLang="ja-JP" sz="1000" dirty="0">
                <a:solidFill>
                  <a:schemeClr val="bg1"/>
                </a:solidFill>
                <a:latin typeface="Arial" panose="020B0604020202020204" pitchFamily="34" charset="0"/>
                <a:ea typeface="ＭＳ ゴシック" panose="020B0609070205080204" pitchFamily="49" charset="-128"/>
              </a:rPr>
              <a:t>9%</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32" name="テキスト ボックス 31">
            <a:extLst>
              <a:ext uri="{FF2B5EF4-FFF2-40B4-BE49-F238E27FC236}">
                <a16:creationId xmlns:a16="http://schemas.microsoft.com/office/drawing/2014/main" id="{34378330-7FBE-4514-9433-2F2F31C20751}"/>
              </a:ext>
            </a:extLst>
          </p:cNvPr>
          <p:cNvSpPr txBox="1"/>
          <p:nvPr/>
        </p:nvSpPr>
        <p:spPr>
          <a:xfrm>
            <a:off x="6044075" y="2123301"/>
            <a:ext cx="751111" cy="307777"/>
          </a:xfrm>
          <a:prstGeom prst="rect">
            <a:avLst/>
          </a:prstGeom>
          <a:noFill/>
        </p:spPr>
        <p:txBody>
          <a:bodyPr vert="horz" wrap="square" lIns="0" tIns="0" rIns="0" bIns="0" rtlCol="0">
            <a:spAutoFit/>
          </a:bodyPr>
          <a:lstStyle/>
          <a:p>
            <a:pPr algn="ctr"/>
            <a:r>
              <a:rPr kumimoji="1" lang="id-ID" altLang="ja-JP" sz="1000" dirty="0">
                <a:solidFill>
                  <a:schemeClr val="bg1"/>
                </a:solidFill>
                <a:latin typeface="Arial" panose="020B0604020202020204" pitchFamily="34" charset="0"/>
                <a:ea typeface="ＭＳ ゴシック" panose="020B0609070205080204" pitchFamily="49" charset="-128"/>
              </a:rPr>
              <a:t>Collision</a:t>
            </a:r>
            <a:br>
              <a:rPr kumimoji="1" lang="id-ID" altLang="ja-JP" sz="1000" dirty="0">
                <a:solidFill>
                  <a:schemeClr val="bg1"/>
                </a:solidFill>
                <a:latin typeface="Arial" panose="020B0604020202020204" pitchFamily="34" charset="0"/>
                <a:ea typeface="ＭＳ ゴシック" panose="020B0609070205080204" pitchFamily="49" charset="-128"/>
              </a:rPr>
            </a:br>
            <a:r>
              <a:rPr kumimoji="1" lang="id-ID" altLang="ja-JP" sz="1000" dirty="0">
                <a:solidFill>
                  <a:schemeClr val="bg1"/>
                </a:solidFill>
                <a:latin typeface="Arial" panose="020B0604020202020204" pitchFamily="34" charset="0"/>
                <a:ea typeface="ＭＳ ゴシック" panose="020B0609070205080204" pitchFamily="49" charset="-128"/>
              </a:rPr>
              <a:t>6%</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33" name="テキスト ボックス 32">
            <a:extLst>
              <a:ext uri="{FF2B5EF4-FFF2-40B4-BE49-F238E27FC236}">
                <a16:creationId xmlns:a16="http://schemas.microsoft.com/office/drawing/2014/main" id="{715D4FF3-6570-41F5-A43A-F0F6A433F9C7}"/>
              </a:ext>
            </a:extLst>
          </p:cNvPr>
          <p:cNvSpPr txBox="1"/>
          <p:nvPr/>
        </p:nvSpPr>
        <p:spPr>
          <a:xfrm>
            <a:off x="5459532" y="1632047"/>
            <a:ext cx="762604" cy="307777"/>
          </a:xfrm>
          <a:prstGeom prst="rect">
            <a:avLst/>
          </a:prstGeom>
          <a:noFill/>
        </p:spPr>
        <p:txBody>
          <a:bodyPr vert="horz" wrap="square" lIns="0" tIns="0" rIns="0" bIns="0" rtlCol="0">
            <a:spAutoFit/>
          </a:bodyPr>
          <a:lstStyle/>
          <a:p>
            <a:pPr algn="ctr"/>
            <a:r>
              <a:rPr kumimoji="1" lang="id-ID" altLang="ja-JP" sz="1000" dirty="0">
                <a:latin typeface="Arial" panose="020B0604020202020204" pitchFamily="34" charset="0"/>
                <a:ea typeface="ＭＳ ゴシック" panose="020B0609070205080204" pitchFamily="49" charset="-128"/>
              </a:rPr>
              <a:t>Cut / Scratch</a:t>
            </a:r>
            <a:br>
              <a:rPr kumimoji="1" lang="id-ID" altLang="ja-JP" sz="1000" dirty="0">
                <a:latin typeface="Arial" panose="020B0604020202020204" pitchFamily="34" charset="0"/>
                <a:ea typeface="ＭＳ ゴシック" panose="020B0609070205080204" pitchFamily="49" charset="-128"/>
              </a:rPr>
            </a:br>
            <a:r>
              <a:rPr kumimoji="1" lang="id-ID" altLang="ja-JP" sz="1000" dirty="0">
                <a:latin typeface="Arial" panose="020B0604020202020204" pitchFamily="34" charset="0"/>
                <a:ea typeface="ＭＳ ゴシック" panose="020B0609070205080204" pitchFamily="49" charset="-128"/>
              </a:rPr>
              <a:t>6%</a:t>
            </a:r>
            <a:endParaRPr kumimoji="1" lang="ja-JP" altLang="en-US" sz="1000" dirty="0">
              <a:latin typeface="Arial" panose="020B0604020202020204" pitchFamily="34" charset="0"/>
              <a:ea typeface="ＭＳ ゴシック" panose="020B0609070205080204" pitchFamily="49" charset="-128"/>
            </a:endParaRPr>
          </a:p>
        </p:txBody>
      </p:sp>
      <p:sp>
        <p:nvSpPr>
          <p:cNvPr id="34" name="テキスト ボックス 33">
            <a:extLst>
              <a:ext uri="{FF2B5EF4-FFF2-40B4-BE49-F238E27FC236}">
                <a16:creationId xmlns:a16="http://schemas.microsoft.com/office/drawing/2014/main" id="{82BAB7CB-8B2D-4668-BD43-1F02D824CDC2}"/>
              </a:ext>
            </a:extLst>
          </p:cNvPr>
          <p:cNvSpPr txBox="1"/>
          <p:nvPr/>
        </p:nvSpPr>
        <p:spPr>
          <a:xfrm>
            <a:off x="5828067" y="932856"/>
            <a:ext cx="811442" cy="615553"/>
          </a:xfrm>
          <a:prstGeom prst="rect">
            <a:avLst/>
          </a:prstGeom>
          <a:noFill/>
        </p:spPr>
        <p:txBody>
          <a:bodyPr vert="horz" wrap="square" lIns="0" tIns="0" rIns="0" bIns="0" rtlCol="0">
            <a:spAutoFit/>
          </a:bodyPr>
          <a:lstStyle/>
          <a:p>
            <a:pPr algn="ctr"/>
            <a:r>
              <a:rPr kumimoji="1" lang="id-ID" altLang="ja-JP" sz="1000" dirty="0">
                <a:latin typeface="Arial" panose="020B0604020202020204" pitchFamily="34" charset="0"/>
                <a:ea typeface="ＭＳ ゴシック" panose="020B0609070205080204" pitchFamily="49" charset="-128"/>
              </a:rPr>
              <a:t>Traffic accident (road)</a:t>
            </a:r>
            <a:br>
              <a:rPr kumimoji="1" lang="id-ID" altLang="ja-JP" sz="1000" dirty="0">
                <a:latin typeface="Arial" panose="020B0604020202020204" pitchFamily="34" charset="0"/>
                <a:ea typeface="ＭＳ ゴシック" panose="020B0609070205080204" pitchFamily="49" charset="-128"/>
              </a:rPr>
            </a:br>
            <a:r>
              <a:rPr kumimoji="1" lang="id-ID" altLang="ja-JP" sz="1000" dirty="0">
                <a:latin typeface="Arial" panose="020B0604020202020204" pitchFamily="34" charset="0"/>
                <a:ea typeface="ＭＳ ゴシック" panose="020B0609070205080204" pitchFamily="49" charset="-128"/>
              </a:rPr>
              <a:t>5%</a:t>
            </a:r>
            <a:endParaRPr kumimoji="1" lang="ja-JP" altLang="en-US" sz="1000" dirty="0">
              <a:latin typeface="Arial" panose="020B0604020202020204" pitchFamily="34" charset="0"/>
              <a:ea typeface="ＭＳ ゴシック" panose="020B0609070205080204" pitchFamily="49" charset="-128"/>
            </a:endParaRPr>
          </a:p>
        </p:txBody>
      </p:sp>
      <p:sp>
        <p:nvSpPr>
          <p:cNvPr id="35" name="テキスト ボックス 34">
            <a:extLst>
              <a:ext uri="{FF2B5EF4-FFF2-40B4-BE49-F238E27FC236}">
                <a16:creationId xmlns:a16="http://schemas.microsoft.com/office/drawing/2014/main" id="{1F13C34D-D4D8-4246-907F-0EC3A4A7331B}"/>
              </a:ext>
            </a:extLst>
          </p:cNvPr>
          <p:cNvSpPr txBox="1"/>
          <p:nvPr/>
        </p:nvSpPr>
        <p:spPr>
          <a:xfrm>
            <a:off x="6571631" y="1196752"/>
            <a:ext cx="691016" cy="307777"/>
          </a:xfrm>
          <a:prstGeom prst="rect">
            <a:avLst/>
          </a:prstGeom>
          <a:noFill/>
        </p:spPr>
        <p:txBody>
          <a:bodyPr vert="horz" wrap="square" lIns="0" tIns="0" rIns="0" bIns="0" rtlCol="0">
            <a:spAutoFit/>
          </a:bodyPr>
          <a:lstStyle/>
          <a:p>
            <a:pPr algn="ctr"/>
            <a:r>
              <a:rPr kumimoji="1" lang="id-ID" altLang="ja-JP" sz="1000" dirty="0">
                <a:solidFill>
                  <a:schemeClr val="bg1"/>
                </a:solidFill>
                <a:latin typeface="Arial" panose="020B0604020202020204" pitchFamily="34" charset="0"/>
                <a:ea typeface="ＭＳ ゴシック" panose="020B0609070205080204" pitchFamily="49" charset="-128"/>
              </a:rPr>
              <a:t>Collision</a:t>
            </a:r>
            <a:br>
              <a:rPr kumimoji="1" lang="id-ID" altLang="ja-JP" sz="1000" dirty="0">
                <a:solidFill>
                  <a:schemeClr val="bg1"/>
                </a:solidFill>
                <a:latin typeface="Arial" panose="020B0604020202020204" pitchFamily="34" charset="0"/>
                <a:ea typeface="ＭＳ ゴシック" panose="020B0609070205080204" pitchFamily="49" charset="-128"/>
              </a:rPr>
            </a:br>
            <a:r>
              <a:rPr kumimoji="1" lang="id-ID" altLang="ja-JP" sz="1000" dirty="0">
                <a:solidFill>
                  <a:schemeClr val="bg1"/>
                </a:solidFill>
                <a:latin typeface="Arial" panose="020B0604020202020204" pitchFamily="34" charset="0"/>
                <a:ea typeface="ＭＳ ゴシック" panose="020B0609070205080204" pitchFamily="49" charset="-128"/>
              </a:rPr>
              <a:t>5%</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36" name="テキスト ボックス 35">
            <a:extLst>
              <a:ext uri="{FF2B5EF4-FFF2-40B4-BE49-F238E27FC236}">
                <a16:creationId xmlns:a16="http://schemas.microsoft.com/office/drawing/2014/main" id="{3053E53C-E0F8-40B8-8D21-B56BCFDA8029}"/>
              </a:ext>
            </a:extLst>
          </p:cNvPr>
          <p:cNvSpPr txBox="1"/>
          <p:nvPr/>
        </p:nvSpPr>
        <p:spPr>
          <a:xfrm>
            <a:off x="6434305" y="545940"/>
            <a:ext cx="1009307" cy="461665"/>
          </a:xfrm>
          <a:prstGeom prst="rect">
            <a:avLst/>
          </a:prstGeom>
          <a:noFill/>
        </p:spPr>
        <p:txBody>
          <a:bodyPr vert="horz" wrap="square" lIns="0" tIns="0" rIns="0" bIns="0" rtlCol="0">
            <a:spAutoFit/>
          </a:bodyPr>
          <a:lstStyle/>
          <a:p>
            <a:pPr algn="ctr"/>
            <a:r>
              <a:rPr kumimoji="1" lang="en-US" altLang="ja-JP" sz="1000" dirty="0">
                <a:latin typeface="Arial" panose="020B0604020202020204" pitchFamily="34" charset="0"/>
                <a:ea typeface="ＭＳ ゴシック" panose="020B0609070205080204" pitchFamily="49" charset="-128"/>
              </a:rPr>
              <a:t>Puncture injury on the sole</a:t>
            </a:r>
            <a:br>
              <a:rPr kumimoji="1" lang="en-US" altLang="ja-JP" sz="1000" dirty="0">
                <a:latin typeface="Arial" panose="020B0604020202020204" pitchFamily="34" charset="0"/>
                <a:ea typeface="ＭＳ ゴシック" panose="020B0609070205080204" pitchFamily="49" charset="-128"/>
              </a:rPr>
            </a:br>
            <a:r>
              <a:rPr kumimoji="1" lang="en-US" altLang="ja-JP" sz="1000" dirty="0">
                <a:latin typeface="Arial" panose="020B0604020202020204" pitchFamily="34" charset="0"/>
                <a:ea typeface="ＭＳ ゴシック" panose="020B0609070205080204" pitchFamily="49" charset="-128"/>
              </a:rPr>
              <a:t>2%</a:t>
            </a:r>
            <a:endParaRPr kumimoji="1" lang="ja-JP" altLang="en-US" sz="1000" dirty="0">
              <a:latin typeface="Arial" panose="020B0604020202020204" pitchFamily="34" charset="0"/>
              <a:ea typeface="ＭＳ ゴシック" panose="020B0609070205080204" pitchFamily="49" charset="-128"/>
            </a:endParaRPr>
          </a:p>
        </p:txBody>
      </p:sp>
      <p:sp>
        <p:nvSpPr>
          <p:cNvPr id="37" name="テキスト ボックス 36">
            <a:extLst>
              <a:ext uri="{FF2B5EF4-FFF2-40B4-BE49-F238E27FC236}">
                <a16:creationId xmlns:a16="http://schemas.microsoft.com/office/drawing/2014/main" id="{F856EF2A-174C-49FF-B2FA-72199CB0F449}"/>
              </a:ext>
            </a:extLst>
          </p:cNvPr>
          <p:cNvSpPr txBox="1"/>
          <p:nvPr/>
        </p:nvSpPr>
        <p:spPr>
          <a:xfrm>
            <a:off x="7055021" y="1014537"/>
            <a:ext cx="532938" cy="307777"/>
          </a:xfrm>
          <a:prstGeom prst="rect">
            <a:avLst/>
          </a:prstGeom>
          <a:noFill/>
        </p:spPr>
        <p:txBody>
          <a:bodyPr vert="horz" wrap="square" lIns="0" tIns="0" rIns="0" bIns="0" rtlCol="0">
            <a:spAutoFit/>
          </a:bodyPr>
          <a:lstStyle/>
          <a:p>
            <a:pPr algn="ctr"/>
            <a:r>
              <a:rPr kumimoji="1" lang="id-ID" altLang="ja-JP" sz="1000" dirty="0">
                <a:latin typeface="Arial" panose="020B0604020202020204" pitchFamily="34" charset="0"/>
                <a:ea typeface="ＭＳ ゴシック" panose="020B0609070205080204" pitchFamily="49" charset="-128"/>
              </a:rPr>
              <a:t>Other</a:t>
            </a:r>
            <a:br>
              <a:rPr kumimoji="1" lang="id-ID" altLang="ja-JP" sz="1000" dirty="0">
                <a:latin typeface="Arial" panose="020B0604020202020204" pitchFamily="34" charset="0"/>
                <a:ea typeface="ＭＳ ゴシック" panose="020B0609070205080204" pitchFamily="49" charset="-128"/>
              </a:rPr>
            </a:br>
            <a:r>
              <a:rPr kumimoji="1" lang="id-ID" altLang="ja-JP" sz="1000" dirty="0">
                <a:latin typeface="Arial" panose="020B0604020202020204" pitchFamily="34" charset="0"/>
                <a:ea typeface="ＭＳ ゴシック" panose="020B0609070205080204" pitchFamily="49" charset="-128"/>
              </a:rPr>
              <a:t>4%</a:t>
            </a:r>
            <a:endParaRPr kumimoji="1" lang="ja-JP" altLang="en-US" sz="1000" dirty="0">
              <a:latin typeface="Arial" panose="020B0604020202020204" pitchFamily="34" charset="0"/>
              <a:ea typeface="ＭＳ ゴシック" panose="020B0609070205080204" pitchFamily="49" charset="-128"/>
            </a:endParaRPr>
          </a:p>
        </p:txBody>
      </p:sp>
      <p:sp>
        <p:nvSpPr>
          <p:cNvPr id="39" name="テキスト ボックス 38">
            <a:extLst>
              <a:ext uri="{FF2B5EF4-FFF2-40B4-BE49-F238E27FC236}">
                <a16:creationId xmlns:a16="http://schemas.microsoft.com/office/drawing/2014/main" id="{85973F42-863C-4898-80D6-CF6CB47F7174}"/>
              </a:ext>
            </a:extLst>
          </p:cNvPr>
          <p:cNvSpPr txBox="1"/>
          <p:nvPr/>
        </p:nvSpPr>
        <p:spPr>
          <a:xfrm>
            <a:off x="7441849" y="4367110"/>
            <a:ext cx="1092397" cy="615553"/>
          </a:xfrm>
          <a:prstGeom prst="rect">
            <a:avLst/>
          </a:prstGeom>
          <a:noFill/>
        </p:spPr>
        <p:txBody>
          <a:bodyPr vert="horz" wrap="square" lIns="0" tIns="0" rIns="0" bIns="0" rtlCol="0">
            <a:spAutoFit/>
          </a:bodyPr>
          <a:lstStyle/>
          <a:p>
            <a:pPr algn="ctr"/>
            <a:r>
              <a:rPr kumimoji="1" lang="id-ID" altLang="ja-JP" sz="1000" dirty="0">
                <a:solidFill>
                  <a:schemeClr val="bg1"/>
                </a:solidFill>
                <a:latin typeface="Arial" panose="020B0604020202020204" pitchFamily="34" charset="0"/>
                <a:ea typeface="ＭＳ ゴシック" panose="020B0609070205080204" pitchFamily="49" charset="-128"/>
              </a:rPr>
              <a:t>Power-driven transporting machine</a:t>
            </a:r>
            <a:br>
              <a:rPr kumimoji="1" lang="id-ID" altLang="ja-JP" sz="1000" dirty="0">
                <a:solidFill>
                  <a:schemeClr val="bg1"/>
                </a:solidFill>
                <a:latin typeface="Arial" panose="020B0604020202020204" pitchFamily="34" charset="0"/>
                <a:ea typeface="ＭＳ ゴシック" panose="020B0609070205080204" pitchFamily="49" charset="-128"/>
              </a:rPr>
            </a:br>
            <a:r>
              <a:rPr kumimoji="1" lang="id-ID" altLang="ja-JP" sz="1000" dirty="0">
                <a:solidFill>
                  <a:schemeClr val="bg1"/>
                </a:solidFill>
                <a:latin typeface="Arial" panose="020B0604020202020204" pitchFamily="34" charset="0"/>
                <a:ea typeface="ＭＳ ゴシック" panose="020B0609070205080204" pitchFamily="49" charset="-128"/>
              </a:rPr>
              <a:t>32%</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40" name="テキスト ボックス 39">
            <a:extLst>
              <a:ext uri="{FF2B5EF4-FFF2-40B4-BE49-F238E27FC236}">
                <a16:creationId xmlns:a16="http://schemas.microsoft.com/office/drawing/2014/main" id="{81BABF79-5629-4F4F-A5ED-4898AC8C9E96}"/>
              </a:ext>
            </a:extLst>
          </p:cNvPr>
          <p:cNvSpPr txBox="1"/>
          <p:nvPr/>
        </p:nvSpPr>
        <p:spPr>
          <a:xfrm>
            <a:off x="7661017" y="5491067"/>
            <a:ext cx="997720" cy="615553"/>
          </a:xfrm>
          <a:prstGeom prst="rect">
            <a:avLst/>
          </a:prstGeom>
          <a:noFill/>
        </p:spPr>
        <p:txBody>
          <a:bodyPr vert="horz" wrap="square" lIns="0" tIns="0" rIns="0" bIns="0" rtlCol="0">
            <a:spAutoFit/>
          </a:bodyPr>
          <a:lstStyle/>
          <a:p>
            <a:pPr algn="ctr"/>
            <a:r>
              <a:rPr kumimoji="1" lang="en-US" altLang="ja-JP" sz="1000" dirty="0">
                <a:solidFill>
                  <a:schemeClr val="bg1"/>
                </a:solidFill>
                <a:latin typeface="Arial" panose="020B0604020202020204" pitchFamily="34" charset="0"/>
                <a:ea typeface="ＭＳ ゴシック" panose="020B0609070205080204" pitchFamily="49" charset="-128"/>
              </a:rPr>
              <a:t>Temporary facilities, building, structure, etc.</a:t>
            </a:r>
            <a:br>
              <a:rPr kumimoji="1" lang="en-US" altLang="ja-JP" sz="1000" dirty="0">
                <a:solidFill>
                  <a:schemeClr val="bg1"/>
                </a:solidFill>
                <a:latin typeface="Arial" panose="020B0604020202020204" pitchFamily="34" charset="0"/>
                <a:ea typeface="ＭＳ ゴシック" panose="020B0609070205080204" pitchFamily="49" charset="-128"/>
              </a:rPr>
            </a:br>
            <a:r>
              <a:rPr kumimoji="1" lang="en-US" altLang="ja-JP" sz="1000" dirty="0">
                <a:solidFill>
                  <a:schemeClr val="bg1"/>
                </a:solidFill>
                <a:latin typeface="Arial" panose="020B0604020202020204" pitchFamily="34" charset="0"/>
                <a:ea typeface="ＭＳ ゴシック" panose="020B0609070205080204" pitchFamily="49" charset="-128"/>
              </a:rPr>
              <a:t>13%</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41" name="テキスト ボックス 40">
            <a:extLst>
              <a:ext uri="{FF2B5EF4-FFF2-40B4-BE49-F238E27FC236}">
                <a16:creationId xmlns:a16="http://schemas.microsoft.com/office/drawing/2014/main" id="{8F095A2C-BD0F-4C7A-9DAF-7BF62441116D}"/>
              </a:ext>
            </a:extLst>
          </p:cNvPr>
          <p:cNvSpPr txBox="1"/>
          <p:nvPr/>
        </p:nvSpPr>
        <p:spPr>
          <a:xfrm>
            <a:off x="7096681" y="6006479"/>
            <a:ext cx="659217" cy="461665"/>
          </a:xfrm>
          <a:prstGeom prst="rect">
            <a:avLst/>
          </a:prstGeom>
          <a:noFill/>
        </p:spPr>
        <p:txBody>
          <a:bodyPr vert="horz" wrap="square" lIns="0" tIns="0" rIns="0" bIns="0" rtlCol="0">
            <a:spAutoFit/>
          </a:bodyPr>
          <a:lstStyle/>
          <a:p>
            <a:pPr algn="ctr"/>
            <a:r>
              <a:rPr kumimoji="1" lang="id-ID" altLang="ja-JP" sz="1000" dirty="0">
                <a:solidFill>
                  <a:schemeClr val="bg1"/>
                </a:solidFill>
                <a:latin typeface="Arial" panose="020B0604020202020204" pitchFamily="34" charset="0"/>
                <a:ea typeface="ＭＳ ゴシック" panose="020B0609070205080204" pitchFamily="49" charset="-128"/>
              </a:rPr>
              <a:t>Raw materials</a:t>
            </a:r>
            <a:br>
              <a:rPr kumimoji="1" lang="id-ID" altLang="ja-JP" sz="1000" dirty="0">
                <a:solidFill>
                  <a:schemeClr val="bg1"/>
                </a:solidFill>
                <a:latin typeface="Arial" panose="020B0604020202020204" pitchFamily="34" charset="0"/>
                <a:ea typeface="ＭＳ ゴシック" panose="020B0609070205080204" pitchFamily="49" charset="-128"/>
              </a:rPr>
            </a:br>
            <a:r>
              <a:rPr kumimoji="1" lang="id-ID" altLang="ja-JP" sz="1000" dirty="0">
                <a:solidFill>
                  <a:schemeClr val="bg1"/>
                </a:solidFill>
                <a:latin typeface="Arial" panose="020B0604020202020204" pitchFamily="34" charset="0"/>
                <a:ea typeface="ＭＳ ゴシック" panose="020B0609070205080204" pitchFamily="49" charset="-128"/>
              </a:rPr>
              <a:t>11%</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42" name="テキスト ボックス 41">
            <a:extLst>
              <a:ext uri="{FF2B5EF4-FFF2-40B4-BE49-F238E27FC236}">
                <a16:creationId xmlns:a16="http://schemas.microsoft.com/office/drawing/2014/main" id="{912140E0-B42F-4A39-A8FD-DF6AAE720530}"/>
              </a:ext>
            </a:extLst>
          </p:cNvPr>
          <p:cNvSpPr txBox="1"/>
          <p:nvPr/>
        </p:nvSpPr>
        <p:spPr>
          <a:xfrm>
            <a:off x="6547707" y="5855737"/>
            <a:ext cx="494958" cy="307777"/>
          </a:xfrm>
          <a:prstGeom prst="rect">
            <a:avLst/>
          </a:prstGeom>
          <a:noFill/>
        </p:spPr>
        <p:txBody>
          <a:bodyPr vert="horz" wrap="square" lIns="0" tIns="0" rIns="0" bIns="0" rtlCol="0">
            <a:spAutoFit/>
          </a:bodyPr>
          <a:lstStyle/>
          <a:p>
            <a:pPr algn="ctr"/>
            <a:r>
              <a:rPr kumimoji="1" lang="id-ID" altLang="ja-JP" sz="1000" dirty="0">
                <a:solidFill>
                  <a:schemeClr val="bg1"/>
                </a:solidFill>
                <a:latin typeface="Arial" panose="020B0604020202020204" pitchFamily="34" charset="0"/>
                <a:ea typeface="ＭＳ ゴシック" panose="020B0609070205080204" pitchFamily="49" charset="-128"/>
              </a:rPr>
              <a:t>Freight</a:t>
            </a:r>
            <a:br>
              <a:rPr kumimoji="1" lang="id-ID" altLang="ja-JP" sz="1000" dirty="0">
                <a:solidFill>
                  <a:schemeClr val="bg1"/>
                </a:solidFill>
                <a:latin typeface="Arial" panose="020B0604020202020204" pitchFamily="34" charset="0"/>
                <a:ea typeface="ＭＳ ゴシック" panose="020B0609070205080204" pitchFamily="49" charset="-128"/>
              </a:rPr>
            </a:br>
            <a:r>
              <a:rPr kumimoji="1" lang="id-ID" altLang="ja-JP" sz="1000" dirty="0">
                <a:solidFill>
                  <a:schemeClr val="bg1"/>
                </a:solidFill>
                <a:latin typeface="Arial" panose="020B0604020202020204" pitchFamily="34" charset="0"/>
                <a:ea typeface="ＭＳ ゴシック" panose="020B0609070205080204" pitchFamily="49" charset="-128"/>
              </a:rPr>
              <a:t>8%</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43" name="テキスト ボックス 42">
            <a:extLst>
              <a:ext uri="{FF2B5EF4-FFF2-40B4-BE49-F238E27FC236}">
                <a16:creationId xmlns:a16="http://schemas.microsoft.com/office/drawing/2014/main" id="{E2FCA0C4-FC76-40D2-8099-A1B5B30143F4}"/>
              </a:ext>
            </a:extLst>
          </p:cNvPr>
          <p:cNvSpPr txBox="1"/>
          <p:nvPr/>
        </p:nvSpPr>
        <p:spPr>
          <a:xfrm>
            <a:off x="5485620" y="5575418"/>
            <a:ext cx="1270000" cy="369332"/>
          </a:xfrm>
          <a:prstGeom prst="rect">
            <a:avLst/>
          </a:prstGeom>
          <a:noFill/>
        </p:spPr>
        <p:txBody>
          <a:bodyPr vert="horz" lIns="0" tIns="0" rIns="0" bIns="0" rtlCol="0">
            <a:spAutoFit/>
          </a:bodyPr>
          <a:lstStyle/>
          <a:p>
            <a:pPr algn="ctr">
              <a:lnSpc>
                <a:spcPct val="80000"/>
              </a:lnSpc>
            </a:pPr>
            <a:r>
              <a:rPr kumimoji="1" lang="id-ID" altLang="ja-JP" sz="1000" dirty="0">
                <a:latin typeface="Arial" panose="020B0604020202020204" pitchFamily="34" charset="0"/>
                <a:ea typeface="ＭＳ ゴシック" panose="020B0609070205080204" pitchFamily="49" charset="-128"/>
              </a:rPr>
              <a:t>Construction machine, etc.</a:t>
            </a:r>
            <a:br>
              <a:rPr kumimoji="1" lang="id-ID" altLang="ja-JP" sz="1000" dirty="0">
                <a:latin typeface="Arial" panose="020B0604020202020204" pitchFamily="34" charset="0"/>
                <a:ea typeface="ＭＳ ゴシック" panose="020B0609070205080204" pitchFamily="49" charset="-128"/>
              </a:rPr>
            </a:br>
            <a:r>
              <a:rPr kumimoji="1" lang="id-ID" altLang="ja-JP" sz="1000" dirty="0">
                <a:latin typeface="Arial" panose="020B0604020202020204" pitchFamily="34" charset="0"/>
                <a:ea typeface="ＭＳ ゴシック" panose="020B0609070205080204" pitchFamily="49" charset="-128"/>
              </a:rPr>
              <a:t>6%</a:t>
            </a:r>
            <a:endParaRPr kumimoji="1" lang="ja-JP" altLang="en-US" sz="1000" dirty="0">
              <a:latin typeface="Arial" panose="020B0604020202020204" pitchFamily="34" charset="0"/>
              <a:ea typeface="ＭＳ ゴシック" panose="020B0609070205080204" pitchFamily="49" charset="-128"/>
            </a:endParaRPr>
          </a:p>
        </p:txBody>
      </p:sp>
      <p:sp>
        <p:nvSpPr>
          <p:cNvPr id="44" name="テキスト ボックス 43">
            <a:extLst>
              <a:ext uri="{FF2B5EF4-FFF2-40B4-BE49-F238E27FC236}">
                <a16:creationId xmlns:a16="http://schemas.microsoft.com/office/drawing/2014/main" id="{7C78FBD6-8FB2-4872-B44E-6369D6445039}"/>
              </a:ext>
            </a:extLst>
          </p:cNvPr>
          <p:cNvSpPr txBox="1"/>
          <p:nvPr/>
        </p:nvSpPr>
        <p:spPr>
          <a:xfrm>
            <a:off x="6046784" y="5163175"/>
            <a:ext cx="747240" cy="246221"/>
          </a:xfrm>
          <a:prstGeom prst="rect">
            <a:avLst/>
          </a:prstGeom>
          <a:noFill/>
        </p:spPr>
        <p:txBody>
          <a:bodyPr vert="horz" wrap="square" lIns="0" tIns="0" rIns="0" bIns="0" rtlCol="0">
            <a:spAutoFit/>
          </a:bodyPr>
          <a:lstStyle/>
          <a:p>
            <a:pPr algn="ctr">
              <a:lnSpc>
                <a:spcPct val="80000"/>
              </a:lnSpc>
            </a:pPr>
            <a:r>
              <a:rPr kumimoji="1" lang="id-ID" altLang="ja-JP" sz="1000" dirty="0">
                <a:solidFill>
                  <a:schemeClr val="bg1"/>
                </a:solidFill>
                <a:latin typeface="Arial" panose="020B0604020202020204" pitchFamily="34" charset="0"/>
                <a:ea typeface="ＭＳ ゴシック" panose="020B0609070205080204" pitchFamily="49" charset="-128"/>
              </a:rPr>
              <a:t>Equipment</a:t>
            </a:r>
            <a:br>
              <a:rPr kumimoji="1" lang="id-ID" altLang="ja-JP" sz="1000" dirty="0">
                <a:solidFill>
                  <a:schemeClr val="bg1"/>
                </a:solidFill>
                <a:latin typeface="Arial" panose="020B0604020202020204" pitchFamily="34" charset="0"/>
                <a:ea typeface="ＭＳ ゴシック" panose="020B0609070205080204" pitchFamily="49" charset="-128"/>
              </a:rPr>
            </a:br>
            <a:r>
              <a:rPr kumimoji="1" lang="id-ID" altLang="ja-JP" sz="1000" dirty="0">
                <a:solidFill>
                  <a:schemeClr val="bg1"/>
                </a:solidFill>
                <a:latin typeface="Arial" panose="020B0604020202020204" pitchFamily="34" charset="0"/>
                <a:ea typeface="ＭＳ ゴシック" panose="020B0609070205080204" pitchFamily="49" charset="-128"/>
              </a:rPr>
              <a:t>5%</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45" name="テキスト ボックス 44">
            <a:extLst>
              <a:ext uri="{FF2B5EF4-FFF2-40B4-BE49-F238E27FC236}">
                <a16:creationId xmlns:a16="http://schemas.microsoft.com/office/drawing/2014/main" id="{2AA586B6-09C1-46A7-A298-1C42BBE1C454}"/>
              </a:ext>
            </a:extLst>
          </p:cNvPr>
          <p:cNvSpPr txBox="1"/>
          <p:nvPr/>
        </p:nvSpPr>
        <p:spPr>
          <a:xfrm>
            <a:off x="5176279" y="4871483"/>
            <a:ext cx="1270000" cy="369332"/>
          </a:xfrm>
          <a:prstGeom prst="rect">
            <a:avLst/>
          </a:prstGeom>
          <a:noFill/>
        </p:spPr>
        <p:txBody>
          <a:bodyPr vert="horz" lIns="0" tIns="0" rIns="0" bIns="0" rtlCol="0">
            <a:spAutoFit/>
          </a:bodyPr>
          <a:lstStyle/>
          <a:p>
            <a:pPr algn="ctr">
              <a:lnSpc>
                <a:spcPct val="80000"/>
              </a:lnSpc>
            </a:pPr>
            <a:r>
              <a:rPr kumimoji="1" lang="id-ID" altLang="ja-JP" sz="1000" dirty="0">
                <a:latin typeface="Arial" panose="020B0604020202020204" pitchFamily="34" charset="0"/>
                <a:ea typeface="ＭＳ ゴシック" panose="020B0609070205080204" pitchFamily="49" charset="-128"/>
              </a:rPr>
              <a:t>General power-driven machines</a:t>
            </a:r>
            <a:br>
              <a:rPr kumimoji="1" lang="id-ID" altLang="ja-JP" sz="1000" dirty="0">
                <a:latin typeface="Arial" panose="020B0604020202020204" pitchFamily="34" charset="0"/>
                <a:ea typeface="ＭＳ ゴシック" panose="020B0609070205080204" pitchFamily="49" charset="-128"/>
              </a:rPr>
            </a:br>
            <a:r>
              <a:rPr kumimoji="1" lang="id-ID" altLang="ja-JP" sz="1000" dirty="0">
                <a:latin typeface="Arial" panose="020B0604020202020204" pitchFamily="34" charset="0"/>
                <a:ea typeface="ＭＳ ゴシック" panose="020B0609070205080204" pitchFamily="49" charset="-128"/>
              </a:rPr>
              <a:t>4%</a:t>
            </a:r>
            <a:endParaRPr kumimoji="1" lang="ja-JP" altLang="en-US" sz="1000" dirty="0">
              <a:latin typeface="Arial" panose="020B0604020202020204" pitchFamily="34" charset="0"/>
              <a:ea typeface="ＭＳ ゴシック" panose="020B0609070205080204" pitchFamily="49" charset="-128"/>
            </a:endParaRPr>
          </a:p>
        </p:txBody>
      </p:sp>
      <p:sp>
        <p:nvSpPr>
          <p:cNvPr id="46" name="テキスト ボックス 45">
            <a:extLst>
              <a:ext uri="{FF2B5EF4-FFF2-40B4-BE49-F238E27FC236}">
                <a16:creationId xmlns:a16="http://schemas.microsoft.com/office/drawing/2014/main" id="{FDA475DF-EF97-4144-B97C-D67CE8F293F4}"/>
              </a:ext>
            </a:extLst>
          </p:cNvPr>
          <p:cNvSpPr txBox="1"/>
          <p:nvPr/>
        </p:nvSpPr>
        <p:spPr>
          <a:xfrm>
            <a:off x="5634239" y="4544184"/>
            <a:ext cx="612283" cy="246221"/>
          </a:xfrm>
          <a:prstGeom prst="rect">
            <a:avLst/>
          </a:prstGeom>
          <a:noFill/>
        </p:spPr>
        <p:txBody>
          <a:bodyPr vert="horz" wrap="square" lIns="0" tIns="0" rIns="0" bIns="0" rtlCol="0">
            <a:spAutoFit/>
          </a:bodyPr>
          <a:lstStyle/>
          <a:p>
            <a:pPr algn="ctr">
              <a:lnSpc>
                <a:spcPct val="80000"/>
              </a:lnSpc>
            </a:pPr>
            <a:r>
              <a:rPr kumimoji="1" lang="id-ID" altLang="ja-JP" sz="1000" dirty="0">
                <a:latin typeface="Arial" panose="020B0604020202020204" pitchFamily="34" charset="0"/>
                <a:ea typeface="ＭＳ ゴシック" panose="020B0609070205080204" pitchFamily="49" charset="-128"/>
              </a:rPr>
              <a:t>Vehicle</a:t>
            </a:r>
            <a:br>
              <a:rPr kumimoji="1" lang="id-ID" altLang="ja-JP" sz="1000" dirty="0">
                <a:latin typeface="Arial" panose="020B0604020202020204" pitchFamily="34" charset="0"/>
                <a:ea typeface="ＭＳ ゴシック" panose="020B0609070205080204" pitchFamily="49" charset="-128"/>
              </a:rPr>
            </a:br>
            <a:r>
              <a:rPr kumimoji="1" lang="id-ID" altLang="ja-JP" sz="1000" dirty="0">
                <a:latin typeface="Arial" panose="020B0604020202020204" pitchFamily="34" charset="0"/>
                <a:ea typeface="ＭＳ ゴシック" panose="020B0609070205080204" pitchFamily="49" charset="-128"/>
              </a:rPr>
              <a:t>3%</a:t>
            </a:r>
            <a:endParaRPr kumimoji="1" lang="ja-JP" altLang="en-US" sz="1000" dirty="0">
              <a:latin typeface="Arial" panose="020B0604020202020204" pitchFamily="34" charset="0"/>
              <a:ea typeface="ＭＳ ゴシック" panose="020B0609070205080204" pitchFamily="49" charset="-128"/>
            </a:endParaRPr>
          </a:p>
        </p:txBody>
      </p:sp>
      <p:sp>
        <p:nvSpPr>
          <p:cNvPr id="47" name="テキスト ボックス 46">
            <a:extLst>
              <a:ext uri="{FF2B5EF4-FFF2-40B4-BE49-F238E27FC236}">
                <a16:creationId xmlns:a16="http://schemas.microsoft.com/office/drawing/2014/main" id="{5641DF67-E0BB-416F-8A6C-480983CB8A32}"/>
              </a:ext>
            </a:extLst>
          </p:cNvPr>
          <p:cNvSpPr txBox="1"/>
          <p:nvPr/>
        </p:nvSpPr>
        <p:spPr>
          <a:xfrm>
            <a:off x="4593554" y="4367944"/>
            <a:ext cx="1857375" cy="246221"/>
          </a:xfrm>
          <a:prstGeom prst="rect">
            <a:avLst/>
          </a:prstGeom>
          <a:noFill/>
        </p:spPr>
        <p:txBody>
          <a:bodyPr vert="horz" wrap="square" lIns="0" tIns="0" rIns="0" bIns="0" rtlCol="0">
            <a:spAutoFit/>
          </a:bodyPr>
          <a:lstStyle/>
          <a:p>
            <a:pPr algn="ctr">
              <a:lnSpc>
                <a:spcPct val="80000"/>
              </a:lnSpc>
            </a:pPr>
            <a:r>
              <a:rPr kumimoji="1" lang="id-ID" altLang="ja-JP" sz="1000" dirty="0">
                <a:latin typeface="Arial" panose="020B0604020202020204" pitchFamily="34" charset="0"/>
                <a:ea typeface="ＭＳ ゴシック" panose="020B0609070205080204" pitchFamily="49" charset="-128"/>
              </a:rPr>
              <a:t>Man-powered machines &amp; tools</a:t>
            </a:r>
            <a:br>
              <a:rPr kumimoji="1" lang="id-ID" altLang="ja-JP" sz="1000" dirty="0">
                <a:latin typeface="Arial" panose="020B0604020202020204" pitchFamily="34" charset="0"/>
                <a:ea typeface="ＭＳ ゴシック" panose="020B0609070205080204" pitchFamily="49" charset="-128"/>
              </a:rPr>
            </a:br>
            <a:r>
              <a:rPr kumimoji="1" lang="id-ID" altLang="ja-JP" sz="1000" dirty="0">
                <a:latin typeface="Arial" panose="020B0604020202020204" pitchFamily="34" charset="0"/>
                <a:ea typeface="ＭＳ ゴシック" panose="020B0609070205080204" pitchFamily="49" charset="-128"/>
              </a:rPr>
              <a:t>3%</a:t>
            </a:r>
            <a:endParaRPr kumimoji="1" lang="ja-JP" altLang="en-US" sz="1000" dirty="0">
              <a:latin typeface="Arial" panose="020B0604020202020204" pitchFamily="34" charset="0"/>
              <a:ea typeface="ＭＳ ゴシック" panose="020B0609070205080204" pitchFamily="49" charset="-128"/>
            </a:endParaRPr>
          </a:p>
        </p:txBody>
      </p:sp>
      <p:sp>
        <p:nvSpPr>
          <p:cNvPr id="48" name="テキスト ボックス 47">
            <a:extLst>
              <a:ext uri="{FF2B5EF4-FFF2-40B4-BE49-F238E27FC236}">
                <a16:creationId xmlns:a16="http://schemas.microsoft.com/office/drawing/2014/main" id="{5FBFFA62-BCB1-4B1A-9210-43FDE97D65CA}"/>
              </a:ext>
            </a:extLst>
          </p:cNvPr>
          <p:cNvSpPr txBox="1"/>
          <p:nvPr/>
        </p:nvSpPr>
        <p:spPr>
          <a:xfrm>
            <a:off x="4929718" y="4029880"/>
            <a:ext cx="1687936" cy="246221"/>
          </a:xfrm>
          <a:prstGeom prst="rect">
            <a:avLst/>
          </a:prstGeom>
          <a:noFill/>
        </p:spPr>
        <p:txBody>
          <a:bodyPr vert="horz" wrap="square" lIns="0" tIns="0" rIns="0" bIns="0" rtlCol="0">
            <a:spAutoFit/>
          </a:bodyPr>
          <a:lstStyle/>
          <a:p>
            <a:pPr algn="ctr">
              <a:lnSpc>
                <a:spcPct val="80000"/>
              </a:lnSpc>
            </a:pPr>
            <a:r>
              <a:rPr kumimoji="1" lang="id-ID" altLang="ja-JP" sz="1000" dirty="0">
                <a:latin typeface="Arial" panose="020B0604020202020204" pitchFamily="34" charset="0"/>
                <a:ea typeface="ＭＳ ゴシック" panose="020B0609070205080204" pitchFamily="49" charset="-128"/>
              </a:rPr>
              <a:t>Other facilities &amp; equipment</a:t>
            </a:r>
            <a:br>
              <a:rPr kumimoji="1" lang="id-ID" altLang="ja-JP" sz="1000" dirty="0">
                <a:latin typeface="Arial" panose="020B0604020202020204" pitchFamily="34" charset="0"/>
                <a:ea typeface="ＭＳ ゴシック" panose="020B0609070205080204" pitchFamily="49" charset="-128"/>
              </a:rPr>
            </a:br>
            <a:r>
              <a:rPr kumimoji="1" lang="id-ID" altLang="ja-JP" sz="1000" dirty="0">
                <a:latin typeface="Arial" panose="020B0604020202020204" pitchFamily="34" charset="0"/>
                <a:ea typeface="ＭＳ ゴシック" panose="020B0609070205080204" pitchFamily="49" charset="-128"/>
              </a:rPr>
              <a:t>3%</a:t>
            </a:r>
            <a:endParaRPr kumimoji="1" lang="ja-JP" altLang="en-US" sz="1000" dirty="0">
              <a:latin typeface="Arial" panose="020B0604020202020204" pitchFamily="34" charset="0"/>
              <a:ea typeface="ＭＳ ゴシック" panose="020B0609070205080204" pitchFamily="49" charset="-128"/>
            </a:endParaRPr>
          </a:p>
        </p:txBody>
      </p:sp>
      <p:sp>
        <p:nvSpPr>
          <p:cNvPr id="49" name="テキスト ボックス 48">
            <a:extLst>
              <a:ext uri="{FF2B5EF4-FFF2-40B4-BE49-F238E27FC236}">
                <a16:creationId xmlns:a16="http://schemas.microsoft.com/office/drawing/2014/main" id="{70CBCCCF-15D8-4089-B092-11BB4A4448AA}"/>
              </a:ext>
            </a:extLst>
          </p:cNvPr>
          <p:cNvSpPr txBox="1"/>
          <p:nvPr/>
        </p:nvSpPr>
        <p:spPr>
          <a:xfrm>
            <a:off x="6767936" y="4006825"/>
            <a:ext cx="574170" cy="307777"/>
          </a:xfrm>
          <a:prstGeom prst="rect">
            <a:avLst/>
          </a:prstGeom>
          <a:noFill/>
        </p:spPr>
        <p:txBody>
          <a:bodyPr vert="horz" wrap="square" lIns="0" tIns="0" rIns="0" bIns="0" rtlCol="0">
            <a:spAutoFit/>
          </a:bodyPr>
          <a:lstStyle/>
          <a:p>
            <a:pPr algn="ctr"/>
            <a:r>
              <a:rPr kumimoji="1" lang="id-ID" altLang="ja-JP" sz="1000" dirty="0">
                <a:solidFill>
                  <a:schemeClr val="bg1"/>
                </a:solidFill>
                <a:latin typeface="Arial" panose="020B0604020202020204" pitchFamily="34" charset="0"/>
                <a:ea typeface="ＭＳ ゴシック" panose="020B0609070205080204" pitchFamily="49" charset="-128"/>
              </a:rPr>
              <a:t>Other</a:t>
            </a:r>
            <a:br>
              <a:rPr kumimoji="1" lang="id-ID" altLang="ja-JP" sz="1000" dirty="0">
                <a:solidFill>
                  <a:schemeClr val="bg1"/>
                </a:solidFill>
                <a:latin typeface="Arial" panose="020B0604020202020204" pitchFamily="34" charset="0"/>
                <a:ea typeface="ＭＳ ゴシック" panose="020B0609070205080204" pitchFamily="49" charset="-128"/>
              </a:rPr>
            </a:br>
            <a:r>
              <a:rPr kumimoji="1" lang="id-ID" altLang="ja-JP" sz="1000" dirty="0">
                <a:solidFill>
                  <a:schemeClr val="bg1"/>
                </a:solidFill>
                <a:latin typeface="Arial" panose="020B0604020202020204" pitchFamily="34" charset="0"/>
                <a:ea typeface="ＭＳ ゴシック" panose="020B0609070205080204" pitchFamily="49" charset="-128"/>
              </a:rPr>
              <a:t>12%</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1054255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http://anzeninfo.mhlw.go.jp/anzen/sai/image/sai13/sai13-920-43-1.gif">
            <a:extLst>
              <a:ext uri="{FF2B5EF4-FFF2-40B4-BE49-F238E27FC236}">
                <a16:creationId xmlns:a16="http://schemas.microsoft.com/office/drawing/2014/main" id="{E52CB117-D4EE-4941-AC6A-3FA9E17A6B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5157192"/>
            <a:ext cx="1656600" cy="12424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anzeninfo.mhlw.go.jp/anzen/sai/image/sai16/sai16-118-45-1.jpg">
            <a:extLst>
              <a:ext uri="{FF2B5EF4-FFF2-40B4-BE49-F238E27FC236}">
                <a16:creationId xmlns:a16="http://schemas.microsoft.com/office/drawing/2014/main" id="{996D9B32-E074-4018-9829-BD487AAC7CB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3620" y="3429000"/>
            <a:ext cx="1643180" cy="123238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å´åç½å®³äºä¾ã¤ã©ã¹ã">
            <a:extLst>
              <a:ext uri="{FF2B5EF4-FFF2-40B4-BE49-F238E27FC236}">
                <a16:creationId xmlns:a16="http://schemas.microsoft.com/office/drawing/2014/main" id="{3408A6A4-70F4-4D29-97CA-A0D264CE0E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382" y="3754471"/>
            <a:ext cx="1656601" cy="1242451"/>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 3"/>
          <p:cNvSpPr>
            <a:spLocks noGrp="1"/>
          </p:cNvSpPr>
          <p:nvPr>
            <p:ph type="sldNum" sz="quarter" idx="12"/>
          </p:nvPr>
        </p:nvSpPr>
        <p:spPr>
          <a:xfrm>
            <a:off x="3491880" y="6448251"/>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8</a:t>
            </a:fld>
            <a:endParaRPr kumimoji="1" lang="ja-JP" altLang="en-US">
              <a:latin typeface="Arial" panose="020B0604020202020204" pitchFamily="34" charset="0"/>
              <a:ea typeface="ＭＳ ゴシック" panose="020B0609070205080204" pitchFamily="49" charset="-128"/>
            </a:endParaRPr>
          </a:p>
        </p:txBody>
      </p:sp>
      <p:sp>
        <p:nvSpPr>
          <p:cNvPr id="5" name="Rectangle 10"/>
          <p:cNvSpPr>
            <a:spLocks noChangeArrowheads="1"/>
          </p:cNvSpPr>
          <p:nvPr/>
        </p:nvSpPr>
        <p:spPr bwMode="auto">
          <a:xfrm>
            <a:off x="404812" y="307740"/>
            <a:ext cx="7695580" cy="425922"/>
          </a:xfrm>
          <a:prstGeom prst="roundRect">
            <a:avLst/>
          </a:prstGeom>
          <a:solidFill>
            <a:schemeClr val="accent2">
              <a:lumMod val="75000"/>
            </a:schemeClr>
          </a:solidFill>
          <a:ln w="9525">
            <a:noFill/>
            <a:miter lim="800000"/>
            <a:headEnd/>
            <a:tailEnd/>
          </a:ln>
          <a:effectLst/>
        </p:spPr>
        <p:txBody>
          <a:bodyPr wrap="square" tIns="36000" bIns="36000" rtlCol="0" anchor="ctr">
            <a:spAutoFit/>
          </a:bodyPr>
          <a:lstStyle/>
          <a:p>
            <a:pPr algn="just" rtl="0">
              <a:lnSpc>
                <a:spcPct val="125000"/>
              </a:lnSpc>
            </a:pPr>
            <a:r>
              <a:rPr lang="en-us" b="1" dirty="0">
                <a:solidFill>
                  <a:schemeClr val="bg1"/>
                </a:solidFill>
                <a:latin typeface="Arial" panose="020B0604020202020204" pitchFamily="34" charset="0"/>
                <a:ea typeface="ＭＳ ゴシック" panose="020B0609070205080204" pitchFamily="49" charset="-128"/>
                <a:cs typeface="Arial" charset="0"/>
              </a:rPr>
              <a:t>Key point 2: Recognize danger of something that "may" take place.</a:t>
            </a:r>
            <a:endParaRPr lang="ja-JP" altLang="en-US" b="1" dirty="0">
              <a:solidFill>
                <a:schemeClr val="bg1"/>
              </a:solidFill>
              <a:latin typeface="Arial" panose="020B0604020202020204" pitchFamily="34" charset="0"/>
              <a:ea typeface="ＭＳ ゴシック" panose="020B0609070205080204" pitchFamily="49" charset="-128"/>
              <a:cs typeface="Arial" charset="0"/>
            </a:endParaRPr>
          </a:p>
        </p:txBody>
      </p:sp>
      <p:sp>
        <p:nvSpPr>
          <p:cNvPr id="7" name="テキスト ボックス 18"/>
          <p:cNvSpPr txBox="1">
            <a:spLocks noChangeArrowheads="1"/>
          </p:cNvSpPr>
          <p:nvPr/>
        </p:nvSpPr>
        <p:spPr bwMode="auto">
          <a:xfrm>
            <a:off x="2886725" y="3175757"/>
            <a:ext cx="1753394" cy="400110"/>
          </a:xfrm>
          <a:prstGeom prst="rect">
            <a:avLst/>
          </a:prstGeom>
          <a:solidFill>
            <a:schemeClr val="bg1"/>
          </a:solidFill>
          <a:ln w="19050">
            <a:solidFill>
              <a:srgbClr val="0000CC"/>
            </a:solidFill>
            <a:prstDash val="sysDash"/>
            <a:miter lim="800000"/>
            <a:headEnd/>
            <a:tailEnd/>
          </a:ln>
        </p:spPr>
        <p:txBody>
          <a:bodyPr wrap="square" lIns="72000" rIns="36000" rtlCol="0">
            <a:spAutoFit/>
          </a:bodyPr>
          <a:lstStyle/>
          <a:p>
            <a:pPr algn="ctr" rtl="0"/>
            <a:r>
              <a:rPr lang="en-us" sz="2000" b="1" dirty="0">
                <a:solidFill>
                  <a:srgbClr val="FF0000"/>
                </a:solidFill>
                <a:latin typeface="Arial" panose="020B0604020202020204" pitchFamily="34" charset="0"/>
                <a:ea typeface="ＭＳ ゴシック" panose="020B0609070205080204" pitchFamily="49" charset="-128"/>
                <a:cs typeface="メイリオ" pitchFamily="50" charset="-128"/>
              </a:rPr>
              <a:t>May</a:t>
            </a:r>
          </a:p>
        </p:txBody>
      </p:sp>
      <p:sp>
        <p:nvSpPr>
          <p:cNvPr id="8" name="正方形/長方形 7"/>
          <p:cNvSpPr/>
          <p:nvPr/>
        </p:nvSpPr>
        <p:spPr>
          <a:xfrm>
            <a:off x="395536" y="899252"/>
            <a:ext cx="2491189" cy="646331"/>
          </a:xfrm>
          <a:prstGeom prst="rect">
            <a:avLst/>
          </a:prstGeom>
        </p:spPr>
        <p:txBody>
          <a:bodyPr wrap="square" rtlCol="0">
            <a:spAutoFit/>
          </a:bodyPr>
          <a:lstStyle/>
          <a:p>
            <a:pPr algn="ctr" rtl="0" fontAlgn="auto">
              <a:spcBef>
                <a:spcPts val="0"/>
              </a:spcBef>
              <a:spcAft>
                <a:spcPts val="0"/>
              </a:spcAft>
              <a:defRPr/>
            </a:pPr>
            <a:r>
              <a:rPr lang="en-us" dirty="0">
                <a:solidFill>
                  <a:srgbClr val="0000CC"/>
                </a:solidFill>
                <a:latin typeface="Arial" panose="020B0604020202020204" pitchFamily="34" charset="0"/>
                <a:ea typeface="ＭＳ ゴシック" panose="020B0609070205080204" pitchFamily="49" charset="-128"/>
                <a:cs typeface="メイリオ" pitchFamily="50" charset="-128"/>
              </a:rPr>
              <a:t>[Something "may" take place for persons.]</a:t>
            </a:r>
          </a:p>
        </p:txBody>
      </p:sp>
      <p:sp>
        <p:nvSpPr>
          <p:cNvPr id="9" name="角丸四角形吹き出し 8"/>
          <p:cNvSpPr/>
          <p:nvPr/>
        </p:nvSpPr>
        <p:spPr>
          <a:xfrm>
            <a:off x="251520" y="1556792"/>
            <a:ext cx="2376263" cy="4667076"/>
          </a:xfrm>
          <a:prstGeom prst="wedgeRoundRectCallout">
            <a:avLst>
              <a:gd name="adj1" fmla="val 62203"/>
              <a:gd name="adj2" fmla="val -15917"/>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pPr rtl="0" fontAlgn="auto">
              <a:lnSpc>
                <a:spcPct val="90000"/>
              </a:lnSpc>
              <a:spcAft>
                <a:spcPts val="600"/>
              </a:spcAft>
              <a:defRPr/>
            </a:pPr>
            <a:r>
              <a:rPr lang="en-us" sz="1600" b="1" dirty="0">
                <a:solidFill>
                  <a:schemeClr val="tx1"/>
                </a:solidFill>
                <a:latin typeface="Arial" panose="020B0604020202020204" pitchFamily="34" charset="0"/>
                <a:ea typeface="ＭＳ ゴシック" panose="020B0609070205080204" pitchFamily="49" charset="-128"/>
              </a:rPr>
              <a:t>A person ...</a:t>
            </a:r>
            <a:endParaRPr lang="en-US" altLang="ja-JP" sz="1600" b="1" dirty="0">
              <a:solidFill>
                <a:schemeClr val="tx1"/>
              </a:solidFill>
              <a:latin typeface="Arial" panose="020B0604020202020204" pitchFamily="34" charset="0"/>
              <a:ea typeface="ＭＳ ゴシック" panose="020B0609070205080204" pitchFamily="49" charset="-128"/>
            </a:endParaRPr>
          </a:p>
          <a:p>
            <a:pPr rtl="0" fontAlgn="auto">
              <a:lnSpc>
                <a:spcPct val="90000"/>
              </a:lnSpc>
              <a:spcAft>
                <a:spcPts val="600"/>
              </a:spcAft>
              <a:defRPr/>
            </a:pPr>
            <a:r>
              <a:rPr lang="en-us"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fall;</a:t>
            </a:r>
            <a:endParaRPr lang="en-US" altLang="ja-JP"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rtl="0" fontAlgn="auto">
              <a:lnSpc>
                <a:spcPct val="90000"/>
              </a:lnSpc>
              <a:spcAft>
                <a:spcPts val="600"/>
              </a:spcAft>
              <a:defRPr/>
            </a:pPr>
            <a:r>
              <a:rPr lang="en-us"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suffer lower-back pain;</a:t>
            </a:r>
            <a:endParaRPr lang="en-US" altLang="ja-JP"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rtl="0" fontAlgn="auto">
              <a:lnSpc>
                <a:spcPct val="90000"/>
              </a:lnSpc>
              <a:spcAft>
                <a:spcPts val="600"/>
              </a:spcAft>
              <a:defRPr/>
            </a:pPr>
            <a:r>
              <a:rPr lang="en-us"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stumble &amp; fall down;</a:t>
            </a:r>
            <a:endParaRPr lang="en-US" altLang="ja-JP"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rtl="0" fontAlgn="auto">
              <a:lnSpc>
                <a:spcPct val="90000"/>
              </a:lnSpc>
              <a:spcAft>
                <a:spcPts val="600"/>
              </a:spcAft>
              <a:defRPr/>
            </a:pPr>
            <a:r>
              <a:rPr lang="en-us" sz="1600"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get stuck;</a:t>
            </a:r>
            <a:endParaRPr lang="en-US" altLang="ja-JP" sz="1600"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marL="266700" indent="-266700" rtl="0" fontAlgn="auto">
              <a:lnSpc>
                <a:spcPct val="90000"/>
              </a:lnSpc>
              <a:spcAft>
                <a:spcPts val="600"/>
              </a:spcAft>
              <a:defRPr/>
            </a:pPr>
            <a:r>
              <a:rPr lang="en-us" sz="1600"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get caught;</a:t>
            </a:r>
            <a:endParaRPr lang="en-US" altLang="ja-JP" sz="1600"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rtl="0" fontAlgn="auto">
              <a:lnSpc>
                <a:spcPct val="90000"/>
              </a:lnSpc>
              <a:spcAft>
                <a:spcPts val="600"/>
              </a:spcAft>
              <a:defRPr/>
            </a:pPr>
            <a:r>
              <a:rPr lang="en-us"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collide;</a:t>
            </a:r>
            <a:endParaRPr lang="en-US" altLang="ja-JP"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rtl="0" fontAlgn="auto">
              <a:lnSpc>
                <a:spcPct val="90000"/>
              </a:lnSpc>
              <a:spcAft>
                <a:spcPts val="600"/>
              </a:spcAft>
              <a:defRPr/>
            </a:pPr>
            <a:r>
              <a:rPr lang="en-us" sz="1600"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be hit;</a:t>
            </a:r>
            <a:endParaRPr lang="en-US" altLang="ja-JP" sz="1600"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rtl="0" fontAlgn="auto">
              <a:lnSpc>
                <a:spcPct val="90000"/>
              </a:lnSpc>
              <a:spcAft>
                <a:spcPts val="600"/>
              </a:spcAft>
              <a:defRPr/>
            </a:pPr>
            <a:r>
              <a:rPr lang="en-us"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get burnt;</a:t>
            </a:r>
            <a:endParaRPr lang="en-US" altLang="ja-JP"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rtl="0" fontAlgn="auto">
              <a:lnSpc>
                <a:spcPct val="90000"/>
              </a:lnSpc>
              <a:spcAft>
                <a:spcPts val="600"/>
              </a:spcAft>
              <a:defRPr/>
            </a:pPr>
            <a:r>
              <a:rPr lang="en-us"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get an electric shock;</a:t>
            </a:r>
            <a:endParaRPr lang="en-US" altLang="ja-JP"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marL="266700" indent="-266700" rtl="0" fontAlgn="auto">
              <a:lnSpc>
                <a:spcPct val="90000"/>
              </a:lnSpc>
              <a:spcAft>
                <a:spcPts val="600"/>
              </a:spcAft>
              <a:defRPr/>
            </a:pPr>
            <a:r>
              <a:rPr lang="en-us" sz="1600"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get gassed;</a:t>
            </a:r>
            <a:endParaRPr lang="en-US" altLang="ja-JP" sz="1600"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rtl="0" fontAlgn="auto">
              <a:lnSpc>
                <a:spcPct val="90000"/>
              </a:lnSpc>
              <a:spcAft>
                <a:spcPts val="600"/>
              </a:spcAft>
              <a:defRPr/>
            </a:pPr>
            <a:r>
              <a:rPr lang="en-us"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suffer oxygen deficiency; or</a:t>
            </a:r>
            <a:endParaRPr lang="en-US" altLang="ja-JP"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marL="266700" indent="-266700" rtl="0" fontAlgn="auto">
              <a:lnSpc>
                <a:spcPct val="90000"/>
              </a:lnSpc>
              <a:spcAft>
                <a:spcPts val="600"/>
              </a:spcAft>
              <a:defRPr/>
            </a:pPr>
            <a:r>
              <a:rPr lang="en-us"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suffer from a harmful substance;</a:t>
            </a:r>
          </a:p>
        </p:txBody>
      </p:sp>
      <p:sp>
        <p:nvSpPr>
          <p:cNvPr id="17" name="正方形/長方形 16">
            <a:extLst>
              <a:ext uri="{FF2B5EF4-FFF2-40B4-BE49-F238E27FC236}">
                <a16:creationId xmlns:a16="http://schemas.microsoft.com/office/drawing/2014/main" id="{6E92C248-D2CC-4FFB-941C-8C438422DA4D}"/>
              </a:ext>
            </a:extLst>
          </p:cNvPr>
          <p:cNvSpPr/>
          <p:nvPr/>
        </p:nvSpPr>
        <p:spPr>
          <a:xfrm>
            <a:off x="5445224" y="865136"/>
            <a:ext cx="2848051" cy="646331"/>
          </a:xfrm>
          <a:prstGeom prst="rect">
            <a:avLst/>
          </a:prstGeom>
        </p:spPr>
        <p:txBody>
          <a:bodyPr wrap="square" rtlCol="0">
            <a:spAutoFit/>
          </a:bodyPr>
          <a:lstStyle/>
          <a:p>
            <a:pPr algn="ctr" rtl="0" fontAlgn="auto">
              <a:spcBef>
                <a:spcPts val="0"/>
              </a:spcBef>
              <a:spcAft>
                <a:spcPts val="0"/>
              </a:spcAft>
              <a:defRPr/>
            </a:pPr>
            <a:r>
              <a:rPr lang="en-us" dirty="0">
                <a:solidFill>
                  <a:srgbClr val="0000CC"/>
                </a:solidFill>
                <a:latin typeface="Arial" panose="020B0604020202020204" pitchFamily="34" charset="0"/>
                <a:ea typeface="ＭＳ ゴシック" panose="020B0609070205080204" pitchFamily="49" charset="-128"/>
                <a:cs typeface="メイリオ" pitchFamily="50" charset="-128"/>
              </a:rPr>
              <a:t>[Something "may" take place for things.]</a:t>
            </a:r>
          </a:p>
        </p:txBody>
      </p:sp>
      <p:sp>
        <p:nvSpPr>
          <p:cNvPr id="18" name="角丸四角形吹き出し 21">
            <a:extLst>
              <a:ext uri="{FF2B5EF4-FFF2-40B4-BE49-F238E27FC236}">
                <a16:creationId xmlns:a16="http://schemas.microsoft.com/office/drawing/2014/main" id="{11C48E23-46A9-4918-A968-657074D262FF}"/>
              </a:ext>
            </a:extLst>
          </p:cNvPr>
          <p:cNvSpPr/>
          <p:nvPr/>
        </p:nvSpPr>
        <p:spPr>
          <a:xfrm>
            <a:off x="4789868" y="1585480"/>
            <a:ext cx="1654340" cy="4337050"/>
          </a:xfrm>
          <a:prstGeom prst="wedgeRoundRectCallout">
            <a:avLst>
              <a:gd name="adj1" fmla="val -62286"/>
              <a:gd name="adj2" fmla="val 2344"/>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fontAlgn="auto">
              <a:spcAft>
                <a:spcPts val="600"/>
              </a:spcAft>
              <a:defRPr/>
            </a:pPr>
            <a:r>
              <a:rPr lang="en-us" sz="1600" b="1" dirty="0">
                <a:solidFill>
                  <a:schemeClr val="tx1"/>
                </a:solidFill>
                <a:latin typeface="Arial" panose="020B0604020202020204" pitchFamily="34" charset="0"/>
                <a:ea typeface="ＭＳ ゴシック" panose="020B0609070205080204" pitchFamily="49" charset="-128"/>
              </a:rPr>
              <a:t>A thing ...</a:t>
            </a:r>
            <a:endParaRPr lang="en-US" altLang="ja-JP" sz="1600" b="1" dirty="0">
              <a:solidFill>
                <a:schemeClr val="tx1"/>
              </a:solidFill>
              <a:latin typeface="Arial" panose="020B0604020202020204" pitchFamily="34" charset="0"/>
              <a:ea typeface="ＭＳ ゴシック" panose="020B0609070205080204" pitchFamily="49" charset="-128"/>
            </a:endParaRPr>
          </a:p>
          <a:p>
            <a:pPr rtl="0" fontAlgn="auto">
              <a:spcAft>
                <a:spcPts val="600"/>
              </a:spcAft>
              <a:defRPr/>
            </a:pPr>
            <a:r>
              <a:rPr lang="en-us" sz="1600"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move;</a:t>
            </a:r>
            <a:endParaRPr lang="en-US" altLang="ja-JP" sz="1600"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rtl="0" fontAlgn="auto">
              <a:spcAft>
                <a:spcPts val="600"/>
              </a:spcAft>
              <a:defRPr/>
            </a:pPr>
            <a:r>
              <a:rPr lang="en-us"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rotate;</a:t>
            </a:r>
            <a:endParaRPr lang="en-US" altLang="ja-JP"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rtl="0" fontAlgn="auto">
              <a:spcAft>
                <a:spcPts val="600"/>
              </a:spcAft>
              <a:defRPr/>
            </a:pPr>
            <a:r>
              <a:rPr lang="en-us"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fly apart;</a:t>
            </a:r>
            <a:endParaRPr lang="en-US" altLang="ja-JP"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rtl="0" fontAlgn="auto">
              <a:spcAft>
                <a:spcPts val="600"/>
              </a:spcAft>
              <a:defRPr/>
            </a:pPr>
            <a:r>
              <a:rPr lang="en-us"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fall;</a:t>
            </a:r>
            <a:endParaRPr lang="en-US" altLang="ja-JP"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rtl="0" fontAlgn="auto">
              <a:spcAft>
                <a:spcPts val="600"/>
              </a:spcAft>
              <a:defRPr/>
            </a:pPr>
            <a:r>
              <a:rPr lang="en-us"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come off;</a:t>
            </a:r>
            <a:endParaRPr lang="en-US" altLang="ja-JP"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rtl="0" fontAlgn="auto">
              <a:spcAft>
                <a:spcPts val="600"/>
              </a:spcAft>
              <a:defRPr/>
            </a:pPr>
            <a:r>
              <a:rPr lang="en-us"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catch fire;</a:t>
            </a:r>
            <a:endParaRPr lang="en-US" altLang="ja-JP"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rtl="0" fontAlgn="auto">
              <a:spcAft>
                <a:spcPts val="600"/>
              </a:spcAft>
              <a:defRPr/>
            </a:pPr>
            <a:r>
              <a:rPr lang="en-us" sz="1600"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come down;</a:t>
            </a:r>
            <a:endParaRPr lang="en-US" altLang="ja-JP" sz="1600"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rtl="0" fontAlgn="auto">
              <a:spcAft>
                <a:spcPts val="600"/>
              </a:spcAft>
              <a:defRPr/>
            </a:pPr>
            <a:r>
              <a:rPr lang="en-us" sz="1600"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collapse;</a:t>
            </a:r>
            <a:endParaRPr lang="en-US" altLang="ja-JP" sz="1600"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rtl="0" fontAlgn="auto">
              <a:spcAft>
                <a:spcPts val="600"/>
              </a:spcAft>
              <a:defRPr/>
            </a:pPr>
            <a:r>
              <a:rPr lang="en-us"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explode; or</a:t>
            </a:r>
            <a:endParaRPr lang="en-US" altLang="ja-JP"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rtl="0" fontAlgn="auto">
              <a:spcAft>
                <a:spcPts val="600"/>
              </a:spcAft>
              <a:defRPr/>
            </a:pPr>
            <a:r>
              <a:rPr lang="en-us"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leak out;</a:t>
            </a:r>
          </a:p>
        </p:txBody>
      </p:sp>
      <p:pic>
        <p:nvPicPr>
          <p:cNvPr id="2052" name="Picture 4" descr="http://anzeninfo.mhlw.go.jp/anzen/sai/image/sai18/sai18-02-47-1.gif">
            <a:extLst>
              <a:ext uri="{FF2B5EF4-FFF2-40B4-BE49-F238E27FC236}">
                <a16:creationId xmlns:a16="http://schemas.microsoft.com/office/drawing/2014/main" id="{1AEE1083-8F87-4F6D-BAD5-D5C655362DA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7824" y="1829739"/>
            <a:ext cx="1652295" cy="1239221"/>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a:extLst>
              <a:ext uri="{FF2B5EF4-FFF2-40B4-BE49-F238E27FC236}">
                <a16:creationId xmlns:a16="http://schemas.microsoft.com/office/drawing/2014/main" id="{1A38C743-0FCA-4E52-BF64-90F078B8B4FE}"/>
              </a:ext>
            </a:extLst>
          </p:cNvPr>
          <p:cNvPicPr>
            <a:picLocks noChangeAspect="1"/>
          </p:cNvPicPr>
          <p:nvPr/>
        </p:nvPicPr>
        <p:blipFill>
          <a:blip r:embed="rId7"/>
          <a:stretch>
            <a:fillRect/>
          </a:stretch>
        </p:blipFill>
        <p:spPr>
          <a:xfrm>
            <a:off x="6666668" y="1721038"/>
            <a:ext cx="1800201" cy="1350151"/>
          </a:xfrm>
          <a:prstGeom prst="rect">
            <a:avLst/>
          </a:prstGeom>
        </p:spPr>
      </p:pic>
      <p:pic>
        <p:nvPicPr>
          <p:cNvPr id="2056" name="Picture 8" descr="http://anzeninfo.mhlw.go.jp/anzen/sai/image/sai13/sai13-949-43-1.gif">
            <a:extLst>
              <a:ext uri="{FF2B5EF4-FFF2-40B4-BE49-F238E27FC236}">
                <a16:creationId xmlns:a16="http://schemas.microsoft.com/office/drawing/2014/main" id="{BCB18455-8B01-48A1-979E-25FD5113554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8224" y="4873718"/>
            <a:ext cx="1800200" cy="1350150"/>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1D2471CB-90B6-4E62-A44B-C45B1F68EF59}"/>
              </a:ext>
            </a:extLst>
          </p:cNvPr>
          <p:cNvSpPr txBox="1"/>
          <p:nvPr/>
        </p:nvSpPr>
        <p:spPr>
          <a:xfrm>
            <a:off x="3061617" y="1721038"/>
            <a:ext cx="286247" cy="369332"/>
          </a:xfrm>
          <a:prstGeom prst="rect">
            <a:avLst/>
          </a:prstGeom>
          <a:noFill/>
        </p:spPr>
        <p:txBody>
          <a:bodyPr wrap="square" rtlCol="0">
            <a:spAutoFit/>
          </a:bodyPr>
          <a:lstStyle/>
          <a:p>
            <a:pPr rtl="0"/>
            <a:r>
              <a:rPr lang="en-us" dirty="0">
                <a:solidFill>
                  <a:srgbClr val="FF0000"/>
                </a:solidFill>
                <a:latin typeface="Arial" panose="020B0604020202020204" pitchFamily="34" charset="0"/>
                <a:ea typeface="ＭＳ ゴシック" panose="020B0609070205080204" pitchFamily="49" charset="-128"/>
              </a:rPr>
              <a:t>①</a:t>
            </a:r>
          </a:p>
        </p:txBody>
      </p:sp>
      <p:sp>
        <p:nvSpPr>
          <p:cNvPr id="20" name="テキスト ボックス 19">
            <a:extLst>
              <a:ext uri="{FF2B5EF4-FFF2-40B4-BE49-F238E27FC236}">
                <a16:creationId xmlns:a16="http://schemas.microsoft.com/office/drawing/2014/main" id="{1D2471CB-90B6-4E62-A44B-C45B1F68EF59}"/>
              </a:ext>
            </a:extLst>
          </p:cNvPr>
          <p:cNvSpPr txBox="1"/>
          <p:nvPr/>
        </p:nvSpPr>
        <p:spPr>
          <a:xfrm>
            <a:off x="3059832" y="3560629"/>
            <a:ext cx="286247" cy="369332"/>
          </a:xfrm>
          <a:prstGeom prst="rect">
            <a:avLst/>
          </a:prstGeom>
          <a:noFill/>
        </p:spPr>
        <p:txBody>
          <a:bodyPr wrap="square" rtlCol="0">
            <a:spAutoFit/>
          </a:bodyPr>
          <a:lstStyle/>
          <a:p>
            <a:pPr rtl="0"/>
            <a:r>
              <a:rPr lang="en-us">
                <a:solidFill>
                  <a:srgbClr val="FF0000"/>
                </a:solidFill>
                <a:latin typeface="Arial" panose="020B0604020202020204" pitchFamily="34" charset="0"/>
                <a:ea typeface="ＭＳ ゴシック" panose="020B0609070205080204" pitchFamily="49" charset="-128"/>
              </a:rPr>
              <a:t>②</a:t>
            </a:r>
          </a:p>
        </p:txBody>
      </p:sp>
      <p:sp>
        <p:nvSpPr>
          <p:cNvPr id="21" name="テキスト ボックス 20">
            <a:extLst>
              <a:ext uri="{FF2B5EF4-FFF2-40B4-BE49-F238E27FC236}">
                <a16:creationId xmlns:a16="http://schemas.microsoft.com/office/drawing/2014/main" id="{1D2471CB-90B6-4E62-A44B-C45B1F68EF59}"/>
              </a:ext>
            </a:extLst>
          </p:cNvPr>
          <p:cNvSpPr txBox="1"/>
          <p:nvPr/>
        </p:nvSpPr>
        <p:spPr>
          <a:xfrm>
            <a:off x="3074828" y="4972526"/>
            <a:ext cx="286247" cy="369332"/>
          </a:xfrm>
          <a:prstGeom prst="rect">
            <a:avLst/>
          </a:prstGeom>
          <a:noFill/>
        </p:spPr>
        <p:txBody>
          <a:bodyPr wrap="square" rtlCol="0">
            <a:spAutoFit/>
          </a:bodyPr>
          <a:lstStyle/>
          <a:p>
            <a:pPr rtl="0"/>
            <a:r>
              <a:rPr lang="en-us">
                <a:solidFill>
                  <a:srgbClr val="FF0000"/>
                </a:solidFill>
                <a:latin typeface="Arial" panose="020B0604020202020204" pitchFamily="34" charset="0"/>
                <a:ea typeface="ＭＳ ゴシック" panose="020B0609070205080204" pitchFamily="49" charset="-128"/>
              </a:rPr>
              <a:t>③</a:t>
            </a:r>
          </a:p>
        </p:txBody>
      </p:sp>
      <p:sp>
        <p:nvSpPr>
          <p:cNvPr id="22" name="テキスト ボックス 21">
            <a:extLst>
              <a:ext uri="{FF2B5EF4-FFF2-40B4-BE49-F238E27FC236}">
                <a16:creationId xmlns:a16="http://schemas.microsoft.com/office/drawing/2014/main" id="{1D2471CB-90B6-4E62-A44B-C45B1F68EF59}"/>
              </a:ext>
            </a:extLst>
          </p:cNvPr>
          <p:cNvSpPr txBox="1"/>
          <p:nvPr/>
        </p:nvSpPr>
        <p:spPr>
          <a:xfrm>
            <a:off x="6666668" y="1428383"/>
            <a:ext cx="286247" cy="369332"/>
          </a:xfrm>
          <a:prstGeom prst="rect">
            <a:avLst/>
          </a:prstGeom>
          <a:noFill/>
        </p:spPr>
        <p:txBody>
          <a:bodyPr wrap="square" rtlCol="0">
            <a:spAutoFit/>
          </a:bodyPr>
          <a:lstStyle/>
          <a:p>
            <a:pPr rtl="0"/>
            <a:r>
              <a:rPr lang="en-us">
                <a:solidFill>
                  <a:srgbClr val="FF0000"/>
                </a:solidFill>
                <a:latin typeface="Arial" panose="020B0604020202020204" pitchFamily="34" charset="0"/>
                <a:ea typeface="ＭＳ ゴシック" panose="020B0609070205080204" pitchFamily="49" charset="-128"/>
              </a:rPr>
              <a:t>④</a:t>
            </a:r>
          </a:p>
        </p:txBody>
      </p:sp>
      <p:sp>
        <p:nvSpPr>
          <p:cNvPr id="23" name="テキスト ボックス 22">
            <a:extLst>
              <a:ext uri="{FF2B5EF4-FFF2-40B4-BE49-F238E27FC236}">
                <a16:creationId xmlns:a16="http://schemas.microsoft.com/office/drawing/2014/main" id="{1D2471CB-90B6-4E62-A44B-C45B1F68EF59}"/>
              </a:ext>
            </a:extLst>
          </p:cNvPr>
          <p:cNvSpPr txBox="1"/>
          <p:nvPr/>
        </p:nvSpPr>
        <p:spPr>
          <a:xfrm>
            <a:off x="6623991" y="3244334"/>
            <a:ext cx="286247" cy="369332"/>
          </a:xfrm>
          <a:prstGeom prst="rect">
            <a:avLst/>
          </a:prstGeom>
          <a:noFill/>
        </p:spPr>
        <p:txBody>
          <a:bodyPr wrap="square" rtlCol="0">
            <a:spAutoFit/>
          </a:bodyPr>
          <a:lstStyle/>
          <a:p>
            <a:pPr rtl="0"/>
            <a:r>
              <a:rPr lang="en-us">
                <a:solidFill>
                  <a:srgbClr val="FF0000"/>
                </a:solidFill>
                <a:latin typeface="Arial" panose="020B0604020202020204" pitchFamily="34" charset="0"/>
                <a:ea typeface="ＭＳ ゴシック" panose="020B0609070205080204" pitchFamily="49" charset="-128"/>
              </a:rPr>
              <a:t>⑤</a:t>
            </a:r>
          </a:p>
        </p:txBody>
      </p:sp>
      <p:sp>
        <p:nvSpPr>
          <p:cNvPr id="24" name="テキスト ボックス 23">
            <a:extLst>
              <a:ext uri="{FF2B5EF4-FFF2-40B4-BE49-F238E27FC236}">
                <a16:creationId xmlns:a16="http://schemas.microsoft.com/office/drawing/2014/main" id="{1D2471CB-90B6-4E62-A44B-C45B1F68EF59}"/>
              </a:ext>
            </a:extLst>
          </p:cNvPr>
          <p:cNvSpPr txBox="1"/>
          <p:nvPr/>
        </p:nvSpPr>
        <p:spPr>
          <a:xfrm>
            <a:off x="6623991" y="4848445"/>
            <a:ext cx="286247" cy="369332"/>
          </a:xfrm>
          <a:prstGeom prst="rect">
            <a:avLst/>
          </a:prstGeom>
          <a:noFill/>
        </p:spPr>
        <p:txBody>
          <a:bodyPr wrap="square" rtlCol="0">
            <a:spAutoFit/>
          </a:bodyPr>
          <a:lstStyle/>
          <a:p>
            <a:pPr rtl="0"/>
            <a:r>
              <a:rPr lang="en-us">
                <a:solidFill>
                  <a:srgbClr val="FF0000"/>
                </a:solidFill>
                <a:latin typeface="Arial" panose="020B0604020202020204" pitchFamily="34" charset="0"/>
                <a:ea typeface="ＭＳ ゴシック" panose="020B0609070205080204" pitchFamily="49" charset="-128"/>
              </a:rPr>
              <a:t>⑥</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BAACBBC2-B92C-4DD2-BA39-FD6E6532B3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574" y="4222055"/>
            <a:ext cx="4067704" cy="2451600"/>
          </a:xfrm>
          <a:prstGeom prst="rect">
            <a:avLst/>
          </a:prstGeom>
        </p:spPr>
      </p:pic>
      <p:pic>
        <p:nvPicPr>
          <p:cNvPr id="3" name="図 2">
            <a:extLst>
              <a:ext uri="{FF2B5EF4-FFF2-40B4-BE49-F238E27FC236}">
                <a16:creationId xmlns:a16="http://schemas.microsoft.com/office/drawing/2014/main" id="{B332F91D-967F-49DE-90E0-C1C132BF69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0054" y="1196752"/>
            <a:ext cx="1757255" cy="3918618"/>
          </a:xfrm>
          <a:prstGeom prst="rect">
            <a:avLst/>
          </a:prstGeom>
        </p:spPr>
      </p:pic>
      <p:sp>
        <p:nvSpPr>
          <p:cNvPr id="9" name="Rectangle 10">
            <a:extLst>
              <a:ext uri="{FF2B5EF4-FFF2-40B4-BE49-F238E27FC236}">
                <a16:creationId xmlns:a16="http://schemas.microsoft.com/office/drawing/2014/main" id="{FFF87B68-49BE-48BF-83D2-B4153D30BA3F}"/>
              </a:ext>
            </a:extLst>
          </p:cNvPr>
          <p:cNvSpPr>
            <a:spLocks noChangeArrowheads="1"/>
          </p:cNvSpPr>
          <p:nvPr/>
        </p:nvSpPr>
        <p:spPr bwMode="auto">
          <a:xfrm>
            <a:off x="404664" y="260648"/>
            <a:ext cx="8487816" cy="420216"/>
          </a:xfrm>
          <a:prstGeom prst="roundRect">
            <a:avLst/>
          </a:prstGeom>
          <a:solidFill>
            <a:schemeClr val="accent2">
              <a:lumMod val="75000"/>
            </a:schemeClr>
          </a:solidFill>
          <a:ln w="9525">
            <a:noFill/>
            <a:miter lim="800000"/>
            <a:headEnd/>
            <a:tailEnd/>
          </a:ln>
          <a:effectLst/>
        </p:spPr>
        <p:txBody>
          <a:bodyPr rtlCol="0" anchor="ctr"/>
          <a:lstStyle/>
          <a:p>
            <a:pPr algn="just" rtl="0">
              <a:lnSpc>
                <a:spcPct val="125000"/>
              </a:lnSpc>
            </a:pPr>
            <a:r>
              <a:rPr lang="en-us" b="1" dirty="0">
                <a:solidFill>
                  <a:schemeClr val="bg1"/>
                </a:solidFill>
                <a:latin typeface="Arial" panose="020B0604020202020204" pitchFamily="34" charset="0"/>
                <a:ea typeface="ＭＳ ゴシック" panose="020B0609070205080204" pitchFamily="49" charset="-128"/>
                <a:cs typeface="Arial" charset="0"/>
              </a:rPr>
              <a:t>Key point 3: Safety in the workplace starts with getting suitably dressed.</a:t>
            </a:r>
            <a:endParaRPr lang="ja-JP" altLang="en-US" b="1" dirty="0">
              <a:solidFill>
                <a:schemeClr val="bg1"/>
              </a:solidFill>
              <a:latin typeface="Arial" panose="020B0604020202020204" pitchFamily="34" charset="0"/>
              <a:ea typeface="ＭＳ ゴシック" panose="020B0609070205080204" pitchFamily="49" charset="-128"/>
              <a:cs typeface="Arial" charset="0"/>
            </a:endParaRPr>
          </a:p>
        </p:txBody>
      </p:sp>
      <p:sp>
        <p:nvSpPr>
          <p:cNvPr id="6" name="テキスト ボックス 5">
            <a:extLst>
              <a:ext uri="{FF2B5EF4-FFF2-40B4-BE49-F238E27FC236}">
                <a16:creationId xmlns:a16="http://schemas.microsoft.com/office/drawing/2014/main" id="{39E1159D-069D-442B-8D13-2450DCB8CACB}"/>
              </a:ext>
            </a:extLst>
          </p:cNvPr>
          <p:cNvSpPr txBox="1"/>
          <p:nvPr/>
        </p:nvSpPr>
        <p:spPr>
          <a:xfrm>
            <a:off x="5562262" y="1102253"/>
            <a:ext cx="3404814" cy="646331"/>
          </a:xfrm>
          <a:prstGeom prst="rect">
            <a:avLst/>
          </a:prstGeom>
          <a:noFill/>
        </p:spPr>
        <p:txBody>
          <a:bodyPr wrap="square" lIns="0" tIns="0" rIns="0" bIns="0" rtlCol="0">
            <a:spAutoFit/>
          </a:bodyPr>
          <a:lstStyle/>
          <a:p>
            <a:pPr marL="87313" indent="-87313" rtl="0"/>
            <a:r>
              <a:rPr lang="en-US" sz="1400" dirty="0">
                <a:latin typeface="Arial" panose="020B0604020202020204" pitchFamily="34" charset="0"/>
                <a:ea typeface="ＭＳ ゴシック" panose="020B0609070205080204" pitchFamily="49" charset="-128"/>
                <a:sym typeface="Wingdings 2" panose="05020102010507070707" pitchFamily="18" charset="2"/>
              </a:rPr>
              <a:t>	</a:t>
            </a:r>
            <a:r>
              <a:rPr lang="en-us" sz="1400" dirty="0">
                <a:latin typeface="Arial" panose="020B0604020202020204" pitchFamily="34" charset="0"/>
                <a:ea typeface="ＭＳ ゴシック" panose="020B0609070205080204" pitchFamily="49" charset="-128"/>
              </a:rPr>
              <a:t>Have you put on a safety helmet and tightened the chin strap? (Never wear a towel or anything similar under it.)</a:t>
            </a:r>
          </a:p>
        </p:txBody>
      </p:sp>
      <p:sp>
        <p:nvSpPr>
          <p:cNvPr id="16" name="テキスト ボックス 15">
            <a:extLst>
              <a:ext uri="{FF2B5EF4-FFF2-40B4-BE49-F238E27FC236}">
                <a16:creationId xmlns:a16="http://schemas.microsoft.com/office/drawing/2014/main" id="{42141FD2-61C2-4922-BE19-B25DD49D71E3}"/>
              </a:ext>
            </a:extLst>
          </p:cNvPr>
          <p:cNvSpPr txBox="1"/>
          <p:nvPr/>
        </p:nvSpPr>
        <p:spPr>
          <a:xfrm>
            <a:off x="5562262" y="1966349"/>
            <a:ext cx="3048980" cy="430887"/>
          </a:xfrm>
          <a:prstGeom prst="rect">
            <a:avLst/>
          </a:prstGeom>
          <a:noFill/>
        </p:spPr>
        <p:txBody>
          <a:bodyPr wrap="square" lIns="0" tIns="0" rIns="0" bIns="0" rtlCol="0">
            <a:spAutoFit/>
          </a:bodyPr>
          <a:lstStyle/>
          <a:p>
            <a:pPr marL="92075" indent="-92075" rtl="0"/>
            <a:r>
              <a:rPr lang="en-US" sz="1400" dirty="0">
                <a:latin typeface="Arial" panose="020B0604020202020204" pitchFamily="34" charset="0"/>
                <a:ea typeface="ＭＳ ゴシック" panose="020B0609070205080204" pitchFamily="49" charset="-128"/>
                <a:sym typeface="Wingdings 2" panose="05020102010507070707" pitchFamily="18" charset="2"/>
              </a:rPr>
              <a:t>	</a:t>
            </a:r>
            <a:r>
              <a:rPr lang="en-us" sz="1400" dirty="0">
                <a:latin typeface="Arial" panose="020B0604020202020204" pitchFamily="34" charset="0"/>
                <a:ea typeface="ＭＳ ゴシック" panose="020B0609070205080204" pitchFamily="49" charset="-128"/>
              </a:rPr>
              <a:t>Did you leave a towel wrapped around the neck?</a:t>
            </a:r>
          </a:p>
        </p:txBody>
      </p:sp>
      <p:sp>
        <p:nvSpPr>
          <p:cNvPr id="17" name="テキスト ボックス 16">
            <a:extLst>
              <a:ext uri="{FF2B5EF4-FFF2-40B4-BE49-F238E27FC236}">
                <a16:creationId xmlns:a16="http://schemas.microsoft.com/office/drawing/2014/main" id="{83C33FA3-BECD-4F5C-9A81-E3A02A35FD7D}"/>
              </a:ext>
            </a:extLst>
          </p:cNvPr>
          <p:cNvSpPr txBox="1"/>
          <p:nvPr/>
        </p:nvSpPr>
        <p:spPr>
          <a:xfrm>
            <a:off x="5562262" y="2398397"/>
            <a:ext cx="3581738" cy="215444"/>
          </a:xfrm>
          <a:prstGeom prst="rect">
            <a:avLst/>
          </a:prstGeom>
          <a:noFill/>
        </p:spPr>
        <p:txBody>
          <a:bodyPr wrap="square" lIns="0" tIns="0" rIns="0" bIns="0" rtlCol="0">
            <a:spAutoFit/>
          </a:bodyPr>
          <a:lstStyle/>
          <a:p>
            <a:pPr marL="92075" indent="-92075"/>
            <a:r>
              <a:rPr lang="en-US" altLang="ja-JP" sz="1400" dirty="0">
                <a:latin typeface="Arial" panose="020B0604020202020204" pitchFamily="34" charset="0"/>
                <a:ea typeface="ＭＳ ゴシック" panose="020B0609070205080204" pitchFamily="49" charset="-128"/>
                <a:sym typeface="Wingdings 2" panose="05020102010507070707" pitchFamily="18" charset="2"/>
              </a:rPr>
              <a:t>	</a:t>
            </a:r>
            <a:r>
              <a:rPr lang="en-us" sz="1400" dirty="0">
                <a:latin typeface="Arial" panose="020B0604020202020204" pitchFamily="34" charset="0"/>
                <a:ea typeface="ＭＳ ゴシック" panose="020B0609070205080204" pitchFamily="49" charset="-128"/>
              </a:rPr>
              <a:t>Do your work clothes have any rip or tear?</a:t>
            </a:r>
          </a:p>
        </p:txBody>
      </p:sp>
      <p:sp>
        <p:nvSpPr>
          <p:cNvPr id="25" name="テキスト ボックス 24">
            <a:extLst>
              <a:ext uri="{FF2B5EF4-FFF2-40B4-BE49-F238E27FC236}">
                <a16:creationId xmlns:a16="http://schemas.microsoft.com/office/drawing/2014/main" id="{0E1E5B42-BA69-47A5-A0F8-E279A5492B03}"/>
              </a:ext>
            </a:extLst>
          </p:cNvPr>
          <p:cNvSpPr txBox="1"/>
          <p:nvPr/>
        </p:nvSpPr>
        <p:spPr>
          <a:xfrm>
            <a:off x="5562262" y="2758437"/>
            <a:ext cx="2757364" cy="215444"/>
          </a:xfrm>
          <a:prstGeom prst="rect">
            <a:avLst/>
          </a:prstGeom>
          <a:noFill/>
        </p:spPr>
        <p:txBody>
          <a:bodyPr wrap="square" lIns="0" tIns="0" rIns="0" bIns="0" rtlCol="0">
            <a:spAutoFit/>
          </a:bodyPr>
          <a:lstStyle/>
          <a:p>
            <a:pPr marL="92075" indent="-92075"/>
            <a:r>
              <a:rPr lang="en-US" altLang="ja-JP" sz="1400" dirty="0">
                <a:latin typeface="Arial" panose="020B0604020202020204" pitchFamily="34" charset="0"/>
                <a:ea typeface="ＭＳ ゴシック" panose="020B0609070205080204" pitchFamily="49" charset="-128"/>
                <a:sym typeface="Wingdings 2" panose="05020102010507070707" pitchFamily="18" charset="2"/>
              </a:rPr>
              <a:t>	</a:t>
            </a:r>
            <a:r>
              <a:rPr lang="en-us" sz="1400" dirty="0">
                <a:latin typeface="Arial" panose="020B0604020202020204" pitchFamily="34" charset="0"/>
                <a:ea typeface="ＭＳ ゴシック" panose="020B0609070205080204" pitchFamily="49" charset="-128"/>
              </a:rPr>
              <a:t>Have you fastened the cuffs?</a:t>
            </a:r>
          </a:p>
        </p:txBody>
      </p:sp>
      <p:sp>
        <p:nvSpPr>
          <p:cNvPr id="26" name="テキスト ボックス 25">
            <a:extLst>
              <a:ext uri="{FF2B5EF4-FFF2-40B4-BE49-F238E27FC236}">
                <a16:creationId xmlns:a16="http://schemas.microsoft.com/office/drawing/2014/main" id="{1A9A6FA5-1D03-4250-8245-CDB321D02420}"/>
              </a:ext>
            </a:extLst>
          </p:cNvPr>
          <p:cNvSpPr txBox="1"/>
          <p:nvPr/>
        </p:nvSpPr>
        <p:spPr>
          <a:xfrm>
            <a:off x="5562262" y="3190485"/>
            <a:ext cx="3242948" cy="646331"/>
          </a:xfrm>
          <a:prstGeom prst="rect">
            <a:avLst/>
          </a:prstGeom>
          <a:noFill/>
        </p:spPr>
        <p:txBody>
          <a:bodyPr wrap="square" lIns="0" tIns="0" rIns="0" bIns="0" rtlCol="0">
            <a:spAutoFit/>
          </a:bodyPr>
          <a:lstStyle/>
          <a:p>
            <a:pPr marL="87313" indent="-87313"/>
            <a:r>
              <a:rPr lang="en-US" altLang="ja-JP" sz="1400" dirty="0">
                <a:latin typeface="Arial" panose="020B0604020202020204" pitchFamily="34" charset="0"/>
                <a:ea typeface="ＭＳ ゴシック" panose="020B0609070205080204" pitchFamily="49" charset="-128"/>
                <a:sym typeface="Wingdings 2" panose="05020102010507070707" pitchFamily="18" charset="2"/>
              </a:rPr>
              <a:t>	</a:t>
            </a:r>
            <a:r>
              <a:rPr lang="en-us" sz="1400" dirty="0">
                <a:latin typeface="Arial" panose="020B0604020202020204" pitchFamily="34" charset="0"/>
                <a:ea typeface="ＭＳ ゴシック" panose="020B0609070205080204" pitchFamily="49" charset="-128"/>
              </a:rPr>
              <a:t>Have you put on a safety belt (while working at a high place, two meters or more above the ground)?</a:t>
            </a:r>
          </a:p>
        </p:txBody>
      </p:sp>
      <p:sp>
        <p:nvSpPr>
          <p:cNvPr id="28" name="テキスト ボックス 27">
            <a:extLst>
              <a:ext uri="{FF2B5EF4-FFF2-40B4-BE49-F238E27FC236}">
                <a16:creationId xmlns:a16="http://schemas.microsoft.com/office/drawing/2014/main" id="{54CBAE74-727F-4582-9ECE-A691A31062A8}"/>
              </a:ext>
            </a:extLst>
          </p:cNvPr>
          <p:cNvSpPr txBox="1"/>
          <p:nvPr/>
        </p:nvSpPr>
        <p:spPr>
          <a:xfrm>
            <a:off x="5562262" y="5445224"/>
            <a:ext cx="3404814" cy="430887"/>
          </a:xfrm>
          <a:prstGeom prst="rect">
            <a:avLst/>
          </a:prstGeom>
          <a:noFill/>
        </p:spPr>
        <p:txBody>
          <a:bodyPr wrap="square" lIns="0" tIns="0" rIns="0" bIns="0" rtlCol="0">
            <a:spAutoFit/>
          </a:bodyPr>
          <a:lstStyle/>
          <a:p>
            <a:pPr marL="87313" indent="-87313" rtl="0"/>
            <a:r>
              <a:rPr lang="en-us" sz="1400">
                <a:solidFill>
                  <a:srgbClr val="FF0000"/>
                </a:solidFill>
                <a:latin typeface="Arial" panose="020B0604020202020204" pitchFamily="34" charset="0"/>
                <a:ea typeface="ＭＳ ゴシック" panose="020B0609070205080204" pitchFamily="49" charset="-128"/>
              </a:rPr>
              <a:t>* </a:t>
            </a:r>
            <a:r>
              <a:rPr lang="en-us" sz="1400">
                <a:latin typeface="Arial" panose="020B0604020202020204" pitchFamily="34" charset="0"/>
                <a:ea typeface="ＭＳ ゴシック" panose="020B0609070205080204" pitchFamily="49" charset="-128"/>
              </a:rPr>
              <a:t>With a revision of the law, "safety belt" has been renamed "fall-arrest system."</a:t>
            </a:r>
          </a:p>
        </p:txBody>
      </p:sp>
      <p:cxnSp>
        <p:nvCxnSpPr>
          <p:cNvPr id="12" name="直線矢印コネクタ 11">
            <a:extLst>
              <a:ext uri="{FF2B5EF4-FFF2-40B4-BE49-F238E27FC236}">
                <a16:creationId xmlns:a16="http://schemas.microsoft.com/office/drawing/2014/main" id="{6B6CB1FD-91A9-4478-B9A8-EC55DFD0004B}"/>
              </a:ext>
            </a:extLst>
          </p:cNvPr>
          <p:cNvCxnSpPr>
            <a:cxnSpLocks/>
          </p:cNvCxnSpPr>
          <p:nvPr/>
        </p:nvCxnSpPr>
        <p:spPr>
          <a:xfrm flipH="1">
            <a:off x="4860032" y="1268760"/>
            <a:ext cx="573476" cy="144016"/>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ECDCB074-3E9E-414B-947F-12E31BCD4CDA}"/>
              </a:ext>
            </a:extLst>
          </p:cNvPr>
          <p:cNvCxnSpPr>
            <a:cxnSpLocks/>
          </p:cNvCxnSpPr>
          <p:nvPr/>
        </p:nvCxnSpPr>
        <p:spPr>
          <a:xfrm flipH="1">
            <a:off x="5004048" y="2060848"/>
            <a:ext cx="429460" cy="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BA7ABA89-15AC-4836-B9CF-265F07F99F9B}"/>
              </a:ext>
            </a:extLst>
          </p:cNvPr>
          <p:cNvCxnSpPr>
            <a:cxnSpLocks/>
          </p:cNvCxnSpPr>
          <p:nvPr/>
        </p:nvCxnSpPr>
        <p:spPr>
          <a:xfrm flipH="1">
            <a:off x="5366678" y="2492896"/>
            <a:ext cx="180000" cy="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EC66725C-9738-4D11-8F32-A6FDE53C8C3E}"/>
              </a:ext>
            </a:extLst>
          </p:cNvPr>
          <p:cNvCxnSpPr>
            <a:cxnSpLocks/>
          </p:cNvCxnSpPr>
          <p:nvPr/>
        </p:nvCxnSpPr>
        <p:spPr>
          <a:xfrm flipH="1">
            <a:off x="5366678" y="2852936"/>
            <a:ext cx="180000" cy="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3CC7527A-FFF7-4B01-BCE8-3F08102A572B}"/>
              </a:ext>
            </a:extLst>
          </p:cNvPr>
          <p:cNvCxnSpPr>
            <a:cxnSpLocks/>
          </p:cNvCxnSpPr>
          <p:nvPr/>
        </p:nvCxnSpPr>
        <p:spPr>
          <a:xfrm flipH="1">
            <a:off x="5366678" y="3284984"/>
            <a:ext cx="180000" cy="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2C8F98F6-FE74-4DD0-8EEB-B6C26244A22C}"/>
              </a:ext>
            </a:extLst>
          </p:cNvPr>
          <p:cNvSpPr txBox="1"/>
          <p:nvPr/>
        </p:nvSpPr>
        <p:spPr>
          <a:xfrm>
            <a:off x="5562262" y="4477918"/>
            <a:ext cx="3242948" cy="215444"/>
          </a:xfrm>
          <a:prstGeom prst="rect">
            <a:avLst/>
          </a:prstGeom>
          <a:noFill/>
        </p:spPr>
        <p:txBody>
          <a:bodyPr wrap="square" lIns="0" tIns="0" rIns="0" bIns="0" rtlCol="0">
            <a:spAutoFit/>
          </a:bodyPr>
          <a:lstStyle/>
          <a:p>
            <a:pPr marL="87313" indent="-87313"/>
            <a:r>
              <a:rPr lang="en-US" altLang="ja-JP" sz="1400" dirty="0">
                <a:latin typeface="Arial" panose="020B0604020202020204" pitchFamily="34" charset="0"/>
                <a:ea typeface="ＭＳ ゴシック" panose="020B0609070205080204" pitchFamily="49" charset="-128"/>
                <a:sym typeface="Wingdings 2" panose="05020102010507070707" pitchFamily="18" charset="2"/>
              </a:rPr>
              <a:t>	</a:t>
            </a:r>
            <a:r>
              <a:rPr lang="en-us" sz="1400" dirty="0">
                <a:latin typeface="Arial" panose="020B0604020202020204" pitchFamily="34" charset="0"/>
                <a:ea typeface="ＭＳ ゴシック" panose="020B0609070205080204" pitchFamily="49" charset="-128"/>
              </a:rPr>
              <a:t>Have you put on safety shoes?</a:t>
            </a:r>
            <a:endParaRPr kumimoji="1" lang="en-US" altLang="ja-JP" sz="1400" dirty="0">
              <a:latin typeface="Arial" panose="020B0604020202020204" pitchFamily="34" charset="0"/>
              <a:ea typeface="ＭＳ ゴシック" panose="020B0609070205080204" pitchFamily="49" charset="-128"/>
            </a:endParaRPr>
          </a:p>
        </p:txBody>
      </p:sp>
      <p:cxnSp>
        <p:nvCxnSpPr>
          <p:cNvPr id="37" name="直線矢印コネクタ 36">
            <a:extLst>
              <a:ext uri="{FF2B5EF4-FFF2-40B4-BE49-F238E27FC236}">
                <a16:creationId xmlns:a16="http://schemas.microsoft.com/office/drawing/2014/main" id="{E1627573-6236-4BB7-BB03-EA21B23CC5AD}"/>
              </a:ext>
            </a:extLst>
          </p:cNvPr>
          <p:cNvCxnSpPr>
            <a:cxnSpLocks/>
          </p:cNvCxnSpPr>
          <p:nvPr/>
        </p:nvCxnSpPr>
        <p:spPr>
          <a:xfrm flipH="1">
            <a:off x="5170617" y="4659260"/>
            <a:ext cx="288032" cy="60258"/>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3590528" y="6448251"/>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9</a:t>
            </a:fld>
            <a:endParaRPr kumimoji="1" lang="ja-JP" altLang="en-US" dirty="0">
              <a:latin typeface="Arial" panose="020B0604020202020204" pitchFamily="34" charset="0"/>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0F54CF53-EBF9-4B6B-A8A2-180EF4DB8A17}"/>
              </a:ext>
            </a:extLst>
          </p:cNvPr>
          <p:cNvSpPr txBox="1"/>
          <p:nvPr/>
        </p:nvSpPr>
        <p:spPr>
          <a:xfrm>
            <a:off x="166542" y="4922696"/>
            <a:ext cx="412978" cy="196977"/>
          </a:xfrm>
          <a:prstGeom prst="rect">
            <a:avLst/>
          </a:prstGeom>
          <a:noFill/>
        </p:spPr>
        <p:txBody>
          <a:bodyPr vert="horz" wrap="square" lIns="0" tIns="0" rIns="0" bIns="0" rtlCol="0">
            <a:spAutoFit/>
          </a:bodyPr>
          <a:lstStyle/>
          <a:p>
            <a:pPr algn="ctr">
              <a:lnSpc>
                <a:spcPct val="80000"/>
              </a:lnSpc>
            </a:pPr>
            <a:r>
              <a:rPr kumimoji="1" lang="id-ID" altLang="ja-JP" sz="800" dirty="0">
                <a:latin typeface="Arial" panose="020B0604020202020204" pitchFamily="34" charset="0"/>
                <a:ea typeface="ＭＳ ゴシック" panose="020B0609070205080204" pitchFamily="49" charset="-128"/>
              </a:rPr>
              <a:t>Chest belt</a:t>
            </a:r>
            <a:endParaRPr kumimoji="1" lang="ja-JP" altLang="en-US" sz="800" dirty="0">
              <a:latin typeface="Arial" panose="020B0604020202020204" pitchFamily="34" charset="0"/>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77FCB94E-9199-423E-9425-D0281A4814A8}"/>
              </a:ext>
            </a:extLst>
          </p:cNvPr>
          <p:cNvSpPr txBox="1"/>
          <p:nvPr/>
        </p:nvSpPr>
        <p:spPr>
          <a:xfrm>
            <a:off x="1286888" y="4606136"/>
            <a:ext cx="472817" cy="246221"/>
          </a:xfrm>
          <a:prstGeom prst="rect">
            <a:avLst/>
          </a:prstGeom>
          <a:noFill/>
        </p:spPr>
        <p:txBody>
          <a:bodyPr vert="horz" wrap="square" lIns="0" tIns="0" rIns="0" bIns="0" rtlCol="0">
            <a:spAutoFit/>
          </a:bodyPr>
          <a:lstStyle/>
          <a:p>
            <a:pPr algn="ctr"/>
            <a:r>
              <a:rPr kumimoji="1" lang="id-ID" altLang="ja-JP" sz="800" dirty="0">
                <a:latin typeface="Arial" panose="020B0604020202020204" pitchFamily="34" charset="0"/>
                <a:ea typeface="ＭＳ ゴシック" panose="020B0609070205080204" pitchFamily="49" charset="-128"/>
              </a:rPr>
              <a:t>Shoulder belt</a:t>
            </a:r>
            <a:endParaRPr kumimoji="1" lang="ja-JP" altLang="en-US" sz="800" dirty="0">
              <a:latin typeface="Arial" panose="020B0604020202020204" pitchFamily="34" charset="0"/>
              <a:ea typeface="ＭＳ ゴシック" panose="020B0609070205080204" pitchFamily="49" charset="-128"/>
            </a:endParaRPr>
          </a:p>
        </p:txBody>
      </p:sp>
      <p:sp>
        <p:nvSpPr>
          <p:cNvPr id="10" name="テキスト ボックス 9">
            <a:extLst>
              <a:ext uri="{FF2B5EF4-FFF2-40B4-BE49-F238E27FC236}">
                <a16:creationId xmlns:a16="http://schemas.microsoft.com/office/drawing/2014/main" id="{8832ACFC-6E45-4484-AC61-021C409CE487}"/>
              </a:ext>
            </a:extLst>
          </p:cNvPr>
          <p:cNvSpPr txBox="1"/>
          <p:nvPr/>
        </p:nvSpPr>
        <p:spPr>
          <a:xfrm>
            <a:off x="1547664" y="5295487"/>
            <a:ext cx="288032" cy="246221"/>
          </a:xfrm>
          <a:prstGeom prst="rect">
            <a:avLst/>
          </a:prstGeom>
          <a:noFill/>
        </p:spPr>
        <p:txBody>
          <a:bodyPr vert="horz" wrap="square" lIns="0" tIns="0" rIns="0" bIns="0" rtlCol="0">
            <a:spAutoFit/>
          </a:bodyPr>
          <a:lstStyle/>
          <a:p>
            <a:pPr algn="ctr"/>
            <a:r>
              <a:rPr kumimoji="1" lang="id-ID" altLang="ja-JP" sz="800" dirty="0">
                <a:latin typeface="Arial" panose="020B0604020202020204" pitchFamily="34" charset="0"/>
                <a:ea typeface="ＭＳ ゴシック" panose="020B0609070205080204" pitchFamily="49" charset="-128"/>
              </a:rPr>
              <a:t>Body belt</a:t>
            </a:r>
            <a:endParaRPr kumimoji="1" lang="ja-JP" altLang="en-US" sz="800" dirty="0">
              <a:latin typeface="Arial" panose="020B0604020202020204" pitchFamily="34" charset="0"/>
              <a:ea typeface="ＭＳ ゴシック" panose="020B0609070205080204" pitchFamily="49" charset="-128"/>
            </a:endParaRPr>
          </a:p>
        </p:txBody>
      </p:sp>
      <p:sp>
        <p:nvSpPr>
          <p:cNvPr id="11" name="テキスト ボックス 10">
            <a:extLst>
              <a:ext uri="{FF2B5EF4-FFF2-40B4-BE49-F238E27FC236}">
                <a16:creationId xmlns:a16="http://schemas.microsoft.com/office/drawing/2014/main" id="{F4090F2C-140A-4AEF-833C-00339D798211}"/>
              </a:ext>
            </a:extLst>
          </p:cNvPr>
          <p:cNvSpPr txBox="1"/>
          <p:nvPr/>
        </p:nvSpPr>
        <p:spPr>
          <a:xfrm>
            <a:off x="1308096" y="6351131"/>
            <a:ext cx="404792" cy="246221"/>
          </a:xfrm>
          <a:prstGeom prst="rect">
            <a:avLst/>
          </a:prstGeom>
          <a:noFill/>
        </p:spPr>
        <p:txBody>
          <a:bodyPr vert="horz" wrap="square" lIns="0" tIns="0" rIns="0" bIns="0" rtlCol="0">
            <a:spAutoFit/>
          </a:bodyPr>
          <a:lstStyle/>
          <a:p>
            <a:pPr algn="ctr"/>
            <a:r>
              <a:rPr kumimoji="1" lang="id-ID" altLang="ja-JP" sz="800" dirty="0">
                <a:latin typeface="Arial" panose="020B0604020202020204" pitchFamily="34" charset="0"/>
                <a:ea typeface="ＭＳ ゴシック" panose="020B0609070205080204" pitchFamily="49" charset="-128"/>
              </a:rPr>
              <a:t>Thigh belt</a:t>
            </a:r>
            <a:endParaRPr kumimoji="1" lang="ja-JP" altLang="en-US" sz="800" dirty="0">
              <a:latin typeface="Arial" panose="020B0604020202020204" pitchFamily="34" charset="0"/>
              <a:ea typeface="ＭＳ ゴシック" panose="020B0609070205080204" pitchFamily="49" charset="-128"/>
            </a:endParaRPr>
          </a:p>
        </p:txBody>
      </p:sp>
      <p:sp>
        <p:nvSpPr>
          <p:cNvPr id="13" name="テキスト ボックス 12">
            <a:extLst>
              <a:ext uri="{FF2B5EF4-FFF2-40B4-BE49-F238E27FC236}">
                <a16:creationId xmlns:a16="http://schemas.microsoft.com/office/drawing/2014/main" id="{EF2E2AFF-CC0D-466A-8508-C3E8FB39B27B}"/>
              </a:ext>
            </a:extLst>
          </p:cNvPr>
          <p:cNvSpPr txBox="1"/>
          <p:nvPr/>
        </p:nvSpPr>
        <p:spPr>
          <a:xfrm>
            <a:off x="2675718" y="4898073"/>
            <a:ext cx="828000" cy="123111"/>
          </a:xfrm>
          <a:prstGeom prst="rect">
            <a:avLst/>
          </a:prstGeom>
          <a:noFill/>
        </p:spPr>
        <p:txBody>
          <a:bodyPr vert="horz" lIns="0" tIns="0" rIns="0" bIns="0" rtlCol="0">
            <a:spAutoFit/>
          </a:bodyPr>
          <a:lstStyle/>
          <a:p>
            <a:r>
              <a:rPr kumimoji="1" lang="id-ID" altLang="ja-JP" sz="800" dirty="0">
                <a:latin typeface="Arial" panose="020B0604020202020204" pitchFamily="34" charset="0"/>
                <a:ea typeface="ＭＳ ゴシック" panose="020B0609070205080204" pitchFamily="49" charset="-128"/>
              </a:rPr>
              <a:t>D-Ring</a:t>
            </a:r>
            <a:endParaRPr kumimoji="1" lang="ja-JP" altLang="en-US" sz="800" dirty="0">
              <a:latin typeface="Arial" panose="020B0604020202020204" pitchFamily="34" charset="0"/>
              <a:ea typeface="ＭＳ ゴシック" panose="020B0609070205080204" pitchFamily="49" charset="-128"/>
            </a:endParaRPr>
          </a:p>
        </p:txBody>
      </p:sp>
      <p:sp>
        <p:nvSpPr>
          <p:cNvPr id="14" name="テキスト ボックス 13">
            <a:extLst>
              <a:ext uri="{FF2B5EF4-FFF2-40B4-BE49-F238E27FC236}">
                <a16:creationId xmlns:a16="http://schemas.microsoft.com/office/drawing/2014/main" id="{943D4AC4-8AE2-4FCB-8BA8-143C904974A4}"/>
              </a:ext>
            </a:extLst>
          </p:cNvPr>
          <p:cNvSpPr txBox="1"/>
          <p:nvPr/>
        </p:nvSpPr>
        <p:spPr>
          <a:xfrm>
            <a:off x="3161101" y="5093678"/>
            <a:ext cx="247039" cy="107722"/>
          </a:xfrm>
          <a:prstGeom prst="rect">
            <a:avLst/>
          </a:prstGeom>
          <a:noFill/>
        </p:spPr>
        <p:txBody>
          <a:bodyPr vert="horz" wrap="square" lIns="0" tIns="0" rIns="0" bIns="0" rtlCol="0">
            <a:spAutoFit/>
          </a:bodyPr>
          <a:lstStyle/>
          <a:p>
            <a:pPr algn="ctr"/>
            <a:r>
              <a:rPr kumimoji="1" lang="id-ID" altLang="ja-JP" sz="700" dirty="0">
                <a:latin typeface="Arial" panose="020B0604020202020204" pitchFamily="34" charset="0"/>
                <a:ea typeface="ＭＳ ゴシック" panose="020B0609070205080204" pitchFamily="49" charset="-128"/>
              </a:rPr>
              <a:t>Hook</a:t>
            </a:r>
            <a:endParaRPr kumimoji="1" lang="ja-JP" altLang="en-US" sz="700" dirty="0">
              <a:latin typeface="Arial" panose="020B0604020202020204" pitchFamily="34" charset="0"/>
              <a:ea typeface="ＭＳ ゴシック" panose="020B0609070205080204" pitchFamily="49" charset="-128"/>
            </a:endParaRPr>
          </a:p>
        </p:txBody>
      </p:sp>
      <p:sp>
        <p:nvSpPr>
          <p:cNvPr id="15" name="テキスト ボックス 14">
            <a:extLst>
              <a:ext uri="{FF2B5EF4-FFF2-40B4-BE49-F238E27FC236}">
                <a16:creationId xmlns:a16="http://schemas.microsoft.com/office/drawing/2014/main" id="{7D0C5537-5409-46A5-BAAC-5AE2CB0F94C3}"/>
              </a:ext>
            </a:extLst>
          </p:cNvPr>
          <p:cNvSpPr txBox="1"/>
          <p:nvPr/>
        </p:nvSpPr>
        <p:spPr>
          <a:xfrm>
            <a:off x="3554114" y="5292072"/>
            <a:ext cx="585838" cy="246221"/>
          </a:xfrm>
          <a:prstGeom prst="rect">
            <a:avLst/>
          </a:prstGeom>
          <a:solidFill>
            <a:srgbClr val="039A45"/>
          </a:solidFill>
        </p:spPr>
        <p:txBody>
          <a:bodyPr vert="horz" wrap="square" lIns="0" tIns="0" rIns="0" bIns="0" rtlCol="0">
            <a:spAutoFit/>
          </a:bodyPr>
          <a:lstStyle/>
          <a:p>
            <a:pPr algn="ctr"/>
            <a:r>
              <a:rPr kumimoji="1" lang="id-ID" altLang="ja-JP" sz="800" dirty="0">
                <a:solidFill>
                  <a:schemeClr val="bg1"/>
                </a:solidFill>
                <a:latin typeface="Arial" panose="020B0604020202020204" pitchFamily="34" charset="0"/>
                <a:ea typeface="ＭＳ ゴシック" panose="020B0609070205080204" pitchFamily="49" charset="-128"/>
              </a:rPr>
              <a:t>Lanyard (double)</a:t>
            </a:r>
            <a:endParaRPr kumimoji="1" lang="ja-JP" altLang="en-US" sz="800" dirty="0">
              <a:solidFill>
                <a:schemeClr val="bg1"/>
              </a:solidFill>
              <a:latin typeface="Arial" panose="020B0604020202020204" pitchFamily="34" charset="0"/>
              <a:ea typeface="ＭＳ ゴシック" panose="020B0609070205080204" pitchFamily="49" charset="-128"/>
            </a:endParaRPr>
          </a:p>
        </p:txBody>
      </p:sp>
      <p:sp>
        <p:nvSpPr>
          <p:cNvPr id="18" name="テキスト ボックス 17">
            <a:extLst>
              <a:ext uri="{FF2B5EF4-FFF2-40B4-BE49-F238E27FC236}">
                <a16:creationId xmlns:a16="http://schemas.microsoft.com/office/drawing/2014/main" id="{7D8F17FE-A231-4CB2-81AC-8F71EF6B8C64}"/>
              </a:ext>
            </a:extLst>
          </p:cNvPr>
          <p:cNvSpPr txBox="1"/>
          <p:nvPr/>
        </p:nvSpPr>
        <p:spPr>
          <a:xfrm>
            <a:off x="3011955" y="5592531"/>
            <a:ext cx="472713" cy="172355"/>
          </a:xfrm>
          <a:prstGeom prst="rect">
            <a:avLst/>
          </a:prstGeom>
          <a:noFill/>
        </p:spPr>
        <p:txBody>
          <a:bodyPr vert="horz" wrap="square" lIns="0" tIns="0" rIns="0" bIns="0" rtlCol="0">
            <a:spAutoFit/>
          </a:bodyPr>
          <a:lstStyle/>
          <a:p>
            <a:pPr algn="ctr">
              <a:lnSpc>
                <a:spcPct val="80000"/>
              </a:lnSpc>
            </a:pPr>
            <a:r>
              <a:rPr kumimoji="1" lang="id-ID" altLang="ja-JP" sz="700" dirty="0">
                <a:latin typeface="Arial" panose="020B0604020202020204" pitchFamily="34" charset="0"/>
                <a:ea typeface="ＭＳ ゴシック" panose="020B0609070205080204" pitchFamily="49" charset="-128"/>
              </a:rPr>
              <a:t>Shock absorber</a:t>
            </a:r>
            <a:endParaRPr kumimoji="1" lang="ja-JP" altLang="en-US" sz="700" dirty="0">
              <a:latin typeface="Arial" panose="020B0604020202020204" pitchFamily="34" charset="0"/>
              <a:ea typeface="ＭＳ ゴシック" panose="020B0609070205080204" pitchFamily="49" charset="-128"/>
            </a:endParaRPr>
          </a:p>
        </p:txBody>
      </p:sp>
      <p:sp>
        <p:nvSpPr>
          <p:cNvPr id="19" name="テキスト ボックス 18">
            <a:extLst>
              <a:ext uri="{FF2B5EF4-FFF2-40B4-BE49-F238E27FC236}">
                <a16:creationId xmlns:a16="http://schemas.microsoft.com/office/drawing/2014/main" id="{8ED429CB-CD73-4707-8B0C-393AA5041003}"/>
              </a:ext>
            </a:extLst>
          </p:cNvPr>
          <p:cNvSpPr txBox="1"/>
          <p:nvPr/>
        </p:nvSpPr>
        <p:spPr>
          <a:xfrm>
            <a:off x="2862054" y="6088248"/>
            <a:ext cx="828000" cy="123111"/>
          </a:xfrm>
          <a:prstGeom prst="rect">
            <a:avLst/>
          </a:prstGeom>
          <a:noFill/>
        </p:spPr>
        <p:txBody>
          <a:bodyPr vert="horz" lIns="0" tIns="0" rIns="0" bIns="0" rtlCol="0">
            <a:spAutoFit/>
          </a:bodyPr>
          <a:lstStyle/>
          <a:p>
            <a:r>
              <a:rPr kumimoji="1" lang="id-ID" altLang="ja-JP" sz="800" dirty="0">
                <a:latin typeface="Arial" panose="020B0604020202020204" pitchFamily="34" charset="0"/>
                <a:ea typeface="ＭＳ ゴシック" panose="020B0609070205080204" pitchFamily="49" charset="-128"/>
              </a:rPr>
              <a:t>Lanyard</a:t>
            </a:r>
            <a:endParaRPr kumimoji="1" lang="ja-JP" altLang="en-US" sz="800" dirty="0">
              <a:latin typeface="Arial" panose="020B0604020202020204" pitchFamily="34" charset="0"/>
              <a:ea typeface="ＭＳ ゴシック" panose="020B0609070205080204" pitchFamily="49" charset="-128"/>
            </a:endParaRPr>
          </a:p>
        </p:txBody>
      </p:sp>
      <p:sp>
        <p:nvSpPr>
          <p:cNvPr id="22" name="テキスト ボックス 21">
            <a:extLst>
              <a:ext uri="{FF2B5EF4-FFF2-40B4-BE49-F238E27FC236}">
                <a16:creationId xmlns:a16="http://schemas.microsoft.com/office/drawing/2014/main" id="{A327167B-EEE3-45DD-BA51-C1104F12F775}"/>
              </a:ext>
            </a:extLst>
          </p:cNvPr>
          <p:cNvSpPr txBox="1"/>
          <p:nvPr/>
        </p:nvSpPr>
        <p:spPr>
          <a:xfrm>
            <a:off x="2894410" y="6360580"/>
            <a:ext cx="828000" cy="123111"/>
          </a:xfrm>
          <a:prstGeom prst="rect">
            <a:avLst/>
          </a:prstGeom>
          <a:noFill/>
        </p:spPr>
        <p:txBody>
          <a:bodyPr vert="horz" lIns="0" tIns="0" rIns="0" bIns="0" rtlCol="0">
            <a:spAutoFit/>
          </a:bodyPr>
          <a:lstStyle/>
          <a:p>
            <a:r>
              <a:rPr kumimoji="1" lang="id-ID" altLang="ja-JP" sz="800" dirty="0">
                <a:latin typeface="Arial" panose="020B0604020202020204" pitchFamily="34" charset="0"/>
                <a:ea typeface="ＭＳ ゴシック" panose="020B0609070205080204" pitchFamily="49" charset="-128"/>
              </a:rPr>
              <a:t>Pelvis belt</a:t>
            </a:r>
            <a:endParaRPr kumimoji="1" lang="ja-JP" altLang="en-US" sz="800" dirty="0">
              <a:latin typeface="Arial" panose="020B0604020202020204" pitchFamily="34" charset="0"/>
              <a:ea typeface="ＭＳ ゴシック" panose="020B0609070205080204" pitchFamily="49" charset="-128"/>
            </a:endParaRPr>
          </a:p>
        </p:txBody>
      </p:sp>
      <p:sp>
        <p:nvSpPr>
          <p:cNvPr id="34" name="テキスト ボックス 33">
            <a:extLst>
              <a:ext uri="{FF2B5EF4-FFF2-40B4-BE49-F238E27FC236}">
                <a16:creationId xmlns:a16="http://schemas.microsoft.com/office/drawing/2014/main" id="{FD005DD9-78F0-4082-9530-B288F01A3B11}"/>
              </a:ext>
            </a:extLst>
          </p:cNvPr>
          <p:cNvSpPr txBox="1"/>
          <p:nvPr/>
        </p:nvSpPr>
        <p:spPr>
          <a:xfrm>
            <a:off x="1358684" y="4284043"/>
            <a:ext cx="822283" cy="196977"/>
          </a:xfrm>
          <a:prstGeom prst="rect">
            <a:avLst/>
          </a:prstGeom>
          <a:noFill/>
        </p:spPr>
        <p:txBody>
          <a:bodyPr vert="horz" wrap="square" lIns="0" tIns="0" rIns="0" bIns="0" rtlCol="0">
            <a:spAutoFit/>
          </a:bodyPr>
          <a:lstStyle/>
          <a:p>
            <a:pPr algn="ctr">
              <a:lnSpc>
                <a:spcPct val="80000"/>
              </a:lnSpc>
            </a:pPr>
            <a:r>
              <a:rPr kumimoji="1" lang="id-ID" altLang="ja-JP" sz="800" dirty="0">
                <a:latin typeface="Arial" panose="020B0604020202020204" pitchFamily="34" charset="0"/>
                <a:ea typeface="ＭＳ ゴシック" panose="020B0609070205080204" pitchFamily="49" charset="-128"/>
              </a:rPr>
              <a:t>Removable connecting belt</a:t>
            </a:r>
            <a:endParaRPr kumimoji="1" lang="ja-JP" altLang="en-US" sz="800" dirty="0">
              <a:latin typeface="Arial" panose="020B0604020202020204" pitchFamily="34" charset="0"/>
              <a:ea typeface="ＭＳ ゴシック" panose="020B0609070205080204" pitchFamily="49" charset="-128"/>
            </a:endParaRPr>
          </a:p>
        </p:txBody>
      </p:sp>
      <mc:AlternateContent xmlns:mc="http://schemas.openxmlformats.org/markup-compatibility/2006" xmlns:a14="http://schemas.microsoft.com/office/drawing/2010/main">
        <mc:Choice Requires="a14">
          <p:sp>
            <p:nvSpPr>
              <p:cNvPr id="27" name="角丸四角形 4">
                <a:extLst>
                  <a:ext uri="{FF2B5EF4-FFF2-40B4-BE49-F238E27FC236}">
                    <a16:creationId xmlns:a16="http://schemas.microsoft.com/office/drawing/2014/main" id="{7BD35902-AC3F-441F-9CCB-BC39C907A891}"/>
                  </a:ext>
                </a:extLst>
              </p:cNvPr>
              <p:cNvSpPr/>
              <p:nvPr/>
            </p:nvSpPr>
            <p:spPr>
              <a:xfrm>
                <a:off x="223930" y="836713"/>
                <a:ext cx="3627990" cy="3312368"/>
              </a:xfrm>
              <a:prstGeom prst="roundRect">
                <a:avLst>
                  <a:gd name="adj" fmla="val 3557"/>
                </a:avLst>
              </a:prstGeom>
              <a:no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92075" indent="-92075" rtl="0" fontAlgn="auto">
                  <a:lnSpc>
                    <a:spcPct val="90000"/>
                  </a:lnSpc>
                  <a:spcBef>
                    <a:spcPts val="400"/>
                  </a:spcBef>
                  <a:spcAft>
                    <a:spcPts val="0"/>
                  </a:spcAft>
                  <a:defRPr/>
                </a:pPr>
                <a:r>
                  <a:rPr lang="en-us" sz="14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Wear a safety helmet correctly:</a:t>
                </a:r>
              </a:p>
              <a:p>
                <a:pPr marL="92075" indent="-92075" rtl="0" fontAlgn="auto">
                  <a:lnSpc>
                    <a:spcPct val="90000"/>
                  </a:lnSpc>
                  <a:spcBef>
                    <a:spcPts val="400"/>
                  </a:spcBef>
                  <a:spcAft>
                    <a:spcPts val="0"/>
                  </a:spcAft>
                  <a:defRPr/>
                </a:pPr>
                <a14:m>
                  <m:oMath xmlns:m="http://schemas.openxmlformats.org/officeDocument/2006/math">
                    <m:r>
                      <a:rPr lang="en-US" sz="1400" i="1" dirty="0" smtClean="0">
                        <a:solidFill>
                          <a:schemeClr val="tx1"/>
                        </a:solidFill>
                        <a:latin typeface="Cambria Math" panose="02040503050406030204" pitchFamily="18" charset="0"/>
                        <a:ea typeface="ＭＳ ゴシック" panose="020B0609070205080204" pitchFamily="49" charset="-128"/>
                        <a:cs typeface="メイリオ" pitchFamily="50" charset="-128"/>
                        <a:sym typeface="Wingdings 2" panose="05020102010507070707" pitchFamily="18" charset="2"/>
                      </a:rPr>
                      <m:t></m:t>
                    </m:r>
                  </m:oMath>
                </a14:m>
                <a:r>
                  <a:rPr lang="en-us" sz="1400" dirty="0">
                    <a:solidFill>
                      <a:schemeClr val="tx1"/>
                    </a:solidFill>
                    <a:latin typeface="Arial" panose="020B0604020202020204" pitchFamily="34" charset="0"/>
                    <a:ea typeface="ＭＳ ゴシック" panose="020B0609070205080204" pitchFamily="49" charset="-128"/>
                    <a:cs typeface="メイリオ" pitchFamily="50" charset="-128"/>
                  </a:rPr>
                  <a:t>	Make sure the chin strap is fastened and that the helmet is not loose or tilted back.</a:t>
                </a:r>
                <a:endParaRPr lang="en-US" altLang="ja-JP" sz="1400" dirty="0">
                  <a:solidFill>
                    <a:schemeClr val="tx1"/>
                  </a:solidFill>
                  <a:latin typeface="Arial" panose="020B0604020202020204" pitchFamily="34" charset="0"/>
                  <a:ea typeface="ＭＳ ゴシック" panose="020B0609070205080204" pitchFamily="49" charset="-128"/>
                  <a:cs typeface="メイリオ" pitchFamily="50" charset="-128"/>
                </a:endParaRPr>
              </a:p>
              <a:p>
                <a:pPr marL="92075" indent="-92075" rtl="0" fontAlgn="auto">
                  <a:lnSpc>
                    <a:spcPct val="90000"/>
                  </a:lnSpc>
                  <a:spcBef>
                    <a:spcPts val="400"/>
                  </a:spcBef>
                  <a:spcAft>
                    <a:spcPts val="0"/>
                  </a:spcAft>
                  <a:defRPr/>
                </a:pPr>
                <a:r>
                  <a:rPr lang="en-US" sz="1400" dirty="0">
                    <a:solidFill>
                      <a:schemeClr val="tx1"/>
                    </a:solidFill>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	</a:t>
                </a:r>
                <a:r>
                  <a:rPr lang="en-us" sz="1400" dirty="0">
                    <a:solidFill>
                      <a:schemeClr val="tx1"/>
                    </a:solidFill>
                    <a:latin typeface="Arial" panose="020B0604020202020204" pitchFamily="34" charset="0"/>
                    <a:ea typeface="ＭＳ ゴシック" panose="020B0609070205080204" pitchFamily="49" charset="-128"/>
                    <a:cs typeface="メイリオ" pitchFamily="50" charset="-128"/>
                  </a:rPr>
                  <a:t>Make sure it is not old or damaged.</a:t>
                </a:r>
                <a:endParaRPr lang="en-US" altLang="ja-JP" sz="1400" dirty="0">
                  <a:solidFill>
                    <a:schemeClr val="tx1"/>
                  </a:solidFill>
                  <a:latin typeface="Arial" panose="020B0604020202020204" pitchFamily="34" charset="0"/>
                  <a:ea typeface="ＭＳ ゴシック" panose="020B0609070205080204" pitchFamily="49" charset="-128"/>
                  <a:cs typeface="メイリオ" pitchFamily="50" charset="-128"/>
                </a:endParaRPr>
              </a:p>
              <a:p>
                <a:pPr marL="92075" indent="-92075" rtl="0" fontAlgn="auto">
                  <a:lnSpc>
                    <a:spcPct val="90000"/>
                  </a:lnSpc>
                  <a:spcBef>
                    <a:spcPts val="400"/>
                  </a:spcBef>
                  <a:spcAft>
                    <a:spcPts val="0"/>
                  </a:spcAft>
                  <a:defRPr/>
                </a:pPr>
                <a:r>
                  <a:rPr lang="en-US" sz="1400" dirty="0">
                    <a:solidFill>
                      <a:schemeClr val="tx1"/>
                    </a:solidFill>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	</a:t>
                </a:r>
                <a:r>
                  <a:rPr lang="en-us" sz="1400" dirty="0">
                    <a:solidFill>
                      <a:schemeClr val="tx1"/>
                    </a:solidFill>
                    <a:latin typeface="Arial" panose="020B0604020202020204" pitchFamily="34" charset="0"/>
                    <a:ea typeface="ＭＳ ゴシック" panose="020B0609070205080204" pitchFamily="49" charset="-128"/>
                    <a:cs typeface="メイリオ" pitchFamily="50" charset="-128"/>
                  </a:rPr>
                  <a:t>It is designed primarily as a protector in case of falling down.</a:t>
                </a:r>
                <a:endParaRPr lang="en-US" altLang="ja-JP" sz="1400" dirty="0">
                  <a:solidFill>
                    <a:schemeClr val="tx1"/>
                  </a:solidFill>
                  <a:latin typeface="Arial" panose="020B0604020202020204" pitchFamily="34" charset="0"/>
                  <a:ea typeface="ＭＳ ゴシック" panose="020B0609070205080204" pitchFamily="49" charset="-128"/>
                  <a:cs typeface="メイリオ" pitchFamily="50" charset="-128"/>
                </a:endParaRPr>
              </a:p>
              <a:p>
                <a:pPr marL="92075" lvl="0" indent="-92075" rtl="0" fontAlgn="auto">
                  <a:lnSpc>
                    <a:spcPct val="90000"/>
                  </a:lnSpc>
                  <a:spcBef>
                    <a:spcPts val="1200"/>
                  </a:spcBef>
                  <a:spcAft>
                    <a:spcPts val="0"/>
                  </a:spcAft>
                  <a:defRPr/>
                </a:pPr>
                <a:r>
                  <a:rPr lang="en-us" sz="14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Wear a safety belt</a:t>
                </a:r>
                <a:r>
                  <a:rPr lang="en-us" sz="1400" dirty="0">
                    <a:solidFill>
                      <a:srgbClr val="FF0000"/>
                    </a:solidFill>
                    <a:latin typeface="Arial" panose="020B0604020202020204" pitchFamily="34" charset="0"/>
                    <a:ea typeface="ＭＳ ゴシック" panose="020B0609070205080204" pitchFamily="49" charset="-128"/>
                    <a:cs typeface="メイリオ" pitchFamily="50" charset="-128"/>
                  </a:rPr>
                  <a:t>*</a:t>
                </a:r>
                <a:r>
                  <a:rPr lang="en-us" sz="14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 correctly.</a:t>
                </a:r>
              </a:p>
              <a:p>
                <a:pPr marL="92075" indent="-92075" rtl="0" fontAlgn="auto">
                  <a:lnSpc>
                    <a:spcPct val="90000"/>
                  </a:lnSpc>
                  <a:spcBef>
                    <a:spcPts val="400"/>
                  </a:spcBef>
                  <a:spcAft>
                    <a:spcPts val="0"/>
                  </a:spcAft>
                  <a:defRPr/>
                </a:pPr>
                <a:r>
                  <a:rPr lang="en-US" sz="1400" dirty="0">
                    <a:solidFill>
                      <a:schemeClr val="tx1"/>
                    </a:solidFill>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	</a:t>
                </a:r>
                <a:r>
                  <a:rPr lang="en-us" sz="1400" dirty="0">
                    <a:solidFill>
                      <a:schemeClr val="tx1"/>
                    </a:solidFill>
                    <a:latin typeface="Arial" panose="020B0604020202020204" pitchFamily="34" charset="0"/>
                    <a:ea typeface="ＭＳ ゴシック" panose="020B0609070205080204" pitchFamily="49" charset="-128"/>
                    <a:cs typeface="メイリオ" pitchFamily="50" charset="-128"/>
                  </a:rPr>
                  <a:t>Never fail to wear a safety belt while working high above the ground where there is any apparatus installed to which to affix the belt.</a:t>
                </a:r>
              </a:p>
              <a:p>
                <a:pPr marL="92075" indent="-92075" rtl="0" fontAlgn="auto">
                  <a:lnSpc>
                    <a:spcPct val="90000"/>
                  </a:lnSpc>
                  <a:spcBef>
                    <a:spcPts val="400"/>
                  </a:spcBef>
                  <a:spcAft>
                    <a:spcPts val="0"/>
                  </a:spcAft>
                  <a:defRPr/>
                </a:pPr>
                <a:r>
                  <a:rPr lang="en-US" sz="1400" dirty="0">
                    <a:solidFill>
                      <a:schemeClr val="tx1"/>
                    </a:solidFill>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	</a:t>
                </a:r>
                <a:r>
                  <a:rPr lang="en-us" sz="1400" dirty="0">
                    <a:solidFill>
                      <a:schemeClr val="tx1"/>
                    </a:solidFill>
                    <a:latin typeface="Arial" panose="020B0604020202020204" pitchFamily="34" charset="0"/>
                    <a:ea typeface="ＭＳ ゴシック" panose="020B0609070205080204" pitchFamily="49" charset="-128"/>
                    <a:cs typeface="メイリオ" pitchFamily="50" charset="-128"/>
                  </a:rPr>
                  <a:t>Fix the hook somewhere above your waist once the belt is tightened there.</a:t>
                </a:r>
              </a:p>
              <a:p>
                <a:pPr marL="92075" indent="-92075" rtl="0" fontAlgn="auto">
                  <a:lnSpc>
                    <a:spcPct val="90000"/>
                  </a:lnSpc>
                  <a:spcBef>
                    <a:spcPts val="400"/>
                  </a:spcBef>
                  <a:spcAft>
                    <a:spcPts val="0"/>
                  </a:spcAft>
                  <a:defRPr/>
                </a:pPr>
                <a:r>
                  <a:rPr lang="en-US" sz="1400" dirty="0">
                    <a:solidFill>
                      <a:schemeClr val="tx1"/>
                    </a:solidFill>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	</a:t>
                </a:r>
                <a:r>
                  <a:rPr lang="en-us" sz="1400" dirty="0">
                    <a:solidFill>
                      <a:schemeClr val="tx1"/>
                    </a:solidFill>
                    <a:latin typeface="Arial" panose="020B0604020202020204" pitchFamily="34" charset="0"/>
                    <a:ea typeface="ＭＳ ゴシック" panose="020B0609070205080204" pitchFamily="49" charset="-128"/>
                    <a:cs typeface="メイリオ" pitchFamily="50" charset="-128"/>
                  </a:rPr>
                  <a:t>Put on the full-harness type, in principle.</a:t>
                </a:r>
              </a:p>
            </p:txBody>
          </p:sp>
        </mc:Choice>
        <mc:Fallback xmlns="">
          <p:sp>
            <p:nvSpPr>
              <p:cNvPr id="27" name="角丸四角形 4">
                <a:extLst>
                  <a:ext uri="{FF2B5EF4-FFF2-40B4-BE49-F238E27FC236}">
                    <a16:creationId xmlns:a16="http://schemas.microsoft.com/office/drawing/2014/main" id="{7BD35902-AC3F-441F-9CCB-BC39C907A891}"/>
                  </a:ext>
                </a:extLst>
              </p:cNvPr>
              <p:cNvSpPr>
                <a:spLocks noRot="1" noChangeAspect="1" noMove="1" noResize="1" noEditPoints="1" noAdjustHandles="1" noChangeArrowheads="1" noChangeShapeType="1" noTextEdit="1"/>
              </p:cNvSpPr>
              <p:nvPr/>
            </p:nvSpPr>
            <p:spPr>
              <a:xfrm>
                <a:off x="223930" y="836713"/>
                <a:ext cx="3627990" cy="3312368"/>
              </a:xfrm>
              <a:prstGeom prst="roundRect">
                <a:avLst>
                  <a:gd name="adj" fmla="val 3557"/>
                </a:avLst>
              </a:prstGeom>
              <a:blipFill>
                <a:blip r:embed="rId4"/>
                <a:stretch>
                  <a:fillRect l="-835" r="-835" b="-365"/>
                </a:stretch>
              </a:blipFill>
            </p:spPr>
            <p:txBody>
              <a:bodyPr/>
              <a:lstStyle/>
              <a:p>
                <a:r>
                  <a:rPr lang="ja-JP" altLang="en-US">
                    <a:noFill/>
                  </a:rPr>
                  <a:t> </a:t>
                </a:r>
              </a:p>
            </p:txBody>
          </p:sp>
        </mc:Fallback>
      </mc:AlternateContent>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