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8756" r:id="rId4"/>
  </p:sldMasterIdLst>
  <p:notesMasterIdLst>
    <p:notesMasterId r:id="rId20"/>
  </p:notesMasterIdLst>
  <p:sldIdLst>
    <p:sldId id="2491" r:id="rId5"/>
    <p:sldId id="2539" r:id="rId6"/>
    <p:sldId id="2495" r:id="rId7"/>
    <p:sldId id="2578" r:id="rId8"/>
    <p:sldId id="2556" r:id="rId9"/>
    <p:sldId id="2579" r:id="rId10"/>
    <p:sldId id="2580" r:id="rId11"/>
    <p:sldId id="2581" r:id="rId12"/>
    <p:sldId id="2582" r:id="rId13"/>
    <p:sldId id="2583" r:id="rId14"/>
    <p:sldId id="2584" r:id="rId15"/>
    <p:sldId id="2585" r:id="rId16"/>
    <p:sldId id="2586" r:id="rId17"/>
    <p:sldId id="2587" r:id="rId18"/>
    <p:sldId id="2588" r:id="rId19"/>
  </p:sldIdLst>
  <p:sldSz cx="9906000" cy="6858000" type="A4"/>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056"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11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168"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222"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5278" algn="l" defTabSz="914112" rtl="0" eaLnBrk="1" latinLnBrk="0" hangingPunct="1">
      <a:defRPr kumimoji="1" kern="1200">
        <a:solidFill>
          <a:schemeClr val="tx1"/>
        </a:solidFill>
        <a:latin typeface="Arial" charset="0"/>
        <a:ea typeface="ＭＳ Ｐゴシック" pitchFamily="50" charset="-128"/>
        <a:cs typeface="+mn-cs"/>
      </a:defRPr>
    </a:lvl6pPr>
    <a:lvl7pPr marL="2742335" algn="l" defTabSz="914112" rtl="0" eaLnBrk="1" latinLnBrk="0" hangingPunct="1">
      <a:defRPr kumimoji="1" kern="1200">
        <a:solidFill>
          <a:schemeClr val="tx1"/>
        </a:solidFill>
        <a:latin typeface="Arial" charset="0"/>
        <a:ea typeface="ＭＳ Ｐゴシック" pitchFamily="50" charset="-128"/>
        <a:cs typeface="+mn-cs"/>
      </a:defRPr>
    </a:lvl7pPr>
    <a:lvl8pPr marL="3199390" algn="l" defTabSz="914112" rtl="0" eaLnBrk="1" latinLnBrk="0" hangingPunct="1">
      <a:defRPr kumimoji="1" kern="1200">
        <a:solidFill>
          <a:schemeClr val="tx1"/>
        </a:solidFill>
        <a:latin typeface="Arial" charset="0"/>
        <a:ea typeface="ＭＳ Ｐゴシック" pitchFamily="50" charset="-128"/>
        <a:cs typeface="+mn-cs"/>
      </a:defRPr>
    </a:lvl8pPr>
    <a:lvl9pPr marL="3656446" algn="l" defTabSz="914112"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436">
          <p15:clr>
            <a:srgbClr val="A4A3A4"/>
          </p15:clr>
        </p15:guide>
        <p15:guide id="2" pos="3121">
          <p15:clr>
            <a:srgbClr val="A4A3A4"/>
          </p15:clr>
        </p15:guide>
        <p15:guide id="3" pos="6068" userDrawn="1">
          <p15:clr>
            <a:srgbClr val="A4A3A4"/>
          </p15:clr>
        </p15:guide>
        <p15:guide id="4" pos="1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B8929B-0707-2F99-6229-6A8EAF45AF30}" name="大野 孝司" initials="大野" userId="S::onok@nttdata-strategy.com::82cad114-c621-465b-ba9e-16c542e6cd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佐伯 郁苗(saeki-kanae.oy9)" initials="佐伯" lastIdx="2" clrIdx="0">
    <p:extLst>
      <p:ext uri="{19B8F6BF-5375-455C-9EA6-DF929625EA0E}">
        <p15:presenceInfo xmlns:p15="http://schemas.microsoft.com/office/powerpoint/2012/main" userId="S-1-5-21-4175116151-3849908774-3845857867-550426" providerId="AD"/>
      </p:ext>
    </p:extLst>
  </p:cmAuthor>
  <p:cmAuthor id="4" name="石川 紀子(ishikawa-noriko.y26)" initials="石川" lastIdx="2" clrIdx="1">
    <p:extLst>
      <p:ext uri="{19B8F6BF-5375-455C-9EA6-DF929625EA0E}">
        <p15:presenceInfo xmlns:p15="http://schemas.microsoft.com/office/powerpoint/2012/main" userId="S-1-5-21-4175116151-3849908774-3845857867-619702" providerId="AD"/>
      </p:ext>
    </p:extLst>
  </p:cmAuthor>
  <p:cmAuthor id="5" name="大野 孝司" initials="大野" lastIdx="16" clrIdx="2">
    <p:extLst>
      <p:ext uri="{19B8F6BF-5375-455C-9EA6-DF929625EA0E}">
        <p15:presenceInfo xmlns:p15="http://schemas.microsoft.com/office/powerpoint/2012/main" userId="S-1-5-21-119559289-308561185-1852903728-79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FF9900"/>
    <a:srgbClr val="3399FF"/>
    <a:srgbClr val="990099"/>
    <a:srgbClr val="800080"/>
    <a:srgbClr val="CC6600"/>
    <a:srgbClr val="660033"/>
    <a:srgbClr val="663300"/>
    <a:srgbClr val="FFFF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25D62-7A9B-BF36-BCED-4CC7FE04F7CC}" v="6" dt="2024-04-09T03:31:16.91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428" y="78"/>
      </p:cViewPr>
      <p:guideLst>
        <p:guide orient="horz" pos="436"/>
        <p:guide pos="3121"/>
        <p:guide pos="6068"/>
        <p:guide pos="1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1" y="0"/>
            <a:ext cx="2950263"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200" smtClean="0"/>
            </a:lvl1pPr>
          </a:lstStyle>
          <a:p>
            <a:pPr>
              <a:defRPr/>
            </a:pPr>
            <a:endParaRPr lang="en-US" altLang="ja-JP"/>
          </a:p>
        </p:txBody>
      </p:sp>
      <p:sp>
        <p:nvSpPr>
          <p:cNvPr id="25603" name="Rectangle 3"/>
          <p:cNvSpPr>
            <a:spLocks noGrp="1" noChangeArrowheads="1"/>
          </p:cNvSpPr>
          <p:nvPr>
            <p:ph type="dt" idx="1"/>
          </p:nvPr>
        </p:nvSpPr>
        <p:spPr bwMode="auto">
          <a:xfrm>
            <a:off x="3855350" y="0"/>
            <a:ext cx="2950263" cy="4968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200" smtClean="0"/>
            </a:lvl1pPr>
          </a:lstStyle>
          <a:p>
            <a:pPr>
              <a:defRPr/>
            </a:pPr>
            <a:endParaRPr lang="en-US" altLang="ja-JP"/>
          </a:p>
        </p:txBody>
      </p:sp>
      <p:sp>
        <p:nvSpPr>
          <p:cNvPr id="158724" name="Rectangle 4"/>
          <p:cNvSpPr>
            <a:spLocks noGrp="1" noRot="1" noChangeAspect="1" noChangeArrowheads="1" noTextEdit="1"/>
          </p:cNvSpPr>
          <p:nvPr>
            <p:ph type="sldImg" idx="2"/>
          </p:nvPr>
        </p:nvSpPr>
        <p:spPr bwMode="auto">
          <a:xfrm>
            <a:off x="714375" y="746125"/>
            <a:ext cx="5380038" cy="3725863"/>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1199" y="4721225"/>
            <a:ext cx="5444806" cy="4471988"/>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25606" name="Rectangle 6"/>
          <p:cNvSpPr>
            <a:spLocks noGrp="1" noChangeArrowheads="1"/>
          </p:cNvSpPr>
          <p:nvPr>
            <p:ph type="ftr" sz="quarter" idx="4"/>
          </p:nvPr>
        </p:nvSpPr>
        <p:spPr bwMode="auto">
          <a:xfrm>
            <a:off x="1" y="9440866"/>
            <a:ext cx="2950263"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defRPr sz="1200" smtClean="0"/>
            </a:lvl1pPr>
          </a:lstStyle>
          <a:p>
            <a:pPr>
              <a:defRPr/>
            </a:pPr>
            <a:endParaRPr lang="en-US" altLang="ja-JP"/>
          </a:p>
        </p:txBody>
      </p:sp>
      <p:sp>
        <p:nvSpPr>
          <p:cNvPr id="25607" name="Rectangle 7"/>
          <p:cNvSpPr>
            <a:spLocks noGrp="1" noChangeArrowheads="1"/>
          </p:cNvSpPr>
          <p:nvPr>
            <p:ph type="sldNum" sz="quarter" idx="5"/>
          </p:nvPr>
        </p:nvSpPr>
        <p:spPr bwMode="auto">
          <a:xfrm>
            <a:off x="3855350" y="9440866"/>
            <a:ext cx="2950263" cy="496887"/>
          </a:xfrm>
          <a:prstGeom prst="rect">
            <a:avLst/>
          </a:prstGeom>
          <a:noFill/>
          <a:ln w="9525">
            <a:noFill/>
            <a:miter lim="800000"/>
            <a:headEnd/>
            <a:tailEnd/>
          </a:ln>
          <a:effectLst/>
        </p:spPr>
        <p:txBody>
          <a:bodyPr vert="horz" wrap="square" lIns="91430" tIns="45715" rIns="91430" bIns="45715" numCol="1" anchor="b" anchorCtr="0" compatLnSpc="1">
            <a:prstTxWarp prst="textNoShape">
              <a:avLst/>
            </a:prstTxWarp>
          </a:bodyPr>
          <a:lstStyle>
            <a:lvl1pPr algn="r">
              <a:defRPr sz="1200" smtClean="0"/>
            </a:lvl1pPr>
          </a:lstStyle>
          <a:p>
            <a:pPr>
              <a:defRPr/>
            </a:pPr>
            <a:fld id="{284C97A7-1F3F-4E66-8E80-4C266C1D86EA}" type="slidenum">
              <a:rPr lang="en-US" altLang="ja-JP"/>
              <a:pPr>
                <a:defRPr/>
              </a:pPr>
              <a:t>‹#›</a:t>
            </a:fld>
            <a:endParaRPr lang="en-US" altLang="ja-JP"/>
          </a:p>
        </p:txBody>
      </p:sp>
    </p:spTree>
    <p:extLst>
      <p:ext uri="{BB962C8B-B14F-4D97-AF65-F5344CB8AC3E}">
        <p14:creationId xmlns:p14="http://schemas.microsoft.com/office/powerpoint/2010/main" val="30384286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056"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112"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168"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222"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5278" algn="l" defTabSz="914112" rtl="0" eaLnBrk="1" latinLnBrk="0" hangingPunct="1">
      <a:defRPr kumimoji="1" sz="1200" kern="1200">
        <a:solidFill>
          <a:schemeClr val="tx1"/>
        </a:solidFill>
        <a:latin typeface="+mn-lt"/>
        <a:ea typeface="+mn-ea"/>
        <a:cs typeface="+mn-cs"/>
      </a:defRPr>
    </a:lvl6pPr>
    <a:lvl7pPr marL="2742335" algn="l" defTabSz="914112" rtl="0" eaLnBrk="1" latinLnBrk="0" hangingPunct="1">
      <a:defRPr kumimoji="1" sz="1200" kern="1200">
        <a:solidFill>
          <a:schemeClr val="tx1"/>
        </a:solidFill>
        <a:latin typeface="+mn-lt"/>
        <a:ea typeface="+mn-ea"/>
        <a:cs typeface="+mn-cs"/>
      </a:defRPr>
    </a:lvl7pPr>
    <a:lvl8pPr marL="3199390" algn="l" defTabSz="914112" rtl="0" eaLnBrk="1" latinLnBrk="0" hangingPunct="1">
      <a:defRPr kumimoji="1" sz="1200" kern="1200">
        <a:solidFill>
          <a:schemeClr val="tx1"/>
        </a:solidFill>
        <a:latin typeface="+mn-lt"/>
        <a:ea typeface="+mn-ea"/>
        <a:cs typeface="+mn-cs"/>
      </a:defRPr>
    </a:lvl8pPr>
    <a:lvl9pPr marL="3656446" algn="l" defTabSz="914112"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6" name="テキスト ボックス 5">
            <a:extLst>
              <a:ext uri="{FF2B5EF4-FFF2-40B4-BE49-F238E27FC236}">
                <a16:creationId xmlns:a16="http://schemas.microsoft.com/office/drawing/2014/main" id="{4DE1B876-A012-E5D0-07FC-557074F045C2}"/>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38734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sp>
        <p:nvSpPr>
          <p:cNvPr id="99"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689DE825-7985-3DD6-A08D-F32512565901}"/>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2014200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sp>
        <p:nvSpPr>
          <p:cNvPr id="98"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4" name="テキスト ボックス 3">
            <a:extLst>
              <a:ext uri="{FF2B5EF4-FFF2-40B4-BE49-F238E27FC236}">
                <a16:creationId xmlns:a16="http://schemas.microsoft.com/office/drawing/2014/main" id="{AFC73062-A9EE-20BA-44D4-62F4B42D7F28}"/>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126371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D9D15C5B-1F6C-FF69-254E-075248CC1B37}"/>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128784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63AE479E-2C9E-7E4D-E199-D3FA1C14579A}"/>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168604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Footer Placeholder 4"/>
          <p:cNvSpPr>
            <a:spLocks noGrp="1"/>
          </p:cNvSpPr>
          <p:nvPr>
            <p:ph type="ftr" sz="quarter" idx="11"/>
          </p:nvPr>
        </p:nvSpPr>
        <p:spPr/>
        <p:txBody>
          <a:bodyPr/>
          <a:lstStyle/>
          <a:p>
            <a:endParaRPr lang="en-US"/>
          </a:p>
        </p:txBody>
      </p:sp>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1"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BED10919-045C-E237-3A51-6C3FC41C77E9}"/>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2457026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p>
        </p:txBody>
      </p:sp>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
        <p:nvSpPr>
          <p:cNvPr id="13"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7BF629CE-B49C-AEA9-EB51-4D9F91E75802}"/>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624420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 name="テキスト ボックス 2">
            <a:extLst>
              <a:ext uri="{FF2B5EF4-FFF2-40B4-BE49-F238E27FC236}">
                <a16:creationId xmlns:a16="http://schemas.microsoft.com/office/drawing/2014/main" id="{7F90E6E7-E09E-092D-EDAF-224584171A33}"/>
              </a:ext>
            </a:extLst>
          </p:cNvPr>
          <p:cNvSpPr txBox="1"/>
          <p:nvPr userDrawn="1"/>
        </p:nvSpPr>
        <p:spPr>
          <a:xfrm>
            <a:off x="56456" y="6741368"/>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1050485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2867" y="3849627"/>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88363" y="3849627"/>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3485"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pic>
        <p:nvPicPr>
          <p:cNvPr id="100" name="図 99">
            <a:extLst>
              <a:ext uri="{FF2B5EF4-FFF2-40B4-BE49-F238E27FC236}">
                <a16:creationId xmlns:a16="http://schemas.microsoft.com/office/drawing/2014/main" id="{6A504CDB-3BA6-BF4B-A602-DB26DC8301D4}"/>
              </a:ext>
            </a:extLst>
          </p:cNvPr>
          <p:cNvPicPr>
            <a:picLocks noChangeAspect="1"/>
          </p:cNvPicPr>
          <p:nvPr userDrawn="1"/>
        </p:nvPicPr>
        <p:blipFill>
          <a:blip r:embed="rId2"/>
          <a:srcRect/>
          <a:stretch/>
        </p:blipFill>
        <p:spPr>
          <a:xfrm>
            <a:off x="8121352" y="203439"/>
            <a:ext cx="1641497" cy="562365"/>
          </a:xfrm>
          <a:prstGeom prst="rect">
            <a:avLst/>
          </a:prstGeom>
        </p:spPr>
      </p:pic>
    </p:spTree>
    <p:extLst>
      <p:ext uri="{BB962C8B-B14F-4D97-AF65-F5344CB8AC3E}">
        <p14:creationId xmlns:p14="http://schemas.microsoft.com/office/powerpoint/2010/main" val="177857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cstate="email">
            <a:alphaModFix amt="36000"/>
            <a:extLst>
              <a:ext uri="{28A0092B-C50C-407E-A947-70E740481C1C}">
                <a14:useLocalDpi xmlns:a14="http://schemas.microsoft.com/office/drawing/2010/main"/>
              </a:ext>
            </a:extLst>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p>
        </p:txBody>
      </p:sp>
      <p:sp>
        <p:nvSpPr>
          <p:cNvPr id="172"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3" name="テキスト ボックス 2">
            <a:extLst>
              <a:ext uri="{FF2B5EF4-FFF2-40B4-BE49-F238E27FC236}">
                <a16:creationId xmlns:a16="http://schemas.microsoft.com/office/drawing/2014/main" id="{D343EBF3-585B-472F-5321-28B97F71800C}"/>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2540770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a:solidFill>
                <a:schemeClr val="bg1"/>
              </a:solidFill>
              <a:latin typeface="Meiryo" panose="020B0604030504040204" pitchFamily="34" charset="-128"/>
              <a:ea typeface="Meiryo" panose="020B0604030504040204" pitchFamily="34" charset="-128"/>
            </a:endParaRPr>
          </a:p>
        </p:txBody>
      </p:sp>
      <p:sp>
        <p:nvSpPr>
          <p:cNvPr id="90"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
        <p:nvSpPr>
          <p:cNvPr id="2" name="テキスト ボックス 1">
            <a:extLst>
              <a:ext uri="{FF2B5EF4-FFF2-40B4-BE49-F238E27FC236}">
                <a16:creationId xmlns:a16="http://schemas.microsoft.com/office/drawing/2014/main" id="{67C878DB-71C9-89D1-B033-995CE4B8D87F}"/>
              </a:ext>
            </a:extLst>
          </p:cNvPr>
          <p:cNvSpPr txBox="1"/>
          <p:nvPr userDrawn="1"/>
        </p:nvSpPr>
        <p:spPr>
          <a:xfrm>
            <a:off x="5733868" y="6730332"/>
            <a:ext cx="3943532" cy="90000"/>
          </a:xfrm>
          <a:prstGeom prst="rect">
            <a:avLst/>
          </a:prstGeom>
          <a:noFill/>
        </p:spPr>
        <p:txBody>
          <a:bodyPr wrap="square" lIns="0" tIns="0" rIns="0" bIns="0" rtlCol="0" anchor="ctr" anchorCtr="0">
            <a:noAutofit/>
          </a:bodyPr>
          <a:lstStyle/>
          <a:p>
            <a:pPr marL="0" marR="0" lvl="0" indent="0" algn="l" defTabSz="288000" rtl="0" eaLnBrk="1" fontAlgn="auto" latinLnBrk="0" hangingPunct="1">
              <a:lnSpc>
                <a:spcPct val="100000"/>
              </a:lnSpc>
              <a:spcBef>
                <a:spcPts val="0"/>
              </a:spcBef>
              <a:spcAft>
                <a:spcPts val="0"/>
              </a:spcAft>
              <a:buClrTx/>
              <a:buSzTx/>
              <a:buFontTx/>
              <a:buNone/>
              <a:tabLst/>
              <a:defRPr/>
            </a:pPr>
            <a:r>
              <a:rPr lang="en-US" altLang="ja-JP" sz="800">
                <a:solidFill>
                  <a:srgbClr val="6B6B6B"/>
                </a:solidFill>
              </a:rPr>
              <a:t>© 2024 NTT DATA INSTITUTE OF MANAGEMENT CONSULTING, Inc.</a:t>
            </a:r>
          </a:p>
        </p:txBody>
      </p:sp>
    </p:spTree>
    <p:extLst>
      <p:ext uri="{BB962C8B-B14F-4D97-AF65-F5344CB8AC3E}">
        <p14:creationId xmlns:p14="http://schemas.microsoft.com/office/powerpoint/2010/main" val="388196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a:p>
        </p:txBody>
      </p:sp>
      <p:sp>
        <p:nvSpPr>
          <p:cNvPr id="6" name="Slide Number Placeholder 5"/>
          <p:cNvSpPr>
            <a:spLocks noGrp="1"/>
          </p:cNvSpPr>
          <p:nvPr>
            <p:ph type="sldNum" sz="quarter" idx="4"/>
          </p:nvPr>
        </p:nvSpPr>
        <p:spPr>
          <a:xfrm>
            <a:off x="9219031" y="6669360"/>
            <a:ext cx="630513" cy="140770"/>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a:p>
        </p:txBody>
      </p:sp>
    </p:spTree>
    <p:extLst>
      <p:ext uri="{BB962C8B-B14F-4D97-AF65-F5344CB8AC3E}">
        <p14:creationId xmlns:p14="http://schemas.microsoft.com/office/powerpoint/2010/main" val="2424011620"/>
      </p:ext>
    </p:extLst>
  </p:cSld>
  <p:clrMap bg1="lt1" tx1="dk1" bg2="lt2" tx2="dk2" accent1="accent1" accent2="accent2" accent3="accent3" accent4="accent4" accent5="accent5" accent6="accent6" hlink="hlink" folHlink="folHlink"/>
  <p:sldLayoutIdLst>
    <p:sldLayoutId id="2147488757" r:id="rId1"/>
    <p:sldLayoutId id="2147488758" r:id="rId2"/>
    <p:sldLayoutId id="2147488759" r:id="rId3"/>
    <p:sldLayoutId id="2147488760" r:id="rId4"/>
    <p:sldLayoutId id="2147488761" r:id="rId5"/>
    <p:sldLayoutId id="2147488762" r:id="rId6"/>
    <p:sldLayoutId id="2147488763" r:id="rId7"/>
    <p:sldLayoutId id="2147488764" r:id="rId8"/>
    <p:sldLayoutId id="2147488765" r:id="rId9"/>
    <p:sldLayoutId id="2147488766" r:id="rId10"/>
    <p:sldLayoutId id="2147488767" r:id="rId11"/>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2"/>
          </p:nvPr>
        </p:nvSpPr>
        <p:spPr/>
        <p:txBody>
          <a:bodyPr/>
          <a:lstStyle/>
          <a:p>
            <a:endParaRPr kumimoji="1" lang="ja-JP" altLang="en-US"/>
          </a:p>
        </p:txBody>
      </p:sp>
      <p:sp>
        <p:nvSpPr>
          <p:cNvPr id="4" name="タイトル 3"/>
          <p:cNvSpPr>
            <a:spLocks noGrp="1"/>
          </p:cNvSpPr>
          <p:nvPr>
            <p:ph type="title"/>
          </p:nvPr>
        </p:nvSpPr>
        <p:spPr/>
        <p:txBody>
          <a:bodyPr/>
          <a:lstStyle/>
          <a:p>
            <a:r>
              <a:rPr lang="ja-JP" altLang="en-US" sz="1800" b="0"/>
              <a:t>包括的な支援体制構築に向けた実践型プログラム</a:t>
            </a:r>
            <a:r>
              <a:rPr lang="en-US" altLang="ja-JP" sz="1800" b="0"/>
              <a:t/>
            </a:r>
            <a:br>
              <a:rPr lang="en-US" altLang="ja-JP" sz="1800" b="0"/>
            </a:br>
            <a:r>
              <a:rPr lang="ja-JP" altLang="en-US" sz="1800" b="0"/>
              <a:t>（地域づくり編）</a:t>
            </a:r>
            <a:r>
              <a:rPr lang="en-US" altLang="ja-JP" sz="1800"/>
              <a:t/>
            </a:r>
            <a:br>
              <a:rPr lang="en-US" altLang="ja-JP" sz="1800"/>
            </a:br>
            <a:r>
              <a:rPr lang="en-US" altLang="ja-JP" sz="1800"/>
              <a:t/>
            </a:r>
            <a:br>
              <a:rPr lang="en-US" altLang="ja-JP" sz="1800"/>
            </a:br>
            <a:r>
              <a:rPr lang="en-US" altLang="ja-JP" sz="2800"/>
              <a:t>Step5</a:t>
            </a:r>
            <a:br>
              <a:rPr lang="en-US" altLang="ja-JP" sz="2800"/>
            </a:br>
            <a:r>
              <a:rPr lang="ja-JP" altLang="ja-JP" sz="2800" b="1">
                <a:effectLst/>
                <a:ea typeface="Meiryo UI"/>
                <a:cs typeface="Times New Roman"/>
              </a:rPr>
              <a:t>振り返り</a:t>
            </a:r>
            <a:endParaRPr lang="ja-JP" altLang="en-US" sz="2800">
              <a:ea typeface="Meiryo UI"/>
              <a:cs typeface="Times New Roman"/>
            </a:endParaRPr>
          </a:p>
        </p:txBody>
      </p:sp>
      <p:sp>
        <p:nvSpPr>
          <p:cNvPr id="6" name="テキスト プレースホルダー 5"/>
          <p:cNvSpPr>
            <a:spLocks noGrp="1"/>
          </p:cNvSpPr>
          <p:nvPr>
            <p:ph type="body" sz="quarter" idx="13"/>
          </p:nvPr>
        </p:nvSpPr>
        <p:spPr>
          <a:xfrm>
            <a:off x="-9227" y="3901925"/>
            <a:ext cx="9924453" cy="432426"/>
          </a:xfrm>
        </p:spPr>
        <p:txBody>
          <a:bodyPr/>
          <a:lstStyle/>
          <a:p>
            <a:r>
              <a:rPr lang="en-US" altLang="ja-JP"/>
              <a:t>20XX</a:t>
            </a:r>
            <a:r>
              <a:rPr lang="ja-JP" altLang="en-US"/>
              <a:t>年</a:t>
            </a:r>
            <a:r>
              <a:rPr lang="en-US" altLang="ja-JP"/>
              <a:t>XX</a:t>
            </a:r>
            <a:r>
              <a:rPr lang="ja-JP" altLang="en-US"/>
              <a:t>月</a:t>
            </a:r>
            <a:r>
              <a:rPr lang="en-US" altLang="ja-JP"/>
              <a:t>XX</a:t>
            </a:r>
            <a:r>
              <a:rPr lang="ja-JP" altLang="en-US"/>
              <a:t>日（</a:t>
            </a:r>
            <a:r>
              <a:rPr lang="en-US" altLang="ja-JP"/>
              <a:t>X</a:t>
            </a:r>
            <a:r>
              <a:rPr lang="ja-JP" altLang="en-US"/>
              <a:t>）</a:t>
            </a:r>
            <a:r>
              <a:rPr lang="en-US" altLang="ja-JP"/>
              <a:t>XX:XX</a:t>
            </a:r>
            <a:r>
              <a:rPr lang="ja-JP" altLang="en-US"/>
              <a:t>～</a:t>
            </a:r>
            <a:r>
              <a:rPr lang="en-US" altLang="ja-JP"/>
              <a:t>XX:XX</a:t>
            </a:r>
            <a:endParaRPr kumimoji="1" lang="ja-JP" altLang="en-US"/>
          </a:p>
        </p:txBody>
      </p:sp>
      <p:sp>
        <p:nvSpPr>
          <p:cNvPr id="8" name="正方形/長方形 7"/>
          <p:cNvSpPr/>
          <p:nvPr/>
        </p:nvSpPr>
        <p:spPr>
          <a:xfrm>
            <a:off x="246887" y="265176"/>
            <a:ext cx="1907589" cy="5029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ysClr val="windowText" lastClr="000000"/>
                </a:solidFill>
              </a:rPr>
              <a:t>事務局</a:t>
            </a:r>
            <a:r>
              <a:rPr lang="ja-JP" altLang="en-US" sz="1600" b="1" dirty="0" smtClean="0">
                <a:solidFill>
                  <a:sysClr val="windowText" lastClr="000000"/>
                </a:solidFill>
              </a:rPr>
              <a:t>資料２－③</a:t>
            </a:r>
            <a:endParaRPr kumimoji="1" lang="ja-JP" altLang="en-US" sz="1600" b="1" dirty="0" smtClean="0">
              <a:solidFill>
                <a:sysClr val="windowText" lastClr="000000"/>
              </a:solidFill>
            </a:endParaRPr>
          </a:p>
        </p:txBody>
      </p:sp>
    </p:spTree>
    <p:extLst>
      <p:ext uri="{BB962C8B-B14F-4D97-AF65-F5344CB8AC3E}">
        <p14:creationId xmlns:p14="http://schemas.microsoft.com/office/powerpoint/2010/main" val="476508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３．</a:t>
            </a:r>
            <a:r>
              <a:rPr lang="ja-JP" altLang="ja-JP"/>
              <a:t>一体的な地域づくりの必要性や体制について検討</a:t>
            </a:r>
            <a:r>
              <a:rPr lang="en-US" altLang="ja-JP"/>
              <a:t/>
            </a:r>
            <a:br>
              <a:rPr lang="en-US" altLang="ja-JP"/>
            </a:br>
            <a:r>
              <a:rPr lang="ja-JP" altLang="en-US" err="1"/>
              <a:t>ー</a:t>
            </a:r>
            <a:r>
              <a:rPr lang="ja-JP" altLang="en-US"/>
              <a:t>重層事業における地域づくりについて、振り返り</a:t>
            </a:r>
          </a:p>
        </p:txBody>
      </p:sp>
      <p:sp>
        <p:nvSpPr>
          <p:cNvPr id="2" name="スライド番号プレースホルダー 3">
            <a:extLst>
              <a:ext uri="{FF2B5EF4-FFF2-40B4-BE49-F238E27FC236}">
                <a16:creationId xmlns:a16="http://schemas.microsoft.com/office/drawing/2014/main" id="{5B614898-E75C-36CA-C808-E4643BD5E21A}"/>
              </a:ext>
            </a:extLst>
          </p:cNvPr>
          <p:cNvSpPr txBox="1">
            <a:spLocks/>
          </p:cNvSpPr>
          <p:nvPr/>
        </p:nvSpPr>
        <p:spPr>
          <a:xfrm>
            <a:off x="8989441" y="6609635"/>
            <a:ext cx="630513" cy="140770"/>
          </a:xfrm>
          <a:prstGeom prst="rect">
            <a:avLst/>
          </a:prstGeom>
        </p:spPr>
        <p:txBody>
          <a:bodyPr vert="horz" lIns="0" tIns="0" rIns="0" bIns="0" rtlCol="0" anchor="t"/>
          <a:lstStyle>
            <a:defPPr>
              <a:defRPr lang="ja-JP"/>
            </a:defPPr>
            <a:lvl1pPr algn="r" rtl="0" fontAlgn="base">
              <a:spcBef>
                <a:spcPct val="0"/>
              </a:spcBef>
              <a:spcAft>
                <a:spcPct val="0"/>
              </a:spcAft>
              <a:defRPr kumimoji="1" sz="1200" b="0" kern="1200">
                <a:solidFill>
                  <a:schemeClr val="tx1"/>
                </a:solidFill>
                <a:latin typeface="Arial" panose="020B0604020202020204" pitchFamily="34" charset="0"/>
                <a:ea typeface="ＭＳ Ｐゴシック" pitchFamily="50" charset="-128"/>
                <a:cs typeface="Arial" panose="020B0604020202020204" pitchFamily="34" charset="0"/>
              </a:defRPr>
            </a:lvl1pPr>
            <a:lvl2pPr marL="457056"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11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168"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222"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5278" algn="l" defTabSz="914112" rtl="0" eaLnBrk="1" latinLnBrk="0" hangingPunct="1">
              <a:defRPr kumimoji="1" kern="1200">
                <a:solidFill>
                  <a:schemeClr val="tx1"/>
                </a:solidFill>
                <a:latin typeface="Arial" charset="0"/>
                <a:ea typeface="ＭＳ Ｐゴシック" pitchFamily="50" charset="-128"/>
                <a:cs typeface="+mn-cs"/>
              </a:defRPr>
            </a:lvl6pPr>
            <a:lvl7pPr marL="2742335" algn="l" defTabSz="914112" rtl="0" eaLnBrk="1" latinLnBrk="0" hangingPunct="1">
              <a:defRPr kumimoji="1" kern="1200">
                <a:solidFill>
                  <a:schemeClr val="tx1"/>
                </a:solidFill>
                <a:latin typeface="Arial" charset="0"/>
                <a:ea typeface="ＭＳ Ｐゴシック" pitchFamily="50" charset="-128"/>
                <a:cs typeface="+mn-cs"/>
              </a:defRPr>
            </a:lvl7pPr>
            <a:lvl8pPr marL="3199390" algn="l" defTabSz="914112" rtl="0" eaLnBrk="1" latinLnBrk="0" hangingPunct="1">
              <a:defRPr kumimoji="1" kern="1200">
                <a:solidFill>
                  <a:schemeClr val="tx1"/>
                </a:solidFill>
                <a:latin typeface="Arial" charset="0"/>
                <a:ea typeface="ＭＳ Ｐゴシック" pitchFamily="50" charset="-128"/>
                <a:cs typeface="+mn-cs"/>
              </a:defRPr>
            </a:lvl8pPr>
            <a:lvl9pPr marL="3656446" algn="l" defTabSz="914112" rtl="0" eaLnBrk="1" latinLnBrk="0" hangingPunct="1">
              <a:defRPr kumimoji="1" kern="1200">
                <a:solidFill>
                  <a:schemeClr val="tx1"/>
                </a:solidFill>
                <a:latin typeface="Arial" charset="0"/>
                <a:ea typeface="ＭＳ Ｐゴシック" pitchFamily="50" charset="-128"/>
                <a:cs typeface="+mn-cs"/>
              </a:defRPr>
            </a:lvl9pPr>
          </a:lstStyle>
          <a:p>
            <a:pPr>
              <a:defRPr/>
            </a:pPr>
            <a:fld id="{48F63A3B-78C7-47BE-AE5E-E10140E04643}" type="slidenum">
              <a:rPr lang="en-US" smtClean="0">
                <a:solidFill>
                  <a:srgbClr val="000000"/>
                </a:solidFill>
              </a:rPr>
              <a:pPr>
                <a:defRPr/>
              </a:pPr>
              <a:t>10</a:t>
            </a:fld>
            <a:endParaRPr lang="en-US">
              <a:solidFill>
                <a:srgbClr val="000000"/>
              </a:solidFill>
            </a:endParaRPr>
          </a:p>
        </p:txBody>
      </p:sp>
      <p:pic>
        <p:nvPicPr>
          <p:cNvPr id="5" name="図 4">
            <a:extLst>
              <a:ext uri="{FF2B5EF4-FFF2-40B4-BE49-F238E27FC236}">
                <a16:creationId xmlns:a16="http://schemas.microsoft.com/office/drawing/2014/main" id="{0E6F01FC-6B2D-25D0-375B-360DD6C0C44E}"/>
              </a:ext>
            </a:extLst>
          </p:cNvPr>
          <p:cNvPicPr>
            <a:picLocks noChangeAspect="1"/>
          </p:cNvPicPr>
          <p:nvPr/>
        </p:nvPicPr>
        <p:blipFill>
          <a:blip r:embed="rId2"/>
          <a:stretch>
            <a:fillRect/>
          </a:stretch>
        </p:blipFill>
        <p:spPr>
          <a:xfrm>
            <a:off x="542204" y="2342820"/>
            <a:ext cx="4381505" cy="4107318"/>
          </a:xfrm>
          <a:prstGeom prst="rect">
            <a:avLst/>
          </a:prstGeom>
        </p:spPr>
      </p:pic>
      <p:pic>
        <p:nvPicPr>
          <p:cNvPr id="6" name="図 5">
            <a:extLst>
              <a:ext uri="{FF2B5EF4-FFF2-40B4-BE49-F238E27FC236}">
                <a16:creationId xmlns:a16="http://schemas.microsoft.com/office/drawing/2014/main" id="{3D215F6C-1A0D-DF31-B6E4-528800893C38}"/>
              </a:ext>
            </a:extLst>
          </p:cNvPr>
          <p:cNvPicPr>
            <a:picLocks noChangeAspect="1"/>
          </p:cNvPicPr>
          <p:nvPr/>
        </p:nvPicPr>
        <p:blipFill rotWithShape="1">
          <a:blip r:embed="rId3"/>
          <a:srcRect t="3013" b="10122"/>
          <a:stretch/>
        </p:blipFill>
        <p:spPr>
          <a:xfrm>
            <a:off x="5113324" y="2342820"/>
            <a:ext cx="4250472" cy="4107318"/>
          </a:xfrm>
          <a:prstGeom prst="rect">
            <a:avLst/>
          </a:prstGeom>
        </p:spPr>
      </p:pic>
      <p:sp>
        <p:nvSpPr>
          <p:cNvPr id="7" name="正方形/長方形 6">
            <a:extLst>
              <a:ext uri="{FF2B5EF4-FFF2-40B4-BE49-F238E27FC236}">
                <a16:creationId xmlns:a16="http://schemas.microsoft.com/office/drawing/2014/main" id="{89614C08-9114-103B-94AD-FEA04060C8CF}"/>
              </a:ext>
            </a:extLst>
          </p:cNvPr>
          <p:cNvSpPr/>
          <p:nvPr/>
        </p:nvSpPr>
        <p:spPr>
          <a:xfrm>
            <a:off x="542204" y="1498048"/>
            <a:ext cx="8821592" cy="706796"/>
          </a:xfrm>
          <a:prstGeom prst="rect">
            <a:avLst/>
          </a:prstGeom>
          <a:solidFill>
            <a:schemeClr val="accent2">
              <a:lumMod val="20000"/>
              <a:lumOff val="80000"/>
            </a:schemeClr>
          </a:solidFill>
          <a:ln w="28575" cap="flat" cmpd="sng" algn="ctr">
            <a:solidFill>
              <a:schemeClr val="accent2">
                <a:lumMod val="20000"/>
                <a:lumOff val="80000"/>
              </a:scheme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defTabSz="925880" fontAlgn="auto">
              <a:spcBef>
                <a:spcPts val="600"/>
              </a:spcBef>
              <a:spcAft>
                <a:spcPts val="0"/>
              </a:spcAft>
              <a:buFont typeface="Wingdings" panose="05000000000000000000" pitchFamily="2" charset="2"/>
              <a:buChar char="l"/>
              <a:defRPr/>
            </a:pPr>
            <a:r>
              <a:rPr kumimoji="1" lang="ja-JP" altLang="en-US">
                <a:solidFill>
                  <a:sysClr val="windowText" lastClr="000000"/>
                </a:solidFill>
                <a:latin typeface="Meiryo UI" panose="020B0604030504040204" pitchFamily="50" charset="-128"/>
                <a:ea typeface="Meiryo UI" panose="020B0604030504040204" pitchFamily="50" charset="-128"/>
              </a:rPr>
              <a:t>重層事業によって、市町村の創意工夫で福祉</a:t>
            </a:r>
            <a:r>
              <a:rPr kumimoji="1" lang="en-US" altLang="ja-JP">
                <a:solidFill>
                  <a:sysClr val="windowText" lastClr="000000"/>
                </a:solidFill>
                <a:latin typeface="Meiryo UI" panose="020B0604030504040204" pitchFamily="50" charset="-128"/>
                <a:ea typeface="Meiryo UI" panose="020B0604030504040204" pitchFamily="50" charset="-128"/>
              </a:rPr>
              <a:t>4</a:t>
            </a:r>
            <a:r>
              <a:rPr kumimoji="1" lang="ja-JP" altLang="en-US">
                <a:solidFill>
                  <a:sysClr val="windowText" lastClr="000000"/>
                </a:solidFill>
                <a:latin typeface="Meiryo UI" panose="020B0604030504040204" pitchFamily="50" charset="-128"/>
                <a:ea typeface="Meiryo UI" panose="020B0604030504040204" pitchFamily="50" charset="-128"/>
              </a:rPr>
              <a:t>分野を一体的に進めることが可能です。</a:t>
            </a:r>
          </a:p>
          <a:p>
            <a:pPr marL="285750" lvl="0" indent="-285750" defTabSz="925880" fontAlgn="auto">
              <a:spcBef>
                <a:spcPts val="600"/>
              </a:spcBef>
              <a:spcAft>
                <a:spcPts val="0"/>
              </a:spcAft>
              <a:buFont typeface="Wingdings" panose="05000000000000000000" pitchFamily="2" charset="2"/>
              <a:buChar char="l"/>
              <a:defRPr/>
            </a:pPr>
            <a:r>
              <a:rPr kumimoji="1" lang="ja-JP" altLang="en-US">
                <a:solidFill>
                  <a:sysClr val="windowText" lastClr="000000"/>
                </a:solidFill>
                <a:latin typeface="Meiryo UI" panose="020B0604030504040204" pitchFamily="50" charset="-128"/>
                <a:ea typeface="Meiryo UI" panose="020B0604030504040204" pitchFamily="50" charset="-128"/>
              </a:rPr>
              <a:t>地域づくりが、本人本位の包括的な支援や支え・支えられる関係づくりを目指すものです。</a:t>
            </a:r>
          </a:p>
        </p:txBody>
      </p:sp>
      <p:sp>
        <p:nvSpPr>
          <p:cNvPr id="8" name="正方形/長方形 7">
            <a:extLst>
              <a:ext uri="{FF2B5EF4-FFF2-40B4-BE49-F238E27FC236}">
                <a16:creationId xmlns:a16="http://schemas.microsoft.com/office/drawing/2014/main" id="{287D2E10-8B27-22B5-F45F-ADDB7B6B5044}"/>
              </a:ext>
            </a:extLst>
          </p:cNvPr>
          <p:cNvSpPr/>
          <p:nvPr/>
        </p:nvSpPr>
        <p:spPr>
          <a:xfrm>
            <a:off x="64592" y="6464426"/>
            <a:ext cx="6758377" cy="215444"/>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（出典）「地域づくり」推進のための手引き～地域共生社会の実現に向けて～（令和</a:t>
            </a:r>
            <a:r>
              <a:rPr kumimoji="1" lang="en-US" altLang="ja-JP"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5</a:t>
            </a: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年</a:t>
            </a:r>
            <a:r>
              <a:rPr kumimoji="1" lang="en-US" altLang="ja-JP"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3</a:t>
            </a: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月　株式会社</a:t>
            </a:r>
            <a:r>
              <a:rPr kumimoji="1" lang="en-US" altLang="ja-JP" sz="800" b="0" i="0" u="none" strike="noStrike" kern="1200" cap="none" spc="0" normalizeH="0" baseline="0" noProof="0" err="1">
                <a:ln>
                  <a:noFill/>
                </a:ln>
                <a:solidFill>
                  <a:srgbClr val="000000"/>
                </a:solidFill>
                <a:effectLst/>
                <a:uLnTx/>
                <a:uFillTx/>
                <a:latin typeface="Meiryo UI" panose="020B0604030504040204" pitchFamily="50" charset="-128"/>
                <a:ea typeface="Meiryo UI" panose="020B0604030504040204" pitchFamily="50" charset="-128"/>
                <a:cs typeface="+mn-cs"/>
              </a:rPr>
              <a:t>Ridilover</a:t>
            </a:r>
            <a:r>
              <a:rPr kumimoji="1" lang="ja-JP" altLang="en-US" sz="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Tree>
    <p:extLst>
      <p:ext uri="{BB962C8B-B14F-4D97-AF65-F5344CB8AC3E}">
        <p14:creationId xmlns:p14="http://schemas.microsoft.com/office/powerpoint/2010/main" val="985837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３．</a:t>
            </a:r>
            <a:r>
              <a:rPr lang="ja-JP" altLang="ja-JP"/>
              <a:t>一体的な地域づくりの必要性や体制について検討</a:t>
            </a:r>
            <a:r>
              <a:rPr lang="en-US" altLang="ja-JP"/>
              <a:t/>
            </a:r>
            <a:br>
              <a:rPr lang="en-US" altLang="ja-JP"/>
            </a:br>
            <a:r>
              <a:rPr lang="ja-JP" altLang="en-US"/>
              <a:t>ー</a:t>
            </a:r>
            <a:r>
              <a:rPr lang="en-US" altLang="ja-JP"/>
              <a:t>Memo</a:t>
            </a:r>
            <a:endParaRPr lang="ja-JP" altLang="en-US"/>
          </a:p>
        </p:txBody>
      </p:sp>
      <p:sp>
        <p:nvSpPr>
          <p:cNvPr id="3" name="スライド番号プレースホルダー 2"/>
          <p:cNvSpPr>
            <a:spLocks noGrp="1"/>
          </p:cNvSpPr>
          <p:nvPr>
            <p:ph type="sldNum" sz="quarter" idx="4"/>
          </p:nvPr>
        </p:nvSpPr>
        <p:spPr>
          <a:xfrm>
            <a:off x="6365300" y="6609635"/>
            <a:ext cx="3528000" cy="14077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11" name="正方形/長方形 10"/>
          <p:cNvSpPr/>
          <p:nvPr/>
        </p:nvSpPr>
        <p:spPr>
          <a:xfrm>
            <a:off x="445324" y="1031934"/>
            <a:ext cx="9016776" cy="7411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fontAlgn="auto">
              <a:spcBef>
                <a:spcPts val="0"/>
              </a:spcBef>
              <a:spcAft>
                <a:spcPts val="0"/>
              </a:spcAft>
              <a:buFont typeface="Wingdings" panose="05000000000000000000" pitchFamily="2" charset="2"/>
              <a:buChar char="l"/>
              <a:defRPr/>
            </a:pPr>
            <a:r>
              <a:rPr kumimoji="0" lang="ja-JP" altLang="en-US" sz="1600" kern="0">
                <a:solidFill>
                  <a:srgbClr val="000000"/>
                </a:solidFill>
                <a:latin typeface="メイリオ"/>
              </a:rPr>
              <a:t>本人本位の包括的な支援や支え・支えられる関係づくりのために、どのような人がどのような行動をすることが必要かを検討しましょう。</a:t>
            </a:r>
          </a:p>
        </p:txBody>
      </p:sp>
    </p:spTree>
    <p:extLst>
      <p:ext uri="{BB962C8B-B14F-4D97-AF65-F5344CB8AC3E}">
        <p14:creationId xmlns:p14="http://schemas.microsoft.com/office/powerpoint/2010/main" val="38694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３．</a:t>
            </a:r>
            <a:r>
              <a:rPr lang="ja-JP" altLang="ja-JP"/>
              <a:t>一体的な地域づくりの必要性や体制について検討</a:t>
            </a:r>
            <a:r>
              <a:rPr lang="en-US" altLang="ja-JP"/>
              <a:t/>
            </a:r>
            <a:br>
              <a:rPr lang="en-US" altLang="ja-JP"/>
            </a:br>
            <a:r>
              <a:rPr lang="ja-JP" altLang="en-US"/>
              <a:t>ー</a:t>
            </a:r>
            <a:r>
              <a:rPr lang="en-US" altLang="ja-JP"/>
              <a:t>Memo</a:t>
            </a:r>
            <a:endParaRPr lang="ja-JP" altLang="en-US"/>
          </a:p>
        </p:txBody>
      </p:sp>
      <p:sp>
        <p:nvSpPr>
          <p:cNvPr id="3" name="スライド番号プレースホルダー 2"/>
          <p:cNvSpPr>
            <a:spLocks noGrp="1"/>
          </p:cNvSpPr>
          <p:nvPr>
            <p:ph type="sldNum" sz="quarter" idx="4"/>
          </p:nvPr>
        </p:nvSpPr>
        <p:spPr>
          <a:xfrm>
            <a:off x="6365300" y="6609635"/>
            <a:ext cx="3528000" cy="14077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11" name="正方形/長方形 10"/>
          <p:cNvSpPr/>
          <p:nvPr/>
        </p:nvSpPr>
        <p:spPr>
          <a:xfrm>
            <a:off x="445324" y="1031934"/>
            <a:ext cx="9016776" cy="7411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fontAlgn="auto">
              <a:spcBef>
                <a:spcPts val="0"/>
              </a:spcBef>
              <a:spcAft>
                <a:spcPts val="0"/>
              </a:spcAft>
              <a:buFont typeface="Wingdings" panose="05000000000000000000" pitchFamily="2" charset="2"/>
              <a:buChar char="l"/>
              <a:defRPr/>
            </a:pPr>
            <a:r>
              <a:rPr kumimoji="0" lang="ja-JP" altLang="en-US" sz="1600" kern="0">
                <a:solidFill>
                  <a:srgbClr val="000000"/>
                </a:solidFill>
                <a:latin typeface="メイリオ"/>
              </a:rPr>
              <a:t>それを実現するために目指したい体制について意見を交わし、現状とのずれやずれを埋めていくために今後取り組んでいくべきことについて意見を洗い出してみましょう。</a:t>
            </a:r>
            <a:endParaRPr kumimoji="0" lang="ja-JP" altLang="en-US" sz="1600" b="0" i="0" u="none" strike="noStrike" kern="0" cap="none" spc="0" normalizeH="0" baseline="0" noProof="0">
              <a:ln>
                <a:noFill/>
              </a:ln>
              <a:solidFill>
                <a:srgbClr val="000000"/>
              </a:solidFill>
              <a:effectLst/>
              <a:uLnTx/>
              <a:uFillTx/>
              <a:latin typeface="メイリオ"/>
              <a:ea typeface="メイリオ"/>
              <a:cs typeface="+mn-cs"/>
            </a:endParaRPr>
          </a:p>
        </p:txBody>
      </p:sp>
    </p:spTree>
    <p:extLst>
      <p:ext uri="{BB962C8B-B14F-4D97-AF65-F5344CB8AC3E}">
        <p14:creationId xmlns:p14="http://schemas.microsoft.com/office/powerpoint/2010/main" val="75681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３．</a:t>
            </a:r>
            <a:r>
              <a:rPr lang="ja-JP" altLang="ja-JP"/>
              <a:t>一体的な地域づくりの必要性や体制について検討</a:t>
            </a:r>
            <a:r>
              <a:rPr lang="en-US" altLang="ja-JP"/>
              <a:t/>
            </a:r>
            <a:br>
              <a:rPr lang="en-US" altLang="ja-JP"/>
            </a:br>
            <a:r>
              <a:rPr lang="ja-JP" altLang="en-US"/>
              <a:t>ー</a:t>
            </a:r>
            <a:r>
              <a:rPr lang="en-US" altLang="ja-JP"/>
              <a:t>Memo</a:t>
            </a:r>
            <a:endParaRPr lang="ja-JP" altLang="en-US"/>
          </a:p>
        </p:txBody>
      </p:sp>
      <p:sp>
        <p:nvSpPr>
          <p:cNvPr id="3" name="スライド番号プレースホルダー 2"/>
          <p:cNvSpPr>
            <a:spLocks noGrp="1"/>
          </p:cNvSpPr>
          <p:nvPr>
            <p:ph type="sldNum" sz="quarter" idx="4"/>
          </p:nvPr>
        </p:nvSpPr>
        <p:spPr>
          <a:xfrm>
            <a:off x="6365300" y="6609635"/>
            <a:ext cx="3528000" cy="14077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11" name="正方形/長方形 10"/>
          <p:cNvSpPr/>
          <p:nvPr/>
        </p:nvSpPr>
        <p:spPr>
          <a:xfrm>
            <a:off x="445324" y="1031934"/>
            <a:ext cx="9016776" cy="741109"/>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fontAlgn="auto">
              <a:spcBef>
                <a:spcPts val="0"/>
              </a:spcBef>
              <a:spcAft>
                <a:spcPts val="0"/>
              </a:spcAft>
              <a:buFont typeface="Wingdings" panose="05000000000000000000" pitchFamily="2" charset="2"/>
              <a:buChar char="l"/>
              <a:defRPr/>
            </a:pPr>
            <a:r>
              <a:rPr kumimoji="0" lang="ja-JP" altLang="en-US" sz="1600" kern="0">
                <a:solidFill>
                  <a:srgbClr val="000000"/>
                </a:solidFill>
                <a:latin typeface="メイリオ"/>
              </a:rPr>
              <a:t>地域づくり事業を一体的に実施できる重層事業の制度をより活用することができないか、検討してみましょう。</a:t>
            </a:r>
          </a:p>
        </p:txBody>
      </p:sp>
    </p:spTree>
    <p:extLst>
      <p:ext uri="{BB962C8B-B14F-4D97-AF65-F5344CB8AC3E}">
        <p14:creationId xmlns:p14="http://schemas.microsoft.com/office/powerpoint/2010/main" val="643784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576736" y="2128561"/>
            <a:ext cx="7056291" cy="2385268"/>
          </a:xfrm>
        </p:spPr>
        <p:txBody>
          <a:bodyPr/>
          <a:lstStyle/>
          <a:p>
            <a:pPr marL="457200" indent="-457200" fontAlgn="ctr">
              <a:buFont typeface="+mj-lt"/>
              <a:buAutoNum type="arabicPeriod"/>
            </a:pPr>
            <a:r>
              <a:rPr lang="ja-JP" altLang="ja-JP">
                <a:solidFill>
                  <a:schemeClr val="bg1">
                    <a:lumMod val="75000"/>
                  </a:schemeClr>
                </a:solidFill>
              </a:rPr>
              <a:t>オープニング</a:t>
            </a:r>
          </a:p>
          <a:p>
            <a:pPr marL="457200" indent="-457200" fontAlgn="ctr">
              <a:buFont typeface="+mj-lt"/>
              <a:buAutoNum type="arabicPeriod"/>
            </a:pPr>
            <a:r>
              <a:rPr lang="ja-JP" altLang="ja-JP">
                <a:solidFill>
                  <a:schemeClr val="bg1">
                    <a:lumMod val="75000"/>
                  </a:schemeClr>
                </a:solidFill>
              </a:rPr>
              <a:t>検証結果</a:t>
            </a:r>
            <a:r>
              <a:rPr lang="ja-JP" altLang="en-US">
                <a:solidFill>
                  <a:schemeClr val="bg1">
                    <a:lumMod val="75000"/>
                  </a:schemeClr>
                </a:solidFill>
              </a:rPr>
              <a:t>の</a:t>
            </a:r>
            <a:r>
              <a:rPr lang="ja-JP" altLang="ja-JP">
                <a:solidFill>
                  <a:schemeClr val="bg1">
                    <a:lumMod val="75000"/>
                  </a:schemeClr>
                </a:solidFill>
              </a:rPr>
              <a:t>共有　</a:t>
            </a:r>
          </a:p>
          <a:p>
            <a:pPr marL="457200" indent="-457200" fontAlgn="ctr">
              <a:buFont typeface="+mj-lt"/>
              <a:buAutoNum type="arabicPeriod"/>
            </a:pPr>
            <a:r>
              <a:rPr lang="ja-JP" altLang="ja-JP">
                <a:solidFill>
                  <a:schemeClr val="bg1">
                    <a:lumMod val="75000"/>
                  </a:schemeClr>
                </a:solidFill>
              </a:rPr>
              <a:t>一体的な地域づくりの必要性や体制について検討</a:t>
            </a:r>
            <a:endParaRPr lang="en-US" altLang="ja-JP">
              <a:solidFill>
                <a:schemeClr val="bg1">
                  <a:lumMod val="75000"/>
                </a:schemeClr>
              </a:solidFill>
            </a:endParaRPr>
          </a:p>
          <a:p>
            <a:pPr marL="457200" indent="-457200" fontAlgn="ctr">
              <a:buFont typeface="+mj-lt"/>
              <a:buAutoNum type="arabicPeriod"/>
            </a:pPr>
            <a:r>
              <a:rPr lang="ja-JP" altLang="ja-JP"/>
              <a:t>クロージング</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416496" y="3789040"/>
            <a:ext cx="2889597" cy="37856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4</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Tree>
    <p:extLst>
      <p:ext uri="{BB962C8B-B14F-4D97-AF65-F5344CB8AC3E}">
        <p14:creationId xmlns:p14="http://schemas.microsoft.com/office/powerpoint/2010/main" val="4220175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en-US" altLang="ja-JP" sz="1800"/>
              <a:t>4</a:t>
            </a:r>
            <a:r>
              <a:rPr lang="ja-JP" altLang="en-US" sz="1800"/>
              <a:t>．クロージング</a:t>
            </a:r>
            <a:r>
              <a:rPr lang="en-US" altLang="ja-JP" sz="1800"/>
              <a:t/>
            </a:r>
            <a:br>
              <a:rPr lang="en-US" altLang="ja-JP" sz="1800"/>
            </a:br>
            <a:endParaRPr lang="ja-JP" altLang="en-US"/>
          </a:p>
        </p:txBody>
      </p:sp>
      <p:sp>
        <p:nvSpPr>
          <p:cNvPr id="2" name="正方形/長方形 1">
            <a:extLst>
              <a:ext uri="{FF2B5EF4-FFF2-40B4-BE49-F238E27FC236}">
                <a16:creationId xmlns:a16="http://schemas.microsoft.com/office/drawing/2014/main" id="{EEB0CA24-7356-14BB-90E3-8723BCF10850}"/>
              </a:ext>
            </a:extLst>
          </p:cNvPr>
          <p:cNvSpPr/>
          <p:nvPr/>
        </p:nvSpPr>
        <p:spPr>
          <a:xfrm>
            <a:off x="272765" y="1488872"/>
            <a:ext cx="9360470" cy="4542118"/>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R="0" lvl="0" algn="l" defTabSz="914400" rtl="0" eaLnBrk="1" fontAlgn="auto" latinLnBrk="0" hangingPunct="1">
              <a:lnSpc>
                <a:spcPct val="100000"/>
              </a:lnSpc>
              <a:spcBef>
                <a:spcPts val="0"/>
              </a:spcBef>
              <a:spcAft>
                <a:spcPts val="0"/>
              </a:spcAft>
              <a:buClrTx/>
              <a:buSzTx/>
              <a:tabLst/>
              <a:defRPr/>
            </a:pPr>
            <a:r>
              <a:rPr kumimoji="0" lang="ja-JP" altLang="en-US" sz="2800" b="0" i="0" u="none" strike="noStrike" kern="0" cap="none" spc="0" normalizeH="0" baseline="0" noProof="0">
                <a:ln>
                  <a:noFill/>
                </a:ln>
                <a:solidFill>
                  <a:srgbClr val="000000"/>
                </a:solidFill>
                <a:effectLst/>
                <a:uLnTx/>
                <a:uFillTx/>
                <a:latin typeface="メイリオ"/>
                <a:ea typeface="メイリオ"/>
              </a:rPr>
              <a:t>チェックアウト</a:t>
            </a:r>
            <a:endParaRPr kumimoji="0" lang="en-US" altLang="ja-JP" sz="2800" b="0" i="0" u="none" strike="noStrike" kern="0" cap="none" spc="0" normalizeH="0" baseline="0" noProof="0">
              <a:ln>
                <a:noFill/>
              </a:ln>
              <a:solidFill>
                <a:srgbClr val="000000"/>
              </a:solidFill>
              <a:effectLst/>
              <a:uLnTx/>
              <a:uFillTx/>
              <a:latin typeface="メイリオ"/>
              <a:ea typeface="メイリオ"/>
            </a:endParaRPr>
          </a:p>
          <a:p>
            <a:pPr marR="0" lvl="0" algn="l" defTabSz="914400" rtl="0" eaLnBrk="1" fontAlgn="auto" latinLnBrk="0" hangingPunct="1">
              <a:lnSpc>
                <a:spcPct val="100000"/>
              </a:lnSpc>
              <a:spcBef>
                <a:spcPts val="0"/>
              </a:spcBef>
              <a:spcAft>
                <a:spcPts val="0"/>
              </a:spcAft>
              <a:buClrTx/>
              <a:buSzTx/>
              <a:tabLst/>
              <a:defRPr/>
            </a:pPr>
            <a:endParaRPr kumimoji="0" lang="en-US" altLang="ja-JP" sz="2800" b="0" i="0" u="none" strike="noStrike" kern="0" cap="none" spc="0" normalizeH="0" baseline="0" noProof="0">
              <a:ln>
                <a:noFill/>
              </a:ln>
              <a:solidFill>
                <a:srgbClr val="000000"/>
              </a:solidFill>
              <a:effectLst/>
              <a:uLnTx/>
              <a:uFillTx/>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en-US" altLang="ja-JP" sz="2800" kern="0">
              <a:solidFill>
                <a:srgbClr val="000000"/>
              </a:solidFill>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2800" b="0" i="0" u="none" strike="noStrike" kern="0" cap="none" spc="0" normalizeH="0" baseline="0" noProof="0">
                <a:ln>
                  <a:noFill/>
                </a:ln>
                <a:solidFill>
                  <a:srgbClr val="000000"/>
                </a:solidFill>
                <a:effectLst/>
                <a:uLnTx/>
                <a:uFillTx/>
                <a:latin typeface="メイリオ"/>
                <a:ea typeface="メイリオ"/>
              </a:rPr>
              <a:t>プログラム全体を通した感想と今後に向けた意気込みを共有しましょう。</a:t>
            </a:r>
            <a:endParaRPr kumimoji="0" lang="en-US" altLang="ja-JP" sz="2800" kern="0">
              <a:solidFill>
                <a:srgbClr val="000000"/>
              </a:solidFill>
              <a:latin typeface="メイリオ"/>
              <a:ea typeface="メイリオ"/>
            </a:endParaRPr>
          </a:p>
        </p:txBody>
      </p:sp>
    </p:spTree>
    <p:extLst>
      <p:ext uri="{BB962C8B-B14F-4D97-AF65-F5344CB8AC3E}">
        <p14:creationId xmlns:p14="http://schemas.microsoft.com/office/powerpoint/2010/main" val="2918657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本日のタイムスケジュール</a:t>
            </a: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graphicFrame>
        <p:nvGraphicFramePr>
          <p:cNvPr id="6" name="表 5"/>
          <p:cNvGraphicFramePr>
            <a:graphicFrameLocks noGrp="1"/>
          </p:cNvGraphicFramePr>
          <p:nvPr>
            <p:extLst>
              <p:ext uri="{D42A27DB-BD31-4B8C-83A1-F6EECF244321}">
                <p14:modId xmlns:p14="http://schemas.microsoft.com/office/powerpoint/2010/main" val="2805020551"/>
              </p:ext>
            </p:extLst>
          </p:nvPr>
        </p:nvGraphicFramePr>
        <p:xfrm>
          <a:off x="272479" y="930800"/>
          <a:ext cx="9361041" cy="4067157"/>
        </p:xfrm>
        <a:graphic>
          <a:graphicData uri="http://schemas.openxmlformats.org/drawingml/2006/table">
            <a:tbl>
              <a:tblPr/>
              <a:tblGrid>
                <a:gridCol w="1224137">
                  <a:extLst>
                    <a:ext uri="{9D8B030D-6E8A-4147-A177-3AD203B41FA5}">
                      <a16:colId xmlns:a16="http://schemas.microsoft.com/office/drawing/2014/main" val="1042219372"/>
                    </a:ext>
                  </a:extLst>
                </a:gridCol>
                <a:gridCol w="1296144">
                  <a:extLst>
                    <a:ext uri="{9D8B030D-6E8A-4147-A177-3AD203B41FA5}">
                      <a16:colId xmlns:a16="http://schemas.microsoft.com/office/drawing/2014/main" val="2233150063"/>
                    </a:ext>
                  </a:extLst>
                </a:gridCol>
                <a:gridCol w="6840760">
                  <a:extLst>
                    <a:ext uri="{9D8B030D-6E8A-4147-A177-3AD203B41FA5}">
                      <a16:colId xmlns:a16="http://schemas.microsoft.com/office/drawing/2014/main" val="1269752082"/>
                    </a:ext>
                  </a:extLst>
                </a:gridCol>
              </a:tblGrid>
              <a:tr h="625992">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800" b="0" i="0" u="none" strike="noStrike">
                          <a:solidFill>
                            <a:schemeClr val="bg1"/>
                          </a:solidFill>
                          <a:effectLst/>
                          <a:latin typeface="+mj-ea"/>
                          <a:ea typeface="+mj-ea"/>
                        </a:rPr>
                        <a:t>時刻</a:t>
                      </a: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800" b="0" u="none" strike="noStrike">
                          <a:solidFill>
                            <a:schemeClr val="bg1"/>
                          </a:solidFill>
                          <a:effectLst/>
                          <a:latin typeface="+mj-ea"/>
                          <a:ea typeface="+mj-ea"/>
                        </a:rPr>
                        <a:t>形態</a:t>
                      </a:r>
                      <a:endParaRPr lang="en-US" altLang="ja-JP" sz="1800" b="0" u="none" strike="noStrike">
                        <a:solidFill>
                          <a:schemeClr val="bg1"/>
                        </a:solidFill>
                        <a:effectLst/>
                        <a:latin typeface="+mj-ea"/>
                        <a:ea typeface="+mj-ea"/>
                      </a:endParaRPr>
                    </a:p>
                    <a:p>
                      <a:pPr algn="ctr" fontAlgn="t"/>
                      <a:r>
                        <a:rPr lang="ja-JP" altLang="en-US" sz="1800" b="0" i="0" u="none" strike="noStrike">
                          <a:solidFill>
                            <a:schemeClr val="bg1"/>
                          </a:solidFill>
                          <a:effectLst/>
                          <a:latin typeface="+mj-ea"/>
                          <a:ea typeface="+mj-ea"/>
                        </a:rPr>
                        <a:t>（時間）</a:t>
                      </a:r>
                    </a:p>
                  </a:txBody>
                  <a:tcPr marL="108000" marR="108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fontAlgn="t"/>
                      <a:r>
                        <a:rPr lang="ja-JP" altLang="en-US" sz="1800" b="0" u="none" strike="noStrike">
                          <a:solidFill>
                            <a:schemeClr val="bg1"/>
                          </a:solidFill>
                          <a:effectLst/>
                          <a:latin typeface="+mj-ea"/>
                          <a:ea typeface="+mj-ea"/>
                        </a:rPr>
                        <a:t>内容</a:t>
                      </a:r>
                      <a:endParaRPr lang="ja-JP" altLang="en-US" sz="1800" b="0" i="0" u="none" strike="noStrike">
                        <a:solidFill>
                          <a:schemeClr val="bg1"/>
                        </a:solidFill>
                        <a:effectLst/>
                        <a:latin typeface="+mj-ea"/>
                        <a:ea typeface="+mj-ea"/>
                      </a:endParaRPr>
                    </a:p>
                  </a:txBody>
                  <a:tcPr marL="108000" marR="108000" marT="36000" marB="36000" anchor="ctr">
                    <a:lnL w="12700" cap="flat" cmpd="sng" algn="ctr">
                      <a:solidFill>
                        <a:schemeClr val="bg1"/>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32896855"/>
                  </a:ext>
                </a:extLst>
              </a:tr>
              <a:tr h="838575">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a:solidFill>
                            <a:schemeClr val="tx1">
                              <a:lumMod val="50000"/>
                            </a:schemeClr>
                          </a:solidFill>
                          <a:effectLst/>
                          <a:latin typeface="+mj-ea"/>
                          <a:ea typeface="+mn-ea"/>
                          <a:cs typeface="+mn-cs"/>
                        </a:rPr>
                        <a:t>XX:XX</a:t>
                      </a:r>
                      <a:endParaRPr kumimoji="1" lang="ja-JP" altLang="en-US" sz="1400" u="none" strike="noStrike" kern="1200">
                        <a:solidFill>
                          <a:schemeClr val="tx1">
                            <a:lumMod val="50000"/>
                          </a:schemeClr>
                        </a:solidFill>
                        <a:effectLst/>
                        <a:latin typeface="+mj-ea"/>
                        <a:ea typeface="+mn-ea"/>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各自発表</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1</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人</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30</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秒）</a:t>
                      </a: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a:solidFill>
                            <a:schemeClr val="tx1">
                              <a:lumMod val="50000"/>
                            </a:schemeClr>
                          </a:solidFill>
                          <a:effectLst/>
                          <a:latin typeface="+mj-ea"/>
                          <a:ea typeface="+mn-ea"/>
                          <a:cs typeface="+mn-cs"/>
                        </a:rPr>
                        <a:t>オープニング</a:t>
                      </a: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34223945"/>
                  </a:ext>
                </a:extLst>
              </a:tr>
              <a:tr h="838575">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0" indent="0" algn="ctr" defTabSz="484862" rtl="0" eaLnBrk="1" fontAlgn="ctr" latinLnBrk="0" hangingPunct="1">
                        <a:buClr>
                          <a:schemeClr val="tx1">
                            <a:lumMod val="50000"/>
                          </a:schemeClr>
                        </a:buClr>
                        <a:buFontTx/>
                        <a:buNone/>
                      </a:pPr>
                      <a:r>
                        <a:rPr kumimoji="1" lang="en-US" altLang="ja-JP" sz="1400" u="none" strike="noStrike" kern="1200">
                          <a:solidFill>
                            <a:schemeClr val="tx1">
                              <a:lumMod val="50000"/>
                            </a:schemeClr>
                          </a:solidFill>
                          <a:effectLst/>
                          <a:latin typeface="+mj-ea"/>
                          <a:ea typeface="Meiryo UI"/>
                          <a:cs typeface="+mn-cs"/>
                        </a:rPr>
                        <a:t>XX:XX</a:t>
                      </a:r>
                      <a:endParaRPr kumimoji="1" lang="ja-JP" altLang="en-US" sz="1400" u="none" strike="noStrike" kern="1200">
                        <a:solidFill>
                          <a:schemeClr val="tx1">
                            <a:lumMod val="50000"/>
                          </a:schemeClr>
                        </a:solidFill>
                        <a:effectLst/>
                        <a:latin typeface="+mj-ea"/>
                        <a:ea typeface="Meiryo UI"/>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各自発表</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40</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分</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程度）</a:t>
                      </a: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dk1"/>
                          </a:solidFill>
                          <a:latin typeface="Arial"/>
                          <a:ea typeface="Meiryo UI"/>
                        </a:defRPr>
                      </a:lvl1pPr>
                      <a:lvl2pPr marL="457200" algn="l" defTabSz="914400" rtl="0" eaLnBrk="1" latinLnBrk="0" hangingPunct="1">
                        <a:defRPr kumimoji="1" sz="1800" kern="1200">
                          <a:solidFill>
                            <a:schemeClr val="dk1"/>
                          </a:solidFill>
                          <a:latin typeface="Arial"/>
                          <a:ea typeface="Meiryo UI"/>
                        </a:defRPr>
                      </a:lvl2pPr>
                      <a:lvl3pPr marL="914400" algn="l" defTabSz="914400" rtl="0" eaLnBrk="1" latinLnBrk="0" hangingPunct="1">
                        <a:defRPr kumimoji="1" sz="1800" kern="1200">
                          <a:solidFill>
                            <a:schemeClr val="dk1"/>
                          </a:solidFill>
                          <a:latin typeface="Arial"/>
                          <a:ea typeface="Meiryo UI"/>
                        </a:defRPr>
                      </a:lvl3pPr>
                      <a:lvl4pPr marL="1371600" algn="l" defTabSz="914400" rtl="0" eaLnBrk="1" latinLnBrk="0" hangingPunct="1">
                        <a:defRPr kumimoji="1" sz="1800" kern="1200">
                          <a:solidFill>
                            <a:schemeClr val="dk1"/>
                          </a:solidFill>
                          <a:latin typeface="Arial"/>
                          <a:ea typeface="Meiryo UI"/>
                        </a:defRPr>
                      </a:lvl4pPr>
                      <a:lvl5pPr marL="1828800" algn="l" defTabSz="914400" rtl="0" eaLnBrk="1" latinLnBrk="0" hangingPunct="1">
                        <a:defRPr kumimoji="1" sz="1800" kern="1200">
                          <a:solidFill>
                            <a:schemeClr val="dk1"/>
                          </a:solidFill>
                          <a:latin typeface="Arial"/>
                          <a:ea typeface="Meiryo UI"/>
                        </a:defRPr>
                      </a:lvl5pPr>
                      <a:lvl6pPr marL="2286000" algn="l" defTabSz="914400" rtl="0" eaLnBrk="1" latinLnBrk="0" hangingPunct="1">
                        <a:defRPr kumimoji="1" sz="1800" kern="1200">
                          <a:solidFill>
                            <a:schemeClr val="dk1"/>
                          </a:solidFill>
                          <a:latin typeface="Arial"/>
                          <a:ea typeface="Meiryo UI"/>
                        </a:defRPr>
                      </a:lvl6pPr>
                      <a:lvl7pPr marL="2743200" algn="l" defTabSz="914400" rtl="0" eaLnBrk="1" latinLnBrk="0" hangingPunct="1">
                        <a:defRPr kumimoji="1" sz="1800" kern="1200">
                          <a:solidFill>
                            <a:schemeClr val="dk1"/>
                          </a:solidFill>
                          <a:latin typeface="Arial"/>
                          <a:ea typeface="Meiryo UI"/>
                        </a:defRPr>
                      </a:lvl7pPr>
                      <a:lvl8pPr marL="3200400" algn="l" defTabSz="914400" rtl="0" eaLnBrk="1" latinLnBrk="0" hangingPunct="1">
                        <a:defRPr kumimoji="1" sz="1800" kern="1200">
                          <a:solidFill>
                            <a:schemeClr val="dk1"/>
                          </a:solidFill>
                          <a:latin typeface="Arial"/>
                          <a:ea typeface="Meiryo UI"/>
                        </a:defRPr>
                      </a:lvl8pPr>
                      <a:lvl9pPr marL="3657600" algn="l" defTabSz="914400" rtl="0" eaLnBrk="1" latinLnBrk="0" hangingPunct="1">
                        <a:defRPr kumimoji="1" sz="1800" kern="1200">
                          <a:solidFill>
                            <a:schemeClr val="dk1"/>
                          </a:solidFill>
                          <a:latin typeface="Arial"/>
                          <a:ea typeface="Meiryo UI"/>
                        </a:defRPr>
                      </a:lvl9pPr>
                    </a:lstStyle>
                    <a:p>
                      <a:pPr marL="171450" indent="-171450" algn="l" defTabSz="484862" rtl="0" eaLnBrk="1" fontAlgn="ctr" latinLnBrk="0" hangingPunct="1">
                        <a:buClr>
                          <a:schemeClr val="tx1">
                            <a:lumMod val="50000"/>
                          </a:schemeClr>
                        </a:buClr>
                        <a:buFont typeface="Arial" panose="020B0604020202020204" pitchFamily="34" charset="0"/>
                        <a:buChar char="•"/>
                      </a:pPr>
                      <a:r>
                        <a:rPr kumimoji="1" lang="ja-JP" altLang="en-US" sz="1400" u="none" strike="noStrike" kern="1200">
                          <a:solidFill>
                            <a:schemeClr val="tx1"/>
                          </a:solidFill>
                          <a:effectLst/>
                          <a:latin typeface="+mj-ea"/>
                          <a:ea typeface="+mn-ea"/>
                          <a:cs typeface="+mn-cs"/>
                        </a:rPr>
                        <a:t>検証結果を共有する　</a:t>
                      </a:r>
                      <a:endParaRPr kumimoji="1" lang="en-US" altLang="ja-JP" sz="1400" u="none" strike="noStrike" kern="1200">
                        <a:solidFill>
                          <a:schemeClr val="tx1"/>
                        </a:solidFill>
                        <a:effectLst/>
                        <a:latin typeface="+mj-ea"/>
                        <a:ea typeface="+mn-ea"/>
                        <a:cs typeface="+mn-cs"/>
                      </a:endParaRPr>
                    </a:p>
                    <a:p>
                      <a:pPr marL="0" indent="0" algn="l" defTabSz="484862" rtl="0" eaLnBrk="1" fontAlgn="ctr" latinLnBrk="0" hangingPunct="1">
                        <a:buClr>
                          <a:schemeClr val="tx1">
                            <a:lumMod val="50000"/>
                          </a:schemeClr>
                        </a:buClr>
                        <a:buFont typeface="Arial" panose="020B0604020202020204" pitchFamily="34" charset="0"/>
                        <a:buNone/>
                      </a:pPr>
                      <a:r>
                        <a:rPr kumimoji="1" lang="en-US" altLang="ja-JP" sz="1400" u="none" strike="noStrike" kern="1200">
                          <a:solidFill>
                            <a:schemeClr val="tx1"/>
                          </a:solidFill>
                          <a:effectLst/>
                          <a:latin typeface="+mj-ea"/>
                          <a:ea typeface="+mn-ea"/>
                          <a:cs typeface="+mn-cs"/>
                        </a:rPr>
                        <a:t>※</a:t>
                      </a:r>
                      <a:r>
                        <a:rPr kumimoji="1" lang="ja-JP" altLang="en-US" sz="1400" u="none" strike="noStrike" kern="1200">
                          <a:solidFill>
                            <a:schemeClr val="tx1"/>
                          </a:solidFill>
                          <a:effectLst/>
                          <a:latin typeface="+mj-ea"/>
                          <a:ea typeface="+mn-ea"/>
                          <a:cs typeface="+mn-cs"/>
                        </a:rPr>
                        <a:t>アイデアの実行プランまで話し合いたい場合は時間を多めに確保する。</a:t>
                      </a: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2938504"/>
                  </a:ext>
                </a:extLst>
              </a:tr>
              <a:tr h="838575">
                <a:tc>
                  <a:txBody>
                    <a:bodyPr/>
                    <a:lstStyle/>
                    <a:p>
                      <a:pPr marL="0" marR="0" lvl="0" indent="0" algn="ctr" defTabSz="484862" rtl="0" eaLnBrk="1" fontAlgn="ctr" latinLnBrk="0" hangingPunct="1">
                        <a:lnSpc>
                          <a:spcPct val="100000"/>
                        </a:lnSpc>
                        <a:spcBef>
                          <a:spcPts val="0"/>
                        </a:spcBef>
                        <a:spcAft>
                          <a:spcPts val="0"/>
                        </a:spcAft>
                        <a:buClr>
                          <a:schemeClr val="tx1">
                            <a:lumMod val="50000"/>
                          </a:schemeClr>
                        </a:buClr>
                        <a:buSzTx/>
                        <a:buFontTx/>
                        <a:buNone/>
                        <a:tabLst/>
                        <a:defRPr/>
                      </a:pPr>
                      <a:r>
                        <a:rPr kumimoji="1" lang="en-US" altLang="ja-JP" sz="1400" u="none" strike="noStrike" kern="1200">
                          <a:solidFill>
                            <a:schemeClr val="tx1">
                              <a:lumMod val="50000"/>
                            </a:schemeClr>
                          </a:solidFill>
                          <a:effectLst/>
                          <a:latin typeface="+mj-ea"/>
                          <a:ea typeface="Meiryo UI"/>
                          <a:cs typeface="+mn-cs"/>
                        </a:rPr>
                        <a:t>XX:XX</a:t>
                      </a:r>
                      <a:endParaRPr kumimoji="1" lang="ja-JP" altLang="en-US" sz="1400" u="none" strike="noStrike" kern="1200">
                        <a:solidFill>
                          <a:schemeClr val="tx1">
                            <a:lumMod val="50000"/>
                          </a:schemeClr>
                        </a:solidFill>
                        <a:effectLst/>
                        <a:latin typeface="+mj-ea"/>
                        <a:ea typeface="Meiryo UI"/>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対話</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60</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分</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a:t>
                      </a:r>
                      <a:r>
                        <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rPr>
                        <a:t>90</a:t>
                      </a: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分程度）</a:t>
                      </a: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484862" rtl="0" eaLnBrk="1" fontAlgn="ctr" latinLnBrk="0" hangingPunct="1">
                        <a:lnSpc>
                          <a:spcPct val="100000"/>
                        </a:lnSpc>
                        <a:spcBef>
                          <a:spcPts val="0"/>
                        </a:spcBef>
                        <a:spcAft>
                          <a:spcPts val="0"/>
                        </a:spcAft>
                        <a:buClr>
                          <a:schemeClr val="tx1">
                            <a:lumMod val="50000"/>
                          </a:schemeClr>
                        </a:buClr>
                        <a:buSzTx/>
                        <a:buFont typeface="Arial" panose="020B0604020202020204" pitchFamily="34" charset="0"/>
                        <a:buChar char="•"/>
                        <a:tabLst/>
                        <a:defRPr/>
                      </a:pPr>
                      <a:r>
                        <a:rPr kumimoji="1" lang="ja-JP" altLang="en-US" sz="1400" u="none" strike="noStrike" kern="1200">
                          <a:solidFill>
                            <a:schemeClr val="tx1">
                              <a:lumMod val="50000"/>
                            </a:schemeClr>
                          </a:solidFill>
                          <a:effectLst/>
                          <a:latin typeface="+mj-ea"/>
                          <a:ea typeface="+mn-ea"/>
                          <a:cs typeface="+mn-cs"/>
                        </a:rPr>
                        <a:t>一体的な地域づくりの必要性や体制について検討する</a:t>
                      </a:r>
                      <a:endParaRPr kumimoji="1" lang="en-US" altLang="ja-JP" sz="1400" u="none" strike="noStrike" kern="1200">
                        <a:solidFill>
                          <a:schemeClr val="tx1">
                            <a:lumMod val="50000"/>
                          </a:schemeClr>
                        </a:solidFill>
                        <a:effectLst/>
                        <a:latin typeface="+mj-ea"/>
                        <a:ea typeface="+mn-ea"/>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14827662"/>
                  </a:ext>
                </a:extLst>
              </a:tr>
              <a:tr h="838575">
                <a:tc>
                  <a:txBody>
                    <a:bodyPr/>
                    <a:lstStyle/>
                    <a:p>
                      <a:pPr marL="0" marR="0" lvl="0" indent="0" algn="ctr" defTabSz="484862" rtl="0" eaLnBrk="1" fontAlgn="ctr" latinLnBrk="0" hangingPunct="1">
                        <a:lnSpc>
                          <a:spcPct val="100000"/>
                        </a:lnSpc>
                        <a:spcBef>
                          <a:spcPts val="0"/>
                        </a:spcBef>
                        <a:spcAft>
                          <a:spcPts val="0"/>
                        </a:spcAft>
                        <a:buClr>
                          <a:schemeClr val="tx1">
                            <a:lumMod val="50000"/>
                          </a:schemeClr>
                        </a:buClr>
                        <a:buSzTx/>
                        <a:buFontTx/>
                        <a:buNone/>
                        <a:tabLst/>
                        <a:defRPr/>
                      </a:pPr>
                      <a:r>
                        <a:rPr kumimoji="1" lang="en-US" altLang="ja-JP" sz="1400" u="none" strike="noStrike" kern="1200">
                          <a:solidFill>
                            <a:schemeClr val="tx1">
                              <a:lumMod val="50000"/>
                            </a:schemeClr>
                          </a:solidFill>
                          <a:effectLst/>
                          <a:latin typeface="+mj-ea"/>
                          <a:ea typeface="Meiryo UI"/>
                          <a:cs typeface="+mn-cs"/>
                        </a:rPr>
                        <a:t>XX:XX</a:t>
                      </a:r>
                      <a:endParaRPr kumimoji="1" lang="ja-JP" altLang="en-US" sz="1400" u="none" strike="noStrike" kern="1200">
                        <a:solidFill>
                          <a:schemeClr val="tx1">
                            <a:lumMod val="50000"/>
                          </a:schemeClr>
                        </a:solidFill>
                        <a:effectLst/>
                        <a:latin typeface="+mj-ea"/>
                        <a:ea typeface="Meiryo UI"/>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ctr" rtl="0" fontAlgn="ctr"/>
                      <a:r>
                        <a:rPr lang="ja-JP" altLang="en-US" sz="1400" b="0" i="0" u="none" strike="noStrike">
                          <a:solidFill>
                            <a:schemeClr val="tx1">
                              <a:lumMod val="50000"/>
                            </a:schemeClr>
                          </a:solidFill>
                          <a:effectLst/>
                          <a:latin typeface="Meiryo UI" panose="020B0604030504040204" pitchFamily="50" charset="-128"/>
                          <a:ea typeface="Meiryo UI" panose="020B0604030504040204" pitchFamily="50" charset="-128"/>
                        </a:rPr>
                        <a:t>対話</a:t>
                      </a:r>
                      <a:endParaRPr lang="en-US" altLang="ja-JP" sz="1400" b="0" i="0" u="none" strike="noStrike">
                        <a:solidFill>
                          <a:schemeClr val="tx1">
                            <a:lumMod val="50000"/>
                          </a:schemeClr>
                        </a:solidFill>
                        <a:effectLst/>
                        <a:latin typeface="Meiryo UI" panose="020B0604030504040204" pitchFamily="50" charset="-128"/>
                        <a:ea typeface="Meiryo UI" panose="020B0604030504040204" pitchFamily="50" charset="-128"/>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lvl="0" indent="-171450" algn="l" defTabSz="484862" rtl="0" eaLnBrk="1" fontAlgn="ctr" latinLnBrk="0" hangingPunct="1">
                        <a:lnSpc>
                          <a:spcPct val="100000"/>
                        </a:lnSpc>
                        <a:spcBef>
                          <a:spcPts val="0"/>
                        </a:spcBef>
                        <a:spcAft>
                          <a:spcPts val="0"/>
                        </a:spcAft>
                        <a:buClr>
                          <a:schemeClr val="tx1">
                            <a:lumMod val="50000"/>
                          </a:schemeClr>
                        </a:buClr>
                        <a:buSzTx/>
                        <a:buFont typeface="Arial" panose="020B0604020202020204" pitchFamily="34" charset="0"/>
                        <a:buChar char="•"/>
                        <a:tabLst/>
                        <a:defRPr/>
                      </a:pPr>
                      <a:r>
                        <a:rPr kumimoji="1" lang="ja-JP" altLang="en-US" sz="1400" u="none" strike="noStrike" kern="1200">
                          <a:solidFill>
                            <a:schemeClr val="tx1">
                              <a:lumMod val="50000"/>
                            </a:schemeClr>
                          </a:solidFill>
                          <a:effectLst/>
                          <a:latin typeface="+mj-ea"/>
                          <a:ea typeface="+mn-ea"/>
                          <a:cs typeface="+mn-cs"/>
                        </a:rPr>
                        <a:t>クロージング</a:t>
                      </a:r>
                      <a:endParaRPr kumimoji="1" lang="en-US" altLang="ja-JP" sz="1400" u="none" strike="noStrike" kern="1200">
                        <a:solidFill>
                          <a:schemeClr val="tx1">
                            <a:lumMod val="50000"/>
                          </a:schemeClr>
                        </a:solidFill>
                        <a:effectLst/>
                        <a:latin typeface="+mj-ea"/>
                        <a:ea typeface="+mn-ea"/>
                        <a:cs typeface="+mn-cs"/>
                      </a:endParaRPr>
                    </a:p>
                  </a:txBody>
                  <a:tcPr marL="108000" marR="108000" marT="36000" marB="3600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8871064"/>
                  </a:ext>
                </a:extLst>
              </a:tr>
            </a:tbl>
          </a:graphicData>
        </a:graphic>
      </p:graphicFrame>
    </p:spTree>
    <p:extLst>
      <p:ext uri="{BB962C8B-B14F-4D97-AF65-F5344CB8AC3E}">
        <p14:creationId xmlns:p14="http://schemas.microsoft.com/office/powerpoint/2010/main" val="2696572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2465042"/>
            <a:ext cx="7056291" cy="2385268"/>
          </a:xfrm>
        </p:spPr>
        <p:txBody>
          <a:bodyPr/>
          <a:lstStyle/>
          <a:p>
            <a:pPr marL="457200" indent="-457200" fontAlgn="ctr">
              <a:buFont typeface="+mj-lt"/>
              <a:buAutoNum type="arabicPeriod"/>
            </a:pPr>
            <a:r>
              <a:rPr lang="ja-JP" altLang="ja-JP"/>
              <a:t>オープニング</a:t>
            </a:r>
          </a:p>
          <a:p>
            <a:pPr marL="457200" indent="-457200" fontAlgn="ctr">
              <a:buFont typeface="+mj-lt"/>
              <a:buAutoNum type="arabicPeriod"/>
            </a:pPr>
            <a:r>
              <a:rPr lang="ja-JP" altLang="ja-JP">
                <a:solidFill>
                  <a:schemeClr val="bg1">
                    <a:lumMod val="75000"/>
                  </a:schemeClr>
                </a:solidFill>
              </a:rPr>
              <a:t>検証結果</a:t>
            </a:r>
            <a:r>
              <a:rPr lang="ja-JP" altLang="en-US">
                <a:solidFill>
                  <a:schemeClr val="bg1">
                    <a:lumMod val="75000"/>
                  </a:schemeClr>
                </a:solidFill>
              </a:rPr>
              <a:t>の</a:t>
            </a:r>
            <a:r>
              <a:rPr lang="ja-JP" altLang="ja-JP">
                <a:solidFill>
                  <a:schemeClr val="bg1">
                    <a:lumMod val="75000"/>
                  </a:schemeClr>
                </a:solidFill>
              </a:rPr>
              <a:t>共有　</a:t>
            </a:r>
          </a:p>
          <a:p>
            <a:pPr marL="457200" indent="-457200" fontAlgn="ctr">
              <a:buFont typeface="+mj-lt"/>
              <a:buAutoNum type="arabicPeriod"/>
            </a:pPr>
            <a:r>
              <a:rPr lang="ja-JP" altLang="ja-JP">
                <a:solidFill>
                  <a:schemeClr val="bg1">
                    <a:lumMod val="75000"/>
                  </a:schemeClr>
                </a:solidFill>
              </a:rPr>
              <a:t>一体的な地域づくりの必要性や体制について検討</a:t>
            </a:r>
            <a:endParaRPr lang="en-US" altLang="ja-JP">
              <a:solidFill>
                <a:schemeClr val="bg1">
                  <a:lumMod val="75000"/>
                </a:schemeClr>
              </a:solidFill>
            </a:endParaRPr>
          </a:p>
          <a:p>
            <a:pPr marL="457200" indent="-457200" fontAlgn="ctr">
              <a:buFont typeface="+mj-lt"/>
              <a:buAutoNum type="arabicPeriod"/>
            </a:pPr>
            <a:r>
              <a:rPr lang="ja-JP" altLang="ja-JP">
                <a:solidFill>
                  <a:schemeClr val="bg1">
                    <a:lumMod val="75000"/>
                  </a:schemeClr>
                </a:solidFill>
              </a:rPr>
              <a:t>クロージング</a:t>
            </a:r>
          </a:p>
        </p:txBody>
      </p:sp>
      <p:sp>
        <p:nvSpPr>
          <p:cNvPr id="3" name="正方形/長方形 2">
            <a:extLst>
              <a:ext uri="{FF2B5EF4-FFF2-40B4-BE49-F238E27FC236}">
                <a16:creationId xmlns:a16="http://schemas.microsoft.com/office/drawing/2014/main" id="{2EC061C1-22E6-6B4A-91BD-F6ABCB6661EA}"/>
              </a:ext>
            </a:extLst>
          </p:cNvPr>
          <p:cNvSpPr/>
          <p:nvPr/>
        </p:nvSpPr>
        <p:spPr>
          <a:xfrm>
            <a:off x="128464" y="3933056"/>
            <a:ext cx="2889597" cy="378565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rPr>
              <a:t>１</a:t>
            </a:r>
            <a:endPar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スライド番号プレースホルダー 3"/>
          <p:cNvSpPr>
            <a:spLocks noGrp="1"/>
          </p:cNvSpPr>
          <p:nvPr>
            <p:ph type="sldNum" sz="quarter" idx="4"/>
          </p:nvPr>
        </p:nvSpPr>
        <p:spPr/>
        <p:txBody>
          <a:bodyPr/>
          <a:lstStyle/>
          <a:p>
            <a:fld id="{48F63A3B-78C7-47BE-AE5E-E10140E04643}" type="slidenum">
              <a:rPr lang="en-US" smtClean="0"/>
              <a:pPr/>
              <a:t>3</a:t>
            </a:fld>
            <a:endParaRPr lang="en-US"/>
          </a:p>
        </p:txBody>
      </p:sp>
    </p:spTree>
    <p:extLst>
      <p:ext uri="{BB962C8B-B14F-4D97-AF65-F5344CB8AC3E}">
        <p14:creationId xmlns:p14="http://schemas.microsoft.com/office/powerpoint/2010/main" val="3428394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１．オープニング</a:t>
            </a:r>
            <a:r>
              <a:rPr lang="en-US" altLang="ja-JP"/>
              <a:t/>
            </a:r>
            <a:br>
              <a:rPr lang="en-US" altLang="ja-JP"/>
            </a:br>
            <a:endParaRPr lang="ja-JP" altLang="en-US"/>
          </a:p>
        </p:txBody>
      </p:sp>
      <p:sp>
        <p:nvSpPr>
          <p:cNvPr id="3" name="スライド番号プレースホルダー 2"/>
          <p:cNvSpPr>
            <a:spLocks noGrp="1"/>
          </p:cNvSpPr>
          <p:nvPr>
            <p:ph type="sldNum" sz="quarter" idx="4"/>
          </p:nvPr>
        </p:nvSpPr>
        <p:spPr>
          <a:xfrm>
            <a:off x="6365300" y="6609635"/>
            <a:ext cx="3528000" cy="14077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2" name="正方形/長方形 1">
            <a:extLst>
              <a:ext uri="{FF2B5EF4-FFF2-40B4-BE49-F238E27FC236}">
                <a16:creationId xmlns:a16="http://schemas.microsoft.com/office/drawing/2014/main" id="{B72991A7-98AA-8323-AD58-FF348A5601EF}"/>
              </a:ext>
            </a:extLst>
          </p:cNvPr>
          <p:cNvSpPr/>
          <p:nvPr/>
        </p:nvSpPr>
        <p:spPr>
          <a:xfrm>
            <a:off x="272765" y="1488872"/>
            <a:ext cx="9360470" cy="4542118"/>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R="0" lvl="0" algn="l" defTabSz="914400" rtl="0" eaLnBrk="1" fontAlgn="auto" latinLnBrk="0" hangingPunct="1">
              <a:lnSpc>
                <a:spcPct val="100000"/>
              </a:lnSpc>
              <a:spcBef>
                <a:spcPts val="0"/>
              </a:spcBef>
              <a:spcAft>
                <a:spcPts val="0"/>
              </a:spcAft>
              <a:buClrTx/>
              <a:buSzTx/>
              <a:tabLst/>
              <a:defRPr/>
            </a:pPr>
            <a:r>
              <a:rPr kumimoji="0" lang="ja-JP" altLang="en-US" sz="2800" b="0" i="0" u="none" strike="noStrike" kern="0" cap="none" spc="0" normalizeH="0" baseline="0" noProof="0">
                <a:ln>
                  <a:noFill/>
                </a:ln>
                <a:solidFill>
                  <a:srgbClr val="000000"/>
                </a:solidFill>
                <a:effectLst/>
                <a:uLnTx/>
                <a:uFillTx/>
                <a:latin typeface="メイリオ"/>
                <a:ea typeface="メイリオ"/>
              </a:rPr>
              <a:t>チェックイン</a:t>
            </a:r>
            <a:endParaRPr kumimoji="0" lang="en-US" altLang="ja-JP" sz="2800" b="0" i="0" u="none" strike="noStrike" kern="0" cap="none" spc="0" normalizeH="0" baseline="0" noProof="0">
              <a:ln>
                <a:noFill/>
              </a:ln>
              <a:solidFill>
                <a:srgbClr val="000000"/>
              </a:solidFill>
              <a:effectLst/>
              <a:uLnTx/>
              <a:uFillTx/>
              <a:latin typeface="メイリオ"/>
              <a:ea typeface="メイリオ"/>
            </a:endParaRPr>
          </a:p>
          <a:p>
            <a:pPr marR="0" lvl="0" algn="l" defTabSz="914400" rtl="0" eaLnBrk="1" fontAlgn="auto" latinLnBrk="0" hangingPunct="1">
              <a:lnSpc>
                <a:spcPct val="100000"/>
              </a:lnSpc>
              <a:spcBef>
                <a:spcPts val="0"/>
              </a:spcBef>
              <a:spcAft>
                <a:spcPts val="0"/>
              </a:spcAft>
              <a:buClrTx/>
              <a:buSzTx/>
              <a:tabLst/>
              <a:defRPr/>
            </a:pPr>
            <a:endParaRPr kumimoji="0" lang="en-US" altLang="ja-JP" sz="2800" b="0" i="0" u="none" strike="noStrike" kern="0" cap="none" spc="0" normalizeH="0" baseline="0" noProof="0">
              <a:ln>
                <a:noFill/>
              </a:ln>
              <a:solidFill>
                <a:srgbClr val="000000"/>
              </a:solidFill>
              <a:effectLst/>
              <a:uLnTx/>
              <a:uFillTx/>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en-US" altLang="ja-JP" sz="2800" kern="0">
              <a:solidFill>
                <a:srgbClr val="000000"/>
              </a:solidFill>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2800" b="0" i="0" u="none" strike="noStrike" kern="0" cap="none" spc="0" normalizeH="0" baseline="0" noProof="0">
                <a:ln>
                  <a:noFill/>
                </a:ln>
                <a:solidFill>
                  <a:srgbClr val="000000"/>
                </a:solidFill>
                <a:effectLst/>
                <a:uLnTx/>
                <a:uFillTx/>
                <a:latin typeface="メイリオ"/>
                <a:ea typeface="メイリオ"/>
              </a:rPr>
              <a:t>今の気持ち（期待や不安）を話してみましょう。</a:t>
            </a:r>
          </a:p>
          <a:p>
            <a:pPr marR="0" lvl="0" algn="l" defTabSz="914400" rtl="0" eaLnBrk="1" fontAlgn="auto" latinLnBrk="0" hangingPunct="1">
              <a:lnSpc>
                <a:spcPct val="100000"/>
              </a:lnSpc>
              <a:spcBef>
                <a:spcPts val="0"/>
              </a:spcBef>
              <a:spcAft>
                <a:spcPts val="0"/>
              </a:spcAft>
              <a:buClrTx/>
              <a:buSzTx/>
              <a:tabLst/>
              <a:defRPr/>
            </a:pPr>
            <a:endParaRPr kumimoji="0" lang="ja-JP" altLang="en-US" sz="2800" b="0" i="0" u="none" strike="noStrike" kern="0" cap="none" spc="0" normalizeH="0" baseline="0" noProof="0">
              <a:ln>
                <a:noFill/>
              </a:ln>
              <a:solidFill>
                <a:srgbClr val="000000"/>
              </a:solidFill>
              <a:effectLst/>
              <a:uLnTx/>
              <a:uFillTx/>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ja-JP" altLang="en-US" sz="2800" b="0" i="0" u="none" strike="noStrike" kern="0" cap="none" spc="0" normalizeH="0" baseline="0" noProof="0">
              <a:ln>
                <a:noFill/>
              </a:ln>
              <a:solidFill>
                <a:srgbClr val="000000"/>
              </a:solidFill>
              <a:effectLst/>
              <a:uLnTx/>
              <a:uFillTx/>
              <a:latin typeface="メイリオ"/>
              <a:ea typeface="メイリオ"/>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0" lang="ja-JP" altLang="en-US" sz="2800" b="0" i="0" u="none" strike="noStrike" kern="0" cap="none" spc="0" normalizeH="0" baseline="0" noProof="0">
                <a:ln>
                  <a:noFill/>
                </a:ln>
                <a:solidFill>
                  <a:srgbClr val="000000"/>
                </a:solidFill>
                <a:effectLst/>
                <a:uLnTx/>
                <a:uFillTx/>
                <a:latin typeface="メイリオ"/>
                <a:ea typeface="メイリオ"/>
              </a:rPr>
              <a:t>時間は</a:t>
            </a:r>
            <a:r>
              <a:rPr kumimoji="0" lang="en-US" altLang="ja-JP" sz="2800" b="0" i="0" u="none" strike="noStrike" kern="0" cap="none" spc="0" normalizeH="0" baseline="0" noProof="0">
                <a:ln>
                  <a:noFill/>
                </a:ln>
                <a:solidFill>
                  <a:srgbClr val="000000"/>
                </a:solidFill>
                <a:effectLst/>
                <a:uLnTx/>
                <a:uFillTx/>
                <a:latin typeface="メイリオ"/>
                <a:ea typeface="メイリオ"/>
              </a:rPr>
              <a:t>1</a:t>
            </a:r>
            <a:r>
              <a:rPr kumimoji="0" lang="ja-JP" altLang="en-US" sz="2800" b="0" i="0" u="none" strike="noStrike" kern="0" cap="none" spc="0" normalizeH="0" baseline="0" noProof="0">
                <a:ln>
                  <a:noFill/>
                </a:ln>
                <a:solidFill>
                  <a:srgbClr val="000000"/>
                </a:solidFill>
                <a:effectLst/>
                <a:uLnTx/>
                <a:uFillTx/>
                <a:latin typeface="メイリオ"/>
                <a:ea typeface="メイリオ"/>
              </a:rPr>
              <a:t>人</a:t>
            </a:r>
            <a:r>
              <a:rPr kumimoji="0" lang="en-US" altLang="ja-JP" sz="2800" b="0" i="0" u="none" strike="noStrike" kern="0" cap="none" spc="0" normalizeH="0" baseline="0" noProof="0">
                <a:ln>
                  <a:noFill/>
                </a:ln>
                <a:solidFill>
                  <a:srgbClr val="000000"/>
                </a:solidFill>
                <a:effectLst/>
                <a:uLnTx/>
                <a:uFillTx/>
                <a:latin typeface="メイリオ"/>
                <a:ea typeface="メイリオ"/>
              </a:rPr>
              <a:t>30</a:t>
            </a:r>
            <a:r>
              <a:rPr kumimoji="0" lang="ja-JP" altLang="en-US" sz="2800" b="0" i="0" u="none" strike="noStrike" kern="0" cap="none" spc="0" normalizeH="0" baseline="0" noProof="0">
                <a:ln>
                  <a:noFill/>
                </a:ln>
                <a:solidFill>
                  <a:srgbClr val="000000"/>
                </a:solidFill>
                <a:effectLst/>
                <a:uLnTx/>
                <a:uFillTx/>
                <a:latin typeface="メイリオ"/>
                <a:ea typeface="メイリオ"/>
              </a:rPr>
              <a:t>秒です。</a:t>
            </a:r>
          </a:p>
        </p:txBody>
      </p:sp>
    </p:spTree>
    <p:extLst>
      <p:ext uri="{BB962C8B-B14F-4D97-AF65-F5344CB8AC3E}">
        <p14:creationId xmlns:p14="http://schemas.microsoft.com/office/powerpoint/2010/main" val="56945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spc="272">
                <a:solidFill>
                  <a:srgbClr val="FFFFFF">
                    <a:alpha val="35000"/>
                  </a:srgbClr>
                </a:solidFill>
                <a:latin typeface="Arial" panose="020B0604020202020204" pitchFamily="34" charset="0"/>
                <a:ea typeface="Meiryo" panose="020B0604030504040204" pitchFamily="34" charset="-128"/>
                <a:cs typeface="Arial" panose="020B0604020202020204" pitchFamily="34" charset="0"/>
              </a:rPr>
              <a:t>2</a:t>
            </a:r>
            <a:endPar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6"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2465042"/>
            <a:ext cx="7056291" cy="2385268"/>
          </a:xfrm>
        </p:spPr>
        <p:txBody>
          <a:bodyPr/>
          <a:lstStyle/>
          <a:p>
            <a:pPr marL="457200" indent="-457200" fontAlgn="ctr">
              <a:buFont typeface="+mj-lt"/>
              <a:buAutoNum type="arabicPeriod"/>
            </a:pPr>
            <a:r>
              <a:rPr lang="ja-JP" altLang="ja-JP">
                <a:solidFill>
                  <a:schemeClr val="bg1">
                    <a:lumMod val="75000"/>
                  </a:schemeClr>
                </a:solidFill>
              </a:rPr>
              <a:t>オープニング</a:t>
            </a:r>
          </a:p>
          <a:p>
            <a:pPr marL="457200" indent="-457200" fontAlgn="ctr">
              <a:buFont typeface="+mj-lt"/>
              <a:buAutoNum type="arabicPeriod"/>
            </a:pPr>
            <a:r>
              <a:rPr lang="ja-JP" altLang="ja-JP"/>
              <a:t>検証結果</a:t>
            </a:r>
            <a:r>
              <a:rPr lang="ja-JP" altLang="en-US"/>
              <a:t>の</a:t>
            </a:r>
            <a:r>
              <a:rPr lang="ja-JP" altLang="ja-JP"/>
              <a:t>共有　</a:t>
            </a:r>
          </a:p>
          <a:p>
            <a:pPr marL="457200" indent="-457200" fontAlgn="ctr">
              <a:buFont typeface="+mj-lt"/>
              <a:buAutoNum type="arabicPeriod"/>
            </a:pPr>
            <a:r>
              <a:rPr lang="ja-JP" altLang="ja-JP">
                <a:solidFill>
                  <a:schemeClr val="bg1">
                    <a:lumMod val="75000"/>
                  </a:schemeClr>
                </a:solidFill>
              </a:rPr>
              <a:t>一体的な地域づくりの必要性や体制について検討</a:t>
            </a:r>
            <a:endParaRPr lang="en-US" altLang="ja-JP">
              <a:solidFill>
                <a:schemeClr val="bg1">
                  <a:lumMod val="75000"/>
                </a:schemeClr>
              </a:solidFill>
            </a:endParaRPr>
          </a:p>
          <a:p>
            <a:pPr marL="457200" indent="-457200" fontAlgn="ctr">
              <a:buFont typeface="+mj-lt"/>
              <a:buAutoNum type="arabicPeriod"/>
            </a:pPr>
            <a:r>
              <a:rPr lang="ja-JP" altLang="ja-JP">
                <a:solidFill>
                  <a:schemeClr val="bg1">
                    <a:lumMod val="75000"/>
                  </a:schemeClr>
                </a:solidFill>
              </a:rPr>
              <a:t>クロージング</a:t>
            </a:r>
          </a:p>
        </p:txBody>
      </p:sp>
    </p:spTree>
    <p:extLst>
      <p:ext uri="{BB962C8B-B14F-4D97-AF65-F5344CB8AC3E}">
        <p14:creationId xmlns:p14="http://schemas.microsoft.com/office/powerpoint/2010/main" val="2463388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sz="1800"/>
              <a:t>２．検証結果の共有</a:t>
            </a:r>
            <a:r>
              <a:rPr lang="en-US" altLang="ja-JP" sz="1800"/>
              <a:t/>
            </a:r>
            <a:br>
              <a:rPr lang="en-US" altLang="ja-JP" sz="1800"/>
            </a:br>
            <a:r>
              <a:rPr lang="ja-JP" altLang="en-US" sz="1800"/>
              <a:t>ー目標と実施内容</a:t>
            </a:r>
          </a:p>
        </p:txBody>
      </p:sp>
      <p:sp>
        <p:nvSpPr>
          <p:cNvPr id="3" name="スライド番号プレースホルダー 2"/>
          <p:cNvSpPr>
            <a:spLocks noGrp="1"/>
          </p:cNvSpPr>
          <p:nvPr>
            <p:ph type="sldNum" sz="quarter" idx="4"/>
          </p:nvPr>
        </p:nvSpPr>
        <p:spPr>
          <a:xfrm>
            <a:off x="6365300" y="6609635"/>
            <a:ext cx="3528000" cy="14077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7" name="正方形/長方形 6"/>
          <p:cNvSpPr/>
          <p:nvPr/>
        </p:nvSpPr>
        <p:spPr>
          <a:xfrm>
            <a:off x="272481" y="998668"/>
            <a:ext cx="1224136" cy="1080988"/>
          </a:xfrm>
          <a:prstGeom prst="rect">
            <a:avLst/>
          </a:prstGeom>
          <a:solidFill>
            <a:schemeClr val="accent2"/>
          </a:solidFill>
          <a:ln w="28575" cap="flat" cmpd="sng" algn="ctr">
            <a:solidFill>
              <a:schemeClr val="accent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800" b="1" i="0" u="none" strike="noStrike" kern="0" cap="none" spc="0" normalizeH="0" baseline="0" noProof="0">
              <a:ln>
                <a:noFill/>
              </a:ln>
              <a:solidFill>
                <a:srgbClr val="FFFFFF"/>
              </a:solidFill>
              <a:effectLst/>
              <a:uLnTx/>
              <a:uFillTx/>
              <a:latin typeface="Arial"/>
              <a:ea typeface="Meiryo UI"/>
              <a:cs typeface="+mn-cs"/>
            </a:endParaRPr>
          </a:p>
        </p:txBody>
      </p:sp>
      <p:sp>
        <p:nvSpPr>
          <p:cNvPr id="9" name="正方形/長方形 8"/>
          <p:cNvSpPr/>
          <p:nvPr/>
        </p:nvSpPr>
        <p:spPr>
          <a:xfrm>
            <a:off x="1640631" y="980728"/>
            <a:ext cx="8017149" cy="1098928"/>
          </a:xfrm>
          <a:prstGeom prst="rect">
            <a:avLst/>
          </a:prstGeom>
          <a:solidFill>
            <a:schemeClr val="accent2">
              <a:lumMod val="20000"/>
              <a:lumOff val="80000"/>
            </a:schemeClr>
          </a:solidFill>
          <a:ln>
            <a:solidFill>
              <a:schemeClr val="accent2">
                <a:lumMod val="20000"/>
                <a:lumOff val="80000"/>
              </a:schemeClr>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defTabSz="925880" fontAlgn="auto">
              <a:spcBef>
                <a:spcPts val="600"/>
              </a:spcBef>
              <a:spcAft>
                <a:spcPts val="0"/>
              </a:spcAft>
              <a:buFont typeface="Arial" panose="020B0604020202020204" pitchFamily="34" charset="0"/>
              <a:buChar char="•"/>
              <a:defRPr/>
            </a:pPr>
            <a:r>
              <a:rPr kumimoji="0" lang="ja-JP" altLang="en-US" kern="0">
                <a:solidFill>
                  <a:srgbClr val="000000">
                    <a:lumMod val="95000"/>
                    <a:lumOff val="5000"/>
                  </a:srgbClr>
                </a:solidFill>
                <a:latin typeface="Arial"/>
                <a:ea typeface="Meiryo UI"/>
              </a:rPr>
              <a:t>本プログラムで実践してきた個別ケースから地域づくりに展開していく考え方やプロセスの意義が見出される。</a:t>
            </a:r>
            <a:endParaRPr kumimoji="0" lang="ja-JP" altLang="en-US" b="0" i="0" u="none" strike="noStrike" kern="0" cap="none" spc="0" normalizeH="0" baseline="0" noProof="0">
              <a:ln>
                <a:noFill/>
              </a:ln>
              <a:solidFill>
                <a:srgbClr val="000000">
                  <a:lumMod val="95000"/>
                  <a:lumOff val="5000"/>
                </a:srgbClr>
              </a:solidFill>
              <a:effectLst/>
              <a:uLnTx/>
              <a:uFillTx/>
              <a:latin typeface="Arial"/>
              <a:ea typeface="Meiryo UI"/>
              <a:cs typeface="+mn-cs"/>
            </a:endParaRPr>
          </a:p>
        </p:txBody>
      </p:sp>
      <p:sp>
        <p:nvSpPr>
          <p:cNvPr id="29" name="正方形/長方形 28"/>
          <p:cNvSpPr/>
          <p:nvPr/>
        </p:nvSpPr>
        <p:spPr>
          <a:xfrm>
            <a:off x="297881" y="2348880"/>
            <a:ext cx="9359900" cy="4036257"/>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a:ln>
                  <a:noFill/>
                </a:ln>
                <a:solidFill>
                  <a:srgbClr val="000000"/>
                </a:solidFill>
                <a:effectLst/>
                <a:uLnTx/>
                <a:uFillTx/>
                <a:latin typeface="メイリオ"/>
                <a:ea typeface="メイリオ"/>
              </a:rPr>
              <a:t>＜趣旨＞</a:t>
            </a:r>
            <a:endParaRPr kumimoji="0" lang="en-US" altLang="ja-JP" b="1" i="0" u="none" strike="noStrike" kern="0" cap="none" spc="0" normalizeH="0" baseline="0" noProof="0">
              <a:ln>
                <a:noFill/>
              </a:ln>
              <a:solidFill>
                <a:srgbClr val="000000"/>
              </a:solidFill>
              <a:effectLst/>
              <a:uLnTx/>
              <a:uFillTx/>
              <a:latin typeface="メイリオ"/>
              <a:ea typeface="メイリオ"/>
            </a:endParaRPr>
          </a:p>
          <a:p>
            <a:pPr marL="457200" lvl="0" indent="-457200" fontAlgn="auto">
              <a:spcBef>
                <a:spcPts val="0"/>
              </a:spcBef>
              <a:spcAft>
                <a:spcPts val="0"/>
              </a:spcAft>
              <a:buFont typeface="Wingdings" panose="05000000000000000000" pitchFamily="2" charset="2"/>
              <a:buChar char="l"/>
              <a:defRPr/>
            </a:pPr>
            <a:r>
              <a:rPr kumimoji="0" lang="ja-JP" altLang="en-US" kern="0">
                <a:solidFill>
                  <a:srgbClr val="000000"/>
                </a:solidFill>
                <a:latin typeface="メイリオ"/>
                <a:ea typeface="メイリオ"/>
              </a:rPr>
              <a:t>本プログラムで実践してきた、個別ケース（特に本人の望みや興味関心）にしっかりと目を向け、地域とのつながりを見つけ、実現していくというプロセスは、重層事業における地域づくりの原理原則と言えます。</a:t>
            </a:r>
          </a:p>
          <a:p>
            <a:pPr marL="457200" lvl="0" indent="-457200" fontAlgn="auto">
              <a:spcBef>
                <a:spcPts val="0"/>
              </a:spcBef>
              <a:spcAft>
                <a:spcPts val="0"/>
              </a:spcAft>
              <a:buFont typeface="Wingdings" panose="05000000000000000000" pitchFamily="2" charset="2"/>
              <a:buChar char="l"/>
              <a:defRPr/>
            </a:pPr>
            <a:r>
              <a:rPr kumimoji="0" lang="ja-JP" altLang="en-US" kern="0">
                <a:solidFill>
                  <a:srgbClr val="000000"/>
                </a:solidFill>
                <a:latin typeface="メイリオ"/>
                <a:ea typeface="メイリオ"/>
              </a:rPr>
              <a:t>ただし、そこで生まれたアイデアが百発百中実現することはなく、むしろ、たくさんの試行と失敗を繰り返す中で、ちょうど良いタイミングや出会いや機会が重なることで、一人ひとりの本人本位の包括的な支援が実現していくものです。</a:t>
            </a:r>
          </a:p>
          <a:p>
            <a:pPr marL="457200" lvl="0" indent="-457200" fontAlgn="auto">
              <a:spcBef>
                <a:spcPts val="0"/>
              </a:spcBef>
              <a:spcAft>
                <a:spcPts val="0"/>
              </a:spcAft>
              <a:buFont typeface="Wingdings" panose="05000000000000000000" pitchFamily="2" charset="2"/>
              <a:buChar char="l"/>
              <a:defRPr/>
            </a:pPr>
            <a:r>
              <a:rPr kumimoji="0" lang="ja-JP" altLang="en-US" kern="0">
                <a:solidFill>
                  <a:srgbClr val="000000"/>
                </a:solidFill>
                <a:latin typeface="メイリオ"/>
                <a:ea typeface="メイリオ"/>
              </a:rPr>
              <a:t>これまで検討してきたアイデアが実際に実現できるかどうかに関わらず、このプロセスを振り返ることを意識しながら</a:t>
            </a:r>
            <a:r>
              <a:rPr kumimoji="0" lang="en-US" altLang="ja-JP" kern="0">
                <a:solidFill>
                  <a:srgbClr val="000000"/>
                </a:solidFill>
                <a:latin typeface="メイリオ"/>
                <a:ea typeface="メイリオ"/>
              </a:rPr>
              <a:t>Step4</a:t>
            </a:r>
            <a:r>
              <a:rPr kumimoji="0" lang="ja-JP" altLang="en-US" kern="0">
                <a:solidFill>
                  <a:srgbClr val="000000"/>
                </a:solidFill>
                <a:latin typeface="メイリオ"/>
                <a:ea typeface="メイリオ"/>
              </a:rPr>
              <a:t>の結果を検証し、たとえアイデアが実現しそうになくても、こうしたプロセスの大切さを全員で確認しましょう。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ja-JP" b="0" i="0" u="none" strike="noStrike" kern="0" cap="none" spc="0" normalizeH="0" baseline="0" noProof="0">
              <a:ln>
                <a:noFill/>
              </a:ln>
              <a:solidFill>
                <a:srgbClr val="000000"/>
              </a:solidFill>
              <a:effectLst/>
              <a:uLnTx/>
              <a:uFillTx/>
              <a:latin typeface="メイリオ"/>
              <a:ea typeface="メイリオ"/>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a:ln>
                  <a:noFill/>
                </a:ln>
                <a:solidFill>
                  <a:srgbClr val="000000"/>
                </a:solidFill>
                <a:effectLst/>
                <a:uLnTx/>
                <a:uFillTx/>
                <a:latin typeface="メイリオ"/>
                <a:ea typeface="メイリオ"/>
              </a:rPr>
              <a:t>＜実施内容＞</a:t>
            </a:r>
            <a:endParaRPr kumimoji="0" lang="en-US" altLang="ja-JP" b="1" i="0" u="none" strike="noStrike" kern="0" cap="none" spc="0" normalizeH="0" baseline="0" noProof="0">
              <a:ln>
                <a:noFill/>
              </a:ln>
              <a:solidFill>
                <a:srgbClr val="000000"/>
              </a:solidFill>
              <a:effectLst/>
              <a:uLnTx/>
              <a:uFillTx/>
              <a:latin typeface="メイリオ"/>
              <a:ea typeface="メイリオ"/>
            </a:endParaRPr>
          </a:p>
          <a:p>
            <a:pPr marL="457200" lvl="0" indent="-457200" fontAlgn="auto">
              <a:spcBef>
                <a:spcPts val="0"/>
              </a:spcBef>
              <a:spcAft>
                <a:spcPts val="0"/>
              </a:spcAft>
              <a:buFont typeface="Wingdings" panose="05000000000000000000" pitchFamily="2" charset="2"/>
              <a:buChar char="l"/>
              <a:defRPr/>
            </a:pPr>
            <a:r>
              <a:rPr kumimoji="0" lang="en-US" altLang="ja-JP" kern="0">
                <a:solidFill>
                  <a:srgbClr val="000000"/>
                </a:solidFill>
                <a:latin typeface="メイリオ"/>
                <a:ea typeface="メイリオ"/>
              </a:rPr>
              <a:t>Step4</a:t>
            </a:r>
            <a:r>
              <a:rPr kumimoji="0" lang="ja-JP" altLang="en-US" kern="0">
                <a:solidFill>
                  <a:srgbClr val="000000"/>
                </a:solidFill>
                <a:latin typeface="メイリオ"/>
                <a:ea typeface="メイリオ"/>
              </a:rPr>
              <a:t>で確かめてきたアイデアの実現可能性について共有しましょう。</a:t>
            </a:r>
            <a:endParaRPr kumimoji="0" lang="ja-JP" altLang="en-US" b="0" i="0" u="none" strike="noStrike" kern="0" cap="none" spc="0" normalizeH="0" baseline="0" noProof="0">
              <a:ln>
                <a:noFill/>
              </a:ln>
              <a:solidFill>
                <a:srgbClr val="000000"/>
              </a:solidFill>
              <a:effectLst/>
              <a:uLnTx/>
              <a:uFillTx/>
              <a:latin typeface="メイリオ"/>
              <a:ea typeface="メイリオ"/>
            </a:endParaRPr>
          </a:p>
        </p:txBody>
      </p:sp>
    </p:spTree>
    <p:extLst>
      <p:ext uri="{BB962C8B-B14F-4D97-AF65-F5344CB8AC3E}">
        <p14:creationId xmlns:p14="http://schemas.microsoft.com/office/powerpoint/2010/main" val="258464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２．検証結果の共有</a:t>
            </a:r>
            <a:r>
              <a:rPr lang="en-US" altLang="ja-JP"/>
              <a:t/>
            </a:r>
            <a:br>
              <a:rPr lang="en-US" altLang="ja-JP"/>
            </a:br>
            <a:endParaRPr lang="ja-JP" altLang="en-US"/>
          </a:p>
        </p:txBody>
      </p:sp>
      <p:sp>
        <p:nvSpPr>
          <p:cNvPr id="3" name="スライド番号プレースホルダー 2"/>
          <p:cNvSpPr>
            <a:spLocks noGrp="1"/>
          </p:cNvSpPr>
          <p:nvPr>
            <p:ph type="sldNum" sz="quarter" idx="4"/>
          </p:nvPr>
        </p:nvSpPr>
        <p:spPr>
          <a:xfrm>
            <a:off x="-3102085" y="1097222"/>
            <a:ext cx="3528000" cy="14077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graphicFrame>
        <p:nvGraphicFramePr>
          <p:cNvPr id="8" name="表 7">
            <a:extLst>
              <a:ext uri="{FF2B5EF4-FFF2-40B4-BE49-F238E27FC236}">
                <a16:creationId xmlns:a16="http://schemas.microsoft.com/office/drawing/2014/main" id="{E406B2F1-A5C7-A2C1-EFFC-230A77F90428}"/>
              </a:ext>
            </a:extLst>
          </p:cNvPr>
          <p:cNvGraphicFramePr>
            <a:graphicFrameLocks noGrp="1"/>
          </p:cNvGraphicFramePr>
          <p:nvPr>
            <p:extLst>
              <p:ext uri="{D42A27DB-BD31-4B8C-83A1-F6EECF244321}">
                <p14:modId xmlns:p14="http://schemas.microsoft.com/office/powerpoint/2010/main" val="4093707258"/>
              </p:ext>
            </p:extLst>
          </p:nvPr>
        </p:nvGraphicFramePr>
        <p:xfrm>
          <a:off x="200472" y="982957"/>
          <a:ext cx="9505056" cy="5562747"/>
        </p:xfrm>
        <a:graphic>
          <a:graphicData uri="http://schemas.openxmlformats.org/drawingml/2006/table">
            <a:tbl>
              <a:tblPr firstRow="1" bandRow="1"/>
              <a:tblGrid>
                <a:gridCol w="1512168">
                  <a:extLst>
                    <a:ext uri="{9D8B030D-6E8A-4147-A177-3AD203B41FA5}">
                      <a16:colId xmlns:a16="http://schemas.microsoft.com/office/drawing/2014/main" val="4171513276"/>
                    </a:ext>
                  </a:extLst>
                </a:gridCol>
                <a:gridCol w="1512168">
                  <a:extLst>
                    <a:ext uri="{9D8B030D-6E8A-4147-A177-3AD203B41FA5}">
                      <a16:colId xmlns:a16="http://schemas.microsoft.com/office/drawing/2014/main" val="918232791"/>
                    </a:ext>
                  </a:extLst>
                </a:gridCol>
                <a:gridCol w="3384376">
                  <a:extLst>
                    <a:ext uri="{9D8B030D-6E8A-4147-A177-3AD203B41FA5}">
                      <a16:colId xmlns:a16="http://schemas.microsoft.com/office/drawing/2014/main" val="3742052009"/>
                    </a:ext>
                  </a:extLst>
                </a:gridCol>
                <a:gridCol w="3096344">
                  <a:extLst>
                    <a:ext uri="{9D8B030D-6E8A-4147-A177-3AD203B41FA5}">
                      <a16:colId xmlns:a16="http://schemas.microsoft.com/office/drawing/2014/main" val="2328319183"/>
                    </a:ext>
                  </a:extLst>
                </a:gridCol>
              </a:tblGrid>
              <a:tr h="310320">
                <a:tc rowSpan="2">
                  <a:txBody>
                    <a:bodyPr/>
                    <a:lstStyle>
                      <a:lvl1pPr marL="0" algn="l" defTabSz="484862" rtl="0" eaLnBrk="1" latinLnBrk="0" hangingPunct="1">
                        <a:defRPr kumimoji="1" sz="1909" b="1" kern="1200">
                          <a:solidFill>
                            <a:schemeClr val="lt1"/>
                          </a:solidFill>
                          <a:latin typeface="Segoe UI"/>
                          <a:ea typeface="メイリオ"/>
                        </a:defRPr>
                      </a:lvl1pPr>
                      <a:lvl2pPr marL="484862" algn="l" defTabSz="484862" rtl="0" eaLnBrk="1" latinLnBrk="0" hangingPunct="1">
                        <a:defRPr kumimoji="1" sz="1909" b="1" kern="1200">
                          <a:solidFill>
                            <a:schemeClr val="lt1"/>
                          </a:solidFill>
                          <a:latin typeface="Segoe UI"/>
                          <a:ea typeface="メイリオ"/>
                        </a:defRPr>
                      </a:lvl2pPr>
                      <a:lvl3pPr marL="969727" algn="l" defTabSz="484862" rtl="0" eaLnBrk="1" latinLnBrk="0" hangingPunct="1">
                        <a:defRPr kumimoji="1" sz="1909" b="1" kern="1200">
                          <a:solidFill>
                            <a:schemeClr val="lt1"/>
                          </a:solidFill>
                          <a:latin typeface="Segoe UI"/>
                          <a:ea typeface="メイリオ"/>
                        </a:defRPr>
                      </a:lvl3pPr>
                      <a:lvl4pPr marL="1454588" algn="l" defTabSz="484862" rtl="0" eaLnBrk="1" latinLnBrk="0" hangingPunct="1">
                        <a:defRPr kumimoji="1" sz="1909" b="1" kern="1200">
                          <a:solidFill>
                            <a:schemeClr val="lt1"/>
                          </a:solidFill>
                          <a:latin typeface="Segoe UI"/>
                          <a:ea typeface="メイリオ"/>
                        </a:defRPr>
                      </a:lvl4pPr>
                      <a:lvl5pPr marL="1939450" algn="l" defTabSz="484862" rtl="0" eaLnBrk="1" latinLnBrk="0" hangingPunct="1">
                        <a:defRPr kumimoji="1" sz="1909" b="1" kern="1200">
                          <a:solidFill>
                            <a:schemeClr val="lt1"/>
                          </a:solidFill>
                          <a:latin typeface="Segoe UI"/>
                          <a:ea typeface="メイリオ"/>
                        </a:defRPr>
                      </a:lvl5pPr>
                      <a:lvl6pPr marL="2424313" algn="l" defTabSz="484862" rtl="0" eaLnBrk="1" latinLnBrk="0" hangingPunct="1">
                        <a:defRPr kumimoji="1" sz="1909" b="1" kern="1200">
                          <a:solidFill>
                            <a:schemeClr val="lt1"/>
                          </a:solidFill>
                          <a:latin typeface="Segoe UI"/>
                          <a:ea typeface="メイリオ"/>
                        </a:defRPr>
                      </a:lvl6pPr>
                      <a:lvl7pPr marL="2909175" algn="l" defTabSz="484862" rtl="0" eaLnBrk="1" latinLnBrk="0" hangingPunct="1">
                        <a:defRPr kumimoji="1" sz="1909" b="1" kern="1200">
                          <a:solidFill>
                            <a:schemeClr val="lt1"/>
                          </a:solidFill>
                          <a:latin typeface="Segoe UI"/>
                          <a:ea typeface="メイリオ"/>
                        </a:defRPr>
                      </a:lvl7pPr>
                      <a:lvl8pPr marL="3394036" algn="l" defTabSz="484862" rtl="0" eaLnBrk="1" latinLnBrk="0" hangingPunct="1">
                        <a:defRPr kumimoji="1" sz="1909" b="1" kern="1200">
                          <a:solidFill>
                            <a:schemeClr val="lt1"/>
                          </a:solidFill>
                          <a:latin typeface="Segoe UI"/>
                          <a:ea typeface="メイリオ"/>
                        </a:defRPr>
                      </a:lvl8pPr>
                      <a:lvl9pPr marL="3878899" algn="l" defTabSz="484862" rtl="0" eaLnBrk="1" latinLnBrk="0" hangingPunct="1">
                        <a:defRPr kumimoji="1" sz="1909" b="1" kern="1200">
                          <a:solidFill>
                            <a:schemeClr val="lt1"/>
                          </a:solidFill>
                          <a:latin typeface="Segoe UI"/>
                          <a:ea typeface="メイリオ"/>
                        </a:defRPr>
                      </a:lvl9pPr>
                    </a:lstStyle>
                    <a:p>
                      <a:pPr algn="ctr"/>
                      <a:r>
                        <a:rPr kumimoji="1" lang="ja-JP" altLang="en-US" sz="1200">
                          <a:latin typeface="メイリオ" panose="020B0604030504040204" pitchFamily="50" charset="-128"/>
                          <a:ea typeface="メイリオ" panose="020B0604030504040204" pitchFamily="50" charset="-128"/>
                        </a:rPr>
                        <a:t>実際に会った人</a:t>
                      </a:r>
                      <a:endParaRPr kumimoji="1" lang="en-US" altLang="ja-JP" sz="1200">
                        <a:latin typeface="メイリオ" panose="020B0604030504040204" pitchFamily="50" charset="-128"/>
                        <a:ea typeface="メイリオ" panose="020B0604030504040204" pitchFamily="50" charset="-128"/>
                      </a:endParaRPr>
                    </a:p>
                    <a:p>
                      <a:pPr algn="ctr"/>
                      <a:r>
                        <a:rPr kumimoji="1" lang="ja-JP" altLang="en-US" sz="1100" b="0">
                          <a:latin typeface="メイリオ" panose="020B0604030504040204" pitchFamily="50" charset="-128"/>
                          <a:ea typeface="メイリオ" panose="020B0604030504040204" pitchFamily="50" charset="-128"/>
                        </a:rPr>
                        <a:t>（いくつでも）</a:t>
                      </a:r>
                    </a:p>
                  </a:txBody>
                  <a:tcPr marL="36000" marR="36000" marT="36000" marB="36000" anchor="ctr">
                    <a:lnL w="19050" cap="flat" cmpd="sng" algn="ctr">
                      <a:solidFill>
                        <a:schemeClr val="accent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a:r>
                        <a:rPr kumimoji="1" lang="ja-JP" altLang="en-US" sz="1200" b="0">
                          <a:solidFill>
                            <a:schemeClr val="bg1"/>
                          </a:solidFill>
                          <a:latin typeface="メイリオ" panose="020B0604030504040204" pitchFamily="50" charset="-128"/>
                          <a:ea typeface="メイリオ" panose="020B0604030504040204" pitchFamily="50" charset="-128"/>
                        </a:rPr>
                        <a:t>個別ケースとの重なり合いのアイデア（仮説）</a:t>
                      </a: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2">
                  <a:txBody>
                    <a:bodyP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アイデアの実現可能性</a:t>
                      </a:r>
                      <a:endParaRPr kumimoji="1" lang="en-US" altLang="ja-JP" sz="1200" b="1">
                        <a:solidFill>
                          <a:schemeClr val="bg1"/>
                        </a:solidFill>
                        <a:latin typeface="メイリオ" panose="020B0604030504040204" pitchFamily="50" charset="-128"/>
                        <a:ea typeface="メイリオ" panose="020B0604030504040204" pitchFamily="50" charset="-128"/>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algn="ctr"/>
                      <a:endParaRPr kumimoji="1" lang="ja-JP" altLang="en-US" sz="1200" b="0">
                        <a:solidFill>
                          <a:schemeClr val="bg1"/>
                        </a:solidFill>
                        <a:latin typeface="メイリオ" panose="020B0604030504040204" pitchFamily="50" charset="-128"/>
                        <a:ea typeface="メイリオ" panose="020B0604030504040204" pitchFamily="50" charset="-128"/>
                      </a:endParaRPr>
                    </a:p>
                  </a:txBody>
                  <a:tcPr marL="36000" marR="36000" marT="36000" marB="36000" anchor="ctr">
                    <a:lnL w="12700" cap="flat" cmpd="sng" algn="ctr">
                      <a:solidFill>
                        <a:schemeClr val="bg1"/>
                      </a:solidFill>
                      <a:prstDash val="solid"/>
                      <a:round/>
                      <a:headEnd type="none" w="med" len="med"/>
                      <a:tailEnd type="none" w="med" len="med"/>
                    </a:lnL>
                    <a:lnR w="19050" cap="flat" cmpd="sng" algn="ctr">
                      <a:solidFill>
                        <a:srgbClr val="66BAB7"/>
                      </a:solidFill>
                      <a:prstDash val="solid"/>
                      <a:round/>
                      <a:headEnd type="none" w="med" len="med"/>
                      <a:tailEnd type="none" w="med" len="med"/>
                    </a:lnR>
                    <a:lnT w="19050" cap="flat" cmpd="sng" algn="ctr">
                      <a:solidFill>
                        <a:srgbClr val="66BAB7"/>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6BAB7"/>
                    </a:solidFill>
                  </a:tcPr>
                </a:tc>
                <a:extLst>
                  <a:ext uri="{0D108BD9-81ED-4DB2-BD59-A6C34878D82A}">
                    <a16:rowId xmlns:a16="http://schemas.microsoft.com/office/drawing/2014/main" val="2208535641"/>
                  </a:ext>
                </a:extLst>
              </a:tr>
              <a:tr h="310320">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a:solidFill>
                            <a:schemeClr val="bg1"/>
                          </a:solidFill>
                          <a:latin typeface="メイリオ" panose="020B0604030504040204" pitchFamily="50" charset="-128"/>
                          <a:ea typeface="メイリオ" panose="020B0604030504040204" pitchFamily="50" charset="-128"/>
                        </a:rPr>
                        <a:t>アイデアは受け入れられそうか</a:t>
                      </a:r>
                      <a:endParaRPr kumimoji="1" lang="en-US" altLang="ja-JP" sz="1200" b="1">
                        <a:solidFill>
                          <a:schemeClr val="bg1"/>
                        </a:solidFill>
                        <a:latin typeface="メイリオ" panose="020B0604030504040204" pitchFamily="50" charset="-128"/>
                        <a:ea typeface="メイリオ" panose="020B0604030504040204" pitchFamily="50" charset="-128"/>
                      </a:endParaRP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a:solidFill>
                            <a:schemeClr val="bg1"/>
                          </a:solidFill>
                          <a:latin typeface="メイリオ" panose="020B0604030504040204" pitchFamily="50" charset="-128"/>
                          <a:ea typeface="メイリオ" panose="020B0604030504040204" pitchFamily="50" charset="-128"/>
                        </a:rPr>
                        <a:t>どのような関わりがあり得るか</a:t>
                      </a:r>
                    </a:p>
                  </a:txBody>
                  <a:tcPr marL="36000" marR="36000" marT="36000" marB="36000" anchor="ctr">
                    <a:lnL w="19050" cap="flat" cmpd="sng" algn="ctr">
                      <a:solidFill>
                        <a:schemeClr val="bg1"/>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56178802"/>
                  </a:ext>
                </a:extLst>
              </a:tr>
              <a:tr h="4942107">
                <a:tc>
                  <a:txBody>
                    <a:bodyPr/>
                    <a:lstStyle>
                      <a:lvl1pPr marL="0" algn="l" defTabSz="484862" rtl="0" eaLnBrk="1" latinLnBrk="0" hangingPunct="1">
                        <a:defRPr kumimoji="1" sz="1909" kern="1200">
                          <a:solidFill>
                            <a:schemeClr val="dk1"/>
                          </a:solidFill>
                          <a:latin typeface="Segoe UI"/>
                          <a:ea typeface="メイリオ"/>
                        </a:defRPr>
                      </a:lvl1pPr>
                      <a:lvl2pPr marL="484862" algn="l" defTabSz="484862" rtl="0" eaLnBrk="1" latinLnBrk="0" hangingPunct="1">
                        <a:defRPr kumimoji="1" sz="1909" kern="1200">
                          <a:solidFill>
                            <a:schemeClr val="dk1"/>
                          </a:solidFill>
                          <a:latin typeface="Segoe UI"/>
                          <a:ea typeface="メイリオ"/>
                        </a:defRPr>
                      </a:lvl2pPr>
                      <a:lvl3pPr marL="969727" algn="l" defTabSz="484862" rtl="0" eaLnBrk="1" latinLnBrk="0" hangingPunct="1">
                        <a:defRPr kumimoji="1" sz="1909" kern="1200">
                          <a:solidFill>
                            <a:schemeClr val="dk1"/>
                          </a:solidFill>
                          <a:latin typeface="Segoe UI"/>
                          <a:ea typeface="メイリオ"/>
                        </a:defRPr>
                      </a:lvl3pPr>
                      <a:lvl4pPr marL="1454588" algn="l" defTabSz="484862" rtl="0" eaLnBrk="1" latinLnBrk="0" hangingPunct="1">
                        <a:defRPr kumimoji="1" sz="1909" kern="1200">
                          <a:solidFill>
                            <a:schemeClr val="dk1"/>
                          </a:solidFill>
                          <a:latin typeface="Segoe UI"/>
                          <a:ea typeface="メイリオ"/>
                        </a:defRPr>
                      </a:lvl4pPr>
                      <a:lvl5pPr marL="1939450" algn="l" defTabSz="484862" rtl="0" eaLnBrk="1" latinLnBrk="0" hangingPunct="1">
                        <a:defRPr kumimoji="1" sz="1909" kern="1200">
                          <a:solidFill>
                            <a:schemeClr val="dk1"/>
                          </a:solidFill>
                          <a:latin typeface="Segoe UI"/>
                          <a:ea typeface="メイリオ"/>
                        </a:defRPr>
                      </a:lvl5pPr>
                      <a:lvl6pPr marL="2424313" algn="l" defTabSz="484862" rtl="0" eaLnBrk="1" latinLnBrk="0" hangingPunct="1">
                        <a:defRPr kumimoji="1" sz="1909" kern="1200">
                          <a:solidFill>
                            <a:schemeClr val="dk1"/>
                          </a:solidFill>
                          <a:latin typeface="Segoe UI"/>
                          <a:ea typeface="メイリオ"/>
                        </a:defRPr>
                      </a:lvl6pPr>
                      <a:lvl7pPr marL="2909175" algn="l" defTabSz="484862" rtl="0" eaLnBrk="1" latinLnBrk="0" hangingPunct="1">
                        <a:defRPr kumimoji="1" sz="1909" kern="1200">
                          <a:solidFill>
                            <a:schemeClr val="dk1"/>
                          </a:solidFill>
                          <a:latin typeface="Segoe UI"/>
                          <a:ea typeface="メイリオ"/>
                        </a:defRPr>
                      </a:lvl7pPr>
                      <a:lvl8pPr marL="3394036" algn="l" defTabSz="484862" rtl="0" eaLnBrk="1" latinLnBrk="0" hangingPunct="1">
                        <a:defRPr kumimoji="1" sz="1909" kern="1200">
                          <a:solidFill>
                            <a:schemeClr val="dk1"/>
                          </a:solidFill>
                          <a:latin typeface="Segoe UI"/>
                          <a:ea typeface="メイリオ"/>
                        </a:defRPr>
                      </a:lvl8pPr>
                      <a:lvl9pPr marL="3878899" algn="l" defTabSz="484862" rtl="0" eaLnBrk="1" latinLnBrk="0" hangingPunct="1">
                        <a:defRPr kumimoji="1" sz="1909" kern="1200">
                          <a:solidFill>
                            <a:schemeClr val="dk1"/>
                          </a:solidFill>
                          <a:latin typeface="Segoe UI"/>
                          <a:ea typeface="メイリオ"/>
                        </a:defRPr>
                      </a:lvl9p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kumimoji="1" sz="1800" kern="1200">
                          <a:solidFill>
                            <a:schemeClr val="tx1"/>
                          </a:solidFill>
                          <a:latin typeface="Segoe UI"/>
                          <a:ea typeface="Meiryo UI"/>
                        </a:defRPr>
                      </a:lvl1pPr>
                      <a:lvl2pPr marL="457200" algn="l" defTabSz="914400" rtl="0" eaLnBrk="1" latinLnBrk="0" hangingPunct="1">
                        <a:defRPr kumimoji="1" sz="1800" kern="1200">
                          <a:solidFill>
                            <a:schemeClr val="tx1"/>
                          </a:solidFill>
                          <a:latin typeface="Segoe UI"/>
                          <a:ea typeface="Meiryo UI"/>
                        </a:defRPr>
                      </a:lvl2pPr>
                      <a:lvl3pPr marL="914400" algn="l" defTabSz="914400" rtl="0" eaLnBrk="1" latinLnBrk="0" hangingPunct="1">
                        <a:defRPr kumimoji="1" sz="1800" kern="1200">
                          <a:solidFill>
                            <a:schemeClr val="tx1"/>
                          </a:solidFill>
                          <a:latin typeface="Segoe UI"/>
                          <a:ea typeface="Meiryo UI"/>
                        </a:defRPr>
                      </a:lvl3pPr>
                      <a:lvl4pPr marL="1371600" algn="l" defTabSz="914400" rtl="0" eaLnBrk="1" latinLnBrk="0" hangingPunct="1">
                        <a:defRPr kumimoji="1" sz="1800" kern="1200">
                          <a:solidFill>
                            <a:schemeClr val="tx1"/>
                          </a:solidFill>
                          <a:latin typeface="Segoe UI"/>
                          <a:ea typeface="Meiryo UI"/>
                        </a:defRPr>
                      </a:lvl4pPr>
                      <a:lvl5pPr marL="1828800" algn="l" defTabSz="914400" rtl="0" eaLnBrk="1" latinLnBrk="0" hangingPunct="1">
                        <a:defRPr kumimoji="1" sz="1800" kern="1200">
                          <a:solidFill>
                            <a:schemeClr val="tx1"/>
                          </a:solidFill>
                          <a:latin typeface="Segoe UI"/>
                          <a:ea typeface="Meiryo UI"/>
                        </a:defRPr>
                      </a:lvl5pPr>
                      <a:lvl6pPr marL="2286000" algn="l" defTabSz="914400" rtl="0" eaLnBrk="1" latinLnBrk="0" hangingPunct="1">
                        <a:defRPr kumimoji="1" sz="1800" kern="1200">
                          <a:solidFill>
                            <a:schemeClr val="tx1"/>
                          </a:solidFill>
                          <a:latin typeface="Segoe UI"/>
                          <a:ea typeface="Meiryo UI"/>
                        </a:defRPr>
                      </a:lvl6pPr>
                      <a:lvl7pPr marL="2743200" algn="l" defTabSz="914400" rtl="0" eaLnBrk="1" latinLnBrk="0" hangingPunct="1">
                        <a:defRPr kumimoji="1" sz="1800" kern="1200">
                          <a:solidFill>
                            <a:schemeClr val="tx1"/>
                          </a:solidFill>
                          <a:latin typeface="Segoe UI"/>
                          <a:ea typeface="Meiryo UI"/>
                        </a:defRPr>
                      </a:lvl7pPr>
                      <a:lvl8pPr marL="3200400" algn="l" defTabSz="914400" rtl="0" eaLnBrk="1" latinLnBrk="0" hangingPunct="1">
                        <a:defRPr kumimoji="1" sz="1800" kern="1200">
                          <a:solidFill>
                            <a:schemeClr val="tx1"/>
                          </a:solidFill>
                          <a:latin typeface="Segoe UI"/>
                          <a:ea typeface="Meiryo UI"/>
                        </a:defRPr>
                      </a:lvl8pPr>
                      <a:lvl9pPr marL="3657600" algn="l" defTabSz="914400" rtl="0" eaLnBrk="1" latinLnBrk="0" hangingPunct="1">
                        <a:defRPr kumimoji="1" sz="1800" kern="1200">
                          <a:solidFill>
                            <a:schemeClr val="tx1"/>
                          </a:solidFill>
                          <a:latin typeface="Segoe UI"/>
                          <a:ea typeface="Meiryo UI"/>
                        </a:defRPr>
                      </a:lvl9pPr>
                    </a:lstStyle>
                    <a:p>
                      <a:pPr marL="72000" indent="-72000">
                        <a:buFont typeface="Arial" panose="020B0604020202020204" pitchFamily="34" charset="0"/>
                        <a:buChar char="•"/>
                      </a:pPr>
                      <a:endParaRPr kumimoji="1" lang="ja-JP" altLang="en-US" sz="800">
                        <a:latin typeface="Meiryo UI" panose="020B0604030504040204" pitchFamily="50" charset="-128"/>
                        <a:ea typeface="Meiryo UI" panose="020B0604030504040204" pitchFamily="50" charset="-128"/>
                      </a:endParaRPr>
                    </a:p>
                  </a:txBody>
                  <a:tcPr marL="36000" marR="36000" marT="36000" marB="3600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27691238"/>
                  </a:ext>
                </a:extLst>
              </a:tr>
            </a:tbl>
          </a:graphicData>
        </a:graphic>
      </p:graphicFrame>
      <p:sp>
        <p:nvSpPr>
          <p:cNvPr id="10" name="角丸四角形 9"/>
          <p:cNvSpPr/>
          <p:nvPr/>
        </p:nvSpPr>
        <p:spPr>
          <a:xfrm>
            <a:off x="496323" y="1815232"/>
            <a:ext cx="9050889" cy="4608512"/>
          </a:xfrm>
          <a:prstGeom prst="roundRect">
            <a:avLst/>
          </a:prstGeom>
          <a:solidFill>
            <a:schemeClr val="accent2">
              <a:lumMod val="20000"/>
              <a:lumOff val="80000"/>
              <a:alpha val="80000"/>
            </a:schemeClr>
          </a:solidFill>
          <a:ln w="9525" cap="flat" cmpd="sng" algn="ctr">
            <a:solidFill>
              <a:schemeClr val="accent2"/>
            </a:solidFill>
            <a:prstDash val="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eaLnBrk="1" fontAlgn="auto" latinLnBrk="0" hangingPunct="1">
              <a:lnSpc>
                <a:spcPct val="100000"/>
              </a:lnSpc>
              <a:spcBef>
                <a:spcPts val="0"/>
              </a:spcBef>
              <a:spcAft>
                <a:spcPts val="0"/>
              </a:spcAft>
              <a:buClrTx/>
              <a:buSzTx/>
              <a:buFontTx/>
              <a:buNone/>
              <a:tabLst/>
              <a:defRPr/>
            </a:pPr>
            <a:r>
              <a:rPr kumimoji="0" lang="ja-JP" altLang="en-US" sz="2000" kern="0">
                <a:latin typeface="Segoe UI"/>
                <a:ea typeface="Meiryo UI"/>
              </a:rPr>
              <a:t>メンバーが記載したものを共有</a:t>
            </a:r>
            <a:endParaRPr kumimoji="0" lang="ja-JP" altLang="en-US" sz="2000" b="0" i="0" u="none" strike="noStrike" kern="0" cap="none" spc="0" normalizeH="0" baseline="0" noProof="0">
              <a:ln>
                <a:noFill/>
              </a:ln>
              <a:effectLst/>
              <a:uLnTx/>
              <a:uFillTx/>
              <a:latin typeface="Segoe UI"/>
              <a:ea typeface="Meiryo UI"/>
            </a:endParaRPr>
          </a:p>
        </p:txBody>
      </p:sp>
      <p:sp>
        <p:nvSpPr>
          <p:cNvPr id="11" name="スライド番号プレースホルダー 2"/>
          <p:cNvSpPr txBox="1">
            <a:spLocks/>
          </p:cNvSpPr>
          <p:nvPr/>
        </p:nvSpPr>
        <p:spPr>
          <a:xfrm>
            <a:off x="6365300" y="6609635"/>
            <a:ext cx="3528000" cy="140770"/>
          </a:xfrm>
          <a:prstGeom prst="rect">
            <a:avLst/>
          </a:prstGeom>
        </p:spPr>
        <p:txBody>
          <a:bodyPr vert="horz" lIns="0" tIns="0" rIns="0" bIns="0" rtlCol="0" anchor="t"/>
          <a:lstStyle>
            <a:defPPr>
              <a:defRPr lang="ja-JP"/>
            </a:defPPr>
            <a:lvl1pPr algn="r" rtl="0" fontAlgn="base">
              <a:spcBef>
                <a:spcPct val="0"/>
              </a:spcBef>
              <a:spcAft>
                <a:spcPct val="0"/>
              </a:spcAft>
              <a:defRPr kumimoji="1" sz="1200" b="0" kern="1200">
                <a:solidFill>
                  <a:schemeClr val="tx1"/>
                </a:solidFill>
                <a:latin typeface="Arial" panose="020B0604020202020204" pitchFamily="34" charset="0"/>
                <a:ea typeface="ＭＳ Ｐゴシック" pitchFamily="50" charset="-128"/>
                <a:cs typeface="Arial" panose="020B0604020202020204" pitchFamily="34" charset="0"/>
              </a:defRPr>
            </a:lvl1pPr>
            <a:lvl2pPr marL="457056"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112"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168"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222"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5278" algn="l" defTabSz="914112" rtl="0" eaLnBrk="1" latinLnBrk="0" hangingPunct="1">
              <a:defRPr kumimoji="1" kern="1200">
                <a:solidFill>
                  <a:schemeClr val="tx1"/>
                </a:solidFill>
                <a:latin typeface="Arial" charset="0"/>
                <a:ea typeface="ＭＳ Ｐゴシック" pitchFamily="50" charset="-128"/>
                <a:cs typeface="+mn-cs"/>
              </a:defRPr>
            </a:lvl6pPr>
            <a:lvl7pPr marL="2742335" algn="l" defTabSz="914112" rtl="0" eaLnBrk="1" latinLnBrk="0" hangingPunct="1">
              <a:defRPr kumimoji="1" kern="1200">
                <a:solidFill>
                  <a:schemeClr val="tx1"/>
                </a:solidFill>
                <a:latin typeface="Arial" charset="0"/>
                <a:ea typeface="ＭＳ Ｐゴシック" pitchFamily="50" charset="-128"/>
                <a:cs typeface="+mn-cs"/>
              </a:defRPr>
            </a:lvl7pPr>
            <a:lvl8pPr marL="3199390" algn="l" defTabSz="914112" rtl="0" eaLnBrk="1" latinLnBrk="0" hangingPunct="1">
              <a:defRPr kumimoji="1" kern="1200">
                <a:solidFill>
                  <a:schemeClr val="tx1"/>
                </a:solidFill>
                <a:latin typeface="Arial" charset="0"/>
                <a:ea typeface="ＭＳ Ｐゴシック" pitchFamily="50" charset="-128"/>
                <a:cs typeface="+mn-cs"/>
              </a:defRPr>
            </a:lvl8pPr>
            <a:lvl9pPr marL="3656446" algn="l" defTabSz="914112" rtl="0" eaLnBrk="1" latinLnBrk="0" hangingPunct="1">
              <a:defRPr kumimoji="1" kern="1200">
                <a:solidFill>
                  <a:schemeClr val="tx1"/>
                </a:solidFill>
                <a:latin typeface="Arial" charset="0"/>
                <a:ea typeface="ＭＳ Ｐゴシック" pitchFamily="50" charset="-128"/>
                <a:cs typeface="+mn-cs"/>
              </a:defRPr>
            </a:lvl9pPr>
          </a:lstStyle>
          <a:p>
            <a:fld id="{48F63A3B-78C7-47BE-AE5E-E10140E04643}"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232881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2EC061C1-22E6-6B4A-91BD-F6ABCB6661EA}"/>
              </a:ext>
            </a:extLst>
          </p:cNvPr>
          <p:cNvSpPr/>
          <p:nvPr/>
        </p:nvSpPr>
        <p:spPr>
          <a:xfrm>
            <a:off x="128464" y="3789040"/>
            <a:ext cx="2889597" cy="3785652"/>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 altLang="ja-JP" sz="24000" spc="272">
                <a:solidFill>
                  <a:srgbClr val="FFFFFF">
                    <a:alpha val="35000"/>
                  </a:srgbClr>
                </a:solidFill>
                <a:latin typeface="Arial" panose="020B0604020202020204" pitchFamily="34" charset="0"/>
                <a:ea typeface="Meiryo" panose="020B0604030504040204" pitchFamily="34" charset="-128"/>
                <a:cs typeface="Arial" panose="020B0604020202020204" pitchFamily="34" charset="0"/>
              </a:rPr>
              <a:t>3</a:t>
            </a:r>
            <a:endParaRPr kumimoji="0" lang="en" altLang="ja-JP" sz="24000" b="0" i="0" u="none" strike="noStrike" kern="1200" cap="none" spc="272" normalizeH="0" baseline="0" noProof="0">
              <a:ln>
                <a:noFill/>
              </a:ln>
              <a:solidFill>
                <a:srgbClr val="FFFFFF">
                  <a:alpha val="35000"/>
                </a:srgbClr>
              </a:solidFill>
              <a:effectLst/>
              <a:uLnTx/>
              <a:uFillTx/>
              <a:latin typeface="Arial" panose="020B0604020202020204" pitchFamily="34" charset="0"/>
              <a:ea typeface="Meiryo" panose="020B0604030504040204" pitchFamily="34" charset="-128"/>
              <a:cs typeface="Arial" panose="020B0604020202020204" pitchFamily="34" charset="0"/>
            </a:endParaRPr>
          </a:p>
        </p:txBody>
      </p:sp>
      <p:sp>
        <p:nvSpPr>
          <p:cNvPr id="4" name="スライド番号プレースホルダー 3"/>
          <p:cNvSpPr>
            <a:spLocks noGrp="1"/>
          </p:cNvSpPr>
          <p:nvPr>
            <p:ph type="sldNum" sz="quarter" idx="4"/>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6" name="テキスト プレースホルダー 1">
            <a:extLst>
              <a:ext uri="{FF2B5EF4-FFF2-40B4-BE49-F238E27FC236}">
                <a16:creationId xmlns:a16="http://schemas.microsoft.com/office/drawing/2014/main" id="{3A686135-B4F9-124E-B35A-74C88AA19B4C}"/>
              </a:ext>
            </a:extLst>
          </p:cNvPr>
          <p:cNvSpPr>
            <a:spLocks noGrp="1"/>
          </p:cNvSpPr>
          <p:nvPr>
            <p:ph type="body" sz="quarter" idx="10"/>
          </p:nvPr>
        </p:nvSpPr>
        <p:spPr>
          <a:xfrm>
            <a:off x="2675088" y="2465042"/>
            <a:ext cx="7056291" cy="2385268"/>
          </a:xfrm>
        </p:spPr>
        <p:txBody>
          <a:bodyPr/>
          <a:lstStyle/>
          <a:p>
            <a:pPr marL="457200" indent="-457200" fontAlgn="ctr">
              <a:buFont typeface="+mj-lt"/>
              <a:buAutoNum type="arabicPeriod"/>
            </a:pPr>
            <a:r>
              <a:rPr lang="ja-JP" altLang="ja-JP">
                <a:solidFill>
                  <a:schemeClr val="bg1">
                    <a:lumMod val="75000"/>
                  </a:schemeClr>
                </a:solidFill>
              </a:rPr>
              <a:t>オープニング</a:t>
            </a:r>
          </a:p>
          <a:p>
            <a:pPr marL="457200" indent="-457200" fontAlgn="ctr">
              <a:buFont typeface="+mj-lt"/>
              <a:buAutoNum type="arabicPeriod"/>
            </a:pPr>
            <a:r>
              <a:rPr lang="ja-JP" altLang="ja-JP">
                <a:solidFill>
                  <a:schemeClr val="bg1">
                    <a:lumMod val="75000"/>
                  </a:schemeClr>
                </a:solidFill>
              </a:rPr>
              <a:t>検証結果</a:t>
            </a:r>
            <a:r>
              <a:rPr lang="ja-JP" altLang="en-US">
                <a:solidFill>
                  <a:schemeClr val="bg1">
                    <a:lumMod val="75000"/>
                  </a:schemeClr>
                </a:solidFill>
              </a:rPr>
              <a:t>の</a:t>
            </a:r>
            <a:r>
              <a:rPr lang="ja-JP" altLang="ja-JP">
                <a:solidFill>
                  <a:schemeClr val="bg1">
                    <a:lumMod val="75000"/>
                  </a:schemeClr>
                </a:solidFill>
              </a:rPr>
              <a:t>共有　</a:t>
            </a:r>
          </a:p>
          <a:p>
            <a:pPr marL="457200" indent="-457200" fontAlgn="ctr">
              <a:buFont typeface="+mj-lt"/>
              <a:buAutoNum type="arabicPeriod"/>
            </a:pPr>
            <a:r>
              <a:rPr lang="ja-JP" altLang="ja-JP"/>
              <a:t>一体的な地域づくりの必要性や体制について検討</a:t>
            </a:r>
            <a:endParaRPr lang="en-US" altLang="ja-JP"/>
          </a:p>
          <a:p>
            <a:pPr marL="457200" indent="-457200" fontAlgn="ctr">
              <a:buFont typeface="+mj-lt"/>
              <a:buAutoNum type="arabicPeriod"/>
            </a:pPr>
            <a:r>
              <a:rPr lang="ja-JP" altLang="ja-JP">
                <a:solidFill>
                  <a:schemeClr val="bg1">
                    <a:lumMod val="75000"/>
                  </a:schemeClr>
                </a:solidFill>
              </a:rPr>
              <a:t>クロージング</a:t>
            </a:r>
          </a:p>
        </p:txBody>
      </p:sp>
    </p:spTree>
    <p:extLst>
      <p:ext uri="{BB962C8B-B14F-4D97-AF65-F5344CB8AC3E}">
        <p14:creationId xmlns:p14="http://schemas.microsoft.com/office/powerpoint/2010/main" val="2754184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lang="ja-JP" altLang="en-US"/>
              <a:t>３．</a:t>
            </a:r>
            <a:r>
              <a:rPr lang="ja-JP" altLang="ja-JP"/>
              <a:t>一体的な地域づくりの必要性や体制について検討</a:t>
            </a:r>
            <a:r>
              <a:rPr lang="en-US" altLang="ja-JP"/>
              <a:t/>
            </a:r>
            <a:br>
              <a:rPr lang="en-US" altLang="ja-JP"/>
            </a:br>
            <a:r>
              <a:rPr lang="ja-JP" altLang="en-US"/>
              <a:t>ー目標と実施内容</a:t>
            </a:r>
          </a:p>
        </p:txBody>
      </p:sp>
      <p:sp>
        <p:nvSpPr>
          <p:cNvPr id="3" name="スライド番号プレースホルダー 2"/>
          <p:cNvSpPr>
            <a:spLocks noGrp="1"/>
          </p:cNvSpPr>
          <p:nvPr>
            <p:ph type="sldNum" sz="quarter" idx="4"/>
          </p:nvPr>
        </p:nvSpPr>
        <p:spPr>
          <a:xfrm>
            <a:off x="6365300" y="6609635"/>
            <a:ext cx="3528000" cy="14077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F63A3B-78C7-47BE-AE5E-E10140E04643}" type="slidenum">
              <a:rPr kumimoji="1"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1"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itchFamily="50" charset="-128"/>
              <a:cs typeface="Arial" panose="020B0604020202020204" pitchFamily="34" charset="0"/>
            </a:endParaRPr>
          </a:p>
        </p:txBody>
      </p:sp>
      <p:sp>
        <p:nvSpPr>
          <p:cNvPr id="7" name="正方形/長方形 6"/>
          <p:cNvSpPr/>
          <p:nvPr/>
        </p:nvSpPr>
        <p:spPr>
          <a:xfrm>
            <a:off x="272481" y="998667"/>
            <a:ext cx="1224136" cy="1240087"/>
          </a:xfrm>
          <a:prstGeom prst="rect">
            <a:avLst/>
          </a:prstGeom>
          <a:solidFill>
            <a:schemeClr val="accent2"/>
          </a:solidFill>
          <a:ln w="28575" cap="flat" cmpd="sng" algn="ctr">
            <a:solidFill>
              <a:schemeClr val="accent2"/>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25880" rtl="0" eaLnBrk="1" fontAlgn="auto" latinLnBrk="0" hangingPunct="1">
              <a:lnSpc>
                <a:spcPct val="100000"/>
              </a:lnSpc>
              <a:spcBef>
                <a:spcPts val="600"/>
              </a:spcBef>
              <a:spcAft>
                <a:spcPts val="0"/>
              </a:spcAft>
              <a:buClrTx/>
              <a:buSzTx/>
              <a:buFontTx/>
              <a:buNone/>
              <a:tabLst/>
              <a:defRPr/>
            </a:pPr>
            <a:r>
              <a:rPr kumimoji="0" lang="ja-JP" altLang="en-US" sz="1800" b="1" i="0" u="none" strike="noStrike" kern="0" cap="none" spc="0" normalizeH="0" baseline="0" noProof="0">
                <a:ln>
                  <a:noFill/>
                </a:ln>
                <a:solidFill>
                  <a:srgbClr val="FFFFFF"/>
                </a:solidFill>
                <a:effectLst/>
                <a:uLnTx/>
                <a:uFillTx/>
                <a:latin typeface="Arial"/>
                <a:ea typeface="Meiryo UI"/>
                <a:cs typeface="+mn-cs"/>
              </a:rPr>
              <a:t>目標</a:t>
            </a:r>
            <a:endParaRPr kumimoji="0" lang="en-US" altLang="ja-JP" sz="1800" b="1" i="0" u="none" strike="noStrike" kern="0" cap="none" spc="0" normalizeH="0" baseline="0" noProof="0">
              <a:ln>
                <a:noFill/>
              </a:ln>
              <a:solidFill>
                <a:srgbClr val="FFFFFF"/>
              </a:solidFill>
              <a:effectLst/>
              <a:uLnTx/>
              <a:uFillTx/>
              <a:latin typeface="Arial"/>
              <a:ea typeface="Meiryo UI"/>
              <a:cs typeface="+mn-cs"/>
            </a:endParaRPr>
          </a:p>
        </p:txBody>
      </p:sp>
      <p:sp>
        <p:nvSpPr>
          <p:cNvPr id="9" name="正方形/長方形 8"/>
          <p:cNvSpPr/>
          <p:nvPr/>
        </p:nvSpPr>
        <p:spPr>
          <a:xfrm>
            <a:off x="1640632" y="980727"/>
            <a:ext cx="7848872" cy="1260667"/>
          </a:xfrm>
          <a:prstGeom prst="rect">
            <a:avLst/>
          </a:prstGeom>
          <a:solidFill>
            <a:schemeClr val="accent2">
              <a:lumMod val="20000"/>
              <a:lumOff val="80000"/>
            </a:schemeClr>
          </a:solidFill>
          <a:ln>
            <a:solidFill>
              <a:schemeClr val="accent2">
                <a:lumMod val="20000"/>
                <a:lumOff val="80000"/>
              </a:schemeClr>
            </a:solidFill>
          </a:ln>
        </p:spPr>
        <p:style>
          <a:lnRef idx="3">
            <a:schemeClr val="lt1"/>
          </a:lnRef>
          <a:fillRef idx="1">
            <a:schemeClr val="accent5"/>
          </a:fillRef>
          <a:effectRef idx="1">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lvl="0" indent="-285750" defTabSz="925880" fontAlgn="auto">
              <a:spcBef>
                <a:spcPts val="0"/>
              </a:spcBef>
              <a:spcAft>
                <a:spcPts val="0"/>
              </a:spcAft>
              <a:buFont typeface="Arial" panose="020B0604020202020204" pitchFamily="34" charset="0"/>
              <a:buChar char="•"/>
              <a:defRPr/>
            </a:pPr>
            <a:r>
              <a:rPr kumimoji="0" lang="ja-JP" altLang="en-US" sz="1600" kern="0">
                <a:solidFill>
                  <a:srgbClr val="000000">
                    <a:lumMod val="95000"/>
                    <a:lumOff val="5000"/>
                  </a:srgbClr>
                </a:solidFill>
                <a:latin typeface="Arial"/>
                <a:ea typeface="Meiryo UI"/>
              </a:rPr>
              <a:t>重層事業における地域づくりについて、その意義やビジョンが見出される。</a:t>
            </a:r>
          </a:p>
          <a:p>
            <a:pPr marL="285750" lvl="0" indent="-285750" defTabSz="925880" fontAlgn="auto">
              <a:spcBef>
                <a:spcPts val="0"/>
              </a:spcBef>
              <a:spcAft>
                <a:spcPts val="0"/>
              </a:spcAft>
              <a:buFont typeface="Arial" panose="020B0604020202020204" pitchFamily="34" charset="0"/>
              <a:buChar char="•"/>
              <a:defRPr/>
            </a:pPr>
            <a:r>
              <a:rPr kumimoji="0" lang="ja-JP" altLang="en-US" sz="1600" kern="0">
                <a:solidFill>
                  <a:srgbClr val="000000">
                    <a:lumMod val="95000"/>
                    <a:lumOff val="5000"/>
                  </a:srgbClr>
                </a:solidFill>
                <a:latin typeface="Arial"/>
                <a:ea typeface="Meiryo UI"/>
              </a:rPr>
              <a:t>重層事業における地域づくりを実現するために望ましい体制について、メンバーの一人一人の考えを共有できている。</a:t>
            </a:r>
          </a:p>
          <a:p>
            <a:pPr marL="285750" lvl="0" indent="-285750" defTabSz="925880" fontAlgn="auto">
              <a:spcBef>
                <a:spcPts val="0"/>
              </a:spcBef>
              <a:spcAft>
                <a:spcPts val="0"/>
              </a:spcAft>
              <a:buFont typeface="Arial" panose="020B0604020202020204" pitchFamily="34" charset="0"/>
              <a:buChar char="•"/>
              <a:defRPr/>
            </a:pPr>
            <a:r>
              <a:rPr kumimoji="0" lang="ja-JP" altLang="en-US" sz="1600" kern="0">
                <a:solidFill>
                  <a:srgbClr val="000000">
                    <a:lumMod val="95000"/>
                    <a:lumOff val="5000"/>
                  </a:srgbClr>
                </a:solidFill>
                <a:latin typeface="Arial"/>
                <a:ea typeface="Meiryo UI"/>
              </a:rPr>
              <a:t>地域づくりのための体制・制度の活用策を具体化し、実現に向けた具体的な取組案をメンバー間で共有する。</a:t>
            </a:r>
          </a:p>
        </p:txBody>
      </p:sp>
      <p:sp>
        <p:nvSpPr>
          <p:cNvPr id="29" name="正方形/長方形 28"/>
          <p:cNvSpPr/>
          <p:nvPr/>
        </p:nvSpPr>
        <p:spPr>
          <a:xfrm>
            <a:off x="273050" y="2407386"/>
            <a:ext cx="9359900" cy="4036257"/>
          </a:xfrm>
          <a:prstGeom prst="rect">
            <a:avLst/>
          </a:prstGeom>
          <a:solidFill>
            <a:schemeClr val="accent2">
              <a:lumMod val="20000"/>
              <a:lumOff val="80000"/>
            </a:schemeClr>
          </a:solidFill>
          <a:ln w="3175" cap="flat" cmpd="sng" algn="ctr">
            <a:solidFill>
              <a:schemeClr val="accent2">
                <a:lumMod val="20000"/>
                <a:lumOff val="80000"/>
              </a:schemeClr>
            </a:solidFill>
            <a:prstDash val="solid"/>
          </a:ln>
          <a:effectLst/>
        </p:spPr>
        <p:txBody>
          <a:bodyPr rot="0" spcFirstLastPara="0" vertOverflow="overflow" horzOverflow="overflow" vert="horz" wrap="square" lIns="90000" tIns="36000" rIns="72000" bIns="36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0000"/>
                </a:solidFill>
                <a:effectLst/>
                <a:uLnTx/>
                <a:uFillTx/>
                <a:latin typeface="メイリオ"/>
                <a:ea typeface="メイリオ"/>
                <a:cs typeface="+mn-cs"/>
              </a:rPr>
              <a:t>＜趣旨＞</a:t>
            </a:r>
            <a:endParaRPr kumimoji="0" lang="en-US" altLang="ja-JP" sz="1800" b="1" i="0" u="none" strike="noStrike" kern="0" cap="none" spc="0" normalizeH="0" baseline="0" noProof="0">
              <a:ln>
                <a:noFill/>
              </a:ln>
              <a:solidFill>
                <a:srgbClr val="000000"/>
              </a:solidFill>
              <a:effectLst/>
              <a:uLnTx/>
              <a:uFillTx/>
              <a:latin typeface="メイリオ"/>
              <a:ea typeface="メイリオ"/>
              <a:cs typeface="+mn-cs"/>
            </a:endParaRPr>
          </a:p>
          <a:p>
            <a:pPr marL="268288" lvl="0" indent="-268288" fontAlgn="auto">
              <a:spcBef>
                <a:spcPts val="0"/>
              </a:spcBef>
              <a:spcAft>
                <a:spcPts val="0"/>
              </a:spcAft>
              <a:buFont typeface="Wingdings" panose="05000000000000000000" pitchFamily="2" charset="2"/>
              <a:buChar char="l"/>
              <a:defRPr/>
            </a:pPr>
            <a:r>
              <a:rPr kumimoji="0" lang="ja-JP" altLang="en-US" sz="1600" kern="0">
                <a:solidFill>
                  <a:srgbClr val="000000"/>
                </a:solidFill>
                <a:latin typeface="メイリオ"/>
                <a:ea typeface="メイリオ"/>
              </a:rPr>
              <a:t>本プログラムの総括として、地域づくりとして何を目指していくべきか、目指す姿に対して現状の何を活かすか、または不足しているかを確認し合うことで、メンバーと意識を共有したうえで今後の地域づくりの体制を検討します。</a:t>
            </a:r>
            <a:endParaRPr kumimoji="0" lang="en-US" altLang="ja-JP" sz="1600" kern="0">
              <a:solidFill>
                <a:srgbClr val="000000"/>
              </a:solidFill>
              <a:latin typeface="メイリオ"/>
              <a:ea typeface="メイリオ"/>
            </a:endParaRPr>
          </a:p>
          <a:p>
            <a:pPr marL="268288" lvl="0" indent="-268288" fontAlgn="auto">
              <a:spcBef>
                <a:spcPts val="0"/>
              </a:spcBef>
              <a:spcAft>
                <a:spcPts val="0"/>
              </a:spcAft>
              <a:buFont typeface="Wingdings" panose="05000000000000000000" pitchFamily="2" charset="2"/>
              <a:buChar char="l"/>
              <a:defRPr/>
            </a:pPr>
            <a:endParaRPr kumimoji="0" lang="en-US" altLang="ja-JP" sz="1600" b="0" i="0" u="none" strike="noStrike" kern="0" cap="none" spc="0" normalizeH="0" baseline="0" noProof="0">
              <a:ln>
                <a:noFill/>
              </a:ln>
              <a:solidFill>
                <a:srgbClr val="000000"/>
              </a:solidFill>
              <a:effectLst/>
              <a:uLnTx/>
              <a:uFillTx/>
              <a:latin typeface="メイリオ"/>
              <a:ea typeface="メイリオ"/>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0000"/>
                </a:solidFill>
                <a:effectLst/>
                <a:uLnTx/>
                <a:uFillTx/>
                <a:latin typeface="メイリオ"/>
                <a:ea typeface="メイリオ"/>
                <a:cs typeface="+mn-cs"/>
              </a:rPr>
              <a:t>＜実施内容＞</a:t>
            </a:r>
            <a:endParaRPr kumimoji="0" lang="en-US" altLang="ja-JP" sz="1800" b="1" i="0" u="none" strike="noStrike" kern="0" cap="none" spc="0" normalizeH="0" baseline="0" noProof="0">
              <a:ln>
                <a:noFill/>
              </a:ln>
              <a:solidFill>
                <a:srgbClr val="000000"/>
              </a:solidFill>
              <a:effectLst/>
              <a:uLnTx/>
              <a:uFillTx/>
              <a:latin typeface="メイリオ"/>
              <a:ea typeface="メイリオ"/>
              <a:cs typeface="+mn-cs"/>
            </a:endParaRPr>
          </a:p>
          <a:p>
            <a:pPr marL="285750" lvl="0" indent="-285750" fontAlgn="auto">
              <a:spcBef>
                <a:spcPts val="0"/>
              </a:spcBef>
              <a:spcAft>
                <a:spcPts val="0"/>
              </a:spcAft>
              <a:buFont typeface="Wingdings" panose="05000000000000000000" pitchFamily="2" charset="2"/>
              <a:buChar char="l"/>
              <a:defRPr/>
            </a:pPr>
            <a:r>
              <a:rPr kumimoji="0" lang="ja-JP" altLang="en-US" sz="1600" kern="0">
                <a:solidFill>
                  <a:srgbClr val="000000"/>
                </a:solidFill>
                <a:latin typeface="メイリオ"/>
                <a:ea typeface="メイリオ"/>
              </a:rPr>
              <a:t>重層事業における地域づくりについて、改めて振り返りましょう。</a:t>
            </a:r>
          </a:p>
          <a:p>
            <a:pPr marL="285750" lvl="0" indent="-285750" fontAlgn="auto">
              <a:spcBef>
                <a:spcPts val="0"/>
              </a:spcBef>
              <a:spcAft>
                <a:spcPts val="0"/>
              </a:spcAft>
              <a:buFont typeface="Wingdings" panose="05000000000000000000" pitchFamily="2" charset="2"/>
              <a:buChar char="l"/>
              <a:defRPr/>
            </a:pPr>
            <a:r>
              <a:rPr kumimoji="0" lang="ja-JP" altLang="en-US" sz="1600" kern="0">
                <a:solidFill>
                  <a:srgbClr val="000000"/>
                </a:solidFill>
                <a:latin typeface="メイリオ"/>
                <a:ea typeface="メイリオ"/>
              </a:rPr>
              <a:t>本プログラムの実践を振り返り、本人本位の包括的な支援や支え・支えられる関係づくりのために、どのような人がどのような行動をすることが必要かを検討しましょう。</a:t>
            </a:r>
          </a:p>
          <a:p>
            <a:pPr marL="285750" lvl="0" indent="-285750" fontAlgn="auto">
              <a:spcBef>
                <a:spcPts val="0"/>
              </a:spcBef>
              <a:spcAft>
                <a:spcPts val="0"/>
              </a:spcAft>
              <a:buFont typeface="Wingdings" panose="05000000000000000000" pitchFamily="2" charset="2"/>
              <a:buChar char="l"/>
              <a:defRPr/>
            </a:pPr>
            <a:r>
              <a:rPr kumimoji="0" lang="ja-JP" altLang="en-US" sz="1600" kern="0">
                <a:solidFill>
                  <a:srgbClr val="000000"/>
                </a:solidFill>
                <a:latin typeface="メイリオ"/>
                <a:ea typeface="メイリオ"/>
              </a:rPr>
              <a:t>それを実現するために目指したい体制について意見を交わし、現状とのずれやずれを埋めていくために今後取り組んでいくべきことについて意見を洗い出してみましょう。（誰かにやってほしいことだけでなく、自分としてできることについても意見を出す）。</a:t>
            </a:r>
          </a:p>
          <a:p>
            <a:pPr marL="285750" lvl="0" indent="-285750" fontAlgn="auto">
              <a:spcBef>
                <a:spcPts val="0"/>
              </a:spcBef>
              <a:spcAft>
                <a:spcPts val="0"/>
              </a:spcAft>
              <a:buFont typeface="Wingdings" panose="05000000000000000000" pitchFamily="2" charset="2"/>
              <a:buChar char="l"/>
              <a:defRPr/>
            </a:pPr>
            <a:r>
              <a:rPr kumimoji="0" lang="ja-JP" altLang="en-US" sz="1600" kern="0">
                <a:solidFill>
                  <a:srgbClr val="000000"/>
                </a:solidFill>
                <a:latin typeface="メイリオ"/>
                <a:ea typeface="メイリオ"/>
              </a:rPr>
              <a:t>地域づくり事業を一体的に実施できる重層事業の制度をより活用することができないか、検討してみましょう。</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l"/>
              <a:tabLst/>
              <a:defRPr/>
            </a:pPr>
            <a:endParaRPr kumimoji="0" lang="en-US" altLang="ja-JP" sz="1600" i="0" u="none" strike="noStrike" kern="0" cap="none" spc="0" normalizeH="0" baseline="0" noProof="0">
              <a:ln>
                <a:noFill/>
              </a:ln>
              <a:solidFill>
                <a:srgbClr val="000000"/>
              </a:solidFill>
              <a:effectLst/>
              <a:uLnTx/>
              <a:uFillTx/>
              <a:latin typeface="メイリオ"/>
              <a:ea typeface="メイリオ"/>
            </a:endParaRPr>
          </a:p>
        </p:txBody>
      </p:sp>
    </p:spTree>
    <p:extLst>
      <p:ext uri="{BB962C8B-B14F-4D97-AF65-F5344CB8AC3E}">
        <p14:creationId xmlns:p14="http://schemas.microsoft.com/office/powerpoint/2010/main" val="4217785144"/>
      </p:ext>
    </p:extLst>
  </p:cSld>
  <p:clrMapOvr>
    <a:masterClrMapping/>
  </p:clrMapOvr>
</p:sld>
</file>

<file path=ppt/theme/theme1.xml><?xml version="1.0" encoding="utf-8"?>
<a:theme xmlns:a="http://schemas.openxmlformats.org/drawingml/2006/main" name="2_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パワポ様式ーA4横標準v16.pptx" id="{B1E3EA2A-E5A3-4DFE-97FD-0B466684FC1C}" vid="{BE51988C-80F6-49EA-B19A-5358C68E081E}"/>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DFD7C8FC64E1742803A30245252AAD3" ma:contentTypeVersion="6" ma:contentTypeDescription="新しいドキュメントを作成します。" ma:contentTypeScope="" ma:versionID="708e09e4288bf496cc04a42b09d3e1cf">
  <xsd:schema xmlns:xsd="http://www.w3.org/2001/XMLSchema" xmlns:xs="http://www.w3.org/2001/XMLSchema" xmlns:p="http://schemas.microsoft.com/office/2006/metadata/properties" xmlns:ns2="8c0669fc-c026-403a-8356-6a929a993373" xmlns:ns3="2ddaba40-8349-42bb-8ba4-b452541c5b84" targetNamespace="http://schemas.microsoft.com/office/2006/metadata/properties" ma:root="true" ma:fieldsID="55c165fce9ca276b7255bc72e2752dff" ns2:_="" ns3:_="">
    <xsd:import namespace="8c0669fc-c026-403a-8356-6a929a993373"/>
    <xsd:import namespace="2ddaba40-8349-42bb-8ba4-b452541c5b8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0669fc-c026-403a-8356-6a929a9933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aba40-8349-42bb-8ba4-b452541c5b84"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5D625D-895F-473E-9BE4-55026ED6FC3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ddaba40-8349-42bb-8ba4-b452541c5b84"/>
    <ds:schemaRef ds:uri="http://purl.org/dc/elements/1.1/"/>
    <ds:schemaRef ds:uri="http://schemas.microsoft.com/office/2006/metadata/properties"/>
    <ds:schemaRef ds:uri="8c0669fc-c026-403a-8356-6a929a993373"/>
    <ds:schemaRef ds:uri="http://www.w3.org/XML/1998/namespace"/>
    <ds:schemaRef ds:uri="http://purl.org/dc/dcmitype/"/>
  </ds:schemaRefs>
</ds:datastoreItem>
</file>

<file path=customXml/itemProps2.xml><?xml version="1.0" encoding="utf-8"?>
<ds:datastoreItem xmlns:ds="http://schemas.openxmlformats.org/officeDocument/2006/customXml" ds:itemID="{724BA1ED-AFA9-46DF-AA4F-C5BD74E4A8E9}">
  <ds:schemaRefs>
    <ds:schemaRef ds:uri="http://schemas.microsoft.com/sharepoint/v3/contenttype/forms"/>
  </ds:schemaRefs>
</ds:datastoreItem>
</file>

<file path=customXml/itemProps3.xml><?xml version="1.0" encoding="utf-8"?>
<ds:datastoreItem xmlns:ds="http://schemas.openxmlformats.org/officeDocument/2006/customXml" ds:itemID="{5668C5AB-D910-4089-A9E8-1DAFB63FF8E1}">
  <ds:schemaRefs>
    <ds:schemaRef ds:uri="2ddaba40-8349-42bb-8ba4-b452541c5b84"/>
    <ds:schemaRef ds:uri="8c0669fc-c026-403a-8356-6a929a9933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1017</Words>
  <Application>Microsoft Office PowerPoint</Application>
  <PresentationFormat>A4 210 x 297 mm</PresentationFormat>
  <Paragraphs>114</Paragraphs>
  <Slides>15</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15</vt:i4>
      </vt:variant>
    </vt:vector>
  </HeadingPairs>
  <TitlesOfParts>
    <vt:vector size="26" baseType="lpstr">
      <vt:lpstr>Meiryo UI</vt:lpstr>
      <vt:lpstr>ＭＳ Ｐゴシック</vt:lpstr>
      <vt:lpstr>ＭＳ Ｐ明朝</vt:lpstr>
      <vt:lpstr>Noto Sans CJK JP DemiLight</vt:lpstr>
      <vt:lpstr>メイリオ</vt:lpstr>
      <vt:lpstr>メイリオ</vt:lpstr>
      <vt:lpstr>Arial</vt:lpstr>
      <vt:lpstr>Segoe UI</vt:lpstr>
      <vt:lpstr>Times New Roman</vt:lpstr>
      <vt:lpstr>Wingdings</vt:lpstr>
      <vt:lpstr>2_Office テーマ</vt:lpstr>
      <vt:lpstr>包括的な支援体制構築に向けた実践型プログラム （地域づくり編）  Step5 振り返り</vt:lpstr>
      <vt:lpstr>本日のタイムスケジュール</vt:lpstr>
      <vt:lpstr>PowerPoint プレゼンテーション</vt:lpstr>
      <vt:lpstr>１．オープニング </vt:lpstr>
      <vt:lpstr>PowerPoint プレゼンテーション</vt:lpstr>
      <vt:lpstr>２．検証結果の共有 ー目標と実施内容</vt:lpstr>
      <vt:lpstr>２．検証結果の共有 </vt:lpstr>
      <vt:lpstr>PowerPoint プレゼンテーション</vt:lpstr>
      <vt:lpstr>３．一体的な地域づくりの必要性や体制について検討 ー目標と実施内容</vt:lpstr>
      <vt:lpstr>３．一体的な地域づくりの必要性や体制について検討 ー重層事業における地域づくりについて、振り返り</vt:lpstr>
      <vt:lpstr>３．一体的な地域づくりの必要性や体制について検討 ーMemo</vt:lpstr>
      <vt:lpstr>３．一体的な地域づくりの必要性や体制について検討 ーMemo</vt:lpstr>
      <vt:lpstr>３．一体的な地域づくりの必要性や体制について検討 ーMemo</vt:lpstr>
      <vt:lpstr>PowerPoint プレゼンテーション</vt:lpstr>
      <vt:lpstr>4．クロージング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令和4年度「重層的支援体制構築推進人材養成研修」＜基礎編＞ 共通カリキュラム①ライブ研修</dc:title>
  <dc:creator>井上 裕章</dc:creator>
  <cp:lastModifiedBy>井上 裕章</cp:lastModifiedBy>
  <cp:revision>2</cp:revision>
  <dcterms:modified xsi:type="dcterms:W3CDTF">2024-04-09T14:41:44Z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0x010100CDFD7C8FC64E1742803A30245252AAD3</vt:lpwstr>
  </property>
  <property fmtid="{D5CDD505-2E9C-101B-9397-08002B2CF9AE}" pid="3" name="MediaServiceImageTags">
    <vt:lpwstr/>
  </property>
</Properties>
</file>