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756" r:id="rId4"/>
  </p:sldMasterIdLst>
  <p:notesMasterIdLst>
    <p:notesMasterId r:id="rId26"/>
  </p:notesMasterIdLst>
  <p:sldIdLst>
    <p:sldId id="2491" r:id="rId5"/>
    <p:sldId id="2539" r:id="rId6"/>
    <p:sldId id="2495" r:id="rId7"/>
    <p:sldId id="2570" r:id="rId8"/>
    <p:sldId id="2575" r:id="rId9"/>
    <p:sldId id="2550" r:id="rId10"/>
    <p:sldId id="2507" r:id="rId11"/>
    <p:sldId id="2549" r:id="rId12"/>
    <p:sldId id="2551" r:id="rId13"/>
    <p:sldId id="2544" r:id="rId14"/>
    <p:sldId id="2571" r:id="rId15"/>
    <p:sldId id="2576" r:id="rId16"/>
    <p:sldId id="2577" r:id="rId17"/>
    <p:sldId id="2567" r:id="rId18"/>
    <p:sldId id="2578" r:id="rId19"/>
    <p:sldId id="2580" r:id="rId20"/>
    <p:sldId id="2566" r:id="rId21"/>
    <p:sldId id="2568" r:id="rId22"/>
    <p:sldId id="2573" r:id="rId23"/>
    <p:sldId id="2581" r:id="rId24"/>
    <p:sldId id="2582" r:id="rId25"/>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056"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11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16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222"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5278" algn="l" defTabSz="914112" rtl="0" eaLnBrk="1" latinLnBrk="0" hangingPunct="1">
      <a:defRPr kumimoji="1" kern="1200">
        <a:solidFill>
          <a:schemeClr val="tx1"/>
        </a:solidFill>
        <a:latin typeface="Arial" charset="0"/>
        <a:ea typeface="ＭＳ Ｐゴシック" pitchFamily="50" charset="-128"/>
        <a:cs typeface="+mn-cs"/>
      </a:defRPr>
    </a:lvl6pPr>
    <a:lvl7pPr marL="2742335" algn="l" defTabSz="914112" rtl="0" eaLnBrk="1" latinLnBrk="0" hangingPunct="1">
      <a:defRPr kumimoji="1" kern="1200">
        <a:solidFill>
          <a:schemeClr val="tx1"/>
        </a:solidFill>
        <a:latin typeface="Arial" charset="0"/>
        <a:ea typeface="ＭＳ Ｐゴシック" pitchFamily="50" charset="-128"/>
        <a:cs typeface="+mn-cs"/>
      </a:defRPr>
    </a:lvl7pPr>
    <a:lvl8pPr marL="3199390" algn="l" defTabSz="914112" rtl="0" eaLnBrk="1" latinLnBrk="0" hangingPunct="1">
      <a:defRPr kumimoji="1" kern="1200">
        <a:solidFill>
          <a:schemeClr val="tx1"/>
        </a:solidFill>
        <a:latin typeface="Arial" charset="0"/>
        <a:ea typeface="ＭＳ Ｐゴシック" pitchFamily="50" charset="-128"/>
        <a:cs typeface="+mn-cs"/>
      </a:defRPr>
    </a:lvl8pPr>
    <a:lvl9pPr marL="3656446" algn="l" defTabSz="914112"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436">
          <p15:clr>
            <a:srgbClr val="A4A3A4"/>
          </p15:clr>
        </p15:guide>
        <p15:guide id="2" pos="3121">
          <p15:clr>
            <a:srgbClr val="A4A3A4"/>
          </p15:clr>
        </p15:guide>
        <p15:guide id="3" pos="6068" userDrawn="1">
          <p15:clr>
            <a:srgbClr val="A4A3A4"/>
          </p15:clr>
        </p15:guide>
        <p15:guide id="4" pos="1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8929B-0707-2F99-6229-6A8EAF45AF30}" name="大野 孝司" initials="大野" userId="S::onok@nttdata-strategy.com::82cad114-c621-465b-ba9e-16c542e6cd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佐伯 郁苗(saeki-kanae.oy9)" initials="佐伯" lastIdx="2" clrIdx="0">
    <p:extLst>
      <p:ext uri="{19B8F6BF-5375-455C-9EA6-DF929625EA0E}">
        <p15:presenceInfo xmlns:p15="http://schemas.microsoft.com/office/powerpoint/2012/main" userId="S-1-5-21-4175116151-3849908774-3845857867-550426" providerId="AD"/>
      </p:ext>
    </p:extLst>
  </p:cmAuthor>
  <p:cmAuthor id="4" name="石川 紀子(ishikawa-noriko.y26)" initials="石川" lastIdx="2" clrIdx="1">
    <p:extLst>
      <p:ext uri="{19B8F6BF-5375-455C-9EA6-DF929625EA0E}">
        <p15:presenceInfo xmlns:p15="http://schemas.microsoft.com/office/powerpoint/2012/main" userId="S-1-5-21-4175116151-3849908774-3845857867-619702" providerId="AD"/>
      </p:ext>
    </p:extLst>
  </p:cmAuthor>
  <p:cmAuthor id="5" name="大野 孝司" initials="大野" lastIdx="16" clrIdx="2">
    <p:extLst>
      <p:ext uri="{19B8F6BF-5375-455C-9EA6-DF929625EA0E}">
        <p15:presenceInfo xmlns:p15="http://schemas.microsoft.com/office/powerpoint/2012/main" userId="S-1-5-21-119559289-308561185-1852903728-7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9900"/>
    <a:srgbClr val="3399FF"/>
    <a:srgbClr val="990099"/>
    <a:srgbClr val="800080"/>
    <a:srgbClr val="CC6600"/>
    <a:srgbClr val="660033"/>
    <a:srgbClr val="663300"/>
    <a:srgbClr val="FFF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76CE1-FD84-D54A-905E-586323445D72}" v="10" dt="2024-04-09T03:21:30.4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28" y="78"/>
      </p:cViewPr>
      <p:guideLst>
        <p:guide orient="horz" pos="436"/>
        <p:guide pos="3121"/>
        <p:guide pos="6068"/>
        <p:guide pos="1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smtClean="0"/>
            </a:lvl1pPr>
          </a:lstStyle>
          <a:p>
            <a:pPr>
              <a:defRPr/>
            </a:pPr>
            <a:endParaRPr lang="en-US" altLang="ja-JP"/>
          </a:p>
        </p:txBody>
      </p:sp>
      <p:sp>
        <p:nvSpPr>
          <p:cNvPr id="25603" name="Rectangle 3"/>
          <p:cNvSpPr>
            <a:spLocks noGrp="1" noChangeArrowheads="1"/>
          </p:cNvSpPr>
          <p:nvPr>
            <p:ph type="dt" idx="1"/>
          </p:nvPr>
        </p:nvSpPr>
        <p:spPr bwMode="auto">
          <a:xfrm>
            <a:off x="3855350"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smtClean="0"/>
            </a:lvl1pPr>
          </a:lstStyle>
          <a:p>
            <a:pPr>
              <a:defRPr/>
            </a:pPr>
            <a:endParaRPr lang="en-US" altLang="ja-JP"/>
          </a:p>
        </p:txBody>
      </p:sp>
      <p:sp>
        <p:nvSpPr>
          <p:cNvPr id="15872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1199" y="4721225"/>
            <a:ext cx="5444806"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p:cNvSpPr>
            <a:spLocks noGrp="1" noChangeArrowheads="1"/>
          </p:cNvSpPr>
          <p:nvPr>
            <p:ph type="ftr" sz="quarter" idx="4"/>
          </p:nvPr>
        </p:nvSpPr>
        <p:spPr bwMode="auto">
          <a:xfrm>
            <a:off x="1"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smtClean="0"/>
            </a:lvl1pPr>
          </a:lstStyle>
          <a:p>
            <a:pPr>
              <a:defRPr/>
            </a:pPr>
            <a:endParaRPr lang="en-US" altLang="ja-JP"/>
          </a:p>
        </p:txBody>
      </p:sp>
      <p:sp>
        <p:nvSpPr>
          <p:cNvPr id="25607" name="Rectangle 7"/>
          <p:cNvSpPr>
            <a:spLocks noGrp="1" noChangeArrowheads="1"/>
          </p:cNvSpPr>
          <p:nvPr>
            <p:ph type="sldNum" sz="quarter" idx="5"/>
          </p:nvPr>
        </p:nvSpPr>
        <p:spPr bwMode="auto">
          <a:xfrm>
            <a:off x="3855350"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smtClean="0"/>
            </a:lvl1pPr>
          </a:lstStyle>
          <a:p>
            <a:pPr>
              <a:defRPr/>
            </a:pPr>
            <a:fld id="{284C97A7-1F3F-4E66-8E80-4C266C1D86EA}" type="slidenum">
              <a:rPr lang="en-US" altLang="ja-JP"/>
              <a:pPr>
                <a:defRPr/>
              </a:pPr>
              <a:t>‹#›</a:t>
            </a:fld>
            <a:endParaRPr lang="en-US" altLang="ja-JP"/>
          </a:p>
        </p:txBody>
      </p:sp>
    </p:spTree>
    <p:extLst>
      <p:ext uri="{BB962C8B-B14F-4D97-AF65-F5344CB8AC3E}">
        <p14:creationId xmlns:p14="http://schemas.microsoft.com/office/powerpoint/2010/main" val="3038428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05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11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16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22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278" algn="l" defTabSz="914112" rtl="0" eaLnBrk="1" latinLnBrk="0" hangingPunct="1">
      <a:defRPr kumimoji="1" sz="1200" kern="1200">
        <a:solidFill>
          <a:schemeClr val="tx1"/>
        </a:solidFill>
        <a:latin typeface="+mn-lt"/>
        <a:ea typeface="+mn-ea"/>
        <a:cs typeface="+mn-cs"/>
      </a:defRPr>
    </a:lvl6pPr>
    <a:lvl7pPr marL="2742335" algn="l" defTabSz="914112" rtl="0" eaLnBrk="1" latinLnBrk="0" hangingPunct="1">
      <a:defRPr kumimoji="1" sz="1200" kern="1200">
        <a:solidFill>
          <a:schemeClr val="tx1"/>
        </a:solidFill>
        <a:latin typeface="+mn-lt"/>
        <a:ea typeface="+mn-ea"/>
        <a:cs typeface="+mn-cs"/>
      </a:defRPr>
    </a:lvl7pPr>
    <a:lvl8pPr marL="3199390" algn="l" defTabSz="914112" rtl="0" eaLnBrk="1" latinLnBrk="0" hangingPunct="1">
      <a:defRPr kumimoji="1" sz="1200" kern="1200">
        <a:solidFill>
          <a:schemeClr val="tx1"/>
        </a:solidFill>
        <a:latin typeface="+mn-lt"/>
        <a:ea typeface="+mn-ea"/>
        <a:cs typeface="+mn-cs"/>
      </a:defRPr>
    </a:lvl8pPr>
    <a:lvl9pPr marL="3656446" algn="l" defTabSz="914112"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6" name="テキスト ボックス 5">
            <a:extLst>
              <a:ext uri="{FF2B5EF4-FFF2-40B4-BE49-F238E27FC236}">
                <a16:creationId xmlns:a16="http://schemas.microsoft.com/office/drawing/2014/main" id="{78A3C6D5-B010-14E7-B953-D8DEFC4480AF}"/>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38734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99"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8D215C5-96B2-F13D-7B4B-3E16BDCF4A68}"/>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01420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7" name="図 9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98"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B8DFB52C-F8FE-24DB-8861-4BFE7DB1785D}"/>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26371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44921E5-3086-12F5-440D-A3B4001B15D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28784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FC7D6514-DCB4-226D-D78F-BC6857B9EAD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16860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C624EC6E-2CA4-6FF3-6F28-BE57C2A6AF8C}"/>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4570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1E76733D-DEFA-BC2A-B859-EAA758177FC4}"/>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62442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5E7AA9AD-619F-8752-6582-5BC3F8939F57}"/>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05048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2867" y="3849627"/>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88363" y="3849627"/>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3485"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100" name="図 99">
            <a:extLst>
              <a:ext uri="{FF2B5EF4-FFF2-40B4-BE49-F238E27FC236}">
                <a16:creationId xmlns:a16="http://schemas.microsoft.com/office/drawing/2014/main" id="{6A504CDB-3BA6-BF4B-A602-DB26DC8301D4}"/>
              </a:ext>
            </a:extLst>
          </p:cNvPr>
          <p:cNvPicPr>
            <a:picLocks noChangeAspect="1"/>
          </p:cNvPicPr>
          <p:nvPr userDrawn="1"/>
        </p:nvPicPr>
        <p:blipFill>
          <a:blip r:embed="rId2"/>
          <a:srcRect/>
          <a:stretch/>
        </p:blipFill>
        <p:spPr>
          <a:xfrm>
            <a:off x="8121352" y="203439"/>
            <a:ext cx="1641497" cy="562365"/>
          </a:xfrm>
          <a:prstGeom prst="rect">
            <a:avLst/>
          </a:prstGeom>
        </p:spPr>
      </p:pic>
    </p:spTree>
    <p:extLst>
      <p:ext uri="{BB962C8B-B14F-4D97-AF65-F5344CB8AC3E}">
        <p14:creationId xmlns:p14="http://schemas.microsoft.com/office/powerpoint/2010/main" val="17785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cstate="email">
            <a:alphaModFix amt="36000"/>
            <a:extLst>
              <a:ext uri="{28A0092B-C50C-407E-A947-70E740481C1C}">
                <a14:useLocalDpi xmlns:a14="http://schemas.microsoft.com/office/drawing/2010/main"/>
              </a:ext>
            </a:extLst>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5089" y="5715000"/>
            <a:ext cx="1172311" cy="1011490"/>
          </a:xfrm>
          <a:prstGeom prst="rect">
            <a:avLst/>
          </a:prstGeom>
        </p:spPr>
      </p:pic>
      <p:sp>
        <p:nvSpPr>
          <p:cNvPr id="172"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290F0C5A-8D26-40B0-03AD-8A39159C68FF}"/>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54077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0"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7856D6E8-558B-ED95-06F5-C1B13F0CAFB1}"/>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88196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24011620"/>
      </p:ext>
    </p:extLst>
  </p:cSld>
  <p:clrMap bg1="lt1" tx1="dk1" bg2="lt2" tx2="dk2" accent1="accent1" accent2="accent2" accent3="accent3" accent4="accent4" accent5="accent5" accent6="accent6" hlink="hlink" folHlink="folHlink"/>
  <p:sldLayoutIdLst>
    <p:sldLayoutId id="2147488757" r:id="rId1"/>
    <p:sldLayoutId id="2147488758" r:id="rId2"/>
    <p:sldLayoutId id="2147488759" r:id="rId3"/>
    <p:sldLayoutId id="2147488760" r:id="rId4"/>
    <p:sldLayoutId id="2147488761" r:id="rId5"/>
    <p:sldLayoutId id="2147488762" r:id="rId6"/>
    <p:sldLayoutId id="2147488763" r:id="rId7"/>
    <p:sldLayoutId id="2147488764" r:id="rId8"/>
    <p:sldLayoutId id="2147488765" r:id="rId9"/>
    <p:sldLayoutId id="2147488766" r:id="rId10"/>
    <p:sldLayoutId id="2147488767"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p:txBody>
          <a:bodyPr/>
          <a:lstStyle/>
          <a:p>
            <a:endParaRPr kumimoji="1" lang="ja-JP" altLang="en-US"/>
          </a:p>
        </p:txBody>
      </p:sp>
      <p:sp>
        <p:nvSpPr>
          <p:cNvPr id="4" name="タイトル 3"/>
          <p:cNvSpPr>
            <a:spLocks noGrp="1"/>
          </p:cNvSpPr>
          <p:nvPr>
            <p:ph type="title"/>
          </p:nvPr>
        </p:nvSpPr>
        <p:spPr/>
        <p:txBody>
          <a:bodyPr/>
          <a:lstStyle/>
          <a:p>
            <a:r>
              <a:rPr lang="ja-JP" altLang="en-US" sz="1800" b="0"/>
              <a:t>包括的な支援体制構築に向けた実践型プログラム</a:t>
            </a:r>
            <a:r>
              <a:rPr lang="en-US" altLang="ja-JP" sz="1800" b="0"/>
              <a:t/>
            </a:r>
            <a:br>
              <a:rPr lang="en-US" altLang="ja-JP" sz="1800" b="0"/>
            </a:br>
            <a:r>
              <a:rPr lang="ja-JP" altLang="en-US" sz="1800" b="0"/>
              <a:t>（地域づくり編）</a:t>
            </a:r>
            <a:r>
              <a:rPr lang="en-US" altLang="ja-JP" sz="1800"/>
              <a:t/>
            </a:r>
            <a:br>
              <a:rPr lang="en-US" altLang="ja-JP" sz="1800"/>
            </a:br>
            <a:r>
              <a:rPr lang="en-US" altLang="ja-JP" sz="1800"/>
              <a:t/>
            </a:r>
            <a:br>
              <a:rPr lang="en-US" altLang="ja-JP" sz="1800"/>
            </a:br>
            <a:r>
              <a:rPr lang="en-US" altLang="ja-JP" sz="2800"/>
              <a:t>Step1</a:t>
            </a:r>
            <a:br>
              <a:rPr lang="en-US" altLang="ja-JP" sz="2800"/>
            </a:br>
            <a:r>
              <a:rPr lang="ja-JP" altLang="en-US" sz="2800"/>
              <a:t>キックオフ／インタビュー計画を立てる</a:t>
            </a:r>
          </a:p>
        </p:txBody>
      </p:sp>
      <p:sp>
        <p:nvSpPr>
          <p:cNvPr id="6" name="テキスト プレースホルダー 5"/>
          <p:cNvSpPr>
            <a:spLocks noGrp="1"/>
          </p:cNvSpPr>
          <p:nvPr>
            <p:ph type="body" sz="quarter" idx="13"/>
          </p:nvPr>
        </p:nvSpPr>
        <p:spPr>
          <a:xfrm>
            <a:off x="-9227" y="3901925"/>
            <a:ext cx="9924453" cy="432426"/>
          </a:xfrm>
        </p:spPr>
        <p:txBody>
          <a:bodyPr/>
          <a:lstStyle/>
          <a:p>
            <a:r>
              <a:rPr lang="en-US" altLang="ja-JP"/>
              <a:t>20XX</a:t>
            </a:r>
            <a:r>
              <a:rPr lang="ja-JP" altLang="en-US"/>
              <a:t>年</a:t>
            </a:r>
            <a:r>
              <a:rPr lang="en-US" altLang="ja-JP"/>
              <a:t>XX</a:t>
            </a:r>
            <a:r>
              <a:rPr lang="ja-JP" altLang="en-US"/>
              <a:t>月</a:t>
            </a:r>
            <a:r>
              <a:rPr lang="en-US" altLang="ja-JP"/>
              <a:t>XX</a:t>
            </a:r>
            <a:r>
              <a:rPr lang="ja-JP" altLang="en-US"/>
              <a:t>日（</a:t>
            </a:r>
            <a:r>
              <a:rPr lang="en-US" altLang="ja-JP"/>
              <a:t>X</a:t>
            </a:r>
            <a:r>
              <a:rPr lang="ja-JP" altLang="en-US"/>
              <a:t>）</a:t>
            </a:r>
            <a:r>
              <a:rPr lang="en-US" altLang="ja-JP"/>
              <a:t>XX:XX</a:t>
            </a:r>
            <a:r>
              <a:rPr lang="ja-JP" altLang="en-US"/>
              <a:t>～</a:t>
            </a:r>
            <a:r>
              <a:rPr lang="en-US" altLang="ja-JP"/>
              <a:t>XX:XX</a:t>
            </a:r>
            <a:endParaRPr kumimoji="1" lang="ja-JP" altLang="en-US"/>
          </a:p>
        </p:txBody>
      </p:sp>
      <p:sp>
        <p:nvSpPr>
          <p:cNvPr id="8" name="正方形/長方形 7"/>
          <p:cNvSpPr/>
          <p:nvPr/>
        </p:nvSpPr>
        <p:spPr>
          <a:xfrm>
            <a:off x="246887" y="265176"/>
            <a:ext cx="190758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ysClr val="windowText" lastClr="000000"/>
                </a:solidFill>
              </a:rPr>
              <a:t>事務局</a:t>
            </a:r>
            <a:r>
              <a:rPr lang="ja-JP" altLang="en-US" sz="1600" b="1" dirty="0" smtClean="0">
                <a:solidFill>
                  <a:sysClr val="windowText" lastClr="000000"/>
                </a:solidFill>
              </a:rPr>
              <a:t>資料２－①</a:t>
            </a:r>
            <a:endParaRPr kumimoji="1" lang="ja-JP" altLang="en-US" sz="1600" b="1" dirty="0" smtClean="0">
              <a:solidFill>
                <a:sysClr val="windowText" lastClr="000000"/>
              </a:solidFill>
            </a:endParaRPr>
          </a:p>
        </p:txBody>
      </p:sp>
    </p:spTree>
    <p:extLst>
      <p:ext uri="{BB962C8B-B14F-4D97-AF65-F5344CB8AC3E}">
        <p14:creationId xmlns:p14="http://schemas.microsoft.com/office/powerpoint/2010/main" val="47650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３．地域資源を洗い出す①（ケース共有）</a:t>
            </a:r>
            <a:r>
              <a:rPr lang="en-US" altLang="ja-JP"/>
              <a:t/>
            </a:r>
            <a:br>
              <a:rPr lang="en-US" altLang="ja-JP"/>
            </a:br>
            <a:r>
              <a:rPr lang="ja-JP" altLang="en-US" sz="1800"/>
              <a:t>ー目標と実施内容</a:t>
            </a:r>
            <a:endParaRPr lang="ja-JP" altLang="en-US"/>
          </a:p>
        </p:txBody>
      </p:sp>
      <p:sp>
        <p:nvSpPr>
          <p:cNvPr id="14" name="正方形/長方形 13"/>
          <p:cNvSpPr/>
          <p:nvPr/>
        </p:nvSpPr>
        <p:spPr>
          <a:xfrm>
            <a:off x="201042" y="985596"/>
            <a:ext cx="784013" cy="695286"/>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16" name="正方形/長方形 15"/>
          <p:cNvSpPr/>
          <p:nvPr/>
        </p:nvSpPr>
        <p:spPr>
          <a:xfrm>
            <a:off x="1064567" y="985596"/>
            <a:ext cx="8496945" cy="695286"/>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地域とのつながりが必要そうな実際のケースを共有し、地域づくりの必要性について認識が共有されている。</a:t>
            </a:r>
          </a:p>
        </p:txBody>
      </p:sp>
      <p:sp>
        <p:nvSpPr>
          <p:cNvPr id="17" name="正方形/長方形 16"/>
          <p:cNvSpPr/>
          <p:nvPr/>
        </p:nvSpPr>
        <p:spPr>
          <a:xfrm>
            <a:off x="201042" y="1838480"/>
            <a:ext cx="9360470" cy="4506844"/>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lvl="0" fontAlgn="auto">
              <a:spcBef>
                <a:spcPts val="0"/>
              </a:spcBef>
              <a:spcAft>
                <a:spcPts val="0"/>
              </a:spcAft>
              <a:defRPr/>
            </a:pPr>
            <a:r>
              <a:rPr kumimoji="0" lang="ja-JP" altLang="en-US" b="1" kern="0">
                <a:solidFill>
                  <a:srgbClr val="000000"/>
                </a:solidFill>
                <a:latin typeface="メイリオ"/>
                <a:ea typeface="メイリオ"/>
              </a:rPr>
              <a:t>＜趣旨＞</a:t>
            </a:r>
            <a:endParaRPr kumimoji="0" lang="en-US" altLang="ja-JP" b="1"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地域づくりや地域住民との関わりは、本人本位の包括的な支援、支え・支えられる関係づくりのために必要なことへの理解を深めるために、地域との関わりが必要そうなケースを共有します。</a:t>
            </a: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endParaRPr kumimoji="0" lang="en-US" altLang="ja-JP" kern="0">
              <a:solidFill>
                <a:srgbClr val="000000"/>
              </a:solidFill>
              <a:latin typeface="メイリオ"/>
              <a:ea typeface="メイリオ"/>
            </a:endParaRPr>
          </a:p>
          <a:p>
            <a:pPr lvl="0" fontAlgn="auto">
              <a:spcBef>
                <a:spcPts val="0"/>
              </a:spcBef>
              <a:spcAft>
                <a:spcPts val="0"/>
              </a:spcAft>
              <a:defRPr/>
            </a:pPr>
            <a:r>
              <a:rPr kumimoji="0" lang="ja-JP" altLang="en-US" b="1" kern="0">
                <a:solidFill>
                  <a:srgbClr val="000000"/>
                </a:solidFill>
                <a:latin typeface="メイリオ"/>
                <a:ea typeface="メイリオ"/>
              </a:rPr>
              <a:t>＜実施内容＞</a:t>
            </a:r>
            <a:endParaRPr kumimoji="0" lang="en-US" altLang="ja-JP" b="1"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プログラム開始前に集めた複数のケースに関する情報をメンバー同士で共有しましょう。その際、抱えている課題だけではなく、その人が地域で持てそうな役割や強み等も考えてみましょう。</a:t>
            </a: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時間は</a:t>
            </a:r>
            <a:r>
              <a:rPr kumimoji="0" lang="en-US" altLang="ja-JP" kern="0">
                <a:solidFill>
                  <a:srgbClr val="000000"/>
                </a:solidFill>
                <a:latin typeface="メイリオ"/>
                <a:ea typeface="メイリオ"/>
              </a:rPr>
              <a:t>1</a:t>
            </a:r>
            <a:r>
              <a:rPr kumimoji="0" lang="ja-JP" altLang="en-US" kern="0">
                <a:solidFill>
                  <a:srgbClr val="000000"/>
                </a:solidFill>
                <a:latin typeface="メイリオ"/>
                <a:ea typeface="メイリオ"/>
              </a:rPr>
              <a:t>ケース</a:t>
            </a:r>
            <a:r>
              <a:rPr kumimoji="0" lang="en-US" altLang="ja-JP" kern="0">
                <a:solidFill>
                  <a:srgbClr val="000000"/>
                </a:solidFill>
                <a:latin typeface="メイリオ"/>
                <a:ea typeface="メイリオ"/>
              </a:rPr>
              <a:t>10</a:t>
            </a:r>
            <a:r>
              <a:rPr kumimoji="0" lang="ja-JP" altLang="en-US" kern="0">
                <a:solidFill>
                  <a:srgbClr val="000000"/>
                </a:solidFill>
                <a:latin typeface="メイリオ"/>
                <a:ea typeface="メイリオ"/>
              </a:rPr>
              <a:t>分程度です。</a:t>
            </a: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endParaRPr kumimoji="0" lang="en-US" altLang="ja-JP" kern="0">
              <a:solidFill>
                <a:srgbClr val="000000"/>
              </a:solidFill>
              <a:latin typeface="メイリオ"/>
              <a:ea typeface="メイリオ"/>
            </a:endParaRPr>
          </a:p>
        </p:txBody>
      </p:sp>
      <p:sp>
        <p:nvSpPr>
          <p:cNvPr id="6" name="スライド番号プレースホルダー 3"/>
          <p:cNvSpPr>
            <a:spLocks noGrp="1"/>
          </p:cNvSpPr>
          <p:nvPr>
            <p:ph type="sldNum" sz="quarter" idx="4"/>
          </p:nvPr>
        </p:nvSpPr>
        <p:spPr>
          <a:xfrm>
            <a:off x="9219031" y="6669360"/>
            <a:ext cx="630513" cy="140770"/>
          </a:xfrm>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34156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３．地域資源を洗い出す①（ケース共有）</a:t>
            </a:r>
            <a:r>
              <a:rPr lang="en-US" altLang="ja-JP"/>
              <a:t/>
            </a:r>
            <a:br>
              <a:rPr lang="en-US" altLang="ja-JP"/>
            </a:br>
            <a:r>
              <a:rPr lang="ja-JP" altLang="en-US" sz="1800" err="1"/>
              <a:t>ー</a:t>
            </a:r>
            <a:r>
              <a:rPr lang="en-US" altLang="ja-JP" sz="1800"/>
              <a:t>Memo</a:t>
            </a:r>
            <a:endParaRPr lang="ja-JP" altLang="en-US"/>
          </a:p>
        </p:txBody>
      </p:sp>
      <p:sp>
        <p:nvSpPr>
          <p:cNvPr id="15" name="スライド番号プレースホルダー 6"/>
          <p:cNvSpPr>
            <a:spLocks noGrp="1"/>
          </p:cNvSpPr>
          <p:nvPr>
            <p:ph type="sldNum" sz="quarter" idx="4"/>
          </p:nvPr>
        </p:nvSpPr>
        <p:spPr>
          <a:xfrm>
            <a:off x="9219031" y="6669360"/>
            <a:ext cx="630513"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2" name="正方形/長方形 1">
            <a:extLst>
              <a:ext uri="{FF2B5EF4-FFF2-40B4-BE49-F238E27FC236}">
                <a16:creationId xmlns:a16="http://schemas.microsoft.com/office/drawing/2014/main" id="{CDFA4BD4-40CB-9D38-3844-C640197CAA7F}"/>
              </a:ext>
            </a:extLst>
          </p:cNvPr>
          <p:cNvSpPr/>
          <p:nvPr/>
        </p:nvSpPr>
        <p:spPr>
          <a:xfrm>
            <a:off x="225872" y="930623"/>
            <a:ext cx="9505056" cy="827999"/>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285750" lvl="0" indent="-28575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発表者以外のメンバーは、「地域とのかかわりが必要そうなケースはどれか？」という視点を持ちながら聞きましょう。</a:t>
            </a:r>
          </a:p>
        </p:txBody>
      </p:sp>
    </p:spTree>
    <p:extLst>
      <p:ext uri="{BB962C8B-B14F-4D97-AF65-F5344CB8AC3E}">
        <p14:creationId xmlns:p14="http://schemas.microsoft.com/office/powerpoint/2010/main" val="410486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862827"/>
            <a:ext cx="5429179" cy="3589701"/>
          </a:xfrm>
        </p:spPr>
        <p:txBody>
          <a:bodyPr/>
          <a:lstStyle/>
          <a:p>
            <a:pPr marL="457200" indent="-457200">
              <a:lnSpc>
                <a:spcPct val="100000"/>
              </a:lnSpc>
              <a:spcBef>
                <a:spcPts val="0"/>
              </a:spcBef>
              <a:spcAft>
                <a:spcPts val="0"/>
              </a:spcAft>
              <a:buFont typeface="+mj-lt"/>
              <a:buAutoNum type="arabicPeriod"/>
            </a:pPr>
            <a:r>
              <a:rPr lang="ja-JP" altLang="en-US" sz="1800">
                <a:solidFill>
                  <a:schemeClr val="bg1">
                    <a:lumMod val="65000"/>
                  </a:schemeClr>
                </a:solidFill>
              </a:rPr>
              <a:t>重層事業における地域づくりの考え方と</a:t>
            </a:r>
            <a:endParaRPr lang="en-US" altLang="ja-JP" sz="1800">
              <a:solidFill>
                <a:schemeClr val="bg1">
                  <a:lumMod val="65000"/>
                </a:schemeClr>
              </a:solidFill>
            </a:endParaRPr>
          </a:p>
          <a:p>
            <a:pPr marL="0" indent="0">
              <a:lnSpc>
                <a:spcPct val="100000"/>
              </a:lnSpc>
              <a:spcBef>
                <a:spcPts val="0"/>
              </a:spcBef>
              <a:spcAft>
                <a:spcPts val="0"/>
              </a:spcAft>
              <a:buNone/>
            </a:pPr>
            <a:r>
              <a:rPr lang="ja-JP" altLang="en-US" sz="1800">
                <a:solidFill>
                  <a:schemeClr val="bg1">
                    <a:lumMod val="65000"/>
                  </a:schemeClr>
                </a:solidFill>
              </a:rPr>
              <a:t>    プログラム趣旨を共有する</a:t>
            </a:r>
          </a:p>
          <a:p>
            <a:pPr marL="457200" indent="-457200">
              <a:buFont typeface="+mj-lt"/>
              <a:buAutoNum type="arabicPeriod" startAt="2"/>
            </a:pPr>
            <a:r>
              <a:rPr lang="ja-JP" altLang="en-US" sz="1800">
                <a:solidFill>
                  <a:schemeClr val="bg1">
                    <a:lumMod val="75000"/>
                  </a:schemeClr>
                </a:solidFill>
              </a:rPr>
              <a:t>参加メンバーを知る</a:t>
            </a:r>
          </a:p>
          <a:p>
            <a:pPr marL="457200" indent="-457200">
              <a:buFont typeface="+mj-lt"/>
              <a:buAutoNum type="arabicPeriod" startAt="2"/>
            </a:pPr>
            <a:r>
              <a:rPr lang="ja-JP" altLang="en-US" sz="1800">
                <a:solidFill>
                  <a:schemeClr val="bg1">
                    <a:lumMod val="75000"/>
                  </a:schemeClr>
                </a:solidFill>
              </a:rPr>
              <a:t>地域資源を洗い出す①（ケース共有）</a:t>
            </a:r>
          </a:p>
          <a:p>
            <a:pPr marL="457200" indent="-457200">
              <a:lnSpc>
                <a:spcPct val="100000"/>
              </a:lnSpc>
              <a:spcAft>
                <a:spcPts val="0"/>
              </a:spcAft>
              <a:buFont typeface="+mj-lt"/>
              <a:buAutoNum type="arabicPeriod" startAt="2"/>
            </a:pPr>
            <a:r>
              <a:rPr lang="ja-JP" altLang="en-US" sz="1800"/>
              <a:t>地域資源を洗い出す②</a:t>
            </a:r>
            <a:endParaRPr lang="en-US" altLang="ja-JP" sz="1800"/>
          </a:p>
          <a:p>
            <a:pPr marL="0" indent="0">
              <a:lnSpc>
                <a:spcPct val="100000"/>
              </a:lnSpc>
              <a:spcBef>
                <a:spcPts val="0"/>
              </a:spcBef>
              <a:spcAft>
                <a:spcPts val="0"/>
              </a:spcAft>
              <a:buNone/>
            </a:pPr>
            <a:r>
              <a:rPr lang="ja-JP" altLang="en-US" sz="1800"/>
              <a:t>   （ケース選定と地域資源の洗い出し）</a:t>
            </a:r>
            <a:endParaRPr lang="en-US" altLang="ja-JP" sz="1800"/>
          </a:p>
          <a:p>
            <a:pPr marL="457200" indent="-457200">
              <a:buFont typeface="+mj-lt"/>
              <a:buAutoNum type="arabicPeriod" startAt="5"/>
            </a:pPr>
            <a:r>
              <a:rPr lang="ja-JP" altLang="en-US" sz="1800">
                <a:solidFill>
                  <a:schemeClr val="bg1">
                    <a:lumMod val="75000"/>
                  </a:schemeClr>
                </a:solidFill>
              </a:rPr>
              <a:t>インタビュー計画を立てる</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クロージング</a:t>
            </a:r>
          </a:p>
        </p:txBody>
      </p:sp>
    </p:spTree>
    <p:extLst>
      <p:ext uri="{BB962C8B-B14F-4D97-AF65-F5344CB8AC3E}">
        <p14:creationId xmlns:p14="http://schemas.microsoft.com/office/powerpoint/2010/main" val="275080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４．地域資源を洗い出す</a:t>
            </a:r>
            <a:r>
              <a:rPr lang="ja-JP" altLang="en-US"/>
              <a:t>②（ケース選定と資源の洗い出し）</a:t>
            </a:r>
            <a:r>
              <a:rPr lang="en-US" altLang="ja-JP"/>
              <a:t/>
            </a:r>
            <a:br>
              <a:rPr lang="en-US" altLang="ja-JP"/>
            </a:br>
            <a:r>
              <a:rPr lang="ja-JP" altLang="en-US" sz="1800"/>
              <a:t>ー目標と実施内容</a:t>
            </a:r>
            <a:endParaRPr lang="ja-JP" altLang="en-US"/>
          </a:p>
        </p:txBody>
      </p:sp>
      <p:sp>
        <p:nvSpPr>
          <p:cNvPr id="14" name="正方形/長方形 13"/>
          <p:cNvSpPr/>
          <p:nvPr/>
        </p:nvSpPr>
        <p:spPr>
          <a:xfrm>
            <a:off x="201042" y="985596"/>
            <a:ext cx="784013" cy="695286"/>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16" name="正方形/長方形 15"/>
          <p:cNvSpPr/>
          <p:nvPr/>
        </p:nvSpPr>
        <p:spPr>
          <a:xfrm>
            <a:off x="1064567" y="985596"/>
            <a:ext cx="8496945" cy="695286"/>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ü"/>
              <a:defRPr/>
            </a:pPr>
            <a:r>
              <a:rPr kumimoji="0" lang="ja-JP" altLang="en-US" kern="0">
                <a:solidFill>
                  <a:srgbClr val="000000"/>
                </a:solidFill>
                <a:latin typeface="Meiryo UI" panose="020B0604030504040204" pitchFamily="50" charset="-128"/>
                <a:ea typeface="Meiryo UI" panose="020B0604030504040204" pitchFamily="50" charset="-128"/>
              </a:rPr>
              <a:t>本人本位の支援、支え・支えられる関係づくりには、様々な資源（活動や地域住民）が関わり得ることを理解する。</a:t>
            </a:r>
            <a:endParaRPr kumimoji="0" lang="ja-JP" altLang="en-US"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201042" y="1838480"/>
            <a:ext cx="9360470" cy="4737132"/>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0000"/>
                </a:solidFill>
                <a:effectLst/>
                <a:uLnTx/>
                <a:uFillTx/>
                <a:latin typeface="メイリオ"/>
                <a:ea typeface="メイリオ"/>
                <a:cs typeface="+mn-cs"/>
              </a:rPr>
              <a:t>＜趣旨＞</a:t>
            </a: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実践で地域の関係者にインタビューをしていくにあたり、闇雲にインタビューをするのではなく、地域とのつながりが必要な人のイメージを頭に置きながらインタビュー対象者を洗い出したり実際にインタビューすることができます。</a:t>
            </a: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endParaRPr kumimoji="0" lang="en-US" altLang="ja-JP" sz="1800" b="0" i="0" u="none" strike="noStrike" kern="0" cap="none" spc="0" normalizeH="0" baseline="0" noProof="0">
              <a:ln>
                <a:noFill/>
              </a:ln>
              <a:solidFill>
                <a:srgbClr val="000000"/>
              </a:solidFill>
              <a:effectLst/>
              <a:uLnTx/>
              <a:uFillTx/>
              <a:latin typeface="メイリオ"/>
              <a:ea typeface="メイリオ"/>
              <a:cs typeface="+mn-cs"/>
            </a:endParaRPr>
          </a:p>
          <a:p>
            <a:pPr marL="457200" lvl="0" indent="-457200" fontAlgn="auto">
              <a:spcBef>
                <a:spcPts val="0"/>
              </a:spcBef>
              <a:spcAft>
                <a:spcPts val="0"/>
              </a:spcAft>
              <a:buFont typeface="Wingdings" panose="05000000000000000000" pitchFamily="2" charset="2"/>
              <a:buChar char="l"/>
              <a:defRPr/>
            </a:pPr>
            <a:endParaRPr kumimoji="0" lang="en-US" altLang="ja-JP" sz="18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0000"/>
                </a:solidFill>
                <a:effectLst/>
                <a:uLnTx/>
                <a:uFillTx/>
                <a:latin typeface="メイリオ"/>
                <a:ea typeface="メイリオ"/>
                <a:cs typeface="+mn-cs"/>
              </a:rPr>
              <a:t>＜実施内容＞</a:t>
            </a: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さきほど共有したケースの中から多様な関係者の協力が必要そうなケースを</a:t>
            </a:r>
            <a:r>
              <a:rPr kumimoji="0" lang="en-US" altLang="ja-JP" kern="0">
                <a:solidFill>
                  <a:srgbClr val="000000"/>
                </a:solidFill>
                <a:latin typeface="メイリオ"/>
                <a:ea typeface="メイリオ"/>
              </a:rPr>
              <a:t>1</a:t>
            </a:r>
            <a:r>
              <a:rPr kumimoji="0" lang="ja-JP" altLang="en-US" kern="0">
                <a:solidFill>
                  <a:srgbClr val="000000"/>
                </a:solidFill>
                <a:latin typeface="メイリオ"/>
                <a:ea typeface="メイリオ"/>
              </a:rPr>
              <a:t>～３つ選定し、そのケースに関わる資源（活動や関係しそうな人）を多様な視点で洗い出しましょう。</a:t>
            </a:r>
            <a:endParaRPr kumimoji="0" lang="en-US" altLang="ja-JP" kern="0">
              <a:solidFill>
                <a:srgbClr val="000000"/>
              </a:solidFill>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さらに、福祉分野に限らず、メンバーが把握している地域で活躍している人・団体や地域にネットワークがある人・団体も可能な限り洗い出しましょう。ケースとは一見無関係な人・団体も含めて、メンバーに知ってほしい人・団体をその理由とともにできるだけ多く挙げましょう（地域で色々な人と関わりながら楽しそうに活動している人・団体を挙げると良いでしょう。）。</a:t>
            </a:r>
            <a:endParaRPr kumimoji="0" lang="en-US" altLang="ja-JP" sz="1800" b="0" i="0" u="none" strike="noStrike" kern="0" cap="none" spc="0" normalizeH="0" baseline="0" noProof="0">
              <a:ln>
                <a:noFill/>
              </a:ln>
              <a:solidFill>
                <a:srgbClr val="000000"/>
              </a:solidFill>
              <a:effectLst/>
              <a:uLnTx/>
              <a:uFillTx/>
              <a:latin typeface="メイリオ"/>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0" i="0" u="none" strike="noStrike" kern="0" cap="none" spc="0" normalizeH="0" baseline="0" noProof="0">
                <a:ln>
                  <a:noFill/>
                </a:ln>
                <a:solidFill>
                  <a:srgbClr val="000000"/>
                </a:solidFill>
                <a:effectLst/>
                <a:uLnTx/>
                <a:uFillTx/>
                <a:latin typeface="メイリオ"/>
                <a:ea typeface="メイリオ"/>
                <a:cs typeface="+mn-cs"/>
              </a:rPr>
              <a:t>時間はケース選定・資源の洗い出し、合わせて</a:t>
            </a:r>
            <a:r>
              <a:rPr kumimoji="0" lang="en-US" altLang="ja-JP" sz="1800" b="0" i="0" u="none" strike="noStrike" kern="0" cap="none" spc="0" normalizeH="0" baseline="0" noProof="0">
                <a:ln>
                  <a:noFill/>
                </a:ln>
                <a:solidFill>
                  <a:srgbClr val="000000"/>
                </a:solidFill>
                <a:effectLst/>
                <a:uLnTx/>
                <a:uFillTx/>
                <a:latin typeface="メイリオ"/>
                <a:ea typeface="メイリオ"/>
                <a:cs typeface="+mn-cs"/>
              </a:rPr>
              <a:t>30</a:t>
            </a:r>
            <a:r>
              <a:rPr kumimoji="0" lang="ja-JP" altLang="en-US" sz="1800" b="0" i="0" u="none" strike="noStrike" kern="0" cap="none" spc="0" normalizeH="0" baseline="0" noProof="0">
                <a:ln>
                  <a:noFill/>
                </a:ln>
                <a:solidFill>
                  <a:srgbClr val="000000"/>
                </a:solidFill>
                <a:effectLst/>
                <a:uLnTx/>
                <a:uFillTx/>
                <a:latin typeface="メイリオ"/>
                <a:ea typeface="メイリオ"/>
                <a:cs typeface="+mn-cs"/>
              </a:rPr>
              <a:t>分程度です。</a:t>
            </a:r>
            <a:endParaRPr kumimoji="0" lang="en-US" altLang="ja-JP" sz="18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6" name="スライド番号プレースホルダー 3"/>
          <p:cNvSpPr>
            <a:spLocks noGrp="1"/>
          </p:cNvSpPr>
          <p:nvPr>
            <p:ph type="sldNum" sz="quarter" idx="4"/>
          </p:nvPr>
        </p:nvSpPr>
        <p:spPr>
          <a:xfrm>
            <a:off x="9219031" y="6695487"/>
            <a:ext cx="630513" cy="140770"/>
          </a:xfrm>
        </p:spPr>
        <p:txBody>
          <a:bodyPr/>
          <a:lstStyle/>
          <a:p>
            <a:fld id="{48F63A3B-78C7-47BE-AE5E-E10140E04643}" type="slidenum">
              <a:rPr lang="en-US" smtClean="0"/>
              <a:pPr/>
              <a:t>13</a:t>
            </a:fld>
            <a:endParaRPr lang="en-US"/>
          </a:p>
        </p:txBody>
      </p:sp>
    </p:spTree>
    <p:extLst>
      <p:ext uri="{BB962C8B-B14F-4D97-AF65-F5344CB8AC3E}">
        <p14:creationId xmlns:p14="http://schemas.microsoft.com/office/powerpoint/2010/main" val="266784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４．</a:t>
            </a:r>
            <a:r>
              <a:rPr lang="ja-JP" altLang="en-US" sz="1800"/>
              <a:t>地域資源を洗い出す</a:t>
            </a:r>
            <a:r>
              <a:rPr lang="ja-JP" altLang="en-US"/>
              <a:t>②（ケース選定と資源の洗い出し）</a:t>
            </a:r>
            <a:r>
              <a:rPr lang="en-US" altLang="ja-JP"/>
              <a:t/>
            </a:r>
            <a:br>
              <a:rPr lang="en-US" altLang="ja-JP"/>
            </a:br>
            <a:r>
              <a:rPr lang="ja-JP" altLang="en-US" sz="1800"/>
              <a:t>ー資源の洗い出しワークシート</a:t>
            </a:r>
            <a:endParaRPr lang="ja-JP" altLang="en-US"/>
          </a:p>
        </p:txBody>
      </p:sp>
      <p:sp>
        <p:nvSpPr>
          <p:cNvPr id="15" name="スライド番号プレースホルダー 6"/>
          <p:cNvSpPr>
            <a:spLocks noGrp="1"/>
          </p:cNvSpPr>
          <p:nvPr>
            <p:ph type="sldNum" sz="quarter" idx="4"/>
          </p:nvPr>
        </p:nvSpPr>
        <p:spPr>
          <a:xfrm>
            <a:off x="9219031" y="6669360"/>
            <a:ext cx="630513"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23" name="正方形/長方形 22"/>
          <p:cNvSpPr/>
          <p:nvPr/>
        </p:nvSpPr>
        <p:spPr>
          <a:xfrm>
            <a:off x="135731" y="908428"/>
            <a:ext cx="9519707" cy="639575"/>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lvl="0" fontAlgn="auto">
              <a:spcBef>
                <a:spcPts val="0"/>
              </a:spcBef>
              <a:spcAft>
                <a:spcPts val="0"/>
              </a:spcAft>
              <a:defRPr/>
            </a:pPr>
            <a:r>
              <a:rPr kumimoji="0" lang="ja-JP" altLang="en-US" sz="1400" b="1" u="sng" kern="0">
                <a:latin typeface="Meiryo UI" panose="020B0604030504040204" pitchFamily="50" charset="-128"/>
                <a:ea typeface="Meiryo UI" panose="020B0604030504040204" pitchFamily="50" charset="-128"/>
              </a:rPr>
              <a:t>★ポイント：</a:t>
            </a:r>
            <a:endParaRPr kumimoji="0" lang="en-US" altLang="ja-JP" sz="1400" b="1" u="sng" kern="0">
              <a:latin typeface="Meiryo UI" panose="020B0604030504040204" pitchFamily="50" charset="-128"/>
              <a:ea typeface="Meiryo UI" panose="020B0604030504040204" pitchFamily="50" charset="-128"/>
            </a:endParaRPr>
          </a:p>
          <a:p>
            <a:pPr lvl="0" fontAlgn="auto">
              <a:spcBef>
                <a:spcPts val="0"/>
              </a:spcBef>
              <a:spcAft>
                <a:spcPts val="0"/>
              </a:spcAft>
              <a:defRPr/>
            </a:pPr>
            <a:r>
              <a:rPr kumimoji="0" lang="ja-JP" altLang="en-US" sz="1400" kern="0">
                <a:latin typeface="Meiryo UI" panose="020B0604030504040204" pitchFamily="50" charset="-128"/>
                <a:ea typeface="Meiryo UI" panose="020B0604030504040204" pitchFamily="50" charset="-128"/>
              </a:rPr>
              <a:t>真ん中の円には、その人の課題だけでなく関心やできることを記載し、福祉的なものに限らずあらゆる資源を洗い出してみましょう。</a:t>
            </a:r>
            <a:endParaRPr kumimoji="0" lang="ja-JP" altLang="en-US" sz="1400" i="0" u="none" strike="noStrike" kern="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7" name="角丸四角形 13">
            <a:extLst>
              <a:ext uri="{FF2B5EF4-FFF2-40B4-BE49-F238E27FC236}">
                <a16:creationId xmlns:a16="http://schemas.microsoft.com/office/drawing/2014/main" id="{654E1E17-C215-8D27-82B3-34B1A28C452E}"/>
              </a:ext>
            </a:extLst>
          </p:cNvPr>
          <p:cNvSpPr/>
          <p:nvPr/>
        </p:nvSpPr>
        <p:spPr>
          <a:xfrm>
            <a:off x="344488" y="1850365"/>
            <a:ext cx="9310950" cy="4959765"/>
          </a:xfrm>
          <a:prstGeom prst="ellipse">
            <a:avLst/>
          </a:prstGeom>
          <a:solidFill>
            <a:schemeClr val="bg1">
              <a:alpha val="80000"/>
            </a:schemeClr>
          </a:solidFill>
          <a:ln w="9525" cap="flat" cmpd="sng" algn="ctr">
            <a:solidFill>
              <a:schemeClr val="accent2"/>
            </a:solidFill>
            <a:prstDash val="soli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2588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effectLst/>
                <a:uLnTx/>
                <a:uFillTx/>
                <a:latin typeface="Meiryo UI" panose="020B0604030504040204" pitchFamily="50" charset="-128"/>
                <a:ea typeface="Meiryo UI"/>
                <a:cs typeface="+mn-cs"/>
              </a:rPr>
              <a:t>本人と重なりがありそうな人や資源</a:t>
            </a:r>
            <a:endParaRPr kumimoji="0" lang="en-US" altLang="ja-JP" sz="1600" b="0" i="0" u="none" strike="noStrike" kern="0" cap="none" spc="0" normalizeH="0" baseline="0" noProof="0">
              <a:ln>
                <a:noFill/>
              </a:ln>
              <a:effectLst/>
              <a:uLnTx/>
              <a:uFillTx/>
              <a:latin typeface="Meiryo UI" panose="020B0604030504040204" pitchFamily="50" charset="-128"/>
              <a:ea typeface="Meiryo UI"/>
              <a:cs typeface="+mn-cs"/>
            </a:endParaRPr>
          </a:p>
          <a:p>
            <a:pPr lvl="0" algn="ctr" defTabSz="925880" fontAlgn="auto">
              <a:spcBef>
                <a:spcPts val="0"/>
              </a:spcBef>
              <a:spcAft>
                <a:spcPts val="0"/>
              </a:spcAft>
              <a:defRPr/>
            </a:pPr>
            <a:r>
              <a:rPr kumimoji="0" lang="ja-JP" altLang="en-US" sz="1600" kern="0">
                <a:solidFill>
                  <a:srgbClr val="000000"/>
                </a:solidFill>
                <a:latin typeface="メイリオ"/>
              </a:rPr>
              <a:t>地域で色々な人と関わりながら楽しそうに活動している人・団体</a:t>
            </a:r>
            <a:endParaRPr kumimoji="0" lang="en-US" altLang="ja-JP" sz="1600" b="0" i="0" u="none" strike="noStrike" kern="0" cap="none" spc="0" normalizeH="0" baseline="0" noProof="0">
              <a:ln>
                <a:noFill/>
              </a:ln>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p:txBody>
      </p:sp>
      <p:sp>
        <p:nvSpPr>
          <p:cNvPr id="8" name="角丸四角形 13">
            <a:extLst>
              <a:ext uri="{FF2B5EF4-FFF2-40B4-BE49-F238E27FC236}">
                <a16:creationId xmlns:a16="http://schemas.microsoft.com/office/drawing/2014/main" id="{A00F20DD-7174-9021-D915-90E7C30FD622}"/>
              </a:ext>
            </a:extLst>
          </p:cNvPr>
          <p:cNvSpPr/>
          <p:nvPr/>
        </p:nvSpPr>
        <p:spPr>
          <a:xfrm>
            <a:off x="3095358" y="3024046"/>
            <a:ext cx="3877734" cy="2278813"/>
          </a:xfrm>
          <a:prstGeom prst="ellipse">
            <a:avLst/>
          </a:prstGeom>
          <a:solidFill>
            <a:schemeClr val="accent2">
              <a:lumMod val="20000"/>
              <a:lumOff val="80000"/>
              <a:alpha val="80000"/>
            </a:schemeClr>
          </a:solidFill>
          <a:ln w="9525" cap="flat" cmpd="sng" algn="ctr">
            <a:solidFill>
              <a:schemeClr val="accent2"/>
            </a:solidFill>
            <a:prstDash val="soli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2588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effectLst/>
                <a:uLnTx/>
                <a:uFillTx/>
                <a:latin typeface="Meiryo UI" panose="020B0604030504040204" pitchFamily="50" charset="-128"/>
                <a:ea typeface="Meiryo UI"/>
                <a:cs typeface="+mn-cs"/>
              </a:rPr>
              <a:t>本人の望む暮らしや</a:t>
            </a:r>
            <a:endParaRPr kumimoji="0" lang="en-US" altLang="ja-JP" sz="1600" b="0" i="0" u="none" strike="noStrike" kern="0" cap="none" spc="0" normalizeH="0" baseline="0" noProof="0">
              <a:ln>
                <a:noFill/>
              </a:ln>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effectLst/>
                <a:uLnTx/>
                <a:uFillTx/>
                <a:latin typeface="Meiryo UI" panose="020B0604030504040204" pitchFamily="50" charset="-128"/>
                <a:ea typeface="Meiryo UI"/>
                <a:cs typeface="+mn-cs"/>
              </a:rPr>
              <a:t>関心を持てること・課題</a:t>
            </a:r>
            <a:endParaRPr kumimoji="0" lang="en-US" altLang="ja-JP" sz="1600" b="0" i="0" u="none" strike="noStrike" kern="0" cap="none" spc="0" normalizeH="0" baseline="0" noProof="0">
              <a:ln>
                <a:noFill/>
              </a:ln>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66BAB7">
                  <a:lumMod val="50000"/>
                </a:srgbClr>
              </a:solidFill>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94944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5</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567362"/>
            <a:ext cx="5429179" cy="4180632"/>
          </a:xfrm>
        </p:spPr>
        <p:txBody>
          <a:bodyPr/>
          <a:lstStyle/>
          <a:p>
            <a:pPr marL="457200" indent="-457200">
              <a:lnSpc>
                <a:spcPct val="100000"/>
              </a:lnSpc>
              <a:spcBef>
                <a:spcPts val="0"/>
              </a:spcBef>
              <a:spcAft>
                <a:spcPts val="0"/>
              </a:spcAft>
              <a:buFont typeface="+mj-lt"/>
              <a:buAutoNum type="arabicPeriod"/>
            </a:pPr>
            <a:r>
              <a:rPr lang="ja-JP" altLang="en-US" sz="1800">
                <a:solidFill>
                  <a:schemeClr val="bg1">
                    <a:lumMod val="65000"/>
                  </a:schemeClr>
                </a:solidFill>
              </a:rPr>
              <a:t>重層事業における地域づくりの考え方と</a:t>
            </a:r>
            <a:endParaRPr lang="en-US" altLang="ja-JP" sz="1800">
              <a:solidFill>
                <a:schemeClr val="bg1">
                  <a:lumMod val="65000"/>
                </a:schemeClr>
              </a:solidFill>
            </a:endParaRPr>
          </a:p>
          <a:p>
            <a:pPr marL="0" indent="0">
              <a:lnSpc>
                <a:spcPct val="100000"/>
              </a:lnSpc>
              <a:spcBef>
                <a:spcPts val="0"/>
              </a:spcBef>
              <a:spcAft>
                <a:spcPts val="0"/>
              </a:spcAft>
              <a:buNone/>
            </a:pPr>
            <a:r>
              <a:rPr lang="ja-JP" altLang="en-US" sz="1800">
                <a:solidFill>
                  <a:schemeClr val="bg1">
                    <a:lumMod val="65000"/>
                  </a:schemeClr>
                </a:solidFill>
              </a:rPr>
              <a:t>    プログラム趣旨を共有する</a:t>
            </a:r>
          </a:p>
          <a:p>
            <a:pPr marL="457200" indent="-457200">
              <a:buFont typeface="+mj-lt"/>
              <a:buAutoNum type="arabicPeriod" startAt="2"/>
            </a:pPr>
            <a:r>
              <a:rPr lang="ja-JP" altLang="en-US" sz="1800">
                <a:solidFill>
                  <a:schemeClr val="bg1">
                    <a:lumMod val="75000"/>
                  </a:schemeClr>
                </a:solidFill>
              </a:rPr>
              <a:t>参加メンバーを知る</a:t>
            </a:r>
          </a:p>
          <a:p>
            <a:pPr marL="457200" indent="-457200">
              <a:buFont typeface="+mj-lt"/>
              <a:buAutoNum type="arabicPeriod" startAt="2"/>
            </a:pPr>
            <a:r>
              <a:rPr lang="ja-JP" altLang="en-US" sz="1800">
                <a:solidFill>
                  <a:schemeClr val="bg1">
                    <a:lumMod val="75000"/>
                  </a:schemeClr>
                </a:solidFill>
              </a:rPr>
              <a:t>地域資源を洗い出す①（ケース共有）</a:t>
            </a:r>
          </a:p>
          <a:p>
            <a:pPr marL="457200" indent="-457200">
              <a:lnSpc>
                <a:spcPct val="100000"/>
              </a:lnSpc>
              <a:spcAft>
                <a:spcPts val="0"/>
              </a:spcAft>
              <a:buFont typeface="+mj-lt"/>
              <a:buAutoNum type="arabicPeriod" startAt="2"/>
            </a:pPr>
            <a:r>
              <a:rPr lang="ja-JP" altLang="en-US" sz="1800">
                <a:solidFill>
                  <a:schemeClr val="bg1">
                    <a:lumMod val="75000"/>
                  </a:schemeClr>
                </a:solidFill>
              </a:rPr>
              <a:t>地域資源を洗い出す②</a:t>
            </a:r>
            <a:endParaRPr lang="en-US" altLang="ja-JP" sz="1800">
              <a:solidFill>
                <a:schemeClr val="bg1">
                  <a:lumMod val="75000"/>
                </a:schemeClr>
              </a:solidFill>
            </a:endParaRPr>
          </a:p>
          <a:p>
            <a:pPr marL="0" indent="0">
              <a:lnSpc>
                <a:spcPct val="100000"/>
              </a:lnSpc>
              <a:spcBef>
                <a:spcPts val="0"/>
              </a:spcBef>
              <a:spcAft>
                <a:spcPts val="0"/>
              </a:spcAft>
              <a:buNone/>
            </a:pPr>
            <a:r>
              <a:rPr lang="ja-JP" altLang="en-US" sz="1800">
                <a:solidFill>
                  <a:schemeClr val="bg1">
                    <a:lumMod val="75000"/>
                  </a:schemeClr>
                </a:solidFill>
              </a:rPr>
              <a:t>   （ケース選定と地域資源の洗い出し）</a:t>
            </a:r>
            <a:endParaRPr lang="en-US" altLang="ja-JP" sz="1800">
              <a:solidFill>
                <a:schemeClr val="bg1">
                  <a:lumMod val="75000"/>
                </a:schemeClr>
              </a:solidFill>
            </a:endParaRPr>
          </a:p>
          <a:p>
            <a:pPr marL="457200" indent="-457200">
              <a:buFont typeface="+mj-lt"/>
              <a:buAutoNum type="arabicPeriod" startAt="5"/>
            </a:pPr>
            <a:r>
              <a:rPr lang="ja-JP" altLang="en-US" sz="1800"/>
              <a:t>インタビュー計画を立てる</a:t>
            </a:r>
            <a:endParaRPr lang="en-US" altLang="ja-JP" sz="1800"/>
          </a:p>
          <a:p>
            <a:pPr marL="457200" indent="-457200">
              <a:buFont typeface="+mj-lt"/>
              <a:buAutoNum type="arabicPeriod" startAt="5"/>
            </a:pPr>
            <a:r>
              <a:rPr lang="ja-JP" altLang="en-US" sz="1800">
                <a:solidFill>
                  <a:schemeClr val="bg1">
                    <a:lumMod val="75000"/>
                  </a:schemeClr>
                </a:solidFill>
              </a:rPr>
              <a:t>クロージング</a:t>
            </a:r>
          </a:p>
          <a:p>
            <a:pPr marL="457200" indent="-457200">
              <a:buFont typeface="+mj-lt"/>
              <a:buAutoNum type="arabicPeriod" startAt="5"/>
            </a:pPr>
            <a:endParaRPr lang="ja-JP" altLang="en-US" sz="1800">
              <a:solidFill>
                <a:schemeClr val="bg1">
                  <a:lumMod val="75000"/>
                </a:schemeClr>
              </a:solidFill>
            </a:endParaRPr>
          </a:p>
        </p:txBody>
      </p:sp>
    </p:spTree>
    <p:extLst>
      <p:ext uri="{BB962C8B-B14F-4D97-AF65-F5344CB8AC3E}">
        <p14:creationId xmlns:p14="http://schemas.microsoft.com/office/powerpoint/2010/main" val="190530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５．インタビュー計画を立てる</a:t>
            </a:r>
            <a:r>
              <a:rPr lang="ja-JP" altLang="en-US"/>
              <a:t/>
            </a:r>
            <a:br>
              <a:rPr lang="ja-JP" altLang="en-US"/>
            </a:br>
            <a:r>
              <a:rPr lang="ja-JP" altLang="en-US" sz="1800" err="1"/>
              <a:t>ー</a:t>
            </a:r>
            <a:r>
              <a:rPr lang="en-US" altLang="ja-JP" sz="1800"/>
              <a:t>Step2</a:t>
            </a:r>
            <a:r>
              <a:rPr lang="ja-JP" altLang="en-US" sz="1800"/>
              <a:t>の実践内容</a:t>
            </a:r>
          </a:p>
        </p:txBody>
      </p:sp>
      <p:sp>
        <p:nvSpPr>
          <p:cNvPr id="14" name="正方形/長方形 13"/>
          <p:cNvSpPr/>
          <p:nvPr/>
        </p:nvSpPr>
        <p:spPr>
          <a:xfrm>
            <a:off x="201042" y="985595"/>
            <a:ext cx="784013" cy="1207535"/>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en-US" altLang="ja-JP" sz="1400" b="1" kern="0">
                <a:solidFill>
                  <a:srgbClr val="FFFFFF"/>
                </a:solidFill>
                <a:latin typeface="Arial"/>
                <a:ea typeface="Meiryo UI"/>
              </a:rPr>
              <a:t>Step</a:t>
            </a:r>
            <a:r>
              <a:rPr kumimoji="0" lang="ja-JP" altLang="en-US" sz="1400" b="1" kern="0">
                <a:solidFill>
                  <a:srgbClr val="FFFFFF"/>
                </a:solidFill>
                <a:latin typeface="Arial"/>
                <a:ea typeface="Meiryo UI"/>
              </a:rPr>
              <a:t>２の目的</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16" name="正方形/長方形 15"/>
          <p:cNvSpPr/>
          <p:nvPr/>
        </p:nvSpPr>
        <p:spPr>
          <a:xfrm>
            <a:off x="1064567" y="985595"/>
            <a:ext cx="8572352" cy="1207535"/>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実際に地域に出て、どのような人や団体が地域でどのような活動をしているのか等、地域の現状を知る。</a:t>
            </a:r>
          </a:p>
          <a:p>
            <a:pPr marL="285750" lvl="0" indent="-285750" defTabSz="925880" fontAlgn="auto">
              <a:spcBef>
                <a:spcPts val="600"/>
              </a:spcBef>
              <a:spcAft>
                <a:spcPts val="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（必要があれば）ケースについて足りない情報を補足する。</a:t>
            </a:r>
          </a:p>
        </p:txBody>
      </p:sp>
      <p:sp>
        <p:nvSpPr>
          <p:cNvPr id="17" name="正方形/長方形 16"/>
          <p:cNvSpPr/>
          <p:nvPr/>
        </p:nvSpPr>
        <p:spPr>
          <a:xfrm>
            <a:off x="201043" y="2350726"/>
            <a:ext cx="9435876" cy="4214380"/>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0000"/>
                </a:solidFill>
                <a:effectLst/>
                <a:uLnTx/>
                <a:uFillTx/>
                <a:latin typeface="メイリオ"/>
                <a:ea typeface="メイリオ"/>
                <a:cs typeface="+mn-cs"/>
              </a:rPr>
              <a:t>＜</a:t>
            </a:r>
            <a:r>
              <a:rPr kumimoji="0" lang="en-US" altLang="ja-JP" sz="1800" b="1" i="0" u="none" strike="noStrike" kern="0" cap="none" spc="0" normalizeH="0" baseline="0" noProof="0">
                <a:ln>
                  <a:noFill/>
                </a:ln>
                <a:solidFill>
                  <a:srgbClr val="000000"/>
                </a:solidFill>
                <a:effectLst/>
                <a:uLnTx/>
                <a:uFillTx/>
                <a:latin typeface="メイリオ"/>
                <a:ea typeface="メイリオ"/>
                <a:cs typeface="+mn-cs"/>
              </a:rPr>
              <a:t>Setp2</a:t>
            </a:r>
            <a:r>
              <a:rPr kumimoji="0" lang="ja-JP" altLang="en-US" sz="1800" b="1" i="0" u="none" strike="noStrike" kern="0" cap="none" spc="0" normalizeH="0" baseline="0" noProof="0">
                <a:ln>
                  <a:noFill/>
                </a:ln>
                <a:solidFill>
                  <a:srgbClr val="000000"/>
                </a:solidFill>
                <a:effectLst/>
                <a:uLnTx/>
                <a:uFillTx/>
                <a:latin typeface="メイリオ"/>
                <a:ea typeface="メイリオ"/>
                <a:cs typeface="+mn-cs"/>
              </a:rPr>
              <a:t>の実施内容＞</a:t>
            </a: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1" kern="0">
                <a:solidFill>
                  <a:srgbClr val="000000"/>
                </a:solidFill>
                <a:latin typeface="メイリオ"/>
                <a:ea typeface="メイリオ"/>
              </a:rPr>
              <a:t>（１）インタビューを実践する</a:t>
            </a:r>
            <a:endParaRPr kumimoji="0" lang="en-US" altLang="ja-JP" b="1" kern="0">
              <a:solidFill>
                <a:srgbClr val="000000"/>
              </a:solidFill>
              <a:latin typeface="メイリオ"/>
              <a:ea typeface="メイリオ"/>
            </a:endParaRPr>
          </a:p>
          <a:p>
            <a:pPr marL="285750" lvl="0" indent="-285750" fontAlgn="auto">
              <a:spcBef>
                <a:spcPts val="0"/>
              </a:spcBef>
              <a:spcAft>
                <a:spcPts val="0"/>
              </a:spcAft>
              <a:buFont typeface="Arial" panose="020B0604020202020204" pitchFamily="34" charset="0"/>
              <a:buChar char="•"/>
              <a:defRPr/>
            </a:pPr>
            <a:r>
              <a:rPr kumimoji="0" lang="ja-JP" altLang="en-US" sz="1600" kern="0">
                <a:solidFill>
                  <a:srgbClr val="000000"/>
                </a:solidFill>
                <a:latin typeface="メイリオ"/>
                <a:ea typeface="メイリオ"/>
              </a:rPr>
              <a:t>各担当が方針に沿って</a:t>
            </a:r>
            <a:r>
              <a:rPr kumimoji="0" lang="en-US" altLang="ja-JP" sz="1600" kern="0">
                <a:solidFill>
                  <a:srgbClr val="000000"/>
                </a:solidFill>
                <a:latin typeface="メイリオ"/>
                <a:ea typeface="メイリオ"/>
              </a:rPr>
              <a:t>Step1</a:t>
            </a:r>
            <a:r>
              <a:rPr kumimoji="0" lang="ja-JP" altLang="en-US" sz="1600" kern="0">
                <a:solidFill>
                  <a:srgbClr val="000000"/>
                </a:solidFill>
                <a:latin typeface="メイリオ"/>
                <a:ea typeface="メイリオ"/>
              </a:rPr>
              <a:t>で選定したインタビュー対象者にインタビューを行い、どのような想いを持って活動しているか、活動を始めたきっかけ等を確認する（地域に足を運ぶ）。</a:t>
            </a:r>
            <a:r>
              <a:rPr kumimoji="0" lang="en-US" altLang="ja-JP" sz="1600" kern="0">
                <a:solidFill>
                  <a:srgbClr val="000000"/>
                </a:solidFill>
                <a:latin typeface="メイリオ"/>
                <a:ea typeface="メイリオ"/>
              </a:rPr>
              <a:t>※2</a:t>
            </a:r>
            <a:r>
              <a:rPr kumimoji="0" lang="ja-JP" altLang="en-US" sz="1600" kern="0">
                <a:solidFill>
                  <a:srgbClr val="000000"/>
                </a:solidFill>
                <a:latin typeface="メイリオ"/>
                <a:ea typeface="メイリオ"/>
              </a:rPr>
              <a:t>名体制で実施することが望ましい。</a:t>
            </a:r>
          </a:p>
          <a:p>
            <a:pPr marL="285750" lvl="0" indent="-285750" fontAlgn="auto">
              <a:spcBef>
                <a:spcPts val="1000"/>
              </a:spcBef>
              <a:spcAft>
                <a:spcPts val="0"/>
              </a:spcAft>
              <a:buFont typeface="Arial" panose="020B0604020202020204" pitchFamily="34" charset="0"/>
              <a:buChar char="•"/>
              <a:defRPr/>
            </a:pPr>
            <a:r>
              <a:rPr kumimoji="0" lang="ja-JP" altLang="en-US" sz="1600" kern="0">
                <a:solidFill>
                  <a:srgbClr val="000000"/>
                </a:solidFill>
                <a:latin typeface="メイリオ"/>
                <a:ea typeface="メイリオ"/>
              </a:rPr>
              <a:t>活動をしていない人であっても、個別ケースの情報やその人のためにあったらよいと思う資源や活動について、何らかの情報やネットワーク、その人自身がやりたいという想いを持っていないか等を探る（個人情報に触れないよう留意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1" kern="0">
                <a:solidFill>
                  <a:srgbClr val="000000"/>
                </a:solidFill>
                <a:latin typeface="メイリオ"/>
                <a:ea typeface="メイリオ"/>
              </a:rPr>
              <a:t>（２）個別ケースの情報を補強する</a:t>
            </a:r>
            <a:endParaRPr kumimoji="0" lang="en-US" altLang="ja-JP" sz="1600" b="1" kern="0">
              <a:solidFill>
                <a:srgbClr val="000000"/>
              </a:solidFill>
              <a:latin typeface="メイリオ"/>
              <a:ea typeface="メイリオ"/>
            </a:endParaRPr>
          </a:p>
          <a:p>
            <a:pPr marL="285750" lvl="0" indent="-285750" fontAlgn="auto">
              <a:spcBef>
                <a:spcPts val="0"/>
              </a:spcBef>
              <a:spcAft>
                <a:spcPts val="0"/>
              </a:spcAft>
              <a:buFont typeface="Arial" panose="020B0604020202020204" pitchFamily="34" charset="0"/>
              <a:buChar char="•"/>
              <a:defRPr/>
            </a:pPr>
            <a:r>
              <a:rPr kumimoji="0" lang="ja-JP" altLang="en-US" sz="1600" kern="0">
                <a:solidFill>
                  <a:srgbClr val="000000"/>
                </a:solidFill>
                <a:latin typeface="メイリオ"/>
                <a:ea typeface="メイリオ"/>
              </a:rPr>
              <a:t>必要に応じて、</a:t>
            </a:r>
            <a:r>
              <a:rPr kumimoji="0" lang="en-US" altLang="ja-JP" sz="1600" kern="0">
                <a:solidFill>
                  <a:srgbClr val="000000"/>
                </a:solidFill>
                <a:latin typeface="メイリオ"/>
                <a:ea typeface="メイリオ"/>
              </a:rPr>
              <a:t>Step1</a:t>
            </a:r>
            <a:r>
              <a:rPr kumimoji="0" lang="ja-JP" altLang="en-US" sz="1600" kern="0">
                <a:solidFill>
                  <a:srgbClr val="000000"/>
                </a:solidFill>
                <a:latin typeface="メイリオ"/>
                <a:ea typeface="メイリオ"/>
              </a:rPr>
              <a:t>では把握しきれなかったケース情報を収集する。</a:t>
            </a:r>
          </a:p>
          <a:p>
            <a:pPr marL="285750" lvl="0" indent="-285750" fontAlgn="auto">
              <a:spcBef>
                <a:spcPts val="1000"/>
              </a:spcBef>
              <a:spcAft>
                <a:spcPts val="0"/>
              </a:spcAft>
              <a:buFont typeface="Arial" panose="020B0604020202020204" pitchFamily="34" charset="0"/>
              <a:buChar char="•"/>
              <a:defRPr/>
            </a:pPr>
            <a:r>
              <a:rPr kumimoji="0" lang="ja-JP" altLang="en-US" sz="1600" kern="0">
                <a:solidFill>
                  <a:srgbClr val="000000"/>
                </a:solidFill>
                <a:latin typeface="メイリオ"/>
                <a:ea typeface="メイリオ"/>
              </a:rPr>
              <a:t>適宜、メンバーと情報交換する（または</a:t>
            </a:r>
            <a:r>
              <a:rPr kumimoji="0" lang="en-US" altLang="ja-JP" sz="1600" kern="0">
                <a:solidFill>
                  <a:srgbClr val="000000"/>
                </a:solidFill>
                <a:latin typeface="メイリオ"/>
                <a:ea typeface="メイリオ"/>
              </a:rPr>
              <a:t>Step3</a:t>
            </a:r>
            <a:r>
              <a:rPr kumimoji="0" lang="ja-JP" altLang="en-US" sz="1600" kern="0">
                <a:solidFill>
                  <a:srgbClr val="000000"/>
                </a:solidFill>
                <a:latin typeface="メイリオ"/>
                <a:ea typeface="メイリオ"/>
              </a:rPr>
              <a:t>で共有する）。</a:t>
            </a:r>
          </a:p>
        </p:txBody>
      </p:sp>
      <p:sp>
        <p:nvSpPr>
          <p:cNvPr id="6" name="スライド番号プレースホルダー 3"/>
          <p:cNvSpPr>
            <a:spLocks noGrp="1"/>
          </p:cNvSpPr>
          <p:nvPr>
            <p:ph type="sldNum" sz="quarter" idx="4"/>
          </p:nvPr>
        </p:nvSpPr>
        <p:spPr>
          <a:xfrm>
            <a:off x="9219031" y="6669360"/>
            <a:ext cx="630513" cy="140770"/>
          </a:xfrm>
        </p:spPr>
        <p:txBody>
          <a:bodyPr/>
          <a:lstStyle/>
          <a:p>
            <a:fld id="{48F63A3B-78C7-47BE-AE5E-E10140E04643}" type="slidenum">
              <a:rPr lang="en-US" smtClean="0"/>
              <a:pPr/>
              <a:t>16</a:t>
            </a:fld>
            <a:endParaRPr lang="en-US"/>
          </a:p>
        </p:txBody>
      </p:sp>
    </p:spTree>
    <p:extLst>
      <p:ext uri="{BB962C8B-B14F-4D97-AF65-F5344CB8AC3E}">
        <p14:creationId xmlns:p14="http://schemas.microsoft.com/office/powerpoint/2010/main" val="9347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５．インタビュー計画を立てる</a:t>
            </a:r>
            <a:br>
              <a:rPr lang="ja-JP" altLang="en-US" sz="1800"/>
            </a:br>
            <a:r>
              <a:rPr lang="ja-JP" altLang="en-US" sz="1800"/>
              <a:t>ーインタビューシート（</a:t>
            </a:r>
            <a:r>
              <a:rPr lang="en-US" altLang="ja-JP" sz="1800"/>
              <a:t>Step2</a:t>
            </a:r>
            <a:r>
              <a:rPr lang="ja-JP" altLang="en-US" sz="1800"/>
              <a:t>で使用）</a:t>
            </a:r>
            <a:endParaRPr lang="ja-JP" altLang="en-US"/>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 name="正方形/長方形 5"/>
          <p:cNvSpPr/>
          <p:nvPr/>
        </p:nvSpPr>
        <p:spPr>
          <a:xfrm>
            <a:off x="225872" y="930624"/>
            <a:ext cx="9505056" cy="606076"/>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ea typeface="メイリオ"/>
              </a:rPr>
              <a:t>インタビュー対象者に何を聞くか、確認しましょう。</a:t>
            </a:r>
          </a:p>
        </p:txBody>
      </p:sp>
      <p:graphicFrame>
        <p:nvGraphicFramePr>
          <p:cNvPr id="7" name="表 6">
            <a:extLst>
              <a:ext uri="{FF2B5EF4-FFF2-40B4-BE49-F238E27FC236}">
                <a16:creationId xmlns:a16="http://schemas.microsoft.com/office/drawing/2014/main" id="{E406B2F1-A5C7-A2C1-EFFC-230A77F90428}"/>
              </a:ext>
            </a:extLst>
          </p:cNvPr>
          <p:cNvGraphicFramePr>
            <a:graphicFrameLocks noGrp="1"/>
          </p:cNvGraphicFramePr>
          <p:nvPr>
            <p:extLst>
              <p:ext uri="{D42A27DB-BD31-4B8C-83A1-F6EECF244321}">
                <p14:modId xmlns:p14="http://schemas.microsoft.com/office/powerpoint/2010/main" val="1939767303"/>
              </p:ext>
            </p:extLst>
          </p:nvPr>
        </p:nvGraphicFramePr>
        <p:xfrm>
          <a:off x="225872" y="1639326"/>
          <a:ext cx="9505056" cy="4674520"/>
        </p:xfrm>
        <a:graphic>
          <a:graphicData uri="http://schemas.openxmlformats.org/drawingml/2006/table">
            <a:tbl>
              <a:tblPr firstRow="1" bandRow="1"/>
              <a:tblGrid>
                <a:gridCol w="1512168">
                  <a:extLst>
                    <a:ext uri="{9D8B030D-6E8A-4147-A177-3AD203B41FA5}">
                      <a16:colId xmlns:a16="http://schemas.microsoft.com/office/drawing/2014/main" val="4171513276"/>
                    </a:ext>
                  </a:extLst>
                </a:gridCol>
                <a:gridCol w="1512168">
                  <a:extLst>
                    <a:ext uri="{9D8B030D-6E8A-4147-A177-3AD203B41FA5}">
                      <a16:colId xmlns:a16="http://schemas.microsoft.com/office/drawing/2014/main" val="918232791"/>
                    </a:ext>
                  </a:extLst>
                </a:gridCol>
                <a:gridCol w="3168352">
                  <a:extLst>
                    <a:ext uri="{9D8B030D-6E8A-4147-A177-3AD203B41FA5}">
                      <a16:colId xmlns:a16="http://schemas.microsoft.com/office/drawing/2014/main" val="3742052009"/>
                    </a:ext>
                  </a:extLst>
                </a:gridCol>
                <a:gridCol w="3312368">
                  <a:extLst>
                    <a:ext uri="{9D8B030D-6E8A-4147-A177-3AD203B41FA5}">
                      <a16:colId xmlns:a16="http://schemas.microsoft.com/office/drawing/2014/main" val="2328319183"/>
                    </a:ext>
                  </a:extLst>
                </a:gridCol>
              </a:tblGrid>
              <a:tr h="659374">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latin typeface="メイリオ" panose="020B0604030504040204" pitchFamily="50" charset="-128"/>
                          <a:ea typeface="メイリオ" panose="020B0604030504040204" pitchFamily="50" charset="-128"/>
                        </a:rPr>
                        <a:t>実際に会った人</a:t>
                      </a:r>
                      <a:endParaRPr kumimoji="1" lang="en-US" altLang="ja-JP" sz="1200">
                        <a:latin typeface="メイリオ" panose="020B0604030504040204" pitchFamily="50" charset="-128"/>
                        <a:ea typeface="メイリオ" panose="020B0604030504040204" pitchFamily="50" charset="-128"/>
                      </a:endParaRPr>
                    </a:p>
                    <a:p>
                      <a:pPr algn="ctr"/>
                      <a:r>
                        <a:rPr kumimoji="1" lang="ja-JP" altLang="en-US" sz="1100" b="0">
                          <a:latin typeface="メイリオ" panose="020B0604030504040204" pitchFamily="50" charset="-128"/>
                          <a:ea typeface="メイリオ" panose="020B0604030504040204" pitchFamily="50" charset="-128"/>
                        </a:rPr>
                        <a:t>（いくつでも）</a:t>
                      </a:r>
                    </a:p>
                  </a:txBody>
                  <a:tcPr marL="36000" marR="36000" marT="36000" marB="3600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活躍している地域</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r>
                        <a:rPr kumimoji="1" lang="ja-JP" altLang="en-US" sz="1200" b="0">
                          <a:solidFill>
                            <a:schemeClr val="bg1"/>
                          </a:solidFill>
                          <a:latin typeface="メイリオ" panose="020B0604030504040204" pitchFamily="50" charset="-128"/>
                          <a:ea typeface="メイリオ" panose="020B0604030504040204" pitchFamily="50" charset="-128"/>
                        </a:rPr>
                        <a:t>（地区名）</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どのような活動をしているか</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r>
                        <a:rPr kumimoji="1" lang="ja-JP" altLang="en-US" sz="1200" b="0">
                          <a:solidFill>
                            <a:schemeClr val="bg1"/>
                          </a:solidFill>
                          <a:latin typeface="メイリオ" panose="020B0604030504040204" pitchFamily="50" charset="-128"/>
                          <a:ea typeface="メイリオ" panose="020B0604030504040204" pitchFamily="50" charset="-128"/>
                        </a:rPr>
                        <a:t>（対象、活動内容、活動場所等）</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どのような想いを持って活動しているか</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r>
                        <a:rPr kumimoji="1" lang="ja-JP" altLang="en-US" sz="1200" b="0">
                          <a:solidFill>
                            <a:schemeClr val="bg1"/>
                          </a:solidFill>
                          <a:latin typeface="メイリオ" panose="020B0604030504040204" pitchFamily="50" charset="-128"/>
                          <a:ea typeface="メイリオ" panose="020B0604030504040204" pitchFamily="50" charset="-128"/>
                        </a:rPr>
                        <a:t>（活動を始めたきっかけ、困っている事、今後どんなことをしてみたいと思っているか等）</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208535641"/>
                  </a:ext>
                </a:extLst>
              </a:tr>
              <a:tr h="4015146">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7691238"/>
                  </a:ext>
                </a:extLst>
              </a:tr>
            </a:tbl>
          </a:graphicData>
        </a:graphic>
      </p:graphicFrame>
    </p:spTree>
    <p:extLst>
      <p:ext uri="{BB962C8B-B14F-4D97-AF65-F5344CB8AC3E}">
        <p14:creationId xmlns:p14="http://schemas.microsoft.com/office/powerpoint/2010/main" val="386446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５．インタビュー計画を立てる</a:t>
            </a:r>
            <a:r>
              <a:rPr lang="ja-JP" altLang="en-US"/>
              <a:t/>
            </a:r>
            <a:br>
              <a:rPr lang="ja-JP" altLang="en-US"/>
            </a:br>
            <a:r>
              <a:rPr lang="ja-JP" altLang="en-US" sz="1800"/>
              <a:t>ーインタビュー候補者リスト</a:t>
            </a:r>
            <a:endParaRPr lang="ja-JP" altLang="en-US" sz="1400"/>
          </a:p>
        </p:txBody>
      </p:sp>
      <p:sp>
        <p:nvSpPr>
          <p:cNvPr id="15" name="スライド番号プレースホルダー 6"/>
          <p:cNvSpPr>
            <a:spLocks noGrp="1"/>
          </p:cNvSpPr>
          <p:nvPr>
            <p:ph type="sldNum" sz="quarter" idx="4"/>
          </p:nvPr>
        </p:nvSpPr>
        <p:spPr>
          <a:xfrm>
            <a:off x="9219031" y="6069179"/>
            <a:ext cx="630513"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221532254"/>
              </p:ext>
            </p:extLst>
          </p:nvPr>
        </p:nvGraphicFramePr>
        <p:xfrm>
          <a:off x="286090" y="2912559"/>
          <a:ext cx="9333817" cy="3031990"/>
        </p:xfrm>
        <a:graphic>
          <a:graphicData uri="http://schemas.openxmlformats.org/drawingml/2006/table">
            <a:tbl>
              <a:tblPr/>
              <a:tblGrid>
                <a:gridCol w="720081">
                  <a:extLst>
                    <a:ext uri="{9D8B030D-6E8A-4147-A177-3AD203B41FA5}">
                      <a16:colId xmlns:a16="http://schemas.microsoft.com/office/drawing/2014/main" val="3590177446"/>
                    </a:ext>
                  </a:extLst>
                </a:gridCol>
                <a:gridCol w="1512168">
                  <a:extLst>
                    <a:ext uri="{9D8B030D-6E8A-4147-A177-3AD203B41FA5}">
                      <a16:colId xmlns:a16="http://schemas.microsoft.com/office/drawing/2014/main" val="1269752082"/>
                    </a:ext>
                  </a:extLst>
                </a:gridCol>
                <a:gridCol w="1512168">
                  <a:extLst>
                    <a:ext uri="{9D8B030D-6E8A-4147-A177-3AD203B41FA5}">
                      <a16:colId xmlns:a16="http://schemas.microsoft.com/office/drawing/2014/main" val="2996493277"/>
                    </a:ext>
                  </a:extLst>
                </a:gridCol>
                <a:gridCol w="4310614">
                  <a:extLst>
                    <a:ext uri="{9D8B030D-6E8A-4147-A177-3AD203B41FA5}">
                      <a16:colId xmlns:a16="http://schemas.microsoft.com/office/drawing/2014/main" val="1488651307"/>
                    </a:ext>
                  </a:extLst>
                </a:gridCol>
                <a:gridCol w="1278786">
                  <a:extLst>
                    <a:ext uri="{9D8B030D-6E8A-4147-A177-3AD203B41FA5}">
                      <a16:colId xmlns:a16="http://schemas.microsoft.com/office/drawing/2014/main" val="4044686161"/>
                    </a:ext>
                  </a:extLst>
                </a:gridCol>
              </a:tblGrid>
              <a:tr h="172689">
                <a:tc>
                  <a:txBody>
                    <a:bodyPr/>
                    <a:lstStyle/>
                    <a:p>
                      <a:pPr algn="ctr" fontAlgn="t"/>
                      <a:r>
                        <a:rPr lang="en-US" altLang="ja-JP" sz="1200" b="1" i="0" u="none" strike="noStrike">
                          <a:solidFill>
                            <a:schemeClr val="bg1"/>
                          </a:solidFill>
                          <a:effectLst/>
                          <a:latin typeface="Meiryo UI" panose="020B0604030504040204" pitchFamily="50" charset="-128"/>
                          <a:ea typeface="Meiryo UI" panose="020B0604030504040204" pitchFamily="50" charset="-128"/>
                        </a:rPr>
                        <a:t>No</a:t>
                      </a:r>
                      <a:endParaRPr lang="ja-JP" altLang="en-US" sz="1200" b="1" i="0" u="none" strike="noStrike">
                        <a:solidFill>
                          <a:schemeClr val="bg1"/>
                        </a:solidFill>
                        <a:effectLst/>
                        <a:latin typeface="Meiryo UI" panose="020B0604030504040204" pitchFamily="50" charset="-128"/>
                        <a:ea typeface="Meiryo UI" panose="020B0604030504040204" pitchFamily="50" charset="-128"/>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200" b="1" u="none" strike="noStrike">
                          <a:solidFill>
                            <a:schemeClr val="bg1"/>
                          </a:solidFill>
                          <a:effectLst/>
                          <a:latin typeface="Meiryo UI" panose="020B0604030504040204" pitchFamily="50" charset="-128"/>
                          <a:ea typeface="Meiryo UI" panose="020B0604030504040204" pitchFamily="50" charset="-128"/>
                        </a:rPr>
                        <a:t>地域で活躍している人・団体</a:t>
                      </a:r>
                      <a:endParaRPr lang="ja-JP" altLang="en-US" sz="1200" b="1" i="0" u="none" strike="noStrike">
                        <a:solidFill>
                          <a:schemeClr val="bg1"/>
                        </a:solidFill>
                        <a:effectLst/>
                        <a:latin typeface="Meiryo UI" panose="020B0604030504040204" pitchFamily="50" charset="-128"/>
                        <a:ea typeface="Meiryo UI" panose="020B0604030504040204" pitchFamily="50" charset="-128"/>
                      </a:endParaRPr>
                    </a:p>
                  </a:txBody>
                  <a:tcPr marL="72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ja-JP" altLang="en-US" sz="1200" b="1" i="0" u="none" strike="noStrike">
                          <a:solidFill>
                            <a:schemeClr val="bg1"/>
                          </a:solidFill>
                          <a:effectLst/>
                          <a:latin typeface="Meiryo UI" panose="020B0604030504040204" pitchFamily="50" charset="-128"/>
                          <a:ea typeface="Meiryo UI" panose="020B0604030504040204" pitchFamily="50" charset="-128"/>
                        </a:rPr>
                        <a:t>活躍している地域</a:t>
                      </a:r>
                    </a:p>
                  </a:txBody>
                  <a:tcPr marL="72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200" b="1" i="0" u="none" strike="noStrike">
                          <a:solidFill>
                            <a:schemeClr val="bg1"/>
                          </a:solidFill>
                          <a:effectLst/>
                          <a:latin typeface="Meiryo UI" panose="020B0604030504040204" pitchFamily="50" charset="-128"/>
                          <a:ea typeface="Meiryo UI" panose="020B0604030504040204" pitchFamily="50" charset="-128"/>
                        </a:rPr>
                        <a:t>メンバーと共有したいと思った理由</a:t>
                      </a:r>
                    </a:p>
                  </a:txBody>
                  <a:tcPr marL="72000" marR="36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ja-JP" altLang="en-US" sz="1200" b="1" i="0" u="none" strike="noStrike">
                          <a:solidFill>
                            <a:schemeClr val="bg1"/>
                          </a:solidFill>
                          <a:effectLst/>
                          <a:latin typeface="Meiryo UI" panose="020B0604030504040204" pitchFamily="50" charset="-128"/>
                          <a:ea typeface="Meiryo UI" panose="020B0604030504040204" pitchFamily="50" charset="-128"/>
                        </a:rPr>
                        <a:t>インタビュー</a:t>
                      </a:r>
                    </a:p>
                  </a:txBody>
                  <a:tcPr marL="72000" marR="36000" marT="72000" marB="7200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32896855"/>
                  </a:ext>
                </a:extLst>
              </a:tr>
              <a:tr h="365918">
                <a:tc>
                  <a:txBody>
                    <a:bodyPr/>
                    <a:lstStyle/>
                    <a:p>
                      <a:pPr marL="0" indent="0" algn="ctr" defTabSz="484862" rtl="0" eaLnBrk="1" fontAlgn="ctr" latinLnBrk="0" hangingPunct="1">
                        <a:buClr>
                          <a:schemeClr val="tx1">
                            <a:lumMod val="50000"/>
                          </a:schemeClr>
                        </a:buClr>
                        <a:buFont typeface="Arial" panose="020B0604020202020204" pitchFamily="34" charset="0"/>
                        <a:buNone/>
                      </a:pPr>
                      <a:r>
                        <a:rPr kumimoji="1" lang="ja-JP" altLang="en-US" sz="1200" b="1" u="none" strike="noStrike" kern="1200">
                          <a:solidFill>
                            <a:schemeClr val="tx1">
                              <a:lumMod val="50000"/>
                            </a:schemeClr>
                          </a:solidFill>
                          <a:effectLst/>
                          <a:latin typeface="Meiryo UI" panose="020B0604030504040204" pitchFamily="50" charset="-128"/>
                          <a:ea typeface="Meiryo UI" panose="020B0604030504040204" pitchFamily="50" charset="-128"/>
                          <a:cs typeface="+mn-cs"/>
                        </a:rPr>
                        <a:t>（例）</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l" defTabSz="484862" rtl="0" eaLnBrk="1" fontAlgn="ctr" latinLnBrk="0" hangingPunct="1">
                        <a:buClr>
                          <a:schemeClr val="tx1">
                            <a:lumMod val="50000"/>
                          </a:schemeClr>
                        </a:buClr>
                        <a:buFont typeface="Arial" panose="020B0604020202020204" pitchFamily="34" charset="0"/>
                        <a:buNone/>
                      </a:pPr>
                      <a:r>
                        <a:rPr kumimoji="1" lang="en-US" altLang="ja-JP"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rPr>
                        <a:t>NPO</a:t>
                      </a:r>
                      <a:r>
                        <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rPr>
                        <a:t>法人　●●</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r>
                        <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rPr>
                        <a:t>○○地区</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84862" rtl="0" eaLnBrk="1" latinLnBrk="0" hangingPunct="1">
                        <a:defRPr kumimoji="1" sz="1909" kern="1200">
                          <a:solidFill>
                            <a:schemeClr val="dk1"/>
                          </a:solidFill>
                          <a:latin typeface="Arial"/>
                          <a:ea typeface="Meiryo UI"/>
                        </a:defRPr>
                      </a:lvl1pPr>
                      <a:lvl2pPr marL="484862" algn="l" defTabSz="484862" rtl="0" eaLnBrk="1" latinLnBrk="0" hangingPunct="1">
                        <a:defRPr kumimoji="1" sz="1909" kern="1200">
                          <a:solidFill>
                            <a:schemeClr val="dk1"/>
                          </a:solidFill>
                          <a:latin typeface="Arial"/>
                          <a:ea typeface="Meiryo UI"/>
                        </a:defRPr>
                      </a:lvl2pPr>
                      <a:lvl3pPr marL="969727" algn="l" defTabSz="484862" rtl="0" eaLnBrk="1" latinLnBrk="0" hangingPunct="1">
                        <a:defRPr kumimoji="1" sz="1909" kern="1200">
                          <a:solidFill>
                            <a:schemeClr val="dk1"/>
                          </a:solidFill>
                          <a:latin typeface="Arial"/>
                          <a:ea typeface="Meiryo UI"/>
                        </a:defRPr>
                      </a:lvl3pPr>
                      <a:lvl4pPr marL="1454588" algn="l" defTabSz="484862" rtl="0" eaLnBrk="1" latinLnBrk="0" hangingPunct="1">
                        <a:defRPr kumimoji="1" sz="1909" kern="1200">
                          <a:solidFill>
                            <a:schemeClr val="dk1"/>
                          </a:solidFill>
                          <a:latin typeface="Arial"/>
                          <a:ea typeface="Meiryo UI"/>
                        </a:defRPr>
                      </a:lvl4pPr>
                      <a:lvl5pPr marL="1939450" algn="l" defTabSz="484862" rtl="0" eaLnBrk="1" latinLnBrk="0" hangingPunct="1">
                        <a:defRPr kumimoji="1" sz="1909" kern="1200">
                          <a:solidFill>
                            <a:schemeClr val="dk1"/>
                          </a:solidFill>
                          <a:latin typeface="Arial"/>
                          <a:ea typeface="Meiryo UI"/>
                        </a:defRPr>
                      </a:lvl5pPr>
                      <a:lvl6pPr marL="2424313" algn="l" defTabSz="484862" rtl="0" eaLnBrk="1" latinLnBrk="0" hangingPunct="1">
                        <a:defRPr kumimoji="1" sz="1909" kern="1200">
                          <a:solidFill>
                            <a:schemeClr val="dk1"/>
                          </a:solidFill>
                          <a:latin typeface="Arial"/>
                          <a:ea typeface="Meiryo UI"/>
                        </a:defRPr>
                      </a:lvl6pPr>
                      <a:lvl7pPr marL="2909175" algn="l" defTabSz="484862" rtl="0" eaLnBrk="1" latinLnBrk="0" hangingPunct="1">
                        <a:defRPr kumimoji="1" sz="1909" kern="1200">
                          <a:solidFill>
                            <a:schemeClr val="dk1"/>
                          </a:solidFill>
                          <a:latin typeface="Arial"/>
                          <a:ea typeface="Meiryo UI"/>
                        </a:defRPr>
                      </a:lvl7pPr>
                      <a:lvl8pPr marL="3394036" algn="l" defTabSz="484862" rtl="0" eaLnBrk="1" latinLnBrk="0" hangingPunct="1">
                        <a:defRPr kumimoji="1" sz="1909" kern="1200">
                          <a:solidFill>
                            <a:schemeClr val="dk1"/>
                          </a:solidFill>
                          <a:latin typeface="Arial"/>
                          <a:ea typeface="Meiryo UI"/>
                        </a:defRPr>
                      </a:lvl8pPr>
                      <a:lvl9pPr marL="3878899" algn="l" defTabSz="484862" rtl="0" eaLnBrk="1" latinLnBrk="0" hangingPunct="1">
                        <a:defRPr kumimoji="1" sz="1909" kern="1200">
                          <a:solidFill>
                            <a:schemeClr val="dk1"/>
                          </a:solidFill>
                          <a:latin typeface="Arial"/>
                          <a:ea typeface="Meiryo UI"/>
                        </a:defRPr>
                      </a:lvl9pPr>
                    </a:lstStyle>
                    <a:p>
                      <a:pPr marL="0" indent="0" algn="l" fontAlgn="ctr">
                        <a:buFont typeface="Arial" panose="020B0604020202020204" pitchFamily="34" charset="0"/>
                        <a:buNone/>
                      </a:pPr>
                      <a:r>
                        <a:rPr kumimoji="1" lang="ja-JP" altLang="en-US" sz="1200" u="none" strike="noStrike" kern="1200">
                          <a:solidFill>
                            <a:schemeClr val="tx1"/>
                          </a:solidFill>
                          <a:effectLst/>
                          <a:latin typeface="Meiryo UI" panose="020B0604030504040204" pitchFamily="50" charset="-128"/>
                          <a:ea typeface="Meiryo UI" panose="020B0604030504040204" pitchFamily="50" charset="-128"/>
                          <a:cs typeface="+mn-cs"/>
                        </a:rPr>
                        <a:t>子ども食堂を運営しており、そこで大学生ボランティアが不登校の子ども向けに学習支援を行っている。不登校で学習にも不安を抱えている子どもがいたら、この場所を紹介してもらいたいと思った。</a:t>
                      </a: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buFont typeface="Arial" panose="020B0604020202020204" pitchFamily="34" charset="0"/>
                        <a:buNone/>
                      </a:pPr>
                      <a:r>
                        <a:rPr kumimoji="1" lang="ja-JP" altLang="en-US" sz="1200" u="none" strike="noStrike" kern="1200">
                          <a:solidFill>
                            <a:schemeClr val="tx1"/>
                          </a:solidFill>
                          <a:effectLst/>
                          <a:latin typeface="Meiryo UI" panose="020B0604030504040204" pitchFamily="50" charset="-128"/>
                          <a:ea typeface="Meiryo UI" panose="020B0604030504040204" pitchFamily="50" charset="-128"/>
                          <a:cs typeface="+mn-cs"/>
                        </a:rPr>
                        <a:t>〇</a:t>
                      </a: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1412673"/>
                  </a:ext>
                </a:extLst>
              </a:tr>
              <a:tr h="365918">
                <a:tc>
                  <a:txBody>
                    <a:bodyPr/>
                    <a:lstStyle/>
                    <a:p>
                      <a:pPr marL="0" indent="0" algn="ctr" defTabSz="484862" rtl="0" eaLnBrk="1" fontAlgn="ctr" latinLnBrk="0" hangingPunct="1">
                        <a:buClr>
                          <a:schemeClr val="tx1">
                            <a:lumMod val="50000"/>
                          </a:schemeClr>
                        </a:buClr>
                        <a:buFont typeface="Arial" panose="020B0604020202020204" pitchFamily="34" charset="0"/>
                        <a:buNone/>
                      </a:pPr>
                      <a:endParaRPr kumimoji="1" lang="ja-JP" altLang="en-US" sz="1200" b="1"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1110129"/>
                  </a:ext>
                </a:extLst>
              </a:tr>
              <a:tr h="365918">
                <a:tc>
                  <a:txBody>
                    <a:bodyPr/>
                    <a:lstStyle/>
                    <a:p>
                      <a:pPr marL="0" indent="0" algn="ctr" defTabSz="484862" rtl="0" eaLnBrk="1" fontAlgn="ctr" latinLnBrk="0" hangingPunct="1">
                        <a:buClr>
                          <a:schemeClr val="tx1">
                            <a:lumMod val="50000"/>
                          </a:schemeClr>
                        </a:buClr>
                        <a:buFont typeface="Arial" panose="020B0604020202020204" pitchFamily="34" charset="0"/>
                        <a:buNone/>
                      </a:pPr>
                      <a:endParaRPr kumimoji="1" lang="ja-JP" altLang="en-US" sz="1200" b="1"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796189"/>
                  </a:ext>
                </a:extLst>
              </a:tr>
              <a:tr h="365918">
                <a:tc>
                  <a:txBody>
                    <a:bodyPr/>
                    <a:lstStyle/>
                    <a:p>
                      <a:pPr marL="0" indent="0" algn="ctr" defTabSz="484862" rtl="0" eaLnBrk="1" fontAlgn="ctr" latinLnBrk="0" hangingPunct="1">
                        <a:buClr>
                          <a:schemeClr val="tx1">
                            <a:lumMod val="50000"/>
                          </a:schemeClr>
                        </a:buClr>
                        <a:buFont typeface="Arial" panose="020B0604020202020204" pitchFamily="34" charset="0"/>
                        <a:buNone/>
                      </a:pPr>
                      <a:endParaRPr kumimoji="1" lang="ja-JP" altLang="en-US" sz="1200" b="1"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237896"/>
                  </a:ext>
                </a:extLst>
              </a:tr>
              <a:tr h="365918">
                <a:tc>
                  <a:txBody>
                    <a:bodyPr/>
                    <a:lstStyle/>
                    <a:p>
                      <a:pPr marL="0" indent="0" algn="ctr" defTabSz="484862" rtl="0" eaLnBrk="1" fontAlgn="ctr" latinLnBrk="0" hangingPunct="1">
                        <a:buClr>
                          <a:schemeClr val="tx1">
                            <a:lumMod val="50000"/>
                          </a:schemeClr>
                        </a:buClr>
                        <a:buFont typeface="Arial" panose="020B0604020202020204" pitchFamily="34" charset="0"/>
                        <a:buNone/>
                      </a:pPr>
                      <a:endParaRPr kumimoji="1" lang="ja-JP" altLang="en-US" sz="1200" b="1"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1156821"/>
                  </a:ext>
                </a:extLst>
              </a:tr>
              <a:tr h="365918">
                <a:tc>
                  <a:txBody>
                    <a:bodyPr/>
                    <a:lstStyle/>
                    <a:p>
                      <a:pPr marL="0" indent="0" algn="ctr" defTabSz="484862" rtl="0" eaLnBrk="1" fontAlgn="ctr" latinLnBrk="0" hangingPunct="1">
                        <a:buClr>
                          <a:schemeClr val="tx1">
                            <a:lumMod val="50000"/>
                          </a:schemeClr>
                        </a:buClr>
                        <a:buFont typeface="Arial" panose="020B0604020202020204" pitchFamily="34" charset="0"/>
                        <a:buNone/>
                      </a:pPr>
                      <a:endParaRPr kumimoji="1" lang="ja-JP" altLang="en-US" sz="1200" b="1"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84862" rtl="0" eaLnBrk="1" fontAlgn="ctr" latinLnBrk="0" hangingPunct="1">
                        <a:buClr>
                          <a:schemeClr val="tx1">
                            <a:lumMod val="50000"/>
                          </a:schemeClr>
                        </a:buClr>
                        <a:buFont typeface="Arial" panose="020B0604020202020204" pitchFamily="34" charset="0"/>
                        <a:buNone/>
                      </a:pPr>
                      <a:endParaRPr kumimoji="1" lang="ja-JP" altLang="en-US" sz="1200" u="none" strike="noStrike" kern="1200">
                        <a:solidFill>
                          <a:schemeClr val="tx1">
                            <a:lumMod val="50000"/>
                          </a:schemeClr>
                        </a:solidFill>
                        <a:effectLst/>
                        <a:latin typeface="Meiryo UI" panose="020B0604030504040204" pitchFamily="50" charset="-128"/>
                        <a:ea typeface="Meiryo UI" panose="020B0604030504040204" pitchFamily="50" charset="-128"/>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ctr">
                        <a:buFont typeface="Arial" panose="020B0604020202020204" pitchFamily="34" charset="0"/>
                        <a:buNone/>
                      </a:pPr>
                      <a:endParaRPr kumimoji="1" lang="en-US" altLang="ja-JP"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72000" marR="36000" marT="72000" marB="72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470081"/>
                  </a:ext>
                </a:extLst>
              </a:tr>
            </a:tbl>
          </a:graphicData>
        </a:graphic>
      </p:graphicFrame>
      <p:sp>
        <p:nvSpPr>
          <p:cNvPr id="5" name="正方形/長方形 4"/>
          <p:cNvSpPr/>
          <p:nvPr/>
        </p:nvSpPr>
        <p:spPr>
          <a:xfrm>
            <a:off x="286090" y="1045882"/>
            <a:ext cx="9333817" cy="1047237"/>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285750" lvl="0" indent="-28575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前の工程で検討した個別ケースに関する資源として洗い出した活動や人・団体も含め、</a:t>
            </a:r>
            <a:r>
              <a:rPr kumimoji="0" lang="en-US" altLang="ja-JP" kern="0">
                <a:solidFill>
                  <a:srgbClr val="000000"/>
                </a:solidFill>
                <a:latin typeface="メイリオ"/>
                <a:ea typeface="メイリオ"/>
              </a:rPr>
              <a:t>Step2</a:t>
            </a:r>
            <a:r>
              <a:rPr kumimoji="0" lang="ja-JP" altLang="en-US" kern="0">
                <a:solidFill>
                  <a:srgbClr val="000000"/>
                </a:solidFill>
                <a:latin typeface="メイリオ"/>
                <a:ea typeface="メイリオ"/>
              </a:rPr>
              <a:t>でインタビューする対象者候補を挙げましょう。</a:t>
            </a:r>
            <a:endParaRPr kumimoji="0" lang="en-US" altLang="ja-JP" kern="0">
              <a:solidFill>
                <a:srgbClr val="000000"/>
              </a:solidFill>
              <a:latin typeface="メイリオ"/>
              <a:ea typeface="メイリオ"/>
            </a:endParaRPr>
          </a:p>
        </p:txBody>
      </p:sp>
    </p:spTree>
    <p:extLst>
      <p:ext uri="{BB962C8B-B14F-4D97-AF65-F5344CB8AC3E}">
        <p14:creationId xmlns:p14="http://schemas.microsoft.com/office/powerpoint/2010/main" val="217067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５．インタビュー計画を立てる</a:t>
            </a:r>
            <a:br>
              <a:rPr lang="ja-JP" altLang="en-US" sz="1800"/>
            </a:br>
            <a:r>
              <a:rPr lang="ja-JP" altLang="en-US" sz="1800"/>
              <a:t>ー</a:t>
            </a:r>
            <a:r>
              <a:rPr lang="en-US" altLang="ja-JP" sz="1800"/>
              <a:t>Todo</a:t>
            </a:r>
            <a:r>
              <a:rPr lang="ja-JP" altLang="en-US" sz="1800"/>
              <a:t>整理シート</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699128598"/>
              </p:ext>
            </p:extLst>
          </p:nvPr>
        </p:nvGraphicFramePr>
        <p:xfrm>
          <a:off x="273051" y="1700808"/>
          <a:ext cx="9359899" cy="3979923"/>
        </p:xfrm>
        <a:graphic>
          <a:graphicData uri="http://schemas.openxmlformats.org/drawingml/2006/table">
            <a:tbl>
              <a:tblPr firstRow="1" bandRow="1"/>
              <a:tblGrid>
                <a:gridCol w="558032">
                  <a:extLst>
                    <a:ext uri="{9D8B030D-6E8A-4147-A177-3AD203B41FA5}">
                      <a16:colId xmlns:a16="http://schemas.microsoft.com/office/drawing/2014/main" val="4049036550"/>
                    </a:ext>
                  </a:extLst>
                </a:gridCol>
                <a:gridCol w="6570189">
                  <a:extLst>
                    <a:ext uri="{9D8B030D-6E8A-4147-A177-3AD203B41FA5}">
                      <a16:colId xmlns:a16="http://schemas.microsoft.com/office/drawing/2014/main" val="2938749590"/>
                    </a:ext>
                  </a:extLst>
                </a:gridCol>
                <a:gridCol w="1198971">
                  <a:extLst>
                    <a:ext uri="{9D8B030D-6E8A-4147-A177-3AD203B41FA5}">
                      <a16:colId xmlns:a16="http://schemas.microsoft.com/office/drawing/2014/main" val="3883075137"/>
                    </a:ext>
                  </a:extLst>
                </a:gridCol>
                <a:gridCol w="1032707">
                  <a:extLst>
                    <a:ext uri="{9D8B030D-6E8A-4147-A177-3AD203B41FA5}">
                      <a16:colId xmlns:a16="http://schemas.microsoft.com/office/drawing/2014/main" val="806524059"/>
                    </a:ext>
                  </a:extLst>
                </a:gridCol>
              </a:tblGrid>
              <a:tr h="14714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800">
                          <a:solidFill>
                            <a:schemeClr val="bg1"/>
                          </a:solidFill>
                          <a:latin typeface="Meiryo UI" panose="020B0604030504040204" pitchFamily="50" charset="-128"/>
                          <a:ea typeface="Meiryo UI" panose="020B0604030504040204" pitchFamily="50" charset="-128"/>
                        </a:rPr>
                        <a:t>No</a:t>
                      </a:r>
                      <a:endParaRPr kumimoji="1" lang="ja-JP" altLang="en-US" sz="180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a:solidFill>
                            <a:schemeClr val="bg1"/>
                          </a:solidFill>
                          <a:latin typeface="Meiryo UI" panose="020B0604030504040204" pitchFamily="50" charset="-128"/>
                          <a:ea typeface="Meiryo UI" panose="020B0604030504040204" pitchFamily="50" charset="-128"/>
                        </a:rPr>
                        <a:t>研修で取り組むこと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a:solidFill>
                            <a:schemeClr val="bg1"/>
                          </a:solidFill>
                          <a:latin typeface="Meiryo UI" panose="020B0604030504040204" pitchFamily="50" charset="-128"/>
                          <a:ea typeface="Meiryo UI" panose="020B0604030504040204" pitchFamily="50" charset="-128"/>
                        </a:rPr>
                        <a:t>担当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800">
                          <a:solidFill>
                            <a:schemeClr val="bg1"/>
                          </a:solidFill>
                          <a:latin typeface="Meiryo UI" panose="020B0604030504040204" pitchFamily="50" charset="-128"/>
                          <a:ea typeface="Meiryo UI" panose="020B0604030504040204" pitchFamily="50" charset="-128"/>
                        </a:rPr>
                        <a:t>期限</a:t>
                      </a:r>
                    </a:p>
                  </a:txBody>
                  <a:tcPr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89688714"/>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rPr>
                        <a:t>1</a:t>
                      </a:r>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0" marR="0" lvl="0" indent="0" algn="l" defTabSz="484862" rtl="0" eaLnBrk="1" fontAlgn="auto" latinLnBrk="0" hangingPunct="1">
                        <a:lnSpc>
                          <a:spcPct val="100000"/>
                        </a:lnSpc>
                        <a:spcBef>
                          <a:spcPts val="0"/>
                        </a:spcBef>
                        <a:spcAft>
                          <a:spcPts val="0"/>
                        </a:spcAft>
                        <a:buClrTx/>
                        <a:buSzTx/>
                        <a:buFontTx/>
                        <a:buNone/>
                        <a:tabLst/>
                        <a:defRPr/>
                      </a:pPr>
                      <a:r>
                        <a:rPr kumimoji="1" lang="ja-JP" altLang="en-US" sz="1800">
                          <a:latin typeface="Meiryo UI" panose="020B0604030504040204" pitchFamily="50" charset="-128"/>
                          <a:ea typeface="Meiryo UI" panose="020B0604030504040204" pitchFamily="50" charset="-128"/>
                        </a:rPr>
                        <a:t>インタビュー先との調整（インタビュー依頼、日程調整等）</a:t>
                      </a:r>
                      <a:endParaRPr kumimoji="1" lang="en-US" altLang="ja-JP"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769086"/>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rPr>
                        <a:t>2</a:t>
                      </a:r>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latin typeface="Meiryo UI" panose="020B0604030504040204" pitchFamily="50" charset="-128"/>
                          <a:ea typeface="Meiryo UI" panose="020B0604030504040204" pitchFamily="50" charset="-128"/>
                        </a:rPr>
                        <a:t>ケース先との調整（インタビュー依頼、日程調整等）</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069229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rPr>
                        <a:t>3</a:t>
                      </a:r>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rPr>
                        <a:t>チームメンバー打ち合わせの準備（招集・場所の確保・資料準備等）</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8134724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en-US" altLang="ja-JP">
                          <a:solidFill>
                            <a:schemeClr val="tx1"/>
                          </a:solidFill>
                          <a:latin typeface="Meiryo UI" panose="020B0604030504040204" pitchFamily="50" charset="-128"/>
                          <a:ea typeface="Meiryo UI" panose="020B0604030504040204" pitchFamily="50" charset="-128"/>
                        </a:rPr>
                        <a:t>4</a:t>
                      </a:r>
                      <a:endParaRPr lang="ja-JP" altLang="en-US">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a:solidFill>
                            <a:schemeClr val="tx1"/>
                          </a:solidFill>
                          <a:latin typeface="Meiryo UI" panose="020B0604030504040204" pitchFamily="50" charset="-128"/>
                          <a:ea typeface="Meiryo UI" panose="020B0604030504040204" pitchFamily="50" charset="-128"/>
                        </a:rPr>
                        <a:t>ワークシートとりまとめ・提出</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3851310"/>
                  </a:ext>
                </a:extLst>
              </a:tr>
              <a:tr h="516309">
                <a:tc>
                  <a:txBody>
                    <a:bodyPr/>
                    <a:lstStyle/>
                    <a:p>
                      <a:r>
                        <a:rPr lang="en-US" altLang="ja-JP">
                          <a:latin typeface="Meiryo UI" panose="020B0604030504040204" pitchFamily="50" charset="-128"/>
                          <a:ea typeface="Meiryo UI" panose="020B0604030504040204" pitchFamily="50" charset="-128"/>
                        </a:rPr>
                        <a:t>5</a:t>
                      </a:r>
                      <a:endParaRPr lang="ja-JP" altLang="en-US">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ja-JP" altLang="en-US">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9827079"/>
                  </a:ext>
                </a:extLst>
              </a:tr>
              <a:tr h="516309">
                <a:tc>
                  <a:txBody>
                    <a:bodyPr/>
                    <a:lstStyle/>
                    <a:p>
                      <a:r>
                        <a:rPr lang="en-US" altLang="ja-JP">
                          <a:latin typeface="Meiryo UI" panose="020B0604030504040204" pitchFamily="50" charset="-128"/>
                          <a:ea typeface="Meiryo UI" panose="020B0604030504040204" pitchFamily="50" charset="-128"/>
                        </a:rPr>
                        <a:t>6</a:t>
                      </a:r>
                      <a:endParaRPr lang="ja-JP" altLang="en-US">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ja-JP" altLang="en-US">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3671069"/>
                  </a:ext>
                </a:extLst>
              </a:tr>
              <a:tr h="51630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endParaRPr kumimoji="1" lang="ja-JP" altLang="en-US" sz="1800">
                        <a:latin typeface="Meiryo UI" panose="020B0604030504040204" pitchFamily="50" charset="-128"/>
                        <a:ea typeface="Meiryo UI" panose="020B0604030504040204" pitchFamily="50" charset="-128"/>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5570433"/>
                  </a:ext>
                </a:extLst>
              </a:tr>
            </a:tbl>
          </a:graphicData>
        </a:graphic>
      </p:graphicFrame>
      <p:sp>
        <p:nvSpPr>
          <p:cNvPr id="7" name="角丸四角形 6"/>
          <p:cNvSpPr/>
          <p:nvPr/>
        </p:nvSpPr>
        <p:spPr>
          <a:xfrm>
            <a:off x="1064568" y="4253096"/>
            <a:ext cx="6120680" cy="1264135"/>
          </a:xfrm>
          <a:prstGeom prst="roundRect">
            <a:avLst/>
          </a:prstGeom>
          <a:solidFill>
            <a:schemeClr val="accent2">
              <a:lumMod val="20000"/>
              <a:lumOff val="80000"/>
              <a:alpha val="80000"/>
            </a:schemeClr>
          </a:solidFill>
          <a:ln w="9525" cap="flat" cmpd="sng" algn="ctr">
            <a:solidFill>
              <a:schemeClr val="accent2"/>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2"/>
                </a:solidFill>
                <a:effectLst/>
                <a:uLnTx/>
                <a:uFillTx/>
                <a:latin typeface="Segoe UI"/>
                <a:ea typeface="Meiryo UI"/>
                <a:cs typeface="+mn-cs"/>
              </a:rPr>
              <a:t>取り組むことについては、既定の項目の他に各市町村で自由に設定して構いません。</a:t>
            </a:r>
          </a:p>
        </p:txBody>
      </p:sp>
      <p:sp>
        <p:nvSpPr>
          <p:cNvPr id="8" name="角丸四角形 7"/>
          <p:cNvSpPr/>
          <p:nvPr/>
        </p:nvSpPr>
        <p:spPr>
          <a:xfrm>
            <a:off x="7566842" y="2136010"/>
            <a:ext cx="1921080" cy="3381222"/>
          </a:xfrm>
          <a:prstGeom prst="roundRect">
            <a:avLst>
              <a:gd name="adj" fmla="val 10580"/>
            </a:avLst>
          </a:prstGeom>
          <a:solidFill>
            <a:schemeClr val="accent2">
              <a:lumMod val="20000"/>
              <a:lumOff val="80000"/>
              <a:alpha val="80000"/>
            </a:schemeClr>
          </a:solidFill>
          <a:ln w="9525" cap="flat" cmpd="sng" algn="ctr">
            <a:solidFill>
              <a:schemeClr val="accent2"/>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2"/>
                </a:solidFill>
                <a:effectLst/>
                <a:uLnTx/>
                <a:uFillTx/>
                <a:latin typeface="Segoe UI"/>
                <a:ea typeface="Meiryo UI"/>
                <a:cs typeface="+mn-cs"/>
              </a:rPr>
              <a:t>各項目の担当と期限を決めてください。</a:t>
            </a:r>
            <a:endParaRPr kumimoji="0" lang="en-US" altLang="ja-JP" sz="1400" b="0" i="0" u="none" strike="noStrike" kern="0" cap="none" spc="0" normalizeH="0" baseline="0" noProof="0">
              <a:ln>
                <a:noFill/>
              </a:ln>
              <a:solidFill>
                <a:schemeClr val="accent2"/>
              </a:solidFill>
              <a:effectLst/>
              <a:uLnTx/>
              <a:uFillTx/>
              <a:latin typeface="Segoe UI"/>
              <a:ea typeface="Meiryo UI"/>
              <a:cs typeface="+mn-cs"/>
            </a:endParaRPr>
          </a:p>
        </p:txBody>
      </p:sp>
      <p:sp>
        <p:nvSpPr>
          <p:cNvPr id="2" name="正方形/長方形 1">
            <a:extLst>
              <a:ext uri="{FF2B5EF4-FFF2-40B4-BE49-F238E27FC236}">
                <a16:creationId xmlns:a16="http://schemas.microsoft.com/office/drawing/2014/main" id="{82A78870-21AB-5640-EDA1-C62EBE315A63}"/>
              </a:ext>
            </a:extLst>
          </p:cNvPr>
          <p:cNvSpPr/>
          <p:nvPr/>
        </p:nvSpPr>
        <p:spPr>
          <a:xfrm>
            <a:off x="225872" y="930624"/>
            <a:ext cx="9505056" cy="606076"/>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285750" lvl="0" indent="-285750" fontAlgn="auto">
              <a:spcBef>
                <a:spcPts val="0"/>
              </a:spcBef>
              <a:spcAft>
                <a:spcPts val="0"/>
              </a:spcAft>
              <a:buFont typeface="Wingdings" panose="05000000000000000000" pitchFamily="2" charset="2"/>
              <a:buChar char="l"/>
              <a:defRPr/>
            </a:pPr>
            <a:r>
              <a:rPr kumimoji="0" lang="en-US" altLang="ja-JP" kern="0">
                <a:solidFill>
                  <a:srgbClr val="000000"/>
                </a:solidFill>
                <a:latin typeface="メイリオ"/>
                <a:ea typeface="メイリオ"/>
              </a:rPr>
              <a:t>Step2</a:t>
            </a:r>
            <a:r>
              <a:rPr kumimoji="0" lang="ja-JP" altLang="en-US" kern="0">
                <a:solidFill>
                  <a:srgbClr val="000000"/>
                </a:solidFill>
                <a:latin typeface="メイリオ"/>
                <a:ea typeface="メイリオ"/>
              </a:rPr>
              <a:t>の実践が確実に実施できるよう、誰がいつまでに何をするかを明確にします。</a:t>
            </a:r>
          </a:p>
        </p:txBody>
      </p:sp>
    </p:spTree>
    <p:extLst>
      <p:ext uri="{BB962C8B-B14F-4D97-AF65-F5344CB8AC3E}">
        <p14:creationId xmlns:p14="http://schemas.microsoft.com/office/powerpoint/2010/main" val="201650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タイムスケジュール</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687007908"/>
              </p:ext>
            </p:extLst>
          </p:nvPr>
        </p:nvGraphicFramePr>
        <p:xfrm>
          <a:off x="272479" y="930801"/>
          <a:ext cx="9361041" cy="4978784"/>
        </p:xfrm>
        <a:graphic>
          <a:graphicData uri="http://schemas.openxmlformats.org/drawingml/2006/table">
            <a:tbl>
              <a:tblPr/>
              <a:tblGrid>
                <a:gridCol w="1224137">
                  <a:extLst>
                    <a:ext uri="{9D8B030D-6E8A-4147-A177-3AD203B41FA5}">
                      <a16:colId xmlns:a16="http://schemas.microsoft.com/office/drawing/2014/main" val="1042219372"/>
                    </a:ext>
                  </a:extLst>
                </a:gridCol>
                <a:gridCol w="1296144">
                  <a:extLst>
                    <a:ext uri="{9D8B030D-6E8A-4147-A177-3AD203B41FA5}">
                      <a16:colId xmlns:a16="http://schemas.microsoft.com/office/drawing/2014/main" val="2233150063"/>
                    </a:ext>
                  </a:extLst>
                </a:gridCol>
                <a:gridCol w="6840760">
                  <a:extLst>
                    <a:ext uri="{9D8B030D-6E8A-4147-A177-3AD203B41FA5}">
                      <a16:colId xmlns:a16="http://schemas.microsoft.com/office/drawing/2014/main" val="1269752082"/>
                    </a:ext>
                  </a:extLst>
                </a:gridCol>
              </a:tblGrid>
              <a:tr h="360043">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800" b="0" i="0" u="none" strike="noStrike">
                          <a:solidFill>
                            <a:schemeClr val="bg1"/>
                          </a:solidFill>
                          <a:effectLst/>
                          <a:latin typeface="+mj-ea"/>
                          <a:ea typeface="+mj-ea"/>
                        </a:rPr>
                        <a:t>時刻</a:t>
                      </a: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800" b="0" u="none" strike="noStrike">
                          <a:solidFill>
                            <a:schemeClr val="bg1"/>
                          </a:solidFill>
                          <a:effectLst/>
                          <a:latin typeface="+mj-ea"/>
                          <a:ea typeface="+mj-ea"/>
                        </a:rPr>
                        <a:t>形態</a:t>
                      </a:r>
                      <a:endParaRPr lang="en-US" altLang="ja-JP" sz="1800" b="0" u="none" strike="noStrike">
                        <a:solidFill>
                          <a:schemeClr val="bg1"/>
                        </a:solidFill>
                        <a:effectLst/>
                        <a:latin typeface="+mj-ea"/>
                        <a:ea typeface="+mj-ea"/>
                      </a:endParaRPr>
                    </a:p>
                    <a:p>
                      <a:pPr algn="ctr" fontAlgn="t"/>
                      <a:r>
                        <a:rPr lang="ja-JP" altLang="en-US" sz="1800" b="0" i="0" u="none" strike="noStrike">
                          <a:solidFill>
                            <a:schemeClr val="bg1"/>
                          </a:solidFill>
                          <a:effectLst/>
                          <a:latin typeface="+mj-ea"/>
                          <a:ea typeface="+mj-ea"/>
                        </a:rPr>
                        <a:t>（時間）</a:t>
                      </a:r>
                    </a:p>
                  </a:txBody>
                  <a:tcPr marL="108000" marR="108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800" b="0" u="none" strike="noStrike">
                          <a:solidFill>
                            <a:schemeClr val="bg1"/>
                          </a:solidFill>
                          <a:effectLst/>
                          <a:latin typeface="+mj-ea"/>
                          <a:ea typeface="+mj-ea"/>
                        </a:rPr>
                        <a:t>内容</a:t>
                      </a:r>
                      <a:endParaRPr lang="ja-JP" altLang="en-US" sz="1800" b="0" i="0" u="none" strike="noStrike">
                        <a:solidFill>
                          <a:schemeClr val="bg1"/>
                        </a:solidFill>
                        <a:effectLst/>
                        <a:latin typeface="+mj-ea"/>
                        <a:ea typeface="+mj-ea"/>
                      </a:endParaRPr>
                    </a:p>
                  </a:txBody>
                  <a:tcPr marL="108000" marR="108000" marT="36000" marB="36000" anchor="ctr">
                    <a:lnL w="28575" cap="flat" cmpd="sng" algn="ctr">
                      <a:solidFill>
                        <a:schemeClr val="bg1"/>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32896855"/>
                  </a:ext>
                </a:extLst>
              </a:tr>
              <a:tr h="429137">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n-ea"/>
                          <a:cs typeface="+mn-cs"/>
                        </a:rPr>
                        <a:t>XX:XX</a:t>
                      </a:r>
                      <a:endParaRPr kumimoji="1" lang="ja-JP" altLang="en-US"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説明</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(20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40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a:t>
                      </a:r>
                      <a:endPar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重層事業における地域づくりの考え方とプログラムの趣旨を共有する</a:t>
                      </a: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4223945"/>
                  </a:ext>
                </a:extLst>
              </a:tr>
              <a:tr h="769056">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対話</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1</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人</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1</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程度）</a:t>
                      </a: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solidFill>
                          <a:effectLst/>
                          <a:latin typeface="+mj-ea"/>
                          <a:ea typeface="+mn-ea"/>
                          <a:cs typeface="+mn-cs"/>
                        </a:rPr>
                        <a:t>参加メンバーを知る</a:t>
                      </a: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938504"/>
                  </a:ext>
                </a:extLst>
              </a:tr>
              <a:tr h="840176">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 </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(1</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ケース</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10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a:t>
                      </a:r>
                      <a:endPar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地域資源を洗い出す①（ケース共有）</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782049"/>
                  </a:ext>
                </a:extLst>
              </a:tr>
              <a:tr h="429137">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30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地域資源を洗い出す②（ケース選定と地域資源の洗い出し）</a:t>
                      </a: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3415582"/>
                  </a:ext>
                </a:extLst>
              </a:tr>
              <a:tr h="769056">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ワーク</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(30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a:t>
                      </a:r>
                      <a:endPar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インタビュー計画を立てる</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51132"/>
                  </a:ext>
                </a:extLst>
              </a:tr>
              <a:tr h="769056">
                <a:tc>
                  <a:txBody>
                    <a:body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n-ea"/>
                          <a:cs typeface="+mn-cs"/>
                        </a:rPr>
                        <a:t>XX:XX</a:t>
                      </a:r>
                      <a:endParaRPr kumimoji="1" lang="ja-JP" altLang="en-US"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indent="0" algn="ctr" defTabSz="484862" rtl="0" eaLnBrk="1" fontAlgn="ctr" latinLnBrk="0" hangingPunct="1">
                        <a:buClr>
                          <a:schemeClr val="tx1">
                            <a:lumMod val="50000"/>
                          </a:schemeClr>
                        </a:buClr>
                        <a:buFont typeface="Arial" panose="020B0604020202020204" pitchFamily="34" charset="0"/>
                        <a:buNone/>
                      </a:pPr>
                      <a:r>
                        <a:rPr kumimoji="1" lang="ja-JP" altLang="en-US" sz="1400" u="none" strike="noStrike" kern="1200">
                          <a:solidFill>
                            <a:schemeClr val="tx1">
                              <a:lumMod val="50000"/>
                            </a:schemeClr>
                          </a:solidFill>
                          <a:effectLst/>
                          <a:latin typeface="+mj-ea"/>
                          <a:ea typeface="+mn-ea"/>
                          <a:cs typeface="+mn-cs"/>
                        </a:rPr>
                        <a:t>各自発表</a:t>
                      </a:r>
                      <a:endParaRPr kumimoji="1" lang="en-US" altLang="ja-JP" sz="1400" u="none" strike="noStrike" kern="1200">
                        <a:solidFill>
                          <a:schemeClr val="tx1">
                            <a:lumMod val="50000"/>
                          </a:schemeClr>
                        </a:solidFill>
                        <a:effectLst/>
                        <a:latin typeface="+mj-ea"/>
                        <a:ea typeface="+mn-ea"/>
                        <a:cs typeface="+mn-cs"/>
                      </a:endParaRPr>
                    </a:p>
                    <a:p>
                      <a:pPr marL="0" indent="0" algn="ctr" defTabSz="484862" rtl="0" eaLnBrk="1" fontAlgn="ctr" latinLnBrk="0" hangingPunct="1">
                        <a:buClr>
                          <a:schemeClr val="tx1">
                            <a:lumMod val="50000"/>
                          </a:schemeClr>
                        </a:buClr>
                        <a:buFont typeface="Arial" panose="020B0604020202020204" pitchFamily="34" charset="0"/>
                        <a:buNone/>
                      </a:pPr>
                      <a:r>
                        <a:rPr kumimoji="1" lang="ja-JP" altLang="en-US" sz="1400" u="none" strike="noStrike" kern="1200">
                          <a:solidFill>
                            <a:schemeClr val="tx1">
                              <a:lumMod val="50000"/>
                            </a:schemeClr>
                          </a:solidFill>
                          <a:effectLst/>
                          <a:latin typeface="+mj-ea"/>
                          <a:ea typeface="+mn-ea"/>
                          <a:cs typeface="+mn-cs"/>
                        </a:rPr>
                        <a:t>（</a:t>
                      </a:r>
                      <a:r>
                        <a:rPr kumimoji="1" lang="en-US" altLang="ja-JP" sz="1400" u="none" strike="noStrike" kern="1200">
                          <a:solidFill>
                            <a:schemeClr val="tx1">
                              <a:lumMod val="50000"/>
                            </a:schemeClr>
                          </a:solidFill>
                          <a:effectLst/>
                          <a:latin typeface="+mj-ea"/>
                          <a:ea typeface="+mn-ea"/>
                          <a:cs typeface="+mn-cs"/>
                        </a:rPr>
                        <a:t>1</a:t>
                      </a:r>
                      <a:r>
                        <a:rPr kumimoji="1" lang="ja-JP" altLang="en-US" sz="1400" u="none" strike="noStrike" kern="1200">
                          <a:solidFill>
                            <a:schemeClr val="tx1">
                              <a:lumMod val="50000"/>
                            </a:schemeClr>
                          </a:solidFill>
                          <a:effectLst/>
                          <a:latin typeface="+mj-ea"/>
                          <a:ea typeface="+mn-ea"/>
                          <a:cs typeface="+mn-cs"/>
                        </a:rPr>
                        <a:t>人</a:t>
                      </a:r>
                      <a:r>
                        <a:rPr kumimoji="1" lang="en-US" altLang="ja-JP" sz="1400" u="none" strike="noStrike" kern="1200">
                          <a:solidFill>
                            <a:schemeClr val="tx1">
                              <a:lumMod val="50000"/>
                            </a:schemeClr>
                          </a:solidFill>
                          <a:effectLst/>
                          <a:latin typeface="+mj-ea"/>
                          <a:ea typeface="+mn-ea"/>
                          <a:cs typeface="+mn-cs"/>
                        </a:rPr>
                        <a:t>30</a:t>
                      </a:r>
                      <a:r>
                        <a:rPr kumimoji="1" lang="ja-JP" altLang="en-US" sz="1400" u="none" strike="noStrike" kern="1200">
                          <a:solidFill>
                            <a:schemeClr val="tx1">
                              <a:lumMod val="50000"/>
                            </a:schemeClr>
                          </a:solidFill>
                          <a:effectLst/>
                          <a:latin typeface="+mj-ea"/>
                          <a:ea typeface="+mn-ea"/>
                          <a:cs typeface="+mn-cs"/>
                        </a:rPr>
                        <a:t>秒</a:t>
                      </a:r>
                      <a:endParaRPr kumimoji="1" lang="en-US" altLang="ja-JP" sz="1400" u="none" strike="noStrike" kern="1200">
                        <a:solidFill>
                          <a:schemeClr val="tx1">
                            <a:lumMod val="50000"/>
                          </a:schemeClr>
                        </a:solidFill>
                        <a:effectLst/>
                        <a:latin typeface="+mj-ea"/>
                        <a:ea typeface="+mn-ea"/>
                        <a:cs typeface="+mn-cs"/>
                      </a:endParaRPr>
                    </a:p>
                    <a:p>
                      <a:pPr marL="0" indent="0" algn="ctr" defTabSz="484862" rtl="0" eaLnBrk="1" fontAlgn="ctr" latinLnBrk="0" hangingPunct="1">
                        <a:buClr>
                          <a:schemeClr val="tx1">
                            <a:lumMod val="50000"/>
                          </a:schemeClr>
                        </a:buClr>
                        <a:buFont typeface="Arial" panose="020B0604020202020204" pitchFamily="34" charset="0"/>
                        <a:buNone/>
                      </a:pPr>
                      <a:r>
                        <a:rPr kumimoji="1" lang="ja-JP" altLang="en-US" sz="1400" u="none" strike="noStrike" kern="1200">
                          <a:solidFill>
                            <a:schemeClr val="tx1">
                              <a:lumMod val="50000"/>
                            </a:schemeClr>
                          </a:solidFill>
                          <a:effectLst/>
                          <a:latin typeface="+mj-ea"/>
                          <a:ea typeface="+mn-ea"/>
                          <a:cs typeface="+mn-cs"/>
                        </a:rPr>
                        <a:t>程度）</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クロージング</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6406827"/>
                  </a:ext>
                </a:extLst>
              </a:tr>
            </a:tbl>
          </a:graphicData>
        </a:graphic>
      </p:graphicFrame>
    </p:spTree>
    <p:extLst>
      <p:ext uri="{BB962C8B-B14F-4D97-AF65-F5344CB8AC3E}">
        <p14:creationId xmlns:p14="http://schemas.microsoft.com/office/powerpoint/2010/main" val="269657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spc="272">
                <a:solidFill>
                  <a:srgbClr val="FFFFFF">
                    <a:alpha val="35000"/>
                  </a:srgbClr>
                </a:solidFill>
                <a:latin typeface="Arial" panose="020B0604020202020204" pitchFamily="34" charset="0"/>
                <a:ea typeface="Meiryo" panose="020B0604030504040204" pitchFamily="34" charset="-128"/>
                <a:cs typeface="Arial" panose="020B0604020202020204" pitchFamily="34" charset="0"/>
              </a:rPr>
              <a:t>6</a:t>
            </a:r>
            <a:endPar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567362"/>
            <a:ext cx="5429179" cy="4180632"/>
          </a:xfrm>
        </p:spPr>
        <p:txBody>
          <a:bodyPr/>
          <a:lstStyle/>
          <a:p>
            <a:pPr marL="457200" indent="-457200">
              <a:lnSpc>
                <a:spcPct val="100000"/>
              </a:lnSpc>
              <a:spcBef>
                <a:spcPts val="0"/>
              </a:spcBef>
              <a:spcAft>
                <a:spcPts val="0"/>
              </a:spcAft>
              <a:buFont typeface="+mj-lt"/>
              <a:buAutoNum type="arabicPeriod"/>
            </a:pPr>
            <a:r>
              <a:rPr lang="ja-JP" altLang="en-US" sz="1800">
                <a:solidFill>
                  <a:schemeClr val="bg1">
                    <a:lumMod val="65000"/>
                  </a:schemeClr>
                </a:solidFill>
              </a:rPr>
              <a:t>重層事業における地域づくりの考え方と</a:t>
            </a:r>
            <a:endParaRPr lang="en-US" altLang="ja-JP" sz="1800">
              <a:solidFill>
                <a:schemeClr val="bg1">
                  <a:lumMod val="65000"/>
                </a:schemeClr>
              </a:solidFill>
            </a:endParaRPr>
          </a:p>
          <a:p>
            <a:pPr marL="0" indent="0">
              <a:lnSpc>
                <a:spcPct val="100000"/>
              </a:lnSpc>
              <a:spcBef>
                <a:spcPts val="0"/>
              </a:spcBef>
              <a:spcAft>
                <a:spcPts val="0"/>
              </a:spcAft>
              <a:buNone/>
            </a:pPr>
            <a:r>
              <a:rPr lang="ja-JP" altLang="en-US" sz="1800">
                <a:solidFill>
                  <a:schemeClr val="bg1">
                    <a:lumMod val="65000"/>
                  </a:schemeClr>
                </a:solidFill>
              </a:rPr>
              <a:t>    プログラム趣旨を共有する</a:t>
            </a:r>
          </a:p>
          <a:p>
            <a:pPr marL="457200" indent="-457200">
              <a:buFont typeface="+mj-lt"/>
              <a:buAutoNum type="arabicPeriod" startAt="2"/>
            </a:pPr>
            <a:r>
              <a:rPr lang="ja-JP" altLang="en-US" sz="1800">
                <a:solidFill>
                  <a:schemeClr val="bg1">
                    <a:lumMod val="75000"/>
                  </a:schemeClr>
                </a:solidFill>
              </a:rPr>
              <a:t>参加メンバーを知る</a:t>
            </a:r>
          </a:p>
          <a:p>
            <a:pPr marL="457200" indent="-457200">
              <a:buFont typeface="+mj-lt"/>
              <a:buAutoNum type="arabicPeriod" startAt="2"/>
            </a:pPr>
            <a:r>
              <a:rPr lang="ja-JP" altLang="en-US" sz="1800">
                <a:solidFill>
                  <a:schemeClr val="bg1">
                    <a:lumMod val="75000"/>
                  </a:schemeClr>
                </a:solidFill>
              </a:rPr>
              <a:t>地域資源を洗い出す①（ケース共有）</a:t>
            </a:r>
          </a:p>
          <a:p>
            <a:pPr marL="457200" indent="-457200">
              <a:lnSpc>
                <a:spcPct val="100000"/>
              </a:lnSpc>
              <a:spcAft>
                <a:spcPts val="0"/>
              </a:spcAft>
              <a:buFont typeface="+mj-lt"/>
              <a:buAutoNum type="arabicPeriod" startAt="2"/>
            </a:pPr>
            <a:r>
              <a:rPr lang="ja-JP" altLang="en-US" sz="1800">
                <a:solidFill>
                  <a:schemeClr val="bg1">
                    <a:lumMod val="75000"/>
                  </a:schemeClr>
                </a:solidFill>
              </a:rPr>
              <a:t>地域資源を洗い出す②</a:t>
            </a:r>
            <a:endParaRPr lang="en-US" altLang="ja-JP" sz="1800">
              <a:solidFill>
                <a:schemeClr val="bg1">
                  <a:lumMod val="75000"/>
                </a:schemeClr>
              </a:solidFill>
            </a:endParaRPr>
          </a:p>
          <a:p>
            <a:pPr marL="0" indent="0">
              <a:lnSpc>
                <a:spcPct val="100000"/>
              </a:lnSpc>
              <a:spcBef>
                <a:spcPts val="0"/>
              </a:spcBef>
              <a:spcAft>
                <a:spcPts val="0"/>
              </a:spcAft>
              <a:buNone/>
            </a:pPr>
            <a:r>
              <a:rPr lang="ja-JP" altLang="en-US" sz="1800">
                <a:solidFill>
                  <a:schemeClr val="bg1">
                    <a:lumMod val="75000"/>
                  </a:schemeClr>
                </a:solidFill>
              </a:rPr>
              <a:t>   （ケース選定と地域資源の洗い出し）</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インタビュー計画を立てる</a:t>
            </a:r>
            <a:endParaRPr lang="en-US" altLang="ja-JP" sz="1800">
              <a:solidFill>
                <a:schemeClr val="bg1">
                  <a:lumMod val="75000"/>
                </a:schemeClr>
              </a:solidFill>
            </a:endParaRPr>
          </a:p>
          <a:p>
            <a:pPr marL="457200" indent="-457200">
              <a:buFont typeface="+mj-lt"/>
              <a:buAutoNum type="arabicPeriod" startAt="5"/>
            </a:pPr>
            <a:r>
              <a:rPr lang="ja-JP" altLang="en-US" sz="1800"/>
              <a:t>クロージング</a:t>
            </a:r>
          </a:p>
          <a:p>
            <a:pPr marL="457200" indent="-457200">
              <a:buFont typeface="+mj-lt"/>
              <a:buAutoNum type="arabicPeriod" startAt="5"/>
            </a:pPr>
            <a:endParaRPr lang="ja-JP" altLang="en-US" sz="1800">
              <a:solidFill>
                <a:schemeClr val="bg1">
                  <a:lumMod val="75000"/>
                </a:schemeClr>
              </a:solidFill>
            </a:endParaRPr>
          </a:p>
        </p:txBody>
      </p:sp>
    </p:spTree>
    <p:extLst>
      <p:ext uri="{BB962C8B-B14F-4D97-AF65-F5344CB8AC3E}">
        <p14:creationId xmlns:p14="http://schemas.microsoft.com/office/powerpoint/2010/main" val="196675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６．クロージング</a:t>
            </a:r>
            <a:r>
              <a:rPr lang="en-US" altLang="ja-JP" sz="2000"/>
              <a:t/>
            </a:r>
            <a:br>
              <a:rPr lang="en-US" altLang="ja-JP" sz="2000"/>
            </a:br>
            <a:endParaRPr lang="ja-JP" altLang="en-US"/>
          </a:p>
        </p:txBody>
      </p:sp>
      <p:sp>
        <p:nvSpPr>
          <p:cNvPr id="17" name="正方形/長方形 16"/>
          <p:cNvSpPr/>
          <p:nvPr/>
        </p:nvSpPr>
        <p:spPr>
          <a:xfrm>
            <a:off x="272765" y="1488872"/>
            <a:ext cx="9360470" cy="4542118"/>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チェックアウト</a:t>
            </a: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R="0" lvl="0" algn="l" defTabSz="914400" rtl="0" eaLnBrk="1" fontAlgn="auto" latinLnBrk="0" hangingPunct="1">
              <a:lnSpc>
                <a:spcPct val="100000"/>
              </a:lnSpc>
              <a:spcBef>
                <a:spcPts val="0"/>
              </a:spcBef>
              <a:spcAft>
                <a:spcPts val="0"/>
              </a:spcAft>
              <a:buClrTx/>
              <a:buSzTx/>
              <a:tabLst/>
              <a:defRPr/>
            </a:pP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2800" kern="0">
              <a:solidFill>
                <a:srgbClr val="000000"/>
              </a:solidFill>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本日</a:t>
            </a:r>
            <a:r>
              <a:rPr kumimoji="0" lang="ja-JP" altLang="en-US" sz="2800" kern="0">
                <a:solidFill>
                  <a:srgbClr val="000000"/>
                </a:solidFill>
                <a:latin typeface="メイリオ"/>
                <a:ea typeface="メイリオ"/>
              </a:rPr>
              <a:t>の感想・今の気持ちを共有しましょう。</a:t>
            </a:r>
            <a:endParaRPr kumimoji="0" lang="en-US" altLang="ja-JP" sz="2800" kern="0">
              <a:solidFill>
                <a:srgbClr val="000000"/>
              </a:solidFill>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kern="0">
                <a:solidFill>
                  <a:srgbClr val="000000"/>
                </a:solidFill>
                <a:latin typeface="メイリオ"/>
                <a:ea typeface="メイリオ"/>
              </a:rPr>
              <a:t>時間は</a:t>
            </a:r>
            <a:r>
              <a:rPr kumimoji="0" lang="en-US" altLang="ja-JP" sz="2800" kern="0">
                <a:solidFill>
                  <a:srgbClr val="000000"/>
                </a:solidFill>
                <a:latin typeface="メイリオ"/>
                <a:ea typeface="メイリオ"/>
              </a:rPr>
              <a:t>1</a:t>
            </a:r>
            <a:r>
              <a:rPr kumimoji="0" lang="ja-JP" altLang="en-US" sz="2800" kern="0">
                <a:solidFill>
                  <a:srgbClr val="000000"/>
                </a:solidFill>
                <a:latin typeface="メイリオ"/>
                <a:ea typeface="メイリオ"/>
              </a:rPr>
              <a:t>人</a:t>
            </a:r>
            <a:r>
              <a:rPr kumimoji="0" lang="en-US" altLang="ja-JP" sz="2800" kern="0">
                <a:solidFill>
                  <a:srgbClr val="000000"/>
                </a:solidFill>
                <a:latin typeface="メイリオ"/>
                <a:ea typeface="メイリオ"/>
              </a:rPr>
              <a:t>30</a:t>
            </a:r>
            <a:r>
              <a:rPr kumimoji="0" lang="ja-JP" altLang="en-US" sz="2800" kern="0">
                <a:solidFill>
                  <a:srgbClr val="000000"/>
                </a:solidFill>
                <a:latin typeface="メイリオ"/>
                <a:ea typeface="メイリオ"/>
              </a:rPr>
              <a:t>秒です。</a:t>
            </a:r>
            <a:endParaRPr kumimoji="0" lang="ja-JP" altLang="en-US" sz="2800" b="0" i="0" u="none" strike="noStrike" kern="0" cap="none" spc="0" normalizeH="0" baseline="0" noProof="0">
              <a:ln>
                <a:noFill/>
              </a:ln>
              <a:solidFill>
                <a:srgbClr val="000000"/>
              </a:solidFill>
              <a:effectLst/>
              <a:uLnTx/>
              <a:uFillTx/>
              <a:latin typeface="メイリオ"/>
              <a:ea typeface="メイリオ"/>
            </a:endParaRPr>
          </a:p>
        </p:txBody>
      </p:sp>
      <p:sp>
        <p:nvSpPr>
          <p:cNvPr id="5" name="スライド番号プレースホルダー 3"/>
          <p:cNvSpPr>
            <a:spLocks noGrp="1"/>
          </p:cNvSpPr>
          <p:nvPr>
            <p:ph type="sldNum" sz="quarter" idx="4"/>
          </p:nvPr>
        </p:nvSpPr>
        <p:spPr>
          <a:xfrm>
            <a:off x="9219031" y="6669360"/>
            <a:ext cx="630513" cy="140770"/>
          </a:xfrm>
        </p:spPr>
        <p:txBody>
          <a:bodyPr/>
          <a:lstStyle/>
          <a:p>
            <a:fld id="{48F63A3B-78C7-47BE-AE5E-E10140E04643}" type="slidenum">
              <a:rPr lang="en-US" smtClean="0"/>
              <a:pPr/>
              <a:t>21</a:t>
            </a:fld>
            <a:endParaRPr lang="en-US"/>
          </a:p>
        </p:txBody>
      </p:sp>
    </p:spTree>
    <p:extLst>
      <p:ext uri="{BB962C8B-B14F-4D97-AF65-F5344CB8AC3E}">
        <p14:creationId xmlns:p14="http://schemas.microsoft.com/office/powerpoint/2010/main" val="384578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567362"/>
            <a:ext cx="5429179" cy="4180632"/>
          </a:xfrm>
        </p:spPr>
        <p:txBody>
          <a:bodyPr/>
          <a:lstStyle/>
          <a:p>
            <a:pPr marL="457200" indent="-457200">
              <a:lnSpc>
                <a:spcPct val="100000"/>
              </a:lnSpc>
              <a:spcBef>
                <a:spcPts val="0"/>
              </a:spcBef>
              <a:spcAft>
                <a:spcPts val="0"/>
              </a:spcAft>
              <a:buFont typeface="+mj-lt"/>
              <a:buAutoNum type="arabicPeriod"/>
            </a:pPr>
            <a:r>
              <a:rPr lang="ja-JP" altLang="en-US" sz="1800"/>
              <a:t>重層事業における地域づくりの考え方と</a:t>
            </a:r>
            <a:endParaRPr lang="en-US" altLang="ja-JP" sz="1800"/>
          </a:p>
          <a:p>
            <a:pPr marL="0" indent="0">
              <a:lnSpc>
                <a:spcPct val="100000"/>
              </a:lnSpc>
              <a:spcBef>
                <a:spcPts val="0"/>
              </a:spcBef>
              <a:spcAft>
                <a:spcPts val="0"/>
              </a:spcAft>
              <a:buNone/>
            </a:pPr>
            <a:r>
              <a:rPr lang="ja-JP" altLang="en-US" sz="1800"/>
              <a:t>    プログラム趣旨を共有する</a:t>
            </a:r>
          </a:p>
          <a:p>
            <a:pPr marL="457200" indent="-457200">
              <a:buFont typeface="+mj-lt"/>
              <a:buAutoNum type="arabicPeriod" startAt="2"/>
            </a:pPr>
            <a:r>
              <a:rPr lang="ja-JP" altLang="en-US" sz="1800">
                <a:solidFill>
                  <a:schemeClr val="bg1">
                    <a:lumMod val="75000"/>
                  </a:schemeClr>
                </a:solidFill>
              </a:rPr>
              <a:t>参加メンバーを知る</a:t>
            </a:r>
          </a:p>
          <a:p>
            <a:pPr marL="457200" indent="-457200">
              <a:buFont typeface="+mj-lt"/>
              <a:buAutoNum type="arabicPeriod" startAt="2"/>
            </a:pPr>
            <a:r>
              <a:rPr lang="ja-JP" altLang="en-US" sz="1800">
                <a:solidFill>
                  <a:schemeClr val="bg1">
                    <a:lumMod val="75000"/>
                  </a:schemeClr>
                </a:solidFill>
              </a:rPr>
              <a:t>地域資源を洗い出す①（ケース共有）</a:t>
            </a:r>
          </a:p>
          <a:p>
            <a:pPr marL="457200" indent="-457200">
              <a:lnSpc>
                <a:spcPct val="100000"/>
              </a:lnSpc>
              <a:spcAft>
                <a:spcPts val="0"/>
              </a:spcAft>
              <a:buFont typeface="+mj-lt"/>
              <a:buAutoNum type="arabicPeriod" startAt="2"/>
            </a:pPr>
            <a:r>
              <a:rPr lang="ja-JP" altLang="en-US" sz="1800">
                <a:solidFill>
                  <a:schemeClr val="bg1">
                    <a:lumMod val="75000"/>
                  </a:schemeClr>
                </a:solidFill>
              </a:rPr>
              <a:t>地域資源を洗い出す②</a:t>
            </a:r>
            <a:endParaRPr lang="en-US" altLang="ja-JP" sz="1800">
              <a:solidFill>
                <a:schemeClr val="bg1">
                  <a:lumMod val="75000"/>
                </a:schemeClr>
              </a:solidFill>
            </a:endParaRPr>
          </a:p>
          <a:p>
            <a:pPr marL="0" indent="0">
              <a:lnSpc>
                <a:spcPct val="100000"/>
              </a:lnSpc>
              <a:spcBef>
                <a:spcPts val="0"/>
              </a:spcBef>
              <a:spcAft>
                <a:spcPts val="0"/>
              </a:spcAft>
              <a:buNone/>
            </a:pPr>
            <a:r>
              <a:rPr lang="ja-JP" altLang="en-US" sz="1800">
                <a:solidFill>
                  <a:schemeClr val="bg1">
                    <a:lumMod val="75000"/>
                  </a:schemeClr>
                </a:solidFill>
              </a:rPr>
              <a:t>   （ケース選定と地域資源の洗い出し）</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インタビュー計画を立てる</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クロージング</a:t>
            </a:r>
          </a:p>
          <a:p>
            <a:pPr marL="457200" indent="-457200">
              <a:buFont typeface="+mj-lt"/>
              <a:buAutoNum type="arabicPeriod" startAt="5"/>
            </a:pPr>
            <a:endParaRPr lang="ja-JP" altLang="en-US" sz="1800">
              <a:solidFill>
                <a:schemeClr val="bg1">
                  <a:lumMod val="75000"/>
                </a:schemeClr>
              </a:solidFill>
            </a:endParaRP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933056"/>
            <a:ext cx="2889597"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１</a:t>
            </a:r>
            <a:endPar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42839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１．重層事業における地域づくりの考え方とプログラム趣旨を共有する</a:t>
            </a:r>
            <a:r>
              <a:rPr lang="en-US" altLang="ja-JP"/>
              <a:t/>
            </a:r>
            <a:br>
              <a:rPr lang="en-US" altLang="ja-JP"/>
            </a:br>
            <a:r>
              <a:rPr lang="ja-JP" altLang="en-US"/>
              <a:t>ー重層事業における地域づくりの考え方</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pic>
        <p:nvPicPr>
          <p:cNvPr id="5" name="図 4"/>
          <p:cNvPicPr>
            <a:picLocks noChangeAspect="1"/>
          </p:cNvPicPr>
          <p:nvPr/>
        </p:nvPicPr>
        <p:blipFill>
          <a:blip r:embed="rId2"/>
          <a:stretch>
            <a:fillRect/>
          </a:stretch>
        </p:blipFill>
        <p:spPr>
          <a:xfrm>
            <a:off x="571495" y="2402545"/>
            <a:ext cx="4381505" cy="4107318"/>
          </a:xfrm>
          <a:prstGeom prst="rect">
            <a:avLst/>
          </a:prstGeom>
        </p:spPr>
      </p:pic>
      <p:sp>
        <p:nvSpPr>
          <p:cNvPr id="9" name="正方形/長方形 8"/>
          <p:cNvSpPr/>
          <p:nvPr/>
        </p:nvSpPr>
        <p:spPr>
          <a:xfrm>
            <a:off x="1057275" y="985596"/>
            <a:ext cx="8504237" cy="414579"/>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ü"/>
              <a:defRPr/>
            </a:pPr>
            <a:r>
              <a:rPr kumimoji="1" lang="ja-JP" altLang="en-US">
                <a:solidFill>
                  <a:sysClr val="windowText" lastClr="000000"/>
                </a:solidFill>
                <a:latin typeface="Meiryo UI" panose="020B0604030504040204" pitchFamily="50" charset="-128"/>
                <a:ea typeface="Meiryo UI" panose="020B0604030504040204" pitchFamily="50" charset="-128"/>
              </a:rPr>
              <a:t>資料を参照し、重層事業における地域づくり事業の考え方について確認しましょう。</a:t>
            </a:r>
            <a:endParaRPr kumimoji="1" lang="en-US" altLang="ja-JP">
              <a:solidFill>
                <a:sysClr val="windowText" lastClr="000000"/>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a:srcRect t="3013" b="10122"/>
          <a:stretch/>
        </p:blipFill>
        <p:spPr>
          <a:xfrm>
            <a:off x="5142615" y="2402545"/>
            <a:ext cx="4250472" cy="4107318"/>
          </a:xfrm>
          <a:prstGeom prst="rect">
            <a:avLst/>
          </a:prstGeom>
        </p:spPr>
      </p:pic>
      <p:sp>
        <p:nvSpPr>
          <p:cNvPr id="6" name="正方形/長方形 5">
            <a:extLst>
              <a:ext uri="{FF2B5EF4-FFF2-40B4-BE49-F238E27FC236}">
                <a16:creationId xmlns:a16="http://schemas.microsoft.com/office/drawing/2014/main" id="{4DA4E96E-E801-F4CC-114B-7698C092D1AA}"/>
              </a:ext>
            </a:extLst>
          </p:cNvPr>
          <p:cNvSpPr/>
          <p:nvPr/>
        </p:nvSpPr>
        <p:spPr>
          <a:xfrm>
            <a:off x="201042" y="985596"/>
            <a:ext cx="784013" cy="415413"/>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7" name="正方形/長方形 6">
            <a:extLst>
              <a:ext uri="{FF2B5EF4-FFF2-40B4-BE49-F238E27FC236}">
                <a16:creationId xmlns:a16="http://schemas.microsoft.com/office/drawing/2014/main" id="{4F427451-16A1-2D06-4A3B-BF3FD429FCF2}"/>
              </a:ext>
            </a:extLst>
          </p:cNvPr>
          <p:cNvSpPr/>
          <p:nvPr/>
        </p:nvSpPr>
        <p:spPr>
          <a:xfrm>
            <a:off x="201042" y="1536252"/>
            <a:ext cx="9360470" cy="706796"/>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l"/>
              <a:defRPr/>
            </a:pPr>
            <a:r>
              <a:rPr kumimoji="1" lang="ja-JP" altLang="en-US">
                <a:solidFill>
                  <a:sysClr val="windowText" lastClr="000000"/>
                </a:solidFill>
                <a:latin typeface="Meiryo UI" panose="020B0604030504040204" pitchFamily="50" charset="-128"/>
                <a:ea typeface="Meiryo UI" panose="020B0604030504040204" pitchFamily="50" charset="-128"/>
              </a:rPr>
              <a:t>重層事業によって、市町村の創意工夫で福祉</a:t>
            </a:r>
            <a:r>
              <a:rPr kumimoji="1" lang="en-US" altLang="ja-JP">
                <a:solidFill>
                  <a:sysClr val="windowText" lastClr="000000"/>
                </a:solidFill>
                <a:latin typeface="Meiryo UI" panose="020B0604030504040204" pitchFamily="50" charset="-128"/>
                <a:ea typeface="Meiryo UI" panose="020B0604030504040204" pitchFamily="50" charset="-128"/>
              </a:rPr>
              <a:t>4</a:t>
            </a:r>
            <a:r>
              <a:rPr kumimoji="1" lang="ja-JP" altLang="en-US">
                <a:solidFill>
                  <a:sysClr val="windowText" lastClr="000000"/>
                </a:solidFill>
                <a:latin typeface="Meiryo UI" panose="020B0604030504040204" pitchFamily="50" charset="-128"/>
                <a:ea typeface="Meiryo UI" panose="020B0604030504040204" pitchFamily="50" charset="-128"/>
              </a:rPr>
              <a:t>分野を一体的に進めることが可能です。</a:t>
            </a:r>
          </a:p>
          <a:p>
            <a:pPr marL="285750" lvl="0" indent="-285750" defTabSz="925880" fontAlgn="auto">
              <a:spcBef>
                <a:spcPts val="600"/>
              </a:spcBef>
              <a:spcAft>
                <a:spcPts val="0"/>
              </a:spcAft>
              <a:buFont typeface="Wingdings" panose="05000000000000000000" pitchFamily="2" charset="2"/>
              <a:buChar char="l"/>
              <a:defRPr/>
            </a:pPr>
            <a:r>
              <a:rPr kumimoji="1" lang="ja-JP" altLang="en-US">
                <a:solidFill>
                  <a:sysClr val="windowText" lastClr="000000"/>
                </a:solidFill>
                <a:latin typeface="Meiryo UI" panose="020B0604030504040204" pitchFamily="50" charset="-128"/>
                <a:ea typeface="Meiryo UI" panose="020B0604030504040204" pitchFamily="50" charset="-128"/>
              </a:rPr>
              <a:t>地域づくりは、本人本位の包括的な支援や支え・支えられる関係づくりを目指すものです。</a:t>
            </a:r>
          </a:p>
        </p:txBody>
      </p:sp>
      <p:sp>
        <p:nvSpPr>
          <p:cNvPr id="12" name="正方形/長方形 11">
            <a:extLst>
              <a:ext uri="{FF2B5EF4-FFF2-40B4-BE49-F238E27FC236}">
                <a16:creationId xmlns:a16="http://schemas.microsoft.com/office/drawing/2014/main" id="{9455C5EE-4013-BBF8-3B59-B1A9B1C14AFF}"/>
              </a:ext>
            </a:extLst>
          </p:cNvPr>
          <p:cNvSpPr/>
          <p:nvPr/>
        </p:nvSpPr>
        <p:spPr>
          <a:xfrm>
            <a:off x="93883" y="6524151"/>
            <a:ext cx="6758377" cy="21544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（出典）「地域づくり」推進のための手引き～地域共生社会の実現に向けて～（令和</a:t>
            </a:r>
            <a:r>
              <a:rPr kumimoji="1"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月　株式会社</a:t>
            </a:r>
            <a:r>
              <a:rPr kumimoji="1" lang="en-US" altLang="ja-JP" sz="800" b="0" i="0" u="none" strike="noStrike" kern="1200" cap="none" spc="0" normalizeH="0" baseline="0" noProof="0" err="1">
                <a:ln>
                  <a:noFill/>
                </a:ln>
                <a:solidFill>
                  <a:srgbClr val="000000"/>
                </a:solidFill>
                <a:effectLst/>
                <a:uLnTx/>
                <a:uFillTx/>
                <a:latin typeface="Meiryo UI" panose="020B0604030504040204" pitchFamily="50" charset="-128"/>
                <a:ea typeface="Meiryo UI" panose="020B0604030504040204" pitchFamily="50" charset="-128"/>
                <a:cs typeface="+mn-cs"/>
              </a:rPr>
              <a:t>Ridilover</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Tree>
    <p:extLst>
      <p:ext uri="{BB962C8B-B14F-4D97-AF65-F5344CB8AC3E}">
        <p14:creationId xmlns:p14="http://schemas.microsoft.com/office/powerpoint/2010/main" val="181072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１．重層事業における地域づくりの考え方とプログラム趣旨を共有する</a:t>
            </a:r>
            <a:r>
              <a:rPr lang="en-US" altLang="ja-JP"/>
              <a:t/>
            </a:r>
            <a:br>
              <a:rPr lang="en-US" altLang="ja-JP"/>
            </a:br>
            <a:r>
              <a:rPr lang="ja-JP" altLang="en-US"/>
              <a:t>ー重層事業における地域づくりの考え方</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pic>
        <p:nvPicPr>
          <p:cNvPr id="12" name="図 11">
            <a:extLst>
              <a:ext uri="{FF2B5EF4-FFF2-40B4-BE49-F238E27FC236}">
                <a16:creationId xmlns:a16="http://schemas.microsoft.com/office/drawing/2014/main" id="{20870052-CD7D-9DD2-0EBB-F670F0DA0D05}"/>
              </a:ext>
            </a:extLst>
          </p:cNvPr>
          <p:cNvPicPr>
            <a:picLocks noChangeAspect="1"/>
          </p:cNvPicPr>
          <p:nvPr/>
        </p:nvPicPr>
        <p:blipFill>
          <a:blip r:embed="rId2"/>
          <a:stretch>
            <a:fillRect/>
          </a:stretch>
        </p:blipFill>
        <p:spPr>
          <a:xfrm>
            <a:off x="297626" y="1196752"/>
            <a:ext cx="4655374" cy="2627233"/>
          </a:xfrm>
          <a:prstGeom prst="rect">
            <a:avLst/>
          </a:prstGeom>
        </p:spPr>
      </p:pic>
      <p:pic>
        <p:nvPicPr>
          <p:cNvPr id="14" name="図 13">
            <a:extLst>
              <a:ext uri="{FF2B5EF4-FFF2-40B4-BE49-F238E27FC236}">
                <a16:creationId xmlns:a16="http://schemas.microsoft.com/office/drawing/2014/main" id="{8E815F0C-48FF-D9CC-F791-6E8E3357A493}"/>
              </a:ext>
            </a:extLst>
          </p:cNvPr>
          <p:cNvPicPr>
            <a:picLocks noChangeAspect="1"/>
          </p:cNvPicPr>
          <p:nvPr/>
        </p:nvPicPr>
        <p:blipFill>
          <a:blip r:embed="rId3"/>
          <a:stretch>
            <a:fillRect/>
          </a:stretch>
        </p:blipFill>
        <p:spPr>
          <a:xfrm>
            <a:off x="5059748" y="1196752"/>
            <a:ext cx="4655374" cy="2627232"/>
          </a:xfrm>
          <a:prstGeom prst="rect">
            <a:avLst/>
          </a:prstGeom>
        </p:spPr>
      </p:pic>
      <p:pic>
        <p:nvPicPr>
          <p:cNvPr id="16" name="図 15">
            <a:extLst>
              <a:ext uri="{FF2B5EF4-FFF2-40B4-BE49-F238E27FC236}">
                <a16:creationId xmlns:a16="http://schemas.microsoft.com/office/drawing/2014/main" id="{6891B03A-3594-1AF0-0011-101E0FEE99DA}"/>
              </a:ext>
            </a:extLst>
          </p:cNvPr>
          <p:cNvPicPr>
            <a:picLocks noChangeAspect="1"/>
          </p:cNvPicPr>
          <p:nvPr/>
        </p:nvPicPr>
        <p:blipFill>
          <a:blip r:embed="rId4"/>
          <a:stretch>
            <a:fillRect/>
          </a:stretch>
        </p:blipFill>
        <p:spPr>
          <a:xfrm>
            <a:off x="294703" y="3898111"/>
            <a:ext cx="4658297" cy="2627233"/>
          </a:xfrm>
          <a:prstGeom prst="rect">
            <a:avLst/>
          </a:prstGeom>
        </p:spPr>
      </p:pic>
      <p:pic>
        <p:nvPicPr>
          <p:cNvPr id="18" name="図 17">
            <a:extLst>
              <a:ext uri="{FF2B5EF4-FFF2-40B4-BE49-F238E27FC236}">
                <a16:creationId xmlns:a16="http://schemas.microsoft.com/office/drawing/2014/main" id="{3E127AFD-E1F6-CA4F-87FD-C13BD1FE8BC7}"/>
              </a:ext>
            </a:extLst>
          </p:cNvPr>
          <p:cNvPicPr>
            <a:picLocks noChangeAspect="1"/>
          </p:cNvPicPr>
          <p:nvPr/>
        </p:nvPicPr>
        <p:blipFill>
          <a:blip r:embed="rId5"/>
          <a:stretch>
            <a:fillRect/>
          </a:stretch>
        </p:blipFill>
        <p:spPr>
          <a:xfrm>
            <a:off x="5059748" y="3898111"/>
            <a:ext cx="4655375" cy="2627233"/>
          </a:xfrm>
          <a:prstGeom prst="rect">
            <a:avLst/>
          </a:prstGeom>
        </p:spPr>
      </p:pic>
      <p:sp>
        <p:nvSpPr>
          <p:cNvPr id="19" name="正方形/長方形 18">
            <a:extLst>
              <a:ext uri="{FF2B5EF4-FFF2-40B4-BE49-F238E27FC236}">
                <a16:creationId xmlns:a16="http://schemas.microsoft.com/office/drawing/2014/main" id="{9C284196-DF51-027B-3B49-70B3B203A055}"/>
              </a:ext>
            </a:extLst>
          </p:cNvPr>
          <p:cNvSpPr/>
          <p:nvPr/>
        </p:nvSpPr>
        <p:spPr>
          <a:xfrm>
            <a:off x="91747" y="6525344"/>
            <a:ext cx="5064207" cy="215444"/>
          </a:xfrm>
          <a:prstGeom prst="rect">
            <a:avLst/>
          </a:prstGeom>
        </p:spPr>
        <p:txBody>
          <a:bodyPr wrap="none">
            <a:spAutoFit/>
          </a:bodyPr>
          <a:lstStyle/>
          <a:p>
            <a:pPr marL="0" marR="0" lvl="0" indent="0" defTabSz="914400" rtl="0" eaLnBrk="1" fontAlgn="base"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（出典）ケースから見る！人や物、情報やネットワークを重ねるとは（社会福祉法人半田市社会福祉協議会 加藤恵）</a:t>
            </a:r>
          </a:p>
        </p:txBody>
      </p:sp>
    </p:spTree>
    <p:extLst>
      <p:ext uri="{BB962C8B-B14F-4D97-AF65-F5344CB8AC3E}">
        <p14:creationId xmlns:p14="http://schemas.microsoft.com/office/powerpoint/2010/main" val="160109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１．重層事業における地域づくりの考え方とプログラム趣旨を共有する</a:t>
            </a:r>
            <a:r>
              <a:rPr lang="en-US" altLang="ja-JP"/>
              <a:t/>
            </a:r>
            <a:br>
              <a:rPr lang="en-US" altLang="ja-JP"/>
            </a:br>
            <a:r>
              <a:rPr lang="ja-JP" altLang="en-US"/>
              <a:t>ープログラム全体の到達目標と進め方</a:t>
            </a:r>
            <a:endParaRPr kumimoji="1" lang="ja-JP" altLang="en-US"/>
          </a:p>
        </p:txBody>
      </p:sp>
      <p:sp>
        <p:nvSpPr>
          <p:cNvPr id="5" name="正方形/長方形 4"/>
          <p:cNvSpPr/>
          <p:nvPr/>
        </p:nvSpPr>
        <p:spPr>
          <a:xfrm>
            <a:off x="201042" y="985595"/>
            <a:ext cx="784013" cy="1771993"/>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到達</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a:p>
            <a:pPr marL="0" marR="0" lvl="0" indent="0" algn="ctr" defTabSz="92588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8" name="正方形/長方形 7"/>
          <p:cNvSpPr/>
          <p:nvPr/>
        </p:nvSpPr>
        <p:spPr>
          <a:xfrm>
            <a:off x="1064567" y="985595"/>
            <a:ext cx="8496945" cy="1771993"/>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defTabSz="925880" eaLnBrk="1" fontAlgn="auto" latinLnBrk="0" hangingPunct="1">
              <a:lnSpc>
                <a:spcPct val="100000"/>
              </a:lnSpc>
              <a:spcBef>
                <a:spcPts val="600"/>
              </a:spcBef>
              <a:spcAft>
                <a:spcPts val="0"/>
              </a:spcAft>
              <a:buSzTx/>
              <a:tabLst/>
              <a:defRPr/>
            </a:pPr>
            <a:r>
              <a:rPr kumimoji="0" lang="ja-JP" altLang="en-US" kern="0">
                <a:latin typeface="Arial"/>
                <a:ea typeface="Meiryo UI"/>
              </a:rPr>
              <a:t>このプログラム全体を通じて、以下の状態になることを目指します。</a:t>
            </a:r>
            <a:endParaRPr kumimoji="0" lang="en-US" altLang="ja-JP" kern="0">
              <a:latin typeface="Arial"/>
              <a:ea typeface="Meiryo UI"/>
            </a:endParaRP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参加メンバーが地域づくりの意義やビジョンを見出せる。</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ビジョンを実現するために必要な体制や行動を見直すことにつなげる。</a:t>
            </a:r>
          </a:p>
          <a:p>
            <a:pPr marL="285750" marR="0" lvl="0" indent="-285750" defTabSz="925880" eaLnBrk="1" fontAlgn="auto" latinLnBrk="0" hangingPunct="1">
              <a:lnSpc>
                <a:spcPct val="100000"/>
              </a:lnSpc>
              <a:spcBef>
                <a:spcPts val="600"/>
              </a:spcBef>
              <a:spcAft>
                <a:spcPts val="0"/>
              </a:spcAft>
              <a:buSzTx/>
              <a:buFont typeface="Wingdings" panose="05000000000000000000" pitchFamily="2" charset="2"/>
              <a:buChar char="ü"/>
              <a:tabLst/>
              <a:defRPr/>
            </a:pPr>
            <a:r>
              <a:rPr kumimoji="0" lang="ja-JP" altLang="en-US" kern="0">
                <a:latin typeface="Arial"/>
                <a:ea typeface="Meiryo UI"/>
              </a:rPr>
              <a:t>その結果、ビジョンの明確化や共有、計画への落とし込みや地域づくりの体制（人材・予算）の確保につながる。</a:t>
            </a:r>
          </a:p>
        </p:txBody>
      </p:sp>
      <p:sp>
        <p:nvSpPr>
          <p:cNvPr id="11" name="正方形/長方形 10"/>
          <p:cNvSpPr/>
          <p:nvPr/>
        </p:nvSpPr>
        <p:spPr>
          <a:xfrm>
            <a:off x="124868" y="2920574"/>
            <a:ext cx="1764000" cy="467576"/>
          </a:xfrm>
          <a:prstGeom prst="rect">
            <a:avLst/>
          </a:prstGeom>
          <a:solidFill>
            <a:schemeClr val="accent2"/>
          </a:solidFill>
          <a:ln w="19050" cap="flat" cmpd="sng" algn="ctr">
            <a:solidFill>
              <a:schemeClr val="accent2"/>
            </a:solidFill>
            <a:prstDash val="solid"/>
            <a:miter lim="800000"/>
          </a:ln>
          <a:effectLst/>
        </p:spPr>
        <p:txBody>
          <a:bodyPr wrap="square" lIns="72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30" normalizeH="0" baseline="0" noProof="0">
                <a:ln>
                  <a:noFill/>
                </a:ln>
                <a:solidFill>
                  <a:schemeClr val="bg1"/>
                </a:solidFill>
                <a:effectLst/>
                <a:uLnTx/>
                <a:uFillTx/>
                <a:latin typeface="Meiryo UI"/>
                <a:ea typeface="Meiryo UI"/>
              </a:rPr>
              <a:t>Step1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kern="0" spc="-30">
                <a:solidFill>
                  <a:schemeClr val="bg1"/>
                </a:solidFill>
                <a:latin typeface="Meiryo UI"/>
                <a:ea typeface="Meiryo UI"/>
              </a:rPr>
              <a:t>キックオフ／インタビュー計画を立てる</a:t>
            </a:r>
            <a:endParaRPr kumimoji="0" lang="en-US" altLang="ja-JP" sz="900" b="1" i="0" u="none" strike="noStrike" kern="0" cap="none" spc="-30" normalizeH="0" baseline="0" noProof="0">
              <a:ln>
                <a:noFill/>
              </a:ln>
              <a:solidFill>
                <a:schemeClr val="bg1"/>
              </a:solidFill>
              <a:effectLst/>
              <a:uLnTx/>
              <a:uFillTx/>
              <a:latin typeface="Meiryo UI"/>
              <a:ea typeface="Meiryo UI"/>
            </a:endParaRPr>
          </a:p>
        </p:txBody>
      </p:sp>
      <p:sp>
        <p:nvSpPr>
          <p:cNvPr id="12" name="正方形/長方形 11"/>
          <p:cNvSpPr/>
          <p:nvPr/>
        </p:nvSpPr>
        <p:spPr>
          <a:xfrm>
            <a:off x="2079033" y="2920574"/>
            <a:ext cx="1764000" cy="467576"/>
          </a:xfrm>
          <a:prstGeom prst="rect">
            <a:avLst/>
          </a:prstGeom>
          <a:solidFill>
            <a:schemeClr val="accent2"/>
          </a:solidFill>
          <a:ln w="19050" cap="flat" cmpd="sng" algn="ctr">
            <a:solidFill>
              <a:schemeClr val="accent2"/>
            </a:solidFill>
            <a:prstDash val="solid"/>
            <a:miter lim="800000"/>
          </a:ln>
          <a:effectLst/>
        </p:spPr>
        <p:txBody>
          <a:bodyPr wrap="square" lIns="72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30" normalizeH="0" baseline="0" noProof="0">
                <a:ln>
                  <a:noFill/>
                </a:ln>
                <a:solidFill>
                  <a:schemeClr val="bg1"/>
                </a:solidFill>
                <a:effectLst/>
                <a:uLnTx/>
                <a:uFillTx/>
                <a:latin typeface="Meiryo UI"/>
                <a:ea typeface="Meiryo UI"/>
              </a:rPr>
              <a:t>Step2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30" normalizeH="0" baseline="0" noProof="0">
                <a:ln>
                  <a:noFill/>
                </a:ln>
                <a:solidFill>
                  <a:schemeClr val="bg1"/>
                </a:solidFill>
                <a:effectLst/>
                <a:uLnTx/>
                <a:uFillTx/>
                <a:latin typeface="Meiryo UI"/>
                <a:ea typeface="Meiryo UI"/>
              </a:rPr>
              <a:t>地域の関係者にインタビューする</a:t>
            </a:r>
            <a:endParaRPr kumimoji="0" lang="en-US" altLang="ja-JP" sz="900" b="1" i="0" u="none" strike="noStrike" kern="0" cap="none" spc="-30" normalizeH="0" baseline="0" noProof="0">
              <a:ln>
                <a:noFill/>
              </a:ln>
              <a:solidFill>
                <a:schemeClr val="bg1"/>
              </a:solidFill>
              <a:effectLst/>
              <a:uLnTx/>
              <a:uFillTx/>
              <a:latin typeface="Meiryo UI"/>
              <a:ea typeface="Meiryo UI"/>
            </a:endParaRPr>
          </a:p>
        </p:txBody>
      </p:sp>
      <p:sp>
        <p:nvSpPr>
          <p:cNvPr id="14" name="正方形/長方形 13"/>
          <p:cNvSpPr/>
          <p:nvPr/>
        </p:nvSpPr>
        <p:spPr>
          <a:xfrm>
            <a:off x="4033198" y="2920574"/>
            <a:ext cx="1764000" cy="467576"/>
          </a:xfrm>
          <a:prstGeom prst="rect">
            <a:avLst/>
          </a:prstGeom>
          <a:solidFill>
            <a:schemeClr val="accent2"/>
          </a:solidFill>
          <a:ln w="19050" cap="flat" cmpd="sng" algn="ctr">
            <a:solidFill>
              <a:schemeClr val="accent2"/>
            </a:solidFill>
            <a:prstDash val="solid"/>
            <a:miter lim="800000"/>
          </a:ln>
          <a:effectLst/>
        </p:spPr>
        <p:txBody>
          <a:bodyPr wrap="square" lIns="72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30" normalizeH="0" baseline="0" noProof="0">
                <a:ln>
                  <a:noFill/>
                </a:ln>
                <a:solidFill>
                  <a:schemeClr val="bg1"/>
                </a:solidFill>
                <a:effectLst/>
                <a:uLnTx/>
                <a:uFillTx/>
                <a:latin typeface="Meiryo UI"/>
                <a:ea typeface="Meiryo UI"/>
              </a:rPr>
              <a:t>Step3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kern="0" spc="-30" noProof="0">
                <a:solidFill>
                  <a:schemeClr val="bg1"/>
                </a:solidFill>
                <a:latin typeface="Meiryo UI"/>
                <a:ea typeface="Meiryo UI"/>
              </a:rPr>
              <a:t>重なりを生むアイデアを出す</a:t>
            </a:r>
            <a:endParaRPr kumimoji="0" lang="en-US" altLang="ja-JP" sz="900" b="1" i="0" u="none" strike="noStrike" kern="0" cap="none" spc="-30" normalizeH="0" baseline="0" noProof="0">
              <a:ln>
                <a:noFill/>
              </a:ln>
              <a:solidFill>
                <a:schemeClr val="bg1"/>
              </a:solidFill>
              <a:effectLst/>
              <a:uLnTx/>
              <a:uFillTx/>
              <a:latin typeface="Meiryo UI"/>
              <a:ea typeface="Meiryo UI"/>
            </a:endParaRPr>
          </a:p>
        </p:txBody>
      </p:sp>
      <p:sp>
        <p:nvSpPr>
          <p:cNvPr id="16" name="正方形/長方形 15"/>
          <p:cNvSpPr/>
          <p:nvPr/>
        </p:nvSpPr>
        <p:spPr>
          <a:xfrm>
            <a:off x="5987363" y="2920574"/>
            <a:ext cx="1764000" cy="467576"/>
          </a:xfrm>
          <a:prstGeom prst="rect">
            <a:avLst/>
          </a:prstGeom>
          <a:solidFill>
            <a:schemeClr val="accent2"/>
          </a:solidFill>
          <a:ln w="19050" cap="flat" cmpd="sng" algn="ctr">
            <a:solidFill>
              <a:schemeClr val="accent2"/>
            </a:solidFill>
            <a:prstDash val="solid"/>
            <a:miter lim="800000"/>
          </a:ln>
          <a:effectLst/>
        </p:spPr>
        <p:txBody>
          <a:bodyPr wrap="square" lIns="72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30" normalizeH="0" baseline="0" noProof="0">
                <a:ln>
                  <a:noFill/>
                </a:ln>
                <a:solidFill>
                  <a:schemeClr val="bg1"/>
                </a:solidFill>
                <a:effectLst/>
                <a:uLnTx/>
                <a:uFillTx/>
                <a:latin typeface="Meiryo UI"/>
                <a:ea typeface="Meiryo UI"/>
              </a:rPr>
              <a:t>Step</a:t>
            </a:r>
            <a:r>
              <a:rPr kumimoji="0" lang="ja-JP" altLang="en-US" sz="1200" b="1" i="0" u="none" strike="noStrike" kern="0" cap="none" spc="-30" normalizeH="0" baseline="0" noProof="0">
                <a:ln>
                  <a:noFill/>
                </a:ln>
                <a:solidFill>
                  <a:schemeClr val="bg1"/>
                </a:solidFill>
                <a:effectLst/>
                <a:uLnTx/>
                <a:uFillTx/>
                <a:latin typeface="Meiryo UI"/>
                <a:ea typeface="Meiryo UI"/>
              </a:rPr>
              <a:t>４</a:t>
            </a:r>
            <a:endParaRPr kumimoji="0" lang="en-US" altLang="ja-JP" sz="1200" b="1" i="0" u="none" strike="noStrike" kern="0" cap="none" spc="-30" normalizeH="0" baseline="0" noProof="0">
              <a:ln>
                <a:noFill/>
              </a:ln>
              <a:solidFill>
                <a:schemeClr val="bg1"/>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kern="0" spc="-30">
                <a:solidFill>
                  <a:schemeClr val="bg1"/>
                </a:solidFill>
                <a:latin typeface="Meiryo UI"/>
                <a:ea typeface="Meiryo UI"/>
              </a:rPr>
              <a:t>アイデアの実現可能性を検証する</a:t>
            </a:r>
            <a:endParaRPr kumimoji="0" lang="en-US" altLang="ja-JP" sz="900" b="1" i="0" u="none" strike="noStrike" kern="0" cap="none" spc="-30" normalizeH="0" baseline="0" noProof="0">
              <a:ln>
                <a:noFill/>
              </a:ln>
              <a:solidFill>
                <a:schemeClr val="bg1"/>
              </a:solidFill>
              <a:effectLst/>
              <a:uLnTx/>
              <a:uFillTx/>
              <a:latin typeface="Meiryo UI"/>
              <a:ea typeface="Meiryo UI"/>
            </a:endParaRPr>
          </a:p>
        </p:txBody>
      </p:sp>
      <p:sp>
        <p:nvSpPr>
          <p:cNvPr id="42" name="正方形/長方形 41"/>
          <p:cNvSpPr/>
          <p:nvPr/>
        </p:nvSpPr>
        <p:spPr>
          <a:xfrm>
            <a:off x="7941528" y="2920574"/>
            <a:ext cx="1764000" cy="467576"/>
          </a:xfrm>
          <a:prstGeom prst="rect">
            <a:avLst/>
          </a:prstGeom>
          <a:solidFill>
            <a:schemeClr val="accent2"/>
          </a:solidFill>
          <a:ln w="19050" cap="flat" cmpd="sng" algn="ctr">
            <a:solidFill>
              <a:schemeClr val="accent2"/>
            </a:solidFill>
            <a:prstDash val="solid"/>
            <a:miter lim="800000"/>
          </a:ln>
          <a:effectLst/>
        </p:spPr>
        <p:txBody>
          <a:bodyPr wrap="square" lIns="72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30" normalizeH="0" baseline="0" noProof="0">
                <a:ln>
                  <a:noFill/>
                </a:ln>
                <a:solidFill>
                  <a:schemeClr val="bg1"/>
                </a:solidFill>
                <a:effectLst/>
                <a:uLnTx/>
                <a:uFillTx/>
                <a:latin typeface="Meiryo UI"/>
                <a:ea typeface="Meiryo UI"/>
              </a:rPr>
              <a:t>Step</a:t>
            </a:r>
            <a:r>
              <a:rPr kumimoji="0" lang="ja-JP" altLang="en-US" sz="1200" b="1" i="0" u="none" strike="noStrike" kern="0" cap="none" spc="-30" normalizeH="0" baseline="0" noProof="0">
                <a:ln>
                  <a:noFill/>
                </a:ln>
                <a:solidFill>
                  <a:schemeClr val="bg1"/>
                </a:solidFill>
                <a:effectLst/>
                <a:uLnTx/>
                <a:uFillTx/>
                <a:latin typeface="Meiryo UI"/>
                <a:ea typeface="Meiryo UI"/>
              </a:rPr>
              <a:t>５</a:t>
            </a:r>
            <a:endParaRPr kumimoji="0" lang="en-US" altLang="ja-JP" sz="1200" b="1" i="0" u="none" strike="noStrike" kern="0" cap="none" spc="-30" normalizeH="0" baseline="0" noProof="0">
              <a:ln>
                <a:noFill/>
              </a:ln>
              <a:solidFill>
                <a:schemeClr val="bg1"/>
              </a:solidFill>
              <a:effectLst/>
              <a:uLnTx/>
              <a:uFillTx/>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kern="0" spc="-30">
                <a:solidFill>
                  <a:schemeClr val="bg1"/>
                </a:solidFill>
                <a:latin typeface="Meiryo UI"/>
                <a:ea typeface="Meiryo UI"/>
              </a:rPr>
              <a:t>振り返り</a:t>
            </a:r>
            <a:endParaRPr kumimoji="0" lang="en-US" altLang="ja-JP" sz="900" b="1" kern="0" spc="-30">
              <a:solidFill>
                <a:schemeClr val="bg1"/>
              </a:solidFill>
              <a:latin typeface="Meiryo UI"/>
              <a:ea typeface="Meiryo UI"/>
            </a:endParaRPr>
          </a:p>
        </p:txBody>
      </p:sp>
      <p:sp>
        <p:nvSpPr>
          <p:cNvPr id="84" name="二等辺三角形 83"/>
          <p:cNvSpPr/>
          <p:nvPr/>
        </p:nvSpPr>
        <p:spPr>
          <a:xfrm rot="5400000">
            <a:off x="1791428" y="3065946"/>
            <a:ext cx="395342" cy="1045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ysClr val="windowText" lastClr="000000"/>
              </a:solidFill>
            </a:endParaRPr>
          </a:p>
        </p:txBody>
      </p:sp>
      <p:sp>
        <p:nvSpPr>
          <p:cNvPr id="85" name="二等辺三角形 84"/>
          <p:cNvSpPr/>
          <p:nvPr/>
        </p:nvSpPr>
        <p:spPr>
          <a:xfrm rot="5400000">
            <a:off x="3744219" y="3065946"/>
            <a:ext cx="395342" cy="1045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ysClr val="windowText" lastClr="000000"/>
              </a:solidFill>
            </a:endParaRPr>
          </a:p>
        </p:txBody>
      </p:sp>
      <p:sp>
        <p:nvSpPr>
          <p:cNvPr id="86" name="二等辺三角形 85"/>
          <p:cNvSpPr/>
          <p:nvPr/>
        </p:nvSpPr>
        <p:spPr>
          <a:xfrm rot="5400000">
            <a:off x="5697010" y="3065946"/>
            <a:ext cx="395342" cy="1045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ysClr val="windowText" lastClr="000000"/>
              </a:solidFill>
            </a:endParaRPr>
          </a:p>
        </p:txBody>
      </p:sp>
      <p:sp>
        <p:nvSpPr>
          <p:cNvPr id="87" name="二等辺三角形 86"/>
          <p:cNvSpPr/>
          <p:nvPr/>
        </p:nvSpPr>
        <p:spPr>
          <a:xfrm rot="5400000">
            <a:off x="7649802" y="3065946"/>
            <a:ext cx="395342" cy="10459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ysClr val="windowText" lastClr="000000"/>
              </a:solidFill>
            </a:endParaRPr>
          </a:p>
        </p:txBody>
      </p:sp>
      <p:sp>
        <p:nvSpPr>
          <p:cNvPr id="91" name="テキスト ボックス 90"/>
          <p:cNvSpPr txBox="1"/>
          <p:nvPr/>
        </p:nvSpPr>
        <p:spPr>
          <a:xfrm>
            <a:off x="128464" y="3388151"/>
            <a:ext cx="1764000" cy="3226966"/>
          </a:xfrm>
          <a:prstGeom prst="rect">
            <a:avLst/>
          </a:prstGeom>
          <a:solidFill>
            <a:schemeClr val="accent2">
              <a:lumMod val="20000"/>
              <a:lumOff val="80000"/>
            </a:schemeClr>
          </a:solidFill>
          <a:ln w="12700" cap="flat" cmpd="sng" algn="ctr">
            <a:solidFill>
              <a:schemeClr val="accent2">
                <a:lumMod val="20000"/>
                <a:lumOff val="80000"/>
              </a:schemeClr>
            </a:solidFill>
            <a:prstDash val="solid"/>
          </a:ln>
          <a:effectLst/>
        </p:spPr>
        <p:txBody>
          <a:bodyPr wrap="square" lIns="36000" rIns="36000" rtlCol="0">
            <a:noAutofit/>
          </a:bodyPr>
          <a:lstStyle/>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説明</a:t>
            </a: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noProof="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重層事業における地域づくりの考え方とプログラムの趣旨を共有する）</a:t>
            </a:r>
            <a:endParaRPr kumimoji="0" lang="en-US" altLang="ja-JP" sz="90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対話</a:t>
            </a: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rPr>
              <a:t>（参加メンバーを知る）</a:t>
            </a: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kern="0" noProof="0">
                <a:latin typeface="Meiryo UI" panose="020B0604030504040204" pitchFamily="50" charset="-128"/>
                <a:ea typeface="Meiryo UI" panose="020B0604030504040204" pitchFamily="50" charset="-128"/>
                <a:cs typeface="Meiryo UI" panose="020B0604030504040204" pitchFamily="50" charset="-128"/>
              </a:rPr>
              <a:t>ワーク</a:t>
            </a: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地域</a:t>
            </a:r>
            <a:r>
              <a:rPr kumimoji="0" lang="ja-JP" altLang="en-US"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rPr>
              <a:t>資源を洗い出す）</a:t>
            </a: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rPr>
              <a:t>ワーク</a:t>
            </a: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kern="0" noProof="0">
                <a:latin typeface="Meiryo UI" panose="020B0604030504040204" pitchFamily="50" charset="-128"/>
                <a:ea typeface="Meiryo UI" panose="020B0604030504040204" pitchFamily="50" charset="-128"/>
                <a:cs typeface="Meiryo UI" panose="020B0604030504040204" pitchFamily="50" charset="-128"/>
              </a:rPr>
              <a:t>（インタビュー計画を立てる）</a:t>
            </a:r>
            <a:endParaRPr kumimoji="0" lang="en-US" altLang="ja-JP" sz="1050" kern="0" noProof="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スライド番号プレースホルダー 2"/>
          <p:cNvSpPr>
            <a:spLocks noGrp="1"/>
          </p:cNvSpPr>
          <p:nvPr>
            <p:ph type="sldNum" sz="quarter" idx="4"/>
          </p:nvPr>
        </p:nvSpPr>
        <p:spPr>
          <a:xfrm>
            <a:off x="9219031" y="6669360"/>
            <a:ext cx="630513" cy="140770"/>
          </a:xfrm>
        </p:spPr>
        <p:txBody>
          <a:bodyPr/>
          <a:lstStyle/>
          <a:p>
            <a:fld id="{48F63A3B-78C7-47BE-AE5E-E10140E04643}" type="slidenum">
              <a:rPr lang="en-US" smtClean="0"/>
              <a:pPr/>
              <a:t>6</a:t>
            </a:fld>
            <a:endParaRPr lang="en-US"/>
          </a:p>
        </p:txBody>
      </p:sp>
      <p:sp>
        <p:nvSpPr>
          <p:cNvPr id="93" name="テキスト ボックス 92"/>
          <p:cNvSpPr txBox="1"/>
          <p:nvPr/>
        </p:nvSpPr>
        <p:spPr>
          <a:xfrm>
            <a:off x="2068490" y="3388151"/>
            <a:ext cx="1764000" cy="3226966"/>
          </a:xfrm>
          <a:prstGeom prst="rect">
            <a:avLst/>
          </a:prstGeom>
          <a:solidFill>
            <a:schemeClr val="accent2">
              <a:lumMod val="20000"/>
              <a:lumOff val="80000"/>
            </a:schemeClr>
          </a:solidFill>
          <a:ln w="12700" cap="flat" cmpd="sng" algn="ctr">
            <a:solidFill>
              <a:schemeClr val="accent2">
                <a:lumMod val="20000"/>
                <a:lumOff val="80000"/>
              </a:schemeClr>
            </a:solidFill>
            <a:prstDash val="solid"/>
          </a:ln>
          <a:effectLst/>
        </p:spPr>
        <p:txBody>
          <a:bodyPr wrap="square" lIns="36000" rIns="36000" rtlCol="0">
            <a:noAutofit/>
          </a:bodyPr>
          <a:lstStyle/>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インタビュー</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（地域に足を運ぶ）</a:t>
            </a:r>
            <a:endParaRPr kumimoji="0" lang="en-US" altLang="ja-JP"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個別ケースの情報を補強する</a:t>
            </a:r>
            <a:endParaRPr kumimoji="0" lang="en-US" altLang="ja-JP"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ker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必要に応じて実施）</a:t>
            </a:r>
            <a:endParaRPr kumimoji="0" lang="ja-JP" altLang="en-US"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033198" y="3388151"/>
            <a:ext cx="1764000" cy="3226966"/>
          </a:xfrm>
          <a:prstGeom prst="rect">
            <a:avLst/>
          </a:prstGeom>
          <a:solidFill>
            <a:schemeClr val="accent2">
              <a:lumMod val="20000"/>
              <a:lumOff val="80000"/>
            </a:schemeClr>
          </a:solidFill>
          <a:ln w="12700" cap="flat" cmpd="sng" algn="ctr">
            <a:solidFill>
              <a:schemeClr val="accent2">
                <a:lumMod val="20000"/>
                <a:lumOff val="80000"/>
              </a:schemeClr>
            </a:solidFill>
            <a:prstDash val="solid"/>
          </a:ln>
          <a:effectLst/>
        </p:spPr>
        <p:txBody>
          <a:bodyPr wrap="square" lIns="36000" rIns="36000" rtlCol="0">
            <a:noAutofit/>
          </a:bodyPr>
          <a:lstStyle/>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ワーク</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（インタビュー結果の共有）</a:t>
            </a:r>
            <a:endParaRPr kumimoji="0" lang="en-US" altLang="ja-JP"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ワーク</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（個別ケースとの重なりを生む</a:t>
            </a:r>
            <a:endParaRPr kumimoji="0" lang="en-US" altLang="ja-JP" sz="90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アイデア出し）</a:t>
            </a:r>
            <a:endParaRPr kumimoji="0" lang="en-US" altLang="ja-JP" sz="90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ワーク</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kern="0">
                <a:latin typeface="Meiryo UI" panose="020B0604030504040204" pitchFamily="50" charset="-128"/>
                <a:ea typeface="Meiryo UI" panose="020B0604030504040204" pitchFamily="50" charset="-128"/>
                <a:cs typeface="Meiryo UI" panose="020B0604030504040204" pitchFamily="50" charset="-128"/>
              </a:rPr>
              <a:t>Step4</a:t>
            </a: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に向けた準備）</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ja-JP" altLang="en-US"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5987363" y="3388151"/>
            <a:ext cx="1764000" cy="3226966"/>
          </a:xfrm>
          <a:prstGeom prst="rect">
            <a:avLst/>
          </a:prstGeom>
          <a:solidFill>
            <a:schemeClr val="accent2">
              <a:lumMod val="20000"/>
              <a:lumOff val="80000"/>
            </a:schemeClr>
          </a:solidFill>
          <a:ln w="12700" cap="flat" cmpd="sng" algn="ctr">
            <a:solidFill>
              <a:schemeClr val="accent2">
                <a:lumMod val="20000"/>
                <a:lumOff val="80000"/>
              </a:schemeClr>
            </a:solidFill>
            <a:prstDash val="solid"/>
          </a:ln>
          <a:effectLst/>
        </p:spPr>
        <p:txBody>
          <a:bodyPr wrap="square" lIns="36000" rIns="36000" rtlCol="0">
            <a:noAutofit/>
          </a:bodyPr>
          <a:lstStyle/>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フィールドワーク</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（関係者と対話する）</a:t>
            </a:r>
            <a:endParaRPr kumimoji="0" lang="ja-JP" altLang="en-US"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7939282" y="3388151"/>
            <a:ext cx="1764000" cy="3226966"/>
          </a:xfrm>
          <a:prstGeom prst="rect">
            <a:avLst/>
          </a:prstGeom>
          <a:solidFill>
            <a:schemeClr val="accent2">
              <a:lumMod val="20000"/>
              <a:lumOff val="80000"/>
            </a:schemeClr>
          </a:solidFill>
          <a:ln w="12700" cap="flat" cmpd="sng" algn="ctr">
            <a:solidFill>
              <a:schemeClr val="accent2">
                <a:lumMod val="20000"/>
                <a:lumOff val="80000"/>
              </a:schemeClr>
            </a:solidFill>
            <a:prstDash val="solid"/>
          </a:ln>
          <a:effectLst/>
        </p:spPr>
        <p:txBody>
          <a:bodyPr wrap="square" lIns="36000" rIns="36000" rtlCol="0">
            <a:noAutofit/>
          </a:bodyPr>
          <a:lstStyle/>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発表</a:t>
            </a: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kern="0">
                <a:latin typeface="Meiryo UI" panose="020B0604030504040204" pitchFamily="50" charset="-128"/>
                <a:ea typeface="Meiryo UI" panose="020B0604030504040204" pitchFamily="50" charset="-128"/>
                <a:cs typeface="Meiryo UI" panose="020B0604030504040204" pitchFamily="50" charset="-128"/>
              </a:rPr>
              <a:t>Step4</a:t>
            </a:r>
            <a:r>
              <a:rPr kumimoji="0" lang="ja-JP" altLang="en-US" sz="1050" kern="0">
                <a:latin typeface="Meiryo UI" panose="020B0604030504040204" pitchFamily="50" charset="-128"/>
                <a:ea typeface="Meiryo UI" panose="020B0604030504040204" pitchFamily="50" charset="-128"/>
                <a:cs typeface="Meiryo UI" panose="020B0604030504040204" pitchFamily="50" charset="-128"/>
              </a:rPr>
              <a:t>の結果共有）</a:t>
            </a: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105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対話</a:t>
            </a:r>
            <a:endParaRPr kumimoji="0" lang="en-US" altLang="ja-JP" sz="105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r>
              <a:rPr kumimoji="0" lang="ja-JP" altLang="en-US" sz="900" kern="0">
                <a:latin typeface="Meiryo UI" panose="020B0604030504040204" pitchFamily="50" charset="-128"/>
                <a:ea typeface="Meiryo UI" panose="020B0604030504040204" pitchFamily="50" charset="-128"/>
                <a:cs typeface="Meiryo UI" panose="020B0604030504040204" pitchFamily="50" charset="-128"/>
              </a:rPr>
              <a:t>（一体的な地域づくりの必要性や体制について検討する）</a:t>
            </a:r>
            <a:endParaRPr kumimoji="0" lang="en-US" altLang="ja-JP" sz="900" kern="0">
              <a:latin typeface="Meiryo UI" panose="020B0604030504040204" pitchFamily="50" charset="-128"/>
              <a:ea typeface="Meiryo UI" panose="020B0604030504040204" pitchFamily="50" charset="-128"/>
              <a:cs typeface="Meiryo UI" panose="020B0604030504040204" pitchFamily="50" charset="-128"/>
            </a:endParaRPr>
          </a:p>
          <a:p>
            <a:pPr marR="0" lvl="0" algn="ctr" defTabSz="925880" eaLnBrk="1" fontAlgn="auto" latinLnBrk="0" hangingPunct="1">
              <a:lnSpc>
                <a:spcPct val="100000"/>
              </a:lnSpc>
              <a:spcBef>
                <a:spcPts val="0"/>
              </a:spcBef>
              <a:spcAft>
                <a:spcPts val="0"/>
              </a:spcAft>
              <a:buClrTx/>
              <a:buSzTx/>
              <a:tabLst/>
              <a:defRPr/>
            </a:pPr>
            <a:endParaRPr kumimoji="0" lang="en-US" altLang="ja-JP" sz="900" b="0" i="0" u="none" strike="noStrike" kern="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98" name="Picture 30" descr="https://icooon-mono.com/i/icon_12555/icon_125551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61" y="5903656"/>
            <a:ext cx="311380" cy="340855"/>
          </a:xfrm>
          <a:prstGeom prst="rect">
            <a:avLst/>
          </a:prstGeom>
          <a:noFill/>
          <a:extLst>
            <a:ext uri="{909E8E84-426E-40DD-AFC4-6F175D3DCCD1}">
              <a14:hiddenFill xmlns:a14="http://schemas.microsoft.com/office/drawing/2010/main">
                <a:solidFill>
                  <a:srgbClr val="FFFFFF"/>
                </a:solidFill>
              </a14:hiddenFill>
            </a:ext>
          </a:extLst>
        </p:spPr>
      </p:pic>
      <p:sp>
        <p:nvSpPr>
          <p:cNvPr id="101" name="二等辺三角形 100"/>
          <p:cNvSpPr/>
          <p:nvPr/>
        </p:nvSpPr>
        <p:spPr>
          <a:xfrm flipV="1">
            <a:off x="851314" y="3988258"/>
            <a:ext cx="311108" cy="211231"/>
          </a:xfrm>
          <a:prstGeom prst="triangle">
            <a:avLst/>
          </a:prstGeom>
          <a:noFill/>
          <a:ln w="9525" cap="flat" cmpd="sng" algn="ctr">
            <a:solidFill>
              <a:srgbClr val="404040"/>
            </a:solid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effectLst/>
              <a:uLnTx/>
              <a:uFillTx/>
              <a:latin typeface="Segoe UI"/>
              <a:ea typeface="Meiryo UI"/>
              <a:cs typeface="+mn-cs"/>
            </a:endParaRPr>
          </a:p>
        </p:txBody>
      </p:sp>
      <p:sp>
        <p:nvSpPr>
          <p:cNvPr id="102" name="二等辺三角形 101"/>
          <p:cNvSpPr/>
          <p:nvPr/>
        </p:nvSpPr>
        <p:spPr>
          <a:xfrm flipV="1">
            <a:off x="895670" y="5798041"/>
            <a:ext cx="311108" cy="211231"/>
          </a:xfrm>
          <a:prstGeom prst="triangle">
            <a:avLst/>
          </a:prstGeom>
          <a:noFill/>
          <a:ln w="9525" cap="flat" cmpd="sng" algn="ctr">
            <a:solidFill>
              <a:srgbClr val="404040"/>
            </a:solid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effectLst/>
              <a:uLnTx/>
              <a:uFillTx/>
              <a:latin typeface="Segoe UI"/>
              <a:ea typeface="Meiryo UI"/>
              <a:cs typeface="+mn-cs"/>
            </a:endParaRPr>
          </a:p>
        </p:txBody>
      </p:sp>
      <p:sp>
        <p:nvSpPr>
          <p:cNvPr id="103" name="二等辺三角形 102"/>
          <p:cNvSpPr/>
          <p:nvPr/>
        </p:nvSpPr>
        <p:spPr>
          <a:xfrm flipV="1">
            <a:off x="853563" y="4803012"/>
            <a:ext cx="311108" cy="211231"/>
          </a:xfrm>
          <a:prstGeom prst="triangle">
            <a:avLst/>
          </a:prstGeom>
          <a:noFill/>
          <a:ln w="9525" cap="flat" cmpd="sng" algn="ctr">
            <a:solidFill>
              <a:srgbClr val="404040"/>
            </a:solid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effectLst/>
              <a:uLnTx/>
              <a:uFillTx/>
              <a:latin typeface="Segoe UI"/>
              <a:ea typeface="Meiryo UI"/>
              <a:cs typeface="+mn-cs"/>
            </a:endParaRPr>
          </a:p>
        </p:txBody>
      </p:sp>
      <p:pic>
        <p:nvPicPr>
          <p:cNvPr id="104" name="Picture 20" descr="https://icooon-mono.com/i/icon_15310/icon_153101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485" y="5102620"/>
            <a:ext cx="263096"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リポーター"/>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2749859" y="3765403"/>
            <a:ext cx="401262" cy="40126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 descr="https://icooon-mono.com/i/icon_15279/icon_152791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090" y="4646122"/>
            <a:ext cx="313200" cy="3132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 descr="https://icooon-mono.com/i/icon_15279/icon_152791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50" y="4866775"/>
            <a:ext cx="313200" cy="313200"/>
          </a:xfrm>
          <a:prstGeom prst="rect">
            <a:avLst/>
          </a:prstGeom>
          <a:noFill/>
          <a:extLst>
            <a:ext uri="{909E8E84-426E-40DD-AFC4-6F175D3DCCD1}">
              <a14:hiddenFill xmlns:a14="http://schemas.microsoft.com/office/drawing/2010/main">
                <a:solidFill>
                  <a:srgbClr val="FFFFFF"/>
                </a:solidFill>
              </a14:hiddenFill>
            </a:ext>
          </a:extLst>
        </p:spPr>
      </p:pic>
      <p:sp>
        <p:nvSpPr>
          <p:cNvPr id="110" name="二等辺三角形 109"/>
          <p:cNvSpPr/>
          <p:nvPr/>
        </p:nvSpPr>
        <p:spPr>
          <a:xfrm flipV="1">
            <a:off x="4759644" y="3791777"/>
            <a:ext cx="311108" cy="211231"/>
          </a:xfrm>
          <a:prstGeom prst="triangle">
            <a:avLst/>
          </a:prstGeom>
          <a:noFill/>
          <a:ln w="9525" cap="flat" cmpd="sng" algn="ctr">
            <a:solidFill>
              <a:srgbClr val="404040"/>
            </a:solid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effectLst/>
              <a:uLnTx/>
              <a:uFillTx/>
              <a:latin typeface="Segoe UI"/>
              <a:ea typeface="Meiryo UI"/>
              <a:cs typeface="+mn-cs"/>
            </a:endParaRPr>
          </a:p>
        </p:txBody>
      </p:sp>
      <p:pic>
        <p:nvPicPr>
          <p:cNvPr id="112" name="Picture 2" descr="リポーター"/>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6668732" y="3755819"/>
            <a:ext cx="401262" cy="40126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https://icooon-mono.com/i/icon_11537/icon_115371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387" y="3774070"/>
            <a:ext cx="311380" cy="34085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0" descr="https://icooon-mono.com/i/icon_15279/icon_152791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089" y="5020203"/>
            <a:ext cx="319544" cy="3195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icooon-mono.com/i/icon_11537/icon_115371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880" y="3884577"/>
            <a:ext cx="311380" cy="340855"/>
          </a:xfrm>
          <a:prstGeom prst="rect">
            <a:avLst/>
          </a:prstGeom>
          <a:noFill/>
          <a:extLst>
            <a:ext uri="{909E8E84-426E-40DD-AFC4-6F175D3DCCD1}">
              <a14:hiddenFill xmlns:a14="http://schemas.microsoft.com/office/drawing/2010/main">
                <a:solidFill>
                  <a:srgbClr val="FFFFFF"/>
                </a:solidFill>
              </a14:hiddenFill>
            </a:ext>
          </a:extLst>
        </p:spPr>
      </p:pic>
      <p:sp>
        <p:nvSpPr>
          <p:cNvPr id="41" name="二等辺三角形 40"/>
          <p:cNvSpPr/>
          <p:nvPr/>
        </p:nvSpPr>
        <p:spPr>
          <a:xfrm flipV="1">
            <a:off x="4759644" y="4802722"/>
            <a:ext cx="311108" cy="211231"/>
          </a:xfrm>
          <a:prstGeom prst="triangle">
            <a:avLst/>
          </a:prstGeom>
          <a:noFill/>
          <a:ln w="9525" cap="flat" cmpd="sng" algn="ctr">
            <a:solidFill>
              <a:srgbClr val="404040"/>
            </a:solid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effectLst/>
              <a:uLnTx/>
              <a:uFillTx/>
              <a:latin typeface="Segoe UI"/>
              <a:ea typeface="Meiryo UI"/>
              <a:cs typeface="+mn-cs"/>
            </a:endParaRPr>
          </a:p>
        </p:txBody>
      </p:sp>
      <p:sp>
        <p:nvSpPr>
          <p:cNvPr id="47" name="二等辺三角形 46"/>
          <p:cNvSpPr/>
          <p:nvPr/>
        </p:nvSpPr>
        <p:spPr>
          <a:xfrm flipV="1">
            <a:off x="8606686" y="4081346"/>
            <a:ext cx="311108" cy="211231"/>
          </a:xfrm>
          <a:prstGeom prst="triangle">
            <a:avLst/>
          </a:prstGeom>
          <a:noFill/>
          <a:ln w="9525" cap="flat" cmpd="sng" algn="ctr">
            <a:solidFill>
              <a:srgbClr val="404040"/>
            </a:solid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effectLst/>
              <a:uLnTx/>
              <a:uFillTx/>
              <a:latin typeface="Segoe UI"/>
              <a:ea typeface="Meiryo UI"/>
              <a:cs typeface="+mn-cs"/>
            </a:endParaRPr>
          </a:p>
        </p:txBody>
      </p:sp>
    </p:spTree>
    <p:extLst>
      <p:ext uri="{BB962C8B-B14F-4D97-AF65-F5344CB8AC3E}">
        <p14:creationId xmlns:p14="http://schemas.microsoft.com/office/powerpoint/2010/main" val="233559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2</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7</a:t>
            </a:fld>
            <a:endParaRPr lang="en-US"/>
          </a:p>
        </p:txBody>
      </p:sp>
      <p:sp>
        <p:nvSpPr>
          <p:cNvPr id="7"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567362"/>
            <a:ext cx="5429179" cy="4180632"/>
          </a:xfrm>
        </p:spPr>
        <p:txBody>
          <a:bodyPr/>
          <a:lstStyle/>
          <a:p>
            <a:pPr marL="457200" indent="-457200">
              <a:lnSpc>
                <a:spcPct val="100000"/>
              </a:lnSpc>
              <a:spcBef>
                <a:spcPts val="0"/>
              </a:spcBef>
              <a:spcAft>
                <a:spcPts val="0"/>
              </a:spcAft>
              <a:buFont typeface="+mj-lt"/>
              <a:buAutoNum type="arabicPeriod"/>
            </a:pPr>
            <a:r>
              <a:rPr lang="ja-JP" altLang="en-US" sz="1800">
                <a:solidFill>
                  <a:schemeClr val="bg1">
                    <a:lumMod val="65000"/>
                  </a:schemeClr>
                </a:solidFill>
              </a:rPr>
              <a:t>重層事業における地域づくりの考え方と</a:t>
            </a:r>
            <a:endParaRPr lang="en-US" altLang="ja-JP" sz="1800">
              <a:solidFill>
                <a:schemeClr val="bg1">
                  <a:lumMod val="65000"/>
                </a:schemeClr>
              </a:solidFill>
            </a:endParaRPr>
          </a:p>
          <a:p>
            <a:pPr marL="0" indent="0">
              <a:lnSpc>
                <a:spcPct val="100000"/>
              </a:lnSpc>
              <a:spcBef>
                <a:spcPts val="0"/>
              </a:spcBef>
              <a:spcAft>
                <a:spcPts val="0"/>
              </a:spcAft>
              <a:buNone/>
            </a:pPr>
            <a:r>
              <a:rPr lang="ja-JP" altLang="en-US" sz="1800">
                <a:solidFill>
                  <a:schemeClr val="bg1">
                    <a:lumMod val="65000"/>
                  </a:schemeClr>
                </a:solidFill>
              </a:rPr>
              <a:t>    プログラム趣旨を共有する</a:t>
            </a:r>
          </a:p>
          <a:p>
            <a:pPr marL="457200" indent="-457200">
              <a:buFont typeface="+mj-lt"/>
              <a:buAutoNum type="arabicPeriod" startAt="2"/>
            </a:pPr>
            <a:r>
              <a:rPr lang="ja-JP" altLang="en-US" sz="1800"/>
              <a:t>参加メンバーを知る</a:t>
            </a:r>
          </a:p>
          <a:p>
            <a:pPr marL="457200" indent="-457200">
              <a:buFont typeface="+mj-lt"/>
              <a:buAutoNum type="arabicPeriod" startAt="2"/>
            </a:pPr>
            <a:r>
              <a:rPr lang="ja-JP" altLang="en-US" sz="1800">
                <a:solidFill>
                  <a:schemeClr val="bg1">
                    <a:lumMod val="75000"/>
                  </a:schemeClr>
                </a:solidFill>
              </a:rPr>
              <a:t>地域資源を洗い出す①（ケース共有）</a:t>
            </a:r>
          </a:p>
          <a:p>
            <a:pPr marL="457200" indent="-457200">
              <a:lnSpc>
                <a:spcPct val="100000"/>
              </a:lnSpc>
              <a:spcAft>
                <a:spcPts val="0"/>
              </a:spcAft>
              <a:buFont typeface="+mj-lt"/>
              <a:buAutoNum type="arabicPeriod" startAt="2"/>
            </a:pPr>
            <a:r>
              <a:rPr lang="ja-JP" altLang="en-US" sz="1800">
                <a:solidFill>
                  <a:schemeClr val="bg1">
                    <a:lumMod val="75000"/>
                  </a:schemeClr>
                </a:solidFill>
              </a:rPr>
              <a:t>地域資源を洗い出す②</a:t>
            </a:r>
            <a:endParaRPr lang="en-US" altLang="ja-JP" sz="1800">
              <a:solidFill>
                <a:schemeClr val="bg1">
                  <a:lumMod val="75000"/>
                </a:schemeClr>
              </a:solidFill>
            </a:endParaRPr>
          </a:p>
          <a:p>
            <a:pPr marL="0" indent="0">
              <a:lnSpc>
                <a:spcPct val="100000"/>
              </a:lnSpc>
              <a:spcBef>
                <a:spcPts val="0"/>
              </a:spcBef>
              <a:spcAft>
                <a:spcPts val="0"/>
              </a:spcAft>
              <a:buNone/>
            </a:pPr>
            <a:r>
              <a:rPr lang="ja-JP" altLang="en-US" sz="1800">
                <a:solidFill>
                  <a:schemeClr val="bg1">
                    <a:lumMod val="75000"/>
                  </a:schemeClr>
                </a:solidFill>
              </a:rPr>
              <a:t>   （ケース選定と地域資源の洗い出し）</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インタビュー計画を立てる</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クロージング</a:t>
            </a:r>
          </a:p>
          <a:p>
            <a:pPr marL="457200" indent="-457200">
              <a:buFont typeface="+mj-lt"/>
              <a:buAutoNum type="arabicPeriod" startAt="5"/>
            </a:pPr>
            <a:endParaRPr lang="ja-JP" altLang="en-US" sz="1800">
              <a:solidFill>
                <a:schemeClr val="bg1">
                  <a:lumMod val="75000"/>
                </a:schemeClr>
              </a:solidFill>
            </a:endParaRPr>
          </a:p>
        </p:txBody>
      </p:sp>
    </p:spTree>
    <p:extLst>
      <p:ext uri="{BB962C8B-B14F-4D97-AF65-F5344CB8AC3E}">
        <p14:creationId xmlns:p14="http://schemas.microsoft.com/office/powerpoint/2010/main" val="335496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２．参加メンバーを知る</a:t>
            </a:r>
            <a:r>
              <a:rPr lang="en-US" altLang="ja-JP"/>
              <a:t/>
            </a:r>
            <a:br>
              <a:rPr lang="en-US" altLang="ja-JP"/>
            </a:br>
            <a:r>
              <a:rPr lang="ja-JP" altLang="en-US" sz="1800"/>
              <a:t>ー目標と実施内容</a:t>
            </a:r>
            <a:endParaRPr kumimoji="1" lang="ja-JP" altLang="en-US"/>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5" name="正方形/長方形 4"/>
          <p:cNvSpPr/>
          <p:nvPr/>
        </p:nvSpPr>
        <p:spPr>
          <a:xfrm>
            <a:off x="201042" y="1705044"/>
            <a:ext cx="9360470" cy="4774887"/>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fontAlgn="auto">
              <a:spcBef>
                <a:spcPts val="0"/>
              </a:spcBef>
              <a:spcAft>
                <a:spcPts val="0"/>
              </a:spcAft>
              <a:defRPr/>
            </a:pPr>
            <a:r>
              <a:rPr kumimoji="0" lang="ja-JP" altLang="en-US" b="1" kern="0">
                <a:solidFill>
                  <a:srgbClr val="000000"/>
                </a:solidFill>
                <a:latin typeface="メイリオ"/>
                <a:ea typeface="メイリオ"/>
              </a:rPr>
              <a:t>＜趣旨＞</a:t>
            </a:r>
            <a:endParaRPr kumimoji="0"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これから一緒に地域づくりの体制を考えていくにあたり、メンバー同士がそれぞれの所属や日ごろの業務（特に地域づくりに関連する業務）、個性や専門性を知っておくことで、誰に何を頼ることができそうなのか、どんな風に頼るとよさそうかを知ることが大切です。</a:t>
            </a: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メンバー同士がそれぞれを知っておくことで、今後の対話や実践の活性化につながります。</a:t>
            </a:r>
          </a:p>
          <a:p>
            <a:pPr fontAlgn="auto">
              <a:spcBef>
                <a:spcPts val="0"/>
              </a:spcBef>
              <a:spcAft>
                <a:spcPts val="0"/>
              </a:spcAft>
              <a:defRPr/>
            </a:pPr>
            <a:endParaRPr lang="en-US" altLang="ja-JP" kern="0">
              <a:solidFill>
                <a:srgbClr val="000000"/>
              </a:solidFill>
              <a:latin typeface="メイリオ"/>
              <a:ea typeface="メイリオ"/>
            </a:endParaRPr>
          </a:p>
          <a:p>
            <a:pPr fontAlgn="auto">
              <a:spcBef>
                <a:spcPts val="0"/>
              </a:spcBef>
              <a:spcAft>
                <a:spcPts val="0"/>
              </a:spcAft>
              <a:defRPr/>
            </a:pPr>
            <a:r>
              <a:rPr lang="ja-JP" altLang="en-US" b="1" kern="0">
                <a:solidFill>
                  <a:srgbClr val="000000"/>
                </a:solidFill>
                <a:latin typeface="メイリオ"/>
                <a:ea typeface="メイリオ"/>
              </a:rPr>
              <a:t>＜実施内容＞</a:t>
            </a:r>
            <a:endParaRPr lang="en-US" altLang="ja-JP" b="1"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r>
              <a:rPr lang="ja-JP" altLang="en-US" kern="0">
                <a:solidFill>
                  <a:srgbClr val="000000"/>
                </a:solidFill>
                <a:latin typeface="メイリオ"/>
                <a:ea typeface="メイリオ"/>
              </a:rPr>
              <a:t>自己紹介をしましょう（</a:t>
            </a:r>
            <a:r>
              <a:rPr lang="en-US" altLang="ja-JP" kern="0">
                <a:solidFill>
                  <a:srgbClr val="000000"/>
                </a:solidFill>
                <a:latin typeface="メイリオ"/>
                <a:ea typeface="メイリオ"/>
              </a:rPr>
              <a:t>1</a:t>
            </a:r>
            <a:r>
              <a:rPr lang="ja-JP" altLang="en-US" kern="0">
                <a:solidFill>
                  <a:srgbClr val="000000"/>
                </a:solidFill>
                <a:latin typeface="メイリオ"/>
                <a:ea typeface="メイリオ"/>
              </a:rPr>
              <a:t>人</a:t>
            </a:r>
            <a:r>
              <a:rPr lang="en-US" altLang="ja-JP" kern="0">
                <a:solidFill>
                  <a:srgbClr val="000000"/>
                </a:solidFill>
                <a:latin typeface="メイリオ"/>
                <a:ea typeface="メイリオ"/>
              </a:rPr>
              <a:t>1</a:t>
            </a:r>
            <a:r>
              <a:rPr lang="ja-JP" altLang="en-US" kern="0">
                <a:solidFill>
                  <a:srgbClr val="000000"/>
                </a:solidFill>
                <a:latin typeface="メイリオ"/>
                <a:ea typeface="メイリオ"/>
              </a:rPr>
              <a:t>分程度）</a:t>
            </a:r>
            <a:endParaRPr lang="en-US" altLang="ja-JP" kern="0">
              <a:solidFill>
                <a:srgbClr val="000000"/>
              </a:solidFill>
              <a:latin typeface="メイリオ"/>
              <a:ea typeface="メイリオ"/>
            </a:endParaRPr>
          </a:p>
          <a:p>
            <a:pPr marL="457200" indent="-457200" fontAlgn="auto">
              <a:spcBef>
                <a:spcPts val="0"/>
              </a:spcBef>
              <a:spcAft>
                <a:spcPts val="0"/>
              </a:spcAft>
              <a:buFont typeface="Wingdings" panose="05000000000000000000" pitchFamily="2" charset="2"/>
              <a:buChar char="l"/>
              <a:defRPr/>
            </a:pPr>
            <a:endParaRPr lang="en-US" altLang="ja-JP" kern="0">
              <a:solidFill>
                <a:srgbClr val="000000"/>
              </a:solidFill>
              <a:latin typeface="メイリオ"/>
              <a:ea typeface="メイリオ"/>
            </a:endParaRPr>
          </a:p>
          <a:p>
            <a:pPr fontAlgn="auto">
              <a:spcBef>
                <a:spcPts val="0"/>
              </a:spcBef>
              <a:spcAft>
                <a:spcPts val="0"/>
              </a:spcAft>
              <a:defRPr/>
            </a:pPr>
            <a:r>
              <a:rPr kumimoji="0" lang="ja-JP" altLang="en-US" kern="0">
                <a:solidFill>
                  <a:srgbClr val="000000"/>
                </a:solidFill>
                <a:latin typeface="メイリオ"/>
                <a:ea typeface="メイリオ"/>
              </a:rPr>
              <a:t>（自己紹介項目の例）</a:t>
            </a:r>
          </a:p>
          <a:p>
            <a:pPr marL="799956" lvl="1" indent="-342900">
              <a:spcBef>
                <a:spcPts val="0"/>
              </a:spcBef>
              <a:spcAft>
                <a:spcPts val="0"/>
              </a:spcAft>
              <a:buFont typeface="Wingdings" panose="05000000000000000000" pitchFamily="2" charset="2"/>
              <a:buChar char="Ø"/>
              <a:defRPr/>
            </a:pPr>
            <a:r>
              <a:rPr lang="ja-JP" altLang="en-US" kern="0">
                <a:solidFill>
                  <a:srgbClr val="000000"/>
                </a:solidFill>
                <a:latin typeface="メイリオ"/>
                <a:ea typeface="メイリオ"/>
              </a:rPr>
              <a:t>氏名・所属・日ごろの業務（特に地域づくりに関連する業務）</a:t>
            </a:r>
            <a:endParaRPr lang="en-US" altLang="ja-JP" kern="0">
              <a:solidFill>
                <a:srgbClr val="000000"/>
              </a:solidFill>
              <a:latin typeface="メイリオ"/>
              <a:ea typeface="メイリオ"/>
            </a:endParaRPr>
          </a:p>
          <a:p>
            <a:pPr marL="799956" lvl="1" indent="-342900">
              <a:spcBef>
                <a:spcPts val="0"/>
              </a:spcBef>
              <a:spcAft>
                <a:spcPts val="0"/>
              </a:spcAft>
              <a:buFont typeface="Wingdings" panose="05000000000000000000" pitchFamily="2" charset="2"/>
              <a:buChar char="Ø"/>
              <a:defRPr/>
            </a:pPr>
            <a:r>
              <a:rPr lang="ja-JP" altLang="en-US" kern="0">
                <a:solidFill>
                  <a:srgbClr val="000000"/>
                </a:solidFill>
                <a:latin typeface="メイリオ"/>
                <a:ea typeface="メイリオ"/>
              </a:rPr>
              <a:t>自分の「地域の中の</a:t>
            </a:r>
            <a:r>
              <a:rPr lang="en-US" altLang="ja-JP" kern="0">
                <a:solidFill>
                  <a:srgbClr val="000000"/>
                </a:solidFill>
                <a:latin typeface="メイリオ"/>
                <a:ea typeface="メイリオ"/>
              </a:rPr>
              <a:t>5</a:t>
            </a:r>
            <a:r>
              <a:rPr lang="ja-JP" altLang="en-US" kern="0">
                <a:solidFill>
                  <a:srgbClr val="000000"/>
                </a:solidFill>
                <a:latin typeface="メイリオ"/>
                <a:ea typeface="メイリオ"/>
              </a:rPr>
              <a:t>つの顔」</a:t>
            </a:r>
            <a:endParaRPr lang="en-US" altLang="ja-JP" kern="0">
              <a:solidFill>
                <a:srgbClr val="000000"/>
              </a:solidFill>
              <a:latin typeface="メイリオ"/>
              <a:ea typeface="メイリオ"/>
            </a:endParaRPr>
          </a:p>
          <a:p>
            <a:pPr marL="799956" lvl="1" indent="-342900">
              <a:spcBef>
                <a:spcPts val="0"/>
              </a:spcBef>
              <a:spcAft>
                <a:spcPts val="0"/>
              </a:spcAft>
              <a:buFont typeface="Wingdings" panose="05000000000000000000" pitchFamily="2" charset="2"/>
              <a:buChar char="Ø"/>
              <a:defRPr/>
            </a:pPr>
            <a:r>
              <a:rPr lang="ja-JP" altLang="en-US" kern="0">
                <a:solidFill>
                  <a:srgbClr val="000000"/>
                </a:solidFill>
                <a:latin typeface="メイリオ"/>
                <a:ea typeface="メイリオ"/>
              </a:rPr>
              <a:t>夏の思い出、今年一番うれしかったこと、最近のマイブーム・・・等</a:t>
            </a:r>
            <a:endParaRPr lang="en-US" altLang="ja-JP" kern="0">
              <a:solidFill>
                <a:srgbClr val="000000"/>
              </a:solidFill>
              <a:latin typeface="メイリオ"/>
              <a:ea typeface="メイリオ"/>
            </a:endParaRPr>
          </a:p>
        </p:txBody>
      </p:sp>
      <p:sp>
        <p:nvSpPr>
          <p:cNvPr id="6" name="正方形/長方形 5"/>
          <p:cNvSpPr/>
          <p:nvPr/>
        </p:nvSpPr>
        <p:spPr>
          <a:xfrm>
            <a:off x="201042" y="985596"/>
            <a:ext cx="784013" cy="561850"/>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400" b="1" i="0" u="none" strike="noStrike" kern="0" cap="none" spc="0" normalizeH="0" baseline="0" noProof="0">
              <a:ln>
                <a:noFill/>
              </a:ln>
              <a:solidFill>
                <a:srgbClr val="FFFFFF"/>
              </a:solidFill>
              <a:effectLst/>
              <a:uLnTx/>
              <a:uFillTx/>
              <a:latin typeface="Arial"/>
              <a:ea typeface="Meiryo UI"/>
              <a:cs typeface="+mn-cs"/>
            </a:endParaRPr>
          </a:p>
        </p:txBody>
      </p:sp>
      <p:sp>
        <p:nvSpPr>
          <p:cNvPr id="7" name="正方形/長方形 6"/>
          <p:cNvSpPr/>
          <p:nvPr/>
        </p:nvSpPr>
        <p:spPr>
          <a:xfrm>
            <a:off x="1064567" y="985596"/>
            <a:ext cx="8496945" cy="561850"/>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ü"/>
              <a:defRPr/>
            </a:pPr>
            <a:r>
              <a:rPr kumimoji="0" lang="ja-JP" altLang="en-US" kern="0">
                <a:latin typeface="Meiryo UI" panose="020B0604030504040204" pitchFamily="50" charset="-128"/>
                <a:ea typeface="Meiryo UI" panose="020B0604030504040204" pitchFamily="50" charset="-128"/>
              </a:rPr>
              <a:t>メンバー同士が、それぞれの立場や専門性や個性等、何かしらを知る。</a:t>
            </a:r>
          </a:p>
        </p:txBody>
      </p:sp>
    </p:spTree>
    <p:extLst>
      <p:ext uri="{BB962C8B-B14F-4D97-AF65-F5344CB8AC3E}">
        <p14:creationId xmlns:p14="http://schemas.microsoft.com/office/powerpoint/2010/main" val="256428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3</a:t>
            </a: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9</a:t>
            </a:fld>
            <a:endParaRPr lang="en-US"/>
          </a:p>
        </p:txBody>
      </p:sp>
      <p:sp>
        <p:nvSpPr>
          <p:cNvPr id="6"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1862827"/>
            <a:ext cx="5429179" cy="3589701"/>
          </a:xfrm>
        </p:spPr>
        <p:txBody>
          <a:bodyPr/>
          <a:lstStyle/>
          <a:p>
            <a:pPr marL="457200" indent="-457200">
              <a:lnSpc>
                <a:spcPct val="100000"/>
              </a:lnSpc>
              <a:spcBef>
                <a:spcPts val="0"/>
              </a:spcBef>
              <a:spcAft>
                <a:spcPts val="0"/>
              </a:spcAft>
              <a:buFont typeface="+mj-lt"/>
              <a:buAutoNum type="arabicPeriod"/>
            </a:pPr>
            <a:r>
              <a:rPr lang="ja-JP" altLang="en-US" sz="1800">
                <a:solidFill>
                  <a:schemeClr val="bg1">
                    <a:lumMod val="65000"/>
                  </a:schemeClr>
                </a:solidFill>
              </a:rPr>
              <a:t>重層事業における地域づくりの考え方と</a:t>
            </a:r>
            <a:endParaRPr lang="en-US" altLang="ja-JP" sz="1800">
              <a:solidFill>
                <a:schemeClr val="bg1">
                  <a:lumMod val="65000"/>
                </a:schemeClr>
              </a:solidFill>
            </a:endParaRPr>
          </a:p>
          <a:p>
            <a:pPr marL="0" indent="0">
              <a:lnSpc>
                <a:spcPct val="100000"/>
              </a:lnSpc>
              <a:spcBef>
                <a:spcPts val="0"/>
              </a:spcBef>
              <a:spcAft>
                <a:spcPts val="0"/>
              </a:spcAft>
              <a:buNone/>
            </a:pPr>
            <a:r>
              <a:rPr lang="ja-JP" altLang="en-US" sz="1800">
                <a:solidFill>
                  <a:schemeClr val="bg1">
                    <a:lumMod val="65000"/>
                  </a:schemeClr>
                </a:solidFill>
              </a:rPr>
              <a:t>    プログラム趣旨を共有する</a:t>
            </a:r>
          </a:p>
          <a:p>
            <a:pPr marL="457200" indent="-457200">
              <a:buFont typeface="+mj-lt"/>
              <a:buAutoNum type="arabicPeriod" startAt="2"/>
            </a:pPr>
            <a:r>
              <a:rPr lang="ja-JP" altLang="en-US" sz="1800">
                <a:solidFill>
                  <a:schemeClr val="bg1">
                    <a:lumMod val="75000"/>
                  </a:schemeClr>
                </a:solidFill>
              </a:rPr>
              <a:t>参加メンバーを知る</a:t>
            </a:r>
          </a:p>
          <a:p>
            <a:pPr marL="457200" indent="-457200">
              <a:buFont typeface="+mj-lt"/>
              <a:buAutoNum type="arabicPeriod" startAt="2"/>
            </a:pPr>
            <a:r>
              <a:rPr lang="ja-JP" altLang="en-US" sz="1800"/>
              <a:t>地域資源を洗い出す①（ケース共有）</a:t>
            </a:r>
          </a:p>
          <a:p>
            <a:pPr marL="457200" indent="-457200">
              <a:lnSpc>
                <a:spcPct val="100000"/>
              </a:lnSpc>
              <a:spcAft>
                <a:spcPts val="0"/>
              </a:spcAft>
              <a:buFont typeface="+mj-lt"/>
              <a:buAutoNum type="arabicPeriod" startAt="2"/>
            </a:pPr>
            <a:r>
              <a:rPr lang="ja-JP" altLang="en-US" sz="1800">
                <a:solidFill>
                  <a:schemeClr val="bg1">
                    <a:lumMod val="75000"/>
                  </a:schemeClr>
                </a:solidFill>
              </a:rPr>
              <a:t>地域資源を洗い出す②</a:t>
            </a:r>
            <a:endParaRPr lang="en-US" altLang="ja-JP" sz="1800">
              <a:solidFill>
                <a:schemeClr val="bg1">
                  <a:lumMod val="75000"/>
                </a:schemeClr>
              </a:solidFill>
            </a:endParaRPr>
          </a:p>
          <a:p>
            <a:pPr marL="0" indent="0">
              <a:lnSpc>
                <a:spcPct val="100000"/>
              </a:lnSpc>
              <a:spcBef>
                <a:spcPts val="0"/>
              </a:spcBef>
              <a:spcAft>
                <a:spcPts val="0"/>
              </a:spcAft>
              <a:buNone/>
            </a:pPr>
            <a:r>
              <a:rPr lang="ja-JP" altLang="en-US" sz="1800">
                <a:solidFill>
                  <a:schemeClr val="bg1">
                    <a:lumMod val="75000"/>
                  </a:schemeClr>
                </a:solidFill>
              </a:rPr>
              <a:t>   （ケース選定と地域資源の洗い出し）</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インタビュー計画を立てる</a:t>
            </a:r>
            <a:endParaRPr lang="en-US" altLang="ja-JP" sz="1800">
              <a:solidFill>
                <a:schemeClr val="bg1">
                  <a:lumMod val="75000"/>
                </a:schemeClr>
              </a:solidFill>
            </a:endParaRPr>
          </a:p>
          <a:p>
            <a:pPr marL="457200" indent="-457200">
              <a:buFont typeface="+mj-lt"/>
              <a:buAutoNum type="arabicPeriod" startAt="5"/>
            </a:pPr>
            <a:r>
              <a:rPr lang="ja-JP" altLang="en-US" sz="1800">
                <a:solidFill>
                  <a:schemeClr val="bg1">
                    <a:lumMod val="75000"/>
                  </a:schemeClr>
                </a:solidFill>
              </a:rPr>
              <a:t>クロージング</a:t>
            </a:r>
          </a:p>
        </p:txBody>
      </p:sp>
    </p:spTree>
    <p:extLst>
      <p:ext uri="{BB962C8B-B14F-4D97-AF65-F5344CB8AC3E}">
        <p14:creationId xmlns:p14="http://schemas.microsoft.com/office/powerpoint/2010/main" val="3989296091"/>
      </p:ext>
    </p:extLst>
  </p:cSld>
  <p:clrMapOvr>
    <a:masterClrMapping/>
  </p:clrMapOvr>
</p:sld>
</file>

<file path=ppt/theme/theme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DFD7C8FC64E1742803A30245252AAD3" ma:contentTypeVersion="6" ma:contentTypeDescription="新しいドキュメントを作成します。" ma:contentTypeScope="" ma:versionID="708e09e4288bf496cc04a42b09d3e1cf">
  <xsd:schema xmlns:xsd="http://www.w3.org/2001/XMLSchema" xmlns:xs="http://www.w3.org/2001/XMLSchema" xmlns:p="http://schemas.microsoft.com/office/2006/metadata/properties" xmlns:ns2="8c0669fc-c026-403a-8356-6a929a993373" xmlns:ns3="2ddaba40-8349-42bb-8ba4-b452541c5b84" targetNamespace="http://schemas.microsoft.com/office/2006/metadata/properties" ma:root="true" ma:fieldsID="55c165fce9ca276b7255bc72e2752dff" ns2:_="" ns3:_="">
    <xsd:import namespace="8c0669fc-c026-403a-8356-6a929a993373"/>
    <xsd:import namespace="2ddaba40-8349-42bb-8ba4-b452541c5b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669fc-c026-403a-8356-6a929a993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aba40-8349-42bb-8ba4-b452541c5b84"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D625D-895F-473E-9BE4-55026ED6FC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ddaba40-8349-42bb-8ba4-b452541c5b84"/>
    <ds:schemaRef ds:uri="http://purl.org/dc/elements/1.1/"/>
    <ds:schemaRef ds:uri="http://schemas.microsoft.com/office/2006/metadata/properties"/>
    <ds:schemaRef ds:uri="8c0669fc-c026-403a-8356-6a929a993373"/>
    <ds:schemaRef ds:uri="http://www.w3.org/XML/1998/namespace"/>
    <ds:schemaRef ds:uri="http://purl.org/dc/dcmitype/"/>
  </ds:schemaRefs>
</ds:datastoreItem>
</file>

<file path=customXml/itemProps2.xml><?xml version="1.0" encoding="utf-8"?>
<ds:datastoreItem xmlns:ds="http://schemas.openxmlformats.org/officeDocument/2006/customXml" ds:itemID="{724BA1ED-AFA9-46DF-AA4F-C5BD74E4A8E9}">
  <ds:schemaRefs>
    <ds:schemaRef ds:uri="http://schemas.microsoft.com/sharepoint/v3/contenttype/forms"/>
  </ds:schemaRefs>
</ds:datastoreItem>
</file>

<file path=customXml/itemProps3.xml><?xml version="1.0" encoding="utf-8"?>
<ds:datastoreItem xmlns:ds="http://schemas.openxmlformats.org/officeDocument/2006/customXml" ds:itemID="{5668C5AB-D910-4089-A9E8-1DAFB63FF8E1}">
  <ds:schemaRefs>
    <ds:schemaRef ds:uri="2ddaba40-8349-42bb-8ba4-b452541c5b84"/>
    <ds:schemaRef ds:uri="8c0669fc-c026-403a-8356-6a929a9933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2165</Words>
  <Application>Microsoft Office PowerPoint</Application>
  <PresentationFormat>A4 210 x 297 mm</PresentationFormat>
  <Paragraphs>315</Paragraphs>
  <Slides>21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Meiryo UI</vt:lpstr>
      <vt:lpstr>ＭＳ Ｐゴシック</vt:lpstr>
      <vt:lpstr>ＭＳ Ｐ明朝</vt:lpstr>
      <vt:lpstr>Noto Sans CJK JP DemiLight</vt:lpstr>
      <vt:lpstr>メイリオ</vt:lpstr>
      <vt:lpstr>メイリオ</vt:lpstr>
      <vt:lpstr>Arial</vt:lpstr>
      <vt:lpstr>Segoe UI</vt:lpstr>
      <vt:lpstr>Wingdings</vt:lpstr>
      <vt:lpstr>2_Office テーマ</vt:lpstr>
      <vt:lpstr>包括的な支援体制構築に向けた実践型プログラム （地域づくり編）  Step1 キックオフ／インタビュー計画を立てる</vt:lpstr>
      <vt:lpstr>タイムスケジュール</vt:lpstr>
      <vt:lpstr>PowerPoint プレゼンテーション</vt:lpstr>
      <vt:lpstr>１．重層事業における地域づくりの考え方とプログラム趣旨を共有する ー重層事業における地域づくりの考え方</vt:lpstr>
      <vt:lpstr>１．重層事業における地域づくりの考え方とプログラム趣旨を共有する ー重層事業における地域づくりの考え方</vt:lpstr>
      <vt:lpstr>１．重層事業における地域づくりの考え方とプログラム趣旨を共有する ープログラム全体の到達目標と進め方</vt:lpstr>
      <vt:lpstr>PowerPoint プレゼンテーション</vt:lpstr>
      <vt:lpstr>２．参加メンバーを知る ー目標と実施内容</vt:lpstr>
      <vt:lpstr>PowerPoint プレゼンテーション</vt:lpstr>
      <vt:lpstr>３．地域資源を洗い出す①（ケース共有） ー目標と実施内容</vt:lpstr>
      <vt:lpstr>３．地域資源を洗い出す①（ケース共有） ーMemo</vt:lpstr>
      <vt:lpstr>PowerPoint プレゼンテーション</vt:lpstr>
      <vt:lpstr>４．地域資源を洗い出す②（ケース選定と資源の洗い出し） ー目標と実施内容</vt:lpstr>
      <vt:lpstr>４．地域資源を洗い出す②（ケース選定と資源の洗い出し） ー資源の洗い出しワークシート</vt:lpstr>
      <vt:lpstr>PowerPoint プレゼンテーション</vt:lpstr>
      <vt:lpstr>５．インタビュー計画を立てる ーStep2の実践内容</vt:lpstr>
      <vt:lpstr>５．インタビュー計画を立てる ーインタビューシート（Step2で使用）</vt:lpstr>
      <vt:lpstr>５．インタビュー計画を立てる ーインタビュー候補者リスト</vt:lpstr>
      <vt:lpstr>５．インタビュー計画を立てる ーTodo整理シート</vt:lpstr>
      <vt:lpstr>PowerPoint プレゼンテーション</vt:lpstr>
      <vt:lpstr>６．クロージング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令和4年度「重層的支援体制構築推進人材養成研修」＜基礎編＞ 共通カリキュラム①ライブ研修</dc:title>
  <dc:creator>井上 裕章</dc:creator>
  <cp:lastModifiedBy>井上 裕章</cp:lastModifiedBy>
  <cp:revision>2</cp:revision>
  <dcterms:modified xsi:type="dcterms:W3CDTF">2024-04-09T14:41:41Z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0x010100CDFD7C8FC64E1742803A30245252AAD3</vt:lpwstr>
  </property>
  <property fmtid="{D5CDD505-2E9C-101B-9397-08002B2CF9AE}" pid="3" name="MediaServiceImageTags">
    <vt:lpwstr/>
  </property>
</Properties>
</file>