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8756" r:id="rId4"/>
  </p:sldMasterIdLst>
  <p:notesMasterIdLst>
    <p:notesMasterId r:id="rId22"/>
  </p:notesMasterIdLst>
  <p:sldIdLst>
    <p:sldId id="2491" r:id="rId5"/>
    <p:sldId id="2539" r:id="rId6"/>
    <p:sldId id="2495" r:id="rId7"/>
    <p:sldId id="2544" r:id="rId8"/>
    <p:sldId id="2576" r:id="rId9"/>
    <p:sldId id="2577" r:id="rId10"/>
    <p:sldId id="2578" r:id="rId11"/>
    <p:sldId id="2579" r:id="rId12"/>
    <p:sldId id="2580" r:id="rId13"/>
    <p:sldId id="2581" r:id="rId14"/>
    <p:sldId id="2582" r:id="rId15"/>
    <p:sldId id="2583" r:id="rId16"/>
    <p:sldId id="2584" r:id="rId17"/>
    <p:sldId id="2575" r:id="rId18"/>
    <p:sldId id="2585" r:id="rId19"/>
    <p:sldId id="2586" r:id="rId20"/>
    <p:sldId id="2589" r:id="rId21"/>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056"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112"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16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222"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5278" algn="l" defTabSz="914112" rtl="0" eaLnBrk="1" latinLnBrk="0" hangingPunct="1">
      <a:defRPr kumimoji="1" kern="1200">
        <a:solidFill>
          <a:schemeClr val="tx1"/>
        </a:solidFill>
        <a:latin typeface="Arial" charset="0"/>
        <a:ea typeface="ＭＳ Ｐゴシック" pitchFamily="50" charset="-128"/>
        <a:cs typeface="+mn-cs"/>
      </a:defRPr>
    </a:lvl6pPr>
    <a:lvl7pPr marL="2742335" algn="l" defTabSz="914112" rtl="0" eaLnBrk="1" latinLnBrk="0" hangingPunct="1">
      <a:defRPr kumimoji="1" kern="1200">
        <a:solidFill>
          <a:schemeClr val="tx1"/>
        </a:solidFill>
        <a:latin typeface="Arial" charset="0"/>
        <a:ea typeface="ＭＳ Ｐゴシック" pitchFamily="50" charset="-128"/>
        <a:cs typeface="+mn-cs"/>
      </a:defRPr>
    </a:lvl7pPr>
    <a:lvl8pPr marL="3199390" algn="l" defTabSz="914112" rtl="0" eaLnBrk="1" latinLnBrk="0" hangingPunct="1">
      <a:defRPr kumimoji="1" kern="1200">
        <a:solidFill>
          <a:schemeClr val="tx1"/>
        </a:solidFill>
        <a:latin typeface="Arial" charset="0"/>
        <a:ea typeface="ＭＳ Ｐゴシック" pitchFamily="50" charset="-128"/>
        <a:cs typeface="+mn-cs"/>
      </a:defRPr>
    </a:lvl8pPr>
    <a:lvl9pPr marL="3656446" algn="l" defTabSz="914112"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436">
          <p15:clr>
            <a:srgbClr val="A4A3A4"/>
          </p15:clr>
        </p15:guide>
        <p15:guide id="2" pos="3121">
          <p15:clr>
            <a:srgbClr val="A4A3A4"/>
          </p15:clr>
        </p15:guide>
        <p15:guide id="3" pos="6068" userDrawn="1">
          <p15:clr>
            <a:srgbClr val="A4A3A4"/>
          </p15:clr>
        </p15:guide>
        <p15:guide id="4" pos="17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B8929B-0707-2F99-6229-6A8EAF45AF30}" name="大野 孝司" initials="大野" userId="S::onok@nttdata-strategy.com::82cad114-c621-465b-ba9e-16c542e6cd2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佐伯 郁苗(saeki-kanae.oy9)" initials="佐伯" lastIdx="2" clrIdx="0">
    <p:extLst>
      <p:ext uri="{19B8F6BF-5375-455C-9EA6-DF929625EA0E}">
        <p15:presenceInfo xmlns:p15="http://schemas.microsoft.com/office/powerpoint/2012/main" userId="S-1-5-21-4175116151-3849908774-3845857867-550426" providerId="AD"/>
      </p:ext>
    </p:extLst>
  </p:cmAuthor>
  <p:cmAuthor id="4" name="石川 紀子(ishikawa-noriko.y26)" initials="石川" lastIdx="2" clrIdx="1">
    <p:extLst>
      <p:ext uri="{19B8F6BF-5375-455C-9EA6-DF929625EA0E}">
        <p15:presenceInfo xmlns:p15="http://schemas.microsoft.com/office/powerpoint/2012/main" userId="S-1-5-21-4175116151-3849908774-3845857867-619702" providerId="AD"/>
      </p:ext>
    </p:extLst>
  </p:cmAuthor>
  <p:cmAuthor id="5" name="大野 孝司" initials="大野" lastIdx="16" clrIdx="2">
    <p:extLst>
      <p:ext uri="{19B8F6BF-5375-455C-9EA6-DF929625EA0E}">
        <p15:presenceInfo xmlns:p15="http://schemas.microsoft.com/office/powerpoint/2012/main" userId="S-1-5-21-119559289-308561185-1852903728-79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FF9900"/>
    <a:srgbClr val="3399FF"/>
    <a:srgbClr val="990099"/>
    <a:srgbClr val="800080"/>
    <a:srgbClr val="CC6600"/>
    <a:srgbClr val="660033"/>
    <a:srgbClr val="663300"/>
    <a:srgbClr val="FFFF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FEA3C-77AB-4863-A1E8-341CFB74D811}" v="3" dt="2024-04-01T03:17:50.10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0" autoAdjust="0"/>
    <p:restoredTop sz="96507" autoAdjust="0"/>
  </p:normalViewPr>
  <p:slideViewPr>
    <p:cSldViewPr>
      <p:cViewPr varScale="1">
        <p:scale>
          <a:sx n="111" d="100"/>
          <a:sy n="111" d="100"/>
        </p:scale>
        <p:origin x="1596" y="114"/>
      </p:cViewPr>
      <p:guideLst>
        <p:guide orient="horz" pos="436"/>
        <p:guide pos="3121"/>
        <p:guide pos="6068"/>
        <p:guide pos="172"/>
      </p:guideLst>
    </p:cSldViewPr>
  </p:slideViewPr>
  <p:outlineViewPr>
    <p:cViewPr>
      <p:scale>
        <a:sx n="33" d="100"/>
        <a:sy n="33" d="100"/>
      </p:scale>
      <p:origin x="0" y="-39240"/>
    </p:cViewPr>
  </p:outlineViewPr>
  <p:notesTextViewPr>
    <p:cViewPr>
      <p:scale>
        <a:sx n="100" d="100"/>
        <a:sy n="100" d="100"/>
      </p:scale>
      <p:origin x="0" y="0"/>
    </p:cViewPr>
  </p:notesTextViewPr>
  <p:sorterViewPr>
    <p:cViewPr varScale="1">
      <p:scale>
        <a:sx n="1" d="1"/>
        <a:sy n="1" d="1"/>
      </p:scale>
      <p:origin x="0" y="-30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smtClean="0"/>
            </a:lvl1pPr>
          </a:lstStyle>
          <a:p>
            <a:pPr>
              <a:defRPr/>
            </a:pPr>
            <a:endParaRPr lang="en-US" altLang="ja-JP" dirty="0"/>
          </a:p>
        </p:txBody>
      </p:sp>
      <p:sp>
        <p:nvSpPr>
          <p:cNvPr id="25603"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smtClean="0"/>
            </a:lvl1pPr>
          </a:lstStyle>
          <a:p>
            <a:pPr>
              <a:defRPr/>
            </a:pPr>
            <a:endParaRPr lang="en-US" altLang="ja-JP" dirty="0"/>
          </a:p>
        </p:txBody>
      </p:sp>
      <p:sp>
        <p:nvSpPr>
          <p:cNvPr id="15872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1199" y="4721225"/>
            <a:ext cx="5444806" cy="44719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5606" name="Rectangle 6"/>
          <p:cNvSpPr>
            <a:spLocks noGrp="1" noChangeArrowheads="1"/>
          </p:cNvSpPr>
          <p:nvPr>
            <p:ph type="ftr" sz="quarter" idx="4"/>
          </p:nvPr>
        </p:nvSpPr>
        <p:spPr bwMode="auto">
          <a:xfrm>
            <a:off x="1"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smtClean="0"/>
            </a:lvl1pPr>
          </a:lstStyle>
          <a:p>
            <a:pPr>
              <a:defRPr/>
            </a:pPr>
            <a:endParaRPr lang="en-US" altLang="ja-JP" dirty="0"/>
          </a:p>
        </p:txBody>
      </p:sp>
      <p:sp>
        <p:nvSpPr>
          <p:cNvPr id="25607" name="Rectangle 7"/>
          <p:cNvSpPr>
            <a:spLocks noGrp="1" noChangeArrowheads="1"/>
          </p:cNvSpPr>
          <p:nvPr>
            <p:ph type="sldNum" sz="quarter" idx="5"/>
          </p:nvPr>
        </p:nvSpPr>
        <p:spPr bwMode="auto">
          <a:xfrm>
            <a:off x="3855350"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smtClean="0"/>
            </a:lvl1pPr>
          </a:lstStyle>
          <a:p>
            <a:pPr>
              <a:defRPr/>
            </a:pPr>
            <a:fld id="{284C97A7-1F3F-4E66-8E80-4C266C1D86EA}" type="slidenum">
              <a:rPr lang="en-US" altLang="ja-JP"/>
              <a:pPr>
                <a:defRPr/>
              </a:pPr>
              <a:t>‹#›</a:t>
            </a:fld>
            <a:endParaRPr lang="en-US" altLang="ja-JP" dirty="0"/>
          </a:p>
        </p:txBody>
      </p:sp>
    </p:spTree>
    <p:extLst>
      <p:ext uri="{BB962C8B-B14F-4D97-AF65-F5344CB8AC3E}">
        <p14:creationId xmlns:p14="http://schemas.microsoft.com/office/powerpoint/2010/main" val="3038428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56"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1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168"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2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278" algn="l" defTabSz="914112" rtl="0" eaLnBrk="1" latinLnBrk="0" hangingPunct="1">
      <a:defRPr kumimoji="1" sz="1200" kern="1200">
        <a:solidFill>
          <a:schemeClr val="tx1"/>
        </a:solidFill>
        <a:latin typeface="+mn-lt"/>
        <a:ea typeface="+mn-ea"/>
        <a:cs typeface="+mn-cs"/>
      </a:defRPr>
    </a:lvl6pPr>
    <a:lvl7pPr marL="2742335" algn="l" defTabSz="914112" rtl="0" eaLnBrk="1" latinLnBrk="0" hangingPunct="1">
      <a:defRPr kumimoji="1" sz="1200" kern="1200">
        <a:solidFill>
          <a:schemeClr val="tx1"/>
        </a:solidFill>
        <a:latin typeface="+mn-lt"/>
        <a:ea typeface="+mn-ea"/>
        <a:cs typeface="+mn-cs"/>
      </a:defRPr>
    </a:lvl7pPr>
    <a:lvl8pPr marL="3199390" algn="l" defTabSz="914112" rtl="0" eaLnBrk="1" latinLnBrk="0" hangingPunct="1">
      <a:defRPr kumimoji="1" sz="1200" kern="1200">
        <a:solidFill>
          <a:schemeClr val="tx1"/>
        </a:solidFill>
        <a:latin typeface="+mn-lt"/>
        <a:ea typeface="+mn-ea"/>
        <a:cs typeface="+mn-cs"/>
      </a:defRPr>
    </a:lvl8pPr>
    <a:lvl9pPr marL="3656446" algn="l" defTabSz="914112"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50884"/>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6" name="テキスト ボックス 5">
            <a:extLst>
              <a:ext uri="{FF2B5EF4-FFF2-40B4-BE49-F238E27FC236}">
                <a16:creationId xmlns:a16="http://schemas.microsoft.com/office/drawing/2014/main" id="{A62F896B-89E5-52DE-8AEF-6C9D9DC54110}"/>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338734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sp>
        <p:nvSpPr>
          <p:cNvPr id="99"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4339A9E5-6CF4-602C-6896-25E20D7D4CF8}"/>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201420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sp>
        <p:nvSpPr>
          <p:cNvPr id="98"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BEEAB720-78CF-E42F-82DA-9FF9A1BFF702}"/>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126371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DC3D7BA8-4D7B-D362-D05F-2951A1AAA8C0}"/>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128784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4E889442-04DC-06CD-1D15-51A02918DAF7}"/>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316860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DAA88630-E036-1E0B-4B14-68E9CED81597}"/>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245702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6D4F5B88-D49E-303C-C082-050CDE48ABDF}"/>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362442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3" name="テキスト ボックス 2">
            <a:extLst>
              <a:ext uri="{FF2B5EF4-FFF2-40B4-BE49-F238E27FC236}">
                <a16:creationId xmlns:a16="http://schemas.microsoft.com/office/drawing/2014/main" id="{2A7BCF66-08B4-92E7-49E4-E3A6EC42FF00}"/>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105048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2867" y="3849627"/>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88363" y="3849627"/>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3485"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66857"/>
            <a:ext cx="3913874" cy="340093"/>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0" indent="0">
              <a:spcAft>
                <a:spcPts val="400"/>
              </a:spcAft>
              <a:buNone/>
              <a:defRPr lang="ja-JP" altLang="en-US" sz="1800" smtClean="0">
                <a:latin typeface="+mn-lt"/>
                <a:ea typeface="+mn-ea"/>
              </a:defRPr>
            </a:lvl2pPr>
            <a:lvl3pPr marL="685800" indent="0">
              <a:spcAft>
                <a:spcPts val="400"/>
              </a:spcAft>
              <a:buNone/>
              <a:defRPr lang="ja-JP" altLang="en-US" sz="1800" smtClean="0">
                <a:latin typeface="+mn-lt"/>
                <a:ea typeface="+mn-ea"/>
              </a:defRPr>
            </a:lvl3pPr>
            <a:lvl4pPr marL="1143000" indent="0">
              <a:spcAft>
                <a:spcPts val="400"/>
              </a:spcAft>
              <a:buNone/>
              <a:defRPr lang="ja-JP" altLang="en-US" sz="1800" smtClean="0">
                <a:latin typeface="+mn-lt"/>
                <a:ea typeface="+mn-ea"/>
              </a:defRPr>
            </a:lvl4pPr>
            <a:lvl5pPr marL="1600200" indent="0">
              <a:spcAft>
                <a:spcPts val="400"/>
              </a:spcAft>
              <a:buNone/>
              <a:defRPr lang="ja-JP" altLang="en-US" sz="1800">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6"/>
            <a:ext cx="2228850" cy="365125"/>
          </a:xfrm>
        </p:spPr>
        <p:txBody>
          <a:bodyPr/>
          <a:lstStyle>
            <a:lvl1pPr algn="l">
              <a:defRPr/>
            </a:lvl1pPr>
          </a:lstStyle>
          <a:p>
            <a:endParaRPr lang="en-US" dirty="0"/>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6"/>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0"/>
            <a:ext cx="9897010" cy="1904457"/>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0" indent="0">
              <a:buNone/>
              <a:defRPr lang="ja-JP" altLang="en-US" sz="1700" smtClean="0">
                <a:solidFill>
                  <a:schemeClr val="bg1"/>
                </a:solidFill>
                <a:latin typeface="+mn-lt"/>
                <a:ea typeface="+mn-ea"/>
              </a:defRPr>
            </a:lvl2pPr>
            <a:lvl3pPr marL="685800" indent="0">
              <a:buNone/>
              <a:defRPr lang="ja-JP" altLang="en-US" sz="1700" smtClean="0">
                <a:solidFill>
                  <a:schemeClr val="bg1"/>
                </a:solidFill>
                <a:latin typeface="+mn-lt"/>
                <a:ea typeface="+mn-ea"/>
              </a:defRPr>
            </a:lvl3pPr>
            <a:lvl4pPr marL="1143000" indent="0">
              <a:buNone/>
              <a:defRPr lang="ja-JP" altLang="en-US" sz="1700" smtClean="0">
                <a:solidFill>
                  <a:schemeClr val="bg1"/>
                </a:solidFill>
                <a:latin typeface="+mn-lt"/>
                <a:ea typeface="+mn-ea"/>
              </a:defRPr>
            </a:lvl4pPr>
            <a:lvl5pPr marL="1600200" indent="0">
              <a:buNone/>
              <a:defRPr lang="ja-JP" altLang="en-US" sz="1700">
                <a:solidFill>
                  <a:schemeClr val="bg1"/>
                </a:solidFill>
                <a:latin typeface="+mn-lt"/>
                <a:ea typeface="+mn-ea"/>
              </a:defRPr>
            </a:lvl5pPr>
          </a:lstStyle>
          <a:p>
            <a:pPr marL="0" lvl="0" defTabSz="457200"/>
            <a:r>
              <a:rPr kumimoji="1" lang="ja-JP" altLang="en-US"/>
              <a:t>マスター テキストの書式設定</a:t>
            </a:r>
          </a:p>
        </p:txBody>
      </p:sp>
      <p:pic>
        <p:nvPicPr>
          <p:cNvPr id="100" name="図 99">
            <a:extLst>
              <a:ext uri="{FF2B5EF4-FFF2-40B4-BE49-F238E27FC236}">
                <a16:creationId xmlns:a16="http://schemas.microsoft.com/office/drawing/2014/main" id="{6A504CDB-3BA6-BF4B-A602-DB26DC8301D4}"/>
              </a:ext>
            </a:extLst>
          </p:cNvPr>
          <p:cNvPicPr>
            <a:picLocks noChangeAspect="1"/>
          </p:cNvPicPr>
          <p:nvPr userDrawn="1"/>
        </p:nvPicPr>
        <p:blipFill>
          <a:blip r:embed="rId2"/>
          <a:srcRect/>
          <a:stretch/>
        </p:blipFill>
        <p:spPr>
          <a:xfrm>
            <a:off x="8121352" y="203439"/>
            <a:ext cx="1641497" cy="562365"/>
          </a:xfrm>
          <a:prstGeom prst="rect">
            <a:avLst/>
          </a:prstGeom>
        </p:spPr>
      </p:pic>
    </p:spTree>
    <p:extLst>
      <p:ext uri="{BB962C8B-B14F-4D97-AF65-F5344CB8AC3E}">
        <p14:creationId xmlns:p14="http://schemas.microsoft.com/office/powerpoint/2010/main" val="177857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7"/>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412421"/>
          </a:xfrm>
        </p:spPr>
        <p:txBody>
          <a:bodyPr wrap="square" lIns="288000">
            <a:spAutoFit/>
          </a:bodyPr>
          <a:lstStyle>
            <a:lvl1pPr marL="0" indent="0">
              <a:spcAft>
                <a:spcPts val="400"/>
              </a:spcAft>
              <a:buNone/>
              <a:defRPr lang="ja-JP" altLang="en-US" sz="1600" spc="150" smtClean="0">
                <a:solidFill>
                  <a:schemeClr val="tx1"/>
                </a:solidFill>
              </a:defRPr>
            </a:lvl1pPr>
            <a:lvl2pPr marL="228600" indent="0">
              <a:spcAft>
                <a:spcPts val="400"/>
              </a:spcAft>
              <a:buNone/>
              <a:defRPr lang="ja-JP" altLang="en-US" sz="1600" smtClean="0">
                <a:solidFill>
                  <a:schemeClr val="tx1"/>
                </a:solidFill>
                <a:latin typeface="+mn-lt"/>
                <a:ea typeface="+mn-ea"/>
              </a:defRPr>
            </a:lvl2pPr>
            <a:lvl3pPr marL="685800" indent="0">
              <a:spcAft>
                <a:spcPts val="400"/>
              </a:spcAft>
              <a:buNone/>
              <a:defRPr lang="ja-JP" altLang="en-US" sz="1600" smtClean="0">
                <a:solidFill>
                  <a:schemeClr val="tx1"/>
                </a:solidFill>
                <a:latin typeface="+mn-lt"/>
                <a:ea typeface="+mn-ea"/>
              </a:defRPr>
            </a:lvl3pPr>
            <a:lvl4pPr marL="1143000" indent="0">
              <a:spcAft>
                <a:spcPts val="400"/>
              </a:spcAft>
              <a:buNone/>
              <a:defRPr lang="ja-JP" altLang="en-US" sz="1600" smtClean="0">
                <a:solidFill>
                  <a:schemeClr val="tx1"/>
                </a:solidFill>
                <a:latin typeface="+mn-lt"/>
                <a:ea typeface="+mn-ea"/>
              </a:defRPr>
            </a:lvl4pPr>
            <a:lvl5pPr marL="1600200" indent="0">
              <a:spcAft>
                <a:spcPts val="400"/>
              </a:spcAft>
              <a:buNone/>
              <a:defRPr lang="ja-JP" altLang="en-US" sz="1600">
                <a:solidFill>
                  <a:schemeClr val="tx1"/>
                </a:solidFill>
                <a:latin typeface="+mn-lt"/>
                <a:ea typeface="+mn-ea"/>
              </a:defRPr>
            </a:lvl5pPr>
          </a:lstStyle>
          <a:p>
            <a:pPr marL="0" lvl="0" defTabSz="457200"/>
            <a:r>
              <a:rPr kumimoji="1" lang="ja-JP" altLang="en-US"/>
              <a:t>マスター テキストの書式設定</a:t>
            </a:r>
          </a:p>
        </p:txBody>
      </p:sp>
      <p:pic>
        <p:nvPicPr>
          <p:cNvPr id="11" name="図 10">
            <a:extLst>
              <a:ext uri="{FF2B5EF4-FFF2-40B4-BE49-F238E27FC236}">
                <a16:creationId xmlns:a16="http://schemas.microsoft.com/office/drawing/2014/main" id="{CF91CF97-003A-8047-ADC7-81411BD333F3}"/>
              </a:ext>
            </a:extLst>
          </p:cNvPr>
          <p:cNvPicPr>
            <a:picLocks noChangeAspect="1"/>
          </p:cNvPicPr>
          <p:nvPr userDrawn="1"/>
        </p:nvPicPr>
        <p:blipFill>
          <a:blip r:embed="rId2" cstate="email">
            <a:alphaModFix amt="36000"/>
            <a:extLst>
              <a:ext uri="{28A0092B-C50C-407E-A947-70E740481C1C}">
                <a14:useLocalDpi xmlns:a14="http://schemas.microsoft.com/office/drawing/2010/main"/>
              </a:ext>
            </a:extLst>
          </a:blip>
          <a:stretch>
            <a:fillRect/>
          </a:stretch>
        </p:blipFill>
        <p:spPr>
          <a:xfrm>
            <a:off x="5715000" y="6469296"/>
            <a:ext cx="3813317" cy="173332"/>
          </a:xfrm>
          <a:prstGeom prst="rect">
            <a:avLst/>
          </a:prstGeom>
        </p:spPr>
      </p:pic>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0" y="6379365"/>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0"/>
            <a:ext cx="7534810" cy="2304191"/>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sp>
        <p:nvSpPr>
          <p:cNvPr id="172"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3" name="テキスト ボックス 2">
            <a:extLst>
              <a:ext uri="{FF2B5EF4-FFF2-40B4-BE49-F238E27FC236}">
                <a16:creationId xmlns:a16="http://schemas.microsoft.com/office/drawing/2014/main" id="{7BC4C9D3-B1BE-ADBE-B784-7B89693B728D}"/>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254077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0"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テキスト ボックス 1">
            <a:extLst>
              <a:ext uri="{FF2B5EF4-FFF2-40B4-BE49-F238E27FC236}">
                <a16:creationId xmlns:a16="http://schemas.microsoft.com/office/drawing/2014/main" id="{5AE81CB1-F017-85E0-1301-9690C6BEFCAD}"/>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dirty="0">
                <a:solidFill>
                  <a:srgbClr val="6B6B6B"/>
                </a:solidFill>
              </a:rPr>
              <a:t>© 2024 NTT DATA INSTITUTE OF MANAGEMENT CONSULTING, Inc.</a:t>
            </a:r>
          </a:p>
        </p:txBody>
      </p:sp>
    </p:spTree>
    <p:extLst>
      <p:ext uri="{BB962C8B-B14F-4D97-AF65-F5344CB8AC3E}">
        <p14:creationId xmlns:p14="http://schemas.microsoft.com/office/powerpoint/2010/main" val="3881965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24011620"/>
      </p:ext>
    </p:extLst>
  </p:cSld>
  <p:clrMap bg1="lt1" tx1="dk1" bg2="lt2" tx2="dk2" accent1="accent1" accent2="accent2" accent3="accent3" accent4="accent4" accent5="accent5" accent6="accent6" hlink="hlink" folHlink="folHlink"/>
  <p:sldLayoutIdLst>
    <p:sldLayoutId id="2147488757" r:id="rId1"/>
    <p:sldLayoutId id="2147488758" r:id="rId2"/>
    <p:sldLayoutId id="2147488759" r:id="rId3"/>
    <p:sldLayoutId id="2147488760" r:id="rId4"/>
    <p:sldLayoutId id="2147488761" r:id="rId5"/>
    <p:sldLayoutId id="2147488762" r:id="rId6"/>
    <p:sldLayoutId id="2147488763" r:id="rId7"/>
    <p:sldLayoutId id="2147488764" r:id="rId8"/>
    <p:sldLayoutId id="2147488765" r:id="rId9"/>
    <p:sldLayoutId id="2147488766" r:id="rId10"/>
    <p:sldLayoutId id="2147488767" r:id="rId11"/>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sz="quarter" idx="12"/>
          </p:nvPr>
        </p:nvSpPr>
        <p:spPr/>
        <p:txBody>
          <a:bodyPr/>
          <a:lstStyle/>
          <a:p>
            <a:endParaRPr kumimoji="1" lang="ja-JP" altLang="en-US"/>
          </a:p>
        </p:txBody>
      </p:sp>
      <p:sp>
        <p:nvSpPr>
          <p:cNvPr id="4" name="タイトル 3"/>
          <p:cNvSpPr>
            <a:spLocks noGrp="1"/>
          </p:cNvSpPr>
          <p:nvPr>
            <p:ph type="title"/>
          </p:nvPr>
        </p:nvSpPr>
        <p:spPr/>
        <p:txBody>
          <a:bodyPr/>
          <a:lstStyle/>
          <a:p>
            <a:r>
              <a:rPr lang="ja-JP" altLang="en-US" sz="1800" b="0" dirty="0"/>
              <a:t>包括的な支援体制構築に向けた実践型プログラム</a:t>
            </a:r>
            <a:r>
              <a:rPr lang="en-US" altLang="ja-JP" sz="1800" b="0" dirty="0"/>
              <a:t/>
            </a:r>
            <a:br>
              <a:rPr lang="en-US" altLang="ja-JP" sz="1800" b="0" dirty="0"/>
            </a:br>
            <a:r>
              <a:rPr lang="ja-JP" altLang="en-US" sz="1800" b="0" dirty="0"/>
              <a:t>（地域づくり編）</a:t>
            </a:r>
            <a:r>
              <a:rPr lang="en-US" altLang="ja-JP" sz="1800" dirty="0"/>
              <a:t/>
            </a:r>
            <a:br>
              <a:rPr lang="en-US" altLang="ja-JP" sz="1800" dirty="0"/>
            </a:br>
            <a:r>
              <a:rPr lang="en-US" altLang="ja-JP" sz="1800" dirty="0"/>
              <a:t/>
            </a:r>
            <a:br>
              <a:rPr lang="en-US" altLang="ja-JP" sz="1800" dirty="0"/>
            </a:br>
            <a:r>
              <a:rPr lang="en-US" altLang="ja-JP" sz="2800" dirty="0"/>
              <a:t>Step3</a:t>
            </a:r>
            <a:br>
              <a:rPr lang="en-US" altLang="ja-JP" sz="2800" dirty="0"/>
            </a:br>
            <a:r>
              <a:rPr lang="ja-JP" altLang="en-US" sz="2800" dirty="0"/>
              <a:t>重なりを生むアイデアを出す</a:t>
            </a:r>
          </a:p>
        </p:txBody>
      </p:sp>
      <p:sp>
        <p:nvSpPr>
          <p:cNvPr id="6" name="テキスト プレースホルダー 5"/>
          <p:cNvSpPr>
            <a:spLocks noGrp="1"/>
          </p:cNvSpPr>
          <p:nvPr>
            <p:ph type="body" sz="quarter" idx="13"/>
          </p:nvPr>
        </p:nvSpPr>
        <p:spPr>
          <a:xfrm>
            <a:off x="-9227" y="3901925"/>
            <a:ext cx="9924453" cy="432426"/>
          </a:xfrm>
        </p:spPr>
        <p:txBody>
          <a:bodyPr/>
          <a:lstStyle/>
          <a:p>
            <a:r>
              <a:rPr lang="en-US" altLang="ja-JP" dirty="0"/>
              <a:t>20XX</a:t>
            </a:r>
            <a:r>
              <a:rPr lang="ja-JP" altLang="en-US" dirty="0"/>
              <a:t>年</a:t>
            </a:r>
            <a:r>
              <a:rPr lang="en-US" altLang="ja-JP" dirty="0"/>
              <a:t>XX</a:t>
            </a:r>
            <a:r>
              <a:rPr lang="ja-JP" altLang="en-US" dirty="0"/>
              <a:t>月</a:t>
            </a:r>
            <a:r>
              <a:rPr lang="en-US" altLang="ja-JP" dirty="0"/>
              <a:t>XX</a:t>
            </a:r>
            <a:r>
              <a:rPr lang="ja-JP" altLang="en-US" dirty="0"/>
              <a:t>日（</a:t>
            </a:r>
            <a:r>
              <a:rPr lang="en-US" altLang="ja-JP" dirty="0"/>
              <a:t>X</a:t>
            </a:r>
            <a:r>
              <a:rPr lang="ja-JP" altLang="en-US" dirty="0"/>
              <a:t>）</a:t>
            </a:r>
            <a:r>
              <a:rPr lang="en-US" altLang="ja-JP" dirty="0"/>
              <a:t>XX:XX</a:t>
            </a:r>
            <a:r>
              <a:rPr lang="ja-JP" altLang="en-US" dirty="0"/>
              <a:t>～</a:t>
            </a:r>
            <a:r>
              <a:rPr lang="en-US" altLang="ja-JP" dirty="0"/>
              <a:t>XX:XX</a:t>
            </a:r>
            <a:endParaRPr kumimoji="1" lang="ja-JP" altLang="en-US" dirty="0"/>
          </a:p>
        </p:txBody>
      </p:sp>
      <p:sp>
        <p:nvSpPr>
          <p:cNvPr id="8" name="正方形/長方形 7"/>
          <p:cNvSpPr/>
          <p:nvPr/>
        </p:nvSpPr>
        <p:spPr>
          <a:xfrm>
            <a:off x="246887" y="265176"/>
            <a:ext cx="1907589" cy="5029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ysClr val="windowText" lastClr="000000"/>
                </a:solidFill>
              </a:rPr>
              <a:t>事務局</a:t>
            </a:r>
            <a:r>
              <a:rPr lang="ja-JP" altLang="en-US" sz="1600" b="1" dirty="0" smtClean="0">
                <a:solidFill>
                  <a:sysClr val="windowText" lastClr="000000"/>
                </a:solidFill>
              </a:rPr>
              <a:t>資料２－②</a:t>
            </a:r>
            <a:endParaRPr kumimoji="1" lang="ja-JP" altLang="en-US" sz="1600" b="1" dirty="0" smtClean="0">
              <a:solidFill>
                <a:sysClr val="windowText" lastClr="000000"/>
              </a:solidFill>
            </a:endParaRPr>
          </a:p>
        </p:txBody>
      </p:sp>
    </p:spTree>
    <p:extLst>
      <p:ext uri="{BB962C8B-B14F-4D97-AF65-F5344CB8AC3E}">
        <p14:creationId xmlns:p14="http://schemas.microsoft.com/office/powerpoint/2010/main" val="476508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z="1800" dirty="0"/>
              <a:t>３．個別ケースとの重なりを生むアイデアを出す</a:t>
            </a:r>
            <a:r>
              <a:rPr lang="en-US" altLang="ja-JP" sz="1800" dirty="0"/>
              <a:t/>
            </a:r>
            <a:br>
              <a:rPr lang="en-US" altLang="ja-JP" sz="1800" dirty="0"/>
            </a:br>
            <a:r>
              <a:rPr lang="ja-JP" altLang="en-US" sz="1800" dirty="0" err="1"/>
              <a:t>ー</a:t>
            </a:r>
            <a:r>
              <a:rPr lang="ja-JP" altLang="en-US" sz="1800" dirty="0"/>
              <a:t>ワークシート（重なり検討ワークシート）</a:t>
            </a:r>
          </a:p>
        </p:txBody>
      </p:sp>
      <p:sp>
        <p:nvSpPr>
          <p:cNvPr id="3" name="スライド番号プレースホルダー 2"/>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14" name="正方形/長方形 13">
            <a:extLst>
              <a:ext uri="{FF2B5EF4-FFF2-40B4-BE49-F238E27FC236}">
                <a16:creationId xmlns:a16="http://schemas.microsoft.com/office/drawing/2014/main" id="{3126C047-99E4-4801-6692-66B0A8F07DE0}"/>
              </a:ext>
            </a:extLst>
          </p:cNvPr>
          <p:cNvSpPr/>
          <p:nvPr/>
        </p:nvSpPr>
        <p:spPr>
          <a:xfrm>
            <a:off x="375378" y="1700808"/>
            <a:ext cx="2746533" cy="4608512"/>
          </a:xfrm>
          <a:prstGeom prst="rect">
            <a:avLst/>
          </a:prstGeom>
          <a:solidFill>
            <a:srgbClr val="FFFFFF"/>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属性</a:t>
            </a:r>
            <a:endParaRPr kumimoji="0" lang="en-US" altLang="ja-JP" sz="1800" b="0" i="0" u="none" strike="noStrike" kern="0" cap="none" spc="0" normalizeH="0" baseline="0" noProof="0" dirty="0">
              <a:ln>
                <a:noFill/>
              </a:ln>
              <a:solidFill>
                <a:srgbClr val="000000"/>
              </a:solidFill>
              <a:effectLst/>
              <a:uLnTx/>
              <a:uFillTx/>
              <a:latin typeface="Arial"/>
              <a:ea typeface="Meiryo UI"/>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想い</a:t>
            </a:r>
            <a:endParaRPr kumimoji="0" lang="en-US" altLang="ja-JP" sz="1800" b="0" i="0" u="none" strike="noStrike" kern="0" cap="none" spc="0" normalizeH="0" baseline="0" noProof="0" dirty="0">
              <a:ln>
                <a:noFill/>
              </a:ln>
              <a:solidFill>
                <a:srgbClr val="000000"/>
              </a:solidFill>
              <a:effectLst/>
              <a:uLnTx/>
              <a:uFillTx/>
              <a:latin typeface="Arial"/>
              <a:ea typeface="Meiryo UI"/>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好きなこと</a:t>
            </a:r>
            <a:endParaRPr kumimoji="0" lang="en-US" altLang="ja-JP" sz="1800" b="0" i="0" u="none" strike="noStrike" kern="0" cap="none" spc="0" normalizeH="0" baseline="0" noProof="0" dirty="0">
              <a:ln>
                <a:noFill/>
              </a:ln>
              <a:solidFill>
                <a:srgbClr val="000000"/>
              </a:solidFill>
              <a:effectLst/>
              <a:uLnTx/>
              <a:uFillTx/>
              <a:latin typeface="Arial"/>
              <a:ea typeface="Meiryo UI"/>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趣味</a:t>
            </a:r>
            <a:endParaRPr kumimoji="0" lang="en-US" altLang="ja-JP" sz="1800" b="0" i="0" u="none" strike="noStrike" kern="0" cap="none" spc="0" normalizeH="0" baseline="0" noProof="0" dirty="0">
              <a:ln>
                <a:noFill/>
              </a:ln>
              <a:solidFill>
                <a:srgbClr val="000000"/>
              </a:solidFill>
              <a:effectLst/>
              <a:uLnTx/>
              <a:uFillTx/>
              <a:latin typeface="Arial"/>
              <a:ea typeface="Meiryo UI"/>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大切にしていること</a:t>
            </a:r>
            <a:endParaRPr kumimoji="0" lang="en-US" altLang="ja-JP" sz="1800" b="0" i="0" u="none" strike="noStrike" kern="0" cap="none" spc="0" normalizeH="0" baseline="0" noProof="0" dirty="0">
              <a:ln>
                <a:noFill/>
              </a:ln>
              <a:solidFill>
                <a:srgbClr val="000000"/>
              </a:solidFill>
              <a:effectLst/>
              <a:uLnTx/>
              <a:uFillTx/>
              <a:latin typeface="Arial"/>
              <a:ea typeface="Meiryo UI"/>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できること</a:t>
            </a:r>
          </a:p>
        </p:txBody>
      </p:sp>
      <p:sp>
        <p:nvSpPr>
          <p:cNvPr id="15" name="正方形/長方形 14">
            <a:extLst>
              <a:ext uri="{FF2B5EF4-FFF2-40B4-BE49-F238E27FC236}">
                <a16:creationId xmlns:a16="http://schemas.microsoft.com/office/drawing/2014/main" id="{9CAAFFAB-33F0-3E63-5CC2-ADC0B2915676}"/>
              </a:ext>
            </a:extLst>
          </p:cNvPr>
          <p:cNvSpPr/>
          <p:nvPr/>
        </p:nvSpPr>
        <p:spPr>
          <a:xfrm>
            <a:off x="375378" y="1134129"/>
            <a:ext cx="2746533" cy="430940"/>
          </a:xfrm>
          <a:prstGeom prst="rect">
            <a:avLst/>
          </a:prstGeom>
          <a:solidFill>
            <a:schemeClr val="accent2"/>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FFFFFF"/>
                </a:solidFill>
                <a:effectLst/>
                <a:uLnTx/>
                <a:uFillTx/>
                <a:latin typeface="Arial"/>
                <a:ea typeface="Meiryo UI"/>
                <a:cs typeface="+mn-cs"/>
              </a:rPr>
              <a:t>①支援が必要な人</a:t>
            </a:r>
          </a:p>
        </p:txBody>
      </p:sp>
      <p:sp>
        <p:nvSpPr>
          <p:cNvPr id="16" name="正方形/長方形 15">
            <a:extLst>
              <a:ext uri="{FF2B5EF4-FFF2-40B4-BE49-F238E27FC236}">
                <a16:creationId xmlns:a16="http://schemas.microsoft.com/office/drawing/2014/main" id="{0093358B-7C19-32A5-8768-377616AE24ED}"/>
              </a:ext>
            </a:extLst>
          </p:cNvPr>
          <p:cNvSpPr/>
          <p:nvPr/>
        </p:nvSpPr>
        <p:spPr>
          <a:xfrm>
            <a:off x="6794319" y="1703040"/>
            <a:ext cx="2746536" cy="4608512"/>
          </a:xfrm>
          <a:prstGeom prst="rect">
            <a:avLst/>
          </a:prstGeom>
          <a:solidFill>
            <a:srgbClr val="FFFFFF"/>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誰が、どんなことをやりたいと思っているか</a:t>
            </a:r>
          </a:p>
        </p:txBody>
      </p:sp>
      <p:sp>
        <p:nvSpPr>
          <p:cNvPr id="17" name="正方形/長方形 16">
            <a:extLst>
              <a:ext uri="{FF2B5EF4-FFF2-40B4-BE49-F238E27FC236}">
                <a16:creationId xmlns:a16="http://schemas.microsoft.com/office/drawing/2014/main" id="{1F98E4AD-4FD6-E7DE-7D4F-570D900F82D0}"/>
              </a:ext>
            </a:extLst>
          </p:cNvPr>
          <p:cNvSpPr/>
          <p:nvPr/>
        </p:nvSpPr>
        <p:spPr>
          <a:xfrm>
            <a:off x="6794319" y="1134129"/>
            <a:ext cx="2746533" cy="430940"/>
          </a:xfrm>
          <a:prstGeom prst="rect">
            <a:avLst/>
          </a:prstGeom>
          <a:solidFill>
            <a:schemeClr val="accent2"/>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FFFFFF"/>
                </a:solidFill>
                <a:effectLst/>
                <a:uLnTx/>
                <a:uFillTx/>
                <a:latin typeface="Arial"/>
                <a:ea typeface="Meiryo UI"/>
                <a:cs typeface="+mn-cs"/>
              </a:rPr>
              <a:t>②地域の可能性・やりたいこと</a:t>
            </a:r>
          </a:p>
        </p:txBody>
      </p:sp>
      <p:sp>
        <p:nvSpPr>
          <p:cNvPr id="18" name="正方形/長方形 17">
            <a:extLst>
              <a:ext uri="{FF2B5EF4-FFF2-40B4-BE49-F238E27FC236}">
                <a16:creationId xmlns:a16="http://schemas.microsoft.com/office/drawing/2014/main" id="{646E695D-52CE-A942-2B20-143652F175F2}"/>
              </a:ext>
            </a:extLst>
          </p:cNvPr>
          <p:cNvSpPr/>
          <p:nvPr/>
        </p:nvSpPr>
        <p:spPr>
          <a:xfrm>
            <a:off x="3579732" y="1700808"/>
            <a:ext cx="2746536" cy="4608512"/>
          </a:xfrm>
          <a:prstGeom prst="rect">
            <a:avLst/>
          </a:prstGeom>
          <a:solidFill>
            <a:srgbClr val="FFFFFF"/>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a:ln>
                  <a:noFill/>
                </a:ln>
                <a:solidFill>
                  <a:srgbClr val="000000"/>
                </a:solidFill>
                <a:effectLst/>
                <a:uLnTx/>
                <a:uFillTx/>
                <a:latin typeface="Arial"/>
                <a:ea typeface="Meiryo UI"/>
                <a:cs typeface="+mn-cs"/>
              </a:rPr>
              <a:t>活動のアイデアなど</a:t>
            </a:r>
          </a:p>
        </p:txBody>
      </p:sp>
      <p:sp>
        <p:nvSpPr>
          <p:cNvPr id="19" name="正方形/長方形 18">
            <a:extLst>
              <a:ext uri="{FF2B5EF4-FFF2-40B4-BE49-F238E27FC236}">
                <a16:creationId xmlns:a16="http://schemas.microsoft.com/office/drawing/2014/main" id="{6CA7C218-7006-3588-E8BC-3D4C9C8DF662}"/>
              </a:ext>
            </a:extLst>
          </p:cNvPr>
          <p:cNvSpPr/>
          <p:nvPr/>
        </p:nvSpPr>
        <p:spPr>
          <a:xfrm>
            <a:off x="3584848" y="1134129"/>
            <a:ext cx="2746533" cy="430940"/>
          </a:xfrm>
          <a:prstGeom prst="rect">
            <a:avLst/>
          </a:prstGeom>
          <a:solidFill>
            <a:schemeClr val="accent2"/>
          </a:solidFill>
          <a:ln w="25400"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FFFFFF"/>
                </a:solidFill>
                <a:effectLst/>
                <a:uLnTx/>
                <a:uFillTx/>
                <a:latin typeface="Arial"/>
                <a:ea typeface="Meiryo UI"/>
                <a:cs typeface="+mn-cs"/>
              </a:rPr>
              <a:t>③重なり</a:t>
            </a:r>
          </a:p>
        </p:txBody>
      </p:sp>
      <p:sp>
        <p:nvSpPr>
          <p:cNvPr id="20" name="矢印: 右 8">
            <a:extLst>
              <a:ext uri="{FF2B5EF4-FFF2-40B4-BE49-F238E27FC236}">
                <a16:creationId xmlns:a16="http://schemas.microsoft.com/office/drawing/2014/main" id="{3564162C-4BE6-78AE-65E9-2D6A77FCCCED}"/>
              </a:ext>
            </a:extLst>
          </p:cNvPr>
          <p:cNvSpPr/>
          <p:nvPr/>
        </p:nvSpPr>
        <p:spPr>
          <a:xfrm>
            <a:off x="2970651" y="3125068"/>
            <a:ext cx="927102" cy="914400"/>
          </a:xfrm>
          <a:prstGeom prst="rightArrow">
            <a:avLst/>
          </a:prstGeom>
          <a:solidFill>
            <a:schemeClr val="accent2">
              <a:lumMod val="20000"/>
              <a:lumOff val="80000"/>
            </a:schemeClr>
          </a:solidFill>
          <a:ln w="3175"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a:ln>
                <a:noFill/>
              </a:ln>
              <a:solidFill>
                <a:srgbClr val="000000"/>
              </a:solidFill>
              <a:effectLst/>
              <a:uLnTx/>
              <a:uFillTx/>
              <a:latin typeface="Arial"/>
              <a:ea typeface="Meiryo UI"/>
              <a:cs typeface="+mn-cs"/>
            </a:endParaRPr>
          </a:p>
        </p:txBody>
      </p:sp>
      <p:sp>
        <p:nvSpPr>
          <p:cNvPr id="21" name="矢印: 右 9">
            <a:extLst>
              <a:ext uri="{FF2B5EF4-FFF2-40B4-BE49-F238E27FC236}">
                <a16:creationId xmlns:a16="http://schemas.microsoft.com/office/drawing/2014/main" id="{394570D1-B99B-A994-0050-DDD9AA996583}"/>
              </a:ext>
            </a:extLst>
          </p:cNvPr>
          <p:cNvSpPr/>
          <p:nvPr/>
        </p:nvSpPr>
        <p:spPr>
          <a:xfrm flipH="1">
            <a:off x="6071262" y="3125068"/>
            <a:ext cx="927102" cy="914400"/>
          </a:xfrm>
          <a:prstGeom prst="rightArrow">
            <a:avLst/>
          </a:prstGeom>
          <a:solidFill>
            <a:schemeClr val="accent2">
              <a:lumMod val="20000"/>
              <a:lumOff val="80000"/>
            </a:schemeClr>
          </a:solidFill>
          <a:ln w="3175" cap="flat" cmpd="sng" algn="ctr">
            <a:solidFill>
              <a:schemeClr val="accent2"/>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253695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576736" y="1497619"/>
            <a:ext cx="6473567" cy="3647152"/>
          </a:xfrm>
        </p:spPr>
        <p:txBody>
          <a:bodyPr/>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ja-JP" altLang="en-US" dirty="0">
                <a:solidFill>
                  <a:schemeClr val="bg1">
                    <a:lumMod val="75000"/>
                  </a:schemeClr>
                </a:solidFill>
              </a:rPr>
              <a:t>インタビューの結果を共有する　</a:t>
            </a:r>
          </a:p>
          <a:p>
            <a:pPr marL="457200" indent="-457200">
              <a:buFont typeface="+mj-lt"/>
              <a:buAutoNum type="arabicPeriod"/>
            </a:pPr>
            <a:r>
              <a:rPr lang="ja-JP" altLang="en-US" dirty="0">
                <a:solidFill>
                  <a:schemeClr val="bg1">
                    <a:lumMod val="75000"/>
                  </a:schemeClr>
                </a:solidFill>
              </a:rPr>
              <a:t>個別ケースとの重なりを生むアイデアを出す</a:t>
            </a:r>
            <a:endParaRPr lang="en-US" altLang="ja-JP" dirty="0">
              <a:solidFill>
                <a:schemeClr val="bg1">
                  <a:lumMod val="75000"/>
                </a:schemeClr>
              </a:solidFill>
            </a:endParaRPr>
          </a:p>
          <a:p>
            <a:pPr marL="457200" indent="-457200">
              <a:buFont typeface="+mj-lt"/>
              <a:buAutoNum type="arabicPeriod"/>
            </a:pPr>
            <a:r>
              <a:rPr lang="en-US" altLang="ja-JP" dirty="0"/>
              <a:t>Step4</a:t>
            </a:r>
            <a:r>
              <a:rPr lang="ja-JP" altLang="en-US" dirty="0"/>
              <a:t>に向けた準備　</a:t>
            </a:r>
            <a:endParaRPr lang="en-US" altLang="ja-JP" dirty="0"/>
          </a:p>
          <a:p>
            <a:pPr marL="457200" indent="-457200">
              <a:buFont typeface="+mj-lt"/>
              <a:buAutoNum type="arabicPeriod"/>
            </a:pPr>
            <a:r>
              <a:rPr lang="ja-JP" altLang="en-US" dirty="0">
                <a:solidFill>
                  <a:schemeClr val="bg1">
                    <a:lumMod val="75000"/>
                  </a:schemeClr>
                </a:solidFill>
              </a:rPr>
              <a:t>クロージング</a:t>
            </a:r>
          </a:p>
          <a:p>
            <a:pPr marL="457200" indent="-457200">
              <a:buFont typeface="+mj-lt"/>
              <a:buAutoNum type="arabicPeriod"/>
            </a:pPr>
            <a:endParaRPr lang="ja-JP" altLang="en-US" dirty="0">
              <a:solidFill>
                <a:schemeClr val="bg1">
                  <a:lumMod val="75000"/>
                </a:schemeClr>
              </a:solidFill>
            </a:endParaRPr>
          </a:p>
        </p:txBody>
      </p:sp>
      <p:sp>
        <p:nvSpPr>
          <p:cNvPr id="3" name="正方形/長方形 2">
            <a:extLst>
              <a:ext uri="{FF2B5EF4-FFF2-40B4-BE49-F238E27FC236}">
                <a16:creationId xmlns:a16="http://schemas.microsoft.com/office/drawing/2014/main" id="{2EC061C1-22E6-6B4A-91BD-F6ABCB6661EA}"/>
              </a:ext>
            </a:extLst>
          </p:cNvPr>
          <p:cNvSpPr/>
          <p:nvPr/>
        </p:nvSpPr>
        <p:spPr>
          <a:xfrm>
            <a:off x="416496" y="3789040"/>
            <a:ext cx="2889597" cy="37856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4</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Tree>
    <p:extLst>
      <p:ext uri="{BB962C8B-B14F-4D97-AF65-F5344CB8AC3E}">
        <p14:creationId xmlns:p14="http://schemas.microsoft.com/office/powerpoint/2010/main" val="22751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４．</a:t>
            </a:r>
            <a:r>
              <a:rPr lang="en-US" altLang="ja-JP" dirty="0"/>
              <a:t>Step4</a:t>
            </a:r>
            <a:r>
              <a:rPr lang="ja-JP" altLang="en-US" dirty="0"/>
              <a:t>に向けた準備</a:t>
            </a:r>
            <a:r>
              <a:rPr lang="en-US" altLang="ja-JP" dirty="0"/>
              <a:t/>
            </a:r>
            <a:br>
              <a:rPr lang="en-US" altLang="ja-JP" dirty="0"/>
            </a:br>
            <a:r>
              <a:rPr lang="ja-JP" altLang="en-US" sz="1800" dirty="0"/>
              <a:t>ー目標と実施内容</a:t>
            </a:r>
            <a:endParaRPr lang="ja-JP" altLang="en-US" dirty="0"/>
          </a:p>
        </p:txBody>
      </p:sp>
      <p:sp>
        <p:nvSpPr>
          <p:cNvPr id="3" name="スライド番号プレースホルダー 2"/>
          <p:cNvSpPr>
            <a:spLocks noGrp="1"/>
          </p:cNvSpPr>
          <p:nvPr>
            <p:ph type="sldNum" sz="quarter" idx="4"/>
          </p:nvPr>
        </p:nvSpPr>
        <p:spPr>
          <a:xfrm>
            <a:off x="6365300" y="6609635"/>
            <a:ext cx="3528000"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7" name="正方形/長方形 6"/>
          <p:cNvSpPr/>
          <p:nvPr/>
        </p:nvSpPr>
        <p:spPr>
          <a:xfrm>
            <a:off x="272481" y="998668"/>
            <a:ext cx="1224136" cy="637492"/>
          </a:xfrm>
          <a:prstGeom prst="rect">
            <a:avLst/>
          </a:prstGeom>
          <a:solidFill>
            <a:schemeClr val="accent2"/>
          </a:solidFill>
          <a:ln w="28575" cap="flat" cmpd="sng" algn="ctr">
            <a:solidFill>
              <a:schemeClr val="accent2"/>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600"/>
              </a:spcBef>
              <a:spcAft>
                <a:spcPts val="0"/>
              </a:spcAft>
              <a:buClrTx/>
              <a:buSzTx/>
              <a:buFontTx/>
              <a:buNone/>
              <a:tabLst/>
              <a:defRPr/>
            </a:pPr>
            <a:r>
              <a:rPr kumimoji="0" lang="ja-JP" altLang="en-US" sz="1800" b="1" i="0" u="none" strike="noStrike" kern="0" cap="none" spc="0" normalizeH="0" baseline="0" noProof="0" dirty="0">
                <a:ln>
                  <a:noFill/>
                </a:ln>
                <a:solidFill>
                  <a:srgbClr val="FFFFFF"/>
                </a:solidFill>
                <a:effectLst/>
                <a:uLnTx/>
                <a:uFillTx/>
                <a:latin typeface="Arial"/>
                <a:ea typeface="Meiryo UI"/>
                <a:cs typeface="+mn-cs"/>
              </a:rPr>
              <a:t>目標</a:t>
            </a:r>
            <a:endParaRPr kumimoji="0" lang="en-US" altLang="ja-JP" sz="1800" b="1" i="0" u="none" strike="noStrike" kern="0" cap="none" spc="0" normalizeH="0" baseline="0" noProof="0" dirty="0">
              <a:ln>
                <a:noFill/>
              </a:ln>
              <a:solidFill>
                <a:srgbClr val="FFFFFF"/>
              </a:solidFill>
              <a:effectLst/>
              <a:uLnTx/>
              <a:uFillTx/>
              <a:latin typeface="Arial"/>
              <a:ea typeface="Meiryo UI"/>
              <a:cs typeface="+mn-cs"/>
            </a:endParaRPr>
          </a:p>
        </p:txBody>
      </p:sp>
      <p:sp>
        <p:nvSpPr>
          <p:cNvPr id="9" name="正方形/長方形 8"/>
          <p:cNvSpPr/>
          <p:nvPr/>
        </p:nvSpPr>
        <p:spPr>
          <a:xfrm>
            <a:off x="1640631" y="980728"/>
            <a:ext cx="7991749" cy="648072"/>
          </a:xfrm>
          <a:prstGeom prst="rect">
            <a:avLst/>
          </a:prstGeom>
          <a:solidFill>
            <a:schemeClr val="accent2">
              <a:lumMod val="20000"/>
              <a:lumOff val="80000"/>
            </a:schemeClr>
          </a:solidFill>
          <a:ln>
            <a:solidFill>
              <a:schemeClr val="accent2">
                <a:lumMod val="20000"/>
                <a:lumOff val="80000"/>
              </a:schemeClr>
            </a:solidFill>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defTabSz="925880" fontAlgn="auto">
              <a:spcBef>
                <a:spcPts val="600"/>
              </a:spcBef>
              <a:spcAft>
                <a:spcPts val="0"/>
              </a:spcAft>
              <a:buFont typeface="Arial" panose="020B0604020202020204" pitchFamily="34" charset="0"/>
              <a:buChar char="•"/>
              <a:defRPr/>
            </a:pPr>
            <a:r>
              <a:rPr kumimoji="0" lang="en-US" altLang="ja-JP" kern="0" dirty="0">
                <a:solidFill>
                  <a:srgbClr val="000000">
                    <a:lumMod val="95000"/>
                    <a:lumOff val="5000"/>
                  </a:srgbClr>
                </a:solidFill>
                <a:latin typeface="Arial"/>
                <a:ea typeface="Meiryo UI"/>
              </a:rPr>
              <a:t>Step4</a:t>
            </a:r>
            <a:r>
              <a:rPr kumimoji="0" lang="ja-JP" altLang="en-US" kern="0" dirty="0">
                <a:solidFill>
                  <a:srgbClr val="000000">
                    <a:lumMod val="95000"/>
                    <a:lumOff val="5000"/>
                  </a:srgbClr>
                </a:solidFill>
                <a:latin typeface="Arial"/>
                <a:ea typeface="Meiryo UI"/>
              </a:rPr>
              <a:t>で誰が何をいつまでにするかが明確になっている。</a:t>
            </a:r>
            <a:endParaRPr kumimoji="0" lang="ja-JP" altLang="en-US" b="0" i="0" u="none" strike="noStrike" kern="0" cap="none" spc="0" normalizeH="0" baseline="0" noProof="0" dirty="0">
              <a:ln>
                <a:noFill/>
              </a:ln>
              <a:solidFill>
                <a:srgbClr val="000000">
                  <a:lumMod val="95000"/>
                  <a:lumOff val="5000"/>
                </a:srgbClr>
              </a:solidFill>
              <a:effectLst/>
              <a:uLnTx/>
              <a:uFillTx/>
              <a:latin typeface="Arial"/>
              <a:ea typeface="Meiryo UI"/>
            </a:endParaRPr>
          </a:p>
        </p:txBody>
      </p:sp>
      <p:sp>
        <p:nvSpPr>
          <p:cNvPr id="29" name="正方形/長方形 28"/>
          <p:cNvSpPr/>
          <p:nvPr/>
        </p:nvSpPr>
        <p:spPr>
          <a:xfrm>
            <a:off x="272481" y="1799470"/>
            <a:ext cx="9359900" cy="4578307"/>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srgbClr val="000000"/>
                </a:solidFill>
                <a:effectLst/>
                <a:uLnTx/>
                <a:uFillTx/>
                <a:latin typeface="メイリオ"/>
                <a:ea typeface="メイリオ"/>
                <a:cs typeface="+mn-cs"/>
              </a:rPr>
              <a:t>＜趣旨＞</a:t>
            </a:r>
            <a:endPar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endParaRP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生み出したアイデアを実現していくためには、対象とするケースの本人、関係者、地域住民・団体等、関係し得る人との協力可能性を模索していくことが必要です。</a:t>
            </a:r>
            <a:endParaRPr kumimoji="0" lang="en-US" altLang="ja-JP" kern="0" dirty="0">
              <a:solidFill>
                <a:srgbClr val="000000"/>
              </a:solidFill>
              <a:latin typeface="メイリオ"/>
              <a:ea typeface="メイリオ"/>
            </a:endParaRP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そのため</a:t>
            </a:r>
            <a:r>
              <a:rPr kumimoji="0" lang="en-US" altLang="ja-JP" kern="0" dirty="0">
                <a:solidFill>
                  <a:srgbClr val="000000"/>
                </a:solidFill>
                <a:latin typeface="メイリオ"/>
                <a:ea typeface="メイリオ"/>
              </a:rPr>
              <a:t>Step4</a:t>
            </a:r>
            <a:r>
              <a:rPr kumimoji="0" lang="ja-JP" altLang="en-US" kern="0" dirty="0">
                <a:solidFill>
                  <a:srgbClr val="000000"/>
                </a:solidFill>
                <a:latin typeface="メイリオ"/>
                <a:ea typeface="メイリオ"/>
              </a:rPr>
              <a:t>で実施すべきことや関係者と対話したいことを挙げて役割分担を決めましょう。</a:t>
            </a:r>
            <a:endParaRPr kumimoji="0" lang="en-US" altLang="ja-JP" kern="0" dirty="0">
              <a:solidFill>
                <a:srgbClr val="000000"/>
              </a:solidFill>
              <a:latin typeface="メイリオ"/>
              <a:ea typeface="メイリオ"/>
            </a:endParaRPr>
          </a:p>
          <a:p>
            <a:pPr lvl="0" fontAlgn="auto">
              <a:spcBef>
                <a:spcPts val="0"/>
              </a:spcBef>
              <a:spcAft>
                <a:spcPts val="0"/>
              </a:spcAft>
              <a:defRPr/>
            </a:pPr>
            <a:endParaRPr kumimoji="0" lang="en-US" altLang="ja-JP" sz="2400" b="0" i="0" u="none" strike="noStrike" kern="0" cap="none" spc="0" normalizeH="0" baseline="0" noProof="0" dirty="0">
              <a:ln>
                <a:noFill/>
              </a:ln>
              <a:solidFill>
                <a:srgbClr val="00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srgbClr val="000000"/>
                </a:solidFill>
                <a:effectLst/>
                <a:uLnTx/>
                <a:uFillTx/>
                <a:latin typeface="メイリオ"/>
                <a:ea typeface="メイリオ"/>
                <a:cs typeface="+mn-cs"/>
              </a:rPr>
              <a:t>＜実施内容＞</a:t>
            </a:r>
            <a:endPar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endParaRPr>
          </a:p>
          <a:p>
            <a:pPr marL="457200" lvl="0" indent="-457200" fontAlgn="auto">
              <a:spcBef>
                <a:spcPts val="0"/>
              </a:spcBef>
              <a:spcAft>
                <a:spcPts val="0"/>
              </a:spcAft>
              <a:buFont typeface="Wingdings" panose="05000000000000000000" pitchFamily="2" charset="2"/>
              <a:buChar char="l"/>
              <a:defRPr/>
            </a:pPr>
            <a:r>
              <a:rPr kumimoji="0" lang="en-US" altLang="ja-JP" kern="0" dirty="0">
                <a:solidFill>
                  <a:srgbClr val="000000"/>
                </a:solidFill>
                <a:latin typeface="メイリオ"/>
                <a:ea typeface="メイリオ"/>
              </a:rPr>
              <a:t>Step4</a:t>
            </a:r>
            <a:r>
              <a:rPr kumimoji="0" lang="ja-JP" altLang="en-US" kern="0" dirty="0">
                <a:solidFill>
                  <a:srgbClr val="000000"/>
                </a:solidFill>
                <a:latin typeface="メイリオ"/>
                <a:ea typeface="メイリオ"/>
              </a:rPr>
              <a:t>の趣旨（目的とやること）について確認</a:t>
            </a: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アイデアの実現可能性を検証するために対話したい人を挙げる（ケースとした本人、家族、関係者やインタビューをした地域住民・団体。その他に新たに話を聞いてみたい人がいないか検討し、適宜追加する）。</a:t>
            </a: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誰が何をいつまでに実施するかを決める。</a:t>
            </a:r>
          </a:p>
        </p:txBody>
      </p:sp>
    </p:spTree>
    <p:extLst>
      <p:ext uri="{BB962C8B-B14F-4D97-AF65-F5344CB8AC3E}">
        <p14:creationId xmlns:p14="http://schemas.microsoft.com/office/powerpoint/2010/main" val="3965217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４．</a:t>
            </a:r>
            <a:r>
              <a:rPr lang="en-US" altLang="ja-JP" dirty="0"/>
              <a:t>Step4</a:t>
            </a:r>
            <a:r>
              <a:rPr lang="ja-JP" altLang="en-US" dirty="0"/>
              <a:t>に向けた準備</a:t>
            </a:r>
            <a:r>
              <a:rPr lang="en-US" altLang="ja-JP" dirty="0"/>
              <a:t/>
            </a:r>
            <a:br>
              <a:rPr lang="en-US" altLang="ja-JP" dirty="0"/>
            </a:br>
            <a:r>
              <a:rPr lang="ja-JP" altLang="en-US" dirty="0" err="1"/>
              <a:t>ー</a:t>
            </a:r>
            <a:r>
              <a:rPr lang="en-US" altLang="ja-JP" dirty="0"/>
              <a:t>Step4</a:t>
            </a:r>
            <a:r>
              <a:rPr lang="ja-JP" altLang="en-US" dirty="0"/>
              <a:t>の実践の実施目的、実施方法　</a:t>
            </a:r>
          </a:p>
        </p:txBody>
      </p:sp>
      <p:sp>
        <p:nvSpPr>
          <p:cNvPr id="3" name="スライド番号プレースホルダー 2"/>
          <p:cNvSpPr>
            <a:spLocks noGrp="1"/>
          </p:cNvSpPr>
          <p:nvPr>
            <p:ph type="sldNum" sz="quarter" idx="4"/>
          </p:nvPr>
        </p:nvSpPr>
        <p:spPr>
          <a:xfrm>
            <a:off x="6365300" y="6609635"/>
            <a:ext cx="3528000"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7" name="正方形/長方形 6"/>
          <p:cNvSpPr/>
          <p:nvPr/>
        </p:nvSpPr>
        <p:spPr>
          <a:xfrm>
            <a:off x="272481" y="998668"/>
            <a:ext cx="1224136" cy="637492"/>
          </a:xfrm>
          <a:prstGeom prst="rect">
            <a:avLst/>
          </a:prstGeom>
          <a:solidFill>
            <a:schemeClr val="accent2"/>
          </a:solidFill>
          <a:ln w="28575" cap="flat" cmpd="sng" algn="ctr">
            <a:solidFill>
              <a:schemeClr val="accent2"/>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600"/>
              </a:spcBef>
              <a:spcAft>
                <a:spcPts val="0"/>
              </a:spcAft>
              <a:buClrTx/>
              <a:buSzTx/>
              <a:buFontTx/>
              <a:buNone/>
              <a:tabLst/>
              <a:defRPr/>
            </a:pPr>
            <a:r>
              <a:rPr kumimoji="0" lang="en-US" altLang="ja-JP" sz="1800" b="1" i="0" u="none" strike="noStrike" kern="0" cap="none" spc="0" normalizeH="0" baseline="0" noProof="0" dirty="0">
                <a:ln>
                  <a:noFill/>
                </a:ln>
                <a:solidFill>
                  <a:srgbClr val="FFFFFF"/>
                </a:solidFill>
                <a:effectLst/>
                <a:uLnTx/>
                <a:uFillTx/>
                <a:latin typeface="Arial"/>
                <a:ea typeface="Meiryo UI"/>
                <a:cs typeface="+mn-cs"/>
              </a:rPr>
              <a:t>Step4</a:t>
            </a:r>
            <a:r>
              <a:rPr kumimoji="0" lang="ja-JP" altLang="en-US" sz="1800" b="1" i="0" u="none" strike="noStrike" kern="0" cap="none" spc="0" normalizeH="0" baseline="0" noProof="0" dirty="0">
                <a:ln>
                  <a:noFill/>
                </a:ln>
                <a:solidFill>
                  <a:srgbClr val="FFFFFF"/>
                </a:solidFill>
                <a:effectLst/>
                <a:uLnTx/>
                <a:uFillTx/>
                <a:latin typeface="Arial"/>
                <a:ea typeface="Meiryo UI"/>
                <a:cs typeface="+mn-cs"/>
              </a:rPr>
              <a:t>の目的</a:t>
            </a:r>
            <a:endParaRPr kumimoji="0" lang="en-US" altLang="ja-JP" sz="1800" b="1" i="0" u="none" strike="noStrike" kern="0" cap="none" spc="0" normalizeH="0" baseline="0" noProof="0" dirty="0">
              <a:ln>
                <a:noFill/>
              </a:ln>
              <a:solidFill>
                <a:srgbClr val="FFFFFF"/>
              </a:solidFill>
              <a:effectLst/>
              <a:uLnTx/>
              <a:uFillTx/>
              <a:latin typeface="Arial"/>
              <a:ea typeface="Meiryo UI"/>
              <a:cs typeface="+mn-cs"/>
            </a:endParaRPr>
          </a:p>
        </p:txBody>
      </p:sp>
      <p:sp>
        <p:nvSpPr>
          <p:cNvPr id="9" name="正方形/長方形 8"/>
          <p:cNvSpPr/>
          <p:nvPr/>
        </p:nvSpPr>
        <p:spPr>
          <a:xfrm>
            <a:off x="1640631" y="980728"/>
            <a:ext cx="8017149" cy="648072"/>
          </a:xfrm>
          <a:prstGeom prst="rect">
            <a:avLst/>
          </a:prstGeom>
          <a:solidFill>
            <a:schemeClr val="accent2">
              <a:lumMod val="20000"/>
              <a:lumOff val="80000"/>
            </a:schemeClr>
          </a:solidFill>
          <a:ln>
            <a:solidFill>
              <a:schemeClr val="accent2">
                <a:lumMod val="20000"/>
                <a:lumOff val="80000"/>
              </a:schemeClr>
            </a:solidFill>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defTabSz="925880" fontAlgn="auto">
              <a:spcBef>
                <a:spcPts val="600"/>
              </a:spcBef>
              <a:spcAft>
                <a:spcPts val="0"/>
              </a:spcAft>
              <a:buFont typeface="Arial" panose="020B0604020202020204" pitchFamily="34" charset="0"/>
              <a:buChar char="•"/>
              <a:defRPr/>
            </a:pPr>
            <a:r>
              <a:rPr kumimoji="0" lang="en-US" altLang="ja-JP" sz="1600" kern="0" dirty="0">
                <a:solidFill>
                  <a:srgbClr val="000000">
                    <a:lumMod val="95000"/>
                    <a:lumOff val="5000"/>
                  </a:srgbClr>
                </a:solidFill>
                <a:latin typeface="Arial"/>
                <a:ea typeface="Meiryo UI"/>
              </a:rPr>
              <a:t>Step</a:t>
            </a:r>
            <a:r>
              <a:rPr kumimoji="0" lang="ja-JP" altLang="en-US" sz="1600" kern="0" dirty="0">
                <a:solidFill>
                  <a:srgbClr val="000000">
                    <a:lumMod val="95000"/>
                    <a:lumOff val="5000"/>
                  </a:srgbClr>
                </a:solidFill>
                <a:latin typeface="Arial"/>
                <a:ea typeface="Meiryo UI"/>
              </a:rPr>
              <a:t>３で検討した個別ケースと地域の人・団体の取組との重なりを生むアイデアが実際に実現可能かを確認する。</a:t>
            </a:r>
            <a:endParaRPr kumimoji="0" lang="ja-JP" altLang="en-US" sz="1600" b="0" i="0" u="none" strike="noStrike" kern="0" cap="none" spc="0" normalizeH="0" baseline="0" noProof="0" dirty="0">
              <a:ln>
                <a:noFill/>
              </a:ln>
              <a:solidFill>
                <a:srgbClr val="000000">
                  <a:lumMod val="95000"/>
                  <a:lumOff val="5000"/>
                </a:srgbClr>
              </a:solidFill>
              <a:effectLst/>
              <a:uLnTx/>
              <a:uFillTx/>
              <a:latin typeface="Arial"/>
              <a:ea typeface="Meiryo UI"/>
              <a:cs typeface="+mn-cs"/>
            </a:endParaRPr>
          </a:p>
        </p:txBody>
      </p:sp>
      <p:sp>
        <p:nvSpPr>
          <p:cNvPr id="29" name="正方形/長方形 28"/>
          <p:cNvSpPr/>
          <p:nvPr/>
        </p:nvSpPr>
        <p:spPr>
          <a:xfrm>
            <a:off x="272481" y="1806830"/>
            <a:ext cx="9385300" cy="4578307"/>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srgbClr val="000000"/>
                </a:solidFill>
                <a:effectLst/>
                <a:uLnTx/>
                <a:uFillTx/>
                <a:latin typeface="メイリオ"/>
                <a:ea typeface="メイリオ"/>
                <a:cs typeface="+mn-cs"/>
              </a:rPr>
              <a:t>＜</a:t>
            </a:r>
            <a:r>
              <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rPr>
              <a:t>Step4</a:t>
            </a:r>
            <a:r>
              <a:rPr kumimoji="0" lang="ja-JP" altLang="en-US" sz="1800" b="1" i="0" u="none" strike="noStrike" kern="0" cap="none" spc="0" normalizeH="0" baseline="0" noProof="0" dirty="0">
                <a:ln>
                  <a:noFill/>
                </a:ln>
                <a:solidFill>
                  <a:srgbClr val="000000"/>
                </a:solidFill>
                <a:effectLst/>
                <a:uLnTx/>
                <a:uFillTx/>
                <a:latin typeface="メイリオ"/>
                <a:ea typeface="メイリオ"/>
                <a:cs typeface="+mn-cs"/>
              </a:rPr>
              <a:t>の実施内容＞</a:t>
            </a:r>
            <a:endPar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b="1" kern="0" dirty="0" smtClean="0">
                <a:solidFill>
                  <a:srgbClr val="000000"/>
                </a:solidFill>
                <a:latin typeface="メイリオ"/>
                <a:ea typeface="メイリオ"/>
              </a:rPr>
              <a:t>関係者</a:t>
            </a:r>
            <a:r>
              <a:rPr kumimoji="0" lang="ja-JP" altLang="en-US" b="1" kern="0" dirty="0">
                <a:solidFill>
                  <a:srgbClr val="000000"/>
                </a:solidFill>
                <a:latin typeface="メイリオ"/>
                <a:ea typeface="メイリオ"/>
              </a:rPr>
              <a:t>と対話する</a:t>
            </a:r>
            <a:endParaRPr kumimoji="0" lang="en-US" altLang="ja-JP" sz="1800" b="1" i="0" u="none" strike="noStrike" kern="0" cap="none" spc="0" normalizeH="0" baseline="0" noProof="0" dirty="0">
              <a:ln>
                <a:noFill/>
              </a:ln>
              <a:solidFill>
                <a:srgbClr val="000000"/>
              </a:solidFill>
              <a:effectLst/>
              <a:uLnTx/>
              <a:uFillTx/>
              <a:latin typeface="メイリオ"/>
              <a:ea typeface="メイリオ"/>
              <a:cs typeface="+mn-cs"/>
            </a:endParaRPr>
          </a:p>
          <a:p>
            <a:pPr marL="285750" lvl="0" indent="-285750" fontAlgn="auto">
              <a:spcBef>
                <a:spcPts val="0"/>
              </a:spcBef>
              <a:spcAft>
                <a:spcPts val="0"/>
              </a:spcAft>
              <a:buFont typeface="Arial" panose="020B0604020202020204" pitchFamily="34" charset="0"/>
              <a:buChar char="•"/>
              <a:defRPr/>
            </a:pPr>
            <a:r>
              <a:rPr kumimoji="0" lang="en-US" altLang="ja-JP" kern="0" dirty="0">
                <a:solidFill>
                  <a:srgbClr val="000000"/>
                </a:solidFill>
                <a:latin typeface="メイリオ"/>
                <a:ea typeface="メイリオ"/>
              </a:rPr>
              <a:t>Step</a:t>
            </a:r>
            <a:r>
              <a:rPr kumimoji="0" lang="ja-JP" altLang="en-US" kern="0" dirty="0">
                <a:solidFill>
                  <a:srgbClr val="000000"/>
                </a:solidFill>
                <a:latin typeface="メイリオ"/>
                <a:ea typeface="メイリオ"/>
              </a:rPr>
              <a:t>３で検討した個別ケースと地域の人・団体の取組との重なり合いが実際に実現可能か、関係者との対話を通じて検討し、実現可能性を探る。（再度インタビュー等実施）</a:t>
            </a:r>
            <a:endParaRPr kumimoji="0" lang="ja-JP" altLang="en-US" sz="1800" b="0" i="0" u="none" strike="noStrike" kern="0" cap="none" spc="0" normalizeH="0" baseline="0" noProof="0" dirty="0">
              <a:ln>
                <a:noFill/>
              </a:ln>
              <a:solidFill>
                <a:srgbClr val="000000"/>
              </a:solidFill>
              <a:effectLst/>
              <a:uLnTx/>
              <a:uFillTx/>
              <a:latin typeface="メイリオ"/>
              <a:ea typeface="メイリオ"/>
              <a:cs typeface="+mn-cs"/>
            </a:endParaRPr>
          </a:p>
        </p:txBody>
      </p:sp>
    </p:spTree>
    <p:extLst>
      <p:ext uri="{BB962C8B-B14F-4D97-AF65-F5344CB8AC3E}">
        <p14:creationId xmlns:p14="http://schemas.microsoft.com/office/powerpoint/2010/main" val="90040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z="1800" dirty="0"/>
              <a:t>４．</a:t>
            </a:r>
            <a:r>
              <a:rPr lang="en-US" altLang="ja-JP" sz="1800" dirty="0"/>
              <a:t>Step4</a:t>
            </a:r>
            <a:r>
              <a:rPr lang="ja-JP" altLang="en-US" sz="1800" dirty="0"/>
              <a:t>に向けた準備</a:t>
            </a:r>
            <a:r>
              <a:rPr lang="en-US" altLang="ja-JP" sz="1800" dirty="0"/>
              <a:t/>
            </a:r>
            <a:br>
              <a:rPr lang="en-US" altLang="ja-JP" sz="1800" dirty="0"/>
            </a:br>
            <a:r>
              <a:rPr lang="ja-JP" altLang="en-US" sz="1800" dirty="0" err="1"/>
              <a:t>ー</a:t>
            </a:r>
            <a:r>
              <a:rPr lang="ja-JP" altLang="en-US" sz="1800" dirty="0"/>
              <a:t>ワークシート（アイデアの実現可能性検討シート）　</a:t>
            </a:r>
          </a:p>
        </p:txBody>
      </p:sp>
      <p:sp>
        <p:nvSpPr>
          <p:cNvPr id="3" name="スライド番号プレースホルダー 2"/>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5" name="表 4">
            <a:extLst>
              <a:ext uri="{FF2B5EF4-FFF2-40B4-BE49-F238E27FC236}">
                <a16:creationId xmlns:a16="http://schemas.microsoft.com/office/drawing/2014/main" id="{E406B2F1-A5C7-A2C1-EFFC-230A77F90428}"/>
              </a:ext>
            </a:extLst>
          </p:cNvPr>
          <p:cNvGraphicFramePr>
            <a:graphicFrameLocks noGrp="1"/>
          </p:cNvGraphicFramePr>
          <p:nvPr>
            <p:extLst>
              <p:ext uri="{D42A27DB-BD31-4B8C-83A1-F6EECF244321}">
                <p14:modId xmlns:p14="http://schemas.microsoft.com/office/powerpoint/2010/main" val="3575896268"/>
              </p:ext>
            </p:extLst>
          </p:nvPr>
        </p:nvGraphicFramePr>
        <p:xfrm>
          <a:off x="200472" y="982957"/>
          <a:ext cx="9505056" cy="5562747"/>
        </p:xfrm>
        <a:graphic>
          <a:graphicData uri="http://schemas.openxmlformats.org/drawingml/2006/table">
            <a:tbl>
              <a:tblPr firstRow="1" bandRow="1"/>
              <a:tblGrid>
                <a:gridCol w="1512168">
                  <a:extLst>
                    <a:ext uri="{9D8B030D-6E8A-4147-A177-3AD203B41FA5}">
                      <a16:colId xmlns:a16="http://schemas.microsoft.com/office/drawing/2014/main" val="4171513276"/>
                    </a:ext>
                  </a:extLst>
                </a:gridCol>
                <a:gridCol w="1512168">
                  <a:extLst>
                    <a:ext uri="{9D8B030D-6E8A-4147-A177-3AD203B41FA5}">
                      <a16:colId xmlns:a16="http://schemas.microsoft.com/office/drawing/2014/main" val="918232791"/>
                    </a:ext>
                  </a:extLst>
                </a:gridCol>
                <a:gridCol w="3384376">
                  <a:extLst>
                    <a:ext uri="{9D8B030D-6E8A-4147-A177-3AD203B41FA5}">
                      <a16:colId xmlns:a16="http://schemas.microsoft.com/office/drawing/2014/main" val="3742052009"/>
                    </a:ext>
                  </a:extLst>
                </a:gridCol>
                <a:gridCol w="3096344">
                  <a:extLst>
                    <a:ext uri="{9D8B030D-6E8A-4147-A177-3AD203B41FA5}">
                      <a16:colId xmlns:a16="http://schemas.microsoft.com/office/drawing/2014/main" val="2328319183"/>
                    </a:ext>
                  </a:extLst>
                </a:gridCol>
              </a:tblGrid>
              <a:tr h="310320">
                <a:tc rowSpan="2">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200" dirty="0">
                          <a:latin typeface="メイリオ" panose="020B0604030504040204" pitchFamily="50" charset="-128"/>
                          <a:ea typeface="メイリオ" panose="020B0604030504040204" pitchFamily="50" charset="-128"/>
                        </a:rPr>
                        <a:t>実際に会った人</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100" b="0" dirty="0">
                          <a:latin typeface="メイリオ" panose="020B0604030504040204" pitchFamily="50" charset="-128"/>
                          <a:ea typeface="メイリオ" panose="020B0604030504040204" pitchFamily="50" charset="-128"/>
                        </a:rPr>
                        <a:t>（いくつでも）</a:t>
                      </a:r>
                    </a:p>
                  </a:txBody>
                  <a:tcPr marL="36000" marR="36000" marT="36000" marB="36000" anchor="ctr">
                    <a:lnL w="19050" cap="flat" cmpd="sng" algn="ctr">
                      <a:solidFill>
                        <a:schemeClr val="accent2"/>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rowSpan="2">
                  <a:txBody>
                    <a:bodyPr/>
                    <a:lstStyle/>
                    <a:p>
                      <a:pPr algn="ctr"/>
                      <a:r>
                        <a:rPr kumimoji="1" lang="ja-JP" altLang="en-US" sz="1200" b="0" dirty="0">
                          <a:solidFill>
                            <a:schemeClr val="bg1"/>
                          </a:solidFill>
                          <a:latin typeface="メイリオ" panose="020B0604030504040204" pitchFamily="50" charset="-128"/>
                          <a:ea typeface="メイリオ" panose="020B0604030504040204" pitchFamily="50" charset="-128"/>
                        </a:rPr>
                        <a:t>個別ケースとの重なり合いのアイデア（仮説）</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アイデアの実現可能性</a:t>
                      </a:r>
                      <a:endParaRPr kumimoji="1" lang="en-US" altLang="ja-JP" sz="1200" b="1" dirty="0">
                        <a:solidFill>
                          <a:schemeClr val="bg1"/>
                        </a:solidFill>
                        <a:latin typeface="メイリオ" panose="020B0604030504040204" pitchFamily="50" charset="-128"/>
                        <a:ea typeface="メイリオ" panose="020B0604030504040204" pitchFamily="50" charset="-128"/>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endParaRPr kumimoji="1" lang="ja-JP" altLang="en-US" sz="1200" b="0" dirty="0">
                        <a:solidFill>
                          <a:schemeClr val="bg1"/>
                        </a:solidFill>
                        <a:latin typeface="メイリオ" panose="020B0604030504040204" pitchFamily="50" charset="-128"/>
                        <a:ea typeface="メイリオ"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2208535641"/>
                  </a:ext>
                </a:extLst>
              </a:tr>
              <a:tr h="31032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メイリオ" panose="020B0604030504040204" pitchFamily="50" charset="-128"/>
                          <a:ea typeface="メイリオ" panose="020B0604030504040204" pitchFamily="50" charset="-128"/>
                        </a:rPr>
                        <a:t>アイデアは</a:t>
                      </a:r>
                      <a:r>
                        <a:rPr kumimoji="1" lang="ja-JP" altLang="en-US" sz="1200" b="1" dirty="0" smtClean="0">
                          <a:solidFill>
                            <a:schemeClr val="bg1"/>
                          </a:solidFill>
                          <a:latin typeface="メイリオ" panose="020B0604030504040204" pitchFamily="50" charset="-128"/>
                          <a:ea typeface="メイリオ" panose="020B0604030504040204" pitchFamily="50" charset="-128"/>
                        </a:rPr>
                        <a:t>受け入れられそうか</a:t>
                      </a:r>
                      <a:endParaRPr kumimoji="1" lang="ja-JP" altLang="en-US" sz="1200" b="1" dirty="0">
                        <a:solidFill>
                          <a:schemeClr val="bg1"/>
                        </a:solidFill>
                        <a:latin typeface="メイリオ" panose="020B0604030504040204" pitchFamily="50" charset="-128"/>
                        <a:ea typeface="メイリオ" panose="020B0604030504040204" pitchFamily="50" charset="-128"/>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どのような関わりがあり得るか</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056178802"/>
                  </a:ext>
                </a:extLst>
              </a:tr>
              <a:tr h="4942107">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27691238"/>
                  </a:ext>
                </a:extLst>
              </a:tr>
            </a:tbl>
          </a:graphicData>
        </a:graphic>
      </p:graphicFrame>
      <p:sp>
        <p:nvSpPr>
          <p:cNvPr id="7" name="角丸四角形 6"/>
          <p:cNvSpPr/>
          <p:nvPr/>
        </p:nvSpPr>
        <p:spPr>
          <a:xfrm>
            <a:off x="416496" y="1844824"/>
            <a:ext cx="2592288" cy="4608512"/>
          </a:xfrm>
          <a:prstGeom prst="roundRect">
            <a:avLst/>
          </a:prstGeom>
          <a:solidFill>
            <a:schemeClr val="accent2">
              <a:lumMod val="20000"/>
              <a:lumOff val="80000"/>
              <a:alpha val="80000"/>
            </a:schemeClr>
          </a:solidFill>
          <a:ln w="9525" cap="flat" cmpd="sng" algn="ctr">
            <a:solidFill>
              <a:schemeClr val="accent2"/>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eaLnBrk="1" fontAlgn="auto" latinLnBrk="0" hangingPunct="1">
              <a:lnSpc>
                <a:spcPct val="100000"/>
              </a:lnSpc>
              <a:spcBef>
                <a:spcPts val="0"/>
              </a:spcBef>
              <a:spcAft>
                <a:spcPts val="0"/>
              </a:spcAft>
              <a:buClrTx/>
              <a:buSzTx/>
              <a:buFontTx/>
              <a:buNone/>
              <a:tabLst/>
              <a:defRPr/>
            </a:pPr>
            <a:r>
              <a:rPr kumimoji="0" lang="en-US" altLang="ja-JP" sz="1400" kern="0" dirty="0">
                <a:solidFill>
                  <a:schemeClr val="accent2"/>
                </a:solidFill>
                <a:latin typeface="Segoe UI"/>
                <a:ea typeface="Meiryo UI"/>
              </a:rPr>
              <a:t>Step3</a:t>
            </a:r>
            <a:r>
              <a:rPr kumimoji="0" lang="ja-JP" altLang="en-US" sz="1400" kern="0" dirty="0">
                <a:solidFill>
                  <a:schemeClr val="accent2"/>
                </a:solidFill>
                <a:latin typeface="Segoe UI"/>
                <a:ea typeface="Meiryo UI"/>
              </a:rPr>
              <a:t>では、アイデアの実現可能性を検証するために対話したい人を挙げてみましょう。（ケースとした本人、家族、関係者やインタビューをした地域住民・団体。その他に新たに話を聞いてみたい人がいないか検討し、適宜追加する）</a:t>
            </a:r>
            <a:endParaRPr kumimoji="0" lang="ja-JP" altLang="en-US" sz="1400" b="0" i="0" u="none" strike="noStrike" kern="0" cap="none" spc="0" normalizeH="0" baseline="0" noProof="0" dirty="0">
              <a:ln>
                <a:noFill/>
              </a:ln>
              <a:solidFill>
                <a:schemeClr val="accent2"/>
              </a:solidFill>
              <a:effectLst/>
              <a:uLnTx/>
              <a:uFillTx/>
              <a:latin typeface="Segoe UI"/>
              <a:ea typeface="Meiryo UI"/>
              <a:cs typeface="+mn-cs"/>
            </a:endParaRPr>
          </a:p>
        </p:txBody>
      </p:sp>
    </p:spTree>
    <p:extLst>
      <p:ext uri="{BB962C8B-B14F-4D97-AF65-F5344CB8AC3E}">
        <p14:creationId xmlns:p14="http://schemas.microsoft.com/office/powerpoint/2010/main" val="515007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z="1800" dirty="0"/>
              <a:t>４．</a:t>
            </a:r>
            <a:r>
              <a:rPr lang="en-US" altLang="ja-JP" sz="1800" dirty="0"/>
              <a:t>Step4</a:t>
            </a:r>
            <a:r>
              <a:rPr lang="ja-JP" altLang="en-US" sz="1800" dirty="0"/>
              <a:t>に向けた準備</a:t>
            </a:r>
            <a:br>
              <a:rPr lang="ja-JP" altLang="en-US" sz="1800" dirty="0"/>
            </a:br>
            <a:r>
              <a:rPr lang="ja-JP" altLang="en-US" sz="1800" dirty="0" err="1"/>
              <a:t>ー</a:t>
            </a:r>
            <a:r>
              <a:rPr lang="ja-JP" altLang="en-US" sz="1800" dirty="0"/>
              <a:t>ワークシート（今後の</a:t>
            </a:r>
            <a:r>
              <a:rPr lang="en-US" altLang="ja-JP" sz="1800" dirty="0" err="1"/>
              <a:t>ToDo</a:t>
            </a:r>
            <a:r>
              <a:rPr lang="ja-JP" altLang="en-US" sz="1800" dirty="0"/>
              <a:t>と役割分担）</a:t>
            </a:r>
          </a:p>
        </p:txBody>
      </p:sp>
      <p:sp>
        <p:nvSpPr>
          <p:cNvPr id="3" name="スライド番号プレースホルダー 2"/>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5" name="表 4"/>
          <p:cNvGraphicFramePr>
            <a:graphicFrameLocks noGrp="1"/>
          </p:cNvGraphicFramePr>
          <p:nvPr/>
        </p:nvGraphicFramePr>
        <p:xfrm>
          <a:off x="273051" y="1700808"/>
          <a:ext cx="9359899" cy="3979923"/>
        </p:xfrm>
        <a:graphic>
          <a:graphicData uri="http://schemas.openxmlformats.org/drawingml/2006/table">
            <a:tbl>
              <a:tblPr firstRow="1" bandRow="1"/>
              <a:tblGrid>
                <a:gridCol w="558032">
                  <a:extLst>
                    <a:ext uri="{9D8B030D-6E8A-4147-A177-3AD203B41FA5}">
                      <a16:colId xmlns:a16="http://schemas.microsoft.com/office/drawing/2014/main" val="4049036550"/>
                    </a:ext>
                  </a:extLst>
                </a:gridCol>
                <a:gridCol w="6570189">
                  <a:extLst>
                    <a:ext uri="{9D8B030D-6E8A-4147-A177-3AD203B41FA5}">
                      <a16:colId xmlns:a16="http://schemas.microsoft.com/office/drawing/2014/main" val="2938749590"/>
                    </a:ext>
                  </a:extLst>
                </a:gridCol>
                <a:gridCol w="1198971">
                  <a:extLst>
                    <a:ext uri="{9D8B030D-6E8A-4147-A177-3AD203B41FA5}">
                      <a16:colId xmlns:a16="http://schemas.microsoft.com/office/drawing/2014/main" val="3883075137"/>
                    </a:ext>
                  </a:extLst>
                </a:gridCol>
                <a:gridCol w="1032707">
                  <a:extLst>
                    <a:ext uri="{9D8B030D-6E8A-4147-A177-3AD203B41FA5}">
                      <a16:colId xmlns:a16="http://schemas.microsoft.com/office/drawing/2014/main" val="806524059"/>
                    </a:ext>
                  </a:extLst>
                </a:gridCol>
              </a:tblGrid>
              <a:tr h="14714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en-US" altLang="ja-JP" sz="1800" dirty="0">
                          <a:solidFill>
                            <a:schemeClr val="bg1"/>
                          </a:solidFill>
                          <a:latin typeface="Meiryo UI" panose="020B0604030504040204" pitchFamily="50" charset="-128"/>
                          <a:ea typeface="Meiryo UI" panose="020B0604030504040204" pitchFamily="50" charset="-128"/>
                        </a:rPr>
                        <a:t>No</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研修で取り組むこと</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担当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800" dirty="0">
                          <a:solidFill>
                            <a:schemeClr val="bg1"/>
                          </a:solidFill>
                          <a:latin typeface="Meiryo UI" panose="020B0604030504040204" pitchFamily="50" charset="-128"/>
                          <a:ea typeface="Meiryo UI" panose="020B0604030504040204" pitchFamily="50" charset="-128"/>
                        </a:rPr>
                        <a:t>期限</a:t>
                      </a:r>
                    </a:p>
                  </a:txBody>
                  <a:tcPr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889688714"/>
                  </a:ext>
                </a:extLst>
              </a:tr>
              <a:tr h="51630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800">
                          <a:latin typeface="Meiryo UI" panose="020B0604030504040204" pitchFamily="50" charset="-128"/>
                          <a:ea typeface="Meiryo UI" panose="020B0604030504040204" pitchFamily="50" charset="-128"/>
                        </a:rPr>
                        <a:t>1</a:t>
                      </a:r>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800">
                          <a:latin typeface="Meiryo UI" panose="020B0604030504040204" pitchFamily="50" charset="-128"/>
                          <a:ea typeface="Meiryo UI" panose="020B0604030504040204" pitchFamily="50" charset="-128"/>
                        </a:rPr>
                        <a:t>インタビュー先との調整（インタビュー依頼、日程調整等）</a:t>
                      </a:r>
                      <a:endParaRPr kumimoji="1" lang="en-US" altLang="ja-JP"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85769086"/>
                  </a:ext>
                </a:extLst>
              </a:tr>
              <a:tr h="51630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800">
                          <a:latin typeface="Meiryo UI" panose="020B0604030504040204" pitchFamily="50" charset="-128"/>
                          <a:ea typeface="Meiryo UI" panose="020B0604030504040204" pitchFamily="50" charset="-128"/>
                        </a:rPr>
                        <a:t>2</a:t>
                      </a:r>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a:latin typeface="Meiryo UI" panose="020B0604030504040204" pitchFamily="50" charset="-128"/>
                          <a:ea typeface="Meiryo UI" panose="020B0604030504040204" pitchFamily="50" charset="-128"/>
                        </a:rPr>
                        <a:t>ケース先との調整（インタビュー依頼、日程調整等）</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990692299"/>
                  </a:ext>
                </a:extLst>
              </a:tr>
              <a:tr h="51630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800">
                          <a:latin typeface="Meiryo UI" panose="020B0604030504040204" pitchFamily="50" charset="-128"/>
                          <a:ea typeface="Meiryo UI" panose="020B0604030504040204" pitchFamily="50" charset="-128"/>
                        </a:rPr>
                        <a:t>3</a:t>
                      </a:r>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800">
                          <a:latin typeface="Meiryo UI" panose="020B0604030504040204" pitchFamily="50" charset="-128"/>
                          <a:ea typeface="Meiryo UI" panose="020B0604030504040204" pitchFamily="50" charset="-128"/>
                        </a:rPr>
                        <a:t>チームメンバー打ち合わせの準備（招集・場所の確保・資料準備等）</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81347249"/>
                  </a:ext>
                </a:extLst>
              </a:tr>
              <a:tr h="51630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lang="en-US" altLang="ja-JP">
                          <a:solidFill>
                            <a:schemeClr val="tx1"/>
                          </a:solidFill>
                          <a:latin typeface="Meiryo UI" panose="020B0604030504040204" pitchFamily="50" charset="-128"/>
                          <a:ea typeface="Meiryo UI" panose="020B0604030504040204" pitchFamily="50" charset="-128"/>
                        </a:rPr>
                        <a:t>4</a:t>
                      </a:r>
                      <a:endParaRPr lang="ja-JP" altLang="en-US">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lang="ja-JP" altLang="en-US">
                          <a:solidFill>
                            <a:schemeClr val="tx1"/>
                          </a:solidFill>
                          <a:latin typeface="Meiryo UI" panose="020B0604030504040204" pitchFamily="50" charset="-128"/>
                          <a:ea typeface="Meiryo UI" panose="020B0604030504040204" pitchFamily="50" charset="-128"/>
                        </a:rPr>
                        <a:t>ワークシートとりまとめ・提出</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63851310"/>
                  </a:ext>
                </a:extLst>
              </a:tr>
              <a:tr h="516309">
                <a:tc>
                  <a:txBody>
                    <a:bodyPr/>
                    <a:lstStyle/>
                    <a:p>
                      <a:r>
                        <a:rPr lang="en-US" altLang="ja-JP">
                          <a:latin typeface="Meiryo UI" panose="020B0604030504040204" pitchFamily="50" charset="-128"/>
                          <a:ea typeface="Meiryo UI" panose="020B0604030504040204" pitchFamily="50" charset="-128"/>
                        </a:rPr>
                        <a:t>5</a:t>
                      </a:r>
                      <a:endParaRPr lang="ja-JP" altLang="en-US">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79827079"/>
                  </a:ext>
                </a:extLst>
              </a:tr>
              <a:tr h="516309">
                <a:tc>
                  <a:txBody>
                    <a:bodyPr/>
                    <a:lstStyle/>
                    <a:p>
                      <a:r>
                        <a:rPr lang="en-US" altLang="ja-JP">
                          <a:latin typeface="Meiryo UI" panose="020B0604030504040204" pitchFamily="50" charset="-128"/>
                          <a:ea typeface="Meiryo UI" panose="020B0604030504040204" pitchFamily="50" charset="-128"/>
                        </a:rPr>
                        <a:t>6</a:t>
                      </a:r>
                      <a:endParaRPr lang="ja-JP" altLang="en-US">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53671069"/>
                  </a:ext>
                </a:extLst>
              </a:tr>
              <a:tr h="51630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800">
                          <a:latin typeface="Meiryo UI" panose="020B0604030504040204" pitchFamily="50" charset="-128"/>
                          <a:ea typeface="Meiryo UI" panose="020B0604030504040204" pitchFamily="50" charset="-128"/>
                        </a:rPr>
                        <a: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8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15570433"/>
                  </a:ext>
                </a:extLst>
              </a:tr>
            </a:tbl>
          </a:graphicData>
        </a:graphic>
      </p:graphicFrame>
      <p:sp>
        <p:nvSpPr>
          <p:cNvPr id="7" name="角丸四角形 6"/>
          <p:cNvSpPr/>
          <p:nvPr/>
        </p:nvSpPr>
        <p:spPr>
          <a:xfrm>
            <a:off x="1064568" y="4253096"/>
            <a:ext cx="6120680" cy="1264135"/>
          </a:xfrm>
          <a:prstGeom prst="roundRect">
            <a:avLst/>
          </a:prstGeom>
          <a:solidFill>
            <a:schemeClr val="accent2">
              <a:lumMod val="20000"/>
              <a:lumOff val="80000"/>
              <a:alpha val="80000"/>
            </a:schemeClr>
          </a:solidFill>
          <a:ln w="9525" cap="flat" cmpd="sng" algn="ctr">
            <a:solidFill>
              <a:schemeClr val="accent2"/>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DB4D6D"/>
                </a:solidFill>
                <a:effectLst/>
                <a:uLnTx/>
                <a:uFillTx/>
                <a:latin typeface="Segoe UI"/>
                <a:ea typeface="Meiryo UI"/>
                <a:cs typeface="+mn-cs"/>
              </a:rPr>
              <a:t>取り組むことについては、既定の項目の他に各市町村で自由に設定して構いません。</a:t>
            </a:r>
          </a:p>
        </p:txBody>
      </p:sp>
      <p:sp>
        <p:nvSpPr>
          <p:cNvPr id="8" name="角丸四角形 7"/>
          <p:cNvSpPr/>
          <p:nvPr/>
        </p:nvSpPr>
        <p:spPr>
          <a:xfrm>
            <a:off x="7566842" y="2136010"/>
            <a:ext cx="1921080" cy="3381222"/>
          </a:xfrm>
          <a:prstGeom prst="roundRect">
            <a:avLst>
              <a:gd name="adj" fmla="val 10580"/>
            </a:avLst>
          </a:prstGeom>
          <a:solidFill>
            <a:schemeClr val="accent2">
              <a:lumMod val="20000"/>
              <a:lumOff val="80000"/>
              <a:alpha val="80000"/>
            </a:schemeClr>
          </a:solidFill>
          <a:ln w="9525" cap="flat" cmpd="sng" algn="ctr">
            <a:solidFill>
              <a:schemeClr val="accent2"/>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DB4D6D"/>
                </a:solidFill>
                <a:effectLst/>
                <a:uLnTx/>
                <a:uFillTx/>
                <a:latin typeface="Segoe UI"/>
                <a:ea typeface="Meiryo UI"/>
                <a:cs typeface="+mn-cs"/>
              </a:rPr>
              <a:t>各項目の担当と期限を決めてください。</a:t>
            </a:r>
            <a:endParaRPr kumimoji="0" lang="en-US" altLang="ja-JP" sz="1400" b="0" i="0" u="none" strike="noStrike" kern="0" cap="none" spc="0" normalizeH="0" baseline="0" noProof="0" dirty="0">
              <a:ln>
                <a:noFill/>
              </a:ln>
              <a:solidFill>
                <a:srgbClr val="DB4D6D"/>
              </a:solidFill>
              <a:effectLst/>
              <a:uLnTx/>
              <a:uFillTx/>
              <a:latin typeface="Segoe UI"/>
              <a:ea typeface="Meiryo UI"/>
              <a:cs typeface="+mn-cs"/>
            </a:endParaRPr>
          </a:p>
        </p:txBody>
      </p:sp>
      <p:sp>
        <p:nvSpPr>
          <p:cNvPr id="9" name="角丸四角形 8"/>
          <p:cNvSpPr/>
          <p:nvPr/>
        </p:nvSpPr>
        <p:spPr>
          <a:xfrm>
            <a:off x="260923" y="926733"/>
            <a:ext cx="9401164" cy="414035"/>
          </a:xfrm>
          <a:prstGeom prst="roundRect">
            <a:avLst>
              <a:gd name="adj" fmla="val 6443"/>
            </a:avLst>
          </a:prstGeom>
          <a:solidFill>
            <a:schemeClr val="accent2">
              <a:lumMod val="20000"/>
              <a:lumOff val="80000"/>
              <a:alpha val="80000"/>
            </a:schemeClr>
          </a:solidFill>
          <a:ln w="9525" cap="flat" cmpd="sng" algn="ctr">
            <a:solidFill>
              <a:schemeClr val="accent2">
                <a:lumMod val="40000"/>
                <a:lumOff val="60000"/>
              </a:schemeClr>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DB4D6D"/>
                </a:solidFill>
                <a:effectLst/>
                <a:uLnTx/>
                <a:uFillTx/>
                <a:latin typeface="Segoe UI"/>
                <a:ea typeface="Meiryo UI"/>
                <a:cs typeface="+mn-cs"/>
              </a:rPr>
              <a:t>具体的な作業方針や役割分担は、研修が終わった後にチーム内で相談しましょう</a:t>
            </a:r>
          </a:p>
        </p:txBody>
      </p:sp>
    </p:spTree>
    <p:extLst>
      <p:ext uri="{BB962C8B-B14F-4D97-AF65-F5344CB8AC3E}">
        <p14:creationId xmlns:p14="http://schemas.microsoft.com/office/powerpoint/2010/main" val="1194214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576736" y="1497619"/>
            <a:ext cx="6473567" cy="3647152"/>
          </a:xfrm>
        </p:spPr>
        <p:txBody>
          <a:bodyPr/>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ja-JP" altLang="en-US" dirty="0">
                <a:solidFill>
                  <a:schemeClr val="bg1">
                    <a:lumMod val="75000"/>
                  </a:schemeClr>
                </a:solidFill>
              </a:rPr>
              <a:t>インタビューの結果を共有する　</a:t>
            </a:r>
          </a:p>
          <a:p>
            <a:pPr marL="457200" indent="-457200">
              <a:buFont typeface="+mj-lt"/>
              <a:buAutoNum type="arabicPeriod"/>
            </a:pPr>
            <a:r>
              <a:rPr lang="ja-JP" altLang="en-US" dirty="0">
                <a:solidFill>
                  <a:schemeClr val="bg1">
                    <a:lumMod val="75000"/>
                  </a:schemeClr>
                </a:solidFill>
              </a:rPr>
              <a:t>個別ケースとの重なりを生むアイデアを出す</a:t>
            </a:r>
            <a:endParaRPr lang="en-US" altLang="ja-JP" dirty="0">
              <a:solidFill>
                <a:schemeClr val="bg1">
                  <a:lumMod val="75000"/>
                </a:schemeClr>
              </a:solidFill>
            </a:endParaRPr>
          </a:p>
          <a:p>
            <a:pPr marL="457200" indent="-457200">
              <a:buFont typeface="+mj-lt"/>
              <a:buAutoNum type="arabicPeriod"/>
            </a:pPr>
            <a:r>
              <a:rPr lang="en-US" altLang="ja-JP" dirty="0">
                <a:solidFill>
                  <a:schemeClr val="bg1">
                    <a:lumMod val="75000"/>
                  </a:schemeClr>
                </a:solidFill>
              </a:rPr>
              <a:t>Step4</a:t>
            </a:r>
            <a:r>
              <a:rPr lang="ja-JP" altLang="en-US" dirty="0">
                <a:solidFill>
                  <a:schemeClr val="bg1">
                    <a:lumMod val="75000"/>
                  </a:schemeClr>
                </a:solidFill>
              </a:rPr>
              <a:t>に向けた準備</a:t>
            </a:r>
            <a:r>
              <a:rPr lang="ja-JP" altLang="en-US" dirty="0"/>
              <a:t>　</a:t>
            </a:r>
            <a:endParaRPr lang="en-US" altLang="ja-JP" dirty="0"/>
          </a:p>
          <a:p>
            <a:pPr marL="457200" indent="-457200">
              <a:buFont typeface="+mj-lt"/>
              <a:buAutoNum type="arabicPeriod"/>
            </a:pPr>
            <a:r>
              <a:rPr lang="ja-JP" altLang="en-US" dirty="0">
                <a:solidFill>
                  <a:schemeClr val="tx1">
                    <a:lumMod val="95000"/>
                    <a:lumOff val="5000"/>
                  </a:schemeClr>
                </a:solidFill>
              </a:rPr>
              <a:t>クロージング</a:t>
            </a:r>
          </a:p>
          <a:p>
            <a:pPr marL="457200" indent="-457200">
              <a:buFont typeface="+mj-lt"/>
              <a:buAutoNum type="arabicPeriod"/>
            </a:pPr>
            <a:endParaRPr lang="ja-JP" altLang="en-US" dirty="0">
              <a:solidFill>
                <a:schemeClr val="bg1">
                  <a:lumMod val="75000"/>
                </a:schemeClr>
              </a:solidFill>
            </a:endParaRPr>
          </a:p>
        </p:txBody>
      </p:sp>
      <p:sp>
        <p:nvSpPr>
          <p:cNvPr id="3" name="正方形/長方形 2">
            <a:extLst>
              <a:ext uri="{FF2B5EF4-FFF2-40B4-BE49-F238E27FC236}">
                <a16:creationId xmlns:a16="http://schemas.microsoft.com/office/drawing/2014/main" id="{2EC061C1-22E6-6B4A-91BD-F6ABCB6661EA}"/>
              </a:ext>
            </a:extLst>
          </p:cNvPr>
          <p:cNvSpPr/>
          <p:nvPr/>
        </p:nvSpPr>
        <p:spPr>
          <a:xfrm>
            <a:off x="416496" y="3789040"/>
            <a:ext cx="2889597" cy="37856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5</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Tree>
    <p:extLst>
      <p:ext uri="{BB962C8B-B14F-4D97-AF65-F5344CB8AC3E}">
        <p14:creationId xmlns:p14="http://schemas.microsoft.com/office/powerpoint/2010/main" val="310408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z="1800" dirty="0"/>
              <a:t>５．クロージング</a:t>
            </a:r>
            <a:r>
              <a:rPr lang="en-US" altLang="ja-JP" sz="2000" dirty="0"/>
              <a:t/>
            </a:r>
            <a:br>
              <a:rPr lang="en-US" altLang="ja-JP" sz="2000" dirty="0"/>
            </a:br>
            <a:endParaRPr lang="ja-JP" altLang="en-US" dirty="0"/>
          </a:p>
        </p:txBody>
      </p:sp>
      <p:sp>
        <p:nvSpPr>
          <p:cNvPr id="17" name="正方形/長方形 16"/>
          <p:cNvSpPr/>
          <p:nvPr/>
        </p:nvSpPr>
        <p:spPr>
          <a:xfrm>
            <a:off x="272765" y="1488872"/>
            <a:ext cx="9360470" cy="4542118"/>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チェックアウト</a:t>
            </a: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R="0" lvl="0" algn="l" defTabSz="914400" rtl="0" eaLnBrk="1" fontAlgn="auto" latinLnBrk="0" hangingPunct="1">
              <a:lnSpc>
                <a:spcPct val="100000"/>
              </a:lnSpc>
              <a:spcBef>
                <a:spcPts val="0"/>
              </a:spcBef>
              <a:spcAft>
                <a:spcPts val="0"/>
              </a:spcAft>
              <a:buClrTx/>
              <a:buSzTx/>
              <a:tabLst/>
              <a:defRPr/>
            </a:pP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800" kern="0" dirty="0">
              <a:solidFill>
                <a:srgbClr val="000000"/>
              </a:solidFill>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本日</a:t>
            </a:r>
            <a:r>
              <a:rPr kumimoji="0" lang="ja-JP" altLang="en-US" sz="2800" kern="0" dirty="0">
                <a:solidFill>
                  <a:srgbClr val="000000"/>
                </a:solidFill>
                <a:latin typeface="メイリオ"/>
                <a:ea typeface="メイリオ"/>
              </a:rPr>
              <a:t>の感想・今の気持ちを共有しましょう。</a:t>
            </a:r>
            <a:endParaRPr kumimoji="0" lang="en-US" altLang="ja-JP" sz="2800" kern="0" dirty="0">
              <a:solidFill>
                <a:srgbClr val="000000"/>
              </a:solidFill>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kern="0" dirty="0">
                <a:solidFill>
                  <a:srgbClr val="000000"/>
                </a:solidFill>
                <a:latin typeface="メイリオ"/>
                <a:ea typeface="メイリオ"/>
              </a:rPr>
              <a:t>時間は</a:t>
            </a:r>
            <a:r>
              <a:rPr kumimoji="0" lang="en-US" altLang="ja-JP" sz="2800" kern="0" dirty="0">
                <a:solidFill>
                  <a:srgbClr val="000000"/>
                </a:solidFill>
                <a:latin typeface="メイリオ"/>
                <a:ea typeface="メイリオ"/>
              </a:rPr>
              <a:t>1</a:t>
            </a:r>
            <a:r>
              <a:rPr kumimoji="0" lang="ja-JP" altLang="en-US" sz="2800" kern="0" dirty="0">
                <a:solidFill>
                  <a:srgbClr val="000000"/>
                </a:solidFill>
                <a:latin typeface="メイリオ"/>
                <a:ea typeface="メイリオ"/>
              </a:rPr>
              <a:t>人</a:t>
            </a:r>
            <a:r>
              <a:rPr kumimoji="0" lang="en-US" altLang="ja-JP" sz="2800" kern="0" dirty="0">
                <a:solidFill>
                  <a:srgbClr val="000000"/>
                </a:solidFill>
                <a:latin typeface="メイリオ"/>
                <a:ea typeface="メイリオ"/>
              </a:rPr>
              <a:t>30</a:t>
            </a:r>
            <a:r>
              <a:rPr kumimoji="0" lang="ja-JP" altLang="en-US" sz="2800" kern="0" dirty="0">
                <a:solidFill>
                  <a:srgbClr val="000000"/>
                </a:solidFill>
                <a:latin typeface="メイリオ"/>
                <a:ea typeface="メイリオ"/>
              </a:rPr>
              <a:t>秒です。</a:t>
            </a:r>
            <a:endParaRPr kumimoji="0" lang="ja-JP" altLang="en-US" sz="2800" b="0" i="0" u="none" strike="noStrike" kern="0" cap="none" spc="0" normalizeH="0" baseline="0" noProof="0" dirty="0">
              <a:ln>
                <a:noFill/>
              </a:ln>
              <a:solidFill>
                <a:srgbClr val="000000"/>
              </a:solidFill>
              <a:effectLst/>
              <a:uLnTx/>
              <a:uFillTx/>
              <a:latin typeface="メイリオ"/>
              <a:ea typeface="メイリオ"/>
            </a:endParaRPr>
          </a:p>
        </p:txBody>
      </p:sp>
      <p:sp>
        <p:nvSpPr>
          <p:cNvPr id="5" name="スライド番号プレースホルダー 3"/>
          <p:cNvSpPr>
            <a:spLocks noGrp="1"/>
          </p:cNvSpPr>
          <p:nvPr>
            <p:ph type="sldNum" sz="quarter" idx="4"/>
          </p:nvPr>
        </p:nvSpPr>
        <p:spPr>
          <a:xfrm>
            <a:off x="9219031" y="6669360"/>
            <a:ext cx="630513"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Tree>
    <p:extLst>
      <p:ext uri="{BB962C8B-B14F-4D97-AF65-F5344CB8AC3E}">
        <p14:creationId xmlns:p14="http://schemas.microsoft.com/office/powerpoint/2010/main" val="384578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本日のタイムスケジュール</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7" name="表 6"/>
          <p:cNvGraphicFramePr>
            <a:graphicFrameLocks noGrp="1"/>
          </p:cNvGraphicFramePr>
          <p:nvPr>
            <p:extLst>
              <p:ext uri="{D42A27DB-BD31-4B8C-83A1-F6EECF244321}">
                <p14:modId xmlns:p14="http://schemas.microsoft.com/office/powerpoint/2010/main" val="2622890979"/>
              </p:ext>
            </p:extLst>
          </p:nvPr>
        </p:nvGraphicFramePr>
        <p:xfrm>
          <a:off x="272479" y="930800"/>
          <a:ext cx="9361041" cy="4818867"/>
        </p:xfrm>
        <a:graphic>
          <a:graphicData uri="http://schemas.openxmlformats.org/drawingml/2006/table">
            <a:tbl>
              <a:tblPr/>
              <a:tblGrid>
                <a:gridCol w="1224137">
                  <a:extLst>
                    <a:ext uri="{9D8B030D-6E8A-4147-A177-3AD203B41FA5}">
                      <a16:colId xmlns:a16="http://schemas.microsoft.com/office/drawing/2014/main" val="1042219372"/>
                    </a:ext>
                  </a:extLst>
                </a:gridCol>
                <a:gridCol w="1296144">
                  <a:extLst>
                    <a:ext uri="{9D8B030D-6E8A-4147-A177-3AD203B41FA5}">
                      <a16:colId xmlns:a16="http://schemas.microsoft.com/office/drawing/2014/main" val="2233150063"/>
                    </a:ext>
                  </a:extLst>
                </a:gridCol>
                <a:gridCol w="6840760">
                  <a:extLst>
                    <a:ext uri="{9D8B030D-6E8A-4147-A177-3AD203B41FA5}">
                      <a16:colId xmlns:a16="http://schemas.microsoft.com/office/drawing/2014/main" val="1269752082"/>
                    </a:ext>
                  </a:extLst>
                </a:gridCol>
              </a:tblGrid>
              <a:tr h="625992">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800" b="0" i="0" u="none" strike="noStrike" dirty="0">
                          <a:solidFill>
                            <a:schemeClr val="bg1"/>
                          </a:solidFill>
                          <a:effectLst/>
                          <a:latin typeface="+mj-ea"/>
                          <a:ea typeface="+mj-ea"/>
                        </a:rPr>
                        <a:t>時刻</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800" b="0" u="none" strike="noStrike" dirty="0">
                          <a:solidFill>
                            <a:schemeClr val="bg1"/>
                          </a:solidFill>
                          <a:effectLst/>
                          <a:latin typeface="+mj-ea"/>
                          <a:ea typeface="+mj-ea"/>
                        </a:rPr>
                        <a:t>形態</a:t>
                      </a:r>
                      <a:endParaRPr lang="en-US" altLang="ja-JP" sz="1800" b="0" u="none" strike="noStrike" dirty="0">
                        <a:solidFill>
                          <a:schemeClr val="bg1"/>
                        </a:solidFill>
                        <a:effectLst/>
                        <a:latin typeface="+mj-ea"/>
                        <a:ea typeface="+mj-ea"/>
                      </a:endParaRPr>
                    </a:p>
                    <a:p>
                      <a:pPr algn="ctr" fontAlgn="t"/>
                      <a:r>
                        <a:rPr lang="ja-JP" altLang="en-US" sz="1800" b="0" i="0" u="none" strike="noStrike" dirty="0">
                          <a:solidFill>
                            <a:schemeClr val="bg1"/>
                          </a:solidFill>
                          <a:effectLst/>
                          <a:latin typeface="+mj-ea"/>
                          <a:ea typeface="+mj-ea"/>
                        </a:rPr>
                        <a:t>（時間）</a:t>
                      </a: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800" b="0" u="none" strike="noStrike" dirty="0">
                          <a:solidFill>
                            <a:schemeClr val="bg1"/>
                          </a:solidFill>
                          <a:effectLst/>
                          <a:latin typeface="+mj-ea"/>
                          <a:ea typeface="+mj-ea"/>
                        </a:rPr>
                        <a:t>内容</a:t>
                      </a:r>
                      <a:endParaRPr lang="ja-JP" altLang="en-US" sz="1800" b="0" i="0" u="none" strike="noStrike" dirty="0">
                        <a:solidFill>
                          <a:schemeClr val="bg1"/>
                        </a:solidFill>
                        <a:effectLst/>
                        <a:latin typeface="+mj-ea"/>
                        <a:ea typeface="+mj-ea"/>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632896855"/>
                  </a:ext>
                </a:extLst>
              </a:tr>
              <a:tr h="838575">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dirty="0">
                          <a:solidFill>
                            <a:schemeClr val="tx1">
                              <a:lumMod val="50000"/>
                            </a:schemeClr>
                          </a:solidFill>
                          <a:effectLst/>
                          <a:latin typeface="+mj-ea"/>
                          <a:ea typeface="+mn-ea"/>
                          <a:cs typeface="+mn-cs"/>
                        </a:rPr>
                        <a:t>XX:XX</a:t>
                      </a:r>
                      <a:endParaRPr kumimoji="1" lang="ja-JP" altLang="en-US" sz="1400" u="none" strike="noStrike" kern="1200" dirty="0">
                        <a:solidFill>
                          <a:schemeClr val="tx1">
                            <a:lumMod val="50000"/>
                          </a:schemeClr>
                        </a:solidFill>
                        <a:effectLst/>
                        <a:latin typeface="+mj-ea"/>
                        <a:ea typeface="+mn-ea"/>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各自発表</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1</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人</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30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秒）</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ja-JP" altLang="en-US" sz="1400" u="none" strike="noStrike" kern="1200" dirty="0">
                          <a:solidFill>
                            <a:schemeClr val="tx1">
                              <a:lumMod val="50000"/>
                            </a:schemeClr>
                          </a:solidFill>
                          <a:effectLst/>
                          <a:latin typeface="+mj-ea"/>
                          <a:ea typeface="+mn-ea"/>
                          <a:cs typeface="+mn-cs"/>
                        </a:rPr>
                        <a:t>オープニング</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34223945"/>
                  </a:ext>
                </a:extLst>
              </a:tr>
              <a:tr h="838575">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dirty="0">
                          <a:solidFill>
                            <a:schemeClr val="tx1">
                              <a:lumMod val="50000"/>
                            </a:schemeClr>
                          </a:solidFill>
                          <a:effectLst/>
                          <a:latin typeface="+mj-ea"/>
                          <a:ea typeface="Meiryo UI"/>
                          <a:cs typeface="+mn-cs"/>
                        </a:rPr>
                        <a:t>XX:XX</a:t>
                      </a:r>
                      <a:endParaRPr kumimoji="1" lang="ja-JP" altLang="en-US" sz="1400" u="none" strike="noStrike" kern="1200" dirty="0">
                        <a:solidFill>
                          <a:schemeClr val="tx1">
                            <a:lumMod val="50000"/>
                          </a:schemeClr>
                        </a:solidFill>
                        <a:effectLst/>
                        <a:latin typeface="+mj-ea"/>
                        <a:ea typeface="Meiryo UI"/>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ワーク</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30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ja-JP" altLang="en-US" sz="1400" u="none" strike="noStrike" kern="1200" dirty="0">
                          <a:solidFill>
                            <a:schemeClr val="tx1"/>
                          </a:solidFill>
                          <a:effectLst/>
                          <a:latin typeface="+mj-ea"/>
                          <a:ea typeface="+mn-ea"/>
                          <a:cs typeface="+mn-cs"/>
                        </a:rPr>
                        <a:t>インタビューの結果を共有する　</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2938504"/>
                  </a:ext>
                </a:extLst>
              </a:tr>
              <a:tr h="838575">
                <a:tc>
                  <a:txBody>
                    <a:bodyPr/>
                    <a:lstStyle/>
                    <a:p>
                      <a:pPr marL="0" marR="0" lvl="0" indent="0" algn="ctr" defTabSz="484862" rtl="0" eaLnBrk="1" fontAlgn="ctr" latinLnBrk="0" hangingPunct="1">
                        <a:lnSpc>
                          <a:spcPct val="100000"/>
                        </a:lnSpc>
                        <a:spcBef>
                          <a:spcPts val="0"/>
                        </a:spcBef>
                        <a:spcAft>
                          <a:spcPts val="0"/>
                        </a:spcAft>
                        <a:buClr>
                          <a:schemeClr val="tx1">
                            <a:lumMod val="50000"/>
                          </a:schemeClr>
                        </a:buClr>
                        <a:buSzTx/>
                        <a:buFontTx/>
                        <a:buNone/>
                        <a:tabLst/>
                        <a:defRPr/>
                      </a:pPr>
                      <a:r>
                        <a:rPr kumimoji="1" lang="en-US" altLang="ja-JP" sz="1400" u="none" strike="noStrike" kern="1200" dirty="0">
                          <a:solidFill>
                            <a:schemeClr val="tx1">
                              <a:lumMod val="50000"/>
                            </a:schemeClr>
                          </a:solidFill>
                          <a:effectLst/>
                          <a:latin typeface="+mj-ea"/>
                          <a:ea typeface="Meiryo UI"/>
                          <a:cs typeface="+mn-cs"/>
                        </a:rPr>
                        <a:t>XX:XX</a:t>
                      </a:r>
                      <a:endParaRPr kumimoji="1" lang="ja-JP" altLang="en-US" sz="1400" u="none" strike="noStrike" kern="1200" dirty="0">
                        <a:solidFill>
                          <a:schemeClr val="tx1">
                            <a:lumMod val="50000"/>
                          </a:schemeClr>
                        </a:solidFill>
                        <a:effectLst/>
                        <a:latin typeface="+mj-ea"/>
                        <a:ea typeface="Meiryo UI"/>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ワーク</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60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marR="0" lvl="0" indent="-171450" algn="l" defTabSz="484862" rtl="0" eaLnBrk="1" fontAlgn="ctr" latinLnBrk="0" hangingPunct="1">
                        <a:lnSpc>
                          <a:spcPct val="100000"/>
                        </a:lnSpc>
                        <a:spcBef>
                          <a:spcPts val="0"/>
                        </a:spcBef>
                        <a:spcAft>
                          <a:spcPts val="0"/>
                        </a:spcAft>
                        <a:buClr>
                          <a:schemeClr val="tx1">
                            <a:lumMod val="50000"/>
                          </a:schemeClr>
                        </a:buClr>
                        <a:buSzTx/>
                        <a:buFont typeface="Arial" panose="020B0604020202020204" pitchFamily="34" charset="0"/>
                        <a:buChar char="•"/>
                        <a:tabLst/>
                        <a:defRPr/>
                      </a:pPr>
                      <a:r>
                        <a:rPr kumimoji="1" lang="ja-JP" altLang="en-US" sz="1400" u="none" strike="noStrike" kern="1200" dirty="0">
                          <a:solidFill>
                            <a:schemeClr val="tx1">
                              <a:lumMod val="50000"/>
                            </a:schemeClr>
                          </a:solidFill>
                          <a:effectLst/>
                          <a:latin typeface="+mj-ea"/>
                          <a:ea typeface="+mn-ea"/>
                          <a:cs typeface="+mn-cs"/>
                        </a:rPr>
                        <a:t>個別ケースとの重なりを生むアイデアを出す</a:t>
                      </a:r>
                      <a:endParaRPr kumimoji="1" lang="en-US" altLang="ja-JP" sz="1400" u="none" strike="noStrike" kern="1200" dirty="0">
                        <a:solidFill>
                          <a:schemeClr val="tx1">
                            <a:lumMod val="50000"/>
                          </a:schemeClr>
                        </a:solidFill>
                        <a:effectLst/>
                        <a:latin typeface="+mj-ea"/>
                        <a:ea typeface="+mn-ea"/>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14827662"/>
                  </a:ext>
                </a:extLst>
              </a:tr>
              <a:tr h="838575">
                <a:tc>
                  <a:txBody>
                    <a:bodyPr/>
                    <a:lstStyle/>
                    <a:p>
                      <a:pPr marL="0" marR="0" lvl="0" indent="0" algn="ctr" defTabSz="484862" rtl="0" eaLnBrk="1" fontAlgn="ctr" latinLnBrk="0" hangingPunct="1">
                        <a:lnSpc>
                          <a:spcPct val="100000"/>
                        </a:lnSpc>
                        <a:spcBef>
                          <a:spcPts val="0"/>
                        </a:spcBef>
                        <a:spcAft>
                          <a:spcPts val="0"/>
                        </a:spcAft>
                        <a:buClr>
                          <a:schemeClr val="tx1">
                            <a:lumMod val="50000"/>
                          </a:schemeClr>
                        </a:buClr>
                        <a:buSzTx/>
                        <a:buFontTx/>
                        <a:buNone/>
                        <a:tabLst/>
                        <a:defRPr/>
                      </a:pPr>
                      <a:r>
                        <a:rPr kumimoji="1" lang="en-US" altLang="ja-JP" sz="1400" u="none" strike="noStrike" kern="1200" dirty="0">
                          <a:solidFill>
                            <a:schemeClr val="tx1">
                              <a:lumMod val="50000"/>
                            </a:schemeClr>
                          </a:solidFill>
                          <a:effectLst/>
                          <a:latin typeface="+mj-ea"/>
                          <a:ea typeface="Meiryo UI"/>
                          <a:cs typeface="+mn-cs"/>
                        </a:rPr>
                        <a:t>XX:XX</a:t>
                      </a:r>
                      <a:endParaRPr kumimoji="1" lang="ja-JP" altLang="en-US" sz="1400" u="none" strike="noStrike" kern="1200" dirty="0">
                        <a:solidFill>
                          <a:schemeClr val="tx1">
                            <a:lumMod val="50000"/>
                          </a:schemeClr>
                        </a:solidFill>
                        <a:effectLst/>
                        <a:latin typeface="+mj-ea"/>
                        <a:ea typeface="Meiryo UI"/>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ワーク</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30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marR="0" lvl="0" indent="-171450" algn="l" defTabSz="484862" rtl="0" eaLnBrk="1" fontAlgn="ctr" latinLnBrk="0" hangingPunct="1">
                        <a:lnSpc>
                          <a:spcPct val="100000"/>
                        </a:lnSpc>
                        <a:spcBef>
                          <a:spcPts val="0"/>
                        </a:spcBef>
                        <a:spcAft>
                          <a:spcPts val="0"/>
                        </a:spcAft>
                        <a:buClr>
                          <a:schemeClr val="tx1">
                            <a:lumMod val="50000"/>
                          </a:schemeClr>
                        </a:buClr>
                        <a:buSzTx/>
                        <a:buFont typeface="Arial" panose="020B0604020202020204" pitchFamily="34" charset="0"/>
                        <a:buChar char="•"/>
                        <a:tabLst/>
                        <a:defRPr/>
                      </a:pPr>
                      <a:r>
                        <a:rPr kumimoji="1" lang="en-US" altLang="ja-JP" sz="1400" u="none" strike="noStrike" kern="1200" dirty="0">
                          <a:solidFill>
                            <a:schemeClr val="tx1">
                              <a:lumMod val="50000"/>
                            </a:schemeClr>
                          </a:solidFill>
                          <a:effectLst/>
                          <a:latin typeface="+mj-ea"/>
                          <a:ea typeface="+mn-ea"/>
                          <a:cs typeface="+mn-cs"/>
                        </a:rPr>
                        <a:t>Step4</a:t>
                      </a:r>
                      <a:r>
                        <a:rPr kumimoji="1" lang="ja-JP" altLang="en-US" sz="1400" u="none" strike="noStrike" kern="1200" dirty="0">
                          <a:solidFill>
                            <a:schemeClr val="tx1">
                              <a:lumMod val="50000"/>
                            </a:schemeClr>
                          </a:solidFill>
                          <a:effectLst/>
                          <a:latin typeface="+mj-ea"/>
                          <a:ea typeface="+mn-ea"/>
                          <a:cs typeface="+mn-cs"/>
                        </a:rPr>
                        <a:t>に向けた準備　</a:t>
                      </a:r>
                      <a:r>
                        <a:rPr kumimoji="1" lang="en-US" altLang="ja-JP" sz="1400" u="none" strike="noStrike" kern="1200" dirty="0">
                          <a:solidFill>
                            <a:schemeClr val="tx1">
                              <a:lumMod val="50000"/>
                            </a:schemeClr>
                          </a:solidFill>
                          <a:effectLst/>
                          <a:latin typeface="+mj-ea"/>
                          <a:ea typeface="+mn-ea"/>
                          <a:cs typeface="+mn-cs"/>
                        </a:rPr>
                        <a:t>※Step4</a:t>
                      </a:r>
                      <a:r>
                        <a:rPr kumimoji="1" lang="ja-JP" altLang="en-US" sz="1400" u="none" strike="noStrike" kern="1200" dirty="0">
                          <a:solidFill>
                            <a:schemeClr val="tx1">
                              <a:lumMod val="50000"/>
                            </a:schemeClr>
                          </a:solidFill>
                          <a:effectLst/>
                          <a:latin typeface="+mj-ea"/>
                          <a:ea typeface="+mn-ea"/>
                          <a:cs typeface="+mn-cs"/>
                        </a:rPr>
                        <a:t>を省略する場合は実施しない</a:t>
                      </a:r>
                      <a:endParaRPr kumimoji="1" lang="en-US" altLang="ja-JP" sz="1400" u="none" strike="noStrike" kern="1200" dirty="0">
                        <a:solidFill>
                          <a:schemeClr val="tx1">
                            <a:lumMod val="50000"/>
                          </a:schemeClr>
                        </a:solidFill>
                        <a:effectLst/>
                        <a:latin typeface="+mj-ea"/>
                        <a:ea typeface="+mn-ea"/>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93170750"/>
                  </a:ext>
                </a:extLst>
              </a:tr>
              <a:tr h="838575">
                <a:tc>
                  <a:txBody>
                    <a:bodyPr/>
                    <a:lstStyle/>
                    <a:p>
                      <a:pPr marL="0" marR="0" lvl="0" indent="0" algn="ctr" defTabSz="484862" rtl="0" eaLnBrk="1" fontAlgn="ctr" latinLnBrk="0" hangingPunct="1">
                        <a:lnSpc>
                          <a:spcPct val="100000"/>
                        </a:lnSpc>
                        <a:spcBef>
                          <a:spcPts val="0"/>
                        </a:spcBef>
                        <a:spcAft>
                          <a:spcPts val="0"/>
                        </a:spcAft>
                        <a:buClr>
                          <a:schemeClr val="tx1">
                            <a:lumMod val="50000"/>
                          </a:schemeClr>
                        </a:buClr>
                        <a:buSzTx/>
                        <a:buFontTx/>
                        <a:buNone/>
                        <a:tabLst/>
                        <a:defRPr/>
                      </a:pPr>
                      <a:r>
                        <a:rPr kumimoji="1" lang="en-US" altLang="ja-JP" sz="1400" u="none" strike="noStrike" kern="1200" dirty="0">
                          <a:solidFill>
                            <a:schemeClr val="tx1">
                              <a:lumMod val="50000"/>
                            </a:schemeClr>
                          </a:solidFill>
                          <a:effectLst/>
                          <a:latin typeface="+mj-ea"/>
                          <a:ea typeface="Meiryo UI"/>
                          <a:cs typeface="+mn-cs"/>
                        </a:rPr>
                        <a:t>XX:XX</a:t>
                      </a:r>
                      <a:endParaRPr kumimoji="1" lang="ja-JP" altLang="en-US" sz="1400" u="none" strike="noStrike" kern="1200" dirty="0">
                        <a:solidFill>
                          <a:schemeClr val="tx1">
                            <a:lumMod val="50000"/>
                          </a:schemeClr>
                        </a:solidFill>
                        <a:effectLst/>
                        <a:latin typeface="+mj-ea"/>
                        <a:ea typeface="Meiryo UI"/>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対話</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71450" marR="0" lvl="0" indent="-171450" algn="l" defTabSz="484862" rtl="0" eaLnBrk="1" fontAlgn="ctr" latinLnBrk="0" hangingPunct="1">
                        <a:lnSpc>
                          <a:spcPct val="100000"/>
                        </a:lnSpc>
                        <a:spcBef>
                          <a:spcPts val="0"/>
                        </a:spcBef>
                        <a:spcAft>
                          <a:spcPts val="0"/>
                        </a:spcAft>
                        <a:buClr>
                          <a:schemeClr val="tx1">
                            <a:lumMod val="50000"/>
                          </a:schemeClr>
                        </a:buClr>
                        <a:buSzTx/>
                        <a:buFont typeface="Arial" panose="020B0604020202020204" pitchFamily="34" charset="0"/>
                        <a:buChar char="•"/>
                        <a:tabLst/>
                        <a:defRPr/>
                      </a:pPr>
                      <a:r>
                        <a:rPr kumimoji="1" lang="ja-JP" altLang="en-US" sz="1400" u="none" strike="noStrike" kern="1200" dirty="0">
                          <a:solidFill>
                            <a:schemeClr val="tx1">
                              <a:lumMod val="50000"/>
                            </a:schemeClr>
                          </a:solidFill>
                          <a:effectLst/>
                          <a:latin typeface="+mj-ea"/>
                          <a:ea typeface="+mn-ea"/>
                          <a:cs typeface="+mn-cs"/>
                        </a:rPr>
                        <a:t>クロージング</a:t>
                      </a:r>
                      <a:endParaRPr kumimoji="1" lang="en-US" altLang="ja-JP" sz="1400" u="none" strike="noStrike" kern="1200" dirty="0">
                        <a:solidFill>
                          <a:schemeClr val="tx1">
                            <a:lumMod val="50000"/>
                          </a:schemeClr>
                        </a:solidFill>
                        <a:effectLst/>
                        <a:latin typeface="+mj-ea"/>
                        <a:ea typeface="+mn-ea"/>
                        <a:cs typeface="+mn-cs"/>
                      </a:endParaRPr>
                    </a:p>
                  </a:txBody>
                  <a:tcPr marL="108000" marR="108000" marT="36000" marB="3600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18871064"/>
                  </a:ext>
                </a:extLst>
              </a:tr>
            </a:tbl>
          </a:graphicData>
        </a:graphic>
      </p:graphicFrame>
    </p:spTree>
    <p:extLst>
      <p:ext uri="{BB962C8B-B14F-4D97-AF65-F5344CB8AC3E}">
        <p14:creationId xmlns:p14="http://schemas.microsoft.com/office/powerpoint/2010/main" val="269657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576736" y="1497619"/>
            <a:ext cx="6473567" cy="3647152"/>
          </a:xfrm>
        </p:spPr>
        <p:txBody>
          <a:bodyPr/>
          <a:lstStyle/>
          <a:p>
            <a:pPr marL="457200" indent="-457200">
              <a:buFont typeface="+mj-lt"/>
              <a:buAutoNum type="arabicPeriod"/>
            </a:pPr>
            <a:r>
              <a:rPr lang="ja-JP" altLang="en-US" dirty="0"/>
              <a:t>オープニング</a:t>
            </a:r>
          </a:p>
          <a:p>
            <a:pPr marL="457200" indent="-457200">
              <a:buFont typeface="+mj-lt"/>
              <a:buAutoNum type="arabicPeriod"/>
            </a:pPr>
            <a:r>
              <a:rPr lang="ja-JP" altLang="en-US" dirty="0">
                <a:solidFill>
                  <a:schemeClr val="bg1">
                    <a:lumMod val="75000"/>
                  </a:schemeClr>
                </a:solidFill>
              </a:rPr>
              <a:t>インタビューの結果を共有する　</a:t>
            </a:r>
          </a:p>
          <a:p>
            <a:pPr marL="457200" indent="-457200">
              <a:buFont typeface="+mj-lt"/>
              <a:buAutoNum type="arabicPeriod"/>
            </a:pPr>
            <a:r>
              <a:rPr lang="ja-JP" altLang="en-US" dirty="0">
                <a:solidFill>
                  <a:schemeClr val="bg1">
                    <a:lumMod val="75000"/>
                  </a:schemeClr>
                </a:solidFill>
              </a:rPr>
              <a:t>個別ケースとの重なりを生むアイデアを出す</a:t>
            </a:r>
            <a:endParaRPr lang="en-US" altLang="ja-JP" dirty="0">
              <a:solidFill>
                <a:schemeClr val="bg1">
                  <a:lumMod val="75000"/>
                </a:schemeClr>
              </a:solidFill>
            </a:endParaRPr>
          </a:p>
          <a:p>
            <a:pPr marL="457200" indent="-457200">
              <a:buFont typeface="+mj-lt"/>
              <a:buAutoNum type="arabicPeriod"/>
            </a:pPr>
            <a:r>
              <a:rPr lang="en-US" altLang="ja-JP" dirty="0">
                <a:solidFill>
                  <a:schemeClr val="bg1">
                    <a:lumMod val="75000"/>
                  </a:schemeClr>
                </a:solidFill>
              </a:rPr>
              <a:t>Step4</a:t>
            </a:r>
            <a:r>
              <a:rPr lang="ja-JP" altLang="en-US" dirty="0">
                <a:solidFill>
                  <a:schemeClr val="bg1">
                    <a:lumMod val="75000"/>
                  </a:schemeClr>
                </a:solidFill>
              </a:rPr>
              <a:t>に向けた準備　</a:t>
            </a:r>
            <a:endParaRPr lang="en-US" altLang="ja-JP" dirty="0">
              <a:solidFill>
                <a:schemeClr val="bg1">
                  <a:lumMod val="75000"/>
                </a:schemeClr>
              </a:solidFill>
            </a:endParaRPr>
          </a:p>
          <a:p>
            <a:pPr marL="457200" indent="-457200">
              <a:buFont typeface="+mj-lt"/>
              <a:buAutoNum type="arabicPeriod"/>
            </a:pPr>
            <a:r>
              <a:rPr lang="ja-JP" altLang="en-US" dirty="0">
                <a:solidFill>
                  <a:schemeClr val="bg1">
                    <a:lumMod val="75000"/>
                  </a:schemeClr>
                </a:solidFill>
              </a:rPr>
              <a:t>クロージング</a:t>
            </a:r>
          </a:p>
          <a:p>
            <a:pPr marL="457200" indent="-457200">
              <a:buFont typeface="+mj-lt"/>
              <a:buAutoNum type="arabicPeriod"/>
            </a:pPr>
            <a:endParaRPr lang="ja-JP" altLang="en-US" dirty="0">
              <a:solidFill>
                <a:schemeClr val="bg1">
                  <a:lumMod val="75000"/>
                </a:schemeClr>
              </a:solidFill>
            </a:endParaRPr>
          </a:p>
        </p:txBody>
      </p:sp>
      <p:sp>
        <p:nvSpPr>
          <p:cNvPr id="3" name="正方形/長方形 2">
            <a:extLst>
              <a:ext uri="{FF2B5EF4-FFF2-40B4-BE49-F238E27FC236}">
                <a16:creationId xmlns:a16="http://schemas.microsoft.com/office/drawing/2014/main" id="{2EC061C1-22E6-6B4A-91BD-F6ABCB6661EA}"/>
              </a:ext>
            </a:extLst>
          </p:cNvPr>
          <p:cNvSpPr/>
          <p:nvPr/>
        </p:nvSpPr>
        <p:spPr>
          <a:xfrm>
            <a:off x="128464" y="3933056"/>
            <a:ext cx="2889597" cy="37856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１</a:t>
            </a:r>
            <a:endPar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endParaRPr>
          </a:p>
        </p:txBody>
      </p:sp>
      <p:sp>
        <p:nvSpPr>
          <p:cNvPr id="4" name="スライド番号プレースホルダー 3"/>
          <p:cNvSpPr>
            <a:spLocks noGrp="1"/>
          </p:cNvSpPr>
          <p:nvPr>
            <p:ph type="sldNum" sz="quarter" idx="4"/>
          </p:nvPr>
        </p:nvSpPr>
        <p:spPr/>
        <p:txBody>
          <a:bodyPr/>
          <a:lstStyle/>
          <a:p>
            <a:fld id="{48F63A3B-78C7-47BE-AE5E-E10140E04643}" type="slidenum">
              <a:rPr lang="en-US" smtClean="0"/>
              <a:pPr/>
              <a:t>3</a:t>
            </a:fld>
            <a:endParaRPr lang="en-US" dirty="0"/>
          </a:p>
        </p:txBody>
      </p:sp>
    </p:spTree>
    <p:extLst>
      <p:ext uri="{BB962C8B-B14F-4D97-AF65-F5344CB8AC3E}">
        <p14:creationId xmlns:p14="http://schemas.microsoft.com/office/powerpoint/2010/main" val="3428394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１．オープニング</a:t>
            </a:r>
            <a:r>
              <a:rPr lang="en-US" altLang="ja-JP" dirty="0"/>
              <a:t/>
            </a:r>
            <a:br>
              <a:rPr lang="en-US" altLang="ja-JP" dirty="0"/>
            </a:br>
            <a:endParaRPr lang="ja-JP" altLang="en-US" dirty="0"/>
          </a:p>
        </p:txBody>
      </p:sp>
      <p:sp>
        <p:nvSpPr>
          <p:cNvPr id="3" name="スライド番号プレースホルダー 2"/>
          <p:cNvSpPr>
            <a:spLocks noGrp="1"/>
          </p:cNvSpPr>
          <p:nvPr>
            <p:ph type="sldNum" sz="quarter" idx="4"/>
          </p:nvPr>
        </p:nvSpPr>
        <p:spPr>
          <a:xfrm>
            <a:off x="6365300" y="6609635"/>
            <a:ext cx="3528000" cy="140770"/>
          </a:xfrm>
        </p:spPr>
        <p:txBody>
          <a:bodyPr/>
          <a:lstStyle/>
          <a:p>
            <a:fld id="{48F63A3B-78C7-47BE-AE5E-E10140E04643}" type="slidenum">
              <a:rPr lang="en-US" smtClean="0"/>
              <a:pPr/>
              <a:t>4</a:t>
            </a:fld>
            <a:endParaRPr lang="en-US" dirty="0"/>
          </a:p>
        </p:txBody>
      </p:sp>
      <p:sp>
        <p:nvSpPr>
          <p:cNvPr id="2" name="正方形/長方形 1">
            <a:extLst>
              <a:ext uri="{FF2B5EF4-FFF2-40B4-BE49-F238E27FC236}">
                <a16:creationId xmlns:a16="http://schemas.microsoft.com/office/drawing/2014/main" id="{ED44BB53-FDB1-A4D5-241A-99D99AAEAE44}"/>
              </a:ext>
            </a:extLst>
          </p:cNvPr>
          <p:cNvSpPr/>
          <p:nvPr/>
        </p:nvSpPr>
        <p:spPr>
          <a:xfrm>
            <a:off x="272765" y="1488872"/>
            <a:ext cx="9360470" cy="4542118"/>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チェックイン</a:t>
            </a: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R="0" lvl="0" algn="l" defTabSz="914400" rtl="0" eaLnBrk="1" fontAlgn="auto" latinLnBrk="0" hangingPunct="1">
              <a:lnSpc>
                <a:spcPct val="100000"/>
              </a:lnSpc>
              <a:spcBef>
                <a:spcPts val="0"/>
              </a:spcBef>
              <a:spcAft>
                <a:spcPts val="0"/>
              </a:spcAft>
              <a:buClrTx/>
              <a:buSzTx/>
              <a:tabLst/>
              <a:defRPr/>
            </a:pP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800" kern="0" dirty="0">
              <a:solidFill>
                <a:srgbClr val="000000"/>
              </a:solidFill>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今の気持ち（期待や不安）を話してみましょう。</a:t>
            </a:r>
          </a:p>
          <a:p>
            <a:pPr marR="0" lvl="0" algn="l" defTabSz="914400" rtl="0" eaLnBrk="1" fontAlgn="auto" latinLnBrk="0" hangingPunct="1">
              <a:lnSpc>
                <a:spcPct val="100000"/>
              </a:lnSpc>
              <a:spcBef>
                <a:spcPts val="0"/>
              </a:spcBef>
              <a:spcAft>
                <a:spcPts val="0"/>
              </a:spcAft>
              <a:buClrTx/>
              <a:buSzTx/>
              <a:tabLst/>
              <a:defRPr/>
            </a:pPr>
            <a:endParaRPr kumimoji="0" lang="ja-JP" altLang="en-US"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ja-JP" altLang="en-US"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時間は</a:t>
            </a:r>
            <a:r>
              <a:rPr kumimoji="0" lang="en-US" altLang="ja-JP" sz="2800" b="0" i="0" u="none" strike="noStrike" kern="0" cap="none" spc="0" normalizeH="0" baseline="0" noProof="0" dirty="0">
                <a:ln>
                  <a:noFill/>
                </a:ln>
                <a:solidFill>
                  <a:srgbClr val="000000"/>
                </a:solidFill>
                <a:effectLst/>
                <a:uLnTx/>
                <a:uFillTx/>
                <a:latin typeface="メイリオ"/>
                <a:ea typeface="メイリオ"/>
              </a:rPr>
              <a:t>1</a:t>
            </a:r>
            <a:r>
              <a:rPr kumimoji="0" lang="ja-JP" altLang="en-US" sz="2800" b="0" i="0" u="none" strike="noStrike" kern="0" cap="none" spc="0" normalizeH="0" baseline="0" noProof="0" dirty="0">
                <a:ln>
                  <a:noFill/>
                </a:ln>
                <a:solidFill>
                  <a:srgbClr val="000000"/>
                </a:solidFill>
                <a:effectLst/>
                <a:uLnTx/>
                <a:uFillTx/>
                <a:latin typeface="メイリオ"/>
                <a:ea typeface="メイリオ"/>
              </a:rPr>
              <a:t>人</a:t>
            </a:r>
            <a:r>
              <a:rPr kumimoji="0" lang="en-US" altLang="ja-JP" sz="2800" b="0" i="0" u="none" strike="noStrike" kern="0" cap="none" spc="0" normalizeH="0" baseline="0" noProof="0" dirty="0">
                <a:ln>
                  <a:noFill/>
                </a:ln>
                <a:solidFill>
                  <a:srgbClr val="000000"/>
                </a:solidFill>
                <a:effectLst/>
                <a:uLnTx/>
                <a:uFillTx/>
                <a:latin typeface="メイリオ"/>
                <a:ea typeface="メイリオ"/>
              </a:rPr>
              <a:t>30</a:t>
            </a:r>
            <a:r>
              <a:rPr kumimoji="0" lang="ja-JP" altLang="en-US" sz="2800" b="0" i="0" u="none" strike="noStrike" kern="0" cap="none" spc="0" normalizeH="0" baseline="0" noProof="0" dirty="0">
                <a:ln>
                  <a:noFill/>
                </a:ln>
                <a:solidFill>
                  <a:srgbClr val="000000"/>
                </a:solidFill>
                <a:effectLst/>
                <a:uLnTx/>
                <a:uFillTx/>
                <a:latin typeface="メイリオ"/>
                <a:ea typeface="メイリオ"/>
              </a:rPr>
              <a:t>秒です。</a:t>
            </a:r>
          </a:p>
        </p:txBody>
      </p:sp>
    </p:spTree>
    <p:extLst>
      <p:ext uri="{BB962C8B-B14F-4D97-AF65-F5344CB8AC3E}">
        <p14:creationId xmlns:p14="http://schemas.microsoft.com/office/powerpoint/2010/main" val="34156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576736" y="1497619"/>
            <a:ext cx="6473567" cy="3647152"/>
          </a:xfrm>
        </p:spPr>
        <p:txBody>
          <a:bodyPr/>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ja-JP" altLang="en-US" dirty="0"/>
              <a:t>インタビューの結果を共有する</a:t>
            </a:r>
            <a:r>
              <a:rPr lang="ja-JP" altLang="en-US" dirty="0">
                <a:solidFill>
                  <a:schemeClr val="bg1">
                    <a:lumMod val="75000"/>
                  </a:schemeClr>
                </a:solidFill>
              </a:rPr>
              <a:t>　</a:t>
            </a:r>
          </a:p>
          <a:p>
            <a:pPr marL="457200" indent="-457200">
              <a:buFont typeface="+mj-lt"/>
              <a:buAutoNum type="arabicPeriod"/>
            </a:pPr>
            <a:r>
              <a:rPr lang="ja-JP" altLang="en-US" dirty="0">
                <a:solidFill>
                  <a:schemeClr val="bg1">
                    <a:lumMod val="75000"/>
                  </a:schemeClr>
                </a:solidFill>
              </a:rPr>
              <a:t>個別ケースとの重なりを生むアイデアを出す</a:t>
            </a:r>
            <a:endParaRPr lang="en-US" altLang="ja-JP" dirty="0">
              <a:solidFill>
                <a:schemeClr val="bg1">
                  <a:lumMod val="75000"/>
                </a:schemeClr>
              </a:solidFill>
            </a:endParaRPr>
          </a:p>
          <a:p>
            <a:pPr marL="457200" indent="-457200">
              <a:buFont typeface="+mj-lt"/>
              <a:buAutoNum type="arabicPeriod"/>
            </a:pPr>
            <a:r>
              <a:rPr lang="en-US" altLang="ja-JP" dirty="0">
                <a:solidFill>
                  <a:schemeClr val="bg1">
                    <a:lumMod val="75000"/>
                  </a:schemeClr>
                </a:solidFill>
              </a:rPr>
              <a:t>Step4</a:t>
            </a:r>
            <a:r>
              <a:rPr lang="ja-JP" altLang="en-US" dirty="0">
                <a:solidFill>
                  <a:schemeClr val="bg1">
                    <a:lumMod val="75000"/>
                  </a:schemeClr>
                </a:solidFill>
              </a:rPr>
              <a:t>に向けた準備　</a:t>
            </a:r>
            <a:endParaRPr lang="en-US" altLang="ja-JP" dirty="0">
              <a:solidFill>
                <a:schemeClr val="bg1">
                  <a:lumMod val="75000"/>
                </a:schemeClr>
              </a:solidFill>
            </a:endParaRPr>
          </a:p>
          <a:p>
            <a:pPr marL="457200" indent="-457200">
              <a:buFont typeface="+mj-lt"/>
              <a:buAutoNum type="arabicPeriod"/>
            </a:pPr>
            <a:r>
              <a:rPr lang="ja-JP" altLang="en-US" dirty="0">
                <a:solidFill>
                  <a:schemeClr val="bg1">
                    <a:lumMod val="75000"/>
                  </a:schemeClr>
                </a:solidFill>
              </a:rPr>
              <a:t>クロージング</a:t>
            </a:r>
          </a:p>
          <a:p>
            <a:pPr marL="457200" indent="-457200">
              <a:buFont typeface="+mj-lt"/>
              <a:buAutoNum type="arabicPeriod"/>
            </a:pPr>
            <a:endParaRPr lang="ja-JP" altLang="en-US" dirty="0">
              <a:solidFill>
                <a:schemeClr val="bg1">
                  <a:lumMod val="75000"/>
                </a:schemeClr>
              </a:solidFill>
            </a:endParaRPr>
          </a:p>
        </p:txBody>
      </p:sp>
      <p:sp>
        <p:nvSpPr>
          <p:cNvPr id="3" name="正方形/長方形 2">
            <a:extLst>
              <a:ext uri="{FF2B5EF4-FFF2-40B4-BE49-F238E27FC236}">
                <a16:creationId xmlns:a16="http://schemas.microsoft.com/office/drawing/2014/main" id="{2EC061C1-22E6-6B4A-91BD-F6ABCB6661EA}"/>
              </a:ext>
            </a:extLst>
          </p:cNvPr>
          <p:cNvSpPr/>
          <p:nvPr/>
        </p:nvSpPr>
        <p:spPr>
          <a:xfrm>
            <a:off x="416496" y="3789040"/>
            <a:ext cx="2889597" cy="378565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altLang="ja-JP" sz="24000" spc="272" noProof="0" dirty="0">
                <a:solidFill>
                  <a:srgbClr val="FFFFFF">
                    <a:alpha val="35000"/>
                  </a:srgbClr>
                </a:solidFill>
                <a:latin typeface="Arial" panose="020B0604020202020204" pitchFamily="34" charset="0"/>
                <a:ea typeface="Meiryo" panose="020B0604030504040204" pitchFamily="34" charset="-128"/>
                <a:cs typeface="Arial" panose="020B0604020202020204" pitchFamily="34" charset="0"/>
              </a:rPr>
              <a:t>2</a:t>
            </a:r>
            <a:endPar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endParaRP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Tree>
    <p:extLst>
      <p:ext uri="{BB962C8B-B14F-4D97-AF65-F5344CB8AC3E}">
        <p14:creationId xmlns:p14="http://schemas.microsoft.com/office/powerpoint/2010/main" val="379880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２．インタビューの結果を共有する</a:t>
            </a:r>
            <a:r>
              <a:rPr lang="en-US" altLang="ja-JP" dirty="0"/>
              <a:t/>
            </a:r>
            <a:br>
              <a:rPr lang="en-US" altLang="ja-JP" dirty="0"/>
            </a:br>
            <a:r>
              <a:rPr lang="ja-JP" altLang="en-US" sz="1800" dirty="0"/>
              <a:t>ー目標と実施内容</a:t>
            </a:r>
            <a:endParaRPr lang="ja-JP" altLang="en-US" dirty="0"/>
          </a:p>
        </p:txBody>
      </p:sp>
      <p:sp>
        <p:nvSpPr>
          <p:cNvPr id="3" name="スライド番号プレースホルダー 2"/>
          <p:cNvSpPr>
            <a:spLocks noGrp="1"/>
          </p:cNvSpPr>
          <p:nvPr>
            <p:ph type="sldNum" sz="quarter" idx="4"/>
          </p:nvPr>
        </p:nvSpPr>
        <p:spPr>
          <a:xfrm>
            <a:off x="6365300" y="6609635"/>
            <a:ext cx="3528000"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7" name="正方形/長方形 6"/>
          <p:cNvSpPr/>
          <p:nvPr/>
        </p:nvSpPr>
        <p:spPr>
          <a:xfrm>
            <a:off x="272481" y="998668"/>
            <a:ext cx="1224136" cy="1080988"/>
          </a:xfrm>
          <a:prstGeom prst="rect">
            <a:avLst/>
          </a:prstGeom>
          <a:solidFill>
            <a:schemeClr val="accent2"/>
          </a:solidFill>
          <a:ln w="28575" cap="flat" cmpd="sng" algn="ctr">
            <a:solidFill>
              <a:schemeClr val="accent2"/>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600"/>
              </a:spcBef>
              <a:spcAft>
                <a:spcPts val="0"/>
              </a:spcAft>
              <a:buClrTx/>
              <a:buSzTx/>
              <a:buFontTx/>
              <a:buNone/>
              <a:tabLst/>
              <a:defRPr/>
            </a:pPr>
            <a:r>
              <a:rPr kumimoji="0" lang="ja-JP" altLang="en-US" sz="1800" b="1" i="0" u="none" strike="noStrike" kern="0" cap="none" spc="0" normalizeH="0" baseline="0" noProof="0" dirty="0">
                <a:ln>
                  <a:noFill/>
                </a:ln>
                <a:solidFill>
                  <a:srgbClr val="FFFFFF"/>
                </a:solidFill>
                <a:effectLst/>
                <a:uLnTx/>
                <a:uFillTx/>
                <a:latin typeface="Arial"/>
                <a:ea typeface="Meiryo UI"/>
                <a:cs typeface="+mn-cs"/>
              </a:rPr>
              <a:t>目標</a:t>
            </a:r>
            <a:endParaRPr kumimoji="0" lang="en-US" altLang="ja-JP" sz="1800" b="1" i="0" u="none" strike="noStrike" kern="0" cap="none" spc="0" normalizeH="0" baseline="0" noProof="0" dirty="0">
              <a:ln>
                <a:noFill/>
              </a:ln>
              <a:solidFill>
                <a:srgbClr val="FFFFFF"/>
              </a:solidFill>
              <a:effectLst/>
              <a:uLnTx/>
              <a:uFillTx/>
              <a:latin typeface="Arial"/>
              <a:ea typeface="Meiryo UI"/>
              <a:cs typeface="+mn-cs"/>
            </a:endParaRPr>
          </a:p>
        </p:txBody>
      </p:sp>
      <p:sp>
        <p:nvSpPr>
          <p:cNvPr id="9" name="正方形/長方形 8"/>
          <p:cNvSpPr/>
          <p:nvPr/>
        </p:nvSpPr>
        <p:spPr>
          <a:xfrm>
            <a:off x="1640632" y="980728"/>
            <a:ext cx="7848872" cy="1098928"/>
          </a:xfrm>
          <a:prstGeom prst="rect">
            <a:avLst/>
          </a:prstGeom>
          <a:solidFill>
            <a:schemeClr val="accent2">
              <a:lumMod val="20000"/>
              <a:lumOff val="80000"/>
            </a:schemeClr>
          </a:solidFill>
          <a:ln>
            <a:solidFill>
              <a:schemeClr val="accent2">
                <a:lumMod val="20000"/>
                <a:lumOff val="80000"/>
              </a:schemeClr>
            </a:solidFill>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defTabSz="925880" fontAlgn="auto">
              <a:spcBef>
                <a:spcPts val="600"/>
              </a:spcBef>
              <a:spcAft>
                <a:spcPts val="0"/>
              </a:spcAft>
              <a:buFont typeface="Arial" panose="020B0604020202020204" pitchFamily="34" charset="0"/>
              <a:buChar char="•"/>
              <a:defRPr/>
            </a:pPr>
            <a:r>
              <a:rPr kumimoji="0" lang="ja-JP" altLang="en-US" kern="0" dirty="0">
                <a:solidFill>
                  <a:srgbClr val="000000">
                    <a:lumMod val="95000"/>
                    <a:lumOff val="5000"/>
                  </a:srgbClr>
                </a:solidFill>
                <a:latin typeface="Arial"/>
                <a:ea typeface="Meiryo UI"/>
              </a:rPr>
              <a:t>地域の人・団体の具体的な活動や、持っている想いを知る。</a:t>
            </a:r>
          </a:p>
          <a:p>
            <a:pPr marL="285750" lvl="0" indent="-285750" defTabSz="925880" fontAlgn="auto">
              <a:spcBef>
                <a:spcPts val="600"/>
              </a:spcBef>
              <a:spcAft>
                <a:spcPts val="0"/>
              </a:spcAft>
              <a:buFont typeface="Arial" panose="020B0604020202020204" pitchFamily="34" charset="0"/>
              <a:buChar char="•"/>
              <a:defRPr/>
            </a:pPr>
            <a:r>
              <a:rPr kumimoji="0" lang="ja-JP" altLang="en-US" kern="0" dirty="0">
                <a:solidFill>
                  <a:srgbClr val="000000">
                    <a:lumMod val="95000"/>
                    <a:lumOff val="5000"/>
                  </a:srgbClr>
                </a:solidFill>
                <a:latin typeface="Arial"/>
                <a:ea typeface="Meiryo UI"/>
              </a:rPr>
              <a:t>地域の様々な主体と連携していける可能性を感じられる。</a:t>
            </a:r>
          </a:p>
        </p:txBody>
      </p:sp>
      <p:sp>
        <p:nvSpPr>
          <p:cNvPr id="29" name="正方形/長方形 28"/>
          <p:cNvSpPr/>
          <p:nvPr/>
        </p:nvSpPr>
        <p:spPr>
          <a:xfrm>
            <a:off x="297881" y="2348880"/>
            <a:ext cx="9191623" cy="4036257"/>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2400" b="1" i="0" u="none" strike="noStrike" kern="0" cap="none" spc="0" normalizeH="0" baseline="0" noProof="0" dirty="0">
                <a:ln>
                  <a:noFill/>
                </a:ln>
                <a:solidFill>
                  <a:srgbClr val="000000"/>
                </a:solidFill>
                <a:effectLst/>
                <a:uLnTx/>
                <a:uFillTx/>
                <a:latin typeface="メイリオ"/>
                <a:ea typeface="メイリオ"/>
                <a:cs typeface="+mn-cs"/>
              </a:rPr>
              <a:t>＜趣旨＞</a:t>
            </a:r>
            <a:endParaRPr kumimoji="0" lang="en-US" altLang="ja-JP" sz="2400" b="1" i="0" u="none" strike="noStrike" kern="0" cap="none" spc="0" normalizeH="0" baseline="0" noProof="0" dirty="0">
              <a:ln>
                <a:noFill/>
              </a:ln>
              <a:solidFill>
                <a:srgbClr val="000000"/>
              </a:solidFill>
              <a:effectLst/>
              <a:uLnTx/>
              <a:uFillTx/>
              <a:latin typeface="メイリオ"/>
              <a:ea typeface="メイリオ"/>
              <a:cs typeface="+mn-cs"/>
            </a:endParaRPr>
          </a:p>
          <a:p>
            <a:pPr marL="457200" lvl="0" indent="-457200" fontAlgn="auto">
              <a:spcBef>
                <a:spcPts val="0"/>
              </a:spcBef>
              <a:spcAft>
                <a:spcPts val="0"/>
              </a:spcAft>
              <a:buFont typeface="Wingdings" panose="05000000000000000000" pitchFamily="2" charset="2"/>
              <a:buChar char="l"/>
              <a:defRPr/>
            </a:pPr>
            <a:r>
              <a:rPr kumimoji="0" lang="en-US" altLang="ja-JP" sz="2000" kern="0" dirty="0">
                <a:solidFill>
                  <a:srgbClr val="000000"/>
                </a:solidFill>
                <a:latin typeface="メイリオ"/>
                <a:ea typeface="メイリオ"/>
              </a:rPr>
              <a:t>Step2</a:t>
            </a:r>
            <a:r>
              <a:rPr kumimoji="0" lang="ja-JP" altLang="en-US" sz="2000" kern="0" dirty="0">
                <a:solidFill>
                  <a:srgbClr val="000000"/>
                </a:solidFill>
                <a:latin typeface="メイリオ"/>
                <a:ea typeface="メイリオ"/>
              </a:rPr>
              <a:t>で実践してきた結果の“情報共有”をするだけでなく、地域の可能性に目を向けたという意識と行動そのものの意義を共有することが大切です。</a:t>
            </a:r>
          </a:p>
          <a:p>
            <a:pPr marL="457200" lvl="0" indent="-457200" fontAlgn="auto">
              <a:spcBef>
                <a:spcPts val="1000"/>
              </a:spcBef>
              <a:spcAft>
                <a:spcPts val="0"/>
              </a:spcAft>
              <a:buFont typeface="Wingdings" panose="05000000000000000000" pitchFamily="2" charset="2"/>
              <a:buChar char="l"/>
              <a:defRPr/>
            </a:pPr>
            <a:r>
              <a:rPr kumimoji="0" lang="ja-JP" altLang="en-US" sz="2000" kern="0" dirty="0">
                <a:solidFill>
                  <a:srgbClr val="000000"/>
                </a:solidFill>
                <a:latin typeface="メイリオ"/>
                <a:ea typeface="メイリオ"/>
              </a:rPr>
              <a:t>また、それぞれが持ち込んだ情報から新たな地域の可能性に気づけるかもしれません。</a:t>
            </a:r>
            <a:endParaRPr kumimoji="0" lang="en-US" altLang="ja-JP" sz="2000" kern="0" dirty="0">
              <a:solidFill>
                <a:srgbClr val="000000"/>
              </a:solidFill>
              <a:latin typeface="メイリオ"/>
              <a:ea typeface="メイリオ"/>
            </a:endParaRPr>
          </a:p>
          <a:p>
            <a:pPr marR="0" lvl="0" algn="l" defTabSz="914400" rtl="0" eaLnBrk="1" fontAlgn="auto" latinLnBrk="0" hangingPunct="1">
              <a:lnSpc>
                <a:spcPct val="100000"/>
              </a:lnSpc>
              <a:spcBef>
                <a:spcPts val="0"/>
              </a:spcBef>
              <a:spcAft>
                <a:spcPts val="0"/>
              </a:spcAft>
              <a:buClrTx/>
              <a:buSzTx/>
              <a:tabLst/>
              <a:defRPr/>
            </a:pPr>
            <a:endParaRPr kumimoji="0" lang="en-US" altLang="ja-JP" sz="2400" kern="0" dirty="0">
              <a:solidFill>
                <a:srgbClr val="000000"/>
              </a:solidFill>
              <a:latin typeface="メイリオ"/>
              <a:ea typeface="メイリオ"/>
            </a:endParaRPr>
          </a:p>
          <a:p>
            <a:pPr lvl="0" fontAlgn="auto">
              <a:spcBef>
                <a:spcPts val="0"/>
              </a:spcBef>
              <a:spcAft>
                <a:spcPts val="0"/>
              </a:spcAft>
              <a:defRPr/>
            </a:pPr>
            <a:r>
              <a:rPr kumimoji="0" lang="ja-JP" altLang="en-US" sz="2400" b="1" kern="0" dirty="0">
                <a:solidFill>
                  <a:srgbClr val="000000"/>
                </a:solidFill>
                <a:latin typeface="メイリオ"/>
                <a:ea typeface="メイリオ"/>
              </a:rPr>
              <a:t>＜実施内容＞</a:t>
            </a:r>
            <a:endParaRPr kumimoji="0" lang="en-US" altLang="ja-JP" sz="2400" b="1" kern="0" dirty="0">
              <a:solidFill>
                <a:srgbClr val="000000"/>
              </a:solidFill>
              <a:latin typeface="メイリオ"/>
              <a:ea typeface="メイリオ"/>
            </a:endParaRPr>
          </a:p>
          <a:p>
            <a:pPr marL="457200" lvl="0" indent="-457200" fontAlgn="auto">
              <a:spcBef>
                <a:spcPts val="0"/>
              </a:spcBef>
              <a:spcAft>
                <a:spcPts val="0"/>
              </a:spcAft>
              <a:buFont typeface="Wingdings" panose="05000000000000000000" pitchFamily="2" charset="2"/>
              <a:buChar char="l"/>
              <a:defRPr/>
            </a:pPr>
            <a:r>
              <a:rPr kumimoji="0" lang="en-US" altLang="ja-JP" sz="2000" kern="0" dirty="0">
                <a:solidFill>
                  <a:srgbClr val="000000"/>
                </a:solidFill>
                <a:latin typeface="メイリオ"/>
                <a:ea typeface="メイリオ"/>
              </a:rPr>
              <a:t>Step2</a:t>
            </a:r>
            <a:r>
              <a:rPr kumimoji="0" lang="ja-JP" altLang="en-US" sz="2000" kern="0" dirty="0">
                <a:solidFill>
                  <a:srgbClr val="000000"/>
                </a:solidFill>
                <a:latin typeface="メイリオ"/>
                <a:ea typeface="メイリオ"/>
              </a:rPr>
              <a:t>で実施したインタビュー結果を共有しましょう。</a:t>
            </a:r>
            <a:endParaRPr kumimoji="0" lang="en-US" altLang="ja-JP" sz="2000" b="1" kern="0" dirty="0">
              <a:solidFill>
                <a:srgbClr val="000000"/>
              </a:solidFill>
              <a:latin typeface="メイリオ"/>
              <a:ea typeface="メイリオ"/>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ja-JP" altLang="en-US" sz="2400" b="0" i="0" u="none" strike="noStrike" kern="0" cap="none" spc="0" normalizeH="0" baseline="0" noProof="0" dirty="0">
              <a:ln>
                <a:noFill/>
              </a:ln>
              <a:solidFill>
                <a:srgbClr val="000000"/>
              </a:solidFill>
              <a:effectLst/>
              <a:uLnTx/>
              <a:uFillTx/>
              <a:latin typeface="メイリオ"/>
              <a:ea typeface="メイリオ"/>
              <a:cs typeface="+mn-cs"/>
            </a:endParaRPr>
          </a:p>
        </p:txBody>
      </p:sp>
    </p:spTree>
    <p:extLst>
      <p:ext uri="{BB962C8B-B14F-4D97-AF65-F5344CB8AC3E}">
        <p14:creationId xmlns:p14="http://schemas.microsoft.com/office/powerpoint/2010/main" val="67554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２．インタビューの結果を共有</a:t>
            </a:r>
            <a:r>
              <a:rPr lang="ja-JP" altLang="en-US" dirty="0" smtClean="0"/>
              <a:t>する</a:t>
            </a:r>
            <a:r>
              <a:rPr lang="en-US" altLang="ja-JP" dirty="0" smtClean="0"/>
              <a:t/>
            </a:r>
            <a:br>
              <a:rPr lang="en-US" altLang="ja-JP" dirty="0" smtClean="0"/>
            </a:br>
            <a:r>
              <a:rPr lang="ja-JP" altLang="en-US" dirty="0" err="1" smtClean="0"/>
              <a:t>ー</a:t>
            </a:r>
            <a:r>
              <a:rPr lang="ja-JP" altLang="en-US" dirty="0" smtClean="0"/>
              <a:t>インタビューシート（</a:t>
            </a:r>
            <a:r>
              <a:rPr lang="en-US" altLang="ja-JP" dirty="0" smtClean="0"/>
              <a:t>Step2</a:t>
            </a:r>
            <a:r>
              <a:rPr lang="ja-JP" altLang="en-US" dirty="0" smtClean="0"/>
              <a:t>で使用）</a:t>
            </a:r>
            <a:endParaRPr lang="ja-JP" altLang="en-US" dirty="0"/>
          </a:p>
        </p:txBody>
      </p:sp>
      <p:sp>
        <p:nvSpPr>
          <p:cNvPr id="3" name="スライド番号プレースホルダー 2"/>
          <p:cNvSpPr>
            <a:spLocks noGrp="1"/>
          </p:cNvSpPr>
          <p:nvPr>
            <p:ph type="sldNum" sz="quarter" idx="4"/>
          </p:nvPr>
        </p:nvSpPr>
        <p:spPr>
          <a:xfrm>
            <a:off x="6365300" y="6609635"/>
            <a:ext cx="3528000"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8" name="表 7">
            <a:extLst>
              <a:ext uri="{FF2B5EF4-FFF2-40B4-BE49-F238E27FC236}">
                <a16:creationId xmlns:a16="http://schemas.microsoft.com/office/drawing/2014/main" id="{E406B2F1-A5C7-A2C1-EFFC-230A77F90428}"/>
              </a:ext>
            </a:extLst>
          </p:cNvPr>
          <p:cNvGraphicFramePr>
            <a:graphicFrameLocks noGrp="1"/>
          </p:cNvGraphicFramePr>
          <p:nvPr>
            <p:extLst>
              <p:ext uri="{D42A27DB-BD31-4B8C-83A1-F6EECF244321}">
                <p14:modId xmlns:p14="http://schemas.microsoft.com/office/powerpoint/2010/main" val="1904452564"/>
              </p:ext>
            </p:extLst>
          </p:nvPr>
        </p:nvGraphicFramePr>
        <p:xfrm>
          <a:off x="200472" y="1268760"/>
          <a:ext cx="9505056" cy="4674520"/>
        </p:xfrm>
        <a:graphic>
          <a:graphicData uri="http://schemas.openxmlformats.org/drawingml/2006/table">
            <a:tbl>
              <a:tblPr firstRow="1" bandRow="1"/>
              <a:tblGrid>
                <a:gridCol w="1512168">
                  <a:extLst>
                    <a:ext uri="{9D8B030D-6E8A-4147-A177-3AD203B41FA5}">
                      <a16:colId xmlns:a16="http://schemas.microsoft.com/office/drawing/2014/main" val="4171513276"/>
                    </a:ext>
                  </a:extLst>
                </a:gridCol>
                <a:gridCol w="1512168">
                  <a:extLst>
                    <a:ext uri="{9D8B030D-6E8A-4147-A177-3AD203B41FA5}">
                      <a16:colId xmlns:a16="http://schemas.microsoft.com/office/drawing/2014/main" val="918232791"/>
                    </a:ext>
                  </a:extLst>
                </a:gridCol>
                <a:gridCol w="3168352">
                  <a:extLst>
                    <a:ext uri="{9D8B030D-6E8A-4147-A177-3AD203B41FA5}">
                      <a16:colId xmlns:a16="http://schemas.microsoft.com/office/drawing/2014/main" val="3742052009"/>
                    </a:ext>
                  </a:extLst>
                </a:gridCol>
                <a:gridCol w="3312368">
                  <a:extLst>
                    <a:ext uri="{9D8B030D-6E8A-4147-A177-3AD203B41FA5}">
                      <a16:colId xmlns:a16="http://schemas.microsoft.com/office/drawing/2014/main" val="2328319183"/>
                    </a:ext>
                  </a:extLst>
                </a:gridCol>
              </a:tblGrid>
              <a:tr h="659374">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200" dirty="0">
                          <a:latin typeface="メイリオ" panose="020B0604030504040204" pitchFamily="50" charset="-128"/>
                          <a:ea typeface="メイリオ" panose="020B0604030504040204" pitchFamily="50" charset="-128"/>
                        </a:rPr>
                        <a:t>実際に会った人</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100" b="0" dirty="0">
                          <a:latin typeface="メイリオ" panose="020B0604030504040204" pitchFamily="50" charset="-128"/>
                          <a:ea typeface="メイリオ" panose="020B0604030504040204" pitchFamily="50" charset="-128"/>
                        </a:rPr>
                        <a:t>（いくつでも）</a:t>
                      </a:r>
                    </a:p>
                  </a:txBody>
                  <a:tcPr marL="36000" marR="36000" marT="36000" marB="36000"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活躍している地域</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0" dirty="0">
                          <a:solidFill>
                            <a:schemeClr val="bg1"/>
                          </a:solidFill>
                          <a:latin typeface="メイリオ" panose="020B0604030504040204" pitchFamily="50" charset="-128"/>
                          <a:ea typeface="メイリオ" panose="020B0604030504040204" pitchFamily="50" charset="-128"/>
                        </a:rPr>
                        <a:t>（地区名）</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どのような活動をしているか</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0" dirty="0">
                          <a:solidFill>
                            <a:schemeClr val="bg1"/>
                          </a:solidFill>
                          <a:latin typeface="メイリオ" panose="020B0604030504040204" pitchFamily="50" charset="-128"/>
                          <a:ea typeface="メイリオ" panose="020B0604030504040204" pitchFamily="50" charset="-128"/>
                        </a:rPr>
                        <a:t>（対象、活動内容、活動場所等）</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どのような想いを持って活動しているか</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0" dirty="0">
                          <a:solidFill>
                            <a:schemeClr val="bg1"/>
                          </a:solidFill>
                          <a:latin typeface="メイリオ" panose="020B0604030504040204" pitchFamily="50" charset="-128"/>
                          <a:ea typeface="メイリオ" panose="020B0604030504040204" pitchFamily="50" charset="-128"/>
                        </a:rPr>
                        <a:t>（活動を始めたきっかけ、困っている事、今後どんなことをしてみたいと思っているか等）</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208535641"/>
                  </a:ext>
                </a:extLst>
              </a:tr>
              <a:tr h="4015146">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72000" indent="-72000">
                        <a:buFont typeface="Arial" panose="020B0604020202020204" pitchFamily="34" charset="0"/>
                        <a:buChar char="•"/>
                      </a:pPr>
                      <a:endParaRPr kumimoji="1" lang="ja-JP" altLang="en-US" sz="80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27691238"/>
                  </a:ext>
                </a:extLst>
              </a:tr>
            </a:tbl>
          </a:graphicData>
        </a:graphic>
      </p:graphicFrame>
      <p:sp>
        <p:nvSpPr>
          <p:cNvPr id="10" name="角丸四角形 9"/>
          <p:cNvSpPr/>
          <p:nvPr/>
        </p:nvSpPr>
        <p:spPr>
          <a:xfrm>
            <a:off x="416496" y="2060848"/>
            <a:ext cx="8928992" cy="3744416"/>
          </a:xfrm>
          <a:prstGeom prst="roundRect">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b="1" dirty="0">
                <a:solidFill>
                  <a:sysClr val="windowText" lastClr="000000"/>
                </a:solidFill>
                <a:latin typeface="Meiryo UI" panose="020B0604030504040204" pitchFamily="50" charset="-128"/>
                <a:ea typeface="Meiryo UI" panose="020B0604030504040204" pitchFamily="50" charset="-128"/>
              </a:rPr>
              <a:t>メンバー</a:t>
            </a:r>
            <a:r>
              <a:rPr lang="ja-JP" altLang="en-US" b="1" dirty="0" smtClean="0">
                <a:solidFill>
                  <a:sysClr val="windowText" lastClr="000000"/>
                </a:solidFill>
                <a:latin typeface="Meiryo UI" panose="020B0604030504040204" pitchFamily="50" charset="-128"/>
                <a:ea typeface="Meiryo UI" panose="020B0604030504040204" pitchFamily="50" charset="-128"/>
              </a:rPr>
              <a:t>がインタビューした結果を記載する</a:t>
            </a:r>
            <a:endParaRPr kumimoji="1" lang="ja-JP" altLang="en-US"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79631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576736" y="1497619"/>
            <a:ext cx="6473567" cy="3647152"/>
          </a:xfrm>
        </p:spPr>
        <p:txBody>
          <a:bodyPr/>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ja-JP" altLang="en-US" dirty="0">
                <a:solidFill>
                  <a:schemeClr val="bg1">
                    <a:lumMod val="75000"/>
                  </a:schemeClr>
                </a:solidFill>
              </a:rPr>
              <a:t>インタビューの結果を共有する　</a:t>
            </a:r>
          </a:p>
          <a:p>
            <a:pPr marL="457200" indent="-457200">
              <a:buFont typeface="+mj-lt"/>
              <a:buAutoNum type="arabicPeriod"/>
            </a:pPr>
            <a:r>
              <a:rPr lang="ja-JP" altLang="en-US" dirty="0"/>
              <a:t>個別ケースとの重なりを生むアイデアを出す</a:t>
            </a:r>
            <a:endParaRPr lang="en-US" altLang="ja-JP" dirty="0"/>
          </a:p>
          <a:p>
            <a:pPr marL="457200" indent="-457200">
              <a:buFont typeface="+mj-lt"/>
              <a:buAutoNum type="arabicPeriod"/>
            </a:pPr>
            <a:r>
              <a:rPr lang="en-US" altLang="ja-JP" dirty="0">
                <a:solidFill>
                  <a:schemeClr val="bg1">
                    <a:lumMod val="75000"/>
                  </a:schemeClr>
                </a:solidFill>
              </a:rPr>
              <a:t>Step4</a:t>
            </a:r>
            <a:r>
              <a:rPr lang="ja-JP" altLang="en-US" dirty="0">
                <a:solidFill>
                  <a:schemeClr val="bg1">
                    <a:lumMod val="75000"/>
                  </a:schemeClr>
                </a:solidFill>
              </a:rPr>
              <a:t>に向けた準備　</a:t>
            </a:r>
            <a:endParaRPr lang="en-US" altLang="ja-JP" dirty="0">
              <a:solidFill>
                <a:schemeClr val="bg1">
                  <a:lumMod val="75000"/>
                </a:schemeClr>
              </a:solidFill>
            </a:endParaRPr>
          </a:p>
          <a:p>
            <a:pPr marL="457200" indent="-457200">
              <a:buFont typeface="+mj-lt"/>
              <a:buAutoNum type="arabicPeriod"/>
            </a:pPr>
            <a:r>
              <a:rPr lang="ja-JP" altLang="en-US" dirty="0">
                <a:solidFill>
                  <a:schemeClr val="bg1">
                    <a:lumMod val="75000"/>
                  </a:schemeClr>
                </a:solidFill>
              </a:rPr>
              <a:t>クロージング</a:t>
            </a:r>
          </a:p>
          <a:p>
            <a:pPr marL="457200" indent="-457200">
              <a:buFont typeface="+mj-lt"/>
              <a:buAutoNum type="arabicPeriod"/>
            </a:pPr>
            <a:endParaRPr lang="ja-JP" altLang="en-US" dirty="0">
              <a:solidFill>
                <a:schemeClr val="bg1">
                  <a:lumMod val="75000"/>
                </a:schemeClr>
              </a:solidFill>
            </a:endParaRPr>
          </a:p>
        </p:txBody>
      </p:sp>
      <p:sp>
        <p:nvSpPr>
          <p:cNvPr id="3" name="正方形/長方形 2">
            <a:extLst>
              <a:ext uri="{FF2B5EF4-FFF2-40B4-BE49-F238E27FC236}">
                <a16:creationId xmlns:a16="http://schemas.microsoft.com/office/drawing/2014/main" id="{2EC061C1-22E6-6B4A-91BD-F6ABCB6661EA}"/>
              </a:ext>
            </a:extLst>
          </p:cNvPr>
          <p:cNvSpPr/>
          <p:nvPr/>
        </p:nvSpPr>
        <p:spPr>
          <a:xfrm>
            <a:off x="416496" y="3789040"/>
            <a:ext cx="2889597" cy="37856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3</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Tree>
    <p:extLst>
      <p:ext uri="{BB962C8B-B14F-4D97-AF65-F5344CB8AC3E}">
        <p14:creationId xmlns:p14="http://schemas.microsoft.com/office/powerpoint/2010/main" val="374943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３．個別ケースとの重なりを生むアイデアを出す</a:t>
            </a:r>
            <a:r>
              <a:rPr lang="en-US" altLang="ja-JP" dirty="0"/>
              <a:t/>
            </a:r>
            <a:br>
              <a:rPr lang="en-US" altLang="ja-JP" dirty="0"/>
            </a:br>
            <a:r>
              <a:rPr lang="ja-JP" altLang="en-US" sz="1800" dirty="0"/>
              <a:t>ー目標と実施内容</a:t>
            </a:r>
            <a:endParaRPr lang="ja-JP" altLang="en-US" dirty="0"/>
          </a:p>
        </p:txBody>
      </p:sp>
      <p:sp>
        <p:nvSpPr>
          <p:cNvPr id="3" name="スライド番号プレースホルダー 2"/>
          <p:cNvSpPr>
            <a:spLocks noGrp="1"/>
          </p:cNvSpPr>
          <p:nvPr>
            <p:ph type="sldNum" sz="quarter" idx="4"/>
          </p:nvPr>
        </p:nvSpPr>
        <p:spPr>
          <a:xfrm>
            <a:off x="6365300" y="6609635"/>
            <a:ext cx="3528000"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7" name="正方形/長方形 6"/>
          <p:cNvSpPr/>
          <p:nvPr/>
        </p:nvSpPr>
        <p:spPr>
          <a:xfrm>
            <a:off x="272481" y="998668"/>
            <a:ext cx="1224136" cy="637492"/>
          </a:xfrm>
          <a:prstGeom prst="rect">
            <a:avLst/>
          </a:prstGeom>
          <a:solidFill>
            <a:schemeClr val="accent2"/>
          </a:solidFill>
          <a:ln w="28575" cap="flat" cmpd="sng" algn="ctr">
            <a:solidFill>
              <a:schemeClr val="accent2"/>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rtl="0" eaLnBrk="1" fontAlgn="auto" latinLnBrk="0" hangingPunct="1">
              <a:lnSpc>
                <a:spcPct val="100000"/>
              </a:lnSpc>
              <a:spcBef>
                <a:spcPts val="600"/>
              </a:spcBef>
              <a:spcAft>
                <a:spcPts val="0"/>
              </a:spcAft>
              <a:buClrTx/>
              <a:buSzTx/>
              <a:buFontTx/>
              <a:buNone/>
              <a:tabLst/>
              <a:defRPr/>
            </a:pPr>
            <a:r>
              <a:rPr kumimoji="0" lang="ja-JP" altLang="en-US" sz="1800" b="1" i="0" u="none" strike="noStrike" kern="0" cap="none" spc="0" normalizeH="0" baseline="0" noProof="0" dirty="0">
                <a:ln>
                  <a:noFill/>
                </a:ln>
                <a:solidFill>
                  <a:srgbClr val="FFFFFF"/>
                </a:solidFill>
                <a:effectLst/>
                <a:uLnTx/>
                <a:uFillTx/>
                <a:latin typeface="Arial"/>
                <a:ea typeface="Meiryo UI"/>
                <a:cs typeface="+mn-cs"/>
              </a:rPr>
              <a:t>目標</a:t>
            </a:r>
            <a:endParaRPr kumimoji="0" lang="en-US" altLang="ja-JP" sz="1800" b="1" i="0" u="none" strike="noStrike" kern="0" cap="none" spc="0" normalizeH="0" baseline="0" noProof="0" dirty="0">
              <a:ln>
                <a:noFill/>
              </a:ln>
              <a:solidFill>
                <a:srgbClr val="FFFFFF"/>
              </a:solidFill>
              <a:effectLst/>
              <a:uLnTx/>
              <a:uFillTx/>
              <a:latin typeface="Arial"/>
              <a:ea typeface="Meiryo UI"/>
              <a:cs typeface="+mn-cs"/>
            </a:endParaRPr>
          </a:p>
        </p:txBody>
      </p:sp>
      <p:sp>
        <p:nvSpPr>
          <p:cNvPr id="9" name="正方形/長方形 8"/>
          <p:cNvSpPr/>
          <p:nvPr/>
        </p:nvSpPr>
        <p:spPr>
          <a:xfrm>
            <a:off x="1640632" y="980728"/>
            <a:ext cx="7848872" cy="648072"/>
          </a:xfrm>
          <a:prstGeom prst="rect">
            <a:avLst/>
          </a:prstGeom>
          <a:solidFill>
            <a:schemeClr val="accent2">
              <a:lumMod val="20000"/>
              <a:lumOff val="80000"/>
            </a:schemeClr>
          </a:solidFill>
          <a:ln>
            <a:solidFill>
              <a:schemeClr val="accent2">
                <a:lumMod val="20000"/>
                <a:lumOff val="80000"/>
              </a:schemeClr>
            </a:solidFill>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0" indent="-285750" defTabSz="925880" fontAlgn="auto">
              <a:spcBef>
                <a:spcPts val="600"/>
              </a:spcBef>
              <a:spcAft>
                <a:spcPts val="0"/>
              </a:spcAft>
              <a:buFont typeface="Arial" panose="020B0604020202020204" pitchFamily="34" charset="0"/>
              <a:buChar char="•"/>
              <a:defRPr/>
            </a:pPr>
            <a:r>
              <a:rPr kumimoji="0" lang="ja-JP" altLang="en-US" kern="0" dirty="0">
                <a:solidFill>
                  <a:srgbClr val="000000">
                    <a:lumMod val="95000"/>
                    <a:lumOff val="5000"/>
                  </a:srgbClr>
                </a:solidFill>
                <a:latin typeface="Arial"/>
                <a:ea typeface="Meiryo UI"/>
              </a:rPr>
              <a:t>個別ケースと地域の人・団体の想いや活動が重なる可能性があるアイデアを複数出す。</a:t>
            </a:r>
            <a:endParaRPr kumimoji="0" lang="ja-JP" altLang="en-US" b="0" i="0" u="none" strike="noStrike" kern="0" cap="none" spc="0" normalizeH="0" baseline="0" noProof="0" dirty="0">
              <a:ln>
                <a:noFill/>
              </a:ln>
              <a:solidFill>
                <a:srgbClr val="000000">
                  <a:lumMod val="95000"/>
                  <a:lumOff val="5000"/>
                </a:srgbClr>
              </a:solidFill>
              <a:effectLst/>
              <a:uLnTx/>
              <a:uFillTx/>
              <a:latin typeface="Arial"/>
              <a:ea typeface="Meiryo UI"/>
              <a:cs typeface="+mn-cs"/>
            </a:endParaRPr>
          </a:p>
        </p:txBody>
      </p:sp>
      <p:sp>
        <p:nvSpPr>
          <p:cNvPr id="29" name="正方形/長方形 28"/>
          <p:cNvSpPr/>
          <p:nvPr/>
        </p:nvSpPr>
        <p:spPr>
          <a:xfrm>
            <a:off x="272481" y="1806830"/>
            <a:ext cx="9217023" cy="4578307"/>
          </a:xfrm>
          <a:prstGeom prst="rect">
            <a:avLst/>
          </a:prstGeom>
          <a:solidFill>
            <a:schemeClr val="accent2">
              <a:lumMod val="20000"/>
              <a:lumOff val="80000"/>
            </a:schemeClr>
          </a:solidFill>
          <a:ln w="3175" cap="flat" cmpd="sng" algn="ctr">
            <a:solidFill>
              <a:schemeClr val="accent2">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L="0" marR="0" lvl="0" indent="0" algn="l" defTabSz="914400" rtl="0" eaLnBrk="1" fontAlgn="auto" latinLnBrk="0" hangingPunct="1">
              <a:spcBef>
                <a:spcPts val="0"/>
              </a:spcBef>
              <a:spcAft>
                <a:spcPts val="0"/>
              </a:spcAft>
              <a:buClrTx/>
              <a:buSzTx/>
              <a:buFontTx/>
              <a:buNone/>
              <a:tabLst/>
              <a:defRPr/>
            </a:pPr>
            <a:r>
              <a:rPr kumimoji="0" lang="ja-JP" altLang="en-US" b="1" i="0" u="none" strike="noStrike" kern="0" cap="none" spc="0" normalizeH="0" baseline="0" noProof="0" dirty="0">
                <a:ln>
                  <a:noFill/>
                </a:ln>
                <a:solidFill>
                  <a:srgbClr val="000000"/>
                </a:solidFill>
                <a:effectLst/>
                <a:uLnTx/>
                <a:uFillTx/>
                <a:latin typeface="メイリオ"/>
                <a:ea typeface="メイリオ"/>
                <a:cs typeface="+mn-cs"/>
              </a:rPr>
              <a:t>＜趣旨＞</a:t>
            </a:r>
            <a:endParaRPr kumimoji="0" lang="en-US" altLang="ja-JP" b="1" i="0" u="none" strike="noStrike" kern="0" cap="none" spc="0" normalizeH="0" baseline="0" noProof="0" dirty="0">
              <a:ln>
                <a:noFill/>
              </a:ln>
              <a:solidFill>
                <a:srgbClr val="000000"/>
              </a:solidFill>
              <a:effectLst/>
              <a:uLnTx/>
              <a:uFillTx/>
              <a:latin typeface="メイリオ"/>
              <a:ea typeface="メイリオ"/>
              <a:cs typeface="+mn-cs"/>
            </a:endParaRP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本人本位の包括的な支援のためには、重なりを“生み出す”という視点も大切です。</a:t>
            </a: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再度、</a:t>
            </a:r>
            <a:r>
              <a:rPr kumimoji="0" lang="en-US" altLang="ja-JP" kern="0" dirty="0">
                <a:solidFill>
                  <a:srgbClr val="000000"/>
                </a:solidFill>
                <a:latin typeface="メイリオ"/>
                <a:ea typeface="メイリオ"/>
              </a:rPr>
              <a:t>Step1</a:t>
            </a:r>
            <a:r>
              <a:rPr kumimoji="0" lang="ja-JP" altLang="en-US" kern="0" dirty="0">
                <a:solidFill>
                  <a:srgbClr val="000000"/>
                </a:solidFill>
                <a:latin typeface="メイリオ"/>
                <a:ea typeface="メイリオ"/>
              </a:rPr>
              <a:t>で検討したケースについて振り返り、</a:t>
            </a:r>
            <a:r>
              <a:rPr kumimoji="0" lang="en-US" altLang="ja-JP" kern="0" dirty="0">
                <a:solidFill>
                  <a:srgbClr val="000000"/>
                </a:solidFill>
                <a:latin typeface="メイリオ"/>
                <a:ea typeface="メイリオ"/>
              </a:rPr>
              <a:t>Step2</a:t>
            </a:r>
            <a:r>
              <a:rPr kumimoji="0" lang="ja-JP" altLang="en-US" kern="0" dirty="0">
                <a:solidFill>
                  <a:srgbClr val="000000"/>
                </a:solidFill>
                <a:latin typeface="メイリオ"/>
                <a:ea typeface="メイリオ"/>
              </a:rPr>
              <a:t>で聞いてきた地域の可能性や住民・団体の想いと重なりをつくれるような活動のアイデアを生む練習をしましょう（練習といっても単なる仮想のシミュレーションではなく、実際に本人と地域とがつながるアイデアを本気で考えてみることが大切です）。</a:t>
            </a:r>
          </a:p>
          <a:p>
            <a:pPr marL="0" marR="0" lvl="0" indent="0" algn="l" defTabSz="914400" rtl="0" eaLnBrk="1" fontAlgn="auto" latinLnBrk="0" hangingPunct="1">
              <a:spcBef>
                <a:spcPts val="0"/>
              </a:spcBef>
              <a:spcAft>
                <a:spcPts val="0"/>
              </a:spcAft>
              <a:buClrTx/>
              <a:buSzTx/>
              <a:buFontTx/>
              <a:buNone/>
              <a:tabLst/>
              <a:defRPr/>
            </a:pPr>
            <a:endParaRPr kumimoji="0" lang="en-US" altLang="ja-JP" sz="2400" b="0" i="0" u="none" strike="noStrike" kern="0" cap="none" spc="0" normalizeH="0" baseline="0" noProof="0" dirty="0">
              <a:ln>
                <a:noFill/>
              </a:ln>
              <a:solidFill>
                <a:srgbClr val="000000"/>
              </a:solidFill>
              <a:effectLst/>
              <a:uLnTx/>
              <a:uFillTx/>
              <a:latin typeface="メイリオ"/>
              <a:ea typeface="メイリオ"/>
              <a:cs typeface="+mn-cs"/>
            </a:endParaRPr>
          </a:p>
          <a:p>
            <a:pPr marL="0" marR="0" lvl="0" indent="0" algn="l" defTabSz="914400" rtl="0" eaLnBrk="1" fontAlgn="auto" latinLnBrk="0" hangingPunct="1">
              <a:spcBef>
                <a:spcPts val="0"/>
              </a:spcBef>
              <a:spcAft>
                <a:spcPts val="0"/>
              </a:spcAft>
              <a:buClrTx/>
              <a:buSzTx/>
              <a:buFontTx/>
              <a:buNone/>
              <a:tabLst/>
              <a:defRPr/>
            </a:pPr>
            <a:r>
              <a:rPr kumimoji="0" lang="ja-JP" altLang="en-US" b="1" i="0" u="none" strike="noStrike" kern="0" cap="none" spc="0" normalizeH="0" baseline="0" noProof="0" dirty="0">
                <a:ln>
                  <a:noFill/>
                </a:ln>
                <a:solidFill>
                  <a:srgbClr val="000000"/>
                </a:solidFill>
                <a:effectLst/>
                <a:uLnTx/>
                <a:uFillTx/>
                <a:latin typeface="メイリオ"/>
                <a:ea typeface="メイリオ"/>
                <a:cs typeface="+mn-cs"/>
              </a:rPr>
              <a:t>＜実施内容＞</a:t>
            </a:r>
            <a:endParaRPr kumimoji="0" lang="en-US" altLang="ja-JP" b="1" i="0" u="none" strike="noStrike" kern="0" cap="none" spc="0" normalizeH="0" baseline="0" noProof="0" dirty="0">
              <a:ln>
                <a:noFill/>
              </a:ln>
              <a:solidFill>
                <a:srgbClr val="000000"/>
              </a:solidFill>
              <a:effectLst/>
              <a:uLnTx/>
              <a:uFillTx/>
              <a:latin typeface="メイリオ"/>
              <a:ea typeface="メイリオ"/>
              <a:cs typeface="+mn-cs"/>
            </a:endParaRP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共有された地域の人・団体と、個別ケースとの重なり合いをメンバー同士で検討し、アイデアを出し合いましょう。</a:t>
            </a:r>
          </a:p>
          <a:p>
            <a:pPr marL="457200" lvl="0" indent="-457200" fontAlgn="auto">
              <a:spcBef>
                <a:spcPts val="0"/>
              </a:spcBef>
              <a:spcAft>
                <a:spcPts val="0"/>
              </a:spcAft>
              <a:buFont typeface="Wingdings" panose="05000000000000000000" pitchFamily="2" charset="2"/>
              <a:buChar char="l"/>
              <a:defRPr/>
            </a:pPr>
            <a:r>
              <a:rPr kumimoji="0" lang="ja-JP" altLang="en-US" kern="0" dirty="0">
                <a:solidFill>
                  <a:srgbClr val="000000"/>
                </a:solidFill>
                <a:latin typeface="メイリオ"/>
                <a:ea typeface="メイリオ"/>
              </a:rPr>
              <a:t>一通りアイデアを出し終えたら皆で改めてアイデアを眺め、実際に実現できそうなものがあるか意見を出し合いましょう。その際、支援が必要</a:t>
            </a:r>
            <a:r>
              <a:rPr kumimoji="0" lang="ja-JP" altLang="en-US" kern="0" dirty="0" smtClean="0">
                <a:solidFill>
                  <a:srgbClr val="000000"/>
                </a:solidFill>
                <a:latin typeface="メイリオ"/>
                <a:ea typeface="メイリオ"/>
              </a:rPr>
              <a:t>な本人</a:t>
            </a:r>
            <a:r>
              <a:rPr kumimoji="0" lang="ja-JP" altLang="en-US" kern="0" dirty="0">
                <a:solidFill>
                  <a:srgbClr val="000000"/>
                </a:solidFill>
                <a:latin typeface="メイリオ"/>
                <a:ea typeface="メイリオ"/>
              </a:rPr>
              <a:t>と地域住民・団体のどちらも嬉しい</a:t>
            </a:r>
            <a:r>
              <a:rPr kumimoji="0" lang="en-US" altLang="ja-JP" kern="0" dirty="0">
                <a:solidFill>
                  <a:srgbClr val="000000"/>
                </a:solidFill>
                <a:latin typeface="メイリオ"/>
                <a:ea typeface="メイリオ"/>
              </a:rPr>
              <a:t>WIN-WIN</a:t>
            </a:r>
            <a:r>
              <a:rPr kumimoji="0" lang="ja-JP" altLang="en-US" kern="0" dirty="0">
                <a:solidFill>
                  <a:srgbClr val="000000"/>
                </a:solidFill>
                <a:latin typeface="メイリオ"/>
                <a:ea typeface="メイリオ"/>
              </a:rPr>
              <a:t>の関係ができるか、という視点で考えてみましょう。また、実現した際に他のケースへの支援にもつなげられる可能性についても意見を交わしましょう。</a:t>
            </a:r>
            <a:endParaRPr kumimoji="0" lang="ja-JP" altLang="en-US" sz="2400" b="0" i="0" u="none" strike="noStrike" kern="0" cap="none" spc="0" normalizeH="0" baseline="0" noProof="0" dirty="0">
              <a:ln>
                <a:noFill/>
              </a:ln>
              <a:solidFill>
                <a:srgbClr val="000000"/>
              </a:solidFill>
              <a:effectLst/>
              <a:uLnTx/>
              <a:uFillTx/>
              <a:latin typeface="メイリオ"/>
              <a:ea typeface="メイリオ"/>
              <a:cs typeface="+mn-cs"/>
            </a:endParaRPr>
          </a:p>
        </p:txBody>
      </p:sp>
    </p:spTree>
    <p:extLst>
      <p:ext uri="{BB962C8B-B14F-4D97-AF65-F5344CB8AC3E}">
        <p14:creationId xmlns:p14="http://schemas.microsoft.com/office/powerpoint/2010/main" val="302705775"/>
      </p:ext>
    </p:extLst>
  </p:cSld>
  <p:clrMapOvr>
    <a:masterClrMapping/>
  </p:clrMapOvr>
</p:sld>
</file>

<file path=ppt/theme/theme1.xml><?xml version="1.0" encoding="utf-8"?>
<a:theme xmlns:a="http://schemas.openxmlformats.org/drawingml/2006/main" name="2_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パワポ様式ーA4横標準v16.pptx" id="{B1E3EA2A-E5A3-4DFE-97FD-0B466684FC1C}" vid="{BE51988C-80F6-49EA-B19A-5358C68E081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DFD7C8FC64E1742803A30245252AAD3" ma:contentTypeVersion="6" ma:contentTypeDescription="新しいドキュメントを作成します。" ma:contentTypeScope="" ma:versionID="708e09e4288bf496cc04a42b09d3e1cf">
  <xsd:schema xmlns:xsd="http://www.w3.org/2001/XMLSchema" xmlns:xs="http://www.w3.org/2001/XMLSchema" xmlns:p="http://schemas.microsoft.com/office/2006/metadata/properties" xmlns:ns2="8c0669fc-c026-403a-8356-6a929a993373" xmlns:ns3="2ddaba40-8349-42bb-8ba4-b452541c5b84" targetNamespace="http://schemas.microsoft.com/office/2006/metadata/properties" ma:root="true" ma:fieldsID="55c165fce9ca276b7255bc72e2752dff" ns2:_="" ns3:_="">
    <xsd:import namespace="8c0669fc-c026-403a-8356-6a929a993373"/>
    <xsd:import namespace="2ddaba40-8349-42bb-8ba4-b452541c5b8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0669fc-c026-403a-8356-6a929a993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aba40-8349-42bb-8ba4-b452541c5b84"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668C5AB-D910-4089-A9E8-1DAFB63FF8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0669fc-c026-403a-8356-6a929a993373"/>
    <ds:schemaRef ds:uri="2ddaba40-8349-42bb-8ba4-b452541c5b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BA1ED-AFA9-46DF-AA4F-C5BD74E4A8E9}">
  <ds:schemaRefs>
    <ds:schemaRef ds:uri="http://schemas.microsoft.com/sharepoint/v3/contenttype/forms"/>
  </ds:schemaRefs>
</ds:datastoreItem>
</file>

<file path=customXml/itemProps3.xml><?xml version="1.0" encoding="utf-8"?>
<ds:datastoreItem xmlns:ds="http://schemas.openxmlformats.org/officeDocument/2006/customXml" ds:itemID="{585D625D-895F-473E-9BE4-55026ED6FC37}">
  <ds:schemaRefs>
    <ds:schemaRef ds:uri="http://purl.org/dc/terms/"/>
    <ds:schemaRef ds:uri="http://schemas.microsoft.com/office/2006/documentManagement/types"/>
    <ds:schemaRef ds:uri="http://purl.org/dc/dcmitype/"/>
    <ds:schemaRef ds:uri="http://schemas.microsoft.com/office/infopath/2007/PartnerControls"/>
    <ds:schemaRef ds:uri="2ddaba40-8349-42bb-8ba4-b452541c5b84"/>
    <ds:schemaRef ds:uri="http://purl.org/dc/elements/1.1/"/>
    <ds:schemaRef ds:uri="http://schemas.microsoft.com/office/2006/metadata/properties"/>
    <ds:schemaRef ds:uri="http://schemas.openxmlformats.org/package/2006/metadata/core-properties"/>
    <ds:schemaRef ds:uri="8c0669fc-c026-403a-8356-6a929a99337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4607</TotalTime>
  <Words>1334</Words>
  <Application>Microsoft Office PowerPoint</Application>
  <PresentationFormat>A4 210 x 297 mm</PresentationFormat>
  <Paragraphs>175</Paragraphs>
  <Slides>17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17</vt:i4>
      </vt:variant>
    </vt:vector>
  </HeadingPairs>
  <TitlesOfParts>
    <vt:vector size="27" baseType="lpstr">
      <vt:lpstr>Meiryo UI</vt:lpstr>
      <vt:lpstr>ＭＳ Ｐゴシック</vt:lpstr>
      <vt:lpstr>ＭＳ Ｐ明朝</vt:lpstr>
      <vt:lpstr>Noto Sans CJK JP DemiLight</vt:lpstr>
      <vt:lpstr>メイリオ</vt:lpstr>
      <vt:lpstr>メイリオ</vt:lpstr>
      <vt:lpstr>Arial</vt:lpstr>
      <vt:lpstr>Segoe UI</vt:lpstr>
      <vt:lpstr>Wingdings</vt:lpstr>
      <vt:lpstr>2_Office テーマ</vt:lpstr>
      <vt:lpstr>包括的な支援体制構築に向けた実践型プログラム （地域づくり編）  Step3 重なりを生むアイデアを出す</vt:lpstr>
      <vt:lpstr>本日のタイムスケジュール</vt:lpstr>
      <vt:lpstr>PowerPoint プレゼンテーション</vt:lpstr>
      <vt:lpstr>１．オープニング </vt:lpstr>
      <vt:lpstr>PowerPoint プレゼンテーション</vt:lpstr>
      <vt:lpstr>２．インタビューの結果を共有する ー目標と実施内容</vt:lpstr>
      <vt:lpstr>２．インタビューの結果を共有する ーインタビューシート（Step2で使用）</vt:lpstr>
      <vt:lpstr>PowerPoint プレゼンテーション</vt:lpstr>
      <vt:lpstr>３．個別ケースとの重なりを生むアイデアを出す ー目標と実施内容</vt:lpstr>
      <vt:lpstr>３．個別ケースとの重なりを生むアイデアを出す ーワークシート（重なり検討ワークシート）</vt:lpstr>
      <vt:lpstr>PowerPoint プレゼンテーション</vt:lpstr>
      <vt:lpstr>４．Step4に向けた準備 ー目標と実施内容</vt:lpstr>
      <vt:lpstr>４．Step4に向けた準備 ーStep4の実践の実施目的、実施方法　</vt:lpstr>
      <vt:lpstr>４．Step4に向けた準備 ーワークシート（アイデアの実現可能性検討シート）　</vt:lpstr>
      <vt:lpstr>４．Step4に向けた準備 ーワークシート（今後のToDoと役割分担）</vt:lpstr>
      <vt:lpstr>PowerPoint プレゼンテーション</vt:lpstr>
      <vt:lpstr>５．クロージング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令和4年度「重層的支援体制構築推進人材養成研修」＜基礎編＞ 共通カリキュラム①ライブ研修</dc:title>
  <dc:creator>井上 裕章</dc:creator>
  <cp:lastModifiedBy>井上 裕章</cp:lastModifiedBy>
  <cp:revision>177</cp:revision>
  <dcterms:modified xsi:type="dcterms:W3CDTF">2024-04-09T14:41:37Z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0x010100CDFD7C8FC64E1742803A30245252AAD3</vt:lpwstr>
  </property>
  <property fmtid="{D5CDD505-2E9C-101B-9397-08002B2CF9AE}" pid="3" name="MediaServiceImageTags">
    <vt:lpwstr/>
  </property>
</Properties>
</file>