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648" r:id="rId1"/>
  </p:sldMasterIdLst>
  <p:notesMasterIdLst>
    <p:notesMasterId r:id="rId8"/>
  </p:notesMasterIdLst>
  <p:handoutMasterIdLst>
    <p:handoutMasterId r:id="rId9"/>
  </p:handoutMasterIdLst>
  <p:sldIdLst>
    <p:sldId id="3111" r:id="rId2"/>
    <p:sldId id="3207" r:id="rId3"/>
    <p:sldId id="3208" r:id="rId4"/>
    <p:sldId id="3213" r:id="rId5"/>
    <p:sldId id="3212" r:id="rId6"/>
    <p:sldId id="3211" r:id="rId7"/>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D5FDB"/>
    <a:srgbClr val="FF00FF"/>
    <a:srgbClr val="0000FF"/>
    <a:srgbClr val="8C3836"/>
    <a:srgbClr val="ADC579"/>
    <a:srgbClr val="DDE7C7"/>
    <a:srgbClr val="B3C981"/>
    <a:srgbClr val="E6E6E6"/>
    <a:srgbClr val="C1D399"/>
    <a:srgbClr val="9ADC5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6394ACD-2098-43B9-A6D2-BDD0C58C6ACF}" v="3" dt="2025-01-21T08:53:45.543"/>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5581" autoAdjust="0"/>
  </p:normalViewPr>
  <p:slideViewPr>
    <p:cSldViewPr snapToGrid="0">
      <p:cViewPr varScale="1">
        <p:scale>
          <a:sx n="86" d="100"/>
          <a:sy n="86" d="100"/>
        </p:scale>
        <p:origin x="1614"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17" Type="http://schemas.openxmlformats.org/officeDocument/2006/relationships/customXml" Target="../customXml/item3.xml"/><Relationship Id="rId2" Type="http://schemas.openxmlformats.org/officeDocument/2006/relationships/slide" Target="slides/slide1.xml"/><Relationship Id="rId16" Type="http://schemas.openxmlformats.org/officeDocument/2006/relationships/customXml" Target="../customXml/item2.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customXml" Target="../customXml/item1.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 Id="rId14" Type="http://schemas.microsoft.com/office/2015/10/relationships/revisionInfo" Target="revisionInfo.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2025/1/21</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2025/1/21</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2025/1/21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2025/1/21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2025/1/21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2025/1/21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2025/1/21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2025/1/21</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2025/1/21</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2025/1/21</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2025/1/21</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2025/1/21</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2025/1/21</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2025/1/21</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表 5">
            <a:extLst>
              <a:ext uri="{FF2B5EF4-FFF2-40B4-BE49-F238E27FC236}">
                <a16:creationId xmlns:a16="http://schemas.microsoft.com/office/drawing/2014/main" id="{2F5372E2-147C-47D9-97A5-5E0A58A166C3}"/>
              </a:ext>
            </a:extLst>
          </p:cNvPr>
          <p:cNvGraphicFramePr>
            <a:graphicFrameLocks noGrp="1"/>
          </p:cNvGraphicFramePr>
          <p:nvPr>
            <p:extLst>
              <p:ext uri="{D42A27DB-BD31-4B8C-83A1-F6EECF244321}">
                <p14:modId xmlns:p14="http://schemas.microsoft.com/office/powerpoint/2010/main" val="1736558847"/>
              </p:ext>
            </p:extLst>
          </p:nvPr>
        </p:nvGraphicFramePr>
        <p:xfrm>
          <a:off x="5937121" y="188640"/>
          <a:ext cx="3024336" cy="792480"/>
        </p:xfrm>
        <a:graphic>
          <a:graphicData uri="http://schemas.openxmlformats.org/drawingml/2006/table">
            <a:tbl>
              <a:tblPr firstRow="1" bandRow="1">
                <a:tableStyleId>{5940675A-B579-460E-94D1-54222C63F5DA}</a:tableStyleId>
              </a:tblPr>
              <a:tblGrid>
                <a:gridCol w="1152128">
                  <a:extLst>
                    <a:ext uri="{9D8B030D-6E8A-4147-A177-3AD203B41FA5}">
                      <a16:colId xmlns:a16="http://schemas.microsoft.com/office/drawing/2014/main" val="20000"/>
                    </a:ext>
                  </a:extLst>
                </a:gridCol>
                <a:gridCol w="1872208">
                  <a:extLst>
                    <a:ext uri="{9D8B030D-6E8A-4147-A177-3AD203B41FA5}">
                      <a16:colId xmlns:a16="http://schemas.microsoft.com/office/drawing/2014/main" val="20001"/>
                    </a:ext>
                  </a:extLst>
                </a:gridCol>
              </a:tblGrid>
              <a:tr h="396240">
                <a:tc rowSpan="2">
                  <a:txBody>
                    <a:bodyPr/>
                    <a:lstStyle/>
                    <a:p>
                      <a:pPr algn="ctr">
                        <a:lnSpc>
                          <a:spcPct val="100000"/>
                        </a:lnSpc>
                      </a:pPr>
                      <a:r>
                        <a:rPr kumimoji="1" lang="ja-JP" altLang="en-US" sz="1800" spc="-300">
                          <a:latin typeface="Meiryo UI" panose="020B0604030504040204" pitchFamily="50" charset="-128"/>
                          <a:ea typeface="Meiryo UI" panose="020B0604030504040204" pitchFamily="50" charset="-128"/>
                          <a:cs typeface="Meiryo UI" panose="020B0604030504040204" pitchFamily="50" charset="-128"/>
                        </a:rPr>
                        <a:t>資料</a:t>
                      </a:r>
                      <a:r>
                        <a:rPr kumimoji="1" lang="en-US" altLang="ja-JP" sz="1800" spc="-300">
                          <a:latin typeface="Meiryo UI" panose="020B0604030504040204" pitchFamily="50" charset="-128"/>
                          <a:ea typeface="Meiryo UI" panose="020B0604030504040204" pitchFamily="50" charset="-128"/>
                          <a:cs typeface="Meiryo UI" panose="020B0604030504040204" pitchFamily="50" charset="-128"/>
                        </a:rPr>
                        <a:t>No.1</a:t>
                      </a:r>
                    </a:p>
                  </a:txBody>
                  <a:tcPr marL="0" marR="0" anchor="ctr">
                    <a:lnR w="12700" cap="flat" cmpd="sng" algn="ctr">
                      <a:solidFill>
                        <a:schemeClr val="tx1"/>
                      </a:solidFill>
                      <a:prstDash val="solid"/>
                      <a:round/>
                      <a:headEnd type="none" w="med" len="med"/>
                      <a:tailEnd type="none" w="med" len="med"/>
                    </a:lnR>
                  </a:tcPr>
                </a:tc>
                <a:tc>
                  <a:txBody>
                    <a:bodyPr/>
                    <a:lstStyle/>
                    <a:p>
                      <a:pPr marL="0" marR="0" indent="0" algn="dist" defTabSz="914400" rtl="0" eaLnBrk="1" fontAlgn="auto" latinLnBrk="0" hangingPunct="1">
                        <a:lnSpc>
                          <a:spcPts val="1200"/>
                        </a:lnSpc>
                        <a:spcBef>
                          <a:spcPts val="0"/>
                        </a:spcBef>
                        <a:spcAft>
                          <a:spcPts val="0"/>
                        </a:spcAft>
                        <a:buClrTx/>
                        <a:buSzTx/>
                        <a:buFontTx/>
                        <a:buNone/>
                        <a:tabLst/>
                        <a:defRPr/>
                      </a:pPr>
                      <a:r>
                        <a:rPr kumimoji="1" lang="ja-JP" altLang="en-US" sz="1000" dirty="0">
                          <a:latin typeface="Meiryo UI" panose="020B0604030504040204" pitchFamily="50" charset="-128"/>
                          <a:ea typeface="Meiryo UI" panose="020B0604030504040204" pitchFamily="50" charset="-128"/>
                          <a:cs typeface="Meiryo UI" panose="020B0604030504040204" pitchFamily="50" charset="-128"/>
                        </a:rPr>
                        <a:t>国民健康保険システム標準化</a:t>
                      </a:r>
                      <a:endParaRPr kumimoji="1" lang="en-US" altLang="ja-JP" sz="1000" dirty="0">
                        <a:latin typeface="Meiryo UI" panose="020B0604030504040204" pitchFamily="50" charset="-128"/>
                        <a:ea typeface="Meiryo UI" panose="020B0604030504040204" pitchFamily="50" charset="-128"/>
                        <a:cs typeface="Meiryo UI" panose="020B0604030504040204" pitchFamily="50" charset="-128"/>
                      </a:endParaRPr>
                    </a:p>
                    <a:p>
                      <a:pPr marL="0" marR="0" indent="0" algn="dist" defTabSz="914400" rtl="0" eaLnBrk="1" fontAlgn="auto" latinLnBrk="0" hangingPunct="1">
                        <a:lnSpc>
                          <a:spcPts val="1200"/>
                        </a:lnSpc>
                        <a:spcBef>
                          <a:spcPts val="0"/>
                        </a:spcBef>
                        <a:spcAft>
                          <a:spcPts val="0"/>
                        </a:spcAft>
                        <a:buClrTx/>
                        <a:buSzTx/>
                        <a:buFontTx/>
                        <a:buNone/>
                        <a:tabLst/>
                        <a:defRPr/>
                      </a:pPr>
                      <a:r>
                        <a:rPr kumimoji="1" lang="ja-JP" altLang="en-US" sz="1000" dirty="0">
                          <a:latin typeface="Meiryo UI" panose="020B0604030504040204" pitchFamily="50" charset="-128"/>
                          <a:ea typeface="Meiryo UI" panose="020B0604030504040204" pitchFamily="50" charset="-128"/>
                          <a:cs typeface="Meiryo UI" panose="020B0604030504040204" pitchFamily="50" charset="-128"/>
                        </a:rPr>
                        <a:t>第</a:t>
                      </a:r>
                      <a:r>
                        <a:rPr kumimoji="1" lang="en-US" altLang="ja-JP" sz="1000" dirty="0">
                          <a:latin typeface="Meiryo UI" panose="020B0604030504040204" pitchFamily="50" charset="-128"/>
                          <a:ea typeface="Meiryo UI" panose="020B0604030504040204" pitchFamily="50" charset="-128"/>
                          <a:cs typeface="Meiryo UI" panose="020B0604030504040204" pitchFamily="50" charset="-128"/>
                        </a:rPr>
                        <a:t>3</a:t>
                      </a:r>
                      <a:r>
                        <a:rPr kumimoji="1" lang="ja-JP" altLang="en-US" sz="1000" dirty="0">
                          <a:latin typeface="Meiryo UI" panose="020B0604030504040204" pitchFamily="50" charset="-128"/>
                          <a:ea typeface="Meiryo UI" panose="020B0604030504040204" pitchFamily="50" charset="-128"/>
                          <a:cs typeface="Meiryo UI" panose="020B0604030504040204" pitchFamily="50" charset="-128"/>
                        </a:rPr>
                        <a:t>回検討会</a:t>
                      </a:r>
                      <a:endParaRPr kumimoji="1" lang="en-US" altLang="ja-JP" sz="1000" dirty="0">
                        <a:latin typeface="Meiryo UI" panose="020B0604030504040204" pitchFamily="50" charset="-128"/>
                        <a:ea typeface="Meiryo UI" panose="020B0604030504040204" pitchFamily="50" charset="-128"/>
                        <a:cs typeface="Meiryo UI" panose="020B0604030504040204" pitchFamily="50" charset="-128"/>
                      </a:endParaRPr>
                    </a:p>
                  </a:txBody>
                  <a:tcPr anchor="ctr">
                    <a:lnL w="1270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000"/>
                  </a:ext>
                </a:extLst>
              </a:tr>
              <a:tr h="396240">
                <a:tc vMerge="1">
                  <a:txBody>
                    <a:bodyPr/>
                    <a:lstStyle/>
                    <a:p>
                      <a:pPr>
                        <a:lnSpc>
                          <a:spcPts val="1200"/>
                        </a:lnSpc>
                      </a:pPr>
                      <a:endParaRPr kumimoji="1" lang="ja-JP" altLang="en-US" sz="1000"/>
                    </a:p>
                  </a:txBody>
                  <a:tcPr anchor="ctr">
                    <a:lnR w="12700" cap="flat" cmpd="sng" algn="ctr">
                      <a:solidFill>
                        <a:schemeClr val="tx1"/>
                      </a:solidFill>
                      <a:prstDash val="solid"/>
                      <a:round/>
                      <a:headEnd type="none" w="med" len="med"/>
                      <a:tailEnd type="none" w="med" len="med"/>
                    </a:lnR>
                  </a:tcPr>
                </a:tc>
                <a:tc>
                  <a:txBody>
                    <a:bodyPr/>
                    <a:lstStyle/>
                    <a:p>
                      <a:pPr algn="dist">
                        <a:lnSpc>
                          <a:spcPts val="1200"/>
                        </a:lnSpc>
                      </a:pPr>
                      <a:r>
                        <a:rPr kumimoji="1" lang="ja-JP" altLang="en-US" sz="1000" dirty="0">
                          <a:latin typeface="Meiryo UI" panose="020B0604030504040204" pitchFamily="50" charset="-128"/>
                          <a:ea typeface="Meiryo UI" panose="020B0604030504040204" pitchFamily="50" charset="-128"/>
                        </a:rPr>
                        <a:t>令和</a:t>
                      </a:r>
                      <a:r>
                        <a:rPr kumimoji="1" lang="en-US" altLang="ja-JP" sz="1000" dirty="0">
                          <a:latin typeface="Meiryo UI" panose="020B0604030504040204" pitchFamily="50" charset="-128"/>
                          <a:ea typeface="Meiryo UI" panose="020B0604030504040204" pitchFamily="50" charset="-128"/>
                        </a:rPr>
                        <a:t>7</a:t>
                      </a:r>
                      <a:r>
                        <a:rPr kumimoji="1" lang="ja-JP" altLang="en-US" sz="1000" dirty="0">
                          <a:latin typeface="Meiryo UI" panose="020B0604030504040204" pitchFamily="50" charset="-128"/>
                          <a:ea typeface="Meiryo UI" panose="020B0604030504040204" pitchFamily="50" charset="-128"/>
                        </a:rPr>
                        <a:t>年</a:t>
                      </a:r>
                      <a:r>
                        <a:rPr kumimoji="1" lang="en-US" altLang="ja-JP" sz="1000" dirty="0">
                          <a:latin typeface="Meiryo UI" panose="020B0604030504040204" pitchFamily="50" charset="-128"/>
                          <a:ea typeface="Meiryo UI" panose="020B0604030504040204" pitchFamily="50" charset="-128"/>
                        </a:rPr>
                        <a:t>1</a:t>
                      </a:r>
                      <a:r>
                        <a:rPr kumimoji="1" lang="ja-JP" altLang="en-US" sz="1000" dirty="0">
                          <a:latin typeface="Meiryo UI" panose="020B0604030504040204" pitchFamily="50" charset="-128"/>
                          <a:ea typeface="Meiryo UI" panose="020B0604030504040204" pitchFamily="50" charset="-128"/>
                        </a:rPr>
                        <a:t>月</a:t>
                      </a:r>
                      <a:r>
                        <a:rPr kumimoji="1" lang="en-US" altLang="ja-JP" sz="1000" dirty="0">
                          <a:latin typeface="Meiryo UI" panose="020B0604030504040204" pitchFamily="50" charset="-128"/>
                          <a:ea typeface="Meiryo UI" panose="020B0604030504040204" pitchFamily="50" charset="-128"/>
                        </a:rPr>
                        <a:t>24</a:t>
                      </a:r>
                      <a:r>
                        <a:rPr kumimoji="1" lang="ja-JP" altLang="en-US" sz="1000" dirty="0">
                          <a:latin typeface="Meiryo UI" panose="020B0604030504040204" pitchFamily="50" charset="-128"/>
                          <a:ea typeface="Meiryo UI" panose="020B0604030504040204" pitchFamily="50" charset="-128"/>
                        </a:rPr>
                        <a:t>日</a:t>
                      </a:r>
                    </a:p>
                  </a:txBody>
                  <a:tcPr marL="180000" marR="180000" anchor="ctr">
                    <a:lnL w="1270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001"/>
                  </a:ext>
                </a:extLst>
              </a:tr>
            </a:tbl>
          </a:graphicData>
        </a:graphic>
      </p:graphicFrame>
      <p:sp>
        <p:nvSpPr>
          <p:cNvPr id="8" name="タイトル 1">
            <a:extLst>
              <a:ext uri="{FF2B5EF4-FFF2-40B4-BE49-F238E27FC236}">
                <a16:creationId xmlns:a16="http://schemas.microsoft.com/office/drawing/2014/main" id="{06B06F1F-A5AA-4E5D-BF7E-A224438ABF2D}"/>
              </a:ext>
            </a:extLst>
          </p:cNvPr>
          <p:cNvSpPr txBox="1">
            <a:spLocks/>
          </p:cNvSpPr>
          <p:nvPr/>
        </p:nvSpPr>
        <p:spPr>
          <a:xfrm>
            <a:off x="72531" y="1797112"/>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令和</a:t>
            </a:r>
            <a:r>
              <a:rPr lang="en-US" altLang="ja-JP" sz="2800" dirty="0">
                <a:latin typeface="Meiryo UI" panose="020B0604030504040204" pitchFamily="50" charset="-128"/>
                <a:ea typeface="Meiryo UI" panose="020B0604030504040204" pitchFamily="50" charset="-128"/>
              </a:rPr>
              <a:t>6</a:t>
            </a:r>
            <a:r>
              <a:rPr lang="ja-JP" altLang="en-US" sz="2800" dirty="0">
                <a:latin typeface="Meiryo UI" panose="020B0604030504040204" pitchFamily="50" charset="-128"/>
                <a:ea typeface="Meiryo UI" panose="020B0604030504040204" pitchFamily="50" charset="-128"/>
              </a:rPr>
              <a:t>年度標準仕様書改訂</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第</a:t>
            </a:r>
            <a:r>
              <a:rPr lang="en-US" altLang="ja-JP" sz="2800" dirty="0">
                <a:latin typeface="Meiryo UI" panose="020B0604030504040204" pitchFamily="50" charset="-128"/>
                <a:ea typeface="Meiryo UI" panose="020B0604030504040204" pitchFamily="50" charset="-128"/>
              </a:rPr>
              <a:t>3</a:t>
            </a:r>
            <a:r>
              <a:rPr lang="ja-JP" altLang="en-US" sz="2800" dirty="0">
                <a:latin typeface="Meiryo UI" panose="020B0604030504040204" pitchFamily="50" charset="-128"/>
                <a:ea typeface="Meiryo UI" panose="020B0604030504040204" pitchFamily="50" charset="-128"/>
              </a:rPr>
              <a:t>回検討会</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進め方について</a:t>
            </a:r>
            <a:endParaRPr lang="en-US" altLang="ja-JP" sz="2800" dirty="0">
              <a:latin typeface="Meiryo UI" panose="020B0604030504040204" pitchFamily="50" charset="-128"/>
              <a:ea typeface="Meiryo UI" panose="020B0604030504040204" pitchFamily="50" charset="-128"/>
            </a:endParaRPr>
          </a:p>
        </p:txBody>
      </p:sp>
      <p:sp>
        <p:nvSpPr>
          <p:cNvPr id="5" name="四角形: 角を丸くする 4">
            <a:extLst>
              <a:ext uri="{FF2B5EF4-FFF2-40B4-BE49-F238E27FC236}">
                <a16:creationId xmlns:a16="http://schemas.microsoft.com/office/drawing/2014/main" id="{77FDE2A8-EA88-45DA-8611-379D9FE47273}"/>
              </a:ext>
            </a:extLst>
          </p:cNvPr>
          <p:cNvSpPr/>
          <p:nvPr/>
        </p:nvSpPr>
        <p:spPr>
          <a:xfrm>
            <a:off x="259977" y="211667"/>
            <a:ext cx="2159000" cy="821266"/>
          </a:xfrm>
          <a:prstGeom prst="roundRect">
            <a:avLst/>
          </a:prstGeom>
          <a:solidFill>
            <a:schemeClr val="bg1"/>
          </a:solidFill>
          <a:ln w="28575">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a:solidFill>
                  <a:srgbClr val="FF0000"/>
                </a:solidFill>
                <a:latin typeface="Meiryo UI" panose="020B0604030504040204" pitchFamily="50" charset="-128"/>
                <a:ea typeface="Meiryo UI" panose="020B0604030504040204" pitchFamily="50" charset="-128"/>
              </a:rPr>
              <a:t>取扱注意</a:t>
            </a:r>
          </a:p>
        </p:txBody>
      </p:sp>
      <p:sp>
        <p:nvSpPr>
          <p:cNvPr id="7" name="サブタイトル 2">
            <a:extLst>
              <a:ext uri="{FF2B5EF4-FFF2-40B4-BE49-F238E27FC236}">
                <a16:creationId xmlns:a16="http://schemas.microsoft.com/office/drawing/2014/main" id="{C75154AE-F8E2-4734-B1E7-B4A3D033F5E8}"/>
              </a:ext>
            </a:extLst>
          </p:cNvPr>
          <p:cNvSpPr txBox="1">
            <a:spLocks/>
          </p:cNvSpPr>
          <p:nvPr/>
        </p:nvSpPr>
        <p:spPr>
          <a:xfrm>
            <a:off x="858783" y="4994372"/>
            <a:ext cx="7461536" cy="819275"/>
          </a:xfrm>
          <a:prstGeom prst="rect">
            <a:avLst/>
          </a:prstGeom>
        </p:spPr>
        <p:txBody>
          <a:bodyPr vert="horz" lIns="91440" tIns="45720" rIns="91440" bIns="45720" rtlCol="0">
            <a:noAutofit/>
          </a:bodyPr>
          <a:lst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a:lstStyle>
          <a:p>
            <a:pPr marL="0" indent="0" algn="ctr" fontAlgn="auto">
              <a:lnSpc>
                <a:spcPct val="100000"/>
              </a:lnSpc>
              <a:spcAft>
                <a:spcPts val="0"/>
              </a:spcAft>
              <a:buNone/>
            </a:pPr>
            <a:r>
              <a:rPr lang="ja-JP" altLang="en-US" sz="1800" dirty="0">
                <a:latin typeface="Meiryo UI" panose="020B0604030504040204" pitchFamily="50" charset="-128"/>
                <a:ea typeface="Meiryo UI" panose="020B0604030504040204" pitchFamily="50" charset="-128"/>
              </a:rPr>
              <a:t>令和</a:t>
            </a:r>
            <a:r>
              <a:rPr lang="en-US" altLang="ja-JP" sz="1800" dirty="0">
                <a:latin typeface="Meiryo UI" panose="020B0604030504040204" pitchFamily="50" charset="-128"/>
                <a:ea typeface="Meiryo UI" panose="020B0604030504040204" pitchFamily="50" charset="-128"/>
              </a:rPr>
              <a:t>7</a:t>
            </a:r>
            <a:r>
              <a:rPr lang="ja-JP" altLang="en-US" sz="1800" dirty="0">
                <a:latin typeface="Meiryo UI" panose="020B0604030504040204" pitchFamily="50" charset="-128"/>
                <a:ea typeface="Meiryo UI" panose="020B0604030504040204" pitchFamily="50" charset="-128"/>
              </a:rPr>
              <a:t>年</a:t>
            </a:r>
            <a:r>
              <a:rPr lang="en-US" altLang="ja-JP" sz="1800" dirty="0">
                <a:latin typeface="Meiryo UI" panose="020B0604030504040204" pitchFamily="50" charset="-128"/>
                <a:ea typeface="Meiryo UI" panose="020B0604030504040204" pitchFamily="50" charset="-128"/>
              </a:rPr>
              <a:t>1</a:t>
            </a:r>
            <a:r>
              <a:rPr lang="ja-JP" altLang="en-US" sz="1800" dirty="0">
                <a:latin typeface="Meiryo UI" panose="020B0604030504040204" pitchFamily="50" charset="-128"/>
                <a:ea typeface="Meiryo UI" panose="020B0604030504040204" pitchFamily="50" charset="-128"/>
              </a:rPr>
              <a:t>月</a:t>
            </a:r>
            <a:r>
              <a:rPr lang="en-US" altLang="ja-JP" sz="1800" dirty="0">
                <a:latin typeface="Meiryo UI" panose="020B0604030504040204" pitchFamily="50" charset="-128"/>
                <a:ea typeface="Meiryo UI" panose="020B0604030504040204" pitchFamily="50" charset="-128"/>
              </a:rPr>
              <a:t>24</a:t>
            </a:r>
            <a:r>
              <a:rPr lang="ja-JP" altLang="en-US" sz="1800" dirty="0">
                <a:latin typeface="Meiryo UI" panose="020B0604030504040204" pitchFamily="50" charset="-128"/>
                <a:ea typeface="Meiryo UI" panose="020B0604030504040204" pitchFamily="50" charset="-128"/>
              </a:rPr>
              <a:t>日</a:t>
            </a:r>
            <a:endParaRPr lang="en-US" altLang="ja-JP" sz="18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4DE525E3-04FE-414D-A598-FAF907020EDF}"/>
              </a:ext>
            </a:extLst>
          </p:cNvPr>
          <p:cNvSpPr txBox="1"/>
          <p:nvPr/>
        </p:nvSpPr>
        <p:spPr>
          <a:xfrm>
            <a:off x="323528" y="544536"/>
            <a:ext cx="8424936" cy="1815882"/>
          </a:xfrm>
          <a:prstGeom prst="rect">
            <a:avLst/>
          </a:prstGeom>
          <a:noFill/>
        </p:spPr>
        <p:txBody>
          <a:bodyPr wrap="square" rtlCol="0">
            <a:spAutoFit/>
          </a:bodyPr>
          <a:lstStyle/>
          <a:p>
            <a:pPr marL="182563" indent="-182563"/>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〇　令和</a:t>
            </a:r>
            <a:r>
              <a:rPr lang="en-US" altLang="ja-JP" sz="1400" dirty="0">
                <a:solidFill>
                  <a:prstClr val="black"/>
                </a:solidFill>
                <a:latin typeface="Meiryo UI" panose="020B0604030504040204" pitchFamily="50" charset="-128"/>
                <a:ea typeface="Meiryo UI" panose="020B0604030504040204" pitchFamily="50" charset="-128"/>
              </a:rPr>
              <a:t>6</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年</a:t>
            </a:r>
            <a:r>
              <a:rPr lang="en-US" altLang="ja-JP" sz="1400" dirty="0">
                <a:solidFill>
                  <a:prstClr val="black"/>
                </a:solidFill>
                <a:latin typeface="Meiryo UI" panose="020B0604030504040204" pitchFamily="50" charset="-128"/>
                <a:ea typeface="Meiryo UI" panose="020B0604030504040204" pitchFamily="50" charset="-128"/>
              </a:rPr>
              <a:t>10</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月</a:t>
            </a:r>
            <a:r>
              <a:rPr lang="en-US" altLang="ja-JP" sz="1400" dirty="0">
                <a:solidFill>
                  <a:prstClr val="black"/>
                </a:solidFill>
                <a:latin typeface="Meiryo UI" panose="020B0604030504040204" pitchFamily="50" charset="-128"/>
                <a:ea typeface="Meiryo UI" panose="020B0604030504040204" pitchFamily="50" charset="-128"/>
              </a:rPr>
              <a:t>22</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日に実施した検討会において、次回の改版に向けて、制度改正等の検討事項について事務局にて引き続き対応していくことを前提に、国保標準仕様書</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第</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1.3</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版</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（案）を承認いただき、令和</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6</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年</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10</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月</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31</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日に国保標準仕様書</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第</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1.3</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版</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を公開したところ。</a:t>
            </a:r>
            <a:endPar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endParaRPr>
          </a:p>
          <a:p>
            <a:pPr marL="182563"/>
            <a:r>
              <a:rPr lang="ja-JP" altLang="en-US" sz="1400" dirty="0">
                <a:solidFill>
                  <a:prstClr val="black"/>
                </a:solidFill>
                <a:latin typeface="Meiryo UI" panose="020B0604030504040204" pitchFamily="50" charset="-128"/>
                <a:ea typeface="Meiryo UI" panose="020B0604030504040204" pitchFamily="50" charset="-128"/>
              </a:rPr>
              <a:t>　</a:t>
            </a:r>
            <a:r>
              <a:rPr lang="ja-JP" altLang="en-US" sz="1400" b="1" u="sng" dirty="0">
                <a:solidFill>
                  <a:prstClr val="black"/>
                </a:solidFill>
                <a:latin typeface="Meiryo UI" panose="020B0604030504040204" pitchFamily="50" charset="-128"/>
                <a:ea typeface="Meiryo UI" panose="020B0604030504040204" pitchFamily="50" charset="-128"/>
              </a:rPr>
              <a:t>国保標準仕様書</a:t>
            </a:r>
            <a:r>
              <a:rPr lang="en-US" altLang="ja-JP" sz="1400" b="1" u="sng" dirty="0">
                <a:solidFill>
                  <a:prstClr val="black"/>
                </a:solidFill>
                <a:latin typeface="Meiryo UI" panose="020B0604030504040204" pitchFamily="50" charset="-128"/>
                <a:ea typeface="Meiryo UI" panose="020B0604030504040204" pitchFamily="50" charset="-128"/>
              </a:rPr>
              <a:t>【</a:t>
            </a:r>
            <a:r>
              <a:rPr lang="ja-JP" altLang="en-US" sz="1400" b="1" u="sng" dirty="0">
                <a:solidFill>
                  <a:prstClr val="black"/>
                </a:solidFill>
                <a:latin typeface="Meiryo UI" panose="020B0604030504040204" pitchFamily="50" charset="-128"/>
                <a:ea typeface="Meiryo UI" panose="020B0604030504040204" pitchFamily="50" charset="-128"/>
              </a:rPr>
              <a:t>第</a:t>
            </a:r>
            <a:r>
              <a:rPr lang="en-US" altLang="ja-JP" sz="1400" b="1" u="sng" dirty="0">
                <a:solidFill>
                  <a:prstClr val="black"/>
                </a:solidFill>
                <a:latin typeface="Meiryo UI" panose="020B0604030504040204" pitchFamily="50" charset="-128"/>
                <a:ea typeface="Meiryo UI" panose="020B0604030504040204" pitchFamily="50" charset="-128"/>
              </a:rPr>
              <a:t>1.3</a:t>
            </a:r>
            <a:r>
              <a:rPr lang="ja-JP" altLang="en-US" sz="1400" b="1" u="sng" dirty="0">
                <a:solidFill>
                  <a:prstClr val="black"/>
                </a:solidFill>
                <a:latin typeface="Meiryo UI" panose="020B0604030504040204" pitchFamily="50" charset="-128"/>
                <a:ea typeface="Meiryo UI" panose="020B0604030504040204" pitchFamily="50" charset="-128"/>
              </a:rPr>
              <a:t>版</a:t>
            </a:r>
            <a:r>
              <a:rPr lang="en-US" altLang="ja-JP" sz="1400" b="1" u="sng" dirty="0">
                <a:solidFill>
                  <a:prstClr val="black"/>
                </a:solidFill>
                <a:latin typeface="Meiryo UI" panose="020B0604030504040204" pitchFamily="50" charset="-128"/>
                <a:ea typeface="Meiryo UI" panose="020B0604030504040204" pitchFamily="50" charset="-128"/>
              </a:rPr>
              <a:t>】</a:t>
            </a:r>
            <a:r>
              <a:rPr lang="ja-JP" altLang="en-US" sz="1400" b="1" u="sng" dirty="0">
                <a:solidFill>
                  <a:prstClr val="black"/>
                </a:solidFill>
                <a:latin typeface="Meiryo UI" panose="020B0604030504040204" pitchFamily="50" charset="-128"/>
                <a:ea typeface="Meiryo UI" panose="020B0604030504040204" pitchFamily="50" charset="-128"/>
              </a:rPr>
              <a:t>の公開以降、事務局にて課題・検討事項や、制度改正等を基に、国保標準仕様書の改訂方針を検討し、その内容を資料</a:t>
            </a:r>
            <a:r>
              <a:rPr lang="en-US" altLang="ja-JP" sz="1400" b="1" u="sng" dirty="0">
                <a:solidFill>
                  <a:prstClr val="black"/>
                </a:solidFill>
                <a:latin typeface="Meiryo UI" panose="020B0604030504040204" pitchFamily="50" charset="-128"/>
                <a:ea typeface="Meiryo UI" panose="020B0604030504040204" pitchFamily="50" charset="-128"/>
              </a:rPr>
              <a:t>No.2</a:t>
            </a:r>
            <a:r>
              <a:rPr lang="ja-JP" altLang="en-US" sz="1400" b="1" u="sng" dirty="0">
                <a:solidFill>
                  <a:prstClr val="black"/>
                </a:solidFill>
                <a:latin typeface="Meiryo UI" panose="020B0604030504040204" pitchFamily="50" charset="-128"/>
                <a:ea typeface="Meiryo UI" panose="020B0604030504040204" pitchFamily="50" charset="-128"/>
              </a:rPr>
              <a:t>に纏めている</a:t>
            </a:r>
            <a:r>
              <a:rPr lang="ja-JP" altLang="en-US" sz="1400" dirty="0">
                <a:solidFill>
                  <a:prstClr val="black"/>
                </a:solidFill>
                <a:latin typeface="Meiryo UI" panose="020B0604030504040204" pitchFamily="50" charset="-128"/>
                <a:ea typeface="Meiryo UI" panose="020B0604030504040204" pitchFamily="50" charset="-128"/>
              </a:rPr>
              <a:t>。</a:t>
            </a:r>
            <a:endParaRPr lang="en-US" altLang="ja-JP" sz="1400" dirty="0">
              <a:solidFill>
                <a:prstClr val="black"/>
              </a:solidFill>
              <a:latin typeface="Meiryo UI" panose="020B0604030504040204" pitchFamily="50" charset="-128"/>
              <a:ea typeface="Meiryo UI" panose="020B0604030504040204" pitchFamily="50" charset="-128"/>
            </a:endParaRPr>
          </a:p>
          <a:p>
            <a:pPr marL="182563"/>
            <a:endPar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endParaRPr>
          </a:p>
          <a:p>
            <a:pPr marL="182563" indent="-182563"/>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〇　資料</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No.2</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の内容を基に、「</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資料</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No.3】</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標準仕様書</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第</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1.4</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版</a:t>
            </a:r>
            <a:r>
              <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a:t>
            </a:r>
            <a:r>
              <a:rPr kumimoji="1" lang="ja-JP" altLang="en-US"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（案）」として、本紙及び業務フロー、機能・帳票要件、帳票詳細要件、帳票レイアウトの改訂を行っている。</a:t>
            </a:r>
            <a:endParaRPr kumimoji="1" lang="en-US" altLang="ja-JP" sz="140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endParaRPr>
          </a:p>
        </p:txBody>
      </p:sp>
      <p:sp>
        <p:nvSpPr>
          <p:cNvPr id="6" name="Rectangle 5">
            <a:extLst>
              <a:ext uri="{FF2B5EF4-FFF2-40B4-BE49-F238E27FC236}">
                <a16:creationId xmlns:a16="http://schemas.microsoft.com/office/drawing/2014/main" id="{C80E4638-FA47-462D-AA32-A6702386CA93}"/>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sz="1400" kern="0" dirty="0">
                <a:latin typeface="Meiryo UI" panose="020B0604030504040204" pitchFamily="50" charset="-128"/>
                <a:ea typeface="Meiryo UI" panose="020B0604030504040204" pitchFamily="50" charset="-128"/>
              </a:rPr>
              <a:t>１</a:t>
            </a:r>
            <a:r>
              <a:rPr lang="ja-JP" altLang="en-US" sz="1400" b="0" kern="0" dirty="0">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国民健康保険システム標準化 令和</a:t>
            </a:r>
            <a:r>
              <a:rPr lang="en-US" altLang="ja-JP" dirty="0">
                <a:solidFill>
                  <a:prstClr val="black"/>
                </a:solidFill>
                <a:latin typeface="Meiryo UI" panose="020B0604030504040204" pitchFamily="50" charset="-128"/>
                <a:ea typeface="Meiryo UI" panose="020B0604030504040204" pitchFamily="50" charset="-128"/>
              </a:rPr>
              <a:t>6</a:t>
            </a:r>
            <a:r>
              <a:rPr lang="ja-JP" altLang="en-US" sz="1400" dirty="0">
                <a:solidFill>
                  <a:prstClr val="black"/>
                </a:solidFill>
                <a:latin typeface="Meiryo UI" panose="020B0604030504040204" pitchFamily="50" charset="-128"/>
                <a:ea typeface="Meiryo UI" panose="020B0604030504040204" pitchFamily="50" charset="-128"/>
              </a:rPr>
              <a:t>年度標準仕様書改訂 </a:t>
            </a:r>
            <a:r>
              <a:rPr lang="ja-JP" altLang="en-US" dirty="0">
                <a:solidFill>
                  <a:prstClr val="black"/>
                </a:solidFill>
                <a:latin typeface="Meiryo UI" panose="020B0604030504040204" pitchFamily="50" charset="-128"/>
                <a:ea typeface="Meiryo UI" panose="020B0604030504040204" pitchFamily="50" charset="-128"/>
              </a:rPr>
              <a:t>第</a:t>
            </a:r>
            <a:r>
              <a:rPr lang="en-US" altLang="ja-JP" dirty="0">
                <a:solidFill>
                  <a:prstClr val="black"/>
                </a:solidFill>
                <a:latin typeface="Meiryo UI" panose="020B0604030504040204" pitchFamily="50" charset="-128"/>
                <a:ea typeface="Meiryo UI" panose="020B0604030504040204" pitchFamily="50" charset="-128"/>
              </a:rPr>
              <a:t>3</a:t>
            </a:r>
            <a:r>
              <a:rPr lang="ja-JP" altLang="en-US" dirty="0">
                <a:solidFill>
                  <a:prstClr val="black"/>
                </a:solidFill>
                <a:latin typeface="Meiryo UI" panose="020B0604030504040204" pitchFamily="50" charset="-128"/>
                <a:ea typeface="Meiryo UI" panose="020B0604030504040204" pitchFamily="50" charset="-128"/>
              </a:rPr>
              <a:t>回検討会</a:t>
            </a:r>
            <a:r>
              <a:rPr lang="ja-JP" altLang="en-US" sz="1400" dirty="0">
                <a:solidFill>
                  <a:prstClr val="black"/>
                </a:solidFill>
                <a:latin typeface="Meiryo UI" panose="020B0604030504040204" pitchFamily="50" charset="-128"/>
                <a:ea typeface="Meiryo UI" panose="020B0604030504040204" pitchFamily="50" charset="-128"/>
              </a:rPr>
              <a:t>（資料</a:t>
            </a:r>
            <a:r>
              <a:rPr lang="en-US" altLang="ja-JP" sz="1400" dirty="0">
                <a:solidFill>
                  <a:prstClr val="black"/>
                </a:solidFill>
                <a:latin typeface="Meiryo UI" panose="020B0604030504040204" pitchFamily="50" charset="-128"/>
                <a:ea typeface="Meiryo UI" panose="020B0604030504040204" pitchFamily="50" charset="-128"/>
              </a:rPr>
              <a:t>No.2</a:t>
            </a:r>
            <a:r>
              <a:rPr lang="ja-JP" altLang="en-US" sz="1400" dirty="0">
                <a:solidFill>
                  <a:prstClr val="black"/>
                </a:solidFill>
                <a:latin typeface="Meiryo UI" panose="020B0604030504040204" pitchFamily="50" charset="-128"/>
                <a:ea typeface="Meiryo UI" panose="020B0604030504040204" pitchFamily="50" charset="-128"/>
              </a:rPr>
              <a:t>）</a:t>
            </a:r>
            <a:endParaRPr lang="ja-JP" altLang="en-US" kern="0" dirty="0">
              <a:latin typeface="Meiryo UI" panose="020B0604030504040204" pitchFamily="50" charset="-128"/>
              <a:ea typeface="Meiryo UI" panose="020B0604030504040204" pitchFamily="50" charset="-128"/>
            </a:endParaRPr>
          </a:p>
        </p:txBody>
      </p:sp>
      <p:sp>
        <p:nvSpPr>
          <p:cNvPr id="3" name="スライド番号プレースホルダー 4">
            <a:extLst>
              <a:ext uri="{FF2B5EF4-FFF2-40B4-BE49-F238E27FC236}">
                <a16:creationId xmlns:a16="http://schemas.microsoft.com/office/drawing/2014/main" id="{D9272F9A-C5FB-9FC5-9683-C8085149AF54}"/>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407804212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4DE525E3-04FE-414D-A598-FAF907020EDF}"/>
              </a:ext>
            </a:extLst>
          </p:cNvPr>
          <p:cNvSpPr txBox="1"/>
          <p:nvPr/>
        </p:nvSpPr>
        <p:spPr>
          <a:xfrm>
            <a:off x="321031" y="543321"/>
            <a:ext cx="8424936" cy="1600438"/>
          </a:xfrm>
          <a:prstGeom prst="rect">
            <a:avLst/>
          </a:prstGeom>
          <a:noFill/>
        </p:spPr>
        <p:txBody>
          <a:bodyPr wrap="square" rtlCol="0">
            <a:spAutoFit/>
          </a:bodyPr>
          <a:lstStyle/>
          <a:p>
            <a:pPr marL="182563" indent="-182563"/>
            <a:r>
              <a:rPr kumimoji="1" lang="ja-JP" altLang="en-US" sz="1400" dirty="0">
                <a:latin typeface="Meiryo UI" panose="020B0604030504040204" pitchFamily="50" charset="-128"/>
                <a:ea typeface="Meiryo UI" panose="020B0604030504040204" pitchFamily="50" charset="-128"/>
              </a:rPr>
              <a:t>〇　資料</a:t>
            </a:r>
            <a:r>
              <a:rPr lang="en-US" altLang="ja-JP" sz="1400" dirty="0">
                <a:latin typeface="Meiryo UI" panose="020B0604030504040204" pitchFamily="50" charset="-128"/>
                <a:ea typeface="Meiryo UI" panose="020B0604030504040204" pitchFamily="50" charset="-128"/>
              </a:rPr>
              <a:t>No.3</a:t>
            </a:r>
            <a:r>
              <a:rPr kumimoji="1" lang="ja-JP" altLang="en-US" sz="1400" dirty="0">
                <a:latin typeface="Meiryo UI" panose="020B0604030504040204" pitchFamily="50" charset="-128"/>
                <a:ea typeface="Meiryo UI" panose="020B0604030504040204" pitchFamily="50" charset="-128"/>
              </a:rPr>
              <a:t>に含まれる仕様書を合わせて</a:t>
            </a:r>
            <a:r>
              <a:rPr kumimoji="1" lang="ja-JP" altLang="en-US" sz="1400" b="1" u="sng" dirty="0">
                <a:latin typeface="Meiryo UI" panose="020B0604030504040204" pitchFamily="50" charset="-128"/>
                <a:ea typeface="Meiryo UI" panose="020B0604030504040204" pitchFamily="50" charset="-128"/>
              </a:rPr>
              <a:t>「国保標準仕様書</a:t>
            </a:r>
            <a:r>
              <a:rPr kumimoji="1" lang="en-US" altLang="ja-JP" sz="1400" b="1" u="sng" dirty="0">
                <a:latin typeface="Meiryo UI" panose="020B0604030504040204" pitchFamily="50" charset="-128"/>
                <a:ea typeface="Meiryo UI" panose="020B0604030504040204" pitchFamily="50" charset="-128"/>
              </a:rPr>
              <a:t>【</a:t>
            </a:r>
            <a:r>
              <a:rPr lang="ja-JP" altLang="en-US" sz="1400" b="1" u="sng" dirty="0">
                <a:latin typeface="Meiryo UI" panose="020B0604030504040204" pitchFamily="50" charset="-128"/>
                <a:ea typeface="Meiryo UI" panose="020B0604030504040204" pitchFamily="50" charset="-128"/>
              </a:rPr>
              <a:t>第</a:t>
            </a:r>
            <a:r>
              <a:rPr lang="en-US" altLang="ja-JP" sz="1400" b="1" u="sng" dirty="0">
                <a:latin typeface="Meiryo UI" panose="020B0604030504040204" pitchFamily="50" charset="-128"/>
                <a:ea typeface="Meiryo UI" panose="020B0604030504040204" pitchFamily="50" charset="-128"/>
              </a:rPr>
              <a:t>1.4</a:t>
            </a:r>
            <a:r>
              <a:rPr lang="ja-JP" altLang="en-US" sz="1400" b="1" u="sng" dirty="0">
                <a:latin typeface="Meiryo UI" panose="020B0604030504040204" pitchFamily="50" charset="-128"/>
                <a:ea typeface="Meiryo UI" panose="020B0604030504040204" pitchFamily="50" charset="-128"/>
              </a:rPr>
              <a:t>版</a:t>
            </a:r>
            <a:r>
              <a:rPr lang="en-US" altLang="ja-JP" sz="1400" b="1" u="sng" dirty="0">
                <a:latin typeface="Meiryo UI" panose="020B0604030504040204" pitchFamily="50" charset="-128"/>
                <a:ea typeface="Meiryo UI" panose="020B0604030504040204" pitchFamily="50" charset="-128"/>
              </a:rPr>
              <a:t>】</a:t>
            </a:r>
            <a:r>
              <a:rPr lang="ja-JP" altLang="en-US" sz="1400" b="1" u="sng" dirty="0">
                <a:latin typeface="Meiryo UI" panose="020B0604030504040204" pitchFamily="50" charset="-128"/>
                <a:ea typeface="Meiryo UI" panose="020B0604030504040204" pitchFamily="50" charset="-128"/>
              </a:rPr>
              <a:t>（案）</a:t>
            </a:r>
            <a:r>
              <a:rPr kumimoji="1" lang="ja-JP" altLang="en-US" sz="1400" b="1" u="sng"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としている。</a:t>
            </a:r>
            <a:endParaRPr kumimoji="1" lang="en-US" altLang="ja-JP" sz="1400" dirty="0">
              <a:latin typeface="Meiryo UI" panose="020B0604030504040204" pitchFamily="50" charset="-128"/>
              <a:ea typeface="Meiryo UI" panose="020B0604030504040204" pitchFamily="50" charset="-128"/>
            </a:endParaRPr>
          </a:p>
          <a:p>
            <a:pPr marL="182563" indent="-182563"/>
            <a:endParaRPr lang="en-US" altLang="ja-JP" sz="1400" dirty="0">
              <a:latin typeface="Meiryo UI" panose="020B0604030504040204" pitchFamily="50" charset="-128"/>
              <a:ea typeface="Meiryo UI" panose="020B0604030504040204" pitchFamily="50" charset="-128"/>
            </a:endParaRPr>
          </a:p>
          <a:p>
            <a:pPr marL="182563" indent="-182563"/>
            <a:r>
              <a:rPr kumimoji="1" lang="ja-JP" altLang="en-US" sz="1400" dirty="0">
                <a:latin typeface="Meiryo UI" panose="020B0604030504040204" pitchFamily="50" charset="-128"/>
                <a:ea typeface="Meiryo UI" panose="020B0604030504040204" pitchFamily="50" charset="-128"/>
              </a:rPr>
              <a:t>〇　資料</a:t>
            </a:r>
            <a:r>
              <a:rPr kumimoji="1" lang="en-US" altLang="ja-JP" sz="1400" dirty="0">
                <a:latin typeface="Meiryo UI" panose="020B0604030504040204" pitchFamily="50" charset="-128"/>
                <a:ea typeface="Meiryo UI" panose="020B0604030504040204" pitchFamily="50" charset="-128"/>
              </a:rPr>
              <a:t>No.3</a:t>
            </a:r>
            <a:r>
              <a:rPr kumimoji="1" lang="ja-JP" altLang="en-US" sz="1400" dirty="0">
                <a:latin typeface="Meiryo UI" panose="020B0604030504040204" pitchFamily="50" charset="-128"/>
                <a:ea typeface="Meiryo UI" panose="020B0604030504040204" pitchFamily="50" charset="-128"/>
              </a:rPr>
              <a:t>については、下記に記載のプロセスで作成している。</a:t>
            </a:r>
            <a:endParaRPr kumimoji="1" lang="en-US" altLang="ja-JP" sz="1400" dirty="0">
              <a:latin typeface="Meiryo UI" panose="020B0604030504040204" pitchFamily="50" charset="-128"/>
              <a:ea typeface="Meiryo UI" panose="020B0604030504040204" pitchFamily="50" charset="-128"/>
            </a:endParaRPr>
          </a:p>
          <a:p>
            <a:pPr marL="182563" indent="-182563"/>
            <a:endParaRPr kumimoji="1" lang="en-US" altLang="ja-JP" sz="1400" dirty="0">
              <a:latin typeface="Meiryo UI" panose="020B0604030504040204" pitchFamily="50" charset="-128"/>
              <a:ea typeface="Meiryo UI" panose="020B0604030504040204" pitchFamily="50" charset="-128"/>
            </a:endParaRPr>
          </a:p>
          <a:p>
            <a:pPr marL="182563" indent="-182563"/>
            <a:r>
              <a:rPr kumimoji="1" lang="ja-JP" altLang="en-US" sz="1400" dirty="0">
                <a:latin typeface="Meiryo UI" panose="020B0604030504040204" pitchFamily="50" charset="-128"/>
                <a:ea typeface="Meiryo UI" panose="020B0604030504040204" pitchFamily="50" charset="-128"/>
              </a:rPr>
              <a:t>〇　本検討会にて提示する資料</a:t>
            </a:r>
            <a:r>
              <a:rPr kumimoji="1" lang="en-US" altLang="ja-JP" sz="1400" dirty="0">
                <a:latin typeface="Meiryo UI" panose="020B0604030504040204" pitchFamily="50" charset="-128"/>
                <a:ea typeface="Meiryo UI" panose="020B0604030504040204" pitchFamily="50" charset="-128"/>
              </a:rPr>
              <a:t>No.3</a:t>
            </a:r>
            <a:r>
              <a:rPr kumimoji="1" lang="ja-JP" altLang="en-US" sz="1400" dirty="0">
                <a:latin typeface="Meiryo UI" panose="020B0604030504040204" pitchFamily="50" charset="-128"/>
                <a:ea typeface="Meiryo UI" panose="020B0604030504040204" pitchFamily="50" charset="-128"/>
              </a:rPr>
              <a:t>については、</a:t>
            </a:r>
            <a:r>
              <a:rPr kumimoji="1" lang="ja-JP" altLang="en-US" sz="1400" b="1" u="sng" dirty="0">
                <a:latin typeface="Meiryo UI" panose="020B0604030504040204" pitchFamily="50" charset="-128"/>
                <a:ea typeface="Meiryo UI" panose="020B0604030504040204" pitchFamily="50" charset="-128"/>
              </a:rPr>
              <a:t>令和</a:t>
            </a:r>
            <a:r>
              <a:rPr kumimoji="1" lang="en-US" altLang="ja-JP" sz="1400" b="1" u="sng" dirty="0">
                <a:latin typeface="Meiryo UI" panose="020B0604030504040204" pitchFamily="50" charset="-128"/>
                <a:ea typeface="Meiryo UI" panose="020B0604030504040204" pitchFamily="50" charset="-128"/>
              </a:rPr>
              <a:t>7</a:t>
            </a:r>
            <a:r>
              <a:rPr kumimoji="1" lang="ja-JP" altLang="en-US" sz="1400" b="1" u="sng" dirty="0">
                <a:latin typeface="Meiryo UI" panose="020B0604030504040204" pitchFamily="50" charset="-128"/>
                <a:ea typeface="Meiryo UI" panose="020B0604030504040204" pitchFamily="50" charset="-128"/>
              </a:rPr>
              <a:t>年</a:t>
            </a:r>
            <a:r>
              <a:rPr lang="en-US" altLang="ja-JP" sz="1400" b="1" u="sng" dirty="0">
                <a:latin typeface="Meiryo UI" panose="020B0604030504040204" pitchFamily="50" charset="-128"/>
                <a:ea typeface="Meiryo UI" panose="020B0604030504040204" pitchFamily="50" charset="-128"/>
              </a:rPr>
              <a:t>1</a:t>
            </a:r>
            <a:r>
              <a:rPr lang="ja-JP" altLang="en-US" sz="1400" b="1" u="sng" dirty="0">
                <a:latin typeface="Meiryo UI" panose="020B0604030504040204" pitchFamily="50" charset="-128"/>
                <a:ea typeface="Meiryo UI" panose="020B0604030504040204" pitchFamily="50" charset="-128"/>
              </a:rPr>
              <a:t>月</a:t>
            </a:r>
            <a:r>
              <a:rPr lang="en-US" altLang="ja-JP" sz="1400" b="1" u="sng" dirty="0">
                <a:latin typeface="Meiryo UI" panose="020B0604030504040204" pitchFamily="50" charset="-128"/>
                <a:ea typeface="Meiryo UI" panose="020B0604030504040204" pitchFamily="50" charset="-128"/>
              </a:rPr>
              <a:t>10</a:t>
            </a:r>
            <a:r>
              <a:rPr lang="ja-JP" altLang="en-US" sz="1400" b="1" u="sng" dirty="0">
                <a:latin typeface="Meiryo UI" panose="020B0604030504040204" pitchFamily="50" charset="-128"/>
                <a:ea typeface="Meiryo UI" panose="020B0604030504040204" pitchFamily="50" charset="-128"/>
              </a:rPr>
              <a:t>日から令和</a:t>
            </a:r>
            <a:r>
              <a:rPr lang="en-US" altLang="ja-JP" sz="1400" b="1" u="sng" dirty="0">
                <a:latin typeface="Meiryo UI" panose="020B0604030504040204" pitchFamily="50" charset="-128"/>
                <a:ea typeface="Meiryo UI" panose="020B0604030504040204" pitchFamily="50" charset="-128"/>
              </a:rPr>
              <a:t>7</a:t>
            </a:r>
            <a:r>
              <a:rPr lang="ja-JP" altLang="en-US" sz="1400" b="1" u="sng" dirty="0">
                <a:latin typeface="Meiryo UI" panose="020B0604030504040204" pitchFamily="50" charset="-128"/>
                <a:ea typeface="Meiryo UI" panose="020B0604030504040204" pitchFamily="50" charset="-128"/>
              </a:rPr>
              <a:t>年</a:t>
            </a:r>
            <a:r>
              <a:rPr lang="en-US" altLang="ja-JP" sz="1400" b="1" u="sng" dirty="0">
                <a:latin typeface="Meiryo UI" panose="020B0604030504040204" pitchFamily="50" charset="-128"/>
                <a:ea typeface="Meiryo UI" panose="020B0604030504040204" pitchFamily="50" charset="-128"/>
              </a:rPr>
              <a:t>1</a:t>
            </a:r>
            <a:r>
              <a:rPr lang="ja-JP" altLang="en-US" sz="1400" b="1" u="sng" dirty="0">
                <a:latin typeface="Meiryo UI" panose="020B0604030504040204" pitchFamily="50" charset="-128"/>
                <a:ea typeface="Meiryo UI" panose="020B0604030504040204" pitchFamily="50" charset="-128"/>
              </a:rPr>
              <a:t>月</a:t>
            </a:r>
            <a:r>
              <a:rPr lang="en-US" altLang="ja-JP" sz="1400" b="1" u="sng" dirty="0">
                <a:latin typeface="Meiryo UI" panose="020B0604030504040204" pitchFamily="50" charset="-128"/>
                <a:ea typeface="Meiryo UI" panose="020B0604030504040204" pitchFamily="50" charset="-128"/>
              </a:rPr>
              <a:t>16</a:t>
            </a:r>
            <a:r>
              <a:rPr lang="ja-JP" altLang="en-US" sz="1400" b="1" u="sng" dirty="0">
                <a:latin typeface="Meiryo UI" panose="020B0604030504040204" pitchFamily="50" charset="-128"/>
                <a:ea typeface="Meiryo UI" panose="020B0604030504040204" pitchFamily="50" charset="-128"/>
              </a:rPr>
              <a:t>日の期間においてワーキングチーム構成員にてご確認いただいた結果を反映</a:t>
            </a:r>
            <a:r>
              <a:rPr kumimoji="1" lang="ja-JP" altLang="en-US" sz="1400" dirty="0">
                <a:latin typeface="Meiryo UI" panose="020B0604030504040204" pitchFamily="50" charset="-128"/>
                <a:ea typeface="Meiryo UI" panose="020B0604030504040204" pitchFamily="50" charset="-128"/>
              </a:rPr>
              <a:t>したものであり、</a:t>
            </a:r>
            <a:r>
              <a:rPr kumimoji="1" lang="ja-JP" altLang="en-US" sz="1400" b="1" u="sng" dirty="0">
                <a:latin typeface="Meiryo UI" panose="020B0604030504040204" pitchFamily="50" charset="-128"/>
                <a:ea typeface="Meiryo UI" panose="020B0604030504040204" pitchFamily="50" charset="-128"/>
              </a:rPr>
              <a:t>令和</a:t>
            </a:r>
            <a:r>
              <a:rPr lang="en-US" altLang="ja-JP" sz="1400" b="1" u="sng" dirty="0">
                <a:latin typeface="Meiryo UI" panose="020B0604030504040204" pitchFamily="50" charset="-128"/>
                <a:ea typeface="Meiryo UI" panose="020B0604030504040204" pitchFamily="50" charset="-128"/>
              </a:rPr>
              <a:t>7</a:t>
            </a:r>
            <a:r>
              <a:rPr kumimoji="1" lang="ja-JP" altLang="en-US" sz="1400" b="1" u="sng" dirty="0">
                <a:latin typeface="Meiryo UI" panose="020B0604030504040204" pitchFamily="50" charset="-128"/>
                <a:ea typeface="Meiryo UI" panose="020B0604030504040204" pitchFamily="50" charset="-128"/>
              </a:rPr>
              <a:t>年</a:t>
            </a:r>
            <a:r>
              <a:rPr kumimoji="1" lang="en-US" altLang="ja-JP" sz="1400" b="1" u="sng" dirty="0">
                <a:latin typeface="Meiryo UI" panose="020B0604030504040204" pitchFamily="50" charset="-128"/>
                <a:ea typeface="Meiryo UI" panose="020B0604030504040204" pitchFamily="50" charset="-128"/>
              </a:rPr>
              <a:t>2</a:t>
            </a:r>
            <a:r>
              <a:rPr kumimoji="1" lang="ja-JP" altLang="en-US" sz="1400" b="1" u="sng" dirty="0">
                <a:latin typeface="Meiryo UI" panose="020B0604030504040204" pitchFamily="50" charset="-128"/>
                <a:ea typeface="Meiryo UI" panose="020B0604030504040204" pitchFamily="50" charset="-128"/>
              </a:rPr>
              <a:t>月上旬に控える全国意見照会の際に発出を予定している</a:t>
            </a:r>
            <a:r>
              <a:rPr kumimoji="1" lang="ja-JP" altLang="en-US" sz="1400" dirty="0">
                <a:latin typeface="Meiryo UI" panose="020B0604030504040204" pitchFamily="50" charset="-128"/>
                <a:ea typeface="Meiryo UI" panose="020B0604030504040204" pitchFamily="50" charset="-128"/>
              </a:rPr>
              <a:t>。</a:t>
            </a:r>
            <a:endParaRPr kumimoji="1" lang="en-US" altLang="ja-JP" sz="1400" dirty="0">
              <a:latin typeface="Meiryo UI" panose="020B0604030504040204" pitchFamily="50" charset="-128"/>
              <a:ea typeface="Meiryo UI" panose="020B0604030504040204" pitchFamily="50" charset="-128"/>
            </a:endParaRPr>
          </a:p>
        </p:txBody>
      </p:sp>
      <p:sp>
        <p:nvSpPr>
          <p:cNvPr id="3" name="テキスト ボックス 2">
            <a:extLst>
              <a:ext uri="{FF2B5EF4-FFF2-40B4-BE49-F238E27FC236}">
                <a16:creationId xmlns:a16="http://schemas.microsoft.com/office/drawing/2014/main" id="{2BD5B5A4-A500-4D75-AD6C-C65D43DB6F66}"/>
              </a:ext>
            </a:extLst>
          </p:cNvPr>
          <p:cNvSpPr txBox="1"/>
          <p:nvPr/>
        </p:nvSpPr>
        <p:spPr>
          <a:xfrm>
            <a:off x="683999" y="2558814"/>
            <a:ext cx="8089523" cy="461665"/>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r>
              <a:rPr kumimoji="1" lang="ja-JP" altLang="en-US" sz="1200" dirty="0">
                <a:latin typeface="Meiryo UI" panose="020B0604030504040204" pitchFamily="50" charset="-128"/>
                <a:ea typeface="Meiryo UI" panose="020B0604030504040204" pitchFamily="50" charset="-128"/>
              </a:rPr>
              <a:t>①「国保</a:t>
            </a:r>
            <a:r>
              <a:rPr lang="ja-JP" altLang="en-US" sz="1200" dirty="0">
                <a:latin typeface="Meiryo UI" panose="020B0604030504040204" pitchFamily="50" charset="-128"/>
                <a:ea typeface="Meiryo UI" panose="020B0604030504040204" pitchFamily="50" charset="-128"/>
              </a:rPr>
              <a:t>標準仕様書</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第</a:t>
            </a:r>
            <a:r>
              <a:rPr lang="en-US" altLang="ja-JP" sz="1200" dirty="0">
                <a:latin typeface="Meiryo UI" panose="020B0604030504040204" pitchFamily="50" charset="-128"/>
                <a:ea typeface="Meiryo UI" panose="020B0604030504040204" pitchFamily="50" charset="-128"/>
              </a:rPr>
              <a:t>1.3</a:t>
            </a:r>
            <a:r>
              <a:rPr lang="ja-JP" altLang="en-US" sz="1200" dirty="0">
                <a:latin typeface="Meiryo UI" panose="020B0604030504040204" pitchFamily="50" charset="-128"/>
                <a:ea typeface="Meiryo UI" panose="020B0604030504040204" pitchFamily="50" charset="-128"/>
              </a:rPr>
              <a:t>版</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」公開時点の課題・検討事項や制度改正による国保標準仕様書の改訂方針について、</a:t>
            </a:r>
            <a:r>
              <a:rPr lang="ja-JP" altLang="en-US" sz="1200" b="1" u="sng" dirty="0">
                <a:latin typeface="Meiryo UI" panose="020B0604030504040204" pitchFamily="50" charset="-128"/>
                <a:ea typeface="Meiryo UI" panose="020B0604030504040204" pitchFamily="50" charset="-128"/>
              </a:rPr>
              <a:t>令和</a:t>
            </a:r>
            <a:r>
              <a:rPr lang="en-US" altLang="ja-JP" sz="1200" b="1" u="sng" dirty="0">
                <a:latin typeface="Meiryo UI" panose="020B0604030504040204" pitchFamily="50" charset="-128"/>
                <a:ea typeface="Meiryo UI" panose="020B0604030504040204" pitchFamily="50" charset="-128"/>
              </a:rPr>
              <a:t>7</a:t>
            </a:r>
            <a:r>
              <a:rPr lang="ja-JP" altLang="en-US" sz="1200" b="1" u="sng" dirty="0">
                <a:latin typeface="Meiryo UI" panose="020B0604030504040204" pitchFamily="50" charset="-128"/>
                <a:ea typeface="Meiryo UI" panose="020B0604030504040204" pitchFamily="50" charset="-128"/>
              </a:rPr>
              <a:t>年</a:t>
            </a:r>
            <a:r>
              <a:rPr lang="en-US" altLang="ja-JP" sz="1200" b="1" u="sng" dirty="0">
                <a:latin typeface="Meiryo UI" panose="020B0604030504040204" pitchFamily="50" charset="-128"/>
                <a:ea typeface="Meiryo UI" panose="020B0604030504040204" pitchFamily="50" charset="-128"/>
              </a:rPr>
              <a:t>1</a:t>
            </a:r>
            <a:r>
              <a:rPr lang="ja-JP" altLang="en-US" sz="1200" b="1" u="sng" dirty="0">
                <a:latin typeface="Meiryo UI" panose="020B0604030504040204" pitchFamily="50" charset="-128"/>
                <a:ea typeface="Meiryo UI" panose="020B0604030504040204" pitchFamily="50" charset="-128"/>
              </a:rPr>
              <a:t>月</a:t>
            </a:r>
            <a:r>
              <a:rPr lang="en-US" altLang="ja-JP" sz="1200" b="1" u="sng" dirty="0">
                <a:latin typeface="Meiryo UI" panose="020B0604030504040204" pitchFamily="50" charset="-128"/>
                <a:ea typeface="Meiryo UI" panose="020B0604030504040204" pitchFamily="50" charset="-128"/>
              </a:rPr>
              <a:t>15</a:t>
            </a:r>
            <a:r>
              <a:rPr lang="ja-JP" altLang="en-US" sz="1200" b="1" u="sng" dirty="0">
                <a:latin typeface="Meiryo UI" panose="020B0604030504040204" pitchFamily="50" charset="-128"/>
                <a:ea typeface="Meiryo UI" panose="020B0604030504040204" pitchFamily="50" charset="-128"/>
              </a:rPr>
              <a:t>日に実施した合同ワーキングチームにて議論し、内容についてワーキングチーム構成員よりご意見をいただいた</a:t>
            </a:r>
            <a:r>
              <a:rPr lang="ja-JP" altLang="en-US" sz="1200" dirty="0">
                <a:latin typeface="Meiryo UI" panose="020B0604030504040204" pitchFamily="50" charset="-128"/>
                <a:ea typeface="Meiryo UI" panose="020B0604030504040204" pitchFamily="50" charset="-128"/>
              </a:rPr>
              <a:t>。</a:t>
            </a:r>
            <a:endParaRPr kumimoji="1" lang="en-US" altLang="ja-JP" sz="1200" dirty="0">
              <a:latin typeface="Meiryo UI" panose="020B0604030504040204" pitchFamily="50" charset="-128"/>
              <a:ea typeface="Meiryo UI" panose="020B0604030504040204" pitchFamily="50" charset="-128"/>
            </a:endParaRPr>
          </a:p>
        </p:txBody>
      </p:sp>
      <p:sp>
        <p:nvSpPr>
          <p:cNvPr id="9" name="テキスト ボックス 8">
            <a:extLst>
              <a:ext uri="{FF2B5EF4-FFF2-40B4-BE49-F238E27FC236}">
                <a16:creationId xmlns:a16="http://schemas.microsoft.com/office/drawing/2014/main" id="{5885F975-6590-4F55-9DFA-75665CAF3052}"/>
              </a:ext>
            </a:extLst>
          </p:cNvPr>
          <p:cNvSpPr txBox="1"/>
          <p:nvPr/>
        </p:nvSpPr>
        <p:spPr>
          <a:xfrm>
            <a:off x="683999" y="3324863"/>
            <a:ext cx="8089523" cy="276999"/>
          </a:xfrm>
          <a:prstGeom prst="rect">
            <a:avLst/>
          </a:prstGeom>
        </p:spPr>
        <p:style>
          <a:lnRef idx="2">
            <a:schemeClr val="accent1"/>
          </a:lnRef>
          <a:fillRef idx="1">
            <a:schemeClr val="lt1"/>
          </a:fillRef>
          <a:effectRef idx="0">
            <a:schemeClr val="accent1"/>
          </a:effectRef>
          <a:fontRef idx="minor">
            <a:schemeClr val="dk1"/>
          </a:fontRef>
        </p:style>
        <p:txBody>
          <a:bodyPr wrap="square" rtlCol="0">
            <a:spAutoFit/>
          </a:bodyPr>
          <a:lstStyle/>
          <a:p>
            <a:r>
              <a:rPr lang="ja-JP" altLang="en-US" sz="1200" dirty="0">
                <a:latin typeface="Meiryo UI" panose="020B0604030504040204" pitchFamily="50" charset="-128"/>
                <a:ea typeface="Meiryo UI" panose="020B0604030504040204" pitchFamily="50" charset="-128"/>
              </a:rPr>
              <a:t>②①で提示した改訂方針及びワーキングチーム構成員からいただいた</a:t>
            </a:r>
            <a:r>
              <a:rPr lang="ja-JP" altLang="en-US" sz="1200" b="1" u="sng" dirty="0">
                <a:latin typeface="Meiryo UI" panose="020B0604030504040204" pitchFamily="50" charset="-128"/>
                <a:ea typeface="Meiryo UI" panose="020B0604030504040204" pitchFamily="50" charset="-128"/>
              </a:rPr>
              <a:t>ご意見を基に、「国保標準仕様書</a:t>
            </a:r>
            <a:r>
              <a:rPr lang="en-US" altLang="ja-JP" sz="1200" b="1" u="sng" dirty="0">
                <a:latin typeface="Meiryo UI" panose="020B0604030504040204" pitchFamily="50" charset="-128"/>
                <a:ea typeface="Meiryo UI" panose="020B0604030504040204" pitchFamily="50" charset="-128"/>
              </a:rPr>
              <a:t>【</a:t>
            </a:r>
            <a:r>
              <a:rPr lang="ja-JP" altLang="en-US" sz="1200" b="1" u="sng" dirty="0">
                <a:latin typeface="Meiryo UI" panose="020B0604030504040204" pitchFamily="50" charset="-128"/>
                <a:ea typeface="Meiryo UI" panose="020B0604030504040204" pitchFamily="50" charset="-128"/>
              </a:rPr>
              <a:t>第</a:t>
            </a:r>
            <a:r>
              <a:rPr lang="en-US" altLang="ja-JP" sz="1200" b="1" u="sng" dirty="0">
                <a:latin typeface="Meiryo UI" panose="020B0604030504040204" pitchFamily="50" charset="-128"/>
                <a:ea typeface="Meiryo UI" panose="020B0604030504040204" pitchFamily="50" charset="-128"/>
              </a:rPr>
              <a:t>1.4</a:t>
            </a:r>
            <a:r>
              <a:rPr lang="ja-JP" altLang="en-US" sz="1200" b="1" u="sng" dirty="0">
                <a:latin typeface="Meiryo UI" panose="020B0604030504040204" pitchFamily="50" charset="-128"/>
                <a:ea typeface="Meiryo UI" panose="020B0604030504040204" pitchFamily="50" charset="-128"/>
              </a:rPr>
              <a:t>版</a:t>
            </a:r>
            <a:r>
              <a:rPr lang="en-US" altLang="ja-JP" sz="1200" b="1" u="sng" dirty="0">
                <a:latin typeface="Meiryo UI" panose="020B0604030504040204" pitchFamily="50" charset="-128"/>
                <a:ea typeface="Meiryo UI" panose="020B0604030504040204" pitchFamily="50" charset="-128"/>
              </a:rPr>
              <a:t>】</a:t>
            </a:r>
            <a:r>
              <a:rPr lang="ja-JP" altLang="en-US" sz="1200" b="1" u="sng" dirty="0">
                <a:latin typeface="Meiryo UI" panose="020B0604030504040204" pitchFamily="50" charset="-128"/>
                <a:ea typeface="Meiryo UI" panose="020B0604030504040204" pitchFamily="50" charset="-128"/>
              </a:rPr>
              <a:t>（案）」を作成</a:t>
            </a: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p:txBody>
      </p:sp>
      <p:sp>
        <p:nvSpPr>
          <p:cNvPr id="4" name="矢印: 下 3">
            <a:extLst>
              <a:ext uri="{FF2B5EF4-FFF2-40B4-BE49-F238E27FC236}">
                <a16:creationId xmlns:a16="http://schemas.microsoft.com/office/drawing/2014/main" id="{E7769002-1FEE-4072-9058-69C3F46ACF25}"/>
              </a:ext>
            </a:extLst>
          </p:cNvPr>
          <p:cNvSpPr/>
          <p:nvPr/>
        </p:nvSpPr>
        <p:spPr>
          <a:xfrm>
            <a:off x="4427984" y="3074383"/>
            <a:ext cx="288032" cy="216024"/>
          </a:xfrm>
          <a:prstGeom prst="downArrow">
            <a:avLst/>
          </a:prstGeom>
          <a:ln w="12700"/>
        </p:spPr>
        <p:style>
          <a:lnRef idx="2">
            <a:schemeClr val="dk1"/>
          </a:lnRef>
          <a:fillRef idx="1">
            <a:schemeClr val="lt1"/>
          </a:fillRef>
          <a:effectRef idx="0">
            <a:schemeClr val="dk1"/>
          </a:effectRef>
          <a:fontRef idx="minor">
            <a:schemeClr val="dk1"/>
          </a:fontRef>
        </p:style>
        <p:txBody>
          <a:bodyPr rtlCol="0" anchor="ctr"/>
          <a:lstStyle/>
          <a:p>
            <a:pPr algn="ctr"/>
            <a:endParaRPr kumimoji="1" lang="ja-JP" altLang="en-US"/>
          </a:p>
        </p:txBody>
      </p:sp>
      <p:sp>
        <p:nvSpPr>
          <p:cNvPr id="16" name="Rectangle 5">
            <a:extLst>
              <a:ext uri="{FF2B5EF4-FFF2-40B4-BE49-F238E27FC236}">
                <a16:creationId xmlns:a16="http://schemas.microsoft.com/office/drawing/2014/main" id="{FF5940BA-6F39-4E34-A01E-48FE83DD0FA8}"/>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b="0" kern="0" dirty="0">
                <a:latin typeface="Meiryo UI" panose="020B0604030504040204" pitchFamily="50" charset="-128"/>
                <a:ea typeface="Meiryo UI" panose="020B0604030504040204" pitchFamily="50" charset="-128"/>
              </a:rPr>
              <a:t>２</a:t>
            </a:r>
            <a:r>
              <a:rPr lang="ja-JP" altLang="en-US" sz="1400" b="0" kern="0" dirty="0">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標準仕様書</a:t>
            </a:r>
            <a:r>
              <a:rPr lang="en-US" altLang="ja-JP" sz="1400" dirty="0">
                <a:solidFill>
                  <a:prstClr val="black"/>
                </a:solidFill>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第</a:t>
            </a:r>
            <a:r>
              <a:rPr lang="en-US" altLang="ja-JP" sz="1400" dirty="0">
                <a:solidFill>
                  <a:prstClr val="black"/>
                </a:solidFill>
                <a:latin typeface="Meiryo UI" panose="020B0604030504040204" pitchFamily="50" charset="-128"/>
                <a:ea typeface="Meiryo UI" panose="020B0604030504040204" pitchFamily="50" charset="-128"/>
              </a:rPr>
              <a:t>1.4</a:t>
            </a:r>
            <a:r>
              <a:rPr lang="ja-JP" altLang="en-US" sz="1400" dirty="0">
                <a:solidFill>
                  <a:prstClr val="black"/>
                </a:solidFill>
                <a:latin typeface="Meiryo UI" panose="020B0604030504040204" pitchFamily="50" charset="-128"/>
                <a:ea typeface="Meiryo UI" panose="020B0604030504040204" pitchFamily="50" charset="-128"/>
              </a:rPr>
              <a:t>版</a:t>
            </a:r>
            <a:r>
              <a:rPr lang="en-US" altLang="ja-JP" sz="1400" dirty="0">
                <a:solidFill>
                  <a:prstClr val="black"/>
                </a:solidFill>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（案）（資料</a:t>
            </a:r>
            <a:r>
              <a:rPr lang="en-US" altLang="ja-JP" sz="1400" dirty="0">
                <a:solidFill>
                  <a:prstClr val="black"/>
                </a:solidFill>
                <a:latin typeface="Meiryo UI" panose="020B0604030504040204" pitchFamily="50" charset="-128"/>
                <a:ea typeface="Meiryo UI" panose="020B0604030504040204" pitchFamily="50" charset="-128"/>
              </a:rPr>
              <a:t>No.3</a:t>
            </a:r>
            <a:r>
              <a:rPr lang="ja-JP" altLang="en-US" sz="1400" dirty="0">
                <a:solidFill>
                  <a:prstClr val="black"/>
                </a:solidFill>
                <a:latin typeface="Meiryo UI" panose="020B0604030504040204" pitchFamily="50" charset="-128"/>
                <a:ea typeface="Meiryo UI" panose="020B0604030504040204" pitchFamily="50" charset="-128"/>
              </a:rPr>
              <a:t>）</a:t>
            </a:r>
            <a:endParaRPr lang="ja-JP" altLang="en-US" kern="0" dirty="0">
              <a:latin typeface="Meiryo UI" panose="020B0604030504040204" pitchFamily="50" charset="-128"/>
              <a:ea typeface="Meiryo UI" panose="020B0604030504040204" pitchFamily="50" charset="-128"/>
            </a:endParaRPr>
          </a:p>
        </p:txBody>
      </p:sp>
      <p:sp>
        <p:nvSpPr>
          <p:cNvPr id="6" name="スライド番号プレースホルダー 4">
            <a:extLst>
              <a:ext uri="{FF2B5EF4-FFF2-40B4-BE49-F238E27FC236}">
                <a16:creationId xmlns:a16="http://schemas.microsoft.com/office/drawing/2014/main" id="{7214D787-A822-6C4E-2F52-6AA9758DDEC8}"/>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6" name="テキスト ボックス 25">
            <a:extLst>
              <a:ext uri="{FF2B5EF4-FFF2-40B4-BE49-F238E27FC236}">
                <a16:creationId xmlns:a16="http://schemas.microsoft.com/office/drawing/2014/main" id="{9364F8FE-B055-4AC9-8248-301B1E33DE19}"/>
              </a:ext>
            </a:extLst>
          </p:cNvPr>
          <p:cNvSpPr txBox="1"/>
          <p:nvPr/>
        </p:nvSpPr>
        <p:spPr>
          <a:xfrm>
            <a:off x="321031" y="2199859"/>
            <a:ext cx="5220000" cy="307777"/>
          </a:xfrm>
          <a:prstGeom prst="rect">
            <a:avLst/>
          </a:prstGeom>
          <a:noFill/>
        </p:spPr>
        <p:txBody>
          <a:bodyPr wrap="square" rtlCol="0">
            <a:spAutoFit/>
          </a:bodyPr>
          <a:lstStyle/>
          <a:p>
            <a:r>
              <a:rPr kumimoji="1" lang="ja-JP" altLang="en-US" sz="1400" dirty="0">
                <a:latin typeface="Meiryo UI" panose="020B0604030504040204" pitchFamily="50" charset="-128"/>
                <a:ea typeface="Meiryo UI" panose="020B0604030504040204" pitchFamily="50" charset="-128"/>
              </a:rPr>
              <a:t>＜「</a:t>
            </a:r>
            <a:r>
              <a:rPr kumimoji="1"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資料</a:t>
            </a:r>
            <a:r>
              <a:rPr kumimoji="1" lang="en-US" altLang="ja-JP" sz="1400" dirty="0">
                <a:latin typeface="Meiryo UI" panose="020B0604030504040204" pitchFamily="50" charset="-128"/>
                <a:ea typeface="Meiryo UI" panose="020B0604030504040204" pitchFamily="50" charset="-128"/>
              </a:rPr>
              <a:t>No.3】</a:t>
            </a:r>
            <a:r>
              <a:rPr kumimoji="1" lang="ja-JP" altLang="en-US" sz="1400" dirty="0">
                <a:latin typeface="Meiryo UI" panose="020B0604030504040204" pitchFamily="50" charset="-128"/>
                <a:ea typeface="Meiryo UI" panose="020B0604030504040204" pitchFamily="50" charset="-128"/>
              </a:rPr>
              <a:t>標準仕様書</a:t>
            </a:r>
            <a:r>
              <a:rPr kumimoji="1"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第</a:t>
            </a:r>
            <a:r>
              <a:rPr kumimoji="1" lang="en-US" altLang="ja-JP" sz="1400" dirty="0">
                <a:latin typeface="Meiryo UI" panose="020B0604030504040204" pitchFamily="50" charset="-128"/>
                <a:ea typeface="Meiryo UI" panose="020B0604030504040204" pitchFamily="50" charset="-128"/>
              </a:rPr>
              <a:t>1.4</a:t>
            </a:r>
            <a:r>
              <a:rPr kumimoji="1" lang="ja-JP" altLang="en-US" sz="1400" dirty="0">
                <a:latin typeface="Meiryo UI" panose="020B0604030504040204" pitchFamily="50" charset="-128"/>
                <a:ea typeface="Meiryo UI" panose="020B0604030504040204" pitchFamily="50" charset="-128"/>
              </a:rPr>
              <a:t>版</a:t>
            </a:r>
            <a:r>
              <a:rPr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（案）」作成のプロセス＞</a:t>
            </a:r>
            <a:endParaRPr kumimoji="1" lang="en-US" altLang="ja-JP" sz="14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6470775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5">
            <a:extLst>
              <a:ext uri="{FF2B5EF4-FFF2-40B4-BE49-F238E27FC236}">
                <a16:creationId xmlns:a16="http://schemas.microsoft.com/office/drawing/2014/main" id="{FF5940BA-6F39-4E34-A01E-48FE83DD0FA8}"/>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b="0" kern="0" dirty="0">
                <a:latin typeface="Meiryo UI" panose="020B0604030504040204" pitchFamily="50" charset="-128"/>
                <a:ea typeface="Meiryo UI" panose="020B0604030504040204" pitchFamily="50" charset="-128"/>
              </a:rPr>
              <a:t>２</a:t>
            </a:r>
            <a:r>
              <a:rPr lang="ja-JP" altLang="en-US" sz="1400" b="0" kern="0" dirty="0">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標準仕様書</a:t>
            </a:r>
            <a:r>
              <a:rPr lang="en-US" altLang="ja-JP" sz="1400" dirty="0">
                <a:solidFill>
                  <a:prstClr val="black"/>
                </a:solidFill>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第</a:t>
            </a:r>
            <a:r>
              <a:rPr lang="en-US" altLang="ja-JP" sz="1400" dirty="0">
                <a:solidFill>
                  <a:prstClr val="black"/>
                </a:solidFill>
                <a:latin typeface="Meiryo UI" panose="020B0604030504040204" pitchFamily="50" charset="-128"/>
                <a:ea typeface="Meiryo UI" panose="020B0604030504040204" pitchFamily="50" charset="-128"/>
              </a:rPr>
              <a:t>1.4</a:t>
            </a:r>
            <a:r>
              <a:rPr lang="ja-JP" altLang="en-US" sz="1400" dirty="0">
                <a:solidFill>
                  <a:prstClr val="black"/>
                </a:solidFill>
                <a:latin typeface="Meiryo UI" panose="020B0604030504040204" pitchFamily="50" charset="-128"/>
                <a:ea typeface="Meiryo UI" panose="020B0604030504040204" pitchFamily="50" charset="-128"/>
              </a:rPr>
              <a:t>版</a:t>
            </a:r>
            <a:r>
              <a:rPr lang="en-US" altLang="ja-JP" sz="1400" dirty="0">
                <a:solidFill>
                  <a:prstClr val="black"/>
                </a:solidFill>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（案）（資料</a:t>
            </a:r>
            <a:r>
              <a:rPr lang="en-US" altLang="ja-JP" sz="1400" dirty="0">
                <a:solidFill>
                  <a:prstClr val="black"/>
                </a:solidFill>
                <a:latin typeface="Meiryo UI" panose="020B0604030504040204" pitchFamily="50" charset="-128"/>
                <a:ea typeface="Meiryo UI" panose="020B0604030504040204" pitchFamily="50" charset="-128"/>
              </a:rPr>
              <a:t>No.3</a:t>
            </a:r>
            <a:r>
              <a:rPr lang="ja-JP" altLang="en-US" sz="1400" dirty="0">
                <a:solidFill>
                  <a:prstClr val="black"/>
                </a:solidFill>
                <a:latin typeface="Meiryo UI" panose="020B0604030504040204" pitchFamily="50" charset="-128"/>
                <a:ea typeface="Meiryo UI" panose="020B0604030504040204" pitchFamily="50" charset="-128"/>
              </a:rPr>
              <a:t>）</a:t>
            </a:r>
            <a:endParaRPr lang="ja-JP" altLang="en-US" kern="0" dirty="0">
              <a:latin typeface="Meiryo UI" panose="020B0604030504040204" pitchFamily="50" charset="-128"/>
              <a:ea typeface="Meiryo UI" panose="020B0604030504040204" pitchFamily="50" charset="-128"/>
            </a:endParaRPr>
          </a:p>
        </p:txBody>
      </p:sp>
      <p:sp>
        <p:nvSpPr>
          <p:cNvPr id="6" name="スライド番号プレースホルダー 4">
            <a:extLst>
              <a:ext uri="{FF2B5EF4-FFF2-40B4-BE49-F238E27FC236}">
                <a16:creationId xmlns:a16="http://schemas.microsoft.com/office/drawing/2014/main" id="{7214D787-A822-6C4E-2F52-6AA9758DDEC8}"/>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5" name="テキスト ボックス 4">
            <a:extLst>
              <a:ext uri="{FF2B5EF4-FFF2-40B4-BE49-F238E27FC236}">
                <a16:creationId xmlns:a16="http://schemas.microsoft.com/office/drawing/2014/main" id="{EE90645B-8F23-21D7-3C32-D5918E770362}"/>
              </a:ext>
            </a:extLst>
          </p:cNvPr>
          <p:cNvSpPr txBox="1"/>
          <p:nvPr/>
        </p:nvSpPr>
        <p:spPr>
          <a:xfrm>
            <a:off x="321031" y="554183"/>
            <a:ext cx="8424936" cy="523220"/>
          </a:xfrm>
          <a:prstGeom prst="rect">
            <a:avLst/>
          </a:prstGeom>
          <a:noFill/>
        </p:spPr>
        <p:txBody>
          <a:bodyPr wrap="square" rtlCol="0">
            <a:spAutoFit/>
          </a:bodyPr>
          <a:lstStyle/>
          <a:p>
            <a:pPr marL="182563" indent="-182563"/>
            <a:r>
              <a:rPr kumimoji="1" lang="ja-JP" altLang="en-US" sz="1400" dirty="0">
                <a:latin typeface="Meiryo UI" panose="020B0604030504040204" pitchFamily="50" charset="-128"/>
                <a:ea typeface="Meiryo UI" panose="020B0604030504040204" pitchFamily="50" charset="-128"/>
              </a:rPr>
              <a:t>〇　資料</a:t>
            </a:r>
            <a:r>
              <a:rPr kumimoji="1" lang="en-US" altLang="ja-JP" sz="1400" dirty="0">
                <a:latin typeface="Meiryo UI" panose="020B0604030504040204" pitchFamily="50" charset="-128"/>
                <a:ea typeface="Meiryo UI" panose="020B0604030504040204" pitchFamily="50" charset="-128"/>
              </a:rPr>
              <a:t>No.3</a:t>
            </a:r>
            <a:r>
              <a:rPr lang="ja-JP" altLang="en-US" sz="1400" dirty="0">
                <a:latin typeface="Meiryo UI" panose="020B0604030504040204" pitchFamily="50" charset="-128"/>
                <a:ea typeface="Meiryo UI" panose="020B0604030504040204" pitchFamily="50" charset="-128"/>
              </a:rPr>
              <a:t>については、今後全国意見照会等を実施し、令和</a:t>
            </a:r>
            <a:r>
              <a:rPr lang="en-US" altLang="ja-JP" sz="1400" dirty="0">
                <a:latin typeface="Meiryo UI" panose="020B0604030504040204" pitchFamily="50" charset="-128"/>
                <a:ea typeface="Meiryo UI" panose="020B0604030504040204" pitchFamily="50" charset="-128"/>
              </a:rPr>
              <a:t>7</a:t>
            </a:r>
            <a:r>
              <a:rPr lang="ja-JP" altLang="en-US" sz="1400" dirty="0">
                <a:latin typeface="Meiryo UI" panose="020B0604030504040204" pitchFamily="50" charset="-128"/>
                <a:ea typeface="Meiryo UI" panose="020B0604030504040204" pitchFamily="50" charset="-128"/>
              </a:rPr>
              <a:t>年</a:t>
            </a:r>
            <a:r>
              <a:rPr lang="en-US" altLang="ja-JP" sz="1400" dirty="0">
                <a:latin typeface="Meiryo UI" panose="020B0604030504040204" pitchFamily="50" charset="-128"/>
                <a:ea typeface="Meiryo UI" panose="020B0604030504040204" pitchFamily="50" charset="-128"/>
              </a:rPr>
              <a:t>3</a:t>
            </a:r>
            <a:r>
              <a:rPr lang="ja-JP" altLang="en-US" sz="1400" dirty="0">
                <a:latin typeface="Meiryo UI" panose="020B0604030504040204" pitchFamily="50" charset="-128"/>
                <a:ea typeface="Meiryo UI" panose="020B0604030504040204" pitchFamily="50" charset="-128"/>
              </a:rPr>
              <a:t>月に「国保標準仕様書</a:t>
            </a:r>
            <a:r>
              <a:rPr lang="en-US" altLang="ja-JP" sz="1400" dirty="0">
                <a:latin typeface="Meiryo UI" panose="020B0604030504040204" pitchFamily="50" charset="-128"/>
                <a:ea typeface="Meiryo UI" panose="020B0604030504040204" pitchFamily="50" charset="-128"/>
              </a:rPr>
              <a:t>【</a:t>
            </a:r>
            <a:r>
              <a:rPr lang="ja-JP" altLang="en-US" sz="1400" dirty="0">
                <a:latin typeface="Meiryo UI" panose="020B0604030504040204" pitchFamily="50" charset="-128"/>
                <a:ea typeface="Meiryo UI" panose="020B0604030504040204" pitchFamily="50" charset="-128"/>
              </a:rPr>
              <a:t>第</a:t>
            </a:r>
            <a:r>
              <a:rPr lang="en-US" altLang="ja-JP" sz="1400" dirty="0">
                <a:latin typeface="Meiryo UI" panose="020B0604030504040204" pitchFamily="50" charset="-128"/>
                <a:ea typeface="Meiryo UI" panose="020B0604030504040204" pitchFamily="50" charset="-128"/>
              </a:rPr>
              <a:t>1.4</a:t>
            </a:r>
            <a:r>
              <a:rPr lang="ja-JP" altLang="en-US" sz="1400" dirty="0">
                <a:latin typeface="Meiryo UI" panose="020B0604030504040204" pitchFamily="50" charset="-128"/>
                <a:ea typeface="Meiryo UI" panose="020B0604030504040204" pitchFamily="50" charset="-128"/>
              </a:rPr>
              <a:t>版</a:t>
            </a:r>
            <a:r>
              <a:rPr lang="en-US" altLang="ja-JP" sz="1400" dirty="0">
                <a:latin typeface="Meiryo UI" panose="020B0604030504040204" pitchFamily="50" charset="-128"/>
                <a:ea typeface="Meiryo UI" panose="020B0604030504040204" pitchFamily="50" charset="-128"/>
              </a:rPr>
              <a:t>】</a:t>
            </a:r>
            <a:r>
              <a:rPr lang="ja-JP" altLang="en-US" sz="1400" dirty="0">
                <a:latin typeface="Meiryo UI" panose="020B0604030504040204" pitchFamily="50" charset="-128"/>
                <a:ea typeface="Meiryo UI" panose="020B0604030504040204" pitchFamily="50" charset="-128"/>
              </a:rPr>
              <a:t>として公開を予定している。公開までのスケジュールは以下の通り。</a:t>
            </a:r>
            <a:endParaRPr kumimoji="1" lang="en-US" altLang="ja-JP" sz="1400" dirty="0">
              <a:latin typeface="Meiryo UI" panose="020B0604030504040204" pitchFamily="50" charset="-128"/>
              <a:ea typeface="Meiryo UI" panose="020B0604030504040204" pitchFamily="50" charset="-128"/>
            </a:endParaRPr>
          </a:p>
        </p:txBody>
      </p:sp>
      <p:graphicFrame>
        <p:nvGraphicFramePr>
          <p:cNvPr id="2" name="表 1">
            <a:extLst>
              <a:ext uri="{FF2B5EF4-FFF2-40B4-BE49-F238E27FC236}">
                <a16:creationId xmlns:a16="http://schemas.microsoft.com/office/drawing/2014/main" id="{059F230E-9767-3C0C-91BA-65283A23CFF2}"/>
              </a:ext>
            </a:extLst>
          </p:cNvPr>
          <p:cNvGraphicFramePr>
            <a:graphicFrameLocks noGrp="1"/>
          </p:cNvGraphicFramePr>
          <p:nvPr>
            <p:extLst>
              <p:ext uri="{D42A27DB-BD31-4B8C-83A1-F6EECF244321}">
                <p14:modId xmlns:p14="http://schemas.microsoft.com/office/powerpoint/2010/main" val="160256128"/>
              </p:ext>
            </p:extLst>
          </p:nvPr>
        </p:nvGraphicFramePr>
        <p:xfrm>
          <a:off x="310720" y="1099092"/>
          <a:ext cx="8575422" cy="4491300"/>
        </p:xfrm>
        <a:graphic>
          <a:graphicData uri="http://schemas.openxmlformats.org/drawingml/2006/table">
            <a:tbl>
              <a:tblPr firstRow="1" bandRow="1">
                <a:tableStyleId>{2D5ABB26-0587-4C30-8999-92F81FD0307C}</a:tableStyleId>
              </a:tblPr>
              <a:tblGrid>
                <a:gridCol w="1429237">
                  <a:extLst>
                    <a:ext uri="{9D8B030D-6E8A-4147-A177-3AD203B41FA5}">
                      <a16:colId xmlns:a16="http://schemas.microsoft.com/office/drawing/2014/main" val="3770462984"/>
                    </a:ext>
                  </a:extLst>
                </a:gridCol>
                <a:gridCol w="1429237">
                  <a:extLst>
                    <a:ext uri="{9D8B030D-6E8A-4147-A177-3AD203B41FA5}">
                      <a16:colId xmlns:a16="http://schemas.microsoft.com/office/drawing/2014/main" val="3229254663"/>
                    </a:ext>
                  </a:extLst>
                </a:gridCol>
                <a:gridCol w="1429237">
                  <a:extLst>
                    <a:ext uri="{9D8B030D-6E8A-4147-A177-3AD203B41FA5}">
                      <a16:colId xmlns:a16="http://schemas.microsoft.com/office/drawing/2014/main" val="1377547596"/>
                    </a:ext>
                  </a:extLst>
                </a:gridCol>
                <a:gridCol w="1429237">
                  <a:extLst>
                    <a:ext uri="{9D8B030D-6E8A-4147-A177-3AD203B41FA5}">
                      <a16:colId xmlns:a16="http://schemas.microsoft.com/office/drawing/2014/main" val="867093266"/>
                    </a:ext>
                  </a:extLst>
                </a:gridCol>
                <a:gridCol w="1429237">
                  <a:extLst>
                    <a:ext uri="{9D8B030D-6E8A-4147-A177-3AD203B41FA5}">
                      <a16:colId xmlns:a16="http://schemas.microsoft.com/office/drawing/2014/main" val="1799295440"/>
                    </a:ext>
                  </a:extLst>
                </a:gridCol>
                <a:gridCol w="1429237">
                  <a:extLst>
                    <a:ext uri="{9D8B030D-6E8A-4147-A177-3AD203B41FA5}">
                      <a16:colId xmlns:a16="http://schemas.microsoft.com/office/drawing/2014/main" val="1808337054"/>
                    </a:ext>
                  </a:extLst>
                </a:gridCol>
              </a:tblGrid>
              <a:tr h="216000">
                <a:tc gridSpan="6">
                  <a:txBody>
                    <a:bodyPr/>
                    <a:lstStyle/>
                    <a:p>
                      <a:pPr algn="ctr"/>
                      <a:r>
                        <a:rPr kumimoji="1" lang="ja-JP" altLang="en-US" sz="1050" b="1">
                          <a:solidFill>
                            <a:schemeClr val="bg1"/>
                          </a:solidFill>
                          <a:latin typeface="Meiryo UI" panose="020B0604030504040204" pitchFamily="50" charset="-128"/>
                          <a:ea typeface="Meiryo UI" panose="020B0604030504040204" pitchFamily="50" charset="-128"/>
                        </a:rPr>
                        <a:t>令和</a:t>
                      </a:r>
                      <a:r>
                        <a:rPr kumimoji="1" lang="en-US" altLang="ja-JP" sz="1050" b="1">
                          <a:solidFill>
                            <a:schemeClr val="bg1"/>
                          </a:solidFill>
                          <a:latin typeface="Meiryo UI" panose="020B0604030504040204" pitchFamily="50" charset="-128"/>
                          <a:ea typeface="Meiryo UI" panose="020B0604030504040204" pitchFamily="50" charset="-128"/>
                        </a:rPr>
                        <a:t>6</a:t>
                      </a:r>
                      <a:r>
                        <a:rPr kumimoji="1" lang="ja-JP" altLang="en-US" sz="1050" b="1">
                          <a:solidFill>
                            <a:schemeClr val="bg1"/>
                          </a:solidFill>
                          <a:latin typeface="Meiryo UI" panose="020B0604030504040204" pitchFamily="50" charset="-128"/>
                          <a:ea typeface="Meiryo UI" panose="020B0604030504040204" pitchFamily="50" charset="-128"/>
                        </a:rPr>
                        <a:t>年度</a:t>
                      </a:r>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hMerge="1">
                  <a:txBody>
                    <a:bodyPr/>
                    <a:lstStyle/>
                    <a:p>
                      <a:pPr algn="ctr"/>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hMerge="1">
                  <a:txBody>
                    <a:bodyPr/>
                    <a:lstStyle/>
                    <a:p>
                      <a:pPr algn="ctr"/>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hMerge="1">
                  <a:txBody>
                    <a:bodyPr/>
                    <a:lstStyle/>
                    <a:p>
                      <a:pPr algn="ctr"/>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hMerge="1">
                  <a:txBody>
                    <a:bodyPr/>
                    <a:lstStyle/>
                    <a:p>
                      <a:endParaRPr kumimoji="1" lang="ja-JP" altLang="en-US"/>
                    </a:p>
                  </a:txBody>
                  <a:tcPr/>
                </a:tc>
                <a:tc hMerge="1">
                  <a:txBody>
                    <a:bodyPr/>
                    <a:lstStyle/>
                    <a:p>
                      <a:pPr algn="ctr"/>
                      <a:endParaRPr kumimoji="1" lang="en-US" altLang="ja-JP" sz="1050" b="1">
                        <a:solidFill>
                          <a:schemeClr val="bg1"/>
                        </a:solidFill>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extLst>
                  <a:ext uri="{0D108BD9-81ED-4DB2-BD59-A6C34878D82A}">
                    <a16:rowId xmlns:a16="http://schemas.microsoft.com/office/drawing/2014/main" val="227714866"/>
                  </a:ext>
                </a:extLst>
              </a:tr>
              <a:tr h="216000">
                <a:tc>
                  <a:txBody>
                    <a:bodyPr/>
                    <a:lstStyle/>
                    <a:p>
                      <a:pPr algn="ctr"/>
                      <a:r>
                        <a:rPr kumimoji="1" lang="en-US" altLang="ja-JP" sz="1000" b="1" dirty="0">
                          <a:solidFill>
                            <a:schemeClr val="bg1"/>
                          </a:solidFill>
                          <a:latin typeface="Meiryo UI" panose="020B0604030504040204" pitchFamily="50" charset="-128"/>
                          <a:ea typeface="Meiryo UI" panose="020B0604030504040204" pitchFamily="50" charset="-128"/>
                        </a:rPr>
                        <a:t>10</a:t>
                      </a:r>
                      <a:r>
                        <a:rPr kumimoji="1" lang="ja-JP" altLang="en-US" sz="1000" b="1" dirty="0">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dirty="0">
                          <a:solidFill>
                            <a:schemeClr val="bg1"/>
                          </a:solidFill>
                          <a:latin typeface="Meiryo UI" panose="020B0604030504040204" pitchFamily="50" charset="-128"/>
                          <a:ea typeface="Meiryo UI" panose="020B0604030504040204" pitchFamily="50" charset="-128"/>
                        </a:rPr>
                        <a:t>11</a:t>
                      </a:r>
                      <a:r>
                        <a:rPr kumimoji="1" lang="ja-JP" altLang="en-US" sz="1000" b="1" dirty="0">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12</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1</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2</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tc>
                  <a:txBody>
                    <a:bodyPr/>
                    <a:lstStyle/>
                    <a:p>
                      <a:pPr algn="ctr"/>
                      <a:r>
                        <a:rPr kumimoji="1" lang="en-US" altLang="ja-JP" sz="1000" b="1">
                          <a:solidFill>
                            <a:schemeClr val="bg1"/>
                          </a:solidFill>
                          <a:latin typeface="Meiryo UI" panose="020B0604030504040204" pitchFamily="50" charset="-128"/>
                          <a:ea typeface="Meiryo UI" panose="020B0604030504040204" pitchFamily="50" charset="-128"/>
                        </a:rPr>
                        <a:t>3</a:t>
                      </a:r>
                      <a:r>
                        <a:rPr kumimoji="1" lang="ja-JP" altLang="en-US" sz="1000" b="1">
                          <a:solidFill>
                            <a:schemeClr val="bg1"/>
                          </a:solidFill>
                          <a:latin typeface="Meiryo UI" panose="020B0604030504040204" pitchFamily="50" charset="-128"/>
                          <a:ea typeface="Meiryo UI" panose="020B0604030504040204" pitchFamily="50" charset="-128"/>
                        </a:rPr>
                        <a:t>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2DA2BF"/>
                    </a:solidFill>
                  </a:tcPr>
                </a:tc>
                <a:extLst>
                  <a:ext uri="{0D108BD9-81ED-4DB2-BD59-A6C34878D82A}">
                    <a16:rowId xmlns:a16="http://schemas.microsoft.com/office/drawing/2014/main" val="3249930212"/>
                  </a:ext>
                </a:extLst>
              </a:tr>
              <a:tr h="1548000">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47245484"/>
                  </a:ext>
                </a:extLst>
              </a:tr>
              <a:tr h="2448000">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dirty="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endParaRPr kumimoji="1" lang="ja-JP" altLang="en-US" sz="1050" dirty="0">
                        <a:latin typeface="Meiryo UI" panose="020B0604030504040204" pitchFamily="50" charset="-128"/>
                        <a:ea typeface="Meiryo UI" panose="020B060403050404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297334252"/>
                  </a:ext>
                </a:extLst>
              </a:tr>
            </a:tbl>
          </a:graphicData>
        </a:graphic>
      </p:graphicFrame>
      <p:sp>
        <p:nvSpPr>
          <p:cNvPr id="3" name="正方形/長方形 2">
            <a:extLst>
              <a:ext uri="{FF2B5EF4-FFF2-40B4-BE49-F238E27FC236}">
                <a16:creationId xmlns:a16="http://schemas.microsoft.com/office/drawing/2014/main" id="{7E4EAD1B-9E53-FFC3-DEC8-491317AFAC5B}"/>
              </a:ext>
            </a:extLst>
          </p:cNvPr>
          <p:cNvSpPr/>
          <p:nvPr/>
        </p:nvSpPr>
        <p:spPr>
          <a:xfrm>
            <a:off x="2765215" y="2211521"/>
            <a:ext cx="6065789" cy="848620"/>
          </a:xfrm>
          <a:prstGeom prst="rect">
            <a:avLst/>
          </a:prstGeom>
          <a:solidFill>
            <a:srgbClr val="C55A11">
              <a:alpha val="40000"/>
            </a:srgbClr>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endParaRPr kumimoji="1" lang="ja-JP" altLang="en-US" sz="1100">
              <a:latin typeface="Meiryo UI" panose="020B0604030504040204" pitchFamily="50" charset="-128"/>
              <a:ea typeface="Meiryo UI" panose="020B0604030504040204" pitchFamily="50" charset="-128"/>
            </a:endParaRPr>
          </a:p>
        </p:txBody>
      </p:sp>
      <p:sp>
        <p:nvSpPr>
          <p:cNvPr id="4" name="正方形/長方形 3">
            <a:extLst>
              <a:ext uri="{FF2B5EF4-FFF2-40B4-BE49-F238E27FC236}">
                <a16:creationId xmlns:a16="http://schemas.microsoft.com/office/drawing/2014/main" id="{91F66C2A-1AEB-A6EA-F116-97768233DB3A}"/>
              </a:ext>
            </a:extLst>
          </p:cNvPr>
          <p:cNvSpPr/>
          <p:nvPr/>
        </p:nvSpPr>
        <p:spPr bwMode="auto">
          <a:xfrm>
            <a:off x="1465726" y="1661476"/>
            <a:ext cx="1264079" cy="358704"/>
          </a:xfrm>
          <a:prstGeom prst="rect">
            <a:avLst/>
          </a:prstGeom>
          <a:noFill/>
          <a:ln w="9525">
            <a:noFill/>
            <a:miter lim="800000"/>
            <a:headEnd/>
            <a:tailEnd/>
          </a:ln>
          <a:effectLst/>
        </p:spPr>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900" b="1" dirty="0">
                <a:latin typeface="Meiryo UI" panose="020B0604030504040204" pitchFamily="50" charset="-128"/>
                <a:ea typeface="Meiryo UI" panose="020B0604030504040204" pitchFamily="50" charset="-128"/>
                <a:cs typeface="Meiryo UI" panose="020B0604030504040204" pitchFamily="50" charset="-128"/>
              </a:rPr>
              <a:t>▲</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10/31</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b="1" dirty="0">
                <a:latin typeface="Meiryo UI" panose="020B0604030504040204" pitchFamily="50" charset="-128"/>
                <a:ea typeface="Meiryo UI" panose="020B0604030504040204" pitchFamily="50" charset="-128"/>
                <a:cs typeface="Meiryo UI" panose="020B0604030504040204" pitchFamily="50" charset="-128"/>
              </a:rPr>
              <a:t>   国保標準仕様書 </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b="1" dirty="0">
                <a:latin typeface="Meiryo UI" panose="020B0604030504040204" pitchFamily="50" charset="-128"/>
                <a:ea typeface="Meiryo UI" panose="020B0604030504040204" pitchFamily="50" charset="-128"/>
                <a:cs typeface="Meiryo UI" panose="020B0604030504040204" pitchFamily="50" charset="-128"/>
              </a:rPr>
              <a:t>   </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第</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1.3</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公開</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10A39F10-800B-09F3-4C72-8F125B1D4345}"/>
              </a:ext>
            </a:extLst>
          </p:cNvPr>
          <p:cNvSpPr/>
          <p:nvPr/>
        </p:nvSpPr>
        <p:spPr bwMode="auto">
          <a:xfrm>
            <a:off x="6145762" y="5645841"/>
            <a:ext cx="2998238" cy="179352"/>
          </a:xfrm>
          <a:prstGeom prst="rect">
            <a:avLst/>
          </a:prstGeom>
          <a:noFill/>
          <a:ln w="9525">
            <a:noFill/>
            <a:miter lim="800000"/>
            <a:headEnd/>
            <a:tailEnd/>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lang="en-US" altLang="ja-JP" sz="900">
                <a:latin typeface="Meiryo UI" panose="020B0604030504040204" pitchFamily="50" charset="-128"/>
                <a:ea typeface="Meiryo UI" panose="020B0604030504040204" pitchFamily="50" charset="-128"/>
                <a:cs typeface="Meiryo UI" panose="020B0604030504040204" pitchFamily="50" charset="-128"/>
              </a:rPr>
              <a:t>※</a:t>
            </a:r>
            <a:r>
              <a:rPr lang="ja-JP" altLang="en-US" sz="900">
                <a:latin typeface="Meiryo UI" panose="020B0604030504040204" pitchFamily="50" charset="-128"/>
                <a:ea typeface="Meiryo UI" panose="020B0604030504040204" pitchFamily="50" charset="-128"/>
                <a:cs typeface="Meiryo UI" panose="020B0604030504040204" pitchFamily="50" charset="-128"/>
              </a:rPr>
              <a:t> 記載している標準仕様書の版数は仮の版数となります。</a:t>
            </a:r>
            <a:endParaRPr lang="en-US" altLang="ja-JP" sz="90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正方形/長方形 7">
            <a:extLst>
              <a:ext uri="{FF2B5EF4-FFF2-40B4-BE49-F238E27FC236}">
                <a16:creationId xmlns:a16="http://schemas.microsoft.com/office/drawing/2014/main" id="{3B6CD8CD-2E6E-DA0B-AC7A-B3294C273B82}"/>
              </a:ext>
            </a:extLst>
          </p:cNvPr>
          <p:cNvSpPr/>
          <p:nvPr/>
        </p:nvSpPr>
        <p:spPr bwMode="auto">
          <a:xfrm>
            <a:off x="5999727" y="1661476"/>
            <a:ext cx="1539533" cy="496996"/>
          </a:xfrm>
          <a:prstGeom prst="rect">
            <a:avLst/>
          </a:prstGeom>
          <a:noFill/>
          <a:ln w="9525">
            <a:noFill/>
            <a:miter lim="800000"/>
            <a:headEnd/>
            <a:tailEnd/>
          </a:ln>
          <a:effectLst/>
        </p:spPr>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900" dirty="0">
                <a:latin typeface="Meiryo UI" panose="020B0604030504040204" pitchFamily="50" charset="-128"/>
                <a:ea typeface="Meiryo UI" panose="020B0604030504040204" pitchFamily="50" charset="-128"/>
                <a:cs typeface="Meiryo UI" panose="020B0604030504040204" pitchFamily="50" charset="-128"/>
              </a:rPr>
              <a:t>△</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2</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月上旬</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dirty="0">
                <a:latin typeface="Meiryo UI" panose="020B0604030504040204" pitchFamily="50" charset="-128"/>
                <a:ea typeface="Meiryo UI" panose="020B0604030504040204" pitchFamily="50" charset="-128"/>
                <a:cs typeface="Meiryo UI" panose="020B0604030504040204" pitchFamily="50" charset="-128"/>
              </a:rPr>
              <a:t>　国保標準仕様書</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第</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（案）公開</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D62DB798-DAE1-623B-9B2B-EBCFAC672532}"/>
              </a:ext>
            </a:extLst>
          </p:cNvPr>
          <p:cNvSpPr/>
          <p:nvPr/>
        </p:nvSpPr>
        <p:spPr bwMode="auto">
          <a:xfrm>
            <a:off x="7122696" y="1595487"/>
            <a:ext cx="1763443" cy="496996"/>
          </a:xfrm>
          <a:prstGeom prst="rect">
            <a:avLst/>
          </a:prstGeom>
          <a:noFill/>
          <a:ln w="9525">
            <a:noFill/>
            <a:miter lim="800000"/>
            <a:headEnd/>
            <a:tailEnd/>
          </a:ln>
          <a:effectLst/>
        </p:spPr>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r"/>
            <a:r>
              <a:rPr lang="ja-JP" altLang="en-US" sz="900" b="1"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a:p>
            <a:pPr algn="r"/>
            <a:r>
              <a:rPr lang="en-US" altLang="ja-JP" sz="900" b="1" dirty="0">
                <a:latin typeface="Meiryo UI" panose="020B0604030504040204" pitchFamily="50" charset="-128"/>
                <a:ea typeface="Meiryo UI" panose="020B0604030504040204" pitchFamily="50" charset="-128"/>
                <a:cs typeface="Meiryo UI" panose="020B0604030504040204" pitchFamily="50" charset="-128"/>
              </a:rPr>
              <a:t>3/31</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a:p>
            <a:pPr algn="r"/>
            <a:r>
              <a:rPr lang="ja-JP" altLang="en-US" sz="900" b="1" dirty="0">
                <a:latin typeface="Meiryo UI" panose="020B0604030504040204" pitchFamily="50" charset="-128"/>
                <a:ea typeface="Meiryo UI" panose="020B0604030504040204" pitchFamily="50" charset="-128"/>
                <a:cs typeface="Meiryo UI" panose="020B0604030504040204" pitchFamily="50" charset="-128"/>
              </a:rPr>
              <a:t>国保標準仕様書</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a:p>
            <a:pPr algn="r"/>
            <a:r>
              <a:rPr lang="ja-JP" altLang="en-US" sz="900" b="1" dirty="0">
                <a:latin typeface="Meiryo UI" panose="020B0604030504040204" pitchFamily="50" charset="-128"/>
                <a:ea typeface="Meiryo UI" panose="020B0604030504040204" pitchFamily="50" charset="-128"/>
                <a:cs typeface="Meiryo UI" panose="020B0604030504040204" pitchFamily="50" charset="-128"/>
              </a:rPr>
              <a:t>  </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第</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1.4</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900" b="1" dirty="0">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latin typeface="Meiryo UI" panose="020B0604030504040204" pitchFamily="50" charset="-128"/>
                <a:ea typeface="Meiryo UI" panose="020B0604030504040204" pitchFamily="50" charset="-128"/>
                <a:cs typeface="Meiryo UI" panose="020B0604030504040204" pitchFamily="50" charset="-128"/>
              </a:rPr>
              <a:t>公開</a:t>
            </a:r>
            <a:endParaRPr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306D9E39-2C6B-61C1-6CFF-AE47ABCDAC66}"/>
              </a:ext>
            </a:extLst>
          </p:cNvPr>
          <p:cNvSpPr/>
          <p:nvPr/>
        </p:nvSpPr>
        <p:spPr bwMode="auto">
          <a:xfrm>
            <a:off x="7673617" y="2286847"/>
            <a:ext cx="746047" cy="331860"/>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900" dirty="0">
                <a:latin typeface="Meiryo UI" panose="020B0604030504040204" pitchFamily="50" charset="-128"/>
                <a:ea typeface="Meiryo UI" panose="020B0604030504040204" pitchFamily="50" charset="-128"/>
                <a:cs typeface="Meiryo UI" panose="020B0604030504040204" pitchFamily="50" charset="-128"/>
              </a:rPr>
              <a:t>△</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3/7</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（仮）</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dirty="0">
                <a:latin typeface="Meiryo UI" panose="020B0604030504040204" pitchFamily="50" charset="-128"/>
                <a:ea typeface="Meiryo UI" panose="020B0604030504040204" pitchFamily="50" charset="-128"/>
                <a:cs typeface="Meiryo UI" panose="020B0604030504040204" pitchFamily="50" charset="-128"/>
              </a:rPr>
              <a:t>   第</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回</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WT</a:t>
            </a:r>
          </a:p>
        </p:txBody>
      </p:sp>
      <p:sp>
        <p:nvSpPr>
          <p:cNvPr id="11" name="正方形/長方形 10">
            <a:extLst>
              <a:ext uri="{FF2B5EF4-FFF2-40B4-BE49-F238E27FC236}">
                <a16:creationId xmlns:a16="http://schemas.microsoft.com/office/drawing/2014/main" id="{39900DF3-2D48-0327-BD06-BA9F3FFE0DA0}"/>
              </a:ext>
            </a:extLst>
          </p:cNvPr>
          <p:cNvSpPr/>
          <p:nvPr/>
        </p:nvSpPr>
        <p:spPr bwMode="auto">
          <a:xfrm>
            <a:off x="8193829" y="2580737"/>
            <a:ext cx="746047" cy="331861"/>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900" dirty="0">
                <a:latin typeface="Meiryo UI" panose="020B0604030504040204" pitchFamily="50" charset="-128"/>
                <a:ea typeface="Meiryo UI" panose="020B0604030504040204" pitchFamily="50" charset="-128"/>
                <a:cs typeface="Meiryo UI" panose="020B0604030504040204" pitchFamily="50" charset="-128"/>
              </a:rPr>
              <a:t>   △  </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a:p>
            <a:r>
              <a:rPr lang="en-US" altLang="ja-JP" sz="900" dirty="0">
                <a:latin typeface="Meiryo UI" panose="020B0604030504040204" pitchFamily="50" charset="-128"/>
                <a:ea typeface="Meiryo UI" panose="020B0604030504040204" pitchFamily="50" charset="-128"/>
                <a:cs typeface="Meiryo UI" panose="020B0604030504040204" pitchFamily="50" charset="-128"/>
              </a:rPr>
              <a:t>3/21</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（仮）  第</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回検討会</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矢印: 五方向 11">
            <a:extLst>
              <a:ext uri="{FF2B5EF4-FFF2-40B4-BE49-F238E27FC236}">
                <a16:creationId xmlns:a16="http://schemas.microsoft.com/office/drawing/2014/main" id="{F954333D-733A-8230-1C85-8F1BC841290F}"/>
              </a:ext>
            </a:extLst>
          </p:cNvPr>
          <p:cNvSpPr/>
          <p:nvPr/>
        </p:nvSpPr>
        <p:spPr>
          <a:xfrm>
            <a:off x="6067283" y="3607697"/>
            <a:ext cx="763784" cy="576000"/>
          </a:xfrm>
          <a:prstGeom prst="homePlate">
            <a:avLst>
              <a:gd name="adj" fmla="val 26732"/>
            </a:avLst>
          </a:prstGeom>
          <a:solidFill>
            <a:srgbClr val="DCE8F8"/>
          </a:solidFill>
          <a:ln w="12700" cmpd="sng">
            <a:solidFill>
              <a:srgbClr val="107CC9"/>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a:solidFill>
                  <a:schemeClr val="tx1"/>
                </a:solidFill>
                <a:latin typeface="Meiryo UI" panose="020B0604030504040204" pitchFamily="50" charset="-128"/>
                <a:ea typeface="Meiryo UI" panose="020B0604030504040204" pitchFamily="50" charset="-128"/>
              </a:rPr>
              <a:t>全国</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意見</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照会</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13" name="矢印: 五方向 12">
            <a:extLst>
              <a:ext uri="{FF2B5EF4-FFF2-40B4-BE49-F238E27FC236}">
                <a16:creationId xmlns:a16="http://schemas.microsoft.com/office/drawing/2014/main" id="{BFF6153C-58BD-55E1-579B-C8665F5310F6}"/>
              </a:ext>
            </a:extLst>
          </p:cNvPr>
          <p:cNvSpPr/>
          <p:nvPr/>
        </p:nvSpPr>
        <p:spPr>
          <a:xfrm>
            <a:off x="6840264" y="3607697"/>
            <a:ext cx="833353" cy="576000"/>
          </a:xfrm>
          <a:prstGeom prst="homePlate">
            <a:avLst>
              <a:gd name="adj" fmla="val 33970"/>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dirty="0">
                <a:solidFill>
                  <a:schemeClr val="tx1"/>
                </a:solidFill>
                <a:latin typeface="Meiryo UI" panose="020B0604030504040204" pitchFamily="50" charset="-128"/>
                <a:ea typeface="Meiryo UI" panose="020B0604030504040204" pitchFamily="50" charset="-128"/>
              </a:rPr>
              <a:t>照会</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結果</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反映</a:t>
            </a:r>
            <a:endParaRPr lang="en-US" altLang="ja-JP" sz="900" dirty="0">
              <a:solidFill>
                <a:schemeClr val="tx1"/>
              </a:solidFill>
              <a:latin typeface="Meiryo UI" panose="020B0604030504040204" pitchFamily="50" charset="-128"/>
              <a:ea typeface="Meiryo UI" panose="020B0604030504040204" pitchFamily="50" charset="-128"/>
            </a:endParaRPr>
          </a:p>
        </p:txBody>
      </p:sp>
      <p:sp>
        <p:nvSpPr>
          <p:cNvPr id="14" name="矢印: 五方向 13">
            <a:extLst>
              <a:ext uri="{FF2B5EF4-FFF2-40B4-BE49-F238E27FC236}">
                <a16:creationId xmlns:a16="http://schemas.microsoft.com/office/drawing/2014/main" id="{E1C75D1E-3DA8-C054-B3FD-6236E17F085E}"/>
              </a:ext>
            </a:extLst>
          </p:cNvPr>
          <p:cNvSpPr/>
          <p:nvPr/>
        </p:nvSpPr>
        <p:spPr>
          <a:xfrm>
            <a:off x="7673617" y="3607697"/>
            <a:ext cx="993727" cy="576000"/>
          </a:xfrm>
          <a:prstGeom prst="homePlate">
            <a:avLst>
              <a:gd name="adj" fmla="val 29481"/>
            </a:avLst>
          </a:prstGeom>
          <a:solidFill>
            <a:srgbClr val="DCE8F8"/>
          </a:solidFill>
          <a:ln w="12700" cmpd="sng">
            <a:solidFill>
              <a:srgbClr val="107CC9"/>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dirty="0">
                <a:solidFill>
                  <a:schemeClr val="tx1"/>
                </a:solidFill>
                <a:latin typeface="Meiryo UI" panose="020B0604030504040204" pitchFamily="50" charset="-128"/>
                <a:ea typeface="Meiryo UI" panose="020B0604030504040204" pitchFamily="50" charset="-128"/>
              </a:rPr>
              <a:t>WT</a:t>
            </a:r>
          </a:p>
          <a:p>
            <a:pPr algn="ctr"/>
            <a:r>
              <a:rPr lang="ja-JP" altLang="en-US" sz="900" dirty="0">
                <a:solidFill>
                  <a:schemeClr val="tx1"/>
                </a:solidFill>
                <a:latin typeface="Meiryo UI" panose="020B0604030504040204" pitchFamily="50" charset="-128"/>
                <a:ea typeface="Meiryo UI" panose="020B0604030504040204" pitchFamily="50" charset="-128"/>
              </a:rPr>
              <a:t>検討会</a:t>
            </a:r>
            <a:endParaRPr lang="en-US" altLang="ja-JP" sz="900" dirty="0">
              <a:solidFill>
                <a:schemeClr val="tx1"/>
              </a:solidFill>
              <a:latin typeface="Meiryo UI" panose="020B0604030504040204" pitchFamily="50" charset="-128"/>
              <a:ea typeface="Meiryo UI" panose="020B0604030504040204" pitchFamily="50" charset="-128"/>
            </a:endParaRPr>
          </a:p>
        </p:txBody>
      </p:sp>
      <p:sp>
        <p:nvSpPr>
          <p:cNvPr id="15" name="矢印: 五方向 14">
            <a:extLst>
              <a:ext uri="{FF2B5EF4-FFF2-40B4-BE49-F238E27FC236}">
                <a16:creationId xmlns:a16="http://schemas.microsoft.com/office/drawing/2014/main" id="{EE7AABC0-92FB-E7FD-B588-697BD90613D2}"/>
              </a:ext>
            </a:extLst>
          </p:cNvPr>
          <p:cNvSpPr/>
          <p:nvPr/>
        </p:nvSpPr>
        <p:spPr>
          <a:xfrm>
            <a:off x="8180962" y="4061057"/>
            <a:ext cx="600923" cy="576000"/>
          </a:xfrm>
          <a:prstGeom prst="homePlate">
            <a:avLst>
              <a:gd name="adj" fmla="val 31185"/>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a:solidFill>
                  <a:schemeClr val="tx1"/>
                </a:solidFill>
                <a:latin typeface="Meiryo UI" panose="020B0604030504040204" pitchFamily="50" charset="-128"/>
                <a:ea typeface="Meiryo UI" panose="020B0604030504040204" pitchFamily="50" charset="-128"/>
              </a:rPr>
              <a:t>WT</a:t>
            </a:r>
          </a:p>
          <a:p>
            <a:pPr algn="ctr"/>
            <a:r>
              <a:rPr lang="ja-JP" altLang="en-US" sz="900">
                <a:solidFill>
                  <a:schemeClr val="tx1"/>
                </a:solidFill>
                <a:latin typeface="Meiryo UI" panose="020B0604030504040204" pitchFamily="50" charset="-128"/>
                <a:ea typeface="Meiryo UI" panose="020B0604030504040204" pitchFamily="50" charset="-128"/>
              </a:rPr>
              <a:t>結果</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反映</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17" name="矢印: 五方向 16">
            <a:extLst>
              <a:ext uri="{FF2B5EF4-FFF2-40B4-BE49-F238E27FC236}">
                <a16:creationId xmlns:a16="http://schemas.microsoft.com/office/drawing/2014/main" id="{7E47FA98-FA93-B81F-A104-05563F0A114B}"/>
              </a:ext>
            </a:extLst>
          </p:cNvPr>
          <p:cNvSpPr/>
          <p:nvPr/>
        </p:nvSpPr>
        <p:spPr>
          <a:xfrm>
            <a:off x="1748524" y="3947032"/>
            <a:ext cx="3278031" cy="324001"/>
          </a:xfrm>
          <a:prstGeom prst="homePlate">
            <a:avLst>
              <a:gd name="adj" fmla="val 34125"/>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a:solidFill>
                  <a:schemeClr val="tx1"/>
                </a:solidFill>
                <a:latin typeface="Meiryo UI" panose="020B0604030504040204" pitchFamily="50" charset="-128"/>
                <a:ea typeface="Meiryo UI" panose="020B0604030504040204" pitchFamily="50" charset="-128"/>
              </a:rPr>
              <a:t>子ども・子育て支援金制度</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仕様書案作成</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18" name="四角形: 角を丸くする 17">
            <a:extLst>
              <a:ext uri="{FF2B5EF4-FFF2-40B4-BE49-F238E27FC236}">
                <a16:creationId xmlns:a16="http://schemas.microsoft.com/office/drawing/2014/main" id="{E2F8111E-5673-BF1D-19B2-5ED6E6CE70A7}"/>
              </a:ext>
            </a:extLst>
          </p:cNvPr>
          <p:cNvSpPr/>
          <p:nvPr/>
        </p:nvSpPr>
        <p:spPr>
          <a:xfrm>
            <a:off x="1133061" y="3266007"/>
            <a:ext cx="7697943" cy="1812378"/>
          </a:xfrm>
          <a:prstGeom prst="roundRect">
            <a:avLst>
              <a:gd name="adj" fmla="val 11111"/>
            </a:avLst>
          </a:prstGeom>
          <a:noFill/>
          <a:ln w="317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lIns="0" tIns="0" rIns="0" bIns="0" rtlCol="0" anchor="t" anchorCtr="0"/>
          <a:lstStyle/>
          <a:p>
            <a:r>
              <a:rPr lang="ja-JP" altLang="en-US" sz="1200">
                <a:solidFill>
                  <a:schemeClr val="tx1"/>
                </a:solidFill>
                <a:latin typeface="Meiryo UI" panose="020B0604030504040204" pitchFamily="50" charset="-128"/>
                <a:ea typeface="Meiryo UI" panose="020B0604030504040204" pitchFamily="50" charset="-128"/>
              </a:rPr>
              <a:t>令和</a:t>
            </a:r>
            <a:r>
              <a:rPr lang="en-US" altLang="ja-JP" sz="1200">
                <a:solidFill>
                  <a:schemeClr val="tx1"/>
                </a:solidFill>
                <a:latin typeface="Meiryo UI" panose="020B0604030504040204" pitchFamily="50" charset="-128"/>
                <a:ea typeface="Meiryo UI" panose="020B0604030504040204" pitchFamily="50" charset="-128"/>
              </a:rPr>
              <a:t>6</a:t>
            </a:r>
            <a:r>
              <a:rPr lang="ja-JP" altLang="en-US" sz="1200">
                <a:solidFill>
                  <a:schemeClr val="tx1"/>
                </a:solidFill>
                <a:latin typeface="Meiryo UI" panose="020B0604030504040204" pitchFamily="50" charset="-128"/>
                <a:ea typeface="Meiryo UI" panose="020B0604030504040204" pitchFamily="50" charset="-128"/>
              </a:rPr>
              <a:t>年度下期改版対応</a:t>
            </a:r>
            <a:endParaRPr kumimoji="1" lang="ja-JP" altLang="en-US" sz="1200">
              <a:solidFill>
                <a:schemeClr val="tx1"/>
              </a:solidFill>
              <a:latin typeface="Meiryo UI" panose="020B0604030504040204" pitchFamily="50" charset="-128"/>
              <a:ea typeface="Meiryo UI" panose="020B0604030504040204" pitchFamily="50" charset="-128"/>
            </a:endParaRPr>
          </a:p>
        </p:txBody>
      </p:sp>
      <p:sp>
        <p:nvSpPr>
          <p:cNvPr id="19" name="矢印: 五方向 18">
            <a:extLst>
              <a:ext uri="{FF2B5EF4-FFF2-40B4-BE49-F238E27FC236}">
                <a16:creationId xmlns:a16="http://schemas.microsoft.com/office/drawing/2014/main" id="{6332427E-EE33-9EA4-B041-8D852D16173B}"/>
              </a:ext>
            </a:extLst>
          </p:cNvPr>
          <p:cNvSpPr/>
          <p:nvPr/>
        </p:nvSpPr>
        <p:spPr>
          <a:xfrm>
            <a:off x="1749287" y="3581853"/>
            <a:ext cx="3266349" cy="324000"/>
          </a:xfrm>
          <a:prstGeom prst="homePlate">
            <a:avLst>
              <a:gd name="adj" fmla="val 34125"/>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err="1">
                <a:solidFill>
                  <a:schemeClr val="tx1"/>
                </a:solidFill>
                <a:latin typeface="Meiryo UI" panose="020B0604030504040204" pitchFamily="50" charset="-128"/>
                <a:ea typeface="Meiryo UI" panose="020B0604030504040204" pitchFamily="50" charset="-128"/>
              </a:rPr>
              <a:t>eLTAX</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仕様書案作成</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BE6AE047-C351-63F9-95E3-5AD4C1CD155E}"/>
              </a:ext>
            </a:extLst>
          </p:cNvPr>
          <p:cNvSpPr/>
          <p:nvPr/>
        </p:nvSpPr>
        <p:spPr bwMode="auto">
          <a:xfrm>
            <a:off x="5984353" y="3382896"/>
            <a:ext cx="1327939" cy="246501"/>
          </a:xfrm>
          <a:prstGeom prst="rect">
            <a:avLst/>
          </a:prstGeom>
          <a:noFill/>
          <a:ln w="9525">
            <a:noFill/>
            <a:miter lim="800000"/>
            <a:headEnd/>
            <a:tailEnd/>
          </a:ln>
          <a:effectLst/>
        </p:spPr>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en-US" altLang="ja-JP" sz="900" dirty="0">
                <a:latin typeface="Meiryo UI" panose="020B0604030504040204" pitchFamily="50" charset="-128"/>
                <a:ea typeface="Meiryo UI" panose="020B0604030504040204" pitchFamily="50" charset="-128"/>
                <a:cs typeface="Meiryo UI" panose="020B0604030504040204" pitchFamily="50" charset="-128"/>
              </a:rPr>
              <a:t>2</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月上旬～中旬（仮） </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1" name="正方形/長方形 20">
            <a:extLst>
              <a:ext uri="{FF2B5EF4-FFF2-40B4-BE49-F238E27FC236}">
                <a16:creationId xmlns:a16="http://schemas.microsoft.com/office/drawing/2014/main" id="{8B19276A-0FDB-932D-F111-3B13696EA958}"/>
              </a:ext>
            </a:extLst>
          </p:cNvPr>
          <p:cNvSpPr/>
          <p:nvPr/>
        </p:nvSpPr>
        <p:spPr bwMode="auto">
          <a:xfrm>
            <a:off x="2884184" y="2291197"/>
            <a:ext cx="1404880" cy="159581"/>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900" dirty="0">
                <a:latin typeface="Meiryo UI" panose="020B0604030504040204" pitchFamily="50" charset="-128"/>
                <a:ea typeface="Meiryo UI" panose="020B0604030504040204" pitchFamily="50" charset="-128"/>
                <a:cs typeface="Meiryo UI" panose="020B0604030504040204" pitchFamily="50" charset="-128"/>
              </a:rPr>
              <a:t>▲</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月</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28</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日～</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12</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月</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9</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日</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dirty="0">
                <a:latin typeface="Meiryo UI" panose="020B0604030504040204" pitchFamily="50" charset="-128"/>
                <a:ea typeface="Meiryo UI" panose="020B0604030504040204" pitchFamily="50" charset="-128"/>
                <a:cs typeface="Meiryo UI" panose="020B0604030504040204" pitchFamily="50" charset="-128"/>
              </a:rPr>
              <a:t>   ベンダ分科会</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正方形/長方形 21">
            <a:extLst>
              <a:ext uri="{FF2B5EF4-FFF2-40B4-BE49-F238E27FC236}">
                <a16:creationId xmlns:a16="http://schemas.microsoft.com/office/drawing/2014/main" id="{1631988D-FFE5-A10E-C2F2-15B48A60E1F8}"/>
              </a:ext>
            </a:extLst>
          </p:cNvPr>
          <p:cNvSpPr/>
          <p:nvPr/>
        </p:nvSpPr>
        <p:spPr bwMode="auto">
          <a:xfrm>
            <a:off x="5604593" y="2675205"/>
            <a:ext cx="1346396" cy="181304"/>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900" dirty="0">
                <a:latin typeface="Meiryo UI" panose="020B0604030504040204" pitchFamily="50" charset="-128"/>
                <a:ea typeface="Meiryo UI" panose="020B0604030504040204" pitchFamily="50" charset="-128"/>
                <a:cs typeface="Meiryo UI" panose="020B0604030504040204" pitchFamily="50" charset="-128"/>
              </a:rPr>
              <a:t>△</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1/24</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 第</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3</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回検討会</a:t>
            </a:r>
            <a:endParaRPr lang="en-US" altLang="ja-JP" sz="9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3" name="矢印: 五方向 22">
            <a:extLst>
              <a:ext uri="{FF2B5EF4-FFF2-40B4-BE49-F238E27FC236}">
                <a16:creationId xmlns:a16="http://schemas.microsoft.com/office/drawing/2014/main" id="{B183317C-43C6-B05F-B562-B3E41F252A40}"/>
              </a:ext>
            </a:extLst>
          </p:cNvPr>
          <p:cNvSpPr/>
          <p:nvPr/>
        </p:nvSpPr>
        <p:spPr>
          <a:xfrm>
            <a:off x="5015636" y="3610543"/>
            <a:ext cx="1042450" cy="576000"/>
          </a:xfrm>
          <a:prstGeom prst="homePlate">
            <a:avLst>
              <a:gd name="adj" fmla="val 29481"/>
            </a:avLst>
          </a:prstGeom>
          <a:solidFill>
            <a:srgbClr val="DCE8F8"/>
          </a:solidFill>
          <a:ln w="12700" cmpd="sng">
            <a:solidFill>
              <a:srgbClr val="107CC9"/>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a:solidFill>
                  <a:schemeClr val="tx1"/>
                </a:solidFill>
                <a:latin typeface="Meiryo UI" panose="020B0604030504040204" pitchFamily="50" charset="-128"/>
                <a:ea typeface="Meiryo UI" panose="020B0604030504040204" pitchFamily="50" charset="-128"/>
              </a:rPr>
              <a:t>WT</a:t>
            </a:r>
          </a:p>
          <a:p>
            <a:pPr algn="ctr"/>
            <a:r>
              <a:rPr lang="ja-JP" altLang="en-US" sz="900">
                <a:solidFill>
                  <a:schemeClr val="tx1"/>
                </a:solidFill>
                <a:latin typeface="Meiryo UI" panose="020B0604030504040204" pitchFamily="50" charset="-128"/>
                <a:ea typeface="Meiryo UI" panose="020B0604030504040204" pitchFamily="50" charset="-128"/>
              </a:rPr>
              <a:t>検討会</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24" name="矢印: 五方向 23">
            <a:extLst>
              <a:ext uri="{FF2B5EF4-FFF2-40B4-BE49-F238E27FC236}">
                <a16:creationId xmlns:a16="http://schemas.microsoft.com/office/drawing/2014/main" id="{9529EA57-A893-5047-9556-BB0A430411DC}"/>
              </a:ext>
            </a:extLst>
          </p:cNvPr>
          <p:cNvSpPr/>
          <p:nvPr/>
        </p:nvSpPr>
        <p:spPr>
          <a:xfrm>
            <a:off x="5695519" y="4071521"/>
            <a:ext cx="616743" cy="576000"/>
          </a:xfrm>
          <a:prstGeom prst="homePlate">
            <a:avLst>
              <a:gd name="adj" fmla="val 33970"/>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en-US" altLang="ja-JP" sz="900">
                <a:solidFill>
                  <a:schemeClr val="tx1"/>
                </a:solidFill>
                <a:latin typeface="Meiryo UI" panose="020B0604030504040204" pitchFamily="50" charset="-128"/>
                <a:ea typeface="Meiryo UI" panose="020B0604030504040204" pitchFamily="50" charset="-128"/>
              </a:rPr>
              <a:t>WT</a:t>
            </a:r>
          </a:p>
          <a:p>
            <a:pPr algn="ctr"/>
            <a:r>
              <a:rPr lang="ja-JP" altLang="en-US" sz="900">
                <a:solidFill>
                  <a:schemeClr val="tx1"/>
                </a:solidFill>
                <a:latin typeface="Meiryo UI" panose="020B0604030504040204" pitchFamily="50" charset="-128"/>
                <a:ea typeface="Meiryo UI" panose="020B0604030504040204" pitchFamily="50" charset="-128"/>
              </a:rPr>
              <a:t>結果</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反映</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6A2C5696-7EB2-43E6-4907-50C84D142F27}"/>
              </a:ext>
            </a:extLst>
          </p:cNvPr>
          <p:cNvSpPr/>
          <p:nvPr/>
        </p:nvSpPr>
        <p:spPr bwMode="auto">
          <a:xfrm>
            <a:off x="5026556" y="2351075"/>
            <a:ext cx="1404880" cy="159581"/>
          </a:xfrm>
          <a:prstGeom prst="rect">
            <a:avLst/>
          </a:prstGeom>
          <a:noFill/>
          <a:ln w="9525">
            <a:noFill/>
            <a:miter lim="800000"/>
            <a:headEnd/>
            <a:tailEnd/>
          </a:ln>
          <a:effectLst/>
        </p:spPr>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900" dirty="0">
                <a:latin typeface="Meiryo UI" panose="020B0604030504040204" pitchFamily="50" charset="-128"/>
                <a:ea typeface="Meiryo UI" panose="020B0604030504040204" pitchFamily="50" charset="-128"/>
                <a:cs typeface="Meiryo UI" panose="020B0604030504040204" pitchFamily="50" charset="-128"/>
              </a:rPr>
              <a:t>▲</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1/15</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 第</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3</a:t>
            </a:r>
            <a:r>
              <a:rPr lang="ja-JP" altLang="en-US" sz="900" dirty="0">
                <a:latin typeface="Meiryo UI" panose="020B0604030504040204" pitchFamily="50" charset="-128"/>
                <a:ea typeface="Meiryo UI" panose="020B0604030504040204" pitchFamily="50" charset="-128"/>
                <a:cs typeface="Meiryo UI" panose="020B0604030504040204" pitchFamily="50" charset="-128"/>
              </a:rPr>
              <a:t>回</a:t>
            </a:r>
            <a:r>
              <a:rPr lang="en-US" altLang="ja-JP" sz="900" dirty="0">
                <a:latin typeface="Meiryo UI" panose="020B0604030504040204" pitchFamily="50" charset="-128"/>
                <a:ea typeface="Meiryo UI" panose="020B0604030504040204" pitchFamily="50" charset="-128"/>
                <a:cs typeface="Meiryo UI" panose="020B0604030504040204" pitchFamily="50" charset="-128"/>
              </a:rPr>
              <a:t>WT</a:t>
            </a:r>
          </a:p>
        </p:txBody>
      </p:sp>
      <p:sp>
        <p:nvSpPr>
          <p:cNvPr id="26" name="矢印: 五方向 25">
            <a:extLst>
              <a:ext uri="{FF2B5EF4-FFF2-40B4-BE49-F238E27FC236}">
                <a16:creationId xmlns:a16="http://schemas.microsoft.com/office/drawing/2014/main" id="{A247A42F-853E-26B9-7FD2-EF470C4A20A3}"/>
              </a:ext>
            </a:extLst>
          </p:cNvPr>
          <p:cNvSpPr/>
          <p:nvPr/>
        </p:nvSpPr>
        <p:spPr>
          <a:xfrm>
            <a:off x="2908711" y="4397697"/>
            <a:ext cx="724098" cy="576000"/>
          </a:xfrm>
          <a:prstGeom prst="homePlate">
            <a:avLst>
              <a:gd name="adj" fmla="val 29481"/>
            </a:avLst>
          </a:prstGeom>
          <a:solidFill>
            <a:srgbClr val="DCE8F8"/>
          </a:solidFill>
          <a:ln w="12700" cmpd="sng">
            <a:solidFill>
              <a:srgbClr val="107CC9"/>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a:solidFill>
                  <a:schemeClr val="tx1"/>
                </a:solidFill>
                <a:latin typeface="Meiryo UI" panose="020B0604030504040204" pitchFamily="50" charset="-128"/>
                <a:ea typeface="Meiryo UI" panose="020B0604030504040204" pitchFamily="50" charset="-128"/>
              </a:rPr>
              <a:t>ベンダ</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分科会</a:t>
            </a:r>
            <a:endParaRPr lang="en-US" altLang="ja-JP" sz="900">
              <a:solidFill>
                <a:schemeClr val="tx1"/>
              </a:solidFill>
              <a:latin typeface="Meiryo UI" panose="020B0604030504040204" pitchFamily="50" charset="-128"/>
              <a:ea typeface="Meiryo UI" panose="020B0604030504040204" pitchFamily="50" charset="-128"/>
            </a:endParaRPr>
          </a:p>
        </p:txBody>
      </p:sp>
      <p:sp>
        <p:nvSpPr>
          <p:cNvPr id="27" name="矢印: 五方向 26">
            <a:extLst>
              <a:ext uri="{FF2B5EF4-FFF2-40B4-BE49-F238E27FC236}">
                <a16:creationId xmlns:a16="http://schemas.microsoft.com/office/drawing/2014/main" id="{65E3ABF8-04F9-2BA3-83AF-D50577AD1A30}"/>
              </a:ext>
            </a:extLst>
          </p:cNvPr>
          <p:cNvSpPr/>
          <p:nvPr/>
        </p:nvSpPr>
        <p:spPr>
          <a:xfrm>
            <a:off x="1748525" y="4409945"/>
            <a:ext cx="1135660" cy="563751"/>
          </a:xfrm>
          <a:prstGeom prst="homePlate">
            <a:avLst>
              <a:gd name="adj" fmla="val 34125"/>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dirty="0">
                <a:solidFill>
                  <a:schemeClr val="tx1"/>
                </a:solidFill>
                <a:latin typeface="Meiryo UI" panose="020B0604030504040204" pitchFamily="50" charset="-128"/>
                <a:ea typeface="Meiryo UI" panose="020B0604030504040204" pitchFamily="50" charset="-128"/>
              </a:rPr>
              <a:t>実装必須機能</a:t>
            </a:r>
            <a:endParaRPr lang="en-US" altLang="ja-JP" sz="900" dirty="0">
              <a:solidFill>
                <a:schemeClr val="tx1"/>
              </a:solidFill>
              <a:latin typeface="Meiryo UI" panose="020B0604030504040204" pitchFamily="50" charset="-128"/>
              <a:ea typeface="Meiryo UI" panose="020B0604030504040204" pitchFamily="50" charset="-128"/>
            </a:endParaRPr>
          </a:p>
          <a:p>
            <a:pPr algn="ctr"/>
            <a:r>
              <a:rPr lang="ja-JP" altLang="en-US" sz="900" dirty="0">
                <a:solidFill>
                  <a:schemeClr val="tx1"/>
                </a:solidFill>
                <a:latin typeface="Meiryo UI" panose="020B0604030504040204" pitchFamily="50" charset="-128"/>
                <a:ea typeface="Meiryo UI" panose="020B0604030504040204" pitchFamily="50" charset="-128"/>
              </a:rPr>
              <a:t>（経過措置対象）の整理</a:t>
            </a:r>
            <a:endParaRPr lang="en-US" altLang="ja-JP" sz="900" dirty="0">
              <a:solidFill>
                <a:schemeClr val="tx1"/>
              </a:solidFill>
              <a:latin typeface="Meiryo UI" panose="020B0604030504040204" pitchFamily="50" charset="-128"/>
              <a:ea typeface="Meiryo UI" panose="020B0604030504040204" pitchFamily="50" charset="-128"/>
            </a:endParaRPr>
          </a:p>
        </p:txBody>
      </p:sp>
      <p:sp>
        <p:nvSpPr>
          <p:cNvPr id="28" name="矢印: 五方向 27">
            <a:extLst>
              <a:ext uri="{FF2B5EF4-FFF2-40B4-BE49-F238E27FC236}">
                <a16:creationId xmlns:a16="http://schemas.microsoft.com/office/drawing/2014/main" id="{986EAAF0-00D6-E198-65D1-BC1E32BC4960}"/>
              </a:ext>
            </a:extLst>
          </p:cNvPr>
          <p:cNvSpPr/>
          <p:nvPr/>
        </p:nvSpPr>
        <p:spPr>
          <a:xfrm>
            <a:off x="3688336" y="4397697"/>
            <a:ext cx="1338219" cy="576000"/>
          </a:xfrm>
          <a:prstGeom prst="homePlate">
            <a:avLst>
              <a:gd name="adj" fmla="val 33970"/>
            </a:avLst>
          </a:prstGeom>
          <a:solidFill>
            <a:schemeClr val="bg1">
              <a:lumMod val="85000"/>
            </a:schemeClr>
          </a:solidFill>
          <a:ln w="12700" cmpd="sng">
            <a:solidFill>
              <a:schemeClr val="bg1">
                <a:lumMod val="50000"/>
              </a:schemeClr>
            </a:solidFill>
          </a:ln>
          <a:effectLst>
            <a:outerShdw blurRad="50800" dist="38100" dir="2700000" algn="tl" rotWithShape="0">
              <a:prstClr val="black">
                <a:alpha val="40000"/>
              </a:prstClr>
            </a:outerShdw>
          </a:effectLst>
          <a:scene3d>
            <a:camera prst="orthographicFront"/>
            <a:lightRig rig="threePt" dir="t"/>
          </a:scene3d>
          <a:sp3d prstMaterial="matte"/>
        </p:spPr>
        <p:style>
          <a:lnRef idx="2">
            <a:schemeClr val="accent1">
              <a:shade val="50000"/>
            </a:schemeClr>
          </a:lnRef>
          <a:fillRef idx="1">
            <a:schemeClr val="accent1"/>
          </a:fillRef>
          <a:effectRef idx="0">
            <a:schemeClr val="accent1"/>
          </a:effectRef>
          <a:fontRef idx="minor">
            <a:schemeClr val="lt1"/>
          </a:fontRef>
        </p:style>
        <p:txBody>
          <a:bodyPr wrap="none" lIns="36000" tIns="36000" rIns="36000" bIns="36000" rtlCol="0" anchor="ctr"/>
          <a:lstStyle/>
          <a:p>
            <a:pPr algn="ctr"/>
            <a:r>
              <a:rPr lang="ja-JP" altLang="en-US" sz="900">
                <a:solidFill>
                  <a:schemeClr val="tx1"/>
                </a:solidFill>
                <a:latin typeface="Meiryo UI" panose="020B0604030504040204" pitchFamily="50" charset="-128"/>
                <a:ea typeface="Meiryo UI" panose="020B0604030504040204" pitchFamily="50" charset="-128"/>
              </a:rPr>
              <a:t>結</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果</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反</a:t>
            </a:r>
            <a:endParaRPr lang="en-US" altLang="ja-JP" sz="900">
              <a:solidFill>
                <a:schemeClr val="tx1"/>
              </a:solidFill>
              <a:latin typeface="Meiryo UI" panose="020B0604030504040204" pitchFamily="50" charset="-128"/>
              <a:ea typeface="Meiryo UI" panose="020B0604030504040204" pitchFamily="50" charset="-128"/>
            </a:endParaRPr>
          </a:p>
          <a:p>
            <a:pPr algn="ctr"/>
            <a:r>
              <a:rPr lang="ja-JP" altLang="en-US" sz="900">
                <a:solidFill>
                  <a:schemeClr val="tx1"/>
                </a:solidFill>
                <a:latin typeface="Meiryo UI" panose="020B0604030504040204" pitchFamily="50" charset="-128"/>
                <a:ea typeface="Meiryo UI" panose="020B0604030504040204" pitchFamily="50" charset="-128"/>
              </a:rPr>
              <a:t>映</a:t>
            </a:r>
            <a:endParaRPr lang="en-US" altLang="ja-JP" sz="900">
              <a:solidFill>
                <a:schemeClr val="tx1"/>
              </a:solidFill>
              <a:latin typeface="Meiryo UI" panose="020B0604030504040204" pitchFamily="50" charset="-128"/>
              <a:ea typeface="Meiryo UI" panose="020B0604030504040204" pitchFamily="50" charset="-128"/>
            </a:endParaRPr>
          </a:p>
        </p:txBody>
      </p:sp>
      <p:cxnSp>
        <p:nvCxnSpPr>
          <p:cNvPr id="29" name="コネクタ: カギ線 28">
            <a:extLst>
              <a:ext uri="{FF2B5EF4-FFF2-40B4-BE49-F238E27FC236}">
                <a16:creationId xmlns:a16="http://schemas.microsoft.com/office/drawing/2014/main" id="{91AFE789-DDDA-AB84-8C87-75270D94690A}"/>
              </a:ext>
            </a:extLst>
          </p:cNvPr>
          <p:cNvCxnSpPr>
            <a:cxnSpLocks/>
          </p:cNvCxnSpPr>
          <p:nvPr/>
        </p:nvCxnSpPr>
        <p:spPr>
          <a:xfrm rot="5400000" flipH="1" flipV="1">
            <a:off x="4829949" y="4390470"/>
            <a:ext cx="499154" cy="91299"/>
          </a:xfrm>
          <a:prstGeom prst="bentConnector3">
            <a:avLst>
              <a:gd name="adj1" fmla="val -343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30" name="正方形/長方形 29">
            <a:extLst>
              <a:ext uri="{FF2B5EF4-FFF2-40B4-BE49-F238E27FC236}">
                <a16:creationId xmlns:a16="http://schemas.microsoft.com/office/drawing/2014/main" id="{040670BB-2DC3-6394-0F79-92D7A58736C8}"/>
              </a:ext>
            </a:extLst>
          </p:cNvPr>
          <p:cNvSpPr/>
          <p:nvPr/>
        </p:nvSpPr>
        <p:spPr bwMode="auto">
          <a:xfrm>
            <a:off x="5710975" y="5102621"/>
            <a:ext cx="2062681" cy="355865"/>
          </a:xfrm>
          <a:prstGeom prst="rect">
            <a:avLst/>
          </a:prstGeom>
          <a:noFill/>
          <a:ln w="9525">
            <a:noFill/>
            <a:miter lim="800000"/>
            <a:headEnd/>
            <a:tailEnd/>
          </a:ln>
          <a:effectLst/>
        </p:spPr>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en-US" altLang="ja-JP" sz="900">
                <a:latin typeface="Meiryo UI" panose="020B0604030504040204" pitchFamily="50" charset="-128"/>
                <a:ea typeface="Meiryo UI" panose="020B0604030504040204" pitchFamily="50" charset="-128"/>
                <a:cs typeface="Meiryo UI" panose="020B0604030504040204" pitchFamily="50" charset="-128"/>
              </a:rPr>
              <a:t>【</a:t>
            </a:r>
            <a:r>
              <a:rPr lang="ja-JP" altLang="en-US" sz="900">
                <a:latin typeface="Meiryo UI" panose="020B0604030504040204" pitchFamily="50" charset="-128"/>
                <a:ea typeface="Meiryo UI" panose="020B0604030504040204" pitchFamily="50" charset="-128"/>
                <a:cs typeface="Meiryo UI" panose="020B0604030504040204" pitchFamily="50" charset="-128"/>
              </a:rPr>
              <a:t>総務省</a:t>
            </a:r>
            <a:r>
              <a:rPr lang="en-US" altLang="ja-JP" sz="900">
                <a:latin typeface="Meiryo UI" panose="020B0604030504040204" pitchFamily="50" charset="-128"/>
                <a:ea typeface="Meiryo UI" panose="020B0604030504040204" pitchFamily="50" charset="-128"/>
                <a:cs typeface="Meiryo UI" panose="020B0604030504040204" pitchFamily="50" charset="-128"/>
              </a:rPr>
              <a:t>】</a:t>
            </a:r>
          </a:p>
          <a:p>
            <a:r>
              <a:rPr lang="ja-JP" altLang="en-US" sz="900">
                <a:latin typeface="Meiryo UI" panose="020B0604030504040204" pitchFamily="50" charset="-128"/>
                <a:ea typeface="Meiryo UI" panose="020B0604030504040204" pitchFamily="50" charset="-128"/>
                <a:cs typeface="Meiryo UI" panose="020B0604030504040204" pitchFamily="50" charset="-128"/>
              </a:rPr>
              <a:t>△ </a:t>
            </a:r>
            <a:r>
              <a:rPr lang="en-US" altLang="ja-JP" sz="900">
                <a:latin typeface="Meiryo UI" panose="020B0604030504040204" pitchFamily="50" charset="-128"/>
                <a:ea typeface="Meiryo UI" panose="020B0604030504040204" pitchFamily="50" charset="-128"/>
                <a:cs typeface="Meiryo UI" panose="020B0604030504040204" pitchFamily="50" charset="-128"/>
              </a:rPr>
              <a:t>1</a:t>
            </a:r>
            <a:r>
              <a:rPr lang="ja-JP" altLang="en-US" sz="900">
                <a:latin typeface="Meiryo UI" panose="020B0604030504040204" pitchFamily="50" charset="-128"/>
                <a:ea typeface="Meiryo UI" panose="020B0604030504040204" pitchFamily="50" charset="-128"/>
                <a:cs typeface="Meiryo UI" panose="020B0604030504040204" pitchFamily="50" charset="-128"/>
              </a:rPr>
              <a:t>月 </a:t>
            </a:r>
            <a:r>
              <a:rPr lang="en-US" altLang="ja-JP" sz="900" err="1">
                <a:latin typeface="Meiryo UI" panose="020B0604030504040204" pitchFamily="50" charset="-128"/>
                <a:ea typeface="Meiryo UI" panose="020B0604030504040204" pitchFamily="50" charset="-128"/>
                <a:cs typeface="Meiryo UI" panose="020B0604030504040204" pitchFamily="50" charset="-128"/>
              </a:rPr>
              <a:t>eLTAX</a:t>
            </a:r>
            <a:r>
              <a:rPr lang="ja-JP" altLang="en-US" sz="900">
                <a:latin typeface="Meiryo UI" panose="020B0604030504040204" pitchFamily="50" charset="-128"/>
                <a:ea typeface="Meiryo UI" panose="020B0604030504040204" pitchFamily="50" charset="-128"/>
                <a:cs typeface="Meiryo UI" panose="020B0604030504040204" pitchFamily="50" charset="-128"/>
              </a:rPr>
              <a:t>公開仕様書（暫定版）</a:t>
            </a:r>
            <a:endParaRPr lang="en-US" altLang="ja-JP" sz="900">
              <a:latin typeface="Meiryo UI" panose="020B0604030504040204" pitchFamily="50" charset="-128"/>
              <a:ea typeface="Meiryo UI" panose="020B0604030504040204" pitchFamily="50" charset="-128"/>
              <a:cs typeface="Meiryo UI" panose="020B0604030504040204" pitchFamily="50" charset="-128"/>
            </a:endParaRPr>
          </a:p>
          <a:p>
            <a:r>
              <a:rPr lang="ja-JP" altLang="en-US" sz="900">
                <a:latin typeface="Meiryo UI" panose="020B0604030504040204" pitchFamily="50" charset="-128"/>
                <a:ea typeface="Meiryo UI" panose="020B0604030504040204" pitchFamily="50" charset="-128"/>
                <a:cs typeface="Meiryo UI" panose="020B0604030504040204" pitchFamily="50" charset="-128"/>
              </a:rPr>
              <a:t>（公開時期調整中）</a:t>
            </a:r>
            <a:endParaRPr lang="en-US" altLang="ja-JP" sz="90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53947364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ボックス 12">
            <a:extLst>
              <a:ext uri="{FF2B5EF4-FFF2-40B4-BE49-F238E27FC236}">
                <a16:creationId xmlns:a16="http://schemas.microsoft.com/office/drawing/2014/main" id="{F1A9C0B3-ADF5-4999-B34B-1A6C23E2DC6D}"/>
              </a:ext>
            </a:extLst>
          </p:cNvPr>
          <p:cNvSpPr txBox="1"/>
          <p:nvPr/>
        </p:nvSpPr>
        <p:spPr>
          <a:xfrm>
            <a:off x="321031" y="543321"/>
            <a:ext cx="8424936" cy="1384995"/>
          </a:xfrm>
          <a:prstGeom prst="rect">
            <a:avLst/>
          </a:prstGeom>
          <a:noFill/>
        </p:spPr>
        <p:txBody>
          <a:bodyPr wrap="square" rtlCol="0">
            <a:spAutoFit/>
          </a:bodyPr>
          <a:lstStyle/>
          <a:p>
            <a:pPr marL="182563" indent="-182563"/>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〇　本検討会では、以下の点についてご確認及びご審議いただきたい。</a:t>
            </a:r>
            <a:endParaRPr kumimoji="1" lang="en-US" altLang="ja-JP"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endParaRPr>
          </a:p>
          <a:p>
            <a:pPr marL="182563" indent="-182563"/>
            <a:endParaRPr lang="en-US" altLang="ja-JP" sz="1400" dirty="0">
              <a:latin typeface="Meiryo UI" panose="020B0604030504040204" pitchFamily="50" charset="-128"/>
              <a:ea typeface="Meiryo UI" panose="020B0604030504040204" pitchFamily="50" charset="-128"/>
            </a:endParaRPr>
          </a:p>
          <a:p>
            <a:pPr marL="355600" indent="-355600"/>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　　●</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r>
              <a:rPr kumimoji="1" lang="en-US" altLang="zh-TW"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r>
              <a:rPr kumimoji="1" lang="zh-TW"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資料</a:t>
            </a:r>
            <a:r>
              <a:rPr kumimoji="1" lang="en-US" altLang="zh-TW"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No.2】</a:t>
            </a:r>
            <a:r>
              <a:rPr kumimoji="1" lang="zh-TW"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第</a:t>
            </a:r>
            <a:r>
              <a:rPr lang="en-US" altLang="zh-TW" sz="1400" b="1" u="sng" dirty="0">
                <a:latin typeface="Meiryo UI" panose="020B0604030504040204" pitchFamily="50" charset="-128"/>
                <a:ea typeface="Meiryo UI" panose="020B0604030504040204" pitchFamily="50" charset="-128"/>
              </a:rPr>
              <a:t>3</a:t>
            </a:r>
            <a:r>
              <a:rPr kumimoji="1" lang="zh-TW"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回検討会</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」に</a:t>
            </a:r>
            <a:r>
              <a:rPr lang="ja-JP" altLang="en-US" sz="1400" b="1" u="sng" dirty="0">
                <a:latin typeface="Meiryo UI" panose="020B0604030504040204" pitchFamily="50" charset="-128"/>
                <a:ea typeface="Meiryo UI" panose="020B0604030504040204" pitchFamily="50" charset="-128"/>
              </a:rPr>
              <a:t>纏めた</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内容に疑義事項等がないか</a:t>
            </a:r>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ご確認いただ</a:t>
            </a:r>
            <a:r>
              <a:rPr kumimoji="1" lang="ja-JP" altLang="en-US" sz="1400" dirty="0">
                <a:latin typeface="Meiryo UI" panose="020B0604030504040204" pitchFamily="50" charset="-128"/>
                <a:ea typeface="Meiryo UI" panose="020B0604030504040204" pitchFamily="50" charset="-128"/>
              </a:rPr>
              <a:t>くとともに、</a:t>
            </a:r>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令和</a:t>
            </a:r>
            <a:r>
              <a:rPr kumimoji="1" lang="en-US" altLang="ja-JP"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7</a:t>
            </a:r>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年</a:t>
            </a:r>
            <a:r>
              <a:rPr kumimoji="1" lang="en-US" altLang="ja-JP"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2</a:t>
            </a:r>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月上旬に控える全国意見照会に向けて、</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国保</a:t>
            </a:r>
            <a:r>
              <a:rPr lang="ja-JP" altLang="en-US" sz="1400" b="1" u="sng" dirty="0">
                <a:latin typeface="Meiryo UI" panose="020B0604030504040204" pitchFamily="50" charset="-128"/>
                <a:ea typeface="Meiryo UI" panose="020B0604030504040204" pitchFamily="50" charset="-128"/>
              </a:rPr>
              <a:t>標準仕様書</a:t>
            </a:r>
            <a:r>
              <a:rPr lang="en-US" altLang="ja-JP" sz="1400" b="1" u="sng" dirty="0">
                <a:latin typeface="Meiryo UI" panose="020B0604030504040204" pitchFamily="50" charset="-128"/>
                <a:ea typeface="Meiryo UI" panose="020B0604030504040204" pitchFamily="50" charset="-128"/>
              </a:rPr>
              <a:t>【</a:t>
            </a:r>
            <a:r>
              <a:rPr lang="ja-JP" altLang="en-US" sz="1400" b="1" u="sng" dirty="0">
                <a:latin typeface="Meiryo UI" panose="020B0604030504040204" pitchFamily="50" charset="-128"/>
                <a:ea typeface="Meiryo UI" panose="020B0604030504040204" pitchFamily="50" charset="-128"/>
              </a:rPr>
              <a:t>第</a:t>
            </a:r>
            <a:r>
              <a:rPr lang="en-US" altLang="ja-JP" sz="1400" b="1" u="sng" dirty="0">
                <a:latin typeface="Meiryo UI" panose="020B0604030504040204" pitchFamily="50" charset="-128"/>
                <a:ea typeface="Meiryo UI" panose="020B0604030504040204" pitchFamily="50" charset="-128"/>
              </a:rPr>
              <a:t>1.4</a:t>
            </a:r>
            <a:r>
              <a:rPr lang="ja-JP" altLang="en-US" sz="1400" b="1" u="sng" dirty="0">
                <a:latin typeface="Meiryo UI" panose="020B0604030504040204" pitchFamily="50" charset="-128"/>
                <a:ea typeface="Meiryo UI" panose="020B0604030504040204" pitchFamily="50" charset="-128"/>
              </a:rPr>
              <a:t>版</a:t>
            </a:r>
            <a:r>
              <a:rPr lang="en-US" altLang="ja-JP" sz="1400" b="1" u="sng" dirty="0">
                <a:latin typeface="Meiryo UI" panose="020B0604030504040204" pitchFamily="50" charset="-128"/>
                <a:ea typeface="Meiryo UI" panose="020B0604030504040204" pitchFamily="50" charset="-128"/>
              </a:rPr>
              <a:t>】</a:t>
            </a:r>
            <a:r>
              <a:rPr lang="ja-JP" altLang="en-US" sz="1400" b="1" u="sng" dirty="0">
                <a:latin typeface="Meiryo UI" panose="020B0604030504040204" pitchFamily="50" charset="-128"/>
                <a:ea typeface="Meiryo UI" panose="020B0604030504040204" pitchFamily="50" charset="-128"/>
              </a:rPr>
              <a:t>（案）</a:t>
            </a:r>
            <a:r>
              <a:rPr kumimoji="1" lang="ja-JP" altLang="en-US" sz="1400" dirty="0">
                <a:latin typeface="Meiryo UI" panose="020B0604030504040204" pitchFamily="50" charset="-128"/>
                <a:ea typeface="Meiryo UI" panose="020B0604030504040204" pitchFamily="50" charset="-128"/>
              </a:rPr>
              <a:t>について、ご審議いただきたい。</a:t>
            </a:r>
            <a:endParaRPr kumimoji="1" lang="en-US" altLang="ja-JP" sz="1400" dirty="0">
              <a:latin typeface="Meiryo UI" panose="020B0604030504040204" pitchFamily="50" charset="-128"/>
              <a:ea typeface="Meiryo UI" panose="020B0604030504040204" pitchFamily="50" charset="-128"/>
            </a:endParaRPr>
          </a:p>
          <a:p>
            <a:pPr marL="355600" indent="-355600"/>
            <a:endParaRPr lang="en-US" altLang="ja-JP" sz="1400" dirty="0">
              <a:latin typeface="Meiryo UI" panose="020B0604030504040204" pitchFamily="50" charset="-128"/>
              <a:ea typeface="Meiryo UI" panose="020B0604030504040204" pitchFamily="50" charset="-128"/>
            </a:endParaRPr>
          </a:p>
          <a:p>
            <a:pPr marL="355600" indent="-355600"/>
            <a:r>
              <a:rPr kumimoji="1" lang="ja-JP" altLang="en-US" sz="140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〇　なお、本検討会の資料に関してご意見がある場合は、</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令和</a:t>
            </a:r>
            <a:r>
              <a:rPr lang="en-US" altLang="ja-JP" sz="1400" b="1" u="sng" dirty="0">
                <a:latin typeface="Meiryo UI" panose="020B0604030504040204" pitchFamily="50" charset="-128"/>
                <a:ea typeface="Meiryo UI" panose="020B0604030504040204" pitchFamily="50" charset="-128"/>
              </a:rPr>
              <a:t>7</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年</a:t>
            </a:r>
            <a:r>
              <a:rPr kumimoji="1" lang="en-US" altLang="ja-JP"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1</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月</a:t>
            </a:r>
            <a:r>
              <a:rPr kumimoji="1" lang="en-US" altLang="ja-JP"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27</a:t>
            </a:r>
            <a:r>
              <a:rPr kumimoji="1"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日までに事務局へご連絡いただきたい。</a:t>
            </a:r>
            <a:endParaRPr kumimoji="1" lang="en-US" altLang="ja-JP" sz="1400" b="1" u="sng" dirty="0">
              <a:latin typeface="Meiryo UI" panose="020B0604030504040204" pitchFamily="50" charset="-128"/>
              <a:ea typeface="Meiryo UI" panose="020B0604030504040204" pitchFamily="50" charset="-128"/>
            </a:endParaRPr>
          </a:p>
        </p:txBody>
      </p:sp>
      <p:sp>
        <p:nvSpPr>
          <p:cNvPr id="12" name="Rectangle 5">
            <a:extLst>
              <a:ext uri="{FF2B5EF4-FFF2-40B4-BE49-F238E27FC236}">
                <a16:creationId xmlns:a16="http://schemas.microsoft.com/office/drawing/2014/main" id="{A90A3884-6949-4F07-9304-1E7DF071172D}"/>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sz="1400" kern="0" dirty="0">
                <a:latin typeface="Meiryo UI" panose="020B0604030504040204" pitchFamily="50" charset="-128"/>
                <a:ea typeface="Meiryo UI" panose="020B0604030504040204" pitchFamily="50" charset="-128"/>
              </a:rPr>
              <a:t>３</a:t>
            </a:r>
            <a:r>
              <a:rPr lang="ja-JP" altLang="en-US" sz="1400" b="0" kern="0" dirty="0">
                <a:latin typeface="Meiryo UI" panose="020B0604030504040204" pitchFamily="50" charset="-128"/>
                <a:ea typeface="Meiryo UI" panose="020B0604030504040204" pitchFamily="50" charset="-128"/>
              </a:rPr>
              <a:t>．</a:t>
            </a:r>
            <a:r>
              <a:rPr lang="ja-JP" altLang="en-US" sz="1400" dirty="0">
                <a:solidFill>
                  <a:prstClr val="black"/>
                </a:solidFill>
                <a:latin typeface="Meiryo UI" panose="020B0604030504040204" pitchFamily="50" charset="-128"/>
                <a:ea typeface="Meiryo UI" panose="020B0604030504040204" pitchFamily="50" charset="-128"/>
              </a:rPr>
              <a:t>本検討会の審議内容</a:t>
            </a:r>
            <a:endParaRPr lang="ja-JP" altLang="en-US" kern="0" dirty="0">
              <a:latin typeface="Meiryo UI" panose="020B0604030504040204" pitchFamily="50" charset="-128"/>
              <a:ea typeface="Meiryo UI" panose="020B0604030504040204" pitchFamily="50" charset="-128"/>
            </a:endParaRPr>
          </a:p>
        </p:txBody>
      </p:sp>
      <p:sp>
        <p:nvSpPr>
          <p:cNvPr id="2" name="スライド番号プレースホルダー 4">
            <a:extLst>
              <a:ext uri="{FF2B5EF4-FFF2-40B4-BE49-F238E27FC236}">
                <a16:creationId xmlns:a16="http://schemas.microsoft.com/office/drawing/2014/main" id="{B754DDA8-78A6-38BA-91D3-4AEC918D5C6A}"/>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70881071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テキスト ボックス 25">
            <a:extLst>
              <a:ext uri="{FF2B5EF4-FFF2-40B4-BE49-F238E27FC236}">
                <a16:creationId xmlns:a16="http://schemas.microsoft.com/office/drawing/2014/main" id="{14F038D0-BBDE-4736-8789-B2B6B8F9F93D}"/>
              </a:ext>
            </a:extLst>
          </p:cNvPr>
          <p:cNvSpPr txBox="1"/>
          <p:nvPr/>
        </p:nvSpPr>
        <p:spPr>
          <a:xfrm>
            <a:off x="321031" y="543321"/>
            <a:ext cx="8424936" cy="738664"/>
          </a:xfrm>
          <a:prstGeom prst="rect">
            <a:avLst/>
          </a:prstGeom>
          <a:noFill/>
        </p:spPr>
        <p:txBody>
          <a:bodyPr wrap="square" rtlCol="0">
            <a:spAutoFit/>
          </a:bodyPr>
          <a:lstStyle/>
          <a:p>
            <a:r>
              <a:rPr kumimoji="1" lang="ja-JP" altLang="en-US" sz="1400" dirty="0">
                <a:latin typeface="Meiryo UI" panose="020B0604030504040204" pitchFamily="50" charset="-128"/>
                <a:ea typeface="Meiryo UI" panose="020B0604030504040204" pitchFamily="50" charset="-128"/>
              </a:rPr>
              <a:t>〇　今後の国保標準仕様書</a:t>
            </a:r>
            <a:r>
              <a:rPr kumimoji="1"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第</a:t>
            </a:r>
            <a:r>
              <a:rPr kumimoji="1" lang="en-US" altLang="ja-JP" sz="1400" dirty="0">
                <a:latin typeface="Meiryo UI" panose="020B0604030504040204" pitchFamily="50" charset="-128"/>
                <a:ea typeface="Meiryo UI" panose="020B0604030504040204" pitchFamily="50" charset="-128"/>
              </a:rPr>
              <a:t>1.4</a:t>
            </a:r>
            <a:r>
              <a:rPr kumimoji="1" lang="ja-JP" altLang="en-US" sz="1400" dirty="0">
                <a:latin typeface="Meiryo UI" panose="020B0604030504040204" pitchFamily="50" charset="-128"/>
                <a:ea typeface="Meiryo UI" panose="020B0604030504040204" pitchFamily="50" charset="-128"/>
              </a:rPr>
              <a:t>版</a:t>
            </a:r>
            <a:r>
              <a:rPr kumimoji="1" lang="en-US" altLang="ja-JP" sz="1400" dirty="0">
                <a:latin typeface="Meiryo UI" panose="020B0604030504040204" pitchFamily="50" charset="-128"/>
                <a:ea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rPr>
              <a:t>（案）の決定プロセスは以下の通りとさせていただきたい。</a:t>
            </a:r>
          </a:p>
          <a:p>
            <a:pPr marL="182563" indent="-182563"/>
            <a:r>
              <a:rPr kumimoji="1" lang="ja-JP" altLang="en-US" sz="1400" dirty="0">
                <a:latin typeface="Meiryo UI" panose="020B0604030504040204" pitchFamily="50" charset="-128"/>
                <a:ea typeface="Meiryo UI" panose="020B0604030504040204" pitchFamily="50" charset="-128"/>
              </a:rPr>
              <a:t>〇　なお、本検討会にて新たな疑義事項が追加された場合は、疑義事項の内容に応じて、検討会の場に</a:t>
            </a:r>
            <a:r>
              <a:rPr lang="ja-JP" altLang="en-US" sz="1400" dirty="0">
                <a:latin typeface="Meiryo UI" panose="020B0604030504040204" pitchFamily="50" charset="-128"/>
                <a:ea typeface="Meiryo UI" panose="020B0604030504040204" pitchFamily="50" charset="-128"/>
              </a:rPr>
              <a:t>おいて取り扱いを議論し</a:t>
            </a:r>
            <a:r>
              <a:rPr kumimoji="1" lang="ja-JP" altLang="en-US" sz="1400" dirty="0">
                <a:latin typeface="Meiryo UI" panose="020B0604030504040204" pitchFamily="50" charset="-128"/>
                <a:ea typeface="Meiryo UI" panose="020B0604030504040204" pitchFamily="50" charset="-128"/>
              </a:rPr>
              <a:t>、座長に決議をとっていただくこととしたい。</a:t>
            </a:r>
          </a:p>
        </p:txBody>
      </p:sp>
      <p:sp>
        <p:nvSpPr>
          <p:cNvPr id="6" name="矢印: 五方向 5">
            <a:extLst>
              <a:ext uri="{FF2B5EF4-FFF2-40B4-BE49-F238E27FC236}">
                <a16:creationId xmlns:a16="http://schemas.microsoft.com/office/drawing/2014/main" id="{4AEED13B-8C74-4141-827E-10532DCDECFB}"/>
              </a:ext>
            </a:extLst>
          </p:cNvPr>
          <p:cNvSpPr/>
          <p:nvPr/>
        </p:nvSpPr>
        <p:spPr bwMode="auto">
          <a:xfrm>
            <a:off x="642796" y="1633585"/>
            <a:ext cx="7813141" cy="344488"/>
          </a:xfrm>
          <a:prstGeom prst="homePlat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defTabSz="914400" eaLnBrk="1" fontAlgn="auto" latinLnBrk="0" hangingPunct="1">
              <a:lnSpc>
                <a:spcPct val="100000"/>
              </a:lnSpc>
              <a:spcBef>
                <a:spcPts val="0"/>
              </a:spcBef>
              <a:spcAft>
                <a:spcPts val="0"/>
              </a:spcAft>
              <a:buClrTx/>
              <a:buSzTx/>
              <a:buFontTx/>
              <a:buNone/>
              <a:tabLst/>
              <a:defRPr/>
            </a:pPr>
            <a:r>
              <a:rPr kumimoji="0" lang="ja-JP" altLang="en-US" sz="1600" b="0" i="0" u="none" strike="noStrike" kern="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eiryo UI" panose="020B0604030504040204" pitchFamily="50" charset="-128"/>
              </a:rPr>
              <a:t>　①　第</a:t>
            </a:r>
            <a:r>
              <a:rPr kumimoji="0" lang="en-US" altLang="ja-JP" sz="1600" kern="0"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3</a:t>
            </a:r>
            <a:r>
              <a:rPr kumimoji="0" lang="ja-JP" altLang="en-US" sz="1600" b="0" i="0" u="none" strike="noStrike" kern="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eiryo UI" panose="020B0604030504040204" pitchFamily="50" charset="-128"/>
              </a:rPr>
              <a:t>回検討会</a:t>
            </a:r>
            <a:r>
              <a:rPr lang="ja-JP" altLang="en-US" sz="1600" dirty="0">
                <a:latin typeface="Meiryo UI" panose="020B0604030504040204" pitchFamily="50" charset="-128"/>
                <a:ea typeface="Meiryo UI" panose="020B0604030504040204" pitchFamily="50" charset="-128"/>
                <a:cs typeface="Meiryo UI" panose="020B0604030504040204" pitchFamily="50" charset="-128"/>
              </a:rPr>
              <a:t>（資料</a:t>
            </a:r>
            <a:r>
              <a:rPr lang="en-US" altLang="ja-JP" sz="1600" dirty="0">
                <a:latin typeface="Meiryo UI" panose="020B0604030504040204" pitchFamily="50" charset="-128"/>
                <a:ea typeface="Meiryo UI" panose="020B0604030504040204" pitchFamily="50" charset="-128"/>
                <a:cs typeface="Meiryo UI" panose="020B0604030504040204" pitchFamily="50" charset="-128"/>
              </a:rPr>
              <a:t>No.2</a:t>
            </a:r>
            <a:r>
              <a:rPr lang="ja-JP" altLang="en-US" sz="1600" dirty="0">
                <a:latin typeface="Meiryo UI" panose="020B0604030504040204" pitchFamily="50" charset="-128"/>
                <a:ea typeface="Meiryo UI" panose="020B0604030504040204" pitchFamily="50" charset="-128"/>
                <a:cs typeface="Meiryo UI" panose="020B0604030504040204" pitchFamily="50" charset="-128"/>
              </a:rPr>
              <a:t>）</a:t>
            </a:r>
            <a:endParaRPr kumimoji="0" lang="ja-JP" altLang="en-US" sz="1600" b="0" i="0" u="none" strike="noStrike" kern="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矢印: 五方向 7">
            <a:extLst>
              <a:ext uri="{FF2B5EF4-FFF2-40B4-BE49-F238E27FC236}">
                <a16:creationId xmlns:a16="http://schemas.microsoft.com/office/drawing/2014/main" id="{5D1EB9EB-1082-449F-931F-81A11C8253C5}"/>
              </a:ext>
            </a:extLst>
          </p:cNvPr>
          <p:cNvSpPr/>
          <p:nvPr/>
        </p:nvSpPr>
        <p:spPr bwMode="auto">
          <a:xfrm>
            <a:off x="642795" y="2966822"/>
            <a:ext cx="7813141" cy="344488"/>
          </a:xfrm>
          <a:prstGeom prst="homePlat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0" lang="ja-JP" altLang="en-US" sz="1600" kern="0" dirty="0">
                <a:solidFill>
                  <a:schemeClr val="bg1"/>
                </a:solidFill>
                <a:latin typeface="Meiryo UI" panose="020B0604030504040204" pitchFamily="50" charset="-128"/>
                <a:ea typeface="Meiryo UI" panose="020B0604030504040204" pitchFamily="50" charset="-128"/>
              </a:rPr>
              <a:t>　②　</a:t>
            </a:r>
            <a:r>
              <a:rPr kumimoji="0" lang="zh-TW" altLang="en-US" sz="1600" kern="0" dirty="0">
                <a:solidFill>
                  <a:schemeClr val="bg1"/>
                </a:solidFill>
                <a:latin typeface="Meiryo UI" panose="020B0604030504040204" pitchFamily="50" charset="-128"/>
                <a:ea typeface="Meiryo UI" panose="020B0604030504040204" pitchFamily="50" charset="-128"/>
              </a:rPr>
              <a:t>標準仕様書</a:t>
            </a:r>
            <a:r>
              <a:rPr kumimoji="0" lang="en-US" altLang="ja-JP" sz="1600" kern="0" dirty="0">
                <a:solidFill>
                  <a:schemeClr val="bg1"/>
                </a:solidFill>
                <a:latin typeface="Meiryo UI" panose="020B0604030504040204" pitchFamily="50" charset="-128"/>
                <a:ea typeface="Meiryo UI" panose="020B0604030504040204" pitchFamily="50" charset="-128"/>
              </a:rPr>
              <a:t>【</a:t>
            </a:r>
            <a:r>
              <a:rPr kumimoji="0" lang="ja-JP" altLang="en-US" sz="1600" kern="0" dirty="0">
                <a:solidFill>
                  <a:schemeClr val="bg1"/>
                </a:solidFill>
                <a:latin typeface="Meiryo UI" panose="020B0604030504040204" pitchFamily="50" charset="-128"/>
                <a:ea typeface="Meiryo UI" panose="020B0604030504040204" pitchFamily="50" charset="-128"/>
              </a:rPr>
              <a:t>第</a:t>
            </a:r>
            <a:r>
              <a:rPr kumimoji="0" lang="en-US" altLang="ja-JP" sz="1600" kern="0" dirty="0">
                <a:solidFill>
                  <a:schemeClr val="bg1"/>
                </a:solidFill>
                <a:latin typeface="Meiryo UI" panose="020B0604030504040204" pitchFamily="50" charset="-128"/>
                <a:ea typeface="Meiryo UI" panose="020B0604030504040204" pitchFamily="50" charset="-128"/>
              </a:rPr>
              <a:t>1.4</a:t>
            </a:r>
            <a:r>
              <a:rPr kumimoji="0" lang="ja-JP" altLang="en-US" sz="1600" kern="0" dirty="0">
                <a:solidFill>
                  <a:schemeClr val="bg1"/>
                </a:solidFill>
                <a:latin typeface="Meiryo UI" panose="020B0604030504040204" pitchFamily="50" charset="-128"/>
                <a:ea typeface="Meiryo UI" panose="020B0604030504040204" pitchFamily="50" charset="-128"/>
              </a:rPr>
              <a:t>版</a:t>
            </a:r>
            <a:r>
              <a:rPr kumimoji="0" lang="en-US" altLang="ja-JP" sz="1600" kern="0" dirty="0">
                <a:solidFill>
                  <a:schemeClr val="bg1"/>
                </a:solidFill>
                <a:latin typeface="Meiryo UI" panose="020B0604030504040204" pitchFamily="50" charset="-128"/>
                <a:ea typeface="Meiryo UI" panose="020B0604030504040204" pitchFamily="50" charset="-128"/>
              </a:rPr>
              <a:t>】</a:t>
            </a:r>
            <a:r>
              <a:rPr kumimoji="0" lang="zh-TW" altLang="en-US" sz="1600" kern="0" dirty="0">
                <a:solidFill>
                  <a:schemeClr val="bg1"/>
                </a:solidFill>
                <a:latin typeface="Meiryo UI" panose="020B0604030504040204" pitchFamily="50" charset="-128"/>
                <a:ea typeface="Meiryo UI" panose="020B0604030504040204" pitchFamily="50" charset="-128"/>
              </a:rPr>
              <a:t>（案）（</a:t>
            </a:r>
            <a:r>
              <a:rPr kumimoji="0" lang="ja-JP" altLang="en-US" sz="1600" kern="0" dirty="0">
                <a:solidFill>
                  <a:schemeClr val="bg1"/>
                </a:solidFill>
                <a:latin typeface="Meiryo UI" panose="020B0604030504040204" pitchFamily="50" charset="-128"/>
                <a:ea typeface="Meiryo UI" panose="020B0604030504040204" pitchFamily="50" charset="-128"/>
              </a:rPr>
              <a:t>資料</a:t>
            </a:r>
            <a:r>
              <a:rPr kumimoji="0" lang="en-US" altLang="ja-JP" sz="1600" kern="0" dirty="0">
                <a:solidFill>
                  <a:schemeClr val="bg1"/>
                </a:solidFill>
                <a:latin typeface="Meiryo UI" panose="020B0604030504040204" pitchFamily="50" charset="-128"/>
                <a:ea typeface="Meiryo UI" panose="020B0604030504040204" pitchFamily="50" charset="-128"/>
              </a:rPr>
              <a:t>No.3</a:t>
            </a:r>
            <a:r>
              <a:rPr kumimoji="0" lang="zh-TW" altLang="en-US" sz="1600" kern="0" dirty="0">
                <a:solidFill>
                  <a:schemeClr val="bg1"/>
                </a:solidFill>
                <a:latin typeface="Meiryo UI" panose="020B0604030504040204" pitchFamily="50" charset="-128"/>
                <a:ea typeface="Meiryo UI" panose="020B0604030504040204" pitchFamily="50" charset="-128"/>
              </a:rPr>
              <a:t>）</a:t>
            </a:r>
            <a:endParaRPr kumimoji="0" lang="ja-JP" altLang="en-US" sz="1600" kern="0" dirty="0">
              <a:solidFill>
                <a:schemeClr val="bg1"/>
              </a:solidFill>
              <a:latin typeface="Meiryo UI" panose="020B0604030504040204" pitchFamily="50" charset="-128"/>
              <a:ea typeface="Meiryo UI" panose="020B0604030504040204" pitchFamily="50" charset="-128"/>
            </a:endParaRPr>
          </a:p>
        </p:txBody>
      </p:sp>
      <p:pic>
        <p:nvPicPr>
          <p:cNvPr id="10" name="図 9" descr="ロゴ, 会社名&#10;&#10;自動的に生成された説明">
            <a:extLst>
              <a:ext uri="{FF2B5EF4-FFF2-40B4-BE49-F238E27FC236}">
                <a16:creationId xmlns:a16="http://schemas.microsoft.com/office/drawing/2014/main" id="{F05D0380-CEC9-45ED-A07E-3002F3832970}"/>
              </a:ext>
            </a:extLst>
          </p:cNvPr>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1855165" y="2141041"/>
            <a:ext cx="275535" cy="238949"/>
          </a:xfrm>
          <a:prstGeom prst="rect">
            <a:avLst/>
          </a:prstGeom>
        </p:spPr>
      </p:pic>
      <p:sp>
        <p:nvSpPr>
          <p:cNvPr id="11" name="テキスト ボックス 10">
            <a:extLst>
              <a:ext uri="{FF2B5EF4-FFF2-40B4-BE49-F238E27FC236}">
                <a16:creationId xmlns:a16="http://schemas.microsoft.com/office/drawing/2014/main" id="{8F5337A6-2EFE-4EB3-97D5-DC3D3F45D0B8}"/>
              </a:ext>
            </a:extLst>
          </p:cNvPr>
          <p:cNvSpPr txBox="1"/>
          <p:nvPr/>
        </p:nvSpPr>
        <p:spPr>
          <a:xfrm>
            <a:off x="2088497" y="2104762"/>
            <a:ext cx="6785996" cy="523220"/>
          </a:xfrm>
          <a:prstGeom prst="rect">
            <a:avLst/>
          </a:prstGeom>
          <a:noFill/>
        </p:spPr>
        <p:txBody>
          <a:bodyPr wrap="square">
            <a:spAutoFit/>
          </a:bodyPr>
          <a:lstStyle/>
          <a:p>
            <a:r>
              <a:rPr kumimoji="0" lang="ja-JP" altLang="en-US" sz="140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課題・検討事項や制度改正による仕様書の改訂方針が取り纏められており</a:t>
            </a:r>
            <a:r>
              <a:rPr kumimoji="0" lang="ja-JP" altLang="en-US" sz="1400" i="0" u="none" strike="noStrike" kern="1200" cap="none" spc="0" normalizeH="0" baseline="0" dirty="0">
                <a:ln>
                  <a:noFill/>
                </a:ln>
                <a:effectLst/>
                <a:uLnTx/>
                <a:uFillTx/>
                <a:latin typeface="Meiryo UI" panose="020B0604030504040204" pitchFamily="50" charset="-128"/>
                <a:ea typeface="Meiryo UI" panose="020B0604030504040204" pitchFamily="50" charset="-128"/>
              </a:rPr>
              <a:t>、</a:t>
            </a:r>
            <a:r>
              <a:rPr kumimoji="0" lang="ja-JP" altLang="en-US"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今後の進め方について疑義事項がない</a:t>
            </a:r>
            <a:endParaRPr kumimoji="0" lang="en-US" altLang="ja-JP" sz="1400" b="1" i="0" u="sng" strike="noStrike" kern="1200" cap="none" spc="0" normalizeH="0" baseline="0" noProof="0" dirty="0">
              <a:ln>
                <a:noFill/>
              </a:ln>
              <a:effectLst/>
              <a:uLnTx/>
              <a:uFillTx/>
              <a:latin typeface="Meiryo UI" panose="020B0604030504040204" pitchFamily="50" charset="-128"/>
              <a:ea typeface="Meiryo UI" panose="020B0604030504040204" pitchFamily="50" charset="-128"/>
            </a:endParaRPr>
          </a:p>
        </p:txBody>
      </p:sp>
      <p:sp>
        <p:nvSpPr>
          <p:cNvPr id="12" name="テキスト ボックス 11">
            <a:extLst>
              <a:ext uri="{FF2B5EF4-FFF2-40B4-BE49-F238E27FC236}">
                <a16:creationId xmlns:a16="http://schemas.microsoft.com/office/drawing/2014/main" id="{8D3DEF69-C770-4A78-BFA5-27BD3615A7EB}"/>
              </a:ext>
            </a:extLst>
          </p:cNvPr>
          <p:cNvSpPr txBox="1"/>
          <p:nvPr/>
        </p:nvSpPr>
        <p:spPr>
          <a:xfrm>
            <a:off x="2088497" y="3446978"/>
            <a:ext cx="6785995" cy="738664"/>
          </a:xfrm>
          <a:prstGeom prst="rect">
            <a:avLst/>
          </a:prstGeom>
          <a:noFill/>
        </p:spPr>
        <p:txBody>
          <a:bodyPr wrap="square">
            <a:spAutoFit/>
          </a:bodyPr>
          <a:lstStyle>
            <a:defPPr>
              <a:defRPr lang="en-US"/>
            </a:defPPr>
            <a:lvl1pPr>
              <a:defRPr kumimoji="0" sz="1200" b="1" i="0" u="none" strike="noStrike" cap="none" spc="0" normalizeH="0" baseline="0">
                <a:ln>
                  <a:noFill/>
                </a:ln>
                <a:effectLst/>
                <a:uLnTx/>
                <a:uFillTx/>
                <a:latin typeface="ＭＳ ゴシック" panose="020B0609070205080204" pitchFamily="49" charset="-128"/>
                <a:ea typeface="ＭＳ ゴシック" panose="020B0609070205080204" pitchFamily="49" charset="-128"/>
              </a:defRPr>
            </a:lvl1pPr>
          </a:lstStyle>
          <a:p>
            <a:r>
              <a:rPr kumimoji="0" lang="ja-JP" altLang="en-US" sz="14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今後も含めた</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作成プロセスに問題がなく</a:t>
            </a:r>
            <a:r>
              <a:rPr kumimoji="0" lang="ja-JP" altLang="en-US" sz="14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、ワーキングチームでの</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ご意見が反映された国保標準仕様書</a:t>
            </a:r>
            <a:r>
              <a:rPr kumimoji="0" lang="en-US" altLang="ja-JP"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第</a:t>
            </a:r>
            <a:r>
              <a:rPr lang="en-US" altLang="ja-JP" sz="1400" u="sng" dirty="0">
                <a:latin typeface="Meiryo UI" panose="020B0604030504040204" pitchFamily="50" charset="-128"/>
                <a:ea typeface="Meiryo UI" panose="020B0604030504040204" pitchFamily="50" charset="-128"/>
              </a:rPr>
              <a:t>1.4</a:t>
            </a:r>
            <a:r>
              <a:rPr lang="ja-JP" altLang="en-US" sz="1400" u="sng" dirty="0">
                <a:latin typeface="Meiryo UI" panose="020B0604030504040204" pitchFamily="50" charset="-128"/>
                <a:ea typeface="Meiryo UI" panose="020B0604030504040204" pitchFamily="50" charset="-128"/>
              </a:rPr>
              <a:t>版</a:t>
            </a:r>
            <a:r>
              <a:rPr lang="en-US" altLang="ja-JP" sz="1400" u="sng" dirty="0">
                <a:latin typeface="Meiryo UI" panose="020B0604030504040204" pitchFamily="50" charset="-128"/>
                <a:ea typeface="Meiryo UI" panose="020B0604030504040204" pitchFamily="50" charset="-128"/>
              </a:rPr>
              <a:t>】</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（案）</a:t>
            </a:r>
            <a:r>
              <a:rPr kumimoji="0" lang="ja-JP" altLang="en-US" sz="1400" b="0" i="0" strike="noStrike" kern="1200" cap="none" spc="0" normalizeH="0" baseline="0" noProof="0" dirty="0">
                <a:ln>
                  <a:noFill/>
                </a:ln>
                <a:effectLst/>
                <a:uLnTx/>
                <a:uFillTx/>
                <a:latin typeface="Meiryo UI" panose="020B0604030504040204" pitchFamily="50" charset="-128"/>
                <a:ea typeface="Meiryo UI" panose="020B0604030504040204" pitchFamily="50" charset="-128"/>
              </a:rPr>
              <a:t>となった</a:t>
            </a:r>
            <a:r>
              <a:rPr kumimoji="0" lang="ja-JP" altLang="en-US" sz="14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うえで、検討・課題一覧において</a:t>
            </a:r>
            <a:r>
              <a:rPr kumimoji="0" lang="ja-JP" altLang="en-US" sz="140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rPr>
              <a:t>未解決事項が管理されているため、疑義事項がない</a:t>
            </a:r>
          </a:p>
        </p:txBody>
      </p:sp>
      <p:sp>
        <p:nvSpPr>
          <p:cNvPr id="16" name="矢印: 右 15">
            <a:extLst>
              <a:ext uri="{FF2B5EF4-FFF2-40B4-BE49-F238E27FC236}">
                <a16:creationId xmlns:a16="http://schemas.microsoft.com/office/drawing/2014/main" id="{C9C7453A-9DE3-4A83-A281-4394A235F55E}"/>
              </a:ext>
            </a:extLst>
          </p:cNvPr>
          <p:cNvSpPr/>
          <p:nvPr/>
        </p:nvSpPr>
        <p:spPr bwMode="auto">
          <a:xfrm rot="5400000">
            <a:off x="913951" y="2146698"/>
            <a:ext cx="563437" cy="598741"/>
          </a:xfrm>
          <a:prstGeom prst="rightArrow">
            <a:avLst/>
          </a:prstGeom>
          <a:solidFill>
            <a:schemeClr val="accent3">
              <a:lumMod val="75000"/>
            </a:schemeClr>
          </a:solidFill>
          <a:ln w="25400" cap="flat" cmpd="sng" algn="ctr">
            <a:noFill/>
            <a:prstDash val="solid"/>
            <a:round/>
            <a:headEnd type="none" w="med" len="med"/>
            <a:tailEnd type="none" w="med" len="med"/>
          </a:ln>
          <a:effectLst/>
        </p:spPr>
        <p:txBody>
          <a:bodyPr vert="horz" wrap="none" lIns="72000" tIns="36000" rIns="72000" bIns="3600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ja-JP" altLang="en-US" sz="1200" b="1" i="0" u="none" strike="noStrike" cap="none" normalizeH="0" baseline="0">
              <a:ln>
                <a:noFill/>
              </a:ln>
              <a:solidFill>
                <a:srgbClr val="800000"/>
              </a:solidFill>
              <a:effectLst/>
              <a:latin typeface="Meiryo UI" panose="020B0604030504040204" pitchFamily="50" charset="-128"/>
              <a:ea typeface="Meiryo UI" panose="020B0604030504040204" pitchFamily="50" charset="-128"/>
            </a:endParaRPr>
          </a:p>
        </p:txBody>
      </p:sp>
      <p:sp>
        <p:nvSpPr>
          <p:cNvPr id="17" name="矢印: 右 16">
            <a:extLst>
              <a:ext uri="{FF2B5EF4-FFF2-40B4-BE49-F238E27FC236}">
                <a16:creationId xmlns:a16="http://schemas.microsoft.com/office/drawing/2014/main" id="{157685F7-B31E-40FB-BB7D-52E609BBB889}"/>
              </a:ext>
            </a:extLst>
          </p:cNvPr>
          <p:cNvSpPr/>
          <p:nvPr/>
        </p:nvSpPr>
        <p:spPr bwMode="auto">
          <a:xfrm rot="5400000">
            <a:off x="928394" y="3510751"/>
            <a:ext cx="563437" cy="598741"/>
          </a:xfrm>
          <a:prstGeom prst="rightArrow">
            <a:avLst/>
          </a:prstGeom>
          <a:solidFill>
            <a:schemeClr val="accent3">
              <a:lumMod val="75000"/>
            </a:schemeClr>
          </a:solidFill>
          <a:ln w="25400" cap="flat" cmpd="sng" algn="ctr">
            <a:noFill/>
            <a:prstDash val="solid"/>
            <a:round/>
            <a:headEnd type="none" w="med" len="med"/>
            <a:tailEnd type="none" w="med" len="med"/>
          </a:ln>
          <a:effectLst/>
        </p:spPr>
        <p:txBody>
          <a:bodyPr vert="horz" wrap="none" lIns="72000" tIns="36000" rIns="72000" bIns="36000" numCol="1" rtlCol="0" anchor="ctr" anchorCtr="0" compatLnSpc="1">
            <a:prstTxWarp prst="textNoShape">
              <a:avLst/>
            </a:prstTxWarp>
          </a:bodyPr>
          <a:lstStyle/>
          <a:p>
            <a:pPr algn="ctr" fontAlgn="base">
              <a:spcBef>
                <a:spcPct val="0"/>
              </a:spcBef>
              <a:spcAft>
                <a:spcPct val="0"/>
              </a:spcAft>
            </a:pPr>
            <a:endParaRPr kumimoji="0" lang="ja-JP" altLang="en-US" sz="1200" b="1">
              <a:solidFill>
                <a:srgbClr val="800000"/>
              </a:solidFill>
              <a:latin typeface="Meiryo UI" panose="020B0604030504040204" pitchFamily="50" charset="-128"/>
              <a:ea typeface="Meiryo UI" panose="020B0604030504040204" pitchFamily="50" charset="-128"/>
            </a:endParaRPr>
          </a:p>
        </p:txBody>
      </p:sp>
      <p:sp>
        <p:nvSpPr>
          <p:cNvPr id="19" name="矢印: 五方向 18">
            <a:extLst>
              <a:ext uri="{FF2B5EF4-FFF2-40B4-BE49-F238E27FC236}">
                <a16:creationId xmlns:a16="http://schemas.microsoft.com/office/drawing/2014/main" id="{DDC2A5D1-4960-4035-A6D1-B87176B1D3DF}"/>
              </a:ext>
            </a:extLst>
          </p:cNvPr>
          <p:cNvSpPr/>
          <p:nvPr/>
        </p:nvSpPr>
        <p:spPr bwMode="auto">
          <a:xfrm>
            <a:off x="642795" y="4296452"/>
            <a:ext cx="7813141" cy="825978"/>
          </a:xfrm>
          <a:prstGeom prst="homePlate">
            <a:avLst>
              <a:gd name="adj" fmla="val 0"/>
            </a:avLst>
          </a:prstGeom>
          <a:ln>
            <a:headEnd type="none" w="med" len="med"/>
            <a:tailEnd type="none" w="med" len="med"/>
          </a:ln>
        </p:spPr>
        <p:style>
          <a:lnRef idx="1">
            <a:schemeClr val="accent2"/>
          </a:lnRef>
          <a:fillRef idx="2">
            <a:schemeClr val="accent2"/>
          </a:fillRef>
          <a:effectRef idx="1">
            <a:schemeClr val="accent2"/>
          </a:effectRef>
          <a:fontRef idx="minor">
            <a:schemeClr val="dk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eaLnBrk="1" fontAlgn="auto" hangingPunct="1">
              <a:lnSpc>
                <a:spcPct val="100000"/>
              </a:lnSpc>
              <a:spcBef>
                <a:spcPts val="0"/>
              </a:spcBef>
              <a:spcAft>
                <a:spcPts val="0"/>
              </a:spcAft>
            </a:pPr>
            <a:r>
              <a:rPr lang="ja-JP" altLang="en-US" sz="1800" b="1" kern="0" dirty="0">
                <a:latin typeface="Meiryo UI" panose="020B0604030504040204" pitchFamily="50" charset="-128"/>
                <a:ea typeface="Meiryo UI" panose="020B0604030504040204" pitchFamily="50" charset="-128"/>
              </a:rPr>
              <a:t>令和</a:t>
            </a:r>
            <a:r>
              <a:rPr lang="en-US" altLang="ja-JP" b="1" kern="0" dirty="0">
                <a:latin typeface="Meiryo UI" panose="020B0604030504040204" pitchFamily="50" charset="-128"/>
                <a:ea typeface="Meiryo UI" panose="020B0604030504040204" pitchFamily="50" charset="-128"/>
              </a:rPr>
              <a:t>7</a:t>
            </a:r>
            <a:r>
              <a:rPr lang="ja-JP" altLang="en-US" sz="1800" b="1" kern="0" dirty="0">
                <a:latin typeface="Meiryo UI" panose="020B0604030504040204" pitchFamily="50" charset="-128"/>
                <a:ea typeface="Meiryo UI" panose="020B0604030504040204" pitchFamily="50" charset="-128"/>
              </a:rPr>
              <a:t>年</a:t>
            </a:r>
            <a:r>
              <a:rPr lang="en-US" altLang="ja-JP" sz="1800" b="1" kern="0" dirty="0">
                <a:latin typeface="Meiryo UI" panose="020B0604030504040204" pitchFamily="50" charset="-128"/>
                <a:ea typeface="Meiryo UI" panose="020B0604030504040204" pitchFamily="50" charset="-128"/>
              </a:rPr>
              <a:t>2</a:t>
            </a:r>
            <a:r>
              <a:rPr lang="ja-JP" altLang="en-US" sz="1800" b="1" kern="0" dirty="0">
                <a:latin typeface="Meiryo UI" panose="020B0604030504040204" pitchFamily="50" charset="-128"/>
                <a:ea typeface="Meiryo UI" panose="020B0604030504040204" pitchFamily="50" charset="-128"/>
              </a:rPr>
              <a:t>月上</a:t>
            </a:r>
            <a:r>
              <a:rPr lang="ja-JP" altLang="en-US" b="1" kern="0" dirty="0">
                <a:latin typeface="Meiryo UI" panose="020B0604030504040204" pitchFamily="50" charset="-128"/>
                <a:ea typeface="Meiryo UI" panose="020B0604030504040204" pitchFamily="50" charset="-128"/>
              </a:rPr>
              <a:t>旬</a:t>
            </a:r>
            <a:r>
              <a:rPr lang="ja-JP" altLang="en-US" sz="1800" b="1" kern="0" dirty="0">
                <a:latin typeface="Meiryo UI" panose="020B0604030504040204" pitchFamily="50" charset="-128"/>
                <a:ea typeface="Meiryo UI" panose="020B0604030504040204" pitchFamily="50" charset="-128"/>
              </a:rPr>
              <a:t>を目途に、国保標準仕様書</a:t>
            </a:r>
            <a:r>
              <a:rPr lang="en-US" altLang="ja-JP" sz="1800" b="1" kern="0" dirty="0">
                <a:latin typeface="Meiryo UI" panose="020B0604030504040204" pitchFamily="50" charset="-128"/>
                <a:ea typeface="Meiryo UI" panose="020B0604030504040204" pitchFamily="50" charset="-128"/>
              </a:rPr>
              <a:t>【</a:t>
            </a:r>
            <a:r>
              <a:rPr lang="ja-JP" altLang="en-US" b="1" kern="0" dirty="0">
                <a:latin typeface="Meiryo UI" panose="020B0604030504040204" pitchFamily="50" charset="-128"/>
                <a:ea typeface="Meiryo UI" panose="020B0604030504040204" pitchFamily="50" charset="-128"/>
              </a:rPr>
              <a:t>第</a:t>
            </a:r>
            <a:r>
              <a:rPr lang="en-US" altLang="ja-JP" b="1" kern="0" dirty="0">
                <a:latin typeface="Meiryo UI" panose="020B0604030504040204" pitchFamily="50" charset="-128"/>
                <a:ea typeface="Meiryo UI" panose="020B0604030504040204" pitchFamily="50" charset="-128"/>
              </a:rPr>
              <a:t>1.4</a:t>
            </a:r>
            <a:r>
              <a:rPr lang="ja-JP" altLang="en-US" b="1" kern="0" dirty="0">
                <a:latin typeface="Meiryo UI" panose="020B0604030504040204" pitchFamily="50" charset="-128"/>
                <a:ea typeface="Meiryo UI" panose="020B0604030504040204" pitchFamily="50" charset="-128"/>
              </a:rPr>
              <a:t>版</a:t>
            </a:r>
            <a:r>
              <a:rPr lang="en-US" altLang="ja-JP" b="1" kern="0" dirty="0">
                <a:latin typeface="Meiryo UI" panose="020B0604030504040204" pitchFamily="50" charset="-128"/>
                <a:ea typeface="Meiryo UI" panose="020B0604030504040204" pitchFamily="50" charset="-128"/>
              </a:rPr>
              <a:t>】</a:t>
            </a:r>
            <a:r>
              <a:rPr lang="ja-JP" altLang="en-US" sz="1800" b="1" kern="0" dirty="0">
                <a:latin typeface="Meiryo UI" panose="020B0604030504040204" pitchFamily="50" charset="-128"/>
                <a:ea typeface="Meiryo UI" panose="020B0604030504040204" pitchFamily="50" charset="-128"/>
              </a:rPr>
              <a:t>（案）が決定</a:t>
            </a:r>
          </a:p>
        </p:txBody>
      </p:sp>
      <p:pic>
        <p:nvPicPr>
          <p:cNvPr id="20" name="図 19" descr="ロゴ, 会社名&#10;&#10;自動的に生成された説明">
            <a:extLst>
              <a:ext uri="{FF2B5EF4-FFF2-40B4-BE49-F238E27FC236}">
                <a16:creationId xmlns:a16="http://schemas.microsoft.com/office/drawing/2014/main" id="{47553A62-0038-4898-8532-7534DEE2708C}"/>
              </a:ext>
            </a:extLst>
          </p:cNvPr>
          <p:cNvPicPr>
            <a:picLocks noChangeAspect="1"/>
          </p:cNvPicPr>
          <p:nvPr/>
        </p:nvPicPr>
        <p:blipFill>
          <a:blip r:embed="rId2" cstate="print">
            <a:extLst>
              <a:ext uri="{28A0092B-C50C-407E-A947-70E740481C1C}">
                <a14:useLocalDpi xmlns:a14="http://schemas.microsoft.com/office/drawing/2010/main" val="0"/>
              </a:ext>
            </a:extLst>
          </a:blip>
          <a:stretch>
            <a:fillRect/>
          </a:stretch>
        </p:blipFill>
        <p:spPr>
          <a:xfrm>
            <a:off x="1855165" y="3500492"/>
            <a:ext cx="275535" cy="238949"/>
          </a:xfrm>
          <a:prstGeom prst="rect">
            <a:avLst/>
          </a:prstGeom>
        </p:spPr>
      </p:pic>
      <p:sp>
        <p:nvSpPr>
          <p:cNvPr id="22" name="Rectangle 5">
            <a:extLst>
              <a:ext uri="{FF2B5EF4-FFF2-40B4-BE49-F238E27FC236}">
                <a16:creationId xmlns:a16="http://schemas.microsoft.com/office/drawing/2014/main" id="{B6FB1D1A-98BD-4014-91ED-3F1FC37485B0}"/>
              </a:ext>
            </a:extLst>
          </p:cNvPr>
          <p:cNvSpPr txBox="1">
            <a:spLocks noChangeArrowheads="1"/>
          </p:cNvSpPr>
          <p:nvPr/>
        </p:nvSpPr>
        <p:spPr>
          <a:xfrm>
            <a:off x="101123" y="17929"/>
            <a:ext cx="8672400" cy="56477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177800" lvl="0" indent="-177800" eaLnBrk="1" hangingPunct="1">
              <a:buClr>
                <a:srgbClr val="002060"/>
              </a:buClr>
              <a:buNone/>
              <a:defRPr/>
            </a:pPr>
            <a:r>
              <a:rPr lang="ja-JP" altLang="en-US" sz="1400" kern="0" dirty="0">
                <a:latin typeface="Meiryo UI" panose="020B0604030504040204" pitchFamily="50" charset="-128"/>
                <a:ea typeface="Meiryo UI" panose="020B0604030504040204" pitchFamily="50" charset="-128"/>
              </a:rPr>
              <a:t>４</a:t>
            </a:r>
            <a:r>
              <a:rPr lang="ja-JP" altLang="en-US" sz="1400" b="0" kern="0" dirty="0">
                <a:latin typeface="Meiryo UI" panose="020B0604030504040204" pitchFamily="50" charset="-128"/>
                <a:ea typeface="Meiryo UI" panose="020B0604030504040204" pitchFamily="50" charset="-128"/>
              </a:rPr>
              <a:t>．今後の国保標準仕様書</a:t>
            </a:r>
            <a:r>
              <a:rPr lang="en-US" altLang="ja-JP" sz="1400" b="0" kern="0" dirty="0">
                <a:latin typeface="Meiryo UI" panose="020B0604030504040204" pitchFamily="50" charset="-128"/>
                <a:ea typeface="Meiryo UI" panose="020B0604030504040204" pitchFamily="50" charset="-128"/>
              </a:rPr>
              <a:t>【</a:t>
            </a:r>
            <a:r>
              <a:rPr lang="ja-JP" altLang="en-US" sz="1400" b="0" kern="0" dirty="0">
                <a:latin typeface="Meiryo UI" panose="020B0604030504040204" pitchFamily="50" charset="-128"/>
                <a:ea typeface="Meiryo UI" panose="020B0604030504040204" pitchFamily="50" charset="-128"/>
              </a:rPr>
              <a:t>第</a:t>
            </a:r>
            <a:r>
              <a:rPr lang="en-US" altLang="ja-JP" sz="1400" b="0" kern="0" dirty="0">
                <a:latin typeface="Meiryo UI" panose="020B0604030504040204" pitchFamily="50" charset="-128"/>
                <a:ea typeface="Meiryo UI" panose="020B0604030504040204" pitchFamily="50" charset="-128"/>
              </a:rPr>
              <a:t>1.4</a:t>
            </a:r>
            <a:r>
              <a:rPr lang="ja-JP" altLang="en-US" sz="1400" b="0" kern="0" dirty="0">
                <a:latin typeface="Meiryo UI" panose="020B0604030504040204" pitchFamily="50" charset="-128"/>
                <a:ea typeface="Meiryo UI" panose="020B0604030504040204" pitchFamily="50" charset="-128"/>
              </a:rPr>
              <a:t>版</a:t>
            </a:r>
            <a:r>
              <a:rPr lang="en-US" altLang="ja-JP" sz="1400" b="0" kern="0" dirty="0">
                <a:latin typeface="Meiryo UI" panose="020B0604030504040204" pitchFamily="50" charset="-128"/>
                <a:ea typeface="Meiryo UI" panose="020B0604030504040204" pitchFamily="50" charset="-128"/>
              </a:rPr>
              <a:t>】</a:t>
            </a:r>
            <a:r>
              <a:rPr lang="ja-JP" altLang="en-US" sz="1400" b="0" kern="0" dirty="0">
                <a:latin typeface="Meiryo UI" panose="020B0604030504040204" pitchFamily="50" charset="-128"/>
                <a:ea typeface="Meiryo UI" panose="020B0604030504040204" pitchFamily="50" charset="-128"/>
              </a:rPr>
              <a:t>（案）の決定プロセス</a:t>
            </a:r>
            <a:endParaRPr lang="ja-JP" altLang="en-US" kern="0" dirty="0">
              <a:latin typeface="Meiryo UI" panose="020B0604030504040204" pitchFamily="50" charset="-128"/>
              <a:ea typeface="Meiryo UI" panose="020B0604030504040204" pitchFamily="50" charset="-128"/>
            </a:endParaRPr>
          </a:p>
        </p:txBody>
      </p:sp>
      <p:sp>
        <p:nvSpPr>
          <p:cNvPr id="2" name="スライド番号プレースホルダー 4">
            <a:extLst>
              <a:ext uri="{FF2B5EF4-FFF2-40B4-BE49-F238E27FC236}">
                <a16:creationId xmlns:a16="http://schemas.microsoft.com/office/drawing/2014/main" id="{BDD33249-9441-C081-605E-0ACAB6BF951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332800219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12" ma:contentTypeDescription="新しいドキュメントを作成します。" ma:contentTypeScope="" ma:versionID="1cea5fe2ef018714b9b9a87b94b6b973">
  <xsd:schema xmlns:xsd="http://www.w3.org/2001/XMLSchema" xmlns:xs="http://www.w3.org/2001/XMLSchema" xmlns:p="http://schemas.microsoft.com/office/2006/metadata/properties" xmlns:ns2="b99998fb-10e3-408c-a036-282b210bae51" xmlns:ns3="36aa6b61-6875-499d-baac-75d67abe0f30" targetNamespace="http://schemas.microsoft.com/office/2006/metadata/properties" ma:root="true" ma:fieldsID="e2586afde03111dca77f37e4110caffd" ns2:_="" ns3:_="">
    <xsd:import namespace="b99998fb-10e3-408c-a036-282b210bae51"/>
    <xsd:import namespace="36aa6b61-6875-499d-baac-75d67abe0f30"/>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2:MediaServiceSearchProperties" minOccurs="0"/>
                <xsd:element ref="ns3:SharedWithUsers" minOccurs="0"/>
                <xsd:element ref="ns3:SharedWithDetails" minOccurs="0"/>
                <xsd:element ref="ns2:lcf76f155ced4ddcb4097134ff3c332f" minOccurs="0"/>
                <xsd:element ref="ns3:TaxCatchAll" minOccurs="0"/>
                <xsd:element ref="ns2:MediaServiceDateTaken"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lcf76f155ced4ddcb4097134ff3c332f" ma:index="15" nillable="true" ma:taxonomy="true" ma:internalName="lcf76f155ced4ddcb4097134ff3c332f" ma:taxonomyFieldName="MediaServiceImageTags" ma:displayName="画像タグ" ma:readOnly="false" ma:fieldId="{5cf76f15-5ced-4ddc-b409-7134ff3c332f}" ma:taxonomyMulti="true" ma:sspId="9dd84382-b38c-4eba-b7c2-4a66a077defb" ma:termSetId="09814cd3-568e-fe90-9814-8d621ff8fb84" ma:anchorId="fba54fb3-c3e1-fe81-a776-ca4b69148c4d" ma:open="true" ma:isKeyword="false">
      <xsd:complexType>
        <xsd:sequence>
          <xsd:element ref="pc:Terms" minOccurs="0" maxOccurs="1"/>
        </xsd:sequence>
      </xsd:complexType>
    </xsd:element>
    <xsd:element name="MediaServiceDateTaken" ma:index="17" nillable="true" ma:displayName="MediaServiceDateTaken" ma:description="" ma:hidden="true" ma:indexed="true" ma:internalName="MediaServiceDateTaken" ma:readOnly="true">
      <xsd:simpleType>
        <xsd:restriction base="dms:Text"/>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36aa6b61-6875-499d-baac-75d67abe0f30" elementFormDefault="qualified">
    <xsd:import namespace="http://schemas.microsoft.com/office/2006/documentManagement/types"/>
    <xsd:import namespace="http://schemas.microsoft.com/office/infopath/2007/PartnerControls"/>
    <xsd:element name="SharedWithUsers" ma:index="12"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共有相手の詳細情報" ma:internalName="SharedWithDetails" ma:readOnly="true">
      <xsd:simpleType>
        <xsd:restriction base="dms:Note">
          <xsd:maxLength value="255"/>
        </xsd:restriction>
      </xsd:simpleType>
    </xsd:element>
    <xsd:element name="TaxCatchAll" ma:index="16" nillable="true" ma:displayName="Taxonomy Catch All Column" ma:hidden="true" ma:list="{abebd27f-c787-42ab-82b3-91203a9c236c}" ma:internalName="TaxCatchAll" ma:showField="CatchAllData" ma:web="36aa6b61-6875-499d-baac-75d67abe0f30">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lcf76f155ced4ddcb4097134ff3c332f xmlns="b99998fb-10e3-408c-a036-282b210bae51">
      <Terms xmlns="http://schemas.microsoft.com/office/infopath/2007/PartnerControls"/>
    </lcf76f155ced4ddcb4097134ff3c332f>
    <TaxCatchAll xmlns="36aa6b61-6875-499d-baac-75d67abe0f30" xsi:nil="true"/>
  </documentManagement>
</p:properties>
</file>

<file path=customXml/itemProps1.xml><?xml version="1.0" encoding="utf-8"?>
<ds:datastoreItem xmlns:ds="http://schemas.openxmlformats.org/officeDocument/2006/customXml" ds:itemID="{44449FD1-C2AC-4243-A73E-1B045262B7F0}"/>
</file>

<file path=customXml/itemProps2.xml><?xml version="1.0" encoding="utf-8"?>
<ds:datastoreItem xmlns:ds="http://schemas.openxmlformats.org/officeDocument/2006/customXml" ds:itemID="{CC4C802D-2F61-421C-B444-A315708659E5}"/>
</file>

<file path=customXml/itemProps3.xml><?xml version="1.0" encoding="utf-8"?>
<ds:datastoreItem xmlns:ds="http://schemas.openxmlformats.org/officeDocument/2006/customXml" ds:itemID="{126BB8B1-8F03-4B3B-A878-A46B1B6A31E4}"/>
</file>

<file path=docMetadata/LabelInfo.xml><?xml version="1.0" encoding="utf-8"?>
<clbl:labelList xmlns:clbl="http://schemas.microsoft.com/office/2020/mipLabelMetadata"/>
</file>

<file path=docProps/app.xml><?xml version="1.0" encoding="utf-8"?>
<Properties xmlns="http://schemas.openxmlformats.org/officeDocument/2006/extended-properties" xmlns:vt="http://schemas.openxmlformats.org/officeDocument/2006/docPropsVTypes">
  <TotalTime>0</TotalTime>
  <Words>1053</Words>
  <PresentationFormat>画面に合わせる (4:3)</PresentationFormat>
  <Paragraphs>106</Paragraphs>
  <Slides>6</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6</vt:i4>
      </vt:variant>
    </vt:vector>
  </HeadingPairs>
  <TitlesOfParts>
    <vt:vector size="10" baseType="lpstr">
      <vt:lpstr>Meiryo UI</vt:lpstr>
      <vt:lpstr>Arial</vt:lpstr>
      <vt:lpstr>Calibri</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ModifiedBy/>
  <dcterms:created xsi:type="dcterms:W3CDTF">2025-01-21T08:53:45Z</dcterms:created>
  <dcterms:modified xsi:type="dcterms:W3CDTF">2025-01-21T08:53:47Z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ediaServiceImageTags">
    <vt:lpwstr/>
  </property>
  <property fmtid="{D5CDD505-2E9C-101B-9397-08002B2CF9AE}" pid="3" name="ContentTypeId">
    <vt:lpwstr>0x010100AF0A40D866770841BFAF1942E268FAD4</vt:lpwstr>
  </property>
</Properties>
</file>