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2"/>
  </p:notesMasterIdLst>
  <p:sldIdLst>
    <p:sldId id="256" r:id="rId2"/>
    <p:sldId id="3431" r:id="rId3"/>
    <p:sldId id="3565" r:id="rId4"/>
    <p:sldId id="3562" r:id="rId5"/>
    <p:sldId id="3512" r:id="rId6"/>
    <p:sldId id="3576" r:id="rId7"/>
    <p:sldId id="3579" r:id="rId8"/>
    <p:sldId id="3592" r:id="rId9"/>
    <p:sldId id="3590" r:id="rId10"/>
    <p:sldId id="3611" r:id="rId11"/>
    <p:sldId id="3612" r:id="rId12"/>
    <p:sldId id="3595" r:id="rId13"/>
    <p:sldId id="3614" r:id="rId14"/>
    <p:sldId id="3615" r:id="rId15"/>
    <p:sldId id="3616" r:id="rId16"/>
    <p:sldId id="3619" r:id="rId17"/>
    <p:sldId id="3618" r:id="rId18"/>
    <p:sldId id="3581" r:id="rId19"/>
    <p:sldId id="3597" r:id="rId20"/>
    <p:sldId id="3541" r:id="rId21"/>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FF0000"/>
    <a:srgbClr val="7F7F7F"/>
    <a:srgbClr val="4472C4"/>
    <a:srgbClr val="0088EE"/>
    <a:srgbClr val="FFC000"/>
    <a:srgbClr val="ED7D31"/>
    <a:srgbClr val="E7F5FF"/>
    <a:srgbClr val="D5EDFF"/>
    <a:srgbClr val="D6E0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27122C-3EB4-4267-9B1F-60E14590D41B}" v="224" dt="2025-01-23T04:43:13.001"/>
    <p1510:client id="{EBFE5411-634A-4B1C-AA79-C7C9DF8DF6BA}" v="2" dt="2025-01-22T09:10:14.783"/>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581" autoAdjust="0"/>
  </p:normalViewPr>
  <p:slideViewPr>
    <p:cSldViewPr snapToGrid="0">
      <p:cViewPr varScale="1">
        <p:scale>
          <a:sx n="86" d="100"/>
          <a:sy n="86" d="100"/>
        </p:scale>
        <p:origin x="161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30676345-12B2-4751-8E0B-756D86ABC3BB}" type="datetimeFigureOut">
              <a:rPr kumimoji="1" lang="ja-JP" altLang="en-US" smtClean="0"/>
              <a:t>2025/1/23</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301EF5CF-EC52-488E-ACE7-4325F1AF48DB}" type="slidenum">
              <a:rPr kumimoji="1" lang="ja-JP" altLang="en-US" smtClean="0"/>
              <a:t>‹#›</a:t>
            </a:fld>
            <a:endParaRPr kumimoji="1" lang="ja-JP" altLang="en-US"/>
          </a:p>
        </p:txBody>
      </p:sp>
    </p:spTree>
    <p:extLst>
      <p:ext uri="{BB962C8B-B14F-4D97-AF65-F5344CB8AC3E}">
        <p14:creationId xmlns:p14="http://schemas.microsoft.com/office/powerpoint/2010/main" val="248736530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26CF55D-A65C-4AE3-B89D-15BF2AD3078E}" type="slidenum">
              <a:rPr kumimoji="1" lang="ja-JP" altLang="en-US" smtClean="0"/>
              <a:t>20</a:t>
            </a:fld>
            <a:endParaRPr kumimoji="1" lang="ja-JP" altLang="en-US"/>
          </a:p>
        </p:txBody>
      </p:sp>
    </p:spTree>
    <p:extLst>
      <p:ext uri="{BB962C8B-B14F-4D97-AF65-F5344CB8AC3E}">
        <p14:creationId xmlns:p14="http://schemas.microsoft.com/office/powerpoint/2010/main" val="1932266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803E83-411E-446F-9441-1E61EAF34A6C}"/>
              </a:ext>
            </a:extLst>
          </p:cNvPr>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0329864-539B-4358-8E4F-8A6CC50BF047}"/>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1D7BA73-4C47-4040-84BA-51AE7E4FA06F}"/>
              </a:ext>
            </a:extLst>
          </p:cNvPr>
          <p:cNvSpPr>
            <a:spLocks noGrp="1"/>
          </p:cNvSpPr>
          <p:nvPr>
            <p:ph type="dt" sz="half" idx="10"/>
          </p:nvPr>
        </p:nvSpPr>
        <p:spPr/>
        <p:txBody>
          <a:bodyPr/>
          <a:lstStyle/>
          <a:p>
            <a:fld id="{EA27D9DB-C51E-43C6-BE43-98894750689D}" type="datetimeFigureOut">
              <a:rPr kumimoji="1" lang="ja-JP" altLang="en-US" smtClean="0"/>
              <a:t>2025/1/23</a:t>
            </a:fld>
            <a:endParaRPr kumimoji="1" lang="ja-JP" altLang="en-US"/>
          </a:p>
        </p:txBody>
      </p:sp>
      <p:sp>
        <p:nvSpPr>
          <p:cNvPr id="5" name="フッター プレースホルダー 4">
            <a:extLst>
              <a:ext uri="{FF2B5EF4-FFF2-40B4-BE49-F238E27FC236}">
                <a16:creationId xmlns:a16="http://schemas.microsoft.com/office/drawing/2014/main" id="{7684253D-7039-452F-8E64-3C45CE5E486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9EB310E-D69E-4CDA-AD4E-B1C5E673D69D}"/>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2416594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3E2F7F-F809-4F0F-B760-E6137A3509D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3739001-334C-4FF9-903C-CABACF6FB6A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292552C-DE14-45D2-A20C-564B0B5A460E}"/>
              </a:ext>
            </a:extLst>
          </p:cNvPr>
          <p:cNvSpPr>
            <a:spLocks noGrp="1"/>
          </p:cNvSpPr>
          <p:nvPr>
            <p:ph type="dt" sz="half" idx="10"/>
          </p:nvPr>
        </p:nvSpPr>
        <p:spPr/>
        <p:txBody>
          <a:bodyPr/>
          <a:lstStyle/>
          <a:p>
            <a:fld id="{EA27D9DB-C51E-43C6-BE43-98894750689D}" type="datetimeFigureOut">
              <a:rPr kumimoji="1" lang="ja-JP" altLang="en-US" smtClean="0"/>
              <a:t>2025/1/23</a:t>
            </a:fld>
            <a:endParaRPr kumimoji="1" lang="ja-JP" altLang="en-US"/>
          </a:p>
        </p:txBody>
      </p:sp>
      <p:sp>
        <p:nvSpPr>
          <p:cNvPr id="5" name="フッター プレースホルダー 4">
            <a:extLst>
              <a:ext uri="{FF2B5EF4-FFF2-40B4-BE49-F238E27FC236}">
                <a16:creationId xmlns:a16="http://schemas.microsoft.com/office/drawing/2014/main" id="{3C948D37-B370-435A-941F-C3AAB6B76AA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C74BB58-B968-4A5B-BFF9-5E2DC755C6F2}"/>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4183327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12846043-F2FE-48B6-B9C4-405EA6445EC0}"/>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5BB6583-7B28-4845-A9C8-074D99E64FC8}"/>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E183C7B-2CD9-44C8-A540-513951FF6420}"/>
              </a:ext>
            </a:extLst>
          </p:cNvPr>
          <p:cNvSpPr>
            <a:spLocks noGrp="1"/>
          </p:cNvSpPr>
          <p:nvPr>
            <p:ph type="dt" sz="half" idx="10"/>
          </p:nvPr>
        </p:nvSpPr>
        <p:spPr/>
        <p:txBody>
          <a:bodyPr/>
          <a:lstStyle/>
          <a:p>
            <a:fld id="{EA27D9DB-C51E-43C6-BE43-98894750689D}" type="datetimeFigureOut">
              <a:rPr kumimoji="1" lang="ja-JP" altLang="en-US" smtClean="0"/>
              <a:t>2025/1/23</a:t>
            </a:fld>
            <a:endParaRPr kumimoji="1" lang="ja-JP" altLang="en-US"/>
          </a:p>
        </p:txBody>
      </p:sp>
      <p:sp>
        <p:nvSpPr>
          <p:cNvPr id="5" name="フッター プレースホルダー 4">
            <a:extLst>
              <a:ext uri="{FF2B5EF4-FFF2-40B4-BE49-F238E27FC236}">
                <a16:creationId xmlns:a16="http://schemas.microsoft.com/office/drawing/2014/main" id="{A455D83D-A9EF-4F3A-9A1C-61EFE9DC988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810D25C-649A-41CB-9FDD-42CD0F914EFC}"/>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23394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A599A7-09C4-4EC9-AD15-2968D2D056B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2B75A27-E8A9-4DE5-8257-A7073FC7B265}"/>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35C6AB5-CCE7-407A-9701-1409D8C20B5C}"/>
              </a:ext>
            </a:extLst>
          </p:cNvPr>
          <p:cNvSpPr>
            <a:spLocks noGrp="1"/>
          </p:cNvSpPr>
          <p:nvPr>
            <p:ph type="dt" sz="half" idx="10"/>
          </p:nvPr>
        </p:nvSpPr>
        <p:spPr/>
        <p:txBody>
          <a:bodyPr/>
          <a:lstStyle/>
          <a:p>
            <a:fld id="{EA27D9DB-C51E-43C6-BE43-98894750689D}" type="datetimeFigureOut">
              <a:rPr kumimoji="1" lang="ja-JP" altLang="en-US" smtClean="0"/>
              <a:t>2025/1/23</a:t>
            </a:fld>
            <a:endParaRPr kumimoji="1" lang="ja-JP" altLang="en-US"/>
          </a:p>
        </p:txBody>
      </p:sp>
      <p:sp>
        <p:nvSpPr>
          <p:cNvPr id="5" name="フッター プレースホルダー 4">
            <a:extLst>
              <a:ext uri="{FF2B5EF4-FFF2-40B4-BE49-F238E27FC236}">
                <a16:creationId xmlns:a16="http://schemas.microsoft.com/office/drawing/2014/main" id="{E9250454-4E2A-41AD-A27C-4ACE12B7EA1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E696F26-1627-4D92-9C50-7F941AD7AB52}"/>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3979349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04EE179-3D06-4DFB-B7FB-2E875965571D}"/>
              </a:ext>
            </a:extLst>
          </p:cNvPr>
          <p:cNvSpPr>
            <a:spLocks noGrp="1"/>
          </p:cNvSpPr>
          <p:nvPr>
            <p:ph type="title"/>
          </p:nvPr>
        </p:nvSpPr>
        <p:spPr>
          <a:xfrm>
            <a:off x="623888" y="1709739"/>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FDA126F-83B6-4F8A-A4C2-5F3757015EBE}"/>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3F1823F-5F1F-4524-B040-C6F93B172003}"/>
              </a:ext>
            </a:extLst>
          </p:cNvPr>
          <p:cNvSpPr>
            <a:spLocks noGrp="1"/>
          </p:cNvSpPr>
          <p:nvPr>
            <p:ph type="dt" sz="half" idx="10"/>
          </p:nvPr>
        </p:nvSpPr>
        <p:spPr/>
        <p:txBody>
          <a:bodyPr/>
          <a:lstStyle/>
          <a:p>
            <a:fld id="{EA27D9DB-C51E-43C6-BE43-98894750689D}" type="datetimeFigureOut">
              <a:rPr kumimoji="1" lang="ja-JP" altLang="en-US" smtClean="0"/>
              <a:t>2025/1/23</a:t>
            </a:fld>
            <a:endParaRPr kumimoji="1" lang="ja-JP" altLang="en-US"/>
          </a:p>
        </p:txBody>
      </p:sp>
      <p:sp>
        <p:nvSpPr>
          <p:cNvPr id="5" name="フッター プレースホルダー 4">
            <a:extLst>
              <a:ext uri="{FF2B5EF4-FFF2-40B4-BE49-F238E27FC236}">
                <a16:creationId xmlns:a16="http://schemas.microsoft.com/office/drawing/2014/main" id="{9C71E70C-AF2C-4E65-B216-604C08F85D3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5460B87-34BE-4DA3-9C80-9E2AEDBCB2F1}"/>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3029707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FC4F94C-F1CB-408C-ACCA-590D290194E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E684305-E98B-49F5-B94C-8562772F9E78}"/>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31DD3CC-9AF1-463B-AD2C-B034B78C4450}"/>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E9AAF0A-2049-40A4-A5C9-67E3D21FD8B6}"/>
              </a:ext>
            </a:extLst>
          </p:cNvPr>
          <p:cNvSpPr>
            <a:spLocks noGrp="1"/>
          </p:cNvSpPr>
          <p:nvPr>
            <p:ph type="dt" sz="half" idx="10"/>
          </p:nvPr>
        </p:nvSpPr>
        <p:spPr/>
        <p:txBody>
          <a:bodyPr/>
          <a:lstStyle/>
          <a:p>
            <a:fld id="{EA27D9DB-C51E-43C6-BE43-98894750689D}" type="datetimeFigureOut">
              <a:rPr kumimoji="1" lang="ja-JP" altLang="en-US" smtClean="0"/>
              <a:t>2025/1/23</a:t>
            </a:fld>
            <a:endParaRPr kumimoji="1" lang="ja-JP" altLang="en-US"/>
          </a:p>
        </p:txBody>
      </p:sp>
      <p:sp>
        <p:nvSpPr>
          <p:cNvPr id="6" name="フッター プレースホルダー 5">
            <a:extLst>
              <a:ext uri="{FF2B5EF4-FFF2-40B4-BE49-F238E27FC236}">
                <a16:creationId xmlns:a16="http://schemas.microsoft.com/office/drawing/2014/main" id="{5A00E78A-B69E-42EC-8ED2-47589816B0F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F636C56-BCC2-451E-BD50-F83530E9FD81}"/>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832937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2B2815-9EBF-41A8-9C76-32E863D71E2F}"/>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D20D9FB-6FF5-40FD-8373-17D1EA03B767}"/>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C705607E-4DC3-43C9-9C24-8713E62E781F}"/>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E660005-A83D-47F6-A3D1-359C8440827B}"/>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038B0A3-AD29-4F74-868B-4578D2B4B7E2}"/>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0B7EA60-EA9F-490B-AD32-8208F52F535C}"/>
              </a:ext>
            </a:extLst>
          </p:cNvPr>
          <p:cNvSpPr>
            <a:spLocks noGrp="1"/>
          </p:cNvSpPr>
          <p:nvPr>
            <p:ph type="dt" sz="half" idx="10"/>
          </p:nvPr>
        </p:nvSpPr>
        <p:spPr/>
        <p:txBody>
          <a:bodyPr/>
          <a:lstStyle/>
          <a:p>
            <a:fld id="{EA27D9DB-C51E-43C6-BE43-98894750689D}" type="datetimeFigureOut">
              <a:rPr kumimoji="1" lang="ja-JP" altLang="en-US" smtClean="0"/>
              <a:t>2025/1/23</a:t>
            </a:fld>
            <a:endParaRPr kumimoji="1" lang="ja-JP" altLang="en-US"/>
          </a:p>
        </p:txBody>
      </p:sp>
      <p:sp>
        <p:nvSpPr>
          <p:cNvPr id="8" name="フッター プレースホルダー 7">
            <a:extLst>
              <a:ext uri="{FF2B5EF4-FFF2-40B4-BE49-F238E27FC236}">
                <a16:creationId xmlns:a16="http://schemas.microsoft.com/office/drawing/2014/main" id="{216F9014-BE98-47FB-AEB8-CF9496119679}"/>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8624D13C-0881-41E8-9464-8170D72F71BD}"/>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000199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3F4B7A-3905-4D8D-B34E-E22F3780EC7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25A6AEA-5F32-4FC6-9391-EE6AD676D5DE}"/>
              </a:ext>
            </a:extLst>
          </p:cNvPr>
          <p:cNvSpPr>
            <a:spLocks noGrp="1"/>
          </p:cNvSpPr>
          <p:nvPr>
            <p:ph type="dt" sz="half" idx="10"/>
          </p:nvPr>
        </p:nvSpPr>
        <p:spPr/>
        <p:txBody>
          <a:bodyPr/>
          <a:lstStyle/>
          <a:p>
            <a:fld id="{EA27D9DB-C51E-43C6-BE43-98894750689D}" type="datetimeFigureOut">
              <a:rPr kumimoji="1" lang="ja-JP" altLang="en-US" smtClean="0"/>
              <a:t>2025/1/23</a:t>
            </a:fld>
            <a:endParaRPr kumimoji="1" lang="ja-JP" altLang="en-US"/>
          </a:p>
        </p:txBody>
      </p:sp>
      <p:sp>
        <p:nvSpPr>
          <p:cNvPr id="4" name="フッター プレースホルダー 3">
            <a:extLst>
              <a:ext uri="{FF2B5EF4-FFF2-40B4-BE49-F238E27FC236}">
                <a16:creationId xmlns:a16="http://schemas.microsoft.com/office/drawing/2014/main" id="{DF0883C3-11FB-4898-898B-8ABEEBF99945}"/>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413E09DC-B7BB-499F-BD50-4D9BC6E9D14D}"/>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555217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34CA9D4-6EC0-453B-9744-E091385BD21B}"/>
              </a:ext>
            </a:extLst>
          </p:cNvPr>
          <p:cNvSpPr>
            <a:spLocks noGrp="1"/>
          </p:cNvSpPr>
          <p:nvPr>
            <p:ph type="dt" sz="half" idx="10"/>
          </p:nvPr>
        </p:nvSpPr>
        <p:spPr/>
        <p:txBody>
          <a:bodyPr/>
          <a:lstStyle/>
          <a:p>
            <a:fld id="{EA27D9DB-C51E-43C6-BE43-98894750689D}" type="datetimeFigureOut">
              <a:rPr kumimoji="1" lang="ja-JP" altLang="en-US" smtClean="0"/>
              <a:t>2025/1/23</a:t>
            </a:fld>
            <a:endParaRPr kumimoji="1" lang="ja-JP" altLang="en-US"/>
          </a:p>
        </p:txBody>
      </p:sp>
      <p:sp>
        <p:nvSpPr>
          <p:cNvPr id="3" name="フッター プレースホルダー 2">
            <a:extLst>
              <a:ext uri="{FF2B5EF4-FFF2-40B4-BE49-F238E27FC236}">
                <a16:creationId xmlns:a16="http://schemas.microsoft.com/office/drawing/2014/main" id="{5E44D3B2-1CD3-47B5-8C53-14F90B734AF0}"/>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41CB8866-6AF1-4220-BECC-C956FAD6C0D4}"/>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955530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DB7C8D-68C4-4E3C-8207-761038CEC5CE}"/>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38B107D-9D8E-4852-8C2C-14830A5FE4E9}"/>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8813C425-635F-4C28-8A82-544EF846DF2F}"/>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0651028-D027-485B-A6E9-E1F7906B4D38}"/>
              </a:ext>
            </a:extLst>
          </p:cNvPr>
          <p:cNvSpPr>
            <a:spLocks noGrp="1"/>
          </p:cNvSpPr>
          <p:nvPr>
            <p:ph type="dt" sz="half" idx="10"/>
          </p:nvPr>
        </p:nvSpPr>
        <p:spPr/>
        <p:txBody>
          <a:bodyPr/>
          <a:lstStyle/>
          <a:p>
            <a:fld id="{EA27D9DB-C51E-43C6-BE43-98894750689D}" type="datetimeFigureOut">
              <a:rPr kumimoji="1" lang="ja-JP" altLang="en-US" smtClean="0"/>
              <a:t>2025/1/23</a:t>
            </a:fld>
            <a:endParaRPr kumimoji="1" lang="ja-JP" altLang="en-US"/>
          </a:p>
        </p:txBody>
      </p:sp>
      <p:sp>
        <p:nvSpPr>
          <p:cNvPr id="6" name="フッター プレースホルダー 5">
            <a:extLst>
              <a:ext uri="{FF2B5EF4-FFF2-40B4-BE49-F238E27FC236}">
                <a16:creationId xmlns:a16="http://schemas.microsoft.com/office/drawing/2014/main" id="{7DA80D70-CC91-481E-94EA-46AB14EECCD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9EDA2D3-5C95-4CC5-9E43-87765F4D5AC7}"/>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196692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C6E461-8562-48D6-901A-ECC5284D75FB}"/>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BC5339EA-26B2-4DA0-9B75-0879B038D295}"/>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379E8755-313D-4B20-BED9-74EF2A9895AE}"/>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A2D55F6-1DC3-43BB-B18B-E5A18E715983}"/>
              </a:ext>
            </a:extLst>
          </p:cNvPr>
          <p:cNvSpPr>
            <a:spLocks noGrp="1"/>
          </p:cNvSpPr>
          <p:nvPr>
            <p:ph type="dt" sz="half" idx="10"/>
          </p:nvPr>
        </p:nvSpPr>
        <p:spPr/>
        <p:txBody>
          <a:bodyPr/>
          <a:lstStyle/>
          <a:p>
            <a:fld id="{EA27D9DB-C51E-43C6-BE43-98894750689D}" type="datetimeFigureOut">
              <a:rPr kumimoji="1" lang="ja-JP" altLang="en-US" smtClean="0"/>
              <a:t>2025/1/23</a:t>
            </a:fld>
            <a:endParaRPr kumimoji="1" lang="ja-JP" altLang="en-US"/>
          </a:p>
        </p:txBody>
      </p:sp>
      <p:sp>
        <p:nvSpPr>
          <p:cNvPr id="6" name="フッター プレースホルダー 5">
            <a:extLst>
              <a:ext uri="{FF2B5EF4-FFF2-40B4-BE49-F238E27FC236}">
                <a16:creationId xmlns:a16="http://schemas.microsoft.com/office/drawing/2014/main" id="{8B5B6BC6-3A60-4388-9FE5-C46BCC2C9A3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4E7CC8C-BD84-4271-AC75-4CBE4CF58141}"/>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3692031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A1330C0-908B-472D-8A60-821773AF38D6}"/>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4CA5464-2D26-420A-B149-F03843D0E7A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7B8371A-E313-4D11-BE53-1131C695DF3C}"/>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27D9DB-C51E-43C6-BE43-98894750689D}" type="datetimeFigureOut">
              <a:rPr kumimoji="1" lang="ja-JP" altLang="en-US" smtClean="0"/>
              <a:t>2025/1/23</a:t>
            </a:fld>
            <a:endParaRPr kumimoji="1" lang="ja-JP" altLang="en-US"/>
          </a:p>
        </p:txBody>
      </p:sp>
      <p:sp>
        <p:nvSpPr>
          <p:cNvPr id="5" name="フッター プレースホルダー 4">
            <a:extLst>
              <a:ext uri="{FF2B5EF4-FFF2-40B4-BE49-F238E27FC236}">
                <a16:creationId xmlns:a16="http://schemas.microsoft.com/office/drawing/2014/main" id="{A8E1B473-EB77-493C-9F73-0C865A49B43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2F4CB899-E5F2-4EAA-8A9D-D4AF78D10AD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2081125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1DBA3110-B26A-4076-BE06-A53DE225CDCA}"/>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令和</a:t>
            </a:r>
            <a:r>
              <a:rPr lang="en-US" altLang="ja-JP" sz="2800" dirty="0">
                <a:latin typeface="Meiryo UI" panose="020B0604030504040204" pitchFamily="50" charset="-128"/>
                <a:ea typeface="Meiryo UI" panose="020B0604030504040204" pitchFamily="50" charset="-128"/>
              </a:rPr>
              <a:t>6</a:t>
            </a:r>
            <a:r>
              <a:rPr lang="ja-JP" altLang="en-US" sz="2800" dirty="0">
                <a:latin typeface="Meiryo UI" panose="020B0604030504040204" pitchFamily="50" charset="-128"/>
                <a:ea typeface="Meiryo UI" panose="020B0604030504040204" pitchFamily="50" charset="-128"/>
              </a:rPr>
              <a:t>年度標準仕様書改定</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第</a:t>
            </a:r>
            <a:r>
              <a:rPr lang="en-US" altLang="ja-JP" sz="2800" dirty="0">
                <a:latin typeface="Meiryo UI" panose="020B0604030504040204" pitchFamily="50" charset="-128"/>
                <a:ea typeface="Meiryo UI" panose="020B0604030504040204" pitchFamily="50" charset="-128"/>
              </a:rPr>
              <a:t>3</a:t>
            </a:r>
            <a:r>
              <a:rPr lang="ja-JP" altLang="en-US" sz="2800" dirty="0">
                <a:latin typeface="Meiryo UI" panose="020B0604030504040204" pitchFamily="50" charset="-128"/>
                <a:ea typeface="Meiryo UI" panose="020B0604030504040204" pitchFamily="50" charset="-128"/>
              </a:rPr>
              <a:t>回検討会</a:t>
            </a:r>
            <a:endParaRPr lang="en-US" altLang="ja-JP" sz="2800" dirty="0">
              <a:latin typeface="Meiryo UI" panose="020B0604030504040204" pitchFamily="50" charset="-128"/>
              <a:ea typeface="Meiryo UI" panose="020B0604030504040204" pitchFamily="50" charset="-128"/>
            </a:endParaRPr>
          </a:p>
        </p:txBody>
      </p:sp>
      <p:sp>
        <p:nvSpPr>
          <p:cNvPr id="5" name="サブタイトル 2">
            <a:extLst>
              <a:ext uri="{FF2B5EF4-FFF2-40B4-BE49-F238E27FC236}">
                <a16:creationId xmlns:a16="http://schemas.microsoft.com/office/drawing/2014/main" id="{DF87B648-6CC8-40F8-8585-8058C3423126}"/>
              </a:ext>
            </a:extLst>
          </p:cNvPr>
          <p:cNvSpPr txBox="1">
            <a:spLocks/>
          </p:cNvSpPr>
          <p:nvPr/>
        </p:nvSpPr>
        <p:spPr>
          <a:xfrm>
            <a:off x="858783" y="4847921"/>
            <a:ext cx="7461536" cy="81927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fontAlgn="auto">
              <a:lnSpc>
                <a:spcPct val="100000"/>
              </a:lnSpc>
              <a:spcAft>
                <a:spcPts val="0"/>
              </a:spcAft>
              <a:buNone/>
            </a:pPr>
            <a:r>
              <a:rPr lang="ja-JP" altLang="en-US" sz="1800" dirty="0">
                <a:latin typeface="Meiryo UI" panose="020B0604030504040204" pitchFamily="50" charset="-128"/>
                <a:ea typeface="Meiryo UI" panose="020B0604030504040204" pitchFamily="50" charset="-128"/>
              </a:rPr>
              <a:t>令和</a:t>
            </a:r>
            <a:r>
              <a:rPr lang="en-US" altLang="ja-JP" sz="1800" dirty="0">
                <a:latin typeface="Meiryo UI" panose="020B0604030504040204" pitchFamily="50" charset="-128"/>
                <a:ea typeface="Meiryo UI" panose="020B0604030504040204" pitchFamily="50" charset="-128"/>
              </a:rPr>
              <a:t>7</a:t>
            </a:r>
            <a:r>
              <a:rPr lang="ja-JP" altLang="en-US" sz="1800" dirty="0">
                <a:latin typeface="Meiryo UI" panose="020B0604030504040204" pitchFamily="50" charset="-128"/>
                <a:ea typeface="Meiryo UI" panose="020B0604030504040204" pitchFamily="50" charset="-128"/>
              </a:rPr>
              <a:t>年</a:t>
            </a:r>
            <a:r>
              <a:rPr lang="en-US" altLang="ja-JP" sz="1800" dirty="0">
                <a:latin typeface="Meiryo UI" panose="020B0604030504040204" pitchFamily="50" charset="-128"/>
                <a:ea typeface="Meiryo UI" panose="020B0604030504040204" pitchFamily="50" charset="-128"/>
              </a:rPr>
              <a:t>1</a:t>
            </a:r>
            <a:r>
              <a:rPr lang="ja-JP" altLang="en-US" sz="1800" dirty="0">
                <a:latin typeface="Meiryo UI" panose="020B0604030504040204" pitchFamily="50" charset="-128"/>
                <a:ea typeface="Meiryo UI" panose="020B0604030504040204" pitchFamily="50" charset="-128"/>
              </a:rPr>
              <a:t>月</a:t>
            </a:r>
            <a:r>
              <a:rPr lang="en-US" altLang="ja-JP" sz="1800" dirty="0">
                <a:latin typeface="Meiryo UI" panose="020B0604030504040204" pitchFamily="50" charset="-128"/>
                <a:ea typeface="Meiryo UI" panose="020B0604030504040204" pitchFamily="50" charset="-128"/>
              </a:rPr>
              <a:t>24</a:t>
            </a:r>
            <a:r>
              <a:rPr lang="ja-JP" altLang="en-US" sz="1800" dirty="0">
                <a:latin typeface="Meiryo UI" panose="020B0604030504040204" pitchFamily="50" charset="-128"/>
                <a:ea typeface="Meiryo UI" panose="020B0604030504040204" pitchFamily="50" charset="-128"/>
              </a:rPr>
              <a:t>日</a:t>
            </a:r>
            <a:endParaRPr lang="en-US" altLang="ja-JP" sz="1800" dirty="0">
              <a:latin typeface="Meiryo UI" panose="020B0604030504040204" pitchFamily="50" charset="-128"/>
              <a:ea typeface="Meiryo UI" panose="020B0604030504040204" pitchFamily="50" charset="-128"/>
            </a:endParaRPr>
          </a:p>
        </p:txBody>
      </p:sp>
      <p:sp>
        <p:nvSpPr>
          <p:cNvPr id="6" name="四角形: 角を丸くする 5">
            <a:extLst>
              <a:ext uri="{FF2B5EF4-FFF2-40B4-BE49-F238E27FC236}">
                <a16:creationId xmlns:a16="http://schemas.microsoft.com/office/drawing/2014/main" id="{581A9F72-43AB-4A07-9954-EB60F12F73E7}"/>
              </a:ext>
            </a:extLst>
          </p:cNvPr>
          <p:cNvSpPr/>
          <p:nvPr/>
        </p:nvSpPr>
        <p:spPr>
          <a:xfrm>
            <a:off x="259977" y="211667"/>
            <a:ext cx="2159000" cy="821266"/>
          </a:xfrm>
          <a:prstGeom prst="roundRect">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rgbClr val="FF0000"/>
                </a:solidFill>
                <a:latin typeface="Meiryo UI" panose="020B0604030504040204" pitchFamily="50" charset="-128"/>
                <a:ea typeface="Meiryo UI" panose="020B0604030504040204" pitchFamily="50" charset="-128"/>
              </a:rPr>
              <a:t>取扱注意</a:t>
            </a:r>
          </a:p>
        </p:txBody>
      </p:sp>
      <p:graphicFrame>
        <p:nvGraphicFramePr>
          <p:cNvPr id="8" name="表 7">
            <a:extLst>
              <a:ext uri="{FF2B5EF4-FFF2-40B4-BE49-F238E27FC236}">
                <a16:creationId xmlns:a16="http://schemas.microsoft.com/office/drawing/2014/main" id="{AF876C0A-A852-4DAB-A9A0-43B7466D76E1}"/>
              </a:ext>
            </a:extLst>
          </p:cNvPr>
          <p:cNvGraphicFramePr>
            <a:graphicFrameLocks noGrp="1"/>
          </p:cNvGraphicFramePr>
          <p:nvPr>
            <p:extLst>
              <p:ext uri="{D42A27DB-BD31-4B8C-83A1-F6EECF244321}">
                <p14:modId xmlns:p14="http://schemas.microsoft.com/office/powerpoint/2010/main" val="1133268366"/>
              </p:ext>
            </p:extLst>
          </p:nvPr>
        </p:nvGraphicFramePr>
        <p:xfrm>
          <a:off x="5937121" y="188640"/>
          <a:ext cx="3024336" cy="792480"/>
        </p:xfrm>
        <a:graphic>
          <a:graphicData uri="http://schemas.openxmlformats.org/drawingml/2006/table">
            <a:tbl>
              <a:tblPr firstRow="1" bandRow="1">
                <a:tableStyleId>{5940675A-B579-460E-94D1-54222C63F5DA}</a:tableStyleId>
              </a:tblPr>
              <a:tblGrid>
                <a:gridCol w="1152128">
                  <a:extLst>
                    <a:ext uri="{9D8B030D-6E8A-4147-A177-3AD203B41FA5}">
                      <a16:colId xmlns:a16="http://schemas.microsoft.com/office/drawing/2014/main" val="20000"/>
                    </a:ext>
                  </a:extLst>
                </a:gridCol>
                <a:gridCol w="1872208">
                  <a:extLst>
                    <a:ext uri="{9D8B030D-6E8A-4147-A177-3AD203B41FA5}">
                      <a16:colId xmlns:a16="http://schemas.microsoft.com/office/drawing/2014/main" val="20001"/>
                    </a:ext>
                  </a:extLst>
                </a:gridCol>
              </a:tblGrid>
              <a:tr h="396240">
                <a:tc rowSpan="2">
                  <a:txBody>
                    <a:bodyPr/>
                    <a:lstStyle/>
                    <a:p>
                      <a:pPr algn="ctr">
                        <a:lnSpc>
                          <a:spcPct val="100000"/>
                        </a:lnSpc>
                      </a:pPr>
                      <a:r>
                        <a:rPr kumimoji="1" lang="ja-JP" altLang="en-US" sz="1800" spc="-300">
                          <a:latin typeface="Meiryo UI" panose="020B0604030504040204" pitchFamily="50" charset="-128"/>
                          <a:ea typeface="Meiryo UI" panose="020B0604030504040204" pitchFamily="50" charset="-128"/>
                          <a:cs typeface="Meiryo UI" panose="020B0604030504040204" pitchFamily="50" charset="-128"/>
                        </a:rPr>
                        <a:t>資料</a:t>
                      </a:r>
                      <a:r>
                        <a:rPr kumimoji="1" lang="en-US" altLang="ja-JP" sz="1800" spc="-300">
                          <a:latin typeface="Meiryo UI" panose="020B0604030504040204" pitchFamily="50" charset="-128"/>
                          <a:ea typeface="Meiryo UI" panose="020B0604030504040204" pitchFamily="50" charset="-128"/>
                          <a:cs typeface="Meiryo UI" panose="020B0604030504040204" pitchFamily="50" charset="-128"/>
                        </a:rPr>
                        <a:t>No.2</a:t>
                      </a:r>
                    </a:p>
                  </a:txBody>
                  <a:tcPr marL="0" marR="0" anchor="ctr">
                    <a:lnR w="12700" cap="flat" cmpd="sng" algn="ctr">
                      <a:solidFill>
                        <a:schemeClr val="tx1"/>
                      </a:solidFill>
                      <a:prstDash val="solid"/>
                      <a:round/>
                      <a:headEnd type="none" w="med" len="med"/>
                      <a:tailEnd type="none" w="med" len="med"/>
                    </a:lnR>
                    <a:solidFill>
                      <a:schemeClr val="bg1"/>
                    </a:solidFill>
                  </a:tcPr>
                </a:tc>
                <a:tc>
                  <a:txBody>
                    <a:bodyPr/>
                    <a:lstStyle/>
                    <a:p>
                      <a:pPr marL="0" marR="0" indent="0" algn="dist" defTabSz="914400" rtl="0" eaLnBrk="1" fontAlgn="auto" latinLnBrk="0" hangingPunct="1">
                        <a:lnSpc>
                          <a:spcPts val="1200"/>
                        </a:lnSpc>
                        <a:spcBef>
                          <a:spcPts val="0"/>
                        </a:spcBef>
                        <a:spcAft>
                          <a:spcPts val="0"/>
                        </a:spcAft>
                        <a:buClrTx/>
                        <a:buSzTx/>
                        <a:buFontTx/>
                        <a:buNone/>
                        <a:tabLst/>
                        <a:defRPr/>
                      </a:pP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国民健康保険システム標準化</a:t>
                      </a:r>
                      <a:endParaRPr kumimoji="1" lang="en-US" altLang="ja-JP" sz="1000" dirty="0">
                        <a:latin typeface="Meiryo UI" panose="020B0604030504040204" pitchFamily="50" charset="-128"/>
                        <a:ea typeface="Meiryo UI" panose="020B0604030504040204" pitchFamily="50" charset="-128"/>
                        <a:cs typeface="Meiryo UI" panose="020B0604030504040204" pitchFamily="50" charset="-128"/>
                      </a:endParaRPr>
                    </a:p>
                    <a:p>
                      <a:pPr marL="0" marR="0" indent="0" algn="dist" defTabSz="914400" rtl="0" eaLnBrk="1" fontAlgn="auto" latinLnBrk="0" hangingPunct="1">
                        <a:lnSpc>
                          <a:spcPts val="1200"/>
                        </a:lnSpc>
                        <a:spcBef>
                          <a:spcPts val="0"/>
                        </a:spcBef>
                        <a:spcAft>
                          <a:spcPts val="0"/>
                        </a:spcAft>
                        <a:buClrTx/>
                        <a:buSzTx/>
                        <a:buFontTx/>
                        <a:buNone/>
                        <a:tabLst/>
                        <a:defRPr/>
                      </a:pP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回検討会</a:t>
                      </a:r>
                      <a:endParaRPr kumimoji="1" lang="en-US" altLang="ja-JP" sz="1000" dirty="0">
                        <a:latin typeface="Meiryo UI" panose="020B0604030504040204" pitchFamily="50" charset="-128"/>
                        <a:ea typeface="Meiryo UI" panose="020B0604030504040204"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solidFill>
                  </a:tcPr>
                </a:tc>
                <a:extLst>
                  <a:ext uri="{0D108BD9-81ED-4DB2-BD59-A6C34878D82A}">
                    <a16:rowId xmlns:a16="http://schemas.microsoft.com/office/drawing/2014/main" val="10000"/>
                  </a:ext>
                </a:extLst>
              </a:tr>
              <a:tr h="396240">
                <a:tc vMerge="1">
                  <a:txBody>
                    <a:bodyPr/>
                    <a:lstStyle/>
                    <a:p>
                      <a:pPr>
                        <a:lnSpc>
                          <a:spcPts val="1200"/>
                        </a:lnSpc>
                      </a:pPr>
                      <a:endParaRPr kumimoji="1" lang="ja-JP" altLang="en-US" sz="1000"/>
                    </a:p>
                  </a:txBody>
                  <a:tcPr anchor="ctr">
                    <a:lnR w="12700" cap="flat" cmpd="sng" algn="ctr">
                      <a:solidFill>
                        <a:schemeClr val="tx1"/>
                      </a:solidFill>
                      <a:prstDash val="solid"/>
                      <a:round/>
                      <a:headEnd type="none" w="med" len="med"/>
                      <a:tailEnd type="none" w="med" len="med"/>
                    </a:lnR>
                  </a:tcPr>
                </a:tc>
                <a:tc>
                  <a:txBody>
                    <a:bodyPr/>
                    <a:lstStyle/>
                    <a:p>
                      <a:pPr algn="dist">
                        <a:lnSpc>
                          <a:spcPts val="1200"/>
                        </a:lnSpc>
                      </a:pPr>
                      <a:r>
                        <a:rPr kumimoji="1" lang="ja-JP" altLang="en-US" sz="1000" dirty="0">
                          <a:latin typeface="Meiryo UI" panose="020B0604030504040204" pitchFamily="50" charset="-128"/>
                          <a:ea typeface="Meiryo UI" panose="020B0604030504040204" pitchFamily="50" charset="-128"/>
                        </a:rPr>
                        <a:t>令和</a:t>
                      </a:r>
                      <a:r>
                        <a:rPr kumimoji="1" lang="en-US" altLang="ja-JP" sz="1000" dirty="0">
                          <a:latin typeface="Meiryo UI" panose="020B0604030504040204" pitchFamily="50" charset="-128"/>
                          <a:ea typeface="Meiryo UI" panose="020B0604030504040204" pitchFamily="50" charset="-128"/>
                        </a:rPr>
                        <a:t>7</a:t>
                      </a:r>
                      <a:r>
                        <a:rPr kumimoji="1" lang="ja-JP" altLang="en-US" sz="1000" dirty="0">
                          <a:latin typeface="Meiryo UI" panose="020B0604030504040204" pitchFamily="50" charset="-128"/>
                          <a:ea typeface="Meiryo UI" panose="020B0604030504040204" pitchFamily="50" charset="-128"/>
                        </a:rPr>
                        <a:t>年</a:t>
                      </a:r>
                      <a:r>
                        <a:rPr kumimoji="1" lang="en-US" altLang="ja-JP" sz="1000" dirty="0">
                          <a:latin typeface="Meiryo UI" panose="020B0604030504040204" pitchFamily="50" charset="-128"/>
                          <a:ea typeface="Meiryo UI" panose="020B0604030504040204" pitchFamily="50" charset="-128"/>
                        </a:rPr>
                        <a:t>1</a:t>
                      </a:r>
                      <a:r>
                        <a:rPr kumimoji="1" lang="ja-JP" altLang="en-US" sz="1000" dirty="0">
                          <a:latin typeface="Meiryo UI" panose="020B0604030504040204" pitchFamily="50" charset="-128"/>
                          <a:ea typeface="Meiryo UI" panose="020B0604030504040204" pitchFamily="50" charset="-128"/>
                        </a:rPr>
                        <a:t>月</a:t>
                      </a:r>
                      <a:r>
                        <a:rPr kumimoji="1" lang="en-US" altLang="ja-JP" sz="1000" dirty="0">
                          <a:latin typeface="Meiryo UI" panose="020B0604030504040204" pitchFamily="50" charset="-128"/>
                          <a:ea typeface="Meiryo UI" panose="020B0604030504040204" pitchFamily="50" charset="-128"/>
                        </a:rPr>
                        <a:t>24</a:t>
                      </a:r>
                      <a:r>
                        <a:rPr kumimoji="1" lang="ja-JP" altLang="en-US" sz="1000" dirty="0">
                          <a:latin typeface="Meiryo UI" panose="020B0604030504040204" pitchFamily="50" charset="-128"/>
                          <a:ea typeface="Meiryo UI" panose="020B0604030504040204" pitchFamily="50" charset="-128"/>
                        </a:rPr>
                        <a:t>日</a:t>
                      </a:r>
                    </a:p>
                  </a:txBody>
                  <a:tcPr marL="180000" marR="180000" anchor="ctr">
                    <a:lnL w="12700" cap="flat" cmpd="sng" algn="ctr">
                      <a:solidFill>
                        <a:schemeClr val="tx1"/>
                      </a:solidFill>
                      <a:prstDash val="solid"/>
                      <a:round/>
                      <a:headEnd type="none" w="med" len="med"/>
                      <a:tailEnd type="none" w="med" len="med"/>
                    </a:lnL>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6305277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C6CD02-3E03-812B-871C-19CDB3DCC753}"/>
            </a:ext>
          </a:extLst>
        </p:cNvPr>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B1AA4F74-C627-FA7D-C52B-E9BE08D7ACD5}"/>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C48D579B-FCBD-DAF1-DBAC-2BCB9499CCC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400" kern="0">
                <a:latin typeface="Meiryo UI" panose="020B0604030504040204" pitchFamily="50" charset="-128"/>
                <a:ea typeface="Meiryo UI" panose="020B0604030504040204" pitchFamily="50" charset="-128"/>
              </a:rPr>
              <a:t>３．制度改正に関する要件の取り込みについて</a:t>
            </a:r>
            <a:endParaRPr lang="en-US" altLang="ja-JP" sz="1400" kern="0">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AF3F978D-6D73-D951-DF55-D98411967F14}"/>
              </a:ext>
            </a:extLst>
          </p:cNvPr>
          <p:cNvSpPr/>
          <p:nvPr/>
        </p:nvSpPr>
        <p:spPr>
          <a:xfrm>
            <a:off x="196014" y="329938"/>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（１）</a:t>
            </a:r>
            <a:r>
              <a:rPr lang="en-US" altLang="ja-JP" sz="1400" err="1">
                <a:latin typeface="Meiryo UI" panose="020B0604030504040204" pitchFamily="50" charset="-128"/>
                <a:ea typeface="Meiryo UI" panose="020B0604030504040204" pitchFamily="50" charset="-128"/>
              </a:rPr>
              <a:t>eLTAX</a:t>
            </a:r>
            <a:r>
              <a:rPr lang="ja-JP" altLang="en-US" sz="1400">
                <a:latin typeface="Meiryo UI" panose="020B0604030504040204" pitchFamily="50" charset="-128"/>
                <a:ea typeface="Meiryo UI" panose="020B0604030504040204" pitchFamily="50" charset="-128"/>
              </a:rPr>
              <a:t>活用に係る対応について</a:t>
            </a:r>
            <a:endParaRPr lang="ja-JP" altLang="en-US" sz="140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a:extLst>
              <a:ext uri="{FF2B5EF4-FFF2-40B4-BE49-F238E27FC236}">
                <a16:creationId xmlns:a16="http://schemas.microsoft.com/office/drawing/2014/main" id="{7C8390EA-628A-62E5-9B71-DDA8BB02A58C}"/>
              </a:ext>
            </a:extLst>
          </p:cNvPr>
          <p:cNvSpPr/>
          <p:nvPr/>
        </p:nvSpPr>
        <p:spPr>
          <a:xfrm>
            <a:off x="252000" y="800503"/>
            <a:ext cx="8640000" cy="5458895"/>
          </a:xfrm>
          <a:prstGeom prst="rect">
            <a:avLst/>
          </a:prstGeom>
          <a:ln w="19050">
            <a:solidFill>
              <a:schemeClr val="tx1"/>
            </a:solidFill>
          </a:ln>
        </p:spPr>
        <p:txBody>
          <a:bodyPr wrap="square" lIns="144000" tIns="216000" rIns="144000">
            <a:noAutofit/>
          </a:bodyPr>
          <a:lstStyle/>
          <a:p>
            <a:pPr defTabSz="914395">
              <a:defRPr/>
            </a:pPr>
            <a:r>
              <a:rPr lang="ja-JP" altLang="en-US" sz="1200" dirty="0">
                <a:latin typeface="Meiryo UI" panose="020B0604030504040204" pitchFamily="50" charset="-128"/>
                <a:ea typeface="Meiryo UI" panose="020B0604030504040204" pitchFamily="50" charset="-128"/>
              </a:rPr>
              <a:t>〇 帳票レイアウト修正箇所（抜粋）</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solidFill>
                  <a:prstClr val="black"/>
                </a:solidFill>
                <a:latin typeface="Meiryo UI" panose="020B0604030504040204" pitchFamily="50" charset="-128"/>
                <a:ea typeface="Meiryo UI" panose="020B0604030504040204" pitchFamily="50" charset="-128"/>
              </a:rPr>
              <a:t>その他、</a:t>
            </a:r>
            <a:r>
              <a:rPr lang="ja-JP" altLang="en-US" sz="1200" dirty="0">
                <a:latin typeface="Meiryo UI" panose="020B0604030504040204" pitchFamily="50" charset="-128"/>
                <a:ea typeface="Meiryo UI" panose="020B0604030504040204" pitchFamily="50" charset="-128"/>
              </a:rPr>
              <a:t>修正内容の詳細は「</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資料</a:t>
            </a:r>
            <a:r>
              <a:rPr lang="en-US" altLang="ja-JP" sz="1200" dirty="0">
                <a:latin typeface="Meiryo UI" panose="020B0604030504040204" pitchFamily="50" charset="-128"/>
                <a:ea typeface="Meiryo UI" panose="020B0604030504040204" pitchFamily="50" charset="-128"/>
              </a:rPr>
              <a:t>No3】</a:t>
            </a:r>
            <a:r>
              <a:rPr lang="ja-JP" altLang="en-US" sz="1200" dirty="0">
                <a:latin typeface="Meiryo UI" panose="020B0604030504040204" pitchFamily="50" charset="-128"/>
                <a:ea typeface="Meiryo UI" panose="020B0604030504040204" pitchFamily="50" charset="-128"/>
              </a:rPr>
              <a:t>国保標準仕様書</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第</a:t>
            </a:r>
            <a:r>
              <a:rPr lang="en-US" altLang="ja-JP" sz="1200" dirty="0">
                <a:latin typeface="Meiryo UI" panose="020B0604030504040204" pitchFamily="50" charset="-128"/>
                <a:ea typeface="Meiryo UI" panose="020B0604030504040204" pitchFamily="50" charset="-128"/>
              </a:rPr>
              <a:t>1.4</a:t>
            </a:r>
            <a:r>
              <a:rPr lang="ja-JP" altLang="en-US" sz="1200" dirty="0">
                <a:latin typeface="Meiryo UI" panose="020B0604030504040204" pitchFamily="50" charset="-128"/>
                <a:ea typeface="Meiryo UI" panose="020B0604030504040204" pitchFamily="50" charset="-128"/>
              </a:rPr>
              <a:t>版</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（案）」の以下の標準仕様書を参照。</a:t>
            </a:r>
            <a:endParaRPr lang="en-US" altLang="ja-JP" sz="1200" dirty="0">
              <a:latin typeface="Meiryo UI" panose="020B0604030504040204" pitchFamily="50" charset="-128"/>
              <a:ea typeface="Meiryo UI" panose="020B0604030504040204" pitchFamily="50" charset="-128"/>
            </a:endParaRPr>
          </a:p>
          <a:p>
            <a:pPr indent="442913" defTabSz="914395">
              <a:defRPr/>
            </a:pPr>
            <a:r>
              <a:rPr lang="ja-JP" altLang="en-US" sz="1200" dirty="0">
                <a:latin typeface="Meiryo UI" panose="020B0604030504040204" pitchFamily="50" charset="-128"/>
                <a:ea typeface="Meiryo UI" panose="020B0604030504040204" pitchFamily="50" charset="-128"/>
              </a:rPr>
              <a:t>・「別紙３</a:t>
            </a:r>
            <a:r>
              <a:rPr lang="en-US" altLang="ja-JP" sz="1200" dirty="0">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帳票詳細要件</a:t>
            </a:r>
            <a:r>
              <a:rPr lang="en-US" altLang="zh-TW" sz="1200" dirty="0">
                <a:latin typeface="Meiryo UI" panose="020B0604030504040204" pitchFamily="50" charset="-128"/>
                <a:ea typeface="Meiryo UI" panose="020B0604030504040204" pitchFamily="50" charset="-128"/>
              </a:rPr>
              <a:t>_02_</a:t>
            </a:r>
            <a:r>
              <a:rPr lang="zh-TW" altLang="en-US" sz="1200" dirty="0">
                <a:latin typeface="Meiryo UI" panose="020B0604030504040204" pitchFamily="50" charset="-128"/>
                <a:ea typeface="Meiryo UI" panose="020B0604030504040204" pitchFamily="50" charset="-128"/>
              </a:rPr>
              <a:t>賦課管理</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・「別紙４</a:t>
            </a:r>
            <a:r>
              <a:rPr lang="en-US" altLang="ja-JP" sz="1200" dirty="0">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帳票レイアウト</a:t>
            </a:r>
            <a:r>
              <a:rPr lang="en-US" altLang="zh-TW" sz="1200" dirty="0">
                <a:latin typeface="Meiryo UI" panose="020B0604030504040204" pitchFamily="50" charset="-128"/>
                <a:ea typeface="Meiryo UI" panose="020B0604030504040204" pitchFamily="50" charset="-128"/>
              </a:rPr>
              <a:t>_02_</a:t>
            </a:r>
            <a:r>
              <a:rPr lang="zh-TW" altLang="en-US" sz="1200" dirty="0">
                <a:latin typeface="Meiryo UI" panose="020B0604030504040204" pitchFamily="50" charset="-128"/>
                <a:ea typeface="Meiryo UI" panose="020B0604030504040204" pitchFamily="50" charset="-128"/>
              </a:rPr>
              <a:t>賦課管理</a:t>
            </a: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p>
            <a:pPr indent="442913" defTabSz="914395">
              <a:defRPr/>
            </a:pPr>
            <a:r>
              <a:rPr lang="ja-JP" altLang="en-US" sz="1200" dirty="0">
                <a:latin typeface="Meiryo UI" panose="020B0604030504040204" pitchFamily="50" charset="-128"/>
                <a:ea typeface="Meiryo UI" panose="020B0604030504040204" pitchFamily="50" charset="-128"/>
              </a:rPr>
              <a:t>・「別紙３</a:t>
            </a:r>
            <a:r>
              <a:rPr lang="en-US" altLang="ja-JP" sz="1200" dirty="0">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帳票詳細要件</a:t>
            </a:r>
            <a:r>
              <a:rPr lang="en-US" altLang="zh-TW" sz="1200" dirty="0">
                <a:latin typeface="Meiryo UI" panose="020B0604030504040204" pitchFamily="50" charset="-128"/>
                <a:ea typeface="Meiryo UI" panose="020B0604030504040204" pitchFamily="50" charset="-128"/>
              </a:rPr>
              <a:t>_02_</a:t>
            </a:r>
            <a:r>
              <a:rPr lang="zh-TW" altLang="en-US" sz="1200" dirty="0">
                <a:latin typeface="Meiryo UI" panose="020B0604030504040204" pitchFamily="50" charset="-128"/>
                <a:ea typeface="Meiryo UI" panose="020B0604030504040204" pitchFamily="50" charset="-128"/>
              </a:rPr>
              <a:t>賦課管理（収納）</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・「別紙４</a:t>
            </a:r>
            <a:r>
              <a:rPr lang="en-US" altLang="ja-JP" sz="1200" dirty="0">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帳票レイアウト</a:t>
            </a:r>
            <a:r>
              <a:rPr lang="en-US" altLang="zh-TW" sz="1200" dirty="0">
                <a:latin typeface="Meiryo UI" panose="020B0604030504040204" pitchFamily="50" charset="-128"/>
                <a:ea typeface="Meiryo UI" panose="020B0604030504040204" pitchFamily="50" charset="-128"/>
              </a:rPr>
              <a:t>_02_</a:t>
            </a:r>
            <a:r>
              <a:rPr lang="zh-TW" altLang="en-US" sz="1200" dirty="0">
                <a:latin typeface="Meiryo UI" panose="020B0604030504040204" pitchFamily="50" charset="-128"/>
                <a:ea typeface="Meiryo UI" panose="020B0604030504040204" pitchFamily="50" charset="-128"/>
              </a:rPr>
              <a:t>賦課管理（収納）</a:t>
            </a: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p>
            <a:pPr indent="442913" defTabSz="914395">
              <a:defRPr/>
            </a:pPr>
            <a:r>
              <a:rPr lang="ja-JP" altLang="en-US" sz="1200" dirty="0">
                <a:latin typeface="Meiryo UI" panose="020B0604030504040204" pitchFamily="50" charset="-128"/>
                <a:ea typeface="Meiryo UI" panose="020B0604030504040204" pitchFamily="50" charset="-128"/>
              </a:rPr>
              <a:t>・「別紙３</a:t>
            </a:r>
            <a:r>
              <a:rPr lang="en-US" altLang="ja-JP" sz="1200" dirty="0">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帳票詳細要件</a:t>
            </a:r>
            <a:r>
              <a:rPr lang="en-US" altLang="zh-TW" sz="1200" dirty="0">
                <a:latin typeface="Meiryo UI" panose="020B0604030504040204" pitchFamily="50" charset="-128"/>
                <a:ea typeface="Meiryo UI" panose="020B0604030504040204" pitchFamily="50" charset="-128"/>
              </a:rPr>
              <a:t>_02_</a:t>
            </a:r>
            <a:r>
              <a:rPr lang="zh-TW" altLang="en-US" sz="1200" dirty="0">
                <a:latin typeface="Meiryo UI" panose="020B0604030504040204" pitchFamily="50" charset="-128"/>
                <a:ea typeface="Meiryo UI" panose="020B0604030504040204" pitchFamily="50" charset="-128"/>
              </a:rPr>
              <a:t>賦課管理（</a:t>
            </a:r>
            <a:r>
              <a:rPr lang="ja-JP" altLang="en-US" sz="1200" dirty="0">
                <a:latin typeface="Meiryo UI" panose="020B0604030504040204" pitchFamily="50" charset="-128"/>
                <a:ea typeface="Meiryo UI" panose="020B0604030504040204" pitchFamily="50" charset="-128"/>
              </a:rPr>
              <a:t>滞納</a:t>
            </a:r>
            <a:r>
              <a:rPr lang="zh-TW" altLang="en-US"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・「別紙４</a:t>
            </a:r>
            <a:r>
              <a:rPr lang="en-US" altLang="ja-JP" sz="1200" dirty="0">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帳票レイアウト</a:t>
            </a:r>
            <a:r>
              <a:rPr lang="en-US" altLang="zh-TW" sz="1200" dirty="0">
                <a:latin typeface="Meiryo UI" panose="020B0604030504040204" pitchFamily="50" charset="-128"/>
                <a:ea typeface="Meiryo UI" panose="020B0604030504040204" pitchFamily="50" charset="-128"/>
              </a:rPr>
              <a:t>_02_</a:t>
            </a:r>
            <a:r>
              <a:rPr lang="zh-TW" altLang="en-US" sz="1200" dirty="0">
                <a:latin typeface="Meiryo UI" panose="020B0604030504040204" pitchFamily="50" charset="-128"/>
                <a:ea typeface="Meiryo UI" panose="020B0604030504040204" pitchFamily="50" charset="-128"/>
              </a:rPr>
              <a:t>賦課管理（</a:t>
            </a:r>
            <a:r>
              <a:rPr lang="ja-JP" altLang="en-US" sz="1200" dirty="0">
                <a:latin typeface="Meiryo UI" panose="020B0604030504040204" pitchFamily="50" charset="-128"/>
                <a:ea typeface="Meiryo UI" panose="020B0604030504040204" pitchFamily="50" charset="-128"/>
              </a:rPr>
              <a:t>滞納</a:t>
            </a:r>
            <a:r>
              <a:rPr lang="zh-TW" altLang="en-US"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7D43C24F-6FE5-05BE-622F-DFC78AFA7BD2}"/>
              </a:ext>
            </a:extLst>
          </p:cNvPr>
          <p:cNvSpPr/>
          <p:nvPr/>
        </p:nvSpPr>
        <p:spPr>
          <a:xfrm>
            <a:off x="403309" y="676418"/>
            <a:ext cx="1288371" cy="262800"/>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方針（結論）</a:t>
            </a:r>
          </a:p>
        </p:txBody>
      </p:sp>
      <p:pic>
        <p:nvPicPr>
          <p:cNvPr id="13" name="図 12">
            <a:extLst>
              <a:ext uri="{FF2B5EF4-FFF2-40B4-BE49-F238E27FC236}">
                <a16:creationId xmlns:a16="http://schemas.microsoft.com/office/drawing/2014/main" id="{F35A2B1A-C622-4DA2-97EA-1366F88D45D4}"/>
              </a:ext>
            </a:extLst>
          </p:cNvPr>
          <p:cNvPicPr>
            <a:picLocks noChangeAspect="1"/>
          </p:cNvPicPr>
          <p:nvPr/>
        </p:nvPicPr>
        <p:blipFill>
          <a:blip r:embed="rId2"/>
          <a:srcRect l="2143" t="22634" r="6276" b="27295"/>
          <a:stretch/>
        </p:blipFill>
        <p:spPr>
          <a:xfrm>
            <a:off x="502677" y="1600776"/>
            <a:ext cx="8138645" cy="2741716"/>
          </a:xfrm>
          <a:prstGeom prst="rect">
            <a:avLst/>
          </a:prstGeom>
        </p:spPr>
      </p:pic>
      <p:sp>
        <p:nvSpPr>
          <p:cNvPr id="14" name="正方形/長方形 13">
            <a:extLst>
              <a:ext uri="{FF2B5EF4-FFF2-40B4-BE49-F238E27FC236}">
                <a16:creationId xmlns:a16="http://schemas.microsoft.com/office/drawing/2014/main" id="{28C975FC-DE3C-4E53-79C3-2AB9A9ABCF0C}"/>
              </a:ext>
            </a:extLst>
          </p:cNvPr>
          <p:cNvSpPr/>
          <p:nvPr/>
        </p:nvSpPr>
        <p:spPr>
          <a:xfrm>
            <a:off x="8100311" y="1712306"/>
            <a:ext cx="195852" cy="20084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endParaRPr>
          </a:p>
        </p:txBody>
      </p:sp>
      <p:sp>
        <p:nvSpPr>
          <p:cNvPr id="15" name="吹き出し: 線 14">
            <a:extLst>
              <a:ext uri="{FF2B5EF4-FFF2-40B4-BE49-F238E27FC236}">
                <a16:creationId xmlns:a16="http://schemas.microsoft.com/office/drawing/2014/main" id="{087B2517-A930-C4B8-DD2C-0FE483C1C814}"/>
              </a:ext>
            </a:extLst>
          </p:cNvPr>
          <p:cNvSpPr/>
          <p:nvPr/>
        </p:nvSpPr>
        <p:spPr>
          <a:xfrm>
            <a:off x="7348031" y="1213160"/>
            <a:ext cx="1458337" cy="340205"/>
          </a:xfrm>
          <a:prstGeom prst="borderCallout1">
            <a:avLst>
              <a:gd name="adj1" fmla="val 95171"/>
              <a:gd name="adj2" fmla="val 59945"/>
              <a:gd name="adj3" fmla="val 144230"/>
              <a:gd name="adj4" fmla="val 57273"/>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a:solidFill>
                  <a:schemeClr val="tx1"/>
                </a:solidFill>
                <a:latin typeface="Meiryo UI" panose="020B0604030504040204" pitchFamily="50" charset="-128"/>
                <a:ea typeface="Meiryo UI" panose="020B0604030504040204" pitchFamily="50" charset="-128"/>
              </a:rPr>
              <a:t>マル公マークを追加</a:t>
            </a:r>
          </a:p>
        </p:txBody>
      </p:sp>
      <p:sp>
        <p:nvSpPr>
          <p:cNvPr id="16" name="正方形/長方形 15">
            <a:extLst>
              <a:ext uri="{FF2B5EF4-FFF2-40B4-BE49-F238E27FC236}">
                <a16:creationId xmlns:a16="http://schemas.microsoft.com/office/drawing/2014/main" id="{98E62D24-8755-4A43-A5EE-9C52FA67399B}"/>
              </a:ext>
            </a:extLst>
          </p:cNvPr>
          <p:cNvSpPr/>
          <p:nvPr/>
        </p:nvSpPr>
        <p:spPr>
          <a:xfrm>
            <a:off x="548055" y="2534951"/>
            <a:ext cx="316019" cy="25977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endParaRPr>
          </a:p>
        </p:txBody>
      </p:sp>
      <p:sp>
        <p:nvSpPr>
          <p:cNvPr id="19" name="吹き出し: 線 18">
            <a:extLst>
              <a:ext uri="{FF2B5EF4-FFF2-40B4-BE49-F238E27FC236}">
                <a16:creationId xmlns:a16="http://schemas.microsoft.com/office/drawing/2014/main" id="{5E97DAF9-5859-A855-F8D5-E9C618B86540}"/>
              </a:ext>
            </a:extLst>
          </p:cNvPr>
          <p:cNvSpPr/>
          <p:nvPr/>
        </p:nvSpPr>
        <p:spPr>
          <a:xfrm>
            <a:off x="2747051" y="3652510"/>
            <a:ext cx="2616434" cy="1421990"/>
          </a:xfrm>
          <a:prstGeom prst="borderCallout1">
            <a:avLst>
              <a:gd name="adj1" fmla="val 18412"/>
              <a:gd name="adj2" fmla="val -191"/>
              <a:gd name="adj3" fmla="val -38820"/>
              <a:gd name="adj4" fmla="val -19410"/>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1200">
                <a:solidFill>
                  <a:schemeClr val="tx1"/>
                </a:solidFill>
                <a:latin typeface="Meiryo UI" panose="020B0604030504040204" pitchFamily="50" charset="-128"/>
                <a:ea typeface="Meiryo UI" panose="020B0604030504040204" pitchFamily="50" charset="-128"/>
              </a:rPr>
              <a:t>手書き欄を削除</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21" name="グループ化 20">
            <a:extLst>
              <a:ext uri="{FF2B5EF4-FFF2-40B4-BE49-F238E27FC236}">
                <a16:creationId xmlns:a16="http://schemas.microsoft.com/office/drawing/2014/main" id="{C7E48CC8-428E-9E69-78F4-79A0BB967E0C}"/>
              </a:ext>
            </a:extLst>
          </p:cNvPr>
          <p:cNvGrpSpPr/>
          <p:nvPr/>
        </p:nvGrpSpPr>
        <p:grpSpPr>
          <a:xfrm>
            <a:off x="3045973" y="3927501"/>
            <a:ext cx="2029968" cy="1026841"/>
            <a:chOff x="2736072" y="5217225"/>
            <a:chExt cx="2029968" cy="1026841"/>
          </a:xfrm>
        </p:grpSpPr>
        <p:pic>
          <p:nvPicPr>
            <p:cNvPr id="18" name="図 17">
              <a:extLst>
                <a:ext uri="{FF2B5EF4-FFF2-40B4-BE49-F238E27FC236}">
                  <a16:creationId xmlns:a16="http://schemas.microsoft.com/office/drawing/2014/main" id="{A61E4CFA-8683-95F2-2A64-65BF8E3D6312}"/>
                </a:ext>
              </a:extLst>
            </p:cNvPr>
            <p:cNvPicPr>
              <a:picLocks noChangeAspect="1"/>
            </p:cNvPicPr>
            <p:nvPr/>
          </p:nvPicPr>
          <p:blipFill>
            <a:blip r:embed="rId3"/>
            <a:srcRect l="11533" t="22335" r="66267" b="57131"/>
            <a:stretch/>
          </p:blipFill>
          <p:spPr>
            <a:xfrm>
              <a:off x="2736072" y="5217225"/>
              <a:ext cx="2029968" cy="1026841"/>
            </a:xfrm>
            <a:prstGeom prst="rect">
              <a:avLst/>
            </a:prstGeom>
          </p:spPr>
        </p:pic>
        <p:sp>
          <p:nvSpPr>
            <p:cNvPr id="20" name="正方形/長方形 19">
              <a:extLst>
                <a:ext uri="{FF2B5EF4-FFF2-40B4-BE49-F238E27FC236}">
                  <a16:creationId xmlns:a16="http://schemas.microsoft.com/office/drawing/2014/main" id="{205DF879-E107-7F57-AE37-521AFE377DE1}"/>
                </a:ext>
              </a:extLst>
            </p:cNvPr>
            <p:cNvSpPr/>
            <p:nvPr/>
          </p:nvSpPr>
          <p:spPr>
            <a:xfrm>
              <a:off x="2799036" y="5279135"/>
              <a:ext cx="1529124" cy="24631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endParaRPr>
            </a:p>
          </p:txBody>
        </p:sp>
      </p:grpSp>
      <p:sp>
        <p:nvSpPr>
          <p:cNvPr id="22" name="正方形/長方形 21">
            <a:extLst>
              <a:ext uri="{FF2B5EF4-FFF2-40B4-BE49-F238E27FC236}">
                <a16:creationId xmlns:a16="http://schemas.microsoft.com/office/drawing/2014/main" id="{64A7FEBF-469C-6DAC-E66F-274EA30427CE}"/>
              </a:ext>
            </a:extLst>
          </p:cNvPr>
          <p:cNvSpPr/>
          <p:nvPr/>
        </p:nvSpPr>
        <p:spPr>
          <a:xfrm>
            <a:off x="7529252" y="1712306"/>
            <a:ext cx="558886" cy="20084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endParaRPr>
          </a:p>
        </p:txBody>
      </p:sp>
      <p:sp>
        <p:nvSpPr>
          <p:cNvPr id="23" name="吹き出し: 線 22">
            <a:extLst>
              <a:ext uri="{FF2B5EF4-FFF2-40B4-BE49-F238E27FC236}">
                <a16:creationId xmlns:a16="http://schemas.microsoft.com/office/drawing/2014/main" id="{4828F8FF-86FD-C183-0D5E-E64412069BF5}"/>
              </a:ext>
            </a:extLst>
          </p:cNvPr>
          <p:cNvSpPr/>
          <p:nvPr/>
        </p:nvSpPr>
        <p:spPr>
          <a:xfrm>
            <a:off x="5715001" y="1229137"/>
            <a:ext cx="1295400" cy="340205"/>
          </a:xfrm>
          <a:prstGeom prst="borderCallout1">
            <a:avLst>
              <a:gd name="adj1" fmla="val 78745"/>
              <a:gd name="adj2" fmla="val 100043"/>
              <a:gd name="adj3" fmla="val 172728"/>
              <a:gd name="adj4" fmla="val 139889"/>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a:solidFill>
                  <a:schemeClr val="tx1"/>
                </a:solidFill>
                <a:latin typeface="Meiryo UI" panose="020B0604030504040204" pitchFamily="50" charset="-128"/>
                <a:ea typeface="Meiryo UI" panose="020B0604030504040204" pitchFamily="50" charset="-128"/>
              </a:rPr>
              <a:t>タイトルを修正</a:t>
            </a:r>
          </a:p>
        </p:txBody>
      </p:sp>
      <p:sp>
        <p:nvSpPr>
          <p:cNvPr id="24" name="正方形/長方形 23">
            <a:extLst>
              <a:ext uri="{FF2B5EF4-FFF2-40B4-BE49-F238E27FC236}">
                <a16:creationId xmlns:a16="http://schemas.microsoft.com/office/drawing/2014/main" id="{936C1F35-AD56-C54E-CA6A-5954C64C184B}"/>
              </a:ext>
            </a:extLst>
          </p:cNvPr>
          <p:cNvSpPr/>
          <p:nvPr/>
        </p:nvSpPr>
        <p:spPr>
          <a:xfrm>
            <a:off x="8296163" y="3164635"/>
            <a:ext cx="195852" cy="17145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endParaRPr>
          </a:p>
        </p:txBody>
      </p:sp>
      <p:sp>
        <p:nvSpPr>
          <p:cNvPr id="25" name="吹き出し: 線 24">
            <a:extLst>
              <a:ext uri="{FF2B5EF4-FFF2-40B4-BE49-F238E27FC236}">
                <a16:creationId xmlns:a16="http://schemas.microsoft.com/office/drawing/2014/main" id="{5222FCF5-CCC9-B71C-8DBB-D053C0F02D22}"/>
              </a:ext>
            </a:extLst>
          </p:cNvPr>
          <p:cNvSpPr/>
          <p:nvPr/>
        </p:nvSpPr>
        <p:spPr>
          <a:xfrm>
            <a:off x="6797040" y="4260444"/>
            <a:ext cx="1554092" cy="340205"/>
          </a:xfrm>
          <a:prstGeom prst="borderCallout1">
            <a:avLst>
              <a:gd name="adj1" fmla="val -1142"/>
              <a:gd name="adj2" fmla="val 90887"/>
              <a:gd name="adj3" fmla="val -270758"/>
              <a:gd name="adj4" fmla="val 102561"/>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a:solidFill>
                  <a:schemeClr val="tx1"/>
                </a:solidFill>
                <a:latin typeface="Meiryo UI" panose="020B0604030504040204" pitchFamily="50" charset="-128"/>
                <a:ea typeface="Meiryo UI" panose="020B0604030504040204" pitchFamily="50" charset="-128"/>
              </a:rPr>
              <a:t>「円」を追加</a:t>
            </a:r>
          </a:p>
        </p:txBody>
      </p:sp>
      <p:sp>
        <p:nvSpPr>
          <p:cNvPr id="26" name="吹き出し: 線 25">
            <a:extLst>
              <a:ext uri="{FF2B5EF4-FFF2-40B4-BE49-F238E27FC236}">
                <a16:creationId xmlns:a16="http://schemas.microsoft.com/office/drawing/2014/main" id="{453BE84D-0C98-A501-1147-CD0A8599C0AA}"/>
              </a:ext>
            </a:extLst>
          </p:cNvPr>
          <p:cNvSpPr/>
          <p:nvPr/>
        </p:nvSpPr>
        <p:spPr>
          <a:xfrm>
            <a:off x="992222" y="1400855"/>
            <a:ext cx="1674066" cy="311451"/>
          </a:xfrm>
          <a:prstGeom prst="borderCallout1">
            <a:avLst>
              <a:gd name="adj1" fmla="val 50374"/>
              <a:gd name="adj2" fmla="val -831"/>
              <a:gd name="adj3" fmla="val 355676"/>
              <a:gd name="adj4" fmla="val -16196"/>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33</a:t>
            </a:r>
            <a:r>
              <a:rPr lang="ja-JP" altLang="en-US" sz="1200">
                <a:solidFill>
                  <a:schemeClr val="tx1"/>
                </a:solidFill>
                <a:latin typeface="Meiryo UI" panose="020B0604030504040204" pitchFamily="50" charset="-128"/>
                <a:ea typeface="Meiryo UI" panose="020B0604030504040204" pitchFamily="50" charset="-128"/>
              </a:rPr>
              <a:t>」を削除</a:t>
            </a:r>
            <a:endParaRPr kumimoji="1" lang="ja-JP" altLang="en-US" sz="12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997866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49F6A69F-4258-7252-49DB-E65BB087CD23}"/>
              </a:ext>
            </a:extLst>
          </p:cNvPr>
          <p:cNvSpPr/>
          <p:nvPr/>
        </p:nvSpPr>
        <p:spPr>
          <a:xfrm>
            <a:off x="252000" y="800504"/>
            <a:ext cx="8521523" cy="2192083"/>
          </a:xfrm>
          <a:prstGeom prst="rect">
            <a:avLst/>
          </a:prstGeom>
          <a:ln w="19050">
            <a:solidFill>
              <a:schemeClr val="tx1"/>
            </a:solidFill>
          </a:ln>
        </p:spPr>
        <p:txBody>
          <a:bodyPr wrap="square" lIns="144000" tIns="216000" rIns="144000">
            <a:noAutofit/>
          </a:bodyPr>
          <a:lstStyle/>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「子ども・子育て支援法等の一部を改正する法律」（令和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年法律第</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47</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号。）が令和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日に成立し、本改正法において、「こども未来戦略」（令和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22</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日閣議決定）の「加速化プラン」に盛り込まれた施策を着実に実行するため、ライフステージを通じた子育てに係る経済的支援の強化、全てのこども・子育て世帯を対象とする支援の拡充、共働き・共育ての推進に資する施策の実施に必要な措置を講じるとともに、こども・子育て政策の全体像と費用負担の見える化を進めるための子ども・子育て支援特別会計を創設し、児童手当等に充てるための子ども・子育て支援金制度を創設することとされた。</a:t>
            </a:r>
          </a:p>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子ども・子育て支援金制度の主な内容は、以下の通りである。</a:t>
            </a:r>
          </a:p>
          <a:p>
            <a:pPr marL="355600"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①医療保険者から子ども・子育て支援納付金を徴収</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539750" lvl="0" indent="-18415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②医療保険者は被保険者等から徴収する保険料に納付金を含めることとし、医療保険制度の取扱いを踏まえた被保険者等への賦課・徴収の方法、国民健康保険等における低所得者軽減措置等を定める。</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355600"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③令和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8</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年度から令和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年度にかけて段階的に導入し、各年度の納付金総額を定める。</a:t>
            </a:r>
          </a:p>
        </p:txBody>
      </p:sp>
      <p:sp>
        <p:nvSpPr>
          <p:cNvPr id="7" name="正方形/長方形 6">
            <a:extLst>
              <a:ext uri="{FF2B5EF4-FFF2-40B4-BE49-F238E27FC236}">
                <a16:creationId xmlns:a16="http://schemas.microsoft.com/office/drawing/2014/main" id="{456FBD6F-B605-9EF0-E2EE-280787632B0A}"/>
              </a:ext>
            </a:extLst>
          </p:cNvPr>
          <p:cNvSpPr/>
          <p:nvPr/>
        </p:nvSpPr>
        <p:spPr>
          <a:xfrm>
            <a:off x="403309" y="676418"/>
            <a:ext cx="1288371" cy="262800"/>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課題</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3C24D00-16D2-37EA-B5D3-51A90E48E4D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400" kern="0">
                <a:latin typeface="Meiryo UI" panose="020B0604030504040204" pitchFamily="50" charset="-128"/>
                <a:ea typeface="Meiryo UI" panose="020B0604030504040204" pitchFamily="50" charset="-128"/>
              </a:rPr>
              <a:t>３．制度改正に関する要件の取り込みについて</a:t>
            </a:r>
            <a:endParaRPr lang="en-US" altLang="ja-JP" sz="1400" kern="0">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300122E5-C78D-2BD2-2CA2-C95BAA2674B8}"/>
              </a:ext>
            </a:extLst>
          </p:cNvPr>
          <p:cNvSpPr/>
          <p:nvPr/>
        </p:nvSpPr>
        <p:spPr>
          <a:xfrm>
            <a:off x="196014" y="329938"/>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（２）子ども・子育て支援金対応について</a:t>
            </a:r>
          </a:p>
        </p:txBody>
      </p:sp>
      <p:sp>
        <p:nvSpPr>
          <p:cNvPr id="15" name="正方形/長方形 14">
            <a:extLst>
              <a:ext uri="{FF2B5EF4-FFF2-40B4-BE49-F238E27FC236}">
                <a16:creationId xmlns:a16="http://schemas.microsoft.com/office/drawing/2014/main" id="{31ECD0C8-8810-BE5F-CF7B-CF86EB025D8B}"/>
              </a:ext>
            </a:extLst>
          </p:cNvPr>
          <p:cNvSpPr/>
          <p:nvPr/>
        </p:nvSpPr>
        <p:spPr>
          <a:xfrm>
            <a:off x="252000" y="3236412"/>
            <a:ext cx="8521523" cy="3408228"/>
          </a:xfrm>
          <a:prstGeom prst="rect">
            <a:avLst/>
          </a:prstGeom>
          <a:ln w="19050">
            <a:solidFill>
              <a:schemeClr val="tx1"/>
            </a:solidFill>
          </a:ln>
        </p:spPr>
        <p:txBody>
          <a:bodyPr wrap="square" lIns="144000" tIns="216000" rIns="144000">
            <a:noAutofit/>
          </a:bodyPr>
          <a:lstStyle/>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制度施行時に必要となる機能については、市町村事務処理標準システム（以下「標準システム」という。）において整理が進められた。（標準システムにおける対応方針の詳細については「</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別添①</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基本設計の観点および方針について（子ども支援金）」参照。）</a:t>
            </a:r>
          </a:p>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事務局において、標準システムにおいて整理された内容をもとに検討を行い、国保標準仕様書（案）に反映した。</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a:extLst>
              <a:ext uri="{FF2B5EF4-FFF2-40B4-BE49-F238E27FC236}">
                <a16:creationId xmlns:a16="http://schemas.microsoft.com/office/drawing/2014/main" id="{78B5BA21-2E81-E2B7-B3D8-494CDFE64F41}"/>
              </a:ext>
            </a:extLst>
          </p:cNvPr>
          <p:cNvSpPr/>
          <p:nvPr/>
        </p:nvSpPr>
        <p:spPr>
          <a:xfrm>
            <a:off x="403309" y="3123466"/>
            <a:ext cx="128837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方針（結論）</a:t>
            </a:r>
          </a:p>
        </p:txBody>
      </p:sp>
      <p:graphicFrame>
        <p:nvGraphicFramePr>
          <p:cNvPr id="10" name="表 9">
            <a:extLst>
              <a:ext uri="{FF2B5EF4-FFF2-40B4-BE49-F238E27FC236}">
                <a16:creationId xmlns:a16="http://schemas.microsoft.com/office/drawing/2014/main" id="{069B7334-FBA3-C755-C138-4D64E0BB0E48}"/>
              </a:ext>
            </a:extLst>
          </p:cNvPr>
          <p:cNvGraphicFramePr>
            <a:graphicFrameLocks noGrp="1"/>
          </p:cNvGraphicFramePr>
          <p:nvPr>
            <p:extLst>
              <p:ext uri="{D42A27DB-BD31-4B8C-83A1-F6EECF244321}">
                <p14:modId xmlns:p14="http://schemas.microsoft.com/office/powerpoint/2010/main" val="2149716879"/>
              </p:ext>
            </p:extLst>
          </p:nvPr>
        </p:nvGraphicFramePr>
        <p:xfrm>
          <a:off x="513086" y="4124778"/>
          <a:ext cx="8014392" cy="2225040"/>
        </p:xfrm>
        <a:graphic>
          <a:graphicData uri="http://schemas.openxmlformats.org/drawingml/2006/table">
            <a:tbl>
              <a:tblPr firstRow="1" bandRow="1">
                <a:tableStyleId>{7DF18680-E054-41AD-8BC1-D1AEF772440D}</a:tableStyleId>
              </a:tblPr>
              <a:tblGrid>
                <a:gridCol w="285640">
                  <a:extLst>
                    <a:ext uri="{9D8B030D-6E8A-4147-A177-3AD203B41FA5}">
                      <a16:colId xmlns:a16="http://schemas.microsoft.com/office/drawing/2014/main" val="941425705"/>
                    </a:ext>
                  </a:extLst>
                </a:gridCol>
                <a:gridCol w="468000">
                  <a:extLst>
                    <a:ext uri="{9D8B030D-6E8A-4147-A177-3AD203B41FA5}">
                      <a16:colId xmlns:a16="http://schemas.microsoft.com/office/drawing/2014/main" val="83937065"/>
                    </a:ext>
                  </a:extLst>
                </a:gridCol>
                <a:gridCol w="2700000">
                  <a:extLst>
                    <a:ext uri="{9D8B030D-6E8A-4147-A177-3AD203B41FA5}">
                      <a16:colId xmlns:a16="http://schemas.microsoft.com/office/drawing/2014/main" val="612516387"/>
                    </a:ext>
                  </a:extLst>
                </a:gridCol>
                <a:gridCol w="4560752">
                  <a:extLst>
                    <a:ext uri="{9D8B030D-6E8A-4147-A177-3AD203B41FA5}">
                      <a16:colId xmlns:a16="http://schemas.microsoft.com/office/drawing/2014/main" val="3023245877"/>
                    </a:ext>
                  </a:extLst>
                </a:gridCol>
              </a:tblGrid>
              <a:tr h="216000">
                <a:tc rowSpan="2">
                  <a:txBody>
                    <a:bodyPr/>
                    <a:lstStyle/>
                    <a:p>
                      <a:pPr algn="r"/>
                      <a:r>
                        <a:rPr kumimoji="1" lang="en-US" altLang="ja-JP" sz="1000">
                          <a:latin typeface="Meiryo UI" panose="020B0604030504040204" pitchFamily="50" charset="-128"/>
                          <a:ea typeface="Meiryo UI" panose="020B0604030504040204" pitchFamily="50" charset="-128"/>
                        </a:rPr>
                        <a:t>#</a:t>
                      </a:r>
                      <a:endParaRPr kumimoji="1" lang="ja-JP" altLang="en-US" sz="10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rowSpan="2">
                  <a:txBody>
                    <a:bodyPr/>
                    <a:lstStyle/>
                    <a:p>
                      <a:pPr algn="ctr"/>
                      <a:r>
                        <a:rPr kumimoji="1" lang="ja-JP" altLang="en-US" sz="1000">
                          <a:latin typeface="Meiryo UI" panose="020B0604030504040204" pitchFamily="50" charset="-128"/>
                          <a:ea typeface="Meiryo UI" panose="020B0604030504040204" pitchFamily="50" charset="-128"/>
                        </a:rPr>
                        <a:t>業務</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gridSpan="2">
                  <a:txBody>
                    <a:bodyPr/>
                    <a:lstStyle/>
                    <a:p>
                      <a:pPr algn="ctr"/>
                      <a:r>
                        <a:rPr kumimoji="1" lang="ja-JP" altLang="en-US" sz="1000">
                          <a:latin typeface="Meiryo UI" panose="020B0604030504040204" pitchFamily="50" charset="-128"/>
                          <a:ea typeface="Meiryo UI" panose="020B0604030504040204" pitchFamily="50" charset="-128"/>
                        </a:rPr>
                        <a:t>標準システムにおける対応内容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hMerge="1">
                  <a:txBody>
                    <a:bodyPr/>
                    <a:lstStyle/>
                    <a:p>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1385821498"/>
                  </a:ext>
                </a:extLst>
              </a:tr>
              <a:tr h="216000">
                <a:tc vMerge="1">
                  <a:txBody>
                    <a:bodyPr/>
                    <a:lstStyle/>
                    <a:p>
                      <a:pPr algn="r"/>
                      <a:endParaRPr kumimoji="1" lang="ja-JP" altLang="en-US" sz="10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vMerge="1">
                  <a:txBody>
                    <a:bodyPr/>
                    <a:lstStyle/>
                    <a:p>
                      <a:pPr algn="ctr"/>
                      <a:endParaRPr kumimoji="1" lang="ja-JP" altLang="en-US" sz="10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b="1">
                          <a:solidFill>
                            <a:schemeClr val="bg1"/>
                          </a:solidFill>
                          <a:latin typeface="Meiryo UI" panose="020B0604030504040204" pitchFamily="50" charset="-128"/>
                          <a:ea typeface="Meiryo UI" panose="020B0604030504040204" pitchFamily="50" charset="-128"/>
                        </a:rPr>
                        <a:t>概要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b="1">
                          <a:solidFill>
                            <a:schemeClr val="bg1"/>
                          </a:solidFill>
                          <a:latin typeface="Meiryo UI" panose="020B0604030504040204" pitchFamily="50" charset="-128"/>
                          <a:ea typeface="Meiryo UI" panose="020B0604030504040204" pitchFamily="50" charset="-128"/>
                        </a:rPr>
                        <a:t>対応内容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254326830"/>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1</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賦課</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子ども・子育て支援金分の保険料（税）率を設定する機能</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latin typeface="Meiryo UI" panose="020B0604030504040204" pitchFamily="50" charset="-128"/>
                          <a:ea typeface="Meiryo UI" panose="020B0604030504040204" pitchFamily="50" charset="-128"/>
                        </a:rPr>
                        <a:t>子ども・子育て支援金分に係る保険料（税）率を設定可能とし、算定に必要となる</a:t>
                      </a:r>
                      <a:r>
                        <a:rPr kumimoji="1" lang="en-US" altLang="ja-JP" sz="1000" dirty="0">
                          <a:solidFill>
                            <a:schemeClr val="tx1"/>
                          </a:solidFill>
                          <a:latin typeface="Meiryo UI" panose="020B0604030504040204" pitchFamily="50" charset="-128"/>
                          <a:ea typeface="Meiryo UI" panose="020B0604030504040204" pitchFamily="50" charset="-128"/>
                        </a:rPr>
                        <a:t>18</a:t>
                      </a:r>
                      <a:r>
                        <a:rPr kumimoji="1" lang="ja-JP" altLang="en-US" sz="1000" dirty="0">
                          <a:solidFill>
                            <a:schemeClr val="tx1"/>
                          </a:solidFill>
                          <a:latin typeface="Meiryo UI" panose="020B0604030504040204" pitchFamily="50" charset="-128"/>
                          <a:ea typeface="Meiryo UI" panose="020B0604030504040204" pitchFamily="50" charset="-128"/>
                        </a:rPr>
                        <a:t>歳以上均等割額及び軽減</a:t>
                      </a:r>
                      <a:r>
                        <a:rPr kumimoji="1" lang="en-US" altLang="ja-JP" sz="1000" dirty="0">
                          <a:solidFill>
                            <a:schemeClr val="tx1"/>
                          </a:solidFill>
                          <a:latin typeface="Meiryo UI" panose="020B0604030504040204" pitchFamily="50" charset="-128"/>
                          <a:ea typeface="Meiryo UI" panose="020B0604030504040204" pitchFamily="50" charset="-128"/>
                        </a:rPr>
                        <a:t>18</a:t>
                      </a:r>
                      <a:r>
                        <a:rPr kumimoji="1" lang="ja-JP" altLang="en-US" sz="1000" dirty="0">
                          <a:solidFill>
                            <a:schemeClr val="tx1"/>
                          </a:solidFill>
                          <a:latin typeface="Meiryo UI" panose="020B0604030504040204" pitchFamily="50" charset="-128"/>
                          <a:ea typeface="Meiryo UI" panose="020B0604030504040204" pitchFamily="50" charset="-128"/>
                        </a:rPr>
                        <a:t>歳以上均等割額を設定するための項目を追加する。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70273650"/>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2</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子ども・子育て支援金分を含め保険料（税）額を計算する機能</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cs typeface="Meiryo UI" panose="020B0604030504040204" pitchFamily="50" charset="-128"/>
                        </a:rPr>
                        <a:t>令和</a:t>
                      </a:r>
                      <a:r>
                        <a:rPr lang="en-US" altLang="ja-JP" sz="1000" dirty="0">
                          <a:latin typeface="Meiryo UI" panose="020B0604030504040204" pitchFamily="50" charset="-128"/>
                          <a:ea typeface="Meiryo UI" panose="020B0604030504040204" pitchFamily="50" charset="-128"/>
                          <a:cs typeface="Meiryo UI" panose="020B0604030504040204" pitchFamily="50" charset="-128"/>
                        </a:rPr>
                        <a:t>8</a:t>
                      </a:r>
                      <a:r>
                        <a:rPr lang="ja-JP" altLang="en-US" sz="1000" dirty="0">
                          <a:latin typeface="Meiryo UI" panose="020B0604030504040204" pitchFamily="50" charset="-128"/>
                          <a:ea typeface="Meiryo UI" panose="020B0604030504040204" pitchFamily="50" charset="-128"/>
                          <a:cs typeface="Meiryo UI" panose="020B0604030504040204" pitchFamily="50" charset="-128"/>
                        </a:rPr>
                        <a:t>年度以降の年度を賦課対象とし、確定賦課（本算定）、賦課更正（現年度更正及び過年度更正）を行う際、子ども・子育て支援金分を考慮し、保険料（税）額を計算する処理を追加する。</a:t>
                      </a:r>
                      <a:endParaRPr kumimoji="1" lang="ja-JP" altLang="en-US" sz="10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96740506"/>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3</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子ども・子育て支援金分に係る情報を登録し管理する機能</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医療分、支援金分、介護分のデータ管理仕様と同様に子ども・子育て支援金分の情報を管理するテーブルを追加し、子ども・子育て支援金分の賦課情報を管理する。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36889423"/>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4</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子ども・子育て支援金分を含む賦課情報を収納サブシステム及び収納他システムへ連携する機能</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latin typeface="Meiryo UI" panose="020B0604030504040204" pitchFamily="50" charset="-128"/>
                          <a:ea typeface="Meiryo UI" panose="020B0604030504040204" pitchFamily="50" charset="-128"/>
                        </a:rPr>
                        <a:t>賦課サブシステムが算定した子ども・子育て支援金分を含めた調定情報を収納サブシステムへ反映するこ処理を追加する。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45831796"/>
                  </a:ext>
                </a:extLst>
              </a:tr>
            </a:tbl>
          </a:graphicData>
        </a:graphic>
      </p:graphicFrame>
    </p:spTree>
    <p:extLst>
      <p:ext uri="{BB962C8B-B14F-4D97-AF65-F5344CB8AC3E}">
        <p14:creationId xmlns:p14="http://schemas.microsoft.com/office/powerpoint/2010/main" val="29538364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B313F6-6108-C338-BD1A-9A06E167E6A3}"/>
            </a:ext>
          </a:extLst>
        </p:cNvPr>
        <p:cNvGrpSpPr/>
        <p:nvPr/>
      </p:nvGrpSpPr>
      <p:grpSpPr>
        <a:xfrm>
          <a:off x="0" y="0"/>
          <a:ext cx="0" cy="0"/>
          <a:chOff x="0" y="0"/>
          <a:chExt cx="0" cy="0"/>
        </a:xfrm>
      </p:grpSpPr>
      <p:sp>
        <p:nvSpPr>
          <p:cNvPr id="15" name="正方形/長方形 14">
            <a:extLst>
              <a:ext uri="{FF2B5EF4-FFF2-40B4-BE49-F238E27FC236}">
                <a16:creationId xmlns:a16="http://schemas.microsoft.com/office/drawing/2014/main" id="{68F30383-ED05-E5B1-3DF5-95D587D4A986}"/>
              </a:ext>
            </a:extLst>
          </p:cNvPr>
          <p:cNvSpPr/>
          <p:nvPr/>
        </p:nvSpPr>
        <p:spPr>
          <a:xfrm>
            <a:off x="252000" y="789996"/>
            <a:ext cx="8521523" cy="5233732"/>
          </a:xfrm>
          <a:prstGeom prst="rect">
            <a:avLst/>
          </a:prstGeom>
          <a:ln w="19050">
            <a:solidFill>
              <a:schemeClr val="tx1"/>
            </a:solidFill>
          </a:ln>
        </p:spPr>
        <p:txBody>
          <a:bodyPr wrap="square" lIns="144000" tIns="216000" rIns="144000">
            <a:noAutofit/>
          </a:bodyPr>
          <a:lstStyle/>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（前ページよりつづき）</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標準仕様書への反映内容については、</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資料</a:t>
            </a:r>
            <a:r>
              <a:rPr lang="en-US" altLang="ja-JP" sz="1200" dirty="0">
                <a:latin typeface="Meiryo UI" panose="020B0604030504040204" pitchFamily="50" charset="-128"/>
                <a:ea typeface="Meiryo UI" panose="020B0604030504040204" pitchFamily="50" charset="-128"/>
              </a:rPr>
              <a:t>No3】</a:t>
            </a:r>
            <a:r>
              <a:rPr lang="ja-JP" altLang="en-US" sz="1200" dirty="0">
                <a:latin typeface="Meiryo UI" panose="020B0604030504040204" pitchFamily="50" charset="-128"/>
                <a:ea typeface="Meiryo UI" panose="020B0604030504040204" pitchFamily="50" charset="-128"/>
              </a:rPr>
              <a:t>国保標準仕様書</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第</a:t>
            </a:r>
            <a:r>
              <a:rPr lang="en-US" altLang="ja-JP" sz="1200" dirty="0">
                <a:latin typeface="Meiryo UI" panose="020B0604030504040204" pitchFamily="50" charset="-128"/>
                <a:ea typeface="Meiryo UI" panose="020B0604030504040204" pitchFamily="50" charset="-128"/>
              </a:rPr>
              <a:t>1.4</a:t>
            </a:r>
            <a:r>
              <a:rPr lang="ja-JP" altLang="en-US" sz="1200" dirty="0">
                <a:latin typeface="Meiryo UI" panose="020B0604030504040204" pitchFamily="50" charset="-128"/>
                <a:ea typeface="Meiryo UI" panose="020B0604030504040204" pitchFamily="50" charset="-128"/>
              </a:rPr>
              <a:t>版</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（案）」を参照。</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5" name="表 4">
            <a:extLst>
              <a:ext uri="{FF2B5EF4-FFF2-40B4-BE49-F238E27FC236}">
                <a16:creationId xmlns:a16="http://schemas.microsoft.com/office/drawing/2014/main" id="{A4017AF5-E90C-F6F6-1FE2-423539440464}"/>
              </a:ext>
            </a:extLst>
          </p:cNvPr>
          <p:cNvGraphicFramePr>
            <a:graphicFrameLocks noGrp="1"/>
          </p:cNvGraphicFramePr>
          <p:nvPr/>
        </p:nvGraphicFramePr>
        <p:xfrm>
          <a:off x="513086" y="1248661"/>
          <a:ext cx="8014392" cy="4206240"/>
        </p:xfrm>
        <a:graphic>
          <a:graphicData uri="http://schemas.openxmlformats.org/drawingml/2006/table">
            <a:tbl>
              <a:tblPr firstRow="1" bandRow="1">
                <a:tableStyleId>{7DF18680-E054-41AD-8BC1-D1AEF772440D}</a:tableStyleId>
              </a:tblPr>
              <a:tblGrid>
                <a:gridCol w="285640">
                  <a:extLst>
                    <a:ext uri="{9D8B030D-6E8A-4147-A177-3AD203B41FA5}">
                      <a16:colId xmlns:a16="http://schemas.microsoft.com/office/drawing/2014/main" val="941425705"/>
                    </a:ext>
                  </a:extLst>
                </a:gridCol>
                <a:gridCol w="468000">
                  <a:extLst>
                    <a:ext uri="{9D8B030D-6E8A-4147-A177-3AD203B41FA5}">
                      <a16:colId xmlns:a16="http://schemas.microsoft.com/office/drawing/2014/main" val="83937065"/>
                    </a:ext>
                  </a:extLst>
                </a:gridCol>
                <a:gridCol w="2700000">
                  <a:extLst>
                    <a:ext uri="{9D8B030D-6E8A-4147-A177-3AD203B41FA5}">
                      <a16:colId xmlns:a16="http://schemas.microsoft.com/office/drawing/2014/main" val="612516387"/>
                    </a:ext>
                  </a:extLst>
                </a:gridCol>
                <a:gridCol w="4560752">
                  <a:extLst>
                    <a:ext uri="{9D8B030D-6E8A-4147-A177-3AD203B41FA5}">
                      <a16:colId xmlns:a16="http://schemas.microsoft.com/office/drawing/2014/main" val="3023245877"/>
                    </a:ext>
                  </a:extLst>
                </a:gridCol>
              </a:tblGrid>
              <a:tr h="216000">
                <a:tc rowSpan="2">
                  <a:txBody>
                    <a:bodyPr/>
                    <a:lstStyle/>
                    <a:p>
                      <a:pPr algn="r"/>
                      <a:r>
                        <a:rPr kumimoji="1"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rowSpan="2">
                  <a:txBody>
                    <a:bodyPr/>
                    <a:lstStyle/>
                    <a:p>
                      <a:pPr algn="ctr"/>
                      <a:r>
                        <a:rPr kumimoji="1" lang="ja-JP" altLang="en-US" sz="1000">
                          <a:latin typeface="Meiryo UI" panose="020B0604030504040204" pitchFamily="50" charset="-128"/>
                          <a:ea typeface="Meiryo UI" panose="020B0604030504040204" pitchFamily="50" charset="-128"/>
                        </a:rPr>
                        <a:t>業務</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gridSpan="2">
                  <a:txBody>
                    <a:bodyPr/>
                    <a:lstStyle/>
                    <a:p>
                      <a:pPr algn="ctr"/>
                      <a:r>
                        <a:rPr kumimoji="1" lang="ja-JP" altLang="en-US" sz="1000">
                          <a:latin typeface="Meiryo UI" panose="020B0604030504040204" pitchFamily="50" charset="-128"/>
                          <a:ea typeface="Meiryo UI" panose="020B0604030504040204" pitchFamily="50" charset="-128"/>
                        </a:rPr>
                        <a:t>標準システムにおける対応内容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hMerge="1">
                  <a:txBody>
                    <a:bodyPr/>
                    <a:lstStyle/>
                    <a:p>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1385821498"/>
                  </a:ext>
                </a:extLst>
              </a:tr>
              <a:tr h="216000">
                <a:tc vMerge="1">
                  <a:txBody>
                    <a:bodyPr/>
                    <a:lstStyle/>
                    <a:p>
                      <a:pPr algn="r"/>
                      <a:endParaRPr kumimoji="1" lang="ja-JP" altLang="en-US" sz="10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vMerge="1">
                  <a:txBody>
                    <a:bodyPr/>
                    <a:lstStyle/>
                    <a:p>
                      <a:pPr algn="ctr"/>
                      <a:endParaRPr kumimoji="1" lang="ja-JP" altLang="en-US" sz="10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b="1">
                          <a:solidFill>
                            <a:schemeClr val="bg1"/>
                          </a:solidFill>
                          <a:latin typeface="Meiryo UI" panose="020B0604030504040204" pitchFamily="50" charset="-128"/>
                          <a:ea typeface="Meiryo UI" panose="020B0604030504040204" pitchFamily="50" charset="-128"/>
                        </a:rPr>
                        <a:t>概要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b="1">
                          <a:solidFill>
                            <a:schemeClr val="bg1"/>
                          </a:solidFill>
                          <a:latin typeface="Meiryo UI" panose="020B0604030504040204" pitchFamily="50" charset="-128"/>
                          <a:ea typeface="Meiryo UI" panose="020B0604030504040204" pitchFamily="50" charset="-128"/>
                        </a:rPr>
                        <a:t>対応内容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254326830"/>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5</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latin typeface="Meiryo UI" panose="020B0604030504040204" pitchFamily="50" charset="-128"/>
                          <a:ea typeface="Meiryo UI" panose="020B0604030504040204" pitchFamily="50" charset="-128"/>
                        </a:rPr>
                        <a:t>賦課</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子ども・子育て支援金分に係る賦課情報を照会する機能</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000">
                          <a:latin typeface="Meiryo UI" panose="020B0604030504040204" pitchFamily="50" charset="-128"/>
                          <a:ea typeface="Meiryo UI" panose="020B0604030504040204" pitchFamily="50" charset="-128"/>
                          <a:cs typeface="Meiryo UI" panose="020B0604030504040204" pitchFamily="50" charset="-128"/>
                        </a:rPr>
                        <a:t>賦課状況照会</a:t>
                      </a:r>
                      <a:r>
                        <a:rPr lang="ja-JP" altLang="en-US" sz="1000">
                          <a:latin typeface="Meiryo UI" panose="020B0604030504040204" pitchFamily="50" charset="-128"/>
                          <a:ea typeface="Meiryo UI" panose="020B0604030504040204" pitchFamily="50" charset="-128"/>
                          <a:cs typeface="Meiryo UI" panose="020B0604030504040204" pitchFamily="50" charset="-128"/>
                        </a:rPr>
                        <a:t>において、「子ども分」の項目を追加し、子ども・子育て支援金分の調定額の内訳を表示するよう修正する。</a:t>
                      </a:r>
                      <a:endParaRPr kumimoji="1" lang="ja-JP" altLang="en-US" sz="10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74814365"/>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6</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子ども・子育て支援金分の算定明細を出力した納入通知書等を発行する機能</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被保険者へ通知する納入通知書の賦課明細を出力する処理に、医療分、支援金分、介護分の賦課明細に加えて、子ども・子育て支援金分の賦課明細の出力を追加する。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72428444"/>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7</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子ども・子育て支援金分を考慮した集計、抽出を行う機能</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cs typeface="Meiryo UI" panose="020B0604030504040204" pitchFamily="50" charset="-128"/>
                        </a:rPr>
                        <a:t>賦課サブシステムから出力する各種一覧表、集計表において子ども・子育て支援金分に係る情報を表示する項目を追加する。</a:t>
                      </a:r>
                      <a:endParaRPr kumimoji="1" lang="ja-JP" altLang="en-US" sz="10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37395558"/>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8</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latin typeface="Meiryo UI" panose="020B0604030504040204" pitchFamily="50" charset="-128"/>
                          <a:ea typeface="Meiryo UI" panose="020B0604030504040204" pitchFamily="50" charset="-128"/>
                        </a:rPr>
                        <a:t>子ども・子育て支援金分を考慮した市町村基礎ファイル根拠情報を作成する機能</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latin typeface="Meiryo UI" panose="020B0604030504040204" pitchFamily="50" charset="-128"/>
                          <a:ea typeface="Meiryo UI" panose="020B0604030504040204" pitchFamily="50" charset="-128"/>
                        </a:rPr>
                        <a:t>市町村基礎ファイルを作成するため、</a:t>
                      </a:r>
                      <a:r>
                        <a:rPr lang="ja-JP" altLang="en-US" sz="1000" dirty="0">
                          <a:latin typeface="Meiryo UI" panose="020B0604030504040204" pitchFamily="50" charset="-128"/>
                          <a:ea typeface="Meiryo UI" panose="020B0604030504040204" pitchFamily="50" charset="-128"/>
                          <a:cs typeface="Meiryo UI" panose="020B0604030504040204" pitchFamily="50" charset="-128"/>
                        </a:rPr>
                        <a:t>子ども・子育て支援金分の賦課限度額控除後所得額及び賦課限度額控除後資産税額を算出するための保険料率の入力機能とそれを基に市町村基礎ファイルを作成する処理を追加する。</a:t>
                      </a:r>
                      <a:endParaRPr kumimoji="1" lang="ja-JP" altLang="en-US" sz="10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24127642"/>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9</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収納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子ども・子育て支援金分を考慮した納付額の按分額を計算する機能</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kern="100">
                          <a:latin typeface="Meiryo UI" panose="020B0604030504040204" pitchFamily="50" charset="-128"/>
                          <a:ea typeface="Meiryo UI" panose="020B0604030504040204" pitchFamily="50" charset="-128"/>
                          <a:cs typeface="ＭＳ 明朝" panose="02020609040205080304" pitchFamily="17" charset="-128"/>
                        </a:rPr>
                        <a:t>医療分、支援金分、介護分と同様に調定額内訳をもとに均等按分にて算出を行うよう処理を修正する。</a:t>
                      </a:r>
                      <a:endParaRPr kumimoji="1" lang="ja-JP" altLang="en-US" sz="10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79996638"/>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10</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子ども・子育て支援金分に係る情報を登録し管理する機能</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画面表示、一覧・集計表作成時に子ども分の内訳額をもとに按分計算を行うため、内訳項目を管理しているテーブルへ「内訳</a:t>
                      </a:r>
                      <a:r>
                        <a:rPr kumimoji="1" lang="en-US" altLang="ja-JP" sz="1000">
                          <a:solidFill>
                            <a:schemeClr val="tx1"/>
                          </a:solidFill>
                          <a:latin typeface="Meiryo UI" panose="020B0604030504040204" pitchFamily="50" charset="-128"/>
                          <a:ea typeface="Meiryo UI" panose="020B0604030504040204" pitchFamily="50" charset="-128"/>
                        </a:rPr>
                        <a:t>7</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10</a:t>
                      </a:r>
                      <a:r>
                        <a:rPr kumimoji="1" lang="ja-JP" altLang="en-US" sz="1000">
                          <a:solidFill>
                            <a:schemeClr val="tx1"/>
                          </a:solidFill>
                          <a:latin typeface="Meiryo UI" panose="020B0604030504040204" pitchFamily="50" charset="-128"/>
                          <a:ea typeface="Meiryo UI" panose="020B0604030504040204" pitchFamily="50" charset="-128"/>
                        </a:rPr>
                        <a:t>」の項目を追加する。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00690980"/>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11</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子ども・子育て支援金分に係る収納情報を照会する機能</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収納情報照会画面において、子ども・子育て支援金分に係る保険料（税）調定額内訳、収納額内訳を表示するための項目を追加する。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52935467"/>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12</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子ども・子育て支援金分を考慮した集計、抽出を行う機能</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各種一覧表、集計表において子ども・子育て支援金に係る調定額内訳項目、収納額内訳項目等の表示項目を追加する。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7441792"/>
                  </a:ext>
                </a:extLst>
              </a:tr>
              <a:tr h="288000">
                <a:tc>
                  <a:txBody>
                    <a:bodyPr/>
                    <a:lstStyle/>
                    <a:p>
                      <a:pPr algn="r"/>
                      <a:r>
                        <a:rPr kumimoji="1" lang="en-US" altLang="ja-JP" sz="1000">
                          <a:solidFill>
                            <a:schemeClr val="tx1"/>
                          </a:solidFill>
                          <a:latin typeface="Meiryo UI" panose="020B0604030504040204" pitchFamily="50" charset="-128"/>
                          <a:ea typeface="Meiryo UI" panose="020B0604030504040204" pitchFamily="50" charset="-128"/>
                        </a:rPr>
                        <a:t>13</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a:solidFill>
                            <a:schemeClr val="tx1"/>
                          </a:solidFill>
                          <a:latin typeface="Meiryo UI" panose="020B0604030504040204" pitchFamily="50" charset="-128"/>
                          <a:ea typeface="Meiryo UI" panose="020B0604030504040204" pitchFamily="50" charset="-128"/>
                        </a:rPr>
                        <a:t>子ども・子育て支援金分を含む賦課情報を収納他システムへ連携する機能</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latin typeface="Meiryo UI" panose="020B0604030504040204" pitchFamily="50" charset="-128"/>
                          <a:ea typeface="Meiryo UI" panose="020B0604030504040204" pitchFamily="50" charset="-128"/>
                        </a:rPr>
                        <a:t>統合収滞納管理システムとの連携機能において子ども分の内訳項目の入出力対応を行う。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9202338"/>
                  </a:ext>
                </a:extLst>
              </a:tr>
            </a:tbl>
          </a:graphicData>
        </a:graphic>
      </p:graphicFrame>
      <p:sp>
        <p:nvSpPr>
          <p:cNvPr id="17" name="正方形/長方形 16">
            <a:extLst>
              <a:ext uri="{FF2B5EF4-FFF2-40B4-BE49-F238E27FC236}">
                <a16:creationId xmlns:a16="http://schemas.microsoft.com/office/drawing/2014/main" id="{45E84E48-C714-9784-8A6C-61E81D222097}"/>
              </a:ext>
            </a:extLst>
          </p:cNvPr>
          <p:cNvSpPr/>
          <p:nvPr/>
        </p:nvSpPr>
        <p:spPr>
          <a:xfrm>
            <a:off x="403309" y="677050"/>
            <a:ext cx="128837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方針（結論）</a:t>
            </a:r>
          </a:p>
        </p:txBody>
      </p:sp>
      <p:sp>
        <p:nvSpPr>
          <p:cNvPr id="8" name="スライド番号プレースホルダー 4">
            <a:extLst>
              <a:ext uri="{FF2B5EF4-FFF2-40B4-BE49-F238E27FC236}">
                <a16:creationId xmlns:a16="http://schemas.microsoft.com/office/drawing/2014/main" id="{7433E508-09F9-7F09-6312-1584B83C3D5A}"/>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EE5DF7-72C5-30CB-4737-4CFED69B5593}"/>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400" kern="0">
                <a:latin typeface="Meiryo UI" panose="020B0604030504040204" pitchFamily="50" charset="-128"/>
                <a:ea typeface="Meiryo UI" panose="020B0604030504040204" pitchFamily="50" charset="-128"/>
              </a:rPr>
              <a:t>３．制度改正に関する要件の取り込みについて</a:t>
            </a:r>
            <a:endParaRPr lang="en-US" altLang="ja-JP" sz="1400" kern="0">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4A21B45-7531-EAE5-8487-5AE893DF3981}"/>
              </a:ext>
            </a:extLst>
          </p:cNvPr>
          <p:cNvSpPr/>
          <p:nvPr/>
        </p:nvSpPr>
        <p:spPr>
          <a:xfrm>
            <a:off x="196014" y="329938"/>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（２）子ども・子育て支援金対応について</a:t>
            </a:r>
          </a:p>
        </p:txBody>
      </p:sp>
    </p:spTree>
    <p:extLst>
      <p:ext uri="{BB962C8B-B14F-4D97-AF65-F5344CB8AC3E}">
        <p14:creationId xmlns:p14="http://schemas.microsoft.com/office/powerpoint/2010/main" val="27353860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C01F7A-9D28-5A01-0EB2-D82AAACC8CE4}"/>
            </a:ext>
          </a:extLst>
        </p:cNvPr>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4B0FC226-21E2-74D2-862F-A31F71CDE656}"/>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5" name="Rectangle 5">
            <a:extLst>
              <a:ext uri="{FF2B5EF4-FFF2-40B4-BE49-F238E27FC236}">
                <a16:creationId xmlns:a16="http://schemas.microsoft.com/office/drawing/2014/main" id="{F1B43AF4-8581-EDCB-811E-C54D0F35E8C0}"/>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kern="0">
                <a:latin typeface="Meiryo UI" panose="020B0604030504040204" pitchFamily="50" charset="-128"/>
                <a:ea typeface="Meiryo UI" panose="020B0604030504040204" pitchFamily="50" charset="-128"/>
              </a:rPr>
              <a:t>４．実装必須機能（経過措置対象）の整理について</a:t>
            </a:r>
          </a:p>
        </p:txBody>
      </p:sp>
      <p:sp>
        <p:nvSpPr>
          <p:cNvPr id="2" name="正方形/長方形 1">
            <a:extLst>
              <a:ext uri="{FF2B5EF4-FFF2-40B4-BE49-F238E27FC236}">
                <a16:creationId xmlns:a16="http://schemas.microsoft.com/office/drawing/2014/main" id="{49B54DF2-0090-805E-4345-6189D2CDE0FA}"/>
              </a:ext>
            </a:extLst>
          </p:cNvPr>
          <p:cNvSpPr/>
          <p:nvPr/>
        </p:nvSpPr>
        <p:spPr>
          <a:xfrm>
            <a:off x="252000" y="587704"/>
            <a:ext cx="8640000" cy="2880000"/>
          </a:xfrm>
          <a:prstGeom prst="rect">
            <a:avLst/>
          </a:prstGeom>
          <a:ln w="19050">
            <a:solidFill>
              <a:schemeClr val="tx1"/>
            </a:solidFill>
          </a:ln>
        </p:spPr>
        <p:txBody>
          <a:bodyPr wrap="square" lIns="144000" tIns="216000" rIns="144000">
            <a:noAutofit/>
          </a:bodyPr>
          <a:lstStyle/>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地方公共団体情報システム標準化基本方針（以下「基本方針」という。）において、令和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年度末に公開した標準仕様書（国保の場合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）に令和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年度末までに準拠し、かつ令和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年度末以降に公開された標準仕様書のうち制度改正等の政策上必要と判断されるものについても合わせて令和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年度末までに準拠するよう方針が示されてきた。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国保においては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の公開後、マイナンバーカードと健康保険証の一体化対応（令和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日施行）、子ども・子育て支援金対応（令和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8</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年度施行予定）等、大型の制度改正が示されており、標準仕様書への準拠対応に加えて、これら制度改正に係るシステム改修についても優先的に対応を行う必要が生じているところ。</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上記の状況から、ベンダ各社からは国保標準仕様書に示している全ての実装必須機能を令和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年度末までに実装することが困難な状況にあるとの声が挙がっているものの、基本方針で示されている令和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末の標準化期限について、国保単独で見直すことは困難であることから、国保の制度運営に直結しない利便性を目的とした実装必須機能については、時限を設けた標準オプション機能（以下「実装必須機能（経過措置対象）」という。）として扱う方針を、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回検討会（令和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8</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日開催）にてご承認いただいた。（適合基準日を遅らせることはしない。）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その後、令和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日に基本方針の改定版が公開され、現行システムから標準仕様書に準拠したシステムへの移行を完了させることを前提に、一部の機能については、移行後の実装等を可能にする経過措置を設けると規定され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これらの経緯を踏まえ、経過措置対象機能を検討する必要がある。</a:t>
            </a:r>
          </a:p>
        </p:txBody>
      </p:sp>
      <p:sp>
        <p:nvSpPr>
          <p:cNvPr id="3" name="正方形/長方形 2">
            <a:extLst>
              <a:ext uri="{FF2B5EF4-FFF2-40B4-BE49-F238E27FC236}">
                <a16:creationId xmlns:a16="http://schemas.microsoft.com/office/drawing/2014/main" id="{85919C3D-7556-D969-B914-DA8899ECF60D}"/>
              </a:ext>
            </a:extLst>
          </p:cNvPr>
          <p:cNvSpPr/>
          <p:nvPr/>
        </p:nvSpPr>
        <p:spPr>
          <a:xfrm>
            <a:off x="403309" y="463619"/>
            <a:ext cx="1288371" cy="262800"/>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課題</a:t>
            </a:r>
          </a:p>
        </p:txBody>
      </p:sp>
      <p:sp>
        <p:nvSpPr>
          <p:cNvPr id="7" name="正方形/長方形 6">
            <a:extLst>
              <a:ext uri="{FF2B5EF4-FFF2-40B4-BE49-F238E27FC236}">
                <a16:creationId xmlns:a16="http://schemas.microsoft.com/office/drawing/2014/main" id="{30E32E29-45B3-8BC4-91FD-2FC333A7814B}"/>
              </a:ext>
            </a:extLst>
          </p:cNvPr>
          <p:cNvSpPr/>
          <p:nvPr/>
        </p:nvSpPr>
        <p:spPr>
          <a:xfrm>
            <a:off x="253677" y="3733710"/>
            <a:ext cx="8640000" cy="2484000"/>
          </a:xfrm>
          <a:prstGeom prst="rect">
            <a:avLst/>
          </a:prstGeom>
          <a:ln w="19050">
            <a:solidFill>
              <a:schemeClr val="tx1"/>
            </a:solidFill>
          </a:ln>
        </p:spPr>
        <p:txBody>
          <a:bodyPr wrap="square" lIns="144000" tIns="216000" rIns="144000">
            <a:noAutofit/>
          </a:bodyPr>
          <a:lstStyle/>
          <a:p>
            <a:pPr lvl="0" defTabSz="914395">
              <a:defRPr/>
            </a:pP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＜第</a:t>
            </a:r>
            <a:r>
              <a:rPr lang="en-US" altLang="ja-JP"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回ベンダ分科会における検討＞</a:t>
            </a:r>
            <a:endParaRPr lang="en-US" altLang="ja-JP"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本対応の進め方について第</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回検討会にてご承認いただいたことを受け、事務局において対象候補と考える実装必須機能について、その理由も合わせて整理した。整理した結果（対象候補（案））について、令和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日から</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9</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日に掛けて第</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回ベンダ分科会（書面開催）を実施し、いただいたご意見について、事務局にて確認した上で下記の方針にて整理することとした。</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ベンダ構成員意見を踏まえた対象候補（案）の整理方針</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360363" lvl="0" indent="-18415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 事務局が対象候補とした機能については、対象候補機能の見直しを要すようなご意見はなかったため、事務局（案）のとおりとする。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360363" lvl="0" indent="-18415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360363" lvl="0" indent="-18415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 事務局が対象候補とした機能以外に、対象候補に含めるようご意見をいただいた機能が約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230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あった。ご意見をいただいた機能の中には、横並び調整方針にて規定されている機能や、標準仕様書に定める他の機能要件では代替が困難な機能等が含まれていたことから、複数の分類を設けた上で、事務局において対象候補（案）への取込みの可否を判断し、振り分けを行った。</a:t>
            </a:r>
            <a:endParaRPr lang="en-US" altLang="ja-JP" sz="1200" strike="sngStrike" kern="100" dirty="0">
              <a:latin typeface="Meiryo UI" panose="020B0604030504040204" pitchFamily="50" charset="-128"/>
              <a:ea typeface="Meiryo UI" panose="020B0604030504040204" pitchFamily="50" charset="-128"/>
              <a:cs typeface="Meiryo UI" panose="020B0604030504040204" pitchFamily="50" charset="-128"/>
            </a:endParaRPr>
          </a:p>
          <a:p>
            <a:pPr marL="360363" lvl="0" indent="-1588"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整理した結果を次ページに示す。</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7E368D50-BEE8-A94A-9E50-828A5BACAD95}"/>
              </a:ext>
            </a:extLst>
          </p:cNvPr>
          <p:cNvSpPr/>
          <p:nvPr/>
        </p:nvSpPr>
        <p:spPr>
          <a:xfrm>
            <a:off x="404985" y="3604304"/>
            <a:ext cx="3024000"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第</a:t>
            </a:r>
            <a:r>
              <a:rPr lang="en-US" altLang="ja-JP" sz="1400" b="1" dirty="0">
                <a:solidFill>
                  <a:schemeClr val="bg1"/>
                </a:solidFill>
                <a:latin typeface="Meiryo UI" panose="020B0604030504040204" pitchFamily="50" charset="-128"/>
                <a:ea typeface="Meiryo UI" panose="020B0604030504040204" pitchFamily="50" charset="-128"/>
              </a:rPr>
              <a:t>3</a:t>
            </a:r>
            <a:r>
              <a:rPr lang="ja-JP" altLang="en-US" sz="1400" b="1" dirty="0">
                <a:solidFill>
                  <a:schemeClr val="bg1"/>
                </a:solidFill>
                <a:latin typeface="Meiryo UI" panose="020B0604030504040204" pitchFamily="50" charset="-128"/>
                <a:ea typeface="Meiryo UI" panose="020B0604030504040204" pitchFamily="50" charset="-128"/>
              </a:rPr>
              <a:t>回合同</a:t>
            </a:r>
            <a:r>
              <a:rPr lang="en-US" altLang="ja-JP" sz="1400" b="1" dirty="0">
                <a:solidFill>
                  <a:schemeClr val="bg1"/>
                </a:solidFill>
                <a:latin typeface="Meiryo UI" panose="020B0604030504040204" pitchFamily="50" charset="-128"/>
                <a:ea typeface="Meiryo UI" panose="020B0604030504040204" pitchFamily="50" charset="-128"/>
              </a:rPr>
              <a:t>WT</a:t>
            </a:r>
            <a:r>
              <a:rPr lang="ja-JP" altLang="en-US" sz="1400" b="1" dirty="0">
                <a:solidFill>
                  <a:schemeClr val="bg1"/>
                </a:solidFill>
                <a:latin typeface="Meiryo UI" panose="020B0604030504040204" pitchFamily="50" charset="-128"/>
                <a:ea typeface="Meiryo UI" panose="020B0604030504040204" pitchFamily="50" charset="-128"/>
              </a:rPr>
              <a:t>までの検討の経緯</a:t>
            </a:r>
          </a:p>
        </p:txBody>
      </p:sp>
    </p:spTree>
    <p:extLst>
      <p:ext uri="{BB962C8B-B14F-4D97-AF65-F5344CB8AC3E}">
        <p14:creationId xmlns:p14="http://schemas.microsoft.com/office/powerpoint/2010/main" val="22698396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94E2E9-68B3-9861-59A7-F0DA167D33E5}"/>
            </a:ext>
          </a:extLst>
        </p:cNvPr>
        <p:cNvGrpSpPr/>
        <p:nvPr/>
      </p:nvGrpSpPr>
      <p:grpSpPr>
        <a:xfrm>
          <a:off x="0" y="0"/>
          <a:ext cx="0" cy="0"/>
          <a:chOff x="0" y="0"/>
          <a:chExt cx="0" cy="0"/>
        </a:xfrm>
      </p:grpSpPr>
      <p:sp>
        <p:nvSpPr>
          <p:cNvPr id="7" name="正方形/長方形 6">
            <a:extLst>
              <a:ext uri="{FF2B5EF4-FFF2-40B4-BE49-F238E27FC236}">
                <a16:creationId xmlns:a16="http://schemas.microsoft.com/office/drawing/2014/main" id="{4C7F0FE0-3362-2D99-4FBE-4458925636C9}"/>
              </a:ext>
            </a:extLst>
          </p:cNvPr>
          <p:cNvSpPr/>
          <p:nvPr/>
        </p:nvSpPr>
        <p:spPr>
          <a:xfrm>
            <a:off x="253677" y="575683"/>
            <a:ext cx="8640000" cy="6156000"/>
          </a:xfrm>
          <a:prstGeom prst="rect">
            <a:avLst/>
          </a:prstGeom>
          <a:ln w="19050">
            <a:solidFill>
              <a:schemeClr val="tx1"/>
            </a:solidFill>
          </a:ln>
        </p:spPr>
        <p:txBody>
          <a:bodyPr wrap="square" lIns="144000" tIns="216000" rIns="144000">
            <a:noAutofit/>
          </a:bodyPr>
          <a:lstStyle/>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ベンダ構成員意見を踏まえた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対象候補（案）の整理方針（続き）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marL="360363" lvl="0" indent="-18415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 の整理結果（詳細については「</a:t>
            </a:r>
            <a:r>
              <a:rPr lang="en-US" altLang="zh-TW" sz="1200" kern="100" dirty="0">
                <a:latin typeface="Meiryo UI" panose="020B0604030504040204" pitchFamily="50" charset="-128"/>
                <a:ea typeface="Meiryo UI" panose="020B0604030504040204" pitchFamily="50" charset="-128"/>
                <a:cs typeface="Meiryo UI" panose="020B0604030504040204" pitchFamily="50" charset="-128"/>
              </a:rPr>
              <a:t> 【</a:t>
            </a:r>
            <a:r>
              <a:rPr lang="zh-TW" altLang="en-US" sz="1200" kern="100" dirty="0">
                <a:latin typeface="Meiryo UI" panose="020B0604030504040204" pitchFamily="50" charset="-128"/>
                <a:ea typeface="Meiryo UI" panose="020B0604030504040204" pitchFamily="50" charset="-128"/>
                <a:cs typeface="Meiryo UI" panose="020B0604030504040204" pitchFamily="50" charset="-128"/>
              </a:rPr>
              <a:t>別添②</a:t>
            </a:r>
            <a:r>
              <a:rPr lang="en-US" altLang="zh-TW" sz="1200" kern="100" dirty="0">
                <a:latin typeface="Meiryo UI" panose="020B0604030504040204" pitchFamily="50" charset="-128"/>
                <a:ea typeface="Meiryo UI" panose="020B0604030504040204" pitchFamily="50" charset="-128"/>
                <a:cs typeface="Meiryo UI" panose="020B0604030504040204" pitchFamily="50" charset="-128"/>
              </a:rPr>
              <a:t>】</a:t>
            </a:r>
            <a:r>
              <a:rPr lang="zh-TW" altLang="en-US" sz="1200" kern="100" dirty="0">
                <a:latin typeface="Meiryo UI" panose="020B0604030504040204" pitchFamily="50" charset="-128"/>
                <a:ea typeface="Meiryo UI" panose="020B0604030504040204" pitchFamily="50" charset="-128"/>
                <a:cs typeface="Meiryo UI" panose="020B0604030504040204" pitchFamily="50" charset="-128"/>
              </a:rPr>
              <a:t>実装必須機能（経過措置対象）候補一覧（案）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」の「ベンダ分科会（書面開催）での意見を踏まえた検討結果」欄</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参照。）</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360363" lvl="0" indent="-18415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360363" lvl="0" indent="-18415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360363" lvl="0" indent="-18415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360363" lvl="0" indent="-18415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360363" lvl="0" indent="-18415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360363" lvl="0" indent="-18415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360363" lvl="0" indent="-18415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360363" lvl="0" indent="-18415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360363" lvl="0" indent="-18415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360363" lvl="0" indent="-18415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360363" lvl="0" indent="-18415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360363" lvl="0" indent="-18415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360363" lvl="0" indent="-18415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360363" lvl="0" indent="-18415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360363" lvl="0" indent="-18415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＜基本方針の改訂＞</a:t>
            </a:r>
            <a:endParaRPr lang="en-US" altLang="ja-JP"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上記の整理を行った一方、令和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24</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日に閣議決定された基本方針において以下の規定が追加され、制度所管省庁及び地方公共団体が必要性を認めた機能については、標準化期限である令和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8</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4</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日以降に実装することも可とする経過措置が示された。</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2" name="表 1">
            <a:extLst>
              <a:ext uri="{FF2B5EF4-FFF2-40B4-BE49-F238E27FC236}">
                <a16:creationId xmlns:a16="http://schemas.microsoft.com/office/drawing/2014/main" id="{4D86C6D2-8939-7F38-7446-359AAEBEC26D}"/>
              </a:ext>
            </a:extLst>
          </p:cNvPr>
          <p:cNvGraphicFramePr>
            <a:graphicFrameLocks noGrp="1"/>
          </p:cNvGraphicFramePr>
          <p:nvPr>
            <p:extLst>
              <p:ext uri="{D42A27DB-BD31-4B8C-83A1-F6EECF244321}">
                <p14:modId xmlns:p14="http://schemas.microsoft.com/office/powerpoint/2010/main" val="2966988493"/>
              </p:ext>
            </p:extLst>
          </p:nvPr>
        </p:nvGraphicFramePr>
        <p:xfrm>
          <a:off x="701333" y="1384725"/>
          <a:ext cx="7632000" cy="2712720"/>
        </p:xfrm>
        <a:graphic>
          <a:graphicData uri="http://schemas.openxmlformats.org/drawingml/2006/table">
            <a:tbl>
              <a:tblPr firstRow="1" bandRow="1">
                <a:tableStyleId>{7DF18680-E054-41AD-8BC1-D1AEF772440D}</a:tableStyleId>
              </a:tblPr>
              <a:tblGrid>
                <a:gridCol w="252000">
                  <a:extLst>
                    <a:ext uri="{9D8B030D-6E8A-4147-A177-3AD203B41FA5}">
                      <a16:colId xmlns:a16="http://schemas.microsoft.com/office/drawing/2014/main" val="941425705"/>
                    </a:ext>
                  </a:extLst>
                </a:gridCol>
                <a:gridCol w="1368000">
                  <a:extLst>
                    <a:ext uri="{9D8B030D-6E8A-4147-A177-3AD203B41FA5}">
                      <a16:colId xmlns:a16="http://schemas.microsoft.com/office/drawing/2014/main" val="2672438990"/>
                    </a:ext>
                  </a:extLst>
                </a:gridCol>
                <a:gridCol w="4464000">
                  <a:extLst>
                    <a:ext uri="{9D8B030D-6E8A-4147-A177-3AD203B41FA5}">
                      <a16:colId xmlns:a16="http://schemas.microsoft.com/office/drawing/2014/main" val="1664656847"/>
                    </a:ext>
                  </a:extLst>
                </a:gridCol>
                <a:gridCol w="504000">
                  <a:extLst>
                    <a:ext uri="{9D8B030D-6E8A-4147-A177-3AD203B41FA5}">
                      <a16:colId xmlns:a16="http://schemas.microsoft.com/office/drawing/2014/main" val="3084628052"/>
                    </a:ext>
                  </a:extLst>
                </a:gridCol>
                <a:gridCol w="1044000">
                  <a:extLst>
                    <a:ext uri="{9D8B030D-6E8A-4147-A177-3AD203B41FA5}">
                      <a16:colId xmlns:a16="http://schemas.microsoft.com/office/drawing/2014/main" val="3371531805"/>
                    </a:ext>
                  </a:extLst>
                </a:gridCol>
              </a:tblGrid>
              <a:tr h="216000">
                <a:tc>
                  <a:txBody>
                    <a:bodyPr/>
                    <a:lstStyle/>
                    <a:p>
                      <a:pPr algn="ctr"/>
                      <a:r>
                        <a:rPr kumimoji="1"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dirty="0">
                          <a:latin typeface="Meiryo UI" panose="020B0604030504040204" pitchFamily="50" charset="-128"/>
                          <a:ea typeface="Meiryo UI" panose="020B0604030504040204" pitchFamily="50" charset="-128"/>
                        </a:rPr>
                        <a:t>分類</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dirty="0">
                          <a:latin typeface="Meiryo UI" panose="020B0604030504040204" pitchFamily="50" charset="-128"/>
                          <a:ea typeface="Meiryo UI" panose="020B0604030504040204" pitchFamily="50" charset="-128"/>
                        </a:rPr>
                        <a:t>方針の理由・判断基準</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a:latin typeface="Meiryo UI" panose="020B0604030504040204" pitchFamily="50" charset="-128"/>
                          <a:ea typeface="Meiryo UI" panose="020B0604030504040204" pitchFamily="50" charset="-128"/>
                        </a:rPr>
                        <a:t>件数</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900">
                          <a:latin typeface="Meiryo UI" panose="020B0604030504040204" pitchFamily="50" charset="-128"/>
                          <a:ea typeface="Meiryo UI" panose="020B0604030504040204" pitchFamily="50" charset="-128"/>
                        </a:rPr>
                        <a:t>対応状況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1385821498"/>
                  </a:ext>
                </a:extLst>
              </a:tr>
              <a:tr h="216000">
                <a:tc>
                  <a:txBody>
                    <a:bodyPr/>
                    <a:lstStyle/>
                    <a:p>
                      <a:pPr algn="ctr"/>
                      <a:r>
                        <a:rPr kumimoji="1" lang="en-US" altLang="ja-JP" sz="1000">
                          <a:solidFill>
                            <a:schemeClr val="tx1"/>
                          </a:solidFill>
                          <a:latin typeface="Meiryo UI" panose="020B0604030504040204" pitchFamily="50" charset="-128"/>
                          <a:ea typeface="Meiryo UI" panose="020B0604030504040204" pitchFamily="50" charset="-128"/>
                        </a:rPr>
                        <a:t>1</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対象候補追加</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いただいたご意見のとおり、</a:t>
                      </a:r>
                      <a:r>
                        <a:rPr lang="ja-JP" altLang="en-US"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国保の制度運営に直結しない利便性を目的とした機能や代替手段にて運用が可能な機能と考えられるもの。一部要件を分割して、経過措置対象の候補としてもよいと考えられるもの。</a:t>
                      </a:r>
                      <a:endParaRPr kumimoji="1" lang="en-US" altLang="zh-TW" sz="10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r>
                        <a:rPr kumimoji="1" lang="en-US" altLang="ja-JP" sz="1000" kern="1200" dirty="0">
                          <a:solidFill>
                            <a:schemeClr val="tx1"/>
                          </a:solidFill>
                          <a:latin typeface="Meiryo UI" panose="020B0604030504040204" pitchFamily="50" charset="-128"/>
                          <a:ea typeface="Meiryo UI" panose="020B0604030504040204" pitchFamily="50" charset="-128"/>
                          <a:cs typeface="+mn-cs"/>
                        </a:rPr>
                        <a:t>13</a:t>
                      </a:r>
                      <a:endParaRPr kumimoji="1" lang="en-US" altLang="zh-TW" sz="10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対象候補として追加</a:t>
                      </a:r>
                      <a:endParaRPr kumimoji="1" lang="en-US" altLang="ja-JP" sz="9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46585508"/>
                  </a:ext>
                </a:extLst>
              </a:tr>
              <a:tr h="216000">
                <a:tc>
                  <a:txBody>
                    <a:bodyPr/>
                    <a:lstStyle/>
                    <a:p>
                      <a:pPr algn="ctr"/>
                      <a:r>
                        <a:rPr kumimoji="1" lang="en-US" altLang="ja-JP" sz="1000">
                          <a:solidFill>
                            <a:schemeClr val="tx1"/>
                          </a:solidFill>
                          <a:latin typeface="Meiryo UI" panose="020B0604030504040204" pitchFamily="50" charset="-128"/>
                          <a:ea typeface="Meiryo UI" panose="020B0604030504040204" pitchFamily="50" charset="-128"/>
                        </a:rPr>
                        <a:t>2</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実装類型変更</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いただいたご意見により改めて検討した結果、標準オプション機能へ変更することが適切と考えられるもの。一部要件を分割して標準オプション機能へ変更するもの。</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r>
                        <a:rPr kumimoji="1" lang="en-US" altLang="ja-JP" sz="1000" kern="1200" dirty="0">
                          <a:solidFill>
                            <a:schemeClr val="tx1"/>
                          </a:solidFill>
                          <a:latin typeface="Meiryo UI" panose="020B0604030504040204" pitchFamily="50" charset="-128"/>
                          <a:ea typeface="Meiryo UI" panose="020B0604030504040204" pitchFamily="50" charset="-128"/>
                          <a:cs typeface="+mn-cs"/>
                        </a:rPr>
                        <a:t>14</a:t>
                      </a: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標準オプション機能へ変更</a:t>
                      </a:r>
                      <a:endParaRPr kumimoji="1" lang="en-US" altLang="ja-JP" sz="900" b="1"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73058534"/>
                  </a:ext>
                </a:extLst>
              </a:tr>
              <a:tr h="216000">
                <a:tc>
                  <a:txBody>
                    <a:bodyPr/>
                    <a:lstStyle/>
                    <a:p>
                      <a:pPr algn="ctr"/>
                      <a:r>
                        <a:rPr kumimoji="1" lang="en-US" altLang="ja-JP" sz="1000">
                          <a:solidFill>
                            <a:schemeClr val="tx1"/>
                          </a:solidFill>
                          <a:latin typeface="Meiryo UI" panose="020B0604030504040204" pitchFamily="50" charset="-128"/>
                          <a:ea typeface="Meiryo UI" panose="020B0604030504040204" pitchFamily="50" charset="-128"/>
                        </a:rPr>
                        <a:t>3</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必要機能</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代替手段がない等により経過措置対象とすべきではないもの。</a:t>
                      </a:r>
                      <a:endParaRPr kumimoji="1" lang="en-US" altLang="ja-JP" sz="10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r>
                        <a:rPr kumimoji="1" lang="en-US" altLang="ja-JP" sz="1000" kern="1200" dirty="0">
                          <a:solidFill>
                            <a:schemeClr val="tx1"/>
                          </a:solidFill>
                          <a:latin typeface="Meiryo UI" panose="020B0604030504040204" pitchFamily="50" charset="-128"/>
                          <a:ea typeface="Meiryo UI" panose="020B0604030504040204" pitchFamily="50" charset="-128"/>
                          <a:cs typeface="+mn-cs"/>
                        </a:rPr>
                        <a:t>23</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u="sng" dirty="0">
                          <a:solidFill>
                            <a:schemeClr val="tx1"/>
                          </a:solidFill>
                          <a:latin typeface="Meiryo UI" panose="020B0604030504040204" pitchFamily="50" charset="-128"/>
                          <a:ea typeface="Meiryo UI" panose="020B0604030504040204" pitchFamily="50" charset="-128"/>
                        </a:rPr>
                        <a:t>対応見送り</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1661188"/>
                  </a:ext>
                </a:extLst>
              </a:tr>
              <a:tr h="216000">
                <a:tc>
                  <a:txBody>
                    <a:bodyPr/>
                    <a:lstStyle/>
                    <a:p>
                      <a:pPr algn="ctr"/>
                      <a:r>
                        <a:rPr kumimoji="1" lang="en-US" altLang="ja-JP" sz="1000">
                          <a:solidFill>
                            <a:schemeClr val="tx1"/>
                          </a:solidFill>
                          <a:latin typeface="Meiryo UI" panose="020B0604030504040204" pitchFamily="50" charset="-128"/>
                          <a:ea typeface="Meiryo UI" panose="020B0604030504040204" pitchFamily="50" charset="-128"/>
                        </a:rPr>
                        <a:t>4</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他業務との共通要件</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共通機能標準仕様書や横並び調整方針等により示された機能であり、国保単独で経過措置対象とすべきではないもの。</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r>
                        <a:rPr kumimoji="1" lang="en-US" altLang="ja-JP" sz="1000" kern="1200" dirty="0">
                          <a:solidFill>
                            <a:schemeClr val="tx1"/>
                          </a:solidFill>
                          <a:latin typeface="Meiryo UI" panose="020B0604030504040204" pitchFamily="50" charset="-128"/>
                          <a:ea typeface="Meiryo UI" panose="020B0604030504040204" pitchFamily="50" charset="-128"/>
                          <a:cs typeface="+mn-cs"/>
                        </a:rPr>
                        <a:t>4</a:t>
                      </a: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900" b="1" u="sng">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94118149"/>
                  </a:ext>
                </a:extLst>
              </a:tr>
              <a:tr h="216000">
                <a:tc>
                  <a:txBody>
                    <a:bodyPr/>
                    <a:lstStyle/>
                    <a:p>
                      <a:pPr algn="ctr"/>
                      <a:r>
                        <a:rPr kumimoji="1" lang="en-US" altLang="ja-JP" sz="1000">
                          <a:solidFill>
                            <a:schemeClr val="tx1"/>
                          </a:solidFill>
                          <a:latin typeface="Meiryo UI" panose="020B0604030504040204" pitchFamily="50" charset="-128"/>
                          <a:ea typeface="Meiryo UI" panose="020B0604030504040204" pitchFamily="50" charset="-128"/>
                        </a:rPr>
                        <a:t>5</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必須機能として検討済み</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過去の検討において標準オプション機能から必須機能へ変更しており、過去の議論と相違することから、経過措置対象とすべきではないもの。</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r>
                        <a:rPr kumimoji="1" lang="en-US" altLang="ja-JP" sz="1000" kern="1200" dirty="0">
                          <a:solidFill>
                            <a:schemeClr val="tx1"/>
                          </a:solidFill>
                          <a:latin typeface="Meiryo UI" panose="020B0604030504040204" pitchFamily="50" charset="-128"/>
                          <a:ea typeface="Meiryo UI" panose="020B0604030504040204" pitchFamily="50" charset="-128"/>
                          <a:cs typeface="+mn-cs"/>
                        </a:rPr>
                        <a:t>2</a:t>
                      </a: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900" b="1" u="sng">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32261880"/>
                  </a:ext>
                </a:extLst>
              </a:tr>
              <a:tr h="216000">
                <a:tc>
                  <a:txBody>
                    <a:bodyPr/>
                    <a:lstStyle/>
                    <a:p>
                      <a:pPr algn="ctr"/>
                      <a:r>
                        <a:rPr kumimoji="1" lang="en-US" altLang="ja-JP" sz="1000">
                          <a:solidFill>
                            <a:schemeClr val="tx1"/>
                          </a:solidFill>
                          <a:latin typeface="Meiryo UI" panose="020B0604030504040204" pitchFamily="50" charset="-128"/>
                          <a:ea typeface="Meiryo UI" panose="020B0604030504040204" pitchFamily="50" charset="-128"/>
                        </a:rPr>
                        <a:t>6</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理由不適当</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a:solidFill>
                            <a:schemeClr val="tx1"/>
                          </a:solidFill>
                          <a:latin typeface="Meiryo UI" panose="020B0604030504040204" pitchFamily="50" charset="-128"/>
                          <a:ea typeface="Meiryo UI" panose="020B0604030504040204" pitchFamily="50" charset="-128"/>
                          <a:cs typeface="+mn-cs"/>
                        </a:rPr>
                        <a:t>経過措置対象とすべき理由の記載がない又は妥当ではないと思われる理由のもの。</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r>
                        <a:rPr kumimoji="1" lang="en-US" altLang="ja-JP" sz="1000" kern="1200" dirty="0">
                          <a:solidFill>
                            <a:schemeClr val="tx1"/>
                          </a:solidFill>
                          <a:latin typeface="Meiryo UI" panose="020B0604030504040204" pitchFamily="50" charset="-128"/>
                          <a:ea typeface="Meiryo UI" panose="020B0604030504040204" pitchFamily="50" charset="-128"/>
                          <a:cs typeface="+mn-cs"/>
                        </a:rPr>
                        <a:t>47</a:t>
                      </a: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900" b="1" u="sng">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9055766"/>
                  </a:ext>
                </a:extLst>
              </a:tr>
              <a:tr h="216000">
                <a:tc>
                  <a:txBody>
                    <a:bodyPr/>
                    <a:lstStyle/>
                    <a:p>
                      <a:pPr algn="ctr"/>
                      <a:r>
                        <a:rPr kumimoji="1" lang="en-US" altLang="ja-JP" sz="1000">
                          <a:solidFill>
                            <a:schemeClr val="tx1"/>
                          </a:solidFill>
                          <a:latin typeface="Meiryo UI" panose="020B0604030504040204" pitchFamily="50" charset="-128"/>
                          <a:ea typeface="Meiryo UI" panose="020B0604030504040204" pitchFamily="50" charset="-128"/>
                        </a:rPr>
                        <a:t>7</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検討対象外</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標準オプション機能に対するご意見であり、経過措置対象とする必要がないもの</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r>
                        <a:rPr kumimoji="1" lang="en-US" altLang="ja-JP" sz="1000" kern="1200" dirty="0">
                          <a:solidFill>
                            <a:schemeClr val="tx1"/>
                          </a:solidFill>
                          <a:latin typeface="Meiryo UI" panose="020B0604030504040204" pitchFamily="50" charset="-128"/>
                          <a:ea typeface="Meiryo UI" panose="020B0604030504040204" pitchFamily="50" charset="-128"/>
                          <a:cs typeface="+mn-cs"/>
                        </a:rPr>
                        <a:t>128</a:t>
                      </a: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30872088"/>
                  </a:ext>
                </a:extLst>
              </a:tr>
            </a:tbl>
          </a:graphicData>
        </a:graphic>
      </p:graphicFrame>
      <p:sp>
        <p:nvSpPr>
          <p:cNvPr id="9" name="正方形/長方形 8">
            <a:extLst>
              <a:ext uri="{FF2B5EF4-FFF2-40B4-BE49-F238E27FC236}">
                <a16:creationId xmlns:a16="http://schemas.microsoft.com/office/drawing/2014/main" id="{61B83DD5-CCEE-1971-7BFC-6E6D70D2349D}"/>
              </a:ext>
            </a:extLst>
          </p:cNvPr>
          <p:cNvSpPr/>
          <p:nvPr/>
        </p:nvSpPr>
        <p:spPr>
          <a:xfrm>
            <a:off x="404985" y="446279"/>
            <a:ext cx="3024000"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第</a:t>
            </a:r>
            <a:r>
              <a:rPr lang="en-US" altLang="ja-JP" sz="1400" b="1" dirty="0">
                <a:solidFill>
                  <a:schemeClr val="bg1"/>
                </a:solidFill>
                <a:latin typeface="Meiryo UI" panose="020B0604030504040204" pitchFamily="50" charset="-128"/>
                <a:ea typeface="Meiryo UI" panose="020B0604030504040204" pitchFamily="50" charset="-128"/>
              </a:rPr>
              <a:t>3</a:t>
            </a:r>
            <a:r>
              <a:rPr lang="ja-JP" altLang="en-US" sz="1400" b="1" dirty="0">
                <a:solidFill>
                  <a:schemeClr val="bg1"/>
                </a:solidFill>
                <a:latin typeface="Meiryo UI" panose="020B0604030504040204" pitchFamily="50" charset="-128"/>
                <a:ea typeface="Meiryo UI" panose="020B0604030504040204" pitchFamily="50" charset="-128"/>
              </a:rPr>
              <a:t>回合同</a:t>
            </a:r>
            <a:r>
              <a:rPr lang="en-US" altLang="ja-JP" sz="1400" b="1" dirty="0">
                <a:solidFill>
                  <a:schemeClr val="bg1"/>
                </a:solidFill>
                <a:latin typeface="Meiryo UI" panose="020B0604030504040204" pitchFamily="50" charset="-128"/>
                <a:ea typeface="Meiryo UI" panose="020B0604030504040204" pitchFamily="50" charset="-128"/>
              </a:rPr>
              <a:t>WT</a:t>
            </a:r>
            <a:r>
              <a:rPr lang="ja-JP" altLang="en-US" sz="1400" b="1" dirty="0">
                <a:solidFill>
                  <a:schemeClr val="bg1"/>
                </a:solidFill>
                <a:latin typeface="Meiryo UI" panose="020B0604030504040204" pitchFamily="50" charset="-128"/>
                <a:ea typeface="Meiryo UI" panose="020B0604030504040204" pitchFamily="50" charset="-128"/>
              </a:rPr>
              <a:t>までの検討の経緯</a:t>
            </a:r>
          </a:p>
        </p:txBody>
      </p:sp>
      <p:sp>
        <p:nvSpPr>
          <p:cNvPr id="8" name="スライド番号プレースホルダー 4">
            <a:extLst>
              <a:ext uri="{FF2B5EF4-FFF2-40B4-BE49-F238E27FC236}">
                <a16:creationId xmlns:a16="http://schemas.microsoft.com/office/drawing/2014/main" id="{2C933FD0-EF40-90D2-8D49-EE3D69EEA3FF}"/>
              </a:ext>
            </a:extLst>
          </p:cNvPr>
          <p:cNvSpPr>
            <a:spLocks noGrp="1"/>
          </p:cNvSpPr>
          <p:nvPr>
            <p:ph type="sldNum" sz="quarter" idx="12"/>
          </p:nvPr>
        </p:nvSpPr>
        <p:spPr>
          <a:xfrm>
            <a:off x="710005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5" name="Rectangle 5">
            <a:extLst>
              <a:ext uri="{FF2B5EF4-FFF2-40B4-BE49-F238E27FC236}">
                <a16:creationId xmlns:a16="http://schemas.microsoft.com/office/drawing/2014/main" id="{AD8FAE9C-2376-EE57-5181-597A1C7FE3B5}"/>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kern="0">
                <a:latin typeface="Meiryo UI" panose="020B0604030504040204" pitchFamily="50" charset="-128"/>
                <a:ea typeface="Meiryo UI" panose="020B0604030504040204" pitchFamily="50" charset="-128"/>
              </a:rPr>
              <a:t>４．実装必須機能（経過措置対象）の整理について</a:t>
            </a:r>
          </a:p>
        </p:txBody>
      </p:sp>
      <p:sp>
        <p:nvSpPr>
          <p:cNvPr id="4" name="正方形/長方形 3">
            <a:extLst>
              <a:ext uri="{FF2B5EF4-FFF2-40B4-BE49-F238E27FC236}">
                <a16:creationId xmlns:a16="http://schemas.microsoft.com/office/drawing/2014/main" id="{D07456B9-7FF0-3DC5-7FF7-FFFD2F4D9DCA}"/>
              </a:ext>
            </a:extLst>
          </p:cNvPr>
          <p:cNvSpPr/>
          <p:nvPr/>
        </p:nvSpPr>
        <p:spPr>
          <a:xfrm>
            <a:off x="377057" y="5010672"/>
            <a:ext cx="8424000" cy="1491168"/>
          </a:xfrm>
          <a:prstGeom prst="rect">
            <a:avLst/>
          </a:prstGeom>
          <a:solidFill>
            <a:schemeClr val="bg1"/>
          </a:solidFill>
          <a:ln w="19050">
            <a:solidFill>
              <a:schemeClr val="tx1"/>
            </a:solidFill>
          </a:ln>
        </p:spPr>
        <p:txBody>
          <a:bodyPr wrap="square" lIns="144000" tIns="216000" rIns="144000">
            <a:noAutofit/>
          </a:bodyPr>
          <a:lstStyle/>
          <a:p>
            <a:pPr lvl="0" defTabSz="914395">
              <a:defRPr/>
            </a:pPr>
            <a:r>
              <a:rPr lang="ja-JP" altLang="en-US"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また、円滑かつ安全な移行を推進するために、現行システムから標準仕様に対応したシステムへの移行を完了させることを前提に、一部の機能については、</a:t>
            </a:r>
            <a:r>
              <a:rPr lang="ja-JP" altLang="en-US" sz="10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移行後の実装等を可能にする経過措置を設ける</a:t>
            </a:r>
            <a:r>
              <a:rPr lang="ja-JP" altLang="en-US"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こととする。当該経過措置の対象とするシステムは、以下の要件を満たすものとする。</a:t>
            </a:r>
            <a:endParaRPr lang="en-US" altLang="ja-JP"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① データ要件・連携要件に関する標準化基準に適合し、標準化されたデータの利活用が可能となっていること。</a:t>
            </a:r>
          </a:p>
          <a:p>
            <a:pPr lvl="0" defTabSz="914395">
              <a:tabLst>
                <a:tab pos="358775" algn="l"/>
              </a:tabLst>
              <a:defRPr/>
            </a:pPr>
            <a:r>
              <a:rPr lang="ja-JP" altLang="en-US"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② 標準化対象事務に係る法令又は事務を所管する</a:t>
            </a:r>
            <a:r>
              <a:rPr lang="ja-JP" altLang="en-US" sz="10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省庁（以下「制度所管省庁」という。）及び地方公共団体が、当該一部機能の経過措置の必要性を認め</a:t>
            </a:r>
            <a:r>
              <a:rPr lang="ja-JP" altLang="en-US"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、遅くとも令和 </a:t>
            </a:r>
            <a:r>
              <a:rPr lang="en-US" altLang="ja-JP"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10 </a:t>
            </a:r>
            <a:r>
              <a:rPr lang="ja-JP" altLang="en-US"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年度（</a:t>
            </a:r>
            <a:r>
              <a:rPr lang="en-US" altLang="ja-JP"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2028</a:t>
            </a:r>
            <a:r>
              <a:rPr lang="ja-JP" altLang="en-US"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年度）末までに機能標準化基準（標準化法第６条第１項に基づき定める基準をいう。以下同じ。）に適合するものであること。</a:t>
            </a:r>
            <a:endParaRPr lang="en-US" altLang="ja-JP"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なお、当該経過措置の対象となった機能の標準化基準上の取扱いについては、制度所管省庁において、令和９年度（</a:t>
            </a:r>
            <a:r>
              <a:rPr lang="en-US" altLang="ja-JP"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2027 </a:t>
            </a:r>
            <a:r>
              <a:rPr lang="ja-JP" altLang="en-US"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年度）末までに所要の検討を行う。</a:t>
            </a:r>
            <a:endParaRPr lang="en-US" altLang="ja-JP" sz="10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2E7345DE-38CA-5FE9-C5EB-0A969F0AB7DB}"/>
              </a:ext>
            </a:extLst>
          </p:cNvPr>
          <p:cNvSpPr/>
          <p:nvPr/>
        </p:nvSpPr>
        <p:spPr>
          <a:xfrm>
            <a:off x="476262" y="4898281"/>
            <a:ext cx="7796543" cy="2340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050" dirty="0">
                <a:solidFill>
                  <a:schemeClr val="tx1"/>
                </a:solidFill>
                <a:latin typeface="Meiryo UI" panose="020B0604030504040204" pitchFamily="50" charset="-128"/>
                <a:ea typeface="Meiryo UI" panose="020B0604030504040204" pitchFamily="50" charset="-128"/>
              </a:rPr>
              <a:t>地方公共団体情報システム標準化基本方針（</a:t>
            </a:r>
            <a:r>
              <a:rPr lang="en-US" altLang="ja-JP" sz="1050" dirty="0">
                <a:solidFill>
                  <a:schemeClr val="tx1"/>
                </a:solidFill>
                <a:latin typeface="Meiryo UI" panose="020B0604030504040204" pitchFamily="50" charset="-128"/>
                <a:ea typeface="Meiryo UI" panose="020B0604030504040204" pitchFamily="50" charset="-128"/>
              </a:rPr>
              <a:t>2024</a:t>
            </a:r>
            <a:r>
              <a:rPr lang="ja-JP" altLang="en-US" sz="1050" dirty="0">
                <a:solidFill>
                  <a:schemeClr val="tx1"/>
                </a:solidFill>
                <a:latin typeface="Meiryo UI" panose="020B0604030504040204" pitchFamily="50" charset="-128"/>
                <a:ea typeface="Meiryo UI" panose="020B0604030504040204" pitchFamily="50" charset="-128"/>
              </a:rPr>
              <a:t>年</a:t>
            </a:r>
            <a:r>
              <a:rPr lang="en-US" altLang="ja-JP" sz="1050" dirty="0">
                <a:solidFill>
                  <a:schemeClr val="tx1"/>
                </a:solidFill>
                <a:latin typeface="Meiryo UI" panose="020B0604030504040204" pitchFamily="50" charset="-128"/>
                <a:ea typeface="Meiryo UI" panose="020B0604030504040204" pitchFamily="50" charset="-128"/>
              </a:rPr>
              <a:t>12</a:t>
            </a:r>
            <a:r>
              <a:rPr lang="ja-JP" altLang="en-US" sz="1050" dirty="0">
                <a:solidFill>
                  <a:schemeClr val="tx1"/>
                </a:solidFill>
                <a:latin typeface="Meiryo UI" panose="020B0604030504040204" pitchFamily="50" charset="-128"/>
                <a:ea typeface="Meiryo UI" panose="020B0604030504040204" pitchFamily="50" charset="-128"/>
              </a:rPr>
              <a:t>月</a:t>
            </a:r>
            <a:r>
              <a:rPr lang="en-US" altLang="ja-JP" sz="1050" dirty="0">
                <a:solidFill>
                  <a:schemeClr val="tx1"/>
                </a:solidFill>
                <a:latin typeface="Meiryo UI" panose="020B0604030504040204" pitchFamily="50" charset="-128"/>
                <a:ea typeface="Meiryo UI" panose="020B0604030504040204" pitchFamily="50" charset="-128"/>
              </a:rPr>
              <a:t>24</a:t>
            </a:r>
            <a:r>
              <a:rPr lang="ja-JP" altLang="en-US" sz="1050" dirty="0">
                <a:solidFill>
                  <a:schemeClr val="tx1"/>
                </a:solidFill>
                <a:latin typeface="Meiryo UI" panose="020B0604030504040204" pitchFamily="50" charset="-128"/>
                <a:ea typeface="Meiryo UI" panose="020B0604030504040204" pitchFamily="50" charset="-128"/>
              </a:rPr>
              <a:t>日閣議決定） </a:t>
            </a:r>
            <a:r>
              <a:rPr lang="en-US" altLang="ja-JP" sz="1050" dirty="0">
                <a:solidFill>
                  <a:schemeClr val="tx1"/>
                </a:solidFill>
                <a:latin typeface="Meiryo UI" panose="020B0604030504040204" pitchFamily="50" charset="-128"/>
                <a:ea typeface="Meiryo UI" panose="020B0604030504040204" pitchFamily="50" charset="-128"/>
              </a:rPr>
              <a:t>2.2</a:t>
            </a:r>
            <a:r>
              <a:rPr lang="ja-JP" altLang="en-US" sz="1050" dirty="0">
                <a:solidFill>
                  <a:schemeClr val="tx1"/>
                </a:solidFill>
                <a:latin typeface="Meiryo UI" panose="020B0604030504040204" pitchFamily="50" charset="-128"/>
                <a:ea typeface="Meiryo UI" panose="020B0604030504040204" pitchFamily="50" charset="-128"/>
              </a:rPr>
              <a:t>（</a:t>
            </a:r>
            <a:r>
              <a:rPr lang="en-US" altLang="ja-JP" sz="1050" dirty="0">
                <a:solidFill>
                  <a:schemeClr val="tx1"/>
                </a:solidFill>
                <a:latin typeface="Meiryo UI" panose="020B0604030504040204" pitchFamily="50" charset="-128"/>
                <a:ea typeface="Meiryo UI" panose="020B0604030504040204" pitchFamily="50" charset="-128"/>
              </a:rPr>
              <a:t>5</a:t>
            </a:r>
            <a:r>
              <a:rPr lang="ja-JP" altLang="en-US" sz="1050" dirty="0">
                <a:solidFill>
                  <a:schemeClr val="tx1"/>
                </a:solidFill>
                <a:latin typeface="Meiryo UI" panose="020B0604030504040204" pitchFamily="50" charset="-128"/>
                <a:ea typeface="Meiryo UI" panose="020B0604030504040204" pitchFamily="50" charset="-128"/>
              </a:rPr>
              <a:t>）標準準拠システムへの円滑かつ安全な移行（抜粋）</a:t>
            </a:r>
          </a:p>
        </p:txBody>
      </p:sp>
    </p:spTree>
    <p:extLst>
      <p:ext uri="{BB962C8B-B14F-4D97-AF65-F5344CB8AC3E}">
        <p14:creationId xmlns:p14="http://schemas.microsoft.com/office/powerpoint/2010/main" val="17151565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E17D31-A5ED-15FF-7BEF-A8DACA23D06B}"/>
            </a:ext>
          </a:extLst>
        </p:cNvPr>
        <p:cNvGrpSpPr/>
        <p:nvPr/>
      </p:nvGrpSpPr>
      <p:grpSpPr>
        <a:xfrm>
          <a:off x="0" y="0"/>
          <a:ext cx="0" cy="0"/>
          <a:chOff x="0" y="0"/>
          <a:chExt cx="0" cy="0"/>
        </a:xfrm>
      </p:grpSpPr>
      <p:sp>
        <p:nvSpPr>
          <p:cNvPr id="7" name="正方形/長方形 6">
            <a:extLst>
              <a:ext uri="{FF2B5EF4-FFF2-40B4-BE49-F238E27FC236}">
                <a16:creationId xmlns:a16="http://schemas.microsoft.com/office/drawing/2014/main" id="{6386D2EC-2DC2-C27D-0BFF-AC69DB5D424D}"/>
              </a:ext>
            </a:extLst>
          </p:cNvPr>
          <p:cNvSpPr/>
          <p:nvPr/>
        </p:nvSpPr>
        <p:spPr>
          <a:xfrm>
            <a:off x="253677" y="575681"/>
            <a:ext cx="8640000" cy="2650119"/>
          </a:xfrm>
          <a:prstGeom prst="rect">
            <a:avLst/>
          </a:prstGeom>
          <a:ln w="19050">
            <a:solidFill>
              <a:schemeClr val="tx1"/>
            </a:solidFill>
          </a:ln>
        </p:spPr>
        <p:txBody>
          <a:bodyPr wrap="square" lIns="144000" tIns="216000" rIns="144000">
            <a:noAutofit/>
          </a:bodyPr>
          <a:lstStyle/>
          <a:p>
            <a:pPr lvl="0" defTabSz="914395">
              <a:defRPr/>
            </a:pPr>
            <a:r>
              <a:rPr lang="ja-JP" altLang="en-US" sz="11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＜第</a:t>
            </a:r>
            <a:r>
              <a:rPr lang="en-US" altLang="ja-JP" sz="11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1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回合同</a:t>
            </a:r>
            <a:r>
              <a:rPr lang="en-US" altLang="ja-JP" sz="11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WT</a:t>
            </a:r>
            <a:r>
              <a:rPr lang="ja-JP" altLang="en-US" sz="11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におけるご意見と検討事項＞</a:t>
            </a:r>
            <a:endParaRPr lang="en-US" altLang="ja-JP" sz="11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前ページに示した「②の整理結果」について、令和</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7</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日に実施した第</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回合同</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WT</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にてご提示したところ、令和</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24</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日に閣議決定された基本方針の趣旨も踏まえ、システム外での対応含め代替運用が可能であるなど、標準仕様書に示す機能要件のとおり国保システムに実装されていない場合でも市町村の事務に支障がないと考えられる機能については対象とする等、経過措置対象の機能について幅広く検討して欲しいといったご意見を構成員からいただいた。合わせて、令和７年度末に向けた方針に関わる事項であり、可能な限り早期の決定を求めるご意見もいただいたところ。</a:t>
            </a: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WT</a:t>
            </a:r>
            <a:r>
              <a:rPr lang="ja-JP" altLang="en-US" sz="1100" kern="100" dirty="0" err="1">
                <a:solidFill>
                  <a:prstClr val="black"/>
                </a:solidFill>
                <a:latin typeface="Meiryo UI" panose="020B0604030504040204" pitchFamily="50" charset="-128"/>
                <a:ea typeface="Meiryo UI" panose="020B0604030504040204" pitchFamily="50" charset="-128"/>
                <a:cs typeface="Meiryo UI" panose="020B0604030504040204" pitchFamily="50" charset="-128"/>
              </a:rPr>
              <a:t>での</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議論の結果を踏まえ、標準仕様書</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第</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1.4</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版</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（案）でお示しする経過措置対象機能については、</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第</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1</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回検討会（令和</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6</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年</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8</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月</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22</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日開催）での決定に基づく国保</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単独の取組ではなく、令和</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24</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日に示された基本方針の変更の趣旨を踏まえた対応として位置づけることとし、以下のメリットについても考慮して新たな判定基準を設け、拡充を行うこととした。</a:t>
            </a: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＜経過措置対象の拡充によるメリット＞</a:t>
            </a: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経過措置対象の機能を拡大することにより、国保業務において、システム開発の遅れ等により期限までに標準化対応が完了できないシステム（基本方針に規定された「特定移行支援システム」）が発生するリスクが軽減されることとなる。このことにより、市町村においても令和</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7</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年度末までの標準準拠システムへの移行が完了する可能性を高めることにも繋がる。</a:t>
            </a: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スライド番号プレースホルダー 4">
            <a:extLst>
              <a:ext uri="{FF2B5EF4-FFF2-40B4-BE49-F238E27FC236}">
                <a16:creationId xmlns:a16="http://schemas.microsoft.com/office/drawing/2014/main" id="{B6AB7C90-1D7C-A5B7-9DC0-C2369511B938}"/>
              </a:ext>
            </a:extLst>
          </p:cNvPr>
          <p:cNvSpPr>
            <a:spLocks noGrp="1"/>
          </p:cNvSpPr>
          <p:nvPr>
            <p:ph type="sldNum" sz="quarter" idx="12"/>
          </p:nvPr>
        </p:nvSpPr>
        <p:spPr>
          <a:xfrm>
            <a:off x="7100050" y="6537700"/>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5" name="Rectangle 5">
            <a:extLst>
              <a:ext uri="{FF2B5EF4-FFF2-40B4-BE49-F238E27FC236}">
                <a16:creationId xmlns:a16="http://schemas.microsoft.com/office/drawing/2014/main" id="{BBFCD67E-2997-B083-13CF-52D7EB6C95E5}"/>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kern="0">
                <a:latin typeface="Meiryo UI" panose="020B0604030504040204" pitchFamily="50" charset="-128"/>
                <a:ea typeface="Meiryo UI" panose="020B0604030504040204" pitchFamily="50" charset="-128"/>
              </a:rPr>
              <a:t>４．実装必須機能（経過措置対象）の整理について</a:t>
            </a:r>
          </a:p>
        </p:txBody>
      </p:sp>
      <p:sp>
        <p:nvSpPr>
          <p:cNvPr id="2" name="正方形/長方形 1">
            <a:extLst>
              <a:ext uri="{FF2B5EF4-FFF2-40B4-BE49-F238E27FC236}">
                <a16:creationId xmlns:a16="http://schemas.microsoft.com/office/drawing/2014/main" id="{2B3BDEF6-9E24-500F-03C2-FF76C9A5C692}"/>
              </a:ext>
            </a:extLst>
          </p:cNvPr>
          <p:cNvSpPr/>
          <p:nvPr/>
        </p:nvSpPr>
        <p:spPr>
          <a:xfrm>
            <a:off x="404985" y="446279"/>
            <a:ext cx="3024000"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第</a:t>
            </a:r>
            <a:r>
              <a:rPr lang="en-US" altLang="ja-JP" sz="1400" b="1" dirty="0">
                <a:solidFill>
                  <a:schemeClr val="bg1"/>
                </a:solidFill>
                <a:latin typeface="Meiryo UI" panose="020B0604030504040204" pitchFamily="50" charset="-128"/>
                <a:ea typeface="Meiryo UI" panose="020B0604030504040204" pitchFamily="50" charset="-128"/>
              </a:rPr>
              <a:t>3</a:t>
            </a:r>
            <a:r>
              <a:rPr lang="ja-JP" altLang="en-US" sz="1400" b="1" dirty="0">
                <a:solidFill>
                  <a:schemeClr val="bg1"/>
                </a:solidFill>
                <a:latin typeface="Meiryo UI" panose="020B0604030504040204" pitchFamily="50" charset="-128"/>
                <a:ea typeface="Meiryo UI" panose="020B0604030504040204" pitchFamily="50" charset="-128"/>
              </a:rPr>
              <a:t>回合同</a:t>
            </a:r>
            <a:r>
              <a:rPr lang="en-US" altLang="ja-JP" sz="1400" b="1" dirty="0">
                <a:solidFill>
                  <a:schemeClr val="bg1"/>
                </a:solidFill>
                <a:latin typeface="Meiryo UI" panose="020B0604030504040204" pitchFamily="50" charset="-128"/>
                <a:ea typeface="Meiryo UI" panose="020B0604030504040204" pitchFamily="50" charset="-128"/>
              </a:rPr>
              <a:t>WT</a:t>
            </a:r>
            <a:r>
              <a:rPr lang="ja-JP" altLang="en-US" sz="1400" b="1" dirty="0">
                <a:solidFill>
                  <a:schemeClr val="bg1"/>
                </a:solidFill>
                <a:latin typeface="Meiryo UI" panose="020B0604030504040204" pitchFamily="50" charset="-128"/>
                <a:ea typeface="Meiryo UI" panose="020B0604030504040204" pitchFamily="50" charset="-128"/>
              </a:rPr>
              <a:t>までの検討の経緯</a:t>
            </a:r>
          </a:p>
        </p:txBody>
      </p:sp>
      <p:sp>
        <p:nvSpPr>
          <p:cNvPr id="3" name="正方形/長方形 2">
            <a:extLst>
              <a:ext uri="{FF2B5EF4-FFF2-40B4-BE49-F238E27FC236}">
                <a16:creationId xmlns:a16="http://schemas.microsoft.com/office/drawing/2014/main" id="{46A87573-F253-6320-D184-14AAF97FF124}"/>
              </a:ext>
            </a:extLst>
          </p:cNvPr>
          <p:cNvSpPr/>
          <p:nvPr/>
        </p:nvSpPr>
        <p:spPr>
          <a:xfrm>
            <a:off x="253677" y="3530049"/>
            <a:ext cx="8640000" cy="2808000"/>
          </a:xfrm>
          <a:prstGeom prst="rect">
            <a:avLst/>
          </a:prstGeom>
          <a:ln w="19050">
            <a:solidFill>
              <a:schemeClr val="tx1"/>
            </a:solidFill>
          </a:ln>
        </p:spPr>
        <p:txBody>
          <a:bodyPr wrap="square" lIns="144000" tIns="216000" rIns="144000">
            <a:noAutofit/>
          </a:bodyPr>
          <a:lstStyle/>
          <a:p>
            <a:pPr lvl="0" defTabSz="914395">
              <a:defRPr/>
            </a:pPr>
            <a:r>
              <a:rPr lang="ja-JP" altLang="en-US" sz="1100" b="1" u="sng" kern="100" dirty="0">
                <a:latin typeface="Meiryo UI" panose="020B0604030504040204" pitchFamily="50" charset="-128"/>
                <a:ea typeface="Meiryo UI" panose="020B0604030504040204" pitchFamily="50" charset="-128"/>
                <a:cs typeface="Meiryo UI" panose="020B0604030504040204" pitchFamily="50" charset="-128"/>
              </a:rPr>
              <a:t>＜実装必須機能（経過措置対象）の判定基準の見直し＞</a:t>
            </a:r>
            <a:endParaRPr lang="en-US" altLang="ja-JP" sz="1100" b="1" u="sng"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実装必須機能（経過措置対象）の再整理にあたっては、新たに以下の基準を設定した。</a:t>
            </a: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600" b="1"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100" b="1" kern="100" dirty="0">
                <a:latin typeface="Meiryo UI" panose="020B0604030504040204" pitchFamily="50" charset="-128"/>
                <a:ea typeface="Meiryo UI" panose="020B0604030504040204" pitchFamily="50" charset="-128"/>
                <a:cs typeface="Meiryo UI" panose="020B0604030504040204" pitchFamily="50" charset="-128"/>
              </a:rPr>
              <a:t>　・代替運用（システム外での対応を含む）が可能であり、市町村における業務に支障がないこと。</a:t>
            </a:r>
            <a:endParaRPr lang="en-US" altLang="ja-JP" sz="1100" b="1"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500" b="1" kern="1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500" b="1"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100" b="1" kern="100" dirty="0">
                <a:latin typeface="Meiryo UI" panose="020B0604030504040204" pitchFamily="50" charset="-128"/>
                <a:ea typeface="Meiryo UI" panose="020B0604030504040204" pitchFamily="50" charset="-128"/>
                <a:cs typeface="Meiryo UI" panose="020B0604030504040204" pitchFamily="50" charset="-128"/>
              </a:rPr>
              <a:t>　・令和７年度末の時点で、すべての国保システムにおいて標準化されていなかった場合であっても支障がないこと。</a:t>
            </a:r>
            <a:endParaRPr lang="en-US" altLang="ja-JP" sz="1100" b="1"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留意事項</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　◆経過措置対象機能については、本来、実装必須機能として規定されていたものであり、市町村における業務において重要な機能であることに変わりは</a:t>
            </a: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　　 なく、経過措置期限（令和</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10</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年度末を目途）までには実装されることを前提としている。</a:t>
            </a: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　◆代替運用の方法については、システム開発事業者及び市町村において、システムの機能の実装状況や市町村の運用の実態を踏まえて、実現方法を</a:t>
            </a: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　　 検討する必要がある。</a:t>
            </a: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代替運用については、現行機能（標準準拠前）の利活用や、新たに</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Excel</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等により代替運用を準備するといった対応を想定。</a:t>
            </a: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　見直し後の判定基準により、改めて経過措置対象とする機能の振り分けを行った結果を次頁に示す。</a:t>
            </a: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11815C4-8C5E-EDC4-7D5E-564BC8257A0C}"/>
              </a:ext>
            </a:extLst>
          </p:cNvPr>
          <p:cNvSpPr/>
          <p:nvPr/>
        </p:nvSpPr>
        <p:spPr>
          <a:xfrm>
            <a:off x="404986" y="3400645"/>
            <a:ext cx="128837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方針（結論）</a:t>
            </a:r>
          </a:p>
        </p:txBody>
      </p:sp>
    </p:spTree>
    <p:extLst>
      <p:ext uri="{BB962C8B-B14F-4D97-AF65-F5344CB8AC3E}">
        <p14:creationId xmlns:p14="http://schemas.microsoft.com/office/powerpoint/2010/main" val="29748134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E17D31-A5ED-15FF-7BEF-A8DACA23D06B}"/>
            </a:ext>
          </a:extLst>
        </p:cNvPr>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B6AB7C90-1D7C-A5B7-9DC0-C2369511B938}"/>
              </a:ext>
            </a:extLst>
          </p:cNvPr>
          <p:cNvSpPr>
            <a:spLocks noGrp="1"/>
          </p:cNvSpPr>
          <p:nvPr>
            <p:ph type="sldNum" sz="quarter" idx="12"/>
          </p:nvPr>
        </p:nvSpPr>
        <p:spPr>
          <a:xfrm>
            <a:off x="7100050" y="6537700"/>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5" name="Rectangle 5">
            <a:extLst>
              <a:ext uri="{FF2B5EF4-FFF2-40B4-BE49-F238E27FC236}">
                <a16:creationId xmlns:a16="http://schemas.microsoft.com/office/drawing/2014/main" id="{BBFCD67E-2997-B083-13CF-52D7EB6C95E5}"/>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kern="0">
                <a:latin typeface="Meiryo UI" panose="020B0604030504040204" pitchFamily="50" charset="-128"/>
                <a:ea typeface="Meiryo UI" panose="020B0604030504040204" pitchFamily="50" charset="-128"/>
              </a:rPr>
              <a:t>４．実装必須機能（経過措置対象）の整理について</a:t>
            </a:r>
          </a:p>
        </p:txBody>
      </p:sp>
      <p:sp>
        <p:nvSpPr>
          <p:cNvPr id="3" name="正方形/長方形 2">
            <a:extLst>
              <a:ext uri="{FF2B5EF4-FFF2-40B4-BE49-F238E27FC236}">
                <a16:creationId xmlns:a16="http://schemas.microsoft.com/office/drawing/2014/main" id="{46A87573-F253-6320-D184-14AAF97FF124}"/>
              </a:ext>
            </a:extLst>
          </p:cNvPr>
          <p:cNvSpPr/>
          <p:nvPr/>
        </p:nvSpPr>
        <p:spPr>
          <a:xfrm>
            <a:off x="253678" y="591110"/>
            <a:ext cx="8640000" cy="5868000"/>
          </a:xfrm>
          <a:prstGeom prst="rect">
            <a:avLst/>
          </a:prstGeom>
          <a:ln w="19050">
            <a:solidFill>
              <a:schemeClr val="tx1"/>
            </a:solidFill>
          </a:ln>
        </p:spPr>
        <p:txBody>
          <a:bodyPr wrap="square" lIns="144000" tIns="216000" rIns="144000">
            <a:noAutofit/>
          </a:bodyPr>
          <a:lstStyle/>
          <a:p>
            <a:pPr lvl="0" defTabSz="914395">
              <a:defRPr/>
            </a:pPr>
            <a:r>
              <a:rPr lang="ja-JP" altLang="en-US" sz="11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＜実装必須機能（経過措置対象）の対象＞</a:t>
            </a:r>
            <a:endParaRPr lang="en-US" altLang="ja-JP" sz="11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）機能要件の内容を精査した結果、</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#3, 5, 6</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に分類していた機能各</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件を</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に変更したため、</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17</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件に増加している。</a:t>
            </a: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）国保の法令上又は制度上支障なく運用できることを前提に、実装必須機能（経過措置対象）としても問題ない旨、デジタル庁へ確認済み。</a:t>
            </a: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上記のとおり、第</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回</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WT</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時点において対応見送りと整理していた</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の機能を対象候補として追加し、実装必須機能（経過措置対象）は</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86</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機能となった。</a:t>
            </a: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全国意見照会にあたっては、これらに加えて、第</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回ベンダ分科会実施前に事務局にて対象候補とした機能（</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13</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ページ </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ベンダ構成員意見を踏まえた対象候補（案）の整理方針</a:t>
            </a:r>
            <a:r>
              <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に示した①の機能）</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36</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機能を</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加えた</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計</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122</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機能</a:t>
            </a: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について、実装必須機能（経過措置対象）としてお示しする。</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11815C4-8C5E-EDC4-7D5E-564BC8257A0C}"/>
              </a:ext>
            </a:extLst>
          </p:cNvPr>
          <p:cNvSpPr/>
          <p:nvPr/>
        </p:nvSpPr>
        <p:spPr>
          <a:xfrm>
            <a:off x="404987" y="461706"/>
            <a:ext cx="128837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方針（結論）</a:t>
            </a:r>
          </a:p>
        </p:txBody>
      </p:sp>
      <p:graphicFrame>
        <p:nvGraphicFramePr>
          <p:cNvPr id="2" name="表 1">
            <a:extLst>
              <a:ext uri="{FF2B5EF4-FFF2-40B4-BE49-F238E27FC236}">
                <a16:creationId xmlns:a16="http://schemas.microsoft.com/office/drawing/2014/main" id="{26BAA3EE-E3E9-2D62-E284-ED443C0B26D0}"/>
              </a:ext>
            </a:extLst>
          </p:cNvPr>
          <p:cNvGraphicFramePr>
            <a:graphicFrameLocks noGrp="1"/>
          </p:cNvGraphicFramePr>
          <p:nvPr>
            <p:extLst>
              <p:ext uri="{D42A27DB-BD31-4B8C-83A1-F6EECF244321}">
                <p14:modId xmlns:p14="http://schemas.microsoft.com/office/powerpoint/2010/main" val="1848427505"/>
              </p:ext>
            </p:extLst>
          </p:nvPr>
        </p:nvGraphicFramePr>
        <p:xfrm>
          <a:off x="337605" y="1052907"/>
          <a:ext cx="8468790" cy="3703320"/>
        </p:xfrm>
        <a:graphic>
          <a:graphicData uri="http://schemas.openxmlformats.org/drawingml/2006/table">
            <a:tbl>
              <a:tblPr firstRow="1" bandRow="1">
                <a:tableStyleId>{7DF18680-E054-41AD-8BC1-D1AEF772440D}</a:tableStyleId>
              </a:tblPr>
              <a:tblGrid>
                <a:gridCol w="224790">
                  <a:extLst>
                    <a:ext uri="{9D8B030D-6E8A-4147-A177-3AD203B41FA5}">
                      <a16:colId xmlns:a16="http://schemas.microsoft.com/office/drawing/2014/main" val="941425705"/>
                    </a:ext>
                  </a:extLst>
                </a:gridCol>
                <a:gridCol w="720000">
                  <a:extLst>
                    <a:ext uri="{9D8B030D-6E8A-4147-A177-3AD203B41FA5}">
                      <a16:colId xmlns:a16="http://schemas.microsoft.com/office/drawing/2014/main" val="2672438990"/>
                    </a:ext>
                  </a:extLst>
                </a:gridCol>
                <a:gridCol w="2556000">
                  <a:extLst>
                    <a:ext uri="{9D8B030D-6E8A-4147-A177-3AD203B41FA5}">
                      <a16:colId xmlns:a16="http://schemas.microsoft.com/office/drawing/2014/main" val="1664656847"/>
                    </a:ext>
                  </a:extLst>
                </a:gridCol>
                <a:gridCol w="360000">
                  <a:extLst>
                    <a:ext uri="{9D8B030D-6E8A-4147-A177-3AD203B41FA5}">
                      <a16:colId xmlns:a16="http://schemas.microsoft.com/office/drawing/2014/main" val="3084628052"/>
                    </a:ext>
                  </a:extLst>
                </a:gridCol>
                <a:gridCol w="828000">
                  <a:extLst>
                    <a:ext uri="{9D8B030D-6E8A-4147-A177-3AD203B41FA5}">
                      <a16:colId xmlns:a16="http://schemas.microsoft.com/office/drawing/2014/main" val="9466034"/>
                    </a:ext>
                  </a:extLst>
                </a:gridCol>
                <a:gridCol w="540000">
                  <a:extLst>
                    <a:ext uri="{9D8B030D-6E8A-4147-A177-3AD203B41FA5}">
                      <a16:colId xmlns:a16="http://schemas.microsoft.com/office/drawing/2014/main" val="3053498515"/>
                    </a:ext>
                  </a:extLst>
                </a:gridCol>
                <a:gridCol w="828000">
                  <a:extLst>
                    <a:ext uri="{9D8B030D-6E8A-4147-A177-3AD203B41FA5}">
                      <a16:colId xmlns:a16="http://schemas.microsoft.com/office/drawing/2014/main" val="1715843786"/>
                    </a:ext>
                  </a:extLst>
                </a:gridCol>
                <a:gridCol w="2412000">
                  <a:extLst>
                    <a:ext uri="{9D8B030D-6E8A-4147-A177-3AD203B41FA5}">
                      <a16:colId xmlns:a16="http://schemas.microsoft.com/office/drawing/2014/main" val="63713413"/>
                    </a:ext>
                  </a:extLst>
                </a:gridCol>
              </a:tblGrid>
              <a:tr h="216000">
                <a:tc rowSpan="2">
                  <a:txBody>
                    <a:bodyPr/>
                    <a:lstStyle/>
                    <a:p>
                      <a:pPr algn="r"/>
                      <a:r>
                        <a:rPr kumimoji="1" lang="en-US" altLang="ja-JP" sz="9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gridSpan="4">
                  <a:txBody>
                    <a:bodyPr/>
                    <a:lstStyle/>
                    <a:p>
                      <a:pPr algn="ctr"/>
                      <a:r>
                        <a:rPr kumimoji="1" lang="ja-JP" altLang="en-US" sz="900" b="1" dirty="0">
                          <a:solidFill>
                            <a:schemeClr val="bg1"/>
                          </a:solidFill>
                          <a:latin typeface="Meiryo UI" panose="020B0604030504040204" pitchFamily="50" charset="-128"/>
                          <a:ea typeface="Meiryo UI" panose="020B0604030504040204" pitchFamily="50" charset="-128"/>
                        </a:rPr>
                        <a:t>第</a:t>
                      </a:r>
                      <a:r>
                        <a:rPr kumimoji="1" lang="en-US" altLang="ja-JP" sz="900" b="1" dirty="0">
                          <a:solidFill>
                            <a:schemeClr val="bg1"/>
                          </a:solidFill>
                          <a:latin typeface="Meiryo UI" panose="020B0604030504040204" pitchFamily="50" charset="-128"/>
                          <a:ea typeface="Meiryo UI" panose="020B0604030504040204" pitchFamily="50" charset="-128"/>
                        </a:rPr>
                        <a:t>3</a:t>
                      </a:r>
                      <a:r>
                        <a:rPr kumimoji="1" lang="ja-JP" altLang="en-US" sz="900" b="1" dirty="0">
                          <a:solidFill>
                            <a:schemeClr val="bg1"/>
                          </a:solidFill>
                          <a:latin typeface="Meiryo UI" panose="020B0604030504040204" pitchFamily="50" charset="-128"/>
                          <a:ea typeface="Meiryo UI" panose="020B0604030504040204" pitchFamily="50" charset="-128"/>
                        </a:rPr>
                        <a:t>回合同</a:t>
                      </a:r>
                      <a:r>
                        <a:rPr kumimoji="1" lang="en-US" altLang="ja-JP" sz="900" b="1" dirty="0">
                          <a:solidFill>
                            <a:schemeClr val="bg1"/>
                          </a:solidFill>
                          <a:latin typeface="Meiryo UI" panose="020B0604030504040204" pitchFamily="50" charset="-128"/>
                          <a:ea typeface="Meiryo UI" panose="020B0604030504040204" pitchFamily="50" charset="-128"/>
                        </a:rPr>
                        <a:t>WT</a:t>
                      </a:r>
                      <a:r>
                        <a:rPr kumimoji="1" lang="ja-JP" altLang="en-US" sz="900" b="1" dirty="0">
                          <a:solidFill>
                            <a:schemeClr val="bg1"/>
                          </a:solidFill>
                          <a:latin typeface="Meiryo UI" panose="020B0604030504040204" pitchFamily="50" charset="-128"/>
                          <a:ea typeface="Meiryo UI" panose="020B0604030504040204" pitchFamily="50" charset="-128"/>
                        </a:rPr>
                        <a:t>時点の整理結果</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pPr algn="ctr"/>
                      <a:endParaRPr kumimoji="1" lang="ja-JP" altLang="en-US" sz="1000" dirty="0">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endParaRPr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endParaRPr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gridSpan="3">
                  <a:txBody>
                    <a:bodyPr/>
                    <a:lstStyle/>
                    <a:p>
                      <a:pPr algn="ctr"/>
                      <a:r>
                        <a:rPr kumimoji="1" lang="ja-JP" altLang="en-US" sz="900" b="1" dirty="0">
                          <a:solidFill>
                            <a:schemeClr val="bg1"/>
                          </a:solidFill>
                          <a:latin typeface="Meiryo UI" panose="020B0604030504040204" pitchFamily="50" charset="-128"/>
                          <a:ea typeface="Meiryo UI" panose="020B0604030504040204" pitchFamily="50" charset="-128"/>
                        </a:rPr>
                        <a:t>第</a:t>
                      </a:r>
                      <a:r>
                        <a:rPr kumimoji="1" lang="en-US" altLang="ja-JP" sz="900" b="1" dirty="0">
                          <a:solidFill>
                            <a:schemeClr val="bg1"/>
                          </a:solidFill>
                          <a:latin typeface="Meiryo UI" panose="020B0604030504040204" pitchFamily="50" charset="-128"/>
                          <a:ea typeface="Meiryo UI" panose="020B0604030504040204" pitchFamily="50" charset="-128"/>
                        </a:rPr>
                        <a:t>3</a:t>
                      </a:r>
                      <a:r>
                        <a:rPr kumimoji="1" lang="ja-JP" altLang="en-US" sz="900" b="1" dirty="0">
                          <a:solidFill>
                            <a:schemeClr val="bg1"/>
                          </a:solidFill>
                          <a:latin typeface="Meiryo UI" panose="020B0604030504040204" pitchFamily="50" charset="-128"/>
                          <a:ea typeface="Meiryo UI" panose="020B0604030504040204" pitchFamily="50" charset="-128"/>
                        </a:rPr>
                        <a:t>回検討会時点（方針見直し後）の整理結果</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hMerge="1">
                  <a:txBody>
                    <a:bodyPr/>
                    <a:lstStyle/>
                    <a:p>
                      <a:endParaRPr dirty="0"/>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hMerge="1">
                  <a:txBody>
                    <a:bodyPr/>
                    <a:lstStyle/>
                    <a:p>
                      <a:pPr algn="ctr"/>
                      <a:endParaRPr kumimoji="1" lang="ja-JP" altLang="en-US" sz="900" b="1" dirty="0">
                        <a:solidFill>
                          <a:schemeClr val="bg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1385821498"/>
                  </a:ext>
                </a:extLst>
              </a:tr>
              <a:tr h="216000">
                <a:tc vMerge="1">
                  <a:txBody>
                    <a:bodyPr/>
                    <a:lstStyle/>
                    <a:p>
                      <a:endParaRPr kumimoji="1" lang="ja-JP" altLang="en-US"/>
                    </a:p>
                  </a:txBody>
                  <a:tcPr>
                    <a:lnT w="12700" cap="flat" cmpd="sng" algn="ctr">
                      <a:solidFill>
                        <a:schemeClr val="tx1"/>
                      </a:solidFill>
                      <a:prstDash val="solid"/>
                      <a:round/>
                      <a:headEnd type="none" w="med" len="med"/>
                      <a:tailEnd type="none" w="med" len="med"/>
                    </a:lnT>
                  </a:tcPr>
                </a:tc>
                <a:tc>
                  <a:txBody>
                    <a:bodyPr/>
                    <a:lstStyle/>
                    <a:p>
                      <a:pPr algn="ctr"/>
                      <a:r>
                        <a:rPr kumimoji="1" lang="ja-JP" altLang="en-US" sz="900" b="1" dirty="0">
                          <a:solidFill>
                            <a:schemeClr val="bg1"/>
                          </a:solidFill>
                          <a:latin typeface="Meiryo UI" panose="020B0604030504040204" pitchFamily="50" charset="-128"/>
                          <a:ea typeface="Meiryo UI" panose="020B0604030504040204" pitchFamily="50" charset="-128"/>
                        </a:rPr>
                        <a:t>分類</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r>
                        <a:rPr kumimoji="1" lang="ja-JP" altLang="en-US" sz="900" b="1" dirty="0">
                          <a:solidFill>
                            <a:schemeClr val="bg1"/>
                          </a:solidFill>
                          <a:latin typeface="Meiryo UI" panose="020B0604030504040204" pitchFamily="50" charset="-128"/>
                          <a:ea typeface="Meiryo UI" panose="020B0604030504040204" pitchFamily="50" charset="-128"/>
                        </a:rPr>
                        <a:t>方針の理由・判断基準</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r>
                        <a:rPr kumimoji="1" lang="ja-JP" altLang="en-US" sz="900" b="1" dirty="0">
                          <a:solidFill>
                            <a:schemeClr val="bg1"/>
                          </a:solidFill>
                          <a:latin typeface="Meiryo UI" panose="020B0604030504040204" pitchFamily="50" charset="-128"/>
                          <a:ea typeface="Meiryo UI" panose="020B0604030504040204" pitchFamily="50" charset="-128"/>
                        </a:rPr>
                        <a:t>件数</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r>
                        <a:rPr kumimoji="1" lang="ja-JP" altLang="en-US" sz="900" b="1" dirty="0">
                          <a:solidFill>
                            <a:schemeClr val="bg1"/>
                          </a:solidFill>
                          <a:latin typeface="Meiryo UI" panose="020B0604030504040204" pitchFamily="50" charset="-128"/>
                          <a:ea typeface="Meiryo UI" panose="020B0604030504040204" pitchFamily="50" charset="-128"/>
                        </a:rPr>
                        <a:t>対応方針</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r>
                        <a:rPr kumimoji="1" lang="ja-JP" altLang="en-US" sz="900" b="1" dirty="0">
                          <a:solidFill>
                            <a:schemeClr val="bg1"/>
                          </a:solidFill>
                          <a:latin typeface="Meiryo UI" panose="020B0604030504040204" pitchFamily="50" charset="-128"/>
                          <a:ea typeface="Meiryo UI" panose="020B0604030504040204" pitchFamily="50" charset="-128"/>
                        </a:rPr>
                        <a:t>件数</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900" b="1" dirty="0">
                          <a:solidFill>
                            <a:schemeClr val="bg1"/>
                          </a:solidFill>
                          <a:latin typeface="Meiryo UI" panose="020B0604030504040204" pitchFamily="50" charset="-128"/>
                          <a:ea typeface="Meiryo UI" panose="020B0604030504040204" pitchFamily="50" charset="-128"/>
                        </a:rPr>
                        <a:t>対応方針</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900" b="1" dirty="0">
                          <a:solidFill>
                            <a:schemeClr val="bg1"/>
                          </a:solidFill>
                          <a:latin typeface="Meiryo UI" panose="020B0604030504040204" pitchFamily="50" charset="-128"/>
                          <a:ea typeface="Meiryo UI" panose="020B0604030504040204" pitchFamily="50" charset="-128"/>
                        </a:rPr>
                        <a:t>対応方針を変更した理由</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762521005"/>
                  </a:ext>
                </a:extLst>
              </a:tr>
              <a:tr h="0">
                <a:tc>
                  <a:txBody>
                    <a:bodyPr/>
                    <a:lstStyle/>
                    <a:p>
                      <a:pPr algn="r"/>
                      <a:r>
                        <a:rPr kumimoji="1" lang="en-US" altLang="ja-JP" sz="900" dirty="0">
                          <a:solidFill>
                            <a:schemeClr val="tx1"/>
                          </a:solidFill>
                          <a:latin typeface="Meiryo UI" panose="020B0604030504040204" pitchFamily="50" charset="-128"/>
                          <a:ea typeface="Meiryo UI" panose="020B0604030504040204" pitchFamily="50" charset="-128"/>
                        </a:rPr>
                        <a:t>1</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900" kern="1200" dirty="0">
                          <a:solidFill>
                            <a:schemeClr val="tx1"/>
                          </a:solidFill>
                          <a:latin typeface="Meiryo UI" panose="020B0604030504040204" pitchFamily="50" charset="-128"/>
                          <a:ea typeface="Meiryo UI" panose="020B0604030504040204" pitchFamily="50" charset="-128"/>
                          <a:cs typeface="+mn-cs"/>
                        </a:rPr>
                        <a:t>対象候補</a:t>
                      </a:r>
                      <a:endParaRPr kumimoji="1" lang="en-US" altLang="ja-JP" sz="9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r>
                        <a:rPr kumimoji="1" lang="ja-JP" altLang="en-US" sz="900" kern="1200" dirty="0">
                          <a:solidFill>
                            <a:schemeClr val="tx1"/>
                          </a:solidFill>
                          <a:latin typeface="Meiryo UI" panose="020B0604030504040204" pitchFamily="50" charset="-128"/>
                          <a:ea typeface="Meiryo UI" panose="020B0604030504040204" pitchFamily="50" charset="-128"/>
                          <a:cs typeface="+mn-cs"/>
                        </a:rPr>
                        <a:t>追加</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900" kern="1200" dirty="0">
                          <a:solidFill>
                            <a:schemeClr val="tx1"/>
                          </a:solidFill>
                          <a:latin typeface="Meiryo UI" panose="020B0604030504040204" pitchFamily="50" charset="-128"/>
                          <a:ea typeface="Meiryo UI" panose="020B0604030504040204" pitchFamily="50" charset="-128"/>
                          <a:cs typeface="+mn-cs"/>
                        </a:rPr>
                        <a:t>いただいたご意見のとおり、</a:t>
                      </a:r>
                      <a:r>
                        <a:rPr lang="ja-JP" altLang="en-US" sz="9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国保の制度運営に直結しない利便性を目的とした機能や代替手段にて運用が可能な機能と考えられるもの。一部要件を分割して、経過措置対象の候補としてもよいと考えられるもの。</a:t>
                      </a:r>
                      <a:endParaRPr kumimoji="1" lang="en-US" altLang="zh-TW" sz="9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r>
                        <a:rPr kumimoji="1" lang="en-US" altLang="ja-JP" sz="900" kern="1200" dirty="0">
                          <a:solidFill>
                            <a:schemeClr val="tx1"/>
                          </a:solidFill>
                          <a:latin typeface="Meiryo UI" panose="020B0604030504040204" pitchFamily="50" charset="-128"/>
                          <a:ea typeface="Meiryo UI" panose="020B0604030504040204" pitchFamily="50" charset="-128"/>
                          <a:cs typeface="+mn-cs"/>
                        </a:rPr>
                        <a:t>13</a:t>
                      </a:r>
                      <a:endParaRPr kumimoji="1" lang="en-US" altLang="zh-TW" sz="9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対象候補として追加</a:t>
                      </a:r>
                      <a:endParaRPr kumimoji="1" lang="en-US" altLang="ja-JP" sz="9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13</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対象候補として追加</a:t>
                      </a:r>
                      <a:endParaRPr kumimoji="1" lang="en-US" altLang="ja-JP" sz="9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（変更なし）</a:t>
                      </a:r>
                      <a:endPar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46585508"/>
                  </a:ext>
                </a:extLst>
              </a:tr>
              <a:tr h="0">
                <a:tc>
                  <a:txBody>
                    <a:bodyPr/>
                    <a:lstStyle/>
                    <a:p>
                      <a:pPr algn="r"/>
                      <a:r>
                        <a:rPr kumimoji="1" lang="en-US" altLang="ja-JP" sz="900" dirty="0">
                          <a:solidFill>
                            <a:schemeClr val="tx1"/>
                          </a:solidFill>
                          <a:latin typeface="Meiryo UI" panose="020B0604030504040204" pitchFamily="50" charset="-128"/>
                          <a:ea typeface="Meiryo UI" panose="020B0604030504040204" pitchFamily="50" charset="-128"/>
                        </a:rPr>
                        <a:t>2</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900" kern="1200" dirty="0">
                          <a:solidFill>
                            <a:schemeClr val="tx1"/>
                          </a:solidFill>
                          <a:latin typeface="Meiryo UI" panose="020B0604030504040204" pitchFamily="50" charset="-128"/>
                          <a:ea typeface="Meiryo UI" panose="020B0604030504040204" pitchFamily="50" charset="-128"/>
                          <a:cs typeface="+mn-cs"/>
                        </a:rPr>
                        <a:t>実装類型</a:t>
                      </a:r>
                      <a:endParaRPr kumimoji="1" lang="en-US" altLang="ja-JP" sz="9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r>
                        <a:rPr kumimoji="1" lang="ja-JP" altLang="en-US" sz="900" kern="1200" dirty="0">
                          <a:solidFill>
                            <a:schemeClr val="tx1"/>
                          </a:solidFill>
                          <a:latin typeface="Meiryo UI" panose="020B0604030504040204" pitchFamily="50" charset="-128"/>
                          <a:ea typeface="Meiryo UI" panose="020B0604030504040204" pitchFamily="50" charset="-128"/>
                          <a:cs typeface="+mn-cs"/>
                        </a:rPr>
                        <a:t>変更</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900" kern="1200" dirty="0">
                          <a:solidFill>
                            <a:schemeClr val="tx1"/>
                          </a:solidFill>
                          <a:latin typeface="Meiryo UI" panose="020B0604030504040204" pitchFamily="50" charset="-128"/>
                          <a:ea typeface="Meiryo UI" panose="020B0604030504040204" pitchFamily="50" charset="-128"/>
                          <a:cs typeface="+mn-cs"/>
                        </a:rPr>
                        <a:t>いただいたご意見により改めて検討した結果、標準オプション機能へ変更することが適切と考えられるもの。一部要件を分割して標準オプション機能へ変更するもの。</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r>
                        <a:rPr kumimoji="1" lang="en-US" altLang="ja-JP" sz="900" kern="1200" dirty="0">
                          <a:solidFill>
                            <a:schemeClr val="tx1"/>
                          </a:solidFill>
                          <a:latin typeface="Meiryo UI" panose="020B0604030504040204" pitchFamily="50" charset="-128"/>
                          <a:ea typeface="Meiryo UI" panose="020B0604030504040204" pitchFamily="50" charset="-128"/>
                          <a:cs typeface="+mn-cs"/>
                        </a:rPr>
                        <a:t>14</a:t>
                      </a:r>
                      <a:endParaRPr kumimoji="1" lang="ja-JP" altLang="en-US" sz="9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標準オプション機能へ変更</a:t>
                      </a:r>
                      <a:endParaRPr kumimoji="1" lang="en-US" altLang="ja-JP" sz="9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r>
                        <a:rPr kumimoji="1" lang="en-US" altLang="ja-JP" sz="900" b="0" u="none" kern="1200" dirty="0">
                          <a:solidFill>
                            <a:schemeClr val="tx1"/>
                          </a:solidFill>
                          <a:latin typeface="Meiryo UI" panose="020B0604030504040204" pitchFamily="50" charset="-128"/>
                          <a:ea typeface="Meiryo UI" panose="020B0604030504040204" pitchFamily="50" charset="-128"/>
                          <a:cs typeface="+mn-cs"/>
                        </a:rPr>
                        <a:t>17</a:t>
                      </a:r>
                    </a:p>
                    <a:p>
                      <a:pPr marL="0" algn="r" defTabSz="914400" rtl="0" eaLnBrk="1" latinLnBrk="0" hangingPunct="1"/>
                      <a:r>
                        <a:rPr kumimoji="1" lang="ja-JP" altLang="en-US" sz="900" b="0" u="none" kern="1200" dirty="0">
                          <a:solidFill>
                            <a:schemeClr val="tx1"/>
                          </a:solidFill>
                          <a:latin typeface="Meiryo UI" panose="020B0604030504040204" pitchFamily="50" charset="-128"/>
                          <a:ea typeface="Meiryo UI" panose="020B0604030504040204" pitchFamily="50" charset="-128"/>
                          <a:cs typeface="+mn-cs"/>
                        </a:rPr>
                        <a:t>（</a:t>
                      </a:r>
                      <a:r>
                        <a:rPr kumimoji="1" lang="en-US" altLang="ja-JP" sz="900" b="0" u="none"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900" b="0" u="none" kern="1200" dirty="0">
                          <a:solidFill>
                            <a:schemeClr val="tx1"/>
                          </a:solidFill>
                          <a:latin typeface="Meiryo UI" panose="020B0604030504040204" pitchFamily="50" charset="-128"/>
                          <a:ea typeface="Meiryo UI" panose="020B0604030504040204" pitchFamily="50" charset="-128"/>
                          <a:cs typeface="+mn-cs"/>
                        </a:rPr>
                        <a:t>）</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latinLnBrk="0" hangingPunct="1"/>
                      <a:r>
                        <a:rPr kumimoji="1" lang="ja-JP" altLang="en-US" sz="9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標準オプション機能へ変更</a:t>
                      </a:r>
                      <a:endParaRPr kumimoji="1" lang="en-US" altLang="ja-JP" sz="9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algn="ctr" defTabSz="914400" rtl="0" eaLnBrk="1" latinLnBrk="0" hangingPunct="1"/>
                      <a:r>
                        <a:rPr kumimoji="1" lang="ja-JP" altLang="en-US" sz="900" kern="1200" dirty="0">
                          <a:solidFill>
                            <a:schemeClr val="tx1"/>
                          </a:solidFill>
                          <a:latin typeface="Meiryo UI" panose="020B0604030504040204" pitchFamily="50" charset="-128"/>
                          <a:ea typeface="Meiryo UI" panose="020B0604030504040204" pitchFamily="50" charset="-128"/>
                          <a:cs typeface="+mn-cs"/>
                        </a:rPr>
                        <a:t>（変更なし）</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latinLnBrk="0" hangingPunct="1"/>
                      <a:r>
                        <a:rPr kumimoji="1" lang="en-US" altLang="ja-JP" sz="900" u="none" kern="1200" dirty="0">
                          <a:solidFill>
                            <a:schemeClr val="tx1"/>
                          </a:solidFill>
                          <a:latin typeface="Meiryo UI" panose="020B0604030504040204" pitchFamily="50" charset="-128"/>
                          <a:ea typeface="Meiryo UI" panose="020B0604030504040204" pitchFamily="50" charset="-128"/>
                          <a:cs typeface="+mn-cs"/>
                        </a:rPr>
                        <a:t>-</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73058534"/>
                  </a:ext>
                </a:extLst>
              </a:tr>
              <a:tr h="0">
                <a:tc>
                  <a:txBody>
                    <a:bodyPr/>
                    <a:lstStyle/>
                    <a:p>
                      <a:pPr algn="r"/>
                      <a:r>
                        <a:rPr kumimoji="1" lang="en-US" altLang="ja-JP" sz="900" dirty="0">
                          <a:solidFill>
                            <a:schemeClr val="tx1"/>
                          </a:solidFill>
                          <a:latin typeface="Meiryo UI" panose="020B0604030504040204" pitchFamily="50" charset="-128"/>
                          <a:ea typeface="Meiryo UI" panose="020B0604030504040204" pitchFamily="50" charset="-128"/>
                        </a:rPr>
                        <a:t>3</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900" kern="1200" dirty="0">
                          <a:solidFill>
                            <a:schemeClr val="tx1"/>
                          </a:solidFill>
                          <a:latin typeface="Meiryo UI" panose="020B0604030504040204" pitchFamily="50" charset="-128"/>
                          <a:ea typeface="Meiryo UI" panose="020B0604030504040204" pitchFamily="50" charset="-128"/>
                          <a:cs typeface="+mn-cs"/>
                        </a:rPr>
                        <a:t>必要機能</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900" kern="1200" dirty="0">
                          <a:solidFill>
                            <a:schemeClr val="tx1"/>
                          </a:solidFill>
                          <a:latin typeface="Meiryo UI" panose="020B0604030504040204" pitchFamily="50" charset="-128"/>
                          <a:ea typeface="Meiryo UI" panose="020B0604030504040204" pitchFamily="50" charset="-128"/>
                          <a:cs typeface="+mn-cs"/>
                        </a:rPr>
                        <a:t>代替手段がない等により経過措置対象とすべきではないもの。</a:t>
                      </a:r>
                      <a:endParaRPr kumimoji="1" lang="en-US" altLang="ja-JP" sz="9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r>
                        <a:rPr kumimoji="1" lang="en-US" altLang="ja-JP" sz="900" kern="1200" dirty="0">
                          <a:solidFill>
                            <a:schemeClr val="tx1"/>
                          </a:solidFill>
                          <a:latin typeface="Meiryo UI" panose="020B0604030504040204" pitchFamily="50" charset="-128"/>
                          <a:ea typeface="Meiryo UI" panose="020B0604030504040204" pitchFamily="50" charset="-128"/>
                          <a:cs typeface="+mn-cs"/>
                        </a:rPr>
                        <a:t>23</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u="sng" dirty="0">
                          <a:solidFill>
                            <a:schemeClr val="tx1"/>
                          </a:solidFill>
                          <a:latin typeface="Meiryo UI" panose="020B0604030504040204" pitchFamily="50" charset="-128"/>
                          <a:ea typeface="Meiryo UI" panose="020B0604030504040204" pitchFamily="50" charset="-128"/>
                        </a:rPr>
                        <a:t>対応見送り</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r>
                        <a:rPr kumimoji="1" lang="en-US" altLang="ja-JP" sz="900" b="0" u="none" kern="1200" dirty="0">
                          <a:solidFill>
                            <a:schemeClr val="tx1"/>
                          </a:solidFill>
                          <a:latin typeface="Meiryo UI" panose="020B0604030504040204" pitchFamily="50" charset="-128"/>
                          <a:ea typeface="Meiryo UI" panose="020B0604030504040204" pitchFamily="50" charset="-128"/>
                          <a:cs typeface="+mn-cs"/>
                        </a:rPr>
                        <a:t>22</a:t>
                      </a:r>
                      <a:endParaRPr kumimoji="1" lang="ja-JP" altLang="en-US" sz="900" b="0" u="none"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4">
                  <a:txBody>
                    <a:bodyPr/>
                    <a:lstStyle/>
                    <a:p>
                      <a:pPr marL="0" algn="ctr" defTabSz="914400" rtl="0" eaLnBrk="1" latinLnBrk="0" hangingPunct="1"/>
                      <a:r>
                        <a:rPr kumimoji="1" lang="ja-JP" altLang="en-US" sz="900" b="1" u="sng" kern="1200" dirty="0">
                          <a:solidFill>
                            <a:srgbClr val="FF0000"/>
                          </a:solidFill>
                          <a:latin typeface="Meiryo UI" panose="020B0604030504040204" pitchFamily="50" charset="-128"/>
                          <a:ea typeface="Meiryo UI" panose="020B0604030504040204" pitchFamily="50" charset="-128"/>
                          <a:cs typeface="+mn-cs"/>
                        </a:rPr>
                        <a:t>対象候補として追加</a:t>
                      </a:r>
                      <a:endParaRPr kumimoji="1" lang="en-US" altLang="ja-JP" sz="900" b="1" u="sng" kern="1200" dirty="0">
                        <a:solidFill>
                          <a:srgbClr val="FF0000"/>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900" b="0" u="none" kern="1200" dirty="0">
                          <a:solidFill>
                            <a:schemeClr val="tx1"/>
                          </a:solidFill>
                          <a:latin typeface="Meiryo UI" panose="020B0604030504040204" pitchFamily="50" charset="-128"/>
                          <a:ea typeface="Meiryo UI" panose="020B0604030504040204" pitchFamily="50" charset="-128"/>
                          <a:cs typeface="+mn-cs"/>
                        </a:rPr>
                        <a:t>実装必須機能（経過措置対象）の判定基準を見直したため</a:t>
                      </a:r>
                      <a:endParaRPr kumimoji="1" lang="en-US" altLang="ja-JP" sz="900" b="0" u="none"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1661188"/>
                  </a:ext>
                </a:extLst>
              </a:tr>
              <a:tr h="0">
                <a:tc>
                  <a:txBody>
                    <a:bodyPr/>
                    <a:lstStyle/>
                    <a:p>
                      <a:pPr algn="r"/>
                      <a:r>
                        <a:rPr kumimoji="1" lang="en-US" altLang="ja-JP" sz="900" dirty="0">
                          <a:solidFill>
                            <a:schemeClr val="tx1"/>
                          </a:solidFill>
                          <a:latin typeface="Meiryo UI" panose="020B0604030504040204" pitchFamily="50" charset="-128"/>
                          <a:ea typeface="Meiryo UI" panose="020B0604030504040204" pitchFamily="50" charset="-128"/>
                        </a:rPr>
                        <a:t>4</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900" kern="1200" dirty="0">
                          <a:solidFill>
                            <a:schemeClr val="tx1"/>
                          </a:solidFill>
                          <a:latin typeface="Meiryo UI" panose="020B0604030504040204" pitchFamily="50" charset="-128"/>
                          <a:ea typeface="Meiryo UI" panose="020B0604030504040204" pitchFamily="50" charset="-128"/>
                          <a:cs typeface="+mn-cs"/>
                        </a:rPr>
                        <a:t>他業務との</a:t>
                      </a:r>
                      <a:endParaRPr kumimoji="1" lang="en-US" altLang="ja-JP" sz="9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r>
                        <a:rPr kumimoji="1" lang="ja-JP" altLang="en-US" sz="900" kern="1200" dirty="0">
                          <a:solidFill>
                            <a:schemeClr val="tx1"/>
                          </a:solidFill>
                          <a:latin typeface="Meiryo UI" panose="020B0604030504040204" pitchFamily="50" charset="-128"/>
                          <a:ea typeface="Meiryo UI" panose="020B0604030504040204" pitchFamily="50" charset="-128"/>
                          <a:cs typeface="+mn-cs"/>
                        </a:rPr>
                        <a:t>共通要件</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900" kern="1200" dirty="0">
                          <a:solidFill>
                            <a:schemeClr val="tx1"/>
                          </a:solidFill>
                          <a:latin typeface="Meiryo UI" panose="020B0604030504040204" pitchFamily="50" charset="-128"/>
                          <a:ea typeface="Meiryo UI" panose="020B0604030504040204" pitchFamily="50" charset="-128"/>
                          <a:cs typeface="+mn-cs"/>
                        </a:rPr>
                        <a:t>共通機能標準仕様書や横並び調整方針等により示された機能であり、国保単独で経過措置対象とすべきではないもの。</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r>
                        <a:rPr kumimoji="1" lang="en-US" altLang="ja-JP" sz="900" kern="1200" dirty="0">
                          <a:solidFill>
                            <a:schemeClr val="tx1"/>
                          </a:solidFill>
                          <a:latin typeface="Meiryo UI" panose="020B0604030504040204" pitchFamily="50" charset="-128"/>
                          <a:ea typeface="Meiryo UI" panose="020B0604030504040204" pitchFamily="50" charset="-128"/>
                          <a:cs typeface="+mn-cs"/>
                        </a:rPr>
                        <a:t>4</a:t>
                      </a:r>
                      <a:endParaRPr kumimoji="1" lang="ja-JP" altLang="en-US" sz="9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algn="ctr" defTabSz="914400" rtl="0" eaLnBrk="1" latinLnBrk="0" hangingPunct="1"/>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kumimoji="1" lang="en-US" altLang="ja-JP" sz="900" b="0" u="none" kern="1200" dirty="0">
                          <a:solidFill>
                            <a:schemeClr val="tx1"/>
                          </a:solidFill>
                          <a:latin typeface="Meiryo UI" panose="020B0604030504040204" pitchFamily="50" charset="-128"/>
                          <a:ea typeface="Meiryo UI" panose="020B0604030504040204" pitchFamily="50" charset="-128"/>
                          <a:cs typeface="+mn-cs"/>
                        </a:rPr>
                        <a:t>4</a:t>
                      </a:r>
                      <a:endParaRPr dirty="0"/>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algn="ctr" defTabSz="914400" rtl="0" eaLnBrk="1" latinLnBrk="0" hangingPunct="1"/>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900" b="0" u="none" kern="1200" dirty="0">
                          <a:solidFill>
                            <a:schemeClr val="tx1"/>
                          </a:solidFill>
                          <a:latin typeface="Meiryo UI" panose="020B0604030504040204" pitchFamily="50" charset="-128"/>
                          <a:ea typeface="Meiryo UI" panose="020B0604030504040204" pitchFamily="50" charset="-128"/>
                          <a:cs typeface="+mn-cs"/>
                        </a:rPr>
                        <a:t>実装必須機能（経過措置対象）の判定基準を見直したため（</a:t>
                      </a:r>
                      <a:r>
                        <a:rPr kumimoji="1" lang="en-US" altLang="ja-JP" sz="900" b="0" u="none" kern="1200" dirty="0">
                          <a:solidFill>
                            <a:schemeClr val="tx1"/>
                          </a:solidFill>
                          <a:latin typeface="Meiryo UI" panose="020B0604030504040204" pitchFamily="50" charset="-128"/>
                          <a:ea typeface="Meiryo UI" panose="020B0604030504040204" pitchFamily="50" charset="-128"/>
                          <a:cs typeface="+mn-cs"/>
                        </a:rPr>
                        <a:t>※2</a:t>
                      </a:r>
                      <a:r>
                        <a:rPr kumimoji="1" lang="ja-JP" altLang="en-US" sz="900" b="0" u="none" kern="1200" dirty="0">
                          <a:solidFill>
                            <a:schemeClr val="tx1"/>
                          </a:solidFill>
                          <a:latin typeface="Meiryo UI" panose="020B0604030504040204" pitchFamily="50" charset="-128"/>
                          <a:ea typeface="Meiryo UI" panose="020B0604030504040204" pitchFamily="50" charset="-128"/>
                          <a:cs typeface="+mn-cs"/>
                        </a:rPr>
                        <a:t>）</a:t>
                      </a:r>
                      <a:endParaRPr kumimoji="1" lang="en-US" altLang="ja-JP" sz="900" b="0" u="none"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94118149"/>
                  </a:ext>
                </a:extLst>
              </a:tr>
              <a:tr h="0">
                <a:tc>
                  <a:txBody>
                    <a:bodyPr/>
                    <a:lstStyle/>
                    <a:p>
                      <a:pPr algn="r"/>
                      <a:r>
                        <a:rPr kumimoji="1" lang="en-US" altLang="ja-JP" sz="900" dirty="0">
                          <a:solidFill>
                            <a:schemeClr val="tx1"/>
                          </a:solidFill>
                          <a:latin typeface="Meiryo UI" panose="020B0604030504040204" pitchFamily="50" charset="-128"/>
                          <a:ea typeface="Meiryo UI" panose="020B0604030504040204" pitchFamily="50" charset="-128"/>
                        </a:rPr>
                        <a:t>5</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900" kern="1200" dirty="0">
                          <a:solidFill>
                            <a:schemeClr val="tx1"/>
                          </a:solidFill>
                          <a:latin typeface="Meiryo UI" panose="020B0604030504040204" pitchFamily="50" charset="-128"/>
                          <a:ea typeface="Meiryo UI" panose="020B0604030504040204" pitchFamily="50" charset="-128"/>
                          <a:cs typeface="+mn-cs"/>
                        </a:rPr>
                        <a:t>必須機能として検討済み</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900" kern="1200">
                          <a:solidFill>
                            <a:schemeClr val="tx1"/>
                          </a:solidFill>
                          <a:latin typeface="Meiryo UI" panose="020B0604030504040204" pitchFamily="50" charset="-128"/>
                          <a:ea typeface="Meiryo UI" panose="020B0604030504040204" pitchFamily="50" charset="-128"/>
                          <a:cs typeface="+mn-cs"/>
                        </a:rPr>
                        <a:t>過去の検討において標準オプション機能から必須機能へ変更しており、過去の議論と相違することから、経過措置対象とすべきではないもの。</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r>
                        <a:rPr kumimoji="1" lang="en-US" altLang="ja-JP" sz="900" kern="1200" dirty="0">
                          <a:solidFill>
                            <a:schemeClr val="tx1"/>
                          </a:solidFill>
                          <a:latin typeface="Meiryo UI" panose="020B0604030504040204" pitchFamily="50" charset="-128"/>
                          <a:ea typeface="Meiryo UI" panose="020B0604030504040204" pitchFamily="50" charset="-128"/>
                          <a:cs typeface="+mn-cs"/>
                        </a:rPr>
                        <a:t>2</a:t>
                      </a:r>
                      <a:endParaRPr kumimoji="1" lang="ja-JP" altLang="en-US" sz="9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algn="ctr" defTabSz="914400" rtl="0" eaLnBrk="1" latinLnBrk="0" hangingPunct="1"/>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kumimoji="1" lang="en-US" altLang="ja-JP" sz="900" b="0" u="none" kern="1200" dirty="0">
                          <a:solidFill>
                            <a:schemeClr val="tx1"/>
                          </a:solidFill>
                          <a:latin typeface="Meiryo UI" panose="020B0604030504040204" pitchFamily="50" charset="-128"/>
                          <a:ea typeface="Meiryo UI" panose="020B0604030504040204" pitchFamily="50" charset="-128"/>
                          <a:cs typeface="+mn-cs"/>
                        </a:rPr>
                        <a:t>1</a:t>
                      </a:r>
                      <a:endParaRPr dirty="0"/>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algn="ctr" defTabSz="914400" rtl="0" eaLnBrk="1" latinLnBrk="0" hangingPunct="1"/>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r>
                        <a:rPr kumimoji="1" lang="en-US" altLang="ja-JP" sz="900" b="0" u="none" kern="1200" dirty="0">
                          <a:solidFill>
                            <a:schemeClr val="tx1"/>
                          </a:solidFill>
                          <a:latin typeface="Meiryo UI" panose="020B0604030504040204" pitchFamily="50" charset="-128"/>
                          <a:ea typeface="Meiryo UI" panose="020B0604030504040204" pitchFamily="50" charset="-128"/>
                          <a:cs typeface="+mn-cs"/>
                        </a:rPr>
                        <a:t>#3</a:t>
                      </a:r>
                      <a:r>
                        <a:rPr kumimoji="1" lang="ja-JP" altLang="en-US" sz="900" b="0" u="none" kern="1200" dirty="0">
                          <a:solidFill>
                            <a:schemeClr val="tx1"/>
                          </a:solidFill>
                          <a:latin typeface="Meiryo UI" panose="020B0604030504040204" pitchFamily="50" charset="-128"/>
                          <a:ea typeface="Meiryo UI" panose="020B0604030504040204" pitchFamily="50" charset="-128"/>
                          <a:cs typeface="+mn-cs"/>
                        </a:rPr>
                        <a:t>と同様</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32261880"/>
                  </a:ext>
                </a:extLst>
              </a:tr>
              <a:tr h="0">
                <a:tc>
                  <a:txBody>
                    <a:bodyPr/>
                    <a:lstStyle/>
                    <a:p>
                      <a:pPr algn="r"/>
                      <a:r>
                        <a:rPr kumimoji="1" lang="en-US" altLang="ja-JP" sz="900" dirty="0">
                          <a:solidFill>
                            <a:schemeClr val="tx1"/>
                          </a:solidFill>
                          <a:latin typeface="Meiryo UI" panose="020B0604030504040204" pitchFamily="50" charset="-128"/>
                          <a:ea typeface="Meiryo UI" panose="020B0604030504040204" pitchFamily="50" charset="-128"/>
                        </a:rPr>
                        <a:t>6</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900" kern="1200">
                          <a:solidFill>
                            <a:schemeClr val="tx1"/>
                          </a:solidFill>
                          <a:latin typeface="Meiryo UI" panose="020B0604030504040204" pitchFamily="50" charset="-128"/>
                          <a:ea typeface="Meiryo UI" panose="020B0604030504040204" pitchFamily="50" charset="-128"/>
                          <a:cs typeface="+mn-cs"/>
                        </a:rPr>
                        <a:t>理由不適当</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900" kern="1200">
                          <a:solidFill>
                            <a:schemeClr val="tx1"/>
                          </a:solidFill>
                          <a:latin typeface="Meiryo UI" panose="020B0604030504040204" pitchFamily="50" charset="-128"/>
                          <a:ea typeface="Meiryo UI" panose="020B0604030504040204" pitchFamily="50" charset="-128"/>
                          <a:cs typeface="+mn-cs"/>
                        </a:rPr>
                        <a:t>経過措置対象とすべき理由の記載がない又は妥当ではないと思われる理由のもの。</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r>
                        <a:rPr kumimoji="1" lang="en-US" altLang="ja-JP" sz="900" kern="1200" dirty="0">
                          <a:solidFill>
                            <a:schemeClr val="tx1"/>
                          </a:solidFill>
                          <a:latin typeface="Meiryo UI" panose="020B0604030504040204" pitchFamily="50" charset="-128"/>
                          <a:ea typeface="Meiryo UI" panose="020B0604030504040204" pitchFamily="50" charset="-128"/>
                          <a:cs typeface="+mn-cs"/>
                        </a:rPr>
                        <a:t>47</a:t>
                      </a:r>
                      <a:endParaRPr kumimoji="1" lang="ja-JP" altLang="en-US" sz="9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algn="ctr" defTabSz="914400" rtl="0" eaLnBrk="1" latinLnBrk="0" hangingPunct="1"/>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kumimoji="1" lang="en-US" altLang="ja-JP" sz="900" b="0" u="none" kern="1200" dirty="0">
                          <a:solidFill>
                            <a:schemeClr val="tx1"/>
                          </a:solidFill>
                          <a:latin typeface="Meiryo UI" panose="020B0604030504040204" pitchFamily="50" charset="-128"/>
                          <a:ea typeface="Meiryo UI" panose="020B0604030504040204" pitchFamily="50" charset="-128"/>
                          <a:cs typeface="+mn-cs"/>
                        </a:rPr>
                        <a:t>46</a:t>
                      </a:r>
                      <a:endParaRPr dirty="0"/>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algn="ctr" defTabSz="914400" rtl="0" eaLnBrk="1" latinLnBrk="0" hangingPunct="1"/>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dirty="0"/>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9055766"/>
                  </a:ext>
                </a:extLst>
              </a:tr>
              <a:tr h="0">
                <a:tc>
                  <a:txBody>
                    <a:bodyPr/>
                    <a:lstStyle/>
                    <a:p>
                      <a:pPr algn="r"/>
                      <a:r>
                        <a:rPr kumimoji="1" lang="en-US" altLang="ja-JP" sz="900" dirty="0">
                          <a:solidFill>
                            <a:schemeClr val="tx1"/>
                          </a:solidFill>
                          <a:latin typeface="Meiryo UI" panose="020B0604030504040204" pitchFamily="50" charset="-128"/>
                          <a:ea typeface="Meiryo UI" panose="020B0604030504040204" pitchFamily="50" charset="-128"/>
                        </a:rPr>
                        <a:t>7</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900" kern="1200" dirty="0">
                          <a:solidFill>
                            <a:schemeClr val="tx1"/>
                          </a:solidFill>
                          <a:latin typeface="Meiryo UI" panose="020B0604030504040204" pitchFamily="50" charset="-128"/>
                          <a:ea typeface="Meiryo UI" panose="020B0604030504040204" pitchFamily="50" charset="-128"/>
                          <a:cs typeface="+mn-cs"/>
                        </a:rPr>
                        <a:t>検討対象外</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900" kern="1200" dirty="0">
                          <a:solidFill>
                            <a:schemeClr val="tx1"/>
                          </a:solidFill>
                          <a:latin typeface="Meiryo UI" panose="020B0604030504040204" pitchFamily="50" charset="-128"/>
                          <a:ea typeface="Meiryo UI" panose="020B0604030504040204" pitchFamily="50" charset="-128"/>
                          <a:cs typeface="+mn-cs"/>
                        </a:rPr>
                        <a:t>標準オプション機能に対するご意見であり、経過措置対象とする必要がないもの</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r>
                        <a:rPr kumimoji="1" lang="en-US" altLang="ja-JP" sz="900" kern="1200" dirty="0">
                          <a:solidFill>
                            <a:schemeClr val="tx1"/>
                          </a:solidFill>
                          <a:latin typeface="Meiryo UI" panose="020B0604030504040204" pitchFamily="50" charset="-128"/>
                          <a:ea typeface="Meiryo UI" panose="020B0604030504040204" pitchFamily="50" charset="-128"/>
                          <a:cs typeface="+mn-cs"/>
                        </a:rPr>
                        <a:t>128</a:t>
                      </a:r>
                      <a:endParaRPr kumimoji="1" lang="ja-JP" altLang="en-US" sz="9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algn="ctr" defTabSz="914400" rtl="0" eaLnBrk="1" latinLnBrk="0" hangingPunct="1"/>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r>
                        <a:rPr kumimoji="1" lang="en-US" altLang="ja-JP" sz="900" b="0" u="none" kern="1200" dirty="0">
                          <a:solidFill>
                            <a:schemeClr val="tx1"/>
                          </a:solidFill>
                          <a:latin typeface="Meiryo UI" panose="020B0604030504040204" pitchFamily="50" charset="-128"/>
                          <a:ea typeface="Meiryo UI" panose="020B0604030504040204" pitchFamily="50" charset="-128"/>
                          <a:cs typeface="+mn-cs"/>
                        </a:rPr>
                        <a:t>128</a:t>
                      </a:r>
                      <a:endParaRPr kumimoji="1" lang="ja-JP" altLang="en-US" sz="900" b="0" u="none"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u="sng" dirty="0">
                          <a:solidFill>
                            <a:schemeClr val="tx1"/>
                          </a:solidFill>
                          <a:latin typeface="Meiryo UI" panose="020B0604030504040204" pitchFamily="50" charset="-128"/>
                          <a:ea typeface="Meiryo UI" panose="020B0604030504040204" pitchFamily="50" charset="-128"/>
                        </a:rPr>
                        <a:t>対応見送り</a:t>
                      </a:r>
                      <a:endParaRPr kumimoji="1" lang="en-US" altLang="ja-JP" sz="900" b="1" u="sng" dirty="0">
                        <a:solidFill>
                          <a:schemeClr val="tx1"/>
                        </a:solidFill>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u="none" dirty="0">
                          <a:solidFill>
                            <a:schemeClr val="tx1"/>
                          </a:solidFill>
                          <a:latin typeface="Meiryo UI" panose="020B0604030504040204" pitchFamily="50" charset="-128"/>
                          <a:ea typeface="Meiryo UI" panose="020B0604030504040204" pitchFamily="50" charset="-128"/>
                        </a:rPr>
                        <a:t>（変更なし）</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u="none" dirty="0">
                          <a:solidFill>
                            <a:schemeClr val="tx1"/>
                          </a:solidFill>
                          <a:latin typeface="Meiryo UI" panose="020B0604030504040204" pitchFamily="50" charset="-128"/>
                          <a:ea typeface="Meiryo UI" panose="020B0604030504040204" pitchFamily="50" charset="-128"/>
                        </a:rPr>
                        <a:t>-</a:t>
                      </a:r>
                      <a:endParaRPr kumimoji="1" lang="ja-JP" altLang="en-US" sz="900" b="0" u="none" dirty="0">
                        <a:solidFill>
                          <a:schemeClr val="tx1"/>
                        </a:solidFill>
                        <a:latin typeface="Meiryo UI" panose="020B0604030504040204" pitchFamily="50" charset="-128"/>
                        <a:ea typeface="Meiryo UI" panose="020B0604030504040204" pitchFamily="50" charset="-128"/>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30872088"/>
                  </a:ext>
                </a:extLst>
              </a:tr>
            </a:tbl>
          </a:graphicData>
        </a:graphic>
      </p:graphicFrame>
    </p:spTree>
    <p:extLst>
      <p:ext uri="{BB962C8B-B14F-4D97-AF65-F5344CB8AC3E}">
        <p14:creationId xmlns:p14="http://schemas.microsoft.com/office/powerpoint/2010/main" val="12908736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A38439-BD8A-E868-3505-35A9384FDE7A}"/>
            </a:ext>
          </a:extLst>
        </p:cNvPr>
        <p:cNvGrpSpPr/>
        <p:nvPr/>
      </p:nvGrpSpPr>
      <p:grpSpPr>
        <a:xfrm>
          <a:off x="0" y="0"/>
          <a:ext cx="0" cy="0"/>
          <a:chOff x="0" y="0"/>
          <a:chExt cx="0" cy="0"/>
        </a:xfrm>
      </p:grpSpPr>
      <p:pic>
        <p:nvPicPr>
          <p:cNvPr id="9" name="図 8">
            <a:extLst>
              <a:ext uri="{FF2B5EF4-FFF2-40B4-BE49-F238E27FC236}">
                <a16:creationId xmlns:a16="http://schemas.microsoft.com/office/drawing/2014/main" id="{839C31C6-419D-254D-979B-F27325BDB211}"/>
              </a:ext>
            </a:extLst>
          </p:cNvPr>
          <p:cNvPicPr>
            <a:picLocks noChangeAspect="1"/>
          </p:cNvPicPr>
          <p:nvPr/>
        </p:nvPicPr>
        <p:blipFill>
          <a:blip r:embed="rId2"/>
          <a:srcRect l="4429" t="20173" r="38454" b="55401"/>
          <a:stretch/>
        </p:blipFill>
        <p:spPr>
          <a:xfrm>
            <a:off x="564692" y="3583872"/>
            <a:ext cx="7986749" cy="1874247"/>
          </a:xfrm>
          <a:prstGeom prst="rect">
            <a:avLst/>
          </a:prstGeom>
        </p:spPr>
      </p:pic>
      <p:sp>
        <p:nvSpPr>
          <p:cNvPr id="8" name="スライド番号プレースホルダー 4">
            <a:extLst>
              <a:ext uri="{FF2B5EF4-FFF2-40B4-BE49-F238E27FC236}">
                <a16:creationId xmlns:a16="http://schemas.microsoft.com/office/drawing/2014/main" id="{F4C44D99-00D5-2E2B-C9F8-D6F8B1F0A353}"/>
              </a:ext>
            </a:extLst>
          </p:cNvPr>
          <p:cNvSpPr>
            <a:spLocks noGrp="1"/>
          </p:cNvSpPr>
          <p:nvPr>
            <p:ph type="sldNum" sz="quarter" idx="12"/>
          </p:nvPr>
        </p:nvSpPr>
        <p:spPr>
          <a:xfrm>
            <a:off x="710005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5" name="Rectangle 5">
            <a:extLst>
              <a:ext uri="{FF2B5EF4-FFF2-40B4-BE49-F238E27FC236}">
                <a16:creationId xmlns:a16="http://schemas.microsoft.com/office/drawing/2014/main" id="{E684F8D5-7D06-CF03-0EE9-F9D484A59040}"/>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kern="0">
                <a:latin typeface="Meiryo UI" panose="020B0604030504040204" pitchFamily="50" charset="-128"/>
                <a:ea typeface="Meiryo UI" panose="020B0604030504040204" pitchFamily="50" charset="-128"/>
              </a:rPr>
              <a:t>４．実装必須機能（経過措置対象）の整理について</a:t>
            </a:r>
          </a:p>
        </p:txBody>
      </p:sp>
      <p:sp>
        <p:nvSpPr>
          <p:cNvPr id="3" name="正方形/長方形 2">
            <a:extLst>
              <a:ext uri="{FF2B5EF4-FFF2-40B4-BE49-F238E27FC236}">
                <a16:creationId xmlns:a16="http://schemas.microsoft.com/office/drawing/2014/main" id="{046B83C2-9ECD-59FA-E0DE-E27949310E9B}"/>
              </a:ext>
            </a:extLst>
          </p:cNvPr>
          <p:cNvSpPr/>
          <p:nvPr/>
        </p:nvSpPr>
        <p:spPr>
          <a:xfrm>
            <a:off x="253677" y="591109"/>
            <a:ext cx="8640000" cy="5148000"/>
          </a:xfrm>
          <a:prstGeom prst="rect">
            <a:avLst/>
          </a:prstGeom>
          <a:ln w="19050">
            <a:solidFill>
              <a:schemeClr val="tx1"/>
            </a:solidFill>
          </a:ln>
        </p:spPr>
        <p:txBody>
          <a:bodyPr wrap="square" lIns="144000" tIns="216000" rIns="144000">
            <a:noAutofit/>
          </a:bodyPr>
          <a:lstStyle/>
          <a:p>
            <a:pPr lvl="0" defTabSz="914395">
              <a:defRPr/>
            </a:pP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＜経過措置の期限＞</a:t>
            </a:r>
            <a:endParaRPr lang="en-US" altLang="ja-JP"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経過措置を行う期限について、第</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回ベンダ分科会にてヒアリングした結果は以下のとおり。</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442913"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・令和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年度末又はそれ以降</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社</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442913"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・令和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8</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年度末　　　　　　　　　</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社</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442913"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・経過措置とする必要なし　　</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社</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いただいたご意見と基本方針にて示された内容を踏まえて事務局にて検討を行った結果、今回対象候補として整理した機能については、一律令和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年度末を経過措置期限と定めることとし、来年度以降改めて市区町村及びベンダの対応状況をヒアリングした上で、令和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年度末までに実装することが困難な状況が見込まれる場合には、該当の機能を標準オプション機能に変更する等の検討を行うこととする。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＜全国意見照会における実装必須機能（経過措置対象）の示し方＞</a:t>
            </a:r>
            <a:endParaRPr lang="en-US" altLang="ja-JP"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対象機能と経過措置を行う期限については、以下のとおり、機能・帳票要件に示して全国意見照会を行う予定。国保標準仕様書</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第</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公開時の示し方は引き続き検討を行う。</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80A90A60-A5E2-CC08-B673-8CF41CDEAC63}"/>
              </a:ext>
            </a:extLst>
          </p:cNvPr>
          <p:cNvSpPr/>
          <p:nvPr/>
        </p:nvSpPr>
        <p:spPr>
          <a:xfrm>
            <a:off x="404986" y="461705"/>
            <a:ext cx="128837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方針（結論）</a:t>
            </a:r>
          </a:p>
        </p:txBody>
      </p:sp>
      <p:sp>
        <p:nvSpPr>
          <p:cNvPr id="13" name="正方形/長方形 12">
            <a:extLst>
              <a:ext uri="{FF2B5EF4-FFF2-40B4-BE49-F238E27FC236}">
                <a16:creationId xmlns:a16="http://schemas.microsoft.com/office/drawing/2014/main" id="{5C954A59-2044-EE8D-9676-6D93429DF4D1}"/>
              </a:ext>
            </a:extLst>
          </p:cNvPr>
          <p:cNvSpPr/>
          <p:nvPr/>
        </p:nvSpPr>
        <p:spPr>
          <a:xfrm>
            <a:off x="5099901" y="3516198"/>
            <a:ext cx="3479407" cy="1941921"/>
          </a:xfrm>
          <a:prstGeom prst="rect">
            <a:avLst/>
          </a:prstGeom>
          <a:noFill/>
          <a:ln w="28575">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1200">
              <a:solidFill>
                <a:schemeClr val="tx1"/>
              </a:solidFill>
            </a:endParaRPr>
          </a:p>
        </p:txBody>
      </p:sp>
      <p:sp>
        <p:nvSpPr>
          <p:cNvPr id="14" name="吹き出し: 四角形 13">
            <a:extLst>
              <a:ext uri="{FF2B5EF4-FFF2-40B4-BE49-F238E27FC236}">
                <a16:creationId xmlns:a16="http://schemas.microsoft.com/office/drawing/2014/main" id="{412B6E27-42FD-1F14-AC1E-4D218F066A48}"/>
              </a:ext>
            </a:extLst>
          </p:cNvPr>
          <p:cNvSpPr/>
          <p:nvPr/>
        </p:nvSpPr>
        <p:spPr>
          <a:xfrm>
            <a:off x="5355133" y="2948442"/>
            <a:ext cx="2770772" cy="512019"/>
          </a:xfrm>
          <a:prstGeom prst="wedgeRectCallout">
            <a:avLst>
              <a:gd name="adj1" fmla="val 11191"/>
              <a:gd name="adj2" fmla="val 72826"/>
            </a:avLst>
          </a:prstGeom>
          <a:solidFill>
            <a:schemeClr val="bg1"/>
          </a:solidFill>
          <a:ln w="254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050">
                <a:solidFill>
                  <a:schemeClr val="tx1"/>
                </a:solidFill>
                <a:latin typeface="Meiryo UI" panose="020B0604030504040204" pitchFamily="50" charset="-128"/>
                <a:ea typeface="Meiryo UI" panose="020B0604030504040204" pitchFamily="50" charset="-128"/>
              </a:rPr>
              <a:t>経過措置対象の機能に対し、経過措置期限</a:t>
            </a:r>
            <a:r>
              <a:rPr lang="ja-JP" altLang="en-US" sz="1050">
                <a:solidFill>
                  <a:schemeClr val="tx1"/>
                </a:solidFill>
                <a:latin typeface="Meiryo UI" panose="020B0604030504040204" pitchFamily="50" charset="-128"/>
                <a:ea typeface="Meiryo UI" panose="020B0604030504040204" pitchFamily="50" charset="-128"/>
              </a:rPr>
              <a:t>及び対象とした理由</a:t>
            </a:r>
            <a:r>
              <a:rPr kumimoji="1" lang="ja-JP" altLang="en-US" sz="1050">
                <a:solidFill>
                  <a:schemeClr val="tx1"/>
                </a:solidFill>
                <a:latin typeface="Meiryo UI" panose="020B0604030504040204" pitchFamily="50" charset="-128"/>
                <a:ea typeface="Meiryo UI" panose="020B0604030504040204" pitchFamily="50" charset="-128"/>
              </a:rPr>
              <a:t>を記載する。</a:t>
            </a:r>
          </a:p>
        </p:txBody>
      </p:sp>
    </p:spTree>
    <p:extLst>
      <p:ext uri="{BB962C8B-B14F-4D97-AF65-F5344CB8AC3E}">
        <p14:creationId xmlns:p14="http://schemas.microsoft.com/office/powerpoint/2010/main" val="14228738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508357"/>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8A0BDDF-EF7A-D405-7550-5BDD4A2EF353}"/>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indent="-177800" eaLnBrk="1" hangingPunct="1">
              <a:buClr>
                <a:srgbClr val="002060"/>
              </a:buClr>
              <a:buNone/>
              <a:defRPr/>
            </a:pPr>
            <a:r>
              <a:rPr lang="ja-JP" altLang="en-US" kern="0">
                <a:latin typeface="Meiryo UI" panose="020B0604030504040204" pitchFamily="50" charset="-128"/>
                <a:ea typeface="Meiryo UI" panose="020B0604030504040204" pitchFamily="50" charset="-128"/>
              </a:rPr>
              <a:t>５</a:t>
            </a:r>
            <a:r>
              <a:rPr lang="ja-JP" altLang="en-US" sz="1400" kern="0">
                <a:latin typeface="Meiryo UI" panose="020B0604030504040204" pitchFamily="50" charset="-128"/>
                <a:ea typeface="Meiryo UI" panose="020B0604030504040204" pitchFamily="50" charset="-128"/>
              </a:rPr>
              <a:t>．その他修正</a:t>
            </a:r>
            <a:endParaRPr lang="en-US" altLang="ja-JP" sz="1400" kern="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6A59395-1DEF-402F-BB30-DEC84337814E}"/>
              </a:ext>
            </a:extLst>
          </p:cNvPr>
          <p:cNvSpPr/>
          <p:nvPr/>
        </p:nvSpPr>
        <p:spPr>
          <a:xfrm>
            <a:off x="89334" y="349643"/>
            <a:ext cx="8676000" cy="461665"/>
          </a:xfrm>
          <a:prstGeom prst="rect">
            <a:avLst/>
          </a:prstGeom>
        </p:spPr>
        <p:txBody>
          <a:bodyPr wrap="square">
            <a:spAutoFit/>
          </a:bodyPr>
          <a:lstStyle/>
          <a:p>
            <a:pPr marL="268288" indent="176213"/>
            <a:r>
              <a:rPr lang="ja-JP" altLang="en-US" sz="1200" kern="0" dirty="0">
                <a:latin typeface="Meiryo UI" panose="020B0604030504040204" pitchFamily="50" charset="-128"/>
                <a:ea typeface="Meiryo UI" panose="020B0604030504040204" pitchFamily="50" charset="-128"/>
              </a:rPr>
              <a:t>事務局において改めて国保標準仕様書の内容を見直した結果、修正要否の検討が必要と判断した内容について、以下に示す。なお、修正が必要と判断したものについては国保標準仕様書</a:t>
            </a:r>
            <a:r>
              <a:rPr lang="en-US" altLang="ja-JP" sz="1200" kern="0" dirty="0">
                <a:latin typeface="Meiryo UI" panose="020B0604030504040204" pitchFamily="50" charset="-128"/>
                <a:ea typeface="Meiryo UI" panose="020B0604030504040204" pitchFamily="50" charset="-128"/>
              </a:rPr>
              <a:t>【</a:t>
            </a:r>
            <a:r>
              <a:rPr lang="ja-JP" altLang="en-US" sz="1200" kern="0" dirty="0">
                <a:latin typeface="Meiryo UI" panose="020B0604030504040204" pitchFamily="50" charset="-128"/>
                <a:ea typeface="Meiryo UI" panose="020B0604030504040204" pitchFamily="50" charset="-128"/>
              </a:rPr>
              <a:t>第</a:t>
            </a:r>
            <a:r>
              <a:rPr lang="en-US" altLang="ja-JP" sz="1200" kern="0" dirty="0">
                <a:latin typeface="Meiryo UI" panose="020B0604030504040204" pitchFamily="50" charset="-128"/>
                <a:ea typeface="Meiryo UI" panose="020B0604030504040204" pitchFamily="50" charset="-128"/>
              </a:rPr>
              <a:t>1.4</a:t>
            </a:r>
            <a:r>
              <a:rPr lang="ja-JP" altLang="en-US" sz="1200" kern="0" dirty="0">
                <a:latin typeface="Meiryo UI" panose="020B0604030504040204" pitchFamily="50" charset="-128"/>
                <a:ea typeface="Meiryo UI" panose="020B0604030504040204" pitchFamily="50" charset="-128"/>
              </a:rPr>
              <a:t>版</a:t>
            </a:r>
            <a:r>
              <a:rPr lang="en-US" altLang="ja-JP" sz="1200" kern="0" dirty="0">
                <a:latin typeface="Meiryo UI" panose="020B0604030504040204" pitchFamily="50" charset="-128"/>
                <a:ea typeface="Meiryo UI" panose="020B0604030504040204" pitchFamily="50" charset="-128"/>
              </a:rPr>
              <a:t>】</a:t>
            </a:r>
            <a:r>
              <a:rPr lang="ja-JP" altLang="en-US" sz="1200" kern="0" dirty="0">
                <a:latin typeface="Meiryo UI" panose="020B0604030504040204" pitchFamily="50" charset="-128"/>
                <a:ea typeface="Meiryo UI" panose="020B0604030504040204" pitchFamily="50" charset="-128"/>
              </a:rPr>
              <a:t>（案）へ取り込んだ。</a:t>
            </a:r>
            <a:endParaRPr lang="en-US" altLang="ja-JP" sz="1200" kern="0" dirty="0">
              <a:latin typeface="Meiryo UI" panose="020B0604030504040204" pitchFamily="50" charset="-128"/>
              <a:ea typeface="Meiryo UI" panose="020B0604030504040204" pitchFamily="50" charset="-128"/>
            </a:endParaRPr>
          </a:p>
        </p:txBody>
      </p:sp>
      <p:graphicFrame>
        <p:nvGraphicFramePr>
          <p:cNvPr id="10" name="表 10">
            <a:extLst>
              <a:ext uri="{FF2B5EF4-FFF2-40B4-BE49-F238E27FC236}">
                <a16:creationId xmlns:a16="http://schemas.microsoft.com/office/drawing/2014/main" id="{1D5068FE-79E2-DC2E-30D0-C8E76832D230}"/>
              </a:ext>
            </a:extLst>
          </p:cNvPr>
          <p:cNvGraphicFramePr>
            <a:graphicFrameLocks noGrp="1"/>
          </p:cNvGraphicFramePr>
          <p:nvPr>
            <p:extLst>
              <p:ext uri="{D42A27DB-BD31-4B8C-83A1-F6EECF244321}">
                <p14:modId xmlns:p14="http://schemas.microsoft.com/office/powerpoint/2010/main" val="1213931315"/>
              </p:ext>
            </p:extLst>
          </p:nvPr>
        </p:nvGraphicFramePr>
        <p:xfrm>
          <a:off x="256498" y="801815"/>
          <a:ext cx="8579951" cy="5480644"/>
        </p:xfrm>
        <a:graphic>
          <a:graphicData uri="http://schemas.openxmlformats.org/drawingml/2006/table">
            <a:tbl>
              <a:tblPr firstRow="1" bandRow="1">
                <a:tableStyleId>{7DF18680-E054-41AD-8BC1-D1AEF772440D}</a:tableStyleId>
              </a:tblPr>
              <a:tblGrid>
                <a:gridCol w="252000">
                  <a:extLst>
                    <a:ext uri="{9D8B030D-6E8A-4147-A177-3AD203B41FA5}">
                      <a16:colId xmlns:a16="http://schemas.microsoft.com/office/drawing/2014/main" val="941425705"/>
                    </a:ext>
                  </a:extLst>
                </a:gridCol>
                <a:gridCol w="1042958">
                  <a:extLst>
                    <a:ext uri="{9D8B030D-6E8A-4147-A177-3AD203B41FA5}">
                      <a16:colId xmlns:a16="http://schemas.microsoft.com/office/drawing/2014/main" val="2672438990"/>
                    </a:ext>
                  </a:extLst>
                </a:gridCol>
                <a:gridCol w="4464000">
                  <a:extLst>
                    <a:ext uri="{9D8B030D-6E8A-4147-A177-3AD203B41FA5}">
                      <a16:colId xmlns:a16="http://schemas.microsoft.com/office/drawing/2014/main" val="1664656847"/>
                    </a:ext>
                  </a:extLst>
                </a:gridCol>
                <a:gridCol w="1092993">
                  <a:extLst>
                    <a:ext uri="{9D8B030D-6E8A-4147-A177-3AD203B41FA5}">
                      <a16:colId xmlns:a16="http://schemas.microsoft.com/office/drawing/2014/main" val="3371531805"/>
                    </a:ext>
                  </a:extLst>
                </a:gridCol>
                <a:gridCol w="1728000">
                  <a:extLst>
                    <a:ext uri="{9D8B030D-6E8A-4147-A177-3AD203B41FA5}">
                      <a16:colId xmlns:a16="http://schemas.microsoft.com/office/drawing/2014/main" val="2387339382"/>
                    </a:ext>
                  </a:extLst>
                </a:gridCol>
              </a:tblGrid>
              <a:tr h="593764">
                <a:tc>
                  <a:txBody>
                    <a:bodyPr/>
                    <a:lstStyle/>
                    <a:p>
                      <a:pPr algn="ctr"/>
                      <a:r>
                        <a:rPr kumimoji="1" lang="en-US" altLang="ja-JP" sz="1000">
                          <a:latin typeface="Meiryo UI" panose="020B0604030504040204" pitchFamily="50" charset="-128"/>
                          <a:ea typeface="Meiryo UI" panose="020B0604030504040204" pitchFamily="50" charset="-128"/>
                        </a:rPr>
                        <a:t>#</a:t>
                      </a:r>
                      <a:endParaRPr kumimoji="1" lang="ja-JP" altLang="en-US" sz="1000">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a:latin typeface="Meiryo UI" panose="020B0604030504040204" pitchFamily="50" charset="-128"/>
                          <a:ea typeface="Meiryo UI" panose="020B0604030504040204" pitchFamily="50" charset="-128"/>
                        </a:rPr>
                        <a:t>修正概要</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dirty="0">
                          <a:latin typeface="Meiryo UI" panose="020B0604030504040204" pitchFamily="50" charset="-128"/>
                          <a:ea typeface="Meiryo UI" panose="020B0604030504040204" pitchFamily="50" charset="-128"/>
                        </a:rPr>
                        <a:t>修正方針</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900">
                          <a:latin typeface="Meiryo UI" panose="020B0604030504040204" pitchFamily="50" charset="-128"/>
                          <a:ea typeface="Meiryo UI" panose="020B0604030504040204" pitchFamily="50" charset="-128"/>
                        </a:rPr>
                        <a:t>国保標準仕様書</a:t>
                      </a:r>
                      <a:r>
                        <a:rPr kumimoji="1" lang="en-US" altLang="ja-JP" sz="900">
                          <a:latin typeface="Meiryo UI" panose="020B0604030504040204" pitchFamily="50" charset="-128"/>
                          <a:ea typeface="Meiryo UI" panose="020B0604030504040204" pitchFamily="50" charset="-128"/>
                        </a:rPr>
                        <a:t>【</a:t>
                      </a:r>
                      <a:r>
                        <a:rPr kumimoji="1" lang="ja-JP" altLang="en-US" sz="900">
                          <a:latin typeface="Meiryo UI" panose="020B0604030504040204" pitchFamily="50" charset="-128"/>
                          <a:ea typeface="Meiryo UI" panose="020B0604030504040204" pitchFamily="50" charset="-128"/>
                        </a:rPr>
                        <a:t>第</a:t>
                      </a:r>
                      <a:r>
                        <a:rPr kumimoji="1" lang="en-US" altLang="ja-JP" sz="900">
                          <a:latin typeface="Meiryo UI" panose="020B0604030504040204" pitchFamily="50" charset="-128"/>
                          <a:ea typeface="Meiryo UI" panose="020B0604030504040204" pitchFamily="50" charset="-128"/>
                        </a:rPr>
                        <a:t>1.4</a:t>
                      </a:r>
                      <a:r>
                        <a:rPr kumimoji="1" lang="ja-JP" altLang="en-US" sz="900">
                          <a:latin typeface="Meiryo UI" panose="020B0604030504040204" pitchFamily="50" charset="-128"/>
                          <a:ea typeface="Meiryo UI" panose="020B0604030504040204" pitchFamily="50" charset="-128"/>
                        </a:rPr>
                        <a:t>版</a:t>
                      </a:r>
                      <a:r>
                        <a:rPr kumimoji="1" lang="en-US" altLang="ja-JP" sz="900">
                          <a:latin typeface="Meiryo UI" panose="020B0604030504040204" pitchFamily="50" charset="-128"/>
                          <a:ea typeface="Meiryo UI" panose="020B0604030504040204" pitchFamily="50" charset="-128"/>
                        </a:rPr>
                        <a:t>】</a:t>
                      </a:r>
                      <a:r>
                        <a:rPr kumimoji="1" lang="ja-JP" altLang="en-US" sz="900">
                          <a:latin typeface="Meiryo UI" panose="020B0604030504040204" pitchFamily="50" charset="-128"/>
                          <a:ea typeface="Meiryo UI" panose="020B0604030504040204" pitchFamily="50" charset="-128"/>
                        </a:rPr>
                        <a:t>（案）への取込有無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000">
                          <a:latin typeface="Meiryo UI" panose="020B0604030504040204" pitchFamily="50" charset="-128"/>
                          <a:ea typeface="Meiryo UI" panose="020B0604030504040204" pitchFamily="50" charset="-128"/>
                        </a:rPr>
                        <a:t>国保標準仕様書</a:t>
                      </a:r>
                      <a:r>
                        <a:rPr kumimoji="1" lang="en-US" altLang="ja-JP" sz="1000">
                          <a:latin typeface="Meiryo UI" panose="020B0604030504040204" pitchFamily="50" charset="-128"/>
                          <a:ea typeface="Meiryo UI" panose="020B0604030504040204" pitchFamily="50" charset="-128"/>
                        </a:rPr>
                        <a:t>【</a:t>
                      </a:r>
                      <a:r>
                        <a:rPr kumimoji="1" lang="ja-JP" altLang="en-US" sz="1000">
                          <a:latin typeface="Meiryo UI" panose="020B0604030504040204" pitchFamily="50" charset="-128"/>
                          <a:ea typeface="Meiryo UI" panose="020B0604030504040204" pitchFamily="50" charset="-128"/>
                        </a:rPr>
                        <a:t>第</a:t>
                      </a:r>
                      <a:r>
                        <a:rPr kumimoji="1" lang="en-US" altLang="ja-JP" sz="1000">
                          <a:latin typeface="Meiryo UI" panose="020B0604030504040204" pitchFamily="50" charset="-128"/>
                          <a:ea typeface="Meiryo UI" panose="020B0604030504040204" pitchFamily="50" charset="-128"/>
                        </a:rPr>
                        <a:t>1.4</a:t>
                      </a:r>
                      <a:r>
                        <a:rPr kumimoji="1" lang="ja-JP" altLang="en-US" sz="1000">
                          <a:latin typeface="Meiryo UI" panose="020B0604030504040204" pitchFamily="50" charset="-128"/>
                          <a:ea typeface="Meiryo UI" panose="020B0604030504040204" pitchFamily="50" charset="-128"/>
                        </a:rPr>
                        <a:t>版</a:t>
                      </a:r>
                      <a:r>
                        <a:rPr kumimoji="1" lang="en-US" altLang="ja-JP" sz="1000">
                          <a:latin typeface="Meiryo UI" panose="020B0604030504040204" pitchFamily="50" charset="-128"/>
                          <a:ea typeface="Meiryo UI" panose="020B0604030504040204" pitchFamily="50" charset="-128"/>
                        </a:rPr>
                        <a:t>】</a:t>
                      </a:r>
                      <a:r>
                        <a:rPr kumimoji="1" lang="ja-JP" altLang="en-US" sz="1000">
                          <a:latin typeface="Meiryo UI" panose="020B0604030504040204" pitchFamily="50" charset="-128"/>
                          <a:ea typeface="Meiryo UI" panose="020B0604030504040204" pitchFamily="50" charset="-128"/>
                        </a:rPr>
                        <a:t>（案）における修正対象</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1385821498"/>
                  </a:ext>
                </a:extLst>
              </a:tr>
              <a:tr h="1440000">
                <a:tc>
                  <a:txBody>
                    <a:bodyPr/>
                    <a:lstStyle/>
                    <a:p>
                      <a:pPr algn="ctr"/>
                      <a:r>
                        <a:rPr kumimoji="1" lang="en-US" altLang="ja-JP" sz="1000" dirty="0">
                          <a:solidFill>
                            <a:schemeClr val="tx1"/>
                          </a:solidFill>
                          <a:latin typeface="Meiryo UI" panose="020B0604030504040204" pitchFamily="50" charset="-128"/>
                          <a:ea typeface="Meiryo UI" panose="020B0604030504040204" pitchFamily="50" charset="-128"/>
                        </a:rPr>
                        <a:t>1</a:t>
                      </a:r>
                      <a:endParaRPr kumimoji="1" lang="ja-JP" altLang="en-US" sz="1000" dirty="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zh-TW" altLang="en-US" sz="1000" kern="1200" dirty="0">
                          <a:solidFill>
                            <a:schemeClr val="tx1"/>
                          </a:solidFill>
                          <a:latin typeface="Meiryo UI" panose="020B0604030504040204" pitchFamily="50" charset="-128"/>
                          <a:ea typeface="Meiryo UI" panose="020B0604030504040204" pitchFamily="50" charset="-128"/>
                          <a:cs typeface="+mn-cs"/>
                        </a:rPr>
                        <a:t>支給決定通知書医療機関名称出力</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対応</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高額療養費の支給簡素化が進</a:t>
                      </a:r>
                      <a:r>
                        <a:rPr kumimoji="1" lang="ja-JP" altLang="en-US" sz="1000" strike="noStrike" kern="1200" dirty="0">
                          <a:solidFill>
                            <a:schemeClr val="tx1"/>
                          </a:solidFill>
                          <a:latin typeface="Meiryo UI" panose="020B0604030504040204" pitchFamily="50" charset="-128"/>
                          <a:ea typeface="Meiryo UI" panose="020B0604030504040204" pitchFamily="50" charset="-128"/>
                          <a:cs typeface="+mn-cs"/>
                        </a:rPr>
                        <a:t>み</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被保険者が支給申請書で自身の受診実態を把握することなく高額療養費が支給されることが増えていることにより、高額療養費の支給決定通知書に「診療年月」及び「医療機関名称」を出力する必要性が高まっていると考えられる。</a:t>
                      </a:r>
                      <a:endParaRPr kumimoji="1" lang="en-US" altLang="ja-JP" sz="10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事務局において対応方針を検討した結果、医療機関ごとの診療情報を示した高額療養費支給決定通知書を出力する機能及び帳票要件を標準オプション機能として追加した。</a:t>
                      </a:r>
                      <a:endParaRPr kumimoji="1" lang="en-US" altLang="ja-JP" sz="10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r>
                        <a:rPr kumimoji="1" lang="en-US"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機能要件</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 機能</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ID</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0242828</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0242829</a:t>
                      </a:r>
                      <a:endParaRPr kumimoji="1" lang="en-US" altLang="ja-JP" sz="1000" kern="1200" dirty="0">
                        <a:solidFill>
                          <a:srgbClr val="FF0000"/>
                        </a:solidFill>
                        <a:latin typeface="Meiryo UI" panose="020B0604030504040204" pitchFamily="50" charset="-128"/>
                        <a:ea typeface="Meiryo UI" panose="020B0604030504040204" pitchFamily="50" charset="-128"/>
                        <a:cs typeface="+mn-cs"/>
                      </a:endParaRPr>
                    </a:p>
                    <a:p>
                      <a:pPr marL="0" algn="l" defTabSz="914400" rtl="0" eaLnBrk="1" latinLnBrk="0" hangingPunct="1"/>
                      <a:r>
                        <a:rPr kumimoji="1" lang="en-US"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帳票</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　　　 給付</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30</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a:t>
                      </a:r>
                      <a:r>
                        <a:rPr kumimoji="1" lang="zh-TW" altLang="en-US" sz="1000" kern="1200" dirty="0">
                          <a:solidFill>
                            <a:schemeClr val="tx1"/>
                          </a:solidFill>
                          <a:latin typeface="Meiryo UI" panose="020B0604030504040204" pitchFamily="50" charset="-128"/>
                          <a:ea typeface="Meiryo UI" panose="020B0604030504040204" pitchFamily="50" charset="-128"/>
                          <a:cs typeface="+mn-cs"/>
                        </a:rPr>
                        <a:t>国民健康保険高額療養費支給決定通知書</a:t>
                      </a:r>
                      <a:endParaRPr kumimoji="1" lang="en-US" altLang="zh-TW" sz="10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取込済み</a:t>
                      </a:r>
                      <a:endParaRPr kumimoji="1" lang="en-US" altLang="ja-JP" sz="900" b="1"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anose="020B0604030504040204" pitchFamily="50" charset="-128"/>
                          <a:ea typeface="Meiryo UI" panose="020B0604030504040204" pitchFamily="50" charset="-128"/>
                        </a:rPr>
                        <a:t>（別紙２）機能・帳票要件</a:t>
                      </a:r>
                      <a:endParaRPr kumimoji="1" lang="en-US" altLang="ja-JP" sz="1000" b="0" dirty="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anose="020B0604030504040204" pitchFamily="50" charset="-128"/>
                          <a:ea typeface="Meiryo UI" panose="020B0604030504040204" pitchFamily="50" charset="-128"/>
                        </a:rPr>
                        <a:t>（別紙３）帳票詳細要件</a:t>
                      </a:r>
                      <a:endParaRPr kumimoji="1" lang="en-US" altLang="ja-JP" sz="1000" b="0" dirty="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anose="020B0604030504040204" pitchFamily="50" charset="-128"/>
                          <a:ea typeface="Meiryo UI" panose="020B0604030504040204" pitchFamily="50" charset="-128"/>
                        </a:rPr>
                        <a:t>（別紙４）帳票レイアウト</a:t>
                      </a:r>
                      <a:endParaRPr kumimoji="1" lang="en-US" altLang="ja-JP" sz="1000" b="0" dirty="0">
                        <a:solidFill>
                          <a:schemeClr val="tx1"/>
                        </a:solidFill>
                        <a:latin typeface="Meiryo UI" panose="020B0604030504040204" pitchFamily="50" charset="-128"/>
                        <a:ea typeface="Meiryo UI" panose="020B0604030504040204" pitchFamily="50" charset="-128"/>
                      </a:endParaRPr>
                    </a:p>
                  </a:txBody>
                  <a:tcPr marL="36000" marR="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46585508"/>
                  </a:ext>
                </a:extLst>
              </a:tr>
              <a:tr h="1692000">
                <a:tc>
                  <a:txBody>
                    <a:bodyPr/>
                    <a:lstStyle/>
                    <a:p>
                      <a:pPr algn="ctr"/>
                      <a:r>
                        <a:rPr kumimoji="1" lang="en-US" altLang="ja-JP" sz="1000">
                          <a:solidFill>
                            <a:schemeClr val="tx1"/>
                          </a:solidFill>
                          <a:latin typeface="Meiryo UI" panose="020B0604030504040204" pitchFamily="50" charset="-128"/>
                          <a:ea typeface="Meiryo UI" panose="020B0604030504040204" pitchFamily="50" charset="-128"/>
                        </a:rPr>
                        <a:t>2</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印字不可の宛名郵便番号対応</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滞納管理の帳票において、宛名郵便番号が印字できない場合があることが判明したため、事務局において対応方針を検討した。</a:t>
                      </a:r>
                      <a:endParaRPr kumimoji="1" lang="en-US" altLang="ja-JP" sz="10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r>
                        <a:rPr kumimoji="1" lang="en-US"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印字できないパターン</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a:t>
                      </a:r>
                    </a:p>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  パターン①：権利者用の帳票は氏名と住所のみの入力であるため</a:t>
                      </a:r>
                    </a:p>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  パターン②：執行機関向けの帳票は画面で宛名情報を入力できないため </a:t>
                      </a:r>
                    </a:p>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  パターン③：利害関係人向けの帳票であるが、利害関係人の宛名郵便</a:t>
                      </a:r>
                      <a:endParaRPr kumimoji="1" lang="en-US" altLang="ja-JP" sz="10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                 番号を保持していないため</a:t>
                      </a:r>
                    </a:p>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  パターン④：宛先が個人向けではなく、宛名郵便番号を保持していないため</a:t>
                      </a:r>
                    </a:p>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検討の結果、執行機関の名称・宛名所在地等は基本データリストにおいて任意項目とされていることから、「郵便番号」「住所」「氏名」については、標準オプション項目に変更した。</a:t>
                      </a:r>
                      <a:endParaRPr kumimoji="1" lang="en-US" altLang="ja-JP" sz="1000" kern="1200" dirty="0">
                        <a:solidFill>
                          <a:schemeClr val="tx1"/>
                        </a:solidFill>
                        <a:latin typeface="Meiryo UI" panose="020B0604030504040204" pitchFamily="50" charset="-128"/>
                        <a:ea typeface="Meiryo UI" panose="020B0604030504040204" pitchFamily="50" charset="-128"/>
                        <a:cs typeface="+mn-cs"/>
                      </a:endParaRP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取込済み</a:t>
                      </a:r>
                      <a:endParaRPr kumimoji="1" lang="en-US" altLang="ja-JP" sz="9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anose="020B0604030504040204" pitchFamily="50" charset="-128"/>
                          <a:ea typeface="Meiryo UI" panose="020B0604030504040204" pitchFamily="50" charset="-128"/>
                        </a:rPr>
                        <a:t>（別紙３）帳票詳細要件</a:t>
                      </a:r>
                      <a:endParaRPr kumimoji="1" lang="en-US" altLang="ja-JP" sz="1000" b="0" dirty="0">
                        <a:solidFill>
                          <a:schemeClr val="tx1"/>
                        </a:solidFill>
                        <a:latin typeface="Meiryo UI" panose="020B0604030504040204" pitchFamily="50" charset="-128"/>
                        <a:ea typeface="Meiryo UI" panose="020B0604030504040204" pitchFamily="50" charset="-128"/>
                      </a:endParaRPr>
                    </a:p>
                  </a:txBody>
                  <a:tcPr marL="36000" marR="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73058534"/>
                  </a:ext>
                </a:extLst>
              </a:tr>
              <a:tr h="972000">
                <a:tc>
                  <a:txBody>
                    <a:bodyPr/>
                    <a:lstStyle/>
                    <a:p>
                      <a:pPr algn="ctr"/>
                      <a:r>
                        <a:rPr kumimoji="1" lang="en-US" altLang="ja-JP" sz="1000">
                          <a:solidFill>
                            <a:schemeClr val="tx1"/>
                          </a:solidFill>
                          <a:latin typeface="Meiryo UI" panose="020B0604030504040204" pitchFamily="50" charset="-128"/>
                          <a:ea typeface="Meiryo UI" panose="020B0604030504040204" pitchFamily="50" charset="-128"/>
                        </a:rPr>
                        <a:t>3</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税務標準仕様書の改版箇所の横並び見直し</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令和</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6</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年</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8</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月末に公開された税務標準仕様書</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第</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4.0</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版</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の改版箇所を確認し、国保標準仕様書へ反映すべき要件があるか確認した結果、以下の反映を行うこととする。（詳細は次ページに示す。）</a:t>
                      </a:r>
                      <a:endParaRPr kumimoji="1" lang="en-US" altLang="ja-JP" sz="1000" kern="1200" dirty="0">
                        <a:solidFill>
                          <a:schemeClr val="tx1"/>
                        </a:solidFill>
                        <a:latin typeface="Meiryo UI" panose="020B0604030504040204" pitchFamily="50" charset="-128"/>
                        <a:ea typeface="Meiryo UI" panose="020B0604030504040204" pitchFamily="50" charset="-128"/>
                        <a:cs typeface="+mn-cs"/>
                      </a:endParaRPr>
                    </a:p>
                    <a:p>
                      <a:pPr marL="265113" indent="-8890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① 財務会計システムへの連携機能を実装必須から標準オプション機能へ変更。</a:t>
                      </a:r>
                      <a:endParaRPr kumimoji="1" lang="en-US" altLang="ja-JP" sz="1000" kern="1200" dirty="0">
                        <a:solidFill>
                          <a:schemeClr val="tx1"/>
                        </a:solidFill>
                        <a:latin typeface="Meiryo UI" panose="020B0604030504040204" pitchFamily="50" charset="-128"/>
                        <a:ea typeface="Meiryo UI" panose="020B0604030504040204" pitchFamily="50" charset="-128"/>
                        <a:cs typeface="+mn-cs"/>
                      </a:endParaRPr>
                    </a:p>
                    <a:p>
                      <a:pPr marL="265113" indent="-8890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② 「執行停止」の文言を、地方税法第</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15</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条の</a:t>
                      </a:r>
                      <a:r>
                        <a:rPr kumimoji="1" lang="en-US" altLang="ja-JP" sz="1000" kern="1200" dirty="0">
                          <a:solidFill>
                            <a:schemeClr val="tx1"/>
                          </a:solidFill>
                          <a:latin typeface="Meiryo UI" panose="020B0604030504040204" pitchFamily="50" charset="-128"/>
                          <a:ea typeface="Meiryo UI" panose="020B0604030504040204" pitchFamily="50" charset="-128"/>
                          <a:cs typeface="+mn-cs"/>
                        </a:rPr>
                        <a:t>7</a:t>
                      </a:r>
                      <a:r>
                        <a:rPr kumimoji="1" lang="ja-JP" altLang="en-US" sz="1000" kern="1200" dirty="0">
                          <a:solidFill>
                            <a:schemeClr val="tx1"/>
                          </a:solidFill>
                          <a:latin typeface="Meiryo UI" panose="020B0604030504040204" pitchFamily="50" charset="-128"/>
                          <a:ea typeface="Meiryo UI" panose="020B0604030504040204" pitchFamily="50" charset="-128"/>
                          <a:cs typeface="+mn-cs"/>
                        </a:rPr>
                        <a:t>のとおり「滞納処分の停止」へ修正。</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u="sng">
                          <a:solidFill>
                            <a:schemeClr val="tx1"/>
                          </a:solidFill>
                          <a:latin typeface="Meiryo UI" panose="020B0604030504040204" pitchFamily="50" charset="-128"/>
                          <a:ea typeface="Meiryo UI" panose="020B0604030504040204" pitchFamily="50" charset="-128"/>
                        </a:rPr>
                        <a:t>① 取込済み</a:t>
                      </a:r>
                      <a:endParaRPr kumimoji="1" lang="en-US" altLang="ja-JP" sz="900" b="1" u="sng">
                        <a:solidFill>
                          <a:schemeClr val="tx1"/>
                        </a:solidFill>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u="sng">
                          <a:solidFill>
                            <a:schemeClr val="tx1"/>
                          </a:solidFill>
                          <a:latin typeface="Meiryo UI" panose="020B0604030504040204" pitchFamily="50" charset="-128"/>
                          <a:ea typeface="Meiryo UI" panose="020B0604030504040204" pitchFamily="50" charset="-128"/>
                        </a:rPr>
                        <a:t>② 取込予定</a:t>
                      </a:r>
                      <a:endParaRPr kumimoji="1" lang="en-US" altLang="ja-JP" sz="900" b="1" u="sng">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anose="020B0604030504040204" pitchFamily="50" charset="-128"/>
                          <a:ea typeface="Meiryo UI" panose="020B0604030504040204" pitchFamily="50" charset="-128"/>
                        </a:rPr>
                        <a:t>①（別紙２）機能・帳票要件</a:t>
                      </a:r>
                      <a:endParaRPr kumimoji="1" lang="en-US" altLang="ja-JP" sz="1000" b="0" dirty="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anose="020B0604030504040204" pitchFamily="50" charset="-128"/>
                          <a:ea typeface="Meiryo UI" panose="020B0604030504040204" pitchFamily="50" charset="-128"/>
                        </a:rPr>
                        <a:t>② 別紙１～４全般を見直し予定</a:t>
                      </a:r>
                      <a:endParaRPr kumimoji="1" lang="en-US" altLang="ja-JP" sz="1000" b="0" dirty="0">
                        <a:solidFill>
                          <a:schemeClr val="tx1"/>
                        </a:solidFill>
                        <a:latin typeface="Meiryo UI" panose="020B0604030504040204" pitchFamily="50" charset="-128"/>
                        <a:ea typeface="Meiryo UI" panose="020B0604030504040204" pitchFamily="50" charset="-128"/>
                      </a:endParaRPr>
                    </a:p>
                  </a:txBody>
                  <a:tcPr marL="36000" marR="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1661188"/>
                  </a:ext>
                </a:extLst>
              </a:tr>
              <a:tr h="684000">
                <a:tc>
                  <a:txBody>
                    <a:bodyPr/>
                    <a:lstStyle/>
                    <a:p>
                      <a:pPr algn="ctr"/>
                      <a:r>
                        <a:rPr kumimoji="1" lang="en-US" altLang="ja-JP" sz="1000" dirty="0">
                          <a:solidFill>
                            <a:schemeClr val="tx1"/>
                          </a:solidFill>
                          <a:latin typeface="Meiryo UI" panose="020B0604030504040204" pitchFamily="50" charset="-128"/>
                          <a:ea typeface="Meiryo UI" panose="020B0604030504040204" pitchFamily="50" charset="-128"/>
                        </a:rPr>
                        <a:t>4</a:t>
                      </a:r>
                      <a:endParaRPr kumimoji="1" lang="ja-JP" altLang="en-US" sz="1000" dirty="0">
                        <a:solidFill>
                          <a:schemeClr val="tx1"/>
                        </a:solidFill>
                        <a:latin typeface="Meiryo UI" panose="020B0604030504040204" pitchFamily="50" charset="-128"/>
                        <a:ea typeface="Meiryo UI" panose="020B0604030504040204" pitchFamily="50" charset="-128"/>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不支給決定通知書の項目の実装類型変更</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1000" kern="1200" dirty="0">
                          <a:solidFill>
                            <a:schemeClr val="tx1"/>
                          </a:solidFill>
                          <a:latin typeface="Meiryo UI" panose="020B0604030504040204" pitchFamily="50" charset="-128"/>
                          <a:ea typeface="Meiryo UI" panose="020B0604030504040204" pitchFamily="50" charset="-128"/>
                          <a:cs typeface="+mn-cs"/>
                        </a:rPr>
                        <a:t>不支給決定通知書の内訳項目の実装類型が、支給決定通知書の実装類型と異なるとのご意見をいただき、不支給決定通知書の内訳項目の実装類型を支給決定通知書にあわせて標準オプション項目に変更した。</a:t>
                      </a:r>
                    </a:p>
                  </a:txBody>
                  <a:tcPr marL="46800" marR="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取込済み</a:t>
                      </a:r>
                      <a:endParaRPr kumimoji="1" lang="en-US" altLang="ja-JP" sz="9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anose="020B0604030504040204" pitchFamily="50" charset="-128"/>
                          <a:ea typeface="Meiryo UI" panose="020B0604030504040204" pitchFamily="50" charset="-128"/>
                        </a:rPr>
                        <a:t>（別紙３）帳票詳細要件</a:t>
                      </a:r>
                      <a:endParaRPr kumimoji="1" lang="en-US" altLang="ja-JP" sz="1000" b="0" dirty="0">
                        <a:solidFill>
                          <a:schemeClr val="tx1"/>
                        </a:solidFill>
                        <a:latin typeface="Meiryo UI" panose="020B0604030504040204" pitchFamily="50" charset="-128"/>
                        <a:ea typeface="Meiryo UI" panose="020B0604030504040204" pitchFamily="50" charset="-128"/>
                      </a:endParaRPr>
                    </a:p>
                  </a:txBody>
                  <a:tcPr marL="36000" marR="9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70150020"/>
                  </a:ext>
                </a:extLst>
              </a:tr>
            </a:tbl>
          </a:graphicData>
        </a:graphic>
      </p:graphicFrame>
    </p:spTree>
    <p:extLst>
      <p:ext uri="{BB962C8B-B14F-4D97-AF65-F5344CB8AC3E}">
        <p14:creationId xmlns:p14="http://schemas.microsoft.com/office/powerpoint/2010/main" val="18150353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9F19DE-A54F-5FDE-C0FE-CB8EFA21DEA0}"/>
            </a:ext>
          </a:extLst>
        </p:cNvPr>
        <p:cNvGrpSpPr/>
        <p:nvPr/>
      </p:nvGrpSpPr>
      <p:grpSpPr>
        <a:xfrm>
          <a:off x="0" y="0"/>
          <a:ext cx="0" cy="0"/>
          <a:chOff x="0" y="0"/>
          <a:chExt cx="0" cy="0"/>
        </a:xfrm>
      </p:grpSpPr>
      <p:sp>
        <p:nvSpPr>
          <p:cNvPr id="10" name="正方形/長方形 9">
            <a:extLst>
              <a:ext uri="{FF2B5EF4-FFF2-40B4-BE49-F238E27FC236}">
                <a16:creationId xmlns:a16="http://schemas.microsoft.com/office/drawing/2014/main" id="{5EB9F310-848A-1DE8-65D3-0B5C844B4001}"/>
              </a:ext>
            </a:extLst>
          </p:cNvPr>
          <p:cNvSpPr/>
          <p:nvPr/>
        </p:nvSpPr>
        <p:spPr>
          <a:xfrm>
            <a:off x="252000" y="1549172"/>
            <a:ext cx="8620014" cy="4860000"/>
          </a:xfrm>
          <a:prstGeom prst="rect">
            <a:avLst/>
          </a:prstGeom>
          <a:ln w="19050">
            <a:solidFill>
              <a:schemeClr val="tx1"/>
            </a:solidFill>
          </a:ln>
        </p:spPr>
        <p:txBody>
          <a:bodyPr wrap="square" lIns="144000" tIns="216000" rIns="144000">
            <a:noAutofit/>
          </a:bodyPr>
          <a:lstStyle/>
          <a:p>
            <a:pPr lvl="0" defTabSz="914395">
              <a:defRPr/>
            </a:pPr>
            <a:r>
              <a:rPr lang="ja-JP" altLang="en-US"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事務局にて確認した結果、以下の影響があるため対応方針（案）を検討した。</a:t>
            </a: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kumimoji="1" lang="ja-JP" altLang="en-US" sz="1100" kern="1200" dirty="0">
                <a:solidFill>
                  <a:schemeClr val="tx1"/>
                </a:solidFill>
                <a:latin typeface="Meiryo UI" panose="020B0604030504040204" pitchFamily="50" charset="-128"/>
                <a:ea typeface="Meiryo UI" panose="020B0604030504040204" pitchFamily="50" charset="-128"/>
                <a:cs typeface="+mn-cs"/>
              </a:rPr>
              <a:t>① 財務会計システムへの連携機能の実装類型変更</a:t>
            </a:r>
            <a:endParaRPr kumimoji="1" lang="en-US" altLang="ja-JP" sz="1100" kern="1200" dirty="0">
              <a:solidFill>
                <a:schemeClr val="tx1"/>
              </a:solidFill>
              <a:latin typeface="Meiryo UI" panose="020B0604030504040204" pitchFamily="50" charset="-128"/>
              <a:ea typeface="Meiryo UI" panose="020B0604030504040204" pitchFamily="50" charset="-128"/>
              <a:cs typeface="+mn-cs"/>
            </a:endParaRPr>
          </a:p>
          <a:p>
            <a:pPr marL="180975" indent="-4763" algn="l" defTabSz="914400" rtl="0" eaLnBrk="1" latinLnBrk="0" hangingPunct="1"/>
            <a:r>
              <a:rPr kumimoji="1" lang="ja-JP" altLang="en-US" sz="1100" kern="1200" dirty="0">
                <a:solidFill>
                  <a:schemeClr val="tx1"/>
                </a:solidFill>
                <a:latin typeface="Meiryo UI" panose="020B0604030504040204" pitchFamily="50" charset="-128"/>
                <a:ea typeface="Meiryo UI" panose="020B0604030504040204" pitchFamily="50" charset="-128"/>
                <a:cs typeface="+mn-cs"/>
              </a:rPr>
              <a:t>国保標準仕様書で規定している以下の機能要件について、税務標準仕様書</a:t>
            </a:r>
            <a:r>
              <a:rPr lang="ja-JP" altLang="en-US" sz="1100" dirty="0">
                <a:latin typeface="Meiryo UI" panose="020B0604030504040204" pitchFamily="50" charset="-128"/>
                <a:ea typeface="Meiryo UI" panose="020B0604030504040204" pitchFamily="50" charset="-128"/>
              </a:rPr>
              <a:t>に基づき規定していたが、令和</a:t>
            </a:r>
            <a:r>
              <a:rPr lang="en-US" altLang="ja-JP" sz="1100" dirty="0">
                <a:latin typeface="Meiryo UI" panose="020B0604030504040204" pitchFamily="50" charset="-128"/>
                <a:ea typeface="Meiryo UI" panose="020B0604030504040204" pitchFamily="50" charset="-128"/>
              </a:rPr>
              <a:t>4</a:t>
            </a:r>
            <a:r>
              <a:rPr lang="ja-JP" altLang="en-US" sz="1100" dirty="0">
                <a:latin typeface="Meiryo UI" panose="020B0604030504040204" pitchFamily="50" charset="-128"/>
                <a:ea typeface="Meiryo UI" panose="020B0604030504040204" pitchFamily="50" charset="-128"/>
              </a:rPr>
              <a:t>年</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月末に公開された税務標準仕様書</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第</a:t>
            </a:r>
            <a:r>
              <a:rPr lang="en-US" altLang="ja-JP" sz="1100" dirty="0">
                <a:latin typeface="Meiryo UI" panose="020B0604030504040204" pitchFamily="50" charset="-128"/>
                <a:ea typeface="Meiryo UI" panose="020B0604030504040204" pitchFamily="50" charset="-128"/>
              </a:rPr>
              <a:t>2.0</a:t>
            </a:r>
            <a:r>
              <a:rPr lang="ja-JP" altLang="en-US" sz="1100" dirty="0">
                <a:latin typeface="Meiryo UI" panose="020B0604030504040204" pitchFamily="50" charset="-128"/>
                <a:ea typeface="Meiryo UI" panose="020B0604030504040204" pitchFamily="50" charset="-128"/>
              </a:rPr>
              <a:t>版</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において、</a:t>
            </a:r>
            <a:r>
              <a:rPr kumimoji="1" lang="ja-JP" altLang="en-US" sz="1100" kern="1200" dirty="0">
                <a:solidFill>
                  <a:schemeClr val="tx1"/>
                </a:solidFill>
                <a:latin typeface="Meiryo UI" panose="020B0604030504040204" pitchFamily="50" charset="-128"/>
                <a:ea typeface="Meiryo UI" panose="020B0604030504040204" pitchFamily="50" charset="-128"/>
                <a:cs typeface="+mn-cs"/>
              </a:rPr>
              <a:t>財務会計システム（標準化対象外システム）との連携機能については標準化対象外であることを理由として該当の機能が削除されている。</a:t>
            </a:r>
            <a:endParaRPr kumimoji="1" lang="en-US" altLang="ja-JP" sz="1100" kern="1200" dirty="0">
              <a:solidFill>
                <a:schemeClr val="tx1"/>
              </a:solidFill>
              <a:latin typeface="Meiryo UI" panose="020B0604030504040204" pitchFamily="50" charset="-128"/>
              <a:ea typeface="Meiryo UI" panose="020B0604030504040204" pitchFamily="50" charset="-128"/>
              <a:cs typeface="+mn-cs"/>
            </a:endParaRPr>
          </a:p>
          <a:p>
            <a:pPr marL="180975" indent="-4763" algn="l" defTabSz="914400" rtl="0" eaLnBrk="1" latinLnBrk="0" hangingPunct="1"/>
            <a:endParaRPr lang="en-US" altLang="ja-JP" sz="1100" dirty="0">
              <a:latin typeface="Meiryo UI" panose="020B0604030504040204" pitchFamily="50" charset="-128"/>
              <a:ea typeface="Meiryo UI" panose="020B0604030504040204" pitchFamily="50" charset="-128"/>
            </a:endParaRPr>
          </a:p>
          <a:p>
            <a:pPr marL="180975" indent="-4763" algn="l" defTabSz="914400" rtl="0" eaLnBrk="1" latinLnBrk="0" hangingPunct="1"/>
            <a:endParaRPr kumimoji="1" lang="en-US" altLang="ja-JP" sz="1100" kern="1200" dirty="0">
              <a:solidFill>
                <a:schemeClr val="tx1"/>
              </a:solidFill>
              <a:latin typeface="Meiryo UI" panose="020B0604030504040204" pitchFamily="50" charset="-128"/>
              <a:ea typeface="Meiryo UI" panose="020B0604030504040204" pitchFamily="50" charset="-128"/>
              <a:cs typeface="+mn-cs"/>
            </a:endParaRPr>
          </a:p>
          <a:p>
            <a:pPr marL="180975" indent="-4763" algn="l" defTabSz="914400" rtl="0" eaLnBrk="1" latinLnBrk="0" hangingPunct="1"/>
            <a:endParaRPr lang="en-US" altLang="ja-JP" sz="1100" dirty="0">
              <a:latin typeface="Meiryo UI" panose="020B0604030504040204" pitchFamily="50" charset="-128"/>
              <a:ea typeface="Meiryo UI" panose="020B0604030504040204" pitchFamily="50" charset="-128"/>
            </a:endParaRPr>
          </a:p>
          <a:p>
            <a:pPr marL="180975" indent="-4763" algn="l" defTabSz="914400" rtl="0" eaLnBrk="1" latinLnBrk="0" hangingPunct="1"/>
            <a:endParaRPr lang="en-US" altLang="ja-JP" sz="1100" dirty="0">
              <a:latin typeface="Meiryo UI" panose="020B0604030504040204" pitchFamily="50" charset="-128"/>
              <a:ea typeface="Meiryo UI" panose="020B0604030504040204" pitchFamily="50" charset="-128"/>
            </a:endParaRPr>
          </a:p>
          <a:p>
            <a:pPr marL="180975" indent="-4763" algn="l" defTabSz="914400" rtl="0" eaLnBrk="1" latinLnBrk="0" hangingPunct="1"/>
            <a:endParaRPr lang="en-US" altLang="ja-JP" sz="1100" dirty="0">
              <a:latin typeface="Meiryo UI" panose="020B0604030504040204" pitchFamily="50" charset="-128"/>
              <a:ea typeface="Meiryo UI" panose="020B0604030504040204" pitchFamily="50" charset="-128"/>
            </a:endParaRPr>
          </a:p>
          <a:p>
            <a:pPr marL="180975" indent="-4763" algn="l" defTabSz="914400" rtl="0" eaLnBrk="1" latinLnBrk="0" hangingPunct="1"/>
            <a:endParaRPr kumimoji="1" lang="en-US" altLang="ja-JP" sz="1100" kern="1200" dirty="0">
              <a:solidFill>
                <a:schemeClr val="tx1"/>
              </a:solidFill>
              <a:latin typeface="Meiryo UI" panose="020B0604030504040204" pitchFamily="50" charset="-128"/>
              <a:ea typeface="Meiryo UI" panose="020B0604030504040204" pitchFamily="50" charset="-128"/>
              <a:cs typeface="+mn-cs"/>
            </a:endParaRPr>
          </a:p>
          <a:p>
            <a:pPr marL="180975" indent="-4763" algn="l" defTabSz="914400" rtl="0" eaLnBrk="1" latinLnBrk="0" hangingPunct="1"/>
            <a:r>
              <a:rPr kumimoji="1" lang="ja-JP" altLang="en-US" sz="1100" kern="1200" dirty="0">
                <a:solidFill>
                  <a:schemeClr val="tx1"/>
                </a:solidFill>
                <a:latin typeface="Meiryo UI" panose="020B0604030504040204" pitchFamily="50" charset="-128"/>
                <a:ea typeface="Meiryo UI" panose="020B0604030504040204" pitchFamily="50" charset="-128"/>
                <a:cs typeface="+mn-cs"/>
              </a:rPr>
              <a:t>国保としては、税務に合わせて当該機能を削除することも検討したが、</a:t>
            </a:r>
            <a:r>
              <a:rPr lang="ja-JP" altLang="en-US" sz="1100" dirty="0">
                <a:latin typeface="Meiryo UI" panose="020B0604030504040204" pitchFamily="50" charset="-128"/>
                <a:ea typeface="Meiryo UI" panose="020B0604030504040204" pitchFamily="50" charset="-128"/>
              </a:rPr>
              <a:t>標準仕様書上から記載を削除することで実装不可機能として取り扱われることが懸念され、そうなった場合、既に</a:t>
            </a:r>
            <a:r>
              <a:rPr kumimoji="1" lang="ja-JP" altLang="en-US" sz="1100" kern="1200" dirty="0">
                <a:solidFill>
                  <a:schemeClr val="tx1"/>
                </a:solidFill>
                <a:latin typeface="Meiryo UI" panose="020B0604030504040204" pitchFamily="50" charset="-128"/>
                <a:ea typeface="Meiryo UI" panose="020B0604030504040204" pitchFamily="50" charset="-128"/>
                <a:cs typeface="+mn-cs"/>
              </a:rPr>
              <a:t>実装を進めているベンダや当該機能を利用する予定のある市区町村に影響が生じることから、国保標準仕様書においては標準オプション機能として当該機能要件を残す</a:t>
            </a:r>
            <a:r>
              <a:rPr lang="ja-JP" altLang="en-US" sz="1100" dirty="0">
                <a:latin typeface="Meiryo UI" panose="020B0604030504040204" pitchFamily="50" charset="-128"/>
                <a:ea typeface="Meiryo UI" panose="020B0604030504040204" pitchFamily="50" charset="-128"/>
              </a:rPr>
              <a:t>方針とする</a:t>
            </a:r>
            <a:r>
              <a:rPr kumimoji="1" lang="ja-JP" altLang="en-US" sz="1100" kern="1200" dirty="0">
                <a:solidFill>
                  <a:schemeClr val="tx1"/>
                </a:solidFill>
                <a:latin typeface="Meiryo UI" panose="020B0604030504040204" pitchFamily="50" charset="-128"/>
                <a:ea typeface="Meiryo UI" panose="020B0604030504040204" pitchFamily="50" charset="-128"/>
                <a:cs typeface="+mn-cs"/>
              </a:rPr>
              <a:t>。</a:t>
            </a:r>
            <a:endParaRPr kumimoji="1" lang="en-US" altLang="ja-JP" sz="1100" kern="1200" dirty="0">
              <a:solidFill>
                <a:schemeClr val="tx1"/>
              </a:solidFill>
              <a:latin typeface="Meiryo UI" panose="020B0604030504040204" pitchFamily="50" charset="-128"/>
              <a:ea typeface="Meiryo UI" panose="020B0604030504040204" pitchFamily="50" charset="-128"/>
              <a:cs typeface="+mn-cs"/>
            </a:endParaRPr>
          </a:p>
          <a:p>
            <a:pPr marL="180975" indent="-4763" algn="l" defTabSz="914400" rtl="0" eaLnBrk="1" latinLnBrk="0" hangingPunct="1"/>
            <a:endParaRPr lang="en-US" altLang="ja-JP" sz="1100" dirty="0">
              <a:latin typeface="Meiryo UI" panose="020B0604030504040204" pitchFamily="50" charset="-128"/>
              <a:ea typeface="Meiryo UI" panose="020B0604030504040204" pitchFamily="50" charset="-128"/>
            </a:endParaRPr>
          </a:p>
          <a:p>
            <a:pPr marL="180975" indent="-4763" algn="l" defTabSz="914400" rtl="0" eaLnBrk="1" latinLnBrk="0" hangingPunct="1"/>
            <a:r>
              <a:rPr kumimoji="1" lang="ja-JP" altLang="en-US" sz="1100" kern="1200" dirty="0">
                <a:solidFill>
                  <a:schemeClr val="tx1"/>
                </a:solidFill>
                <a:latin typeface="Meiryo UI" panose="020B0604030504040204" pitchFamily="50" charset="-128"/>
                <a:ea typeface="Meiryo UI" panose="020B0604030504040204" pitchFamily="50" charset="-128"/>
                <a:cs typeface="+mn-cs"/>
              </a:rPr>
              <a:t>なお、国保の機能別連携仕様において、国保システムから財務会計システムへ連携するためのインタフェースが以下のとおり規定されていたが、令和</a:t>
            </a:r>
            <a:r>
              <a:rPr kumimoji="1" lang="en-US" altLang="ja-JP" sz="1100" kern="1200" dirty="0">
                <a:solidFill>
                  <a:schemeClr val="tx1"/>
                </a:solidFill>
                <a:latin typeface="Meiryo UI" panose="020B0604030504040204" pitchFamily="50" charset="-128"/>
                <a:ea typeface="Meiryo UI" panose="020B0604030504040204" pitchFamily="50" charset="-128"/>
                <a:cs typeface="+mn-cs"/>
              </a:rPr>
              <a:t>6</a:t>
            </a:r>
            <a:r>
              <a:rPr kumimoji="1" lang="ja-JP" altLang="en-US" sz="1100" kern="1200" dirty="0">
                <a:solidFill>
                  <a:schemeClr val="tx1"/>
                </a:solidFill>
                <a:latin typeface="Meiryo UI" panose="020B0604030504040204" pitchFamily="50" charset="-128"/>
                <a:ea typeface="Meiryo UI" panose="020B0604030504040204" pitchFamily="50" charset="-128"/>
                <a:cs typeface="+mn-cs"/>
              </a:rPr>
              <a:t>年</a:t>
            </a:r>
            <a:r>
              <a:rPr kumimoji="1" lang="en-US" altLang="ja-JP" sz="1100" kern="1200" dirty="0">
                <a:solidFill>
                  <a:schemeClr val="tx1"/>
                </a:solidFill>
                <a:latin typeface="Meiryo UI" panose="020B0604030504040204" pitchFamily="50" charset="-128"/>
                <a:ea typeface="Meiryo UI" panose="020B0604030504040204" pitchFamily="50" charset="-128"/>
                <a:cs typeface="+mn-cs"/>
              </a:rPr>
              <a:t>9</a:t>
            </a:r>
            <a:r>
              <a:rPr lang="ja-JP" altLang="en-US" sz="1100" dirty="0">
                <a:latin typeface="Meiryo UI" panose="020B0604030504040204" pitchFamily="50" charset="-128"/>
                <a:ea typeface="Meiryo UI" panose="020B0604030504040204" pitchFamily="50" charset="-128"/>
              </a:rPr>
              <a:t>月末に公開された</a:t>
            </a:r>
            <a:r>
              <a:rPr kumimoji="1" lang="en-US" altLang="ja-JP" sz="11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100" kern="1200" dirty="0">
                <a:solidFill>
                  <a:schemeClr val="tx1"/>
                </a:solidFill>
                <a:latin typeface="Meiryo UI" panose="020B0604030504040204" pitchFamily="50" charset="-128"/>
                <a:ea typeface="Meiryo UI" panose="020B0604030504040204" pitchFamily="50" charset="-128"/>
                <a:cs typeface="+mn-cs"/>
              </a:rPr>
              <a:t>第</a:t>
            </a:r>
            <a:r>
              <a:rPr kumimoji="1" lang="en-US" altLang="ja-JP" sz="1100" kern="1200" dirty="0">
                <a:solidFill>
                  <a:schemeClr val="tx1"/>
                </a:solidFill>
                <a:latin typeface="Meiryo UI" panose="020B0604030504040204" pitchFamily="50" charset="-128"/>
                <a:ea typeface="Meiryo UI" panose="020B0604030504040204" pitchFamily="50" charset="-128"/>
                <a:cs typeface="+mn-cs"/>
              </a:rPr>
              <a:t>4.0</a:t>
            </a:r>
            <a:r>
              <a:rPr kumimoji="1" lang="ja-JP" altLang="en-US" sz="1100" kern="1200" dirty="0">
                <a:solidFill>
                  <a:schemeClr val="tx1"/>
                </a:solidFill>
                <a:latin typeface="Meiryo UI" panose="020B0604030504040204" pitchFamily="50" charset="-128"/>
                <a:ea typeface="Meiryo UI" panose="020B0604030504040204" pitchFamily="50" charset="-128"/>
                <a:cs typeface="+mn-cs"/>
              </a:rPr>
              <a:t>版</a:t>
            </a:r>
            <a:r>
              <a:rPr kumimoji="1" lang="en-US" altLang="ja-JP" sz="1100" kern="1200" dirty="0">
                <a:solidFill>
                  <a:schemeClr val="tx1"/>
                </a:solidFill>
                <a:latin typeface="Meiryo UI" panose="020B0604030504040204" pitchFamily="50" charset="-128"/>
                <a:ea typeface="Meiryo UI" panose="020B0604030504040204" pitchFamily="50" charset="-128"/>
                <a:cs typeface="+mn-cs"/>
              </a:rPr>
              <a:t>】</a:t>
            </a:r>
            <a:r>
              <a:rPr kumimoji="1" lang="ja-JP" altLang="en-US" sz="1100" kern="1200" dirty="0">
                <a:solidFill>
                  <a:schemeClr val="tx1"/>
                </a:solidFill>
                <a:latin typeface="Meiryo UI" panose="020B0604030504040204" pitchFamily="50" charset="-128"/>
                <a:ea typeface="Meiryo UI" panose="020B0604030504040204" pitchFamily="50" charset="-128"/>
                <a:cs typeface="+mn-cs"/>
              </a:rPr>
              <a:t>にて削除されていることを確認している。</a:t>
            </a:r>
            <a:endParaRPr kumimoji="1" lang="en-US" altLang="ja-JP" sz="1100" kern="1200" dirty="0">
              <a:solidFill>
                <a:schemeClr val="tx1"/>
              </a:solidFill>
              <a:latin typeface="Meiryo UI" panose="020B0604030504040204" pitchFamily="50" charset="-128"/>
              <a:ea typeface="Meiryo UI" panose="020B0604030504040204" pitchFamily="50" charset="-128"/>
              <a:cs typeface="+mn-cs"/>
            </a:endParaRPr>
          </a:p>
          <a:p>
            <a:pPr marL="180975" indent="-4763" algn="l" defTabSz="914400" rtl="0" eaLnBrk="1" latinLnBrk="0" hangingPunct="1"/>
            <a:endParaRPr lang="en-US" altLang="ja-JP" sz="1100" dirty="0">
              <a:latin typeface="Meiryo UI" panose="020B0604030504040204" pitchFamily="50" charset="-128"/>
              <a:ea typeface="Meiryo UI" panose="020B0604030504040204" pitchFamily="50" charset="-128"/>
            </a:endParaRPr>
          </a:p>
          <a:p>
            <a:pPr marL="180975" indent="-4763" algn="l" defTabSz="914400" rtl="0" eaLnBrk="1" latinLnBrk="0" hangingPunct="1"/>
            <a:endParaRPr kumimoji="1" lang="ja-JP" altLang="en-US" sz="1100" kern="1200" dirty="0">
              <a:solidFill>
                <a:schemeClr val="tx1"/>
              </a:solidFill>
              <a:latin typeface="Meiryo UI" panose="020B0604030504040204" pitchFamily="50" charset="-128"/>
              <a:ea typeface="Meiryo UI" panose="020B0604030504040204" pitchFamily="50" charset="-128"/>
              <a:cs typeface="+mn-cs"/>
            </a:endParaRPr>
          </a:p>
          <a:p>
            <a:pPr marL="180975" indent="-4763" algn="l" defTabSz="914400" rtl="0" eaLnBrk="1" latinLnBrk="0" hangingPunct="1"/>
            <a:endParaRPr kumimoji="1" lang="en-US" altLang="ja-JP" sz="1100" kern="1200" dirty="0">
              <a:solidFill>
                <a:schemeClr val="tx1"/>
              </a:solidFill>
              <a:latin typeface="Meiryo UI" panose="020B0604030504040204" pitchFamily="50" charset="-128"/>
              <a:ea typeface="Meiryo UI" panose="020B0604030504040204" pitchFamily="50" charset="-128"/>
              <a:cs typeface="+mn-cs"/>
            </a:endParaRPr>
          </a:p>
          <a:p>
            <a:pPr marL="180975" indent="-4763" algn="l" defTabSz="914400" rtl="0" eaLnBrk="1" latinLnBrk="0" hangingPunct="1"/>
            <a:endParaRPr kumimoji="1" lang="en-US" altLang="ja-JP" sz="1100" kern="1200" dirty="0">
              <a:solidFill>
                <a:schemeClr val="tx1"/>
              </a:solidFill>
              <a:latin typeface="Meiryo UI" panose="020B0604030504040204" pitchFamily="50" charset="-128"/>
              <a:ea typeface="Meiryo UI" panose="020B0604030504040204" pitchFamily="50" charset="-128"/>
              <a:cs typeface="+mn-cs"/>
            </a:endParaRPr>
          </a:p>
          <a:p>
            <a:pPr marL="265113" indent="-88900" algn="l" defTabSz="914400" rtl="0" eaLnBrk="1" latinLnBrk="0" hangingPunct="1"/>
            <a:endParaRPr kumimoji="1" lang="en-US" altLang="ja-JP" sz="1100" kern="1200" dirty="0">
              <a:solidFill>
                <a:schemeClr val="tx1"/>
              </a:solidFill>
              <a:latin typeface="Meiryo UI" panose="020B0604030504040204" pitchFamily="50" charset="-128"/>
              <a:ea typeface="Meiryo UI" panose="020B0604030504040204" pitchFamily="50" charset="-128"/>
              <a:cs typeface="+mn-cs"/>
            </a:endParaRPr>
          </a:p>
          <a:p>
            <a:pPr marL="265113" indent="-88900" algn="l" defTabSz="914400" rtl="0" eaLnBrk="1" latinLnBrk="0" hangingPunct="1"/>
            <a:endParaRPr lang="en-US" altLang="ja-JP" sz="1100" dirty="0">
              <a:latin typeface="Meiryo UI" panose="020B0604030504040204" pitchFamily="50" charset="-128"/>
              <a:ea typeface="Meiryo UI" panose="020B0604030504040204" pitchFamily="50" charset="-128"/>
            </a:endParaRPr>
          </a:p>
          <a:p>
            <a:pPr indent="-88900" defTabSz="914395">
              <a:defRPr/>
            </a:pPr>
            <a:r>
              <a:rPr lang="ja-JP" altLang="en-US" sz="1100" dirty="0">
                <a:latin typeface="Meiryo UI" panose="020B0604030504040204" pitchFamily="50" charset="-128"/>
                <a:ea typeface="Meiryo UI" panose="020B0604030504040204" pitchFamily="50" charset="-128"/>
              </a:rPr>
              <a:t>② 「執行停止」の文言の修正</a:t>
            </a:r>
            <a:endParaRPr lang="en-US" altLang="ja-JP" sz="1100" dirty="0">
              <a:latin typeface="Meiryo UI" panose="020B0604030504040204" pitchFamily="50" charset="-128"/>
              <a:ea typeface="Meiryo UI" panose="020B0604030504040204" pitchFamily="50" charset="-128"/>
            </a:endParaRPr>
          </a:p>
          <a:p>
            <a:pPr marL="180975" indent="-4763" algn="l" defTabSz="914400" rtl="0" eaLnBrk="1" latinLnBrk="0" hangingPunct="1"/>
            <a:r>
              <a:rPr lang="ja-JP" altLang="en-US" sz="1100" dirty="0">
                <a:latin typeface="Meiryo UI" panose="020B0604030504040204" pitchFamily="50" charset="-128"/>
                <a:ea typeface="Meiryo UI" panose="020B0604030504040204" pitchFamily="50" charset="-128"/>
              </a:rPr>
              <a:t>税務標準仕様書において、 「執行停止」の文言を地方税法第</a:t>
            </a:r>
            <a:r>
              <a:rPr lang="en-US" altLang="ja-JP" sz="1100" dirty="0">
                <a:latin typeface="Meiryo UI" panose="020B0604030504040204" pitchFamily="50" charset="-128"/>
                <a:ea typeface="Meiryo UI" panose="020B0604030504040204" pitchFamily="50" charset="-128"/>
              </a:rPr>
              <a:t>15</a:t>
            </a:r>
            <a:r>
              <a:rPr lang="ja-JP" altLang="en-US" sz="1100" dirty="0">
                <a:latin typeface="Meiryo UI" panose="020B0604030504040204" pitchFamily="50" charset="-128"/>
                <a:ea typeface="Meiryo UI" panose="020B0604030504040204" pitchFamily="50" charset="-128"/>
              </a:rPr>
              <a:t>条の</a:t>
            </a:r>
            <a:r>
              <a:rPr lang="en-US" altLang="ja-JP" sz="1100" dirty="0">
                <a:latin typeface="Meiryo UI" panose="020B0604030504040204" pitchFamily="50" charset="-128"/>
                <a:ea typeface="Meiryo UI" panose="020B0604030504040204" pitchFamily="50" charset="-128"/>
              </a:rPr>
              <a:t>7</a:t>
            </a:r>
            <a:r>
              <a:rPr lang="ja-JP" altLang="en-US" sz="1100" dirty="0">
                <a:latin typeface="Meiryo UI" panose="020B0604030504040204" pitchFamily="50" charset="-128"/>
                <a:ea typeface="Meiryo UI" panose="020B0604030504040204" pitchFamily="50" charset="-128"/>
              </a:rPr>
              <a:t>にあわせて「滞納処分の停止」へ修正されたため、国保標準仕様書においても同様に文言を修正することとした。</a:t>
            </a:r>
            <a:endParaRPr lang="en-US" altLang="ja-JP" sz="1100" dirty="0">
              <a:latin typeface="Meiryo UI" panose="020B0604030504040204" pitchFamily="50" charset="-128"/>
              <a:ea typeface="Meiryo UI" panose="020B0604030504040204" pitchFamily="50" charset="-128"/>
            </a:endParaRPr>
          </a:p>
          <a:p>
            <a:pPr marL="180975" indent="-4763" algn="l" defTabSz="914400" rtl="0" eaLnBrk="1" latinLnBrk="0" hangingPunct="1"/>
            <a:r>
              <a:rPr lang="ja-JP" altLang="en-US" sz="1100" dirty="0">
                <a:latin typeface="Meiryo UI" panose="020B0604030504040204" pitchFamily="50" charset="-128"/>
                <a:ea typeface="Meiryo UI" panose="020B0604030504040204" pitchFamily="50" charset="-128"/>
              </a:rPr>
              <a:t>標準仕様書への反映については、令和</a:t>
            </a:r>
            <a:r>
              <a:rPr lang="en-US" altLang="ja-JP" sz="1100" dirty="0">
                <a:latin typeface="Meiryo UI" panose="020B0604030504040204" pitchFamily="50" charset="-128"/>
                <a:ea typeface="Meiryo UI" panose="020B0604030504040204" pitchFamily="50" charset="-128"/>
              </a:rPr>
              <a:t>7</a:t>
            </a:r>
            <a:r>
              <a:rPr lang="ja-JP" altLang="en-US" sz="1100" dirty="0">
                <a:latin typeface="Meiryo UI" panose="020B0604030504040204" pitchFamily="50" charset="-128"/>
                <a:ea typeface="Meiryo UI" panose="020B0604030504040204" pitchFamily="50" charset="-128"/>
              </a:rPr>
              <a:t>年</a:t>
            </a:r>
            <a:r>
              <a:rPr lang="en-US" altLang="ja-JP" sz="1100" dirty="0">
                <a:latin typeface="Meiryo UI" panose="020B0604030504040204" pitchFamily="50" charset="-128"/>
                <a:ea typeface="Meiryo UI" panose="020B0604030504040204" pitchFamily="50" charset="-128"/>
              </a:rPr>
              <a:t>2</a:t>
            </a:r>
            <a:r>
              <a:rPr lang="ja-JP" altLang="en-US" sz="1100" dirty="0">
                <a:latin typeface="Meiryo UI" panose="020B0604030504040204" pitchFamily="50" charset="-128"/>
                <a:ea typeface="Meiryo UI" panose="020B0604030504040204" pitchFamily="50" charset="-128"/>
              </a:rPr>
              <a:t>月頃に予定している全国意見照会までに対応予定。</a:t>
            </a:r>
          </a:p>
          <a:p>
            <a:pPr lvl="0" defTabSz="914395">
              <a:defRPr/>
            </a:pPr>
            <a:endParaRPr lang="en-US" altLang="ja-JP" sz="11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スライド番号プレースホルダー 4">
            <a:extLst>
              <a:ext uri="{FF2B5EF4-FFF2-40B4-BE49-F238E27FC236}">
                <a16:creationId xmlns:a16="http://schemas.microsoft.com/office/drawing/2014/main" id="{6261B7F4-7ECD-54A4-E790-FBD4BF5FDF43}"/>
              </a:ext>
            </a:extLst>
          </p:cNvPr>
          <p:cNvSpPr>
            <a:spLocks noGrp="1"/>
          </p:cNvSpPr>
          <p:nvPr>
            <p:ph type="sldNum" sz="quarter" idx="12"/>
          </p:nvPr>
        </p:nvSpPr>
        <p:spPr>
          <a:xfrm>
            <a:off x="7091082"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5" name="Rectangle 5">
            <a:extLst>
              <a:ext uri="{FF2B5EF4-FFF2-40B4-BE49-F238E27FC236}">
                <a16:creationId xmlns:a16="http://schemas.microsoft.com/office/drawing/2014/main" id="{1CB16272-8944-5605-528D-13CB8E767890}"/>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kern="0">
                <a:latin typeface="Meiryo UI" panose="020B0604030504040204" pitchFamily="50" charset="-128"/>
                <a:ea typeface="Meiryo UI" panose="020B0604030504040204" pitchFamily="50" charset="-128"/>
              </a:rPr>
              <a:t>５．その他修正</a:t>
            </a:r>
          </a:p>
        </p:txBody>
      </p:sp>
      <p:sp>
        <p:nvSpPr>
          <p:cNvPr id="4" name="正方形/長方形 3">
            <a:extLst>
              <a:ext uri="{FF2B5EF4-FFF2-40B4-BE49-F238E27FC236}">
                <a16:creationId xmlns:a16="http://schemas.microsoft.com/office/drawing/2014/main" id="{967352E1-754C-C7ED-2A0F-0373F1CF291D}"/>
              </a:ext>
            </a:extLst>
          </p:cNvPr>
          <p:cNvSpPr/>
          <p:nvPr/>
        </p:nvSpPr>
        <p:spPr>
          <a:xfrm>
            <a:off x="252000" y="800504"/>
            <a:ext cx="8620014" cy="468000"/>
          </a:xfrm>
          <a:prstGeom prst="rect">
            <a:avLst/>
          </a:prstGeom>
          <a:ln w="19050">
            <a:solidFill>
              <a:schemeClr val="tx1"/>
            </a:solidFill>
          </a:ln>
        </p:spPr>
        <p:txBody>
          <a:bodyPr wrap="square" lIns="144000" tIns="216000" rIns="144000">
            <a:noAutofit/>
          </a:bodyPr>
          <a:lstStyle/>
          <a:p>
            <a:pPr defTabSz="914395">
              <a:defRPr/>
            </a:pPr>
            <a:r>
              <a:rPr kumimoji="1" lang="ja-JP" altLang="en-US" sz="1100" kern="1200">
                <a:solidFill>
                  <a:schemeClr val="tx1"/>
                </a:solidFill>
                <a:latin typeface="Meiryo UI" panose="020B0604030504040204" pitchFamily="50" charset="-128"/>
                <a:ea typeface="Meiryo UI" panose="020B0604030504040204" pitchFamily="50" charset="-128"/>
                <a:cs typeface="+mn-cs"/>
              </a:rPr>
              <a:t>令和</a:t>
            </a:r>
            <a:r>
              <a:rPr kumimoji="1" lang="en-US" altLang="ja-JP" sz="1100" kern="1200">
                <a:solidFill>
                  <a:schemeClr val="tx1"/>
                </a:solidFill>
                <a:latin typeface="Meiryo UI" panose="020B0604030504040204" pitchFamily="50" charset="-128"/>
                <a:ea typeface="Meiryo UI" panose="020B0604030504040204" pitchFamily="50" charset="-128"/>
                <a:cs typeface="+mn-cs"/>
              </a:rPr>
              <a:t>6</a:t>
            </a:r>
            <a:r>
              <a:rPr kumimoji="1" lang="ja-JP" altLang="en-US" sz="1100" kern="1200">
                <a:solidFill>
                  <a:schemeClr val="tx1"/>
                </a:solidFill>
                <a:latin typeface="Meiryo UI" panose="020B0604030504040204" pitchFamily="50" charset="-128"/>
                <a:ea typeface="Meiryo UI" panose="020B0604030504040204" pitchFamily="50" charset="-128"/>
                <a:cs typeface="+mn-cs"/>
              </a:rPr>
              <a:t>年</a:t>
            </a:r>
            <a:r>
              <a:rPr kumimoji="1" lang="en-US" altLang="ja-JP" sz="1100" kern="1200">
                <a:solidFill>
                  <a:schemeClr val="tx1"/>
                </a:solidFill>
                <a:latin typeface="Meiryo UI" panose="020B0604030504040204" pitchFamily="50" charset="-128"/>
                <a:ea typeface="Meiryo UI" panose="020B0604030504040204" pitchFamily="50" charset="-128"/>
                <a:cs typeface="+mn-cs"/>
              </a:rPr>
              <a:t>8</a:t>
            </a:r>
            <a:r>
              <a:rPr kumimoji="1" lang="ja-JP" altLang="en-US" sz="1100" kern="1200">
                <a:solidFill>
                  <a:schemeClr val="tx1"/>
                </a:solidFill>
                <a:latin typeface="Meiryo UI" panose="020B0604030504040204" pitchFamily="50" charset="-128"/>
                <a:ea typeface="Meiryo UI" panose="020B0604030504040204" pitchFamily="50" charset="-128"/>
                <a:cs typeface="+mn-cs"/>
              </a:rPr>
              <a:t>月末に公開された税務標準仕様書</a:t>
            </a:r>
            <a:r>
              <a:rPr kumimoji="1" lang="en-US" altLang="ja-JP" sz="1100" kern="1200">
                <a:solidFill>
                  <a:schemeClr val="tx1"/>
                </a:solidFill>
                <a:latin typeface="Meiryo UI" panose="020B0604030504040204" pitchFamily="50" charset="-128"/>
                <a:ea typeface="Meiryo UI" panose="020B0604030504040204" pitchFamily="50" charset="-128"/>
                <a:cs typeface="+mn-cs"/>
              </a:rPr>
              <a:t>【</a:t>
            </a:r>
            <a:r>
              <a:rPr kumimoji="1" lang="ja-JP" altLang="en-US" sz="1100" kern="1200">
                <a:solidFill>
                  <a:schemeClr val="tx1"/>
                </a:solidFill>
                <a:latin typeface="Meiryo UI" panose="020B0604030504040204" pitchFamily="50" charset="-128"/>
                <a:ea typeface="Meiryo UI" panose="020B0604030504040204" pitchFamily="50" charset="-128"/>
                <a:cs typeface="+mn-cs"/>
              </a:rPr>
              <a:t>第</a:t>
            </a:r>
            <a:r>
              <a:rPr kumimoji="1" lang="en-US" altLang="ja-JP" sz="1100" kern="1200">
                <a:solidFill>
                  <a:schemeClr val="tx1"/>
                </a:solidFill>
                <a:latin typeface="Meiryo UI" panose="020B0604030504040204" pitchFamily="50" charset="-128"/>
                <a:ea typeface="Meiryo UI" panose="020B0604030504040204" pitchFamily="50" charset="-128"/>
                <a:cs typeface="+mn-cs"/>
              </a:rPr>
              <a:t>4.0</a:t>
            </a:r>
            <a:r>
              <a:rPr kumimoji="1" lang="ja-JP" altLang="en-US" sz="1100" kern="1200">
                <a:solidFill>
                  <a:schemeClr val="tx1"/>
                </a:solidFill>
                <a:latin typeface="Meiryo UI" panose="020B0604030504040204" pitchFamily="50" charset="-128"/>
                <a:ea typeface="Meiryo UI" panose="020B0604030504040204" pitchFamily="50" charset="-128"/>
                <a:cs typeface="+mn-cs"/>
              </a:rPr>
              <a:t>版</a:t>
            </a:r>
            <a:r>
              <a:rPr kumimoji="1" lang="en-US" altLang="ja-JP" sz="1100" kern="1200">
                <a:solidFill>
                  <a:schemeClr val="tx1"/>
                </a:solidFill>
                <a:latin typeface="Meiryo UI" panose="020B0604030504040204" pitchFamily="50" charset="-128"/>
                <a:ea typeface="Meiryo UI" panose="020B0604030504040204" pitchFamily="50" charset="-128"/>
                <a:cs typeface="+mn-cs"/>
              </a:rPr>
              <a:t>】</a:t>
            </a:r>
            <a:r>
              <a:rPr kumimoji="1" lang="ja-JP" altLang="en-US" sz="1100" kern="1200">
                <a:solidFill>
                  <a:schemeClr val="tx1"/>
                </a:solidFill>
                <a:latin typeface="Meiryo UI" panose="020B0604030504040204" pitchFamily="50" charset="-128"/>
                <a:ea typeface="Meiryo UI" panose="020B0604030504040204" pitchFamily="50" charset="-128"/>
                <a:cs typeface="+mn-cs"/>
              </a:rPr>
              <a:t>の改版箇所を確認し、国保標準仕様書へ反映すべき要件があるか確認する。</a:t>
            </a:r>
            <a:endParaRPr kumimoji="1" lang="en-US" altLang="ja-JP" sz="1100" kern="1200">
              <a:solidFill>
                <a:schemeClr val="tx1"/>
              </a:solidFill>
              <a:latin typeface="Meiryo UI" panose="020B0604030504040204" pitchFamily="50" charset="-128"/>
              <a:ea typeface="Meiryo UI" panose="020B0604030504040204" pitchFamily="50" charset="-128"/>
              <a:cs typeface="+mn-cs"/>
            </a:endParaRPr>
          </a:p>
        </p:txBody>
      </p:sp>
      <p:sp>
        <p:nvSpPr>
          <p:cNvPr id="6" name="正方形/長方形 5">
            <a:extLst>
              <a:ext uri="{FF2B5EF4-FFF2-40B4-BE49-F238E27FC236}">
                <a16:creationId xmlns:a16="http://schemas.microsoft.com/office/drawing/2014/main" id="{71009B1C-09E8-CCFE-ABA5-9C683FE6925A}"/>
              </a:ext>
            </a:extLst>
          </p:cNvPr>
          <p:cNvSpPr/>
          <p:nvPr/>
        </p:nvSpPr>
        <p:spPr>
          <a:xfrm>
            <a:off x="403309" y="676418"/>
            <a:ext cx="1288371" cy="262800"/>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課題</a:t>
            </a:r>
          </a:p>
        </p:txBody>
      </p:sp>
      <p:sp>
        <p:nvSpPr>
          <p:cNvPr id="11" name="正方形/長方形 10">
            <a:extLst>
              <a:ext uri="{FF2B5EF4-FFF2-40B4-BE49-F238E27FC236}">
                <a16:creationId xmlns:a16="http://schemas.microsoft.com/office/drawing/2014/main" id="{E2C28910-A9A5-5EB0-BBFB-49E8B4AB9F0E}"/>
              </a:ext>
            </a:extLst>
          </p:cNvPr>
          <p:cNvSpPr/>
          <p:nvPr/>
        </p:nvSpPr>
        <p:spPr>
          <a:xfrm>
            <a:off x="403309" y="1437700"/>
            <a:ext cx="128837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方針（結論）</a:t>
            </a:r>
          </a:p>
        </p:txBody>
      </p:sp>
      <p:sp>
        <p:nvSpPr>
          <p:cNvPr id="12" name="正方形/長方形 11">
            <a:extLst>
              <a:ext uri="{FF2B5EF4-FFF2-40B4-BE49-F238E27FC236}">
                <a16:creationId xmlns:a16="http://schemas.microsoft.com/office/drawing/2014/main" id="{AFC2BCA4-C7A6-3889-942B-5DEF7D4B97C6}"/>
              </a:ext>
            </a:extLst>
          </p:cNvPr>
          <p:cNvSpPr/>
          <p:nvPr/>
        </p:nvSpPr>
        <p:spPr>
          <a:xfrm>
            <a:off x="196014" y="329938"/>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（１）税務標準仕様書の改版箇所の横並び見直し－財務会計システムへの連携機能の実装類型変更</a:t>
            </a:r>
          </a:p>
        </p:txBody>
      </p:sp>
      <p:pic>
        <p:nvPicPr>
          <p:cNvPr id="17" name="図 16">
            <a:extLst>
              <a:ext uri="{FF2B5EF4-FFF2-40B4-BE49-F238E27FC236}">
                <a16:creationId xmlns:a16="http://schemas.microsoft.com/office/drawing/2014/main" id="{7133FB07-102B-27AD-CBF7-C92E875ACBC6}"/>
              </a:ext>
            </a:extLst>
          </p:cNvPr>
          <p:cNvPicPr>
            <a:picLocks noChangeAspect="1"/>
          </p:cNvPicPr>
          <p:nvPr/>
        </p:nvPicPr>
        <p:blipFill>
          <a:blip r:embed="rId2"/>
          <a:srcRect l="24554" t="36598" r="24257" b="50000"/>
          <a:stretch/>
        </p:blipFill>
        <p:spPr>
          <a:xfrm>
            <a:off x="679009" y="2634427"/>
            <a:ext cx="6092764" cy="869132"/>
          </a:xfrm>
          <a:prstGeom prst="rect">
            <a:avLst/>
          </a:prstGeom>
        </p:spPr>
      </p:pic>
      <p:pic>
        <p:nvPicPr>
          <p:cNvPr id="23" name="図 22">
            <a:extLst>
              <a:ext uri="{FF2B5EF4-FFF2-40B4-BE49-F238E27FC236}">
                <a16:creationId xmlns:a16="http://schemas.microsoft.com/office/drawing/2014/main" id="{744B9C78-CC5B-647E-AD6C-4342F0FA9C5A}"/>
              </a:ext>
            </a:extLst>
          </p:cNvPr>
          <p:cNvPicPr>
            <a:picLocks noChangeAspect="1"/>
          </p:cNvPicPr>
          <p:nvPr/>
        </p:nvPicPr>
        <p:blipFill>
          <a:blip r:embed="rId3"/>
          <a:srcRect l="4410" t="58223" r="18736" b="26506"/>
          <a:stretch/>
        </p:blipFill>
        <p:spPr>
          <a:xfrm>
            <a:off x="679009" y="4679616"/>
            <a:ext cx="6013891" cy="651039"/>
          </a:xfrm>
          <a:prstGeom prst="rect">
            <a:avLst/>
          </a:prstGeom>
        </p:spPr>
      </p:pic>
    </p:spTree>
    <p:extLst>
      <p:ext uri="{BB962C8B-B14F-4D97-AF65-F5344CB8AC3E}">
        <p14:creationId xmlns:p14="http://schemas.microsoft.com/office/powerpoint/2010/main" val="3905064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5">
            <a:extLst>
              <a:ext uri="{FF2B5EF4-FFF2-40B4-BE49-F238E27FC236}">
                <a16:creationId xmlns:a16="http://schemas.microsoft.com/office/drawing/2014/main" id="{43C104EF-2571-408B-9D19-05CC2AEEF6C8}"/>
              </a:ext>
            </a:extLst>
          </p:cNvPr>
          <p:cNvSpPr txBox="1">
            <a:spLocks noChangeArrowheads="1"/>
          </p:cNvSpPr>
          <p:nvPr/>
        </p:nvSpPr>
        <p:spPr>
          <a:xfrm>
            <a:off x="271453" y="197225"/>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sz="2400" b="1" kern="0">
                <a:latin typeface="Meiryo UI" panose="020B0604030504040204" pitchFamily="50" charset="-128"/>
                <a:ea typeface="Meiryo UI" panose="020B0604030504040204" pitchFamily="50" charset="-128"/>
              </a:rPr>
              <a:t>目次</a:t>
            </a:r>
            <a:endParaRPr lang="ja-JP" altLang="en-US" sz="1200" b="1" kern="0">
              <a:latin typeface="Meiryo UI" panose="020B0604030504040204" pitchFamily="50" charset="-128"/>
              <a:ea typeface="Meiryo UI" panose="020B0604030504040204" pitchFamily="50" charset="-128"/>
            </a:endParaRPr>
          </a:p>
        </p:txBody>
      </p:sp>
      <p:sp>
        <p:nvSpPr>
          <p:cNvPr id="10" name="Rectangle 5">
            <a:extLst>
              <a:ext uri="{FF2B5EF4-FFF2-40B4-BE49-F238E27FC236}">
                <a16:creationId xmlns:a16="http://schemas.microsoft.com/office/drawing/2014/main" id="{58839AC7-7719-41AB-98C6-786AF30C744B}"/>
              </a:ext>
            </a:extLst>
          </p:cNvPr>
          <p:cNvSpPr txBox="1">
            <a:spLocks noChangeArrowheads="1"/>
          </p:cNvSpPr>
          <p:nvPr/>
        </p:nvSpPr>
        <p:spPr>
          <a:xfrm>
            <a:off x="271453" y="841411"/>
            <a:ext cx="8672400" cy="5252914"/>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indent="-177800" eaLnBrk="1" hangingPunct="1">
              <a:buClr>
                <a:srgbClr val="002060"/>
              </a:buClr>
              <a:buNone/>
              <a:defRPr/>
            </a:pPr>
            <a:r>
              <a:rPr lang="ja-JP" altLang="en-US" sz="1600" kern="0" dirty="0">
                <a:latin typeface="Meiryo UI" panose="020B0604030504040204" pitchFamily="50" charset="-128"/>
                <a:ea typeface="Meiryo UI" panose="020B0604030504040204" pitchFamily="50" charset="-128"/>
              </a:rPr>
              <a:t>１．国保標準仕様書</a:t>
            </a:r>
            <a:r>
              <a:rPr lang="en-US" altLang="ja-JP" sz="1600" kern="0" dirty="0">
                <a:latin typeface="Meiryo UI" panose="020B0604030504040204" pitchFamily="50" charset="-128"/>
                <a:ea typeface="Meiryo UI" panose="020B0604030504040204" pitchFamily="50" charset="-128"/>
              </a:rPr>
              <a:t>【</a:t>
            </a:r>
            <a:r>
              <a:rPr lang="ja-JP" altLang="en-US" sz="1600" kern="0" dirty="0">
                <a:latin typeface="Meiryo UI" panose="020B0604030504040204" pitchFamily="50" charset="-128"/>
                <a:ea typeface="Meiryo UI" panose="020B0604030504040204" pitchFamily="50" charset="-128"/>
              </a:rPr>
              <a:t>第</a:t>
            </a:r>
            <a:r>
              <a:rPr lang="en-US" altLang="ja-JP" sz="1600" kern="0" dirty="0">
                <a:latin typeface="Meiryo UI" panose="020B0604030504040204" pitchFamily="50" charset="-128"/>
                <a:ea typeface="Meiryo UI" panose="020B0604030504040204" pitchFamily="50" charset="-128"/>
              </a:rPr>
              <a:t>1.3</a:t>
            </a:r>
            <a:r>
              <a:rPr lang="ja-JP" altLang="en-US" sz="1600" kern="0" dirty="0">
                <a:latin typeface="Meiryo UI" panose="020B0604030504040204" pitchFamily="50" charset="-128"/>
                <a:ea typeface="Meiryo UI" panose="020B0604030504040204" pitchFamily="50" charset="-128"/>
              </a:rPr>
              <a:t>版</a:t>
            </a:r>
            <a:r>
              <a:rPr lang="en-US" altLang="ja-JP" sz="1600" kern="0" dirty="0">
                <a:latin typeface="Meiryo UI" panose="020B0604030504040204" pitchFamily="50" charset="-128"/>
                <a:ea typeface="Meiryo UI" panose="020B0604030504040204" pitchFamily="50" charset="-128"/>
              </a:rPr>
              <a:t>】</a:t>
            </a:r>
            <a:r>
              <a:rPr lang="ja-JP" altLang="en-US" sz="1600" kern="0" dirty="0">
                <a:latin typeface="Meiryo UI" panose="020B0604030504040204" pitchFamily="50" charset="-128"/>
                <a:ea typeface="Meiryo UI" panose="020B0604030504040204" pitchFamily="50" charset="-128"/>
              </a:rPr>
              <a:t>公開までの実施経緯と実施内容</a:t>
            </a:r>
            <a:endParaRPr lang="en-US" altLang="ja-JP" sz="1600" kern="0" dirty="0">
              <a:latin typeface="Meiryo UI" panose="020B0604030504040204" pitchFamily="50" charset="-128"/>
              <a:ea typeface="Meiryo UI" panose="020B0604030504040204" pitchFamily="50" charset="-128"/>
            </a:endParaRPr>
          </a:p>
          <a:p>
            <a:pPr marL="177800" indent="-177800" eaLnBrk="1" hangingPunct="1">
              <a:buClr>
                <a:srgbClr val="002060"/>
              </a:buClr>
              <a:buNone/>
              <a:defRPr/>
            </a:pPr>
            <a:endParaRPr lang="en-US" altLang="ja-JP" sz="1600" kern="0" dirty="0">
              <a:latin typeface="Meiryo UI" panose="020B0604030504040204" pitchFamily="50" charset="-128"/>
              <a:ea typeface="Meiryo UI" panose="020B0604030504040204" pitchFamily="50" charset="-128"/>
            </a:endParaRPr>
          </a:p>
          <a:p>
            <a:pPr marL="177800" indent="-177800" eaLnBrk="1" hangingPunct="1">
              <a:buClr>
                <a:srgbClr val="002060"/>
              </a:buClr>
              <a:buNone/>
              <a:defRPr/>
            </a:pPr>
            <a:r>
              <a:rPr lang="ja-JP" altLang="en-US" sz="1600" kern="0" dirty="0">
                <a:latin typeface="Meiryo UI" panose="020B0604030504040204" pitchFamily="50" charset="-128"/>
                <a:ea typeface="Meiryo UI" panose="020B0604030504040204" pitchFamily="50" charset="-128"/>
              </a:rPr>
              <a:t>２．国保標準仕様書</a:t>
            </a:r>
            <a:r>
              <a:rPr lang="en-US" altLang="zh-TW" sz="1600" kern="0" dirty="0">
                <a:latin typeface="Meiryo UI" panose="020B0604030504040204" pitchFamily="50" charset="-128"/>
                <a:ea typeface="Meiryo UI" panose="020B0604030504040204" pitchFamily="50" charset="-128"/>
              </a:rPr>
              <a:t>【</a:t>
            </a:r>
            <a:r>
              <a:rPr lang="zh-TW" altLang="en-US" sz="1600" kern="0" dirty="0">
                <a:latin typeface="Meiryo UI" panose="020B0604030504040204" pitchFamily="50" charset="-128"/>
                <a:ea typeface="Meiryo UI" panose="020B0604030504040204" pitchFamily="50" charset="-128"/>
              </a:rPr>
              <a:t>第</a:t>
            </a:r>
            <a:r>
              <a:rPr lang="en-US" altLang="zh-TW" sz="1600" kern="0" dirty="0">
                <a:latin typeface="Meiryo UI" panose="020B0604030504040204" pitchFamily="50" charset="-128"/>
                <a:ea typeface="Meiryo UI" panose="020B0604030504040204" pitchFamily="50" charset="-128"/>
              </a:rPr>
              <a:t>1.4</a:t>
            </a:r>
            <a:r>
              <a:rPr lang="zh-TW" altLang="en-US" sz="1600" kern="0" dirty="0">
                <a:latin typeface="Meiryo UI" panose="020B0604030504040204" pitchFamily="50" charset="-128"/>
                <a:ea typeface="Meiryo UI" panose="020B0604030504040204" pitchFamily="50" charset="-128"/>
              </a:rPr>
              <a:t>版</a:t>
            </a:r>
            <a:r>
              <a:rPr lang="en-US" altLang="zh-TW" sz="1600" kern="0" dirty="0">
                <a:latin typeface="Meiryo UI" panose="020B0604030504040204" pitchFamily="50" charset="-128"/>
                <a:ea typeface="Meiryo UI" panose="020B0604030504040204" pitchFamily="50" charset="-128"/>
              </a:rPr>
              <a:t>】</a:t>
            </a:r>
            <a:r>
              <a:rPr lang="ja-JP" altLang="en-US" sz="1600" kern="0" dirty="0">
                <a:latin typeface="Meiryo UI" panose="020B0604030504040204" pitchFamily="50" charset="-128"/>
                <a:ea typeface="Meiryo UI" panose="020B0604030504040204" pitchFamily="50" charset="-128"/>
              </a:rPr>
              <a:t>公開に向けた</a:t>
            </a:r>
            <a:r>
              <a:rPr lang="zh-TW" altLang="en-US" sz="1600" kern="0" dirty="0">
                <a:latin typeface="Meiryo UI" panose="020B0604030504040204" pitchFamily="50" charset="-128"/>
                <a:ea typeface="Meiryo UI" panose="020B0604030504040204" pitchFamily="50" charset="-128"/>
              </a:rPr>
              <a:t>実施事項</a:t>
            </a:r>
            <a:endParaRPr lang="en-US" altLang="ja-JP" sz="1600" kern="0" dirty="0">
              <a:latin typeface="Meiryo UI" panose="020B0604030504040204" pitchFamily="50" charset="-128"/>
              <a:ea typeface="Meiryo UI" panose="020B0604030504040204" pitchFamily="50" charset="-128"/>
            </a:endParaRPr>
          </a:p>
          <a:p>
            <a:pPr marL="177800" indent="-177800" eaLnBrk="1" hangingPunct="1">
              <a:buClr>
                <a:srgbClr val="002060"/>
              </a:buClr>
              <a:buNone/>
              <a:defRPr/>
            </a:pPr>
            <a:endParaRPr lang="en-US" altLang="ja-JP" sz="1600" kern="0" dirty="0">
              <a:latin typeface="Meiryo UI" panose="020B0604030504040204" pitchFamily="50" charset="-128"/>
              <a:ea typeface="Meiryo UI" panose="020B0604030504040204" pitchFamily="50" charset="-128"/>
            </a:endParaRPr>
          </a:p>
          <a:p>
            <a:pPr marL="177800" indent="-177800" eaLnBrk="1" hangingPunct="1">
              <a:buClr>
                <a:srgbClr val="002060"/>
              </a:buClr>
              <a:buNone/>
              <a:defRPr/>
            </a:pPr>
            <a:r>
              <a:rPr kumimoji="1" lang="ja-JP" altLang="en-US" sz="1600" dirty="0">
                <a:solidFill>
                  <a:prstClr val="black"/>
                </a:solidFill>
                <a:latin typeface="Meiryo UI" panose="020B0604030504040204" pitchFamily="50" charset="-128"/>
                <a:ea typeface="Meiryo UI" panose="020B0604030504040204" pitchFamily="50" charset="-128"/>
              </a:rPr>
              <a:t>３．制度改正等に関する要件の取り込みについて</a:t>
            </a:r>
            <a:endParaRPr kumimoji="1" lang="en-US" altLang="ja-JP" sz="1600" dirty="0">
              <a:solidFill>
                <a:prstClr val="black"/>
              </a:solidFill>
              <a:latin typeface="Meiryo UI" panose="020B0604030504040204" pitchFamily="50" charset="-128"/>
              <a:ea typeface="Meiryo UI" panose="020B0604030504040204" pitchFamily="50" charset="-128"/>
            </a:endParaRPr>
          </a:p>
          <a:p>
            <a:pPr marL="177800" indent="-177800" eaLnBrk="1" hangingPunct="1">
              <a:buClr>
                <a:srgbClr val="002060"/>
              </a:buClr>
              <a:buNone/>
              <a:defRPr/>
            </a:pPr>
            <a:endParaRPr lang="en-US" altLang="ja-JP" sz="1600" kern="0" dirty="0">
              <a:solidFill>
                <a:prstClr val="black"/>
              </a:solidFill>
              <a:latin typeface="Meiryo UI" panose="020B0604030504040204" pitchFamily="50" charset="-128"/>
              <a:ea typeface="Meiryo UI" panose="020B0604030504040204" pitchFamily="50" charset="-128"/>
            </a:endParaRPr>
          </a:p>
          <a:p>
            <a:pPr marL="177800" indent="-177800" eaLnBrk="1" hangingPunct="1">
              <a:buClr>
                <a:srgbClr val="002060"/>
              </a:buClr>
              <a:buNone/>
              <a:defRPr/>
            </a:pPr>
            <a:r>
              <a:rPr lang="ja-JP" altLang="en-US" sz="1600" kern="0" dirty="0">
                <a:solidFill>
                  <a:prstClr val="black"/>
                </a:solidFill>
                <a:latin typeface="Meiryo UI" panose="020B0604030504040204" pitchFamily="50" charset="-128"/>
                <a:ea typeface="Meiryo UI" panose="020B0604030504040204" pitchFamily="50" charset="-128"/>
              </a:rPr>
              <a:t>４．実装必須機能（経過措置対象）の整理</a:t>
            </a:r>
            <a:r>
              <a:rPr lang="ja-JP" altLang="en-US" sz="1600" kern="0" dirty="0">
                <a:latin typeface="Meiryo UI" panose="020B0604030504040204" pitchFamily="50" charset="-128"/>
                <a:ea typeface="Meiryo UI" panose="020B0604030504040204" pitchFamily="50" charset="-128"/>
              </a:rPr>
              <a:t>について</a:t>
            </a:r>
            <a:endParaRPr lang="en-US" altLang="ja-JP" sz="1600" kern="0" dirty="0">
              <a:latin typeface="Meiryo UI" panose="020B0604030504040204" pitchFamily="50" charset="-128"/>
              <a:ea typeface="Meiryo UI" panose="020B0604030504040204" pitchFamily="50" charset="-128"/>
            </a:endParaRPr>
          </a:p>
          <a:p>
            <a:pPr marL="177800" indent="-177800" eaLnBrk="1" hangingPunct="1">
              <a:buClr>
                <a:srgbClr val="002060"/>
              </a:buClr>
              <a:buNone/>
              <a:defRPr/>
            </a:pPr>
            <a:endParaRPr lang="en-US" altLang="ja-JP" sz="1600" kern="0" dirty="0">
              <a:latin typeface="Meiryo UI" panose="020B0604030504040204" pitchFamily="50" charset="-128"/>
              <a:ea typeface="Meiryo UI" panose="020B0604030504040204" pitchFamily="50" charset="-128"/>
            </a:endParaRPr>
          </a:p>
          <a:p>
            <a:pPr marL="177800" indent="-177800" eaLnBrk="1" hangingPunct="1">
              <a:buClr>
                <a:srgbClr val="002060"/>
              </a:buClr>
              <a:buNone/>
              <a:defRPr/>
            </a:pPr>
            <a:r>
              <a:rPr lang="ja-JP" altLang="en-US" sz="1600" kern="0" dirty="0">
                <a:latin typeface="Meiryo UI" panose="020B0604030504040204" pitchFamily="50" charset="-128"/>
                <a:ea typeface="Meiryo UI" panose="020B0604030504040204" pitchFamily="50" charset="-128"/>
              </a:rPr>
              <a:t>５．その他修正</a:t>
            </a:r>
            <a:endParaRPr lang="en-US" altLang="ja-JP" sz="1600" kern="0" dirty="0">
              <a:latin typeface="Meiryo UI" panose="020B0604030504040204" pitchFamily="50" charset="-128"/>
              <a:ea typeface="Meiryo UI" panose="020B0604030504040204" pitchFamily="50" charset="-128"/>
            </a:endParaRPr>
          </a:p>
          <a:p>
            <a:pPr marL="177800" indent="-177800" eaLnBrk="1" hangingPunct="1">
              <a:buClr>
                <a:srgbClr val="002060"/>
              </a:buClr>
              <a:buNone/>
              <a:defRPr/>
            </a:pPr>
            <a:endParaRPr lang="en-US" altLang="ja-JP" sz="1600" kern="0" dirty="0">
              <a:latin typeface="Meiryo UI" panose="020B0604030504040204" pitchFamily="50" charset="-128"/>
              <a:ea typeface="Meiryo UI" panose="020B0604030504040204" pitchFamily="50" charset="-128"/>
            </a:endParaRPr>
          </a:p>
          <a:p>
            <a:pPr marL="177800" indent="-177800" eaLnBrk="1" hangingPunct="1">
              <a:buClr>
                <a:srgbClr val="002060"/>
              </a:buClr>
              <a:buNone/>
              <a:defRPr/>
            </a:pPr>
            <a:r>
              <a:rPr lang="ja-JP" altLang="en-US" sz="1600" kern="0" dirty="0">
                <a:latin typeface="Meiryo UI" panose="020B0604030504040204" pitchFamily="50" charset="-128"/>
                <a:ea typeface="Meiryo UI" panose="020B0604030504040204" pitchFamily="50" charset="-128"/>
              </a:rPr>
              <a:t>６．今年度スケジュール</a:t>
            </a:r>
            <a:endParaRPr lang="en-US" altLang="ja-JP" sz="1600" kern="0" dirty="0">
              <a:latin typeface="Meiryo UI" panose="020B0604030504040204" pitchFamily="50" charset="-128"/>
              <a:ea typeface="Meiryo UI" panose="020B0604030504040204" pitchFamily="50" charset="-128"/>
            </a:endParaRPr>
          </a:p>
        </p:txBody>
      </p:sp>
      <p:sp>
        <p:nvSpPr>
          <p:cNvPr id="4" name="スライド番号プレースホルダー 4">
            <a:extLst>
              <a:ext uri="{FF2B5EF4-FFF2-40B4-BE49-F238E27FC236}">
                <a16:creationId xmlns:a16="http://schemas.microsoft.com/office/drawing/2014/main" id="{A77C9925-6A63-40DF-B00B-DCE1BF1A9C9B}"/>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6552333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8A0BDDF-EF7A-D405-7550-5BDD4A2EF353}"/>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indent="-177800" eaLnBrk="1" hangingPunct="1">
              <a:buClr>
                <a:srgbClr val="002060"/>
              </a:buClr>
              <a:buNone/>
              <a:defRPr/>
            </a:pPr>
            <a:r>
              <a:rPr lang="ja-JP" altLang="en-US" sz="1400" kern="0">
                <a:latin typeface="Meiryo UI" panose="020B0604030504040204" pitchFamily="50" charset="-128"/>
                <a:ea typeface="Meiryo UI" panose="020B0604030504040204" pitchFamily="50" charset="-128"/>
              </a:rPr>
              <a:t>６．今年度下期スケジュール</a:t>
            </a:r>
            <a:endParaRPr lang="en-US" altLang="ja-JP" sz="1400" kern="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6A59395-1DEF-402F-BB30-DEC84337814E}"/>
              </a:ext>
            </a:extLst>
          </p:cNvPr>
          <p:cNvSpPr/>
          <p:nvPr/>
        </p:nvSpPr>
        <p:spPr>
          <a:xfrm>
            <a:off x="89334" y="349643"/>
            <a:ext cx="8676000" cy="276999"/>
          </a:xfrm>
          <a:prstGeom prst="rect">
            <a:avLst/>
          </a:prstGeom>
        </p:spPr>
        <p:txBody>
          <a:bodyPr wrap="square">
            <a:spAutoFit/>
          </a:bodyPr>
          <a:lstStyle/>
          <a:p>
            <a:pPr marL="268288" indent="176213"/>
            <a:r>
              <a:rPr lang="ja-JP" altLang="en-US" sz="1200">
                <a:latin typeface="Meiryo UI" panose="020B0604030504040204" pitchFamily="50" charset="-128"/>
                <a:ea typeface="Meiryo UI" panose="020B0604030504040204" pitchFamily="50" charset="-128"/>
              </a:rPr>
              <a:t>令和</a:t>
            </a:r>
            <a:r>
              <a:rPr lang="en-US" altLang="ja-JP" sz="1200">
                <a:latin typeface="Meiryo UI" panose="020B0604030504040204" pitchFamily="50" charset="-128"/>
                <a:ea typeface="Meiryo UI" panose="020B0604030504040204" pitchFamily="50" charset="-128"/>
              </a:rPr>
              <a:t>7</a:t>
            </a:r>
            <a:r>
              <a:rPr lang="ja-JP" altLang="en-US" sz="1200">
                <a:latin typeface="Meiryo UI" panose="020B0604030504040204" pitchFamily="50" charset="-128"/>
                <a:ea typeface="Meiryo UI" panose="020B0604030504040204" pitchFamily="50" charset="-128"/>
              </a:rPr>
              <a:t>年</a:t>
            </a:r>
            <a:r>
              <a:rPr lang="en-US" altLang="ja-JP" sz="1200">
                <a:latin typeface="Meiryo UI" panose="020B0604030504040204" pitchFamily="50" charset="-128"/>
                <a:ea typeface="Meiryo UI" panose="020B0604030504040204" pitchFamily="50" charset="-128"/>
              </a:rPr>
              <a:t>3</a:t>
            </a:r>
            <a:r>
              <a:rPr lang="ja-JP" altLang="en-US" sz="1200">
                <a:latin typeface="Meiryo UI" panose="020B0604030504040204" pitchFamily="50" charset="-128"/>
                <a:ea typeface="Meiryo UI" panose="020B0604030504040204" pitchFamily="50" charset="-128"/>
              </a:rPr>
              <a:t>月末に予定している標準仕様書</a:t>
            </a:r>
            <a:r>
              <a:rPr lang="en-US" altLang="ja-JP" sz="1200">
                <a:latin typeface="Meiryo UI" panose="020B0604030504040204" pitchFamily="50" charset="-128"/>
                <a:ea typeface="Meiryo UI" panose="020B0604030504040204" pitchFamily="50" charset="-128"/>
              </a:rPr>
              <a:t>【</a:t>
            </a:r>
            <a:r>
              <a:rPr lang="ja-JP" altLang="en-US" sz="1200">
                <a:latin typeface="Meiryo UI" panose="020B0604030504040204" pitchFamily="50" charset="-128"/>
                <a:ea typeface="Meiryo UI" panose="020B0604030504040204" pitchFamily="50" charset="-128"/>
              </a:rPr>
              <a:t>第</a:t>
            </a:r>
            <a:r>
              <a:rPr lang="en-US" altLang="ja-JP" sz="1200">
                <a:latin typeface="Meiryo UI" panose="020B0604030504040204" pitchFamily="50" charset="-128"/>
                <a:ea typeface="Meiryo UI" panose="020B0604030504040204" pitchFamily="50" charset="-128"/>
              </a:rPr>
              <a:t>1.4</a:t>
            </a:r>
            <a:r>
              <a:rPr lang="ja-JP" altLang="en-US" sz="1200">
                <a:latin typeface="Meiryo UI" panose="020B0604030504040204" pitchFamily="50" charset="-128"/>
                <a:ea typeface="Meiryo UI" panose="020B0604030504040204" pitchFamily="50" charset="-128"/>
              </a:rPr>
              <a:t>版</a:t>
            </a:r>
            <a:r>
              <a:rPr lang="en-US" altLang="ja-JP" sz="1200">
                <a:latin typeface="Meiryo UI" panose="020B0604030504040204" pitchFamily="50" charset="-128"/>
                <a:ea typeface="Meiryo UI" panose="020B0604030504040204" pitchFamily="50" charset="-128"/>
              </a:rPr>
              <a:t>】</a:t>
            </a:r>
            <a:r>
              <a:rPr lang="ja-JP" altLang="en-US" sz="1200" kern="0">
                <a:latin typeface="Meiryo UI" panose="020B0604030504040204" pitchFamily="50" charset="-128"/>
                <a:ea typeface="Meiryo UI" panose="020B0604030504040204" pitchFamily="50" charset="-128"/>
              </a:rPr>
              <a:t>の改版スケジュールを以下に示す。（グレーの網掛け箇所は事務局作業）</a:t>
            </a:r>
            <a:endParaRPr lang="en-US" altLang="ja-JP" sz="1200" kern="0">
              <a:latin typeface="Meiryo UI" panose="020B0604030504040204" pitchFamily="50" charset="-128"/>
              <a:ea typeface="Meiryo UI" panose="020B0604030504040204" pitchFamily="50" charset="-128"/>
            </a:endParaRPr>
          </a:p>
        </p:txBody>
      </p:sp>
      <p:graphicFrame>
        <p:nvGraphicFramePr>
          <p:cNvPr id="3" name="表 2">
            <a:extLst>
              <a:ext uri="{FF2B5EF4-FFF2-40B4-BE49-F238E27FC236}">
                <a16:creationId xmlns:a16="http://schemas.microsoft.com/office/drawing/2014/main" id="{0674E513-F010-E75F-E987-08FAEC7F977B}"/>
              </a:ext>
            </a:extLst>
          </p:cNvPr>
          <p:cNvGraphicFramePr>
            <a:graphicFrameLocks noGrp="1"/>
          </p:cNvGraphicFramePr>
          <p:nvPr/>
        </p:nvGraphicFramePr>
        <p:xfrm>
          <a:off x="310720" y="697651"/>
          <a:ext cx="8575422" cy="4491300"/>
        </p:xfrm>
        <a:graphic>
          <a:graphicData uri="http://schemas.openxmlformats.org/drawingml/2006/table">
            <a:tbl>
              <a:tblPr firstRow="1" bandRow="1">
                <a:tableStyleId>{2D5ABB26-0587-4C30-8999-92F81FD0307C}</a:tableStyleId>
              </a:tblPr>
              <a:tblGrid>
                <a:gridCol w="1429237">
                  <a:extLst>
                    <a:ext uri="{9D8B030D-6E8A-4147-A177-3AD203B41FA5}">
                      <a16:colId xmlns:a16="http://schemas.microsoft.com/office/drawing/2014/main" val="3770462984"/>
                    </a:ext>
                  </a:extLst>
                </a:gridCol>
                <a:gridCol w="1429237">
                  <a:extLst>
                    <a:ext uri="{9D8B030D-6E8A-4147-A177-3AD203B41FA5}">
                      <a16:colId xmlns:a16="http://schemas.microsoft.com/office/drawing/2014/main" val="3229254663"/>
                    </a:ext>
                  </a:extLst>
                </a:gridCol>
                <a:gridCol w="1429237">
                  <a:extLst>
                    <a:ext uri="{9D8B030D-6E8A-4147-A177-3AD203B41FA5}">
                      <a16:colId xmlns:a16="http://schemas.microsoft.com/office/drawing/2014/main" val="1377547596"/>
                    </a:ext>
                  </a:extLst>
                </a:gridCol>
                <a:gridCol w="1429237">
                  <a:extLst>
                    <a:ext uri="{9D8B030D-6E8A-4147-A177-3AD203B41FA5}">
                      <a16:colId xmlns:a16="http://schemas.microsoft.com/office/drawing/2014/main" val="867093266"/>
                    </a:ext>
                  </a:extLst>
                </a:gridCol>
                <a:gridCol w="1429237">
                  <a:extLst>
                    <a:ext uri="{9D8B030D-6E8A-4147-A177-3AD203B41FA5}">
                      <a16:colId xmlns:a16="http://schemas.microsoft.com/office/drawing/2014/main" val="1799295440"/>
                    </a:ext>
                  </a:extLst>
                </a:gridCol>
                <a:gridCol w="1429237">
                  <a:extLst>
                    <a:ext uri="{9D8B030D-6E8A-4147-A177-3AD203B41FA5}">
                      <a16:colId xmlns:a16="http://schemas.microsoft.com/office/drawing/2014/main" val="1808337054"/>
                    </a:ext>
                  </a:extLst>
                </a:gridCol>
              </a:tblGrid>
              <a:tr h="216000">
                <a:tc gridSpan="6">
                  <a:txBody>
                    <a:bodyPr/>
                    <a:lstStyle/>
                    <a:p>
                      <a:pPr algn="ctr"/>
                      <a:r>
                        <a:rPr kumimoji="1" lang="ja-JP" altLang="en-US" sz="1050" b="1">
                          <a:solidFill>
                            <a:schemeClr val="bg1"/>
                          </a:solidFill>
                          <a:latin typeface="Meiryo UI" panose="020B0604030504040204" pitchFamily="50" charset="-128"/>
                          <a:ea typeface="Meiryo UI" panose="020B0604030504040204" pitchFamily="50" charset="-128"/>
                        </a:rPr>
                        <a:t>令和</a:t>
                      </a:r>
                      <a:r>
                        <a:rPr kumimoji="1" lang="en-US" altLang="ja-JP" sz="1050" b="1">
                          <a:solidFill>
                            <a:schemeClr val="bg1"/>
                          </a:solidFill>
                          <a:latin typeface="Meiryo UI" panose="020B0604030504040204" pitchFamily="50" charset="-128"/>
                          <a:ea typeface="Meiryo UI" panose="020B0604030504040204" pitchFamily="50" charset="-128"/>
                        </a:rPr>
                        <a:t>6</a:t>
                      </a:r>
                      <a:r>
                        <a:rPr kumimoji="1" lang="ja-JP" altLang="en-US" sz="1050" b="1">
                          <a:solidFill>
                            <a:schemeClr val="bg1"/>
                          </a:solidFill>
                          <a:latin typeface="Meiryo UI" panose="020B0604030504040204" pitchFamily="50" charset="-128"/>
                          <a:ea typeface="Meiryo UI" panose="020B0604030504040204" pitchFamily="50" charset="-128"/>
                        </a:rPr>
                        <a:t>年度</a:t>
                      </a: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pPr algn="ct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pPr algn="ct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pPr algn="ct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endParaRPr kumimoji="1" lang="ja-JP" altLang="en-US"/>
                    </a:p>
                  </a:txBody>
                  <a:tcPr/>
                </a:tc>
                <a:tc hMerge="1">
                  <a:txBody>
                    <a:bodyPr/>
                    <a:lstStyle/>
                    <a:p>
                      <a:pPr algn="ct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extLst>
                  <a:ext uri="{0D108BD9-81ED-4DB2-BD59-A6C34878D82A}">
                    <a16:rowId xmlns:a16="http://schemas.microsoft.com/office/drawing/2014/main" val="227714866"/>
                  </a:ext>
                </a:extLst>
              </a:tr>
              <a:tr h="216000">
                <a:tc>
                  <a:txBody>
                    <a:bodyPr/>
                    <a:lstStyle/>
                    <a:p>
                      <a:pPr algn="ctr"/>
                      <a:r>
                        <a:rPr kumimoji="1" lang="en-US" altLang="ja-JP" sz="1000" b="1" dirty="0">
                          <a:solidFill>
                            <a:schemeClr val="bg1"/>
                          </a:solidFill>
                          <a:latin typeface="Meiryo UI" panose="020B0604030504040204" pitchFamily="50" charset="-128"/>
                          <a:ea typeface="Meiryo UI" panose="020B0604030504040204" pitchFamily="50" charset="-128"/>
                        </a:rPr>
                        <a:t>10</a:t>
                      </a:r>
                      <a:r>
                        <a:rPr kumimoji="1" lang="ja-JP" altLang="en-US" sz="1000" b="1" dirty="0">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dirty="0">
                          <a:solidFill>
                            <a:schemeClr val="bg1"/>
                          </a:solidFill>
                          <a:latin typeface="Meiryo UI" panose="020B0604030504040204" pitchFamily="50" charset="-128"/>
                          <a:ea typeface="Meiryo UI" panose="020B0604030504040204" pitchFamily="50" charset="-128"/>
                        </a:rPr>
                        <a:t>11</a:t>
                      </a:r>
                      <a:r>
                        <a:rPr kumimoji="1" lang="ja-JP" altLang="en-US" sz="1000" b="1" dirty="0">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12</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1</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2</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3</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extLst>
                  <a:ext uri="{0D108BD9-81ED-4DB2-BD59-A6C34878D82A}">
                    <a16:rowId xmlns:a16="http://schemas.microsoft.com/office/drawing/2014/main" val="3249930212"/>
                  </a:ext>
                </a:extLst>
              </a:tr>
              <a:tr h="1548000">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7245484"/>
                  </a:ext>
                </a:extLst>
              </a:tr>
              <a:tr h="2448000">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97334252"/>
                  </a:ext>
                </a:extLst>
              </a:tr>
            </a:tbl>
          </a:graphicData>
        </a:graphic>
      </p:graphicFrame>
      <p:sp>
        <p:nvSpPr>
          <p:cNvPr id="4" name="正方形/長方形 3">
            <a:extLst>
              <a:ext uri="{FF2B5EF4-FFF2-40B4-BE49-F238E27FC236}">
                <a16:creationId xmlns:a16="http://schemas.microsoft.com/office/drawing/2014/main" id="{4F3B8EBB-AF9C-B1D1-D275-CC150C743658}"/>
              </a:ext>
            </a:extLst>
          </p:cNvPr>
          <p:cNvSpPr/>
          <p:nvPr/>
        </p:nvSpPr>
        <p:spPr>
          <a:xfrm>
            <a:off x="2765215" y="1810080"/>
            <a:ext cx="6065789" cy="848620"/>
          </a:xfrm>
          <a:prstGeom prst="rect">
            <a:avLst/>
          </a:prstGeom>
          <a:solidFill>
            <a:srgbClr val="C55A11">
              <a:alpha val="40000"/>
            </a:srgbClr>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endParaRPr kumimoji="1" lang="ja-JP" altLang="en-US" sz="1100">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B191B544-726F-7576-2B65-7A959BC98F80}"/>
              </a:ext>
            </a:extLst>
          </p:cNvPr>
          <p:cNvSpPr/>
          <p:nvPr/>
        </p:nvSpPr>
        <p:spPr bwMode="auto">
          <a:xfrm>
            <a:off x="1465726" y="1260035"/>
            <a:ext cx="1264079" cy="358704"/>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9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900" b="1" dirty="0">
                <a:latin typeface="Meiryo UI" panose="020B0604030504040204" pitchFamily="50" charset="-128"/>
                <a:ea typeface="Meiryo UI" panose="020B0604030504040204" pitchFamily="50" charset="-128"/>
                <a:cs typeface="Meiryo UI" panose="020B0604030504040204" pitchFamily="50" charset="-128"/>
              </a:rPr>
              <a:t>10/31</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9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b="1" dirty="0">
                <a:latin typeface="Meiryo UI" panose="020B0604030504040204" pitchFamily="50" charset="-128"/>
                <a:ea typeface="Meiryo UI" panose="020B0604030504040204" pitchFamily="50" charset="-128"/>
                <a:cs typeface="Meiryo UI" panose="020B0604030504040204" pitchFamily="50" charset="-128"/>
              </a:rPr>
              <a:t>   国保標準仕様書 </a:t>
            </a:r>
            <a:endParaRPr lang="en-US" altLang="ja-JP" sz="9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b="1" dirty="0">
                <a:latin typeface="Meiryo UI" panose="020B0604030504040204" pitchFamily="50" charset="-128"/>
                <a:ea typeface="Meiryo UI" panose="020B0604030504040204" pitchFamily="50" charset="-128"/>
                <a:cs typeface="Meiryo UI" panose="020B0604030504040204" pitchFamily="50" charset="-128"/>
              </a:rPr>
              <a:t>   </a:t>
            </a:r>
            <a:r>
              <a:rPr lang="en-US" altLang="ja-JP" sz="9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第</a:t>
            </a:r>
            <a:r>
              <a:rPr lang="en-US" altLang="ja-JP" sz="900" b="1" dirty="0">
                <a:latin typeface="Meiryo UI" panose="020B0604030504040204" pitchFamily="50" charset="-128"/>
                <a:ea typeface="Meiryo UI" panose="020B0604030504040204" pitchFamily="50" charset="-128"/>
                <a:cs typeface="Meiryo UI" panose="020B0604030504040204" pitchFamily="50" charset="-128"/>
              </a:rPr>
              <a:t>1.3</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9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公開</a:t>
            </a:r>
            <a:endParaRPr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835DB85E-C329-81D7-C112-5A83F9568CE4}"/>
              </a:ext>
            </a:extLst>
          </p:cNvPr>
          <p:cNvSpPr/>
          <p:nvPr/>
        </p:nvSpPr>
        <p:spPr bwMode="auto">
          <a:xfrm>
            <a:off x="6145762" y="5244400"/>
            <a:ext cx="2998238" cy="179352"/>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900">
                <a:latin typeface="Meiryo UI" panose="020B0604030504040204" pitchFamily="50" charset="-128"/>
                <a:ea typeface="Meiryo UI" panose="020B0604030504040204" pitchFamily="50" charset="-128"/>
                <a:cs typeface="Meiryo UI" panose="020B0604030504040204" pitchFamily="50" charset="-128"/>
              </a:rPr>
              <a:t>※</a:t>
            </a:r>
            <a:r>
              <a:rPr lang="ja-JP" altLang="en-US" sz="900">
                <a:latin typeface="Meiryo UI" panose="020B0604030504040204" pitchFamily="50" charset="-128"/>
                <a:ea typeface="Meiryo UI" panose="020B0604030504040204" pitchFamily="50" charset="-128"/>
                <a:cs typeface="Meiryo UI" panose="020B0604030504040204" pitchFamily="50" charset="-128"/>
              </a:rPr>
              <a:t> 記載している標準仕様書の版数は仮の版数となります。</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1EFA0306-A239-1A8B-B52C-88D9136A1D07}"/>
              </a:ext>
            </a:extLst>
          </p:cNvPr>
          <p:cNvSpPr/>
          <p:nvPr/>
        </p:nvSpPr>
        <p:spPr bwMode="auto">
          <a:xfrm>
            <a:off x="5999727" y="1260035"/>
            <a:ext cx="1539533" cy="496996"/>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月上旬</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dirty="0">
                <a:latin typeface="Meiryo UI" panose="020B0604030504040204" pitchFamily="50" charset="-128"/>
                <a:ea typeface="Meiryo UI" panose="020B0604030504040204" pitchFamily="50" charset="-128"/>
                <a:cs typeface="Meiryo UI" panose="020B0604030504040204" pitchFamily="50" charset="-128"/>
              </a:rPr>
              <a:t>　国保標準仕様書</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第</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（案）公開</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正方形/長方形 14">
            <a:extLst>
              <a:ext uri="{FF2B5EF4-FFF2-40B4-BE49-F238E27FC236}">
                <a16:creationId xmlns:a16="http://schemas.microsoft.com/office/drawing/2014/main" id="{174A7A9C-33FD-8D99-85C6-276CFF8AF672}"/>
              </a:ext>
            </a:extLst>
          </p:cNvPr>
          <p:cNvSpPr/>
          <p:nvPr/>
        </p:nvSpPr>
        <p:spPr bwMode="auto">
          <a:xfrm>
            <a:off x="7122696" y="1194046"/>
            <a:ext cx="1763443" cy="496996"/>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900" b="1"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900" b="1" dirty="0">
              <a:latin typeface="Meiryo UI" panose="020B0604030504040204" pitchFamily="50" charset="-128"/>
              <a:ea typeface="Meiryo UI" panose="020B0604030504040204" pitchFamily="50" charset="-128"/>
              <a:cs typeface="Meiryo UI" panose="020B0604030504040204" pitchFamily="50" charset="-128"/>
            </a:endParaRPr>
          </a:p>
          <a:p>
            <a:pPr algn="r"/>
            <a:r>
              <a:rPr lang="en-US" altLang="ja-JP" sz="900" b="1" dirty="0">
                <a:latin typeface="Meiryo UI" panose="020B0604030504040204" pitchFamily="50" charset="-128"/>
                <a:ea typeface="Meiryo UI" panose="020B0604030504040204" pitchFamily="50" charset="-128"/>
                <a:cs typeface="Meiryo UI" panose="020B0604030504040204" pitchFamily="50" charset="-128"/>
              </a:rPr>
              <a:t>3/31</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900" b="1" dirty="0">
              <a:latin typeface="Meiryo UI" panose="020B0604030504040204" pitchFamily="50" charset="-128"/>
              <a:ea typeface="Meiryo UI" panose="020B0604030504040204" pitchFamily="50" charset="-128"/>
              <a:cs typeface="Meiryo UI" panose="020B0604030504040204" pitchFamily="50" charset="-128"/>
            </a:endParaRPr>
          </a:p>
          <a:p>
            <a:pPr algn="r"/>
            <a:r>
              <a:rPr lang="ja-JP" altLang="en-US" sz="900" b="1" dirty="0">
                <a:latin typeface="Meiryo UI" panose="020B0604030504040204" pitchFamily="50" charset="-128"/>
                <a:ea typeface="Meiryo UI" panose="020B0604030504040204" pitchFamily="50" charset="-128"/>
                <a:cs typeface="Meiryo UI" panose="020B0604030504040204" pitchFamily="50" charset="-128"/>
              </a:rPr>
              <a:t>国保標準仕様書</a:t>
            </a:r>
            <a:endParaRPr lang="en-US" altLang="ja-JP" sz="900" b="1" dirty="0">
              <a:latin typeface="Meiryo UI" panose="020B0604030504040204" pitchFamily="50" charset="-128"/>
              <a:ea typeface="Meiryo UI" panose="020B0604030504040204" pitchFamily="50" charset="-128"/>
              <a:cs typeface="Meiryo UI" panose="020B0604030504040204" pitchFamily="50" charset="-128"/>
            </a:endParaRPr>
          </a:p>
          <a:p>
            <a:pPr algn="r"/>
            <a:r>
              <a:rPr lang="ja-JP" altLang="en-US" sz="900" b="1" dirty="0">
                <a:latin typeface="Meiryo UI" panose="020B0604030504040204" pitchFamily="50" charset="-128"/>
                <a:ea typeface="Meiryo UI" panose="020B0604030504040204" pitchFamily="50" charset="-128"/>
                <a:cs typeface="Meiryo UI" panose="020B0604030504040204" pitchFamily="50" charset="-128"/>
              </a:rPr>
              <a:t>  </a:t>
            </a:r>
            <a:r>
              <a:rPr lang="en-US" altLang="ja-JP" sz="9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第</a:t>
            </a:r>
            <a:r>
              <a:rPr lang="en-US" altLang="ja-JP" sz="900" b="1" dirty="0">
                <a:latin typeface="Meiryo UI" panose="020B0604030504040204" pitchFamily="50" charset="-128"/>
                <a:ea typeface="Meiryo UI" panose="020B0604030504040204" pitchFamily="50" charset="-128"/>
                <a:cs typeface="Meiryo UI" panose="020B0604030504040204" pitchFamily="50" charset="-128"/>
              </a:rPr>
              <a:t>1.4</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9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公開</a:t>
            </a:r>
            <a:endParaRPr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2D212761-63F5-85B0-1641-841D642C7594}"/>
              </a:ext>
            </a:extLst>
          </p:cNvPr>
          <p:cNvSpPr/>
          <p:nvPr/>
        </p:nvSpPr>
        <p:spPr bwMode="auto">
          <a:xfrm>
            <a:off x="7673617" y="1885406"/>
            <a:ext cx="746047" cy="331860"/>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3/7</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（仮）</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dirty="0">
                <a:latin typeface="Meiryo UI" panose="020B0604030504040204" pitchFamily="50" charset="-128"/>
                <a:ea typeface="Meiryo UI" panose="020B0604030504040204" pitchFamily="50" charset="-128"/>
                <a:cs typeface="Meiryo UI" panose="020B0604030504040204" pitchFamily="50" charset="-128"/>
              </a:rPr>
              <a:t>   第</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回</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WT</a:t>
            </a:r>
          </a:p>
        </p:txBody>
      </p:sp>
      <p:sp>
        <p:nvSpPr>
          <p:cNvPr id="17" name="正方形/長方形 16">
            <a:extLst>
              <a:ext uri="{FF2B5EF4-FFF2-40B4-BE49-F238E27FC236}">
                <a16:creationId xmlns:a16="http://schemas.microsoft.com/office/drawing/2014/main" id="{1FC356E9-D0B9-F510-8AF3-1D9345F7C349}"/>
              </a:ext>
            </a:extLst>
          </p:cNvPr>
          <p:cNvSpPr/>
          <p:nvPr/>
        </p:nvSpPr>
        <p:spPr bwMode="auto">
          <a:xfrm>
            <a:off x="8193829" y="2179296"/>
            <a:ext cx="746047" cy="331861"/>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   △  </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900" dirty="0">
                <a:latin typeface="Meiryo UI" panose="020B0604030504040204" pitchFamily="50" charset="-128"/>
                <a:ea typeface="Meiryo UI" panose="020B0604030504040204" pitchFamily="50" charset="-128"/>
                <a:cs typeface="Meiryo UI" panose="020B0604030504040204" pitchFamily="50" charset="-128"/>
              </a:rPr>
              <a:t>3/21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（仮）  第</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回検討会</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矢印: 五方向 17">
            <a:extLst>
              <a:ext uri="{FF2B5EF4-FFF2-40B4-BE49-F238E27FC236}">
                <a16:creationId xmlns:a16="http://schemas.microsoft.com/office/drawing/2014/main" id="{F7B8CAD4-F206-D098-C198-89293FDAE9BC}"/>
              </a:ext>
            </a:extLst>
          </p:cNvPr>
          <p:cNvSpPr/>
          <p:nvPr/>
        </p:nvSpPr>
        <p:spPr>
          <a:xfrm>
            <a:off x="6067283" y="3206256"/>
            <a:ext cx="763784" cy="576000"/>
          </a:xfrm>
          <a:prstGeom prst="homePlate">
            <a:avLst>
              <a:gd name="adj" fmla="val 26732"/>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全国</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意見</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照会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19" name="矢印: 五方向 18">
            <a:extLst>
              <a:ext uri="{FF2B5EF4-FFF2-40B4-BE49-F238E27FC236}">
                <a16:creationId xmlns:a16="http://schemas.microsoft.com/office/drawing/2014/main" id="{B9CB9703-0F9C-5471-C361-DC3A515AB70E}"/>
              </a:ext>
            </a:extLst>
          </p:cNvPr>
          <p:cNvSpPr/>
          <p:nvPr/>
        </p:nvSpPr>
        <p:spPr>
          <a:xfrm>
            <a:off x="6840264" y="3206256"/>
            <a:ext cx="833353" cy="576000"/>
          </a:xfrm>
          <a:prstGeom prst="homePlate">
            <a:avLst>
              <a:gd name="adj" fmla="val 33970"/>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dirty="0">
                <a:solidFill>
                  <a:schemeClr val="tx1"/>
                </a:solidFill>
                <a:latin typeface="Meiryo UI" panose="020B0604030504040204" pitchFamily="50" charset="-128"/>
                <a:ea typeface="Meiryo UI" panose="020B0604030504040204" pitchFamily="50" charset="-128"/>
              </a:rPr>
              <a:t>照会</a:t>
            </a:r>
            <a:endParaRPr lang="en-US" altLang="ja-JP" sz="900" dirty="0">
              <a:solidFill>
                <a:schemeClr val="tx1"/>
              </a:solidFill>
              <a:latin typeface="Meiryo UI" panose="020B0604030504040204" pitchFamily="50" charset="-128"/>
              <a:ea typeface="Meiryo UI" panose="020B0604030504040204" pitchFamily="50" charset="-128"/>
            </a:endParaRPr>
          </a:p>
          <a:p>
            <a:pPr algn="ctr"/>
            <a:r>
              <a:rPr lang="ja-JP" altLang="en-US" sz="900" dirty="0">
                <a:solidFill>
                  <a:schemeClr val="tx1"/>
                </a:solidFill>
                <a:latin typeface="Meiryo UI" panose="020B0604030504040204" pitchFamily="50" charset="-128"/>
                <a:ea typeface="Meiryo UI" panose="020B0604030504040204" pitchFamily="50" charset="-128"/>
              </a:rPr>
              <a:t>結果</a:t>
            </a:r>
            <a:endParaRPr lang="en-US" altLang="ja-JP" sz="900" dirty="0">
              <a:solidFill>
                <a:schemeClr val="tx1"/>
              </a:solidFill>
              <a:latin typeface="Meiryo UI" panose="020B0604030504040204" pitchFamily="50" charset="-128"/>
              <a:ea typeface="Meiryo UI" panose="020B0604030504040204" pitchFamily="50" charset="-128"/>
            </a:endParaRPr>
          </a:p>
          <a:p>
            <a:pPr algn="ctr"/>
            <a:r>
              <a:rPr lang="ja-JP" altLang="en-US" sz="900" dirty="0">
                <a:solidFill>
                  <a:schemeClr val="tx1"/>
                </a:solidFill>
                <a:latin typeface="Meiryo UI" panose="020B0604030504040204" pitchFamily="50" charset="-128"/>
                <a:ea typeface="Meiryo UI" panose="020B0604030504040204" pitchFamily="50" charset="-128"/>
              </a:rPr>
              <a:t>反映</a:t>
            </a:r>
            <a:endParaRPr lang="en-US" altLang="ja-JP" sz="900" dirty="0">
              <a:solidFill>
                <a:schemeClr val="tx1"/>
              </a:solidFill>
              <a:latin typeface="Meiryo UI" panose="020B0604030504040204" pitchFamily="50" charset="-128"/>
              <a:ea typeface="Meiryo UI" panose="020B0604030504040204" pitchFamily="50" charset="-128"/>
            </a:endParaRPr>
          </a:p>
        </p:txBody>
      </p:sp>
      <p:sp>
        <p:nvSpPr>
          <p:cNvPr id="20" name="矢印: 五方向 19">
            <a:extLst>
              <a:ext uri="{FF2B5EF4-FFF2-40B4-BE49-F238E27FC236}">
                <a16:creationId xmlns:a16="http://schemas.microsoft.com/office/drawing/2014/main" id="{717C63A3-F598-CE15-77D6-9291220634CF}"/>
              </a:ext>
            </a:extLst>
          </p:cNvPr>
          <p:cNvSpPr/>
          <p:nvPr/>
        </p:nvSpPr>
        <p:spPr>
          <a:xfrm>
            <a:off x="7673617" y="3206256"/>
            <a:ext cx="993727" cy="576000"/>
          </a:xfrm>
          <a:prstGeom prst="homePlate">
            <a:avLst>
              <a:gd name="adj" fmla="val 29481"/>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dirty="0">
                <a:solidFill>
                  <a:schemeClr val="tx1"/>
                </a:solidFill>
                <a:latin typeface="Meiryo UI" panose="020B0604030504040204" pitchFamily="50" charset="-128"/>
                <a:ea typeface="Meiryo UI" panose="020B0604030504040204" pitchFamily="50" charset="-128"/>
              </a:rPr>
              <a:t>WT</a:t>
            </a:r>
          </a:p>
          <a:p>
            <a:pPr algn="ctr"/>
            <a:r>
              <a:rPr lang="ja-JP" altLang="en-US" sz="900" dirty="0">
                <a:solidFill>
                  <a:schemeClr val="tx1"/>
                </a:solidFill>
                <a:latin typeface="Meiryo UI" panose="020B0604030504040204" pitchFamily="50" charset="-128"/>
                <a:ea typeface="Meiryo UI" panose="020B0604030504040204" pitchFamily="50" charset="-128"/>
              </a:rPr>
              <a:t>検討会</a:t>
            </a:r>
            <a:endParaRPr lang="en-US" altLang="ja-JP" sz="900" dirty="0">
              <a:solidFill>
                <a:schemeClr val="tx1"/>
              </a:solidFill>
              <a:latin typeface="Meiryo UI" panose="020B0604030504040204" pitchFamily="50" charset="-128"/>
              <a:ea typeface="Meiryo UI" panose="020B0604030504040204" pitchFamily="50" charset="-128"/>
            </a:endParaRPr>
          </a:p>
        </p:txBody>
      </p:sp>
      <p:sp>
        <p:nvSpPr>
          <p:cNvPr id="21" name="矢印: 五方向 20">
            <a:extLst>
              <a:ext uri="{FF2B5EF4-FFF2-40B4-BE49-F238E27FC236}">
                <a16:creationId xmlns:a16="http://schemas.microsoft.com/office/drawing/2014/main" id="{86E2D41F-6996-CF80-855B-957BFDDD392D}"/>
              </a:ext>
            </a:extLst>
          </p:cNvPr>
          <p:cNvSpPr/>
          <p:nvPr/>
        </p:nvSpPr>
        <p:spPr>
          <a:xfrm>
            <a:off x="8180962" y="3659616"/>
            <a:ext cx="600923" cy="576000"/>
          </a:xfrm>
          <a:prstGeom prst="homePlate">
            <a:avLst>
              <a:gd name="adj" fmla="val 31185"/>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結果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反映</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22" name="矢印: 五方向 21">
            <a:extLst>
              <a:ext uri="{FF2B5EF4-FFF2-40B4-BE49-F238E27FC236}">
                <a16:creationId xmlns:a16="http://schemas.microsoft.com/office/drawing/2014/main" id="{7CE1628C-B16B-91F3-B211-F9E4A8D80C6C}"/>
              </a:ext>
            </a:extLst>
          </p:cNvPr>
          <p:cNvSpPr/>
          <p:nvPr/>
        </p:nvSpPr>
        <p:spPr>
          <a:xfrm>
            <a:off x="1748524" y="3545591"/>
            <a:ext cx="3278031" cy="324001"/>
          </a:xfrm>
          <a:prstGeom prst="homePlate">
            <a:avLst>
              <a:gd name="adj" fmla="val 34125"/>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子ども・子育て支援金制度</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仕様書案作成</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23" name="四角形: 角を丸くする 22">
            <a:extLst>
              <a:ext uri="{FF2B5EF4-FFF2-40B4-BE49-F238E27FC236}">
                <a16:creationId xmlns:a16="http://schemas.microsoft.com/office/drawing/2014/main" id="{BC1E546A-9C6E-4423-7BC6-B6EFD427738E}"/>
              </a:ext>
            </a:extLst>
          </p:cNvPr>
          <p:cNvSpPr/>
          <p:nvPr/>
        </p:nvSpPr>
        <p:spPr>
          <a:xfrm>
            <a:off x="1133061" y="2864566"/>
            <a:ext cx="7697943" cy="1812378"/>
          </a:xfrm>
          <a:prstGeom prst="roundRect">
            <a:avLst>
              <a:gd name="adj" fmla="val 11111"/>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r>
              <a:rPr lang="ja-JP" altLang="en-US" sz="1200">
                <a:solidFill>
                  <a:schemeClr val="tx1"/>
                </a:solidFill>
                <a:latin typeface="Meiryo UI" panose="020B0604030504040204" pitchFamily="50" charset="-128"/>
                <a:ea typeface="Meiryo UI" panose="020B0604030504040204" pitchFamily="50" charset="-128"/>
              </a:rPr>
              <a:t>令和</a:t>
            </a:r>
            <a:r>
              <a:rPr lang="en-US" altLang="ja-JP" sz="1200">
                <a:solidFill>
                  <a:schemeClr val="tx1"/>
                </a:solidFill>
                <a:latin typeface="Meiryo UI" panose="020B0604030504040204" pitchFamily="50" charset="-128"/>
                <a:ea typeface="Meiryo UI" panose="020B0604030504040204" pitchFamily="50" charset="-128"/>
              </a:rPr>
              <a:t>6</a:t>
            </a:r>
            <a:r>
              <a:rPr lang="ja-JP" altLang="en-US" sz="1200">
                <a:solidFill>
                  <a:schemeClr val="tx1"/>
                </a:solidFill>
                <a:latin typeface="Meiryo UI" panose="020B0604030504040204" pitchFamily="50" charset="-128"/>
                <a:ea typeface="Meiryo UI" panose="020B0604030504040204" pitchFamily="50" charset="-128"/>
              </a:rPr>
              <a:t>年度下期改版対応</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4" name="矢印: 五方向 23">
            <a:extLst>
              <a:ext uri="{FF2B5EF4-FFF2-40B4-BE49-F238E27FC236}">
                <a16:creationId xmlns:a16="http://schemas.microsoft.com/office/drawing/2014/main" id="{98B75BE6-86D1-7C57-9EE5-E5D1959EEB75}"/>
              </a:ext>
            </a:extLst>
          </p:cNvPr>
          <p:cNvSpPr/>
          <p:nvPr/>
        </p:nvSpPr>
        <p:spPr>
          <a:xfrm>
            <a:off x="1749287" y="3180412"/>
            <a:ext cx="3266349" cy="324000"/>
          </a:xfrm>
          <a:prstGeom prst="homePlate">
            <a:avLst>
              <a:gd name="adj" fmla="val 34125"/>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err="1">
                <a:solidFill>
                  <a:schemeClr val="tx1"/>
                </a:solidFill>
                <a:latin typeface="Meiryo UI" panose="020B0604030504040204" pitchFamily="50" charset="-128"/>
                <a:ea typeface="Meiryo UI" panose="020B0604030504040204" pitchFamily="50" charset="-128"/>
              </a:rPr>
              <a:t>eLTAX</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仕様書案作成</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EE55BEC2-556F-03AF-7C88-07A541D66992}"/>
              </a:ext>
            </a:extLst>
          </p:cNvPr>
          <p:cNvSpPr/>
          <p:nvPr/>
        </p:nvSpPr>
        <p:spPr bwMode="auto">
          <a:xfrm>
            <a:off x="5984353" y="2981455"/>
            <a:ext cx="1327939" cy="246501"/>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900" dirty="0">
                <a:latin typeface="Meiryo UI" panose="020B0604030504040204" pitchFamily="50" charset="-128"/>
                <a:ea typeface="Meiryo UI" panose="020B0604030504040204" pitchFamily="50" charset="-128"/>
                <a:cs typeface="Meiryo UI" panose="020B0604030504040204" pitchFamily="50" charset="-128"/>
              </a:rPr>
              <a:t>2</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月上旬～中旬（仮） </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35DF7EC-B21B-CBEB-B6D0-E8584236AEEA}"/>
              </a:ext>
            </a:extLst>
          </p:cNvPr>
          <p:cNvSpPr/>
          <p:nvPr/>
        </p:nvSpPr>
        <p:spPr bwMode="auto">
          <a:xfrm>
            <a:off x="2884184" y="1889756"/>
            <a:ext cx="1404880" cy="159581"/>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月</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28</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日～</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12</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月</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9</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日</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dirty="0">
                <a:latin typeface="Meiryo UI" panose="020B0604030504040204" pitchFamily="50" charset="-128"/>
                <a:ea typeface="Meiryo UI" panose="020B0604030504040204" pitchFamily="50" charset="-128"/>
                <a:cs typeface="Meiryo UI" panose="020B0604030504040204" pitchFamily="50" charset="-128"/>
              </a:rPr>
              <a:t>   ベンダ分科会</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044B07B0-B89F-8F65-947C-8E270E29DA5E}"/>
              </a:ext>
            </a:extLst>
          </p:cNvPr>
          <p:cNvSpPr/>
          <p:nvPr/>
        </p:nvSpPr>
        <p:spPr bwMode="auto">
          <a:xfrm>
            <a:off x="5604593" y="2273764"/>
            <a:ext cx="1346396" cy="181304"/>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1/24</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 第</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回検討会</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矢印: 五方向 28">
            <a:extLst>
              <a:ext uri="{FF2B5EF4-FFF2-40B4-BE49-F238E27FC236}">
                <a16:creationId xmlns:a16="http://schemas.microsoft.com/office/drawing/2014/main" id="{F8FBA83E-F942-3A3A-B881-5E0BC1A77745}"/>
              </a:ext>
            </a:extLst>
          </p:cNvPr>
          <p:cNvSpPr/>
          <p:nvPr/>
        </p:nvSpPr>
        <p:spPr>
          <a:xfrm>
            <a:off x="5015636" y="3209102"/>
            <a:ext cx="1042450" cy="576000"/>
          </a:xfrm>
          <a:prstGeom prst="homePlate">
            <a:avLst>
              <a:gd name="adj" fmla="val 29481"/>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検討会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30" name="矢印: 五方向 29">
            <a:extLst>
              <a:ext uri="{FF2B5EF4-FFF2-40B4-BE49-F238E27FC236}">
                <a16:creationId xmlns:a16="http://schemas.microsoft.com/office/drawing/2014/main" id="{B2C71925-D5D7-B95B-DD4E-7CD09C4C2DF6}"/>
              </a:ext>
            </a:extLst>
          </p:cNvPr>
          <p:cNvSpPr/>
          <p:nvPr/>
        </p:nvSpPr>
        <p:spPr>
          <a:xfrm>
            <a:off x="5695519" y="3670080"/>
            <a:ext cx="616743" cy="576000"/>
          </a:xfrm>
          <a:prstGeom prst="homePlate">
            <a:avLst>
              <a:gd name="adj" fmla="val 33970"/>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結果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反映</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B3F3DE6B-1907-764F-3B58-A2E8EED7D9FC}"/>
              </a:ext>
            </a:extLst>
          </p:cNvPr>
          <p:cNvSpPr/>
          <p:nvPr/>
        </p:nvSpPr>
        <p:spPr bwMode="auto">
          <a:xfrm>
            <a:off x="5026556" y="1949634"/>
            <a:ext cx="1404880" cy="159581"/>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1/15</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 第</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回</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WT</a:t>
            </a:r>
          </a:p>
        </p:txBody>
      </p:sp>
      <p:sp>
        <p:nvSpPr>
          <p:cNvPr id="64" name="矢印: 五方向 63">
            <a:extLst>
              <a:ext uri="{FF2B5EF4-FFF2-40B4-BE49-F238E27FC236}">
                <a16:creationId xmlns:a16="http://schemas.microsoft.com/office/drawing/2014/main" id="{7AF3F0E7-632C-BE9D-6DCE-552052AEA812}"/>
              </a:ext>
            </a:extLst>
          </p:cNvPr>
          <p:cNvSpPr/>
          <p:nvPr/>
        </p:nvSpPr>
        <p:spPr>
          <a:xfrm>
            <a:off x="2908711" y="3996256"/>
            <a:ext cx="724098" cy="576000"/>
          </a:xfrm>
          <a:prstGeom prst="homePlate">
            <a:avLst>
              <a:gd name="adj" fmla="val 29481"/>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ベンダ</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分科会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65" name="矢印: 五方向 64">
            <a:extLst>
              <a:ext uri="{FF2B5EF4-FFF2-40B4-BE49-F238E27FC236}">
                <a16:creationId xmlns:a16="http://schemas.microsoft.com/office/drawing/2014/main" id="{107EF602-FAF7-6C20-B55F-4D06D2908DEE}"/>
              </a:ext>
            </a:extLst>
          </p:cNvPr>
          <p:cNvSpPr/>
          <p:nvPr/>
        </p:nvSpPr>
        <p:spPr>
          <a:xfrm>
            <a:off x="1748525" y="4008504"/>
            <a:ext cx="1135660" cy="563751"/>
          </a:xfrm>
          <a:prstGeom prst="homePlate">
            <a:avLst>
              <a:gd name="adj" fmla="val 34125"/>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dirty="0">
                <a:solidFill>
                  <a:schemeClr val="tx1"/>
                </a:solidFill>
                <a:latin typeface="Meiryo UI" panose="020B0604030504040204" pitchFamily="50" charset="-128"/>
                <a:ea typeface="Meiryo UI" panose="020B0604030504040204" pitchFamily="50" charset="-128"/>
              </a:rPr>
              <a:t>実装必須機能</a:t>
            </a:r>
            <a:endParaRPr lang="en-US" altLang="ja-JP" sz="900" dirty="0">
              <a:solidFill>
                <a:schemeClr val="tx1"/>
              </a:solidFill>
              <a:latin typeface="Meiryo UI" panose="020B0604030504040204" pitchFamily="50" charset="-128"/>
              <a:ea typeface="Meiryo UI" panose="020B0604030504040204" pitchFamily="50" charset="-128"/>
            </a:endParaRPr>
          </a:p>
          <a:p>
            <a:pPr algn="ctr"/>
            <a:r>
              <a:rPr lang="ja-JP" altLang="en-US" sz="900" dirty="0">
                <a:solidFill>
                  <a:schemeClr val="tx1"/>
                </a:solidFill>
                <a:latin typeface="Meiryo UI" panose="020B0604030504040204" pitchFamily="50" charset="-128"/>
                <a:ea typeface="Meiryo UI" panose="020B0604030504040204" pitchFamily="50" charset="-128"/>
              </a:rPr>
              <a:t>（経過措置対象）の整理</a:t>
            </a:r>
            <a:endParaRPr lang="en-US" altLang="ja-JP" sz="900" dirty="0">
              <a:solidFill>
                <a:schemeClr val="tx1"/>
              </a:solidFill>
              <a:latin typeface="Meiryo UI" panose="020B0604030504040204" pitchFamily="50" charset="-128"/>
              <a:ea typeface="Meiryo UI" panose="020B0604030504040204" pitchFamily="50" charset="-128"/>
            </a:endParaRPr>
          </a:p>
        </p:txBody>
      </p:sp>
      <p:sp>
        <p:nvSpPr>
          <p:cNvPr id="66" name="矢印: 五方向 65">
            <a:extLst>
              <a:ext uri="{FF2B5EF4-FFF2-40B4-BE49-F238E27FC236}">
                <a16:creationId xmlns:a16="http://schemas.microsoft.com/office/drawing/2014/main" id="{D8311F4F-D8AE-C8ED-E921-2486A998D903}"/>
              </a:ext>
            </a:extLst>
          </p:cNvPr>
          <p:cNvSpPr/>
          <p:nvPr/>
        </p:nvSpPr>
        <p:spPr>
          <a:xfrm>
            <a:off x="3688336" y="3996256"/>
            <a:ext cx="1338219" cy="576000"/>
          </a:xfrm>
          <a:prstGeom prst="homePlate">
            <a:avLst>
              <a:gd name="adj" fmla="val 33970"/>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結</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反</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映</a:t>
            </a:r>
            <a:endParaRPr lang="en-US" altLang="ja-JP" sz="900">
              <a:solidFill>
                <a:schemeClr val="tx1"/>
              </a:solidFill>
              <a:latin typeface="Meiryo UI" panose="020B0604030504040204" pitchFamily="50" charset="-128"/>
              <a:ea typeface="Meiryo UI" panose="020B0604030504040204" pitchFamily="50" charset="-128"/>
            </a:endParaRPr>
          </a:p>
        </p:txBody>
      </p:sp>
      <p:cxnSp>
        <p:nvCxnSpPr>
          <p:cNvPr id="67" name="コネクタ: カギ線 66">
            <a:extLst>
              <a:ext uri="{FF2B5EF4-FFF2-40B4-BE49-F238E27FC236}">
                <a16:creationId xmlns:a16="http://schemas.microsoft.com/office/drawing/2014/main" id="{3AD7AED0-C4C8-1E4E-2716-18AC85162F76}"/>
              </a:ext>
            </a:extLst>
          </p:cNvPr>
          <p:cNvCxnSpPr>
            <a:cxnSpLocks/>
          </p:cNvCxnSpPr>
          <p:nvPr/>
        </p:nvCxnSpPr>
        <p:spPr>
          <a:xfrm rot="5400000" flipH="1" flipV="1">
            <a:off x="4829949" y="3989029"/>
            <a:ext cx="499154" cy="91299"/>
          </a:xfrm>
          <a:prstGeom prst="bentConnector3">
            <a:avLst>
              <a:gd name="adj1" fmla="val -343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8" name="正方形/長方形 67">
            <a:extLst>
              <a:ext uri="{FF2B5EF4-FFF2-40B4-BE49-F238E27FC236}">
                <a16:creationId xmlns:a16="http://schemas.microsoft.com/office/drawing/2014/main" id="{3DBBC633-0AB7-1CB2-B86B-5E79D53238CD}"/>
              </a:ext>
            </a:extLst>
          </p:cNvPr>
          <p:cNvSpPr/>
          <p:nvPr/>
        </p:nvSpPr>
        <p:spPr bwMode="auto">
          <a:xfrm>
            <a:off x="5710975" y="4701180"/>
            <a:ext cx="2062681" cy="355865"/>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総務省</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p>
          <a:p>
            <a:r>
              <a:rPr lang="ja-JP" altLang="en-US" sz="9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月 </a:t>
            </a:r>
            <a:r>
              <a:rPr lang="en-US" altLang="ja-JP" sz="900" dirty="0" err="1">
                <a:latin typeface="Meiryo UI" panose="020B0604030504040204" pitchFamily="50" charset="-128"/>
                <a:ea typeface="Meiryo UI" panose="020B0604030504040204" pitchFamily="50" charset="-128"/>
                <a:cs typeface="Meiryo UI" panose="020B0604030504040204" pitchFamily="50" charset="-128"/>
              </a:rPr>
              <a:t>eLTAX</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公開仕様書（暫定版）</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dirty="0">
                <a:latin typeface="Meiryo UI" panose="020B0604030504040204" pitchFamily="50" charset="-128"/>
                <a:ea typeface="Meiryo UI" panose="020B0604030504040204" pitchFamily="50" charset="-128"/>
                <a:cs typeface="Meiryo UI" panose="020B0604030504040204" pitchFamily="50" charset="-128"/>
              </a:rPr>
              <a:t>（公開時期調整中）</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873628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a:extLst>
              <a:ext uri="{FF2B5EF4-FFF2-40B4-BE49-F238E27FC236}">
                <a16:creationId xmlns:a16="http://schemas.microsoft.com/office/drawing/2014/main" id="{9427204F-207E-43CE-9713-88C09CE6A545}"/>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kern="0" dirty="0">
                <a:latin typeface="Meiryo UI" panose="020B0604030504040204" pitchFamily="50" charset="-128"/>
                <a:ea typeface="Meiryo UI" panose="020B0604030504040204" pitchFamily="50" charset="-128"/>
              </a:rPr>
              <a:t>１</a:t>
            </a:r>
            <a:r>
              <a:rPr lang="ja-JP" altLang="en-US" sz="1400" kern="0" dirty="0">
                <a:latin typeface="Meiryo UI" panose="020B0604030504040204" pitchFamily="50" charset="-128"/>
                <a:ea typeface="Meiryo UI" panose="020B0604030504040204" pitchFamily="50" charset="-128"/>
              </a:rPr>
              <a:t>．国保標準仕様書</a:t>
            </a:r>
            <a:r>
              <a:rPr lang="en-US" altLang="ja-JP" sz="1400" kern="0" dirty="0">
                <a:latin typeface="Meiryo UI" panose="020B0604030504040204" pitchFamily="50" charset="-128"/>
                <a:ea typeface="Meiryo UI" panose="020B0604030504040204" pitchFamily="50" charset="-128"/>
              </a:rPr>
              <a:t>【</a:t>
            </a:r>
            <a:r>
              <a:rPr lang="ja-JP" altLang="en-US" sz="1400" kern="0" dirty="0">
                <a:latin typeface="Meiryo UI" panose="020B0604030504040204" pitchFamily="50" charset="-128"/>
                <a:ea typeface="Meiryo UI" panose="020B0604030504040204" pitchFamily="50" charset="-128"/>
              </a:rPr>
              <a:t>第</a:t>
            </a:r>
            <a:r>
              <a:rPr lang="en-US" altLang="ja-JP" sz="1400" kern="0" dirty="0">
                <a:latin typeface="Meiryo UI" panose="020B0604030504040204" pitchFamily="50" charset="-128"/>
                <a:ea typeface="Meiryo UI" panose="020B0604030504040204" pitchFamily="50" charset="-128"/>
              </a:rPr>
              <a:t>1.3</a:t>
            </a:r>
            <a:r>
              <a:rPr lang="ja-JP" altLang="en-US" sz="1400" kern="0" dirty="0">
                <a:latin typeface="Meiryo UI" panose="020B0604030504040204" pitchFamily="50" charset="-128"/>
                <a:ea typeface="Meiryo UI" panose="020B0604030504040204" pitchFamily="50" charset="-128"/>
              </a:rPr>
              <a:t>版</a:t>
            </a:r>
            <a:r>
              <a:rPr lang="en-US" altLang="ja-JP" sz="1400" kern="0" dirty="0">
                <a:latin typeface="Meiryo UI" panose="020B0604030504040204" pitchFamily="50" charset="-128"/>
                <a:ea typeface="Meiryo UI" panose="020B0604030504040204" pitchFamily="50" charset="-128"/>
              </a:rPr>
              <a:t>】</a:t>
            </a:r>
            <a:r>
              <a:rPr lang="ja-JP" altLang="en-US" sz="1400" kern="0" dirty="0">
                <a:latin typeface="Meiryo UI" panose="020B0604030504040204" pitchFamily="50" charset="-128"/>
                <a:ea typeface="Meiryo UI" panose="020B0604030504040204" pitchFamily="50" charset="-128"/>
              </a:rPr>
              <a:t>公開までの実施経緯と実施内容</a:t>
            </a:r>
            <a:endParaRPr lang="en-US" altLang="ja-JP" sz="1400" kern="0" dirty="0">
              <a:latin typeface="Meiryo UI" panose="020B0604030504040204" pitchFamily="50" charset="-128"/>
              <a:ea typeface="Meiryo UI" panose="020B0604030504040204" pitchFamily="50" charset="-128"/>
            </a:endParaRPr>
          </a:p>
        </p:txBody>
      </p:sp>
      <p:sp>
        <p:nvSpPr>
          <p:cNvPr id="7" name="スライド番号プレースホルダー 4">
            <a:extLst>
              <a:ext uri="{FF2B5EF4-FFF2-40B4-BE49-F238E27FC236}">
                <a16:creationId xmlns:a16="http://schemas.microsoft.com/office/drawing/2014/main" id="{AB858667-48F5-4FA3-8290-24514826B038}"/>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5" name="正方形/長方形 4">
            <a:extLst>
              <a:ext uri="{FF2B5EF4-FFF2-40B4-BE49-F238E27FC236}">
                <a16:creationId xmlns:a16="http://schemas.microsoft.com/office/drawing/2014/main" id="{2ADD5026-EA4F-13D5-4A8F-1C74F360AB8A}"/>
              </a:ext>
            </a:extLst>
          </p:cNvPr>
          <p:cNvSpPr/>
          <p:nvPr/>
        </p:nvSpPr>
        <p:spPr>
          <a:xfrm>
            <a:off x="204178" y="339384"/>
            <a:ext cx="8672400" cy="954107"/>
          </a:xfrm>
          <a:prstGeom prst="rect">
            <a:avLst/>
          </a:prstGeom>
        </p:spPr>
        <p:txBody>
          <a:bodyPr wrap="square">
            <a:spAutoFit/>
          </a:bodyPr>
          <a:lstStyle/>
          <a:p>
            <a:pPr marL="179388" indent="177800"/>
            <a:r>
              <a:rPr lang="ja-JP" altLang="en-US" sz="1400" dirty="0">
                <a:latin typeface="Meiryo UI" panose="020B0604030504040204" pitchFamily="50" charset="-128"/>
                <a:ea typeface="Meiryo UI" panose="020B0604030504040204" pitchFamily="50" charset="-128"/>
              </a:rPr>
              <a:t>国民健康保険システムの標準化においては、令和</a:t>
            </a:r>
            <a:r>
              <a:rPr lang="en-US" altLang="ja-JP" sz="1400" dirty="0">
                <a:latin typeface="Meiryo UI" panose="020B0604030504040204" pitchFamily="50" charset="-128"/>
                <a:ea typeface="Meiryo UI" panose="020B0604030504040204" pitchFamily="50" charset="-128"/>
              </a:rPr>
              <a:t>3</a:t>
            </a:r>
            <a:r>
              <a:rPr lang="ja-JP" altLang="en-US" sz="1400" dirty="0">
                <a:latin typeface="Meiryo UI" panose="020B0604030504040204" pitchFamily="50" charset="-128"/>
                <a:ea typeface="Meiryo UI" panose="020B0604030504040204" pitchFamily="50" charset="-128"/>
              </a:rPr>
              <a:t>年度より検討を開始し、令和</a:t>
            </a:r>
            <a:r>
              <a:rPr lang="en-US" altLang="ja-JP" sz="1400" dirty="0">
                <a:latin typeface="Meiryo UI" panose="020B0604030504040204" pitchFamily="50" charset="-128"/>
                <a:ea typeface="Meiryo UI" panose="020B0604030504040204" pitchFamily="50" charset="-128"/>
              </a:rPr>
              <a:t>4</a:t>
            </a:r>
            <a:r>
              <a:rPr lang="ja-JP" altLang="en-US" sz="1400" dirty="0">
                <a:latin typeface="Meiryo UI" panose="020B0604030504040204" pitchFamily="50" charset="-128"/>
                <a:ea typeface="Meiryo UI" panose="020B0604030504040204" pitchFamily="50" charset="-128"/>
              </a:rPr>
              <a:t>年</a:t>
            </a:r>
            <a:r>
              <a:rPr lang="en-US" altLang="ja-JP" sz="1400" dirty="0">
                <a:latin typeface="Meiryo UI" panose="020B0604030504040204" pitchFamily="50" charset="-128"/>
                <a:ea typeface="Meiryo UI" panose="020B0604030504040204" pitchFamily="50" charset="-128"/>
              </a:rPr>
              <a:t>8</a:t>
            </a:r>
            <a:r>
              <a:rPr lang="ja-JP" altLang="en-US" sz="1400" dirty="0">
                <a:latin typeface="Meiryo UI" panose="020B0604030504040204" pitchFamily="50" charset="-128"/>
                <a:ea typeface="Meiryo UI" panose="020B0604030504040204" pitchFamily="50" charset="-128"/>
              </a:rPr>
              <a:t>月</a:t>
            </a:r>
            <a:r>
              <a:rPr lang="en-US" altLang="ja-JP" sz="1400" dirty="0">
                <a:latin typeface="Meiryo UI" panose="020B0604030504040204" pitchFamily="50" charset="-128"/>
                <a:ea typeface="Meiryo UI" panose="020B0604030504040204" pitchFamily="50" charset="-128"/>
              </a:rPr>
              <a:t>31</a:t>
            </a:r>
            <a:r>
              <a:rPr lang="ja-JP" altLang="en-US" sz="1400" dirty="0">
                <a:latin typeface="Meiryo UI" panose="020B0604030504040204" pitchFamily="50" charset="-128"/>
                <a:ea typeface="Meiryo UI" panose="020B0604030504040204" pitchFamily="50" charset="-128"/>
              </a:rPr>
              <a:t>日に国民健康保険システム標準仕様書（以下「国保標準仕様書」という。）を公開し、その後も制度改正や持ち越し事項、デジタル庁における検討事項等に基づき改定を行い、令和</a:t>
            </a:r>
            <a:r>
              <a:rPr lang="en-US" altLang="ja-JP" sz="1400" dirty="0">
                <a:latin typeface="Meiryo UI" panose="020B0604030504040204" pitchFamily="50" charset="-128"/>
                <a:ea typeface="Meiryo UI" panose="020B0604030504040204" pitchFamily="50" charset="-128"/>
              </a:rPr>
              <a:t>6</a:t>
            </a:r>
            <a:r>
              <a:rPr lang="ja-JP" altLang="en-US" sz="1400" dirty="0">
                <a:latin typeface="Meiryo UI" panose="020B0604030504040204" pitchFamily="50" charset="-128"/>
                <a:ea typeface="Meiryo UI" panose="020B0604030504040204" pitchFamily="50" charset="-128"/>
              </a:rPr>
              <a:t>年度上期においてはマイナンバーカードと健康保険証の一体化対応等の検討を行い、</a:t>
            </a:r>
            <a:r>
              <a:rPr lang="ja-JP" altLang="en-US" sz="1400" b="1" u="sng" dirty="0">
                <a:latin typeface="Meiryo UI" panose="020B0604030504040204" pitchFamily="50" charset="-128"/>
                <a:ea typeface="Meiryo UI" panose="020B0604030504040204" pitchFamily="50" charset="-128"/>
              </a:rPr>
              <a:t>令和</a:t>
            </a:r>
            <a:r>
              <a:rPr lang="en-US" altLang="ja-JP" sz="1400" b="1" u="sng" dirty="0">
                <a:latin typeface="Meiryo UI" panose="020B0604030504040204" pitchFamily="50" charset="-128"/>
                <a:ea typeface="Meiryo UI" panose="020B0604030504040204" pitchFamily="50" charset="-128"/>
              </a:rPr>
              <a:t>6</a:t>
            </a:r>
            <a:r>
              <a:rPr lang="ja-JP" altLang="en-US" sz="1400" b="1" u="sng" dirty="0">
                <a:latin typeface="Meiryo UI" panose="020B0604030504040204" pitchFamily="50" charset="-128"/>
                <a:ea typeface="Meiryo UI" panose="020B0604030504040204" pitchFamily="50" charset="-128"/>
              </a:rPr>
              <a:t>年</a:t>
            </a:r>
            <a:r>
              <a:rPr lang="en-US" altLang="ja-JP" sz="1400" b="1" u="sng" dirty="0">
                <a:latin typeface="Meiryo UI" panose="020B0604030504040204" pitchFamily="50" charset="-128"/>
                <a:ea typeface="Meiryo UI" panose="020B0604030504040204" pitchFamily="50" charset="-128"/>
              </a:rPr>
              <a:t>10</a:t>
            </a:r>
            <a:r>
              <a:rPr lang="ja-JP" altLang="en-US" sz="1400" b="1" u="sng" dirty="0">
                <a:latin typeface="Meiryo UI" panose="020B0604030504040204" pitchFamily="50" charset="-128"/>
                <a:ea typeface="Meiryo UI" panose="020B0604030504040204" pitchFamily="50" charset="-128"/>
              </a:rPr>
              <a:t>月</a:t>
            </a:r>
            <a:r>
              <a:rPr lang="en-US" altLang="ja-JP" sz="1400" b="1" u="sng" dirty="0">
                <a:latin typeface="Meiryo UI" panose="020B0604030504040204" pitchFamily="50" charset="-128"/>
                <a:ea typeface="Meiryo UI" panose="020B0604030504040204" pitchFamily="50" charset="-128"/>
              </a:rPr>
              <a:t>31</a:t>
            </a:r>
            <a:r>
              <a:rPr lang="ja-JP" altLang="en-US" sz="1400" b="1" u="sng" dirty="0">
                <a:latin typeface="Meiryo UI" panose="020B0604030504040204" pitchFamily="50" charset="-128"/>
                <a:ea typeface="Meiryo UI" panose="020B0604030504040204" pitchFamily="50" charset="-128"/>
              </a:rPr>
              <a:t>日に国保標準仕様書</a:t>
            </a:r>
            <a:r>
              <a:rPr lang="en-US" altLang="ja-JP" sz="1400" b="1" u="sng" dirty="0">
                <a:latin typeface="Meiryo UI" panose="020B0604030504040204" pitchFamily="50" charset="-128"/>
                <a:ea typeface="Meiryo UI" panose="020B0604030504040204" pitchFamily="50" charset="-128"/>
              </a:rPr>
              <a:t>【</a:t>
            </a:r>
            <a:r>
              <a:rPr lang="ja-JP" altLang="en-US" sz="1400" b="1" u="sng" dirty="0">
                <a:latin typeface="Meiryo UI" panose="020B0604030504040204" pitchFamily="50" charset="-128"/>
                <a:ea typeface="Meiryo UI" panose="020B0604030504040204" pitchFamily="50" charset="-128"/>
              </a:rPr>
              <a:t>第</a:t>
            </a:r>
            <a:r>
              <a:rPr lang="en-US" altLang="ja-JP" sz="1400" b="1" u="sng" dirty="0">
                <a:latin typeface="Meiryo UI" panose="020B0604030504040204" pitchFamily="50" charset="-128"/>
                <a:ea typeface="Meiryo UI" panose="020B0604030504040204" pitchFamily="50" charset="-128"/>
              </a:rPr>
              <a:t>1.3</a:t>
            </a:r>
            <a:r>
              <a:rPr lang="ja-JP" altLang="en-US" sz="1400" b="1" u="sng" dirty="0">
                <a:latin typeface="Meiryo UI" panose="020B0604030504040204" pitchFamily="50" charset="-128"/>
                <a:ea typeface="Meiryo UI" panose="020B0604030504040204" pitchFamily="50" charset="-128"/>
              </a:rPr>
              <a:t>版</a:t>
            </a:r>
            <a:r>
              <a:rPr lang="en-US" altLang="ja-JP" sz="1400" b="1" u="sng" dirty="0">
                <a:latin typeface="Meiryo UI" panose="020B0604030504040204" pitchFamily="50" charset="-128"/>
                <a:ea typeface="Meiryo UI" panose="020B0604030504040204" pitchFamily="50" charset="-128"/>
              </a:rPr>
              <a:t>】</a:t>
            </a:r>
            <a:r>
              <a:rPr lang="ja-JP" altLang="en-US" sz="1400" b="1" u="sng" dirty="0">
                <a:latin typeface="Meiryo UI" panose="020B0604030504040204" pitchFamily="50" charset="-128"/>
                <a:ea typeface="Meiryo UI" panose="020B0604030504040204" pitchFamily="50" charset="-128"/>
              </a:rPr>
              <a:t>を公開したところ。</a:t>
            </a:r>
            <a:endParaRPr lang="en-US" altLang="ja-JP" sz="1400" b="1" u="sng"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D930757D-F2C4-4F0A-9A7D-994BDF67AF80}"/>
              </a:ext>
            </a:extLst>
          </p:cNvPr>
          <p:cNvSpPr txBox="1"/>
          <p:nvPr/>
        </p:nvSpPr>
        <p:spPr>
          <a:xfrm>
            <a:off x="6095124" y="1341652"/>
            <a:ext cx="2666388" cy="230832"/>
          </a:xfrm>
          <a:prstGeom prst="rect">
            <a:avLst/>
          </a:prstGeom>
          <a:noFill/>
        </p:spPr>
        <p:txBody>
          <a:bodyPr wrap="square" rtlCol="0">
            <a:spAutoFit/>
          </a:bodyPr>
          <a:lstStyle/>
          <a:p>
            <a:r>
              <a:rPr kumimoji="1" lang="ja-JP" altLang="en-US" sz="900">
                <a:latin typeface="Meiryo UI" panose="020B0604030504040204" pitchFamily="50" charset="-128"/>
                <a:ea typeface="Meiryo UI" panose="020B0604030504040204" pitchFamily="50" charset="-128"/>
              </a:rPr>
              <a:t>：検討会・</a:t>
            </a:r>
            <a:r>
              <a:rPr kumimoji="1" lang="en-US" altLang="ja-JP" sz="900">
                <a:latin typeface="Meiryo UI" panose="020B0604030504040204" pitchFamily="50" charset="-128"/>
                <a:ea typeface="Meiryo UI" panose="020B0604030504040204" pitchFamily="50" charset="-128"/>
              </a:rPr>
              <a:t>WT</a:t>
            </a:r>
            <a:r>
              <a:rPr kumimoji="1" lang="ja-JP" altLang="en-US" sz="900">
                <a:latin typeface="Meiryo UI" panose="020B0604030504040204" pitchFamily="50" charset="-128"/>
                <a:ea typeface="Meiryo UI" panose="020B0604030504040204" pitchFamily="50" charset="-128"/>
              </a:rPr>
              <a:t>・ベンダ</a:t>
            </a:r>
            <a:r>
              <a:rPr kumimoji="1" lang="en-US" altLang="ja-JP" sz="900">
                <a:latin typeface="Meiryo UI" panose="020B0604030504040204" pitchFamily="50" charset="-128"/>
                <a:ea typeface="Meiryo UI" panose="020B0604030504040204" pitchFamily="50" charset="-128"/>
              </a:rPr>
              <a:t>WT</a:t>
            </a:r>
            <a:r>
              <a:rPr lang="ja-JP" altLang="en-US" sz="900">
                <a:latin typeface="Meiryo UI" panose="020B0604030504040204" pitchFamily="50" charset="-128"/>
                <a:ea typeface="Meiryo UI" panose="020B0604030504040204" pitchFamily="50" charset="-128"/>
              </a:rPr>
              <a:t>構成員</a:t>
            </a:r>
            <a:r>
              <a:rPr kumimoji="1" lang="ja-JP" altLang="en-US" sz="900">
                <a:latin typeface="Meiryo UI" panose="020B0604030504040204" pitchFamily="50" charset="-128"/>
                <a:ea typeface="Meiryo UI" panose="020B0604030504040204" pitchFamily="50" charset="-128"/>
              </a:rPr>
              <a:t>が参加する作業</a:t>
            </a:r>
          </a:p>
        </p:txBody>
      </p:sp>
      <p:sp>
        <p:nvSpPr>
          <p:cNvPr id="3" name="テキスト ボックス 2">
            <a:extLst>
              <a:ext uri="{FF2B5EF4-FFF2-40B4-BE49-F238E27FC236}">
                <a16:creationId xmlns:a16="http://schemas.microsoft.com/office/drawing/2014/main" id="{5D255D75-5831-5819-0357-BCA43605AF73}"/>
              </a:ext>
            </a:extLst>
          </p:cNvPr>
          <p:cNvSpPr txBox="1"/>
          <p:nvPr/>
        </p:nvSpPr>
        <p:spPr>
          <a:xfrm>
            <a:off x="4250832" y="1341652"/>
            <a:ext cx="1407258" cy="230832"/>
          </a:xfrm>
          <a:prstGeom prst="rect">
            <a:avLst/>
          </a:prstGeom>
          <a:noFill/>
        </p:spPr>
        <p:txBody>
          <a:bodyPr wrap="square" rtlCol="0">
            <a:spAutoFit/>
          </a:bodyPr>
          <a:lstStyle/>
          <a:p>
            <a:r>
              <a:rPr kumimoji="1" lang="ja-JP" altLang="en-US" sz="900">
                <a:latin typeface="Meiryo UI" panose="020B0604030504040204" pitchFamily="50" charset="-128"/>
                <a:ea typeface="Meiryo UI" panose="020B0604030504040204" pitchFamily="50" charset="-128"/>
              </a:rPr>
              <a:t>：事務局が実施する作業</a:t>
            </a:r>
          </a:p>
        </p:txBody>
      </p:sp>
      <p:sp>
        <p:nvSpPr>
          <p:cNvPr id="14" name="矢印: 五方向 13">
            <a:extLst>
              <a:ext uri="{FF2B5EF4-FFF2-40B4-BE49-F238E27FC236}">
                <a16:creationId xmlns:a16="http://schemas.microsoft.com/office/drawing/2014/main" id="{CEC801C1-A172-8CE7-0584-E81D778AFF35}"/>
              </a:ext>
            </a:extLst>
          </p:cNvPr>
          <p:cNvSpPr/>
          <p:nvPr/>
        </p:nvSpPr>
        <p:spPr>
          <a:xfrm>
            <a:off x="3947766" y="1367068"/>
            <a:ext cx="360000" cy="180000"/>
          </a:xfrm>
          <a:prstGeom prst="homePlate">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kumimoji="1" lang="en-US" altLang="ja-JP" sz="900">
              <a:solidFill>
                <a:schemeClr val="tx1"/>
              </a:solidFill>
              <a:latin typeface="Meiryo UI" panose="020B0604030504040204" pitchFamily="50" charset="-128"/>
              <a:ea typeface="Meiryo UI" panose="020B0604030504040204" pitchFamily="50" charset="-128"/>
            </a:endParaRPr>
          </a:p>
        </p:txBody>
      </p:sp>
      <p:sp>
        <p:nvSpPr>
          <p:cNvPr id="31" name="矢印: 五方向 30">
            <a:extLst>
              <a:ext uri="{FF2B5EF4-FFF2-40B4-BE49-F238E27FC236}">
                <a16:creationId xmlns:a16="http://schemas.microsoft.com/office/drawing/2014/main" id="{ACADBA89-C44A-FA28-BE14-700DF590CD6E}"/>
              </a:ext>
            </a:extLst>
          </p:cNvPr>
          <p:cNvSpPr/>
          <p:nvPr/>
        </p:nvSpPr>
        <p:spPr>
          <a:xfrm>
            <a:off x="5797831" y="1367068"/>
            <a:ext cx="360000" cy="180000"/>
          </a:xfrm>
          <a:prstGeom prst="homePlate">
            <a:avLst>
              <a:gd name="adj" fmla="val 29481"/>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endParaRPr lang="en-US" altLang="ja-JP" sz="900">
              <a:solidFill>
                <a:schemeClr val="tx1"/>
              </a:solidFill>
              <a:latin typeface="Meiryo UI" panose="020B0604030504040204" pitchFamily="50" charset="-128"/>
              <a:ea typeface="Meiryo UI" panose="020B0604030504040204" pitchFamily="50" charset="-128"/>
            </a:endParaRPr>
          </a:p>
        </p:txBody>
      </p:sp>
      <p:graphicFrame>
        <p:nvGraphicFramePr>
          <p:cNvPr id="33" name="表 32">
            <a:extLst>
              <a:ext uri="{FF2B5EF4-FFF2-40B4-BE49-F238E27FC236}">
                <a16:creationId xmlns:a16="http://schemas.microsoft.com/office/drawing/2014/main" id="{02EF77AF-BCFF-D537-C186-FC984F78B696}"/>
              </a:ext>
            </a:extLst>
          </p:cNvPr>
          <p:cNvGraphicFramePr>
            <a:graphicFrameLocks noGrp="1"/>
          </p:cNvGraphicFramePr>
          <p:nvPr>
            <p:extLst>
              <p:ext uri="{D42A27DB-BD31-4B8C-83A1-F6EECF244321}">
                <p14:modId xmlns:p14="http://schemas.microsoft.com/office/powerpoint/2010/main" val="532060268"/>
              </p:ext>
            </p:extLst>
          </p:nvPr>
        </p:nvGraphicFramePr>
        <p:xfrm>
          <a:off x="438024" y="1592268"/>
          <a:ext cx="8267952" cy="3951300"/>
        </p:xfrm>
        <a:graphic>
          <a:graphicData uri="http://schemas.openxmlformats.org/drawingml/2006/table">
            <a:tbl>
              <a:tblPr firstRow="1" bandRow="1">
                <a:tableStyleId>{2D5ABB26-0587-4C30-8999-92F81FD0307C}</a:tableStyleId>
              </a:tblPr>
              <a:tblGrid>
                <a:gridCol w="1033494">
                  <a:extLst>
                    <a:ext uri="{9D8B030D-6E8A-4147-A177-3AD203B41FA5}">
                      <a16:colId xmlns:a16="http://schemas.microsoft.com/office/drawing/2014/main" val="3770462984"/>
                    </a:ext>
                  </a:extLst>
                </a:gridCol>
                <a:gridCol w="1033494">
                  <a:extLst>
                    <a:ext uri="{9D8B030D-6E8A-4147-A177-3AD203B41FA5}">
                      <a16:colId xmlns:a16="http://schemas.microsoft.com/office/drawing/2014/main" val="4006326880"/>
                    </a:ext>
                  </a:extLst>
                </a:gridCol>
                <a:gridCol w="1033494">
                  <a:extLst>
                    <a:ext uri="{9D8B030D-6E8A-4147-A177-3AD203B41FA5}">
                      <a16:colId xmlns:a16="http://schemas.microsoft.com/office/drawing/2014/main" val="3252369178"/>
                    </a:ext>
                  </a:extLst>
                </a:gridCol>
                <a:gridCol w="1033494">
                  <a:extLst>
                    <a:ext uri="{9D8B030D-6E8A-4147-A177-3AD203B41FA5}">
                      <a16:colId xmlns:a16="http://schemas.microsoft.com/office/drawing/2014/main" val="153014898"/>
                    </a:ext>
                  </a:extLst>
                </a:gridCol>
                <a:gridCol w="1033494">
                  <a:extLst>
                    <a:ext uri="{9D8B030D-6E8A-4147-A177-3AD203B41FA5}">
                      <a16:colId xmlns:a16="http://schemas.microsoft.com/office/drawing/2014/main" val="3261330947"/>
                    </a:ext>
                  </a:extLst>
                </a:gridCol>
                <a:gridCol w="1033494">
                  <a:extLst>
                    <a:ext uri="{9D8B030D-6E8A-4147-A177-3AD203B41FA5}">
                      <a16:colId xmlns:a16="http://schemas.microsoft.com/office/drawing/2014/main" val="2373076816"/>
                    </a:ext>
                  </a:extLst>
                </a:gridCol>
                <a:gridCol w="1033494">
                  <a:extLst>
                    <a:ext uri="{9D8B030D-6E8A-4147-A177-3AD203B41FA5}">
                      <a16:colId xmlns:a16="http://schemas.microsoft.com/office/drawing/2014/main" val="2006610951"/>
                    </a:ext>
                  </a:extLst>
                </a:gridCol>
                <a:gridCol w="1033494">
                  <a:extLst>
                    <a:ext uri="{9D8B030D-6E8A-4147-A177-3AD203B41FA5}">
                      <a16:colId xmlns:a16="http://schemas.microsoft.com/office/drawing/2014/main" val="3229254663"/>
                    </a:ext>
                  </a:extLst>
                </a:gridCol>
              </a:tblGrid>
              <a:tr h="216000">
                <a:tc gridSpan="8">
                  <a:txBody>
                    <a:bodyPr/>
                    <a:lstStyle/>
                    <a:p>
                      <a:pPr algn="ctr"/>
                      <a:r>
                        <a:rPr kumimoji="1" lang="ja-JP" altLang="en-US" sz="1050" b="1">
                          <a:solidFill>
                            <a:schemeClr val="bg1"/>
                          </a:solidFill>
                          <a:latin typeface="Meiryo UI" panose="020B0604030504040204" pitchFamily="50" charset="-128"/>
                          <a:ea typeface="Meiryo UI" panose="020B0604030504040204" pitchFamily="50" charset="-128"/>
                        </a:rPr>
                        <a:t>令和</a:t>
                      </a:r>
                      <a:r>
                        <a:rPr kumimoji="1" lang="en-US" altLang="ja-JP" sz="1050" b="1">
                          <a:solidFill>
                            <a:schemeClr val="bg1"/>
                          </a:solidFill>
                          <a:latin typeface="Meiryo UI" panose="020B0604030504040204" pitchFamily="50" charset="-128"/>
                          <a:ea typeface="Meiryo UI" panose="020B0604030504040204" pitchFamily="50" charset="-128"/>
                        </a:rPr>
                        <a:t>6</a:t>
                      </a:r>
                      <a:r>
                        <a:rPr kumimoji="1" lang="ja-JP" altLang="en-US" sz="1050" b="1">
                          <a:solidFill>
                            <a:schemeClr val="bg1"/>
                          </a:solidFill>
                          <a:latin typeface="Meiryo UI" panose="020B0604030504040204" pitchFamily="50" charset="-128"/>
                          <a:ea typeface="Meiryo UI" panose="020B0604030504040204" pitchFamily="50" charset="-128"/>
                        </a:rPr>
                        <a:t>年度</a:t>
                      </a: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hMerge="1">
                  <a:txBody>
                    <a:bodyPr/>
                    <a:lstStyle/>
                    <a:p>
                      <a:pPr algn="ctr"/>
                      <a:r>
                        <a:rPr kumimoji="1" lang="ja-JP" altLang="en-US" sz="1050" b="1">
                          <a:solidFill>
                            <a:schemeClr val="bg1"/>
                          </a:solidFill>
                          <a:latin typeface="Meiryo UI" panose="020B0604030504040204" pitchFamily="50" charset="-128"/>
                          <a:ea typeface="Meiryo UI" panose="020B0604030504040204" pitchFamily="50" charset="-128"/>
                        </a:rPr>
                        <a:t>令和</a:t>
                      </a:r>
                      <a:r>
                        <a:rPr kumimoji="1" lang="en-US" altLang="ja-JP" sz="1050" b="1">
                          <a:solidFill>
                            <a:schemeClr val="bg1"/>
                          </a:solidFill>
                          <a:latin typeface="Meiryo UI" panose="020B0604030504040204" pitchFamily="50" charset="-128"/>
                          <a:ea typeface="Meiryo UI" panose="020B0604030504040204" pitchFamily="50" charset="-128"/>
                        </a:rPr>
                        <a:t>4</a:t>
                      </a:r>
                      <a:r>
                        <a:rPr kumimoji="1" lang="ja-JP" altLang="en-US" sz="1050" b="1">
                          <a:solidFill>
                            <a:schemeClr val="bg1"/>
                          </a:solidFill>
                          <a:latin typeface="Meiryo UI" panose="020B0604030504040204" pitchFamily="50" charset="-128"/>
                          <a:ea typeface="Meiryo UI" panose="020B0604030504040204" pitchFamily="50" charset="-128"/>
                        </a:rPr>
                        <a:t>年度</a:t>
                      </a: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endParaRPr kumimoji="1" lang="ja-JP" altLang="en-US" sz="1050">
                        <a:latin typeface="Meiryo UI" panose="020B0604030504040204" pitchFamily="50" charset="-128"/>
                        <a:ea typeface="Meiryo UI" panose="020B0604030504040204" pitchFamily="50" charset="-128"/>
                      </a:endParaRPr>
                    </a:p>
                  </a:txBody>
                  <a:tcPr>
                    <a:lnB w="12700" cap="flat" cmpd="sng" algn="ctr">
                      <a:solidFill>
                        <a:schemeClr val="bg1"/>
                      </a:solidFill>
                      <a:prstDash val="solid"/>
                      <a:round/>
                      <a:headEnd type="none" w="med" len="med"/>
                      <a:tailEnd type="none" w="med" len="med"/>
                    </a:lnB>
                  </a:tcPr>
                </a:tc>
                <a:tc hMerge="1">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endParaRPr kumimoji="1" lang="ja-JP" altLang="en-US" sz="1050">
                        <a:latin typeface="Meiryo UI" panose="020B0604030504040204" pitchFamily="50" charset="-128"/>
                        <a:ea typeface="Meiryo UI" panose="020B0604030504040204" pitchFamily="50" charset="-128"/>
                      </a:endParaRPr>
                    </a:p>
                  </a:txBody>
                  <a:tcPr>
                    <a:lnB w="12700" cap="flat" cmpd="sng" algn="ctr">
                      <a:solidFill>
                        <a:schemeClr val="bg1"/>
                      </a:solidFill>
                      <a:prstDash val="solid"/>
                      <a:round/>
                      <a:headEnd type="none" w="med" len="med"/>
                      <a:tailEnd type="none" w="med" len="med"/>
                    </a:lnB>
                  </a:tcPr>
                </a:tc>
                <a:tc hMerge="1">
                  <a:txBody>
                    <a:bodyPr/>
                    <a:lstStyle/>
                    <a:p>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pPr algn="ct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pPr algn="ct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extLst>
                  <a:ext uri="{0D108BD9-81ED-4DB2-BD59-A6C34878D82A}">
                    <a16:rowId xmlns:a16="http://schemas.microsoft.com/office/drawing/2014/main" val="227714866"/>
                  </a:ext>
                </a:extLst>
              </a:tr>
              <a:tr h="216000">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4</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5</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6</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7</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8</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9</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10</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11</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3249930212"/>
                  </a:ext>
                </a:extLst>
              </a:tr>
              <a:tr h="1260000">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7245484"/>
                  </a:ext>
                </a:extLst>
              </a:tr>
              <a:tr h="2196000">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97334252"/>
                  </a:ext>
                </a:extLst>
              </a:tr>
            </a:tbl>
          </a:graphicData>
        </a:graphic>
      </p:graphicFrame>
      <p:sp>
        <p:nvSpPr>
          <p:cNvPr id="35" name="正方形/長方形 34">
            <a:extLst>
              <a:ext uri="{FF2B5EF4-FFF2-40B4-BE49-F238E27FC236}">
                <a16:creationId xmlns:a16="http://schemas.microsoft.com/office/drawing/2014/main" id="{4E8E9FBF-3FD2-BBCD-5727-0AA000FC5736}"/>
              </a:ext>
            </a:extLst>
          </p:cNvPr>
          <p:cNvSpPr/>
          <p:nvPr/>
        </p:nvSpPr>
        <p:spPr>
          <a:xfrm>
            <a:off x="4580476" y="2832291"/>
            <a:ext cx="4078542" cy="442074"/>
          </a:xfrm>
          <a:prstGeom prst="rect">
            <a:avLst/>
          </a:prstGeom>
          <a:solidFill>
            <a:srgbClr val="FFC000">
              <a:alpha val="40000"/>
            </a:srgbClr>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endParaRPr kumimoji="1" lang="ja-JP" altLang="en-US" sz="1100">
              <a:latin typeface="Meiryo UI" panose="020B0604030504040204" pitchFamily="50" charset="-128"/>
              <a:ea typeface="Meiryo UI" panose="020B0604030504040204" pitchFamily="50" charset="-128"/>
            </a:endParaRPr>
          </a:p>
        </p:txBody>
      </p:sp>
      <p:sp>
        <p:nvSpPr>
          <p:cNvPr id="36" name="矢印: 五方向 35">
            <a:extLst>
              <a:ext uri="{FF2B5EF4-FFF2-40B4-BE49-F238E27FC236}">
                <a16:creationId xmlns:a16="http://schemas.microsoft.com/office/drawing/2014/main" id="{24B751C3-134C-C6C8-C8B0-F3EB6CA55170}"/>
              </a:ext>
            </a:extLst>
          </p:cNvPr>
          <p:cNvSpPr/>
          <p:nvPr/>
        </p:nvSpPr>
        <p:spPr>
          <a:xfrm>
            <a:off x="5619281" y="4270298"/>
            <a:ext cx="554617" cy="576000"/>
          </a:xfrm>
          <a:prstGeom prst="homePlate">
            <a:avLst>
              <a:gd name="adj" fmla="val 26732"/>
            </a:avLst>
          </a:prstGeom>
          <a:solidFill>
            <a:schemeClr val="accent6">
              <a:lumMod val="40000"/>
              <a:lumOff val="60000"/>
            </a:schemeClr>
          </a:solidFill>
          <a:ln w="12700" cmpd="sng">
            <a:solidFill>
              <a:schemeClr val="accent6">
                <a:lumMod val="75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全国</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意見</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照会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37" name="矢印: 五方向 36">
            <a:extLst>
              <a:ext uri="{FF2B5EF4-FFF2-40B4-BE49-F238E27FC236}">
                <a16:creationId xmlns:a16="http://schemas.microsoft.com/office/drawing/2014/main" id="{676CD87D-DDBB-69CD-7784-AF91DC34BDC0}"/>
              </a:ext>
            </a:extLst>
          </p:cNvPr>
          <p:cNvSpPr/>
          <p:nvPr/>
        </p:nvSpPr>
        <p:spPr>
          <a:xfrm>
            <a:off x="4736039" y="4270298"/>
            <a:ext cx="759389" cy="576000"/>
          </a:xfrm>
          <a:prstGeom prst="homePlate">
            <a:avLst>
              <a:gd name="adj" fmla="val 29481"/>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検討会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D3F8BCA0-B100-C255-061E-C3E5AA9B7918}"/>
              </a:ext>
            </a:extLst>
          </p:cNvPr>
          <p:cNvSpPr/>
          <p:nvPr/>
        </p:nvSpPr>
        <p:spPr bwMode="auto">
          <a:xfrm>
            <a:off x="5560154" y="2096619"/>
            <a:ext cx="1417377" cy="358704"/>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9/2</a:t>
            </a:r>
            <a:r>
              <a:rPr lang="ja-JP" altLang="en-US" sz="900">
                <a:latin typeface="Meiryo UI" panose="020B0604030504040204" pitchFamily="50" charset="-128"/>
                <a:ea typeface="Meiryo UI" panose="020B0604030504040204" pitchFamily="50" charset="-128"/>
                <a:cs typeface="Meiryo UI" panose="020B0604030504040204" pitchFamily="50" charset="-128"/>
              </a:rPr>
              <a:t> </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a:latin typeface="Meiryo UI" panose="020B0604030504040204" pitchFamily="50" charset="-128"/>
                <a:ea typeface="Meiryo UI" panose="020B0604030504040204" pitchFamily="50" charset="-128"/>
                <a:cs typeface="Meiryo UI" panose="020B0604030504040204" pitchFamily="50" charset="-128"/>
              </a:rPr>
              <a:t>   国保標準仕様書</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a:latin typeface="Meiryo UI" panose="020B0604030504040204" pitchFamily="50" charset="-128"/>
                <a:ea typeface="Meiryo UI" panose="020B0604030504040204" pitchFamily="50" charset="-128"/>
                <a:cs typeface="Meiryo UI" panose="020B0604030504040204" pitchFamily="50" charset="-128"/>
              </a:rPr>
              <a:t>   </a:t>
            </a:r>
            <a:r>
              <a:rPr lang="en-US" altLang="ja-JP" sz="900">
                <a:latin typeface="Meiryo UI" panose="020B0604030504040204" pitchFamily="50" charset="-128"/>
                <a:ea typeface="Meiryo UI" panose="020B0604030504040204" pitchFamily="50" charset="-128"/>
                <a:cs typeface="Meiryo UI" panose="020B0604030504040204" pitchFamily="50" charset="-128"/>
              </a:rPr>
              <a:t>【</a:t>
            </a:r>
            <a:r>
              <a:rPr lang="ja-JP" altLang="en-US" sz="900">
                <a:latin typeface="Meiryo UI" panose="020B0604030504040204" pitchFamily="50" charset="-128"/>
                <a:ea typeface="Meiryo UI" panose="020B0604030504040204" pitchFamily="50" charset="-128"/>
                <a:cs typeface="Meiryo UI" panose="020B0604030504040204" pitchFamily="50" charset="-128"/>
              </a:rPr>
              <a:t>第</a:t>
            </a:r>
            <a:r>
              <a:rPr lang="en-US" altLang="ja-JP" sz="900">
                <a:latin typeface="Meiryo UI" panose="020B0604030504040204" pitchFamily="50" charset="-128"/>
                <a:ea typeface="Meiryo UI" panose="020B0604030504040204" pitchFamily="50" charset="-128"/>
                <a:cs typeface="Meiryo UI" panose="020B0604030504040204" pitchFamily="50" charset="-128"/>
              </a:rPr>
              <a:t>1.3</a:t>
            </a:r>
            <a:r>
              <a:rPr lang="ja-JP" altLang="en-US" sz="900">
                <a:latin typeface="Meiryo UI" panose="020B0604030504040204" pitchFamily="50" charset="-128"/>
                <a:ea typeface="Meiryo UI" panose="020B0604030504040204" pitchFamily="50" charset="-128"/>
                <a:cs typeface="Meiryo UI" panose="020B0604030504040204" pitchFamily="50" charset="-128"/>
              </a:rPr>
              <a:t>版</a:t>
            </a:r>
            <a:r>
              <a:rPr lang="en-US" altLang="ja-JP" sz="900">
                <a:latin typeface="Meiryo UI" panose="020B0604030504040204" pitchFamily="50" charset="-128"/>
                <a:ea typeface="Meiryo UI" panose="020B0604030504040204" pitchFamily="50" charset="-128"/>
                <a:cs typeface="Meiryo UI" panose="020B0604030504040204" pitchFamily="50" charset="-128"/>
              </a:rPr>
              <a:t>】</a:t>
            </a:r>
            <a:r>
              <a:rPr lang="ja-JP" altLang="en-US" sz="900">
                <a:latin typeface="Meiryo UI" panose="020B0604030504040204" pitchFamily="50" charset="-128"/>
                <a:ea typeface="Meiryo UI" panose="020B0604030504040204" pitchFamily="50" charset="-128"/>
                <a:cs typeface="Meiryo UI" panose="020B0604030504040204" pitchFamily="50" charset="-128"/>
              </a:rPr>
              <a:t>（案）公開</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a:extLst>
              <a:ext uri="{FF2B5EF4-FFF2-40B4-BE49-F238E27FC236}">
                <a16:creationId xmlns:a16="http://schemas.microsoft.com/office/drawing/2014/main" id="{30AC0178-3AA1-453C-7DE7-BD31321B8456}"/>
              </a:ext>
            </a:extLst>
          </p:cNvPr>
          <p:cNvSpPr/>
          <p:nvPr/>
        </p:nvSpPr>
        <p:spPr bwMode="auto">
          <a:xfrm>
            <a:off x="7394939" y="2096619"/>
            <a:ext cx="1264079" cy="358704"/>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900" b="1">
                <a:latin typeface="Meiryo UI" panose="020B0604030504040204" pitchFamily="50" charset="-128"/>
                <a:ea typeface="Meiryo UI" panose="020B0604030504040204" pitchFamily="50" charset="-128"/>
                <a:cs typeface="Meiryo UI" panose="020B0604030504040204" pitchFamily="50" charset="-128"/>
              </a:rPr>
              <a:t>▲</a:t>
            </a:r>
            <a:r>
              <a:rPr lang="en-US" altLang="ja-JP" sz="900" b="1">
                <a:latin typeface="Meiryo UI" panose="020B0604030504040204" pitchFamily="50" charset="-128"/>
                <a:ea typeface="Meiryo UI" panose="020B0604030504040204" pitchFamily="50" charset="-128"/>
                <a:cs typeface="Meiryo UI" panose="020B0604030504040204" pitchFamily="50" charset="-128"/>
              </a:rPr>
              <a:t>10/31</a:t>
            </a:r>
            <a:r>
              <a:rPr lang="ja-JP" altLang="en-US" sz="900" b="1">
                <a:latin typeface="Meiryo UI" panose="020B0604030504040204" pitchFamily="50" charset="-128"/>
                <a:ea typeface="Meiryo UI" panose="020B0604030504040204" pitchFamily="50" charset="-128"/>
                <a:cs typeface="Meiryo UI" panose="020B0604030504040204" pitchFamily="50" charset="-128"/>
              </a:rPr>
              <a:t>　</a:t>
            </a:r>
            <a:endParaRPr lang="en-US" altLang="ja-JP" sz="900" b="1">
              <a:latin typeface="Meiryo UI" panose="020B0604030504040204" pitchFamily="50" charset="-128"/>
              <a:ea typeface="Meiryo UI" panose="020B0604030504040204" pitchFamily="50" charset="-128"/>
              <a:cs typeface="Meiryo UI" panose="020B0604030504040204" pitchFamily="50" charset="-128"/>
            </a:endParaRPr>
          </a:p>
          <a:p>
            <a:r>
              <a:rPr lang="ja-JP" altLang="en-US" sz="900" b="1">
                <a:latin typeface="Meiryo UI" panose="020B0604030504040204" pitchFamily="50" charset="-128"/>
                <a:ea typeface="Meiryo UI" panose="020B0604030504040204" pitchFamily="50" charset="-128"/>
                <a:cs typeface="Meiryo UI" panose="020B0604030504040204" pitchFamily="50" charset="-128"/>
              </a:rPr>
              <a:t>   国保標準仕様書 </a:t>
            </a:r>
            <a:endParaRPr lang="en-US" altLang="ja-JP" sz="900" b="1">
              <a:latin typeface="Meiryo UI" panose="020B0604030504040204" pitchFamily="50" charset="-128"/>
              <a:ea typeface="Meiryo UI" panose="020B0604030504040204" pitchFamily="50" charset="-128"/>
              <a:cs typeface="Meiryo UI" panose="020B0604030504040204" pitchFamily="50" charset="-128"/>
            </a:endParaRPr>
          </a:p>
          <a:p>
            <a:r>
              <a:rPr lang="ja-JP" altLang="en-US" sz="900" b="1">
                <a:latin typeface="Meiryo UI" panose="020B0604030504040204" pitchFamily="50" charset="-128"/>
                <a:ea typeface="Meiryo UI" panose="020B0604030504040204" pitchFamily="50" charset="-128"/>
                <a:cs typeface="Meiryo UI" panose="020B0604030504040204" pitchFamily="50" charset="-128"/>
              </a:rPr>
              <a:t>   </a:t>
            </a:r>
            <a:r>
              <a:rPr lang="en-US" altLang="ja-JP" sz="900" b="1">
                <a:latin typeface="Meiryo UI" panose="020B0604030504040204" pitchFamily="50" charset="-128"/>
                <a:ea typeface="Meiryo UI" panose="020B0604030504040204" pitchFamily="50" charset="-128"/>
                <a:cs typeface="Meiryo UI" panose="020B0604030504040204" pitchFamily="50" charset="-128"/>
              </a:rPr>
              <a:t>【</a:t>
            </a:r>
            <a:r>
              <a:rPr lang="ja-JP" altLang="en-US" sz="900" b="1">
                <a:latin typeface="Meiryo UI" panose="020B0604030504040204" pitchFamily="50" charset="-128"/>
                <a:ea typeface="Meiryo UI" panose="020B0604030504040204" pitchFamily="50" charset="-128"/>
                <a:cs typeface="Meiryo UI" panose="020B0604030504040204" pitchFamily="50" charset="-128"/>
              </a:rPr>
              <a:t>第</a:t>
            </a:r>
            <a:r>
              <a:rPr lang="en-US" altLang="ja-JP" sz="900" b="1">
                <a:latin typeface="Meiryo UI" panose="020B0604030504040204" pitchFamily="50" charset="-128"/>
                <a:ea typeface="Meiryo UI" panose="020B0604030504040204" pitchFamily="50" charset="-128"/>
                <a:cs typeface="Meiryo UI" panose="020B0604030504040204" pitchFamily="50" charset="-128"/>
              </a:rPr>
              <a:t>1.3</a:t>
            </a:r>
            <a:r>
              <a:rPr lang="ja-JP" altLang="en-US" sz="900" b="1">
                <a:latin typeface="Meiryo UI" panose="020B0604030504040204" pitchFamily="50" charset="-128"/>
                <a:ea typeface="Meiryo UI" panose="020B0604030504040204" pitchFamily="50" charset="-128"/>
                <a:cs typeface="Meiryo UI" panose="020B0604030504040204" pitchFamily="50" charset="-128"/>
              </a:rPr>
              <a:t>版</a:t>
            </a:r>
            <a:r>
              <a:rPr lang="en-US" altLang="ja-JP" sz="900" b="1">
                <a:latin typeface="Meiryo UI" panose="020B0604030504040204" pitchFamily="50" charset="-128"/>
                <a:ea typeface="Meiryo UI" panose="020B0604030504040204" pitchFamily="50" charset="-128"/>
                <a:cs typeface="Meiryo UI" panose="020B0604030504040204" pitchFamily="50" charset="-128"/>
              </a:rPr>
              <a:t>】</a:t>
            </a:r>
            <a:r>
              <a:rPr lang="ja-JP" altLang="en-US" sz="900" b="1">
                <a:latin typeface="Meiryo UI" panose="020B0604030504040204" pitchFamily="50" charset="-128"/>
                <a:ea typeface="Meiryo UI" panose="020B0604030504040204" pitchFamily="50" charset="-128"/>
                <a:cs typeface="Meiryo UI" panose="020B0604030504040204" pitchFamily="50" charset="-128"/>
              </a:rPr>
              <a:t>公開</a:t>
            </a:r>
            <a:endParaRPr lang="en-US" altLang="ja-JP" sz="900" b="1">
              <a:latin typeface="Meiryo UI" panose="020B0604030504040204" pitchFamily="50" charset="-128"/>
              <a:ea typeface="Meiryo UI" panose="020B0604030504040204" pitchFamily="50" charset="-128"/>
              <a:cs typeface="Meiryo UI" panose="020B0604030504040204" pitchFamily="50" charset="-128"/>
            </a:endParaRPr>
          </a:p>
        </p:txBody>
      </p:sp>
      <p:sp>
        <p:nvSpPr>
          <p:cNvPr id="40" name="矢印: 五方向 39">
            <a:extLst>
              <a:ext uri="{FF2B5EF4-FFF2-40B4-BE49-F238E27FC236}">
                <a16:creationId xmlns:a16="http://schemas.microsoft.com/office/drawing/2014/main" id="{A8744042-A0A6-6712-F9AE-38DA4F53883C}"/>
              </a:ext>
            </a:extLst>
          </p:cNvPr>
          <p:cNvSpPr/>
          <p:nvPr/>
        </p:nvSpPr>
        <p:spPr>
          <a:xfrm>
            <a:off x="6185631" y="4270298"/>
            <a:ext cx="922687" cy="576000"/>
          </a:xfrm>
          <a:prstGeom prst="homePlate">
            <a:avLst>
              <a:gd name="adj" fmla="val 33970"/>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照会結果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反映</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41" name="矢印: 五方向 40">
            <a:extLst>
              <a:ext uri="{FF2B5EF4-FFF2-40B4-BE49-F238E27FC236}">
                <a16:creationId xmlns:a16="http://schemas.microsoft.com/office/drawing/2014/main" id="{01C841E4-6F8D-7F2B-F72F-7853C3467E81}"/>
              </a:ext>
            </a:extLst>
          </p:cNvPr>
          <p:cNvSpPr/>
          <p:nvPr/>
        </p:nvSpPr>
        <p:spPr>
          <a:xfrm>
            <a:off x="3551125" y="4270678"/>
            <a:ext cx="1166292" cy="575620"/>
          </a:xfrm>
          <a:prstGeom prst="homePlate">
            <a:avLst>
              <a:gd name="adj" fmla="val 31490"/>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検討会</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準備</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42" name="矢印: 五方向 41">
            <a:extLst>
              <a:ext uri="{FF2B5EF4-FFF2-40B4-BE49-F238E27FC236}">
                <a16:creationId xmlns:a16="http://schemas.microsoft.com/office/drawing/2014/main" id="{14D4C7C0-CDCB-1C86-B5FD-80CD20CF843E}"/>
              </a:ext>
            </a:extLst>
          </p:cNvPr>
          <p:cNvSpPr/>
          <p:nvPr/>
        </p:nvSpPr>
        <p:spPr>
          <a:xfrm>
            <a:off x="3565195" y="3739247"/>
            <a:ext cx="989159" cy="377804"/>
          </a:xfrm>
          <a:prstGeom prst="homePlate">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証一体化</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検討・仕様書</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案作成</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1F8FD4A4-F776-261C-8884-DF9093A7FABB}"/>
              </a:ext>
            </a:extLst>
          </p:cNvPr>
          <p:cNvSpPr/>
          <p:nvPr/>
        </p:nvSpPr>
        <p:spPr bwMode="auto">
          <a:xfrm>
            <a:off x="4580476" y="2866515"/>
            <a:ext cx="1850965" cy="138499"/>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ja-JP" altLang="en-US" sz="900">
                <a:latin typeface="Meiryo UI" panose="020B0604030504040204" pitchFamily="50" charset="-128"/>
                <a:ea typeface="Meiryo UI" panose="020B0604030504040204" pitchFamily="50" charset="-128"/>
              </a:rPr>
              <a:t>▲</a:t>
            </a:r>
            <a:r>
              <a:rPr lang="en-US" altLang="ja-JP" sz="900">
                <a:latin typeface="Meiryo UI" panose="020B0604030504040204" pitchFamily="50" charset="-128"/>
                <a:ea typeface="Meiryo UI" panose="020B0604030504040204" pitchFamily="50" charset="-128"/>
              </a:rPr>
              <a:t>8/7</a:t>
            </a:r>
            <a:r>
              <a:rPr lang="ja-JP" altLang="en-US" sz="900">
                <a:latin typeface="Meiryo UI" panose="020B0604030504040204" pitchFamily="50" charset="-128"/>
                <a:ea typeface="Meiryo UI" panose="020B0604030504040204" pitchFamily="50" charset="-128"/>
              </a:rPr>
              <a:t>第</a:t>
            </a:r>
            <a:r>
              <a:rPr lang="en-US" altLang="ja-JP" sz="900">
                <a:latin typeface="Meiryo UI" panose="020B0604030504040204" pitchFamily="50" charset="-128"/>
                <a:ea typeface="Meiryo UI" panose="020B0604030504040204" pitchFamily="50" charset="-128"/>
              </a:rPr>
              <a:t>1</a:t>
            </a:r>
            <a:r>
              <a:rPr lang="ja-JP" altLang="en-US" sz="900">
                <a:latin typeface="Meiryo UI" panose="020B0604030504040204" pitchFamily="50" charset="-128"/>
                <a:ea typeface="Meiryo UI" panose="020B0604030504040204" pitchFamily="50" charset="-128"/>
              </a:rPr>
              <a:t>回</a:t>
            </a:r>
            <a:r>
              <a:rPr lang="en-US" altLang="ja-JP" sz="900">
                <a:latin typeface="Meiryo UI" panose="020B0604030504040204" pitchFamily="50" charset="-128"/>
                <a:ea typeface="Meiryo UI" panose="020B0604030504040204" pitchFamily="50" charset="-128"/>
              </a:rPr>
              <a:t>WT</a:t>
            </a:r>
          </a:p>
        </p:txBody>
      </p:sp>
      <p:sp>
        <p:nvSpPr>
          <p:cNvPr id="44" name="正方形/長方形 43">
            <a:extLst>
              <a:ext uri="{FF2B5EF4-FFF2-40B4-BE49-F238E27FC236}">
                <a16:creationId xmlns:a16="http://schemas.microsoft.com/office/drawing/2014/main" id="{D1622AE4-FB9A-FC04-A095-0D94CBCB276B}"/>
              </a:ext>
            </a:extLst>
          </p:cNvPr>
          <p:cNvSpPr/>
          <p:nvPr/>
        </p:nvSpPr>
        <p:spPr bwMode="auto">
          <a:xfrm>
            <a:off x="5186737" y="3089390"/>
            <a:ext cx="1850965" cy="138499"/>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8/22</a:t>
            </a:r>
            <a:r>
              <a:rPr lang="ja-JP" altLang="en-US" sz="900">
                <a:latin typeface="Meiryo UI" panose="020B0604030504040204" pitchFamily="50" charset="-128"/>
                <a:ea typeface="Meiryo UI" panose="020B0604030504040204" pitchFamily="50" charset="-128"/>
                <a:cs typeface="Meiryo UI" panose="020B0604030504040204" pitchFamily="50" charset="-128"/>
              </a:rPr>
              <a:t>第</a:t>
            </a:r>
            <a:r>
              <a:rPr lang="en-US" altLang="ja-JP" sz="900">
                <a:latin typeface="Meiryo UI" panose="020B0604030504040204" pitchFamily="50" charset="-128"/>
                <a:ea typeface="Meiryo UI" panose="020B0604030504040204" pitchFamily="50" charset="-128"/>
                <a:cs typeface="Meiryo UI" panose="020B0604030504040204" pitchFamily="50" charset="-128"/>
              </a:rPr>
              <a:t>1</a:t>
            </a:r>
            <a:r>
              <a:rPr lang="ja-JP" altLang="en-US" sz="900">
                <a:latin typeface="Meiryo UI" panose="020B0604030504040204" pitchFamily="50" charset="-128"/>
                <a:ea typeface="Meiryo UI" panose="020B0604030504040204" pitchFamily="50" charset="-128"/>
                <a:cs typeface="Meiryo UI" panose="020B0604030504040204" pitchFamily="50" charset="-128"/>
              </a:rPr>
              <a:t>回検討会</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正方形/長方形 44">
            <a:extLst>
              <a:ext uri="{FF2B5EF4-FFF2-40B4-BE49-F238E27FC236}">
                <a16:creationId xmlns:a16="http://schemas.microsoft.com/office/drawing/2014/main" id="{50703FFA-0586-C93A-8960-A53B44F19A10}"/>
              </a:ext>
            </a:extLst>
          </p:cNvPr>
          <p:cNvSpPr/>
          <p:nvPr/>
        </p:nvSpPr>
        <p:spPr bwMode="auto">
          <a:xfrm>
            <a:off x="6997820" y="2866516"/>
            <a:ext cx="1488109" cy="138499"/>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ja-JP" altLang="en-US" sz="900">
                <a:latin typeface="Meiryo UI" panose="020B0604030504040204" pitchFamily="50" charset="-128"/>
                <a:ea typeface="Meiryo UI" panose="020B0604030504040204" pitchFamily="50" charset="-128"/>
              </a:rPr>
              <a:t>▲</a:t>
            </a:r>
            <a:r>
              <a:rPr lang="en-US" altLang="ja-JP" sz="900">
                <a:latin typeface="Meiryo UI" panose="020B0604030504040204" pitchFamily="50" charset="-128"/>
                <a:ea typeface="Meiryo UI" panose="020B0604030504040204" pitchFamily="50" charset="-128"/>
              </a:rPr>
              <a:t>10/15</a:t>
            </a:r>
            <a:r>
              <a:rPr lang="ja-JP" altLang="en-US" sz="900">
                <a:latin typeface="Meiryo UI" panose="020B0604030504040204" pitchFamily="50" charset="-128"/>
                <a:ea typeface="Meiryo UI" panose="020B0604030504040204" pitchFamily="50" charset="-128"/>
              </a:rPr>
              <a:t> 第</a:t>
            </a:r>
            <a:r>
              <a:rPr lang="en-US" altLang="ja-JP" sz="900">
                <a:latin typeface="Meiryo UI" panose="020B0604030504040204" pitchFamily="50" charset="-128"/>
                <a:ea typeface="Meiryo UI" panose="020B0604030504040204" pitchFamily="50" charset="-128"/>
              </a:rPr>
              <a:t>2</a:t>
            </a:r>
            <a:r>
              <a:rPr lang="ja-JP" altLang="en-US" sz="900">
                <a:latin typeface="Meiryo UI" panose="020B0604030504040204" pitchFamily="50" charset="-128"/>
                <a:ea typeface="Meiryo UI" panose="020B0604030504040204" pitchFamily="50" charset="-128"/>
              </a:rPr>
              <a:t>回</a:t>
            </a:r>
            <a:r>
              <a:rPr lang="en-US" altLang="ja-JP" sz="900">
                <a:latin typeface="Meiryo UI" panose="020B0604030504040204" pitchFamily="50" charset="-128"/>
                <a:ea typeface="Meiryo UI" panose="020B0604030504040204" pitchFamily="50" charset="-128"/>
              </a:rPr>
              <a:t>WT</a:t>
            </a:r>
          </a:p>
        </p:txBody>
      </p:sp>
      <p:sp>
        <p:nvSpPr>
          <p:cNvPr id="46" name="正方形/長方形 45">
            <a:extLst>
              <a:ext uri="{FF2B5EF4-FFF2-40B4-BE49-F238E27FC236}">
                <a16:creationId xmlns:a16="http://schemas.microsoft.com/office/drawing/2014/main" id="{69CED993-32CB-9E5F-DE6D-A874A8F13CDE}"/>
              </a:ext>
            </a:extLst>
          </p:cNvPr>
          <p:cNvSpPr/>
          <p:nvPr/>
        </p:nvSpPr>
        <p:spPr bwMode="auto">
          <a:xfrm>
            <a:off x="7160436" y="3089390"/>
            <a:ext cx="1733124" cy="138499"/>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10/22</a:t>
            </a:r>
            <a:r>
              <a:rPr lang="ja-JP" altLang="en-US" sz="900">
                <a:latin typeface="Meiryo UI" panose="020B0604030504040204" pitchFamily="50" charset="-128"/>
                <a:ea typeface="Meiryo UI" panose="020B0604030504040204" pitchFamily="50" charset="-128"/>
                <a:cs typeface="Meiryo UI" panose="020B0604030504040204" pitchFamily="50" charset="-128"/>
              </a:rPr>
              <a:t> 第</a:t>
            </a:r>
            <a:r>
              <a:rPr lang="en-US" altLang="ja-JP" sz="900">
                <a:latin typeface="Meiryo UI" panose="020B0604030504040204" pitchFamily="50" charset="-128"/>
                <a:ea typeface="Meiryo UI" panose="020B0604030504040204" pitchFamily="50" charset="-128"/>
                <a:cs typeface="Meiryo UI" panose="020B0604030504040204" pitchFamily="50" charset="-128"/>
              </a:rPr>
              <a:t>2</a:t>
            </a:r>
            <a:r>
              <a:rPr lang="ja-JP" altLang="en-US" sz="900">
                <a:latin typeface="Meiryo UI" panose="020B0604030504040204" pitchFamily="50" charset="-128"/>
                <a:ea typeface="Meiryo UI" panose="020B0604030504040204" pitchFamily="50" charset="-128"/>
                <a:cs typeface="Meiryo UI" panose="020B0604030504040204" pitchFamily="50" charset="-128"/>
              </a:rPr>
              <a:t>回検討会</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矢印: 五方向 46">
            <a:extLst>
              <a:ext uri="{FF2B5EF4-FFF2-40B4-BE49-F238E27FC236}">
                <a16:creationId xmlns:a16="http://schemas.microsoft.com/office/drawing/2014/main" id="{D7F64917-E0F1-16B0-7280-458A2053B575}"/>
              </a:ext>
            </a:extLst>
          </p:cNvPr>
          <p:cNvSpPr/>
          <p:nvPr/>
        </p:nvSpPr>
        <p:spPr>
          <a:xfrm>
            <a:off x="7118844" y="4270298"/>
            <a:ext cx="424747" cy="576000"/>
          </a:xfrm>
          <a:prstGeom prst="homePlate">
            <a:avLst>
              <a:gd name="adj" fmla="val 29481"/>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検討会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48" name="矢印: 五方向 47">
            <a:extLst>
              <a:ext uri="{FF2B5EF4-FFF2-40B4-BE49-F238E27FC236}">
                <a16:creationId xmlns:a16="http://schemas.microsoft.com/office/drawing/2014/main" id="{3B02A965-D74B-A6A5-0396-2A0ECD314AA1}"/>
              </a:ext>
            </a:extLst>
          </p:cNvPr>
          <p:cNvSpPr/>
          <p:nvPr/>
        </p:nvSpPr>
        <p:spPr>
          <a:xfrm>
            <a:off x="7296503" y="4731276"/>
            <a:ext cx="358141" cy="576000"/>
          </a:xfrm>
          <a:prstGeom prst="homePlate">
            <a:avLst>
              <a:gd name="adj" fmla="val 31185"/>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結果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反映</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49" name="矢印: 五方向 48">
            <a:extLst>
              <a:ext uri="{FF2B5EF4-FFF2-40B4-BE49-F238E27FC236}">
                <a16:creationId xmlns:a16="http://schemas.microsoft.com/office/drawing/2014/main" id="{D1496D0C-5BD0-E16C-6980-8E3875832D13}"/>
              </a:ext>
            </a:extLst>
          </p:cNvPr>
          <p:cNvSpPr/>
          <p:nvPr/>
        </p:nvSpPr>
        <p:spPr>
          <a:xfrm>
            <a:off x="5179863" y="4731276"/>
            <a:ext cx="409384" cy="576000"/>
          </a:xfrm>
          <a:prstGeom prst="homePlate">
            <a:avLst>
              <a:gd name="adj" fmla="val 33970"/>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結果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反映</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50" name="矢印: 五方向 49">
            <a:extLst>
              <a:ext uri="{FF2B5EF4-FFF2-40B4-BE49-F238E27FC236}">
                <a16:creationId xmlns:a16="http://schemas.microsoft.com/office/drawing/2014/main" id="{EFDE62D7-4D96-ABC2-8DD3-8BFAC8C6A3CF}"/>
              </a:ext>
            </a:extLst>
          </p:cNvPr>
          <p:cNvSpPr/>
          <p:nvPr/>
        </p:nvSpPr>
        <p:spPr>
          <a:xfrm>
            <a:off x="1948405" y="3551832"/>
            <a:ext cx="1571069" cy="324000"/>
          </a:xfrm>
          <a:prstGeom prst="homePlate">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特定健診仕様書</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確認・仕様書案作成</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51" name="矢印: 五方向 50">
            <a:extLst>
              <a:ext uri="{FF2B5EF4-FFF2-40B4-BE49-F238E27FC236}">
                <a16:creationId xmlns:a16="http://schemas.microsoft.com/office/drawing/2014/main" id="{1E1EBA20-02A6-1A11-6D95-724673058D28}"/>
              </a:ext>
            </a:extLst>
          </p:cNvPr>
          <p:cNvSpPr/>
          <p:nvPr/>
        </p:nvSpPr>
        <p:spPr>
          <a:xfrm>
            <a:off x="1948093" y="3938052"/>
            <a:ext cx="1557330" cy="324000"/>
          </a:xfrm>
          <a:prstGeom prst="homePlate">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その他課題検討・</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仕様書案作成</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52" name="四角形: 角を丸くする 51">
            <a:extLst>
              <a:ext uri="{FF2B5EF4-FFF2-40B4-BE49-F238E27FC236}">
                <a16:creationId xmlns:a16="http://schemas.microsoft.com/office/drawing/2014/main" id="{C01A59CD-7AF7-E44F-4387-AAF90AABE346}"/>
              </a:ext>
            </a:extLst>
          </p:cNvPr>
          <p:cNvSpPr/>
          <p:nvPr/>
        </p:nvSpPr>
        <p:spPr>
          <a:xfrm>
            <a:off x="483745" y="3480087"/>
            <a:ext cx="7573602" cy="1933752"/>
          </a:xfrm>
          <a:prstGeom prst="roundRect">
            <a:avLst>
              <a:gd name="adj" fmla="val 11111"/>
            </a:avLst>
          </a:prstGeom>
          <a:noFill/>
          <a:ln w="31750">
            <a:solidFill>
              <a:srgbClr val="FFD96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r>
              <a:rPr lang="ja-JP" altLang="en-US" sz="1200">
                <a:solidFill>
                  <a:schemeClr val="tx1"/>
                </a:solidFill>
                <a:latin typeface="Meiryo UI" panose="020B0604030504040204" pitchFamily="50" charset="-128"/>
                <a:ea typeface="Meiryo UI" panose="020B0604030504040204" pitchFamily="50" charset="-128"/>
              </a:rPr>
              <a:t>令和</a:t>
            </a:r>
            <a:r>
              <a:rPr lang="en-US" altLang="ja-JP" sz="1200">
                <a:solidFill>
                  <a:schemeClr val="tx1"/>
                </a:solidFill>
                <a:latin typeface="Meiryo UI" panose="020B0604030504040204" pitchFamily="50" charset="-128"/>
                <a:ea typeface="Meiryo UI" panose="020B0604030504040204" pitchFamily="50" charset="-128"/>
              </a:rPr>
              <a:t>6</a:t>
            </a:r>
            <a:r>
              <a:rPr lang="ja-JP" altLang="en-US" sz="1200">
                <a:solidFill>
                  <a:schemeClr val="tx1"/>
                </a:solidFill>
                <a:latin typeface="Meiryo UI" panose="020B0604030504040204" pitchFamily="50" charset="-128"/>
                <a:ea typeface="Meiryo UI" panose="020B0604030504040204" pitchFamily="50" charset="-128"/>
              </a:rPr>
              <a:t>年度</a:t>
            </a:r>
            <a:endParaRPr lang="en-US" altLang="ja-JP" sz="1200">
              <a:solidFill>
                <a:schemeClr val="tx1"/>
              </a:solidFill>
              <a:latin typeface="Meiryo UI" panose="020B0604030504040204" pitchFamily="50" charset="-128"/>
              <a:ea typeface="Meiryo UI" panose="020B0604030504040204" pitchFamily="50" charset="-128"/>
            </a:endParaRPr>
          </a:p>
          <a:p>
            <a:r>
              <a:rPr lang="ja-JP" altLang="en-US" sz="1200">
                <a:solidFill>
                  <a:schemeClr val="tx1"/>
                </a:solidFill>
                <a:latin typeface="Meiryo UI" panose="020B0604030504040204" pitchFamily="50" charset="-128"/>
                <a:ea typeface="Meiryo UI" panose="020B0604030504040204" pitchFamily="50" charset="-128"/>
              </a:rPr>
              <a:t>上期改版対応</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80187FEA-55D2-4286-F2A1-27D1CF513D22}"/>
              </a:ext>
            </a:extLst>
          </p:cNvPr>
          <p:cNvSpPr/>
          <p:nvPr/>
        </p:nvSpPr>
        <p:spPr bwMode="auto">
          <a:xfrm>
            <a:off x="5550707" y="4068684"/>
            <a:ext cx="816492" cy="266254"/>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900">
                <a:latin typeface="Meiryo UI" panose="020B0604030504040204" pitchFamily="50" charset="-128"/>
                <a:ea typeface="Meiryo UI" panose="020B0604030504040204" pitchFamily="50" charset="-128"/>
                <a:cs typeface="Meiryo UI" panose="020B0604030504040204" pitchFamily="50" charset="-128"/>
              </a:rPr>
              <a:t>9/2</a:t>
            </a:r>
            <a:r>
              <a:rPr lang="ja-JP" altLang="en-US" sz="900">
                <a:latin typeface="Meiryo UI" panose="020B0604030504040204" pitchFamily="50" charset="-128"/>
                <a:ea typeface="Meiryo UI" panose="020B0604030504040204" pitchFamily="50" charset="-128"/>
                <a:cs typeface="Meiryo UI" panose="020B0604030504040204" pitchFamily="50" charset="-128"/>
              </a:rPr>
              <a:t>～</a:t>
            </a:r>
            <a:r>
              <a:rPr lang="en-US" altLang="ja-JP" sz="900">
                <a:latin typeface="Meiryo UI" panose="020B0604030504040204" pitchFamily="50" charset="-128"/>
                <a:ea typeface="Meiryo UI" panose="020B0604030504040204" pitchFamily="50" charset="-128"/>
                <a:cs typeface="Meiryo UI" panose="020B0604030504040204" pitchFamily="50" charset="-128"/>
              </a:rPr>
              <a:t>13</a:t>
            </a:r>
          </a:p>
        </p:txBody>
      </p:sp>
      <p:sp>
        <p:nvSpPr>
          <p:cNvPr id="54" name="正方形/長方形 53">
            <a:extLst>
              <a:ext uri="{FF2B5EF4-FFF2-40B4-BE49-F238E27FC236}">
                <a16:creationId xmlns:a16="http://schemas.microsoft.com/office/drawing/2014/main" id="{B20EE3E1-C8FB-708C-8F3E-D5897803298D}"/>
              </a:ext>
            </a:extLst>
          </p:cNvPr>
          <p:cNvSpPr/>
          <p:nvPr/>
        </p:nvSpPr>
        <p:spPr bwMode="auto">
          <a:xfrm>
            <a:off x="5345259" y="2612567"/>
            <a:ext cx="2601862" cy="138499"/>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ja-JP" altLang="en-US" sz="900">
                <a:latin typeface="Meiryo UI" panose="020B0604030504040204" pitchFamily="50" charset="-128"/>
                <a:ea typeface="Meiryo UI" panose="020B0604030504040204" pitchFamily="50" charset="-128"/>
              </a:rPr>
              <a:t>▲</a:t>
            </a:r>
            <a:r>
              <a:rPr lang="en-US" altLang="ja-JP" sz="900">
                <a:latin typeface="Meiryo UI" panose="020B0604030504040204" pitchFamily="50" charset="-128"/>
                <a:ea typeface="Meiryo UI" panose="020B0604030504040204" pitchFamily="50" charset="-128"/>
              </a:rPr>
              <a:t>8/31</a:t>
            </a:r>
            <a:r>
              <a:rPr lang="ja-JP" altLang="en-US" sz="900">
                <a:latin typeface="Meiryo UI" panose="020B0604030504040204" pitchFamily="50" charset="-128"/>
                <a:ea typeface="Meiryo UI" panose="020B0604030504040204" pitchFamily="50" charset="-128"/>
              </a:rPr>
              <a:t> 特定健診等標準仕様書</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第</a:t>
            </a:r>
            <a:r>
              <a:rPr lang="en-US" altLang="ja-JP" sz="900">
                <a:latin typeface="Meiryo UI" panose="020B0604030504040204" pitchFamily="50" charset="-128"/>
                <a:ea typeface="Meiryo UI" panose="020B0604030504040204" pitchFamily="50" charset="-128"/>
              </a:rPr>
              <a:t>1.0</a:t>
            </a:r>
            <a:r>
              <a:rPr lang="ja-JP" altLang="en-US" sz="900">
                <a:latin typeface="Meiryo UI" panose="020B0604030504040204" pitchFamily="50" charset="-128"/>
                <a:ea typeface="Meiryo UI" panose="020B0604030504040204" pitchFamily="50" charset="-128"/>
              </a:rPr>
              <a:t>版</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公開</a:t>
            </a:r>
            <a:endParaRPr lang="en-US" altLang="ja-JP" sz="9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1602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a:extLst>
              <a:ext uri="{FF2B5EF4-FFF2-40B4-BE49-F238E27FC236}">
                <a16:creationId xmlns:a16="http://schemas.microsoft.com/office/drawing/2014/main" id="{FA917A22-9C35-9E2B-0713-D9381E7E6804}"/>
              </a:ext>
            </a:extLst>
          </p:cNvPr>
          <p:cNvSpPr/>
          <p:nvPr/>
        </p:nvSpPr>
        <p:spPr>
          <a:xfrm>
            <a:off x="142674" y="357804"/>
            <a:ext cx="8676000" cy="5693866"/>
          </a:xfrm>
          <a:prstGeom prst="rect">
            <a:avLst/>
          </a:prstGeom>
        </p:spPr>
        <p:txBody>
          <a:bodyPr wrap="square">
            <a:spAutoFit/>
          </a:bodyPr>
          <a:lstStyle/>
          <a:p>
            <a:pPr marL="179388" indent="-179388"/>
            <a:r>
              <a:rPr lang="ja-JP" altLang="en-US" sz="1400" dirty="0">
                <a:latin typeface="Meiryo UI" panose="020B0604030504040204" pitchFamily="50" charset="-128"/>
                <a:ea typeface="Meiryo UI" panose="020B0604030504040204" pitchFamily="50" charset="-128"/>
              </a:rPr>
              <a:t>      標準化の対応としては、デジタル庁より示された「地方公共団体情報システム標準化基本方針（改定案）について」 （令和</a:t>
            </a:r>
            <a:r>
              <a:rPr lang="en-US" altLang="ja-JP" sz="1400" dirty="0">
                <a:latin typeface="Meiryo UI" panose="020B0604030504040204" pitchFamily="50" charset="-128"/>
                <a:ea typeface="Meiryo UI" panose="020B0604030504040204" pitchFamily="50" charset="-128"/>
              </a:rPr>
              <a:t>5</a:t>
            </a:r>
            <a:r>
              <a:rPr lang="ja-JP" altLang="en-US" sz="1400" dirty="0">
                <a:latin typeface="Meiryo UI" panose="020B0604030504040204" pitchFamily="50" charset="-128"/>
                <a:ea typeface="Meiryo UI" panose="020B0604030504040204" pitchFamily="50" charset="-128"/>
              </a:rPr>
              <a:t>年</a:t>
            </a:r>
            <a:r>
              <a:rPr lang="en-US" altLang="ja-JP" sz="1400" dirty="0">
                <a:latin typeface="Meiryo UI" panose="020B0604030504040204" pitchFamily="50" charset="-128"/>
                <a:ea typeface="Meiryo UI" panose="020B0604030504040204" pitchFamily="50" charset="-128"/>
              </a:rPr>
              <a:t>7</a:t>
            </a:r>
            <a:r>
              <a:rPr lang="ja-JP" altLang="en-US" sz="1400" dirty="0">
                <a:latin typeface="Meiryo UI" panose="020B0604030504040204" pitchFamily="50" charset="-128"/>
                <a:ea typeface="Meiryo UI" panose="020B0604030504040204" pitchFamily="50" charset="-128"/>
              </a:rPr>
              <a:t>月展開）（</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）のとおり、</a:t>
            </a:r>
            <a:r>
              <a:rPr lang="ja-JP" altLang="en-US" sz="1400" b="1" u="sng" dirty="0">
                <a:latin typeface="Meiryo UI" panose="020B0604030504040204" pitchFamily="50" charset="-128"/>
                <a:ea typeface="Meiryo UI" panose="020B0604030504040204" pitchFamily="50" charset="-128"/>
              </a:rPr>
              <a:t>令和</a:t>
            </a:r>
            <a:r>
              <a:rPr lang="en-US" altLang="ja-JP" sz="1400" b="1" u="sng" dirty="0">
                <a:latin typeface="Meiryo UI" panose="020B0604030504040204" pitchFamily="50" charset="-128"/>
                <a:ea typeface="Meiryo UI" panose="020B0604030504040204" pitchFamily="50" charset="-128"/>
              </a:rPr>
              <a:t>5</a:t>
            </a:r>
            <a:r>
              <a:rPr lang="ja-JP" altLang="en-US" sz="1400" b="1" u="sng" dirty="0">
                <a:latin typeface="Meiryo UI" panose="020B0604030504040204" pitchFamily="50" charset="-128"/>
                <a:ea typeface="Meiryo UI" panose="020B0604030504040204" pitchFamily="50" charset="-128"/>
              </a:rPr>
              <a:t>年</a:t>
            </a:r>
            <a:r>
              <a:rPr lang="en-US" altLang="ja-JP" sz="1400" b="1" u="sng" dirty="0">
                <a:latin typeface="Meiryo UI" panose="020B0604030504040204" pitchFamily="50" charset="-128"/>
                <a:ea typeface="Meiryo UI" panose="020B0604030504040204" pitchFamily="50" charset="-128"/>
              </a:rPr>
              <a:t>3</a:t>
            </a:r>
            <a:r>
              <a:rPr lang="ja-JP" altLang="en-US" sz="1400" b="1" u="sng" dirty="0">
                <a:latin typeface="Meiryo UI" panose="020B0604030504040204" pitchFamily="50" charset="-128"/>
                <a:ea typeface="Meiryo UI" panose="020B0604030504040204" pitchFamily="50" charset="-128"/>
              </a:rPr>
              <a:t>月末時点で公表された標準仕様書に適合した標準準拠システムに、令和</a:t>
            </a:r>
            <a:r>
              <a:rPr lang="en-US" altLang="ja-JP" sz="1400" b="1" u="sng" dirty="0">
                <a:latin typeface="Meiryo UI" panose="020B0604030504040204" pitchFamily="50" charset="-128"/>
                <a:ea typeface="Meiryo UI" panose="020B0604030504040204" pitchFamily="50" charset="-128"/>
              </a:rPr>
              <a:t>7</a:t>
            </a:r>
            <a:r>
              <a:rPr lang="ja-JP" altLang="en-US" sz="1400" b="1" u="sng" dirty="0">
                <a:latin typeface="Meiryo UI" panose="020B0604030504040204" pitchFamily="50" charset="-128"/>
                <a:ea typeface="Meiryo UI" panose="020B0604030504040204" pitchFamily="50" charset="-128"/>
              </a:rPr>
              <a:t>年度末までに移行</a:t>
            </a:r>
            <a:r>
              <a:rPr lang="ja-JP" altLang="en-US" sz="1400" dirty="0">
                <a:latin typeface="Meiryo UI" panose="020B0604030504040204" pitchFamily="50" charset="-128"/>
                <a:ea typeface="Meiryo UI" panose="020B0604030504040204" pitchFamily="50" charset="-128"/>
              </a:rPr>
              <a:t>することを目指すこととなる。</a:t>
            </a:r>
            <a:endParaRPr lang="en-US" altLang="ja-JP" sz="1400" dirty="0">
              <a:latin typeface="Meiryo UI" panose="020B0604030504040204" pitchFamily="50" charset="-128"/>
              <a:ea typeface="Meiryo UI" panose="020B0604030504040204" pitchFamily="50" charset="-128"/>
            </a:endParaRPr>
          </a:p>
          <a:p>
            <a:pPr marL="179388" indent="-179388"/>
            <a:r>
              <a:rPr lang="ja-JP" altLang="en-US" sz="1400" dirty="0">
                <a:latin typeface="Meiryo UI" panose="020B0604030504040204" pitchFamily="50" charset="-128"/>
                <a:ea typeface="Meiryo UI" panose="020B0604030504040204" pitchFamily="50" charset="-128"/>
              </a:rPr>
              <a:t>      他方、国保標準仕様書においては、来年度に向けた制度改正に対応する必要があることから、引き続き改定を行う。</a:t>
            </a:r>
            <a:endParaRPr lang="en-US" altLang="ja-JP" sz="1400" dirty="0">
              <a:latin typeface="Meiryo UI" panose="020B0604030504040204" pitchFamily="50" charset="-128"/>
              <a:ea typeface="Meiryo UI" panose="020B0604030504040204" pitchFamily="50" charset="-128"/>
            </a:endParaRPr>
          </a:p>
          <a:p>
            <a:pPr marL="179388" indent="180975"/>
            <a:r>
              <a:rPr lang="ja-JP" altLang="en-US" sz="1400" dirty="0">
                <a:latin typeface="Meiryo UI" panose="020B0604030504040204" pitchFamily="50" charset="-128"/>
                <a:ea typeface="Meiryo UI" panose="020B0604030504040204" pitchFamily="50" charset="-128"/>
              </a:rPr>
              <a:t>なお、</a:t>
            </a:r>
            <a:r>
              <a:rPr lang="ja-JP" altLang="en-US" sz="1400" b="1" u="sng" dirty="0">
                <a:latin typeface="Meiryo UI" panose="020B0604030504040204" pitchFamily="50" charset="-128"/>
                <a:ea typeface="Meiryo UI" panose="020B0604030504040204" pitchFamily="50" charset="-128"/>
              </a:rPr>
              <a:t>令和</a:t>
            </a:r>
            <a:r>
              <a:rPr lang="en-US" altLang="ja-JP" sz="1400" b="1" u="sng" dirty="0">
                <a:latin typeface="Meiryo UI" panose="020B0604030504040204" pitchFamily="50" charset="-128"/>
                <a:ea typeface="Meiryo UI" panose="020B0604030504040204" pitchFamily="50" charset="-128"/>
              </a:rPr>
              <a:t>5</a:t>
            </a:r>
            <a:r>
              <a:rPr lang="ja-JP" altLang="en-US" sz="1400" b="1" u="sng" dirty="0">
                <a:latin typeface="Meiryo UI" panose="020B0604030504040204" pitchFamily="50" charset="-128"/>
                <a:ea typeface="Meiryo UI" panose="020B0604030504040204" pitchFamily="50" charset="-128"/>
              </a:rPr>
              <a:t>年度以降の改定にて追加・変更した機能要件等の適合基準日については、令和</a:t>
            </a:r>
            <a:r>
              <a:rPr lang="en-US" altLang="ja-JP" sz="1400" b="1" u="sng" dirty="0">
                <a:latin typeface="Meiryo UI" panose="020B0604030504040204" pitchFamily="50" charset="-128"/>
                <a:ea typeface="Meiryo UI" panose="020B0604030504040204" pitchFamily="50" charset="-128"/>
              </a:rPr>
              <a:t>7</a:t>
            </a:r>
            <a:r>
              <a:rPr lang="ja-JP" altLang="en-US" sz="1400" b="1" u="sng" dirty="0">
                <a:latin typeface="Meiryo UI" panose="020B0604030504040204" pitchFamily="50" charset="-128"/>
                <a:ea typeface="Meiryo UI" panose="020B0604030504040204" pitchFamily="50" charset="-128"/>
              </a:rPr>
              <a:t>年度末までに適合が必要となる制度改正に係る事項を除き、令和</a:t>
            </a:r>
            <a:r>
              <a:rPr lang="en-US" altLang="ja-JP" sz="1400" b="1" u="sng" dirty="0">
                <a:latin typeface="Meiryo UI" panose="020B0604030504040204" pitchFamily="50" charset="-128"/>
                <a:ea typeface="Meiryo UI" panose="020B0604030504040204" pitchFamily="50" charset="-128"/>
              </a:rPr>
              <a:t>8</a:t>
            </a:r>
            <a:r>
              <a:rPr lang="ja-JP" altLang="en-US" sz="1400" b="1" u="sng" dirty="0">
                <a:latin typeface="Meiryo UI" panose="020B0604030504040204" pitchFamily="50" charset="-128"/>
                <a:ea typeface="Meiryo UI" panose="020B0604030504040204" pitchFamily="50" charset="-128"/>
              </a:rPr>
              <a:t>年度以降となる。</a:t>
            </a:r>
            <a:endParaRPr lang="en-US" altLang="ja-JP" sz="1400" b="1" u="sng" dirty="0">
              <a:latin typeface="Meiryo UI" panose="020B0604030504040204" pitchFamily="50" charset="-128"/>
              <a:ea typeface="Meiryo UI" panose="020B0604030504040204" pitchFamily="50" charset="-128"/>
            </a:endParaRPr>
          </a:p>
          <a:p>
            <a:pPr marL="179388" indent="180975"/>
            <a:endParaRPr lang="en-US" altLang="ja-JP" sz="1400" dirty="0">
              <a:latin typeface="Meiryo UI" panose="020B0604030504040204" pitchFamily="50" charset="-128"/>
              <a:ea typeface="Meiryo UI" panose="020B0604030504040204" pitchFamily="50" charset="-128"/>
            </a:endParaRPr>
          </a:p>
          <a:p>
            <a:pPr marL="179388"/>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）当該資料については令和</a:t>
            </a:r>
            <a:r>
              <a:rPr lang="en-US" altLang="ja-JP" sz="1400" dirty="0">
                <a:latin typeface="Meiryo UI" panose="020B0604030504040204" pitchFamily="50" charset="-128"/>
                <a:ea typeface="Meiryo UI" panose="020B0604030504040204" pitchFamily="50" charset="-128"/>
              </a:rPr>
              <a:t>6</a:t>
            </a:r>
            <a:r>
              <a:rPr lang="ja-JP" altLang="en-US" sz="1400" dirty="0">
                <a:latin typeface="Meiryo UI" panose="020B0604030504040204" pitchFamily="50" charset="-128"/>
                <a:ea typeface="Meiryo UI" panose="020B0604030504040204" pitchFamily="50" charset="-128"/>
              </a:rPr>
              <a:t>年</a:t>
            </a:r>
            <a:r>
              <a:rPr lang="en-US" altLang="ja-JP" sz="1400" dirty="0">
                <a:latin typeface="Meiryo UI" panose="020B0604030504040204" pitchFamily="50" charset="-128"/>
                <a:ea typeface="Meiryo UI" panose="020B0604030504040204" pitchFamily="50" charset="-128"/>
              </a:rPr>
              <a:t>12</a:t>
            </a:r>
            <a:r>
              <a:rPr lang="ja-JP" altLang="en-US" sz="1400" dirty="0">
                <a:latin typeface="Meiryo UI" panose="020B0604030504040204" pitchFamily="50" charset="-128"/>
                <a:ea typeface="Meiryo UI" panose="020B0604030504040204" pitchFamily="50" charset="-128"/>
              </a:rPr>
              <a:t>月</a:t>
            </a:r>
            <a:r>
              <a:rPr lang="en-US" altLang="ja-JP" sz="1400" dirty="0">
                <a:latin typeface="Meiryo UI" panose="020B0604030504040204" pitchFamily="50" charset="-128"/>
                <a:ea typeface="Meiryo UI" panose="020B0604030504040204" pitchFamily="50" charset="-128"/>
              </a:rPr>
              <a:t>24</a:t>
            </a:r>
            <a:r>
              <a:rPr lang="ja-JP" altLang="en-US" sz="1400" dirty="0">
                <a:latin typeface="Meiryo UI" panose="020B0604030504040204" pitchFamily="50" charset="-128"/>
                <a:ea typeface="Meiryo UI" panose="020B0604030504040204" pitchFamily="50" charset="-128"/>
              </a:rPr>
              <a:t>日に改訂されている。</a:t>
            </a:r>
            <a:endParaRPr lang="en-US" altLang="ja-JP" sz="1400" dirty="0">
              <a:latin typeface="Meiryo UI" panose="020B0604030504040204" pitchFamily="50" charset="-128"/>
              <a:ea typeface="Meiryo UI" panose="020B0604030504040204" pitchFamily="50" charset="-128"/>
            </a:endParaRPr>
          </a:p>
          <a:p>
            <a:pPr marL="179388" indent="180975"/>
            <a:endParaRPr lang="en-US" altLang="ja-JP" sz="1400" b="1" u="sng" dirty="0">
              <a:latin typeface="Meiryo UI" panose="020B0604030504040204" pitchFamily="50" charset="-128"/>
              <a:ea typeface="Meiryo UI" panose="020B0604030504040204" pitchFamily="50" charset="-128"/>
            </a:endParaRPr>
          </a:p>
          <a:p>
            <a:pPr marL="179388" indent="269875"/>
            <a:r>
              <a:rPr lang="ja-JP" altLang="en-US" sz="1400" dirty="0">
                <a:latin typeface="Meiryo UI" panose="020B0604030504040204" pitchFamily="50" charset="-128"/>
                <a:ea typeface="Meiryo UI" panose="020B0604030504040204" pitchFamily="50" charset="-128"/>
              </a:rPr>
              <a:t>今年度下期において、対応を予定している内容は以下のとおり。</a:t>
            </a:r>
            <a:endParaRPr lang="en-US" altLang="ja-JP" sz="1400" dirty="0">
              <a:latin typeface="Meiryo UI" panose="020B0604030504040204" pitchFamily="50" charset="-128"/>
              <a:ea typeface="Meiryo UI" panose="020B0604030504040204" pitchFamily="50" charset="-128"/>
            </a:endParaRPr>
          </a:p>
          <a:p>
            <a:pPr marL="179388" indent="269875"/>
            <a:endParaRPr lang="en-US" altLang="ja-JP" sz="1400" dirty="0">
              <a:latin typeface="Meiryo UI" panose="020B0604030504040204" pitchFamily="50" charset="-128"/>
              <a:ea typeface="Meiryo UI" panose="020B0604030504040204" pitchFamily="50" charset="-128"/>
            </a:endParaRPr>
          </a:p>
          <a:p>
            <a:pPr marL="628650" indent="-184150">
              <a:buFont typeface="Arial" panose="020B0604020202020204" pitchFamily="34" charset="0"/>
              <a:buChar char="•"/>
            </a:pPr>
            <a:r>
              <a:rPr lang="ja-JP" altLang="en-US" sz="1400" b="1" u="sng" kern="0" dirty="0">
                <a:latin typeface="Meiryo UI" panose="020B0604030504040204" pitchFamily="50" charset="-128"/>
                <a:ea typeface="Meiryo UI" panose="020B0604030504040204" pitchFamily="50" charset="-128"/>
              </a:rPr>
              <a:t>制度改正等に関する要件の取り込みについて</a:t>
            </a:r>
          </a:p>
          <a:p>
            <a:pPr marL="541338" indent="174625"/>
            <a:r>
              <a:rPr lang="ja-JP" altLang="en-US" sz="1400" kern="0" dirty="0">
                <a:latin typeface="Meiryo UI" panose="020B0604030504040204" pitchFamily="50" charset="-128"/>
                <a:ea typeface="Meiryo UI" panose="020B0604030504040204" pitchFamily="50" charset="-128"/>
              </a:rPr>
              <a:t>今年度下期に国保として検討すべき制度改正等として、国民健康保険料の</a:t>
            </a:r>
            <a:r>
              <a:rPr lang="en-US" altLang="ja-JP" sz="1400" kern="0" dirty="0" err="1">
                <a:latin typeface="Meiryo UI" panose="020B0604030504040204" pitchFamily="50" charset="-128"/>
                <a:ea typeface="Meiryo UI" panose="020B0604030504040204" pitchFamily="50" charset="-128"/>
              </a:rPr>
              <a:t>eLTAX</a:t>
            </a:r>
            <a:r>
              <a:rPr lang="ja-JP" altLang="en-US" sz="1400" kern="0" dirty="0">
                <a:latin typeface="Meiryo UI" panose="020B0604030504040204" pitchFamily="50" charset="-128"/>
                <a:ea typeface="Meiryo UI" panose="020B0604030504040204" pitchFamily="50" charset="-128"/>
              </a:rPr>
              <a:t>を活用した公金収納及び子ども・子育て支援金制度に係る要件の内容を整理する。</a:t>
            </a:r>
            <a:endParaRPr lang="en-US" altLang="ja-JP" sz="1400" kern="0" dirty="0">
              <a:latin typeface="Meiryo UI" panose="020B0604030504040204" pitchFamily="50" charset="-128"/>
              <a:ea typeface="Meiryo UI" panose="020B0604030504040204" pitchFamily="50" charset="-128"/>
            </a:endParaRPr>
          </a:p>
          <a:p>
            <a:pPr marL="541338" indent="174625"/>
            <a:r>
              <a:rPr lang="ja-JP" altLang="en-US" sz="1400" kern="0" dirty="0">
                <a:latin typeface="Meiryo UI" panose="020B0604030504040204" pitchFamily="50" charset="-128"/>
                <a:ea typeface="Meiryo UI" panose="020B0604030504040204" pitchFamily="50" charset="-128"/>
              </a:rPr>
              <a:t>⇒後述</a:t>
            </a:r>
            <a:r>
              <a:rPr lang="en-US" altLang="ja-JP" sz="1400" kern="0" dirty="0">
                <a:latin typeface="Meiryo UI" panose="020B0604030504040204" pitchFamily="50" charset="-128"/>
                <a:ea typeface="Meiryo UI" panose="020B0604030504040204" pitchFamily="50" charset="-128"/>
              </a:rPr>
              <a:t>【</a:t>
            </a:r>
            <a:r>
              <a:rPr lang="ja-JP" altLang="en-US" sz="1400" kern="0" dirty="0">
                <a:latin typeface="Meiryo UI" panose="020B0604030504040204" pitchFamily="50" charset="-128"/>
                <a:ea typeface="Meiryo UI" panose="020B0604030504040204" pitchFamily="50" charset="-128"/>
              </a:rPr>
              <a:t>３章</a:t>
            </a:r>
            <a:r>
              <a:rPr lang="en-US" altLang="ja-JP" sz="1400" kern="0" dirty="0">
                <a:latin typeface="Meiryo UI" panose="020B0604030504040204" pitchFamily="50" charset="-128"/>
                <a:ea typeface="Meiryo UI" panose="020B0604030504040204" pitchFamily="50" charset="-128"/>
              </a:rPr>
              <a:t>】</a:t>
            </a:r>
            <a:r>
              <a:rPr lang="ja-JP" altLang="en-US" sz="1400" kern="0" dirty="0">
                <a:latin typeface="Meiryo UI" panose="020B0604030504040204" pitchFamily="50" charset="-128"/>
                <a:ea typeface="Meiryo UI" panose="020B0604030504040204" pitchFamily="50" charset="-128"/>
              </a:rPr>
              <a:t>に記載。</a:t>
            </a:r>
          </a:p>
          <a:p>
            <a:pPr marL="628650" indent="-184150">
              <a:buFont typeface="Arial" panose="020B0604020202020204" pitchFamily="34" charset="0"/>
              <a:buChar char="•"/>
            </a:pPr>
            <a:endParaRPr lang="en-US" altLang="ja-JP" sz="1400" b="1" u="sng" kern="0" dirty="0">
              <a:latin typeface="Meiryo UI" panose="020B0604030504040204" pitchFamily="50" charset="-128"/>
              <a:ea typeface="Meiryo UI" panose="020B0604030504040204" pitchFamily="50" charset="-128"/>
            </a:endParaRPr>
          </a:p>
          <a:p>
            <a:pPr marL="628650" indent="-184150">
              <a:buFont typeface="Arial" panose="020B0604020202020204" pitchFamily="34" charset="0"/>
              <a:buChar char="•"/>
            </a:pPr>
            <a:r>
              <a:rPr lang="ja-JP" altLang="en-US" sz="1400" b="1" u="sng" kern="0" dirty="0">
                <a:latin typeface="Meiryo UI" panose="020B0604030504040204" pitchFamily="50" charset="-128"/>
                <a:ea typeface="Meiryo UI" panose="020B0604030504040204" pitchFamily="50" charset="-128"/>
              </a:rPr>
              <a:t>実装必須機能（経過措置対象）の整理について</a:t>
            </a:r>
          </a:p>
          <a:p>
            <a:pPr marL="541338" indent="174625"/>
            <a:r>
              <a:rPr lang="ja-JP" altLang="en-US" sz="1400" kern="0" dirty="0">
                <a:latin typeface="Meiryo UI" panose="020B0604030504040204" pitchFamily="50" charset="-128"/>
                <a:ea typeface="Meiryo UI" panose="020B0604030504040204" pitchFamily="50" charset="-128"/>
              </a:rPr>
              <a:t>第</a:t>
            </a:r>
            <a:r>
              <a:rPr lang="en-US" altLang="ja-JP" sz="1400" kern="0" dirty="0">
                <a:latin typeface="Meiryo UI" panose="020B0604030504040204" pitchFamily="50" charset="-128"/>
                <a:ea typeface="Meiryo UI" panose="020B0604030504040204" pitchFamily="50" charset="-128"/>
              </a:rPr>
              <a:t>1</a:t>
            </a:r>
            <a:r>
              <a:rPr lang="ja-JP" altLang="en-US" sz="1400" kern="0" dirty="0">
                <a:latin typeface="Meiryo UI" panose="020B0604030504040204" pitchFamily="50" charset="-128"/>
                <a:ea typeface="Meiryo UI" panose="020B0604030504040204" pitchFamily="50" charset="-128"/>
              </a:rPr>
              <a:t>回検討会（令和</a:t>
            </a:r>
            <a:r>
              <a:rPr lang="en-US" altLang="ja-JP" sz="1400" kern="0" dirty="0">
                <a:latin typeface="Meiryo UI" panose="020B0604030504040204" pitchFamily="50" charset="-128"/>
                <a:ea typeface="Meiryo UI" panose="020B0604030504040204" pitchFamily="50" charset="-128"/>
              </a:rPr>
              <a:t>6</a:t>
            </a:r>
            <a:r>
              <a:rPr lang="ja-JP" altLang="en-US" sz="1400" kern="0" dirty="0">
                <a:latin typeface="Meiryo UI" panose="020B0604030504040204" pitchFamily="50" charset="-128"/>
                <a:ea typeface="Meiryo UI" panose="020B0604030504040204" pitchFamily="50" charset="-128"/>
              </a:rPr>
              <a:t>年</a:t>
            </a:r>
            <a:r>
              <a:rPr lang="en-US" altLang="ja-JP" sz="1400" kern="0" dirty="0">
                <a:latin typeface="Meiryo UI" panose="020B0604030504040204" pitchFamily="50" charset="-128"/>
                <a:ea typeface="Meiryo UI" panose="020B0604030504040204" pitchFamily="50" charset="-128"/>
              </a:rPr>
              <a:t>8</a:t>
            </a:r>
            <a:r>
              <a:rPr lang="ja-JP" altLang="en-US" sz="1400" kern="0" dirty="0">
                <a:latin typeface="Meiryo UI" panose="020B0604030504040204" pitchFamily="50" charset="-128"/>
                <a:ea typeface="Meiryo UI" panose="020B0604030504040204" pitchFamily="50" charset="-128"/>
              </a:rPr>
              <a:t>月</a:t>
            </a:r>
            <a:r>
              <a:rPr lang="en-US" altLang="ja-JP" sz="1400" kern="0" dirty="0">
                <a:latin typeface="Meiryo UI" panose="020B0604030504040204" pitchFamily="50" charset="-128"/>
                <a:ea typeface="Meiryo UI" panose="020B0604030504040204" pitchFamily="50" charset="-128"/>
              </a:rPr>
              <a:t>22</a:t>
            </a:r>
            <a:r>
              <a:rPr lang="ja-JP" altLang="en-US" sz="1400" kern="0" dirty="0">
                <a:latin typeface="Meiryo UI" panose="020B0604030504040204" pitchFamily="50" charset="-128"/>
                <a:ea typeface="Meiryo UI" panose="020B0604030504040204" pitchFamily="50" charset="-128"/>
              </a:rPr>
              <a:t>日開催）にてご承認いただいた一部の実装必須機能を時限を設けた標準オプション機能として扱う対応内容を整理する。</a:t>
            </a:r>
            <a:endParaRPr lang="en-US" altLang="ja-JP" sz="1400" kern="0" dirty="0">
              <a:latin typeface="Meiryo UI" panose="020B0604030504040204" pitchFamily="50" charset="-128"/>
              <a:ea typeface="Meiryo UI" panose="020B0604030504040204" pitchFamily="50" charset="-128"/>
            </a:endParaRPr>
          </a:p>
          <a:p>
            <a:pPr marL="541338" indent="174625"/>
            <a:r>
              <a:rPr lang="ja-JP" altLang="en-US" sz="1400" kern="0" dirty="0">
                <a:latin typeface="Meiryo UI" panose="020B0604030504040204" pitchFamily="50" charset="-128"/>
                <a:ea typeface="Meiryo UI" panose="020B0604030504040204" pitchFamily="50" charset="-128"/>
              </a:rPr>
              <a:t>⇒後述</a:t>
            </a:r>
            <a:r>
              <a:rPr lang="en-US" altLang="ja-JP" sz="1400" kern="0" dirty="0">
                <a:latin typeface="Meiryo UI" panose="020B0604030504040204" pitchFamily="50" charset="-128"/>
                <a:ea typeface="Meiryo UI" panose="020B0604030504040204" pitchFamily="50" charset="-128"/>
              </a:rPr>
              <a:t>【</a:t>
            </a:r>
            <a:r>
              <a:rPr lang="ja-JP" altLang="en-US" sz="1400" kern="0" dirty="0">
                <a:latin typeface="Meiryo UI" panose="020B0604030504040204" pitchFamily="50" charset="-128"/>
                <a:ea typeface="Meiryo UI" panose="020B0604030504040204" pitchFamily="50" charset="-128"/>
              </a:rPr>
              <a:t>４章</a:t>
            </a:r>
            <a:r>
              <a:rPr lang="en-US" altLang="ja-JP" sz="1400" kern="0" dirty="0">
                <a:latin typeface="Meiryo UI" panose="020B0604030504040204" pitchFamily="50" charset="-128"/>
                <a:ea typeface="Meiryo UI" panose="020B0604030504040204" pitchFamily="50" charset="-128"/>
              </a:rPr>
              <a:t>】</a:t>
            </a:r>
            <a:r>
              <a:rPr lang="ja-JP" altLang="en-US" sz="1400" kern="0" dirty="0">
                <a:latin typeface="Meiryo UI" panose="020B0604030504040204" pitchFamily="50" charset="-128"/>
                <a:ea typeface="Meiryo UI" panose="020B0604030504040204" pitchFamily="50" charset="-128"/>
              </a:rPr>
              <a:t>に記載。</a:t>
            </a:r>
            <a:endParaRPr lang="en-US" altLang="ja-JP" sz="1400" kern="0" dirty="0">
              <a:latin typeface="Meiryo UI" panose="020B0604030504040204" pitchFamily="50" charset="-128"/>
              <a:ea typeface="Meiryo UI" panose="020B0604030504040204" pitchFamily="50" charset="-128"/>
            </a:endParaRPr>
          </a:p>
          <a:p>
            <a:pPr marL="628650" indent="-184150">
              <a:buFont typeface="Arial" panose="020B0604020202020204" pitchFamily="34" charset="0"/>
              <a:buChar char="•"/>
            </a:pPr>
            <a:endParaRPr lang="en-US" altLang="ja-JP" sz="1400" b="1" u="sng" kern="0" dirty="0">
              <a:latin typeface="Meiryo UI" panose="020B0604030504040204" pitchFamily="50" charset="-128"/>
              <a:ea typeface="Meiryo UI" panose="020B0604030504040204" pitchFamily="50" charset="-128"/>
            </a:endParaRPr>
          </a:p>
          <a:p>
            <a:pPr marL="628650" indent="-184150">
              <a:buFont typeface="Arial" panose="020B0604020202020204" pitchFamily="34" charset="0"/>
              <a:buChar char="•"/>
            </a:pPr>
            <a:r>
              <a:rPr lang="ja-JP" altLang="en-US" sz="1400" b="1" u="sng" kern="0" dirty="0">
                <a:latin typeface="Meiryo UI" panose="020B0604030504040204" pitchFamily="50" charset="-128"/>
                <a:ea typeface="Meiryo UI" panose="020B0604030504040204" pitchFamily="50" charset="-128"/>
              </a:rPr>
              <a:t>その他修正について</a:t>
            </a:r>
          </a:p>
          <a:p>
            <a:pPr marL="541338" indent="174625"/>
            <a:r>
              <a:rPr lang="ja-JP" altLang="en-US" sz="1400" kern="0" dirty="0">
                <a:latin typeface="Meiryo UI" panose="020B0604030504040204" pitchFamily="50" charset="-128"/>
                <a:ea typeface="Meiryo UI" panose="020B0604030504040204" pitchFamily="50" charset="-128"/>
              </a:rPr>
              <a:t>これまでにいただいたご意見等を踏まえて、改めて事務局において検討を行い、修正が必要と判断した対応内容を整理する。</a:t>
            </a:r>
            <a:endParaRPr lang="en-US" altLang="ja-JP" sz="1400" kern="0" dirty="0">
              <a:solidFill>
                <a:srgbClr val="FF0000"/>
              </a:solidFill>
              <a:latin typeface="Meiryo UI" panose="020B0604030504040204" pitchFamily="50" charset="-128"/>
              <a:ea typeface="Meiryo UI" panose="020B0604030504040204" pitchFamily="50" charset="-128"/>
            </a:endParaRPr>
          </a:p>
          <a:p>
            <a:pPr marL="541338" indent="174625"/>
            <a:r>
              <a:rPr lang="ja-JP" altLang="en-US" sz="1400" kern="0" dirty="0">
                <a:latin typeface="Meiryo UI" panose="020B0604030504040204" pitchFamily="50" charset="-128"/>
                <a:ea typeface="Meiryo UI" panose="020B0604030504040204" pitchFamily="50" charset="-128"/>
              </a:rPr>
              <a:t>⇒後述</a:t>
            </a:r>
            <a:r>
              <a:rPr lang="en-US" altLang="ja-JP" sz="1400" kern="0" dirty="0">
                <a:latin typeface="Meiryo UI" panose="020B0604030504040204" pitchFamily="50" charset="-128"/>
                <a:ea typeface="Meiryo UI" panose="020B0604030504040204" pitchFamily="50" charset="-128"/>
              </a:rPr>
              <a:t>【</a:t>
            </a:r>
            <a:r>
              <a:rPr lang="ja-JP" altLang="en-US" sz="1400" kern="0" dirty="0">
                <a:latin typeface="Meiryo UI" panose="020B0604030504040204" pitchFamily="50" charset="-128"/>
                <a:ea typeface="Meiryo UI" panose="020B0604030504040204" pitchFamily="50" charset="-128"/>
              </a:rPr>
              <a:t>５章</a:t>
            </a:r>
            <a:r>
              <a:rPr lang="en-US" altLang="ja-JP" sz="1400" kern="0" dirty="0">
                <a:latin typeface="Meiryo UI" panose="020B0604030504040204" pitchFamily="50" charset="-128"/>
                <a:ea typeface="Meiryo UI" panose="020B0604030504040204" pitchFamily="50" charset="-128"/>
              </a:rPr>
              <a:t>】</a:t>
            </a:r>
            <a:r>
              <a:rPr lang="ja-JP" altLang="en-US" sz="1400" kern="0" dirty="0">
                <a:latin typeface="Meiryo UI" panose="020B0604030504040204" pitchFamily="50" charset="-128"/>
                <a:ea typeface="Meiryo UI" panose="020B0604030504040204" pitchFamily="50" charset="-128"/>
              </a:rPr>
              <a:t>に記載。</a:t>
            </a:r>
            <a:endParaRPr lang="en-US" altLang="ja-JP" sz="1400" kern="0" dirty="0">
              <a:latin typeface="Meiryo UI" panose="020B0604030504040204" pitchFamily="50" charset="-128"/>
              <a:ea typeface="Meiryo UI" panose="020B0604030504040204" pitchFamily="50" charset="-128"/>
            </a:endParaRPr>
          </a:p>
          <a:p>
            <a:pPr marL="541338" indent="174625"/>
            <a:endParaRPr lang="en-US" altLang="ja-JP" sz="1400" kern="0" dirty="0">
              <a:latin typeface="Meiryo UI" panose="020B0604030504040204" pitchFamily="50" charset="-128"/>
              <a:ea typeface="Meiryo UI" panose="020B0604030504040204" pitchFamily="50" charset="-128"/>
            </a:endParaRP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8A0BDDF-EF7A-D405-7550-5BDD4A2EF353}"/>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400" kern="0">
                <a:latin typeface="Meiryo UI" panose="020B0604030504040204" pitchFamily="50" charset="-128"/>
                <a:ea typeface="Meiryo UI" panose="020B0604030504040204" pitchFamily="50" charset="-128"/>
              </a:rPr>
              <a:t>２．今年度下期実施事項</a:t>
            </a:r>
            <a:endParaRPr lang="en-US" altLang="ja-JP" sz="1400"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900859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10">
            <a:extLst>
              <a:ext uri="{FF2B5EF4-FFF2-40B4-BE49-F238E27FC236}">
                <a16:creationId xmlns:a16="http://schemas.microsoft.com/office/drawing/2014/main" id="{31B7D062-96B3-C4D9-5E79-79A8F10253C1}"/>
              </a:ext>
            </a:extLst>
          </p:cNvPr>
          <p:cNvGraphicFramePr>
            <a:graphicFrameLocks noGrp="1"/>
          </p:cNvGraphicFramePr>
          <p:nvPr>
            <p:extLst>
              <p:ext uri="{D42A27DB-BD31-4B8C-83A1-F6EECF244321}">
                <p14:modId xmlns:p14="http://schemas.microsoft.com/office/powerpoint/2010/main" val="2493328421"/>
              </p:ext>
            </p:extLst>
          </p:nvPr>
        </p:nvGraphicFramePr>
        <p:xfrm>
          <a:off x="312434" y="685130"/>
          <a:ext cx="8561710" cy="2158920"/>
        </p:xfrm>
        <a:graphic>
          <a:graphicData uri="http://schemas.openxmlformats.org/drawingml/2006/table">
            <a:tbl>
              <a:tblPr firstRow="1" bandRow="1">
                <a:tableStyleId>{7DF18680-E054-41AD-8BC1-D1AEF772440D}</a:tableStyleId>
              </a:tblPr>
              <a:tblGrid>
                <a:gridCol w="295927">
                  <a:extLst>
                    <a:ext uri="{9D8B030D-6E8A-4147-A177-3AD203B41FA5}">
                      <a16:colId xmlns:a16="http://schemas.microsoft.com/office/drawing/2014/main" val="941425705"/>
                    </a:ext>
                  </a:extLst>
                </a:gridCol>
                <a:gridCol w="1461599">
                  <a:extLst>
                    <a:ext uri="{9D8B030D-6E8A-4147-A177-3AD203B41FA5}">
                      <a16:colId xmlns:a16="http://schemas.microsoft.com/office/drawing/2014/main" val="2672438990"/>
                    </a:ext>
                  </a:extLst>
                </a:gridCol>
                <a:gridCol w="4170066">
                  <a:extLst>
                    <a:ext uri="{9D8B030D-6E8A-4147-A177-3AD203B41FA5}">
                      <a16:colId xmlns:a16="http://schemas.microsoft.com/office/drawing/2014/main" val="612516387"/>
                    </a:ext>
                  </a:extLst>
                </a:gridCol>
                <a:gridCol w="1065126">
                  <a:extLst>
                    <a:ext uri="{9D8B030D-6E8A-4147-A177-3AD203B41FA5}">
                      <a16:colId xmlns:a16="http://schemas.microsoft.com/office/drawing/2014/main" val="858908571"/>
                    </a:ext>
                  </a:extLst>
                </a:gridCol>
                <a:gridCol w="1568992">
                  <a:extLst>
                    <a:ext uri="{9D8B030D-6E8A-4147-A177-3AD203B41FA5}">
                      <a16:colId xmlns:a16="http://schemas.microsoft.com/office/drawing/2014/main" val="3736651560"/>
                    </a:ext>
                  </a:extLst>
                </a:gridCol>
              </a:tblGrid>
              <a:tr h="323024">
                <a:tc>
                  <a:txBody>
                    <a:bodyPr/>
                    <a:lstStyle/>
                    <a:p>
                      <a:pPr algn="ctr"/>
                      <a:r>
                        <a:rPr kumimoji="1" lang="en-US" altLang="ja-JP" sz="900">
                          <a:latin typeface="Meiryo UI" panose="020B0604030504040204" pitchFamily="50" charset="-128"/>
                          <a:ea typeface="Meiryo UI" panose="020B0604030504040204" pitchFamily="50" charset="-128"/>
                        </a:rPr>
                        <a:t>#</a:t>
                      </a:r>
                      <a:endParaRPr kumimoji="1" lang="ja-JP" altLang="en-US" sz="9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900">
                          <a:latin typeface="Meiryo UI" panose="020B0604030504040204" pitchFamily="50" charset="-128"/>
                          <a:ea typeface="Meiryo UI" panose="020B0604030504040204" pitchFamily="50" charset="-128"/>
                        </a:rPr>
                        <a:t>項目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900">
                          <a:latin typeface="Meiryo UI" panose="020B0604030504040204" pitchFamily="50" charset="-128"/>
                          <a:ea typeface="Meiryo UI" panose="020B0604030504040204" pitchFamily="50" charset="-128"/>
                        </a:rPr>
                        <a:t>対応方針及び対応状況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900">
                          <a:latin typeface="Meiryo UI" panose="020B0604030504040204" pitchFamily="50" charset="-128"/>
                          <a:ea typeface="Meiryo UI" panose="020B0604030504040204" pitchFamily="50" charset="-128"/>
                        </a:rPr>
                        <a:t>国保標準仕様書</a:t>
                      </a:r>
                      <a:r>
                        <a:rPr kumimoji="1" lang="en-US" altLang="ja-JP" sz="900">
                          <a:latin typeface="Meiryo UI" panose="020B0604030504040204" pitchFamily="50" charset="-128"/>
                          <a:ea typeface="Meiryo UI" panose="020B0604030504040204" pitchFamily="50" charset="-128"/>
                        </a:rPr>
                        <a:t>【</a:t>
                      </a:r>
                      <a:r>
                        <a:rPr kumimoji="1" lang="ja-JP" altLang="en-US" sz="900">
                          <a:latin typeface="Meiryo UI" panose="020B0604030504040204" pitchFamily="50" charset="-128"/>
                          <a:ea typeface="Meiryo UI" panose="020B0604030504040204" pitchFamily="50" charset="-128"/>
                        </a:rPr>
                        <a:t>第</a:t>
                      </a:r>
                      <a:r>
                        <a:rPr kumimoji="1" lang="en-US" altLang="ja-JP" sz="900">
                          <a:latin typeface="Meiryo UI" panose="020B0604030504040204" pitchFamily="50" charset="-128"/>
                          <a:ea typeface="Meiryo UI" panose="020B0604030504040204" pitchFamily="50" charset="-128"/>
                        </a:rPr>
                        <a:t>1.4</a:t>
                      </a:r>
                      <a:r>
                        <a:rPr kumimoji="1" lang="ja-JP" altLang="en-US" sz="900">
                          <a:latin typeface="Meiryo UI" panose="020B0604030504040204" pitchFamily="50" charset="-128"/>
                          <a:ea typeface="Meiryo UI" panose="020B0604030504040204" pitchFamily="50" charset="-128"/>
                        </a:rPr>
                        <a:t>版</a:t>
                      </a:r>
                      <a:r>
                        <a:rPr kumimoji="1" lang="en-US" altLang="ja-JP" sz="900">
                          <a:latin typeface="Meiryo UI" panose="020B0604030504040204" pitchFamily="50" charset="-128"/>
                          <a:ea typeface="Meiryo UI" panose="020B0604030504040204" pitchFamily="50" charset="-128"/>
                        </a:rPr>
                        <a:t>】</a:t>
                      </a:r>
                      <a:r>
                        <a:rPr kumimoji="1" lang="ja-JP" altLang="en-US" sz="900">
                          <a:latin typeface="Meiryo UI" panose="020B0604030504040204" pitchFamily="50" charset="-128"/>
                          <a:ea typeface="Meiryo UI" panose="020B0604030504040204" pitchFamily="50" charset="-128"/>
                        </a:rPr>
                        <a:t>（案）への取込有無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900">
                          <a:latin typeface="Meiryo UI" panose="020B0604030504040204" pitchFamily="50" charset="-128"/>
                          <a:ea typeface="Meiryo UI" panose="020B0604030504040204" pitchFamily="50" charset="-128"/>
                        </a:rPr>
                        <a:t>国保標準仕様書</a:t>
                      </a:r>
                      <a:r>
                        <a:rPr kumimoji="1" lang="en-US" altLang="ja-JP" sz="900">
                          <a:latin typeface="Meiryo UI" panose="020B0604030504040204" pitchFamily="50" charset="-128"/>
                          <a:ea typeface="Meiryo UI" panose="020B0604030504040204" pitchFamily="50" charset="-128"/>
                        </a:rPr>
                        <a:t>【</a:t>
                      </a:r>
                      <a:r>
                        <a:rPr kumimoji="1" lang="ja-JP" altLang="en-US" sz="900">
                          <a:latin typeface="Meiryo UI" panose="020B0604030504040204" pitchFamily="50" charset="-128"/>
                          <a:ea typeface="Meiryo UI" panose="020B0604030504040204" pitchFamily="50" charset="-128"/>
                        </a:rPr>
                        <a:t>第</a:t>
                      </a:r>
                      <a:r>
                        <a:rPr kumimoji="1" lang="en-US" altLang="ja-JP" sz="900">
                          <a:latin typeface="Meiryo UI" panose="020B0604030504040204" pitchFamily="50" charset="-128"/>
                          <a:ea typeface="Meiryo UI" panose="020B0604030504040204" pitchFamily="50" charset="-128"/>
                        </a:rPr>
                        <a:t>1.4</a:t>
                      </a:r>
                      <a:r>
                        <a:rPr kumimoji="1" lang="ja-JP" altLang="en-US" sz="900">
                          <a:latin typeface="Meiryo UI" panose="020B0604030504040204" pitchFamily="50" charset="-128"/>
                          <a:ea typeface="Meiryo UI" panose="020B0604030504040204" pitchFamily="50" charset="-128"/>
                        </a:rPr>
                        <a:t>版</a:t>
                      </a:r>
                      <a:r>
                        <a:rPr kumimoji="1" lang="en-US" altLang="ja-JP" sz="900">
                          <a:latin typeface="Meiryo UI" panose="020B0604030504040204" pitchFamily="50" charset="-128"/>
                          <a:ea typeface="Meiryo UI" panose="020B0604030504040204" pitchFamily="50" charset="-128"/>
                        </a:rPr>
                        <a:t>】</a:t>
                      </a:r>
                      <a:r>
                        <a:rPr kumimoji="1" lang="ja-JP" altLang="en-US" sz="900">
                          <a:latin typeface="Meiryo UI" panose="020B0604030504040204" pitchFamily="50" charset="-128"/>
                          <a:ea typeface="Meiryo UI" panose="020B0604030504040204" pitchFamily="50" charset="-128"/>
                        </a:rPr>
                        <a:t>（案）における修正対象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1385821498"/>
                  </a:ext>
                </a:extLst>
              </a:tr>
              <a:tr h="972000">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1</a:t>
                      </a:r>
                      <a:endParaRPr kumimoji="1" lang="ja-JP" altLang="en-US"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kern="1200" dirty="0" err="1">
                          <a:solidFill>
                            <a:schemeClr val="tx1"/>
                          </a:solidFill>
                          <a:latin typeface="Meiryo UI" panose="020B0604030504040204" pitchFamily="50" charset="-128"/>
                          <a:ea typeface="Meiryo UI" panose="020B0604030504040204" pitchFamily="50" charset="-128"/>
                          <a:cs typeface="+mn-cs"/>
                        </a:rPr>
                        <a:t>eLTAX</a:t>
                      </a:r>
                      <a:r>
                        <a:rPr kumimoji="1" lang="ja-JP" altLang="en-US" sz="900" kern="1200" dirty="0">
                          <a:solidFill>
                            <a:schemeClr val="tx1"/>
                          </a:solidFill>
                          <a:latin typeface="Meiryo UI" panose="020B0604030504040204" pitchFamily="50" charset="-128"/>
                          <a:ea typeface="Meiryo UI" panose="020B0604030504040204" pitchFamily="50" charset="-128"/>
                          <a:cs typeface="+mn-cs"/>
                        </a:rPr>
                        <a:t>活用に係る対応について</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defTabSz="914395">
                        <a:defRPr/>
                      </a:pPr>
                      <a:r>
                        <a:rPr lang="en-US" altLang="ja-JP" sz="900" dirty="0" err="1">
                          <a:solidFill>
                            <a:schemeClr val="tx1"/>
                          </a:solidFill>
                          <a:latin typeface="Meiryo UI" panose="020B0604030504040204" pitchFamily="50" charset="-128"/>
                          <a:ea typeface="Meiryo UI" panose="020B0604030504040204" pitchFamily="50" charset="-128"/>
                        </a:rPr>
                        <a:t>eLTAX</a:t>
                      </a:r>
                      <a:r>
                        <a:rPr lang="ja-JP" altLang="en-US" sz="900" dirty="0">
                          <a:solidFill>
                            <a:schemeClr val="tx1"/>
                          </a:solidFill>
                          <a:latin typeface="Meiryo UI" panose="020B0604030504040204" pitchFamily="50" charset="-128"/>
                          <a:ea typeface="Meiryo UI" panose="020B0604030504040204" pitchFamily="50" charset="-128"/>
                        </a:rPr>
                        <a:t>活用に係る対応については、</a:t>
                      </a:r>
                      <a:r>
                        <a:rPr lang="ja-JP" altLang="en-US"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規制改革実施計画（令和</a:t>
                      </a:r>
                      <a:r>
                        <a:rPr lang="en-US" altLang="ja-JP"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16</a:t>
                      </a:r>
                      <a:r>
                        <a:rPr lang="ja-JP" altLang="en-US"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日閣議決定）の「共通課題対策分野」において、地方公共団体が公金納付に</a:t>
                      </a:r>
                      <a:r>
                        <a:rPr lang="en-US" altLang="ja-JP" sz="900" kern="100" dirty="0" err="1">
                          <a:solidFill>
                            <a:schemeClr val="tx1"/>
                          </a:solidFill>
                          <a:latin typeface="Meiryo UI" panose="020B0604030504040204" pitchFamily="50" charset="-128"/>
                          <a:ea typeface="Meiryo UI" panose="020B0604030504040204" pitchFamily="50" charset="-128"/>
                          <a:cs typeface="Meiryo UI" panose="020B0604030504040204" pitchFamily="50" charset="-128"/>
                        </a:rPr>
                        <a:t>eLTAX</a:t>
                      </a:r>
                      <a:r>
                        <a:rPr lang="ja-JP" altLang="en-US"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を活用することができるようにするため、遅くとも令和</a:t>
                      </a:r>
                      <a:r>
                        <a:rPr lang="en-US" altLang="ja-JP"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8</a:t>
                      </a:r>
                      <a:r>
                        <a:rPr lang="ja-JP" altLang="en-US"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9</a:t>
                      </a:r>
                      <a:r>
                        <a:rPr lang="ja-JP" altLang="en-US"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月までに</a:t>
                      </a:r>
                      <a:r>
                        <a:rPr lang="en-US" altLang="ja-JP" sz="900" kern="100" dirty="0" err="1">
                          <a:solidFill>
                            <a:schemeClr val="tx1"/>
                          </a:solidFill>
                          <a:latin typeface="Meiryo UI" panose="020B0604030504040204" pitchFamily="50" charset="-128"/>
                          <a:ea typeface="Meiryo UI" panose="020B0604030504040204" pitchFamily="50" charset="-128"/>
                          <a:cs typeface="Meiryo UI" panose="020B0604030504040204" pitchFamily="50" charset="-128"/>
                        </a:rPr>
                        <a:t>eLTAX</a:t>
                      </a:r>
                      <a:r>
                        <a:rPr lang="ja-JP" altLang="en-US"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を活用した公金収納を開始することが示された。</a:t>
                      </a:r>
                      <a:r>
                        <a:rPr lang="ja-JP" altLang="en-US" sz="900" b="1" u="sng"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国民健康保険料についても、</a:t>
                      </a:r>
                      <a:r>
                        <a:rPr lang="en-US" altLang="ja-JP" sz="900" b="1" u="sng" kern="100" dirty="0" err="1">
                          <a:solidFill>
                            <a:schemeClr val="tx1"/>
                          </a:solidFill>
                          <a:latin typeface="Meiryo UI" panose="020B0604030504040204" pitchFamily="50" charset="-128"/>
                          <a:ea typeface="Meiryo UI" panose="020B0604030504040204" pitchFamily="50" charset="-128"/>
                          <a:cs typeface="Meiryo UI" panose="020B0604030504040204" pitchFamily="50" charset="-128"/>
                        </a:rPr>
                        <a:t>eLTAX</a:t>
                      </a:r>
                      <a:r>
                        <a:rPr lang="ja-JP" altLang="en-US" sz="900" b="1" u="sng"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を活用し</a:t>
                      </a:r>
                      <a:r>
                        <a:rPr lang="ja-JP" altLang="en-US" sz="900" b="1" u="sng" strike="noStrike"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た収納の対応が必要となることから、</a:t>
                      </a:r>
                      <a:r>
                        <a:rPr lang="ja-JP" altLang="en-US" sz="900" b="1" u="sng"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国保標準仕様書への機能の取り込みを行った。</a:t>
                      </a:r>
                      <a:endParaRPr kumimoji="1" lang="en-US" altLang="ja-JP" sz="9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取込済み</a:t>
                      </a:r>
                      <a:endParaRPr kumimoji="1" lang="en-US" altLang="ja-JP" sz="900" b="1"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900" b="0" u="none">
                          <a:solidFill>
                            <a:schemeClr val="tx1"/>
                          </a:solidFill>
                          <a:latin typeface="Meiryo UI" panose="020B0604030504040204" pitchFamily="50" charset="-128"/>
                          <a:ea typeface="Meiryo UI" panose="020B0604030504040204" pitchFamily="50" charset="-128"/>
                        </a:rPr>
                        <a:t>（別紙２）機能・帳票要件</a:t>
                      </a:r>
                      <a:endParaRPr kumimoji="1" lang="en-US" altLang="ja-JP" sz="900" b="0" u="none">
                        <a:solidFill>
                          <a:schemeClr val="tx1"/>
                        </a:solidFill>
                        <a:latin typeface="Meiryo UI" panose="020B0604030504040204" pitchFamily="50" charset="-128"/>
                        <a:ea typeface="Meiryo UI" panose="020B0604030504040204" pitchFamily="50" charset="-128"/>
                      </a:endParaRPr>
                    </a:p>
                    <a:p>
                      <a:pPr algn="l"/>
                      <a:r>
                        <a:rPr kumimoji="1" lang="ja-JP" altLang="en-US" sz="900" b="0" u="none">
                          <a:solidFill>
                            <a:schemeClr val="tx1"/>
                          </a:solidFill>
                          <a:latin typeface="Meiryo UI" panose="020B0604030504040204" pitchFamily="50" charset="-128"/>
                          <a:ea typeface="Meiryo UI" panose="020B0604030504040204" pitchFamily="50" charset="-128"/>
                        </a:rPr>
                        <a:t>（別紙４）帳票レイアウト</a:t>
                      </a:r>
                      <a:endParaRPr kumimoji="1" lang="en-US" altLang="ja-JP" sz="900" b="0" u="none">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45831796"/>
                  </a:ext>
                </a:extLst>
              </a:tr>
              <a:tr h="684000">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2</a:t>
                      </a:r>
                      <a:endParaRPr kumimoji="1" lang="ja-JP" altLang="en-US"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子ども・子育て支援金対応について</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defTabSz="914395">
                        <a:defRPr/>
                      </a:pPr>
                      <a:r>
                        <a:rPr lang="ja-JP" altLang="en-US" sz="9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「子ども・</a:t>
                      </a:r>
                      <a:r>
                        <a:rPr lang="ja-JP" altLang="en-US"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子育て支援法等の一部を改正する法律」（令和</a:t>
                      </a:r>
                      <a:r>
                        <a:rPr lang="en-US" altLang="ja-JP"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年法律第</a:t>
                      </a:r>
                      <a:r>
                        <a:rPr lang="en-US" altLang="ja-JP"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47</a:t>
                      </a:r>
                      <a:r>
                        <a:rPr lang="ja-JP" altLang="en-US"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号。）</a:t>
                      </a:r>
                      <a:r>
                        <a:rPr lang="ja-JP" altLang="en-US" sz="900" strike="noStrike"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の成立により、新たに</a:t>
                      </a:r>
                      <a:r>
                        <a:rPr lang="ja-JP" altLang="en-US" sz="900" b="1" u="sng"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子ども・子育て支援</a:t>
                      </a:r>
                      <a:r>
                        <a:rPr lang="ja-JP" altLang="en-US" sz="900" b="1" u="sng" strike="noStrike"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金制度が</a:t>
                      </a:r>
                      <a:r>
                        <a:rPr lang="ja-JP" altLang="en-US" sz="900" b="1" u="sng"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創設</a:t>
                      </a:r>
                      <a:r>
                        <a:rPr lang="ja-JP" altLang="en-US" sz="900" b="1" u="sng" strike="noStrike"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され、医療保険者が賦課・徴収する保険料に子ども・子育て支援金を含めることとされたため、国保</a:t>
                      </a:r>
                      <a:r>
                        <a:rPr lang="ja-JP" altLang="en-US" sz="900" b="1" u="sng"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標準仕様書への取り込みを行った。</a:t>
                      </a:r>
                      <a:endParaRPr lang="ja-JP" altLang="en-US"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取込済み</a:t>
                      </a:r>
                      <a:endParaRPr kumimoji="1" lang="en-US" altLang="ja-JP" sz="900" b="1"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kumimoji="1" lang="ja-JP" altLang="en-US" sz="900" b="0" u="none" dirty="0">
                          <a:solidFill>
                            <a:schemeClr val="tx1"/>
                          </a:solidFill>
                          <a:latin typeface="Meiryo UI" panose="020B0604030504040204" pitchFamily="50" charset="-128"/>
                          <a:ea typeface="Meiryo UI" panose="020B0604030504040204" pitchFamily="50" charset="-128"/>
                        </a:rPr>
                        <a:t>（別紙２）機能・帳票要件</a:t>
                      </a:r>
                      <a:endParaRPr kumimoji="1" lang="en-US" altLang="ja-JP" sz="900" b="0" u="none" dirty="0">
                        <a:solidFill>
                          <a:schemeClr val="tx1"/>
                        </a:solidFill>
                        <a:latin typeface="Meiryo UI" panose="020B0604030504040204" pitchFamily="50" charset="-128"/>
                        <a:ea typeface="Meiryo UI" panose="020B0604030504040204" pitchFamily="50" charset="-128"/>
                      </a:endParaRPr>
                    </a:p>
                    <a:p>
                      <a:pPr algn="l"/>
                      <a:r>
                        <a:rPr kumimoji="1" lang="ja-JP" altLang="en-US" sz="900" b="0" u="none" dirty="0">
                          <a:solidFill>
                            <a:schemeClr val="tx1"/>
                          </a:solidFill>
                          <a:latin typeface="Meiryo UI" panose="020B0604030504040204" pitchFamily="50" charset="-128"/>
                          <a:ea typeface="Meiryo UI" panose="020B0604030504040204" pitchFamily="50" charset="-128"/>
                        </a:rPr>
                        <a:t>（別紙３）帳票詳細要件</a:t>
                      </a:r>
                      <a:endParaRPr kumimoji="1" lang="en-US" altLang="ja-JP" sz="900" b="0" u="none" dirty="0">
                        <a:solidFill>
                          <a:schemeClr val="tx1"/>
                        </a:solidFill>
                        <a:latin typeface="Meiryo UI" panose="020B0604030504040204" pitchFamily="50" charset="-128"/>
                        <a:ea typeface="Meiryo UI" panose="020B0604030504040204" pitchFamily="50" charset="-128"/>
                      </a:endParaRPr>
                    </a:p>
                    <a:p>
                      <a:pPr algn="l"/>
                      <a:r>
                        <a:rPr kumimoji="1" lang="ja-JP" altLang="en-US" sz="900" b="0" u="none" dirty="0">
                          <a:solidFill>
                            <a:schemeClr val="tx1"/>
                          </a:solidFill>
                          <a:latin typeface="Meiryo UI" panose="020B0604030504040204" pitchFamily="50" charset="-128"/>
                          <a:ea typeface="Meiryo UI" panose="020B0604030504040204" pitchFamily="50" charset="-128"/>
                        </a:rPr>
                        <a:t>（別紙４）帳票レイアウト</a:t>
                      </a:r>
                      <a:endParaRPr kumimoji="1" lang="en-US" altLang="ja-JP" sz="900" b="0" u="none"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74814365"/>
                  </a:ext>
                </a:extLst>
              </a:tr>
            </a:tbl>
          </a:graphicData>
        </a:graphic>
      </p:graphicFrame>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3C24D00-16D2-37EA-B5D3-51A90E48E4D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400" kern="0">
                <a:latin typeface="Meiryo UI" panose="020B0604030504040204" pitchFamily="50" charset="-128"/>
                <a:ea typeface="Meiryo UI" panose="020B0604030504040204" pitchFamily="50" charset="-128"/>
              </a:rPr>
              <a:t>３．制度改正等に関する要件の取り込みについて</a:t>
            </a:r>
            <a:endParaRPr lang="en-US" altLang="ja-JP" sz="1400" kern="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445A72C8-D8BF-20BE-9AB8-E34FD342C60A}"/>
              </a:ext>
            </a:extLst>
          </p:cNvPr>
          <p:cNvSpPr/>
          <p:nvPr/>
        </p:nvSpPr>
        <p:spPr>
          <a:xfrm>
            <a:off x="59423" y="339950"/>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      今後対応が必要となる制度改正等については以下のとおり。</a:t>
            </a:r>
            <a:endParaRPr lang="en-US" altLang="ja-JP" sz="14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379646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49F6A69F-4258-7252-49DB-E65BB087CD23}"/>
              </a:ext>
            </a:extLst>
          </p:cNvPr>
          <p:cNvSpPr/>
          <p:nvPr/>
        </p:nvSpPr>
        <p:spPr>
          <a:xfrm>
            <a:off x="252000" y="800504"/>
            <a:ext cx="8640000" cy="2005450"/>
          </a:xfrm>
          <a:prstGeom prst="rect">
            <a:avLst/>
          </a:prstGeom>
          <a:ln w="19050">
            <a:solidFill>
              <a:schemeClr val="tx1"/>
            </a:solidFill>
          </a:ln>
        </p:spPr>
        <p:txBody>
          <a:bodyPr wrap="square" lIns="144000" tIns="216000" rIns="144000">
            <a:noAutofit/>
          </a:bodyPr>
          <a:lstStyle/>
          <a:p>
            <a:pPr lvl="0" defTabSz="914395">
              <a:defRPr/>
            </a:pPr>
            <a:r>
              <a:rPr lang="en-US" altLang="ja-JP" sz="1200" kern="100" dirty="0" err="1">
                <a:solidFill>
                  <a:prstClr val="black"/>
                </a:solidFill>
                <a:latin typeface="Meiryo UI" panose="020B0604030504040204" pitchFamily="50" charset="-128"/>
                <a:ea typeface="Meiryo UI" panose="020B0604030504040204" pitchFamily="50" charset="-128"/>
                <a:cs typeface="Meiryo UI" panose="020B0604030504040204" pitchFamily="50" charset="-128"/>
              </a:rPr>
              <a:t>eLTAX</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活用に係る対応については、規制改革実施計画（令和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16</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日閣議決定）の「共通課題対策分野」において、地方公共団体が公金納付に</a:t>
            </a:r>
            <a:r>
              <a:rPr lang="en-US" altLang="ja-JP" sz="1200" kern="100" dirty="0" err="1">
                <a:solidFill>
                  <a:prstClr val="black"/>
                </a:solidFill>
                <a:latin typeface="Meiryo UI" panose="020B0604030504040204" pitchFamily="50" charset="-128"/>
                <a:ea typeface="Meiryo UI" panose="020B0604030504040204" pitchFamily="50" charset="-128"/>
                <a:cs typeface="Meiryo UI" panose="020B0604030504040204" pitchFamily="50" charset="-128"/>
              </a:rPr>
              <a:t>eLTAX</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を活用することができるようにするため、遅くとも令和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8</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9</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月までに</a:t>
            </a:r>
            <a:r>
              <a:rPr lang="en-US" altLang="ja-JP" sz="1200" kern="100" dirty="0" err="1">
                <a:solidFill>
                  <a:prstClr val="black"/>
                </a:solidFill>
                <a:latin typeface="Meiryo UI" panose="020B0604030504040204" pitchFamily="50" charset="-128"/>
                <a:ea typeface="Meiryo UI" panose="020B0604030504040204" pitchFamily="50" charset="-128"/>
                <a:cs typeface="Meiryo UI" panose="020B0604030504040204" pitchFamily="50" charset="-128"/>
              </a:rPr>
              <a:t>eLTAX</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を活用した公金収納を開始することが示された。</a:t>
            </a:r>
          </a:p>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また、上述の規制改革実施計画に基づき、デジタル庁及び総務省並びに地方公共団体が収入する公金に係る制度を所管する関係府省庁（以下「関係府省庁」という。）においては、「地方公共団体への公金納付のデジタル化に向けた取組の実施方針について」（令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日地方公共団体への公金納付のデジタル化の検討に係る関係府省庁連絡会議決定）にて、いずれの市区町村においても相当量の取扱件数がある国民健康保険料、介護保険料及び後期高齢者医療保険料については、全国的に共通の取扱いとして、</a:t>
            </a:r>
            <a:r>
              <a:rPr lang="en-US" altLang="ja-JP" sz="1200" kern="100" dirty="0" err="1">
                <a:solidFill>
                  <a:prstClr val="black"/>
                </a:solidFill>
                <a:latin typeface="Meiryo UI" panose="020B0604030504040204" pitchFamily="50" charset="-128"/>
                <a:ea typeface="Meiryo UI" panose="020B0604030504040204" pitchFamily="50" charset="-128"/>
                <a:cs typeface="Meiryo UI" panose="020B0604030504040204" pitchFamily="50" charset="-128"/>
              </a:rPr>
              <a:t>eLTAX</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を活用した納付を行うことができるよう市区町村に重点的に要請を行うことが示された。</a:t>
            </a:r>
          </a:p>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これらの決定に基づき、国民健康保険料について、</a:t>
            </a:r>
            <a:r>
              <a:rPr lang="en-US" altLang="ja-JP" sz="1200" kern="100" dirty="0" err="1">
                <a:solidFill>
                  <a:prstClr val="black"/>
                </a:solidFill>
                <a:latin typeface="Meiryo UI" panose="020B0604030504040204" pitchFamily="50" charset="-128"/>
                <a:ea typeface="Meiryo UI" panose="020B0604030504040204" pitchFamily="50" charset="-128"/>
                <a:cs typeface="Meiryo UI" panose="020B0604030504040204" pitchFamily="50" charset="-128"/>
              </a:rPr>
              <a:t>eLTAX</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を活用して収納を行うための機能要件を国保標準仕様書に反映する必要がある。</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456FBD6F-B605-9EF0-E2EE-280787632B0A}"/>
              </a:ext>
            </a:extLst>
          </p:cNvPr>
          <p:cNvSpPr/>
          <p:nvPr/>
        </p:nvSpPr>
        <p:spPr>
          <a:xfrm>
            <a:off x="403309" y="676418"/>
            <a:ext cx="1288371" cy="262800"/>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課題</a:t>
            </a:r>
          </a:p>
        </p:txBody>
      </p:sp>
      <p:sp>
        <p:nvSpPr>
          <p:cNvPr id="9" name="正方形/長方形 8">
            <a:extLst>
              <a:ext uri="{FF2B5EF4-FFF2-40B4-BE49-F238E27FC236}">
                <a16:creationId xmlns:a16="http://schemas.microsoft.com/office/drawing/2014/main" id="{AF67A8D5-918D-49EB-5DDD-0D60B3421395}"/>
              </a:ext>
            </a:extLst>
          </p:cNvPr>
          <p:cNvSpPr/>
          <p:nvPr/>
        </p:nvSpPr>
        <p:spPr>
          <a:xfrm>
            <a:off x="252000" y="3196893"/>
            <a:ext cx="8640000" cy="3472263"/>
          </a:xfrm>
          <a:prstGeom prst="rect">
            <a:avLst/>
          </a:prstGeom>
          <a:ln w="19050">
            <a:solidFill>
              <a:schemeClr val="tx1"/>
            </a:solidFill>
          </a:ln>
        </p:spPr>
        <p:txBody>
          <a:bodyPr wrap="square" lIns="144000" tIns="216000" rIns="144000">
            <a:noAutofit/>
          </a:bodyPr>
          <a:lstStyle/>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上記の決定を受けて、令和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月に公開された</a:t>
            </a:r>
            <a:r>
              <a:rPr lang="en-US" altLang="zh-TW" sz="1200" kern="100" dirty="0" err="1">
                <a:solidFill>
                  <a:prstClr val="black"/>
                </a:solidFill>
                <a:latin typeface="Meiryo UI" panose="020B0604030504040204" pitchFamily="50" charset="-128"/>
                <a:ea typeface="Meiryo UI" panose="020B0604030504040204" pitchFamily="50" charset="-128"/>
                <a:cs typeface="Meiryo UI" panose="020B0604030504040204" pitchFamily="50" charset="-128"/>
              </a:rPr>
              <a:t>eLTAX</a:t>
            </a:r>
            <a:r>
              <a:rPr lang="zh-TW"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見積参考資料</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を基に事務局において検討を行った結果、以下の方針（案）にて対応を行った。</a:t>
            </a: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〇 実装類型と適合基準日について</a:t>
            </a:r>
            <a:endParaRPr lang="en-US" altLang="ja-JP"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179388" defTabSz="914395">
              <a:defRPr/>
            </a:pPr>
            <a:r>
              <a:rPr lang="ja-JP" altLang="en-US" sz="1200" kern="100" dirty="0">
                <a:solidFill>
                  <a:prstClr val="black"/>
                </a:solidFill>
                <a:latin typeface="Meiryo UI" panose="020B0604030504040204" pitchFamily="50" charset="-128"/>
                <a:ea typeface="Meiryo UI" panose="020B0604030504040204" pitchFamily="50" charset="-128"/>
              </a:rPr>
              <a:t>規制改革実施計画において示された</a:t>
            </a:r>
            <a:r>
              <a:rPr lang="en-US" altLang="ja-JP" sz="1200" kern="100" dirty="0" err="1">
                <a:solidFill>
                  <a:prstClr val="black"/>
                </a:solidFill>
                <a:latin typeface="Meiryo UI" panose="020B0604030504040204" pitchFamily="50" charset="-128"/>
                <a:ea typeface="Meiryo UI" panose="020B0604030504040204" pitchFamily="50" charset="-128"/>
              </a:rPr>
              <a:t>eLTAX</a:t>
            </a:r>
            <a:r>
              <a:rPr lang="ja-JP" altLang="en-US" sz="1200" kern="100" dirty="0">
                <a:solidFill>
                  <a:prstClr val="black"/>
                </a:solidFill>
                <a:latin typeface="Meiryo UI" panose="020B0604030504040204" pitchFamily="50" charset="-128"/>
                <a:ea typeface="Meiryo UI" panose="020B0604030504040204" pitchFamily="50" charset="-128"/>
              </a:rPr>
              <a:t>を活用した公金収納の開始期限である令和</a:t>
            </a:r>
            <a:r>
              <a:rPr lang="en-US" altLang="ja-JP" sz="1200" kern="100" dirty="0">
                <a:solidFill>
                  <a:prstClr val="black"/>
                </a:solidFill>
                <a:latin typeface="Meiryo UI" panose="020B0604030504040204" pitchFamily="50" charset="-128"/>
                <a:ea typeface="Meiryo UI" panose="020B0604030504040204" pitchFamily="50" charset="-128"/>
              </a:rPr>
              <a:t>8</a:t>
            </a:r>
            <a:r>
              <a:rPr lang="ja-JP" altLang="en-US" sz="1200" kern="100" dirty="0">
                <a:solidFill>
                  <a:prstClr val="black"/>
                </a:solidFill>
                <a:latin typeface="Meiryo UI" panose="020B0604030504040204" pitchFamily="50" charset="-128"/>
                <a:ea typeface="Meiryo UI" panose="020B0604030504040204" pitchFamily="50" charset="-128"/>
              </a:rPr>
              <a:t>年</a:t>
            </a:r>
            <a:r>
              <a:rPr lang="en-US" altLang="ja-JP" sz="1200" kern="100" dirty="0">
                <a:solidFill>
                  <a:prstClr val="black"/>
                </a:solidFill>
                <a:latin typeface="Meiryo UI" panose="020B0604030504040204" pitchFamily="50" charset="-128"/>
                <a:ea typeface="Meiryo UI" panose="020B0604030504040204" pitchFamily="50" charset="-128"/>
              </a:rPr>
              <a:t>9</a:t>
            </a:r>
            <a:r>
              <a:rPr lang="ja-JP" altLang="en-US" sz="1200" kern="100" dirty="0">
                <a:solidFill>
                  <a:prstClr val="black"/>
                </a:solidFill>
                <a:latin typeface="Meiryo UI" panose="020B0604030504040204" pitchFamily="50" charset="-128"/>
                <a:ea typeface="Meiryo UI" panose="020B0604030504040204" pitchFamily="50" charset="-128"/>
              </a:rPr>
              <a:t>月までは、標準化にむけた準拠対応や子ども・子育て支援金対応等の大型の</a:t>
            </a:r>
            <a:r>
              <a:rPr lang="ja-JP" altLang="en-US" sz="1200" kern="100" dirty="0">
                <a:latin typeface="Meiryo UI" panose="020B0604030504040204" pitchFamily="50" charset="-128"/>
                <a:ea typeface="Meiryo UI" panose="020B0604030504040204" pitchFamily="50" charset="-128"/>
              </a:rPr>
              <a:t>制度改正にかかわる対応が集中している状況であり、国民健康保険料の</a:t>
            </a:r>
            <a:r>
              <a:rPr lang="en-US" altLang="ja-JP" sz="1200" kern="100" dirty="0" err="1">
                <a:latin typeface="Meiryo UI" panose="020B0604030504040204" pitchFamily="50" charset="-128"/>
                <a:ea typeface="Meiryo UI" panose="020B0604030504040204" pitchFamily="50" charset="-128"/>
              </a:rPr>
              <a:t>eLTAX</a:t>
            </a:r>
            <a:r>
              <a:rPr lang="ja-JP" altLang="en-US" sz="1200" kern="100" dirty="0">
                <a:latin typeface="Meiryo UI" panose="020B0604030504040204" pitchFamily="50" charset="-128"/>
                <a:ea typeface="Meiryo UI" panose="020B0604030504040204" pitchFamily="50" charset="-128"/>
              </a:rPr>
              <a:t>に対応する機能要件を実装必須とした場合、市区町村及びベンダの対応が困難な状況になることが予想される。また、財務会計システムの更新時期が市区町村によって大きく異なり、一律の適合基準日を定めることが難しいことから、厚生労働省と検討を行った結果、国民健康保険料の</a:t>
            </a:r>
            <a:r>
              <a:rPr lang="en-US" altLang="ja-JP" sz="1200" kern="100" dirty="0" err="1">
                <a:latin typeface="Meiryo UI" panose="020B0604030504040204" pitchFamily="50" charset="-128"/>
                <a:ea typeface="Meiryo UI" panose="020B0604030504040204" pitchFamily="50" charset="-128"/>
              </a:rPr>
              <a:t>eLTAX</a:t>
            </a:r>
            <a:r>
              <a:rPr lang="ja-JP" altLang="en-US" sz="1200" kern="100" dirty="0">
                <a:latin typeface="Meiryo UI" panose="020B0604030504040204" pitchFamily="50" charset="-128"/>
                <a:ea typeface="Meiryo UI" panose="020B0604030504040204" pitchFamily="50" charset="-128"/>
              </a:rPr>
              <a:t>に対応する機能要件については、適合基準日の定めがない標準オプション</a:t>
            </a:r>
            <a:r>
              <a:rPr lang="ja-JP" altLang="en-US" sz="1200" kern="100" dirty="0">
                <a:solidFill>
                  <a:prstClr val="black"/>
                </a:solidFill>
                <a:latin typeface="Meiryo UI" panose="020B0604030504040204" pitchFamily="50" charset="-128"/>
                <a:ea typeface="Meiryo UI" panose="020B0604030504040204" pitchFamily="50" charset="-128"/>
              </a:rPr>
              <a:t>機能として規定した。</a:t>
            </a:r>
            <a:endParaRPr lang="en-US" altLang="ja-JP" sz="1200" kern="100" dirty="0">
              <a:solidFill>
                <a:prstClr val="black"/>
              </a:solidFill>
              <a:latin typeface="Meiryo UI" panose="020B0604030504040204" pitchFamily="50" charset="-128"/>
              <a:ea typeface="Meiryo UI" panose="020B0604030504040204" pitchFamily="50" charset="-128"/>
            </a:endParaRPr>
          </a:p>
          <a:p>
            <a:pPr lvl="0" defTabSz="914395">
              <a:defRPr/>
            </a:pPr>
            <a:endParaRPr lang="en-US" altLang="ja-JP"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〇 追加すべき機能要件について</a:t>
            </a:r>
            <a:endParaRPr lang="en-US" altLang="ja-JP" sz="1200" b="1" u="sng"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179388"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税務標準仕様書と国保標準仕様書の機能要件を比較し、税務標準仕様書に規定されているが、国保標準仕様書に規定していない機能要件の有無を確認した結果、税務標準仕様書における実装必須機能は、記載粒度や記載内容について若干の差異があるものの、国保標準仕様書の要件として規定済みであることから、国保標準仕様書の国民健康保険税に関する機能要件を基に、国民健康保険料の</a:t>
            </a:r>
            <a:r>
              <a:rPr lang="en-US" altLang="ja-JP" sz="1200" kern="100" dirty="0" err="1">
                <a:solidFill>
                  <a:prstClr val="black"/>
                </a:solidFill>
                <a:latin typeface="Meiryo UI" panose="020B0604030504040204" pitchFamily="50" charset="-128"/>
                <a:ea typeface="Meiryo UI" panose="020B0604030504040204" pitchFamily="50" charset="-128"/>
                <a:cs typeface="Meiryo UI" panose="020B0604030504040204" pitchFamily="50" charset="-128"/>
              </a:rPr>
              <a:t>eLTAX</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対応に伴う要件の見直しを行った。</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179388"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また、標準オプション機能については、税務標準仕様書及び介護標準仕様書において規定されているが、国保標準仕様書に規定されていない機能が</a:t>
            </a:r>
            <a:r>
              <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機能存在したため、国保標準仕様書へ追加した。</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78B5BA21-2E81-E2B7-B3D8-494CDFE64F41}"/>
              </a:ext>
            </a:extLst>
          </p:cNvPr>
          <p:cNvSpPr/>
          <p:nvPr/>
        </p:nvSpPr>
        <p:spPr>
          <a:xfrm>
            <a:off x="403309" y="3085420"/>
            <a:ext cx="128837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方針（結論）</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3C24D00-16D2-37EA-B5D3-51A90E48E4D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400" kern="0">
                <a:latin typeface="Meiryo UI" panose="020B0604030504040204" pitchFamily="50" charset="-128"/>
                <a:ea typeface="Meiryo UI" panose="020B0604030504040204" pitchFamily="50" charset="-128"/>
              </a:rPr>
              <a:t>３．制度改正に関する要件の取り込みについて</a:t>
            </a:r>
            <a:endParaRPr lang="en-US" altLang="ja-JP" sz="1400" kern="0">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300122E5-C78D-2BD2-2CA2-C95BAA2674B8}"/>
              </a:ext>
            </a:extLst>
          </p:cNvPr>
          <p:cNvSpPr/>
          <p:nvPr/>
        </p:nvSpPr>
        <p:spPr>
          <a:xfrm>
            <a:off x="196014" y="329938"/>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（１）</a:t>
            </a:r>
            <a:r>
              <a:rPr lang="en-US" altLang="ja-JP" sz="1400" err="1">
                <a:latin typeface="Meiryo UI" panose="020B0604030504040204" pitchFamily="50" charset="-128"/>
                <a:ea typeface="Meiryo UI" panose="020B0604030504040204" pitchFamily="50" charset="-128"/>
              </a:rPr>
              <a:t>eLTAX</a:t>
            </a:r>
            <a:r>
              <a:rPr lang="ja-JP" altLang="en-US" sz="1400">
                <a:latin typeface="Meiryo UI" panose="020B0604030504040204" pitchFamily="50" charset="-128"/>
                <a:ea typeface="Meiryo UI" panose="020B0604030504040204" pitchFamily="50" charset="-128"/>
              </a:rPr>
              <a:t>活用に係る対応について</a:t>
            </a:r>
            <a:endParaRPr lang="ja-JP" altLang="en-US" sz="140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0807786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a:extLst>
              <a:ext uri="{FF2B5EF4-FFF2-40B4-BE49-F238E27FC236}">
                <a16:creationId xmlns:a16="http://schemas.microsoft.com/office/drawing/2014/main" id="{91600D29-5F58-6D15-46E7-18B47CBDA85F}"/>
              </a:ext>
            </a:extLst>
          </p:cNvPr>
          <p:cNvPicPr>
            <a:picLocks noChangeAspect="1"/>
          </p:cNvPicPr>
          <p:nvPr/>
        </p:nvPicPr>
        <p:blipFill>
          <a:blip r:embed="rId2"/>
          <a:srcRect l="2544" t="20296" r="1579" b="47987"/>
          <a:stretch/>
        </p:blipFill>
        <p:spPr>
          <a:xfrm>
            <a:off x="569342" y="1902978"/>
            <a:ext cx="8204181" cy="1478705"/>
          </a:xfrm>
          <a:prstGeom prst="rect">
            <a:avLst/>
          </a:prstGeom>
        </p:spPr>
      </p:pic>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3C24D00-16D2-37EA-B5D3-51A90E48E4D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400" kern="0">
                <a:latin typeface="Meiryo UI" panose="020B0604030504040204" pitchFamily="50" charset="-128"/>
                <a:ea typeface="Meiryo UI" panose="020B0604030504040204" pitchFamily="50" charset="-128"/>
              </a:rPr>
              <a:t>３．制度改正に関する要件の取り込みについて</a:t>
            </a:r>
            <a:endParaRPr lang="en-US" altLang="ja-JP" sz="1400" kern="0">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300122E5-C78D-2BD2-2CA2-C95BAA2674B8}"/>
              </a:ext>
            </a:extLst>
          </p:cNvPr>
          <p:cNvSpPr/>
          <p:nvPr/>
        </p:nvSpPr>
        <p:spPr>
          <a:xfrm>
            <a:off x="196014" y="329938"/>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（１）</a:t>
            </a:r>
            <a:r>
              <a:rPr lang="en-US" altLang="ja-JP" sz="1400" err="1">
                <a:latin typeface="Meiryo UI" panose="020B0604030504040204" pitchFamily="50" charset="-128"/>
                <a:ea typeface="Meiryo UI" panose="020B0604030504040204" pitchFamily="50" charset="-128"/>
              </a:rPr>
              <a:t>eLTAX</a:t>
            </a:r>
            <a:r>
              <a:rPr lang="ja-JP" altLang="en-US" sz="1400">
                <a:latin typeface="Meiryo UI" panose="020B0604030504040204" pitchFamily="50" charset="-128"/>
                <a:ea typeface="Meiryo UI" panose="020B0604030504040204" pitchFamily="50" charset="-128"/>
              </a:rPr>
              <a:t>活用に係る対応について</a:t>
            </a:r>
            <a:endParaRPr lang="ja-JP" altLang="en-US" sz="140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a:extLst>
              <a:ext uri="{FF2B5EF4-FFF2-40B4-BE49-F238E27FC236}">
                <a16:creationId xmlns:a16="http://schemas.microsoft.com/office/drawing/2014/main" id="{2D47E589-4863-CB9D-2FAA-FA8B457B7D26}"/>
              </a:ext>
            </a:extLst>
          </p:cNvPr>
          <p:cNvSpPr/>
          <p:nvPr/>
        </p:nvSpPr>
        <p:spPr>
          <a:xfrm>
            <a:off x="252000" y="800503"/>
            <a:ext cx="8640000" cy="5630777"/>
          </a:xfrm>
          <a:prstGeom prst="rect">
            <a:avLst/>
          </a:prstGeom>
          <a:ln w="19050">
            <a:solidFill>
              <a:schemeClr val="tx1"/>
            </a:solidFill>
          </a:ln>
        </p:spPr>
        <p:txBody>
          <a:bodyPr wrap="square" lIns="144000" tIns="216000" rIns="144000">
            <a:noAutofit/>
          </a:bodyPr>
          <a:lstStyle/>
          <a:p>
            <a:pPr lvl="0"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前ページに示した方針（案）に従い、機能・帳票要件の修正内容を抜粋して以下に示す。</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dirty="0">
                <a:latin typeface="Meiryo UI" panose="020B0604030504040204" pitchFamily="50" charset="-128"/>
                <a:ea typeface="Meiryo UI" panose="020B0604030504040204" pitchFamily="50" charset="-128"/>
              </a:rPr>
              <a:t>〇 国民健康保険税に関する機能要件をもとに、国民健康保険料に関する機能要件を以下のように追加した。</a:t>
            </a:r>
            <a:endParaRPr lang="en-US" altLang="ja-JP" sz="1200" dirty="0">
              <a:latin typeface="Meiryo UI" panose="020B0604030504040204" pitchFamily="50" charset="-128"/>
              <a:ea typeface="Meiryo UI" panose="020B0604030504040204" pitchFamily="50" charset="-128"/>
            </a:endParaRPr>
          </a:p>
          <a:p>
            <a:pPr defTabSz="914395">
              <a:defRPr/>
            </a:pPr>
            <a:endParaRPr lang="en-US" altLang="ja-JP" sz="8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（修正例）</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dirty="0">
              <a:latin typeface="Meiryo UI" panose="020B0604030504040204" pitchFamily="50" charset="-128"/>
              <a:ea typeface="Meiryo UI" panose="020B0604030504040204" pitchFamily="50" charset="-128"/>
            </a:endParaRPr>
          </a:p>
          <a:p>
            <a:pPr defTabSz="914395">
              <a:defRPr/>
            </a:pPr>
            <a:endParaRPr lang="en-US" altLang="ja-JP" sz="1200" dirty="0">
              <a:latin typeface="Meiryo UI" panose="020B0604030504040204" pitchFamily="50" charset="-128"/>
              <a:ea typeface="Meiryo UI" panose="020B0604030504040204" pitchFamily="50" charset="-128"/>
            </a:endParaRPr>
          </a:p>
          <a:p>
            <a:pPr marL="179388" defTabSz="914395">
              <a:defRPr/>
            </a:pPr>
            <a:r>
              <a:rPr lang="ja-JP" altLang="en-US" sz="1200" dirty="0">
                <a:latin typeface="Meiryo UI" panose="020B0604030504040204" pitchFamily="50" charset="-128"/>
                <a:ea typeface="Meiryo UI" panose="020B0604030504040204" pitchFamily="50" charset="-128"/>
              </a:rPr>
              <a:t>修正内容の詳細は、「</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資料</a:t>
            </a:r>
            <a:r>
              <a:rPr lang="en-US" altLang="ja-JP" sz="1200" dirty="0">
                <a:latin typeface="Meiryo UI" panose="020B0604030504040204" pitchFamily="50" charset="-128"/>
                <a:ea typeface="Meiryo UI" panose="020B0604030504040204" pitchFamily="50" charset="-128"/>
              </a:rPr>
              <a:t>No3】</a:t>
            </a:r>
            <a:r>
              <a:rPr lang="ja-JP" altLang="en-US" sz="1200" dirty="0">
                <a:latin typeface="Meiryo UI" panose="020B0604030504040204" pitchFamily="50" charset="-128"/>
                <a:ea typeface="Meiryo UI" panose="020B0604030504040204" pitchFamily="50" charset="-128"/>
              </a:rPr>
              <a:t>国保標準仕様書</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第</a:t>
            </a:r>
            <a:r>
              <a:rPr lang="en-US" altLang="ja-JP" sz="1200" dirty="0">
                <a:latin typeface="Meiryo UI" panose="020B0604030504040204" pitchFamily="50" charset="-128"/>
                <a:ea typeface="Meiryo UI" panose="020B0604030504040204" pitchFamily="50" charset="-128"/>
              </a:rPr>
              <a:t>1.4</a:t>
            </a:r>
            <a:r>
              <a:rPr lang="ja-JP" altLang="en-US" sz="1200" dirty="0">
                <a:latin typeface="Meiryo UI" panose="020B0604030504040204" pitchFamily="50" charset="-128"/>
                <a:ea typeface="Meiryo UI" panose="020B0604030504040204" pitchFamily="50" charset="-128"/>
              </a:rPr>
              <a:t>版</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（案）」の「別紙</a:t>
            </a:r>
            <a:r>
              <a:rPr lang="en-US" altLang="ja-JP" sz="1200" dirty="0">
                <a:latin typeface="Meiryo UI" panose="020B0604030504040204" pitchFamily="50" charset="-128"/>
                <a:ea typeface="Meiryo UI" panose="020B0604030504040204" pitchFamily="50" charset="-128"/>
              </a:rPr>
              <a:t>2 </a:t>
            </a:r>
            <a:r>
              <a:rPr lang="ja-JP" altLang="en-US" sz="1200" dirty="0">
                <a:latin typeface="Meiryo UI" panose="020B0604030504040204" pitchFamily="50" charset="-128"/>
                <a:ea typeface="Meiryo UI" panose="020B0604030504040204" pitchFamily="50" charset="-128"/>
              </a:rPr>
              <a:t>機能・帳票要件</a:t>
            </a:r>
            <a:r>
              <a:rPr lang="en-US" altLang="zh-TW" sz="1200" dirty="0">
                <a:latin typeface="Meiryo UI" panose="020B0604030504040204" pitchFamily="50" charset="-128"/>
                <a:ea typeface="Meiryo UI" panose="020B0604030504040204" pitchFamily="50" charset="-128"/>
              </a:rPr>
              <a:t>_02_</a:t>
            </a:r>
            <a:r>
              <a:rPr lang="zh-TW" altLang="en-US" sz="1200" dirty="0">
                <a:latin typeface="Meiryo UI" panose="020B0604030504040204" pitchFamily="50" charset="-128"/>
                <a:ea typeface="Meiryo UI" panose="020B0604030504040204" pitchFamily="50" charset="-128"/>
              </a:rPr>
              <a:t>賦課管理（収納）</a:t>
            </a:r>
            <a:r>
              <a:rPr lang="ja-JP" altLang="en-US" sz="1200" dirty="0">
                <a:latin typeface="Meiryo UI" panose="020B0604030504040204" pitchFamily="50" charset="-128"/>
                <a:ea typeface="Meiryo UI" panose="020B0604030504040204" pitchFamily="50" charset="-128"/>
              </a:rPr>
              <a:t>」及び「 （別紙２）国保</a:t>
            </a:r>
            <a:r>
              <a:rPr lang="en-US" altLang="ja-JP" sz="1200" dirty="0">
                <a:latin typeface="Meiryo UI" panose="020B0604030504040204" pitchFamily="50" charset="-128"/>
                <a:ea typeface="Meiryo UI" panose="020B0604030504040204" pitchFamily="50" charset="-128"/>
              </a:rPr>
              <a:t>_</a:t>
            </a:r>
            <a:r>
              <a:rPr lang="ja-JP" altLang="en-US" sz="1200" dirty="0">
                <a:latin typeface="Meiryo UI" panose="020B0604030504040204" pitchFamily="50" charset="-128"/>
                <a:ea typeface="Meiryo UI" panose="020B0604030504040204" pitchFamily="50" charset="-128"/>
              </a:rPr>
              <a:t>機能・帳票要件</a:t>
            </a:r>
            <a:r>
              <a:rPr lang="en-US" altLang="ja-JP" sz="1200" dirty="0">
                <a:latin typeface="Meiryo UI" panose="020B0604030504040204" pitchFamily="50" charset="-128"/>
                <a:ea typeface="Meiryo UI" panose="020B0604030504040204" pitchFamily="50" charset="-128"/>
              </a:rPr>
              <a:t>_02_</a:t>
            </a:r>
            <a:r>
              <a:rPr lang="ja-JP" altLang="en-US" sz="1200" dirty="0">
                <a:latin typeface="Meiryo UI" panose="020B0604030504040204" pitchFamily="50" charset="-128"/>
                <a:ea typeface="Meiryo UI" panose="020B0604030504040204" pitchFamily="50" charset="-128"/>
              </a:rPr>
              <a:t>賦課管理（滞納）」を参照。</a:t>
            </a:r>
            <a:endParaRPr lang="en-US" altLang="ja-JP" sz="1200" dirty="0">
              <a:latin typeface="Meiryo UI" panose="020B0604030504040204" pitchFamily="50" charset="-128"/>
              <a:ea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0AFE4FFE-CEE7-DCAE-C747-593E62C05D85}"/>
              </a:ext>
            </a:extLst>
          </p:cNvPr>
          <p:cNvSpPr/>
          <p:nvPr/>
        </p:nvSpPr>
        <p:spPr>
          <a:xfrm>
            <a:off x="403309" y="676418"/>
            <a:ext cx="1288371" cy="262800"/>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方針（結論）</a:t>
            </a:r>
          </a:p>
        </p:txBody>
      </p:sp>
      <p:sp>
        <p:nvSpPr>
          <p:cNvPr id="16" name="四角形: 角を丸くする 15">
            <a:extLst>
              <a:ext uri="{FF2B5EF4-FFF2-40B4-BE49-F238E27FC236}">
                <a16:creationId xmlns:a16="http://schemas.microsoft.com/office/drawing/2014/main" id="{CD596E13-FB85-DD94-A24D-0812FCACCE40}"/>
              </a:ext>
            </a:extLst>
          </p:cNvPr>
          <p:cNvSpPr/>
          <p:nvPr/>
        </p:nvSpPr>
        <p:spPr>
          <a:xfrm>
            <a:off x="569342" y="2407055"/>
            <a:ext cx="8161198" cy="454439"/>
          </a:xfrm>
          <a:prstGeom prst="roundRect">
            <a:avLst>
              <a:gd name="adj" fmla="val 8815"/>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endParaRPr>
          </a:p>
        </p:txBody>
      </p:sp>
      <p:sp>
        <p:nvSpPr>
          <p:cNvPr id="18" name="四角形: 角を丸くする 17">
            <a:extLst>
              <a:ext uri="{FF2B5EF4-FFF2-40B4-BE49-F238E27FC236}">
                <a16:creationId xmlns:a16="http://schemas.microsoft.com/office/drawing/2014/main" id="{AACDE194-16E0-3D7E-04FB-CE6DAE938564}"/>
              </a:ext>
            </a:extLst>
          </p:cNvPr>
          <p:cNvSpPr/>
          <p:nvPr/>
        </p:nvSpPr>
        <p:spPr>
          <a:xfrm>
            <a:off x="569342" y="2899594"/>
            <a:ext cx="8161198" cy="449580"/>
          </a:xfrm>
          <a:prstGeom prst="roundRect">
            <a:avLst>
              <a:gd name="adj" fmla="val 8815"/>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endParaRPr>
          </a:p>
        </p:txBody>
      </p:sp>
      <p:sp>
        <p:nvSpPr>
          <p:cNvPr id="19" name="吹き出し: 四角形 18">
            <a:extLst>
              <a:ext uri="{FF2B5EF4-FFF2-40B4-BE49-F238E27FC236}">
                <a16:creationId xmlns:a16="http://schemas.microsoft.com/office/drawing/2014/main" id="{CE90DD10-959F-B665-6793-8F8CA81CFD7B}"/>
              </a:ext>
            </a:extLst>
          </p:cNvPr>
          <p:cNvSpPr/>
          <p:nvPr/>
        </p:nvSpPr>
        <p:spPr>
          <a:xfrm>
            <a:off x="4198620" y="3413398"/>
            <a:ext cx="2263140" cy="362495"/>
          </a:xfrm>
          <a:prstGeom prst="wedgeRectCallout">
            <a:avLst>
              <a:gd name="adj1" fmla="val -34758"/>
              <a:gd name="adj2" fmla="val -87209"/>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000">
                <a:solidFill>
                  <a:schemeClr val="tx1"/>
                </a:solidFill>
                <a:latin typeface="Meiryo UI" panose="020B0604030504040204" pitchFamily="50" charset="-128"/>
                <a:ea typeface="Meiryo UI" panose="020B0604030504040204" pitchFamily="50" charset="-128"/>
              </a:rPr>
              <a:t>料の機能要件を標準オプションにて追加</a:t>
            </a:r>
          </a:p>
        </p:txBody>
      </p:sp>
      <p:sp>
        <p:nvSpPr>
          <p:cNvPr id="20" name="吹き出し: 四角形 19">
            <a:extLst>
              <a:ext uri="{FF2B5EF4-FFF2-40B4-BE49-F238E27FC236}">
                <a16:creationId xmlns:a16="http://schemas.microsoft.com/office/drawing/2014/main" id="{1A8672C1-31B7-DEBA-9F57-4E6815EEB82E}"/>
              </a:ext>
            </a:extLst>
          </p:cNvPr>
          <p:cNvSpPr/>
          <p:nvPr/>
        </p:nvSpPr>
        <p:spPr>
          <a:xfrm>
            <a:off x="1402120" y="3413399"/>
            <a:ext cx="2263140" cy="362495"/>
          </a:xfrm>
          <a:prstGeom prst="wedgeRectCallout">
            <a:avLst>
              <a:gd name="adj1" fmla="val -17587"/>
              <a:gd name="adj2" fmla="val -213335"/>
            </a:avLst>
          </a:prstGeom>
          <a:solidFill>
            <a:schemeClr val="bg1"/>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000">
                <a:solidFill>
                  <a:schemeClr val="tx1"/>
                </a:solidFill>
                <a:latin typeface="Meiryo UI" panose="020B0604030504040204" pitchFamily="50" charset="-128"/>
                <a:ea typeface="Meiryo UI" panose="020B0604030504040204" pitchFamily="50" charset="-128"/>
              </a:rPr>
              <a:t>規定済みの税の機能要件</a:t>
            </a:r>
          </a:p>
        </p:txBody>
      </p:sp>
    </p:spTree>
    <p:extLst>
      <p:ext uri="{BB962C8B-B14F-4D97-AF65-F5344CB8AC3E}">
        <p14:creationId xmlns:p14="http://schemas.microsoft.com/office/powerpoint/2010/main" val="24853698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F1AF9A-20B3-0DF5-FA9A-CBA091C16CAF}"/>
            </a:ext>
          </a:extLst>
        </p:cNvPr>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309BC954-1EAB-5B1E-3B24-E0A43F564CE2}"/>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86666626-F0E2-8777-C685-0F9603AF1957}"/>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400" kern="0">
                <a:latin typeface="Meiryo UI" panose="020B0604030504040204" pitchFamily="50" charset="-128"/>
                <a:ea typeface="Meiryo UI" panose="020B0604030504040204" pitchFamily="50" charset="-128"/>
              </a:rPr>
              <a:t>３．制度改正に関する要件の取り込みについて</a:t>
            </a:r>
            <a:endParaRPr lang="en-US" altLang="ja-JP" sz="1400" kern="0">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F96B1F9D-B7C0-6FAC-F997-BB901996E09B}"/>
              </a:ext>
            </a:extLst>
          </p:cNvPr>
          <p:cNvSpPr/>
          <p:nvPr/>
        </p:nvSpPr>
        <p:spPr>
          <a:xfrm>
            <a:off x="196014" y="329938"/>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（１）</a:t>
            </a:r>
            <a:r>
              <a:rPr lang="en-US" altLang="ja-JP" sz="1400" err="1">
                <a:latin typeface="Meiryo UI" panose="020B0604030504040204" pitchFamily="50" charset="-128"/>
                <a:ea typeface="Meiryo UI" panose="020B0604030504040204" pitchFamily="50" charset="-128"/>
              </a:rPr>
              <a:t>eLTAX</a:t>
            </a:r>
            <a:r>
              <a:rPr lang="ja-JP" altLang="en-US" sz="1400">
                <a:latin typeface="Meiryo UI" panose="020B0604030504040204" pitchFamily="50" charset="-128"/>
                <a:ea typeface="Meiryo UI" panose="020B0604030504040204" pitchFamily="50" charset="-128"/>
              </a:rPr>
              <a:t>活用に係る対応について</a:t>
            </a:r>
            <a:endParaRPr lang="ja-JP" altLang="en-US" sz="140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a:extLst>
              <a:ext uri="{FF2B5EF4-FFF2-40B4-BE49-F238E27FC236}">
                <a16:creationId xmlns:a16="http://schemas.microsoft.com/office/drawing/2014/main" id="{9F35DDA8-F1F8-210C-3805-81C73EE1F66F}"/>
              </a:ext>
            </a:extLst>
          </p:cNvPr>
          <p:cNvSpPr/>
          <p:nvPr/>
        </p:nvSpPr>
        <p:spPr>
          <a:xfrm>
            <a:off x="252000" y="800503"/>
            <a:ext cx="8640000" cy="5630777"/>
          </a:xfrm>
          <a:prstGeom prst="rect">
            <a:avLst/>
          </a:prstGeom>
          <a:ln w="19050">
            <a:solidFill>
              <a:schemeClr val="tx1"/>
            </a:solidFill>
          </a:ln>
        </p:spPr>
        <p:txBody>
          <a:bodyPr wrap="square" lIns="144000" tIns="216000" rIns="144000">
            <a:noAutofit/>
          </a:bodyPr>
          <a:lstStyle/>
          <a:p>
            <a:pPr defTabSz="914395">
              <a:defRPr/>
            </a:pPr>
            <a:r>
              <a:rPr lang="ja-JP" altLang="en-US" sz="1200" dirty="0">
                <a:latin typeface="Meiryo UI" panose="020B0604030504040204" pitchFamily="50" charset="-128"/>
                <a:ea typeface="Meiryo UI" panose="020B0604030504040204" pitchFamily="50" charset="-128"/>
              </a:rPr>
              <a:t>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税務標準仕様書及び介護標準仕様書</a:t>
            </a:r>
            <a:r>
              <a:rPr lang="ja-JP" altLang="en-US" sz="1200" dirty="0">
                <a:latin typeface="Meiryo UI" panose="020B0604030504040204" pitchFamily="50" charset="-128"/>
                <a:ea typeface="Meiryo UI" panose="020B0604030504040204" pitchFamily="50" charset="-128"/>
              </a:rPr>
              <a:t>に規定されており、国保標準仕様書に規定されていない標準オプション機能を</a:t>
            </a:r>
            <a:r>
              <a:rPr lang="en-US" altLang="ja-JP" sz="1200" dirty="0">
                <a:latin typeface="Meiryo UI" panose="020B0604030504040204" pitchFamily="50" charset="-128"/>
                <a:ea typeface="Meiryo UI" panose="020B0604030504040204" pitchFamily="50" charset="-128"/>
              </a:rPr>
              <a:t>2</a:t>
            </a:r>
            <a:r>
              <a:rPr lang="ja-JP" altLang="en-US" sz="1200" dirty="0">
                <a:latin typeface="Meiryo UI" panose="020B0604030504040204" pitchFamily="50" charset="-128"/>
                <a:ea typeface="Meiryo UI" panose="020B0604030504040204" pitchFamily="50" charset="-128"/>
              </a:rPr>
              <a:t>機能追加した。</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55A7E5B2-EB69-BA29-6150-254070F041E1}"/>
              </a:ext>
            </a:extLst>
          </p:cNvPr>
          <p:cNvSpPr/>
          <p:nvPr/>
        </p:nvSpPr>
        <p:spPr>
          <a:xfrm>
            <a:off x="403309" y="676418"/>
            <a:ext cx="1288371" cy="262800"/>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方針（結論）</a:t>
            </a:r>
          </a:p>
        </p:txBody>
      </p:sp>
      <p:pic>
        <p:nvPicPr>
          <p:cNvPr id="12" name="図 11">
            <a:extLst>
              <a:ext uri="{FF2B5EF4-FFF2-40B4-BE49-F238E27FC236}">
                <a16:creationId xmlns:a16="http://schemas.microsoft.com/office/drawing/2014/main" id="{4A479A69-F73E-37D2-EF62-3DBC593B7E80}"/>
              </a:ext>
            </a:extLst>
          </p:cNvPr>
          <p:cNvPicPr>
            <a:picLocks noChangeAspect="1"/>
          </p:cNvPicPr>
          <p:nvPr/>
        </p:nvPicPr>
        <p:blipFill>
          <a:blip r:embed="rId2"/>
          <a:srcRect l="2368" t="20435" r="1404" b="33895"/>
          <a:stretch/>
        </p:blipFill>
        <p:spPr>
          <a:xfrm>
            <a:off x="504127" y="1270084"/>
            <a:ext cx="8135746" cy="2113662"/>
          </a:xfrm>
          <a:prstGeom prst="rect">
            <a:avLst/>
          </a:prstGeom>
        </p:spPr>
      </p:pic>
    </p:spTree>
    <p:extLst>
      <p:ext uri="{BB962C8B-B14F-4D97-AF65-F5344CB8AC3E}">
        <p14:creationId xmlns:p14="http://schemas.microsoft.com/office/powerpoint/2010/main" val="538868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E92389-8DCE-B755-0BBA-BC1E18279D36}"/>
            </a:ext>
          </a:extLst>
        </p:cNvPr>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6E39F70D-4D9F-9936-A69E-B39A3EA9EFD6}"/>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99502298-45E5-0B02-65AF-CECC3D8BA846}"/>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400" kern="0">
                <a:latin typeface="Meiryo UI" panose="020B0604030504040204" pitchFamily="50" charset="-128"/>
                <a:ea typeface="Meiryo UI" panose="020B0604030504040204" pitchFamily="50" charset="-128"/>
              </a:rPr>
              <a:t>３．制度改正に関する要件の取り込みについて</a:t>
            </a:r>
            <a:endParaRPr lang="en-US" altLang="ja-JP" sz="1400" kern="0">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C78C8C0E-FA54-5968-E2D1-FF58924D41F5}"/>
              </a:ext>
            </a:extLst>
          </p:cNvPr>
          <p:cNvSpPr/>
          <p:nvPr/>
        </p:nvSpPr>
        <p:spPr>
          <a:xfrm>
            <a:off x="196014" y="329938"/>
            <a:ext cx="8676000" cy="307777"/>
          </a:xfrm>
          <a:prstGeom prst="rect">
            <a:avLst/>
          </a:prstGeom>
        </p:spPr>
        <p:txBody>
          <a:bodyPr wrap="square">
            <a:spAutoFit/>
          </a:bodyPr>
          <a:lstStyle/>
          <a:p>
            <a:pPr marL="179388" indent="-179388"/>
            <a:r>
              <a:rPr lang="ja-JP" altLang="en-US" sz="1400">
                <a:latin typeface="Meiryo UI" panose="020B0604030504040204" pitchFamily="50" charset="-128"/>
                <a:ea typeface="Meiryo UI" panose="020B0604030504040204" pitchFamily="50" charset="-128"/>
              </a:rPr>
              <a:t>（１）</a:t>
            </a:r>
            <a:r>
              <a:rPr lang="en-US" altLang="ja-JP" sz="1400" err="1">
                <a:latin typeface="Meiryo UI" panose="020B0604030504040204" pitchFamily="50" charset="-128"/>
                <a:ea typeface="Meiryo UI" panose="020B0604030504040204" pitchFamily="50" charset="-128"/>
              </a:rPr>
              <a:t>eLTAX</a:t>
            </a:r>
            <a:r>
              <a:rPr lang="ja-JP" altLang="en-US" sz="1400">
                <a:latin typeface="Meiryo UI" panose="020B0604030504040204" pitchFamily="50" charset="-128"/>
                <a:ea typeface="Meiryo UI" panose="020B0604030504040204" pitchFamily="50" charset="-128"/>
              </a:rPr>
              <a:t>活用に係る対応について</a:t>
            </a:r>
            <a:endParaRPr lang="ja-JP" altLang="en-US" sz="140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a:extLst>
              <a:ext uri="{FF2B5EF4-FFF2-40B4-BE49-F238E27FC236}">
                <a16:creationId xmlns:a16="http://schemas.microsoft.com/office/drawing/2014/main" id="{0D150128-E931-E02E-5F64-6AA98E94D3C1}"/>
              </a:ext>
            </a:extLst>
          </p:cNvPr>
          <p:cNvSpPr/>
          <p:nvPr/>
        </p:nvSpPr>
        <p:spPr>
          <a:xfrm>
            <a:off x="252000" y="800504"/>
            <a:ext cx="8640000" cy="5568680"/>
          </a:xfrm>
          <a:prstGeom prst="rect">
            <a:avLst/>
          </a:prstGeom>
          <a:ln w="19050">
            <a:solidFill>
              <a:schemeClr val="tx1"/>
            </a:solidFill>
          </a:ln>
        </p:spPr>
        <p:txBody>
          <a:bodyPr wrap="square" lIns="144000" tIns="216000" rIns="144000">
            <a:noAutofit/>
          </a:bodyPr>
          <a:lstStyle/>
          <a:p>
            <a:pPr defTabSz="914395">
              <a:defRPr/>
            </a:pPr>
            <a:r>
              <a:rPr lang="ja-JP" altLang="en-US" sz="1200" dirty="0">
                <a:latin typeface="Meiryo UI" panose="020B0604030504040204" pitchFamily="50" charset="-128"/>
                <a:ea typeface="Meiryo UI" panose="020B0604030504040204" pitchFamily="50" charset="-128"/>
              </a:rPr>
              <a:t>〇 国保においては、国民健康保険税に係る</a:t>
            </a:r>
            <a:r>
              <a:rPr lang="en-US" altLang="ja-JP" sz="1200" dirty="0" err="1">
                <a:latin typeface="Meiryo UI" panose="020B0604030504040204" pitchFamily="50" charset="-128"/>
                <a:ea typeface="Meiryo UI" panose="020B0604030504040204" pitchFamily="50" charset="-128"/>
              </a:rPr>
              <a:t>eLTAX</a:t>
            </a:r>
            <a:r>
              <a:rPr lang="ja-JP" altLang="en-US" sz="1200" dirty="0">
                <a:latin typeface="Meiryo UI" panose="020B0604030504040204" pitchFamily="50" charset="-128"/>
                <a:ea typeface="Meiryo UI" panose="020B0604030504040204" pitchFamily="50" charset="-128"/>
              </a:rPr>
              <a:t>に関する機能要件の規定を行う際に、収納業務に携わる下記</a:t>
            </a:r>
            <a:r>
              <a:rPr lang="en-US" altLang="ja-JP" sz="1200" dirty="0">
                <a:latin typeface="Meiryo UI" panose="020B0604030504040204" pitchFamily="50" charset="-128"/>
                <a:ea typeface="Meiryo UI" panose="020B0604030504040204" pitchFamily="50" charset="-128"/>
              </a:rPr>
              <a:t>5</a:t>
            </a:r>
            <a:r>
              <a:rPr lang="ja-JP" altLang="en-US" sz="1200" dirty="0">
                <a:latin typeface="Meiryo UI" panose="020B0604030504040204" pitchFamily="50" charset="-128"/>
                <a:ea typeface="Meiryo UI" panose="020B0604030504040204" pitchFamily="50" charset="-128"/>
              </a:rPr>
              <a:t>団体からの意見を反映済みであった。今般、国民健康保険料に係る</a:t>
            </a:r>
            <a:r>
              <a:rPr lang="en-US" altLang="ja-JP" sz="1200" dirty="0" err="1">
                <a:latin typeface="Meiryo UI" panose="020B0604030504040204" pitchFamily="50" charset="-128"/>
                <a:ea typeface="Meiryo UI" panose="020B0604030504040204" pitchFamily="50" charset="-128"/>
              </a:rPr>
              <a:t>eLTAX</a:t>
            </a:r>
            <a:r>
              <a:rPr lang="ja-JP" altLang="en-US" sz="1200" dirty="0">
                <a:latin typeface="Meiryo UI" panose="020B0604030504040204" pitchFamily="50" charset="-128"/>
                <a:ea typeface="Meiryo UI" panose="020B0604030504040204" pitchFamily="50" charset="-128"/>
              </a:rPr>
              <a:t>への対応に際し、国保・後期・介護に対し、改めて同団体へ意見照会が行われた。</a:t>
            </a:r>
            <a:endParaRPr lang="en-US" altLang="ja-JP" sz="1200" dirty="0">
              <a:latin typeface="Meiryo UI" panose="020B0604030504040204" pitchFamily="50" charset="-128"/>
              <a:ea typeface="Meiryo UI" panose="020B0604030504040204" pitchFamily="50" charset="-128"/>
            </a:endParaRPr>
          </a:p>
          <a:p>
            <a:pPr defTabSz="914395">
              <a:defRPr/>
            </a:pPr>
            <a:r>
              <a:rPr lang="ja-JP" altLang="en-US" sz="1200" dirty="0">
                <a:latin typeface="Meiryo UI" panose="020B0604030504040204" pitchFamily="50" charset="-128"/>
                <a:ea typeface="Meiryo UI" panose="020B0604030504040204" pitchFamily="50" charset="-128"/>
              </a:rPr>
              <a:t>それらのご意見を踏まえ、事務局において検討を行い、反映が必要と判断した内容を取り込んだ。</a:t>
            </a:r>
            <a:endParaRPr lang="en-US" altLang="ja-JP" sz="1200" dirty="0">
              <a:latin typeface="Meiryo UI" panose="020B0604030504040204" pitchFamily="50" charset="-128"/>
              <a:ea typeface="Meiryo UI" panose="020B0604030504040204" pitchFamily="50" charset="-128"/>
            </a:endParaRPr>
          </a:p>
          <a:p>
            <a:pPr marL="534988" indent="-174625" defTabSz="914395">
              <a:buFont typeface="Arial" panose="020B0604020202020204" pitchFamily="34" charset="0"/>
              <a:buChar char="•"/>
              <a:defRPr/>
            </a:pPr>
            <a:r>
              <a:rPr lang="ja-JP" altLang="en-US" sz="1200" dirty="0">
                <a:latin typeface="Meiryo UI" panose="020B0604030504040204" pitchFamily="50" charset="-128"/>
                <a:ea typeface="Meiryo UI" panose="020B0604030504040204" pitchFamily="50" charset="-128"/>
              </a:rPr>
              <a:t>ゆうちょ銀行</a:t>
            </a:r>
            <a:endParaRPr lang="en-US" altLang="ja-JP" sz="1200" dirty="0">
              <a:latin typeface="Meiryo UI" panose="020B0604030504040204" pitchFamily="50" charset="-128"/>
              <a:ea typeface="Meiryo UI" panose="020B0604030504040204" pitchFamily="50" charset="-128"/>
            </a:endParaRPr>
          </a:p>
          <a:p>
            <a:pPr marL="534988" indent="-174625" defTabSz="914395">
              <a:buFont typeface="Arial" panose="020B0604020202020204" pitchFamily="34" charset="0"/>
              <a:buChar char="•"/>
              <a:defRPr/>
            </a:pPr>
            <a:r>
              <a:rPr lang="ja-JP" altLang="en-US" sz="1200" dirty="0">
                <a:latin typeface="Meiryo UI" panose="020B0604030504040204" pitchFamily="50" charset="-128"/>
                <a:ea typeface="Meiryo UI" panose="020B0604030504040204" pitchFamily="50" charset="-128"/>
              </a:rPr>
              <a:t>全国銀行協会</a:t>
            </a:r>
            <a:endParaRPr lang="en-US" altLang="ja-JP" sz="1200" dirty="0">
              <a:latin typeface="Meiryo UI" panose="020B0604030504040204" pitchFamily="50" charset="-128"/>
              <a:ea typeface="Meiryo UI" panose="020B0604030504040204" pitchFamily="50" charset="-128"/>
            </a:endParaRPr>
          </a:p>
          <a:p>
            <a:pPr marL="534988" indent="-174625" defTabSz="914395">
              <a:buFont typeface="Arial" panose="020B0604020202020204" pitchFamily="34" charset="0"/>
              <a:buChar char="•"/>
              <a:defRPr/>
            </a:pPr>
            <a:r>
              <a:rPr lang="ja-JP" altLang="en-US" sz="1200" dirty="0">
                <a:latin typeface="Meiryo UI" panose="020B0604030504040204" pitchFamily="50" charset="-128"/>
                <a:ea typeface="Meiryo UI" panose="020B0604030504040204" pitchFamily="50" charset="-128"/>
              </a:rPr>
              <a:t>日本代理収納サービス協会</a:t>
            </a:r>
            <a:endParaRPr lang="en-US" altLang="ja-JP" sz="1200" dirty="0">
              <a:latin typeface="Meiryo UI" panose="020B0604030504040204" pitchFamily="50" charset="-128"/>
              <a:ea typeface="Meiryo UI" panose="020B0604030504040204" pitchFamily="50" charset="-128"/>
            </a:endParaRPr>
          </a:p>
          <a:p>
            <a:pPr marL="534988" indent="-174625" defTabSz="914395">
              <a:buFont typeface="Arial" panose="020B0604020202020204" pitchFamily="34" charset="0"/>
              <a:buChar char="•"/>
              <a:defRPr/>
            </a:pPr>
            <a:r>
              <a:rPr lang="ja-JP" altLang="en-US" sz="1200" dirty="0">
                <a:latin typeface="Meiryo UI" panose="020B0604030504040204" pitchFamily="50" charset="-128"/>
                <a:ea typeface="Meiryo UI" panose="020B0604030504040204" pitchFamily="50" charset="-128"/>
              </a:rPr>
              <a:t>日本マルチペイメントネットワーク推進協議会</a:t>
            </a:r>
            <a:endParaRPr lang="en-US" altLang="ja-JP" sz="1200" dirty="0">
              <a:latin typeface="Meiryo UI" panose="020B0604030504040204" pitchFamily="50" charset="-128"/>
              <a:ea typeface="Meiryo UI" panose="020B0604030504040204" pitchFamily="50" charset="-128"/>
            </a:endParaRPr>
          </a:p>
          <a:p>
            <a:pPr marL="534988" indent="-174625" defTabSz="914395">
              <a:buFont typeface="Arial" panose="020B0604020202020204" pitchFamily="34" charset="0"/>
              <a:buChar char="•"/>
              <a:defRPr/>
            </a:pPr>
            <a:r>
              <a:rPr lang="ja-JP" altLang="en-US" sz="1200" dirty="0">
                <a:latin typeface="Meiryo UI" panose="020B0604030504040204" pitchFamily="50" charset="-128"/>
                <a:ea typeface="Meiryo UI" panose="020B0604030504040204" pitchFamily="50" charset="-128"/>
              </a:rPr>
              <a:t>日本マルチペイメントネットワーク運営機構</a:t>
            </a:r>
          </a:p>
          <a:p>
            <a:pPr defTabSz="914395">
              <a:defRPr/>
            </a:pPr>
            <a:endParaRPr lang="en-US" altLang="ja-JP" sz="1200" dirty="0">
              <a:latin typeface="Meiryo UI" panose="020B0604030504040204" pitchFamily="50" charset="-128"/>
              <a:ea typeface="Meiryo UI" panose="020B0604030504040204" pitchFamily="50" charset="-128"/>
            </a:endParaRPr>
          </a:p>
          <a:p>
            <a:pPr defTabSz="914395">
              <a:defRPr/>
            </a:pPr>
            <a:r>
              <a:rPr lang="ja-JP" altLang="en-US" sz="1200" dirty="0">
                <a:latin typeface="Meiryo UI" panose="020B0604030504040204" pitchFamily="50" charset="-128"/>
                <a:ea typeface="Meiryo UI" panose="020B0604030504040204" pitchFamily="50" charset="-128"/>
              </a:rPr>
              <a:t>〇 帳票レイアウトの修正内容と修正理由（抜粋）</a:t>
            </a: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7851F8C7-F550-701E-C620-271B18A23CCB}"/>
              </a:ext>
            </a:extLst>
          </p:cNvPr>
          <p:cNvSpPr/>
          <p:nvPr/>
        </p:nvSpPr>
        <p:spPr>
          <a:xfrm>
            <a:off x="403309" y="676418"/>
            <a:ext cx="1288371" cy="262800"/>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方針（結論）</a:t>
            </a:r>
          </a:p>
        </p:txBody>
      </p:sp>
      <p:graphicFrame>
        <p:nvGraphicFramePr>
          <p:cNvPr id="6" name="表 10">
            <a:extLst>
              <a:ext uri="{FF2B5EF4-FFF2-40B4-BE49-F238E27FC236}">
                <a16:creationId xmlns:a16="http://schemas.microsoft.com/office/drawing/2014/main" id="{AC92FACF-639F-B61D-399B-7C14F0107055}"/>
              </a:ext>
            </a:extLst>
          </p:cNvPr>
          <p:cNvGraphicFramePr>
            <a:graphicFrameLocks noGrp="1"/>
          </p:cNvGraphicFramePr>
          <p:nvPr>
            <p:extLst>
              <p:ext uri="{D42A27DB-BD31-4B8C-83A1-F6EECF244321}">
                <p14:modId xmlns:p14="http://schemas.microsoft.com/office/powerpoint/2010/main" val="3202517955"/>
              </p:ext>
            </p:extLst>
          </p:nvPr>
        </p:nvGraphicFramePr>
        <p:xfrm>
          <a:off x="565523" y="2918760"/>
          <a:ext cx="8208000" cy="3294824"/>
        </p:xfrm>
        <a:graphic>
          <a:graphicData uri="http://schemas.openxmlformats.org/drawingml/2006/table">
            <a:tbl>
              <a:tblPr firstRow="1" bandRow="1">
                <a:tableStyleId>{7DF18680-E054-41AD-8BC1-D1AEF772440D}</a:tableStyleId>
              </a:tblPr>
              <a:tblGrid>
                <a:gridCol w="360000">
                  <a:extLst>
                    <a:ext uri="{9D8B030D-6E8A-4147-A177-3AD203B41FA5}">
                      <a16:colId xmlns:a16="http://schemas.microsoft.com/office/drawing/2014/main" val="941425705"/>
                    </a:ext>
                  </a:extLst>
                </a:gridCol>
                <a:gridCol w="576000">
                  <a:extLst>
                    <a:ext uri="{9D8B030D-6E8A-4147-A177-3AD203B41FA5}">
                      <a16:colId xmlns:a16="http://schemas.microsoft.com/office/drawing/2014/main" val="2672438990"/>
                    </a:ext>
                  </a:extLst>
                </a:gridCol>
                <a:gridCol w="2664000">
                  <a:extLst>
                    <a:ext uri="{9D8B030D-6E8A-4147-A177-3AD203B41FA5}">
                      <a16:colId xmlns:a16="http://schemas.microsoft.com/office/drawing/2014/main" val="612516387"/>
                    </a:ext>
                  </a:extLst>
                </a:gridCol>
                <a:gridCol w="4608000">
                  <a:extLst>
                    <a:ext uri="{9D8B030D-6E8A-4147-A177-3AD203B41FA5}">
                      <a16:colId xmlns:a16="http://schemas.microsoft.com/office/drawing/2014/main" val="858908571"/>
                    </a:ext>
                  </a:extLst>
                </a:gridCol>
              </a:tblGrid>
              <a:tr h="323024">
                <a:tc>
                  <a:txBody>
                    <a:bodyPr/>
                    <a:lstStyle/>
                    <a:p>
                      <a:pPr algn="ctr"/>
                      <a:r>
                        <a:rPr kumimoji="1" lang="en-US" altLang="ja-JP" sz="900">
                          <a:latin typeface="Meiryo UI" panose="020B0604030504040204" pitchFamily="50" charset="-128"/>
                          <a:ea typeface="Meiryo UI" panose="020B0604030504040204" pitchFamily="50" charset="-128"/>
                        </a:rPr>
                        <a:t>#</a:t>
                      </a:r>
                      <a:endParaRPr kumimoji="1" lang="ja-JP" altLang="en-US" sz="9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900">
                          <a:latin typeface="Meiryo UI" panose="020B0604030504040204" pitchFamily="50" charset="-128"/>
                          <a:ea typeface="Meiryo UI" panose="020B0604030504040204" pitchFamily="50" charset="-128"/>
                        </a:rPr>
                        <a:t>様式</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900">
                          <a:latin typeface="Meiryo UI" panose="020B0604030504040204" pitchFamily="50" charset="-128"/>
                          <a:ea typeface="Meiryo UI" panose="020B0604030504040204" pitchFamily="50" charset="-128"/>
                        </a:rPr>
                        <a:t>修正内容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900">
                          <a:latin typeface="Meiryo UI" panose="020B0604030504040204" pitchFamily="50" charset="-128"/>
                          <a:ea typeface="Meiryo UI" panose="020B0604030504040204" pitchFamily="50" charset="-128"/>
                        </a:rPr>
                        <a:t>修正理由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1385821498"/>
                  </a:ext>
                </a:extLst>
              </a:tr>
              <a:tr h="0">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1</a:t>
                      </a:r>
                      <a:endParaRPr kumimoji="1" lang="ja-JP" altLang="en-US"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マル公</a:t>
                      </a:r>
                      <a:endParaRPr kumimoji="1" lang="zh-TW" altLang="en-US" sz="900" kern="1200" dirty="0">
                        <a:solidFill>
                          <a:schemeClr val="tx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defTabSz="914395">
                        <a:defRPr/>
                      </a:pPr>
                      <a:r>
                        <a:rPr lang="ja-JP" altLang="en-US" sz="900" dirty="0">
                          <a:solidFill>
                            <a:schemeClr val="tx1"/>
                          </a:solidFill>
                          <a:latin typeface="Meiryo UI" panose="020B0604030504040204" pitchFamily="50" charset="-128"/>
                          <a:ea typeface="Meiryo UI" panose="020B0604030504040204" pitchFamily="50" charset="-128"/>
                        </a:rPr>
                        <a:t>督促手数料・延滞金等の手書き欄を削除</a:t>
                      </a:r>
                      <a:endParaRPr lang="en-US" altLang="ja-JP" sz="900" dirty="0">
                        <a:solidFill>
                          <a:schemeClr val="tx1"/>
                        </a:solidFill>
                        <a:latin typeface="Meiryo UI" panose="020B0604030504040204" pitchFamily="50" charset="-128"/>
                        <a:ea typeface="Meiryo UI" panose="020B0604030504040204" pitchFamily="50" charset="-128"/>
                      </a:endParaRPr>
                    </a:p>
                    <a:p>
                      <a:pPr lvl="0" defTabSz="914395">
                        <a:defRPr/>
                      </a:pPr>
                      <a:r>
                        <a:rPr lang="ja-JP" altLang="en-US" sz="900" dirty="0">
                          <a:solidFill>
                            <a:schemeClr val="tx1"/>
                          </a:solidFill>
                          <a:latin typeface="Meiryo UI" panose="020B0604030504040204" pitchFamily="50" charset="-128"/>
                          <a:ea typeface="Meiryo UI" panose="020B0604030504040204" pitchFamily="50" charset="-128"/>
                        </a:rPr>
                        <a:t>（欄削除に伴い、コンビニ収納欄、納付者氏名欄のレイアウトをカク公様式にあわせて修正）</a:t>
                      </a:r>
                      <a:endParaRPr kumimoji="1" lang="en-US" altLang="ja-JP" sz="9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督促手数料や延滞金等を活用し、納付合計金額が</a:t>
                      </a:r>
                      <a:r>
                        <a:rPr kumimoji="1" lang="en-US" altLang="ja-JP" sz="9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eL</a:t>
                      </a: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en-US" altLang="ja-JP"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QR</a:t>
                      </a: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格納金額と相違する場合、督促手数料や延滞金等の徴収漏れといったミスや受付できない場合が生じるとのご指摘をいただいたため、当該欄を削除することとした。</a:t>
                      </a:r>
                      <a:endParaRPr kumimoji="1" lang="en-US" altLang="ja-JP"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45831796"/>
                  </a:ext>
                </a:extLst>
              </a:tr>
              <a:tr h="0">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2</a:t>
                      </a:r>
                      <a:endParaRPr kumimoji="1" lang="ja-JP" altLang="en-US"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zh-TW" altLang="en-US" sz="900" kern="1200">
                        <a:solidFill>
                          <a:schemeClr val="tx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defTabSz="914395">
                        <a:defRPr/>
                      </a:pPr>
                      <a:r>
                        <a:rPr kumimoji="1" lang="ja-JP" altLang="en-US" sz="900">
                          <a:solidFill>
                            <a:schemeClr val="tx1"/>
                          </a:solidFill>
                          <a:latin typeface="Meiryo UI" panose="020B0604030504040204" pitchFamily="50" charset="-128"/>
                          <a:ea typeface="Meiryo UI" panose="020B0604030504040204" pitchFamily="50" charset="-128"/>
                        </a:rPr>
                        <a:t>納入済通知書の</a:t>
                      </a:r>
                      <a:r>
                        <a:rPr kumimoji="1" lang="en-US" altLang="ja-JP" sz="900">
                          <a:solidFill>
                            <a:schemeClr val="tx1"/>
                          </a:solidFill>
                          <a:latin typeface="Meiryo UI" panose="020B0604030504040204" pitchFamily="50" charset="-128"/>
                          <a:ea typeface="Meiryo UI" panose="020B0604030504040204" pitchFamily="50" charset="-128"/>
                        </a:rPr>
                        <a:t>MTID</a:t>
                      </a:r>
                      <a:r>
                        <a:rPr kumimoji="1" lang="ja-JP" altLang="en-US" sz="900">
                          <a:solidFill>
                            <a:schemeClr val="tx1"/>
                          </a:solidFill>
                          <a:latin typeface="Meiryo UI" panose="020B0604030504040204" pitchFamily="50" charset="-128"/>
                          <a:ea typeface="Meiryo UI" panose="020B0604030504040204" pitchFamily="50" charset="-128"/>
                        </a:rPr>
                        <a:t>「</a:t>
                      </a:r>
                      <a:r>
                        <a:rPr kumimoji="1" lang="en-US" altLang="ja-JP" sz="900">
                          <a:solidFill>
                            <a:schemeClr val="tx1"/>
                          </a:solidFill>
                          <a:latin typeface="Meiryo UI" panose="020B0604030504040204" pitchFamily="50" charset="-128"/>
                          <a:ea typeface="Meiryo UI" panose="020B0604030504040204" pitchFamily="50" charset="-128"/>
                        </a:rPr>
                        <a:t>33</a:t>
                      </a:r>
                      <a:r>
                        <a:rPr kumimoji="1" lang="ja-JP" altLang="en-US" sz="900">
                          <a:solidFill>
                            <a:schemeClr val="tx1"/>
                          </a:solidFill>
                          <a:latin typeface="Meiryo UI" panose="020B0604030504040204" pitchFamily="50" charset="-128"/>
                          <a:ea typeface="Meiryo UI" panose="020B0604030504040204" pitchFamily="50" charset="-128"/>
                        </a:rPr>
                        <a:t>」削除</a:t>
                      </a:r>
                      <a:endParaRPr kumimoji="1" lang="en-US" altLang="ja-JP"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記載不要との指摘があり削除した。</a:t>
                      </a:r>
                      <a:endParaRPr kumimoji="1" lang="en-US" altLang="ja-JP"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17672294"/>
                  </a:ext>
                </a:extLst>
              </a:tr>
              <a:tr h="0">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3</a:t>
                      </a:r>
                      <a:endParaRPr kumimoji="1" lang="ja-JP" altLang="en-US"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zh-TW" altLang="en-US" sz="900" kern="1200">
                        <a:solidFill>
                          <a:schemeClr val="tx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defTabSz="914395">
                        <a:defRPr/>
                      </a:pPr>
                      <a:r>
                        <a:rPr kumimoji="1" lang="ja-JP" altLang="en-US" sz="900">
                          <a:solidFill>
                            <a:schemeClr val="tx1"/>
                          </a:solidFill>
                          <a:latin typeface="Meiryo UI" panose="020B0604030504040204" pitchFamily="50" charset="-128"/>
                          <a:ea typeface="Meiryo UI" panose="020B0604030504040204" pitchFamily="50" charset="-128"/>
                        </a:rPr>
                        <a:t>領収印欄左横に「○○県○○市」追加</a:t>
                      </a:r>
                      <a:endParaRPr kumimoji="1" lang="en-US" altLang="ja-JP"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その他帳票との横並びの観点で修正した。</a:t>
                      </a:r>
                      <a:endParaRPr kumimoji="1" lang="en-US" altLang="ja-JP"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34374142"/>
                  </a:ext>
                </a:extLst>
              </a:tr>
              <a:tr h="0">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4</a:t>
                      </a:r>
                      <a:endParaRPr kumimoji="1" lang="ja-JP" altLang="en-US"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kern="1200">
                          <a:solidFill>
                            <a:schemeClr val="tx1"/>
                          </a:solidFill>
                          <a:latin typeface="Meiryo UI" panose="020B0604030504040204" pitchFamily="50" charset="-128"/>
                          <a:ea typeface="Meiryo UI" panose="020B0604030504040204" pitchFamily="50" charset="-128"/>
                          <a:cs typeface="+mn-cs"/>
                        </a:rPr>
                        <a:t>カク公</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defTabSz="914395">
                        <a:defRPr/>
                      </a:pPr>
                      <a:r>
                        <a:rPr kumimoji="1" lang="ja-JP" altLang="en-US" sz="900">
                          <a:solidFill>
                            <a:schemeClr val="tx1"/>
                          </a:solidFill>
                          <a:latin typeface="Meiryo UI" panose="020B0604030504040204" pitchFamily="50" charset="-128"/>
                          <a:ea typeface="Meiryo UI" panose="020B0604030504040204" pitchFamily="50" charset="-128"/>
                        </a:rPr>
                        <a:t>納付書の領収印下の「取りまとめ店（ゆうちょ銀行　公金</a:t>
                      </a:r>
                      <a:r>
                        <a:rPr kumimoji="1" lang="en-US" altLang="ja-JP" sz="900">
                          <a:solidFill>
                            <a:schemeClr val="tx1"/>
                          </a:solidFill>
                          <a:latin typeface="Meiryo UI" panose="020B0604030504040204" pitchFamily="50" charset="-128"/>
                          <a:ea typeface="Meiryo UI" panose="020B0604030504040204" pitchFamily="50" charset="-128"/>
                        </a:rPr>
                        <a:t>QR</a:t>
                      </a:r>
                      <a:r>
                        <a:rPr kumimoji="1" lang="ja-JP" altLang="en-US" sz="900">
                          <a:solidFill>
                            <a:schemeClr val="tx1"/>
                          </a:solidFill>
                          <a:latin typeface="Meiryo UI" panose="020B0604030504040204" pitchFamily="50" charset="-128"/>
                          <a:ea typeface="Meiryo UI" panose="020B0604030504040204" pitchFamily="50" charset="-128"/>
                        </a:rPr>
                        <a:t>受持貯金事務センター）」の記載削除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納付書（カク公様式）には、取りまとめ店（ゆうちょ銀行　公金</a:t>
                      </a:r>
                      <a:r>
                        <a:rPr kumimoji="1" lang="en-US" altLang="ja-JP"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QR</a:t>
                      </a: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受持貯金事務センター）の記載は不要との指摘があり削除した。</a:t>
                      </a:r>
                      <a:endParaRPr kumimoji="1" lang="en-US" altLang="ja-JP"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97197311"/>
                  </a:ext>
                </a:extLst>
              </a:tr>
              <a:tr h="0">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5</a:t>
                      </a:r>
                      <a:endParaRPr kumimoji="1" lang="ja-JP" altLang="en-US"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kern="1200">
                        <a:solidFill>
                          <a:schemeClr val="tx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defTabSz="914395">
                        <a:defRPr/>
                      </a:pPr>
                      <a:r>
                        <a:rPr lang="ja-JP" altLang="en-US"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納入済通知書の納付者氏名欄の</a:t>
                      </a:r>
                      <a:r>
                        <a:rPr lang="en-US" altLang="ja-JP" sz="900" kern="100" dirty="0" err="1">
                          <a:solidFill>
                            <a:schemeClr val="tx1"/>
                          </a:solidFill>
                          <a:latin typeface="Meiryo UI" panose="020B0604030504040204" pitchFamily="50" charset="-128"/>
                          <a:ea typeface="Meiryo UI" panose="020B0604030504040204" pitchFamily="50" charset="-128"/>
                          <a:cs typeface="Meiryo UI" panose="020B0604030504040204" pitchFamily="50" charset="-128"/>
                        </a:rPr>
                        <a:t>eL</a:t>
                      </a:r>
                      <a:r>
                        <a:rPr lang="ja-JP" altLang="en-US" sz="900" kern="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番号の出力削除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MPN</a:t>
                      </a: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標準帳票の場合、</a:t>
                      </a:r>
                      <a:r>
                        <a:rPr kumimoji="1" lang="en-US" altLang="ja-JP" sz="9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eL</a:t>
                      </a: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番号は「収納機関番号」、「納付番号」、「確認番号」及び「納付区分」欄に印字するため、納入済通知書の下部に記載の「</a:t>
                      </a:r>
                      <a:r>
                        <a:rPr kumimoji="1" lang="en-US" altLang="ja-JP" sz="900" b="0" i="0" u="none" strike="noStrike" kern="1200" cap="none" spc="0" normalizeH="0" baseline="0" noProof="0" err="1">
                          <a:ln>
                            <a:noFill/>
                          </a:ln>
                          <a:solidFill>
                            <a:prstClr val="black"/>
                          </a:solidFill>
                          <a:effectLst/>
                          <a:uLnTx/>
                          <a:uFillTx/>
                          <a:latin typeface="Meiryo UI" panose="020B0604030504040204" pitchFamily="50" charset="-128"/>
                          <a:ea typeface="Meiryo UI" panose="020B0604030504040204" pitchFamily="50" charset="-128"/>
                          <a:cs typeface="+mn-cs"/>
                        </a:rPr>
                        <a:t>eL</a:t>
                      </a: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番号」は不要との指摘があり削除した。</a:t>
                      </a:r>
                      <a:endParaRPr kumimoji="1" lang="en-US" altLang="ja-JP"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74814365"/>
                  </a:ext>
                </a:extLst>
              </a:tr>
              <a:tr h="0">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6</a:t>
                      </a:r>
                      <a:endParaRPr kumimoji="1" lang="ja-JP" altLang="en-US"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kern="1200">
                        <a:solidFill>
                          <a:schemeClr val="tx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defTabSz="914395">
                        <a:defRPr/>
                      </a:pPr>
                      <a:r>
                        <a:rPr lang="ja-JP" altLang="en-US"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原符兼払込金受領証及び領収証書に納期限欄追加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原符兼払込金受領証及び領収証書に「納（付）期限」欄を設けるよう依頼があり修正した。</a:t>
                      </a:r>
                      <a:endPar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7439273"/>
                  </a:ext>
                </a:extLst>
              </a:tr>
              <a:tr h="0">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7</a:t>
                      </a:r>
                      <a:endParaRPr kumimoji="1" lang="ja-JP" altLang="en-US"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kern="1200">
                        <a:solidFill>
                          <a:schemeClr val="tx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defTabSz="914395">
                        <a:defRPr/>
                      </a:pPr>
                      <a:r>
                        <a:rPr lang="zh-TW" altLang="en-US"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原符兼払込金受領証</a:t>
                      </a:r>
                      <a:r>
                        <a:rPr lang="ja-JP" altLang="en-US" sz="900" kern="100">
                          <a:solidFill>
                            <a:schemeClr val="tx1"/>
                          </a:solidFill>
                          <a:latin typeface="Meiryo UI" panose="020B0604030504040204" pitchFamily="50" charset="-128"/>
                          <a:ea typeface="Meiryo UI" panose="020B0604030504040204" pitchFamily="50" charset="-128"/>
                          <a:cs typeface="Meiryo UI" panose="020B0604030504040204" pitchFamily="50" charset="-128"/>
                        </a:rPr>
                        <a:t>にペイジーマーク追加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税務システムと横並びの観点で修正した。</a:t>
                      </a:r>
                      <a:endPar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7869826"/>
                  </a:ext>
                </a:extLst>
              </a:tr>
              <a:tr h="0">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8</a:t>
                      </a:r>
                      <a:endParaRPr kumimoji="1" lang="ja-JP" altLang="en-US"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kern="1200">
                          <a:solidFill>
                            <a:schemeClr val="tx1"/>
                          </a:solidFill>
                          <a:latin typeface="Meiryo UI" panose="020B0604030504040204" pitchFamily="50" charset="-128"/>
                          <a:ea typeface="Meiryo UI" panose="020B0604030504040204" pitchFamily="50" charset="-128"/>
                          <a:cs typeface="+mn-cs"/>
                        </a:rPr>
                        <a:t>マル公</a:t>
                      </a:r>
                      <a:endParaRPr kumimoji="1" lang="en-US" altLang="ja-JP" sz="900" kern="1200">
                        <a:solidFill>
                          <a:schemeClr val="tx1"/>
                        </a:solidFill>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kern="1200">
                          <a:solidFill>
                            <a:schemeClr val="tx1"/>
                          </a:solidFill>
                          <a:latin typeface="Meiryo UI" panose="020B0604030504040204" pitchFamily="50" charset="-128"/>
                          <a:ea typeface="Meiryo UI" panose="020B0604030504040204" pitchFamily="50" charset="-128"/>
                          <a:cs typeface="+mn-cs"/>
                        </a:rPr>
                        <a:t>／カク公</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defTabSz="914395">
                        <a:defRPr/>
                      </a:pPr>
                      <a:r>
                        <a:rPr kumimoji="1" lang="ja-JP" altLang="en-US" sz="900">
                          <a:solidFill>
                            <a:schemeClr val="tx1"/>
                          </a:solidFill>
                          <a:latin typeface="Meiryo UI" panose="020B0604030504040204" pitchFamily="50" charset="-128"/>
                          <a:ea typeface="Meiryo UI" panose="020B0604030504040204" pitchFamily="50" charset="-128"/>
                        </a:rPr>
                        <a:t>督促状の領収証書のタイトルを「督促状兼領収証書」に変更</a:t>
                      </a:r>
                      <a:endParaRPr kumimoji="1" lang="en-US" altLang="ja-JP"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タイトル修正の依頼があり修正した。</a:t>
                      </a:r>
                      <a:endPar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11185916"/>
                  </a:ext>
                </a:extLst>
              </a:tr>
              <a:tr h="0">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9</a:t>
                      </a:r>
                      <a:endParaRPr kumimoji="1" lang="ja-JP" altLang="en-US"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kern="1200">
                        <a:solidFill>
                          <a:schemeClr val="tx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defTabSz="914395">
                        <a:defRPr/>
                      </a:pPr>
                      <a:r>
                        <a:rPr kumimoji="1" lang="ja-JP" altLang="en-US" sz="900">
                          <a:solidFill>
                            <a:schemeClr val="tx1"/>
                          </a:solidFill>
                          <a:latin typeface="Meiryo UI" panose="020B0604030504040204" pitchFamily="50" charset="-128"/>
                          <a:ea typeface="Meiryo UI" panose="020B0604030504040204" pitchFamily="50" charset="-128"/>
                        </a:rPr>
                        <a:t>領収証書のタイトル横にマル公／カク公マークを追加</a:t>
                      </a:r>
                      <a:endParaRPr kumimoji="1" lang="en-US" altLang="ja-JP"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マル公／カク公マークを印字するよう依頼があり修正した。</a:t>
                      </a:r>
                      <a:endPar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05533415"/>
                  </a:ext>
                </a:extLst>
              </a:tr>
              <a:tr h="0">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10</a:t>
                      </a:r>
                      <a:endParaRPr kumimoji="1" lang="ja-JP" altLang="en-US" sz="90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kern="1200">
                        <a:solidFill>
                          <a:schemeClr val="tx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defTabSz="914395">
                        <a:defRPr/>
                      </a:pPr>
                      <a:r>
                        <a:rPr kumimoji="1" lang="ja-JP" altLang="en-US" sz="900">
                          <a:solidFill>
                            <a:schemeClr val="tx1"/>
                          </a:solidFill>
                          <a:latin typeface="Meiryo UI" panose="020B0604030504040204" pitchFamily="50" charset="-128"/>
                          <a:ea typeface="Meiryo UI" panose="020B0604030504040204" pitchFamily="50" charset="-128"/>
                        </a:rPr>
                        <a:t>督促状の領収証書の納付額合計欄に「円」追加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金額項目について他項目と横並びの観点で修正した。</a:t>
                      </a:r>
                      <a:endPar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79628057"/>
                  </a:ext>
                </a:extLst>
              </a:tr>
            </a:tbl>
          </a:graphicData>
        </a:graphic>
      </p:graphicFrame>
    </p:spTree>
    <p:extLst>
      <p:ext uri="{BB962C8B-B14F-4D97-AF65-F5344CB8AC3E}">
        <p14:creationId xmlns:p14="http://schemas.microsoft.com/office/powerpoint/2010/main" val="345568779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tx1"/>
          </a:solidFill>
        </a:ln>
      </a:spPr>
      <a:bodyPr rtlCol="0" anchor="ctr"/>
      <a:lstStyle>
        <a:defPPr algn="ctr">
          <a:defRPr kumimoji="1" sz="12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01_【資料No.1】合同ワーキングチーム</Template>
  <TotalTime>0</TotalTime>
  <Words>7933</Words>
  <Application>Microsoft Office PowerPoint</Application>
  <PresentationFormat>画面に合わせる (4:3)</PresentationFormat>
  <Paragraphs>718</Paragraphs>
  <Slides>20</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20</vt:i4>
      </vt:variant>
    </vt:vector>
  </HeadingPairs>
  <TitlesOfParts>
    <vt:vector size="26" baseType="lpstr">
      <vt:lpstr>Meiryo UI</vt:lpstr>
      <vt:lpstr>游ゴシック</vt:lpstr>
      <vt:lpstr>游ゴシック Light</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2025-01-23T04:49:43Z</dcterms:created>
  <dcterms:modified xsi:type="dcterms:W3CDTF">2025-01-23T04:49:48Z</dcterms:modified>
</cp:coreProperties>
</file>