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3044" r:id="rId2"/>
    <p:sldId id="3045" r:id="rId3"/>
    <p:sldId id="3043" r:id="rId4"/>
  </p:sldIdLst>
  <p:sldSz cx="9144000" cy="6858000" type="screen4x3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44898903-732C-4CEE-8960-038FD8425B31}">
          <p14:sldIdLst>
            <p14:sldId id="3044"/>
            <p14:sldId id="3045"/>
            <p14:sldId id="30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64" userDrawn="1">
          <p15:clr>
            <a:srgbClr val="A4A3A4"/>
          </p15:clr>
        </p15:guide>
        <p15:guide id="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8980C"/>
    <a:srgbClr val="00CC66"/>
    <a:srgbClr val="00FF00"/>
    <a:srgbClr val="66FF99"/>
    <a:srgbClr val="FFFF00"/>
    <a:srgbClr val="0000FF"/>
    <a:srgbClr val="CCFF33"/>
    <a:srgbClr val="00CC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914C31-3634-4ACC-B40B-0B328D4820C1}" v="3" dt="2025-01-21T08:54:01.4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764" y="96"/>
      </p:cViewPr>
      <p:guideLst>
        <p:guide orient="horz" pos="2160"/>
        <p:guide pos="2880"/>
        <p:guide orient="horz" pos="164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4275095" cy="336734"/>
          </a:xfrm>
          <a:prstGeom prst="rect">
            <a:avLst/>
          </a:prstGeom>
        </p:spPr>
        <p:txBody>
          <a:bodyPr vert="horz" lIns="90629" tIns="45313" rIns="90629" bIns="453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8920" y="1"/>
            <a:ext cx="4275095" cy="336734"/>
          </a:xfrm>
          <a:prstGeom prst="rect">
            <a:avLst/>
          </a:prstGeom>
        </p:spPr>
        <p:txBody>
          <a:bodyPr vert="horz" lIns="90629" tIns="45313" rIns="90629" bIns="45313" rtlCol="0"/>
          <a:lstStyle>
            <a:lvl1pPr algn="r">
              <a:defRPr sz="1200"/>
            </a:lvl1pPr>
          </a:lstStyle>
          <a:p>
            <a:fld id="{55084BD9-027C-4929-8F74-CE380B6B58B7}" type="datetimeFigureOut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6397955"/>
            <a:ext cx="4275095" cy="336734"/>
          </a:xfrm>
          <a:prstGeom prst="rect">
            <a:avLst/>
          </a:prstGeom>
        </p:spPr>
        <p:txBody>
          <a:bodyPr vert="horz" lIns="90629" tIns="45313" rIns="90629" bIns="453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8920" y="6397955"/>
            <a:ext cx="4275095" cy="336734"/>
          </a:xfrm>
          <a:prstGeom prst="rect">
            <a:avLst/>
          </a:prstGeom>
        </p:spPr>
        <p:txBody>
          <a:bodyPr vert="horz" lIns="90629" tIns="45313" rIns="90629" bIns="45313" rtlCol="0" anchor="b"/>
          <a:lstStyle>
            <a:lvl1pPr algn="r">
              <a:defRPr sz="1200"/>
            </a:lvl1pPr>
          </a:lstStyle>
          <a:p>
            <a:fld id="{7D736434-1EC9-4BB2-88C5-DBF76899A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264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5" y="2"/>
            <a:ext cx="4276256" cy="337060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87734" y="2"/>
            <a:ext cx="4276254" cy="337060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3E8B5510-DB9D-4E40-9D3B-75E55818B802}" type="datetimeFigureOut">
              <a:rPr kumimoji="1" lang="ja-JP" altLang="en-US" smtClean="0"/>
              <a:pPr/>
              <a:t>2025/1/21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248025" y="504825"/>
            <a:ext cx="337026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5939" y="3199351"/>
            <a:ext cx="7894445" cy="3031365"/>
          </a:xfrm>
          <a:prstGeom prst="rect">
            <a:avLst/>
          </a:prstGeom>
        </p:spPr>
        <p:txBody>
          <a:bodyPr vert="horz" lIns="91410" tIns="45705" rIns="91410" bIns="45705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5" y="6397620"/>
            <a:ext cx="4276256" cy="337059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87734" y="6397620"/>
            <a:ext cx="4276254" cy="337059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BA2ABC72-2832-4402-A6F3-6E2225EC963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81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4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4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sz="1800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FEE5CA-2B7C-45A4-A83A-D70E60BF03E1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32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29BBA-72EC-4673-9467-0E6A4025CB05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3"/>
            <a:ext cx="1777470" cy="5592761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7200-BE5A-4BD2-B56C-832551779CE8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1BF8-A2ED-4E6B-82D6-F733AD7D32E1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4259-2DD6-467D-A877-4E35660DE2A3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sz="1800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sz="18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3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3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0063-7A2C-4489-9C21-63C290F85657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8" y="5410200"/>
            <a:ext cx="4041774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7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1444297"/>
            <a:ext cx="4041774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FD1A-4C74-4E71-B7B8-AFDFF44504A4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517B4-CBE4-4FC6-B698-83BCD87CC92D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8BF3-7756-4787-8546-F8FE85E111B3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FAF1CD8-FEC9-4E48-8969-EF2D33957A4C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/>
              <a:t>アイコンをクリックして図を追加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54C3E7-1034-40D7-B988-5FC1E84113D5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3" y="6407947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1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4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8" y="5939011"/>
            <a:ext cx="3690450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sz="1800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41"/>
            <a:ext cx="3405510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sz="1800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sz="18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4" y="6386414"/>
            <a:ext cx="4940624" cy="4795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8" y="6386422"/>
            <a:ext cx="3690450" cy="4860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6309322"/>
            <a:ext cx="3402314" cy="562801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sz="1800"/>
          </a:p>
        </p:txBody>
      </p:sp>
      <p:cxnSp>
        <p:nvCxnSpPr>
          <p:cNvPr id="15" name="直線コネクタ 14"/>
          <p:cNvCxnSpPr/>
          <p:nvPr/>
        </p:nvCxnSpPr>
        <p:spPr>
          <a:xfrm>
            <a:off x="1" y="6381331"/>
            <a:ext cx="3396272" cy="49079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31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7FE8ADC-D4D1-45D8-8568-5A52FBD60BEF}" type="datetime1">
              <a:rPr kumimoji="1" lang="ja-JP" altLang="en-US" smtClean="0"/>
              <a:t>2025/1/21</a:t>
            </a:fld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3" y="6407947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7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9558CB-1803-41F9-BEAC-264E2C7738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06627" y="2317018"/>
            <a:ext cx="8229600" cy="1407695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4000" dirty="0"/>
              <a:t>国民健康保険システム標準化検討会</a:t>
            </a:r>
            <a:br>
              <a:rPr kumimoji="1" lang="en-US" altLang="ja-JP" sz="4000" dirty="0"/>
            </a:br>
            <a:r>
              <a:rPr lang="ja-JP" altLang="en-US" sz="3600" dirty="0"/>
              <a:t>（令和</a:t>
            </a:r>
            <a:r>
              <a:rPr lang="en-US" altLang="ja-JP" sz="3600" dirty="0"/>
              <a:t>6</a:t>
            </a:r>
            <a:r>
              <a:rPr lang="ja-JP" altLang="en-US" sz="3600" dirty="0"/>
              <a:t>年度標準仕様書改訂 第</a:t>
            </a:r>
            <a:r>
              <a:rPr lang="en-US" altLang="ja-JP" sz="3600" dirty="0"/>
              <a:t>3</a:t>
            </a:r>
            <a:r>
              <a:rPr lang="ja-JP" altLang="en-US" sz="3600" dirty="0"/>
              <a:t>回検討会）</a:t>
            </a:r>
            <a:endParaRPr kumimoji="1" lang="ja-JP" altLang="en-US" sz="3600" dirty="0"/>
          </a:p>
        </p:txBody>
      </p:sp>
      <p:sp>
        <p:nvSpPr>
          <p:cNvPr id="7" name="タイトル 3">
            <a:extLst>
              <a:ext uri="{FF2B5EF4-FFF2-40B4-BE49-F238E27FC236}">
                <a16:creationId xmlns:a16="http://schemas.microsoft.com/office/drawing/2014/main" id="{304B3BB7-B43D-4F32-B991-91063459A4F4}"/>
              </a:ext>
            </a:extLst>
          </p:cNvPr>
          <p:cNvSpPr txBox="1">
            <a:spLocks/>
          </p:cNvSpPr>
          <p:nvPr/>
        </p:nvSpPr>
        <p:spPr>
          <a:xfrm>
            <a:off x="506627" y="4056171"/>
            <a:ext cx="8229600" cy="1407695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1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ja-JP" altLang="en-US" sz="2400" dirty="0"/>
              <a:t>令和</a:t>
            </a:r>
            <a:r>
              <a:rPr lang="en-US" altLang="ja-JP" sz="2400" dirty="0"/>
              <a:t>7</a:t>
            </a:r>
            <a:r>
              <a:rPr lang="ja-JP" altLang="en-US" sz="2400" dirty="0"/>
              <a:t>年</a:t>
            </a:r>
            <a:r>
              <a:rPr lang="en-US" altLang="ja-JP" sz="2400" dirty="0"/>
              <a:t>1</a:t>
            </a:r>
            <a:r>
              <a:rPr lang="ja-JP" altLang="en-US" sz="2400" dirty="0"/>
              <a:t>月</a:t>
            </a:r>
            <a:r>
              <a:rPr lang="en-US" altLang="ja-JP" sz="2400" dirty="0"/>
              <a:t>24</a:t>
            </a:r>
            <a:r>
              <a:rPr lang="ja-JP" altLang="en-US" sz="2400" dirty="0"/>
              <a:t>日</a:t>
            </a:r>
            <a:endParaRPr lang="en-US" altLang="ja-JP" sz="2400" dirty="0"/>
          </a:p>
          <a:p>
            <a:pPr algn="ctr"/>
            <a:r>
              <a:rPr lang="ja-JP" altLang="en-US" sz="2000" dirty="0"/>
              <a:t>（</a:t>
            </a:r>
            <a:r>
              <a:rPr lang="en-US" altLang="ja-JP" sz="2000" dirty="0"/>
              <a:t>10:30</a:t>
            </a:r>
            <a:r>
              <a:rPr lang="ja-JP" altLang="en-US" sz="2000" dirty="0"/>
              <a:t>～</a:t>
            </a:r>
            <a:r>
              <a:rPr lang="en-US" altLang="ja-JP" sz="2000" dirty="0"/>
              <a:t>11:30</a:t>
            </a:r>
            <a:r>
              <a:rPr lang="ja-JP" altLang="en-US" sz="2000" dirty="0"/>
              <a:t>）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272075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BCEE71-D90D-4921-A1BB-D9C6C4BE4696}"/>
              </a:ext>
            </a:extLst>
          </p:cNvPr>
          <p:cNvSpPr txBox="1"/>
          <p:nvPr/>
        </p:nvSpPr>
        <p:spPr>
          <a:xfrm>
            <a:off x="349681" y="269966"/>
            <a:ext cx="3827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回検討会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配布資料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89FC732-FF3E-464F-8DB1-97B03E5FAF78}"/>
              </a:ext>
            </a:extLst>
          </p:cNvPr>
          <p:cNvSpPr txBox="1"/>
          <p:nvPr/>
        </p:nvSpPr>
        <p:spPr>
          <a:xfrm>
            <a:off x="192024" y="920949"/>
            <a:ext cx="8741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本検討会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でご説明する資料は以下の通りとなります。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資料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No.1】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回検討会の進め方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資料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No.2】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回検討会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なお、以下の資料につきましては、本検討会では使用いたしませんので、ご説明は割愛いたします。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資料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No.3】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標準仕様書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版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kumimoji="1" lang="zh-TW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（案）</a:t>
            </a:r>
            <a:endParaRPr kumimoji="1" lang="en-US" altLang="zh-TW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別添①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市町村事務処理標準システムにおける基本設計の観点資料</a:t>
            </a:r>
            <a:endParaRPr kumimoji="1" lang="en-US" altLang="zh-TW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746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BCEE71-D90D-4921-A1BB-D9C6C4BE4696}"/>
              </a:ext>
            </a:extLst>
          </p:cNvPr>
          <p:cNvSpPr txBox="1"/>
          <p:nvPr/>
        </p:nvSpPr>
        <p:spPr>
          <a:xfrm>
            <a:off x="349681" y="269966"/>
            <a:ext cx="3827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回検討会</a:t>
            </a: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次第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30EC6B6C-E881-455C-8AD6-857071C452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250399"/>
              </p:ext>
            </p:extLst>
          </p:nvPr>
        </p:nvGraphicFramePr>
        <p:xfrm>
          <a:off x="245276" y="870784"/>
          <a:ext cx="8668832" cy="248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445">
                  <a:extLst>
                    <a:ext uri="{9D8B030D-6E8A-4147-A177-3AD203B41FA5}">
                      <a16:colId xmlns:a16="http://schemas.microsoft.com/office/drawing/2014/main" val="2067766379"/>
                    </a:ext>
                  </a:extLst>
                </a:gridCol>
                <a:gridCol w="1433535">
                  <a:extLst>
                    <a:ext uri="{9D8B030D-6E8A-4147-A177-3AD203B41FA5}">
                      <a16:colId xmlns:a16="http://schemas.microsoft.com/office/drawing/2014/main" val="494004827"/>
                    </a:ext>
                  </a:extLst>
                </a:gridCol>
                <a:gridCol w="2761739">
                  <a:extLst>
                    <a:ext uri="{9D8B030D-6E8A-4147-A177-3AD203B41FA5}">
                      <a16:colId xmlns:a16="http://schemas.microsoft.com/office/drawing/2014/main" val="3050469989"/>
                    </a:ext>
                  </a:extLst>
                </a:gridCol>
                <a:gridCol w="2596645">
                  <a:extLst>
                    <a:ext uri="{9D8B030D-6E8A-4147-A177-3AD203B41FA5}">
                      <a16:colId xmlns:a16="http://schemas.microsoft.com/office/drawing/2014/main" val="695471104"/>
                    </a:ext>
                  </a:extLst>
                </a:gridCol>
                <a:gridCol w="954887">
                  <a:extLst>
                    <a:ext uri="{9D8B030D-6E8A-4147-A177-3AD203B41FA5}">
                      <a16:colId xmlns:a16="http://schemas.microsoft.com/office/drawing/2014/main" val="3254252999"/>
                    </a:ext>
                  </a:extLst>
                </a:gridCol>
                <a:gridCol w="552581">
                  <a:extLst>
                    <a:ext uri="{9D8B030D-6E8A-4147-A177-3AD203B41FA5}">
                      <a16:colId xmlns:a16="http://schemas.microsoft.com/office/drawing/2014/main" val="1151455437"/>
                    </a:ext>
                  </a:extLst>
                </a:gridCol>
              </a:tblGrid>
              <a:tr h="17414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kumimoji="1" lang="ja-JP" altLang="en-US" sz="110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次第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概要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説明者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時間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93994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開会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出席確認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0:05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16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座長挨拶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座長挨拶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／座長</a:t>
                      </a:r>
                    </a:p>
                    <a:p>
                      <a:pPr algn="ctr"/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0:05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892146"/>
                  </a:ext>
                </a:extLst>
              </a:tr>
              <a:tr h="17493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事前説明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回検討会の進め方について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【</a:t>
                      </a: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資料</a:t>
                      </a: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No.1】</a:t>
                      </a: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回検討会の進め方</a:t>
                      </a: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</a:t>
                      </a:r>
                      <a:endParaRPr lang="en-US" altLang="ja-JP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0:05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942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ja-JP" altLang="en-US" sz="1100" b="0" kern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標準仕様書</a:t>
                      </a:r>
                      <a:r>
                        <a:rPr lang="en-US" altLang="ja-JP" sz="1100" b="0" kern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【</a:t>
                      </a:r>
                      <a:r>
                        <a:rPr lang="ja-JP" altLang="en-US" sz="1100" b="0" kern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lang="en-US" altLang="ja-JP" sz="1100" b="0" kern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1.4</a:t>
                      </a:r>
                      <a:r>
                        <a:rPr lang="ja-JP" altLang="en-US" sz="1100" b="0" kern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版</a:t>
                      </a:r>
                      <a:r>
                        <a:rPr lang="en-US" altLang="ja-JP" sz="1100" b="0" kern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】</a:t>
                      </a:r>
                      <a:r>
                        <a:rPr lang="ja-JP" altLang="en-US" sz="1100" b="0" kern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の公開に向けた対応について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zh-TW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【</a:t>
                      </a:r>
                      <a:r>
                        <a:rPr kumimoji="1" lang="zh-TW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資料</a:t>
                      </a:r>
                      <a:r>
                        <a:rPr kumimoji="1" lang="en-US" altLang="zh-TW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No.2】</a:t>
                      </a:r>
                      <a:r>
                        <a:rPr kumimoji="1" lang="zh-TW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</a:t>
                      </a:r>
                      <a:r>
                        <a:rPr kumimoji="1" lang="en-US" altLang="zh-TW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zh-TW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回検討会</a:t>
                      </a:r>
                      <a:endParaRPr kumimoji="1" lang="en-US" altLang="zh-TW" sz="11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0:35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4603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質疑応答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事務局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0:10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2742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閉会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  <a:endParaRPr kumimoji="1" lang="en-US" altLang="ja-JP" sz="11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29299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3357022-8515-4909-985A-D7BCF9D48F9E}"/>
              </a:ext>
            </a:extLst>
          </p:cNvPr>
          <p:cNvSpPr txBox="1"/>
          <p:nvPr/>
        </p:nvSpPr>
        <p:spPr>
          <a:xfrm>
            <a:off x="7605436" y="3543018"/>
            <a:ext cx="1382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計 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時間</a:t>
            </a:r>
            <a:r>
              <a:rPr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endParaRPr kumimoji="1" lang="en-US" altLang="ja-JP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24400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ln>
          <a:solidFill>
            <a:schemeClr val="tx1"/>
          </a:solidFill>
          <a:headEnd type="none"/>
          <a:tailEnd type="none"/>
        </a:ln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headEnd type="oval"/>
          <a:tailEnd type="oval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12" ma:contentTypeDescription="新しいドキュメントを作成します。" ma:contentTypeScope="" ma:versionID="1cea5fe2ef018714b9b9a87b94b6b973">
  <xsd:schema xmlns:xsd="http://www.w3.org/2001/XMLSchema" xmlns:xs="http://www.w3.org/2001/XMLSchema" xmlns:p="http://schemas.microsoft.com/office/2006/metadata/properties" xmlns:ns2="b99998fb-10e3-408c-a036-282b210bae51" xmlns:ns3="36aa6b61-6875-499d-baac-75d67abe0f30" targetNamespace="http://schemas.microsoft.com/office/2006/metadata/properties" ma:root="true" ma:fieldsID="e2586afde03111dca77f37e4110caffd" ns2:_="" ns3:_="">
    <xsd:import namespace="b99998fb-10e3-408c-a036-282b210bae51"/>
    <xsd:import namespace="36aa6b61-6875-499d-baac-75d67abe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aa6b61-6875-499d-baac-75d67abe0f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bebd27f-c787-42ab-82b3-91203a9c236c}" ma:internalName="TaxCatchAll" ma:showField="CatchAllData" ma:web="36aa6b61-6875-499d-baac-75d67abe0f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998fb-10e3-408c-a036-282b210bae51">
      <Terms xmlns="http://schemas.microsoft.com/office/infopath/2007/PartnerControls"/>
    </lcf76f155ced4ddcb4097134ff3c332f>
    <TaxCatchAll xmlns="36aa6b61-6875-499d-baac-75d67abe0f30" xsi:nil="true"/>
  </documentManagement>
</p:properties>
</file>

<file path=customXml/itemProps1.xml><?xml version="1.0" encoding="utf-8"?>
<ds:datastoreItem xmlns:ds="http://schemas.openxmlformats.org/officeDocument/2006/customXml" ds:itemID="{10F64642-A7F0-416D-B6CD-7ED1988AEEFA}"/>
</file>

<file path=customXml/itemProps2.xml><?xml version="1.0" encoding="utf-8"?>
<ds:datastoreItem xmlns:ds="http://schemas.openxmlformats.org/officeDocument/2006/customXml" ds:itemID="{07FEB408-36FC-4C77-8006-6682222EDEB2}"/>
</file>

<file path=customXml/itemProps3.xml><?xml version="1.0" encoding="utf-8"?>
<ds:datastoreItem xmlns:ds="http://schemas.openxmlformats.org/officeDocument/2006/customXml" ds:itemID="{492A7C0E-4C17-4965-AD25-651136ABF3E2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00_会議次第</Template>
  <TotalTime>0</TotalTime>
  <Words>227</Words>
  <PresentationFormat>画面に合わせる (4:3)</PresentationFormat>
  <Paragraphs>59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Arial</vt:lpstr>
      <vt:lpstr>Calibri</vt:lpstr>
      <vt:lpstr>Lucida Sans Unicode</vt:lpstr>
      <vt:lpstr>Verdana</vt:lpstr>
      <vt:lpstr>Wingdings 2</vt:lpstr>
      <vt:lpstr>Wingdings 3</vt:lpstr>
      <vt:lpstr>ビジネス</vt:lpstr>
      <vt:lpstr>国民健康保険システム標準化検討会 （令和6年度標準仕様書改訂 第3回検討会）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dcterms:created xsi:type="dcterms:W3CDTF">2025-01-21T08:54:01Z</dcterms:created>
  <dcterms:modified xsi:type="dcterms:W3CDTF">2025-01-21T08:54:04Z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0x010100AF0A40D866770841BFAF1942E268FAD4</vt:lpwstr>
  </property>
</Properties>
</file>