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66" r:id="rId4"/>
    <p:sldId id="258" r:id="rId5"/>
    <p:sldId id="265" r:id="rId6"/>
    <p:sldId id="264" r:id="rId7"/>
    <p:sldId id="260" r:id="rId8"/>
    <p:sldId id="267" r:id="rId9"/>
    <p:sldId id="268" r:id="rId10"/>
    <p:sldId id="272" r:id="rId11"/>
    <p:sldId id="269" r:id="rId12"/>
    <p:sldId id="270" r:id="rId13"/>
    <p:sldId id="271" r:id="rId14"/>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6" autoAdjust="0"/>
    <p:restoredTop sz="94660"/>
  </p:normalViewPr>
  <p:slideViewPr>
    <p:cSldViewPr snapToGrid="0">
      <p:cViewPr varScale="1">
        <p:scale>
          <a:sx n="101" d="100"/>
          <a:sy n="101" d="100"/>
        </p:scale>
        <p:origin x="150" y="6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9B34D830-4314-496F-897A-EFAE330F4C26}" type="datetimeFigureOut">
              <a:rPr kumimoji="1" lang="ja-JP" altLang="en-US" smtClean="0"/>
              <a:t>2023/8/17</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ED1B9114-ED6C-4FF1-B384-823FF78330F6}" type="slidenum">
              <a:rPr kumimoji="1" lang="ja-JP" altLang="en-US" smtClean="0"/>
              <a:t>‹#›</a:t>
            </a:fld>
            <a:endParaRPr kumimoji="1" lang="ja-JP" altLang="en-US"/>
          </a:p>
        </p:txBody>
      </p:sp>
    </p:spTree>
    <p:extLst>
      <p:ext uri="{BB962C8B-B14F-4D97-AF65-F5344CB8AC3E}">
        <p14:creationId xmlns:p14="http://schemas.microsoft.com/office/powerpoint/2010/main" val="6381006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D1B9114-ED6C-4FF1-B384-823FF78330F6}" type="slidenum">
              <a:rPr kumimoji="1" lang="ja-JP" altLang="en-US" smtClean="0"/>
              <a:t>1</a:t>
            </a:fld>
            <a:endParaRPr kumimoji="1" lang="ja-JP" altLang="en-US"/>
          </a:p>
        </p:txBody>
      </p:sp>
    </p:spTree>
    <p:extLst>
      <p:ext uri="{BB962C8B-B14F-4D97-AF65-F5344CB8AC3E}">
        <p14:creationId xmlns:p14="http://schemas.microsoft.com/office/powerpoint/2010/main" val="2593960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677B203-0793-4CE4-90B9-0E50DFC1A91A}" type="datetimeFigureOut">
              <a:rPr kumimoji="1" lang="ja-JP" altLang="en-US" smtClean="0"/>
              <a:t>2023/8/17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3023814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677B203-0793-4CE4-90B9-0E50DFC1A91A}" type="datetimeFigureOut">
              <a:rPr kumimoji="1" lang="ja-JP" altLang="en-US" smtClean="0"/>
              <a:t>2023/8/17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1590682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677B203-0793-4CE4-90B9-0E50DFC1A91A}" type="datetimeFigureOut">
              <a:rPr kumimoji="1" lang="ja-JP" altLang="en-US" smtClean="0"/>
              <a:t>2023/8/17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1797149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677B203-0793-4CE4-90B9-0E50DFC1A91A}" type="datetimeFigureOut">
              <a:rPr kumimoji="1" lang="ja-JP" altLang="en-US" smtClean="0"/>
              <a:t>2023/8/17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748716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677B203-0793-4CE4-90B9-0E50DFC1A91A}" type="datetimeFigureOut">
              <a:rPr kumimoji="1" lang="ja-JP" altLang="en-US" smtClean="0"/>
              <a:t>2023/8/17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1836399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677B203-0793-4CE4-90B9-0E50DFC1A91A}" type="datetimeFigureOut">
              <a:rPr kumimoji="1" lang="ja-JP" altLang="en-US" smtClean="0"/>
              <a:t>2023/8/17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1975495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677B203-0793-4CE4-90B9-0E50DFC1A91A}" type="datetimeFigureOut">
              <a:rPr kumimoji="1" lang="ja-JP" altLang="en-US" smtClean="0"/>
              <a:t>2023/8/17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129621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677B203-0793-4CE4-90B9-0E50DFC1A91A}" type="datetimeFigureOut">
              <a:rPr kumimoji="1" lang="ja-JP" altLang="en-US" smtClean="0"/>
              <a:t>2023/8/17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1732693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677B203-0793-4CE4-90B9-0E50DFC1A91A}" type="datetimeFigureOut">
              <a:rPr kumimoji="1" lang="ja-JP" altLang="en-US" smtClean="0"/>
              <a:t>2023/8/17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3734329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677B203-0793-4CE4-90B9-0E50DFC1A91A}" type="datetimeFigureOut">
              <a:rPr kumimoji="1" lang="ja-JP" altLang="en-US" smtClean="0"/>
              <a:t>2023/8/17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618851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677B203-0793-4CE4-90B9-0E50DFC1A91A}" type="datetimeFigureOut">
              <a:rPr kumimoji="1" lang="ja-JP" altLang="en-US" smtClean="0"/>
              <a:t>2023/8/17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2198058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77B203-0793-4CE4-90B9-0E50DFC1A91A}" type="datetimeFigureOut">
              <a:rPr kumimoji="1" lang="ja-JP" altLang="en-US" smtClean="0"/>
              <a:t>2023/8/17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19A69A-5DFC-4EF8-9F07-9EF55BDA207F}" type="slidenum">
              <a:rPr kumimoji="1" lang="ja-JP" altLang="en-US" smtClean="0"/>
              <a:t>‹#›</a:t>
            </a:fld>
            <a:endParaRPr kumimoji="1" lang="ja-JP" altLang="en-US"/>
          </a:p>
        </p:txBody>
      </p:sp>
    </p:spTree>
    <p:extLst>
      <p:ext uri="{BB962C8B-B14F-4D97-AF65-F5344CB8AC3E}">
        <p14:creationId xmlns:p14="http://schemas.microsoft.com/office/powerpoint/2010/main" val="2543733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43011" y="1940781"/>
            <a:ext cx="9705975" cy="1269145"/>
          </a:xfrm>
        </p:spPr>
        <p:txBody>
          <a:bodyPr anchor="t">
            <a:normAutofit fontScale="90000"/>
          </a:bodyPr>
          <a:lstStyle/>
          <a:p>
            <a:r>
              <a:rPr lang="ja-JP" altLang="en-US" sz="4000" dirty="0">
                <a:latin typeface="ＭＳ ゴシック" panose="020B0609070205080204" pitchFamily="49" charset="-128"/>
                <a:ea typeface="ＭＳ ゴシック" panose="020B0609070205080204" pitchFamily="49" charset="-128"/>
              </a:rPr>
              <a:t>在宅介護実態調査　</a:t>
            </a:r>
            <a:br>
              <a:rPr lang="ja-JP" altLang="en-US" sz="4000" dirty="0">
                <a:latin typeface="ＭＳ ゴシック" panose="020B0609070205080204" pitchFamily="49" charset="-128"/>
                <a:ea typeface="ＭＳ ゴシック" panose="020B0609070205080204" pitchFamily="49" charset="-128"/>
              </a:rPr>
            </a:br>
            <a:r>
              <a:rPr lang="ja-JP" altLang="en-US" sz="4000" dirty="0">
                <a:latin typeface="ＭＳ ゴシック" panose="020B0609070205080204" pitchFamily="49" charset="-128"/>
                <a:ea typeface="ＭＳ ゴシック" panose="020B0609070205080204" pitchFamily="49" charset="-128"/>
              </a:rPr>
              <a:t>データ入力用ファイル手順書（</a:t>
            </a:r>
            <a:r>
              <a:rPr lang="en-US" altLang="ja-JP" sz="4000" dirty="0">
                <a:latin typeface="ＭＳ ゴシック" panose="020B0609070205080204" pitchFamily="49" charset="-128"/>
                <a:ea typeface="ＭＳ ゴシック" panose="020B0609070205080204" pitchFamily="49" charset="-128"/>
              </a:rPr>
              <a:t>R3.8</a:t>
            </a:r>
            <a:r>
              <a:rPr lang="ja-JP" altLang="en-US" sz="4000" dirty="0">
                <a:latin typeface="ＭＳ ゴシック" panose="020B0609070205080204" pitchFamily="49" charset="-128"/>
                <a:ea typeface="ＭＳ ゴシック" panose="020B0609070205080204" pitchFamily="49" charset="-128"/>
              </a:rPr>
              <a:t>月改）</a:t>
            </a:r>
            <a:endParaRPr kumimoji="1" lang="ja-JP" altLang="en-US" sz="4000" dirty="0">
              <a:latin typeface="ＭＳ ゴシック" panose="020B0609070205080204" pitchFamily="49" charset="-128"/>
              <a:ea typeface="ＭＳ ゴシック" panose="020B0609070205080204" pitchFamily="49" charset="-128"/>
            </a:endParaRPr>
          </a:p>
        </p:txBody>
      </p:sp>
      <p:sp>
        <p:nvSpPr>
          <p:cNvPr id="4" name="サブタイトル 2"/>
          <p:cNvSpPr txBox="1">
            <a:spLocks/>
          </p:cNvSpPr>
          <p:nvPr/>
        </p:nvSpPr>
        <p:spPr>
          <a:xfrm>
            <a:off x="1523998" y="4504237"/>
            <a:ext cx="9144000" cy="10287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2000" dirty="0">
                <a:latin typeface="ＭＳ ゴシック" panose="020B0609070205080204" pitchFamily="49" charset="-128"/>
                <a:ea typeface="ＭＳ ゴシック" panose="020B0609070205080204" pitchFamily="49" charset="-128"/>
              </a:rPr>
              <a:t> このファイルは</a:t>
            </a:r>
            <a:r>
              <a:rPr lang="en-US" altLang="ja-JP" sz="2000" dirty="0">
                <a:latin typeface="ＭＳ ゴシック" panose="020B0609070205080204" pitchFamily="49" charset="-128"/>
                <a:ea typeface="ＭＳ ゴシック" panose="020B0609070205080204" pitchFamily="49" charset="-128"/>
              </a:rPr>
              <a:t>CSV</a:t>
            </a:r>
            <a:r>
              <a:rPr lang="ja-JP" altLang="en-US" sz="2000" dirty="0">
                <a:latin typeface="ＭＳ ゴシック" panose="020B0609070205080204" pitchFamily="49" charset="-128"/>
                <a:ea typeface="ＭＳ ゴシック" panose="020B0609070205080204" pitchFamily="49" charset="-128"/>
              </a:rPr>
              <a:t>ファイルの作成を支援するツールです。データのエラーチェックは行っていません。作成した</a:t>
            </a:r>
            <a:r>
              <a:rPr lang="en-US" altLang="ja-JP" sz="2000" dirty="0">
                <a:latin typeface="ＭＳ ゴシック" panose="020B0609070205080204" pitchFamily="49" charset="-128"/>
                <a:ea typeface="ＭＳ ゴシック" panose="020B0609070205080204" pitchFamily="49" charset="-128"/>
              </a:rPr>
              <a:t>CSV</a:t>
            </a:r>
            <a:r>
              <a:rPr lang="ja-JP" altLang="en-US" sz="2000" dirty="0">
                <a:latin typeface="ＭＳ ゴシック" panose="020B0609070205080204" pitchFamily="49" charset="-128"/>
                <a:ea typeface="ＭＳ ゴシック" panose="020B0609070205080204" pitchFamily="49" charset="-128"/>
              </a:rPr>
              <a:t>ファイルを認定ソフトへ取り込む際にエラーが検出された場合は都度手動により修正をしてください。</a:t>
            </a:r>
          </a:p>
        </p:txBody>
      </p:sp>
      <p:sp>
        <p:nvSpPr>
          <p:cNvPr id="5" name="タイトル 1"/>
          <p:cNvSpPr txBox="1">
            <a:spLocks/>
          </p:cNvSpPr>
          <p:nvPr/>
        </p:nvSpPr>
        <p:spPr>
          <a:xfrm>
            <a:off x="4261686" y="5628727"/>
            <a:ext cx="3668623" cy="409302"/>
          </a:xfrm>
          <a:prstGeom prst="rect">
            <a:avLst/>
          </a:prstGeom>
        </p:spPr>
        <p:txBody>
          <a:bodyPr vert="horz" lIns="91440" tIns="45720" rIns="91440" bIns="45720" rtlCol="0" anchor="t">
            <a:normAutofit fontScale="975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en-US" altLang="ja-JP" sz="2000" dirty="0">
                <a:latin typeface="ＭＳ ゴシック" panose="020B0609070205080204" pitchFamily="49" charset="-128"/>
                <a:ea typeface="ＭＳ ゴシック" panose="020B0609070205080204" pitchFamily="49" charset="-128"/>
              </a:rPr>
              <a:t>Rev.1.1</a:t>
            </a:r>
            <a:endParaRPr lang="ja-JP" altLang="en-US" sz="2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340986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305727" y="1245814"/>
            <a:ext cx="11574238" cy="4484425"/>
          </a:xfrm>
          <a:prstGeom prst="rect">
            <a:avLst/>
          </a:prstGeom>
        </p:spPr>
      </p:pic>
      <p:sp>
        <p:nvSpPr>
          <p:cNvPr id="3" name="コンテンツ プレースホルダー 2"/>
          <p:cNvSpPr>
            <a:spLocks noGrp="1"/>
          </p:cNvSpPr>
          <p:nvPr>
            <p:ph idx="1"/>
          </p:nvPr>
        </p:nvSpPr>
        <p:spPr>
          <a:xfrm>
            <a:off x="2409926" y="2169476"/>
            <a:ext cx="577112" cy="2733450"/>
          </a:xfrm>
          <a:ln w="28575">
            <a:solidFill>
              <a:srgbClr val="FF0000"/>
            </a:solidFill>
            <a:prstDash val="dash"/>
          </a:ln>
        </p:spPr>
        <p:txBody>
          <a:bodyPr/>
          <a:lstStyle/>
          <a:p>
            <a:pPr marL="0" indent="0">
              <a:buNone/>
            </a:pPr>
            <a:r>
              <a:rPr kumimoji="1" lang="ja-JP" altLang="en-US" dirty="0"/>
              <a:t>　</a:t>
            </a:r>
          </a:p>
        </p:txBody>
      </p:sp>
      <p:sp>
        <p:nvSpPr>
          <p:cNvPr id="6" name="タイトル 1"/>
          <p:cNvSpPr txBox="1">
            <a:spLocks/>
          </p:cNvSpPr>
          <p:nvPr/>
        </p:nvSpPr>
        <p:spPr>
          <a:xfrm>
            <a:off x="838200" y="365126"/>
            <a:ext cx="10515600" cy="566860"/>
          </a:xfrm>
          <a:prstGeom prst="rect">
            <a:avLst/>
          </a:prstGeom>
          <a:solidFill>
            <a:srgbClr val="00206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b="1" dirty="0">
                <a:solidFill>
                  <a:schemeClr val="bg1"/>
                </a:solidFill>
                <a:latin typeface="ＭＳ ゴシック" panose="020B0609070205080204" pitchFamily="49" charset="-128"/>
                <a:ea typeface="ＭＳ ゴシック" panose="020B0609070205080204" pitchFamily="49" charset="-128"/>
              </a:rPr>
              <a:t>　③ 新フォーマットで追加された項目の入力</a:t>
            </a:r>
            <a:endParaRPr lang="ja-JP" altLang="en-US" sz="3200" dirty="0">
              <a:solidFill>
                <a:schemeClr val="bg1"/>
              </a:solidFill>
              <a:latin typeface="ＭＳ ゴシック" panose="020B0609070205080204" pitchFamily="49" charset="-128"/>
              <a:ea typeface="ＭＳ ゴシック" panose="020B0609070205080204" pitchFamily="49" charset="-128"/>
            </a:endParaRPr>
          </a:p>
        </p:txBody>
      </p:sp>
      <p:sp>
        <p:nvSpPr>
          <p:cNvPr id="7" name="サブタイトル 2"/>
          <p:cNvSpPr txBox="1">
            <a:spLocks/>
          </p:cNvSpPr>
          <p:nvPr/>
        </p:nvSpPr>
        <p:spPr>
          <a:xfrm>
            <a:off x="10975730" y="6257315"/>
            <a:ext cx="1083964" cy="36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1200" dirty="0">
                <a:latin typeface="ＭＳ ゴシック" panose="020B0609070205080204" pitchFamily="49" charset="-128"/>
                <a:ea typeface="ＭＳ ゴシック" panose="020B0609070205080204" pitchFamily="49" charset="-128"/>
              </a:rPr>
              <a:t>8</a:t>
            </a:r>
            <a:endParaRPr lang="ja-JP" altLang="en-US" sz="1200" dirty="0">
              <a:latin typeface="ＭＳ ゴシック" panose="020B0609070205080204" pitchFamily="49" charset="-128"/>
              <a:ea typeface="ＭＳ ゴシック" panose="020B0609070205080204" pitchFamily="49" charset="-128"/>
            </a:endParaRPr>
          </a:p>
        </p:txBody>
      </p:sp>
      <p:sp>
        <p:nvSpPr>
          <p:cNvPr id="9" name="コンテンツ プレースホルダー 2"/>
          <p:cNvSpPr txBox="1">
            <a:spLocks/>
          </p:cNvSpPr>
          <p:nvPr/>
        </p:nvSpPr>
        <p:spPr>
          <a:xfrm>
            <a:off x="5005082" y="5406108"/>
            <a:ext cx="1665684" cy="328762"/>
          </a:xfrm>
          <a:prstGeom prst="rect">
            <a:avLst/>
          </a:prstGeom>
          <a:ln w="19050">
            <a:solidFill>
              <a:srgbClr val="FF0000"/>
            </a:solidFill>
          </a:ln>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a:t>　</a:t>
            </a:r>
            <a:endParaRPr lang="ja-JP" altLang="en-US" dirty="0"/>
          </a:p>
        </p:txBody>
      </p:sp>
      <p:sp>
        <p:nvSpPr>
          <p:cNvPr id="11" name="四角形吹き出し 10"/>
          <p:cNvSpPr/>
          <p:nvPr/>
        </p:nvSpPr>
        <p:spPr>
          <a:xfrm>
            <a:off x="414757" y="5842218"/>
            <a:ext cx="7347857" cy="830194"/>
          </a:xfrm>
          <a:prstGeom prst="wedgeRectCallout">
            <a:avLst>
              <a:gd name="adj1" fmla="val 22716"/>
              <a:gd name="adj2" fmla="val -60102"/>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2000" dirty="0">
                <a:solidFill>
                  <a:schemeClr val="tx1"/>
                </a:solidFill>
                <a:latin typeface="ＭＳ ゴシック" panose="020B0609070205080204" pitchFamily="49" charset="-128"/>
                <a:ea typeface="ＭＳ ゴシック" panose="020B0609070205080204" pitchFamily="49" charset="-128"/>
              </a:rPr>
              <a:t>『</a:t>
            </a:r>
            <a:r>
              <a:rPr lang="ja-JP" altLang="en-US" sz="2000" dirty="0">
                <a:solidFill>
                  <a:schemeClr val="tx1"/>
                </a:solidFill>
                <a:latin typeface="ＭＳ ゴシック" panose="020B0609070205080204" pitchFamily="49" charset="-128"/>
                <a:ea typeface="ＭＳ ゴシック" panose="020B0609070205080204" pitchFamily="49" charset="-128"/>
              </a:rPr>
              <a:t>アンケート結果入力</a:t>
            </a:r>
            <a:r>
              <a:rPr lang="en-US" altLang="ja-JP" sz="2000" dirty="0">
                <a:solidFill>
                  <a:schemeClr val="tx1"/>
                </a:solidFill>
                <a:latin typeface="ＭＳ ゴシック" panose="020B0609070205080204" pitchFamily="49" charset="-128"/>
                <a:ea typeface="ＭＳ ゴシック" panose="020B0609070205080204" pitchFamily="49" charset="-128"/>
              </a:rPr>
              <a:t> </a:t>
            </a:r>
            <a:r>
              <a:rPr lang="ja-JP" altLang="en-US" sz="2000" dirty="0">
                <a:solidFill>
                  <a:schemeClr val="tx1"/>
                </a:solidFill>
                <a:latin typeface="ＭＳ ゴシック" panose="020B0609070205080204" pitchFamily="49" charset="-128"/>
                <a:ea typeface="ＭＳ ゴシック" panose="020B0609070205080204" pitchFamily="49" charset="-128"/>
              </a:rPr>
              <a:t>新フォーマット</a:t>
            </a:r>
            <a:r>
              <a:rPr lang="en-US" altLang="ja-JP" sz="2000" dirty="0">
                <a:solidFill>
                  <a:schemeClr val="tx1"/>
                </a:solidFill>
                <a:latin typeface="ＭＳ ゴシック" panose="020B0609070205080204" pitchFamily="49" charset="-128"/>
                <a:ea typeface="ＭＳ ゴシック" panose="020B0609070205080204" pitchFamily="49" charset="-128"/>
              </a:rPr>
              <a:t>』</a:t>
            </a:r>
            <a:r>
              <a:rPr lang="ja-JP" altLang="en-US" sz="2000" dirty="0">
                <a:solidFill>
                  <a:schemeClr val="tx1"/>
                </a:solidFill>
                <a:latin typeface="ＭＳ ゴシック" panose="020B0609070205080204" pitchFamily="49" charset="-128"/>
                <a:ea typeface="ＭＳ ゴシック" panose="020B0609070205080204" pitchFamily="49" charset="-128"/>
              </a:rPr>
              <a:t>シートで追加された項目</a:t>
            </a:r>
            <a:r>
              <a:rPr lang="en-US" altLang="ja-JP" sz="2000" dirty="0">
                <a:solidFill>
                  <a:schemeClr val="tx1"/>
                </a:solidFill>
                <a:latin typeface="ＭＳ ゴシック" panose="020B0609070205080204" pitchFamily="49" charset="-128"/>
                <a:ea typeface="ＭＳ ゴシック" panose="020B0609070205080204" pitchFamily="49" charset="-128"/>
              </a:rPr>
              <a:t>(</a:t>
            </a:r>
            <a:r>
              <a:rPr lang="ja-JP" altLang="en-US" sz="2000" dirty="0">
                <a:solidFill>
                  <a:schemeClr val="tx1"/>
                </a:solidFill>
                <a:latin typeface="ＭＳ ゴシック" panose="020B0609070205080204" pitchFamily="49" charset="-128"/>
                <a:ea typeface="ＭＳ ゴシック" panose="020B0609070205080204" pitchFamily="49" charset="-128"/>
              </a:rPr>
              <a:t>保険者番号・調査実施日</a:t>
            </a:r>
            <a:r>
              <a:rPr lang="en-US" altLang="ja-JP" sz="2000" dirty="0">
                <a:solidFill>
                  <a:schemeClr val="tx1"/>
                </a:solidFill>
                <a:latin typeface="ＭＳ ゴシック" panose="020B0609070205080204" pitchFamily="49" charset="-128"/>
                <a:ea typeface="ＭＳ ゴシック" panose="020B0609070205080204" pitchFamily="49" charset="-128"/>
              </a:rPr>
              <a:t>)</a:t>
            </a:r>
            <a:r>
              <a:rPr lang="ja-JP" altLang="en-US" sz="2000" dirty="0">
                <a:solidFill>
                  <a:schemeClr val="tx1"/>
                </a:solidFill>
                <a:latin typeface="ＭＳ ゴシック" panose="020B0609070205080204" pitchFamily="49" charset="-128"/>
                <a:ea typeface="ＭＳ ゴシック" panose="020B0609070205080204" pitchFamily="49" charset="-128"/>
              </a:rPr>
              <a:t>の入力を行います。</a:t>
            </a:r>
          </a:p>
        </p:txBody>
      </p:sp>
      <p:sp>
        <p:nvSpPr>
          <p:cNvPr id="8" name="コンテンツ プレースホルダー 2"/>
          <p:cNvSpPr txBox="1">
            <a:spLocks/>
          </p:cNvSpPr>
          <p:nvPr/>
        </p:nvSpPr>
        <p:spPr>
          <a:xfrm>
            <a:off x="3796960" y="2169476"/>
            <a:ext cx="635706" cy="2733450"/>
          </a:xfrm>
          <a:prstGeom prst="rect">
            <a:avLst/>
          </a:prstGeom>
          <a:ln w="28575">
            <a:solidFill>
              <a:srgbClr val="FF0000"/>
            </a:solidFill>
            <a:prstDash val="dash"/>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a:t>　</a:t>
            </a:r>
            <a:endParaRPr lang="ja-JP" altLang="en-US" dirty="0"/>
          </a:p>
        </p:txBody>
      </p:sp>
    </p:spTree>
    <p:extLst>
      <p:ext uri="{BB962C8B-B14F-4D97-AF65-F5344CB8AC3E}">
        <p14:creationId xmlns:p14="http://schemas.microsoft.com/office/powerpoint/2010/main" val="659669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ADC8637A-A376-C1F2-C458-C4C4FD90F510}"/>
              </a:ext>
            </a:extLst>
          </p:cNvPr>
          <p:cNvPicPr>
            <a:picLocks noChangeAspect="1"/>
          </p:cNvPicPr>
          <p:nvPr/>
        </p:nvPicPr>
        <p:blipFill>
          <a:blip r:embed="rId2"/>
          <a:stretch>
            <a:fillRect/>
          </a:stretch>
        </p:blipFill>
        <p:spPr>
          <a:xfrm>
            <a:off x="591852" y="1345602"/>
            <a:ext cx="8625402" cy="4027171"/>
          </a:xfrm>
          <a:prstGeom prst="rect">
            <a:avLst/>
          </a:prstGeom>
        </p:spPr>
      </p:pic>
      <p:sp>
        <p:nvSpPr>
          <p:cNvPr id="6" name="タイトル 1"/>
          <p:cNvSpPr txBox="1">
            <a:spLocks/>
          </p:cNvSpPr>
          <p:nvPr/>
        </p:nvSpPr>
        <p:spPr>
          <a:xfrm>
            <a:off x="838200" y="365126"/>
            <a:ext cx="10515600" cy="566860"/>
          </a:xfrm>
          <a:prstGeom prst="rect">
            <a:avLst/>
          </a:prstGeom>
          <a:solidFill>
            <a:srgbClr val="00206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b="1" dirty="0">
                <a:solidFill>
                  <a:schemeClr val="bg1"/>
                </a:solidFill>
                <a:latin typeface="ＭＳ ゴシック" panose="020B0609070205080204" pitchFamily="49" charset="-128"/>
                <a:ea typeface="ＭＳ ゴシック" panose="020B0609070205080204" pitchFamily="49" charset="-128"/>
              </a:rPr>
              <a:t>　④ データの入力ルール</a:t>
            </a:r>
            <a:endParaRPr lang="ja-JP" altLang="en-US" sz="3200" dirty="0">
              <a:solidFill>
                <a:schemeClr val="bg1"/>
              </a:solidFill>
              <a:latin typeface="ＭＳ ゴシック" panose="020B0609070205080204" pitchFamily="49" charset="-128"/>
              <a:ea typeface="ＭＳ ゴシック" panose="020B0609070205080204" pitchFamily="49" charset="-128"/>
            </a:endParaRPr>
          </a:p>
        </p:txBody>
      </p:sp>
      <p:sp>
        <p:nvSpPr>
          <p:cNvPr id="7" name="サブタイトル 2"/>
          <p:cNvSpPr txBox="1">
            <a:spLocks/>
          </p:cNvSpPr>
          <p:nvPr/>
        </p:nvSpPr>
        <p:spPr>
          <a:xfrm>
            <a:off x="10975730" y="6257315"/>
            <a:ext cx="1083964" cy="36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1200" dirty="0">
                <a:latin typeface="ＭＳ ゴシック" panose="020B0609070205080204" pitchFamily="49" charset="-128"/>
                <a:ea typeface="ＭＳ ゴシック" panose="020B0609070205080204" pitchFamily="49" charset="-128"/>
              </a:rPr>
              <a:t>9</a:t>
            </a:r>
            <a:endParaRPr lang="ja-JP" altLang="en-US" sz="1200" dirty="0">
              <a:latin typeface="ＭＳ ゴシック" panose="020B0609070205080204" pitchFamily="49" charset="-128"/>
              <a:ea typeface="ＭＳ ゴシック" panose="020B0609070205080204" pitchFamily="49" charset="-128"/>
            </a:endParaRPr>
          </a:p>
        </p:txBody>
      </p:sp>
      <p:sp>
        <p:nvSpPr>
          <p:cNvPr id="10" name="コンテンツ プレースホルダー 2"/>
          <p:cNvSpPr>
            <a:spLocks noGrp="1"/>
          </p:cNvSpPr>
          <p:nvPr>
            <p:ph idx="1"/>
          </p:nvPr>
        </p:nvSpPr>
        <p:spPr>
          <a:xfrm>
            <a:off x="3113308" y="5079224"/>
            <a:ext cx="1119056" cy="317807"/>
          </a:xfrm>
          <a:ln w="57150">
            <a:solidFill>
              <a:srgbClr val="FF0000"/>
            </a:solidFill>
          </a:ln>
        </p:spPr>
        <p:txBody>
          <a:bodyPr>
            <a:normAutofit fontScale="70000" lnSpcReduction="20000"/>
          </a:bodyPr>
          <a:lstStyle/>
          <a:p>
            <a:pPr marL="0" indent="0">
              <a:buNone/>
            </a:pPr>
            <a:r>
              <a:rPr kumimoji="1" lang="ja-JP" altLang="en-US" dirty="0"/>
              <a:t>　</a:t>
            </a:r>
          </a:p>
        </p:txBody>
      </p:sp>
      <p:sp>
        <p:nvSpPr>
          <p:cNvPr id="11" name="四角形吹き出し 10"/>
          <p:cNvSpPr/>
          <p:nvPr/>
        </p:nvSpPr>
        <p:spPr>
          <a:xfrm>
            <a:off x="2223071" y="5611456"/>
            <a:ext cx="8976152" cy="906945"/>
          </a:xfrm>
          <a:prstGeom prst="wedgeRectCallout">
            <a:avLst>
              <a:gd name="adj1" fmla="val -32479"/>
              <a:gd name="adj2" fmla="val -70582"/>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2000" dirty="0">
                <a:solidFill>
                  <a:schemeClr val="tx1"/>
                </a:solidFill>
                <a:latin typeface="ＭＳ ゴシック" panose="020B0609070205080204" pitchFamily="49" charset="-128"/>
                <a:ea typeface="ＭＳ ゴシック" panose="020B0609070205080204" pitchFamily="49" charset="-128"/>
              </a:rPr>
              <a:t>『</a:t>
            </a:r>
            <a:r>
              <a:rPr lang="ja-JP" altLang="en-US" sz="2000" dirty="0">
                <a:solidFill>
                  <a:schemeClr val="tx1"/>
                </a:solidFill>
                <a:latin typeface="ＭＳ ゴシック" panose="020B0609070205080204" pitchFamily="49" charset="-128"/>
                <a:ea typeface="ＭＳ ゴシック" panose="020B0609070205080204" pitchFamily="49" charset="-128"/>
              </a:rPr>
              <a:t>在宅介護実態調査　データ入力用ファイル（Ｒ３．８改）</a:t>
            </a:r>
            <a:r>
              <a:rPr lang="en-US" altLang="ja-JP" sz="2000" dirty="0">
                <a:solidFill>
                  <a:schemeClr val="tx1"/>
                </a:solidFill>
                <a:latin typeface="ＭＳ ゴシック" panose="020B0609070205080204" pitchFamily="49" charset="-128"/>
                <a:ea typeface="ＭＳ ゴシック" panose="020B0609070205080204" pitchFamily="49" charset="-128"/>
              </a:rPr>
              <a:t>.</a:t>
            </a:r>
            <a:r>
              <a:rPr lang="en-US" altLang="ja-JP" sz="2000" dirty="0" err="1">
                <a:solidFill>
                  <a:schemeClr val="tx1"/>
                </a:solidFill>
                <a:latin typeface="ＭＳ ゴシック" panose="020B0609070205080204" pitchFamily="49" charset="-128"/>
                <a:ea typeface="ＭＳ ゴシック" panose="020B0609070205080204" pitchFamily="49" charset="-128"/>
              </a:rPr>
              <a:t>xlsm</a:t>
            </a:r>
            <a:r>
              <a:rPr lang="en-US" altLang="ja-JP" sz="2000" dirty="0">
                <a:solidFill>
                  <a:schemeClr val="tx1"/>
                </a:solidFill>
                <a:latin typeface="ＭＳ ゴシック" panose="020B0609070205080204" pitchFamily="49" charset="-128"/>
                <a:ea typeface="ＭＳ ゴシック" panose="020B0609070205080204" pitchFamily="49" charset="-128"/>
              </a:rPr>
              <a:t>』</a:t>
            </a:r>
            <a:r>
              <a:rPr lang="ja-JP" altLang="en-US" sz="2000" dirty="0">
                <a:solidFill>
                  <a:schemeClr val="tx1"/>
                </a:solidFill>
                <a:latin typeface="ＭＳ ゴシック" panose="020B0609070205080204" pitchFamily="49" charset="-128"/>
                <a:ea typeface="ＭＳ ゴシック" panose="020B0609070205080204" pitchFamily="49" charset="-128"/>
              </a:rPr>
              <a:t>ファイルの</a:t>
            </a:r>
            <a:r>
              <a:rPr lang="en-US" altLang="ja-JP" sz="2000" dirty="0">
                <a:solidFill>
                  <a:schemeClr val="tx1"/>
                </a:solidFill>
                <a:latin typeface="ＭＳ ゴシック" panose="020B0609070205080204" pitchFamily="49" charset="-128"/>
                <a:ea typeface="ＭＳ ゴシック" panose="020B0609070205080204" pitchFamily="49" charset="-128"/>
              </a:rPr>
              <a:t>『※</a:t>
            </a:r>
            <a:r>
              <a:rPr lang="ja-JP" altLang="en-US" sz="2000" dirty="0">
                <a:solidFill>
                  <a:schemeClr val="tx1"/>
                </a:solidFill>
                <a:latin typeface="ＭＳ ゴシック" panose="020B0609070205080204" pitchFamily="49" charset="-128"/>
                <a:ea typeface="ＭＳ ゴシック" panose="020B0609070205080204" pitchFamily="49" charset="-128"/>
              </a:rPr>
              <a:t>入力例</a:t>
            </a:r>
            <a:r>
              <a:rPr lang="en-US" altLang="ja-JP" sz="2000" dirty="0">
                <a:solidFill>
                  <a:schemeClr val="tx1"/>
                </a:solidFill>
                <a:latin typeface="ＭＳ ゴシック" panose="020B0609070205080204" pitchFamily="49" charset="-128"/>
                <a:ea typeface="ＭＳ ゴシック" panose="020B0609070205080204" pitchFamily="49" charset="-128"/>
              </a:rPr>
              <a:t>(</a:t>
            </a:r>
            <a:r>
              <a:rPr lang="ja-JP" altLang="en-US" sz="2000" dirty="0">
                <a:solidFill>
                  <a:schemeClr val="tx1"/>
                </a:solidFill>
                <a:latin typeface="ＭＳ ゴシック" panose="020B0609070205080204" pitchFamily="49" charset="-128"/>
                <a:ea typeface="ＭＳ ゴシック" panose="020B0609070205080204" pitchFamily="49" charset="-128"/>
              </a:rPr>
              <a:t>新フォーマット</a:t>
            </a:r>
            <a:r>
              <a:rPr lang="en-US" altLang="ja-JP" sz="2000" dirty="0">
                <a:solidFill>
                  <a:schemeClr val="tx1"/>
                </a:solidFill>
                <a:latin typeface="ＭＳ ゴシック" panose="020B0609070205080204" pitchFamily="49" charset="-128"/>
                <a:ea typeface="ＭＳ ゴシック" panose="020B0609070205080204" pitchFamily="49" charset="-128"/>
              </a:rPr>
              <a:t>)』</a:t>
            </a:r>
            <a:r>
              <a:rPr lang="ja-JP" altLang="en-US" sz="2000" dirty="0">
                <a:solidFill>
                  <a:schemeClr val="tx1"/>
                </a:solidFill>
                <a:latin typeface="ＭＳ ゴシック" panose="020B0609070205080204" pitchFamily="49" charset="-128"/>
                <a:ea typeface="ＭＳ ゴシック" panose="020B0609070205080204" pitchFamily="49" charset="-128"/>
              </a:rPr>
              <a:t>シートに入力ルールが記載されています。</a:t>
            </a:r>
            <a:endParaRPr kumimoji="1" lang="ja-JP" altLang="en-US" sz="20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873357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342244" y="1302159"/>
            <a:ext cx="11549768" cy="4506458"/>
          </a:xfrm>
          <a:prstGeom prst="rect">
            <a:avLst/>
          </a:prstGeom>
        </p:spPr>
      </p:pic>
      <p:sp>
        <p:nvSpPr>
          <p:cNvPr id="7" name="サブタイトル 2"/>
          <p:cNvSpPr txBox="1">
            <a:spLocks/>
          </p:cNvSpPr>
          <p:nvPr/>
        </p:nvSpPr>
        <p:spPr>
          <a:xfrm>
            <a:off x="10975730" y="6257315"/>
            <a:ext cx="1083964" cy="36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1200" dirty="0">
                <a:latin typeface="ＭＳ ゴシック" panose="020B0609070205080204" pitchFamily="49" charset="-128"/>
                <a:ea typeface="ＭＳ ゴシック" panose="020B0609070205080204" pitchFamily="49" charset="-128"/>
              </a:rPr>
              <a:t>10</a:t>
            </a:r>
            <a:endParaRPr lang="ja-JP" altLang="en-US" sz="1200" dirty="0">
              <a:latin typeface="ＭＳ ゴシック" panose="020B0609070205080204" pitchFamily="49" charset="-128"/>
              <a:ea typeface="ＭＳ ゴシック" panose="020B0609070205080204" pitchFamily="49" charset="-128"/>
            </a:endParaRPr>
          </a:p>
        </p:txBody>
      </p:sp>
      <p:sp>
        <p:nvSpPr>
          <p:cNvPr id="9" name="タイトル 1"/>
          <p:cNvSpPr txBox="1">
            <a:spLocks/>
          </p:cNvSpPr>
          <p:nvPr/>
        </p:nvSpPr>
        <p:spPr>
          <a:xfrm>
            <a:off x="838200" y="365126"/>
            <a:ext cx="10515600" cy="566860"/>
          </a:xfrm>
          <a:prstGeom prst="rect">
            <a:avLst/>
          </a:prstGeom>
          <a:solidFill>
            <a:srgbClr val="00206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b="1" dirty="0">
                <a:solidFill>
                  <a:schemeClr val="bg1"/>
                </a:solidFill>
                <a:latin typeface="ＭＳ ゴシック" panose="020B0609070205080204" pitchFamily="49" charset="-128"/>
                <a:ea typeface="ＭＳ ゴシック" panose="020B0609070205080204" pitchFamily="49" charset="-128"/>
              </a:rPr>
              <a:t>　⑤ データの書き出し</a:t>
            </a:r>
            <a:endParaRPr lang="ja-JP" altLang="en-US" sz="3200" dirty="0">
              <a:solidFill>
                <a:schemeClr val="bg1"/>
              </a:solidFill>
              <a:latin typeface="ＭＳ ゴシック" panose="020B0609070205080204" pitchFamily="49" charset="-128"/>
              <a:ea typeface="ＭＳ ゴシック" panose="020B0609070205080204" pitchFamily="49" charset="-128"/>
            </a:endParaRPr>
          </a:p>
        </p:txBody>
      </p:sp>
      <p:sp>
        <p:nvSpPr>
          <p:cNvPr id="10" name="コンテンツ プレースホルダー 2"/>
          <p:cNvSpPr>
            <a:spLocks noGrp="1"/>
          </p:cNvSpPr>
          <p:nvPr>
            <p:ph idx="1"/>
          </p:nvPr>
        </p:nvSpPr>
        <p:spPr>
          <a:xfrm>
            <a:off x="342244" y="1687244"/>
            <a:ext cx="1292792" cy="546177"/>
          </a:xfrm>
          <a:ln w="57150">
            <a:solidFill>
              <a:srgbClr val="FF0000"/>
            </a:solidFill>
          </a:ln>
        </p:spPr>
        <p:txBody>
          <a:bodyPr/>
          <a:lstStyle/>
          <a:p>
            <a:pPr marL="0" indent="0">
              <a:buNone/>
            </a:pPr>
            <a:r>
              <a:rPr kumimoji="1" lang="ja-JP" altLang="en-US" dirty="0"/>
              <a:t>　</a:t>
            </a:r>
          </a:p>
        </p:txBody>
      </p:sp>
      <p:sp>
        <p:nvSpPr>
          <p:cNvPr id="11" name="四角形吹き出し 10"/>
          <p:cNvSpPr/>
          <p:nvPr/>
        </p:nvSpPr>
        <p:spPr>
          <a:xfrm>
            <a:off x="988640" y="5571159"/>
            <a:ext cx="8743950" cy="749808"/>
          </a:xfrm>
          <a:prstGeom prst="wedgeRectCallout">
            <a:avLst>
              <a:gd name="adj1" fmla="val -42759"/>
              <a:gd name="adj2" fmla="val -494730"/>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latin typeface="ＭＳ ゴシック" panose="020B0609070205080204" pitchFamily="49" charset="-128"/>
                <a:ea typeface="ＭＳ ゴシック" panose="020B0609070205080204" pitchFamily="49" charset="-128"/>
              </a:rPr>
              <a:t>全件入力後、</a:t>
            </a:r>
            <a:r>
              <a:rPr lang="en-US" altLang="ja-JP" sz="2000" dirty="0">
                <a:solidFill>
                  <a:schemeClr val="tx1"/>
                </a:solidFill>
                <a:latin typeface="ＭＳ ゴシック" panose="020B0609070205080204" pitchFamily="49" charset="-128"/>
                <a:ea typeface="ＭＳ ゴシック" panose="020B0609070205080204" pitchFamily="49" charset="-128"/>
              </a:rPr>
              <a:t>CSV</a:t>
            </a:r>
            <a:r>
              <a:rPr lang="ja-JP" altLang="en-US" sz="2000" dirty="0">
                <a:solidFill>
                  <a:schemeClr val="tx1"/>
                </a:solidFill>
                <a:latin typeface="ＭＳ ゴシック" panose="020B0609070205080204" pitchFamily="49" charset="-128"/>
                <a:ea typeface="ＭＳ ゴシック" panose="020B0609070205080204" pitchFamily="49" charset="-128"/>
              </a:rPr>
              <a:t>出力ボタンをクリックして</a:t>
            </a:r>
            <a:r>
              <a:rPr lang="en-US" altLang="ja-JP" sz="2000" dirty="0">
                <a:solidFill>
                  <a:schemeClr val="tx1"/>
                </a:solidFill>
                <a:latin typeface="ＭＳ ゴシック" panose="020B0609070205080204" pitchFamily="49" charset="-128"/>
                <a:ea typeface="ＭＳ ゴシック" panose="020B0609070205080204" pitchFamily="49" charset="-128"/>
              </a:rPr>
              <a:t>CSV</a:t>
            </a:r>
            <a:r>
              <a:rPr lang="ja-JP" altLang="en-US" sz="2000" dirty="0">
                <a:solidFill>
                  <a:schemeClr val="tx1"/>
                </a:solidFill>
                <a:latin typeface="ＭＳ ゴシック" panose="020B0609070205080204" pitchFamily="49" charset="-128"/>
                <a:ea typeface="ＭＳ ゴシック" panose="020B0609070205080204" pitchFamily="49" charset="-128"/>
              </a:rPr>
              <a:t>ファイルを書き出します。 </a:t>
            </a:r>
            <a:endParaRPr kumimoji="1" lang="ja-JP" altLang="en-US" sz="20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724786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95822" y="5676041"/>
            <a:ext cx="10800356" cy="562362"/>
          </a:xfrm>
        </p:spPr>
        <p:txBody>
          <a:bodyPr>
            <a:normAutofit/>
          </a:bodyPr>
          <a:lstStyle/>
          <a:p>
            <a:pPr marL="0" indent="0">
              <a:buNone/>
            </a:pPr>
            <a:r>
              <a:rPr lang="ja-JP" altLang="en-US" sz="2000" dirty="0">
                <a:latin typeface="ＭＳ ゴシック" panose="020B0609070205080204" pitchFamily="49" charset="-128"/>
                <a:ea typeface="ＭＳ ゴシック" panose="020B0609070205080204" pitchFamily="49" charset="-128"/>
              </a:rPr>
              <a:t>書き出された</a:t>
            </a:r>
            <a:r>
              <a:rPr lang="en-US" altLang="ja-JP" sz="2000" dirty="0"/>
              <a:t>CSV</a:t>
            </a:r>
            <a:r>
              <a:rPr lang="ja-JP" altLang="en-US" sz="2000" dirty="0"/>
              <a:t>ファイルを認定ソフト操作方法を参考に認定ソフトへの取り込みを行ってください。 </a:t>
            </a:r>
            <a:endParaRPr kumimoji="1" lang="ja-JP" altLang="en-US" sz="2000" dirty="0"/>
          </a:p>
        </p:txBody>
      </p:sp>
      <p:sp>
        <p:nvSpPr>
          <p:cNvPr id="6" name="タイトル 1"/>
          <p:cNvSpPr txBox="1">
            <a:spLocks/>
          </p:cNvSpPr>
          <p:nvPr/>
        </p:nvSpPr>
        <p:spPr>
          <a:xfrm>
            <a:off x="838200" y="365126"/>
            <a:ext cx="10515600" cy="566860"/>
          </a:xfrm>
          <a:prstGeom prst="rect">
            <a:avLst/>
          </a:prstGeom>
          <a:solidFill>
            <a:srgbClr val="00206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b="1" dirty="0">
                <a:solidFill>
                  <a:schemeClr val="bg1"/>
                </a:solidFill>
                <a:latin typeface="ＭＳ ゴシック" panose="020B0609070205080204" pitchFamily="49" charset="-128"/>
                <a:ea typeface="ＭＳ ゴシック" panose="020B0609070205080204" pitchFamily="49" charset="-128"/>
              </a:rPr>
              <a:t>　⑥ </a:t>
            </a:r>
            <a:r>
              <a:rPr lang="en-US" altLang="ja-JP" sz="3200" b="1" dirty="0">
                <a:solidFill>
                  <a:schemeClr val="bg1"/>
                </a:solidFill>
                <a:latin typeface="ＭＳ ゴシック" panose="020B0609070205080204" pitchFamily="49" charset="-128"/>
                <a:ea typeface="ＭＳ ゴシック" panose="020B0609070205080204" pitchFamily="49" charset="-128"/>
              </a:rPr>
              <a:t>CSV</a:t>
            </a:r>
            <a:r>
              <a:rPr lang="ja-JP" altLang="en-US" sz="3200" b="1" dirty="0">
                <a:solidFill>
                  <a:schemeClr val="bg1"/>
                </a:solidFill>
                <a:latin typeface="ＭＳ ゴシック" panose="020B0609070205080204" pitchFamily="49" charset="-128"/>
                <a:ea typeface="ＭＳ ゴシック" panose="020B0609070205080204" pitchFamily="49" charset="-128"/>
              </a:rPr>
              <a:t>ファイル出力の終了</a:t>
            </a:r>
            <a:endParaRPr lang="ja-JP" altLang="en-US" sz="3200" dirty="0">
              <a:solidFill>
                <a:schemeClr val="bg1"/>
              </a:solidFill>
              <a:latin typeface="ＭＳ ゴシック" panose="020B0609070205080204" pitchFamily="49" charset="-128"/>
              <a:ea typeface="ＭＳ ゴシック" panose="020B0609070205080204" pitchFamily="49" charset="-128"/>
            </a:endParaRPr>
          </a:p>
        </p:txBody>
      </p:sp>
      <p:sp>
        <p:nvSpPr>
          <p:cNvPr id="7" name="サブタイトル 2"/>
          <p:cNvSpPr txBox="1">
            <a:spLocks/>
          </p:cNvSpPr>
          <p:nvPr/>
        </p:nvSpPr>
        <p:spPr>
          <a:xfrm>
            <a:off x="10975730" y="6257315"/>
            <a:ext cx="1083964" cy="36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1200" dirty="0">
                <a:latin typeface="ＭＳ ゴシック" panose="020B0609070205080204" pitchFamily="49" charset="-128"/>
                <a:ea typeface="ＭＳ ゴシック" panose="020B0609070205080204" pitchFamily="49" charset="-128"/>
              </a:rPr>
              <a:t>11</a:t>
            </a:r>
            <a:endParaRPr lang="ja-JP" altLang="en-US" sz="1200" dirty="0">
              <a:latin typeface="ＭＳ ゴシック" panose="020B0609070205080204" pitchFamily="49" charset="-128"/>
              <a:ea typeface="ＭＳ ゴシック" panose="020B0609070205080204" pitchFamily="49" charset="-128"/>
            </a:endParaRPr>
          </a:p>
        </p:txBody>
      </p:sp>
      <p:pic>
        <p:nvPicPr>
          <p:cNvPr id="2" name="図 1"/>
          <p:cNvPicPr>
            <a:picLocks noChangeAspect="1"/>
          </p:cNvPicPr>
          <p:nvPr/>
        </p:nvPicPr>
        <p:blipFill>
          <a:blip r:embed="rId2"/>
          <a:stretch>
            <a:fillRect/>
          </a:stretch>
        </p:blipFill>
        <p:spPr>
          <a:xfrm>
            <a:off x="1320805" y="2040609"/>
            <a:ext cx="2186726" cy="1817716"/>
          </a:xfrm>
          <a:prstGeom prst="rect">
            <a:avLst/>
          </a:prstGeom>
        </p:spPr>
      </p:pic>
      <p:sp>
        <p:nvSpPr>
          <p:cNvPr id="8" name="四角形吹き出し 7"/>
          <p:cNvSpPr/>
          <p:nvPr/>
        </p:nvSpPr>
        <p:spPr>
          <a:xfrm>
            <a:off x="4214954" y="1508128"/>
            <a:ext cx="7141031" cy="3891186"/>
          </a:xfrm>
          <a:prstGeom prst="wedgeRectCallout">
            <a:avLst>
              <a:gd name="adj1" fmla="val -59442"/>
              <a:gd name="adj2" fmla="val -12575"/>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2000" dirty="0">
                <a:solidFill>
                  <a:schemeClr val="tx1"/>
                </a:solidFill>
                <a:latin typeface="ＭＳ ゴシック" panose="020B0609070205080204" pitchFamily="49" charset="-128"/>
                <a:ea typeface="ＭＳ ゴシック" panose="020B0609070205080204" pitchFamily="49" charset="-128"/>
              </a:rPr>
              <a:t>メッセージボックスが表示されたら</a:t>
            </a:r>
            <a:r>
              <a:rPr lang="en-US" altLang="ja-JP" sz="2000" dirty="0">
                <a:solidFill>
                  <a:schemeClr val="tx1"/>
                </a:solidFill>
                <a:latin typeface="ＭＳ ゴシック" panose="020B0609070205080204" pitchFamily="49" charset="-128"/>
                <a:ea typeface="ＭＳ ゴシック" panose="020B0609070205080204" pitchFamily="49" charset="-128"/>
              </a:rPr>
              <a:t>CSV</a:t>
            </a:r>
            <a:r>
              <a:rPr lang="ja-JP" altLang="en-US" sz="2000" dirty="0">
                <a:solidFill>
                  <a:schemeClr val="tx1"/>
                </a:solidFill>
                <a:latin typeface="ＭＳ ゴシック" panose="020B0609070205080204" pitchFamily="49" charset="-128"/>
                <a:ea typeface="ＭＳ ゴシック" panose="020B0609070205080204" pitchFamily="49" charset="-128"/>
              </a:rPr>
              <a:t>出力は完了です。</a:t>
            </a:r>
            <a:endParaRPr kumimoji="1" lang="ja-JP" altLang="en-US" sz="2000" dirty="0">
              <a:solidFill>
                <a:schemeClr val="tx1"/>
              </a:solidFill>
              <a:latin typeface="ＭＳ ゴシック" panose="020B0609070205080204" pitchFamily="49" charset="-128"/>
              <a:ea typeface="ＭＳ ゴシック" panose="020B0609070205080204" pitchFamily="49" charset="-128"/>
            </a:endParaRPr>
          </a:p>
        </p:txBody>
      </p:sp>
      <p:sp>
        <p:nvSpPr>
          <p:cNvPr id="9" name="コンテンツ プレースホルダー 2"/>
          <p:cNvSpPr txBox="1">
            <a:spLocks/>
          </p:cNvSpPr>
          <p:nvPr/>
        </p:nvSpPr>
        <p:spPr>
          <a:xfrm>
            <a:off x="4439425" y="2420744"/>
            <a:ext cx="6707546" cy="2856650"/>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a:latin typeface="ＭＳ ゴシック" panose="020B0609070205080204" pitchFamily="49" charset="-128"/>
                <a:ea typeface="ＭＳ ゴシック" panose="020B0609070205080204" pitchFamily="49" charset="-128"/>
              </a:rPr>
              <a:t>●</a:t>
            </a:r>
            <a:r>
              <a:rPr lang="en-US" altLang="ja-JP" sz="2000" dirty="0">
                <a:latin typeface="ＭＳ ゴシック" panose="020B0609070205080204" pitchFamily="49" charset="-128"/>
                <a:ea typeface="ＭＳ ゴシック" panose="020B0609070205080204" pitchFamily="49" charset="-128"/>
              </a:rPr>
              <a:t>CSV</a:t>
            </a:r>
            <a:r>
              <a:rPr lang="ja-JP" altLang="en-US" sz="2000" dirty="0">
                <a:latin typeface="ＭＳ ゴシック" panose="020B0609070205080204" pitchFamily="49" charset="-128"/>
                <a:ea typeface="ＭＳ ゴシック" panose="020B0609070205080204" pitchFamily="49" charset="-128"/>
              </a:rPr>
              <a:t>ファイル出力先</a:t>
            </a:r>
            <a:endParaRPr lang="en-US" altLang="ja-JP" sz="2000" dirty="0">
              <a:latin typeface="ＭＳ ゴシック" panose="020B0609070205080204" pitchFamily="49" charset="-128"/>
              <a:ea typeface="ＭＳ ゴシック" panose="020B0609070205080204" pitchFamily="49" charset="-128"/>
            </a:endParaRPr>
          </a:p>
          <a:p>
            <a:pPr marL="0" indent="0">
              <a:buNone/>
            </a:pPr>
            <a:r>
              <a:rPr lang="ja-JP" altLang="en-US" sz="2000" dirty="0">
                <a:latin typeface="ＭＳ ゴシック" panose="020B0609070205080204" pitchFamily="49" charset="-128"/>
                <a:ea typeface="ＭＳ ゴシック" panose="020B0609070205080204" pitchFamily="49" charset="-128"/>
              </a:rPr>
              <a:t>　</a:t>
            </a:r>
            <a:r>
              <a:rPr lang="en-US" altLang="ja-JP" sz="2000" dirty="0">
                <a:latin typeface="ＭＳ ゴシック" panose="020B0609070205080204" pitchFamily="49" charset="-128"/>
                <a:ea typeface="ＭＳ ゴシック" panose="020B0609070205080204" pitchFamily="49" charset="-128"/>
              </a:rPr>
              <a:t>『</a:t>
            </a:r>
            <a:r>
              <a:rPr lang="ja-JP" altLang="en-US" sz="2000" dirty="0">
                <a:latin typeface="ＭＳ ゴシック" panose="020B0609070205080204" pitchFamily="49" charset="-128"/>
                <a:ea typeface="ＭＳ ゴシック" panose="020B0609070205080204" pitchFamily="49" charset="-128"/>
              </a:rPr>
              <a:t>在宅介護実態調査　データ入力用ファイル（Ｒ３</a:t>
            </a:r>
            <a:br>
              <a:rPr lang="en-US" altLang="ja-JP" sz="2000" dirty="0">
                <a:latin typeface="ＭＳ ゴシック" panose="020B0609070205080204" pitchFamily="49" charset="-128"/>
                <a:ea typeface="ＭＳ ゴシック" panose="020B0609070205080204" pitchFamily="49" charset="-128"/>
              </a:rPr>
            </a:br>
            <a:r>
              <a:rPr lang="ja-JP" altLang="en-US" sz="2000" dirty="0">
                <a:latin typeface="ＭＳ ゴシック" panose="020B0609070205080204" pitchFamily="49" charset="-128"/>
                <a:ea typeface="ＭＳ ゴシック" panose="020B0609070205080204" pitchFamily="49" charset="-128"/>
              </a:rPr>
              <a:t>　．８改）</a:t>
            </a:r>
            <a:r>
              <a:rPr lang="en-US" altLang="ja-JP" sz="2000" dirty="0">
                <a:latin typeface="ＭＳ ゴシック" panose="020B0609070205080204" pitchFamily="49" charset="-128"/>
                <a:ea typeface="ＭＳ ゴシック" panose="020B0609070205080204" pitchFamily="49" charset="-128"/>
              </a:rPr>
              <a:t>_</a:t>
            </a:r>
            <a:r>
              <a:rPr lang="ja-JP" altLang="en-US" sz="2000" dirty="0">
                <a:latin typeface="ＭＳ ゴシック" panose="020B0609070205080204" pitchFamily="49" charset="-128"/>
                <a:ea typeface="ＭＳ ゴシック" panose="020B0609070205080204" pitchFamily="49" charset="-128"/>
              </a:rPr>
              <a:t>新旧変換用</a:t>
            </a:r>
            <a:r>
              <a:rPr lang="en-US" altLang="ja-JP" sz="2000" dirty="0">
                <a:latin typeface="ＭＳ ゴシック" panose="020B0609070205080204" pitchFamily="49" charset="-128"/>
                <a:ea typeface="ＭＳ ゴシック" panose="020B0609070205080204" pitchFamily="49" charset="-128"/>
              </a:rPr>
              <a:t>.</a:t>
            </a:r>
            <a:r>
              <a:rPr lang="en-US" altLang="ja-JP" sz="2000" dirty="0" err="1">
                <a:latin typeface="ＭＳ ゴシック" panose="020B0609070205080204" pitchFamily="49" charset="-128"/>
                <a:ea typeface="ＭＳ ゴシック" panose="020B0609070205080204" pitchFamily="49" charset="-128"/>
              </a:rPr>
              <a:t>xlsm</a:t>
            </a:r>
            <a:r>
              <a:rPr lang="en-US" altLang="ja-JP" sz="2000" dirty="0">
                <a:latin typeface="ＭＳ ゴシック" panose="020B0609070205080204" pitchFamily="49" charset="-128"/>
                <a:ea typeface="ＭＳ ゴシック" panose="020B0609070205080204" pitchFamily="49" charset="-128"/>
              </a:rPr>
              <a:t>』</a:t>
            </a:r>
            <a:r>
              <a:rPr lang="ja-JP" altLang="en-US" sz="2000" dirty="0">
                <a:latin typeface="ＭＳ ゴシック" panose="020B0609070205080204" pitchFamily="49" charset="-128"/>
                <a:ea typeface="ＭＳ ゴシック" panose="020B0609070205080204" pitchFamily="49" charset="-128"/>
              </a:rPr>
              <a:t>と同じフォルダに出力</a:t>
            </a:r>
            <a:endParaRPr lang="en-US" altLang="ja-JP" sz="2000" dirty="0">
              <a:latin typeface="ＭＳ ゴシック" panose="020B0609070205080204" pitchFamily="49" charset="-128"/>
              <a:ea typeface="ＭＳ ゴシック" panose="020B0609070205080204" pitchFamily="49" charset="-128"/>
            </a:endParaRPr>
          </a:p>
          <a:p>
            <a:pPr marL="0" indent="0">
              <a:buNone/>
            </a:pPr>
            <a:r>
              <a:rPr lang="ja-JP" altLang="en-US" sz="2000" dirty="0">
                <a:latin typeface="ＭＳ ゴシック" panose="020B0609070205080204" pitchFamily="49" charset="-128"/>
                <a:ea typeface="ＭＳ ゴシック" panose="020B0609070205080204" pitchFamily="49" charset="-128"/>
              </a:rPr>
              <a:t>　します。</a:t>
            </a:r>
            <a:endParaRPr lang="en-US" altLang="ja-JP" sz="2000" dirty="0">
              <a:latin typeface="ＭＳ ゴシック" panose="020B0609070205080204" pitchFamily="49" charset="-128"/>
              <a:ea typeface="ＭＳ ゴシック" panose="020B0609070205080204" pitchFamily="49" charset="-128"/>
            </a:endParaRPr>
          </a:p>
          <a:p>
            <a:pPr marL="0" indent="0">
              <a:buFont typeface="Arial" panose="020B0604020202020204" pitchFamily="34" charset="0"/>
              <a:buNone/>
            </a:pPr>
            <a:r>
              <a:rPr lang="ja-JP" altLang="en-US" sz="2000" dirty="0">
                <a:latin typeface="ＭＳ ゴシック" panose="020B0609070205080204" pitchFamily="49" charset="-128"/>
                <a:ea typeface="ＭＳ ゴシック" panose="020B0609070205080204" pitchFamily="49" charset="-128"/>
              </a:rPr>
              <a:t>●</a:t>
            </a:r>
            <a:r>
              <a:rPr lang="en-US" altLang="ja-JP" sz="2000" dirty="0">
                <a:latin typeface="ＭＳ ゴシック" panose="020B0609070205080204" pitchFamily="49" charset="-128"/>
                <a:ea typeface="ＭＳ ゴシック" panose="020B0609070205080204" pitchFamily="49" charset="-128"/>
              </a:rPr>
              <a:t>CSV</a:t>
            </a:r>
            <a:r>
              <a:rPr lang="ja-JP" altLang="en-US" sz="2000" dirty="0">
                <a:latin typeface="ＭＳ ゴシック" panose="020B0609070205080204" pitchFamily="49" charset="-128"/>
                <a:ea typeface="ＭＳ ゴシック" panose="020B0609070205080204" pitchFamily="49" charset="-128"/>
              </a:rPr>
              <a:t>ファイル名</a:t>
            </a:r>
            <a:endParaRPr lang="en-US" altLang="ja-JP" sz="2000" dirty="0">
              <a:latin typeface="ＭＳ ゴシック" panose="020B0609070205080204" pitchFamily="49" charset="-128"/>
              <a:ea typeface="ＭＳ ゴシック" panose="020B0609070205080204" pitchFamily="49" charset="-128"/>
            </a:endParaRPr>
          </a:p>
          <a:p>
            <a:pPr marL="0" indent="0">
              <a:buFont typeface="Arial" panose="020B0604020202020204" pitchFamily="34" charset="0"/>
              <a:buNone/>
            </a:pPr>
            <a:r>
              <a:rPr lang="ja-JP" altLang="en-US" sz="2000" dirty="0">
                <a:latin typeface="ＭＳ ゴシック" panose="020B0609070205080204" pitchFamily="49" charset="-128"/>
                <a:ea typeface="ＭＳ ゴシック" panose="020B0609070205080204" pitchFamily="49" charset="-128"/>
              </a:rPr>
              <a:t>　</a:t>
            </a:r>
            <a:r>
              <a:rPr lang="en-US" altLang="ja-JP" sz="2000" dirty="0">
                <a:latin typeface="ＭＳ ゴシック" panose="020B0609070205080204" pitchFamily="49" charset="-128"/>
                <a:ea typeface="ＭＳ ゴシック" panose="020B0609070205080204" pitchFamily="49" charset="-128"/>
              </a:rPr>
              <a:t>『CSV</a:t>
            </a:r>
            <a:r>
              <a:rPr lang="ja-JP" altLang="en-US" sz="2000" dirty="0">
                <a:latin typeface="ＭＳ ゴシック" panose="020B0609070205080204" pitchFamily="49" charset="-128"/>
                <a:ea typeface="ＭＳ ゴシック" panose="020B0609070205080204" pitchFamily="49" charset="-128"/>
              </a:rPr>
              <a:t>出力</a:t>
            </a:r>
            <a:r>
              <a:rPr lang="en-US" altLang="ja-JP" sz="2000" dirty="0">
                <a:latin typeface="ＭＳ ゴシック" panose="020B0609070205080204" pitchFamily="49" charset="-128"/>
                <a:ea typeface="ＭＳ ゴシック" panose="020B0609070205080204" pitchFamily="49" charset="-128"/>
              </a:rPr>
              <a:t>』</a:t>
            </a:r>
            <a:r>
              <a:rPr lang="ja-JP" altLang="en-US" sz="2000" dirty="0">
                <a:latin typeface="ＭＳ ゴシック" panose="020B0609070205080204" pitchFamily="49" charset="-128"/>
                <a:ea typeface="ＭＳ ゴシック" panose="020B0609070205080204" pitchFamily="49" charset="-128"/>
              </a:rPr>
              <a:t>ボタンを押下した日時をファイル名にし</a:t>
            </a:r>
            <a:br>
              <a:rPr lang="en-US" altLang="ja-JP" sz="2000" dirty="0">
                <a:latin typeface="ＭＳ ゴシック" panose="020B0609070205080204" pitchFamily="49" charset="-128"/>
                <a:ea typeface="ＭＳ ゴシック" panose="020B0609070205080204" pitchFamily="49" charset="-128"/>
              </a:rPr>
            </a:br>
            <a:r>
              <a:rPr lang="ja-JP" altLang="en-US" sz="2000" dirty="0">
                <a:latin typeface="ＭＳ ゴシック" panose="020B0609070205080204" pitchFamily="49" charset="-128"/>
                <a:ea typeface="ＭＳ ゴシック" panose="020B0609070205080204" pitchFamily="49" charset="-128"/>
              </a:rPr>
              <a:t>　</a:t>
            </a:r>
            <a:r>
              <a:rPr lang="ja-JP" altLang="en-US" sz="2000" dirty="0" err="1">
                <a:latin typeface="ＭＳ ゴシック" panose="020B0609070205080204" pitchFamily="49" charset="-128"/>
                <a:ea typeface="ＭＳ ゴシック" panose="020B0609070205080204" pitchFamily="49" charset="-128"/>
              </a:rPr>
              <a:t>た</a:t>
            </a:r>
            <a:r>
              <a:rPr lang="en-US" altLang="ja-JP" sz="2000" dirty="0">
                <a:latin typeface="ＭＳ ゴシック" panose="020B0609070205080204" pitchFamily="49" charset="-128"/>
                <a:ea typeface="ＭＳ ゴシック" panose="020B0609070205080204" pitchFamily="49" charset="-128"/>
              </a:rPr>
              <a:t>『YYYYMMDDhhmmss.CSV』</a:t>
            </a:r>
            <a:r>
              <a:rPr lang="ja-JP" altLang="en-US" sz="2000" dirty="0">
                <a:latin typeface="ＭＳ ゴシック" panose="020B0609070205080204" pitchFamily="49" charset="-128"/>
                <a:ea typeface="ＭＳ ゴシック" panose="020B0609070205080204" pitchFamily="49" charset="-128"/>
              </a:rPr>
              <a:t>として出力します。</a:t>
            </a:r>
            <a:endParaRPr lang="en-US" altLang="ja-JP" sz="2000" dirty="0">
              <a:latin typeface="ＭＳ ゴシック" panose="020B0609070205080204" pitchFamily="49" charset="-128"/>
              <a:ea typeface="ＭＳ ゴシック" panose="020B0609070205080204" pitchFamily="49" charset="-128"/>
            </a:endParaRPr>
          </a:p>
          <a:p>
            <a:pPr marL="0" indent="0">
              <a:buNone/>
            </a:pPr>
            <a:r>
              <a:rPr lang="ja-JP" altLang="en-US" sz="2000" dirty="0">
                <a:latin typeface="ＭＳ ゴシック" panose="020B0609070205080204" pitchFamily="49" charset="-128"/>
                <a:ea typeface="ＭＳ ゴシック" panose="020B0609070205080204" pitchFamily="49" charset="-128"/>
              </a:rPr>
              <a:t>例）</a:t>
            </a:r>
            <a:r>
              <a:rPr lang="en-US" altLang="ja-JP" sz="2000" dirty="0">
                <a:latin typeface="ＭＳ ゴシック" panose="020B0609070205080204" pitchFamily="49" charset="-128"/>
                <a:ea typeface="ＭＳ ゴシック" panose="020B0609070205080204" pitchFamily="49" charset="-128"/>
              </a:rPr>
              <a:t>C:\Users\[</a:t>
            </a:r>
            <a:r>
              <a:rPr lang="ja-JP" altLang="en-US" sz="2000" dirty="0">
                <a:latin typeface="ＭＳ ゴシック" panose="020B0609070205080204" pitchFamily="49" charset="-128"/>
                <a:ea typeface="ＭＳ ゴシック" panose="020B0609070205080204" pitchFamily="49" charset="-128"/>
              </a:rPr>
              <a:t>ユーザ名</a:t>
            </a:r>
            <a:r>
              <a:rPr lang="en-US" altLang="ja-JP" sz="2000" dirty="0">
                <a:latin typeface="ＭＳ ゴシック" panose="020B0609070205080204" pitchFamily="49" charset="-128"/>
                <a:ea typeface="ＭＳ ゴシック" panose="020B0609070205080204" pitchFamily="49" charset="-128"/>
              </a:rPr>
              <a:t>]\Desktop\20210730144212.csv</a:t>
            </a:r>
          </a:p>
        </p:txBody>
      </p:sp>
    </p:spTree>
    <p:extLst>
      <p:ext uri="{BB962C8B-B14F-4D97-AF65-F5344CB8AC3E}">
        <p14:creationId xmlns:p14="http://schemas.microsoft.com/office/powerpoint/2010/main" val="4293052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566860"/>
          </a:xfrm>
          <a:solidFill>
            <a:srgbClr val="002060"/>
          </a:solidFill>
        </p:spPr>
        <p:txBody>
          <a:bodyPr>
            <a:normAutofit/>
          </a:bodyPr>
          <a:lstStyle/>
          <a:p>
            <a:pPr algn="ctr"/>
            <a:r>
              <a:rPr lang="ja-JP" altLang="en-US" sz="3200" b="1" dirty="0">
                <a:solidFill>
                  <a:schemeClr val="bg1"/>
                </a:solidFill>
                <a:latin typeface="ＭＳ ゴシック" panose="020B0609070205080204" pitchFamily="49" charset="-128"/>
                <a:ea typeface="ＭＳ ゴシック" panose="020B0609070205080204" pitchFamily="49" charset="-128"/>
              </a:rPr>
              <a:t>目次</a:t>
            </a:r>
            <a:endParaRPr kumimoji="1" lang="ja-JP" altLang="en-US" sz="3200" dirty="0">
              <a:solidFill>
                <a:schemeClr val="bg1"/>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838200" y="1166202"/>
            <a:ext cx="10515600" cy="4351338"/>
          </a:xfrm>
        </p:spPr>
        <p:txBody>
          <a:bodyPr>
            <a:normAutofit fontScale="55000" lnSpcReduction="20000"/>
          </a:bodyPr>
          <a:lstStyle/>
          <a:p>
            <a:pPr marL="0" indent="0">
              <a:buNone/>
            </a:pPr>
            <a:r>
              <a:rPr lang="ja-JP" altLang="en-US" dirty="0">
                <a:latin typeface="ＭＳ ゴシック" panose="020B0609070205080204" pitchFamily="49" charset="-128"/>
                <a:ea typeface="ＭＳ ゴシック" panose="020B0609070205080204" pitchFamily="49" charset="-128"/>
              </a:rPr>
              <a:t>１</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新たにデータを作成する・・・・・・・・・・・・・・・・・・・・・・・・・・・・・・・・・・・・・・・ １</a:t>
            </a:r>
          </a:p>
          <a:p>
            <a:pPr marL="0" indent="0">
              <a:buNone/>
            </a:pPr>
            <a:r>
              <a:rPr lang="ja-JP" altLang="en-US" dirty="0">
                <a:latin typeface="ＭＳ ゴシック" panose="020B0609070205080204" pitchFamily="49" charset="-128"/>
                <a:ea typeface="ＭＳ ゴシック" panose="020B0609070205080204" pitchFamily="49" charset="-128"/>
              </a:rPr>
              <a:t>　① ファイルを開く・・・・・・・・・・・・・・・・・・・・・・・・・・・・・・・・・・・・・・・・・・ １</a:t>
            </a:r>
          </a:p>
          <a:p>
            <a:pPr marL="0" indent="0">
              <a:buNone/>
            </a:pPr>
            <a:r>
              <a:rPr lang="ja-JP" altLang="en-US" dirty="0">
                <a:latin typeface="ＭＳ ゴシック" panose="020B0609070205080204" pitchFamily="49" charset="-128"/>
                <a:ea typeface="ＭＳ ゴシック" panose="020B0609070205080204" pitchFamily="49" charset="-128"/>
              </a:rPr>
              <a:t>　② データの入力・・・・・・・・・・・・・・・・・・・・・・・・・・・・・・・・・・・・・・・・・・・ ２</a:t>
            </a:r>
          </a:p>
          <a:p>
            <a:pPr marL="0" indent="0">
              <a:buNone/>
            </a:pPr>
            <a:r>
              <a:rPr lang="ja-JP" altLang="en-US" dirty="0">
                <a:latin typeface="ＭＳ ゴシック" panose="020B0609070205080204" pitchFamily="49" charset="-128"/>
                <a:ea typeface="ＭＳ ゴシック" panose="020B0609070205080204" pitchFamily="49" charset="-128"/>
              </a:rPr>
              <a:t>　③ データの入力ルール・・・・・・・・・・・・・・・・・・・・・・・・・・・・・・・・・・・・・・・・ ３</a:t>
            </a:r>
          </a:p>
          <a:p>
            <a:pPr marL="0" indent="0">
              <a:buNone/>
            </a:pPr>
            <a:r>
              <a:rPr lang="ja-JP" altLang="en-US" dirty="0">
                <a:latin typeface="ＭＳ ゴシック" panose="020B0609070205080204" pitchFamily="49" charset="-128"/>
                <a:ea typeface="ＭＳ ゴシック" panose="020B0609070205080204" pitchFamily="49" charset="-128"/>
              </a:rPr>
              <a:t>　④ データの書き出し・・・・・・・・・・・・・・・・・・・・・・・・・・・・・・・・・・・・・・・・・ ４</a:t>
            </a:r>
          </a:p>
          <a:p>
            <a:pPr marL="0" indent="0">
              <a:buNone/>
            </a:pPr>
            <a:r>
              <a:rPr lang="ja-JP" altLang="en-US" dirty="0">
                <a:latin typeface="ＭＳ ゴシック" panose="020B0609070205080204" pitchFamily="49" charset="-128"/>
                <a:ea typeface="ＭＳ ゴシック" panose="020B0609070205080204" pitchFamily="49" charset="-128"/>
              </a:rPr>
              <a:t>　⑤ </a:t>
            </a:r>
            <a:r>
              <a:rPr lang="en-US" altLang="ja-JP" dirty="0">
                <a:latin typeface="ＭＳ ゴシック" panose="020B0609070205080204" pitchFamily="49" charset="-128"/>
                <a:ea typeface="ＭＳ ゴシック" panose="020B0609070205080204" pitchFamily="49" charset="-128"/>
              </a:rPr>
              <a:t>CSV</a:t>
            </a:r>
            <a:r>
              <a:rPr lang="ja-JP" altLang="en-US" dirty="0">
                <a:latin typeface="ＭＳ ゴシック" panose="020B0609070205080204" pitchFamily="49" charset="-128"/>
                <a:ea typeface="ＭＳ ゴシック" panose="020B0609070205080204" pitchFamily="49" charset="-128"/>
              </a:rPr>
              <a:t>ファイル出力の終了 ・・・・・・・・・・・・・・・・・・・・・・・・・・・・・・・・・・・・・・ ５</a:t>
            </a:r>
          </a:p>
          <a:p>
            <a:pPr marL="0" indent="0">
              <a:buNone/>
            </a:pPr>
            <a:endParaRPr lang="ja-JP" altLang="en-US" dirty="0">
              <a:latin typeface="ＭＳ ゴシック" panose="020B0609070205080204" pitchFamily="49" charset="-128"/>
              <a:ea typeface="ＭＳ ゴシック" panose="020B0609070205080204" pitchFamily="49" charset="-128"/>
            </a:endParaRPr>
          </a:p>
          <a:p>
            <a:pPr marL="0" indent="0">
              <a:buNone/>
            </a:pPr>
            <a:r>
              <a:rPr lang="ja-JP" altLang="en-US" dirty="0">
                <a:latin typeface="ＭＳ ゴシック" panose="020B0609070205080204" pitchFamily="49" charset="-128"/>
                <a:ea typeface="ＭＳ ゴシック" panose="020B0609070205080204" pitchFamily="49" charset="-128"/>
              </a:rPr>
              <a:t>２</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旧フォーマットのデータを新フォーマットへ変換する・・・・・・・・・・・・・・・・・・・・・・・・・・ ６</a:t>
            </a:r>
          </a:p>
          <a:p>
            <a:pPr marL="0" indent="0">
              <a:buNone/>
            </a:pPr>
            <a:r>
              <a:rPr lang="ja-JP" altLang="en-US" dirty="0">
                <a:latin typeface="ＭＳ ゴシック" panose="020B0609070205080204" pitchFamily="49" charset="-128"/>
                <a:ea typeface="ＭＳ ゴシック" panose="020B0609070205080204" pitchFamily="49" charset="-128"/>
              </a:rPr>
              <a:t>　① 新旧変換用ファイルを開く・・・・・・・・・・・・・・・・・・・・・・・・・・・・・・・・・・・・・ ６</a:t>
            </a:r>
          </a:p>
          <a:p>
            <a:pPr marL="0" indent="0">
              <a:buNone/>
            </a:pPr>
            <a:r>
              <a:rPr lang="ja-JP" altLang="en-US" dirty="0">
                <a:latin typeface="ＭＳ ゴシック" panose="020B0609070205080204" pitchFamily="49" charset="-128"/>
                <a:ea typeface="ＭＳ ゴシック" panose="020B0609070205080204" pitchFamily="49" charset="-128"/>
              </a:rPr>
              <a:t>　② 旧フォーマットデータのコピー・・・・・・・・・・・・・・・・・・・・・・・・・・・・・・・・・・・ ７</a:t>
            </a:r>
          </a:p>
          <a:p>
            <a:pPr marL="0" indent="0">
              <a:buNone/>
            </a:pPr>
            <a:r>
              <a:rPr lang="ja-JP" altLang="en-US" dirty="0">
                <a:latin typeface="ＭＳ ゴシック" panose="020B0609070205080204" pitchFamily="49" charset="-128"/>
                <a:ea typeface="ＭＳ ゴシック" panose="020B0609070205080204" pitchFamily="49" charset="-128"/>
              </a:rPr>
              <a:t>　③ 新フォーマットで追加された項目の入力・・・・・・・・・・・・・・・・・・・・・・・・・・・・・・・ ８</a:t>
            </a:r>
          </a:p>
          <a:p>
            <a:pPr marL="0" indent="0">
              <a:buNone/>
            </a:pPr>
            <a:r>
              <a:rPr lang="ja-JP" altLang="en-US" dirty="0">
                <a:latin typeface="ＭＳ ゴシック" panose="020B0609070205080204" pitchFamily="49" charset="-128"/>
                <a:ea typeface="ＭＳ ゴシック" panose="020B0609070205080204" pitchFamily="49" charset="-128"/>
              </a:rPr>
              <a:t>　④ データの入力ルール・・・・・・・・・・・・・・・・・・・・・・・・・・・・・・・・・・・・・・・・ ９</a:t>
            </a:r>
          </a:p>
          <a:p>
            <a:pPr marL="0" indent="0">
              <a:buNone/>
            </a:pPr>
            <a:r>
              <a:rPr lang="ja-JP" altLang="en-US" dirty="0">
                <a:latin typeface="ＭＳ ゴシック" panose="020B0609070205080204" pitchFamily="49" charset="-128"/>
                <a:ea typeface="ＭＳ ゴシック" panose="020B0609070205080204" pitchFamily="49" charset="-128"/>
              </a:rPr>
              <a:t>　⑤ データの書き出し・・・・・・・・・・・・・・・・・・・・・・・・・・・・・・・・・・・・・・・・ １０</a:t>
            </a:r>
          </a:p>
          <a:p>
            <a:pPr marL="0" indent="0">
              <a:buNone/>
            </a:pPr>
            <a:r>
              <a:rPr lang="ja-JP" altLang="en-US" dirty="0">
                <a:latin typeface="ＭＳ ゴシック" panose="020B0609070205080204" pitchFamily="49" charset="-128"/>
                <a:ea typeface="ＭＳ ゴシック" panose="020B0609070205080204" pitchFamily="49" charset="-128"/>
              </a:rPr>
              <a:t>　⑥ </a:t>
            </a:r>
            <a:r>
              <a:rPr lang="en-US" altLang="ja-JP" dirty="0">
                <a:latin typeface="ＭＳ ゴシック" panose="020B0609070205080204" pitchFamily="49" charset="-128"/>
                <a:ea typeface="ＭＳ ゴシック" panose="020B0609070205080204" pitchFamily="49" charset="-128"/>
              </a:rPr>
              <a:t>CSV</a:t>
            </a:r>
            <a:r>
              <a:rPr lang="ja-JP" altLang="en-US" dirty="0">
                <a:latin typeface="ＭＳ ゴシック" panose="020B0609070205080204" pitchFamily="49" charset="-128"/>
                <a:ea typeface="ＭＳ ゴシック" panose="020B0609070205080204" pitchFamily="49" charset="-128"/>
              </a:rPr>
              <a:t>ファイル出力の終了 ・・・・・・・・・・・・・・・・・・・・・・・・・・・・・・・・・・・・・ １１</a:t>
            </a:r>
          </a:p>
          <a:p>
            <a:endParaRPr kumimoji="1" lang="ja-JP" altLang="en-US" dirty="0">
              <a:latin typeface="ＭＳ ゴシック" panose="020B0609070205080204" pitchFamily="49" charset="-128"/>
              <a:ea typeface="ＭＳ ゴシック" panose="020B0609070205080204" pitchFamily="49" charset="-128"/>
            </a:endParaRPr>
          </a:p>
        </p:txBody>
      </p:sp>
      <p:sp>
        <p:nvSpPr>
          <p:cNvPr id="6" name="サブタイトル 2"/>
          <p:cNvSpPr txBox="1">
            <a:spLocks/>
          </p:cNvSpPr>
          <p:nvPr/>
        </p:nvSpPr>
        <p:spPr>
          <a:xfrm>
            <a:off x="10975730" y="6257315"/>
            <a:ext cx="1083964" cy="36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1200" dirty="0">
                <a:latin typeface="ＭＳ ゴシック" panose="020B0609070205080204" pitchFamily="49" charset="-128"/>
                <a:ea typeface="ＭＳ ゴシック" panose="020B0609070205080204" pitchFamily="49" charset="-128"/>
              </a:rPr>
              <a:t>1</a:t>
            </a:r>
            <a:endParaRPr lang="ja-JP" altLang="en-US" sz="1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43021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941160"/>
          </a:xfrm>
          <a:solidFill>
            <a:srgbClr val="002060"/>
          </a:solidFill>
        </p:spPr>
        <p:txBody>
          <a:bodyPr>
            <a:normAutofit fontScale="90000"/>
          </a:bodyPr>
          <a:lstStyle/>
          <a:p>
            <a:r>
              <a:rPr lang="ja-JP" altLang="en-US" sz="3200" b="1" dirty="0">
                <a:solidFill>
                  <a:schemeClr val="bg1"/>
                </a:solidFill>
                <a:latin typeface="ＭＳ ゴシック" panose="020B0609070205080204" pitchFamily="49" charset="-128"/>
                <a:ea typeface="ＭＳ ゴシック" panose="020B0609070205080204" pitchFamily="49" charset="-128"/>
              </a:rPr>
              <a:t>１</a:t>
            </a:r>
            <a:r>
              <a:rPr lang="en-US" altLang="ja-JP" sz="3200" b="1" dirty="0">
                <a:solidFill>
                  <a:schemeClr val="bg1"/>
                </a:solidFill>
                <a:latin typeface="ＭＳ ゴシック" panose="020B0609070205080204" pitchFamily="49" charset="-128"/>
                <a:ea typeface="ＭＳ ゴシック" panose="020B0609070205080204" pitchFamily="49" charset="-128"/>
              </a:rPr>
              <a:t>.</a:t>
            </a:r>
            <a:r>
              <a:rPr lang="ja-JP" altLang="en-US" sz="3200" b="1" dirty="0">
                <a:solidFill>
                  <a:schemeClr val="bg1"/>
                </a:solidFill>
                <a:latin typeface="ＭＳ ゴシック" panose="020B0609070205080204" pitchFamily="49" charset="-128"/>
                <a:ea typeface="ＭＳ ゴシック" panose="020B0609070205080204" pitchFamily="49" charset="-128"/>
              </a:rPr>
              <a:t>新たにデータを作成する</a:t>
            </a:r>
            <a:br>
              <a:rPr lang="en-US" altLang="ja-JP" sz="3200" b="1" dirty="0">
                <a:solidFill>
                  <a:schemeClr val="bg1"/>
                </a:solidFill>
                <a:latin typeface="ＭＳ ゴシック" panose="020B0609070205080204" pitchFamily="49" charset="-128"/>
                <a:ea typeface="ＭＳ ゴシック" panose="020B0609070205080204" pitchFamily="49" charset="-128"/>
              </a:rPr>
            </a:br>
            <a:r>
              <a:rPr lang="ja-JP" altLang="en-US" sz="3200" b="1" dirty="0">
                <a:solidFill>
                  <a:schemeClr val="bg1"/>
                </a:solidFill>
                <a:latin typeface="ＭＳ ゴシック" panose="020B0609070205080204" pitchFamily="49" charset="-128"/>
                <a:ea typeface="ＭＳ ゴシック" panose="020B0609070205080204" pitchFamily="49" charset="-128"/>
              </a:rPr>
              <a:t>　① ファイルを開く </a:t>
            </a:r>
            <a:endParaRPr kumimoji="1" lang="ja-JP" altLang="en-US" sz="3200" dirty="0">
              <a:solidFill>
                <a:schemeClr val="bg1"/>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696685" y="1645173"/>
            <a:ext cx="10903131" cy="4351338"/>
          </a:xfrm>
        </p:spPr>
        <p:txBody>
          <a:bodyPr>
            <a:normAutofit/>
          </a:bodyPr>
          <a:lstStyle/>
          <a:p>
            <a:r>
              <a:rPr lang="ja-JP" altLang="en-US" sz="2000" dirty="0">
                <a:latin typeface="ＭＳ ゴシック" panose="020B0609070205080204" pitchFamily="49" charset="-128"/>
                <a:ea typeface="ＭＳ ゴシック" panose="020B0609070205080204" pitchFamily="49" charset="-128"/>
              </a:rPr>
              <a:t>「在宅介護実態調査　データ入力用ファイル（Ｒ３．８改）</a:t>
            </a:r>
            <a:r>
              <a:rPr lang="en-US" altLang="ja-JP" sz="2000" dirty="0">
                <a:latin typeface="ＭＳ ゴシック" panose="020B0609070205080204" pitchFamily="49" charset="-128"/>
                <a:ea typeface="ＭＳ ゴシック" panose="020B0609070205080204" pitchFamily="49" charset="-128"/>
              </a:rPr>
              <a:t>.</a:t>
            </a:r>
            <a:r>
              <a:rPr lang="en-US" altLang="ja-JP" sz="2000" dirty="0" err="1">
                <a:latin typeface="ＭＳ ゴシック" panose="020B0609070205080204" pitchFamily="49" charset="-128"/>
                <a:ea typeface="ＭＳ ゴシック" panose="020B0609070205080204" pitchFamily="49" charset="-128"/>
              </a:rPr>
              <a:t>xlsm</a:t>
            </a:r>
            <a:r>
              <a:rPr lang="ja-JP" altLang="en-US" sz="2000" dirty="0">
                <a:latin typeface="ＭＳ ゴシック" panose="020B0609070205080204" pitchFamily="49" charset="-128"/>
                <a:ea typeface="ＭＳ ゴシック" panose="020B0609070205080204" pitchFamily="49" charset="-128"/>
              </a:rPr>
              <a:t>」をエクセルで開きます。 </a:t>
            </a:r>
            <a:endParaRPr lang="en-US" altLang="ja-JP" sz="2000" dirty="0">
              <a:latin typeface="ＭＳ ゴシック" panose="020B0609070205080204" pitchFamily="49" charset="-128"/>
              <a:ea typeface="ＭＳ ゴシック" panose="020B0609070205080204" pitchFamily="49" charset="-128"/>
            </a:endParaRPr>
          </a:p>
          <a:p>
            <a:endParaRPr lang="en-US" altLang="ja-JP" sz="2000" dirty="0">
              <a:latin typeface="ＭＳ ゴシック" panose="020B0609070205080204" pitchFamily="49" charset="-128"/>
              <a:ea typeface="ＭＳ ゴシック" panose="020B0609070205080204" pitchFamily="49" charset="-128"/>
            </a:endParaRPr>
          </a:p>
          <a:p>
            <a:endParaRPr lang="en-US" altLang="ja-JP" sz="2000" dirty="0">
              <a:latin typeface="ＭＳ ゴシック" panose="020B0609070205080204" pitchFamily="49" charset="-128"/>
              <a:ea typeface="ＭＳ ゴシック" panose="020B0609070205080204" pitchFamily="49" charset="-128"/>
            </a:endParaRPr>
          </a:p>
          <a:p>
            <a:endParaRPr lang="en-US" altLang="ja-JP" sz="2000" dirty="0">
              <a:latin typeface="ＭＳ ゴシック" panose="020B0609070205080204" pitchFamily="49" charset="-128"/>
              <a:ea typeface="ＭＳ ゴシック" panose="020B0609070205080204" pitchFamily="49" charset="-128"/>
            </a:endParaRPr>
          </a:p>
          <a:p>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このファイルはマクロを使用しています。ウィンドウズの設定でマクロが無効となっている場合は使用できません。各自治体の</a:t>
            </a:r>
            <a:r>
              <a:rPr lang="en-US" altLang="ja-JP" sz="2000" dirty="0">
                <a:latin typeface="ＭＳ ゴシック" panose="020B0609070205080204" pitchFamily="49" charset="-128"/>
                <a:ea typeface="ＭＳ ゴシック" panose="020B0609070205080204" pitchFamily="49" charset="-128"/>
              </a:rPr>
              <a:t>IT</a:t>
            </a:r>
            <a:r>
              <a:rPr lang="ja-JP" altLang="en-US" sz="2000" dirty="0">
                <a:latin typeface="ＭＳ ゴシック" panose="020B0609070205080204" pitchFamily="49" charset="-128"/>
                <a:ea typeface="ＭＳ ゴシック" panose="020B0609070205080204" pitchFamily="49" charset="-128"/>
              </a:rPr>
              <a:t>担当者等にご相談ください。また、ファイルサイズが大きいため開くのに時間がかかる場合があります。開いた後に以下のような注意が表示される場合がありますが、「コンテンツの有効化」をクリックしてください。 </a:t>
            </a:r>
          </a:p>
          <a:p>
            <a:endParaRPr kumimoji="1" lang="ja-JP" altLang="en-US" dirty="0">
              <a:latin typeface="ＭＳ ゴシック" panose="020B0609070205080204" pitchFamily="49" charset="-128"/>
              <a:ea typeface="ＭＳ ゴシック" panose="020B0609070205080204" pitchFamily="49" charset="-128"/>
            </a:endParaRPr>
          </a:p>
        </p:txBody>
      </p:sp>
      <p:pic>
        <p:nvPicPr>
          <p:cNvPr id="5" name="図 4"/>
          <p:cNvPicPr>
            <a:picLocks noChangeAspect="1"/>
          </p:cNvPicPr>
          <p:nvPr/>
        </p:nvPicPr>
        <p:blipFill>
          <a:blip r:embed="rId2"/>
          <a:stretch>
            <a:fillRect/>
          </a:stretch>
        </p:blipFill>
        <p:spPr>
          <a:xfrm>
            <a:off x="1172966" y="5087770"/>
            <a:ext cx="4676190" cy="342857"/>
          </a:xfrm>
          <a:prstGeom prst="rect">
            <a:avLst/>
          </a:prstGeom>
        </p:spPr>
      </p:pic>
      <p:sp>
        <p:nvSpPr>
          <p:cNvPr id="6" name="サブタイトル 2"/>
          <p:cNvSpPr txBox="1">
            <a:spLocks/>
          </p:cNvSpPr>
          <p:nvPr/>
        </p:nvSpPr>
        <p:spPr>
          <a:xfrm>
            <a:off x="10975730" y="6257315"/>
            <a:ext cx="1083964" cy="36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1200" dirty="0">
                <a:latin typeface="ＭＳ ゴシック" panose="020B0609070205080204" pitchFamily="49" charset="-128"/>
                <a:ea typeface="ＭＳ ゴシック" panose="020B0609070205080204" pitchFamily="49" charset="-128"/>
              </a:rPr>
              <a:t>1</a:t>
            </a:r>
            <a:endParaRPr lang="ja-JP" altLang="en-US" sz="1200" dirty="0">
              <a:latin typeface="ＭＳ ゴシック" panose="020B0609070205080204" pitchFamily="49" charset="-128"/>
              <a:ea typeface="ＭＳ ゴシック" panose="020B0609070205080204" pitchFamily="49" charset="-128"/>
            </a:endParaRPr>
          </a:p>
        </p:txBody>
      </p:sp>
      <p:pic>
        <p:nvPicPr>
          <p:cNvPr id="7" name="図 6"/>
          <p:cNvPicPr>
            <a:picLocks noChangeAspect="1"/>
          </p:cNvPicPr>
          <p:nvPr/>
        </p:nvPicPr>
        <p:blipFill>
          <a:blip r:embed="rId3"/>
          <a:stretch>
            <a:fillRect/>
          </a:stretch>
        </p:blipFill>
        <p:spPr>
          <a:xfrm>
            <a:off x="1843132" y="2233138"/>
            <a:ext cx="714286" cy="1133333"/>
          </a:xfrm>
          <a:prstGeom prst="rect">
            <a:avLst/>
          </a:prstGeom>
        </p:spPr>
      </p:pic>
    </p:spTree>
    <p:extLst>
      <p:ext uri="{BB962C8B-B14F-4D97-AF65-F5344CB8AC3E}">
        <p14:creationId xmlns:p14="http://schemas.microsoft.com/office/powerpoint/2010/main" val="3261109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320466" y="1296532"/>
            <a:ext cx="11541790" cy="4224701"/>
          </a:xfrm>
          <a:prstGeom prst="rect">
            <a:avLst/>
          </a:prstGeom>
        </p:spPr>
      </p:pic>
      <p:sp>
        <p:nvSpPr>
          <p:cNvPr id="3" name="コンテンツ プレースホルダー 2"/>
          <p:cNvSpPr>
            <a:spLocks noGrp="1"/>
          </p:cNvSpPr>
          <p:nvPr>
            <p:ph idx="1"/>
          </p:nvPr>
        </p:nvSpPr>
        <p:spPr>
          <a:xfrm>
            <a:off x="687976" y="4111488"/>
            <a:ext cx="11183553" cy="825117"/>
          </a:xfrm>
          <a:ln w="28575">
            <a:solidFill>
              <a:srgbClr val="FF0000"/>
            </a:solidFill>
            <a:prstDash val="dash"/>
          </a:ln>
        </p:spPr>
        <p:txBody>
          <a:bodyPr/>
          <a:lstStyle/>
          <a:p>
            <a:pPr marL="0" indent="0">
              <a:buNone/>
            </a:pPr>
            <a:r>
              <a:rPr kumimoji="1" lang="ja-JP" altLang="en-US" dirty="0"/>
              <a:t>　</a:t>
            </a:r>
          </a:p>
        </p:txBody>
      </p:sp>
      <p:sp>
        <p:nvSpPr>
          <p:cNvPr id="6" name="タイトル 1"/>
          <p:cNvSpPr txBox="1">
            <a:spLocks/>
          </p:cNvSpPr>
          <p:nvPr/>
        </p:nvSpPr>
        <p:spPr>
          <a:xfrm>
            <a:off x="838200" y="365126"/>
            <a:ext cx="10515600" cy="566860"/>
          </a:xfrm>
          <a:prstGeom prst="rect">
            <a:avLst/>
          </a:prstGeom>
          <a:solidFill>
            <a:srgbClr val="00206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b="1" dirty="0">
                <a:solidFill>
                  <a:schemeClr val="bg1"/>
                </a:solidFill>
                <a:latin typeface="ＭＳ ゴシック" panose="020B0609070205080204" pitchFamily="49" charset="-128"/>
                <a:ea typeface="ＭＳ ゴシック" panose="020B0609070205080204" pitchFamily="49" charset="-128"/>
              </a:rPr>
              <a:t>　② データの入力</a:t>
            </a:r>
            <a:endParaRPr lang="ja-JP" altLang="en-US" sz="3200" dirty="0">
              <a:solidFill>
                <a:schemeClr val="bg1"/>
              </a:solidFill>
              <a:latin typeface="ＭＳ ゴシック" panose="020B0609070205080204" pitchFamily="49" charset="-128"/>
              <a:ea typeface="ＭＳ ゴシック" panose="020B0609070205080204" pitchFamily="49" charset="-128"/>
            </a:endParaRPr>
          </a:p>
        </p:txBody>
      </p:sp>
      <p:sp>
        <p:nvSpPr>
          <p:cNvPr id="7" name="サブタイトル 2"/>
          <p:cNvSpPr txBox="1">
            <a:spLocks/>
          </p:cNvSpPr>
          <p:nvPr/>
        </p:nvSpPr>
        <p:spPr>
          <a:xfrm>
            <a:off x="10975730" y="6257315"/>
            <a:ext cx="1083964" cy="36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1200">
                <a:latin typeface="ＭＳ ゴシック" panose="020B0609070205080204" pitchFamily="49" charset="-128"/>
                <a:ea typeface="ＭＳ ゴシック" panose="020B0609070205080204" pitchFamily="49" charset="-128"/>
              </a:rPr>
              <a:t>2</a:t>
            </a:r>
            <a:endParaRPr lang="ja-JP" altLang="en-US" sz="1200" dirty="0">
              <a:latin typeface="ＭＳ ゴシック" panose="020B0609070205080204" pitchFamily="49" charset="-128"/>
              <a:ea typeface="ＭＳ ゴシック" panose="020B0609070205080204" pitchFamily="49" charset="-128"/>
            </a:endParaRPr>
          </a:p>
        </p:txBody>
      </p:sp>
      <p:sp>
        <p:nvSpPr>
          <p:cNvPr id="9" name="コンテンツ プレースホルダー 2"/>
          <p:cNvSpPr txBox="1">
            <a:spLocks/>
          </p:cNvSpPr>
          <p:nvPr/>
        </p:nvSpPr>
        <p:spPr>
          <a:xfrm>
            <a:off x="1456768" y="5165528"/>
            <a:ext cx="1277720" cy="391342"/>
          </a:xfrm>
          <a:prstGeom prst="rect">
            <a:avLst/>
          </a:prstGeom>
          <a:ln w="19050">
            <a:solidFill>
              <a:srgbClr val="FF0000"/>
            </a:solidFill>
          </a:ln>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a:t>　</a:t>
            </a:r>
            <a:endParaRPr lang="ja-JP" altLang="en-US" dirty="0"/>
          </a:p>
        </p:txBody>
      </p:sp>
      <p:sp>
        <p:nvSpPr>
          <p:cNvPr id="11" name="四角形吹き出し 10"/>
          <p:cNvSpPr/>
          <p:nvPr/>
        </p:nvSpPr>
        <p:spPr>
          <a:xfrm>
            <a:off x="4259678" y="5556870"/>
            <a:ext cx="4160311" cy="715360"/>
          </a:xfrm>
          <a:prstGeom prst="wedgeRectCallout">
            <a:avLst>
              <a:gd name="adj1" fmla="val -87128"/>
              <a:gd name="adj2" fmla="val -54482"/>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2000" dirty="0">
                <a:solidFill>
                  <a:schemeClr val="tx1"/>
                </a:solidFill>
                <a:latin typeface="ＭＳ ゴシック" panose="020B0609070205080204" pitchFamily="49" charset="-128"/>
                <a:ea typeface="ＭＳ ゴシック" panose="020B0609070205080204" pitchFamily="49" charset="-128"/>
              </a:rPr>
              <a:t>『</a:t>
            </a:r>
            <a:r>
              <a:rPr lang="ja-JP" altLang="en-US" sz="2000" dirty="0">
                <a:solidFill>
                  <a:schemeClr val="tx1"/>
                </a:solidFill>
                <a:latin typeface="ＭＳ ゴシック" panose="020B0609070205080204" pitchFamily="49" charset="-128"/>
                <a:ea typeface="ＭＳ ゴシック" panose="020B0609070205080204" pitchFamily="49" charset="-128"/>
              </a:rPr>
              <a:t>アンケート結果入力シート</a:t>
            </a:r>
            <a:r>
              <a:rPr lang="en-US" altLang="ja-JP" sz="2000" dirty="0">
                <a:solidFill>
                  <a:schemeClr val="tx1"/>
                </a:solidFill>
                <a:latin typeface="ＭＳ ゴシック" panose="020B0609070205080204" pitchFamily="49" charset="-128"/>
                <a:ea typeface="ＭＳ ゴシック" panose="020B0609070205080204" pitchFamily="49" charset="-128"/>
              </a:rPr>
              <a:t>』</a:t>
            </a:r>
            <a:r>
              <a:rPr lang="ja-JP" altLang="en-US" sz="2000" dirty="0">
                <a:solidFill>
                  <a:schemeClr val="tx1"/>
                </a:solidFill>
                <a:latin typeface="ＭＳ ゴシック" panose="020B0609070205080204" pitchFamily="49" charset="-128"/>
                <a:ea typeface="ＭＳ ゴシック" panose="020B0609070205080204" pitchFamily="49" charset="-128"/>
              </a:rPr>
              <a:t>へ調査結果を入力します。</a:t>
            </a:r>
          </a:p>
        </p:txBody>
      </p:sp>
    </p:spTree>
    <p:extLst>
      <p:ext uri="{BB962C8B-B14F-4D97-AF65-F5344CB8AC3E}">
        <p14:creationId xmlns:p14="http://schemas.microsoft.com/office/powerpoint/2010/main" val="2522154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a:extLst>
              <a:ext uri="{FF2B5EF4-FFF2-40B4-BE49-F238E27FC236}">
                <a16:creationId xmlns:a16="http://schemas.microsoft.com/office/drawing/2014/main" id="{FFC87020-6B9F-7137-9D3F-A1C95BA550D9}"/>
              </a:ext>
            </a:extLst>
          </p:cNvPr>
          <p:cNvPicPr>
            <a:picLocks noChangeAspect="1"/>
          </p:cNvPicPr>
          <p:nvPr/>
        </p:nvPicPr>
        <p:blipFill>
          <a:blip r:embed="rId2"/>
          <a:stretch>
            <a:fillRect/>
          </a:stretch>
        </p:blipFill>
        <p:spPr>
          <a:xfrm>
            <a:off x="591854" y="1310290"/>
            <a:ext cx="8424411" cy="3876263"/>
          </a:xfrm>
          <a:prstGeom prst="rect">
            <a:avLst/>
          </a:prstGeom>
        </p:spPr>
      </p:pic>
      <p:sp>
        <p:nvSpPr>
          <p:cNvPr id="6" name="タイトル 1"/>
          <p:cNvSpPr txBox="1">
            <a:spLocks/>
          </p:cNvSpPr>
          <p:nvPr/>
        </p:nvSpPr>
        <p:spPr>
          <a:xfrm>
            <a:off x="838200" y="365126"/>
            <a:ext cx="10515600" cy="566860"/>
          </a:xfrm>
          <a:prstGeom prst="rect">
            <a:avLst/>
          </a:prstGeom>
          <a:solidFill>
            <a:srgbClr val="00206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b="1" dirty="0">
                <a:solidFill>
                  <a:schemeClr val="bg1"/>
                </a:solidFill>
                <a:latin typeface="ＭＳ ゴシック" panose="020B0609070205080204" pitchFamily="49" charset="-128"/>
                <a:ea typeface="ＭＳ ゴシック" panose="020B0609070205080204" pitchFamily="49" charset="-128"/>
              </a:rPr>
              <a:t>　③ データの入力ルール</a:t>
            </a:r>
            <a:endParaRPr lang="ja-JP" altLang="en-US" sz="3200" dirty="0">
              <a:solidFill>
                <a:schemeClr val="bg1"/>
              </a:solidFill>
              <a:latin typeface="ＭＳ ゴシック" panose="020B0609070205080204" pitchFamily="49" charset="-128"/>
              <a:ea typeface="ＭＳ ゴシック" panose="020B0609070205080204" pitchFamily="49" charset="-128"/>
            </a:endParaRPr>
          </a:p>
        </p:txBody>
      </p:sp>
      <p:sp>
        <p:nvSpPr>
          <p:cNvPr id="7" name="サブタイトル 2"/>
          <p:cNvSpPr txBox="1">
            <a:spLocks/>
          </p:cNvSpPr>
          <p:nvPr/>
        </p:nvSpPr>
        <p:spPr>
          <a:xfrm>
            <a:off x="10975730" y="6257315"/>
            <a:ext cx="1083964" cy="36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1200" dirty="0">
                <a:latin typeface="ＭＳ ゴシック" panose="020B0609070205080204" pitchFamily="49" charset="-128"/>
                <a:ea typeface="ＭＳ ゴシック" panose="020B0609070205080204" pitchFamily="49" charset="-128"/>
              </a:rPr>
              <a:t>3</a:t>
            </a:r>
            <a:endParaRPr lang="ja-JP" altLang="en-US" sz="1200" dirty="0">
              <a:latin typeface="ＭＳ ゴシック" panose="020B0609070205080204" pitchFamily="49" charset="-128"/>
              <a:ea typeface="ＭＳ ゴシック" panose="020B0609070205080204" pitchFamily="49" charset="-128"/>
            </a:endParaRPr>
          </a:p>
        </p:txBody>
      </p:sp>
      <p:sp>
        <p:nvSpPr>
          <p:cNvPr id="10" name="コンテンツ プレースホルダー 2"/>
          <p:cNvSpPr>
            <a:spLocks noGrp="1"/>
          </p:cNvSpPr>
          <p:nvPr>
            <p:ph idx="1"/>
          </p:nvPr>
        </p:nvSpPr>
        <p:spPr>
          <a:xfrm>
            <a:off x="949236" y="4893218"/>
            <a:ext cx="561705" cy="372127"/>
          </a:xfrm>
          <a:ln w="57150">
            <a:solidFill>
              <a:srgbClr val="FF0000"/>
            </a:solidFill>
          </a:ln>
        </p:spPr>
        <p:txBody>
          <a:bodyPr>
            <a:normAutofit fontScale="92500" lnSpcReduction="20000"/>
          </a:bodyPr>
          <a:lstStyle/>
          <a:p>
            <a:pPr marL="0" indent="0">
              <a:buNone/>
            </a:pPr>
            <a:r>
              <a:rPr kumimoji="1" lang="ja-JP" altLang="en-US" dirty="0"/>
              <a:t>　</a:t>
            </a:r>
          </a:p>
        </p:txBody>
      </p:sp>
      <p:sp>
        <p:nvSpPr>
          <p:cNvPr id="11" name="四角形吹き出し 10"/>
          <p:cNvSpPr/>
          <p:nvPr/>
        </p:nvSpPr>
        <p:spPr>
          <a:xfrm>
            <a:off x="1924325" y="5530370"/>
            <a:ext cx="8743950" cy="906945"/>
          </a:xfrm>
          <a:prstGeom prst="wedgeRectCallout">
            <a:avLst>
              <a:gd name="adj1" fmla="val -53394"/>
              <a:gd name="adj2" fmla="val -79224"/>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2000" dirty="0">
                <a:solidFill>
                  <a:schemeClr val="tx1"/>
                </a:solidFill>
                <a:latin typeface="ＭＳ ゴシック" panose="020B0609070205080204" pitchFamily="49" charset="-128"/>
                <a:ea typeface="ＭＳ ゴシック" panose="020B0609070205080204" pitchFamily="49" charset="-128"/>
              </a:rPr>
              <a:t>『</a:t>
            </a:r>
            <a:r>
              <a:rPr lang="ja-JP" altLang="en-US" sz="2000" dirty="0">
                <a:solidFill>
                  <a:schemeClr val="tx1"/>
                </a:solidFill>
                <a:latin typeface="ＭＳ ゴシック" panose="020B0609070205080204" pitchFamily="49" charset="-128"/>
                <a:ea typeface="ＭＳ ゴシック" panose="020B0609070205080204" pitchFamily="49" charset="-128"/>
              </a:rPr>
              <a:t>在宅介護実態調査　データ入力用ファイル（Ｒ３．８改）</a:t>
            </a:r>
            <a:r>
              <a:rPr lang="en-US" altLang="ja-JP" sz="2000" dirty="0">
                <a:solidFill>
                  <a:schemeClr val="tx1"/>
                </a:solidFill>
                <a:latin typeface="ＭＳ ゴシック" panose="020B0609070205080204" pitchFamily="49" charset="-128"/>
                <a:ea typeface="ＭＳ ゴシック" panose="020B0609070205080204" pitchFamily="49" charset="-128"/>
              </a:rPr>
              <a:t>.</a:t>
            </a:r>
            <a:r>
              <a:rPr lang="en-US" altLang="ja-JP" sz="2000" dirty="0" err="1">
                <a:solidFill>
                  <a:schemeClr val="tx1"/>
                </a:solidFill>
                <a:latin typeface="ＭＳ ゴシック" panose="020B0609070205080204" pitchFamily="49" charset="-128"/>
                <a:ea typeface="ＭＳ ゴシック" panose="020B0609070205080204" pitchFamily="49" charset="-128"/>
              </a:rPr>
              <a:t>xlsm</a:t>
            </a:r>
            <a:r>
              <a:rPr lang="en-US" altLang="ja-JP" sz="2000" dirty="0">
                <a:solidFill>
                  <a:schemeClr val="tx1"/>
                </a:solidFill>
                <a:latin typeface="ＭＳ ゴシック" panose="020B0609070205080204" pitchFamily="49" charset="-128"/>
                <a:ea typeface="ＭＳ ゴシック" panose="020B0609070205080204" pitchFamily="49" charset="-128"/>
              </a:rPr>
              <a:t>』</a:t>
            </a:r>
            <a:r>
              <a:rPr lang="ja-JP" altLang="en-US" sz="2000" dirty="0">
                <a:solidFill>
                  <a:schemeClr val="tx1"/>
                </a:solidFill>
                <a:latin typeface="ＭＳ ゴシック" panose="020B0609070205080204" pitchFamily="49" charset="-128"/>
                <a:ea typeface="ＭＳ ゴシック" panose="020B0609070205080204" pitchFamily="49" charset="-128"/>
              </a:rPr>
              <a:t>ファイルの</a:t>
            </a:r>
            <a:r>
              <a:rPr lang="en-US" altLang="ja-JP" sz="2000" dirty="0">
                <a:solidFill>
                  <a:schemeClr val="tx1"/>
                </a:solidFill>
                <a:latin typeface="ＭＳ ゴシック" panose="020B0609070205080204" pitchFamily="49" charset="-128"/>
                <a:ea typeface="ＭＳ ゴシック" panose="020B0609070205080204" pitchFamily="49" charset="-128"/>
              </a:rPr>
              <a:t>『※</a:t>
            </a:r>
            <a:r>
              <a:rPr lang="ja-JP" altLang="en-US" sz="2000" dirty="0">
                <a:solidFill>
                  <a:schemeClr val="tx1"/>
                </a:solidFill>
                <a:latin typeface="ＭＳ ゴシック" panose="020B0609070205080204" pitchFamily="49" charset="-128"/>
                <a:ea typeface="ＭＳ ゴシック" panose="020B0609070205080204" pitchFamily="49" charset="-128"/>
              </a:rPr>
              <a:t>入力例</a:t>
            </a:r>
            <a:r>
              <a:rPr lang="en-US" altLang="ja-JP" sz="2000" dirty="0">
                <a:solidFill>
                  <a:schemeClr val="tx1"/>
                </a:solidFill>
                <a:latin typeface="ＭＳ ゴシック" panose="020B0609070205080204" pitchFamily="49" charset="-128"/>
                <a:ea typeface="ＭＳ ゴシック" panose="020B0609070205080204" pitchFamily="49" charset="-128"/>
              </a:rPr>
              <a:t>』</a:t>
            </a:r>
            <a:r>
              <a:rPr lang="ja-JP" altLang="en-US" sz="2000" dirty="0">
                <a:solidFill>
                  <a:schemeClr val="tx1"/>
                </a:solidFill>
                <a:latin typeface="ＭＳ ゴシック" panose="020B0609070205080204" pitchFamily="49" charset="-128"/>
                <a:ea typeface="ＭＳ ゴシック" panose="020B0609070205080204" pitchFamily="49" charset="-128"/>
              </a:rPr>
              <a:t>シートに入力ルールが記載されています。</a:t>
            </a:r>
            <a:endParaRPr kumimoji="1" lang="ja-JP" altLang="en-US" sz="20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354473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342244" y="1265660"/>
            <a:ext cx="11554759" cy="4229449"/>
          </a:xfrm>
          <a:prstGeom prst="rect">
            <a:avLst/>
          </a:prstGeom>
        </p:spPr>
      </p:pic>
      <p:sp>
        <p:nvSpPr>
          <p:cNvPr id="7" name="サブタイトル 2"/>
          <p:cNvSpPr txBox="1">
            <a:spLocks/>
          </p:cNvSpPr>
          <p:nvPr/>
        </p:nvSpPr>
        <p:spPr>
          <a:xfrm>
            <a:off x="10975730" y="6257315"/>
            <a:ext cx="1083964" cy="36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1200" dirty="0">
                <a:latin typeface="ＭＳ ゴシック" panose="020B0609070205080204" pitchFamily="49" charset="-128"/>
                <a:ea typeface="ＭＳ ゴシック" panose="020B0609070205080204" pitchFamily="49" charset="-128"/>
              </a:rPr>
              <a:t>4</a:t>
            </a:r>
            <a:endParaRPr lang="ja-JP" altLang="en-US" sz="1200" dirty="0">
              <a:latin typeface="ＭＳ ゴシック" panose="020B0609070205080204" pitchFamily="49" charset="-128"/>
              <a:ea typeface="ＭＳ ゴシック" panose="020B0609070205080204" pitchFamily="49" charset="-128"/>
            </a:endParaRPr>
          </a:p>
        </p:txBody>
      </p:sp>
      <p:sp>
        <p:nvSpPr>
          <p:cNvPr id="9" name="タイトル 1"/>
          <p:cNvSpPr txBox="1">
            <a:spLocks/>
          </p:cNvSpPr>
          <p:nvPr/>
        </p:nvSpPr>
        <p:spPr>
          <a:xfrm>
            <a:off x="838200" y="365126"/>
            <a:ext cx="10515600" cy="566860"/>
          </a:xfrm>
          <a:prstGeom prst="rect">
            <a:avLst/>
          </a:prstGeom>
          <a:solidFill>
            <a:srgbClr val="00206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b="1" dirty="0">
                <a:solidFill>
                  <a:schemeClr val="bg1"/>
                </a:solidFill>
                <a:latin typeface="ＭＳ ゴシック" panose="020B0609070205080204" pitchFamily="49" charset="-128"/>
                <a:ea typeface="ＭＳ ゴシック" panose="020B0609070205080204" pitchFamily="49" charset="-128"/>
              </a:rPr>
              <a:t>　④ データの書き出し</a:t>
            </a:r>
            <a:endParaRPr lang="ja-JP" altLang="en-US" sz="3200" dirty="0">
              <a:solidFill>
                <a:schemeClr val="bg1"/>
              </a:solidFill>
              <a:latin typeface="ＭＳ ゴシック" panose="020B0609070205080204" pitchFamily="49" charset="-128"/>
              <a:ea typeface="ＭＳ ゴシック" panose="020B0609070205080204" pitchFamily="49" charset="-128"/>
            </a:endParaRPr>
          </a:p>
        </p:txBody>
      </p:sp>
      <p:sp>
        <p:nvSpPr>
          <p:cNvPr id="10" name="コンテンツ プレースホルダー 2"/>
          <p:cNvSpPr>
            <a:spLocks noGrp="1"/>
          </p:cNvSpPr>
          <p:nvPr>
            <p:ph idx="1"/>
          </p:nvPr>
        </p:nvSpPr>
        <p:spPr>
          <a:xfrm>
            <a:off x="342244" y="1687244"/>
            <a:ext cx="1292792" cy="546177"/>
          </a:xfrm>
          <a:ln w="57150">
            <a:solidFill>
              <a:srgbClr val="FF0000"/>
            </a:solidFill>
          </a:ln>
        </p:spPr>
        <p:txBody>
          <a:bodyPr/>
          <a:lstStyle/>
          <a:p>
            <a:pPr marL="0" indent="0">
              <a:buNone/>
            </a:pPr>
            <a:r>
              <a:rPr kumimoji="1" lang="ja-JP" altLang="en-US" dirty="0"/>
              <a:t>　</a:t>
            </a:r>
          </a:p>
        </p:txBody>
      </p:sp>
      <p:sp>
        <p:nvSpPr>
          <p:cNvPr id="11" name="四角形吹き出し 10"/>
          <p:cNvSpPr/>
          <p:nvPr/>
        </p:nvSpPr>
        <p:spPr>
          <a:xfrm>
            <a:off x="988640" y="5571159"/>
            <a:ext cx="8743950" cy="749808"/>
          </a:xfrm>
          <a:prstGeom prst="wedgeRectCallout">
            <a:avLst>
              <a:gd name="adj1" fmla="val -42759"/>
              <a:gd name="adj2" fmla="val -494730"/>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latin typeface="ＭＳ ゴシック" panose="020B0609070205080204" pitchFamily="49" charset="-128"/>
                <a:ea typeface="ＭＳ ゴシック" panose="020B0609070205080204" pitchFamily="49" charset="-128"/>
              </a:rPr>
              <a:t>全件入力後、</a:t>
            </a:r>
            <a:r>
              <a:rPr lang="en-US" altLang="ja-JP" sz="2000" dirty="0">
                <a:solidFill>
                  <a:schemeClr val="tx1"/>
                </a:solidFill>
                <a:latin typeface="ＭＳ ゴシック" panose="020B0609070205080204" pitchFamily="49" charset="-128"/>
                <a:ea typeface="ＭＳ ゴシック" panose="020B0609070205080204" pitchFamily="49" charset="-128"/>
              </a:rPr>
              <a:t>CSV</a:t>
            </a:r>
            <a:r>
              <a:rPr lang="ja-JP" altLang="en-US" sz="2000" dirty="0">
                <a:solidFill>
                  <a:schemeClr val="tx1"/>
                </a:solidFill>
                <a:latin typeface="ＭＳ ゴシック" panose="020B0609070205080204" pitchFamily="49" charset="-128"/>
                <a:ea typeface="ＭＳ ゴシック" panose="020B0609070205080204" pitchFamily="49" charset="-128"/>
              </a:rPr>
              <a:t>出力ボタンをクリックして</a:t>
            </a:r>
            <a:r>
              <a:rPr lang="en-US" altLang="ja-JP" sz="2000" dirty="0">
                <a:solidFill>
                  <a:schemeClr val="tx1"/>
                </a:solidFill>
                <a:latin typeface="ＭＳ ゴシック" panose="020B0609070205080204" pitchFamily="49" charset="-128"/>
                <a:ea typeface="ＭＳ ゴシック" panose="020B0609070205080204" pitchFamily="49" charset="-128"/>
              </a:rPr>
              <a:t>CSV</a:t>
            </a:r>
            <a:r>
              <a:rPr lang="ja-JP" altLang="en-US" sz="2000" dirty="0">
                <a:solidFill>
                  <a:schemeClr val="tx1"/>
                </a:solidFill>
                <a:latin typeface="ＭＳ ゴシック" panose="020B0609070205080204" pitchFamily="49" charset="-128"/>
                <a:ea typeface="ＭＳ ゴシック" panose="020B0609070205080204" pitchFamily="49" charset="-128"/>
              </a:rPr>
              <a:t>ファイルを書き出します。 </a:t>
            </a:r>
            <a:endParaRPr kumimoji="1" lang="ja-JP" altLang="en-US" sz="20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002715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95822" y="5676041"/>
            <a:ext cx="10800356" cy="562362"/>
          </a:xfrm>
        </p:spPr>
        <p:txBody>
          <a:bodyPr>
            <a:normAutofit/>
          </a:bodyPr>
          <a:lstStyle/>
          <a:p>
            <a:pPr marL="0" indent="0">
              <a:buNone/>
            </a:pPr>
            <a:r>
              <a:rPr lang="ja-JP" altLang="en-US" sz="2000" dirty="0">
                <a:latin typeface="ＭＳ ゴシック" panose="020B0609070205080204" pitchFamily="49" charset="-128"/>
                <a:ea typeface="ＭＳ ゴシック" panose="020B0609070205080204" pitchFamily="49" charset="-128"/>
              </a:rPr>
              <a:t>書き出された</a:t>
            </a:r>
            <a:r>
              <a:rPr lang="en-US" altLang="ja-JP" sz="2000" dirty="0"/>
              <a:t>CSV</a:t>
            </a:r>
            <a:r>
              <a:rPr lang="ja-JP" altLang="en-US" sz="2000" dirty="0"/>
              <a:t>ファイルを認定ソフト操作方法を参考に認定ソフトへの取り込みを行ってください。 </a:t>
            </a:r>
            <a:endParaRPr kumimoji="1" lang="ja-JP" altLang="en-US" sz="2000" dirty="0"/>
          </a:p>
        </p:txBody>
      </p:sp>
      <p:sp>
        <p:nvSpPr>
          <p:cNvPr id="6" name="タイトル 1"/>
          <p:cNvSpPr txBox="1">
            <a:spLocks/>
          </p:cNvSpPr>
          <p:nvPr/>
        </p:nvSpPr>
        <p:spPr>
          <a:xfrm>
            <a:off x="838200" y="365126"/>
            <a:ext cx="10515600" cy="566860"/>
          </a:xfrm>
          <a:prstGeom prst="rect">
            <a:avLst/>
          </a:prstGeom>
          <a:solidFill>
            <a:srgbClr val="00206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b="1" dirty="0">
                <a:solidFill>
                  <a:schemeClr val="bg1"/>
                </a:solidFill>
                <a:latin typeface="ＭＳ ゴシック" panose="020B0609070205080204" pitchFamily="49" charset="-128"/>
                <a:ea typeface="ＭＳ ゴシック" panose="020B0609070205080204" pitchFamily="49" charset="-128"/>
              </a:rPr>
              <a:t>　⑤ </a:t>
            </a:r>
            <a:r>
              <a:rPr lang="en-US" altLang="ja-JP" sz="3200" b="1" dirty="0">
                <a:solidFill>
                  <a:schemeClr val="bg1"/>
                </a:solidFill>
                <a:latin typeface="ＭＳ ゴシック" panose="020B0609070205080204" pitchFamily="49" charset="-128"/>
                <a:ea typeface="ＭＳ ゴシック" panose="020B0609070205080204" pitchFamily="49" charset="-128"/>
              </a:rPr>
              <a:t>CSV</a:t>
            </a:r>
            <a:r>
              <a:rPr lang="ja-JP" altLang="en-US" sz="3200" b="1" dirty="0">
                <a:solidFill>
                  <a:schemeClr val="bg1"/>
                </a:solidFill>
                <a:latin typeface="ＭＳ ゴシック" panose="020B0609070205080204" pitchFamily="49" charset="-128"/>
                <a:ea typeface="ＭＳ ゴシック" panose="020B0609070205080204" pitchFamily="49" charset="-128"/>
              </a:rPr>
              <a:t>ファイル出力の終了</a:t>
            </a:r>
            <a:endParaRPr lang="ja-JP" altLang="en-US" sz="3200" dirty="0">
              <a:solidFill>
                <a:schemeClr val="bg1"/>
              </a:solidFill>
              <a:latin typeface="ＭＳ ゴシック" panose="020B0609070205080204" pitchFamily="49" charset="-128"/>
              <a:ea typeface="ＭＳ ゴシック" panose="020B0609070205080204" pitchFamily="49" charset="-128"/>
            </a:endParaRPr>
          </a:p>
        </p:txBody>
      </p:sp>
      <p:sp>
        <p:nvSpPr>
          <p:cNvPr id="7" name="サブタイトル 2"/>
          <p:cNvSpPr txBox="1">
            <a:spLocks/>
          </p:cNvSpPr>
          <p:nvPr/>
        </p:nvSpPr>
        <p:spPr>
          <a:xfrm>
            <a:off x="10975730" y="6257315"/>
            <a:ext cx="1083964" cy="36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1200" dirty="0">
                <a:latin typeface="ＭＳ ゴシック" panose="020B0609070205080204" pitchFamily="49" charset="-128"/>
                <a:ea typeface="ＭＳ ゴシック" panose="020B0609070205080204" pitchFamily="49" charset="-128"/>
              </a:rPr>
              <a:t>5</a:t>
            </a:r>
            <a:endParaRPr lang="ja-JP" altLang="en-US" sz="1200" dirty="0">
              <a:latin typeface="ＭＳ ゴシック" panose="020B0609070205080204" pitchFamily="49" charset="-128"/>
              <a:ea typeface="ＭＳ ゴシック" panose="020B0609070205080204" pitchFamily="49" charset="-128"/>
            </a:endParaRPr>
          </a:p>
        </p:txBody>
      </p:sp>
      <p:pic>
        <p:nvPicPr>
          <p:cNvPr id="2" name="図 1"/>
          <p:cNvPicPr>
            <a:picLocks noChangeAspect="1"/>
          </p:cNvPicPr>
          <p:nvPr/>
        </p:nvPicPr>
        <p:blipFill>
          <a:blip r:embed="rId2"/>
          <a:stretch>
            <a:fillRect/>
          </a:stretch>
        </p:blipFill>
        <p:spPr>
          <a:xfrm>
            <a:off x="1320805" y="2040609"/>
            <a:ext cx="2186726" cy="1817716"/>
          </a:xfrm>
          <a:prstGeom prst="rect">
            <a:avLst/>
          </a:prstGeom>
        </p:spPr>
      </p:pic>
      <p:sp>
        <p:nvSpPr>
          <p:cNvPr id="8" name="四角形吹き出し 7"/>
          <p:cNvSpPr/>
          <p:nvPr/>
        </p:nvSpPr>
        <p:spPr>
          <a:xfrm>
            <a:off x="4214954" y="1508128"/>
            <a:ext cx="7141031" cy="3891186"/>
          </a:xfrm>
          <a:prstGeom prst="wedgeRectCallout">
            <a:avLst>
              <a:gd name="adj1" fmla="val -59442"/>
              <a:gd name="adj2" fmla="val -12575"/>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2000" dirty="0">
                <a:solidFill>
                  <a:schemeClr val="tx1"/>
                </a:solidFill>
                <a:latin typeface="ＭＳ ゴシック" panose="020B0609070205080204" pitchFamily="49" charset="-128"/>
                <a:ea typeface="ＭＳ ゴシック" panose="020B0609070205080204" pitchFamily="49" charset="-128"/>
              </a:rPr>
              <a:t>メッセージボックスが表示されたら</a:t>
            </a:r>
            <a:r>
              <a:rPr lang="en-US" altLang="ja-JP" sz="2000" dirty="0">
                <a:solidFill>
                  <a:schemeClr val="tx1"/>
                </a:solidFill>
                <a:latin typeface="ＭＳ ゴシック" panose="020B0609070205080204" pitchFamily="49" charset="-128"/>
                <a:ea typeface="ＭＳ ゴシック" panose="020B0609070205080204" pitchFamily="49" charset="-128"/>
              </a:rPr>
              <a:t>CSV</a:t>
            </a:r>
            <a:r>
              <a:rPr lang="ja-JP" altLang="en-US" sz="2000" dirty="0">
                <a:solidFill>
                  <a:schemeClr val="tx1"/>
                </a:solidFill>
                <a:latin typeface="ＭＳ ゴシック" panose="020B0609070205080204" pitchFamily="49" charset="-128"/>
                <a:ea typeface="ＭＳ ゴシック" panose="020B0609070205080204" pitchFamily="49" charset="-128"/>
              </a:rPr>
              <a:t>出力は完了です。</a:t>
            </a:r>
            <a:endParaRPr kumimoji="1" lang="ja-JP" altLang="en-US" sz="2000" dirty="0">
              <a:solidFill>
                <a:schemeClr val="tx1"/>
              </a:solidFill>
              <a:latin typeface="ＭＳ ゴシック" panose="020B0609070205080204" pitchFamily="49" charset="-128"/>
              <a:ea typeface="ＭＳ ゴシック" panose="020B0609070205080204" pitchFamily="49" charset="-128"/>
            </a:endParaRPr>
          </a:p>
        </p:txBody>
      </p:sp>
      <p:sp>
        <p:nvSpPr>
          <p:cNvPr id="9" name="コンテンツ プレースホルダー 2"/>
          <p:cNvSpPr txBox="1">
            <a:spLocks/>
          </p:cNvSpPr>
          <p:nvPr/>
        </p:nvSpPr>
        <p:spPr>
          <a:xfrm>
            <a:off x="4439425" y="2420744"/>
            <a:ext cx="6692088" cy="2551410"/>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a:latin typeface="ＭＳ ゴシック" panose="020B0609070205080204" pitchFamily="49" charset="-128"/>
                <a:ea typeface="ＭＳ ゴシック" panose="020B0609070205080204" pitchFamily="49" charset="-128"/>
              </a:rPr>
              <a:t>●</a:t>
            </a:r>
            <a:r>
              <a:rPr lang="en-US" altLang="ja-JP" sz="2000" dirty="0">
                <a:latin typeface="ＭＳ ゴシック" panose="020B0609070205080204" pitchFamily="49" charset="-128"/>
                <a:ea typeface="ＭＳ ゴシック" panose="020B0609070205080204" pitchFamily="49" charset="-128"/>
              </a:rPr>
              <a:t>CSV</a:t>
            </a:r>
            <a:r>
              <a:rPr lang="ja-JP" altLang="en-US" sz="2000" dirty="0">
                <a:latin typeface="ＭＳ ゴシック" panose="020B0609070205080204" pitchFamily="49" charset="-128"/>
                <a:ea typeface="ＭＳ ゴシック" panose="020B0609070205080204" pitchFamily="49" charset="-128"/>
              </a:rPr>
              <a:t>ファイル出力先</a:t>
            </a:r>
            <a:endParaRPr lang="en-US" altLang="ja-JP" sz="2000" dirty="0">
              <a:latin typeface="ＭＳ ゴシック" panose="020B0609070205080204" pitchFamily="49" charset="-128"/>
              <a:ea typeface="ＭＳ ゴシック" panose="020B0609070205080204" pitchFamily="49" charset="-128"/>
            </a:endParaRPr>
          </a:p>
          <a:p>
            <a:pPr marL="0" indent="0">
              <a:buNone/>
            </a:pPr>
            <a:r>
              <a:rPr lang="ja-JP" altLang="en-US" sz="2000" dirty="0">
                <a:latin typeface="ＭＳ ゴシック" panose="020B0609070205080204" pitchFamily="49" charset="-128"/>
                <a:ea typeface="ＭＳ ゴシック" panose="020B0609070205080204" pitchFamily="49" charset="-128"/>
              </a:rPr>
              <a:t>　</a:t>
            </a:r>
            <a:r>
              <a:rPr lang="en-US" altLang="ja-JP" sz="2000" dirty="0">
                <a:latin typeface="ＭＳ ゴシック" panose="020B0609070205080204" pitchFamily="49" charset="-128"/>
                <a:ea typeface="ＭＳ ゴシック" panose="020B0609070205080204" pitchFamily="49" charset="-128"/>
              </a:rPr>
              <a:t>『</a:t>
            </a:r>
            <a:r>
              <a:rPr lang="ja-JP" altLang="en-US" sz="2000" dirty="0">
                <a:latin typeface="ＭＳ ゴシック" panose="020B0609070205080204" pitchFamily="49" charset="-128"/>
                <a:ea typeface="ＭＳ ゴシック" panose="020B0609070205080204" pitchFamily="49" charset="-128"/>
              </a:rPr>
              <a:t>在宅介護実態調査　データ入力用ファイル（Ｒ３</a:t>
            </a:r>
            <a:br>
              <a:rPr lang="en-US" altLang="ja-JP" sz="2000" dirty="0">
                <a:latin typeface="ＭＳ ゴシック" panose="020B0609070205080204" pitchFamily="49" charset="-128"/>
                <a:ea typeface="ＭＳ ゴシック" panose="020B0609070205080204" pitchFamily="49" charset="-128"/>
              </a:rPr>
            </a:br>
            <a:r>
              <a:rPr lang="ja-JP" altLang="en-US" sz="2000" dirty="0">
                <a:latin typeface="ＭＳ ゴシック" panose="020B0609070205080204" pitchFamily="49" charset="-128"/>
                <a:ea typeface="ＭＳ ゴシック" panose="020B0609070205080204" pitchFamily="49" charset="-128"/>
              </a:rPr>
              <a:t>　．８改）</a:t>
            </a:r>
            <a:r>
              <a:rPr lang="en-US" altLang="ja-JP" sz="2000" dirty="0">
                <a:latin typeface="ＭＳ ゴシック" panose="020B0609070205080204" pitchFamily="49" charset="-128"/>
                <a:ea typeface="ＭＳ ゴシック" panose="020B0609070205080204" pitchFamily="49" charset="-128"/>
              </a:rPr>
              <a:t>.</a:t>
            </a:r>
            <a:r>
              <a:rPr lang="en-US" altLang="ja-JP" sz="2000" dirty="0" err="1">
                <a:latin typeface="ＭＳ ゴシック" panose="020B0609070205080204" pitchFamily="49" charset="-128"/>
                <a:ea typeface="ＭＳ ゴシック" panose="020B0609070205080204" pitchFamily="49" charset="-128"/>
              </a:rPr>
              <a:t>xlsm</a:t>
            </a:r>
            <a:r>
              <a:rPr lang="en-US" altLang="ja-JP" sz="2000" dirty="0">
                <a:latin typeface="ＭＳ ゴシック" panose="020B0609070205080204" pitchFamily="49" charset="-128"/>
                <a:ea typeface="ＭＳ ゴシック" panose="020B0609070205080204" pitchFamily="49" charset="-128"/>
              </a:rPr>
              <a:t>』</a:t>
            </a:r>
            <a:r>
              <a:rPr lang="ja-JP" altLang="en-US" sz="2000" dirty="0">
                <a:latin typeface="ＭＳ ゴシック" panose="020B0609070205080204" pitchFamily="49" charset="-128"/>
                <a:ea typeface="ＭＳ ゴシック" panose="020B0609070205080204" pitchFamily="49" charset="-128"/>
              </a:rPr>
              <a:t>と同じフォルダに出力します。</a:t>
            </a:r>
            <a:endParaRPr lang="en-US" altLang="ja-JP" sz="2000" dirty="0">
              <a:latin typeface="ＭＳ ゴシック" panose="020B0609070205080204" pitchFamily="49" charset="-128"/>
              <a:ea typeface="ＭＳ ゴシック" panose="020B0609070205080204" pitchFamily="49" charset="-128"/>
            </a:endParaRPr>
          </a:p>
          <a:p>
            <a:pPr marL="0" indent="0">
              <a:buFont typeface="Arial" panose="020B0604020202020204" pitchFamily="34" charset="0"/>
              <a:buNone/>
            </a:pPr>
            <a:r>
              <a:rPr lang="ja-JP" altLang="en-US" sz="2000" dirty="0">
                <a:latin typeface="ＭＳ ゴシック" panose="020B0609070205080204" pitchFamily="49" charset="-128"/>
                <a:ea typeface="ＭＳ ゴシック" panose="020B0609070205080204" pitchFamily="49" charset="-128"/>
              </a:rPr>
              <a:t>●</a:t>
            </a:r>
            <a:r>
              <a:rPr lang="en-US" altLang="ja-JP" sz="2000" dirty="0">
                <a:latin typeface="ＭＳ ゴシック" panose="020B0609070205080204" pitchFamily="49" charset="-128"/>
                <a:ea typeface="ＭＳ ゴシック" panose="020B0609070205080204" pitchFamily="49" charset="-128"/>
              </a:rPr>
              <a:t>CSV</a:t>
            </a:r>
            <a:r>
              <a:rPr lang="ja-JP" altLang="en-US" sz="2000" dirty="0">
                <a:latin typeface="ＭＳ ゴシック" panose="020B0609070205080204" pitchFamily="49" charset="-128"/>
                <a:ea typeface="ＭＳ ゴシック" panose="020B0609070205080204" pitchFamily="49" charset="-128"/>
              </a:rPr>
              <a:t>ファイル名</a:t>
            </a:r>
            <a:endParaRPr lang="en-US" altLang="ja-JP" sz="2000" dirty="0">
              <a:latin typeface="ＭＳ ゴシック" panose="020B0609070205080204" pitchFamily="49" charset="-128"/>
              <a:ea typeface="ＭＳ ゴシック" panose="020B0609070205080204" pitchFamily="49" charset="-128"/>
            </a:endParaRPr>
          </a:p>
          <a:p>
            <a:pPr marL="0" indent="0">
              <a:buFont typeface="Arial" panose="020B0604020202020204" pitchFamily="34" charset="0"/>
              <a:buNone/>
            </a:pPr>
            <a:r>
              <a:rPr lang="ja-JP" altLang="en-US" sz="2000" dirty="0">
                <a:latin typeface="ＭＳ ゴシック" panose="020B0609070205080204" pitchFamily="49" charset="-128"/>
                <a:ea typeface="ＭＳ ゴシック" panose="020B0609070205080204" pitchFamily="49" charset="-128"/>
              </a:rPr>
              <a:t>　</a:t>
            </a:r>
            <a:r>
              <a:rPr lang="en-US" altLang="ja-JP" sz="2000" dirty="0">
                <a:latin typeface="ＭＳ ゴシック" panose="020B0609070205080204" pitchFamily="49" charset="-128"/>
                <a:ea typeface="ＭＳ ゴシック" panose="020B0609070205080204" pitchFamily="49" charset="-128"/>
              </a:rPr>
              <a:t>『CSV</a:t>
            </a:r>
            <a:r>
              <a:rPr lang="ja-JP" altLang="en-US" sz="2000" dirty="0">
                <a:latin typeface="ＭＳ ゴシック" panose="020B0609070205080204" pitchFamily="49" charset="-128"/>
                <a:ea typeface="ＭＳ ゴシック" panose="020B0609070205080204" pitchFamily="49" charset="-128"/>
              </a:rPr>
              <a:t>出力</a:t>
            </a:r>
            <a:r>
              <a:rPr lang="en-US" altLang="ja-JP" sz="2000" dirty="0">
                <a:latin typeface="ＭＳ ゴシック" panose="020B0609070205080204" pitchFamily="49" charset="-128"/>
                <a:ea typeface="ＭＳ ゴシック" panose="020B0609070205080204" pitchFamily="49" charset="-128"/>
              </a:rPr>
              <a:t>』</a:t>
            </a:r>
            <a:r>
              <a:rPr lang="ja-JP" altLang="en-US" sz="2000" dirty="0">
                <a:latin typeface="ＭＳ ゴシック" panose="020B0609070205080204" pitchFamily="49" charset="-128"/>
                <a:ea typeface="ＭＳ ゴシック" panose="020B0609070205080204" pitchFamily="49" charset="-128"/>
              </a:rPr>
              <a:t>ボタンを押下した日時をファイル名にし</a:t>
            </a:r>
            <a:br>
              <a:rPr lang="en-US" altLang="ja-JP" sz="2000" dirty="0">
                <a:latin typeface="ＭＳ ゴシック" panose="020B0609070205080204" pitchFamily="49" charset="-128"/>
                <a:ea typeface="ＭＳ ゴシック" panose="020B0609070205080204" pitchFamily="49" charset="-128"/>
              </a:rPr>
            </a:br>
            <a:r>
              <a:rPr lang="ja-JP" altLang="en-US" sz="2000" dirty="0">
                <a:latin typeface="ＭＳ ゴシック" panose="020B0609070205080204" pitchFamily="49" charset="-128"/>
                <a:ea typeface="ＭＳ ゴシック" panose="020B0609070205080204" pitchFamily="49" charset="-128"/>
              </a:rPr>
              <a:t>　</a:t>
            </a:r>
            <a:r>
              <a:rPr lang="ja-JP" altLang="en-US" sz="2000" dirty="0" err="1">
                <a:latin typeface="ＭＳ ゴシック" panose="020B0609070205080204" pitchFamily="49" charset="-128"/>
                <a:ea typeface="ＭＳ ゴシック" panose="020B0609070205080204" pitchFamily="49" charset="-128"/>
              </a:rPr>
              <a:t>た</a:t>
            </a:r>
            <a:r>
              <a:rPr lang="en-US" altLang="ja-JP" sz="2000" dirty="0">
                <a:latin typeface="ＭＳ ゴシック" panose="020B0609070205080204" pitchFamily="49" charset="-128"/>
                <a:ea typeface="ＭＳ ゴシック" panose="020B0609070205080204" pitchFamily="49" charset="-128"/>
              </a:rPr>
              <a:t>『YYYYMMDDhhmmss.CSV』</a:t>
            </a:r>
            <a:r>
              <a:rPr lang="ja-JP" altLang="en-US" sz="2000" dirty="0">
                <a:latin typeface="ＭＳ ゴシック" panose="020B0609070205080204" pitchFamily="49" charset="-128"/>
                <a:ea typeface="ＭＳ ゴシック" panose="020B0609070205080204" pitchFamily="49" charset="-128"/>
              </a:rPr>
              <a:t>として出力します。</a:t>
            </a:r>
            <a:endParaRPr lang="en-US" altLang="ja-JP" sz="2000" dirty="0">
              <a:latin typeface="ＭＳ ゴシック" panose="020B0609070205080204" pitchFamily="49" charset="-128"/>
              <a:ea typeface="ＭＳ ゴシック" panose="020B0609070205080204" pitchFamily="49" charset="-128"/>
            </a:endParaRPr>
          </a:p>
          <a:p>
            <a:pPr marL="0" indent="0">
              <a:buNone/>
            </a:pPr>
            <a:r>
              <a:rPr lang="ja-JP" altLang="en-US" sz="2000" dirty="0">
                <a:latin typeface="ＭＳ ゴシック" panose="020B0609070205080204" pitchFamily="49" charset="-128"/>
                <a:ea typeface="ＭＳ ゴシック" panose="020B0609070205080204" pitchFamily="49" charset="-128"/>
              </a:rPr>
              <a:t>例）</a:t>
            </a:r>
            <a:r>
              <a:rPr lang="en-US" altLang="ja-JP" sz="2000" dirty="0">
                <a:latin typeface="ＭＳ ゴシック" panose="020B0609070205080204" pitchFamily="49" charset="-128"/>
                <a:ea typeface="ＭＳ ゴシック" panose="020B0609070205080204" pitchFamily="49" charset="-128"/>
              </a:rPr>
              <a:t>C:\Users\[</a:t>
            </a:r>
            <a:r>
              <a:rPr lang="ja-JP" altLang="en-US" sz="2000" dirty="0">
                <a:latin typeface="ＭＳ ゴシック" panose="020B0609070205080204" pitchFamily="49" charset="-128"/>
                <a:ea typeface="ＭＳ ゴシック" panose="020B0609070205080204" pitchFamily="49" charset="-128"/>
              </a:rPr>
              <a:t>ユーザ名</a:t>
            </a:r>
            <a:r>
              <a:rPr lang="en-US" altLang="ja-JP" sz="2000" dirty="0">
                <a:latin typeface="ＭＳ ゴシック" panose="020B0609070205080204" pitchFamily="49" charset="-128"/>
                <a:ea typeface="ＭＳ ゴシック" panose="020B0609070205080204" pitchFamily="49" charset="-128"/>
              </a:rPr>
              <a:t>]\Desktop\20210730144212.csv</a:t>
            </a:r>
          </a:p>
        </p:txBody>
      </p:sp>
    </p:spTree>
    <p:extLst>
      <p:ext uri="{BB962C8B-B14F-4D97-AF65-F5344CB8AC3E}">
        <p14:creationId xmlns:p14="http://schemas.microsoft.com/office/powerpoint/2010/main" val="3911776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941160"/>
          </a:xfrm>
          <a:solidFill>
            <a:srgbClr val="002060"/>
          </a:solidFill>
        </p:spPr>
        <p:txBody>
          <a:bodyPr>
            <a:normAutofit fontScale="90000"/>
          </a:bodyPr>
          <a:lstStyle/>
          <a:p>
            <a:r>
              <a:rPr lang="ja-JP" altLang="en-US" sz="3200" b="1" dirty="0">
                <a:solidFill>
                  <a:schemeClr val="bg1"/>
                </a:solidFill>
                <a:latin typeface="ＭＳ ゴシック" panose="020B0609070205080204" pitchFamily="49" charset="-128"/>
                <a:ea typeface="ＭＳ ゴシック" panose="020B0609070205080204" pitchFamily="49" charset="-128"/>
              </a:rPr>
              <a:t>２</a:t>
            </a:r>
            <a:r>
              <a:rPr lang="en-US" altLang="ja-JP" sz="3200" b="1" dirty="0">
                <a:solidFill>
                  <a:schemeClr val="bg1"/>
                </a:solidFill>
                <a:latin typeface="ＭＳ ゴシック" panose="020B0609070205080204" pitchFamily="49" charset="-128"/>
                <a:ea typeface="ＭＳ ゴシック" panose="020B0609070205080204" pitchFamily="49" charset="-128"/>
              </a:rPr>
              <a:t>.</a:t>
            </a:r>
            <a:r>
              <a:rPr lang="ja-JP" altLang="en-US" sz="3200" b="1" dirty="0">
                <a:solidFill>
                  <a:schemeClr val="bg1"/>
                </a:solidFill>
                <a:latin typeface="ＭＳ ゴシック" panose="020B0609070205080204" pitchFamily="49" charset="-128"/>
                <a:ea typeface="ＭＳ ゴシック" panose="020B0609070205080204" pitchFamily="49" charset="-128"/>
              </a:rPr>
              <a:t>旧フォーマットのデータを新フォーマットへ変換する</a:t>
            </a:r>
            <a:br>
              <a:rPr lang="en-US" altLang="ja-JP" sz="3200" b="1" dirty="0">
                <a:solidFill>
                  <a:schemeClr val="bg1"/>
                </a:solidFill>
                <a:latin typeface="ＭＳ ゴシック" panose="020B0609070205080204" pitchFamily="49" charset="-128"/>
                <a:ea typeface="ＭＳ ゴシック" panose="020B0609070205080204" pitchFamily="49" charset="-128"/>
              </a:rPr>
            </a:br>
            <a:r>
              <a:rPr lang="ja-JP" altLang="en-US" sz="3200" b="1" dirty="0">
                <a:solidFill>
                  <a:schemeClr val="bg1"/>
                </a:solidFill>
                <a:latin typeface="ＭＳ ゴシック" panose="020B0609070205080204" pitchFamily="49" charset="-128"/>
                <a:ea typeface="ＭＳ ゴシック" panose="020B0609070205080204" pitchFamily="49" charset="-128"/>
              </a:rPr>
              <a:t>　① 新旧変換用ファイルを開く </a:t>
            </a:r>
            <a:endParaRPr kumimoji="1" lang="ja-JP" altLang="en-US" sz="3200" dirty="0">
              <a:solidFill>
                <a:schemeClr val="bg1"/>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635725" y="1645173"/>
            <a:ext cx="11051177" cy="4351338"/>
          </a:xfrm>
        </p:spPr>
        <p:txBody>
          <a:bodyPr>
            <a:normAutofit/>
          </a:bodyPr>
          <a:lstStyle/>
          <a:p>
            <a:r>
              <a:rPr lang="ja-JP" altLang="en-US" sz="2000" dirty="0">
                <a:latin typeface="ＭＳ ゴシック" panose="020B0609070205080204" pitchFamily="49" charset="-128"/>
                <a:ea typeface="ＭＳ ゴシック" panose="020B0609070205080204" pitchFamily="49" charset="-128"/>
              </a:rPr>
              <a:t>「在宅介護実態調査　データ入力用ファイル（Ｒ３．８改）</a:t>
            </a:r>
            <a:r>
              <a:rPr lang="en-US" altLang="ja-JP" sz="2000" dirty="0">
                <a:latin typeface="ＭＳ ゴシック" panose="020B0609070205080204" pitchFamily="49" charset="-128"/>
                <a:ea typeface="ＭＳ ゴシック" panose="020B0609070205080204" pitchFamily="49" charset="-128"/>
              </a:rPr>
              <a:t>_</a:t>
            </a:r>
            <a:r>
              <a:rPr lang="ja-JP" altLang="en-US" sz="2000" dirty="0">
                <a:latin typeface="ＭＳ ゴシック" panose="020B0609070205080204" pitchFamily="49" charset="-128"/>
                <a:ea typeface="ＭＳ ゴシック" panose="020B0609070205080204" pitchFamily="49" charset="-128"/>
              </a:rPr>
              <a:t>新旧変換用</a:t>
            </a:r>
            <a:r>
              <a:rPr lang="en-US" altLang="ja-JP" sz="2000" dirty="0">
                <a:latin typeface="ＭＳ ゴシック" panose="020B0609070205080204" pitchFamily="49" charset="-128"/>
                <a:ea typeface="ＭＳ ゴシック" panose="020B0609070205080204" pitchFamily="49" charset="-128"/>
              </a:rPr>
              <a:t>.</a:t>
            </a:r>
            <a:r>
              <a:rPr lang="en-US" altLang="ja-JP" sz="2000" dirty="0" err="1">
                <a:latin typeface="ＭＳ ゴシック" panose="020B0609070205080204" pitchFamily="49" charset="-128"/>
                <a:ea typeface="ＭＳ ゴシック" panose="020B0609070205080204" pitchFamily="49" charset="-128"/>
              </a:rPr>
              <a:t>xlsm</a:t>
            </a:r>
            <a:r>
              <a:rPr lang="ja-JP" altLang="en-US" sz="2000" dirty="0">
                <a:latin typeface="ＭＳ ゴシック" panose="020B0609070205080204" pitchFamily="49" charset="-128"/>
                <a:ea typeface="ＭＳ ゴシック" panose="020B0609070205080204" pitchFamily="49" charset="-128"/>
              </a:rPr>
              <a:t>」をエクセルで開きます。 </a:t>
            </a:r>
            <a:endParaRPr lang="en-US" altLang="ja-JP" sz="2000" dirty="0">
              <a:latin typeface="ＭＳ ゴシック" panose="020B0609070205080204" pitchFamily="49" charset="-128"/>
              <a:ea typeface="ＭＳ ゴシック" panose="020B0609070205080204" pitchFamily="49" charset="-128"/>
            </a:endParaRPr>
          </a:p>
          <a:p>
            <a:endParaRPr lang="en-US" altLang="ja-JP" sz="2000" dirty="0">
              <a:latin typeface="ＭＳ ゴシック" panose="020B0609070205080204" pitchFamily="49" charset="-128"/>
              <a:ea typeface="ＭＳ ゴシック" panose="020B0609070205080204" pitchFamily="49" charset="-128"/>
            </a:endParaRPr>
          </a:p>
          <a:p>
            <a:endParaRPr lang="en-US" altLang="ja-JP" sz="2000" dirty="0">
              <a:latin typeface="ＭＳ ゴシック" panose="020B0609070205080204" pitchFamily="49" charset="-128"/>
              <a:ea typeface="ＭＳ ゴシック" panose="020B0609070205080204" pitchFamily="49" charset="-128"/>
            </a:endParaRPr>
          </a:p>
          <a:p>
            <a:endParaRPr lang="en-US" altLang="ja-JP" sz="2000" dirty="0">
              <a:latin typeface="ＭＳ ゴシック" panose="020B0609070205080204" pitchFamily="49" charset="-128"/>
              <a:ea typeface="ＭＳ ゴシック" panose="020B0609070205080204" pitchFamily="49" charset="-128"/>
            </a:endParaRPr>
          </a:p>
          <a:p>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このファイルはマクロを使用しています。ウィンドウズの設定でマクロが無効となっている場合は使用できません。各自治体の</a:t>
            </a:r>
            <a:r>
              <a:rPr lang="en-US" altLang="ja-JP" sz="2000" dirty="0">
                <a:latin typeface="ＭＳ ゴシック" panose="020B0609070205080204" pitchFamily="49" charset="-128"/>
                <a:ea typeface="ＭＳ ゴシック" panose="020B0609070205080204" pitchFamily="49" charset="-128"/>
              </a:rPr>
              <a:t>IT</a:t>
            </a:r>
            <a:r>
              <a:rPr lang="ja-JP" altLang="en-US" sz="2000" dirty="0">
                <a:latin typeface="ＭＳ ゴシック" panose="020B0609070205080204" pitchFamily="49" charset="-128"/>
                <a:ea typeface="ＭＳ ゴシック" panose="020B0609070205080204" pitchFamily="49" charset="-128"/>
              </a:rPr>
              <a:t>担当者等にご相談ください。また、ファイルサイズが大きいため開くのに時間がかかる場合があります。開いた後に以下のような注意が表示される場合がありますが、「コンテンツの有効化」をクリックしてください。 </a:t>
            </a:r>
          </a:p>
          <a:p>
            <a:endParaRPr kumimoji="1" lang="ja-JP" altLang="en-US" dirty="0">
              <a:latin typeface="ＭＳ ゴシック" panose="020B0609070205080204" pitchFamily="49" charset="-128"/>
              <a:ea typeface="ＭＳ ゴシック" panose="020B0609070205080204" pitchFamily="49" charset="-128"/>
            </a:endParaRPr>
          </a:p>
        </p:txBody>
      </p:sp>
      <p:pic>
        <p:nvPicPr>
          <p:cNvPr id="5" name="図 4"/>
          <p:cNvPicPr>
            <a:picLocks noChangeAspect="1"/>
          </p:cNvPicPr>
          <p:nvPr/>
        </p:nvPicPr>
        <p:blipFill>
          <a:blip r:embed="rId2"/>
          <a:stretch>
            <a:fillRect/>
          </a:stretch>
        </p:blipFill>
        <p:spPr>
          <a:xfrm>
            <a:off x="1172966" y="5288071"/>
            <a:ext cx="4676190" cy="342857"/>
          </a:xfrm>
          <a:prstGeom prst="rect">
            <a:avLst/>
          </a:prstGeom>
        </p:spPr>
      </p:pic>
      <p:sp>
        <p:nvSpPr>
          <p:cNvPr id="6" name="サブタイトル 2"/>
          <p:cNvSpPr txBox="1">
            <a:spLocks/>
          </p:cNvSpPr>
          <p:nvPr/>
        </p:nvSpPr>
        <p:spPr>
          <a:xfrm>
            <a:off x="10975730" y="6257315"/>
            <a:ext cx="1083964" cy="36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1200" dirty="0">
                <a:latin typeface="ＭＳ ゴシック" panose="020B0609070205080204" pitchFamily="49" charset="-128"/>
                <a:ea typeface="ＭＳ ゴシック" panose="020B0609070205080204" pitchFamily="49" charset="-128"/>
              </a:rPr>
              <a:t>6</a:t>
            </a:r>
            <a:endParaRPr lang="ja-JP" altLang="en-US" sz="1200" dirty="0">
              <a:latin typeface="ＭＳ ゴシック" panose="020B0609070205080204" pitchFamily="49" charset="-128"/>
              <a:ea typeface="ＭＳ ゴシック" panose="020B0609070205080204" pitchFamily="49" charset="-128"/>
            </a:endParaRPr>
          </a:p>
        </p:txBody>
      </p:sp>
      <p:pic>
        <p:nvPicPr>
          <p:cNvPr id="7" name="図 6"/>
          <p:cNvPicPr>
            <a:picLocks noChangeAspect="1"/>
          </p:cNvPicPr>
          <p:nvPr/>
        </p:nvPicPr>
        <p:blipFill>
          <a:blip r:embed="rId3"/>
          <a:stretch>
            <a:fillRect/>
          </a:stretch>
        </p:blipFill>
        <p:spPr>
          <a:xfrm>
            <a:off x="1843132" y="2233138"/>
            <a:ext cx="714286" cy="1133333"/>
          </a:xfrm>
          <a:prstGeom prst="rect">
            <a:avLst/>
          </a:prstGeom>
        </p:spPr>
      </p:pic>
    </p:spTree>
    <p:extLst>
      <p:ext uri="{BB962C8B-B14F-4D97-AF65-F5344CB8AC3E}">
        <p14:creationId xmlns:p14="http://schemas.microsoft.com/office/powerpoint/2010/main" val="3876409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1006752" y="4060856"/>
            <a:ext cx="3823507" cy="2374778"/>
          </a:xfrm>
          <a:prstGeom prst="rect">
            <a:avLst/>
          </a:prstGeom>
        </p:spPr>
      </p:pic>
      <p:sp>
        <p:nvSpPr>
          <p:cNvPr id="17" name="コンテンツ プレースホルダー 2"/>
          <p:cNvSpPr txBox="1">
            <a:spLocks/>
          </p:cNvSpPr>
          <p:nvPr/>
        </p:nvSpPr>
        <p:spPr>
          <a:xfrm>
            <a:off x="838201" y="1036313"/>
            <a:ext cx="4308566" cy="2680821"/>
          </a:xfrm>
          <a:prstGeom prst="rect">
            <a:avLst/>
          </a:prstGeom>
          <a:noFill/>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ja-JP" altLang="en-US" sz="1400" dirty="0">
              <a:latin typeface="ＭＳ ゴシック" panose="020B0609070205080204" pitchFamily="49" charset="-128"/>
              <a:ea typeface="ＭＳ ゴシック" panose="020B0609070205080204" pitchFamily="49" charset="-128"/>
            </a:endParaRPr>
          </a:p>
        </p:txBody>
      </p:sp>
      <p:sp>
        <p:nvSpPr>
          <p:cNvPr id="18" name="コンテンツ プレースホルダー 2"/>
          <p:cNvSpPr txBox="1">
            <a:spLocks/>
          </p:cNvSpPr>
          <p:nvPr/>
        </p:nvSpPr>
        <p:spPr>
          <a:xfrm>
            <a:off x="838201" y="3777917"/>
            <a:ext cx="4308566" cy="2840706"/>
          </a:xfrm>
          <a:prstGeom prst="rect">
            <a:avLst/>
          </a:prstGeom>
          <a:noFill/>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ja-JP" altLang="en-US" sz="1400" dirty="0">
              <a:latin typeface="ＭＳ ゴシック" panose="020B0609070205080204" pitchFamily="49" charset="-128"/>
              <a:ea typeface="ＭＳ ゴシック" panose="020B0609070205080204" pitchFamily="49" charset="-128"/>
            </a:endParaRPr>
          </a:p>
        </p:txBody>
      </p:sp>
      <p:pic>
        <p:nvPicPr>
          <p:cNvPr id="8" name="図 7"/>
          <p:cNvPicPr>
            <a:picLocks noChangeAspect="1"/>
          </p:cNvPicPr>
          <p:nvPr/>
        </p:nvPicPr>
        <p:blipFill>
          <a:blip r:embed="rId3"/>
          <a:stretch>
            <a:fillRect/>
          </a:stretch>
        </p:blipFill>
        <p:spPr>
          <a:xfrm>
            <a:off x="1006753" y="1140989"/>
            <a:ext cx="3843923" cy="2474587"/>
          </a:xfrm>
          <a:prstGeom prst="rect">
            <a:avLst/>
          </a:prstGeom>
        </p:spPr>
      </p:pic>
      <p:sp>
        <p:nvSpPr>
          <p:cNvPr id="3" name="コンテンツ プレースホルダー 2"/>
          <p:cNvSpPr>
            <a:spLocks noGrp="1"/>
          </p:cNvSpPr>
          <p:nvPr>
            <p:ph idx="1"/>
          </p:nvPr>
        </p:nvSpPr>
        <p:spPr>
          <a:xfrm>
            <a:off x="1254034" y="2560312"/>
            <a:ext cx="3709852" cy="684000"/>
          </a:xfrm>
          <a:ln w="38100">
            <a:solidFill>
              <a:srgbClr val="FF0000"/>
            </a:solidFill>
            <a:prstDash val="solid"/>
          </a:ln>
        </p:spPr>
        <p:txBody>
          <a:bodyPr/>
          <a:lstStyle/>
          <a:p>
            <a:pPr marL="0" indent="0">
              <a:buNone/>
            </a:pPr>
            <a:r>
              <a:rPr kumimoji="1" lang="ja-JP" altLang="en-US" dirty="0"/>
              <a:t>　</a:t>
            </a:r>
          </a:p>
        </p:txBody>
      </p:sp>
      <p:sp>
        <p:nvSpPr>
          <p:cNvPr id="6" name="タイトル 1"/>
          <p:cNvSpPr txBox="1">
            <a:spLocks/>
          </p:cNvSpPr>
          <p:nvPr/>
        </p:nvSpPr>
        <p:spPr>
          <a:xfrm>
            <a:off x="838200" y="365126"/>
            <a:ext cx="10515600" cy="566860"/>
          </a:xfrm>
          <a:prstGeom prst="rect">
            <a:avLst/>
          </a:prstGeom>
          <a:solidFill>
            <a:srgbClr val="00206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b="1" dirty="0">
                <a:solidFill>
                  <a:schemeClr val="bg1"/>
                </a:solidFill>
                <a:latin typeface="ＭＳ ゴシック" panose="020B0609070205080204" pitchFamily="49" charset="-128"/>
                <a:ea typeface="ＭＳ ゴシック" panose="020B0609070205080204" pitchFamily="49" charset="-128"/>
              </a:rPr>
              <a:t>　② 旧フォーマットデータのコピー</a:t>
            </a:r>
            <a:endParaRPr lang="ja-JP" altLang="en-US" sz="3200" dirty="0">
              <a:solidFill>
                <a:schemeClr val="bg1"/>
              </a:solidFill>
              <a:latin typeface="ＭＳ ゴシック" panose="020B0609070205080204" pitchFamily="49" charset="-128"/>
              <a:ea typeface="ＭＳ ゴシック" panose="020B0609070205080204" pitchFamily="49" charset="-128"/>
            </a:endParaRPr>
          </a:p>
        </p:txBody>
      </p:sp>
      <p:sp>
        <p:nvSpPr>
          <p:cNvPr id="7" name="サブタイトル 2"/>
          <p:cNvSpPr txBox="1">
            <a:spLocks/>
          </p:cNvSpPr>
          <p:nvPr/>
        </p:nvSpPr>
        <p:spPr>
          <a:xfrm>
            <a:off x="10975730" y="6257315"/>
            <a:ext cx="1083964" cy="3600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en-US" altLang="ja-JP" sz="1200" dirty="0">
                <a:latin typeface="ＭＳ ゴシック" panose="020B0609070205080204" pitchFamily="49" charset="-128"/>
                <a:ea typeface="ＭＳ ゴシック" panose="020B0609070205080204" pitchFamily="49" charset="-128"/>
              </a:rPr>
              <a:t>7</a:t>
            </a:r>
            <a:endParaRPr lang="ja-JP" altLang="en-US" sz="1200" dirty="0">
              <a:latin typeface="ＭＳ ゴシック" panose="020B0609070205080204" pitchFamily="49" charset="-128"/>
              <a:ea typeface="ＭＳ ゴシック" panose="020B0609070205080204" pitchFamily="49" charset="-128"/>
            </a:endParaRPr>
          </a:p>
        </p:txBody>
      </p:sp>
      <p:sp>
        <p:nvSpPr>
          <p:cNvPr id="9" name="コンテンツ プレースホルダー 2"/>
          <p:cNvSpPr txBox="1">
            <a:spLocks/>
          </p:cNvSpPr>
          <p:nvPr/>
        </p:nvSpPr>
        <p:spPr>
          <a:xfrm>
            <a:off x="1550126" y="3403105"/>
            <a:ext cx="879565" cy="237072"/>
          </a:xfrm>
          <a:prstGeom prst="rect">
            <a:avLst/>
          </a:prstGeom>
          <a:ln w="19050">
            <a:solidFill>
              <a:srgbClr val="FF0000"/>
            </a:solidFill>
          </a:ln>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a:t>　</a:t>
            </a:r>
            <a:endParaRPr lang="ja-JP" altLang="en-US" dirty="0"/>
          </a:p>
        </p:txBody>
      </p:sp>
      <p:sp>
        <p:nvSpPr>
          <p:cNvPr id="12" name="コンテンツ プレースホルダー 2"/>
          <p:cNvSpPr txBox="1">
            <a:spLocks/>
          </p:cNvSpPr>
          <p:nvPr/>
        </p:nvSpPr>
        <p:spPr>
          <a:xfrm>
            <a:off x="2286000" y="6202193"/>
            <a:ext cx="1267096" cy="237072"/>
          </a:xfrm>
          <a:prstGeom prst="rect">
            <a:avLst/>
          </a:prstGeom>
          <a:ln w="19050">
            <a:solidFill>
              <a:srgbClr val="FF0000"/>
            </a:solidFill>
          </a:ln>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a:t>　</a:t>
            </a:r>
            <a:endParaRPr lang="ja-JP" altLang="en-US" dirty="0"/>
          </a:p>
        </p:txBody>
      </p:sp>
      <p:sp>
        <p:nvSpPr>
          <p:cNvPr id="13" name="コンテンツ プレースホルダー 2"/>
          <p:cNvSpPr txBox="1">
            <a:spLocks/>
          </p:cNvSpPr>
          <p:nvPr/>
        </p:nvSpPr>
        <p:spPr>
          <a:xfrm>
            <a:off x="1254034" y="1123571"/>
            <a:ext cx="3374195" cy="499421"/>
          </a:xfrm>
          <a:prstGeom prst="rect">
            <a:avLst/>
          </a:prstGeom>
          <a:solidFill>
            <a:schemeClr val="bg1"/>
          </a:solidFill>
          <a:ln>
            <a:solidFill>
              <a:schemeClr val="accent2"/>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400" dirty="0">
                <a:latin typeface="ＭＳ ゴシック" panose="020B0609070205080204" pitchFamily="49" charset="-128"/>
                <a:ea typeface="ＭＳ ゴシック" panose="020B0609070205080204" pitchFamily="49" charset="-128"/>
              </a:rPr>
              <a:t>現行「在宅介護実態調査　データ入力用ファイル</a:t>
            </a:r>
            <a:r>
              <a:rPr lang="en-US" altLang="ja-JP" sz="1400" dirty="0">
                <a:latin typeface="ＭＳ ゴシック" panose="020B0609070205080204" pitchFamily="49" charset="-128"/>
                <a:ea typeface="ＭＳ ゴシック" panose="020B0609070205080204" pitchFamily="49" charset="-128"/>
              </a:rPr>
              <a:t>.</a:t>
            </a:r>
            <a:r>
              <a:rPr lang="en-US" altLang="ja-JP" sz="1400" dirty="0" err="1">
                <a:latin typeface="ＭＳ ゴシック" panose="020B0609070205080204" pitchFamily="49" charset="-128"/>
                <a:ea typeface="ＭＳ ゴシック" panose="020B0609070205080204" pitchFamily="49" charset="-128"/>
              </a:rPr>
              <a:t>xls</a:t>
            </a:r>
            <a:r>
              <a:rPr lang="ja-JP" altLang="en-US" sz="1400" dirty="0">
                <a:latin typeface="ＭＳ ゴシック" panose="020B0609070205080204" pitchFamily="49" charset="-128"/>
                <a:ea typeface="ＭＳ ゴシック" panose="020B0609070205080204" pitchFamily="49" charset="-128"/>
              </a:rPr>
              <a:t>」ファイルへの入力例</a:t>
            </a:r>
          </a:p>
        </p:txBody>
      </p:sp>
      <p:sp>
        <p:nvSpPr>
          <p:cNvPr id="14" name="コンテンツ プレースホルダー 2"/>
          <p:cNvSpPr txBox="1">
            <a:spLocks/>
          </p:cNvSpPr>
          <p:nvPr/>
        </p:nvSpPr>
        <p:spPr>
          <a:xfrm>
            <a:off x="1254034" y="3886795"/>
            <a:ext cx="3374195" cy="659344"/>
          </a:xfrm>
          <a:prstGeom prst="rect">
            <a:avLst/>
          </a:prstGeom>
          <a:solidFill>
            <a:schemeClr val="bg1"/>
          </a:solidFill>
          <a:ln>
            <a:solidFill>
              <a:schemeClr val="accent2"/>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400" dirty="0">
                <a:latin typeface="ＭＳ ゴシック" panose="020B0609070205080204" pitchFamily="49" charset="-128"/>
                <a:ea typeface="ＭＳ ゴシック" panose="020B0609070205080204" pitchFamily="49" charset="-128"/>
              </a:rPr>
              <a:t>新規「在宅介護実態調査　データ入力用ファイル（Ｒ３．８改）</a:t>
            </a:r>
            <a:r>
              <a:rPr lang="en-US" altLang="ja-JP" sz="1400" dirty="0">
                <a:latin typeface="ＭＳ ゴシック" panose="020B0609070205080204" pitchFamily="49" charset="-128"/>
                <a:ea typeface="ＭＳ ゴシック" panose="020B0609070205080204" pitchFamily="49" charset="-128"/>
              </a:rPr>
              <a:t>_</a:t>
            </a:r>
            <a:r>
              <a:rPr lang="ja-JP" altLang="en-US" sz="1400" dirty="0">
                <a:latin typeface="ＭＳ ゴシック" panose="020B0609070205080204" pitchFamily="49" charset="-128"/>
                <a:ea typeface="ＭＳ ゴシック" panose="020B0609070205080204" pitchFamily="49" charset="-128"/>
              </a:rPr>
              <a:t>新旧変換用</a:t>
            </a:r>
            <a:r>
              <a:rPr lang="en-US" altLang="ja-JP" sz="1400" dirty="0">
                <a:latin typeface="ＭＳ ゴシック" panose="020B0609070205080204" pitchFamily="49" charset="-128"/>
                <a:ea typeface="ＭＳ ゴシック" panose="020B0609070205080204" pitchFamily="49" charset="-128"/>
              </a:rPr>
              <a:t>.</a:t>
            </a:r>
            <a:r>
              <a:rPr lang="en-US" altLang="ja-JP" sz="1400" dirty="0" err="1">
                <a:latin typeface="ＭＳ ゴシック" panose="020B0609070205080204" pitchFamily="49" charset="-128"/>
                <a:ea typeface="ＭＳ ゴシック" panose="020B0609070205080204" pitchFamily="49" charset="-128"/>
              </a:rPr>
              <a:t>xlsm</a:t>
            </a:r>
            <a:r>
              <a:rPr lang="ja-JP" altLang="en-US" sz="1400" dirty="0">
                <a:latin typeface="ＭＳ ゴシック" panose="020B0609070205080204" pitchFamily="49" charset="-128"/>
                <a:ea typeface="ＭＳ ゴシック" panose="020B0609070205080204" pitchFamily="49" charset="-128"/>
              </a:rPr>
              <a:t>」ファイルへの入力例</a:t>
            </a:r>
          </a:p>
          <a:p>
            <a:pPr marL="0" indent="0">
              <a:buNone/>
            </a:pPr>
            <a:endParaRPr lang="ja-JP" altLang="en-US" sz="1400" dirty="0">
              <a:latin typeface="ＭＳ ゴシック" panose="020B0609070205080204" pitchFamily="49" charset="-128"/>
              <a:ea typeface="ＭＳ ゴシック" panose="020B0609070205080204" pitchFamily="49" charset="-128"/>
            </a:endParaRPr>
          </a:p>
        </p:txBody>
      </p:sp>
      <p:sp>
        <p:nvSpPr>
          <p:cNvPr id="15" name="コンテンツ プレースホルダー 2"/>
          <p:cNvSpPr txBox="1">
            <a:spLocks/>
          </p:cNvSpPr>
          <p:nvPr/>
        </p:nvSpPr>
        <p:spPr>
          <a:xfrm>
            <a:off x="1258385" y="5477691"/>
            <a:ext cx="3709852" cy="657698"/>
          </a:xfrm>
          <a:prstGeom prst="rect">
            <a:avLst/>
          </a:prstGeom>
          <a:ln w="38100">
            <a:solidFill>
              <a:srgbClr val="FF0000"/>
            </a:solidFill>
            <a:prstDash val="solid"/>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a:t>　</a:t>
            </a:r>
            <a:endParaRPr lang="ja-JP" altLang="en-US" dirty="0"/>
          </a:p>
        </p:txBody>
      </p:sp>
      <p:sp>
        <p:nvSpPr>
          <p:cNvPr id="16" name="四角形吹き出し 15"/>
          <p:cNvSpPr/>
          <p:nvPr/>
        </p:nvSpPr>
        <p:spPr>
          <a:xfrm>
            <a:off x="6679474" y="1245497"/>
            <a:ext cx="4838238" cy="4693749"/>
          </a:xfrm>
          <a:prstGeom prst="wedgeRectCallout">
            <a:avLst>
              <a:gd name="adj1" fmla="val -66517"/>
              <a:gd name="adj2" fmla="val -1019"/>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600" dirty="0">
                <a:solidFill>
                  <a:schemeClr val="tx1"/>
                </a:solidFill>
                <a:latin typeface="ＭＳ ゴシック" panose="020B0609070205080204" pitchFamily="49" charset="-128"/>
                <a:ea typeface="ＭＳ ゴシック" panose="020B0609070205080204" pitchFamily="49" charset="-128"/>
              </a:rPr>
              <a:t>(1)</a:t>
            </a:r>
            <a:r>
              <a:rPr lang="ja-JP" altLang="en-US" sz="1600" dirty="0">
                <a:solidFill>
                  <a:schemeClr val="tx1"/>
                </a:solidFill>
                <a:latin typeface="ＭＳ ゴシック" panose="020B0609070205080204" pitchFamily="49" charset="-128"/>
                <a:ea typeface="ＭＳ ゴシック" panose="020B0609070205080204" pitchFamily="49" charset="-128"/>
              </a:rPr>
              <a:t>現行の</a:t>
            </a:r>
            <a:r>
              <a:rPr lang="en-US" altLang="ja-JP" sz="1600" dirty="0">
                <a:solidFill>
                  <a:schemeClr val="tx1"/>
                </a:solidFill>
                <a:latin typeface="ＭＳ ゴシック" panose="020B0609070205080204" pitchFamily="49" charset="-128"/>
                <a:ea typeface="ＭＳ ゴシック" panose="020B0609070205080204" pitchFamily="49" charset="-128"/>
              </a:rPr>
              <a:t>『</a:t>
            </a:r>
            <a:r>
              <a:rPr lang="ja-JP" altLang="en-US" sz="1600" dirty="0">
                <a:solidFill>
                  <a:schemeClr val="tx1"/>
                </a:solidFill>
                <a:latin typeface="ＭＳ ゴシック" panose="020B0609070205080204" pitchFamily="49" charset="-128"/>
                <a:ea typeface="ＭＳ ゴシック" panose="020B0609070205080204" pitchFamily="49" charset="-128"/>
              </a:rPr>
              <a:t>在宅介護実態調査　データ入力用ファイル</a:t>
            </a:r>
            <a:r>
              <a:rPr lang="en-US" altLang="ja-JP" sz="1600" dirty="0">
                <a:solidFill>
                  <a:schemeClr val="tx1"/>
                </a:solidFill>
                <a:latin typeface="ＭＳ ゴシック" panose="020B0609070205080204" pitchFamily="49" charset="-128"/>
                <a:ea typeface="ＭＳ ゴシック" panose="020B0609070205080204" pitchFamily="49" charset="-128"/>
              </a:rPr>
              <a:t>.</a:t>
            </a:r>
            <a:r>
              <a:rPr lang="en-US" altLang="ja-JP" sz="1600" dirty="0" err="1">
                <a:solidFill>
                  <a:schemeClr val="tx1"/>
                </a:solidFill>
                <a:latin typeface="ＭＳ ゴシック" panose="020B0609070205080204" pitchFamily="49" charset="-128"/>
                <a:ea typeface="ＭＳ ゴシック" panose="020B0609070205080204" pitchFamily="49" charset="-128"/>
              </a:rPr>
              <a:t>xls</a:t>
            </a:r>
            <a:r>
              <a:rPr lang="en-US" altLang="ja-JP" sz="1600" dirty="0">
                <a:solidFill>
                  <a:schemeClr val="tx1"/>
                </a:solidFill>
                <a:latin typeface="ＭＳ ゴシック" panose="020B0609070205080204" pitchFamily="49" charset="-128"/>
                <a:ea typeface="ＭＳ ゴシック" panose="020B0609070205080204" pitchFamily="49" charset="-128"/>
              </a:rPr>
              <a:t>』</a:t>
            </a:r>
            <a:r>
              <a:rPr lang="ja-JP" altLang="en-US" sz="1600" dirty="0">
                <a:solidFill>
                  <a:schemeClr val="tx1"/>
                </a:solidFill>
                <a:latin typeface="ＭＳ ゴシック" panose="020B0609070205080204" pitchFamily="49" charset="-128"/>
                <a:ea typeface="ＭＳ ゴシック" panose="020B0609070205080204" pitchFamily="49" charset="-128"/>
              </a:rPr>
              <a:t>の</a:t>
            </a:r>
            <a:r>
              <a:rPr lang="en-US" altLang="ja-JP" sz="1600" dirty="0">
                <a:solidFill>
                  <a:schemeClr val="tx1"/>
                </a:solidFill>
                <a:latin typeface="ＭＳ ゴシック" panose="020B0609070205080204" pitchFamily="49" charset="-128"/>
                <a:ea typeface="ＭＳ ゴシック" panose="020B0609070205080204" pitchFamily="49" charset="-128"/>
              </a:rPr>
              <a:t>『</a:t>
            </a:r>
            <a:r>
              <a:rPr lang="ja-JP" altLang="en-US" sz="1600" dirty="0">
                <a:solidFill>
                  <a:schemeClr val="tx1"/>
                </a:solidFill>
                <a:latin typeface="ＭＳ ゴシック" panose="020B0609070205080204" pitchFamily="49" charset="-128"/>
                <a:ea typeface="ＭＳ ゴシック" panose="020B0609070205080204" pitchFamily="49" charset="-128"/>
              </a:rPr>
              <a:t>アンケート結果入力シート</a:t>
            </a:r>
            <a:r>
              <a:rPr lang="en-US" altLang="ja-JP" sz="1600" dirty="0">
                <a:solidFill>
                  <a:schemeClr val="tx1"/>
                </a:solidFill>
                <a:latin typeface="ＭＳ ゴシック" panose="020B0609070205080204" pitchFamily="49" charset="-128"/>
                <a:ea typeface="ＭＳ ゴシック" panose="020B0609070205080204" pitchFamily="49" charset="-128"/>
              </a:rPr>
              <a:t>』</a:t>
            </a:r>
            <a:r>
              <a:rPr lang="ja-JP" altLang="en-US" sz="1600" dirty="0">
                <a:solidFill>
                  <a:schemeClr val="tx1"/>
                </a:solidFill>
                <a:latin typeface="ＭＳ ゴシック" panose="020B0609070205080204" pitchFamily="49" charset="-128"/>
                <a:ea typeface="ＭＳ ゴシック" panose="020B0609070205080204" pitchFamily="49" charset="-128"/>
              </a:rPr>
              <a:t>をエクセルで開いてください。</a:t>
            </a:r>
            <a:endParaRPr lang="en-US" altLang="ja-JP" sz="1600" dirty="0">
              <a:solidFill>
                <a:schemeClr val="tx1"/>
              </a:solidFill>
              <a:latin typeface="ＭＳ ゴシック" panose="020B0609070205080204" pitchFamily="49" charset="-128"/>
              <a:ea typeface="ＭＳ ゴシック" panose="020B0609070205080204" pitchFamily="49" charset="-128"/>
            </a:endParaRPr>
          </a:p>
          <a:p>
            <a:r>
              <a:rPr lang="en-US" altLang="ja-JP" sz="1600" dirty="0">
                <a:solidFill>
                  <a:schemeClr val="tx1"/>
                </a:solidFill>
                <a:latin typeface="ＭＳ ゴシック" panose="020B0609070205080204" pitchFamily="49" charset="-128"/>
                <a:ea typeface="ＭＳ ゴシック" panose="020B0609070205080204" pitchFamily="49" charset="-128"/>
              </a:rPr>
              <a:t>(2)</a:t>
            </a:r>
            <a:r>
              <a:rPr lang="ja-JP" altLang="en-US" sz="1600" dirty="0">
                <a:solidFill>
                  <a:schemeClr val="tx1"/>
                </a:solidFill>
                <a:latin typeface="ＭＳ ゴシック" panose="020B0609070205080204" pitchFamily="49" charset="-128"/>
                <a:ea typeface="ＭＳ ゴシック" panose="020B0609070205080204" pitchFamily="49" charset="-128"/>
              </a:rPr>
              <a:t>新規の</a:t>
            </a:r>
            <a:r>
              <a:rPr lang="en-US" altLang="ja-JP" sz="1600" dirty="0">
                <a:solidFill>
                  <a:schemeClr val="tx1"/>
                </a:solidFill>
                <a:latin typeface="ＭＳ ゴシック" panose="020B0609070205080204" pitchFamily="49" charset="-128"/>
                <a:ea typeface="ＭＳ ゴシック" panose="020B0609070205080204" pitchFamily="49" charset="-128"/>
              </a:rPr>
              <a:t>『</a:t>
            </a:r>
            <a:r>
              <a:rPr lang="ja-JP" altLang="en-US" sz="1600" dirty="0">
                <a:solidFill>
                  <a:schemeClr val="tx1"/>
                </a:solidFill>
                <a:latin typeface="ＭＳ ゴシック" panose="020B0609070205080204" pitchFamily="49" charset="-128"/>
                <a:ea typeface="ＭＳ ゴシック" panose="020B0609070205080204" pitchFamily="49" charset="-128"/>
              </a:rPr>
              <a:t>在宅介護実態調査　データ入力用ファイル（Ｒ３．８改）</a:t>
            </a:r>
            <a:r>
              <a:rPr lang="en-US" altLang="ja-JP" sz="1600" dirty="0">
                <a:solidFill>
                  <a:schemeClr val="tx1"/>
                </a:solidFill>
                <a:latin typeface="ＭＳ ゴシック" panose="020B0609070205080204" pitchFamily="49" charset="-128"/>
                <a:ea typeface="ＭＳ ゴシック" panose="020B0609070205080204" pitchFamily="49" charset="-128"/>
              </a:rPr>
              <a:t>_</a:t>
            </a:r>
            <a:r>
              <a:rPr lang="ja-JP" altLang="en-US" sz="1600" dirty="0">
                <a:solidFill>
                  <a:schemeClr val="tx1"/>
                </a:solidFill>
                <a:latin typeface="ＭＳ ゴシック" panose="020B0609070205080204" pitchFamily="49" charset="-128"/>
                <a:ea typeface="ＭＳ ゴシック" panose="020B0609070205080204" pitchFamily="49" charset="-128"/>
              </a:rPr>
              <a:t>新旧変換用</a:t>
            </a:r>
            <a:r>
              <a:rPr lang="en-US" altLang="ja-JP" sz="1600" dirty="0">
                <a:solidFill>
                  <a:schemeClr val="tx1"/>
                </a:solidFill>
                <a:latin typeface="ＭＳ ゴシック" panose="020B0609070205080204" pitchFamily="49" charset="-128"/>
                <a:ea typeface="ＭＳ ゴシック" panose="020B0609070205080204" pitchFamily="49" charset="-128"/>
              </a:rPr>
              <a:t>.</a:t>
            </a:r>
            <a:r>
              <a:rPr lang="en-US" altLang="ja-JP" sz="1600" dirty="0" err="1">
                <a:solidFill>
                  <a:schemeClr val="tx1"/>
                </a:solidFill>
                <a:latin typeface="ＭＳ ゴシック" panose="020B0609070205080204" pitchFamily="49" charset="-128"/>
                <a:ea typeface="ＭＳ ゴシック" panose="020B0609070205080204" pitchFamily="49" charset="-128"/>
              </a:rPr>
              <a:t>xlsm</a:t>
            </a:r>
            <a:r>
              <a:rPr lang="en-US" altLang="ja-JP" sz="1600" dirty="0">
                <a:solidFill>
                  <a:schemeClr val="tx1"/>
                </a:solidFill>
                <a:latin typeface="ＭＳ ゴシック" panose="020B0609070205080204" pitchFamily="49" charset="-128"/>
                <a:ea typeface="ＭＳ ゴシック" panose="020B0609070205080204" pitchFamily="49" charset="-128"/>
              </a:rPr>
              <a:t>』</a:t>
            </a:r>
            <a:r>
              <a:rPr lang="ja-JP" altLang="en-US" sz="1600" dirty="0">
                <a:solidFill>
                  <a:schemeClr val="tx1"/>
                </a:solidFill>
                <a:latin typeface="ＭＳ ゴシック" panose="020B0609070205080204" pitchFamily="49" charset="-128"/>
                <a:ea typeface="ＭＳ ゴシック" panose="020B0609070205080204" pitchFamily="49" charset="-128"/>
              </a:rPr>
              <a:t>の</a:t>
            </a:r>
            <a:r>
              <a:rPr lang="en-US" altLang="ja-JP" sz="1600" dirty="0">
                <a:solidFill>
                  <a:schemeClr val="tx1"/>
                </a:solidFill>
                <a:latin typeface="ＭＳ ゴシック" panose="020B0609070205080204" pitchFamily="49" charset="-128"/>
                <a:ea typeface="ＭＳ ゴシック" panose="020B0609070205080204" pitchFamily="49" charset="-128"/>
              </a:rPr>
              <a:t>『</a:t>
            </a:r>
            <a:r>
              <a:rPr lang="ja-JP" altLang="en-US" sz="1600" dirty="0">
                <a:solidFill>
                  <a:schemeClr val="tx1"/>
                </a:solidFill>
                <a:latin typeface="ＭＳ ゴシック" panose="020B0609070205080204" pitchFamily="49" charset="-128"/>
                <a:ea typeface="ＭＳ ゴシック" panose="020B0609070205080204" pitchFamily="49" charset="-128"/>
              </a:rPr>
              <a:t>アンケート結果入力 旧フォーマット</a:t>
            </a:r>
            <a:r>
              <a:rPr lang="en-US" altLang="ja-JP" sz="1600" dirty="0">
                <a:solidFill>
                  <a:schemeClr val="tx1"/>
                </a:solidFill>
                <a:latin typeface="ＭＳ ゴシック" panose="020B0609070205080204" pitchFamily="49" charset="-128"/>
                <a:ea typeface="ＭＳ ゴシック" panose="020B0609070205080204" pitchFamily="49" charset="-128"/>
              </a:rPr>
              <a:t>』</a:t>
            </a:r>
            <a:r>
              <a:rPr lang="ja-JP" altLang="en-US" sz="1600" dirty="0">
                <a:solidFill>
                  <a:schemeClr val="tx1"/>
                </a:solidFill>
                <a:latin typeface="ＭＳ ゴシック" panose="020B0609070205080204" pitchFamily="49" charset="-128"/>
                <a:ea typeface="ＭＳ ゴシック" panose="020B0609070205080204" pitchFamily="49" charset="-128"/>
              </a:rPr>
              <a:t>シートへ</a:t>
            </a:r>
            <a:r>
              <a:rPr lang="en-US" altLang="ja-JP" sz="1600" dirty="0">
                <a:solidFill>
                  <a:schemeClr val="tx1"/>
                </a:solidFill>
                <a:latin typeface="ＭＳ ゴシック" panose="020B0609070205080204" pitchFamily="49" charset="-128"/>
                <a:ea typeface="ＭＳ ゴシック" panose="020B0609070205080204" pitchFamily="49" charset="-128"/>
              </a:rPr>
              <a:t>(1)</a:t>
            </a:r>
            <a:r>
              <a:rPr lang="ja-JP" altLang="en-US" sz="1600" dirty="0">
                <a:solidFill>
                  <a:schemeClr val="tx1"/>
                </a:solidFill>
                <a:latin typeface="ＭＳ ゴシック" panose="020B0609070205080204" pitchFamily="49" charset="-128"/>
                <a:ea typeface="ＭＳ ゴシック" panose="020B0609070205080204" pitchFamily="49" charset="-128"/>
              </a:rPr>
              <a:t>のデータをコピーしてください。</a:t>
            </a:r>
            <a:endParaRPr lang="en-US" altLang="ja-JP" sz="1600" dirty="0">
              <a:solidFill>
                <a:schemeClr val="tx1"/>
              </a:solidFill>
              <a:latin typeface="ＭＳ ゴシック" panose="020B0609070205080204" pitchFamily="49" charset="-128"/>
              <a:ea typeface="ＭＳ ゴシック" panose="020B0609070205080204" pitchFamily="49" charset="-128"/>
            </a:endParaRPr>
          </a:p>
          <a:p>
            <a:endParaRPr lang="en-US" altLang="ja-JP" sz="1600" dirty="0">
              <a:solidFill>
                <a:schemeClr val="tx1"/>
              </a:solidFill>
              <a:latin typeface="ＭＳ ゴシック" panose="020B0609070205080204" pitchFamily="49" charset="-128"/>
              <a:ea typeface="ＭＳ ゴシック" panose="020B0609070205080204" pitchFamily="49" charset="-128"/>
            </a:endParaRPr>
          </a:p>
          <a:p>
            <a:r>
              <a:rPr lang="ja-JP" altLang="en-US" sz="1600" dirty="0">
                <a:solidFill>
                  <a:schemeClr val="tx1"/>
                </a:solidFill>
                <a:latin typeface="ＭＳ ゴシック" panose="020B0609070205080204" pitchFamily="49" charset="-128"/>
                <a:ea typeface="ＭＳ ゴシック" panose="020B0609070205080204" pitchFamily="49" charset="-128"/>
              </a:rPr>
              <a:t>　　　　　　　　　　コピーは右クリックで表示</a:t>
            </a:r>
            <a:br>
              <a:rPr lang="en-US" altLang="ja-JP" sz="1600" dirty="0">
                <a:solidFill>
                  <a:schemeClr val="tx1"/>
                </a:solidFill>
                <a:latin typeface="ＭＳ ゴシック" panose="020B0609070205080204" pitchFamily="49" charset="-128"/>
                <a:ea typeface="ＭＳ ゴシック" panose="020B0609070205080204" pitchFamily="49" charset="-128"/>
              </a:rPr>
            </a:br>
            <a:r>
              <a:rPr lang="ja-JP" altLang="en-US" sz="1600" dirty="0">
                <a:solidFill>
                  <a:schemeClr val="tx1"/>
                </a:solidFill>
                <a:latin typeface="ＭＳ ゴシック" panose="020B0609070205080204" pitchFamily="49" charset="-128"/>
                <a:ea typeface="ＭＳ ゴシック" panose="020B0609070205080204" pitchFamily="49" charset="-128"/>
              </a:rPr>
              <a:t>　　　　　　　　　　されるメニューの</a:t>
            </a:r>
            <a:br>
              <a:rPr lang="en-US" altLang="ja-JP" sz="1600" dirty="0">
                <a:solidFill>
                  <a:schemeClr val="tx1"/>
                </a:solidFill>
                <a:latin typeface="ＭＳ ゴシック" panose="020B0609070205080204" pitchFamily="49" charset="-128"/>
                <a:ea typeface="ＭＳ ゴシック" panose="020B0609070205080204" pitchFamily="49" charset="-128"/>
              </a:rPr>
            </a:br>
            <a:r>
              <a:rPr lang="ja-JP" altLang="en-US" sz="1600" dirty="0">
                <a:solidFill>
                  <a:schemeClr val="tx1"/>
                </a:solidFill>
                <a:latin typeface="ＭＳ ゴシック" panose="020B0609070205080204" pitchFamily="49" charset="-128"/>
                <a:ea typeface="ＭＳ ゴシック" panose="020B0609070205080204" pitchFamily="49" charset="-128"/>
              </a:rPr>
              <a:t>　　　　　　　　　　</a:t>
            </a:r>
            <a:r>
              <a:rPr lang="en-US" altLang="ja-JP" sz="1600" dirty="0">
                <a:solidFill>
                  <a:schemeClr val="tx1"/>
                </a:solidFill>
                <a:latin typeface="ＭＳ ゴシック" panose="020B0609070205080204" pitchFamily="49" charset="-128"/>
                <a:ea typeface="ＭＳ ゴシック" panose="020B0609070205080204" pitchFamily="49" charset="-128"/>
              </a:rPr>
              <a:t>『</a:t>
            </a:r>
            <a:r>
              <a:rPr lang="ja-JP" altLang="en-US" sz="1600" dirty="0">
                <a:solidFill>
                  <a:schemeClr val="tx1"/>
                </a:solidFill>
                <a:latin typeface="ＭＳ ゴシック" panose="020B0609070205080204" pitchFamily="49" charset="-128"/>
                <a:ea typeface="ＭＳ ゴシック" panose="020B0609070205080204" pitchFamily="49" charset="-128"/>
              </a:rPr>
              <a:t>貼り付けのオプション</a:t>
            </a:r>
            <a:r>
              <a:rPr lang="en-US" altLang="ja-JP" sz="1600" dirty="0">
                <a:solidFill>
                  <a:schemeClr val="tx1"/>
                </a:solidFill>
                <a:latin typeface="ＭＳ ゴシック" panose="020B0609070205080204" pitchFamily="49" charset="-128"/>
                <a:ea typeface="ＭＳ ゴシック" panose="020B0609070205080204" pitchFamily="49" charset="-128"/>
              </a:rPr>
              <a:t>』</a:t>
            </a:r>
            <a:br>
              <a:rPr lang="en-US" altLang="ja-JP" sz="1600" dirty="0">
                <a:solidFill>
                  <a:schemeClr val="tx1"/>
                </a:solidFill>
                <a:latin typeface="ＭＳ ゴシック" panose="020B0609070205080204" pitchFamily="49" charset="-128"/>
                <a:ea typeface="ＭＳ ゴシック" panose="020B0609070205080204" pitchFamily="49" charset="-128"/>
              </a:rPr>
            </a:br>
            <a:r>
              <a:rPr lang="ja-JP" altLang="en-US" sz="1600" dirty="0">
                <a:solidFill>
                  <a:schemeClr val="tx1"/>
                </a:solidFill>
                <a:latin typeface="ＭＳ ゴシック" panose="020B0609070205080204" pitchFamily="49" charset="-128"/>
                <a:ea typeface="ＭＳ ゴシック" panose="020B0609070205080204" pitchFamily="49" charset="-128"/>
              </a:rPr>
              <a:t>　　　　　　　　　　</a:t>
            </a:r>
            <a:r>
              <a:rPr lang="ja-JP" altLang="en-US" sz="1600" dirty="0" err="1">
                <a:solidFill>
                  <a:schemeClr val="tx1"/>
                </a:solidFill>
                <a:latin typeface="ＭＳ ゴシック" panose="020B0609070205080204" pitchFamily="49" charset="-128"/>
                <a:ea typeface="ＭＳ ゴシック" panose="020B0609070205080204" pitchFamily="49" charset="-128"/>
              </a:rPr>
              <a:t>の</a:t>
            </a:r>
            <a:r>
              <a:rPr lang="en-US" altLang="ja-JP" sz="1600" dirty="0">
                <a:solidFill>
                  <a:schemeClr val="tx1"/>
                </a:solidFill>
                <a:latin typeface="ＭＳ ゴシック" panose="020B0609070205080204" pitchFamily="49" charset="-128"/>
                <a:ea typeface="ＭＳ ゴシック" panose="020B0609070205080204" pitchFamily="49" charset="-128"/>
              </a:rPr>
              <a:t>『</a:t>
            </a:r>
            <a:r>
              <a:rPr lang="ja-JP" altLang="en-US" sz="1600" dirty="0">
                <a:solidFill>
                  <a:schemeClr val="tx1"/>
                </a:solidFill>
                <a:latin typeface="ＭＳ ゴシック" panose="020B0609070205080204" pitchFamily="49" charset="-128"/>
                <a:ea typeface="ＭＳ ゴシック" panose="020B0609070205080204" pitchFamily="49" charset="-128"/>
              </a:rPr>
              <a:t>値</a:t>
            </a:r>
            <a:r>
              <a:rPr lang="en-US" altLang="ja-JP" sz="1600" dirty="0">
                <a:solidFill>
                  <a:schemeClr val="tx1"/>
                </a:solidFill>
                <a:latin typeface="ＭＳ ゴシック" panose="020B0609070205080204" pitchFamily="49" charset="-128"/>
                <a:ea typeface="ＭＳ ゴシック" panose="020B0609070205080204" pitchFamily="49" charset="-128"/>
              </a:rPr>
              <a:t>』</a:t>
            </a:r>
            <a:r>
              <a:rPr lang="ja-JP" altLang="en-US" sz="1600" dirty="0">
                <a:solidFill>
                  <a:schemeClr val="tx1"/>
                </a:solidFill>
                <a:latin typeface="ＭＳ ゴシック" panose="020B0609070205080204" pitchFamily="49" charset="-128"/>
                <a:ea typeface="ＭＳ ゴシック" panose="020B0609070205080204" pitchFamily="49" charset="-128"/>
              </a:rPr>
              <a:t>で行ってください。</a:t>
            </a:r>
          </a:p>
          <a:p>
            <a:br>
              <a:rPr lang="en-US" altLang="ja-JP" sz="1600" dirty="0">
                <a:solidFill>
                  <a:schemeClr val="tx1"/>
                </a:solidFill>
                <a:latin typeface="ＭＳ ゴシック" panose="020B0609070205080204" pitchFamily="49" charset="-128"/>
                <a:ea typeface="ＭＳ ゴシック" panose="020B0609070205080204" pitchFamily="49" charset="-128"/>
              </a:rPr>
            </a:br>
            <a:endParaRPr lang="en-US" altLang="ja-JP" sz="1600" dirty="0">
              <a:solidFill>
                <a:schemeClr val="tx1"/>
              </a:solidFill>
              <a:latin typeface="ＭＳ ゴシック" panose="020B0609070205080204" pitchFamily="49" charset="-128"/>
              <a:ea typeface="ＭＳ ゴシック" panose="020B0609070205080204" pitchFamily="49" charset="-128"/>
            </a:endParaRPr>
          </a:p>
          <a:p>
            <a:endParaRPr lang="en-US" altLang="ja-JP" sz="1600" dirty="0">
              <a:solidFill>
                <a:schemeClr val="tx1"/>
              </a:solidFill>
              <a:latin typeface="ＭＳ ゴシック" panose="020B0609070205080204" pitchFamily="49" charset="-128"/>
              <a:ea typeface="ＭＳ ゴシック" panose="020B0609070205080204" pitchFamily="49" charset="-128"/>
            </a:endParaRPr>
          </a:p>
          <a:p>
            <a:r>
              <a:rPr lang="en-US" altLang="ja-JP" sz="1600" dirty="0">
                <a:solidFill>
                  <a:schemeClr val="tx1"/>
                </a:solidFill>
                <a:latin typeface="ＭＳ ゴシック" panose="020B0609070205080204" pitchFamily="49" charset="-128"/>
                <a:ea typeface="ＭＳ ゴシック" panose="020B0609070205080204" pitchFamily="49" charset="-128"/>
              </a:rPr>
              <a:t>※1</a:t>
            </a:r>
            <a:r>
              <a:rPr lang="ja-JP" altLang="en-US" sz="1600" dirty="0">
                <a:solidFill>
                  <a:schemeClr val="tx1"/>
                </a:solidFill>
                <a:latin typeface="ＭＳ ゴシック" panose="020B0609070205080204" pitchFamily="49" charset="-128"/>
                <a:ea typeface="ＭＳ ゴシック" panose="020B0609070205080204" pitchFamily="49" charset="-128"/>
              </a:rPr>
              <a:t>度に変換できるデータ行数は</a:t>
            </a:r>
            <a:r>
              <a:rPr lang="en-US" altLang="ja-JP" sz="1600" dirty="0">
                <a:solidFill>
                  <a:schemeClr val="tx1"/>
                </a:solidFill>
                <a:latin typeface="ＭＳ ゴシック" panose="020B0609070205080204" pitchFamily="49" charset="-128"/>
                <a:ea typeface="ＭＳ ゴシック" panose="020B0609070205080204" pitchFamily="49" charset="-128"/>
              </a:rPr>
              <a:t>15,000</a:t>
            </a:r>
            <a:r>
              <a:rPr lang="ja-JP" altLang="en-US" sz="1600" dirty="0">
                <a:solidFill>
                  <a:schemeClr val="tx1"/>
                </a:solidFill>
                <a:latin typeface="ＭＳ ゴシック" panose="020B0609070205080204" pitchFamily="49" charset="-128"/>
                <a:ea typeface="ＭＳ ゴシック" panose="020B0609070205080204" pitchFamily="49" charset="-128"/>
              </a:rPr>
              <a:t>件までと</a:t>
            </a:r>
            <a:r>
              <a:rPr lang="ja-JP" altLang="en-US" sz="1600" dirty="0" err="1">
                <a:solidFill>
                  <a:schemeClr val="tx1"/>
                </a:solidFill>
                <a:latin typeface="ＭＳ ゴシック" panose="020B0609070205080204" pitchFamily="49" charset="-128"/>
                <a:ea typeface="ＭＳ ゴシック" panose="020B0609070205080204" pitchFamily="49" charset="-128"/>
              </a:rPr>
              <a:t>な</a:t>
            </a:r>
            <a:br>
              <a:rPr lang="en-US" altLang="ja-JP" sz="1600" dirty="0">
                <a:solidFill>
                  <a:schemeClr val="tx1"/>
                </a:solidFill>
                <a:latin typeface="ＭＳ ゴシック" panose="020B0609070205080204" pitchFamily="49" charset="-128"/>
                <a:ea typeface="ＭＳ ゴシック" panose="020B0609070205080204" pitchFamily="49" charset="-128"/>
              </a:rPr>
            </a:br>
            <a:r>
              <a:rPr lang="ja-JP" altLang="en-US" sz="1600" dirty="0">
                <a:solidFill>
                  <a:schemeClr val="tx1"/>
                </a:solidFill>
                <a:latin typeface="ＭＳ ゴシック" panose="020B0609070205080204" pitchFamily="49" charset="-128"/>
                <a:ea typeface="ＭＳ ゴシック" panose="020B0609070205080204" pitchFamily="49" charset="-128"/>
              </a:rPr>
              <a:t>　ります。それ以上のデータ件数がある場合は、</a:t>
            </a:r>
            <a:br>
              <a:rPr lang="en-US" altLang="ja-JP" sz="1600" dirty="0">
                <a:solidFill>
                  <a:schemeClr val="tx1"/>
                </a:solidFill>
                <a:latin typeface="ＭＳ ゴシック" panose="020B0609070205080204" pitchFamily="49" charset="-128"/>
                <a:ea typeface="ＭＳ ゴシック" panose="020B0609070205080204" pitchFamily="49" charset="-128"/>
              </a:rPr>
            </a:br>
            <a:r>
              <a:rPr lang="ja-JP" altLang="en-US" sz="1600" dirty="0">
                <a:solidFill>
                  <a:schemeClr val="tx1"/>
                </a:solidFill>
                <a:latin typeface="ＭＳ ゴシック" panose="020B0609070205080204" pitchFamily="49" charset="-128"/>
                <a:ea typeface="ＭＳ ゴシック" panose="020B0609070205080204" pitchFamily="49" charset="-128"/>
              </a:rPr>
              <a:t>　複数回に分割して作業を行ってください。</a:t>
            </a:r>
          </a:p>
        </p:txBody>
      </p:sp>
      <p:sp>
        <p:nvSpPr>
          <p:cNvPr id="10" name="左カーブ矢印 9"/>
          <p:cNvSpPr/>
          <p:nvPr/>
        </p:nvSpPr>
        <p:spPr>
          <a:xfrm>
            <a:off x="4994364" y="2793825"/>
            <a:ext cx="963209" cy="3267339"/>
          </a:xfrm>
          <a:prstGeom prst="curvedLeftArrow">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solidFill>
                <a:schemeClr val="tx1"/>
              </a:solidFill>
            </a:endParaRPr>
          </a:p>
        </p:txBody>
      </p:sp>
      <p:pic>
        <p:nvPicPr>
          <p:cNvPr id="19" name="図 18"/>
          <p:cNvPicPr>
            <a:picLocks noChangeAspect="1"/>
          </p:cNvPicPr>
          <p:nvPr/>
        </p:nvPicPr>
        <p:blipFill>
          <a:blip r:embed="rId4"/>
          <a:stretch>
            <a:fillRect/>
          </a:stretch>
        </p:blipFill>
        <p:spPr>
          <a:xfrm>
            <a:off x="6903719" y="3162731"/>
            <a:ext cx="1782947" cy="1432726"/>
          </a:xfrm>
          <a:prstGeom prst="rect">
            <a:avLst/>
          </a:prstGeom>
        </p:spPr>
      </p:pic>
      <p:sp>
        <p:nvSpPr>
          <p:cNvPr id="20" name="コンテンツ プレースホルダー 2"/>
          <p:cNvSpPr txBox="1">
            <a:spLocks/>
          </p:cNvSpPr>
          <p:nvPr/>
        </p:nvSpPr>
        <p:spPr>
          <a:xfrm>
            <a:off x="7355410" y="3743140"/>
            <a:ext cx="282008" cy="236677"/>
          </a:xfrm>
          <a:prstGeom prst="rect">
            <a:avLst/>
          </a:prstGeom>
          <a:ln w="28575">
            <a:solidFill>
              <a:srgbClr val="FF0000"/>
            </a:solidFill>
          </a:ln>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a:t>　</a:t>
            </a:r>
            <a:endParaRPr lang="ja-JP" altLang="en-US" dirty="0"/>
          </a:p>
        </p:txBody>
      </p:sp>
    </p:spTree>
    <p:extLst>
      <p:ext uri="{BB962C8B-B14F-4D97-AF65-F5344CB8AC3E}">
        <p14:creationId xmlns:p14="http://schemas.microsoft.com/office/powerpoint/2010/main" val="22542381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525</TotalTime>
  <Words>1482</Words>
  <Application>Microsoft Office PowerPoint</Application>
  <PresentationFormat>ワイド画面</PresentationFormat>
  <Paragraphs>98</Paragraphs>
  <Slides>13</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ＭＳ ゴシック</vt:lpstr>
      <vt:lpstr>Arial</vt:lpstr>
      <vt:lpstr>Calibri</vt:lpstr>
      <vt:lpstr>Calibri Light</vt:lpstr>
      <vt:lpstr>Office テーマ</vt:lpstr>
      <vt:lpstr>在宅介護実態調査　 データ入力用ファイル手順書（R3.8月改）</vt:lpstr>
      <vt:lpstr>目次</vt:lpstr>
      <vt:lpstr>１.新たにデータを作成する 　① ファイルを開く </vt:lpstr>
      <vt:lpstr>PowerPoint プレゼンテーション</vt:lpstr>
      <vt:lpstr>PowerPoint プレゼンテーション</vt:lpstr>
      <vt:lpstr>PowerPoint プレゼンテーション</vt:lpstr>
      <vt:lpstr>PowerPoint プレゼンテーション</vt:lpstr>
      <vt:lpstr>２.旧フォーマットのデータを新フォーマットへ変換する 　① 新旧変換用ファイルを開く </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介護予防・日常生活圏域ニーズ調査 データ入力支援エクセルの使用方法 </dc:title>
  <cp:revision>36</cp:revision>
  <cp:lastPrinted>2021-08-03T09:15:44Z</cp:lastPrinted>
  <dcterms:created xsi:type="dcterms:W3CDTF">2020-02-04T07:37:57Z</dcterms:created>
  <dcterms:modified xsi:type="dcterms:W3CDTF">2023-08-17T10:10:12Z</dcterms:modified>
  <cp:version>Ver.1.1</cp:version>
</cp:coreProperties>
</file>