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91" r:id="rId8"/>
    <p:sldId id="292" r:id="rId9"/>
    <p:sldId id="290" r:id="rId10"/>
    <p:sldId id="285" r:id="rId11"/>
    <p:sldId id="277" r:id="rId12"/>
    <p:sldId id="295" r:id="rId13"/>
    <p:sldId id="281" r:id="rId14"/>
    <p:sldId id="293" r:id="rId15"/>
    <p:sldId id="279" r:id="rId16"/>
    <p:sldId id="283" r:id="rId17"/>
    <p:sldId id="309" r:id="rId18"/>
    <p:sldId id="307" r:id="rId19"/>
    <p:sldId id="308" r:id="rId2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EC37E-6ACA-4414-849F-AE99271A069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80893EC-A7F1-4802-BC50-01D8DC3C5D68}">
      <dgm:prSet phldrT="[テキスト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kumimoji="1" lang="en-US" altLang="ja-JP" dirty="0" smtClean="0"/>
            <a:t>1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前期の実績</a:t>
          </a:r>
          <a:endParaRPr kumimoji="1" lang="ja-JP" altLang="en-US" dirty="0"/>
        </a:p>
      </dgm:t>
    </dgm:pt>
    <dgm:pt modelId="{1E5A0E39-373F-4F95-B195-70B11C58C3EB}" type="parTrans" cxnId="{D8F79C25-6A16-4468-ACAE-9A08D2C97779}">
      <dgm:prSet/>
      <dgm:spPr/>
      <dgm:t>
        <a:bodyPr/>
        <a:lstStyle/>
        <a:p>
          <a:endParaRPr kumimoji="1" lang="ja-JP" altLang="en-US"/>
        </a:p>
      </dgm:t>
    </dgm:pt>
    <dgm:pt modelId="{DB9E5D36-D52A-4844-BA80-B5A2866CE0F6}" type="sibTrans" cxnId="{D8F79C25-6A16-4468-ACAE-9A08D2C97779}">
      <dgm:prSet/>
      <dgm:spPr/>
      <dgm:t>
        <a:bodyPr/>
        <a:lstStyle/>
        <a:p>
          <a:endParaRPr kumimoji="1" lang="ja-JP" altLang="en-US"/>
        </a:p>
      </dgm:t>
    </dgm:pt>
    <dgm:pt modelId="{F22DF451-3FD4-433C-B7A7-07142A3087AE}">
      <dgm:prSet phldrT="[テキスト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kumimoji="1" lang="en-US" altLang="ja-JP" dirty="0" smtClean="0"/>
            <a:t>2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今期の</a:t>
          </a:r>
        </a:p>
        <a:p>
          <a:r>
            <a:rPr kumimoji="1" lang="ja-JP" altLang="en-US" dirty="0" smtClean="0"/>
            <a:t>初年度実績</a:t>
          </a:r>
          <a:endParaRPr kumimoji="1" lang="ja-JP" altLang="en-US" dirty="0"/>
        </a:p>
      </dgm:t>
    </dgm:pt>
    <dgm:pt modelId="{5136B984-AC3F-4D8F-A039-9DB7EB5AF07E}" type="parTrans" cxnId="{1E7AAADB-3AD5-4B9A-999E-6B8A076C371B}">
      <dgm:prSet/>
      <dgm:spPr/>
      <dgm:t>
        <a:bodyPr/>
        <a:lstStyle/>
        <a:p>
          <a:endParaRPr kumimoji="1" lang="ja-JP" altLang="en-US"/>
        </a:p>
      </dgm:t>
    </dgm:pt>
    <dgm:pt modelId="{63716FC5-1C0D-45A2-93AF-6E6C29727FDC}" type="sibTrans" cxnId="{1E7AAADB-3AD5-4B9A-999E-6B8A076C371B}">
      <dgm:prSet/>
      <dgm:spPr/>
      <dgm:t>
        <a:bodyPr/>
        <a:lstStyle/>
        <a:p>
          <a:endParaRPr kumimoji="1" lang="ja-JP" altLang="en-US"/>
        </a:p>
      </dgm:t>
    </dgm:pt>
    <dgm:pt modelId="{BE138DA0-0E45-4B9E-9FE2-A3661FE93764}">
      <dgm:prSet phldrT="[テキスト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kumimoji="1" lang="en-US" altLang="ja-JP" dirty="0" smtClean="0"/>
            <a:t>3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計画作成</a:t>
          </a:r>
          <a:endParaRPr kumimoji="1" lang="ja-JP" altLang="en-US" dirty="0"/>
        </a:p>
      </dgm:t>
    </dgm:pt>
    <dgm:pt modelId="{93D6B90B-2D92-4805-B800-0FD55E6D31A3}" type="parTrans" cxnId="{D5A1F9E1-7C61-42F3-82F0-F4F93CD541C7}">
      <dgm:prSet/>
      <dgm:spPr/>
      <dgm:t>
        <a:bodyPr/>
        <a:lstStyle/>
        <a:p>
          <a:endParaRPr kumimoji="1" lang="ja-JP" altLang="en-US"/>
        </a:p>
      </dgm:t>
    </dgm:pt>
    <dgm:pt modelId="{642F323A-6E3C-4D2C-A227-B16D94286488}" type="sibTrans" cxnId="{D5A1F9E1-7C61-42F3-82F0-F4F93CD541C7}">
      <dgm:prSet/>
      <dgm:spPr/>
      <dgm:t>
        <a:bodyPr/>
        <a:lstStyle/>
        <a:p>
          <a:endParaRPr kumimoji="1" lang="ja-JP" altLang="en-US"/>
        </a:p>
      </dgm:t>
    </dgm:pt>
    <dgm:pt modelId="{8C8F0652-0ED5-42D0-8BB6-F127D33BE5DD}" type="pres">
      <dgm:prSet presAssocID="{30BEC37E-6ACA-4414-849F-AE99271A069D}" presName="CompostProcess" presStyleCnt="0">
        <dgm:presLayoutVars>
          <dgm:dir/>
          <dgm:resizeHandles val="exact"/>
        </dgm:presLayoutVars>
      </dgm:prSet>
      <dgm:spPr/>
    </dgm:pt>
    <dgm:pt modelId="{D36DC583-DAB8-4245-88C8-0670AC03C2B2}" type="pres">
      <dgm:prSet presAssocID="{30BEC37E-6ACA-4414-849F-AE99271A069D}" presName="arrow" presStyleLbl="bgShp" presStyleIdx="0" presStyleCnt="1"/>
      <dgm:spPr/>
    </dgm:pt>
    <dgm:pt modelId="{E384C4D7-31E3-49EB-8862-D8873C0C1C33}" type="pres">
      <dgm:prSet presAssocID="{30BEC37E-6ACA-4414-849F-AE99271A069D}" presName="linearProcess" presStyleCnt="0"/>
      <dgm:spPr/>
    </dgm:pt>
    <dgm:pt modelId="{578AB39F-299C-430C-9B6E-2401F1A23835}" type="pres">
      <dgm:prSet presAssocID="{C80893EC-A7F1-4802-BC50-01D8DC3C5D6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43BD0A-46D2-413C-96D6-699C35BB45B7}" type="pres">
      <dgm:prSet presAssocID="{DB9E5D36-D52A-4844-BA80-B5A2866CE0F6}" presName="sibTrans" presStyleCnt="0"/>
      <dgm:spPr/>
    </dgm:pt>
    <dgm:pt modelId="{2A211AB2-BD00-4B01-9E2D-A77295E42BB3}" type="pres">
      <dgm:prSet presAssocID="{F22DF451-3FD4-433C-B7A7-07142A3087A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48AD1A-C1E8-4B3B-8579-ED2AF9FBAA69}" type="pres">
      <dgm:prSet presAssocID="{63716FC5-1C0D-45A2-93AF-6E6C29727FDC}" presName="sibTrans" presStyleCnt="0"/>
      <dgm:spPr/>
    </dgm:pt>
    <dgm:pt modelId="{27E8BAD5-8801-46DB-A11C-38158500279B}" type="pres">
      <dgm:prSet presAssocID="{BE138DA0-0E45-4B9E-9FE2-A3661FE9376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E7AAADB-3AD5-4B9A-999E-6B8A076C371B}" srcId="{30BEC37E-6ACA-4414-849F-AE99271A069D}" destId="{F22DF451-3FD4-433C-B7A7-07142A3087AE}" srcOrd="1" destOrd="0" parTransId="{5136B984-AC3F-4D8F-A039-9DB7EB5AF07E}" sibTransId="{63716FC5-1C0D-45A2-93AF-6E6C29727FDC}"/>
    <dgm:cxn modelId="{74CEA728-D3CC-4CC5-A86C-C52A0750C851}" type="presOf" srcId="{C80893EC-A7F1-4802-BC50-01D8DC3C5D68}" destId="{578AB39F-299C-430C-9B6E-2401F1A23835}" srcOrd="0" destOrd="0" presId="urn:microsoft.com/office/officeart/2005/8/layout/hProcess9"/>
    <dgm:cxn modelId="{D8F79C25-6A16-4468-ACAE-9A08D2C97779}" srcId="{30BEC37E-6ACA-4414-849F-AE99271A069D}" destId="{C80893EC-A7F1-4802-BC50-01D8DC3C5D68}" srcOrd="0" destOrd="0" parTransId="{1E5A0E39-373F-4F95-B195-70B11C58C3EB}" sibTransId="{DB9E5D36-D52A-4844-BA80-B5A2866CE0F6}"/>
    <dgm:cxn modelId="{D5A1F9E1-7C61-42F3-82F0-F4F93CD541C7}" srcId="{30BEC37E-6ACA-4414-849F-AE99271A069D}" destId="{BE138DA0-0E45-4B9E-9FE2-A3661FE93764}" srcOrd="2" destOrd="0" parTransId="{93D6B90B-2D92-4805-B800-0FD55E6D31A3}" sibTransId="{642F323A-6E3C-4D2C-A227-B16D94286488}"/>
    <dgm:cxn modelId="{75FF6CAE-0293-4B68-80B2-E91C4348DDB9}" type="presOf" srcId="{30BEC37E-6ACA-4414-849F-AE99271A069D}" destId="{8C8F0652-0ED5-42D0-8BB6-F127D33BE5DD}" srcOrd="0" destOrd="0" presId="urn:microsoft.com/office/officeart/2005/8/layout/hProcess9"/>
    <dgm:cxn modelId="{AEDAB506-BD86-4BDA-85E3-8D051399A339}" type="presOf" srcId="{BE138DA0-0E45-4B9E-9FE2-A3661FE93764}" destId="{27E8BAD5-8801-46DB-A11C-38158500279B}" srcOrd="0" destOrd="0" presId="urn:microsoft.com/office/officeart/2005/8/layout/hProcess9"/>
    <dgm:cxn modelId="{3C453232-1B4C-4E35-9F6A-BE9E660D622B}" type="presOf" srcId="{F22DF451-3FD4-433C-B7A7-07142A3087AE}" destId="{2A211AB2-BD00-4B01-9E2D-A77295E42BB3}" srcOrd="0" destOrd="0" presId="urn:microsoft.com/office/officeart/2005/8/layout/hProcess9"/>
    <dgm:cxn modelId="{31882B79-140E-439B-BA0C-C9C5353BCF3D}" type="presParOf" srcId="{8C8F0652-0ED5-42D0-8BB6-F127D33BE5DD}" destId="{D36DC583-DAB8-4245-88C8-0670AC03C2B2}" srcOrd="0" destOrd="0" presId="urn:microsoft.com/office/officeart/2005/8/layout/hProcess9"/>
    <dgm:cxn modelId="{384F3C45-D160-41AE-8FBE-B034778B7E01}" type="presParOf" srcId="{8C8F0652-0ED5-42D0-8BB6-F127D33BE5DD}" destId="{E384C4D7-31E3-49EB-8862-D8873C0C1C33}" srcOrd="1" destOrd="0" presId="urn:microsoft.com/office/officeart/2005/8/layout/hProcess9"/>
    <dgm:cxn modelId="{C272A7BD-85E5-48BC-8661-C2B4E5C4087C}" type="presParOf" srcId="{E384C4D7-31E3-49EB-8862-D8873C0C1C33}" destId="{578AB39F-299C-430C-9B6E-2401F1A23835}" srcOrd="0" destOrd="0" presId="urn:microsoft.com/office/officeart/2005/8/layout/hProcess9"/>
    <dgm:cxn modelId="{EEC94660-E930-403D-BFCA-DB582940D362}" type="presParOf" srcId="{E384C4D7-31E3-49EB-8862-D8873C0C1C33}" destId="{3043BD0A-46D2-413C-96D6-699C35BB45B7}" srcOrd="1" destOrd="0" presId="urn:microsoft.com/office/officeart/2005/8/layout/hProcess9"/>
    <dgm:cxn modelId="{566110F2-757C-4A2A-B72E-9B1937285429}" type="presParOf" srcId="{E384C4D7-31E3-49EB-8862-D8873C0C1C33}" destId="{2A211AB2-BD00-4B01-9E2D-A77295E42BB3}" srcOrd="2" destOrd="0" presId="urn:microsoft.com/office/officeart/2005/8/layout/hProcess9"/>
    <dgm:cxn modelId="{CBCE75B4-9717-4C1E-9C12-8783D37D7BED}" type="presParOf" srcId="{E384C4D7-31E3-49EB-8862-D8873C0C1C33}" destId="{8048AD1A-C1E8-4B3B-8579-ED2AF9FBAA69}" srcOrd="3" destOrd="0" presId="urn:microsoft.com/office/officeart/2005/8/layout/hProcess9"/>
    <dgm:cxn modelId="{839F33EB-0D65-4132-891B-26EBDD73BCA2}" type="presParOf" srcId="{E384C4D7-31E3-49EB-8862-D8873C0C1C33}" destId="{27E8BAD5-8801-46DB-A11C-3815850027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BEC37E-6ACA-4414-849F-AE99271A069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80893EC-A7F1-4802-BC50-01D8DC3C5D68}">
      <dgm:prSet phldrT="[テキスト]"/>
      <dgm:spPr/>
      <dgm:t>
        <a:bodyPr/>
        <a:lstStyle/>
        <a:p>
          <a:r>
            <a:rPr kumimoji="1" lang="en-US" altLang="ja-JP" dirty="0" smtClean="0"/>
            <a:t>1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前期の実績</a:t>
          </a:r>
          <a:endParaRPr kumimoji="1" lang="ja-JP" altLang="en-US" dirty="0"/>
        </a:p>
      </dgm:t>
    </dgm:pt>
    <dgm:pt modelId="{1E5A0E39-373F-4F95-B195-70B11C58C3EB}" type="parTrans" cxnId="{D8F79C25-6A16-4468-ACAE-9A08D2C97779}">
      <dgm:prSet/>
      <dgm:spPr/>
      <dgm:t>
        <a:bodyPr/>
        <a:lstStyle/>
        <a:p>
          <a:endParaRPr kumimoji="1" lang="ja-JP" altLang="en-US"/>
        </a:p>
      </dgm:t>
    </dgm:pt>
    <dgm:pt modelId="{DB9E5D36-D52A-4844-BA80-B5A2866CE0F6}" type="sibTrans" cxnId="{D8F79C25-6A16-4468-ACAE-9A08D2C97779}">
      <dgm:prSet/>
      <dgm:spPr/>
      <dgm:t>
        <a:bodyPr/>
        <a:lstStyle/>
        <a:p>
          <a:endParaRPr kumimoji="1" lang="ja-JP" altLang="en-US"/>
        </a:p>
      </dgm:t>
    </dgm:pt>
    <dgm:pt modelId="{F22DF451-3FD4-433C-B7A7-07142A3087AE}">
      <dgm:prSet phldrT="[テキスト]"/>
      <dgm:spPr/>
      <dgm:t>
        <a:bodyPr/>
        <a:lstStyle/>
        <a:p>
          <a:r>
            <a:rPr kumimoji="1" lang="en-US" altLang="ja-JP" dirty="0" smtClean="0"/>
            <a:t>2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今期の</a:t>
          </a:r>
        </a:p>
        <a:p>
          <a:r>
            <a:rPr kumimoji="1" lang="ja-JP" altLang="en-US" dirty="0" smtClean="0"/>
            <a:t>初年度実績</a:t>
          </a:r>
          <a:endParaRPr kumimoji="1" lang="ja-JP" altLang="en-US" dirty="0"/>
        </a:p>
      </dgm:t>
    </dgm:pt>
    <dgm:pt modelId="{5136B984-AC3F-4D8F-A039-9DB7EB5AF07E}" type="parTrans" cxnId="{1E7AAADB-3AD5-4B9A-999E-6B8A076C371B}">
      <dgm:prSet/>
      <dgm:spPr/>
      <dgm:t>
        <a:bodyPr/>
        <a:lstStyle/>
        <a:p>
          <a:endParaRPr kumimoji="1" lang="ja-JP" altLang="en-US"/>
        </a:p>
      </dgm:t>
    </dgm:pt>
    <dgm:pt modelId="{63716FC5-1C0D-45A2-93AF-6E6C29727FDC}" type="sibTrans" cxnId="{1E7AAADB-3AD5-4B9A-999E-6B8A076C371B}">
      <dgm:prSet/>
      <dgm:spPr/>
      <dgm:t>
        <a:bodyPr/>
        <a:lstStyle/>
        <a:p>
          <a:endParaRPr kumimoji="1" lang="ja-JP" altLang="en-US"/>
        </a:p>
      </dgm:t>
    </dgm:pt>
    <dgm:pt modelId="{BE138DA0-0E45-4B9E-9FE2-A3661FE93764}">
      <dgm:prSet phldrT="[テキスト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kumimoji="1" lang="en-US" altLang="ja-JP" dirty="0" smtClean="0"/>
            <a:t>3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計画作成</a:t>
          </a:r>
          <a:endParaRPr kumimoji="1" lang="ja-JP" altLang="en-US" dirty="0"/>
        </a:p>
      </dgm:t>
    </dgm:pt>
    <dgm:pt modelId="{93D6B90B-2D92-4805-B800-0FD55E6D31A3}" type="parTrans" cxnId="{D5A1F9E1-7C61-42F3-82F0-F4F93CD541C7}">
      <dgm:prSet/>
      <dgm:spPr/>
      <dgm:t>
        <a:bodyPr/>
        <a:lstStyle/>
        <a:p>
          <a:endParaRPr kumimoji="1" lang="ja-JP" altLang="en-US"/>
        </a:p>
      </dgm:t>
    </dgm:pt>
    <dgm:pt modelId="{642F323A-6E3C-4D2C-A227-B16D94286488}" type="sibTrans" cxnId="{D5A1F9E1-7C61-42F3-82F0-F4F93CD541C7}">
      <dgm:prSet/>
      <dgm:spPr/>
      <dgm:t>
        <a:bodyPr/>
        <a:lstStyle/>
        <a:p>
          <a:endParaRPr kumimoji="1" lang="ja-JP" altLang="en-US"/>
        </a:p>
      </dgm:t>
    </dgm:pt>
    <dgm:pt modelId="{8C8F0652-0ED5-42D0-8BB6-F127D33BE5DD}" type="pres">
      <dgm:prSet presAssocID="{30BEC37E-6ACA-4414-849F-AE99271A069D}" presName="CompostProcess" presStyleCnt="0">
        <dgm:presLayoutVars>
          <dgm:dir/>
          <dgm:resizeHandles val="exact"/>
        </dgm:presLayoutVars>
      </dgm:prSet>
      <dgm:spPr/>
    </dgm:pt>
    <dgm:pt modelId="{D36DC583-DAB8-4245-88C8-0670AC03C2B2}" type="pres">
      <dgm:prSet presAssocID="{30BEC37E-6ACA-4414-849F-AE99271A069D}" presName="arrow" presStyleLbl="bgShp" presStyleIdx="0" presStyleCnt="1"/>
      <dgm:spPr/>
    </dgm:pt>
    <dgm:pt modelId="{E384C4D7-31E3-49EB-8862-D8873C0C1C33}" type="pres">
      <dgm:prSet presAssocID="{30BEC37E-6ACA-4414-849F-AE99271A069D}" presName="linearProcess" presStyleCnt="0"/>
      <dgm:spPr/>
    </dgm:pt>
    <dgm:pt modelId="{578AB39F-299C-430C-9B6E-2401F1A23835}" type="pres">
      <dgm:prSet presAssocID="{C80893EC-A7F1-4802-BC50-01D8DC3C5D6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43BD0A-46D2-413C-96D6-699C35BB45B7}" type="pres">
      <dgm:prSet presAssocID="{DB9E5D36-D52A-4844-BA80-B5A2866CE0F6}" presName="sibTrans" presStyleCnt="0"/>
      <dgm:spPr/>
    </dgm:pt>
    <dgm:pt modelId="{2A211AB2-BD00-4B01-9E2D-A77295E42BB3}" type="pres">
      <dgm:prSet presAssocID="{F22DF451-3FD4-433C-B7A7-07142A3087A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48AD1A-C1E8-4B3B-8579-ED2AF9FBAA69}" type="pres">
      <dgm:prSet presAssocID="{63716FC5-1C0D-45A2-93AF-6E6C29727FDC}" presName="sibTrans" presStyleCnt="0"/>
      <dgm:spPr/>
    </dgm:pt>
    <dgm:pt modelId="{27E8BAD5-8801-46DB-A11C-38158500279B}" type="pres">
      <dgm:prSet presAssocID="{BE138DA0-0E45-4B9E-9FE2-A3661FE9376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E7AAADB-3AD5-4B9A-999E-6B8A076C371B}" srcId="{30BEC37E-6ACA-4414-849F-AE99271A069D}" destId="{F22DF451-3FD4-433C-B7A7-07142A3087AE}" srcOrd="1" destOrd="0" parTransId="{5136B984-AC3F-4D8F-A039-9DB7EB5AF07E}" sibTransId="{63716FC5-1C0D-45A2-93AF-6E6C29727FDC}"/>
    <dgm:cxn modelId="{74CEA728-D3CC-4CC5-A86C-C52A0750C851}" type="presOf" srcId="{C80893EC-A7F1-4802-BC50-01D8DC3C5D68}" destId="{578AB39F-299C-430C-9B6E-2401F1A23835}" srcOrd="0" destOrd="0" presId="urn:microsoft.com/office/officeart/2005/8/layout/hProcess9"/>
    <dgm:cxn modelId="{D8F79C25-6A16-4468-ACAE-9A08D2C97779}" srcId="{30BEC37E-6ACA-4414-849F-AE99271A069D}" destId="{C80893EC-A7F1-4802-BC50-01D8DC3C5D68}" srcOrd="0" destOrd="0" parTransId="{1E5A0E39-373F-4F95-B195-70B11C58C3EB}" sibTransId="{DB9E5D36-D52A-4844-BA80-B5A2866CE0F6}"/>
    <dgm:cxn modelId="{D5A1F9E1-7C61-42F3-82F0-F4F93CD541C7}" srcId="{30BEC37E-6ACA-4414-849F-AE99271A069D}" destId="{BE138DA0-0E45-4B9E-9FE2-A3661FE93764}" srcOrd="2" destOrd="0" parTransId="{93D6B90B-2D92-4805-B800-0FD55E6D31A3}" sibTransId="{642F323A-6E3C-4D2C-A227-B16D94286488}"/>
    <dgm:cxn modelId="{75FF6CAE-0293-4B68-80B2-E91C4348DDB9}" type="presOf" srcId="{30BEC37E-6ACA-4414-849F-AE99271A069D}" destId="{8C8F0652-0ED5-42D0-8BB6-F127D33BE5DD}" srcOrd="0" destOrd="0" presId="urn:microsoft.com/office/officeart/2005/8/layout/hProcess9"/>
    <dgm:cxn modelId="{AEDAB506-BD86-4BDA-85E3-8D051399A339}" type="presOf" srcId="{BE138DA0-0E45-4B9E-9FE2-A3661FE93764}" destId="{27E8BAD5-8801-46DB-A11C-38158500279B}" srcOrd="0" destOrd="0" presId="urn:microsoft.com/office/officeart/2005/8/layout/hProcess9"/>
    <dgm:cxn modelId="{3C453232-1B4C-4E35-9F6A-BE9E660D622B}" type="presOf" srcId="{F22DF451-3FD4-433C-B7A7-07142A3087AE}" destId="{2A211AB2-BD00-4B01-9E2D-A77295E42BB3}" srcOrd="0" destOrd="0" presId="urn:microsoft.com/office/officeart/2005/8/layout/hProcess9"/>
    <dgm:cxn modelId="{31882B79-140E-439B-BA0C-C9C5353BCF3D}" type="presParOf" srcId="{8C8F0652-0ED5-42D0-8BB6-F127D33BE5DD}" destId="{D36DC583-DAB8-4245-88C8-0670AC03C2B2}" srcOrd="0" destOrd="0" presId="urn:microsoft.com/office/officeart/2005/8/layout/hProcess9"/>
    <dgm:cxn modelId="{384F3C45-D160-41AE-8FBE-B034778B7E01}" type="presParOf" srcId="{8C8F0652-0ED5-42D0-8BB6-F127D33BE5DD}" destId="{E384C4D7-31E3-49EB-8862-D8873C0C1C33}" srcOrd="1" destOrd="0" presId="urn:microsoft.com/office/officeart/2005/8/layout/hProcess9"/>
    <dgm:cxn modelId="{C272A7BD-85E5-48BC-8661-C2B4E5C4087C}" type="presParOf" srcId="{E384C4D7-31E3-49EB-8862-D8873C0C1C33}" destId="{578AB39F-299C-430C-9B6E-2401F1A23835}" srcOrd="0" destOrd="0" presId="urn:microsoft.com/office/officeart/2005/8/layout/hProcess9"/>
    <dgm:cxn modelId="{EEC94660-E930-403D-BFCA-DB582940D362}" type="presParOf" srcId="{E384C4D7-31E3-49EB-8862-D8873C0C1C33}" destId="{3043BD0A-46D2-413C-96D6-699C35BB45B7}" srcOrd="1" destOrd="0" presId="urn:microsoft.com/office/officeart/2005/8/layout/hProcess9"/>
    <dgm:cxn modelId="{566110F2-757C-4A2A-B72E-9B1937285429}" type="presParOf" srcId="{E384C4D7-31E3-49EB-8862-D8873C0C1C33}" destId="{2A211AB2-BD00-4B01-9E2D-A77295E42BB3}" srcOrd="2" destOrd="0" presId="urn:microsoft.com/office/officeart/2005/8/layout/hProcess9"/>
    <dgm:cxn modelId="{CBCE75B4-9717-4C1E-9C12-8783D37D7BED}" type="presParOf" srcId="{E384C4D7-31E3-49EB-8862-D8873C0C1C33}" destId="{8048AD1A-C1E8-4B3B-8579-ED2AF9FBAA69}" srcOrd="3" destOrd="0" presId="urn:microsoft.com/office/officeart/2005/8/layout/hProcess9"/>
    <dgm:cxn modelId="{839F33EB-0D65-4132-891B-26EBDD73BCA2}" type="presParOf" srcId="{E384C4D7-31E3-49EB-8862-D8873C0C1C33}" destId="{27E8BAD5-8801-46DB-A11C-3815850027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BEC37E-6ACA-4414-849F-AE99271A069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80893EC-A7F1-4802-BC50-01D8DC3C5D68}">
      <dgm:prSet phldrT="[テキスト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kumimoji="1" lang="en-US" altLang="ja-JP" dirty="0" smtClean="0"/>
            <a:t>1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前期の実績</a:t>
          </a:r>
          <a:endParaRPr kumimoji="1" lang="ja-JP" altLang="en-US" dirty="0"/>
        </a:p>
      </dgm:t>
    </dgm:pt>
    <dgm:pt modelId="{1E5A0E39-373F-4F95-B195-70B11C58C3EB}" type="parTrans" cxnId="{D8F79C25-6A16-4468-ACAE-9A08D2C97779}">
      <dgm:prSet/>
      <dgm:spPr/>
      <dgm:t>
        <a:bodyPr/>
        <a:lstStyle/>
        <a:p>
          <a:endParaRPr kumimoji="1" lang="ja-JP" altLang="en-US"/>
        </a:p>
      </dgm:t>
    </dgm:pt>
    <dgm:pt modelId="{DB9E5D36-D52A-4844-BA80-B5A2866CE0F6}" type="sibTrans" cxnId="{D8F79C25-6A16-4468-ACAE-9A08D2C97779}">
      <dgm:prSet/>
      <dgm:spPr/>
      <dgm:t>
        <a:bodyPr/>
        <a:lstStyle/>
        <a:p>
          <a:endParaRPr kumimoji="1" lang="ja-JP" altLang="en-US"/>
        </a:p>
      </dgm:t>
    </dgm:pt>
    <dgm:pt modelId="{F22DF451-3FD4-433C-B7A7-07142A3087AE}">
      <dgm:prSet phldrT="[テキスト]"/>
      <dgm:spPr/>
      <dgm:t>
        <a:bodyPr/>
        <a:lstStyle/>
        <a:p>
          <a:r>
            <a:rPr kumimoji="1" lang="en-US" altLang="ja-JP" dirty="0" smtClean="0"/>
            <a:t>2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今期の</a:t>
          </a:r>
        </a:p>
        <a:p>
          <a:r>
            <a:rPr kumimoji="1" lang="ja-JP" altLang="en-US" dirty="0" smtClean="0"/>
            <a:t>初年度実績</a:t>
          </a:r>
          <a:endParaRPr kumimoji="1" lang="ja-JP" altLang="en-US" dirty="0"/>
        </a:p>
      </dgm:t>
    </dgm:pt>
    <dgm:pt modelId="{5136B984-AC3F-4D8F-A039-9DB7EB5AF07E}" type="parTrans" cxnId="{1E7AAADB-3AD5-4B9A-999E-6B8A076C371B}">
      <dgm:prSet/>
      <dgm:spPr/>
      <dgm:t>
        <a:bodyPr/>
        <a:lstStyle/>
        <a:p>
          <a:endParaRPr kumimoji="1" lang="ja-JP" altLang="en-US"/>
        </a:p>
      </dgm:t>
    </dgm:pt>
    <dgm:pt modelId="{63716FC5-1C0D-45A2-93AF-6E6C29727FDC}" type="sibTrans" cxnId="{1E7AAADB-3AD5-4B9A-999E-6B8A076C371B}">
      <dgm:prSet/>
      <dgm:spPr/>
      <dgm:t>
        <a:bodyPr/>
        <a:lstStyle/>
        <a:p>
          <a:endParaRPr kumimoji="1" lang="ja-JP" altLang="en-US"/>
        </a:p>
      </dgm:t>
    </dgm:pt>
    <dgm:pt modelId="{BE138DA0-0E45-4B9E-9FE2-A3661FE93764}">
      <dgm:prSet phldrT="[テキスト]"/>
      <dgm:spPr/>
      <dgm:t>
        <a:bodyPr/>
        <a:lstStyle/>
        <a:p>
          <a:r>
            <a:rPr kumimoji="1" lang="en-US" altLang="ja-JP" dirty="0" smtClean="0"/>
            <a:t>3</a:t>
          </a:r>
          <a:r>
            <a:rPr kumimoji="1" lang="ja-JP" altLang="en-US" dirty="0" smtClean="0"/>
            <a:t>年目</a:t>
          </a:r>
        </a:p>
        <a:p>
          <a:r>
            <a:rPr kumimoji="1" lang="ja-JP" altLang="en-US" dirty="0" smtClean="0"/>
            <a:t>計画作成</a:t>
          </a:r>
          <a:endParaRPr kumimoji="1" lang="ja-JP" altLang="en-US" dirty="0"/>
        </a:p>
      </dgm:t>
    </dgm:pt>
    <dgm:pt modelId="{642F323A-6E3C-4D2C-A227-B16D94286488}" type="sibTrans" cxnId="{D5A1F9E1-7C61-42F3-82F0-F4F93CD541C7}">
      <dgm:prSet/>
      <dgm:spPr/>
      <dgm:t>
        <a:bodyPr/>
        <a:lstStyle/>
        <a:p>
          <a:endParaRPr kumimoji="1" lang="ja-JP" altLang="en-US"/>
        </a:p>
      </dgm:t>
    </dgm:pt>
    <dgm:pt modelId="{93D6B90B-2D92-4805-B800-0FD55E6D31A3}" type="parTrans" cxnId="{D5A1F9E1-7C61-42F3-82F0-F4F93CD541C7}">
      <dgm:prSet/>
      <dgm:spPr/>
      <dgm:t>
        <a:bodyPr/>
        <a:lstStyle/>
        <a:p>
          <a:endParaRPr kumimoji="1" lang="ja-JP" altLang="en-US"/>
        </a:p>
      </dgm:t>
    </dgm:pt>
    <dgm:pt modelId="{8C8F0652-0ED5-42D0-8BB6-F127D33BE5DD}" type="pres">
      <dgm:prSet presAssocID="{30BEC37E-6ACA-4414-849F-AE99271A069D}" presName="CompostProcess" presStyleCnt="0">
        <dgm:presLayoutVars>
          <dgm:dir/>
          <dgm:resizeHandles val="exact"/>
        </dgm:presLayoutVars>
      </dgm:prSet>
      <dgm:spPr/>
    </dgm:pt>
    <dgm:pt modelId="{D36DC583-DAB8-4245-88C8-0670AC03C2B2}" type="pres">
      <dgm:prSet presAssocID="{30BEC37E-6ACA-4414-849F-AE99271A069D}" presName="arrow" presStyleLbl="bgShp" presStyleIdx="0" presStyleCnt="1"/>
      <dgm:spPr/>
    </dgm:pt>
    <dgm:pt modelId="{E384C4D7-31E3-49EB-8862-D8873C0C1C33}" type="pres">
      <dgm:prSet presAssocID="{30BEC37E-6ACA-4414-849F-AE99271A069D}" presName="linearProcess" presStyleCnt="0"/>
      <dgm:spPr/>
    </dgm:pt>
    <dgm:pt modelId="{578AB39F-299C-430C-9B6E-2401F1A23835}" type="pres">
      <dgm:prSet presAssocID="{C80893EC-A7F1-4802-BC50-01D8DC3C5D6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43BD0A-46D2-413C-96D6-699C35BB45B7}" type="pres">
      <dgm:prSet presAssocID="{DB9E5D36-D52A-4844-BA80-B5A2866CE0F6}" presName="sibTrans" presStyleCnt="0"/>
      <dgm:spPr/>
    </dgm:pt>
    <dgm:pt modelId="{2A211AB2-BD00-4B01-9E2D-A77295E42BB3}" type="pres">
      <dgm:prSet presAssocID="{F22DF451-3FD4-433C-B7A7-07142A3087A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48AD1A-C1E8-4B3B-8579-ED2AF9FBAA69}" type="pres">
      <dgm:prSet presAssocID="{63716FC5-1C0D-45A2-93AF-6E6C29727FDC}" presName="sibTrans" presStyleCnt="0"/>
      <dgm:spPr/>
    </dgm:pt>
    <dgm:pt modelId="{27E8BAD5-8801-46DB-A11C-38158500279B}" type="pres">
      <dgm:prSet presAssocID="{BE138DA0-0E45-4B9E-9FE2-A3661FE9376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E7AAADB-3AD5-4B9A-999E-6B8A076C371B}" srcId="{30BEC37E-6ACA-4414-849F-AE99271A069D}" destId="{F22DF451-3FD4-433C-B7A7-07142A3087AE}" srcOrd="1" destOrd="0" parTransId="{5136B984-AC3F-4D8F-A039-9DB7EB5AF07E}" sibTransId="{63716FC5-1C0D-45A2-93AF-6E6C29727FDC}"/>
    <dgm:cxn modelId="{74CEA728-D3CC-4CC5-A86C-C52A0750C851}" type="presOf" srcId="{C80893EC-A7F1-4802-BC50-01D8DC3C5D68}" destId="{578AB39F-299C-430C-9B6E-2401F1A23835}" srcOrd="0" destOrd="0" presId="urn:microsoft.com/office/officeart/2005/8/layout/hProcess9"/>
    <dgm:cxn modelId="{D8F79C25-6A16-4468-ACAE-9A08D2C97779}" srcId="{30BEC37E-6ACA-4414-849F-AE99271A069D}" destId="{C80893EC-A7F1-4802-BC50-01D8DC3C5D68}" srcOrd="0" destOrd="0" parTransId="{1E5A0E39-373F-4F95-B195-70B11C58C3EB}" sibTransId="{DB9E5D36-D52A-4844-BA80-B5A2866CE0F6}"/>
    <dgm:cxn modelId="{D5A1F9E1-7C61-42F3-82F0-F4F93CD541C7}" srcId="{30BEC37E-6ACA-4414-849F-AE99271A069D}" destId="{BE138DA0-0E45-4B9E-9FE2-A3661FE93764}" srcOrd="2" destOrd="0" parTransId="{93D6B90B-2D92-4805-B800-0FD55E6D31A3}" sibTransId="{642F323A-6E3C-4D2C-A227-B16D94286488}"/>
    <dgm:cxn modelId="{75FF6CAE-0293-4B68-80B2-E91C4348DDB9}" type="presOf" srcId="{30BEC37E-6ACA-4414-849F-AE99271A069D}" destId="{8C8F0652-0ED5-42D0-8BB6-F127D33BE5DD}" srcOrd="0" destOrd="0" presId="urn:microsoft.com/office/officeart/2005/8/layout/hProcess9"/>
    <dgm:cxn modelId="{AEDAB506-BD86-4BDA-85E3-8D051399A339}" type="presOf" srcId="{BE138DA0-0E45-4B9E-9FE2-A3661FE93764}" destId="{27E8BAD5-8801-46DB-A11C-38158500279B}" srcOrd="0" destOrd="0" presId="urn:microsoft.com/office/officeart/2005/8/layout/hProcess9"/>
    <dgm:cxn modelId="{3C453232-1B4C-4E35-9F6A-BE9E660D622B}" type="presOf" srcId="{F22DF451-3FD4-433C-B7A7-07142A3087AE}" destId="{2A211AB2-BD00-4B01-9E2D-A77295E42BB3}" srcOrd="0" destOrd="0" presId="urn:microsoft.com/office/officeart/2005/8/layout/hProcess9"/>
    <dgm:cxn modelId="{31882B79-140E-439B-BA0C-C9C5353BCF3D}" type="presParOf" srcId="{8C8F0652-0ED5-42D0-8BB6-F127D33BE5DD}" destId="{D36DC583-DAB8-4245-88C8-0670AC03C2B2}" srcOrd="0" destOrd="0" presId="urn:microsoft.com/office/officeart/2005/8/layout/hProcess9"/>
    <dgm:cxn modelId="{384F3C45-D160-41AE-8FBE-B034778B7E01}" type="presParOf" srcId="{8C8F0652-0ED5-42D0-8BB6-F127D33BE5DD}" destId="{E384C4D7-31E3-49EB-8862-D8873C0C1C33}" srcOrd="1" destOrd="0" presId="urn:microsoft.com/office/officeart/2005/8/layout/hProcess9"/>
    <dgm:cxn modelId="{C272A7BD-85E5-48BC-8661-C2B4E5C4087C}" type="presParOf" srcId="{E384C4D7-31E3-49EB-8862-D8873C0C1C33}" destId="{578AB39F-299C-430C-9B6E-2401F1A23835}" srcOrd="0" destOrd="0" presId="urn:microsoft.com/office/officeart/2005/8/layout/hProcess9"/>
    <dgm:cxn modelId="{EEC94660-E930-403D-BFCA-DB582940D362}" type="presParOf" srcId="{E384C4D7-31E3-49EB-8862-D8873C0C1C33}" destId="{3043BD0A-46D2-413C-96D6-699C35BB45B7}" srcOrd="1" destOrd="0" presId="urn:microsoft.com/office/officeart/2005/8/layout/hProcess9"/>
    <dgm:cxn modelId="{566110F2-757C-4A2A-B72E-9B1937285429}" type="presParOf" srcId="{E384C4D7-31E3-49EB-8862-D8873C0C1C33}" destId="{2A211AB2-BD00-4B01-9E2D-A77295E42BB3}" srcOrd="2" destOrd="0" presId="urn:microsoft.com/office/officeart/2005/8/layout/hProcess9"/>
    <dgm:cxn modelId="{CBCE75B4-9717-4C1E-9C12-8783D37D7BED}" type="presParOf" srcId="{E384C4D7-31E3-49EB-8862-D8873C0C1C33}" destId="{8048AD1A-C1E8-4B3B-8579-ED2AF9FBAA69}" srcOrd="3" destOrd="0" presId="urn:microsoft.com/office/officeart/2005/8/layout/hProcess9"/>
    <dgm:cxn modelId="{839F33EB-0D65-4132-891B-26EBDD73BCA2}" type="presParOf" srcId="{E384C4D7-31E3-49EB-8862-D8873C0C1C33}" destId="{27E8BAD5-8801-46DB-A11C-3815850027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9A738F-366D-4B15-8901-4D0E003FEE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091766B-6CA1-4CC4-A47A-9D171623B0F9}">
      <dgm:prSet phldrT="[テキスト]"/>
      <dgm:spPr>
        <a:solidFill>
          <a:srgbClr val="00B050"/>
        </a:solidFill>
      </dgm:spPr>
      <dgm:t>
        <a:bodyPr/>
        <a:lstStyle/>
        <a:p>
          <a:r>
            <a:rPr kumimoji="1" lang="ja-JP" altLang="en-US" dirty="0" smtClean="0"/>
            <a:t>サービス見込量の計画値</a:t>
          </a:r>
          <a:endParaRPr kumimoji="1" lang="ja-JP" altLang="en-US" dirty="0"/>
        </a:p>
      </dgm:t>
    </dgm:pt>
    <dgm:pt modelId="{8B1704F2-F5B7-4E92-A365-9828B7B06E37}" type="parTrans" cxnId="{55BF1C40-C8F0-4E39-9146-3B0E5527A11F}">
      <dgm:prSet/>
      <dgm:spPr/>
      <dgm:t>
        <a:bodyPr/>
        <a:lstStyle/>
        <a:p>
          <a:endParaRPr kumimoji="1" lang="ja-JP" altLang="en-US"/>
        </a:p>
      </dgm:t>
    </dgm:pt>
    <dgm:pt modelId="{FEDC4D45-1BEA-46F8-AB7D-AE17A86F2DA4}" type="sibTrans" cxnId="{55BF1C40-C8F0-4E39-9146-3B0E5527A11F}">
      <dgm:prSet/>
      <dgm:spPr/>
      <dgm:t>
        <a:bodyPr/>
        <a:lstStyle/>
        <a:p>
          <a:endParaRPr kumimoji="1" lang="ja-JP" altLang="en-US"/>
        </a:p>
      </dgm:t>
    </dgm:pt>
    <dgm:pt modelId="{8ABAFC5C-67E9-4775-9E89-57E897C02BC2}">
      <dgm:prSet phldrT="[テキスト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ja-JP" altLang="en-US" dirty="0" smtClean="0"/>
            <a:t>「取組と目標」に掲げた数値</a:t>
          </a:r>
          <a:endParaRPr kumimoji="1" lang="ja-JP" altLang="en-US" dirty="0"/>
        </a:p>
      </dgm:t>
    </dgm:pt>
    <dgm:pt modelId="{8A43C948-6E8D-4523-8AF6-67713D94B252}" type="parTrans" cxnId="{68EE128F-51AE-449C-B771-C0129D8B5814}">
      <dgm:prSet/>
      <dgm:spPr/>
      <dgm:t>
        <a:bodyPr/>
        <a:lstStyle/>
        <a:p>
          <a:endParaRPr kumimoji="1" lang="ja-JP" altLang="en-US"/>
        </a:p>
      </dgm:t>
    </dgm:pt>
    <dgm:pt modelId="{4076B94F-5186-4A1C-B24D-A99815F87A7F}" type="sibTrans" cxnId="{68EE128F-51AE-449C-B771-C0129D8B5814}">
      <dgm:prSet/>
      <dgm:spPr/>
      <dgm:t>
        <a:bodyPr/>
        <a:lstStyle/>
        <a:p>
          <a:endParaRPr kumimoji="1" lang="ja-JP" altLang="en-US"/>
        </a:p>
      </dgm:t>
    </dgm:pt>
    <dgm:pt modelId="{379749C8-D274-478A-9FE3-F3C9648001A6}">
      <dgm:prSet phldrT="[テキスト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ja-JP" altLang="en-US" dirty="0" smtClean="0"/>
            <a:t>保険者機能強化推進交付金の算定指標</a:t>
          </a:r>
          <a:endParaRPr kumimoji="1" lang="ja-JP" altLang="en-US" dirty="0"/>
        </a:p>
      </dgm:t>
    </dgm:pt>
    <dgm:pt modelId="{4047800D-FA41-4793-8158-774E4EE65169}" type="parTrans" cxnId="{BB4EB0A4-3331-4D43-8A58-126DCB88A435}">
      <dgm:prSet/>
      <dgm:spPr/>
      <dgm:t>
        <a:bodyPr/>
        <a:lstStyle/>
        <a:p>
          <a:endParaRPr kumimoji="1" lang="ja-JP" altLang="en-US"/>
        </a:p>
      </dgm:t>
    </dgm:pt>
    <dgm:pt modelId="{7157DB99-3837-49C1-AF32-D6809B24FDEE}" type="sibTrans" cxnId="{BB4EB0A4-3331-4D43-8A58-126DCB88A435}">
      <dgm:prSet/>
      <dgm:spPr/>
      <dgm:t>
        <a:bodyPr/>
        <a:lstStyle/>
        <a:p>
          <a:endParaRPr kumimoji="1" lang="ja-JP" altLang="en-US"/>
        </a:p>
      </dgm:t>
    </dgm:pt>
    <dgm:pt modelId="{819CD03C-E333-4A1E-99C4-E8BD7B4DED31}">
      <dgm:prSet phldrT="[テキスト]"/>
      <dgm:spPr/>
      <dgm:t>
        <a:bodyPr/>
        <a:lstStyle/>
        <a:p>
          <a:r>
            <a:rPr kumimoji="1" lang="ja-JP" altLang="en-US" dirty="0" smtClean="0"/>
            <a:t>認定者数、各サービスの利用人数、日数・回数、平均単価</a:t>
          </a:r>
          <a:endParaRPr kumimoji="1" lang="ja-JP" altLang="en-US" dirty="0"/>
        </a:p>
      </dgm:t>
    </dgm:pt>
    <dgm:pt modelId="{E3D09F8A-9E29-433A-8329-8EEC4916F56A}" type="parTrans" cxnId="{2D6CB24F-75F0-42F9-B845-E0D3F8C17E45}">
      <dgm:prSet/>
      <dgm:spPr/>
      <dgm:t>
        <a:bodyPr/>
        <a:lstStyle/>
        <a:p>
          <a:endParaRPr kumimoji="1" lang="ja-JP" altLang="en-US"/>
        </a:p>
      </dgm:t>
    </dgm:pt>
    <dgm:pt modelId="{FC943226-BB0F-4E85-B3E2-EF98A56476E6}" type="sibTrans" cxnId="{2D6CB24F-75F0-42F9-B845-E0D3F8C17E45}">
      <dgm:prSet/>
      <dgm:spPr/>
      <dgm:t>
        <a:bodyPr/>
        <a:lstStyle/>
        <a:p>
          <a:endParaRPr kumimoji="1" lang="ja-JP" altLang="en-US"/>
        </a:p>
      </dgm:t>
    </dgm:pt>
    <dgm:pt modelId="{543ADF3E-7362-40E6-9BF1-65D1C28DB81B}">
      <dgm:prSet phldrT="[テキスト]"/>
      <dgm:spPr/>
      <dgm:t>
        <a:bodyPr/>
        <a:lstStyle/>
        <a:p>
          <a:r>
            <a:rPr kumimoji="1" lang="ja-JP" altLang="en-US" dirty="0" smtClean="0"/>
            <a:t>制度改正により、計画への必須記載事項へ</a:t>
          </a:r>
          <a:endParaRPr kumimoji="1" lang="ja-JP" altLang="en-US" dirty="0"/>
        </a:p>
      </dgm:t>
    </dgm:pt>
    <dgm:pt modelId="{10A5DB56-67F0-4AD8-9EB5-929B16A5DCC2}" type="parTrans" cxnId="{AF022560-FD97-40E3-BC18-76DB381C1105}">
      <dgm:prSet/>
      <dgm:spPr/>
      <dgm:t>
        <a:bodyPr/>
        <a:lstStyle/>
        <a:p>
          <a:endParaRPr kumimoji="1" lang="ja-JP" altLang="en-US"/>
        </a:p>
      </dgm:t>
    </dgm:pt>
    <dgm:pt modelId="{F4EB2436-2D1C-4AF3-B9B2-422F5941A9F6}" type="sibTrans" cxnId="{AF022560-FD97-40E3-BC18-76DB381C1105}">
      <dgm:prSet/>
      <dgm:spPr/>
      <dgm:t>
        <a:bodyPr/>
        <a:lstStyle/>
        <a:p>
          <a:endParaRPr kumimoji="1" lang="ja-JP" altLang="en-US"/>
        </a:p>
      </dgm:t>
    </dgm:pt>
    <dgm:pt modelId="{EEC4114F-F6AB-4615-A650-503661CFDA6E}">
      <dgm:prSet phldrT="[テキスト]"/>
      <dgm:spPr/>
      <dgm:t>
        <a:bodyPr/>
        <a:lstStyle/>
        <a:p>
          <a:r>
            <a:rPr kumimoji="1" lang="ja-JP" altLang="en-US" dirty="0" smtClean="0"/>
            <a:t>自立支援、重度化防止、介護予防</a:t>
          </a:r>
          <a:endParaRPr kumimoji="1" lang="ja-JP" altLang="en-US" dirty="0"/>
        </a:p>
      </dgm:t>
    </dgm:pt>
    <dgm:pt modelId="{6FE93C85-C81E-4796-9C4C-5E5B96E31BE9}" type="parTrans" cxnId="{935135FD-1E44-4947-8D8F-EC0340EBD74A}">
      <dgm:prSet/>
      <dgm:spPr/>
      <dgm:t>
        <a:bodyPr/>
        <a:lstStyle/>
        <a:p>
          <a:endParaRPr kumimoji="1" lang="ja-JP" altLang="en-US"/>
        </a:p>
      </dgm:t>
    </dgm:pt>
    <dgm:pt modelId="{83505EAC-AC10-4AF9-98F2-E482D7D3C8ED}" type="sibTrans" cxnId="{935135FD-1E44-4947-8D8F-EC0340EBD74A}">
      <dgm:prSet/>
      <dgm:spPr/>
      <dgm:t>
        <a:bodyPr/>
        <a:lstStyle/>
        <a:p>
          <a:endParaRPr kumimoji="1" lang="ja-JP" altLang="en-US"/>
        </a:p>
      </dgm:t>
    </dgm:pt>
    <dgm:pt modelId="{2C80B6B4-A521-4E28-8C2F-5963C697C02D}">
      <dgm:prSet phldrT="[テキスト]"/>
      <dgm:spPr/>
      <dgm:t>
        <a:bodyPr/>
        <a:lstStyle/>
        <a:p>
          <a:r>
            <a:rPr kumimoji="1" lang="ja-JP" altLang="en-US" dirty="0" smtClean="0"/>
            <a:t>制度改正により導入</a:t>
          </a:r>
          <a:endParaRPr kumimoji="1" lang="ja-JP" altLang="en-US" dirty="0"/>
        </a:p>
      </dgm:t>
    </dgm:pt>
    <dgm:pt modelId="{A087B46F-D49F-4A91-AFFF-F9092E946386}" type="parTrans" cxnId="{F74E0AD1-3467-442B-91AC-F13F5CEDAD77}">
      <dgm:prSet/>
      <dgm:spPr/>
      <dgm:t>
        <a:bodyPr/>
        <a:lstStyle/>
        <a:p>
          <a:endParaRPr kumimoji="1" lang="ja-JP" altLang="en-US"/>
        </a:p>
      </dgm:t>
    </dgm:pt>
    <dgm:pt modelId="{C0C17CBB-645D-47DB-8654-7F29CC23F3A6}" type="sibTrans" cxnId="{F74E0AD1-3467-442B-91AC-F13F5CEDAD77}">
      <dgm:prSet/>
      <dgm:spPr/>
      <dgm:t>
        <a:bodyPr/>
        <a:lstStyle/>
        <a:p>
          <a:endParaRPr kumimoji="1" lang="ja-JP" altLang="en-US"/>
        </a:p>
      </dgm:t>
    </dgm:pt>
    <dgm:pt modelId="{037AE837-5BBB-4445-ADBA-736D84181CEC}">
      <dgm:prSet phldrT="[テキスト]"/>
      <dgm:spPr/>
      <dgm:t>
        <a:bodyPr/>
        <a:lstStyle/>
        <a:p>
          <a:r>
            <a:rPr kumimoji="1" lang="ja-JP" altLang="en-US" dirty="0" smtClean="0"/>
            <a:t>３０年度から開始</a:t>
          </a:r>
          <a:endParaRPr kumimoji="1" lang="ja-JP" altLang="en-US" dirty="0"/>
        </a:p>
      </dgm:t>
    </dgm:pt>
    <dgm:pt modelId="{F1DC2C95-D9EF-4349-B164-1375C4CE9F39}" type="parTrans" cxnId="{608A9DEE-91F6-402B-A24C-B2CCA017A364}">
      <dgm:prSet/>
      <dgm:spPr/>
      <dgm:t>
        <a:bodyPr/>
        <a:lstStyle/>
        <a:p>
          <a:endParaRPr kumimoji="1" lang="ja-JP" altLang="en-US"/>
        </a:p>
      </dgm:t>
    </dgm:pt>
    <dgm:pt modelId="{A23D26A8-7180-4702-9B61-493DEBA51EB0}" type="sibTrans" cxnId="{608A9DEE-91F6-402B-A24C-B2CCA017A364}">
      <dgm:prSet/>
      <dgm:spPr/>
      <dgm:t>
        <a:bodyPr/>
        <a:lstStyle/>
        <a:p>
          <a:endParaRPr kumimoji="1" lang="ja-JP" altLang="en-US"/>
        </a:p>
      </dgm:t>
    </dgm:pt>
    <dgm:pt modelId="{1E2B588E-BF25-4C54-ABD6-CFF310AFAB68}" type="pres">
      <dgm:prSet presAssocID="{D49A738F-366D-4B15-8901-4D0E003FEE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A8AFCFA-EFF1-462E-A820-DDB4122527DD}" type="pres">
      <dgm:prSet presAssocID="{D091766B-6CA1-4CC4-A47A-9D171623B0F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F6EF2F-A0F3-4F4E-9F95-A69FBF46DA22}" type="pres">
      <dgm:prSet presAssocID="{D091766B-6CA1-4CC4-A47A-9D171623B0F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2CA9FC-DE25-4483-A359-C97B181C0BFC}" type="pres">
      <dgm:prSet presAssocID="{8ABAFC5C-67E9-4775-9E89-57E897C02BC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E1A20C3-5D9B-492D-B57C-DC54D3E8CD71}" type="pres">
      <dgm:prSet presAssocID="{8ABAFC5C-67E9-4775-9E89-57E897C02BC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4BB993-7266-4CD3-BD77-3AB2EEE12C6B}" type="pres">
      <dgm:prSet presAssocID="{379749C8-D274-478A-9FE3-F3C9648001A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A374A-898B-42C4-9CFF-A9A38BB2675B}" type="pres">
      <dgm:prSet presAssocID="{379749C8-D274-478A-9FE3-F3C9648001A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74E0AD1-3467-442B-91AC-F13F5CEDAD77}" srcId="{379749C8-D274-478A-9FE3-F3C9648001A6}" destId="{2C80B6B4-A521-4E28-8C2F-5963C697C02D}" srcOrd="0" destOrd="0" parTransId="{A087B46F-D49F-4A91-AFFF-F9092E946386}" sibTransId="{C0C17CBB-645D-47DB-8654-7F29CC23F3A6}"/>
    <dgm:cxn modelId="{5D8BE171-E6F1-46A1-9632-F57AFDE86AFB}" type="presOf" srcId="{EEC4114F-F6AB-4615-A650-503661CFDA6E}" destId="{EE1A20C3-5D9B-492D-B57C-DC54D3E8CD71}" srcOrd="0" destOrd="1" presId="urn:microsoft.com/office/officeart/2005/8/layout/vList2"/>
    <dgm:cxn modelId="{D0F58D17-A2DF-44D8-B6F2-CC1837259062}" type="presOf" srcId="{819CD03C-E333-4A1E-99C4-E8BD7B4DED31}" destId="{E0F6EF2F-A0F3-4F4E-9F95-A69FBF46DA22}" srcOrd="0" destOrd="0" presId="urn:microsoft.com/office/officeart/2005/8/layout/vList2"/>
    <dgm:cxn modelId="{2D6CB24F-75F0-42F9-B845-E0D3F8C17E45}" srcId="{D091766B-6CA1-4CC4-A47A-9D171623B0F9}" destId="{819CD03C-E333-4A1E-99C4-E8BD7B4DED31}" srcOrd="0" destOrd="0" parTransId="{E3D09F8A-9E29-433A-8329-8EEC4916F56A}" sibTransId="{FC943226-BB0F-4E85-B3E2-EF98A56476E6}"/>
    <dgm:cxn modelId="{FB47A5F1-AC66-4252-A984-48BC7C4C8DBA}" type="presOf" srcId="{543ADF3E-7362-40E6-9BF1-65D1C28DB81B}" destId="{EE1A20C3-5D9B-492D-B57C-DC54D3E8CD71}" srcOrd="0" destOrd="0" presId="urn:microsoft.com/office/officeart/2005/8/layout/vList2"/>
    <dgm:cxn modelId="{50554530-30A4-4D47-BDA0-070DB9228E17}" type="presOf" srcId="{D091766B-6CA1-4CC4-A47A-9D171623B0F9}" destId="{3A8AFCFA-EFF1-462E-A820-DDB4122527DD}" srcOrd="0" destOrd="0" presId="urn:microsoft.com/office/officeart/2005/8/layout/vList2"/>
    <dgm:cxn modelId="{D2BA7C66-3D57-497C-B839-CBAE22A26672}" type="presOf" srcId="{379749C8-D274-478A-9FE3-F3C9648001A6}" destId="{FB4BB993-7266-4CD3-BD77-3AB2EEE12C6B}" srcOrd="0" destOrd="0" presId="urn:microsoft.com/office/officeart/2005/8/layout/vList2"/>
    <dgm:cxn modelId="{608A9DEE-91F6-402B-A24C-B2CCA017A364}" srcId="{379749C8-D274-478A-9FE3-F3C9648001A6}" destId="{037AE837-5BBB-4445-ADBA-736D84181CEC}" srcOrd="1" destOrd="0" parTransId="{F1DC2C95-D9EF-4349-B164-1375C4CE9F39}" sibTransId="{A23D26A8-7180-4702-9B61-493DEBA51EB0}"/>
    <dgm:cxn modelId="{AF022560-FD97-40E3-BC18-76DB381C1105}" srcId="{8ABAFC5C-67E9-4775-9E89-57E897C02BC2}" destId="{543ADF3E-7362-40E6-9BF1-65D1C28DB81B}" srcOrd="0" destOrd="0" parTransId="{10A5DB56-67F0-4AD8-9EB5-929B16A5DCC2}" sibTransId="{F4EB2436-2D1C-4AF3-B9B2-422F5941A9F6}"/>
    <dgm:cxn modelId="{E956F8B8-51EB-4B94-BBCD-8BC1C2DDDEB0}" type="presOf" srcId="{037AE837-5BBB-4445-ADBA-736D84181CEC}" destId="{99EA374A-898B-42C4-9CFF-A9A38BB2675B}" srcOrd="0" destOrd="1" presId="urn:microsoft.com/office/officeart/2005/8/layout/vList2"/>
    <dgm:cxn modelId="{BB4EB0A4-3331-4D43-8A58-126DCB88A435}" srcId="{D49A738F-366D-4B15-8901-4D0E003FEE3B}" destId="{379749C8-D274-478A-9FE3-F3C9648001A6}" srcOrd="2" destOrd="0" parTransId="{4047800D-FA41-4793-8158-774E4EE65169}" sibTransId="{7157DB99-3837-49C1-AF32-D6809B24FDEE}"/>
    <dgm:cxn modelId="{55BF1C40-C8F0-4E39-9146-3B0E5527A11F}" srcId="{D49A738F-366D-4B15-8901-4D0E003FEE3B}" destId="{D091766B-6CA1-4CC4-A47A-9D171623B0F9}" srcOrd="0" destOrd="0" parTransId="{8B1704F2-F5B7-4E92-A365-9828B7B06E37}" sibTransId="{FEDC4D45-1BEA-46F8-AB7D-AE17A86F2DA4}"/>
    <dgm:cxn modelId="{68EE128F-51AE-449C-B771-C0129D8B5814}" srcId="{D49A738F-366D-4B15-8901-4D0E003FEE3B}" destId="{8ABAFC5C-67E9-4775-9E89-57E897C02BC2}" srcOrd="1" destOrd="0" parTransId="{8A43C948-6E8D-4523-8AF6-67713D94B252}" sibTransId="{4076B94F-5186-4A1C-B24D-A99815F87A7F}"/>
    <dgm:cxn modelId="{CFD6D493-CE10-4B58-90BC-73B971C785E4}" type="presOf" srcId="{8ABAFC5C-67E9-4775-9E89-57E897C02BC2}" destId="{992CA9FC-DE25-4483-A359-C97B181C0BFC}" srcOrd="0" destOrd="0" presId="urn:microsoft.com/office/officeart/2005/8/layout/vList2"/>
    <dgm:cxn modelId="{935135FD-1E44-4947-8D8F-EC0340EBD74A}" srcId="{8ABAFC5C-67E9-4775-9E89-57E897C02BC2}" destId="{EEC4114F-F6AB-4615-A650-503661CFDA6E}" srcOrd="1" destOrd="0" parTransId="{6FE93C85-C81E-4796-9C4C-5E5B96E31BE9}" sibTransId="{83505EAC-AC10-4AF9-98F2-E482D7D3C8ED}"/>
    <dgm:cxn modelId="{B7B40404-3E6B-479B-9657-8C26C13CE152}" type="presOf" srcId="{2C80B6B4-A521-4E28-8C2F-5963C697C02D}" destId="{99EA374A-898B-42C4-9CFF-A9A38BB2675B}" srcOrd="0" destOrd="0" presId="urn:microsoft.com/office/officeart/2005/8/layout/vList2"/>
    <dgm:cxn modelId="{DB0EA508-E157-471B-88BD-5A9C98EF2D5E}" type="presOf" srcId="{D49A738F-366D-4B15-8901-4D0E003FEE3B}" destId="{1E2B588E-BF25-4C54-ABD6-CFF310AFAB68}" srcOrd="0" destOrd="0" presId="urn:microsoft.com/office/officeart/2005/8/layout/vList2"/>
    <dgm:cxn modelId="{FF4012EA-2A67-4243-8D0C-9F5F04A05AA3}" type="presParOf" srcId="{1E2B588E-BF25-4C54-ABD6-CFF310AFAB68}" destId="{3A8AFCFA-EFF1-462E-A820-DDB4122527DD}" srcOrd="0" destOrd="0" presId="urn:microsoft.com/office/officeart/2005/8/layout/vList2"/>
    <dgm:cxn modelId="{ACF5D161-BC4D-4393-A027-C36D6B16321D}" type="presParOf" srcId="{1E2B588E-BF25-4C54-ABD6-CFF310AFAB68}" destId="{E0F6EF2F-A0F3-4F4E-9F95-A69FBF46DA22}" srcOrd="1" destOrd="0" presId="urn:microsoft.com/office/officeart/2005/8/layout/vList2"/>
    <dgm:cxn modelId="{24A5490D-4C8F-43E9-9D10-1A4EC8C6D2BF}" type="presParOf" srcId="{1E2B588E-BF25-4C54-ABD6-CFF310AFAB68}" destId="{992CA9FC-DE25-4483-A359-C97B181C0BFC}" srcOrd="2" destOrd="0" presId="urn:microsoft.com/office/officeart/2005/8/layout/vList2"/>
    <dgm:cxn modelId="{BB871BAF-4C93-48A7-A810-27247555BD2E}" type="presParOf" srcId="{1E2B588E-BF25-4C54-ABD6-CFF310AFAB68}" destId="{EE1A20C3-5D9B-492D-B57C-DC54D3E8CD71}" srcOrd="3" destOrd="0" presId="urn:microsoft.com/office/officeart/2005/8/layout/vList2"/>
    <dgm:cxn modelId="{CE85110A-A81F-443E-B85F-0F30DD85736E}" type="presParOf" srcId="{1E2B588E-BF25-4C54-ABD6-CFF310AFAB68}" destId="{FB4BB993-7266-4CD3-BD77-3AB2EEE12C6B}" srcOrd="4" destOrd="0" presId="urn:microsoft.com/office/officeart/2005/8/layout/vList2"/>
    <dgm:cxn modelId="{5DEF1B1F-47A9-4FD5-914B-F1C1339F75BF}" type="presParOf" srcId="{1E2B588E-BF25-4C54-ABD6-CFF310AFAB68}" destId="{99EA374A-898B-42C4-9CFF-A9A38BB2675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C5E3AE-2ED5-47F8-B46D-463B434FB1BB}" type="doc">
      <dgm:prSet loTypeId="urn:microsoft.com/office/officeart/2005/8/layout/process4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kumimoji="1" lang="ja-JP" altLang="en-US"/>
        </a:p>
      </dgm:t>
    </dgm:pt>
    <dgm:pt modelId="{0C52E9D9-5713-4BE6-8C35-6B44182AC800}">
      <dgm:prSet phldrT="[テキスト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ja-JP" altLang="en-US" sz="2400" dirty="0" smtClean="0"/>
            <a:t>人口の推計</a:t>
          </a:r>
          <a:endParaRPr kumimoji="1" lang="ja-JP" altLang="en-US" sz="2400" dirty="0"/>
        </a:p>
      </dgm:t>
    </dgm:pt>
    <dgm:pt modelId="{5E5C9BE9-19EE-4D4B-AA6F-7FA603CFAC65}" type="parTrans" cxnId="{1965E507-0558-48CC-B020-1F4A6C3C31BA}">
      <dgm:prSet/>
      <dgm:spPr/>
      <dgm:t>
        <a:bodyPr/>
        <a:lstStyle/>
        <a:p>
          <a:endParaRPr kumimoji="1" lang="ja-JP" altLang="en-US"/>
        </a:p>
      </dgm:t>
    </dgm:pt>
    <dgm:pt modelId="{C12CFF1A-F5F3-419A-AFA6-E3C4E38D73E2}" type="sibTrans" cxnId="{1965E507-0558-48CC-B020-1F4A6C3C31BA}">
      <dgm:prSet/>
      <dgm:spPr/>
      <dgm:t>
        <a:bodyPr/>
        <a:lstStyle/>
        <a:p>
          <a:endParaRPr kumimoji="1" lang="ja-JP" altLang="en-US"/>
        </a:p>
      </dgm:t>
    </dgm:pt>
    <dgm:pt modelId="{505FA5B7-968C-4806-B3C8-C34EC42B8796}">
      <dgm:prSet phldrT="[テキスト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ja-JP" altLang="en-US" sz="2400" dirty="0" smtClean="0"/>
            <a:t>要介護</a:t>
          </a:r>
          <a:r>
            <a:rPr kumimoji="1" lang="ja-JP" altLang="en-US" sz="1100" dirty="0" smtClean="0"/>
            <a:t>（支援）</a:t>
          </a:r>
          <a:r>
            <a:rPr kumimoji="1" lang="ja-JP" altLang="en-US" sz="2400" dirty="0" smtClean="0"/>
            <a:t>者数の推計</a:t>
          </a:r>
          <a:endParaRPr kumimoji="1" lang="ja-JP" altLang="en-US" sz="2400" dirty="0"/>
        </a:p>
      </dgm:t>
    </dgm:pt>
    <dgm:pt modelId="{F6DFE0D8-23B2-4E8F-BF8A-54E3EA7FDD25}" type="parTrans" cxnId="{AFFEFF34-2D30-4432-BF20-5774D13AD801}">
      <dgm:prSet/>
      <dgm:spPr/>
      <dgm:t>
        <a:bodyPr/>
        <a:lstStyle/>
        <a:p>
          <a:endParaRPr kumimoji="1" lang="ja-JP" altLang="en-US"/>
        </a:p>
      </dgm:t>
    </dgm:pt>
    <dgm:pt modelId="{5A3070D2-37AE-48D5-BDED-D69646799178}" type="sibTrans" cxnId="{AFFEFF34-2D30-4432-BF20-5774D13AD801}">
      <dgm:prSet/>
      <dgm:spPr/>
      <dgm:t>
        <a:bodyPr/>
        <a:lstStyle/>
        <a:p>
          <a:endParaRPr kumimoji="1" lang="ja-JP" altLang="en-US"/>
        </a:p>
      </dgm:t>
    </dgm:pt>
    <dgm:pt modelId="{D5FCE4C0-078B-4F09-8B55-31C72C0D2117}">
      <dgm:prSet phldrT="[テキスト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ja-JP" altLang="en-US" sz="2400" dirty="0" smtClean="0"/>
            <a:t>施設・居住系サービスの見込量の推計</a:t>
          </a:r>
          <a:endParaRPr kumimoji="1" lang="ja-JP" altLang="en-US" sz="2400" dirty="0"/>
        </a:p>
      </dgm:t>
    </dgm:pt>
    <dgm:pt modelId="{911B5C07-686D-4DE1-97D3-13EF9031D17C}" type="parTrans" cxnId="{054F2AC2-729C-4B2B-BAC4-A7DB99BEC66B}">
      <dgm:prSet/>
      <dgm:spPr/>
      <dgm:t>
        <a:bodyPr/>
        <a:lstStyle/>
        <a:p>
          <a:endParaRPr kumimoji="1" lang="ja-JP" altLang="en-US"/>
        </a:p>
      </dgm:t>
    </dgm:pt>
    <dgm:pt modelId="{C0255BEB-6399-4723-97C4-AB5667BFC2E0}" type="sibTrans" cxnId="{054F2AC2-729C-4B2B-BAC4-A7DB99BEC66B}">
      <dgm:prSet/>
      <dgm:spPr/>
      <dgm:t>
        <a:bodyPr/>
        <a:lstStyle/>
        <a:p>
          <a:endParaRPr kumimoji="1" lang="ja-JP" altLang="en-US"/>
        </a:p>
      </dgm:t>
    </dgm:pt>
    <dgm:pt modelId="{915AFA2A-B91D-47DB-AF64-70E661121258}">
      <dgm:prSet phldrT="[テキスト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ja-JP" altLang="en-US" sz="2400" dirty="0" smtClean="0"/>
            <a:t>在宅サービスの見込量の推計</a:t>
          </a:r>
          <a:endParaRPr kumimoji="1" lang="ja-JP" altLang="en-US" sz="2400" dirty="0"/>
        </a:p>
      </dgm:t>
    </dgm:pt>
    <dgm:pt modelId="{9C3F5F12-8087-4E32-8547-7589AC08ADAD}" type="parTrans" cxnId="{06408671-9B85-4646-845F-B59B20B859BF}">
      <dgm:prSet/>
      <dgm:spPr/>
      <dgm:t>
        <a:bodyPr/>
        <a:lstStyle/>
        <a:p>
          <a:endParaRPr kumimoji="1" lang="ja-JP" altLang="en-US"/>
        </a:p>
      </dgm:t>
    </dgm:pt>
    <dgm:pt modelId="{9F0D7F13-BE68-43C7-A5F1-3CA974525BE2}" type="sibTrans" cxnId="{06408671-9B85-4646-845F-B59B20B859BF}">
      <dgm:prSet/>
      <dgm:spPr/>
      <dgm:t>
        <a:bodyPr/>
        <a:lstStyle/>
        <a:p>
          <a:endParaRPr kumimoji="1" lang="ja-JP" altLang="en-US"/>
        </a:p>
      </dgm:t>
    </dgm:pt>
    <dgm:pt modelId="{D473B1BC-10FC-4490-B98F-6F21AEA6885B}">
      <dgm:prSet phldrT="[テキスト]"/>
      <dgm:spPr/>
      <dgm:t>
        <a:bodyPr/>
        <a:lstStyle/>
        <a:p>
          <a:pPr algn="l"/>
          <a:r>
            <a:rPr kumimoji="1" lang="ja-JP" altLang="en-US" dirty="0" smtClean="0"/>
            <a:t>残りの要介護者数</a:t>
          </a:r>
          <a:r>
            <a:rPr kumimoji="1" lang="en-US" altLang="ja-JP" dirty="0" smtClean="0"/>
            <a:t>×</a:t>
          </a:r>
          <a:r>
            <a:rPr kumimoji="1" lang="ja-JP" altLang="en-US" dirty="0" smtClean="0"/>
            <a:t>利用率＝利用者数</a:t>
          </a:r>
          <a:endParaRPr kumimoji="1" lang="ja-JP" altLang="en-US" dirty="0"/>
        </a:p>
      </dgm:t>
    </dgm:pt>
    <dgm:pt modelId="{607B41C0-0135-44EF-BCAA-E4E2825EC5A6}" type="parTrans" cxnId="{4B2ACB29-6587-4885-B529-63F3E5DAD739}">
      <dgm:prSet/>
      <dgm:spPr/>
      <dgm:t>
        <a:bodyPr/>
        <a:lstStyle/>
        <a:p>
          <a:endParaRPr kumimoji="1" lang="ja-JP" altLang="en-US"/>
        </a:p>
      </dgm:t>
    </dgm:pt>
    <dgm:pt modelId="{0FE22256-139F-40B4-A671-F6CBF898EDD0}" type="sibTrans" cxnId="{4B2ACB29-6587-4885-B529-63F3E5DAD739}">
      <dgm:prSet/>
      <dgm:spPr/>
      <dgm:t>
        <a:bodyPr/>
        <a:lstStyle/>
        <a:p>
          <a:endParaRPr kumimoji="1" lang="ja-JP" altLang="en-US"/>
        </a:p>
      </dgm:t>
    </dgm:pt>
    <dgm:pt modelId="{58DE5604-6782-4E10-9AFC-33C49F50A119}">
      <dgm:prSet phldrT="[テキスト]"/>
      <dgm:spPr/>
      <dgm:t>
        <a:bodyPr/>
        <a:lstStyle/>
        <a:p>
          <a:r>
            <a:rPr kumimoji="1" lang="ja-JP" altLang="en-US" dirty="0" smtClean="0"/>
            <a:t>性・年齢階級別</a:t>
          </a:r>
          <a:endParaRPr kumimoji="1" lang="ja-JP" altLang="en-US" dirty="0"/>
        </a:p>
      </dgm:t>
    </dgm:pt>
    <dgm:pt modelId="{E7BAA20E-ED9E-4488-89F6-7A3611E2DE2F}" type="parTrans" cxnId="{895C7233-E3E8-4BED-B07E-D61F31B1FA40}">
      <dgm:prSet/>
      <dgm:spPr/>
      <dgm:t>
        <a:bodyPr/>
        <a:lstStyle/>
        <a:p>
          <a:endParaRPr kumimoji="1" lang="ja-JP" altLang="en-US"/>
        </a:p>
      </dgm:t>
    </dgm:pt>
    <dgm:pt modelId="{6A342EA8-60D1-437C-A8D8-5DC31D73ECC9}" type="sibTrans" cxnId="{895C7233-E3E8-4BED-B07E-D61F31B1FA40}">
      <dgm:prSet/>
      <dgm:spPr/>
      <dgm:t>
        <a:bodyPr/>
        <a:lstStyle/>
        <a:p>
          <a:endParaRPr kumimoji="1" lang="ja-JP" altLang="en-US"/>
        </a:p>
      </dgm:t>
    </dgm:pt>
    <dgm:pt modelId="{365751B9-F30E-4937-BF82-4DB2099FDEA4}">
      <dgm:prSet phldrT="[テキスト]" custT="1"/>
      <dgm:spPr/>
      <dgm:t>
        <a:bodyPr/>
        <a:lstStyle/>
        <a:p>
          <a:r>
            <a:rPr kumimoji="1" lang="ja-JP" altLang="en-US" sz="1800" dirty="0" smtClean="0"/>
            <a:t>現在の利用者数</a:t>
          </a:r>
          <a:r>
            <a:rPr kumimoji="1" lang="en-US" altLang="ja-JP" sz="1400" dirty="0" smtClean="0"/>
            <a:t>/</a:t>
          </a:r>
          <a:r>
            <a:rPr kumimoji="1" lang="zh-CN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要介護者数</a:t>
          </a:r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×</a:t>
          </a:r>
          <a:r>
            <a:rPr kumimoji="1" lang="zh-CN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利用率＝利用者数</a:t>
          </a:r>
          <a:endParaRPr kumimoji="1" lang="ja-JP" altLang="ja-JP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</a:endParaRPr>
        </a:p>
      </dgm:t>
    </dgm:pt>
    <dgm:pt modelId="{B77E238D-B8B8-4179-8365-11FB7AE3BB58}" type="parTrans" cxnId="{9A68F56E-CAFD-42E5-90E2-D109C39D42F9}">
      <dgm:prSet/>
      <dgm:spPr/>
      <dgm:t>
        <a:bodyPr/>
        <a:lstStyle/>
        <a:p>
          <a:endParaRPr kumimoji="1" lang="ja-JP" altLang="en-US"/>
        </a:p>
      </dgm:t>
    </dgm:pt>
    <dgm:pt modelId="{7EC397A6-04DF-44C6-A2C8-7E77EEA6366A}" type="sibTrans" cxnId="{9A68F56E-CAFD-42E5-90E2-D109C39D42F9}">
      <dgm:prSet/>
      <dgm:spPr/>
      <dgm:t>
        <a:bodyPr/>
        <a:lstStyle/>
        <a:p>
          <a:endParaRPr kumimoji="1" lang="ja-JP" altLang="en-US"/>
        </a:p>
      </dgm:t>
    </dgm:pt>
    <dgm:pt modelId="{4E793E49-4940-4EB8-89BF-A79951760864}">
      <dgm:prSet phldrT="[テキスト]"/>
      <dgm:spPr/>
      <dgm:t>
        <a:bodyPr/>
        <a:lstStyle/>
        <a:p>
          <a:pPr algn="l"/>
          <a:r>
            <a:rPr kumimoji="1" lang="ja-JP" altLang="en-US" dirty="0" smtClean="0"/>
            <a:t>単価</a:t>
          </a:r>
          <a:r>
            <a:rPr kumimoji="1" lang="en-US" altLang="ja-JP" dirty="0" smtClean="0"/>
            <a:t>×</a:t>
          </a:r>
          <a:r>
            <a:rPr kumimoji="1" lang="ja-JP" altLang="en-US" dirty="0" smtClean="0"/>
            <a:t>利用者数＝給付費</a:t>
          </a:r>
          <a:endParaRPr kumimoji="1" lang="ja-JP" altLang="en-US" dirty="0"/>
        </a:p>
      </dgm:t>
    </dgm:pt>
    <dgm:pt modelId="{D528D9D4-34FA-4C75-837F-866772FCB7DE}" type="parTrans" cxnId="{E8C63F74-B4C2-483A-B13C-99BF676A718F}">
      <dgm:prSet/>
      <dgm:spPr/>
      <dgm:t>
        <a:bodyPr/>
        <a:lstStyle/>
        <a:p>
          <a:endParaRPr kumimoji="1" lang="ja-JP" altLang="en-US"/>
        </a:p>
      </dgm:t>
    </dgm:pt>
    <dgm:pt modelId="{577D141F-F84E-47E7-A645-83AB70B08EDE}" type="sibTrans" cxnId="{E8C63F74-B4C2-483A-B13C-99BF676A718F}">
      <dgm:prSet/>
      <dgm:spPr/>
      <dgm:t>
        <a:bodyPr/>
        <a:lstStyle/>
        <a:p>
          <a:endParaRPr kumimoji="1" lang="ja-JP" altLang="en-US"/>
        </a:p>
      </dgm:t>
    </dgm:pt>
    <dgm:pt modelId="{A6294E6D-21AF-4099-9C8B-2326F6D466F9}">
      <dgm:prSet phldrT="[テキスト]"/>
      <dgm:spPr/>
      <dgm:t>
        <a:bodyPr/>
        <a:lstStyle/>
        <a:p>
          <a:pPr algn="l"/>
          <a:r>
            <a:rPr kumimoji="1" lang="ja-JP" altLang="en-US" dirty="0" smtClean="0"/>
            <a:t>単価</a:t>
          </a:r>
          <a:r>
            <a:rPr kumimoji="1" lang="en-US" altLang="ja-JP" dirty="0" smtClean="0"/>
            <a:t>×</a:t>
          </a:r>
          <a:r>
            <a:rPr kumimoji="1" lang="ja-JP" altLang="en-US" dirty="0" smtClean="0"/>
            <a:t>利用者数＝給付費</a:t>
          </a:r>
          <a:endParaRPr kumimoji="1" lang="ja-JP" altLang="en-US" dirty="0"/>
        </a:p>
      </dgm:t>
    </dgm:pt>
    <dgm:pt modelId="{40D7AE8B-AE80-4339-A765-BD12A305C4B3}" type="parTrans" cxnId="{D748A57E-F768-4D9F-BC49-1734A2B4DBBC}">
      <dgm:prSet/>
      <dgm:spPr/>
      <dgm:t>
        <a:bodyPr/>
        <a:lstStyle/>
        <a:p>
          <a:endParaRPr kumimoji="1" lang="ja-JP" altLang="en-US"/>
        </a:p>
      </dgm:t>
    </dgm:pt>
    <dgm:pt modelId="{9240FD56-2AA8-493E-8D42-0222F06C1736}" type="sibTrans" cxnId="{D748A57E-F768-4D9F-BC49-1734A2B4DBBC}">
      <dgm:prSet/>
      <dgm:spPr/>
      <dgm:t>
        <a:bodyPr/>
        <a:lstStyle/>
        <a:p>
          <a:endParaRPr kumimoji="1" lang="ja-JP" altLang="en-US"/>
        </a:p>
      </dgm:t>
    </dgm:pt>
    <dgm:pt modelId="{305E4AB2-B0DE-4D2A-8B96-10CFAC47C0A3}">
      <dgm:prSet phldrT="[テキスト]"/>
      <dgm:spPr/>
      <dgm:t>
        <a:bodyPr/>
        <a:lstStyle/>
        <a:p>
          <a:r>
            <a:rPr kumimoji="1" lang="ja-JP" altLang="en-US" dirty="0" smtClean="0"/>
            <a:t>性・年齢階級別の高齢者数</a:t>
          </a:r>
          <a:r>
            <a:rPr kumimoji="1" lang="en-US" altLang="ja-JP" dirty="0" smtClean="0"/>
            <a:t>×</a:t>
          </a:r>
          <a:r>
            <a:rPr kumimoji="1" lang="ja-JP" altLang="en-US" dirty="0" smtClean="0"/>
            <a:t>要介護認定率＝要介護者数</a:t>
          </a:r>
          <a:endParaRPr kumimoji="1" lang="ja-JP" altLang="en-US" dirty="0"/>
        </a:p>
      </dgm:t>
    </dgm:pt>
    <dgm:pt modelId="{196505D9-0DC7-42EF-B5AB-E1B659C47935}" type="parTrans" cxnId="{C40F9C3E-876E-4D88-B9FC-50ED95C08358}">
      <dgm:prSet/>
      <dgm:spPr/>
      <dgm:t>
        <a:bodyPr/>
        <a:lstStyle/>
        <a:p>
          <a:endParaRPr kumimoji="1" lang="ja-JP" altLang="en-US"/>
        </a:p>
      </dgm:t>
    </dgm:pt>
    <dgm:pt modelId="{10C80BB9-93DF-47CD-9A92-64A8BB067017}" type="sibTrans" cxnId="{C40F9C3E-876E-4D88-B9FC-50ED95C08358}">
      <dgm:prSet/>
      <dgm:spPr/>
      <dgm:t>
        <a:bodyPr/>
        <a:lstStyle/>
        <a:p>
          <a:endParaRPr kumimoji="1" lang="ja-JP" altLang="en-US"/>
        </a:p>
      </dgm:t>
    </dgm:pt>
    <dgm:pt modelId="{4360ECF3-E3EB-44EF-88C3-4E7608105202}" type="pres">
      <dgm:prSet presAssocID="{4DC5E3AE-2ED5-47F8-B46D-463B434FB1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C696806-1487-47D9-8CB4-ED4132B2E98C}" type="pres">
      <dgm:prSet presAssocID="{915AFA2A-B91D-47DB-AF64-70E661121258}" presName="boxAndChildren" presStyleCnt="0"/>
      <dgm:spPr/>
      <dgm:t>
        <a:bodyPr/>
        <a:lstStyle/>
        <a:p>
          <a:endParaRPr kumimoji="1" lang="ja-JP" altLang="en-US"/>
        </a:p>
      </dgm:t>
    </dgm:pt>
    <dgm:pt modelId="{BBD89B80-7D1C-4F18-9CC7-CA104B489D52}" type="pres">
      <dgm:prSet presAssocID="{915AFA2A-B91D-47DB-AF64-70E661121258}" presName="parentTextBox" presStyleLbl="node1" presStyleIdx="0" presStyleCnt="4"/>
      <dgm:spPr/>
      <dgm:t>
        <a:bodyPr/>
        <a:lstStyle/>
        <a:p>
          <a:endParaRPr kumimoji="1" lang="ja-JP" altLang="en-US"/>
        </a:p>
      </dgm:t>
    </dgm:pt>
    <dgm:pt modelId="{4F7142D6-521B-4CCB-B7D3-18B1B5DABB4C}" type="pres">
      <dgm:prSet presAssocID="{915AFA2A-B91D-47DB-AF64-70E661121258}" presName="entireBox" presStyleLbl="node1" presStyleIdx="0" presStyleCnt="4"/>
      <dgm:spPr/>
      <dgm:t>
        <a:bodyPr/>
        <a:lstStyle/>
        <a:p>
          <a:endParaRPr kumimoji="1" lang="ja-JP" altLang="en-US"/>
        </a:p>
      </dgm:t>
    </dgm:pt>
    <dgm:pt modelId="{ACCBE759-62E7-46EF-B5B4-1FC1D4A374C6}" type="pres">
      <dgm:prSet presAssocID="{915AFA2A-B91D-47DB-AF64-70E661121258}" presName="descendantBox" presStyleCnt="0"/>
      <dgm:spPr/>
      <dgm:t>
        <a:bodyPr/>
        <a:lstStyle/>
        <a:p>
          <a:endParaRPr kumimoji="1" lang="ja-JP" altLang="en-US"/>
        </a:p>
      </dgm:t>
    </dgm:pt>
    <dgm:pt modelId="{1C96F01C-8F19-4452-903D-FDD7B8CE2F6F}" type="pres">
      <dgm:prSet presAssocID="{D473B1BC-10FC-4490-B98F-6F21AEA6885B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B479BE-ED2A-46E7-A877-771C375BF014}" type="pres">
      <dgm:prSet presAssocID="{A6294E6D-21AF-4099-9C8B-2326F6D466F9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95F9467-B17E-4F34-B04E-EC645D84F003}" type="pres">
      <dgm:prSet presAssocID="{C0255BEB-6399-4723-97C4-AB5667BFC2E0}" presName="sp" presStyleCnt="0"/>
      <dgm:spPr/>
      <dgm:t>
        <a:bodyPr/>
        <a:lstStyle/>
        <a:p>
          <a:endParaRPr kumimoji="1" lang="ja-JP" altLang="en-US"/>
        </a:p>
      </dgm:t>
    </dgm:pt>
    <dgm:pt modelId="{AB93CB2E-9446-4A55-A61F-8D01A0D27E5D}" type="pres">
      <dgm:prSet presAssocID="{D5FCE4C0-078B-4F09-8B55-31C72C0D2117}" presName="arrowAndChildren" presStyleCnt="0"/>
      <dgm:spPr/>
      <dgm:t>
        <a:bodyPr/>
        <a:lstStyle/>
        <a:p>
          <a:endParaRPr kumimoji="1" lang="ja-JP" altLang="en-US"/>
        </a:p>
      </dgm:t>
    </dgm:pt>
    <dgm:pt modelId="{2F77D13E-82B8-430B-8759-283C955F8E59}" type="pres">
      <dgm:prSet presAssocID="{D5FCE4C0-078B-4F09-8B55-31C72C0D2117}" presName="parentTextArrow" presStyleLbl="node1" presStyleIdx="0" presStyleCnt="4"/>
      <dgm:spPr/>
      <dgm:t>
        <a:bodyPr/>
        <a:lstStyle/>
        <a:p>
          <a:endParaRPr kumimoji="1" lang="ja-JP" altLang="en-US"/>
        </a:p>
      </dgm:t>
    </dgm:pt>
    <dgm:pt modelId="{B8E1EB47-3AEE-40E0-B030-EAE58BE1C3FB}" type="pres">
      <dgm:prSet presAssocID="{D5FCE4C0-078B-4F09-8B55-31C72C0D2117}" presName="arrow" presStyleLbl="node1" presStyleIdx="1" presStyleCnt="4"/>
      <dgm:spPr/>
      <dgm:t>
        <a:bodyPr/>
        <a:lstStyle/>
        <a:p>
          <a:endParaRPr kumimoji="1" lang="ja-JP" altLang="en-US"/>
        </a:p>
      </dgm:t>
    </dgm:pt>
    <dgm:pt modelId="{3C70CDA2-B06A-4B3D-A4B7-F069342878D8}" type="pres">
      <dgm:prSet presAssocID="{D5FCE4C0-078B-4F09-8B55-31C72C0D2117}" presName="descendantArrow" presStyleCnt="0"/>
      <dgm:spPr/>
      <dgm:t>
        <a:bodyPr/>
        <a:lstStyle/>
        <a:p>
          <a:endParaRPr kumimoji="1" lang="ja-JP" altLang="en-US"/>
        </a:p>
      </dgm:t>
    </dgm:pt>
    <dgm:pt modelId="{738FDC1E-0C62-4DD4-B87F-EF52120D2E09}" type="pres">
      <dgm:prSet presAssocID="{365751B9-F30E-4937-BF82-4DB2099FDEA4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958A991-9A30-4CF5-A856-4DC0392CD583}" type="pres">
      <dgm:prSet presAssocID="{4E793E49-4940-4EB8-89BF-A79951760864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CA74BF-3304-450B-8C29-FE743922B05B}" type="pres">
      <dgm:prSet presAssocID="{5A3070D2-37AE-48D5-BDED-D69646799178}" presName="sp" presStyleCnt="0"/>
      <dgm:spPr/>
      <dgm:t>
        <a:bodyPr/>
        <a:lstStyle/>
        <a:p>
          <a:endParaRPr kumimoji="1" lang="ja-JP" altLang="en-US"/>
        </a:p>
      </dgm:t>
    </dgm:pt>
    <dgm:pt modelId="{A20B5D72-6EBB-4C53-8C9C-CC0776864333}" type="pres">
      <dgm:prSet presAssocID="{505FA5B7-968C-4806-B3C8-C34EC42B8796}" presName="arrowAndChildren" presStyleCnt="0"/>
      <dgm:spPr/>
      <dgm:t>
        <a:bodyPr/>
        <a:lstStyle/>
        <a:p>
          <a:endParaRPr kumimoji="1" lang="ja-JP" altLang="en-US"/>
        </a:p>
      </dgm:t>
    </dgm:pt>
    <dgm:pt modelId="{F304B5FC-2721-4123-BC60-4C4D1B79E09F}" type="pres">
      <dgm:prSet presAssocID="{505FA5B7-968C-4806-B3C8-C34EC42B8796}" presName="parentTextArrow" presStyleLbl="node1" presStyleIdx="1" presStyleCnt="4"/>
      <dgm:spPr/>
      <dgm:t>
        <a:bodyPr/>
        <a:lstStyle/>
        <a:p>
          <a:endParaRPr kumimoji="1" lang="ja-JP" altLang="en-US"/>
        </a:p>
      </dgm:t>
    </dgm:pt>
    <dgm:pt modelId="{EDAE6E29-3931-4D1E-B26C-9FA3E30BEC36}" type="pres">
      <dgm:prSet presAssocID="{505FA5B7-968C-4806-B3C8-C34EC42B8796}" presName="arrow" presStyleLbl="node1" presStyleIdx="2" presStyleCnt="4"/>
      <dgm:spPr/>
      <dgm:t>
        <a:bodyPr/>
        <a:lstStyle/>
        <a:p>
          <a:endParaRPr kumimoji="1" lang="ja-JP" altLang="en-US"/>
        </a:p>
      </dgm:t>
    </dgm:pt>
    <dgm:pt modelId="{8105789D-00DE-4B41-8E8A-59993B7E9C2F}" type="pres">
      <dgm:prSet presAssocID="{505FA5B7-968C-4806-B3C8-C34EC42B8796}" presName="descendantArrow" presStyleCnt="0"/>
      <dgm:spPr/>
      <dgm:t>
        <a:bodyPr/>
        <a:lstStyle/>
        <a:p>
          <a:endParaRPr kumimoji="1" lang="ja-JP" altLang="en-US"/>
        </a:p>
      </dgm:t>
    </dgm:pt>
    <dgm:pt modelId="{843F0E5E-70BC-46CB-AC1D-7D9C24807DCC}" type="pres">
      <dgm:prSet presAssocID="{305E4AB2-B0DE-4D2A-8B96-10CFAC47C0A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D1381AF-A5B8-42A9-8621-EFBDE32DD8F0}" type="pres">
      <dgm:prSet presAssocID="{C12CFF1A-F5F3-419A-AFA6-E3C4E38D73E2}" presName="sp" presStyleCnt="0"/>
      <dgm:spPr/>
      <dgm:t>
        <a:bodyPr/>
        <a:lstStyle/>
        <a:p>
          <a:endParaRPr kumimoji="1" lang="ja-JP" altLang="en-US"/>
        </a:p>
      </dgm:t>
    </dgm:pt>
    <dgm:pt modelId="{7A071EDA-4267-4C63-A9F6-7313C0FE8765}" type="pres">
      <dgm:prSet presAssocID="{0C52E9D9-5713-4BE6-8C35-6B44182AC800}" presName="arrowAndChildren" presStyleCnt="0"/>
      <dgm:spPr/>
      <dgm:t>
        <a:bodyPr/>
        <a:lstStyle/>
        <a:p>
          <a:endParaRPr kumimoji="1" lang="ja-JP" altLang="en-US"/>
        </a:p>
      </dgm:t>
    </dgm:pt>
    <dgm:pt modelId="{CFBEC34F-8E26-4CDD-832A-9E7408A79349}" type="pres">
      <dgm:prSet presAssocID="{0C52E9D9-5713-4BE6-8C35-6B44182AC800}" presName="parentTextArrow" presStyleLbl="node1" presStyleIdx="2" presStyleCnt="4"/>
      <dgm:spPr/>
      <dgm:t>
        <a:bodyPr/>
        <a:lstStyle/>
        <a:p>
          <a:endParaRPr kumimoji="1" lang="ja-JP" altLang="en-US"/>
        </a:p>
      </dgm:t>
    </dgm:pt>
    <dgm:pt modelId="{C4CED223-A47B-4228-9B30-7C31C8ECDBA5}" type="pres">
      <dgm:prSet presAssocID="{0C52E9D9-5713-4BE6-8C35-6B44182AC800}" presName="arrow" presStyleLbl="node1" presStyleIdx="3" presStyleCnt="4"/>
      <dgm:spPr/>
      <dgm:t>
        <a:bodyPr/>
        <a:lstStyle/>
        <a:p>
          <a:endParaRPr kumimoji="1" lang="ja-JP" altLang="en-US"/>
        </a:p>
      </dgm:t>
    </dgm:pt>
    <dgm:pt modelId="{A1DA5FF1-F38A-469A-969B-CD00282272AC}" type="pres">
      <dgm:prSet presAssocID="{0C52E9D9-5713-4BE6-8C35-6B44182AC800}" presName="descendantArrow" presStyleCnt="0"/>
      <dgm:spPr/>
      <dgm:t>
        <a:bodyPr/>
        <a:lstStyle/>
        <a:p>
          <a:endParaRPr kumimoji="1" lang="ja-JP" altLang="en-US"/>
        </a:p>
      </dgm:t>
    </dgm:pt>
    <dgm:pt modelId="{5341F3E9-BD39-442E-8C8C-0933B773CF64}" type="pres">
      <dgm:prSet presAssocID="{58DE5604-6782-4E10-9AFC-33C49F50A119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8B08711-D538-43A8-BBC8-FF35110739A9}" type="presOf" srcId="{0C52E9D9-5713-4BE6-8C35-6B44182AC800}" destId="{C4CED223-A47B-4228-9B30-7C31C8ECDBA5}" srcOrd="1" destOrd="0" presId="urn:microsoft.com/office/officeart/2005/8/layout/process4"/>
    <dgm:cxn modelId="{F5256FDF-4EAF-4195-BFFB-A2DEB2452CBE}" type="presOf" srcId="{365751B9-F30E-4937-BF82-4DB2099FDEA4}" destId="{738FDC1E-0C62-4DD4-B87F-EF52120D2E09}" srcOrd="0" destOrd="0" presId="urn:microsoft.com/office/officeart/2005/8/layout/process4"/>
    <dgm:cxn modelId="{C40F9C3E-876E-4D88-B9FC-50ED95C08358}" srcId="{505FA5B7-968C-4806-B3C8-C34EC42B8796}" destId="{305E4AB2-B0DE-4D2A-8B96-10CFAC47C0A3}" srcOrd="0" destOrd="0" parTransId="{196505D9-0DC7-42EF-B5AB-E1B659C47935}" sibTransId="{10C80BB9-93DF-47CD-9A92-64A8BB067017}"/>
    <dgm:cxn modelId="{9A68F56E-CAFD-42E5-90E2-D109C39D42F9}" srcId="{D5FCE4C0-078B-4F09-8B55-31C72C0D2117}" destId="{365751B9-F30E-4937-BF82-4DB2099FDEA4}" srcOrd="0" destOrd="0" parTransId="{B77E238D-B8B8-4179-8365-11FB7AE3BB58}" sibTransId="{7EC397A6-04DF-44C6-A2C8-7E77EEA6366A}"/>
    <dgm:cxn modelId="{2BC69B88-A213-4C3A-BA8B-686C0D7AA431}" type="presOf" srcId="{4E793E49-4940-4EB8-89BF-A79951760864}" destId="{4958A991-9A30-4CF5-A856-4DC0392CD583}" srcOrd="0" destOrd="0" presId="urn:microsoft.com/office/officeart/2005/8/layout/process4"/>
    <dgm:cxn modelId="{6119CB92-B1DE-45EF-8767-CC4EFF27B326}" type="presOf" srcId="{4DC5E3AE-2ED5-47F8-B46D-463B434FB1BB}" destId="{4360ECF3-E3EB-44EF-88C3-4E7608105202}" srcOrd="0" destOrd="0" presId="urn:microsoft.com/office/officeart/2005/8/layout/process4"/>
    <dgm:cxn modelId="{06408671-9B85-4646-845F-B59B20B859BF}" srcId="{4DC5E3AE-2ED5-47F8-B46D-463B434FB1BB}" destId="{915AFA2A-B91D-47DB-AF64-70E661121258}" srcOrd="3" destOrd="0" parTransId="{9C3F5F12-8087-4E32-8547-7589AC08ADAD}" sibTransId="{9F0D7F13-BE68-43C7-A5F1-3CA974525BE2}"/>
    <dgm:cxn modelId="{D748A57E-F768-4D9F-BC49-1734A2B4DBBC}" srcId="{915AFA2A-B91D-47DB-AF64-70E661121258}" destId="{A6294E6D-21AF-4099-9C8B-2326F6D466F9}" srcOrd="1" destOrd="0" parTransId="{40D7AE8B-AE80-4339-A765-BD12A305C4B3}" sibTransId="{9240FD56-2AA8-493E-8D42-0222F06C1736}"/>
    <dgm:cxn modelId="{B0049175-3060-41E4-B4AA-E40694B9A40A}" type="presOf" srcId="{0C52E9D9-5713-4BE6-8C35-6B44182AC800}" destId="{CFBEC34F-8E26-4CDD-832A-9E7408A79349}" srcOrd="0" destOrd="0" presId="urn:microsoft.com/office/officeart/2005/8/layout/process4"/>
    <dgm:cxn modelId="{1965E507-0558-48CC-B020-1F4A6C3C31BA}" srcId="{4DC5E3AE-2ED5-47F8-B46D-463B434FB1BB}" destId="{0C52E9D9-5713-4BE6-8C35-6B44182AC800}" srcOrd="0" destOrd="0" parTransId="{5E5C9BE9-19EE-4D4B-AA6F-7FA603CFAC65}" sibTransId="{C12CFF1A-F5F3-419A-AFA6-E3C4E38D73E2}"/>
    <dgm:cxn modelId="{4B2ACB29-6587-4885-B529-63F3E5DAD739}" srcId="{915AFA2A-B91D-47DB-AF64-70E661121258}" destId="{D473B1BC-10FC-4490-B98F-6F21AEA6885B}" srcOrd="0" destOrd="0" parTransId="{607B41C0-0135-44EF-BCAA-E4E2825EC5A6}" sibTransId="{0FE22256-139F-40B4-A671-F6CBF898EDD0}"/>
    <dgm:cxn modelId="{895C7233-E3E8-4BED-B07E-D61F31B1FA40}" srcId="{0C52E9D9-5713-4BE6-8C35-6B44182AC800}" destId="{58DE5604-6782-4E10-9AFC-33C49F50A119}" srcOrd="0" destOrd="0" parTransId="{E7BAA20E-ED9E-4488-89F6-7A3611E2DE2F}" sibTransId="{6A342EA8-60D1-437C-A8D8-5DC31D73ECC9}"/>
    <dgm:cxn modelId="{054F2AC2-729C-4B2B-BAC4-A7DB99BEC66B}" srcId="{4DC5E3AE-2ED5-47F8-B46D-463B434FB1BB}" destId="{D5FCE4C0-078B-4F09-8B55-31C72C0D2117}" srcOrd="2" destOrd="0" parTransId="{911B5C07-686D-4DE1-97D3-13EF9031D17C}" sibTransId="{C0255BEB-6399-4723-97C4-AB5667BFC2E0}"/>
    <dgm:cxn modelId="{9B210381-8934-4C5C-918F-4AFF72C2264C}" type="presOf" srcId="{D473B1BC-10FC-4490-B98F-6F21AEA6885B}" destId="{1C96F01C-8F19-4452-903D-FDD7B8CE2F6F}" srcOrd="0" destOrd="0" presId="urn:microsoft.com/office/officeart/2005/8/layout/process4"/>
    <dgm:cxn modelId="{E8C63F74-B4C2-483A-B13C-99BF676A718F}" srcId="{D5FCE4C0-078B-4F09-8B55-31C72C0D2117}" destId="{4E793E49-4940-4EB8-89BF-A79951760864}" srcOrd="1" destOrd="0" parTransId="{D528D9D4-34FA-4C75-837F-866772FCB7DE}" sibTransId="{577D141F-F84E-47E7-A645-83AB70B08EDE}"/>
    <dgm:cxn modelId="{C1BE3EB0-9218-40AD-A310-1CA5810044F9}" type="presOf" srcId="{A6294E6D-21AF-4099-9C8B-2326F6D466F9}" destId="{27B479BE-ED2A-46E7-A877-771C375BF014}" srcOrd="0" destOrd="0" presId="urn:microsoft.com/office/officeart/2005/8/layout/process4"/>
    <dgm:cxn modelId="{CDE73D72-DBC3-4FD3-93A0-F023CD4DB93A}" type="presOf" srcId="{505FA5B7-968C-4806-B3C8-C34EC42B8796}" destId="{EDAE6E29-3931-4D1E-B26C-9FA3E30BEC36}" srcOrd="1" destOrd="0" presId="urn:microsoft.com/office/officeart/2005/8/layout/process4"/>
    <dgm:cxn modelId="{E2C74EB3-F4F7-49A7-A339-3205778A7109}" type="presOf" srcId="{305E4AB2-B0DE-4D2A-8B96-10CFAC47C0A3}" destId="{843F0E5E-70BC-46CB-AC1D-7D9C24807DCC}" srcOrd="0" destOrd="0" presId="urn:microsoft.com/office/officeart/2005/8/layout/process4"/>
    <dgm:cxn modelId="{710BAE2E-FABB-462C-8108-7CF7C0562198}" type="presOf" srcId="{58DE5604-6782-4E10-9AFC-33C49F50A119}" destId="{5341F3E9-BD39-442E-8C8C-0933B773CF64}" srcOrd="0" destOrd="0" presId="urn:microsoft.com/office/officeart/2005/8/layout/process4"/>
    <dgm:cxn modelId="{74CA2C86-2F2A-47BD-B6DD-3B9ECDEECFFC}" type="presOf" srcId="{915AFA2A-B91D-47DB-AF64-70E661121258}" destId="{4F7142D6-521B-4CCB-B7D3-18B1B5DABB4C}" srcOrd="1" destOrd="0" presId="urn:microsoft.com/office/officeart/2005/8/layout/process4"/>
    <dgm:cxn modelId="{AFFEFF34-2D30-4432-BF20-5774D13AD801}" srcId="{4DC5E3AE-2ED5-47F8-B46D-463B434FB1BB}" destId="{505FA5B7-968C-4806-B3C8-C34EC42B8796}" srcOrd="1" destOrd="0" parTransId="{F6DFE0D8-23B2-4E8F-BF8A-54E3EA7FDD25}" sibTransId="{5A3070D2-37AE-48D5-BDED-D69646799178}"/>
    <dgm:cxn modelId="{D54EA416-375A-45CB-83EA-E0A35F1C3F9B}" type="presOf" srcId="{505FA5B7-968C-4806-B3C8-C34EC42B8796}" destId="{F304B5FC-2721-4123-BC60-4C4D1B79E09F}" srcOrd="0" destOrd="0" presId="urn:microsoft.com/office/officeart/2005/8/layout/process4"/>
    <dgm:cxn modelId="{17436171-EA79-497F-A027-BE718FD9A363}" type="presOf" srcId="{915AFA2A-B91D-47DB-AF64-70E661121258}" destId="{BBD89B80-7D1C-4F18-9CC7-CA104B489D52}" srcOrd="0" destOrd="0" presId="urn:microsoft.com/office/officeart/2005/8/layout/process4"/>
    <dgm:cxn modelId="{DA5574D9-146B-41B5-8224-001382F7ACE8}" type="presOf" srcId="{D5FCE4C0-078B-4F09-8B55-31C72C0D2117}" destId="{B8E1EB47-3AEE-40E0-B030-EAE58BE1C3FB}" srcOrd="1" destOrd="0" presId="urn:microsoft.com/office/officeart/2005/8/layout/process4"/>
    <dgm:cxn modelId="{BB9AB1B3-5A11-41D3-99F6-9A6EAAF60B6E}" type="presOf" srcId="{D5FCE4C0-078B-4F09-8B55-31C72C0D2117}" destId="{2F77D13E-82B8-430B-8759-283C955F8E59}" srcOrd="0" destOrd="0" presId="urn:microsoft.com/office/officeart/2005/8/layout/process4"/>
    <dgm:cxn modelId="{D38950E8-783B-45D0-99CD-CFCEB82D2D5B}" type="presParOf" srcId="{4360ECF3-E3EB-44EF-88C3-4E7608105202}" destId="{CC696806-1487-47D9-8CB4-ED4132B2E98C}" srcOrd="0" destOrd="0" presId="urn:microsoft.com/office/officeart/2005/8/layout/process4"/>
    <dgm:cxn modelId="{C39BE3D5-B784-4F63-A183-3711C4DBF598}" type="presParOf" srcId="{CC696806-1487-47D9-8CB4-ED4132B2E98C}" destId="{BBD89B80-7D1C-4F18-9CC7-CA104B489D52}" srcOrd="0" destOrd="0" presId="urn:microsoft.com/office/officeart/2005/8/layout/process4"/>
    <dgm:cxn modelId="{06971734-EBCD-422B-8500-A2DDDDEB1396}" type="presParOf" srcId="{CC696806-1487-47D9-8CB4-ED4132B2E98C}" destId="{4F7142D6-521B-4CCB-B7D3-18B1B5DABB4C}" srcOrd="1" destOrd="0" presId="urn:microsoft.com/office/officeart/2005/8/layout/process4"/>
    <dgm:cxn modelId="{0FD94372-6AD8-4636-AB51-B8718F9F7A1B}" type="presParOf" srcId="{CC696806-1487-47D9-8CB4-ED4132B2E98C}" destId="{ACCBE759-62E7-46EF-B5B4-1FC1D4A374C6}" srcOrd="2" destOrd="0" presId="urn:microsoft.com/office/officeart/2005/8/layout/process4"/>
    <dgm:cxn modelId="{37DA0D43-1F00-48E2-85AA-B65D6867624A}" type="presParOf" srcId="{ACCBE759-62E7-46EF-B5B4-1FC1D4A374C6}" destId="{1C96F01C-8F19-4452-903D-FDD7B8CE2F6F}" srcOrd="0" destOrd="0" presId="urn:microsoft.com/office/officeart/2005/8/layout/process4"/>
    <dgm:cxn modelId="{FC840DD8-F537-4D7E-A10A-73DD435E16C0}" type="presParOf" srcId="{ACCBE759-62E7-46EF-B5B4-1FC1D4A374C6}" destId="{27B479BE-ED2A-46E7-A877-771C375BF014}" srcOrd="1" destOrd="0" presId="urn:microsoft.com/office/officeart/2005/8/layout/process4"/>
    <dgm:cxn modelId="{05FC65E9-21B5-4E70-9802-82CE7EF09C57}" type="presParOf" srcId="{4360ECF3-E3EB-44EF-88C3-4E7608105202}" destId="{595F9467-B17E-4F34-B04E-EC645D84F003}" srcOrd="1" destOrd="0" presId="urn:microsoft.com/office/officeart/2005/8/layout/process4"/>
    <dgm:cxn modelId="{41A6CAB6-6919-4911-90E2-45CBB6F2C3C2}" type="presParOf" srcId="{4360ECF3-E3EB-44EF-88C3-4E7608105202}" destId="{AB93CB2E-9446-4A55-A61F-8D01A0D27E5D}" srcOrd="2" destOrd="0" presId="urn:microsoft.com/office/officeart/2005/8/layout/process4"/>
    <dgm:cxn modelId="{3B6B0177-0DDC-434B-A990-72332B35EEDC}" type="presParOf" srcId="{AB93CB2E-9446-4A55-A61F-8D01A0D27E5D}" destId="{2F77D13E-82B8-430B-8759-283C955F8E59}" srcOrd="0" destOrd="0" presId="urn:microsoft.com/office/officeart/2005/8/layout/process4"/>
    <dgm:cxn modelId="{4EF7D4D0-9164-48A7-AA4B-F21632D01F3F}" type="presParOf" srcId="{AB93CB2E-9446-4A55-A61F-8D01A0D27E5D}" destId="{B8E1EB47-3AEE-40E0-B030-EAE58BE1C3FB}" srcOrd="1" destOrd="0" presId="urn:microsoft.com/office/officeart/2005/8/layout/process4"/>
    <dgm:cxn modelId="{6120E816-DB40-4AA7-9E74-D15EBD8E8FE5}" type="presParOf" srcId="{AB93CB2E-9446-4A55-A61F-8D01A0D27E5D}" destId="{3C70CDA2-B06A-4B3D-A4B7-F069342878D8}" srcOrd="2" destOrd="0" presId="urn:microsoft.com/office/officeart/2005/8/layout/process4"/>
    <dgm:cxn modelId="{948714BA-D2D8-4EC4-A461-88D82B3E859E}" type="presParOf" srcId="{3C70CDA2-B06A-4B3D-A4B7-F069342878D8}" destId="{738FDC1E-0C62-4DD4-B87F-EF52120D2E09}" srcOrd="0" destOrd="0" presId="urn:microsoft.com/office/officeart/2005/8/layout/process4"/>
    <dgm:cxn modelId="{4865D39F-AEF2-4BFB-93A1-BFEC201AD34E}" type="presParOf" srcId="{3C70CDA2-B06A-4B3D-A4B7-F069342878D8}" destId="{4958A991-9A30-4CF5-A856-4DC0392CD583}" srcOrd="1" destOrd="0" presId="urn:microsoft.com/office/officeart/2005/8/layout/process4"/>
    <dgm:cxn modelId="{20EBF437-7EB3-4564-9C51-1FCA0D508D2F}" type="presParOf" srcId="{4360ECF3-E3EB-44EF-88C3-4E7608105202}" destId="{DCCA74BF-3304-450B-8C29-FE743922B05B}" srcOrd="3" destOrd="0" presId="urn:microsoft.com/office/officeart/2005/8/layout/process4"/>
    <dgm:cxn modelId="{D7FA9C3B-2A05-4921-9BAF-2CB52992C0DC}" type="presParOf" srcId="{4360ECF3-E3EB-44EF-88C3-4E7608105202}" destId="{A20B5D72-6EBB-4C53-8C9C-CC0776864333}" srcOrd="4" destOrd="0" presId="urn:microsoft.com/office/officeart/2005/8/layout/process4"/>
    <dgm:cxn modelId="{BCC339AE-73E7-42D7-A202-15BBFE9EB29C}" type="presParOf" srcId="{A20B5D72-6EBB-4C53-8C9C-CC0776864333}" destId="{F304B5FC-2721-4123-BC60-4C4D1B79E09F}" srcOrd="0" destOrd="0" presId="urn:microsoft.com/office/officeart/2005/8/layout/process4"/>
    <dgm:cxn modelId="{7D5EF57F-C258-49AC-83FA-DBD7092D7BC3}" type="presParOf" srcId="{A20B5D72-6EBB-4C53-8C9C-CC0776864333}" destId="{EDAE6E29-3931-4D1E-B26C-9FA3E30BEC36}" srcOrd="1" destOrd="0" presId="urn:microsoft.com/office/officeart/2005/8/layout/process4"/>
    <dgm:cxn modelId="{890C2C22-68A8-4A0D-BCA2-0C4E6C924598}" type="presParOf" srcId="{A20B5D72-6EBB-4C53-8C9C-CC0776864333}" destId="{8105789D-00DE-4B41-8E8A-59993B7E9C2F}" srcOrd="2" destOrd="0" presId="urn:microsoft.com/office/officeart/2005/8/layout/process4"/>
    <dgm:cxn modelId="{A8D287B6-3F30-45B6-9579-D5CDC2AB8E88}" type="presParOf" srcId="{8105789D-00DE-4B41-8E8A-59993B7E9C2F}" destId="{843F0E5E-70BC-46CB-AC1D-7D9C24807DCC}" srcOrd="0" destOrd="0" presId="urn:microsoft.com/office/officeart/2005/8/layout/process4"/>
    <dgm:cxn modelId="{B184A282-78FC-47C9-9556-F3D327A958D8}" type="presParOf" srcId="{4360ECF3-E3EB-44EF-88C3-4E7608105202}" destId="{7D1381AF-A5B8-42A9-8621-EFBDE32DD8F0}" srcOrd="5" destOrd="0" presId="urn:microsoft.com/office/officeart/2005/8/layout/process4"/>
    <dgm:cxn modelId="{0EDFB7A9-5590-4B1E-9BC8-7897817AFD4E}" type="presParOf" srcId="{4360ECF3-E3EB-44EF-88C3-4E7608105202}" destId="{7A071EDA-4267-4C63-A9F6-7313C0FE8765}" srcOrd="6" destOrd="0" presId="urn:microsoft.com/office/officeart/2005/8/layout/process4"/>
    <dgm:cxn modelId="{FC19A43D-B764-401D-90C8-2C1DFF42263B}" type="presParOf" srcId="{7A071EDA-4267-4C63-A9F6-7313C0FE8765}" destId="{CFBEC34F-8E26-4CDD-832A-9E7408A79349}" srcOrd="0" destOrd="0" presId="urn:microsoft.com/office/officeart/2005/8/layout/process4"/>
    <dgm:cxn modelId="{BB8709D8-422C-4484-9DA0-6FAF58F71397}" type="presParOf" srcId="{7A071EDA-4267-4C63-A9F6-7313C0FE8765}" destId="{C4CED223-A47B-4228-9B30-7C31C8ECDBA5}" srcOrd="1" destOrd="0" presId="urn:microsoft.com/office/officeart/2005/8/layout/process4"/>
    <dgm:cxn modelId="{F1C830B2-FEF9-4964-8D86-4EAC3E0C432A}" type="presParOf" srcId="{7A071EDA-4267-4C63-A9F6-7313C0FE8765}" destId="{A1DA5FF1-F38A-469A-969B-CD00282272AC}" srcOrd="2" destOrd="0" presId="urn:microsoft.com/office/officeart/2005/8/layout/process4"/>
    <dgm:cxn modelId="{6B27AB6E-F76B-4592-9850-208E3A04B7CE}" type="presParOf" srcId="{A1DA5FF1-F38A-469A-969B-CD00282272AC}" destId="{5341F3E9-BD39-442E-8C8C-0933B773CF6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DC583-DAB8-4245-88C8-0670AC03C2B2}">
      <dsp:nvSpPr>
        <dsp:cNvPr id="0" name=""/>
        <dsp:cNvSpPr/>
      </dsp:nvSpPr>
      <dsp:spPr>
        <a:xfrm>
          <a:off x="432047" y="0"/>
          <a:ext cx="4896543" cy="25922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AB39F-299C-430C-9B6E-2401F1A23835}">
      <dsp:nvSpPr>
        <dsp:cNvPr id="0" name=""/>
        <dsp:cNvSpPr/>
      </dsp:nvSpPr>
      <dsp:spPr>
        <a:xfrm>
          <a:off x="176222" y="777686"/>
          <a:ext cx="1728191" cy="1036915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1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前期の実績</a:t>
          </a:r>
          <a:endParaRPr kumimoji="1" lang="ja-JP" altLang="en-US" sz="1400" kern="1200" dirty="0"/>
        </a:p>
      </dsp:txBody>
      <dsp:txXfrm>
        <a:off x="226840" y="828304"/>
        <a:ext cx="1626955" cy="935679"/>
      </dsp:txXfrm>
    </dsp:sp>
    <dsp:sp modelId="{2A211AB2-BD00-4B01-9E2D-A77295E42BB3}">
      <dsp:nvSpPr>
        <dsp:cNvPr id="0" name=""/>
        <dsp:cNvSpPr/>
      </dsp:nvSpPr>
      <dsp:spPr>
        <a:xfrm>
          <a:off x="2016223" y="777686"/>
          <a:ext cx="1728191" cy="103691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2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今期の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初年度実績</a:t>
          </a:r>
          <a:endParaRPr kumimoji="1" lang="ja-JP" altLang="en-US" sz="1400" kern="1200" dirty="0"/>
        </a:p>
      </dsp:txBody>
      <dsp:txXfrm>
        <a:off x="2066841" y="828304"/>
        <a:ext cx="1626955" cy="935679"/>
      </dsp:txXfrm>
    </dsp:sp>
    <dsp:sp modelId="{27E8BAD5-8801-46DB-A11C-38158500279B}">
      <dsp:nvSpPr>
        <dsp:cNvPr id="0" name=""/>
        <dsp:cNvSpPr/>
      </dsp:nvSpPr>
      <dsp:spPr>
        <a:xfrm>
          <a:off x="3856224" y="777686"/>
          <a:ext cx="1728191" cy="103691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計画作成</a:t>
          </a:r>
          <a:endParaRPr kumimoji="1" lang="ja-JP" altLang="en-US" sz="1400" kern="1200" dirty="0"/>
        </a:p>
      </dsp:txBody>
      <dsp:txXfrm>
        <a:off x="3906842" y="828304"/>
        <a:ext cx="1626955" cy="9356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DC583-DAB8-4245-88C8-0670AC03C2B2}">
      <dsp:nvSpPr>
        <dsp:cNvPr id="0" name=""/>
        <dsp:cNvSpPr/>
      </dsp:nvSpPr>
      <dsp:spPr>
        <a:xfrm>
          <a:off x="432047" y="0"/>
          <a:ext cx="4896543" cy="25922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AB39F-299C-430C-9B6E-2401F1A23835}">
      <dsp:nvSpPr>
        <dsp:cNvPr id="0" name=""/>
        <dsp:cNvSpPr/>
      </dsp:nvSpPr>
      <dsp:spPr>
        <a:xfrm>
          <a:off x="176222" y="777686"/>
          <a:ext cx="1728191" cy="1036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1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前期の実績</a:t>
          </a:r>
          <a:endParaRPr kumimoji="1" lang="ja-JP" altLang="en-US" sz="1400" kern="1200" dirty="0"/>
        </a:p>
      </dsp:txBody>
      <dsp:txXfrm>
        <a:off x="226840" y="828304"/>
        <a:ext cx="1626955" cy="935679"/>
      </dsp:txXfrm>
    </dsp:sp>
    <dsp:sp modelId="{2A211AB2-BD00-4B01-9E2D-A77295E42BB3}">
      <dsp:nvSpPr>
        <dsp:cNvPr id="0" name=""/>
        <dsp:cNvSpPr/>
      </dsp:nvSpPr>
      <dsp:spPr>
        <a:xfrm>
          <a:off x="2016223" y="777686"/>
          <a:ext cx="1728191" cy="1036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2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今期の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初年度実績</a:t>
          </a:r>
          <a:endParaRPr kumimoji="1" lang="ja-JP" altLang="en-US" sz="1400" kern="1200" dirty="0"/>
        </a:p>
      </dsp:txBody>
      <dsp:txXfrm>
        <a:off x="2066841" y="828304"/>
        <a:ext cx="1626955" cy="935679"/>
      </dsp:txXfrm>
    </dsp:sp>
    <dsp:sp modelId="{27E8BAD5-8801-46DB-A11C-38158500279B}">
      <dsp:nvSpPr>
        <dsp:cNvPr id="0" name=""/>
        <dsp:cNvSpPr/>
      </dsp:nvSpPr>
      <dsp:spPr>
        <a:xfrm>
          <a:off x="3856224" y="777686"/>
          <a:ext cx="1728191" cy="103691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計画作成</a:t>
          </a:r>
          <a:endParaRPr kumimoji="1" lang="ja-JP" altLang="en-US" sz="1400" kern="1200" dirty="0"/>
        </a:p>
      </dsp:txBody>
      <dsp:txXfrm>
        <a:off x="3906842" y="828304"/>
        <a:ext cx="1626955" cy="9356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DC583-DAB8-4245-88C8-0670AC03C2B2}">
      <dsp:nvSpPr>
        <dsp:cNvPr id="0" name=""/>
        <dsp:cNvSpPr/>
      </dsp:nvSpPr>
      <dsp:spPr>
        <a:xfrm>
          <a:off x="432047" y="0"/>
          <a:ext cx="4896543" cy="25922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AB39F-299C-430C-9B6E-2401F1A23835}">
      <dsp:nvSpPr>
        <dsp:cNvPr id="0" name=""/>
        <dsp:cNvSpPr/>
      </dsp:nvSpPr>
      <dsp:spPr>
        <a:xfrm>
          <a:off x="176222" y="777686"/>
          <a:ext cx="1728191" cy="103691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1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前期の実績</a:t>
          </a:r>
          <a:endParaRPr kumimoji="1" lang="ja-JP" altLang="en-US" sz="1400" kern="1200" dirty="0"/>
        </a:p>
      </dsp:txBody>
      <dsp:txXfrm>
        <a:off x="226840" y="828304"/>
        <a:ext cx="1626955" cy="935679"/>
      </dsp:txXfrm>
    </dsp:sp>
    <dsp:sp modelId="{2A211AB2-BD00-4B01-9E2D-A77295E42BB3}">
      <dsp:nvSpPr>
        <dsp:cNvPr id="0" name=""/>
        <dsp:cNvSpPr/>
      </dsp:nvSpPr>
      <dsp:spPr>
        <a:xfrm>
          <a:off x="2016223" y="777686"/>
          <a:ext cx="1728191" cy="1036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2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今期の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初年度実績</a:t>
          </a:r>
          <a:endParaRPr kumimoji="1" lang="ja-JP" altLang="en-US" sz="1400" kern="1200" dirty="0"/>
        </a:p>
      </dsp:txBody>
      <dsp:txXfrm>
        <a:off x="2066841" y="828304"/>
        <a:ext cx="1626955" cy="935679"/>
      </dsp:txXfrm>
    </dsp:sp>
    <dsp:sp modelId="{27E8BAD5-8801-46DB-A11C-38158500279B}">
      <dsp:nvSpPr>
        <dsp:cNvPr id="0" name=""/>
        <dsp:cNvSpPr/>
      </dsp:nvSpPr>
      <dsp:spPr>
        <a:xfrm>
          <a:off x="3856224" y="777686"/>
          <a:ext cx="1728191" cy="1036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年目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計画作成</a:t>
          </a:r>
          <a:endParaRPr kumimoji="1" lang="ja-JP" altLang="en-US" sz="1400" kern="1200" dirty="0"/>
        </a:p>
      </dsp:txBody>
      <dsp:txXfrm>
        <a:off x="3906842" y="828304"/>
        <a:ext cx="1626955" cy="935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FCFA-EFF1-462E-A820-DDB4122527DD}">
      <dsp:nvSpPr>
        <dsp:cNvPr id="0" name=""/>
        <dsp:cNvSpPr/>
      </dsp:nvSpPr>
      <dsp:spPr>
        <a:xfrm>
          <a:off x="0" y="44256"/>
          <a:ext cx="8229600" cy="754649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サービス見込量の計画値</a:t>
          </a:r>
          <a:endParaRPr kumimoji="1" lang="ja-JP" altLang="en-US" sz="3000" kern="1200" dirty="0"/>
        </a:p>
      </dsp:txBody>
      <dsp:txXfrm>
        <a:off x="36839" y="81095"/>
        <a:ext cx="8155922" cy="680971"/>
      </dsp:txXfrm>
    </dsp:sp>
    <dsp:sp modelId="{E0F6EF2F-A0F3-4F4E-9F95-A69FBF46DA22}">
      <dsp:nvSpPr>
        <dsp:cNvPr id="0" name=""/>
        <dsp:cNvSpPr/>
      </dsp:nvSpPr>
      <dsp:spPr>
        <a:xfrm>
          <a:off x="0" y="798906"/>
          <a:ext cx="8229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300" kern="1200" dirty="0" smtClean="0"/>
            <a:t>認定者数、各サービスの利用人数、日数・回数、平均単価</a:t>
          </a:r>
          <a:endParaRPr kumimoji="1" lang="ja-JP" altLang="en-US" sz="2300" kern="1200" dirty="0"/>
        </a:p>
      </dsp:txBody>
      <dsp:txXfrm>
        <a:off x="0" y="798906"/>
        <a:ext cx="8229600" cy="496800"/>
      </dsp:txXfrm>
    </dsp:sp>
    <dsp:sp modelId="{992CA9FC-DE25-4483-A359-C97B181C0BFC}">
      <dsp:nvSpPr>
        <dsp:cNvPr id="0" name=""/>
        <dsp:cNvSpPr/>
      </dsp:nvSpPr>
      <dsp:spPr>
        <a:xfrm>
          <a:off x="0" y="1295706"/>
          <a:ext cx="8229600" cy="754649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「取組と目標」に掲げた数値</a:t>
          </a:r>
          <a:endParaRPr kumimoji="1" lang="ja-JP" altLang="en-US" sz="3000" kern="1200" dirty="0"/>
        </a:p>
      </dsp:txBody>
      <dsp:txXfrm>
        <a:off x="36839" y="1332545"/>
        <a:ext cx="8155922" cy="680971"/>
      </dsp:txXfrm>
    </dsp:sp>
    <dsp:sp modelId="{EE1A20C3-5D9B-492D-B57C-DC54D3E8CD71}">
      <dsp:nvSpPr>
        <dsp:cNvPr id="0" name=""/>
        <dsp:cNvSpPr/>
      </dsp:nvSpPr>
      <dsp:spPr>
        <a:xfrm>
          <a:off x="0" y="2050356"/>
          <a:ext cx="8229600" cy="838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300" kern="1200" dirty="0" smtClean="0"/>
            <a:t>制度改正により、計画への必須記載事項へ</a:t>
          </a:r>
          <a:endParaRPr kumimoji="1" lang="ja-JP" alt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300" kern="1200" dirty="0" smtClean="0"/>
            <a:t>自立支援、重度化防止、介護予防</a:t>
          </a:r>
          <a:endParaRPr kumimoji="1" lang="ja-JP" altLang="en-US" sz="2300" kern="1200" dirty="0"/>
        </a:p>
      </dsp:txBody>
      <dsp:txXfrm>
        <a:off x="0" y="2050356"/>
        <a:ext cx="8229600" cy="838350"/>
      </dsp:txXfrm>
    </dsp:sp>
    <dsp:sp modelId="{FB4BB993-7266-4CD3-BD77-3AB2EEE12C6B}">
      <dsp:nvSpPr>
        <dsp:cNvPr id="0" name=""/>
        <dsp:cNvSpPr/>
      </dsp:nvSpPr>
      <dsp:spPr>
        <a:xfrm>
          <a:off x="0" y="2888706"/>
          <a:ext cx="8229600" cy="754649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保険者機能強化推進交付金の算定指標</a:t>
          </a:r>
          <a:endParaRPr kumimoji="1" lang="ja-JP" altLang="en-US" sz="3000" kern="1200" dirty="0"/>
        </a:p>
      </dsp:txBody>
      <dsp:txXfrm>
        <a:off x="36839" y="2925545"/>
        <a:ext cx="8155922" cy="680971"/>
      </dsp:txXfrm>
    </dsp:sp>
    <dsp:sp modelId="{99EA374A-898B-42C4-9CFF-A9A38BB2675B}">
      <dsp:nvSpPr>
        <dsp:cNvPr id="0" name=""/>
        <dsp:cNvSpPr/>
      </dsp:nvSpPr>
      <dsp:spPr>
        <a:xfrm>
          <a:off x="0" y="3643356"/>
          <a:ext cx="8229600" cy="838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300" kern="1200" dirty="0" smtClean="0"/>
            <a:t>制度改正により導入</a:t>
          </a:r>
          <a:endParaRPr kumimoji="1" lang="ja-JP" alt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300" kern="1200" dirty="0" smtClean="0"/>
            <a:t>３０年度から開始</a:t>
          </a:r>
          <a:endParaRPr kumimoji="1" lang="ja-JP" altLang="en-US" sz="2300" kern="1200" dirty="0"/>
        </a:p>
      </dsp:txBody>
      <dsp:txXfrm>
        <a:off x="0" y="3643356"/>
        <a:ext cx="8229600" cy="8383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142D6-521B-4CCB-B7D3-18B1B5DABB4C}">
      <dsp:nvSpPr>
        <dsp:cNvPr id="0" name=""/>
        <dsp:cNvSpPr/>
      </dsp:nvSpPr>
      <dsp:spPr>
        <a:xfrm>
          <a:off x="0" y="3712270"/>
          <a:ext cx="8229600" cy="8121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在宅サービスの見込量の推計</a:t>
          </a:r>
          <a:endParaRPr kumimoji="1" lang="ja-JP" altLang="en-US" sz="2400" kern="1200" dirty="0"/>
        </a:p>
      </dsp:txBody>
      <dsp:txXfrm>
        <a:off x="0" y="3712270"/>
        <a:ext cx="8229600" cy="438563"/>
      </dsp:txXfrm>
    </dsp:sp>
    <dsp:sp modelId="{1C96F01C-8F19-4452-903D-FDD7B8CE2F6F}">
      <dsp:nvSpPr>
        <dsp:cNvPr id="0" name=""/>
        <dsp:cNvSpPr/>
      </dsp:nvSpPr>
      <dsp:spPr>
        <a:xfrm>
          <a:off x="0" y="4134590"/>
          <a:ext cx="4114799" cy="37359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残りの要介護者数</a:t>
          </a:r>
          <a:r>
            <a:rPr kumimoji="1" lang="en-US" altLang="ja-JP" sz="1800" kern="1200" dirty="0" smtClean="0"/>
            <a:t>×</a:t>
          </a:r>
          <a:r>
            <a:rPr kumimoji="1" lang="ja-JP" altLang="en-US" sz="1800" kern="1200" dirty="0" smtClean="0"/>
            <a:t>利用率＝利用者数</a:t>
          </a:r>
          <a:endParaRPr kumimoji="1" lang="ja-JP" altLang="en-US" sz="1800" kern="1200" dirty="0"/>
        </a:p>
      </dsp:txBody>
      <dsp:txXfrm>
        <a:off x="0" y="4134590"/>
        <a:ext cx="4114799" cy="373590"/>
      </dsp:txXfrm>
    </dsp:sp>
    <dsp:sp modelId="{27B479BE-ED2A-46E7-A877-771C375BF014}">
      <dsp:nvSpPr>
        <dsp:cNvPr id="0" name=""/>
        <dsp:cNvSpPr/>
      </dsp:nvSpPr>
      <dsp:spPr>
        <a:xfrm>
          <a:off x="4114800" y="4134590"/>
          <a:ext cx="4114799" cy="37359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単価</a:t>
          </a:r>
          <a:r>
            <a:rPr kumimoji="1" lang="en-US" altLang="ja-JP" sz="1800" kern="1200" dirty="0" smtClean="0"/>
            <a:t>×</a:t>
          </a:r>
          <a:r>
            <a:rPr kumimoji="1" lang="ja-JP" altLang="en-US" sz="1800" kern="1200" dirty="0" smtClean="0"/>
            <a:t>利用者数＝給付費</a:t>
          </a:r>
          <a:endParaRPr kumimoji="1" lang="ja-JP" altLang="en-US" sz="1800" kern="1200" dirty="0"/>
        </a:p>
      </dsp:txBody>
      <dsp:txXfrm>
        <a:off x="4114800" y="4134590"/>
        <a:ext cx="4114799" cy="373590"/>
      </dsp:txXfrm>
    </dsp:sp>
    <dsp:sp modelId="{B8E1EB47-3AEE-40E0-B030-EAE58BE1C3FB}">
      <dsp:nvSpPr>
        <dsp:cNvPr id="0" name=""/>
        <dsp:cNvSpPr/>
      </dsp:nvSpPr>
      <dsp:spPr>
        <a:xfrm rot="10800000">
          <a:off x="0" y="2475359"/>
          <a:ext cx="8229600" cy="1249092"/>
        </a:xfrm>
        <a:prstGeom prst="upArrowCallou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施設・居住系サービスの見込量の推計</a:t>
          </a:r>
          <a:endParaRPr kumimoji="1" lang="ja-JP" altLang="en-US" sz="2400" kern="1200" dirty="0"/>
        </a:p>
      </dsp:txBody>
      <dsp:txXfrm rot="-10800000">
        <a:off x="0" y="2475359"/>
        <a:ext cx="8229600" cy="438431"/>
      </dsp:txXfrm>
    </dsp:sp>
    <dsp:sp modelId="{738FDC1E-0C62-4DD4-B87F-EF52120D2E09}">
      <dsp:nvSpPr>
        <dsp:cNvPr id="0" name=""/>
        <dsp:cNvSpPr/>
      </dsp:nvSpPr>
      <dsp:spPr>
        <a:xfrm>
          <a:off x="0" y="2913791"/>
          <a:ext cx="4114799" cy="37347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現在の利用者数</a:t>
          </a:r>
          <a:r>
            <a:rPr kumimoji="1" lang="en-US" altLang="ja-JP" sz="1400" kern="1200" dirty="0" smtClean="0"/>
            <a:t>/</a:t>
          </a:r>
          <a:r>
            <a:rPr kumimoji="1" lang="zh-CN" altLang="ja-JP" sz="11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要介護者数</a:t>
          </a:r>
          <a:r>
            <a:rPr kumimoji="1" lang="en-US" altLang="ja-JP" sz="11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×</a:t>
          </a:r>
          <a:r>
            <a:rPr kumimoji="1" lang="zh-CN" altLang="ja-JP" sz="1100" kern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利用率＝利用者数</a:t>
          </a:r>
          <a:endParaRPr kumimoji="1" lang="ja-JP" altLang="ja-JP" sz="1100" kern="1200" dirty="0" smtClean="0">
            <a:latin typeface="ＭＳ Ｐゴシック" panose="020B0600070205080204" pitchFamily="50" charset="-128"/>
            <a:ea typeface="ＭＳ Ｐゴシック" panose="020B0600070205080204" pitchFamily="50" charset="-128"/>
          </a:endParaRPr>
        </a:p>
      </dsp:txBody>
      <dsp:txXfrm>
        <a:off x="0" y="2913791"/>
        <a:ext cx="4114799" cy="373478"/>
      </dsp:txXfrm>
    </dsp:sp>
    <dsp:sp modelId="{4958A991-9A30-4CF5-A856-4DC0392CD583}">
      <dsp:nvSpPr>
        <dsp:cNvPr id="0" name=""/>
        <dsp:cNvSpPr/>
      </dsp:nvSpPr>
      <dsp:spPr>
        <a:xfrm>
          <a:off x="4114800" y="2913791"/>
          <a:ext cx="4114799" cy="37347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単価</a:t>
          </a:r>
          <a:r>
            <a:rPr kumimoji="1" lang="en-US" altLang="ja-JP" sz="1800" kern="1200" dirty="0" smtClean="0"/>
            <a:t>×</a:t>
          </a:r>
          <a:r>
            <a:rPr kumimoji="1" lang="ja-JP" altLang="en-US" sz="1800" kern="1200" dirty="0" smtClean="0"/>
            <a:t>利用者数＝給付費</a:t>
          </a:r>
          <a:endParaRPr kumimoji="1" lang="ja-JP" altLang="en-US" sz="1800" kern="1200" dirty="0"/>
        </a:p>
      </dsp:txBody>
      <dsp:txXfrm>
        <a:off x="4114800" y="2913791"/>
        <a:ext cx="4114799" cy="373478"/>
      </dsp:txXfrm>
    </dsp:sp>
    <dsp:sp modelId="{EDAE6E29-3931-4D1E-B26C-9FA3E30BEC36}">
      <dsp:nvSpPr>
        <dsp:cNvPr id="0" name=""/>
        <dsp:cNvSpPr/>
      </dsp:nvSpPr>
      <dsp:spPr>
        <a:xfrm rot="10800000">
          <a:off x="0" y="1238449"/>
          <a:ext cx="8229600" cy="1249092"/>
        </a:xfrm>
        <a:prstGeom prst="upArrowCallou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要介護</a:t>
          </a:r>
          <a:r>
            <a:rPr kumimoji="1" lang="ja-JP" altLang="en-US" sz="1100" kern="1200" dirty="0" smtClean="0"/>
            <a:t>（支援）</a:t>
          </a:r>
          <a:r>
            <a:rPr kumimoji="1" lang="ja-JP" altLang="en-US" sz="2400" kern="1200" dirty="0" smtClean="0"/>
            <a:t>者数の推計</a:t>
          </a:r>
          <a:endParaRPr kumimoji="1" lang="ja-JP" altLang="en-US" sz="2400" kern="1200" dirty="0"/>
        </a:p>
      </dsp:txBody>
      <dsp:txXfrm rot="-10800000">
        <a:off x="0" y="1238449"/>
        <a:ext cx="8229600" cy="438431"/>
      </dsp:txXfrm>
    </dsp:sp>
    <dsp:sp modelId="{843F0E5E-70BC-46CB-AC1D-7D9C24807DCC}">
      <dsp:nvSpPr>
        <dsp:cNvPr id="0" name=""/>
        <dsp:cNvSpPr/>
      </dsp:nvSpPr>
      <dsp:spPr>
        <a:xfrm>
          <a:off x="0" y="1676880"/>
          <a:ext cx="8229600" cy="37347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性・年齢階級別の高齢者数</a:t>
          </a:r>
          <a:r>
            <a:rPr kumimoji="1" lang="en-US" altLang="ja-JP" sz="1800" kern="1200" dirty="0" smtClean="0"/>
            <a:t>×</a:t>
          </a:r>
          <a:r>
            <a:rPr kumimoji="1" lang="ja-JP" altLang="en-US" sz="1800" kern="1200" dirty="0" smtClean="0"/>
            <a:t>要介護認定率＝要介護者数</a:t>
          </a:r>
          <a:endParaRPr kumimoji="1" lang="ja-JP" altLang="en-US" sz="1800" kern="1200" dirty="0"/>
        </a:p>
      </dsp:txBody>
      <dsp:txXfrm>
        <a:off x="0" y="1676880"/>
        <a:ext cx="8229600" cy="373478"/>
      </dsp:txXfrm>
    </dsp:sp>
    <dsp:sp modelId="{C4CED223-A47B-4228-9B30-7C31C8ECDBA5}">
      <dsp:nvSpPr>
        <dsp:cNvPr id="0" name=""/>
        <dsp:cNvSpPr/>
      </dsp:nvSpPr>
      <dsp:spPr>
        <a:xfrm rot="10800000">
          <a:off x="0" y="1538"/>
          <a:ext cx="8229600" cy="1249092"/>
        </a:xfrm>
        <a:prstGeom prst="upArrowCallou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人口の推計</a:t>
          </a:r>
          <a:endParaRPr kumimoji="1" lang="ja-JP" altLang="en-US" sz="2400" kern="1200" dirty="0"/>
        </a:p>
      </dsp:txBody>
      <dsp:txXfrm rot="-10800000">
        <a:off x="0" y="1538"/>
        <a:ext cx="8229600" cy="438431"/>
      </dsp:txXfrm>
    </dsp:sp>
    <dsp:sp modelId="{5341F3E9-BD39-442E-8C8C-0933B773CF64}">
      <dsp:nvSpPr>
        <dsp:cNvPr id="0" name=""/>
        <dsp:cNvSpPr/>
      </dsp:nvSpPr>
      <dsp:spPr>
        <a:xfrm>
          <a:off x="0" y="439970"/>
          <a:ext cx="8229600" cy="37347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性・年齢階級別</a:t>
          </a:r>
          <a:endParaRPr kumimoji="1" lang="ja-JP" altLang="en-US" sz="1800" kern="1200" dirty="0"/>
        </a:p>
      </dsp:txBody>
      <dsp:txXfrm>
        <a:off x="0" y="439970"/>
        <a:ext cx="8229600" cy="373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C9F0D-E116-46AB-BF4E-B3A9A0595C87}" type="datetimeFigureOut">
              <a:rPr kumimoji="1" lang="ja-JP" altLang="en-US" smtClean="0"/>
              <a:t>2018/8/29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32FFA-3324-4869-BCF5-6E97AE8D2D9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104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2CA77-C87B-4EF1-9E59-7D7A305AF787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465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9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371A-C4C0-43E0-AC81-3C1FE5AB21F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875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17B5-2071-4789-9F21-117F4996FE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68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65"/>
            <a:ext cx="2227263" cy="58515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6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BA59-5792-4BA3-B323-D1EAC4AAD2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890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83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93E2-6EB0-4DA7-9D47-E62CD7A635A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4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3D06-958D-4503-B6AE-04F66897B4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78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5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2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AB4C-7EC6-49EB-8170-AE3D38B3B1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53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21" y="1600219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45" y="1600219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2E78-9AA9-43FB-A559-57C6131A28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680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34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29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29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2780-2E70-462E-B0C0-73535F8A2A1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9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113C-45B1-46CA-9EC3-2DE25900B9F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97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13E9-1704-4994-94E2-ADCE8461E0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50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33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33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7732-B70D-41E7-AD1B-8590F51B9C8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69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9FC6-A8CE-447A-A93C-8ECE84E859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90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0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1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78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B654-E2D8-4254-9F2E-0C4B36EDB1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09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5809-B6F6-43B6-AAA6-B32A2E564AE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423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55"/>
            <a:ext cx="2227263" cy="58515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5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D790E-0379-4050-9E32-671DC7D78AD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48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80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8A96-2D2A-4C74-B4BD-FD53199B56A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95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3555D-2456-4823-92A3-2666DE04DC5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75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554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5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4F5C-2D93-4075-9E66-CFACFDD9FE3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5177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8" y="1600216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42" y="1600216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88DB-5AC2-45F6-885C-D9365E7765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1645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31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26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26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D46C-4B68-47F8-9B25-5DFAD44A055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085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B24F-91AD-4D0E-A986-BF745A01AD5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1648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CAEF-5CF7-45E8-97C4-5237AB0F443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23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7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3934-B282-4A15-AEB6-1B2C1E984DE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523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30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30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4C4B-4933-4B5C-82C9-13632CC4794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319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1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78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C71B8-7B3F-4875-A589-CAA6119F7C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76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22B1-FF45-4004-B80D-2BC04A1FDA0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5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52"/>
            <a:ext cx="2227263" cy="58515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52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ADFF-E540-4147-9CCF-15B0DAF7E9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57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7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1CB0-67A4-44CE-9E6A-0C80050C4BF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09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724B-EE8B-43C0-BB9B-940E6893A8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71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45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2EB3-D015-485D-A2E6-67ECFCDD366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0599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4" y="1600212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38" y="1600212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357B-A220-4830-A182-3789EC4738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67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7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22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22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D0C5-9696-4FE7-832C-E2E2286DA92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4971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C4F5-1BB2-4298-B5C8-42BA3516E50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31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57" y="1600231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65AB-5D11-4E84-BA08-AEB2E6EFA36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40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C95F-F478-4E45-88CC-6EABD70249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987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6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26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5268-E41F-4AE6-9146-DCA2099029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8343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07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78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F6DD-E85E-4865-90F4-C114F8E2F93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777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E390-54F4-4213-894B-878FEDFB88B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7209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48"/>
            <a:ext cx="2227263" cy="58515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48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665-38C1-48A8-A6FC-499DA72401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08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7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8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C337-8545-4583-801C-6AE0D9CEFA3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496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BB19-F989-4019-8C05-E710A215E1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3" y="6465266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85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4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B1DC-7D89-4D6D-B92A-68DB1F7A0C8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020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9" y="1600207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33" y="1600207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2431-AEF5-407C-B593-1C26CDA7329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5861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2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17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17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74EB0-6DA1-4A43-9435-DEEB9D96778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18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1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818-9211-4970-B726-BAD0A68C710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295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01DC-0207-4C75-B60C-E88B980EC8B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346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4B6A-67AE-4255-BB0F-C991A79E60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208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1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21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AFDD-EFE5-4199-8689-F5CEDD8386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6184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0318-285B-4340-BC5A-85431B0D14D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63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3FD2-0141-4FEE-9173-B68A7F5ADE5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2579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1" y="274643"/>
            <a:ext cx="2227263" cy="58515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43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D05D-665B-4FAE-BE00-D5AF57FB0A2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064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70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8" y="3886202"/>
            <a:ext cx="64008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0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0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0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0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0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0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40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D0A5-DE92-4000-9631-A34D6F171152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98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75BC-5032-40F7-B94E-4537F28DFD29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2" y="6465266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8390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47"/>
            <a:ext cx="7772400" cy="1362075"/>
          </a:xfrm>
        </p:spPr>
        <p:txBody>
          <a:bodyPr anchor="t"/>
          <a:lstStyle>
            <a:lvl1pPr algn="l">
              <a:defRPr sz="3772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13"/>
            <a:ext cx="7772400" cy="1500187"/>
          </a:xfrm>
        </p:spPr>
        <p:txBody>
          <a:bodyPr anchor="b"/>
          <a:lstStyle>
            <a:lvl1pPr marL="0" indent="0">
              <a:buNone/>
              <a:defRPr sz="1840">
                <a:solidFill>
                  <a:schemeClr val="tx1">
                    <a:tint val="75000"/>
                  </a:schemeClr>
                </a:solidFill>
              </a:defRPr>
            </a:lvl1pPr>
            <a:lvl2pPr marL="430075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2pPr>
            <a:lvl3pPr marL="860151" indent="0">
              <a:buNone/>
              <a:defRPr sz="1472">
                <a:solidFill>
                  <a:schemeClr val="tx1">
                    <a:tint val="75000"/>
                  </a:schemeClr>
                </a:solidFill>
              </a:defRPr>
            </a:lvl3pPr>
            <a:lvl4pPr marL="1290227" indent="0">
              <a:buNone/>
              <a:defRPr sz="1288">
                <a:solidFill>
                  <a:schemeClr val="tx1">
                    <a:tint val="75000"/>
                  </a:schemeClr>
                </a:solidFill>
              </a:defRPr>
            </a:lvl4pPr>
            <a:lvl5pPr marL="1720301" indent="0">
              <a:buNone/>
              <a:defRPr sz="1288">
                <a:solidFill>
                  <a:schemeClr val="tx1">
                    <a:tint val="75000"/>
                  </a:schemeClr>
                </a:solidFill>
              </a:defRPr>
            </a:lvl5pPr>
            <a:lvl6pPr marL="2150376" indent="0">
              <a:buNone/>
              <a:defRPr sz="1288">
                <a:solidFill>
                  <a:schemeClr val="tx1">
                    <a:tint val="75000"/>
                  </a:schemeClr>
                </a:solidFill>
              </a:defRPr>
            </a:lvl6pPr>
            <a:lvl7pPr marL="2580452" indent="0">
              <a:buNone/>
              <a:defRPr sz="1288">
                <a:solidFill>
                  <a:schemeClr val="tx1">
                    <a:tint val="75000"/>
                  </a:schemeClr>
                </a:solidFill>
              </a:defRPr>
            </a:lvl7pPr>
            <a:lvl8pPr marL="3010528" indent="0">
              <a:buNone/>
              <a:defRPr sz="1288">
                <a:solidFill>
                  <a:schemeClr val="tx1">
                    <a:tint val="75000"/>
                  </a:schemeClr>
                </a:solidFill>
              </a:defRPr>
            </a:lvl8pPr>
            <a:lvl9pPr marL="3440603" indent="0">
              <a:buNone/>
              <a:defRPr sz="12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5497-C19D-464F-90FF-A853D0A6FEFE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00276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9" y="1600206"/>
            <a:ext cx="4378325" cy="4525963"/>
          </a:xfrm>
        </p:spPr>
        <p:txBody>
          <a:bodyPr/>
          <a:lstStyle>
            <a:lvl1pPr>
              <a:defRPr sz="2668"/>
            </a:lvl1pPr>
            <a:lvl2pPr>
              <a:defRPr sz="2300"/>
            </a:lvl2pPr>
            <a:lvl3pPr>
              <a:defRPr sz="1840"/>
            </a:lvl3pPr>
            <a:lvl4pPr>
              <a:defRPr sz="1656"/>
            </a:lvl4pPr>
            <a:lvl5pPr>
              <a:defRPr sz="1656"/>
            </a:lvl5pPr>
            <a:lvl6pPr>
              <a:defRPr sz="1656"/>
            </a:lvl6pPr>
            <a:lvl7pPr>
              <a:defRPr sz="1656"/>
            </a:lvl7pPr>
            <a:lvl8pPr>
              <a:defRPr sz="1656"/>
            </a:lvl8pPr>
            <a:lvl9pPr>
              <a:defRPr sz="165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33" y="1600206"/>
            <a:ext cx="4379913" cy="4525963"/>
          </a:xfrm>
        </p:spPr>
        <p:txBody>
          <a:bodyPr/>
          <a:lstStyle>
            <a:lvl1pPr>
              <a:defRPr sz="2668"/>
            </a:lvl1pPr>
            <a:lvl2pPr>
              <a:defRPr sz="2300"/>
            </a:lvl2pPr>
            <a:lvl3pPr>
              <a:defRPr sz="1840"/>
            </a:lvl3pPr>
            <a:lvl4pPr>
              <a:defRPr sz="1656"/>
            </a:lvl4pPr>
            <a:lvl5pPr>
              <a:defRPr sz="1656"/>
            </a:lvl5pPr>
            <a:lvl6pPr>
              <a:defRPr sz="1656"/>
            </a:lvl6pPr>
            <a:lvl7pPr>
              <a:defRPr sz="1656"/>
            </a:lvl7pPr>
            <a:lvl8pPr>
              <a:defRPr sz="1656"/>
            </a:lvl8pPr>
            <a:lvl9pPr>
              <a:defRPr sz="165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FFBF-42FA-4FD8-9D24-C35BBD750061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10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4726-9316-4B9D-A0D9-DBDFACD949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345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2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17" y="1535114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0075" indent="0">
              <a:buNone/>
              <a:defRPr sz="1840" b="1"/>
            </a:lvl2pPr>
            <a:lvl3pPr marL="860151" indent="0">
              <a:buNone/>
              <a:defRPr sz="1656" b="1"/>
            </a:lvl3pPr>
            <a:lvl4pPr marL="1290227" indent="0">
              <a:buNone/>
              <a:defRPr sz="1472" b="1"/>
            </a:lvl4pPr>
            <a:lvl5pPr marL="1720301" indent="0">
              <a:buNone/>
              <a:defRPr sz="1472" b="1"/>
            </a:lvl5pPr>
            <a:lvl6pPr marL="2150376" indent="0">
              <a:buNone/>
              <a:defRPr sz="1472" b="1"/>
            </a:lvl6pPr>
            <a:lvl7pPr marL="2580452" indent="0">
              <a:buNone/>
              <a:defRPr sz="1472" b="1"/>
            </a:lvl7pPr>
            <a:lvl8pPr marL="3010528" indent="0">
              <a:buNone/>
              <a:defRPr sz="1472" b="1"/>
            </a:lvl8pPr>
            <a:lvl9pPr marL="3440603" indent="0">
              <a:buNone/>
              <a:defRPr sz="1472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17" y="2174875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1840"/>
            </a:lvl2pPr>
            <a:lvl3pPr>
              <a:defRPr sz="1656"/>
            </a:lvl3pPr>
            <a:lvl4pPr>
              <a:defRPr sz="1472"/>
            </a:lvl4pPr>
            <a:lvl5pPr>
              <a:defRPr sz="1472"/>
            </a:lvl5pPr>
            <a:lvl6pPr>
              <a:defRPr sz="1472"/>
            </a:lvl6pPr>
            <a:lvl7pPr>
              <a:defRPr sz="1472"/>
            </a:lvl7pPr>
            <a:lvl8pPr>
              <a:defRPr sz="1472"/>
            </a:lvl8pPr>
            <a:lvl9pPr>
              <a:defRPr sz="147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4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0075" indent="0">
              <a:buNone/>
              <a:defRPr sz="1840" b="1"/>
            </a:lvl2pPr>
            <a:lvl3pPr marL="860151" indent="0">
              <a:buNone/>
              <a:defRPr sz="1656" b="1"/>
            </a:lvl3pPr>
            <a:lvl4pPr marL="1290227" indent="0">
              <a:buNone/>
              <a:defRPr sz="1472" b="1"/>
            </a:lvl4pPr>
            <a:lvl5pPr marL="1720301" indent="0">
              <a:buNone/>
              <a:defRPr sz="1472" b="1"/>
            </a:lvl5pPr>
            <a:lvl6pPr marL="2150376" indent="0">
              <a:buNone/>
              <a:defRPr sz="1472" b="1"/>
            </a:lvl6pPr>
            <a:lvl7pPr marL="2580452" indent="0">
              <a:buNone/>
              <a:defRPr sz="1472" b="1"/>
            </a:lvl7pPr>
            <a:lvl8pPr marL="3010528" indent="0">
              <a:buNone/>
              <a:defRPr sz="1472" b="1"/>
            </a:lvl8pPr>
            <a:lvl9pPr marL="3440603" indent="0">
              <a:buNone/>
              <a:defRPr sz="1472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840"/>
            </a:lvl2pPr>
            <a:lvl3pPr>
              <a:defRPr sz="1656"/>
            </a:lvl3pPr>
            <a:lvl4pPr>
              <a:defRPr sz="1472"/>
            </a:lvl4pPr>
            <a:lvl5pPr>
              <a:defRPr sz="1472"/>
            </a:lvl5pPr>
            <a:lvl6pPr>
              <a:defRPr sz="1472"/>
            </a:lvl6pPr>
            <a:lvl7pPr>
              <a:defRPr sz="1472"/>
            </a:lvl7pPr>
            <a:lvl8pPr>
              <a:defRPr sz="1472"/>
            </a:lvl8pPr>
            <a:lvl9pPr>
              <a:defRPr sz="147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BA94-207D-44BF-AB70-293D2E9C057F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7227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F31-93A1-4FA8-BD88-8AC65CC2DBA7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709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DC888-2F7E-45F2-A99E-AD305003A23F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2146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0" y="273051"/>
            <a:ext cx="3008313" cy="1162050"/>
          </a:xfrm>
        </p:spPr>
        <p:txBody>
          <a:bodyPr anchor="b"/>
          <a:lstStyle>
            <a:lvl1pPr algn="l">
              <a:defRPr sz="184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4" y="273054"/>
            <a:ext cx="5111750" cy="5853113"/>
          </a:xfrm>
        </p:spPr>
        <p:txBody>
          <a:bodyPr/>
          <a:lstStyle>
            <a:lvl1pPr>
              <a:defRPr sz="3036"/>
            </a:lvl1pPr>
            <a:lvl2pPr>
              <a:defRPr sz="2668"/>
            </a:lvl2pPr>
            <a:lvl3pPr>
              <a:defRPr sz="2300"/>
            </a:lvl3pPr>
            <a:lvl4pPr>
              <a:defRPr sz="1840"/>
            </a:lvl4pPr>
            <a:lvl5pPr>
              <a:defRPr sz="1840"/>
            </a:lvl5pPr>
            <a:lvl6pPr>
              <a:defRPr sz="1840"/>
            </a:lvl6pPr>
            <a:lvl7pPr>
              <a:defRPr sz="1840"/>
            </a:lvl7pPr>
            <a:lvl8pPr>
              <a:defRPr sz="1840"/>
            </a:lvl8pPr>
            <a:lvl9pPr>
              <a:defRPr sz="18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20" y="1435103"/>
            <a:ext cx="3008313" cy="4691063"/>
          </a:xfrm>
        </p:spPr>
        <p:txBody>
          <a:bodyPr/>
          <a:lstStyle>
            <a:lvl1pPr marL="0" indent="0">
              <a:buNone/>
              <a:defRPr sz="1288"/>
            </a:lvl1pPr>
            <a:lvl2pPr marL="430075" indent="0">
              <a:buNone/>
              <a:defRPr sz="1104"/>
            </a:lvl2pPr>
            <a:lvl3pPr marL="860151" indent="0">
              <a:buNone/>
              <a:defRPr sz="920"/>
            </a:lvl3pPr>
            <a:lvl4pPr marL="1290227" indent="0">
              <a:buNone/>
              <a:defRPr sz="828"/>
            </a:lvl4pPr>
            <a:lvl5pPr marL="1720301" indent="0">
              <a:buNone/>
              <a:defRPr sz="828"/>
            </a:lvl5pPr>
            <a:lvl6pPr marL="2150376" indent="0">
              <a:buNone/>
              <a:defRPr sz="828"/>
            </a:lvl6pPr>
            <a:lvl7pPr marL="2580452" indent="0">
              <a:buNone/>
              <a:defRPr sz="828"/>
            </a:lvl7pPr>
            <a:lvl8pPr marL="3010528" indent="0">
              <a:buNone/>
              <a:defRPr sz="828"/>
            </a:lvl8pPr>
            <a:lvl9pPr marL="3440603" indent="0">
              <a:buNone/>
              <a:defRPr sz="82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FEEAD-3C47-4614-9230-6DA7C7E1D510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7720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01"/>
            <a:ext cx="5486400" cy="566738"/>
          </a:xfrm>
        </p:spPr>
        <p:txBody>
          <a:bodyPr anchor="b"/>
          <a:lstStyle>
            <a:lvl1pPr algn="l">
              <a:defRPr sz="184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776"/>
            <a:ext cx="5486400" cy="4114800"/>
          </a:xfrm>
        </p:spPr>
        <p:txBody>
          <a:bodyPr/>
          <a:lstStyle>
            <a:lvl1pPr marL="0" indent="0">
              <a:buNone/>
              <a:defRPr sz="3036"/>
            </a:lvl1pPr>
            <a:lvl2pPr marL="430075" indent="0">
              <a:buNone/>
              <a:defRPr sz="2668"/>
            </a:lvl2pPr>
            <a:lvl3pPr marL="860151" indent="0">
              <a:buNone/>
              <a:defRPr sz="2300"/>
            </a:lvl3pPr>
            <a:lvl4pPr marL="1290227" indent="0">
              <a:buNone/>
              <a:defRPr sz="1840"/>
            </a:lvl4pPr>
            <a:lvl5pPr marL="1720301" indent="0">
              <a:buNone/>
              <a:defRPr sz="1840"/>
            </a:lvl5pPr>
            <a:lvl6pPr marL="2150376" indent="0">
              <a:buNone/>
              <a:defRPr sz="1840"/>
            </a:lvl6pPr>
            <a:lvl7pPr marL="2580452" indent="0">
              <a:buNone/>
              <a:defRPr sz="1840"/>
            </a:lvl7pPr>
            <a:lvl8pPr marL="3010528" indent="0">
              <a:buNone/>
              <a:defRPr sz="1840"/>
            </a:lvl8pPr>
            <a:lvl9pPr marL="3440603" indent="0">
              <a:buNone/>
              <a:defRPr sz="18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39"/>
            <a:ext cx="5486400" cy="804862"/>
          </a:xfrm>
        </p:spPr>
        <p:txBody>
          <a:bodyPr/>
          <a:lstStyle>
            <a:lvl1pPr marL="0" indent="0">
              <a:buNone/>
              <a:defRPr sz="1288"/>
            </a:lvl1pPr>
            <a:lvl2pPr marL="430075" indent="0">
              <a:buNone/>
              <a:defRPr sz="1104"/>
            </a:lvl2pPr>
            <a:lvl3pPr marL="860151" indent="0">
              <a:buNone/>
              <a:defRPr sz="920"/>
            </a:lvl3pPr>
            <a:lvl4pPr marL="1290227" indent="0">
              <a:buNone/>
              <a:defRPr sz="828"/>
            </a:lvl4pPr>
            <a:lvl5pPr marL="1720301" indent="0">
              <a:buNone/>
              <a:defRPr sz="828"/>
            </a:lvl5pPr>
            <a:lvl6pPr marL="2150376" indent="0">
              <a:buNone/>
              <a:defRPr sz="828"/>
            </a:lvl6pPr>
            <a:lvl7pPr marL="2580452" indent="0">
              <a:buNone/>
              <a:defRPr sz="828"/>
            </a:lvl7pPr>
            <a:lvl8pPr marL="3010528" indent="0">
              <a:buNone/>
              <a:defRPr sz="828"/>
            </a:lvl8pPr>
            <a:lvl9pPr marL="3440603" indent="0">
              <a:buNone/>
              <a:defRPr sz="82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59B14-18E1-422F-A297-ABF20B8108D8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8755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DB1-92B5-43A1-BD2C-A782431F46CA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278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1" y="274642"/>
            <a:ext cx="2227262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7" y="274642"/>
            <a:ext cx="6530976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179F-5978-40D2-A855-6A45488BEA6D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6953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7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8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1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4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6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29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1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3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D0A5-DE92-4000-9631-A34D6F17115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31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75BC-5032-40F7-B94E-4537F28DFD2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3" y="6465266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48"/>
            <a:ext cx="7772400" cy="1362075"/>
          </a:xfrm>
        </p:spPr>
        <p:txBody>
          <a:bodyPr anchor="t"/>
          <a:lstStyle>
            <a:lvl1pPr algn="l">
              <a:defRPr sz="3694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14"/>
            <a:ext cx="7772400" cy="1500187"/>
          </a:xfrm>
        </p:spPr>
        <p:txBody>
          <a:bodyPr anchor="b"/>
          <a:lstStyle>
            <a:lvl1pPr marL="0" indent="0">
              <a:buNone/>
              <a:defRPr sz="1847">
                <a:solidFill>
                  <a:schemeClr val="tx1">
                    <a:tint val="75000"/>
                  </a:schemeClr>
                </a:solidFill>
              </a:defRPr>
            </a:lvl1pPr>
            <a:lvl2pPr marL="42165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3300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3pPr>
            <a:lvl4pPr marL="1264950" indent="0">
              <a:buNone/>
              <a:defRPr sz="1293">
                <a:solidFill>
                  <a:schemeClr val="tx1">
                    <a:tint val="75000"/>
                  </a:schemeClr>
                </a:solidFill>
              </a:defRPr>
            </a:lvl4pPr>
            <a:lvl5pPr marL="1686599" indent="0">
              <a:buNone/>
              <a:defRPr sz="1293">
                <a:solidFill>
                  <a:schemeClr val="tx1">
                    <a:tint val="75000"/>
                  </a:schemeClr>
                </a:solidFill>
              </a:defRPr>
            </a:lvl5pPr>
            <a:lvl6pPr marL="2108249" indent="0">
              <a:buNone/>
              <a:defRPr sz="1293">
                <a:solidFill>
                  <a:schemeClr val="tx1">
                    <a:tint val="75000"/>
                  </a:schemeClr>
                </a:solidFill>
              </a:defRPr>
            </a:lvl6pPr>
            <a:lvl7pPr marL="2529900" indent="0">
              <a:buNone/>
              <a:defRPr sz="1293">
                <a:solidFill>
                  <a:schemeClr val="tx1">
                    <a:tint val="75000"/>
                  </a:schemeClr>
                </a:solidFill>
              </a:defRPr>
            </a:lvl7pPr>
            <a:lvl8pPr marL="2951550" indent="0">
              <a:buNone/>
              <a:defRPr sz="1293">
                <a:solidFill>
                  <a:schemeClr val="tx1">
                    <a:tint val="75000"/>
                  </a:schemeClr>
                </a:solidFill>
              </a:defRPr>
            </a:lvl8pPr>
            <a:lvl9pPr marL="3373199" indent="0">
              <a:buNone/>
              <a:defRPr sz="12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5497-C19D-464F-90FF-A853D0A6F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5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517B-E071-4BAA-AD44-FEB28B69F8B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53505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9" y="1600207"/>
            <a:ext cx="4378325" cy="4525963"/>
          </a:xfrm>
        </p:spPr>
        <p:txBody>
          <a:bodyPr/>
          <a:lstStyle>
            <a:lvl1pPr>
              <a:defRPr sz="2586"/>
            </a:lvl1pPr>
            <a:lvl2pPr>
              <a:defRPr sz="2216"/>
            </a:lvl2pPr>
            <a:lvl3pPr>
              <a:defRPr sz="1847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33" y="1600207"/>
            <a:ext cx="4379913" cy="4525963"/>
          </a:xfrm>
        </p:spPr>
        <p:txBody>
          <a:bodyPr/>
          <a:lstStyle>
            <a:lvl1pPr>
              <a:defRPr sz="2586"/>
            </a:lvl1pPr>
            <a:lvl2pPr>
              <a:defRPr sz="2216"/>
            </a:lvl2pPr>
            <a:lvl3pPr>
              <a:defRPr sz="1847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FFBF-42FA-4FD8-9D24-C35BBD75006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276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2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17" y="1535115"/>
            <a:ext cx="4040189" cy="639762"/>
          </a:xfrm>
        </p:spPr>
        <p:txBody>
          <a:bodyPr anchor="b"/>
          <a:lstStyle>
            <a:lvl1pPr marL="0" indent="0">
              <a:buNone/>
              <a:defRPr sz="2216" b="1"/>
            </a:lvl1pPr>
            <a:lvl2pPr marL="421650" indent="0">
              <a:buNone/>
              <a:defRPr sz="1847" b="1"/>
            </a:lvl2pPr>
            <a:lvl3pPr marL="843300" indent="0">
              <a:buNone/>
              <a:defRPr sz="1662" b="1"/>
            </a:lvl3pPr>
            <a:lvl4pPr marL="1264950" indent="0">
              <a:buNone/>
              <a:defRPr sz="1478" b="1"/>
            </a:lvl4pPr>
            <a:lvl5pPr marL="1686599" indent="0">
              <a:buNone/>
              <a:defRPr sz="1478" b="1"/>
            </a:lvl5pPr>
            <a:lvl6pPr marL="2108249" indent="0">
              <a:buNone/>
              <a:defRPr sz="1478" b="1"/>
            </a:lvl6pPr>
            <a:lvl7pPr marL="2529900" indent="0">
              <a:buNone/>
              <a:defRPr sz="1478" b="1"/>
            </a:lvl7pPr>
            <a:lvl8pPr marL="2951550" indent="0">
              <a:buNone/>
              <a:defRPr sz="1478" b="1"/>
            </a:lvl8pPr>
            <a:lvl9pPr marL="3373199" indent="0">
              <a:buNone/>
              <a:defRPr sz="147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17" y="2174875"/>
            <a:ext cx="4040189" cy="3951288"/>
          </a:xfrm>
        </p:spPr>
        <p:txBody>
          <a:bodyPr/>
          <a:lstStyle>
            <a:lvl1pPr>
              <a:defRPr sz="2216"/>
            </a:lvl1pPr>
            <a:lvl2pPr>
              <a:defRPr sz="1847"/>
            </a:lvl2pPr>
            <a:lvl3pPr>
              <a:defRPr sz="1662"/>
            </a:lvl3pPr>
            <a:lvl4pPr>
              <a:defRPr sz="1478"/>
            </a:lvl4pPr>
            <a:lvl5pPr>
              <a:defRPr sz="1478"/>
            </a:lvl5pPr>
            <a:lvl6pPr>
              <a:defRPr sz="1478"/>
            </a:lvl6pPr>
            <a:lvl7pPr>
              <a:defRPr sz="1478"/>
            </a:lvl7pPr>
            <a:lvl8pPr>
              <a:defRPr sz="1478"/>
            </a:lvl8pPr>
            <a:lvl9pPr>
              <a:defRPr sz="147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216" b="1"/>
            </a:lvl1pPr>
            <a:lvl2pPr marL="421650" indent="0">
              <a:buNone/>
              <a:defRPr sz="1847" b="1"/>
            </a:lvl2pPr>
            <a:lvl3pPr marL="843300" indent="0">
              <a:buNone/>
              <a:defRPr sz="1662" b="1"/>
            </a:lvl3pPr>
            <a:lvl4pPr marL="1264950" indent="0">
              <a:buNone/>
              <a:defRPr sz="1478" b="1"/>
            </a:lvl4pPr>
            <a:lvl5pPr marL="1686599" indent="0">
              <a:buNone/>
              <a:defRPr sz="1478" b="1"/>
            </a:lvl5pPr>
            <a:lvl6pPr marL="2108249" indent="0">
              <a:buNone/>
              <a:defRPr sz="1478" b="1"/>
            </a:lvl6pPr>
            <a:lvl7pPr marL="2529900" indent="0">
              <a:buNone/>
              <a:defRPr sz="1478" b="1"/>
            </a:lvl7pPr>
            <a:lvl8pPr marL="2951550" indent="0">
              <a:buNone/>
              <a:defRPr sz="1478" b="1"/>
            </a:lvl8pPr>
            <a:lvl9pPr marL="3373199" indent="0">
              <a:buNone/>
              <a:defRPr sz="147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216"/>
            </a:lvl1pPr>
            <a:lvl2pPr>
              <a:defRPr sz="1847"/>
            </a:lvl2pPr>
            <a:lvl3pPr>
              <a:defRPr sz="1662"/>
            </a:lvl3pPr>
            <a:lvl4pPr>
              <a:defRPr sz="1478"/>
            </a:lvl4pPr>
            <a:lvl5pPr>
              <a:defRPr sz="1478"/>
            </a:lvl5pPr>
            <a:lvl6pPr>
              <a:defRPr sz="1478"/>
            </a:lvl6pPr>
            <a:lvl7pPr>
              <a:defRPr sz="1478"/>
            </a:lvl7pPr>
            <a:lvl8pPr>
              <a:defRPr sz="1478"/>
            </a:lvl8pPr>
            <a:lvl9pPr>
              <a:defRPr sz="147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BA94-207D-44BF-AB70-293D2E9C05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656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8F31-93A1-4FA8-BD88-8AC65CC2DB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418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DC888-2F7E-45F2-A99E-AD305003A23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5915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1" y="273051"/>
            <a:ext cx="3008313" cy="1162051"/>
          </a:xfrm>
        </p:spPr>
        <p:txBody>
          <a:bodyPr anchor="b"/>
          <a:lstStyle>
            <a:lvl1pPr algn="l">
              <a:defRPr sz="184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2955"/>
            </a:lvl1pPr>
            <a:lvl2pPr>
              <a:defRPr sz="2586"/>
            </a:lvl2pPr>
            <a:lvl3pPr>
              <a:defRPr sz="2216"/>
            </a:lvl3pPr>
            <a:lvl4pPr>
              <a:defRPr sz="1847"/>
            </a:lvl4pPr>
            <a:lvl5pPr>
              <a:defRPr sz="1847"/>
            </a:lvl5pPr>
            <a:lvl6pPr>
              <a:defRPr sz="1847"/>
            </a:lvl6pPr>
            <a:lvl7pPr>
              <a:defRPr sz="1847"/>
            </a:lvl7pPr>
            <a:lvl8pPr>
              <a:defRPr sz="1847"/>
            </a:lvl8pPr>
            <a:lvl9pPr>
              <a:defRPr sz="184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21" y="1435103"/>
            <a:ext cx="3008313" cy="4691062"/>
          </a:xfrm>
        </p:spPr>
        <p:txBody>
          <a:bodyPr/>
          <a:lstStyle>
            <a:lvl1pPr marL="0" indent="0">
              <a:buNone/>
              <a:defRPr sz="1293"/>
            </a:lvl1pPr>
            <a:lvl2pPr marL="421650" indent="0">
              <a:buNone/>
              <a:defRPr sz="1108"/>
            </a:lvl2pPr>
            <a:lvl3pPr marL="843300" indent="0">
              <a:buNone/>
              <a:defRPr sz="924"/>
            </a:lvl3pPr>
            <a:lvl4pPr marL="1264950" indent="0">
              <a:buNone/>
              <a:defRPr sz="831"/>
            </a:lvl4pPr>
            <a:lvl5pPr marL="1686599" indent="0">
              <a:buNone/>
              <a:defRPr sz="831"/>
            </a:lvl5pPr>
            <a:lvl6pPr marL="2108249" indent="0">
              <a:buNone/>
              <a:defRPr sz="831"/>
            </a:lvl6pPr>
            <a:lvl7pPr marL="2529900" indent="0">
              <a:buNone/>
              <a:defRPr sz="831"/>
            </a:lvl7pPr>
            <a:lvl8pPr marL="2951550" indent="0">
              <a:buNone/>
              <a:defRPr sz="831"/>
            </a:lvl8pPr>
            <a:lvl9pPr marL="3373199" indent="0">
              <a:buNone/>
              <a:defRPr sz="83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FEEAD-3C47-4614-9230-6DA7C7E1D51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5989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02"/>
            <a:ext cx="5486400" cy="566738"/>
          </a:xfrm>
        </p:spPr>
        <p:txBody>
          <a:bodyPr anchor="b"/>
          <a:lstStyle>
            <a:lvl1pPr algn="l">
              <a:defRPr sz="184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777"/>
            <a:ext cx="5486400" cy="4114800"/>
          </a:xfrm>
        </p:spPr>
        <p:txBody>
          <a:bodyPr/>
          <a:lstStyle>
            <a:lvl1pPr marL="0" indent="0">
              <a:buNone/>
              <a:defRPr sz="2955"/>
            </a:lvl1pPr>
            <a:lvl2pPr marL="421650" indent="0">
              <a:buNone/>
              <a:defRPr sz="2586"/>
            </a:lvl2pPr>
            <a:lvl3pPr marL="843300" indent="0">
              <a:buNone/>
              <a:defRPr sz="2216"/>
            </a:lvl3pPr>
            <a:lvl4pPr marL="1264950" indent="0">
              <a:buNone/>
              <a:defRPr sz="1847"/>
            </a:lvl4pPr>
            <a:lvl5pPr marL="1686599" indent="0">
              <a:buNone/>
              <a:defRPr sz="1847"/>
            </a:lvl5pPr>
            <a:lvl6pPr marL="2108249" indent="0">
              <a:buNone/>
              <a:defRPr sz="1847"/>
            </a:lvl6pPr>
            <a:lvl7pPr marL="2529900" indent="0">
              <a:buNone/>
              <a:defRPr sz="1847"/>
            </a:lvl7pPr>
            <a:lvl8pPr marL="2951550" indent="0">
              <a:buNone/>
              <a:defRPr sz="1847"/>
            </a:lvl8pPr>
            <a:lvl9pPr marL="3373199" indent="0">
              <a:buNone/>
              <a:defRPr sz="184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293"/>
            </a:lvl1pPr>
            <a:lvl2pPr marL="421650" indent="0">
              <a:buNone/>
              <a:defRPr sz="1108"/>
            </a:lvl2pPr>
            <a:lvl3pPr marL="843300" indent="0">
              <a:buNone/>
              <a:defRPr sz="924"/>
            </a:lvl3pPr>
            <a:lvl4pPr marL="1264950" indent="0">
              <a:buNone/>
              <a:defRPr sz="831"/>
            </a:lvl4pPr>
            <a:lvl5pPr marL="1686599" indent="0">
              <a:buNone/>
              <a:defRPr sz="831"/>
            </a:lvl5pPr>
            <a:lvl6pPr marL="2108249" indent="0">
              <a:buNone/>
              <a:defRPr sz="831"/>
            </a:lvl6pPr>
            <a:lvl7pPr marL="2529900" indent="0">
              <a:buNone/>
              <a:defRPr sz="831"/>
            </a:lvl7pPr>
            <a:lvl8pPr marL="2951550" indent="0">
              <a:buNone/>
              <a:defRPr sz="831"/>
            </a:lvl8pPr>
            <a:lvl9pPr marL="3373199" indent="0">
              <a:buNone/>
              <a:defRPr sz="83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59B14-18E1-422F-A297-ABF20B8108D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292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DB1-92B5-43A1-BD2C-A782431F46C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58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1" y="274643"/>
            <a:ext cx="2227263" cy="58515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43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179F-5978-40D2-A855-6A45488BEA6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9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5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45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2E1-7D47-4F98-8E99-9FE244FCC46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801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FD81C-98A6-4583-86DA-AADD4801F75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82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6" y="1600231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2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CD48F2D1-6D83-4015-825E-2B6D84FD14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21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73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1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34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34" y="1600219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09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E8BDF4FC-C76E-4398-AE2F-4783856370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09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6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31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31" y="1600216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06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772FA017-675D-4195-8CA8-4FB78073C4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06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58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8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27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27" y="1600212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02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1AA36C7B-9845-4ED2-A48D-CABF283434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02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54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0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22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22" y="1600207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397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68FC9768-13EA-4E5E-971C-4A181D1F00D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2018/8/29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397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49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77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22" y="274639"/>
            <a:ext cx="8229599" cy="1143000"/>
          </a:xfrm>
          <a:prstGeom prst="rect">
            <a:avLst/>
          </a:prstGeom>
        </p:spPr>
        <p:txBody>
          <a:bodyPr vert="horz" lIns="93484" tIns="46742" rIns="93484" bIns="4674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22" y="1600206"/>
            <a:ext cx="8229599" cy="4525963"/>
          </a:xfrm>
          <a:prstGeom prst="rect">
            <a:avLst/>
          </a:prstGeom>
        </p:spPr>
        <p:txBody>
          <a:bodyPr vert="horz" lIns="93484" tIns="46742" rIns="93484" bIns="4674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397"/>
            <a:ext cx="2133601" cy="365125"/>
          </a:xfrm>
          <a:prstGeom prst="rect">
            <a:avLst/>
          </a:prstGeom>
        </p:spPr>
        <p:txBody>
          <a:bodyPr vert="horz" lIns="93484" tIns="46742" rIns="93484" bIns="46742" rtlCol="0" anchor="ctr"/>
          <a:lstStyle>
            <a:lvl1pPr algn="l">
              <a:defRPr sz="11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0FF5B-3E72-4D63-8451-543BD720F48F}" type="datetime1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397"/>
            <a:ext cx="2895600" cy="365125"/>
          </a:xfrm>
          <a:prstGeom prst="rect">
            <a:avLst/>
          </a:prstGeom>
        </p:spPr>
        <p:txBody>
          <a:bodyPr vert="horz" lIns="93484" tIns="46742" rIns="93484" bIns="46742" rtlCol="0" anchor="ctr"/>
          <a:lstStyle>
            <a:lvl1pPr algn="ctr">
              <a:defRPr sz="11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48"/>
            <a:ext cx="2133601" cy="365125"/>
          </a:xfrm>
          <a:prstGeom prst="rect">
            <a:avLst/>
          </a:prstGeom>
        </p:spPr>
        <p:txBody>
          <a:bodyPr vert="horz" lIns="93484" tIns="46742" rIns="93484" bIns="46742" rtlCol="0" anchor="ctr"/>
          <a:lstStyle>
            <a:lvl1pPr algn="r">
              <a:defRPr sz="1104"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43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860151" rtl="0" eaLnBrk="1" latinLnBrk="0" hangingPunct="1">
        <a:spcBef>
          <a:spcPct val="0"/>
        </a:spcBef>
        <a:buNone/>
        <a:defRPr kumimoji="1" sz="41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2557" indent="-322557" algn="l" defTabSz="8601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36" kern="1200">
          <a:solidFill>
            <a:schemeClr val="tx1"/>
          </a:solidFill>
          <a:latin typeface="+mn-lt"/>
          <a:ea typeface="+mn-ea"/>
          <a:cs typeface="+mn-cs"/>
        </a:defRPr>
      </a:lvl1pPr>
      <a:lvl2pPr marL="698872" indent="-268798" algn="l" defTabSz="8601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668" kern="1200">
          <a:solidFill>
            <a:schemeClr val="tx1"/>
          </a:solidFill>
          <a:latin typeface="+mn-lt"/>
          <a:ea typeface="+mn-ea"/>
          <a:cs typeface="+mn-cs"/>
        </a:defRPr>
      </a:lvl2pPr>
      <a:lvl3pPr marL="1075188" indent="-215037" algn="l" defTabSz="8601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05263" indent="-215037" algn="l" defTabSz="8601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0" kern="1200">
          <a:solidFill>
            <a:schemeClr val="tx1"/>
          </a:solidFill>
          <a:latin typeface="+mn-lt"/>
          <a:ea typeface="+mn-ea"/>
          <a:cs typeface="+mn-cs"/>
        </a:defRPr>
      </a:lvl4pPr>
      <a:lvl5pPr marL="1935339" indent="-215037" algn="l" defTabSz="86015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0" kern="1200">
          <a:solidFill>
            <a:schemeClr val="tx1"/>
          </a:solidFill>
          <a:latin typeface="+mn-lt"/>
          <a:ea typeface="+mn-ea"/>
          <a:cs typeface="+mn-cs"/>
        </a:defRPr>
      </a:lvl5pPr>
      <a:lvl6pPr marL="2365414" indent="-215037" algn="l" defTabSz="8601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0" kern="1200">
          <a:solidFill>
            <a:schemeClr val="tx1"/>
          </a:solidFill>
          <a:latin typeface="+mn-lt"/>
          <a:ea typeface="+mn-ea"/>
          <a:cs typeface="+mn-cs"/>
        </a:defRPr>
      </a:lvl6pPr>
      <a:lvl7pPr marL="2795489" indent="-215037" algn="l" defTabSz="8601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0" kern="1200">
          <a:solidFill>
            <a:schemeClr val="tx1"/>
          </a:solidFill>
          <a:latin typeface="+mn-lt"/>
          <a:ea typeface="+mn-ea"/>
          <a:cs typeface="+mn-cs"/>
        </a:defRPr>
      </a:lvl7pPr>
      <a:lvl8pPr marL="3225565" indent="-215037" algn="l" defTabSz="8601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40" indent="-215037" algn="l" defTabSz="8601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1pPr>
      <a:lvl2pPr marL="430075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2pPr>
      <a:lvl3pPr marL="860151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3pPr>
      <a:lvl4pPr marL="1290227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4pPr>
      <a:lvl5pPr marL="1720301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5pPr>
      <a:lvl6pPr marL="2150376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6pPr>
      <a:lvl7pPr marL="2580452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7pPr>
      <a:lvl8pPr marL="3010528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8pPr>
      <a:lvl9pPr marL="3440603" algn="l" defTabSz="860151" rtl="0" eaLnBrk="1" latinLnBrk="0" hangingPunct="1">
        <a:defRPr kumimoji="1" sz="16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22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22" y="1600207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397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43300"/>
            <a:fld id="{31A0FF5B-3E72-4D63-8451-543BD720F48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843300"/>
              <a:t>2018/8/29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397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433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49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108">
                <a:solidFill>
                  <a:schemeClr val="tx1"/>
                </a:solidFill>
              </a:defRPr>
            </a:lvl1pPr>
          </a:lstStyle>
          <a:p>
            <a:pPr defTabSz="843300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843300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6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843300" rtl="0" eaLnBrk="1" latinLnBrk="0" hangingPunct="1">
        <a:spcBef>
          <a:spcPct val="0"/>
        </a:spcBef>
        <a:buNone/>
        <a:defRPr kumimoji="1" sz="4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238" indent="-316238" algn="l" defTabSz="8433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1pPr>
      <a:lvl2pPr marL="685181" indent="-263532" algn="l" defTabSz="8433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6" kern="1200">
          <a:solidFill>
            <a:schemeClr val="tx1"/>
          </a:solidFill>
          <a:latin typeface="+mn-lt"/>
          <a:ea typeface="+mn-ea"/>
          <a:cs typeface="+mn-cs"/>
        </a:defRPr>
      </a:lvl2pPr>
      <a:lvl3pPr marL="1054125" indent="-210825" algn="l" defTabSz="8433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6" kern="1200">
          <a:solidFill>
            <a:schemeClr val="tx1"/>
          </a:solidFill>
          <a:latin typeface="+mn-lt"/>
          <a:ea typeface="+mn-ea"/>
          <a:cs typeface="+mn-cs"/>
        </a:defRPr>
      </a:lvl3pPr>
      <a:lvl4pPr marL="1475774" indent="-210825" algn="l" defTabSz="8433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7" kern="1200">
          <a:solidFill>
            <a:schemeClr val="tx1"/>
          </a:solidFill>
          <a:latin typeface="+mn-lt"/>
          <a:ea typeface="+mn-ea"/>
          <a:cs typeface="+mn-cs"/>
        </a:defRPr>
      </a:lvl4pPr>
      <a:lvl5pPr marL="1897425" indent="-210825" algn="l" defTabSz="8433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7" kern="1200">
          <a:solidFill>
            <a:schemeClr val="tx1"/>
          </a:solidFill>
          <a:latin typeface="+mn-lt"/>
          <a:ea typeface="+mn-ea"/>
          <a:cs typeface="+mn-cs"/>
        </a:defRPr>
      </a:lvl5pPr>
      <a:lvl6pPr marL="2319075" indent="-210825" algn="l" defTabSz="8433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7" kern="1200">
          <a:solidFill>
            <a:schemeClr val="tx1"/>
          </a:solidFill>
          <a:latin typeface="+mn-lt"/>
          <a:ea typeface="+mn-ea"/>
          <a:cs typeface="+mn-cs"/>
        </a:defRPr>
      </a:lvl6pPr>
      <a:lvl7pPr marL="2740725" indent="-210825" algn="l" defTabSz="8433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7" kern="1200">
          <a:solidFill>
            <a:schemeClr val="tx1"/>
          </a:solidFill>
          <a:latin typeface="+mn-lt"/>
          <a:ea typeface="+mn-ea"/>
          <a:cs typeface="+mn-cs"/>
        </a:defRPr>
      </a:lvl7pPr>
      <a:lvl8pPr marL="3162375" indent="-210825" algn="l" defTabSz="8433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7" kern="1200">
          <a:solidFill>
            <a:schemeClr val="tx1"/>
          </a:solidFill>
          <a:latin typeface="+mn-lt"/>
          <a:ea typeface="+mn-ea"/>
          <a:cs typeface="+mn-cs"/>
        </a:defRPr>
      </a:lvl8pPr>
      <a:lvl9pPr marL="3584024" indent="-210825" algn="l" defTabSz="8433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650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300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4950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6599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8249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29900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1550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3199" algn="l" defTabSz="84330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2.emf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467544" y="3356992"/>
            <a:ext cx="7704856" cy="256290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>
                <a:solidFill>
                  <a:srgbClr val="00B050"/>
                </a:solidFill>
              </a:rPr>
              <a:t>介護保険事業（支援）計画の進捗管理のため</a:t>
            </a:r>
            <a:r>
              <a:rPr lang="ja-JP" altLang="en-US" sz="3600" dirty="0" smtClean="0">
                <a:solidFill>
                  <a:srgbClr val="00B050"/>
                </a:solidFill>
              </a:rPr>
              <a:t>の手引き</a:t>
            </a:r>
            <a:endParaRPr kumimoji="1" lang="ja-JP" altLang="en-US" sz="3600" dirty="0">
              <a:solidFill>
                <a:srgbClr val="00B050"/>
              </a:solidFill>
            </a:endParaRP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2555776" y="5877272"/>
            <a:ext cx="6400801" cy="43204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厚生</a:t>
            </a:r>
            <a:r>
              <a:rPr lang="ja-JP" altLang="en-US" sz="2800" dirty="0" smtClean="0">
                <a:solidFill>
                  <a:schemeClr val="tx1"/>
                </a:solidFill>
              </a:rPr>
              <a:t>労働省老健局介護保険計画課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91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>
                <a:solidFill>
                  <a:prstClr val="black"/>
                </a:solidFill>
              </a:rPr>
              <a:t>「取組と目標」に関する自己評価シート</a:t>
            </a:r>
            <a:r>
              <a:rPr lang="ja-JP" altLang="en-US" sz="1600" dirty="0" smtClean="0">
                <a:solidFill>
                  <a:prstClr val="black"/>
                </a:solidFill>
              </a:rPr>
              <a:t>（進捗管理の手引き</a:t>
            </a:r>
            <a:r>
              <a:rPr lang="ja-JP" altLang="en-US" sz="1600" dirty="0" err="1" smtClean="0">
                <a:solidFill>
                  <a:prstClr val="black"/>
                </a:solidFill>
              </a:rPr>
              <a:t>ｐ</a:t>
            </a:r>
            <a:r>
              <a:rPr lang="en-US" altLang="ja-JP" sz="1600" dirty="0">
                <a:solidFill>
                  <a:prstClr val="black"/>
                </a:solidFill>
              </a:rPr>
              <a:t>40</a:t>
            </a:r>
            <a:r>
              <a:rPr lang="ja-JP" altLang="en-US" sz="1600" dirty="0">
                <a:solidFill>
                  <a:prstClr val="black"/>
                </a:solidFill>
              </a:rPr>
              <a:t>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dirty="0" smtClean="0"/>
              <a:t>計画作成</a:t>
            </a:r>
            <a:r>
              <a:rPr lang="ja-JP" altLang="en-US" dirty="0"/>
              <a:t>時</a:t>
            </a:r>
            <a:r>
              <a:rPr lang="ja-JP" altLang="en-US" dirty="0" smtClean="0"/>
              <a:t>に</a:t>
            </a:r>
            <a:r>
              <a:rPr lang="ja-JP" altLang="en-US" dirty="0"/>
              <a:t>整理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ja-JP" altLang="en-US" dirty="0"/>
              <a:t>自己評価時に</a:t>
            </a:r>
            <a:r>
              <a:rPr lang="ja-JP" altLang="en-US" dirty="0" smtClean="0"/>
              <a:t>記載</a:t>
            </a:r>
            <a:endParaRPr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実施内容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自己評価結果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課題と対応策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/>
              <a:t>課題（目標の達成状況に関する理由や原因、これに影響しているだろう取組等）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/>
              <a:t>課題に対する改善策、解決策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/>
              <a:t>取組や目標の修正の必要性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/>
              <a:t>都道府県による支援の</a:t>
            </a:r>
            <a:r>
              <a:rPr lang="ja-JP" altLang="en-US" dirty="0" smtClean="0"/>
              <a:t>必要性</a:t>
            </a:r>
            <a:endParaRPr lang="ja-JP" altLang="en-US" dirty="0"/>
          </a:p>
        </p:txBody>
      </p:sp>
      <p:sp>
        <p:nvSpPr>
          <p:cNvPr id="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algn="r"/>
              <a:t>9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上カーブ矢印 7"/>
          <p:cNvSpPr/>
          <p:nvPr/>
        </p:nvSpPr>
        <p:spPr>
          <a:xfrm>
            <a:off x="3707904" y="5916007"/>
            <a:ext cx="3456384" cy="576064"/>
          </a:xfrm>
          <a:prstGeom prst="curvedUpArrow">
            <a:avLst>
              <a:gd name="adj1" fmla="val 91346"/>
              <a:gd name="adj2" fmla="val 179971"/>
              <a:gd name="adj3" fmla="val 25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4"/>
            <a:ext cx="4040189" cy="40624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現状と</a:t>
            </a:r>
            <a:r>
              <a:rPr lang="ja-JP" altLang="en-US" dirty="0" smtClean="0"/>
              <a:t>課題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sz="2200" dirty="0" smtClean="0"/>
              <a:t>長期目標、理想像に関すること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sz="2200" dirty="0" smtClean="0"/>
              <a:t>現状と理想像との乖離状況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sz="2200" dirty="0" smtClean="0"/>
              <a:t>乖離している原因等（仮説）</a:t>
            </a:r>
          </a:p>
          <a:p>
            <a:pPr marL="514350" indent="-514350">
              <a:buFont typeface="+mj-ea"/>
              <a:buAutoNum type="arabicPeriod"/>
            </a:pPr>
            <a:r>
              <a:rPr lang="ja-JP" altLang="en-US" dirty="0" smtClean="0"/>
              <a:t>７期</a:t>
            </a:r>
            <a:r>
              <a:rPr lang="ja-JP" altLang="en-US" dirty="0"/>
              <a:t>計画における具体的な取組</a:t>
            </a:r>
          </a:p>
          <a:p>
            <a:pPr marL="514350" indent="-514350">
              <a:buFont typeface="+mj-ea"/>
              <a:buAutoNum type="arabicPeriod"/>
            </a:pPr>
            <a:r>
              <a:rPr lang="ja-JP" altLang="en-US" dirty="0" smtClean="0"/>
              <a:t>目標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2200" dirty="0" smtClean="0"/>
              <a:t>なるべく</a:t>
            </a:r>
            <a:r>
              <a:rPr lang="ja-JP" altLang="en-US" sz="2200" dirty="0"/>
              <a:t>客観的に（数値で）</a:t>
            </a:r>
          </a:p>
          <a:p>
            <a:pPr marL="514350" indent="-514350">
              <a:buFont typeface="+mj-ea"/>
              <a:buAutoNum type="arabicPeriod"/>
            </a:pPr>
            <a:r>
              <a:rPr lang="ja-JP" altLang="en-US" dirty="0"/>
              <a:t>目標の評価方法</a:t>
            </a:r>
          </a:p>
          <a:p>
            <a:pPr marL="742405" lvl="1" indent="-342900">
              <a:buFont typeface="Wingdings" panose="05000000000000000000" pitchFamily="2" charset="2"/>
              <a:buChar char="Ø"/>
            </a:pPr>
            <a:r>
              <a:rPr lang="ja-JP" altLang="en-US" sz="2200" dirty="0"/>
              <a:t>評価「できる」ことを事前に</a:t>
            </a:r>
            <a:r>
              <a:rPr lang="ja-JP" altLang="en-US" sz="2200" dirty="0" smtClean="0"/>
              <a:t>確認</a:t>
            </a:r>
            <a:endParaRPr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92651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2800" dirty="0" smtClean="0"/>
              <a:t>目標となる数値（指標）の様々な性格</a:t>
            </a:r>
            <a:r>
              <a:rPr kumimoji="1" lang="ja-JP" altLang="en-US" sz="1800" dirty="0" smtClean="0"/>
              <a:t>（進捗管理の手引き</a:t>
            </a:r>
            <a:r>
              <a:rPr kumimoji="1" lang="ja-JP" altLang="en-US" sz="1800" dirty="0" err="1" smtClean="0"/>
              <a:t>ｐ</a:t>
            </a:r>
            <a:r>
              <a:rPr kumimoji="1" lang="en-US" altLang="ja-JP" sz="1800" dirty="0" smtClean="0"/>
              <a:t>38</a:t>
            </a:r>
            <a:r>
              <a:rPr kumimoji="1" lang="ja-JP" altLang="en-US" sz="1800" dirty="0" smtClean="0"/>
              <a:t>）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プロセス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アウトカム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lphaUcParenR"/>
            </a:pPr>
            <a:r>
              <a:rPr lang="ja-JP" altLang="en-US" dirty="0"/>
              <a:t>取組の実施体制を表した数値</a:t>
            </a:r>
          </a:p>
          <a:p>
            <a:pPr lvl="1"/>
            <a:r>
              <a:rPr lang="ja-JP" altLang="en-US" dirty="0"/>
              <a:t>ストラクチャー指標</a:t>
            </a:r>
          </a:p>
          <a:p>
            <a:pPr marL="514350" indent="-514350">
              <a:buFont typeface="+mj-lt"/>
              <a:buAutoNum type="alphaUcParenR"/>
            </a:pPr>
            <a:r>
              <a:rPr lang="ja-JP" altLang="en-US" dirty="0"/>
              <a:t>実施過程を表した数値</a:t>
            </a:r>
          </a:p>
          <a:p>
            <a:pPr lvl="1"/>
            <a:r>
              <a:rPr lang="ja-JP" altLang="en-US" dirty="0"/>
              <a:t>プロセス指標</a:t>
            </a:r>
          </a:p>
          <a:p>
            <a:pPr marL="514350" indent="-514350">
              <a:buFont typeface="+mj-lt"/>
              <a:buAutoNum type="alphaUcParenR"/>
            </a:pPr>
            <a:r>
              <a:rPr lang="ja-JP" altLang="en-US" dirty="0"/>
              <a:t>取組の実施により期待される効果・成果を表した数値</a:t>
            </a:r>
          </a:p>
          <a:p>
            <a:pPr lvl="1"/>
            <a:r>
              <a:rPr lang="ja-JP" altLang="en-US" dirty="0"/>
              <a:t>アウトカム指標</a:t>
            </a:r>
          </a:p>
          <a:p>
            <a:pPr marL="514350" indent="-514350">
              <a:buFont typeface="+mj-ea"/>
              <a:buAutoNum type="circleNumDbPlain"/>
            </a:pP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kumimoji="1" lang="ja-JP" altLang="en-US" dirty="0" smtClean="0"/>
              <a:t>インプット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アウトプット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lang="ja-JP" altLang="en-US" dirty="0"/>
              <a:t>取組の投入量を表した数値</a:t>
            </a:r>
          </a:p>
          <a:p>
            <a:pPr lvl="1"/>
            <a:r>
              <a:rPr lang="ja-JP" altLang="en-US" dirty="0"/>
              <a:t>インプット指標</a:t>
            </a:r>
          </a:p>
          <a:p>
            <a:pPr marL="514350" indent="-514350">
              <a:buFont typeface="+mj-ea"/>
              <a:buAutoNum type="circleNumDbPlain"/>
            </a:pPr>
            <a:r>
              <a:rPr lang="ja-JP" altLang="en-US" dirty="0"/>
              <a:t>取組を実施することによって直接発生した成果物・事業量を表した数値</a:t>
            </a:r>
          </a:p>
          <a:p>
            <a:pPr lvl="1"/>
            <a:r>
              <a:rPr lang="ja-JP" altLang="en-US" dirty="0"/>
              <a:t>アウトプット指標</a:t>
            </a:r>
          </a:p>
          <a:p>
            <a:endParaRPr kumimoji="1" lang="ja-JP" altLang="en-US" dirty="0"/>
          </a:p>
        </p:txBody>
      </p:sp>
      <p:sp>
        <p:nvSpPr>
          <p:cNvPr id="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algn="r"/>
              <a:t>10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200" dirty="0" smtClean="0"/>
              <a:t>保険者機能強化推進</a:t>
            </a:r>
            <a:r>
              <a:rPr lang="ja-JP" altLang="en-US" sz="3200" dirty="0"/>
              <a:t>交付</a:t>
            </a:r>
            <a:r>
              <a:rPr lang="ja-JP" altLang="en-US" sz="3200" dirty="0" smtClean="0"/>
              <a:t>金に係る算定指標</a:t>
            </a:r>
            <a:br>
              <a:rPr lang="ja-JP" altLang="en-US" sz="3200" dirty="0" smtClean="0"/>
            </a:br>
            <a:r>
              <a:rPr lang="ja-JP" altLang="en-US" sz="3200" dirty="0" smtClean="0"/>
              <a:t>（市町村分</a:t>
            </a:r>
            <a:r>
              <a:rPr lang="ja-JP" altLang="en-US" sz="3200" dirty="0"/>
              <a:t>）</a:t>
            </a:r>
            <a:endParaRPr kumimoji="1" lang="ja-JP" altLang="en-US" sz="32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576717"/>
              </p:ext>
            </p:extLst>
          </p:nvPr>
        </p:nvGraphicFramePr>
        <p:xfrm>
          <a:off x="457200" y="1574357"/>
          <a:ext cx="8229600" cy="4518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90612154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59851606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75427489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404904216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745621697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02300621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44894158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751582916"/>
                    </a:ext>
                  </a:extLst>
                </a:gridCol>
              </a:tblGrid>
              <a:tr h="645661">
                <a:tc gridSpan="8">
                  <a:txBody>
                    <a:bodyPr/>
                    <a:lstStyle/>
                    <a:p>
                      <a:r>
                        <a:rPr kumimoji="1" lang="en-US" altLang="ja-JP" dirty="0" smtClean="0"/>
                        <a:t>Ⅰ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PDCA</a:t>
                      </a:r>
                      <a:r>
                        <a:rPr kumimoji="1" lang="ja-JP" altLang="en-US" dirty="0" smtClean="0"/>
                        <a:t>サイクルの活用による保険者機能の強化に向けた体制等の構築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668136"/>
                  </a:ext>
                </a:extLst>
              </a:tr>
              <a:tr h="6456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①地域の特徴把握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②圏域ごと人口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③</a:t>
                      </a:r>
                      <a:r>
                        <a:rPr kumimoji="1" lang="en-US" altLang="ja-JP" sz="1600" dirty="0" smtClean="0"/>
                        <a:t>2025</a:t>
                      </a:r>
                      <a:r>
                        <a:rPr kumimoji="1" lang="ja-JP" altLang="en-US" sz="1600" dirty="0" smtClean="0"/>
                        <a:t>年推計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④</a:t>
                      </a:r>
                      <a:r>
                        <a:rPr kumimoji="1" lang="en-US" altLang="ja-JP" sz="1600" dirty="0" smtClean="0"/>
                        <a:t>2025</a:t>
                      </a:r>
                      <a:r>
                        <a:rPr kumimoji="1" lang="ja-JP" altLang="en-US" sz="1600" dirty="0" smtClean="0"/>
                        <a:t>年重点施策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⑤介護予防効果の反映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⑥地域医療構想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⑦実績のモニタリング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⑧未達成目標の改善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645140"/>
                  </a:ext>
                </a:extLst>
              </a:tr>
              <a:tr h="645661">
                <a:tc gridSpan="8">
                  <a:txBody>
                    <a:bodyPr/>
                    <a:lstStyle/>
                    <a:p>
                      <a:r>
                        <a:rPr kumimoji="1" lang="en-US" altLang="ja-JP" dirty="0" smtClean="0"/>
                        <a:t>Ⅱ</a:t>
                      </a:r>
                      <a:r>
                        <a:rPr kumimoji="1" lang="ja-JP" altLang="en-US" dirty="0" smtClean="0"/>
                        <a:t>　自立支援、重度化防止等に資する施策の推進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575004"/>
                  </a:ext>
                </a:extLst>
              </a:tr>
              <a:tr h="64566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）地域密着型サービス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）ケアマネ、サービス事業所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）地域包括支援センター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ja-JP" altLang="en-US" sz="1600" dirty="0" smtClean="0"/>
                        <a:t>）在宅医療・　介護連携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）認知症総合支援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）介護予防／　日常生活支援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ja-JP" altLang="en-US" sz="1600" dirty="0" smtClean="0"/>
                        <a:t>）生活支援体制の整備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73536"/>
                  </a:ext>
                </a:extLst>
              </a:tr>
              <a:tr h="3039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ja-JP" altLang="en-US" sz="1600" dirty="0" smtClean="0"/>
                        <a:t>）要介護状態の維持・改善の状況等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362778"/>
                  </a:ext>
                </a:extLst>
              </a:tr>
              <a:tr h="636817">
                <a:tc gridSpan="8">
                  <a:txBody>
                    <a:bodyPr/>
                    <a:lstStyle/>
                    <a:p>
                      <a:r>
                        <a:rPr kumimoji="1" lang="en-US" altLang="ja-JP" dirty="0" smtClean="0"/>
                        <a:t>Ⅲ</a:t>
                      </a:r>
                      <a:r>
                        <a:rPr kumimoji="1" lang="ja-JP" altLang="en-US" dirty="0" smtClean="0"/>
                        <a:t>　介護保険運営の安定化に資する施策の推進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907849"/>
                  </a:ext>
                </a:extLst>
              </a:tr>
              <a:tr h="30943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）介護給付の適正化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）介護人材の確保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907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11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57200" y="2204864"/>
            <a:ext cx="2026568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526204" y="2212876"/>
            <a:ext cx="4097188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6660232" y="2204864"/>
            <a:ext cx="2026568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3419872" y="4756638"/>
            <a:ext cx="3456384" cy="40055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58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200" dirty="0" smtClean="0"/>
              <a:t>保険者機能強化推進</a:t>
            </a:r>
            <a:r>
              <a:rPr lang="ja-JP" altLang="en-US" sz="3200" dirty="0"/>
              <a:t>交付</a:t>
            </a:r>
            <a:r>
              <a:rPr lang="ja-JP" altLang="en-US" sz="3200" dirty="0" smtClean="0"/>
              <a:t>金に係る算定指標</a:t>
            </a:r>
            <a:br>
              <a:rPr lang="ja-JP" altLang="en-US" sz="3200" dirty="0" smtClean="0"/>
            </a:br>
            <a:r>
              <a:rPr lang="ja-JP" altLang="en-US" sz="3200" dirty="0" smtClean="0"/>
              <a:t>（都道府県分</a:t>
            </a:r>
            <a:r>
              <a:rPr lang="ja-JP" altLang="en-US" sz="3200" dirty="0"/>
              <a:t>）</a:t>
            </a:r>
            <a:endParaRPr kumimoji="1" lang="ja-JP" altLang="en-US" sz="32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12</a:t>
            </a:fld>
            <a:endParaRPr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111146"/>
              </p:ext>
            </p:extLst>
          </p:nvPr>
        </p:nvGraphicFramePr>
        <p:xfrm>
          <a:off x="457200" y="1600200"/>
          <a:ext cx="8229600" cy="460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3080046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55652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309913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3105245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989596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68497649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8857256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9451397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00720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6077334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64036682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90847140"/>
                    </a:ext>
                  </a:extLst>
                </a:gridCol>
              </a:tblGrid>
              <a:tr h="370840">
                <a:tc gridSpan="12">
                  <a:txBody>
                    <a:bodyPr/>
                    <a:lstStyle/>
                    <a:p>
                      <a:r>
                        <a:rPr kumimoji="1" lang="en-US" altLang="ja-JP" dirty="0" smtClean="0"/>
                        <a:t>Ⅰ</a:t>
                      </a:r>
                      <a:r>
                        <a:rPr kumimoji="1" lang="ja-JP" altLang="en-US" dirty="0" smtClean="0"/>
                        <a:t>　管内の市町村の介護保険事業に係るデータ分析等を踏まえた地域課題の</a:t>
                      </a:r>
                    </a:p>
                    <a:p>
                      <a:r>
                        <a:rPr kumimoji="1" lang="ja-JP" altLang="en-US" dirty="0" smtClean="0"/>
                        <a:t>　　把握と支援計画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6614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①各地域の把握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②各地保険者の「取組と目標」の課題の把握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③各保険者の「取組と目標」に必要な都道府県支援の把握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④保険者の課題を踏まえた保険者の「取組と目標」支援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⑤保険者の「取組と目標」支援の効果測定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⑥</a:t>
                      </a:r>
                      <a:r>
                        <a:rPr kumimoji="1" lang="en-US" altLang="ja-JP" sz="1600" dirty="0" smtClean="0"/>
                        <a:t>2025</a:t>
                      </a:r>
                      <a:r>
                        <a:rPr kumimoji="1" lang="ja-JP" altLang="en-US" sz="1600" dirty="0" smtClean="0"/>
                        <a:t>年に向けた「取組と目標」支援の重点施策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017420"/>
                  </a:ext>
                </a:extLst>
              </a:tr>
              <a:tr h="370840">
                <a:tc gridSpan="12">
                  <a:txBody>
                    <a:bodyPr/>
                    <a:lstStyle/>
                    <a:p>
                      <a:r>
                        <a:rPr kumimoji="1" lang="en-US" altLang="ja-JP" dirty="0" smtClean="0"/>
                        <a:t>Ⅱ</a:t>
                      </a:r>
                      <a:r>
                        <a:rPr kumimoji="1" lang="ja-JP" altLang="en-US" dirty="0" smtClean="0"/>
                        <a:t>　自立支援、重度化防止等、保険給付の適正化事業等に係る保険者支援の</a:t>
                      </a:r>
                    </a:p>
                    <a:p>
                      <a:r>
                        <a:rPr kumimoji="1" lang="ja-JP" altLang="en-US" dirty="0" smtClean="0"/>
                        <a:t>　　事業内容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570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）地域分析の支援</a:t>
                      </a:r>
                      <a:endParaRPr kumimoji="1" lang="ja-JP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）地域ケア会議・介護予防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）生活支援体制整備等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ja-JP" altLang="en-US" sz="1600" dirty="0" smtClean="0"/>
                        <a:t>）リハビリ専門職の活用</a:t>
                      </a:r>
                      <a:endParaRPr kumimoji="1" lang="ja-JP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）在宅医療・介護連携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）認知症総合支援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ja-JP" altLang="en-US" sz="1600" dirty="0" smtClean="0"/>
                        <a:t>）介護給付の適正化</a:t>
                      </a:r>
                      <a:endParaRPr kumimoji="1" lang="ja-JP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ja-JP" altLang="en-US" sz="1600" dirty="0" smtClean="0"/>
                        <a:t>）介護人材の確保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9</a:t>
                      </a:r>
                      <a:r>
                        <a:rPr kumimoji="1" lang="ja-JP" altLang="en-US" sz="1600" dirty="0" smtClean="0"/>
                        <a:t>）その他の自由な取組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120925"/>
                  </a:ext>
                </a:extLst>
              </a:tr>
              <a:tr h="370840">
                <a:tc gridSpan="12">
                  <a:txBody>
                    <a:bodyPr/>
                    <a:lstStyle/>
                    <a:p>
                      <a:r>
                        <a:rPr kumimoji="1" lang="en-US" altLang="ja-JP" dirty="0" smtClean="0"/>
                        <a:t>Ⅲ</a:t>
                      </a:r>
                      <a:r>
                        <a:rPr kumimoji="1" lang="ja-JP" altLang="en-US" dirty="0" smtClean="0"/>
                        <a:t>　管内の市町村における評価指標の達成状況による評価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19941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①管内市町村の平均点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②要介護認定基準時間の変化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③要介護認定の変化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06858"/>
                  </a:ext>
                </a:extLst>
              </a:tr>
            </a:tbl>
          </a:graphicData>
        </a:graphic>
      </p:graphicFrame>
      <p:sp>
        <p:nvSpPr>
          <p:cNvPr id="6" name="角丸四角形 5"/>
          <p:cNvSpPr/>
          <p:nvPr/>
        </p:nvSpPr>
        <p:spPr>
          <a:xfrm>
            <a:off x="1835696" y="2241704"/>
            <a:ext cx="6851104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203848" y="5634872"/>
            <a:ext cx="5400600" cy="546512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2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PDCA</a:t>
            </a:r>
            <a:r>
              <a:rPr kumimoji="1" lang="ja-JP" altLang="en-US" sz="3600" dirty="0" smtClean="0"/>
              <a:t>サイクルのスケジュール</a:t>
            </a:r>
            <a:r>
              <a:rPr kumimoji="1" lang="ja-JP" altLang="en-US" sz="1800" dirty="0" smtClean="0"/>
              <a:t>（進捗管理の手引き</a:t>
            </a:r>
            <a:r>
              <a:rPr kumimoji="1" lang="ja-JP" altLang="en-US" sz="1800" dirty="0" err="1" smtClean="0"/>
              <a:t>ｐ</a:t>
            </a:r>
            <a:r>
              <a:rPr kumimoji="1" lang="en-US" altLang="ja-JP" sz="1800" dirty="0" smtClean="0"/>
              <a:t>6</a:t>
            </a:r>
            <a:r>
              <a:rPr kumimoji="1" lang="ja-JP" altLang="en-US" sz="1800" dirty="0" smtClean="0"/>
              <a:t>）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25" name="図表 24"/>
          <p:cNvGraphicFramePr/>
          <p:nvPr>
            <p:extLst>
              <p:ext uri="{D42A27DB-BD31-4B8C-83A1-F6EECF244321}">
                <p14:modId xmlns:p14="http://schemas.microsoft.com/office/powerpoint/2010/main" val="706848436"/>
              </p:ext>
            </p:extLst>
          </p:nvPr>
        </p:nvGraphicFramePr>
        <p:xfrm>
          <a:off x="1763688" y="1124744"/>
          <a:ext cx="5760639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813613600"/>
              </p:ext>
            </p:extLst>
          </p:nvPr>
        </p:nvGraphicFramePr>
        <p:xfrm>
          <a:off x="-3780928" y="1124744"/>
          <a:ext cx="5760639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8" name="図表 27"/>
          <p:cNvGraphicFramePr/>
          <p:nvPr>
            <p:extLst>
              <p:ext uri="{D42A27DB-BD31-4B8C-83A1-F6EECF244321}">
                <p14:modId xmlns:p14="http://schemas.microsoft.com/office/powerpoint/2010/main" val="3789969244"/>
              </p:ext>
            </p:extLst>
          </p:nvPr>
        </p:nvGraphicFramePr>
        <p:xfrm>
          <a:off x="7308304" y="1124744"/>
          <a:ext cx="5760639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29" name="図 2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97767" y="3717032"/>
            <a:ext cx="8892480" cy="3456384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2483768" y="120161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年ごとの</a:t>
            </a:r>
            <a:r>
              <a:rPr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PDCA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サイクルスケジュール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368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" y="250529"/>
            <a:ext cx="9144000" cy="508593"/>
          </a:xfrm>
          <a:noFill/>
        </p:spPr>
        <p:txBody>
          <a:bodyPr>
            <a:normAutofit/>
          </a:bodyPr>
          <a:lstStyle/>
          <a:p>
            <a:r>
              <a:rPr lang="ja-JP" altLang="en-US" sz="2225" dirty="0">
                <a:latin typeface="+mn-ea"/>
                <a:ea typeface="+mn-ea"/>
              </a:rPr>
              <a:t>第７期介護保険事業計画の策定プロセスと支援ツール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390519" y="1307697"/>
            <a:ext cx="1585473" cy="59952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6645" tIns="42320" rIns="66645" bIns="42320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介護サービスの</a:t>
            </a:r>
            <a:endParaRPr lang="en-US" altLang="ja-JP" sz="1483" dirty="0">
              <a:solidFill>
                <a:prstClr val="black"/>
              </a:solidFill>
            </a:endParaRPr>
          </a:p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給付状況の把握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570909" y="3338824"/>
            <a:ext cx="2336419" cy="2236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298" dirty="0">
                <a:solidFill>
                  <a:prstClr val="black"/>
                </a:solidFill>
              </a:rPr>
              <a:t>事業者参入意向調査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179537" y="6178720"/>
            <a:ext cx="2774237" cy="34704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84639" tIns="42320" rIns="84639" bIns="42320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介護保険事業計画策定</a:t>
            </a:r>
            <a:endParaRPr lang="en-US" altLang="ja-JP" sz="1483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890427" y="1215946"/>
            <a:ext cx="1496104" cy="7675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将来推計人口</a:t>
            </a:r>
            <a:endParaRPr lang="en-US" altLang="ja-JP" sz="1483" dirty="0">
              <a:solidFill>
                <a:prstClr val="black"/>
              </a:solidFill>
            </a:endParaRPr>
          </a:p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認定率の伸び</a:t>
            </a:r>
            <a:endParaRPr lang="en-US" altLang="ja-JP" sz="1483" dirty="0">
              <a:solidFill>
                <a:prstClr val="black"/>
              </a:solidFill>
            </a:endParaRPr>
          </a:p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利用率の伸び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570909" y="3028633"/>
            <a:ext cx="2336419" cy="2236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298" dirty="0">
                <a:solidFill>
                  <a:prstClr val="black"/>
                </a:solidFill>
              </a:rPr>
              <a:t>介護サービス提供能力調査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570909" y="2694901"/>
            <a:ext cx="2336419" cy="2236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298" dirty="0">
                <a:solidFill>
                  <a:prstClr val="black"/>
                </a:solidFill>
              </a:rPr>
              <a:t>介護サービス利用意向調査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4556126" y="2086976"/>
            <a:ext cx="16279" cy="3077483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角丸四角形 43"/>
          <p:cNvSpPr/>
          <p:nvPr/>
        </p:nvSpPr>
        <p:spPr>
          <a:xfrm>
            <a:off x="1348189" y="1098119"/>
            <a:ext cx="6503376" cy="988859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/>
          <a:lstStyle/>
          <a:p>
            <a:pPr algn="ctr" defTabSz="846364"/>
            <a:endParaRPr lang="ja-JP" altLang="en-US" sz="1668" dirty="0">
              <a:solidFill>
                <a:prstClr val="white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92453" y="1109893"/>
            <a:ext cx="1185553" cy="97708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4639" tIns="42320" rIns="84639" bIns="42320" rtlCol="0" anchor="ctr"/>
          <a:lstStyle/>
          <a:p>
            <a:pPr algn="ctr" defTabSz="846364"/>
            <a:r>
              <a:rPr lang="ja-JP" altLang="en-US" sz="1390" dirty="0">
                <a:solidFill>
                  <a:prstClr val="black"/>
                </a:solidFill>
              </a:rPr>
              <a:t>自然体推計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1465397" y="2216471"/>
            <a:ext cx="2848708" cy="1612781"/>
          </a:xfrm>
          <a:prstGeom prst="roundRect">
            <a:avLst>
              <a:gd name="adj" fmla="val 11241"/>
            </a:avLst>
          </a:prstGeom>
          <a:noFill/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t"/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計画策定のための調査手法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930945" y="5654535"/>
            <a:ext cx="3279872" cy="3336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市町村計画作成委員会において検討</a:t>
            </a:r>
          </a:p>
        </p:txBody>
      </p:sp>
      <p:cxnSp>
        <p:nvCxnSpPr>
          <p:cNvPr id="18" name="直線矢印コネクタ 17"/>
          <p:cNvCxnSpPr>
            <a:stCxn id="10" idx="2"/>
            <a:endCxn id="11" idx="0"/>
          </p:cNvCxnSpPr>
          <p:nvPr/>
        </p:nvCxnSpPr>
        <p:spPr>
          <a:xfrm flipH="1">
            <a:off x="4566656" y="5988232"/>
            <a:ext cx="4226" cy="190029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7701210" y="591414"/>
            <a:ext cx="1529349" cy="541874"/>
          </a:xfrm>
          <a:prstGeom prst="rect">
            <a:avLst/>
          </a:prstGeom>
          <a:noFill/>
        </p:spPr>
        <p:txBody>
          <a:bodyPr wrap="square" lIns="84639" tIns="42320" rIns="84639" bIns="42320" rtlCol="0">
            <a:spAutoFit/>
          </a:bodyPr>
          <a:lstStyle/>
          <a:p>
            <a:pPr algn="ctr" defTabSz="846364"/>
            <a:r>
              <a:rPr lang="en-US" altLang="ja-JP" sz="1483" dirty="0">
                <a:solidFill>
                  <a:prstClr val="black"/>
                </a:solidFill>
                <a:latin typeface="Arial Black"/>
                <a:ea typeface="HGP創英角ｺﾞｼｯｸUB"/>
              </a:rPr>
              <a:t>《</a:t>
            </a:r>
            <a:r>
              <a:rPr lang="ja-JP" altLang="en-US" sz="1483" dirty="0">
                <a:solidFill>
                  <a:prstClr val="black"/>
                </a:solidFill>
                <a:latin typeface="Arial Black"/>
                <a:ea typeface="HGP創英角ｺﾞｼｯｸUB"/>
              </a:rPr>
              <a:t>「見える化」</a:t>
            </a:r>
            <a:endParaRPr lang="en-US" altLang="ja-JP" sz="1483" dirty="0">
              <a:solidFill>
                <a:prstClr val="black"/>
              </a:solidFill>
              <a:latin typeface="Arial Black"/>
              <a:ea typeface="HGP創英角ｺﾞｼｯｸUB"/>
            </a:endParaRPr>
          </a:p>
          <a:p>
            <a:pPr algn="ctr" defTabSz="846364"/>
            <a:r>
              <a:rPr lang="ja-JP" altLang="en-US" sz="1483" dirty="0">
                <a:solidFill>
                  <a:prstClr val="black"/>
                </a:solidFill>
                <a:latin typeface="Arial Black"/>
                <a:ea typeface="HGP創英角ｺﾞｼｯｸUB"/>
              </a:rPr>
              <a:t>システム</a:t>
            </a:r>
            <a:r>
              <a:rPr lang="en-US" altLang="ja-JP" sz="1483" dirty="0">
                <a:solidFill>
                  <a:prstClr val="black"/>
                </a:solidFill>
                <a:latin typeface="Arial Black"/>
                <a:ea typeface="HGP創英角ｺﾞｼｯｸUB"/>
              </a:rPr>
              <a:t>》</a:t>
            </a:r>
            <a:endParaRPr lang="ja-JP" altLang="en-US" sz="1483" dirty="0">
              <a:solidFill>
                <a:prstClr val="black"/>
              </a:solidFill>
              <a:latin typeface="Arial Black"/>
              <a:ea typeface="HGP創英角ｺﾞｼｯｸUB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597711" y="2169386"/>
            <a:ext cx="664935" cy="2870650"/>
          </a:xfrm>
          <a:prstGeom prst="roundRect">
            <a:avLst>
              <a:gd name="adj" fmla="val 12784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eaVert" lIns="84639" tIns="42320" rIns="84639" bIns="42320" rtlCol="0" anchor="t"/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基礎調査・地域ケア会議・</a:t>
            </a:r>
            <a:endParaRPr lang="en-US" altLang="ja-JP" sz="1483" dirty="0">
              <a:solidFill>
                <a:prstClr val="black"/>
              </a:solidFill>
            </a:endParaRPr>
          </a:p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地域間比較</a:t>
            </a:r>
            <a:endParaRPr lang="en-US" altLang="ja-JP" sz="1483" dirty="0">
              <a:solidFill>
                <a:prstClr val="black"/>
              </a:solidFill>
            </a:endParaRPr>
          </a:p>
          <a:p>
            <a:pPr algn="ctr" defTabSz="846364"/>
            <a:endParaRPr lang="ja-JP" altLang="en-US" sz="1483" dirty="0">
              <a:solidFill>
                <a:prstClr val="black"/>
              </a:solidFill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1348189" y="2169384"/>
            <a:ext cx="6503376" cy="2869804"/>
          </a:xfrm>
          <a:prstGeom prst="roundRect">
            <a:avLst>
              <a:gd name="adj" fmla="val 6232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/>
          <a:lstStyle/>
          <a:p>
            <a:pPr algn="ctr" defTabSz="846364"/>
            <a:endParaRPr lang="ja-JP" altLang="en-US" sz="1668" dirty="0">
              <a:solidFill>
                <a:prstClr val="white"/>
              </a:solidFill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597711" y="5090332"/>
            <a:ext cx="664935" cy="1468272"/>
          </a:xfrm>
          <a:prstGeom prst="roundRect">
            <a:avLst>
              <a:gd name="adj" fmla="val 12784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eaVert" lIns="84639" tIns="42320" rIns="84639" bIns="42320" rtlCol="0" anchor="ctr"/>
          <a:lstStyle/>
          <a:p>
            <a:pPr algn="ctr" defTabSz="846364"/>
            <a:r>
              <a:rPr lang="ja-JP" altLang="en-US" sz="1205" dirty="0">
                <a:solidFill>
                  <a:prstClr val="black"/>
                </a:solidFill>
              </a:rPr>
              <a:t>関係者との議論を</a:t>
            </a:r>
            <a:endParaRPr lang="en-US" altLang="ja-JP" sz="1205" dirty="0">
              <a:solidFill>
                <a:prstClr val="black"/>
              </a:solidFill>
            </a:endParaRPr>
          </a:p>
          <a:p>
            <a:pPr algn="ctr" defTabSz="846364"/>
            <a:r>
              <a:rPr lang="ja-JP" altLang="en-US" sz="1205" dirty="0">
                <a:solidFill>
                  <a:prstClr val="black"/>
                </a:solidFill>
              </a:rPr>
              <a:t>踏まえた計画の策定</a:t>
            </a:r>
          </a:p>
        </p:txBody>
      </p:sp>
      <p:sp>
        <p:nvSpPr>
          <p:cNvPr id="100" name="角丸四角形 99"/>
          <p:cNvSpPr/>
          <p:nvPr/>
        </p:nvSpPr>
        <p:spPr>
          <a:xfrm>
            <a:off x="1348189" y="5082823"/>
            <a:ext cx="6503376" cy="1483288"/>
          </a:xfrm>
          <a:prstGeom prst="roundRect">
            <a:avLst>
              <a:gd name="adj" fmla="val 6232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/>
          <a:lstStyle/>
          <a:p>
            <a:pPr algn="ctr" defTabSz="846364"/>
            <a:endParaRPr lang="ja-JP" altLang="en-US" sz="1668" dirty="0">
              <a:solidFill>
                <a:prstClr val="white"/>
              </a:solidFill>
            </a:endParaRPr>
          </a:p>
        </p:txBody>
      </p:sp>
      <p:cxnSp>
        <p:nvCxnSpPr>
          <p:cNvPr id="43" name="直線矢印コネクタ 42"/>
          <p:cNvCxnSpPr>
            <a:stCxn id="13" idx="3"/>
            <a:endCxn id="54" idx="1"/>
          </p:cNvCxnSpPr>
          <p:nvPr/>
        </p:nvCxnSpPr>
        <p:spPr>
          <a:xfrm>
            <a:off x="5386531" y="1599700"/>
            <a:ext cx="515489" cy="778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61"/>
          <p:cNvSpPr/>
          <p:nvPr/>
        </p:nvSpPr>
        <p:spPr>
          <a:xfrm>
            <a:off x="5119136" y="2227556"/>
            <a:ext cx="2661139" cy="920614"/>
          </a:xfrm>
          <a:prstGeom prst="roundRect">
            <a:avLst>
              <a:gd name="adj" fmla="val 8836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4639" tIns="42320" rIns="84639" bIns="42320" rtlCol="0" anchor="t"/>
          <a:lstStyle/>
          <a:p>
            <a:pPr algn="ctr" defTabSz="846364"/>
            <a:endParaRPr lang="en-US" altLang="ja-JP" sz="1483" dirty="0">
              <a:solidFill>
                <a:prstClr val="black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457494" y="2294008"/>
            <a:ext cx="1962628" cy="3336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112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介護予防・日常生活圏域</a:t>
            </a:r>
            <a:endParaRPr lang="en-US" altLang="ja-JP" sz="1112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defTabSz="846364"/>
            <a:r>
              <a:rPr lang="ja-JP" altLang="en-US" sz="1112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ニーズ調査</a:t>
            </a:r>
          </a:p>
        </p:txBody>
      </p:sp>
      <p:sp>
        <p:nvSpPr>
          <p:cNvPr id="30" name="右矢印 29"/>
          <p:cNvSpPr/>
          <p:nvPr/>
        </p:nvSpPr>
        <p:spPr>
          <a:xfrm flipH="1">
            <a:off x="4550917" y="2149316"/>
            <a:ext cx="906577" cy="623094"/>
          </a:xfrm>
          <a:prstGeom prst="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84639" tIns="42320" rIns="84639" bIns="42320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schemeClr val="tx1"/>
                </a:solidFill>
              </a:rPr>
              <a:t>反映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79964" y="5282451"/>
            <a:ext cx="1596028" cy="1084138"/>
          </a:xfrm>
          <a:prstGeom prst="rect">
            <a:avLst/>
          </a:prstGeom>
          <a:noFill/>
        </p:spPr>
        <p:txBody>
          <a:bodyPr wrap="square" lIns="84639" tIns="42320" rIns="84639" bIns="42320" rtlCol="0">
            <a:spAutoFit/>
          </a:bodyPr>
          <a:lstStyle/>
          <a:p>
            <a:pPr defTabSz="846364"/>
            <a:r>
              <a:rPr lang="ja-JP" altLang="en-US" sz="1298" dirty="0">
                <a:solidFill>
                  <a:prstClr val="black"/>
                </a:solidFill>
              </a:rPr>
              <a:t>どのような保険料水準でどのようなサービス水準を目指すのかの判断と合意形成、認識の共有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186308" y="5164462"/>
            <a:ext cx="2765673" cy="3336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将来推計（素案）</a:t>
            </a:r>
          </a:p>
        </p:txBody>
      </p:sp>
      <p:cxnSp>
        <p:nvCxnSpPr>
          <p:cNvPr id="59" name="直線矢印コネクタ 58"/>
          <p:cNvCxnSpPr>
            <a:stCxn id="51" idx="2"/>
            <a:endCxn id="10" idx="0"/>
          </p:cNvCxnSpPr>
          <p:nvPr/>
        </p:nvCxnSpPr>
        <p:spPr>
          <a:xfrm>
            <a:off x="4569144" y="5498160"/>
            <a:ext cx="1735" cy="15637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角丸四角形 63"/>
          <p:cNvSpPr/>
          <p:nvPr/>
        </p:nvSpPr>
        <p:spPr>
          <a:xfrm>
            <a:off x="1447971" y="4105822"/>
            <a:ext cx="2866142" cy="698786"/>
          </a:xfrm>
          <a:prstGeom prst="roundRect">
            <a:avLst>
              <a:gd name="adj" fmla="val 11241"/>
            </a:avLst>
          </a:prstGeom>
          <a:noFill/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t"/>
          <a:lstStyle/>
          <a:p>
            <a:pPr algn="ctr" defTabSz="846364"/>
            <a:endParaRPr lang="en-US" altLang="ja-JP" sz="1298" dirty="0">
              <a:solidFill>
                <a:prstClr val="black"/>
              </a:solidFill>
            </a:endParaRPr>
          </a:p>
          <a:p>
            <a:pPr defTabSz="846364"/>
            <a:r>
              <a:rPr lang="ja-JP" altLang="en-US" sz="1298" dirty="0">
                <a:solidFill>
                  <a:prstClr val="black"/>
                </a:solidFill>
              </a:rPr>
              <a:t>　地域ケア会議を活用した地域課題の　　</a:t>
            </a:r>
            <a:endParaRPr lang="en-US" altLang="ja-JP" sz="1298" dirty="0">
              <a:solidFill>
                <a:prstClr val="black"/>
              </a:solidFill>
            </a:endParaRPr>
          </a:p>
          <a:p>
            <a:pPr defTabSz="846364"/>
            <a:r>
              <a:rPr lang="ja-JP" altLang="en-US" sz="1298" dirty="0">
                <a:solidFill>
                  <a:prstClr val="black"/>
                </a:solidFill>
              </a:rPr>
              <a:t>　把握、社会資源の活用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2191113" y="3953967"/>
            <a:ext cx="1375307" cy="30370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483" b="1" dirty="0">
                <a:solidFill>
                  <a:prstClr val="black"/>
                </a:solidFill>
              </a:rPr>
              <a:t>地域ケア会議</a:t>
            </a:r>
          </a:p>
        </p:txBody>
      </p:sp>
      <p:sp>
        <p:nvSpPr>
          <p:cNvPr id="35" name="右矢印 34"/>
          <p:cNvSpPr/>
          <p:nvPr/>
        </p:nvSpPr>
        <p:spPr>
          <a:xfrm>
            <a:off x="3569581" y="3851753"/>
            <a:ext cx="950379" cy="508142"/>
          </a:xfrm>
          <a:prstGeom prst="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846364"/>
            <a:r>
              <a:rPr lang="ja-JP" altLang="en-US" sz="1483" dirty="0">
                <a:solidFill>
                  <a:schemeClr val="tx1"/>
                </a:solidFill>
              </a:rPr>
              <a:t>反映</a:t>
            </a:r>
          </a:p>
        </p:txBody>
      </p:sp>
      <p:sp>
        <p:nvSpPr>
          <p:cNvPr id="74" name="右矢印 73"/>
          <p:cNvSpPr/>
          <p:nvPr/>
        </p:nvSpPr>
        <p:spPr>
          <a:xfrm>
            <a:off x="3907329" y="2613807"/>
            <a:ext cx="648799" cy="1068724"/>
          </a:xfrm>
          <a:prstGeom prst="rightArrow">
            <a:avLst>
              <a:gd name="adj1" fmla="val 63377"/>
              <a:gd name="adj2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846364"/>
            <a:r>
              <a:rPr lang="ja-JP" altLang="en-US" sz="1483" dirty="0">
                <a:solidFill>
                  <a:schemeClr val="tx1"/>
                </a:solidFill>
              </a:rPr>
              <a:t>反</a:t>
            </a:r>
            <a:endParaRPr lang="en-US" altLang="ja-JP" sz="1483" dirty="0">
              <a:solidFill>
                <a:schemeClr val="tx1"/>
              </a:solidFill>
            </a:endParaRPr>
          </a:p>
          <a:p>
            <a:pPr algn="ctr" defTabSz="846364"/>
            <a:r>
              <a:rPr lang="ja-JP" altLang="en-US" sz="1483" dirty="0">
                <a:solidFill>
                  <a:schemeClr val="tx1"/>
                </a:solidFill>
              </a:rPr>
              <a:t>映</a:t>
            </a:r>
          </a:p>
        </p:txBody>
      </p:sp>
      <p:sp>
        <p:nvSpPr>
          <p:cNvPr id="54" name="角丸四角形 53"/>
          <p:cNvSpPr/>
          <p:nvPr/>
        </p:nvSpPr>
        <p:spPr>
          <a:xfrm>
            <a:off x="5902020" y="1433965"/>
            <a:ext cx="1760890" cy="34704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6645" tIns="42320" rIns="66645" bIns="42320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自然体推計の算出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186564" y="2595114"/>
            <a:ext cx="2589922" cy="598877"/>
          </a:xfrm>
          <a:prstGeom prst="rect">
            <a:avLst/>
          </a:prstGeom>
        </p:spPr>
        <p:txBody>
          <a:bodyPr lIns="84639" tIns="42320" rIns="84639" bIns="42320">
            <a:spAutoFit/>
          </a:bodyPr>
          <a:lstStyle/>
          <a:p>
            <a:pPr defTabSz="8463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12" dirty="0">
                <a:solidFill>
                  <a:srgbClr val="000000"/>
                </a:solidFill>
                <a:latin typeface="Arial" charset="0"/>
              </a:rPr>
              <a:t>要介護状態になる前の高齢者のリスクや社会参加状況を把握し、地域診断に活用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5119162" y="3270080"/>
            <a:ext cx="2661138" cy="1117661"/>
          </a:xfrm>
          <a:prstGeom prst="roundRect">
            <a:avLst>
              <a:gd name="adj" fmla="val 8836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6364"/>
            <a:endParaRPr lang="en-US" altLang="ja-JP" sz="1483" dirty="0">
              <a:solidFill>
                <a:prstClr val="black"/>
              </a:solidFill>
            </a:endParaRPr>
          </a:p>
        </p:txBody>
      </p:sp>
      <p:cxnSp>
        <p:nvCxnSpPr>
          <p:cNvPr id="70" name="直線矢印コネクタ 69"/>
          <p:cNvCxnSpPr>
            <a:stCxn id="4" idx="3"/>
            <a:endCxn id="13" idx="1"/>
          </p:cNvCxnSpPr>
          <p:nvPr/>
        </p:nvCxnSpPr>
        <p:spPr>
          <a:xfrm flipV="1">
            <a:off x="2975991" y="1599700"/>
            <a:ext cx="914437" cy="775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角丸四角形 75"/>
          <p:cNvSpPr/>
          <p:nvPr/>
        </p:nvSpPr>
        <p:spPr>
          <a:xfrm>
            <a:off x="5105607" y="4498586"/>
            <a:ext cx="2659740" cy="400438"/>
          </a:xfrm>
          <a:prstGeom prst="roundRect">
            <a:avLst>
              <a:gd name="adj" fmla="val 11241"/>
            </a:avLst>
          </a:prstGeom>
          <a:noFill/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t"/>
          <a:lstStyle/>
          <a:p>
            <a:pPr algn="ctr" defTabSz="846364"/>
            <a:r>
              <a:rPr lang="ja-JP" altLang="en-US" sz="1112" dirty="0">
                <a:solidFill>
                  <a:prstClr val="black"/>
                </a:solidFill>
              </a:rPr>
              <a:t>　他地域や全国の給付状況、</a:t>
            </a:r>
            <a:endParaRPr lang="en-US" altLang="ja-JP" sz="1112" dirty="0">
              <a:solidFill>
                <a:prstClr val="black"/>
              </a:solidFill>
            </a:endParaRPr>
          </a:p>
          <a:p>
            <a:pPr algn="ctr" defTabSz="846364"/>
            <a:r>
              <a:rPr lang="ja-JP" altLang="en-US" sz="1112" dirty="0">
                <a:solidFill>
                  <a:prstClr val="black"/>
                </a:solidFill>
              </a:rPr>
              <a:t>　サービスのバランス等との比較</a:t>
            </a:r>
          </a:p>
        </p:txBody>
      </p:sp>
      <p:sp>
        <p:nvSpPr>
          <p:cNvPr id="82" name="右矢印 81"/>
          <p:cNvSpPr/>
          <p:nvPr/>
        </p:nvSpPr>
        <p:spPr>
          <a:xfrm flipH="1">
            <a:off x="4553416" y="4379744"/>
            <a:ext cx="923592" cy="623094"/>
          </a:xfrm>
          <a:prstGeom prst="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84639" tIns="42320" rIns="84639" bIns="42320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schemeClr val="tx1"/>
                </a:solidFill>
              </a:rPr>
              <a:t>反映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7935897" y="1098119"/>
            <a:ext cx="1135527" cy="546799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84639" tIns="42320" rIns="84639" bIns="42320" rtlCol="0" anchor="ctr"/>
          <a:lstStyle/>
          <a:p>
            <a:pPr algn="ctr" defTabSz="846364"/>
            <a:endParaRPr lang="ja-JP" altLang="en-US" sz="1668" dirty="0">
              <a:solidFill>
                <a:prstClr val="white"/>
              </a:solidFill>
            </a:endParaRPr>
          </a:p>
        </p:txBody>
      </p:sp>
      <p:cxnSp>
        <p:nvCxnSpPr>
          <p:cNvPr id="72" name="直線矢印コネクタ 71"/>
          <p:cNvCxnSpPr>
            <a:stCxn id="65" idx="1"/>
            <a:endCxn id="14" idx="3"/>
          </p:cNvCxnSpPr>
          <p:nvPr/>
        </p:nvCxnSpPr>
        <p:spPr>
          <a:xfrm flipH="1" flipV="1">
            <a:off x="7420121" y="2460857"/>
            <a:ext cx="598617" cy="5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63" idx="1"/>
            <a:endCxn id="54" idx="3"/>
          </p:cNvCxnSpPr>
          <p:nvPr/>
        </p:nvCxnSpPr>
        <p:spPr>
          <a:xfrm flipH="1">
            <a:off x="7662910" y="1607485"/>
            <a:ext cx="355829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>
            <a:stCxn id="78" idx="1"/>
            <a:endCxn id="76" idx="3"/>
          </p:cNvCxnSpPr>
          <p:nvPr/>
        </p:nvCxnSpPr>
        <p:spPr>
          <a:xfrm flipH="1" flipV="1">
            <a:off x="7765348" y="4698805"/>
            <a:ext cx="253391" cy="289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フローチャート : 代替処理 77"/>
          <p:cNvSpPr/>
          <p:nvPr/>
        </p:nvSpPr>
        <p:spPr>
          <a:xfrm>
            <a:off x="8018737" y="4411993"/>
            <a:ext cx="975946" cy="579415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33322" tIns="33322" rIns="33322" bIns="33322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  <a:latin typeface="Arial Black"/>
                <a:ea typeface="HGP創英角ｺﾞｼｯｸUB"/>
              </a:rPr>
              <a:t>現状分析機能</a:t>
            </a:r>
          </a:p>
        </p:txBody>
      </p:sp>
      <p:sp>
        <p:nvSpPr>
          <p:cNvPr id="63" name="フローチャート : 代替処理 62"/>
          <p:cNvSpPr/>
          <p:nvPr/>
        </p:nvSpPr>
        <p:spPr>
          <a:xfrm>
            <a:off x="8018738" y="1451927"/>
            <a:ext cx="975946" cy="311114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33322" tIns="33322" rIns="33322" bIns="33322" rtlCol="0" anchor="ctr">
            <a:spAutoFit/>
          </a:bodyPr>
          <a:lstStyle/>
          <a:p>
            <a:pPr algn="ctr" defTabSz="846364"/>
            <a:r>
              <a:rPr lang="ja-JP" altLang="en-US" sz="1390" dirty="0">
                <a:solidFill>
                  <a:prstClr val="black"/>
                </a:solidFill>
                <a:latin typeface="Arial Black"/>
                <a:ea typeface="HGP創英角ｺﾞｼｯｸUB"/>
              </a:rPr>
              <a:t>推計ツール</a:t>
            </a:r>
          </a:p>
        </p:txBody>
      </p:sp>
      <p:sp>
        <p:nvSpPr>
          <p:cNvPr id="65" name="フローチャート : 代替処理 64"/>
          <p:cNvSpPr/>
          <p:nvPr/>
        </p:nvSpPr>
        <p:spPr>
          <a:xfrm>
            <a:off x="8018738" y="2044914"/>
            <a:ext cx="975946" cy="831896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33322" tIns="33322" rIns="33322" bIns="33322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  <a:latin typeface="Arial Black"/>
                <a:ea typeface="HGP創英角ｺﾞｼｯｸUB"/>
              </a:rPr>
              <a:t>地域診断支援情報送信ソフト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92458" y="2169390"/>
            <a:ext cx="432208" cy="4398807"/>
          </a:xfrm>
          <a:prstGeom prst="roundRect">
            <a:avLst>
              <a:gd name="adj" fmla="val 1278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eaVert" lIns="84639" tIns="42320" rIns="84639" bIns="42320" rtlCol="0" anchor="ctr"/>
          <a:lstStyle/>
          <a:p>
            <a:pPr algn="ctr" defTabSz="846364"/>
            <a:r>
              <a:rPr lang="ja-JP" altLang="en-US" sz="1483" dirty="0">
                <a:solidFill>
                  <a:prstClr val="black"/>
                </a:solidFill>
              </a:rPr>
              <a:t>施　　　策　　　反　　　映</a:t>
            </a:r>
          </a:p>
        </p:txBody>
      </p:sp>
      <p:sp>
        <p:nvSpPr>
          <p:cNvPr id="52" name="右矢印 51"/>
          <p:cNvSpPr/>
          <p:nvPr/>
        </p:nvSpPr>
        <p:spPr>
          <a:xfrm flipH="1">
            <a:off x="4547253" y="3190766"/>
            <a:ext cx="906577" cy="623094"/>
          </a:xfrm>
          <a:prstGeom prst="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84639" tIns="42320" rIns="84639" bIns="42320" rtlCol="0" anchor="ctr">
            <a:spAutoFit/>
          </a:bodyPr>
          <a:lstStyle/>
          <a:p>
            <a:pPr algn="ctr" defTabSz="846364"/>
            <a:r>
              <a:rPr lang="ja-JP" altLang="en-US" sz="1483" dirty="0">
                <a:solidFill>
                  <a:schemeClr val="tx1"/>
                </a:solidFill>
              </a:rPr>
              <a:t>反映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5457494" y="3339248"/>
            <a:ext cx="1962628" cy="3267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39" tIns="42320" rIns="84639" bIns="42320" rtlCol="0" anchor="ctr">
            <a:noAutofit/>
          </a:bodyPr>
          <a:lstStyle/>
          <a:p>
            <a:pPr algn="ctr" defTabSz="846364"/>
            <a:r>
              <a:rPr lang="ja-JP" altLang="en-US" sz="1112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在宅介護実態調査</a:t>
            </a:r>
            <a:endParaRPr lang="en-US" altLang="ja-JP" sz="1112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157029" y="3637795"/>
            <a:ext cx="2589922" cy="770013"/>
          </a:xfrm>
          <a:prstGeom prst="rect">
            <a:avLst/>
          </a:prstGeom>
        </p:spPr>
        <p:txBody>
          <a:bodyPr lIns="84639" tIns="42320" rIns="84639" bIns="42320">
            <a:spAutoFit/>
          </a:bodyPr>
          <a:lstStyle/>
          <a:p>
            <a:pPr defTabSz="8463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12" dirty="0">
                <a:solidFill>
                  <a:srgbClr val="000000"/>
                </a:solidFill>
                <a:latin typeface="Arial" charset="0"/>
              </a:rPr>
              <a:t>要介護認定データと組み合わせることにより、介護者の就労継続や在宅生活の継続に効果的なサービス利用等を把握・</a:t>
            </a:r>
            <a:r>
              <a:rPr lang="ja-JP" altLang="en-US" sz="1112" dirty="0" smtClean="0">
                <a:solidFill>
                  <a:srgbClr val="000000"/>
                </a:solidFill>
                <a:latin typeface="Arial" charset="0"/>
              </a:rPr>
              <a:t>分析</a:t>
            </a:r>
            <a:endParaRPr lang="ja-JP" altLang="en-US" sz="1112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693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67650" y="2380466"/>
            <a:ext cx="96240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総給付費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45693" y="3605070"/>
            <a:ext cx="1512168" cy="576064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≒第１号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被保険者数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38977" y="2380466"/>
            <a:ext cx="1152128" cy="576064"/>
          </a:xfrm>
          <a:prstGeom prst="rect">
            <a:avLst/>
          </a:prstGeom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認定率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608836" y="1588833"/>
            <a:ext cx="1536806" cy="523220"/>
            <a:chOff x="5796136" y="982937"/>
            <a:chExt cx="1242661" cy="738664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5796136" y="982937"/>
              <a:ext cx="1224136" cy="73866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（サ別）受給者数</a:t>
              </a:r>
              <a:endPara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（総）認定者数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5814661" y="1348131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正方形/長方形 14"/>
          <p:cNvSpPr/>
          <p:nvPr/>
        </p:nvSpPr>
        <p:spPr>
          <a:xfrm>
            <a:off x="7165006" y="2356252"/>
            <a:ext cx="1918572" cy="738457"/>
          </a:xfrm>
          <a:prstGeom prst="rect">
            <a:avLst/>
          </a:prstGeom>
          <a:ln w="762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③受給者１人あたり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給付費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（日数・回数含む）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655813" y="2380466"/>
            <a:ext cx="1224136" cy="576064"/>
          </a:xfrm>
          <a:prstGeom prst="rect">
            <a:avLst/>
          </a:prstGeom>
          <a:ln w="9525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利用率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30059" y="2514610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＝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86808" y="2514610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×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66053" y="2496743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×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42115" y="2515075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×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右中かっこ 20"/>
          <p:cNvSpPr/>
          <p:nvPr/>
        </p:nvSpPr>
        <p:spPr>
          <a:xfrm rot="5400000">
            <a:off x="5484483" y="2103425"/>
            <a:ext cx="288034" cy="2427229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67656" y="2380466"/>
            <a:ext cx="756084" cy="576064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人口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17817" y="2515075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×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707658" y="2356239"/>
            <a:ext cx="1235426" cy="576064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高齢化率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右中かっこ 24"/>
          <p:cNvSpPr/>
          <p:nvPr/>
        </p:nvSpPr>
        <p:spPr>
          <a:xfrm rot="5400000">
            <a:off x="2642748" y="2219906"/>
            <a:ext cx="279652" cy="2202652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016429" y="3607198"/>
            <a:ext cx="1224136" cy="576064"/>
          </a:xfrm>
          <a:prstGeom prst="rect">
            <a:avLst/>
          </a:prstGeom>
          <a:ln w="762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②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受給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率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 rot="5400000">
            <a:off x="6104488" y="2132650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＝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5400000">
            <a:off x="4632940" y="2140292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＝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948969" y="1581216"/>
            <a:ext cx="1591770" cy="523221"/>
            <a:chOff x="5796136" y="982937"/>
            <a:chExt cx="1224136" cy="738664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5796136" y="982937"/>
              <a:ext cx="1224136" cy="73866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（総）認定者数</a:t>
              </a:r>
              <a:endPara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第１号被保険者数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1" name="直線コネクタ 30"/>
            <p:cNvCxnSpPr/>
            <p:nvPr/>
          </p:nvCxnSpPr>
          <p:spPr>
            <a:xfrm>
              <a:off x="5796136" y="1348133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>
            <a:off x="4824177" y="4541174"/>
            <a:ext cx="1591770" cy="523221"/>
            <a:chOff x="5796136" y="982937"/>
            <a:chExt cx="1224136" cy="738664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5796136" y="982937"/>
              <a:ext cx="1224136" cy="73866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（サ別）受給者数</a:t>
              </a:r>
              <a:endPara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第１号被保険者数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5796136" y="1348133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/>
          <p:cNvSpPr txBox="1"/>
          <p:nvPr/>
        </p:nvSpPr>
        <p:spPr>
          <a:xfrm rot="5400000">
            <a:off x="5437959" y="4211489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＝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32309" y="6460761"/>
            <a:ext cx="213360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9D502-7DD1-418A-AEC2-39ED2C6C71D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6996863" y="3644836"/>
            <a:ext cx="1884681" cy="538440"/>
            <a:chOff x="5796136" y="982937"/>
            <a:chExt cx="1224136" cy="1395998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5796136" y="982937"/>
              <a:ext cx="1224136" cy="1395998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給付費</a:t>
              </a:r>
              <a:endPara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769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（サ別）受給者数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8" name="直線コネクタ 37"/>
            <p:cNvCxnSpPr>
              <a:stCxn id="37" idx="1"/>
              <a:endCxn id="37" idx="3"/>
            </p:cNvCxnSpPr>
            <p:nvPr/>
          </p:nvCxnSpPr>
          <p:spPr>
            <a:xfrm>
              <a:off x="5796136" y="1680936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テキスト ボックス 38"/>
          <p:cNvSpPr txBox="1"/>
          <p:nvPr/>
        </p:nvSpPr>
        <p:spPr>
          <a:xfrm rot="5400000">
            <a:off x="7662511" y="3269094"/>
            <a:ext cx="364202" cy="30777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marL="0" marR="0" lvl="0" indent="0" algn="l" defTabSz="9769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＝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タイトル 8"/>
          <p:cNvSpPr txBox="1">
            <a:spLocks/>
          </p:cNvSpPr>
          <p:nvPr/>
        </p:nvSpPr>
        <p:spPr>
          <a:xfrm>
            <a:off x="379045" y="1052736"/>
            <a:ext cx="8359147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1155"/>
            <a:ext cx="4337795" cy="237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タイトル 3"/>
          <p:cNvSpPr txBox="1">
            <a:spLocks/>
          </p:cNvSpPr>
          <p:nvPr/>
        </p:nvSpPr>
        <p:spPr>
          <a:xfrm>
            <a:off x="323528" y="266352"/>
            <a:ext cx="8558016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>
            <a:lvl1pPr algn="ctr" defTabSz="913157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給付費</a:t>
            </a:r>
            <a:r>
              <a:rPr lang="ja-JP" altLang="en-US" sz="3200" dirty="0"/>
              <a:t>と「見える化」システムの</a:t>
            </a:r>
            <a:r>
              <a:rPr lang="en-US" altLang="ja-JP" sz="3200" dirty="0"/>
              <a:t>3</a:t>
            </a:r>
            <a:r>
              <a:rPr lang="ja-JP" altLang="en-US" sz="3200" dirty="0"/>
              <a:t>指標との</a:t>
            </a:r>
            <a:r>
              <a:rPr lang="ja-JP" altLang="en-US" sz="3200" dirty="0" smtClean="0"/>
              <a:t>関係</a:t>
            </a:r>
          </a:p>
          <a:p>
            <a:pPr algn="r"/>
            <a:r>
              <a:rPr lang="ja-JP" altLang="en-US" sz="2400" dirty="0" smtClean="0"/>
              <a:t>（</a:t>
            </a:r>
            <a:r>
              <a:rPr lang="ja-JP" altLang="en-US" sz="2400" dirty="0"/>
              <a:t>進捗管理の手引き</a:t>
            </a:r>
            <a:r>
              <a:rPr lang="ja-JP" altLang="en-US" sz="2400" dirty="0" err="1"/>
              <a:t>ｐ</a:t>
            </a:r>
            <a:r>
              <a:rPr lang="en-US" altLang="ja-JP" sz="2400" dirty="0"/>
              <a:t>12</a:t>
            </a:r>
            <a:r>
              <a:rPr lang="ja-JP" altLang="en-US" sz="2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868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3200" dirty="0" smtClean="0"/>
              <a:t>進捗管理</a:t>
            </a:r>
            <a:r>
              <a:rPr lang="ja-JP" altLang="en-US" sz="3200" dirty="0" smtClean="0"/>
              <a:t>すべ</a:t>
            </a:r>
            <a:r>
              <a:rPr lang="ja-JP" altLang="en-US" sz="3200" dirty="0"/>
              <a:t>き</a:t>
            </a:r>
            <a:r>
              <a:rPr kumimoji="1" lang="ja-JP" altLang="en-US" sz="3200" dirty="0" smtClean="0"/>
              <a:t>指標（数値）</a:t>
            </a:r>
            <a:r>
              <a:rPr kumimoji="1" lang="ja-JP" altLang="en-US" sz="2400" dirty="0" smtClean="0"/>
              <a:t>（進捗管理の手引き</a:t>
            </a:r>
            <a:r>
              <a:rPr kumimoji="1" lang="ja-JP" altLang="en-US" sz="2400" dirty="0" err="1" smtClean="0"/>
              <a:t>ｐ</a:t>
            </a:r>
            <a:r>
              <a:rPr kumimoji="1" lang="en-US" altLang="ja-JP" sz="2400" dirty="0" smtClean="0"/>
              <a:t>10</a:t>
            </a:r>
            <a:r>
              <a:rPr kumimoji="1" lang="ja-JP" altLang="en-US" sz="2400" dirty="0" smtClean="0"/>
              <a:t>）</a:t>
            </a:r>
            <a:endParaRPr kumimoji="1" lang="ja-JP" altLang="en-US" sz="24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1845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32309" y="6460761"/>
            <a:ext cx="2133601" cy="365125"/>
          </a:xfrm>
        </p:spPr>
        <p:txBody>
          <a:bodyPr/>
          <a:lstStyle/>
          <a:p>
            <a:pPr algn="r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algn="r"/>
              <a:t>4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サービス見込量の</a:t>
            </a:r>
            <a:r>
              <a:rPr kumimoji="1" lang="ja-JP" altLang="en-US" sz="3600" dirty="0" smtClean="0"/>
              <a:t>推計の手順</a:t>
            </a:r>
            <a:endParaRPr kumimoji="1" lang="ja-JP" altLang="en-US" sz="36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3514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左矢印吹き出し 6"/>
          <p:cNvSpPr/>
          <p:nvPr/>
        </p:nvSpPr>
        <p:spPr>
          <a:xfrm>
            <a:off x="7678688" y="2969356"/>
            <a:ext cx="1008112" cy="648072"/>
          </a:xfrm>
          <a:prstGeom prst="leftArrowCallout">
            <a:avLst>
              <a:gd name="adj1" fmla="val 24420"/>
              <a:gd name="adj2" fmla="val 45932"/>
              <a:gd name="adj3" fmla="val 25000"/>
              <a:gd name="adj4" fmla="val 81936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施策反映</a:t>
            </a:r>
            <a:endParaRPr kumimoji="1" lang="ja-JP" altLang="en-US" dirty="0"/>
          </a:p>
        </p:txBody>
      </p:sp>
      <p:sp>
        <p:nvSpPr>
          <p:cNvPr id="8" name="左矢印吹き出し 7"/>
          <p:cNvSpPr/>
          <p:nvPr/>
        </p:nvSpPr>
        <p:spPr>
          <a:xfrm>
            <a:off x="7678688" y="4188555"/>
            <a:ext cx="1008112" cy="648072"/>
          </a:xfrm>
          <a:prstGeom prst="leftArrowCallout">
            <a:avLst>
              <a:gd name="adj1" fmla="val 24420"/>
              <a:gd name="adj2" fmla="val 45932"/>
              <a:gd name="adj3" fmla="val 25000"/>
              <a:gd name="adj4" fmla="val 81936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施策反映</a:t>
            </a:r>
            <a:endParaRPr kumimoji="1" lang="ja-JP" altLang="en-US" dirty="0"/>
          </a:p>
        </p:txBody>
      </p:sp>
      <p:sp>
        <p:nvSpPr>
          <p:cNvPr id="9" name="左矢印吹き出し 8"/>
          <p:cNvSpPr/>
          <p:nvPr/>
        </p:nvSpPr>
        <p:spPr>
          <a:xfrm>
            <a:off x="7680920" y="5422035"/>
            <a:ext cx="1008112" cy="648072"/>
          </a:xfrm>
          <a:prstGeom prst="leftArrowCallout">
            <a:avLst>
              <a:gd name="adj1" fmla="val 24420"/>
              <a:gd name="adj2" fmla="val 45932"/>
              <a:gd name="adj3" fmla="val 25000"/>
              <a:gd name="adj4" fmla="val 81936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施策反映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300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94509" y="2013171"/>
            <a:ext cx="1080120" cy="16710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実績値が計画値を大きく下回っている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103205" y="1022823"/>
            <a:ext cx="1575828" cy="1247727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性</a:t>
            </a:r>
            <a:r>
              <a:rPr lang="ja-JP" altLang="en-US" dirty="0" smtClean="0">
                <a:solidFill>
                  <a:schemeClr val="bg1"/>
                </a:solidFill>
              </a:rPr>
              <a:t>・年齢階級別の認定率が、以前より減少している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8028384" y="620688"/>
            <a:ext cx="864096" cy="6169089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様々</a:t>
            </a:r>
            <a:r>
              <a:rPr lang="ja-JP" altLang="en-US" dirty="0" smtClean="0">
                <a:solidFill>
                  <a:schemeClr val="bg1"/>
                </a:solidFill>
              </a:rPr>
              <a:t>なデータの確認　　</a:t>
            </a:r>
            <a:r>
              <a:rPr kumimoji="1" lang="ja-JP" altLang="en-US" dirty="0" smtClean="0">
                <a:solidFill>
                  <a:schemeClr val="bg1"/>
                </a:solidFill>
              </a:rPr>
              <a:t>     </a:t>
            </a:r>
            <a:r>
              <a:rPr lang="ja-JP" altLang="en-US" dirty="0">
                <a:solidFill>
                  <a:schemeClr val="bg1"/>
                </a:solidFill>
              </a:rPr>
              <a:t>実態の</a:t>
            </a:r>
            <a:r>
              <a:rPr lang="ja-JP" altLang="en-US" dirty="0" smtClean="0">
                <a:solidFill>
                  <a:schemeClr val="bg1"/>
                </a:solidFill>
              </a:rPr>
              <a:t>把握　　</a:t>
            </a:r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dirty="0" smtClean="0">
                <a:solidFill>
                  <a:schemeClr val="bg1"/>
                </a:solidFill>
              </a:rPr>
              <a:t>　対策の検討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939719" y="4765165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人材</a:t>
            </a:r>
            <a:r>
              <a:rPr lang="ja-JP" altLang="en-US" dirty="0" smtClean="0"/>
              <a:t>不足で供給制限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938484" y="5463566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総量規制</a:t>
            </a:r>
            <a:r>
              <a:rPr lang="ja-JP" altLang="en-US" dirty="0" smtClean="0"/>
              <a:t>で供給制限？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5939719" y="6141705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代替サービス</a:t>
            </a:r>
            <a:r>
              <a:rPr lang="ja-JP" altLang="en-US" dirty="0" smtClean="0"/>
              <a:t>で対応？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928061" y="2694367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リハ効果</a:t>
            </a:r>
            <a:r>
              <a:rPr lang="ja-JP" altLang="en-US" dirty="0" smtClean="0"/>
              <a:t>が発揮された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928061" y="3390312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適切</a:t>
            </a:r>
            <a:r>
              <a:rPr lang="ja-JP" altLang="en-US" dirty="0" smtClean="0"/>
              <a:t>な給付になった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5928061" y="4084004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事業者の参入に課題？</a:t>
            </a:r>
            <a:endParaRPr kumimoji="1" lang="ja-JP" altLang="en-US" dirty="0"/>
          </a:p>
        </p:txBody>
      </p:sp>
      <p:sp>
        <p:nvSpPr>
          <p:cNvPr id="31" name="下矢印 30"/>
          <p:cNvSpPr/>
          <p:nvPr/>
        </p:nvSpPr>
        <p:spPr>
          <a:xfrm>
            <a:off x="8186250" y="4904371"/>
            <a:ext cx="504056" cy="21602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タイトル 32"/>
          <p:cNvSpPr>
            <a:spLocks noGrp="1"/>
          </p:cNvSpPr>
          <p:nvPr>
            <p:ph type="title"/>
          </p:nvPr>
        </p:nvSpPr>
        <p:spPr>
          <a:xfrm>
            <a:off x="-21704" y="69536"/>
            <a:ext cx="5529808" cy="769978"/>
          </a:xfrm>
        </p:spPr>
        <p:txBody>
          <a:bodyPr>
            <a:noAutofit/>
          </a:bodyPr>
          <a:lstStyle/>
          <a:p>
            <a:r>
              <a:rPr lang="ja-JP" altLang="en-US" sz="2400" dirty="0" smtClean="0"/>
              <a:t>「サービス見込量」の</a:t>
            </a:r>
            <a:br>
              <a:rPr lang="ja-JP" altLang="en-US" sz="2400" dirty="0" smtClean="0"/>
            </a:br>
            <a:r>
              <a:rPr lang="ja-JP" altLang="en-US" sz="2400" dirty="0" smtClean="0"/>
              <a:t>進捗管理のフロー</a:t>
            </a:r>
            <a:r>
              <a:rPr lang="ja-JP" altLang="en-US" sz="1800" dirty="0" smtClean="0"/>
              <a:t>（進捗管理の手引き</a:t>
            </a:r>
            <a:r>
              <a:rPr lang="ja-JP" altLang="en-US" sz="1800" dirty="0" err="1" smtClean="0"/>
              <a:t>ｐ</a:t>
            </a:r>
            <a:r>
              <a:rPr lang="en-US" altLang="ja-JP" sz="1800" dirty="0" smtClean="0"/>
              <a:t>24</a:t>
            </a:r>
            <a:r>
              <a:rPr lang="ja-JP" altLang="en-US" sz="1800" dirty="0" smtClean="0"/>
              <a:t>）</a:t>
            </a:r>
            <a:endParaRPr kumimoji="1" lang="ja-JP" altLang="en-US" sz="1800" dirty="0"/>
          </a:p>
        </p:txBody>
      </p:sp>
      <p:sp>
        <p:nvSpPr>
          <p:cNvPr id="5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algn="r"/>
              <a:t>6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1636632" y="4440424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1653249" y="1672500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endCxn id="15" idx="1"/>
          </p:cNvCxnSpPr>
          <p:nvPr/>
        </p:nvCxnSpPr>
        <p:spPr>
          <a:xfrm flipV="1">
            <a:off x="5284751" y="3018403"/>
            <a:ext cx="643310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3790641" y="3734903"/>
            <a:ext cx="327847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1274629" y="2906518"/>
            <a:ext cx="362215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4923764" y="5494945"/>
            <a:ext cx="354200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4936266" y="3438390"/>
            <a:ext cx="355272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1653249" y="1675536"/>
            <a:ext cx="0" cy="27710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5277964" y="3004333"/>
            <a:ext cx="13574" cy="704226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5235043" y="953711"/>
            <a:ext cx="13634" cy="138595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下矢印 75"/>
          <p:cNvSpPr/>
          <p:nvPr/>
        </p:nvSpPr>
        <p:spPr>
          <a:xfrm>
            <a:off x="8234202" y="3174288"/>
            <a:ext cx="504056" cy="21602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0" name="直線矢印コネクタ 79"/>
          <p:cNvCxnSpPr>
            <a:stCxn id="13" idx="3"/>
            <a:endCxn id="51" idx="1"/>
          </p:cNvCxnSpPr>
          <p:nvPr/>
        </p:nvCxnSpPr>
        <p:spPr>
          <a:xfrm>
            <a:off x="3679033" y="1646687"/>
            <a:ext cx="2234496" cy="1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5317173" y="6451673"/>
            <a:ext cx="607243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7451887" y="1025860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105086" y="3327641"/>
            <a:ext cx="1228440" cy="2397788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性</a:t>
            </a:r>
            <a:r>
              <a:rPr lang="ja-JP" altLang="en-US" dirty="0" smtClean="0">
                <a:solidFill>
                  <a:schemeClr val="bg1"/>
                </a:solidFill>
              </a:rPr>
              <a:t>・年齢階級別の認定率は、いずれの階級においても大きく変わらない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913529" y="2009178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高齢者の環境が変化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5913529" y="1322652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高齢者本人が変化？</a:t>
            </a:r>
            <a:endParaRPr kumimoji="1"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5913529" y="633222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市の施策</a:t>
            </a:r>
            <a:r>
              <a:rPr lang="ja-JP" altLang="en-US" dirty="0" smtClean="0"/>
              <a:t>効果が高い？</a:t>
            </a:r>
            <a:endParaRPr kumimoji="1" lang="ja-JP" altLang="en-US" dirty="0"/>
          </a:p>
        </p:txBody>
      </p:sp>
      <p:cxnSp>
        <p:nvCxnSpPr>
          <p:cNvPr id="54" name="直線矢印コネクタ 53"/>
          <p:cNvCxnSpPr/>
          <p:nvPr/>
        </p:nvCxnSpPr>
        <p:spPr>
          <a:xfrm flipV="1">
            <a:off x="5205830" y="2330050"/>
            <a:ext cx="643310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3333526" y="4446624"/>
            <a:ext cx="428496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V="1">
            <a:off x="5228846" y="954094"/>
            <a:ext cx="643310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V="1">
            <a:off x="5267896" y="3705232"/>
            <a:ext cx="643310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角丸四角形 64"/>
          <p:cNvSpPr/>
          <p:nvPr/>
        </p:nvSpPr>
        <p:spPr>
          <a:xfrm>
            <a:off x="4118488" y="2811742"/>
            <a:ext cx="827730" cy="1226641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サービスの変化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118488" y="4375885"/>
            <a:ext cx="827730" cy="2113032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サービス基盤整備の課題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 flipH="1">
            <a:off x="5308368" y="4399062"/>
            <a:ext cx="19832" cy="206667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V="1">
            <a:off x="5285352" y="5775401"/>
            <a:ext cx="643310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5331241" y="5120395"/>
            <a:ext cx="59230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5317173" y="4399445"/>
            <a:ext cx="620437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>
            <a:off x="3790641" y="5110947"/>
            <a:ext cx="327847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>
            <a:off x="7450651" y="1643260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H="1">
            <a:off x="3776090" y="3708559"/>
            <a:ext cx="13634" cy="1411836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7465155" y="2339664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>
            <a:off x="7465156" y="3066556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>
            <a:off x="7425697" y="3673729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451887" y="4446624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7465157" y="5091178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7500753" y="5787602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7450652" y="6488917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四角形吹き出し 77"/>
          <p:cNvSpPr/>
          <p:nvPr/>
        </p:nvSpPr>
        <p:spPr>
          <a:xfrm>
            <a:off x="2762812" y="2492896"/>
            <a:ext cx="1191752" cy="768275"/>
          </a:xfrm>
          <a:prstGeom prst="wedgeRectCallout">
            <a:avLst>
              <a:gd name="adj1" fmla="val 49993"/>
              <a:gd name="adj2" fmla="val 1085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受給者１人当たり給付額が低い</a:t>
            </a:r>
          </a:p>
        </p:txBody>
      </p:sp>
      <p:sp>
        <p:nvSpPr>
          <p:cNvPr id="93" name="四角形吹き出し 92"/>
          <p:cNvSpPr/>
          <p:nvPr/>
        </p:nvSpPr>
        <p:spPr>
          <a:xfrm>
            <a:off x="2762812" y="5801668"/>
            <a:ext cx="1191752" cy="768275"/>
          </a:xfrm>
          <a:prstGeom prst="wedgeRectCallout">
            <a:avLst>
              <a:gd name="adj1" fmla="val 40549"/>
              <a:gd name="adj2" fmla="val -1276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受給率</a:t>
            </a:r>
          </a:p>
          <a:p>
            <a:pPr algn="ctr"/>
            <a:r>
              <a:rPr kumimoji="1" lang="ja-JP" altLang="en-US" sz="1400" dirty="0" smtClean="0"/>
              <a:t>が低い</a:t>
            </a:r>
          </a:p>
        </p:txBody>
      </p:sp>
      <p:sp>
        <p:nvSpPr>
          <p:cNvPr id="94" name="四角形吹き出し 93"/>
          <p:cNvSpPr/>
          <p:nvPr/>
        </p:nvSpPr>
        <p:spPr>
          <a:xfrm>
            <a:off x="3746719" y="1785940"/>
            <a:ext cx="1325208" cy="768275"/>
          </a:xfrm>
          <a:prstGeom prst="wedgeRectCallout">
            <a:avLst>
              <a:gd name="adj1" fmla="val 31930"/>
              <a:gd name="adj2" fmla="val -6176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認定率が減少している性・年齢階級は？</a:t>
            </a:r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52186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74639"/>
            <a:ext cx="8712967" cy="634081"/>
          </a:xfrm>
        </p:spPr>
        <p:txBody>
          <a:bodyPr>
            <a:normAutofit fontScale="90000"/>
          </a:bodyPr>
          <a:lstStyle/>
          <a:p>
            <a:r>
              <a:rPr lang="ja-JP" altLang="en-US" sz="2800" dirty="0" smtClean="0"/>
              <a:t>サービス見込量の進捗管理のための作業</a:t>
            </a:r>
            <a:r>
              <a:rPr kumimoji="1" lang="ja-JP" altLang="en-US" sz="2800" dirty="0" smtClean="0"/>
              <a:t>シート</a:t>
            </a:r>
            <a:r>
              <a:rPr kumimoji="1" lang="ja-JP" altLang="en-US" sz="1800" dirty="0" smtClean="0"/>
              <a:t>（進捗管理の手引き</a:t>
            </a:r>
            <a:r>
              <a:rPr kumimoji="1" lang="ja-JP" altLang="en-US" sz="1800" dirty="0" err="1" smtClean="0"/>
              <a:t>ｐ</a:t>
            </a:r>
            <a:r>
              <a:rPr lang="en-US" altLang="ja-JP" sz="1800" dirty="0"/>
              <a:t>2</a:t>
            </a:r>
            <a:r>
              <a:rPr kumimoji="1" lang="en-US" altLang="ja-JP" sz="1800" dirty="0" smtClean="0"/>
              <a:t>6</a:t>
            </a:r>
            <a:r>
              <a:rPr kumimoji="1" lang="ja-JP" altLang="en-US" sz="1800" dirty="0" smtClean="0"/>
              <a:t>）</a:t>
            </a:r>
            <a:endParaRPr kumimoji="1" lang="ja-JP" altLang="en-US" sz="1800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447581"/>
              </p:ext>
            </p:extLst>
          </p:nvPr>
        </p:nvGraphicFramePr>
        <p:xfrm>
          <a:off x="323529" y="1125538"/>
          <a:ext cx="8521307" cy="388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>
                  <a:extLst>
                    <a:ext uri="{9D8B030D-6E8A-4147-A177-3AD203B41FA5}">
                      <a16:colId xmlns:a16="http://schemas.microsoft.com/office/drawing/2014/main" val="3444865732"/>
                    </a:ext>
                  </a:extLst>
                </a:gridCol>
                <a:gridCol w="929923">
                  <a:extLst>
                    <a:ext uri="{9D8B030D-6E8A-4147-A177-3AD203B41FA5}">
                      <a16:colId xmlns:a16="http://schemas.microsoft.com/office/drawing/2014/main" val="1846693838"/>
                    </a:ext>
                  </a:extLst>
                </a:gridCol>
                <a:gridCol w="991087">
                  <a:extLst>
                    <a:ext uri="{9D8B030D-6E8A-4147-A177-3AD203B41FA5}">
                      <a16:colId xmlns:a16="http://schemas.microsoft.com/office/drawing/2014/main" val="1767713852"/>
                    </a:ext>
                  </a:extLst>
                </a:gridCol>
                <a:gridCol w="959310">
                  <a:extLst>
                    <a:ext uri="{9D8B030D-6E8A-4147-A177-3AD203B41FA5}">
                      <a16:colId xmlns:a16="http://schemas.microsoft.com/office/drawing/2014/main" val="860447457"/>
                    </a:ext>
                  </a:extLst>
                </a:gridCol>
                <a:gridCol w="4272836">
                  <a:extLst>
                    <a:ext uri="{9D8B030D-6E8A-4147-A177-3AD203B41FA5}">
                      <a16:colId xmlns:a16="http://schemas.microsoft.com/office/drawing/2014/main" val="1324706250"/>
                    </a:ext>
                  </a:extLst>
                </a:gridCol>
              </a:tblGrid>
              <a:tr h="9956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項目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計画値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Ａ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実績値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Ｂ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差異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Ａ</a:t>
                      </a:r>
                      <a:r>
                        <a:rPr kumimoji="1" lang="en-US" altLang="ja-JP" dirty="0" smtClean="0"/>
                        <a:t>-</a:t>
                      </a:r>
                      <a:r>
                        <a:rPr kumimoji="1" lang="ja-JP" altLang="en-US" dirty="0" smtClean="0"/>
                        <a:t>Ｂ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差異について考えられる要因や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その確認方法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1355"/>
                  </a:ext>
                </a:extLst>
              </a:tr>
              <a:tr h="948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認定率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（前期・後期）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2685229"/>
                  </a:ext>
                </a:extLst>
              </a:tr>
              <a:tr h="948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受給率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（サービス別）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8742558"/>
                  </a:ext>
                </a:extLst>
              </a:tr>
              <a:tr h="9956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人あたり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給付費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（サービス別）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円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円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円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82549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9D502-7DD1-418A-AEC2-39ED2C6C71D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23529" y="5229200"/>
            <a:ext cx="8521307" cy="123609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サービス提供体制に関する現状と課題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楕円 16"/>
          <p:cNvSpPr/>
          <p:nvPr/>
        </p:nvSpPr>
        <p:spPr>
          <a:xfrm>
            <a:off x="1475656" y="1988840"/>
            <a:ext cx="3456384" cy="30243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/>
          <p:cNvSpPr/>
          <p:nvPr/>
        </p:nvSpPr>
        <p:spPr>
          <a:xfrm>
            <a:off x="4355974" y="1880828"/>
            <a:ext cx="4608513" cy="31323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39266" y="4920625"/>
            <a:ext cx="8997229" cy="19097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1619672" y="2132856"/>
            <a:ext cx="1656184" cy="3211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①数値を転記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4607902" y="2132856"/>
            <a:ext cx="1908313" cy="3211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②各項目</a:t>
            </a:r>
            <a:r>
              <a:rPr kumimoji="1" lang="ja-JP" altLang="en-US" dirty="0" smtClean="0"/>
              <a:t>を考察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323529" y="5588713"/>
            <a:ext cx="1584175" cy="3211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③考察を整理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524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7544" y="1041060"/>
            <a:ext cx="1440160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実績の確認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67544" y="1892756"/>
            <a:ext cx="1440160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目標値と</a:t>
            </a:r>
            <a:r>
              <a:rPr kumimoji="1" lang="ja-JP" altLang="en-US" dirty="0" smtClean="0"/>
              <a:t>の比較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46260" y="2680771"/>
            <a:ext cx="144016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理想像</a:t>
            </a:r>
            <a:r>
              <a:rPr lang="ja-JP" altLang="en-US" dirty="0" smtClean="0"/>
              <a:t>と</a:t>
            </a:r>
            <a:r>
              <a:rPr kumimoji="1" lang="ja-JP" altLang="en-US" dirty="0" smtClean="0"/>
              <a:t>の乖離を比較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71101" y="3578629"/>
            <a:ext cx="1440160" cy="9472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目標設定</a:t>
            </a:r>
            <a:r>
              <a:rPr lang="ja-JP" altLang="en-US" dirty="0" smtClean="0"/>
              <a:t>時の理想像</a:t>
            </a:r>
            <a:r>
              <a:rPr kumimoji="1" lang="ja-JP" altLang="en-US" dirty="0" smtClean="0"/>
              <a:t>の確認</a:t>
            </a:r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>
            <a:off x="920077" y="1649118"/>
            <a:ext cx="504056" cy="21602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rot="10800000">
            <a:off x="939153" y="3315708"/>
            <a:ext cx="504056" cy="21602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914312" y="2468470"/>
            <a:ext cx="504056" cy="21602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2843808" y="1267938"/>
            <a:ext cx="194421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近づいている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2843808" y="2650967"/>
            <a:ext cx="194421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近づいていない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2843808" y="4010044"/>
            <a:ext cx="194421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近づいているかどうか分からない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8028384" y="1184874"/>
            <a:ext cx="864096" cy="52993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改善策の立案　     　</a:t>
            </a:r>
            <a:r>
              <a:rPr lang="ja-JP" altLang="en-US" dirty="0" smtClean="0"/>
              <a:t>次年度予算の検討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5436096" y="4084133"/>
            <a:ext cx="1512168" cy="64807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どう</a:t>
            </a:r>
            <a:r>
              <a:rPr lang="ja-JP" altLang="en-US" dirty="0" smtClean="0"/>
              <a:t>したら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分かるか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966620" y="4974860"/>
            <a:ext cx="1512168" cy="64807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理想像の</a:t>
            </a:r>
            <a:r>
              <a:rPr lang="ja-JP" altLang="en-US" dirty="0" smtClean="0"/>
              <a:t>再設定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5970025" y="5799504"/>
            <a:ext cx="1512168" cy="64807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実績</a:t>
            </a:r>
            <a:r>
              <a:rPr lang="ja-JP" altLang="en-US" dirty="0" smtClean="0"/>
              <a:t>把握の方法の変更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436096" y="1238956"/>
            <a:ext cx="1512168" cy="64807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成功の要因は？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436096" y="2173560"/>
            <a:ext cx="1512168" cy="64807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課題・障壁</a:t>
            </a:r>
            <a:r>
              <a:rPr kumimoji="1" lang="ja-JP" altLang="en-US" dirty="0" smtClean="0"/>
              <a:t>は？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5439682" y="3115753"/>
            <a:ext cx="1512168" cy="64807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近づくためには？</a:t>
            </a:r>
            <a:endParaRPr kumimoji="1" lang="ja-JP" altLang="en-US" dirty="0"/>
          </a:p>
        </p:txBody>
      </p:sp>
      <p:sp>
        <p:nvSpPr>
          <p:cNvPr id="31" name="下矢印 30"/>
          <p:cNvSpPr/>
          <p:nvPr/>
        </p:nvSpPr>
        <p:spPr>
          <a:xfrm>
            <a:off x="5943738" y="2869145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タイトル 3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dirty="0" smtClean="0"/>
              <a:t>「取組</a:t>
            </a:r>
            <a:r>
              <a:rPr lang="ja-JP" altLang="en-US" sz="2800" dirty="0"/>
              <a:t>と</a:t>
            </a:r>
            <a:r>
              <a:rPr lang="ja-JP" altLang="en-US" sz="2800" dirty="0" smtClean="0"/>
              <a:t>目標」の</a:t>
            </a:r>
            <a:r>
              <a:rPr lang="ja-JP" altLang="en-US" sz="2800" dirty="0"/>
              <a:t>進捗管理</a:t>
            </a:r>
            <a:r>
              <a:rPr lang="ja-JP" altLang="en-US" sz="2800" dirty="0" smtClean="0"/>
              <a:t>のイメージ</a:t>
            </a:r>
            <a:r>
              <a:rPr lang="ja-JP" altLang="en-US" sz="2000" dirty="0" smtClean="0"/>
              <a:t>（進捗管理の手引き</a:t>
            </a:r>
            <a:r>
              <a:rPr lang="ja-JP" altLang="en-US" sz="2000" dirty="0" err="1" smtClean="0"/>
              <a:t>ｐ</a:t>
            </a:r>
            <a:r>
              <a:rPr lang="en-US" altLang="ja-JP" sz="2000" dirty="0" smtClean="0"/>
              <a:t>35</a:t>
            </a:r>
            <a:r>
              <a:rPr lang="ja-JP" altLang="en-US" sz="2000" dirty="0" smtClean="0"/>
              <a:t>）</a:t>
            </a:r>
            <a:endParaRPr kumimoji="1" lang="ja-JP" altLang="en-US" sz="2000" dirty="0"/>
          </a:p>
        </p:txBody>
      </p:sp>
      <p:sp>
        <p:nvSpPr>
          <p:cNvPr id="4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algn="r"/>
              <a:t>8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3" name="直線矢印コネクタ 2"/>
          <p:cNvCxnSpPr>
            <a:stCxn id="6" idx="3"/>
            <a:endCxn id="13" idx="1"/>
          </p:cNvCxnSpPr>
          <p:nvPr/>
        </p:nvCxnSpPr>
        <p:spPr>
          <a:xfrm>
            <a:off x="1886420" y="2968803"/>
            <a:ext cx="957388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2393852" y="4334080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2393144" y="1559956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endCxn id="15" idx="1"/>
          </p:cNvCxnSpPr>
          <p:nvPr/>
        </p:nvCxnSpPr>
        <p:spPr>
          <a:xfrm flipV="1">
            <a:off x="4792786" y="1562992"/>
            <a:ext cx="643310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4796372" y="4405005"/>
            <a:ext cx="643310" cy="316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989726" y="2459378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4989726" y="3417520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5534572" y="5309081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5548205" y="6123540"/>
            <a:ext cx="449956" cy="6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2393852" y="1562992"/>
            <a:ext cx="0" cy="27710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4989726" y="2462478"/>
            <a:ext cx="13574" cy="95504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5535007" y="4747402"/>
            <a:ext cx="13634" cy="138595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13" idx="3"/>
          </p:cNvCxnSpPr>
          <p:nvPr/>
        </p:nvCxnSpPr>
        <p:spPr>
          <a:xfrm>
            <a:off x="4788024" y="2975003"/>
            <a:ext cx="215276" cy="215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下矢印 75"/>
          <p:cNvSpPr/>
          <p:nvPr/>
        </p:nvSpPr>
        <p:spPr>
          <a:xfrm>
            <a:off x="8208404" y="3531732"/>
            <a:ext cx="504056" cy="21602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7" name="直線矢印コネクタ 76"/>
          <p:cNvCxnSpPr>
            <a:stCxn id="15" idx="3"/>
          </p:cNvCxnSpPr>
          <p:nvPr/>
        </p:nvCxnSpPr>
        <p:spPr>
          <a:xfrm flipV="1">
            <a:off x="6948264" y="1559956"/>
            <a:ext cx="1080120" cy="303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6948264" y="2457860"/>
            <a:ext cx="1080120" cy="303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V="1">
            <a:off x="6960693" y="3413618"/>
            <a:ext cx="1080120" cy="303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7478788" y="5361986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7500753" y="6147273"/>
            <a:ext cx="52763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5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​​テーマ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1342</Words>
  <Application>Microsoft Office PowerPoint</Application>
  <PresentationFormat>画面に合わせる (4:3)</PresentationFormat>
  <Paragraphs>277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13</vt:i4>
      </vt:variant>
    </vt:vector>
  </HeadingPairs>
  <TitlesOfParts>
    <vt:vector size="27" baseType="lpstr">
      <vt:lpstr>HGP創英角ｺﾞｼｯｸUB</vt:lpstr>
      <vt:lpstr>ＭＳ Ｐゴシック</vt:lpstr>
      <vt:lpstr>ＭＳ ゴシック</vt:lpstr>
      <vt:lpstr>Arial</vt:lpstr>
      <vt:lpstr>Arial Black</vt:lpstr>
      <vt:lpstr>Calibri</vt:lpstr>
      <vt:lpstr>Wingdings</vt:lpstr>
      <vt:lpstr>2_Office ​​テーマ</vt:lpstr>
      <vt:lpstr>3_Office ​​テーマ</vt:lpstr>
      <vt:lpstr>4_Office ​​テーマ</vt:lpstr>
      <vt:lpstr>5_Office ​​テーマ</vt:lpstr>
      <vt:lpstr>6_Office ​​テーマ</vt:lpstr>
      <vt:lpstr>Office ​​テーマ</vt:lpstr>
      <vt:lpstr>7_Office ​​テーマ</vt:lpstr>
      <vt:lpstr>介護保険事業（支援）計画の進捗管理のための手引き</vt:lpstr>
      <vt:lpstr>PDCAサイクルのスケジュール（進捗管理の手引きｐ6）</vt:lpstr>
      <vt:lpstr>第７期介護保険事業計画の策定プロセスと支援ツール</vt:lpstr>
      <vt:lpstr>PowerPoint プレゼンテーション</vt:lpstr>
      <vt:lpstr>進捗管理すべき指標（数値）（進捗管理の手引きｐ10）</vt:lpstr>
      <vt:lpstr>サービス見込量の推計の手順</vt:lpstr>
      <vt:lpstr>「サービス見込量」の 進捗管理のフロー（進捗管理の手引きｐ24）</vt:lpstr>
      <vt:lpstr>サービス見込量の進捗管理のための作業シート（進捗管理の手引きｐ26）</vt:lpstr>
      <vt:lpstr>「取組と目標」の進捗管理のイメージ（進捗管理の手引きｐ35）</vt:lpstr>
      <vt:lpstr>「取組と目標」に関する自己評価シート（進捗管理の手引きｐ40）</vt:lpstr>
      <vt:lpstr>目標となる数値（指標）の様々な性格（進捗管理の手引きｐ38）</vt:lpstr>
      <vt:lpstr>保険者機能強化推進交付金に係る算定指標 （市町村分）</vt:lpstr>
      <vt:lpstr>保険者機能強化推進交付金に係る算定指標 （都道府県分）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見える化システムを活用した給付分析のイメージ</dc:title>
  <dc:creator>厚生労働省ネットワークシステム</dc:creator>
  <cp:lastModifiedBy>飯野 雄治(iino-yuuji)</cp:lastModifiedBy>
  <cp:revision>128</cp:revision>
  <cp:lastPrinted>2018-05-28T09:05:59Z</cp:lastPrinted>
  <dcterms:created xsi:type="dcterms:W3CDTF">2017-03-14T09:47:07Z</dcterms:created>
  <dcterms:modified xsi:type="dcterms:W3CDTF">2018-08-28T23:29:53Z</dcterms:modified>
</cp:coreProperties>
</file>