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0" r:id="rId2"/>
    <p:sldMasterId id="2147483752" r:id="rId3"/>
    <p:sldMasterId id="2147483777" r:id="rId4"/>
    <p:sldMasterId id="2147483866" r:id="rId5"/>
    <p:sldMasterId id="2147483879" r:id="rId6"/>
    <p:sldMasterId id="2147483892" r:id="rId7"/>
    <p:sldMasterId id="2147483904" r:id="rId8"/>
    <p:sldMasterId id="2147483916" r:id="rId9"/>
    <p:sldMasterId id="2147483928" r:id="rId10"/>
  </p:sldMasterIdLst>
  <p:notesMasterIdLst>
    <p:notesMasterId r:id="rId48"/>
  </p:notesMasterIdLst>
  <p:handoutMasterIdLst>
    <p:handoutMasterId r:id="rId49"/>
  </p:handoutMasterIdLst>
  <p:sldIdLst>
    <p:sldId id="651" r:id="rId11"/>
    <p:sldId id="728" r:id="rId12"/>
    <p:sldId id="729" r:id="rId13"/>
    <p:sldId id="730" r:id="rId14"/>
    <p:sldId id="731" r:id="rId15"/>
    <p:sldId id="732" r:id="rId16"/>
    <p:sldId id="733" r:id="rId17"/>
    <p:sldId id="734" r:id="rId18"/>
    <p:sldId id="656" r:id="rId19"/>
    <p:sldId id="737" r:id="rId20"/>
    <p:sldId id="738" r:id="rId21"/>
    <p:sldId id="756" r:id="rId22"/>
    <p:sldId id="740" r:id="rId23"/>
    <p:sldId id="741" r:id="rId24"/>
    <p:sldId id="709" r:id="rId25"/>
    <p:sldId id="710" r:id="rId26"/>
    <p:sldId id="743" r:id="rId27"/>
    <p:sldId id="711" r:id="rId28"/>
    <p:sldId id="751" r:id="rId29"/>
    <p:sldId id="748" r:id="rId30"/>
    <p:sldId id="749" r:id="rId31"/>
    <p:sldId id="750" r:id="rId32"/>
    <p:sldId id="754" r:id="rId33"/>
    <p:sldId id="744" r:id="rId34"/>
    <p:sldId id="755" r:id="rId35"/>
    <p:sldId id="677" r:id="rId36"/>
    <p:sldId id="720" r:id="rId37"/>
    <p:sldId id="747" r:id="rId38"/>
    <p:sldId id="726" r:id="rId39"/>
    <p:sldId id="722" r:id="rId40"/>
    <p:sldId id="723" r:id="rId41"/>
    <p:sldId id="746" r:id="rId42"/>
    <p:sldId id="727" r:id="rId43"/>
    <p:sldId id="721" r:id="rId44"/>
    <p:sldId id="725" r:id="rId45"/>
    <p:sldId id="752" r:id="rId46"/>
    <p:sldId id="753" r:id="rId4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94"/>
    <a:srgbClr val="FFFF99"/>
    <a:srgbClr val="CCFFCC"/>
    <a:srgbClr val="CCFF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9460" autoAdjust="0"/>
  </p:normalViewPr>
  <p:slideViewPr>
    <p:cSldViewPr>
      <p:cViewPr varScale="1">
        <p:scale>
          <a:sx n="114" d="100"/>
          <a:sy n="114" d="100"/>
        </p:scale>
        <p:origin x="1098" y="96"/>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p:cViewPr varScale="1">
        <p:scale>
          <a:sx n="47" d="100"/>
          <a:sy n="47" d="100"/>
        </p:scale>
        <p:origin x="-2964"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HMKXS\Documents\&#22522;&#30990;&#36039;&#26009;\&#35469;&#30693;&#30151;&#12464;&#12521;&#125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ITBIH\Desktop\&#25351;&#25968;&#20516;.xlsx" TargetMode="External"/><Relationship Id="rId1" Type="http://schemas.openxmlformats.org/officeDocument/2006/relationships/image" Target="../media/image39.jpe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54286845699415"/>
          <c:y val="5.1400554097404488E-2"/>
          <c:w val="0.76056122737605536"/>
          <c:h val="0.55116141732283463"/>
        </c:manualLayout>
      </c:layout>
      <c:barChart>
        <c:barDir val="col"/>
        <c:grouping val="stacked"/>
        <c:varyColors val="0"/>
        <c:ser>
          <c:idx val="0"/>
          <c:order val="0"/>
          <c:tx>
            <c:v>世帯主が65歳以上の単独世帯数</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extLst>
            <c:ext xmlns:c16="http://schemas.microsoft.com/office/drawing/2014/chart" uri="{C3380CC4-5D6E-409C-BE32-E72D297353CC}">
              <c16:uniqueId val="{00000000-6034-47CF-88E5-B4632624FCB0}"/>
            </c:ext>
          </c:extLst>
        </c:ser>
        <c:ser>
          <c:idx val="1"/>
          <c:order val="1"/>
          <c:tx>
            <c:v>世帯主が65歳以上の夫婦のみの世帯数</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extLst>
            <c:ext xmlns:c16="http://schemas.microsoft.com/office/drawing/2014/chart" uri="{C3380CC4-5D6E-409C-BE32-E72D297353CC}">
              <c16:uniqueId val="{00000001-6034-47CF-88E5-B4632624FCB0}"/>
            </c:ext>
          </c:extLst>
        </c:ser>
        <c:dLbls>
          <c:showLegendKey val="0"/>
          <c:showVal val="0"/>
          <c:showCatName val="0"/>
          <c:showSerName val="0"/>
          <c:showPercent val="0"/>
          <c:showBubbleSize val="0"/>
        </c:dLbls>
        <c:gapWidth val="150"/>
        <c:overlap val="100"/>
        <c:axId val="149231872"/>
        <c:axId val="149237760"/>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extLst>
            <c:ext xmlns:c16="http://schemas.microsoft.com/office/drawing/2014/chart" uri="{C3380CC4-5D6E-409C-BE32-E72D297353CC}">
              <c16:uniqueId val="{00000002-6034-47CF-88E5-B4632624FCB0}"/>
            </c:ext>
          </c:extLst>
        </c:ser>
        <c:dLbls>
          <c:showLegendKey val="0"/>
          <c:showVal val="0"/>
          <c:showCatName val="0"/>
          <c:showSerName val="0"/>
          <c:showPercent val="0"/>
          <c:showBubbleSize val="0"/>
        </c:dLbls>
        <c:marker val="1"/>
        <c:smooth val="0"/>
        <c:axId val="149240832"/>
        <c:axId val="149239296"/>
      </c:lineChart>
      <c:catAx>
        <c:axId val="149231872"/>
        <c:scaling>
          <c:orientation val="minMax"/>
        </c:scaling>
        <c:delete val="0"/>
        <c:axPos val="b"/>
        <c:numFmt formatCode="General" sourceLinked="0"/>
        <c:majorTickMark val="out"/>
        <c:minorTickMark val="none"/>
        <c:tickLblPos val="nextTo"/>
        <c:crossAx val="149237760"/>
        <c:crosses val="autoZero"/>
        <c:auto val="1"/>
        <c:lblAlgn val="ctr"/>
        <c:lblOffset val="100"/>
        <c:noMultiLvlLbl val="0"/>
      </c:catAx>
      <c:valAx>
        <c:axId val="149237760"/>
        <c:scaling>
          <c:orientation val="minMax"/>
        </c:scaling>
        <c:delete val="0"/>
        <c:axPos val="l"/>
        <c:majorGridlines/>
        <c:numFmt formatCode="#,##0_ " sourceLinked="1"/>
        <c:majorTickMark val="out"/>
        <c:minorTickMark val="none"/>
        <c:tickLblPos val="nextTo"/>
        <c:crossAx val="149231872"/>
        <c:crosses val="autoZero"/>
        <c:crossBetween val="between"/>
        <c:majorUnit val="5000"/>
      </c:valAx>
      <c:valAx>
        <c:axId val="149239296"/>
        <c:scaling>
          <c:orientation val="minMax"/>
        </c:scaling>
        <c:delete val="0"/>
        <c:axPos val="r"/>
        <c:numFmt formatCode="0.0_ " sourceLinked="1"/>
        <c:majorTickMark val="out"/>
        <c:minorTickMark val="none"/>
        <c:tickLblPos val="nextTo"/>
        <c:crossAx val="149240832"/>
        <c:crosses val="max"/>
        <c:crossBetween val="between"/>
        <c:majorUnit val="10"/>
      </c:valAx>
      <c:catAx>
        <c:axId val="149240832"/>
        <c:scaling>
          <c:orientation val="minMax"/>
        </c:scaling>
        <c:delete val="1"/>
        <c:axPos val="b"/>
        <c:numFmt formatCode="General" sourceLinked="1"/>
        <c:majorTickMark val="out"/>
        <c:minorTickMark val="none"/>
        <c:tickLblPos val="none"/>
        <c:crossAx val="149239296"/>
        <c:crosses val="autoZero"/>
        <c:auto val="1"/>
        <c:lblAlgn val="ctr"/>
        <c:lblOffset val="100"/>
        <c:noMultiLvlLbl val="0"/>
      </c:cat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25451207627639E-2"/>
          <c:y val="7.0452016253097882E-2"/>
          <c:w val="0.96668892968455111"/>
          <c:h val="0.74159504078034522"/>
        </c:manualLayout>
      </c:layout>
      <c:barChart>
        <c:barDir val="col"/>
        <c:grouping val="stacked"/>
        <c:varyColors val="0"/>
        <c:ser>
          <c:idx val="0"/>
          <c:order val="0"/>
          <c:tx>
            <c:strRef>
              <c:f>'[Microsoft PowerPoint 内のグラフ]Sheet1'!$A$2</c:f>
              <c:strCache>
                <c:ptCount val="1"/>
                <c:pt idx="0">
                  <c:v>要支援</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内のグラフ]Sheet1'!$B$2:$P$2</c:f>
              <c:numCache>
                <c:formatCode>General</c:formatCode>
                <c:ptCount val="14"/>
                <c:pt idx="0">
                  <c:v>29.1</c:v>
                </c:pt>
                <c:pt idx="1">
                  <c:v>32</c:v>
                </c:pt>
                <c:pt idx="2">
                  <c:v>39.799999999999997</c:v>
                </c:pt>
                <c:pt idx="3">
                  <c:v>50.5</c:v>
                </c:pt>
                <c:pt idx="4">
                  <c:v>60.1</c:v>
                </c:pt>
                <c:pt idx="5">
                  <c:v>67.400000000000006</c:v>
                </c:pt>
              </c:numCache>
            </c:numRef>
          </c:val>
          <c:extLst>
            <c:ext xmlns:c16="http://schemas.microsoft.com/office/drawing/2014/chart" uri="{C3380CC4-5D6E-409C-BE32-E72D297353CC}">
              <c16:uniqueId val="{00000000-400F-43FC-9D7B-12F5E572E188}"/>
            </c:ext>
          </c:extLst>
        </c:ser>
        <c:ser>
          <c:idx val="1"/>
          <c:order val="1"/>
          <c:tx>
            <c:strRef>
              <c:f>'[Microsoft PowerPoint 内のグラフ]Sheet1'!$A$3</c:f>
              <c:strCache>
                <c:ptCount val="1"/>
                <c:pt idx="0">
                  <c:v>要支援１</c:v>
                </c:pt>
              </c:strCache>
            </c:strRef>
          </c:tx>
          <c:spPr>
            <a:solidFill>
              <a:srgbClr val="4BACC6">
                <a:lumMod val="40000"/>
                <a:lumOff val="60000"/>
              </a:srgbClr>
            </a:solidFill>
          </c:spPr>
          <c:invertIfNegative val="0"/>
          <c:dLbls>
            <c:dLbl>
              <c:idx val="6"/>
              <c:layout>
                <c:manualLayout>
                  <c:x val="0"/>
                  <c:y val="-2.51614343761063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0F-43FC-9D7B-12F5E572E18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内のグラフ]Sheet1'!$B$3:$P$3</c:f>
              <c:numCache>
                <c:formatCode>General</c:formatCode>
                <c:ptCount val="14"/>
                <c:pt idx="6">
                  <c:v>5.9</c:v>
                </c:pt>
                <c:pt idx="7">
                  <c:v>52.7</c:v>
                </c:pt>
                <c:pt idx="8">
                  <c:v>55.1</c:v>
                </c:pt>
                <c:pt idx="9">
                  <c:v>57.5</c:v>
                </c:pt>
                <c:pt idx="10">
                  <c:v>60.4</c:v>
                </c:pt>
                <c:pt idx="11">
                  <c:v>66.2</c:v>
                </c:pt>
                <c:pt idx="12">
                  <c:v>69.2</c:v>
                </c:pt>
                <c:pt idx="13">
                  <c:v>77.3</c:v>
                </c:pt>
              </c:numCache>
            </c:numRef>
          </c:val>
          <c:extLst>
            <c:ext xmlns:c16="http://schemas.microsoft.com/office/drawing/2014/chart" uri="{C3380CC4-5D6E-409C-BE32-E72D297353CC}">
              <c16:uniqueId val="{00000002-400F-43FC-9D7B-12F5E572E188}"/>
            </c:ext>
          </c:extLst>
        </c:ser>
        <c:ser>
          <c:idx val="2"/>
          <c:order val="2"/>
          <c:tx>
            <c:strRef>
              <c:f>'[Microsoft PowerPoint 内のグラフ]Sheet1'!$A$4</c:f>
              <c:strCache>
                <c:ptCount val="1"/>
                <c:pt idx="0">
                  <c:v>要支援２</c:v>
                </c:pt>
              </c:strCache>
            </c:strRef>
          </c:tx>
          <c:spPr>
            <a:solidFill>
              <a:srgbClr val="00FFFF"/>
            </a:solidFill>
          </c:spPr>
          <c:invertIfNegative val="0"/>
          <c:dLbls>
            <c:dLbl>
              <c:idx val="6"/>
              <c:layout>
                <c:manualLayout>
                  <c:x val="1.5141395597931327E-3"/>
                  <c:y val="-1.2580717188053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0F-43FC-9D7B-12F5E572E18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内のグラフ]Sheet1'!$B$4:$P$4</c:f>
              <c:numCache>
                <c:formatCode>General</c:formatCode>
                <c:ptCount val="14"/>
                <c:pt idx="6">
                  <c:v>4.5</c:v>
                </c:pt>
                <c:pt idx="7">
                  <c:v>52.1</c:v>
                </c:pt>
                <c:pt idx="8">
                  <c:v>62.9</c:v>
                </c:pt>
                <c:pt idx="9">
                  <c:v>66.2</c:v>
                </c:pt>
                <c:pt idx="10">
                  <c:v>65.400000000000006</c:v>
                </c:pt>
                <c:pt idx="11">
                  <c:v>66.900000000000006</c:v>
                </c:pt>
                <c:pt idx="12">
                  <c:v>71.2</c:v>
                </c:pt>
                <c:pt idx="13">
                  <c:v>77.099999999999994</c:v>
                </c:pt>
              </c:numCache>
            </c:numRef>
          </c:val>
          <c:extLst>
            <c:ext xmlns:c16="http://schemas.microsoft.com/office/drawing/2014/chart" uri="{C3380CC4-5D6E-409C-BE32-E72D297353CC}">
              <c16:uniqueId val="{00000004-400F-43FC-9D7B-12F5E572E188}"/>
            </c:ext>
          </c:extLst>
        </c:ser>
        <c:ser>
          <c:idx val="3"/>
          <c:order val="3"/>
          <c:tx>
            <c:strRef>
              <c:f>'[Microsoft PowerPoint 内のグラフ]Sheet1'!$A$5</c:f>
              <c:strCache>
                <c:ptCount val="1"/>
                <c:pt idx="0">
                  <c:v>経過的</c:v>
                </c:pt>
              </c:strCache>
            </c:strRef>
          </c:tx>
          <c:spPr>
            <a:solidFill>
              <a:srgbClr val="33CCC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内のグラフ]Sheet1'!$B$5:$P$5</c:f>
              <c:numCache>
                <c:formatCode>General</c:formatCode>
                <c:ptCount val="14"/>
                <c:pt idx="6">
                  <c:v>65.5</c:v>
                </c:pt>
                <c:pt idx="7">
                  <c:v>4</c:v>
                </c:pt>
                <c:pt idx="8">
                  <c:v>0.1</c:v>
                </c:pt>
                <c:pt idx="9">
                  <c:v>0</c:v>
                </c:pt>
              </c:numCache>
            </c:numRef>
          </c:val>
          <c:extLst>
            <c:ext xmlns:c16="http://schemas.microsoft.com/office/drawing/2014/chart" uri="{C3380CC4-5D6E-409C-BE32-E72D297353CC}">
              <c16:uniqueId val="{00000005-400F-43FC-9D7B-12F5E572E188}"/>
            </c:ext>
          </c:extLst>
        </c:ser>
        <c:ser>
          <c:idx val="4"/>
          <c:order val="4"/>
          <c:tx>
            <c:strRef>
              <c:f>'[Microsoft PowerPoint 内のグラフ]Sheet1'!$A$6</c:f>
              <c:strCache>
                <c:ptCount val="1"/>
                <c:pt idx="0">
                  <c:v>要介護１</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内のグラフ]Sheet1'!$B$6:$P$6</c:f>
              <c:numCache>
                <c:formatCode>General</c:formatCode>
                <c:ptCount val="14"/>
                <c:pt idx="0">
                  <c:v>55.1</c:v>
                </c:pt>
                <c:pt idx="1">
                  <c:v>70.900000000000006</c:v>
                </c:pt>
                <c:pt idx="2">
                  <c:v>89.1</c:v>
                </c:pt>
                <c:pt idx="3">
                  <c:v>107</c:v>
                </c:pt>
                <c:pt idx="4">
                  <c:v>125.2</c:v>
                </c:pt>
                <c:pt idx="5">
                  <c:v>133.19999999999999</c:v>
                </c:pt>
                <c:pt idx="6">
                  <c:v>138.69999999999999</c:v>
                </c:pt>
                <c:pt idx="7">
                  <c:v>87.6</c:v>
                </c:pt>
                <c:pt idx="8">
                  <c:v>76.900000000000006</c:v>
                </c:pt>
                <c:pt idx="9">
                  <c:v>78.8</c:v>
                </c:pt>
                <c:pt idx="10">
                  <c:v>85.2</c:v>
                </c:pt>
                <c:pt idx="11">
                  <c:v>91</c:v>
                </c:pt>
                <c:pt idx="12">
                  <c:v>97</c:v>
                </c:pt>
                <c:pt idx="13">
                  <c:v>105.2</c:v>
                </c:pt>
              </c:numCache>
            </c:numRef>
          </c:val>
          <c:extLst>
            <c:ext xmlns:c16="http://schemas.microsoft.com/office/drawing/2014/chart" uri="{C3380CC4-5D6E-409C-BE32-E72D297353CC}">
              <c16:uniqueId val="{00000006-400F-43FC-9D7B-12F5E572E188}"/>
            </c:ext>
          </c:extLst>
        </c:ser>
        <c:ser>
          <c:idx val="5"/>
          <c:order val="5"/>
          <c:tx>
            <c:strRef>
              <c:f>'[Microsoft PowerPoint 内のグラフ]Sheet1'!$A$7</c:f>
              <c:strCache>
                <c:ptCount val="1"/>
                <c:pt idx="0">
                  <c:v>要介護２</c:v>
                </c:pt>
              </c:strCache>
            </c:strRef>
          </c:tx>
          <c:spPr>
            <a:solidFill>
              <a:srgbClr val="00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内のグラフ]Sheet1'!$B$7:$P$7</c:f>
              <c:numCache>
                <c:formatCode>General</c:formatCode>
                <c:ptCount val="14"/>
                <c:pt idx="0">
                  <c:v>39.4</c:v>
                </c:pt>
                <c:pt idx="1">
                  <c:v>49</c:v>
                </c:pt>
                <c:pt idx="2">
                  <c:v>57.1</c:v>
                </c:pt>
                <c:pt idx="3">
                  <c:v>64.099999999999994</c:v>
                </c:pt>
                <c:pt idx="4">
                  <c:v>59.5</c:v>
                </c:pt>
                <c:pt idx="5">
                  <c:v>61.4</c:v>
                </c:pt>
                <c:pt idx="6">
                  <c:v>65.099999999999994</c:v>
                </c:pt>
                <c:pt idx="7">
                  <c:v>75.599999999999994</c:v>
                </c:pt>
                <c:pt idx="8">
                  <c:v>80.599999999999994</c:v>
                </c:pt>
                <c:pt idx="9">
                  <c:v>82.3</c:v>
                </c:pt>
                <c:pt idx="10">
                  <c:v>85.4</c:v>
                </c:pt>
                <c:pt idx="11">
                  <c:v>90.1</c:v>
                </c:pt>
                <c:pt idx="12">
                  <c:v>95.2</c:v>
                </c:pt>
                <c:pt idx="13">
                  <c:v>99.3</c:v>
                </c:pt>
              </c:numCache>
            </c:numRef>
          </c:val>
          <c:extLst>
            <c:ext xmlns:c16="http://schemas.microsoft.com/office/drawing/2014/chart" uri="{C3380CC4-5D6E-409C-BE32-E72D297353CC}">
              <c16:uniqueId val="{00000007-400F-43FC-9D7B-12F5E572E188}"/>
            </c:ext>
          </c:extLst>
        </c:ser>
        <c:ser>
          <c:idx val="6"/>
          <c:order val="6"/>
          <c:tx>
            <c:strRef>
              <c:f>'[Microsoft PowerPoint 内のグラフ]Sheet1'!$A$8</c:f>
              <c:strCache>
                <c:ptCount val="1"/>
                <c:pt idx="0">
                  <c:v>要介護３</c:v>
                </c:pt>
              </c:strCache>
            </c:strRef>
          </c:tx>
          <c:spPr>
            <a:solidFill>
              <a:srgbClr val="FF66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内のグラフ]Sheet1'!$B$8:$P$8</c:f>
              <c:numCache>
                <c:formatCode>General</c:formatCode>
                <c:ptCount val="14"/>
                <c:pt idx="0">
                  <c:v>31.7</c:v>
                </c:pt>
                <c:pt idx="1">
                  <c:v>35.799999999999997</c:v>
                </c:pt>
                <c:pt idx="2">
                  <c:v>39.4</c:v>
                </c:pt>
                <c:pt idx="3">
                  <c:v>43.1</c:v>
                </c:pt>
                <c:pt idx="4">
                  <c:v>49.2</c:v>
                </c:pt>
                <c:pt idx="5">
                  <c:v>52.7</c:v>
                </c:pt>
                <c:pt idx="6">
                  <c:v>56</c:v>
                </c:pt>
                <c:pt idx="7">
                  <c:v>65.2</c:v>
                </c:pt>
                <c:pt idx="8">
                  <c:v>71.099999999999994</c:v>
                </c:pt>
                <c:pt idx="9">
                  <c:v>73.8</c:v>
                </c:pt>
                <c:pt idx="10">
                  <c:v>71.3</c:v>
                </c:pt>
                <c:pt idx="11">
                  <c:v>70</c:v>
                </c:pt>
                <c:pt idx="12">
                  <c:v>72.400000000000006</c:v>
                </c:pt>
                <c:pt idx="13">
                  <c:v>74.7</c:v>
                </c:pt>
              </c:numCache>
            </c:numRef>
          </c:val>
          <c:extLst>
            <c:ext xmlns:c16="http://schemas.microsoft.com/office/drawing/2014/chart" uri="{C3380CC4-5D6E-409C-BE32-E72D297353CC}">
              <c16:uniqueId val="{00000008-400F-43FC-9D7B-12F5E572E188}"/>
            </c:ext>
          </c:extLst>
        </c:ser>
        <c:ser>
          <c:idx val="7"/>
          <c:order val="7"/>
          <c:tx>
            <c:strRef>
              <c:f>'[Microsoft PowerPoint 内のグラフ]Sheet1'!$A$9</c:f>
              <c:strCache>
                <c:ptCount val="1"/>
                <c:pt idx="0">
                  <c:v>要介護４</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内のグラフ]Sheet1'!$B$9:$P$9</c:f>
              <c:numCache>
                <c:formatCode>General</c:formatCode>
                <c:ptCount val="14"/>
                <c:pt idx="0">
                  <c:v>33.9</c:v>
                </c:pt>
                <c:pt idx="1">
                  <c:v>36.5</c:v>
                </c:pt>
                <c:pt idx="2">
                  <c:v>39.4</c:v>
                </c:pt>
                <c:pt idx="3">
                  <c:v>42.4</c:v>
                </c:pt>
                <c:pt idx="4">
                  <c:v>47.9</c:v>
                </c:pt>
                <c:pt idx="5">
                  <c:v>49.7</c:v>
                </c:pt>
                <c:pt idx="6">
                  <c:v>52.5</c:v>
                </c:pt>
                <c:pt idx="7">
                  <c:v>54.7</c:v>
                </c:pt>
                <c:pt idx="8">
                  <c:v>57.9</c:v>
                </c:pt>
                <c:pt idx="9">
                  <c:v>59</c:v>
                </c:pt>
                <c:pt idx="10">
                  <c:v>63</c:v>
                </c:pt>
                <c:pt idx="11">
                  <c:v>64.099999999999994</c:v>
                </c:pt>
                <c:pt idx="12">
                  <c:v>67</c:v>
                </c:pt>
                <c:pt idx="13">
                  <c:v>69.599999999999994</c:v>
                </c:pt>
              </c:numCache>
            </c:numRef>
          </c:val>
          <c:extLst>
            <c:ext xmlns:c16="http://schemas.microsoft.com/office/drawing/2014/chart" uri="{C3380CC4-5D6E-409C-BE32-E72D297353CC}">
              <c16:uniqueId val="{00000009-400F-43FC-9D7B-12F5E572E188}"/>
            </c:ext>
          </c:extLst>
        </c:ser>
        <c:ser>
          <c:idx val="8"/>
          <c:order val="8"/>
          <c:tx>
            <c:strRef>
              <c:f>'[Microsoft PowerPoint 内のグラフ]Sheet1'!$A$10</c:f>
              <c:strCache>
                <c:ptCount val="1"/>
                <c:pt idx="0">
                  <c:v>要介護５</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内のグラフ]Sheet1'!$B$10:$P$10</c:f>
              <c:numCache>
                <c:formatCode>General</c:formatCode>
                <c:ptCount val="14"/>
                <c:pt idx="0">
                  <c:v>29</c:v>
                </c:pt>
                <c:pt idx="1">
                  <c:v>34.1</c:v>
                </c:pt>
                <c:pt idx="2">
                  <c:v>38.1</c:v>
                </c:pt>
                <c:pt idx="3">
                  <c:v>41.4</c:v>
                </c:pt>
                <c:pt idx="4">
                  <c:v>45.5</c:v>
                </c:pt>
                <c:pt idx="5">
                  <c:v>46.5</c:v>
                </c:pt>
                <c:pt idx="6">
                  <c:v>46.5</c:v>
                </c:pt>
                <c:pt idx="7">
                  <c:v>48.9</c:v>
                </c:pt>
                <c:pt idx="8">
                  <c:v>50</c:v>
                </c:pt>
                <c:pt idx="9">
                  <c:v>51.5</c:v>
                </c:pt>
                <c:pt idx="10">
                  <c:v>56.4</c:v>
                </c:pt>
                <c:pt idx="11">
                  <c:v>59.3</c:v>
                </c:pt>
                <c:pt idx="12">
                  <c:v>60.9</c:v>
                </c:pt>
                <c:pt idx="13">
                  <c:v>61.2</c:v>
                </c:pt>
              </c:numCache>
            </c:numRef>
          </c:val>
          <c:extLst>
            <c:ext xmlns:c16="http://schemas.microsoft.com/office/drawing/2014/chart" uri="{C3380CC4-5D6E-409C-BE32-E72D297353CC}">
              <c16:uniqueId val="{0000000A-400F-43FC-9D7B-12F5E572E188}"/>
            </c:ext>
          </c:extLst>
        </c:ser>
        <c:dLbls>
          <c:showLegendKey val="0"/>
          <c:showVal val="1"/>
          <c:showCatName val="0"/>
          <c:showSerName val="0"/>
          <c:showPercent val="0"/>
          <c:showBubbleSize val="0"/>
        </c:dLbls>
        <c:gapWidth val="75"/>
        <c:overlap val="100"/>
        <c:axId val="245825920"/>
        <c:axId val="245827456"/>
      </c:barChart>
      <c:catAx>
        <c:axId val="245825920"/>
        <c:scaling>
          <c:orientation val="minMax"/>
        </c:scaling>
        <c:delete val="0"/>
        <c:axPos val="b"/>
        <c:numFmt formatCode="General" sourceLinked="1"/>
        <c:majorTickMark val="none"/>
        <c:minorTickMark val="none"/>
        <c:tickLblPos val="low"/>
        <c:crossAx val="245827456"/>
        <c:crosses val="autoZero"/>
        <c:auto val="1"/>
        <c:lblAlgn val="ctr"/>
        <c:lblOffset val="100"/>
        <c:noMultiLvlLbl val="0"/>
      </c:catAx>
      <c:valAx>
        <c:axId val="245827456"/>
        <c:scaling>
          <c:orientation val="minMax"/>
        </c:scaling>
        <c:delete val="1"/>
        <c:axPos val="l"/>
        <c:minorGridlines/>
        <c:numFmt formatCode="General" sourceLinked="1"/>
        <c:majorTickMark val="none"/>
        <c:minorTickMark val="none"/>
        <c:tickLblPos val="nextTo"/>
        <c:crossAx val="245825920"/>
        <c:crosses val="autoZero"/>
        <c:crossBetween val="between"/>
        <c:minorUnit val="100"/>
      </c:valAx>
      <c:spPr>
        <a:noFill/>
        <a:ln w="25400">
          <a:noFill/>
        </a:ln>
      </c:spPr>
    </c:plotArea>
    <c:legend>
      <c:legendPos val="b"/>
      <c:layout>
        <c:manualLayout>
          <c:xMode val="edge"/>
          <c:yMode val="edge"/>
          <c:x val="7.6005513852469397E-2"/>
          <c:y val="0.86677832796126808"/>
          <c:w val="0.54213278121684838"/>
          <c:h val="0.10918693317441348"/>
        </c:manualLayout>
      </c:layout>
      <c:overlay val="0"/>
      <c:spPr>
        <a:ln>
          <a:solidFill>
            <a:sysClr val="windowText" lastClr="000000"/>
          </a:solidFill>
        </a:ln>
      </c:spPr>
    </c:legend>
    <c:plotVisOnly val="1"/>
    <c:dispBlanksAs val="gap"/>
    <c:showDLblsOverMax val="0"/>
  </c:chart>
  <c:txPr>
    <a:bodyPr/>
    <a:lstStyle/>
    <a:p>
      <a:pPr>
        <a:defRPr sz="1100" b="1"/>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1963127463142"/>
          <c:y val="3.067143211876365E-2"/>
          <c:w val="0.80694954340734915"/>
          <c:h val="0.57143987368406879"/>
        </c:manualLayout>
      </c:layout>
      <c:barChart>
        <c:barDir val="bar"/>
        <c:grouping val="percentStacked"/>
        <c:varyColors val="0"/>
        <c:ser>
          <c:idx val="0"/>
          <c:order val="0"/>
          <c:tx>
            <c:strRef>
              <c:f>Sheet1!$B$1</c:f>
              <c:strCache>
                <c:ptCount val="1"/>
                <c:pt idx="0">
                  <c:v>要介護１</c:v>
                </c:pt>
              </c:strCache>
            </c:strRef>
          </c:tx>
          <c:spPr>
            <a:solidFill>
              <a:schemeClr val="accent1">
                <a:lumMod val="60000"/>
                <a:lumOff val="40000"/>
              </a:schemeClr>
            </a:solidFill>
            <a:ln>
              <a:solidFill>
                <a:schemeClr val="tx1"/>
              </a:solidFill>
            </a:ln>
          </c:spPr>
          <c:invertIfNegative val="0"/>
          <c:dLbls>
            <c:dLbl>
              <c:idx val="0"/>
              <c:layout>
                <c:manualLayout>
                  <c:x val="-5.7693845034583626E-5"/>
                  <c:y val="1.026476765480133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AA-4CDE-AA0C-88BF2966B45D}"/>
                </c:ext>
              </c:extLst>
            </c:dLbl>
            <c:dLbl>
              <c:idx val="1"/>
              <c:layout>
                <c:manualLayout>
                  <c:x val="-3.2509045301281738E-3"/>
                  <c:y val="-2.78831201079669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AA-4CDE-AA0C-88BF2966B45D}"/>
                </c:ext>
              </c:extLst>
            </c:dLbl>
            <c:spPr>
              <a:noFill/>
              <a:ln>
                <a:noFill/>
              </a:ln>
              <a:effectLst/>
            </c:spPr>
            <c:txPr>
              <a:bodyPr/>
              <a:lstStyle/>
              <a:p>
                <a:pPr>
                  <a:defRPr sz="1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平成２３年</c:v>
                </c:pt>
                <c:pt idx="2">
                  <c:v>平成１２年</c:v>
                </c:pt>
              </c:strCache>
            </c:strRef>
          </c:cat>
          <c:val>
            <c:numRef>
              <c:f>Sheet1!$B$2:$B$4</c:f>
              <c:numCache>
                <c:formatCode>0.0_);[Red]\(0.0\)</c:formatCode>
                <c:ptCount val="3"/>
                <c:pt idx="0">
                  <c:v>2.7</c:v>
                </c:pt>
                <c:pt idx="1">
                  <c:v>3.1</c:v>
                </c:pt>
                <c:pt idx="2">
                  <c:v>12.5</c:v>
                </c:pt>
              </c:numCache>
            </c:numRef>
          </c:val>
          <c:extLst>
            <c:ext xmlns:c16="http://schemas.microsoft.com/office/drawing/2014/chart" uri="{C3380CC4-5D6E-409C-BE32-E72D297353CC}">
              <c16:uniqueId val="{00000002-F7AA-4CDE-AA0C-88BF2966B45D}"/>
            </c:ext>
          </c:extLst>
        </c:ser>
        <c:ser>
          <c:idx val="1"/>
          <c:order val="1"/>
          <c:tx>
            <c:strRef>
              <c:f>Sheet1!$C$1</c:f>
              <c:strCache>
                <c:ptCount val="1"/>
                <c:pt idx="0">
                  <c:v>要介護２</c:v>
                </c:pt>
              </c:strCache>
            </c:strRef>
          </c:tx>
          <c:spPr>
            <a:solidFill>
              <a:schemeClr val="accent2">
                <a:lumMod val="60000"/>
                <a:lumOff val="40000"/>
              </a:schemeClr>
            </a:solidFill>
            <a:ln>
              <a:solidFill>
                <a:schemeClr val="tx1"/>
              </a:solidFill>
            </a:ln>
          </c:spPr>
          <c:invertIfNegative val="0"/>
          <c:dLbls>
            <c:spPr>
              <a:noFill/>
              <a:ln>
                <a:noFill/>
              </a:ln>
              <a:effectLst/>
            </c:spPr>
            <c:txPr>
              <a:bodyPr/>
              <a:lstStyle/>
              <a:p>
                <a:pPr>
                  <a:defRPr sz="1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平成２３年</c:v>
                </c:pt>
                <c:pt idx="2">
                  <c:v>平成１２年</c:v>
                </c:pt>
              </c:strCache>
            </c:strRef>
          </c:cat>
          <c:val>
            <c:numRef>
              <c:f>Sheet1!$C$2:$C$4</c:f>
              <c:numCache>
                <c:formatCode>0.0_);[Red]\(0.0\)</c:formatCode>
                <c:ptCount val="3"/>
                <c:pt idx="0">
                  <c:v>9</c:v>
                </c:pt>
                <c:pt idx="1">
                  <c:v>8.6999999999999993</c:v>
                </c:pt>
                <c:pt idx="2">
                  <c:v>14.9</c:v>
                </c:pt>
              </c:numCache>
            </c:numRef>
          </c:val>
          <c:extLst>
            <c:ext xmlns:c16="http://schemas.microsoft.com/office/drawing/2014/chart" uri="{C3380CC4-5D6E-409C-BE32-E72D297353CC}">
              <c16:uniqueId val="{00000003-F7AA-4CDE-AA0C-88BF2966B45D}"/>
            </c:ext>
          </c:extLst>
        </c:ser>
        <c:ser>
          <c:idx val="2"/>
          <c:order val="2"/>
          <c:tx>
            <c:strRef>
              <c:f>Sheet1!$D$1</c:f>
              <c:strCache>
                <c:ptCount val="1"/>
                <c:pt idx="0">
                  <c:v>要介護３</c:v>
                </c:pt>
              </c:strCache>
            </c:strRef>
          </c:tx>
          <c:spPr>
            <a:solidFill>
              <a:schemeClr val="accent3">
                <a:lumMod val="60000"/>
                <a:lumOff val="40000"/>
              </a:schemeClr>
            </a:solidFill>
            <a:ln>
              <a:solidFill>
                <a:schemeClr val="tx1"/>
              </a:solidFill>
            </a:ln>
          </c:spPr>
          <c:invertIfNegative val="0"/>
          <c:dLbls>
            <c:spPr>
              <a:noFill/>
              <a:ln>
                <a:noFill/>
              </a:ln>
              <a:effectLst/>
            </c:spPr>
            <c:txPr>
              <a:bodyPr/>
              <a:lstStyle/>
              <a:p>
                <a:pPr>
                  <a:defRPr sz="1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平成２３年</c:v>
                </c:pt>
                <c:pt idx="2">
                  <c:v>平成１２年</c:v>
                </c:pt>
              </c:strCache>
            </c:strRef>
          </c:cat>
          <c:val>
            <c:numRef>
              <c:f>Sheet1!$D$2:$D$4</c:f>
              <c:numCache>
                <c:formatCode>0.0_);[Red]\(0.0\)</c:formatCode>
                <c:ptCount val="3"/>
                <c:pt idx="0">
                  <c:v>26.1</c:v>
                </c:pt>
                <c:pt idx="1">
                  <c:v>20.3</c:v>
                </c:pt>
                <c:pt idx="2">
                  <c:v>19</c:v>
                </c:pt>
              </c:numCache>
            </c:numRef>
          </c:val>
          <c:extLst>
            <c:ext xmlns:c16="http://schemas.microsoft.com/office/drawing/2014/chart" uri="{C3380CC4-5D6E-409C-BE32-E72D297353CC}">
              <c16:uniqueId val="{00000004-F7AA-4CDE-AA0C-88BF2966B45D}"/>
            </c:ext>
          </c:extLst>
        </c:ser>
        <c:ser>
          <c:idx val="3"/>
          <c:order val="3"/>
          <c:tx>
            <c:strRef>
              <c:f>Sheet1!$E$1</c:f>
              <c:strCache>
                <c:ptCount val="1"/>
                <c:pt idx="0">
                  <c:v>要介護４</c:v>
                </c:pt>
              </c:strCache>
            </c:strRef>
          </c:tx>
          <c:spPr>
            <a:solidFill>
              <a:schemeClr val="accent4">
                <a:lumMod val="60000"/>
                <a:lumOff val="40000"/>
              </a:schemeClr>
            </a:solidFill>
            <a:ln>
              <a:solidFill>
                <a:schemeClr val="tx1"/>
              </a:solidFill>
            </a:ln>
          </c:spPr>
          <c:invertIfNegative val="0"/>
          <c:dLbls>
            <c:spPr>
              <a:noFill/>
              <a:ln>
                <a:noFill/>
              </a:ln>
              <a:effectLst/>
            </c:spPr>
            <c:txPr>
              <a:bodyPr/>
              <a:lstStyle/>
              <a:p>
                <a:pPr>
                  <a:defRPr sz="1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平成２３年</c:v>
                </c:pt>
                <c:pt idx="2">
                  <c:v>平成１２年</c:v>
                </c:pt>
              </c:strCache>
            </c:strRef>
          </c:cat>
          <c:val>
            <c:numRef>
              <c:f>Sheet1!$E$2:$E$4</c:f>
              <c:numCache>
                <c:formatCode>0.0_);[Red]\(0.0\)</c:formatCode>
                <c:ptCount val="3"/>
                <c:pt idx="0">
                  <c:v>36.700000000000003</c:v>
                </c:pt>
                <c:pt idx="1">
                  <c:v>32</c:v>
                </c:pt>
                <c:pt idx="2">
                  <c:v>28.7</c:v>
                </c:pt>
              </c:numCache>
            </c:numRef>
          </c:val>
          <c:extLst>
            <c:ext xmlns:c16="http://schemas.microsoft.com/office/drawing/2014/chart" uri="{C3380CC4-5D6E-409C-BE32-E72D297353CC}">
              <c16:uniqueId val="{00000005-F7AA-4CDE-AA0C-88BF2966B45D}"/>
            </c:ext>
          </c:extLst>
        </c:ser>
        <c:ser>
          <c:idx val="4"/>
          <c:order val="4"/>
          <c:tx>
            <c:strRef>
              <c:f>Sheet1!$F$1</c:f>
              <c:strCache>
                <c:ptCount val="1"/>
                <c:pt idx="0">
                  <c:v>要介護５</c:v>
                </c:pt>
              </c:strCache>
            </c:strRef>
          </c:tx>
          <c:spPr>
            <a:solidFill>
              <a:schemeClr val="accent5">
                <a:lumMod val="60000"/>
                <a:lumOff val="40000"/>
              </a:schemeClr>
            </a:solidFill>
            <a:ln>
              <a:solidFill>
                <a:schemeClr val="tx1"/>
              </a:solidFill>
            </a:ln>
          </c:spPr>
          <c:invertIfNegative val="0"/>
          <c:dLbls>
            <c:spPr>
              <a:noFill/>
              <a:ln>
                <a:noFill/>
              </a:ln>
              <a:effectLst/>
            </c:spPr>
            <c:txPr>
              <a:bodyPr/>
              <a:lstStyle/>
              <a:p>
                <a:pPr>
                  <a:defRPr sz="1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1">
                  <c:v>平成２３年</c:v>
                </c:pt>
                <c:pt idx="2">
                  <c:v>平成１２年</c:v>
                </c:pt>
              </c:strCache>
            </c:strRef>
          </c:cat>
          <c:val>
            <c:numRef>
              <c:f>Sheet1!$F$2:$F$4</c:f>
              <c:numCache>
                <c:formatCode>0.0_);[Red]\(0.0\)</c:formatCode>
                <c:ptCount val="3"/>
                <c:pt idx="0">
                  <c:v>25.6</c:v>
                </c:pt>
                <c:pt idx="1">
                  <c:v>35.799999999999997</c:v>
                </c:pt>
                <c:pt idx="2">
                  <c:v>22.9</c:v>
                </c:pt>
              </c:numCache>
            </c:numRef>
          </c:val>
          <c:extLst>
            <c:ext xmlns:c16="http://schemas.microsoft.com/office/drawing/2014/chart" uri="{C3380CC4-5D6E-409C-BE32-E72D297353CC}">
              <c16:uniqueId val="{00000006-F7AA-4CDE-AA0C-88BF2966B45D}"/>
            </c:ext>
          </c:extLst>
        </c:ser>
        <c:ser>
          <c:idx val="5"/>
          <c:order val="5"/>
          <c:tx>
            <c:strRef>
              <c:f>Sheet1!$G$1</c:f>
              <c:strCache>
                <c:ptCount val="1"/>
                <c:pt idx="0">
                  <c:v>その他</c:v>
                </c:pt>
              </c:strCache>
            </c:strRef>
          </c:tx>
          <c:spPr>
            <a:solidFill>
              <a:schemeClr val="accent6">
                <a:lumMod val="60000"/>
                <a:lumOff val="40000"/>
              </a:schemeClr>
            </a:solidFill>
            <a:ln>
              <a:solidFill>
                <a:schemeClr val="tx1"/>
              </a:solidFill>
            </a:ln>
          </c:spPr>
          <c:invertIfNegative val="0"/>
          <c:dLbls>
            <c:delete val="1"/>
          </c:dLbls>
          <c:cat>
            <c:strRef>
              <c:f>Sheet1!$A$2:$A$4</c:f>
              <c:strCache>
                <c:ptCount val="3"/>
                <c:pt idx="1">
                  <c:v>平成２３年</c:v>
                </c:pt>
                <c:pt idx="2">
                  <c:v>平成１２年</c:v>
                </c:pt>
              </c:strCache>
            </c:strRef>
          </c:cat>
          <c:val>
            <c:numRef>
              <c:f>Sheet1!$G$2:$G$4</c:f>
              <c:numCache>
                <c:formatCode>0.0_);[Red]\(0.0\)</c:formatCode>
                <c:ptCount val="3"/>
                <c:pt idx="1">
                  <c:v>0.1</c:v>
                </c:pt>
                <c:pt idx="2">
                  <c:v>1.9</c:v>
                </c:pt>
              </c:numCache>
            </c:numRef>
          </c:val>
          <c:extLst>
            <c:ext xmlns:c16="http://schemas.microsoft.com/office/drawing/2014/chart" uri="{C3380CC4-5D6E-409C-BE32-E72D297353CC}">
              <c16:uniqueId val="{00000007-F7AA-4CDE-AA0C-88BF2966B45D}"/>
            </c:ext>
          </c:extLst>
        </c:ser>
        <c:dLbls>
          <c:dLblPos val="ctr"/>
          <c:showLegendKey val="0"/>
          <c:showVal val="1"/>
          <c:showCatName val="0"/>
          <c:showSerName val="0"/>
          <c:showPercent val="0"/>
          <c:showBubbleSize val="0"/>
        </c:dLbls>
        <c:gapWidth val="150"/>
        <c:overlap val="100"/>
        <c:axId val="243324800"/>
        <c:axId val="243326336"/>
      </c:barChart>
      <c:catAx>
        <c:axId val="243324800"/>
        <c:scaling>
          <c:orientation val="minMax"/>
        </c:scaling>
        <c:delete val="0"/>
        <c:axPos val="l"/>
        <c:numFmt formatCode="General" sourceLinked="0"/>
        <c:majorTickMark val="out"/>
        <c:minorTickMark val="none"/>
        <c:tickLblPos val="nextTo"/>
        <c:txPr>
          <a:bodyPr/>
          <a:lstStyle/>
          <a:p>
            <a:pPr>
              <a:defRPr sz="1200"/>
            </a:pPr>
            <a:endParaRPr lang="ja-JP"/>
          </a:p>
        </c:txPr>
        <c:crossAx val="243326336"/>
        <c:crosses val="autoZero"/>
        <c:auto val="1"/>
        <c:lblAlgn val="ctr"/>
        <c:lblOffset val="100"/>
        <c:noMultiLvlLbl val="0"/>
      </c:catAx>
      <c:valAx>
        <c:axId val="243326336"/>
        <c:scaling>
          <c:orientation val="minMax"/>
        </c:scaling>
        <c:delete val="0"/>
        <c:axPos val="b"/>
        <c:numFmt formatCode="0%" sourceLinked="1"/>
        <c:majorTickMark val="out"/>
        <c:minorTickMark val="none"/>
        <c:tickLblPos val="nextTo"/>
        <c:txPr>
          <a:bodyPr/>
          <a:lstStyle/>
          <a:p>
            <a:pPr>
              <a:defRPr sz="1200"/>
            </a:pPr>
            <a:endParaRPr lang="ja-JP"/>
          </a:p>
        </c:txPr>
        <c:crossAx val="243324800"/>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988881599320016E-2"/>
          <c:y val="0.14481602905335228"/>
          <c:w val="0.96604938271604934"/>
          <c:h val="0.74725590678802245"/>
        </c:manualLayout>
      </c:layout>
      <c:barChart>
        <c:barDir val="col"/>
        <c:grouping val="stacked"/>
        <c:varyColors val="0"/>
        <c:ser>
          <c:idx val="0"/>
          <c:order val="0"/>
          <c:tx>
            <c:strRef>
              <c:f>Sheet1!$B$1</c:f>
              <c:strCache>
                <c:ptCount val="1"/>
                <c:pt idx="0">
                  <c:v>1割負担</c:v>
                </c:pt>
              </c:strCache>
            </c:strRef>
          </c:tx>
          <c:invertIfNegative val="0"/>
          <c:dLbls>
            <c:dLbl>
              <c:idx val="8"/>
              <c:tx>
                <c:rich>
                  <a:bodyPr/>
                  <a:lstStyle/>
                  <a:p>
                    <a:r>
                      <a:rPr lang="en-US" altLang="en-US"/>
                      <a:t>2.</a:t>
                    </a:r>
                    <a:r>
                      <a:rPr lang="en-US" altLang="ja-JP"/>
                      <a:t>7</a:t>
                    </a:r>
                    <a:r>
                      <a:rPr lang="en-US" altLang="en-US"/>
                      <a:t>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579-4511-AEA9-89C5482298B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第1段階</c:v>
                </c:pt>
                <c:pt idx="1">
                  <c:v>第2段階</c:v>
                </c:pt>
                <c:pt idx="2">
                  <c:v>第3段階</c:v>
                </c:pt>
                <c:pt idx="3">
                  <c:v>第4段階</c:v>
                </c:pt>
              </c:strCache>
            </c:strRef>
          </c:cat>
          <c:val>
            <c:numRef>
              <c:f>Sheet1!$B$2:$B$5</c:f>
              <c:numCache>
                <c:formatCode>0.0_ </c:formatCode>
                <c:ptCount val="4"/>
                <c:pt idx="0">
                  <c:v>1.5</c:v>
                </c:pt>
                <c:pt idx="1">
                  <c:v>1.5</c:v>
                </c:pt>
                <c:pt idx="2">
                  <c:v>2.5</c:v>
                </c:pt>
                <c:pt idx="3">
                  <c:v>2.8</c:v>
                </c:pt>
              </c:numCache>
            </c:numRef>
          </c:val>
          <c:extLst>
            <c:ext xmlns:c16="http://schemas.microsoft.com/office/drawing/2014/chart" uri="{C3380CC4-5D6E-409C-BE32-E72D297353CC}">
              <c16:uniqueId val="{00000001-A579-4511-AEA9-89C5482298B6}"/>
            </c:ext>
          </c:extLst>
        </c:ser>
        <c:ser>
          <c:idx val="1"/>
          <c:order val="1"/>
          <c:tx>
            <c:strRef>
              <c:f>Sheet1!$C$1</c:f>
              <c:strCache>
                <c:ptCount val="1"/>
                <c:pt idx="0">
                  <c:v>食費</c:v>
                </c:pt>
              </c:strCache>
            </c:strRef>
          </c:tx>
          <c:invertIfNegative val="0"/>
          <c:dLbls>
            <c:dLbl>
              <c:idx val="0"/>
              <c:tx>
                <c:rich>
                  <a:bodyPr/>
                  <a:lstStyle/>
                  <a:p>
                    <a:r>
                      <a:rPr lang="en-US" altLang="en-US"/>
                      <a:t>0.9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579-4511-AEA9-89C5482298B6}"/>
                </c:ext>
              </c:extLst>
            </c:dLbl>
            <c:dLbl>
              <c:idx val="5"/>
              <c:tx>
                <c:rich>
                  <a:bodyPr/>
                  <a:lstStyle/>
                  <a:p>
                    <a:r>
                      <a:rPr lang="en-US" altLang="en-US"/>
                      <a:t>0.9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79-4511-AEA9-89C5482298B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第1段階</c:v>
                </c:pt>
                <c:pt idx="1">
                  <c:v>第2段階</c:v>
                </c:pt>
                <c:pt idx="2">
                  <c:v>第3段階</c:v>
                </c:pt>
                <c:pt idx="3">
                  <c:v>第4段階</c:v>
                </c:pt>
              </c:strCache>
            </c:strRef>
          </c:cat>
          <c:val>
            <c:numRef>
              <c:f>Sheet1!$C$2:$C$5</c:f>
              <c:numCache>
                <c:formatCode>0.0_ </c:formatCode>
                <c:ptCount val="4"/>
                <c:pt idx="0">
                  <c:v>1</c:v>
                </c:pt>
                <c:pt idx="1">
                  <c:v>1.2</c:v>
                </c:pt>
                <c:pt idx="2">
                  <c:v>2</c:v>
                </c:pt>
                <c:pt idx="3">
                  <c:v>4.2</c:v>
                </c:pt>
              </c:numCache>
            </c:numRef>
          </c:val>
          <c:extLst>
            <c:ext xmlns:c16="http://schemas.microsoft.com/office/drawing/2014/chart" uri="{C3380CC4-5D6E-409C-BE32-E72D297353CC}">
              <c16:uniqueId val="{00000004-A579-4511-AEA9-89C5482298B6}"/>
            </c:ext>
          </c:extLst>
        </c:ser>
        <c:ser>
          <c:idx val="2"/>
          <c:order val="2"/>
          <c:tx>
            <c:strRef>
              <c:f>Sheet1!$D$1</c:f>
              <c:strCache>
                <c:ptCount val="1"/>
                <c:pt idx="0">
                  <c:v>居住費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第1段階</c:v>
                </c:pt>
                <c:pt idx="1">
                  <c:v>第2段階</c:v>
                </c:pt>
                <c:pt idx="2">
                  <c:v>第3段階</c:v>
                </c:pt>
                <c:pt idx="3">
                  <c:v>第4段階</c:v>
                </c:pt>
              </c:strCache>
            </c:strRef>
          </c:cat>
          <c:val>
            <c:numRef>
              <c:f>Sheet1!$D$2:$D$5</c:f>
              <c:numCache>
                <c:formatCode>0.0_ </c:formatCode>
                <c:ptCount val="4"/>
                <c:pt idx="0">
                  <c:v>2.5</c:v>
                </c:pt>
                <c:pt idx="1">
                  <c:v>2.5</c:v>
                </c:pt>
                <c:pt idx="2">
                  <c:v>4</c:v>
                </c:pt>
                <c:pt idx="3">
                  <c:v>6</c:v>
                </c:pt>
              </c:numCache>
            </c:numRef>
          </c:val>
          <c:extLst>
            <c:ext xmlns:c16="http://schemas.microsoft.com/office/drawing/2014/chart" uri="{C3380CC4-5D6E-409C-BE32-E72D297353CC}">
              <c16:uniqueId val="{00000005-A579-4511-AEA9-89C5482298B6}"/>
            </c:ext>
          </c:extLst>
        </c:ser>
        <c:dLbls>
          <c:showLegendKey val="0"/>
          <c:showVal val="1"/>
          <c:showCatName val="0"/>
          <c:showSerName val="0"/>
          <c:showPercent val="0"/>
          <c:showBubbleSize val="0"/>
        </c:dLbls>
        <c:gapWidth val="150"/>
        <c:overlap val="100"/>
        <c:axId val="244488448"/>
        <c:axId val="244502528"/>
      </c:barChart>
      <c:catAx>
        <c:axId val="244488448"/>
        <c:scaling>
          <c:orientation val="minMax"/>
        </c:scaling>
        <c:delete val="0"/>
        <c:axPos val="b"/>
        <c:numFmt formatCode="General" sourceLinked="0"/>
        <c:majorTickMark val="out"/>
        <c:minorTickMark val="none"/>
        <c:tickLblPos val="nextTo"/>
        <c:txPr>
          <a:bodyPr/>
          <a:lstStyle/>
          <a:p>
            <a:pPr>
              <a:defRPr sz="1100" baseline="0"/>
            </a:pPr>
            <a:endParaRPr lang="ja-JP"/>
          </a:p>
        </c:txPr>
        <c:crossAx val="244502528"/>
        <c:crosses val="autoZero"/>
        <c:auto val="1"/>
        <c:lblAlgn val="ctr"/>
        <c:lblOffset val="100"/>
        <c:noMultiLvlLbl val="0"/>
      </c:catAx>
      <c:valAx>
        <c:axId val="244502528"/>
        <c:scaling>
          <c:orientation val="minMax"/>
        </c:scaling>
        <c:delete val="1"/>
        <c:axPos val="r"/>
        <c:numFmt formatCode="0.0_ " sourceLinked="1"/>
        <c:majorTickMark val="out"/>
        <c:minorTickMark val="none"/>
        <c:tickLblPos val="none"/>
        <c:crossAx val="244488448"/>
        <c:crosses val="max"/>
        <c:crossBetween val="between"/>
      </c:valAx>
    </c:plotArea>
    <c:plotVisOnly val="1"/>
    <c:dispBlanksAs val="gap"/>
    <c:showDLblsOverMax val="0"/>
  </c:chart>
  <c:txPr>
    <a:bodyPr/>
    <a:lstStyle/>
    <a:p>
      <a:pPr>
        <a:defRPr sz="12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日常生活自立度Ⅱ以上</c:v>
          </c:tx>
          <c:spPr>
            <a:solidFill>
              <a:schemeClr val="accent1">
                <a:lumMod val="40000"/>
                <a:lumOff val="60000"/>
              </a:schemeClr>
            </a:solidFill>
            <a:ln>
              <a:solidFill>
                <a:schemeClr val="accent1">
                  <a:lumMod val="40000"/>
                  <a:lumOff val="60000"/>
                </a:schemeClr>
              </a:solidFill>
            </a:ln>
          </c:spPr>
          <c:invertIfNegative val="0"/>
          <c:dLbls>
            <c:dLbl>
              <c:idx val="0"/>
              <c:tx>
                <c:rich>
                  <a:bodyPr/>
                  <a:lstStyle/>
                  <a:p>
                    <a:r>
                      <a:rPr lang="en-US" altLang="en-US" sz="1100"/>
                      <a:t>2</a:t>
                    </a:r>
                    <a:r>
                      <a:rPr lang="en-US" altLang="en-US"/>
                      <a:t>80</a:t>
                    </a:r>
                    <a:r>
                      <a:rPr lang="ja-JP" altLang="en-US"/>
                      <a:t>万人</a:t>
                    </a:r>
                    <a:endParaRPr lang="en-US" altLang="ja-JP"/>
                  </a:p>
                  <a:p>
                    <a:r>
                      <a:rPr lang="ja-JP" altLang="en-US"/>
                      <a:t>（</a:t>
                    </a:r>
                    <a:r>
                      <a:rPr lang="en-US" altLang="ja-JP"/>
                      <a:t>9.5</a:t>
                    </a:r>
                    <a:r>
                      <a:rPr lang="ja-JP" altLang="en-US"/>
                      <a:t>％）</a:t>
                    </a:r>
                    <a:endParaRPr lang="en-US" altLang="en-US"/>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6E7-49A0-ACE6-E0C2F4AA08A6}"/>
                </c:ext>
              </c:extLst>
            </c:dLbl>
            <c:dLbl>
              <c:idx val="1"/>
              <c:tx>
                <c:rich>
                  <a:bodyPr/>
                  <a:lstStyle/>
                  <a:p>
                    <a:r>
                      <a:rPr lang="en-US" altLang="en-US" sz="1100"/>
                      <a:t>3</a:t>
                    </a:r>
                    <a:r>
                      <a:rPr lang="en-US" altLang="en-US"/>
                      <a:t>45</a:t>
                    </a:r>
                    <a:r>
                      <a:rPr lang="ja-JP" altLang="en-US"/>
                      <a:t>万人</a:t>
                    </a:r>
                    <a:endParaRPr lang="en-US" altLang="ja-JP"/>
                  </a:p>
                  <a:p>
                    <a:r>
                      <a:rPr lang="ja-JP" altLang="en-US"/>
                      <a:t>（</a:t>
                    </a:r>
                    <a:r>
                      <a:rPr lang="en-US" altLang="en-US"/>
                      <a:t>10.2</a:t>
                    </a:r>
                    <a:r>
                      <a:rPr lang="ja-JP" altLang="en-US"/>
                      <a:t>％）</a:t>
                    </a:r>
                    <a:endParaRPr lang="en-US" altLang="en-US"/>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6E7-49A0-ACE6-E0C2F4AA08A6}"/>
                </c:ext>
              </c:extLst>
            </c:dLbl>
            <c:dLbl>
              <c:idx val="2"/>
              <c:tx>
                <c:rich>
                  <a:bodyPr/>
                  <a:lstStyle/>
                  <a:p>
                    <a:r>
                      <a:rPr lang="en-US" altLang="en-US" sz="1100"/>
                      <a:t>4</a:t>
                    </a:r>
                    <a:r>
                      <a:rPr lang="en-US" altLang="en-US"/>
                      <a:t>10</a:t>
                    </a:r>
                    <a:r>
                      <a:rPr lang="ja-JP" altLang="en-US"/>
                      <a:t>万人</a:t>
                    </a:r>
                    <a:endParaRPr lang="en-US" altLang="ja-JP"/>
                  </a:p>
                  <a:p>
                    <a:r>
                      <a:rPr lang="ja-JP" altLang="en-US"/>
                      <a:t>（</a:t>
                    </a:r>
                    <a:r>
                      <a:rPr lang="en-US" altLang="ja-JP"/>
                      <a:t>11.3</a:t>
                    </a:r>
                    <a:r>
                      <a:rPr lang="ja-JP" altLang="en-US"/>
                      <a:t>％）</a:t>
                    </a:r>
                    <a:endParaRPr lang="en-US" altLang="ja-JP"/>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6E7-49A0-ACE6-E0C2F4AA08A6}"/>
                </c:ext>
              </c:extLst>
            </c:dLbl>
            <c:dLbl>
              <c:idx val="3"/>
              <c:tx>
                <c:rich>
                  <a:bodyPr/>
                  <a:lstStyle/>
                  <a:p>
                    <a:r>
                      <a:rPr lang="en-US" altLang="en-US" sz="1100"/>
                      <a:t>4</a:t>
                    </a:r>
                    <a:r>
                      <a:rPr lang="en-US" altLang="en-US"/>
                      <a:t>70</a:t>
                    </a:r>
                    <a:r>
                      <a:rPr lang="ja-JP" altLang="en-US"/>
                      <a:t>万人</a:t>
                    </a:r>
                    <a:endParaRPr lang="en-US" altLang="ja-JP"/>
                  </a:p>
                  <a:p>
                    <a:r>
                      <a:rPr lang="ja-JP" altLang="en-US"/>
                      <a:t>（</a:t>
                    </a:r>
                    <a:r>
                      <a:rPr lang="en-US" altLang="ja-JP"/>
                      <a:t>12.8</a:t>
                    </a:r>
                    <a:r>
                      <a:rPr lang="ja-JP" altLang="en-US"/>
                      <a:t>％）</a:t>
                    </a:r>
                    <a:endParaRPr lang="en-US" altLang="ja-JP"/>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6E7-49A0-ACE6-E0C2F4AA08A6}"/>
                </c:ext>
              </c:extLst>
            </c:dLbl>
            <c:spPr>
              <a:noFill/>
              <a:ln>
                <a:noFill/>
              </a:ln>
              <a:effectLst/>
            </c:spPr>
            <c:txPr>
              <a:bodyPr/>
              <a:lstStyle/>
              <a:p>
                <a:pPr>
                  <a:defRPr sz="11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extLst>
            <c:ext xmlns:c16="http://schemas.microsoft.com/office/drawing/2014/chart" uri="{C3380CC4-5D6E-409C-BE32-E72D297353CC}">
              <c16:uniqueId val="{00000004-C6E7-49A0-ACE6-E0C2F4AA08A6}"/>
            </c:ext>
          </c:extLst>
        </c:ser>
        <c:dLbls>
          <c:showLegendKey val="0"/>
          <c:showVal val="0"/>
          <c:showCatName val="0"/>
          <c:showSerName val="0"/>
          <c:showPercent val="0"/>
          <c:showBubbleSize val="0"/>
        </c:dLbls>
        <c:gapWidth val="70"/>
        <c:axId val="147064704"/>
        <c:axId val="147066240"/>
      </c:barChart>
      <c:catAx>
        <c:axId val="147064704"/>
        <c:scaling>
          <c:orientation val="minMax"/>
        </c:scaling>
        <c:delete val="0"/>
        <c:axPos val="b"/>
        <c:numFmt formatCode="General" sourceLinked="0"/>
        <c:majorTickMark val="out"/>
        <c:minorTickMark val="none"/>
        <c:tickLblPos val="nextTo"/>
        <c:txPr>
          <a:bodyPr/>
          <a:lstStyle/>
          <a:p>
            <a:pPr>
              <a:defRPr sz="1200"/>
            </a:pPr>
            <a:endParaRPr lang="ja-JP"/>
          </a:p>
        </c:txPr>
        <c:crossAx val="147066240"/>
        <c:crosses val="autoZero"/>
        <c:auto val="1"/>
        <c:lblAlgn val="ctr"/>
        <c:lblOffset val="70"/>
        <c:tickLblSkip val="1"/>
        <c:noMultiLvlLbl val="0"/>
      </c:catAx>
      <c:valAx>
        <c:axId val="147066240"/>
        <c:scaling>
          <c:orientation val="minMax"/>
        </c:scaling>
        <c:delete val="0"/>
        <c:axPos val="l"/>
        <c:majorGridlines/>
        <c:numFmt formatCode="General" sourceLinked="1"/>
        <c:majorTickMark val="out"/>
        <c:minorTickMark val="none"/>
        <c:tickLblPos val="nextTo"/>
        <c:crossAx val="1470647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世帯主が65歳以上の単独世帯数</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extLst>
            <c:ext xmlns:c16="http://schemas.microsoft.com/office/drawing/2014/chart" uri="{C3380CC4-5D6E-409C-BE32-E72D297353CC}">
              <c16:uniqueId val="{00000000-C9E1-4ECA-9448-D06A855EC36E}"/>
            </c:ext>
          </c:extLst>
        </c:ser>
        <c:ser>
          <c:idx val="1"/>
          <c:order val="1"/>
          <c:tx>
            <c:v>世帯主が65歳以上の夫婦のみの世帯数</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extLst>
            <c:ext xmlns:c16="http://schemas.microsoft.com/office/drawing/2014/chart" uri="{C3380CC4-5D6E-409C-BE32-E72D297353CC}">
              <c16:uniqueId val="{00000001-C9E1-4ECA-9448-D06A855EC36E}"/>
            </c:ext>
          </c:extLst>
        </c:ser>
        <c:dLbls>
          <c:showLegendKey val="0"/>
          <c:showVal val="0"/>
          <c:showCatName val="0"/>
          <c:showSerName val="0"/>
          <c:showPercent val="0"/>
          <c:showBubbleSize val="0"/>
        </c:dLbls>
        <c:gapWidth val="150"/>
        <c:overlap val="100"/>
        <c:axId val="68226048"/>
        <c:axId val="68227840"/>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extLst>
            <c:ext xmlns:c16="http://schemas.microsoft.com/office/drawing/2014/chart" uri="{C3380CC4-5D6E-409C-BE32-E72D297353CC}">
              <c16:uniqueId val="{00000002-C9E1-4ECA-9448-D06A855EC36E}"/>
            </c:ext>
          </c:extLst>
        </c:ser>
        <c:dLbls>
          <c:showLegendKey val="0"/>
          <c:showVal val="0"/>
          <c:showCatName val="0"/>
          <c:showSerName val="0"/>
          <c:showPercent val="0"/>
          <c:showBubbleSize val="0"/>
        </c:dLbls>
        <c:marker val="1"/>
        <c:smooth val="0"/>
        <c:axId val="68235264"/>
        <c:axId val="68229376"/>
      </c:lineChart>
      <c:catAx>
        <c:axId val="68226048"/>
        <c:scaling>
          <c:orientation val="minMax"/>
        </c:scaling>
        <c:delete val="0"/>
        <c:axPos val="b"/>
        <c:numFmt formatCode="General" sourceLinked="0"/>
        <c:majorTickMark val="out"/>
        <c:minorTickMark val="none"/>
        <c:tickLblPos val="nextTo"/>
        <c:crossAx val="68227840"/>
        <c:crosses val="autoZero"/>
        <c:auto val="1"/>
        <c:lblAlgn val="ctr"/>
        <c:lblOffset val="100"/>
        <c:noMultiLvlLbl val="0"/>
      </c:catAx>
      <c:valAx>
        <c:axId val="68227840"/>
        <c:scaling>
          <c:orientation val="minMax"/>
        </c:scaling>
        <c:delete val="0"/>
        <c:axPos val="l"/>
        <c:majorGridlines/>
        <c:numFmt formatCode="#,##0_ " sourceLinked="1"/>
        <c:majorTickMark val="out"/>
        <c:minorTickMark val="none"/>
        <c:tickLblPos val="nextTo"/>
        <c:crossAx val="68226048"/>
        <c:crosses val="autoZero"/>
        <c:crossBetween val="between"/>
        <c:majorUnit val="5000"/>
      </c:valAx>
      <c:valAx>
        <c:axId val="68229376"/>
        <c:scaling>
          <c:orientation val="minMax"/>
        </c:scaling>
        <c:delete val="0"/>
        <c:axPos val="r"/>
        <c:numFmt formatCode="0.0_ " sourceLinked="1"/>
        <c:majorTickMark val="out"/>
        <c:minorTickMark val="none"/>
        <c:tickLblPos val="nextTo"/>
        <c:crossAx val="68235264"/>
        <c:crosses val="max"/>
        <c:crossBetween val="between"/>
        <c:majorUnit val="10"/>
      </c:valAx>
      <c:catAx>
        <c:axId val="68235264"/>
        <c:scaling>
          <c:orientation val="minMax"/>
        </c:scaling>
        <c:delete val="1"/>
        <c:axPos val="b"/>
        <c:numFmt formatCode="General" sourceLinked="1"/>
        <c:majorTickMark val="out"/>
        <c:minorTickMark val="none"/>
        <c:tickLblPos val="none"/>
        <c:crossAx val="68229376"/>
        <c:crosses val="autoZero"/>
        <c:auto val="1"/>
        <c:lblAlgn val="ctr"/>
        <c:lblOffset val="100"/>
        <c:noMultiLvlLbl val="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overlay val="0"/>
      <c:txPr>
        <a:bodyPr/>
        <a:lstStyle/>
        <a:p>
          <a:pPr>
            <a:defRPr sz="800"/>
          </a:pPr>
          <a:endParaRPr lang="ja-JP"/>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'40～ (4)'!$A$11</c:f>
              <c:strCache>
                <c:ptCount val="1"/>
                <c:pt idx="0">
                  <c:v>40歳～64歳</c:v>
                </c:pt>
              </c:strCache>
            </c:strRef>
          </c:tx>
          <c:spPr>
            <a:solidFill>
              <a:srgbClr val="FFCC00"/>
            </a:solidFill>
          </c:spPr>
          <c:invertIfNegative val="0"/>
          <c:dLbls>
            <c:dLbl>
              <c:idx val="0"/>
              <c:layout>
                <c:manualLayout>
                  <c:x val="2.5273591604232271E-3"/>
                  <c:y val="-5.07926430866434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9D-46E7-A2A6-4CBD84C89C9F}"/>
                </c:ext>
              </c:extLst>
            </c:dLbl>
            <c:dLbl>
              <c:idx val="1"/>
              <c:layout>
                <c:manualLayout>
                  <c:x val="-2.5273591604232271E-3"/>
                  <c:y val="-2.67329700456018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9D-46E7-A2A6-4CBD84C89C9F}"/>
                </c:ext>
              </c:extLst>
            </c:dLbl>
            <c:dLbl>
              <c:idx val="2"/>
              <c:layout>
                <c:manualLayout>
                  <c:x val="-2.5273591604232271E-3"/>
                  <c:y val="-1.06931880182407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9D-46E7-A2A6-4CBD84C89C9F}"/>
                </c:ext>
              </c:extLst>
            </c:dLbl>
            <c:dLbl>
              <c:idx val="4"/>
              <c:layout>
                <c:manualLayout>
                  <c:x val="4.6334382682349887E-17"/>
                  <c:y val="1.33664850228009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9D-46E7-A2A6-4CBD84C89C9F}"/>
                </c:ext>
              </c:extLst>
            </c:dLbl>
            <c:dLbl>
              <c:idx val="5"/>
              <c:layout>
                <c:manualLayout>
                  <c:x val="0"/>
                  <c:y val="2.67329700456018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9D-46E7-A2A6-4CBD84C89C9F}"/>
                </c:ext>
              </c:extLst>
            </c:dLbl>
            <c:dLbl>
              <c:idx val="9"/>
              <c:layout>
                <c:manualLayout>
                  <c:x val="-9.2668765364699775E-17"/>
                  <c:y val="1.33664850228009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9D-46E7-A2A6-4CBD84C89C9F}"/>
                </c:ext>
              </c:extLst>
            </c:dLbl>
            <c:dLbl>
              <c:idx val="10"/>
              <c:layout>
                <c:manualLayout>
                  <c:x val="2.5273591604232271E-3"/>
                  <c:y val="1.87130790319212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9D-46E7-A2A6-4CBD84C89C9F}"/>
                </c:ext>
              </c:extLst>
            </c:dLbl>
            <c:dLbl>
              <c:idx val="11"/>
              <c:layout>
                <c:manualLayout>
                  <c:x val="-2.5273591604232271E-3"/>
                  <c:y val="4.54458385816959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9D-46E7-A2A6-4CBD84C89C9F}"/>
                </c:ext>
              </c:extLst>
            </c:dLbl>
            <c:dLbl>
              <c:idx val="12"/>
              <c:layout>
                <c:manualLayout>
                  <c:x val="0"/>
                  <c:y val="5.34659400912037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9D-46E7-A2A6-4CBD84C89C9F}"/>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(4)'!$B$11:$N$11</c:f>
              <c:numCache>
                <c:formatCode>#,##0_ </c:formatCode>
                <c:ptCount val="13"/>
                <c:pt idx="0">
                  <c:v>4370.6817000000001</c:v>
                </c:pt>
                <c:pt idx="1">
                  <c:v>4356.6472999999996</c:v>
                </c:pt>
                <c:pt idx="2">
                  <c:v>4344.1505000000006</c:v>
                </c:pt>
                <c:pt idx="3">
                  <c:v>4250.0295999999998</c:v>
                </c:pt>
                <c:pt idx="4">
                  <c:v>4175.0897000000004</c:v>
                </c:pt>
                <c:pt idx="5">
                  <c:v>4111.6256999999996</c:v>
                </c:pt>
                <c:pt idx="6">
                  <c:v>3941.0290999999997</c:v>
                </c:pt>
                <c:pt idx="7">
                  <c:v>3680.2120000000004</c:v>
                </c:pt>
                <c:pt idx="8">
                  <c:v>3324.0097999999998</c:v>
                </c:pt>
                <c:pt idx="9">
                  <c:v>3076.5144</c:v>
                </c:pt>
                <c:pt idx="10">
                  <c:v>2895.9477000000002</c:v>
                </c:pt>
                <c:pt idx="11">
                  <c:v>2761.3964000000001</c:v>
                </c:pt>
                <c:pt idx="12">
                  <c:v>2596.0740000000001</c:v>
                </c:pt>
              </c:numCache>
            </c:numRef>
          </c:val>
          <c:extLst>
            <c:ext xmlns:c16="http://schemas.microsoft.com/office/drawing/2014/chart" uri="{C3380CC4-5D6E-409C-BE32-E72D297353CC}">
              <c16:uniqueId val="{00000009-9F9D-46E7-A2A6-4CBD84C89C9F}"/>
            </c:ext>
          </c:extLst>
        </c:ser>
        <c:ser>
          <c:idx val="1"/>
          <c:order val="1"/>
          <c:tx>
            <c:strRef>
              <c:f>'40～ (4)'!$A$12</c:f>
              <c:strCache>
                <c:ptCount val="1"/>
                <c:pt idx="0">
                  <c:v>64歳～74歳</c:v>
                </c:pt>
              </c:strCache>
            </c:strRef>
          </c:tx>
          <c:spPr>
            <a:solidFill>
              <a:srgbClr val="00CC00"/>
            </a:solidFill>
          </c:spPr>
          <c:invertIfNegative val="0"/>
          <c:dLbls>
            <c:dLbl>
              <c:idx val="0"/>
              <c:layout>
                <c:manualLayout>
                  <c:x val="2.5273591604232271E-3"/>
                  <c:y val="1.33664850228009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F9D-46E7-A2A6-4CBD84C89C9F}"/>
                </c:ext>
              </c:extLst>
            </c:dLbl>
            <c:dLbl>
              <c:idx val="2"/>
              <c:layout>
                <c:manualLayout>
                  <c:x val="0"/>
                  <c:y val="-8.0198910136805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9D-46E7-A2A6-4CBD84C89C9F}"/>
                </c:ext>
              </c:extLst>
            </c:dLbl>
            <c:dLbl>
              <c:idx val="3"/>
              <c:layout>
                <c:manualLayout>
                  <c:x val="0"/>
                  <c:y val="-2.4059673041041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9D-46E7-A2A6-4CBD84C89C9F}"/>
                </c:ext>
              </c:extLst>
            </c:dLbl>
            <c:dLbl>
              <c:idx val="4"/>
              <c:layout>
                <c:manualLayout>
                  <c:x val="4.6334382682349887E-17"/>
                  <c:y val="-8.0198910136805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F9D-46E7-A2A6-4CBD84C89C9F}"/>
                </c:ext>
              </c:extLst>
            </c:dLbl>
            <c:dLbl>
              <c:idx val="5"/>
              <c:layout>
                <c:manualLayout>
                  <c:x val="-2.5273591604232271E-3"/>
                  <c:y val="-5.3465940091203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F9D-46E7-A2A6-4CBD84C89C9F}"/>
                </c:ext>
              </c:extLst>
            </c:dLbl>
            <c:dLbl>
              <c:idx val="7"/>
              <c:layout>
                <c:manualLayout>
                  <c:x val="0"/>
                  <c:y val="-2.4059673041041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F9D-46E7-A2A6-4CBD84C89C9F}"/>
                </c:ext>
              </c:extLst>
            </c:dLbl>
            <c:dLbl>
              <c:idx val="8"/>
              <c:layout>
                <c:manualLayout>
                  <c:x val="2.5273591604232271E-3"/>
                  <c:y val="-4.81193460820832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F9D-46E7-A2A6-4CBD84C89C9F}"/>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(4)'!$B$12:$N$12</c:f>
              <c:numCache>
                <c:formatCode>#,##0_ </c:formatCode>
                <c:ptCount val="13"/>
                <c:pt idx="0">
                  <c:v>1302.8421000000003</c:v>
                </c:pt>
                <c:pt idx="1">
                  <c:v>1412.1619000000001</c:v>
                </c:pt>
                <c:pt idx="2">
                  <c:v>1529.0026000000003</c:v>
                </c:pt>
                <c:pt idx="3">
                  <c:v>1749.3674999999998</c:v>
                </c:pt>
                <c:pt idx="4">
                  <c:v>1733.3796000000002</c:v>
                </c:pt>
                <c:pt idx="5">
                  <c:v>1478.7849999999999</c:v>
                </c:pt>
                <c:pt idx="6">
                  <c:v>1406.5432000000001</c:v>
                </c:pt>
                <c:pt idx="7">
                  <c:v>1495.2788</c:v>
                </c:pt>
                <c:pt idx="8">
                  <c:v>1644.8169000000003</c:v>
                </c:pt>
                <c:pt idx="9">
                  <c:v>1599.7041000000002</c:v>
                </c:pt>
                <c:pt idx="10">
                  <c:v>1382.9528</c:v>
                </c:pt>
                <c:pt idx="11">
                  <c:v>1224.6497999999999</c:v>
                </c:pt>
                <c:pt idx="12">
                  <c:v>1127.9451000000001</c:v>
                </c:pt>
              </c:numCache>
            </c:numRef>
          </c:val>
          <c:extLst>
            <c:ext xmlns:c16="http://schemas.microsoft.com/office/drawing/2014/chart" uri="{C3380CC4-5D6E-409C-BE32-E72D297353CC}">
              <c16:uniqueId val="{00000011-9F9D-46E7-A2A6-4CBD84C89C9F}"/>
            </c:ext>
          </c:extLst>
        </c:ser>
        <c:ser>
          <c:idx val="2"/>
          <c:order val="2"/>
          <c:tx>
            <c:strRef>
              <c:f>'40～ (4)'!$A$13</c:f>
              <c:strCache>
                <c:ptCount val="1"/>
                <c:pt idx="0">
                  <c:v>75歳～84歳</c:v>
                </c:pt>
              </c:strCache>
            </c:strRef>
          </c:tx>
          <c:spPr>
            <a:solidFill>
              <a:srgbClr val="66FFFF"/>
            </a:solidFill>
          </c:spPr>
          <c:invertIfNegative val="0"/>
          <c:dLbls>
            <c:dLbl>
              <c:idx val="3"/>
              <c:layout>
                <c:manualLayout>
                  <c:x val="0"/>
                  <c:y val="-1.06931880182407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F9D-46E7-A2A6-4CBD84C89C9F}"/>
                </c:ext>
              </c:extLst>
            </c:dLbl>
            <c:dLbl>
              <c:idx val="7"/>
              <c:layout>
                <c:manualLayout>
                  <c:x val="0"/>
                  <c:y val="-1.06931880182407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F9D-46E7-A2A6-4CBD84C89C9F}"/>
                </c:ext>
              </c:extLst>
            </c:dLbl>
            <c:dLbl>
              <c:idx val="8"/>
              <c:layout>
                <c:manualLayout>
                  <c:x val="0"/>
                  <c:y val="-2.4059673041041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F9D-46E7-A2A6-4CBD84C89C9F}"/>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(4)'!$B$13:$N$13</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extLst>
            <c:ext xmlns:c16="http://schemas.microsoft.com/office/drawing/2014/chart" uri="{C3380CC4-5D6E-409C-BE32-E72D297353CC}">
              <c16:uniqueId val="{00000015-9F9D-46E7-A2A6-4CBD84C89C9F}"/>
            </c:ext>
          </c:extLst>
        </c:ser>
        <c:ser>
          <c:idx val="3"/>
          <c:order val="3"/>
          <c:tx>
            <c:strRef>
              <c:f>'40～ (4)'!$A$14</c:f>
              <c:strCache>
                <c:ptCount val="1"/>
                <c:pt idx="0">
                  <c:v>85歳～</c:v>
                </c:pt>
              </c:strCache>
            </c:strRef>
          </c:tx>
          <c:spPr>
            <a:solidFill>
              <a:srgbClr val="FF66FF"/>
            </a:solidFill>
          </c:spPr>
          <c:invertIfNegative val="0"/>
          <c:dLbls>
            <c:dLbl>
              <c:idx val="7"/>
              <c:layout>
                <c:manualLayout>
                  <c:x val="7.5820774812696817E-3"/>
                  <c:y val="-2.13863760364814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F9D-46E7-A2A6-4CBD84C89C9F}"/>
                </c:ext>
              </c:extLst>
            </c:dLbl>
            <c:dLbl>
              <c:idx val="8"/>
              <c:layout>
                <c:manualLayout>
                  <c:x val="-5.0547183208464542E-3"/>
                  <c:y val="-2.40596730410416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F9D-46E7-A2A6-4CBD84C89C9F}"/>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(4)'!$B$14:$N$14</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extLst>
            <c:ext xmlns:c16="http://schemas.microsoft.com/office/drawing/2014/chart" uri="{C3380CC4-5D6E-409C-BE32-E72D297353CC}">
              <c16:uniqueId val="{00000018-9F9D-46E7-A2A6-4CBD84C89C9F}"/>
            </c:ext>
          </c:extLst>
        </c:ser>
        <c:ser>
          <c:idx val="4"/>
          <c:order val="4"/>
          <c:tx>
            <c:strRef>
              <c:f>'40～ (4)'!$A$15</c:f>
              <c:strCache>
                <c:ptCount val="1"/>
                <c:pt idx="0">
                  <c:v>合計40歳～</c:v>
                </c:pt>
              </c:strCache>
            </c:strRef>
          </c:tx>
          <c:spPr>
            <a:noFill/>
            <a:ln>
              <a:noFill/>
            </a:ln>
          </c:spPr>
          <c:invertIfNegative val="0"/>
          <c:dLbls>
            <c:dLbl>
              <c:idx val="4"/>
              <c:layout>
                <c:manualLayout>
                  <c:x val="-1.8905442538598942E-5"/>
                  <c:y val="7.34106302076667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F9D-46E7-A2A6-4CBD84C89C9F}"/>
                </c:ext>
              </c:extLst>
            </c:dLbl>
            <c:spPr>
              <a:noFill/>
              <a:ln>
                <a:noFill/>
              </a:ln>
              <a:effectLst/>
            </c:spPr>
            <c:txPr>
              <a:bodyPr/>
              <a:lstStyle/>
              <a:p>
                <a:pPr>
                  <a:defRPr sz="1050" b="1"/>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(4)'!$B$15:$N$15</c:f>
              <c:numCache>
                <c:formatCode>#,##0_ </c:formatCode>
                <c:ptCount val="13"/>
                <c:pt idx="0">
                  <c:v>6574.7456000000011</c:v>
                </c:pt>
                <c:pt idx="1">
                  <c:v>6932.7459999999992</c:v>
                </c:pt>
                <c:pt idx="2">
                  <c:v>7292.5170000000016</c:v>
                </c:pt>
                <c:pt idx="3">
                  <c:v>7645.2164000000002</c:v>
                </c:pt>
                <c:pt idx="4">
                  <c:v>7787.4700000000012</c:v>
                </c:pt>
                <c:pt idx="5">
                  <c:v>7768.9744999999994</c:v>
                </c:pt>
                <c:pt idx="6">
                  <c:v>7625.9547999999995</c:v>
                </c:pt>
                <c:pt idx="7">
                  <c:v>7420.9301000000005</c:v>
                </c:pt>
                <c:pt idx="8">
                  <c:v>7191.82</c:v>
                </c:pt>
                <c:pt idx="9">
                  <c:v>6932.8977000000004</c:v>
                </c:pt>
                <c:pt idx="10">
                  <c:v>6663.5155999999997</c:v>
                </c:pt>
                <c:pt idx="11">
                  <c:v>6387.0572000000002</c:v>
                </c:pt>
                <c:pt idx="12">
                  <c:v>6060.2644999999993</c:v>
                </c:pt>
              </c:numCache>
            </c:numRef>
          </c:val>
          <c:extLst>
            <c:ext xmlns:c16="http://schemas.microsoft.com/office/drawing/2014/chart" uri="{C3380CC4-5D6E-409C-BE32-E72D297353CC}">
              <c16:uniqueId val="{0000001A-9F9D-46E7-A2A6-4CBD84C89C9F}"/>
            </c:ext>
          </c:extLst>
        </c:ser>
        <c:dLbls>
          <c:showLegendKey val="0"/>
          <c:showVal val="0"/>
          <c:showCatName val="0"/>
          <c:showSerName val="0"/>
          <c:showPercent val="0"/>
          <c:showBubbleSize val="0"/>
        </c:dLbls>
        <c:gapWidth val="150"/>
        <c:overlap val="100"/>
        <c:axId val="245061888"/>
        <c:axId val="245100544"/>
      </c:barChart>
      <c:catAx>
        <c:axId val="245061888"/>
        <c:scaling>
          <c:orientation val="minMax"/>
        </c:scaling>
        <c:delete val="0"/>
        <c:axPos val="b"/>
        <c:numFmt formatCode="General" sourceLinked="1"/>
        <c:majorTickMark val="out"/>
        <c:minorTickMark val="none"/>
        <c:tickLblPos val="nextTo"/>
        <c:txPr>
          <a:bodyPr/>
          <a:lstStyle/>
          <a:p>
            <a:pPr>
              <a:defRPr sz="1050"/>
            </a:pPr>
            <a:endParaRPr lang="ja-JP"/>
          </a:p>
        </c:txPr>
        <c:crossAx val="245100544"/>
        <c:crosses val="autoZero"/>
        <c:auto val="1"/>
        <c:lblAlgn val="ctr"/>
        <c:lblOffset val="100"/>
        <c:noMultiLvlLbl val="0"/>
      </c:catAx>
      <c:valAx>
        <c:axId val="245100544"/>
        <c:scaling>
          <c:orientation val="minMax"/>
          <c:max val="9000"/>
        </c:scaling>
        <c:delete val="0"/>
        <c:axPos val="l"/>
        <c:majorGridlines/>
        <c:numFmt formatCode="#,##0_ " sourceLinked="1"/>
        <c:majorTickMark val="out"/>
        <c:minorTickMark val="none"/>
        <c:tickLblPos val="nextTo"/>
        <c:crossAx val="24506188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3111245709671"/>
          <c:y val="4.5529632179987581E-2"/>
          <c:w val="0.85648843751521231"/>
          <c:h val="0.74507022500050091"/>
        </c:manualLayout>
      </c:layout>
      <c:barChart>
        <c:barDir val="col"/>
        <c:grouping val="stacked"/>
        <c:varyColors val="0"/>
        <c:ser>
          <c:idx val="0"/>
          <c:order val="0"/>
          <c:tx>
            <c:strRef>
              <c:f>'75～ (2)'!$A$12</c:f>
              <c:strCache>
                <c:ptCount val="1"/>
                <c:pt idx="0">
                  <c:v>75歳～84歳</c:v>
                </c:pt>
              </c:strCache>
            </c:strRef>
          </c:tx>
          <c:spPr>
            <a:solidFill>
              <a:srgbClr val="00FFFF"/>
            </a:solidFill>
          </c:spPr>
          <c:invertIfNegative val="0"/>
          <c:dLbls>
            <c:dLbl>
              <c:idx val="0"/>
              <c:layout>
                <c:manualLayout>
                  <c:x val="2.5641025641025641E-3"/>
                  <c:y val="2.2986739687943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37-4806-B1E2-BBA4EEDA8170}"/>
                </c:ext>
              </c:extLst>
            </c:dLbl>
            <c:dLbl>
              <c:idx val="1"/>
              <c:layout>
                <c:manualLayout>
                  <c:x val="-2.5641025641025641E-3"/>
                  <c:y val="1.787857531284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37-4806-B1E2-BBA4EEDA8170}"/>
                </c:ext>
              </c:extLst>
            </c:dLbl>
            <c:dLbl>
              <c:idx val="2"/>
              <c:layout>
                <c:manualLayout>
                  <c:x val="-5.1282051282051282E-3"/>
                  <c:y val="1.0216328750197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37-4806-B1E2-BBA4EEDA8170}"/>
                </c:ext>
              </c:extLst>
            </c:dLbl>
            <c:dLbl>
              <c:idx val="3"/>
              <c:layout>
                <c:manualLayout>
                  <c:x val="2.5641025641025641E-3"/>
                  <c:y val="-2.55408218754927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37-4806-B1E2-BBA4EEDA8170}"/>
                </c:ext>
              </c:extLst>
            </c:dLbl>
            <c:dLbl>
              <c:idx val="4"/>
              <c:layout>
                <c:manualLayout>
                  <c:x val="-4.7008003968073819E-17"/>
                  <c:y val="-1.532449312529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37-4806-B1E2-BBA4EEDA8170}"/>
                </c:ext>
              </c:extLst>
            </c:dLbl>
            <c:dLbl>
              <c:idx val="5"/>
              <c:layout>
                <c:manualLayout>
                  <c:x val="-7.6923076923076927E-3"/>
                  <c:y val="-1.532449312529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37-4806-B1E2-BBA4EEDA8170}"/>
                </c:ext>
              </c:extLst>
            </c:dLbl>
            <c:dLbl>
              <c:idx val="8"/>
              <c:layout>
                <c:manualLayout>
                  <c:x val="0"/>
                  <c:y val="2.8094904063041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37-4806-B1E2-BBA4EEDA8170}"/>
                </c:ext>
              </c:extLst>
            </c:dLbl>
            <c:dLbl>
              <c:idx val="10"/>
              <c:layout>
                <c:manualLayout>
                  <c:x val="-5.1282051282052219E-3"/>
                  <c:y val="-2.2986739687943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37-4806-B1E2-BBA4EEDA8170}"/>
                </c:ext>
              </c:extLst>
            </c:dLbl>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extLst>
            <c:ext xmlns:c16="http://schemas.microsoft.com/office/drawing/2014/chart" uri="{C3380CC4-5D6E-409C-BE32-E72D297353CC}">
              <c16:uniqueId val="{00000008-CE37-4806-B1E2-BBA4EEDA8170}"/>
            </c:ext>
          </c:extLst>
        </c:ser>
        <c:ser>
          <c:idx val="1"/>
          <c:order val="1"/>
          <c:tx>
            <c:strRef>
              <c:f>'75～ (2)'!$A$13</c:f>
              <c:strCache>
                <c:ptCount val="1"/>
                <c:pt idx="0">
                  <c:v>85歳～</c:v>
                </c:pt>
              </c:strCache>
            </c:strRef>
          </c:tx>
          <c:spPr>
            <a:solidFill>
              <a:srgbClr val="FF6699"/>
            </a:solidFill>
          </c:spPr>
          <c:invertIfNegative val="0"/>
          <c:dLbls>
            <c:dLbl>
              <c:idx val="7"/>
              <c:layout>
                <c:manualLayout>
                  <c:x val="0"/>
                  <c:y val="1.2770410937746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37-4806-B1E2-BBA4EEDA8170}"/>
                </c:ext>
              </c:extLst>
            </c:dLbl>
            <c:dLbl>
              <c:idx val="8"/>
              <c:layout>
                <c:manualLayout>
                  <c:x val="-5.1282051282051282E-3"/>
                  <c:y val="3.3203068438140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37-4806-B1E2-BBA4EEDA8170}"/>
                </c:ext>
              </c:extLst>
            </c:dLbl>
            <c:dLbl>
              <c:idx val="9"/>
              <c:layout>
                <c:manualLayout>
                  <c:x val="-9.4016007936147637E-17"/>
                  <c:y val="1.2770410937746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37-4806-B1E2-BBA4EEDA8170}"/>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extLst>
            <c:ext xmlns:c16="http://schemas.microsoft.com/office/drawing/2014/chart" uri="{C3380CC4-5D6E-409C-BE32-E72D297353CC}">
              <c16:uniqueId val="{0000000C-CE37-4806-B1E2-BBA4EEDA8170}"/>
            </c:ext>
          </c:extLst>
        </c:ser>
        <c:ser>
          <c:idx val="2"/>
          <c:order val="2"/>
          <c:tx>
            <c:strRef>
              <c:f>'75～ (2)'!$A$14</c:f>
              <c:strCache>
                <c:ptCount val="1"/>
                <c:pt idx="0">
                  <c:v>75以上計</c:v>
                </c:pt>
              </c:strCache>
            </c:strRef>
          </c:tx>
          <c:spPr>
            <a:noFill/>
            <a:ln>
              <a:noFill/>
            </a:ln>
          </c:spPr>
          <c:invertIfNegative val="0"/>
          <c:dLbls>
            <c:dLbl>
              <c:idx val="2"/>
              <c:layout>
                <c:manualLayout>
                  <c:x val="-1.282051282051282E-2"/>
                  <c:y val="0.143281195197842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E37-4806-B1E2-BBA4EEDA8170}"/>
                </c:ext>
              </c:extLst>
            </c:dLbl>
            <c:spPr>
              <a:noFill/>
              <a:ln>
                <a:noFill/>
              </a:ln>
            </c:spPr>
            <c:txPr>
              <a:bodyPr/>
              <a:lstStyle/>
              <a:p>
                <a:pPr>
                  <a:defRPr sz="105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1163.9367999999999</c:v>
                </c:pt>
                <c:pt idx="2">
                  <c:v>1419.3638999999998</c:v>
                </c:pt>
                <c:pt idx="3">
                  <c:v>1645.8193000000001</c:v>
                </c:pt>
                <c:pt idx="4">
                  <c:v>1879.0007000000001</c:v>
                </c:pt>
                <c:pt idx="5">
                  <c:v>2178.5638000000004</c:v>
                </c:pt>
                <c:pt idx="6">
                  <c:v>2278.3825000000002</c:v>
                </c:pt>
                <c:pt idx="7">
                  <c:v>2245.4393</c:v>
                </c:pt>
                <c:pt idx="8">
                  <c:v>2222.9933000000001</c:v>
                </c:pt>
                <c:pt idx="9">
                  <c:v>2256.6792</c:v>
                </c:pt>
                <c:pt idx="10">
                  <c:v>2384.6151</c:v>
                </c:pt>
                <c:pt idx="11">
                  <c:v>2401.0110000000004</c:v>
                </c:pt>
                <c:pt idx="12">
                  <c:v>2336.2453999999998</c:v>
                </c:pt>
              </c:numCache>
            </c:numRef>
          </c:val>
          <c:extLst>
            <c:ext xmlns:c16="http://schemas.microsoft.com/office/drawing/2014/chart" uri="{C3380CC4-5D6E-409C-BE32-E72D297353CC}">
              <c16:uniqueId val="{0000000E-CE37-4806-B1E2-BBA4EEDA8170}"/>
            </c:ext>
          </c:extLst>
        </c:ser>
        <c:dLbls>
          <c:showLegendKey val="0"/>
          <c:showVal val="0"/>
          <c:showCatName val="0"/>
          <c:showSerName val="0"/>
          <c:showPercent val="0"/>
          <c:showBubbleSize val="0"/>
        </c:dLbls>
        <c:gapWidth val="150"/>
        <c:overlap val="100"/>
        <c:axId val="245897088"/>
        <c:axId val="245898624"/>
      </c:barChart>
      <c:catAx>
        <c:axId val="245897088"/>
        <c:scaling>
          <c:orientation val="minMax"/>
        </c:scaling>
        <c:delete val="0"/>
        <c:axPos val="b"/>
        <c:numFmt formatCode="General" sourceLinked="1"/>
        <c:majorTickMark val="out"/>
        <c:minorTickMark val="none"/>
        <c:tickLblPos val="nextTo"/>
        <c:txPr>
          <a:bodyPr/>
          <a:lstStyle/>
          <a:p>
            <a:pPr>
              <a:defRPr sz="1050"/>
            </a:pPr>
            <a:endParaRPr lang="ja-JP"/>
          </a:p>
        </c:txPr>
        <c:crossAx val="245898624"/>
        <c:crosses val="autoZero"/>
        <c:auto val="1"/>
        <c:lblAlgn val="ctr"/>
        <c:lblOffset val="100"/>
        <c:noMultiLvlLbl val="0"/>
      </c:catAx>
      <c:valAx>
        <c:axId val="245898624"/>
        <c:scaling>
          <c:orientation val="minMax"/>
          <c:max val="3000"/>
        </c:scaling>
        <c:delete val="0"/>
        <c:axPos val="l"/>
        <c:majorGridlines/>
        <c:numFmt formatCode="#,##0_ " sourceLinked="1"/>
        <c:majorTickMark val="out"/>
        <c:minorTickMark val="none"/>
        <c:tickLblPos val="nextTo"/>
        <c:txPr>
          <a:bodyPr/>
          <a:lstStyle/>
          <a:p>
            <a:pPr>
              <a:defRPr sz="1100"/>
            </a:pPr>
            <a:endParaRPr lang="ja-JP"/>
          </a:p>
        </c:txPr>
        <c:crossAx val="245897088"/>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907395050195433E-2"/>
          <c:y val="3.7800697513515578E-2"/>
          <c:w val="0.89086006198377754"/>
          <c:h val="0.87611112268613345"/>
        </c:manualLayout>
      </c:layout>
      <c:barChart>
        <c:barDir val="bar"/>
        <c:grouping val="percentStacked"/>
        <c:varyColors val="0"/>
        <c:ser>
          <c:idx val="0"/>
          <c:order val="0"/>
          <c:tx>
            <c:strRef>
              <c:f>Sheet1!$O$3</c:f>
              <c:strCache>
                <c:ptCount val="1"/>
                <c:pt idx="0">
                  <c:v>70以上～100未満</c:v>
                </c:pt>
              </c:strCache>
            </c:strRef>
          </c:tx>
          <c:spPr>
            <a:gradFill flip="none" rotWithShape="1">
              <a:gsLst>
                <a:gs pos="0">
                  <a:srgbClr val="8488C4"/>
                </a:gs>
                <a:gs pos="53000">
                  <a:srgbClr val="D4DEFF"/>
                </a:gs>
                <a:gs pos="83000">
                  <a:srgbClr val="D4DEFF"/>
                </a:gs>
                <a:gs pos="100000">
                  <a:srgbClr val="96AB94"/>
                </a:gs>
              </a:gsLst>
              <a:lin ang="2700000" scaled="1"/>
              <a:tileRect/>
            </a:gradFill>
            <a:ln>
              <a:solidFill>
                <a:schemeClr val="tx1"/>
              </a:solidFill>
            </a:ln>
          </c:spPr>
          <c:invertIfNegative val="0"/>
          <c:dLbls>
            <c:dLbl>
              <c:idx val="0"/>
              <c:tx>
                <c:rich>
                  <a:bodyPr/>
                  <a:lstStyle/>
                  <a:p>
                    <a:r>
                      <a:rPr lang="en-US" altLang="ja-JP" sz="1200"/>
                      <a:t>7</a:t>
                    </a:r>
                    <a:r>
                      <a:rPr lang="en-US" altLang="ja-JP"/>
                      <a:t>0</a:t>
                    </a:r>
                    <a:r>
                      <a:rPr lang="ja-JP" altLang="en-US"/>
                      <a:t>以上～</a:t>
                    </a:r>
                    <a:r>
                      <a:rPr lang="en-US" altLang="ja-JP"/>
                      <a:t>100</a:t>
                    </a:r>
                    <a:r>
                      <a:rPr lang="ja-JP" altLang="en-US"/>
                      <a:t>未満
</a:t>
                    </a:r>
                    <a:r>
                      <a:rPr lang="en-US" altLang="ja-JP"/>
                      <a:t>280</a:t>
                    </a:r>
                  </a:p>
                  <a:p>
                    <a:r>
                      <a:rPr lang="ja-JP" altLang="en-US"/>
                      <a:t>（</a:t>
                    </a:r>
                    <a:r>
                      <a:rPr lang="en-US" altLang="ja-JP"/>
                      <a:t>16.9%</a:t>
                    </a:r>
                    <a:r>
                      <a:rPr lang="ja-JP" altLang="en-US"/>
                      <a:t>）</a:t>
                    </a:r>
                    <a:endParaRPr lang="en-US" altLang="ja-JP"/>
                  </a:p>
                </c:rich>
              </c:tx>
              <c:dLblPos val="ctr"/>
              <c:showLegendKey val="0"/>
              <c:showVal val="1"/>
              <c:showCatName val="0"/>
              <c:showSerName val="1"/>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EC19-41C9-9C1C-F433878E85C4}"/>
                </c:ext>
              </c:extLst>
            </c:dLbl>
            <c:numFmt formatCode="General" sourceLinked="0"/>
            <c:spPr>
              <a:noFill/>
              <a:ln>
                <a:noFill/>
              </a:ln>
              <a:effectLst/>
            </c:spPr>
            <c:txPr>
              <a:bodyPr/>
              <a:lstStyle/>
              <a:p>
                <a:pPr>
                  <a:defRPr sz="1200" baseline="0"/>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Sheet2!$B$6</c:f>
              <c:strCache>
                <c:ptCount val="1"/>
                <c:pt idx="0">
                  <c:v>指数
市町村数
（割合）</c:v>
                </c:pt>
              </c:strCache>
            </c:strRef>
          </c:cat>
          <c:val>
            <c:numRef>
              <c:f>Sheet1!$P$3</c:f>
              <c:numCache>
                <c:formatCode>General</c:formatCode>
                <c:ptCount val="1"/>
                <c:pt idx="0">
                  <c:v>280</c:v>
                </c:pt>
              </c:numCache>
            </c:numRef>
          </c:val>
          <c:extLst>
            <c:ext xmlns:c16="http://schemas.microsoft.com/office/drawing/2014/chart" uri="{C3380CC4-5D6E-409C-BE32-E72D297353CC}">
              <c16:uniqueId val="{00000001-EC19-41C9-9C1C-F433878E85C4}"/>
            </c:ext>
          </c:extLst>
        </c:ser>
        <c:ser>
          <c:idx val="1"/>
          <c:order val="1"/>
          <c:tx>
            <c:strRef>
              <c:f>Sheet1!$O$4</c:f>
              <c:strCache>
                <c:ptCount val="1"/>
                <c:pt idx="0">
                  <c:v>100以上～110未満</c:v>
                </c:pt>
              </c:strCache>
            </c:strRef>
          </c:tx>
          <c:spPr>
            <a:solidFill>
              <a:srgbClr val="99FF66"/>
            </a:solidFill>
          </c:spPr>
          <c:invertIfNegative val="0"/>
          <c:dPt>
            <c:idx val="0"/>
            <c:invertIfNegative val="0"/>
            <c:bubble3D val="0"/>
            <c:spPr>
              <a:solidFill>
                <a:schemeClr val="bg1">
                  <a:lumMod val="95000"/>
                </a:schemeClr>
              </a:solidFill>
              <a:ln>
                <a:solidFill>
                  <a:sysClr val="windowText" lastClr="000000"/>
                </a:solidFill>
              </a:ln>
            </c:spPr>
            <c:extLst>
              <c:ext xmlns:c16="http://schemas.microsoft.com/office/drawing/2014/chart" uri="{C3380CC4-5D6E-409C-BE32-E72D297353CC}">
                <c16:uniqueId val="{00000003-EC19-41C9-9C1C-F433878E85C4}"/>
              </c:ext>
            </c:extLst>
          </c:dPt>
          <c:dLbls>
            <c:dLbl>
              <c:idx val="0"/>
              <c:tx>
                <c:rich>
                  <a:bodyPr/>
                  <a:lstStyle/>
                  <a:p>
                    <a:r>
                      <a:rPr lang="en-US" altLang="ja-JP" sz="1200"/>
                      <a:t>1</a:t>
                    </a:r>
                    <a:r>
                      <a:rPr lang="en-US" altLang="ja-JP"/>
                      <a:t>00</a:t>
                    </a:r>
                    <a:r>
                      <a:rPr lang="ja-JP" altLang="en-US"/>
                      <a:t>以上～</a:t>
                    </a:r>
                    <a:r>
                      <a:rPr lang="en-US" altLang="ja-JP"/>
                      <a:t>110</a:t>
                    </a:r>
                    <a:r>
                      <a:rPr lang="ja-JP" altLang="en-US"/>
                      <a:t>未満
</a:t>
                    </a:r>
                    <a:r>
                      <a:rPr lang="en-US" altLang="ja-JP"/>
                      <a:t>311</a:t>
                    </a:r>
                  </a:p>
                  <a:p>
                    <a:r>
                      <a:rPr lang="ja-JP" altLang="en-US"/>
                      <a:t>（</a:t>
                    </a:r>
                    <a:r>
                      <a:rPr lang="en-US" altLang="ja-JP"/>
                      <a:t>18.7%</a:t>
                    </a:r>
                    <a:r>
                      <a:rPr lang="ja-JP" altLang="en-US"/>
                      <a:t>）</a:t>
                    </a:r>
                    <a:endParaRPr lang="en-US" altLang="ja-JP"/>
                  </a:p>
                </c:rich>
              </c:tx>
              <c:dLblPos val="ctr"/>
              <c:showLegendKey val="0"/>
              <c:showVal val="1"/>
              <c:showCatName val="0"/>
              <c:showSerName val="1"/>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EC19-41C9-9C1C-F433878E85C4}"/>
                </c:ext>
              </c:extLst>
            </c:dLbl>
            <c:spPr>
              <a:noFill/>
              <a:ln>
                <a:noFill/>
              </a:ln>
              <a:effectLst/>
            </c:spPr>
            <c:txPr>
              <a:bodyPr/>
              <a:lstStyle/>
              <a:p>
                <a:pPr>
                  <a:defRPr sz="1200" baseline="0"/>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Sheet2!$B$6</c:f>
              <c:strCache>
                <c:ptCount val="1"/>
                <c:pt idx="0">
                  <c:v>指数
市町村数
（割合）</c:v>
                </c:pt>
              </c:strCache>
            </c:strRef>
          </c:cat>
          <c:val>
            <c:numRef>
              <c:f>Sheet1!$P$4</c:f>
              <c:numCache>
                <c:formatCode>General</c:formatCode>
                <c:ptCount val="1"/>
                <c:pt idx="0">
                  <c:v>311</c:v>
                </c:pt>
              </c:numCache>
            </c:numRef>
          </c:val>
          <c:extLst>
            <c:ext xmlns:c16="http://schemas.microsoft.com/office/drawing/2014/chart" uri="{C3380CC4-5D6E-409C-BE32-E72D297353CC}">
              <c16:uniqueId val="{00000004-EC19-41C9-9C1C-F433878E85C4}"/>
            </c:ext>
          </c:extLst>
        </c:ser>
        <c:ser>
          <c:idx val="2"/>
          <c:order val="2"/>
          <c:tx>
            <c:strRef>
              <c:f>Sheet1!$O$5</c:f>
              <c:strCache>
                <c:ptCount val="1"/>
                <c:pt idx="0">
                  <c:v>110以上～120未満</c:v>
                </c:pt>
              </c:strCache>
            </c:strRef>
          </c:tx>
          <c:spPr>
            <a:solidFill>
              <a:srgbClr val="99FF66"/>
            </a:solidFill>
            <a:ln>
              <a:solidFill>
                <a:sysClr val="windowText" lastClr="000000"/>
              </a:solidFill>
            </a:ln>
          </c:spPr>
          <c:invertIfNegative val="0"/>
          <c:dPt>
            <c:idx val="0"/>
            <c:invertIfNegative val="0"/>
            <c:bubble3D val="0"/>
            <c:spPr>
              <a:solidFill>
                <a:prstClr val="white">
                  <a:lumMod val="95000"/>
                </a:prstClr>
              </a:solidFill>
              <a:ln>
                <a:solidFill>
                  <a:sysClr val="windowText" lastClr="000000"/>
                </a:solidFill>
              </a:ln>
            </c:spPr>
            <c:extLst>
              <c:ext xmlns:c16="http://schemas.microsoft.com/office/drawing/2014/chart" uri="{C3380CC4-5D6E-409C-BE32-E72D297353CC}">
                <c16:uniqueId val="{00000006-EC19-41C9-9C1C-F433878E85C4}"/>
              </c:ext>
            </c:extLst>
          </c:dPt>
          <c:dLbls>
            <c:dLbl>
              <c:idx val="0"/>
              <c:tx>
                <c:rich>
                  <a:bodyPr/>
                  <a:lstStyle/>
                  <a:p>
                    <a:r>
                      <a:rPr lang="en-US" altLang="ja-JP" sz="1200"/>
                      <a:t>1</a:t>
                    </a:r>
                    <a:r>
                      <a:rPr lang="en-US" altLang="ja-JP"/>
                      <a:t>10</a:t>
                    </a:r>
                    <a:r>
                      <a:rPr lang="ja-JP" altLang="en-US"/>
                      <a:t>以上～</a:t>
                    </a:r>
                    <a:r>
                      <a:rPr lang="en-US" altLang="ja-JP"/>
                      <a:t>120</a:t>
                    </a:r>
                    <a:r>
                      <a:rPr lang="ja-JP" altLang="en-US"/>
                      <a:t>未満
</a:t>
                    </a:r>
                    <a:r>
                      <a:rPr lang="en-US" altLang="ja-JP"/>
                      <a:t>300</a:t>
                    </a:r>
                  </a:p>
                  <a:p>
                    <a:r>
                      <a:rPr lang="ja-JP" altLang="en-US"/>
                      <a:t>（</a:t>
                    </a:r>
                    <a:r>
                      <a:rPr lang="en-US" altLang="ja-JP"/>
                      <a:t>18.1%</a:t>
                    </a:r>
                    <a:r>
                      <a:rPr lang="ja-JP" altLang="en-US"/>
                      <a:t>）</a:t>
                    </a:r>
                    <a:endParaRPr lang="en-US" altLang="ja-JP"/>
                  </a:p>
                </c:rich>
              </c:tx>
              <c:showLegendKey val="0"/>
              <c:showVal val="1"/>
              <c:showCatName val="0"/>
              <c:showSerName val="1"/>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6-EC19-41C9-9C1C-F433878E85C4}"/>
                </c:ext>
              </c:extLst>
            </c:dLbl>
            <c:spPr>
              <a:noFill/>
              <a:ln>
                <a:noFill/>
              </a:ln>
              <a:effectLst/>
            </c:spPr>
            <c:txPr>
              <a:bodyPr/>
              <a:lstStyle/>
              <a:p>
                <a:pPr>
                  <a:defRPr sz="1200" baseline="0"/>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Sheet2!$B$6</c:f>
              <c:strCache>
                <c:ptCount val="1"/>
                <c:pt idx="0">
                  <c:v>指数
市町村数
（割合）</c:v>
                </c:pt>
              </c:strCache>
            </c:strRef>
          </c:cat>
          <c:val>
            <c:numRef>
              <c:f>Sheet1!$P$5</c:f>
              <c:numCache>
                <c:formatCode>General</c:formatCode>
                <c:ptCount val="1"/>
                <c:pt idx="0">
                  <c:v>300</c:v>
                </c:pt>
              </c:numCache>
            </c:numRef>
          </c:val>
          <c:extLst>
            <c:ext xmlns:c16="http://schemas.microsoft.com/office/drawing/2014/chart" uri="{C3380CC4-5D6E-409C-BE32-E72D297353CC}">
              <c16:uniqueId val="{00000007-EC19-41C9-9C1C-F433878E85C4}"/>
            </c:ext>
          </c:extLst>
        </c:ser>
        <c:ser>
          <c:idx val="3"/>
          <c:order val="3"/>
          <c:tx>
            <c:strRef>
              <c:f>Sheet1!$O$6</c:f>
              <c:strCache>
                <c:ptCount val="1"/>
                <c:pt idx="0">
                  <c:v>120以上～130未満</c:v>
                </c:pt>
              </c:strCache>
            </c:strRef>
          </c:tx>
          <c:spPr>
            <a:solidFill>
              <a:schemeClr val="bg1">
                <a:lumMod val="85000"/>
              </a:schemeClr>
            </a:solidFill>
            <a:ln>
              <a:solidFill>
                <a:sysClr val="windowText" lastClr="000000"/>
              </a:solidFill>
            </a:ln>
          </c:spPr>
          <c:invertIfNegative val="0"/>
          <c:dLbls>
            <c:dLbl>
              <c:idx val="0"/>
              <c:tx>
                <c:rich>
                  <a:bodyPr/>
                  <a:lstStyle/>
                  <a:p>
                    <a:r>
                      <a:rPr lang="en-US" altLang="ja-JP" sz="1200"/>
                      <a:t>1</a:t>
                    </a:r>
                    <a:r>
                      <a:rPr lang="en-US" altLang="ja-JP"/>
                      <a:t>20</a:t>
                    </a:r>
                    <a:r>
                      <a:rPr lang="ja-JP" altLang="en-US"/>
                      <a:t>以上～</a:t>
                    </a:r>
                    <a:r>
                      <a:rPr lang="en-US" altLang="ja-JP"/>
                      <a:t>130</a:t>
                    </a:r>
                    <a:r>
                      <a:rPr lang="ja-JP" altLang="en-US"/>
                      <a:t>未満
</a:t>
                    </a:r>
                    <a:r>
                      <a:rPr lang="en-US" altLang="ja-JP"/>
                      <a:t>266</a:t>
                    </a:r>
                  </a:p>
                  <a:p>
                    <a:r>
                      <a:rPr lang="ja-JP" altLang="en-US"/>
                      <a:t>（</a:t>
                    </a:r>
                    <a:r>
                      <a:rPr lang="en-US" altLang="ja-JP"/>
                      <a:t>16.0%</a:t>
                    </a:r>
                    <a:r>
                      <a:rPr lang="ja-JP" altLang="en-US"/>
                      <a:t>）</a:t>
                    </a:r>
                    <a:endParaRPr lang="en-US" altLang="ja-JP"/>
                  </a:p>
                </c:rich>
              </c:tx>
              <c:showLegendKey val="0"/>
              <c:showVal val="1"/>
              <c:showCatName val="0"/>
              <c:showSerName val="1"/>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8-EC19-41C9-9C1C-F433878E85C4}"/>
                </c:ext>
              </c:extLst>
            </c:dLbl>
            <c:spPr>
              <a:noFill/>
              <a:ln>
                <a:noFill/>
              </a:ln>
              <a:effectLst/>
            </c:spPr>
            <c:txPr>
              <a:bodyPr/>
              <a:lstStyle/>
              <a:p>
                <a:pPr>
                  <a:defRPr sz="1200" baseline="0"/>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Sheet2!$B$6</c:f>
              <c:strCache>
                <c:ptCount val="1"/>
                <c:pt idx="0">
                  <c:v>指数
市町村数
（割合）</c:v>
                </c:pt>
              </c:strCache>
            </c:strRef>
          </c:cat>
          <c:val>
            <c:numRef>
              <c:f>Sheet1!$P$6</c:f>
              <c:numCache>
                <c:formatCode>General</c:formatCode>
                <c:ptCount val="1"/>
                <c:pt idx="0">
                  <c:v>266</c:v>
                </c:pt>
              </c:numCache>
            </c:numRef>
          </c:val>
          <c:extLst>
            <c:ext xmlns:c16="http://schemas.microsoft.com/office/drawing/2014/chart" uri="{C3380CC4-5D6E-409C-BE32-E72D297353CC}">
              <c16:uniqueId val="{00000009-EC19-41C9-9C1C-F433878E85C4}"/>
            </c:ext>
          </c:extLst>
        </c:ser>
        <c:ser>
          <c:idx val="4"/>
          <c:order val="4"/>
          <c:tx>
            <c:strRef>
              <c:f>Sheet1!$O$7</c:f>
              <c:strCache>
                <c:ptCount val="1"/>
                <c:pt idx="0">
                  <c:v>130以上～140未満</c:v>
                </c:pt>
              </c:strCache>
            </c:strRef>
          </c:tx>
          <c:spPr>
            <a:solidFill>
              <a:schemeClr val="bg1">
                <a:lumMod val="85000"/>
              </a:schemeClr>
            </a:solidFill>
            <a:ln>
              <a:solidFill>
                <a:sysClr val="windowText" lastClr="000000"/>
              </a:solidFill>
            </a:ln>
          </c:spPr>
          <c:invertIfNegative val="0"/>
          <c:cat>
            <c:strRef>
              <c:f>Sheet2!$B$6</c:f>
              <c:strCache>
                <c:ptCount val="1"/>
                <c:pt idx="0">
                  <c:v>指数
市町村数
（割合）</c:v>
                </c:pt>
              </c:strCache>
            </c:strRef>
          </c:cat>
          <c:val>
            <c:numRef>
              <c:f>Sheet1!$P$7</c:f>
              <c:numCache>
                <c:formatCode>General</c:formatCode>
                <c:ptCount val="1"/>
                <c:pt idx="0">
                  <c:v>178</c:v>
                </c:pt>
              </c:numCache>
            </c:numRef>
          </c:val>
          <c:extLst>
            <c:ext xmlns:c16="http://schemas.microsoft.com/office/drawing/2014/chart" uri="{C3380CC4-5D6E-409C-BE32-E72D297353CC}">
              <c16:uniqueId val="{0000000A-EC19-41C9-9C1C-F433878E85C4}"/>
            </c:ext>
          </c:extLst>
        </c:ser>
        <c:ser>
          <c:idx val="5"/>
          <c:order val="5"/>
          <c:tx>
            <c:strRef>
              <c:f>Sheet1!$O$8</c:f>
              <c:strCache>
                <c:ptCount val="1"/>
                <c:pt idx="0">
                  <c:v>140以上～150未満</c:v>
                </c:pt>
              </c:strCache>
            </c:strRef>
          </c:tx>
          <c:spPr>
            <a:blipFill>
              <a:blip xmlns:r="http://schemas.openxmlformats.org/officeDocument/2006/relationships" r:embed="rId1"/>
              <a:tile tx="0" ty="0" sx="100000" sy="100000" flip="none" algn="tl"/>
            </a:blipFill>
            <a:ln>
              <a:solidFill>
                <a:sysClr val="windowText" lastClr="000000"/>
              </a:solidFill>
            </a:ln>
          </c:spPr>
          <c:invertIfNegative val="0"/>
          <c:dPt>
            <c:idx val="0"/>
            <c:invertIfNegative val="0"/>
            <c:bubble3D val="0"/>
            <c:spPr>
              <a:solidFill>
                <a:prstClr val="white">
                  <a:lumMod val="85000"/>
                </a:prstClr>
              </a:solidFill>
              <a:ln>
                <a:solidFill>
                  <a:sysClr val="windowText" lastClr="000000"/>
                </a:solidFill>
              </a:ln>
            </c:spPr>
            <c:extLst>
              <c:ext xmlns:c16="http://schemas.microsoft.com/office/drawing/2014/chart" uri="{C3380CC4-5D6E-409C-BE32-E72D297353CC}">
                <c16:uniqueId val="{0000000C-EC19-41C9-9C1C-F433878E85C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Sheet2!$B$6</c:f>
              <c:strCache>
                <c:ptCount val="1"/>
                <c:pt idx="0">
                  <c:v>指数
市町村数
（割合）</c:v>
                </c:pt>
              </c:strCache>
            </c:strRef>
          </c:cat>
          <c:val>
            <c:numRef>
              <c:f>Sheet1!$P$8</c:f>
              <c:numCache>
                <c:formatCode>General</c:formatCode>
                <c:ptCount val="1"/>
                <c:pt idx="0">
                  <c:v>138</c:v>
                </c:pt>
              </c:numCache>
            </c:numRef>
          </c:val>
          <c:extLst>
            <c:ext xmlns:c16="http://schemas.microsoft.com/office/drawing/2014/chart" uri="{C3380CC4-5D6E-409C-BE32-E72D297353CC}">
              <c16:uniqueId val="{0000000D-EC19-41C9-9C1C-F433878E85C4}"/>
            </c:ext>
          </c:extLst>
        </c:ser>
        <c:ser>
          <c:idx val="6"/>
          <c:order val="6"/>
          <c:tx>
            <c:strRef>
              <c:f>Sheet1!$O$9</c:f>
              <c:strCache>
                <c:ptCount val="1"/>
                <c:pt idx="0">
                  <c:v>150以上～160未満</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Sheet1!$P$9</c:f>
              <c:numCache>
                <c:formatCode>General</c:formatCode>
                <c:ptCount val="1"/>
                <c:pt idx="0">
                  <c:v>102</c:v>
                </c:pt>
              </c:numCache>
            </c:numRef>
          </c:val>
          <c:extLst>
            <c:ext xmlns:c16="http://schemas.microsoft.com/office/drawing/2014/chart" uri="{C3380CC4-5D6E-409C-BE32-E72D297353CC}">
              <c16:uniqueId val="{0000000E-EC19-41C9-9C1C-F433878E85C4}"/>
            </c:ext>
          </c:extLst>
        </c:ser>
        <c:ser>
          <c:idx val="7"/>
          <c:order val="7"/>
          <c:tx>
            <c:strRef>
              <c:f>Sheet1!$O$10</c:f>
              <c:strCache>
                <c:ptCount val="1"/>
                <c:pt idx="0">
                  <c:v>160以上～170未満</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Sheet1!$P$10</c:f>
              <c:numCache>
                <c:formatCode>General</c:formatCode>
                <c:ptCount val="1"/>
                <c:pt idx="0">
                  <c:v>63</c:v>
                </c:pt>
              </c:numCache>
            </c:numRef>
          </c:val>
          <c:extLst>
            <c:ext xmlns:c16="http://schemas.microsoft.com/office/drawing/2014/chart" uri="{C3380CC4-5D6E-409C-BE32-E72D297353CC}">
              <c16:uniqueId val="{0000000F-EC19-41C9-9C1C-F433878E85C4}"/>
            </c:ext>
          </c:extLst>
        </c:ser>
        <c:ser>
          <c:idx val="8"/>
          <c:order val="8"/>
          <c:tx>
            <c:strRef>
              <c:f>Sheet1!$O$11</c:f>
              <c:strCache>
                <c:ptCount val="1"/>
                <c:pt idx="0">
                  <c:v>170以上～</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Sheet1!$P$11</c:f>
              <c:numCache>
                <c:formatCode>General</c:formatCode>
                <c:ptCount val="1"/>
                <c:pt idx="0">
                  <c:v>22</c:v>
                </c:pt>
              </c:numCache>
            </c:numRef>
          </c:val>
          <c:extLst>
            <c:ext xmlns:c16="http://schemas.microsoft.com/office/drawing/2014/chart" uri="{C3380CC4-5D6E-409C-BE32-E72D297353CC}">
              <c16:uniqueId val="{00000010-EC19-41C9-9C1C-F433878E85C4}"/>
            </c:ext>
          </c:extLst>
        </c:ser>
        <c:dLbls>
          <c:showLegendKey val="0"/>
          <c:showVal val="0"/>
          <c:showCatName val="0"/>
          <c:showSerName val="0"/>
          <c:showPercent val="0"/>
          <c:showBubbleSize val="0"/>
        </c:dLbls>
        <c:gapWidth val="150"/>
        <c:overlap val="100"/>
        <c:axId val="68824448"/>
        <c:axId val="68834432"/>
      </c:barChart>
      <c:catAx>
        <c:axId val="68824448"/>
        <c:scaling>
          <c:orientation val="minMax"/>
        </c:scaling>
        <c:delete val="0"/>
        <c:axPos val="l"/>
        <c:numFmt formatCode="General" sourceLinked="0"/>
        <c:majorTickMark val="out"/>
        <c:minorTickMark val="none"/>
        <c:tickLblPos val="nextTo"/>
        <c:txPr>
          <a:bodyPr/>
          <a:lstStyle/>
          <a:p>
            <a:pPr>
              <a:defRPr sz="1050"/>
            </a:pPr>
            <a:endParaRPr lang="ja-JP"/>
          </a:p>
        </c:txPr>
        <c:crossAx val="68834432"/>
        <c:crosses val="autoZero"/>
        <c:auto val="1"/>
        <c:lblAlgn val="ctr"/>
        <c:lblOffset val="100"/>
        <c:noMultiLvlLbl val="0"/>
      </c:catAx>
      <c:valAx>
        <c:axId val="68834432"/>
        <c:scaling>
          <c:orientation val="minMax"/>
        </c:scaling>
        <c:delete val="0"/>
        <c:axPos val="b"/>
        <c:majorGridlines/>
        <c:numFmt formatCode="0%" sourceLinked="1"/>
        <c:majorTickMark val="out"/>
        <c:minorTickMark val="none"/>
        <c:tickLblPos val="nextTo"/>
        <c:txPr>
          <a:bodyPr/>
          <a:lstStyle/>
          <a:p>
            <a:pPr>
              <a:defRPr sz="1200"/>
            </a:pPr>
            <a:endParaRPr lang="ja-JP"/>
          </a:p>
        </c:txPr>
        <c:crossAx val="68824448"/>
        <c:crosses val="autoZero"/>
        <c:crossBetween val="between"/>
      </c:valAx>
    </c:plotArea>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0E-4A2C-AA1C-0D877AAE21FF}"/>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0E-4A2C-AA1C-0D877AAE21FF}"/>
                </c:ext>
              </c:extLst>
            </c:dLbl>
            <c:spPr>
              <a:noFill/>
              <a:ln>
                <a:noFill/>
              </a:ln>
              <a:effectLst/>
            </c:spPr>
            <c:txPr>
              <a:bodyPr/>
              <a:lstStyle/>
              <a:p>
                <a:pPr>
                  <a:defRPr sz="1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全国!$C$9:$C$15</c:f>
              <c:strCache>
                <c:ptCount val="7"/>
                <c:pt idx="0">
                  <c:v>　　65～69</c:v>
                </c:pt>
                <c:pt idx="1">
                  <c:v>　　70～74</c:v>
                </c:pt>
                <c:pt idx="2">
                  <c:v>　　75～79</c:v>
                </c:pt>
                <c:pt idx="3">
                  <c:v>　　80～84</c:v>
                </c:pt>
                <c:pt idx="4">
                  <c:v>　　85～89</c:v>
                </c:pt>
                <c:pt idx="5">
                  <c:v>　　90～94</c:v>
                </c:pt>
                <c:pt idx="6">
                  <c:v>　　95歳以上</c:v>
                </c:pt>
              </c:strCache>
            </c:strRef>
          </c:cat>
          <c:val>
            <c:numRef>
              <c:f>全国!$M$9:$M$15</c:f>
              <c:numCache>
                <c:formatCode>0%</c:formatCode>
                <c:ptCount val="7"/>
                <c:pt idx="0">
                  <c:v>2.8837153657195563E-2</c:v>
                </c:pt>
                <c:pt idx="1">
                  <c:v>6.0156227710995359E-2</c:v>
                </c:pt>
                <c:pt idx="2">
                  <c:v>0.13758777703225278</c:v>
                </c:pt>
                <c:pt idx="3">
                  <c:v>0.29107823843954117</c:v>
                </c:pt>
                <c:pt idx="4">
                  <c:v>0.49840757596719243</c:v>
                </c:pt>
                <c:pt idx="5">
                  <c:v>0.70818915403696292</c:v>
                </c:pt>
                <c:pt idx="6">
                  <c:v>0.84476734006135923</c:v>
                </c:pt>
              </c:numCache>
            </c:numRef>
          </c:val>
          <c:smooth val="0"/>
          <c:extLst>
            <c:ext xmlns:c16="http://schemas.microsoft.com/office/drawing/2014/chart" uri="{C3380CC4-5D6E-409C-BE32-E72D297353CC}">
              <c16:uniqueId val="{00000002-E60E-4A2C-AA1C-0D877AAE21FF}"/>
            </c:ext>
          </c:extLst>
        </c:ser>
        <c:dLbls>
          <c:showLegendKey val="0"/>
          <c:showVal val="0"/>
          <c:showCatName val="0"/>
          <c:showSerName val="0"/>
          <c:showPercent val="0"/>
          <c:showBubbleSize val="0"/>
        </c:dLbls>
        <c:marker val="1"/>
        <c:smooth val="0"/>
        <c:axId val="245669248"/>
        <c:axId val="245777536"/>
      </c:lineChart>
      <c:catAx>
        <c:axId val="245669248"/>
        <c:scaling>
          <c:orientation val="minMax"/>
        </c:scaling>
        <c:delete val="0"/>
        <c:axPos val="b"/>
        <c:numFmt formatCode="General" sourceLinked="0"/>
        <c:majorTickMark val="out"/>
        <c:minorTickMark val="none"/>
        <c:tickLblPos val="nextTo"/>
        <c:txPr>
          <a:bodyPr/>
          <a:lstStyle/>
          <a:p>
            <a:pPr>
              <a:defRPr sz="1400"/>
            </a:pPr>
            <a:endParaRPr lang="ja-JP"/>
          </a:p>
        </c:txPr>
        <c:crossAx val="245777536"/>
        <c:crosses val="autoZero"/>
        <c:auto val="1"/>
        <c:lblAlgn val="ctr"/>
        <c:lblOffset val="100"/>
        <c:noMultiLvlLbl val="0"/>
      </c:catAx>
      <c:valAx>
        <c:axId val="245777536"/>
        <c:scaling>
          <c:orientation val="minMax"/>
        </c:scaling>
        <c:delete val="0"/>
        <c:axPos val="l"/>
        <c:majorGridlines/>
        <c:numFmt formatCode="0%" sourceLinked="1"/>
        <c:majorTickMark val="out"/>
        <c:minorTickMark val="none"/>
        <c:tickLblPos val="nextTo"/>
        <c:txPr>
          <a:bodyPr/>
          <a:lstStyle/>
          <a:p>
            <a:pPr>
              <a:defRPr sz="1400"/>
            </a:pPr>
            <a:endParaRPr lang="ja-JP"/>
          </a:p>
        </c:txPr>
        <c:crossAx val="245669248"/>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35752-9D0E-49B4-9596-36D8CF80844C}" type="doc">
      <dgm:prSet loTypeId="urn:microsoft.com/office/officeart/2005/8/layout/process1" loCatId="process" qsTypeId="urn:microsoft.com/office/officeart/2005/8/quickstyle/3d2" qsCatId="3D" csTypeId="urn:microsoft.com/office/officeart/2005/8/colors/accent5_2" csCatId="accent5" phldr="1"/>
      <dgm:spPr/>
    </dgm:pt>
    <dgm:pt modelId="{D04F2B35-7D38-437D-B9B6-AF20217DC121}">
      <dgm:prSet phldrT="[テキスト]" custT="1"/>
      <dgm:spPr/>
      <dgm:t>
        <a:bodyPr/>
        <a:lstStyle/>
        <a:p>
          <a:pPr algn="ctr"/>
          <a:r>
            <a:rPr kumimoji="1" lang="ja-JP" altLang="en-US" sz="1600" dirty="0">
              <a:solidFill>
                <a:schemeClr val="tx1"/>
              </a:solidFill>
            </a:rPr>
            <a:t> </a:t>
          </a:r>
          <a:r>
            <a:rPr kumimoji="1" lang="ja-JP" altLang="en-US" sz="1400" dirty="0">
              <a:solidFill>
                <a:schemeClr val="tx1"/>
              </a:solidFill>
            </a:rPr>
            <a:t>地域の課題の把握と</a:t>
          </a:r>
          <a:endParaRPr kumimoji="1" lang="en-US" altLang="ja-JP" sz="1400" dirty="0">
            <a:solidFill>
              <a:schemeClr val="tx1"/>
            </a:solidFill>
          </a:endParaRPr>
        </a:p>
        <a:p>
          <a:pPr algn="ctr"/>
          <a:r>
            <a:rPr kumimoji="1" lang="ja-JP" altLang="en-US" sz="1400" dirty="0">
              <a:solidFill>
                <a:schemeClr val="tx1"/>
              </a:solidFill>
            </a:rPr>
            <a:t>社会資源の発掘</a:t>
          </a:r>
        </a:p>
      </dgm:t>
    </dgm:pt>
    <dgm:pt modelId="{CA7CC6AA-A140-44C0-900D-36EBE4FB8277}" type="parTrans" cxnId="{861F66A1-E45F-4956-AB31-C3319CE251A2}">
      <dgm:prSet/>
      <dgm:spPr/>
      <dgm:t>
        <a:bodyPr/>
        <a:lstStyle/>
        <a:p>
          <a:endParaRPr kumimoji="1" lang="ja-JP" altLang="en-US"/>
        </a:p>
      </dgm:t>
    </dgm:pt>
    <dgm:pt modelId="{5CA2BB5E-AC65-4A16-B298-8E19FB842858}" type="sibTrans" cxnId="{861F66A1-E45F-4956-AB31-C3319CE251A2}">
      <dgm:prSet/>
      <dgm:spPr>
        <a:solidFill>
          <a:schemeClr val="tx2">
            <a:lumMod val="60000"/>
            <a:lumOff val="40000"/>
          </a:schemeClr>
        </a:solidFill>
      </dgm:spPr>
      <dgm:t>
        <a:bodyPr/>
        <a:lstStyle/>
        <a:p>
          <a:endParaRPr kumimoji="1" lang="ja-JP" altLang="en-US"/>
        </a:p>
      </dgm:t>
    </dgm:pt>
    <dgm:pt modelId="{10B536FA-AF82-45E2-B8DE-BEEA826D7B8B}">
      <dgm:prSet phldrT="[テキスト]" custT="1"/>
      <dgm:spPr/>
      <dgm:t>
        <a:bodyPr/>
        <a:lstStyle/>
        <a:p>
          <a:r>
            <a:rPr kumimoji="1" lang="ja-JP" altLang="en-US" sz="1400" dirty="0">
              <a:solidFill>
                <a:schemeClr val="tx1"/>
              </a:solidFill>
            </a:rPr>
            <a:t>地域の関係者による対応策の検討</a:t>
          </a:r>
          <a:endParaRPr kumimoji="1" lang="en-US" altLang="ja-JP" sz="1400" dirty="0">
            <a:solidFill>
              <a:schemeClr val="tx1"/>
            </a:solidFill>
          </a:endParaRPr>
        </a:p>
      </dgm:t>
    </dgm:pt>
    <dgm:pt modelId="{FA3FE174-07DF-4140-BA95-11E37F1BCD75}" type="parTrans" cxnId="{5E1C767E-FF31-49FA-B5EF-E67DCB379E41}">
      <dgm:prSet/>
      <dgm:spPr/>
      <dgm:t>
        <a:bodyPr/>
        <a:lstStyle/>
        <a:p>
          <a:endParaRPr kumimoji="1" lang="ja-JP" altLang="en-US"/>
        </a:p>
      </dgm:t>
    </dgm:pt>
    <dgm:pt modelId="{8B58CE58-BEEF-4A43-AB47-AD599C01B7B7}" type="sibTrans" cxnId="{5E1C767E-FF31-49FA-B5EF-E67DCB379E41}">
      <dgm:prSet/>
      <dgm:spPr>
        <a:solidFill>
          <a:schemeClr val="tx2">
            <a:lumMod val="60000"/>
            <a:lumOff val="40000"/>
          </a:schemeClr>
        </a:solidFill>
      </dgm:spPr>
      <dgm:t>
        <a:bodyPr/>
        <a:lstStyle/>
        <a:p>
          <a:endParaRPr kumimoji="1" lang="ja-JP" altLang="en-US"/>
        </a:p>
      </dgm:t>
    </dgm:pt>
    <dgm:pt modelId="{17E9ADD0-63B7-4017-A774-33ABDC97E78A}">
      <dgm:prSet phldrT="[テキスト]" custT="1"/>
      <dgm:spPr/>
      <dgm:t>
        <a:bodyPr/>
        <a:lstStyle/>
        <a:p>
          <a:r>
            <a:rPr kumimoji="1" lang="ja-JP" altLang="en-US" sz="1400" dirty="0">
              <a:solidFill>
                <a:schemeClr val="tx1"/>
              </a:solidFill>
            </a:rPr>
            <a:t>対応策の</a:t>
          </a:r>
          <a:endParaRPr kumimoji="1" lang="en-US" altLang="ja-JP" sz="1400" dirty="0">
            <a:solidFill>
              <a:schemeClr val="tx1"/>
            </a:solidFill>
          </a:endParaRPr>
        </a:p>
        <a:p>
          <a:r>
            <a:rPr kumimoji="1" lang="ja-JP" altLang="en-US" sz="1400" dirty="0">
              <a:solidFill>
                <a:schemeClr val="tx1"/>
              </a:solidFill>
            </a:rPr>
            <a:t>決定・実行</a:t>
          </a:r>
        </a:p>
      </dgm:t>
    </dgm:pt>
    <dgm:pt modelId="{661A190C-3648-455F-8E38-DAF8A2E8BFD4}" type="parTrans" cxnId="{7B47ECEE-B635-4EF2-935A-93C9138E2C2A}">
      <dgm:prSet/>
      <dgm:spPr/>
      <dgm:t>
        <a:bodyPr/>
        <a:lstStyle/>
        <a:p>
          <a:endParaRPr kumimoji="1" lang="ja-JP" altLang="en-US"/>
        </a:p>
      </dgm:t>
    </dgm:pt>
    <dgm:pt modelId="{8F4D69AC-8A37-4B16-99A5-27C4E076F43D}" type="sibTrans" cxnId="{7B47ECEE-B635-4EF2-935A-93C9138E2C2A}">
      <dgm:prSet/>
      <dgm:spPr/>
      <dgm:t>
        <a:bodyPr/>
        <a:lstStyle/>
        <a:p>
          <a:endParaRPr kumimoji="1" lang="ja-JP" altLang="en-US"/>
        </a:p>
      </dgm:t>
    </dgm:pt>
    <dgm:pt modelId="{D4FFDE4D-F43A-4074-9843-B1AA2EED197E}" type="pres">
      <dgm:prSet presAssocID="{66235752-9D0E-49B4-9596-36D8CF80844C}" presName="Name0" presStyleCnt="0">
        <dgm:presLayoutVars>
          <dgm:dir/>
          <dgm:resizeHandles val="exact"/>
        </dgm:presLayoutVars>
      </dgm:prSet>
      <dgm:spPr/>
    </dgm:pt>
    <dgm:pt modelId="{6DFBA8B8-0264-4440-9DA3-CBCF6772094C}" type="pres">
      <dgm:prSet presAssocID="{D04F2B35-7D38-437D-B9B6-AF20217DC121}" presName="node" presStyleLbl="node1" presStyleIdx="0" presStyleCnt="3" custScaleX="175436" custLinFactNeighborX="28729">
        <dgm:presLayoutVars>
          <dgm:bulletEnabled val="1"/>
        </dgm:presLayoutVars>
      </dgm:prSet>
      <dgm:spPr/>
    </dgm:pt>
    <dgm:pt modelId="{86C2B89B-5A49-4724-9FEB-2CEB9485D2B4}" type="pres">
      <dgm:prSet presAssocID="{5CA2BB5E-AC65-4A16-B298-8E19FB842858}" presName="sibTrans" presStyleLbl="sibTrans2D1" presStyleIdx="0" presStyleCnt="2"/>
      <dgm:spPr/>
    </dgm:pt>
    <dgm:pt modelId="{16774244-D3F6-4447-8C47-1C8F9B9DB27C}" type="pres">
      <dgm:prSet presAssocID="{5CA2BB5E-AC65-4A16-B298-8E19FB842858}" presName="connectorText" presStyleLbl="sibTrans2D1" presStyleIdx="0" presStyleCnt="2"/>
      <dgm:spPr/>
    </dgm:pt>
    <dgm:pt modelId="{39DA7C84-BC3F-4825-83FA-1CDD664AE5A5}" type="pres">
      <dgm:prSet presAssocID="{10B536FA-AF82-45E2-B8DE-BEEA826D7B8B}" presName="node" presStyleLbl="node1" presStyleIdx="1" presStyleCnt="3" custScaleX="75359" custLinFactNeighborX="28071" custLinFactNeighborY="3277">
        <dgm:presLayoutVars>
          <dgm:bulletEnabled val="1"/>
        </dgm:presLayoutVars>
      </dgm:prSet>
      <dgm:spPr/>
    </dgm:pt>
    <dgm:pt modelId="{2810C46C-3F0F-4DA2-BBBB-D8627099A058}" type="pres">
      <dgm:prSet presAssocID="{8B58CE58-BEEF-4A43-AB47-AD599C01B7B7}" presName="sibTrans" presStyleLbl="sibTrans2D1" presStyleIdx="1" presStyleCnt="2" custScaleX="122665" custLinFactNeighborX="-297"/>
      <dgm:spPr/>
    </dgm:pt>
    <dgm:pt modelId="{C6488318-78DB-426C-A7A9-DB890E54336E}" type="pres">
      <dgm:prSet presAssocID="{8B58CE58-BEEF-4A43-AB47-AD599C01B7B7}" presName="connectorText" presStyleLbl="sibTrans2D1" presStyleIdx="1" presStyleCnt="2"/>
      <dgm:spPr/>
    </dgm:pt>
    <dgm:pt modelId="{B7FCC8E8-C0F4-478B-A980-D2FBB931C5CF}" type="pres">
      <dgm:prSet presAssocID="{17E9ADD0-63B7-4017-A774-33ABDC97E78A}" presName="node" presStyleLbl="node1" presStyleIdx="2" presStyleCnt="3" custScaleX="75887">
        <dgm:presLayoutVars>
          <dgm:bulletEnabled val="1"/>
        </dgm:presLayoutVars>
      </dgm:prSet>
      <dgm:spPr/>
    </dgm:pt>
  </dgm:ptLst>
  <dgm:cxnLst>
    <dgm:cxn modelId="{CE390515-5BAF-411D-BE7B-C64B69B444F9}" type="presOf" srcId="{D04F2B35-7D38-437D-B9B6-AF20217DC121}" destId="{6DFBA8B8-0264-4440-9DA3-CBCF6772094C}" srcOrd="0" destOrd="0" presId="urn:microsoft.com/office/officeart/2005/8/layout/process1"/>
    <dgm:cxn modelId="{9296C568-ADA5-41AC-B4EB-B61E0A9583D1}" type="presOf" srcId="{10B536FA-AF82-45E2-B8DE-BEEA826D7B8B}" destId="{39DA7C84-BC3F-4825-83FA-1CDD664AE5A5}" srcOrd="0" destOrd="0" presId="urn:microsoft.com/office/officeart/2005/8/layout/process1"/>
    <dgm:cxn modelId="{C23A7271-1BAA-4E80-BAFE-690B8B73E22F}" type="presOf" srcId="{8B58CE58-BEEF-4A43-AB47-AD599C01B7B7}" destId="{2810C46C-3F0F-4DA2-BBBB-D8627099A058}" srcOrd="0" destOrd="0" presId="urn:microsoft.com/office/officeart/2005/8/layout/process1"/>
    <dgm:cxn modelId="{5E1C767E-FF31-49FA-B5EF-E67DCB379E41}" srcId="{66235752-9D0E-49B4-9596-36D8CF80844C}" destId="{10B536FA-AF82-45E2-B8DE-BEEA826D7B8B}" srcOrd="1" destOrd="0" parTransId="{FA3FE174-07DF-4140-BA95-11E37F1BCD75}" sibTransId="{8B58CE58-BEEF-4A43-AB47-AD599C01B7B7}"/>
    <dgm:cxn modelId="{5A5A538F-B0E8-42B7-99FB-1F2A33C1BA7A}" type="presOf" srcId="{17E9ADD0-63B7-4017-A774-33ABDC97E78A}" destId="{B7FCC8E8-C0F4-478B-A980-D2FBB931C5CF}" srcOrd="0" destOrd="0" presId="urn:microsoft.com/office/officeart/2005/8/layout/process1"/>
    <dgm:cxn modelId="{B04CD6A0-5B48-48B7-BF74-F2847B6B25DB}" type="presOf" srcId="{5CA2BB5E-AC65-4A16-B298-8E19FB842858}" destId="{86C2B89B-5A49-4724-9FEB-2CEB9485D2B4}" srcOrd="0" destOrd="0" presId="urn:microsoft.com/office/officeart/2005/8/layout/process1"/>
    <dgm:cxn modelId="{861F66A1-E45F-4956-AB31-C3319CE251A2}" srcId="{66235752-9D0E-49B4-9596-36D8CF80844C}" destId="{D04F2B35-7D38-437D-B9B6-AF20217DC121}" srcOrd="0" destOrd="0" parTransId="{CA7CC6AA-A140-44C0-900D-36EBE4FB8277}" sibTransId="{5CA2BB5E-AC65-4A16-B298-8E19FB842858}"/>
    <dgm:cxn modelId="{9943DBA3-A428-4E4D-A8E8-4D28F313DE47}" type="presOf" srcId="{66235752-9D0E-49B4-9596-36D8CF80844C}" destId="{D4FFDE4D-F43A-4074-9843-B1AA2EED197E}" srcOrd="0" destOrd="0" presId="urn:microsoft.com/office/officeart/2005/8/layout/process1"/>
    <dgm:cxn modelId="{CBD3B1DE-ED4D-4B64-9051-63F9E3C3B4E3}" type="presOf" srcId="{5CA2BB5E-AC65-4A16-B298-8E19FB842858}" destId="{16774244-D3F6-4447-8C47-1C8F9B9DB27C}" srcOrd="1" destOrd="0" presId="urn:microsoft.com/office/officeart/2005/8/layout/process1"/>
    <dgm:cxn modelId="{684D7CEC-877B-43D8-8492-F8C68715D48B}" type="presOf" srcId="{8B58CE58-BEEF-4A43-AB47-AD599C01B7B7}" destId="{C6488318-78DB-426C-A7A9-DB890E54336E}" srcOrd="1" destOrd="0" presId="urn:microsoft.com/office/officeart/2005/8/layout/process1"/>
    <dgm:cxn modelId="{7B47ECEE-B635-4EF2-935A-93C9138E2C2A}" srcId="{66235752-9D0E-49B4-9596-36D8CF80844C}" destId="{17E9ADD0-63B7-4017-A774-33ABDC97E78A}" srcOrd="2" destOrd="0" parTransId="{661A190C-3648-455F-8E38-DAF8A2E8BFD4}" sibTransId="{8F4D69AC-8A37-4B16-99A5-27C4E076F43D}"/>
    <dgm:cxn modelId="{880F24DD-D760-458A-B93C-FEEE665A606E}" type="presParOf" srcId="{D4FFDE4D-F43A-4074-9843-B1AA2EED197E}" destId="{6DFBA8B8-0264-4440-9DA3-CBCF6772094C}" srcOrd="0" destOrd="0" presId="urn:microsoft.com/office/officeart/2005/8/layout/process1"/>
    <dgm:cxn modelId="{80B3D81A-1240-4FD5-9988-5A230856C23A}" type="presParOf" srcId="{D4FFDE4D-F43A-4074-9843-B1AA2EED197E}" destId="{86C2B89B-5A49-4724-9FEB-2CEB9485D2B4}" srcOrd="1" destOrd="0" presId="urn:microsoft.com/office/officeart/2005/8/layout/process1"/>
    <dgm:cxn modelId="{3B137C6B-E7A2-4727-A894-9C52B665F9C8}" type="presParOf" srcId="{86C2B89B-5A49-4724-9FEB-2CEB9485D2B4}" destId="{16774244-D3F6-4447-8C47-1C8F9B9DB27C}" srcOrd="0" destOrd="0" presId="urn:microsoft.com/office/officeart/2005/8/layout/process1"/>
    <dgm:cxn modelId="{D41284BF-A46F-4ED5-8297-84E2B65F65BC}" type="presParOf" srcId="{D4FFDE4D-F43A-4074-9843-B1AA2EED197E}" destId="{39DA7C84-BC3F-4825-83FA-1CDD664AE5A5}" srcOrd="2" destOrd="0" presId="urn:microsoft.com/office/officeart/2005/8/layout/process1"/>
    <dgm:cxn modelId="{E5A3D042-7435-4ADF-8D03-4FAB5B8C3C74}" type="presParOf" srcId="{D4FFDE4D-F43A-4074-9843-B1AA2EED197E}" destId="{2810C46C-3F0F-4DA2-BBBB-D8627099A058}" srcOrd="3" destOrd="0" presId="urn:microsoft.com/office/officeart/2005/8/layout/process1"/>
    <dgm:cxn modelId="{988172A3-16A0-4D52-BC9E-FB7D5B1FD810}" type="presParOf" srcId="{2810C46C-3F0F-4DA2-BBBB-D8627099A058}" destId="{C6488318-78DB-426C-A7A9-DB890E54336E}" srcOrd="0" destOrd="0" presId="urn:microsoft.com/office/officeart/2005/8/layout/process1"/>
    <dgm:cxn modelId="{FDA807B6-06EF-4B81-BD75-FC24C19926BB}" type="presParOf" srcId="{D4FFDE4D-F43A-4074-9843-B1AA2EED197E}" destId="{B7FCC8E8-C0F4-478B-A980-D2FBB931C5C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BA8B8-0264-4440-9DA3-CBCF6772094C}">
      <dsp:nvSpPr>
        <dsp:cNvPr id="0" name=""/>
        <dsp:cNvSpPr/>
      </dsp:nvSpPr>
      <dsp:spPr>
        <a:xfrm>
          <a:off x="258990" y="0"/>
          <a:ext cx="3941736" cy="72008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rPr>
            <a:t> </a:t>
          </a:r>
          <a:r>
            <a:rPr kumimoji="1" lang="ja-JP" altLang="en-US" sz="1400" kern="1200" dirty="0">
              <a:solidFill>
                <a:schemeClr val="tx1"/>
              </a:solidFill>
            </a:rPr>
            <a:t>地域の課題の把握と</a:t>
          </a:r>
          <a:endParaRPr kumimoji="1" lang="en-US" altLang="ja-JP" sz="1400" kern="1200" dirty="0">
            <a:solidFill>
              <a:schemeClr val="tx1"/>
            </a:solidFill>
          </a:endParaRPr>
        </a:p>
        <a:p>
          <a:pPr marL="0" lvl="0" indent="0" algn="ctr" defTabSz="711200">
            <a:lnSpc>
              <a:spcPct val="90000"/>
            </a:lnSpc>
            <a:spcBef>
              <a:spcPct val="0"/>
            </a:spcBef>
            <a:spcAft>
              <a:spcPct val="35000"/>
            </a:spcAft>
            <a:buNone/>
          </a:pPr>
          <a:r>
            <a:rPr kumimoji="1" lang="ja-JP" altLang="en-US" sz="1400" kern="1200" dirty="0">
              <a:solidFill>
                <a:schemeClr val="tx1"/>
              </a:solidFill>
            </a:rPr>
            <a:t>社会資源の発掘</a:t>
          </a:r>
        </a:p>
      </dsp:txBody>
      <dsp:txXfrm>
        <a:off x="280080" y="21090"/>
        <a:ext cx="3899556" cy="677900"/>
      </dsp:txXfrm>
    </dsp:sp>
    <dsp:sp modelId="{86C2B89B-5A49-4724-9FEB-2CEB9485D2B4}">
      <dsp:nvSpPr>
        <dsp:cNvPr id="0" name=""/>
        <dsp:cNvSpPr/>
      </dsp:nvSpPr>
      <dsp:spPr>
        <a:xfrm>
          <a:off x="4412277" y="81433"/>
          <a:ext cx="448486" cy="557212"/>
        </a:xfrm>
        <a:prstGeom prst="rightArrow">
          <a:avLst>
            <a:gd name="adj1" fmla="val 60000"/>
            <a:gd name="adj2" fmla="val 5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a:p>
      </dsp:txBody>
      <dsp:txXfrm>
        <a:off x="4412277" y="192875"/>
        <a:ext cx="313940" cy="334328"/>
      </dsp:txXfrm>
    </dsp:sp>
    <dsp:sp modelId="{39DA7C84-BC3F-4825-83FA-1CDD664AE5A5}">
      <dsp:nvSpPr>
        <dsp:cNvPr id="0" name=""/>
        <dsp:cNvSpPr/>
      </dsp:nvSpPr>
      <dsp:spPr>
        <a:xfrm>
          <a:off x="5046928" y="0"/>
          <a:ext cx="1693183" cy="72008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chemeClr val="tx1"/>
              </a:solidFill>
            </a:rPr>
            <a:t>地域の関係者による対応策の検討</a:t>
          </a:r>
          <a:endParaRPr kumimoji="1" lang="en-US" altLang="ja-JP" sz="1400" kern="1200" dirty="0">
            <a:solidFill>
              <a:schemeClr val="tx1"/>
            </a:solidFill>
          </a:endParaRPr>
        </a:p>
      </dsp:txBody>
      <dsp:txXfrm>
        <a:off x="5068018" y="21090"/>
        <a:ext cx="1651003" cy="677900"/>
      </dsp:txXfrm>
    </dsp:sp>
    <dsp:sp modelId="{2810C46C-3F0F-4DA2-BBBB-D8627099A058}">
      <dsp:nvSpPr>
        <dsp:cNvPr id="0" name=""/>
        <dsp:cNvSpPr/>
      </dsp:nvSpPr>
      <dsp:spPr>
        <a:xfrm>
          <a:off x="6870659" y="81433"/>
          <a:ext cx="450576" cy="557212"/>
        </a:xfrm>
        <a:prstGeom prst="rightArrow">
          <a:avLst>
            <a:gd name="adj1" fmla="val 60000"/>
            <a:gd name="adj2" fmla="val 5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a:p>
      </dsp:txBody>
      <dsp:txXfrm>
        <a:off x="6870659" y="192875"/>
        <a:ext cx="315403" cy="334328"/>
      </dsp:txXfrm>
    </dsp:sp>
    <dsp:sp modelId="{B7FCC8E8-C0F4-478B-A980-D2FBB931C5CF}">
      <dsp:nvSpPr>
        <dsp:cNvPr id="0" name=""/>
        <dsp:cNvSpPr/>
      </dsp:nvSpPr>
      <dsp:spPr>
        <a:xfrm>
          <a:off x="7433173" y="0"/>
          <a:ext cx="1705046" cy="72008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chemeClr val="tx1"/>
              </a:solidFill>
            </a:rPr>
            <a:t>対応策の</a:t>
          </a:r>
          <a:endParaRPr kumimoji="1" lang="en-US" altLang="ja-JP" sz="1400" kern="1200" dirty="0">
            <a:solidFill>
              <a:schemeClr val="tx1"/>
            </a:solidFill>
          </a:endParaRPr>
        </a:p>
        <a:p>
          <a:pPr marL="0" lvl="0" indent="0" algn="ctr" defTabSz="622300">
            <a:lnSpc>
              <a:spcPct val="90000"/>
            </a:lnSpc>
            <a:spcBef>
              <a:spcPct val="0"/>
            </a:spcBef>
            <a:spcAft>
              <a:spcPct val="35000"/>
            </a:spcAft>
            <a:buNone/>
          </a:pPr>
          <a:r>
            <a:rPr kumimoji="1" lang="ja-JP" altLang="en-US" sz="1400" kern="1200" dirty="0">
              <a:solidFill>
                <a:schemeClr val="tx1"/>
              </a:solidFill>
            </a:rPr>
            <a:t>決定・実行</a:t>
          </a:r>
        </a:p>
      </dsp:txBody>
      <dsp:txXfrm>
        <a:off x="7454263" y="21090"/>
        <a:ext cx="1662866" cy="6779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0.40795</cdr:x>
      <cdr:y>0.16198</cdr:y>
    </cdr:from>
    <cdr:to>
      <cdr:x>0.51681</cdr:x>
      <cdr:y>0.2763</cdr:y>
    </cdr:to>
    <cdr:cxnSp macro="">
      <cdr:nvCxnSpPr>
        <cdr:cNvPr id="6" name="直線コネクタ 5">
          <a:extLst xmlns:a="http://schemas.openxmlformats.org/drawingml/2006/main">
            <a:ext uri="{FF2B5EF4-FFF2-40B4-BE49-F238E27FC236}">
              <a16:creationId xmlns:a16="http://schemas.microsoft.com/office/drawing/2014/main" id="{F4D82393-0D1C-DD2D-779C-0863679DD301}"/>
            </a:ext>
          </a:extLst>
        </cdr:cNvPr>
        <cdr:cNvCxnSpPr/>
      </cdr:nvCxnSpPr>
      <cdr:spPr>
        <a:xfrm xmlns:a="http://schemas.openxmlformats.org/drawingml/2006/main" flipV="1">
          <a:off x="3508310" y="384917"/>
          <a:ext cx="936104" cy="271649"/>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0.65915</cdr:x>
      <cdr:y>0.16198</cdr:y>
    </cdr:from>
    <cdr:to>
      <cdr:x>0.75126</cdr:x>
      <cdr:y>0.28423</cdr:y>
    </cdr:to>
    <cdr:cxnSp macro="">
      <cdr:nvCxnSpPr>
        <cdr:cNvPr id="8" name="直線コネクタ 7">
          <a:extLst xmlns:a="http://schemas.openxmlformats.org/drawingml/2006/main">
            <a:ext uri="{FF2B5EF4-FFF2-40B4-BE49-F238E27FC236}">
              <a16:creationId xmlns:a16="http://schemas.microsoft.com/office/drawing/2014/main" id="{1CC33670-5A12-D62D-AD52-5F6A96917A11}"/>
            </a:ext>
          </a:extLst>
        </cdr:cNvPr>
        <cdr:cNvCxnSpPr/>
      </cdr:nvCxnSpPr>
      <cdr:spPr>
        <a:xfrm xmlns:a="http://schemas.openxmlformats.org/drawingml/2006/main" flipV="1">
          <a:off x="5668550" y="384917"/>
          <a:ext cx="792088"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0.93547</cdr:x>
      <cdr:y>0.16198</cdr:y>
    </cdr:from>
    <cdr:to>
      <cdr:x>0.95221</cdr:x>
      <cdr:y>0.28423</cdr:y>
    </cdr:to>
    <cdr:cxnSp macro="">
      <cdr:nvCxnSpPr>
        <cdr:cNvPr id="10" name="直線コネクタ 9">
          <a:extLst xmlns:a="http://schemas.openxmlformats.org/drawingml/2006/main">
            <a:ext uri="{FF2B5EF4-FFF2-40B4-BE49-F238E27FC236}">
              <a16:creationId xmlns:a16="http://schemas.microsoft.com/office/drawing/2014/main" id="{3EF1EF13-A8BE-8277-05ED-DBDC192143A9}"/>
            </a:ext>
          </a:extLst>
        </cdr:cNvPr>
        <cdr:cNvCxnSpPr/>
      </cdr:nvCxnSpPr>
      <cdr:spPr>
        <a:xfrm xmlns:a="http://schemas.openxmlformats.org/drawingml/2006/main">
          <a:off x="8044814" y="384917"/>
          <a:ext cx="144016"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0.73077</cdr:x>
      <cdr:y>0.09434</cdr:y>
    </cdr:from>
    <cdr:to>
      <cdr:x>0.88521</cdr:x>
      <cdr:y>0.26141</cdr:y>
    </cdr:to>
    <cdr:sp macro="" textlink="">
      <cdr:nvSpPr>
        <cdr:cNvPr id="12" name="角丸四角形吹き出し 11"/>
        <cdr:cNvSpPr/>
      </cdr:nvSpPr>
      <cdr:spPr>
        <a:xfrm xmlns:a="http://schemas.openxmlformats.org/drawingml/2006/main">
          <a:off x="6840760" y="360040"/>
          <a:ext cx="1445719" cy="637610"/>
        </a:xfrm>
        <a:prstGeom xmlns:a="http://schemas.openxmlformats.org/drawingml/2006/main" prst="wedgeRoundRectCallout">
          <a:avLst>
            <a:gd name="adj1" fmla="val 54772"/>
            <a:gd name="adj2" fmla="val 108698"/>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a:solidFill>
                <a:schemeClr val="tx1"/>
              </a:solidFill>
            </a:rPr>
            <a:t>150</a:t>
          </a:r>
          <a:r>
            <a:rPr lang="ja-JP" altLang="en-US" dirty="0">
              <a:solidFill>
                <a:schemeClr val="tx1"/>
              </a:solidFill>
            </a:rPr>
            <a:t>以上～</a:t>
          </a:r>
          <a:r>
            <a:rPr lang="en-US" altLang="ja-JP" dirty="0">
              <a:solidFill>
                <a:schemeClr val="tx1"/>
              </a:solidFill>
            </a:rPr>
            <a:t>160</a:t>
          </a:r>
          <a:r>
            <a:rPr lang="ja-JP" altLang="en-US" dirty="0">
              <a:solidFill>
                <a:schemeClr val="tx1"/>
              </a:solidFill>
            </a:rPr>
            <a:t>未満</a:t>
          </a:r>
          <a:endParaRPr lang="en-US" altLang="ja-JP" dirty="0">
            <a:solidFill>
              <a:schemeClr val="tx1"/>
            </a:solidFill>
          </a:endParaRPr>
        </a:p>
        <a:p xmlns:a="http://schemas.openxmlformats.org/drawingml/2006/main">
          <a:r>
            <a:rPr lang="ja-JP" altLang="en-US" dirty="0">
              <a:solidFill>
                <a:schemeClr val="tx1"/>
              </a:solidFill>
            </a:rPr>
            <a:t>　　　　　</a:t>
          </a:r>
          <a:r>
            <a:rPr lang="en-US" altLang="ja-JP" dirty="0">
              <a:solidFill>
                <a:schemeClr val="tx1"/>
              </a:solidFill>
            </a:rPr>
            <a:t>102</a:t>
          </a:r>
        </a:p>
        <a:p xmlns:a="http://schemas.openxmlformats.org/drawingml/2006/main">
          <a:r>
            <a:rPr lang="ja-JP" altLang="en-US" dirty="0">
              <a:solidFill>
                <a:schemeClr val="tx1"/>
              </a:solidFill>
            </a:rPr>
            <a:t>　　　　（</a:t>
          </a:r>
          <a:r>
            <a:rPr lang="en-US" altLang="ja-JP" dirty="0">
              <a:solidFill>
                <a:schemeClr val="tx1"/>
              </a:solidFill>
            </a:rPr>
            <a:t>6.1%</a:t>
          </a:r>
          <a:r>
            <a:rPr lang="ja-JP" altLang="en-US" dirty="0">
              <a:solidFill>
                <a:schemeClr val="tx1"/>
              </a:solidFill>
            </a:rPr>
            <a:t>）</a:t>
          </a:r>
          <a:endParaRPr lang="ja-JP" dirty="0">
            <a:solidFill>
              <a:schemeClr val="tx1"/>
            </a:solidFill>
          </a:endParaRPr>
        </a:p>
      </cdr:txBody>
    </cdr:sp>
  </cdr:relSizeAnchor>
  <cdr:relSizeAnchor xmlns:cdr="http://schemas.openxmlformats.org/drawingml/2006/chartDrawing">
    <cdr:from>
      <cdr:x>0.89231</cdr:x>
      <cdr:y>0.07547</cdr:y>
    </cdr:from>
    <cdr:to>
      <cdr:x>0.99167</cdr:x>
      <cdr:y>0.24109</cdr:y>
    </cdr:to>
    <cdr:sp macro="" textlink="">
      <cdr:nvSpPr>
        <cdr:cNvPr id="13" name="角丸四角形吹き出し 12"/>
        <cdr:cNvSpPr/>
      </cdr:nvSpPr>
      <cdr:spPr>
        <a:xfrm xmlns:a="http://schemas.openxmlformats.org/drawingml/2006/main">
          <a:off x="8352928" y="288032"/>
          <a:ext cx="930135" cy="632070"/>
        </a:xfrm>
        <a:prstGeom xmlns:a="http://schemas.openxmlformats.org/drawingml/2006/main" prst="wedgeRoundRectCallout">
          <a:avLst>
            <a:gd name="adj1" fmla="val 18578"/>
            <a:gd name="adj2" fmla="val 78749"/>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a:solidFill>
                <a:schemeClr val="tx1"/>
              </a:solidFill>
            </a:rPr>
            <a:t>170</a:t>
          </a:r>
          <a:r>
            <a:rPr lang="ja-JP" altLang="en-US" dirty="0">
              <a:solidFill>
                <a:schemeClr val="tx1"/>
              </a:solidFill>
            </a:rPr>
            <a:t>以上～</a:t>
          </a:r>
          <a:endParaRPr lang="en-US" altLang="ja-JP" dirty="0">
            <a:solidFill>
              <a:schemeClr val="tx1"/>
            </a:solidFill>
          </a:endParaRPr>
        </a:p>
        <a:p xmlns:a="http://schemas.openxmlformats.org/drawingml/2006/main">
          <a:r>
            <a:rPr lang="ja-JP" altLang="en-US" dirty="0">
              <a:solidFill>
                <a:schemeClr val="tx1"/>
              </a:solidFill>
            </a:rPr>
            <a:t>　　</a:t>
          </a:r>
          <a:r>
            <a:rPr lang="en-US" altLang="ja-JP" dirty="0">
              <a:solidFill>
                <a:schemeClr val="tx1"/>
              </a:solidFill>
            </a:rPr>
            <a:t>22</a:t>
          </a:r>
        </a:p>
        <a:p xmlns:a="http://schemas.openxmlformats.org/drawingml/2006/main">
          <a:r>
            <a:rPr lang="ja-JP" altLang="en-US" dirty="0">
              <a:solidFill>
                <a:schemeClr val="tx1"/>
              </a:solidFill>
            </a:rPr>
            <a:t>　（</a:t>
          </a:r>
          <a:r>
            <a:rPr lang="en-US" altLang="ja-JP" dirty="0">
              <a:solidFill>
                <a:schemeClr val="tx1"/>
              </a:solidFill>
            </a:rPr>
            <a:t>1.3%</a:t>
          </a:r>
          <a:r>
            <a:rPr lang="ja-JP" altLang="en-US" dirty="0">
              <a:solidFill>
                <a:schemeClr val="tx1"/>
              </a:solidFill>
            </a:rPr>
            <a:t>）</a:t>
          </a:r>
          <a:endParaRPr lang="en-US" altLang="ja-JP" dirty="0">
            <a:solidFill>
              <a:schemeClr val="tx1"/>
            </a:solidFill>
          </a:endParaRPr>
        </a:p>
        <a:p xmlns:a="http://schemas.openxmlformats.org/drawingml/2006/main">
          <a:endParaRPr lang="ja-JP" dirty="0">
            <a:solidFill>
              <a:schemeClr val="tx1"/>
            </a:solidFill>
          </a:endParaRPr>
        </a:p>
      </cdr:txBody>
    </cdr:sp>
  </cdr:relSizeAnchor>
  <cdr:relSizeAnchor xmlns:cdr="http://schemas.openxmlformats.org/drawingml/2006/chartDrawing">
    <cdr:from>
      <cdr:x>0.84556</cdr:x>
      <cdr:y>0.69811</cdr:y>
    </cdr:from>
    <cdr:to>
      <cdr:x>1</cdr:x>
      <cdr:y>0.86518</cdr:y>
    </cdr:to>
    <cdr:sp macro="" textlink="">
      <cdr:nvSpPr>
        <cdr:cNvPr id="15" name="角丸四角形吹き出し 14"/>
        <cdr:cNvSpPr/>
      </cdr:nvSpPr>
      <cdr:spPr>
        <a:xfrm xmlns:a="http://schemas.openxmlformats.org/drawingml/2006/main">
          <a:off x="7920880" y="2664296"/>
          <a:ext cx="1445719" cy="637610"/>
        </a:xfrm>
        <a:prstGeom xmlns:a="http://schemas.openxmlformats.org/drawingml/2006/main" prst="wedgeRoundRectCallout">
          <a:avLst>
            <a:gd name="adj1" fmla="val 11082"/>
            <a:gd name="adj2" fmla="val -110201"/>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a:solidFill>
                <a:schemeClr val="tx1"/>
              </a:solidFill>
            </a:rPr>
            <a:t>160</a:t>
          </a:r>
          <a:r>
            <a:rPr lang="ja-JP" altLang="en-US" dirty="0">
              <a:solidFill>
                <a:schemeClr val="tx1"/>
              </a:solidFill>
            </a:rPr>
            <a:t>以上～</a:t>
          </a:r>
          <a:r>
            <a:rPr lang="en-US" altLang="ja-JP" dirty="0">
              <a:solidFill>
                <a:schemeClr val="tx1"/>
              </a:solidFill>
            </a:rPr>
            <a:t>170</a:t>
          </a:r>
          <a:r>
            <a:rPr lang="ja-JP" altLang="en-US" dirty="0">
              <a:solidFill>
                <a:schemeClr val="tx1"/>
              </a:solidFill>
            </a:rPr>
            <a:t>未満</a:t>
          </a:r>
          <a:endParaRPr lang="en-US" altLang="ja-JP" dirty="0">
            <a:solidFill>
              <a:schemeClr val="tx1"/>
            </a:solidFill>
          </a:endParaRPr>
        </a:p>
        <a:p xmlns:a="http://schemas.openxmlformats.org/drawingml/2006/main">
          <a:r>
            <a:rPr lang="ja-JP" altLang="en-US" dirty="0">
              <a:solidFill>
                <a:schemeClr val="tx1"/>
              </a:solidFill>
            </a:rPr>
            <a:t>　　　　　　</a:t>
          </a:r>
          <a:r>
            <a:rPr lang="en-US" altLang="ja-JP" dirty="0">
              <a:solidFill>
                <a:schemeClr val="tx1"/>
              </a:solidFill>
            </a:rPr>
            <a:t>63</a:t>
          </a:r>
        </a:p>
        <a:p xmlns:a="http://schemas.openxmlformats.org/drawingml/2006/main">
          <a:r>
            <a:rPr lang="ja-JP" altLang="en-US" dirty="0">
              <a:solidFill>
                <a:schemeClr val="tx1"/>
              </a:solidFill>
            </a:rPr>
            <a:t>　　　　（</a:t>
          </a:r>
          <a:r>
            <a:rPr lang="en-US" altLang="ja-JP" dirty="0">
              <a:solidFill>
                <a:schemeClr val="tx1"/>
              </a:solidFill>
            </a:rPr>
            <a:t>3.8%</a:t>
          </a:r>
          <a:r>
            <a:rPr lang="ja-JP" altLang="en-US" dirty="0">
              <a:solidFill>
                <a:schemeClr val="tx1"/>
              </a:solidFill>
            </a:rPr>
            <a:t>）</a:t>
          </a:r>
          <a:endParaRPr lang="ja-JP" dirty="0">
            <a:solidFill>
              <a:schemeClr val="tx1"/>
            </a:solidFill>
          </a:endParaRPr>
        </a:p>
      </cdr:txBody>
    </cdr:sp>
  </cdr:relSizeAnchor>
  <cdr:relSizeAnchor xmlns:cdr="http://schemas.openxmlformats.org/drawingml/2006/chartDrawing">
    <cdr:from>
      <cdr:x>0.7</cdr:x>
      <cdr:y>0.37736</cdr:y>
    </cdr:from>
    <cdr:to>
      <cdr:x>0.78462</cdr:x>
      <cdr:y>0.60377</cdr:y>
    </cdr:to>
    <cdr:sp macro="" textlink="">
      <cdr:nvSpPr>
        <cdr:cNvPr id="7" name="正方形/長方形 6"/>
        <cdr:cNvSpPr/>
      </cdr:nvSpPr>
      <cdr:spPr>
        <a:xfrm xmlns:a="http://schemas.openxmlformats.org/drawingml/2006/main">
          <a:off x="6552728" y="1440160"/>
          <a:ext cx="792088" cy="864096"/>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t" anchorCtr="1">
          <a:noAutofit/>
        </a:bodyPr>
        <a:lstStyle xmlns:a="http://schemas.openxmlformats.org/drawingml/2006/main"/>
        <a:p xmlns:a="http://schemas.openxmlformats.org/drawingml/2006/main">
          <a:r>
            <a:rPr lang="en-US" altLang="ja-JP" sz="1000" dirty="0"/>
            <a:t>130</a:t>
          </a:r>
          <a:r>
            <a:rPr lang="ja-JP" altLang="en-US" sz="1000" dirty="0"/>
            <a:t>以上～</a:t>
          </a:r>
          <a:endParaRPr lang="en-US" altLang="ja-JP" sz="1000" dirty="0"/>
        </a:p>
        <a:p xmlns:a="http://schemas.openxmlformats.org/drawingml/2006/main">
          <a:r>
            <a:rPr lang="ja-JP" altLang="en-US" sz="1000" dirty="0"/>
            <a:t>　</a:t>
          </a:r>
          <a:r>
            <a:rPr lang="en-US" altLang="ja-JP" sz="1000" dirty="0"/>
            <a:t>140</a:t>
          </a:r>
          <a:r>
            <a:rPr lang="ja-JP" altLang="en-US" sz="1000" dirty="0"/>
            <a:t>未満</a:t>
          </a:r>
          <a:endParaRPr lang="en-US" altLang="ja-JP" sz="1000" dirty="0"/>
        </a:p>
        <a:p xmlns:a="http://schemas.openxmlformats.org/drawingml/2006/main">
          <a:r>
            <a:rPr lang="ja-JP" altLang="en-US" sz="1000" dirty="0"/>
            <a:t>　　</a:t>
          </a:r>
          <a:r>
            <a:rPr lang="en-US" altLang="ja-JP" sz="1000" dirty="0"/>
            <a:t>178</a:t>
          </a:r>
        </a:p>
        <a:p xmlns:a="http://schemas.openxmlformats.org/drawingml/2006/main">
          <a:r>
            <a:rPr lang="ja-JP" altLang="en-US" sz="1000" dirty="0"/>
            <a:t>　</a:t>
          </a:r>
          <a:r>
            <a:rPr lang="en-US" altLang="ja-JP" sz="1000" dirty="0"/>
            <a:t>(10.7%)</a:t>
          </a:r>
        </a:p>
        <a:p xmlns:a="http://schemas.openxmlformats.org/drawingml/2006/main">
          <a:endParaRPr lang="ja-JP" dirty="0"/>
        </a:p>
      </cdr:txBody>
    </cdr:sp>
  </cdr:relSizeAnchor>
  <cdr:relSizeAnchor xmlns:cdr="http://schemas.openxmlformats.org/drawingml/2006/chartDrawing">
    <cdr:from>
      <cdr:x>0.79231</cdr:x>
      <cdr:y>0.37736</cdr:y>
    </cdr:from>
    <cdr:to>
      <cdr:x>0.86154</cdr:x>
      <cdr:y>0.60377</cdr:y>
    </cdr:to>
    <cdr:sp macro="" textlink="">
      <cdr:nvSpPr>
        <cdr:cNvPr id="8" name="正方形/長方形 7"/>
        <cdr:cNvSpPr/>
      </cdr:nvSpPr>
      <cdr:spPr>
        <a:xfrm xmlns:a="http://schemas.openxmlformats.org/drawingml/2006/main">
          <a:off x="7416824" y="1440160"/>
          <a:ext cx="648072" cy="864096"/>
        </a:xfrm>
        <a:prstGeom xmlns:a="http://schemas.openxmlformats.org/drawingml/2006/main" prst="rect">
          <a:avLst/>
        </a:prstGeom>
        <a:solidFill xmlns:a="http://schemas.openxmlformats.org/drawingml/2006/main">
          <a:prstClr val="white">
            <a:lumMod val="85000"/>
          </a:prst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950" dirty="0"/>
            <a:t>140</a:t>
          </a:r>
          <a:r>
            <a:rPr lang="ja-JP" altLang="en-US" sz="950" dirty="0"/>
            <a:t>以上～</a:t>
          </a:r>
          <a:endParaRPr lang="en-US" altLang="ja-JP" sz="950" dirty="0"/>
        </a:p>
        <a:p xmlns:a="http://schemas.openxmlformats.org/drawingml/2006/main">
          <a:r>
            <a:rPr lang="en-US" altLang="ja-JP" sz="950" dirty="0"/>
            <a:t>150</a:t>
          </a:r>
          <a:r>
            <a:rPr lang="ja-JP" altLang="en-US" sz="950" dirty="0"/>
            <a:t>未満</a:t>
          </a:r>
          <a:endParaRPr lang="en-US" altLang="ja-JP" sz="950" dirty="0"/>
        </a:p>
        <a:p xmlns:a="http://schemas.openxmlformats.org/drawingml/2006/main">
          <a:r>
            <a:rPr lang="ja-JP" altLang="en-US" sz="950" dirty="0"/>
            <a:t>　  </a:t>
          </a:r>
          <a:r>
            <a:rPr lang="en-US" altLang="ja-JP" sz="950" dirty="0"/>
            <a:t>138</a:t>
          </a:r>
        </a:p>
        <a:p xmlns:a="http://schemas.openxmlformats.org/drawingml/2006/main">
          <a:r>
            <a:rPr lang="ja-JP" altLang="en-US" sz="950" dirty="0"/>
            <a:t>　</a:t>
          </a:r>
          <a:r>
            <a:rPr lang="en-US" altLang="ja-JP" sz="950" dirty="0"/>
            <a:t>(8.3%)</a:t>
          </a:r>
        </a:p>
        <a:p xmlns:a="http://schemas.openxmlformats.org/drawingml/2006/main">
          <a:endParaRPr lang="ja-JP" sz="9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0.01712</cdr:x>
      <cdr:y>0.00889</cdr:y>
    </cdr:from>
    <cdr:to>
      <cdr:x>0.96733</cdr:x>
      <cdr:y>0.42713</cdr:y>
    </cdr:to>
    <cdr:sp macro="" textlink="">
      <cdr:nvSpPr>
        <cdr:cNvPr id="7" name="フリーフォーム 6"/>
        <cdr:cNvSpPr/>
      </cdr:nvSpPr>
      <cdr:spPr>
        <a:xfrm xmlns:a="http://schemas.openxmlformats.org/drawingml/2006/main">
          <a:off x="143591" y="44869"/>
          <a:ext cx="7969956" cy="2111022"/>
        </a:xfrm>
        <a:custGeom xmlns:a="http://schemas.openxmlformats.org/drawingml/2006/main">
          <a:avLst/>
          <a:gdLst>
            <a:gd name="connsiteX0" fmla="*/ 0 w 7969956"/>
            <a:gd name="connsiteY0" fmla="*/ 2111022 h 2111022"/>
            <a:gd name="connsiteX1" fmla="*/ 2573867 w 7969956"/>
            <a:gd name="connsiteY1" fmla="*/ 1004711 h 2111022"/>
            <a:gd name="connsiteX2" fmla="*/ 4944533 w 7969956"/>
            <a:gd name="connsiteY2" fmla="*/ 620889 h 2111022"/>
            <a:gd name="connsiteX3" fmla="*/ 7145867 w 7969956"/>
            <a:gd name="connsiteY3" fmla="*/ 169333 h 2111022"/>
            <a:gd name="connsiteX4" fmla="*/ 7969956 w 7969956"/>
            <a:gd name="connsiteY4" fmla="*/ 0 h 211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956" h="2111022">
              <a:moveTo>
                <a:pt x="0" y="2111022"/>
              </a:moveTo>
              <a:cubicBezTo>
                <a:pt x="874889" y="1682044"/>
                <a:pt x="1749778" y="1253067"/>
                <a:pt x="2573867" y="1004711"/>
              </a:cubicBezTo>
              <a:cubicBezTo>
                <a:pt x="3397956" y="756355"/>
                <a:pt x="4182533" y="760119"/>
                <a:pt x="4944533" y="620889"/>
              </a:cubicBezTo>
              <a:cubicBezTo>
                <a:pt x="5706533" y="481659"/>
                <a:pt x="7145867" y="169333"/>
                <a:pt x="7145867" y="169333"/>
              </a:cubicBezTo>
              <a:lnTo>
                <a:pt x="7969956" y="0"/>
              </a:lnTo>
            </a:path>
          </a:pathLst>
        </a:custGeom>
        <a:noFill xmlns:a="http://schemas.openxmlformats.org/drawingml/2006/main"/>
        <a:ln xmlns:a="http://schemas.openxmlformats.org/drawingml/2006/main" w="38100">
          <a:solidFill>
            <a:srgbClr val="FF0000"/>
          </a:solidFill>
          <a:tail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2276B7C-4569-4E27-BD60-F8325AA75BD8}" type="datetimeFigureOut">
              <a:rPr kumimoji="1" lang="ja-JP" altLang="en-US" smtClean="0"/>
              <a:t>2024/3/14</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8" tIns="47844" rIns="95688"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5688" tIns="47844" rIns="95688" bIns="47844" rtlCol="0"/>
          <a:lstStyle>
            <a:lvl1pPr algn="r">
              <a:defRPr sz="1300"/>
            </a:lvl1pPr>
          </a:lstStyle>
          <a:p>
            <a:fld id="{30B5B6DB-E5ED-43A6-A7A1-5659AE97A17A}"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88" tIns="47844" rIns="95688" bIns="47844"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88" tIns="47844" rIns="95688" bIns="478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688" tIns="47844" rIns="95688"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5688" tIns="47844" rIns="95688" bIns="47844"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194921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1E0C79-27F7-4611-AFB9-793E0ACF1A69}"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85105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solidFill>
                <a:srgbClr val="FF0000"/>
              </a:solidFill>
            </a:endParaRPr>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367756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37EB26-4BA1-4B72-A611-7C46F55BC728}" type="slidenum">
              <a:rPr lang="ja-JP" altLang="en-US" smtClean="0">
                <a:solidFill>
                  <a:srgbClr val="000000"/>
                </a:solidFill>
              </a:rPr>
              <a:pPr/>
              <a:t>28</a:t>
            </a:fld>
            <a:endParaRPr lang="ja-JP"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3A81DFA-97BF-4B82-B553-3E16EB82CD3D}" type="slidenum">
              <a:rPr lang="ja-JP" altLang="en-US" smtClean="0">
                <a:solidFill>
                  <a:prstClr val="black"/>
                </a:solidFill>
              </a:rPr>
              <a:pPr/>
              <a:t>31</a:t>
            </a:fld>
            <a:endParaRPr lang="ja-JP"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xfrm>
            <a:off x="712788" y="746125"/>
            <a:ext cx="5383212" cy="3725863"/>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D5FE09-6020-40B9-8246-66276BF1CCB2}" type="slidenum">
              <a:rPr lang="ja-JP" altLang="en-US" smtClean="0">
                <a:solidFill>
                  <a:prstClr val="black"/>
                </a:solidFill>
              </a:rPr>
              <a:pPr/>
              <a:t>34</a:t>
            </a:fld>
            <a:endParaRPr lang="ja-JP"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712788" y="746125"/>
            <a:ext cx="5381625" cy="3725863"/>
          </a:xfrm>
          <a:ln/>
        </p:spPr>
      </p:sp>
      <p:sp>
        <p:nvSpPr>
          <p:cNvPr id="808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ndParaRPr>
          </a:p>
        </p:txBody>
      </p:sp>
      <p:sp>
        <p:nvSpPr>
          <p:cNvPr id="809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3BFD17C-6DC7-4E48-B50F-B64D54B4C672}" type="slidenum">
              <a:rPr lang="ja-JP" altLang="en-US" smtClean="0">
                <a:solidFill>
                  <a:prstClr val="black"/>
                </a:solidFill>
              </a:rPr>
              <a:pPr eaLnBrk="1" hangingPunct="1"/>
              <a:t>35</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41981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4F6FB9-2E90-4218-95B3-5E578AF800D4}"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183595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30009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54690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3212" cy="3725863"/>
          </a:xfrm>
        </p:spPr>
      </p:sp>
      <p:sp>
        <p:nvSpPr>
          <p:cNvPr id="3" name="ノート プレースホルダ 2"/>
          <p:cNvSpPr>
            <a:spLocks noGrp="1"/>
          </p:cNvSpPr>
          <p:nvPr>
            <p:ph type="body" idx="1"/>
          </p:nvPr>
        </p:nvSpPr>
        <p:spPr/>
        <p:txBody>
          <a:bodyPr>
            <a:normAutofit/>
          </a:bodyPr>
          <a:lstStyle/>
          <a:p>
            <a:r>
              <a:rPr kumimoji="1" lang="ja-JP" altLang="en-US" dirty="0"/>
              <a:t>＜ここからが未来志向の話です。各項目に関する詳細は次の最終スライドに示すので、ここは時間軸的流れに沿った施策であるとビジュアルなイメージがさらっと伝われば十分と思います＞</a:t>
            </a:r>
          </a:p>
        </p:txBody>
      </p:sp>
      <p:sp>
        <p:nvSpPr>
          <p:cNvPr id="4" name="スライド番号プレースホルダ 3"/>
          <p:cNvSpPr>
            <a:spLocks noGrp="1"/>
          </p:cNvSpPr>
          <p:nvPr>
            <p:ph type="sldNum" sz="quarter" idx="10"/>
          </p:nvPr>
        </p:nvSpPr>
        <p:spPr/>
        <p:txBody>
          <a:bodyPr/>
          <a:lstStyle/>
          <a:p>
            <a:fld id="{003553F0-4FAA-4363-920C-D326409A4F82}" type="slidenum">
              <a:rPr lang="ja-JP" altLang="en-US" smtClean="0">
                <a:solidFill>
                  <a:prstClr val="black"/>
                </a:solidFill>
              </a:rPr>
              <a:pPr/>
              <a:t>10</a:t>
            </a:fld>
            <a:endParaRPr lang="ja-JP"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F93F0B8-53EA-4B96-9C35-54A26A2D81BF}" type="slidenum">
              <a:rPr lang="ja-JP" altLang="en-US" smtClean="0">
                <a:solidFill>
                  <a:prstClr val="black"/>
                </a:solidFill>
              </a:rPr>
              <a:pPr/>
              <a:t>11</a:t>
            </a:fld>
            <a:endParaRPr lang="ja-JP"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978451-CBDB-4BB3-8FCA-A5EDC529CAC6}"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85828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91552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11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9310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BE5DD88-95C0-460E-8C74-786223B0370E}"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380141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49" y="274643"/>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48EDB05-AD2C-43BB-AA44-69AD7144F715}"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595765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4"/>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F2BA709-6443-4AC3-8C1A-4704D3C3F89F}"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35386"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491442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DCD7356-04AB-4898-A07C-BE2287948B59}"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48203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9"/>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682C6D51-5B8E-4F71-B95D-4D73BC6822F6}"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9437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5"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FB47903-214D-422D-88CD-EC5CD1358B97}"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34271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1F53512-4736-405B-9C0F-A8BCC02478F0}"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0169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E7BA67E-97E4-4ABA-BBEF-515E6E04F11A}"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03226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50D8E8-DB3B-460C-AC88-9296827986A1}"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73378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7"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80A8C11-EF45-49AE-A217-200D6EA411F2}"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805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14"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27839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A796C5F-C27F-4F12-834A-0CF2959914AB}"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88152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22CBF3E-AB26-4215-8D88-5B428E1154AF}"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55226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5" y="274643"/>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90111DB-7BCD-4F04-8162-D44A2146513D}"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5863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45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954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0988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8585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299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36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42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77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66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23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06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3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8233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800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1990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0062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769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5604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63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9"/>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582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6113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5214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067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7828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7"/>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24367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05548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2"/>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5018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55479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1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3959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1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174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318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73834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71123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11198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74791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650" indent="0" algn="ctr">
              <a:buNone/>
              <a:defRPr>
                <a:solidFill>
                  <a:schemeClr val="tx1">
                    <a:tint val="75000"/>
                  </a:schemeClr>
                </a:solidFill>
              </a:defRPr>
            </a:lvl2pPr>
            <a:lvl3pPr marL="913300" indent="0" algn="ctr">
              <a:buNone/>
              <a:defRPr>
                <a:solidFill>
                  <a:schemeClr val="tx1">
                    <a:tint val="75000"/>
                  </a:schemeClr>
                </a:solidFill>
              </a:defRPr>
            </a:lvl3pPr>
            <a:lvl4pPr marL="1369952" indent="0" algn="ctr">
              <a:buNone/>
              <a:defRPr>
                <a:solidFill>
                  <a:schemeClr val="tx1">
                    <a:tint val="75000"/>
                  </a:schemeClr>
                </a:solidFill>
              </a:defRPr>
            </a:lvl4pPr>
            <a:lvl5pPr marL="1826602" indent="0" algn="ctr">
              <a:buNone/>
              <a:defRPr>
                <a:solidFill>
                  <a:schemeClr val="tx1">
                    <a:tint val="75000"/>
                  </a:schemeClr>
                </a:solidFill>
              </a:defRPr>
            </a:lvl5pPr>
            <a:lvl6pPr marL="2283254" indent="0" algn="ctr">
              <a:buNone/>
              <a:defRPr>
                <a:solidFill>
                  <a:schemeClr val="tx1">
                    <a:tint val="75000"/>
                  </a:schemeClr>
                </a:solidFill>
              </a:defRPr>
            </a:lvl6pPr>
            <a:lvl7pPr marL="2739906" indent="0" algn="ctr">
              <a:buNone/>
              <a:defRPr>
                <a:solidFill>
                  <a:schemeClr val="tx1">
                    <a:tint val="75000"/>
                  </a:schemeClr>
                </a:solidFill>
              </a:defRPr>
            </a:lvl7pPr>
            <a:lvl8pPr marL="3196554" indent="0" algn="ctr">
              <a:buNone/>
              <a:defRPr>
                <a:solidFill>
                  <a:schemeClr val="tx1">
                    <a:tint val="75000"/>
                  </a:schemeClr>
                </a:solidFill>
              </a:defRPr>
            </a:lvl8pPr>
            <a:lvl9pPr marL="3653204"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839059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74259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7"/>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650" indent="0">
              <a:buNone/>
              <a:defRPr sz="1800">
                <a:solidFill>
                  <a:schemeClr val="tx1">
                    <a:tint val="75000"/>
                  </a:schemeClr>
                </a:solidFill>
              </a:defRPr>
            </a:lvl2pPr>
            <a:lvl3pPr marL="913300" indent="0">
              <a:buNone/>
              <a:defRPr sz="1600">
                <a:solidFill>
                  <a:schemeClr val="tx1">
                    <a:tint val="75000"/>
                  </a:schemeClr>
                </a:solidFill>
              </a:defRPr>
            </a:lvl3pPr>
            <a:lvl4pPr marL="1369952" indent="0">
              <a:buNone/>
              <a:defRPr sz="1400">
                <a:solidFill>
                  <a:schemeClr val="tx1">
                    <a:tint val="75000"/>
                  </a:schemeClr>
                </a:solidFill>
              </a:defRPr>
            </a:lvl4pPr>
            <a:lvl5pPr marL="1826602" indent="0">
              <a:buNone/>
              <a:defRPr sz="1400">
                <a:solidFill>
                  <a:schemeClr val="tx1">
                    <a:tint val="75000"/>
                  </a:schemeClr>
                </a:solidFill>
              </a:defRPr>
            </a:lvl5pPr>
            <a:lvl6pPr marL="2283254" indent="0">
              <a:buNone/>
              <a:defRPr sz="1400">
                <a:solidFill>
                  <a:schemeClr val="tx1">
                    <a:tint val="75000"/>
                  </a:schemeClr>
                </a:solidFill>
              </a:defRPr>
            </a:lvl6pPr>
            <a:lvl7pPr marL="2739906" indent="0">
              <a:buNone/>
              <a:defRPr sz="1400">
                <a:solidFill>
                  <a:schemeClr val="tx1">
                    <a:tint val="75000"/>
                  </a:schemeClr>
                </a:solidFill>
              </a:defRPr>
            </a:lvl7pPr>
            <a:lvl8pPr marL="3196554" indent="0">
              <a:buNone/>
              <a:defRPr sz="1400">
                <a:solidFill>
                  <a:schemeClr val="tx1">
                    <a:tint val="75000"/>
                  </a:schemeClr>
                </a:solidFill>
              </a:defRPr>
            </a:lvl8pPr>
            <a:lvl9pPr marL="3653204"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61240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06057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9585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9646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7600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05611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2"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29481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6650" indent="0">
              <a:buNone/>
              <a:defRPr sz="2800"/>
            </a:lvl2pPr>
            <a:lvl3pPr marL="913300" indent="0">
              <a:buNone/>
              <a:defRPr sz="2400"/>
            </a:lvl3pPr>
            <a:lvl4pPr marL="1369952" indent="0">
              <a:buNone/>
              <a:defRPr sz="2000"/>
            </a:lvl4pPr>
            <a:lvl5pPr marL="1826602" indent="0">
              <a:buNone/>
              <a:defRPr sz="2000"/>
            </a:lvl5pPr>
            <a:lvl6pPr marL="2283254" indent="0">
              <a:buNone/>
              <a:defRPr sz="2000"/>
            </a:lvl6pPr>
            <a:lvl7pPr marL="2739906" indent="0">
              <a:buNone/>
              <a:defRPr sz="2000"/>
            </a:lvl7pPr>
            <a:lvl8pPr marL="3196554" indent="0">
              <a:buNone/>
              <a:defRPr sz="2000"/>
            </a:lvl8pPr>
            <a:lvl9pPr marL="365320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92991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66356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3"/>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63"/>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90483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06779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0"/>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336"/>
            <a:ext cx="2311400"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93983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2636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5"/>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930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7090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41345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63011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4758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7482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6762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4114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1020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6414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6" y="609600"/>
            <a:ext cx="8420100"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0EC4C81F-2CE8-4EEE-9DEB-21971C4F5762}" type="datetime1">
              <a:rPr lang="ja-JP" altLang="en-US" smtClean="0">
                <a:solidFill>
                  <a:srgbClr val="000000"/>
                </a:solidFill>
              </a:rPr>
              <a:pPr>
                <a:defRPr/>
              </a:pPr>
              <a:t>2024/3/14</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16548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5"/>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89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5859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3735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0"/>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8832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1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37191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9626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5135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74887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86"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6579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9"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59"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59"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1878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91027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14" y="274640"/>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71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8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2567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0" indent="0" algn="ctr">
              <a:buNone/>
              <a:defRPr>
                <a:solidFill>
                  <a:schemeClr val="tx1">
                    <a:tint val="75000"/>
                  </a:schemeClr>
                </a:solidFill>
              </a:defRPr>
            </a:lvl3pPr>
            <a:lvl4pPr marL="1370941" indent="0" algn="ctr">
              <a:buNone/>
              <a:defRPr>
                <a:solidFill>
                  <a:schemeClr val="tx1">
                    <a:tint val="75000"/>
                  </a:schemeClr>
                </a:solidFill>
              </a:defRPr>
            </a:lvl4pPr>
            <a:lvl5pPr marL="1827921" indent="0" algn="ctr">
              <a:buNone/>
              <a:defRPr>
                <a:solidFill>
                  <a:schemeClr val="tx1">
                    <a:tint val="75000"/>
                  </a:schemeClr>
                </a:solidFill>
              </a:defRPr>
            </a:lvl5pPr>
            <a:lvl6pPr marL="2284902" indent="0" algn="ctr">
              <a:buNone/>
              <a:defRPr>
                <a:solidFill>
                  <a:schemeClr val="tx1">
                    <a:tint val="75000"/>
                  </a:schemeClr>
                </a:solidFill>
              </a:defRPr>
            </a:lvl6pPr>
            <a:lvl7pPr marL="2741882" indent="0" algn="ctr">
              <a:buNone/>
              <a:defRPr>
                <a:solidFill>
                  <a:schemeClr val="tx1">
                    <a:tint val="75000"/>
                  </a:schemeClr>
                </a:solidFill>
              </a:defRPr>
            </a:lvl7pPr>
            <a:lvl8pPr marL="3198862" indent="0" algn="ctr">
              <a:buNone/>
              <a:defRPr>
                <a:solidFill>
                  <a:schemeClr val="tx1">
                    <a:tint val="75000"/>
                  </a:schemeClr>
                </a:solidFill>
              </a:defRPr>
            </a:lvl8pPr>
            <a:lvl9pPr marL="365584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2085273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987911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0" indent="0">
              <a:buNone/>
              <a:defRPr sz="1600">
                <a:solidFill>
                  <a:schemeClr val="tx1">
                    <a:tint val="75000"/>
                  </a:schemeClr>
                </a:solidFill>
              </a:defRPr>
            </a:lvl3pPr>
            <a:lvl4pPr marL="1370941" indent="0">
              <a:buNone/>
              <a:defRPr sz="1400">
                <a:solidFill>
                  <a:schemeClr val="tx1">
                    <a:tint val="75000"/>
                  </a:schemeClr>
                </a:solidFill>
              </a:defRPr>
            </a:lvl4pPr>
            <a:lvl5pPr marL="1827921" indent="0">
              <a:buNone/>
              <a:defRPr sz="1400">
                <a:solidFill>
                  <a:schemeClr val="tx1">
                    <a:tint val="75000"/>
                  </a:schemeClr>
                </a:solidFill>
              </a:defRPr>
            </a:lvl5pPr>
            <a:lvl6pPr marL="2284902" indent="0">
              <a:buNone/>
              <a:defRPr sz="1400">
                <a:solidFill>
                  <a:schemeClr val="tx1">
                    <a:tint val="75000"/>
                  </a:schemeClr>
                </a:solidFill>
              </a:defRPr>
            </a:lvl6pPr>
            <a:lvl7pPr marL="2741882" indent="0">
              <a:buNone/>
              <a:defRPr sz="1400">
                <a:solidFill>
                  <a:schemeClr val="tx1">
                    <a:tint val="75000"/>
                  </a:schemeClr>
                </a:solidFill>
              </a:defRPr>
            </a:lvl7pPr>
            <a:lvl8pPr marL="3198862" indent="0">
              <a:buNone/>
              <a:defRPr sz="1400">
                <a:solidFill>
                  <a:schemeClr val="tx1">
                    <a:tint val="75000"/>
                  </a:schemeClr>
                </a:solidFill>
              </a:defRPr>
            </a:lvl8pPr>
            <a:lvl9pPr marL="3655841"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27976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11681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689279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217370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133435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2"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105202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6980" indent="0">
              <a:buNone/>
              <a:defRPr sz="2800"/>
            </a:lvl2pPr>
            <a:lvl3pPr marL="913960" indent="0">
              <a:buNone/>
              <a:defRPr sz="2400"/>
            </a:lvl3pPr>
            <a:lvl4pPr marL="1370941" indent="0">
              <a:buNone/>
              <a:defRPr sz="2000"/>
            </a:lvl4pPr>
            <a:lvl5pPr marL="1827921" indent="0">
              <a:buNone/>
              <a:defRPr sz="2000"/>
            </a:lvl5pPr>
            <a:lvl6pPr marL="2284902" indent="0">
              <a:buNone/>
              <a:defRPr sz="2000"/>
            </a:lvl6pPr>
            <a:lvl7pPr marL="2741882" indent="0">
              <a:buNone/>
              <a:defRPr sz="2000"/>
            </a:lvl7pPr>
            <a:lvl8pPr marL="3198862" indent="0">
              <a:buNone/>
              <a:defRPr sz="2000"/>
            </a:lvl8pPr>
            <a:lvl9pPr marL="365584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419283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8694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9"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59"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59"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1146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5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140399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0"/>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BC9D906-2D35-4090-8EC5-1208A979B2FC}"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272006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CD7D833-B817-4805-BE51-1C9721C7D65C}"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010444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5"/>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5BAECF6-7484-4BE5-B0C8-6BBD5203BDE9}"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510141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4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4D124AB-3B19-46BA-B093-42AC211D5902}"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25689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4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4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235BF615-F9CE-4289-8362-FEA7C4F75AC9}"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74454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7B7C4A2B-F802-4598-A658-16A604927D3E}"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72444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36F523-F491-49E9-B2AB-D953603FD9B7}"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70978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3025"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E1893DE-4C82-475F-8FF5-619680F6E953}"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401937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E21150E-FCC1-4D73-B092-7913C068C797}"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9596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14" y="635637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7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7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0842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5"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74257-D2D5-48BB-8927-949971343247}"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70076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26404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415150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3" y="6356392"/>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392"/>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898"/>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277658034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330" tIns="45667" rIns="91330" bIns="45667"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330" tIns="45667" rIns="91330" bIns="4566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3" y="6356397"/>
            <a:ext cx="2311400" cy="365125"/>
          </a:xfrm>
          <a:prstGeom prst="rect">
            <a:avLst/>
          </a:prstGeom>
        </p:spPr>
        <p:txBody>
          <a:bodyPr vert="horz" lIns="91330" tIns="45667" rIns="91330" bIns="45667" rtlCol="0" anchor="ctr"/>
          <a:lstStyle>
            <a:lvl1pPr algn="l">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397"/>
            <a:ext cx="3136900" cy="365125"/>
          </a:xfrm>
          <a:prstGeom prst="rect">
            <a:avLst/>
          </a:prstGeom>
        </p:spPr>
        <p:txBody>
          <a:bodyPr vert="horz" lIns="91330" tIns="45667" rIns="91330" bIns="45667" rtlCol="0" anchor="ctr"/>
          <a:lstStyle>
            <a:lvl1pPr algn="ctr">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03"/>
            <a:ext cx="2311400" cy="365125"/>
          </a:xfrm>
          <a:prstGeom prst="rect">
            <a:avLst/>
          </a:prstGeom>
        </p:spPr>
        <p:txBody>
          <a:bodyPr vert="horz" lIns="91330" tIns="45667" rIns="91330" bIns="45667" rtlCol="0" anchor="ctr"/>
          <a:lstStyle>
            <a:lvl1pPr algn="r">
              <a:defRPr sz="1200">
                <a:solidFill>
                  <a:schemeClr val="tx1">
                    <a:tint val="75000"/>
                  </a:schemeClr>
                </a:solidFill>
              </a:defRPr>
            </a:lvl1pPr>
          </a:lstStyle>
          <a:p>
            <a:pPr defTabSz="913300"/>
            <a:fld id="{5A02BD7A-635E-43A0-8464-FD5073BFE4FA}" type="slidenum">
              <a:rPr lang="ja-JP" altLang="en-US" smtClean="0">
                <a:solidFill>
                  <a:prstClr val="black">
                    <a:tint val="75000"/>
                  </a:prstClr>
                </a:solidFill>
              </a:rPr>
              <a:pPr defTabSz="913300"/>
              <a:t>‹#›</a:t>
            </a:fld>
            <a:endParaRPr lang="ja-JP" altLang="en-US" dirty="0">
              <a:solidFill>
                <a:prstClr val="black">
                  <a:tint val="75000"/>
                </a:prstClr>
              </a:solidFill>
            </a:endParaRPr>
          </a:p>
        </p:txBody>
      </p:sp>
    </p:spTree>
    <p:extLst>
      <p:ext uri="{BB962C8B-B14F-4D97-AF65-F5344CB8AC3E}">
        <p14:creationId xmlns:p14="http://schemas.microsoft.com/office/powerpoint/2010/main" val="77881746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hf hdr="0" ftr="0" dt="0"/>
  <p:txStyles>
    <p:titleStyle>
      <a:lvl1pPr algn="ctr" defTabSz="913300" rtl="0" eaLnBrk="1" latinLnBrk="0" hangingPunct="1">
        <a:spcBef>
          <a:spcPct val="0"/>
        </a:spcBef>
        <a:buNone/>
        <a:defRPr kumimoji="1" sz="4400" kern="1200">
          <a:solidFill>
            <a:schemeClr val="tx1"/>
          </a:solidFill>
          <a:latin typeface="+mj-lt"/>
          <a:ea typeface="+mj-ea"/>
          <a:cs typeface="+mj-cs"/>
        </a:defRPr>
      </a:lvl1pPr>
    </p:titleStyle>
    <p:bodyStyle>
      <a:lvl1pPr marL="342487" indent="-342487" algn="l" defTabSz="9133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057" indent="-285408" algn="l" defTabSz="9133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627" indent="-228327" algn="l" defTabSz="9133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279"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92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157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23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88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531"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300" rtl="0" eaLnBrk="1" latinLnBrk="0" hangingPunct="1">
        <a:defRPr kumimoji="1" sz="1800" kern="1200">
          <a:solidFill>
            <a:schemeClr val="tx1"/>
          </a:solidFill>
          <a:latin typeface="+mn-lt"/>
          <a:ea typeface="+mn-ea"/>
          <a:cs typeface="+mn-cs"/>
        </a:defRPr>
      </a:lvl1pPr>
      <a:lvl2pPr marL="456650" algn="l" defTabSz="913300" rtl="0" eaLnBrk="1" latinLnBrk="0" hangingPunct="1">
        <a:defRPr kumimoji="1" sz="1800" kern="1200">
          <a:solidFill>
            <a:schemeClr val="tx1"/>
          </a:solidFill>
          <a:latin typeface="+mn-lt"/>
          <a:ea typeface="+mn-ea"/>
          <a:cs typeface="+mn-cs"/>
        </a:defRPr>
      </a:lvl2pPr>
      <a:lvl3pPr marL="913300" algn="l" defTabSz="913300" rtl="0" eaLnBrk="1" latinLnBrk="0" hangingPunct="1">
        <a:defRPr kumimoji="1" sz="1800" kern="1200">
          <a:solidFill>
            <a:schemeClr val="tx1"/>
          </a:solidFill>
          <a:latin typeface="+mn-lt"/>
          <a:ea typeface="+mn-ea"/>
          <a:cs typeface="+mn-cs"/>
        </a:defRPr>
      </a:lvl3pPr>
      <a:lvl4pPr marL="1369952" algn="l" defTabSz="913300" rtl="0" eaLnBrk="1" latinLnBrk="0" hangingPunct="1">
        <a:defRPr kumimoji="1" sz="1800" kern="1200">
          <a:solidFill>
            <a:schemeClr val="tx1"/>
          </a:solidFill>
          <a:latin typeface="+mn-lt"/>
          <a:ea typeface="+mn-ea"/>
          <a:cs typeface="+mn-cs"/>
        </a:defRPr>
      </a:lvl4pPr>
      <a:lvl5pPr marL="1826602" algn="l" defTabSz="913300" rtl="0" eaLnBrk="1" latinLnBrk="0" hangingPunct="1">
        <a:defRPr kumimoji="1" sz="1800" kern="1200">
          <a:solidFill>
            <a:schemeClr val="tx1"/>
          </a:solidFill>
          <a:latin typeface="+mn-lt"/>
          <a:ea typeface="+mn-ea"/>
          <a:cs typeface="+mn-cs"/>
        </a:defRPr>
      </a:lvl5pPr>
      <a:lvl6pPr marL="2283254" algn="l" defTabSz="913300" rtl="0" eaLnBrk="1" latinLnBrk="0" hangingPunct="1">
        <a:defRPr kumimoji="1" sz="1800" kern="1200">
          <a:solidFill>
            <a:schemeClr val="tx1"/>
          </a:solidFill>
          <a:latin typeface="+mn-lt"/>
          <a:ea typeface="+mn-ea"/>
          <a:cs typeface="+mn-cs"/>
        </a:defRPr>
      </a:lvl6pPr>
      <a:lvl7pPr marL="2739906" algn="l" defTabSz="913300" rtl="0" eaLnBrk="1" latinLnBrk="0" hangingPunct="1">
        <a:defRPr kumimoji="1" sz="1800" kern="1200">
          <a:solidFill>
            <a:schemeClr val="tx1"/>
          </a:solidFill>
          <a:latin typeface="+mn-lt"/>
          <a:ea typeface="+mn-ea"/>
          <a:cs typeface="+mn-cs"/>
        </a:defRPr>
      </a:lvl7pPr>
      <a:lvl8pPr marL="3196554" algn="l" defTabSz="913300" rtl="0" eaLnBrk="1" latinLnBrk="0" hangingPunct="1">
        <a:defRPr kumimoji="1" sz="1800" kern="1200">
          <a:solidFill>
            <a:schemeClr val="tx1"/>
          </a:solidFill>
          <a:latin typeface="+mn-lt"/>
          <a:ea typeface="+mn-ea"/>
          <a:cs typeface="+mn-cs"/>
        </a:defRPr>
      </a:lvl8pPr>
      <a:lvl9pPr marL="3653204" algn="l" defTabSz="9133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8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8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8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633422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23" tIns="45712" rIns="91423" bIns="45712"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23" tIns="45712" rIns="91423" bIns="45712"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14" y="6356380"/>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a:fld id="{46D78D38-B2F4-4E2B-9C3B-04BFE35C7B55}" type="datetime1">
              <a:rPr lang="ja-JP" altLang="en-US" smtClean="0">
                <a:solidFill>
                  <a:prstClr val="black">
                    <a:tint val="75000"/>
                  </a:prstClr>
                </a:solidFill>
              </a:rPr>
              <a:pPr defTabSz="914235"/>
              <a:t>2024/3/14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80"/>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80"/>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a:fld id="{FCE98AE0-BE98-4E8C-BBDC-F98D666762F1}" type="slidenum">
              <a:rPr lang="ja-JP" altLang="en-US" smtClean="0">
                <a:solidFill>
                  <a:prstClr val="black">
                    <a:tint val="75000"/>
                  </a:prstClr>
                </a:solidFill>
              </a:rPr>
              <a:pPr defTabSz="914235"/>
              <a:t>‹#›</a:t>
            </a:fld>
            <a:endParaRPr lang="ja-JP" altLang="en-US">
              <a:solidFill>
                <a:prstClr val="black">
                  <a:tint val="75000"/>
                </a:prstClr>
              </a:solidFill>
            </a:endParaRPr>
          </a:p>
        </p:txBody>
      </p:sp>
    </p:spTree>
    <p:extLst>
      <p:ext uri="{BB962C8B-B14F-4D97-AF65-F5344CB8AC3E}">
        <p14:creationId xmlns:p14="http://schemas.microsoft.com/office/powerpoint/2010/main" val="218786179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396" tIns="45699" rIns="91396" bIns="45699"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396" tIns="45699" rIns="91396" bIns="4569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3" y="6356393"/>
            <a:ext cx="2311400" cy="365125"/>
          </a:xfrm>
          <a:prstGeom prst="rect">
            <a:avLst/>
          </a:prstGeom>
        </p:spPr>
        <p:txBody>
          <a:bodyPr vert="horz" lIns="91396" tIns="45699" rIns="91396" bIns="45699" rtlCol="0" anchor="ctr"/>
          <a:lstStyle>
            <a:lvl1pPr algn="l">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396" tIns="45699" rIns="91396" bIns="45699" rtlCol="0" anchor="ctr"/>
          <a:lstStyle>
            <a:lvl1pPr algn="ctr">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899"/>
            <a:ext cx="2311400" cy="365125"/>
          </a:xfrm>
          <a:prstGeom prst="rect">
            <a:avLst/>
          </a:prstGeom>
        </p:spPr>
        <p:txBody>
          <a:bodyPr vert="horz" lIns="91396" tIns="45699" rIns="91396" bIns="45699" rtlCol="0" anchor="ctr"/>
          <a:lstStyle>
            <a:lvl1pPr algn="r">
              <a:defRPr sz="1200">
                <a:solidFill>
                  <a:schemeClr val="tx1">
                    <a:tint val="75000"/>
                  </a:schemeClr>
                </a:solidFill>
              </a:defRPr>
            </a:lvl1pPr>
          </a:lstStyle>
          <a:p>
            <a:pPr defTabSz="913960"/>
            <a:fld id="{5A02BD7A-635E-43A0-8464-FD5073BFE4FA}" type="slidenum">
              <a:rPr lang="ja-JP" altLang="en-US" smtClean="0">
                <a:solidFill>
                  <a:prstClr val="black">
                    <a:tint val="75000"/>
                  </a:prstClr>
                </a:solidFill>
              </a:rPr>
              <a:pPr defTabSz="913960"/>
              <a:t>‹#›</a:t>
            </a:fld>
            <a:endParaRPr lang="ja-JP" altLang="en-US" dirty="0">
              <a:solidFill>
                <a:prstClr val="black">
                  <a:tint val="75000"/>
                </a:prstClr>
              </a:solidFill>
            </a:endParaRPr>
          </a:p>
        </p:txBody>
      </p:sp>
    </p:spTree>
    <p:extLst>
      <p:ext uri="{BB962C8B-B14F-4D97-AF65-F5344CB8AC3E}">
        <p14:creationId xmlns:p14="http://schemas.microsoft.com/office/powerpoint/2010/main" val="130789270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ftr="0" dt="0"/>
  <p:txStyles>
    <p:titleStyle>
      <a:lvl1pPr algn="ctr" defTabSz="913960" rtl="0" eaLnBrk="1" latinLnBrk="0" hangingPunct="1">
        <a:spcBef>
          <a:spcPct val="0"/>
        </a:spcBef>
        <a:buNone/>
        <a:defRPr kumimoji="1" sz="4400" kern="1200">
          <a:solidFill>
            <a:schemeClr val="tx1"/>
          </a:solidFill>
          <a:latin typeface="+mj-lt"/>
          <a:ea typeface="+mj-ea"/>
          <a:cs typeface="+mj-cs"/>
        </a:defRPr>
      </a:lvl1pPr>
    </p:titleStyle>
    <p:bodyStyle>
      <a:lvl1pPr marL="342735" indent="-342735" algn="l" defTabSz="91396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3" indent="-285613" algn="l" defTabSz="91396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1" indent="-228491" algn="l" defTabSz="91396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39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3"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1"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2" algn="l" defTabSz="913960" rtl="0" eaLnBrk="1" latinLnBrk="0" hangingPunct="1">
        <a:defRPr kumimoji="1" sz="1800" kern="1200">
          <a:solidFill>
            <a:schemeClr val="tx1"/>
          </a:solidFill>
          <a:latin typeface="+mn-lt"/>
          <a:ea typeface="+mn-ea"/>
          <a:cs typeface="+mn-cs"/>
        </a:defRPr>
      </a:lvl7pPr>
      <a:lvl8pPr marL="3198862" algn="l" defTabSz="913960" rtl="0" eaLnBrk="1" latinLnBrk="0" hangingPunct="1">
        <a:defRPr kumimoji="1" sz="1800" kern="1200">
          <a:solidFill>
            <a:schemeClr val="tx1"/>
          </a:solidFill>
          <a:latin typeface="+mn-lt"/>
          <a:ea typeface="+mn-ea"/>
          <a:cs typeface="+mn-cs"/>
        </a:defRPr>
      </a:lvl8pPr>
      <a:lvl9pPr marL="3655841"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49" y="635649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78C29-DE30-4949-AFDE-E47B221AC444}" type="datetime1">
              <a:rPr lang="ja-JP" altLang="en-US" smtClean="0">
                <a:solidFill>
                  <a:prstClr val="black">
                    <a:tint val="75000"/>
                  </a:prstClr>
                </a:solidFill>
              </a:rPr>
              <a:pPr/>
              <a:t>2024/3/14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9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51781" y="6554831"/>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01881544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wm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3.emf"/><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wmf"/><Relationship Id="rId9" Type="http://schemas.openxmlformats.org/officeDocument/2006/relationships/image" Target="../media/image2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7.gif"/><Relationship Id="rId18" Type="http://schemas.openxmlformats.org/officeDocument/2006/relationships/image" Target="../media/image37.wmf"/><Relationship Id="rId3" Type="http://schemas.openxmlformats.org/officeDocument/2006/relationships/image" Target="../media/image30.wmf"/><Relationship Id="rId7" Type="http://schemas.openxmlformats.org/officeDocument/2006/relationships/image" Target="../media/image5.wmf"/><Relationship Id="rId12" Type="http://schemas.openxmlformats.org/officeDocument/2006/relationships/image" Target="../media/image10.gif"/><Relationship Id="rId17" Type="http://schemas.openxmlformats.org/officeDocument/2006/relationships/image" Target="../media/image36.png"/><Relationship Id="rId2" Type="http://schemas.openxmlformats.org/officeDocument/2006/relationships/image" Target="../media/image29.jpeg"/><Relationship Id="rId16" Type="http://schemas.openxmlformats.org/officeDocument/2006/relationships/image" Target="../media/image35.wmf"/><Relationship Id="rId20" Type="http://schemas.openxmlformats.org/officeDocument/2006/relationships/image" Target="../media/image38.png"/><Relationship Id="rId1" Type="http://schemas.openxmlformats.org/officeDocument/2006/relationships/slideLayout" Target="../slideLayouts/slideLayout63.xml"/><Relationship Id="rId6" Type="http://schemas.openxmlformats.org/officeDocument/2006/relationships/image" Target="../media/image4.wmf"/><Relationship Id="rId11" Type="http://schemas.openxmlformats.org/officeDocument/2006/relationships/image" Target="../media/image6.wmf"/><Relationship Id="rId5" Type="http://schemas.openxmlformats.org/officeDocument/2006/relationships/image" Target="../media/image32.wmf"/><Relationship Id="rId15" Type="http://schemas.openxmlformats.org/officeDocument/2006/relationships/image" Target="../media/image12.wmf"/><Relationship Id="rId10" Type="http://schemas.openxmlformats.org/officeDocument/2006/relationships/image" Target="../media/image34.wmf"/><Relationship Id="rId19" Type="http://schemas.openxmlformats.org/officeDocument/2006/relationships/image" Target="../media/image13.wmf"/><Relationship Id="rId4" Type="http://schemas.openxmlformats.org/officeDocument/2006/relationships/image" Target="../media/image31.wmf"/><Relationship Id="rId9" Type="http://schemas.openxmlformats.org/officeDocument/2006/relationships/image" Target="../media/image33.wmf"/><Relationship Id="rId1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18" Type="http://schemas.openxmlformats.org/officeDocument/2006/relationships/image" Target="../media/image1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17.gif"/><Relationship Id="rId2" Type="http://schemas.openxmlformats.org/officeDocument/2006/relationships/image" Target="../media/image2.jpeg"/><Relationship Id="rId16" Type="http://schemas.openxmlformats.org/officeDocument/2006/relationships/image" Target="../media/image16.wmf"/><Relationship Id="rId1" Type="http://schemas.openxmlformats.org/officeDocument/2006/relationships/slideLayout" Target="../slideLayouts/slideLayout85.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gi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0454"/>
            <a:ext cx="9906000" cy="1470025"/>
          </a:xfrm>
        </p:spPr>
        <p:txBody>
          <a:bodyPr>
            <a:noAutofit/>
          </a:bodyPr>
          <a:lstStyle/>
          <a:p>
            <a:r>
              <a:rPr lang="en-US" altLang="ja-JP" sz="4800" dirty="0">
                <a:latin typeface="ＤＦ特太ゴシック体" panose="020B0509000000000000" pitchFamily="49" charset="-128"/>
                <a:ea typeface="ＤＦ特太ゴシック体" panose="020B0509000000000000" pitchFamily="49" charset="-128"/>
              </a:rPr>
              <a:t>1.</a:t>
            </a:r>
            <a:r>
              <a:rPr lang="ja-JP" altLang="en-US" sz="4800" dirty="0">
                <a:latin typeface="ＤＦ特太ゴシック体" panose="020B0509000000000000" pitchFamily="49" charset="-128"/>
                <a:ea typeface="ＤＦ特太ゴシック体" panose="020B0509000000000000" pitchFamily="49" charset="-128"/>
              </a:rPr>
              <a:t>介護保険制度の改正案</a:t>
            </a:r>
            <a:r>
              <a:rPr kumimoji="1" lang="ja-JP" altLang="en-US" sz="4800" dirty="0">
                <a:latin typeface="ＤＦ特太ゴシック体" panose="020B0509000000000000" pitchFamily="49" charset="-128"/>
                <a:ea typeface="ＤＦ特太ゴシック体" panose="020B0509000000000000" pitchFamily="49" charset="-128"/>
              </a:rPr>
              <a:t>について</a:t>
            </a:r>
          </a:p>
        </p:txBody>
      </p:sp>
      <p:sp>
        <p:nvSpPr>
          <p:cNvPr id="3" name="サブタイトル 2"/>
          <p:cNvSpPr>
            <a:spLocks noGrp="1"/>
          </p:cNvSpPr>
          <p:nvPr>
            <p:ph type="subTitle" idx="1"/>
          </p:nvPr>
        </p:nvSpPr>
        <p:spPr/>
        <p:txBody>
          <a:bodyPr>
            <a:normAutofit/>
          </a:bodyPr>
          <a:lstStyle/>
          <a:p>
            <a:r>
              <a:rPr kumimoji="1" lang="ja-JP" altLang="en-US" dirty="0">
                <a:solidFill>
                  <a:schemeClr val="tx1"/>
                </a:solidFill>
                <a:latin typeface="ＤＦ特太ゴシック体" panose="020B0509000000000000" pitchFamily="49" charset="-128"/>
                <a:ea typeface="ＤＦ特太ゴシック体" panose="020B0509000000000000" pitchFamily="49" charset="-128"/>
              </a:rPr>
              <a:t>平成</a:t>
            </a:r>
            <a:r>
              <a:rPr lang="en-US" altLang="ja-JP" dirty="0">
                <a:solidFill>
                  <a:schemeClr val="tx1"/>
                </a:solidFill>
                <a:latin typeface="ＤＦ特太ゴシック体" panose="020B0509000000000000" pitchFamily="49" charset="-128"/>
                <a:ea typeface="ＤＦ特太ゴシック体" panose="020B0509000000000000" pitchFamily="49" charset="-128"/>
              </a:rPr>
              <a:t>26</a:t>
            </a:r>
            <a:r>
              <a:rPr lang="ja-JP" altLang="en-US" dirty="0">
                <a:solidFill>
                  <a:schemeClr val="tx1"/>
                </a:solidFill>
                <a:latin typeface="ＤＦ特太ゴシック体" panose="020B0509000000000000" pitchFamily="49" charset="-128"/>
                <a:ea typeface="ＤＦ特太ゴシック体" panose="020B0509000000000000" pitchFamily="49" charset="-128"/>
              </a:rPr>
              <a:t>年</a:t>
            </a:r>
            <a:r>
              <a:rPr lang="en-US" altLang="ja-JP" dirty="0">
                <a:solidFill>
                  <a:schemeClr val="tx1"/>
                </a:solidFill>
                <a:latin typeface="ＤＦ特太ゴシック体" panose="020B0509000000000000" pitchFamily="49" charset="-128"/>
                <a:ea typeface="ＤＦ特太ゴシック体" panose="020B0509000000000000" pitchFamily="49" charset="-128"/>
              </a:rPr>
              <a:t>2</a:t>
            </a:r>
            <a:r>
              <a:rPr lang="ja-JP" altLang="en-US" dirty="0">
                <a:solidFill>
                  <a:schemeClr val="tx1"/>
                </a:solidFill>
                <a:latin typeface="ＤＦ特太ゴシック体" panose="020B0509000000000000" pitchFamily="49" charset="-128"/>
                <a:ea typeface="ＤＦ特太ゴシック体" panose="020B0509000000000000" pitchFamily="49" charset="-128"/>
              </a:rPr>
              <a:t>月</a:t>
            </a:r>
            <a:endParaRPr lang="en-US" altLang="ja-JP" dirty="0">
              <a:solidFill>
                <a:schemeClr val="tx1"/>
              </a:solidFill>
              <a:latin typeface="ＤＦ特太ゴシック体" panose="020B0509000000000000" pitchFamily="49" charset="-128"/>
              <a:ea typeface="ＤＦ特太ゴシック体" panose="020B0509000000000000" pitchFamily="49" charset="-128"/>
            </a:endParaRPr>
          </a:p>
          <a:p>
            <a:r>
              <a:rPr kumimoji="1" lang="ja-JP" altLang="en-US" dirty="0">
                <a:solidFill>
                  <a:schemeClr val="tx1"/>
                </a:solidFill>
                <a:latin typeface="ＤＦ特太ゴシック体" panose="020B0509000000000000" pitchFamily="49" charset="-128"/>
                <a:ea typeface="ＤＦ特太ゴシック体" panose="020B0509000000000000" pitchFamily="49" charset="-128"/>
              </a:rPr>
              <a:t>厚生労働省老健局</a:t>
            </a:r>
          </a:p>
        </p:txBody>
      </p:sp>
      <p:sp>
        <p:nvSpPr>
          <p:cNvPr id="5" name="正方形/長方形 4"/>
          <p:cNvSpPr/>
          <p:nvPr/>
        </p:nvSpPr>
        <p:spPr>
          <a:xfrm>
            <a:off x="9201472" y="6381328"/>
            <a:ext cx="288032"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1"/>
              </a:solidFill>
            </a:endParaRPr>
          </a:p>
        </p:txBody>
      </p:sp>
      <p:pic>
        <p:nvPicPr>
          <p:cNvPr id="6" name="Picture 6"/>
          <p:cNvPicPr>
            <a:picLocks noChangeAspect="1" noChangeArrowheads="1"/>
          </p:cNvPicPr>
          <p:nvPr/>
        </p:nvPicPr>
        <p:blipFill>
          <a:blip r:embed="rId2" cstate="print"/>
          <a:srcRect/>
          <a:stretch>
            <a:fillRect/>
          </a:stretch>
        </p:blipFill>
        <p:spPr bwMode="auto">
          <a:xfrm>
            <a:off x="692375" y="980728"/>
            <a:ext cx="900826" cy="900826"/>
          </a:xfrm>
          <a:prstGeom prst="rect">
            <a:avLst/>
          </a:prstGeom>
          <a:noFill/>
          <a:ln w="9525">
            <a:noFill/>
            <a:miter lim="800000"/>
            <a:headEnd/>
            <a:tailEnd/>
          </a:ln>
        </p:spPr>
      </p:pic>
    </p:spTree>
    <p:extLst>
      <p:ext uri="{BB962C8B-B14F-4D97-AF65-F5344CB8AC3E}">
        <p14:creationId xmlns:p14="http://schemas.microsoft.com/office/powerpoint/2010/main" val="234214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6456" y="44627"/>
            <a:ext cx="9705528" cy="461584"/>
          </a:xfrm>
          <a:prstGeom prst="rect">
            <a:avLst/>
          </a:prstGeom>
          <a:solidFill>
            <a:srgbClr val="FFFF00">
              <a:alpha val="30000"/>
            </a:srgbClr>
          </a:solidFill>
          <a:ln w="25400">
            <a:solidFill>
              <a:schemeClr val="accent1">
                <a:lumMod val="75000"/>
              </a:schemeClr>
            </a:solidFill>
          </a:ln>
        </p:spPr>
        <p:txBody>
          <a:bodyPr wrap="square" lIns="91357" tIns="45680" rIns="91357" bIns="45680" rtlCol="0">
            <a:spAutoFit/>
          </a:bodyPr>
          <a:lstStyle/>
          <a:p>
            <a:pPr algn="ctr" defTabSz="913575" fontAlgn="base">
              <a:spcBef>
                <a:spcPct val="0"/>
              </a:spcBef>
              <a:spcAft>
                <a:spcPct val="0"/>
              </a:spcAft>
            </a:pPr>
            <a:r>
              <a:rPr lang="ja-JP" altLang="en-US" sz="2400" dirty="0">
                <a:solidFill>
                  <a:prstClr val="black"/>
                </a:solidFill>
                <a:latin typeface="HGP創英角ｺﾞｼｯｸUB" pitchFamily="50" charset="-128"/>
                <a:ea typeface="HGP創英角ｺﾞｼｯｸUB" pitchFamily="50" charset="-128"/>
              </a:rPr>
              <a:t>在宅医療・介護の連携の推進</a:t>
            </a:r>
          </a:p>
        </p:txBody>
      </p:sp>
      <p:sp>
        <p:nvSpPr>
          <p:cNvPr id="12" name="角丸四角形 11"/>
          <p:cNvSpPr/>
          <p:nvPr/>
        </p:nvSpPr>
        <p:spPr>
          <a:xfrm>
            <a:off x="719815" y="1854074"/>
            <a:ext cx="4892442" cy="1404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en-US" altLang="ja-JP" sz="1400" b="1" dirty="0">
              <a:solidFill>
                <a:prstClr val="black"/>
              </a:solidFill>
            </a:endParaRPr>
          </a:p>
          <a:p>
            <a:pPr algn="ctr" defTabSz="913575"/>
            <a:r>
              <a:rPr lang="ja-JP" altLang="en-US" sz="1400" b="1" dirty="0">
                <a:solidFill>
                  <a:prstClr val="black"/>
                </a:solidFill>
              </a:rPr>
              <a:t>市町村</a:t>
            </a:r>
            <a:endParaRPr lang="en-US" altLang="ja-JP" sz="1400" b="1" dirty="0">
              <a:solidFill>
                <a:prstClr val="black"/>
              </a:solidFill>
            </a:endParaRPr>
          </a:p>
          <a:p>
            <a:pPr algn="ctr" defTabSz="913575"/>
            <a:r>
              <a:rPr lang="ja-JP" altLang="en-US" sz="1200" dirty="0">
                <a:solidFill>
                  <a:prstClr val="black"/>
                </a:solidFill>
              </a:rPr>
              <a:t>（地域の現状把握・連絡調整等）</a:t>
            </a:r>
            <a:endParaRPr lang="en-US" altLang="ja-JP" sz="1400" dirty="0">
              <a:solidFill>
                <a:prstClr val="black"/>
              </a:solidFill>
            </a:endParaRPr>
          </a:p>
          <a:p>
            <a:pPr algn="ctr" defTabSz="913575"/>
            <a:endParaRPr lang="en-US" altLang="ja-JP" sz="1400" dirty="0">
              <a:solidFill>
                <a:prstClr val="black"/>
              </a:solidFill>
            </a:endParaRPr>
          </a:p>
          <a:p>
            <a:pPr algn="ctr" defTabSz="913575"/>
            <a:endParaRPr lang="en-US" altLang="ja-JP" sz="1400" dirty="0">
              <a:solidFill>
                <a:prstClr val="black"/>
              </a:solidFill>
            </a:endParaRPr>
          </a:p>
          <a:p>
            <a:pPr algn="ctr" defTabSz="913575"/>
            <a:endParaRPr lang="en-US" altLang="ja-JP" sz="1400" b="1" dirty="0">
              <a:solidFill>
                <a:prstClr val="black"/>
              </a:solidFill>
            </a:endParaRPr>
          </a:p>
          <a:p>
            <a:pPr algn="ctr" defTabSz="913575"/>
            <a:endParaRPr lang="en-US" altLang="ja-JP" sz="1400" b="1" dirty="0">
              <a:solidFill>
                <a:prstClr val="black"/>
              </a:solidFill>
            </a:endParaRPr>
          </a:p>
          <a:p>
            <a:pPr algn="ctr" defTabSz="913575"/>
            <a:endParaRPr lang="en-US" altLang="ja-JP" b="1" dirty="0">
              <a:solidFill>
                <a:prstClr val="black"/>
              </a:solidFill>
            </a:endParaRPr>
          </a:p>
        </p:txBody>
      </p:sp>
      <p:sp>
        <p:nvSpPr>
          <p:cNvPr id="14" name="正方形/長方形 13"/>
          <p:cNvSpPr/>
          <p:nvPr/>
        </p:nvSpPr>
        <p:spPr bwMode="auto">
          <a:xfrm flipH="1">
            <a:off x="3206459" y="2358130"/>
            <a:ext cx="2670655" cy="220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anchor="ctr"/>
          <a:lstStyle/>
          <a:p>
            <a:pPr algn="ctr" defTabSz="913575">
              <a:defRPr/>
            </a:pPr>
            <a:r>
              <a:rPr lang="ja-JP" altLang="en-US" sz="1100" b="1" dirty="0">
                <a:solidFill>
                  <a:srgbClr val="002060"/>
                </a:solidFill>
              </a:rPr>
              <a:t>地域包括支援センター</a:t>
            </a:r>
            <a:endParaRPr lang="en-US" altLang="ja-JP" sz="1100" b="1" dirty="0">
              <a:solidFill>
                <a:srgbClr val="002060"/>
              </a:solidFill>
            </a:endParaRPr>
          </a:p>
        </p:txBody>
      </p:sp>
      <p:sp>
        <p:nvSpPr>
          <p:cNvPr id="18" name="正方形/長方形 17"/>
          <p:cNvSpPr/>
          <p:nvPr/>
        </p:nvSpPr>
        <p:spPr bwMode="auto">
          <a:xfrm flipH="1">
            <a:off x="704529" y="2358135"/>
            <a:ext cx="2435764" cy="377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anchor="ctr"/>
          <a:lstStyle/>
          <a:p>
            <a:pPr algn="ctr" defTabSz="913575">
              <a:defRPr/>
            </a:pPr>
            <a:r>
              <a:rPr lang="ja-JP" altLang="en-US" sz="1100" b="1" dirty="0">
                <a:solidFill>
                  <a:srgbClr val="002060"/>
                </a:solidFill>
              </a:rPr>
              <a:t>在宅医療連携拠点機能</a:t>
            </a:r>
            <a:endParaRPr lang="en-US" altLang="ja-JP" sz="1100" b="1" dirty="0">
              <a:solidFill>
                <a:srgbClr val="002060"/>
              </a:solidFill>
            </a:endParaRPr>
          </a:p>
          <a:p>
            <a:pPr algn="ctr" defTabSz="913575">
              <a:defRPr/>
            </a:pPr>
            <a:r>
              <a:rPr lang="ja-JP" altLang="en-US" sz="1100" b="1" dirty="0">
                <a:solidFill>
                  <a:srgbClr val="002060"/>
                </a:solidFill>
              </a:rPr>
              <a:t>（医師会等）</a:t>
            </a:r>
            <a:endParaRPr lang="en-US" altLang="ja-JP" sz="1100" b="1" dirty="0">
              <a:solidFill>
                <a:srgbClr val="002060"/>
              </a:solidFill>
            </a:endParaRPr>
          </a:p>
        </p:txBody>
      </p:sp>
      <p:sp>
        <p:nvSpPr>
          <p:cNvPr id="19" name="角丸四角形 18"/>
          <p:cNvSpPr/>
          <p:nvPr/>
        </p:nvSpPr>
        <p:spPr>
          <a:xfrm>
            <a:off x="6211522" y="2286127"/>
            <a:ext cx="2653917" cy="720081"/>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400" b="1" dirty="0">
                <a:solidFill>
                  <a:prstClr val="black"/>
                </a:solidFill>
              </a:rPr>
              <a:t>都道府県</a:t>
            </a:r>
            <a:endParaRPr lang="en-US" altLang="ja-JP" sz="1400" b="1" dirty="0">
              <a:solidFill>
                <a:prstClr val="black"/>
              </a:solidFill>
            </a:endParaRPr>
          </a:p>
          <a:p>
            <a:pPr algn="ctr" defTabSz="913575"/>
            <a:r>
              <a:rPr lang="ja-JP" altLang="en-US" sz="1200" dirty="0">
                <a:solidFill>
                  <a:prstClr val="black"/>
                </a:solidFill>
              </a:rPr>
              <a:t>（後方支援・広域調整等）</a:t>
            </a:r>
            <a:endParaRPr lang="en-US" altLang="ja-JP" sz="1200" dirty="0">
              <a:solidFill>
                <a:prstClr val="black"/>
              </a:solidFill>
            </a:endParaRPr>
          </a:p>
          <a:p>
            <a:pPr algn="ctr" defTabSz="913575"/>
            <a:endParaRPr lang="en-US" altLang="ja-JP" b="1" dirty="0">
              <a:solidFill>
                <a:prstClr val="black"/>
              </a:solidFill>
            </a:endParaRPr>
          </a:p>
        </p:txBody>
      </p:sp>
      <p:sp>
        <p:nvSpPr>
          <p:cNvPr id="20" name="下矢印 19"/>
          <p:cNvSpPr/>
          <p:nvPr/>
        </p:nvSpPr>
        <p:spPr>
          <a:xfrm rot="5400000">
            <a:off x="5530950" y="2426290"/>
            <a:ext cx="662901" cy="382567"/>
          </a:xfrm>
          <a:prstGeom prst="downArrow">
            <a:avLst>
              <a:gd name="adj1" fmla="val 62025"/>
              <a:gd name="adj2" fmla="val 43987"/>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sz="1600" dirty="0">
              <a:solidFill>
                <a:prstClr val="black"/>
              </a:solidFill>
            </a:endParaRPr>
          </a:p>
        </p:txBody>
      </p:sp>
      <p:grpSp>
        <p:nvGrpSpPr>
          <p:cNvPr id="23" name="グループ化 22"/>
          <p:cNvGrpSpPr/>
          <p:nvPr/>
        </p:nvGrpSpPr>
        <p:grpSpPr>
          <a:xfrm>
            <a:off x="955250" y="2641285"/>
            <a:ext cx="4303870" cy="595775"/>
            <a:chOff x="955250" y="5024336"/>
            <a:chExt cx="4303870" cy="668378"/>
          </a:xfrm>
        </p:grpSpPr>
        <p:sp>
          <p:nvSpPr>
            <p:cNvPr id="13" name="円/楕円 12"/>
            <p:cNvSpPr/>
            <p:nvPr/>
          </p:nvSpPr>
          <p:spPr bwMode="auto">
            <a:xfrm>
              <a:off x="955250" y="5029813"/>
              <a:ext cx="4303870" cy="662901"/>
            </a:xfrm>
            <a:prstGeom prst="ellipse">
              <a:avLst/>
            </a:prstGeom>
            <a:solidFill>
              <a:srgbClr val="FF99CC">
                <a:alpha val="30000"/>
              </a:srgb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8958" indent="-118958" defTabSz="872338" fontAlgn="base">
                <a:spcBef>
                  <a:spcPct val="0"/>
                </a:spcBef>
                <a:spcAft>
                  <a:spcPct val="0"/>
                </a:spcAft>
              </a:pPr>
              <a:endParaRPr lang="ja-JP" altLang="en-US" sz="1200">
                <a:solidFill>
                  <a:prstClr val="black"/>
                </a:solidFill>
                <a:latin typeface="Arial" charset="0"/>
              </a:endParaRPr>
            </a:p>
          </p:txBody>
        </p:sp>
        <p:pic>
          <p:nvPicPr>
            <p:cNvPr id="15" name="Picture 12" descr="C:\Users\ARNAS\Desktop\MC900079127.WMF"/>
            <p:cNvPicPr>
              <a:picLocks noChangeAspect="1" noChangeArrowheads="1"/>
            </p:cNvPicPr>
            <p:nvPr/>
          </p:nvPicPr>
          <p:blipFill>
            <a:blip r:embed="rId3" cstate="print"/>
            <a:srcRect/>
            <a:stretch>
              <a:fillRect/>
            </a:stretch>
          </p:blipFill>
          <p:spPr bwMode="auto">
            <a:xfrm>
              <a:off x="3823187" y="5024336"/>
              <a:ext cx="1435931" cy="588770"/>
            </a:xfrm>
            <a:prstGeom prst="rect">
              <a:avLst/>
            </a:prstGeom>
            <a:noFill/>
            <a:ln w="9525">
              <a:noFill/>
              <a:miter lim="800000"/>
              <a:headEnd/>
              <a:tailEnd/>
            </a:ln>
          </p:spPr>
        </p:pic>
        <p:sp>
          <p:nvSpPr>
            <p:cNvPr id="16" name="左右矢印 15"/>
            <p:cNvSpPr/>
            <p:nvPr/>
          </p:nvSpPr>
          <p:spPr>
            <a:xfrm>
              <a:off x="2536640" y="5264860"/>
              <a:ext cx="1221643" cy="263333"/>
            </a:xfrm>
            <a:prstGeom prst="leftRightArrow">
              <a:avLst/>
            </a:prstGeom>
            <a:solidFill>
              <a:srgbClr val="FF9999"/>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a:defRPr/>
              </a:pPr>
              <a:endParaRPr lang="ja-JP" altLang="en-US">
                <a:solidFill>
                  <a:prstClr val="white"/>
                </a:solidFill>
              </a:endParaRPr>
            </a:p>
          </p:txBody>
        </p:sp>
        <p:sp>
          <p:nvSpPr>
            <p:cNvPr id="17" name="テキスト ボックス 179"/>
            <p:cNvSpPr txBox="1">
              <a:spLocks noChangeArrowheads="1"/>
            </p:cNvSpPr>
            <p:nvPr/>
          </p:nvSpPr>
          <p:spPr bwMode="auto">
            <a:xfrm>
              <a:off x="2876381" y="5241684"/>
              <a:ext cx="492443" cy="310755"/>
            </a:xfrm>
            <a:prstGeom prst="rect">
              <a:avLst/>
            </a:prstGeom>
            <a:noFill/>
            <a:ln w="9525">
              <a:noFill/>
              <a:miter lim="800000"/>
              <a:headEnd/>
              <a:tailEnd/>
            </a:ln>
          </p:spPr>
          <p:txBody>
            <a:bodyPr wrap="none">
              <a:spAutoFit/>
            </a:bodyPr>
            <a:lstStyle/>
            <a:p>
              <a:pPr defTabSz="913575"/>
              <a:r>
                <a:rPr lang="ja-JP" altLang="en-US" sz="1200" dirty="0">
                  <a:solidFill>
                    <a:prstClr val="black"/>
                  </a:solidFill>
                </a:rPr>
                <a:t>連携</a:t>
              </a:r>
            </a:p>
          </p:txBody>
        </p:sp>
        <p:pic>
          <p:nvPicPr>
            <p:cNvPr id="11" name="Picture 11" descr="C:\Users\ARNAS\Desktop\MC900079128.WMF"/>
            <p:cNvPicPr>
              <a:picLocks noChangeAspect="1" noChangeArrowheads="1"/>
            </p:cNvPicPr>
            <p:nvPr/>
          </p:nvPicPr>
          <p:blipFill>
            <a:blip r:embed="rId4" cstate="print"/>
            <a:srcRect/>
            <a:stretch>
              <a:fillRect/>
            </a:stretch>
          </p:blipFill>
          <p:spPr bwMode="auto">
            <a:xfrm>
              <a:off x="1250678" y="5151588"/>
              <a:ext cx="1371312" cy="430583"/>
            </a:xfrm>
            <a:prstGeom prst="rect">
              <a:avLst/>
            </a:prstGeom>
            <a:noFill/>
            <a:ln w="9525">
              <a:noFill/>
              <a:miter lim="800000"/>
              <a:headEnd/>
              <a:tailEnd/>
            </a:ln>
          </p:spPr>
        </p:pic>
      </p:grpSp>
      <p:sp>
        <p:nvSpPr>
          <p:cNvPr id="21" name="角丸四角形 20"/>
          <p:cNvSpPr/>
          <p:nvPr/>
        </p:nvSpPr>
        <p:spPr>
          <a:xfrm>
            <a:off x="13954" y="743802"/>
            <a:ext cx="9819800" cy="957006"/>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nchorCtr="0"/>
          <a:lstStyle/>
          <a:p>
            <a:pPr defTabSz="913575"/>
            <a:endParaRPr lang="en-US" altLang="ja-JP" sz="800" b="1" dirty="0">
              <a:solidFill>
                <a:prstClr val="black"/>
              </a:solidFill>
            </a:endParaRPr>
          </a:p>
          <a:p>
            <a:pPr defTabSz="913575"/>
            <a:r>
              <a:rPr lang="ja-JP" altLang="en-US" sz="1400" b="1" dirty="0">
                <a:solidFill>
                  <a:prstClr val="black"/>
                </a:solidFill>
              </a:rPr>
              <a:t>○　在宅医療・介護の連携推進についてはこれまでもモデル事業等を実施して一定の成果。それを踏まえ、介護保険法の中で</a:t>
            </a:r>
            <a:endParaRPr lang="en-US" altLang="ja-JP" sz="1400" b="1" dirty="0">
              <a:solidFill>
                <a:prstClr val="black"/>
              </a:solidFill>
            </a:endParaRPr>
          </a:p>
          <a:p>
            <a:pPr defTabSz="913575"/>
            <a:r>
              <a:rPr lang="ja-JP" altLang="en-US" sz="1400" b="1" dirty="0">
                <a:solidFill>
                  <a:prstClr val="black"/>
                </a:solidFill>
              </a:rPr>
              <a:t>　制度化し、全国的に取り組む。</a:t>
            </a:r>
            <a:endParaRPr lang="en-US" altLang="ja-JP" sz="1400" b="1" dirty="0">
              <a:solidFill>
                <a:prstClr val="black"/>
              </a:solidFill>
            </a:endParaRPr>
          </a:p>
          <a:p>
            <a:pPr defTabSz="913575"/>
            <a:endParaRPr lang="en-US" altLang="ja-JP" sz="800" b="1" dirty="0">
              <a:solidFill>
                <a:prstClr val="black"/>
              </a:solidFill>
            </a:endParaRPr>
          </a:p>
          <a:p>
            <a:pPr defTabSz="913575"/>
            <a:r>
              <a:rPr lang="ja-JP" altLang="en-US" sz="1400" b="1" dirty="0">
                <a:solidFill>
                  <a:prstClr val="black"/>
                </a:solidFill>
              </a:rPr>
              <a:t>○　具体的には、介護保険法の地域支援事業に位置づけ、市町村が主体となり、地区医師会等と連携しつつ、取り組む。</a:t>
            </a:r>
          </a:p>
        </p:txBody>
      </p:sp>
      <p:sp>
        <p:nvSpPr>
          <p:cNvPr id="22" name="正方形/長方形 21"/>
          <p:cNvSpPr/>
          <p:nvPr/>
        </p:nvSpPr>
        <p:spPr>
          <a:xfrm>
            <a:off x="-15314" y="3276816"/>
            <a:ext cx="9849068" cy="1169535"/>
          </a:xfrm>
          <a:prstGeom prst="rect">
            <a:avLst/>
          </a:prstGeom>
          <a:ln>
            <a:noFill/>
            <a:prstDash val="dash"/>
          </a:ln>
        </p:spPr>
        <p:txBody>
          <a:bodyPr wrap="square" lIns="91357" tIns="45680" rIns="91357" bIns="45680">
            <a:spAutoFit/>
          </a:bodyPr>
          <a:lstStyle/>
          <a:p>
            <a:pPr defTabSz="913575">
              <a:lnSpc>
                <a:spcPts val="1400"/>
              </a:lnSpc>
            </a:pPr>
            <a:r>
              <a:rPr lang="ja-JP" altLang="en-US" sz="1200" b="1" dirty="0">
                <a:solidFill>
                  <a:prstClr val="black"/>
                </a:solidFill>
              </a:rPr>
              <a:t>（参考）　想定される取組の例</a:t>
            </a:r>
            <a:endParaRPr lang="en-US" altLang="ja-JP" sz="1200" b="1" dirty="0">
              <a:solidFill>
                <a:prstClr val="black"/>
              </a:solidFill>
            </a:endParaRPr>
          </a:p>
          <a:p>
            <a:pPr defTabSz="913575">
              <a:lnSpc>
                <a:spcPts val="1400"/>
              </a:lnSpc>
            </a:pPr>
            <a:r>
              <a:rPr lang="ja-JP" altLang="en-US" sz="1200" dirty="0">
                <a:solidFill>
                  <a:prstClr val="black"/>
                </a:solidFill>
              </a:rPr>
              <a:t>　  </a:t>
            </a:r>
            <a:r>
              <a:rPr lang="ja-JP" altLang="en-US" sz="1000" u="sng" dirty="0">
                <a:solidFill>
                  <a:prstClr val="black"/>
                </a:solidFill>
              </a:rPr>
              <a:t>①地域の医療・福祉資源の把握及び活用</a:t>
            </a:r>
            <a:r>
              <a:rPr lang="ja-JP" altLang="en-US" sz="1000" dirty="0">
                <a:solidFill>
                  <a:prstClr val="black"/>
                </a:solidFill>
              </a:rPr>
              <a:t>　　・・・地域の医療機関等の分布を把握し、地図又はリスト化し、関係者に配布</a:t>
            </a:r>
            <a:endParaRPr lang="en-US" altLang="ja-JP" sz="1000" dirty="0">
              <a:solidFill>
                <a:prstClr val="black"/>
              </a:solidFill>
            </a:endParaRPr>
          </a:p>
          <a:p>
            <a:pPr defTabSz="913575">
              <a:lnSpc>
                <a:spcPts val="1400"/>
              </a:lnSpc>
            </a:pPr>
            <a:r>
              <a:rPr lang="ja-JP" altLang="en-US" sz="1000" dirty="0">
                <a:solidFill>
                  <a:prstClr val="black"/>
                </a:solidFill>
              </a:rPr>
              <a:t>　　</a:t>
            </a:r>
            <a:r>
              <a:rPr lang="ja-JP" altLang="en-US" sz="1000" u="sng" dirty="0">
                <a:solidFill>
                  <a:prstClr val="black"/>
                </a:solidFill>
              </a:rPr>
              <a:t>②在宅医療・介護連携に関する会議への参加又は関係者の出席の仲介</a:t>
            </a:r>
            <a:r>
              <a:rPr lang="ja-JP" altLang="en-US" sz="1000" dirty="0">
                <a:solidFill>
                  <a:prstClr val="black"/>
                </a:solidFill>
              </a:rPr>
              <a:t>　　・・・関係者が集まる会議を開催し、地域の在宅医療・介護の課題を抽出し、解決策を検討</a:t>
            </a:r>
            <a:endParaRPr lang="en-US" altLang="ja-JP" sz="1000" dirty="0">
              <a:solidFill>
                <a:prstClr val="black"/>
              </a:solidFill>
            </a:endParaRPr>
          </a:p>
          <a:p>
            <a:pPr defTabSz="913575">
              <a:lnSpc>
                <a:spcPts val="1400"/>
              </a:lnSpc>
            </a:pPr>
            <a:r>
              <a:rPr lang="ja-JP" altLang="en-US" sz="1000" dirty="0">
                <a:solidFill>
                  <a:prstClr val="black"/>
                </a:solidFill>
              </a:rPr>
              <a:t>　　</a:t>
            </a:r>
            <a:r>
              <a:rPr lang="ja-JP" altLang="en-US" sz="1000" u="sng" dirty="0">
                <a:solidFill>
                  <a:prstClr val="black"/>
                </a:solidFill>
              </a:rPr>
              <a:t>③在宅医療・介護連携に関する研修の実施</a:t>
            </a:r>
            <a:r>
              <a:rPr lang="ja-JP" altLang="en-US" sz="1000" dirty="0">
                <a:solidFill>
                  <a:prstClr val="black"/>
                </a:solidFill>
              </a:rPr>
              <a:t>　　・・・グループワーク等の多職種参加型の研修の実施</a:t>
            </a:r>
            <a:endParaRPr lang="en-US" altLang="ja-JP" sz="1000" dirty="0">
              <a:solidFill>
                <a:prstClr val="black"/>
              </a:solidFill>
            </a:endParaRPr>
          </a:p>
          <a:p>
            <a:pPr defTabSz="913575">
              <a:lnSpc>
                <a:spcPts val="1400"/>
              </a:lnSpc>
            </a:pPr>
            <a:r>
              <a:rPr lang="ja-JP" altLang="en-US" sz="1000" dirty="0">
                <a:solidFill>
                  <a:prstClr val="black"/>
                </a:solidFill>
              </a:rPr>
              <a:t>　　</a:t>
            </a:r>
            <a:r>
              <a:rPr lang="ja-JP" altLang="en-US" sz="1000" u="sng" dirty="0">
                <a:solidFill>
                  <a:prstClr val="black"/>
                </a:solidFill>
              </a:rPr>
              <a:t>④</a:t>
            </a:r>
            <a:r>
              <a:rPr lang="en-US" altLang="ja-JP" sz="1000" u="sng" dirty="0">
                <a:solidFill>
                  <a:prstClr val="black"/>
                </a:solidFill>
                <a:latin typeface="ＭＳ Ｐゴシック"/>
              </a:rPr>
              <a:t>24</a:t>
            </a:r>
            <a:r>
              <a:rPr lang="ja-JP" altLang="en-US" sz="1000" u="sng" dirty="0">
                <a:solidFill>
                  <a:prstClr val="black"/>
                </a:solidFill>
                <a:latin typeface="ＭＳ Ｐゴシック"/>
              </a:rPr>
              <a:t>時間</a:t>
            </a:r>
            <a:r>
              <a:rPr lang="en-US" altLang="ja-JP" sz="1000" u="sng" dirty="0">
                <a:solidFill>
                  <a:prstClr val="black"/>
                </a:solidFill>
                <a:latin typeface="ＭＳ Ｐゴシック"/>
              </a:rPr>
              <a:t>365</a:t>
            </a:r>
            <a:r>
              <a:rPr lang="ja-JP" altLang="en-US" sz="1000" u="sng" dirty="0">
                <a:solidFill>
                  <a:prstClr val="black"/>
                </a:solidFill>
                <a:latin typeface="ＭＳ Ｐゴシック"/>
              </a:rPr>
              <a:t>日の在宅医療</a:t>
            </a:r>
            <a:r>
              <a:rPr lang="ja-JP" altLang="en-US" sz="1000" u="sng" dirty="0">
                <a:solidFill>
                  <a:prstClr val="black"/>
                </a:solidFill>
              </a:rPr>
              <a:t>・介護提供体制の構築</a:t>
            </a:r>
            <a:r>
              <a:rPr lang="ja-JP" altLang="en-US" sz="1000" dirty="0">
                <a:solidFill>
                  <a:prstClr val="black"/>
                </a:solidFill>
              </a:rPr>
              <a:t>　　・・・主治医・副主治医による相互補完的な訪問診療の提供等の調整、定期巡回・随時対応型訪問介護看護の推進</a:t>
            </a:r>
            <a:endParaRPr lang="en-US" altLang="ja-JP" sz="1000" dirty="0">
              <a:solidFill>
                <a:prstClr val="black"/>
              </a:solidFill>
            </a:endParaRPr>
          </a:p>
          <a:p>
            <a:pPr defTabSz="913575">
              <a:lnSpc>
                <a:spcPts val="1400"/>
              </a:lnSpc>
            </a:pPr>
            <a:r>
              <a:rPr lang="ja-JP" altLang="en-US" sz="1000" dirty="0">
                <a:solidFill>
                  <a:prstClr val="black"/>
                </a:solidFill>
              </a:rPr>
              <a:t>　　</a:t>
            </a:r>
            <a:r>
              <a:rPr lang="ja-JP" altLang="en-US" sz="1000" u="sng" dirty="0">
                <a:solidFill>
                  <a:prstClr val="black"/>
                </a:solidFill>
              </a:rPr>
              <a:t>⑤地域包括支援センター・介護支援専門員等への支援　　</a:t>
            </a:r>
            <a:r>
              <a:rPr lang="ja-JP" altLang="en-US" sz="1000" dirty="0">
                <a:solidFill>
                  <a:prstClr val="black"/>
                </a:solidFill>
              </a:rPr>
              <a:t>・・・介護支援専門員等からの在宅医療・介護に係る総合的な問い合わせへの対応　</a:t>
            </a:r>
            <a:r>
              <a:rPr lang="ja-JP" altLang="en-US" sz="1200" dirty="0">
                <a:solidFill>
                  <a:prstClr val="black"/>
                </a:solidFill>
              </a:rPr>
              <a:t>　　　　　　</a:t>
            </a:r>
            <a:r>
              <a:rPr lang="ja-JP" altLang="en-US" sz="1000" dirty="0">
                <a:solidFill>
                  <a:prstClr val="black"/>
                </a:solidFill>
              </a:rPr>
              <a:t>等</a:t>
            </a:r>
            <a:r>
              <a:rPr lang="ja-JP" altLang="en-US" sz="1200" dirty="0">
                <a:solidFill>
                  <a:prstClr val="black"/>
                </a:solidFill>
              </a:rPr>
              <a:t>　</a:t>
            </a:r>
            <a:endParaRPr lang="en-US" altLang="ja-JP" sz="1200" dirty="0">
              <a:solidFill>
                <a:prstClr val="black"/>
              </a:solidFill>
            </a:endParaRPr>
          </a:p>
        </p:txBody>
      </p:sp>
      <p:sp>
        <p:nvSpPr>
          <p:cNvPr id="24" name="角丸四角形 23"/>
          <p:cNvSpPr/>
          <p:nvPr/>
        </p:nvSpPr>
        <p:spPr>
          <a:xfrm>
            <a:off x="13476" y="4869160"/>
            <a:ext cx="9849544" cy="1728192"/>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a:endParaRPr lang="en-US" altLang="ja-JP" sz="200" b="1" dirty="0">
              <a:solidFill>
                <a:prstClr val="black"/>
              </a:solidFill>
            </a:endParaRPr>
          </a:p>
          <a:p>
            <a:pPr defTabSz="913575">
              <a:spcBef>
                <a:spcPts val="600"/>
              </a:spcBef>
            </a:pPr>
            <a:r>
              <a:rPr lang="ja-JP" altLang="en-US" sz="1400" b="1" dirty="0">
                <a:solidFill>
                  <a:prstClr val="black"/>
                </a:solidFill>
              </a:rPr>
              <a:t>○　地域における医療及び介護を総合的に確保するための基本的な方針に即して、国が定める医療計画の基本方針と介護保険　</a:t>
            </a:r>
            <a:endParaRPr lang="en-US" altLang="ja-JP" sz="1400" b="1" dirty="0">
              <a:solidFill>
                <a:prstClr val="black"/>
              </a:solidFill>
            </a:endParaRPr>
          </a:p>
          <a:p>
            <a:pPr defTabSz="913575"/>
            <a:r>
              <a:rPr lang="ja-JP" altLang="en-US" sz="1400" b="1" dirty="0">
                <a:solidFill>
                  <a:prstClr val="black"/>
                </a:solidFill>
              </a:rPr>
              <a:t>　事業支援計画の基本指針を整合的なものとして策定。</a:t>
            </a:r>
            <a:endParaRPr lang="en-US" altLang="ja-JP" sz="1400" b="1" dirty="0">
              <a:solidFill>
                <a:prstClr val="black"/>
              </a:solidFill>
            </a:endParaRPr>
          </a:p>
          <a:p>
            <a:pPr defTabSz="913575"/>
            <a:endParaRPr lang="en-US" altLang="ja-JP" sz="800" b="1" dirty="0">
              <a:solidFill>
                <a:prstClr val="black"/>
              </a:solidFill>
            </a:endParaRPr>
          </a:p>
          <a:p>
            <a:pPr defTabSz="913575"/>
            <a:r>
              <a:rPr lang="ja-JP" altLang="en-US" sz="1400" b="1" dirty="0">
                <a:solidFill>
                  <a:prstClr val="black"/>
                </a:solidFill>
              </a:rPr>
              <a:t>○　医療計画と介護保険事業支援計画の計画期間が揃うよう、平成</a:t>
            </a:r>
            <a:r>
              <a:rPr lang="en-US" altLang="ja-JP" sz="1400" b="1" dirty="0">
                <a:solidFill>
                  <a:prstClr val="black"/>
                </a:solidFill>
              </a:rPr>
              <a:t>30</a:t>
            </a:r>
            <a:r>
              <a:rPr lang="ja-JP" altLang="en-US" sz="1400" b="1" dirty="0">
                <a:solidFill>
                  <a:prstClr val="black"/>
                </a:solidFill>
              </a:rPr>
              <a:t>年度以降、医療計画の計画期間を６年に改め、在宅医療　</a:t>
            </a:r>
            <a:endParaRPr lang="en-US" altLang="ja-JP" sz="1400" b="1" dirty="0">
              <a:solidFill>
                <a:prstClr val="black"/>
              </a:solidFill>
            </a:endParaRPr>
          </a:p>
          <a:p>
            <a:pPr defTabSz="913575"/>
            <a:r>
              <a:rPr lang="ja-JP" altLang="en-US" sz="1400" b="1" dirty="0">
                <a:solidFill>
                  <a:prstClr val="black"/>
                </a:solidFill>
              </a:rPr>
              <a:t>　など介護保険と関係する部分については、中間年（３年）で必要な見直しを行う。</a:t>
            </a:r>
            <a:endParaRPr lang="en-US" altLang="ja-JP" sz="1400" b="1" dirty="0">
              <a:solidFill>
                <a:prstClr val="black"/>
              </a:solidFill>
            </a:endParaRPr>
          </a:p>
          <a:p>
            <a:pPr defTabSz="913575"/>
            <a:endParaRPr lang="en-US" altLang="ja-JP" sz="800" b="1" dirty="0">
              <a:solidFill>
                <a:prstClr val="black"/>
              </a:solidFill>
            </a:endParaRPr>
          </a:p>
          <a:p>
            <a:pPr defTabSz="913575"/>
            <a:r>
              <a:rPr lang="ja-JP" altLang="en-US" sz="1400" b="1" dirty="0">
                <a:solidFill>
                  <a:prstClr val="black"/>
                </a:solidFill>
              </a:rPr>
              <a:t>○　地域医療ビジョンの中で市町村等ごとの将来の在宅医療の必要量を示すとともに、在宅医療を担う医療機関や訪問看護等</a:t>
            </a:r>
            <a:endParaRPr lang="en-US" altLang="ja-JP" sz="1400" b="1" dirty="0">
              <a:solidFill>
                <a:prstClr val="black"/>
              </a:solidFill>
            </a:endParaRPr>
          </a:p>
          <a:p>
            <a:pPr defTabSz="913575"/>
            <a:r>
              <a:rPr lang="ja-JP" altLang="en-US" sz="1400" b="1" dirty="0">
                <a:solidFill>
                  <a:prstClr val="black"/>
                </a:solidFill>
              </a:rPr>
              <a:t>　の提供体制に係る目標や役割分担、在宅療養患者の病状の変化に応じた病床の確保のあり方等を医療計画に盛り込む。</a:t>
            </a:r>
          </a:p>
        </p:txBody>
      </p:sp>
      <p:sp>
        <p:nvSpPr>
          <p:cNvPr id="25" name="テキスト ボックス 24"/>
          <p:cNvSpPr txBox="1"/>
          <p:nvPr/>
        </p:nvSpPr>
        <p:spPr>
          <a:xfrm>
            <a:off x="109260" y="4587530"/>
            <a:ext cx="4195667" cy="369251"/>
          </a:xfrm>
          <a:prstGeom prst="rect">
            <a:avLst/>
          </a:prstGeom>
          <a:solidFill>
            <a:srgbClr val="FFFF99"/>
          </a:solidFill>
          <a:ln w="25400">
            <a:solidFill>
              <a:schemeClr val="accent1">
                <a:lumMod val="75000"/>
              </a:schemeClr>
            </a:solidFill>
          </a:ln>
        </p:spPr>
        <p:txBody>
          <a:bodyPr wrap="square" lIns="91357" tIns="45680" rIns="91357" bIns="45680" rtlCol="0" anchor="ctr" anchorCtr="0">
            <a:spAutoFit/>
          </a:bodyPr>
          <a:lstStyle/>
          <a:p>
            <a:pPr algn="ctr" defTabSz="913575" fontAlgn="base">
              <a:spcBef>
                <a:spcPct val="0"/>
              </a:spcBef>
              <a:spcAft>
                <a:spcPct val="0"/>
              </a:spcAft>
            </a:pPr>
            <a:r>
              <a:rPr lang="ja-JP" altLang="en-US" dirty="0">
                <a:solidFill>
                  <a:prstClr val="black"/>
                </a:solidFill>
                <a:latin typeface="HGP創英角ｺﾞｼｯｸUB" pitchFamily="50" charset="-128"/>
                <a:ea typeface="HGP創英角ｺﾞｼｯｸUB" pitchFamily="50" charset="-128"/>
              </a:rPr>
              <a:t>医療計画の見直しについて（医療法）</a:t>
            </a:r>
          </a:p>
        </p:txBody>
      </p:sp>
    </p:spTree>
    <p:extLst>
      <p:ext uri="{BB962C8B-B14F-4D97-AF65-F5344CB8AC3E}">
        <p14:creationId xmlns:p14="http://schemas.microsoft.com/office/powerpoint/2010/main" val="1482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479504" y="2158486"/>
            <a:ext cx="8988192" cy="8478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lnSpc>
                <a:spcPts val="0"/>
              </a:lnSpc>
              <a:spcBef>
                <a:spcPct val="0"/>
              </a:spcBef>
              <a:spcAft>
                <a:spcPct val="0"/>
              </a:spcAft>
              <a:defRPr/>
            </a:pPr>
            <a:r>
              <a:rPr lang="en-US" altLang="ja-JP" sz="1200" dirty="0">
                <a:solidFill>
                  <a:prstClr val="black"/>
                </a:solidFill>
              </a:rPr>
              <a:t>【</a:t>
            </a:r>
            <a:r>
              <a:rPr lang="ja-JP" altLang="en-US" sz="1200" dirty="0">
                <a:solidFill>
                  <a:prstClr val="black"/>
                </a:solidFill>
              </a:rPr>
              <a:t>基本的な考え方</a:t>
            </a:r>
            <a:r>
              <a:rPr lang="en-US" altLang="ja-JP" sz="1200" dirty="0">
                <a:solidFill>
                  <a:prstClr val="black"/>
                </a:solidFill>
              </a:rPr>
              <a:t>】</a:t>
            </a:r>
          </a:p>
          <a:p>
            <a:pPr fontAlgn="base">
              <a:spcBef>
                <a:spcPct val="0"/>
              </a:spcBef>
              <a:spcAft>
                <a:spcPct val="0"/>
              </a:spcAft>
              <a:defRPr/>
            </a:pPr>
            <a:endParaRPr lang="en-US" altLang="ja-JP" sz="1200" dirty="0">
              <a:solidFill>
                <a:prstClr val="black"/>
              </a:solidFill>
            </a:endParaRPr>
          </a:p>
          <a:p>
            <a:pPr fontAlgn="base">
              <a:spcBef>
                <a:spcPct val="0"/>
              </a:spcBef>
              <a:spcAft>
                <a:spcPct val="0"/>
              </a:spcAft>
              <a:defRPr/>
            </a:pPr>
            <a:endParaRPr lang="en-US" altLang="ja-JP" sz="1200" dirty="0">
              <a:solidFill>
                <a:prstClr val="black"/>
              </a:solidFill>
            </a:endParaRPr>
          </a:p>
          <a:p>
            <a:pPr fontAlgn="base">
              <a:spcBef>
                <a:spcPct val="0"/>
              </a:spcBef>
              <a:spcAft>
                <a:spcPct val="0"/>
              </a:spcAft>
              <a:defRPr/>
            </a:pPr>
            <a:endParaRPr lang="ja-JP" altLang="en-US" sz="1200" dirty="0">
              <a:solidFill>
                <a:prstClr val="black"/>
              </a:solidFill>
            </a:endParaRPr>
          </a:p>
        </p:txBody>
      </p:sp>
      <p:sp>
        <p:nvSpPr>
          <p:cNvPr id="32" name="正方形/長方形 31"/>
          <p:cNvSpPr/>
          <p:nvPr/>
        </p:nvSpPr>
        <p:spPr>
          <a:xfrm>
            <a:off x="974559" y="2358962"/>
            <a:ext cx="3761769"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ja-JP" sz="1200" dirty="0">
                <a:solidFill>
                  <a:prstClr val="black"/>
                </a:solidFill>
              </a:rPr>
              <a:t>《</a:t>
            </a:r>
            <a:r>
              <a:rPr lang="ja-JP" altLang="en-US" sz="1200" dirty="0">
                <a:solidFill>
                  <a:prstClr val="black"/>
                </a:solidFill>
              </a:rPr>
              <a:t>これまでのケア</a:t>
            </a:r>
            <a:r>
              <a:rPr lang="en-US" altLang="ja-JP" sz="1200" dirty="0">
                <a:solidFill>
                  <a:prstClr val="black"/>
                </a:solidFill>
              </a:rPr>
              <a:t>》</a:t>
            </a:r>
          </a:p>
          <a:p>
            <a:pPr fontAlgn="base">
              <a:spcBef>
                <a:spcPct val="0"/>
              </a:spcBef>
              <a:spcAft>
                <a:spcPct val="0"/>
              </a:spcAft>
              <a:defRPr/>
            </a:pPr>
            <a:r>
              <a:rPr lang="ja-JP" altLang="en-US" sz="1200" dirty="0">
                <a:solidFill>
                  <a:prstClr val="black"/>
                </a:solidFill>
              </a:rPr>
              <a:t>　認知症の人が行動・心理症状等により「危機」が発生してからの「事後的な対応」が主眼。</a:t>
            </a:r>
          </a:p>
        </p:txBody>
      </p:sp>
      <p:sp>
        <p:nvSpPr>
          <p:cNvPr id="35" name="正方形/長方形 34"/>
          <p:cNvSpPr/>
          <p:nvPr/>
        </p:nvSpPr>
        <p:spPr>
          <a:xfrm>
            <a:off x="5169822" y="2358962"/>
            <a:ext cx="3995651"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ja-JP" sz="1200" dirty="0">
                <a:solidFill>
                  <a:prstClr val="black"/>
                </a:solidFill>
              </a:rPr>
              <a:t>《</a:t>
            </a:r>
            <a:r>
              <a:rPr lang="ja-JP" altLang="en-US" sz="1200" dirty="0">
                <a:solidFill>
                  <a:prstClr val="black"/>
                </a:solidFill>
              </a:rPr>
              <a:t>今後目指すべきケア</a:t>
            </a:r>
            <a:r>
              <a:rPr lang="en-US" altLang="ja-JP" sz="1200" dirty="0">
                <a:solidFill>
                  <a:prstClr val="black"/>
                </a:solidFill>
              </a:rPr>
              <a:t>》</a:t>
            </a:r>
          </a:p>
          <a:p>
            <a:pPr fontAlgn="base">
              <a:spcBef>
                <a:spcPct val="0"/>
              </a:spcBef>
              <a:spcAft>
                <a:spcPct val="0"/>
              </a:spcAft>
              <a:defRPr/>
            </a:pPr>
            <a:r>
              <a:rPr lang="ja-JP" altLang="en-US" sz="1200" dirty="0">
                <a:solidFill>
                  <a:prstClr val="black"/>
                </a:solidFill>
              </a:rPr>
              <a:t>　「危機」の発生を防ぐ「早期・事前的な対応」　に基本を置く。</a:t>
            </a:r>
          </a:p>
        </p:txBody>
      </p:sp>
      <p:sp>
        <p:nvSpPr>
          <p:cNvPr id="36" name="右矢印 35"/>
          <p:cNvSpPr/>
          <p:nvPr/>
        </p:nvSpPr>
        <p:spPr>
          <a:xfrm>
            <a:off x="4809384" y="2503204"/>
            <a:ext cx="287477"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ja-JP" altLang="en-US">
              <a:solidFill>
                <a:prstClr val="white"/>
              </a:solidFill>
            </a:endParaRPr>
          </a:p>
        </p:txBody>
      </p:sp>
      <p:sp>
        <p:nvSpPr>
          <p:cNvPr id="2" name="テキスト ボックス 1"/>
          <p:cNvSpPr txBox="1"/>
          <p:nvPr/>
        </p:nvSpPr>
        <p:spPr>
          <a:xfrm>
            <a:off x="1111470" y="1830592"/>
            <a:ext cx="7683302" cy="369332"/>
          </a:xfrm>
          <a:prstGeom prst="rect">
            <a:avLst/>
          </a:prstGeom>
          <a:noFill/>
        </p:spPr>
        <p:txBody>
          <a:bodyPr wrap="square" rtlCol="0">
            <a:spAutoFit/>
          </a:bodyPr>
          <a:lstStyle/>
          <a:p>
            <a:pPr algn="ctr" fontAlgn="base">
              <a:spcBef>
                <a:spcPct val="0"/>
              </a:spcBef>
              <a:spcAft>
                <a:spcPct val="0"/>
              </a:spcAft>
            </a:pPr>
            <a:r>
              <a:rPr lang="ja-JP" altLang="en-US" dirty="0">
                <a:solidFill>
                  <a:prstClr val="black"/>
                </a:solidFill>
                <a:latin typeface="Arial" pitchFamily="34" charset="0"/>
              </a:rPr>
              <a:t>「認知症施策推進５か年計画」（平成</a:t>
            </a:r>
            <a:r>
              <a:rPr lang="en-US" altLang="ja-JP" dirty="0">
                <a:solidFill>
                  <a:prstClr val="black"/>
                </a:solidFill>
                <a:latin typeface="Arial" pitchFamily="34" charset="0"/>
              </a:rPr>
              <a:t>24</a:t>
            </a:r>
            <a:r>
              <a:rPr lang="ja-JP" altLang="en-US" dirty="0">
                <a:solidFill>
                  <a:prstClr val="black"/>
                </a:solidFill>
                <a:latin typeface="Arial" pitchFamily="34" charset="0"/>
              </a:rPr>
              <a:t>年</a:t>
            </a:r>
            <a:r>
              <a:rPr lang="en-US" altLang="ja-JP" dirty="0">
                <a:solidFill>
                  <a:prstClr val="black"/>
                </a:solidFill>
                <a:latin typeface="Arial" pitchFamily="34" charset="0"/>
              </a:rPr>
              <a:t>9</a:t>
            </a:r>
            <a:r>
              <a:rPr lang="ja-JP" altLang="en-US" dirty="0">
                <a:solidFill>
                  <a:prstClr val="black"/>
                </a:solidFill>
                <a:latin typeface="Arial" pitchFamily="34" charset="0"/>
              </a:rPr>
              <a:t>月厚生労働省公表）の概要</a:t>
            </a:r>
          </a:p>
        </p:txBody>
      </p:sp>
      <p:graphicFrame>
        <p:nvGraphicFramePr>
          <p:cNvPr id="10" name="表 9"/>
          <p:cNvGraphicFramePr>
            <a:graphicFrameLocks noGrp="1"/>
          </p:cNvGraphicFramePr>
          <p:nvPr>
            <p:extLst>
              <p:ext uri="{D42A27DB-BD31-4B8C-83A1-F6EECF244321}">
                <p14:modId xmlns:p14="http://schemas.microsoft.com/office/powerpoint/2010/main" val="1427570074"/>
              </p:ext>
            </p:extLst>
          </p:nvPr>
        </p:nvGraphicFramePr>
        <p:xfrm>
          <a:off x="256342" y="3150699"/>
          <a:ext cx="9299230" cy="3652079"/>
        </p:xfrm>
        <a:graphic>
          <a:graphicData uri="http://schemas.openxmlformats.org/drawingml/2006/table">
            <a:tbl>
              <a:tblPr firstRow="1" bandRow="1">
                <a:tableStyleId>{5C22544A-7EE6-4342-B048-85BDC9FD1C3A}</a:tableStyleId>
              </a:tblPr>
              <a:tblGrid>
                <a:gridCol w="4068000">
                  <a:extLst>
                    <a:ext uri="{9D8B030D-6E8A-4147-A177-3AD203B41FA5}">
                      <a16:colId xmlns:a16="http://schemas.microsoft.com/office/drawing/2014/main" val="20000"/>
                    </a:ext>
                  </a:extLst>
                </a:gridCol>
                <a:gridCol w="3010177">
                  <a:extLst>
                    <a:ext uri="{9D8B030D-6E8A-4147-A177-3AD203B41FA5}">
                      <a16:colId xmlns:a16="http://schemas.microsoft.com/office/drawing/2014/main" val="20001"/>
                    </a:ext>
                  </a:extLst>
                </a:gridCol>
                <a:gridCol w="2221053">
                  <a:extLst>
                    <a:ext uri="{9D8B030D-6E8A-4147-A177-3AD203B41FA5}">
                      <a16:colId xmlns:a16="http://schemas.microsoft.com/office/drawing/2014/main" val="20002"/>
                    </a:ext>
                  </a:extLst>
                </a:gridCol>
              </a:tblGrid>
              <a:tr h="124383">
                <a:tc>
                  <a:txBody>
                    <a:bodyPr/>
                    <a:lstStyle/>
                    <a:p>
                      <a:pPr algn="ctr">
                        <a:lnSpc>
                          <a:spcPts val="1100"/>
                        </a:lnSpc>
                      </a:pPr>
                      <a:r>
                        <a:rPr kumimoji="1" lang="ja-JP" altLang="en-US" sz="1200" dirty="0">
                          <a:solidFill>
                            <a:schemeClr val="bg1"/>
                          </a:solidFill>
                        </a:rPr>
                        <a:t>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a:solidFill>
                            <a:schemeClr val="bg1"/>
                          </a:solidFill>
                        </a:rPr>
                        <a:t>５か年計画での目標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a:solidFill>
                            <a:schemeClr val="bg1"/>
                          </a:solidFill>
                        </a:rPr>
                        <a:t>備考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5130">
                <a:tc>
                  <a:txBody>
                    <a:bodyPr/>
                    <a:lstStyle/>
                    <a:p>
                      <a:r>
                        <a:rPr kumimoji="1" lang="ja-JP" altLang="en-US" sz="1200" b="0" dirty="0">
                          <a:solidFill>
                            <a:schemeClr val="tx1"/>
                          </a:solidFill>
                        </a:rPr>
                        <a:t>○標準的な認知症ケアパスの作成・普及</a:t>
                      </a:r>
                      <a:endParaRPr kumimoji="1" lang="en-US" altLang="ja-JP" sz="1200" b="0" dirty="0">
                        <a:solidFill>
                          <a:schemeClr val="tx1"/>
                        </a:solidFill>
                      </a:endParaRPr>
                    </a:p>
                    <a:p>
                      <a:r>
                        <a:rPr kumimoji="1" lang="en-US" altLang="ja-JP" sz="1100" dirty="0">
                          <a:latin typeface="HGPｺﾞｼｯｸM" pitchFamily="50" charset="-128"/>
                          <a:ea typeface="HGPｺﾞｼｯｸM" pitchFamily="50" charset="-128"/>
                        </a:rPr>
                        <a:t>※</a:t>
                      </a:r>
                      <a:r>
                        <a:rPr kumimoji="1" lang="ja-JP" altLang="en-US" sz="1100" dirty="0">
                          <a:latin typeface="HGPｺﾞｼｯｸM" pitchFamily="50" charset="-128"/>
                          <a:ea typeface="HGPｺﾞｼｯｸM" pitchFamily="50" charset="-128"/>
                        </a:rPr>
                        <a:t>　「認知症ケアパス」（状態に応じた適切なサービス提供の流れ）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a:t>平成２７年度以降の介護保険事業計画に反映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a:t>平成</a:t>
                      </a:r>
                      <a:r>
                        <a:rPr kumimoji="1" lang="en-US" altLang="ja-JP" sz="1200" spc="-150" dirty="0"/>
                        <a:t>25</a:t>
                      </a:r>
                      <a:r>
                        <a:rPr kumimoji="1" lang="ja-JP" altLang="en-US" sz="1200" spc="-150" dirty="0"/>
                        <a:t>年度ケアパス指針作成</a:t>
                      </a:r>
                      <a:endParaRPr kumimoji="1" lang="en-US" altLang="ja-JP" sz="1200" spc="-1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57793">
                <a:tc>
                  <a:txBody>
                    <a:bodyPr/>
                    <a:lstStyle/>
                    <a:p>
                      <a:r>
                        <a:rPr kumimoji="1" lang="ja-JP" altLang="en-US" sz="1200" b="0" dirty="0">
                          <a:solidFill>
                            <a:schemeClr val="tx1"/>
                          </a:solidFill>
                        </a:rPr>
                        <a:t>○</a:t>
                      </a:r>
                      <a:r>
                        <a:rPr kumimoji="1" lang="ja-JP" altLang="en-US" sz="1200" b="1" dirty="0">
                          <a:solidFill>
                            <a:srgbClr val="FF0000"/>
                          </a:solidFill>
                        </a:rPr>
                        <a:t>「認知症初期集中支援チーム」の設置</a:t>
                      </a:r>
                      <a:endParaRPr kumimoji="1" lang="en-US" altLang="ja-JP" sz="1200" b="1" dirty="0">
                        <a:solidFill>
                          <a:srgbClr val="FF0000"/>
                        </a:solidFill>
                      </a:endParaRPr>
                    </a:p>
                    <a:p>
                      <a:pPr marL="273050" indent="-273050"/>
                      <a:r>
                        <a:rPr kumimoji="1" lang="ja-JP" altLang="en-US" sz="1200" dirty="0"/>
                        <a:t>　　</a:t>
                      </a:r>
                      <a:r>
                        <a:rPr kumimoji="1" lang="en-US" altLang="ja-JP" sz="1200" dirty="0">
                          <a:latin typeface="HGPｺﾞｼｯｸM" pitchFamily="50" charset="-128"/>
                          <a:ea typeface="HGPｺﾞｼｯｸM" pitchFamily="50" charset="-128"/>
                        </a:rPr>
                        <a:t>※</a:t>
                      </a:r>
                      <a:r>
                        <a:rPr kumimoji="1" lang="ja-JP" altLang="en-US" sz="1200" dirty="0">
                          <a:latin typeface="HGPｺﾞｼｯｸM" pitchFamily="50" charset="-128"/>
                          <a:ea typeface="HGPｺﾞｼｯｸM" pitchFamily="50" charset="-128"/>
                        </a:rPr>
                        <a:t>　認知症の早期から家庭訪問を行い、認知症の人のアセスメントや、家族の支援などを行うチーム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平成２６年度まで全国でモデル事業を実施</a:t>
                      </a:r>
                      <a:endParaRPr kumimoji="1" lang="en-US" altLang="ja-JP" sz="1200" dirty="0"/>
                    </a:p>
                    <a:p>
                      <a:r>
                        <a:rPr kumimoji="1" lang="ja-JP" altLang="en-US" sz="1200" dirty="0"/>
                        <a:t>平成２７年度以降の制度化を検討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100"/>
                        </a:lnSpc>
                      </a:pPr>
                      <a:r>
                        <a:rPr kumimoji="1" lang="ja-JP" altLang="en-US" sz="1200" dirty="0"/>
                        <a:t>・平成</a:t>
                      </a:r>
                      <a:r>
                        <a:rPr kumimoji="1" lang="en-US" altLang="ja-JP" sz="1200" dirty="0"/>
                        <a:t>25</a:t>
                      </a:r>
                      <a:r>
                        <a:rPr kumimoji="1" lang="ja-JP" altLang="en-US" sz="1200" dirty="0"/>
                        <a:t>年度モデル事業</a:t>
                      </a:r>
                      <a:r>
                        <a:rPr kumimoji="1" lang="en-US" altLang="ja-JP" sz="1200" dirty="0"/>
                        <a:t>14</a:t>
                      </a:r>
                      <a:r>
                        <a:rPr kumimoji="1" lang="ja-JP" altLang="en-US" sz="1200" dirty="0"/>
                        <a:t>カ所</a:t>
                      </a:r>
                      <a:endParaRPr kumimoji="1" lang="en-US" altLang="ja-JP" sz="1200" dirty="0"/>
                    </a:p>
                    <a:p>
                      <a:pPr>
                        <a:lnSpc>
                          <a:spcPts val="1100"/>
                        </a:lnSpc>
                      </a:pPr>
                      <a:r>
                        <a:rPr kumimoji="1" lang="ja-JP" altLang="en-US" sz="1200" dirty="0"/>
                        <a:t>・平成</a:t>
                      </a:r>
                      <a:r>
                        <a:rPr kumimoji="1" lang="en-US" altLang="ja-JP" sz="1200" dirty="0"/>
                        <a:t>26</a:t>
                      </a:r>
                      <a:r>
                        <a:rPr kumimoji="1" lang="ja-JP" altLang="en-US" sz="1200" dirty="0"/>
                        <a:t>年度予算（案）では、</a:t>
                      </a:r>
                      <a:endParaRPr kumimoji="1" lang="en-US" altLang="ja-JP" sz="1200" dirty="0"/>
                    </a:p>
                    <a:p>
                      <a:pPr>
                        <a:lnSpc>
                          <a:spcPts val="1100"/>
                        </a:lnSpc>
                      </a:pPr>
                      <a:r>
                        <a:rPr kumimoji="1" lang="ja-JP" altLang="en-US" sz="1200" dirty="0"/>
                        <a:t>　地域支援事業（任意事業）で　</a:t>
                      </a:r>
                      <a:endParaRPr kumimoji="1" lang="en-US" altLang="ja-JP" sz="1200" dirty="0"/>
                    </a:p>
                    <a:p>
                      <a:pPr>
                        <a:lnSpc>
                          <a:spcPts val="1100"/>
                        </a:lnSpc>
                      </a:pPr>
                      <a:r>
                        <a:rPr kumimoji="1" lang="ja-JP" altLang="en-US" sz="1200" dirty="0"/>
                        <a:t>　</a:t>
                      </a:r>
                      <a:r>
                        <a:rPr kumimoji="1" lang="en-US" altLang="ja-JP" sz="1200" dirty="0"/>
                        <a:t>100</a:t>
                      </a:r>
                      <a:r>
                        <a:rPr kumimoji="1" lang="ja-JP" altLang="en-US" sz="1200" dirty="0"/>
                        <a:t>カ所計上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5163">
                <a:tc>
                  <a:txBody>
                    <a:bodyPr/>
                    <a:lstStyle/>
                    <a:p>
                      <a:r>
                        <a:rPr kumimoji="1" lang="ja-JP" altLang="en-US" sz="1200" b="0" dirty="0">
                          <a:solidFill>
                            <a:schemeClr val="tx1"/>
                          </a:solidFill>
                        </a:rPr>
                        <a:t>○早期診断等を担う医療機関の数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平成２４年度～２９年度で約５００カ所整備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・平成</a:t>
                      </a:r>
                      <a:r>
                        <a:rPr kumimoji="1" lang="en-US" altLang="ja-JP" sz="1200" dirty="0"/>
                        <a:t>25</a:t>
                      </a:r>
                      <a:r>
                        <a:rPr kumimoji="1" lang="ja-JP" altLang="en-US" sz="1200" dirty="0"/>
                        <a:t>年度約</a:t>
                      </a:r>
                      <a:r>
                        <a:rPr kumimoji="1" lang="en-US" altLang="ja-JP" sz="1200" dirty="0"/>
                        <a:t>250</a:t>
                      </a:r>
                      <a:r>
                        <a:rPr kumimoji="1" lang="ja-JP" altLang="en-US" sz="1200" dirty="0"/>
                        <a:t>カ所</a:t>
                      </a:r>
                      <a:endParaRPr kumimoji="1" lang="en-US" altLang="ja-JP" sz="1200" dirty="0"/>
                    </a:p>
                    <a:p>
                      <a:pPr>
                        <a:lnSpc>
                          <a:spcPts val="1100"/>
                        </a:lnSpc>
                      </a:pPr>
                      <a:r>
                        <a:rPr kumimoji="1" lang="ja-JP" altLang="en-US" sz="1200" dirty="0"/>
                        <a:t>・平成</a:t>
                      </a:r>
                      <a:r>
                        <a:rPr kumimoji="1" lang="en-US" altLang="ja-JP" sz="1200" dirty="0"/>
                        <a:t>26</a:t>
                      </a:r>
                      <a:r>
                        <a:rPr kumimoji="1" lang="ja-JP" altLang="en-US" sz="1200" dirty="0"/>
                        <a:t>年度予算（案）では</a:t>
                      </a:r>
                      <a:endParaRPr kumimoji="1" lang="en-US" altLang="ja-JP" sz="1200" dirty="0"/>
                    </a:p>
                    <a:p>
                      <a:pPr>
                        <a:lnSpc>
                          <a:spcPts val="1100"/>
                        </a:lnSpc>
                      </a:pPr>
                      <a:r>
                        <a:rPr kumimoji="1" lang="ja-JP" altLang="en-US" sz="1200" dirty="0"/>
                        <a:t>　</a:t>
                      </a:r>
                      <a:r>
                        <a:rPr kumimoji="1" lang="en-US" altLang="ja-JP" sz="1200" dirty="0"/>
                        <a:t>300</a:t>
                      </a:r>
                      <a:r>
                        <a:rPr kumimoji="1" lang="ja-JP" altLang="en-US" sz="1200" dirty="0"/>
                        <a:t>カ所計上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4293">
                <a:tc>
                  <a:txBody>
                    <a:bodyPr/>
                    <a:lstStyle/>
                    <a:p>
                      <a:r>
                        <a:rPr kumimoji="1" lang="ja-JP" altLang="en-US" sz="1200" dirty="0"/>
                        <a:t>○かかりつけ医認知症対応力向上研修の受講者数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平成２９年度末　５０，０００人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平成</a:t>
                      </a:r>
                      <a:r>
                        <a:rPr kumimoji="1" lang="en-US" altLang="ja-JP" sz="1200" dirty="0"/>
                        <a:t>24</a:t>
                      </a:r>
                      <a:r>
                        <a:rPr kumimoji="1" lang="ja-JP" altLang="en-US" sz="1200" dirty="0"/>
                        <a:t>年度末　累計</a:t>
                      </a:r>
                      <a:r>
                        <a:rPr kumimoji="1" lang="en-US" altLang="ja-JP" sz="1200" dirty="0"/>
                        <a:t>35,131</a:t>
                      </a:r>
                      <a:r>
                        <a:rPr kumimoji="1" lang="ja-JP" altLang="en-US" sz="1200" dirty="0"/>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4293">
                <a:tc>
                  <a:txBody>
                    <a:bodyPr/>
                    <a:lstStyle/>
                    <a:p>
                      <a:r>
                        <a:rPr kumimoji="1" lang="ja-JP" altLang="en-US" sz="1200" dirty="0"/>
                        <a:t>○認知症サポート医養成研修の受講者数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平成２９年度末　４，０００人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平成</a:t>
                      </a:r>
                      <a:r>
                        <a:rPr kumimoji="1" lang="en-US" altLang="ja-JP" sz="1200" dirty="0"/>
                        <a:t>24</a:t>
                      </a:r>
                      <a:r>
                        <a:rPr kumimoji="1" lang="ja-JP" altLang="en-US" sz="1200" dirty="0"/>
                        <a:t>年度末　累計</a:t>
                      </a:r>
                      <a:r>
                        <a:rPr kumimoji="1" lang="en-US" altLang="ja-JP" sz="1200" dirty="0"/>
                        <a:t>2,680</a:t>
                      </a:r>
                      <a:r>
                        <a:rPr kumimoji="1" lang="ja-JP" altLang="en-US" sz="1200" dirty="0"/>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2438">
                <a:tc>
                  <a:txBody>
                    <a:bodyPr/>
                    <a:lstStyle/>
                    <a:p>
                      <a:r>
                        <a:rPr kumimoji="1" lang="ja-JP" altLang="en-US" sz="1200" b="0" dirty="0">
                          <a:solidFill>
                            <a:schemeClr val="tx1"/>
                          </a:solidFill>
                        </a:rPr>
                        <a:t>○「地域ケア会議」の普及・定着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平成２７年度以降　すべての市町村で実施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6621">
                <a:tc>
                  <a:txBody>
                    <a:bodyPr/>
                    <a:lstStyle/>
                    <a:p>
                      <a:r>
                        <a:rPr kumimoji="1" lang="ja-JP" altLang="en-US" sz="1200" dirty="0"/>
                        <a:t>○</a:t>
                      </a:r>
                      <a:r>
                        <a:rPr kumimoji="1" lang="ja-JP" altLang="en-US" sz="1200" b="1" dirty="0">
                          <a:solidFill>
                            <a:srgbClr val="FF0000"/>
                          </a:solidFill>
                        </a:rPr>
                        <a:t>認知症地域支援推進員の人数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平成２９年度末　７００人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100"/>
                        </a:lnSpc>
                      </a:pPr>
                      <a:r>
                        <a:rPr kumimoji="1" lang="ja-JP" altLang="en-US" sz="1200" dirty="0"/>
                        <a:t>・平成</a:t>
                      </a:r>
                      <a:r>
                        <a:rPr kumimoji="1" lang="en-US" altLang="ja-JP" sz="1200" dirty="0"/>
                        <a:t>25</a:t>
                      </a:r>
                      <a:r>
                        <a:rPr kumimoji="1" lang="ja-JP" altLang="en-US" sz="1200" dirty="0"/>
                        <a:t>年度約</a:t>
                      </a:r>
                      <a:r>
                        <a:rPr kumimoji="1" lang="en-US" altLang="ja-JP" sz="1200" dirty="0"/>
                        <a:t>200</a:t>
                      </a:r>
                      <a:r>
                        <a:rPr kumimoji="1" lang="ja-JP" altLang="en-US" sz="1200" dirty="0"/>
                        <a:t>カ所</a:t>
                      </a:r>
                      <a:endParaRPr kumimoji="1" lang="en-US" altLang="ja-JP" sz="1200" dirty="0"/>
                    </a:p>
                    <a:p>
                      <a:pPr>
                        <a:lnSpc>
                          <a:spcPts val="1100"/>
                        </a:lnSpc>
                      </a:pPr>
                      <a:r>
                        <a:rPr kumimoji="1" lang="ja-JP" altLang="en-US" sz="1200" dirty="0"/>
                        <a:t>・平成</a:t>
                      </a:r>
                      <a:r>
                        <a:rPr kumimoji="1" lang="en-US" altLang="ja-JP" sz="1200" dirty="0"/>
                        <a:t>26</a:t>
                      </a:r>
                      <a:r>
                        <a:rPr kumimoji="1" lang="ja-JP" altLang="en-US" sz="1200" dirty="0"/>
                        <a:t>年度予算（案）では</a:t>
                      </a:r>
                      <a:endParaRPr kumimoji="1" lang="en-US" altLang="ja-JP" sz="1200" dirty="0"/>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200" dirty="0"/>
                        <a:t>　地域支援事業（任意事業）で　</a:t>
                      </a:r>
                      <a:endParaRPr kumimoji="1" lang="en-US" altLang="ja-JP" sz="1200" dirty="0"/>
                    </a:p>
                    <a:p>
                      <a:pPr>
                        <a:lnSpc>
                          <a:spcPts val="1100"/>
                        </a:lnSpc>
                      </a:pPr>
                      <a:r>
                        <a:rPr kumimoji="1" lang="ja-JP" altLang="en-US" sz="1200" dirty="0"/>
                        <a:t>　</a:t>
                      </a:r>
                      <a:r>
                        <a:rPr kumimoji="1" lang="en-US" altLang="ja-JP" sz="1200" dirty="0"/>
                        <a:t>470</a:t>
                      </a:r>
                      <a:r>
                        <a:rPr kumimoji="1" lang="ja-JP" altLang="en-US" sz="1200" dirty="0"/>
                        <a:t>カ所計上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3846">
                <a:tc>
                  <a:txBody>
                    <a:bodyPr/>
                    <a:lstStyle/>
                    <a:p>
                      <a:r>
                        <a:rPr kumimoji="1" lang="ja-JP" altLang="en-US" sz="1200" dirty="0"/>
                        <a:t>○認知症サポーターの人数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平成２９年度末　６００万人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平成</a:t>
                      </a:r>
                      <a:r>
                        <a:rPr kumimoji="1" lang="en-US" altLang="ja-JP" sz="1200" dirty="0"/>
                        <a:t>25</a:t>
                      </a:r>
                      <a:r>
                        <a:rPr kumimoji="1" lang="ja-JP" altLang="en-US" sz="1200" dirty="0"/>
                        <a:t>年</a:t>
                      </a:r>
                      <a:r>
                        <a:rPr kumimoji="1" lang="en-US" altLang="ja-JP" sz="1200" dirty="0"/>
                        <a:t>9</a:t>
                      </a:r>
                      <a:r>
                        <a:rPr kumimoji="1" lang="ja-JP" altLang="en-US" sz="1200" dirty="0"/>
                        <a:t>月末　累計</a:t>
                      </a:r>
                      <a:r>
                        <a:rPr kumimoji="1" lang="en-US" altLang="ja-JP" sz="1200" dirty="0"/>
                        <a:t>447</a:t>
                      </a:r>
                      <a:r>
                        <a:rPr kumimoji="1" lang="ja-JP" altLang="en-US" sz="1200" dirty="0"/>
                        <a:t>万人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テキスト ボックス 112"/>
          <p:cNvSpPr txBox="1"/>
          <p:nvPr/>
        </p:nvSpPr>
        <p:spPr>
          <a:xfrm>
            <a:off x="135688" y="480960"/>
            <a:ext cx="9565756" cy="1363865"/>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360363" indent="-360363"/>
            <a:r>
              <a:rPr lang="ja-JP" altLang="ja-JP" sz="1400" dirty="0">
                <a:solidFill>
                  <a:srgbClr val="000000"/>
                </a:solidFill>
                <a:latin typeface="メイリオ"/>
              </a:rPr>
              <a:t>○</a:t>
            </a:r>
            <a:r>
              <a:rPr lang="ja-JP" altLang="en-US" sz="1400" dirty="0">
                <a:solidFill>
                  <a:srgbClr val="000000"/>
                </a:solidFill>
                <a:latin typeface="メイリオ"/>
              </a:rPr>
              <a:t>　</a:t>
            </a:r>
            <a:r>
              <a:rPr lang="ja-JP" altLang="ja-JP" sz="1400" dirty="0">
                <a:solidFill>
                  <a:srgbClr val="000000"/>
                </a:solidFill>
                <a:latin typeface="メイリオ"/>
              </a:rPr>
              <a:t>「認知症の人は、精神科病院や施設を利用せざるを得ない」という考え方を改め、</a:t>
            </a:r>
            <a:r>
              <a:rPr lang="en-US" altLang="ja-JP" sz="1400" dirty="0">
                <a:solidFill>
                  <a:srgbClr val="000000"/>
                </a:solidFill>
                <a:latin typeface="メイリオ"/>
              </a:rPr>
              <a:t>｢</a:t>
            </a:r>
            <a:r>
              <a:rPr lang="ja-JP" altLang="ja-JP" sz="1400" dirty="0">
                <a:solidFill>
                  <a:srgbClr val="000000"/>
                </a:solidFill>
                <a:latin typeface="メイリオ"/>
              </a:rPr>
              <a:t>認知症になっても本人の意思が尊重され、できる限り住み慣れた地</a:t>
            </a:r>
            <a:r>
              <a:rPr lang="ja-JP" altLang="en-US" sz="1400" dirty="0">
                <a:solidFill>
                  <a:srgbClr val="000000"/>
                </a:solidFill>
                <a:latin typeface="メイリオ"/>
              </a:rPr>
              <a:t>域のよ</a:t>
            </a:r>
            <a:r>
              <a:rPr lang="ja-JP" altLang="ja-JP" sz="1400" dirty="0">
                <a:solidFill>
                  <a:srgbClr val="000000"/>
                </a:solidFill>
                <a:latin typeface="メイリオ"/>
              </a:rPr>
              <a:t>い環境で暮らし続けることができる社会」の実現を目指す。</a:t>
            </a:r>
          </a:p>
          <a:p>
            <a:pPr marL="360363" indent="-360363"/>
            <a:r>
              <a:rPr lang="ja-JP" altLang="ja-JP" sz="1400" dirty="0">
                <a:solidFill>
                  <a:srgbClr val="000000"/>
                </a:solidFill>
                <a:latin typeface="メイリオ"/>
              </a:rPr>
              <a:t>○</a:t>
            </a:r>
            <a:r>
              <a:rPr lang="ja-JP" altLang="en-US" sz="1400" dirty="0">
                <a:solidFill>
                  <a:srgbClr val="000000"/>
                </a:solidFill>
                <a:latin typeface="メイリオ"/>
              </a:rPr>
              <a:t>　</a:t>
            </a:r>
            <a:r>
              <a:rPr lang="ja-JP" altLang="ja-JP" sz="1400" dirty="0">
                <a:solidFill>
                  <a:srgbClr val="000000"/>
                </a:solidFill>
                <a:latin typeface="メイリオ"/>
              </a:rPr>
              <a:t>この実現のため、新たな視点に立脚した施策の導入を積極的に進めることにより、これまでの「ケアの流れ」を変え、むしろ逆の流れとする標準的な認知症ケアパス</a:t>
            </a:r>
            <a:r>
              <a:rPr lang="ja-JP" altLang="en-US" sz="1400" dirty="0">
                <a:solidFill>
                  <a:srgbClr val="000000"/>
                </a:solidFill>
                <a:latin typeface="メイリオ"/>
              </a:rPr>
              <a:t>（</a:t>
            </a:r>
            <a:r>
              <a:rPr lang="ja-JP" altLang="ja-JP" sz="1400" dirty="0">
                <a:solidFill>
                  <a:srgbClr val="000000"/>
                </a:solidFill>
                <a:latin typeface="メイリオ"/>
              </a:rPr>
              <a:t>状態に応じた適切</a:t>
            </a:r>
            <a:r>
              <a:rPr lang="ja-JP" altLang="en-US" sz="1400" dirty="0">
                <a:solidFill>
                  <a:srgbClr val="000000"/>
                </a:solidFill>
                <a:latin typeface="メイリオ"/>
              </a:rPr>
              <a:t>な</a:t>
            </a:r>
            <a:r>
              <a:rPr lang="ja-JP" altLang="ja-JP" sz="1400" dirty="0">
                <a:solidFill>
                  <a:srgbClr val="000000"/>
                </a:solidFill>
                <a:latin typeface="メイリオ"/>
              </a:rPr>
              <a:t>サービス提供の流れ）を構築することを、基本目標とする。</a:t>
            </a:r>
            <a:endParaRPr lang="en-US" altLang="ja-JP" sz="1400" dirty="0">
              <a:solidFill>
                <a:srgbClr val="000000"/>
              </a:solidFill>
              <a:latin typeface="メイリオ"/>
            </a:endParaRPr>
          </a:p>
          <a:p>
            <a:pPr marL="360363" indent="-360363"/>
            <a:r>
              <a:rPr lang="ja-JP" altLang="en-US" sz="1400" dirty="0">
                <a:solidFill>
                  <a:srgbClr val="000000"/>
                </a:solidFill>
                <a:latin typeface="メイリオ"/>
              </a:rPr>
              <a:t>○　認知症施策を推進するため、介護保険法の地域支援事業に位置づける（「認知症初期集中支援チーム」の設置、 認知症地域支援推進員の設置など）。</a:t>
            </a:r>
            <a:endParaRPr lang="en-US" altLang="ja-JP" sz="1400" dirty="0">
              <a:solidFill>
                <a:srgbClr val="000000"/>
              </a:solidFill>
              <a:latin typeface="メイリオ"/>
            </a:endParaRPr>
          </a:p>
        </p:txBody>
      </p:sp>
      <p:sp>
        <p:nvSpPr>
          <p:cNvPr id="14" name="タイトル 60"/>
          <p:cNvSpPr txBox="1">
            <a:spLocks/>
          </p:cNvSpPr>
          <p:nvPr/>
        </p:nvSpPr>
        <p:spPr>
          <a:xfrm>
            <a:off x="135688" y="32763"/>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solidFill>
                  <a:prstClr val="black"/>
                </a:solidFill>
                <a:latin typeface="HGP創英角ｺﾞｼｯｸUB" pitchFamily="50" charset="-128"/>
                <a:ea typeface="HGP創英角ｺﾞｼｯｸUB" pitchFamily="50" charset="-128"/>
              </a:rPr>
              <a:t>認知症施策の推進</a:t>
            </a:r>
          </a:p>
        </p:txBody>
      </p:sp>
    </p:spTree>
    <p:extLst>
      <p:ext uri="{BB962C8B-B14F-4D97-AF65-F5344CB8AC3E}">
        <p14:creationId xmlns:p14="http://schemas.microsoft.com/office/powerpoint/2010/main" val="351225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タイトル 1"/>
          <p:cNvSpPr txBox="1">
            <a:spLocks/>
          </p:cNvSpPr>
          <p:nvPr/>
        </p:nvSpPr>
        <p:spPr>
          <a:xfrm>
            <a:off x="100989" y="441635"/>
            <a:ext cx="9688808" cy="971141"/>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300" dirty="0"/>
              <a:t>認知症専門医による指導の下（司令塔機能）に早期診断、早期対応に向けて</a:t>
            </a:r>
            <a:r>
              <a:rPr lang="ja-JP" altLang="en-US" sz="1300" dirty="0">
                <a:solidFill>
                  <a:prstClr val="black"/>
                </a:solidFill>
              </a:rPr>
              <a:t>以下の体制を地域包括支援センター等に</a:t>
            </a:r>
            <a:r>
              <a:rPr lang="ja-JP" altLang="en-US" sz="1300" dirty="0"/>
              <a:t>整備</a:t>
            </a:r>
            <a:endParaRPr lang="en-US" altLang="ja-JP" sz="1300" dirty="0"/>
          </a:p>
          <a:p>
            <a:pPr algn="l"/>
            <a:r>
              <a:rPr lang="ja-JP" altLang="en-US" sz="1300" dirty="0">
                <a:solidFill>
                  <a:prstClr val="black"/>
                </a:solidFill>
              </a:rPr>
              <a:t>○</a:t>
            </a:r>
            <a:r>
              <a:rPr lang="ja-JP" altLang="en-US" sz="1300" b="1" u="sng" dirty="0">
                <a:solidFill>
                  <a:prstClr val="black"/>
                </a:solidFill>
              </a:rPr>
              <a:t>認知症初期集中支援チーム</a:t>
            </a:r>
            <a:r>
              <a:rPr lang="ja-JP" altLang="en-US" sz="1300" dirty="0">
                <a:solidFill>
                  <a:prstClr val="black"/>
                </a:solidFill>
              </a:rPr>
              <a:t>－</a:t>
            </a:r>
            <a:r>
              <a:rPr lang="ja-JP" altLang="en-US" sz="1050" dirty="0">
                <a:solidFill>
                  <a:prstClr val="black"/>
                </a:solidFill>
              </a:rPr>
              <a:t>複数の専門職が認知症が疑われる人、認知症の人とその家族を訪問（アウトリーチ）し</a:t>
            </a:r>
            <a:r>
              <a:rPr lang="ja-JP" altLang="en-US" sz="1050" dirty="0"/>
              <a:t>、認知症の専門医による鑑別診断等を</a:t>
            </a:r>
            <a:endParaRPr lang="en-US" altLang="ja-JP" sz="1050" dirty="0"/>
          </a:p>
          <a:p>
            <a:pPr algn="l"/>
            <a:r>
              <a:rPr lang="ja-JP" altLang="en-US" sz="1050" dirty="0"/>
              <a:t>　　　　　　　　　　　　　　　　　　　　　　　　　　ふまえて、観察・評価を行い、本人や家族</a:t>
            </a:r>
            <a:r>
              <a:rPr lang="ja-JP" altLang="en-US" sz="1050" dirty="0">
                <a:solidFill>
                  <a:prstClr val="black"/>
                </a:solidFill>
              </a:rPr>
              <a:t>支援などの初期の支援を包括的・集中的に行い、自立生活のサポートを行う。</a:t>
            </a:r>
            <a:endParaRPr lang="en-US" altLang="ja-JP" sz="1050" dirty="0">
              <a:solidFill>
                <a:prstClr val="black"/>
              </a:solidFill>
            </a:endParaRPr>
          </a:p>
          <a:p>
            <a:pPr algn="l"/>
            <a:r>
              <a:rPr lang="ja-JP" altLang="en-US" sz="1300" dirty="0">
                <a:solidFill>
                  <a:prstClr val="black"/>
                </a:solidFill>
              </a:rPr>
              <a:t>○</a:t>
            </a:r>
            <a:r>
              <a:rPr lang="ja-JP" altLang="en-US" sz="1300" b="1" u="sng" dirty="0">
                <a:solidFill>
                  <a:prstClr val="black"/>
                </a:solidFill>
              </a:rPr>
              <a:t>認知症地域支援推進員</a:t>
            </a:r>
            <a:r>
              <a:rPr lang="ja-JP" altLang="en-US" sz="1300" dirty="0">
                <a:solidFill>
                  <a:prstClr val="black"/>
                </a:solidFill>
              </a:rPr>
              <a:t>　　　－</a:t>
            </a:r>
            <a:r>
              <a:rPr lang="ja-JP" altLang="en-US" sz="1050" dirty="0">
                <a:solidFill>
                  <a:prstClr val="black"/>
                </a:solidFill>
              </a:rPr>
              <a:t>認知症の人ができる限り住み慣れた良い環境で暮らし続けることができるよう、地域の実情に応じて医療機関、介護サービス事業</a:t>
            </a:r>
            <a:endParaRPr lang="en-US" altLang="ja-JP" sz="1050" dirty="0">
              <a:solidFill>
                <a:prstClr val="black"/>
              </a:solidFill>
            </a:endParaRPr>
          </a:p>
          <a:p>
            <a:pPr algn="l"/>
            <a:r>
              <a:rPr lang="en-US" altLang="ja-JP" sz="1050" dirty="0">
                <a:solidFill>
                  <a:prstClr val="black"/>
                </a:solidFill>
              </a:rPr>
              <a:t>                                                                             </a:t>
            </a:r>
            <a:r>
              <a:rPr lang="ja-JP" altLang="en-US" sz="1050" dirty="0">
                <a:solidFill>
                  <a:prstClr val="black"/>
                </a:solidFill>
              </a:rPr>
              <a:t>所や地域の支援機関をつなぐ連携支援や認知症の人やその家族を支援する相談業務等を行う。</a:t>
            </a:r>
          </a:p>
        </p:txBody>
      </p:sp>
      <p:sp>
        <p:nvSpPr>
          <p:cNvPr id="33" name="L 字 32"/>
          <p:cNvSpPr/>
          <p:nvPr/>
        </p:nvSpPr>
        <p:spPr>
          <a:xfrm rot="16200000">
            <a:off x="7330894" y="3327037"/>
            <a:ext cx="1111461" cy="3761368"/>
          </a:xfrm>
          <a:prstGeom prst="corner">
            <a:avLst>
              <a:gd name="adj1" fmla="val 253046"/>
              <a:gd name="adj2" fmla="val 62279"/>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2" name="L 字 31"/>
          <p:cNvSpPr/>
          <p:nvPr/>
        </p:nvSpPr>
        <p:spPr>
          <a:xfrm rot="10800000">
            <a:off x="6131163" y="2070719"/>
            <a:ext cx="3636145" cy="1749363"/>
          </a:xfrm>
          <a:prstGeom prst="corner">
            <a:avLst>
              <a:gd name="adj1" fmla="val 76425"/>
              <a:gd name="adj2" fmla="val 144524"/>
            </a:avLst>
          </a:prstGeom>
          <a:ln w="28575">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77" name="正方形/長方形 76"/>
          <p:cNvSpPr/>
          <p:nvPr/>
        </p:nvSpPr>
        <p:spPr>
          <a:xfrm>
            <a:off x="229867" y="1916832"/>
            <a:ext cx="4003054" cy="388527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38" name="角丸四角形 37"/>
          <p:cNvSpPr/>
          <p:nvPr/>
        </p:nvSpPr>
        <p:spPr>
          <a:xfrm>
            <a:off x="1640631" y="2763104"/>
            <a:ext cx="1944217" cy="665896"/>
          </a:xfrm>
          <a:prstGeom prst="roundRect">
            <a:avLst/>
          </a:prstGeom>
          <a:solidFill>
            <a:schemeClr val="accent6">
              <a:lumMod val="40000"/>
              <a:lumOff val="60000"/>
            </a:schemeClr>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テキスト ボックス 58"/>
          <p:cNvSpPr txBox="1"/>
          <p:nvPr/>
        </p:nvSpPr>
        <p:spPr>
          <a:xfrm>
            <a:off x="5241032" y="2591326"/>
            <a:ext cx="963686" cy="261610"/>
          </a:xfrm>
          <a:prstGeom prst="rect">
            <a:avLst/>
          </a:prstGeom>
          <a:noFill/>
        </p:spPr>
        <p:txBody>
          <a:bodyPr wrap="square" rtlCol="0">
            <a:spAutoFit/>
          </a:bodyPr>
          <a:lstStyle/>
          <a:p>
            <a:r>
              <a:rPr lang="ja-JP" altLang="en-US" sz="1100" dirty="0">
                <a:solidFill>
                  <a:prstClr val="black"/>
                </a:solidFill>
              </a:rPr>
              <a:t>診断・指導</a:t>
            </a:r>
          </a:p>
        </p:txBody>
      </p:sp>
      <p:pic>
        <p:nvPicPr>
          <p:cNvPr id="1026" name="Picture 2" descr="C:\Users\YCHXX\AppData\Local\Microsoft\Windows\Temporary Internet Files\Content.IE5\CTBVOFOZ\MC900239657[1].wmf"/>
          <p:cNvPicPr>
            <a:picLocks noChangeAspect="1" noChangeArrowheads="1"/>
          </p:cNvPicPr>
          <p:nvPr/>
        </p:nvPicPr>
        <p:blipFill>
          <a:blip r:embed="rId3" cstate="print"/>
          <a:srcRect/>
          <a:stretch>
            <a:fillRect/>
          </a:stretch>
        </p:blipFill>
        <p:spPr bwMode="auto">
          <a:xfrm>
            <a:off x="7931276" y="2117235"/>
            <a:ext cx="1226433" cy="967289"/>
          </a:xfrm>
          <a:prstGeom prst="rect">
            <a:avLst/>
          </a:prstGeom>
          <a:noFill/>
        </p:spPr>
      </p:pic>
      <p:sp>
        <p:nvSpPr>
          <p:cNvPr id="47" name="テキスト ボックス 46"/>
          <p:cNvSpPr txBox="1"/>
          <p:nvPr/>
        </p:nvSpPr>
        <p:spPr>
          <a:xfrm>
            <a:off x="5183660" y="5759678"/>
            <a:ext cx="842559" cy="261610"/>
          </a:xfrm>
          <a:prstGeom prst="rect">
            <a:avLst/>
          </a:prstGeom>
          <a:noFill/>
        </p:spPr>
        <p:txBody>
          <a:bodyPr wrap="square" rtlCol="0">
            <a:spAutoFit/>
          </a:bodyPr>
          <a:lstStyle/>
          <a:p>
            <a:r>
              <a:rPr lang="ja-JP" altLang="en-US" sz="1100" dirty="0">
                <a:solidFill>
                  <a:prstClr val="black"/>
                </a:solidFill>
              </a:rPr>
              <a:t>指導・助言</a:t>
            </a:r>
          </a:p>
        </p:txBody>
      </p:sp>
      <p:sp>
        <p:nvSpPr>
          <p:cNvPr id="86" name="テキスト ボックス 85"/>
          <p:cNvSpPr txBox="1"/>
          <p:nvPr/>
        </p:nvSpPr>
        <p:spPr>
          <a:xfrm>
            <a:off x="241416" y="1537047"/>
            <a:ext cx="4711600" cy="307777"/>
          </a:xfrm>
          <a:prstGeom prst="rect">
            <a:avLst/>
          </a:prstGeom>
          <a:ln w="635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ja-JP" altLang="en-US" sz="1400" b="1" dirty="0">
                <a:solidFill>
                  <a:prstClr val="black"/>
                </a:solidFill>
              </a:rPr>
              <a:t>地域包括支援センター</a:t>
            </a:r>
            <a:r>
              <a:rPr lang="ja-JP" altLang="en-US" sz="1400" b="1" dirty="0">
                <a:solidFill>
                  <a:schemeClr val="tx1"/>
                </a:solidFill>
              </a:rPr>
              <a:t>・認知症疾患医療センター</a:t>
            </a:r>
            <a:r>
              <a:rPr lang="ja-JP" altLang="en-US" sz="1400" b="1" dirty="0">
                <a:solidFill>
                  <a:prstClr val="black"/>
                </a:solidFill>
              </a:rPr>
              <a:t>等に設置</a:t>
            </a:r>
          </a:p>
        </p:txBody>
      </p:sp>
      <p:sp>
        <p:nvSpPr>
          <p:cNvPr id="88" name="テキスト ボックス 87"/>
          <p:cNvSpPr txBox="1"/>
          <p:nvPr/>
        </p:nvSpPr>
        <p:spPr>
          <a:xfrm>
            <a:off x="8265368" y="4149080"/>
            <a:ext cx="1128128" cy="261610"/>
          </a:xfrm>
          <a:prstGeom prst="rect">
            <a:avLst/>
          </a:prstGeom>
          <a:noFill/>
        </p:spPr>
        <p:txBody>
          <a:bodyPr wrap="square" rtlCol="0">
            <a:spAutoFit/>
          </a:bodyPr>
          <a:lstStyle/>
          <a:p>
            <a:pPr algn="ctr"/>
            <a:r>
              <a:rPr lang="ja-JP" altLang="en-US" sz="1100" dirty="0">
                <a:solidFill>
                  <a:prstClr val="black"/>
                </a:solidFill>
              </a:rPr>
              <a:t>紹介</a:t>
            </a:r>
            <a:endParaRPr lang="en-US" altLang="ja-JP" sz="1100" dirty="0">
              <a:solidFill>
                <a:prstClr val="black"/>
              </a:solidFill>
            </a:endParaRPr>
          </a:p>
        </p:txBody>
      </p:sp>
      <p:sp>
        <p:nvSpPr>
          <p:cNvPr id="89" name="テキスト ボックス 88"/>
          <p:cNvSpPr txBox="1"/>
          <p:nvPr/>
        </p:nvSpPr>
        <p:spPr>
          <a:xfrm>
            <a:off x="7451915" y="3847399"/>
            <a:ext cx="885461" cy="261610"/>
          </a:xfrm>
          <a:prstGeom prst="rect">
            <a:avLst/>
          </a:prstGeom>
          <a:noFill/>
        </p:spPr>
        <p:txBody>
          <a:bodyPr wrap="square" rtlCol="0">
            <a:spAutoFit/>
          </a:bodyPr>
          <a:lstStyle/>
          <a:p>
            <a:r>
              <a:rPr lang="ja-JP" altLang="en-US" sz="1100" dirty="0">
                <a:solidFill>
                  <a:prstClr val="black"/>
                </a:solidFill>
              </a:rPr>
              <a:t>診断・指導</a:t>
            </a:r>
          </a:p>
        </p:txBody>
      </p:sp>
      <p:sp>
        <p:nvSpPr>
          <p:cNvPr id="57" name="テキスト ボックス 56"/>
          <p:cNvSpPr txBox="1"/>
          <p:nvPr/>
        </p:nvSpPr>
        <p:spPr>
          <a:xfrm>
            <a:off x="4304928" y="2204864"/>
            <a:ext cx="1489955" cy="261610"/>
          </a:xfrm>
          <a:prstGeom prst="rect">
            <a:avLst/>
          </a:prstGeom>
          <a:noFill/>
        </p:spPr>
        <p:txBody>
          <a:bodyPr wrap="square" rtlCol="0">
            <a:spAutoFit/>
          </a:bodyPr>
          <a:lstStyle/>
          <a:p>
            <a:r>
              <a:rPr lang="ja-JP" altLang="en-US" sz="1100" dirty="0">
                <a:solidFill>
                  <a:prstClr val="black"/>
                </a:solidFill>
              </a:rPr>
              <a:t>紹介</a:t>
            </a:r>
          </a:p>
        </p:txBody>
      </p:sp>
      <p:pic>
        <p:nvPicPr>
          <p:cNvPr id="53" name="Picture 9" descr="C:\Users\YCHXX\AppData\Local\Microsoft\Windows\Temporary Internet Files\Content.IE5\XBSXZDFH\MC900196310[1].wmf"/>
          <p:cNvPicPr>
            <a:picLocks noChangeAspect="1" noChangeArrowheads="1"/>
          </p:cNvPicPr>
          <p:nvPr/>
        </p:nvPicPr>
        <p:blipFill>
          <a:blip r:embed="rId4" cstate="print"/>
          <a:srcRect/>
          <a:stretch>
            <a:fillRect/>
          </a:stretch>
        </p:blipFill>
        <p:spPr bwMode="auto">
          <a:xfrm>
            <a:off x="7600691" y="4829267"/>
            <a:ext cx="839296" cy="756910"/>
          </a:xfrm>
          <a:prstGeom prst="rect">
            <a:avLst/>
          </a:prstGeom>
          <a:noFill/>
        </p:spPr>
      </p:pic>
      <p:sp>
        <p:nvSpPr>
          <p:cNvPr id="3" name="テキスト ボックス 2"/>
          <p:cNvSpPr txBox="1"/>
          <p:nvPr/>
        </p:nvSpPr>
        <p:spPr>
          <a:xfrm>
            <a:off x="4376936" y="5373216"/>
            <a:ext cx="1101584" cy="261610"/>
          </a:xfrm>
          <a:prstGeom prst="rect">
            <a:avLst/>
          </a:prstGeom>
          <a:noFill/>
        </p:spPr>
        <p:txBody>
          <a:bodyPr wrap="none" rtlCol="0">
            <a:spAutoFit/>
          </a:bodyPr>
          <a:lstStyle/>
          <a:p>
            <a:r>
              <a:rPr lang="ja-JP" altLang="en-US" sz="1100" dirty="0">
                <a:solidFill>
                  <a:prstClr val="black"/>
                </a:solidFill>
              </a:rPr>
              <a:t>情報提供・相談</a:t>
            </a:r>
          </a:p>
        </p:txBody>
      </p:sp>
      <p:sp>
        <p:nvSpPr>
          <p:cNvPr id="55" name="テキスト ボックス 54"/>
          <p:cNvSpPr txBox="1"/>
          <p:nvPr/>
        </p:nvSpPr>
        <p:spPr>
          <a:xfrm>
            <a:off x="512075" y="2276872"/>
            <a:ext cx="3538512" cy="415498"/>
          </a:xfrm>
          <a:prstGeom prst="rect">
            <a:avLst/>
          </a:prstGeom>
          <a:noFill/>
          <a:ln w="12700">
            <a:solidFill>
              <a:schemeClr val="tx1"/>
            </a:solidFill>
            <a:prstDash val="sysDash"/>
          </a:ln>
        </p:spPr>
        <p:txBody>
          <a:bodyPr wrap="square" rtlCol="0">
            <a:spAutoFit/>
          </a:bodyPr>
          <a:lstStyle/>
          <a:p>
            <a:r>
              <a:rPr lang="ja-JP" altLang="en-US" sz="1050" b="1" dirty="0">
                <a:solidFill>
                  <a:prstClr val="black"/>
                </a:solidFill>
              </a:rPr>
              <a:t>複数の専門職による個別の訪問支援</a:t>
            </a:r>
            <a:endParaRPr lang="en-US" altLang="ja-JP" sz="1050" b="1" dirty="0">
              <a:solidFill>
                <a:prstClr val="black"/>
              </a:solidFill>
            </a:endParaRPr>
          </a:p>
          <a:p>
            <a:r>
              <a:rPr lang="ja-JP" altLang="en-US" sz="1050" b="1" dirty="0">
                <a:solidFill>
                  <a:prstClr val="black"/>
                </a:solidFill>
              </a:rPr>
              <a:t>　　　　　　　　　　　　（受診勧奨や本人・家族へのサポート等）</a:t>
            </a:r>
          </a:p>
        </p:txBody>
      </p:sp>
      <p:sp>
        <p:nvSpPr>
          <p:cNvPr id="6" name="テキスト ボックス 5"/>
          <p:cNvSpPr txBox="1"/>
          <p:nvPr/>
        </p:nvSpPr>
        <p:spPr>
          <a:xfrm>
            <a:off x="273301" y="836712"/>
            <a:ext cx="1816700" cy="253916"/>
          </a:xfrm>
          <a:prstGeom prst="rect">
            <a:avLst/>
          </a:prstGeom>
          <a:noFill/>
        </p:spPr>
        <p:txBody>
          <a:bodyPr wrap="square" rtlCol="0">
            <a:spAutoFit/>
          </a:bodyPr>
          <a:lstStyle/>
          <a:p>
            <a:r>
              <a:rPr lang="ja-JP" altLang="en-US" sz="1050" dirty="0">
                <a:solidFill>
                  <a:prstClr val="black"/>
                </a:solidFill>
              </a:rPr>
              <a:t>（個別の訪問支援）</a:t>
            </a:r>
          </a:p>
        </p:txBody>
      </p:sp>
      <p:sp>
        <p:nvSpPr>
          <p:cNvPr id="69" name="テキスト ボックス 68"/>
          <p:cNvSpPr txBox="1"/>
          <p:nvPr/>
        </p:nvSpPr>
        <p:spPr>
          <a:xfrm>
            <a:off x="245693" y="1196752"/>
            <a:ext cx="1910154" cy="253916"/>
          </a:xfrm>
          <a:prstGeom prst="rect">
            <a:avLst/>
          </a:prstGeom>
          <a:noFill/>
        </p:spPr>
        <p:txBody>
          <a:bodyPr wrap="square" rtlCol="0">
            <a:spAutoFit/>
          </a:bodyPr>
          <a:lstStyle/>
          <a:p>
            <a:r>
              <a:rPr lang="ja-JP" altLang="en-US" sz="1050" dirty="0">
                <a:solidFill>
                  <a:prstClr val="black"/>
                </a:solidFill>
              </a:rPr>
              <a:t>（専任の連携支援・相談等）</a:t>
            </a:r>
          </a:p>
        </p:txBody>
      </p:sp>
      <p:pic>
        <p:nvPicPr>
          <p:cNvPr id="1027" name="Picture 3" descr="C:\Users\YCHXX\AppData\Local\Microsoft\Windows\Temporary Internet Files\Content.IE5\YO97QDGR\MC90043261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407" y="5049240"/>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p:cNvSpPr txBox="1"/>
          <p:nvPr/>
        </p:nvSpPr>
        <p:spPr>
          <a:xfrm>
            <a:off x="369720" y="5559043"/>
            <a:ext cx="1237849" cy="246221"/>
          </a:xfrm>
          <a:prstGeom prst="rect">
            <a:avLst/>
          </a:prstGeom>
          <a:noFill/>
        </p:spPr>
        <p:txBody>
          <a:bodyPr wrap="square" rtlCol="0">
            <a:spAutoFit/>
          </a:bodyPr>
          <a:lstStyle/>
          <a:p>
            <a:pPr algn="ctr"/>
            <a:r>
              <a:rPr lang="ja-JP" altLang="en-US" sz="1000" dirty="0">
                <a:solidFill>
                  <a:prstClr val="black"/>
                </a:solidFill>
              </a:rPr>
              <a:t>保健師・看護師等</a:t>
            </a:r>
          </a:p>
        </p:txBody>
      </p:sp>
      <p:sp>
        <p:nvSpPr>
          <p:cNvPr id="10" name="加算記号 9"/>
          <p:cNvSpPr/>
          <p:nvPr/>
        </p:nvSpPr>
        <p:spPr>
          <a:xfrm>
            <a:off x="2504728" y="4559703"/>
            <a:ext cx="303209" cy="3094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テキスト ボックス 94"/>
          <p:cNvSpPr txBox="1"/>
          <p:nvPr/>
        </p:nvSpPr>
        <p:spPr>
          <a:xfrm>
            <a:off x="2792760" y="4608424"/>
            <a:ext cx="495090" cy="230832"/>
          </a:xfrm>
          <a:prstGeom prst="rect">
            <a:avLst/>
          </a:prstGeom>
          <a:noFill/>
        </p:spPr>
        <p:txBody>
          <a:bodyPr wrap="square" rtlCol="0">
            <a:spAutoFit/>
          </a:bodyPr>
          <a:lstStyle/>
          <a:p>
            <a:r>
              <a:rPr lang="ja-JP" altLang="en-US" sz="900" dirty="0">
                <a:solidFill>
                  <a:prstClr val="black"/>
                </a:solidFill>
              </a:rPr>
              <a:t>連携</a:t>
            </a:r>
          </a:p>
        </p:txBody>
      </p:sp>
      <p:sp>
        <p:nvSpPr>
          <p:cNvPr id="2" name="テキスト ボックス 1"/>
          <p:cNvSpPr txBox="1"/>
          <p:nvPr/>
        </p:nvSpPr>
        <p:spPr>
          <a:xfrm>
            <a:off x="39944" y="15007"/>
            <a:ext cx="9906025" cy="461665"/>
          </a:xfrm>
          <a:prstGeom prst="rect">
            <a:avLst/>
          </a:prstGeom>
          <a:noFill/>
        </p:spPr>
        <p:txBody>
          <a:bodyPr wrap="square" rtlCol="0">
            <a:spAutoFit/>
          </a:bodyPr>
          <a:lstStyle/>
          <a:p>
            <a:pPr algn="ctr">
              <a:defRPr/>
            </a:pPr>
            <a:r>
              <a:rPr lang="ja-JP" altLang="en-US" sz="2400" b="1" dirty="0">
                <a:solidFill>
                  <a:prstClr val="black"/>
                </a:solidFill>
                <a:latin typeface="ＭＳ ゴシック" pitchFamily="49" charset="-128"/>
                <a:ea typeface="ＭＳ ゴシック" pitchFamily="49" charset="-128"/>
              </a:rPr>
              <a:t>認知症初期集中支援チームと認知症地域支援推進員について</a:t>
            </a:r>
          </a:p>
        </p:txBody>
      </p:sp>
      <p:pic>
        <p:nvPicPr>
          <p:cNvPr id="80" name="Picture 14"/>
          <p:cNvPicPr>
            <a:picLocks noChangeArrowheads="1"/>
          </p:cNvPicPr>
          <p:nvPr/>
        </p:nvPicPr>
        <p:blipFill>
          <a:blip r:embed="rId6" cstate="print"/>
          <a:srcRect/>
          <a:stretch>
            <a:fillRect/>
          </a:stretch>
        </p:blipFill>
        <p:spPr bwMode="auto">
          <a:xfrm>
            <a:off x="1712640" y="2780928"/>
            <a:ext cx="612000" cy="684000"/>
          </a:xfrm>
          <a:prstGeom prst="rect">
            <a:avLst/>
          </a:prstGeom>
          <a:noFill/>
          <a:ln w="25400">
            <a:noFill/>
            <a:prstDash val="sysDash"/>
            <a:miter lim="800000"/>
            <a:headEnd/>
            <a:tailEnd/>
          </a:ln>
          <a:effectLst/>
        </p:spPr>
      </p:pic>
      <p:sp>
        <p:nvSpPr>
          <p:cNvPr id="82" name="テキスト ボックス 81"/>
          <p:cNvSpPr txBox="1"/>
          <p:nvPr/>
        </p:nvSpPr>
        <p:spPr>
          <a:xfrm>
            <a:off x="2288704" y="2884874"/>
            <a:ext cx="1296144" cy="400110"/>
          </a:xfrm>
          <a:prstGeom prst="rect">
            <a:avLst/>
          </a:prstGeom>
          <a:noFill/>
        </p:spPr>
        <p:txBody>
          <a:bodyPr wrap="square" rtlCol="0">
            <a:spAutoFit/>
          </a:bodyPr>
          <a:lstStyle/>
          <a:p>
            <a:r>
              <a:rPr lang="ja-JP" altLang="en-US" sz="1000" dirty="0">
                <a:solidFill>
                  <a:prstClr val="black"/>
                </a:solidFill>
              </a:rPr>
              <a:t>認知症サポート医</a:t>
            </a:r>
          </a:p>
          <a:p>
            <a:r>
              <a:rPr lang="ja-JP" altLang="en-US" sz="1000" dirty="0">
                <a:solidFill>
                  <a:prstClr val="black"/>
                </a:solidFill>
              </a:rPr>
              <a:t>である専門医（嘱託）</a:t>
            </a:r>
            <a:endParaRPr lang="en-US" altLang="ja-JP" sz="1000" dirty="0">
              <a:solidFill>
                <a:prstClr val="black"/>
              </a:solidFill>
            </a:endParaRPr>
          </a:p>
        </p:txBody>
      </p:sp>
      <p:sp>
        <p:nvSpPr>
          <p:cNvPr id="91" name="テキスト ボックス 90"/>
          <p:cNvSpPr txBox="1"/>
          <p:nvPr/>
        </p:nvSpPr>
        <p:spPr>
          <a:xfrm>
            <a:off x="7473280" y="3068960"/>
            <a:ext cx="2114773" cy="738664"/>
          </a:xfrm>
          <a:prstGeom prst="rect">
            <a:avLst/>
          </a:prstGeom>
          <a:noFill/>
          <a:ln w="12700">
            <a:noFill/>
            <a:prstDash val="sysDash"/>
          </a:ln>
        </p:spPr>
        <p:txBody>
          <a:bodyPr wrap="square" rtlCol="0" anchor="ctr">
            <a:spAutoFit/>
          </a:bodyPr>
          <a:lstStyle/>
          <a:p>
            <a:r>
              <a:rPr lang="ja-JP" altLang="en-US" sz="1050" b="1" dirty="0">
                <a:solidFill>
                  <a:prstClr val="black"/>
                </a:solidFill>
              </a:rPr>
              <a:t>○　専門的な鑑別診断</a:t>
            </a:r>
            <a:endParaRPr lang="en-US" altLang="ja-JP" sz="1050" b="1" dirty="0">
              <a:solidFill>
                <a:prstClr val="black"/>
              </a:solidFill>
            </a:endParaRPr>
          </a:p>
          <a:p>
            <a:r>
              <a:rPr lang="ja-JP" altLang="en-US" sz="1050" b="1" dirty="0"/>
              <a:t>○　定期的なアセスメント</a:t>
            </a:r>
            <a:endParaRPr lang="en-US" altLang="ja-JP" sz="1050" b="1" dirty="0"/>
          </a:p>
          <a:p>
            <a:r>
              <a:rPr lang="ja-JP" altLang="en-US" sz="1050" b="1" dirty="0"/>
              <a:t>○　行動・心理症状外来対応</a:t>
            </a:r>
            <a:endParaRPr lang="en-US" altLang="ja-JP" sz="1050" b="1" dirty="0"/>
          </a:p>
          <a:p>
            <a:r>
              <a:rPr lang="ja-JP" altLang="en-US" sz="1050" b="1" dirty="0"/>
              <a:t>○　地域連携</a:t>
            </a:r>
            <a:endParaRPr lang="en-US" altLang="ja-JP" sz="1050" b="1" dirty="0"/>
          </a:p>
        </p:txBody>
      </p:sp>
      <p:sp>
        <p:nvSpPr>
          <p:cNvPr id="9" name="テキスト ボックス 8"/>
          <p:cNvSpPr txBox="1"/>
          <p:nvPr/>
        </p:nvSpPr>
        <p:spPr>
          <a:xfrm>
            <a:off x="229868" y="1916832"/>
            <a:ext cx="2894841" cy="307777"/>
          </a:xfrm>
          <a:prstGeom prst="rect">
            <a:avLst/>
          </a:prstGeom>
          <a:noFill/>
        </p:spPr>
        <p:txBody>
          <a:bodyPr wrap="square" rtlCol="0">
            <a:spAutoFit/>
          </a:bodyPr>
          <a:lstStyle/>
          <a:p>
            <a:r>
              <a:rPr lang="ja-JP" altLang="en-US" sz="1400" b="1" dirty="0">
                <a:latin typeface="ＭＳ Ｐゴシック"/>
              </a:rPr>
              <a:t>●認知症初期集中支援チーム</a:t>
            </a:r>
          </a:p>
        </p:txBody>
      </p:sp>
      <p:sp>
        <p:nvSpPr>
          <p:cNvPr id="96" name="テキスト ボックス 95"/>
          <p:cNvSpPr txBox="1"/>
          <p:nvPr/>
        </p:nvSpPr>
        <p:spPr>
          <a:xfrm>
            <a:off x="5976635" y="1744379"/>
            <a:ext cx="3800901" cy="316469"/>
          </a:xfrm>
          <a:prstGeom prst="rect">
            <a:avLst/>
          </a:prstGeom>
          <a:noFill/>
        </p:spPr>
        <p:txBody>
          <a:bodyPr wrap="square" rtlCol="0">
            <a:spAutoFit/>
          </a:bodyPr>
          <a:lstStyle/>
          <a:p>
            <a:r>
              <a:rPr lang="ja-JP" altLang="en-US" sz="1400" b="1" dirty="0">
                <a:solidFill>
                  <a:prstClr val="black"/>
                </a:solidFill>
                <a:latin typeface="ＭＳ Ｐゴシック"/>
              </a:rPr>
              <a:t>●専門医療機関（認知症疾患医療センター等）</a:t>
            </a:r>
          </a:p>
        </p:txBody>
      </p:sp>
      <p:sp>
        <p:nvSpPr>
          <p:cNvPr id="97" name="テキスト ボックス 96"/>
          <p:cNvSpPr txBox="1"/>
          <p:nvPr/>
        </p:nvSpPr>
        <p:spPr>
          <a:xfrm>
            <a:off x="258832" y="4705399"/>
            <a:ext cx="2894841" cy="307777"/>
          </a:xfrm>
          <a:prstGeom prst="rect">
            <a:avLst/>
          </a:prstGeom>
          <a:noFill/>
        </p:spPr>
        <p:txBody>
          <a:bodyPr wrap="square" rtlCol="0">
            <a:spAutoFit/>
          </a:bodyPr>
          <a:lstStyle/>
          <a:p>
            <a:r>
              <a:rPr lang="ja-JP" altLang="en-US" sz="1400" b="1" dirty="0">
                <a:latin typeface="ＭＳ Ｐゴシック"/>
              </a:rPr>
              <a:t>●認知症地域支援推進員</a:t>
            </a:r>
          </a:p>
        </p:txBody>
      </p:sp>
      <p:sp>
        <p:nvSpPr>
          <p:cNvPr id="98" name="テキスト ボックス 97"/>
          <p:cNvSpPr txBox="1"/>
          <p:nvPr/>
        </p:nvSpPr>
        <p:spPr>
          <a:xfrm>
            <a:off x="1483407" y="5333837"/>
            <a:ext cx="2564313" cy="415498"/>
          </a:xfrm>
          <a:prstGeom prst="rect">
            <a:avLst/>
          </a:prstGeom>
          <a:noFill/>
          <a:ln w="12700">
            <a:solidFill>
              <a:schemeClr val="tx1"/>
            </a:solidFill>
            <a:prstDash val="sysDash"/>
          </a:ln>
        </p:spPr>
        <p:txBody>
          <a:bodyPr wrap="square" rtlCol="0">
            <a:spAutoFit/>
          </a:bodyPr>
          <a:lstStyle/>
          <a:p>
            <a:pPr algn="ctr"/>
            <a:r>
              <a:rPr lang="ja-JP" altLang="en-US" sz="1050" b="1" dirty="0">
                <a:solidFill>
                  <a:prstClr val="black"/>
                </a:solidFill>
              </a:rPr>
              <a:t>地域の実態に応じた認知症施策の推進</a:t>
            </a:r>
            <a:endParaRPr lang="en-US" altLang="ja-JP" sz="1050" b="1" dirty="0">
              <a:solidFill>
                <a:prstClr val="black"/>
              </a:solidFill>
            </a:endParaRPr>
          </a:p>
          <a:p>
            <a:pPr algn="ctr"/>
            <a:r>
              <a:rPr lang="ja-JP" altLang="en-US" sz="1050" b="1" dirty="0">
                <a:solidFill>
                  <a:prstClr val="black"/>
                </a:solidFill>
              </a:rPr>
              <a:t>（医療・介護・地域資源と専門相談等）</a:t>
            </a:r>
          </a:p>
        </p:txBody>
      </p:sp>
      <p:sp>
        <p:nvSpPr>
          <p:cNvPr id="99" name="テキスト ボックス 98"/>
          <p:cNvSpPr txBox="1"/>
          <p:nvPr/>
        </p:nvSpPr>
        <p:spPr>
          <a:xfrm>
            <a:off x="6897216" y="4336850"/>
            <a:ext cx="2347375" cy="338554"/>
          </a:xfrm>
          <a:prstGeom prst="rect">
            <a:avLst/>
          </a:prstGeom>
          <a:noFill/>
        </p:spPr>
        <p:txBody>
          <a:bodyPr wrap="square" rtlCol="0">
            <a:spAutoFit/>
          </a:bodyPr>
          <a:lstStyle/>
          <a:p>
            <a:r>
              <a:rPr lang="ja-JP" altLang="en-US" sz="1600" b="1" dirty="0">
                <a:solidFill>
                  <a:prstClr val="black"/>
                </a:solidFill>
                <a:latin typeface="ＭＳ Ｐゴシック"/>
              </a:rPr>
              <a:t>●かかりつけ医・歯科医</a:t>
            </a:r>
          </a:p>
        </p:txBody>
      </p:sp>
      <p:sp>
        <p:nvSpPr>
          <p:cNvPr id="11" name="角丸四角形 10"/>
          <p:cNvSpPr/>
          <p:nvPr/>
        </p:nvSpPr>
        <p:spPr>
          <a:xfrm>
            <a:off x="416496" y="6053122"/>
            <a:ext cx="9145018" cy="763934"/>
          </a:xfrm>
          <a:prstGeom prst="roundRect">
            <a:avLst>
              <a:gd name="adj" fmla="val 38105"/>
            </a:avLst>
          </a:prstGeom>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200" b="1" dirty="0">
                <a:solidFill>
                  <a:prstClr val="black"/>
                </a:solidFill>
              </a:rPr>
              <a:t>①訪問支援対象者の把握</a:t>
            </a:r>
            <a:r>
              <a:rPr lang="ja-JP" altLang="en-US" sz="1200" dirty="0">
                <a:solidFill>
                  <a:prstClr val="black"/>
                </a:solidFill>
              </a:rPr>
              <a:t>、</a:t>
            </a:r>
            <a:r>
              <a:rPr lang="ja-JP" altLang="en-US" sz="1200" b="1" dirty="0">
                <a:solidFill>
                  <a:prstClr val="black"/>
                </a:solidFill>
              </a:rPr>
              <a:t>②情報収集</a:t>
            </a:r>
            <a:r>
              <a:rPr lang="ja-JP" altLang="en-US" sz="900" dirty="0">
                <a:solidFill>
                  <a:prstClr val="black"/>
                </a:solidFill>
              </a:rPr>
              <a:t>（本人の生活情報や家族の状況など）</a:t>
            </a:r>
            <a:r>
              <a:rPr lang="ja-JP" altLang="en-US" sz="1200" b="1" dirty="0">
                <a:solidFill>
                  <a:prstClr val="black"/>
                </a:solidFill>
              </a:rPr>
              <a:t>、③</a:t>
            </a:r>
            <a:r>
              <a:rPr lang="ja-JP" altLang="en-US" sz="1200" b="1" dirty="0">
                <a:solidFill>
                  <a:schemeClr val="tx1"/>
                </a:solidFill>
              </a:rPr>
              <a:t>観察・評価</a:t>
            </a:r>
            <a:r>
              <a:rPr lang="ja-JP" altLang="en-US" sz="900" dirty="0">
                <a:solidFill>
                  <a:prstClr val="black"/>
                </a:solidFill>
              </a:rPr>
              <a:t>（認知機能、生活機能、行動・心理症状、家族の介護負担度、身体の様子のチェック）</a:t>
            </a:r>
            <a:r>
              <a:rPr lang="ja-JP" altLang="en-US" sz="1200" b="1" dirty="0">
                <a:solidFill>
                  <a:prstClr val="black"/>
                </a:solidFill>
              </a:rPr>
              <a:t>、④初回訪問時の支援</a:t>
            </a:r>
            <a:r>
              <a:rPr lang="ja-JP" altLang="en-US" sz="900" dirty="0">
                <a:solidFill>
                  <a:prstClr val="black"/>
                </a:solidFill>
              </a:rPr>
              <a:t>（認知症への理解、専門的医療機関等の利用の説明、介護保険サービス利用の説明、本人・家族への心理的サポート）</a:t>
            </a:r>
            <a:r>
              <a:rPr lang="ja-JP" altLang="en-US" sz="1200" dirty="0">
                <a:solidFill>
                  <a:prstClr val="black"/>
                </a:solidFill>
              </a:rPr>
              <a:t>、</a:t>
            </a:r>
            <a:endParaRPr lang="en-US" altLang="ja-JP" sz="1200" dirty="0">
              <a:solidFill>
                <a:prstClr val="black"/>
              </a:solidFill>
            </a:endParaRPr>
          </a:p>
          <a:p>
            <a:r>
              <a:rPr lang="ja-JP" altLang="en-US" sz="1200" b="1" dirty="0">
                <a:solidFill>
                  <a:prstClr val="black"/>
                </a:solidFill>
              </a:rPr>
              <a:t>⑤専門医を含めたチーム員会議の開催</a:t>
            </a:r>
            <a:r>
              <a:rPr lang="ja-JP" altLang="en-US" sz="900" dirty="0">
                <a:solidFill>
                  <a:prstClr val="black"/>
                </a:solidFill>
              </a:rPr>
              <a:t>（</a:t>
            </a:r>
            <a:r>
              <a:rPr lang="ja-JP" altLang="en-US" sz="900" dirty="0">
                <a:solidFill>
                  <a:schemeClr val="tx1"/>
                </a:solidFill>
              </a:rPr>
              <a:t>観察・評価内容</a:t>
            </a:r>
            <a:r>
              <a:rPr lang="ja-JP" altLang="en-US" sz="900" dirty="0">
                <a:solidFill>
                  <a:prstClr val="black"/>
                </a:solidFill>
              </a:rPr>
              <a:t>の確認、支援の方針・内容・頻度等の検討）</a:t>
            </a:r>
            <a:r>
              <a:rPr lang="ja-JP" altLang="en-US" sz="1200" b="1" dirty="0">
                <a:solidFill>
                  <a:prstClr val="black"/>
                </a:solidFill>
              </a:rPr>
              <a:t>、⑥初期集中支援の実施</a:t>
            </a:r>
            <a:r>
              <a:rPr lang="ja-JP" altLang="en-US" sz="900" dirty="0">
                <a:solidFill>
                  <a:prstClr val="black"/>
                </a:solidFill>
              </a:rPr>
              <a:t>（専門的医療機関等への受診勧奨、本人への助言、身体を整えるケア、生活環境の改善など）</a:t>
            </a:r>
            <a:r>
              <a:rPr lang="ja-JP" altLang="en-US" sz="1200" dirty="0">
                <a:solidFill>
                  <a:prstClr val="black"/>
                </a:solidFill>
              </a:rPr>
              <a:t>、</a:t>
            </a:r>
            <a:r>
              <a:rPr lang="ja-JP" altLang="en-US" sz="1200" b="1" dirty="0">
                <a:solidFill>
                  <a:prstClr val="black"/>
                </a:solidFill>
              </a:rPr>
              <a:t>⑦引き継ぎ後のモニタリング</a:t>
            </a:r>
          </a:p>
        </p:txBody>
      </p:sp>
      <p:sp>
        <p:nvSpPr>
          <p:cNvPr id="12" name="テキスト ボックス 11"/>
          <p:cNvSpPr txBox="1"/>
          <p:nvPr/>
        </p:nvSpPr>
        <p:spPr>
          <a:xfrm>
            <a:off x="272480" y="5816301"/>
            <a:ext cx="4075633" cy="276999"/>
          </a:xfrm>
          <a:prstGeom prst="rect">
            <a:avLst/>
          </a:prstGeom>
          <a:noFill/>
        </p:spPr>
        <p:txBody>
          <a:bodyPr wrap="square" rtlCol="0">
            <a:spAutoFit/>
          </a:bodyPr>
          <a:lstStyle/>
          <a:p>
            <a:r>
              <a:rPr lang="ja-JP" altLang="en-US" sz="1200" b="1" dirty="0">
                <a:solidFill>
                  <a:prstClr val="black"/>
                </a:solidFill>
              </a:rPr>
              <a:t>≪認知症初期集中支援チームの主な業務の流れ≫</a:t>
            </a:r>
          </a:p>
        </p:txBody>
      </p:sp>
      <p:sp>
        <p:nvSpPr>
          <p:cNvPr id="102" name="テキスト ボックス 101"/>
          <p:cNvSpPr txBox="1"/>
          <p:nvPr/>
        </p:nvSpPr>
        <p:spPr>
          <a:xfrm>
            <a:off x="344488" y="3212976"/>
            <a:ext cx="430887" cy="341084"/>
          </a:xfrm>
          <a:prstGeom prst="rect">
            <a:avLst/>
          </a:prstGeom>
          <a:noFill/>
        </p:spPr>
        <p:txBody>
          <a:bodyPr vert="eaVert" wrap="square" rtlCol="0">
            <a:spAutoFit/>
          </a:bodyPr>
          <a:lstStyle/>
          <a:p>
            <a:r>
              <a:rPr lang="ja-JP" altLang="en-US" sz="800" dirty="0">
                <a:solidFill>
                  <a:prstClr val="black"/>
                </a:solidFill>
              </a:rPr>
              <a:t>指導</a:t>
            </a:r>
            <a:endParaRPr lang="en-US" altLang="ja-JP" sz="800" dirty="0">
              <a:solidFill>
                <a:prstClr val="black"/>
              </a:solidFill>
            </a:endParaRPr>
          </a:p>
          <a:p>
            <a:r>
              <a:rPr lang="ja-JP" altLang="en-US" sz="800" dirty="0">
                <a:solidFill>
                  <a:prstClr val="black"/>
                </a:solidFill>
              </a:rPr>
              <a:t>助言</a:t>
            </a:r>
          </a:p>
        </p:txBody>
      </p:sp>
      <p:sp>
        <p:nvSpPr>
          <p:cNvPr id="103" name="テキスト ボックス 102"/>
          <p:cNvSpPr txBox="1"/>
          <p:nvPr/>
        </p:nvSpPr>
        <p:spPr>
          <a:xfrm>
            <a:off x="834926" y="3212976"/>
            <a:ext cx="430887" cy="596703"/>
          </a:xfrm>
          <a:prstGeom prst="rect">
            <a:avLst/>
          </a:prstGeom>
          <a:noFill/>
        </p:spPr>
        <p:txBody>
          <a:bodyPr vert="eaVert" wrap="square" rtlCol="0">
            <a:spAutoFit/>
          </a:bodyPr>
          <a:lstStyle/>
          <a:p>
            <a:r>
              <a:rPr lang="ja-JP" altLang="en-US" sz="800" dirty="0">
                <a:solidFill>
                  <a:prstClr val="black"/>
                </a:solidFill>
              </a:rPr>
              <a:t>相談</a:t>
            </a:r>
            <a:endParaRPr lang="en-US" altLang="ja-JP" sz="800" dirty="0">
              <a:solidFill>
                <a:prstClr val="black"/>
              </a:solidFill>
            </a:endParaRPr>
          </a:p>
          <a:p>
            <a:r>
              <a:rPr lang="ja-JP" altLang="en-US" sz="800" dirty="0">
                <a:solidFill>
                  <a:prstClr val="black"/>
                </a:solidFill>
              </a:rPr>
              <a:t>情報提供</a:t>
            </a:r>
          </a:p>
        </p:txBody>
      </p:sp>
      <p:sp>
        <p:nvSpPr>
          <p:cNvPr id="4" name="角丸四角形 3"/>
          <p:cNvSpPr/>
          <p:nvPr/>
        </p:nvSpPr>
        <p:spPr>
          <a:xfrm>
            <a:off x="948407" y="3717015"/>
            <a:ext cx="2636441" cy="789111"/>
          </a:xfrm>
          <a:prstGeom prst="roundRect">
            <a:avLst/>
          </a:prstGeom>
          <a:solidFill>
            <a:schemeClr val="accent6">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3" name="Picture 6" descr="C:\Users\YCHXX\AppData\Local\Microsoft\Windows\Temporary Internet Files\Content.IE5\XBSXZDFH\MC900431614[1].png"/>
          <p:cNvPicPr>
            <a:picLocks noChangeArrowheads="1"/>
          </p:cNvPicPr>
          <p:nvPr/>
        </p:nvPicPr>
        <p:blipFill>
          <a:blip r:embed="rId7" cstate="print"/>
          <a:srcRect/>
          <a:stretch>
            <a:fillRect/>
          </a:stretch>
        </p:blipFill>
        <p:spPr bwMode="auto">
          <a:xfrm>
            <a:off x="1586775" y="3721853"/>
            <a:ext cx="468000" cy="468000"/>
          </a:xfrm>
          <a:prstGeom prst="rect">
            <a:avLst/>
          </a:prstGeom>
          <a:noFill/>
        </p:spPr>
      </p:pic>
      <p:sp>
        <p:nvSpPr>
          <p:cNvPr id="79" name="テキスト ボックス 78"/>
          <p:cNvSpPr txBox="1"/>
          <p:nvPr/>
        </p:nvSpPr>
        <p:spPr>
          <a:xfrm>
            <a:off x="988644" y="4109010"/>
            <a:ext cx="2621976" cy="400110"/>
          </a:xfrm>
          <a:prstGeom prst="rect">
            <a:avLst/>
          </a:prstGeom>
          <a:noFill/>
        </p:spPr>
        <p:txBody>
          <a:bodyPr wrap="square" rtlCol="0">
            <a:spAutoFit/>
          </a:bodyPr>
          <a:lstStyle/>
          <a:p>
            <a:r>
              <a:rPr lang="ja-JP" altLang="en-US" sz="1000" dirty="0">
                <a:solidFill>
                  <a:prstClr val="black"/>
                </a:solidFill>
              </a:rPr>
              <a:t>医療系＋介護系職員（保健師、看護師、介護福祉士、社会福祉士、精神保健福祉士等）</a:t>
            </a:r>
          </a:p>
        </p:txBody>
      </p:sp>
      <p:sp>
        <p:nvSpPr>
          <p:cNvPr id="56" name="テキスト ボックス 55"/>
          <p:cNvSpPr txBox="1"/>
          <p:nvPr/>
        </p:nvSpPr>
        <p:spPr>
          <a:xfrm>
            <a:off x="1136577" y="3501008"/>
            <a:ext cx="763201" cy="215444"/>
          </a:xfrm>
          <a:prstGeom prst="rect">
            <a:avLst/>
          </a:prstGeom>
          <a:noFill/>
        </p:spPr>
        <p:txBody>
          <a:bodyPr wrap="square" rtlCol="0">
            <a:spAutoFit/>
          </a:bodyPr>
          <a:lstStyle/>
          <a:p>
            <a:pPr algn="ctr"/>
            <a:r>
              <a:rPr lang="ja-JP" altLang="en-US" sz="800" dirty="0">
                <a:solidFill>
                  <a:prstClr val="black"/>
                </a:solidFill>
              </a:rPr>
              <a:t>訪問担当者</a:t>
            </a:r>
          </a:p>
        </p:txBody>
      </p:sp>
      <p:sp>
        <p:nvSpPr>
          <p:cNvPr id="15" name="テキスト ボックス 14"/>
          <p:cNvSpPr txBox="1"/>
          <p:nvPr/>
        </p:nvSpPr>
        <p:spPr>
          <a:xfrm>
            <a:off x="2499280" y="3436111"/>
            <a:ext cx="431916" cy="596703"/>
          </a:xfrm>
          <a:prstGeom prst="rect">
            <a:avLst/>
          </a:prstGeom>
          <a:noFill/>
        </p:spPr>
        <p:txBody>
          <a:bodyPr vert="eaVert" wrap="square" rtlCol="0">
            <a:spAutoFit/>
          </a:bodyPr>
          <a:lstStyle/>
          <a:p>
            <a:r>
              <a:rPr lang="ja-JP" altLang="en-US" sz="800" dirty="0">
                <a:solidFill>
                  <a:prstClr val="black"/>
                </a:solidFill>
              </a:rPr>
              <a:t>相談</a:t>
            </a:r>
            <a:endParaRPr lang="en-US" altLang="ja-JP" sz="800" dirty="0">
              <a:solidFill>
                <a:prstClr val="black"/>
              </a:solidFill>
            </a:endParaRPr>
          </a:p>
          <a:p>
            <a:r>
              <a:rPr lang="ja-JP" altLang="en-US" sz="800" dirty="0">
                <a:solidFill>
                  <a:prstClr val="black"/>
                </a:solidFill>
              </a:rPr>
              <a:t>情報提供</a:t>
            </a:r>
          </a:p>
        </p:txBody>
      </p:sp>
      <p:cxnSp>
        <p:nvCxnSpPr>
          <p:cNvPr id="58" name="直線矢印コネクタ 57"/>
          <p:cNvCxnSpPr/>
          <p:nvPr/>
        </p:nvCxnSpPr>
        <p:spPr>
          <a:xfrm>
            <a:off x="2288705" y="3448687"/>
            <a:ext cx="0" cy="3813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856657" y="3436111"/>
            <a:ext cx="431916" cy="341084"/>
          </a:xfrm>
          <a:prstGeom prst="rect">
            <a:avLst/>
          </a:prstGeom>
          <a:noFill/>
        </p:spPr>
        <p:txBody>
          <a:bodyPr vert="eaVert" wrap="square" rtlCol="0">
            <a:spAutoFit/>
          </a:bodyPr>
          <a:lstStyle/>
          <a:p>
            <a:r>
              <a:rPr lang="ja-JP" altLang="en-US" sz="800" dirty="0">
                <a:solidFill>
                  <a:prstClr val="black"/>
                </a:solidFill>
              </a:rPr>
              <a:t>指導</a:t>
            </a:r>
            <a:endParaRPr lang="en-US" altLang="ja-JP" sz="800" dirty="0">
              <a:solidFill>
                <a:prstClr val="black"/>
              </a:solidFill>
            </a:endParaRPr>
          </a:p>
          <a:p>
            <a:r>
              <a:rPr lang="ja-JP" altLang="en-US" sz="800" dirty="0">
                <a:solidFill>
                  <a:prstClr val="black"/>
                </a:solidFill>
              </a:rPr>
              <a:t>助言</a:t>
            </a:r>
          </a:p>
        </p:txBody>
      </p:sp>
      <p:sp>
        <p:nvSpPr>
          <p:cNvPr id="76" name="加算記号 75"/>
          <p:cNvSpPr/>
          <p:nvPr/>
        </p:nvSpPr>
        <p:spPr>
          <a:xfrm>
            <a:off x="2266818" y="3839623"/>
            <a:ext cx="303933" cy="3094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74" name="直線矢印コネクタ 73"/>
          <p:cNvCxnSpPr/>
          <p:nvPr/>
        </p:nvCxnSpPr>
        <p:spPr>
          <a:xfrm flipV="1">
            <a:off x="2504729" y="3406022"/>
            <a:ext cx="0" cy="3813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81" name="Picture 4" descr="C:\Users\YCHXX\AppData\Local\Microsoft\Windows\Temporary Internet Files\Content.IE5\PZA43NQV\MC900431601[1].png"/>
          <p:cNvPicPr>
            <a:picLocks noChangeArrowheads="1"/>
          </p:cNvPicPr>
          <p:nvPr/>
        </p:nvPicPr>
        <p:blipFill>
          <a:blip r:embed="rId8" cstate="print"/>
          <a:srcRect/>
          <a:stretch>
            <a:fillRect/>
          </a:stretch>
        </p:blipFill>
        <p:spPr bwMode="auto">
          <a:xfrm>
            <a:off x="2869946" y="3720066"/>
            <a:ext cx="468000" cy="468000"/>
          </a:xfrm>
          <a:prstGeom prst="rect">
            <a:avLst/>
          </a:prstGeom>
          <a:noFill/>
        </p:spPr>
      </p:pic>
      <p:sp>
        <p:nvSpPr>
          <p:cNvPr id="54" name="角丸四角形 53"/>
          <p:cNvSpPr/>
          <p:nvPr/>
        </p:nvSpPr>
        <p:spPr>
          <a:xfrm>
            <a:off x="4639393" y="3784480"/>
            <a:ext cx="1839178" cy="800423"/>
          </a:xfrm>
          <a:prstGeom prst="roundRect">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pic>
        <p:nvPicPr>
          <p:cNvPr id="67" name="Picture 2" descr="C:\Users\YCHXX\AppData\Local\Microsoft\Windows\Temporary Internet Files\Content.IE5\PZA43NQV\MC900442080[1].wmf"/>
          <p:cNvPicPr>
            <a:picLocks noChangeAspect="1" noChangeArrowheads="1"/>
          </p:cNvPicPr>
          <p:nvPr/>
        </p:nvPicPr>
        <p:blipFill>
          <a:blip r:embed="rId9" cstate="print"/>
          <a:srcRect/>
          <a:stretch>
            <a:fillRect/>
          </a:stretch>
        </p:blipFill>
        <p:spPr bwMode="auto">
          <a:xfrm>
            <a:off x="5692199" y="3907885"/>
            <a:ext cx="568260" cy="553612"/>
          </a:xfrm>
          <a:prstGeom prst="rect">
            <a:avLst/>
          </a:prstGeom>
          <a:noFill/>
        </p:spPr>
      </p:pic>
      <p:sp>
        <p:nvSpPr>
          <p:cNvPr id="5" name="正方形/長方形 4"/>
          <p:cNvSpPr/>
          <p:nvPr/>
        </p:nvSpPr>
        <p:spPr>
          <a:xfrm>
            <a:off x="4398473" y="3493986"/>
            <a:ext cx="2321017" cy="1480651"/>
          </a:xfrm>
          <a:prstGeom prst="rect">
            <a:avLst/>
          </a:prstGeom>
          <a:noFill/>
          <a:ln w="63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4629440" y="4762121"/>
            <a:ext cx="755608" cy="323063"/>
          </a:xfrm>
          <a:prstGeom prst="rect">
            <a:avLst/>
          </a:prstGeom>
          <a:noFill/>
        </p:spPr>
        <p:txBody>
          <a:bodyPr wrap="none" rtlCol="0">
            <a:spAutoFit/>
          </a:bodyPr>
          <a:lstStyle/>
          <a:p>
            <a:r>
              <a:rPr kumimoji="1" lang="ja-JP" altLang="en-US" sz="800" dirty="0"/>
              <a:t>近隣地域</a:t>
            </a:r>
          </a:p>
        </p:txBody>
      </p:sp>
      <p:pic>
        <p:nvPicPr>
          <p:cNvPr id="73" name="Picture 2" descr="人間,女,女性,高齢者"/>
          <p:cNvPicPr>
            <a:picLocks noChangeAspect="1" noChangeArrowheads="1"/>
          </p:cNvPicPr>
          <p:nvPr/>
        </p:nvPicPr>
        <p:blipFill>
          <a:blip r:embed="rId10" cstate="print"/>
          <a:srcRect/>
          <a:stretch>
            <a:fillRect/>
          </a:stretch>
        </p:blipFill>
        <p:spPr bwMode="auto">
          <a:xfrm>
            <a:off x="4903673" y="3886372"/>
            <a:ext cx="568260" cy="563637"/>
          </a:xfrm>
          <a:prstGeom prst="rect">
            <a:avLst/>
          </a:prstGeom>
          <a:noFill/>
        </p:spPr>
      </p:pic>
      <p:sp>
        <p:nvSpPr>
          <p:cNvPr id="70" name="テキスト ボックス 69"/>
          <p:cNvSpPr txBox="1"/>
          <p:nvPr/>
        </p:nvSpPr>
        <p:spPr>
          <a:xfrm>
            <a:off x="4594093" y="3872053"/>
            <a:ext cx="390832" cy="740486"/>
          </a:xfrm>
          <a:prstGeom prst="rect">
            <a:avLst/>
          </a:prstGeom>
          <a:noFill/>
        </p:spPr>
        <p:txBody>
          <a:bodyPr vert="eaVert" wrap="square" rtlCol="0">
            <a:spAutoFit/>
          </a:bodyPr>
          <a:lstStyle/>
          <a:p>
            <a:pPr algn="ctr"/>
            <a:r>
              <a:rPr lang="ja-JP" altLang="en-US" sz="800" dirty="0">
                <a:solidFill>
                  <a:prstClr val="black"/>
                </a:solidFill>
              </a:rPr>
              <a:t>本人</a:t>
            </a:r>
          </a:p>
        </p:txBody>
      </p:sp>
      <p:sp>
        <p:nvSpPr>
          <p:cNvPr id="71" name="テキスト ボックス 70"/>
          <p:cNvSpPr txBox="1"/>
          <p:nvPr/>
        </p:nvSpPr>
        <p:spPr>
          <a:xfrm>
            <a:off x="6131164" y="3866745"/>
            <a:ext cx="390832" cy="739616"/>
          </a:xfrm>
          <a:prstGeom prst="rect">
            <a:avLst/>
          </a:prstGeom>
          <a:noFill/>
        </p:spPr>
        <p:txBody>
          <a:bodyPr vert="eaVert" wrap="square" rtlCol="0">
            <a:spAutoFit/>
          </a:bodyPr>
          <a:lstStyle/>
          <a:p>
            <a:pPr algn="ctr"/>
            <a:r>
              <a:rPr lang="ja-JP" altLang="en-US" sz="800" dirty="0">
                <a:solidFill>
                  <a:prstClr val="black"/>
                </a:solidFill>
              </a:rPr>
              <a:t>家族</a:t>
            </a:r>
          </a:p>
        </p:txBody>
      </p:sp>
      <p:pic>
        <p:nvPicPr>
          <p:cNvPr id="75" name="Picture 14"/>
          <p:cNvPicPr>
            <a:picLocks noChangeArrowheads="1"/>
          </p:cNvPicPr>
          <p:nvPr/>
        </p:nvPicPr>
        <p:blipFill>
          <a:blip r:embed="rId6" cstate="print"/>
          <a:srcRect/>
          <a:stretch>
            <a:fillRect/>
          </a:stretch>
        </p:blipFill>
        <p:spPr bwMode="auto">
          <a:xfrm>
            <a:off x="6631320" y="2600984"/>
            <a:ext cx="612000" cy="684000"/>
          </a:xfrm>
          <a:prstGeom prst="rect">
            <a:avLst/>
          </a:prstGeom>
          <a:noFill/>
          <a:ln w="25400">
            <a:noFill/>
            <a:prstDash val="sysDash"/>
            <a:miter lim="800000"/>
            <a:headEnd/>
            <a:tailEnd/>
          </a:ln>
          <a:effectLst/>
        </p:spPr>
      </p:pic>
      <p:sp>
        <p:nvSpPr>
          <p:cNvPr id="28" name="正方形/長方形 27"/>
          <p:cNvSpPr/>
          <p:nvPr/>
        </p:nvSpPr>
        <p:spPr>
          <a:xfrm rot="5400000">
            <a:off x="1086781" y="1550553"/>
            <a:ext cx="2328065" cy="3676178"/>
          </a:xfrm>
          <a:prstGeom prst="corner">
            <a:avLst>
              <a:gd name="adj1" fmla="val 139242"/>
              <a:gd name="adj2" fmla="val 42744"/>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0" name="L 字 29"/>
          <p:cNvSpPr/>
          <p:nvPr/>
        </p:nvSpPr>
        <p:spPr>
          <a:xfrm>
            <a:off x="352519" y="4974637"/>
            <a:ext cx="3736383" cy="788815"/>
          </a:xfrm>
          <a:prstGeom prst="corner">
            <a:avLst>
              <a:gd name="adj1" fmla="val 59710"/>
              <a:gd name="adj2" fmla="val 413369"/>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5" name="テキスト ボックス 84"/>
          <p:cNvSpPr txBox="1"/>
          <p:nvPr/>
        </p:nvSpPr>
        <p:spPr>
          <a:xfrm>
            <a:off x="3418346" y="4319518"/>
            <a:ext cx="1380155" cy="261610"/>
          </a:xfrm>
          <a:prstGeom prst="rect">
            <a:avLst/>
          </a:prstGeom>
          <a:noFill/>
        </p:spPr>
        <p:txBody>
          <a:bodyPr wrap="square" rtlCol="0">
            <a:spAutoFit/>
          </a:bodyPr>
          <a:lstStyle/>
          <a:p>
            <a:pPr algn="r"/>
            <a:r>
              <a:rPr lang="ja-JP" altLang="en-US" sz="1050" dirty="0">
                <a:solidFill>
                  <a:prstClr val="black"/>
                </a:solidFill>
              </a:rPr>
              <a:t>訪問</a:t>
            </a:r>
            <a:r>
              <a:rPr lang="ja-JP" altLang="en-US" sz="1050" dirty="0"/>
              <a:t>（観察・評価）</a:t>
            </a:r>
          </a:p>
        </p:txBody>
      </p:sp>
      <p:cxnSp>
        <p:nvCxnSpPr>
          <p:cNvPr id="49" name="カギ線コネクタ 48"/>
          <p:cNvCxnSpPr>
            <a:stCxn id="38" idx="1"/>
          </p:cNvCxnSpPr>
          <p:nvPr/>
        </p:nvCxnSpPr>
        <p:spPr>
          <a:xfrm rot="10800000" flipV="1">
            <a:off x="776543" y="3096052"/>
            <a:ext cx="864089" cy="1594060"/>
          </a:xfrm>
          <a:prstGeom prst="bentConnector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カギ線コネクタ 110"/>
          <p:cNvCxnSpPr/>
          <p:nvPr/>
        </p:nvCxnSpPr>
        <p:spPr>
          <a:xfrm rot="5400000" flipH="1" flipV="1">
            <a:off x="497675" y="3572356"/>
            <a:ext cx="1479786" cy="740006"/>
          </a:xfrm>
          <a:prstGeom prst="bentConnector3">
            <a:avLst>
              <a:gd name="adj1" fmla="val 99563"/>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7171055" y="2705499"/>
            <a:ext cx="604450" cy="246221"/>
          </a:xfrm>
          <a:prstGeom prst="rect">
            <a:avLst/>
          </a:prstGeom>
          <a:noFill/>
        </p:spPr>
        <p:txBody>
          <a:bodyPr wrap="square" rtlCol="0">
            <a:spAutoFit/>
          </a:bodyPr>
          <a:lstStyle/>
          <a:p>
            <a:r>
              <a:rPr lang="ja-JP" altLang="en-US" sz="1000" dirty="0">
                <a:solidFill>
                  <a:prstClr val="black"/>
                </a:solidFill>
              </a:rPr>
              <a:t>専門医</a:t>
            </a:r>
            <a:endParaRPr lang="en-US" altLang="ja-JP" sz="1000" dirty="0">
              <a:solidFill>
                <a:prstClr val="black"/>
              </a:solidFill>
            </a:endParaRPr>
          </a:p>
        </p:txBody>
      </p:sp>
      <p:sp>
        <p:nvSpPr>
          <p:cNvPr id="72" name="左右矢印 71"/>
          <p:cNvSpPr/>
          <p:nvPr/>
        </p:nvSpPr>
        <p:spPr>
          <a:xfrm rot="5400000">
            <a:off x="6088594" y="3444392"/>
            <a:ext cx="468000" cy="252000"/>
          </a:xfrm>
          <a:prstGeom prst="leftRightArrow">
            <a:avLst/>
          </a:prstGeom>
          <a:solidFill>
            <a:srgbClr val="FFC000"/>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左右矢印 77"/>
          <p:cNvSpPr/>
          <p:nvPr/>
        </p:nvSpPr>
        <p:spPr>
          <a:xfrm rot="5400000">
            <a:off x="6062251" y="4707184"/>
            <a:ext cx="504000" cy="252000"/>
          </a:xfrm>
          <a:prstGeom prst="leftRightArrow">
            <a:avLst/>
          </a:prstGeom>
          <a:solidFill>
            <a:srgbClr val="FFC000"/>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7" name="直線矢印コネクタ 36"/>
          <p:cNvCxnSpPr/>
          <p:nvPr/>
        </p:nvCxnSpPr>
        <p:spPr>
          <a:xfrm flipH="1">
            <a:off x="3584848" y="3043147"/>
            <a:ext cx="3096000" cy="0"/>
          </a:xfrm>
          <a:prstGeom prst="straightConnector1">
            <a:avLst/>
          </a:prstGeom>
          <a:ln w="19050">
            <a:prstDash val="dash"/>
            <a:tailEnd type="arrow"/>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5062270" y="3029897"/>
            <a:ext cx="466794" cy="261610"/>
          </a:xfrm>
          <a:prstGeom prst="rect">
            <a:avLst/>
          </a:prstGeom>
          <a:noFill/>
        </p:spPr>
        <p:txBody>
          <a:bodyPr wrap="none" rtlCol="0">
            <a:spAutoFit/>
          </a:bodyPr>
          <a:lstStyle/>
          <a:p>
            <a:r>
              <a:rPr kumimoji="1" lang="ja-JP" altLang="en-US" sz="1100" dirty="0"/>
              <a:t>派遣</a:t>
            </a:r>
          </a:p>
        </p:txBody>
      </p:sp>
      <p:sp>
        <p:nvSpPr>
          <p:cNvPr id="105" name="テキスト ボックス 104"/>
          <p:cNvSpPr txBox="1"/>
          <p:nvPr/>
        </p:nvSpPr>
        <p:spPr>
          <a:xfrm>
            <a:off x="6299029" y="4723840"/>
            <a:ext cx="748923" cy="261610"/>
          </a:xfrm>
          <a:prstGeom prst="rect">
            <a:avLst/>
          </a:prstGeom>
          <a:noFill/>
        </p:spPr>
        <p:txBody>
          <a:bodyPr wrap="none" rtlCol="0">
            <a:spAutoFit/>
          </a:bodyPr>
          <a:lstStyle/>
          <a:p>
            <a:r>
              <a:rPr lang="ja-JP" altLang="en-US" sz="1100" dirty="0"/>
              <a:t>日常診療</a:t>
            </a:r>
          </a:p>
        </p:txBody>
      </p:sp>
      <p:sp>
        <p:nvSpPr>
          <p:cNvPr id="106" name="テキスト ボックス 105"/>
          <p:cNvSpPr txBox="1"/>
          <p:nvPr/>
        </p:nvSpPr>
        <p:spPr>
          <a:xfrm>
            <a:off x="6375984" y="3449746"/>
            <a:ext cx="466794" cy="261610"/>
          </a:xfrm>
          <a:prstGeom prst="rect">
            <a:avLst/>
          </a:prstGeom>
          <a:noFill/>
        </p:spPr>
        <p:txBody>
          <a:bodyPr wrap="none" rtlCol="0">
            <a:spAutoFit/>
          </a:bodyPr>
          <a:lstStyle/>
          <a:p>
            <a:r>
              <a:rPr lang="ja-JP" altLang="en-US" sz="1100" dirty="0"/>
              <a:t>診療</a:t>
            </a:r>
          </a:p>
        </p:txBody>
      </p:sp>
      <p:sp>
        <p:nvSpPr>
          <p:cNvPr id="8" name="右矢印 7"/>
          <p:cNvSpPr/>
          <p:nvPr/>
        </p:nvSpPr>
        <p:spPr>
          <a:xfrm>
            <a:off x="4180257" y="2060848"/>
            <a:ext cx="200799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右矢印 83"/>
          <p:cNvSpPr/>
          <p:nvPr/>
        </p:nvSpPr>
        <p:spPr>
          <a:xfrm rot="10800000">
            <a:off x="4160912" y="2420887"/>
            <a:ext cx="200799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右矢印 86"/>
          <p:cNvSpPr/>
          <p:nvPr/>
        </p:nvSpPr>
        <p:spPr>
          <a:xfrm rot="16200000">
            <a:off x="8239607" y="3926810"/>
            <a:ext cx="61678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右矢印 99"/>
          <p:cNvSpPr/>
          <p:nvPr/>
        </p:nvSpPr>
        <p:spPr>
          <a:xfrm rot="5400000">
            <a:off x="7973009" y="3968098"/>
            <a:ext cx="61678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右矢印 100"/>
          <p:cNvSpPr/>
          <p:nvPr/>
        </p:nvSpPr>
        <p:spPr>
          <a:xfrm rot="10800000">
            <a:off x="4180742" y="5559043"/>
            <a:ext cx="1836798" cy="212865"/>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右矢印 106"/>
          <p:cNvSpPr/>
          <p:nvPr/>
        </p:nvSpPr>
        <p:spPr>
          <a:xfrm>
            <a:off x="4196321" y="5229200"/>
            <a:ext cx="1836798" cy="212865"/>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4160912" y="3959478"/>
            <a:ext cx="626991" cy="261610"/>
          </a:xfrm>
          <a:prstGeom prst="rect">
            <a:avLst/>
          </a:prstGeom>
          <a:noFill/>
        </p:spPr>
        <p:txBody>
          <a:bodyPr wrap="square" rtlCol="0">
            <a:spAutoFit/>
          </a:bodyPr>
          <a:lstStyle/>
          <a:p>
            <a:r>
              <a:rPr lang="ja-JP" altLang="en-US" sz="1050" dirty="0">
                <a:solidFill>
                  <a:prstClr val="black"/>
                </a:solidFill>
              </a:rPr>
              <a:t>相談</a:t>
            </a:r>
          </a:p>
        </p:txBody>
      </p:sp>
      <p:sp>
        <p:nvSpPr>
          <p:cNvPr id="110" name="右矢印 109"/>
          <p:cNvSpPr/>
          <p:nvPr/>
        </p:nvSpPr>
        <p:spPr>
          <a:xfrm rot="10800000">
            <a:off x="3619851" y="3789039"/>
            <a:ext cx="106833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右矢印 111"/>
          <p:cNvSpPr/>
          <p:nvPr/>
        </p:nvSpPr>
        <p:spPr>
          <a:xfrm>
            <a:off x="3619851" y="4149080"/>
            <a:ext cx="106833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819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520768" y="2924900"/>
            <a:ext cx="7574494" cy="3744416"/>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793225" y="3140924"/>
            <a:ext cx="6592292" cy="2016224"/>
          </a:xfrm>
          <a:prstGeom prst="roundRect">
            <a:avLst>
              <a:gd name="adj" fmla="val 20600"/>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algn="just"/>
            <a:endParaRPr lang="en-US" altLang="ja-JP" sz="1000" dirty="0">
              <a:solidFill>
                <a:prstClr val="black"/>
              </a:solidFill>
              <a:latin typeface="ＭＳ Ｐゴシック" pitchFamily="50" charset="-128"/>
              <a:cs typeface="ＭＳ Ｐゴシック" pitchFamily="50" charset="-128"/>
            </a:endParaRPr>
          </a:p>
          <a:p>
            <a:pPr marL="533400" indent="-92075"/>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533400" indent="-92075"/>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444500" indent="-92075"/>
            <a:r>
              <a:rPr lang="ja-JP" altLang="en-US" sz="1200" dirty="0">
                <a:solidFill>
                  <a:prstClr val="black"/>
                </a:solidFill>
                <a:latin typeface="ＭＳ ゴシック" pitchFamily="49" charset="-128"/>
                <a:ea typeface="ＭＳ ゴシック" pitchFamily="49" charset="-128"/>
                <a:cs typeface="ＭＳ Ｐゴシック" pitchFamily="50" charset="-128"/>
              </a:rPr>
              <a:t>○地域包括支援センターが開催</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444500" indent="-92075"/>
            <a:r>
              <a:rPr lang="ja-JP" altLang="en-US" sz="1200" u="sng" dirty="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a:solidFill>
                  <a:prstClr val="black"/>
                </a:solidFill>
                <a:latin typeface="ＭＳ ゴシック" pitchFamily="49" charset="-128"/>
                <a:ea typeface="ＭＳ ゴシック" pitchFamily="49" charset="-128"/>
                <a:cs typeface="ＭＳ Ｐゴシック" pitchFamily="50" charset="-128"/>
              </a:rPr>
              <a:t>　①地域支援ネットワークの構築</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a:solidFill>
                  <a:prstClr val="black"/>
                </a:solidFill>
                <a:latin typeface="ＭＳ ゴシック" pitchFamily="49" charset="-128"/>
                <a:ea typeface="ＭＳ ゴシック" pitchFamily="49" charset="-128"/>
                <a:cs typeface="ＭＳ Ｐゴシック" pitchFamily="50" charset="-128"/>
              </a:rPr>
              <a:t>　②高齢者の自立支援に資するケアマネジメント支援</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a:solidFill>
                  <a:prstClr val="black"/>
                </a:solidFill>
                <a:latin typeface="ＭＳ ゴシック" pitchFamily="49" charset="-128"/>
                <a:ea typeface="ＭＳ ゴシック" pitchFamily="49" charset="-128"/>
                <a:cs typeface="ＭＳ Ｐゴシック" pitchFamily="50" charset="-128"/>
              </a:rPr>
              <a:t>　③地域課題の把握</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a:solidFill>
                  <a:prstClr val="black"/>
                </a:solidFill>
                <a:latin typeface="ＭＳ ゴシック" pitchFamily="49" charset="-128"/>
                <a:ea typeface="ＭＳ ゴシック" pitchFamily="49" charset="-128"/>
                <a:cs typeface="ＭＳ Ｐゴシック" pitchFamily="50" charset="-128"/>
              </a:rPr>
              <a:t>　などを行う。</a:t>
            </a:r>
            <a:endParaRPr lang="ja-JP" altLang="en-US" sz="1200" dirty="0">
              <a:solidFill>
                <a:prstClr val="black"/>
              </a:solidFill>
              <a:cs typeface="ＭＳ Ｐゴシック" pitchFamily="50" charset="-128"/>
            </a:endParaRPr>
          </a:p>
        </p:txBody>
      </p:sp>
      <p:sp>
        <p:nvSpPr>
          <p:cNvPr id="4" name="Rectangle 2"/>
          <p:cNvSpPr>
            <a:spLocks noChangeArrowheads="1"/>
          </p:cNvSpPr>
          <p:nvPr/>
        </p:nvSpPr>
        <p:spPr bwMode="auto">
          <a:xfrm>
            <a:off x="116559"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角丸四角形 6"/>
          <p:cNvSpPr/>
          <p:nvPr/>
        </p:nvSpPr>
        <p:spPr>
          <a:xfrm>
            <a:off x="3470848" y="5445180"/>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地域づくり・資源開発</a:t>
            </a:r>
          </a:p>
        </p:txBody>
      </p:sp>
      <p:sp>
        <p:nvSpPr>
          <p:cNvPr id="8" name="角丸四角形 7"/>
          <p:cNvSpPr/>
          <p:nvPr/>
        </p:nvSpPr>
        <p:spPr>
          <a:xfrm>
            <a:off x="2846814" y="5877228"/>
            <a:ext cx="4338434"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政策形成</a:t>
            </a:r>
            <a:endParaRPr lang="en-US" altLang="ja-JP" sz="1600" dirty="0">
              <a:solidFill>
                <a:prstClr val="black"/>
              </a:solidFill>
              <a:latin typeface="HGSｺﾞｼｯｸE" pitchFamily="50" charset="-128"/>
              <a:ea typeface="HGSｺﾞｼｯｸE" pitchFamily="50" charset="-128"/>
            </a:endParaRPr>
          </a:p>
          <a:p>
            <a:pPr algn="ctr"/>
            <a:r>
              <a:rPr lang="ja-JP" altLang="en-US" sz="1200" dirty="0">
                <a:solidFill>
                  <a:prstClr val="black"/>
                </a:solidFill>
                <a:latin typeface="ＭＳ Ｐゴシック"/>
              </a:rPr>
              <a:t>介護保険事業計画等への位置づけなど</a:t>
            </a:r>
          </a:p>
        </p:txBody>
      </p:sp>
      <p:sp>
        <p:nvSpPr>
          <p:cNvPr id="10" name="角丸四角形 9"/>
          <p:cNvSpPr/>
          <p:nvPr/>
        </p:nvSpPr>
        <p:spPr>
          <a:xfrm>
            <a:off x="3470848" y="5013132"/>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地域課題の把握</a:t>
            </a:r>
          </a:p>
        </p:txBody>
      </p:sp>
      <p:sp>
        <p:nvSpPr>
          <p:cNvPr id="11" name="上矢印 10"/>
          <p:cNvSpPr/>
          <p:nvPr/>
        </p:nvSpPr>
        <p:spPr>
          <a:xfrm flipV="1">
            <a:off x="4641025" y="4869116"/>
            <a:ext cx="6240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116556" y="3572972"/>
            <a:ext cx="1257264"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900" b="1" dirty="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0" name="Rectangle 49"/>
          <p:cNvSpPr>
            <a:spLocks noChangeArrowheads="1"/>
          </p:cNvSpPr>
          <p:nvPr/>
        </p:nvSpPr>
        <p:spPr bwMode="auto">
          <a:xfrm>
            <a:off x="6357223" y="3572983"/>
            <a:ext cx="2184243" cy="136815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a:solidFill>
                  <a:prstClr val="black"/>
                </a:solidFill>
                <a:latin typeface="HG丸ｺﾞｼｯｸM-PRO" pitchFamily="50" charset="-128"/>
                <a:ea typeface="HG丸ｺﾞｼｯｸM-PRO" pitchFamily="50" charset="-128"/>
                <a:cs typeface="ＭＳ Ｐゴシック" pitchFamily="50" charset="-128"/>
              </a:rPr>
              <a:t>主な構成員≫</a:t>
            </a:r>
            <a:endParaRPr lang="en-US" altLang="ja-JP" sz="900" dirty="0">
              <a:solidFill>
                <a:prstClr val="black"/>
              </a:solidFill>
              <a:latin typeface="HG丸ｺﾞｼｯｸM-PRO" pitchFamily="50" charset="-128"/>
              <a:ea typeface="HG丸ｺﾞｼｯｸM-PRO" pitchFamily="50" charset="-128"/>
              <a:cs typeface="ＭＳ Ｐゴシック" pitchFamily="50" charset="-128"/>
            </a:endParaRPr>
          </a:p>
          <a:p>
            <a:pPr algn="just"/>
            <a:r>
              <a:rPr lang="ja-JP" altLang="en-US" sz="900" dirty="0">
                <a:solidFill>
                  <a:prstClr val="black"/>
                </a:solidFill>
                <a:latin typeface="HG丸ｺﾞｼｯｸM-PRO" pitchFamily="50" charset="-128"/>
                <a:ea typeface="HG丸ｺﾞｼｯｸM-PRO" pitchFamily="50" charset="-128"/>
                <a:cs typeface="ＭＳ Ｐゴシック" pitchFamily="50" charset="-128"/>
              </a:rPr>
              <a:t>自治体職員、包括職員、ケアマネジャー、介護事業者、民生委員、</a:t>
            </a:r>
            <a:r>
              <a:rPr lang="en-US" altLang="ja-JP" sz="900" dirty="0">
                <a:solidFill>
                  <a:prstClr val="black"/>
                </a:solidFill>
                <a:latin typeface="HG丸ｺﾞｼｯｸM-PRO" pitchFamily="50" charset="-128"/>
                <a:ea typeface="HG丸ｺﾞｼｯｸM-PRO" pitchFamily="50" charset="-128"/>
                <a:cs typeface="ＭＳ Ｐゴシック" pitchFamily="50" charset="-128"/>
              </a:rPr>
              <a:t>OT</a:t>
            </a:r>
            <a:r>
              <a:rPr lang="ja-JP" altLang="en-US" sz="900" dirty="0" err="1">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a:solidFill>
                  <a:prstClr val="black"/>
                </a:solidFill>
                <a:latin typeface="HG丸ｺﾞｼｯｸM-PRO" pitchFamily="50" charset="-128"/>
                <a:ea typeface="HG丸ｺﾞｼｯｸM-PRO" pitchFamily="50" charset="-128"/>
                <a:cs typeface="ＭＳ Ｐゴシック" pitchFamily="50" charset="-128"/>
              </a:rPr>
              <a:t>PT</a:t>
            </a:r>
            <a:r>
              <a:rPr lang="ja-JP" altLang="en-US" sz="900" dirty="0" err="1">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a:solidFill>
                  <a:prstClr val="black"/>
                </a:solidFill>
                <a:latin typeface="HG丸ｺﾞｼｯｸM-PRO" pitchFamily="50" charset="-128"/>
                <a:ea typeface="HG丸ｺﾞｼｯｸM-PRO" pitchFamily="50" charset="-128"/>
                <a:cs typeface="ＭＳ Ｐゴシック" pitchFamily="50" charset="-128"/>
              </a:rPr>
              <a:t>ST</a:t>
            </a:r>
            <a:r>
              <a:rPr lang="ja-JP" altLang="en-US" sz="900" dirty="0" err="1">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a:solidFill>
                  <a:prstClr val="black"/>
                </a:solidFill>
                <a:latin typeface="HG丸ｺﾞｼｯｸM-PRO" pitchFamily="50" charset="-128"/>
                <a:ea typeface="HG丸ｺﾞｼｯｸM-PRO" pitchFamily="50" charset="-128"/>
                <a:cs typeface="ＭＳ Ｐゴシック" pitchFamily="50" charset="-128"/>
              </a:rPr>
              <a:t>医師、歯科医師、薬剤師、看護師、管理栄養士、歯科衛生士その他必要に応じて参加</a:t>
            </a:r>
            <a:endParaRPr lang="en-US" altLang="ja-JP" sz="900" dirty="0">
              <a:solidFill>
                <a:prstClr val="black"/>
              </a:solidFill>
              <a:latin typeface="HG丸ｺﾞｼｯｸM-PRO" pitchFamily="50" charset="-128"/>
              <a:ea typeface="HG丸ｺﾞｼｯｸM-PRO" pitchFamily="50" charset="-128"/>
              <a:cs typeface="ＭＳ Ｐゴシック" pitchFamily="50" charset="-128"/>
            </a:endParaRPr>
          </a:p>
          <a:p>
            <a:pPr algn="just"/>
            <a:endParaRPr lang="en-US" altLang="ja-JP" sz="900" dirty="0">
              <a:solidFill>
                <a:prstClr val="black"/>
              </a:solidFill>
              <a:latin typeface="HG丸ｺﾞｼｯｸM-PRO" pitchFamily="50" charset="-128"/>
              <a:ea typeface="HG丸ｺﾞｼｯｸM-PRO" pitchFamily="50" charset="-128"/>
              <a:cs typeface="ＭＳ Ｐゴシック" pitchFamily="50" charset="-128"/>
            </a:endParaRPr>
          </a:p>
          <a:p>
            <a:pPr marL="84138" indent="-84138" algn="just"/>
            <a:r>
              <a:rPr lang="en-US" altLang="ja-JP" sz="900" dirty="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a:solidFill>
                  <a:prstClr val="black"/>
                </a:solidFill>
                <a:latin typeface="HG丸ｺﾞｼｯｸM-PRO" pitchFamily="50" charset="-128"/>
                <a:ea typeface="HG丸ｺﾞｼｯｸM-PRO" pitchFamily="50" charset="-128"/>
                <a:cs typeface="ＭＳ Ｐゴシック" pitchFamily="50" charset="-128"/>
              </a:rPr>
              <a:t>直接サービス提供に当たらない専門職種も参加</a:t>
            </a:r>
            <a:endParaRPr lang="en-US" altLang="ja-JP" sz="900" dirty="0">
              <a:solidFill>
                <a:prstClr val="black"/>
              </a:solidFill>
              <a:latin typeface="HG丸ｺﾞｼｯｸM-PRO" pitchFamily="50" charset="-128"/>
              <a:ea typeface="HG丸ｺﾞｼｯｸM-PRO" pitchFamily="50" charset="-128"/>
              <a:cs typeface="ＭＳ Ｐゴシック" pitchFamily="50" charset="-128"/>
            </a:endParaRPr>
          </a:p>
          <a:p>
            <a:pPr algn="just"/>
            <a:endParaRPr lang="ja-JP" altLang="en-US" sz="900" dirty="0">
              <a:solidFill>
                <a:prstClr val="black"/>
              </a:solidFill>
              <a:cs typeface="ＭＳ Ｐゴシック" pitchFamily="50" charset="-128"/>
            </a:endParaRPr>
          </a:p>
        </p:txBody>
      </p:sp>
      <p:sp>
        <p:nvSpPr>
          <p:cNvPr id="24" name="AutoShape 43"/>
          <p:cNvSpPr>
            <a:spLocks noChangeArrowheads="1"/>
          </p:cNvSpPr>
          <p:nvPr/>
        </p:nvSpPr>
        <p:spPr bwMode="auto">
          <a:xfrm>
            <a:off x="2960780" y="3068916"/>
            <a:ext cx="4368485" cy="457448"/>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a:solidFill>
                  <a:prstClr val="black"/>
                </a:solidFill>
                <a:latin typeface="ＭＳ Ｐゴシック" pitchFamily="50" charset="-128"/>
                <a:cs typeface="ＭＳ Ｐゴシック" pitchFamily="50" charset="-128"/>
              </a:rPr>
              <a:t>地域包括支援センター</a:t>
            </a:r>
            <a:r>
              <a:rPr lang="ja-JP" altLang="en-US" sz="1200" dirty="0">
                <a:solidFill>
                  <a:prstClr val="black"/>
                </a:solidFill>
                <a:latin typeface="ＭＳ Ｐゴシック" pitchFamily="50" charset="-128"/>
                <a:cs typeface="ＭＳ Ｐゴシック" pitchFamily="50" charset="-128"/>
              </a:rPr>
              <a:t>（</a:t>
            </a:r>
            <a:r>
              <a:rPr lang="en-US" altLang="ja-JP" sz="1200" dirty="0">
                <a:solidFill>
                  <a:prstClr val="black"/>
                </a:solidFill>
                <a:latin typeface="ＭＳ Ｐゴシック" pitchFamily="50" charset="-128"/>
                <a:cs typeface="ＭＳ Ｐゴシック" pitchFamily="50" charset="-128"/>
              </a:rPr>
              <a:t>※</a:t>
            </a:r>
            <a:r>
              <a:rPr lang="ja-JP" altLang="en-US" sz="1200" dirty="0">
                <a:solidFill>
                  <a:prstClr val="black"/>
                </a:solidFill>
                <a:latin typeface="ＭＳ Ｐゴシック" pitchFamily="50" charset="-128"/>
                <a:cs typeface="ＭＳ Ｐゴシック" pitchFamily="50" charset="-128"/>
              </a:rPr>
              <a:t>）</a:t>
            </a:r>
            <a:r>
              <a:rPr lang="ja-JP" altLang="en-US" sz="1400" b="1" dirty="0">
                <a:solidFill>
                  <a:prstClr val="black"/>
                </a:solidFill>
                <a:latin typeface="ＭＳ Ｐゴシック" pitchFamily="50" charset="-128"/>
                <a:cs typeface="ＭＳ Ｐゴシック" pitchFamily="50" charset="-128"/>
              </a:rPr>
              <a:t>レベルでの会議</a:t>
            </a:r>
            <a:endParaRPr lang="en-US" altLang="ja-JP" sz="1400" b="1" dirty="0">
              <a:solidFill>
                <a:prstClr val="black"/>
              </a:solidFill>
              <a:latin typeface="ＭＳ Ｐゴシック" pitchFamily="50" charset="-128"/>
              <a:cs typeface="ＭＳ Ｐゴシック" pitchFamily="50" charset="-128"/>
            </a:endParaRPr>
          </a:p>
          <a:p>
            <a:pPr algn="ctr"/>
            <a:r>
              <a:rPr lang="ja-JP" altLang="en-US" sz="1400" b="1" dirty="0">
                <a:solidFill>
                  <a:prstClr val="black"/>
                </a:solidFill>
                <a:latin typeface="ＭＳ Ｐゴシック" pitchFamily="50" charset="-128"/>
                <a:cs typeface="ＭＳ Ｐゴシック" pitchFamily="50" charset="-128"/>
              </a:rPr>
              <a:t>（地域ケア個別会議）</a:t>
            </a:r>
            <a:endParaRPr lang="en-US" altLang="ja-JP" sz="1400" b="1" dirty="0">
              <a:solidFill>
                <a:prstClr val="black"/>
              </a:solidFill>
              <a:latin typeface="ＭＳ Ｐゴシック" pitchFamily="50" charset="-128"/>
              <a:cs typeface="ＭＳ Ｐゴシック" pitchFamily="50" charset="-128"/>
            </a:endParaRPr>
          </a:p>
        </p:txBody>
      </p:sp>
      <p:sp>
        <p:nvSpPr>
          <p:cNvPr id="21" name="AutoShape 42"/>
          <p:cNvSpPr>
            <a:spLocks noChangeArrowheads="1"/>
          </p:cNvSpPr>
          <p:nvPr/>
        </p:nvSpPr>
        <p:spPr bwMode="auto">
          <a:xfrm>
            <a:off x="2690810" y="6453292"/>
            <a:ext cx="4638456"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a:solidFill>
                <a:prstClr val="black"/>
              </a:solidFill>
              <a:cs typeface="ＭＳ Ｐゴシック" pitchFamily="50" charset="-128"/>
            </a:endParaRPr>
          </a:p>
        </p:txBody>
      </p:sp>
      <p:sp>
        <p:nvSpPr>
          <p:cNvPr id="15" name="上矢印 14"/>
          <p:cNvSpPr/>
          <p:nvPr/>
        </p:nvSpPr>
        <p:spPr>
          <a:xfrm rot="16200000" flipH="1" flipV="1">
            <a:off x="1593847" y="3487750"/>
            <a:ext cx="360040" cy="818529"/>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641025" y="5301164"/>
            <a:ext cx="6240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641025" y="5733212"/>
            <a:ext cx="6240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451275" y="3494664"/>
            <a:ext cx="702078" cy="230832"/>
          </a:xfrm>
          <a:prstGeom prst="rect">
            <a:avLst/>
          </a:prstGeom>
          <a:noFill/>
        </p:spPr>
        <p:txBody>
          <a:bodyPr wrap="square" rtlCol="0">
            <a:spAutoFit/>
          </a:bodyPr>
          <a:lstStyle/>
          <a:p>
            <a:r>
              <a:rPr lang="ja-JP" altLang="en-US" sz="900" dirty="0">
                <a:solidFill>
                  <a:prstClr val="black"/>
                </a:solidFill>
              </a:rPr>
              <a:t>事例提供</a:t>
            </a:r>
          </a:p>
        </p:txBody>
      </p:sp>
      <p:sp>
        <p:nvSpPr>
          <p:cNvPr id="30" name="テキスト ボックス 29"/>
          <p:cNvSpPr txBox="1"/>
          <p:nvPr/>
        </p:nvSpPr>
        <p:spPr>
          <a:xfrm>
            <a:off x="1438575" y="4365060"/>
            <a:ext cx="702078" cy="230832"/>
          </a:xfrm>
          <a:prstGeom prst="rect">
            <a:avLst/>
          </a:prstGeom>
          <a:noFill/>
        </p:spPr>
        <p:txBody>
          <a:bodyPr wrap="square" rtlCol="0">
            <a:spAutoFit/>
          </a:bodyPr>
          <a:lstStyle/>
          <a:p>
            <a:r>
              <a:rPr lang="ja-JP" altLang="en-US" sz="900" dirty="0">
                <a:solidFill>
                  <a:prstClr val="black"/>
                </a:solidFill>
              </a:rPr>
              <a:t>　支　援</a:t>
            </a:r>
            <a:endParaRPr lang="en-US" altLang="ja-JP" sz="900" dirty="0">
              <a:solidFill>
                <a:prstClr val="black"/>
              </a:solidFill>
            </a:endParaRPr>
          </a:p>
        </p:txBody>
      </p:sp>
      <p:sp>
        <p:nvSpPr>
          <p:cNvPr id="34" name="AutoShape 58"/>
          <p:cNvSpPr>
            <a:spLocks noChangeArrowheads="1"/>
          </p:cNvSpPr>
          <p:nvPr/>
        </p:nvSpPr>
        <p:spPr bwMode="auto">
          <a:xfrm>
            <a:off x="194483" y="4077028"/>
            <a:ext cx="1092121"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50" dirty="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5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609802" y="3759829"/>
            <a:ext cx="360040" cy="85044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3296818" y="2420888"/>
            <a:ext cx="6554954" cy="400110"/>
          </a:xfrm>
          <a:prstGeom prst="rect">
            <a:avLst/>
          </a:prstGeom>
          <a:noFill/>
        </p:spPr>
        <p:txBody>
          <a:bodyPr wrap="square" rtlCol="0">
            <a:spAutoFit/>
          </a:bodyPr>
          <a:lstStyle/>
          <a:p>
            <a:r>
              <a:rPr lang="ja-JP" altLang="en-US" sz="1000" dirty="0">
                <a:solidFill>
                  <a:prstClr val="black"/>
                </a:solidFill>
                <a:latin typeface="ＭＳ Ｐゴシック"/>
              </a:rPr>
              <a:t>・地域包括支援センターの箇所数：</a:t>
            </a:r>
            <a:r>
              <a:rPr lang="en-US" altLang="ja-JP" sz="1000" dirty="0">
                <a:solidFill>
                  <a:prstClr val="black"/>
                </a:solidFill>
                <a:latin typeface="ＭＳ Ｐゴシック"/>
              </a:rPr>
              <a:t>4,328</a:t>
            </a:r>
            <a:r>
              <a:rPr lang="ja-JP" altLang="en-US" sz="1000" dirty="0">
                <a:solidFill>
                  <a:prstClr val="black"/>
                </a:solidFill>
                <a:latin typeface="ＭＳ Ｐゴシック"/>
              </a:rPr>
              <a:t>ヶ所（センター・ブランチ・サブセンター合計</a:t>
            </a:r>
            <a:r>
              <a:rPr lang="en-US" altLang="ja-JP" sz="1000" dirty="0">
                <a:solidFill>
                  <a:prstClr val="black"/>
                </a:solidFill>
                <a:latin typeface="ＭＳ Ｐゴシック"/>
              </a:rPr>
              <a:t>7,072</a:t>
            </a:r>
            <a:r>
              <a:rPr lang="ja-JP" altLang="en-US" sz="1000" dirty="0">
                <a:solidFill>
                  <a:prstClr val="black"/>
                </a:solidFill>
                <a:latin typeface="ＭＳ Ｐゴシック"/>
              </a:rPr>
              <a:t>ヶ所）（平成</a:t>
            </a:r>
            <a:r>
              <a:rPr lang="en-US" altLang="ja-JP" sz="1000" dirty="0">
                <a:solidFill>
                  <a:prstClr val="black"/>
                </a:solidFill>
                <a:latin typeface="ＭＳ Ｐゴシック"/>
              </a:rPr>
              <a:t>24</a:t>
            </a:r>
            <a:r>
              <a:rPr lang="ja-JP" altLang="en-US" sz="1000" dirty="0">
                <a:solidFill>
                  <a:prstClr val="black"/>
                </a:solidFill>
                <a:latin typeface="ＭＳ Ｐゴシック"/>
              </a:rPr>
              <a:t>年</a:t>
            </a:r>
            <a:r>
              <a:rPr lang="en-US" altLang="ja-JP" sz="1000" dirty="0">
                <a:solidFill>
                  <a:prstClr val="black"/>
                </a:solidFill>
                <a:latin typeface="ＭＳ Ｐゴシック"/>
              </a:rPr>
              <a:t>4</a:t>
            </a:r>
            <a:r>
              <a:rPr lang="ja-JP" altLang="en-US" sz="1000" dirty="0">
                <a:solidFill>
                  <a:prstClr val="black"/>
                </a:solidFill>
                <a:latin typeface="ＭＳ Ｐゴシック"/>
              </a:rPr>
              <a:t>月末現在）</a:t>
            </a:r>
            <a:endParaRPr lang="en-US" altLang="ja-JP" sz="1000" dirty="0">
              <a:solidFill>
                <a:prstClr val="black"/>
              </a:solidFill>
              <a:latin typeface="ＭＳ Ｐゴシック"/>
            </a:endParaRPr>
          </a:p>
          <a:p>
            <a:r>
              <a:rPr lang="ja-JP" altLang="en-US" sz="1000" dirty="0">
                <a:solidFill>
                  <a:prstClr val="black"/>
                </a:solidFill>
                <a:latin typeface="ＭＳ Ｐゴシック"/>
              </a:rPr>
              <a:t>・地域ケア会議は全国の保険者で約</a:t>
            </a:r>
            <a:r>
              <a:rPr lang="en-US" altLang="ja-JP" sz="1000" dirty="0">
                <a:solidFill>
                  <a:prstClr val="black"/>
                </a:solidFill>
                <a:latin typeface="ＭＳ Ｐゴシック"/>
              </a:rPr>
              <a:t>8</a:t>
            </a:r>
            <a:r>
              <a:rPr lang="ja-JP" altLang="en-US" sz="1000" dirty="0">
                <a:solidFill>
                  <a:prstClr val="black"/>
                </a:solidFill>
                <a:latin typeface="ＭＳ Ｐゴシック"/>
              </a:rPr>
              <a:t>割（</a:t>
            </a:r>
            <a:r>
              <a:rPr lang="en-US" altLang="ja-JP" sz="1000" dirty="0">
                <a:solidFill>
                  <a:prstClr val="black"/>
                </a:solidFill>
                <a:latin typeface="ＭＳ Ｐゴシック"/>
              </a:rPr>
              <a:t>1,202</a:t>
            </a:r>
            <a:r>
              <a:rPr lang="ja-JP" altLang="en-US" sz="1000" dirty="0">
                <a:solidFill>
                  <a:prstClr val="black"/>
                </a:solidFill>
                <a:latin typeface="ＭＳ Ｐゴシック"/>
              </a:rPr>
              <a:t>保険者）で実施（平成</a:t>
            </a:r>
            <a:r>
              <a:rPr lang="en-US" altLang="ja-JP" sz="1000" dirty="0">
                <a:solidFill>
                  <a:prstClr val="black"/>
                </a:solidFill>
                <a:latin typeface="ＭＳ Ｐゴシック"/>
              </a:rPr>
              <a:t>24</a:t>
            </a:r>
            <a:r>
              <a:rPr lang="ja-JP" altLang="en-US" sz="1000" dirty="0">
                <a:solidFill>
                  <a:prstClr val="black"/>
                </a:solidFill>
                <a:latin typeface="ＭＳ Ｐゴシック"/>
              </a:rPr>
              <a:t>年６月に調査実施）</a:t>
            </a:r>
          </a:p>
        </p:txBody>
      </p:sp>
      <p:sp>
        <p:nvSpPr>
          <p:cNvPr id="27" name="AutoShape 58"/>
          <p:cNvSpPr>
            <a:spLocks noChangeArrowheads="1"/>
          </p:cNvSpPr>
          <p:nvPr/>
        </p:nvSpPr>
        <p:spPr bwMode="auto">
          <a:xfrm>
            <a:off x="8689762" y="3644980"/>
            <a:ext cx="1161045"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在宅医療</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連携拠点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31" name="上矢印 30"/>
          <p:cNvSpPr/>
          <p:nvPr/>
        </p:nvSpPr>
        <p:spPr>
          <a:xfrm rot="5400000" flipV="1">
            <a:off x="8084522" y="4480121"/>
            <a:ext cx="360040" cy="85044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上矢印 31"/>
          <p:cNvSpPr/>
          <p:nvPr/>
        </p:nvSpPr>
        <p:spPr>
          <a:xfrm rot="16200000" flipH="1" flipV="1">
            <a:off x="8146574" y="4783957"/>
            <a:ext cx="360040" cy="818529"/>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AutoShape 75"/>
          <p:cNvSpPr>
            <a:spLocks noChangeArrowheads="1"/>
          </p:cNvSpPr>
          <p:nvPr/>
        </p:nvSpPr>
        <p:spPr bwMode="auto">
          <a:xfrm>
            <a:off x="8775425" y="4149036"/>
            <a:ext cx="936104" cy="1656184"/>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a:solidFill>
                  <a:prstClr val="black"/>
                </a:solidFill>
                <a:latin typeface="HG丸ｺﾞｼｯｸM-PRO" pitchFamily="50" charset="-128"/>
                <a:ea typeface="HG丸ｺﾞｼｯｸM-PRO" pitchFamily="50" charset="-128"/>
                <a:cs typeface="ＭＳ Ｐゴシック" pitchFamily="50" charset="-128"/>
              </a:rPr>
              <a:t>医師会等関係団体</a:t>
            </a:r>
            <a:endParaRPr lang="en-US" altLang="ja-JP" sz="100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a:solidFill>
                  <a:prstClr val="black"/>
                </a:solidFill>
                <a:latin typeface="HG丸ｺﾞｼｯｸM-PRO" pitchFamily="50" charset="-128"/>
                <a:ea typeface="HG丸ｺﾞｼｯｸM-PRO" pitchFamily="50" charset="-128"/>
                <a:cs typeface="ＭＳ Ｐゴシック" pitchFamily="50" charset="-128"/>
              </a:rPr>
              <a:t>医療関係専門職等</a:t>
            </a:r>
            <a:endParaRPr lang="ja-JP" altLang="en-US" dirty="0">
              <a:solidFill>
                <a:prstClr val="black"/>
              </a:solidFill>
              <a:cs typeface="ＭＳ Ｐゴシック" pitchFamily="50" charset="-128"/>
            </a:endParaRPr>
          </a:p>
        </p:txBody>
      </p:sp>
      <p:sp>
        <p:nvSpPr>
          <p:cNvPr id="38" name="テキスト ボックス 37"/>
          <p:cNvSpPr txBox="1"/>
          <p:nvPr/>
        </p:nvSpPr>
        <p:spPr>
          <a:xfrm>
            <a:off x="56458" y="521297"/>
            <a:ext cx="9722339" cy="1530401"/>
          </a:xfrm>
          <a:prstGeom prst="rect">
            <a:avLst/>
          </a:prstGeom>
          <a:noFill/>
          <a:ln w="19050">
            <a:solidFill>
              <a:schemeClr val="tx1"/>
            </a:solidFill>
          </a:ln>
        </p:spPr>
        <p:txBody>
          <a:bodyPr wrap="square" lIns="108000" tIns="72000" rIns="108000" bIns="72000" rtlCol="0">
            <a:spAutoFit/>
          </a:bodyPr>
          <a:lstStyle/>
          <a:p>
            <a:pPr marL="174625" indent="-174625" algn="just"/>
            <a:r>
              <a:rPr lang="ja-JP" altLang="en-US" sz="1600" dirty="0">
                <a:solidFill>
                  <a:prstClr val="black"/>
                </a:solidFill>
              </a:rPr>
              <a:t>○　「地域ケア会議」</a:t>
            </a:r>
            <a:r>
              <a:rPr lang="ja-JP" altLang="en-US" sz="1400" dirty="0">
                <a:solidFill>
                  <a:prstClr val="black"/>
                </a:solidFill>
              </a:rPr>
              <a:t>（地域包括支援センター及び市町村レベルの会議）</a:t>
            </a:r>
            <a:r>
              <a:rPr lang="ja-JP" altLang="en-US" sz="1600" dirty="0">
                <a:solidFill>
                  <a:prstClr val="black"/>
                </a:solidFill>
              </a:rPr>
              <a:t>については、地域包括ケアシステムの実現のための有効なツールであり、更に取組を進めることが必要。</a:t>
            </a:r>
            <a:endParaRPr lang="en-US" altLang="ja-JP" sz="1600" dirty="0">
              <a:solidFill>
                <a:prstClr val="black"/>
              </a:solidFill>
            </a:endParaRPr>
          </a:p>
          <a:p>
            <a:pPr marL="174625" indent="-174625" algn="just">
              <a:spcBef>
                <a:spcPts val="600"/>
              </a:spcBef>
            </a:pPr>
            <a:r>
              <a:rPr lang="ja-JP" altLang="en-US" sz="1600" dirty="0">
                <a:solidFill>
                  <a:prstClr val="black"/>
                </a:solidFill>
              </a:rPr>
              <a:t>○　具体的には、</a:t>
            </a:r>
            <a:r>
              <a:rPr lang="ja-JP" altLang="en-US" sz="1600" u="sng" dirty="0">
                <a:solidFill>
                  <a:prstClr val="black"/>
                </a:solidFill>
              </a:rPr>
              <a:t>個別事例の検討を通じて、多職種協働によるケアマネジメント支援</a:t>
            </a:r>
            <a:r>
              <a:rPr lang="ja-JP" altLang="en-US" sz="1600" dirty="0">
                <a:solidFill>
                  <a:prstClr val="black"/>
                </a:solidFill>
              </a:rPr>
              <a:t>を行うとともに、</a:t>
            </a:r>
            <a:r>
              <a:rPr lang="ja-JP" altLang="en-US" sz="1600" u="sng" dirty="0">
                <a:solidFill>
                  <a:prstClr val="black"/>
                </a:solidFill>
              </a:rPr>
              <a:t>地域のネットワーク構築</a:t>
            </a:r>
            <a:r>
              <a:rPr lang="ja-JP" altLang="en-US" sz="1600" dirty="0">
                <a:solidFill>
                  <a:prstClr val="black"/>
                </a:solidFill>
              </a:rPr>
              <a:t>につなげるなど、実効性あるものとして定着・普及させる。</a:t>
            </a:r>
            <a:endParaRPr lang="en-US" altLang="ja-JP" sz="1600" dirty="0">
              <a:solidFill>
                <a:prstClr val="black"/>
              </a:solidFill>
            </a:endParaRPr>
          </a:p>
          <a:p>
            <a:pPr marL="174625" indent="-174625" algn="just">
              <a:spcBef>
                <a:spcPts val="600"/>
              </a:spcBef>
            </a:pPr>
            <a:r>
              <a:rPr lang="ja-JP" altLang="en-US" sz="1600" dirty="0">
                <a:solidFill>
                  <a:prstClr val="black"/>
                </a:solidFill>
              </a:rPr>
              <a:t>○　このため、これまで通知に位置づけられていた地域ケア会議について、介護保険法で</a:t>
            </a:r>
            <a:r>
              <a:rPr lang="ja-JP" altLang="en-US" sz="1600" u="sng" dirty="0">
                <a:solidFill>
                  <a:prstClr val="black"/>
                </a:solidFill>
              </a:rPr>
              <a:t>制度的に位置づける。</a:t>
            </a:r>
            <a:endParaRPr lang="en-US" altLang="ja-JP" sz="1400" dirty="0">
              <a:solidFill>
                <a:prstClr val="black"/>
              </a:solidFill>
            </a:endParaRPr>
          </a:p>
        </p:txBody>
      </p:sp>
      <p:sp>
        <p:nvSpPr>
          <p:cNvPr id="37" name="タイトル 60"/>
          <p:cNvSpPr txBox="1">
            <a:spLocks/>
          </p:cNvSpPr>
          <p:nvPr/>
        </p:nvSpPr>
        <p:spPr>
          <a:xfrm>
            <a:off x="56457" y="116632"/>
            <a:ext cx="9723305"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solidFill>
                  <a:prstClr val="black"/>
                </a:solidFill>
                <a:latin typeface="HGP創英角ｺﾞｼｯｸUB" pitchFamily="50" charset="-128"/>
                <a:ea typeface="HGP創英角ｺﾞｼｯｸUB" pitchFamily="50" charset="-128"/>
              </a:rPr>
              <a:t>　地域ケア会議の推進</a:t>
            </a:r>
          </a:p>
        </p:txBody>
      </p:sp>
    </p:spTree>
    <p:extLst>
      <p:ext uri="{BB962C8B-B14F-4D97-AF65-F5344CB8AC3E}">
        <p14:creationId xmlns:p14="http://schemas.microsoft.com/office/powerpoint/2010/main" val="341199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696" y="2239850"/>
            <a:ext cx="5854911" cy="280153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sz="1400" dirty="0">
                <a:solidFill>
                  <a:prstClr val="black"/>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prstClr val="black"/>
                  </a:solidFill>
                </a:rPr>
                <a:t>地域住民の参加</a:t>
              </a:r>
            </a:p>
          </p:txBody>
        </p:sp>
      </p:grpSp>
      <p:grpSp>
        <p:nvGrpSpPr>
          <p:cNvPr id="3" name="グループ化 24"/>
          <p:cNvGrpSpPr/>
          <p:nvPr/>
        </p:nvGrpSpPr>
        <p:grpSpPr>
          <a:xfrm>
            <a:off x="3938894" y="2533731"/>
            <a:ext cx="5772641" cy="2736304"/>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sz="1400" dirty="0">
                <a:solidFill>
                  <a:prstClr val="black"/>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prstClr val="black"/>
                  </a:solidFill>
                </a:rPr>
                <a:t>高齢者の社会参加</a:t>
              </a:r>
            </a:p>
          </p:txBody>
        </p:sp>
      </p:grpSp>
      <p:grpSp>
        <p:nvGrpSpPr>
          <p:cNvPr id="4" name="グループ化 23"/>
          <p:cNvGrpSpPr/>
          <p:nvPr/>
        </p:nvGrpSpPr>
        <p:grpSpPr>
          <a:xfrm>
            <a:off x="194476" y="2533731"/>
            <a:ext cx="6054668" cy="2736304"/>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sz="1400" dirty="0">
                <a:solidFill>
                  <a:prstClr val="black"/>
                </a:solidFill>
              </a:endParaRPr>
            </a:p>
          </p:txBody>
        </p:sp>
        <p:sp>
          <p:nvSpPr>
            <p:cNvPr id="11" name="角丸四角形 10"/>
            <p:cNvSpPr/>
            <p:nvPr/>
          </p:nvSpPr>
          <p:spPr>
            <a:xfrm>
              <a:off x="1835696" y="1412776"/>
              <a:ext cx="216416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prstClr val="black"/>
                  </a:solidFill>
                </a:rPr>
                <a:t>生活支援サービス</a:t>
              </a:r>
            </a:p>
          </p:txBody>
        </p:sp>
      </p:grpSp>
      <p:sp>
        <p:nvSpPr>
          <p:cNvPr id="13" name="角丸四角形 12"/>
          <p:cNvSpPr/>
          <p:nvPr/>
        </p:nvSpPr>
        <p:spPr>
          <a:xfrm>
            <a:off x="3860878" y="2649574"/>
            <a:ext cx="2574286" cy="172819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a:solidFill>
                  <a:prstClr val="black"/>
                </a:solidFill>
              </a:rPr>
              <a:t>　</a:t>
            </a:r>
            <a:r>
              <a:rPr lang="ja-JP" altLang="en-US" sz="1600" b="1" dirty="0">
                <a:solidFill>
                  <a:prstClr val="black"/>
                </a:solidFill>
              </a:rPr>
              <a:t>生活支援の担い手</a:t>
            </a:r>
            <a:endParaRPr lang="en-US" altLang="ja-JP" sz="1600" b="1" dirty="0">
              <a:solidFill>
                <a:prstClr val="black"/>
              </a:solidFill>
            </a:endParaRPr>
          </a:p>
          <a:p>
            <a:pPr fontAlgn="base">
              <a:spcBef>
                <a:spcPct val="0"/>
              </a:spcBef>
              <a:spcAft>
                <a:spcPct val="0"/>
              </a:spcAft>
            </a:pPr>
            <a:r>
              <a:rPr lang="ja-JP" altLang="en-US" sz="1600" b="1" dirty="0">
                <a:solidFill>
                  <a:prstClr val="black"/>
                </a:solidFill>
              </a:rPr>
              <a:t>　としての社会参加</a:t>
            </a:r>
            <a:endParaRPr lang="en-US" altLang="ja-JP" sz="1600" b="1" dirty="0">
              <a:solidFill>
                <a:prstClr val="black"/>
              </a:solidFill>
            </a:endParaRPr>
          </a:p>
        </p:txBody>
      </p:sp>
      <p:sp>
        <p:nvSpPr>
          <p:cNvPr id="15" name="角丸四角形 14"/>
          <p:cNvSpPr/>
          <p:nvPr/>
        </p:nvSpPr>
        <p:spPr>
          <a:xfrm>
            <a:off x="6045122" y="269332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○現役時代の能力を活かした活動</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○興味関心がある活動</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○新たにチャレンジする活動</a:t>
            </a: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400" dirty="0">
                <a:solidFill>
                  <a:prstClr val="black"/>
                </a:solidFill>
              </a:rPr>
              <a:t>　　・一般就労、起業</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　　・趣味活動</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　　・健康づくり活動、地域活動</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　　・介護、福祉以外の　</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 　　 ボランティア活動　等</a:t>
            </a:r>
          </a:p>
        </p:txBody>
      </p:sp>
      <p:sp>
        <p:nvSpPr>
          <p:cNvPr id="17" name="角丸四角形 16"/>
          <p:cNvSpPr/>
          <p:nvPr/>
        </p:nvSpPr>
        <p:spPr>
          <a:xfrm>
            <a:off x="506513" y="2844330"/>
            <a:ext cx="4212468"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400" dirty="0">
                <a:solidFill>
                  <a:prstClr val="black"/>
                </a:solidFill>
              </a:rPr>
              <a:t>○ニーズに合った多様なサービス種別</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○住民主体、</a:t>
            </a:r>
            <a:r>
              <a:rPr lang="en-US" altLang="ja-JP" sz="1400" dirty="0">
                <a:solidFill>
                  <a:prstClr val="black"/>
                </a:solidFill>
                <a:latin typeface="ＭＳ Ｐゴシック"/>
              </a:rPr>
              <a:t>NPO</a:t>
            </a:r>
            <a:r>
              <a:rPr lang="ja-JP" altLang="en-US" sz="1400" dirty="0" err="1">
                <a:solidFill>
                  <a:prstClr val="black"/>
                </a:solidFill>
                <a:latin typeface="ＭＳ Ｐゴシック"/>
              </a:rPr>
              <a:t>、</a:t>
            </a:r>
            <a:r>
              <a:rPr lang="ja-JP" altLang="en-US" sz="1400" dirty="0">
                <a:solidFill>
                  <a:prstClr val="black"/>
                </a:solidFill>
                <a:latin typeface="ＭＳ Ｐゴシック"/>
              </a:rPr>
              <a:t>民間企業等多様な</a:t>
            </a:r>
            <a:endParaRPr lang="en-US" altLang="ja-JP" sz="1400" dirty="0">
              <a:solidFill>
                <a:prstClr val="black"/>
              </a:solidFill>
              <a:latin typeface="ＭＳ Ｐゴシック"/>
            </a:endParaRPr>
          </a:p>
          <a:p>
            <a:pPr fontAlgn="base">
              <a:spcBef>
                <a:spcPct val="0"/>
              </a:spcBef>
              <a:spcAft>
                <a:spcPct val="0"/>
              </a:spcAft>
            </a:pPr>
            <a:r>
              <a:rPr lang="ja-JP" altLang="en-US" sz="1400" dirty="0">
                <a:solidFill>
                  <a:prstClr val="black"/>
                </a:solidFill>
                <a:latin typeface="ＭＳ Ｐゴシック"/>
              </a:rPr>
              <a:t>　 主体による</a:t>
            </a:r>
            <a:r>
              <a:rPr lang="ja-JP" altLang="en-US" sz="1400" dirty="0">
                <a:solidFill>
                  <a:prstClr val="black"/>
                </a:solidFill>
              </a:rPr>
              <a:t>サービス提供</a:t>
            </a: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400" dirty="0">
                <a:solidFill>
                  <a:prstClr val="black"/>
                </a:solidFill>
              </a:rPr>
              <a:t>　　・地域サロンの開催</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　　・見守り、安否確認</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　　・外出支援</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　　・買い物、調理、掃除などの家事支援 　等　　</a:t>
            </a: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8" name="二等辺三角形 17"/>
          <p:cNvSpPr/>
          <p:nvPr/>
        </p:nvSpPr>
        <p:spPr>
          <a:xfrm>
            <a:off x="1052574" y="5260783"/>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b="1" dirty="0">
                <a:solidFill>
                  <a:prstClr val="white"/>
                </a:solidFill>
              </a:rPr>
              <a:t>バックアップ</a:t>
            </a:r>
          </a:p>
        </p:txBody>
      </p:sp>
      <p:sp>
        <p:nvSpPr>
          <p:cNvPr id="22" name="二等辺三角形 21"/>
          <p:cNvSpPr/>
          <p:nvPr/>
        </p:nvSpPr>
        <p:spPr>
          <a:xfrm>
            <a:off x="1130575" y="6021288"/>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white"/>
                </a:solidFill>
              </a:rPr>
              <a:t>バックアップ</a:t>
            </a:r>
          </a:p>
        </p:txBody>
      </p:sp>
      <p:sp>
        <p:nvSpPr>
          <p:cNvPr id="23" name="角丸四角形 22"/>
          <p:cNvSpPr/>
          <p:nvPr/>
        </p:nvSpPr>
        <p:spPr>
          <a:xfrm>
            <a:off x="974558" y="6453336"/>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prstClr val="black"/>
                </a:solidFill>
              </a:rPr>
              <a:t>都道府県等による後方支援体制の充実</a:t>
            </a:r>
          </a:p>
        </p:txBody>
      </p:sp>
      <p:sp>
        <p:nvSpPr>
          <p:cNvPr id="19" name="角丸四角形 18"/>
          <p:cNvSpPr/>
          <p:nvPr/>
        </p:nvSpPr>
        <p:spPr>
          <a:xfrm>
            <a:off x="974558" y="5692831"/>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prstClr val="black"/>
                </a:solidFill>
              </a:rPr>
              <a:t>市町村を核とした支援体制の充実・強化</a:t>
            </a: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84991" y="3861048"/>
            <a:ext cx="1064647" cy="514070"/>
          </a:xfrm>
          <a:prstGeom prst="rect">
            <a:avLst/>
          </a:prstGeom>
          <a:noFill/>
        </p:spPr>
      </p:pic>
      <p:sp>
        <p:nvSpPr>
          <p:cNvPr id="24" name="角丸四角形 23"/>
          <p:cNvSpPr/>
          <p:nvPr/>
        </p:nvSpPr>
        <p:spPr>
          <a:xfrm>
            <a:off x="0" y="476672"/>
            <a:ext cx="9906001" cy="166296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a:lnSpc>
                <a:spcPts val="1700"/>
              </a:lnSpc>
            </a:pPr>
            <a:r>
              <a:rPr lang="ja-JP" altLang="en-US" sz="1400" dirty="0">
                <a:solidFill>
                  <a:prstClr val="black"/>
                </a:solidFill>
                <a:latin typeface="ＭＳ Ｐゴシック"/>
              </a:rPr>
              <a:t>○　</a:t>
            </a:r>
            <a:r>
              <a:rPr lang="ja-JP" altLang="en-US" sz="1400" spc="-100" dirty="0">
                <a:solidFill>
                  <a:prstClr val="black"/>
                </a:solidFill>
              </a:rPr>
              <a:t>単身世帯等が増加し、支援を必要とする軽度の高齢者が増加する中、</a:t>
            </a:r>
            <a:r>
              <a:rPr lang="ja-JP" altLang="en-US" sz="1400" u="sng" spc="-100" dirty="0">
                <a:solidFill>
                  <a:prstClr val="black"/>
                </a:solidFill>
              </a:rPr>
              <a:t>生活支援</a:t>
            </a:r>
            <a:r>
              <a:rPr lang="ja-JP" altLang="en-US" sz="1400" spc="-100" dirty="0">
                <a:solidFill>
                  <a:prstClr val="black"/>
                </a:solidFill>
              </a:rPr>
              <a:t>の必要性が増加。</a:t>
            </a:r>
            <a:r>
              <a:rPr lang="ja-JP" altLang="en-US" sz="1400" u="sng" spc="-100" dirty="0">
                <a:solidFill>
                  <a:prstClr val="black"/>
                </a:solidFill>
              </a:rPr>
              <a:t>ボランティア、ＮＰＯ、民間企業、協同組合等の多様な主体が生活支援サービスを提供することが必要</a:t>
            </a:r>
            <a:r>
              <a:rPr lang="ja-JP" altLang="en-US" sz="1400" spc="-100" dirty="0">
                <a:solidFill>
                  <a:prstClr val="black"/>
                </a:solidFill>
              </a:rPr>
              <a:t>。</a:t>
            </a:r>
            <a:endParaRPr lang="en-US" altLang="ja-JP" sz="1400" spc="-100" dirty="0">
              <a:solidFill>
                <a:prstClr val="black"/>
              </a:solidFill>
            </a:endParaRPr>
          </a:p>
          <a:p>
            <a:pPr marL="185738" indent="-185738">
              <a:lnSpc>
                <a:spcPts val="1700"/>
              </a:lnSpc>
            </a:pPr>
            <a:r>
              <a:rPr lang="ja-JP" altLang="en-US" sz="1400" spc="-100" dirty="0">
                <a:solidFill>
                  <a:prstClr val="black"/>
                </a:solidFill>
              </a:rPr>
              <a:t>○　高齢者の介護予防が求められているが、</a:t>
            </a:r>
            <a:r>
              <a:rPr lang="ja-JP" altLang="en-US" sz="1400" u="sng" spc="-100" dirty="0">
                <a:solidFill>
                  <a:prstClr val="black"/>
                </a:solidFill>
              </a:rPr>
              <a:t>社会参加・社会的役割を持つことが生きがいや介護予防</a:t>
            </a:r>
            <a:r>
              <a:rPr lang="ja-JP" altLang="en-US" sz="1400" spc="-100" dirty="0">
                <a:solidFill>
                  <a:prstClr val="black"/>
                </a:solidFill>
              </a:rPr>
              <a:t>につながる。</a:t>
            </a:r>
            <a:endParaRPr lang="en-US" altLang="ja-JP" sz="1400" spc="-100" dirty="0">
              <a:solidFill>
                <a:prstClr val="black"/>
              </a:solidFill>
            </a:endParaRPr>
          </a:p>
          <a:p>
            <a:pPr marL="185738" indent="-185738">
              <a:lnSpc>
                <a:spcPts val="1700"/>
              </a:lnSpc>
            </a:pPr>
            <a:r>
              <a:rPr lang="ja-JP" altLang="ja-JP" sz="1400" dirty="0">
                <a:solidFill>
                  <a:prstClr val="black"/>
                </a:solidFill>
              </a:rPr>
              <a:t>○　多様な生活支援サービスが利用できるような地域づくりを市町村が支援することについて、制度的な位置づけの強化を図る。</a:t>
            </a:r>
            <a:endParaRPr lang="en-US" altLang="ja-JP" sz="1400" dirty="0">
              <a:solidFill>
                <a:prstClr val="black"/>
              </a:solidFill>
            </a:endParaRPr>
          </a:p>
          <a:p>
            <a:pPr marL="185738" indent="-185738">
              <a:lnSpc>
                <a:spcPts val="1700"/>
              </a:lnSpc>
            </a:pPr>
            <a:r>
              <a:rPr lang="ja-JP" altLang="en-US" sz="1400" dirty="0">
                <a:solidFill>
                  <a:prstClr val="black"/>
                </a:solidFill>
              </a:rPr>
              <a:t>　　　</a:t>
            </a:r>
            <a:r>
              <a:rPr lang="ja-JP" altLang="ja-JP" sz="1400" dirty="0">
                <a:solidFill>
                  <a:prstClr val="black"/>
                </a:solidFill>
              </a:rPr>
              <a:t>具体的には、生活支援サービスの充実に向けて、ボランティア等の生活支援の担い手の養成・発掘等の地域資源の開発やそのネットワーク化などを行う</a:t>
            </a:r>
            <a:r>
              <a:rPr lang="ja-JP" altLang="ja-JP" sz="1400" u="sng" dirty="0">
                <a:solidFill>
                  <a:prstClr val="black"/>
                </a:solidFill>
              </a:rPr>
              <a:t>「生活支援サービスコーディネーター」の配置などについて、介護保険法の地域支援事業に位置づける</a:t>
            </a:r>
            <a:r>
              <a:rPr lang="ja-JP" altLang="ja-JP" sz="1400" dirty="0">
                <a:solidFill>
                  <a:prstClr val="black"/>
                </a:solidFill>
              </a:rPr>
              <a:t>。</a:t>
            </a:r>
          </a:p>
        </p:txBody>
      </p:sp>
      <p:sp>
        <p:nvSpPr>
          <p:cNvPr id="26" name="タイトル 1"/>
          <p:cNvSpPr txBox="1">
            <a:spLocks/>
          </p:cNvSpPr>
          <p:nvPr/>
        </p:nvSpPr>
        <p:spPr>
          <a:xfrm>
            <a:off x="416496" y="61283"/>
            <a:ext cx="8985448" cy="404663"/>
          </a:xfrm>
          <a:prstGeom prst="rect">
            <a:avLst/>
          </a:prstGeom>
          <a:solidFill>
            <a:srgbClr val="FFFF00">
              <a:alpha val="32000"/>
            </a:srgbClr>
          </a:solidFill>
          <a:ln>
            <a:solidFill>
              <a:schemeClr val="tx1"/>
            </a:solidFill>
          </a:ln>
          <a:scene3d>
            <a:camera prst="orthographicFront"/>
            <a:lightRig rig="threePt" dir="t"/>
          </a:scene3d>
          <a:sp3d>
            <a:bevelT/>
          </a:sp3d>
        </p:spPr>
        <p:txBody>
          <a:bodyPr vert="horz" lIns="91440" tIns="45720" rIns="91440" bIns="45720" rtlCol="0" anchor="ctr">
            <a:noAutofit/>
          </a:bodyPr>
          <a:lstStyle/>
          <a:p>
            <a:pPr algn="ctr">
              <a:spcBef>
                <a:spcPct val="0"/>
              </a:spcBef>
              <a:defRPr/>
            </a:pPr>
            <a:r>
              <a:rPr lang="ja-JP" altLang="en-US" sz="2400" b="1" dirty="0">
                <a:solidFill>
                  <a:prstClr val="black"/>
                </a:solidFill>
              </a:rPr>
              <a:t>生活支援サービスの充実と高齢者の社会参加</a:t>
            </a:r>
          </a:p>
        </p:txBody>
      </p:sp>
    </p:spTree>
    <p:extLst>
      <p:ext uri="{BB962C8B-B14F-4D97-AF65-F5344CB8AC3E}">
        <p14:creationId xmlns:p14="http://schemas.microsoft.com/office/powerpoint/2010/main" val="251197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6026270" y="3943683"/>
            <a:ext cx="919888" cy="542193"/>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5" name="右矢印吹き出し 4"/>
          <p:cNvSpPr/>
          <p:nvPr/>
        </p:nvSpPr>
        <p:spPr>
          <a:xfrm rot="16200000">
            <a:off x="1995506" y="3714164"/>
            <a:ext cx="1197942" cy="4773511"/>
          </a:xfrm>
          <a:prstGeom prst="rightArrowCallout">
            <a:avLst>
              <a:gd name="adj1" fmla="val 10839"/>
              <a:gd name="adj2" fmla="val 0"/>
              <a:gd name="adj3" fmla="val 17025"/>
              <a:gd name="adj4" fmla="val 72952"/>
            </a:avLst>
          </a:prstGeom>
          <a:solidFill>
            <a:schemeClr val="bg1"/>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35" name="角丸四角形 34"/>
          <p:cNvSpPr/>
          <p:nvPr/>
        </p:nvSpPr>
        <p:spPr>
          <a:xfrm>
            <a:off x="160284" y="1844825"/>
            <a:ext cx="4782343" cy="3642524"/>
          </a:xfrm>
          <a:prstGeom prst="roundRect">
            <a:avLst/>
          </a:prstGeom>
          <a:solidFill>
            <a:schemeClr val="bg2"/>
          </a:solidFill>
          <a:ln w="635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endParaRPr lang="ja-JP" altLang="en-US" sz="1000" dirty="0">
              <a:solidFill>
                <a:prstClr val="black"/>
              </a:solidFill>
            </a:endParaRPr>
          </a:p>
        </p:txBody>
      </p:sp>
      <p:grpSp>
        <p:nvGrpSpPr>
          <p:cNvPr id="3" name="グループ化 2"/>
          <p:cNvGrpSpPr/>
          <p:nvPr/>
        </p:nvGrpSpPr>
        <p:grpSpPr>
          <a:xfrm>
            <a:off x="49488" y="529097"/>
            <a:ext cx="9856519" cy="1068677"/>
            <a:chOff x="130753" y="3799249"/>
            <a:chExt cx="9851748" cy="1758341"/>
          </a:xfrm>
        </p:grpSpPr>
        <p:sp>
          <p:nvSpPr>
            <p:cNvPr id="43" name="コンテンツ プレースホルダー 1"/>
            <p:cNvSpPr txBox="1">
              <a:spLocks/>
            </p:cNvSpPr>
            <p:nvPr/>
          </p:nvSpPr>
          <p:spPr>
            <a:xfrm>
              <a:off x="130753" y="3799249"/>
              <a:ext cx="9851748" cy="1758341"/>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endParaRPr lang="en-US" altLang="ja-JP" sz="1600" dirty="0">
                <a:solidFill>
                  <a:prstClr val="black"/>
                </a:solidFill>
                <a:latin typeface="ＭＳ Ｐゴシック"/>
              </a:endParaRPr>
            </a:p>
          </p:txBody>
        </p:sp>
        <p:sp>
          <p:nvSpPr>
            <p:cNvPr id="46" name="テキスト ボックス 45"/>
            <p:cNvSpPr txBox="1"/>
            <p:nvPr/>
          </p:nvSpPr>
          <p:spPr>
            <a:xfrm>
              <a:off x="137725" y="3827565"/>
              <a:ext cx="9844776" cy="1711626"/>
            </a:xfrm>
            <a:prstGeom prst="rect">
              <a:avLst/>
            </a:prstGeom>
            <a:noFill/>
          </p:spPr>
          <p:txBody>
            <a:bodyPr wrap="square" rtlCol="0">
              <a:spAutoFit/>
            </a:bodyPr>
            <a:lstStyle/>
            <a:p>
              <a:pPr marL="185571" indent="-185571" defTabSz="913575">
                <a:lnSpc>
                  <a:spcPct val="110000"/>
                </a:lnSpc>
              </a:pPr>
              <a:r>
                <a:rPr lang="ja-JP" altLang="en-US" sz="1400" dirty="0">
                  <a:solidFill>
                    <a:prstClr val="black"/>
                  </a:solidFill>
                  <a:latin typeface="ＭＳ Ｐゴシック"/>
                </a:rPr>
                <a:t>○予防給付のうち訪問介護・通所介護について、市町村が</a:t>
              </a:r>
              <a:r>
                <a:rPr lang="ja-JP" altLang="en-US" sz="1400" u="sng" dirty="0">
                  <a:solidFill>
                    <a:prstClr val="black"/>
                  </a:solidFill>
                  <a:latin typeface="ＭＳ Ｐゴシック"/>
                </a:rPr>
                <a:t>地域の実情に応じた取組</a:t>
              </a:r>
              <a:r>
                <a:rPr lang="ja-JP" altLang="en-US" sz="1400" dirty="0">
                  <a:solidFill>
                    <a:prstClr val="black"/>
                  </a:solidFill>
                  <a:latin typeface="ＭＳ Ｐゴシック"/>
                </a:rPr>
                <a:t>ができる介護保険制度の</a:t>
              </a:r>
              <a:r>
                <a:rPr lang="ja-JP" altLang="en-US" sz="1400" u="sng" dirty="0">
                  <a:solidFill>
                    <a:prstClr val="black"/>
                  </a:solidFill>
                  <a:latin typeface="ＭＳ Ｐゴシック"/>
                </a:rPr>
                <a:t>地域支援事業</a:t>
              </a:r>
              <a:r>
                <a:rPr lang="ja-JP" altLang="en-US" sz="1400" dirty="0">
                  <a:solidFill>
                    <a:prstClr val="black"/>
                  </a:solidFill>
                  <a:latin typeface="ＭＳ Ｐゴシック"/>
                </a:rPr>
                <a:t>へ移行（２９年度末まで）。財源構成は給付と同じ（国、都道府県、市町村、</a:t>
              </a:r>
              <a:r>
                <a:rPr lang="en-US" altLang="ja-JP" sz="1400" dirty="0">
                  <a:solidFill>
                    <a:prstClr val="black"/>
                  </a:solidFill>
                  <a:latin typeface="ＭＳ Ｐゴシック"/>
                </a:rPr>
                <a:t>1</a:t>
              </a:r>
              <a:r>
                <a:rPr lang="ja-JP" altLang="en-US" sz="1400" dirty="0">
                  <a:solidFill>
                    <a:prstClr val="black"/>
                  </a:solidFill>
                  <a:latin typeface="ＭＳ Ｐゴシック"/>
                </a:rPr>
                <a:t>号保険料、２号保険料）。</a:t>
              </a:r>
              <a:endParaRPr lang="en-US" altLang="ja-JP" sz="1400" dirty="0">
                <a:solidFill>
                  <a:prstClr val="black"/>
                </a:solidFill>
                <a:latin typeface="ＭＳ Ｐゴシック"/>
              </a:endParaRPr>
            </a:p>
            <a:p>
              <a:pPr marL="185571" indent="-185571" defTabSz="913575">
                <a:lnSpc>
                  <a:spcPct val="110000"/>
                </a:lnSpc>
              </a:pPr>
              <a:r>
                <a:rPr lang="ja-JP" altLang="en-US" sz="1400" dirty="0">
                  <a:solidFill>
                    <a:prstClr val="black"/>
                  </a:solidFill>
                  <a:latin typeface="ＭＳ Ｐゴシック"/>
                </a:rPr>
                <a:t>○既存の介護事業所による既存のサービスに加えて、</a:t>
              </a:r>
              <a:r>
                <a:rPr lang="en-US" altLang="ja-JP" sz="1400" dirty="0">
                  <a:solidFill>
                    <a:prstClr val="black"/>
                  </a:solidFill>
                  <a:latin typeface="ＭＳ Ｐゴシック"/>
                </a:rPr>
                <a:t>NPO</a:t>
              </a:r>
              <a:r>
                <a:rPr lang="ja-JP" altLang="en-US" sz="1400" dirty="0" err="1">
                  <a:solidFill>
                    <a:prstClr val="black"/>
                  </a:solidFill>
                  <a:latin typeface="ＭＳ Ｐゴシック"/>
                </a:rPr>
                <a:t>、</a:t>
              </a:r>
              <a:r>
                <a:rPr lang="ja-JP" altLang="en-US" sz="1400" dirty="0">
                  <a:solidFill>
                    <a:prstClr val="black"/>
                  </a:solidFill>
                  <a:latin typeface="ＭＳ Ｐゴシック"/>
                </a:rPr>
                <a:t>民間企業、ボランティアなど</a:t>
              </a:r>
              <a:r>
                <a:rPr lang="ja-JP" altLang="en-US" sz="1400" u="sng" dirty="0">
                  <a:solidFill>
                    <a:prstClr val="black"/>
                  </a:solidFill>
                  <a:latin typeface="ＭＳ Ｐゴシック"/>
                </a:rPr>
                <a:t>地域の多様な主体を活用</a:t>
              </a:r>
              <a:r>
                <a:rPr lang="ja-JP" altLang="en-US" sz="1400" dirty="0">
                  <a:solidFill>
                    <a:prstClr val="black"/>
                  </a:solidFill>
                  <a:latin typeface="ＭＳ Ｐゴシック"/>
                </a:rPr>
                <a:t>して高齢者を支援。</a:t>
              </a:r>
              <a:r>
                <a:rPr lang="ja-JP" altLang="en-US" sz="1400" u="sng" dirty="0">
                  <a:solidFill>
                    <a:prstClr val="black"/>
                  </a:solidFill>
                  <a:latin typeface="ＭＳ Ｐゴシック"/>
                </a:rPr>
                <a:t>高齢者は支え手側に回ることも</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p:txBody>
        </p:sp>
      </p:grpSp>
      <p:sp>
        <p:nvSpPr>
          <p:cNvPr id="42" name="テキスト ボックス 41"/>
          <p:cNvSpPr txBox="1"/>
          <p:nvPr/>
        </p:nvSpPr>
        <p:spPr>
          <a:xfrm>
            <a:off x="56457" y="45785"/>
            <a:ext cx="9849544" cy="400110"/>
          </a:xfrm>
          <a:prstGeom prst="rect">
            <a:avLst/>
          </a:prstGeom>
          <a:solidFill>
            <a:srgbClr val="FFFF00">
              <a:alpha val="30000"/>
            </a:srgbClr>
          </a:solidFill>
          <a:ln w="25400">
            <a:solidFill>
              <a:schemeClr val="accent1">
                <a:lumMod val="75000"/>
              </a:schemeClr>
            </a:solidFill>
          </a:ln>
        </p:spPr>
        <p:txBody>
          <a:bodyPr wrap="square" lIns="91357" tIns="45680" rIns="91357" bIns="45680" rtlCol="0">
            <a:spAutoFit/>
          </a:bodyPr>
          <a:lstStyle/>
          <a:p>
            <a:pPr algn="ctr" defTabSz="913575" fontAlgn="base">
              <a:spcBef>
                <a:spcPct val="0"/>
              </a:spcBef>
              <a:spcAft>
                <a:spcPct val="0"/>
              </a:spcAft>
            </a:pPr>
            <a:r>
              <a:rPr lang="ja-JP" altLang="en-US" sz="2000" dirty="0">
                <a:solidFill>
                  <a:prstClr val="black"/>
                </a:solidFill>
                <a:latin typeface="HGP創英角ｺﾞｼｯｸUB" pitchFamily="50" charset="-128"/>
                <a:ea typeface="HGP創英角ｺﾞｼｯｸUB" pitchFamily="50" charset="-128"/>
              </a:rPr>
              <a:t>予防給付の見直しと生活支援サービスの充実</a:t>
            </a:r>
          </a:p>
        </p:txBody>
      </p:sp>
      <p:sp>
        <p:nvSpPr>
          <p:cNvPr id="8" name="正方形/長方形 7"/>
          <p:cNvSpPr/>
          <p:nvPr/>
        </p:nvSpPr>
        <p:spPr>
          <a:xfrm>
            <a:off x="56457" y="1700808"/>
            <a:ext cx="9849544" cy="50405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102" name="角丸四角形 101"/>
          <p:cNvSpPr/>
          <p:nvPr/>
        </p:nvSpPr>
        <p:spPr>
          <a:xfrm>
            <a:off x="207720" y="5903897"/>
            <a:ext cx="4889296" cy="784830"/>
          </a:xfrm>
          <a:prstGeom prst="roundRect">
            <a:avLst/>
          </a:prstGeom>
          <a:noFill/>
          <a:ln w="6350">
            <a:noFill/>
          </a:ln>
          <a:effectLst/>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r>
              <a:rPr lang="ja-JP" altLang="en-US" sz="1100" dirty="0">
                <a:solidFill>
                  <a:prstClr val="black"/>
                </a:solidFill>
              </a:rPr>
              <a:t>　・住民主体で参加しやすく、地域に根ざした介護予防活動の推進</a:t>
            </a:r>
            <a:endParaRPr lang="en-US" altLang="ja-JP" sz="1100" dirty="0">
              <a:solidFill>
                <a:prstClr val="black"/>
              </a:solidFill>
            </a:endParaRPr>
          </a:p>
          <a:p>
            <a:pPr defTabSz="913575"/>
            <a:r>
              <a:rPr lang="ja-JP" altLang="en-US" sz="1100" dirty="0">
                <a:solidFill>
                  <a:prstClr val="black"/>
                </a:solidFill>
              </a:rPr>
              <a:t>　・元気な時からの切れ目ない介護予防の継続</a:t>
            </a:r>
            <a:endParaRPr lang="en-US" altLang="ja-JP" sz="1100" dirty="0">
              <a:solidFill>
                <a:prstClr val="black"/>
              </a:solidFill>
            </a:endParaRPr>
          </a:p>
          <a:p>
            <a:pPr defTabSz="913575"/>
            <a:r>
              <a:rPr lang="ja-JP" altLang="en-US" sz="1100" dirty="0">
                <a:solidFill>
                  <a:prstClr val="black"/>
                </a:solidFill>
              </a:rPr>
              <a:t>　・リハビリテーション専門職等の関与による介護予防の取組</a:t>
            </a:r>
            <a:endParaRPr lang="en-US" altLang="ja-JP" sz="1100" dirty="0">
              <a:solidFill>
                <a:prstClr val="black"/>
              </a:solidFill>
            </a:endParaRPr>
          </a:p>
          <a:p>
            <a:pPr defTabSz="913575"/>
            <a:r>
              <a:rPr lang="ja-JP" altLang="en-US" sz="1100" dirty="0">
                <a:solidFill>
                  <a:prstClr val="black"/>
                </a:solidFill>
              </a:rPr>
              <a:t>　・見守り等生活支援の担い手として、生きがいと役割づくりによる互助の推進</a:t>
            </a:r>
          </a:p>
        </p:txBody>
      </p:sp>
      <p:sp>
        <p:nvSpPr>
          <p:cNvPr id="14" name="角丸四角形 13"/>
          <p:cNvSpPr/>
          <p:nvPr/>
        </p:nvSpPr>
        <p:spPr>
          <a:xfrm>
            <a:off x="8118708" y="4230750"/>
            <a:ext cx="1665699" cy="2075716"/>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・住民主体のサービ</a:t>
            </a:r>
            <a:endParaRPr lang="en-US" altLang="ja-JP" sz="1200" dirty="0">
              <a:solidFill>
                <a:prstClr val="black"/>
              </a:solidFill>
            </a:endParaRPr>
          </a:p>
          <a:p>
            <a:pPr defTabSz="913575"/>
            <a:r>
              <a:rPr lang="ja-JP" altLang="en-US" sz="1200" dirty="0">
                <a:solidFill>
                  <a:prstClr val="black"/>
                </a:solidFill>
              </a:rPr>
              <a:t>　ス利用の拡充</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・認定に至らない</a:t>
            </a:r>
            <a:endParaRPr lang="en-US" altLang="ja-JP" sz="1200" dirty="0">
              <a:solidFill>
                <a:prstClr val="black"/>
              </a:solidFill>
            </a:endParaRPr>
          </a:p>
          <a:p>
            <a:pPr defTabSz="913575"/>
            <a:r>
              <a:rPr lang="ja-JP" altLang="en-US" sz="1200" dirty="0">
                <a:solidFill>
                  <a:prstClr val="black"/>
                </a:solidFill>
              </a:rPr>
              <a:t>　高齢者の増加</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・重度化予防の推進</a:t>
            </a:r>
          </a:p>
        </p:txBody>
      </p:sp>
      <p:sp>
        <p:nvSpPr>
          <p:cNvPr id="112" name="正方形/長方形 111"/>
          <p:cNvSpPr/>
          <p:nvPr/>
        </p:nvSpPr>
        <p:spPr>
          <a:xfrm>
            <a:off x="5097017" y="2164342"/>
            <a:ext cx="2650711"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・専門的なサービスを必要とする人に</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は専門的サービスの提供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（専門サービスにふさわしい単価）</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5097018" y="4500706"/>
            <a:ext cx="2642815" cy="1720559"/>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・支援する側とされる側という画一的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な関係性ではなく、サービスを利用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しながら地域とのつながりを維持で</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きる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介護サービスからの自立意欲が向上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8137234" y="2127368"/>
            <a:ext cx="1665697" cy="1503621"/>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・多様なニーズに対</a:t>
            </a:r>
            <a:endParaRPr lang="en-US" altLang="ja-JP" sz="1200" dirty="0">
              <a:solidFill>
                <a:prstClr val="black"/>
              </a:solidFill>
            </a:endParaRPr>
          </a:p>
          <a:p>
            <a:pPr defTabSz="913575"/>
            <a:r>
              <a:rPr lang="ja-JP" altLang="en-US" sz="1200" dirty="0">
                <a:solidFill>
                  <a:prstClr val="black"/>
                </a:solidFill>
              </a:rPr>
              <a:t>　するサービスの拡</a:t>
            </a:r>
            <a:endParaRPr lang="en-US" altLang="ja-JP" sz="1200" dirty="0">
              <a:solidFill>
                <a:prstClr val="black"/>
              </a:solidFill>
            </a:endParaRPr>
          </a:p>
          <a:p>
            <a:pPr defTabSz="913575"/>
            <a:r>
              <a:rPr lang="ja-JP" altLang="en-US" sz="1200" dirty="0">
                <a:solidFill>
                  <a:prstClr val="black"/>
                </a:solidFill>
              </a:rPr>
              <a:t>　が</a:t>
            </a:r>
            <a:r>
              <a:rPr lang="ja-JP" altLang="en-US" sz="1200" dirty="0" err="1">
                <a:solidFill>
                  <a:prstClr val="black"/>
                </a:solidFill>
              </a:rPr>
              <a:t>りに</a:t>
            </a:r>
            <a:r>
              <a:rPr lang="ja-JP" altLang="en-US" sz="1200" dirty="0">
                <a:solidFill>
                  <a:prstClr val="black"/>
                </a:solidFill>
              </a:rPr>
              <a:t>より、在宅生</a:t>
            </a:r>
            <a:endParaRPr lang="en-US" altLang="ja-JP" sz="1200" dirty="0">
              <a:solidFill>
                <a:prstClr val="black"/>
              </a:solidFill>
            </a:endParaRPr>
          </a:p>
          <a:p>
            <a:pPr defTabSz="913575"/>
            <a:r>
              <a:rPr lang="ja-JP" altLang="en-US" sz="1200" dirty="0">
                <a:solidFill>
                  <a:prstClr val="black"/>
                </a:solidFill>
              </a:rPr>
              <a:t>　活の安心確保</a:t>
            </a:r>
          </a:p>
        </p:txBody>
      </p:sp>
      <p:sp>
        <p:nvSpPr>
          <p:cNvPr id="44" name="二等辺三角形 43"/>
          <p:cNvSpPr/>
          <p:nvPr/>
        </p:nvSpPr>
        <p:spPr>
          <a:xfrm rot="5400000">
            <a:off x="6038293" y="4020502"/>
            <a:ext cx="3884456" cy="276368"/>
          </a:xfrm>
          <a:prstGeom prst="triangle">
            <a:avLst/>
          </a:prstGeom>
          <a:ln w="3175"/>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ctr" defTabSz="913575"/>
            <a:endParaRPr lang="ja-JP" altLang="en-US">
              <a:solidFill>
                <a:prstClr val="black"/>
              </a:solidFill>
            </a:endParaRPr>
          </a:p>
        </p:txBody>
      </p:sp>
      <p:sp>
        <p:nvSpPr>
          <p:cNvPr id="67" name="十字形 66"/>
          <p:cNvSpPr/>
          <p:nvPr/>
        </p:nvSpPr>
        <p:spPr>
          <a:xfrm>
            <a:off x="8516715" y="3771966"/>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2" name="正方形/長方形 1"/>
          <p:cNvSpPr/>
          <p:nvPr/>
        </p:nvSpPr>
        <p:spPr>
          <a:xfrm>
            <a:off x="207720" y="2014021"/>
            <a:ext cx="1195024"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予防給付</a:t>
            </a:r>
            <a:endParaRPr lang="en-US" altLang="ja-JP" sz="1400" b="1" dirty="0">
              <a:solidFill>
                <a:srgbClr val="1F497D"/>
              </a:solidFill>
            </a:endParaRPr>
          </a:p>
          <a:p>
            <a:pPr algn="ctr" defTabSz="913575"/>
            <a:r>
              <a:rPr lang="ja-JP" altLang="en-US" sz="900" dirty="0">
                <a:solidFill>
                  <a:prstClr val="black"/>
                </a:solidFill>
              </a:rPr>
              <a:t>（全国一律の基準）</a:t>
            </a:r>
          </a:p>
        </p:txBody>
      </p:sp>
      <p:sp>
        <p:nvSpPr>
          <p:cNvPr id="61" name="正方形/長方形 60"/>
          <p:cNvSpPr/>
          <p:nvPr/>
        </p:nvSpPr>
        <p:spPr>
          <a:xfrm>
            <a:off x="1770945" y="1897190"/>
            <a:ext cx="28546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地域支援事業</a:t>
            </a:r>
          </a:p>
        </p:txBody>
      </p:sp>
      <p:sp>
        <p:nvSpPr>
          <p:cNvPr id="63" name="正方形/長方形 62"/>
          <p:cNvSpPr/>
          <p:nvPr/>
        </p:nvSpPr>
        <p:spPr>
          <a:xfrm>
            <a:off x="1096045" y="2419870"/>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4" name="正方形/長方形 63"/>
          <p:cNvSpPr/>
          <p:nvPr/>
        </p:nvSpPr>
        <p:spPr>
          <a:xfrm>
            <a:off x="1108566" y="4009733"/>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6" name="正方形/長方形 65"/>
          <p:cNvSpPr/>
          <p:nvPr/>
        </p:nvSpPr>
        <p:spPr>
          <a:xfrm>
            <a:off x="5097018" y="3156647"/>
            <a:ext cx="2666707"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・多様な担い手による多様なサービス（多様な単価、住民主体による低廉な</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単価の設定、単価が低い場合には</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利用料も低減）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8681430" y="3755745"/>
            <a:ext cx="122457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dirty="0">
                <a:solidFill>
                  <a:prstClr val="black"/>
                </a:solidFill>
              </a:rPr>
              <a:t>同時に実現</a:t>
            </a:r>
          </a:p>
        </p:txBody>
      </p:sp>
      <p:sp>
        <p:nvSpPr>
          <p:cNvPr id="70" name="正方形/長方形 69"/>
          <p:cNvSpPr/>
          <p:nvPr/>
        </p:nvSpPr>
        <p:spPr>
          <a:xfrm>
            <a:off x="8314709" y="2249494"/>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サービスの充実</a:t>
            </a:r>
          </a:p>
        </p:txBody>
      </p:sp>
      <p:sp>
        <p:nvSpPr>
          <p:cNvPr id="71" name="正方形/長方形 70"/>
          <p:cNvSpPr/>
          <p:nvPr/>
        </p:nvSpPr>
        <p:spPr>
          <a:xfrm>
            <a:off x="8333234" y="4325311"/>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費用の効率化</a:t>
            </a:r>
          </a:p>
        </p:txBody>
      </p:sp>
      <p:sp>
        <p:nvSpPr>
          <p:cNvPr id="73" name="右矢印 72"/>
          <p:cNvSpPr/>
          <p:nvPr/>
        </p:nvSpPr>
        <p:spPr>
          <a:xfrm rot="18039607">
            <a:off x="4187628" y="3351017"/>
            <a:ext cx="1344992" cy="233102"/>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10" name="右大かっこ 9"/>
          <p:cNvSpPr/>
          <p:nvPr/>
        </p:nvSpPr>
        <p:spPr>
          <a:xfrm>
            <a:off x="4585355" y="2960016"/>
            <a:ext cx="84827"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5" name="右大かっこ 74"/>
          <p:cNvSpPr/>
          <p:nvPr/>
        </p:nvSpPr>
        <p:spPr>
          <a:xfrm>
            <a:off x="4638775" y="4393729"/>
            <a:ext cx="62807"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6" name="右矢印 75"/>
          <p:cNvSpPr/>
          <p:nvPr/>
        </p:nvSpPr>
        <p:spPr>
          <a:xfrm>
            <a:off x="4585358" y="2415993"/>
            <a:ext cx="639355"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17" name="グループ化 16"/>
          <p:cNvGrpSpPr/>
          <p:nvPr/>
        </p:nvGrpSpPr>
        <p:grpSpPr>
          <a:xfrm>
            <a:off x="309626" y="2216463"/>
            <a:ext cx="4391958" cy="1414521"/>
            <a:chOff x="200474" y="627888"/>
            <a:chExt cx="7323071" cy="1670352"/>
          </a:xfrm>
        </p:grpSpPr>
        <p:sp>
          <p:nvSpPr>
            <p:cNvPr id="19" name="角丸四角形 18"/>
            <p:cNvSpPr/>
            <p:nvPr/>
          </p:nvSpPr>
          <p:spPr>
            <a:xfrm>
              <a:off x="200474" y="1227262"/>
              <a:ext cx="1383539" cy="553306"/>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訪問介護</a:t>
              </a:r>
            </a:p>
          </p:txBody>
        </p:sp>
        <p:sp>
          <p:nvSpPr>
            <p:cNvPr id="22" name="角丸四角形 21"/>
            <p:cNvSpPr/>
            <p:nvPr/>
          </p:nvSpPr>
          <p:spPr>
            <a:xfrm>
              <a:off x="2691686" y="1182064"/>
              <a:ext cx="4808223"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ＮＰＯ、民間事業者等による掃除・洗濯等の</a:t>
              </a:r>
              <a:endParaRPr lang="en-US" altLang="ja-JP" sz="1100" dirty="0">
                <a:solidFill>
                  <a:prstClr val="black"/>
                </a:solidFill>
              </a:endParaRPr>
            </a:p>
            <a:p>
              <a:pPr defTabSz="913575"/>
              <a:r>
                <a:rPr lang="ja-JP" altLang="en-US" sz="1100" dirty="0">
                  <a:solidFill>
                    <a:prstClr val="black"/>
                  </a:solidFill>
                </a:rPr>
                <a:t>　生活支援サービス</a:t>
              </a:r>
            </a:p>
          </p:txBody>
        </p:sp>
        <p:sp>
          <p:nvSpPr>
            <p:cNvPr id="23" name="角丸四角形 22"/>
            <p:cNvSpPr/>
            <p:nvPr/>
          </p:nvSpPr>
          <p:spPr>
            <a:xfrm>
              <a:off x="2691688" y="1756185"/>
              <a:ext cx="4808221"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a:t>
              </a:r>
              <a:r>
                <a:rPr lang="ja-JP" altLang="en-US" sz="1100" dirty="0">
                  <a:solidFill>
                    <a:prstClr val="black"/>
                  </a:solidFill>
                </a:rPr>
                <a:t>住民ボランティアによるゴミ出し等の生活支</a:t>
              </a:r>
              <a:endParaRPr lang="en-US" altLang="ja-JP" sz="1100" dirty="0">
                <a:solidFill>
                  <a:prstClr val="black"/>
                </a:solidFill>
              </a:endParaRPr>
            </a:p>
            <a:p>
              <a:pPr defTabSz="913575"/>
              <a:r>
                <a:rPr lang="ja-JP" altLang="en-US" sz="1100" dirty="0">
                  <a:solidFill>
                    <a:prstClr val="black"/>
                  </a:solidFill>
                </a:rPr>
                <a:t>　援サービス</a:t>
              </a: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a:solidFill>
                  <a:prstClr val="black"/>
                </a:solidFill>
              </a:endParaRPr>
            </a:p>
          </p:txBody>
        </p:sp>
        <p:sp>
          <p:nvSpPr>
            <p:cNvPr id="21" name="角丸四角形 20"/>
            <p:cNvSpPr/>
            <p:nvPr/>
          </p:nvSpPr>
          <p:spPr>
            <a:xfrm>
              <a:off x="2710641" y="627888"/>
              <a:ext cx="4812904"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既存の訪問介護事業所による身体介護・生　</a:t>
              </a:r>
              <a:endParaRPr lang="en-US" altLang="ja-JP" sz="1100" dirty="0">
                <a:solidFill>
                  <a:prstClr val="black"/>
                </a:solidFill>
              </a:endParaRPr>
            </a:p>
            <a:p>
              <a:pPr defTabSz="913575"/>
              <a:r>
                <a:rPr lang="ja-JP" altLang="en-US" sz="1100" dirty="0">
                  <a:solidFill>
                    <a:prstClr val="black"/>
                  </a:solidFill>
                </a:rPr>
                <a:t>　活援助の訪問介護</a:t>
              </a:r>
            </a:p>
          </p:txBody>
        </p:sp>
      </p:grpSp>
      <p:sp>
        <p:nvSpPr>
          <p:cNvPr id="78" name="右矢印 77"/>
          <p:cNvSpPr/>
          <p:nvPr/>
        </p:nvSpPr>
        <p:spPr>
          <a:xfrm rot="17856062">
            <a:off x="4416589" y="4251366"/>
            <a:ext cx="1107748" cy="198282"/>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26" name="グループ化 25"/>
          <p:cNvGrpSpPr/>
          <p:nvPr/>
        </p:nvGrpSpPr>
        <p:grpSpPr>
          <a:xfrm>
            <a:off x="322380" y="3755745"/>
            <a:ext cx="4379207" cy="1596858"/>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通所介護</a:t>
              </a: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既存の通所介護事業所による機能訓練等</a:t>
              </a:r>
              <a:endParaRPr lang="en-US" altLang="ja-JP" sz="1100" dirty="0">
                <a:solidFill>
                  <a:prstClr val="black"/>
                </a:solidFill>
              </a:endParaRPr>
            </a:p>
            <a:p>
              <a:pPr defTabSz="913575"/>
              <a:r>
                <a:rPr lang="ja-JP" altLang="en-US" sz="1100" dirty="0">
                  <a:solidFill>
                    <a:prstClr val="black"/>
                  </a:solidFill>
                </a:rPr>
                <a:t>　の通所介護</a:t>
              </a: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dirty="0">
                  <a:solidFill>
                    <a:prstClr val="black"/>
                  </a:solidFill>
                </a:rPr>
                <a:t>　ＮＰＯ、民間事業者等によるﾐﾆﾃﾞｲｻｰﾋﾞｽ</a:t>
              </a: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ｺﾐｭﾆﾃｨｻﾛﾝ、住民主体の運動・交流の場</a:t>
              </a: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リハビリ</a:t>
              </a:r>
              <a:r>
                <a:rPr lang="ja-JP" altLang="en-US" sz="1100" dirty="0">
                  <a:solidFill>
                    <a:prstClr val="black"/>
                  </a:solidFill>
                </a:rPr>
                <a:t>、栄養、口腔ケア等の専門職等関与</a:t>
              </a:r>
              <a:endParaRPr lang="en-US" altLang="ja-JP" sz="1100" dirty="0">
                <a:solidFill>
                  <a:prstClr val="black"/>
                </a:solidFill>
              </a:endParaRPr>
            </a:p>
            <a:p>
              <a:pPr defTabSz="913575"/>
              <a:r>
                <a:rPr lang="ja-JP" altLang="en-US" sz="1100" dirty="0">
                  <a:solidFill>
                    <a:prstClr val="black"/>
                  </a:solidFill>
                </a:rPr>
                <a:t>　する教室</a:t>
              </a: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000" dirty="0">
                <a:solidFill>
                  <a:prstClr val="black"/>
                </a:solidFill>
              </a:endParaRPr>
            </a:p>
          </p:txBody>
        </p:sp>
      </p:grpSp>
      <p:sp>
        <p:nvSpPr>
          <p:cNvPr id="79" name="角丸四角形 78"/>
          <p:cNvSpPr/>
          <p:nvPr/>
        </p:nvSpPr>
        <p:spPr>
          <a:xfrm>
            <a:off x="179956" y="5661258"/>
            <a:ext cx="1892723" cy="242649"/>
          </a:xfrm>
          <a:prstGeom prst="roundRect">
            <a:avLst/>
          </a:prstGeom>
          <a:ln/>
        </p:spPr>
        <p:style>
          <a:lnRef idx="0">
            <a:schemeClr val="accent6"/>
          </a:lnRef>
          <a:fillRef idx="3">
            <a:schemeClr val="accent6"/>
          </a:fillRef>
          <a:effectRef idx="3">
            <a:schemeClr val="accent6"/>
          </a:effectRef>
          <a:fontRef idx="minor">
            <a:schemeClr val="lt1"/>
          </a:fontRef>
        </p:style>
        <p:txBody>
          <a:bodyPr lIns="91357" tIns="45680" rIns="91357" bIns="45680" rtlCol="0" anchor="ctr"/>
          <a:lstStyle/>
          <a:p>
            <a:pPr algn="ctr" defTabSz="913575"/>
            <a:r>
              <a:rPr lang="ja-JP" altLang="en-US" sz="1100" dirty="0">
                <a:solidFill>
                  <a:prstClr val="black"/>
                </a:solidFill>
              </a:rPr>
              <a:t>介護予防・生活支援の充実</a:t>
            </a:r>
          </a:p>
        </p:txBody>
      </p:sp>
      <p:sp>
        <p:nvSpPr>
          <p:cNvPr id="6" name="右矢印 5"/>
          <p:cNvSpPr/>
          <p:nvPr/>
        </p:nvSpPr>
        <p:spPr>
          <a:xfrm>
            <a:off x="4670180" y="3079339"/>
            <a:ext cx="570525"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48" name="十字形 47"/>
          <p:cNvSpPr/>
          <p:nvPr/>
        </p:nvSpPr>
        <p:spPr>
          <a:xfrm>
            <a:off x="2471313" y="5523838"/>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Tree>
    <p:extLst>
      <p:ext uri="{BB962C8B-B14F-4D97-AF65-F5344CB8AC3E}">
        <p14:creationId xmlns:p14="http://schemas.microsoft.com/office/powerpoint/2010/main" val="323838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856656" y="3201246"/>
            <a:ext cx="3456384" cy="3656753"/>
          </a:xfrm>
          <a:prstGeom prst="rect">
            <a:avLst/>
          </a:prstGeom>
          <a:solidFill>
            <a:srgbClr val="FF9933"/>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lIns="91357" tIns="45680" rIns="91357" bIns="45680" rtlCol="0" anchor="t"/>
          <a:lstStyle/>
          <a:p>
            <a:pPr defTabSz="913575"/>
            <a:endParaRPr lang="ja-JP" altLang="en-US" sz="2400" dirty="0">
              <a:solidFill>
                <a:prstClr val="black"/>
              </a:solidFill>
            </a:endParaRPr>
          </a:p>
        </p:txBody>
      </p:sp>
      <p:sp>
        <p:nvSpPr>
          <p:cNvPr id="34" name="正方形/長方形 33"/>
          <p:cNvSpPr/>
          <p:nvPr/>
        </p:nvSpPr>
        <p:spPr>
          <a:xfrm>
            <a:off x="5313040" y="3201246"/>
            <a:ext cx="3116080" cy="3656754"/>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defTabSz="913575"/>
            <a:endParaRPr lang="ja-JP" altLang="en-US" sz="2400" dirty="0">
              <a:solidFill>
                <a:prstClr val="black"/>
              </a:solidFill>
            </a:endParaRPr>
          </a:p>
        </p:txBody>
      </p:sp>
      <p:sp>
        <p:nvSpPr>
          <p:cNvPr id="33" name="正方形/長方形 32"/>
          <p:cNvSpPr/>
          <p:nvPr/>
        </p:nvSpPr>
        <p:spPr>
          <a:xfrm>
            <a:off x="2182890" y="4221088"/>
            <a:ext cx="2340260" cy="83773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nchorCtr="0"/>
          <a:lstStyle/>
          <a:p>
            <a:pPr marL="179837" indent="-456787" algn="ctr" defTabSz="913575"/>
            <a:endParaRPr lang="en-US" altLang="ja-JP" sz="1400" b="1" u="sng" dirty="0">
              <a:solidFill>
                <a:prstClr val="black"/>
              </a:solidFill>
            </a:endParaRPr>
          </a:p>
          <a:p>
            <a:pPr marL="179837" indent="-456787" algn="ctr" defTabSz="913575"/>
            <a:endParaRPr lang="en-US" altLang="ja-JP" sz="1400" b="1" u="sng" dirty="0">
              <a:solidFill>
                <a:prstClr val="black"/>
              </a:solidFill>
            </a:endParaRPr>
          </a:p>
          <a:p>
            <a:pPr marL="179837" indent="-456787" algn="ctr" defTabSz="913575"/>
            <a:r>
              <a:rPr lang="ja-JP" altLang="en-US" sz="1600" dirty="0">
                <a:solidFill>
                  <a:prstClr val="black"/>
                </a:solidFill>
              </a:rPr>
              <a:t>訪問看護、福祉用具等</a:t>
            </a:r>
            <a:endParaRPr lang="en-US" altLang="ja-JP" sz="1600" dirty="0">
              <a:solidFill>
                <a:prstClr val="black"/>
              </a:solidFill>
            </a:endParaRPr>
          </a:p>
          <a:p>
            <a:pPr marL="179837" indent="-456787" defTabSz="913575"/>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全国一律の人員基準、運営基準</a:t>
            </a:r>
            <a:endParaRPr lang="en-US" altLang="ja-JP" sz="1000" dirty="0">
              <a:solidFill>
                <a:prstClr val="black"/>
              </a:solidFill>
              <a:latin typeface="ＭＳ Ｐ明朝" panose="02020600040205080304" pitchFamily="18" charset="-128"/>
              <a:ea typeface="ＭＳ Ｐ明朝" panose="02020600040205080304" pitchFamily="18" charset="-128"/>
            </a:endParaRPr>
          </a:p>
          <a:p>
            <a:pPr marL="179837" indent="-456787" defTabSz="913575"/>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訪問介護・通所介護は総合事業によるサービスへ移行</a:t>
            </a:r>
            <a:endParaRPr lang="en-US" altLang="ja-JP" sz="1000" dirty="0">
              <a:solidFill>
                <a:prstClr val="black"/>
              </a:solidFill>
              <a:latin typeface="ＭＳ Ｐ明朝" panose="02020600040205080304" pitchFamily="18" charset="-128"/>
              <a:ea typeface="ＭＳ Ｐ明朝" panose="02020600040205080304" pitchFamily="18" charset="-128"/>
            </a:endParaRPr>
          </a:p>
          <a:p>
            <a:pPr marL="179837" indent="-456787" algn="ctr" defTabSz="913575"/>
            <a:endParaRPr lang="en-US" altLang="ja-JP" sz="1400" b="1" u="sng" dirty="0">
              <a:solidFill>
                <a:prstClr val="black"/>
              </a:solidFill>
            </a:endParaRPr>
          </a:p>
          <a:p>
            <a:pPr marL="179837" indent="-456787" algn="ctr" defTabSz="913575"/>
            <a:endParaRPr lang="ja-JP" altLang="en-US" sz="1400" b="1" u="sng" dirty="0">
              <a:solidFill>
                <a:prstClr val="black"/>
              </a:solidFill>
            </a:endParaRPr>
          </a:p>
        </p:txBody>
      </p:sp>
      <p:sp>
        <p:nvSpPr>
          <p:cNvPr id="67" name="角丸四角形 66"/>
          <p:cNvSpPr/>
          <p:nvPr/>
        </p:nvSpPr>
        <p:spPr>
          <a:xfrm>
            <a:off x="-1640" y="4117453"/>
            <a:ext cx="1858297" cy="1018545"/>
          </a:xfrm>
          <a:prstGeom prst="roundRect">
            <a:avLst/>
          </a:prstGeom>
          <a:ln/>
        </p:spPr>
        <p:style>
          <a:lnRef idx="1">
            <a:schemeClr val="accent5"/>
          </a:lnRef>
          <a:fillRef idx="3">
            <a:schemeClr val="accent5"/>
          </a:fillRef>
          <a:effectRef idx="2">
            <a:schemeClr val="accent5"/>
          </a:effectRef>
          <a:fontRef idx="minor">
            <a:schemeClr val="lt1"/>
          </a:fontRef>
        </p:style>
        <p:txBody>
          <a:bodyPr lIns="91357" tIns="45680" rIns="91357" bIns="45680" rtlCol="0" anchor="ctr" anchorCtr="0"/>
          <a:lstStyle/>
          <a:p>
            <a:pPr algn="ctr" defTabSz="913575"/>
            <a:r>
              <a:rPr lang="ja-JP" altLang="en-US" sz="2000" b="1" dirty="0">
                <a:solidFill>
                  <a:prstClr val="white"/>
                </a:solidFill>
              </a:rPr>
              <a:t>介護予防給付</a:t>
            </a:r>
          </a:p>
        </p:txBody>
      </p:sp>
      <p:sp>
        <p:nvSpPr>
          <p:cNvPr id="24" name="角丸四角形 23"/>
          <p:cNvSpPr/>
          <p:nvPr/>
        </p:nvSpPr>
        <p:spPr>
          <a:xfrm>
            <a:off x="5334917" y="3046772"/>
            <a:ext cx="3072337" cy="358576"/>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lIns="91357" tIns="45680" rIns="91357" bIns="45680" rtlCol="0" anchor="t"/>
          <a:lstStyle/>
          <a:p>
            <a:pPr algn="ctr" defTabSz="913575"/>
            <a:r>
              <a:rPr lang="ja-JP" altLang="en-US" sz="1200" dirty="0">
                <a:solidFill>
                  <a:prstClr val="black"/>
                </a:solidFill>
              </a:rPr>
              <a:t>介護予防・生活支援サービス事業対象者</a:t>
            </a:r>
          </a:p>
        </p:txBody>
      </p:sp>
      <p:sp>
        <p:nvSpPr>
          <p:cNvPr id="23" name="角丸四角形 22"/>
          <p:cNvSpPr/>
          <p:nvPr/>
        </p:nvSpPr>
        <p:spPr>
          <a:xfrm>
            <a:off x="2356926" y="3045508"/>
            <a:ext cx="2457257" cy="311491"/>
          </a:xfrm>
          <a:prstGeom prst="roundRect">
            <a:avLst/>
          </a:prstGeom>
          <a:solidFill>
            <a:srgbClr val="FF9933"/>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lIns="91357" tIns="45680" rIns="91357" bIns="45680" rtlCol="0" anchor="t"/>
          <a:lstStyle/>
          <a:p>
            <a:pPr algn="ctr" defTabSz="913575"/>
            <a:r>
              <a:rPr lang="ja-JP" altLang="en-US" dirty="0">
                <a:solidFill>
                  <a:prstClr val="black"/>
                </a:solidFill>
              </a:rPr>
              <a:t>要　支　援　者</a:t>
            </a:r>
          </a:p>
        </p:txBody>
      </p:sp>
      <p:sp>
        <p:nvSpPr>
          <p:cNvPr id="15" name="下矢印 14"/>
          <p:cNvSpPr/>
          <p:nvPr/>
        </p:nvSpPr>
        <p:spPr>
          <a:xfrm>
            <a:off x="3446922" y="3409705"/>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39" name="下矢印 38"/>
          <p:cNvSpPr/>
          <p:nvPr/>
        </p:nvSpPr>
        <p:spPr>
          <a:xfrm>
            <a:off x="5720307" y="3455422"/>
            <a:ext cx="364553"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37" name="角丸四角形 36"/>
          <p:cNvSpPr/>
          <p:nvPr/>
        </p:nvSpPr>
        <p:spPr>
          <a:xfrm>
            <a:off x="3" y="5359520"/>
            <a:ext cx="1856655" cy="1453856"/>
          </a:xfrm>
          <a:prstGeom prst="roundRect">
            <a:avLst/>
          </a:prstGeom>
          <a:ln/>
        </p:spPr>
        <p:style>
          <a:lnRef idx="1">
            <a:schemeClr val="accent5"/>
          </a:lnRef>
          <a:fillRef idx="3">
            <a:schemeClr val="accent5"/>
          </a:fillRef>
          <a:effectRef idx="2">
            <a:schemeClr val="accent5"/>
          </a:effectRef>
          <a:fontRef idx="minor">
            <a:schemeClr val="lt1"/>
          </a:fontRef>
        </p:style>
        <p:txBody>
          <a:bodyPr lIns="91357" tIns="45680" rIns="91357" bIns="45680" rtlCol="0" anchor="ctr" anchorCtr="0"/>
          <a:lstStyle/>
          <a:p>
            <a:pPr algn="ctr" defTabSz="913575"/>
            <a:r>
              <a:rPr lang="ja-JP" altLang="en-US" sz="2000" b="1" dirty="0">
                <a:solidFill>
                  <a:prstClr val="white"/>
                </a:solidFill>
              </a:rPr>
              <a:t>総 合 事 業</a:t>
            </a:r>
          </a:p>
        </p:txBody>
      </p:sp>
      <p:sp>
        <p:nvSpPr>
          <p:cNvPr id="13" name="テキスト ボックス 12"/>
          <p:cNvSpPr txBox="1"/>
          <p:nvPr/>
        </p:nvSpPr>
        <p:spPr>
          <a:xfrm>
            <a:off x="6062291" y="3429000"/>
            <a:ext cx="2384663" cy="261610"/>
          </a:xfrm>
          <a:prstGeom prst="rect">
            <a:avLst/>
          </a:prstGeom>
          <a:noFill/>
        </p:spPr>
        <p:txBody>
          <a:bodyPr wrap="square" lIns="91357" tIns="45680" rIns="91357" bIns="45680" rtlCol="0">
            <a:spAutoFit/>
          </a:bodyPr>
          <a:lstStyle/>
          <a:p>
            <a:pPr marL="35970" indent="-456787" defTabSz="913575"/>
            <a:r>
              <a:rPr lang="en-US" altLang="ja-JP" sz="1100" dirty="0">
                <a:solidFill>
                  <a:prstClr val="black"/>
                </a:solidFill>
              </a:rPr>
              <a:t>※</a:t>
            </a:r>
            <a:r>
              <a:rPr lang="ja-JP" altLang="en-US" sz="1100" dirty="0">
                <a:solidFill>
                  <a:prstClr val="black"/>
                </a:solidFill>
              </a:rPr>
              <a:t>チェックリストで判断</a:t>
            </a:r>
          </a:p>
        </p:txBody>
      </p:sp>
      <p:sp>
        <p:nvSpPr>
          <p:cNvPr id="28" name="正方形/長方形 27"/>
          <p:cNvSpPr/>
          <p:nvPr/>
        </p:nvSpPr>
        <p:spPr>
          <a:xfrm>
            <a:off x="2182890" y="6476800"/>
            <a:ext cx="7617680" cy="336576"/>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300" b="1" u="sng" dirty="0">
                <a:solidFill>
                  <a:prstClr val="black"/>
                </a:solidFill>
              </a:rPr>
              <a:t>一般介護予 防事業</a:t>
            </a:r>
            <a:r>
              <a:rPr lang="ja-JP" altLang="en-US" sz="1300" dirty="0">
                <a:solidFill>
                  <a:prstClr val="black"/>
                </a:solidFill>
              </a:rPr>
              <a:t>（その他体操教室等の普及啓発等。全ての高齢者が対象。）</a:t>
            </a:r>
            <a:endParaRPr lang="en-US" altLang="ja-JP" sz="1300" dirty="0">
              <a:solidFill>
                <a:prstClr val="black"/>
              </a:solidFill>
            </a:endParaRPr>
          </a:p>
        </p:txBody>
      </p:sp>
      <p:sp>
        <p:nvSpPr>
          <p:cNvPr id="45" name="下矢印 44"/>
          <p:cNvSpPr/>
          <p:nvPr/>
        </p:nvSpPr>
        <p:spPr>
          <a:xfrm>
            <a:off x="5756306" y="3870928"/>
            <a:ext cx="328549" cy="1488593"/>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46" name="下矢印 45"/>
          <p:cNvSpPr/>
          <p:nvPr/>
        </p:nvSpPr>
        <p:spPr>
          <a:xfrm>
            <a:off x="3446919" y="3956515"/>
            <a:ext cx="312034" cy="252348"/>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31" name="下矢印 30"/>
          <p:cNvSpPr/>
          <p:nvPr/>
        </p:nvSpPr>
        <p:spPr>
          <a:xfrm>
            <a:off x="8976024" y="3082173"/>
            <a:ext cx="341128" cy="3197793"/>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5" name="正方形/長方形 24"/>
          <p:cNvSpPr/>
          <p:nvPr/>
        </p:nvSpPr>
        <p:spPr>
          <a:xfrm>
            <a:off x="8420607" y="3201246"/>
            <a:ext cx="1485399" cy="3607040"/>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defTabSz="913575"/>
            <a:endParaRPr lang="ja-JP" altLang="en-US" sz="2400" dirty="0">
              <a:solidFill>
                <a:prstClr val="black"/>
              </a:solidFill>
            </a:endParaRPr>
          </a:p>
        </p:txBody>
      </p:sp>
      <p:sp>
        <p:nvSpPr>
          <p:cNvPr id="30" name="角丸四角形 29"/>
          <p:cNvSpPr/>
          <p:nvPr/>
        </p:nvSpPr>
        <p:spPr>
          <a:xfrm>
            <a:off x="8492611" y="3059560"/>
            <a:ext cx="1307961" cy="358576"/>
          </a:xfrm>
          <a:prstGeom prst="roundRect">
            <a:avLst/>
          </a:prstGeom>
          <a:ln w="19050"/>
        </p:spPr>
        <p:style>
          <a:lnRef idx="1">
            <a:schemeClr val="dk1"/>
          </a:lnRef>
          <a:fillRef idx="2">
            <a:schemeClr val="dk1"/>
          </a:fillRef>
          <a:effectRef idx="1">
            <a:schemeClr val="dk1"/>
          </a:effectRef>
          <a:fontRef idx="minor">
            <a:schemeClr val="dk1"/>
          </a:fontRef>
        </p:style>
        <p:txBody>
          <a:bodyPr lIns="91357" tIns="45680" rIns="91357" bIns="45680" rtlCol="0" anchor="t"/>
          <a:lstStyle/>
          <a:p>
            <a:pPr algn="ctr" defTabSz="913575"/>
            <a:r>
              <a:rPr lang="ja-JP" altLang="en-US" sz="1600" dirty="0">
                <a:solidFill>
                  <a:prstClr val="black"/>
                </a:solidFill>
              </a:rPr>
              <a:t>一般高齢者</a:t>
            </a:r>
          </a:p>
        </p:txBody>
      </p:sp>
      <p:sp>
        <p:nvSpPr>
          <p:cNvPr id="50" name="正方形/長方形 49"/>
          <p:cNvSpPr/>
          <p:nvPr/>
        </p:nvSpPr>
        <p:spPr>
          <a:xfrm>
            <a:off x="2189240" y="3645024"/>
            <a:ext cx="5428057" cy="36004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600" dirty="0">
                <a:solidFill>
                  <a:prstClr val="black"/>
                </a:solidFill>
              </a:rPr>
              <a:t>市町村・地域包括支援センターがケアマネジメントを実施</a:t>
            </a:r>
          </a:p>
        </p:txBody>
      </p:sp>
      <p:sp>
        <p:nvSpPr>
          <p:cNvPr id="27" name="加算記号 26"/>
          <p:cNvSpPr/>
          <p:nvPr/>
        </p:nvSpPr>
        <p:spPr>
          <a:xfrm>
            <a:off x="3449670" y="5058818"/>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9" name="加算記号 28"/>
          <p:cNvSpPr/>
          <p:nvPr/>
        </p:nvSpPr>
        <p:spPr>
          <a:xfrm>
            <a:off x="5169024" y="6210947"/>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6" name="正方形/長方形 25"/>
          <p:cNvSpPr/>
          <p:nvPr/>
        </p:nvSpPr>
        <p:spPr>
          <a:xfrm>
            <a:off x="186405" y="38461"/>
            <a:ext cx="9600098" cy="396008"/>
          </a:xfrm>
          <a:prstGeom prst="rect">
            <a:avLst/>
          </a:prstGeom>
          <a:solidFill>
            <a:srgbClr val="FFFF00">
              <a:alpha val="29000"/>
            </a:srgbClr>
          </a:solidFill>
          <a:ln w="9525">
            <a:solidFill>
              <a:schemeClr val="accent1">
                <a:lumMod val="75000"/>
              </a:schemeClr>
            </a:solidFill>
          </a:ln>
          <a:effectLst/>
        </p:spPr>
        <p:style>
          <a:lnRef idx="1">
            <a:schemeClr val="dk1"/>
          </a:lnRef>
          <a:fillRef idx="2">
            <a:schemeClr val="dk1"/>
          </a:fillRef>
          <a:effectRef idx="1">
            <a:schemeClr val="dk1"/>
          </a:effectRef>
          <a:fontRef idx="minor">
            <a:schemeClr val="dk1"/>
          </a:fontRef>
        </p:style>
        <p:txBody>
          <a:bodyPr lIns="91357" tIns="45680" rIns="91357" bIns="45680" rtlCol="0" anchor="t"/>
          <a:lstStyle/>
          <a:p>
            <a:pPr algn="ctr" defTabSz="913575"/>
            <a:r>
              <a:rPr lang="ja-JP" altLang="en-US" sz="2000" b="1" dirty="0">
                <a:solidFill>
                  <a:prstClr val="black"/>
                </a:solidFill>
                <a:latin typeface="HGSｺﾞｼｯｸE" panose="020B0900000000000000" pitchFamily="50" charset="-128"/>
                <a:ea typeface="HGSｺﾞｼｯｸE" panose="020B0900000000000000" pitchFamily="50" charset="-128"/>
              </a:rPr>
              <a:t>新しい介護予防・日常生活支援総合事業（総合事業）</a:t>
            </a:r>
          </a:p>
        </p:txBody>
      </p:sp>
      <p:sp>
        <p:nvSpPr>
          <p:cNvPr id="32" name="正方形/長方形 31"/>
          <p:cNvSpPr/>
          <p:nvPr/>
        </p:nvSpPr>
        <p:spPr>
          <a:xfrm>
            <a:off x="48981" y="434469"/>
            <a:ext cx="9800569" cy="2611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7640" indent="-177640" defTabSz="913575">
              <a:lnSpc>
                <a:spcPts val="1799"/>
              </a:lnSpc>
            </a:pPr>
            <a:r>
              <a:rPr lang="ja-JP" altLang="en-US" sz="1300" dirty="0">
                <a:solidFill>
                  <a:prstClr val="black"/>
                </a:solidFill>
              </a:rPr>
              <a:t>○　介護保険制度の地域支援事業の枠組みの中で、平成２４年度に導入した介護予防・日常生活支援総合事業（総合事業）を発展的に見直し。現在、事業実施が市町村の任意となっているが（</a:t>
            </a:r>
            <a:r>
              <a:rPr lang="en-US" altLang="ja-JP" sz="1300" dirty="0">
                <a:solidFill>
                  <a:prstClr val="black"/>
                </a:solidFill>
              </a:rPr>
              <a:t>※</a:t>
            </a:r>
            <a:r>
              <a:rPr lang="ja-JP" altLang="en-US" sz="1300" dirty="0">
                <a:solidFill>
                  <a:prstClr val="black"/>
                </a:solidFill>
              </a:rPr>
              <a:t>）、</a:t>
            </a:r>
            <a:r>
              <a:rPr lang="ja-JP" altLang="en-US" sz="1300" u="sng" dirty="0">
                <a:solidFill>
                  <a:prstClr val="black"/>
                </a:solidFill>
              </a:rPr>
              <a:t>総合事業について必要な見直しを行った上で、平成２９年４月までに全ての市町村で実施</a:t>
            </a:r>
            <a:r>
              <a:rPr lang="ja-JP" altLang="en-US" sz="1300" dirty="0">
                <a:solidFill>
                  <a:prstClr val="black"/>
                </a:solidFill>
              </a:rPr>
              <a:t>　　　（</a:t>
            </a:r>
            <a:r>
              <a:rPr lang="en-US" altLang="ja-JP" sz="1300" dirty="0">
                <a:solidFill>
                  <a:prstClr val="black"/>
                </a:solidFill>
              </a:rPr>
              <a:t>※</a:t>
            </a:r>
            <a:r>
              <a:rPr lang="ja-JP" altLang="en-US" sz="1300" dirty="0">
                <a:solidFill>
                  <a:prstClr val="black"/>
                </a:solidFill>
              </a:rPr>
              <a:t>）２４年度２７保険者が実施、２５年度は４４保険者が実施予定</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サービスの種類・内容・人員基準・運営基準・単価等が全国一律となっている予防給付のうち、</a:t>
            </a:r>
            <a:r>
              <a:rPr lang="ja-JP" altLang="en-US" sz="1300" u="sng" dirty="0">
                <a:solidFill>
                  <a:prstClr val="black"/>
                </a:solidFill>
              </a:rPr>
              <a:t>訪問介護・通所介護について、市町村が地域の実情に応じ、住民主体の取組を含めた多様な主体による柔軟な取組により、効果的かつ効率的にサービスを提供</a:t>
            </a:r>
            <a:r>
              <a:rPr lang="ja-JP" altLang="en-US" sz="1300" dirty="0">
                <a:solidFill>
                  <a:prstClr val="black"/>
                </a:solidFill>
              </a:rPr>
              <a:t>できるよう、</a:t>
            </a:r>
            <a:r>
              <a:rPr lang="ja-JP" altLang="en-US" sz="1300" u="sng" dirty="0">
                <a:solidFill>
                  <a:prstClr val="black"/>
                </a:solidFill>
              </a:rPr>
              <a:t>地域支援事業の形式に見直す</a:t>
            </a:r>
            <a:r>
              <a:rPr lang="ja-JP" altLang="en-US" sz="1300" dirty="0">
                <a:solidFill>
                  <a:prstClr val="black"/>
                </a:solidFill>
              </a:rPr>
              <a:t>。（平成２９年度末には全て事業に移行）。</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総合事業の事業費の上限は、事業への移行分を賄えるように見直し。</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訪問介護・通所介護以外のサービス（訪問看護、福祉用具等）は、引き続き予防給付によるサービス提供を継続。　　</a:t>
            </a:r>
            <a:endParaRPr lang="en-US" altLang="ja-JP" sz="1300" dirty="0">
              <a:solidFill>
                <a:prstClr val="black"/>
              </a:solidFill>
              <a:latin typeface="ＭＳ Ｐゴシック"/>
            </a:endParaRPr>
          </a:p>
          <a:p>
            <a:pPr marL="177640" indent="-177640" defTabSz="913575">
              <a:lnSpc>
                <a:spcPts val="1799"/>
              </a:lnSpc>
            </a:pPr>
            <a:r>
              <a:rPr lang="ja-JP" altLang="en-US" sz="1300" dirty="0">
                <a:solidFill>
                  <a:prstClr val="black"/>
                </a:solidFill>
              </a:rPr>
              <a:t>○　</a:t>
            </a:r>
            <a:r>
              <a:rPr lang="ja-JP" altLang="en-US" sz="1300" u="sng" dirty="0">
                <a:solidFill>
                  <a:prstClr val="black"/>
                </a:solidFill>
              </a:rPr>
              <a:t>地域包括支援センターによるケアマネジメントに基づき、総合事業のサービスと予防給付のサービス</a:t>
            </a:r>
            <a:r>
              <a:rPr lang="en-US" altLang="ja-JP" sz="1300" u="sng" dirty="0">
                <a:solidFill>
                  <a:prstClr val="black"/>
                </a:solidFill>
              </a:rPr>
              <a:t>(</a:t>
            </a:r>
            <a:r>
              <a:rPr lang="ja-JP" altLang="en-US" sz="1300" u="sng" dirty="0">
                <a:solidFill>
                  <a:prstClr val="black"/>
                </a:solidFill>
              </a:rPr>
              <a:t>要支援者</a:t>
            </a:r>
            <a:r>
              <a:rPr lang="en-US" altLang="ja-JP" sz="1300" u="sng" dirty="0">
                <a:solidFill>
                  <a:prstClr val="black"/>
                </a:solidFill>
              </a:rPr>
              <a:t>)</a:t>
            </a:r>
            <a:r>
              <a:rPr lang="ja-JP" altLang="en-US" sz="1300" u="sng" dirty="0">
                <a:solidFill>
                  <a:prstClr val="black"/>
                </a:solidFill>
              </a:rPr>
              <a:t>を組み合わせる。</a:t>
            </a:r>
            <a:endParaRPr lang="en-US" altLang="ja-JP" sz="1300" u="sng" dirty="0">
              <a:solidFill>
                <a:prstClr val="black"/>
              </a:solidFill>
            </a:endParaRPr>
          </a:p>
          <a:p>
            <a:pPr marL="177640" indent="-177640" defTabSz="913575">
              <a:lnSpc>
                <a:spcPts val="1799"/>
              </a:lnSpc>
            </a:pPr>
            <a:r>
              <a:rPr lang="ja-JP" altLang="en-US" sz="1300" dirty="0">
                <a:solidFill>
                  <a:prstClr val="black"/>
                </a:solidFill>
              </a:rPr>
              <a:t>○　総合事業の実施に向け基盤整備を推進。</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a:t>
            </a:r>
            <a:r>
              <a:rPr lang="ja-JP" altLang="en-US" sz="1300" u="sng" dirty="0">
                <a:solidFill>
                  <a:prstClr val="black"/>
                </a:solidFill>
              </a:rPr>
              <a:t>国は、指針（ガイドライン）を策定し、市町村による事業の円滑な実施を支援。</a:t>
            </a:r>
            <a:endParaRPr lang="en-US" altLang="ja-JP" sz="1300" u="sng" dirty="0">
              <a:solidFill>
                <a:prstClr val="black"/>
              </a:solidFill>
            </a:endParaRPr>
          </a:p>
          <a:p>
            <a:pPr marL="174467" indent="-174467" defTabSz="913575">
              <a:lnSpc>
                <a:spcPts val="1799"/>
              </a:lnSpc>
              <a:tabLst>
                <a:tab pos="174467" algn="l"/>
              </a:tabLst>
            </a:pPr>
            <a:endParaRPr lang="en-US" altLang="ja-JP" sz="1300" dirty="0">
              <a:solidFill>
                <a:prstClr val="black"/>
              </a:solidFill>
            </a:endParaRPr>
          </a:p>
          <a:p>
            <a:pPr defTabSz="913575">
              <a:lnSpc>
                <a:spcPts val="1799"/>
              </a:lnSpc>
            </a:pPr>
            <a:endParaRPr lang="en-US" altLang="ja-JP" sz="1300" dirty="0">
              <a:solidFill>
                <a:prstClr val="black"/>
              </a:solidFill>
            </a:endParaRPr>
          </a:p>
          <a:p>
            <a:pPr defTabSz="913575">
              <a:lnSpc>
                <a:spcPts val="1799"/>
              </a:lnSpc>
            </a:pPr>
            <a:endParaRPr lang="ja-JP" altLang="en-US" sz="1300" dirty="0">
              <a:solidFill>
                <a:prstClr val="black"/>
              </a:solidFill>
            </a:endParaRPr>
          </a:p>
        </p:txBody>
      </p:sp>
      <p:sp>
        <p:nvSpPr>
          <p:cNvPr id="35" name="正方形/長方形 34"/>
          <p:cNvSpPr/>
          <p:nvPr/>
        </p:nvSpPr>
        <p:spPr>
          <a:xfrm>
            <a:off x="2182890" y="5373081"/>
            <a:ext cx="5428057" cy="86423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400" b="1" u="sng" dirty="0">
                <a:solidFill>
                  <a:prstClr val="black"/>
                </a:solidFill>
              </a:rPr>
              <a:t>介護予防・生活支援サービス事業</a:t>
            </a:r>
            <a:endParaRPr lang="en-US" altLang="ja-JP" sz="1400" b="1" u="sng" dirty="0">
              <a:solidFill>
                <a:prstClr val="black"/>
              </a:solidFill>
            </a:endParaRPr>
          </a:p>
          <a:p>
            <a:pPr defTabSz="913575"/>
            <a:r>
              <a:rPr lang="ja-JP" altLang="en-US" sz="1200" dirty="0">
                <a:solidFill>
                  <a:prstClr val="black"/>
                </a:solidFill>
              </a:rPr>
              <a:t>①訪問型・通所型サービス（運動・口腔・栄養改善事業等を含む）</a:t>
            </a:r>
            <a:endParaRPr lang="en-US" altLang="ja-JP" sz="1200" dirty="0">
              <a:solidFill>
                <a:prstClr val="black"/>
              </a:solidFill>
            </a:endParaRPr>
          </a:p>
          <a:p>
            <a:pPr defTabSz="913575"/>
            <a:r>
              <a:rPr lang="ja-JP" altLang="en-US" sz="1200" dirty="0">
                <a:solidFill>
                  <a:prstClr val="black"/>
                </a:solidFill>
              </a:rPr>
              <a:t>②栄養改善を目的とした配食、定期的な安否確認・緊急時対応　等</a:t>
            </a:r>
            <a:endParaRPr lang="ja-JP" altLang="en-US" sz="1100" dirty="0">
              <a:solidFill>
                <a:prstClr val="black"/>
              </a:solidFill>
            </a:endParaRPr>
          </a:p>
          <a:p>
            <a:pPr defTabSz="913575"/>
            <a:r>
              <a:rPr lang="ja-JP" altLang="en-US" sz="1200" dirty="0">
                <a:solidFill>
                  <a:prstClr val="black"/>
                </a:solidFill>
              </a:rPr>
              <a:t>　　</a:t>
            </a:r>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00" dirty="0">
              <a:solidFill>
                <a:prstClr val="black"/>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050654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3736" y="8656"/>
            <a:ext cx="9679114" cy="324000"/>
          </a:xfrm>
          <a:prstGeom prst="rect">
            <a:avLst/>
          </a:prstGeom>
          <a:solidFill>
            <a:srgbClr val="FFFF00">
              <a:alpha val="29000"/>
            </a:srgbClr>
          </a:solidFill>
          <a:ln w="9525">
            <a:solidFill>
              <a:schemeClr val="accent1">
                <a:lumMod val="75000"/>
              </a:schemeClr>
            </a:solidFill>
          </a:ln>
          <a:effectLst/>
        </p:spPr>
        <p:style>
          <a:lnRef idx="1">
            <a:schemeClr val="dk1"/>
          </a:lnRef>
          <a:fillRef idx="2">
            <a:schemeClr val="dk1"/>
          </a:fillRef>
          <a:effectRef idx="1">
            <a:schemeClr val="dk1"/>
          </a:effectRef>
          <a:fontRef idx="minor">
            <a:schemeClr val="dk1"/>
          </a:fontRef>
        </p:style>
        <p:txBody>
          <a:bodyPr lIns="91357" tIns="45680" rIns="91357" bIns="45680" rtlCol="0" anchor="ctr"/>
          <a:lstStyle/>
          <a:p>
            <a:pPr algn="ctr"/>
            <a:r>
              <a:rPr lang="ja-JP" altLang="en-US" sz="2000" b="1" dirty="0">
                <a:solidFill>
                  <a:prstClr val="black"/>
                </a:solidFill>
                <a:latin typeface="HGSｺﾞｼｯｸE" panose="020B0900000000000000" pitchFamily="50" charset="-128"/>
                <a:ea typeface="HGSｺﾞｼｯｸE" panose="020B0900000000000000" pitchFamily="50" charset="-128"/>
              </a:rPr>
              <a:t>総合事業への指定事業者制の導入等による円滑な移行</a:t>
            </a:r>
          </a:p>
        </p:txBody>
      </p:sp>
      <p:sp>
        <p:nvSpPr>
          <p:cNvPr id="7" name="正方形/長方形 6"/>
          <p:cNvSpPr/>
          <p:nvPr/>
        </p:nvSpPr>
        <p:spPr>
          <a:xfrm>
            <a:off x="353559" y="2840426"/>
            <a:ext cx="2971946" cy="188471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rPr>
              <a:t>・指定介護予防事業者</a:t>
            </a:r>
            <a:endParaRPr lang="en-US" altLang="ja-JP" sz="1600" dirty="0">
              <a:solidFill>
                <a:prstClr val="black"/>
              </a:solidFill>
            </a:endParaRPr>
          </a:p>
          <a:p>
            <a:r>
              <a:rPr lang="ja-JP" altLang="en-US" sz="1600" dirty="0">
                <a:solidFill>
                  <a:prstClr val="black"/>
                </a:solidFill>
              </a:rPr>
              <a:t>　（都道府県が指定）</a:t>
            </a:r>
            <a:endParaRPr lang="en-US" altLang="ja-JP" sz="1600" dirty="0">
              <a:solidFill>
                <a:prstClr val="black"/>
              </a:solidFill>
            </a:endParaRPr>
          </a:p>
          <a:p>
            <a:pPr>
              <a:spcBef>
                <a:spcPts val="600"/>
              </a:spcBef>
            </a:pPr>
            <a:r>
              <a:rPr lang="ja-JP" altLang="en-US" sz="1600" dirty="0">
                <a:solidFill>
                  <a:prstClr val="black"/>
                </a:solidFill>
              </a:rPr>
              <a:t>・介護報酬（全国一律）</a:t>
            </a:r>
            <a:endParaRPr lang="en-US" altLang="ja-JP" sz="1600" dirty="0">
              <a:solidFill>
                <a:prstClr val="black"/>
              </a:solidFill>
            </a:endParaRPr>
          </a:p>
          <a:p>
            <a:pPr>
              <a:spcBef>
                <a:spcPts val="600"/>
              </a:spcBef>
            </a:pPr>
            <a:r>
              <a:rPr lang="ja-JP" altLang="en-US" sz="1600" dirty="0">
                <a:solidFill>
                  <a:prstClr val="black"/>
                </a:solidFill>
              </a:rPr>
              <a:t>・国保連に審査・支払いを委託</a:t>
            </a:r>
            <a:endParaRPr lang="en-US" altLang="ja-JP" sz="1600" dirty="0">
              <a:solidFill>
                <a:prstClr val="black"/>
              </a:solidFill>
            </a:endParaRPr>
          </a:p>
          <a:p>
            <a:pPr marL="271463" indent="-174625">
              <a:spcBef>
                <a:spcPts val="600"/>
              </a:spcBef>
            </a:pPr>
            <a:r>
              <a:rPr lang="en-US" altLang="ja-JP" sz="1200" dirty="0">
                <a:solidFill>
                  <a:prstClr val="black"/>
                </a:solidFill>
              </a:rPr>
              <a:t>※</a:t>
            </a:r>
            <a:r>
              <a:rPr lang="ja-JP" altLang="en-US" sz="1200" dirty="0">
                <a:solidFill>
                  <a:prstClr val="black"/>
                </a:solidFill>
              </a:rPr>
              <a:t>被保険者に対する介護予防サービス費の支給を、指定事業者が被保険者に代わって受領する仕組み</a:t>
            </a:r>
          </a:p>
        </p:txBody>
      </p:sp>
      <p:sp>
        <p:nvSpPr>
          <p:cNvPr id="8" name="テキスト ボックス 7"/>
          <p:cNvSpPr txBox="1"/>
          <p:nvPr/>
        </p:nvSpPr>
        <p:spPr>
          <a:xfrm>
            <a:off x="495080" y="2276872"/>
            <a:ext cx="2646878" cy="338554"/>
          </a:xfrm>
          <a:prstGeom prst="rect">
            <a:avLst/>
          </a:prstGeom>
          <a:noFill/>
        </p:spPr>
        <p:txBody>
          <a:bodyPr wrap="none" rtlCol="0">
            <a:spAutoFit/>
          </a:bodyPr>
          <a:lstStyle/>
          <a:p>
            <a:r>
              <a:rPr lang="ja-JP" altLang="en-US" sz="1600" dirty="0">
                <a:solidFill>
                  <a:prstClr val="black"/>
                </a:solidFill>
              </a:rPr>
              <a:t>＜介護予防給付の仕組み＞</a:t>
            </a:r>
          </a:p>
        </p:txBody>
      </p:sp>
      <p:sp>
        <p:nvSpPr>
          <p:cNvPr id="9" name="テキスト ボックス 8"/>
          <p:cNvSpPr txBox="1"/>
          <p:nvPr/>
        </p:nvSpPr>
        <p:spPr>
          <a:xfrm>
            <a:off x="5712626" y="2276872"/>
            <a:ext cx="2792752" cy="338554"/>
          </a:xfrm>
          <a:prstGeom prst="rect">
            <a:avLst/>
          </a:prstGeom>
          <a:noFill/>
        </p:spPr>
        <p:txBody>
          <a:bodyPr wrap="none" rtlCol="0">
            <a:spAutoFit/>
          </a:bodyPr>
          <a:lstStyle/>
          <a:p>
            <a:r>
              <a:rPr lang="ja-JP" altLang="en-US" sz="1600" dirty="0">
                <a:solidFill>
                  <a:prstClr val="black"/>
                </a:solidFill>
              </a:rPr>
              <a:t>＜新しい総合事業の仕組み＞</a:t>
            </a:r>
          </a:p>
        </p:txBody>
      </p:sp>
      <p:sp>
        <p:nvSpPr>
          <p:cNvPr id="10" name="正方形/長方形 9"/>
          <p:cNvSpPr/>
          <p:nvPr/>
        </p:nvSpPr>
        <p:spPr>
          <a:xfrm>
            <a:off x="5347857" y="2909192"/>
            <a:ext cx="4275344" cy="1599931"/>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rPr>
              <a:t>・指定事業者　（市町村が指定）</a:t>
            </a:r>
            <a:endParaRPr lang="en-US" altLang="ja-JP" sz="1600" dirty="0">
              <a:solidFill>
                <a:prstClr val="black"/>
              </a:solidFill>
            </a:endParaRPr>
          </a:p>
          <a:p>
            <a:pPr>
              <a:spcBef>
                <a:spcPts val="600"/>
              </a:spcBef>
            </a:pPr>
            <a:r>
              <a:rPr lang="ja-JP" altLang="en-US" sz="1600" dirty="0">
                <a:solidFill>
                  <a:prstClr val="black"/>
                </a:solidFill>
              </a:rPr>
              <a:t>・単価は市町村が独自に設定</a:t>
            </a:r>
            <a:endParaRPr lang="en-US" altLang="ja-JP" sz="1600" dirty="0">
              <a:solidFill>
                <a:prstClr val="black"/>
              </a:solidFill>
            </a:endParaRPr>
          </a:p>
          <a:p>
            <a:pPr>
              <a:spcBef>
                <a:spcPts val="600"/>
              </a:spcBef>
            </a:pPr>
            <a:r>
              <a:rPr lang="ja-JP" altLang="en-US" sz="1600" dirty="0">
                <a:solidFill>
                  <a:prstClr val="black"/>
                </a:solidFill>
              </a:rPr>
              <a:t>・国保連に審査・支払いの委託が可能</a:t>
            </a:r>
            <a:endParaRPr lang="en-US" altLang="ja-JP" sz="1600" dirty="0">
              <a:solidFill>
                <a:prstClr val="black"/>
              </a:solidFill>
            </a:endParaRPr>
          </a:p>
          <a:p>
            <a:pPr marL="271463" indent="-174625">
              <a:spcBef>
                <a:spcPts val="600"/>
              </a:spcBef>
            </a:pPr>
            <a:r>
              <a:rPr lang="en-US" altLang="ja-JP" sz="1200" dirty="0">
                <a:solidFill>
                  <a:prstClr val="black"/>
                </a:solidFill>
              </a:rPr>
              <a:t>※</a:t>
            </a:r>
            <a:r>
              <a:rPr lang="ja-JP" altLang="en-US" sz="1200" dirty="0">
                <a:solidFill>
                  <a:prstClr val="black"/>
                </a:solidFill>
              </a:rPr>
              <a:t>被保険者に対する事業支給費の支給を、指定事業者が被保険者に代わって受領する仕組み</a:t>
            </a:r>
            <a:endParaRPr lang="ja-JP" altLang="en-US" sz="1600" dirty="0">
              <a:solidFill>
                <a:prstClr val="black"/>
              </a:solidFill>
            </a:endParaRPr>
          </a:p>
        </p:txBody>
      </p:sp>
      <p:sp>
        <p:nvSpPr>
          <p:cNvPr id="11" name="テキスト ボックス 10"/>
          <p:cNvSpPr txBox="1"/>
          <p:nvPr/>
        </p:nvSpPr>
        <p:spPr>
          <a:xfrm>
            <a:off x="5098487" y="2564904"/>
            <a:ext cx="4416594" cy="338554"/>
          </a:xfrm>
          <a:prstGeom prst="rect">
            <a:avLst/>
          </a:prstGeom>
          <a:noFill/>
        </p:spPr>
        <p:txBody>
          <a:bodyPr wrap="none" rtlCol="0">
            <a:spAutoFit/>
          </a:bodyPr>
          <a:lstStyle/>
          <a:p>
            <a:r>
              <a:rPr lang="ja-JP" altLang="en-US" sz="1600" dirty="0">
                <a:solidFill>
                  <a:prstClr val="black"/>
                </a:solidFill>
              </a:rPr>
              <a:t>①指定事業者による方法（給付の仕組みに類似）</a:t>
            </a:r>
          </a:p>
        </p:txBody>
      </p:sp>
      <p:sp>
        <p:nvSpPr>
          <p:cNvPr id="12" name="テキスト ボックス 11"/>
          <p:cNvSpPr txBox="1"/>
          <p:nvPr/>
        </p:nvSpPr>
        <p:spPr>
          <a:xfrm>
            <a:off x="5107460" y="4581128"/>
            <a:ext cx="1604927" cy="338554"/>
          </a:xfrm>
          <a:prstGeom prst="rect">
            <a:avLst/>
          </a:prstGeom>
          <a:noFill/>
        </p:spPr>
        <p:txBody>
          <a:bodyPr wrap="none" rtlCol="0">
            <a:spAutoFit/>
          </a:bodyPr>
          <a:lstStyle/>
          <a:p>
            <a:r>
              <a:rPr lang="ja-JP" altLang="en-US" sz="1600" dirty="0">
                <a:solidFill>
                  <a:prstClr val="black"/>
                </a:solidFill>
              </a:rPr>
              <a:t>②その他の方法</a:t>
            </a:r>
          </a:p>
        </p:txBody>
      </p:sp>
      <p:sp>
        <p:nvSpPr>
          <p:cNvPr id="13" name="正方形/長方形 12"/>
          <p:cNvSpPr/>
          <p:nvPr/>
        </p:nvSpPr>
        <p:spPr>
          <a:xfrm>
            <a:off x="5347855" y="4872928"/>
            <a:ext cx="4275345" cy="191683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rPr>
              <a:t>・事業者への委託、事業者への補助、市町村による直接実施</a:t>
            </a:r>
            <a:endParaRPr lang="en-US" altLang="ja-JP" sz="1600" dirty="0">
              <a:solidFill>
                <a:prstClr val="black"/>
              </a:solidFill>
            </a:endParaRPr>
          </a:p>
          <a:p>
            <a:pPr>
              <a:spcBef>
                <a:spcPts val="600"/>
              </a:spcBef>
            </a:pPr>
            <a:r>
              <a:rPr lang="ja-JP" altLang="en-US" sz="1600" dirty="0">
                <a:solidFill>
                  <a:prstClr val="black"/>
                </a:solidFill>
              </a:rPr>
              <a:t>・委託費等は市町村が独自に設定</a:t>
            </a:r>
            <a:endParaRPr lang="en-US" altLang="ja-JP" sz="1600" dirty="0">
              <a:solidFill>
                <a:prstClr val="black"/>
              </a:solidFill>
            </a:endParaRPr>
          </a:p>
          <a:p>
            <a:pPr marL="271463" indent="-271463"/>
            <a:r>
              <a:rPr lang="ja-JP" altLang="en-US" sz="1050" dirty="0">
                <a:solidFill>
                  <a:prstClr val="black"/>
                </a:solidFill>
              </a:rPr>
              <a:t>　　（利用者</a:t>
            </a:r>
            <a:r>
              <a:rPr lang="en-US" altLang="ja-JP" sz="1050" dirty="0">
                <a:solidFill>
                  <a:prstClr val="black"/>
                </a:solidFill>
              </a:rPr>
              <a:t>1</a:t>
            </a:r>
            <a:r>
              <a:rPr lang="ja-JP" altLang="en-US" sz="1050" dirty="0">
                <a:solidFill>
                  <a:prstClr val="black"/>
                </a:solidFill>
              </a:rPr>
              <a:t>回当たりや</a:t>
            </a:r>
            <a:r>
              <a:rPr lang="en-US" altLang="ja-JP" sz="1050" dirty="0">
                <a:solidFill>
                  <a:prstClr val="black"/>
                </a:solidFill>
              </a:rPr>
              <a:t>1</a:t>
            </a:r>
            <a:r>
              <a:rPr lang="ja-JP" altLang="en-US" sz="1050" dirty="0">
                <a:solidFill>
                  <a:prstClr val="black"/>
                </a:solidFill>
              </a:rPr>
              <a:t>人当たりの単価による方法や、利用定員等に対して年間、月間等の委託費総額を取り決める方法など、様々な方法が可能）</a:t>
            </a:r>
            <a:endParaRPr lang="en-US" altLang="ja-JP" sz="1050" dirty="0">
              <a:solidFill>
                <a:prstClr val="black"/>
              </a:solidFill>
            </a:endParaRPr>
          </a:p>
          <a:p>
            <a:pPr marL="87313" indent="-87313">
              <a:spcBef>
                <a:spcPts val="600"/>
              </a:spcBef>
            </a:pPr>
            <a:r>
              <a:rPr lang="ja-JP" altLang="en-US" sz="1600" dirty="0">
                <a:solidFill>
                  <a:prstClr val="black"/>
                </a:solidFill>
              </a:rPr>
              <a:t>・単価による方法の場合は、国保連に審査・支払いの委託が可能</a:t>
            </a:r>
          </a:p>
        </p:txBody>
      </p:sp>
      <p:sp>
        <p:nvSpPr>
          <p:cNvPr id="14" name="正方形/長方形 13"/>
          <p:cNvSpPr/>
          <p:nvPr/>
        </p:nvSpPr>
        <p:spPr>
          <a:xfrm>
            <a:off x="107896" y="404664"/>
            <a:ext cx="9654955" cy="18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7640" indent="-177640">
              <a:lnSpc>
                <a:spcPts val="1799"/>
              </a:lnSpc>
            </a:pPr>
            <a:r>
              <a:rPr lang="ja-JP" altLang="en-US" sz="1400" dirty="0">
                <a:solidFill>
                  <a:prstClr val="black"/>
                </a:solidFill>
              </a:rPr>
              <a:t>○　給付から事業への移行により、多様な主体による多様なサービスが可能となり、市町村の事業の実施方法も多様となる。</a:t>
            </a:r>
            <a:endParaRPr lang="en-US" altLang="ja-JP" sz="1400" dirty="0">
              <a:solidFill>
                <a:prstClr val="black"/>
              </a:solidFill>
            </a:endParaRPr>
          </a:p>
          <a:p>
            <a:pPr marL="177640" indent="-177640">
              <a:lnSpc>
                <a:spcPts val="1799"/>
              </a:lnSpc>
            </a:pPr>
            <a:r>
              <a:rPr lang="ja-JP" altLang="en-US" sz="1400" dirty="0">
                <a:solidFill>
                  <a:prstClr val="black"/>
                </a:solidFill>
              </a:rPr>
              <a:t>　国が介護保険法に基づきガイドライン（指針）を定め、円滑な移行を支援。</a:t>
            </a:r>
            <a:endParaRPr lang="en-US" altLang="ja-JP" sz="1400" dirty="0">
              <a:solidFill>
                <a:prstClr val="black"/>
              </a:solidFill>
            </a:endParaRPr>
          </a:p>
          <a:p>
            <a:pPr marL="177640" indent="-177640">
              <a:lnSpc>
                <a:spcPts val="1799"/>
              </a:lnSpc>
            </a:pPr>
            <a:r>
              <a:rPr lang="ja-JP" altLang="en-US" sz="1400" dirty="0">
                <a:solidFill>
                  <a:prstClr val="black"/>
                </a:solidFill>
              </a:rPr>
              <a:t>○　市町村の総合事業の実施方法として、事業者への委託等のほか、予防給付と類似した指定事業者制を導入</a:t>
            </a:r>
            <a:endParaRPr lang="en-US" altLang="ja-JP" sz="1400" dirty="0">
              <a:solidFill>
                <a:prstClr val="black"/>
              </a:solidFill>
            </a:endParaRPr>
          </a:p>
          <a:p>
            <a:pPr marL="633413" indent="-176213">
              <a:lnSpc>
                <a:spcPts val="1799"/>
              </a:lnSpc>
              <a:spcBef>
                <a:spcPts val="200"/>
              </a:spcBef>
            </a:pPr>
            <a:r>
              <a:rPr lang="ja-JP" altLang="en-US" sz="1400" dirty="0">
                <a:solidFill>
                  <a:prstClr val="black"/>
                </a:solidFill>
              </a:rPr>
              <a:t>・指定事業者制により、事業者と市町村の間で毎年度委託契約を締結することが不要となり、事務負担を軽減</a:t>
            </a:r>
          </a:p>
          <a:p>
            <a:pPr marL="533400" indent="-76200">
              <a:lnSpc>
                <a:spcPts val="1799"/>
              </a:lnSpc>
              <a:spcBef>
                <a:spcPts val="200"/>
              </a:spcBef>
            </a:pPr>
            <a:r>
              <a:rPr lang="ja-JP" altLang="en-US" sz="1400" dirty="0">
                <a:solidFill>
                  <a:prstClr val="black"/>
                </a:solidFill>
              </a:rPr>
              <a:t>・施行時には、原則、都道府県が指定している予防給付の事業者（訪問介護・通所介護）を、市町村の総合事業の指定事業者とみなす経過措置を講じ、事務負担を軽減するとともに、円滑な移行を図る</a:t>
            </a:r>
          </a:p>
          <a:p>
            <a:pPr marL="533400" indent="-76200">
              <a:lnSpc>
                <a:spcPts val="1799"/>
              </a:lnSpc>
              <a:spcBef>
                <a:spcPts val="200"/>
              </a:spcBef>
            </a:pPr>
            <a:r>
              <a:rPr lang="ja-JP" altLang="en-US" sz="1400" dirty="0">
                <a:solidFill>
                  <a:prstClr val="black"/>
                </a:solidFill>
              </a:rPr>
              <a:t>・審査・支払についても、現在の予防給付と同様に、国民健康保険団体連合会の活用を推進</a:t>
            </a:r>
            <a:endParaRPr lang="en-US" altLang="ja-JP" sz="1400" dirty="0">
              <a:solidFill>
                <a:prstClr val="black"/>
              </a:solidFill>
            </a:endParaRPr>
          </a:p>
        </p:txBody>
      </p:sp>
      <p:sp>
        <p:nvSpPr>
          <p:cNvPr id="16" name="右矢印 15"/>
          <p:cNvSpPr/>
          <p:nvPr/>
        </p:nvSpPr>
        <p:spPr>
          <a:xfrm>
            <a:off x="359912" y="1556792"/>
            <a:ext cx="1415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右矢印 16"/>
          <p:cNvSpPr/>
          <p:nvPr/>
        </p:nvSpPr>
        <p:spPr>
          <a:xfrm>
            <a:off x="3429197" y="3019624"/>
            <a:ext cx="1769015" cy="697411"/>
          </a:xfrm>
          <a:prstGeom prst="rightArrow">
            <a:avLst>
              <a:gd name="adj1" fmla="val 65609"/>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36000" rIns="0" rtlCol="0" anchor="ctr"/>
          <a:lstStyle/>
          <a:p>
            <a:pPr algn="ctr"/>
            <a:r>
              <a:rPr lang="ja-JP" altLang="en-US" sz="1400" dirty="0">
                <a:solidFill>
                  <a:prstClr val="black"/>
                </a:solidFill>
              </a:rPr>
              <a:t>円滑な移行</a:t>
            </a:r>
            <a:endParaRPr lang="en-US" altLang="ja-JP" sz="1400" dirty="0">
              <a:solidFill>
                <a:prstClr val="black"/>
              </a:solidFill>
            </a:endParaRPr>
          </a:p>
          <a:p>
            <a:pPr algn="ctr"/>
            <a:r>
              <a:rPr lang="ja-JP" altLang="en-US" sz="1200" dirty="0">
                <a:solidFill>
                  <a:prstClr val="black"/>
                </a:solidFill>
              </a:rPr>
              <a:t>（訪問介護･通所介護）</a:t>
            </a:r>
          </a:p>
        </p:txBody>
      </p:sp>
      <p:sp>
        <p:nvSpPr>
          <p:cNvPr id="18" name="正方形/長方形 17"/>
          <p:cNvSpPr/>
          <p:nvPr/>
        </p:nvSpPr>
        <p:spPr>
          <a:xfrm>
            <a:off x="3320605" y="3740842"/>
            <a:ext cx="1986198" cy="1200329"/>
          </a:xfrm>
          <a:prstGeom prst="rect">
            <a:avLst/>
          </a:prstGeom>
        </p:spPr>
        <p:txBody>
          <a:bodyPr wrap="square">
            <a:spAutoFit/>
          </a:bodyPr>
          <a:lstStyle/>
          <a:p>
            <a:pPr algn="just"/>
            <a:r>
              <a:rPr lang="ja-JP" altLang="en-US" sz="1200" dirty="0">
                <a:solidFill>
                  <a:prstClr val="black"/>
                </a:solidFill>
              </a:rPr>
              <a:t>改正法の施行時には、原則、都道府県が指定している予防給付の事業者（訪問介護・通所介護）を、市町村の総合事業の指定事業者とみなす経過措置</a:t>
            </a:r>
          </a:p>
        </p:txBody>
      </p:sp>
      <p:sp>
        <p:nvSpPr>
          <p:cNvPr id="19" name="角丸四角形 18"/>
          <p:cNvSpPr/>
          <p:nvPr/>
        </p:nvSpPr>
        <p:spPr>
          <a:xfrm>
            <a:off x="241746" y="4941168"/>
            <a:ext cx="4567237" cy="1440160"/>
          </a:xfrm>
          <a:prstGeom prst="roundRect">
            <a:avLst>
              <a:gd name="adj" fmla="val 7119"/>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（必要な方への専門的なサービス提供等）</a:t>
            </a:r>
          </a:p>
          <a:p>
            <a:pPr marL="87313" indent="-87313" algn="just">
              <a:spcBef>
                <a:spcPts val="200"/>
              </a:spcBef>
            </a:pPr>
            <a:r>
              <a:rPr lang="ja-JP" altLang="en-US" sz="1200" dirty="0">
                <a:solidFill>
                  <a:prstClr val="black"/>
                </a:solidFill>
              </a:rPr>
              <a:t>・専門的なサービスを必要とする方に対しては、既存の介護事業者等も活用して、専門的なサービスを提供</a:t>
            </a:r>
            <a:endParaRPr lang="en-US" altLang="ja-JP" sz="1200" dirty="0">
              <a:solidFill>
                <a:prstClr val="black"/>
              </a:solidFill>
            </a:endParaRPr>
          </a:p>
          <a:p>
            <a:pPr marL="87313" indent="-87313" algn="just">
              <a:spcBef>
                <a:spcPts val="200"/>
              </a:spcBef>
            </a:pPr>
            <a:r>
              <a:rPr lang="ja-JP" altLang="en-US" sz="1200" dirty="0">
                <a:solidFill>
                  <a:prstClr val="black"/>
                </a:solidFill>
              </a:rPr>
              <a:t>・既にサービスを受けている方は、事業移行後も市町村のケアマネジメントに基づき、既存サービス相当のサービスを利用可能とする</a:t>
            </a:r>
            <a:endParaRPr lang="en-US" altLang="ja-JP" sz="1200" dirty="0">
              <a:solidFill>
                <a:prstClr val="black"/>
              </a:solidFill>
            </a:endParaRPr>
          </a:p>
          <a:p>
            <a:pPr marL="87313" indent="-87313" algn="just">
              <a:spcBef>
                <a:spcPts val="200"/>
              </a:spcBef>
            </a:pPr>
            <a:r>
              <a:rPr lang="ja-JP" altLang="en-US" sz="1200" dirty="0">
                <a:solidFill>
                  <a:prstClr val="black"/>
                </a:solidFill>
              </a:rPr>
              <a:t>・国としてガイドラインを定めること等を通じ、専門的なサービスにについてふさわしい単価設定を行うことなど市町村の取組を支援</a:t>
            </a:r>
          </a:p>
        </p:txBody>
      </p:sp>
      <p:sp>
        <p:nvSpPr>
          <p:cNvPr id="20" name="正方形/長方形 19"/>
          <p:cNvSpPr/>
          <p:nvPr/>
        </p:nvSpPr>
        <p:spPr>
          <a:xfrm>
            <a:off x="-154703" y="6146720"/>
            <a:ext cx="5461506" cy="738664"/>
          </a:xfrm>
          <a:prstGeom prst="rect">
            <a:avLst/>
          </a:prstGeom>
        </p:spPr>
        <p:txBody>
          <a:bodyPr wrap="square">
            <a:spAutoFit/>
          </a:bodyPr>
          <a:lstStyle/>
          <a:p>
            <a:pPr marL="182563" indent="-182563"/>
            <a:endParaRPr lang="en-US" altLang="ja-JP" dirty="0">
              <a:solidFill>
                <a:prstClr val="black"/>
              </a:solidFill>
            </a:endParaRPr>
          </a:p>
          <a:p>
            <a:pPr marL="182563" indent="-182563"/>
            <a:r>
              <a:rPr lang="ja-JP" altLang="en-US" sz="1200" dirty="0">
                <a:solidFill>
                  <a:prstClr val="black"/>
                </a:solidFill>
              </a:rPr>
              <a:t>　　</a:t>
            </a:r>
            <a:r>
              <a:rPr lang="en-US" altLang="ja-JP" sz="1200" dirty="0">
                <a:solidFill>
                  <a:prstClr val="black"/>
                </a:solidFill>
              </a:rPr>
              <a:t>※</a:t>
            </a:r>
            <a:r>
              <a:rPr lang="ja-JP" altLang="en-US" sz="1200" dirty="0">
                <a:solidFill>
                  <a:prstClr val="black"/>
                </a:solidFill>
              </a:rPr>
              <a:t>　新しくサービスを受ける者には、市町村を中心とした支え合いの体制づくり</a:t>
            </a:r>
            <a:endParaRPr lang="en-US" altLang="ja-JP" sz="1200" dirty="0">
              <a:solidFill>
                <a:prstClr val="black"/>
              </a:solidFill>
            </a:endParaRPr>
          </a:p>
          <a:p>
            <a:pPr marL="182563" indent="-182563"/>
            <a:r>
              <a:rPr lang="ja-JP" altLang="en-US" sz="1200" dirty="0">
                <a:solidFill>
                  <a:prstClr val="black"/>
                </a:solidFill>
              </a:rPr>
              <a:t>　　　を進めることで、ボランティア、ＮＰＯなどの多様なサービスの提供を推進</a:t>
            </a:r>
            <a:endParaRPr lang="en-US" altLang="ja-JP" sz="1200" dirty="0">
              <a:solidFill>
                <a:prstClr val="black"/>
              </a:solidFill>
            </a:endParaRPr>
          </a:p>
        </p:txBody>
      </p:sp>
    </p:spTree>
    <p:extLst>
      <p:ext uri="{BB962C8B-B14F-4D97-AF65-F5344CB8AC3E}">
        <p14:creationId xmlns:p14="http://schemas.microsoft.com/office/powerpoint/2010/main" val="101087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5241032" y="4005067"/>
            <a:ext cx="4664968" cy="1728190"/>
          </a:xfrm>
          <a:prstGeom prst="rect">
            <a:avLst/>
          </a:prstGeom>
          <a:gradFill flip="none" rotWithShape="1">
            <a:gsLst>
              <a:gs pos="55000">
                <a:schemeClr val="accent3">
                  <a:lumMod val="40000"/>
                  <a:lumOff val="60000"/>
                </a:schemeClr>
              </a:gs>
              <a:gs pos="52000">
                <a:schemeClr val="tx2">
                  <a:lumMod val="40000"/>
                  <a:lumOff val="60000"/>
                </a:schemeClr>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50" name="正方形/長方形 49"/>
          <p:cNvSpPr/>
          <p:nvPr/>
        </p:nvSpPr>
        <p:spPr>
          <a:xfrm rot="16200000">
            <a:off x="6820230" y="1614900"/>
            <a:ext cx="1630138" cy="4878382"/>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63" name="正方形/長方形 62"/>
          <p:cNvSpPr/>
          <p:nvPr/>
        </p:nvSpPr>
        <p:spPr>
          <a:xfrm>
            <a:off x="416502" y="4869161"/>
            <a:ext cx="4877359" cy="1008113"/>
          </a:xfrm>
          <a:prstGeom prst="rect">
            <a:avLst/>
          </a:prstGeom>
          <a:solidFill>
            <a:schemeClr val="tx2">
              <a:lumMod val="40000"/>
              <a:lumOff val="60000"/>
            </a:schemeClr>
          </a:solidFill>
          <a:ln w="6350">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4" name="正方形/長方形 3"/>
          <p:cNvSpPr/>
          <p:nvPr/>
        </p:nvSpPr>
        <p:spPr>
          <a:xfrm>
            <a:off x="-594290" y="3861057"/>
            <a:ext cx="3387050" cy="1307969"/>
          </a:xfrm>
          <a:prstGeom prst="rect">
            <a:avLst/>
          </a:prstGeom>
          <a:gradFill>
            <a:gsLst>
              <a:gs pos="55000">
                <a:schemeClr val="accent3">
                  <a:lumMod val="40000"/>
                  <a:lumOff val="60000"/>
                </a:schemeClr>
              </a:gs>
              <a:gs pos="52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52" name="正方形/長方形 51"/>
          <p:cNvSpPr/>
          <p:nvPr/>
        </p:nvSpPr>
        <p:spPr>
          <a:xfrm flipH="1">
            <a:off x="2504723" y="3849225"/>
            <a:ext cx="2740765" cy="1049696"/>
          </a:xfrm>
          <a:prstGeom prst="rect">
            <a:avLst/>
          </a:prstGeom>
          <a:gradFill>
            <a:gsLst>
              <a:gs pos="57000">
                <a:schemeClr val="accent3">
                  <a:lumMod val="40000"/>
                  <a:lumOff val="60000"/>
                </a:schemeClr>
              </a:gs>
              <a:gs pos="44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65" name="正方形/長方形 64"/>
          <p:cNvSpPr/>
          <p:nvPr/>
        </p:nvSpPr>
        <p:spPr>
          <a:xfrm rot="16200000">
            <a:off x="4142390" y="-2071047"/>
            <a:ext cx="1630138" cy="10234053"/>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32" name="テキスト ボックス 31"/>
          <p:cNvSpPr txBox="1"/>
          <p:nvPr/>
        </p:nvSpPr>
        <p:spPr>
          <a:xfrm>
            <a:off x="5011302" y="2370366"/>
            <a:ext cx="805801"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cxnSp>
        <p:nvCxnSpPr>
          <p:cNvPr id="45" name="直線コネクタ 44"/>
          <p:cNvCxnSpPr/>
          <p:nvPr/>
        </p:nvCxnSpPr>
        <p:spPr>
          <a:xfrm flipV="1">
            <a:off x="2504730" y="2395824"/>
            <a:ext cx="7569760" cy="1033176"/>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rot="20821764">
            <a:off x="6112763" y="2262895"/>
            <a:ext cx="2650644" cy="369251"/>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dirty="0">
                <a:solidFill>
                  <a:prstClr val="black"/>
                </a:solidFill>
                <a:latin typeface="Arial" pitchFamily="34" charset="0"/>
              </a:rPr>
              <a:t>保険料・公費の抑制</a:t>
            </a:r>
          </a:p>
        </p:txBody>
      </p:sp>
      <p:sp useBgFill="1">
        <p:nvSpPr>
          <p:cNvPr id="36" name="正方形/長方形 35"/>
          <p:cNvSpPr/>
          <p:nvPr/>
        </p:nvSpPr>
        <p:spPr>
          <a:xfrm>
            <a:off x="-346730" y="3504820"/>
            <a:ext cx="763226" cy="4323548"/>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useBgFill="1">
        <p:nvSpPr>
          <p:cNvPr id="49" name="平行四辺形 48"/>
          <p:cNvSpPr/>
          <p:nvPr/>
        </p:nvSpPr>
        <p:spPr>
          <a:xfrm rot="20732911">
            <a:off x="-339688" y="2163543"/>
            <a:ext cx="7564364"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useBgFill="1">
        <p:nvSpPr>
          <p:cNvPr id="56" name="平行四辺形 55"/>
          <p:cNvSpPr/>
          <p:nvPr/>
        </p:nvSpPr>
        <p:spPr>
          <a:xfrm rot="20740919">
            <a:off x="4832375" y="908973"/>
            <a:ext cx="7335285"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38" name="テキスト ボックス 37"/>
          <p:cNvSpPr txBox="1"/>
          <p:nvPr/>
        </p:nvSpPr>
        <p:spPr>
          <a:xfrm rot="20760000">
            <a:off x="6769769" y="1684039"/>
            <a:ext cx="3460503" cy="246140"/>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000" dirty="0">
                <a:solidFill>
                  <a:prstClr val="black"/>
                </a:solidFill>
                <a:latin typeface="Arial" pitchFamily="34" charset="0"/>
              </a:rPr>
              <a:t>予防給付の自然増予測（伸び率約</a:t>
            </a:r>
            <a:r>
              <a:rPr lang="en-US" altLang="ja-JP" sz="1000" dirty="0">
                <a:solidFill>
                  <a:prstClr val="black"/>
                </a:solidFill>
                <a:latin typeface="Arial" pitchFamily="34" charset="0"/>
              </a:rPr>
              <a:t>5</a:t>
            </a:r>
            <a:r>
              <a:rPr lang="ja-JP" altLang="en-US" sz="1000" dirty="0">
                <a:solidFill>
                  <a:prstClr val="black"/>
                </a:solidFill>
                <a:latin typeface="Arial" pitchFamily="34" charset="0"/>
              </a:rPr>
              <a:t>～</a:t>
            </a:r>
            <a:r>
              <a:rPr lang="en-US" altLang="ja-JP" sz="1000" dirty="0">
                <a:solidFill>
                  <a:prstClr val="black"/>
                </a:solidFill>
                <a:latin typeface="Arial" pitchFamily="34" charset="0"/>
              </a:rPr>
              <a:t>6%</a:t>
            </a:r>
            <a:r>
              <a:rPr lang="ja-JP" altLang="en-US" sz="1000" dirty="0">
                <a:solidFill>
                  <a:prstClr val="black"/>
                </a:solidFill>
                <a:latin typeface="Arial" pitchFamily="34" charset="0"/>
              </a:rPr>
              <a:t> </a:t>
            </a:r>
            <a:r>
              <a:rPr lang="en-US" altLang="ja-JP" sz="1000" dirty="0">
                <a:solidFill>
                  <a:prstClr val="black"/>
                </a:solidFill>
                <a:latin typeface="Arial" pitchFamily="34" charset="0"/>
              </a:rPr>
              <a:t>/ </a:t>
            </a:r>
            <a:r>
              <a:rPr lang="ja-JP" altLang="en-US" sz="1000" dirty="0">
                <a:solidFill>
                  <a:prstClr val="black"/>
                </a:solidFill>
                <a:latin typeface="Arial" pitchFamily="34" charset="0"/>
              </a:rPr>
              <a:t>年）→→</a:t>
            </a:r>
          </a:p>
        </p:txBody>
      </p:sp>
      <p:cxnSp>
        <p:nvCxnSpPr>
          <p:cNvPr id="8" name="直線コネクタ 7"/>
          <p:cNvCxnSpPr/>
          <p:nvPr/>
        </p:nvCxnSpPr>
        <p:spPr>
          <a:xfrm flipH="1">
            <a:off x="424335" y="1559111"/>
            <a:ext cx="9481677" cy="23762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 name="正方形/長方形 4"/>
          <p:cNvSpPr/>
          <p:nvPr/>
        </p:nvSpPr>
        <p:spPr>
          <a:xfrm>
            <a:off x="-120486" y="-171400"/>
            <a:ext cx="10656223"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useBgFill="1">
        <p:nvSpPr>
          <p:cNvPr id="57" name="正方形/長方形 56"/>
          <p:cNvSpPr/>
          <p:nvPr/>
        </p:nvSpPr>
        <p:spPr>
          <a:xfrm rot="20697661">
            <a:off x="-321255" y="676193"/>
            <a:ext cx="11230229"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33" name="タイトル 1"/>
          <p:cNvSpPr txBox="1">
            <a:spLocks/>
          </p:cNvSpPr>
          <p:nvPr/>
        </p:nvSpPr>
        <p:spPr>
          <a:xfrm>
            <a:off x="26846" y="44672"/>
            <a:ext cx="9750697" cy="432000"/>
          </a:xfrm>
          <a:prstGeom prst="rect">
            <a:avLst/>
          </a:prstGeom>
          <a:solidFill>
            <a:srgbClr val="FFFF00">
              <a:alpha val="29000"/>
            </a:srgb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vert="horz" lIns="91357" tIns="45680" rIns="91357" bIns="4568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base">
              <a:spcAft>
                <a:spcPct val="0"/>
              </a:spcAft>
            </a:pPr>
            <a:r>
              <a:rPr lang="ja-JP" altLang="en-US" sz="2000" b="1" dirty="0">
                <a:solidFill>
                  <a:prstClr val="black"/>
                </a:solidFill>
                <a:latin typeface="HGSｺﾞｼｯｸE" panose="020B0900000000000000" pitchFamily="50" charset="-128"/>
                <a:ea typeface="HGSｺﾞｼｯｸE" panose="020B0900000000000000" pitchFamily="50" charset="-128"/>
              </a:rPr>
              <a:t>総合事業へのサービス移行の推進等による費用の効率化（イメージ）</a:t>
            </a:r>
          </a:p>
        </p:txBody>
      </p:sp>
      <p:sp>
        <p:nvSpPr>
          <p:cNvPr id="67" name="線吹き出し 1 (枠付き) 66"/>
          <p:cNvSpPr/>
          <p:nvPr/>
        </p:nvSpPr>
        <p:spPr>
          <a:xfrm>
            <a:off x="1034972" y="2437122"/>
            <a:ext cx="1102391" cy="334926"/>
          </a:xfrm>
          <a:prstGeom prst="borderCallout1">
            <a:avLst>
              <a:gd name="adj1" fmla="val 104548"/>
              <a:gd name="adj2" fmla="val 49881"/>
              <a:gd name="adj3" fmla="val 302010"/>
              <a:gd name="adj4" fmla="val 123098"/>
            </a:avLst>
          </a:prstGeom>
          <a:solidFill>
            <a:schemeClr val="bg1">
              <a:lumMod val="85000"/>
            </a:schemeClr>
          </a:solidFill>
          <a:ln w="6350"/>
        </p:spPr>
        <p:style>
          <a:lnRef idx="2">
            <a:schemeClr val="dk1">
              <a:shade val="50000"/>
            </a:schemeClr>
          </a:lnRef>
          <a:fillRef idx="1">
            <a:schemeClr val="dk1"/>
          </a:fillRef>
          <a:effectRef idx="0">
            <a:schemeClr val="dk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400" dirty="0">
                <a:solidFill>
                  <a:prstClr val="black"/>
                </a:solidFill>
              </a:rPr>
              <a:t>制度改正</a:t>
            </a:r>
          </a:p>
        </p:txBody>
      </p:sp>
      <p:sp>
        <p:nvSpPr>
          <p:cNvPr id="25" name="テキスト ボックス 24"/>
          <p:cNvSpPr txBox="1"/>
          <p:nvPr/>
        </p:nvSpPr>
        <p:spPr>
          <a:xfrm>
            <a:off x="399617" y="3383378"/>
            <a:ext cx="813748"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２５’</a:t>
            </a:r>
          </a:p>
        </p:txBody>
      </p:sp>
      <p:sp>
        <p:nvSpPr>
          <p:cNvPr id="22" name="テキスト ボックス 21"/>
          <p:cNvSpPr txBox="1"/>
          <p:nvPr/>
        </p:nvSpPr>
        <p:spPr>
          <a:xfrm>
            <a:off x="2503600" y="2999275"/>
            <a:ext cx="1009240"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２７’</a:t>
            </a:r>
          </a:p>
        </p:txBody>
      </p:sp>
      <p:sp>
        <p:nvSpPr>
          <p:cNvPr id="60" name="テキスト ボックス 59"/>
          <p:cNvSpPr txBox="1"/>
          <p:nvPr/>
        </p:nvSpPr>
        <p:spPr>
          <a:xfrm>
            <a:off x="5155317" y="2348880"/>
            <a:ext cx="805801"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sp>
        <p:nvSpPr>
          <p:cNvPr id="7" name="角丸四角形 6"/>
          <p:cNvSpPr/>
          <p:nvPr/>
        </p:nvSpPr>
        <p:spPr>
          <a:xfrm>
            <a:off x="936923" y="5018067"/>
            <a:ext cx="1512168" cy="458857"/>
          </a:xfrm>
          <a:prstGeom prst="roundRect">
            <a:avLst/>
          </a:prstGeom>
          <a:solidFill>
            <a:schemeClr val="accent1">
              <a:lumMod val="40000"/>
              <a:lumOff val="60000"/>
            </a:schemeClr>
          </a:solidFill>
          <a:ln w="31750">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dirty="0">
                <a:solidFill>
                  <a:prstClr val="black"/>
                </a:solidFill>
                <a:latin typeface="HG丸ｺﾞｼｯｸM-PRO" pitchFamily="50" charset="-128"/>
                <a:ea typeface="HG丸ｺﾞｼｯｸM-PRO" pitchFamily="50" charset="-128"/>
              </a:rPr>
              <a:t>予防給付</a:t>
            </a:r>
          </a:p>
        </p:txBody>
      </p:sp>
      <p:sp>
        <p:nvSpPr>
          <p:cNvPr id="39" name="右矢印 38"/>
          <p:cNvSpPr/>
          <p:nvPr/>
        </p:nvSpPr>
        <p:spPr>
          <a:xfrm>
            <a:off x="416497" y="1621333"/>
            <a:ext cx="1981298" cy="826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400" dirty="0">
                <a:solidFill>
                  <a:prstClr val="white"/>
                </a:solidFill>
              </a:rPr>
              <a:t>予防給付</a:t>
            </a:r>
            <a:endParaRPr lang="en-US" altLang="ja-JP" sz="1400" dirty="0">
              <a:solidFill>
                <a:prstClr val="white"/>
              </a:solidFill>
            </a:endParaRPr>
          </a:p>
          <a:p>
            <a:pPr algn="ctr" defTabSz="913575" fontAlgn="base">
              <a:spcBef>
                <a:spcPct val="0"/>
              </a:spcBef>
              <a:spcAft>
                <a:spcPct val="0"/>
              </a:spcAft>
            </a:pPr>
            <a:r>
              <a:rPr lang="ja-JP" altLang="en-US" sz="1400" dirty="0">
                <a:solidFill>
                  <a:prstClr val="white"/>
                </a:solidFill>
              </a:rPr>
              <a:t>介護予防事業</a:t>
            </a:r>
          </a:p>
        </p:txBody>
      </p:sp>
      <p:sp useBgFill="1">
        <p:nvSpPr>
          <p:cNvPr id="53" name="正方形/長方形 52"/>
          <p:cNvSpPr/>
          <p:nvPr/>
        </p:nvSpPr>
        <p:spPr>
          <a:xfrm rot="16200000">
            <a:off x="4909359" y="1225117"/>
            <a:ext cx="792087" cy="9808367"/>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cxnSp>
        <p:nvCxnSpPr>
          <p:cNvPr id="10" name="直線コネクタ 9"/>
          <p:cNvCxnSpPr/>
          <p:nvPr/>
        </p:nvCxnSpPr>
        <p:spPr>
          <a:xfrm flipH="1">
            <a:off x="416496" y="3908366"/>
            <a:ext cx="7824" cy="18272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32864" y="5723221"/>
            <a:ext cx="999274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27013" y="4005073"/>
            <a:ext cx="461497" cy="1787711"/>
          </a:xfrm>
          <a:prstGeom prst="rect">
            <a:avLst/>
          </a:prstGeom>
          <a:noFill/>
        </p:spPr>
        <p:txBody>
          <a:bodyPr vert="eaVert" wrap="square" lIns="91357" tIns="45680" rIns="91357" bIns="45680" rtlCol="0">
            <a:spAutoFit/>
          </a:bodyPr>
          <a:lstStyle/>
          <a:p>
            <a:pPr defTabSz="913575" fontAlgn="base">
              <a:spcBef>
                <a:spcPct val="0"/>
              </a:spcBef>
              <a:spcAft>
                <a:spcPct val="0"/>
              </a:spcAft>
            </a:pPr>
            <a:r>
              <a:rPr lang="ja-JP" altLang="en-US" dirty="0">
                <a:solidFill>
                  <a:prstClr val="black"/>
                </a:solidFill>
                <a:latin typeface="HG創英角ｺﾞｼｯｸUB" pitchFamily="49" charset="-128"/>
                <a:ea typeface="HG創英角ｺﾞｼｯｸUB" pitchFamily="49" charset="-128"/>
              </a:rPr>
              <a:t>←　費用額　→</a:t>
            </a:r>
          </a:p>
        </p:txBody>
      </p:sp>
      <p:sp>
        <p:nvSpPr>
          <p:cNvPr id="37" name="二等辺三角形 36"/>
          <p:cNvSpPr/>
          <p:nvPr/>
        </p:nvSpPr>
        <p:spPr>
          <a:xfrm rot="21129421">
            <a:off x="2404063" y="2064950"/>
            <a:ext cx="8105900" cy="805781"/>
          </a:xfrm>
          <a:prstGeom prst="triangle">
            <a:avLst>
              <a:gd name="adj" fmla="val 94900"/>
            </a:avLst>
          </a:prstGeom>
          <a:pattFill prst="wdUpDiag">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endParaRPr lang="ja-JP" altLang="en-US">
              <a:solidFill>
                <a:prstClr val="white"/>
              </a:solidFill>
            </a:endParaRPr>
          </a:p>
        </p:txBody>
      </p:sp>
      <p:cxnSp>
        <p:nvCxnSpPr>
          <p:cNvPr id="18" name="直線矢印コネクタ 17"/>
          <p:cNvCxnSpPr/>
          <p:nvPr/>
        </p:nvCxnSpPr>
        <p:spPr>
          <a:xfrm>
            <a:off x="9489504" y="1628807"/>
            <a:ext cx="0" cy="4027305"/>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8913440" y="2563148"/>
            <a:ext cx="0" cy="3092952"/>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489184" y="1475491"/>
            <a:ext cx="15551"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718452" y="6100752"/>
            <a:ext cx="2405206" cy="664200"/>
          </a:xfrm>
          <a:prstGeom prst="roundRect">
            <a:avLst/>
          </a:prstGeom>
          <a:ln/>
        </p:spPr>
        <p:style>
          <a:lnRef idx="2">
            <a:schemeClr val="dk1"/>
          </a:lnRef>
          <a:fillRef idx="1">
            <a:schemeClr val="lt1"/>
          </a:fillRef>
          <a:effectRef idx="0">
            <a:schemeClr val="dk1"/>
          </a:effectRef>
          <a:fontRef idx="minor">
            <a:schemeClr val="dk1"/>
          </a:fontRef>
        </p:style>
        <p:txBody>
          <a:bodyPr lIns="91357" tIns="45680" rIns="91357" bIns="45680" rtlCol="0" anchor="ctr"/>
          <a:lstStyle/>
          <a:p>
            <a:pPr algn="just" defTabSz="913575" fontAlgn="base">
              <a:spcBef>
                <a:spcPct val="0"/>
              </a:spcBef>
              <a:spcAft>
                <a:spcPct val="0"/>
              </a:spcAft>
            </a:pPr>
            <a:r>
              <a:rPr lang="ja-JP" altLang="en-US" sz="1200" dirty="0">
                <a:solidFill>
                  <a:prstClr val="black"/>
                </a:solidFill>
              </a:rPr>
              <a:t>第６期計画期間中（平成２９年４月まで）に、すべての市町村で、　　総合事業を開始</a:t>
            </a:r>
          </a:p>
        </p:txBody>
      </p:sp>
      <p:cxnSp>
        <p:nvCxnSpPr>
          <p:cNvPr id="58" name="直線コネクタ 57"/>
          <p:cNvCxnSpPr/>
          <p:nvPr/>
        </p:nvCxnSpPr>
        <p:spPr>
          <a:xfrm>
            <a:off x="5180558" y="1455006"/>
            <a:ext cx="15551"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右矢印 39"/>
          <p:cNvSpPr/>
          <p:nvPr/>
        </p:nvSpPr>
        <p:spPr>
          <a:xfrm>
            <a:off x="2540264" y="1559120"/>
            <a:ext cx="2640288" cy="933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fontAlgn="base">
              <a:spcBef>
                <a:spcPct val="0"/>
              </a:spcBef>
              <a:spcAft>
                <a:spcPct val="0"/>
              </a:spcAft>
            </a:pPr>
            <a:r>
              <a:rPr lang="ja-JP" altLang="en-US" sz="1600" dirty="0">
                <a:solidFill>
                  <a:prstClr val="white"/>
                </a:solidFill>
              </a:rPr>
              <a:t>　　　　　予防給付</a:t>
            </a:r>
            <a:endParaRPr lang="en-US" altLang="ja-JP" sz="1600" dirty="0">
              <a:solidFill>
                <a:prstClr val="white"/>
              </a:solidFill>
            </a:endParaRPr>
          </a:p>
          <a:p>
            <a:pPr algn="ctr" defTabSz="913575" fontAlgn="base">
              <a:spcBef>
                <a:spcPct val="0"/>
              </a:spcBef>
              <a:spcAft>
                <a:spcPct val="0"/>
              </a:spcAft>
            </a:pPr>
            <a:r>
              <a:rPr lang="ja-JP" altLang="en-US" sz="1600" dirty="0">
                <a:solidFill>
                  <a:prstClr val="white"/>
                </a:solidFill>
              </a:rPr>
              <a:t>＋新しい総合事業</a:t>
            </a:r>
          </a:p>
        </p:txBody>
      </p:sp>
      <p:cxnSp>
        <p:nvCxnSpPr>
          <p:cNvPr id="27" name="直線矢印コネクタ 26"/>
          <p:cNvCxnSpPr/>
          <p:nvPr/>
        </p:nvCxnSpPr>
        <p:spPr>
          <a:xfrm>
            <a:off x="2658643" y="5949289"/>
            <a:ext cx="2438374" cy="1"/>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432863" y="3861048"/>
            <a:ext cx="1423794" cy="381554"/>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000" dirty="0">
                <a:solidFill>
                  <a:prstClr val="black"/>
                </a:solidFill>
                <a:latin typeface="HG丸ｺﾞｼｯｸM-PRO" pitchFamily="50" charset="-128"/>
                <a:ea typeface="HG丸ｺﾞｼｯｸM-PRO" pitchFamily="50" charset="-128"/>
              </a:rPr>
              <a:t>介護予防事業</a:t>
            </a:r>
            <a:endParaRPr lang="en-US" altLang="ja-JP" sz="1000" dirty="0">
              <a:solidFill>
                <a:prstClr val="black"/>
              </a:solidFill>
              <a:latin typeface="HG丸ｺﾞｼｯｸM-PRO" pitchFamily="50" charset="-128"/>
              <a:ea typeface="HG丸ｺﾞｼｯｸM-PRO" pitchFamily="50" charset="-128"/>
            </a:endParaRPr>
          </a:p>
          <a:p>
            <a:pPr algn="ctr" defTabSz="913575"/>
            <a:r>
              <a:rPr lang="ja-JP" altLang="en-US" sz="1000" dirty="0">
                <a:solidFill>
                  <a:prstClr val="black"/>
                </a:solidFill>
                <a:latin typeface="HG丸ｺﾞｼｯｸM-PRO" pitchFamily="50" charset="-128"/>
                <a:ea typeface="HG丸ｺﾞｼｯｸM-PRO" pitchFamily="50" charset="-128"/>
              </a:rPr>
              <a:t>（総合事業含む。）</a:t>
            </a:r>
          </a:p>
        </p:txBody>
      </p:sp>
      <p:sp>
        <p:nvSpPr>
          <p:cNvPr id="61" name="角丸四角形 60"/>
          <p:cNvSpPr/>
          <p:nvPr/>
        </p:nvSpPr>
        <p:spPr>
          <a:xfrm>
            <a:off x="5313047" y="2999275"/>
            <a:ext cx="3186971" cy="841482"/>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a:r>
              <a:rPr lang="ja-JP" altLang="en-US" sz="1600" dirty="0">
                <a:solidFill>
                  <a:prstClr val="black"/>
                </a:solidFill>
                <a:latin typeface="HG丸ｺﾞｼｯｸM-PRO" pitchFamily="50" charset="-128"/>
                <a:ea typeface="HG丸ｺﾞｼｯｸM-PRO" pitchFamily="50" charset="-128"/>
              </a:rPr>
              <a:t>総合事業へのサービス移行の推進、介護予防の強化等</a:t>
            </a:r>
            <a:endParaRPr lang="en-US" altLang="ja-JP" sz="1600" dirty="0">
              <a:solidFill>
                <a:prstClr val="black"/>
              </a:solidFill>
              <a:latin typeface="HG丸ｺﾞｼｯｸM-PRO" pitchFamily="50" charset="-128"/>
              <a:ea typeface="HG丸ｺﾞｼｯｸM-PRO" pitchFamily="50" charset="-128"/>
            </a:endParaRPr>
          </a:p>
        </p:txBody>
      </p:sp>
      <p:sp>
        <p:nvSpPr>
          <p:cNvPr id="64" name="正方形/長方形 63"/>
          <p:cNvSpPr/>
          <p:nvPr/>
        </p:nvSpPr>
        <p:spPr>
          <a:xfrm>
            <a:off x="200478" y="529248"/>
            <a:ext cx="9433047" cy="9864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4467" indent="-174467" defTabSz="913575" fontAlgn="base">
              <a:spcBef>
                <a:spcPct val="0"/>
              </a:spcBef>
              <a:spcAft>
                <a:spcPct val="0"/>
              </a:spcAft>
              <a:tabLst>
                <a:tab pos="174467" algn="l"/>
              </a:tabLst>
            </a:pPr>
            <a:r>
              <a:rPr lang="ja-JP" altLang="en-US" sz="1400" dirty="0">
                <a:solidFill>
                  <a:prstClr val="black"/>
                </a:solidFill>
                <a:latin typeface="ＭＳ ゴシック" pitchFamily="49" charset="-128"/>
                <a:ea typeface="ＭＳ ゴシック" pitchFamily="49" charset="-128"/>
              </a:rPr>
              <a:t>○　総合事業への移行により住民主体の地域づくりを推進。住民主体のサービス利用を拡充し、効率的に事業実施。　</a:t>
            </a:r>
            <a:endParaRPr lang="en-US" altLang="ja-JP" sz="1400" dirty="0">
              <a:solidFill>
                <a:prstClr val="black"/>
              </a:solidFill>
              <a:latin typeface="ＭＳ ゴシック" pitchFamily="49" charset="-128"/>
              <a:ea typeface="ＭＳ ゴシック" pitchFamily="49" charset="-128"/>
            </a:endParaRPr>
          </a:p>
          <a:p>
            <a:pPr defTabSz="913575"/>
            <a:r>
              <a:rPr lang="ja-JP" altLang="en-US" sz="1400" dirty="0">
                <a:solidFill>
                  <a:prstClr val="black"/>
                </a:solidFill>
                <a:latin typeface="ＭＳ ゴシック" pitchFamily="49" charset="-128"/>
                <a:ea typeface="ＭＳ ゴシック" pitchFamily="49" charset="-128"/>
              </a:rPr>
              <a:t>○　</a:t>
            </a:r>
            <a:r>
              <a:rPr lang="ja-JP" altLang="en-US" sz="1400" dirty="0">
                <a:solidFill>
                  <a:prstClr val="black"/>
                </a:solidFill>
              </a:rPr>
              <a:t>機能が強化された新しい総合事業を利用することで、支援を必要とする高齢者が要支援認定を受けなくても地域で暮ら</a:t>
            </a:r>
            <a:endParaRPr lang="en-US" altLang="ja-JP" sz="1400" dirty="0">
              <a:solidFill>
                <a:prstClr val="black"/>
              </a:solidFill>
            </a:endParaRPr>
          </a:p>
          <a:p>
            <a:pPr defTabSz="913575"/>
            <a:r>
              <a:rPr lang="ja-JP" altLang="en-US" sz="1400" dirty="0">
                <a:solidFill>
                  <a:prstClr val="black"/>
                </a:solidFill>
              </a:rPr>
              <a:t>　 せる社会を実現。</a:t>
            </a:r>
            <a:endParaRPr lang="en-US" altLang="ja-JP" sz="1400" dirty="0">
              <a:solidFill>
                <a:prstClr val="black"/>
              </a:solidFill>
            </a:endParaRPr>
          </a:p>
          <a:p>
            <a:pPr defTabSz="913575"/>
            <a:r>
              <a:rPr lang="ja-JP" altLang="en-US" sz="1400" dirty="0">
                <a:solidFill>
                  <a:prstClr val="black"/>
                </a:solidFill>
                <a:latin typeface="ＭＳ ゴシック" pitchFamily="49" charset="-128"/>
                <a:ea typeface="ＭＳ ゴシック" pitchFamily="49" charset="-128"/>
              </a:rPr>
              <a:t>○　</a:t>
            </a:r>
            <a:r>
              <a:rPr lang="ja-JP" altLang="en-US" sz="1400" dirty="0">
                <a:solidFill>
                  <a:prstClr val="black"/>
                </a:solidFill>
              </a:rPr>
              <a:t>リハ職等が積極的に関与しケアマネジメントを機能強化。重度化予防をこれまで以上に推進。</a:t>
            </a:r>
            <a:endParaRPr lang="en-US" altLang="ja-JP" sz="1400" dirty="0">
              <a:solidFill>
                <a:prstClr val="black"/>
              </a:solidFill>
              <a:latin typeface="ＭＳ ゴシック" pitchFamily="49" charset="-128"/>
              <a:ea typeface="ＭＳ ゴシック" pitchFamily="49" charset="-128"/>
            </a:endParaRPr>
          </a:p>
        </p:txBody>
      </p:sp>
      <p:sp>
        <p:nvSpPr>
          <p:cNvPr id="2" name="下矢印 1"/>
          <p:cNvSpPr/>
          <p:nvPr/>
        </p:nvSpPr>
        <p:spPr>
          <a:xfrm>
            <a:off x="5889104" y="2492897"/>
            <a:ext cx="1275278" cy="432048"/>
          </a:xfrm>
          <a:prstGeom prst="downArrow">
            <a:avLst>
              <a:gd name="adj1" fmla="val 70486"/>
              <a:gd name="adj2" fmla="val 50000"/>
            </a:avLst>
          </a:prstGeom>
          <a:ln/>
        </p:spPr>
        <p:style>
          <a:lnRef idx="1">
            <a:schemeClr val="accent3"/>
          </a:lnRef>
          <a:fillRef idx="3">
            <a:schemeClr val="accent3"/>
          </a:fillRef>
          <a:effectRef idx="2">
            <a:schemeClr val="accent3"/>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71" name="角丸四角形 70"/>
          <p:cNvSpPr/>
          <p:nvPr/>
        </p:nvSpPr>
        <p:spPr>
          <a:xfrm>
            <a:off x="5313043" y="5813646"/>
            <a:ext cx="4212466" cy="999739"/>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marL="179837" indent="-456787" defTabSz="913575"/>
            <a:r>
              <a:rPr lang="ja-JP" altLang="en-US" sz="1200" dirty="0">
                <a:solidFill>
                  <a:prstClr val="black"/>
                </a:solidFill>
                <a:latin typeface="HG丸ｺﾞｼｯｸM-PRO" pitchFamily="50" charset="-128"/>
                <a:ea typeface="HG丸ｺﾞｼｯｸM-PRO" pitchFamily="50" charset="-128"/>
              </a:rPr>
              <a:t>・　中長期的には費用の伸びが、効率的なサービス提供を通じて、後期高齢者の伸び</a:t>
            </a:r>
            <a:r>
              <a:rPr lang="en-US" altLang="ja-JP" sz="1200" dirty="0">
                <a:solidFill>
                  <a:prstClr val="black"/>
                </a:solidFill>
                <a:latin typeface="HG丸ｺﾞｼｯｸM-PRO" pitchFamily="50" charset="-128"/>
                <a:ea typeface="HG丸ｺﾞｼｯｸM-PRO" pitchFamily="50" charset="-128"/>
              </a:rPr>
              <a:t>(3</a:t>
            </a:r>
            <a:r>
              <a:rPr lang="ja-JP" altLang="en-US" sz="1200" dirty="0">
                <a:solidFill>
                  <a:prstClr val="black"/>
                </a:solidFill>
                <a:latin typeface="HG丸ｺﾞｼｯｸM-PRO" pitchFamily="50" charset="-128"/>
                <a:ea typeface="HG丸ｺﾞｼｯｸM-PRO" pitchFamily="50" charset="-128"/>
              </a:rPr>
              <a:t>～</a:t>
            </a:r>
            <a:r>
              <a:rPr lang="en-US" altLang="ja-JP" sz="1200" dirty="0">
                <a:solidFill>
                  <a:prstClr val="black"/>
                </a:solidFill>
                <a:latin typeface="HG丸ｺﾞｼｯｸM-PRO" pitchFamily="50" charset="-128"/>
                <a:ea typeface="HG丸ｺﾞｼｯｸM-PRO" pitchFamily="50" charset="-128"/>
              </a:rPr>
              <a:t>4%)</a:t>
            </a:r>
            <a:r>
              <a:rPr lang="ja-JP" altLang="en-US" sz="1200" dirty="0">
                <a:solidFill>
                  <a:prstClr val="black"/>
                </a:solidFill>
                <a:latin typeface="HG丸ｺﾞｼｯｸM-PRO" pitchFamily="50" charset="-128"/>
                <a:ea typeface="HG丸ｺﾞｼｯｸM-PRO" pitchFamily="50" charset="-128"/>
              </a:rPr>
              <a:t>程度となることを目安として努力</a:t>
            </a:r>
            <a:endParaRPr lang="en-US" altLang="ja-JP" sz="1200" dirty="0">
              <a:solidFill>
                <a:prstClr val="black"/>
              </a:solidFill>
              <a:latin typeface="HG丸ｺﾞｼｯｸM-PRO" pitchFamily="50" charset="-128"/>
              <a:ea typeface="HG丸ｺﾞｼｯｸM-PRO" pitchFamily="50" charset="-128"/>
            </a:endParaRPr>
          </a:p>
          <a:p>
            <a:pPr marL="179837" indent="-456787" defTabSz="913575"/>
            <a:r>
              <a:rPr lang="ja-JP" altLang="en-US" sz="1200" dirty="0">
                <a:solidFill>
                  <a:prstClr val="black"/>
                </a:solidFill>
                <a:latin typeface="HG丸ｺﾞｼｯｸM-PRO" pitchFamily="50" charset="-128"/>
                <a:ea typeface="HG丸ｺﾞｼｯｸM-PRO" pitchFamily="50" charset="-128"/>
              </a:rPr>
              <a:t>・　短期的には、生活支援・介護予防の基盤整備の支援充実にあわせ、より大きな費用の効率化</a:t>
            </a:r>
          </a:p>
        </p:txBody>
      </p:sp>
      <p:sp>
        <p:nvSpPr>
          <p:cNvPr id="3" name="ストライプ矢印 2"/>
          <p:cNvSpPr/>
          <p:nvPr/>
        </p:nvSpPr>
        <p:spPr>
          <a:xfrm rot="5400000">
            <a:off x="6607353" y="3770588"/>
            <a:ext cx="380329" cy="520670"/>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72" name="ストライプ矢印 71"/>
          <p:cNvSpPr/>
          <p:nvPr/>
        </p:nvSpPr>
        <p:spPr>
          <a:xfrm rot="5400000">
            <a:off x="6535337" y="5231040"/>
            <a:ext cx="524348" cy="520670"/>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cxnSp>
        <p:nvCxnSpPr>
          <p:cNvPr id="11" name="曲線コネクタ 10"/>
          <p:cNvCxnSpPr/>
          <p:nvPr/>
        </p:nvCxnSpPr>
        <p:spPr>
          <a:xfrm flipV="1">
            <a:off x="5349096" y="2725654"/>
            <a:ext cx="468000" cy="3168000"/>
          </a:xfrm>
          <a:prstGeom prst="curvedConnector3">
            <a:avLst>
              <a:gd name="adj1" fmla="val -232463"/>
            </a:avLst>
          </a:prstGeom>
          <a:ln w="57150">
            <a:solidFill>
              <a:schemeClr val="accent3">
                <a:lumMod val="50000"/>
              </a:schemeClr>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7" name="直線コネクタ 46"/>
          <p:cNvCxnSpPr/>
          <p:nvPr/>
        </p:nvCxnSpPr>
        <p:spPr>
          <a:xfrm flipV="1">
            <a:off x="2504735" y="2419650"/>
            <a:ext cx="7567401" cy="100935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flipH="1">
            <a:off x="5126929" y="4515040"/>
            <a:ext cx="4794621" cy="354125"/>
          </a:xfrm>
          <a:prstGeom prst="rect">
            <a:avLst/>
          </a:prstGeom>
          <a:gradFill>
            <a:gsLst>
              <a:gs pos="15000">
                <a:schemeClr val="tx2">
                  <a:lumMod val="20000"/>
                  <a:lumOff val="80000"/>
                </a:schemeClr>
              </a:gs>
              <a:gs pos="57000">
                <a:schemeClr val="accent3">
                  <a:lumMod val="40000"/>
                  <a:lumOff val="60000"/>
                  <a:alpha val="40000"/>
                </a:schemeClr>
              </a:gs>
              <a:gs pos="44000">
                <a:schemeClr val="tx2">
                  <a:lumMod val="40000"/>
                  <a:lumOff val="60000"/>
                </a:schemeClr>
              </a:gs>
            </a:gsLst>
            <a:lin ang="13500000" scaled="1"/>
          </a:gradFill>
          <a:ln w="6350">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a:solidFill>
                <a:prstClr val="black"/>
              </a:solidFill>
            </a:endParaRPr>
          </a:p>
        </p:txBody>
      </p:sp>
      <p:sp>
        <p:nvSpPr>
          <p:cNvPr id="74" name="角丸四角形 73"/>
          <p:cNvSpPr/>
          <p:nvPr/>
        </p:nvSpPr>
        <p:spPr>
          <a:xfrm>
            <a:off x="5294420" y="4253047"/>
            <a:ext cx="3186973" cy="904147"/>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defTabSz="913575"/>
            <a:r>
              <a:rPr lang="ja-JP" altLang="en-US" sz="1600" dirty="0">
                <a:solidFill>
                  <a:prstClr val="black"/>
                </a:solidFill>
                <a:latin typeface="HG丸ｺﾞｼｯｸM-PRO" pitchFamily="50" charset="-128"/>
                <a:ea typeface="HG丸ｺﾞｼｯｸM-PRO" pitchFamily="50" charset="-128"/>
              </a:rPr>
              <a:t>・住民主体のサービス利用の拡充</a:t>
            </a:r>
          </a:p>
          <a:p>
            <a:pPr defTabSz="913575"/>
            <a:r>
              <a:rPr lang="ja-JP" altLang="en-US" sz="1600" dirty="0">
                <a:solidFill>
                  <a:prstClr val="black"/>
                </a:solidFill>
                <a:latin typeface="HG丸ｺﾞｼｯｸM-PRO" pitchFamily="50" charset="-128"/>
                <a:ea typeface="HG丸ｺﾞｼｯｸM-PRO" pitchFamily="50" charset="-128"/>
              </a:rPr>
              <a:t>・認定に至らない高齢者の増加</a:t>
            </a:r>
            <a:endParaRPr lang="en-US" altLang="ja-JP" sz="1600" dirty="0">
              <a:solidFill>
                <a:prstClr val="black"/>
              </a:solidFill>
              <a:latin typeface="HG丸ｺﾞｼｯｸM-PRO" pitchFamily="50" charset="-128"/>
              <a:ea typeface="HG丸ｺﾞｼｯｸM-PRO" pitchFamily="50" charset="-128"/>
            </a:endParaRPr>
          </a:p>
          <a:p>
            <a:pPr defTabSz="913575"/>
            <a:r>
              <a:rPr lang="ja-JP" altLang="en-US" sz="1600" dirty="0">
                <a:solidFill>
                  <a:prstClr val="black"/>
                </a:solidFill>
                <a:latin typeface="HG丸ｺﾞｼｯｸM-PRO" pitchFamily="50" charset="-128"/>
                <a:ea typeface="HG丸ｺﾞｼｯｸM-PRO" pitchFamily="50" charset="-128"/>
              </a:rPr>
              <a:t>・重度化予防の推進</a:t>
            </a:r>
            <a:endParaRPr lang="en-US" altLang="ja-JP" sz="1600" dirty="0">
              <a:solidFill>
                <a:prstClr val="black"/>
              </a:solidFill>
              <a:latin typeface="HG丸ｺﾞｼｯｸM-PRO" pitchFamily="50" charset="-128"/>
              <a:ea typeface="HG丸ｺﾞｼｯｸM-PRO" pitchFamily="50" charset="-128"/>
            </a:endParaRPr>
          </a:p>
        </p:txBody>
      </p:sp>
      <p:sp>
        <p:nvSpPr>
          <p:cNvPr id="75" name="角丸四角形 74"/>
          <p:cNvSpPr/>
          <p:nvPr/>
        </p:nvSpPr>
        <p:spPr>
          <a:xfrm>
            <a:off x="9273481" y="2420895"/>
            <a:ext cx="504056" cy="2555219"/>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algn="ctr" defTabSz="913575"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現行制度を維持した場合</a:t>
            </a:r>
          </a:p>
        </p:txBody>
      </p:sp>
      <p:sp>
        <p:nvSpPr>
          <p:cNvPr id="76" name="角丸四角形 75"/>
          <p:cNvSpPr/>
          <p:nvPr/>
        </p:nvSpPr>
        <p:spPr>
          <a:xfrm>
            <a:off x="8625408" y="3089073"/>
            <a:ext cx="504056" cy="2029292"/>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algn="ctr" defTabSz="913575"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制度見直し後の費用</a:t>
            </a:r>
          </a:p>
        </p:txBody>
      </p:sp>
    </p:spTree>
    <p:extLst>
      <p:ext uri="{BB962C8B-B14F-4D97-AF65-F5344CB8AC3E}">
        <p14:creationId xmlns:p14="http://schemas.microsoft.com/office/powerpoint/2010/main" val="258850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4685021"/>
              </p:ext>
            </p:extLst>
          </p:nvPr>
        </p:nvGraphicFramePr>
        <p:xfrm>
          <a:off x="83736" y="584953"/>
          <a:ext cx="9733060" cy="6192000"/>
        </p:xfrm>
        <a:graphic>
          <a:graphicData uri="http://schemas.openxmlformats.org/drawingml/2006/table">
            <a:tbl>
              <a:tblPr firstRow="1" bandRow="1">
                <a:tableStyleId>{5940675A-B579-460E-94D1-54222C63F5DA}</a:tableStyleId>
              </a:tblPr>
              <a:tblGrid>
                <a:gridCol w="765148">
                  <a:extLst>
                    <a:ext uri="{9D8B030D-6E8A-4147-A177-3AD203B41FA5}">
                      <a16:colId xmlns:a16="http://schemas.microsoft.com/office/drawing/2014/main" val="20000"/>
                    </a:ext>
                  </a:extLst>
                </a:gridCol>
                <a:gridCol w="8967912">
                  <a:extLst>
                    <a:ext uri="{9D8B030D-6E8A-4147-A177-3AD203B41FA5}">
                      <a16:colId xmlns:a16="http://schemas.microsoft.com/office/drawing/2014/main" val="20001"/>
                    </a:ext>
                  </a:extLst>
                </a:gridCol>
              </a:tblGrid>
              <a:tr h="3132000">
                <a:tc>
                  <a:txBody>
                    <a:bodyPr/>
                    <a:lstStyle/>
                    <a:p>
                      <a:pPr algn="ctr"/>
                      <a:endParaRPr lang="en-US" altLang="ja-JP" sz="1200" dirty="0">
                        <a:solidFill>
                          <a:schemeClr val="tx1"/>
                        </a:solidFill>
                      </a:endParaRPr>
                    </a:p>
                    <a:p>
                      <a:pPr algn="ctr"/>
                      <a:endParaRPr lang="en-US" altLang="ja-JP" sz="1200" dirty="0">
                        <a:solidFill>
                          <a:schemeClr val="tx1"/>
                        </a:solidFill>
                      </a:endParaRPr>
                    </a:p>
                    <a:p>
                      <a:pPr algn="ctr"/>
                      <a:r>
                        <a:rPr lang="en-US" altLang="ja-JP" sz="1200" dirty="0">
                          <a:solidFill>
                            <a:schemeClr val="tx1"/>
                          </a:solidFill>
                        </a:rPr>
                        <a:t>【</a:t>
                      </a:r>
                      <a:r>
                        <a:rPr lang="ja-JP" altLang="en-US" sz="1200" dirty="0">
                          <a:solidFill>
                            <a:schemeClr val="tx1"/>
                          </a:solidFill>
                        </a:rPr>
                        <a:t>財源構成</a:t>
                      </a:r>
                      <a:r>
                        <a:rPr lang="en-US" altLang="ja-JP" sz="1200" dirty="0">
                          <a:solidFill>
                            <a:schemeClr val="tx1"/>
                          </a:solidFill>
                        </a:rPr>
                        <a:t>】</a:t>
                      </a:r>
                    </a:p>
                    <a:p>
                      <a:pPr algn="ctr"/>
                      <a:endParaRPr lang="en-US" altLang="ja-JP" sz="800" dirty="0">
                        <a:solidFill>
                          <a:schemeClr val="tx1"/>
                        </a:solidFill>
                      </a:endParaRPr>
                    </a:p>
                    <a:p>
                      <a:pPr marL="36000" indent="0">
                        <a:spcBef>
                          <a:spcPts val="0"/>
                        </a:spcBef>
                      </a:pPr>
                      <a:r>
                        <a:rPr lang="ja-JP" altLang="en-US" sz="1200" dirty="0">
                          <a:solidFill>
                            <a:schemeClr val="tx1"/>
                          </a:solidFill>
                        </a:rPr>
                        <a:t>国　</a:t>
                      </a:r>
                      <a:r>
                        <a:rPr lang="en-US" altLang="ja-JP" sz="1200" dirty="0">
                          <a:solidFill>
                            <a:schemeClr val="tx1"/>
                          </a:solidFill>
                        </a:rPr>
                        <a:t>25%</a:t>
                      </a:r>
                    </a:p>
                    <a:p>
                      <a:pPr marL="36000" indent="0">
                        <a:spcBef>
                          <a:spcPts val="0"/>
                        </a:spcBef>
                      </a:pPr>
                      <a:endParaRPr lang="en-US" altLang="ja-JP" sz="800" dirty="0">
                        <a:solidFill>
                          <a:schemeClr val="tx1"/>
                        </a:solidFill>
                      </a:endParaRPr>
                    </a:p>
                    <a:p>
                      <a:pPr marL="36000" indent="0">
                        <a:spcBef>
                          <a:spcPts val="0"/>
                        </a:spcBef>
                      </a:pPr>
                      <a:r>
                        <a:rPr lang="ja-JP" altLang="en-US" sz="1200" dirty="0">
                          <a:solidFill>
                            <a:schemeClr val="tx1"/>
                          </a:solidFill>
                        </a:rPr>
                        <a:t>都道府県　</a:t>
                      </a:r>
                      <a:endParaRPr lang="en-US" altLang="ja-JP" sz="1200" dirty="0">
                        <a:solidFill>
                          <a:schemeClr val="tx1"/>
                        </a:solidFill>
                      </a:endParaRPr>
                    </a:p>
                    <a:p>
                      <a:pPr marL="36000" indent="0">
                        <a:spcBef>
                          <a:spcPts val="0"/>
                        </a:spcBef>
                      </a:pPr>
                      <a:r>
                        <a:rPr lang="ja-JP" altLang="en-US" sz="1200" dirty="0">
                          <a:solidFill>
                            <a:schemeClr val="tx1"/>
                          </a:solidFill>
                        </a:rPr>
                        <a:t>　</a:t>
                      </a:r>
                      <a:r>
                        <a:rPr lang="en-US" altLang="ja-JP" sz="1200" dirty="0">
                          <a:solidFill>
                            <a:schemeClr val="tx1"/>
                          </a:solidFill>
                        </a:rPr>
                        <a:t>12.5%</a:t>
                      </a:r>
                    </a:p>
                    <a:p>
                      <a:pPr marL="36000" indent="0">
                        <a:spcBef>
                          <a:spcPts val="0"/>
                        </a:spcBef>
                      </a:pPr>
                      <a:endParaRPr lang="ja-JP" altLang="en-US" sz="800" dirty="0">
                        <a:solidFill>
                          <a:schemeClr val="tx1"/>
                        </a:solidFill>
                      </a:endParaRPr>
                    </a:p>
                    <a:p>
                      <a:pPr marL="36000" indent="0">
                        <a:spcBef>
                          <a:spcPts val="0"/>
                        </a:spcBef>
                      </a:pPr>
                      <a:r>
                        <a:rPr lang="ja-JP" altLang="en-US" sz="1200" dirty="0">
                          <a:solidFill>
                            <a:schemeClr val="tx1"/>
                          </a:solidFill>
                        </a:rPr>
                        <a:t>市町村　</a:t>
                      </a:r>
                      <a:endParaRPr lang="en-US" altLang="ja-JP" sz="1200" dirty="0">
                        <a:solidFill>
                          <a:schemeClr val="tx1"/>
                        </a:solidFill>
                      </a:endParaRPr>
                    </a:p>
                    <a:p>
                      <a:pPr marL="36000" indent="0">
                        <a:spcBef>
                          <a:spcPts val="0"/>
                        </a:spcBef>
                      </a:pPr>
                      <a:r>
                        <a:rPr lang="ja-JP" altLang="en-US" sz="1200" dirty="0">
                          <a:solidFill>
                            <a:schemeClr val="tx1"/>
                          </a:solidFill>
                        </a:rPr>
                        <a:t>　</a:t>
                      </a:r>
                      <a:r>
                        <a:rPr lang="en-US" altLang="ja-JP" sz="1200" dirty="0">
                          <a:solidFill>
                            <a:schemeClr val="tx1"/>
                          </a:solidFill>
                        </a:rPr>
                        <a:t>12.5%</a:t>
                      </a:r>
                    </a:p>
                    <a:p>
                      <a:pPr marL="36000" indent="0">
                        <a:spcBef>
                          <a:spcPts val="0"/>
                        </a:spcBef>
                      </a:pPr>
                      <a:endParaRPr lang="en-US" altLang="ja-JP" sz="800" dirty="0">
                        <a:solidFill>
                          <a:schemeClr val="tx1"/>
                        </a:solidFill>
                      </a:endParaRPr>
                    </a:p>
                    <a:p>
                      <a:pPr marL="36000" indent="0">
                        <a:spcBef>
                          <a:spcPts val="0"/>
                        </a:spcBef>
                      </a:pPr>
                      <a:r>
                        <a:rPr lang="en-US" altLang="ja-JP" sz="1200" dirty="0">
                          <a:solidFill>
                            <a:schemeClr val="tx1"/>
                          </a:solidFill>
                        </a:rPr>
                        <a:t>1</a:t>
                      </a:r>
                      <a:r>
                        <a:rPr lang="ja-JP" altLang="en-US" sz="1200" dirty="0">
                          <a:solidFill>
                            <a:schemeClr val="tx1"/>
                          </a:solidFill>
                        </a:rPr>
                        <a:t>号保険料　</a:t>
                      </a:r>
                      <a:endParaRPr lang="en-US" altLang="ja-JP" sz="1200" dirty="0">
                        <a:solidFill>
                          <a:schemeClr val="tx1"/>
                        </a:solidFill>
                      </a:endParaRPr>
                    </a:p>
                    <a:p>
                      <a:pPr marL="36000" indent="0">
                        <a:spcBef>
                          <a:spcPts val="0"/>
                        </a:spcBef>
                      </a:pPr>
                      <a:r>
                        <a:rPr lang="ja-JP" altLang="en-US" sz="1200" dirty="0">
                          <a:solidFill>
                            <a:schemeClr val="tx1"/>
                          </a:solidFill>
                        </a:rPr>
                        <a:t>　</a:t>
                      </a:r>
                      <a:r>
                        <a:rPr lang="en-US" altLang="ja-JP" sz="1200" dirty="0">
                          <a:solidFill>
                            <a:schemeClr val="tx1"/>
                          </a:solidFill>
                        </a:rPr>
                        <a:t>21%</a:t>
                      </a:r>
                    </a:p>
                    <a:p>
                      <a:pPr marL="36000" indent="0">
                        <a:spcBef>
                          <a:spcPts val="0"/>
                        </a:spcBef>
                      </a:pPr>
                      <a:endParaRPr lang="en-US" altLang="ja-JP" sz="800" dirty="0">
                        <a:solidFill>
                          <a:schemeClr val="tx1"/>
                        </a:solidFill>
                      </a:endParaRPr>
                    </a:p>
                    <a:p>
                      <a:pPr marL="36000" indent="0">
                        <a:spcBef>
                          <a:spcPts val="0"/>
                        </a:spcBef>
                      </a:pPr>
                      <a:r>
                        <a:rPr lang="en-US" altLang="ja-JP" sz="1200" dirty="0">
                          <a:solidFill>
                            <a:schemeClr val="tx1"/>
                          </a:solidFill>
                        </a:rPr>
                        <a:t>2</a:t>
                      </a:r>
                      <a:r>
                        <a:rPr lang="ja-JP" altLang="en-US" sz="1200" dirty="0">
                          <a:solidFill>
                            <a:schemeClr val="tx1"/>
                          </a:solidFill>
                        </a:rPr>
                        <a:t>号保険料　</a:t>
                      </a:r>
                      <a:endParaRPr lang="en-US" altLang="ja-JP" sz="1200" dirty="0">
                        <a:solidFill>
                          <a:schemeClr val="tx1"/>
                        </a:solidFill>
                      </a:endParaRPr>
                    </a:p>
                    <a:p>
                      <a:pPr marL="36000" indent="0">
                        <a:spcBef>
                          <a:spcPts val="0"/>
                        </a:spcBef>
                      </a:pPr>
                      <a:r>
                        <a:rPr lang="ja-JP" altLang="en-US" sz="1200" dirty="0">
                          <a:solidFill>
                            <a:schemeClr val="tx1"/>
                          </a:solidFill>
                        </a:rPr>
                        <a:t>　</a:t>
                      </a:r>
                      <a:r>
                        <a:rPr lang="en-US" altLang="ja-JP" sz="1200" dirty="0">
                          <a:solidFill>
                            <a:schemeClr val="tx1"/>
                          </a:solidFill>
                        </a:rPr>
                        <a:t>29%</a:t>
                      </a:r>
                      <a:endParaRPr lang="ja-JP" altLang="en-US" sz="1200" dirty="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0"/>
                  </a:ext>
                </a:extLst>
              </a:tr>
              <a:tr h="3060000">
                <a:tc>
                  <a:txBody>
                    <a:bodyPr/>
                    <a:lstStyle/>
                    <a:p>
                      <a:pPr algn="ctr"/>
                      <a:endParaRPr lang="en-US" altLang="ja-JP" sz="1200" dirty="0">
                        <a:solidFill>
                          <a:schemeClr val="tx1"/>
                        </a:solidFill>
                      </a:endParaRPr>
                    </a:p>
                    <a:p>
                      <a:pPr algn="ctr"/>
                      <a:endParaRPr lang="en-US" altLang="ja-JP" sz="1200" dirty="0">
                        <a:solidFill>
                          <a:schemeClr val="tx1"/>
                        </a:solidFill>
                      </a:endParaRPr>
                    </a:p>
                    <a:p>
                      <a:pPr algn="ctr"/>
                      <a:r>
                        <a:rPr lang="en-US" altLang="ja-JP" sz="1200" dirty="0">
                          <a:solidFill>
                            <a:schemeClr val="tx1"/>
                          </a:solidFill>
                        </a:rPr>
                        <a:t>【</a:t>
                      </a:r>
                      <a:r>
                        <a:rPr lang="ja-JP" altLang="en-US" sz="1200" dirty="0">
                          <a:solidFill>
                            <a:schemeClr val="tx1"/>
                          </a:solidFill>
                        </a:rPr>
                        <a:t>財源構成</a:t>
                      </a:r>
                      <a:r>
                        <a:rPr lang="en-US" altLang="ja-JP" sz="1200" dirty="0">
                          <a:solidFill>
                            <a:schemeClr val="tx1"/>
                          </a:solidFill>
                        </a:rPr>
                        <a:t>】</a:t>
                      </a:r>
                    </a:p>
                    <a:p>
                      <a:pPr algn="ctr"/>
                      <a:endParaRPr lang="en-US" altLang="ja-JP" sz="800" dirty="0">
                        <a:solidFill>
                          <a:schemeClr val="tx1"/>
                        </a:solidFill>
                      </a:endParaRPr>
                    </a:p>
                    <a:p>
                      <a:pPr marL="36000" indent="0"/>
                      <a:r>
                        <a:rPr lang="ja-JP" altLang="en-US" sz="1200" dirty="0">
                          <a:solidFill>
                            <a:schemeClr val="tx1"/>
                          </a:solidFill>
                        </a:rPr>
                        <a:t>国　</a:t>
                      </a:r>
                      <a:r>
                        <a:rPr lang="en-US" altLang="ja-JP" sz="1200" dirty="0">
                          <a:solidFill>
                            <a:schemeClr val="tx1"/>
                          </a:solidFill>
                        </a:rPr>
                        <a:t>39.5%</a:t>
                      </a:r>
                    </a:p>
                    <a:p>
                      <a:pPr marL="36000" indent="0"/>
                      <a:endParaRPr lang="en-US" altLang="ja-JP" sz="800" dirty="0">
                        <a:solidFill>
                          <a:schemeClr val="tx1"/>
                        </a:solidFill>
                      </a:endParaRPr>
                    </a:p>
                    <a:p>
                      <a:pPr marL="36000" indent="0"/>
                      <a:r>
                        <a:rPr lang="ja-JP" altLang="en-US" sz="1200" dirty="0">
                          <a:solidFill>
                            <a:schemeClr val="tx1"/>
                          </a:solidFill>
                        </a:rPr>
                        <a:t>都道府県　</a:t>
                      </a:r>
                      <a:endParaRPr lang="en-US" altLang="ja-JP" sz="1200" dirty="0">
                        <a:solidFill>
                          <a:schemeClr val="tx1"/>
                        </a:solidFill>
                      </a:endParaRPr>
                    </a:p>
                    <a:p>
                      <a:pPr marL="36000" indent="0"/>
                      <a:r>
                        <a:rPr lang="ja-JP" altLang="en-US" sz="1200" dirty="0">
                          <a:solidFill>
                            <a:schemeClr val="tx1"/>
                          </a:solidFill>
                        </a:rPr>
                        <a:t>　</a:t>
                      </a:r>
                      <a:r>
                        <a:rPr lang="en-US" altLang="ja-JP" sz="1200" dirty="0">
                          <a:solidFill>
                            <a:schemeClr val="tx1"/>
                          </a:solidFill>
                        </a:rPr>
                        <a:t>19.75%</a:t>
                      </a:r>
                    </a:p>
                    <a:p>
                      <a:pPr marL="36000" indent="0"/>
                      <a:endParaRPr lang="ja-JP" altLang="en-US" sz="800" dirty="0">
                        <a:solidFill>
                          <a:schemeClr val="tx1"/>
                        </a:solidFill>
                      </a:endParaRPr>
                    </a:p>
                    <a:p>
                      <a:pPr marL="36000" indent="0"/>
                      <a:r>
                        <a:rPr lang="ja-JP" altLang="en-US" sz="1200" dirty="0">
                          <a:solidFill>
                            <a:schemeClr val="tx1"/>
                          </a:solidFill>
                        </a:rPr>
                        <a:t>市町村　　</a:t>
                      </a:r>
                      <a:endParaRPr lang="en-US" altLang="ja-JP" sz="1200" dirty="0">
                        <a:solidFill>
                          <a:schemeClr val="tx1"/>
                        </a:solidFill>
                      </a:endParaRPr>
                    </a:p>
                    <a:p>
                      <a:pPr marL="36000" indent="0"/>
                      <a:r>
                        <a:rPr lang="ja-JP" altLang="en-US" sz="1200" dirty="0">
                          <a:solidFill>
                            <a:schemeClr val="tx1"/>
                          </a:solidFill>
                        </a:rPr>
                        <a:t>　</a:t>
                      </a:r>
                      <a:r>
                        <a:rPr lang="en-US" altLang="ja-JP" sz="1200" dirty="0">
                          <a:solidFill>
                            <a:schemeClr val="tx1"/>
                          </a:solidFill>
                        </a:rPr>
                        <a:t>19.75%</a:t>
                      </a:r>
                    </a:p>
                    <a:p>
                      <a:pPr marL="36000" indent="0"/>
                      <a:endParaRPr lang="en-US" altLang="ja-JP" sz="800" dirty="0">
                        <a:solidFill>
                          <a:schemeClr val="tx1"/>
                        </a:solidFill>
                      </a:endParaRPr>
                    </a:p>
                    <a:p>
                      <a:pPr marL="36000" indent="0"/>
                      <a:r>
                        <a:rPr lang="en-US" altLang="ja-JP" sz="1200" dirty="0">
                          <a:solidFill>
                            <a:schemeClr val="tx1"/>
                          </a:solidFill>
                        </a:rPr>
                        <a:t>1</a:t>
                      </a:r>
                      <a:r>
                        <a:rPr lang="ja-JP" altLang="en-US" sz="1200" dirty="0">
                          <a:solidFill>
                            <a:schemeClr val="tx1"/>
                          </a:solidFill>
                        </a:rPr>
                        <a:t>号保険料　  </a:t>
                      </a:r>
                      <a:endParaRPr lang="en-US" altLang="ja-JP" sz="1200" dirty="0">
                        <a:solidFill>
                          <a:schemeClr val="tx1"/>
                        </a:solidFill>
                      </a:endParaRPr>
                    </a:p>
                    <a:p>
                      <a:pPr marL="36000" indent="0"/>
                      <a:r>
                        <a:rPr lang="ja-JP" altLang="en-US" sz="1200" dirty="0">
                          <a:solidFill>
                            <a:schemeClr val="tx1"/>
                          </a:solidFill>
                        </a:rPr>
                        <a:t>　</a:t>
                      </a:r>
                      <a:r>
                        <a:rPr lang="en-US" altLang="ja-JP" sz="1200" dirty="0">
                          <a:solidFill>
                            <a:schemeClr val="tx1"/>
                          </a:solidFill>
                        </a:rPr>
                        <a:t>21%</a:t>
                      </a:r>
                      <a:endParaRPr lang="ja-JP" altLang="en-US" sz="1200" dirty="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7" name="右矢印 36"/>
          <p:cNvSpPr/>
          <p:nvPr/>
        </p:nvSpPr>
        <p:spPr>
          <a:xfrm>
            <a:off x="4517826" y="6178605"/>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36" name="右矢印 35"/>
          <p:cNvSpPr/>
          <p:nvPr/>
        </p:nvSpPr>
        <p:spPr>
          <a:xfrm>
            <a:off x="4503418" y="407204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33" name="右矢印 32"/>
          <p:cNvSpPr/>
          <p:nvPr/>
        </p:nvSpPr>
        <p:spPr>
          <a:xfrm>
            <a:off x="4502273" y="2348880"/>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6" name="右矢印 25"/>
          <p:cNvSpPr/>
          <p:nvPr/>
        </p:nvSpPr>
        <p:spPr>
          <a:xfrm>
            <a:off x="4502273" y="119172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1" name="右矢印 20"/>
          <p:cNvSpPr/>
          <p:nvPr/>
        </p:nvSpPr>
        <p:spPr>
          <a:xfrm>
            <a:off x="4502273" y="1697523"/>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 name="正方形/長方形 4"/>
          <p:cNvSpPr/>
          <p:nvPr/>
        </p:nvSpPr>
        <p:spPr>
          <a:xfrm>
            <a:off x="944371" y="1147425"/>
            <a:ext cx="3489282" cy="864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a:solidFill>
                  <a:prstClr val="black"/>
                </a:solidFill>
                <a:latin typeface="ＤＦ特太ゴシック体" panose="020B0509000000000000" pitchFamily="49" charset="-128"/>
                <a:ea typeface="ＤＦ特太ゴシック体" panose="020B0509000000000000" pitchFamily="49" charset="-128"/>
              </a:rPr>
              <a:t>介護予防給付</a:t>
            </a:r>
            <a:endParaRPr lang="en-US" altLang="ja-JP" dirty="0">
              <a:solidFill>
                <a:prstClr val="black"/>
              </a:solidFill>
              <a:latin typeface="ＤＦ特太ゴシック体" panose="020B0509000000000000" pitchFamily="49" charset="-128"/>
              <a:ea typeface="ＤＦ特太ゴシック体" panose="020B0509000000000000" pitchFamily="49" charset="-128"/>
            </a:endParaRPr>
          </a:p>
          <a:p>
            <a:pPr marL="88900"/>
            <a:r>
              <a:rPr lang="ja-JP" altLang="en-US" sz="1200" dirty="0">
                <a:solidFill>
                  <a:prstClr val="black"/>
                </a:solidFill>
                <a:latin typeface="ＤＦ特太ゴシック体" panose="020B0509000000000000" pitchFamily="49" charset="-128"/>
                <a:ea typeface="ＤＦ特太ゴシック体" panose="020B0509000000000000" pitchFamily="49" charset="-128"/>
              </a:rPr>
              <a:t>　（要支援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endParaRPr lang="ja-JP" altLang="en-US"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4968" y="2129575"/>
            <a:ext cx="3019671"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pPr algn="ct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又は</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a:solidFill>
                  <a:prstClr val="black"/>
                </a:solidFill>
              </a:rPr>
              <a:t>○ 二次予防事業</a:t>
            </a:r>
            <a:endParaRPr lang="en-US" altLang="ja-JP" sz="1400" dirty="0">
              <a:solidFill>
                <a:prstClr val="black"/>
              </a:solidFill>
            </a:endParaRPr>
          </a:p>
          <a:p>
            <a:r>
              <a:rPr lang="ja-JP" altLang="en-US" sz="1400" dirty="0">
                <a:solidFill>
                  <a:prstClr val="black"/>
                </a:solidFill>
              </a:rPr>
              <a:t>○ 一次予防事業</a:t>
            </a:r>
            <a:endParaRPr lang="en-US" altLang="ja-JP" sz="1400" dirty="0">
              <a:solidFill>
                <a:prstClr val="black"/>
              </a:solidFill>
            </a:endParaRPr>
          </a:p>
          <a:p>
            <a:pPr marL="174625" algn="just"/>
            <a:r>
              <a:rPr lang="ja-JP" altLang="en-US" sz="1200" dirty="0">
                <a:solidFill>
                  <a:prstClr val="black"/>
                </a:solidFill>
              </a:rPr>
              <a:t>介護予防・日常生活支援総合事業の場合</a:t>
            </a:r>
            <a:endParaRPr lang="en-US" altLang="ja-JP" sz="1200" dirty="0">
              <a:solidFill>
                <a:prstClr val="black"/>
              </a:solidFill>
            </a:endParaRPr>
          </a:p>
          <a:p>
            <a:pPr marL="174625" algn="just"/>
            <a:r>
              <a:rPr lang="ja-JP" altLang="en-US" sz="1200" dirty="0">
                <a:solidFill>
                  <a:prstClr val="black"/>
                </a:solidFill>
              </a:rPr>
              <a:t>は、上記の他、生活支援サービスを含む</a:t>
            </a:r>
            <a:endParaRPr lang="en-US" altLang="ja-JP" sz="1200" dirty="0">
              <a:solidFill>
                <a:prstClr val="black"/>
              </a:solidFill>
            </a:endParaRPr>
          </a:p>
          <a:p>
            <a:pPr marL="174625" algn="just"/>
            <a:r>
              <a:rPr lang="ja-JP" altLang="en-US" sz="1200" dirty="0">
                <a:solidFill>
                  <a:prstClr val="black"/>
                </a:solidFill>
              </a:rPr>
              <a:t>要支援者向け事業、介護予防支援事業。</a:t>
            </a:r>
            <a:endParaRPr lang="en-US" altLang="ja-JP" sz="1200" dirty="0">
              <a:solidFill>
                <a:prstClr val="black"/>
              </a:solidFill>
            </a:endParaRPr>
          </a:p>
        </p:txBody>
      </p:sp>
      <p:sp>
        <p:nvSpPr>
          <p:cNvPr id="13" name="正方形/長方形 12"/>
          <p:cNvSpPr/>
          <p:nvPr/>
        </p:nvSpPr>
        <p:spPr>
          <a:xfrm>
            <a:off x="1414969" y="3817358"/>
            <a:ext cx="3035222"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1400" dirty="0">
                <a:solidFill>
                  <a:prstClr val="black"/>
                </a:solidFill>
              </a:rPr>
              <a:t>○地域包括支援センターの運営</a:t>
            </a:r>
            <a:endParaRPr lang="en-US" altLang="ja-JP" sz="1400" dirty="0">
              <a:solidFill>
                <a:prstClr val="black"/>
              </a:solidFill>
            </a:endParaRPr>
          </a:p>
          <a:p>
            <a:pPr>
              <a:lnSpc>
                <a:spcPts val="1500"/>
              </a:lnSpc>
            </a:pPr>
            <a:r>
              <a:rPr lang="ja-JP" altLang="en-US" sz="1200" dirty="0">
                <a:solidFill>
                  <a:prstClr val="black"/>
                </a:solidFill>
              </a:rPr>
              <a:t>　 ・介護予防ケアマネジメント、総合相談支援</a:t>
            </a:r>
            <a:endParaRPr lang="en-US" altLang="ja-JP" sz="1200" dirty="0">
              <a:solidFill>
                <a:prstClr val="black"/>
              </a:solidFill>
            </a:endParaRPr>
          </a:p>
          <a:p>
            <a:pPr>
              <a:lnSpc>
                <a:spcPts val="1500"/>
              </a:lnSpc>
            </a:pPr>
            <a:r>
              <a:rPr lang="ja-JP" altLang="en-US" sz="1200" dirty="0">
                <a:solidFill>
                  <a:prstClr val="black"/>
                </a:solidFill>
              </a:rPr>
              <a:t>　  業務、権利擁護業務、ケアマネジメント支援</a:t>
            </a:r>
          </a:p>
        </p:txBody>
      </p:sp>
      <p:sp>
        <p:nvSpPr>
          <p:cNvPr id="14" name="正方形/長方形 13"/>
          <p:cNvSpPr/>
          <p:nvPr/>
        </p:nvSpPr>
        <p:spPr>
          <a:xfrm>
            <a:off x="1414969" y="5843783"/>
            <a:ext cx="3035222"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a:solidFill>
                  <a:prstClr val="black"/>
                </a:solidFill>
              </a:rPr>
              <a:t>○ 介護給付費適正化事業</a:t>
            </a:r>
            <a:endParaRPr lang="en-US" altLang="ja-JP" sz="1200" dirty="0">
              <a:solidFill>
                <a:prstClr val="black"/>
              </a:solidFill>
            </a:endParaRPr>
          </a:p>
          <a:p>
            <a:r>
              <a:rPr lang="ja-JP" altLang="en-US" sz="1200" dirty="0">
                <a:solidFill>
                  <a:prstClr val="black"/>
                </a:solidFill>
              </a:rPr>
              <a:t>○ 家族介護支援事業</a:t>
            </a:r>
            <a:endParaRPr lang="en-US" altLang="ja-JP" sz="1200" dirty="0">
              <a:solidFill>
                <a:prstClr val="black"/>
              </a:solidFill>
            </a:endParaRPr>
          </a:p>
          <a:p>
            <a:r>
              <a:rPr lang="ja-JP" altLang="en-US" sz="1200" dirty="0">
                <a:solidFill>
                  <a:prstClr val="black"/>
                </a:solidFill>
              </a:rPr>
              <a:t>○ その他の事業</a:t>
            </a:r>
            <a:endParaRPr lang="ja-JP" altLang="en-US"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299043" y="1695999"/>
            <a:ext cx="4032907"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a:r>
              <a:rPr lang="ja-JP" altLang="en-US" sz="1600" dirty="0">
                <a:solidFill>
                  <a:srgbClr val="FF0000"/>
                </a:solidFill>
                <a:latin typeface="HG創英角ｺﾞｼｯｸUB" panose="020B0909000000000000" pitchFamily="49" charset="-128"/>
                <a:ea typeface="HG創英角ｺﾞｼｯｸUB" panose="020B0909000000000000" pitchFamily="49" charset="-128"/>
              </a:rPr>
              <a:t>新しい介護予防・日常生活支援総合事業</a:t>
            </a:r>
            <a:endParaRPr lang="en-US" altLang="ja-JP" sz="1600" dirty="0">
              <a:solidFill>
                <a:srgbClr val="FF0000"/>
              </a:solidFill>
              <a:latin typeface="HG創英角ｺﾞｼｯｸUB" panose="020B0909000000000000" pitchFamily="49" charset="-128"/>
              <a:ea typeface="HG創英角ｺﾞｼｯｸUB" panose="020B0909000000000000" pitchFamily="49" charset="-128"/>
            </a:endParaRPr>
          </a:p>
          <a:p>
            <a:pPr marL="88900"/>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～２、それ以外の者）</a:t>
            </a:r>
            <a:endParaRPr lang="en-US" altLang="ja-JP" dirty="0">
              <a:solidFill>
                <a:prstClr val="black"/>
              </a:solidFill>
              <a:latin typeface="ＤＦ特太ゴシック体" panose="020B0509000000000000" pitchFamily="49" charset="-128"/>
              <a:ea typeface="ＤＦ特太ゴシック体" panose="020B0509000000000000" pitchFamily="49" charset="-128"/>
            </a:endParaRPr>
          </a:p>
          <a:p>
            <a:pPr>
              <a:spcBef>
                <a:spcPts val="600"/>
              </a:spcBef>
            </a:pPr>
            <a:r>
              <a:rPr lang="ja-JP" altLang="en-US" sz="1400" dirty="0">
                <a:solidFill>
                  <a:prstClr val="black"/>
                </a:solidFill>
              </a:rPr>
              <a:t>○ 介護予防・生活支援サービス事業</a:t>
            </a:r>
            <a:endParaRPr lang="en-US" altLang="ja-JP" sz="1400" dirty="0">
              <a:solidFill>
                <a:prstClr val="black"/>
              </a:solidFill>
            </a:endParaRPr>
          </a:p>
          <a:p>
            <a:r>
              <a:rPr lang="ja-JP" altLang="en-US" sz="1400" dirty="0">
                <a:solidFill>
                  <a:prstClr val="black"/>
                </a:solidFill>
              </a:rPr>
              <a:t>　　・訪問型サービス</a:t>
            </a:r>
            <a:endParaRPr lang="en-US" altLang="ja-JP" sz="1400" dirty="0">
              <a:solidFill>
                <a:prstClr val="black"/>
              </a:solidFill>
            </a:endParaRPr>
          </a:p>
          <a:p>
            <a:r>
              <a:rPr lang="ja-JP" altLang="en-US" sz="1400" dirty="0">
                <a:solidFill>
                  <a:prstClr val="black"/>
                </a:solidFill>
              </a:rPr>
              <a:t>　　・通所型サービス</a:t>
            </a:r>
            <a:endParaRPr lang="en-US" altLang="ja-JP" sz="1400" dirty="0">
              <a:solidFill>
                <a:prstClr val="black"/>
              </a:solidFill>
            </a:endParaRPr>
          </a:p>
          <a:p>
            <a:r>
              <a:rPr lang="ja-JP" altLang="en-US" sz="1400" dirty="0">
                <a:solidFill>
                  <a:prstClr val="black"/>
                </a:solidFill>
              </a:rPr>
              <a:t>　　・生活支援サービス（配食等）</a:t>
            </a:r>
            <a:endParaRPr lang="en-US" altLang="ja-JP" sz="1400" dirty="0">
              <a:solidFill>
                <a:prstClr val="black"/>
              </a:solidFill>
            </a:endParaRPr>
          </a:p>
          <a:p>
            <a:r>
              <a:rPr lang="ja-JP" altLang="en-US" sz="1400" dirty="0">
                <a:solidFill>
                  <a:prstClr val="black"/>
                </a:solidFill>
              </a:rPr>
              <a:t>　　・介護予防支援事業（ケアマネジメント）</a:t>
            </a:r>
            <a:endParaRPr lang="en-US" altLang="ja-JP" sz="1400" dirty="0">
              <a:solidFill>
                <a:prstClr val="black"/>
              </a:solidFill>
            </a:endParaRPr>
          </a:p>
          <a:p>
            <a:pPr>
              <a:spcBef>
                <a:spcPts val="600"/>
              </a:spcBef>
            </a:pPr>
            <a:r>
              <a:rPr lang="ja-JP" altLang="en-US" sz="1400" dirty="0">
                <a:solidFill>
                  <a:prstClr val="black"/>
                </a:solidFill>
              </a:rPr>
              <a:t>○ 一般介護予防事業</a:t>
            </a:r>
            <a:endParaRPr lang="en-US" altLang="ja-JP" sz="1400" dirty="0">
              <a:solidFill>
                <a:prstClr val="black"/>
              </a:solidFill>
            </a:endParaRPr>
          </a:p>
        </p:txBody>
      </p:sp>
      <p:sp>
        <p:nvSpPr>
          <p:cNvPr id="16" name="正方形/長方形 15"/>
          <p:cNvSpPr/>
          <p:nvPr/>
        </p:nvSpPr>
        <p:spPr>
          <a:xfrm>
            <a:off x="5299043" y="3806011"/>
            <a:ext cx="4032907" cy="1944000"/>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a:r>
              <a:rPr lang="ja-JP" altLang="en-US" dirty="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a:solidFill>
                <a:prstClr val="black"/>
              </a:solidFill>
            </a:endParaRPr>
          </a:p>
          <a:p>
            <a:pPr>
              <a:spcBef>
                <a:spcPts val="600"/>
              </a:spcBef>
            </a:pPr>
            <a:r>
              <a:rPr lang="ja-JP" altLang="en-US" sz="1400" dirty="0">
                <a:solidFill>
                  <a:prstClr val="black"/>
                </a:solidFill>
              </a:rPr>
              <a:t>○ 地域包括支援センターの運営</a:t>
            </a:r>
            <a:endParaRPr lang="en-US" altLang="ja-JP" sz="1400" dirty="0">
              <a:solidFill>
                <a:prstClr val="black"/>
              </a:solidFill>
            </a:endParaRPr>
          </a:p>
          <a:p>
            <a:pPr marL="271463">
              <a:lnSpc>
                <a:spcPts val="1500"/>
              </a:lnSpc>
            </a:pPr>
            <a:r>
              <a:rPr lang="ja-JP" altLang="en-US" sz="1200" dirty="0">
                <a:solidFill>
                  <a:prstClr val="black"/>
                </a:solidFill>
              </a:rPr>
              <a:t>（左記に加え、</a:t>
            </a:r>
            <a:r>
              <a:rPr lang="ja-JP" altLang="en-US" sz="1200" b="1" dirty="0">
                <a:solidFill>
                  <a:srgbClr val="FF0000"/>
                </a:solidFill>
              </a:rPr>
              <a:t>地域ケア会議の充実</a:t>
            </a:r>
            <a:r>
              <a:rPr lang="ja-JP" altLang="en-US" sz="1200" dirty="0">
                <a:solidFill>
                  <a:prstClr val="black"/>
                </a:solidFill>
              </a:rPr>
              <a:t>）</a:t>
            </a:r>
            <a:endParaRPr lang="en-US" altLang="ja-JP" sz="1200" dirty="0">
              <a:solidFill>
                <a:prstClr val="black"/>
              </a:solidFill>
            </a:endParaRPr>
          </a:p>
          <a:p>
            <a:pPr>
              <a:spcBef>
                <a:spcPts val="300"/>
              </a:spcBef>
            </a:pPr>
            <a:r>
              <a:rPr lang="ja-JP" altLang="en-US" sz="1400" dirty="0">
                <a:solidFill>
                  <a:prstClr val="black"/>
                </a:solidFill>
              </a:rPr>
              <a:t>○ </a:t>
            </a:r>
            <a:r>
              <a:rPr lang="ja-JP" altLang="en-US" sz="1400" b="1" dirty="0">
                <a:solidFill>
                  <a:srgbClr val="FF0000"/>
                </a:solidFill>
              </a:rPr>
              <a:t>在宅医療・介護連携の推進</a:t>
            </a:r>
            <a:endParaRPr lang="en-US" altLang="ja-JP" sz="1400" b="1" dirty="0">
              <a:solidFill>
                <a:srgbClr val="FF0000"/>
              </a:solidFill>
            </a:endParaRPr>
          </a:p>
          <a:p>
            <a:pPr>
              <a:spcBef>
                <a:spcPts val="300"/>
              </a:spcBef>
            </a:pPr>
            <a:r>
              <a:rPr lang="ja-JP" altLang="en-US" sz="1400" dirty="0">
                <a:solidFill>
                  <a:prstClr val="black"/>
                </a:solidFill>
              </a:rPr>
              <a:t>○ </a:t>
            </a:r>
            <a:r>
              <a:rPr lang="ja-JP" altLang="en-US" sz="1400" b="1" dirty="0">
                <a:solidFill>
                  <a:srgbClr val="FF0000"/>
                </a:solidFill>
              </a:rPr>
              <a:t>認知症施策の推進</a:t>
            </a:r>
            <a:endParaRPr lang="en-US" altLang="ja-JP" sz="1400" b="1" dirty="0">
              <a:solidFill>
                <a:srgbClr val="FF0000"/>
              </a:solidFill>
            </a:endParaRPr>
          </a:p>
          <a:p>
            <a:pPr marL="444500" indent="-173038">
              <a:lnSpc>
                <a:spcPts val="1500"/>
              </a:lnSpc>
            </a:pPr>
            <a:r>
              <a:rPr lang="ja-JP" altLang="en-US" sz="1200" dirty="0">
                <a:solidFill>
                  <a:prstClr val="black"/>
                </a:solidFill>
              </a:rPr>
              <a:t>（認知症初期集中支援チーム、認知症地域支援推進員 等）</a:t>
            </a:r>
            <a:endParaRPr lang="en-US" altLang="ja-JP" sz="1200" dirty="0">
              <a:solidFill>
                <a:prstClr val="black"/>
              </a:solidFill>
            </a:endParaRPr>
          </a:p>
          <a:p>
            <a:pPr>
              <a:spcBef>
                <a:spcPts val="300"/>
              </a:spcBef>
            </a:pPr>
            <a:r>
              <a:rPr lang="ja-JP" altLang="en-US" sz="1400" dirty="0">
                <a:solidFill>
                  <a:prstClr val="black"/>
                </a:solidFill>
              </a:rPr>
              <a:t>○ </a:t>
            </a:r>
            <a:r>
              <a:rPr lang="ja-JP" altLang="en-US" sz="1400" b="1" dirty="0">
                <a:solidFill>
                  <a:srgbClr val="FF0000"/>
                </a:solidFill>
              </a:rPr>
              <a:t>生活支援サービスの体制整備</a:t>
            </a:r>
            <a:endParaRPr lang="en-US" altLang="ja-JP" sz="1400" b="1" dirty="0">
              <a:solidFill>
                <a:srgbClr val="FF0000"/>
              </a:solidFill>
            </a:endParaRPr>
          </a:p>
          <a:p>
            <a:pPr marL="271463"/>
            <a:r>
              <a:rPr lang="ja-JP" altLang="en-US" sz="1200" dirty="0">
                <a:solidFill>
                  <a:prstClr val="black"/>
                </a:solidFill>
              </a:rPr>
              <a:t>（コーディネーターの配置、協議体の設置等）</a:t>
            </a:r>
            <a:endParaRPr lang="en-US" altLang="ja-JP" sz="1200" dirty="0">
              <a:solidFill>
                <a:prstClr val="black"/>
              </a:solidFill>
            </a:endParaRPr>
          </a:p>
        </p:txBody>
      </p:sp>
      <p:sp>
        <p:nvSpPr>
          <p:cNvPr id="19" name="正方形/長方形 18"/>
          <p:cNvSpPr/>
          <p:nvPr/>
        </p:nvSpPr>
        <p:spPr>
          <a:xfrm>
            <a:off x="5298012" y="1147425"/>
            <a:ext cx="4444594"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ja-JP" altLang="en-US" dirty="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10203" y="4612239"/>
            <a:ext cx="212258" cy="104398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0" name="テキスト ボックス 19"/>
          <p:cNvSpPr txBox="1"/>
          <p:nvPr/>
        </p:nvSpPr>
        <p:spPr>
          <a:xfrm>
            <a:off x="4800782" y="4936143"/>
            <a:ext cx="360039" cy="523220"/>
          </a:xfrm>
          <a:prstGeom prst="rect">
            <a:avLst/>
          </a:prstGeom>
          <a:noFill/>
        </p:spPr>
        <p:txBody>
          <a:bodyPr wrap="square" rtlCol="0">
            <a:spAutoFit/>
          </a:bodyPr>
          <a:lstStyle/>
          <a:p>
            <a:r>
              <a:rPr lang="ja-JP" altLang="en-US" sz="1400" dirty="0">
                <a:solidFill>
                  <a:srgbClr val="4F81BD"/>
                </a:solidFill>
                <a:latin typeface="HG丸ｺﾞｼｯｸM-PRO" panose="020F0600000000000000" pitchFamily="50" charset="-128"/>
                <a:ea typeface="HG丸ｺﾞｼｯｸM-PRO" panose="020F0600000000000000" pitchFamily="50" charset="-128"/>
              </a:rPr>
              <a:t>充実</a:t>
            </a:r>
          </a:p>
        </p:txBody>
      </p:sp>
      <p:sp>
        <p:nvSpPr>
          <p:cNvPr id="24" name="テキスト ボックス 23"/>
          <p:cNvSpPr txBox="1"/>
          <p:nvPr/>
        </p:nvSpPr>
        <p:spPr>
          <a:xfrm>
            <a:off x="4412259" y="914730"/>
            <a:ext cx="999118" cy="276999"/>
          </a:xfrm>
          <a:prstGeom prst="rect">
            <a:avLst/>
          </a:prstGeom>
          <a:noFill/>
          <a:ln w="9525" cmpd="sng">
            <a:noFill/>
          </a:ln>
        </p:spPr>
        <p:txBody>
          <a:bodyPr wrap="square" rtlCol="0">
            <a:spAutoFit/>
          </a:bodyPr>
          <a:lstStyle/>
          <a:p>
            <a:r>
              <a:rPr lang="ja-JP" altLang="en-US" sz="1200" dirty="0">
                <a:solidFill>
                  <a:srgbClr val="4F81BD"/>
                </a:solidFill>
                <a:latin typeface="HG丸ｺﾞｼｯｸM-PRO" panose="020F0600000000000000" pitchFamily="50" charset="-128"/>
                <a:ea typeface="HG丸ｺﾞｼｯｸM-PRO" panose="020F0600000000000000" pitchFamily="50" charset="-128"/>
              </a:rPr>
              <a:t>現行と同様</a:t>
            </a:r>
          </a:p>
        </p:txBody>
      </p:sp>
      <p:sp>
        <p:nvSpPr>
          <p:cNvPr id="25" name="テキスト ボックス 24"/>
          <p:cNvSpPr txBox="1"/>
          <p:nvPr/>
        </p:nvSpPr>
        <p:spPr>
          <a:xfrm>
            <a:off x="4412259" y="1492536"/>
            <a:ext cx="999118" cy="276999"/>
          </a:xfrm>
          <a:prstGeom prst="rect">
            <a:avLst/>
          </a:prstGeom>
          <a:noFill/>
        </p:spPr>
        <p:txBody>
          <a:bodyPr wrap="square" rtlCol="0">
            <a:spAutoFit/>
          </a:bodyPr>
          <a:lstStyle/>
          <a:p>
            <a:r>
              <a:rPr lang="ja-JP" altLang="en-US" sz="1200" dirty="0">
                <a:solidFill>
                  <a:srgbClr val="4F81BD"/>
                </a:solidFill>
                <a:latin typeface="HG丸ｺﾞｼｯｸM-PRO" panose="020F0600000000000000" pitchFamily="50" charset="-128"/>
                <a:ea typeface="HG丸ｺﾞｼｯｸM-PRO" panose="020F0600000000000000" pitchFamily="50" charset="-128"/>
              </a:rPr>
              <a:t>事業に移行</a:t>
            </a:r>
          </a:p>
        </p:txBody>
      </p:sp>
      <p:sp>
        <p:nvSpPr>
          <p:cNvPr id="27" name="角丸四角形 26"/>
          <p:cNvSpPr/>
          <p:nvPr/>
        </p:nvSpPr>
        <p:spPr>
          <a:xfrm>
            <a:off x="2476590" y="1224950"/>
            <a:ext cx="1874948"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prstClr val="black"/>
                </a:solidFill>
              </a:rPr>
              <a:t>訪問看護、福祉用具等</a:t>
            </a:r>
          </a:p>
        </p:txBody>
      </p:sp>
      <p:sp>
        <p:nvSpPr>
          <p:cNvPr id="28" name="角丸四角形 27"/>
          <p:cNvSpPr/>
          <p:nvPr/>
        </p:nvSpPr>
        <p:spPr>
          <a:xfrm>
            <a:off x="2476378" y="1656433"/>
            <a:ext cx="1874948" cy="288000"/>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訪問介護、通所介護</a:t>
            </a:r>
          </a:p>
        </p:txBody>
      </p:sp>
      <p:sp>
        <p:nvSpPr>
          <p:cNvPr id="31" name="左中かっこ 30"/>
          <p:cNvSpPr/>
          <p:nvPr/>
        </p:nvSpPr>
        <p:spPr>
          <a:xfrm>
            <a:off x="5105352" y="2374206"/>
            <a:ext cx="21225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2" name="テキスト ボックス 31"/>
          <p:cNvSpPr txBox="1"/>
          <p:nvPr/>
        </p:nvSpPr>
        <p:spPr>
          <a:xfrm>
            <a:off x="4800782" y="2631887"/>
            <a:ext cx="360039" cy="738664"/>
          </a:xfrm>
          <a:prstGeom prst="rect">
            <a:avLst/>
          </a:prstGeom>
          <a:noFill/>
        </p:spPr>
        <p:txBody>
          <a:bodyPr wrap="square" rtlCol="0">
            <a:spAutoFit/>
          </a:bodyPr>
          <a:lstStyle/>
          <a:p>
            <a:r>
              <a:rPr lang="ja-JP" altLang="en-US" sz="1400" dirty="0">
                <a:solidFill>
                  <a:srgbClr val="4F81BD"/>
                </a:solidFill>
                <a:latin typeface="HG丸ｺﾞｼｯｸM-PRO" panose="020F0600000000000000" pitchFamily="50" charset="-128"/>
                <a:ea typeface="HG丸ｺﾞｼｯｸM-PRO" panose="020F0600000000000000" pitchFamily="50" charset="-128"/>
              </a:rPr>
              <a:t>多様化</a:t>
            </a:r>
          </a:p>
        </p:txBody>
      </p:sp>
      <p:sp>
        <p:nvSpPr>
          <p:cNvPr id="39" name="正方形/長方形 38"/>
          <p:cNvSpPr/>
          <p:nvPr/>
        </p:nvSpPr>
        <p:spPr>
          <a:xfrm>
            <a:off x="5299043" y="5851223"/>
            <a:ext cx="4032907"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a:solidFill>
                  <a:prstClr val="black"/>
                </a:solidFill>
              </a:rPr>
              <a:t>○ 介護給付費適正化事業</a:t>
            </a:r>
            <a:endParaRPr lang="en-US" altLang="ja-JP" sz="1200" dirty="0">
              <a:solidFill>
                <a:prstClr val="black"/>
              </a:solidFill>
            </a:endParaRPr>
          </a:p>
          <a:p>
            <a:r>
              <a:rPr lang="ja-JP" altLang="en-US" sz="1200" dirty="0">
                <a:solidFill>
                  <a:prstClr val="black"/>
                </a:solidFill>
              </a:rPr>
              <a:t>○ 家族介護支援事業</a:t>
            </a:r>
            <a:endParaRPr lang="en-US" altLang="ja-JP" sz="1200" dirty="0">
              <a:solidFill>
                <a:prstClr val="black"/>
              </a:solidFill>
            </a:endParaRPr>
          </a:p>
          <a:p>
            <a:r>
              <a:rPr lang="ja-JP" altLang="en-US" sz="1200" dirty="0">
                <a:solidFill>
                  <a:prstClr val="black"/>
                </a:solidFill>
              </a:rPr>
              <a:t>○ その他の事業</a:t>
            </a:r>
            <a:endParaRPr lang="ja-JP" altLang="en-US"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595465" y="3083539"/>
            <a:ext cx="2759357"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2" name="正方形/長方形 51"/>
          <p:cNvSpPr/>
          <p:nvPr/>
        </p:nvSpPr>
        <p:spPr>
          <a:xfrm>
            <a:off x="944371" y="2140604"/>
            <a:ext cx="389140" cy="457200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地域支援事業</a:t>
            </a:r>
            <a:endParaRPr lang="en-US" altLang="ja-JP" sz="1200" dirty="0">
              <a:solidFill>
                <a:prstClr val="black"/>
              </a:solidFill>
            </a:endParaRPr>
          </a:p>
        </p:txBody>
      </p:sp>
      <p:sp>
        <p:nvSpPr>
          <p:cNvPr id="54" name="正方形/長方形 53"/>
          <p:cNvSpPr/>
          <p:nvPr/>
        </p:nvSpPr>
        <p:spPr>
          <a:xfrm>
            <a:off x="9388842" y="1697523"/>
            <a:ext cx="353764" cy="501026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地域支援事業</a:t>
            </a:r>
            <a:endParaRPr lang="en-US" altLang="ja-JP" sz="1200" dirty="0">
              <a:solidFill>
                <a:prstClr val="black"/>
              </a:solidFill>
            </a:endParaRPr>
          </a:p>
        </p:txBody>
      </p:sp>
      <p:sp>
        <p:nvSpPr>
          <p:cNvPr id="55" name="正方形/長方形 54"/>
          <p:cNvSpPr/>
          <p:nvPr/>
        </p:nvSpPr>
        <p:spPr>
          <a:xfrm>
            <a:off x="944370" y="659207"/>
            <a:ext cx="349026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00096" y="667869"/>
            <a:ext cx="444251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a:r>
              <a:rPr lang="ja-JP" altLang="en-US" dirty="0">
                <a:solidFill>
                  <a:prstClr val="black"/>
                </a:solidFill>
                <a:latin typeface="ＤＦ特太ゴシック体" panose="020B0509000000000000" pitchFamily="49" charset="-128"/>
                <a:ea typeface="ＤＦ特太ゴシック体" panose="020B0509000000000000" pitchFamily="49" charset="-128"/>
              </a:rPr>
              <a:t>介護給付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7" name="正方形/長方形 56"/>
          <p:cNvSpPr/>
          <p:nvPr/>
        </p:nvSpPr>
        <p:spPr>
          <a:xfrm>
            <a:off x="83736" y="8656"/>
            <a:ext cx="9679114" cy="324000"/>
          </a:xfrm>
          <a:prstGeom prst="rect">
            <a:avLst/>
          </a:prstGeom>
          <a:solidFill>
            <a:srgbClr val="FFFF00">
              <a:alpha val="29000"/>
            </a:srgbClr>
          </a:solidFill>
          <a:ln w="9525">
            <a:solidFill>
              <a:schemeClr val="accent1">
                <a:lumMod val="75000"/>
              </a:schemeClr>
            </a:solidFill>
          </a:ln>
          <a:effectLst/>
        </p:spPr>
        <p:style>
          <a:lnRef idx="1">
            <a:schemeClr val="dk1"/>
          </a:lnRef>
          <a:fillRef idx="2">
            <a:schemeClr val="dk1"/>
          </a:fillRef>
          <a:effectRef idx="1">
            <a:schemeClr val="dk1"/>
          </a:effectRef>
          <a:fontRef idx="minor">
            <a:schemeClr val="dk1"/>
          </a:fontRef>
        </p:style>
        <p:txBody>
          <a:bodyPr lIns="91357" tIns="45680" rIns="91357" bIns="45680" rtlCol="0" anchor="ctr"/>
          <a:lstStyle/>
          <a:p>
            <a:pPr algn="ctr"/>
            <a:r>
              <a:rPr lang="ja-JP" altLang="en-US" sz="2000" b="1" dirty="0">
                <a:solidFill>
                  <a:prstClr val="black"/>
                </a:solidFill>
                <a:latin typeface="HGSｺﾞｼｯｸE" panose="020B0900000000000000" pitchFamily="50" charset="-128"/>
                <a:ea typeface="HGSｺﾞｼｯｸE" panose="020B0900000000000000" pitchFamily="50" charset="-128"/>
              </a:rPr>
              <a:t>新しい地域支援事業の全体像</a:t>
            </a:r>
          </a:p>
        </p:txBody>
      </p:sp>
      <p:sp>
        <p:nvSpPr>
          <p:cNvPr id="6" name="角丸四角形 5"/>
          <p:cNvSpPr/>
          <p:nvPr/>
        </p:nvSpPr>
        <p:spPr>
          <a:xfrm>
            <a:off x="21396" y="468967"/>
            <a:ext cx="9852321" cy="63720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テキスト ボックス 33"/>
          <p:cNvSpPr txBox="1"/>
          <p:nvPr/>
        </p:nvSpPr>
        <p:spPr>
          <a:xfrm>
            <a:off x="2073929" y="358623"/>
            <a:ext cx="718145" cy="215444"/>
          </a:xfrm>
          <a:prstGeom prst="rect">
            <a:avLst/>
          </a:prstGeom>
          <a:solidFill>
            <a:schemeClr val="bg1"/>
          </a:solidFill>
        </p:spPr>
        <p:txBody>
          <a:bodyPr wrap="none" lIns="0" tIns="0" rIns="0" bIns="0" rtlCol="0">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＜現行＞</a:t>
            </a:r>
          </a:p>
        </p:txBody>
      </p:sp>
      <p:sp>
        <p:nvSpPr>
          <p:cNvPr id="35" name="テキスト ボックス 34"/>
          <p:cNvSpPr txBox="1"/>
          <p:nvPr/>
        </p:nvSpPr>
        <p:spPr>
          <a:xfrm>
            <a:off x="6933220" y="358623"/>
            <a:ext cx="1077218" cy="215444"/>
          </a:xfrm>
          <a:prstGeom prst="rect">
            <a:avLst/>
          </a:prstGeom>
          <a:solidFill>
            <a:schemeClr val="bg1"/>
          </a:solidFill>
        </p:spPr>
        <p:txBody>
          <a:bodyPr wrap="none" lIns="0" tIns="0" rIns="0" bIns="0" rtlCol="0" anchor="ctr">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＜見直し後＞</a:t>
            </a:r>
          </a:p>
        </p:txBody>
      </p:sp>
      <p:sp>
        <p:nvSpPr>
          <p:cNvPr id="7" name="角丸四角形 6"/>
          <p:cNvSpPr/>
          <p:nvPr/>
        </p:nvSpPr>
        <p:spPr>
          <a:xfrm>
            <a:off x="4351308" y="371104"/>
            <a:ext cx="1079072" cy="204311"/>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a:r>
              <a:rPr lang="ja-JP" altLang="en-US" sz="1200" dirty="0">
                <a:solidFill>
                  <a:prstClr val="black"/>
                </a:solidFill>
              </a:rPr>
              <a:t>介護保険制度</a:t>
            </a:r>
          </a:p>
        </p:txBody>
      </p:sp>
      <p:sp>
        <p:nvSpPr>
          <p:cNvPr id="38" name="テキスト ボックス 37"/>
          <p:cNvSpPr txBox="1"/>
          <p:nvPr/>
        </p:nvSpPr>
        <p:spPr>
          <a:xfrm>
            <a:off x="4450191" y="2014811"/>
            <a:ext cx="999118" cy="430887"/>
          </a:xfrm>
          <a:prstGeom prst="rect">
            <a:avLst/>
          </a:prstGeom>
          <a:noFill/>
          <a:ln w="9525" cmpd="sng">
            <a:noFill/>
          </a:ln>
        </p:spPr>
        <p:txBody>
          <a:bodyPr wrap="square" rtlCol="0">
            <a:spAutoFit/>
          </a:bodyPr>
          <a:lstStyle/>
          <a:p>
            <a:r>
              <a:rPr lang="ja-JP" altLang="en-US" sz="1100" dirty="0">
                <a:solidFill>
                  <a:srgbClr val="4F81BD"/>
                </a:solidFill>
                <a:latin typeface="HG丸ｺﾞｼｯｸM-PRO" panose="020F0600000000000000" pitchFamily="50" charset="-128"/>
                <a:ea typeface="HG丸ｺﾞｼｯｸM-PRO" panose="020F0600000000000000" pitchFamily="50" charset="-128"/>
              </a:rPr>
              <a:t>全市町村で実施</a:t>
            </a:r>
          </a:p>
        </p:txBody>
      </p:sp>
    </p:spTree>
    <p:extLst>
      <p:ext uri="{BB962C8B-B14F-4D97-AF65-F5344CB8AC3E}">
        <p14:creationId xmlns:p14="http://schemas.microsoft.com/office/powerpoint/2010/main" val="204453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3066" y="40397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125"/>
            <a:endParaRPr lang="ja-JP" altLang="en-US" dirty="0">
              <a:solidFill>
                <a:prstClr val="black"/>
              </a:solidFill>
            </a:endParaRPr>
          </a:p>
        </p:txBody>
      </p:sp>
      <p:sp>
        <p:nvSpPr>
          <p:cNvPr id="56" name="正方形/長方形 55"/>
          <p:cNvSpPr/>
          <p:nvPr/>
        </p:nvSpPr>
        <p:spPr>
          <a:xfrm>
            <a:off x="43385" y="116632"/>
            <a:ext cx="9757175" cy="288032"/>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500" b="1" dirty="0">
                <a:solidFill>
                  <a:prstClr val="black"/>
                </a:solidFill>
                <a:latin typeface="メイリオ" pitchFamily="50" charset="-128"/>
                <a:ea typeface="メイリオ" pitchFamily="50" charset="-128"/>
              </a:rPr>
              <a:t>地域における医療及び介護の総合的な確保を推進するための関係法律の整備等に関する法律案の概要</a:t>
            </a:r>
            <a:endParaRPr lang="en-US" altLang="ja-JP" sz="1500" b="1" dirty="0">
              <a:solidFill>
                <a:prstClr val="black"/>
              </a:solidFill>
              <a:latin typeface="メイリオ" pitchFamily="50" charset="-128"/>
              <a:ea typeface="メイリオ" pitchFamily="50" charset="-128"/>
            </a:endParaRPr>
          </a:p>
        </p:txBody>
      </p:sp>
      <p:sp>
        <p:nvSpPr>
          <p:cNvPr id="2" name="正方形/長方形 1"/>
          <p:cNvSpPr/>
          <p:nvPr/>
        </p:nvSpPr>
        <p:spPr bwMode="auto">
          <a:xfrm>
            <a:off x="43385" y="764705"/>
            <a:ext cx="9757175" cy="576065"/>
          </a:xfrm>
          <a:prstGeom prst="rect">
            <a:avLst/>
          </a:prstGeom>
          <a:noFill/>
          <a:ln w="25400">
            <a:solidFill>
              <a:schemeClr val="accent1"/>
            </a:solidFill>
            <a:round/>
            <a:headEnd/>
            <a:tailEnd/>
          </a:ln>
        </p:spPr>
        <p:txBody>
          <a:bodyPr lIns="68415" tIns="34208" rIns="68415" bIns="34208" rtlCol="0" anchor="ctr"/>
          <a:lstStyle/>
          <a:p>
            <a:pPr algn="just" defTabSz="957263">
              <a:lnSpc>
                <a:spcPts val="1300"/>
              </a:lnSpc>
              <a:spcBef>
                <a:spcPts val="100"/>
              </a:spcBef>
            </a:pPr>
            <a:r>
              <a:rPr lang="ja-JP" altLang="en-US" sz="1400" dirty="0">
                <a:solidFill>
                  <a:prstClr val="black"/>
                </a:solidFill>
                <a:latin typeface="ＭＳ 明朝" panose="02020609040205080304" pitchFamily="17" charset="-128"/>
                <a:ea typeface="ＭＳ 明朝" panose="02020609040205080304" pitchFamily="17" charset="-128"/>
              </a:rPr>
              <a:t>　</a:t>
            </a:r>
            <a:r>
              <a:rPr lang="ja-JP" altLang="en-US" sz="1400" spc="-100" dirty="0">
                <a:solidFill>
                  <a:prstClr val="black"/>
                </a:solidFill>
                <a:latin typeface="ＭＳ 明朝" panose="02020609040205080304" pitchFamily="17" charset="-128"/>
                <a:ea typeface="ＭＳ 明朝" panose="02020609040205080304" pitchFamily="17" charset="-128"/>
              </a:rPr>
              <a:t>持続可能な社会保障制度の確立を図るための改革の推進に関する法律に基づく措置として、効率的かつ質の高い医療提供体制を構築するとともに、地域包括ケアシステムを構築することを通じ、地域における医療及び介護の総合的な確保を推進するため、医療法、介護保険法等の関係法律について所要の整備等を行う。</a:t>
            </a:r>
          </a:p>
        </p:txBody>
      </p:sp>
      <p:sp>
        <p:nvSpPr>
          <p:cNvPr id="27" name="正方形/長方形 26"/>
          <p:cNvSpPr/>
          <p:nvPr/>
        </p:nvSpPr>
        <p:spPr bwMode="auto">
          <a:xfrm>
            <a:off x="56457" y="1484784"/>
            <a:ext cx="9757175" cy="4752528"/>
          </a:xfrm>
          <a:prstGeom prst="rect">
            <a:avLst/>
          </a:prstGeom>
          <a:noFill/>
          <a:ln w="25400">
            <a:solidFill>
              <a:schemeClr val="accent1"/>
            </a:solidFill>
            <a:round/>
            <a:headEnd/>
            <a:tailEnd/>
          </a:ln>
        </p:spPr>
        <p:txBody>
          <a:bodyPr lIns="68415" tIns="34208" rIns="68415" bIns="34208" rtlCol="0" anchor="t" anchorCtr="0"/>
          <a:lstStyle/>
          <a:p>
            <a:pPr>
              <a:lnSpc>
                <a:spcPts val="1000"/>
              </a:lnSpc>
              <a:spcBef>
                <a:spcPts val="600"/>
              </a:spcBef>
            </a:pPr>
            <a:endParaRPr lang="en-US" altLang="ja-JP" sz="1300" b="1" u="sng" dirty="0">
              <a:solidFill>
                <a:srgbClr val="00B050"/>
              </a:solidFill>
              <a:latin typeface="ＭＳ ゴシック" panose="020B0609070205080204" pitchFamily="49" charset="-128"/>
              <a:ea typeface="ＭＳ ゴシック" panose="020B0609070205080204" pitchFamily="49" charset="-128"/>
            </a:endParaRPr>
          </a:p>
          <a:p>
            <a:pPr>
              <a:spcBef>
                <a:spcPts val="600"/>
              </a:spcBef>
            </a:pPr>
            <a:r>
              <a:rPr lang="ja-JP" altLang="en-US" sz="1300" b="1" u="sng" dirty="0">
                <a:solidFill>
                  <a:prstClr val="black"/>
                </a:solidFill>
                <a:latin typeface="ＭＳ ゴシック" panose="020B0609070205080204" pitchFamily="49" charset="-128"/>
                <a:ea typeface="ＭＳ ゴシック" panose="020B0609070205080204" pitchFamily="49" charset="-128"/>
              </a:rPr>
              <a:t>１．新たな基金の創設と医療・介護の連携強化（地域介護施設整備促進法等関係）</a:t>
            </a:r>
          </a:p>
          <a:p>
            <a:pPr marL="361950" indent="-361950">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①都道府県の事業計画に記載した医療・介護の事業（病床の機能分化・連携、在宅医療・介護の推進等）のため、</a:t>
            </a:r>
            <a:endParaRPr lang="en-US" altLang="ja-JP" sz="1300" dirty="0">
              <a:solidFill>
                <a:prstClr val="black"/>
              </a:solidFill>
              <a:latin typeface="ＭＳ 明朝" panose="02020609040205080304" pitchFamily="17" charset="-128"/>
              <a:ea typeface="ＭＳ 明朝" panose="02020609040205080304" pitchFamily="17" charset="-128"/>
            </a:endParaRPr>
          </a:p>
          <a:p>
            <a:pPr marL="361950" indent="-361950">
              <a:spcBef>
                <a:spcPts val="100"/>
              </a:spcBef>
            </a:pPr>
            <a:r>
              <a:rPr lang="ja-JP" altLang="en-US" sz="1300" b="1" dirty="0">
                <a:solidFill>
                  <a:prstClr val="black"/>
                </a:solidFill>
                <a:latin typeface="ＭＳ 明朝" panose="02020609040205080304" pitchFamily="17" charset="-128"/>
                <a:ea typeface="ＭＳ 明朝" panose="02020609040205080304" pitchFamily="17" charset="-128"/>
              </a:rPr>
              <a:t>　　</a:t>
            </a:r>
            <a:r>
              <a:rPr lang="ja-JP" altLang="en-US" sz="1300" b="1" u="sng" dirty="0">
                <a:solidFill>
                  <a:prstClr val="black"/>
                </a:solidFill>
                <a:latin typeface="ＭＳ ゴシック" panose="020B0609070205080204" pitchFamily="49" charset="-128"/>
                <a:ea typeface="ＭＳ ゴシック" panose="020B0609070205080204" pitchFamily="49" charset="-128"/>
              </a:rPr>
              <a:t>消費税増収分を活用した新たな基金を都道府県に設置</a:t>
            </a:r>
            <a:r>
              <a:rPr lang="ja-JP" altLang="en-US" sz="900" dirty="0">
                <a:solidFill>
                  <a:prstClr val="black"/>
                </a:solidFill>
                <a:latin typeface="ＭＳ Ｐゴシック"/>
              </a:rPr>
              <a:t>　</a:t>
            </a:r>
            <a:endParaRPr lang="en-US" altLang="ja-JP" sz="900" dirty="0">
              <a:solidFill>
                <a:srgbClr val="FF0000"/>
              </a:solidFill>
              <a:latin typeface="ＭＳ Ｐゴシック"/>
            </a:endParaRPr>
          </a:p>
          <a:p>
            <a:pPr>
              <a:spcBef>
                <a:spcPts val="100"/>
              </a:spcBef>
            </a:pP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dirty="0">
                <a:solidFill>
                  <a:prstClr val="black"/>
                </a:solidFill>
                <a:latin typeface="ＭＳ 明朝" panose="02020609040205080304" pitchFamily="17" charset="-128"/>
                <a:ea typeface="ＭＳ 明朝" panose="02020609040205080304" pitchFamily="17" charset="-128"/>
              </a:rPr>
              <a:t>②</a:t>
            </a:r>
            <a:r>
              <a:rPr lang="ja-JP" altLang="en-US" sz="1300" b="1" u="sng" dirty="0">
                <a:solidFill>
                  <a:prstClr val="black"/>
                </a:solidFill>
                <a:latin typeface="ＭＳ ゴシック" panose="020B0609070205080204" pitchFamily="49" charset="-128"/>
                <a:ea typeface="ＭＳ ゴシック" panose="020B0609070205080204" pitchFamily="49" charset="-128"/>
              </a:rPr>
              <a:t>医療と介護の連携を強化</a:t>
            </a:r>
            <a:r>
              <a:rPr lang="ja-JP" altLang="en-US" sz="1300" dirty="0">
                <a:solidFill>
                  <a:prstClr val="black"/>
                </a:solidFill>
                <a:latin typeface="ＭＳ 明朝" panose="02020609040205080304" pitchFamily="17" charset="-128"/>
                <a:ea typeface="ＭＳ 明朝" panose="02020609040205080304" pitchFamily="17" charset="-128"/>
              </a:rPr>
              <a:t>するため、厚生労働大臣が基本的な方針を策定</a:t>
            </a:r>
            <a:r>
              <a:rPr lang="ja-JP" altLang="en-US" sz="1300" dirty="0">
                <a:solidFill>
                  <a:prstClr val="black"/>
                </a:solidFill>
                <a:latin typeface="ＭＳ Ｐ明朝" panose="02020600040205080304" pitchFamily="18" charset="-128"/>
                <a:ea typeface="ＭＳ Ｐ明朝" panose="02020600040205080304" pitchFamily="18" charset="-128"/>
              </a:rPr>
              <a:t>　</a:t>
            </a:r>
            <a:endParaRPr lang="en-US" altLang="ja-JP" sz="1300" dirty="0">
              <a:solidFill>
                <a:prstClr val="black"/>
              </a:solidFill>
              <a:latin typeface="ＭＳ Ｐゴシック"/>
            </a:endParaRPr>
          </a:p>
          <a:p>
            <a:pPr>
              <a:spcBef>
                <a:spcPts val="600"/>
              </a:spcBef>
            </a:pPr>
            <a:r>
              <a:rPr lang="ja-JP" altLang="en-US" sz="1300" b="1" u="sng" dirty="0">
                <a:solidFill>
                  <a:prstClr val="black"/>
                </a:solidFill>
                <a:latin typeface="ＭＳ ゴシック" panose="020B0609070205080204" pitchFamily="49" charset="-128"/>
                <a:ea typeface="ＭＳ ゴシック" panose="020B0609070205080204" pitchFamily="49" charset="-128"/>
              </a:rPr>
              <a:t>２．地域における効率的かつ効果的な医療提供体制の確保（医療法関係）</a:t>
            </a:r>
          </a:p>
          <a:p>
            <a:pPr marL="361950" indent="-361950"/>
            <a:r>
              <a:rPr lang="ja-JP" altLang="en-US" sz="1300" dirty="0">
                <a:solidFill>
                  <a:prstClr val="black"/>
                </a:solidFill>
                <a:latin typeface="ＭＳ 明朝" panose="02020609040205080304" pitchFamily="17" charset="-128"/>
                <a:ea typeface="ＭＳ 明朝" panose="02020609040205080304" pitchFamily="17" charset="-128"/>
              </a:rPr>
              <a:t>　①医療機関が都道府県知事に</a:t>
            </a:r>
            <a:r>
              <a:rPr lang="ja-JP" altLang="en-US" sz="1300" b="1" u="sng" dirty="0">
                <a:solidFill>
                  <a:prstClr val="black"/>
                </a:solidFill>
                <a:latin typeface="ＭＳ ゴシック" panose="020B0609070205080204" pitchFamily="49" charset="-128"/>
                <a:ea typeface="ＭＳ ゴシック" panose="020B0609070205080204" pitchFamily="49" charset="-128"/>
              </a:rPr>
              <a:t>病床の医療機能（高度急性期、急性期、回復期、慢性期）等を報告し、</a:t>
            </a:r>
            <a:r>
              <a:rPr lang="ja-JP" altLang="en-US" sz="1300" dirty="0">
                <a:solidFill>
                  <a:prstClr val="black"/>
                </a:solidFill>
                <a:latin typeface="ＭＳ 明朝" panose="02020609040205080304" pitchFamily="17" charset="-128"/>
                <a:ea typeface="ＭＳ 明朝" panose="02020609040205080304" pitchFamily="17" charset="-128"/>
              </a:rPr>
              <a:t>都道府県は、それをもとに</a:t>
            </a:r>
            <a:r>
              <a:rPr lang="ja-JP" altLang="en-US" sz="1300" b="1" u="sng" dirty="0">
                <a:solidFill>
                  <a:prstClr val="black"/>
                </a:solidFill>
                <a:latin typeface="ＭＳ ゴシック" panose="020B0609070205080204" pitchFamily="49" charset="-128"/>
                <a:ea typeface="ＭＳ ゴシック" panose="020B0609070205080204" pitchFamily="49" charset="-128"/>
              </a:rPr>
              <a:t>地域医療構想（ビジョン）</a:t>
            </a:r>
            <a:r>
              <a:rPr lang="ja-JP" altLang="en-US" sz="1300" dirty="0">
                <a:solidFill>
                  <a:prstClr val="black"/>
                </a:solidFill>
                <a:latin typeface="ＭＳ 明朝" panose="02020609040205080304" pitchFamily="17" charset="-128"/>
                <a:ea typeface="ＭＳ 明朝" panose="02020609040205080304" pitchFamily="17" charset="-128"/>
              </a:rPr>
              <a:t>（地域の医療提供体制の将来のあるべき姿）を医療計画において策定</a:t>
            </a:r>
            <a:r>
              <a:rPr lang="ja-JP" altLang="en-US" sz="900" dirty="0">
                <a:solidFill>
                  <a:prstClr val="black"/>
                </a:solidFill>
                <a:latin typeface="ＭＳ Ｐゴシック"/>
              </a:rPr>
              <a:t>　</a:t>
            </a:r>
            <a:endParaRPr lang="en-US" altLang="ja-JP" sz="1300" dirty="0">
              <a:solidFill>
                <a:prstClr val="black"/>
              </a:solidFill>
              <a:latin typeface="ＭＳ Ｐゴシック"/>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②</a:t>
            </a:r>
            <a:r>
              <a:rPr lang="ja-JP" altLang="en-US" sz="1300" b="1" u="sng" dirty="0">
                <a:solidFill>
                  <a:prstClr val="black"/>
                </a:solidFill>
                <a:latin typeface="ＭＳ ゴシック" panose="020B0609070205080204" pitchFamily="49" charset="-128"/>
                <a:ea typeface="ＭＳ ゴシック" panose="020B0609070205080204" pitchFamily="49" charset="-128"/>
              </a:rPr>
              <a:t>医師確保支援</a:t>
            </a:r>
            <a:r>
              <a:rPr lang="ja-JP" altLang="en-US" sz="1300" dirty="0">
                <a:solidFill>
                  <a:prstClr val="black"/>
                </a:solidFill>
                <a:latin typeface="ＭＳ 明朝" panose="02020609040205080304" pitchFamily="17" charset="-128"/>
                <a:ea typeface="ＭＳ 明朝" panose="02020609040205080304" pitchFamily="17" charset="-128"/>
              </a:rPr>
              <a:t>を行う地域医療支援センターの機能を法律に位置付け</a:t>
            </a:r>
            <a:r>
              <a:rPr lang="ja-JP" altLang="en-US" sz="900" dirty="0">
                <a:solidFill>
                  <a:prstClr val="black"/>
                </a:solidFill>
                <a:latin typeface="ＭＳ Ｐゴシック"/>
              </a:rPr>
              <a:t>　</a:t>
            </a:r>
            <a:endParaRPr lang="en-US" altLang="ja-JP" sz="1300" dirty="0">
              <a:solidFill>
                <a:prstClr val="black"/>
              </a:solidFill>
              <a:latin typeface="ＭＳ Ｐゴシック"/>
            </a:endParaRPr>
          </a:p>
          <a:p>
            <a:pPr>
              <a:lnSpc>
                <a:spcPts val="700"/>
              </a:lnSpc>
              <a:spcBef>
                <a:spcPts val="100"/>
              </a:spcBef>
            </a:pP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b="1" u="sng" dirty="0">
                <a:solidFill>
                  <a:prstClr val="black"/>
                </a:solidFill>
                <a:latin typeface="ＭＳ ゴシック" panose="020B0609070205080204" pitchFamily="49" charset="-128"/>
                <a:ea typeface="ＭＳ ゴシック" panose="020B0609070205080204" pitchFamily="49" charset="-128"/>
              </a:rPr>
              <a:t>３．地域包括ケアシステムの構築と費用負担の公平化（介護保険法関係）</a:t>
            </a: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①在宅医療・介護連携の推進などの</a:t>
            </a:r>
            <a:r>
              <a:rPr lang="ja-JP" altLang="en-US" sz="1300" b="1" u="sng" dirty="0">
                <a:solidFill>
                  <a:prstClr val="black"/>
                </a:solidFill>
                <a:latin typeface="ＭＳ ゴシック" panose="020B0609070205080204" pitchFamily="49" charset="-128"/>
                <a:ea typeface="ＭＳ ゴシック" panose="020B0609070205080204" pitchFamily="49" charset="-128"/>
              </a:rPr>
              <a:t>地域支援事業の充実</a:t>
            </a:r>
            <a:r>
              <a:rPr lang="ja-JP" altLang="en-US" sz="1300" dirty="0">
                <a:solidFill>
                  <a:prstClr val="black"/>
                </a:solidFill>
                <a:latin typeface="ＭＳ ゴシック" panose="020B0609070205080204" pitchFamily="49" charset="-128"/>
                <a:ea typeface="ＭＳ ゴシック" panose="020B0609070205080204" pitchFamily="49" charset="-128"/>
              </a:rPr>
              <a:t>とあわせ、</a:t>
            </a:r>
            <a:r>
              <a:rPr lang="ja-JP" altLang="en-US" sz="1300" b="1" u="sng" dirty="0">
                <a:solidFill>
                  <a:prstClr val="black"/>
                </a:solidFill>
                <a:latin typeface="ＭＳ ゴシック" panose="020B0609070205080204" pitchFamily="49" charset="-128"/>
                <a:ea typeface="ＭＳ ゴシック" panose="020B0609070205080204" pitchFamily="49" charset="-128"/>
              </a:rPr>
              <a:t>全国一律の予防給付</a:t>
            </a:r>
            <a:r>
              <a:rPr lang="en-US" altLang="ja-JP" sz="1300" b="1" u="sng" dirty="0">
                <a:solidFill>
                  <a:prstClr val="black"/>
                </a:solidFill>
                <a:latin typeface="ＭＳ ゴシック" panose="020B0609070205080204" pitchFamily="49" charset="-128"/>
                <a:ea typeface="ＭＳ ゴシック" panose="020B0609070205080204" pitchFamily="49" charset="-128"/>
              </a:rPr>
              <a:t>(</a:t>
            </a:r>
            <a:r>
              <a:rPr lang="ja-JP" altLang="en-US" sz="1300" b="1" u="sng" dirty="0">
                <a:solidFill>
                  <a:prstClr val="black"/>
                </a:solidFill>
                <a:latin typeface="ＭＳ ゴシック" panose="020B0609070205080204" pitchFamily="49" charset="-128"/>
                <a:ea typeface="ＭＳ ゴシック" panose="020B0609070205080204" pitchFamily="49" charset="-128"/>
              </a:rPr>
              <a:t>訪問介護・通所介護</a:t>
            </a:r>
            <a:r>
              <a:rPr lang="en-US" altLang="ja-JP" sz="1300" b="1" u="sng" dirty="0">
                <a:solidFill>
                  <a:prstClr val="black"/>
                </a:solidFill>
                <a:latin typeface="ＭＳ ゴシック" panose="020B0609070205080204" pitchFamily="49" charset="-128"/>
                <a:ea typeface="ＭＳ ゴシック" panose="020B0609070205080204" pitchFamily="49" charset="-128"/>
              </a:rPr>
              <a:t>)</a:t>
            </a:r>
            <a:r>
              <a:rPr lang="ja-JP" altLang="en-US" sz="1300" b="1" u="sng" dirty="0">
                <a:solidFill>
                  <a:prstClr val="black"/>
                </a:solidFill>
                <a:latin typeface="ＭＳ ゴシック" panose="020B0609070205080204" pitchFamily="49" charset="-128"/>
                <a:ea typeface="ＭＳ ゴシック" panose="020B0609070205080204" pitchFamily="49" charset="-128"/>
              </a:rPr>
              <a:t>を地域支援事業に　</a:t>
            </a: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b="1" u="sng" dirty="0">
                <a:solidFill>
                  <a:prstClr val="black"/>
                </a:solidFill>
                <a:latin typeface="ＭＳ ゴシック" panose="020B0609070205080204" pitchFamily="49" charset="-128"/>
                <a:ea typeface="ＭＳ ゴシック" panose="020B0609070205080204" pitchFamily="49" charset="-128"/>
              </a:rPr>
              <a:t>移行し、多様化</a:t>
            </a: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en-US" altLang="ja-JP" sz="1300" dirty="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地域支援事業：介護保険財源で市町村が取り組む事業</a:t>
            </a:r>
            <a:endParaRPr lang="en-US" altLang="ja-JP" sz="1300" dirty="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②</a:t>
            </a:r>
            <a:r>
              <a:rPr lang="ja-JP" altLang="en-US" sz="1300" b="1" u="sng" dirty="0">
                <a:solidFill>
                  <a:prstClr val="black"/>
                </a:solidFill>
                <a:latin typeface="ＭＳ ゴシック" panose="020B0609070205080204" pitchFamily="49" charset="-128"/>
                <a:ea typeface="ＭＳ ゴシック" panose="020B0609070205080204" pitchFamily="49" charset="-128"/>
              </a:rPr>
              <a:t>特別養護老人ホーム</a:t>
            </a:r>
            <a:r>
              <a:rPr lang="ja-JP" altLang="en-US" sz="1300" dirty="0">
                <a:solidFill>
                  <a:prstClr val="black"/>
                </a:solidFill>
                <a:latin typeface="ＭＳ 明朝" panose="02020609040205080304" pitchFamily="17" charset="-128"/>
                <a:ea typeface="ＭＳ 明朝" panose="02020609040205080304" pitchFamily="17" charset="-128"/>
              </a:rPr>
              <a:t>について、在宅での生活が困難な中重度の要介護者を支える機能に重点化 </a:t>
            </a:r>
            <a:endParaRPr lang="en-US" altLang="ja-JP" sz="1300" dirty="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③</a:t>
            </a:r>
            <a:r>
              <a:rPr lang="ja-JP" altLang="en-US" sz="1300" b="1" u="sng" dirty="0">
                <a:solidFill>
                  <a:prstClr val="black"/>
                </a:solidFill>
                <a:latin typeface="ＭＳ ゴシック" panose="020B0609070205080204" pitchFamily="49" charset="-128"/>
                <a:ea typeface="ＭＳ ゴシック" panose="020B0609070205080204" pitchFamily="49" charset="-128"/>
              </a:rPr>
              <a:t>低所得者の保険料軽減を拡充</a:t>
            </a:r>
            <a:r>
              <a:rPr lang="ja-JP" altLang="en-US" sz="1300" b="1" dirty="0">
                <a:solidFill>
                  <a:prstClr val="black"/>
                </a:solidFill>
                <a:latin typeface="ＭＳ ゴシック" panose="020B0609070205080204" pitchFamily="49" charset="-128"/>
                <a:ea typeface="ＭＳ ゴシック" panose="020B0609070205080204" pitchFamily="49" charset="-128"/>
              </a:rPr>
              <a:t> </a:t>
            </a:r>
            <a:endParaRPr lang="ja-JP" altLang="en-US" sz="1300" b="1" u="sng" dirty="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④</a:t>
            </a:r>
            <a:r>
              <a:rPr lang="ja-JP" altLang="en-US" sz="1300" b="1" u="sng" dirty="0">
                <a:solidFill>
                  <a:prstClr val="black"/>
                </a:solidFill>
                <a:latin typeface="ＭＳ ゴシック" panose="020B0609070205080204" pitchFamily="49" charset="-128"/>
                <a:ea typeface="ＭＳ ゴシック" panose="020B0609070205080204" pitchFamily="49" charset="-128"/>
              </a:rPr>
              <a:t>一定以上の所得のある利用者の自己負担を２割へ引上げ</a:t>
            </a:r>
            <a:r>
              <a:rPr lang="ja-JP" altLang="en-US" sz="1300" u="sng" dirty="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ただし、月額上限あり）</a:t>
            </a:r>
            <a:endParaRPr lang="en-US" altLang="ja-JP" sz="1300" dirty="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⑤低所得の施設利用者の食費・居住費を補填する</a:t>
            </a:r>
            <a:r>
              <a:rPr lang="ja-JP" altLang="en-US" sz="1300" b="1" u="sng" dirty="0">
                <a:solidFill>
                  <a:prstClr val="black"/>
                </a:solidFill>
                <a:latin typeface="ＭＳ ゴシック" panose="020B0609070205080204" pitchFamily="49" charset="-128"/>
                <a:ea typeface="ＭＳ ゴシック" panose="020B0609070205080204" pitchFamily="49" charset="-128"/>
              </a:rPr>
              <a:t>「補足給付」の要件に資産などを追加</a:t>
            </a:r>
            <a:r>
              <a:rPr lang="ja-JP" altLang="en-US" sz="1300" dirty="0">
                <a:solidFill>
                  <a:prstClr val="black"/>
                </a:solidFill>
                <a:latin typeface="ＭＳ 明朝" panose="02020609040205080304" pitchFamily="17" charset="-128"/>
                <a:ea typeface="ＭＳ 明朝" panose="02020609040205080304" pitchFamily="17" charset="-128"/>
              </a:rPr>
              <a:t> </a:t>
            </a: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a:lnSpc>
                <a:spcPts val="500"/>
              </a:lnSpc>
              <a:spcBef>
                <a:spcPts val="100"/>
              </a:spcBef>
            </a:pP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b="1" u="sng" dirty="0">
                <a:solidFill>
                  <a:prstClr val="black"/>
                </a:solidFill>
                <a:latin typeface="ＭＳ ゴシック" panose="020B0609070205080204" pitchFamily="49" charset="-128"/>
                <a:ea typeface="ＭＳ ゴシック" panose="020B0609070205080204" pitchFamily="49" charset="-128"/>
              </a:rPr>
              <a:t>４．その他</a:t>
            </a:r>
            <a:r>
              <a:rPr lang="ja-JP" altLang="en-US" sz="1300" u="sng" dirty="0">
                <a:solidFill>
                  <a:prstClr val="black"/>
                </a:solidFill>
                <a:latin typeface="ＭＳ 明朝" panose="02020609040205080304" pitchFamily="17" charset="-128"/>
                <a:ea typeface="ＭＳ 明朝" panose="02020609040205080304" pitchFamily="17" charset="-128"/>
              </a:rPr>
              <a:t>　</a:t>
            </a:r>
            <a:endParaRPr lang="en-US" altLang="ja-JP" sz="1300" u="sng" dirty="0">
              <a:solidFill>
                <a:prstClr val="black"/>
              </a:solidFill>
              <a:latin typeface="ＭＳ 明朝" panose="02020609040205080304" pitchFamily="17" charset="-128"/>
              <a:ea typeface="ＭＳ 明朝" panose="02020609040205080304" pitchFamily="17" charset="-128"/>
            </a:endParaRPr>
          </a:p>
          <a:p>
            <a:pPr marL="361950" indent="-361950">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①診療の補助のうちの</a:t>
            </a:r>
            <a:r>
              <a:rPr lang="ja-JP" altLang="en-US" sz="1300" b="1" u="sng" dirty="0">
                <a:solidFill>
                  <a:prstClr val="black"/>
                </a:solidFill>
                <a:latin typeface="ＭＳ ゴシック" panose="020B0609070205080204" pitchFamily="49" charset="-128"/>
                <a:ea typeface="ＭＳ ゴシック" panose="020B0609070205080204" pitchFamily="49" charset="-128"/>
              </a:rPr>
              <a:t>特定行為を明確化</a:t>
            </a:r>
            <a:r>
              <a:rPr lang="ja-JP" altLang="en-US" sz="1300" dirty="0">
                <a:solidFill>
                  <a:prstClr val="black"/>
                </a:solidFill>
                <a:latin typeface="ＭＳ 明朝" panose="02020609040205080304" pitchFamily="17" charset="-128"/>
                <a:ea typeface="ＭＳ 明朝" panose="02020609040205080304" pitchFamily="17" charset="-128"/>
              </a:rPr>
              <a:t>し、それを手順書により行う看護師の研修制度を新設</a:t>
            </a: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②</a:t>
            </a:r>
            <a:r>
              <a:rPr lang="ja-JP" altLang="en-US" sz="1300" b="1" u="sng" dirty="0">
                <a:solidFill>
                  <a:prstClr val="black"/>
                </a:solidFill>
                <a:latin typeface="ＭＳ ゴシック" panose="020B0609070205080204" pitchFamily="49" charset="-128"/>
                <a:ea typeface="ＭＳ ゴシック" panose="020B0609070205080204" pitchFamily="49" charset="-128"/>
              </a:rPr>
              <a:t>医療事故に係る調査の仕組み</a:t>
            </a:r>
            <a:r>
              <a:rPr lang="ja-JP" altLang="en-US" sz="1300" dirty="0">
                <a:solidFill>
                  <a:prstClr val="black"/>
                </a:solidFill>
                <a:latin typeface="ＭＳ 明朝" panose="02020609040205080304" pitchFamily="17" charset="-128"/>
                <a:ea typeface="ＭＳ 明朝" panose="02020609040205080304" pitchFamily="17" charset="-128"/>
              </a:rPr>
              <a:t>を位置づけ</a:t>
            </a:r>
            <a:endParaRPr lang="ja-JP" altLang="en-US" sz="1300" dirty="0">
              <a:solidFill>
                <a:prstClr val="black"/>
              </a:solidFill>
              <a:latin typeface="ＭＳ Ｐゴシック"/>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③医療法人社団と医療法人財団の合併、持分なし医療法人への移行促進策を措置</a:t>
            </a:r>
            <a:endParaRPr lang="en-US" altLang="ja-JP" sz="1300" dirty="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④介護人材確保対策の検討（介護福祉士の資格取得方法見直しの施行時期を</a:t>
            </a:r>
            <a:r>
              <a:rPr lang="en-US" altLang="ja-JP" sz="1300" dirty="0">
                <a:solidFill>
                  <a:prstClr val="black"/>
                </a:solidFill>
                <a:latin typeface="ＭＳ 明朝" panose="02020609040205080304" pitchFamily="17" charset="-128"/>
                <a:ea typeface="ＭＳ 明朝" panose="02020609040205080304" pitchFamily="17" charset="-128"/>
              </a:rPr>
              <a:t>27</a:t>
            </a:r>
            <a:r>
              <a:rPr lang="ja-JP" altLang="en-US" sz="1300" dirty="0">
                <a:solidFill>
                  <a:prstClr val="black"/>
                </a:solidFill>
                <a:latin typeface="ＭＳ 明朝" panose="02020609040205080304" pitchFamily="17" charset="-128"/>
                <a:ea typeface="ＭＳ 明朝" panose="02020609040205080304" pitchFamily="17" charset="-128"/>
              </a:rPr>
              <a:t>年度から</a:t>
            </a:r>
            <a:r>
              <a:rPr lang="en-US" altLang="ja-JP" sz="1300" dirty="0">
                <a:solidFill>
                  <a:prstClr val="black"/>
                </a:solidFill>
                <a:latin typeface="ＭＳ 明朝" panose="02020609040205080304" pitchFamily="17" charset="-128"/>
                <a:ea typeface="ＭＳ 明朝" panose="02020609040205080304" pitchFamily="17" charset="-128"/>
              </a:rPr>
              <a:t>28</a:t>
            </a:r>
            <a:r>
              <a:rPr lang="ja-JP" altLang="en-US" sz="1300" dirty="0">
                <a:solidFill>
                  <a:prstClr val="black"/>
                </a:solidFill>
                <a:latin typeface="ＭＳ 明朝" panose="02020609040205080304" pitchFamily="17" charset="-128"/>
                <a:ea typeface="ＭＳ 明朝" panose="02020609040205080304" pitchFamily="17" charset="-128"/>
              </a:rPr>
              <a:t>年度に延期）</a:t>
            </a:r>
            <a:endParaRPr lang="en-US" altLang="ja-JP" sz="900" b="1" u="sng" dirty="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p>
        </p:txBody>
      </p:sp>
      <p:sp>
        <p:nvSpPr>
          <p:cNvPr id="31" name="正方形/長方形 30"/>
          <p:cNvSpPr/>
          <p:nvPr/>
        </p:nvSpPr>
        <p:spPr bwMode="auto">
          <a:xfrm>
            <a:off x="57251" y="6491860"/>
            <a:ext cx="9757175" cy="321516"/>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400">
                <a:solidFill>
                  <a:prstClr val="black"/>
                </a:solidFill>
                <a:latin typeface="ＭＳ 明朝" panose="02020609040205080304" pitchFamily="17" charset="-128"/>
                <a:ea typeface="ＭＳ 明朝" panose="02020609040205080304" pitchFamily="17" charset="-128"/>
              </a:rPr>
              <a:t>　</a:t>
            </a:r>
            <a:r>
              <a:rPr lang="ja-JP" altLang="en-US" sz="1200">
                <a:solidFill>
                  <a:prstClr val="black"/>
                </a:solidFill>
                <a:latin typeface="ＭＳ 明朝" panose="02020609040205080304" pitchFamily="17" charset="-128"/>
                <a:ea typeface="ＭＳ 明朝" panose="02020609040205080304" pitchFamily="17" charset="-128"/>
              </a:rPr>
              <a:t>公布日。ただし、</a:t>
            </a:r>
            <a:r>
              <a:rPr lang="ja-JP" altLang="en-US" sz="1200" dirty="0">
                <a:solidFill>
                  <a:prstClr val="black"/>
                </a:solidFill>
                <a:latin typeface="ＭＳ 明朝" panose="02020609040205080304" pitchFamily="17" charset="-128"/>
                <a:ea typeface="ＭＳ 明朝" panose="02020609040205080304" pitchFamily="17" charset="-128"/>
              </a:rPr>
              <a:t>医療法関係は平成</a:t>
            </a:r>
            <a:r>
              <a:rPr lang="en-US" altLang="ja-JP" sz="1200" dirty="0">
                <a:solidFill>
                  <a:prstClr val="black"/>
                </a:solidFill>
                <a:latin typeface="ＭＳ 明朝" panose="02020609040205080304" pitchFamily="17" charset="-128"/>
                <a:ea typeface="ＭＳ 明朝" panose="02020609040205080304" pitchFamily="17" charset="-128"/>
              </a:rPr>
              <a:t>26</a:t>
            </a:r>
            <a:r>
              <a:rPr lang="ja-JP" altLang="en-US" sz="1200" dirty="0">
                <a:solidFill>
                  <a:prstClr val="black"/>
                </a:solidFill>
                <a:latin typeface="ＭＳ 明朝" panose="02020609040205080304" pitchFamily="17" charset="-128"/>
                <a:ea typeface="ＭＳ 明朝" panose="02020609040205080304" pitchFamily="17" charset="-128"/>
              </a:rPr>
              <a:t>年</a:t>
            </a:r>
            <a:r>
              <a:rPr lang="en-US" altLang="ja-JP" sz="1200" dirty="0">
                <a:solidFill>
                  <a:prstClr val="black"/>
                </a:solidFill>
                <a:latin typeface="ＭＳ 明朝" panose="02020609040205080304" pitchFamily="17" charset="-128"/>
                <a:ea typeface="ＭＳ 明朝" panose="02020609040205080304" pitchFamily="17" charset="-128"/>
              </a:rPr>
              <a:t>10</a:t>
            </a:r>
            <a:r>
              <a:rPr lang="ja-JP" altLang="en-US" sz="1200" dirty="0">
                <a:solidFill>
                  <a:prstClr val="black"/>
                </a:solidFill>
                <a:latin typeface="ＭＳ 明朝" panose="02020609040205080304" pitchFamily="17" charset="-128"/>
                <a:ea typeface="ＭＳ 明朝" panose="02020609040205080304" pitchFamily="17" charset="-128"/>
              </a:rPr>
              <a:t>月以降、介護保険法関係は平成</a:t>
            </a:r>
            <a:r>
              <a:rPr lang="en-US" altLang="ja-JP" sz="1200" dirty="0">
                <a:solidFill>
                  <a:prstClr val="black"/>
                </a:solidFill>
                <a:latin typeface="ＭＳ 明朝" panose="02020609040205080304" pitchFamily="17" charset="-128"/>
                <a:ea typeface="ＭＳ 明朝" panose="02020609040205080304" pitchFamily="17" charset="-128"/>
              </a:rPr>
              <a:t>27</a:t>
            </a:r>
            <a:r>
              <a:rPr lang="ja-JP" altLang="en-US" sz="1200" dirty="0">
                <a:solidFill>
                  <a:prstClr val="black"/>
                </a:solidFill>
                <a:latin typeface="ＭＳ 明朝" panose="02020609040205080304" pitchFamily="17" charset="-128"/>
                <a:ea typeface="ＭＳ 明朝" panose="02020609040205080304" pitchFamily="17" charset="-128"/>
              </a:rPr>
              <a:t>年４月以降など、順次施行。</a:t>
            </a:r>
          </a:p>
        </p:txBody>
      </p:sp>
      <p:sp>
        <p:nvSpPr>
          <p:cNvPr id="11" name="角丸四角形 10"/>
          <p:cNvSpPr/>
          <p:nvPr/>
        </p:nvSpPr>
        <p:spPr>
          <a:xfrm>
            <a:off x="-15552" y="1484784"/>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dirty="0">
                <a:solidFill>
                  <a:prstClr val="white"/>
                </a:solidFill>
                <a:latin typeface="ＭＳ Ｐゴシック"/>
              </a:rPr>
              <a:t>　</a:t>
            </a:r>
            <a:r>
              <a:rPr lang="ja-JP" altLang="en-US" sz="1400" dirty="0">
                <a:solidFill>
                  <a:prstClr val="white"/>
                </a:solidFill>
                <a:latin typeface="ＭＳ Ｐゴシック"/>
              </a:rPr>
              <a:t>概　要</a:t>
            </a:r>
            <a:endParaRPr lang="en-US" altLang="ja-JP" sz="1400" dirty="0">
              <a:solidFill>
                <a:prstClr val="white"/>
              </a:solidFill>
              <a:latin typeface="ＭＳ Ｐゴシック"/>
            </a:endParaRPr>
          </a:p>
        </p:txBody>
      </p:sp>
      <p:sp>
        <p:nvSpPr>
          <p:cNvPr id="12" name="角丸四角形 11"/>
          <p:cNvSpPr/>
          <p:nvPr/>
        </p:nvSpPr>
        <p:spPr>
          <a:xfrm>
            <a:off x="-15552" y="548680"/>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dirty="0">
                <a:solidFill>
                  <a:prstClr val="white"/>
                </a:solidFill>
                <a:latin typeface="ＭＳ Ｐゴシック"/>
              </a:rPr>
              <a:t>　</a:t>
            </a:r>
            <a:r>
              <a:rPr lang="ja-JP" altLang="en-US" sz="1400" dirty="0">
                <a:solidFill>
                  <a:prstClr val="white"/>
                </a:solidFill>
                <a:latin typeface="ＭＳ Ｐゴシック"/>
              </a:rPr>
              <a:t>趣　旨</a:t>
            </a:r>
            <a:endParaRPr lang="en-US" altLang="ja-JP" sz="1400" dirty="0">
              <a:solidFill>
                <a:prstClr val="white"/>
              </a:solidFill>
              <a:latin typeface="ＭＳ Ｐゴシック"/>
            </a:endParaRPr>
          </a:p>
        </p:txBody>
      </p:sp>
      <p:sp>
        <p:nvSpPr>
          <p:cNvPr id="15" name="角丸四角形 14"/>
          <p:cNvSpPr/>
          <p:nvPr/>
        </p:nvSpPr>
        <p:spPr>
          <a:xfrm>
            <a:off x="-15552" y="6309320"/>
            <a:ext cx="1800200"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dirty="0">
                <a:solidFill>
                  <a:prstClr val="white"/>
                </a:solidFill>
                <a:latin typeface="ＭＳ Ｐゴシック"/>
              </a:rPr>
              <a:t>　</a:t>
            </a:r>
            <a:r>
              <a:rPr lang="ja-JP" altLang="en-US" sz="1400" dirty="0">
                <a:solidFill>
                  <a:prstClr val="white"/>
                </a:solidFill>
                <a:latin typeface="ＭＳ Ｐゴシック"/>
              </a:rPr>
              <a:t>施行期日（予定）</a:t>
            </a:r>
            <a:endParaRPr lang="en-US" altLang="ja-JP" sz="1400" dirty="0">
              <a:solidFill>
                <a:prstClr val="white"/>
              </a:solidFill>
              <a:latin typeface="ＭＳ Ｐゴシック"/>
            </a:endParaRPr>
          </a:p>
        </p:txBody>
      </p:sp>
      <p:sp>
        <p:nvSpPr>
          <p:cNvPr id="3" name="テキスト ボックス 2"/>
          <p:cNvSpPr txBox="1"/>
          <p:nvPr/>
        </p:nvSpPr>
        <p:spPr>
          <a:xfrm>
            <a:off x="8855149" y="5229202"/>
            <a:ext cx="1080120" cy="207749"/>
          </a:xfrm>
          <a:prstGeom prst="rect">
            <a:avLst/>
          </a:prstGeom>
          <a:noFill/>
        </p:spPr>
        <p:txBody>
          <a:bodyPr wrap="square" rtlCol="0">
            <a:spAutoFit/>
          </a:bodyPr>
          <a:lstStyle/>
          <a:p>
            <a:pPr>
              <a:lnSpc>
                <a:spcPts val="900"/>
              </a:lnSpc>
            </a:pPr>
            <a:endParaRPr lang="ja-JP" altLang="en-US" sz="900" dirty="0">
              <a:solidFill>
                <a:srgbClr val="FF0000"/>
              </a:solidFill>
              <a:latin typeface="ＭＳ Ｐゴシック"/>
            </a:endParaRPr>
          </a:p>
        </p:txBody>
      </p:sp>
      <p:sp>
        <p:nvSpPr>
          <p:cNvPr id="13" name="スライド番号プレースホルダー 1"/>
          <p:cNvSpPr txBox="1">
            <a:spLocks/>
          </p:cNvSpPr>
          <p:nvPr/>
        </p:nvSpPr>
        <p:spPr>
          <a:xfrm>
            <a:off x="7682160" y="6592267"/>
            <a:ext cx="2311400" cy="365125"/>
          </a:xfrm>
          <a:prstGeom prst="rect">
            <a:avLst/>
          </a:prstGeom>
        </p:spPr>
        <p:txBody>
          <a:bodyPr vert="horz" lIns="91413" tIns="45707" rIns="91413" bIns="45707"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400" dirty="0">
              <a:solidFill>
                <a:prstClr val="black"/>
              </a:solidFill>
            </a:endParaRPr>
          </a:p>
        </p:txBody>
      </p:sp>
    </p:spTree>
    <p:extLst>
      <p:ext uri="{BB962C8B-B14F-4D97-AF65-F5344CB8AC3E}">
        <p14:creationId xmlns:p14="http://schemas.microsoft.com/office/powerpoint/2010/main" val="329997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8454" y="404664"/>
            <a:ext cx="9828000" cy="2088232"/>
          </a:xfrm>
          <a:prstGeom prst="roundRect">
            <a:avLst>
              <a:gd name="adj" fmla="val 0"/>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lIns="107902" tIns="107902" rIns="107902" bIns="107902" anchor="t" anchorCtr="0"/>
          <a:lstStyle/>
          <a:p>
            <a:pPr marL="177449" indent="-177449" algn="just" defTabSz="913575">
              <a:spcAft>
                <a:spcPts val="300"/>
              </a:spcAft>
              <a:defRPr/>
            </a:pPr>
            <a:r>
              <a:rPr lang="en-US" altLang="ja-JP" sz="1400" dirty="0">
                <a:solidFill>
                  <a:prstClr val="black"/>
                </a:solidFill>
                <a:latin typeface="Arial" charset="0"/>
              </a:rPr>
              <a:t>〔</a:t>
            </a:r>
            <a:r>
              <a:rPr lang="ja-JP" altLang="en-US" sz="1400" dirty="0">
                <a:solidFill>
                  <a:prstClr val="black"/>
                </a:solidFill>
                <a:latin typeface="Arial" charset="0"/>
              </a:rPr>
              <a:t>見直し案</a:t>
            </a:r>
            <a:r>
              <a:rPr lang="en-US" altLang="ja-JP" sz="1400" dirty="0">
                <a:solidFill>
                  <a:prstClr val="black"/>
                </a:solidFill>
                <a:latin typeface="Arial" charset="0"/>
              </a:rPr>
              <a:t>〕</a:t>
            </a:r>
          </a:p>
          <a:p>
            <a:pPr marL="177449" indent="-177449" algn="just" defTabSz="913575">
              <a:spcAft>
                <a:spcPts val="300"/>
              </a:spcAft>
              <a:defRPr/>
            </a:pPr>
            <a:r>
              <a:rPr lang="ja-JP" altLang="en-US" sz="1400" dirty="0">
                <a:solidFill>
                  <a:prstClr val="black"/>
                </a:solidFill>
                <a:latin typeface="ＭＳ ゴシック" pitchFamily="49" charset="-128"/>
                <a:ea typeface="ＭＳ ゴシック" pitchFamily="49" charset="-128"/>
              </a:rPr>
              <a:t>○　</a:t>
            </a:r>
            <a:r>
              <a:rPr lang="ja-JP" altLang="en-US" sz="1400" u="sng" dirty="0">
                <a:solidFill>
                  <a:prstClr val="black"/>
                </a:solidFill>
                <a:latin typeface="ＭＳ ゴシック" pitchFamily="49" charset="-128"/>
                <a:ea typeface="ＭＳ ゴシック" pitchFamily="49" charset="-128"/>
              </a:rPr>
              <a:t>原則、特養への新規入所者を要介護度３以上の高齢者に限定</a:t>
            </a:r>
            <a:r>
              <a:rPr lang="ja-JP" altLang="en-US" sz="1400" dirty="0">
                <a:solidFill>
                  <a:prstClr val="black"/>
                </a:solidFill>
                <a:latin typeface="ＭＳ ゴシック" pitchFamily="49" charset="-128"/>
                <a:ea typeface="ＭＳ ゴシック" pitchFamily="49" charset="-128"/>
              </a:rPr>
              <a:t>し、在宅での生活が困難な中重度の要介護者を支える施設としての機能に重点化</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既入所者は除く</a:t>
            </a:r>
            <a:r>
              <a:rPr lang="en-US" altLang="ja-JP" sz="1400" dirty="0">
                <a:solidFill>
                  <a:prstClr val="black"/>
                </a:solidFill>
                <a:latin typeface="ＭＳ ゴシック" pitchFamily="49" charset="-128"/>
                <a:ea typeface="ＭＳ ゴシック" pitchFamily="49" charset="-128"/>
              </a:rPr>
              <a:t>】</a:t>
            </a:r>
          </a:p>
          <a:p>
            <a:pPr marL="177449" indent="-177449" algn="just" defTabSz="913575">
              <a:spcAft>
                <a:spcPts val="300"/>
              </a:spcAft>
              <a:defRPr/>
            </a:pPr>
            <a:endParaRPr lang="en-US" altLang="ja-JP" sz="100" dirty="0">
              <a:solidFill>
                <a:prstClr val="black"/>
              </a:solidFill>
              <a:latin typeface="ＭＳ ゴシック" pitchFamily="49" charset="-128"/>
              <a:ea typeface="ＭＳ ゴシック" pitchFamily="49" charset="-128"/>
            </a:endParaRPr>
          </a:p>
          <a:p>
            <a:pPr marL="177449" indent="-177449" algn="just" defTabSz="913575">
              <a:spcAft>
                <a:spcPts val="300"/>
              </a:spcAft>
              <a:defRPr/>
            </a:pPr>
            <a:r>
              <a:rPr lang="ja-JP" altLang="en-US" sz="1400" dirty="0">
                <a:solidFill>
                  <a:prstClr val="black"/>
                </a:solidFill>
                <a:latin typeface="ＭＳ ゴシック" pitchFamily="49" charset="-128"/>
                <a:ea typeface="ＭＳ ゴシック" pitchFamily="49" charset="-128"/>
              </a:rPr>
              <a:t>○　他方で、軽度（要介護１・２）の要介護者について、</a:t>
            </a:r>
            <a:r>
              <a:rPr lang="ja-JP" altLang="en-US" sz="1400" u="sng" dirty="0">
                <a:solidFill>
                  <a:prstClr val="black"/>
                </a:solidFill>
                <a:latin typeface="ＭＳ ゴシック" pitchFamily="49" charset="-128"/>
                <a:ea typeface="ＭＳ ゴシック" pitchFamily="49" charset="-128"/>
              </a:rPr>
              <a:t>やむを得ない事情により、特養以外での生活が著しく困難であると認められる場合には、市町村の関与の下、特例的に、入所を認める</a:t>
            </a:r>
            <a:endParaRPr lang="en-US" altLang="ja-JP" sz="1400" u="sng" dirty="0">
              <a:solidFill>
                <a:prstClr val="black"/>
              </a:solidFill>
              <a:latin typeface="ＭＳ ゴシック" pitchFamily="49" charset="-128"/>
              <a:ea typeface="ＭＳ ゴシック" pitchFamily="49" charset="-128"/>
            </a:endParaRPr>
          </a:p>
          <a:p>
            <a:pPr marL="177449" indent="-177449" algn="just" defTabSz="913575">
              <a:spcAft>
                <a:spcPts val="300"/>
              </a:spcAft>
              <a:defRPr/>
            </a:pPr>
            <a:r>
              <a:rPr lang="ja-JP" altLang="en-US" sz="1100" dirty="0">
                <a:solidFill>
                  <a:prstClr val="black"/>
                </a:solidFill>
                <a:latin typeface="ＭＳ ゴシック" pitchFamily="49" charset="-128"/>
                <a:ea typeface="ＭＳ ゴシック" pitchFamily="49" charset="-128"/>
              </a:rPr>
              <a:t>　</a:t>
            </a:r>
            <a:r>
              <a:rPr lang="en-US" altLang="ja-JP" sz="1100" dirty="0">
                <a:solidFill>
                  <a:prstClr val="black"/>
                </a:solidFill>
                <a:latin typeface="ＭＳ ゴシック" pitchFamily="49" charset="-128"/>
                <a:ea typeface="ＭＳ ゴシック" pitchFamily="49" charset="-128"/>
              </a:rPr>
              <a:t>【 </a:t>
            </a:r>
            <a:r>
              <a:rPr lang="ja-JP" altLang="en-US" sz="1100" dirty="0">
                <a:solidFill>
                  <a:prstClr val="black"/>
                </a:solidFill>
                <a:latin typeface="ＭＳ ゴシック" pitchFamily="49" charset="-128"/>
                <a:ea typeface="ＭＳ ゴシック" pitchFamily="49" charset="-128"/>
              </a:rPr>
              <a:t>参考：要介護１・２であっても特養への入所が必要と考えられる場合（詳細については今後検討） </a:t>
            </a:r>
            <a:r>
              <a:rPr lang="en-US" altLang="ja-JP" sz="1100" dirty="0">
                <a:solidFill>
                  <a:prstClr val="black"/>
                </a:solidFill>
                <a:latin typeface="ＭＳ ゴシック" pitchFamily="49" charset="-128"/>
                <a:ea typeface="ＭＳ ゴシック" pitchFamily="49" charset="-128"/>
              </a:rPr>
              <a:t>】</a:t>
            </a: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知的障害・精神障害等も伴って、地域での安定した生活を続けることが困難</a:t>
            </a:r>
            <a:endParaRPr lang="en-US" altLang="ja-JP" sz="1100" dirty="0">
              <a:solidFill>
                <a:prstClr val="black"/>
              </a:solidFill>
              <a:latin typeface="ＭＳ ゴシック" pitchFamily="49" charset="-128"/>
              <a:ea typeface="ＭＳ ゴシック" pitchFamily="49" charset="-128"/>
            </a:endParaRP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家族等による虐待が深刻であり、心身の安全・安心の確保が不可欠</a:t>
            </a:r>
            <a:endParaRPr lang="en-US" altLang="ja-JP" sz="1100" dirty="0">
              <a:solidFill>
                <a:prstClr val="black"/>
              </a:solidFill>
              <a:latin typeface="ＭＳ ゴシック" pitchFamily="49" charset="-128"/>
              <a:ea typeface="ＭＳ ゴシック" pitchFamily="49" charset="-128"/>
            </a:endParaRP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認知症高齢者であり、常時の適切な見守り・介護が必要</a:t>
            </a:r>
          </a:p>
          <a:p>
            <a:pPr marL="634236" lvl="1" indent="-177449" algn="just" defTabSz="913575">
              <a:lnSpc>
                <a:spcPts val="1300"/>
              </a:lnSpc>
              <a:spcAft>
                <a:spcPts val="300"/>
              </a:spcAft>
              <a:buFont typeface="Wingdings" panose="05000000000000000000" pitchFamily="2" charset="2"/>
              <a:buChar char="Ø"/>
              <a:defRPr/>
            </a:pPr>
            <a:endParaRPr lang="en-US" altLang="ja-JP" sz="1600" dirty="0">
              <a:solidFill>
                <a:prstClr val="black"/>
              </a:solidFill>
              <a:latin typeface="ＭＳ ゴシック" pitchFamily="49" charset="-128"/>
              <a:ea typeface="ＭＳ ゴシック" pitchFamily="49" charset="-128"/>
            </a:endParaRPr>
          </a:p>
          <a:p>
            <a:pPr marL="456787" lvl="1" algn="just" defTabSz="913575">
              <a:lnSpc>
                <a:spcPts val="1400"/>
              </a:lnSpc>
              <a:defRPr/>
            </a:pPr>
            <a:endParaRPr lang="en-US" altLang="ja-JP" sz="1400" b="1" u="sng" dirty="0">
              <a:solidFill>
                <a:prstClr val="black"/>
              </a:solidFill>
              <a:latin typeface="ＭＳ ゴシック" pitchFamily="49" charset="-128"/>
              <a:ea typeface="ＭＳ ゴシック" pitchFamily="49" charset="-128"/>
            </a:endParaRPr>
          </a:p>
          <a:p>
            <a:pPr marL="634236" lvl="1" indent="-177449" algn="just" defTabSz="913575">
              <a:lnSpc>
                <a:spcPts val="1400"/>
              </a:lnSpc>
              <a:buFont typeface="Wingdings" panose="05000000000000000000" pitchFamily="2" charset="2"/>
              <a:buChar char="Ø"/>
              <a:defRPr/>
            </a:pPr>
            <a:endParaRPr lang="en-US" altLang="ja-JP" sz="1400" b="1" u="sng" dirty="0">
              <a:solidFill>
                <a:prstClr val="black"/>
              </a:solidFill>
              <a:latin typeface="ＭＳ ゴシック" pitchFamily="49" charset="-128"/>
              <a:ea typeface="ＭＳ ゴシック" pitchFamily="49" charset="-128"/>
            </a:endParaRPr>
          </a:p>
          <a:p>
            <a:pPr marL="456787" lvl="1" algn="just" defTabSz="913575">
              <a:lnSpc>
                <a:spcPts val="1400"/>
              </a:lnSpc>
              <a:defRPr/>
            </a:pPr>
            <a:endParaRPr lang="en-US" altLang="ja-JP" sz="1400" b="1" u="sng" dirty="0">
              <a:solidFill>
                <a:prstClr val="black"/>
              </a:solidFill>
              <a:latin typeface="ＭＳ ゴシック" pitchFamily="49" charset="-128"/>
              <a:ea typeface="ＭＳ ゴシック" pitchFamily="49" charset="-128"/>
            </a:endParaRPr>
          </a:p>
        </p:txBody>
      </p:sp>
      <p:sp>
        <p:nvSpPr>
          <p:cNvPr id="11" name="正方形/長方形 10"/>
          <p:cNvSpPr/>
          <p:nvPr/>
        </p:nvSpPr>
        <p:spPr>
          <a:xfrm>
            <a:off x="56459" y="8656"/>
            <a:ext cx="9770113" cy="360000"/>
          </a:xfrm>
          <a:prstGeom prst="rect">
            <a:avLst/>
          </a:prstGeom>
          <a:solidFill>
            <a:srgbClr val="FFFF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2000" dirty="0">
                <a:solidFill>
                  <a:prstClr val="black"/>
                </a:solidFill>
                <a:latin typeface="HGP創英角ｺﾞｼｯｸUB" pitchFamily="50" charset="-128"/>
                <a:ea typeface="HGP創英角ｺﾞｼｯｸUB" pitchFamily="50" charset="-128"/>
              </a:rPr>
              <a:t>特別養護老人ホームの重点化</a:t>
            </a:r>
          </a:p>
        </p:txBody>
      </p:sp>
      <p:graphicFrame>
        <p:nvGraphicFramePr>
          <p:cNvPr id="61" name="グラフ 60"/>
          <p:cNvGraphicFramePr/>
          <p:nvPr>
            <p:extLst>
              <p:ext uri="{D42A27DB-BD31-4B8C-83A1-F6EECF244321}">
                <p14:modId xmlns:p14="http://schemas.microsoft.com/office/powerpoint/2010/main" val="3290374328"/>
              </p:ext>
            </p:extLst>
          </p:nvPr>
        </p:nvGraphicFramePr>
        <p:xfrm>
          <a:off x="360074" y="3068960"/>
          <a:ext cx="9316437" cy="237626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グループ化 9"/>
          <p:cNvGrpSpPr/>
          <p:nvPr/>
        </p:nvGrpSpPr>
        <p:grpSpPr>
          <a:xfrm>
            <a:off x="56459" y="2618145"/>
            <a:ext cx="10435159" cy="2360458"/>
            <a:chOff x="-19895" y="2436694"/>
            <a:chExt cx="9632455" cy="2360458"/>
          </a:xfrm>
        </p:grpSpPr>
        <p:sp>
          <p:nvSpPr>
            <p:cNvPr id="62" name="正方形/長方形 61"/>
            <p:cNvSpPr/>
            <p:nvPr/>
          </p:nvSpPr>
          <p:spPr>
            <a:xfrm>
              <a:off x="-19895" y="2436694"/>
              <a:ext cx="2637069" cy="29238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nchor="ctr">
              <a:spAutoFit/>
            </a:bodyPr>
            <a:lstStyle/>
            <a:p>
              <a:pPr algn="ctr" defTabSz="913575"/>
              <a:r>
                <a:rPr lang="ja-JP" altLang="en-US" sz="1300" dirty="0">
                  <a:solidFill>
                    <a:prstClr val="black"/>
                  </a:solidFill>
                  <a:latin typeface="ＭＳ ゴシック" pitchFamily="49" charset="-128"/>
                  <a:ea typeface="ＭＳ ゴシック" pitchFamily="49" charset="-128"/>
                </a:rPr>
                <a:t>要介護度別の特養入所者の割合</a:t>
              </a:r>
              <a:endParaRPr kumimoji="0" lang="ja-JP" altLang="en-US" sz="1300" b="1" kern="0" dirty="0">
                <a:solidFill>
                  <a:sysClr val="windowText" lastClr="000000"/>
                </a:solidFill>
                <a:latin typeface="HG丸ｺﾞｼｯｸM-PRO" pitchFamily="50" charset="-128"/>
                <a:ea typeface="HG丸ｺﾞｼｯｸM-PRO" pitchFamily="50" charset="-128"/>
                <a:cs typeface="ヒラギノ丸ゴ ProN W4"/>
              </a:endParaRPr>
            </a:p>
          </p:txBody>
        </p:sp>
        <p:sp>
          <p:nvSpPr>
            <p:cNvPr id="63" name="Rectangle 6"/>
            <p:cNvSpPr>
              <a:spLocks noChangeArrowheads="1"/>
            </p:cNvSpPr>
            <p:nvPr/>
          </p:nvSpPr>
          <p:spPr bwMode="auto">
            <a:xfrm>
              <a:off x="8028384" y="2992060"/>
              <a:ext cx="1511905" cy="364932"/>
            </a:xfrm>
            <a:prstGeom prst="rect">
              <a:avLst/>
            </a:prstGeom>
            <a:noFill/>
            <a:ln w="9525">
              <a:noFill/>
              <a:miter lim="800000"/>
              <a:headEnd/>
              <a:tailEnd/>
            </a:ln>
          </p:spPr>
          <p:txBody>
            <a:bodyPr wrap="none" anchor="ctr"/>
            <a:lstStyle/>
            <a:p>
              <a:pPr marL="342591" indent="-342591" algn="ctr" defTabSz="913575">
                <a:defRPr/>
              </a:pPr>
              <a:r>
                <a:rPr lang="ja-JP" altLang="en-US" sz="1300" dirty="0">
                  <a:solidFill>
                    <a:prstClr val="black"/>
                  </a:solidFill>
                  <a:latin typeface="ＭＳ Ｐゴシック"/>
                </a:rPr>
                <a:t>（３．３５）</a:t>
              </a:r>
            </a:p>
          </p:txBody>
        </p:sp>
        <p:sp>
          <p:nvSpPr>
            <p:cNvPr id="64" name="Rectangle 6"/>
            <p:cNvSpPr>
              <a:spLocks noChangeArrowheads="1"/>
            </p:cNvSpPr>
            <p:nvPr/>
          </p:nvSpPr>
          <p:spPr bwMode="auto">
            <a:xfrm>
              <a:off x="8028384" y="3429000"/>
              <a:ext cx="1511905" cy="364932"/>
            </a:xfrm>
            <a:prstGeom prst="rect">
              <a:avLst/>
            </a:prstGeom>
            <a:noFill/>
            <a:ln w="9525">
              <a:noFill/>
              <a:miter lim="800000"/>
              <a:headEnd/>
              <a:tailEnd/>
            </a:ln>
          </p:spPr>
          <p:txBody>
            <a:bodyPr wrap="none" anchor="ctr"/>
            <a:lstStyle/>
            <a:p>
              <a:pPr marL="342591" indent="-342591" algn="ctr" defTabSz="913575">
                <a:defRPr/>
              </a:pPr>
              <a:r>
                <a:rPr lang="ja-JP" altLang="en-US" sz="1300" dirty="0">
                  <a:solidFill>
                    <a:prstClr val="black"/>
                  </a:solidFill>
                  <a:latin typeface="ＭＳ Ｐゴシック"/>
                </a:rPr>
                <a:t>（３．８９）</a:t>
              </a:r>
            </a:p>
          </p:txBody>
        </p:sp>
        <p:cxnSp>
          <p:nvCxnSpPr>
            <p:cNvPr id="65" name="直線コネクタ 64"/>
            <p:cNvCxnSpPr/>
            <p:nvPr/>
          </p:nvCxnSpPr>
          <p:spPr>
            <a:xfrm flipV="1">
              <a:off x="1691680" y="3248980"/>
              <a:ext cx="720079"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2339752" y="3248980"/>
              <a:ext cx="108012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大かっこ 66"/>
            <p:cNvSpPr/>
            <p:nvPr/>
          </p:nvSpPr>
          <p:spPr>
            <a:xfrm>
              <a:off x="46722" y="3789040"/>
              <a:ext cx="1329231" cy="1008112"/>
            </a:xfrm>
            <a:prstGeom prst="bracketPair">
              <a:avLst>
                <a:gd name="adj" fmla="val 11323"/>
              </a:avLst>
            </a:prstGeom>
          </p:spPr>
          <p:style>
            <a:lnRef idx="1">
              <a:schemeClr val="dk1"/>
            </a:lnRef>
            <a:fillRef idx="0">
              <a:schemeClr val="dk1"/>
            </a:fillRef>
            <a:effectRef idx="0">
              <a:schemeClr val="dk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3575"/>
              <a:r>
                <a:rPr lang="en-US" altLang="ja-JP" sz="1000" b="1" dirty="0">
                  <a:solidFill>
                    <a:prstClr val="black"/>
                  </a:solidFill>
                  <a:latin typeface="HGPｺﾞｼｯｸM" pitchFamily="50" charset="-128"/>
                  <a:ea typeface="HGPｺﾞｼｯｸM" pitchFamily="50" charset="-128"/>
                </a:rPr>
                <a:t>【</a:t>
              </a:r>
              <a:r>
                <a:rPr lang="ja-JP" altLang="en-US" sz="1000" b="1" dirty="0">
                  <a:solidFill>
                    <a:prstClr val="black"/>
                  </a:solidFill>
                  <a:latin typeface="HGPｺﾞｼｯｸM" pitchFamily="50" charset="-128"/>
                  <a:ea typeface="HGPｺﾞｼｯｸM" pitchFamily="50" charset="-128"/>
                </a:rPr>
                <a:t>参考</a:t>
              </a:r>
              <a:r>
                <a:rPr lang="en-US" altLang="ja-JP" sz="1000" b="1" dirty="0">
                  <a:solidFill>
                    <a:prstClr val="black"/>
                  </a:solidFill>
                  <a:latin typeface="HGPｺﾞｼｯｸM" pitchFamily="50" charset="-128"/>
                  <a:ea typeface="HGPｺﾞｼｯｸM" pitchFamily="50" charset="-128"/>
                </a:rPr>
                <a:t>】</a:t>
              </a:r>
            </a:p>
            <a:p>
              <a:pPr defTabSz="913575"/>
              <a:r>
                <a:rPr lang="ja-JP" altLang="en-US" sz="1000" b="1" dirty="0">
                  <a:solidFill>
                    <a:prstClr val="black"/>
                  </a:solidFill>
                  <a:latin typeface="HGPｺﾞｼｯｸM" pitchFamily="50" charset="-128"/>
                  <a:ea typeface="HGPｺﾞｼｯｸM" pitchFamily="50" charset="-128"/>
                </a:rPr>
                <a:t>平成</a:t>
              </a:r>
              <a:r>
                <a:rPr lang="en-US" altLang="ja-JP" sz="1000" b="1" dirty="0">
                  <a:solidFill>
                    <a:prstClr val="black"/>
                  </a:solidFill>
                  <a:latin typeface="HGPｺﾞｼｯｸM" pitchFamily="50" charset="-128"/>
                  <a:ea typeface="HGPｺﾞｼｯｸM" pitchFamily="50" charset="-128"/>
                </a:rPr>
                <a:t>23</a:t>
              </a:r>
              <a:r>
                <a:rPr lang="ja-JP" altLang="en-US" sz="1000" b="1" dirty="0">
                  <a:solidFill>
                    <a:prstClr val="black"/>
                  </a:solidFill>
                  <a:latin typeface="HGPｺﾞｼｯｸM" pitchFamily="50" charset="-128"/>
                  <a:ea typeface="HGPｺﾞｼｯｸM" pitchFamily="50" charset="-128"/>
                </a:rPr>
                <a:t>年度における特養の新規入所者　</a:t>
              </a:r>
              <a:endParaRPr lang="en-US" altLang="ja-JP" sz="1000" dirty="0">
                <a:solidFill>
                  <a:prstClr val="black"/>
                </a:solidFill>
                <a:latin typeface="HGPｺﾞｼｯｸM" pitchFamily="50" charset="-128"/>
                <a:ea typeface="HGPｺﾞｼｯｸM" pitchFamily="50" charset="-128"/>
              </a:endParaRPr>
            </a:p>
            <a:p>
              <a:pPr defTabSz="913575">
                <a:spcBef>
                  <a:spcPts val="200"/>
                </a:spcBef>
              </a:pPr>
              <a:r>
                <a:rPr lang="en-US" altLang="ja-JP" sz="1000" dirty="0">
                  <a:solidFill>
                    <a:prstClr val="black"/>
                  </a:solidFill>
                  <a:latin typeface="HGPｺﾞｼｯｸM" pitchFamily="50" charset="-128"/>
                  <a:ea typeface="HGPｺﾞｼｯｸM" pitchFamily="50" charset="-128"/>
                </a:rPr>
                <a:t>※</a:t>
              </a:r>
              <a:r>
                <a:rPr lang="ja-JP" altLang="en-US" sz="1000" dirty="0">
                  <a:solidFill>
                    <a:prstClr val="black"/>
                  </a:solidFill>
                  <a:latin typeface="HGPｺﾞｼｯｸM" pitchFamily="50" charset="-128"/>
                  <a:ea typeface="HGPｺﾞｼｯｸM" pitchFamily="50" charset="-128"/>
                </a:rPr>
                <a:t>全体の約</a:t>
              </a:r>
              <a:r>
                <a:rPr lang="en-US" altLang="ja-JP" sz="1000" dirty="0">
                  <a:solidFill>
                    <a:prstClr val="black"/>
                  </a:solidFill>
                  <a:latin typeface="HGPｺﾞｼｯｸM" pitchFamily="50" charset="-128"/>
                  <a:ea typeface="HGPｺﾞｼｯｸM" pitchFamily="50" charset="-128"/>
                </a:rPr>
                <a:t>14</a:t>
              </a:r>
              <a:r>
                <a:rPr lang="ja-JP" altLang="en-US" sz="1000" dirty="0">
                  <a:solidFill>
                    <a:prstClr val="black"/>
                  </a:solidFill>
                  <a:latin typeface="HGPｺﾞｼｯｸM" pitchFamily="50" charset="-128"/>
                  <a:ea typeface="HGPｺﾞｼｯｸM" pitchFamily="50" charset="-128"/>
                </a:rPr>
                <a:t>万人のうち要介護１・２は約１．６万人</a:t>
              </a:r>
            </a:p>
          </p:txBody>
        </p:sp>
        <p:sp>
          <p:nvSpPr>
            <p:cNvPr id="68" name="テキスト ボックス 67"/>
            <p:cNvSpPr txBox="1"/>
            <p:nvPr/>
          </p:nvSpPr>
          <p:spPr>
            <a:xfrm>
              <a:off x="1619672" y="2780928"/>
              <a:ext cx="7992888" cy="276999"/>
            </a:xfrm>
            <a:prstGeom prst="rect">
              <a:avLst/>
            </a:prstGeom>
            <a:noFill/>
          </p:spPr>
          <p:txBody>
            <a:bodyPr wrap="square" rtlCol="0">
              <a:spAutoFit/>
            </a:bodyPr>
            <a:lstStyle/>
            <a:p>
              <a:pPr defTabSz="913575"/>
              <a:r>
                <a:rPr lang="ja-JP" altLang="en-US" sz="1200" dirty="0">
                  <a:solidFill>
                    <a:prstClr val="black"/>
                  </a:solidFill>
                  <a:latin typeface="HGSｺﾞｼｯｸM" panose="020B0600000000000000" pitchFamily="50" charset="-128"/>
                  <a:ea typeface="HGSｺﾞｼｯｸM" panose="020B0600000000000000" pitchFamily="50" charset="-128"/>
                </a:rPr>
                <a:t> 要介護１　　要介護２　　　　要介護３　　　　　　　　要介護４　　　　　　　　要介護５　　　 </a:t>
              </a:r>
              <a:r>
                <a:rPr lang="ja-JP" altLang="en-US" sz="1000" dirty="0">
                  <a:solidFill>
                    <a:prstClr val="black"/>
                  </a:solidFill>
                  <a:latin typeface="HGSｺﾞｼｯｸM" panose="020B0600000000000000" pitchFamily="50" charset="-128"/>
                  <a:ea typeface="HGSｺﾞｼｯｸM" panose="020B0600000000000000" pitchFamily="50" charset="-128"/>
                </a:rPr>
                <a:t>（平均要介護度）</a:t>
              </a:r>
            </a:p>
          </p:txBody>
        </p:sp>
      </p:grpSp>
      <p:graphicFrame>
        <p:nvGraphicFramePr>
          <p:cNvPr id="69" name="コンテンツ プレースホルダ 3"/>
          <p:cNvGraphicFramePr>
            <a:graphicFrameLocks noGrp="1"/>
          </p:cNvGraphicFramePr>
          <p:nvPr>
            <p:ph idx="1"/>
            <p:extLst>
              <p:ext uri="{D42A27DB-BD31-4B8C-83A1-F6EECF244321}">
                <p14:modId xmlns:p14="http://schemas.microsoft.com/office/powerpoint/2010/main" val="3651643779"/>
              </p:ext>
            </p:extLst>
          </p:nvPr>
        </p:nvGraphicFramePr>
        <p:xfrm>
          <a:off x="740534" y="5423836"/>
          <a:ext cx="8268919" cy="1193110"/>
        </p:xfrm>
        <a:graphic>
          <a:graphicData uri="http://schemas.openxmlformats.org/drawingml/2006/table">
            <a:tbl>
              <a:tblPr firstRow="1" bandRow="1">
                <a:tableStyleId>{5940675A-B579-460E-94D1-54222C63F5DA}</a:tableStyleId>
              </a:tblPr>
              <a:tblGrid>
                <a:gridCol w="1762227">
                  <a:extLst>
                    <a:ext uri="{9D8B030D-6E8A-4147-A177-3AD203B41FA5}">
                      <a16:colId xmlns:a16="http://schemas.microsoft.com/office/drawing/2014/main" val="20000"/>
                    </a:ext>
                  </a:extLst>
                </a:gridCol>
                <a:gridCol w="1563656">
                  <a:extLst>
                    <a:ext uri="{9D8B030D-6E8A-4147-A177-3AD203B41FA5}">
                      <a16:colId xmlns:a16="http://schemas.microsoft.com/office/drawing/2014/main" val="20001"/>
                    </a:ext>
                  </a:extLst>
                </a:gridCol>
                <a:gridCol w="1554133">
                  <a:extLst>
                    <a:ext uri="{9D8B030D-6E8A-4147-A177-3AD203B41FA5}">
                      <a16:colId xmlns:a16="http://schemas.microsoft.com/office/drawing/2014/main" val="20002"/>
                    </a:ext>
                  </a:extLst>
                </a:gridCol>
                <a:gridCol w="1558895">
                  <a:extLst>
                    <a:ext uri="{9D8B030D-6E8A-4147-A177-3AD203B41FA5}">
                      <a16:colId xmlns:a16="http://schemas.microsoft.com/office/drawing/2014/main" val="20003"/>
                    </a:ext>
                  </a:extLst>
                </a:gridCol>
                <a:gridCol w="1830008">
                  <a:extLst>
                    <a:ext uri="{9D8B030D-6E8A-4147-A177-3AD203B41FA5}">
                      <a16:colId xmlns:a16="http://schemas.microsoft.com/office/drawing/2014/main" val="20004"/>
                    </a:ext>
                  </a:extLst>
                </a:gridCol>
              </a:tblGrid>
              <a:tr h="309166">
                <a:tc>
                  <a:txBody>
                    <a:bodyPr/>
                    <a:lstStyle/>
                    <a:p>
                      <a:endParaRPr kumimoji="1" lang="ja-JP" altLang="en-US" sz="1400" dirty="0"/>
                    </a:p>
                  </a:txBody>
                  <a:tcPr marL="99076" marR="99076" marT="45726" marB="45726">
                    <a:solidFill>
                      <a:schemeClr val="accent3">
                        <a:lumMod val="40000"/>
                        <a:lumOff val="60000"/>
                        <a:alpha val="70000"/>
                      </a:schemeClr>
                    </a:solidFill>
                  </a:tcPr>
                </a:tc>
                <a:tc>
                  <a:txBody>
                    <a:bodyPr/>
                    <a:lstStyle/>
                    <a:p>
                      <a:pPr algn="ctr"/>
                      <a:r>
                        <a:rPr kumimoji="1" lang="ja-JP" altLang="en-US" sz="1300" dirty="0"/>
                        <a:t>要介護１～２</a:t>
                      </a:r>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a:t>要介護３</a:t>
                      </a:r>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a:t>要介護４～５</a:t>
                      </a:r>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a:t>計</a:t>
                      </a:r>
                    </a:p>
                  </a:txBody>
                  <a:tcPr marL="99076" marR="99076" marT="45726" marB="45726" anchor="ctr">
                    <a:solidFill>
                      <a:schemeClr val="accent3">
                        <a:lumMod val="40000"/>
                        <a:lumOff val="60000"/>
                        <a:alpha val="70000"/>
                      </a:schemeClr>
                    </a:solidFill>
                  </a:tcPr>
                </a:tc>
                <a:extLst>
                  <a:ext uri="{0D108BD9-81ED-4DB2-BD59-A6C34878D82A}">
                    <a16:rowId xmlns:a16="http://schemas.microsoft.com/office/drawing/2014/main" val="10000"/>
                  </a:ext>
                </a:extLst>
              </a:tr>
              <a:tr h="441972">
                <a:tc>
                  <a:txBody>
                    <a:bodyPr/>
                    <a:lstStyle/>
                    <a:p>
                      <a:r>
                        <a:rPr kumimoji="1" lang="ja-JP" altLang="en-US" sz="1300" dirty="0"/>
                        <a:t>全体</a:t>
                      </a:r>
                    </a:p>
                  </a:txBody>
                  <a:tcPr marL="99076" marR="99076" marT="45726" marB="45726" anchor="ctr">
                    <a:lnB w="635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200" b="0" dirty="0">
                          <a:latin typeface="HGS創英角ｺﾞｼｯｸUB" pitchFamily="50" charset="-128"/>
                          <a:ea typeface="HGS創英角ｺﾞｼｯｸUB" pitchFamily="50" charset="-128"/>
                        </a:rPr>
                        <a:t>１３</a:t>
                      </a:r>
                      <a:r>
                        <a:rPr kumimoji="1" lang="en-US" altLang="ja-JP" sz="1200" b="0" dirty="0">
                          <a:latin typeface="HGS創英角ｺﾞｼｯｸUB" pitchFamily="50" charset="-128"/>
                          <a:ea typeface="HGS創英角ｺﾞｼｯｸUB" pitchFamily="50" charset="-128"/>
                        </a:rPr>
                        <a:t>.</a:t>
                      </a:r>
                      <a:r>
                        <a:rPr kumimoji="1" lang="ja-JP" altLang="en-US" sz="1200" b="0" dirty="0">
                          <a:latin typeface="HGS創英角ｺﾞｼｯｸUB" pitchFamily="50" charset="-128"/>
                          <a:ea typeface="HGS創英角ｺﾞｼｯｸUB" pitchFamily="50" charset="-128"/>
                        </a:rPr>
                        <a:t>２</a:t>
                      </a:r>
                      <a:endParaRPr kumimoji="1" lang="en-US" altLang="ja-JP" sz="1200" b="0" dirty="0">
                        <a:latin typeface="HGS創英角ｺﾞｼｯｸUB" pitchFamily="50" charset="-128"/>
                        <a:ea typeface="HGS創英角ｺﾞｼｯｸUB" pitchFamily="50" charset="-128"/>
                      </a:endParaRPr>
                    </a:p>
                    <a:p>
                      <a:pPr algn="ctr"/>
                      <a:r>
                        <a:rPr kumimoji="1" lang="ja-JP" altLang="en-US" sz="1100" b="0" dirty="0">
                          <a:latin typeface="HGS創英角ｺﾞｼｯｸUB" pitchFamily="50" charset="-128"/>
                          <a:ea typeface="HGS創英角ｺﾞｼｯｸUB" pitchFamily="50" charset="-128"/>
                        </a:rPr>
                        <a:t>（３１</a:t>
                      </a:r>
                      <a:r>
                        <a:rPr kumimoji="1" lang="en-US" altLang="ja-JP" sz="1100" b="0" dirty="0">
                          <a:latin typeface="HGS創英角ｺﾞｼｯｸUB" pitchFamily="50" charset="-128"/>
                          <a:ea typeface="HGS創英角ｺﾞｼｯｸUB" pitchFamily="50" charset="-128"/>
                        </a:rPr>
                        <a:t>.</a:t>
                      </a:r>
                      <a:r>
                        <a:rPr kumimoji="1" lang="ja-JP" altLang="en-US" sz="1100" b="0" dirty="0">
                          <a:latin typeface="HGS創英角ｺﾞｼｯｸUB" pitchFamily="50" charset="-128"/>
                          <a:ea typeface="HGS創英角ｺﾞｼｯｸUB" pitchFamily="50" charset="-128"/>
                        </a:rPr>
                        <a:t>２％）</a:t>
                      </a: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HGS創英角ｺﾞｼｯｸUB" pitchFamily="50" charset="-128"/>
                          <a:ea typeface="HGS創英角ｺﾞｼｯｸUB" pitchFamily="50" charset="-128"/>
                        </a:rPr>
                        <a:t>１１</a:t>
                      </a:r>
                      <a:r>
                        <a:rPr kumimoji="1" lang="en-US" altLang="ja-JP" sz="1200" b="0" dirty="0">
                          <a:latin typeface="HGS創英角ｺﾞｼｯｸUB" pitchFamily="50" charset="-128"/>
                          <a:ea typeface="HGS創英角ｺﾞｼｯｸUB" pitchFamily="50" charset="-128"/>
                        </a:rPr>
                        <a:t>.</a:t>
                      </a:r>
                      <a:r>
                        <a:rPr kumimoji="1" lang="ja-JP" altLang="en-US" sz="1200" b="0" dirty="0">
                          <a:latin typeface="HGS創英角ｺﾞｼｯｸUB" pitchFamily="50" charset="-128"/>
                          <a:ea typeface="HGS創英角ｺﾞｼｯｸUB" pitchFamily="50" charset="-128"/>
                        </a:rPr>
                        <a:t>０</a:t>
                      </a:r>
                      <a:endParaRPr kumimoji="1" lang="en-US" altLang="ja-JP" sz="1200" b="0" dirty="0">
                        <a:latin typeface="HGS創英角ｺﾞｼｯｸUB" pitchFamily="50" charset="-128"/>
                        <a:ea typeface="HGS創英角ｺﾞｼｯｸUB" pitchFamily="50" charset="-128"/>
                      </a:endParaRPr>
                    </a:p>
                    <a:p>
                      <a:pPr algn="ctr"/>
                      <a:r>
                        <a:rPr kumimoji="1" lang="ja-JP" altLang="en-US" sz="1100" b="0" dirty="0">
                          <a:latin typeface="HGS創英角ｺﾞｼｯｸUB" pitchFamily="50" charset="-128"/>
                          <a:ea typeface="HGS創英角ｺﾞｼｯｸUB" pitchFamily="50" charset="-128"/>
                        </a:rPr>
                        <a:t>（２６</a:t>
                      </a:r>
                      <a:r>
                        <a:rPr kumimoji="1" lang="en-US" altLang="ja-JP" sz="1100" b="0" dirty="0">
                          <a:latin typeface="HGS創英角ｺﾞｼｯｸUB" pitchFamily="50" charset="-128"/>
                          <a:ea typeface="HGS創英角ｺﾞｼｯｸUB" pitchFamily="50" charset="-128"/>
                        </a:rPr>
                        <a:t>.</a:t>
                      </a:r>
                      <a:r>
                        <a:rPr kumimoji="1" lang="ja-JP" altLang="en-US" sz="1100" b="0" dirty="0">
                          <a:latin typeface="HGS創英角ｺﾞｼｯｸUB" pitchFamily="50" charset="-128"/>
                          <a:ea typeface="HGS創英角ｺﾞｼｯｸUB" pitchFamily="50" charset="-128"/>
                        </a:rPr>
                        <a:t>２％）</a:t>
                      </a: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HGS創英角ｺﾞｼｯｸUB" pitchFamily="50" charset="-128"/>
                          <a:ea typeface="HGS創英角ｺﾞｼｯｸUB" pitchFamily="50" charset="-128"/>
                        </a:rPr>
                        <a:t>１７．９</a:t>
                      </a:r>
                      <a:endParaRPr kumimoji="1" lang="en-US" altLang="ja-JP" sz="1200" b="0" dirty="0">
                        <a:latin typeface="HGS創英角ｺﾞｼｯｸUB" pitchFamily="50" charset="-128"/>
                        <a:ea typeface="HGS創英角ｺﾞｼｯｸUB" pitchFamily="50" charset="-128"/>
                      </a:endParaRPr>
                    </a:p>
                    <a:p>
                      <a:pPr algn="ctr"/>
                      <a:r>
                        <a:rPr kumimoji="1" lang="ja-JP" altLang="en-US" sz="1100" b="0" dirty="0">
                          <a:latin typeface="HGS創英角ｺﾞｼｯｸUB" pitchFamily="50" charset="-128"/>
                          <a:ea typeface="HGS創英角ｺﾞｼｯｸUB" pitchFamily="50" charset="-128"/>
                        </a:rPr>
                        <a:t>（４２</a:t>
                      </a:r>
                      <a:r>
                        <a:rPr kumimoji="1" lang="en-US" altLang="ja-JP" sz="1100" b="0" dirty="0">
                          <a:latin typeface="HGS創英角ｺﾞｼｯｸUB" pitchFamily="50" charset="-128"/>
                          <a:ea typeface="HGS創英角ｺﾞｼｯｸUB" pitchFamily="50" charset="-128"/>
                        </a:rPr>
                        <a:t>.</a:t>
                      </a:r>
                      <a:r>
                        <a:rPr kumimoji="1" lang="ja-JP" altLang="en-US" sz="1100" b="0" dirty="0">
                          <a:latin typeface="HGS創英角ｺﾞｼｯｸUB" pitchFamily="50" charset="-128"/>
                          <a:ea typeface="HGS創英角ｺﾞｼｯｸUB" pitchFamily="50" charset="-128"/>
                        </a:rPr>
                        <a:t>４％）</a:t>
                      </a:r>
                    </a:p>
                  </a:txBody>
                  <a:tcPr marL="99076" marR="99076" marT="45726" marB="45726" anchor="ctr">
                    <a:lnB w="38100" cap="flat" cmpd="sng" algn="ctr">
                      <a:solidFill>
                        <a:srgbClr val="FF0000"/>
                      </a:solidFill>
                      <a:prstDash val="sysDash"/>
                      <a:round/>
                      <a:headEnd type="none" w="med" len="med"/>
                      <a:tailEnd type="none" w="med" len="med"/>
                    </a:lnB>
                  </a:tcPr>
                </a:tc>
                <a:tc>
                  <a:txBody>
                    <a:bodyPr/>
                    <a:lstStyle/>
                    <a:p>
                      <a:pPr algn="ctr"/>
                      <a:r>
                        <a:rPr kumimoji="1" lang="ja-JP" altLang="en-US" sz="1200" b="0" dirty="0">
                          <a:latin typeface="HGS創英角ｺﾞｼｯｸUB" pitchFamily="50" charset="-128"/>
                          <a:ea typeface="HGS創英角ｺﾞｼｯｸUB" pitchFamily="50" charset="-128"/>
                        </a:rPr>
                        <a:t>４２．１</a:t>
                      </a:r>
                      <a:endParaRPr kumimoji="1" lang="en-US" altLang="ja-JP" sz="1200" b="0" dirty="0">
                        <a:latin typeface="HGS創英角ｺﾞｼｯｸUB" pitchFamily="50" charset="-128"/>
                        <a:ea typeface="HGS創英角ｺﾞｼｯｸUB" pitchFamily="50" charset="-128"/>
                      </a:endParaRPr>
                    </a:p>
                    <a:p>
                      <a:pPr algn="ctr"/>
                      <a:r>
                        <a:rPr kumimoji="1" lang="ja-JP" altLang="en-US" sz="1100" b="0" dirty="0">
                          <a:latin typeface="HGS創英角ｺﾞｼｯｸUB" pitchFamily="50" charset="-128"/>
                          <a:ea typeface="HGS創英角ｺﾞｼｯｸUB" pitchFamily="50" charset="-128"/>
                        </a:rPr>
                        <a:t>（１００％）</a:t>
                      </a:r>
                    </a:p>
                  </a:txBody>
                  <a:tcPr marL="99076" marR="99076" marT="45726" marB="45726"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1972">
                <a:tc>
                  <a:txBody>
                    <a:bodyPr/>
                    <a:lstStyle/>
                    <a:p>
                      <a:r>
                        <a:rPr kumimoji="1" lang="ja-JP" altLang="en-US" sz="1300" dirty="0"/>
                        <a:t>うち在宅の方</a:t>
                      </a:r>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200" b="0" dirty="0">
                          <a:latin typeface="HGS創英角ｺﾞｼｯｸUB" pitchFamily="50" charset="-128"/>
                          <a:ea typeface="HGS創英角ｺﾞｼｯｸUB" pitchFamily="50" charset="-128"/>
                        </a:rPr>
                        <a:t>７</a:t>
                      </a:r>
                      <a:r>
                        <a:rPr kumimoji="1" lang="en-US" altLang="ja-JP" sz="1200" b="0" dirty="0">
                          <a:latin typeface="HGS創英角ｺﾞｼｯｸUB" pitchFamily="50" charset="-128"/>
                          <a:ea typeface="HGS創英角ｺﾞｼｯｸUB" pitchFamily="50" charset="-128"/>
                        </a:rPr>
                        <a:t>.</a:t>
                      </a:r>
                      <a:r>
                        <a:rPr kumimoji="1" lang="ja-JP" altLang="en-US" sz="1200" b="0" dirty="0">
                          <a:latin typeface="HGS創英角ｺﾞｼｯｸUB" pitchFamily="50" charset="-128"/>
                          <a:ea typeface="HGS創英角ｺﾞｼｯｸUB" pitchFamily="50" charset="-128"/>
                        </a:rPr>
                        <a:t>７</a:t>
                      </a:r>
                      <a:endParaRPr kumimoji="1" lang="en-US" altLang="ja-JP" sz="1200" b="0" dirty="0">
                        <a:latin typeface="HGS創英角ｺﾞｼｯｸUB" pitchFamily="50" charset="-128"/>
                        <a:ea typeface="HGS創英角ｺﾞｼｯｸUB" pitchFamily="50" charset="-128"/>
                      </a:endParaRPr>
                    </a:p>
                    <a:p>
                      <a:pPr algn="ctr"/>
                      <a:r>
                        <a:rPr kumimoji="1" lang="ja-JP" altLang="en-US" sz="1100" b="0" dirty="0">
                          <a:latin typeface="HGS創英角ｺﾞｼｯｸUB" pitchFamily="50" charset="-128"/>
                          <a:ea typeface="HGS創英角ｺﾞｼｯｸUB" pitchFamily="50" charset="-128"/>
                        </a:rPr>
                        <a:t>（１８</a:t>
                      </a:r>
                      <a:r>
                        <a:rPr kumimoji="1" lang="en-US" altLang="ja-JP" sz="1100" b="0" dirty="0">
                          <a:latin typeface="HGS創英角ｺﾞｼｯｸUB" pitchFamily="50" charset="-128"/>
                          <a:ea typeface="HGS創英角ｺﾞｼｯｸUB" pitchFamily="50" charset="-128"/>
                        </a:rPr>
                        <a:t>.</a:t>
                      </a:r>
                      <a:r>
                        <a:rPr kumimoji="1" lang="ja-JP" altLang="en-US" sz="1100" b="0" dirty="0">
                          <a:latin typeface="HGS創英角ｺﾞｼｯｸUB" pitchFamily="50" charset="-128"/>
                          <a:ea typeface="HGS創英角ｺﾞｼｯｸUB" pitchFamily="50" charset="-128"/>
                        </a:rPr>
                        <a:t>２％）</a:t>
                      </a:r>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HGS創英角ｺﾞｼｯｸUB" pitchFamily="50" charset="-128"/>
                          <a:ea typeface="HGS創英角ｺﾞｼｯｸUB" pitchFamily="50" charset="-128"/>
                        </a:rPr>
                        <a:t>５</a:t>
                      </a:r>
                      <a:r>
                        <a:rPr kumimoji="1" lang="en-US" altLang="ja-JP" sz="1200" b="0" dirty="0">
                          <a:latin typeface="HGS創英角ｺﾞｼｯｸUB" pitchFamily="50" charset="-128"/>
                          <a:ea typeface="HGS創英角ｺﾞｼｯｸUB" pitchFamily="50" charset="-128"/>
                        </a:rPr>
                        <a:t>.</a:t>
                      </a:r>
                      <a:r>
                        <a:rPr kumimoji="1" lang="ja-JP" altLang="en-US" sz="1200" b="0" dirty="0">
                          <a:latin typeface="HGS創英角ｺﾞｼｯｸUB" pitchFamily="50" charset="-128"/>
                          <a:ea typeface="HGS創英角ｺﾞｼｯｸUB" pitchFamily="50" charset="-128"/>
                        </a:rPr>
                        <a:t>４</a:t>
                      </a:r>
                      <a:endParaRPr kumimoji="1" lang="en-US" altLang="ja-JP" sz="1200" b="0" dirty="0">
                        <a:latin typeface="HGS創英角ｺﾞｼｯｸUB" pitchFamily="50" charset="-128"/>
                        <a:ea typeface="HGS創英角ｺﾞｼｯｸUB" pitchFamily="50" charset="-128"/>
                      </a:endParaRPr>
                    </a:p>
                    <a:p>
                      <a:pPr algn="ctr"/>
                      <a:r>
                        <a:rPr kumimoji="1" lang="ja-JP" altLang="en-US" sz="1100" b="0" dirty="0">
                          <a:latin typeface="HGS創英角ｺﾞｼｯｸUB" pitchFamily="50" charset="-128"/>
                          <a:ea typeface="HGS創英角ｺﾞｼｯｸUB" pitchFamily="50" charset="-128"/>
                        </a:rPr>
                        <a:t>（１２</a:t>
                      </a:r>
                      <a:r>
                        <a:rPr kumimoji="1" lang="en-US" altLang="ja-JP" sz="1100" b="0" dirty="0">
                          <a:latin typeface="HGS創英角ｺﾞｼｯｸUB" pitchFamily="50" charset="-128"/>
                          <a:ea typeface="HGS創英角ｺﾞｼｯｸUB" pitchFamily="50" charset="-128"/>
                        </a:rPr>
                        <a:t>.</a:t>
                      </a:r>
                      <a:r>
                        <a:rPr kumimoji="1" lang="ja-JP" altLang="en-US" sz="1100" b="0" dirty="0">
                          <a:latin typeface="HGS創英角ｺﾞｼｯｸUB" pitchFamily="50" charset="-128"/>
                          <a:ea typeface="HGS創英角ｺﾞｼｯｸUB" pitchFamily="50" charset="-128"/>
                        </a:rPr>
                        <a:t>９％）</a:t>
                      </a:r>
                    </a:p>
                  </a:txBody>
                  <a:tcPr marL="99076" marR="99076" marT="45726" marB="45726" anchor="ctr">
                    <a:lnR w="38100" cap="flat" cmpd="sng" algn="ctr">
                      <a:solidFill>
                        <a:srgbClr val="FF0000"/>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a:solidFill>
                            <a:srgbClr val="FF0000"/>
                          </a:solidFill>
                          <a:latin typeface="HGS創英角ｺﾞｼｯｸUB" pitchFamily="50" charset="-128"/>
                          <a:ea typeface="HGS創英角ｺﾞｼｯｸUB" pitchFamily="50" charset="-128"/>
                        </a:rPr>
                        <a:t>６．７</a:t>
                      </a:r>
                      <a:endParaRPr kumimoji="1" lang="en-US" altLang="ja-JP" sz="1200" b="1" dirty="0">
                        <a:solidFill>
                          <a:srgbClr val="FF0000"/>
                        </a:solidFill>
                        <a:latin typeface="HGS創英角ｺﾞｼｯｸUB" pitchFamily="50" charset="-128"/>
                        <a:ea typeface="HGS創英角ｺﾞｼｯｸUB" pitchFamily="50" charset="-128"/>
                      </a:endParaRPr>
                    </a:p>
                    <a:p>
                      <a:pPr algn="ctr"/>
                      <a:r>
                        <a:rPr kumimoji="1" lang="ja-JP" altLang="en-US" sz="1100" b="1" dirty="0">
                          <a:solidFill>
                            <a:srgbClr val="FF0000"/>
                          </a:solidFill>
                          <a:latin typeface="HGS創英角ｺﾞｼｯｸUB" pitchFamily="50" charset="-128"/>
                          <a:ea typeface="HGS創英角ｺﾞｼｯｸUB" pitchFamily="50" charset="-128"/>
                        </a:rPr>
                        <a:t>（１６</a:t>
                      </a:r>
                      <a:r>
                        <a:rPr kumimoji="1" lang="en-US" altLang="ja-JP" sz="1100" b="1" dirty="0">
                          <a:solidFill>
                            <a:srgbClr val="FF0000"/>
                          </a:solidFill>
                          <a:latin typeface="HGS創英角ｺﾞｼｯｸUB" pitchFamily="50" charset="-128"/>
                          <a:ea typeface="HGS創英角ｺﾞｼｯｸUB" pitchFamily="50" charset="-128"/>
                        </a:rPr>
                        <a:t>.</a:t>
                      </a:r>
                      <a:r>
                        <a:rPr kumimoji="1" lang="ja-JP" altLang="en-US" sz="1100" b="1" dirty="0">
                          <a:solidFill>
                            <a:srgbClr val="FF0000"/>
                          </a:solidFill>
                          <a:latin typeface="HGS創英角ｺﾞｼｯｸUB" pitchFamily="50" charset="-128"/>
                          <a:ea typeface="HGS創英角ｺﾞｼｯｸUB" pitchFamily="50" charset="-128"/>
                        </a:rPr>
                        <a:t>０％）</a:t>
                      </a:r>
                    </a:p>
                  </a:txBody>
                  <a:tcPr marL="99076" marR="99076" marT="45726" marB="45726" anchor="ctr">
                    <a:lnL w="38100" cap="flat" cmpd="sng" algn="ctr">
                      <a:solidFill>
                        <a:srgbClr val="FF0000"/>
                      </a:solidFill>
                      <a:prstDash val="sysDash"/>
                      <a:round/>
                      <a:headEnd type="none" w="med" len="med"/>
                      <a:tailEnd type="none" w="med" len="med"/>
                    </a:lnL>
                    <a:lnR w="38100" cap="flat" cmpd="sng" algn="ctr">
                      <a:solidFill>
                        <a:srgbClr val="FF0000"/>
                      </a:solidFill>
                      <a:prstDash val="sysDash"/>
                      <a:round/>
                      <a:headEnd type="none" w="med" len="med"/>
                      <a:tailEnd type="none" w="med" len="med"/>
                    </a:lnR>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solidFill>
                      <a:srgbClr val="FFFF00"/>
                    </a:solidFill>
                  </a:tcPr>
                </a:tc>
                <a:tc>
                  <a:txBody>
                    <a:bodyPr/>
                    <a:lstStyle/>
                    <a:p>
                      <a:pPr algn="ctr"/>
                      <a:r>
                        <a:rPr kumimoji="1" lang="ja-JP" altLang="en-US" sz="1200" b="0" dirty="0">
                          <a:latin typeface="HGS創英角ｺﾞｼｯｸUB" pitchFamily="50" charset="-128"/>
                          <a:ea typeface="HGS創英角ｺﾞｼｯｸUB" pitchFamily="50" charset="-128"/>
                        </a:rPr>
                        <a:t>１９．９</a:t>
                      </a:r>
                      <a:endParaRPr kumimoji="1" lang="en-US" altLang="ja-JP" sz="1200" b="0" dirty="0">
                        <a:latin typeface="HGS創英角ｺﾞｼｯｸUB" pitchFamily="50" charset="-128"/>
                        <a:ea typeface="HGS創英角ｺﾞｼｯｸUB" pitchFamily="50" charset="-128"/>
                      </a:endParaRPr>
                    </a:p>
                    <a:p>
                      <a:pPr algn="ctr"/>
                      <a:r>
                        <a:rPr kumimoji="1" lang="ja-JP" altLang="en-US" sz="1100" b="0" dirty="0">
                          <a:latin typeface="HGS創英角ｺﾞｼｯｸUB" pitchFamily="50" charset="-128"/>
                          <a:ea typeface="HGS創英角ｺﾞｼｯｸUB" pitchFamily="50" charset="-128"/>
                        </a:rPr>
                        <a:t>（４７</a:t>
                      </a:r>
                      <a:r>
                        <a:rPr kumimoji="1" lang="en-US" altLang="ja-JP" sz="1100" b="0" dirty="0">
                          <a:latin typeface="HGS創英角ｺﾞｼｯｸUB" pitchFamily="50" charset="-128"/>
                          <a:ea typeface="HGS創英角ｺﾞｼｯｸUB" pitchFamily="50" charset="-128"/>
                        </a:rPr>
                        <a:t>.</a:t>
                      </a:r>
                      <a:r>
                        <a:rPr kumimoji="1" lang="ja-JP" altLang="en-US" sz="1100" b="0" dirty="0">
                          <a:latin typeface="HGS創英角ｺﾞｼｯｸUB" pitchFamily="50" charset="-128"/>
                          <a:ea typeface="HGS創英角ｺﾞｼｯｸUB" pitchFamily="50" charset="-128"/>
                        </a:rPr>
                        <a:t>２％）</a:t>
                      </a:r>
                    </a:p>
                  </a:txBody>
                  <a:tcPr marL="99076" marR="99076" marT="45726" marB="45726" anchor="ctr">
                    <a:lnL w="38100" cap="flat" cmpd="sng" algn="ctr">
                      <a:solidFill>
                        <a:srgbClr val="FF0000"/>
                      </a:solidFill>
                      <a:prstDash val="sysDash"/>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0" name="正方形/長方形 69"/>
          <p:cNvSpPr/>
          <p:nvPr/>
        </p:nvSpPr>
        <p:spPr>
          <a:xfrm>
            <a:off x="8481394" y="5013177"/>
            <a:ext cx="162586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5" tIns="45674" rIns="91345" bIns="45674" anchor="ctr"/>
          <a:lstStyle/>
          <a:p>
            <a:pPr defTabSz="912578">
              <a:defRPr/>
            </a:pPr>
            <a:r>
              <a:rPr lang="ja-JP" altLang="en-US" sz="1200" dirty="0">
                <a:solidFill>
                  <a:prstClr val="black"/>
                </a:solidFill>
              </a:rPr>
              <a:t>（単位：万人）</a:t>
            </a:r>
          </a:p>
        </p:txBody>
      </p:sp>
      <p:sp>
        <p:nvSpPr>
          <p:cNvPr id="71" name="正方形/長方形 70"/>
          <p:cNvSpPr/>
          <p:nvPr/>
        </p:nvSpPr>
        <p:spPr>
          <a:xfrm>
            <a:off x="38459" y="5029026"/>
            <a:ext cx="2652295" cy="29230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lIns="91357" tIns="45680" rIns="91357" bIns="45680" rtlCol="0" anchor="ctr">
            <a:spAutoFit/>
          </a:bodyPr>
          <a:lstStyle/>
          <a:p>
            <a:pPr algn="ctr" defTabSz="913575"/>
            <a:r>
              <a:rPr lang="ja-JP" altLang="en-US" sz="1300" dirty="0">
                <a:solidFill>
                  <a:prstClr val="black"/>
                </a:solidFill>
                <a:latin typeface="ＭＳ ゴシック" pitchFamily="49" charset="-128"/>
              </a:rPr>
              <a:t>特養の入所申込者の状況</a:t>
            </a:r>
            <a:endParaRPr lang="en-US" altLang="ja-JP" sz="1300" dirty="0">
              <a:solidFill>
                <a:prstClr val="black"/>
              </a:solidFill>
              <a:latin typeface="ＭＳ ゴシック" pitchFamily="49" charset="-128"/>
            </a:endParaRPr>
          </a:p>
        </p:txBody>
      </p:sp>
      <p:sp>
        <p:nvSpPr>
          <p:cNvPr id="72" name="正方形/長方形 71"/>
          <p:cNvSpPr/>
          <p:nvPr/>
        </p:nvSpPr>
        <p:spPr>
          <a:xfrm>
            <a:off x="-873641" y="6669360"/>
            <a:ext cx="1021913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44" tIns="45621" rIns="91244" bIns="45621" anchor="ctr"/>
          <a:lstStyle/>
          <a:p>
            <a:pPr algn="r" defTabSz="912578">
              <a:defRPr/>
            </a:pPr>
            <a:r>
              <a:rPr lang="en-US" altLang="ja-JP" sz="1000" dirty="0">
                <a:solidFill>
                  <a:prstClr val="black"/>
                </a:solidFill>
              </a:rPr>
              <a:t>※</a:t>
            </a:r>
            <a:r>
              <a:rPr lang="ja-JP" altLang="en-US" sz="1000" dirty="0">
                <a:solidFill>
                  <a:prstClr val="black"/>
                </a:solidFill>
              </a:rPr>
              <a:t>各都道府県で把握している特別養護老人ホームの入所申込者の状況を集計したもの。　（ 平成２１年１２月集計。調査時点は都道府県によって異なる。）</a:t>
            </a:r>
          </a:p>
        </p:txBody>
      </p:sp>
      <p:sp>
        <p:nvSpPr>
          <p:cNvPr id="20" name="角丸四角形 19"/>
          <p:cNvSpPr/>
          <p:nvPr/>
        </p:nvSpPr>
        <p:spPr>
          <a:xfrm>
            <a:off x="1109277" y="2645296"/>
            <a:ext cx="9538356" cy="351656"/>
          </a:xfrm>
          <a:prstGeom prst="roundRect">
            <a:avLst/>
          </a:prstGeom>
          <a:noFill/>
          <a:ln w="25400" cap="flat" cmpd="sng" algn="ctr">
            <a:noFill/>
            <a:prstDash val="solid"/>
          </a:ln>
          <a:effectLst/>
        </p:spPr>
        <p:txBody>
          <a:bodyPr lIns="98665" tIns="49333" rIns="98665" bIns="49333" rtlCol="0" anchor="ctr"/>
          <a:lstStyle/>
          <a:p>
            <a:pPr algn="ctr" defTabSz="913575" fontAlgn="base">
              <a:spcBef>
                <a:spcPct val="0"/>
              </a:spcBef>
              <a:spcAft>
                <a:spcPct val="0"/>
              </a:spcAft>
              <a:defRPr/>
            </a:pPr>
            <a:r>
              <a:rPr kumimoji="0" lang="ja-JP" altLang="en-US" sz="1200" kern="0" dirty="0">
                <a:solidFill>
                  <a:prstClr val="black"/>
                </a:solidFill>
                <a:latin typeface="HGPｺﾞｼｯｸM" pitchFamily="50" charset="-128"/>
                <a:ea typeface="HGPｺﾞｼｯｸM" pitchFamily="50" charset="-128"/>
              </a:rPr>
              <a:t>≪　施設数：　７，８３１施設　　サービス受給者数：５１．１万人　（平成２５年８月）　≫</a:t>
            </a:r>
          </a:p>
        </p:txBody>
      </p:sp>
    </p:spTree>
    <p:extLst>
      <p:ext uri="{BB962C8B-B14F-4D97-AF65-F5344CB8AC3E}">
        <p14:creationId xmlns:p14="http://schemas.microsoft.com/office/powerpoint/2010/main" val="417967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34247" y="1484784"/>
            <a:ext cx="9798611" cy="4680520"/>
            <a:chOff x="384460" y="2474810"/>
            <a:chExt cx="8579586" cy="4680520"/>
          </a:xfrm>
        </p:grpSpPr>
        <p:sp>
          <p:nvSpPr>
            <p:cNvPr id="51" name="正方形/長方形 50"/>
            <p:cNvSpPr/>
            <p:nvPr/>
          </p:nvSpPr>
          <p:spPr>
            <a:xfrm>
              <a:off x="5596774" y="4584431"/>
              <a:ext cx="2508200" cy="438262"/>
            </a:xfrm>
            <a:prstGeom prst="rect">
              <a:avLst/>
            </a:prstGeom>
            <a:gradFill>
              <a:gsLst>
                <a:gs pos="0">
                  <a:schemeClr val="tx2">
                    <a:lumMod val="60000"/>
                    <a:lumOff val="40000"/>
                  </a:schemeClr>
                </a:gs>
                <a:gs pos="35000">
                  <a:schemeClr val="tx2">
                    <a:lumMod val="60000"/>
                    <a:lumOff val="40000"/>
                  </a:schemeClr>
                </a:gs>
                <a:gs pos="100000">
                  <a:schemeClr val="accent1">
                    <a:tint val="15000"/>
                    <a:satMod val="350000"/>
                  </a:schemeClr>
                </a:gs>
              </a:gsLst>
            </a:gra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3575" fontAlgn="base">
                <a:spcBef>
                  <a:spcPct val="0"/>
                </a:spcBef>
                <a:spcAft>
                  <a:spcPct val="0"/>
                </a:spcAft>
              </a:pPr>
              <a:r>
                <a:rPr lang="ja-JP" altLang="en-US" sz="1400" dirty="0">
                  <a:solidFill>
                    <a:prstClr val="black"/>
                  </a:solidFill>
                </a:rPr>
                <a:t>地域密着型通所介護</a:t>
              </a:r>
            </a:p>
          </p:txBody>
        </p:sp>
        <p:sp>
          <p:nvSpPr>
            <p:cNvPr id="52" name="正方形/長方形 51"/>
            <p:cNvSpPr/>
            <p:nvPr/>
          </p:nvSpPr>
          <p:spPr>
            <a:xfrm>
              <a:off x="5596774" y="5158153"/>
              <a:ext cx="2508200" cy="438262"/>
            </a:xfrm>
            <a:prstGeom prst="rect">
              <a:avLst/>
            </a:prstGeom>
            <a:gradFill>
              <a:gsLst>
                <a:gs pos="0">
                  <a:schemeClr val="tx2">
                    <a:lumMod val="60000"/>
                    <a:lumOff val="40000"/>
                  </a:schemeClr>
                </a:gs>
                <a:gs pos="35000">
                  <a:schemeClr val="tx2">
                    <a:lumMod val="60000"/>
                    <a:lumOff val="40000"/>
                  </a:schemeClr>
                </a:gs>
                <a:gs pos="100000">
                  <a:schemeClr val="accent1">
                    <a:tint val="15000"/>
                    <a:satMod val="350000"/>
                  </a:schemeClr>
                </a:gs>
              </a:gsLst>
            </a:gra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3575" fontAlgn="base">
                <a:spcBef>
                  <a:spcPct val="0"/>
                </a:spcBef>
                <a:spcAft>
                  <a:spcPct val="0"/>
                </a:spcAft>
              </a:pPr>
              <a:r>
                <a:rPr lang="ja-JP" altLang="en-US" sz="1400" dirty="0">
                  <a:solidFill>
                    <a:prstClr val="black"/>
                  </a:solidFill>
                </a:rPr>
                <a:t>小規模多機能型居宅介護の</a:t>
              </a:r>
              <a:endParaRPr lang="en-US" altLang="ja-JP" sz="1400" dirty="0">
                <a:solidFill>
                  <a:prstClr val="black"/>
                </a:solidFill>
              </a:endParaRPr>
            </a:p>
            <a:p>
              <a:pPr algn="ctr" defTabSz="913575" fontAlgn="base">
                <a:spcBef>
                  <a:spcPct val="0"/>
                </a:spcBef>
                <a:spcAft>
                  <a:spcPct val="0"/>
                </a:spcAft>
              </a:pPr>
              <a:r>
                <a:rPr lang="ja-JP" altLang="en-US" sz="1400" dirty="0">
                  <a:solidFill>
                    <a:prstClr val="black"/>
                  </a:solidFill>
                </a:rPr>
                <a:t>サテライト型事業所</a:t>
              </a:r>
              <a:endParaRPr lang="en-US" altLang="ja-JP" sz="1400" dirty="0">
                <a:solidFill>
                  <a:prstClr val="black"/>
                </a:solidFill>
              </a:endParaRPr>
            </a:p>
          </p:txBody>
        </p:sp>
        <p:sp>
          <p:nvSpPr>
            <p:cNvPr id="53" name="正方形/長方形 52"/>
            <p:cNvSpPr/>
            <p:nvPr/>
          </p:nvSpPr>
          <p:spPr>
            <a:xfrm>
              <a:off x="5037282" y="2625038"/>
              <a:ext cx="3788729" cy="36004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defTabSz="913575" fontAlgn="base">
                <a:spcBef>
                  <a:spcPct val="0"/>
                </a:spcBef>
                <a:spcAft>
                  <a:spcPct val="0"/>
                </a:spcAft>
              </a:pPr>
              <a:endParaRPr lang="ja-JP" altLang="en-US">
                <a:solidFill>
                  <a:prstClr val="black"/>
                </a:solidFill>
              </a:endParaRPr>
            </a:p>
          </p:txBody>
        </p:sp>
        <p:sp>
          <p:nvSpPr>
            <p:cNvPr id="54" name="正方形/長方形 53"/>
            <p:cNvSpPr/>
            <p:nvPr/>
          </p:nvSpPr>
          <p:spPr>
            <a:xfrm>
              <a:off x="5333052" y="2474810"/>
              <a:ext cx="3035642" cy="3430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3575" fontAlgn="base">
                <a:spcBef>
                  <a:spcPct val="0"/>
                </a:spcBef>
                <a:spcAft>
                  <a:spcPct val="0"/>
                </a:spcAft>
              </a:pPr>
              <a:r>
                <a:rPr lang="ja-JP" altLang="en-US" b="1" dirty="0">
                  <a:solidFill>
                    <a:prstClr val="white"/>
                  </a:solidFill>
                </a:rPr>
                <a:t>見直し案</a:t>
              </a:r>
            </a:p>
          </p:txBody>
        </p:sp>
        <p:sp>
          <p:nvSpPr>
            <p:cNvPr id="26" name="正方形/長方形 25"/>
            <p:cNvSpPr/>
            <p:nvPr/>
          </p:nvSpPr>
          <p:spPr>
            <a:xfrm>
              <a:off x="5596774" y="2913069"/>
              <a:ext cx="2508200" cy="438262"/>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defTabSz="913575" fontAlgn="base">
                <a:spcBef>
                  <a:spcPct val="0"/>
                </a:spcBef>
                <a:spcAft>
                  <a:spcPct val="0"/>
                </a:spcAft>
              </a:pPr>
              <a:r>
                <a:rPr lang="ja-JP" altLang="en-US" sz="1400" dirty="0">
                  <a:solidFill>
                    <a:prstClr val="black"/>
                  </a:solidFill>
                </a:rPr>
                <a:t>大規模型</a:t>
              </a:r>
              <a:endParaRPr lang="en-US" altLang="ja-JP" sz="1400" dirty="0">
                <a:solidFill>
                  <a:prstClr val="black"/>
                </a:solidFill>
              </a:endParaRPr>
            </a:p>
          </p:txBody>
        </p:sp>
        <p:cxnSp>
          <p:nvCxnSpPr>
            <p:cNvPr id="28" name="直線矢印コネクタ 27"/>
            <p:cNvCxnSpPr>
              <a:stCxn id="25" idx="3"/>
            </p:cNvCxnSpPr>
            <p:nvPr/>
          </p:nvCxnSpPr>
          <p:spPr>
            <a:xfrm flipV="1">
              <a:off x="3488614" y="4183193"/>
              <a:ext cx="2108159" cy="621134"/>
            </a:xfrm>
            <a:prstGeom prst="straightConnector1">
              <a:avLst/>
            </a:prstGeom>
            <a:ln w="101600" cmpd="sng">
              <a:solidFill>
                <a:schemeClr val="accent1"/>
              </a:solidFill>
              <a:prstDash val="solid"/>
              <a:tailEnd type="triangle" w="med" len="sm"/>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5" idx="3"/>
              <a:endCxn id="51" idx="1"/>
            </p:cNvCxnSpPr>
            <p:nvPr/>
          </p:nvCxnSpPr>
          <p:spPr>
            <a:xfrm flipV="1">
              <a:off x="3488612" y="4803565"/>
              <a:ext cx="2108160" cy="765"/>
            </a:xfrm>
            <a:prstGeom prst="straightConnector1">
              <a:avLst/>
            </a:prstGeom>
            <a:ln w="101600" cmpd="sng">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5" idx="3"/>
              <a:endCxn id="52" idx="1"/>
            </p:cNvCxnSpPr>
            <p:nvPr/>
          </p:nvCxnSpPr>
          <p:spPr>
            <a:xfrm>
              <a:off x="3488612" y="4804330"/>
              <a:ext cx="2108160" cy="572957"/>
            </a:xfrm>
            <a:prstGeom prst="straightConnector1">
              <a:avLst/>
            </a:prstGeom>
            <a:ln w="101600" cmpd="sng">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46" idx="3"/>
              <a:endCxn id="26" idx="1"/>
            </p:cNvCxnSpPr>
            <p:nvPr/>
          </p:nvCxnSpPr>
          <p:spPr>
            <a:xfrm>
              <a:off x="3488612" y="3132200"/>
              <a:ext cx="2108160" cy="0"/>
            </a:xfrm>
            <a:prstGeom prst="straightConnector1">
              <a:avLst/>
            </a:prstGeom>
            <a:ln w="76200" cmpd="sng">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989506" y="2913069"/>
              <a:ext cx="2499108" cy="438262"/>
            </a:xfrm>
            <a:prstGeom prst="rect">
              <a:avLst/>
            </a:prstGeom>
            <a:ln w="38100"/>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rPr>
                <a:t>大規模型</a:t>
              </a:r>
              <a:endParaRPr lang="en-US" altLang="ja-JP" sz="1400" dirty="0">
                <a:solidFill>
                  <a:prstClr val="black"/>
                </a:solidFill>
              </a:endParaRPr>
            </a:p>
            <a:p>
              <a:pPr algn="ctr" defTabSz="913575" fontAlgn="base">
                <a:spcBef>
                  <a:spcPct val="0"/>
                </a:spcBef>
                <a:spcAft>
                  <a:spcPct val="0"/>
                </a:spcAft>
              </a:pPr>
              <a:r>
                <a:rPr lang="en-US" altLang="ja-JP" sz="900" dirty="0">
                  <a:solidFill>
                    <a:prstClr val="black"/>
                  </a:solidFill>
                  <a:latin typeface="ＭＳ Ｐゴシック"/>
                </a:rPr>
                <a:t>【</a:t>
              </a:r>
              <a:r>
                <a:rPr lang="ja-JP" altLang="en-US" sz="900" dirty="0">
                  <a:solidFill>
                    <a:prstClr val="black"/>
                  </a:solidFill>
                  <a:latin typeface="ＭＳ Ｐゴシック"/>
                </a:rPr>
                <a:t>前年度</a:t>
              </a:r>
              <a:r>
                <a:rPr lang="en-US" altLang="ja-JP" sz="900" dirty="0">
                  <a:solidFill>
                    <a:prstClr val="black"/>
                  </a:solidFill>
                  <a:latin typeface="ＭＳ Ｐゴシック"/>
                </a:rPr>
                <a:t>1</a:t>
              </a:r>
              <a:r>
                <a:rPr lang="ja-JP" altLang="en-US" sz="900" dirty="0">
                  <a:solidFill>
                    <a:prstClr val="black"/>
                  </a:solidFill>
                  <a:latin typeface="ＭＳ Ｐゴシック"/>
                </a:rPr>
                <a:t>月当たり平均利用延人員数：</a:t>
              </a:r>
              <a:r>
                <a:rPr lang="en-US" altLang="ja-JP" sz="900" dirty="0">
                  <a:solidFill>
                    <a:prstClr val="black"/>
                  </a:solidFill>
                  <a:latin typeface="ＭＳ Ｐゴシック"/>
                </a:rPr>
                <a:t>750</a:t>
              </a:r>
              <a:r>
                <a:rPr lang="ja-JP" altLang="en-US" sz="900" dirty="0">
                  <a:solidFill>
                    <a:prstClr val="black"/>
                  </a:solidFill>
                  <a:latin typeface="ＭＳ Ｐゴシック"/>
                </a:rPr>
                <a:t>人超</a:t>
              </a:r>
              <a:r>
                <a:rPr lang="en-US" altLang="ja-JP" sz="900" dirty="0">
                  <a:solidFill>
                    <a:prstClr val="black"/>
                  </a:solidFill>
                  <a:latin typeface="ＭＳ Ｐゴシック"/>
                </a:rPr>
                <a:t>】</a:t>
              </a:r>
              <a:endParaRPr lang="ja-JP" altLang="en-US" sz="900" dirty="0">
                <a:solidFill>
                  <a:prstClr val="black"/>
                </a:solidFill>
                <a:latin typeface="ＭＳ Ｐゴシック"/>
              </a:endParaRPr>
            </a:p>
          </p:txBody>
        </p:sp>
        <p:sp>
          <p:nvSpPr>
            <p:cNvPr id="49" name="正方形/長方形 48"/>
            <p:cNvSpPr/>
            <p:nvPr/>
          </p:nvSpPr>
          <p:spPr>
            <a:xfrm>
              <a:off x="384460" y="2646313"/>
              <a:ext cx="3722259" cy="3579126"/>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defTabSz="913575" fontAlgn="base">
                <a:spcBef>
                  <a:spcPct val="0"/>
                </a:spcBef>
                <a:spcAft>
                  <a:spcPct val="0"/>
                </a:spcAft>
              </a:pPr>
              <a:endParaRPr lang="ja-JP" altLang="en-US">
                <a:solidFill>
                  <a:prstClr val="black"/>
                </a:solidFill>
              </a:endParaRPr>
            </a:p>
          </p:txBody>
        </p:sp>
        <p:sp>
          <p:nvSpPr>
            <p:cNvPr id="50" name="正方形/長方形 49"/>
            <p:cNvSpPr/>
            <p:nvPr/>
          </p:nvSpPr>
          <p:spPr>
            <a:xfrm>
              <a:off x="721237" y="2474810"/>
              <a:ext cx="3035642" cy="3430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3575" fontAlgn="base">
                <a:spcBef>
                  <a:spcPct val="0"/>
                </a:spcBef>
                <a:spcAft>
                  <a:spcPct val="0"/>
                </a:spcAft>
              </a:pPr>
              <a:r>
                <a:rPr lang="ja-JP" altLang="en-US" b="1" dirty="0">
                  <a:solidFill>
                    <a:prstClr val="white"/>
                  </a:solidFill>
                </a:rPr>
                <a:t>現行</a:t>
              </a:r>
            </a:p>
          </p:txBody>
        </p:sp>
        <p:sp>
          <p:nvSpPr>
            <p:cNvPr id="21" name="正方形/長方形 20"/>
            <p:cNvSpPr/>
            <p:nvPr/>
          </p:nvSpPr>
          <p:spPr>
            <a:xfrm>
              <a:off x="989503" y="3470083"/>
              <a:ext cx="2499109" cy="438262"/>
            </a:xfrm>
            <a:prstGeom prst="rect">
              <a:avLst/>
            </a:prstGeom>
            <a:ln w="38100"/>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latin typeface="ＭＳ Ｐゴシック"/>
                </a:rPr>
                <a:t>通常規模型</a:t>
              </a:r>
              <a:endParaRPr lang="en-US" altLang="ja-JP" sz="1400" dirty="0">
                <a:solidFill>
                  <a:prstClr val="black"/>
                </a:solidFill>
                <a:latin typeface="ＭＳ Ｐゴシック"/>
              </a:endParaRPr>
            </a:p>
            <a:p>
              <a:pPr algn="ctr" defTabSz="913575" fontAlgn="base">
                <a:spcBef>
                  <a:spcPct val="0"/>
                </a:spcBef>
                <a:spcAft>
                  <a:spcPct val="0"/>
                </a:spcAft>
              </a:pPr>
              <a:r>
                <a:rPr lang="en-US" altLang="ja-JP" sz="900" dirty="0">
                  <a:solidFill>
                    <a:prstClr val="black"/>
                  </a:solidFill>
                  <a:latin typeface="ＭＳ Ｐゴシック"/>
                </a:rPr>
                <a:t>【</a:t>
              </a:r>
              <a:r>
                <a:rPr lang="ja-JP" altLang="en-US" sz="900" dirty="0">
                  <a:solidFill>
                    <a:prstClr val="black"/>
                  </a:solidFill>
                  <a:latin typeface="ＭＳ Ｐゴシック"/>
                </a:rPr>
                <a:t>前年度</a:t>
              </a:r>
              <a:r>
                <a:rPr lang="en-US" altLang="ja-JP" sz="900" dirty="0">
                  <a:solidFill>
                    <a:prstClr val="black"/>
                  </a:solidFill>
                  <a:latin typeface="ＭＳ Ｐゴシック"/>
                </a:rPr>
                <a:t>1</a:t>
              </a:r>
              <a:r>
                <a:rPr lang="ja-JP" altLang="en-US" sz="900" dirty="0">
                  <a:solidFill>
                    <a:prstClr val="black"/>
                  </a:solidFill>
                  <a:latin typeface="ＭＳ Ｐゴシック"/>
                </a:rPr>
                <a:t>月当たり平均利用延人員数：</a:t>
              </a:r>
              <a:r>
                <a:rPr lang="en-US" altLang="ja-JP" sz="900" dirty="0">
                  <a:solidFill>
                    <a:prstClr val="black"/>
                  </a:solidFill>
                  <a:latin typeface="ＭＳ Ｐゴシック"/>
                </a:rPr>
                <a:t>300</a:t>
              </a:r>
              <a:r>
                <a:rPr lang="ja-JP" altLang="en-US" sz="900" dirty="0">
                  <a:solidFill>
                    <a:prstClr val="black"/>
                  </a:solidFill>
                  <a:latin typeface="ＭＳ Ｐゴシック"/>
                </a:rPr>
                <a:t>人超</a:t>
              </a:r>
              <a:r>
                <a:rPr lang="en-US" altLang="ja-JP" sz="900" dirty="0">
                  <a:solidFill>
                    <a:prstClr val="black"/>
                  </a:solidFill>
                  <a:latin typeface="ＭＳ Ｐゴシック"/>
                </a:rPr>
                <a:t>】</a:t>
              </a:r>
              <a:endParaRPr lang="ja-JP" altLang="en-US" sz="900" dirty="0">
                <a:solidFill>
                  <a:prstClr val="black"/>
                </a:solidFill>
                <a:latin typeface="ＭＳ Ｐゴシック"/>
              </a:endParaRPr>
            </a:p>
          </p:txBody>
        </p:sp>
        <p:sp>
          <p:nvSpPr>
            <p:cNvPr id="25" name="正方形/長方形 24"/>
            <p:cNvSpPr/>
            <p:nvPr/>
          </p:nvSpPr>
          <p:spPr>
            <a:xfrm>
              <a:off x="989503" y="4516295"/>
              <a:ext cx="2499109" cy="576064"/>
            </a:xfrm>
            <a:prstGeom prst="rect">
              <a:avLst/>
            </a:prstGeom>
            <a:ln w="38100">
              <a:prstDash val="sysDash"/>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latin typeface="ＭＳ Ｐゴシック"/>
                </a:rPr>
                <a:t>小規模型</a:t>
              </a:r>
              <a:endParaRPr lang="en-US" altLang="ja-JP" sz="1400" dirty="0">
                <a:solidFill>
                  <a:prstClr val="black"/>
                </a:solidFill>
                <a:latin typeface="ＭＳ Ｐゴシック"/>
              </a:endParaRPr>
            </a:p>
            <a:p>
              <a:pPr algn="ctr" defTabSz="913575" fontAlgn="base">
                <a:spcBef>
                  <a:spcPct val="0"/>
                </a:spcBef>
                <a:spcAft>
                  <a:spcPct val="0"/>
                </a:spcAft>
              </a:pPr>
              <a:r>
                <a:rPr lang="en-US" altLang="ja-JP" sz="900" dirty="0">
                  <a:solidFill>
                    <a:prstClr val="black"/>
                  </a:solidFill>
                  <a:latin typeface="ＭＳ Ｐゴシック"/>
                </a:rPr>
                <a:t>【</a:t>
              </a:r>
              <a:r>
                <a:rPr lang="ja-JP" altLang="en-US" sz="900" dirty="0">
                  <a:solidFill>
                    <a:prstClr val="black"/>
                  </a:solidFill>
                  <a:latin typeface="ＭＳ Ｐゴシック"/>
                </a:rPr>
                <a:t>前年度</a:t>
              </a:r>
              <a:r>
                <a:rPr lang="en-US" altLang="ja-JP" sz="900" dirty="0">
                  <a:solidFill>
                    <a:prstClr val="black"/>
                  </a:solidFill>
                  <a:latin typeface="ＭＳ Ｐゴシック"/>
                </a:rPr>
                <a:t>1</a:t>
              </a:r>
              <a:r>
                <a:rPr lang="ja-JP" altLang="en-US" sz="900" dirty="0">
                  <a:solidFill>
                    <a:prstClr val="black"/>
                  </a:solidFill>
                  <a:latin typeface="ＭＳ Ｐゴシック"/>
                </a:rPr>
                <a:t>月当たり平均利用延人員数：</a:t>
              </a:r>
              <a:r>
                <a:rPr lang="en-US" altLang="ja-JP" sz="900" dirty="0">
                  <a:solidFill>
                    <a:prstClr val="black"/>
                  </a:solidFill>
                  <a:latin typeface="ＭＳ Ｐゴシック"/>
                </a:rPr>
                <a:t>300</a:t>
              </a:r>
              <a:r>
                <a:rPr lang="ja-JP" altLang="en-US" sz="900" dirty="0">
                  <a:solidFill>
                    <a:prstClr val="black"/>
                  </a:solidFill>
                  <a:latin typeface="ＭＳ Ｐゴシック"/>
                </a:rPr>
                <a:t>人以内</a:t>
              </a:r>
              <a:r>
                <a:rPr lang="en-US" altLang="ja-JP" sz="900" dirty="0">
                  <a:solidFill>
                    <a:prstClr val="black"/>
                  </a:solidFill>
                  <a:latin typeface="ＭＳ Ｐゴシック"/>
                </a:rPr>
                <a:t>】</a:t>
              </a:r>
              <a:endParaRPr lang="ja-JP" altLang="en-US" sz="900" dirty="0">
                <a:solidFill>
                  <a:prstClr val="black"/>
                </a:solidFill>
                <a:latin typeface="ＭＳ Ｐゴシック"/>
              </a:endParaRPr>
            </a:p>
          </p:txBody>
        </p:sp>
        <p:sp>
          <p:nvSpPr>
            <p:cNvPr id="17" name="テキスト ボックス 16"/>
            <p:cNvSpPr txBox="1"/>
            <p:nvPr/>
          </p:nvSpPr>
          <p:spPr>
            <a:xfrm>
              <a:off x="566284" y="2913069"/>
              <a:ext cx="309910" cy="2160240"/>
            </a:xfrm>
            <a:prstGeom prst="rect">
              <a:avLst/>
            </a:prstGeom>
          </p:spPr>
          <p:style>
            <a:lnRef idx="2">
              <a:schemeClr val="dk1"/>
            </a:lnRef>
            <a:fillRef idx="1">
              <a:schemeClr val="lt1"/>
            </a:fillRef>
            <a:effectRef idx="0">
              <a:schemeClr val="dk1"/>
            </a:effectRef>
            <a:fontRef idx="minor">
              <a:schemeClr val="dk1"/>
            </a:fontRef>
          </p:style>
          <p:txBody>
            <a:bodyPr vert="eaVert" wrap="square" rtlCol="0" anchor="ctr" anchorCtr="0">
              <a:spAutoFit/>
            </a:bodyPr>
            <a:lstStyle/>
            <a:p>
              <a:pPr algn="ctr" defTabSz="913575" fontAlgn="base">
                <a:spcBef>
                  <a:spcPct val="0"/>
                </a:spcBef>
                <a:spcAft>
                  <a:spcPct val="0"/>
                </a:spcAft>
              </a:pPr>
              <a:r>
                <a:rPr lang="ja-JP" altLang="en-US" sz="1100" dirty="0">
                  <a:solidFill>
                    <a:prstClr val="black"/>
                  </a:solidFill>
                  <a:latin typeface="HGSｺﾞｼｯｸM" pitchFamily="50" charset="-128"/>
                  <a:ea typeface="HGSｺﾞｼｯｸM" pitchFamily="50" charset="-128"/>
                </a:rPr>
                <a:t>都道府県が指定</a:t>
              </a:r>
            </a:p>
          </p:txBody>
        </p:sp>
        <p:sp>
          <p:nvSpPr>
            <p:cNvPr id="45" name="テキスト ボックス 44"/>
            <p:cNvSpPr txBox="1"/>
            <p:nvPr/>
          </p:nvSpPr>
          <p:spPr>
            <a:xfrm>
              <a:off x="8204698" y="4584431"/>
              <a:ext cx="458127" cy="1499740"/>
            </a:xfrm>
            <a:prstGeom prst="rect">
              <a:avLst/>
            </a:prstGeom>
          </p:spPr>
          <p:style>
            <a:lnRef idx="2">
              <a:schemeClr val="dk1"/>
            </a:lnRef>
            <a:fillRef idx="1">
              <a:schemeClr val="lt1"/>
            </a:fillRef>
            <a:effectRef idx="0">
              <a:schemeClr val="dk1"/>
            </a:effectRef>
            <a:fontRef idx="minor">
              <a:schemeClr val="dk1"/>
            </a:fontRef>
          </p:style>
          <p:txBody>
            <a:bodyPr vert="eaVert" wrap="square" rtlCol="0" anchor="ctr" anchorCtr="0">
              <a:spAutoFit/>
            </a:bodyPr>
            <a:lstStyle/>
            <a:p>
              <a:pPr algn="ctr" defTabSz="913575" fontAlgn="base">
                <a:spcBef>
                  <a:spcPct val="0"/>
                </a:spcBef>
                <a:spcAft>
                  <a:spcPct val="0"/>
                </a:spcAft>
              </a:pPr>
              <a:r>
                <a:rPr lang="ja-JP" altLang="en-US" sz="1100" dirty="0">
                  <a:solidFill>
                    <a:prstClr val="black"/>
                  </a:solidFill>
                  <a:latin typeface="HGSｺﾞｼｯｸM" pitchFamily="50" charset="-128"/>
                  <a:ea typeface="HGSｺﾞｼｯｸM" pitchFamily="50" charset="-128"/>
                </a:rPr>
                <a:t>地域密着型サービス</a:t>
              </a:r>
              <a:endParaRPr lang="en-US" altLang="ja-JP" sz="1100" dirty="0">
                <a:solidFill>
                  <a:prstClr val="black"/>
                </a:solidFill>
                <a:latin typeface="HGSｺﾞｼｯｸM" pitchFamily="50" charset="-128"/>
                <a:ea typeface="HGSｺﾞｼｯｸM" pitchFamily="50" charset="-128"/>
              </a:endParaRPr>
            </a:p>
            <a:p>
              <a:pPr algn="ctr" defTabSz="913575" fontAlgn="base">
                <a:spcBef>
                  <a:spcPct val="0"/>
                </a:spcBef>
                <a:spcAft>
                  <a:spcPct val="0"/>
                </a:spcAft>
              </a:pPr>
              <a:r>
                <a:rPr lang="en-US" altLang="ja-JP" sz="1100" dirty="0">
                  <a:solidFill>
                    <a:prstClr val="black"/>
                  </a:solidFill>
                  <a:latin typeface="HGSｺﾞｼｯｸM" pitchFamily="50" charset="-128"/>
                  <a:ea typeface="HGSｺﾞｼｯｸM" pitchFamily="50" charset="-128"/>
                </a:rPr>
                <a:t>(</a:t>
              </a:r>
              <a:r>
                <a:rPr lang="ja-JP" altLang="en-US" sz="1100" dirty="0">
                  <a:solidFill>
                    <a:prstClr val="black"/>
                  </a:solidFill>
                  <a:latin typeface="HGSｺﾞｼｯｸM" pitchFamily="50" charset="-128"/>
                  <a:ea typeface="HGSｺﾞｼｯｸM" pitchFamily="50" charset="-128"/>
                </a:rPr>
                <a:t>市町村が指定</a:t>
              </a:r>
              <a:r>
                <a:rPr lang="en-US" altLang="ja-JP" sz="1100" dirty="0">
                  <a:solidFill>
                    <a:prstClr val="black"/>
                  </a:solidFill>
                  <a:latin typeface="HGSｺﾞｼｯｸM" pitchFamily="50" charset="-128"/>
                  <a:ea typeface="HGSｺﾞｼｯｸM" pitchFamily="50" charset="-128"/>
                </a:rPr>
                <a:t>)</a:t>
              </a:r>
              <a:endParaRPr lang="ja-JP" altLang="en-US" sz="1100" dirty="0">
                <a:solidFill>
                  <a:prstClr val="black"/>
                </a:solidFill>
                <a:latin typeface="HGSｺﾞｼｯｸM" pitchFamily="50" charset="-128"/>
                <a:ea typeface="HGSｺﾞｼｯｸM" pitchFamily="50" charset="-128"/>
              </a:endParaRPr>
            </a:p>
          </p:txBody>
        </p:sp>
        <p:sp>
          <p:nvSpPr>
            <p:cNvPr id="60" name="テキスト ボックス 59"/>
            <p:cNvSpPr txBox="1"/>
            <p:nvPr/>
          </p:nvSpPr>
          <p:spPr>
            <a:xfrm>
              <a:off x="8226315" y="2913070"/>
              <a:ext cx="408256" cy="1368152"/>
            </a:xfrm>
            <a:prstGeom prst="rect">
              <a:avLst/>
            </a:prstGeom>
          </p:spPr>
          <p:style>
            <a:lnRef idx="2">
              <a:schemeClr val="dk1"/>
            </a:lnRef>
            <a:fillRef idx="1">
              <a:schemeClr val="lt1"/>
            </a:fillRef>
            <a:effectRef idx="0">
              <a:schemeClr val="dk1"/>
            </a:effectRef>
            <a:fontRef idx="minor">
              <a:schemeClr val="dk1"/>
            </a:fontRef>
          </p:style>
          <p:txBody>
            <a:bodyPr vert="eaVert" wrap="square" rtlCol="0" anchor="ctr" anchorCtr="0">
              <a:normAutofit/>
            </a:bodyPr>
            <a:lstStyle/>
            <a:p>
              <a:pPr algn="ctr" defTabSz="913575" fontAlgn="base">
                <a:spcBef>
                  <a:spcPct val="0"/>
                </a:spcBef>
                <a:spcAft>
                  <a:spcPct val="0"/>
                </a:spcAft>
              </a:pPr>
              <a:r>
                <a:rPr lang="ja-JP" altLang="en-US" sz="1100" dirty="0">
                  <a:solidFill>
                    <a:prstClr val="black"/>
                  </a:solidFill>
                  <a:latin typeface="HGSｺﾞｼｯｸM" pitchFamily="50" charset="-128"/>
                  <a:ea typeface="HGSｺﾞｼｯｸM" pitchFamily="50" charset="-128"/>
                </a:rPr>
                <a:t>都道府県が指定</a:t>
              </a:r>
            </a:p>
          </p:txBody>
        </p:sp>
        <p:sp>
          <p:nvSpPr>
            <p:cNvPr id="61" name="正方形/長方形 60"/>
            <p:cNvSpPr/>
            <p:nvPr/>
          </p:nvSpPr>
          <p:spPr>
            <a:xfrm>
              <a:off x="4467117" y="6115525"/>
              <a:ext cx="4496929" cy="1039805"/>
            </a:xfrm>
            <a:prstGeom prst="rect">
              <a:avLst/>
            </a:prstGeom>
            <a:noFill/>
            <a:ln w="12700">
              <a:noFill/>
              <a:prstDash val="dash"/>
            </a:ln>
          </p:spPr>
          <p:style>
            <a:lnRef idx="2">
              <a:schemeClr val="dk1"/>
            </a:lnRef>
            <a:fillRef idx="1">
              <a:schemeClr val="lt1"/>
            </a:fillRef>
            <a:effectRef idx="0">
              <a:schemeClr val="dk1"/>
            </a:effectRef>
            <a:fontRef idx="minor">
              <a:schemeClr val="dk1"/>
            </a:fontRef>
          </p:style>
          <p:txBody>
            <a:bodyPr rtlCol="0" anchor="ctr"/>
            <a:lstStyle/>
            <a:p>
              <a:pPr defTabSz="913575" fontAlgn="base">
                <a:lnSpc>
                  <a:spcPct val="90000"/>
                </a:lnSpc>
                <a:spcBef>
                  <a:spcPct val="0"/>
                </a:spcBef>
                <a:spcAft>
                  <a:spcPct val="0"/>
                </a:spcAft>
              </a:pPr>
              <a:r>
                <a:rPr lang="en-US" altLang="ja-JP" sz="1000" dirty="0">
                  <a:solidFill>
                    <a:prstClr val="black"/>
                  </a:solidFill>
                  <a:latin typeface="ＭＳ ゴシック" pitchFamily="49" charset="-128"/>
                  <a:ea typeface="ＭＳ ゴシック" pitchFamily="49" charset="-128"/>
                </a:rPr>
                <a:t>※</a:t>
              </a:r>
              <a:r>
                <a:rPr lang="ja-JP" altLang="en-US" sz="1000" dirty="0">
                  <a:solidFill>
                    <a:prstClr val="black"/>
                  </a:solidFill>
                  <a:latin typeface="ＭＳ ゴシック" pitchFamily="49" charset="-128"/>
                  <a:ea typeface="ＭＳ ゴシック" pitchFamily="49" charset="-128"/>
                </a:rPr>
                <a:t>地域密着型サービスとした場合の市町村の事務等</a:t>
              </a:r>
              <a:endParaRPr lang="en-US" altLang="ja-JP" sz="1000" dirty="0">
                <a:solidFill>
                  <a:prstClr val="black"/>
                </a:solidFill>
                <a:latin typeface="ＭＳ ゴシック" pitchFamily="49" charset="-128"/>
                <a:ea typeface="ＭＳ ゴシック" pitchFamily="49" charset="-128"/>
              </a:endParaRPr>
            </a:p>
            <a:p>
              <a:pPr defTabSz="913575" fontAlgn="base">
                <a:lnSpc>
                  <a:spcPct val="90000"/>
                </a:lnSpc>
                <a:spcBef>
                  <a:spcPct val="0"/>
                </a:spcBef>
                <a:spcAft>
                  <a:spcPct val="0"/>
                </a:spcAft>
              </a:pPr>
              <a:r>
                <a:rPr lang="ja-JP" altLang="en-US" sz="1000" dirty="0">
                  <a:solidFill>
                    <a:prstClr val="black"/>
                  </a:solidFill>
                  <a:latin typeface="ＭＳ ゴシック" pitchFamily="49" charset="-128"/>
                  <a:ea typeface="ＭＳ ゴシック" pitchFamily="49" charset="-128"/>
                </a:rPr>
                <a:t>　○事業所の指定・監督</a:t>
              </a:r>
              <a:endParaRPr lang="en-US" altLang="ja-JP" sz="1000" dirty="0">
                <a:solidFill>
                  <a:prstClr val="black"/>
                </a:solidFill>
                <a:latin typeface="ＭＳ ゴシック" pitchFamily="49" charset="-128"/>
                <a:ea typeface="ＭＳ ゴシック" pitchFamily="49" charset="-128"/>
              </a:endParaRPr>
            </a:p>
            <a:p>
              <a:pPr defTabSz="913575" fontAlgn="base">
                <a:lnSpc>
                  <a:spcPct val="90000"/>
                </a:lnSpc>
                <a:spcBef>
                  <a:spcPct val="0"/>
                </a:spcBef>
                <a:spcAft>
                  <a:spcPct val="0"/>
                </a:spcAft>
              </a:pPr>
              <a:r>
                <a:rPr lang="ja-JP" altLang="en-US" sz="1000" dirty="0">
                  <a:solidFill>
                    <a:prstClr val="black"/>
                  </a:solidFill>
                  <a:latin typeface="ＭＳ ゴシック" pitchFamily="49" charset="-128"/>
                  <a:ea typeface="ＭＳ ゴシック" pitchFamily="49" charset="-128"/>
                </a:rPr>
                <a:t>　○事業所指定、基準・報酬設定を行う際、住民、関係者からの意見聴取</a:t>
              </a:r>
              <a:endParaRPr lang="en-US" altLang="ja-JP" sz="1000" dirty="0">
                <a:solidFill>
                  <a:prstClr val="black"/>
                </a:solidFill>
                <a:latin typeface="ＭＳ ゴシック" pitchFamily="49" charset="-128"/>
                <a:ea typeface="ＭＳ ゴシック" pitchFamily="49" charset="-128"/>
              </a:endParaRPr>
            </a:p>
            <a:p>
              <a:pPr defTabSz="913575" fontAlgn="base">
                <a:lnSpc>
                  <a:spcPct val="90000"/>
                </a:lnSpc>
                <a:spcBef>
                  <a:spcPct val="0"/>
                </a:spcBef>
                <a:spcAft>
                  <a:spcPct val="0"/>
                </a:spcAft>
              </a:pPr>
              <a:r>
                <a:rPr lang="ja-JP" altLang="en-US" sz="1000" dirty="0">
                  <a:solidFill>
                    <a:prstClr val="black"/>
                  </a:solidFill>
                  <a:latin typeface="ＭＳ ゴシック" pitchFamily="49" charset="-128"/>
                  <a:ea typeface="ＭＳ ゴシック" pitchFamily="49" charset="-128"/>
                </a:rPr>
                <a:t>　○運営推進会議への参加　　等</a:t>
              </a:r>
              <a:endParaRPr lang="en-US" altLang="ja-JP" sz="1000" dirty="0">
                <a:solidFill>
                  <a:prstClr val="black"/>
                </a:solidFill>
                <a:latin typeface="ＭＳ ゴシック" pitchFamily="49" charset="-128"/>
                <a:ea typeface="ＭＳ ゴシック" pitchFamily="49" charset="-128"/>
              </a:endParaRPr>
            </a:p>
            <a:p>
              <a:pPr marL="174467" indent="-174467" defTabSz="913575" fontAlgn="base">
                <a:spcBef>
                  <a:spcPct val="0"/>
                </a:spcBef>
                <a:spcAft>
                  <a:spcPct val="0"/>
                </a:spcAft>
              </a:pPr>
              <a:r>
                <a:rPr lang="en-US" altLang="ja-JP" sz="1000" dirty="0">
                  <a:solidFill>
                    <a:prstClr val="black"/>
                  </a:solidFill>
                  <a:latin typeface="ＭＳ ゴシック" pitchFamily="49" charset="-128"/>
                  <a:ea typeface="ＭＳ ゴシック" pitchFamily="49" charset="-128"/>
                </a:rPr>
                <a:t>※</a:t>
              </a:r>
              <a:r>
                <a:rPr lang="ja-JP" altLang="en-US" sz="1000" dirty="0">
                  <a:solidFill>
                    <a:prstClr val="black"/>
                  </a:solidFill>
                  <a:latin typeface="ＭＳ ゴシック" pitchFamily="49" charset="-128"/>
                  <a:ea typeface="ＭＳ ゴシック" pitchFamily="49" charset="-128"/>
                </a:rPr>
                <a:t>地域密着型サービスは、市町村の判断で公募により事業者を指定できる。</a:t>
              </a:r>
              <a:endParaRPr lang="en-US" altLang="ja-JP" sz="1000" dirty="0">
                <a:solidFill>
                  <a:prstClr val="black"/>
                </a:solidFill>
                <a:latin typeface="ＭＳ ゴシック" pitchFamily="49" charset="-128"/>
                <a:ea typeface="ＭＳ ゴシック" pitchFamily="49" charset="-128"/>
              </a:endParaRPr>
            </a:p>
          </p:txBody>
        </p:sp>
        <p:sp>
          <p:nvSpPr>
            <p:cNvPr id="30" name="正方形/長方形 29"/>
            <p:cNvSpPr/>
            <p:nvPr/>
          </p:nvSpPr>
          <p:spPr>
            <a:xfrm>
              <a:off x="5605865" y="3470083"/>
              <a:ext cx="2499109" cy="438262"/>
            </a:xfrm>
            <a:prstGeom prst="rect">
              <a:avLst/>
            </a:prstGeom>
            <a:ln w="38100"/>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latin typeface="ＭＳ Ｐゴシック"/>
                </a:rPr>
                <a:t>通常規模型</a:t>
              </a:r>
            </a:p>
          </p:txBody>
        </p:sp>
        <p:cxnSp>
          <p:nvCxnSpPr>
            <p:cNvPr id="36" name="直線矢印コネクタ 35"/>
            <p:cNvCxnSpPr>
              <a:endCxn id="30" idx="1"/>
            </p:cNvCxnSpPr>
            <p:nvPr/>
          </p:nvCxnSpPr>
          <p:spPr>
            <a:xfrm>
              <a:off x="3488614" y="3689214"/>
              <a:ext cx="2117251" cy="0"/>
            </a:xfrm>
            <a:prstGeom prst="straightConnector1">
              <a:avLst/>
            </a:prstGeom>
            <a:ln w="76200" cmpd="sng">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037282" y="4501437"/>
              <a:ext cx="3788729"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939403" y="5136531"/>
              <a:ext cx="2817476" cy="230832"/>
            </a:xfrm>
            <a:prstGeom prst="rect">
              <a:avLst/>
            </a:prstGeom>
            <a:noFill/>
          </p:spPr>
          <p:txBody>
            <a:bodyPr wrap="square" rtlCol="0">
              <a:spAutoFit/>
            </a:bodyPr>
            <a:lstStyle/>
            <a:p>
              <a:pPr defTabSz="913575" fontAlgn="base">
                <a:spcBef>
                  <a:spcPct val="0"/>
                </a:spcBef>
                <a:spcAft>
                  <a:spcPct val="0"/>
                </a:spcAft>
              </a:pPr>
              <a:r>
                <a:rPr lang="ja-JP" altLang="en-US" sz="900" dirty="0">
                  <a:solidFill>
                    <a:prstClr val="black"/>
                  </a:solidFill>
                  <a:latin typeface="Arial" pitchFamily="34" charset="0"/>
                </a:rPr>
                <a:t>（注）事業所規模は現在の取扱いを記載。</a:t>
              </a:r>
            </a:p>
          </p:txBody>
        </p:sp>
        <p:sp>
          <p:nvSpPr>
            <p:cNvPr id="34" name="正方形/長方形 33"/>
            <p:cNvSpPr/>
            <p:nvPr/>
          </p:nvSpPr>
          <p:spPr>
            <a:xfrm>
              <a:off x="5605865" y="5721381"/>
              <a:ext cx="2499109" cy="347612"/>
            </a:xfrm>
            <a:prstGeom prst="rect">
              <a:avLst/>
            </a:prstGeom>
            <a:ln w="38100"/>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latin typeface="ＭＳ Ｐゴシック"/>
                </a:rPr>
                <a:t>認知症対応型</a:t>
              </a:r>
            </a:p>
          </p:txBody>
        </p:sp>
        <p:sp>
          <p:nvSpPr>
            <p:cNvPr id="37" name="正方形/長方形 36"/>
            <p:cNvSpPr/>
            <p:nvPr/>
          </p:nvSpPr>
          <p:spPr>
            <a:xfrm>
              <a:off x="989503" y="5721381"/>
              <a:ext cx="2499109" cy="347612"/>
            </a:xfrm>
            <a:prstGeom prst="rect">
              <a:avLst/>
            </a:prstGeom>
            <a:ln w="38100"/>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latin typeface="ＭＳ Ｐゴシック"/>
                </a:rPr>
                <a:t>認知症対応型</a:t>
              </a:r>
            </a:p>
          </p:txBody>
        </p:sp>
        <p:cxnSp>
          <p:nvCxnSpPr>
            <p:cNvPr id="38" name="直線矢印コネクタ 37"/>
            <p:cNvCxnSpPr>
              <a:stCxn id="37" idx="3"/>
              <a:endCxn id="34" idx="1"/>
            </p:cNvCxnSpPr>
            <p:nvPr/>
          </p:nvCxnSpPr>
          <p:spPr>
            <a:xfrm>
              <a:off x="3488614" y="5895187"/>
              <a:ext cx="2117251" cy="0"/>
            </a:xfrm>
            <a:prstGeom prst="straightConnector1">
              <a:avLst/>
            </a:prstGeom>
            <a:ln w="76200" cmpd="sng">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32601" y="5618901"/>
              <a:ext cx="377281" cy="565892"/>
            </a:xfrm>
            <a:prstGeom prst="rect">
              <a:avLst/>
            </a:prstGeom>
          </p:spPr>
          <p:style>
            <a:lnRef idx="2">
              <a:schemeClr val="dk1"/>
            </a:lnRef>
            <a:fillRef idx="1">
              <a:schemeClr val="lt1"/>
            </a:fillRef>
            <a:effectRef idx="0">
              <a:schemeClr val="dk1"/>
            </a:effectRef>
            <a:fontRef idx="minor">
              <a:schemeClr val="dk1"/>
            </a:fontRef>
          </p:style>
          <p:txBody>
            <a:bodyPr vert="eaVert" wrap="square" rtlCol="0" anchor="ctr" anchorCtr="0">
              <a:spAutoFit/>
            </a:bodyPr>
            <a:lstStyle/>
            <a:p>
              <a:pPr algn="ctr" defTabSz="913575" fontAlgn="base">
                <a:spcBef>
                  <a:spcPct val="0"/>
                </a:spcBef>
                <a:spcAft>
                  <a:spcPct val="0"/>
                </a:spcAft>
              </a:pPr>
              <a:r>
                <a:rPr lang="ja-JP" altLang="en-US" sz="800" dirty="0">
                  <a:solidFill>
                    <a:prstClr val="black"/>
                  </a:solidFill>
                  <a:latin typeface="HGSｺﾞｼｯｸM" pitchFamily="50" charset="-128"/>
                  <a:ea typeface="HGSｺﾞｼｯｸM" pitchFamily="50" charset="-128"/>
                </a:rPr>
                <a:t>市町村が指定</a:t>
              </a:r>
              <a:r>
                <a:rPr lang="en-US" altLang="ja-JP" sz="800" dirty="0">
                  <a:solidFill>
                    <a:prstClr val="black"/>
                  </a:solidFill>
                  <a:latin typeface="HGSｺﾞｼｯｸM" pitchFamily="50" charset="-128"/>
                  <a:ea typeface="HGSｺﾞｼｯｸM" pitchFamily="50" charset="-128"/>
                </a:rPr>
                <a:t>※</a:t>
              </a:r>
              <a:endParaRPr lang="ja-JP" altLang="en-US" sz="800" dirty="0">
                <a:solidFill>
                  <a:prstClr val="black"/>
                </a:solidFill>
                <a:latin typeface="HGSｺﾞｼｯｸM" pitchFamily="50" charset="-128"/>
                <a:ea typeface="HGSｺﾞｼｯｸM" pitchFamily="50" charset="-128"/>
              </a:endParaRPr>
            </a:p>
          </p:txBody>
        </p:sp>
        <p:cxnSp>
          <p:nvCxnSpPr>
            <p:cNvPr id="40" name="直線コネクタ 39"/>
            <p:cNvCxnSpPr/>
            <p:nvPr/>
          </p:nvCxnSpPr>
          <p:spPr>
            <a:xfrm>
              <a:off x="384460" y="5548234"/>
              <a:ext cx="3722259"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 name="テキスト ボックス 2"/>
            <p:cNvSpPr txBox="1"/>
            <p:nvPr/>
          </p:nvSpPr>
          <p:spPr>
            <a:xfrm>
              <a:off x="443350" y="6243375"/>
              <a:ext cx="1036120" cy="215444"/>
            </a:xfrm>
            <a:prstGeom prst="rect">
              <a:avLst/>
            </a:prstGeom>
            <a:noFill/>
          </p:spPr>
          <p:txBody>
            <a:bodyPr wrap="none" rtlCol="0">
              <a:spAutoFit/>
            </a:bodyPr>
            <a:lstStyle/>
            <a:p>
              <a:pPr defTabSz="913575" fontAlgn="base">
                <a:spcBef>
                  <a:spcPct val="0"/>
                </a:spcBef>
                <a:spcAft>
                  <a:spcPct val="0"/>
                </a:spcAft>
              </a:pPr>
              <a:r>
                <a:rPr lang="en-US" altLang="ja-JP" sz="800" dirty="0">
                  <a:solidFill>
                    <a:prstClr val="black"/>
                  </a:solidFill>
                  <a:latin typeface="Arial" pitchFamily="34" charset="0"/>
                </a:rPr>
                <a:t>※</a:t>
              </a:r>
              <a:r>
                <a:rPr lang="ja-JP" altLang="en-US" sz="800" dirty="0">
                  <a:solidFill>
                    <a:prstClr val="black"/>
                  </a:solidFill>
                  <a:latin typeface="Arial" pitchFamily="34" charset="0"/>
                </a:rPr>
                <a:t>地域密着型サービス</a:t>
              </a:r>
            </a:p>
          </p:txBody>
        </p:sp>
        <p:sp>
          <p:nvSpPr>
            <p:cNvPr id="41" name="正方形/長方形 40"/>
            <p:cNvSpPr/>
            <p:nvPr/>
          </p:nvSpPr>
          <p:spPr>
            <a:xfrm>
              <a:off x="5595411" y="4005064"/>
              <a:ext cx="2508200" cy="432000"/>
            </a:xfrm>
            <a:prstGeom prst="rect">
              <a:avLst/>
            </a:prstGeom>
            <a:gradFill>
              <a:gsLst>
                <a:gs pos="0">
                  <a:schemeClr val="tx2">
                    <a:lumMod val="60000"/>
                    <a:lumOff val="40000"/>
                  </a:schemeClr>
                </a:gs>
                <a:gs pos="35000">
                  <a:schemeClr val="tx2">
                    <a:lumMod val="60000"/>
                    <a:lumOff val="40000"/>
                  </a:schemeClr>
                </a:gs>
                <a:gs pos="100000">
                  <a:schemeClr val="accent1">
                    <a:tint val="15000"/>
                    <a:satMod val="350000"/>
                  </a:schemeClr>
                </a:gs>
              </a:gsLst>
            </a:gra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3575" fontAlgn="base">
                <a:spcBef>
                  <a:spcPct val="0"/>
                </a:spcBef>
                <a:spcAft>
                  <a:spcPct val="0"/>
                </a:spcAft>
              </a:pPr>
              <a:r>
                <a:rPr lang="ja-JP" altLang="en-US" sz="1000" dirty="0">
                  <a:solidFill>
                    <a:prstClr val="black"/>
                  </a:solidFill>
                </a:rPr>
                <a:t>大規模型／通常規模型のサテライト型事業所</a:t>
              </a:r>
            </a:p>
          </p:txBody>
        </p:sp>
      </p:grpSp>
      <p:sp>
        <p:nvSpPr>
          <p:cNvPr id="27" name="テキスト ボックス 26"/>
          <p:cNvSpPr txBox="1"/>
          <p:nvPr/>
        </p:nvSpPr>
        <p:spPr>
          <a:xfrm>
            <a:off x="64211" y="581782"/>
            <a:ext cx="9798611" cy="830916"/>
          </a:xfrm>
          <a:prstGeom prst="rect">
            <a:avLst/>
          </a:prstGeom>
          <a:noFill/>
          <a:ln>
            <a:solidFill>
              <a:schemeClr val="tx1"/>
            </a:solidFill>
          </a:ln>
        </p:spPr>
        <p:txBody>
          <a:bodyPr wrap="square" lIns="91357" tIns="45680" rIns="91357" bIns="45680" rtlCol="0">
            <a:spAutoFit/>
          </a:bodyPr>
          <a:lstStyle/>
          <a:p>
            <a:pPr marL="174467" indent="-174467" algn="just" defTabSz="913575" fontAlgn="base">
              <a:spcBef>
                <a:spcPts val="600"/>
              </a:spcBef>
              <a:spcAft>
                <a:spcPct val="0"/>
              </a:spcAft>
            </a:pPr>
            <a:r>
              <a:rPr lang="ja-JP" altLang="en-US" sz="1600" dirty="0">
                <a:solidFill>
                  <a:prstClr val="black"/>
                </a:solidFill>
                <a:latin typeface="Arial" pitchFamily="34" charset="0"/>
              </a:rPr>
              <a:t>○　</a:t>
            </a:r>
            <a:r>
              <a:rPr lang="ja-JP" altLang="en-US" sz="1600" u="sng" dirty="0">
                <a:solidFill>
                  <a:prstClr val="black"/>
                </a:solidFill>
                <a:latin typeface="Arial" pitchFamily="34" charset="0"/>
              </a:rPr>
              <a:t>増加する小規模の通所介護の事業所</a:t>
            </a:r>
            <a:r>
              <a:rPr lang="ja-JP" altLang="en-US" sz="1600" dirty="0">
                <a:solidFill>
                  <a:prstClr val="black"/>
                </a:solidFill>
                <a:latin typeface="Arial" pitchFamily="34" charset="0"/>
              </a:rPr>
              <a:t>について、①地域との連携や運営の透明性を確保するため市町村が指定・監督する</a:t>
            </a:r>
            <a:r>
              <a:rPr lang="ja-JP" altLang="en-US" sz="1600" u="sng" dirty="0">
                <a:solidFill>
                  <a:srgbClr val="FF0000"/>
                </a:solidFill>
                <a:latin typeface="Arial" pitchFamily="34" charset="0"/>
              </a:rPr>
              <a:t>地域密着型サービスへ移行</a:t>
            </a:r>
            <a:r>
              <a:rPr lang="ja-JP" altLang="en-US" sz="1600" dirty="0">
                <a:solidFill>
                  <a:prstClr val="black"/>
                </a:solidFill>
                <a:latin typeface="Arial" pitchFamily="34" charset="0"/>
              </a:rPr>
              <a:t>、②経営の安定性の確保、サービスの質の向上のため、</a:t>
            </a:r>
            <a:r>
              <a:rPr lang="ja-JP" altLang="en-US" sz="1600" u="sng" dirty="0">
                <a:solidFill>
                  <a:srgbClr val="FF0000"/>
                </a:solidFill>
                <a:latin typeface="Arial" pitchFamily="34" charset="0"/>
              </a:rPr>
              <a:t>通所介護（大規模型・通常規模型）や小規模多機能型居宅介護のサテライト事業所へ移行</a:t>
            </a:r>
            <a:r>
              <a:rPr lang="ja-JP" altLang="en-US" sz="1600" dirty="0">
                <a:solidFill>
                  <a:prstClr val="black"/>
                </a:solidFill>
                <a:latin typeface="Arial" pitchFamily="34" charset="0"/>
              </a:rPr>
              <a:t>。</a:t>
            </a:r>
            <a:endParaRPr lang="ja-JP" altLang="en-US" sz="1600" u="sng" dirty="0">
              <a:solidFill>
                <a:prstClr val="black"/>
              </a:solidFill>
              <a:latin typeface="Arial" pitchFamily="34" charset="0"/>
            </a:endParaRPr>
          </a:p>
        </p:txBody>
      </p:sp>
      <p:sp>
        <p:nvSpPr>
          <p:cNvPr id="42" name="タイトル 1"/>
          <p:cNvSpPr txBox="1">
            <a:spLocks/>
          </p:cNvSpPr>
          <p:nvPr/>
        </p:nvSpPr>
        <p:spPr bwMode="auto">
          <a:xfrm>
            <a:off x="64214" y="18855"/>
            <a:ext cx="9711001" cy="468354"/>
          </a:xfrm>
          <a:prstGeom prst="rect">
            <a:avLst/>
          </a:prstGeom>
          <a:solidFill>
            <a:srgbClr val="FFFFCC"/>
          </a:solidFill>
          <a:ln w="9525">
            <a:solidFill>
              <a:srgbClr val="2D2D8A">
                <a:lumMod val="75000"/>
              </a:srgbClr>
            </a:solidFill>
            <a:miter lim="800000"/>
            <a:headEnd/>
            <a:tailEnd/>
          </a:ln>
          <a:effectLst>
            <a:outerShdw blurRad="50800" dist="38100" dir="2700000" algn="tl" rotWithShape="0">
              <a:prstClr val="black">
                <a:alpha val="40000"/>
              </a:prstClr>
            </a:outerShdw>
          </a:effectLst>
        </p:spPr>
        <p:txBody>
          <a:bodyPr vert="horz" wrap="square" lIns="91357" tIns="45680" rIns="91357" bIns="4568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defTabSz="913575">
              <a:defRPr/>
            </a:pPr>
            <a:r>
              <a:rPr lang="ja-JP" altLang="en-US" sz="2000" b="1" dirty="0">
                <a:solidFill>
                  <a:prstClr val="black"/>
                </a:solidFill>
                <a:latin typeface="HGP創英角ｺﾞｼｯｸUB" panose="020B0900000000000000" pitchFamily="50" charset="-128"/>
                <a:ea typeface="HGP創英角ｺﾞｼｯｸUB" panose="020B0900000000000000" pitchFamily="50" charset="-128"/>
              </a:rPr>
              <a:t>小規模</a:t>
            </a:r>
            <a:r>
              <a:rPr lang="ja-JP" altLang="en-US" sz="2000" b="1" dirty="0">
                <a:solidFill>
                  <a:prstClr val="black"/>
                </a:solidFill>
                <a:latin typeface="ＤＦ特太ゴシック体" panose="020B0509000000000000" pitchFamily="49" charset="-128"/>
                <a:ea typeface="ＤＦ特太ゴシック体" panose="020B0509000000000000" pitchFamily="49" charset="-128"/>
              </a:rPr>
              <a:t>型通所介護の移行と居宅介護支援事業者の指定権限の移譲について</a:t>
            </a:r>
          </a:p>
        </p:txBody>
      </p:sp>
      <p:sp>
        <p:nvSpPr>
          <p:cNvPr id="43" name="テキスト ボックス 42"/>
          <p:cNvSpPr txBox="1"/>
          <p:nvPr/>
        </p:nvSpPr>
        <p:spPr>
          <a:xfrm>
            <a:off x="50934" y="6021288"/>
            <a:ext cx="9798611" cy="833994"/>
          </a:xfrm>
          <a:prstGeom prst="rect">
            <a:avLst/>
          </a:prstGeom>
          <a:noFill/>
          <a:ln>
            <a:solidFill>
              <a:schemeClr val="tx1"/>
            </a:solidFill>
          </a:ln>
        </p:spPr>
        <p:txBody>
          <a:bodyPr wrap="square" lIns="91357" tIns="45680" rIns="91357" bIns="45680" rtlCol="0">
            <a:spAutoFit/>
          </a:bodyPr>
          <a:lstStyle/>
          <a:p>
            <a:pPr defTabSz="913575" fontAlgn="base">
              <a:spcBef>
                <a:spcPct val="15000"/>
              </a:spcBef>
              <a:spcAft>
                <a:spcPct val="0"/>
              </a:spcAft>
            </a:pPr>
            <a:r>
              <a:rPr lang="ja-JP" altLang="en-US" sz="1600" dirty="0">
                <a:solidFill>
                  <a:prstClr val="black"/>
                </a:solidFill>
                <a:latin typeface="ＭＳ Ｐゴシック" pitchFamily="50" charset="-128"/>
              </a:rPr>
              <a:t>○　現在、居宅介護支援事業者の指定は、事業所からの申請により、都道府県が行うこととなっているが、指定都</a:t>
            </a:r>
            <a:endParaRPr lang="en-US" altLang="ja-JP" sz="1600" dirty="0">
              <a:solidFill>
                <a:prstClr val="black"/>
              </a:solidFill>
              <a:latin typeface="ＭＳ Ｐゴシック" pitchFamily="50" charset="-128"/>
            </a:endParaRPr>
          </a:p>
          <a:p>
            <a:pPr defTabSz="913575" fontAlgn="base">
              <a:spcBef>
                <a:spcPct val="15000"/>
              </a:spcBef>
              <a:spcAft>
                <a:spcPct val="0"/>
              </a:spcAft>
            </a:pPr>
            <a:r>
              <a:rPr lang="ja-JP" altLang="en-US" sz="1600" dirty="0">
                <a:solidFill>
                  <a:prstClr val="black"/>
                </a:solidFill>
                <a:latin typeface="ＭＳ Ｐゴシック" pitchFamily="50" charset="-128"/>
              </a:rPr>
              <a:t>　市・中核市以外の市町村にも指定権限を移譲する。（平成３０年度施行）</a:t>
            </a:r>
            <a:endParaRPr lang="en-US" altLang="ja-JP" sz="1600" dirty="0">
              <a:solidFill>
                <a:prstClr val="black"/>
              </a:solidFill>
              <a:latin typeface="ＭＳ Ｐゴシック" pitchFamily="50" charset="-128"/>
            </a:endParaRPr>
          </a:p>
          <a:p>
            <a:pPr defTabSz="913575" fontAlgn="base">
              <a:spcBef>
                <a:spcPct val="15000"/>
              </a:spcBef>
              <a:spcAft>
                <a:spcPct val="0"/>
              </a:spcAft>
            </a:pPr>
            <a:r>
              <a:rPr lang="en-US" altLang="ja-JP" sz="1200" dirty="0">
                <a:solidFill>
                  <a:prstClr val="black"/>
                </a:solidFill>
                <a:latin typeface="ＭＳ 明朝" pitchFamily="17" charset="-128"/>
                <a:ea typeface="ＭＳ 明朝" pitchFamily="17" charset="-128"/>
              </a:rPr>
              <a:t>※</a:t>
            </a:r>
            <a:r>
              <a:rPr lang="ja-JP" altLang="en-US" sz="1200" dirty="0">
                <a:solidFill>
                  <a:prstClr val="black"/>
                </a:solidFill>
                <a:latin typeface="ＭＳ 明朝" pitchFamily="17" charset="-128"/>
                <a:ea typeface="ＭＳ 明朝" pitchFamily="17" charset="-128"/>
              </a:rPr>
              <a:t>　大都市等の特例により、指定都市及び中核市については、居宅介護支援事業者の指定権限が移譲されている。</a:t>
            </a:r>
            <a:endParaRPr lang="en-US" altLang="ja-JP" sz="1200" dirty="0">
              <a:solidFill>
                <a:prstClr val="black"/>
              </a:solidFill>
              <a:latin typeface="ＭＳ 明朝" pitchFamily="17" charset="-128"/>
              <a:ea typeface="ＭＳ 明朝" pitchFamily="17" charset="-128"/>
            </a:endParaRPr>
          </a:p>
        </p:txBody>
      </p:sp>
    </p:spTree>
    <p:extLst>
      <p:ext uri="{BB962C8B-B14F-4D97-AF65-F5344CB8AC3E}">
        <p14:creationId xmlns:p14="http://schemas.microsoft.com/office/powerpoint/2010/main" val="3347561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雲 29"/>
          <p:cNvSpPr/>
          <p:nvPr/>
        </p:nvSpPr>
        <p:spPr>
          <a:xfrm>
            <a:off x="6157376" y="5203685"/>
            <a:ext cx="3584848" cy="14909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6" name="コンテンツ プレースホルダ 2"/>
          <p:cNvSpPr txBox="1">
            <a:spLocks/>
          </p:cNvSpPr>
          <p:nvPr/>
        </p:nvSpPr>
        <p:spPr>
          <a:xfrm>
            <a:off x="68164" y="620688"/>
            <a:ext cx="9711696" cy="1800200"/>
          </a:xfrm>
          <a:prstGeom prst="rect">
            <a:avLst/>
          </a:prstGeom>
        </p:spPr>
        <p:style>
          <a:lnRef idx="2">
            <a:schemeClr val="dk1"/>
          </a:lnRef>
          <a:fillRef idx="1">
            <a:schemeClr val="lt1"/>
          </a:fillRef>
          <a:effectRef idx="0">
            <a:schemeClr val="dk1"/>
          </a:effectRef>
          <a:fontRef idx="minor">
            <a:schemeClr val="dk1"/>
          </a:fontRef>
        </p:style>
        <p:txBody>
          <a:bodyPr lIns="107902" tIns="45680" rIns="107902" bIns="107902"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177640" indent="-177640" algn="just">
              <a:spcBef>
                <a:spcPts val="0"/>
              </a:spcBef>
              <a:buFont typeface="Arial" pitchFamily="34" charset="0"/>
              <a:buNone/>
            </a:pPr>
            <a:r>
              <a:rPr lang="ja-JP" altLang="en-US" sz="1400" dirty="0">
                <a:solidFill>
                  <a:prstClr val="black"/>
                </a:solidFill>
                <a:latin typeface="ＭＳ ゴシック" pitchFamily="49" charset="-128"/>
                <a:ea typeface="ＭＳ ゴシック" pitchFamily="49" charset="-128"/>
              </a:rPr>
              <a:t>○　介護保険においては、住所地の市町村が保険者となるのが原則だが、介護保険施設等の所在する市町村の財政に配慮するため、特例として、入所者は入所前の市町村の被保険者となる仕組み（住所地特例）を設けている。</a:t>
            </a:r>
            <a:endParaRPr lang="en-US" altLang="ja-JP" sz="1400" dirty="0">
              <a:solidFill>
                <a:prstClr val="black"/>
              </a:solidFill>
              <a:latin typeface="ＭＳ ゴシック" pitchFamily="49" charset="-128"/>
              <a:ea typeface="ＭＳ ゴシック" pitchFamily="49" charset="-128"/>
              <a:cs typeface="ＭＳ Ｐゴシック" pitchFamily="50" charset="-128"/>
            </a:endParaRPr>
          </a:p>
          <a:p>
            <a:pPr marL="177640" indent="-177640" algn="just">
              <a:spcBef>
                <a:spcPts val="0"/>
              </a:spcBef>
              <a:buFont typeface="Arial" pitchFamily="34" charset="0"/>
              <a:buNone/>
            </a:pPr>
            <a:r>
              <a:rPr lang="ja-JP" altLang="en-US" sz="1400" dirty="0">
                <a:solidFill>
                  <a:prstClr val="black"/>
                </a:solidFill>
                <a:latin typeface="ＭＳ ゴシック" pitchFamily="49" charset="-128"/>
                <a:ea typeface="ＭＳ ゴシック" pitchFamily="49" charset="-128"/>
                <a:cs typeface="ＭＳ Ｐゴシック" pitchFamily="50" charset="-128"/>
              </a:rPr>
              <a:t>○　現在、サービス付き高齢者向け住宅は有料老人ホームに該当しても特例の対象外だが、所在市町村の負担を考慮し、その他の有料老人ホームとの均衡を踏まえ、</a:t>
            </a:r>
            <a:r>
              <a:rPr lang="ja-JP" altLang="en-US" sz="1400" b="1" u="sng" dirty="0">
                <a:solidFill>
                  <a:srgbClr val="FF0000"/>
                </a:solidFill>
                <a:latin typeface="ＭＳ ゴシック" pitchFamily="49" charset="-128"/>
                <a:ea typeface="ＭＳ ゴシック" pitchFamily="49" charset="-128"/>
                <a:cs typeface="ＭＳ Ｐゴシック" pitchFamily="50" charset="-128"/>
              </a:rPr>
              <a:t>有料老人ホームに該当するサービス付き高齢者向け住宅についても、住所地特例の対象</a:t>
            </a:r>
            <a:r>
              <a:rPr lang="ja-JP" altLang="en-US" sz="1400" dirty="0">
                <a:solidFill>
                  <a:prstClr val="black"/>
                </a:solidFill>
                <a:latin typeface="ＭＳ ゴシック" pitchFamily="49" charset="-128"/>
                <a:ea typeface="ＭＳ ゴシック" pitchFamily="49" charset="-128"/>
                <a:cs typeface="ＭＳ Ｐゴシック" pitchFamily="50" charset="-128"/>
              </a:rPr>
              <a:t>とする。</a:t>
            </a:r>
            <a:endParaRPr lang="en-US" altLang="ja-JP" sz="1400" dirty="0">
              <a:solidFill>
                <a:prstClr val="black"/>
              </a:solidFill>
              <a:latin typeface="ＭＳ ゴシック" pitchFamily="49" charset="-128"/>
              <a:ea typeface="ＭＳ ゴシック" pitchFamily="49" charset="-128"/>
              <a:cs typeface="ＭＳ Ｐゴシック" pitchFamily="50" charset="-128"/>
            </a:endParaRPr>
          </a:p>
          <a:p>
            <a:pPr marL="177640" indent="-177640" algn="just">
              <a:spcBef>
                <a:spcPts val="0"/>
              </a:spcBef>
              <a:buFont typeface="Arial" pitchFamily="34" charset="0"/>
              <a:buNone/>
            </a:pPr>
            <a:r>
              <a:rPr lang="ja-JP" altLang="en-US" sz="1400" dirty="0">
                <a:solidFill>
                  <a:prstClr val="black"/>
                </a:solidFill>
                <a:latin typeface="ＭＳ ゴシック" pitchFamily="49" charset="-128"/>
                <a:ea typeface="ＭＳ ゴシック" pitchFamily="49" charset="-128"/>
                <a:cs typeface="ＭＳ Ｐゴシック" pitchFamily="50" charset="-128"/>
              </a:rPr>
              <a:t>○　従来の住所地特例では、対象者が住所地の市町村の指定した地域密着型サービス及び地域支援事業を使えないという課題があるが、住所地特例対象者に限り、住所地市町村の指定を受けた地域密着型サービスを使えるようにし、住所地市町村の地域支援事業を利用できることとする（地域支援事業の費用負担は調整）。</a:t>
            </a:r>
            <a:endParaRPr lang="en-US" altLang="ja-JP" sz="1400" dirty="0">
              <a:solidFill>
                <a:prstClr val="black"/>
              </a:solidFill>
              <a:latin typeface="ＭＳ ゴシック" pitchFamily="49" charset="-128"/>
              <a:ea typeface="ＭＳ ゴシック" pitchFamily="49" charset="-128"/>
              <a:cs typeface="ＭＳ Ｐゴシック" pitchFamily="50" charset="-128"/>
            </a:endParaRPr>
          </a:p>
        </p:txBody>
      </p:sp>
      <p:sp>
        <p:nvSpPr>
          <p:cNvPr id="8" name="テキスト ボックス 7"/>
          <p:cNvSpPr txBox="1"/>
          <p:nvPr/>
        </p:nvSpPr>
        <p:spPr>
          <a:xfrm>
            <a:off x="899851" y="29095"/>
            <a:ext cx="8301629" cy="461584"/>
          </a:xfrm>
          <a:prstGeom prst="rect">
            <a:avLst/>
          </a:prstGeom>
          <a:solidFill>
            <a:srgbClr val="FFFF00">
              <a:alpha val="29000"/>
            </a:srgbClr>
          </a:solidFill>
          <a:ln>
            <a:solidFill>
              <a:schemeClr val="tx1"/>
            </a:solidFill>
          </a:ln>
        </p:spPr>
        <p:txBody>
          <a:bodyPr wrap="square" lIns="91357" tIns="45680" rIns="91357" bIns="45680" rtlCol="0">
            <a:spAutoFit/>
          </a:bodyPr>
          <a:lstStyle/>
          <a:p>
            <a:pPr algn="ctr" defTabSz="913575"/>
            <a:r>
              <a:rPr lang="ja-JP" altLang="en-US" sz="2400" dirty="0">
                <a:solidFill>
                  <a:prstClr val="black"/>
                </a:solidFill>
                <a:latin typeface="HGP創英角ｺﾞｼｯｸUB" pitchFamily="50" charset="-128"/>
                <a:ea typeface="HGP創英角ｺﾞｼｯｸUB" pitchFamily="50" charset="-128"/>
              </a:rPr>
              <a:t>サービス付き高齢者向け住宅への住所地特例の適用</a:t>
            </a:r>
          </a:p>
        </p:txBody>
      </p:sp>
      <p:sp>
        <p:nvSpPr>
          <p:cNvPr id="10" name="Text Box 6"/>
          <p:cNvSpPr txBox="1">
            <a:spLocks noChangeArrowheads="1"/>
          </p:cNvSpPr>
          <p:nvPr/>
        </p:nvSpPr>
        <p:spPr bwMode="auto">
          <a:xfrm>
            <a:off x="219319" y="5069201"/>
            <a:ext cx="5321183" cy="1815882"/>
          </a:xfrm>
          <a:prstGeom prst="rect">
            <a:avLst/>
          </a:prstGeom>
          <a:noFill/>
          <a:ln w="9525">
            <a:noFill/>
            <a:miter lim="800000"/>
            <a:headEnd/>
            <a:tailEnd/>
          </a:ln>
        </p:spPr>
        <p:txBody>
          <a:bodyPr wrap="square" lIns="91357" tIns="45680" rIns="91357" bIns="45680">
            <a:spAutoFit/>
          </a:bodyPr>
          <a:lstStyle/>
          <a:p>
            <a:pPr defTabSz="913528"/>
            <a:r>
              <a:rPr lang="ja-JP" altLang="en-US" sz="1400" dirty="0">
                <a:solidFill>
                  <a:prstClr val="black"/>
                </a:solidFill>
                <a:latin typeface="ＭＳ ゴシック" pitchFamily="49" charset="-128"/>
                <a:ea typeface="ＭＳ ゴシック" pitchFamily="49" charset="-128"/>
              </a:rPr>
              <a:t>＜現在の対象施設等＞</a:t>
            </a:r>
            <a:endParaRPr lang="en-US" altLang="ja-JP"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(1)</a:t>
            </a:r>
            <a:r>
              <a:rPr lang="ja-JP" altLang="en-US" sz="1400" dirty="0">
                <a:solidFill>
                  <a:prstClr val="black"/>
                </a:solidFill>
                <a:latin typeface="ＭＳ ゴシック" pitchFamily="49" charset="-128"/>
                <a:ea typeface="ＭＳ ゴシック" pitchFamily="49" charset="-128"/>
              </a:rPr>
              <a:t>　介護保険３施設</a:t>
            </a:r>
            <a:endParaRPr lang="en-US" altLang="ja-JP"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(2)</a:t>
            </a:r>
            <a:r>
              <a:rPr lang="ja-JP" altLang="en-US" sz="1400" dirty="0">
                <a:solidFill>
                  <a:prstClr val="black"/>
                </a:solidFill>
                <a:latin typeface="ＭＳ ゴシック" pitchFamily="49" charset="-128"/>
                <a:ea typeface="ＭＳ ゴシック" pitchFamily="49" charset="-128"/>
              </a:rPr>
              <a:t>　特定施設（地域密着型特定施設を除く。）</a:t>
            </a:r>
            <a:endParaRPr lang="en-US" altLang="ja-JP"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　　　・有料老人ホーム</a:t>
            </a:r>
            <a:endParaRPr lang="en-US" altLang="ja-JP" sz="1400" dirty="0">
              <a:solidFill>
                <a:prstClr val="black"/>
              </a:solidFill>
              <a:latin typeface="ＭＳ ゴシック" pitchFamily="49" charset="-128"/>
              <a:ea typeface="ＭＳ ゴシック" pitchFamily="49" charset="-128"/>
            </a:endParaRPr>
          </a:p>
          <a:p>
            <a:pPr marL="900887" indent="-900887" algn="just" defTabSz="913528"/>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u="sng" dirty="0">
                <a:solidFill>
                  <a:prstClr val="black"/>
                </a:solidFill>
                <a:latin typeface="ＭＳ ゴシック" pitchFamily="49" charset="-128"/>
                <a:ea typeface="ＭＳ ゴシック" pitchFamily="49" charset="-128"/>
              </a:rPr>
              <a:t>特定施設入居者生活介護の指定を受けていない賃貸借方式のサービス付き高齢者向け住宅は対象外。</a:t>
            </a:r>
            <a:endParaRPr lang="en-US" altLang="ja-JP" sz="1400" u="sng"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　　　・軽費老人ホーム</a:t>
            </a:r>
            <a:endParaRPr lang="en-US" altLang="ja-JP"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(3)</a:t>
            </a:r>
            <a:r>
              <a:rPr lang="ja-JP" altLang="en-US" sz="1400" dirty="0">
                <a:solidFill>
                  <a:prstClr val="black"/>
                </a:solidFill>
                <a:latin typeface="ＭＳ ゴシック" pitchFamily="49" charset="-128"/>
                <a:ea typeface="ＭＳ ゴシック" pitchFamily="49" charset="-128"/>
              </a:rPr>
              <a:t>　養護老人ホーム</a:t>
            </a:r>
            <a:endParaRPr lang="en-US" altLang="ja-JP" sz="1400" dirty="0">
              <a:solidFill>
                <a:prstClr val="black"/>
              </a:solidFill>
              <a:latin typeface="ＭＳ ゴシック" pitchFamily="49" charset="-128"/>
              <a:ea typeface="ＭＳ ゴシック" pitchFamily="49" charset="-128"/>
            </a:endParaRPr>
          </a:p>
        </p:txBody>
      </p:sp>
      <p:grpSp>
        <p:nvGrpSpPr>
          <p:cNvPr id="4" name="グループ化 3"/>
          <p:cNvGrpSpPr/>
          <p:nvPr/>
        </p:nvGrpSpPr>
        <p:grpSpPr>
          <a:xfrm>
            <a:off x="1063266" y="2395846"/>
            <a:ext cx="7718071" cy="2673352"/>
            <a:chOff x="1182943" y="2356666"/>
            <a:chExt cx="7718071" cy="2673352"/>
          </a:xfrm>
        </p:grpSpPr>
        <p:sp>
          <p:nvSpPr>
            <p:cNvPr id="11" name="Oval 7"/>
            <p:cNvSpPr>
              <a:spLocks noChangeArrowheads="1"/>
            </p:cNvSpPr>
            <p:nvPr/>
          </p:nvSpPr>
          <p:spPr bwMode="auto">
            <a:xfrm>
              <a:off x="1636614" y="2509066"/>
              <a:ext cx="3136900" cy="1003088"/>
            </a:xfrm>
            <a:prstGeom prst="ellipse">
              <a:avLst/>
            </a:prstGeom>
            <a:noFill/>
            <a:ln w="9525">
              <a:solidFill>
                <a:schemeClr val="tx1"/>
              </a:solidFill>
              <a:round/>
              <a:headEnd/>
              <a:tailEnd/>
            </a:ln>
          </p:spPr>
          <p:txBody>
            <a:bodyPr wrap="none" anchor="ctr"/>
            <a:lstStyle/>
            <a:p>
              <a:pPr defTabSz="913528"/>
              <a:endParaRPr lang="ja-JP" altLang="en-US">
                <a:solidFill>
                  <a:prstClr val="black"/>
                </a:solidFill>
              </a:endParaRPr>
            </a:p>
          </p:txBody>
        </p:sp>
        <p:sp>
          <p:nvSpPr>
            <p:cNvPr id="12" name="Oval 8"/>
            <p:cNvSpPr>
              <a:spLocks noChangeArrowheads="1"/>
            </p:cNvSpPr>
            <p:nvPr/>
          </p:nvSpPr>
          <p:spPr bwMode="auto">
            <a:xfrm>
              <a:off x="2709764" y="2356666"/>
              <a:ext cx="990600" cy="457200"/>
            </a:xfrm>
            <a:prstGeom prst="ellipse">
              <a:avLst/>
            </a:prstGeom>
            <a:solidFill>
              <a:schemeClr val="bg1"/>
            </a:solidFill>
            <a:ln w="9525">
              <a:solidFill>
                <a:schemeClr val="tx1"/>
              </a:solidFill>
              <a:round/>
              <a:headEnd/>
              <a:tailEnd/>
            </a:ln>
          </p:spPr>
          <p:txBody>
            <a:bodyPr wrap="none" anchor="ctr"/>
            <a:lstStyle/>
            <a:p>
              <a:pPr algn="ctr" defTabSz="913528"/>
              <a:r>
                <a:rPr lang="ja-JP" altLang="en-US">
                  <a:solidFill>
                    <a:prstClr val="black"/>
                  </a:solidFill>
                </a:rPr>
                <a:t>Ａ町</a:t>
              </a:r>
            </a:p>
          </p:txBody>
        </p:sp>
        <p:sp>
          <p:nvSpPr>
            <p:cNvPr id="14" name="Oval 9"/>
            <p:cNvSpPr>
              <a:spLocks noChangeArrowheads="1"/>
            </p:cNvSpPr>
            <p:nvPr/>
          </p:nvSpPr>
          <p:spPr bwMode="auto">
            <a:xfrm>
              <a:off x="5764114" y="2509066"/>
              <a:ext cx="3136900" cy="1003088"/>
            </a:xfrm>
            <a:prstGeom prst="ellipse">
              <a:avLst/>
            </a:prstGeom>
            <a:noFill/>
            <a:ln w="9525">
              <a:solidFill>
                <a:schemeClr val="tx1"/>
              </a:solidFill>
              <a:round/>
              <a:headEnd/>
              <a:tailEnd/>
            </a:ln>
          </p:spPr>
          <p:txBody>
            <a:bodyPr wrap="none" anchor="ctr"/>
            <a:lstStyle/>
            <a:p>
              <a:pPr defTabSz="913528"/>
              <a:endParaRPr lang="ja-JP" altLang="en-US">
                <a:solidFill>
                  <a:prstClr val="black"/>
                </a:solidFill>
              </a:endParaRPr>
            </a:p>
          </p:txBody>
        </p:sp>
        <p:sp>
          <p:nvSpPr>
            <p:cNvPr id="17" name="Oval 10"/>
            <p:cNvSpPr>
              <a:spLocks noChangeArrowheads="1"/>
            </p:cNvSpPr>
            <p:nvPr/>
          </p:nvSpPr>
          <p:spPr bwMode="auto">
            <a:xfrm>
              <a:off x="6837264" y="2356666"/>
              <a:ext cx="990600" cy="457200"/>
            </a:xfrm>
            <a:prstGeom prst="ellipse">
              <a:avLst/>
            </a:prstGeom>
            <a:solidFill>
              <a:schemeClr val="bg1"/>
            </a:solidFill>
            <a:ln w="9525">
              <a:solidFill>
                <a:schemeClr val="tx1"/>
              </a:solidFill>
              <a:round/>
              <a:headEnd/>
              <a:tailEnd/>
            </a:ln>
          </p:spPr>
          <p:txBody>
            <a:bodyPr wrap="none" anchor="ctr"/>
            <a:lstStyle/>
            <a:p>
              <a:pPr algn="ctr" defTabSz="913528"/>
              <a:r>
                <a:rPr lang="ja-JP" altLang="en-US" dirty="0">
                  <a:solidFill>
                    <a:prstClr val="black"/>
                  </a:solidFill>
                </a:rPr>
                <a:t>Ｂ市</a:t>
              </a:r>
            </a:p>
          </p:txBody>
        </p:sp>
        <p:grpSp>
          <p:nvGrpSpPr>
            <p:cNvPr id="3" name="グループ化 2"/>
            <p:cNvGrpSpPr/>
            <p:nvPr/>
          </p:nvGrpSpPr>
          <p:grpSpPr>
            <a:xfrm>
              <a:off x="2627214" y="2803194"/>
              <a:ext cx="1073150" cy="643346"/>
              <a:chOff x="2627214" y="2868808"/>
              <a:chExt cx="1073150" cy="643346"/>
            </a:xfrm>
          </p:grpSpPr>
          <p:grpSp>
            <p:nvGrpSpPr>
              <p:cNvPr id="18" name="Group 13"/>
              <p:cNvGrpSpPr>
                <a:grpSpLocks/>
              </p:cNvGrpSpPr>
              <p:nvPr/>
            </p:nvGrpSpPr>
            <p:grpSpPr bwMode="auto">
              <a:xfrm>
                <a:off x="2627214" y="2868808"/>
                <a:ext cx="1073150" cy="633413"/>
                <a:chOff x="2016" y="3360"/>
                <a:chExt cx="666" cy="528"/>
              </a:xfrm>
            </p:grpSpPr>
            <p:sp>
              <p:nvSpPr>
                <p:cNvPr id="19" name="Rectangle 11"/>
                <p:cNvSpPr>
                  <a:spLocks noChangeArrowheads="1"/>
                </p:cNvSpPr>
                <p:nvPr/>
              </p:nvSpPr>
              <p:spPr bwMode="auto">
                <a:xfrm>
                  <a:off x="2112" y="3600"/>
                  <a:ext cx="480" cy="288"/>
                </a:xfrm>
                <a:prstGeom prst="rect">
                  <a:avLst/>
                </a:prstGeom>
                <a:noFill/>
                <a:ln w="9525">
                  <a:solidFill>
                    <a:schemeClr val="tx1"/>
                  </a:solidFill>
                  <a:miter lim="800000"/>
                  <a:headEnd/>
                  <a:tailEnd/>
                </a:ln>
              </p:spPr>
              <p:txBody>
                <a:bodyPr wrap="none" anchor="ctr"/>
                <a:lstStyle/>
                <a:p>
                  <a:pPr defTabSz="913528"/>
                  <a:endParaRPr lang="ja-JP" altLang="en-US">
                    <a:solidFill>
                      <a:prstClr val="black"/>
                    </a:solidFill>
                  </a:endParaRPr>
                </a:p>
              </p:txBody>
            </p:sp>
            <p:sp>
              <p:nvSpPr>
                <p:cNvPr id="20" name="AutoShape 12"/>
                <p:cNvSpPr>
                  <a:spLocks noChangeArrowheads="1"/>
                </p:cNvSpPr>
                <p:nvPr/>
              </p:nvSpPr>
              <p:spPr bwMode="auto">
                <a:xfrm>
                  <a:off x="2016" y="3360"/>
                  <a:ext cx="666" cy="240"/>
                </a:xfrm>
                <a:prstGeom prst="triangle">
                  <a:avLst>
                    <a:gd name="adj" fmla="val 50000"/>
                  </a:avLst>
                </a:prstGeom>
                <a:noFill/>
                <a:ln w="9525">
                  <a:solidFill>
                    <a:schemeClr val="tx1"/>
                  </a:solidFill>
                  <a:miter lim="800000"/>
                  <a:headEnd/>
                  <a:tailEnd/>
                </a:ln>
              </p:spPr>
              <p:txBody>
                <a:bodyPr wrap="none" anchor="ctr"/>
                <a:lstStyle/>
                <a:p>
                  <a:pPr defTabSz="913528"/>
                  <a:endParaRPr lang="ja-JP" altLang="en-US">
                    <a:solidFill>
                      <a:prstClr val="black"/>
                    </a:solidFill>
                  </a:endParaRPr>
                </a:p>
              </p:txBody>
            </p:sp>
          </p:grpSp>
          <p:sp>
            <p:nvSpPr>
              <p:cNvPr id="21" name="Text Box 14"/>
              <p:cNvSpPr txBox="1">
                <a:spLocks noChangeArrowheads="1"/>
              </p:cNvSpPr>
              <p:nvPr/>
            </p:nvSpPr>
            <p:spPr bwMode="auto">
              <a:xfrm>
                <a:off x="2874910" y="3173600"/>
                <a:ext cx="595035" cy="338554"/>
              </a:xfrm>
              <a:prstGeom prst="rect">
                <a:avLst/>
              </a:prstGeom>
              <a:noFill/>
              <a:ln w="9525">
                <a:noFill/>
                <a:miter lim="800000"/>
                <a:headEnd/>
                <a:tailEnd/>
              </a:ln>
            </p:spPr>
            <p:txBody>
              <a:bodyPr wrap="none">
                <a:spAutoFit/>
              </a:bodyPr>
              <a:lstStyle/>
              <a:p>
                <a:pPr defTabSz="913528"/>
                <a:r>
                  <a:rPr lang="ja-JP" altLang="en-US" sz="1600" dirty="0">
                    <a:solidFill>
                      <a:prstClr val="black"/>
                    </a:solidFill>
                  </a:rPr>
                  <a:t>自宅</a:t>
                </a:r>
              </a:p>
            </p:txBody>
          </p:sp>
        </p:grpSp>
        <p:sp>
          <p:nvSpPr>
            <p:cNvPr id="22" name="Rectangle 15"/>
            <p:cNvSpPr>
              <a:spLocks noChangeArrowheads="1"/>
            </p:cNvSpPr>
            <p:nvPr/>
          </p:nvSpPr>
          <p:spPr bwMode="auto">
            <a:xfrm>
              <a:off x="6837264" y="2902468"/>
              <a:ext cx="990600" cy="544072"/>
            </a:xfrm>
            <a:prstGeom prst="rect">
              <a:avLst/>
            </a:prstGeom>
            <a:noFill/>
            <a:ln w="9525">
              <a:solidFill>
                <a:schemeClr val="tx1"/>
              </a:solidFill>
              <a:miter lim="800000"/>
              <a:headEnd/>
              <a:tailEnd/>
            </a:ln>
          </p:spPr>
          <p:txBody>
            <a:bodyPr wrap="none" anchor="ctr"/>
            <a:lstStyle/>
            <a:p>
              <a:pPr algn="ctr" defTabSz="913528"/>
              <a:r>
                <a:rPr lang="ja-JP" altLang="en-US" sz="1600" dirty="0">
                  <a:solidFill>
                    <a:prstClr val="black"/>
                  </a:solidFill>
                </a:rPr>
                <a:t>施設等</a:t>
              </a:r>
            </a:p>
          </p:txBody>
        </p:sp>
        <p:sp>
          <p:nvSpPr>
            <p:cNvPr id="23" name="Line 16"/>
            <p:cNvSpPr>
              <a:spLocks noChangeShapeType="1"/>
            </p:cNvSpPr>
            <p:nvPr/>
          </p:nvSpPr>
          <p:spPr bwMode="auto">
            <a:xfrm>
              <a:off x="3782957" y="3207268"/>
              <a:ext cx="2971800" cy="0"/>
            </a:xfrm>
            <a:prstGeom prst="line">
              <a:avLst/>
            </a:prstGeom>
            <a:noFill/>
            <a:ln w="38100" cmpd="dbl">
              <a:solidFill>
                <a:schemeClr val="tx1"/>
              </a:solidFill>
              <a:round/>
              <a:headEnd/>
              <a:tailEnd type="triangle" w="lg" len="lg"/>
            </a:ln>
          </p:spPr>
          <p:txBody>
            <a:bodyPr/>
            <a:lstStyle/>
            <a:p>
              <a:pPr defTabSz="913528"/>
              <a:endParaRPr lang="ja-JP" altLang="en-US">
                <a:solidFill>
                  <a:prstClr val="black"/>
                </a:solidFill>
              </a:endParaRPr>
            </a:p>
          </p:txBody>
        </p:sp>
        <p:sp>
          <p:nvSpPr>
            <p:cNvPr id="24" name="Text Box 17"/>
            <p:cNvSpPr txBox="1">
              <a:spLocks noChangeArrowheads="1"/>
            </p:cNvSpPr>
            <p:nvPr/>
          </p:nvSpPr>
          <p:spPr bwMode="auto">
            <a:xfrm>
              <a:off x="1182943" y="3645023"/>
              <a:ext cx="7667857" cy="1384995"/>
            </a:xfrm>
            <a:prstGeom prst="rect">
              <a:avLst/>
            </a:prstGeom>
            <a:noFill/>
            <a:ln w="9525">
              <a:solidFill>
                <a:schemeClr val="tx1"/>
              </a:solidFill>
              <a:prstDash val="dash"/>
              <a:miter lim="800000"/>
              <a:headEnd/>
              <a:tailEnd/>
            </a:ln>
          </p:spPr>
          <p:txBody>
            <a:bodyPr wrap="square">
              <a:spAutoFit/>
            </a:bodyPr>
            <a:lstStyle/>
            <a:p>
              <a:pPr defTabSz="913528"/>
              <a:r>
                <a:rPr lang="ja-JP" altLang="en-US" sz="1400" b="1" u="sng" dirty="0">
                  <a:solidFill>
                    <a:prstClr val="black"/>
                  </a:solidFill>
                  <a:latin typeface="ＭＳ ゴシック" pitchFamily="49" charset="-128"/>
                  <a:ea typeface="ＭＳ ゴシック" pitchFamily="49" charset="-128"/>
                </a:rPr>
                <a:t>住所</a:t>
              </a:r>
              <a:r>
                <a:rPr lang="ja-JP" altLang="en-US" sz="1400" dirty="0">
                  <a:solidFill>
                    <a:prstClr val="black"/>
                  </a:solidFill>
                  <a:latin typeface="ＭＳ ゴシック" pitchFamily="49" charset="-128"/>
                  <a:ea typeface="ＭＳ ゴシック" pitchFamily="49" charset="-128"/>
                </a:rPr>
                <a:t>　　　　　　　　　　　　　　　　　　　　　　　　　　　　　　</a:t>
              </a:r>
              <a:r>
                <a:rPr lang="ja-JP" altLang="en-US" sz="1400" b="1" u="sng" dirty="0">
                  <a:solidFill>
                    <a:prstClr val="black"/>
                  </a:solidFill>
                  <a:latin typeface="ＭＳ ゴシック" pitchFamily="49" charset="-128"/>
                  <a:ea typeface="ＭＳ ゴシック" pitchFamily="49" charset="-128"/>
                </a:rPr>
                <a:t>Ｂ市</a:t>
              </a:r>
              <a:endParaRPr lang="ja-JP" altLang="en-US"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住民税　　　　　　　　　　　　　　　　　　　　　　　　　　　　　Ｂ市</a:t>
              </a:r>
            </a:p>
            <a:p>
              <a:pPr defTabSz="913528"/>
              <a:r>
                <a:rPr lang="ja-JP" altLang="en-US" sz="1400" dirty="0">
                  <a:solidFill>
                    <a:prstClr val="black"/>
                  </a:solidFill>
                  <a:latin typeface="ＭＳ ゴシック" pitchFamily="49" charset="-128"/>
                  <a:ea typeface="ＭＳ ゴシック" pitchFamily="49" charset="-128"/>
                </a:rPr>
                <a:t>行政サービス　　　　　　　　　　　　　　　　　　　　　　　　　　Ｂ市</a:t>
              </a:r>
            </a:p>
            <a:p>
              <a:pPr defTabSz="913528"/>
              <a:r>
                <a:rPr lang="ja-JP" altLang="en-US" sz="1400" b="1" u="sng" dirty="0">
                  <a:solidFill>
                    <a:prstClr val="black"/>
                  </a:solidFill>
                  <a:latin typeface="ＭＳ ゴシック" pitchFamily="49" charset="-128"/>
                  <a:ea typeface="ＭＳ ゴシック" pitchFamily="49" charset="-128"/>
                </a:rPr>
                <a:t>介護保険の保険者</a:t>
              </a:r>
              <a:r>
                <a:rPr lang="ja-JP" altLang="en-US" sz="1400" dirty="0">
                  <a:solidFill>
                    <a:prstClr val="black"/>
                  </a:solidFill>
                  <a:latin typeface="ＭＳ ゴシック" pitchFamily="49" charset="-128"/>
                  <a:ea typeface="ＭＳ ゴシック" pitchFamily="49" charset="-128"/>
                </a:rPr>
                <a:t>　　　　　</a:t>
              </a:r>
              <a:r>
                <a:rPr lang="ja-JP" altLang="en-US" sz="1400" b="1" u="sng" dirty="0">
                  <a:solidFill>
                    <a:prstClr val="black"/>
                  </a:solidFill>
                  <a:latin typeface="ＭＳ ゴシック" pitchFamily="49" charset="-128"/>
                  <a:ea typeface="ＭＳ ゴシック" pitchFamily="49" charset="-128"/>
                </a:rPr>
                <a:t>Ａ町</a:t>
              </a:r>
              <a:endParaRPr lang="en-US" altLang="ja-JP" sz="1400" b="1" u="sng"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介護保険料　　　　　　　　Ａ町</a:t>
              </a:r>
              <a:endParaRPr lang="en-US" altLang="ja-JP"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保険給付　　　　　　　　　Ａ町</a:t>
              </a:r>
            </a:p>
          </p:txBody>
        </p:sp>
        <p:sp>
          <p:nvSpPr>
            <p:cNvPr id="25" name="Line 18"/>
            <p:cNvSpPr>
              <a:spLocks noChangeShapeType="1"/>
            </p:cNvSpPr>
            <p:nvPr/>
          </p:nvSpPr>
          <p:spPr bwMode="auto">
            <a:xfrm>
              <a:off x="5268814" y="2649529"/>
              <a:ext cx="0" cy="2266181"/>
            </a:xfrm>
            <a:prstGeom prst="line">
              <a:avLst/>
            </a:prstGeom>
            <a:noFill/>
            <a:ln w="12700">
              <a:solidFill>
                <a:schemeClr val="tx1"/>
              </a:solidFill>
              <a:prstDash val="dash"/>
              <a:round/>
              <a:headEnd/>
              <a:tailEnd/>
            </a:ln>
          </p:spPr>
          <p:txBody>
            <a:bodyPr/>
            <a:lstStyle/>
            <a:p>
              <a:pPr defTabSz="913528"/>
              <a:endParaRPr lang="ja-JP" altLang="en-US">
                <a:solidFill>
                  <a:prstClr val="black"/>
                </a:solidFill>
              </a:endParaRPr>
            </a:p>
          </p:txBody>
        </p:sp>
      </p:grpSp>
      <p:sp>
        <p:nvSpPr>
          <p:cNvPr id="5" name="テキスト ボックス 4"/>
          <p:cNvSpPr txBox="1"/>
          <p:nvPr/>
        </p:nvSpPr>
        <p:spPr>
          <a:xfrm>
            <a:off x="219321" y="2521687"/>
            <a:ext cx="1722741" cy="307777"/>
          </a:xfrm>
          <a:prstGeom prst="rect">
            <a:avLst/>
          </a:prstGeom>
          <a:noFill/>
        </p:spPr>
        <p:txBody>
          <a:bodyPr wrap="square" lIns="91357" tIns="45680" rIns="91357" bIns="45680" rtlCol="0">
            <a:spAutoFit/>
          </a:bodyPr>
          <a:lstStyle/>
          <a:p>
            <a:pPr defTabSz="913575"/>
            <a:r>
              <a:rPr lang="ja-JP" altLang="en-US" sz="1400" dirty="0">
                <a:solidFill>
                  <a:prstClr val="black"/>
                </a:solidFill>
              </a:rPr>
              <a:t>＜制度概要＞</a:t>
            </a:r>
          </a:p>
        </p:txBody>
      </p:sp>
      <p:sp>
        <p:nvSpPr>
          <p:cNvPr id="27" name="左矢印 26"/>
          <p:cNvSpPr/>
          <p:nvPr/>
        </p:nvSpPr>
        <p:spPr>
          <a:xfrm>
            <a:off x="5644431" y="5963599"/>
            <a:ext cx="820741" cy="408926"/>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8" name="円/楕円 27"/>
          <p:cNvSpPr/>
          <p:nvPr/>
        </p:nvSpPr>
        <p:spPr>
          <a:xfrm>
            <a:off x="899844" y="5949189"/>
            <a:ext cx="4744584" cy="57616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9" name="テキスト ボックス 28"/>
          <p:cNvSpPr txBox="1"/>
          <p:nvPr/>
        </p:nvSpPr>
        <p:spPr>
          <a:xfrm>
            <a:off x="6465169" y="5373220"/>
            <a:ext cx="3144788" cy="1200248"/>
          </a:xfrm>
          <a:prstGeom prst="rect">
            <a:avLst/>
          </a:prstGeom>
          <a:noFill/>
        </p:spPr>
        <p:txBody>
          <a:bodyPr wrap="square" lIns="91357" tIns="45680" rIns="91357" bIns="45680" rtlCol="0">
            <a:spAutoFit/>
          </a:bodyPr>
          <a:lstStyle/>
          <a:p>
            <a:pPr defTabSz="913575"/>
            <a:r>
              <a:rPr lang="ja-JP" altLang="en-US" b="1" dirty="0">
                <a:solidFill>
                  <a:prstClr val="black"/>
                </a:solidFill>
              </a:rPr>
              <a:t>この除外規定を見直し、有料老人ホームに該当するサービス付き高齢者向け住宅を住所地特例の対象とする</a:t>
            </a:r>
          </a:p>
        </p:txBody>
      </p:sp>
    </p:spTree>
    <p:extLst>
      <p:ext uri="{BB962C8B-B14F-4D97-AF65-F5344CB8AC3E}">
        <p14:creationId xmlns:p14="http://schemas.microsoft.com/office/powerpoint/2010/main" val="186743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3152806" y="4365104"/>
            <a:ext cx="792088" cy="216024"/>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正方形/長方形 94"/>
          <p:cNvSpPr/>
          <p:nvPr/>
        </p:nvSpPr>
        <p:spPr>
          <a:xfrm>
            <a:off x="2288710" y="4365104"/>
            <a:ext cx="864096" cy="50405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p:cNvSpPr/>
          <p:nvPr/>
        </p:nvSpPr>
        <p:spPr>
          <a:xfrm>
            <a:off x="776539" y="4869160"/>
            <a:ext cx="1512168" cy="32897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Line 113"/>
          <p:cNvSpPr>
            <a:spLocks noChangeShapeType="1"/>
          </p:cNvSpPr>
          <p:nvPr/>
        </p:nvSpPr>
        <p:spPr bwMode="auto">
          <a:xfrm>
            <a:off x="6393159" y="2348930"/>
            <a:ext cx="0" cy="1769265"/>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4" name="テキスト ボックス 63"/>
          <p:cNvSpPr txBox="1"/>
          <p:nvPr/>
        </p:nvSpPr>
        <p:spPr>
          <a:xfrm>
            <a:off x="509890" y="3131551"/>
            <a:ext cx="3745283" cy="369332"/>
          </a:xfrm>
          <a:prstGeom prst="rect">
            <a:avLst/>
          </a:prstGeom>
          <a:noFill/>
        </p:spPr>
        <p:txBody>
          <a:bodyPr wrap="square" rtlCol="0">
            <a:spAutoFit/>
          </a:bodyPr>
          <a:lstStyle/>
          <a:p>
            <a:pPr algn="ctr"/>
            <a:r>
              <a:rPr lang="ja-JP" altLang="en-US" dirty="0">
                <a:solidFill>
                  <a:prstClr val="black"/>
                </a:solidFill>
                <a:latin typeface="HGPｺﾞｼｯｸM" pitchFamily="50" charset="-128"/>
                <a:ea typeface="HGPｺﾞｼｯｸM" pitchFamily="50" charset="-128"/>
              </a:rPr>
              <a:t>（</a:t>
            </a:r>
            <a:r>
              <a:rPr lang="en-US" altLang="ja-JP" dirty="0">
                <a:solidFill>
                  <a:prstClr val="black"/>
                </a:solidFill>
                <a:latin typeface="HGPｺﾞｼｯｸM" pitchFamily="50" charset="-128"/>
                <a:ea typeface="HGPｺﾞｼｯｸM" pitchFamily="50" charset="-128"/>
              </a:rPr>
              <a:t>65</a:t>
            </a:r>
            <a:r>
              <a:rPr lang="ja-JP" altLang="en-US" dirty="0">
                <a:solidFill>
                  <a:prstClr val="black"/>
                </a:solidFill>
                <a:latin typeface="HGPｺﾞｼｯｸM" pitchFamily="50" charset="-128"/>
                <a:ea typeface="HGPｺﾞｼｯｸM" pitchFamily="50" charset="-128"/>
              </a:rPr>
              <a:t>歳以上全体の約３割）</a:t>
            </a:r>
          </a:p>
        </p:txBody>
      </p:sp>
      <p:sp>
        <p:nvSpPr>
          <p:cNvPr id="6161" name="Line 10"/>
          <p:cNvSpPr>
            <a:spLocks noChangeShapeType="1"/>
          </p:cNvSpPr>
          <p:nvPr/>
        </p:nvSpPr>
        <p:spPr bwMode="auto">
          <a:xfrm flipH="1">
            <a:off x="776547" y="2245913"/>
            <a:ext cx="19338" cy="3351784"/>
          </a:xfrm>
          <a:prstGeom prst="line">
            <a:avLst/>
          </a:prstGeom>
          <a:noFill/>
          <a:ln w="31750">
            <a:solidFill>
              <a:schemeClr val="tx1"/>
            </a:solidFill>
            <a:round/>
            <a:headEnd type="arrow" w="med" len="med"/>
            <a:tailEnd/>
          </a:ln>
        </p:spPr>
        <p:txBody>
          <a:bodyPr/>
          <a:lstStyle/>
          <a:p>
            <a:endParaRPr lang="ja-JP" altLang="en-US">
              <a:solidFill>
                <a:prstClr val="black"/>
              </a:solidFill>
            </a:endParaRPr>
          </a:p>
        </p:txBody>
      </p:sp>
      <p:sp>
        <p:nvSpPr>
          <p:cNvPr id="6176" name="Text Box 25"/>
          <p:cNvSpPr txBox="1">
            <a:spLocks noChangeArrowheads="1"/>
          </p:cNvSpPr>
          <p:nvPr/>
        </p:nvSpPr>
        <p:spPr bwMode="auto">
          <a:xfrm>
            <a:off x="-70077" y="2213373"/>
            <a:ext cx="1278679" cy="461665"/>
          </a:xfrm>
          <a:prstGeom prst="rect">
            <a:avLst/>
          </a:prstGeom>
          <a:noFill/>
          <a:ln w="9525">
            <a:noFill/>
            <a:miter lim="800000"/>
            <a:headEnd/>
            <a:tailEnd/>
          </a:ln>
        </p:spPr>
        <p:txBody>
          <a:bodyPr>
            <a:spAutoFit/>
          </a:bodyPr>
          <a:lstStyle/>
          <a:p>
            <a:r>
              <a:rPr lang="ja-JP" altLang="en-US" sz="1200" dirty="0">
                <a:solidFill>
                  <a:prstClr val="black"/>
                </a:solidFill>
                <a:latin typeface="Arial" charset="0"/>
              </a:rPr>
              <a:t>（保険料</a:t>
            </a:r>
          </a:p>
          <a:p>
            <a:r>
              <a:rPr lang="ja-JP" altLang="en-US" sz="1200" dirty="0">
                <a:solidFill>
                  <a:prstClr val="black"/>
                </a:solidFill>
                <a:latin typeface="Arial" charset="0"/>
              </a:rPr>
              <a:t>  基準額</a:t>
            </a:r>
            <a:r>
              <a:rPr lang="en-US" altLang="ja-JP" sz="1200" dirty="0">
                <a:solidFill>
                  <a:prstClr val="black"/>
                </a:solidFill>
                <a:latin typeface="Arial" charset="0"/>
              </a:rPr>
              <a:t>×</a:t>
            </a:r>
            <a:r>
              <a:rPr lang="ja-JP" altLang="en-US" sz="1200" dirty="0">
                <a:solidFill>
                  <a:prstClr val="black"/>
                </a:solidFill>
                <a:latin typeface="Arial" charset="0"/>
              </a:rPr>
              <a:t>）</a:t>
            </a:r>
          </a:p>
        </p:txBody>
      </p:sp>
      <p:cxnSp>
        <p:nvCxnSpPr>
          <p:cNvPr id="89" name="直線コネクタ 88"/>
          <p:cNvCxnSpPr/>
          <p:nvPr/>
        </p:nvCxnSpPr>
        <p:spPr>
          <a:xfrm>
            <a:off x="1481542" y="486916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278269" y="5220076"/>
            <a:ext cx="10442" cy="369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4" name="Line 13"/>
          <p:cNvSpPr>
            <a:spLocks noChangeShapeType="1"/>
          </p:cNvSpPr>
          <p:nvPr/>
        </p:nvSpPr>
        <p:spPr bwMode="auto">
          <a:xfrm>
            <a:off x="776539" y="4869160"/>
            <a:ext cx="1512168"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65" name="Line 14"/>
          <p:cNvSpPr>
            <a:spLocks noChangeShapeType="1"/>
          </p:cNvSpPr>
          <p:nvPr/>
        </p:nvSpPr>
        <p:spPr bwMode="auto">
          <a:xfrm flipV="1">
            <a:off x="2286018" y="4372132"/>
            <a:ext cx="1669487" cy="3924"/>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9" name="Text Box 39"/>
          <p:cNvSpPr txBox="1">
            <a:spLocks noChangeArrowheads="1"/>
          </p:cNvSpPr>
          <p:nvPr/>
        </p:nvSpPr>
        <p:spPr bwMode="auto">
          <a:xfrm>
            <a:off x="267282" y="4674934"/>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0.5</a:t>
            </a:r>
          </a:p>
        </p:txBody>
      </p:sp>
      <p:sp>
        <p:nvSpPr>
          <p:cNvPr id="6190" name="Text Box 40"/>
          <p:cNvSpPr txBox="1">
            <a:spLocks noChangeArrowheads="1"/>
          </p:cNvSpPr>
          <p:nvPr/>
        </p:nvSpPr>
        <p:spPr bwMode="auto">
          <a:xfrm>
            <a:off x="222579" y="418717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0.75</a:t>
            </a:r>
          </a:p>
        </p:txBody>
      </p:sp>
      <p:sp>
        <p:nvSpPr>
          <p:cNvPr id="6191" name="Text Box 41"/>
          <p:cNvSpPr txBox="1">
            <a:spLocks noChangeArrowheads="1"/>
          </p:cNvSpPr>
          <p:nvPr/>
        </p:nvSpPr>
        <p:spPr bwMode="auto">
          <a:xfrm>
            <a:off x="318105" y="3868080"/>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1.0</a:t>
            </a:r>
          </a:p>
        </p:txBody>
      </p:sp>
      <p:sp>
        <p:nvSpPr>
          <p:cNvPr id="6192" name="Text Box 42"/>
          <p:cNvSpPr txBox="1">
            <a:spLocks noChangeArrowheads="1"/>
          </p:cNvSpPr>
          <p:nvPr/>
        </p:nvSpPr>
        <p:spPr bwMode="auto">
          <a:xfrm>
            <a:off x="185394" y="343745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1.25</a:t>
            </a:r>
          </a:p>
        </p:txBody>
      </p:sp>
      <p:sp>
        <p:nvSpPr>
          <p:cNvPr id="6193" name="Text Box 43"/>
          <p:cNvSpPr txBox="1">
            <a:spLocks noChangeArrowheads="1"/>
          </p:cNvSpPr>
          <p:nvPr/>
        </p:nvSpPr>
        <p:spPr bwMode="auto">
          <a:xfrm>
            <a:off x="263520" y="300021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1.5</a:t>
            </a:r>
          </a:p>
        </p:txBody>
      </p:sp>
      <p:sp>
        <p:nvSpPr>
          <p:cNvPr id="6200" name="Line 110"/>
          <p:cNvSpPr>
            <a:spLocks noChangeShapeType="1"/>
          </p:cNvSpPr>
          <p:nvPr/>
        </p:nvSpPr>
        <p:spPr bwMode="auto">
          <a:xfrm>
            <a:off x="786417" y="4012096"/>
            <a:ext cx="3168000"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3" name="Line 113"/>
          <p:cNvSpPr>
            <a:spLocks noChangeShapeType="1"/>
          </p:cNvSpPr>
          <p:nvPr/>
        </p:nvSpPr>
        <p:spPr bwMode="auto">
          <a:xfrm>
            <a:off x="3944890" y="2348881"/>
            <a:ext cx="9882" cy="1879244"/>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2" name="テキスト ボックス 61"/>
          <p:cNvSpPr txBox="1"/>
          <p:nvPr/>
        </p:nvSpPr>
        <p:spPr>
          <a:xfrm>
            <a:off x="4641381" y="3047575"/>
            <a:ext cx="3745283" cy="369332"/>
          </a:xfrm>
          <a:prstGeom prst="rect">
            <a:avLst/>
          </a:prstGeom>
          <a:noFill/>
        </p:spPr>
        <p:txBody>
          <a:bodyPr wrap="square" rtlCol="0">
            <a:spAutoFit/>
          </a:bodyPr>
          <a:lstStyle/>
          <a:p>
            <a:pPr algn="ctr"/>
            <a:r>
              <a:rPr lang="ja-JP" altLang="en-US" dirty="0">
                <a:solidFill>
                  <a:prstClr val="black"/>
                </a:solidFill>
                <a:latin typeface="HGPｺﾞｼｯｸM" pitchFamily="50" charset="-128"/>
                <a:ea typeface="HGPｺﾞｼｯｸM" pitchFamily="50" charset="-128"/>
              </a:rPr>
              <a:t>（</a:t>
            </a:r>
            <a:r>
              <a:rPr lang="en-US" altLang="ja-JP" dirty="0">
                <a:solidFill>
                  <a:prstClr val="black"/>
                </a:solidFill>
                <a:latin typeface="HGPｺﾞｼｯｸM" pitchFamily="50" charset="-128"/>
                <a:ea typeface="HGPｺﾞｼｯｸM" pitchFamily="50" charset="-128"/>
              </a:rPr>
              <a:t>65</a:t>
            </a:r>
            <a:r>
              <a:rPr lang="ja-JP" altLang="en-US" dirty="0">
                <a:solidFill>
                  <a:prstClr val="black"/>
                </a:solidFill>
                <a:latin typeface="HGPｺﾞｼｯｸM" pitchFamily="50" charset="-128"/>
                <a:ea typeface="HGPｺﾞｼｯｸM" pitchFamily="50" charset="-128"/>
              </a:rPr>
              <a:t>歳以上全体の約７割）</a:t>
            </a:r>
          </a:p>
        </p:txBody>
      </p:sp>
      <p:sp>
        <p:nvSpPr>
          <p:cNvPr id="57" name="Line 105"/>
          <p:cNvSpPr>
            <a:spLocks noChangeShapeType="1"/>
          </p:cNvSpPr>
          <p:nvPr/>
        </p:nvSpPr>
        <p:spPr bwMode="auto">
          <a:xfrm flipH="1">
            <a:off x="1640634" y="5445224"/>
            <a:ext cx="92084" cy="57606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5" name="Line 106"/>
          <p:cNvSpPr>
            <a:spLocks noChangeShapeType="1"/>
          </p:cNvSpPr>
          <p:nvPr/>
        </p:nvSpPr>
        <p:spPr bwMode="auto">
          <a:xfrm>
            <a:off x="3512866" y="5229200"/>
            <a:ext cx="288033" cy="72008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8" name="Line 107"/>
          <p:cNvSpPr>
            <a:spLocks noChangeShapeType="1"/>
          </p:cNvSpPr>
          <p:nvPr/>
        </p:nvSpPr>
        <p:spPr bwMode="auto">
          <a:xfrm>
            <a:off x="5673080" y="5229250"/>
            <a:ext cx="288032" cy="87255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70" name="Line 109"/>
          <p:cNvSpPr>
            <a:spLocks noChangeShapeType="1"/>
          </p:cNvSpPr>
          <p:nvPr/>
        </p:nvSpPr>
        <p:spPr bwMode="auto">
          <a:xfrm flipH="1">
            <a:off x="8883438" y="5193296"/>
            <a:ext cx="174018" cy="900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cxnSp>
        <p:nvCxnSpPr>
          <p:cNvPr id="82" name="直線コネクタ 81"/>
          <p:cNvCxnSpPr>
            <a:stCxn id="6203" idx="1"/>
          </p:cNvCxnSpPr>
          <p:nvPr/>
        </p:nvCxnSpPr>
        <p:spPr>
          <a:xfrm flipH="1">
            <a:off x="3944892" y="4228175"/>
            <a:ext cx="9878" cy="1369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7" name="Line 16"/>
          <p:cNvSpPr>
            <a:spLocks noChangeShapeType="1"/>
          </p:cNvSpPr>
          <p:nvPr/>
        </p:nvSpPr>
        <p:spPr bwMode="auto">
          <a:xfrm flipV="1">
            <a:off x="8491285" y="3148000"/>
            <a:ext cx="953874" cy="5322"/>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0" name="Line 19"/>
          <p:cNvSpPr>
            <a:spLocks noChangeShapeType="1"/>
          </p:cNvSpPr>
          <p:nvPr/>
        </p:nvSpPr>
        <p:spPr bwMode="auto">
          <a:xfrm flipH="1">
            <a:off x="6403040" y="3580048"/>
            <a:ext cx="2448" cy="43200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1" name="Line 20"/>
          <p:cNvSpPr>
            <a:spLocks noChangeShapeType="1"/>
          </p:cNvSpPr>
          <p:nvPr/>
        </p:nvSpPr>
        <p:spPr bwMode="auto">
          <a:xfrm flipH="1">
            <a:off x="8469086" y="3148000"/>
            <a:ext cx="24080" cy="44428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4" name="Line 23"/>
          <p:cNvSpPr>
            <a:spLocks noChangeShapeType="1"/>
          </p:cNvSpPr>
          <p:nvPr/>
        </p:nvSpPr>
        <p:spPr bwMode="auto">
          <a:xfrm>
            <a:off x="6403058" y="3580048"/>
            <a:ext cx="2103175"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3" name="Text Box 33"/>
          <p:cNvSpPr txBox="1">
            <a:spLocks noChangeArrowheads="1"/>
          </p:cNvSpPr>
          <p:nvPr/>
        </p:nvSpPr>
        <p:spPr bwMode="auto">
          <a:xfrm>
            <a:off x="7051119" y="4921473"/>
            <a:ext cx="1102654"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5</a:t>
            </a:r>
            <a:r>
              <a:rPr lang="ja-JP" altLang="en-US" sz="1400" dirty="0">
                <a:solidFill>
                  <a:prstClr val="black"/>
                </a:solidFill>
                <a:latin typeface="Arial" charset="0"/>
              </a:rPr>
              <a:t>段階</a:t>
            </a:r>
          </a:p>
        </p:txBody>
      </p:sp>
      <p:sp>
        <p:nvSpPr>
          <p:cNvPr id="6184" name="Text Box 34"/>
          <p:cNvSpPr txBox="1">
            <a:spLocks noChangeArrowheads="1"/>
          </p:cNvSpPr>
          <p:nvPr/>
        </p:nvSpPr>
        <p:spPr bwMode="auto">
          <a:xfrm>
            <a:off x="8729068" y="4921473"/>
            <a:ext cx="985128"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6</a:t>
            </a:r>
            <a:r>
              <a:rPr lang="ja-JP" altLang="en-US" sz="1400" dirty="0">
                <a:solidFill>
                  <a:prstClr val="black"/>
                </a:solidFill>
                <a:latin typeface="Arial" charset="0"/>
              </a:rPr>
              <a:t>段階</a:t>
            </a:r>
          </a:p>
        </p:txBody>
      </p:sp>
      <p:sp>
        <p:nvSpPr>
          <p:cNvPr id="6201" name="Line 111"/>
          <p:cNvSpPr>
            <a:spLocks noChangeShapeType="1"/>
          </p:cNvSpPr>
          <p:nvPr/>
        </p:nvSpPr>
        <p:spPr bwMode="auto">
          <a:xfrm flipV="1">
            <a:off x="6403040" y="4002010"/>
            <a:ext cx="3020004"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2" name="Text Box 112"/>
          <p:cNvSpPr txBox="1">
            <a:spLocks noChangeArrowheads="1"/>
          </p:cNvSpPr>
          <p:nvPr/>
        </p:nvSpPr>
        <p:spPr bwMode="auto">
          <a:xfrm>
            <a:off x="4088908" y="3509472"/>
            <a:ext cx="2205119" cy="508281"/>
          </a:xfrm>
          <a:prstGeom prst="rect">
            <a:avLst/>
          </a:prstGeom>
          <a:noFill/>
          <a:ln w="9525">
            <a:noFill/>
            <a:miter lim="800000"/>
            <a:headEnd/>
            <a:tailEnd/>
          </a:ln>
        </p:spPr>
        <p:txBody>
          <a:bodyPr wrap="square">
            <a:spAutoFit/>
          </a:bodyPr>
          <a:lstStyle/>
          <a:p>
            <a:pPr algn="ctr">
              <a:lnSpc>
                <a:spcPts val="1200"/>
              </a:lnSpc>
              <a:spcBef>
                <a:spcPct val="50000"/>
              </a:spcBef>
            </a:pPr>
            <a:r>
              <a:rPr lang="ja-JP" altLang="en-US" sz="1400" dirty="0">
                <a:solidFill>
                  <a:prstClr val="black"/>
                </a:solidFill>
                <a:latin typeface="Arial" charset="0"/>
              </a:rPr>
              <a:t>月</a:t>
            </a:r>
            <a:r>
              <a:rPr lang="en-US" altLang="ja-JP" sz="1400" dirty="0">
                <a:solidFill>
                  <a:prstClr val="black"/>
                </a:solidFill>
                <a:latin typeface="Arial" charset="0"/>
              </a:rPr>
              <a:t>4,972</a:t>
            </a:r>
            <a:r>
              <a:rPr lang="ja-JP" altLang="en-US" sz="1400" dirty="0">
                <a:solidFill>
                  <a:prstClr val="black"/>
                </a:solidFill>
                <a:latin typeface="Arial" charset="0"/>
              </a:rPr>
              <a:t>円</a:t>
            </a:r>
            <a:endParaRPr lang="en-US" altLang="ja-JP" sz="1400" dirty="0">
              <a:solidFill>
                <a:prstClr val="black"/>
              </a:solidFill>
              <a:latin typeface="Arial" charset="0"/>
            </a:endParaRPr>
          </a:p>
          <a:p>
            <a:pPr algn="ctr">
              <a:lnSpc>
                <a:spcPts val="1200"/>
              </a:lnSpc>
              <a:spcBef>
                <a:spcPct val="50000"/>
              </a:spcBef>
            </a:pPr>
            <a:r>
              <a:rPr lang="ja-JP" altLang="en-US" sz="1400" dirty="0">
                <a:solidFill>
                  <a:prstClr val="black"/>
                </a:solidFill>
                <a:latin typeface="Arial" charset="0"/>
              </a:rPr>
              <a:t>（第５期の全国平均額）</a:t>
            </a:r>
          </a:p>
        </p:txBody>
      </p:sp>
      <p:sp>
        <p:nvSpPr>
          <p:cNvPr id="6204" name="Text Box 32"/>
          <p:cNvSpPr txBox="1">
            <a:spLocks noChangeArrowheads="1"/>
          </p:cNvSpPr>
          <p:nvPr/>
        </p:nvSpPr>
        <p:spPr bwMode="auto">
          <a:xfrm>
            <a:off x="5385075" y="4941218"/>
            <a:ext cx="1087009" cy="307777"/>
          </a:xfrm>
          <a:prstGeom prst="rect">
            <a:avLst/>
          </a:prstGeom>
          <a:noFill/>
          <a:ln w="9525">
            <a:noFill/>
            <a:miter lim="800000"/>
            <a:headEnd/>
            <a:tailEnd/>
          </a:ln>
        </p:spPr>
        <p:txBody>
          <a:bodyPr>
            <a:spAutoFit/>
          </a:bodyPr>
          <a:lstStyle/>
          <a:p>
            <a:pPr algn="ct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4</a:t>
            </a:r>
            <a:r>
              <a:rPr lang="ja-JP" altLang="en-US" sz="1400" dirty="0">
                <a:solidFill>
                  <a:prstClr val="black"/>
                </a:solidFill>
                <a:latin typeface="Arial" charset="0"/>
              </a:rPr>
              <a:t>段階</a:t>
            </a:r>
          </a:p>
        </p:txBody>
      </p:sp>
      <p:cxnSp>
        <p:nvCxnSpPr>
          <p:cNvPr id="74" name="直線コネクタ 73"/>
          <p:cNvCxnSpPr/>
          <p:nvPr/>
        </p:nvCxnSpPr>
        <p:spPr>
          <a:xfrm>
            <a:off x="8481392" y="350946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393188" y="3797496"/>
            <a:ext cx="1"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6165" idx="1"/>
          </p:cNvCxnSpPr>
          <p:nvPr/>
        </p:nvCxnSpPr>
        <p:spPr>
          <a:xfrm flipH="1" flipV="1">
            <a:off x="3954775" y="4012102"/>
            <a:ext cx="718" cy="360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39"/>
          <p:cNvSpPr txBox="1">
            <a:spLocks noChangeArrowheads="1"/>
          </p:cNvSpPr>
          <p:nvPr/>
        </p:nvSpPr>
        <p:spPr bwMode="auto">
          <a:xfrm>
            <a:off x="267282" y="5048313"/>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srgbClr val="FF0000"/>
                </a:solidFill>
                <a:latin typeface="Arial" charset="0"/>
              </a:rPr>
              <a:t>0.3</a:t>
            </a:r>
          </a:p>
        </p:txBody>
      </p:sp>
      <p:cxnSp>
        <p:nvCxnSpPr>
          <p:cNvPr id="96" name="直線コネクタ 95"/>
          <p:cNvCxnSpPr/>
          <p:nvPr/>
        </p:nvCxnSpPr>
        <p:spPr>
          <a:xfrm flipV="1">
            <a:off x="783771" y="5203371"/>
            <a:ext cx="1480448" cy="1088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6168" idx="1"/>
          </p:cNvCxnSpPr>
          <p:nvPr/>
        </p:nvCxnSpPr>
        <p:spPr>
          <a:xfrm>
            <a:off x="2285394" y="4862544"/>
            <a:ext cx="867420" cy="661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2276358" y="4815071"/>
            <a:ext cx="6547" cy="39888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136027" y="4869160"/>
            <a:ext cx="0" cy="720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H="1" flipV="1">
            <a:off x="3143421" y="4581128"/>
            <a:ext cx="9393" cy="28803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124202" y="4581128"/>
            <a:ext cx="830568" cy="5274"/>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1" name="Text Box 39"/>
          <p:cNvSpPr txBox="1">
            <a:spLocks noChangeArrowheads="1"/>
          </p:cNvSpPr>
          <p:nvPr/>
        </p:nvSpPr>
        <p:spPr bwMode="auto">
          <a:xfrm>
            <a:off x="280928" y="443049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srgbClr val="FF0000"/>
                </a:solidFill>
                <a:latin typeface="Arial" charset="0"/>
              </a:rPr>
              <a:t>0.7</a:t>
            </a:r>
          </a:p>
        </p:txBody>
      </p:sp>
      <p:cxnSp>
        <p:nvCxnSpPr>
          <p:cNvPr id="122" name="直線コネクタ 121"/>
          <p:cNvCxnSpPr/>
          <p:nvPr/>
        </p:nvCxnSpPr>
        <p:spPr>
          <a:xfrm>
            <a:off x="794663" y="4581128"/>
            <a:ext cx="2329537"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4" name="下矢印 123"/>
          <p:cNvSpPr/>
          <p:nvPr/>
        </p:nvSpPr>
        <p:spPr>
          <a:xfrm>
            <a:off x="920555" y="4905192"/>
            <a:ext cx="1152127" cy="252000"/>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下矢印 124"/>
          <p:cNvSpPr/>
          <p:nvPr/>
        </p:nvSpPr>
        <p:spPr>
          <a:xfrm>
            <a:off x="2405764" y="4458417"/>
            <a:ext cx="579379" cy="338785"/>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6" name="下矢印 125"/>
          <p:cNvSpPr/>
          <p:nvPr/>
        </p:nvSpPr>
        <p:spPr>
          <a:xfrm>
            <a:off x="3283241" y="4403200"/>
            <a:ext cx="540001" cy="114376"/>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Line 110"/>
          <p:cNvSpPr>
            <a:spLocks noChangeShapeType="1"/>
          </p:cNvSpPr>
          <p:nvPr/>
        </p:nvSpPr>
        <p:spPr bwMode="auto">
          <a:xfrm>
            <a:off x="772886" y="4365223"/>
            <a:ext cx="1505530" cy="696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6" name="角丸四角形 65"/>
          <p:cNvSpPr/>
          <p:nvPr/>
        </p:nvSpPr>
        <p:spPr>
          <a:xfrm>
            <a:off x="344504" y="676763"/>
            <a:ext cx="9267480" cy="1456102"/>
          </a:xfrm>
          <a:prstGeom prst="roundRect">
            <a:avLst>
              <a:gd name="adj" fmla="val 2866"/>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355600" indent="-355600"/>
            <a:r>
              <a:rPr lang="en-US" altLang="ja-JP" sz="1600" dirty="0">
                <a:solidFill>
                  <a:prstClr val="black"/>
                </a:solidFill>
                <a:latin typeface="Arial" charset="0"/>
              </a:rPr>
              <a:t>〔</a:t>
            </a:r>
            <a:r>
              <a:rPr lang="ja-JP" altLang="en-US" sz="1600" dirty="0">
                <a:solidFill>
                  <a:prstClr val="black"/>
                </a:solidFill>
                <a:latin typeface="Arial" charset="0"/>
              </a:rPr>
              <a:t>見直し案</a:t>
            </a:r>
            <a:r>
              <a:rPr lang="en-US" altLang="ja-JP" sz="1600" dirty="0">
                <a:solidFill>
                  <a:prstClr val="black"/>
                </a:solidFill>
                <a:latin typeface="Arial" charset="0"/>
              </a:rPr>
              <a:t>〕</a:t>
            </a:r>
          </a:p>
          <a:p>
            <a:pPr marL="355600" indent="-355600">
              <a:buFont typeface="Wingdings" pitchFamily="2" charset="2"/>
              <a:buChar char="n"/>
            </a:pPr>
            <a:r>
              <a:rPr lang="ja-JP" altLang="en-US" sz="1600" dirty="0">
                <a:solidFill>
                  <a:prstClr val="black"/>
                </a:solidFill>
                <a:latin typeface="Arial" charset="0"/>
              </a:rPr>
              <a:t>給付費の５割の公費とは別枠で公費を投入し、</a:t>
            </a:r>
            <a:endParaRPr lang="en-US" altLang="ja-JP" sz="1600" dirty="0">
              <a:solidFill>
                <a:prstClr val="black"/>
              </a:solidFill>
              <a:latin typeface="Arial" charset="0"/>
            </a:endParaRPr>
          </a:p>
          <a:p>
            <a:pPr marL="355600" indent="-355600"/>
            <a:r>
              <a:rPr lang="ja-JP" altLang="en-US" sz="1600" dirty="0">
                <a:solidFill>
                  <a:prstClr val="black"/>
                </a:solidFill>
                <a:latin typeface="Arial" charset="0"/>
              </a:rPr>
              <a:t>　低所得の高齢者の保険料の軽減を強化。</a:t>
            </a:r>
            <a:endParaRPr lang="en-US" altLang="ja-JP" sz="1600" dirty="0">
              <a:solidFill>
                <a:prstClr val="black"/>
              </a:solidFill>
              <a:latin typeface="Arial" charset="0"/>
            </a:endParaRPr>
          </a:p>
          <a:p>
            <a:pPr marL="355600" indent="-355600"/>
            <a:r>
              <a:rPr lang="ja-JP" altLang="en-US" sz="1400" dirty="0">
                <a:solidFill>
                  <a:prstClr val="black"/>
                </a:solidFill>
                <a:latin typeface="Arial" charset="0"/>
              </a:rPr>
              <a:t>（公費負担割合　国１／２、都道府県１／４、市町村１／４）　</a:t>
            </a:r>
            <a:r>
              <a:rPr lang="ja-JP" altLang="en-US" sz="1600" dirty="0">
                <a:solidFill>
                  <a:prstClr val="black"/>
                </a:solidFill>
                <a:latin typeface="Arial" charset="0"/>
              </a:rPr>
              <a:t>　</a:t>
            </a:r>
            <a:endParaRPr lang="en-US" altLang="ja-JP" sz="1400" dirty="0">
              <a:solidFill>
                <a:prstClr val="black"/>
              </a:solidFill>
              <a:latin typeface="Arial" charset="0"/>
            </a:endParaRPr>
          </a:p>
          <a:p>
            <a:pPr marL="355600" indent="-355600">
              <a:buFont typeface="Wingdings" pitchFamily="2" charset="2"/>
              <a:buChar char="n"/>
            </a:pPr>
            <a:r>
              <a:rPr lang="ja-JP" altLang="en-US" sz="1600" dirty="0">
                <a:solidFill>
                  <a:prstClr val="black"/>
                </a:solidFill>
                <a:latin typeface="Arial" charset="0"/>
              </a:rPr>
              <a:t>平成</a:t>
            </a:r>
            <a:r>
              <a:rPr lang="en-US" altLang="ja-JP" sz="1600" dirty="0">
                <a:solidFill>
                  <a:prstClr val="black"/>
                </a:solidFill>
                <a:latin typeface="Arial" charset="0"/>
              </a:rPr>
              <a:t>27</a:t>
            </a:r>
            <a:r>
              <a:rPr lang="ja-JP" altLang="en-US" sz="1600" dirty="0">
                <a:solidFill>
                  <a:prstClr val="black"/>
                </a:solidFill>
                <a:latin typeface="Arial" charset="0"/>
              </a:rPr>
              <a:t>年度（第６期介護保険事業計画）から実施。</a:t>
            </a:r>
            <a:endParaRPr lang="en-US" altLang="ja-JP" sz="1600" dirty="0">
              <a:solidFill>
                <a:prstClr val="black"/>
              </a:solidFill>
              <a:latin typeface="Arial" charset="0"/>
            </a:endParaRPr>
          </a:p>
        </p:txBody>
      </p:sp>
      <p:sp>
        <p:nvSpPr>
          <p:cNvPr id="6162" name="Line 11"/>
          <p:cNvSpPr>
            <a:spLocks noChangeShapeType="1"/>
          </p:cNvSpPr>
          <p:nvPr/>
        </p:nvSpPr>
        <p:spPr bwMode="auto">
          <a:xfrm>
            <a:off x="772893" y="5595258"/>
            <a:ext cx="9004650" cy="0"/>
          </a:xfrm>
          <a:prstGeom prst="line">
            <a:avLst/>
          </a:prstGeom>
          <a:noFill/>
          <a:ln w="31750">
            <a:solidFill>
              <a:schemeClr val="tx1"/>
            </a:solidFill>
            <a:round/>
            <a:headEnd/>
            <a:tailEnd type="arrow" w="med" len="med"/>
          </a:ln>
        </p:spPr>
        <p:txBody>
          <a:bodyPr/>
          <a:lstStyle/>
          <a:p>
            <a:endParaRPr lang="ja-JP" altLang="en-US">
              <a:solidFill>
                <a:prstClr val="black"/>
              </a:solidFill>
            </a:endParaRPr>
          </a:p>
        </p:txBody>
      </p:sp>
      <p:sp>
        <p:nvSpPr>
          <p:cNvPr id="6175" name="Text Box 24"/>
          <p:cNvSpPr txBox="1">
            <a:spLocks noChangeArrowheads="1"/>
          </p:cNvSpPr>
          <p:nvPr/>
        </p:nvSpPr>
        <p:spPr bwMode="auto">
          <a:xfrm>
            <a:off x="8791840" y="5720706"/>
            <a:ext cx="1196061" cy="307777"/>
          </a:xfrm>
          <a:prstGeom prst="rect">
            <a:avLst/>
          </a:prstGeom>
          <a:noFill/>
          <a:ln w="9525">
            <a:noFill/>
            <a:miter lim="800000"/>
            <a:headEnd/>
            <a:tailEnd/>
          </a:ln>
        </p:spPr>
        <p:txBody>
          <a:bodyPr>
            <a:spAutoFit/>
          </a:bodyPr>
          <a:lstStyle/>
          <a:p>
            <a:pPr algn="r">
              <a:spcBef>
                <a:spcPct val="50000"/>
              </a:spcBef>
            </a:pPr>
            <a:r>
              <a:rPr lang="ja-JP" altLang="en-US" sz="1400" dirty="0">
                <a:solidFill>
                  <a:prstClr val="black"/>
                </a:solidFill>
                <a:latin typeface="Arial" charset="0"/>
              </a:rPr>
              <a:t>収入</a:t>
            </a:r>
          </a:p>
        </p:txBody>
      </p:sp>
      <p:sp>
        <p:nvSpPr>
          <p:cNvPr id="56" name="Line 104"/>
          <p:cNvSpPr>
            <a:spLocks noChangeShapeType="1"/>
          </p:cNvSpPr>
          <p:nvPr/>
        </p:nvSpPr>
        <p:spPr bwMode="auto">
          <a:xfrm flipH="1">
            <a:off x="848547" y="5517232"/>
            <a:ext cx="216022" cy="43204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9" name="Line 108"/>
          <p:cNvSpPr>
            <a:spLocks noChangeShapeType="1"/>
          </p:cNvSpPr>
          <p:nvPr/>
        </p:nvSpPr>
        <p:spPr bwMode="auto">
          <a:xfrm flipH="1">
            <a:off x="7401287" y="5229200"/>
            <a:ext cx="72007" cy="72853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49" name="Text Box 4"/>
          <p:cNvSpPr txBox="1">
            <a:spLocks noChangeArrowheads="1"/>
          </p:cNvSpPr>
          <p:nvPr/>
        </p:nvSpPr>
        <p:spPr bwMode="auto">
          <a:xfrm>
            <a:off x="56031" y="5661248"/>
            <a:ext cx="1008563" cy="10387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1</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生活保護被保護者、</a:t>
            </a: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の老齢福祉年金受給者等</a:t>
            </a:r>
          </a:p>
        </p:txBody>
      </p:sp>
      <p:sp>
        <p:nvSpPr>
          <p:cNvPr id="50" name="Text Box 5"/>
          <p:cNvSpPr txBox="1">
            <a:spLocks noChangeArrowheads="1"/>
          </p:cNvSpPr>
          <p:nvPr/>
        </p:nvSpPr>
        <p:spPr bwMode="auto">
          <a:xfrm>
            <a:off x="1136587" y="5661248"/>
            <a:ext cx="1008111"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2</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かつ本人年金収入等</a:t>
            </a:r>
            <a:r>
              <a:rPr lang="en-US" altLang="ja-JP" sz="900" dirty="0">
                <a:solidFill>
                  <a:srgbClr val="FF0000"/>
                </a:solidFill>
                <a:latin typeface="Arial" charset="0"/>
              </a:rPr>
              <a:t>80</a:t>
            </a:r>
            <a:r>
              <a:rPr lang="ja-JP" altLang="en-US" sz="900" dirty="0">
                <a:solidFill>
                  <a:srgbClr val="FF0000"/>
                </a:solidFill>
                <a:latin typeface="Arial" charset="0"/>
              </a:rPr>
              <a:t>万</a:t>
            </a:r>
            <a:r>
              <a:rPr lang="ja-JP" altLang="en-US" sz="900" dirty="0">
                <a:solidFill>
                  <a:prstClr val="black"/>
                </a:solidFill>
                <a:latin typeface="Arial" charset="0"/>
              </a:rPr>
              <a:t>円以下等</a:t>
            </a:r>
          </a:p>
        </p:txBody>
      </p:sp>
      <p:sp>
        <p:nvSpPr>
          <p:cNvPr id="51" name="Text Box 6"/>
          <p:cNvSpPr txBox="1">
            <a:spLocks noChangeArrowheads="1"/>
          </p:cNvSpPr>
          <p:nvPr/>
        </p:nvSpPr>
        <p:spPr bwMode="auto">
          <a:xfrm>
            <a:off x="3368824" y="5661248"/>
            <a:ext cx="936104"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3</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かつ本人年金収入</a:t>
            </a:r>
            <a:r>
              <a:rPr lang="ja-JP" altLang="en-US" sz="900" dirty="0">
                <a:solidFill>
                  <a:srgbClr val="FF0000"/>
                </a:solidFill>
                <a:latin typeface="Arial" charset="0"/>
              </a:rPr>
              <a:t>１２０万円超等</a:t>
            </a:r>
          </a:p>
        </p:txBody>
      </p:sp>
      <p:sp>
        <p:nvSpPr>
          <p:cNvPr id="52" name="Text Box 7"/>
          <p:cNvSpPr txBox="1">
            <a:spLocks noChangeArrowheads="1"/>
          </p:cNvSpPr>
          <p:nvPr/>
        </p:nvSpPr>
        <p:spPr bwMode="auto">
          <a:xfrm>
            <a:off x="5676472" y="5661298"/>
            <a:ext cx="1076728"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4</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本人が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（世帯に</a:t>
            </a:r>
            <a:r>
              <a:rPr lang="ja-JP" altLang="en-US" sz="900" dirty="0">
                <a:solidFill>
                  <a:srgbClr val="0000FF"/>
                </a:solidFill>
                <a:latin typeface="Arial" charset="0"/>
              </a:rPr>
              <a:t>課税</a:t>
            </a:r>
            <a:r>
              <a:rPr lang="ja-JP" altLang="en-US" sz="900" dirty="0">
                <a:solidFill>
                  <a:prstClr val="black"/>
                </a:solidFill>
                <a:latin typeface="Arial" charset="0"/>
              </a:rPr>
              <a:t>者がいる）</a:t>
            </a:r>
          </a:p>
        </p:txBody>
      </p:sp>
      <p:sp>
        <p:nvSpPr>
          <p:cNvPr id="53" name="Text Box 8"/>
          <p:cNvSpPr txBox="1">
            <a:spLocks noChangeArrowheads="1"/>
          </p:cNvSpPr>
          <p:nvPr/>
        </p:nvSpPr>
        <p:spPr bwMode="auto">
          <a:xfrm>
            <a:off x="6969234" y="5661298"/>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5</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a:solidFill>
                  <a:prstClr val="black"/>
                </a:solidFill>
                <a:latin typeface="Arial" charset="0"/>
              </a:rPr>
              <a:t>かつ合計所得金額</a:t>
            </a:r>
            <a:r>
              <a:rPr lang="en-US" altLang="ja-JP" sz="900" dirty="0">
                <a:solidFill>
                  <a:prstClr val="black"/>
                </a:solidFill>
                <a:latin typeface="Arial" charset="0"/>
              </a:rPr>
              <a:t>190</a:t>
            </a:r>
            <a:r>
              <a:rPr lang="ja-JP" altLang="en-US" sz="900" dirty="0">
                <a:solidFill>
                  <a:prstClr val="black"/>
                </a:solidFill>
                <a:latin typeface="Arial" charset="0"/>
              </a:rPr>
              <a:t>万円未満</a:t>
            </a:r>
            <a:endParaRPr lang="en-US" altLang="ja-JP" sz="900" dirty="0">
              <a:solidFill>
                <a:prstClr val="black"/>
              </a:solidFill>
              <a:latin typeface="Arial" charset="0"/>
            </a:endParaRPr>
          </a:p>
        </p:txBody>
      </p:sp>
      <p:sp>
        <p:nvSpPr>
          <p:cNvPr id="54" name="Text Box 9"/>
          <p:cNvSpPr txBox="1">
            <a:spLocks noChangeArrowheads="1"/>
          </p:cNvSpPr>
          <p:nvPr/>
        </p:nvSpPr>
        <p:spPr bwMode="auto">
          <a:xfrm>
            <a:off x="8337381" y="5661298"/>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6</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a:solidFill>
                  <a:prstClr val="black"/>
                </a:solidFill>
                <a:latin typeface="Arial" charset="0"/>
              </a:rPr>
              <a:t>かつ合計所得金額</a:t>
            </a:r>
            <a:r>
              <a:rPr lang="en-US" altLang="ja-JP" sz="900" dirty="0">
                <a:solidFill>
                  <a:prstClr val="black"/>
                </a:solidFill>
                <a:latin typeface="Arial" charset="0"/>
              </a:rPr>
              <a:t>190</a:t>
            </a:r>
            <a:r>
              <a:rPr lang="ja-JP" altLang="en-US" sz="900" dirty="0">
                <a:solidFill>
                  <a:srgbClr val="0000FF"/>
                </a:solidFill>
                <a:latin typeface="Arial" charset="0"/>
              </a:rPr>
              <a:t>万円</a:t>
            </a:r>
            <a:r>
              <a:rPr lang="ja-JP" altLang="en-US" sz="900" dirty="0">
                <a:solidFill>
                  <a:prstClr val="black"/>
                </a:solidFill>
                <a:latin typeface="Arial" charset="0"/>
              </a:rPr>
              <a:t>以上</a:t>
            </a:r>
          </a:p>
        </p:txBody>
      </p:sp>
      <p:sp>
        <p:nvSpPr>
          <p:cNvPr id="73" name="Text Box 32"/>
          <p:cNvSpPr txBox="1">
            <a:spLocks noChangeArrowheads="1"/>
          </p:cNvSpPr>
          <p:nvPr/>
        </p:nvSpPr>
        <p:spPr bwMode="auto">
          <a:xfrm>
            <a:off x="745128" y="5243816"/>
            <a:ext cx="844202" cy="292388"/>
          </a:xfrm>
          <a:prstGeom prst="rect">
            <a:avLst/>
          </a:prstGeom>
          <a:noFill/>
          <a:ln w="9525">
            <a:noFill/>
            <a:miter lim="800000"/>
            <a:headEnd/>
            <a:tailEnd/>
          </a:ln>
        </p:spPr>
        <p:txBody>
          <a:bodyPr wrap="square">
            <a:spAutoFit/>
          </a:bodyPr>
          <a:lstStyle/>
          <a:p>
            <a:pPr>
              <a:spcBef>
                <a:spcPct val="50000"/>
              </a:spcBef>
            </a:pPr>
            <a:r>
              <a:rPr lang="ja-JP" altLang="en-US" sz="1300" dirty="0">
                <a:solidFill>
                  <a:prstClr val="black"/>
                </a:solidFill>
                <a:latin typeface="Arial" charset="0"/>
              </a:rPr>
              <a:t>第</a:t>
            </a:r>
            <a:r>
              <a:rPr lang="en-US" altLang="ja-JP" sz="1300" dirty="0">
                <a:solidFill>
                  <a:prstClr val="black"/>
                </a:solidFill>
                <a:latin typeface="Arial" charset="0"/>
              </a:rPr>
              <a:t>1</a:t>
            </a:r>
            <a:r>
              <a:rPr lang="ja-JP" altLang="en-US" sz="1300" dirty="0">
                <a:solidFill>
                  <a:prstClr val="black"/>
                </a:solidFill>
                <a:latin typeface="Arial" charset="0"/>
              </a:rPr>
              <a:t>段階</a:t>
            </a:r>
          </a:p>
        </p:txBody>
      </p:sp>
      <p:sp>
        <p:nvSpPr>
          <p:cNvPr id="76" name="Text Box 32"/>
          <p:cNvSpPr txBox="1">
            <a:spLocks noChangeArrowheads="1"/>
          </p:cNvSpPr>
          <p:nvPr/>
        </p:nvSpPr>
        <p:spPr bwMode="auto">
          <a:xfrm>
            <a:off x="1474453" y="5232972"/>
            <a:ext cx="886285" cy="307777"/>
          </a:xfrm>
          <a:prstGeom prst="rect">
            <a:avLst/>
          </a:prstGeom>
          <a:noFill/>
          <a:ln w="9525">
            <a:noFill/>
            <a:miter lim="800000"/>
            <a:headEnd/>
            <a:tailEnd/>
          </a:ln>
        </p:spPr>
        <p:txBody>
          <a:bodyPr wrap="square">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2</a:t>
            </a:r>
            <a:r>
              <a:rPr lang="ja-JP" altLang="en-US" sz="1400" dirty="0">
                <a:solidFill>
                  <a:prstClr val="black"/>
                </a:solidFill>
                <a:latin typeface="Arial" charset="0"/>
              </a:rPr>
              <a:t>段階</a:t>
            </a:r>
          </a:p>
        </p:txBody>
      </p:sp>
      <p:sp>
        <p:nvSpPr>
          <p:cNvPr id="77" name="Text Box 32"/>
          <p:cNvSpPr txBox="1">
            <a:spLocks noChangeArrowheads="1"/>
          </p:cNvSpPr>
          <p:nvPr/>
        </p:nvSpPr>
        <p:spPr bwMode="auto">
          <a:xfrm>
            <a:off x="2345308" y="4960827"/>
            <a:ext cx="969535" cy="492443"/>
          </a:xfrm>
          <a:prstGeom prst="rect">
            <a:avLst/>
          </a:prstGeom>
          <a:noFill/>
          <a:ln w="9525">
            <a:noFill/>
            <a:miter lim="800000"/>
            <a:headEnd/>
            <a:tailEnd/>
          </a:ln>
        </p:spPr>
        <p:txBody>
          <a:bodyPr wrap="square">
            <a:spAutoFit/>
          </a:bodyPr>
          <a:lstStyle/>
          <a:p>
            <a:pPr>
              <a:spcBef>
                <a:spcPct val="50000"/>
              </a:spcBef>
            </a:pPr>
            <a:r>
              <a:rPr lang="ja-JP" altLang="en-US" sz="1300" dirty="0">
                <a:solidFill>
                  <a:prstClr val="black"/>
                </a:solidFill>
                <a:latin typeface="Arial" charset="0"/>
              </a:rPr>
              <a:t>特例</a:t>
            </a:r>
            <a:endParaRPr lang="en-US" altLang="ja-JP" sz="1300" dirty="0">
              <a:solidFill>
                <a:prstClr val="black"/>
              </a:solidFill>
              <a:latin typeface="Arial" charset="0"/>
            </a:endParaRPr>
          </a:p>
          <a:p>
            <a:r>
              <a:rPr lang="ja-JP" altLang="en-US" sz="1300" dirty="0">
                <a:solidFill>
                  <a:prstClr val="black"/>
                </a:solidFill>
                <a:latin typeface="Arial" charset="0"/>
              </a:rPr>
              <a:t>第</a:t>
            </a:r>
            <a:r>
              <a:rPr lang="en-US" altLang="ja-JP" sz="1300" dirty="0">
                <a:solidFill>
                  <a:prstClr val="black"/>
                </a:solidFill>
                <a:latin typeface="Arial" charset="0"/>
              </a:rPr>
              <a:t>3</a:t>
            </a:r>
            <a:r>
              <a:rPr lang="ja-JP" altLang="en-US" sz="1300" dirty="0">
                <a:solidFill>
                  <a:prstClr val="black"/>
                </a:solidFill>
                <a:latin typeface="Arial" charset="0"/>
              </a:rPr>
              <a:t>段階</a:t>
            </a:r>
          </a:p>
        </p:txBody>
      </p:sp>
      <p:sp>
        <p:nvSpPr>
          <p:cNvPr id="78" name="Text Box 32"/>
          <p:cNvSpPr txBox="1">
            <a:spLocks noChangeArrowheads="1"/>
          </p:cNvSpPr>
          <p:nvPr/>
        </p:nvSpPr>
        <p:spPr bwMode="auto">
          <a:xfrm>
            <a:off x="3150827" y="4941218"/>
            <a:ext cx="1022086" cy="307777"/>
          </a:xfrm>
          <a:prstGeom prst="rect">
            <a:avLst/>
          </a:prstGeom>
          <a:noFill/>
          <a:ln w="9525">
            <a:noFill/>
            <a:miter lim="800000"/>
            <a:headEnd/>
            <a:tailEnd/>
          </a:ln>
        </p:spPr>
        <p:txBody>
          <a:bodyPr wrap="square">
            <a:spAutoFit/>
          </a:bodyPr>
          <a:lstStyle/>
          <a:p>
            <a:r>
              <a:rPr lang="ja-JP" altLang="en-US" sz="1400" dirty="0">
                <a:solidFill>
                  <a:prstClr val="black"/>
                </a:solidFill>
                <a:latin typeface="Arial" charset="0"/>
              </a:rPr>
              <a:t>第</a:t>
            </a:r>
            <a:r>
              <a:rPr lang="en-US" altLang="ja-JP" sz="1400" dirty="0">
                <a:solidFill>
                  <a:prstClr val="black"/>
                </a:solidFill>
                <a:latin typeface="Arial" charset="0"/>
              </a:rPr>
              <a:t>3</a:t>
            </a:r>
            <a:r>
              <a:rPr lang="ja-JP" altLang="en-US" sz="1400" dirty="0">
                <a:solidFill>
                  <a:prstClr val="black"/>
                </a:solidFill>
                <a:latin typeface="Arial" charset="0"/>
              </a:rPr>
              <a:t>段階</a:t>
            </a:r>
          </a:p>
        </p:txBody>
      </p:sp>
      <p:sp>
        <p:nvSpPr>
          <p:cNvPr id="91" name="左右矢印 90"/>
          <p:cNvSpPr/>
          <p:nvPr/>
        </p:nvSpPr>
        <p:spPr>
          <a:xfrm>
            <a:off x="812910" y="2348880"/>
            <a:ext cx="3095999" cy="609604"/>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a:solidFill>
                  <a:prstClr val="black"/>
                </a:solidFill>
              </a:rPr>
              <a:t>市町村民税</a:t>
            </a:r>
            <a:endParaRPr lang="en-US" altLang="ja-JP" sz="1400" dirty="0">
              <a:solidFill>
                <a:prstClr val="black"/>
              </a:solidFill>
            </a:endParaRPr>
          </a:p>
          <a:p>
            <a:pPr algn="ctr">
              <a:lnSpc>
                <a:spcPts val="1400"/>
              </a:lnSpc>
            </a:pPr>
            <a:r>
              <a:rPr lang="ja-JP" altLang="en-US" sz="1400" b="1" dirty="0">
                <a:solidFill>
                  <a:prstClr val="black"/>
                </a:solidFill>
              </a:rPr>
              <a:t>世帯</a:t>
            </a:r>
            <a:r>
              <a:rPr lang="ja-JP" altLang="en-US" sz="1400" dirty="0">
                <a:solidFill>
                  <a:prstClr val="black"/>
                </a:solidFill>
              </a:rPr>
              <a:t>全員が</a:t>
            </a:r>
            <a:r>
              <a:rPr lang="ja-JP" altLang="en-US" sz="1400" b="1" dirty="0">
                <a:solidFill>
                  <a:srgbClr val="FF0000"/>
                </a:solidFill>
              </a:rPr>
              <a:t>非課税</a:t>
            </a:r>
            <a:endParaRPr lang="ja-JP" altLang="en-US" sz="1400" b="1" dirty="0">
              <a:solidFill>
                <a:prstClr val="white"/>
              </a:solidFill>
            </a:endParaRPr>
          </a:p>
        </p:txBody>
      </p:sp>
      <p:sp>
        <p:nvSpPr>
          <p:cNvPr id="92" name="左右矢印 91"/>
          <p:cNvSpPr/>
          <p:nvPr/>
        </p:nvSpPr>
        <p:spPr>
          <a:xfrm>
            <a:off x="3944888" y="2359816"/>
            <a:ext cx="2448000" cy="598719"/>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a:solidFill>
                  <a:prstClr val="black"/>
                </a:solidFill>
              </a:rPr>
              <a:t>市町村民税</a:t>
            </a:r>
            <a:r>
              <a:rPr lang="ja-JP" altLang="en-US" sz="1400" b="1" dirty="0">
                <a:solidFill>
                  <a:prstClr val="black"/>
                </a:solidFill>
              </a:rPr>
              <a:t>本人</a:t>
            </a:r>
            <a:r>
              <a:rPr lang="ja-JP" altLang="en-US" sz="1400" dirty="0">
                <a:solidFill>
                  <a:prstClr val="black"/>
                </a:solidFill>
              </a:rPr>
              <a:t>が</a:t>
            </a:r>
            <a:r>
              <a:rPr lang="ja-JP" altLang="en-US" sz="1400" b="1" dirty="0">
                <a:solidFill>
                  <a:srgbClr val="FF0000"/>
                </a:solidFill>
              </a:rPr>
              <a:t>非課税</a:t>
            </a:r>
            <a:endParaRPr lang="en-US" altLang="ja-JP" sz="1400" b="1" dirty="0">
              <a:solidFill>
                <a:srgbClr val="FF0000"/>
              </a:solidFill>
            </a:endParaRPr>
          </a:p>
          <a:p>
            <a:pPr algn="ctr">
              <a:lnSpc>
                <a:spcPts val="1400"/>
              </a:lnSpc>
            </a:pPr>
            <a:r>
              <a:rPr lang="ja-JP" altLang="en-US" sz="1400" b="1" dirty="0">
                <a:solidFill>
                  <a:prstClr val="black"/>
                </a:solidFill>
              </a:rPr>
              <a:t>世帯</a:t>
            </a:r>
            <a:r>
              <a:rPr lang="ja-JP" altLang="en-US" sz="1400" dirty="0">
                <a:solidFill>
                  <a:prstClr val="black"/>
                </a:solidFill>
              </a:rPr>
              <a:t>に</a:t>
            </a:r>
            <a:r>
              <a:rPr lang="ja-JP" altLang="en-US" sz="1400" b="1" dirty="0">
                <a:solidFill>
                  <a:srgbClr val="0070C0"/>
                </a:solidFill>
              </a:rPr>
              <a:t>課税者</a:t>
            </a:r>
            <a:r>
              <a:rPr lang="ja-JP" altLang="en-US" sz="1400" dirty="0">
                <a:solidFill>
                  <a:prstClr val="black"/>
                </a:solidFill>
              </a:rPr>
              <a:t>がいる</a:t>
            </a:r>
          </a:p>
        </p:txBody>
      </p:sp>
      <p:sp>
        <p:nvSpPr>
          <p:cNvPr id="93" name="左右矢印 92"/>
          <p:cNvSpPr/>
          <p:nvPr/>
        </p:nvSpPr>
        <p:spPr>
          <a:xfrm>
            <a:off x="6393161" y="2348880"/>
            <a:ext cx="3168354" cy="620490"/>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ts val="1400"/>
              </a:lnSpc>
            </a:pPr>
            <a:r>
              <a:rPr lang="ja-JP" altLang="en-US" sz="1400" dirty="0">
                <a:solidFill>
                  <a:prstClr val="black"/>
                </a:solidFill>
              </a:rPr>
              <a:t>市町村民税　</a:t>
            </a:r>
            <a:r>
              <a:rPr lang="ja-JP" altLang="en-US" sz="1400" b="1" dirty="0">
                <a:solidFill>
                  <a:prstClr val="black"/>
                </a:solidFill>
              </a:rPr>
              <a:t>本人</a:t>
            </a:r>
            <a:r>
              <a:rPr lang="ja-JP" altLang="en-US" sz="1400" dirty="0">
                <a:solidFill>
                  <a:prstClr val="black"/>
                </a:solidFill>
              </a:rPr>
              <a:t>が</a:t>
            </a:r>
            <a:r>
              <a:rPr lang="ja-JP" altLang="en-US" sz="1400" b="1" dirty="0">
                <a:solidFill>
                  <a:srgbClr val="0070C0"/>
                </a:solidFill>
              </a:rPr>
              <a:t>課税</a:t>
            </a:r>
          </a:p>
        </p:txBody>
      </p:sp>
      <p:sp>
        <p:nvSpPr>
          <p:cNvPr id="84" name="Line 105"/>
          <p:cNvSpPr>
            <a:spLocks noChangeShapeType="1"/>
          </p:cNvSpPr>
          <p:nvPr/>
        </p:nvSpPr>
        <p:spPr bwMode="auto">
          <a:xfrm>
            <a:off x="5385049" y="4005064"/>
            <a:ext cx="0" cy="1584176"/>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0" name="Line 105"/>
          <p:cNvSpPr>
            <a:spLocks noChangeShapeType="1"/>
          </p:cNvSpPr>
          <p:nvPr/>
        </p:nvSpPr>
        <p:spPr bwMode="auto">
          <a:xfrm>
            <a:off x="3980976" y="4221088"/>
            <a:ext cx="1404072"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7" name="Text Box 32"/>
          <p:cNvSpPr txBox="1">
            <a:spLocks noChangeArrowheads="1"/>
          </p:cNvSpPr>
          <p:nvPr/>
        </p:nvSpPr>
        <p:spPr bwMode="auto">
          <a:xfrm>
            <a:off x="4232945" y="4941168"/>
            <a:ext cx="1110123" cy="523220"/>
          </a:xfrm>
          <a:prstGeom prst="rect">
            <a:avLst/>
          </a:prstGeom>
          <a:noFill/>
          <a:ln w="9525">
            <a:noFill/>
            <a:miter lim="800000"/>
            <a:headEnd/>
            <a:tailEnd/>
          </a:ln>
        </p:spPr>
        <p:txBody>
          <a:bodyPr wrap="square">
            <a:spAutoFit/>
          </a:bodyPr>
          <a:lstStyle/>
          <a:p>
            <a:pPr>
              <a:spcBef>
                <a:spcPct val="50000"/>
              </a:spcBef>
            </a:pPr>
            <a:r>
              <a:rPr lang="ja-JP" altLang="en-US" sz="1400" dirty="0">
                <a:solidFill>
                  <a:prstClr val="black"/>
                </a:solidFill>
                <a:latin typeface="Arial" charset="0"/>
              </a:rPr>
              <a:t>特例</a:t>
            </a:r>
            <a:endParaRPr lang="en-US" altLang="ja-JP" sz="1400" dirty="0">
              <a:solidFill>
                <a:prstClr val="black"/>
              </a:solidFill>
              <a:latin typeface="Arial" charset="0"/>
            </a:endParaRPr>
          </a:p>
          <a:p>
            <a:r>
              <a:rPr lang="ja-JP" altLang="en-US" sz="1400" dirty="0">
                <a:solidFill>
                  <a:prstClr val="black"/>
                </a:solidFill>
                <a:latin typeface="Arial" charset="0"/>
              </a:rPr>
              <a:t>第</a:t>
            </a:r>
            <a:r>
              <a:rPr lang="en-US" altLang="ja-JP" sz="1400" dirty="0">
                <a:solidFill>
                  <a:prstClr val="black"/>
                </a:solidFill>
                <a:latin typeface="Arial" charset="0"/>
              </a:rPr>
              <a:t>4</a:t>
            </a:r>
            <a:r>
              <a:rPr lang="ja-JP" altLang="en-US" sz="1400" dirty="0">
                <a:solidFill>
                  <a:prstClr val="black"/>
                </a:solidFill>
                <a:latin typeface="Arial" charset="0"/>
              </a:rPr>
              <a:t>段階</a:t>
            </a:r>
          </a:p>
        </p:txBody>
      </p:sp>
      <p:sp>
        <p:nvSpPr>
          <p:cNvPr id="67" name="角丸四角形吹き出し 66"/>
          <p:cNvSpPr/>
          <p:nvPr/>
        </p:nvSpPr>
        <p:spPr>
          <a:xfrm>
            <a:off x="4105360" y="4365104"/>
            <a:ext cx="5168145" cy="504056"/>
          </a:xfrm>
          <a:prstGeom prst="wedgeRoundRectCallout">
            <a:avLst>
              <a:gd name="adj1" fmla="val -70876"/>
              <a:gd name="adj2" fmla="val 30905"/>
              <a:gd name="adj3" fmla="val 16667"/>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a:lstStyle/>
          <a:p>
            <a:pPr algn="ctr">
              <a:defRPr/>
            </a:pPr>
            <a:r>
              <a:rPr lang="ja-JP" altLang="en-US" sz="1400" spc="-100" dirty="0">
                <a:solidFill>
                  <a:prstClr val="black"/>
                </a:solidFill>
              </a:rPr>
              <a:t>更なる保険料軽減を行い、その軽減分を公費により補填。</a:t>
            </a:r>
            <a:endParaRPr lang="en-US" altLang="ja-JP" sz="1400" spc="-100" dirty="0">
              <a:solidFill>
                <a:prstClr val="black"/>
              </a:solidFill>
            </a:endParaRPr>
          </a:p>
          <a:p>
            <a:pPr algn="ctr">
              <a:defRPr/>
            </a:pPr>
            <a:r>
              <a:rPr lang="ja-JP" altLang="en-US" sz="1400" dirty="0">
                <a:solidFill>
                  <a:prstClr val="black"/>
                </a:solidFill>
              </a:rPr>
              <a:t>（</a:t>
            </a:r>
            <a:r>
              <a:rPr lang="en-US" altLang="ja-JP" sz="1400" dirty="0">
                <a:solidFill>
                  <a:prstClr val="black"/>
                </a:solidFill>
              </a:rPr>
              <a:t>2015</a:t>
            </a:r>
            <a:r>
              <a:rPr lang="ja-JP" altLang="en-US" sz="1400" dirty="0">
                <a:solidFill>
                  <a:prstClr val="black"/>
                </a:solidFill>
              </a:rPr>
              <a:t>年度時点で最大</a:t>
            </a:r>
            <a:r>
              <a:rPr lang="en-US" altLang="ja-JP" sz="1400" dirty="0">
                <a:solidFill>
                  <a:prstClr val="black"/>
                </a:solidFill>
              </a:rPr>
              <a:t>1,300</a:t>
            </a:r>
            <a:r>
              <a:rPr lang="ja-JP" altLang="en-US" sz="1400" dirty="0">
                <a:solidFill>
                  <a:prstClr val="black"/>
                </a:solidFill>
              </a:rPr>
              <a:t>億円の公費投入）</a:t>
            </a:r>
          </a:p>
        </p:txBody>
      </p:sp>
      <p:sp>
        <p:nvSpPr>
          <p:cNvPr id="98" name="下矢印 97"/>
          <p:cNvSpPr/>
          <p:nvPr/>
        </p:nvSpPr>
        <p:spPr>
          <a:xfrm>
            <a:off x="4088905" y="4077072"/>
            <a:ext cx="504056" cy="10800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68" name="Line 17"/>
          <p:cNvSpPr>
            <a:spLocks noChangeShapeType="1"/>
          </p:cNvSpPr>
          <p:nvPr/>
        </p:nvSpPr>
        <p:spPr bwMode="auto">
          <a:xfrm>
            <a:off x="2285382" y="4358488"/>
            <a:ext cx="0" cy="50405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4" name="Line 23"/>
          <p:cNvSpPr>
            <a:spLocks noChangeShapeType="1"/>
          </p:cNvSpPr>
          <p:nvPr/>
        </p:nvSpPr>
        <p:spPr bwMode="auto">
          <a:xfrm>
            <a:off x="3944888" y="4005064"/>
            <a:ext cx="2448272"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7" name="Line 104"/>
          <p:cNvSpPr>
            <a:spLocks noChangeShapeType="1"/>
          </p:cNvSpPr>
          <p:nvPr/>
        </p:nvSpPr>
        <p:spPr bwMode="auto">
          <a:xfrm flipH="1">
            <a:off x="2576753" y="5445224"/>
            <a:ext cx="72007" cy="504056"/>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5" name="Text Box 120"/>
          <p:cNvSpPr txBox="1">
            <a:spLocks noChangeArrowheads="1"/>
          </p:cNvSpPr>
          <p:nvPr/>
        </p:nvSpPr>
        <p:spPr bwMode="auto">
          <a:xfrm>
            <a:off x="2216715" y="5661248"/>
            <a:ext cx="1080119" cy="1177200"/>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a:solidFill>
                  <a:prstClr val="black"/>
                </a:solidFill>
              </a:rPr>
              <a:t>特例第</a:t>
            </a:r>
            <a:r>
              <a:rPr lang="en-US" altLang="ja-JP" sz="1200" dirty="0">
                <a:solidFill>
                  <a:prstClr val="black"/>
                </a:solidFill>
              </a:rPr>
              <a:t>3</a:t>
            </a:r>
            <a:r>
              <a:rPr lang="ja-JP" altLang="en-US" sz="1200" dirty="0">
                <a:solidFill>
                  <a:prstClr val="black"/>
                </a:solidFill>
              </a:rPr>
              <a:t>段階</a:t>
            </a:r>
            <a:endParaRPr lang="en-US" altLang="ja-JP" sz="900" dirty="0">
              <a:solidFill>
                <a:prstClr val="black"/>
              </a:solidFill>
            </a:endParaRPr>
          </a:p>
          <a:p>
            <a:pPr algn="ctr"/>
            <a:endParaRPr lang="en-US" altLang="ja-JP" sz="500" dirty="0">
              <a:solidFill>
                <a:prstClr val="black"/>
              </a:solidFill>
            </a:endParaRPr>
          </a:p>
          <a:p>
            <a:pPr algn="ctr"/>
            <a:r>
              <a:rPr lang="ja-JP" altLang="en-US" sz="900" dirty="0">
                <a:solidFill>
                  <a:prstClr val="black"/>
                </a:solidFill>
              </a:rPr>
              <a:t>（保険者判断で</a:t>
            </a:r>
            <a:endParaRPr lang="en-US" altLang="ja-JP" sz="900" dirty="0">
              <a:solidFill>
                <a:prstClr val="black"/>
              </a:solidFill>
            </a:endParaRPr>
          </a:p>
          <a:p>
            <a:pPr algn="ctr"/>
            <a:r>
              <a:rPr lang="ja-JP" altLang="en-US" sz="900" dirty="0">
                <a:solidFill>
                  <a:prstClr val="black"/>
                </a:solidFill>
              </a:rPr>
              <a:t>設定可能）</a:t>
            </a:r>
            <a:endParaRPr lang="en-US" altLang="ja-JP" sz="900" dirty="0">
              <a:solidFill>
                <a:prstClr val="black"/>
              </a:solidFill>
            </a:endParaRPr>
          </a:p>
          <a:p>
            <a:r>
              <a:rPr lang="ja-JP" altLang="en-US" sz="900" u="sng" dirty="0">
                <a:solidFill>
                  <a:prstClr val="black"/>
                </a:solidFill>
              </a:rPr>
              <a:t>世帯全員が</a:t>
            </a:r>
            <a:r>
              <a:rPr lang="ja-JP" altLang="en-US" sz="900" dirty="0">
                <a:solidFill>
                  <a:srgbClr val="FF0000"/>
                </a:solidFill>
              </a:rPr>
              <a:t>非課税</a:t>
            </a:r>
            <a:r>
              <a:rPr lang="ja-JP" altLang="en-US" sz="900" dirty="0">
                <a:solidFill>
                  <a:prstClr val="black"/>
                </a:solidFill>
              </a:rPr>
              <a:t>かつ本人年金収入等</a:t>
            </a:r>
            <a:r>
              <a:rPr lang="en-US" altLang="ja-JP" sz="900" dirty="0">
                <a:solidFill>
                  <a:srgbClr val="FF0000"/>
                </a:solidFill>
              </a:rPr>
              <a:t>80</a:t>
            </a:r>
            <a:r>
              <a:rPr lang="ja-JP" altLang="en-US" sz="900" dirty="0">
                <a:solidFill>
                  <a:srgbClr val="FF0000"/>
                </a:solidFill>
              </a:rPr>
              <a:t>万円超</a:t>
            </a:r>
            <a:r>
              <a:rPr lang="en-US" altLang="ja-JP" sz="900" dirty="0">
                <a:solidFill>
                  <a:srgbClr val="FF0000"/>
                </a:solidFill>
              </a:rPr>
              <a:t>120</a:t>
            </a:r>
            <a:r>
              <a:rPr lang="ja-JP" altLang="en-US" sz="900" dirty="0">
                <a:solidFill>
                  <a:srgbClr val="FF0066"/>
                </a:solidFill>
              </a:rPr>
              <a:t>万円</a:t>
            </a:r>
            <a:r>
              <a:rPr lang="ja-JP" altLang="en-US" sz="900" dirty="0">
                <a:solidFill>
                  <a:srgbClr val="FF0000"/>
                </a:solidFill>
              </a:rPr>
              <a:t>以下</a:t>
            </a:r>
            <a:endParaRPr lang="ja-JP" altLang="en-US" sz="900" dirty="0">
              <a:solidFill>
                <a:prstClr val="black"/>
              </a:solidFill>
            </a:endParaRPr>
          </a:p>
        </p:txBody>
      </p:sp>
      <p:sp>
        <p:nvSpPr>
          <p:cNvPr id="110" name="Line 104"/>
          <p:cNvSpPr>
            <a:spLocks noChangeShapeType="1"/>
          </p:cNvSpPr>
          <p:nvPr/>
        </p:nvSpPr>
        <p:spPr bwMode="auto">
          <a:xfrm>
            <a:off x="4448946" y="5409272"/>
            <a:ext cx="144016" cy="468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9" name="Text Box 120"/>
          <p:cNvSpPr txBox="1">
            <a:spLocks noChangeArrowheads="1"/>
          </p:cNvSpPr>
          <p:nvPr/>
        </p:nvSpPr>
        <p:spPr bwMode="auto">
          <a:xfrm>
            <a:off x="4376955" y="5661248"/>
            <a:ext cx="1080119" cy="1008112"/>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a:solidFill>
                  <a:prstClr val="black"/>
                </a:solidFill>
              </a:rPr>
              <a:t>特例第</a:t>
            </a:r>
            <a:r>
              <a:rPr lang="en-US" altLang="ja-JP" sz="1200" dirty="0">
                <a:solidFill>
                  <a:prstClr val="black"/>
                </a:solidFill>
              </a:rPr>
              <a:t>4</a:t>
            </a:r>
            <a:r>
              <a:rPr lang="ja-JP" altLang="en-US" sz="1200" dirty="0">
                <a:solidFill>
                  <a:prstClr val="black"/>
                </a:solidFill>
              </a:rPr>
              <a:t>段階</a:t>
            </a:r>
            <a:endParaRPr lang="en-US" altLang="ja-JP" sz="900" dirty="0">
              <a:solidFill>
                <a:prstClr val="black"/>
              </a:solidFill>
            </a:endParaRPr>
          </a:p>
          <a:p>
            <a:pPr algn="ctr"/>
            <a:endParaRPr lang="en-US" altLang="ja-JP" sz="500" dirty="0">
              <a:solidFill>
                <a:prstClr val="black"/>
              </a:solidFill>
            </a:endParaRPr>
          </a:p>
          <a:p>
            <a:pPr algn="ctr"/>
            <a:r>
              <a:rPr lang="ja-JP" altLang="en-US" sz="900" dirty="0">
                <a:solidFill>
                  <a:prstClr val="black"/>
                </a:solidFill>
              </a:rPr>
              <a:t>（保険者判断で</a:t>
            </a:r>
            <a:endParaRPr lang="en-US" altLang="ja-JP" sz="900" dirty="0">
              <a:solidFill>
                <a:prstClr val="black"/>
              </a:solidFill>
            </a:endParaRPr>
          </a:p>
          <a:p>
            <a:pPr algn="ctr"/>
            <a:r>
              <a:rPr lang="ja-JP" altLang="en-US" sz="900" dirty="0">
                <a:solidFill>
                  <a:prstClr val="black"/>
                </a:solidFill>
              </a:rPr>
              <a:t>設定可能）</a:t>
            </a:r>
            <a:endParaRPr lang="en-US" altLang="ja-JP" sz="900" dirty="0">
              <a:solidFill>
                <a:prstClr val="black"/>
              </a:solidFill>
            </a:endParaRPr>
          </a:p>
          <a:p>
            <a:r>
              <a:rPr lang="ja-JP" altLang="en-US" sz="900" u="sng" dirty="0">
                <a:solidFill>
                  <a:prstClr val="black"/>
                </a:solidFill>
              </a:rPr>
              <a:t>本人が</a:t>
            </a:r>
            <a:r>
              <a:rPr lang="ja-JP" altLang="en-US" sz="900" dirty="0">
                <a:solidFill>
                  <a:srgbClr val="FF0000"/>
                </a:solidFill>
              </a:rPr>
              <a:t>非課税</a:t>
            </a:r>
            <a:r>
              <a:rPr lang="ja-JP" altLang="en-US" sz="900" dirty="0">
                <a:solidFill>
                  <a:prstClr val="black"/>
                </a:solidFill>
              </a:rPr>
              <a:t>かつ本人年金収入等</a:t>
            </a:r>
            <a:r>
              <a:rPr lang="en-US" altLang="ja-JP" sz="900" dirty="0">
                <a:solidFill>
                  <a:srgbClr val="FF0000"/>
                </a:solidFill>
              </a:rPr>
              <a:t>80</a:t>
            </a:r>
            <a:r>
              <a:rPr lang="ja-JP" altLang="en-US" sz="900" dirty="0">
                <a:solidFill>
                  <a:srgbClr val="FF0000"/>
                </a:solidFill>
              </a:rPr>
              <a:t>万円以下</a:t>
            </a:r>
            <a:endParaRPr lang="ja-JP" altLang="en-US" sz="900" dirty="0">
              <a:solidFill>
                <a:prstClr val="black"/>
              </a:solidFill>
            </a:endParaRPr>
          </a:p>
        </p:txBody>
      </p:sp>
      <p:graphicFrame>
        <p:nvGraphicFramePr>
          <p:cNvPr id="102" name="表 101"/>
          <p:cNvGraphicFramePr>
            <a:graphicFrameLocks noGrp="1"/>
          </p:cNvGraphicFramePr>
          <p:nvPr>
            <p:extLst>
              <p:ext uri="{D42A27DB-BD31-4B8C-83A1-F6EECF244321}">
                <p14:modId xmlns:p14="http://schemas.microsoft.com/office/powerpoint/2010/main" val="2806392181"/>
              </p:ext>
            </p:extLst>
          </p:nvPr>
        </p:nvGraphicFramePr>
        <p:xfrm>
          <a:off x="6035594" y="980728"/>
          <a:ext cx="2916000" cy="873610"/>
        </p:xfrm>
        <a:graphic>
          <a:graphicData uri="http://schemas.openxmlformats.org/drawingml/2006/table">
            <a:tbl>
              <a:tblPr firstRow="1" bandRow="1">
                <a:tableStyleId>{D7AC3CCA-C797-4891-BE02-D94E43425B78}</a:tableStyleId>
              </a:tblPr>
              <a:tblGrid>
                <a:gridCol w="133200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tblGrid>
              <a:tr h="302890">
                <a:tc>
                  <a:txBody>
                    <a:bodyPr/>
                    <a:lstStyle/>
                    <a:p>
                      <a:r>
                        <a:rPr kumimoji="1" lang="ja-JP" altLang="en-US" sz="1400" b="0" dirty="0"/>
                        <a:t>第１・第２段階</a:t>
                      </a:r>
                    </a:p>
                  </a:txBody>
                  <a:tcPr marL="84406" marR="84406" marT="36000" marB="36000" anchor="ctr">
                    <a:noFill/>
                  </a:tcPr>
                </a:tc>
                <a:tc>
                  <a:txBody>
                    <a:bodyPr/>
                    <a:lstStyle/>
                    <a:p>
                      <a:pPr algn="l"/>
                      <a:r>
                        <a:rPr kumimoji="1" lang="en-US" altLang="ja-JP" sz="1400" b="0" dirty="0"/>
                        <a:t>0.5</a:t>
                      </a:r>
                      <a:r>
                        <a:rPr kumimoji="1" lang="ja-JP" altLang="en-US" sz="1400" b="0" baseline="0" dirty="0"/>
                        <a:t>  　</a:t>
                      </a:r>
                      <a:r>
                        <a:rPr kumimoji="1" lang="ja-JP" altLang="en-US" sz="1400" b="0" dirty="0"/>
                        <a:t>→　</a:t>
                      </a:r>
                      <a:r>
                        <a:rPr kumimoji="1" lang="ja-JP" altLang="en-US" sz="1400" b="0" baseline="0" dirty="0"/>
                        <a:t>    </a:t>
                      </a:r>
                      <a:r>
                        <a:rPr kumimoji="1" lang="en-US" altLang="ja-JP" sz="1400" b="0" dirty="0"/>
                        <a:t>0.3</a:t>
                      </a:r>
                      <a:endParaRPr kumimoji="1" lang="ja-JP" altLang="en-US" sz="1400" b="0" dirty="0"/>
                    </a:p>
                  </a:txBody>
                  <a:tcPr marL="84406" marR="84406" marT="36000" marB="36000" anchor="ctr">
                    <a:noFill/>
                  </a:tcPr>
                </a:tc>
                <a:extLst>
                  <a:ext uri="{0D108BD9-81ED-4DB2-BD59-A6C34878D82A}">
                    <a16:rowId xmlns:a16="http://schemas.microsoft.com/office/drawing/2014/main" val="10000"/>
                  </a:ext>
                </a:extLst>
              </a:tr>
              <a:tr h="280830">
                <a:tc>
                  <a:txBody>
                    <a:bodyPr/>
                    <a:lstStyle/>
                    <a:p>
                      <a:r>
                        <a:rPr kumimoji="1" lang="ja-JP" altLang="en-US" sz="1400" b="0" dirty="0"/>
                        <a:t>特例第３段階</a:t>
                      </a:r>
                    </a:p>
                  </a:txBody>
                  <a:tcPr marL="84406" marR="84406" marT="36000" marB="36000" anchor="ctr">
                    <a:noFill/>
                  </a:tcPr>
                </a:tc>
                <a:tc>
                  <a:txBody>
                    <a:bodyPr/>
                    <a:lstStyle/>
                    <a:p>
                      <a:pPr algn="l"/>
                      <a:r>
                        <a:rPr kumimoji="1" lang="en-US" altLang="ja-JP" sz="1400" b="0" dirty="0"/>
                        <a:t>0.75</a:t>
                      </a:r>
                      <a:r>
                        <a:rPr kumimoji="1" lang="ja-JP" altLang="en-US" sz="1400" b="0" dirty="0"/>
                        <a:t>　→　    </a:t>
                      </a:r>
                      <a:r>
                        <a:rPr kumimoji="1" lang="en-US" altLang="ja-JP" sz="1400" b="0" dirty="0"/>
                        <a:t>0.5</a:t>
                      </a:r>
                      <a:endParaRPr kumimoji="1" lang="ja-JP" altLang="en-US" sz="1400" b="0" dirty="0"/>
                    </a:p>
                  </a:txBody>
                  <a:tcPr marL="84406" marR="84406" marT="36000" marB="36000" anchor="ctr">
                    <a:noFill/>
                  </a:tcPr>
                </a:tc>
                <a:extLst>
                  <a:ext uri="{0D108BD9-81ED-4DB2-BD59-A6C34878D82A}">
                    <a16:rowId xmlns:a16="http://schemas.microsoft.com/office/drawing/2014/main" val="10001"/>
                  </a:ext>
                </a:extLst>
              </a:tr>
              <a:tr h="280830">
                <a:tc>
                  <a:txBody>
                    <a:bodyPr/>
                    <a:lstStyle/>
                    <a:p>
                      <a:r>
                        <a:rPr kumimoji="1" lang="ja-JP" altLang="en-US" sz="1400" dirty="0"/>
                        <a:t>第３段階</a:t>
                      </a:r>
                    </a:p>
                  </a:txBody>
                  <a:tcPr marL="84406" marR="84406" marT="36000" marB="36000" anchor="ctr">
                    <a:noFill/>
                  </a:tcPr>
                </a:tc>
                <a:tc>
                  <a:txBody>
                    <a:bodyPr/>
                    <a:lstStyle/>
                    <a:p>
                      <a:pPr algn="l"/>
                      <a:r>
                        <a:rPr kumimoji="1" lang="en-US" altLang="ja-JP" sz="1400" b="0" dirty="0"/>
                        <a:t>0.75</a:t>
                      </a:r>
                      <a:r>
                        <a:rPr kumimoji="1" lang="ja-JP" altLang="en-US" sz="1400" b="0" dirty="0"/>
                        <a:t>　→　    </a:t>
                      </a:r>
                      <a:r>
                        <a:rPr kumimoji="1" lang="en-US" altLang="ja-JP" sz="1400" b="0" dirty="0"/>
                        <a:t>0.7</a:t>
                      </a:r>
                      <a:endParaRPr kumimoji="1" lang="ja-JP" altLang="en-US" sz="1400" b="0" dirty="0"/>
                    </a:p>
                  </a:txBody>
                  <a:tcPr marL="84406" marR="84406" marT="36000" marB="36000" anchor="ctr">
                    <a:noFill/>
                  </a:tcPr>
                </a:tc>
                <a:extLst>
                  <a:ext uri="{0D108BD9-81ED-4DB2-BD59-A6C34878D82A}">
                    <a16:rowId xmlns:a16="http://schemas.microsoft.com/office/drawing/2014/main" val="10002"/>
                  </a:ext>
                </a:extLst>
              </a:tr>
            </a:tbl>
          </a:graphicData>
        </a:graphic>
      </p:graphicFrame>
      <p:sp>
        <p:nvSpPr>
          <p:cNvPr id="111" name="テキスト ボックス 110"/>
          <p:cNvSpPr txBox="1"/>
          <p:nvPr/>
        </p:nvSpPr>
        <p:spPr>
          <a:xfrm>
            <a:off x="7929034" y="676763"/>
            <a:ext cx="1080121" cy="276999"/>
          </a:xfrm>
          <a:prstGeom prst="rect">
            <a:avLst/>
          </a:prstGeom>
          <a:noFill/>
        </p:spPr>
        <p:txBody>
          <a:bodyPr wrap="square" rtlCol="0">
            <a:spAutoFit/>
          </a:bodyPr>
          <a:lstStyle/>
          <a:p>
            <a:pPr algn="ctr"/>
            <a:r>
              <a:rPr lang="en-US" altLang="ja-JP" sz="1200" dirty="0">
                <a:solidFill>
                  <a:prstClr val="black"/>
                </a:solidFill>
              </a:rPr>
              <a:t>27</a:t>
            </a:r>
            <a:r>
              <a:rPr lang="ja-JP" altLang="en-US" sz="1200" dirty="0">
                <a:solidFill>
                  <a:prstClr val="black"/>
                </a:solidFill>
              </a:rPr>
              <a:t>年度～</a:t>
            </a:r>
          </a:p>
        </p:txBody>
      </p:sp>
      <p:sp>
        <p:nvSpPr>
          <p:cNvPr id="113" name="テキスト ボックス 112"/>
          <p:cNvSpPr txBox="1"/>
          <p:nvPr/>
        </p:nvSpPr>
        <p:spPr>
          <a:xfrm>
            <a:off x="7277800" y="676763"/>
            <a:ext cx="576064" cy="276999"/>
          </a:xfrm>
          <a:prstGeom prst="rect">
            <a:avLst/>
          </a:prstGeom>
          <a:noFill/>
        </p:spPr>
        <p:txBody>
          <a:bodyPr wrap="square" rtlCol="0">
            <a:spAutoFit/>
          </a:bodyPr>
          <a:lstStyle/>
          <a:p>
            <a:pPr algn="ctr"/>
            <a:r>
              <a:rPr lang="ja-JP" altLang="en-US" sz="1200" dirty="0">
                <a:solidFill>
                  <a:prstClr val="black"/>
                </a:solidFill>
              </a:rPr>
              <a:t>現行</a:t>
            </a:r>
          </a:p>
        </p:txBody>
      </p:sp>
      <p:sp>
        <p:nvSpPr>
          <p:cNvPr id="100" name="タイトル 60"/>
          <p:cNvSpPr txBox="1">
            <a:spLocks/>
          </p:cNvSpPr>
          <p:nvPr/>
        </p:nvSpPr>
        <p:spPr>
          <a:xfrm>
            <a:off x="200472" y="44624"/>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solidFill>
                  <a:prstClr val="black"/>
                </a:solidFill>
                <a:latin typeface="HGP創英角ｺﾞｼｯｸUB" pitchFamily="50" charset="-128"/>
                <a:ea typeface="HGP創英角ｺﾞｼｯｸUB" pitchFamily="50" charset="-128"/>
              </a:rPr>
              <a:t>低所得者の一号保険料の軽減強化</a:t>
            </a:r>
          </a:p>
        </p:txBody>
      </p:sp>
    </p:spTree>
    <p:extLst>
      <p:ext uri="{BB962C8B-B14F-4D97-AF65-F5344CB8AC3E}">
        <p14:creationId xmlns:p14="http://schemas.microsoft.com/office/powerpoint/2010/main" val="1044601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272479" y="749084"/>
            <a:ext cx="9541963" cy="1600438"/>
          </a:xfrm>
          <a:prstGeom prst="rect">
            <a:avLst/>
          </a:prstGeom>
          <a:noFill/>
          <a:ln>
            <a:solidFill>
              <a:schemeClr val="tx1"/>
            </a:solidFill>
          </a:ln>
        </p:spPr>
        <p:txBody>
          <a:bodyPr wrap="square" rtlCol="0">
            <a:spAutoFit/>
          </a:bodyPr>
          <a:lstStyle/>
          <a:p>
            <a:pPr marL="177800" indent="-177800" algn="just" fontAlgn="base">
              <a:spcBef>
                <a:spcPts val="600"/>
              </a:spcBef>
              <a:spcAft>
                <a:spcPct val="0"/>
              </a:spcAft>
            </a:pPr>
            <a:r>
              <a:rPr lang="ja-JP" altLang="en-US" sz="1400" dirty="0">
                <a:solidFill>
                  <a:prstClr val="black"/>
                </a:solidFill>
                <a:latin typeface="ＭＳ Ｐゴシック"/>
                <a:cs typeface="Times New Roman" pitchFamily="18" charset="0"/>
              </a:rPr>
              <a:t>○ 保険料の上昇を可能な限り抑えつつ、制度の持続可能性を高めるため、これまで一律１割に据え置いている利用者負担について、</a:t>
            </a:r>
            <a:r>
              <a:rPr lang="ja-JP" altLang="en-US" sz="1400" b="1" u="sng" dirty="0">
                <a:solidFill>
                  <a:prstClr val="black"/>
                </a:solidFill>
                <a:latin typeface="ＭＳ Ｐゴシック"/>
                <a:cs typeface="Times New Roman" pitchFamily="18" charset="0"/>
              </a:rPr>
              <a:t>相対的に負担能力のある一定以上の所得の方の自己負担割合を２割とする</a:t>
            </a:r>
            <a:r>
              <a:rPr lang="ja-JP" altLang="en-US" sz="1400" dirty="0">
                <a:solidFill>
                  <a:prstClr val="black"/>
                </a:solidFill>
                <a:latin typeface="ＭＳ Ｐゴシック"/>
              </a:rPr>
              <a:t>。ただし、月額上限があるため、見直し対象の全員の負担が</a:t>
            </a:r>
            <a:r>
              <a:rPr lang="en-US" altLang="ja-JP" sz="1400" dirty="0">
                <a:solidFill>
                  <a:prstClr val="black"/>
                </a:solidFill>
                <a:latin typeface="ＭＳ Ｐゴシック"/>
              </a:rPr>
              <a:t>2</a:t>
            </a:r>
            <a:r>
              <a:rPr lang="ja-JP" altLang="en-US" sz="1400" dirty="0">
                <a:solidFill>
                  <a:prstClr val="black"/>
                </a:solidFill>
                <a:latin typeface="ＭＳ Ｐゴシック"/>
              </a:rPr>
              <a:t>倍になるわけではない。</a:t>
            </a:r>
            <a:endParaRPr lang="en-US" altLang="ja-JP" sz="1400" dirty="0">
              <a:solidFill>
                <a:prstClr val="black"/>
              </a:solidFill>
              <a:latin typeface="ＭＳ Ｐゴシック"/>
            </a:endParaRPr>
          </a:p>
          <a:p>
            <a:pPr marL="177800" indent="-177800" algn="just" fontAlgn="base">
              <a:spcAft>
                <a:spcPct val="0"/>
              </a:spcAft>
            </a:pPr>
            <a:r>
              <a:rPr lang="ja-JP" altLang="ja-JP" sz="1400" dirty="0">
                <a:solidFill>
                  <a:prstClr val="black"/>
                </a:solidFill>
                <a:latin typeface="Arial" pitchFamily="34" charset="0"/>
              </a:rPr>
              <a:t>○</a:t>
            </a:r>
            <a:r>
              <a:rPr lang="ja-JP" altLang="en-US" sz="1400" dirty="0">
                <a:solidFill>
                  <a:prstClr val="black"/>
                </a:solidFill>
                <a:latin typeface="Arial" pitchFamily="34" charset="0"/>
              </a:rPr>
              <a:t>　自己負担２割とする水準は、</a:t>
            </a:r>
            <a:r>
              <a:rPr lang="ja-JP" altLang="ja-JP" sz="1400" dirty="0">
                <a:solidFill>
                  <a:prstClr val="black"/>
                </a:solidFill>
                <a:latin typeface="Arial" pitchFamily="34" charset="0"/>
              </a:rPr>
              <a:t>モデル年金や平均的消費支出の水準を上回り</a:t>
            </a:r>
            <a:r>
              <a:rPr lang="ja-JP" altLang="en-US" sz="1400" dirty="0">
                <a:solidFill>
                  <a:prstClr val="black"/>
                </a:solidFill>
                <a:latin typeface="Arial" pitchFamily="34" charset="0"/>
              </a:rPr>
              <a:t>、</a:t>
            </a:r>
            <a:r>
              <a:rPr lang="ja-JP" altLang="ja-JP" sz="1400" dirty="0">
                <a:solidFill>
                  <a:prstClr val="black"/>
                </a:solidFill>
                <a:latin typeface="Arial" pitchFamily="34" charset="0"/>
              </a:rPr>
              <a:t>かつ負担可能な水準として</a:t>
            </a:r>
            <a:r>
              <a:rPr lang="ja-JP" altLang="en-US" sz="1400" dirty="0">
                <a:solidFill>
                  <a:prstClr val="black"/>
                </a:solidFill>
                <a:latin typeface="Arial" pitchFamily="34" charset="0"/>
              </a:rPr>
              <a:t>、</a:t>
            </a:r>
            <a:r>
              <a:rPr lang="ja-JP" altLang="ja-JP" sz="1400" b="1" u="sng" dirty="0">
                <a:solidFill>
                  <a:prstClr val="black"/>
                </a:solidFill>
                <a:latin typeface="Arial" pitchFamily="34" charset="0"/>
              </a:rPr>
              <a:t>被保険者の</a:t>
            </a:r>
            <a:endParaRPr lang="en-US" altLang="ja-JP" sz="1400" b="1" u="sng" dirty="0">
              <a:solidFill>
                <a:prstClr val="black"/>
              </a:solidFill>
              <a:latin typeface="Arial" pitchFamily="34" charset="0"/>
            </a:endParaRPr>
          </a:p>
          <a:p>
            <a:pPr marL="177800" indent="-177800" algn="just" fontAlgn="base">
              <a:spcAft>
                <a:spcPct val="0"/>
              </a:spcAft>
            </a:pPr>
            <a:r>
              <a:rPr lang="ja-JP" altLang="en-US" sz="1400" b="1" dirty="0">
                <a:solidFill>
                  <a:prstClr val="black"/>
                </a:solidFill>
                <a:latin typeface="Arial" pitchFamily="34" charset="0"/>
              </a:rPr>
              <a:t>　</a:t>
            </a:r>
            <a:r>
              <a:rPr lang="ja-JP" altLang="ja-JP" sz="1400" b="1" u="sng" dirty="0">
                <a:solidFill>
                  <a:prstClr val="black"/>
                </a:solidFill>
                <a:latin typeface="Arial" pitchFamily="34" charset="0"/>
              </a:rPr>
              <a:t>上位２０％</a:t>
            </a:r>
            <a:r>
              <a:rPr lang="ja-JP" altLang="ja-JP" sz="1400" dirty="0">
                <a:solidFill>
                  <a:prstClr val="black"/>
                </a:solidFill>
                <a:latin typeface="Arial" pitchFamily="34" charset="0"/>
              </a:rPr>
              <a:t>に該当する合計所得金額１６０万円以上</a:t>
            </a:r>
            <a:r>
              <a:rPr lang="ja-JP" altLang="en-US" sz="1400" dirty="0">
                <a:solidFill>
                  <a:prstClr val="black"/>
                </a:solidFill>
                <a:latin typeface="Arial" pitchFamily="34" charset="0"/>
              </a:rPr>
              <a:t>の者（単身で年金収入のみの場合、</a:t>
            </a:r>
            <a:r>
              <a:rPr lang="en-US" altLang="ja-JP" sz="1400" dirty="0">
                <a:solidFill>
                  <a:prstClr val="black"/>
                </a:solidFill>
                <a:latin typeface="Arial" pitchFamily="34" charset="0"/>
              </a:rPr>
              <a:t>280</a:t>
            </a:r>
            <a:r>
              <a:rPr lang="ja-JP" altLang="en-US" sz="1400" dirty="0">
                <a:solidFill>
                  <a:prstClr val="black"/>
                </a:solidFill>
                <a:latin typeface="Arial" pitchFamily="34" charset="0"/>
              </a:rPr>
              <a:t>万円以上）を予定（政令事項）</a:t>
            </a:r>
            <a:endParaRPr lang="en-US" altLang="ja-JP" sz="1400" dirty="0">
              <a:solidFill>
                <a:prstClr val="black"/>
              </a:solidFill>
              <a:latin typeface="Arial" pitchFamily="34" charset="0"/>
            </a:endParaRPr>
          </a:p>
          <a:p>
            <a:pPr marL="177800" indent="-177800" fontAlgn="base">
              <a:spcBef>
                <a:spcPct val="0"/>
              </a:spcBef>
              <a:spcAft>
                <a:spcPct val="0"/>
              </a:spcAft>
            </a:pPr>
            <a:r>
              <a:rPr lang="ja-JP" altLang="en-US" sz="1400" dirty="0">
                <a:solidFill>
                  <a:prstClr val="black"/>
                </a:solidFill>
                <a:latin typeface="Arial" pitchFamily="34" charset="0"/>
              </a:rPr>
              <a:t>○　要介護者の所得分布は、被保険者全体の所得分布と比較して低いため、被保険者の上位２０％に相当する基準を設定したとしても、実際に影響を受けるのは、在宅サービスの利用者のうち</a:t>
            </a:r>
            <a:r>
              <a:rPr lang="en-US" altLang="ja-JP" sz="1400" dirty="0">
                <a:solidFill>
                  <a:prstClr val="black"/>
                </a:solidFill>
                <a:latin typeface="Arial" pitchFamily="34" charset="0"/>
              </a:rPr>
              <a:t>15</a:t>
            </a:r>
            <a:r>
              <a:rPr lang="ja-JP" altLang="en-US" sz="1400" dirty="0">
                <a:solidFill>
                  <a:prstClr val="black"/>
                </a:solidFill>
                <a:latin typeface="Arial" pitchFamily="34" charset="0"/>
              </a:rPr>
              <a:t>％程度、特養入所者の５％程度と推計。</a:t>
            </a:r>
            <a:endParaRPr lang="ja-JP" altLang="ja-JP" sz="1400" dirty="0">
              <a:solidFill>
                <a:prstClr val="black"/>
              </a:solidFill>
              <a:latin typeface="Arial" pitchFamily="34" charset="0"/>
            </a:endParaRPr>
          </a:p>
        </p:txBody>
      </p:sp>
      <p:sp>
        <p:nvSpPr>
          <p:cNvPr id="20" name="テキスト ボックス 19"/>
          <p:cNvSpPr txBox="1"/>
          <p:nvPr/>
        </p:nvSpPr>
        <p:spPr>
          <a:xfrm>
            <a:off x="373088" y="4801458"/>
            <a:ext cx="6092081" cy="643766"/>
          </a:xfrm>
          <a:prstGeom prst="rect">
            <a:avLst/>
          </a:prstGeom>
          <a:noFill/>
          <a:ln>
            <a:solidFill>
              <a:schemeClr val="tx1"/>
            </a:solidFill>
          </a:ln>
        </p:spPr>
        <p:txBody>
          <a:bodyPr wrap="square" rtlCol="0">
            <a:spAutoFit/>
          </a:bodyPr>
          <a:lstStyle/>
          <a:p>
            <a:pPr>
              <a:lnSpc>
                <a:spcPts val="300"/>
              </a:lnSpc>
              <a:spcAft>
                <a:spcPts val="600"/>
              </a:spcAft>
            </a:pPr>
            <a:r>
              <a:rPr lang="ja-JP" altLang="en-US" sz="800" dirty="0">
                <a:solidFill>
                  <a:prstClr val="black"/>
                </a:solidFill>
              </a:rPr>
              <a:t>　　</a:t>
            </a:r>
            <a:endParaRPr lang="en-US" altLang="ja-JP" sz="800" dirty="0">
              <a:solidFill>
                <a:prstClr val="black"/>
              </a:solidFill>
            </a:endParaRPr>
          </a:p>
          <a:p>
            <a:pPr>
              <a:lnSpc>
                <a:spcPts val="1680"/>
              </a:lnSpc>
              <a:spcAft>
                <a:spcPts val="600"/>
              </a:spcAft>
            </a:pPr>
            <a:r>
              <a:rPr lang="ja-JP" altLang="en-US" sz="1400" dirty="0">
                <a:solidFill>
                  <a:prstClr val="black"/>
                </a:solidFill>
              </a:rPr>
              <a:t>　自己負担限度額（高額介護サービス費）のうち、医療保険の現役並み所得に相当する者のみ引上げ</a:t>
            </a:r>
            <a:endParaRPr lang="en-US" altLang="ja-JP" sz="1400" b="1" dirty="0">
              <a:solidFill>
                <a:srgbClr val="FF0000"/>
              </a:solidFill>
            </a:endParaRPr>
          </a:p>
        </p:txBody>
      </p:sp>
      <p:sp>
        <p:nvSpPr>
          <p:cNvPr id="33" name="正方形/長方形 32"/>
          <p:cNvSpPr/>
          <p:nvPr/>
        </p:nvSpPr>
        <p:spPr>
          <a:xfrm>
            <a:off x="161447" y="441307"/>
            <a:ext cx="2361280" cy="307777"/>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負担割合の引き上げ</a:t>
            </a:r>
          </a:p>
        </p:txBody>
      </p:sp>
      <p:sp>
        <p:nvSpPr>
          <p:cNvPr id="34" name="正方形/長方形 33"/>
          <p:cNvSpPr/>
          <p:nvPr/>
        </p:nvSpPr>
        <p:spPr>
          <a:xfrm>
            <a:off x="272480" y="4561383"/>
            <a:ext cx="2196441"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負担上限の引き上げ</a:t>
            </a:r>
          </a:p>
        </p:txBody>
      </p:sp>
      <p:grpSp>
        <p:nvGrpSpPr>
          <p:cNvPr id="35" name="グループ化 34"/>
          <p:cNvGrpSpPr/>
          <p:nvPr/>
        </p:nvGrpSpPr>
        <p:grpSpPr>
          <a:xfrm>
            <a:off x="344488" y="3336468"/>
            <a:ext cx="9361040" cy="524580"/>
            <a:chOff x="98845" y="1838874"/>
            <a:chExt cx="9361040" cy="524580"/>
          </a:xfrm>
        </p:grpSpPr>
        <p:sp>
          <p:nvSpPr>
            <p:cNvPr id="36" name="テキスト ボックス 35"/>
            <p:cNvSpPr txBox="1"/>
            <p:nvPr/>
          </p:nvSpPr>
          <p:spPr>
            <a:xfrm>
              <a:off x="98845" y="1901789"/>
              <a:ext cx="1476169" cy="461665"/>
            </a:xfrm>
            <a:prstGeom prst="rect">
              <a:avLst/>
            </a:prstGeom>
            <a:noFill/>
          </p:spPr>
          <p:txBody>
            <a:bodyPr wrap="square" rtlCol="0">
              <a:spAutoFit/>
            </a:bodyPr>
            <a:lstStyle/>
            <a:p>
              <a:r>
                <a:rPr lang="ja-JP" altLang="en-US" sz="1200" dirty="0">
                  <a:solidFill>
                    <a:prstClr val="black"/>
                  </a:solidFill>
                </a:rPr>
                <a:t>　　　　　年金収入</a:t>
              </a:r>
              <a:endParaRPr lang="en-US" altLang="ja-JP" sz="1200" dirty="0">
                <a:solidFill>
                  <a:prstClr val="black"/>
                </a:solidFill>
              </a:endParaRPr>
            </a:p>
            <a:p>
              <a:pPr algn="ctr"/>
              <a:endParaRPr lang="en-US" altLang="ja-JP" sz="1200" dirty="0">
                <a:solidFill>
                  <a:prstClr val="black"/>
                </a:solidFill>
              </a:endParaRPr>
            </a:p>
          </p:txBody>
        </p:sp>
        <p:grpSp>
          <p:nvGrpSpPr>
            <p:cNvPr id="38" name="グループ化 37"/>
            <p:cNvGrpSpPr/>
            <p:nvPr/>
          </p:nvGrpSpPr>
          <p:grpSpPr>
            <a:xfrm>
              <a:off x="1347453" y="1838874"/>
              <a:ext cx="8112432" cy="360040"/>
              <a:chOff x="1347453" y="1838874"/>
              <a:chExt cx="8112432" cy="360040"/>
            </a:xfrm>
          </p:grpSpPr>
          <p:cxnSp>
            <p:nvCxnSpPr>
              <p:cNvPr id="44" name="直線矢印コネクタ 43"/>
              <p:cNvCxnSpPr/>
              <p:nvPr/>
            </p:nvCxnSpPr>
            <p:spPr>
              <a:xfrm>
                <a:off x="1347453" y="2005252"/>
                <a:ext cx="811243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347453" y="183887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2" name="直線矢印コネクタ 51"/>
          <p:cNvCxnSpPr>
            <a:stCxn id="72" idx="0"/>
          </p:cNvCxnSpPr>
          <p:nvPr/>
        </p:nvCxnSpPr>
        <p:spPr>
          <a:xfrm flipV="1">
            <a:off x="2288664" y="3516488"/>
            <a:ext cx="864136" cy="22191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4232920" y="3522379"/>
            <a:ext cx="1" cy="84710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6867181" y="3522379"/>
            <a:ext cx="1" cy="61096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536647" y="3795337"/>
            <a:ext cx="864000"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a:solidFill>
                  <a:prstClr val="black"/>
                </a:solidFill>
              </a:rPr>
              <a:t>介護保険料が第６段階</a:t>
            </a:r>
            <a:endParaRPr lang="en-US" altLang="ja-JP" sz="1200" dirty="0">
              <a:solidFill>
                <a:prstClr val="black"/>
              </a:solidFill>
            </a:endParaRPr>
          </a:p>
          <a:p>
            <a:r>
              <a:rPr lang="ja-JP" altLang="en-US" sz="1200" dirty="0">
                <a:solidFill>
                  <a:prstClr val="black"/>
                </a:solidFill>
              </a:rPr>
              <a:t>　３１０万円</a:t>
            </a:r>
            <a:endParaRPr lang="en-US" altLang="ja-JP" sz="1200" dirty="0">
              <a:solidFill>
                <a:prstClr val="black"/>
              </a:solidFill>
            </a:endParaRPr>
          </a:p>
        </p:txBody>
      </p:sp>
      <p:cxnSp>
        <p:nvCxnSpPr>
          <p:cNvPr id="58" name="直線矢印コネクタ 57"/>
          <p:cNvCxnSpPr/>
          <p:nvPr/>
        </p:nvCxnSpPr>
        <p:spPr>
          <a:xfrm flipH="1" flipV="1">
            <a:off x="8451356" y="3530721"/>
            <a:ext cx="1" cy="90639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5641498" y="3472613"/>
            <a:ext cx="15968" cy="914499"/>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p:nvGrpSpPr>
        <p:grpSpPr>
          <a:xfrm>
            <a:off x="962525" y="3070586"/>
            <a:ext cx="8687438" cy="276999"/>
            <a:chOff x="1018156" y="1399685"/>
            <a:chExt cx="8687438" cy="276999"/>
          </a:xfrm>
        </p:grpSpPr>
        <p:sp>
          <p:nvSpPr>
            <p:cNvPr id="70" name="テキスト ボックス 69"/>
            <p:cNvSpPr txBox="1"/>
            <p:nvPr/>
          </p:nvSpPr>
          <p:spPr>
            <a:xfrm>
              <a:off x="1018156" y="1399685"/>
              <a:ext cx="2026693" cy="276999"/>
            </a:xfrm>
            <a:prstGeom prst="rect">
              <a:avLst/>
            </a:prstGeom>
            <a:noFill/>
          </p:spPr>
          <p:txBody>
            <a:bodyPr wrap="square" rtlCol="0">
              <a:spAutoFit/>
            </a:bodyPr>
            <a:lstStyle/>
            <a:p>
              <a:pPr algn="r"/>
              <a:r>
                <a:rPr lang="ja-JP" altLang="en-US" sz="1200" b="1" dirty="0">
                  <a:solidFill>
                    <a:prstClr val="black"/>
                  </a:solidFill>
                </a:rPr>
                <a:t>合計所得金額</a:t>
              </a:r>
            </a:p>
          </p:txBody>
        </p:sp>
        <p:cxnSp>
          <p:nvCxnSpPr>
            <p:cNvPr id="71" name="直線矢印コネクタ 70"/>
            <p:cNvCxnSpPr>
              <a:stCxn id="70" idx="3"/>
            </p:cNvCxnSpPr>
            <p:nvPr/>
          </p:nvCxnSpPr>
          <p:spPr>
            <a:xfrm>
              <a:off x="3044849" y="1538185"/>
              <a:ext cx="6660745" cy="247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2" name="テキスト ボックス 71"/>
          <p:cNvSpPr txBox="1"/>
          <p:nvPr/>
        </p:nvSpPr>
        <p:spPr>
          <a:xfrm>
            <a:off x="1928664" y="3738403"/>
            <a:ext cx="720000"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a:solidFill>
                  <a:prstClr val="black"/>
                </a:solidFill>
              </a:rPr>
              <a:t>住民税</a:t>
            </a:r>
            <a:endParaRPr lang="en-US" altLang="ja-JP" sz="1200" dirty="0">
              <a:solidFill>
                <a:prstClr val="black"/>
              </a:solidFill>
            </a:endParaRPr>
          </a:p>
          <a:p>
            <a:r>
              <a:rPr lang="ja-JP" altLang="en-US" sz="1200" dirty="0">
                <a:solidFill>
                  <a:prstClr val="black"/>
                </a:solidFill>
              </a:rPr>
              <a:t>非課税</a:t>
            </a:r>
            <a:endParaRPr lang="en-US" altLang="ja-JP" sz="1200" dirty="0">
              <a:solidFill>
                <a:prstClr val="black"/>
              </a:solidFill>
            </a:endParaRPr>
          </a:p>
          <a:p>
            <a:r>
              <a:rPr lang="ja-JP" altLang="en-US" sz="1200" dirty="0">
                <a:solidFill>
                  <a:prstClr val="black"/>
                </a:solidFill>
              </a:rPr>
              <a:t>１５５万円</a:t>
            </a:r>
            <a:endParaRPr lang="en-US" altLang="ja-JP" sz="1200" dirty="0">
              <a:solidFill>
                <a:prstClr val="black"/>
              </a:solidFill>
            </a:endParaRPr>
          </a:p>
        </p:txBody>
      </p:sp>
      <p:cxnSp>
        <p:nvCxnSpPr>
          <p:cNvPr id="74" name="直線コネクタ 73"/>
          <p:cNvCxnSpPr/>
          <p:nvPr/>
        </p:nvCxnSpPr>
        <p:spPr>
          <a:xfrm flipH="1" flipV="1">
            <a:off x="5639951" y="3211560"/>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flipV="1">
            <a:off x="6864087" y="3221763"/>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グループ化 76"/>
          <p:cNvGrpSpPr/>
          <p:nvPr/>
        </p:nvGrpSpPr>
        <p:grpSpPr>
          <a:xfrm>
            <a:off x="5385048" y="2903573"/>
            <a:ext cx="1713311" cy="309403"/>
            <a:chOff x="4327752" y="1874568"/>
            <a:chExt cx="1713311" cy="309403"/>
          </a:xfrm>
        </p:grpSpPr>
        <p:sp>
          <p:nvSpPr>
            <p:cNvPr id="78" name="テキスト ボックス 77"/>
            <p:cNvSpPr txBox="1"/>
            <p:nvPr/>
          </p:nvSpPr>
          <p:spPr>
            <a:xfrm>
              <a:off x="4327752" y="1874568"/>
              <a:ext cx="511633" cy="307777"/>
            </a:xfrm>
            <a:prstGeom prst="rect">
              <a:avLst/>
            </a:prstGeom>
            <a:noFill/>
          </p:spPr>
          <p:txBody>
            <a:bodyPr wrap="square" rtlCol="0">
              <a:spAutoFit/>
            </a:bodyPr>
            <a:lstStyle/>
            <a:p>
              <a:pPr algn="ctr"/>
              <a:r>
                <a:rPr lang="en-US" altLang="ja-JP" sz="1400" b="1" dirty="0">
                  <a:solidFill>
                    <a:srgbClr val="FF0000"/>
                  </a:solidFill>
                </a:rPr>
                <a:t>160</a:t>
              </a:r>
              <a:endParaRPr lang="ja-JP" altLang="en-US" sz="1400" b="1" dirty="0">
                <a:solidFill>
                  <a:srgbClr val="FF0000"/>
                </a:solidFill>
              </a:endParaRPr>
            </a:p>
          </p:txBody>
        </p:sp>
        <p:sp>
          <p:nvSpPr>
            <p:cNvPr id="80" name="テキスト ボックス 79"/>
            <p:cNvSpPr txBox="1"/>
            <p:nvPr/>
          </p:nvSpPr>
          <p:spPr>
            <a:xfrm>
              <a:off x="5529430" y="1876194"/>
              <a:ext cx="511633" cy="307777"/>
            </a:xfrm>
            <a:prstGeom prst="rect">
              <a:avLst/>
            </a:prstGeom>
            <a:noFill/>
          </p:spPr>
          <p:txBody>
            <a:bodyPr wrap="square" rtlCol="0">
              <a:spAutoFit/>
            </a:bodyPr>
            <a:lstStyle/>
            <a:p>
              <a:pPr algn="ctr"/>
              <a:r>
                <a:rPr lang="en-US" altLang="ja-JP" sz="1400" b="1" dirty="0">
                  <a:solidFill>
                    <a:prstClr val="black"/>
                  </a:solidFill>
                </a:rPr>
                <a:t>190</a:t>
              </a:r>
              <a:endParaRPr lang="ja-JP" altLang="en-US" sz="1400" b="1" dirty="0">
                <a:solidFill>
                  <a:prstClr val="black"/>
                </a:solidFill>
              </a:endParaRPr>
            </a:p>
          </p:txBody>
        </p:sp>
      </p:grpSp>
      <p:cxnSp>
        <p:nvCxnSpPr>
          <p:cNvPr id="81" name="直線コネクタ 80"/>
          <p:cNvCxnSpPr/>
          <p:nvPr/>
        </p:nvCxnSpPr>
        <p:spPr>
          <a:xfrm flipH="1" flipV="1">
            <a:off x="1970637" y="3338852"/>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1898629" y="3378363"/>
            <a:ext cx="2880320" cy="369628"/>
            <a:chOff x="1053335" y="2197929"/>
            <a:chExt cx="2880320" cy="369628"/>
          </a:xfrm>
        </p:grpSpPr>
        <p:cxnSp>
          <p:nvCxnSpPr>
            <p:cNvPr id="84" name="直線コネクタ 83"/>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422022" y="2289457"/>
              <a:ext cx="511633" cy="253916"/>
            </a:xfrm>
            <a:prstGeom prst="rect">
              <a:avLst/>
            </a:prstGeom>
            <a:noFill/>
          </p:spPr>
          <p:txBody>
            <a:bodyPr wrap="square" rtlCol="0">
              <a:spAutoFit/>
            </a:bodyPr>
            <a:lstStyle/>
            <a:p>
              <a:pPr algn="ctr"/>
              <a:r>
                <a:rPr lang="en-US" altLang="ja-JP" sz="1050" dirty="0">
                  <a:solidFill>
                    <a:prstClr val="black"/>
                  </a:solidFill>
                </a:rPr>
                <a:t>200</a:t>
              </a:r>
              <a:endParaRPr lang="ja-JP" altLang="en-US" sz="1050" dirty="0">
                <a:solidFill>
                  <a:prstClr val="black"/>
                </a:solidFill>
              </a:endParaRPr>
            </a:p>
          </p:txBody>
        </p:sp>
        <p:sp>
          <p:nvSpPr>
            <p:cNvPr id="60" name="テキスト ボックス 59"/>
            <p:cNvSpPr txBox="1"/>
            <p:nvPr/>
          </p:nvSpPr>
          <p:spPr>
            <a:xfrm>
              <a:off x="1053335" y="2313641"/>
              <a:ext cx="511633" cy="253916"/>
            </a:xfrm>
            <a:prstGeom prst="rect">
              <a:avLst/>
            </a:prstGeom>
            <a:noFill/>
          </p:spPr>
          <p:txBody>
            <a:bodyPr wrap="square" rtlCol="0">
              <a:spAutoFit/>
            </a:bodyPr>
            <a:lstStyle/>
            <a:p>
              <a:pPr algn="ctr"/>
              <a:r>
                <a:rPr lang="en-US" altLang="ja-JP" sz="1050" dirty="0">
                  <a:solidFill>
                    <a:prstClr val="black"/>
                  </a:solidFill>
                </a:rPr>
                <a:t>100</a:t>
              </a:r>
              <a:endParaRPr lang="ja-JP" altLang="en-US" sz="1050" dirty="0">
                <a:solidFill>
                  <a:prstClr val="black"/>
                </a:solidFill>
              </a:endParaRPr>
            </a:p>
          </p:txBody>
        </p:sp>
      </p:grpSp>
      <p:grpSp>
        <p:nvGrpSpPr>
          <p:cNvPr id="86" name="グループ化 85"/>
          <p:cNvGrpSpPr/>
          <p:nvPr/>
        </p:nvGrpSpPr>
        <p:grpSpPr>
          <a:xfrm>
            <a:off x="6219109" y="3380719"/>
            <a:ext cx="511633" cy="395576"/>
            <a:chOff x="3296273" y="2197929"/>
            <a:chExt cx="511633" cy="395576"/>
          </a:xfrm>
        </p:grpSpPr>
        <p:cxnSp>
          <p:nvCxnSpPr>
            <p:cNvPr id="87" name="直線コネクタ 86"/>
            <p:cNvCxnSpPr/>
            <p:nvPr/>
          </p:nvCxnSpPr>
          <p:spPr>
            <a:xfrm flipH="1" flipV="1">
              <a:off x="3725227"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296273" y="2339589"/>
              <a:ext cx="511633" cy="253916"/>
            </a:xfrm>
            <a:prstGeom prst="rect">
              <a:avLst/>
            </a:prstGeom>
            <a:noFill/>
          </p:spPr>
          <p:txBody>
            <a:bodyPr wrap="square" rtlCol="0">
              <a:spAutoFit/>
            </a:bodyPr>
            <a:lstStyle/>
            <a:p>
              <a:pPr algn="ctr"/>
              <a:r>
                <a:rPr lang="en-US" altLang="ja-JP" sz="1050" dirty="0">
                  <a:solidFill>
                    <a:prstClr val="black"/>
                  </a:solidFill>
                </a:rPr>
                <a:t>300</a:t>
              </a:r>
              <a:endParaRPr lang="ja-JP" altLang="en-US" sz="1050" dirty="0">
                <a:solidFill>
                  <a:prstClr val="black"/>
                </a:solidFill>
              </a:endParaRPr>
            </a:p>
          </p:txBody>
        </p:sp>
      </p:grpSp>
      <p:grpSp>
        <p:nvGrpSpPr>
          <p:cNvPr id="89" name="グループ化 88"/>
          <p:cNvGrpSpPr/>
          <p:nvPr/>
        </p:nvGrpSpPr>
        <p:grpSpPr>
          <a:xfrm>
            <a:off x="8739389" y="3399034"/>
            <a:ext cx="511633" cy="345444"/>
            <a:chOff x="3408851" y="2197929"/>
            <a:chExt cx="511633" cy="345444"/>
          </a:xfrm>
        </p:grpSpPr>
        <p:cxnSp>
          <p:nvCxnSpPr>
            <p:cNvPr id="90" name="直線コネクタ 89"/>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3408851" y="2289457"/>
              <a:ext cx="511633" cy="253916"/>
            </a:xfrm>
            <a:prstGeom prst="rect">
              <a:avLst/>
            </a:prstGeom>
            <a:noFill/>
          </p:spPr>
          <p:txBody>
            <a:bodyPr wrap="square" rtlCol="0">
              <a:spAutoFit/>
            </a:bodyPr>
            <a:lstStyle/>
            <a:p>
              <a:pPr algn="ctr"/>
              <a:r>
                <a:rPr lang="en-US" altLang="ja-JP" sz="1050" dirty="0">
                  <a:solidFill>
                    <a:prstClr val="black"/>
                  </a:solidFill>
                </a:rPr>
                <a:t>400</a:t>
              </a:r>
              <a:endParaRPr lang="ja-JP" altLang="en-US" sz="1050" dirty="0">
                <a:solidFill>
                  <a:prstClr val="black"/>
                </a:solidFill>
              </a:endParaRPr>
            </a:p>
          </p:txBody>
        </p:sp>
      </p:grpSp>
      <p:sp>
        <p:nvSpPr>
          <p:cNvPr id="95" name="テキスト ボックス 94"/>
          <p:cNvSpPr txBox="1"/>
          <p:nvPr/>
        </p:nvSpPr>
        <p:spPr>
          <a:xfrm>
            <a:off x="-6734" y="2349522"/>
            <a:ext cx="4865292" cy="307777"/>
          </a:xfrm>
          <a:prstGeom prst="rect">
            <a:avLst/>
          </a:prstGeom>
          <a:noFill/>
        </p:spPr>
        <p:txBody>
          <a:bodyPr wrap="square" rtlCol="0">
            <a:spAutoFit/>
          </a:bodyPr>
          <a:lstStyle/>
          <a:p>
            <a:pPr algn="ctr"/>
            <a:r>
              <a:rPr lang="ja-JP" altLang="en-US" sz="1400" u="sng" dirty="0">
                <a:solidFill>
                  <a:prstClr val="black"/>
                </a:solidFill>
                <a:latin typeface="HGP創英角ｺﾞｼｯｸUB" pitchFamily="50" charset="-128"/>
                <a:ea typeface="HGP創英角ｺﾞｼｯｸUB" pitchFamily="50" charset="-128"/>
              </a:rPr>
              <a:t>自己負担２割とする水準（単身で年金収入のみの場合）</a:t>
            </a:r>
          </a:p>
        </p:txBody>
      </p:sp>
      <p:sp>
        <p:nvSpPr>
          <p:cNvPr id="63" name="テキスト ボックス 62"/>
          <p:cNvSpPr txBox="1"/>
          <p:nvPr/>
        </p:nvSpPr>
        <p:spPr>
          <a:xfrm>
            <a:off x="4016896" y="3747991"/>
            <a:ext cx="864000" cy="626701"/>
          </a:xfrm>
          <a:prstGeom prst="rect">
            <a:avLst/>
          </a:prstGeom>
          <a:solidFill>
            <a:schemeClr val="bg1"/>
          </a:solidFill>
          <a:ln w="12700">
            <a:solidFill>
              <a:schemeClr val="tx1"/>
            </a:solidFill>
            <a:prstDash val="sysDash"/>
          </a:ln>
        </p:spPr>
        <p:txBody>
          <a:bodyPr wrap="square" lIns="36000" tIns="36000" rIns="36000" bIns="36000" rtlCol="0">
            <a:spAutoFit/>
          </a:bodyPr>
          <a:lstStyle/>
          <a:p>
            <a:r>
              <a:rPr lang="ja-JP" altLang="en-US" sz="1200" dirty="0">
                <a:solidFill>
                  <a:prstClr val="black"/>
                </a:solidFill>
              </a:rPr>
              <a:t>モデル年金</a:t>
            </a:r>
            <a:endParaRPr lang="en-US" altLang="ja-JP" sz="1200" dirty="0">
              <a:solidFill>
                <a:prstClr val="black"/>
              </a:solidFill>
            </a:endParaRPr>
          </a:p>
          <a:p>
            <a:r>
              <a:rPr lang="en-US" altLang="ja-JP" sz="1200" dirty="0">
                <a:solidFill>
                  <a:prstClr val="black"/>
                </a:solidFill>
              </a:rPr>
              <a:t>(</a:t>
            </a:r>
            <a:r>
              <a:rPr lang="ja-JP" altLang="en-US" sz="1200" dirty="0">
                <a:solidFill>
                  <a:prstClr val="black"/>
                </a:solidFill>
              </a:rPr>
              <a:t>厚生年金</a:t>
            </a:r>
            <a:r>
              <a:rPr lang="en-US" altLang="ja-JP" sz="1200" dirty="0">
                <a:solidFill>
                  <a:prstClr val="black"/>
                </a:solidFill>
              </a:rPr>
              <a:t>)</a:t>
            </a:r>
          </a:p>
          <a:p>
            <a:r>
              <a:rPr lang="ja-JP" altLang="en-US" sz="1200" dirty="0">
                <a:solidFill>
                  <a:prstClr val="black"/>
                </a:solidFill>
              </a:rPr>
              <a:t>１９８万円</a:t>
            </a:r>
            <a:endParaRPr lang="en-US" altLang="ja-JP" sz="1200" dirty="0">
              <a:solidFill>
                <a:prstClr val="black"/>
              </a:solidFill>
            </a:endParaRPr>
          </a:p>
        </p:txBody>
      </p:sp>
      <p:sp>
        <p:nvSpPr>
          <p:cNvPr id="64" name="テキスト ボックス 63"/>
          <p:cNvSpPr txBox="1"/>
          <p:nvPr/>
        </p:nvSpPr>
        <p:spPr>
          <a:xfrm>
            <a:off x="5066981" y="3784999"/>
            <a:ext cx="1152128" cy="626701"/>
          </a:xfrm>
          <a:prstGeom prst="rect">
            <a:avLst/>
          </a:prstGeom>
          <a:solidFill>
            <a:srgbClr val="FFFFCC"/>
          </a:solidFill>
          <a:ln w="19050" cmpd="sng">
            <a:solidFill>
              <a:schemeClr val="tx1"/>
            </a:solidFill>
            <a:prstDash val="solid"/>
          </a:ln>
        </p:spPr>
        <p:txBody>
          <a:bodyPr wrap="square" lIns="36000" tIns="36000" rIns="36000" bIns="36000" rtlCol="0">
            <a:spAutoFit/>
          </a:bodyPr>
          <a:lstStyle/>
          <a:p>
            <a:pPr marL="85725" indent="-85725">
              <a:tabLst>
                <a:tab pos="85725" algn="l"/>
              </a:tabLst>
            </a:pPr>
            <a:r>
              <a:rPr lang="ja-JP" altLang="en-US" sz="1200" dirty="0">
                <a:solidFill>
                  <a:prstClr val="black"/>
                </a:solidFill>
              </a:rPr>
              <a:t>（案）被保険者の上位２０％</a:t>
            </a:r>
            <a:endParaRPr lang="en-US" altLang="ja-JP" sz="1200" dirty="0">
              <a:solidFill>
                <a:prstClr val="black"/>
              </a:solidFill>
            </a:endParaRPr>
          </a:p>
          <a:p>
            <a:pPr indent="87313"/>
            <a:r>
              <a:rPr lang="ja-JP" altLang="en-US" sz="1200" b="1" dirty="0">
                <a:solidFill>
                  <a:srgbClr val="FF0000"/>
                </a:solidFill>
              </a:rPr>
              <a:t>２８０万円</a:t>
            </a:r>
            <a:endParaRPr lang="en-US" altLang="ja-JP" sz="1200" b="1" dirty="0">
              <a:solidFill>
                <a:srgbClr val="FF0000"/>
              </a:solidFill>
            </a:endParaRPr>
          </a:p>
        </p:txBody>
      </p:sp>
      <p:sp>
        <p:nvSpPr>
          <p:cNvPr id="65" name="テキスト ボックス 64"/>
          <p:cNvSpPr txBox="1"/>
          <p:nvPr/>
        </p:nvSpPr>
        <p:spPr>
          <a:xfrm>
            <a:off x="8019420" y="3810411"/>
            <a:ext cx="1008001"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a:solidFill>
                  <a:prstClr val="black"/>
                </a:solidFill>
              </a:rPr>
              <a:t>医療保険の</a:t>
            </a:r>
            <a:endParaRPr lang="en-US" altLang="ja-JP" sz="1200" dirty="0">
              <a:solidFill>
                <a:prstClr val="black"/>
              </a:solidFill>
            </a:endParaRPr>
          </a:p>
          <a:p>
            <a:r>
              <a:rPr lang="ja-JP" altLang="en-US" sz="1200" dirty="0">
                <a:solidFill>
                  <a:prstClr val="black"/>
                </a:solidFill>
              </a:rPr>
              <a:t>現役並み所得</a:t>
            </a:r>
            <a:endParaRPr lang="en-US" altLang="ja-JP" sz="1200" dirty="0">
              <a:solidFill>
                <a:prstClr val="black"/>
              </a:solidFill>
            </a:endParaRPr>
          </a:p>
          <a:p>
            <a:r>
              <a:rPr lang="ja-JP" altLang="en-US" sz="1200" dirty="0">
                <a:solidFill>
                  <a:prstClr val="black"/>
                </a:solidFill>
              </a:rPr>
              <a:t>３８３万円</a:t>
            </a:r>
            <a:endParaRPr lang="en-US" altLang="ja-JP" sz="1200" dirty="0">
              <a:solidFill>
                <a:prstClr val="black"/>
              </a:solidFill>
            </a:endParaRPr>
          </a:p>
        </p:txBody>
      </p:sp>
      <p:sp>
        <p:nvSpPr>
          <p:cNvPr id="47" name="テキスト ボックス 46"/>
          <p:cNvSpPr txBox="1"/>
          <p:nvPr/>
        </p:nvSpPr>
        <p:spPr>
          <a:xfrm>
            <a:off x="108915" y="0"/>
            <a:ext cx="9705528" cy="400110"/>
          </a:xfrm>
          <a:prstGeom prst="rect">
            <a:avLst/>
          </a:prstGeom>
          <a:solidFill>
            <a:srgbClr val="FFFF00">
              <a:alpha val="30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a:solidFill>
                  <a:prstClr val="black"/>
                </a:solidFill>
                <a:latin typeface="HGP創英角ｺﾞｼｯｸUB" pitchFamily="50" charset="-128"/>
                <a:ea typeface="HGP創英角ｺﾞｼｯｸUB" pitchFamily="50" charset="-128"/>
              </a:rPr>
              <a:t>一定以上所得者の利用者負担の見直し</a:t>
            </a:r>
          </a:p>
        </p:txBody>
      </p:sp>
      <p:graphicFrame>
        <p:nvGraphicFramePr>
          <p:cNvPr id="50" name="表 49"/>
          <p:cNvGraphicFramePr>
            <a:graphicFrameLocks noGrp="1"/>
          </p:cNvGraphicFramePr>
          <p:nvPr>
            <p:extLst>
              <p:ext uri="{D42A27DB-BD31-4B8C-83A1-F6EECF244321}">
                <p14:modId xmlns:p14="http://schemas.microsoft.com/office/powerpoint/2010/main" val="1398448251"/>
              </p:ext>
            </p:extLst>
          </p:nvPr>
        </p:nvGraphicFramePr>
        <p:xfrm>
          <a:off x="484889" y="5702776"/>
          <a:ext cx="3748031" cy="1110600"/>
        </p:xfrm>
        <a:graphic>
          <a:graphicData uri="http://schemas.openxmlformats.org/drawingml/2006/table">
            <a:tbl>
              <a:tblPr firstRow="1" bandRow="1">
                <a:tableStyleId>{5940675A-B579-460E-94D1-54222C63F5DA}</a:tableStyleId>
              </a:tblPr>
              <a:tblGrid>
                <a:gridCol w="353510">
                  <a:extLst>
                    <a:ext uri="{9D8B030D-6E8A-4147-A177-3AD203B41FA5}">
                      <a16:colId xmlns:a16="http://schemas.microsoft.com/office/drawing/2014/main" val="20000"/>
                    </a:ext>
                  </a:extLst>
                </a:gridCol>
                <a:gridCol w="1635991">
                  <a:extLst>
                    <a:ext uri="{9D8B030D-6E8A-4147-A177-3AD203B41FA5}">
                      <a16:colId xmlns:a16="http://schemas.microsoft.com/office/drawing/2014/main" val="20001"/>
                    </a:ext>
                  </a:extLst>
                </a:gridCol>
                <a:gridCol w="1758530">
                  <a:extLst>
                    <a:ext uri="{9D8B030D-6E8A-4147-A177-3AD203B41FA5}">
                      <a16:colId xmlns:a16="http://schemas.microsoft.com/office/drawing/2014/main" val="20002"/>
                    </a:ext>
                  </a:extLst>
                </a:gridCol>
              </a:tblGrid>
              <a:tr h="303272">
                <a:tc gridSpan="2">
                  <a:txBody>
                    <a:bodyPr/>
                    <a:lstStyle/>
                    <a:p>
                      <a:endParaRPr kumimoji="1" lang="ja-JP" altLang="en-US" sz="1100" b="1" dirty="0"/>
                    </a:p>
                  </a:txBody>
                  <a:tcPr/>
                </a:tc>
                <a:tc hMerge="1">
                  <a:txBody>
                    <a:bodyPr/>
                    <a:lstStyle/>
                    <a:p>
                      <a:endParaRPr kumimoji="1" lang="ja-JP" altLang="en-US"/>
                    </a:p>
                  </a:txBody>
                  <a:tcPr/>
                </a:tc>
                <a:tc>
                  <a:txBody>
                    <a:bodyPr/>
                    <a:lstStyle/>
                    <a:p>
                      <a:pPr algn="ctr"/>
                      <a:r>
                        <a:rPr kumimoji="1" lang="ja-JP" altLang="en-US" sz="1100" b="1" dirty="0"/>
                        <a:t>自己負担限度額（月額）</a:t>
                      </a:r>
                    </a:p>
                  </a:txBody>
                  <a:tcPr anchor="ctr"/>
                </a:tc>
                <a:extLst>
                  <a:ext uri="{0D108BD9-81ED-4DB2-BD59-A6C34878D82A}">
                    <a16:rowId xmlns:a16="http://schemas.microsoft.com/office/drawing/2014/main" val="10000"/>
                  </a:ext>
                </a:extLst>
              </a:tr>
              <a:tr h="288032">
                <a:tc gridSpan="2">
                  <a:txBody>
                    <a:bodyPr/>
                    <a:lstStyle/>
                    <a:p>
                      <a:r>
                        <a:rPr kumimoji="1" lang="ja-JP" altLang="en-US" sz="1100" b="1" dirty="0"/>
                        <a:t>一般</a:t>
                      </a:r>
                    </a:p>
                  </a:txBody>
                  <a:tcPr marL="180000" anchor="ctr"/>
                </a:tc>
                <a:tc hMerge="1">
                  <a:txBody>
                    <a:bodyPr/>
                    <a:lstStyle/>
                    <a:p>
                      <a:endParaRPr kumimoji="1" lang="ja-JP" altLang="en-US"/>
                    </a:p>
                  </a:txBody>
                  <a:tcPr/>
                </a:tc>
                <a:tc>
                  <a:txBody>
                    <a:bodyPr/>
                    <a:lstStyle/>
                    <a:p>
                      <a:pPr algn="ctr"/>
                      <a:r>
                        <a:rPr kumimoji="1" lang="en-US" altLang="ja-JP" sz="1100" b="1" u="sng" dirty="0">
                          <a:solidFill>
                            <a:schemeClr val="tx2"/>
                          </a:solidFill>
                        </a:rPr>
                        <a:t>37,200</a:t>
                      </a:r>
                      <a:r>
                        <a:rPr kumimoji="1" lang="ja-JP" altLang="en-US" sz="1100" b="1" u="sng" dirty="0">
                          <a:solidFill>
                            <a:schemeClr val="tx2"/>
                          </a:solidFill>
                        </a:rPr>
                        <a:t>円</a:t>
                      </a:r>
                      <a:r>
                        <a:rPr kumimoji="1" lang="ja-JP" altLang="en-US" sz="1100" b="1" dirty="0"/>
                        <a:t>（世帯）</a:t>
                      </a:r>
                    </a:p>
                  </a:txBody>
                  <a:tcPr anchor="ctr"/>
                </a:tc>
                <a:extLst>
                  <a:ext uri="{0D108BD9-81ED-4DB2-BD59-A6C34878D82A}">
                    <a16:rowId xmlns:a16="http://schemas.microsoft.com/office/drawing/2014/main" val="10001"/>
                  </a:ext>
                </a:extLst>
              </a:tr>
              <a:tr h="216024">
                <a:tc gridSpan="2">
                  <a:txBody>
                    <a:bodyPr/>
                    <a:lstStyle/>
                    <a:p>
                      <a:r>
                        <a:rPr kumimoji="1" lang="ja-JP" altLang="en-US" sz="1100" b="1" dirty="0"/>
                        <a:t>市町村民税世帯非課税等</a:t>
                      </a:r>
                    </a:p>
                  </a:txBody>
                  <a:tcPr marL="180000" anchor="ctr">
                    <a:lnB w="12700" cmpd="sng">
                      <a:noFill/>
                    </a:lnB>
                  </a:tcPr>
                </a:tc>
                <a:tc hMerge="1">
                  <a:txBody>
                    <a:bodyPr/>
                    <a:lstStyle/>
                    <a:p>
                      <a:endParaRPr kumimoji="1" lang="ja-JP" altLang="en-US" dirty="0"/>
                    </a:p>
                  </a:txBody>
                  <a:tcPr/>
                </a:tc>
                <a:tc>
                  <a:txBody>
                    <a:bodyPr/>
                    <a:lstStyle/>
                    <a:p>
                      <a:pPr algn="ctr"/>
                      <a:r>
                        <a:rPr kumimoji="1" lang="en-US" altLang="ja-JP" sz="1100" b="1" dirty="0"/>
                        <a:t>24,600</a:t>
                      </a:r>
                      <a:r>
                        <a:rPr kumimoji="1" lang="ja-JP" altLang="en-US" sz="1100" b="1" dirty="0"/>
                        <a:t>円（世帯）</a:t>
                      </a:r>
                    </a:p>
                  </a:txBody>
                  <a:tcPr anchor="ct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260216">
                <a:tc>
                  <a:txBody>
                    <a:bodyPr/>
                    <a:lstStyle/>
                    <a:p>
                      <a:endParaRPr kumimoji="1" lang="ja-JP" altLang="en-US" sz="1000" b="1" dirty="0"/>
                    </a:p>
                  </a:txBody>
                  <a:tcPr marL="180000">
                    <a:lnR w="12700" cap="flat" cmpd="sng" algn="ctr">
                      <a:solidFill>
                        <a:schemeClr val="tx1"/>
                      </a:solidFill>
                      <a:prstDash val="sysDash"/>
                      <a:round/>
                      <a:headEnd type="none" w="med" len="med"/>
                      <a:tailEnd type="none" w="med" len="med"/>
                    </a:lnR>
                    <a:lnT w="12700" cmpd="sng">
                      <a:noFill/>
                    </a:lnT>
                  </a:tcPr>
                </a:tc>
                <a:tc>
                  <a:txBody>
                    <a:bodyPr/>
                    <a:lstStyle/>
                    <a:p>
                      <a:r>
                        <a:rPr lang="ja-JP" altLang="en-US" sz="1100" b="1" dirty="0"/>
                        <a:t>年金収入</a:t>
                      </a:r>
                      <a:r>
                        <a:rPr lang="en-US" altLang="ja-JP" sz="1100" b="1" dirty="0"/>
                        <a:t>80</a:t>
                      </a:r>
                      <a:r>
                        <a:rPr lang="ja-JP" altLang="en-US" sz="1100" b="1" dirty="0"/>
                        <a:t>万円以下等</a:t>
                      </a:r>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ctr"/>
                      <a:r>
                        <a:rPr lang="en-US" altLang="ja-JP" sz="1100" b="1" dirty="0"/>
                        <a:t>15,000</a:t>
                      </a:r>
                      <a:r>
                        <a:rPr lang="ja-JP" altLang="en-US" sz="1100" b="1" dirty="0"/>
                        <a:t>円（個人）</a:t>
                      </a:r>
                    </a:p>
                  </a:txBody>
                  <a:tcPr anchor="ct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03"/>
                  </a:ext>
                </a:extLst>
              </a:tr>
            </a:tbl>
          </a:graphicData>
        </a:graphic>
      </p:graphicFrame>
      <p:graphicFrame>
        <p:nvGraphicFramePr>
          <p:cNvPr id="51" name="表 50"/>
          <p:cNvGraphicFramePr>
            <a:graphicFrameLocks noGrp="1"/>
          </p:cNvGraphicFramePr>
          <p:nvPr>
            <p:extLst>
              <p:ext uri="{D42A27DB-BD31-4B8C-83A1-F6EECF244321}">
                <p14:modId xmlns:p14="http://schemas.microsoft.com/office/powerpoint/2010/main" val="3543098767"/>
              </p:ext>
            </p:extLst>
          </p:nvPr>
        </p:nvGraphicFramePr>
        <p:xfrm>
          <a:off x="4657470" y="5755332"/>
          <a:ext cx="1663682" cy="770012"/>
        </p:xfrm>
        <a:graphic>
          <a:graphicData uri="http://schemas.openxmlformats.org/drawingml/2006/table">
            <a:tbl>
              <a:tblPr firstRow="1" bandRow="1">
                <a:tableStyleId>{5940675A-B579-460E-94D1-54222C63F5DA}</a:tableStyleId>
              </a:tblPr>
              <a:tblGrid>
                <a:gridCol w="831841">
                  <a:extLst>
                    <a:ext uri="{9D8B030D-6E8A-4147-A177-3AD203B41FA5}">
                      <a16:colId xmlns:a16="http://schemas.microsoft.com/office/drawing/2014/main" val="20000"/>
                    </a:ext>
                  </a:extLst>
                </a:gridCol>
                <a:gridCol w="831841">
                  <a:extLst>
                    <a:ext uri="{9D8B030D-6E8A-4147-A177-3AD203B41FA5}">
                      <a16:colId xmlns:a16="http://schemas.microsoft.com/office/drawing/2014/main" val="20001"/>
                    </a:ext>
                  </a:extLst>
                </a:gridCol>
              </a:tblGrid>
              <a:tr h="504000">
                <a:tc>
                  <a:txBody>
                    <a:bodyPr/>
                    <a:lstStyle/>
                    <a:p>
                      <a:pPr algn="ctr"/>
                      <a:r>
                        <a:rPr kumimoji="1" lang="ja-JP" altLang="en-US" sz="1000" b="1" dirty="0">
                          <a:solidFill>
                            <a:srgbClr val="FF0000"/>
                          </a:solidFill>
                        </a:rPr>
                        <a:t>現役並み</a:t>
                      </a:r>
                      <a:endParaRPr kumimoji="1" lang="en-US" altLang="ja-JP" sz="1000" b="1" dirty="0">
                        <a:solidFill>
                          <a:srgbClr val="FF0000"/>
                        </a:solidFill>
                      </a:endParaRPr>
                    </a:p>
                    <a:p>
                      <a:pPr algn="ctr"/>
                      <a:r>
                        <a:rPr kumimoji="1" lang="ja-JP" altLang="en-US" sz="1000" b="1" dirty="0">
                          <a:solidFill>
                            <a:srgbClr val="FF0000"/>
                          </a:solidFill>
                        </a:rPr>
                        <a:t>所得相当</a:t>
                      </a:r>
                    </a:p>
                  </a:txBody>
                  <a:tcPr anchor="ctr"/>
                </a:tc>
                <a:tc>
                  <a:txBody>
                    <a:bodyPr/>
                    <a:lstStyle/>
                    <a:p>
                      <a:pPr algn="ctr"/>
                      <a:r>
                        <a:rPr kumimoji="1" lang="en-US" altLang="ja-JP" sz="1200" b="1" dirty="0">
                          <a:solidFill>
                            <a:srgbClr val="FF0000"/>
                          </a:solidFill>
                        </a:rPr>
                        <a:t>44,400</a:t>
                      </a:r>
                      <a:r>
                        <a:rPr kumimoji="1" lang="ja-JP" altLang="en-US" sz="1200" b="1" dirty="0">
                          <a:solidFill>
                            <a:srgbClr val="FF0000"/>
                          </a:solidFill>
                        </a:rPr>
                        <a:t>円</a:t>
                      </a:r>
                    </a:p>
                  </a:txBody>
                  <a:tcPr anchor="ctr"/>
                </a:tc>
                <a:extLst>
                  <a:ext uri="{0D108BD9-81ED-4DB2-BD59-A6C34878D82A}">
                    <a16:rowId xmlns:a16="http://schemas.microsoft.com/office/drawing/2014/main" val="10000"/>
                  </a:ext>
                </a:extLst>
              </a:tr>
              <a:tr h="266012">
                <a:tc>
                  <a:txBody>
                    <a:bodyPr/>
                    <a:lstStyle/>
                    <a:p>
                      <a:pPr algn="ctr"/>
                      <a:r>
                        <a:rPr kumimoji="1" lang="ja-JP" altLang="en-US" sz="1000" dirty="0"/>
                        <a:t>一般</a:t>
                      </a:r>
                    </a:p>
                  </a:txBody>
                  <a:tcPr anchor="ctr"/>
                </a:tc>
                <a:tc>
                  <a:txBody>
                    <a:bodyPr/>
                    <a:lstStyle/>
                    <a:p>
                      <a:pPr algn="ctr"/>
                      <a:r>
                        <a:rPr kumimoji="1" lang="en-US" altLang="ja-JP" sz="1000" dirty="0"/>
                        <a:t>37,200</a:t>
                      </a:r>
                      <a:r>
                        <a:rPr kumimoji="1" lang="ja-JP" altLang="en-US" sz="1000" dirty="0"/>
                        <a:t>円</a:t>
                      </a:r>
                    </a:p>
                  </a:txBody>
                  <a:tcPr anchor="ctr"/>
                </a:tc>
                <a:extLst>
                  <a:ext uri="{0D108BD9-81ED-4DB2-BD59-A6C34878D82A}">
                    <a16:rowId xmlns:a16="http://schemas.microsoft.com/office/drawing/2014/main" val="10001"/>
                  </a:ext>
                </a:extLst>
              </a:tr>
            </a:tbl>
          </a:graphicData>
        </a:graphic>
      </p:graphicFrame>
      <p:cxnSp>
        <p:nvCxnSpPr>
          <p:cNvPr id="54" name="直線矢印コネクタ 53"/>
          <p:cNvCxnSpPr/>
          <p:nvPr/>
        </p:nvCxnSpPr>
        <p:spPr>
          <a:xfrm flipV="1">
            <a:off x="3944887" y="5878819"/>
            <a:ext cx="720081" cy="28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944887" y="6165304"/>
            <a:ext cx="720081"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961679" y="5528265"/>
            <a:ext cx="1071441" cy="276999"/>
          </a:xfrm>
          <a:prstGeom prst="rect">
            <a:avLst/>
          </a:prstGeom>
          <a:noFill/>
        </p:spPr>
        <p:txBody>
          <a:bodyPr wrap="square" rtlCol="0">
            <a:spAutoFit/>
          </a:bodyPr>
          <a:lstStyle/>
          <a:p>
            <a:r>
              <a:rPr lang="en-US" altLang="ja-JP" sz="1200" b="1" dirty="0">
                <a:solidFill>
                  <a:prstClr val="black"/>
                </a:solidFill>
              </a:rPr>
              <a:t>〈</a:t>
            </a:r>
            <a:r>
              <a:rPr lang="ja-JP" altLang="en-US" sz="1200" b="1" dirty="0">
                <a:solidFill>
                  <a:prstClr val="black"/>
                </a:solidFill>
              </a:rPr>
              <a:t>見直し案</a:t>
            </a:r>
            <a:r>
              <a:rPr lang="en-US" altLang="ja-JP" sz="1200" b="1" dirty="0">
                <a:solidFill>
                  <a:prstClr val="black"/>
                </a:solidFill>
              </a:rPr>
              <a:t>〉</a:t>
            </a:r>
            <a:endParaRPr lang="ja-JP" altLang="en-US" sz="1200" b="1" dirty="0">
              <a:solidFill>
                <a:prstClr val="black"/>
              </a:solidFill>
            </a:endParaRPr>
          </a:p>
        </p:txBody>
      </p:sp>
      <p:graphicFrame>
        <p:nvGraphicFramePr>
          <p:cNvPr id="73" name="表 72"/>
          <p:cNvGraphicFramePr>
            <a:graphicFrameLocks noGrp="1"/>
          </p:cNvGraphicFramePr>
          <p:nvPr>
            <p:extLst>
              <p:ext uri="{D42A27DB-BD31-4B8C-83A1-F6EECF244321}">
                <p14:modId xmlns:p14="http://schemas.microsoft.com/office/powerpoint/2010/main" val="2711900588"/>
              </p:ext>
            </p:extLst>
          </p:nvPr>
        </p:nvGraphicFramePr>
        <p:xfrm>
          <a:off x="6754432" y="5005523"/>
          <a:ext cx="3039800" cy="1550018"/>
        </p:xfrm>
        <a:graphic>
          <a:graphicData uri="http://schemas.openxmlformats.org/drawingml/2006/table">
            <a:tbl>
              <a:tblPr firstRow="1" bandRow="1">
                <a:tableStyleId>{5940675A-B579-460E-94D1-54222C63F5DA}</a:tableStyleId>
              </a:tblPr>
              <a:tblGrid>
                <a:gridCol w="1561824">
                  <a:extLst>
                    <a:ext uri="{9D8B030D-6E8A-4147-A177-3AD203B41FA5}">
                      <a16:colId xmlns:a16="http://schemas.microsoft.com/office/drawing/2014/main" val="20000"/>
                    </a:ext>
                  </a:extLst>
                </a:gridCol>
                <a:gridCol w="1477976">
                  <a:extLst>
                    <a:ext uri="{9D8B030D-6E8A-4147-A177-3AD203B41FA5}">
                      <a16:colId xmlns:a16="http://schemas.microsoft.com/office/drawing/2014/main" val="20001"/>
                    </a:ext>
                  </a:extLst>
                </a:gridCol>
              </a:tblGrid>
              <a:tr h="360000">
                <a:tc>
                  <a:txBody>
                    <a:bodyPr/>
                    <a:lstStyle/>
                    <a:p>
                      <a:endParaRPr kumimoji="1" lang="ja-JP" altLang="en-US" sz="1000" dirty="0"/>
                    </a:p>
                  </a:txBody>
                  <a:tcPr/>
                </a:tc>
                <a:tc>
                  <a:txBody>
                    <a:bodyPr/>
                    <a:lstStyle/>
                    <a:p>
                      <a:pPr algn="ctr"/>
                      <a:r>
                        <a:rPr kumimoji="1" lang="ja-JP" altLang="en-US" sz="1000" dirty="0"/>
                        <a:t>自己負担限度額</a:t>
                      </a:r>
                      <a:endParaRPr kumimoji="1" lang="en-US" altLang="ja-JP" sz="1000" dirty="0"/>
                    </a:p>
                    <a:p>
                      <a:pPr algn="ctr"/>
                      <a:r>
                        <a:rPr kumimoji="1" lang="ja-JP" altLang="en-US" sz="1000" dirty="0"/>
                        <a:t>（現行／世帯単位）</a:t>
                      </a:r>
                    </a:p>
                  </a:txBody>
                  <a:tcPr/>
                </a:tc>
                <a:extLst>
                  <a:ext uri="{0D108BD9-81ED-4DB2-BD59-A6C34878D82A}">
                    <a16:rowId xmlns:a16="http://schemas.microsoft.com/office/drawing/2014/main" val="10000"/>
                  </a:ext>
                </a:extLst>
              </a:tr>
              <a:tr h="191327">
                <a:tc>
                  <a:txBody>
                    <a:bodyPr/>
                    <a:lstStyle/>
                    <a:p>
                      <a:pPr algn="l"/>
                      <a:r>
                        <a:rPr kumimoji="1" lang="ja-JP" altLang="en-US" sz="1000" dirty="0"/>
                        <a:t>現役並み所得者</a:t>
                      </a:r>
                    </a:p>
                  </a:txBody>
                  <a:tcPr marL="180000" anchor="ctr"/>
                </a:tc>
                <a:tc>
                  <a:txBody>
                    <a:bodyPr/>
                    <a:lstStyle/>
                    <a:p>
                      <a:pPr algn="ctr"/>
                      <a:r>
                        <a:rPr kumimoji="1" lang="en-US" altLang="ja-JP" sz="1000" dirty="0"/>
                        <a:t>80,100</a:t>
                      </a:r>
                      <a:r>
                        <a:rPr kumimoji="1" lang="ja-JP" altLang="en-US" sz="1000" dirty="0"/>
                        <a:t>＋医療費</a:t>
                      </a:r>
                      <a:r>
                        <a:rPr kumimoji="1" lang="en-US" altLang="ja-JP" sz="1000" dirty="0"/>
                        <a:t>1</a:t>
                      </a:r>
                      <a:r>
                        <a:rPr kumimoji="1" lang="ja-JP" altLang="en-US" sz="1000" dirty="0"/>
                        <a:t>％</a:t>
                      </a:r>
                      <a:endParaRPr kumimoji="1" lang="en-US" altLang="ja-JP" sz="1000" dirty="0"/>
                    </a:p>
                    <a:p>
                      <a:pPr algn="ctr"/>
                      <a:r>
                        <a:rPr kumimoji="1" lang="ja-JP" altLang="en-US" sz="1000" dirty="0"/>
                        <a:t>（多数該当：</a:t>
                      </a:r>
                      <a:r>
                        <a:rPr kumimoji="1" lang="en-US" altLang="ja-JP" sz="1000" b="1" u="sng" dirty="0">
                          <a:solidFill>
                            <a:schemeClr val="tx2"/>
                          </a:solidFill>
                        </a:rPr>
                        <a:t>44,400</a:t>
                      </a:r>
                      <a:r>
                        <a:rPr kumimoji="1" lang="ja-JP" altLang="en-US" sz="1000" b="1" u="sng" dirty="0">
                          <a:solidFill>
                            <a:schemeClr val="tx2"/>
                          </a:solidFill>
                        </a:rPr>
                        <a:t>円</a:t>
                      </a:r>
                      <a:r>
                        <a:rPr kumimoji="1" lang="ja-JP" altLang="en-US" sz="1000" dirty="0"/>
                        <a:t>）</a:t>
                      </a:r>
                    </a:p>
                  </a:txBody>
                  <a:tcPr/>
                </a:tc>
                <a:extLst>
                  <a:ext uri="{0D108BD9-81ED-4DB2-BD59-A6C34878D82A}">
                    <a16:rowId xmlns:a16="http://schemas.microsoft.com/office/drawing/2014/main" val="10001"/>
                  </a:ext>
                </a:extLst>
              </a:tr>
              <a:tr h="251832">
                <a:tc>
                  <a:txBody>
                    <a:bodyPr/>
                    <a:lstStyle/>
                    <a:p>
                      <a:pPr algn="l"/>
                      <a:r>
                        <a:rPr kumimoji="1" lang="ja-JP" altLang="en-US" sz="1000" dirty="0"/>
                        <a:t>一般</a:t>
                      </a:r>
                    </a:p>
                  </a:txBody>
                  <a:tcPr marL="180000" anchor="ctr"/>
                </a:tc>
                <a:tc>
                  <a:txBody>
                    <a:bodyPr/>
                    <a:lstStyle/>
                    <a:p>
                      <a:pPr algn="ctr"/>
                      <a:r>
                        <a:rPr kumimoji="1" lang="en-US" altLang="ja-JP" sz="1000" b="1" u="sng" dirty="0">
                          <a:solidFill>
                            <a:schemeClr val="tx2"/>
                          </a:solidFill>
                        </a:rPr>
                        <a:t>44,400</a:t>
                      </a:r>
                      <a:r>
                        <a:rPr kumimoji="1" lang="ja-JP" altLang="en-US" sz="1000" b="1" u="sng" dirty="0">
                          <a:solidFill>
                            <a:schemeClr val="tx2"/>
                          </a:solidFill>
                        </a:rPr>
                        <a:t>円</a:t>
                      </a:r>
                    </a:p>
                  </a:txBody>
                  <a:tcPr/>
                </a:tc>
                <a:extLst>
                  <a:ext uri="{0D108BD9-81ED-4DB2-BD59-A6C34878D82A}">
                    <a16:rowId xmlns:a16="http://schemas.microsoft.com/office/drawing/2014/main" val="10002"/>
                  </a:ext>
                </a:extLst>
              </a:tr>
              <a:tr h="252853">
                <a:tc>
                  <a:txBody>
                    <a:bodyPr/>
                    <a:lstStyle/>
                    <a:p>
                      <a:pPr algn="l"/>
                      <a:r>
                        <a:rPr kumimoji="1" lang="ja-JP" altLang="en-US" sz="1000" dirty="0"/>
                        <a:t>市町村民税非課税等</a:t>
                      </a:r>
                    </a:p>
                  </a:txBody>
                  <a:tcPr marL="180000" anchor="ctr"/>
                </a:tc>
                <a:tc>
                  <a:txBody>
                    <a:bodyPr/>
                    <a:lstStyle/>
                    <a:p>
                      <a:pPr algn="ctr"/>
                      <a:r>
                        <a:rPr kumimoji="1" lang="en-US" altLang="ja-JP" sz="1000" b="0" u="none" dirty="0">
                          <a:solidFill>
                            <a:schemeClr val="tx1"/>
                          </a:solidFill>
                        </a:rPr>
                        <a:t>24,600</a:t>
                      </a:r>
                      <a:r>
                        <a:rPr kumimoji="1" lang="ja-JP" altLang="en-US" sz="1000" b="0" u="none" dirty="0">
                          <a:solidFill>
                            <a:schemeClr val="tx1"/>
                          </a:solidFill>
                        </a:rPr>
                        <a:t>円</a:t>
                      </a:r>
                    </a:p>
                  </a:txBody>
                  <a:tcPr/>
                </a:tc>
                <a:extLst>
                  <a:ext uri="{0D108BD9-81ED-4DB2-BD59-A6C34878D82A}">
                    <a16:rowId xmlns:a16="http://schemas.microsoft.com/office/drawing/2014/main" val="10003"/>
                  </a:ext>
                </a:extLst>
              </a:tr>
              <a:tr h="252853">
                <a:tc>
                  <a:txBody>
                    <a:bodyPr/>
                    <a:lstStyle/>
                    <a:p>
                      <a:pPr algn="l"/>
                      <a:r>
                        <a:rPr kumimoji="1" lang="ja-JP" altLang="en-US" sz="1000" dirty="0"/>
                        <a:t>年金収入</a:t>
                      </a:r>
                      <a:r>
                        <a:rPr kumimoji="1" lang="en-US" altLang="ja-JP" sz="1000" dirty="0"/>
                        <a:t>80</a:t>
                      </a:r>
                      <a:r>
                        <a:rPr kumimoji="1" lang="ja-JP" altLang="en-US" sz="1000" dirty="0"/>
                        <a:t>万円以下等</a:t>
                      </a:r>
                    </a:p>
                  </a:txBody>
                  <a:tcPr marL="180000" anchor="ctr"/>
                </a:tc>
                <a:tc>
                  <a:txBody>
                    <a:bodyPr/>
                    <a:lstStyle/>
                    <a:p>
                      <a:pPr algn="ctr"/>
                      <a:r>
                        <a:rPr kumimoji="1" lang="en-US" altLang="ja-JP" sz="1000" b="0" u="none" dirty="0">
                          <a:solidFill>
                            <a:schemeClr val="tx1"/>
                          </a:solidFill>
                        </a:rPr>
                        <a:t>15.000</a:t>
                      </a:r>
                      <a:r>
                        <a:rPr kumimoji="1" lang="ja-JP" altLang="en-US" sz="1000" b="0" u="none" dirty="0">
                          <a:solidFill>
                            <a:schemeClr val="tx1"/>
                          </a:solidFill>
                        </a:rPr>
                        <a:t>円</a:t>
                      </a:r>
                    </a:p>
                  </a:txBody>
                  <a:tcPr/>
                </a:tc>
                <a:extLst>
                  <a:ext uri="{0D108BD9-81ED-4DB2-BD59-A6C34878D82A}">
                    <a16:rowId xmlns:a16="http://schemas.microsoft.com/office/drawing/2014/main" val="10004"/>
                  </a:ext>
                </a:extLst>
              </a:tr>
            </a:tbl>
          </a:graphicData>
        </a:graphic>
      </p:graphicFrame>
      <p:sp>
        <p:nvSpPr>
          <p:cNvPr id="82" name="テキスト ボックス 81"/>
          <p:cNvSpPr txBox="1"/>
          <p:nvPr/>
        </p:nvSpPr>
        <p:spPr>
          <a:xfrm>
            <a:off x="6779070" y="4725144"/>
            <a:ext cx="2952328" cy="246221"/>
          </a:xfrm>
          <a:prstGeom prst="rect">
            <a:avLst/>
          </a:prstGeom>
          <a:solidFill>
            <a:schemeClr val="bg2"/>
          </a:solidFill>
          <a:ln w="12700">
            <a:solidFill>
              <a:schemeClr val="tx1"/>
            </a:solidFill>
          </a:ln>
        </p:spPr>
        <p:txBody>
          <a:bodyPr wrap="square" rtlCol="0">
            <a:spAutoFit/>
          </a:bodyPr>
          <a:lstStyle/>
          <a:p>
            <a:r>
              <a:rPr lang="ja-JP" altLang="en-US" sz="1000" dirty="0">
                <a:solidFill>
                  <a:prstClr val="black"/>
                </a:solidFill>
              </a:rPr>
              <a:t>参考：医療保険の</a:t>
            </a:r>
            <a:r>
              <a:rPr lang="en-US" altLang="ja-JP" sz="1000" dirty="0">
                <a:solidFill>
                  <a:prstClr val="black"/>
                </a:solidFill>
              </a:rPr>
              <a:t>70</a:t>
            </a:r>
            <a:r>
              <a:rPr lang="ja-JP" altLang="en-US" sz="1000" dirty="0">
                <a:solidFill>
                  <a:prstClr val="black"/>
                </a:solidFill>
              </a:rPr>
              <a:t>歳以上の高額療養費の限度額</a:t>
            </a:r>
          </a:p>
        </p:txBody>
      </p:sp>
      <p:sp>
        <p:nvSpPr>
          <p:cNvPr id="92" name="テキスト ボックス 91"/>
          <p:cNvSpPr txBox="1"/>
          <p:nvPr/>
        </p:nvSpPr>
        <p:spPr>
          <a:xfrm>
            <a:off x="1933200" y="5456257"/>
            <a:ext cx="1071441" cy="276999"/>
          </a:xfrm>
          <a:prstGeom prst="rect">
            <a:avLst/>
          </a:prstGeom>
          <a:noFill/>
        </p:spPr>
        <p:txBody>
          <a:bodyPr wrap="square" rtlCol="0">
            <a:spAutoFit/>
          </a:bodyPr>
          <a:lstStyle/>
          <a:p>
            <a:pPr algn="ctr"/>
            <a:r>
              <a:rPr lang="en-US" altLang="ja-JP" sz="1200" b="1" dirty="0">
                <a:solidFill>
                  <a:prstClr val="black"/>
                </a:solidFill>
              </a:rPr>
              <a:t>〈</a:t>
            </a:r>
            <a:r>
              <a:rPr lang="ja-JP" altLang="en-US" sz="1200" b="1" dirty="0">
                <a:solidFill>
                  <a:prstClr val="black"/>
                </a:solidFill>
              </a:rPr>
              <a:t>現行</a:t>
            </a:r>
            <a:r>
              <a:rPr lang="en-US" altLang="ja-JP" sz="1200" b="1" dirty="0">
                <a:solidFill>
                  <a:prstClr val="black"/>
                </a:solidFill>
              </a:rPr>
              <a:t>〉</a:t>
            </a:r>
            <a:endParaRPr lang="ja-JP" altLang="en-US" sz="1200" b="1" dirty="0">
              <a:solidFill>
                <a:prstClr val="black"/>
              </a:solidFill>
            </a:endParaRPr>
          </a:p>
        </p:txBody>
      </p:sp>
      <p:sp>
        <p:nvSpPr>
          <p:cNvPr id="2" name="正方形/長方形 1"/>
          <p:cNvSpPr/>
          <p:nvPr/>
        </p:nvSpPr>
        <p:spPr>
          <a:xfrm>
            <a:off x="379338" y="2682155"/>
            <a:ext cx="6774522" cy="276999"/>
          </a:xfrm>
          <a:prstGeom prst="rect">
            <a:avLst/>
          </a:prstGeom>
        </p:spPr>
        <p:txBody>
          <a:bodyPr wrap="square">
            <a:spAutoFit/>
          </a:bodyPr>
          <a:lstStyle/>
          <a:p>
            <a:pPr fontAlgn="base">
              <a:spcBef>
                <a:spcPct val="0"/>
              </a:spcBef>
              <a:spcAft>
                <a:spcPct val="0"/>
              </a:spcAft>
            </a:pPr>
            <a:r>
              <a:rPr lang="en-US" altLang="ja-JP" sz="1200" dirty="0">
                <a:solidFill>
                  <a:prstClr val="black"/>
                </a:solidFill>
                <a:latin typeface="Arial" pitchFamily="34" charset="0"/>
              </a:rPr>
              <a:t>※</a:t>
            </a:r>
            <a:r>
              <a:rPr lang="ja-JP" altLang="en-US" sz="1200" dirty="0">
                <a:solidFill>
                  <a:prstClr val="black"/>
                </a:solidFill>
                <a:latin typeface="Arial" pitchFamily="34" charset="0"/>
              </a:rPr>
              <a:t>年金収入の場合：合計所得金額＝年金収入額－公的年金等控除（基本的に</a:t>
            </a:r>
            <a:r>
              <a:rPr lang="en-US" altLang="ja-JP" sz="1200" dirty="0">
                <a:solidFill>
                  <a:prstClr val="black"/>
                </a:solidFill>
                <a:latin typeface="Arial" pitchFamily="34" charset="0"/>
              </a:rPr>
              <a:t>120</a:t>
            </a:r>
            <a:r>
              <a:rPr lang="ja-JP" altLang="en-US" sz="1200" dirty="0">
                <a:solidFill>
                  <a:prstClr val="black"/>
                </a:solidFill>
                <a:latin typeface="Arial" pitchFamily="34" charset="0"/>
              </a:rPr>
              <a:t>万円）</a:t>
            </a:r>
            <a:endParaRPr lang="en-US" altLang="ja-JP" sz="1200" dirty="0">
              <a:solidFill>
                <a:prstClr val="black"/>
              </a:solidFill>
              <a:latin typeface="Arial" pitchFamily="34" charset="0"/>
            </a:endParaRPr>
          </a:p>
        </p:txBody>
      </p:sp>
      <p:sp>
        <p:nvSpPr>
          <p:cNvPr id="61" name="テキスト ボックス 60"/>
          <p:cNvSpPr txBox="1"/>
          <p:nvPr/>
        </p:nvSpPr>
        <p:spPr>
          <a:xfrm>
            <a:off x="2720731" y="3784570"/>
            <a:ext cx="1224155" cy="580534"/>
          </a:xfrm>
          <a:prstGeom prst="rect">
            <a:avLst/>
          </a:prstGeom>
          <a:solidFill>
            <a:schemeClr val="bg1"/>
          </a:solidFill>
          <a:ln w="25400" cmpd="sng">
            <a:solidFill>
              <a:schemeClr val="tx1"/>
            </a:solidFill>
            <a:prstDash val="sysDot"/>
          </a:ln>
        </p:spPr>
        <p:txBody>
          <a:bodyPr wrap="square" lIns="36000" tIns="36000" rIns="0" bIns="36000" rtlCol="0">
            <a:spAutoFit/>
          </a:bodyPr>
          <a:lstStyle/>
          <a:p>
            <a:r>
              <a:rPr lang="ja-JP" altLang="en-US" sz="1200" dirty="0">
                <a:solidFill>
                  <a:prstClr val="black"/>
                </a:solidFill>
              </a:rPr>
              <a:t>平均的消費支出</a:t>
            </a:r>
            <a:endParaRPr lang="en-US" altLang="ja-JP" sz="1200" dirty="0">
              <a:solidFill>
                <a:prstClr val="black"/>
              </a:solidFill>
            </a:endParaRPr>
          </a:p>
          <a:p>
            <a:pPr marL="87313" indent="-87313"/>
            <a:r>
              <a:rPr lang="ja-JP" altLang="en-US" sz="900" dirty="0">
                <a:solidFill>
                  <a:prstClr val="black"/>
                </a:solidFill>
              </a:rPr>
              <a:t>（無職高齢者単身世帯）</a:t>
            </a:r>
            <a:endParaRPr lang="en-US" altLang="ja-JP" sz="900" dirty="0">
              <a:solidFill>
                <a:prstClr val="black"/>
              </a:solidFill>
            </a:endParaRPr>
          </a:p>
          <a:p>
            <a:pPr algn="ctr"/>
            <a:r>
              <a:rPr lang="ja-JP" altLang="en-US" sz="1200" dirty="0">
                <a:solidFill>
                  <a:prstClr val="black"/>
                </a:solidFill>
              </a:rPr>
              <a:t>１７０万円</a:t>
            </a:r>
            <a:endParaRPr lang="en-US" altLang="ja-JP" sz="1200" dirty="0">
              <a:solidFill>
                <a:prstClr val="black"/>
              </a:solidFill>
            </a:endParaRPr>
          </a:p>
        </p:txBody>
      </p:sp>
      <p:cxnSp>
        <p:nvCxnSpPr>
          <p:cNvPr id="62" name="直線矢印コネクタ 61"/>
          <p:cNvCxnSpPr/>
          <p:nvPr/>
        </p:nvCxnSpPr>
        <p:spPr>
          <a:xfrm flipV="1">
            <a:off x="3728864" y="3490562"/>
            <a:ext cx="0" cy="29443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75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416" y="44624"/>
            <a:ext cx="9746472" cy="400110"/>
          </a:xfrm>
          <a:prstGeom prst="rect">
            <a:avLst/>
          </a:prstGeom>
          <a:solidFill>
            <a:srgbClr val="FFFF00">
              <a:alpha val="27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a:solidFill>
                  <a:prstClr val="black"/>
                </a:solidFill>
                <a:latin typeface="HGP創英角ｺﾞｼｯｸUB" pitchFamily="50" charset="-128"/>
                <a:ea typeface="HGP創英角ｺﾞｼｯｸUB" pitchFamily="50" charset="-128"/>
              </a:rPr>
              <a:t>補足給付の見直し　（資産等の勘案）</a:t>
            </a:r>
          </a:p>
        </p:txBody>
      </p:sp>
      <p:sp>
        <p:nvSpPr>
          <p:cNvPr id="14" name="角丸四角形 13"/>
          <p:cNvSpPr/>
          <p:nvPr/>
        </p:nvSpPr>
        <p:spPr>
          <a:xfrm>
            <a:off x="416496" y="4989067"/>
            <a:ext cx="2088232" cy="360038"/>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預貯金等</a:t>
            </a:r>
          </a:p>
        </p:txBody>
      </p:sp>
      <p:sp>
        <p:nvSpPr>
          <p:cNvPr id="17" name="角丸四角形 16"/>
          <p:cNvSpPr/>
          <p:nvPr/>
        </p:nvSpPr>
        <p:spPr>
          <a:xfrm>
            <a:off x="398634" y="6238486"/>
            <a:ext cx="2088000" cy="358866"/>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非課税年金収入</a:t>
            </a:r>
          </a:p>
        </p:txBody>
      </p:sp>
      <p:sp>
        <p:nvSpPr>
          <p:cNvPr id="18" name="右矢印 17"/>
          <p:cNvSpPr/>
          <p:nvPr/>
        </p:nvSpPr>
        <p:spPr>
          <a:xfrm>
            <a:off x="2593854" y="4987893"/>
            <a:ext cx="753638" cy="3600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1" name="右矢印 20"/>
          <p:cNvSpPr/>
          <p:nvPr/>
        </p:nvSpPr>
        <p:spPr>
          <a:xfrm>
            <a:off x="2555607" y="6237312"/>
            <a:ext cx="774971"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2" name="角丸四角形 21"/>
          <p:cNvSpPr/>
          <p:nvPr/>
        </p:nvSpPr>
        <p:spPr>
          <a:xfrm>
            <a:off x="3386686" y="4871062"/>
            <a:ext cx="6269427" cy="620887"/>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fontAlgn="base">
              <a:lnSpc>
                <a:spcPts val="1400"/>
              </a:lnSpc>
              <a:spcBef>
                <a:spcPct val="0"/>
              </a:spcBef>
              <a:spcAft>
                <a:spcPct val="0"/>
              </a:spcAft>
            </a:pPr>
            <a:r>
              <a:rPr lang="ja-JP" altLang="en-US" sz="1300" u="sng" spc="-100" dirty="0">
                <a:solidFill>
                  <a:prstClr val="black"/>
                </a:solidFill>
                <a:latin typeface="ＭＳ ゴシック" pitchFamily="49" charset="-128"/>
                <a:ea typeface="ＭＳ ゴシック" pitchFamily="49" charset="-128"/>
              </a:rPr>
              <a:t>一定額超の預貯金等（単身では</a:t>
            </a:r>
            <a:r>
              <a:rPr lang="en-US" altLang="ja-JP" sz="1300" u="sng" spc="-100" dirty="0">
                <a:solidFill>
                  <a:prstClr val="black"/>
                </a:solidFill>
                <a:latin typeface="ＭＳ ゴシック" pitchFamily="49" charset="-128"/>
                <a:ea typeface="ＭＳ ゴシック" pitchFamily="49" charset="-128"/>
              </a:rPr>
              <a:t>1000</a:t>
            </a:r>
            <a:r>
              <a:rPr lang="ja-JP" altLang="en-US" sz="1300" u="sng" spc="-100" dirty="0">
                <a:solidFill>
                  <a:prstClr val="black"/>
                </a:solidFill>
                <a:latin typeface="ＭＳ ゴシック" pitchFamily="49" charset="-128"/>
                <a:ea typeface="ＭＳ ゴシック" pitchFamily="49" charset="-128"/>
              </a:rPr>
              <a:t>万円超、夫婦世帯では</a:t>
            </a:r>
            <a:r>
              <a:rPr lang="en-US" altLang="ja-JP" sz="1300" u="sng" spc="-100" dirty="0">
                <a:solidFill>
                  <a:prstClr val="black"/>
                </a:solidFill>
                <a:latin typeface="ＭＳ ゴシック" pitchFamily="49" charset="-128"/>
                <a:ea typeface="ＭＳ ゴシック" pitchFamily="49" charset="-128"/>
              </a:rPr>
              <a:t>2000</a:t>
            </a:r>
            <a:r>
              <a:rPr lang="ja-JP" altLang="en-US" sz="1300" u="sng" spc="-100" dirty="0">
                <a:solidFill>
                  <a:prstClr val="black"/>
                </a:solidFill>
                <a:latin typeface="ＭＳ ゴシック" pitchFamily="49" charset="-128"/>
                <a:ea typeface="ＭＳ ゴシック" pitchFamily="49" charset="-128"/>
              </a:rPr>
              <a:t>万円超程度を想定）</a:t>
            </a:r>
            <a:r>
              <a:rPr lang="ja-JP" altLang="en-US" sz="1300" spc="-100" dirty="0">
                <a:solidFill>
                  <a:prstClr val="black"/>
                </a:solidFill>
                <a:latin typeface="ＭＳ ゴシック" pitchFamily="49" charset="-128"/>
                <a:ea typeface="ＭＳ ゴシック" pitchFamily="49" charset="-128"/>
              </a:rPr>
              <a:t>がある場合には、対象外。　→本人の申告で判定。金融機関への照会、不正受給に対するペナルティ（加算金）を設ける</a:t>
            </a:r>
            <a:endParaRPr lang="ja-JP" altLang="en-US" sz="1300" dirty="0">
              <a:solidFill>
                <a:prstClr val="black"/>
              </a:solidFill>
            </a:endParaRPr>
          </a:p>
        </p:txBody>
      </p:sp>
      <p:sp>
        <p:nvSpPr>
          <p:cNvPr id="25" name="角丸四角形 24"/>
          <p:cNvSpPr/>
          <p:nvPr/>
        </p:nvSpPr>
        <p:spPr>
          <a:xfrm>
            <a:off x="3368824" y="6237312"/>
            <a:ext cx="6269427" cy="404664"/>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fontAlgn="base">
              <a:spcBef>
                <a:spcPct val="0"/>
              </a:spcBef>
              <a:spcAft>
                <a:spcPct val="0"/>
              </a:spcAft>
            </a:pPr>
            <a:r>
              <a:rPr lang="ja-JP" altLang="en-US" sz="1300" spc="-100" dirty="0">
                <a:solidFill>
                  <a:prstClr val="black"/>
                </a:solidFill>
                <a:latin typeface="ＭＳ ゴシック" pitchFamily="49" charset="-128"/>
                <a:ea typeface="ＭＳ ゴシック" pitchFamily="49" charset="-128"/>
              </a:rPr>
              <a:t>補足給付の支給段階の判定に当たり、</a:t>
            </a:r>
            <a:r>
              <a:rPr lang="ja-JP" altLang="en-US" sz="1300" u="sng" spc="-100" dirty="0">
                <a:solidFill>
                  <a:prstClr val="black"/>
                </a:solidFill>
                <a:latin typeface="ＭＳ ゴシック" pitchFamily="49" charset="-128"/>
                <a:ea typeface="ＭＳ ゴシック" pitchFamily="49" charset="-128"/>
              </a:rPr>
              <a:t>非課税年金（遺族年金・障害年金）</a:t>
            </a:r>
            <a:r>
              <a:rPr lang="ja-JP" altLang="en-US" sz="1300" spc="-100" dirty="0">
                <a:solidFill>
                  <a:prstClr val="black"/>
                </a:solidFill>
                <a:latin typeface="ＭＳ ゴシック" pitchFamily="49" charset="-128"/>
                <a:ea typeface="ＭＳ ゴシック" pitchFamily="49" charset="-128"/>
              </a:rPr>
              <a:t>も勘案する</a:t>
            </a:r>
            <a:endParaRPr lang="en-US" altLang="ja-JP" sz="1300" spc="-100" dirty="0">
              <a:solidFill>
                <a:prstClr val="black"/>
              </a:solidFill>
              <a:latin typeface="ＭＳ ゴシック" pitchFamily="49" charset="-128"/>
            </a:endParaRPr>
          </a:p>
        </p:txBody>
      </p:sp>
      <p:sp>
        <p:nvSpPr>
          <p:cNvPr id="27" name="正方形/長方形 26"/>
          <p:cNvSpPr/>
          <p:nvPr/>
        </p:nvSpPr>
        <p:spPr>
          <a:xfrm>
            <a:off x="129027" y="620688"/>
            <a:ext cx="9504494" cy="10801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marL="180975" indent="-180975" algn="just" fontAlgn="base">
              <a:lnSpc>
                <a:spcPts val="2000"/>
              </a:lnSpc>
              <a:spcBef>
                <a:spcPct val="0"/>
              </a:spcBef>
              <a:spcAft>
                <a:spcPct val="0"/>
              </a:spcAft>
            </a:pPr>
            <a:r>
              <a:rPr lang="ja-JP" altLang="en-US" sz="1300" spc="-100" dirty="0">
                <a:solidFill>
                  <a:prstClr val="black"/>
                </a:solidFill>
                <a:latin typeface="ＭＳ ゴシック" pitchFamily="49" charset="-128"/>
              </a:rPr>
              <a:t>○　施設入所等にかかる費用のうち、食費及び居住費は本人の自己負担が原則となっているが、住民税非課税世帯である入居者については、その申請に基づき、補足給付を支給し負担を軽減。</a:t>
            </a:r>
            <a:endParaRPr lang="en-US" altLang="ja-JP" sz="1300" spc="-100" dirty="0">
              <a:solidFill>
                <a:prstClr val="black"/>
              </a:solidFill>
              <a:latin typeface="ＭＳ ゴシック" pitchFamily="49" charset="-128"/>
            </a:endParaRPr>
          </a:p>
          <a:p>
            <a:pPr marL="180975" indent="-180975" algn="just" fontAlgn="base">
              <a:lnSpc>
                <a:spcPts val="2000"/>
              </a:lnSpc>
              <a:spcBef>
                <a:spcPct val="0"/>
              </a:spcBef>
              <a:spcAft>
                <a:spcPct val="0"/>
              </a:spcAft>
            </a:pPr>
            <a:r>
              <a:rPr lang="ja-JP" altLang="en-US" sz="1300" spc="-100" dirty="0">
                <a:solidFill>
                  <a:prstClr val="black"/>
                </a:solidFill>
                <a:latin typeface="ＭＳ ゴシック" pitchFamily="49" charset="-128"/>
              </a:rPr>
              <a:t>○　福祉的な性格や経過的な性格を有する制度であり、預貯金を保有するにもかかわらず、保険料を財源とした給付が行われることは不公平であることから、資産を勘案する等の見直しを行う。　</a:t>
            </a:r>
            <a:endParaRPr lang="en-US" altLang="ja-JP" sz="1300" dirty="0">
              <a:solidFill>
                <a:prstClr val="black"/>
              </a:solidFill>
              <a:latin typeface="ＭＳ Ｐゴシック"/>
            </a:endParaRPr>
          </a:p>
        </p:txBody>
      </p:sp>
      <p:grpSp>
        <p:nvGrpSpPr>
          <p:cNvPr id="11" name="グループ化 10"/>
          <p:cNvGrpSpPr/>
          <p:nvPr/>
        </p:nvGrpSpPr>
        <p:grpSpPr>
          <a:xfrm>
            <a:off x="163517" y="3094404"/>
            <a:ext cx="920886" cy="1200329"/>
            <a:chOff x="4637959" y="2890264"/>
            <a:chExt cx="920886" cy="1200329"/>
          </a:xfrm>
        </p:grpSpPr>
        <p:sp>
          <p:nvSpPr>
            <p:cNvPr id="49" name="正方形/長方形 48"/>
            <p:cNvSpPr/>
            <p:nvPr/>
          </p:nvSpPr>
          <p:spPr>
            <a:xfrm>
              <a:off x="4637959" y="2920392"/>
              <a:ext cx="21602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4640418" y="3291556"/>
              <a:ext cx="216024"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4637959" y="3674075"/>
              <a:ext cx="216024"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テキスト ボックス 51"/>
            <p:cNvSpPr txBox="1"/>
            <p:nvPr/>
          </p:nvSpPr>
          <p:spPr>
            <a:xfrm>
              <a:off x="4806716" y="2890264"/>
              <a:ext cx="752129" cy="1200329"/>
            </a:xfrm>
            <a:prstGeom prst="rect">
              <a:avLst/>
            </a:prstGeom>
            <a:noFill/>
          </p:spPr>
          <p:txBody>
            <a:bodyPr wrap="none" rtlCol="0">
              <a:spAutoFit/>
            </a:bodyPr>
            <a:lstStyle/>
            <a:p>
              <a:r>
                <a:rPr lang="ja-JP" altLang="en-US" sz="1200" dirty="0">
                  <a:solidFill>
                    <a:prstClr val="black"/>
                  </a:solidFill>
                </a:rPr>
                <a:t>居住費</a:t>
              </a:r>
              <a:endParaRPr lang="en-US" altLang="ja-JP" sz="1200" dirty="0">
                <a:solidFill>
                  <a:prstClr val="black"/>
                </a:solidFill>
              </a:endParaRPr>
            </a:p>
            <a:p>
              <a:endParaRPr lang="en-US" altLang="ja-JP" sz="1200" dirty="0">
                <a:solidFill>
                  <a:prstClr val="black"/>
                </a:solidFill>
              </a:endParaRPr>
            </a:p>
            <a:p>
              <a:r>
                <a:rPr lang="ja-JP" altLang="en-US" sz="1200" dirty="0">
                  <a:solidFill>
                    <a:prstClr val="black"/>
                  </a:solidFill>
                </a:rPr>
                <a:t>食費</a:t>
              </a:r>
              <a:endParaRPr lang="en-US" altLang="ja-JP" sz="1200" dirty="0">
                <a:solidFill>
                  <a:prstClr val="black"/>
                </a:solidFill>
              </a:endParaRPr>
            </a:p>
            <a:p>
              <a:endParaRPr lang="en-US" altLang="ja-JP" sz="1200" dirty="0">
                <a:solidFill>
                  <a:prstClr val="black"/>
                </a:solidFill>
              </a:endParaRPr>
            </a:p>
            <a:p>
              <a:r>
                <a:rPr lang="ja-JP" altLang="en-US" sz="1200" dirty="0">
                  <a:solidFill>
                    <a:prstClr val="black"/>
                  </a:solidFill>
                </a:rPr>
                <a:t>１割負担</a:t>
              </a:r>
              <a:endParaRPr lang="en-US" altLang="ja-JP" sz="1200" dirty="0">
                <a:solidFill>
                  <a:prstClr val="black"/>
                </a:solidFill>
              </a:endParaRPr>
            </a:p>
            <a:p>
              <a:endParaRPr lang="ja-JP" altLang="en-US" sz="1200" dirty="0">
                <a:solidFill>
                  <a:prstClr val="black"/>
                </a:solidFill>
              </a:endParaRPr>
            </a:p>
          </p:txBody>
        </p:sp>
      </p:grpSp>
      <p:graphicFrame>
        <p:nvGraphicFramePr>
          <p:cNvPr id="26" name="コンテンツ プレースホルダ 4"/>
          <p:cNvGraphicFramePr>
            <a:graphicFrameLocks/>
          </p:cNvGraphicFramePr>
          <p:nvPr>
            <p:extLst>
              <p:ext uri="{D42A27DB-BD31-4B8C-83A1-F6EECF244321}">
                <p14:modId xmlns:p14="http://schemas.microsoft.com/office/powerpoint/2010/main" val="1335703931"/>
              </p:ext>
            </p:extLst>
          </p:nvPr>
        </p:nvGraphicFramePr>
        <p:xfrm>
          <a:off x="708338" y="2025718"/>
          <a:ext cx="4378856" cy="2414047"/>
        </p:xfrm>
        <a:graphic>
          <a:graphicData uri="http://schemas.openxmlformats.org/drawingml/2006/chart">
            <c:chart xmlns:c="http://schemas.openxmlformats.org/drawingml/2006/chart" xmlns:r="http://schemas.openxmlformats.org/officeDocument/2006/relationships" r:id="rId2"/>
          </a:graphicData>
        </a:graphic>
      </p:graphicFrame>
      <p:sp>
        <p:nvSpPr>
          <p:cNvPr id="28" name="正方形/長方形 27"/>
          <p:cNvSpPr/>
          <p:nvPr/>
        </p:nvSpPr>
        <p:spPr>
          <a:xfrm>
            <a:off x="2629255" y="3028036"/>
            <a:ext cx="1326147" cy="368042"/>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ja-JP" altLang="en-US">
              <a:solidFill>
                <a:prstClr val="white"/>
              </a:solidFill>
            </a:endParaRPr>
          </a:p>
        </p:txBody>
      </p:sp>
      <p:sp>
        <p:nvSpPr>
          <p:cNvPr id="32" name="テキスト ボックス 31"/>
          <p:cNvSpPr txBox="1"/>
          <p:nvPr/>
        </p:nvSpPr>
        <p:spPr>
          <a:xfrm>
            <a:off x="3534539" y="3409431"/>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8.5</a:t>
            </a:r>
            <a:r>
              <a:rPr lang="ja-JP" altLang="en-US" sz="1100" b="1" dirty="0">
                <a:solidFill>
                  <a:prstClr val="black"/>
                </a:solidFill>
                <a:latin typeface="HGPｺﾞｼｯｸM" pitchFamily="50" charset="-128"/>
                <a:ea typeface="HGPｺﾞｼｯｸM" pitchFamily="50" charset="-128"/>
              </a:rPr>
              <a:t>万円</a:t>
            </a:r>
          </a:p>
        </p:txBody>
      </p:sp>
      <p:sp>
        <p:nvSpPr>
          <p:cNvPr id="38" name="テキスト ボックス 37"/>
          <p:cNvSpPr txBox="1"/>
          <p:nvPr/>
        </p:nvSpPr>
        <p:spPr>
          <a:xfrm>
            <a:off x="99334" y="1894202"/>
            <a:ext cx="5078925" cy="307777"/>
          </a:xfrm>
          <a:prstGeom prst="rect">
            <a:avLst/>
          </a:prstGeom>
          <a:noFill/>
        </p:spPr>
        <p:txBody>
          <a:bodyPr wrap="square" rtlCol="0">
            <a:spAutoFit/>
          </a:bodyPr>
          <a:lstStyle/>
          <a:p>
            <a:r>
              <a:rPr lang="ja-JP" altLang="en-US" sz="1400" b="1" dirty="0">
                <a:solidFill>
                  <a:prstClr val="black"/>
                </a:solidFill>
                <a:latin typeface="ＭＳ Ｐゴシック"/>
              </a:rPr>
              <a:t>＜現在の補足給付と施設利用者負担＞</a:t>
            </a:r>
          </a:p>
        </p:txBody>
      </p:sp>
      <p:cxnSp>
        <p:nvCxnSpPr>
          <p:cNvPr id="40" name="直線矢印コネクタ 39"/>
          <p:cNvCxnSpPr>
            <a:stCxn id="53" idx="2"/>
          </p:cNvCxnSpPr>
          <p:nvPr/>
        </p:nvCxnSpPr>
        <p:spPr>
          <a:xfrm flipH="1">
            <a:off x="3419499" y="2830306"/>
            <a:ext cx="233396" cy="254891"/>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1" name="直線矢印コネクタ 40"/>
          <p:cNvCxnSpPr>
            <a:stCxn id="54" idx="2"/>
          </p:cNvCxnSpPr>
          <p:nvPr/>
        </p:nvCxnSpPr>
        <p:spPr>
          <a:xfrm flipH="1">
            <a:off x="2428760" y="2914304"/>
            <a:ext cx="19675" cy="58779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2" name="直線矢印コネクタ 41"/>
          <p:cNvCxnSpPr>
            <a:stCxn id="55" idx="2"/>
          </p:cNvCxnSpPr>
          <p:nvPr/>
        </p:nvCxnSpPr>
        <p:spPr>
          <a:xfrm>
            <a:off x="1217585" y="2960384"/>
            <a:ext cx="73202" cy="54171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53" name="角丸四角形 52"/>
          <p:cNvSpPr/>
          <p:nvPr/>
        </p:nvSpPr>
        <p:spPr>
          <a:xfrm>
            <a:off x="3076831" y="2218306"/>
            <a:ext cx="1152128"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a:solidFill>
                  <a:prstClr val="black"/>
                </a:solidFill>
                <a:latin typeface="HGPｺﾞｼｯｸM" pitchFamily="50" charset="-128"/>
                <a:ea typeface="HGPｺﾞｼｯｸM" pitchFamily="50" charset="-128"/>
              </a:rPr>
              <a:t>【</a:t>
            </a:r>
            <a:r>
              <a:rPr lang="ja-JP" altLang="en-US" sz="1200" spc="-100" dirty="0">
                <a:solidFill>
                  <a:prstClr val="black"/>
                </a:solidFill>
                <a:latin typeface="HGPｺﾞｼｯｸM" pitchFamily="50" charset="-128"/>
                <a:ea typeface="HGPｺﾞｼｯｸM" pitchFamily="50" charset="-128"/>
              </a:rPr>
              <a:t>補足給付</a:t>
            </a:r>
            <a:r>
              <a:rPr lang="en-US" altLang="ja-JP" sz="1200" spc="-100" dirty="0">
                <a:solidFill>
                  <a:prstClr val="black"/>
                </a:solidFill>
                <a:latin typeface="HGPｺﾞｼｯｸM" pitchFamily="50" charset="-128"/>
                <a:ea typeface="HGPｺﾞｼｯｸM" pitchFamily="50" charset="-128"/>
              </a:rPr>
              <a:t>】</a:t>
            </a:r>
          </a:p>
          <a:p>
            <a:pPr algn="ctr"/>
            <a:r>
              <a:rPr lang="ja-JP" altLang="en-US" sz="1200" u="sng" spc="-100" dirty="0">
                <a:solidFill>
                  <a:srgbClr val="FF0000"/>
                </a:solidFill>
                <a:latin typeface="HGPｺﾞｼｯｸM" pitchFamily="50" charset="-128"/>
                <a:ea typeface="HGPｺﾞｼｯｸM" pitchFamily="50" charset="-128"/>
              </a:rPr>
              <a:t>居住費：</a:t>
            </a:r>
            <a:r>
              <a:rPr lang="en-US" altLang="ja-JP" sz="1200" u="sng" spc="-100" dirty="0">
                <a:solidFill>
                  <a:srgbClr val="FF0000"/>
                </a:solidFill>
                <a:latin typeface="HGPｺﾞｼｯｸM" pitchFamily="50" charset="-128"/>
                <a:ea typeface="HGPｺﾞｼｯｸM" pitchFamily="50" charset="-128"/>
              </a:rPr>
              <a:t>2.0</a:t>
            </a:r>
            <a:r>
              <a:rPr lang="ja-JP" altLang="en-US" sz="1200" u="sng" spc="-100" dirty="0">
                <a:solidFill>
                  <a:srgbClr val="FF0000"/>
                </a:solidFill>
                <a:latin typeface="HGPｺﾞｼｯｸM" pitchFamily="50" charset="-128"/>
                <a:ea typeface="HGPｺﾞｼｯｸM" pitchFamily="50" charset="-128"/>
              </a:rPr>
              <a:t>万円</a:t>
            </a:r>
            <a:endParaRPr lang="en-US" altLang="ja-JP" sz="1200" u="sng" spc="-100" dirty="0">
              <a:solidFill>
                <a:srgbClr val="FF0000"/>
              </a:solidFill>
              <a:latin typeface="HGPｺﾞｼｯｸM" pitchFamily="50" charset="-128"/>
              <a:ea typeface="HGPｺﾞｼｯｸM" pitchFamily="50" charset="-128"/>
            </a:endParaRPr>
          </a:p>
          <a:p>
            <a:pPr algn="ctr"/>
            <a:r>
              <a:rPr lang="ja-JP" altLang="en-US" sz="1200" spc="-100" dirty="0">
                <a:solidFill>
                  <a:prstClr val="black"/>
                </a:solidFill>
                <a:latin typeface="HGPｺﾞｼｯｸM" pitchFamily="50" charset="-128"/>
                <a:ea typeface="HGPｺﾞｼｯｸM" pitchFamily="50" charset="-128"/>
              </a:rPr>
              <a:t>食　 費：</a:t>
            </a:r>
            <a:r>
              <a:rPr lang="en-US" altLang="ja-JP" sz="1200" spc="-100" dirty="0">
                <a:solidFill>
                  <a:prstClr val="black"/>
                </a:solidFill>
                <a:latin typeface="HGPｺﾞｼｯｸM" pitchFamily="50" charset="-128"/>
                <a:ea typeface="HGPｺﾞｼｯｸM" pitchFamily="50" charset="-128"/>
              </a:rPr>
              <a:t>2.2</a:t>
            </a:r>
            <a:r>
              <a:rPr lang="ja-JP" altLang="en-US" sz="1200" spc="-100" dirty="0">
                <a:solidFill>
                  <a:prstClr val="black"/>
                </a:solidFill>
                <a:latin typeface="HGPｺﾞｼｯｸM" pitchFamily="50" charset="-128"/>
                <a:ea typeface="HGPｺﾞｼｯｸM" pitchFamily="50" charset="-128"/>
              </a:rPr>
              <a:t>万円</a:t>
            </a:r>
          </a:p>
        </p:txBody>
      </p:sp>
      <p:sp>
        <p:nvSpPr>
          <p:cNvPr id="54" name="角丸四角形 53"/>
          <p:cNvSpPr/>
          <p:nvPr/>
        </p:nvSpPr>
        <p:spPr>
          <a:xfrm>
            <a:off x="1863370" y="2302304"/>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a:solidFill>
                  <a:prstClr val="black"/>
                </a:solidFill>
                <a:latin typeface="HGPｺﾞｼｯｸM" pitchFamily="50" charset="-128"/>
                <a:ea typeface="HGPｺﾞｼｯｸM" pitchFamily="50" charset="-128"/>
              </a:rPr>
              <a:t>【</a:t>
            </a:r>
            <a:r>
              <a:rPr lang="ja-JP" altLang="en-US" sz="1200" spc="-100" dirty="0">
                <a:solidFill>
                  <a:prstClr val="black"/>
                </a:solidFill>
                <a:latin typeface="HGPｺﾞｼｯｸM" pitchFamily="50" charset="-128"/>
                <a:ea typeface="HGPｺﾞｼｯｸM" pitchFamily="50" charset="-128"/>
              </a:rPr>
              <a:t>補足給付</a:t>
            </a:r>
            <a:r>
              <a:rPr lang="en-US" altLang="ja-JP" sz="1200" spc="-100" dirty="0">
                <a:solidFill>
                  <a:prstClr val="black"/>
                </a:solidFill>
                <a:latin typeface="HGPｺﾞｼｯｸM" pitchFamily="50" charset="-128"/>
                <a:ea typeface="HGPｺﾞｼｯｸM" pitchFamily="50" charset="-128"/>
              </a:rPr>
              <a:t>】</a:t>
            </a:r>
          </a:p>
          <a:p>
            <a:pPr algn="ctr"/>
            <a:r>
              <a:rPr lang="ja-JP" altLang="en-US" sz="1200" u="sng" spc="-100" dirty="0">
                <a:solidFill>
                  <a:srgbClr val="FF0000"/>
                </a:solidFill>
                <a:latin typeface="HGPｺﾞｼｯｸM" pitchFamily="50" charset="-128"/>
                <a:ea typeface="HGPｺﾞｼｯｸM" pitchFamily="50" charset="-128"/>
              </a:rPr>
              <a:t>居住費：</a:t>
            </a:r>
            <a:r>
              <a:rPr lang="en-US" altLang="ja-JP" sz="1200" u="sng" spc="-100" dirty="0">
                <a:solidFill>
                  <a:srgbClr val="FF0000"/>
                </a:solidFill>
                <a:latin typeface="HGPｺﾞｼｯｸM" pitchFamily="50" charset="-128"/>
                <a:ea typeface="HGPｺﾞｼｯｸM" pitchFamily="50" charset="-128"/>
              </a:rPr>
              <a:t>3.5</a:t>
            </a:r>
            <a:r>
              <a:rPr lang="ja-JP" altLang="en-US" sz="1200" u="sng" spc="-100" dirty="0">
                <a:solidFill>
                  <a:srgbClr val="FF0000"/>
                </a:solidFill>
                <a:latin typeface="HGPｺﾞｼｯｸM" pitchFamily="50" charset="-128"/>
                <a:ea typeface="HGPｺﾞｼｯｸM" pitchFamily="50" charset="-128"/>
              </a:rPr>
              <a:t>万円</a:t>
            </a:r>
            <a:endParaRPr lang="en-US" altLang="ja-JP" sz="1200" u="sng" spc="-100" dirty="0">
              <a:solidFill>
                <a:srgbClr val="FF0000"/>
              </a:solidFill>
              <a:latin typeface="HGPｺﾞｼｯｸM" pitchFamily="50" charset="-128"/>
              <a:ea typeface="HGPｺﾞｼｯｸM" pitchFamily="50" charset="-128"/>
            </a:endParaRPr>
          </a:p>
          <a:p>
            <a:pPr algn="ctr"/>
            <a:r>
              <a:rPr lang="ja-JP" altLang="en-US" sz="1200" spc="-100" dirty="0">
                <a:solidFill>
                  <a:prstClr val="black"/>
                </a:solidFill>
                <a:latin typeface="HGPｺﾞｼｯｸM" pitchFamily="50" charset="-128"/>
                <a:ea typeface="HGPｺﾞｼｯｸM" pitchFamily="50" charset="-128"/>
              </a:rPr>
              <a:t>食　 費：</a:t>
            </a:r>
            <a:r>
              <a:rPr lang="en-US" altLang="ja-JP" sz="1200" spc="-100" dirty="0">
                <a:solidFill>
                  <a:prstClr val="black"/>
                </a:solidFill>
                <a:latin typeface="HGPｺﾞｼｯｸM" pitchFamily="50" charset="-128"/>
                <a:ea typeface="HGPｺﾞｼｯｸM" pitchFamily="50" charset="-128"/>
              </a:rPr>
              <a:t>3.0</a:t>
            </a:r>
            <a:r>
              <a:rPr lang="ja-JP" altLang="en-US" sz="1200" spc="-100" dirty="0">
                <a:solidFill>
                  <a:prstClr val="black"/>
                </a:solidFill>
                <a:latin typeface="HGPｺﾞｼｯｸM" pitchFamily="50" charset="-128"/>
                <a:ea typeface="HGPｺﾞｼｯｸM" pitchFamily="50" charset="-128"/>
              </a:rPr>
              <a:t>万円</a:t>
            </a:r>
          </a:p>
        </p:txBody>
      </p:sp>
      <p:sp>
        <p:nvSpPr>
          <p:cNvPr id="55" name="角丸四角形 54"/>
          <p:cNvSpPr/>
          <p:nvPr/>
        </p:nvSpPr>
        <p:spPr>
          <a:xfrm>
            <a:off x="632520" y="2348384"/>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a:solidFill>
                  <a:prstClr val="black"/>
                </a:solidFill>
                <a:latin typeface="HGPｺﾞｼｯｸM" pitchFamily="50" charset="-128"/>
                <a:ea typeface="HGPｺﾞｼｯｸM" pitchFamily="50" charset="-128"/>
              </a:rPr>
              <a:t>【</a:t>
            </a:r>
            <a:r>
              <a:rPr lang="ja-JP" altLang="en-US" sz="1200" spc="-100" dirty="0">
                <a:solidFill>
                  <a:prstClr val="black"/>
                </a:solidFill>
                <a:latin typeface="HGPｺﾞｼｯｸM" pitchFamily="50" charset="-128"/>
                <a:ea typeface="HGPｺﾞｼｯｸM" pitchFamily="50" charset="-128"/>
              </a:rPr>
              <a:t>補足給付</a:t>
            </a:r>
            <a:r>
              <a:rPr lang="en-US" altLang="ja-JP" sz="1200" spc="-100" dirty="0">
                <a:solidFill>
                  <a:prstClr val="black"/>
                </a:solidFill>
                <a:latin typeface="HGPｺﾞｼｯｸM" pitchFamily="50" charset="-128"/>
                <a:ea typeface="HGPｺﾞｼｯｸM" pitchFamily="50" charset="-128"/>
              </a:rPr>
              <a:t>】</a:t>
            </a:r>
          </a:p>
          <a:p>
            <a:pPr algn="ctr"/>
            <a:r>
              <a:rPr lang="ja-JP" altLang="en-US" sz="1200" u="sng" spc="-100" dirty="0">
                <a:solidFill>
                  <a:srgbClr val="FF0000"/>
                </a:solidFill>
                <a:latin typeface="HGPｺﾞｼｯｸM" pitchFamily="50" charset="-128"/>
                <a:ea typeface="HGPｺﾞｼｯｸM" pitchFamily="50" charset="-128"/>
              </a:rPr>
              <a:t>居住費：</a:t>
            </a:r>
            <a:r>
              <a:rPr lang="en-US" altLang="ja-JP" sz="1200" u="sng" spc="-100" dirty="0">
                <a:solidFill>
                  <a:srgbClr val="FF0000"/>
                </a:solidFill>
                <a:latin typeface="HGPｺﾞｼｯｸM" pitchFamily="50" charset="-128"/>
                <a:ea typeface="HGPｺﾞｼｯｸM" pitchFamily="50" charset="-128"/>
              </a:rPr>
              <a:t>3.5</a:t>
            </a:r>
            <a:r>
              <a:rPr lang="ja-JP" altLang="en-US" sz="1200" u="sng" spc="-100" dirty="0">
                <a:solidFill>
                  <a:srgbClr val="FF0000"/>
                </a:solidFill>
                <a:latin typeface="HGPｺﾞｼｯｸM" pitchFamily="50" charset="-128"/>
                <a:ea typeface="HGPｺﾞｼｯｸM" pitchFamily="50" charset="-128"/>
              </a:rPr>
              <a:t>万円</a:t>
            </a:r>
            <a:endParaRPr lang="en-US" altLang="ja-JP" sz="1200" u="sng" spc="-100" dirty="0">
              <a:solidFill>
                <a:srgbClr val="FF0000"/>
              </a:solidFill>
              <a:latin typeface="HGPｺﾞｼｯｸM" pitchFamily="50" charset="-128"/>
              <a:ea typeface="HGPｺﾞｼｯｸM" pitchFamily="50" charset="-128"/>
            </a:endParaRPr>
          </a:p>
          <a:p>
            <a:pPr algn="ctr"/>
            <a:r>
              <a:rPr lang="ja-JP" altLang="en-US" sz="1200" spc="-100" dirty="0">
                <a:solidFill>
                  <a:prstClr val="black"/>
                </a:solidFill>
                <a:latin typeface="HGPｺﾞｼｯｸM" pitchFamily="50" charset="-128"/>
                <a:ea typeface="HGPｺﾞｼｯｸM" pitchFamily="50" charset="-128"/>
              </a:rPr>
              <a:t>食　 費：</a:t>
            </a:r>
            <a:r>
              <a:rPr lang="en-US" altLang="ja-JP" sz="1200" spc="-100" dirty="0">
                <a:solidFill>
                  <a:prstClr val="black"/>
                </a:solidFill>
                <a:latin typeface="HGPｺﾞｼｯｸM" pitchFamily="50" charset="-128"/>
                <a:ea typeface="HGPｺﾞｼｯｸM" pitchFamily="50" charset="-128"/>
              </a:rPr>
              <a:t>3.3</a:t>
            </a:r>
            <a:r>
              <a:rPr lang="ja-JP" altLang="en-US" sz="1200" spc="-100" dirty="0">
                <a:solidFill>
                  <a:prstClr val="black"/>
                </a:solidFill>
                <a:latin typeface="HGPｺﾞｼｯｸM" pitchFamily="50" charset="-128"/>
                <a:ea typeface="HGPｺﾞｼｯｸM" pitchFamily="50" charset="-128"/>
              </a:rPr>
              <a:t>万円</a:t>
            </a:r>
          </a:p>
        </p:txBody>
      </p:sp>
      <p:sp>
        <p:nvSpPr>
          <p:cNvPr id="10" name="右中かっこ 9"/>
          <p:cNvSpPr/>
          <p:nvPr/>
        </p:nvSpPr>
        <p:spPr>
          <a:xfrm>
            <a:off x="3652895" y="3085524"/>
            <a:ext cx="144617" cy="1112934"/>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8" name="テキスト ボックス 57"/>
          <p:cNvSpPr txBox="1"/>
          <p:nvPr/>
        </p:nvSpPr>
        <p:spPr>
          <a:xfrm>
            <a:off x="4826944" y="362140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13</a:t>
            </a:r>
            <a:r>
              <a:rPr lang="ja-JP" altLang="en-US" sz="1100" b="1" dirty="0">
                <a:solidFill>
                  <a:prstClr val="black"/>
                </a:solidFill>
                <a:latin typeface="HGPｺﾞｼｯｸM" pitchFamily="50" charset="-128"/>
                <a:ea typeface="HGPｺﾞｼｯｸM" pitchFamily="50" charset="-128"/>
              </a:rPr>
              <a:t>万円～</a:t>
            </a:r>
          </a:p>
        </p:txBody>
      </p:sp>
      <p:sp>
        <p:nvSpPr>
          <p:cNvPr id="59" name="右中かっこ 58"/>
          <p:cNvSpPr/>
          <p:nvPr/>
        </p:nvSpPr>
        <p:spPr>
          <a:xfrm>
            <a:off x="4728831" y="2518460"/>
            <a:ext cx="263547" cy="1679998"/>
          </a:xfrm>
          <a:prstGeom prst="rightBrace">
            <a:avLst>
              <a:gd name="adj1" fmla="val 8333"/>
              <a:gd name="adj2" fmla="val 8023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0" name="テキスト ボックス 59"/>
          <p:cNvSpPr txBox="1"/>
          <p:nvPr/>
        </p:nvSpPr>
        <p:spPr>
          <a:xfrm>
            <a:off x="2458168" y="360539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5.2</a:t>
            </a:r>
            <a:r>
              <a:rPr lang="ja-JP" altLang="en-US" sz="1100" b="1" dirty="0">
                <a:solidFill>
                  <a:prstClr val="black"/>
                </a:solidFill>
                <a:latin typeface="HGPｺﾞｼｯｸM" pitchFamily="50" charset="-128"/>
                <a:ea typeface="HGPｺﾞｼｯｸM" pitchFamily="50" charset="-128"/>
              </a:rPr>
              <a:t>万円</a:t>
            </a:r>
          </a:p>
        </p:txBody>
      </p:sp>
      <p:sp>
        <p:nvSpPr>
          <p:cNvPr id="61" name="右中かっこ 60"/>
          <p:cNvSpPr/>
          <p:nvPr/>
        </p:nvSpPr>
        <p:spPr>
          <a:xfrm>
            <a:off x="2576524" y="3492380"/>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aphicFrame>
        <p:nvGraphicFramePr>
          <p:cNvPr id="65" name="表 64"/>
          <p:cNvGraphicFramePr>
            <a:graphicFrameLocks noGrp="1"/>
          </p:cNvGraphicFramePr>
          <p:nvPr>
            <p:extLst>
              <p:ext uri="{D42A27DB-BD31-4B8C-83A1-F6EECF244321}">
                <p14:modId xmlns:p14="http://schemas.microsoft.com/office/powerpoint/2010/main" val="3865098111"/>
              </p:ext>
            </p:extLst>
          </p:nvPr>
        </p:nvGraphicFramePr>
        <p:xfrm>
          <a:off x="5876335" y="2360323"/>
          <a:ext cx="3861916" cy="1828800"/>
        </p:xfrm>
        <a:graphic>
          <a:graphicData uri="http://schemas.openxmlformats.org/drawingml/2006/table">
            <a:tbl>
              <a:tblPr firstRow="1" bandRow="1">
                <a:tableStyleId>{5940675A-B579-460E-94D1-54222C63F5DA}</a:tableStyleId>
              </a:tblPr>
              <a:tblGrid>
                <a:gridCol w="700114">
                  <a:extLst>
                    <a:ext uri="{9D8B030D-6E8A-4147-A177-3AD203B41FA5}">
                      <a16:colId xmlns:a16="http://schemas.microsoft.com/office/drawing/2014/main" val="20000"/>
                    </a:ext>
                  </a:extLst>
                </a:gridCol>
                <a:gridCol w="3161802">
                  <a:extLst>
                    <a:ext uri="{9D8B030D-6E8A-4147-A177-3AD203B41FA5}">
                      <a16:colId xmlns:a16="http://schemas.microsoft.com/office/drawing/2014/main" val="20001"/>
                    </a:ext>
                  </a:extLst>
                </a:gridCol>
              </a:tblGrid>
              <a:tr h="355568">
                <a:tc>
                  <a:txBody>
                    <a:bodyPr/>
                    <a:lstStyle/>
                    <a:p>
                      <a:pPr algn="ctr"/>
                      <a:r>
                        <a:rPr kumimoji="1" lang="ja-JP" altLang="en-US" sz="1200" spc="-100" baseline="0" dirty="0"/>
                        <a:t>第</a:t>
                      </a:r>
                      <a:r>
                        <a:rPr kumimoji="1" lang="en-US" altLang="ja-JP" sz="1200" spc="-100" baseline="0" dirty="0"/>
                        <a:t>1</a:t>
                      </a:r>
                      <a:r>
                        <a:rPr kumimoji="1" lang="ja-JP" altLang="en-US" sz="1200" spc="-100" baseline="0" dirty="0"/>
                        <a:t>段階</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t>・生活保護受給者</a:t>
                      </a:r>
                    </a:p>
                    <a:p>
                      <a:r>
                        <a:rPr kumimoji="1" lang="ja-JP" altLang="en-US" sz="1200" spc="-100" baseline="0" dirty="0"/>
                        <a:t>・市町村民税世帯非課税の老齢福祉年金受給者</a:t>
                      </a:r>
                      <a:endParaRPr kumimoji="1" lang="en-US" altLang="ja-JP" sz="1200" spc="-100" baseline="0" dirty="0"/>
                    </a:p>
                  </a:txBody>
                  <a:tcPr anchor="ctr">
                    <a:solidFill>
                      <a:schemeClr val="bg1"/>
                    </a:solidFill>
                  </a:tcPr>
                </a:tc>
                <a:extLst>
                  <a:ext uri="{0D108BD9-81ED-4DB2-BD59-A6C34878D82A}">
                    <a16:rowId xmlns:a16="http://schemas.microsoft.com/office/drawing/2014/main" val="10000"/>
                  </a:ext>
                </a:extLst>
              </a:tr>
              <a:tr h="213341">
                <a:tc>
                  <a:txBody>
                    <a:bodyPr/>
                    <a:lstStyle/>
                    <a:p>
                      <a:pPr algn="ctr"/>
                      <a:r>
                        <a:rPr kumimoji="1" lang="ja-JP" altLang="en-US" sz="1200" spc="-100" baseline="0" dirty="0"/>
                        <a:t>第</a:t>
                      </a:r>
                      <a:r>
                        <a:rPr kumimoji="1" lang="en-US" altLang="ja-JP" sz="1200" spc="-100" baseline="0" dirty="0"/>
                        <a:t>2</a:t>
                      </a:r>
                      <a:r>
                        <a:rPr kumimoji="1" lang="ja-JP" altLang="en-US" sz="1200" spc="-100" baseline="0" dirty="0"/>
                        <a:t>段階</a:t>
                      </a:r>
                    </a:p>
                  </a:txBody>
                  <a:tcPr anchor="ctr">
                    <a:solidFill>
                      <a:schemeClr val="bg1"/>
                    </a:solidFill>
                  </a:tcPr>
                </a:tc>
                <a:tc>
                  <a:txBody>
                    <a:bodyPr/>
                    <a:lstStyle/>
                    <a:p>
                      <a:pPr marL="90488" indent="-90488"/>
                      <a:r>
                        <a:rPr kumimoji="1" lang="ja-JP" altLang="en-US" sz="1200" spc="-100" baseline="0" dirty="0"/>
                        <a:t>・市町村民税世帯非課税であって、</a:t>
                      </a:r>
                      <a:endParaRPr kumimoji="1" lang="en-US" altLang="ja-JP" sz="1200" spc="-100" baseline="0" dirty="0"/>
                    </a:p>
                    <a:p>
                      <a:pPr marL="90488" indent="-90488"/>
                      <a:r>
                        <a:rPr kumimoji="1" lang="ja-JP" altLang="en-US" sz="1200" spc="-100" baseline="0" dirty="0"/>
                        <a:t>課税年金収入額＋合計所得金額が</a:t>
                      </a:r>
                      <a:r>
                        <a:rPr kumimoji="1" lang="en-US" altLang="ja-JP" sz="1200" spc="-100" baseline="0" dirty="0"/>
                        <a:t>80</a:t>
                      </a:r>
                      <a:r>
                        <a:rPr kumimoji="1" lang="ja-JP" altLang="en-US" sz="1200" spc="-100" baseline="0" dirty="0"/>
                        <a:t>万円以下</a:t>
                      </a:r>
                    </a:p>
                  </a:txBody>
                  <a:tcPr anchor="ctr">
                    <a:solidFill>
                      <a:schemeClr val="bg1"/>
                    </a:solidFill>
                  </a:tcPr>
                </a:tc>
                <a:extLst>
                  <a:ext uri="{0D108BD9-81ED-4DB2-BD59-A6C34878D82A}">
                    <a16:rowId xmlns:a16="http://schemas.microsoft.com/office/drawing/2014/main" val="10001"/>
                  </a:ext>
                </a:extLst>
              </a:tr>
              <a:tr h="213341">
                <a:tc>
                  <a:txBody>
                    <a:bodyPr/>
                    <a:lstStyle/>
                    <a:p>
                      <a:pPr algn="ctr"/>
                      <a:r>
                        <a:rPr kumimoji="1" lang="ja-JP" altLang="en-US" sz="1200" spc="-100" baseline="0" dirty="0"/>
                        <a:t>第</a:t>
                      </a:r>
                      <a:r>
                        <a:rPr kumimoji="1" lang="en-US" altLang="ja-JP" sz="1200" spc="-100" baseline="0" dirty="0"/>
                        <a:t>3</a:t>
                      </a:r>
                      <a:r>
                        <a:rPr kumimoji="1" lang="ja-JP" altLang="en-US" sz="1200" spc="-100" baseline="0" dirty="0"/>
                        <a:t>段階</a:t>
                      </a:r>
                    </a:p>
                  </a:txBody>
                  <a:tcPr anchor="ctr">
                    <a:solidFill>
                      <a:schemeClr val="bg1"/>
                    </a:solidFill>
                  </a:tcPr>
                </a:tc>
                <a:tc>
                  <a:txBody>
                    <a:bodyPr/>
                    <a:lstStyle/>
                    <a:p>
                      <a:pPr marL="90488" indent="-90488"/>
                      <a:r>
                        <a:rPr kumimoji="1" lang="ja-JP" altLang="en-US" sz="1200" spc="-100" baseline="0" dirty="0"/>
                        <a:t>・市町村民税世帯非課税であって、</a:t>
                      </a:r>
                      <a:endParaRPr kumimoji="1" lang="en-US" altLang="ja-JP" sz="1200" spc="-100" baseline="0" dirty="0"/>
                    </a:p>
                    <a:p>
                      <a:pPr marL="90488" indent="-90488"/>
                      <a:r>
                        <a:rPr kumimoji="1" lang="ja-JP" altLang="en-US" sz="1200" spc="-100" baseline="0" dirty="0"/>
                        <a:t>　利用者負担第２段階該当者以外</a:t>
                      </a:r>
                    </a:p>
                  </a:txBody>
                  <a:tcPr anchor="ctr">
                    <a:solidFill>
                      <a:schemeClr val="bg1"/>
                    </a:solidFill>
                  </a:tcPr>
                </a:tc>
                <a:extLst>
                  <a:ext uri="{0D108BD9-81ED-4DB2-BD59-A6C34878D82A}">
                    <a16:rowId xmlns:a16="http://schemas.microsoft.com/office/drawing/2014/main" val="10002"/>
                  </a:ext>
                </a:extLst>
              </a:tr>
              <a:tr h="355568">
                <a:tc>
                  <a:txBody>
                    <a:bodyPr/>
                    <a:lstStyle/>
                    <a:p>
                      <a:pPr algn="ctr"/>
                      <a:r>
                        <a:rPr kumimoji="1" lang="ja-JP" altLang="en-US" sz="1200" spc="-100" baseline="0" dirty="0"/>
                        <a:t>第</a:t>
                      </a:r>
                      <a:r>
                        <a:rPr kumimoji="1" lang="en-US" altLang="ja-JP" sz="1200" spc="-100" baseline="0" dirty="0"/>
                        <a:t>4</a:t>
                      </a:r>
                      <a:r>
                        <a:rPr kumimoji="1" lang="ja-JP" altLang="en-US" sz="1200" spc="-100" baseline="0" dirty="0"/>
                        <a:t>段階～</a:t>
                      </a:r>
                    </a:p>
                  </a:txBody>
                  <a:tcPr anchor="ctr">
                    <a:solidFill>
                      <a:schemeClr val="bg1"/>
                    </a:solidFill>
                  </a:tcPr>
                </a:tc>
                <a:tc>
                  <a:txBody>
                    <a:bodyPr/>
                    <a:lstStyle/>
                    <a:p>
                      <a:r>
                        <a:rPr kumimoji="1" lang="ja-JP" altLang="en-US" sz="1200" spc="-100" baseline="0" dirty="0"/>
                        <a:t>・市町村民税本人非課税・世帯課税</a:t>
                      </a:r>
                      <a:endParaRPr kumimoji="1" lang="en-US" altLang="ja-JP" sz="1200" spc="-100" baseline="0" dirty="0"/>
                    </a:p>
                    <a:p>
                      <a:r>
                        <a:rPr kumimoji="1" lang="ja-JP" altLang="en-US" sz="1200" spc="-100" baseline="0" dirty="0"/>
                        <a:t>・市町村民税本人課税者</a:t>
                      </a:r>
                    </a:p>
                  </a:txBody>
                  <a:tcPr anchor="ctr">
                    <a:solidFill>
                      <a:schemeClr val="bg1"/>
                    </a:solidFill>
                  </a:tcPr>
                </a:tc>
                <a:extLst>
                  <a:ext uri="{0D108BD9-81ED-4DB2-BD59-A6C34878D82A}">
                    <a16:rowId xmlns:a16="http://schemas.microsoft.com/office/drawing/2014/main" val="10003"/>
                  </a:ext>
                </a:extLst>
              </a:tr>
            </a:tbl>
          </a:graphicData>
        </a:graphic>
      </p:graphicFrame>
      <p:sp>
        <p:nvSpPr>
          <p:cNvPr id="69" name="テキスト ボックス 68"/>
          <p:cNvSpPr txBox="1"/>
          <p:nvPr/>
        </p:nvSpPr>
        <p:spPr>
          <a:xfrm>
            <a:off x="1422822" y="362140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4.9</a:t>
            </a:r>
            <a:r>
              <a:rPr lang="ja-JP" altLang="en-US" sz="1100" b="1" dirty="0">
                <a:solidFill>
                  <a:prstClr val="black"/>
                </a:solidFill>
                <a:latin typeface="HGPｺﾞｼｯｸM" pitchFamily="50" charset="-128"/>
                <a:ea typeface="HGPｺﾞｼｯｸM" pitchFamily="50" charset="-128"/>
              </a:rPr>
              <a:t>万円</a:t>
            </a:r>
          </a:p>
        </p:txBody>
      </p:sp>
      <p:sp>
        <p:nvSpPr>
          <p:cNvPr id="70" name="右中かっこ 69"/>
          <p:cNvSpPr/>
          <p:nvPr/>
        </p:nvSpPr>
        <p:spPr>
          <a:xfrm>
            <a:off x="1541178" y="3492380"/>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1" name="Rectangle 8"/>
          <p:cNvSpPr>
            <a:spLocks noChangeArrowheads="1"/>
          </p:cNvSpPr>
          <p:nvPr/>
        </p:nvSpPr>
        <p:spPr bwMode="auto">
          <a:xfrm>
            <a:off x="5178259" y="2578673"/>
            <a:ext cx="701610" cy="1043721"/>
          </a:xfrm>
          <a:prstGeom prst="rect">
            <a:avLst/>
          </a:prstGeom>
          <a:noFill/>
          <a:ln w="9525" algn="ctr">
            <a:noFill/>
            <a:miter lim="800000"/>
            <a:headEnd/>
            <a:tailEnd/>
          </a:ln>
        </p:spPr>
        <p:txBody>
          <a:bodyPr vert="eaVert" wrap="none" anchor="ctr"/>
          <a:lstStyle/>
          <a:p>
            <a:r>
              <a:rPr lang="ja-JP" altLang="en-US" sz="1050" dirty="0">
                <a:solidFill>
                  <a:prstClr val="black"/>
                </a:solidFill>
              </a:rPr>
              <a:t>負担軽減の対象</a:t>
            </a:r>
          </a:p>
        </p:txBody>
      </p:sp>
      <p:sp>
        <p:nvSpPr>
          <p:cNvPr id="72" name="AutoShape 7"/>
          <p:cNvSpPr>
            <a:spLocks/>
          </p:cNvSpPr>
          <p:nvPr/>
        </p:nvSpPr>
        <p:spPr bwMode="auto">
          <a:xfrm>
            <a:off x="5619542" y="2374515"/>
            <a:ext cx="216024" cy="1361683"/>
          </a:xfrm>
          <a:prstGeom prst="leftBrace">
            <a:avLst>
              <a:gd name="adj1" fmla="val 58333"/>
              <a:gd name="adj2" fmla="val 50000"/>
            </a:avLst>
          </a:prstGeom>
          <a:noFill/>
          <a:ln w="19050">
            <a:solidFill>
              <a:schemeClr val="tx1"/>
            </a:solidFill>
            <a:round/>
            <a:headEnd/>
            <a:tailEnd/>
          </a:ln>
        </p:spPr>
        <p:txBody>
          <a:bodyPr wrap="none" anchor="ctr"/>
          <a:lstStyle/>
          <a:p>
            <a:endParaRPr lang="ja-JP" altLang="en-US" sz="1100">
              <a:solidFill>
                <a:prstClr val="black"/>
              </a:solidFill>
            </a:endParaRPr>
          </a:p>
        </p:txBody>
      </p:sp>
      <p:sp>
        <p:nvSpPr>
          <p:cNvPr id="73" name="テキスト ボックス 72"/>
          <p:cNvSpPr txBox="1"/>
          <p:nvPr/>
        </p:nvSpPr>
        <p:spPr>
          <a:xfrm>
            <a:off x="201980" y="4653136"/>
            <a:ext cx="1645756" cy="307777"/>
          </a:xfrm>
          <a:prstGeom prst="rect">
            <a:avLst/>
          </a:prstGeom>
          <a:noFill/>
        </p:spPr>
        <p:txBody>
          <a:bodyPr wrap="square" rtlCol="0">
            <a:spAutoFit/>
          </a:bodyPr>
          <a:lstStyle/>
          <a:p>
            <a:r>
              <a:rPr lang="ja-JP" altLang="en-US" sz="1400" b="1" dirty="0">
                <a:solidFill>
                  <a:prstClr val="black"/>
                </a:solidFill>
                <a:latin typeface="ＭＳ Ｐゴシック"/>
              </a:rPr>
              <a:t>＜見直し案＞</a:t>
            </a:r>
          </a:p>
        </p:txBody>
      </p:sp>
      <p:sp>
        <p:nvSpPr>
          <p:cNvPr id="74" name="テキスト ボックス 73"/>
          <p:cNvSpPr txBox="1"/>
          <p:nvPr/>
        </p:nvSpPr>
        <p:spPr>
          <a:xfrm>
            <a:off x="3194451" y="1936931"/>
            <a:ext cx="1758203" cy="276999"/>
          </a:xfrm>
          <a:prstGeom prst="rect">
            <a:avLst/>
          </a:prstGeom>
          <a:noFill/>
        </p:spPr>
        <p:txBody>
          <a:bodyPr wrap="square" rtlCol="0">
            <a:spAutoFit/>
          </a:bodyPr>
          <a:lstStyle/>
          <a:p>
            <a:r>
              <a:rPr lang="en-US" altLang="ja-JP" sz="1200" dirty="0">
                <a:solidFill>
                  <a:prstClr val="black"/>
                </a:solidFill>
              </a:rPr>
              <a:t>※</a:t>
            </a:r>
            <a:r>
              <a:rPr lang="ja-JP" altLang="en-US" sz="1200" dirty="0">
                <a:solidFill>
                  <a:prstClr val="black"/>
                </a:solidFill>
              </a:rPr>
              <a:t>　ユニット型個室の例</a:t>
            </a:r>
          </a:p>
        </p:txBody>
      </p:sp>
      <p:sp>
        <p:nvSpPr>
          <p:cNvPr id="44" name="角丸四角形 43"/>
          <p:cNvSpPr/>
          <p:nvPr/>
        </p:nvSpPr>
        <p:spPr>
          <a:xfrm>
            <a:off x="416496" y="5662422"/>
            <a:ext cx="2088000" cy="355848"/>
          </a:xfrm>
          <a:prstGeom prst="roundRect">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配偶者の所得</a:t>
            </a:r>
          </a:p>
        </p:txBody>
      </p:sp>
      <p:sp>
        <p:nvSpPr>
          <p:cNvPr id="45" name="右矢印 44"/>
          <p:cNvSpPr/>
          <p:nvPr/>
        </p:nvSpPr>
        <p:spPr>
          <a:xfrm>
            <a:off x="2576736" y="5664304"/>
            <a:ext cx="774971" cy="36004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46" name="角丸四角形 45"/>
          <p:cNvSpPr/>
          <p:nvPr/>
        </p:nvSpPr>
        <p:spPr>
          <a:xfrm>
            <a:off x="3397789" y="5661248"/>
            <a:ext cx="6269427" cy="432048"/>
          </a:xfrm>
          <a:prstGeom prst="roundRect">
            <a:avLst>
              <a:gd name="adj" fmla="val 7272"/>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base">
              <a:lnSpc>
                <a:spcPts val="1400"/>
              </a:lnSpc>
              <a:spcBef>
                <a:spcPct val="0"/>
              </a:spcBef>
              <a:spcAft>
                <a:spcPct val="0"/>
              </a:spcAft>
            </a:pPr>
            <a:r>
              <a:rPr lang="ja-JP" altLang="en-US" sz="1300" spc="-100" dirty="0">
                <a:solidFill>
                  <a:prstClr val="black"/>
                </a:solidFill>
                <a:latin typeface="ＭＳ ゴシック" pitchFamily="49" charset="-128"/>
                <a:ea typeface="ＭＳ ゴシック" pitchFamily="49" charset="-128"/>
              </a:rPr>
              <a:t>施設入所に際して世帯分離が行われることが多いが、配偶者の所得は、世帯分離後も勘案することとし、</a:t>
            </a:r>
            <a:r>
              <a:rPr lang="ja-JP" altLang="en-US" sz="1300" u="sng" spc="-100" dirty="0">
                <a:solidFill>
                  <a:prstClr val="black"/>
                </a:solidFill>
                <a:latin typeface="ＭＳ ゴシック" pitchFamily="49" charset="-128"/>
                <a:ea typeface="ＭＳ ゴシック" pitchFamily="49" charset="-128"/>
              </a:rPr>
              <a:t>配偶者が課税されている場合は、補足給付の対象外</a:t>
            </a:r>
            <a:endParaRPr lang="en-US" altLang="ja-JP" sz="1300" dirty="0">
              <a:solidFill>
                <a:prstClr val="black"/>
              </a:solidFill>
            </a:endParaRPr>
          </a:p>
        </p:txBody>
      </p:sp>
      <p:sp>
        <p:nvSpPr>
          <p:cNvPr id="2" name="正方形/長方形 1"/>
          <p:cNvSpPr/>
          <p:nvPr/>
        </p:nvSpPr>
        <p:spPr>
          <a:xfrm>
            <a:off x="5762397" y="4198458"/>
            <a:ext cx="4447187" cy="310662"/>
          </a:xfrm>
          <a:prstGeom prst="rect">
            <a:avLst/>
          </a:prstGeom>
        </p:spPr>
        <p:txBody>
          <a:bodyPr wrap="square">
            <a:spAutoFit/>
          </a:bodyPr>
          <a:lstStyle/>
          <a:p>
            <a:pPr marL="180975" indent="-180975" algn="just" fontAlgn="base">
              <a:lnSpc>
                <a:spcPts val="2000"/>
              </a:lnSpc>
              <a:spcBef>
                <a:spcPct val="0"/>
              </a:spcBef>
              <a:spcAft>
                <a:spcPct val="0"/>
              </a:spcAft>
            </a:pPr>
            <a:r>
              <a:rPr lang="ja-JP" altLang="en-US" sz="1200" dirty="0">
                <a:solidFill>
                  <a:prstClr val="black"/>
                </a:solidFill>
                <a:latin typeface="ＭＳ Ｐゴシック"/>
              </a:rPr>
              <a:t>（</a:t>
            </a:r>
            <a:r>
              <a:rPr lang="en-US" altLang="ja-JP" sz="1200" dirty="0">
                <a:solidFill>
                  <a:prstClr val="black"/>
                </a:solidFill>
                <a:latin typeface="ＭＳ Ｐゴシック"/>
              </a:rPr>
              <a:t>※</a:t>
            </a:r>
            <a:r>
              <a:rPr lang="ja-JP" altLang="en-US" sz="1200" dirty="0">
                <a:solidFill>
                  <a:prstClr val="black"/>
                </a:solidFill>
                <a:latin typeface="ＭＳ Ｐゴシック"/>
              </a:rPr>
              <a:t>）認定者数：１０３万人、給付費：２８４４億円［平成２３年度］</a:t>
            </a:r>
            <a:endParaRPr lang="en-US" altLang="ja-JP" sz="1200" dirty="0">
              <a:solidFill>
                <a:prstClr val="black"/>
              </a:solidFill>
              <a:latin typeface="ＭＳ Ｐゴシック"/>
            </a:endParaRPr>
          </a:p>
        </p:txBody>
      </p:sp>
    </p:spTree>
    <p:extLst>
      <p:ext uri="{BB962C8B-B14F-4D97-AF65-F5344CB8AC3E}">
        <p14:creationId xmlns:p14="http://schemas.microsoft.com/office/powerpoint/2010/main" val="229425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636912"/>
            <a:ext cx="9906000" cy="194661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ctr"/>
            <a:r>
              <a:rPr lang="ja-JP" altLang="en-US" sz="6000" b="0" dirty="0">
                <a:latin typeface="ＤＦ特太ゴシック体" panose="020B0509000000000000" pitchFamily="49" charset="-128"/>
                <a:ea typeface="ＤＦ特太ゴシック体" panose="020B0509000000000000" pitchFamily="49" charset="-128"/>
              </a:rPr>
              <a:t>参考資料</a:t>
            </a:r>
          </a:p>
        </p:txBody>
      </p:sp>
    </p:spTree>
    <p:extLst>
      <p:ext uri="{BB962C8B-B14F-4D97-AF65-F5344CB8AC3E}">
        <p14:creationId xmlns:p14="http://schemas.microsoft.com/office/powerpoint/2010/main" val="1050681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539" y="2708921"/>
            <a:ext cx="932254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992561"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298619"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695303" y="37890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709322"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32801" y="3891762"/>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520468" y="39947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640506"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647360" y="5166532"/>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638879"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303593"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610586" y="3140954"/>
            <a:ext cx="1170130" cy="338554"/>
          </a:xfrm>
          <a:prstGeom prst="rect">
            <a:avLst/>
          </a:prstGeom>
          <a:noFill/>
        </p:spPr>
        <p:txBody>
          <a:bodyPr wrap="square" lIns="91420" tIns="45713" rIns="91420" bIns="45713" rtlCol="0">
            <a:spAutoFit/>
          </a:bodyPr>
          <a:lstStyle/>
          <a:p>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7657"/>
            <a:ext cx="2340260" cy="500123"/>
          </a:xfrm>
          <a:prstGeom prst="rect">
            <a:avLst/>
          </a:prstGeom>
          <a:noFill/>
        </p:spPr>
        <p:txBody>
          <a:bodyPr wrap="square" lIns="91420" tIns="45713" rIns="91420" bIns="45713" rtlCol="0">
            <a:spAutoFit/>
          </a:bodyPr>
          <a:lstStyle/>
          <a:p>
            <a:r>
              <a:rPr lang="ja-JP" altLang="en-US" sz="1050" spc="-100" dirty="0">
                <a:solidFill>
                  <a:prstClr val="black"/>
                </a:solidFill>
                <a:latin typeface="ＭＳ Ｐゴシック"/>
              </a:rPr>
              <a:t>いつまでも元気に暮らすために･･･  </a:t>
            </a:r>
            <a:endParaRPr lang="en-US" altLang="ja-JP" sz="105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946" y="4386590"/>
            <a:ext cx="1032027" cy="338540"/>
          </a:xfrm>
          <a:prstGeom prst="rect">
            <a:avLst/>
          </a:prstGeom>
          <a:noFill/>
        </p:spPr>
        <p:txBody>
          <a:bodyPr wrap="square" lIns="91420" tIns="45713" rIns="91420" bIns="45713" rtlCol="0">
            <a:spAutoFit/>
          </a:bodyPr>
          <a:lstStyle/>
          <a:p>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143" y="4581114"/>
            <a:ext cx="936105" cy="526898"/>
          </a:xfrm>
          <a:prstGeom prst="rect">
            <a:avLst/>
          </a:prstGeom>
        </p:spPr>
      </p:pic>
      <p:sp>
        <p:nvSpPr>
          <p:cNvPr id="55" name="角丸四角形 54"/>
          <p:cNvSpPr/>
          <p:nvPr/>
        </p:nvSpPr>
        <p:spPr>
          <a:xfrm>
            <a:off x="2822766"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a:solidFill>
                  <a:prstClr val="black"/>
                </a:solidFill>
              </a:rPr>
              <a:t>地域包括ケアシステムの姿</a:t>
            </a:r>
          </a:p>
        </p:txBody>
      </p:sp>
      <p:sp>
        <p:nvSpPr>
          <p:cNvPr id="59" name="角丸四角形 58"/>
          <p:cNvSpPr/>
          <p:nvPr/>
        </p:nvSpPr>
        <p:spPr>
          <a:xfrm>
            <a:off x="6543133" y="5301194"/>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067" y="4221554"/>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559" y="36450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4977"/>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8046694" y="3573005"/>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245" y="3284978"/>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7332331" y="3530648"/>
            <a:ext cx="722972" cy="690426"/>
          </a:xfrm>
          <a:prstGeom prst="rect">
            <a:avLst/>
          </a:prstGeom>
        </p:spPr>
      </p:pic>
      <p:sp>
        <p:nvSpPr>
          <p:cNvPr id="39" name="テキスト ボックス 38"/>
          <p:cNvSpPr txBox="1"/>
          <p:nvPr/>
        </p:nvSpPr>
        <p:spPr>
          <a:xfrm>
            <a:off x="6179572" y="3879339"/>
            <a:ext cx="3228034" cy="969482"/>
          </a:xfrm>
          <a:prstGeom prst="rect">
            <a:avLst/>
          </a:prstGeom>
          <a:noFill/>
        </p:spPr>
        <p:txBody>
          <a:bodyPr wrap="square" lIns="91420" tIns="45713" rIns="91420" bIns="45713" rtlCol="0">
            <a:spAutoFit/>
          </a:bodyPr>
          <a:lstStyle/>
          <a:p>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a:t>
            </a:r>
            <a:r>
              <a:rPr lang="ja-JP" altLang="en-US" sz="800" spc="-100" dirty="0">
                <a:solidFill>
                  <a:prstClr val="black"/>
                </a:solidFill>
              </a:rPr>
              <a:t>短期入所生活介護</a:t>
            </a:r>
            <a:endParaRPr lang="en-US" altLang="ja-JP" sz="800" spc="-100" dirty="0">
              <a:solidFill>
                <a:prstClr val="black"/>
              </a:solidFill>
            </a:endParaRPr>
          </a:p>
          <a:p>
            <a:r>
              <a:rPr lang="ja-JP" altLang="en-US" sz="800" spc="-100" dirty="0">
                <a:solidFill>
                  <a:prstClr val="black"/>
                </a:solidFill>
              </a:rPr>
              <a:t>・</a:t>
            </a:r>
            <a:r>
              <a:rPr lang="en-US" altLang="ja-JP" sz="800" spc="-100" dirty="0">
                <a:solidFill>
                  <a:prstClr val="black"/>
                </a:solidFill>
              </a:rPr>
              <a:t>24</a:t>
            </a:r>
            <a:r>
              <a:rPr lang="ja-JP" altLang="en-US" sz="800" spc="-100" dirty="0">
                <a:solidFill>
                  <a:prstClr val="black"/>
                </a:solidFill>
              </a:rPr>
              <a:t>時間対応の訪問サービス</a:t>
            </a:r>
            <a:endParaRPr lang="en-US" altLang="ja-JP" sz="800" spc="-100" dirty="0">
              <a:solidFill>
                <a:prstClr val="black"/>
              </a:solidFill>
            </a:endParaRPr>
          </a:p>
          <a:p>
            <a:r>
              <a:rPr lang="ja-JP" altLang="en-US" sz="800" spc="-100" dirty="0">
                <a:solidFill>
                  <a:prstClr val="black"/>
                </a:solidFill>
              </a:rPr>
              <a:t>・複合型サービス</a:t>
            </a:r>
            <a:endParaRPr lang="en-US" altLang="ja-JP" sz="800" spc="-100" dirty="0">
              <a:solidFill>
                <a:prstClr val="black"/>
              </a:solidFill>
            </a:endParaRPr>
          </a:p>
          <a:p>
            <a:r>
              <a:rPr lang="en-US" altLang="ja-JP" sz="800" spc="-100" dirty="0">
                <a:solidFill>
                  <a:prstClr val="black"/>
                </a:solidFill>
              </a:rPr>
              <a:t>  </a:t>
            </a:r>
            <a:r>
              <a:rPr lang="ja-JP" altLang="en-US" sz="800" spc="-100" dirty="0">
                <a:solidFill>
                  <a:prstClr val="black"/>
                </a:solidFill>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872847" y="51571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a:solidFill>
                  <a:prstClr val="black"/>
                </a:solidFill>
              </a:rPr>
              <a:t>　・自宅</a:t>
            </a:r>
            <a:endParaRPr lang="en-US" altLang="ja-JP" sz="900" spc="-100" dirty="0">
              <a:solidFill>
                <a:prstClr val="black"/>
              </a:solidFill>
            </a:endParaRPr>
          </a:p>
          <a:p>
            <a:r>
              <a:rPr lang="ja-JP" altLang="en-US" sz="900" spc="-100"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380119" y="5323388"/>
            <a:ext cx="648074" cy="551017"/>
          </a:xfrm>
          <a:prstGeom prst="rect">
            <a:avLst/>
          </a:prstGeom>
        </p:spPr>
      </p:pic>
      <p:sp>
        <p:nvSpPr>
          <p:cNvPr id="78" name="角丸四角形吹き出し 77"/>
          <p:cNvSpPr/>
          <p:nvPr/>
        </p:nvSpPr>
        <p:spPr>
          <a:xfrm>
            <a:off x="2172223" y="5373199"/>
            <a:ext cx="142215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6014776" y="3506484"/>
            <a:ext cx="888573" cy="498566"/>
          </a:xfrm>
          <a:prstGeom prst="rect">
            <a:avLst/>
          </a:prstGeom>
        </p:spPr>
      </p:pic>
      <p:sp>
        <p:nvSpPr>
          <p:cNvPr id="65" name="テキスト ボックス 64"/>
          <p:cNvSpPr txBox="1"/>
          <p:nvPr/>
        </p:nvSpPr>
        <p:spPr>
          <a:xfrm>
            <a:off x="8480198" y="4007973"/>
            <a:ext cx="1649237" cy="954093"/>
          </a:xfrm>
          <a:prstGeom prst="rect">
            <a:avLst/>
          </a:prstGeom>
          <a:noFill/>
        </p:spPr>
        <p:txBody>
          <a:bodyPr wrap="square" lIns="91420" tIns="45713" rIns="91420" bIns="45713" rtlCol="0">
            <a:spAutoFit/>
          </a:bodyPr>
          <a:lstStyle/>
          <a:p>
            <a:r>
              <a:rPr lang="ja-JP" altLang="en-US" sz="800" spc="-100" dirty="0">
                <a:solidFill>
                  <a:prstClr val="black"/>
                </a:solidFill>
              </a:rPr>
              <a:t>■施設・居住系サービス</a:t>
            </a:r>
          </a:p>
          <a:p>
            <a:r>
              <a:rPr lang="ja-JP" altLang="en-US" sz="800" spc="-100" dirty="0">
                <a:solidFill>
                  <a:prstClr val="black"/>
                </a:solidFill>
              </a:rPr>
              <a:t>・介護老人福祉施設</a:t>
            </a:r>
            <a:endParaRPr lang="en-US" altLang="ja-JP" sz="800" spc="-100" dirty="0">
              <a:solidFill>
                <a:prstClr val="black"/>
              </a:solidFill>
            </a:endParaRPr>
          </a:p>
          <a:p>
            <a:r>
              <a:rPr lang="ja-JP" altLang="en-US" sz="800" spc="-100" dirty="0">
                <a:solidFill>
                  <a:prstClr val="black"/>
                </a:solidFill>
              </a:rPr>
              <a:t>・介護老人保健施設</a:t>
            </a:r>
            <a:endParaRPr lang="en-US" altLang="ja-JP" sz="800" spc="-100" dirty="0">
              <a:solidFill>
                <a:prstClr val="black"/>
              </a:solidFill>
            </a:endParaRPr>
          </a:p>
          <a:p>
            <a:r>
              <a:rPr lang="ja-JP" altLang="en-US" sz="800" spc="-100" dirty="0">
                <a:solidFill>
                  <a:prstClr val="black"/>
                </a:solidFill>
                <a:latin typeface="ＭＳ Ｐゴシック"/>
              </a:rPr>
              <a:t>・</a:t>
            </a:r>
            <a:r>
              <a:rPr lang="ja-JP" altLang="en-US" sz="800" spc="-100" dirty="0">
                <a:solidFill>
                  <a:prstClr val="black"/>
                </a:solidFill>
                <a:latin typeface="Arial" charset="0"/>
              </a:rPr>
              <a:t>認知症共同生活介護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・特定施設入所者生活介護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　　　　　　　　　　　　　　　　</a:t>
            </a:r>
            <a:r>
              <a:rPr lang="ja-JP" altLang="en-US" sz="800" spc="-100" dirty="0">
                <a:solidFill>
                  <a:prstClr val="black"/>
                </a:solidFill>
              </a:rPr>
              <a:t>等</a:t>
            </a:r>
            <a:endParaRPr lang="en-US" altLang="ja-JP" sz="800" spc="-100" dirty="0">
              <a:solidFill>
                <a:prstClr val="black"/>
              </a:solidFill>
            </a:endParaRPr>
          </a:p>
          <a:p>
            <a:endParaRPr lang="en-US" altLang="ja-JP" sz="800" spc="-100" dirty="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727"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12" y="3365466"/>
            <a:ext cx="643708" cy="713030"/>
          </a:xfrm>
          <a:prstGeom prst="rect">
            <a:avLst/>
          </a:prstGeom>
        </p:spPr>
      </p:pic>
      <p:sp>
        <p:nvSpPr>
          <p:cNvPr id="79" name="円/楕円 78"/>
          <p:cNvSpPr/>
          <p:nvPr/>
        </p:nvSpPr>
        <p:spPr>
          <a:xfrm>
            <a:off x="4310897"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5170908"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654699" y="39330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463015" y="5949713"/>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161" y="6021274"/>
            <a:ext cx="499255" cy="521250"/>
          </a:xfrm>
          <a:prstGeom prst="rect">
            <a:avLst/>
          </a:prstGeom>
        </p:spPr>
      </p:pic>
      <p:sp>
        <p:nvSpPr>
          <p:cNvPr id="47" name="テキスト ボックス 46"/>
          <p:cNvSpPr txBox="1"/>
          <p:nvPr/>
        </p:nvSpPr>
        <p:spPr>
          <a:xfrm>
            <a:off x="3212821" y="6605096"/>
            <a:ext cx="4914546" cy="280721"/>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128" y="5106735"/>
            <a:ext cx="402046" cy="750252"/>
          </a:xfrm>
          <a:prstGeom prst="rect">
            <a:avLst/>
          </a:prstGeom>
        </p:spPr>
      </p:pic>
      <p:sp>
        <p:nvSpPr>
          <p:cNvPr id="49" name="テキスト ボックス 48"/>
          <p:cNvSpPr txBox="1"/>
          <p:nvPr/>
        </p:nvSpPr>
        <p:spPr>
          <a:xfrm>
            <a:off x="747596" y="4725574"/>
            <a:ext cx="1856656" cy="430873"/>
          </a:xfrm>
          <a:prstGeom prst="rect">
            <a:avLst/>
          </a:prstGeom>
          <a:noFill/>
        </p:spPr>
        <p:txBody>
          <a:bodyPr wrap="square" lIns="91420" tIns="45713" rIns="91420" bIns="45713" rtlCol="0">
            <a:spAutoFit/>
          </a:bodyPr>
          <a:lstStyle/>
          <a:p>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00872" y="3800087"/>
            <a:ext cx="1008112"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62" y="3933055"/>
            <a:ext cx="945734"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419" y="3041948"/>
            <a:ext cx="540237" cy="603076"/>
          </a:xfrm>
          <a:prstGeom prst="rect">
            <a:avLst/>
          </a:prstGeom>
        </p:spPr>
      </p:pic>
      <p:sp>
        <p:nvSpPr>
          <p:cNvPr id="63" name="正方形/長方形 62"/>
          <p:cNvSpPr/>
          <p:nvPr/>
        </p:nvSpPr>
        <p:spPr>
          <a:xfrm>
            <a:off x="992560" y="3501008"/>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病院：</a:t>
            </a:r>
            <a:endParaRPr lang="en-US" altLang="ja-JP" sz="800" spc="-100" dirty="0">
              <a:solidFill>
                <a:prstClr val="black"/>
              </a:solidFill>
            </a:endParaRPr>
          </a:p>
          <a:p>
            <a:r>
              <a:rPr lang="ja-JP" altLang="en-US" sz="800" spc="-100" dirty="0">
                <a:solidFill>
                  <a:prstClr val="black"/>
                </a:solidFill>
              </a:rPr>
              <a:t>　急性期、回復期、慢性期</a:t>
            </a:r>
            <a:endParaRPr lang="en-US" altLang="ja-JP" sz="800" spc="-100"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397" y="3386700"/>
            <a:ext cx="437307" cy="330332"/>
          </a:xfrm>
          <a:prstGeom prst="rect">
            <a:avLst/>
          </a:prstGeom>
          <a:noFill/>
        </p:spPr>
      </p:pic>
      <p:sp>
        <p:nvSpPr>
          <p:cNvPr id="58" name="正方形/長方形 57"/>
          <p:cNvSpPr/>
          <p:nvPr/>
        </p:nvSpPr>
        <p:spPr>
          <a:xfrm>
            <a:off x="1918040" y="2924944"/>
            <a:ext cx="1306768" cy="677108"/>
          </a:xfrm>
          <a:prstGeom prst="rect">
            <a:avLst/>
          </a:prstGeom>
        </p:spPr>
        <p:txBody>
          <a:bodyPr wrap="none">
            <a:spAutoFit/>
          </a:bodyPr>
          <a:lstStyle/>
          <a:p>
            <a:pPr algn="ctr" defTabSz="914125">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4125">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304" y="5937552"/>
            <a:ext cx="1177445" cy="587778"/>
          </a:xfrm>
          <a:prstGeom prst="rect">
            <a:avLst/>
          </a:prstGeom>
          <a:noFill/>
        </p:spPr>
      </p:pic>
      <p:sp>
        <p:nvSpPr>
          <p:cNvPr id="42" name="テキスト ボックス 41"/>
          <p:cNvSpPr txBox="1"/>
          <p:nvPr/>
        </p:nvSpPr>
        <p:spPr>
          <a:xfrm>
            <a:off x="6969554" y="3068946"/>
            <a:ext cx="2144688" cy="523206"/>
          </a:xfrm>
          <a:prstGeom prst="rect">
            <a:avLst/>
          </a:prstGeom>
          <a:noFill/>
        </p:spPr>
        <p:txBody>
          <a:bodyPr wrap="square" lIns="91420" tIns="45713" rIns="91420" bIns="45713" rtlCol="0">
            <a:spAutoFit/>
          </a:bodyPr>
          <a:lstStyle/>
          <a:p>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03" y="4797574"/>
            <a:ext cx="1239574" cy="215429"/>
          </a:xfrm>
          <a:prstGeom prst="rect">
            <a:avLst/>
          </a:prstGeom>
          <a:noFill/>
        </p:spPr>
        <p:txBody>
          <a:bodyPr wrap="square" lIns="91420" tIns="45713" rIns="91420" bIns="45713" rtlCol="0">
            <a:spAutoFit/>
          </a:bodyPr>
          <a:lstStyle/>
          <a:p>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81490" y="43545"/>
            <a:ext cx="9778938"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096" y="4365104"/>
            <a:ext cx="352996" cy="711162"/>
          </a:xfrm>
          <a:prstGeom prst="rect">
            <a:avLst/>
          </a:prstGeom>
          <a:noFill/>
        </p:spPr>
      </p:pic>
      <p:sp>
        <p:nvSpPr>
          <p:cNvPr id="80" name="角丸四角形 79"/>
          <p:cNvSpPr/>
          <p:nvPr/>
        </p:nvSpPr>
        <p:spPr bwMode="auto">
          <a:xfrm>
            <a:off x="194523"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医療・介護・予防・住まい・生活支援が一体的に提供される地域包括ケアシステムの構築を実現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Tree>
    <p:extLst>
      <p:ext uri="{BB962C8B-B14F-4D97-AF65-F5344CB8AC3E}">
        <p14:creationId xmlns:p14="http://schemas.microsoft.com/office/powerpoint/2010/main" val="2076590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40"/>
          <p:cNvCxnSpPr/>
          <p:nvPr/>
        </p:nvCxnSpPr>
        <p:spPr>
          <a:xfrm flipH="1">
            <a:off x="37411" y="1052736"/>
            <a:ext cx="360000" cy="0"/>
          </a:xfrm>
          <a:prstGeom prst="line">
            <a:avLst/>
          </a:prstGeom>
          <a:ln w="152400">
            <a:solidFill>
              <a:schemeClr val="tx2">
                <a:lumMod val="60000"/>
                <a:lumOff val="40000"/>
              </a:schemeClr>
            </a:solidFill>
          </a:ln>
          <a:effectLst>
            <a:outerShdw blurRad="50800" dist="50800" dir="5400000" sx="1000" sy="1000" algn="ctr" rotWithShape="0">
              <a:srgbClr val="000000">
                <a:alpha val="0"/>
              </a:srgb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7" name="二等辺三角形 56"/>
          <p:cNvSpPr/>
          <p:nvPr/>
        </p:nvSpPr>
        <p:spPr>
          <a:xfrm rot="5400000">
            <a:off x="5155293" y="3671292"/>
            <a:ext cx="4782052" cy="501074"/>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二等辺三角形 47"/>
          <p:cNvSpPr/>
          <p:nvPr/>
        </p:nvSpPr>
        <p:spPr>
          <a:xfrm rot="5400000">
            <a:off x="2907605" y="3656977"/>
            <a:ext cx="4595470" cy="501074"/>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正方形/長方形 46"/>
          <p:cNvSpPr/>
          <p:nvPr/>
        </p:nvSpPr>
        <p:spPr>
          <a:xfrm>
            <a:off x="3002785" y="4941168"/>
            <a:ext cx="1952018" cy="1594536"/>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a:solidFill>
                <a:prstClr val="black"/>
              </a:solidFill>
            </a:endParaRPr>
          </a:p>
          <a:p>
            <a:r>
              <a:rPr lang="ja-JP" altLang="en-US" sz="1400" dirty="0">
                <a:solidFill>
                  <a:prstClr val="black"/>
                </a:solidFill>
              </a:rPr>
              <a:t>○地域資源の発掘</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○地域リーダー発掘</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○住民互助の発掘</a:t>
            </a:r>
            <a:endParaRPr lang="en-US" altLang="ja-JP" sz="1400" dirty="0">
              <a:solidFill>
                <a:prstClr val="black"/>
              </a:solidFill>
            </a:endParaRPr>
          </a:p>
          <a:p>
            <a:endParaRPr lang="en-US" altLang="ja-JP" sz="1400" dirty="0">
              <a:solidFill>
                <a:prstClr val="black"/>
              </a:solidFill>
            </a:endParaRPr>
          </a:p>
        </p:txBody>
      </p:sp>
      <p:sp>
        <p:nvSpPr>
          <p:cNvPr id="44" name="二等辺三角形 43"/>
          <p:cNvSpPr/>
          <p:nvPr/>
        </p:nvSpPr>
        <p:spPr>
          <a:xfrm rot="5400000">
            <a:off x="344212" y="3616183"/>
            <a:ext cx="4782048" cy="611295"/>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dirty="0">
              <a:solidFill>
                <a:prstClr val="white"/>
              </a:solidFill>
            </a:endParaRPr>
          </a:p>
        </p:txBody>
      </p:sp>
      <p:sp>
        <p:nvSpPr>
          <p:cNvPr id="2" name="タイトル 1"/>
          <p:cNvSpPr>
            <a:spLocks noGrp="1"/>
          </p:cNvSpPr>
          <p:nvPr>
            <p:ph type="ctrTitle"/>
          </p:nvPr>
        </p:nvSpPr>
        <p:spPr>
          <a:xfrm>
            <a:off x="0" y="0"/>
            <a:ext cx="9906000" cy="476672"/>
          </a:xfrm>
          <a:gradFill>
            <a:gsLst>
              <a:gs pos="0">
                <a:srgbClr val="00B0F0"/>
              </a:gs>
              <a:gs pos="20000">
                <a:schemeClr val="bg1"/>
              </a:gs>
              <a:gs pos="100000">
                <a:schemeClr val="bg1"/>
              </a:gs>
            </a:gsLst>
            <a:lin ang="16200000" scaled="0"/>
          </a:gradFill>
        </p:spPr>
        <p:txBody>
          <a:bodyPr>
            <a:normAutofit/>
          </a:bodyPr>
          <a:lstStyle/>
          <a:p>
            <a:r>
              <a:rPr kumimoji="1" lang="ja-JP" altLang="en-US" sz="2400" dirty="0">
                <a:latin typeface="HGSｺﾞｼｯｸE" panose="020B0900000000000000" pitchFamily="50" charset="-128"/>
                <a:ea typeface="HGSｺﾞｼｯｸE" panose="020B0900000000000000" pitchFamily="50" charset="-128"/>
              </a:rPr>
              <a:t>市町村における地域包括ケアシステム構築のプロセス（概念図）</a:t>
            </a:r>
          </a:p>
        </p:txBody>
      </p:sp>
      <p:graphicFrame>
        <p:nvGraphicFramePr>
          <p:cNvPr id="4" name="図表 3"/>
          <p:cNvGraphicFramePr/>
          <p:nvPr>
            <p:extLst>
              <p:ext uri="{D42A27DB-BD31-4B8C-83A1-F6EECF244321}">
                <p14:modId xmlns:p14="http://schemas.microsoft.com/office/powerpoint/2010/main" val="1740591824"/>
              </p:ext>
            </p:extLst>
          </p:nvPr>
        </p:nvGraphicFramePr>
        <p:xfrm>
          <a:off x="350497" y="620688"/>
          <a:ext cx="9139015"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p:cNvSpPr/>
          <p:nvPr/>
        </p:nvSpPr>
        <p:spPr>
          <a:xfrm>
            <a:off x="272169" y="2912250"/>
            <a:ext cx="2256774" cy="2219137"/>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u="sng" dirty="0">
                <a:solidFill>
                  <a:prstClr val="black"/>
                </a:solidFill>
              </a:rPr>
              <a:t>地域ケア会議の実施</a:t>
            </a:r>
            <a:endParaRPr lang="en-US" altLang="ja-JP" sz="1400" b="1" u="sng" dirty="0">
              <a:solidFill>
                <a:prstClr val="black"/>
              </a:solidFill>
            </a:endParaRPr>
          </a:p>
          <a:p>
            <a:pPr algn="ctr"/>
            <a:endParaRPr lang="en-US" altLang="ja-JP" sz="1400" dirty="0">
              <a:solidFill>
                <a:prstClr val="black"/>
              </a:solidFill>
            </a:endParaRPr>
          </a:p>
          <a:p>
            <a:r>
              <a:rPr lang="ja-JP" altLang="en-US" sz="1200" dirty="0">
                <a:solidFill>
                  <a:prstClr val="black"/>
                </a:solidFill>
                <a:latin typeface="HG丸ｺﾞｼｯｸM-PRO" pitchFamily="50" charset="-128"/>
                <a:ea typeface="HG丸ｺﾞｼｯｸM-PRO" pitchFamily="50" charset="-128"/>
              </a:rPr>
              <a:t>地域包括支援センター等で個別事例の検討を通じ地域のニーズや社会資源を把握</a:t>
            </a:r>
            <a:endParaRPr lang="en-US" altLang="ja-JP" sz="1200" dirty="0">
              <a:solidFill>
                <a:prstClr val="black"/>
              </a:solidFill>
              <a:latin typeface="HG丸ｺﾞｼｯｸM-PRO" pitchFamily="50" charset="-128"/>
              <a:ea typeface="HG丸ｺﾞｼｯｸM-PRO" pitchFamily="50" charset="-128"/>
            </a:endParaRPr>
          </a:p>
          <a:p>
            <a:r>
              <a:rPr lang="ja-JP" altLang="en-US" sz="1400" dirty="0">
                <a:solidFill>
                  <a:prstClr val="black"/>
                </a:solidFill>
              </a:rPr>
              <a:t>　</a:t>
            </a:r>
            <a:endParaRPr lang="en-US" altLang="ja-JP" sz="1400" dirty="0">
              <a:solidFill>
                <a:prstClr val="black"/>
              </a:solidFill>
            </a:endParaRPr>
          </a:p>
          <a:p>
            <a:r>
              <a:rPr lang="ja-JP" altLang="en-US" sz="1400" dirty="0">
                <a:solidFill>
                  <a:prstClr val="black"/>
                </a:solidFill>
                <a:latin typeface="HG丸ｺﾞｼｯｸM-PRO" pitchFamily="50" charset="-128"/>
                <a:ea typeface="HG丸ｺﾞｼｯｸM-PRO" pitchFamily="50" charset="-128"/>
              </a:rPr>
              <a:t>　</a:t>
            </a:r>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地域包括支援センター</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では総合相談も実施。</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rPr>
              <a:t>　　　</a:t>
            </a:r>
            <a:endParaRPr lang="en-US" altLang="ja-JP" sz="1200" dirty="0">
              <a:solidFill>
                <a:prstClr val="black"/>
              </a:solidFill>
            </a:endParaRPr>
          </a:p>
        </p:txBody>
      </p:sp>
      <p:sp>
        <p:nvSpPr>
          <p:cNvPr id="6" name="正方形/長方形 5"/>
          <p:cNvSpPr/>
          <p:nvPr/>
        </p:nvSpPr>
        <p:spPr>
          <a:xfrm>
            <a:off x="272181" y="1431348"/>
            <a:ext cx="2240225" cy="1276537"/>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ja-JP" altLang="en-US" sz="1400" b="1" u="sng" dirty="0">
                <a:solidFill>
                  <a:prstClr val="black"/>
                </a:solidFill>
              </a:rPr>
              <a:t>日常生活圏域ニーズ調査等</a:t>
            </a:r>
            <a:endParaRPr lang="en-US" altLang="ja-JP" sz="1400" dirty="0">
              <a:solidFill>
                <a:prstClr val="black"/>
              </a:solidFill>
            </a:endParaRPr>
          </a:p>
          <a:p>
            <a:pPr algn="ctr"/>
            <a:endParaRPr lang="en-US" altLang="ja-JP" sz="800" dirty="0">
              <a:solidFill>
                <a:prstClr val="black"/>
              </a:solidFill>
            </a:endParaRPr>
          </a:p>
          <a:p>
            <a:r>
              <a:rPr lang="ja-JP" altLang="en-US" sz="1200" dirty="0">
                <a:solidFill>
                  <a:prstClr val="black"/>
                </a:solidFill>
                <a:latin typeface="HG丸ｺﾞｼｯｸM-PRO" pitchFamily="50" charset="-128"/>
                <a:ea typeface="HG丸ｺﾞｼｯｸM-PRO" pitchFamily="50" charset="-128"/>
              </a:rPr>
              <a:t>介護保険事業計画の策定のため日常生活圏域ニーズ調査を実施し、地域の実態を把握</a:t>
            </a:r>
            <a:endParaRPr lang="en-US" altLang="ja-JP" sz="1200" dirty="0">
              <a:solidFill>
                <a:prstClr val="black"/>
              </a:solidFill>
              <a:latin typeface="HG丸ｺﾞｼｯｸM-PRO" pitchFamily="50" charset="-128"/>
              <a:ea typeface="HG丸ｺﾞｼｯｸM-PRO" pitchFamily="50" charset="-128"/>
            </a:endParaRPr>
          </a:p>
        </p:txBody>
      </p:sp>
      <p:sp>
        <p:nvSpPr>
          <p:cNvPr id="7" name="正方形/長方形 6"/>
          <p:cNvSpPr/>
          <p:nvPr/>
        </p:nvSpPr>
        <p:spPr>
          <a:xfrm>
            <a:off x="272173" y="5276974"/>
            <a:ext cx="2233288" cy="1260000"/>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u="sng" dirty="0">
                <a:solidFill>
                  <a:prstClr val="black"/>
                </a:solidFill>
              </a:rPr>
              <a:t>医療・介護情報の</a:t>
            </a:r>
            <a:endParaRPr lang="en-US" altLang="ja-JP" sz="1400" b="1" u="sng" dirty="0">
              <a:solidFill>
                <a:prstClr val="black"/>
              </a:solidFill>
            </a:endParaRPr>
          </a:p>
          <a:p>
            <a:pPr algn="ctr"/>
            <a:r>
              <a:rPr lang="ja-JP" altLang="en-US" sz="1400" b="1" u="sng" dirty="0">
                <a:solidFill>
                  <a:prstClr val="black"/>
                </a:solidFill>
              </a:rPr>
              <a:t>「見える化」</a:t>
            </a:r>
            <a:endParaRPr lang="en-US" altLang="ja-JP" sz="1400" b="1" u="sng" dirty="0">
              <a:solidFill>
                <a:prstClr val="black"/>
              </a:solidFill>
            </a:endParaRPr>
          </a:p>
          <a:p>
            <a:pPr algn="ctr"/>
            <a:r>
              <a:rPr lang="ja-JP" altLang="en-US" sz="1400" dirty="0">
                <a:solidFill>
                  <a:prstClr val="black"/>
                </a:solidFill>
              </a:rPr>
              <a:t>（随時）</a:t>
            </a:r>
            <a:endParaRPr lang="en-US" altLang="ja-JP" sz="1400" dirty="0">
              <a:solidFill>
                <a:prstClr val="black"/>
              </a:solidFill>
            </a:endParaRPr>
          </a:p>
          <a:p>
            <a:pPr algn="ctr"/>
            <a:endParaRPr lang="en-US" altLang="ja-JP" sz="1400" dirty="0">
              <a:solidFill>
                <a:prstClr val="black"/>
              </a:solidFill>
            </a:endParaRPr>
          </a:p>
          <a:p>
            <a:pPr algn="ctr"/>
            <a:r>
              <a:rPr lang="ja-JP" altLang="en-US" sz="1200" dirty="0">
                <a:solidFill>
                  <a:prstClr val="black"/>
                </a:solidFill>
                <a:latin typeface="HG丸ｺﾞｼｯｸM-PRO" pitchFamily="50" charset="-128"/>
                <a:ea typeface="HG丸ｺﾞｼｯｸM-PRO" pitchFamily="50" charset="-128"/>
              </a:rPr>
              <a:t>他市町村との比較検討</a:t>
            </a:r>
            <a:endParaRPr lang="en-US" altLang="ja-JP" sz="1600" dirty="0">
              <a:solidFill>
                <a:prstClr val="black"/>
              </a:solidFill>
            </a:endParaRPr>
          </a:p>
        </p:txBody>
      </p:sp>
      <p:sp>
        <p:nvSpPr>
          <p:cNvPr id="13" name="上矢印 12"/>
          <p:cNvSpPr/>
          <p:nvPr/>
        </p:nvSpPr>
        <p:spPr>
          <a:xfrm>
            <a:off x="5862519" y="4471105"/>
            <a:ext cx="507056" cy="306406"/>
          </a:xfrm>
          <a:prstGeom prst="upArrow">
            <a:avLst/>
          </a:prstGeom>
          <a:solidFill>
            <a:schemeClr val="accent6">
              <a:lumMod val="60000"/>
              <a:lumOff val="4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cxnSp>
        <p:nvCxnSpPr>
          <p:cNvPr id="12" name="直線コネクタ 11"/>
          <p:cNvCxnSpPr/>
          <p:nvPr/>
        </p:nvCxnSpPr>
        <p:spPr>
          <a:xfrm flipH="1">
            <a:off x="9793457" y="1071786"/>
            <a:ext cx="9944" cy="558000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36949" y="6741419"/>
            <a:ext cx="9835200" cy="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16341" y="1118505"/>
            <a:ext cx="0" cy="554400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558716" y="986516"/>
            <a:ext cx="324000" cy="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50477" y="1052736"/>
            <a:ext cx="235457" cy="0"/>
          </a:xfrm>
          <a:prstGeom prst="straightConnector1">
            <a:avLst/>
          </a:prstGeom>
          <a:ln w="114300">
            <a:solidFill>
              <a:schemeClr val="tx2">
                <a:lumMod val="60000"/>
                <a:lumOff val="40000"/>
              </a:schemeClr>
            </a:solidFill>
            <a:tailEnd type="triangle"/>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304928" y="6607142"/>
            <a:ext cx="1624409" cy="250858"/>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4F81BD"/>
                </a:solidFill>
              </a:rPr>
              <a:t>ＰＤＣＡサイクル</a:t>
            </a:r>
            <a:endParaRPr lang="en-US" altLang="ja-JP" sz="1600" b="1" dirty="0">
              <a:solidFill>
                <a:srgbClr val="4F81BD"/>
              </a:solidFill>
            </a:endParaRPr>
          </a:p>
        </p:txBody>
      </p:sp>
      <p:sp>
        <p:nvSpPr>
          <p:cNvPr id="37" name="正方形/長方形 36"/>
          <p:cNvSpPr/>
          <p:nvPr/>
        </p:nvSpPr>
        <p:spPr>
          <a:xfrm>
            <a:off x="2512399" y="3044230"/>
            <a:ext cx="445682" cy="160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prstClr val="black"/>
                </a:solidFill>
              </a:rPr>
              <a:t>量的・質的分析</a:t>
            </a:r>
          </a:p>
        </p:txBody>
      </p:sp>
      <p:sp>
        <p:nvSpPr>
          <p:cNvPr id="49" name="正方形/長方形 48"/>
          <p:cNvSpPr/>
          <p:nvPr/>
        </p:nvSpPr>
        <p:spPr>
          <a:xfrm>
            <a:off x="4912316" y="3168605"/>
            <a:ext cx="445682" cy="160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sz="1400" dirty="0">
              <a:solidFill>
                <a:prstClr val="black"/>
              </a:solidFill>
            </a:endParaRPr>
          </a:p>
        </p:txBody>
      </p:sp>
      <p:sp>
        <p:nvSpPr>
          <p:cNvPr id="54" name="正方形/長方形 53"/>
          <p:cNvSpPr/>
          <p:nvPr/>
        </p:nvSpPr>
        <p:spPr>
          <a:xfrm>
            <a:off x="5392377" y="1444048"/>
            <a:ext cx="1954396" cy="3003115"/>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latin typeface="ＭＳ Ｐゴシック"/>
              </a:rPr>
              <a:t>■都道府県との連携</a:t>
            </a:r>
            <a:r>
              <a:rPr lang="ja-JP" altLang="en-US" sz="1400" dirty="0">
                <a:solidFill>
                  <a:prstClr val="black"/>
                </a:solidFill>
                <a:latin typeface="ＭＳ Ｐゴシック"/>
              </a:rPr>
              <a:t>　</a:t>
            </a:r>
            <a:r>
              <a:rPr lang="ja-JP" altLang="en-US" sz="1200" dirty="0">
                <a:solidFill>
                  <a:prstClr val="black"/>
                </a:solidFill>
                <a:latin typeface="HG丸ｺﾞｼｯｸM-PRO" pitchFamily="50" charset="-128"/>
                <a:ea typeface="HG丸ｺﾞｼｯｸM-PRO" pitchFamily="50" charset="-128"/>
              </a:rPr>
              <a:t>　</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（医療・居住等）</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ＭＳ Ｐゴシック"/>
              </a:rPr>
              <a:t>■関連計画との調整</a:t>
            </a:r>
            <a:endParaRPr lang="en-US" altLang="ja-JP" sz="1200" dirty="0">
              <a:solidFill>
                <a:prstClr val="black"/>
              </a:solidFill>
              <a:latin typeface="ＭＳ Ｐゴシック"/>
            </a:endParaRPr>
          </a:p>
          <a:p>
            <a:r>
              <a:rPr lang="ja-JP" altLang="en-US" sz="1100" dirty="0">
                <a:solidFill>
                  <a:prstClr val="black"/>
                </a:solidFill>
                <a:latin typeface="HG丸ｺﾞｼｯｸM-PRO" pitchFamily="50" charset="-128"/>
                <a:ea typeface="HG丸ｺﾞｼｯｸM-PRO" pitchFamily="50" charset="-128"/>
              </a:rPr>
              <a:t>　・医療計画</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・居住安定確保計画</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・市町村の関連計画　等</a:t>
            </a:r>
            <a:endParaRPr lang="en-US" altLang="ja-JP" sz="1100" dirty="0">
              <a:solidFill>
                <a:prstClr val="black"/>
              </a:solidFill>
              <a:latin typeface="ＭＳ Ｐゴシック"/>
            </a:endParaRPr>
          </a:p>
          <a:p>
            <a:r>
              <a:rPr lang="ja-JP" altLang="en-US" sz="1200" dirty="0">
                <a:solidFill>
                  <a:prstClr val="black"/>
                </a:solidFill>
                <a:latin typeface="ＭＳ Ｐゴシック"/>
              </a:rPr>
              <a:t>■住民参画</a:t>
            </a:r>
            <a:endParaRPr lang="en-US" altLang="ja-JP" sz="1200" dirty="0">
              <a:solidFill>
                <a:prstClr val="black"/>
              </a:solidFill>
              <a:latin typeface="ＭＳ Ｐゴシック"/>
            </a:endParaRPr>
          </a:p>
          <a:p>
            <a:r>
              <a:rPr lang="ja-JP" altLang="en-US" sz="1100" dirty="0">
                <a:solidFill>
                  <a:prstClr val="black"/>
                </a:solidFill>
                <a:latin typeface="HG丸ｺﾞｼｯｸM-PRO" pitchFamily="50" charset="-128"/>
                <a:ea typeface="HG丸ｺﾞｼｯｸM-PRO" pitchFamily="50" charset="-128"/>
              </a:rPr>
              <a:t>　・住民会議</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・セミナー</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・パブリックコメント等</a:t>
            </a:r>
            <a:endParaRPr lang="en-US" altLang="ja-JP" sz="1100" dirty="0">
              <a:solidFill>
                <a:prstClr val="black"/>
              </a:solidFill>
              <a:latin typeface="ＭＳ Ｐゴシック"/>
            </a:endParaRPr>
          </a:p>
          <a:p>
            <a:r>
              <a:rPr lang="ja-JP" altLang="en-US" sz="1200" dirty="0">
                <a:solidFill>
                  <a:prstClr val="black"/>
                </a:solidFill>
                <a:latin typeface="ＭＳ Ｐゴシック"/>
              </a:rPr>
              <a:t>■関連施策との調整</a:t>
            </a:r>
            <a:endParaRPr lang="en-US" altLang="ja-JP" sz="1200" dirty="0">
              <a:solidFill>
                <a:prstClr val="black"/>
              </a:solidFill>
              <a:latin typeface="ＭＳ Ｐゴシック"/>
            </a:endParaRPr>
          </a:p>
          <a:p>
            <a:r>
              <a:rPr lang="ja-JP" altLang="en-US" sz="1000" dirty="0">
                <a:solidFill>
                  <a:prstClr val="black"/>
                </a:solidFill>
                <a:latin typeface="HG丸ｺﾞｼｯｸM-PRO" pitchFamily="50" charset="-128"/>
                <a:ea typeface="HG丸ｺﾞｼｯｸM-PRO" pitchFamily="50" charset="-128"/>
              </a:rPr>
              <a:t>　・障害、児童、難病施策等</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の調整</a:t>
            </a:r>
            <a:endParaRPr lang="en-US" altLang="ja-JP" sz="1000" dirty="0">
              <a:solidFill>
                <a:prstClr val="black"/>
              </a:solidFill>
            </a:endParaRPr>
          </a:p>
        </p:txBody>
      </p:sp>
      <p:sp>
        <p:nvSpPr>
          <p:cNvPr id="55" name="正方形/長方形 54"/>
          <p:cNvSpPr/>
          <p:nvPr/>
        </p:nvSpPr>
        <p:spPr>
          <a:xfrm>
            <a:off x="4954804" y="3044229"/>
            <a:ext cx="501074" cy="173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prstClr val="black"/>
                </a:solidFill>
              </a:rPr>
              <a:t>事業化・施策化協議</a:t>
            </a:r>
          </a:p>
        </p:txBody>
      </p:sp>
      <p:sp>
        <p:nvSpPr>
          <p:cNvPr id="56" name="正方形/長方形 55"/>
          <p:cNvSpPr/>
          <p:nvPr/>
        </p:nvSpPr>
        <p:spPr>
          <a:xfrm>
            <a:off x="7720655" y="1443322"/>
            <a:ext cx="1889923" cy="5092382"/>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altLang="ja-JP" sz="1000" dirty="0">
                <a:solidFill>
                  <a:prstClr val="black"/>
                </a:solidFill>
              </a:rPr>
              <a:t> </a:t>
            </a:r>
            <a:endParaRPr lang="ja-JP" altLang="ja-JP" sz="1000" dirty="0">
              <a:solidFill>
                <a:prstClr val="black"/>
              </a:solidFill>
            </a:endParaRPr>
          </a:p>
          <a:p>
            <a:r>
              <a:rPr lang="ja-JP" altLang="ja-JP" sz="1200" dirty="0">
                <a:solidFill>
                  <a:prstClr val="black"/>
                </a:solidFill>
                <a:latin typeface="ＭＳ Ｐゴシック"/>
              </a:rPr>
              <a:t>■介護サービス</a:t>
            </a:r>
          </a:p>
          <a:p>
            <a:r>
              <a:rPr lang="ja-JP" altLang="ja-JP" sz="1000" dirty="0">
                <a:solidFill>
                  <a:prstClr val="black"/>
                </a:solidFill>
                <a:latin typeface="HG丸ｺﾞｼｯｸM-PRO" pitchFamily="50" charset="-128"/>
                <a:ea typeface="HG丸ｺﾞｼｯｸM-PRO" pitchFamily="50" charset="-128"/>
              </a:rPr>
              <a:t>　・地域ニーズに応じた在宅</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サービスや</a:t>
            </a:r>
            <a:r>
              <a:rPr lang="ja-JP" altLang="ja-JP" sz="1000" dirty="0">
                <a:solidFill>
                  <a:prstClr val="black"/>
                </a:solidFill>
                <a:latin typeface="HG丸ｺﾞｼｯｸM-PRO" pitchFamily="50" charset="-128"/>
                <a:ea typeface="HG丸ｺﾞｼｯｸM-PRO" pitchFamily="50" charset="-128"/>
              </a:rPr>
              <a:t>施設のバラン</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ja-JP" sz="1000" dirty="0">
                <a:solidFill>
                  <a:prstClr val="black"/>
                </a:solidFill>
                <a:latin typeface="HG丸ｺﾞｼｯｸM-PRO" pitchFamily="50" charset="-128"/>
                <a:ea typeface="HG丸ｺﾞｼｯｸM-PRO" pitchFamily="50" charset="-128"/>
              </a:rPr>
              <a:t>スのとれた基盤整備</a:t>
            </a:r>
          </a:p>
          <a:p>
            <a:r>
              <a:rPr lang="ja-JP" altLang="ja-JP" sz="1000" dirty="0">
                <a:solidFill>
                  <a:prstClr val="black"/>
                </a:solidFill>
                <a:latin typeface="HG丸ｺﾞｼｯｸM-PRO" pitchFamily="50" charset="-128"/>
                <a:ea typeface="HG丸ｺﾞｼｯｸM-PRO" pitchFamily="50" charset="-128"/>
              </a:rPr>
              <a:t>　・将来の高齢化や利用者数</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ja-JP" sz="1000" dirty="0">
                <a:solidFill>
                  <a:prstClr val="black"/>
                </a:solidFill>
                <a:latin typeface="HG丸ｺﾞｼｯｸM-PRO" pitchFamily="50" charset="-128"/>
                <a:ea typeface="HG丸ｺﾞｼｯｸM-PRO" pitchFamily="50" charset="-128"/>
              </a:rPr>
              <a:t>見通しに基づく必要量</a:t>
            </a:r>
          </a:p>
          <a:p>
            <a:endParaRPr lang="en-US" altLang="ja-JP" sz="1000" dirty="0">
              <a:solidFill>
                <a:prstClr val="black"/>
              </a:solidFill>
              <a:latin typeface="HG丸ｺﾞｼｯｸM-PRO" pitchFamily="50" charset="-128"/>
              <a:ea typeface="HG丸ｺﾞｼｯｸM-PRO" pitchFamily="50" charset="-128"/>
            </a:endParaRPr>
          </a:p>
          <a:p>
            <a:r>
              <a:rPr lang="ja-JP" altLang="ja-JP" sz="1200" dirty="0">
                <a:solidFill>
                  <a:prstClr val="black"/>
                </a:solidFill>
                <a:latin typeface="ＭＳ Ｐゴシック"/>
              </a:rPr>
              <a:t>■医療・介護連携</a:t>
            </a:r>
          </a:p>
          <a:p>
            <a:r>
              <a:rPr lang="ja-JP" altLang="ja-JP" sz="1000" dirty="0">
                <a:solidFill>
                  <a:prstClr val="black"/>
                </a:solidFill>
                <a:latin typeface="HG丸ｺﾞｼｯｸM-PRO" pitchFamily="50" charset="-128"/>
                <a:ea typeface="HG丸ｺﾞｼｯｸM-PRO" pitchFamily="50" charset="-128"/>
              </a:rPr>
              <a:t>　・地域包括支援センターの</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ja-JP" sz="1000" dirty="0">
                <a:solidFill>
                  <a:prstClr val="black"/>
                </a:solidFill>
                <a:latin typeface="HG丸ｺﾞｼｯｸM-PRO" pitchFamily="50" charset="-128"/>
                <a:ea typeface="HG丸ｺﾞｼｯｸM-PRO" pitchFamily="50" charset="-128"/>
              </a:rPr>
              <a:t>体制整備（在宅医療・介</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ja-JP" sz="1000" dirty="0">
                <a:solidFill>
                  <a:prstClr val="black"/>
                </a:solidFill>
                <a:latin typeface="HG丸ｺﾞｼｯｸM-PRO" pitchFamily="50" charset="-128"/>
                <a:ea typeface="HG丸ｺﾞｼｯｸM-PRO" pitchFamily="50" charset="-128"/>
              </a:rPr>
              <a:t>護の連携）</a:t>
            </a:r>
          </a:p>
          <a:p>
            <a:r>
              <a:rPr lang="ja-JP" altLang="ja-JP" sz="1000" dirty="0">
                <a:solidFill>
                  <a:prstClr val="black"/>
                </a:solidFill>
                <a:latin typeface="HG丸ｺﾞｼｯｸM-PRO" pitchFamily="50" charset="-128"/>
                <a:ea typeface="HG丸ｺﾞｼｯｸM-PRO" pitchFamily="50" charset="-128"/>
              </a:rPr>
              <a:t>　・医療関係団体等との連携</a:t>
            </a:r>
          </a:p>
          <a:p>
            <a:endParaRPr lang="en-US" altLang="ja-JP" sz="1200" dirty="0">
              <a:solidFill>
                <a:prstClr val="black"/>
              </a:solidFill>
              <a:latin typeface="ＭＳ Ｐゴシック"/>
            </a:endParaRPr>
          </a:p>
          <a:p>
            <a:r>
              <a:rPr lang="ja-JP" altLang="ja-JP" sz="1200" dirty="0">
                <a:solidFill>
                  <a:prstClr val="black"/>
                </a:solidFill>
                <a:latin typeface="ＭＳ Ｐゴシック"/>
              </a:rPr>
              <a:t>■住まい</a:t>
            </a:r>
          </a:p>
          <a:p>
            <a:r>
              <a:rPr lang="ja-JP" altLang="ja-JP" sz="1000" dirty="0">
                <a:solidFill>
                  <a:prstClr val="black"/>
                </a:solidFill>
                <a:latin typeface="HG丸ｺﾞｼｯｸM-PRO" pitchFamily="50" charset="-128"/>
                <a:ea typeface="HG丸ｺﾞｼｯｸM-PRO" pitchFamily="50" charset="-128"/>
              </a:rPr>
              <a:t>　・サービス付き高齢者向け</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ja-JP" sz="1000" dirty="0">
                <a:solidFill>
                  <a:prstClr val="black"/>
                </a:solidFill>
                <a:latin typeface="HG丸ｺﾞｼｯｸM-PRO" pitchFamily="50" charset="-128"/>
                <a:ea typeface="HG丸ｺﾞｼｯｸM-PRO" pitchFamily="50" charset="-128"/>
              </a:rPr>
              <a:t>住宅等の整備</a:t>
            </a:r>
          </a:p>
          <a:p>
            <a:r>
              <a:rPr lang="ja-JP" altLang="ja-JP" sz="1000" dirty="0">
                <a:solidFill>
                  <a:prstClr val="black"/>
                </a:solidFill>
                <a:latin typeface="HG丸ｺﾞｼｯｸM-PRO" pitchFamily="50" charset="-128"/>
                <a:ea typeface="HG丸ｺﾞｼｯｸM-PRO" pitchFamily="50" charset="-128"/>
              </a:rPr>
              <a:t>　・住宅施策と連携した居住</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ja-JP" sz="1000" dirty="0">
                <a:solidFill>
                  <a:prstClr val="black"/>
                </a:solidFill>
                <a:latin typeface="HG丸ｺﾞｼｯｸM-PRO" pitchFamily="50" charset="-128"/>
                <a:ea typeface="HG丸ｺﾞｼｯｸM-PRO" pitchFamily="50" charset="-128"/>
              </a:rPr>
              <a:t>確保</a:t>
            </a:r>
          </a:p>
          <a:p>
            <a:endParaRPr lang="en-US" altLang="ja-JP" sz="1200" dirty="0">
              <a:solidFill>
                <a:prstClr val="black"/>
              </a:solidFill>
              <a:latin typeface="ＭＳ Ｐゴシック"/>
            </a:endParaRPr>
          </a:p>
          <a:p>
            <a:r>
              <a:rPr lang="ja-JP" altLang="ja-JP" sz="1200" dirty="0">
                <a:solidFill>
                  <a:prstClr val="black"/>
                </a:solidFill>
                <a:latin typeface="ＭＳ Ｐゴシック"/>
              </a:rPr>
              <a:t>■生活支援／介護予防</a:t>
            </a:r>
          </a:p>
          <a:p>
            <a:r>
              <a:rPr lang="ja-JP" altLang="ja-JP" sz="1000" dirty="0">
                <a:solidFill>
                  <a:prstClr val="black"/>
                </a:solidFill>
                <a:latin typeface="HG丸ｺﾞｼｯｸM-PRO" pitchFamily="50" charset="-128"/>
                <a:ea typeface="HG丸ｺﾞｼｯｸM-PRO" pitchFamily="50" charset="-128"/>
              </a:rPr>
              <a:t>　・自助（民間活力）、互助</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ja-JP" sz="1000" dirty="0">
                <a:solidFill>
                  <a:prstClr val="black"/>
                </a:solidFill>
                <a:latin typeface="HG丸ｺﾞｼｯｸM-PRO" pitchFamily="50" charset="-128"/>
                <a:ea typeface="HG丸ｺﾞｼｯｸM-PRO" pitchFamily="50" charset="-128"/>
              </a:rPr>
              <a:t>（ボランティア）等に</a:t>
            </a:r>
            <a:r>
              <a:rPr lang="ja-JP" altLang="ja-JP" sz="1000" dirty="0" err="1">
                <a:solidFill>
                  <a:prstClr val="black"/>
                </a:solidFill>
                <a:latin typeface="HG丸ｺﾞｼｯｸM-PRO" pitchFamily="50" charset="-128"/>
                <a:ea typeface="HG丸ｺﾞｼｯｸM-PRO" pitchFamily="50" charset="-128"/>
              </a:rPr>
              <a:t>よ</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ja-JP" sz="1000" dirty="0" err="1">
                <a:solidFill>
                  <a:prstClr val="black"/>
                </a:solidFill>
                <a:latin typeface="HG丸ｺﾞｼｯｸM-PRO" pitchFamily="50" charset="-128"/>
                <a:ea typeface="HG丸ｺﾞｼｯｸM-PRO" pitchFamily="50" charset="-128"/>
              </a:rPr>
              <a:t>る</a:t>
            </a:r>
            <a:r>
              <a:rPr lang="ja-JP" altLang="ja-JP" sz="1000" dirty="0">
                <a:solidFill>
                  <a:prstClr val="black"/>
                </a:solidFill>
                <a:latin typeface="HG丸ｺﾞｼｯｸM-PRO" pitchFamily="50" charset="-128"/>
                <a:ea typeface="HG丸ｺﾞｼｯｸM-PRO" pitchFamily="50" charset="-128"/>
              </a:rPr>
              <a:t>実施</a:t>
            </a:r>
          </a:p>
          <a:p>
            <a:r>
              <a:rPr lang="ja-JP" altLang="ja-JP" sz="1000" dirty="0">
                <a:solidFill>
                  <a:prstClr val="black"/>
                </a:solidFill>
                <a:latin typeface="HG丸ｺﾞｼｯｸM-PRO" pitchFamily="50" charset="-128"/>
                <a:ea typeface="HG丸ｺﾞｼｯｸM-PRO" pitchFamily="50" charset="-128"/>
              </a:rPr>
              <a:t>　・社会参加</a:t>
            </a:r>
            <a:r>
              <a:rPr lang="ja-JP" altLang="en-US" sz="1000" dirty="0">
                <a:solidFill>
                  <a:prstClr val="black"/>
                </a:solidFill>
                <a:latin typeface="HG丸ｺﾞｼｯｸM-PRO" pitchFamily="50" charset="-128"/>
                <a:ea typeface="HG丸ｺﾞｼｯｸM-PRO" pitchFamily="50" charset="-128"/>
              </a:rPr>
              <a:t>の促進による</a:t>
            </a:r>
            <a:r>
              <a:rPr lang="ja-JP" altLang="ja-JP" sz="1000" dirty="0">
                <a:solidFill>
                  <a:prstClr val="black"/>
                </a:solidFill>
                <a:latin typeface="HG丸ｺﾞｼｯｸM-PRO" pitchFamily="50" charset="-128"/>
                <a:ea typeface="HG丸ｺﾞｼｯｸM-PRO" pitchFamily="50" charset="-128"/>
              </a:rPr>
              <a:t>介</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ja-JP" sz="1000" dirty="0">
                <a:solidFill>
                  <a:prstClr val="black"/>
                </a:solidFill>
                <a:latin typeface="HG丸ｺﾞｼｯｸM-PRO" pitchFamily="50" charset="-128"/>
                <a:ea typeface="HG丸ｺﾞｼｯｸM-PRO" pitchFamily="50" charset="-128"/>
              </a:rPr>
              <a:t>護予防</a:t>
            </a:r>
          </a:p>
          <a:p>
            <a:r>
              <a:rPr lang="ja-JP" altLang="ja-JP" sz="1000" dirty="0">
                <a:solidFill>
                  <a:prstClr val="black"/>
                </a:solidFill>
                <a:latin typeface="HG丸ｺﾞｼｯｸM-PRO" pitchFamily="50" charset="-128"/>
                <a:ea typeface="HG丸ｺﾞｼｯｸM-PRO" pitchFamily="50" charset="-128"/>
              </a:rPr>
              <a:t>　・地域の実情に応じた事業</a:t>
            </a:r>
            <a:endParaRPr lang="en-US" altLang="ja-JP" sz="1000" dirty="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ja-JP" sz="1000" dirty="0">
                <a:solidFill>
                  <a:prstClr val="black"/>
                </a:solidFill>
                <a:latin typeface="HG丸ｺﾞｼｯｸM-PRO" pitchFamily="50" charset="-128"/>
                <a:ea typeface="HG丸ｺﾞｼｯｸM-PRO" pitchFamily="50" charset="-128"/>
              </a:rPr>
              <a:t>実施</a:t>
            </a:r>
          </a:p>
          <a:p>
            <a:r>
              <a:rPr lang="ja-JP" altLang="ja-JP" sz="1200" dirty="0">
                <a:solidFill>
                  <a:prstClr val="black"/>
                </a:solidFill>
                <a:latin typeface="ＭＳ Ｐゴシック"/>
              </a:rPr>
              <a:t>■人材育成</a:t>
            </a:r>
            <a:r>
              <a:rPr lang="ja-JP" altLang="ja-JP" sz="900" dirty="0">
                <a:solidFill>
                  <a:prstClr val="black"/>
                </a:solidFill>
                <a:latin typeface="ＭＳ Ｐゴシック"/>
              </a:rPr>
              <a:t>［都道府県が主体］</a:t>
            </a:r>
          </a:p>
          <a:p>
            <a:r>
              <a:rPr lang="ja-JP" altLang="ja-JP" sz="1000" dirty="0">
                <a:solidFill>
                  <a:prstClr val="black"/>
                </a:solidFill>
                <a:latin typeface="HG丸ｺﾞｼｯｸM-PRO" pitchFamily="50" charset="-128"/>
                <a:ea typeface="HG丸ｺﾞｼｯｸM-PRO" pitchFamily="50" charset="-128"/>
              </a:rPr>
              <a:t>　・専門職の資質向上</a:t>
            </a:r>
          </a:p>
          <a:p>
            <a:r>
              <a:rPr lang="ja-JP" altLang="ja-JP" sz="1000" dirty="0">
                <a:solidFill>
                  <a:prstClr val="black"/>
                </a:solidFill>
                <a:latin typeface="HG丸ｺﾞｼｯｸM-PRO" pitchFamily="50" charset="-128"/>
                <a:ea typeface="HG丸ｺﾞｼｯｸM-PRO" pitchFamily="50" charset="-128"/>
              </a:rPr>
              <a:t>　・介護職の処遇改善　</a:t>
            </a:r>
            <a:endParaRPr lang="en-US" altLang="ja-JP" sz="1000" dirty="0">
              <a:solidFill>
                <a:prstClr val="black"/>
              </a:solidFill>
              <a:latin typeface="HG丸ｺﾞｼｯｸM-PRO" pitchFamily="50" charset="-128"/>
              <a:ea typeface="HG丸ｺﾞｼｯｸM-PRO" pitchFamily="50" charset="-128"/>
            </a:endParaRPr>
          </a:p>
          <a:p>
            <a:endParaRPr lang="ja-JP" altLang="ja-JP" sz="1000" dirty="0">
              <a:solidFill>
                <a:prstClr val="black"/>
              </a:solidFill>
              <a:latin typeface="HG丸ｺﾞｼｯｸM-PRO" pitchFamily="50" charset="-128"/>
              <a:ea typeface="HG丸ｺﾞｼｯｸM-PRO" pitchFamily="50" charset="-128"/>
            </a:endParaRPr>
          </a:p>
        </p:txBody>
      </p:sp>
      <p:sp>
        <p:nvSpPr>
          <p:cNvPr id="58" name="正方形/長方形 57"/>
          <p:cNvSpPr/>
          <p:nvPr/>
        </p:nvSpPr>
        <p:spPr>
          <a:xfrm>
            <a:off x="5413446" y="4959815"/>
            <a:ext cx="1933328" cy="1575933"/>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latin typeface="ＭＳ Ｐゴシック"/>
              </a:rPr>
              <a:t>■地域課題の共有</a:t>
            </a:r>
            <a:endParaRPr lang="en-US" altLang="ja-JP" sz="1200" dirty="0">
              <a:solidFill>
                <a:prstClr val="black"/>
              </a:solidFill>
              <a:latin typeface="ＭＳ Ｐゴシック"/>
            </a:endParaRPr>
          </a:p>
          <a:p>
            <a:r>
              <a:rPr lang="ja-JP" altLang="en-US" sz="1100" dirty="0">
                <a:solidFill>
                  <a:prstClr val="black"/>
                </a:solidFill>
                <a:latin typeface="HG丸ｺﾞｼｯｸM-PRO" pitchFamily="50" charset="-128"/>
                <a:ea typeface="HG丸ｺﾞｼｯｸM-PRO" pitchFamily="50" charset="-128"/>
              </a:rPr>
              <a:t>　・保健、医療、福祉、地</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域の関係者等の協働に</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よる個別支援の充実</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・地域の共通課題や好取</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組の共有</a:t>
            </a:r>
            <a:endParaRPr lang="en-US" altLang="ja-JP" sz="11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ＭＳ Ｐゴシック"/>
              </a:rPr>
              <a:t>■年間事業計画への反映</a:t>
            </a:r>
            <a:endParaRPr lang="en-US" altLang="ja-JP" sz="1200" dirty="0">
              <a:solidFill>
                <a:prstClr val="black"/>
              </a:solidFill>
            </a:endParaRPr>
          </a:p>
        </p:txBody>
      </p:sp>
      <p:sp>
        <p:nvSpPr>
          <p:cNvPr id="61" name="上矢印 60"/>
          <p:cNvSpPr/>
          <p:nvPr/>
        </p:nvSpPr>
        <p:spPr>
          <a:xfrm rot="10800000">
            <a:off x="6380108" y="4499933"/>
            <a:ext cx="507056" cy="306406"/>
          </a:xfrm>
          <a:prstGeom prst="upArrow">
            <a:avLst/>
          </a:prstGeom>
          <a:solidFill>
            <a:schemeClr val="accent6">
              <a:lumMod val="60000"/>
              <a:lumOff val="4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66" name="正方形/長方形 65"/>
          <p:cNvSpPr/>
          <p:nvPr/>
        </p:nvSpPr>
        <p:spPr>
          <a:xfrm>
            <a:off x="7356127" y="3040873"/>
            <a:ext cx="339133" cy="173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prstClr val="black"/>
                </a:solidFill>
              </a:rPr>
              <a:t>具体策の検討</a:t>
            </a:r>
          </a:p>
        </p:txBody>
      </p:sp>
      <p:sp>
        <p:nvSpPr>
          <p:cNvPr id="3" name="角丸四角形 2"/>
          <p:cNvSpPr/>
          <p:nvPr/>
        </p:nvSpPr>
        <p:spPr>
          <a:xfrm>
            <a:off x="3002784" y="4806340"/>
            <a:ext cx="976010"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社会資源</a:t>
            </a:r>
          </a:p>
        </p:txBody>
      </p:sp>
      <p:sp>
        <p:nvSpPr>
          <p:cNvPr id="34" name="角丸四角形 33"/>
          <p:cNvSpPr/>
          <p:nvPr/>
        </p:nvSpPr>
        <p:spPr>
          <a:xfrm>
            <a:off x="3002784" y="1391377"/>
            <a:ext cx="976010"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課　題</a:t>
            </a:r>
          </a:p>
        </p:txBody>
      </p:sp>
      <p:sp>
        <p:nvSpPr>
          <p:cNvPr id="38" name="角丸四角形 37"/>
          <p:cNvSpPr/>
          <p:nvPr/>
        </p:nvSpPr>
        <p:spPr>
          <a:xfrm>
            <a:off x="5392380" y="1391377"/>
            <a:ext cx="1839906"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b="1" dirty="0">
                <a:solidFill>
                  <a:prstClr val="black"/>
                </a:solidFill>
              </a:rPr>
              <a:t>介護保険事業計画の策定等</a:t>
            </a:r>
          </a:p>
        </p:txBody>
      </p:sp>
      <p:sp>
        <p:nvSpPr>
          <p:cNvPr id="39" name="角丸四角形 38"/>
          <p:cNvSpPr/>
          <p:nvPr/>
        </p:nvSpPr>
        <p:spPr>
          <a:xfrm>
            <a:off x="5413455" y="4820349"/>
            <a:ext cx="1585357"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地域ケア会議　等</a:t>
            </a:r>
          </a:p>
        </p:txBody>
      </p:sp>
      <p:sp>
        <p:nvSpPr>
          <p:cNvPr id="8" name="正方形/長方形 7"/>
          <p:cNvSpPr/>
          <p:nvPr/>
        </p:nvSpPr>
        <p:spPr>
          <a:xfrm>
            <a:off x="3002785" y="1443324"/>
            <a:ext cx="1952018" cy="3209813"/>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a:solidFill>
                <a:prstClr val="black"/>
              </a:solidFill>
            </a:endParaRPr>
          </a:p>
          <a:p>
            <a:r>
              <a:rPr lang="ja-JP" altLang="en-US" sz="1400" dirty="0">
                <a:solidFill>
                  <a:prstClr val="black"/>
                </a:solidFill>
              </a:rPr>
              <a:t>□高齢者のニーズ</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□住民・地域の課題</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□社会資源の課題</a:t>
            </a:r>
            <a:endParaRPr lang="en-US" altLang="ja-JP" sz="1400" dirty="0">
              <a:solidFill>
                <a:prstClr val="black"/>
              </a:solidFill>
            </a:endParaRPr>
          </a:p>
          <a:p>
            <a:r>
              <a:rPr lang="ja-JP" altLang="en-US" sz="1200" dirty="0">
                <a:solidFill>
                  <a:prstClr val="black"/>
                </a:solidFill>
                <a:latin typeface="HG丸ｺﾞｼｯｸM-PRO" pitchFamily="50" charset="-128"/>
                <a:ea typeface="HG丸ｺﾞｼｯｸM-PRO" pitchFamily="50" charset="-128"/>
              </a:rPr>
              <a:t>　・介護</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・医療</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・住まい</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・予防</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・生活支援</a:t>
            </a:r>
            <a:endParaRPr lang="en-US" altLang="ja-JP" sz="1200" dirty="0">
              <a:solidFill>
                <a:prstClr val="black"/>
              </a:solidFill>
              <a:latin typeface="HG丸ｺﾞｼｯｸM-PRO" pitchFamily="50" charset="-128"/>
              <a:ea typeface="HG丸ｺﾞｼｯｸM-PRO" pitchFamily="50" charset="-128"/>
            </a:endParaRPr>
          </a:p>
          <a:p>
            <a:endParaRPr lang="en-US" altLang="ja-JP" sz="1400" dirty="0">
              <a:solidFill>
                <a:prstClr val="black"/>
              </a:solidFill>
            </a:endParaRPr>
          </a:p>
          <a:p>
            <a:r>
              <a:rPr lang="ja-JP" altLang="en-US" sz="1400" dirty="0">
                <a:solidFill>
                  <a:prstClr val="black"/>
                </a:solidFill>
              </a:rPr>
              <a:t>□支援者の課題</a:t>
            </a:r>
            <a:endParaRPr lang="en-US" altLang="ja-JP" sz="1400" dirty="0">
              <a:solidFill>
                <a:prstClr val="black"/>
              </a:solidFill>
            </a:endParaRPr>
          </a:p>
          <a:p>
            <a:r>
              <a:rPr lang="ja-JP" altLang="en-US" sz="1200" dirty="0">
                <a:solidFill>
                  <a:prstClr val="black"/>
                </a:solidFill>
                <a:latin typeface="HG丸ｺﾞｼｯｸM-PRO" pitchFamily="50" charset="-128"/>
                <a:ea typeface="HG丸ｺﾞｼｯｸM-PRO" pitchFamily="50" charset="-128"/>
              </a:rPr>
              <a:t>　・専門職の数、資質</a:t>
            </a:r>
            <a:endParaRPr lang="en-US" altLang="ja-JP"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・連携、ﾈｯﾄﾜｰｸ</a:t>
            </a:r>
            <a:endParaRPr lang="en-US" altLang="ja-JP" sz="12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360104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312716" y="2431842"/>
            <a:ext cx="7353621" cy="3071619"/>
            <a:chOff x="1312716" y="1961302"/>
            <a:chExt cx="7353621" cy="3071619"/>
          </a:xfrm>
        </p:grpSpPr>
        <p:sp>
          <p:nvSpPr>
            <p:cNvPr id="15" name="ホームベース 14"/>
            <p:cNvSpPr/>
            <p:nvPr/>
          </p:nvSpPr>
          <p:spPr bwMode="auto">
            <a:xfrm>
              <a:off x="3099289" y="1986703"/>
              <a:ext cx="4686421" cy="2162377"/>
            </a:xfrm>
            <a:prstGeom prst="homePlate">
              <a:avLst>
                <a:gd name="adj" fmla="val 0"/>
              </a:avLst>
            </a:prstGeom>
            <a:solidFill>
              <a:srgbClr val="FFFF00">
                <a:alpha val="79000"/>
              </a:srgbClr>
            </a:solidFill>
            <a:ln w="6350">
              <a:solidFill>
                <a:schemeClr val="accent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endParaRPr lang="ja-JP" altLang="en-US" sz="1400" b="1" dirty="0">
                <a:solidFill>
                  <a:prstClr val="black"/>
                </a:solidFill>
                <a:latin typeface="メイリオ" pitchFamily="50" charset="-128"/>
                <a:ea typeface="メイリオ" pitchFamily="50" charset="-128"/>
              </a:endParaRPr>
            </a:p>
          </p:txBody>
        </p:sp>
        <p:sp>
          <p:nvSpPr>
            <p:cNvPr id="12" name="ホームベース 11"/>
            <p:cNvSpPr/>
            <p:nvPr/>
          </p:nvSpPr>
          <p:spPr bwMode="auto">
            <a:xfrm>
              <a:off x="1312716" y="2815213"/>
              <a:ext cx="1756913" cy="1333867"/>
            </a:xfrm>
            <a:prstGeom prst="homePlate">
              <a:avLst>
                <a:gd name="adj" fmla="val 20077"/>
              </a:avLst>
            </a:prstGeom>
            <a:solidFill>
              <a:srgbClr val="66CCFF"/>
            </a:solidFill>
            <a:ln w="25400">
              <a:solidFill>
                <a:schemeClr val="tx1"/>
              </a:solidFill>
            </a:ln>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第</a:t>
              </a:r>
              <a:r>
                <a:rPr lang="en-US" altLang="ja-JP"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5</a:t>
              </a: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期計画</a:t>
              </a:r>
              <a:endParaRPr lang="en-US" altLang="ja-JP"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1400" dirty="0">
                  <a:solidFill>
                    <a:srgbClr val="000000"/>
                  </a:solidFill>
                  <a:latin typeface="メイリオ" pitchFamily="50" charset="-128"/>
                  <a:ea typeface="メイリオ" pitchFamily="50" charset="-128"/>
                </a:rPr>
                <a:t>　　</a:t>
              </a:r>
              <a:r>
                <a:rPr lang="en-US" altLang="ja-JP" sz="1400" dirty="0">
                  <a:solidFill>
                    <a:srgbClr val="000000"/>
                  </a:solidFill>
                  <a:latin typeface="メイリオ" pitchFamily="50" charset="-128"/>
                  <a:ea typeface="メイリオ" pitchFamily="50" charset="-128"/>
                </a:rPr>
                <a:t>2012</a:t>
              </a:r>
              <a:r>
                <a:rPr lang="ja-JP" altLang="en-US" sz="1400" dirty="0">
                  <a:solidFill>
                    <a:srgbClr val="000000"/>
                  </a:solidFill>
                  <a:latin typeface="メイリオ" pitchFamily="50" charset="-128"/>
                  <a:ea typeface="メイリオ" pitchFamily="50" charset="-128"/>
                </a:rPr>
                <a:t>　</a:t>
              </a:r>
              <a:endParaRPr lang="en-US" altLang="ja-JP" sz="1400" dirty="0">
                <a:solidFill>
                  <a:srgbClr val="000000"/>
                </a:solidFill>
                <a:latin typeface="メイリオ" pitchFamily="50" charset="-128"/>
                <a:ea typeface="メイリオ" pitchFamily="50" charset="-128"/>
              </a:endParaRPr>
            </a:p>
            <a:p>
              <a:pPr algn="ctr"/>
              <a:r>
                <a:rPr lang="ja-JP" altLang="en-US" sz="1400" dirty="0">
                  <a:solidFill>
                    <a:srgbClr val="000000"/>
                  </a:solidFill>
                  <a:latin typeface="メイリオ" pitchFamily="50" charset="-128"/>
                  <a:ea typeface="メイリオ" pitchFamily="50" charset="-128"/>
                </a:rPr>
                <a:t>～</a:t>
              </a:r>
              <a:r>
                <a:rPr lang="en-US" altLang="ja-JP" sz="1400" dirty="0">
                  <a:solidFill>
                    <a:srgbClr val="000000"/>
                  </a:solidFill>
                  <a:latin typeface="メイリオ" pitchFamily="50" charset="-128"/>
                  <a:ea typeface="メイリオ" pitchFamily="50" charset="-128"/>
                </a:rPr>
                <a:t>2014</a:t>
              </a:r>
              <a:endParaRPr lang="ja-JP" altLang="en-US" sz="14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cxnSp>
          <p:nvCxnSpPr>
            <p:cNvPr id="29" name="直線矢印コネクタ 28"/>
            <p:cNvCxnSpPr/>
            <p:nvPr/>
          </p:nvCxnSpPr>
          <p:spPr bwMode="auto">
            <a:xfrm>
              <a:off x="1456732" y="4483830"/>
              <a:ext cx="6561533" cy="0"/>
            </a:xfrm>
            <a:prstGeom prst="straightConnector1">
              <a:avLst/>
            </a:prstGeom>
            <a:ln w="381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23" name="テキスト ボックス 8"/>
            <p:cNvSpPr txBox="1">
              <a:spLocks noChangeArrowheads="1"/>
            </p:cNvSpPr>
            <p:nvPr/>
          </p:nvSpPr>
          <p:spPr bwMode="auto">
            <a:xfrm>
              <a:off x="7370193" y="4178753"/>
              <a:ext cx="633507" cy="307777"/>
            </a:xfrm>
            <a:prstGeom prst="rect">
              <a:avLst/>
            </a:prstGeom>
            <a:noFill/>
            <a:ln w="9525">
              <a:noFill/>
              <a:miter lim="800000"/>
              <a:headEnd/>
              <a:tailEnd/>
            </a:ln>
          </p:spPr>
          <p:txBody>
            <a:bodyPr wrap="none">
              <a:spAutoFit/>
            </a:bodyPr>
            <a:lstStyle/>
            <a:p>
              <a:r>
                <a:rPr lang="en-US" altLang="ja-JP" sz="1400" dirty="0">
                  <a:solidFill>
                    <a:srgbClr val="000000"/>
                  </a:solidFill>
                  <a:latin typeface="メイリオ" pitchFamily="50" charset="-128"/>
                  <a:ea typeface="メイリオ" pitchFamily="50" charset="-128"/>
                </a:rPr>
                <a:t>2025</a:t>
              </a:r>
              <a:endParaRPr lang="ja-JP" altLang="en-US" sz="1400" dirty="0">
                <a:solidFill>
                  <a:srgbClr val="000000"/>
                </a:solidFill>
                <a:latin typeface="メイリオ" pitchFamily="50" charset="-128"/>
                <a:ea typeface="メイリオ" pitchFamily="50" charset="-128"/>
              </a:endParaRPr>
            </a:p>
          </p:txBody>
        </p:sp>
        <p:sp>
          <p:nvSpPr>
            <p:cNvPr id="38" name="ホームベース 37"/>
            <p:cNvSpPr/>
            <p:nvPr/>
          </p:nvSpPr>
          <p:spPr bwMode="auto">
            <a:xfrm>
              <a:off x="7370193" y="2815215"/>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a:solidFill>
                    <a:prstClr val="black"/>
                  </a:solidFill>
                  <a:latin typeface="メイリオ" pitchFamily="50" charset="-128"/>
                  <a:ea typeface="メイリオ" pitchFamily="50" charset="-128"/>
                </a:rPr>
                <a:t>第９期計画</a:t>
              </a:r>
              <a:endParaRPr lang="en-US" altLang="ja-JP" sz="1400" b="1" dirty="0">
                <a:solidFill>
                  <a:prstClr val="black"/>
                </a:solidFill>
                <a:latin typeface="メイリオ" pitchFamily="50" charset="-128"/>
                <a:ea typeface="メイリオ" pitchFamily="50" charset="-128"/>
              </a:endParaRPr>
            </a:p>
            <a:p>
              <a:pPr>
                <a:spcBef>
                  <a:spcPts val="600"/>
                </a:spcBef>
                <a:defRPr/>
              </a:pPr>
              <a:r>
                <a:rPr lang="ja-JP" altLang="en-US" sz="1400" dirty="0">
                  <a:solidFill>
                    <a:srgbClr val="000000"/>
                  </a:solidFill>
                  <a:latin typeface="メイリオ" pitchFamily="50" charset="-128"/>
                  <a:ea typeface="メイリオ" pitchFamily="50" charset="-128"/>
                </a:rPr>
                <a:t>　</a:t>
              </a:r>
              <a:r>
                <a:rPr lang="en-US" altLang="ja-JP" sz="1400" dirty="0">
                  <a:solidFill>
                    <a:srgbClr val="000000"/>
                  </a:solidFill>
                  <a:latin typeface="メイリオ" pitchFamily="50" charset="-128"/>
                  <a:ea typeface="メイリオ" pitchFamily="50" charset="-128"/>
                </a:rPr>
                <a:t>2024</a:t>
              </a:r>
            </a:p>
            <a:p>
              <a:pPr algn="ctr">
                <a:defRPr/>
              </a:pPr>
              <a:r>
                <a:rPr lang="ja-JP" altLang="en-US" sz="1400" dirty="0">
                  <a:solidFill>
                    <a:srgbClr val="000000"/>
                  </a:solidFill>
                  <a:latin typeface="メイリオ" pitchFamily="50" charset="-128"/>
                  <a:ea typeface="メイリオ" pitchFamily="50" charset="-128"/>
                </a:rPr>
                <a:t>　～</a:t>
              </a:r>
              <a:r>
                <a:rPr lang="en-US" altLang="ja-JP" sz="1400" dirty="0">
                  <a:solidFill>
                    <a:srgbClr val="000000"/>
                  </a:solidFill>
                  <a:latin typeface="メイリオ" pitchFamily="50" charset="-128"/>
                  <a:ea typeface="メイリオ" pitchFamily="50" charset="-128"/>
                </a:rPr>
                <a:t>2026</a:t>
              </a:r>
              <a:endParaRPr lang="ja-JP" altLang="en-US" sz="1400" b="1" dirty="0">
                <a:solidFill>
                  <a:prstClr val="black"/>
                </a:solidFill>
                <a:latin typeface="メイリオ" pitchFamily="50" charset="-128"/>
                <a:ea typeface="メイリオ" pitchFamily="50" charset="-128"/>
              </a:endParaRPr>
            </a:p>
          </p:txBody>
        </p:sp>
        <p:sp>
          <p:nvSpPr>
            <p:cNvPr id="39" name="ホームベース 38"/>
            <p:cNvSpPr/>
            <p:nvPr/>
          </p:nvSpPr>
          <p:spPr bwMode="auto">
            <a:xfrm>
              <a:off x="6074049" y="2815215"/>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a:solidFill>
                    <a:prstClr val="black"/>
                  </a:solidFill>
                  <a:latin typeface="メイリオ" pitchFamily="50" charset="-128"/>
                  <a:ea typeface="メイリオ" pitchFamily="50" charset="-128"/>
                </a:rPr>
                <a:t>第８期計画</a:t>
              </a:r>
              <a:endParaRPr lang="en-US" altLang="ja-JP" sz="1400" b="1" dirty="0">
                <a:solidFill>
                  <a:prstClr val="black"/>
                </a:solidFill>
                <a:latin typeface="メイリオ" pitchFamily="50" charset="-128"/>
                <a:ea typeface="メイリオ" pitchFamily="50" charset="-128"/>
              </a:endParaRPr>
            </a:p>
            <a:p>
              <a:pPr>
                <a:spcBef>
                  <a:spcPts val="600"/>
                </a:spcBef>
                <a:defRPr/>
              </a:pPr>
              <a:r>
                <a:rPr lang="ja-JP" altLang="en-US" sz="1400" dirty="0">
                  <a:solidFill>
                    <a:srgbClr val="000000"/>
                  </a:solidFill>
                  <a:latin typeface="メイリオ" pitchFamily="50" charset="-128"/>
                  <a:ea typeface="メイリオ" pitchFamily="50" charset="-128"/>
                </a:rPr>
                <a:t>　</a:t>
              </a:r>
              <a:r>
                <a:rPr lang="en-US" altLang="ja-JP" sz="1400" dirty="0">
                  <a:solidFill>
                    <a:srgbClr val="000000"/>
                  </a:solidFill>
                  <a:latin typeface="メイリオ" pitchFamily="50" charset="-128"/>
                  <a:ea typeface="メイリオ" pitchFamily="50" charset="-128"/>
                </a:rPr>
                <a:t>2021</a:t>
              </a:r>
            </a:p>
            <a:p>
              <a:pPr algn="ctr">
                <a:defRPr/>
              </a:pPr>
              <a:r>
                <a:rPr lang="ja-JP" altLang="en-US" sz="1400" dirty="0">
                  <a:solidFill>
                    <a:srgbClr val="000000"/>
                  </a:solidFill>
                  <a:latin typeface="メイリオ" pitchFamily="50" charset="-128"/>
                  <a:ea typeface="メイリオ" pitchFamily="50" charset="-128"/>
                </a:rPr>
                <a:t>　～</a:t>
              </a:r>
              <a:r>
                <a:rPr lang="en-US" altLang="ja-JP" sz="1400" dirty="0">
                  <a:solidFill>
                    <a:srgbClr val="000000"/>
                  </a:solidFill>
                  <a:latin typeface="メイリオ" pitchFamily="50" charset="-128"/>
                  <a:ea typeface="メイリオ" pitchFamily="50" charset="-128"/>
                </a:rPr>
                <a:t>2023</a:t>
              </a:r>
              <a:endParaRPr lang="ja-JP" altLang="en-US" sz="1400" b="1" dirty="0">
                <a:solidFill>
                  <a:prstClr val="black"/>
                </a:solidFill>
                <a:latin typeface="メイリオ" pitchFamily="50" charset="-128"/>
                <a:ea typeface="メイリオ" pitchFamily="50" charset="-128"/>
              </a:endParaRPr>
            </a:p>
          </p:txBody>
        </p:sp>
        <p:sp>
          <p:nvSpPr>
            <p:cNvPr id="42" name="テキスト ボックス 8"/>
            <p:cNvSpPr txBox="1">
              <a:spLocks noChangeArrowheads="1"/>
            </p:cNvSpPr>
            <p:nvPr/>
          </p:nvSpPr>
          <p:spPr bwMode="auto">
            <a:xfrm>
              <a:off x="2761343" y="4178605"/>
              <a:ext cx="633507" cy="307777"/>
            </a:xfrm>
            <a:prstGeom prst="rect">
              <a:avLst/>
            </a:prstGeom>
            <a:noFill/>
            <a:ln w="9525">
              <a:noFill/>
              <a:miter lim="800000"/>
              <a:headEnd/>
              <a:tailEnd/>
            </a:ln>
          </p:spPr>
          <p:txBody>
            <a:bodyPr wrap="none">
              <a:spAutoFit/>
            </a:bodyPr>
            <a:lstStyle/>
            <a:p>
              <a:r>
                <a:rPr lang="en-US" altLang="ja-JP" sz="1400" dirty="0">
                  <a:solidFill>
                    <a:srgbClr val="000000"/>
                  </a:solidFill>
                  <a:latin typeface="メイリオ" pitchFamily="50" charset="-128"/>
                  <a:ea typeface="メイリオ" pitchFamily="50" charset="-128"/>
                </a:rPr>
                <a:t>2015</a:t>
              </a:r>
              <a:endParaRPr lang="ja-JP" altLang="en-US" sz="1400" dirty="0">
                <a:solidFill>
                  <a:srgbClr val="000000"/>
                </a:solidFill>
                <a:latin typeface="メイリオ" pitchFamily="50" charset="-128"/>
                <a:ea typeface="メイリオ" pitchFamily="50" charset="-128"/>
              </a:endParaRPr>
            </a:p>
          </p:txBody>
        </p:sp>
        <p:sp>
          <p:nvSpPr>
            <p:cNvPr id="40" name="ホームベース 39"/>
            <p:cNvSpPr/>
            <p:nvPr/>
          </p:nvSpPr>
          <p:spPr bwMode="auto">
            <a:xfrm>
              <a:off x="4777905" y="2796304"/>
              <a:ext cx="1296144" cy="1352776"/>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a:solidFill>
                    <a:prstClr val="black"/>
                  </a:solidFill>
                  <a:latin typeface="メイリオ" pitchFamily="50" charset="-128"/>
                  <a:ea typeface="メイリオ" pitchFamily="50" charset="-128"/>
                </a:rPr>
                <a:t>第７期計画</a:t>
              </a:r>
              <a:endParaRPr lang="en-US" altLang="ja-JP" sz="1400" b="1" dirty="0">
                <a:solidFill>
                  <a:prstClr val="black"/>
                </a:solidFill>
                <a:latin typeface="メイリオ" pitchFamily="50" charset="-128"/>
                <a:ea typeface="メイリオ" pitchFamily="50" charset="-128"/>
              </a:endParaRPr>
            </a:p>
            <a:p>
              <a:pPr>
                <a:spcBef>
                  <a:spcPts val="600"/>
                </a:spcBef>
                <a:defRPr/>
              </a:pPr>
              <a:r>
                <a:rPr lang="ja-JP" altLang="en-US" sz="1400" dirty="0">
                  <a:solidFill>
                    <a:srgbClr val="000000"/>
                  </a:solidFill>
                  <a:latin typeface="メイリオ" pitchFamily="50" charset="-128"/>
                  <a:ea typeface="メイリオ" pitchFamily="50" charset="-128"/>
                </a:rPr>
                <a:t>　</a:t>
              </a:r>
              <a:r>
                <a:rPr lang="en-US" altLang="ja-JP" sz="1400" dirty="0">
                  <a:solidFill>
                    <a:srgbClr val="000000"/>
                  </a:solidFill>
                  <a:latin typeface="メイリオ" pitchFamily="50" charset="-128"/>
                  <a:ea typeface="メイリオ" pitchFamily="50" charset="-128"/>
                </a:rPr>
                <a:t>2018</a:t>
              </a:r>
            </a:p>
            <a:p>
              <a:pPr algn="ctr">
                <a:defRPr/>
              </a:pPr>
              <a:r>
                <a:rPr lang="ja-JP" altLang="en-US" sz="1400" dirty="0">
                  <a:solidFill>
                    <a:srgbClr val="000000"/>
                  </a:solidFill>
                  <a:latin typeface="メイリオ" pitchFamily="50" charset="-128"/>
                  <a:ea typeface="メイリオ" pitchFamily="50" charset="-128"/>
                </a:rPr>
                <a:t>　～</a:t>
              </a:r>
              <a:r>
                <a:rPr lang="en-US" altLang="ja-JP" sz="1400" dirty="0">
                  <a:solidFill>
                    <a:srgbClr val="000000"/>
                  </a:solidFill>
                  <a:latin typeface="メイリオ" pitchFamily="50" charset="-128"/>
                  <a:ea typeface="メイリオ" pitchFamily="50" charset="-128"/>
                </a:rPr>
                <a:t>2020</a:t>
              </a:r>
              <a:endParaRPr lang="ja-JP" altLang="en-US" sz="1400" b="1" dirty="0">
                <a:solidFill>
                  <a:prstClr val="black"/>
                </a:solidFill>
                <a:latin typeface="メイリオ" pitchFamily="50" charset="-128"/>
                <a:ea typeface="メイリオ" pitchFamily="50" charset="-128"/>
              </a:endParaRPr>
            </a:p>
          </p:txBody>
        </p:sp>
        <p:sp>
          <p:nvSpPr>
            <p:cNvPr id="6" name="ホームベース 5"/>
            <p:cNvSpPr/>
            <p:nvPr/>
          </p:nvSpPr>
          <p:spPr bwMode="auto">
            <a:xfrm>
              <a:off x="3069629" y="2023125"/>
              <a:ext cx="1708276" cy="2125955"/>
            </a:xfrm>
            <a:prstGeom prst="homePlate">
              <a:avLst>
                <a:gd name="adj" fmla="val 26727"/>
              </a:avLst>
            </a:prstGeom>
            <a:solidFill>
              <a:srgbClr val="FFFF00"/>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b="1" dirty="0">
                  <a:solidFill>
                    <a:prstClr val="black"/>
                  </a:solidFill>
                  <a:latin typeface="メイリオ" pitchFamily="50" charset="-128"/>
                  <a:ea typeface="メイリオ" pitchFamily="50" charset="-128"/>
                </a:rPr>
                <a:t>第６期計画</a:t>
              </a:r>
              <a:endParaRPr lang="en-US" altLang="ja-JP" b="1" dirty="0">
                <a:solidFill>
                  <a:prstClr val="black"/>
                </a:solidFill>
                <a:latin typeface="メイリオ" pitchFamily="50" charset="-128"/>
                <a:ea typeface="メイリオ" pitchFamily="50" charset="-128"/>
              </a:endParaRPr>
            </a:p>
            <a:p>
              <a:pPr>
                <a:spcBef>
                  <a:spcPts val="600"/>
                </a:spcBef>
                <a:defRPr/>
              </a:pPr>
              <a:r>
                <a:rPr lang="ja-JP" altLang="en-US" sz="1400" dirty="0">
                  <a:solidFill>
                    <a:srgbClr val="000000"/>
                  </a:solidFill>
                  <a:latin typeface="メイリオ" pitchFamily="50" charset="-128"/>
                  <a:ea typeface="メイリオ" pitchFamily="50" charset="-128"/>
                </a:rPr>
                <a:t>　</a:t>
              </a:r>
              <a:r>
                <a:rPr lang="en-US" altLang="ja-JP" sz="1400" dirty="0">
                  <a:solidFill>
                    <a:srgbClr val="000000"/>
                  </a:solidFill>
                  <a:latin typeface="メイリオ" pitchFamily="50" charset="-128"/>
                  <a:ea typeface="メイリオ" pitchFamily="50" charset="-128"/>
                </a:rPr>
                <a:t>2015</a:t>
              </a:r>
            </a:p>
            <a:p>
              <a:pPr algn="ctr">
                <a:defRPr/>
              </a:pPr>
              <a:r>
                <a:rPr lang="ja-JP" altLang="en-US" sz="1400" dirty="0">
                  <a:solidFill>
                    <a:srgbClr val="000000"/>
                  </a:solidFill>
                  <a:latin typeface="メイリオ" pitchFamily="50" charset="-128"/>
                  <a:ea typeface="メイリオ" pitchFamily="50" charset="-128"/>
                </a:rPr>
                <a:t>　～</a:t>
              </a:r>
              <a:r>
                <a:rPr lang="en-US" altLang="ja-JP" sz="1400" dirty="0">
                  <a:solidFill>
                    <a:srgbClr val="000000"/>
                  </a:solidFill>
                  <a:latin typeface="メイリオ" pitchFamily="50" charset="-128"/>
                  <a:ea typeface="メイリオ" pitchFamily="50" charset="-128"/>
                </a:rPr>
                <a:t>2017</a:t>
              </a:r>
              <a:endParaRPr lang="ja-JP" altLang="en-US" sz="1400" b="1" dirty="0">
                <a:solidFill>
                  <a:prstClr val="black"/>
                </a:solidFill>
                <a:latin typeface="メイリオ" pitchFamily="50" charset="-128"/>
                <a:ea typeface="メイリオ" pitchFamily="50" charset="-128"/>
              </a:endParaRPr>
            </a:p>
          </p:txBody>
        </p:sp>
        <p:sp>
          <p:nvSpPr>
            <p:cNvPr id="4" name="テキスト ボックス 3"/>
            <p:cNvSpPr txBox="1"/>
            <p:nvPr/>
          </p:nvSpPr>
          <p:spPr>
            <a:xfrm>
              <a:off x="4520352" y="1961302"/>
              <a:ext cx="2849841" cy="369332"/>
            </a:xfrm>
            <a:prstGeom prst="rect">
              <a:avLst/>
            </a:prstGeom>
            <a:noFill/>
          </p:spPr>
          <p:txBody>
            <a:bodyPr wrap="square" rtlCol="0">
              <a:spAutoFit/>
            </a:bodyPr>
            <a:lstStyle/>
            <a:p>
              <a:pPr algn="ctr"/>
              <a:r>
                <a:rPr lang="ja-JP" altLang="en-US" dirty="0">
                  <a:solidFill>
                    <a:srgbClr val="1F497D"/>
                  </a:solidFill>
                  <a:latin typeface="ＤＦ特太ゴシック体" pitchFamily="49" charset="-128"/>
                  <a:ea typeface="ＤＦ特太ゴシック体" pitchFamily="49" charset="-128"/>
                </a:rPr>
                <a:t>＜</a:t>
              </a:r>
              <a:r>
                <a:rPr lang="en-US" altLang="ja-JP" dirty="0">
                  <a:solidFill>
                    <a:srgbClr val="1F497D"/>
                  </a:solidFill>
                  <a:latin typeface="ＤＦ特太ゴシック体" pitchFamily="49" charset="-128"/>
                  <a:ea typeface="ＤＦ特太ゴシック体" pitchFamily="49" charset="-128"/>
                </a:rPr>
                <a:t>2025</a:t>
              </a:r>
              <a:r>
                <a:rPr lang="ja-JP" altLang="en-US" dirty="0">
                  <a:solidFill>
                    <a:srgbClr val="1F497D"/>
                  </a:solidFill>
                  <a:latin typeface="ＤＦ特太ゴシック体" pitchFamily="49" charset="-128"/>
                  <a:ea typeface="ＤＦ特太ゴシック体" pitchFamily="49" charset="-128"/>
                </a:rPr>
                <a:t>年までの見通し＞</a:t>
              </a:r>
            </a:p>
          </p:txBody>
        </p:sp>
        <p:sp>
          <p:nvSpPr>
            <p:cNvPr id="7" name="二等辺三角形 6"/>
            <p:cNvSpPr/>
            <p:nvPr/>
          </p:nvSpPr>
          <p:spPr>
            <a:xfrm>
              <a:off x="2944095" y="4509120"/>
              <a:ext cx="197528"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右矢印 1"/>
            <p:cNvSpPr/>
            <p:nvPr/>
          </p:nvSpPr>
          <p:spPr>
            <a:xfrm>
              <a:off x="3106188" y="2132856"/>
              <a:ext cx="4686422" cy="663448"/>
            </a:xfrm>
            <a:prstGeom prst="rightArrow">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a:off x="7588182" y="4521785"/>
              <a:ext cx="197528"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2252097" y="4725144"/>
              <a:ext cx="1635063" cy="307777"/>
            </a:xfrm>
            <a:prstGeom prst="rect">
              <a:avLst/>
            </a:prstGeom>
            <a:noFill/>
          </p:spPr>
          <p:txBody>
            <a:bodyPr wrap="square" rtlCol="0">
              <a:spAutoFit/>
            </a:bodyPr>
            <a:lstStyle/>
            <a:p>
              <a:pPr algn="ctr"/>
              <a:r>
                <a:rPr lang="ja-JP" altLang="en-US" sz="1400" dirty="0">
                  <a:solidFill>
                    <a:prstClr val="black"/>
                  </a:solidFill>
                  <a:latin typeface="ＤＦ特太ゴシック体" pitchFamily="49" charset="-128"/>
                  <a:ea typeface="ＤＦ特太ゴシック体" pitchFamily="49" charset="-128"/>
                </a:rPr>
                <a:t>団塊世代が</a:t>
              </a:r>
              <a:r>
                <a:rPr lang="en-US" altLang="ja-JP" sz="1400" dirty="0">
                  <a:solidFill>
                    <a:prstClr val="black"/>
                  </a:solidFill>
                  <a:latin typeface="ＤＦ特太ゴシック体" pitchFamily="49" charset="-128"/>
                  <a:ea typeface="ＤＦ特太ゴシック体" pitchFamily="49" charset="-128"/>
                </a:rPr>
                <a:t>65</a:t>
              </a:r>
              <a:r>
                <a:rPr lang="ja-JP" altLang="en-US" sz="1400" dirty="0">
                  <a:solidFill>
                    <a:prstClr val="black"/>
                  </a:solidFill>
                  <a:latin typeface="ＤＦ特太ゴシック体" pitchFamily="49" charset="-128"/>
                  <a:ea typeface="ＤＦ特太ゴシック体" pitchFamily="49" charset="-128"/>
                </a:rPr>
                <a:t>歳に</a:t>
              </a:r>
            </a:p>
          </p:txBody>
        </p:sp>
        <p:sp>
          <p:nvSpPr>
            <p:cNvPr id="24" name="テキスト ボックス 23"/>
            <p:cNvSpPr txBox="1"/>
            <p:nvPr/>
          </p:nvSpPr>
          <p:spPr>
            <a:xfrm>
              <a:off x="6869414" y="4725144"/>
              <a:ext cx="1635063" cy="307777"/>
            </a:xfrm>
            <a:prstGeom prst="rect">
              <a:avLst/>
            </a:prstGeom>
            <a:noFill/>
          </p:spPr>
          <p:txBody>
            <a:bodyPr wrap="square" rtlCol="0">
              <a:spAutoFit/>
            </a:bodyPr>
            <a:lstStyle/>
            <a:p>
              <a:pPr algn="ctr"/>
              <a:r>
                <a:rPr lang="ja-JP" altLang="en-US" sz="1400" dirty="0">
                  <a:solidFill>
                    <a:prstClr val="black"/>
                  </a:solidFill>
                  <a:latin typeface="ＤＦ特太ゴシック体" pitchFamily="49" charset="-128"/>
                  <a:ea typeface="ＤＦ特太ゴシック体" pitchFamily="49" charset="-128"/>
                </a:rPr>
                <a:t>団塊世代が</a:t>
              </a:r>
              <a:r>
                <a:rPr lang="en-US" altLang="ja-JP" sz="1400" dirty="0">
                  <a:solidFill>
                    <a:prstClr val="black"/>
                  </a:solidFill>
                  <a:latin typeface="ＤＦ特太ゴシック体" pitchFamily="49" charset="-128"/>
                  <a:ea typeface="ＤＦ特太ゴシック体" pitchFamily="49" charset="-128"/>
                </a:rPr>
                <a:t>75</a:t>
              </a:r>
              <a:r>
                <a:rPr lang="ja-JP" altLang="en-US" sz="1400" dirty="0">
                  <a:solidFill>
                    <a:prstClr val="black"/>
                  </a:solidFill>
                  <a:latin typeface="ＤＦ特太ゴシック体" pitchFamily="49" charset="-128"/>
                  <a:ea typeface="ＤＦ特太ゴシック体" pitchFamily="49" charset="-128"/>
                </a:rPr>
                <a:t>歳に</a:t>
              </a:r>
            </a:p>
          </p:txBody>
        </p:sp>
      </p:grpSp>
      <p:sp>
        <p:nvSpPr>
          <p:cNvPr id="25" name="線吹き出し 1 (枠付き) 24"/>
          <p:cNvSpPr/>
          <p:nvPr/>
        </p:nvSpPr>
        <p:spPr>
          <a:xfrm>
            <a:off x="343234" y="946611"/>
            <a:ext cx="8788527" cy="1084125"/>
          </a:xfrm>
          <a:prstGeom prst="borderCallout1">
            <a:avLst>
              <a:gd name="adj1" fmla="val 153728"/>
              <a:gd name="adj2" fmla="val 39058"/>
              <a:gd name="adj3" fmla="val 100473"/>
              <a:gd name="adj4" fmla="val 4988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marL="177800" indent="-177800" algn="just">
              <a:defRPr/>
            </a:pPr>
            <a:r>
              <a:rPr lang="ja-JP" altLang="en-US" sz="1400" b="1" dirty="0">
                <a:solidFill>
                  <a:prstClr val="black"/>
                </a:solidFill>
                <a:latin typeface="ＭＳ ゴシック" pitchFamily="49" charset="-128"/>
                <a:ea typeface="ＭＳ ゴシック" pitchFamily="49" charset="-128"/>
              </a:rPr>
              <a:t>○　</a:t>
            </a:r>
            <a:r>
              <a:rPr lang="ja-JP" altLang="en-US" sz="1400" b="1" u="sng" dirty="0">
                <a:solidFill>
                  <a:prstClr val="black"/>
                </a:solidFill>
                <a:latin typeface="ＭＳ ゴシック" pitchFamily="49" charset="-128"/>
                <a:ea typeface="ＭＳ ゴシック" pitchFamily="49" charset="-128"/>
              </a:rPr>
              <a:t>第６期計画以後の計画は</a:t>
            </a:r>
            <a:r>
              <a:rPr lang="ja-JP" altLang="en-US" sz="1400" dirty="0">
                <a:solidFill>
                  <a:prstClr val="black"/>
                </a:solidFill>
                <a:latin typeface="ＭＳ ゴシック" pitchFamily="49" charset="-128"/>
                <a:ea typeface="ＭＳ ゴシック" pitchFamily="49" charset="-128"/>
              </a:rPr>
              <a:t>、</a:t>
            </a:r>
            <a:r>
              <a:rPr lang="en-US" altLang="ja-JP" sz="1400" b="1" u="sng" dirty="0">
                <a:solidFill>
                  <a:prstClr val="black"/>
                </a:solidFill>
                <a:latin typeface="ＭＳ ゴシック" pitchFamily="49" charset="-128"/>
                <a:ea typeface="ＭＳ ゴシック" pitchFamily="49" charset="-128"/>
              </a:rPr>
              <a:t>2025</a:t>
            </a:r>
            <a:r>
              <a:rPr lang="ja-JP" altLang="en-US" sz="1400" b="1" u="sng" dirty="0">
                <a:solidFill>
                  <a:prstClr val="black"/>
                </a:solidFill>
                <a:latin typeface="ＭＳ ゴシック" pitchFamily="49" charset="-128"/>
                <a:ea typeface="ＭＳ ゴシック" pitchFamily="49" charset="-128"/>
              </a:rPr>
              <a:t>年</a:t>
            </a:r>
            <a:r>
              <a:rPr lang="ja-JP" altLang="en-US" sz="1400" dirty="0">
                <a:solidFill>
                  <a:prstClr val="black"/>
                </a:solidFill>
                <a:latin typeface="ＭＳ ゴシック" pitchFamily="49" charset="-128"/>
                <a:ea typeface="ＭＳ ゴシック" pitchFamily="49" charset="-128"/>
              </a:rPr>
              <a:t>に向け、第５期で開始した</a:t>
            </a:r>
            <a:r>
              <a:rPr lang="ja-JP" altLang="en-US" sz="1400" b="1" u="sng" dirty="0">
                <a:solidFill>
                  <a:prstClr val="black"/>
                </a:solidFill>
                <a:latin typeface="ＭＳ ゴシック" pitchFamily="49" charset="-128"/>
                <a:ea typeface="ＭＳ ゴシック" pitchFamily="49" charset="-128"/>
              </a:rPr>
              <a:t>地域包括ケア実現のための方向性を承継</a:t>
            </a:r>
            <a:r>
              <a:rPr lang="ja-JP" altLang="en-US" sz="1400" dirty="0">
                <a:solidFill>
                  <a:prstClr val="black"/>
                </a:solidFill>
                <a:latin typeface="ＭＳ ゴシック" pitchFamily="49" charset="-128"/>
                <a:ea typeface="ＭＳ ゴシック" pitchFamily="49" charset="-128"/>
              </a:rPr>
              <a:t>しつつ、</a:t>
            </a:r>
            <a:r>
              <a:rPr lang="ja-JP" altLang="en-US" sz="1400" b="1" u="sng" dirty="0">
                <a:solidFill>
                  <a:prstClr val="black"/>
                </a:solidFill>
                <a:latin typeface="ＭＳ ゴシック" pitchFamily="49" charset="-128"/>
                <a:ea typeface="ＭＳ ゴシック" pitchFamily="49" charset="-128"/>
              </a:rPr>
              <a:t>在宅医療介護連携等の取組を本格化</a:t>
            </a:r>
            <a:r>
              <a:rPr lang="ja-JP" altLang="en-US" sz="1400" dirty="0">
                <a:solidFill>
                  <a:prstClr val="black"/>
                </a:solidFill>
                <a:latin typeface="ＭＳ ゴシック" pitchFamily="49" charset="-128"/>
                <a:ea typeface="ＭＳ ゴシック" pitchFamily="49" charset="-128"/>
              </a:rPr>
              <a:t>していくもの。</a:t>
            </a:r>
            <a:endParaRPr lang="en-US" altLang="ja-JP" sz="1400" dirty="0">
              <a:solidFill>
                <a:prstClr val="black"/>
              </a:solidFill>
              <a:latin typeface="ＭＳ ゴシック" pitchFamily="49" charset="-128"/>
              <a:ea typeface="ＭＳ ゴシック" pitchFamily="49" charset="-128"/>
            </a:endParaRPr>
          </a:p>
          <a:p>
            <a:pPr marL="177800" indent="-177800" algn="just">
              <a:spcBef>
                <a:spcPts val="600"/>
              </a:spcBef>
              <a:defRPr/>
            </a:pPr>
            <a:r>
              <a:rPr lang="ja-JP" altLang="en-US" sz="1400" dirty="0">
                <a:solidFill>
                  <a:prstClr val="black"/>
                </a:solidFill>
                <a:latin typeface="ＭＳ ゴシック" pitchFamily="49" charset="-128"/>
                <a:ea typeface="ＭＳ ゴシック" pitchFamily="49" charset="-128"/>
              </a:rPr>
              <a:t>○　</a:t>
            </a:r>
            <a:r>
              <a:rPr lang="ja-JP" altLang="en-US" sz="1400" b="1" u="sng" dirty="0">
                <a:solidFill>
                  <a:prstClr val="black"/>
                </a:solidFill>
                <a:latin typeface="ＭＳ ゴシック" pitchFamily="49" charset="-128"/>
                <a:ea typeface="ＭＳ ゴシック" pitchFamily="49" charset="-128"/>
              </a:rPr>
              <a:t>２０２５年までの中長期的なサービス・給付・保険料の水準も推計</a:t>
            </a:r>
            <a:r>
              <a:rPr lang="ja-JP" altLang="en-US" sz="1400" dirty="0">
                <a:solidFill>
                  <a:prstClr val="black"/>
                </a:solidFill>
                <a:latin typeface="ＭＳ ゴシック" pitchFamily="49" charset="-128"/>
                <a:ea typeface="ＭＳ ゴシック" pitchFamily="49" charset="-128"/>
              </a:rPr>
              <a:t>して記載することとし、</a:t>
            </a:r>
            <a:r>
              <a:rPr lang="ja-JP" altLang="en-US" sz="1400" b="1" u="sng" dirty="0">
                <a:solidFill>
                  <a:prstClr val="black"/>
                </a:solidFill>
                <a:latin typeface="ＭＳ ゴシック" pitchFamily="49" charset="-128"/>
                <a:ea typeface="ＭＳ ゴシック" pitchFamily="49" charset="-128"/>
              </a:rPr>
              <a:t>中長期的な視野に立った施策の展開を図る。</a:t>
            </a:r>
            <a:endParaRPr lang="en-US" altLang="ja-JP" sz="1400" dirty="0">
              <a:solidFill>
                <a:prstClr val="black"/>
              </a:solidFill>
              <a:latin typeface="ＭＳ ゴシック" pitchFamily="49" charset="-128"/>
              <a:ea typeface="ＭＳ ゴシック" pitchFamily="49" charset="-128"/>
            </a:endParaRPr>
          </a:p>
        </p:txBody>
      </p:sp>
      <p:sp>
        <p:nvSpPr>
          <p:cNvPr id="32" name="線吹き出し 1 (枠付き) 31"/>
          <p:cNvSpPr/>
          <p:nvPr/>
        </p:nvSpPr>
        <p:spPr>
          <a:xfrm>
            <a:off x="200471" y="5549814"/>
            <a:ext cx="8931289" cy="1007181"/>
          </a:xfrm>
          <a:prstGeom prst="borderCallout1">
            <a:avLst>
              <a:gd name="adj1" fmla="val -110167"/>
              <a:gd name="adj2" fmla="val 17329"/>
              <a:gd name="adj3" fmla="val -3993"/>
              <a:gd name="adj4" fmla="val 1218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algn="just">
              <a:defRPr/>
            </a:pPr>
            <a:r>
              <a:rPr lang="ja-JP" altLang="en-US" sz="1400" b="1" u="sng" dirty="0">
                <a:solidFill>
                  <a:prstClr val="black"/>
                </a:solidFill>
                <a:latin typeface="ＭＳ ゴシック" pitchFamily="49" charset="-128"/>
                <a:ea typeface="ＭＳ ゴシック" pitchFamily="49" charset="-128"/>
              </a:rPr>
              <a:t>第５期計画では</a:t>
            </a:r>
            <a:r>
              <a:rPr lang="ja-JP" altLang="en-US" sz="1400" dirty="0">
                <a:solidFill>
                  <a:prstClr val="black"/>
                </a:solidFill>
                <a:latin typeface="ＭＳ ゴシック" pitchFamily="49" charset="-128"/>
                <a:ea typeface="ＭＳ ゴシック" pitchFamily="49" charset="-128"/>
              </a:rPr>
              <a:t>、高齢者が地域で安心して暮らせる </a:t>
            </a:r>
            <a:r>
              <a:rPr lang="ja-JP" altLang="ja-JP" sz="1400" dirty="0">
                <a:solidFill>
                  <a:prstClr val="black"/>
                </a:solidFill>
                <a:latin typeface="ＭＳ ゴシック" pitchFamily="49" charset="-128"/>
                <a:ea typeface="ＭＳ ゴシック" pitchFamily="49" charset="-128"/>
              </a:rPr>
              <a:t>地域包括ケアシステムを構築</a:t>
            </a:r>
            <a:r>
              <a:rPr lang="ja-JP" altLang="en-US" sz="1400" dirty="0">
                <a:solidFill>
                  <a:prstClr val="black"/>
                </a:solidFill>
                <a:latin typeface="ＭＳ ゴシック" pitchFamily="49" charset="-128"/>
                <a:ea typeface="ＭＳ ゴシック" pitchFamily="49" charset="-128"/>
              </a:rPr>
              <a:t>するために必要となる、</a:t>
            </a:r>
            <a:r>
              <a:rPr lang="ja-JP" altLang="ja-JP" sz="1400" b="1" u="sng" spc="-60" dirty="0">
                <a:solidFill>
                  <a:prstClr val="black"/>
                </a:solidFill>
                <a:latin typeface="ＭＳ ゴシック" pitchFamily="49" charset="-128"/>
                <a:ea typeface="ＭＳ ゴシック" pitchFamily="49" charset="-128"/>
              </a:rPr>
              <a:t>①認知症支援策の充実 </a:t>
            </a:r>
            <a:r>
              <a:rPr lang="ja-JP" altLang="en-US" sz="1400" b="1" u="sng" spc="-60" dirty="0">
                <a:solidFill>
                  <a:prstClr val="black"/>
                </a:solidFill>
                <a:latin typeface="ＭＳ ゴシック" pitchFamily="49" charset="-128"/>
                <a:ea typeface="ＭＳ ゴシック" pitchFamily="49" charset="-128"/>
              </a:rPr>
              <a:t>、</a:t>
            </a:r>
            <a:r>
              <a:rPr lang="ja-JP" altLang="ja-JP" sz="1400" b="1" u="sng" spc="-60" dirty="0">
                <a:solidFill>
                  <a:prstClr val="black"/>
                </a:solidFill>
                <a:latin typeface="ＭＳ ゴシック" pitchFamily="49" charset="-128"/>
                <a:ea typeface="ＭＳ ゴシック" pitchFamily="49" charset="-128"/>
              </a:rPr>
              <a:t>②医療</a:t>
            </a:r>
            <a:r>
              <a:rPr lang="ja-JP" altLang="en-US" sz="1400" b="1" u="sng" spc="-60" dirty="0">
                <a:solidFill>
                  <a:prstClr val="black"/>
                </a:solidFill>
                <a:latin typeface="ＭＳ ゴシック" pitchFamily="49" charset="-128"/>
                <a:ea typeface="ＭＳ ゴシック" pitchFamily="49" charset="-128"/>
              </a:rPr>
              <a:t>と</a:t>
            </a:r>
            <a:r>
              <a:rPr lang="ja-JP" altLang="ja-JP" sz="1400" b="1" u="sng" spc="-60" dirty="0">
                <a:solidFill>
                  <a:prstClr val="black"/>
                </a:solidFill>
                <a:latin typeface="ＭＳ ゴシック" pitchFamily="49" charset="-128"/>
                <a:ea typeface="ＭＳ ゴシック" pitchFamily="49" charset="-128"/>
              </a:rPr>
              <a:t>の</a:t>
            </a:r>
            <a:r>
              <a:rPr lang="ja-JP" altLang="en-US" sz="1400" b="1" u="sng" spc="-60" dirty="0">
                <a:solidFill>
                  <a:prstClr val="black"/>
                </a:solidFill>
                <a:latin typeface="ＭＳ ゴシック" pitchFamily="49" charset="-128"/>
                <a:ea typeface="ＭＳ ゴシック" pitchFamily="49" charset="-128"/>
              </a:rPr>
              <a:t>連携、</a:t>
            </a:r>
            <a:r>
              <a:rPr lang="ja-JP" altLang="ja-JP" sz="1400" b="1" u="sng" spc="-60" dirty="0">
                <a:solidFill>
                  <a:prstClr val="black"/>
                </a:solidFill>
                <a:latin typeface="ＭＳ ゴシック" pitchFamily="49" charset="-128"/>
                <a:ea typeface="ＭＳ ゴシック" pitchFamily="49" charset="-128"/>
              </a:rPr>
              <a:t>③高齢者</a:t>
            </a:r>
            <a:r>
              <a:rPr lang="ja-JP" altLang="en-US" sz="1400" b="1" u="sng" spc="-60" dirty="0">
                <a:solidFill>
                  <a:prstClr val="black"/>
                </a:solidFill>
                <a:latin typeface="ＭＳ ゴシック" pitchFamily="49" charset="-128"/>
                <a:ea typeface="ＭＳ ゴシック" pitchFamily="49" charset="-128"/>
              </a:rPr>
              <a:t>の居住に係る施策との連携、</a:t>
            </a:r>
            <a:r>
              <a:rPr lang="ja-JP" altLang="ja-JP" sz="1400" b="1" u="sng" spc="-60" dirty="0">
                <a:solidFill>
                  <a:prstClr val="black"/>
                </a:solidFill>
                <a:latin typeface="ＭＳ ゴシック" pitchFamily="49" charset="-128"/>
                <a:ea typeface="ＭＳ ゴシック" pitchFamily="49" charset="-128"/>
              </a:rPr>
              <a:t>④生活支援サービス</a:t>
            </a:r>
            <a:r>
              <a:rPr lang="ja-JP" altLang="en-US" sz="1400" b="1" u="sng" spc="-60" dirty="0">
                <a:solidFill>
                  <a:prstClr val="black"/>
                </a:solidFill>
                <a:latin typeface="ＭＳ ゴシック" pitchFamily="49" charset="-128"/>
                <a:ea typeface="ＭＳ ゴシック" pitchFamily="49" charset="-128"/>
              </a:rPr>
              <a:t>の充実といった</a:t>
            </a:r>
            <a:r>
              <a:rPr lang="ja-JP" altLang="ja-JP" sz="1400" b="1" u="sng" spc="-60" dirty="0">
                <a:solidFill>
                  <a:prstClr val="black"/>
                </a:solidFill>
                <a:latin typeface="ＭＳ ゴシック" pitchFamily="49" charset="-128"/>
                <a:ea typeface="ＭＳ ゴシック" pitchFamily="49" charset="-128"/>
              </a:rPr>
              <a:t>重点</a:t>
            </a:r>
            <a:r>
              <a:rPr lang="ja-JP" altLang="en-US" sz="1400" b="1" u="sng" spc="-60" dirty="0">
                <a:solidFill>
                  <a:prstClr val="black"/>
                </a:solidFill>
                <a:latin typeface="ＭＳ ゴシック" pitchFamily="49" charset="-128"/>
                <a:ea typeface="ＭＳ ゴシック" pitchFamily="49" charset="-128"/>
              </a:rPr>
              <a:t>的に取り組むべき</a:t>
            </a:r>
            <a:r>
              <a:rPr lang="ja-JP" altLang="ja-JP" sz="1400" b="1" u="sng" spc="-60" dirty="0">
                <a:solidFill>
                  <a:prstClr val="black"/>
                </a:solidFill>
                <a:latin typeface="ＭＳ ゴシック" pitchFamily="49" charset="-128"/>
                <a:ea typeface="ＭＳ ゴシック" pitchFamily="49" charset="-128"/>
              </a:rPr>
              <a:t>事項</a:t>
            </a:r>
            <a:r>
              <a:rPr lang="ja-JP" altLang="ja-JP" sz="1400" spc="-60" dirty="0">
                <a:solidFill>
                  <a:prstClr val="black"/>
                </a:solidFill>
                <a:latin typeface="ＭＳ ゴシック" pitchFamily="49" charset="-128"/>
                <a:ea typeface="ＭＳ ゴシック" pitchFamily="49" charset="-128"/>
              </a:rPr>
              <a:t>を、</a:t>
            </a:r>
            <a:r>
              <a:rPr lang="ja-JP" altLang="en-US" sz="1400" spc="-60" dirty="0">
                <a:solidFill>
                  <a:prstClr val="black"/>
                </a:solidFill>
                <a:latin typeface="ＭＳ ゴシック" pitchFamily="49" charset="-128"/>
                <a:ea typeface="ＭＳ ゴシック" pitchFamily="49" charset="-128"/>
              </a:rPr>
              <a:t>実情に応じて</a:t>
            </a:r>
            <a:r>
              <a:rPr lang="ja-JP" altLang="ja-JP" sz="1400" spc="-60" dirty="0">
                <a:solidFill>
                  <a:prstClr val="black"/>
                </a:solidFill>
                <a:latin typeface="ＭＳ ゴシック" pitchFamily="49" charset="-128"/>
                <a:ea typeface="ＭＳ ゴシック" pitchFamily="49" charset="-128"/>
              </a:rPr>
              <a:t>選択して</a:t>
            </a:r>
            <a:r>
              <a:rPr lang="ja-JP" altLang="ja-JP" sz="1400" b="1" u="sng" spc="-60" dirty="0">
                <a:solidFill>
                  <a:prstClr val="black"/>
                </a:solidFill>
                <a:latin typeface="ＭＳ ゴシック" pitchFamily="49" charset="-128"/>
                <a:ea typeface="ＭＳ ゴシック" pitchFamily="49" charset="-128"/>
              </a:rPr>
              <a:t>位置づける</a:t>
            </a:r>
            <a:r>
              <a:rPr lang="ja-JP" altLang="en-US" sz="1400" b="1" u="sng" spc="-60" dirty="0">
                <a:solidFill>
                  <a:prstClr val="black"/>
                </a:solidFill>
                <a:latin typeface="ＭＳ ゴシック" pitchFamily="49" charset="-128"/>
                <a:ea typeface="ＭＳ ゴシック" pitchFamily="49" charset="-128"/>
              </a:rPr>
              <a:t>など</a:t>
            </a:r>
            <a:r>
              <a:rPr lang="ja-JP" altLang="ja-JP" sz="1400" b="1" u="sng" spc="-60" dirty="0">
                <a:solidFill>
                  <a:prstClr val="black"/>
                </a:solidFill>
                <a:latin typeface="ＭＳ ゴシック" pitchFamily="49" charset="-128"/>
                <a:ea typeface="ＭＳ ゴシック" pitchFamily="49" charset="-128"/>
              </a:rPr>
              <a:t>、段階的に計画の記載内容を充実強化させ</a:t>
            </a:r>
            <a:r>
              <a:rPr lang="ja-JP" altLang="en-US" sz="1400" b="1" u="sng" spc="-60" dirty="0">
                <a:solidFill>
                  <a:prstClr val="black"/>
                </a:solidFill>
                <a:latin typeface="ＭＳ ゴシック" pitchFamily="49" charset="-128"/>
                <a:ea typeface="ＭＳ ゴシック" pitchFamily="49" charset="-128"/>
              </a:rPr>
              <a:t>ていく取組をスタート</a:t>
            </a:r>
            <a:endParaRPr lang="ja-JP" altLang="en-US" sz="1400" spc="-60" dirty="0">
              <a:solidFill>
                <a:prstClr val="black"/>
              </a:solidFill>
              <a:latin typeface="ＭＳ ゴシック" pitchFamily="49" charset="-128"/>
              <a:ea typeface="ＭＳ ゴシック" pitchFamily="49" charset="-128"/>
            </a:endParaRPr>
          </a:p>
        </p:txBody>
      </p:sp>
      <p:sp>
        <p:nvSpPr>
          <p:cNvPr id="21" name="テキスト ボックス 20"/>
          <p:cNvSpPr txBox="1"/>
          <p:nvPr/>
        </p:nvSpPr>
        <p:spPr>
          <a:xfrm>
            <a:off x="899842" y="259924"/>
            <a:ext cx="7992889"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a:solidFill>
                  <a:prstClr val="black"/>
                </a:solidFill>
                <a:latin typeface="HGP創英角ｺﾞｼｯｸUB" pitchFamily="50" charset="-128"/>
                <a:ea typeface="HGP創英角ｺﾞｼｯｸUB" pitchFamily="50" charset="-128"/>
              </a:rPr>
              <a:t>２０２５年を見据えた介護保険事業計画の策定</a:t>
            </a:r>
          </a:p>
        </p:txBody>
      </p:sp>
      <p:sp>
        <p:nvSpPr>
          <p:cNvPr id="5" name="テキスト ボックス 4"/>
          <p:cNvSpPr txBox="1"/>
          <p:nvPr/>
        </p:nvSpPr>
        <p:spPr>
          <a:xfrm>
            <a:off x="200472" y="5134129"/>
            <a:ext cx="1152128" cy="369332"/>
          </a:xfrm>
          <a:prstGeom prst="rect">
            <a:avLst/>
          </a:prstGeom>
          <a:noFill/>
        </p:spPr>
        <p:txBody>
          <a:bodyPr wrap="square" rtlCol="0">
            <a:spAutoFit/>
          </a:bodyPr>
          <a:lstStyle/>
          <a:p>
            <a:r>
              <a:rPr lang="ja-JP" altLang="en-US" dirty="0">
                <a:solidFill>
                  <a:prstClr val="black"/>
                </a:solidFill>
              </a:rPr>
              <a:t>（参考）</a:t>
            </a:r>
          </a:p>
        </p:txBody>
      </p:sp>
    </p:spTree>
    <p:extLst>
      <p:ext uri="{BB962C8B-B14F-4D97-AF65-F5344CB8AC3E}">
        <p14:creationId xmlns:p14="http://schemas.microsoft.com/office/powerpoint/2010/main" val="28048817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2749" y="52658"/>
            <a:ext cx="9523141" cy="352006"/>
          </a:xfrm>
          <a:prstGeom prst="rect">
            <a:avLst/>
          </a:prstGeom>
          <a:solidFill>
            <a:srgbClr val="FFFF00">
              <a:alpha val="30000"/>
            </a:srgbClr>
          </a:solidFill>
          <a:ln w="25400" cap="flat" cmpd="sng" algn="ctr">
            <a:solidFill>
              <a:srgbClr val="4F81BD">
                <a:shade val="50000"/>
              </a:srgbClr>
            </a:solidFill>
            <a:prstDash val="solid"/>
          </a:ln>
          <a:effectLst/>
        </p:spPr>
        <p:txBody>
          <a:bodyPr lIns="91423" tIns="45712" rIns="91423" bIns="45712" rtlCol="0" anchor="ctr"/>
          <a:lstStyle/>
          <a:p>
            <a:pPr algn="ctr" defTabSz="913960">
              <a:defRPr/>
            </a:pPr>
            <a:r>
              <a:rPr kumimoji="0" lang="ja-JP" altLang="en-US" b="1" kern="0" dirty="0">
                <a:solidFill>
                  <a:prstClr val="black"/>
                </a:solidFill>
                <a:latin typeface="メイリオ" pitchFamily="50" charset="-128"/>
                <a:ea typeface="メイリオ" pitchFamily="50" charset="-128"/>
              </a:rPr>
              <a:t>地域における医療・介護の総合的な確保を図るための改革</a:t>
            </a:r>
            <a:endParaRPr kumimoji="0" lang="en-US" altLang="ja-JP" b="1" kern="0" dirty="0">
              <a:solidFill>
                <a:prstClr val="black"/>
              </a:solidFill>
              <a:latin typeface="メイリオ" pitchFamily="50" charset="-128"/>
              <a:ea typeface="メイリオ" pitchFamily="50" charset="-128"/>
            </a:endParaRPr>
          </a:p>
        </p:txBody>
      </p:sp>
      <p:sp>
        <p:nvSpPr>
          <p:cNvPr id="2" name="角丸四角形 1"/>
          <p:cNvSpPr/>
          <p:nvPr/>
        </p:nvSpPr>
        <p:spPr bwMode="auto">
          <a:xfrm>
            <a:off x="49598" y="476673"/>
            <a:ext cx="9777536" cy="637785"/>
          </a:xfrm>
          <a:prstGeom prst="roundRect">
            <a:avLst/>
          </a:prstGeom>
          <a:solidFill>
            <a:srgbClr val="FFFF99">
              <a:alpha val="48000"/>
            </a:srgb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marL="982284" indent="-1223401" algn="just" defTabSz="957091">
              <a:lnSpc>
                <a:spcPts val="1496"/>
              </a:lnSpc>
            </a:pPr>
            <a:r>
              <a:rPr lang="ja-JP" altLang="en-US" sz="1400" dirty="0">
                <a:solidFill>
                  <a:prstClr val="black"/>
                </a:solidFill>
                <a:latin typeface="HGPｺﾞｼｯｸM" panose="020B0600000000000000" pitchFamily="50" charset="-128"/>
                <a:ea typeface="HGPｺﾞｼｯｸM" panose="020B0600000000000000" pitchFamily="50" charset="-128"/>
              </a:rPr>
              <a:t>改革の目的：　今回の医療・介護の改革は、プログラム法の規定に基づき、</a:t>
            </a:r>
            <a:r>
              <a:rPr lang="ja-JP" altLang="en-US" sz="1400" b="1" dirty="0">
                <a:solidFill>
                  <a:srgbClr val="FF0000"/>
                </a:solidFill>
                <a:latin typeface="HGPｺﾞｼｯｸM" panose="020B0600000000000000" pitchFamily="50" charset="-128"/>
                <a:ea typeface="HGPｺﾞｼｯｸM" panose="020B0600000000000000" pitchFamily="50" charset="-128"/>
              </a:rPr>
              <a:t>高度急性期から在宅医療・介護までの一連のサービスを地域において総合的に確保</a:t>
            </a:r>
            <a:r>
              <a:rPr lang="ja-JP" altLang="en-US" sz="1400" dirty="0">
                <a:solidFill>
                  <a:prstClr val="black"/>
                </a:solidFill>
                <a:latin typeface="HGPｺﾞｼｯｸM" panose="020B0600000000000000" pitchFamily="50" charset="-128"/>
                <a:ea typeface="HGPｺﾞｼｯｸM" panose="020B0600000000000000" pitchFamily="50" charset="-128"/>
              </a:rPr>
              <a:t>することで地域における適切な医療・介護サービスの提供体制を実現し、患者の早期の社会復帰を進め、住み慣れた地域での継続的な生活を可能とすること　</a:t>
            </a:r>
          </a:p>
        </p:txBody>
      </p:sp>
      <p:sp>
        <p:nvSpPr>
          <p:cNvPr id="5" name="角丸四角形 4"/>
          <p:cNvSpPr/>
          <p:nvPr/>
        </p:nvSpPr>
        <p:spPr bwMode="auto">
          <a:xfrm>
            <a:off x="994079" y="1217326"/>
            <a:ext cx="8695161" cy="977251"/>
          </a:xfrm>
          <a:prstGeom prst="roundRect">
            <a:avLst/>
          </a:prstGeom>
          <a:solidFill>
            <a:srgbClr val="99FF99">
              <a:alpha val="49000"/>
            </a:srgbClr>
          </a:solidFill>
          <a:ln w="19050">
            <a:solidFill>
              <a:schemeClr val="tx1"/>
            </a:solidFill>
            <a:prstDash val="dash"/>
            <a:round/>
            <a:headEnd/>
            <a:tailEnd/>
          </a:ln>
        </p:spPr>
        <p:txBody>
          <a:bodyPr lIns="68403" tIns="34202" rIns="68403" bIns="34202" spcCol="0" rtlCol="0" anchor="ctr"/>
          <a:lstStyle/>
          <a:p>
            <a:pPr algn="just" defTabSz="957091"/>
            <a:endParaRPr lang="en-US" altLang="ja-JP" sz="1400" dirty="0">
              <a:solidFill>
                <a:prstClr val="black"/>
              </a:solidFill>
              <a:latin typeface="HGP創英角ｺﾞｼｯｸUB" pitchFamily="50" charset="-128"/>
            </a:endParaRPr>
          </a:p>
          <a:p>
            <a:pPr algn="just" defTabSz="957091"/>
            <a:endParaRPr lang="en-US" altLang="ja-JP" sz="1400" dirty="0">
              <a:solidFill>
                <a:prstClr val="black"/>
              </a:solidFill>
              <a:latin typeface="HGP創英角ｺﾞｼｯｸUB" pitchFamily="50" charset="-128"/>
            </a:endParaRPr>
          </a:p>
          <a:p>
            <a:pPr algn="just" defTabSz="957091"/>
            <a:r>
              <a:rPr lang="ja-JP" altLang="en-US" sz="1400" dirty="0">
                <a:solidFill>
                  <a:prstClr val="black"/>
                </a:solidFill>
                <a:latin typeface="HGP創英角ｺﾞｼｯｸUB" pitchFamily="50" charset="-128"/>
              </a:rPr>
              <a:t>　　　　　　</a:t>
            </a:r>
            <a:r>
              <a:rPr lang="ja-JP" altLang="en-US" sz="1400" b="1" dirty="0">
                <a:solidFill>
                  <a:prstClr val="black"/>
                </a:solidFill>
                <a:latin typeface="HGP創英角ｺﾞｼｯｸUB" pitchFamily="50" charset="-128"/>
              </a:rPr>
              <a:t>■医療及び介護サービスの整合的な計画の策定と、医療・介護を対象とした新たな財政支援制度</a:t>
            </a:r>
            <a:endParaRPr lang="en-US" altLang="ja-JP" sz="1400" b="1" dirty="0">
              <a:solidFill>
                <a:prstClr val="black"/>
              </a:solidFill>
              <a:latin typeface="HGP創英角ｺﾞｼｯｸUB" pitchFamily="50" charset="-128"/>
            </a:endParaRPr>
          </a:p>
          <a:p>
            <a:pPr marL="741167" algn="just" defTabSz="957091"/>
            <a:r>
              <a:rPr lang="ja-JP" altLang="en-US" sz="1000" dirty="0">
                <a:solidFill>
                  <a:prstClr val="black"/>
                </a:solidFill>
                <a:latin typeface="ＭＳ 明朝" panose="02020609040205080304" pitchFamily="17" charset="-128"/>
                <a:ea typeface="ＭＳ 明朝" panose="02020609040205080304" pitchFamily="17" charset="-128"/>
              </a:rPr>
              <a:t>　・都道府県が策定する医療計画と介護保険事業計画を、一体的・強い整合性を持った形で策定（両者を包括する基本的</a:t>
            </a:r>
            <a:r>
              <a:rPr lang="ja-JP" altLang="en-US" sz="1000">
                <a:solidFill>
                  <a:prstClr val="black"/>
                </a:solidFill>
                <a:latin typeface="ＭＳ 明朝" panose="02020609040205080304" pitchFamily="17" charset="-128"/>
                <a:ea typeface="ＭＳ 明朝" panose="02020609040205080304" pitchFamily="17" charset="-128"/>
              </a:rPr>
              <a:t>な方針）</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000" dirty="0">
                <a:solidFill>
                  <a:prstClr val="black"/>
                </a:solidFill>
                <a:latin typeface="ＭＳ 明朝" panose="02020609040205080304" pitchFamily="17" charset="-128"/>
                <a:ea typeface="ＭＳ 明朝" panose="02020609040205080304" pitchFamily="17" charset="-128"/>
              </a:rPr>
              <a:t>　　　　　  　・消費税増収分を活用した新たな財政支援制度（各都道府県に基金を設置）を法定化（医療・介護とも対象）</a:t>
            </a:r>
          </a:p>
        </p:txBody>
      </p:sp>
      <p:sp>
        <p:nvSpPr>
          <p:cNvPr id="6" name="角丸四角形 5"/>
          <p:cNvSpPr/>
          <p:nvPr/>
        </p:nvSpPr>
        <p:spPr bwMode="auto">
          <a:xfrm>
            <a:off x="128465" y="2194578"/>
            <a:ext cx="5103138" cy="2005937"/>
          </a:xfrm>
          <a:prstGeom prst="roundRect">
            <a:avLst>
              <a:gd name="adj" fmla="val 638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prstClr val="black"/>
                </a:solidFill>
                <a:latin typeface="HGP創英角ｺﾞｼｯｸUB" pitchFamily="50" charset="-128"/>
              </a:rPr>
              <a:t>■地域での効率的・質の高い医療の確保</a:t>
            </a:r>
            <a:endParaRPr lang="en-US" altLang="ja-JP" sz="1500" b="1" dirty="0">
              <a:solidFill>
                <a:prstClr val="black"/>
              </a:solidFill>
              <a:latin typeface="HGP創英角ｺﾞｼｯｸUB" pitchFamily="50" charset="-128"/>
            </a:endParaRPr>
          </a:p>
          <a:p>
            <a:pPr algn="just" defTabSz="957091"/>
            <a:r>
              <a:rPr lang="ja-JP" altLang="en-US" sz="1200" dirty="0">
                <a:solidFill>
                  <a:prstClr val="black"/>
                </a:solidFill>
                <a:latin typeface="ＭＳ Ｐゴシック"/>
              </a:rPr>
              <a:t>　○病床の機能分化・連携</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各医療機関が医療機能（高度急性期、急性期、回復期、慢性期）を</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en-US" altLang="ja-JP" sz="1000" dirty="0">
                <a:solidFill>
                  <a:prstClr val="black"/>
                </a:solidFill>
                <a:latin typeface="ＭＳ 明朝" panose="02020609040205080304" pitchFamily="17" charset="-128"/>
                <a:ea typeface="ＭＳ 明朝" panose="02020609040205080304" pitchFamily="17" charset="-128"/>
              </a:rPr>
              <a:t>  </a:t>
            </a:r>
            <a:r>
              <a:rPr lang="ja-JP" altLang="en-US" sz="1000" dirty="0">
                <a:solidFill>
                  <a:prstClr val="black"/>
                </a:solidFill>
                <a:latin typeface="ＭＳ 明朝" panose="02020609040205080304" pitchFamily="17" charset="-128"/>
                <a:ea typeface="ＭＳ 明朝" panose="02020609040205080304" pitchFamily="17" charset="-128"/>
              </a:rPr>
              <a:t>都道府県に報告</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都道府県は、報告制度等を活用し、各医療機能の必要量等を含む</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地域の医療提供体制の将来のあるべき姿</a:t>
            </a:r>
            <a:r>
              <a:rPr lang="en-US" altLang="ja-JP" sz="1000" dirty="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地域医療構想（ビジョン）</a:t>
            </a:r>
            <a:r>
              <a:rPr lang="en-US" altLang="ja-JP" sz="1000" dirty="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を策定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地域医療構想（ビジョン）は、医療機関の自主的な取組と医療機関相互の</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協議により推進することを基本。なお、医療機関相互の協議の合意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に従わない医療機関が現れた場合等には必要な対処措置を講ずる</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200" dirty="0">
                <a:solidFill>
                  <a:prstClr val="black"/>
                </a:solidFill>
                <a:latin typeface="ＭＳ Ｐゴシック"/>
              </a:rPr>
              <a:t>　○有床診療所等の役割の位置づけ</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病床機能報告制度及び地域医療構想（ビジョン）の導入を踏まえ、国、</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地方公共団体、病院、国民（患者）と併せ、有床診療所の役割・責務に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ついて、医療法に位置づける。</a:t>
            </a:r>
          </a:p>
          <a:p>
            <a:pPr algn="just" defTabSz="957091"/>
            <a:r>
              <a:rPr lang="ja-JP" altLang="en-US" sz="1200" dirty="0">
                <a:solidFill>
                  <a:prstClr val="black"/>
                </a:solidFill>
                <a:latin typeface="ＭＳ Ｐゴシック"/>
              </a:rPr>
              <a:t>　○在宅医療の推進、介護との連携</a:t>
            </a:r>
            <a:endParaRPr lang="en-US" altLang="ja-JP" sz="1200" dirty="0">
              <a:solidFill>
                <a:prstClr val="black"/>
              </a:solidFill>
              <a:latin typeface="ＭＳ Ｐゴシック"/>
            </a:endParaRPr>
          </a:p>
        </p:txBody>
      </p:sp>
      <p:sp>
        <p:nvSpPr>
          <p:cNvPr id="8" name="十字形 7"/>
          <p:cNvSpPr/>
          <p:nvPr/>
        </p:nvSpPr>
        <p:spPr bwMode="auto">
          <a:xfrm>
            <a:off x="5231602" y="1268760"/>
            <a:ext cx="431328" cy="354257"/>
          </a:xfrm>
          <a:prstGeom prst="plus">
            <a:avLst>
              <a:gd name="adj" fmla="val 37760"/>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68403" tIns="34202" rIns="68403" bIns="34202" spcCol="0" rtlCol="0" anchor="ctr"/>
          <a:lstStyle/>
          <a:p>
            <a:pPr marL="201576" indent="-201576" algn="just" defTabSz="957091">
              <a:buFont typeface="Wingdings" pitchFamily="2" charset="2"/>
              <a:buChar char="p"/>
            </a:pPr>
            <a:endParaRPr lang="ja-JP" altLang="en-US">
              <a:solidFill>
                <a:prstClr val="black"/>
              </a:solidFill>
              <a:latin typeface="HGP創英角ｺﾞｼｯｸUB" pitchFamily="50" charset="-128"/>
            </a:endParaRPr>
          </a:p>
        </p:txBody>
      </p:sp>
      <p:sp>
        <p:nvSpPr>
          <p:cNvPr id="9" name="角丸四角形 8"/>
          <p:cNvSpPr/>
          <p:nvPr/>
        </p:nvSpPr>
        <p:spPr bwMode="auto">
          <a:xfrm>
            <a:off x="5231602" y="2194578"/>
            <a:ext cx="4457638" cy="2005936"/>
          </a:xfrm>
          <a:prstGeom prst="roundRect">
            <a:avLst>
              <a:gd name="adj" fmla="val 6691"/>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27091" algn="just" defTabSz="957091"/>
            <a:r>
              <a:rPr lang="ja-JP" altLang="en-US" sz="1500" dirty="0">
                <a:solidFill>
                  <a:prstClr val="black"/>
                </a:solidFill>
                <a:latin typeface="HGP創英角ｺﾞｼｯｸUB" pitchFamily="50" charset="-128"/>
              </a:rPr>
              <a:t>　　</a:t>
            </a:r>
            <a:r>
              <a:rPr lang="ja-JP" altLang="en-US" sz="1500" b="1" dirty="0">
                <a:solidFill>
                  <a:prstClr val="black"/>
                </a:solidFill>
                <a:latin typeface="HGP創英角ｺﾞｼｯｸUB" pitchFamily="50" charset="-128"/>
              </a:rPr>
              <a:t>■地域包括ケアシステムの構築</a:t>
            </a:r>
            <a:endParaRPr lang="en-US" altLang="ja-JP" sz="1500" b="1" dirty="0">
              <a:solidFill>
                <a:prstClr val="black"/>
              </a:solidFill>
              <a:latin typeface="HGP創英角ｺﾞｼｯｸUB" pitchFamily="50" charset="-128"/>
            </a:endParaRPr>
          </a:p>
          <a:p>
            <a:pPr marL="127091" algn="just" defTabSz="957091">
              <a:lnSpc>
                <a:spcPts val="1422"/>
              </a:lnSpc>
            </a:pPr>
            <a:r>
              <a:rPr lang="ja-JP" altLang="en-US" sz="1200" dirty="0">
                <a:solidFill>
                  <a:prstClr val="black"/>
                </a:solidFill>
                <a:latin typeface="ＭＳ Ｐゴシック"/>
              </a:rPr>
              <a:t>　　　○地域支援事業の充実</a:t>
            </a:r>
            <a:endParaRPr lang="en-US" altLang="ja-JP" sz="1200" dirty="0">
              <a:solidFill>
                <a:prstClr val="black"/>
              </a:solidFill>
              <a:latin typeface="ＭＳ Ｐゴシック"/>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①在宅医療・介護連携の推進　②認知症施策の推進</a:t>
            </a:r>
            <a:endParaRPr lang="en-US" altLang="ja-JP" sz="1000" dirty="0">
              <a:solidFill>
                <a:prstClr val="black"/>
              </a:solidFill>
              <a:latin typeface="ＭＳ 明朝" panose="02020609040205080304" pitchFamily="17" charset="-128"/>
              <a:ea typeface="ＭＳ 明朝" panose="02020609040205080304" pitchFamily="17" charset="-128"/>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③地域ケア会議の推進　④生活支援サービスの充実・強化</a:t>
            </a:r>
            <a:endParaRPr lang="en-US" altLang="ja-JP" sz="10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800" dirty="0">
                <a:solidFill>
                  <a:prstClr val="black"/>
                </a:solidFill>
                <a:latin typeface="ＭＳ 明朝" panose="02020609040205080304" pitchFamily="17" charset="-128"/>
                <a:ea typeface="ＭＳ 明朝" panose="02020609040205080304" pitchFamily="17" charset="-128"/>
              </a:rPr>
              <a:t> *前回改正による</a:t>
            </a:r>
            <a:r>
              <a:rPr lang="en-US" altLang="ja-JP" sz="800" dirty="0">
                <a:solidFill>
                  <a:prstClr val="black"/>
                </a:solidFill>
                <a:latin typeface="ＭＳ 明朝" panose="02020609040205080304" pitchFamily="17" charset="-128"/>
                <a:ea typeface="ＭＳ 明朝" panose="02020609040205080304" pitchFamily="17" charset="-128"/>
              </a:rPr>
              <a:t>24</a:t>
            </a:r>
            <a:r>
              <a:rPr lang="ja-JP" altLang="en-US" sz="800" dirty="0">
                <a:solidFill>
                  <a:prstClr val="black"/>
                </a:solidFill>
                <a:latin typeface="ＭＳ 明朝" panose="02020609040205080304" pitchFamily="17" charset="-128"/>
                <a:ea typeface="ＭＳ 明朝" panose="02020609040205080304" pitchFamily="17" charset="-128"/>
              </a:rPr>
              <a:t>時間対応の定期巡回サービスをはじめ、介護サービ</a:t>
            </a:r>
            <a:endParaRPr lang="en-US" altLang="ja-JP" sz="8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800">
                <a:solidFill>
                  <a:prstClr val="black"/>
                </a:solidFill>
                <a:latin typeface="ＭＳ 明朝" panose="02020609040205080304" pitchFamily="17" charset="-128"/>
                <a:ea typeface="ＭＳ 明朝" panose="02020609040205080304" pitchFamily="17" charset="-128"/>
              </a:rPr>
              <a:t>　　　　　　スの充実・普及を推進</a:t>
            </a:r>
            <a:endParaRPr lang="en-US" altLang="ja-JP" sz="800" dirty="0">
              <a:solidFill>
                <a:prstClr val="black"/>
              </a:solidFill>
              <a:latin typeface="ＭＳ 明朝" panose="02020609040205080304" pitchFamily="17" charset="-128"/>
              <a:ea typeface="ＭＳ 明朝" panose="02020609040205080304" pitchFamily="17" charset="-128"/>
            </a:endParaRPr>
          </a:p>
          <a:p>
            <a:pPr marL="532120" indent="-405029" algn="just" defTabSz="957091">
              <a:lnSpc>
                <a:spcPts val="1422"/>
              </a:lnSpc>
            </a:pPr>
            <a:r>
              <a:rPr lang="ja-JP" altLang="en-US" sz="1200" dirty="0">
                <a:solidFill>
                  <a:prstClr val="black"/>
                </a:solidFill>
                <a:latin typeface="HGP創英角ｺﾞｼｯｸUB" pitchFamily="50" charset="-128"/>
              </a:rPr>
              <a:t>　　　○全国一律の予防給付（訪問介護・通所介護）を市町村が取り組む地域支援事業に移行し、多様化</a:t>
            </a:r>
            <a:endParaRPr lang="en-US" altLang="ja-JP" sz="1200" dirty="0">
              <a:solidFill>
                <a:prstClr val="black"/>
              </a:solidFill>
              <a:latin typeface="HGP創英角ｺﾞｼｯｸUB" pitchFamily="50" charset="-128"/>
            </a:endParaRPr>
          </a:p>
          <a:p>
            <a:pPr marL="532120" indent="-405029" algn="just" defTabSz="957091">
              <a:lnSpc>
                <a:spcPts val="1422"/>
              </a:lnSpc>
            </a:pPr>
            <a:r>
              <a:rPr lang="ja-JP" altLang="en-US" sz="1200" dirty="0">
                <a:solidFill>
                  <a:prstClr val="black"/>
                </a:solidFill>
                <a:latin typeface="HGP創英角ｺﾞｼｯｸUB" pitchFamily="50" charset="-128"/>
              </a:rPr>
              <a:t>　　　○特別養護老人ホームの「新規」入所者を、原則、要介護３以上に重点化　</a:t>
            </a:r>
            <a:r>
              <a:rPr lang="ja-JP" altLang="en-US" sz="900" dirty="0">
                <a:solidFill>
                  <a:prstClr val="black"/>
                </a:solidFill>
                <a:latin typeface="ＭＳ 明朝" panose="02020609040205080304" pitchFamily="17" charset="-128"/>
                <a:ea typeface="ＭＳ 明朝" panose="02020609040205080304" pitchFamily="17" charset="-128"/>
              </a:rPr>
              <a:t>*要介護</a:t>
            </a:r>
            <a:r>
              <a:rPr lang="en-US" altLang="ja-JP" sz="900" dirty="0">
                <a:solidFill>
                  <a:prstClr val="black"/>
                </a:solidFill>
                <a:latin typeface="ＭＳ 明朝" panose="02020609040205080304" pitchFamily="17" charset="-128"/>
                <a:ea typeface="ＭＳ 明朝" panose="02020609040205080304" pitchFamily="17" charset="-128"/>
              </a:rPr>
              <a:t>1</a:t>
            </a:r>
            <a:r>
              <a:rPr lang="ja-JP" altLang="en-US" sz="900" dirty="0">
                <a:solidFill>
                  <a:prstClr val="black"/>
                </a:solidFill>
                <a:latin typeface="ＭＳ 明朝" panose="02020609040205080304" pitchFamily="17" charset="-128"/>
                <a:ea typeface="ＭＳ 明朝" panose="02020609040205080304" pitchFamily="17" charset="-128"/>
              </a:rPr>
              <a:t>・</a:t>
            </a:r>
            <a:r>
              <a:rPr lang="en-US" altLang="ja-JP" sz="900" dirty="0">
                <a:solidFill>
                  <a:prstClr val="black"/>
                </a:solidFill>
                <a:latin typeface="ＭＳ 明朝" panose="02020609040205080304" pitchFamily="17" charset="-128"/>
                <a:ea typeface="ＭＳ 明朝" panose="02020609040205080304" pitchFamily="17" charset="-128"/>
              </a:rPr>
              <a:t>2</a:t>
            </a:r>
            <a:r>
              <a:rPr lang="ja-JP" altLang="en-US" sz="900" dirty="0">
                <a:solidFill>
                  <a:prstClr val="black"/>
                </a:solidFill>
                <a:latin typeface="ＭＳ 明朝" panose="02020609040205080304" pitchFamily="17" charset="-128"/>
                <a:ea typeface="ＭＳ 明朝" panose="02020609040205080304" pitchFamily="17" charset="-128"/>
              </a:rPr>
              <a:t>でも一定の場合には入所可能</a:t>
            </a:r>
          </a:p>
        </p:txBody>
      </p:sp>
      <p:sp>
        <p:nvSpPr>
          <p:cNvPr id="18" name="角丸四角形 17"/>
          <p:cNvSpPr/>
          <p:nvPr/>
        </p:nvSpPr>
        <p:spPr bwMode="auto">
          <a:xfrm>
            <a:off x="7212584" y="4457686"/>
            <a:ext cx="2614551" cy="2262857"/>
          </a:xfrm>
          <a:prstGeom prst="roundRect">
            <a:avLst>
              <a:gd name="adj" fmla="val 6677"/>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35405" indent="-135405" algn="just" defTabSz="957091"/>
            <a:r>
              <a:rPr lang="ja-JP" altLang="en-US" sz="1500" b="1" dirty="0">
                <a:solidFill>
                  <a:prstClr val="black"/>
                </a:solidFill>
                <a:latin typeface="HGP創英角ｺﾞｼｯｸUB" pitchFamily="50" charset="-128"/>
              </a:rPr>
              <a:t>■持続可能な介護保険制度の構築　</a:t>
            </a:r>
            <a:r>
              <a:rPr lang="ja-JP" altLang="en-US" sz="1000" b="1" dirty="0">
                <a:solidFill>
                  <a:prstClr val="black"/>
                </a:solidFill>
                <a:latin typeface="HGP創英角ｺﾞｼｯｸUB" pitchFamily="50" charset="-128"/>
              </a:rPr>
              <a:t>（費用負担の公平化）</a:t>
            </a:r>
            <a:endParaRPr lang="en-US" altLang="ja-JP" sz="1000" b="1" dirty="0">
              <a:solidFill>
                <a:prstClr val="black"/>
              </a:solidFill>
              <a:latin typeface="HGP創英角ｺﾞｼｯｸUB" pitchFamily="50" charset="-128"/>
            </a:endParaRPr>
          </a:p>
          <a:p>
            <a:pPr marL="135405" indent="-135405" algn="just" defTabSz="957091"/>
            <a:r>
              <a:rPr lang="ja-JP" altLang="en-US" sz="1200" dirty="0">
                <a:solidFill>
                  <a:prstClr val="black"/>
                </a:solidFill>
                <a:latin typeface="ＭＳ Ｐゴシック"/>
              </a:rPr>
              <a:t>○低所得者の保険料の軽減割合を拡大</a:t>
            </a:r>
            <a:endParaRPr lang="en-US" altLang="ja-JP" sz="1200" dirty="0">
              <a:solidFill>
                <a:prstClr val="black"/>
              </a:solidFill>
              <a:latin typeface="ＭＳ Ｐゴシック"/>
            </a:endParaRPr>
          </a:p>
          <a:p>
            <a:pPr marL="135405" indent="-135405" algn="just" defTabSz="957091"/>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*給付費の５割の公費に加えて別枠で公費を投入し、低所得者の保険料の軽減割合を拡大</a:t>
            </a:r>
            <a:endParaRPr lang="en-US" altLang="ja-JP" sz="900" dirty="0">
              <a:solidFill>
                <a:prstClr val="black"/>
              </a:solidFill>
              <a:latin typeface="ＭＳ 明朝" panose="02020609040205080304" pitchFamily="17" charset="-128"/>
              <a:ea typeface="ＭＳ 明朝" panose="02020609040205080304" pitchFamily="17" charset="-128"/>
            </a:endParaRPr>
          </a:p>
          <a:p>
            <a:pPr marL="135405" indent="-135405" algn="just" defTabSz="957091"/>
            <a:r>
              <a:rPr lang="ja-JP" altLang="en-US" sz="1200" dirty="0">
                <a:solidFill>
                  <a:prstClr val="black"/>
                </a:solidFill>
                <a:latin typeface="ＭＳ Ｐゴシック"/>
              </a:rPr>
              <a:t>○一定以上の所得のある利用者の自己負担を引上げ</a:t>
            </a:r>
            <a:endParaRPr lang="en-US" altLang="ja-JP" sz="1200" dirty="0">
              <a:solidFill>
                <a:prstClr val="black"/>
              </a:solidFill>
              <a:latin typeface="ＭＳ Ｐゴシック"/>
            </a:endParaRPr>
          </a:p>
          <a:p>
            <a:pPr marL="135405" indent="-135405" algn="just" defTabSz="957091"/>
            <a:r>
              <a:rPr lang="ja-JP" altLang="en-US" sz="1200" dirty="0">
                <a:solidFill>
                  <a:prstClr val="black"/>
                </a:solidFill>
                <a:latin typeface="ＭＳ Ｐゴシック"/>
              </a:rPr>
              <a:t>○低所得の施設利用者の食費・居住費を補填する「補足給付」の要件に資産などを追加</a:t>
            </a:r>
            <a:endParaRPr lang="en-US" altLang="ja-JP" sz="1200" dirty="0">
              <a:solidFill>
                <a:prstClr val="black"/>
              </a:solidFill>
              <a:latin typeface="ＭＳ Ｐゴシック"/>
            </a:endParaRPr>
          </a:p>
        </p:txBody>
      </p:sp>
      <p:sp>
        <p:nvSpPr>
          <p:cNvPr id="19" name="角丸四角形 18"/>
          <p:cNvSpPr/>
          <p:nvPr/>
        </p:nvSpPr>
        <p:spPr bwMode="auto">
          <a:xfrm>
            <a:off x="4618677" y="4459317"/>
            <a:ext cx="2657958" cy="2262857"/>
          </a:xfrm>
          <a:prstGeom prst="roundRect">
            <a:avLst>
              <a:gd name="adj" fmla="val 995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prstClr val="black"/>
                </a:solidFill>
                <a:latin typeface="HGP創英角ｺﾞｼｯｸUB" pitchFamily="50" charset="-128"/>
              </a:rPr>
              <a:t>■医療・介護従事者の確保</a:t>
            </a:r>
            <a:endParaRPr lang="en-US" altLang="ja-JP" sz="1500" b="1" dirty="0">
              <a:solidFill>
                <a:prstClr val="black"/>
              </a:solidFill>
              <a:latin typeface="HGP創英角ｺﾞｼｯｸUB" pitchFamily="50"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医師確保支援を行う地域医療支援センターの機能の位置づけ</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看護師等免許保持者に対して、ナースセンターへの届出制度を創設</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医療機関の勤務環境改善</a:t>
            </a:r>
            <a:endParaRPr lang="en-US" altLang="ja-JP" sz="1000" dirty="0">
              <a:solidFill>
                <a:prstClr val="black"/>
              </a:solidFill>
              <a:latin typeface="ＭＳ Ｐゴシック"/>
            </a:endParaRPr>
          </a:p>
          <a:p>
            <a:pPr marL="135405" indent="-135405" algn="just" defTabSz="957091"/>
            <a:r>
              <a:rPr lang="ja-JP" altLang="en-US" sz="900" spc="-75" dirty="0">
                <a:solidFill>
                  <a:prstClr val="black"/>
                </a:solidFill>
                <a:latin typeface="ＭＳ 明朝" panose="02020609040205080304" pitchFamily="17" charset="-128"/>
                <a:ea typeface="ＭＳ 明朝" panose="02020609040205080304" pitchFamily="17" charset="-128"/>
              </a:rPr>
              <a:t>　</a:t>
            </a:r>
            <a:r>
              <a:rPr lang="ja-JP" altLang="en-US" sz="800" spc="-75" dirty="0">
                <a:solidFill>
                  <a:prstClr val="black"/>
                </a:solidFill>
                <a:latin typeface="ＭＳ 明朝" panose="02020609040205080304" pitchFamily="17" charset="-128"/>
                <a:ea typeface="ＭＳ 明朝" panose="02020609040205080304" pitchFamily="17" charset="-128"/>
              </a:rPr>
              <a:t>*指針の策定、都道府県で取組を支援する仕組み</a:t>
            </a:r>
            <a:endParaRPr lang="en-US" altLang="ja-JP" sz="800" spc="-75" dirty="0">
              <a:solidFill>
                <a:prstClr val="black"/>
              </a:solidFill>
              <a:latin typeface="ＭＳ 明朝" panose="02020609040205080304" pitchFamily="17" charset="-128"/>
              <a:ea typeface="ＭＳ 明朝" panose="02020609040205080304" pitchFamily="17"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臨床修練制度の高度な医療技術を有する外国医師への拡充</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歯科技工士国家試験の全国統一化</a:t>
            </a:r>
          </a:p>
          <a:p>
            <a:pPr marL="135405" indent="-135405" algn="just" defTabSz="957091"/>
            <a:r>
              <a:rPr lang="ja-JP" altLang="en-US" sz="1100" dirty="0">
                <a:solidFill>
                  <a:prstClr val="black"/>
                </a:solidFill>
                <a:latin typeface="ＭＳ Ｐゴシック"/>
              </a:rPr>
              <a:t>○介護従事者の確保</a:t>
            </a:r>
            <a:endParaRPr lang="en-US" altLang="ja-JP" sz="1100" dirty="0">
              <a:solidFill>
                <a:prstClr val="black"/>
              </a:solidFill>
              <a:latin typeface="ＭＳ Ｐゴシック"/>
            </a:endParaRPr>
          </a:p>
          <a:p>
            <a:pPr marL="135405" indent="-135405" algn="just" defTabSz="957091"/>
            <a:r>
              <a:rPr lang="ja-JP" altLang="en-US" sz="900" dirty="0">
                <a:solidFill>
                  <a:prstClr val="black"/>
                </a:solidFill>
                <a:latin typeface="ＭＳ 明朝" panose="02020609040205080304" pitchFamily="17" charset="-128"/>
                <a:ea typeface="ＭＳ 明朝" panose="02020609040205080304" pitchFamily="17" charset="-128"/>
              </a:rPr>
              <a:t> 　*上記基金による対応、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21" name="下矢印 20"/>
          <p:cNvSpPr/>
          <p:nvPr/>
        </p:nvSpPr>
        <p:spPr bwMode="auto">
          <a:xfrm>
            <a:off x="3897507" y="2248367"/>
            <a:ext cx="887142" cy="158741"/>
          </a:xfrm>
          <a:prstGeom prst="downArrow">
            <a:avLst/>
          </a:prstGeom>
          <a:solidFill>
            <a:schemeClr val="accent1">
              <a:lumMod val="20000"/>
              <a:lumOff val="80000"/>
            </a:schemeClr>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2" name="下矢印 21"/>
          <p:cNvSpPr/>
          <p:nvPr/>
        </p:nvSpPr>
        <p:spPr bwMode="auto">
          <a:xfrm>
            <a:off x="8519860" y="2246284"/>
            <a:ext cx="852431" cy="160824"/>
          </a:xfrm>
          <a:prstGeom prst="downArrow">
            <a:avLst/>
          </a:prstGeom>
          <a:solidFill>
            <a:srgbClr val="FFCC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7" name="角丸四角形 26"/>
          <p:cNvSpPr/>
          <p:nvPr/>
        </p:nvSpPr>
        <p:spPr bwMode="auto">
          <a:xfrm>
            <a:off x="1249536" y="1268760"/>
            <a:ext cx="3814905" cy="354257"/>
          </a:xfrm>
          <a:prstGeom prst="roundRect">
            <a:avLst/>
          </a:prstGeom>
          <a:solidFill>
            <a:schemeClr val="accent5">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効率的かつ質の高い医療提供体制の構築</a:t>
            </a:r>
          </a:p>
        </p:txBody>
      </p:sp>
      <p:sp>
        <p:nvSpPr>
          <p:cNvPr id="29" name="角丸四角形 28"/>
          <p:cNvSpPr/>
          <p:nvPr/>
        </p:nvSpPr>
        <p:spPr bwMode="auto">
          <a:xfrm>
            <a:off x="5844528" y="1268760"/>
            <a:ext cx="3733272" cy="360040"/>
          </a:xfrm>
          <a:prstGeom prst="roundRect">
            <a:avLst/>
          </a:prstGeom>
          <a:solidFill>
            <a:schemeClr val="accent6">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地域包括ケアシステムの構築</a:t>
            </a:r>
          </a:p>
        </p:txBody>
      </p:sp>
      <p:sp>
        <p:nvSpPr>
          <p:cNvPr id="35" name="角丸四角形 34"/>
          <p:cNvSpPr/>
          <p:nvPr/>
        </p:nvSpPr>
        <p:spPr>
          <a:xfrm>
            <a:off x="49598" y="1165892"/>
            <a:ext cx="9777536" cy="3086057"/>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defTabSz="913575"/>
            <a:endParaRPr lang="ja-JP" altLang="en-US" dirty="0">
              <a:solidFill>
                <a:prstClr val="white"/>
              </a:solidFill>
            </a:endParaRPr>
          </a:p>
        </p:txBody>
      </p:sp>
      <p:sp>
        <p:nvSpPr>
          <p:cNvPr id="37" name="屈折矢印 36"/>
          <p:cNvSpPr/>
          <p:nvPr/>
        </p:nvSpPr>
        <p:spPr bwMode="auto">
          <a:xfrm rot="5400000">
            <a:off x="191181" y="1107821"/>
            <a:ext cx="799029" cy="812303"/>
          </a:xfrm>
          <a:prstGeom prst="bentUpArrow">
            <a:avLst>
              <a:gd name="adj1" fmla="val 37154"/>
              <a:gd name="adj2" fmla="val 25000"/>
              <a:gd name="adj3" fmla="val 25000"/>
            </a:avLst>
          </a:prstGeom>
          <a:solidFill>
            <a:srgbClr val="CCFF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10" name="左右矢印 9"/>
          <p:cNvSpPr/>
          <p:nvPr/>
        </p:nvSpPr>
        <p:spPr bwMode="auto">
          <a:xfrm>
            <a:off x="4908512" y="2905782"/>
            <a:ext cx="657414" cy="757026"/>
          </a:xfrm>
          <a:prstGeom prst="leftRightArrow">
            <a:avLst>
              <a:gd name="adj1" fmla="val 50000"/>
              <a:gd name="adj2" fmla="val 21078"/>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5" name="角丸四角形 24"/>
          <p:cNvSpPr/>
          <p:nvPr/>
        </p:nvSpPr>
        <p:spPr bwMode="auto">
          <a:xfrm>
            <a:off x="4791840" y="2327738"/>
            <a:ext cx="885527" cy="372253"/>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r>
              <a:rPr lang="ja-JP" altLang="en-US" sz="1200" dirty="0">
                <a:solidFill>
                  <a:prstClr val="black"/>
                </a:solidFill>
                <a:latin typeface="HGP創英角ｺﾞｼｯｸUB" pitchFamily="50" charset="-128"/>
              </a:rPr>
              <a:t>サービス</a:t>
            </a:r>
            <a:endParaRPr lang="en-US" altLang="ja-JP" sz="1200" dirty="0">
              <a:solidFill>
                <a:prstClr val="black"/>
              </a:solidFill>
              <a:latin typeface="HGP創英角ｺﾞｼｯｸUB" pitchFamily="50" charset="-128"/>
            </a:endParaRPr>
          </a:p>
          <a:p>
            <a:pPr algn="ctr" defTabSz="716224"/>
            <a:r>
              <a:rPr lang="ja-JP" altLang="en-US" sz="1200" dirty="0">
                <a:solidFill>
                  <a:prstClr val="black"/>
                </a:solidFill>
                <a:latin typeface="HGP創英角ｺﾞｼｯｸUB" pitchFamily="50" charset="-128"/>
              </a:rPr>
              <a:t>の充実</a:t>
            </a:r>
          </a:p>
        </p:txBody>
      </p:sp>
      <p:sp>
        <p:nvSpPr>
          <p:cNvPr id="51" name="角丸四角形 50"/>
          <p:cNvSpPr/>
          <p:nvPr/>
        </p:nvSpPr>
        <p:spPr bwMode="auto">
          <a:xfrm>
            <a:off x="1056898" y="19134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基金</a:t>
            </a:r>
          </a:p>
        </p:txBody>
      </p:sp>
      <p:sp>
        <p:nvSpPr>
          <p:cNvPr id="24" name="角丸四角形 23"/>
          <p:cNvSpPr/>
          <p:nvPr/>
        </p:nvSpPr>
        <p:spPr>
          <a:xfrm>
            <a:off x="49598" y="4406252"/>
            <a:ext cx="9777536" cy="2374091"/>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defTabSz="913575"/>
            <a:endParaRPr lang="ja-JP" altLang="en-US" dirty="0">
              <a:solidFill>
                <a:prstClr val="white"/>
              </a:solidFill>
            </a:endParaRPr>
          </a:p>
        </p:txBody>
      </p:sp>
      <p:sp>
        <p:nvSpPr>
          <p:cNvPr id="30" name="下矢印 29"/>
          <p:cNvSpPr/>
          <p:nvPr/>
        </p:nvSpPr>
        <p:spPr bwMode="auto">
          <a:xfrm rot="10800000">
            <a:off x="2862122" y="4200514"/>
            <a:ext cx="1165744" cy="249159"/>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1" name="下矢印 30"/>
          <p:cNvSpPr/>
          <p:nvPr/>
        </p:nvSpPr>
        <p:spPr bwMode="auto">
          <a:xfrm rot="10800000">
            <a:off x="4577395" y="4200515"/>
            <a:ext cx="1044251" cy="258802"/>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2" name="下矢印 31"/>
          <p:cNvSpPr/>
          <p:nvPr/>
        </p:nvSpPr>
        <p:spPr bwMode="auto">
          <a:xfrm rot="10800000">
            <a:off x="7850465" y="4200515"/>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8" name="角丸四角形 27"/>
          <p:cNvSpPr/>
          <p:nvPr/>
        </p:nvSpPr>
        <p:spPr bwMode="auto">
          <a:xfrm>
            <a:off x="4618677" y="6206451"/>
            <a:ext cx="2632500" cy="501429"/>
          </a:xfrm>
          <a:prstGeom prst="roundRect">
            <a:avLst>
              <a:gd name="adj" fmla="val 41897"/>
            </a:avLst>
          </a:prstGeom>
          <a:solidFill>
            <a:schemeClr val="accent6">
              <a:lumMod val="20000"/>
              <a:lumOff val="80000"/>
            </a:schemeClr>
          </a:solidFill>
          <a:ln w="19050">
            <a:noFill/>
            <a:prstDash val="dash"/>
            <a:round/>
            <a:headEnd/>
            <a:tailEnd/>
          </a:ln>
        </p:spPr>
        <p:txBody>
          <a:bodyPr lIns="68403" tIns="34202" rIns="68403" bIns="34202" spcCol="0" rtlCol="0" anchor="ctr"/>
          <a:lstStyle/>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介護従事者の確保</a:t>
            </a:r>
            <a:endParaRPr lang="en-US" altLang="ja-JP" sz="1000" dirty="0">
              <a:solidFill>
                <a:prstClr val="black"/>
              </a:solidFill>
              <a:latin typeface="ＭＳ Ｐゴシック"/>
            </a:endParaRPr>
          </a:p>
          <a:p>
            <a:pPr marL="271999" indent="-271999" algn="just" defTabSz="957091"/>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33" name="角丸四角形 32"/>
          <p:cNvSpPr/>
          <p:nvPr/>
        </p:nvSpPr>
        <p:spPr bwMode="auto">
          <a:xfrm>
            <a:off x="105318" y="4457686"/>
            <a:ext cx="4624286" cy="2288571"/>
          </a:xfrm>
          <a:prstGeom prst="roundRect">
            <a:avLst>
              <a:gd name="adj" fmla="val 9282"/>
            </a:avLst>
          </a:prstGeom>
          <a:solidFill>
            <a:schemeClr val="accent5">
              <a:lumMod val="20000"/>
              <a:lumOff val="80000"/>
            </a:schemeClr>
          </a:solidFill>
          <a:ln w="19050">
            <a:solidFill>
              <a:schemeClr val="tx1"/>
            </a:solidFill>
            <a:prstDash val="dash"/>
            <a:round/>
            <a:headEnd/>
            <a:tailEnd/>
          </a:ln>
        </p:spPr>
        <p:txBody>
          <a:bodyPr lIns="51188" tIns="25594" rIns="51188" bIns="25594" rtlCol="0" anchor="ctr"/>
          <a:lstStyle/>
          <a:p>
            <a:pPr algn="just" defTabSz="957091"/>
            <a:endParaRPr lang="en-US" altLang="ja-JP" sz="1500" dirty="0">
              <a:solidFill>
                <a:prstClr val="black"/>
              </a:solidFill>
              <a:latin typeface="ＭＳ Ｐゴシック"/>
            </a:endParaRPr>
          </a:p>
          <a:p>
            <a:pPr algn="just" defTabSz="957091"/>
            <a:r>
              <a:rPr lang="ja-JP" altLang="en-US" sz="1500" b="1" dirty="0">
                <a:solidFill>
                  <a:prstClr val="black"/>
                </a:solidFill>
                <a:latin typeface="ＭＳ Ｐゴシック"/>
              </a:rPr>
              <a:t>■地域での効率的・質の高い医療の確保</a:t>
            </a:r>
            <a:r>
              <a:rPr lang="ja-JP" altLang="en-US" sz="800" b="1" dirty="0">
                <a:solidFill>
                  <a:prstClr val="black"/>
                </a:solidFill>
                <a:latin typeface="ＭＳ Ｐゴシック"/>
              </a:rPr>
              <a:t>　</a:t>
            </a:r>
            <a:endParaRPr lang="en-US" altLang="ja-JP" sz="800" b="1" dirty="0">
              <a:solidFill>
                <a:prstClr val="black"/>
              </a:solidFill>
              <a:latin typeface="ＭＳ Ｐゴシック"/>
            </a:endParaRPr>
          </a:p>
          <a:p>
            <a:pPr algn="just" defTabSz="957091"/>
            <a:r>
              <a:rPr lang="ja-JP" altLang="en-US" sz="1200" dirty="0">
                <a:solidFill>
                  <a:prstClr val="black"/>
                </a:solidFill>
                <a:latin typeface="ＭＳ Ｐゴシック"/>
              </a:rPr>
              <a:t>○医療事故にかかる調査の仕組みの位置づけ</a:t>
            </a:r>
            <a:endParaRPr lang="en-US" altLang="ja-JP" sz="1200" dirty="0">
              <a:solidFill>
                <a:prstClr val="black"/>
              </a:solidFill>
              <a:latin typeface="ＭＳ Ｐゴシック"/>
            </a:endParaRPr>
          </a:p>
          <a:p>
            <a:pPr algn="just" defTabSz="957091"/>
            <a:r>
              <a:rPr lang="ja-JP" altLang="en-US" sz="1200" dirty="0">
                <a:solidFill>
                  <a:prstClr val="black"/>
                </a:solidFill>
                <a:latin typeface="ＭＳ Ｐゴシック"/>
              </a:rPr>
              <a:t>○医療法人制度に係る見直し</a:t>
            </a:r>
            <a:endParaRPr lang="en-US" altLang="ja-JP" sz="1200" dirty="0">
              <a:solidFill>
                <a:prstClr val="black"/>
              </a:solidFill>
              <a:latin typeface="ＭＳ Ｐゴシック"/>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・持ち分なし医療法人への移行促進策を創設（移行計画の策定等）</a:t>
            </a:r>
            <a:endParaRPr lang="en-US" altLang="ja-JP" sz="900" dirty="0">
              <a:solidFill>
                <a:prstClr val="black"/>
              </a:solidFill>
              <a:latin typeface="ＭＳ 明朝" panose="02020609040205080304" pitchFamily="17" charset="-128"/>
              <a:ea typeface="ＭＳ 明朝" panose="02020609040205080304" pitchFamily="17" charset="-128"/>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・医療法人社団と医療法人財団の合併を可能とする。</a:t>
            </a:r>
            <a:endParaRPr lang="en-US" altLang="ja-JP" sz="900" dirty="0">
              <a:solidFill>
                <a:prstClr val="black"/>
              </a:solidFill>
              <a:latin typeface="ＭＳ 明朝" panose="02020609040205080304" pitchFamily="17" charset="-128"/>
              <a:ea typeface="ＭＳ 明朝" panose="02020609040205080304" pitchFamily="17" charset="-128"/>
            </a:endParaRPr>
          </a:p>
          <a:p>
            <a:pPr algn="just" defTabSz="957091">
              <a:lnSpc>
                <a:spcPts val="1796"/>
              </a:lnSpc>
            </a:pPr>
            <a:r>
              <a:rPr lang="ja-JP" altLang="en-US" sz="1200" dirty="0">
                <a:solidFill>
                  <a:prstClr val="black"/>
                </a:solidFill>
                <a:latin typeface="ＭＳ Ｐゴシック"/>
              </a:rPr>
              <a:t>○臨床研究中核病院の位置づけ</a:t>
            </a:r>
            <a:endParaRPr lang="en-US" altLang="ja-JP" sz="1200" dirty="0">
              <a:solidFill>
                <a:prstClr val="black"/>
              </a:solidFill>
              <a:latin typeface="ＭＳ Ｐゴシック"/>
            </a:endParaRPr>
          </a:p>
          <a:p>
            <a:pPr algn="just" defTabSz="957091"/>
            <a:r>
              <a:rPr lang="ja-JP" altLang="en-US" sz="1500" b="1" dirty="0">
                <a:solidFill>
                  <a:prstClr val="black"/>
                </a:solidFill>
                <a:latin typeface="ＭＳ Ｐゴシック"/>
              </a:rPr>
              <a:t>■チーム医療の推進</a:t>
            </a:r>
            <a:endParaRPr lang="en-US" altLang="ja-JP" sz="1500" b="1" dirty="0">
              <a:solidFill>
                <a:prstClr val="black"/>
              </a:solidFill>
              <a:latin typeface="ＭＳ Ｐゴシック"/>
            </a:endParaRPr>
          </a:p>
          <a:p>
            <a:pPr algn="just" defTabSz="957091"/>
            <a:r>
              <a:rPr lang="ja-JP" altLang="en-US" sz="1200" dirty="0">
                <a:solidFill>
                  <a:prstClr val="black"/>
                </a:solidFill>
                <a:latin typeface="ＭＳ Ｐゴシック"/>
              </a:rPr>
              <a:t>○診療の補助のうちの特定行為を明確化し、それを手順書により行</a:t>
            </a:r>
            <a:endParaRPr lang="en-US" altLang="ja-JP" sz="1200" dirty="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err="1">
                <a:solidFill>
                  <a:prstClr val="black"/>
                </a:solidFill>
                <a:latin typeface="ＭＳ Ｐゴシック"/>
              </a:rPr>
              <a:t>う</a:t>
            </a:r>
            <a:r>
              <a:rPr lang="ja-JP" altLang="en-US" sz="1200" dirty="0">
                <a:solidFill>
                  <a:prstClr val="black"/>
                </a:solidFill>
                <a:latin typeface="ＭＳ Ｐゴシック"/>
              </a:rPr>
              <a:t>看護師の研修制度を新設</a:t>
            </a:r>
            <a:endParaRPr lang="en-US" altLang="ja-JP" sz="1200" dirty="0">
              <a:solidFill>
                <a:prstClr val="black"/>
              </a:solidFill>
              <a:latin typeface="ＭＳ Ｐゴシック"/>
            </a:endParaRPr>
          </a:p>
          <a:p>
            <a:pPr algn="just" defTabSz="957091"/>
            <a:r>
              <a:rPr lang="ja-JP" altLang="en-US" sz="1200" dirty="0">
                <a:solidFill>
                  <a:prstClr val="black"/>
                </a:solidFill>
                <a:latin typeface="ＭＳ Ｐゴシック"/>
              </a:rPr>
              <a:t>○診療放射線技師、臨床検査技師、歯科衛生士の業務範囲又は　</a:t>
            </a:r>
            <a:endParaRPr lang="en-US" altLang="ja-JP" sz="1200" dirty="0">
              <a:solidFill>
                <a:prstClr val="black"/>
              </a:solidFill>
              <a:latin typeface="ＭＳ Ｐゴシック"/>
            </a:endParaRPr>
          </a:p>
          <a:p>
            <a:pPr algn="just" defTabSz="957091"/>
            <a:r>
              <a:rPr lang="ja-JP" altLang="en-US" sz="1200" dirty="0">
                <a:solidFill>
                  <a:prstClr val="black"/>
                </a:solidFill>
                <a:latin typeface="ＭＳ Ｐゴシック"/>
              </a:rPr>
              <a:t>　業務実施体制の見直し</a:t>
            </a:r>
          </a:p>
        </p:txBody>
      </p:sp>
      <p:sp>
        <p:nvSpPr>
          <p:cNvPr id="34" name="角丸四角形 33"/>
          <p:cNvSpPr/>
          <p:nvPr/>
        </p:nvSpPr>
        <p:spPr bwMode="auto">
          <a:xfrm>
            <a:off x="105319" y="4302223"/>
            <a:ext cx="2231759" cy="361200"/>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lnSpc>
                <a:spcPts val="1496"/>
              </a:lnSpc>
            </a:pPr>
            <a:r>
              <a:rPr lang="ja-JP" altLang="en-US" sz="1300" dirty="0">
                <a:solidFill>
                  <a:prstClr val="black"/>
                </a:solidFill>
                <a:latin typeface="HGP創英角ｺﾞｼｯｸUB" pitchFamily="50" charset="-128"/>
              </a:rPr>
              <a:t>サービス充実の</a:t>
            </a:r>
            <a:endParaRPr lang="en-US" altLang="ja-JP" sz="1300" dirty="0">
              <a:solidFill>
                <a:prstClr val="black"/>
              </a:solidFill>
              <a:latin typeface="HGP創英角ｺﾞｼｯｸUB" pitchFamily="50" charset="-128"/>
            </a:endParaRPr>
          </a:p>
          <a:p>
            <a:pPr algn="ctr" defTabSz="716224">
              <a:lnSpc>
                <a:spcPts val="1496"/>
              </a:lnSpc>
            </a:pPr>
            <a:r>
              <a:rPr lang="ja-JP" altLang="en-US" sz="1300" dirty="0">
                <a:solidFill>
                  <a:prstClr val="black"/>
                </a:solidFill>
                <a:latin typeface="HGP創英角ｺﾞｼｯｸUB" pitchFamily="50" charset="-128"/>
              </a:rPr>
              <a:t>基盤制度の整備</a:t>
            </a:r>
          </a:p>
        </p:txBody>
      </p:sp>
      <p:sp>
        <p:nvSpPr>
          <p:cNvPr id="36" name="角丸四角形 35"/>
          <p:cNvSpPr/>
          <p:nvPr/>
        </p:nvSpPr>
        <p:spPr bwMode="auto">
          <a:xfrm>
            <a:off x="1056898" y="1677585"/>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計画</a:t>
            </a:r>
          </a:p>
        </p:txBody>
      </p:sp>
      <p:sp>
        <p:nvSpPr>
          <p:cNvPr id="38" name="下矢印 37"/>
          <p:cNvSpPr/>
          <p:nvPr/>
        </p:nvSpPr>
        <p:spPr bwMode="auto">
          <a:xfrm rot="10800000">
            <a:off x="6178852" y="4198433"/>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Tree>
    <p:extLst>
      <p:ext uri="{BB962C8B-B14F-4D97-AF65-F5344CB8AC3E}">
        <p14:creationId xmlns:p14="http://schemas.microsoft.com/office/powerpoint/2010/main" val="1534684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0715" y="421840"/>
            <a:ext cx="9756000" cy="1404000"/>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a:defRPr/>
            </a:pPr>
            <a:r>
              <a:rPr lang="ja-JP" altLang="en-US" sz="1400" b="1" dirty="0">
                <a:solidFill>
                  <a:prstClr val="black"/>
                </a:solidFill>
              </a:rPr>
              <a:t>① </a:t>
            </a:r>
            <a:r>
              <a:rPr lang="en-US" altLang="ja-JP" sz="1400" b="1" dirty="0">
                <a:solidFill>
                  <a:prstClr val="black"/>
                </a:solidFill>
              </a:rPr>
              <a:t>65</a:t>
            </a:r>
            <a:r>
              <a:rPr lang="ja-JP" altLang="en-US" sz="1400" b="1" dirty="0">
                <a:solidFill>
                  <a:prstClr val="black"/>
                </a:solidFill>
              </a:rPr>
              <a:t>歳以上の高齢者数は、</a:t>
            </a:r>
            <a:r>
              <a:rPr lang="en-US" altLang="ja-JP" sz="1400" b="1" dirty="0">
                <a:solidFill>
                  <a:prstClr val="black"/>
                </a:solidFill>
              </a:rPr>
              <a:t>2025</a:t>
            </a:r>
            <a:r>
              <a:rPr lang="ja-JP" altLang="en-US" sz="1400" b="1" dirty="0">
                <a:solidFill>
                  <a:prstClr val="black"/>
                </a:solidFill>
              </a:rPr>
              <a:t>年には</a:t>
            </a:r>
            <a:r>
              <a:rPr lang="en-US" altLang="ja-JP" sz="1400" b="1" dirty="0">
                <a:solidFill>
                  <a:prstClr val="black"/>
                </a:solidFill>
              </a:rPr>
              <a:t>3,657</a:t>
            </a:r>
            <a:r>
              <a:rPr lang="ja-JP" altLang="en-US" sz="1400" b="1" dirty="0">
                <a:solidFill>
                  <a:prstClr val="black"/>
                </a:solidFill>
              </a:rPr>
              <a:t>万人となり、</a:t>
            </a:r>
            <a:r>
              <a:rPr lang="en-US" altLang="ja-JP" sz="1400" b="1" dirty="0">
                <a:solidFill>
                  <a:prstClr val="black"/>
                </a:solidFill>
              </a:rPr>
              <a:t>2042</a:t>
            </a:r>
            <a:r>
              <a:rPr lang="ja-JP" altLang="en-US" sz="1400" b="1" dirty="0">
                <a:solidFill>
                  <a:prstClr val="black"/>
                </a:solidFill>
              </a:rPr>
              <a:t>年にはピークを迎える予測（</a:t>
            </a:r>
            <a:r>
              <a:rPr lang="en-US" altLang="ja-JP" sz="1400" b="1" dirty="0">
                <a:solidFill>
                  <a:prstClr val="black"/>
                </a:solidFill>
              </a:rPr>
              <a:t>3,878</a:t>
            </a:r>
            <a:r>
              <a:rPr lang="ja-JP" altLang="en-US" sz="1400" b="1" dirty="0">
                <a:solidFill>
                  <a:prstClr val="black"/>
                </a:solidFill>
              </a:rPr>
              <a:t>万人）。 </a:t>
            </a:r>
            <a:endParaRPr lang="en-US" altLang="ja-JP" sz="1400" b="1" dirty="0">
              <a:solidFill>
                <a:prstClr val="black"/>
              </a:solidFill>
            </a:endParaRPr>
          </a:p>
          <a:p>
            <a:pPr>
              <a:defRPr/>
            </a:pPr>
            <a:r>
              <a:rPr lang="ja-JP" altLang="en-US" sz="1400" b="1" dirty="0">
                <a:solidFill>
                  <a:prstClr val="black"/>
                </a:solidFill>
              </a:rPr>
              <a:t>　　また、</a:t>
            </a:r>
            <a:r>
              <a:rPr lang="en-US" altLang="ja-JP" sz="1400" b="1" dirty="0">
                <a:solidFill>
                  <a:prstClr val="black"/>
                </a:solidFill>
              </a:rPr>
              <a:t>75</a:t>
            </a:r>
            <a:r>
              <a:rPr lang="ja-JP" altLang="en-US" sz="1400" b="1" dirty="0">
                <a:solidFill>
                  <a:prstClr val="black"/>
                </a:solidFill>
              </a:rPr>
              <a:t>歳以上高齢者の全人口に占める割合は増加していき、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val="478070486"/>
              </p:ext>
            </p:extLst>
          </p:nvPr>
        </p:nvGraphicFramePr>
        <p:xfrm>
          <a:off x="337063" y="891142"/>
          <a:ext cx="9080501" cy="856080"/>
        </p:xfrm>
        <a:graphic>
          <a:graphicData uri="http://schemas.openxmlformats.org/drawingml/2006/table">
            <a:tbl>
              <a:tblPr firstRow="1" bandRow="1">
                <a:tableStyleId>{5940675A-B579-460E-94D1-54222C63F5DA}</a:tableStyleId>
              </a:tblPr>
              <a:tblGrid>
                <a:gridCol w="2743797">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tblGrid>
              <a:tr h="160719">
                <a:tc>
                  <a:txBody>
                    <a:bodyPr/>
                    <a:lstStyle/>
                    <a:p>
                      <a:pPr algn="ct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a:latin typeface="+mn-lt"/>
                          <a:ea typeface="+mn-ea"/>
                        </a:rPr>
                        <a:t>2012</a:t>
                      </a:r>
                      <a:r>
                        <a:rPr kumimoji="1" lang="ja-JP" altLang="en-US" sz="1400" baseline="0" dirty="0">
                          <a:latin typeface="+mn-lt"/>
                          <a:ea typeface="+mn-ea"/>
                        </a:rPr>
                        <a:t>年８月</a:t>
                      </a:r>
                    </a:p>
                  </a:txBody>
                  <a:tcPr marL="99061" marR="99061" marT="36000" marB="36000"/>
                </a:tc>
                <a:tc>
                  <a:txBody>
                    <a:bodyPr/>
                    <a:lstStyle/>
                    <a:p>
                      <a:pPr algn="ctr"/>
                      <a:r>
                        <a:rPr kumimoji="1" lang="en-US" altLang="ja-JP" sz="1400" baseline="0" dirty="0">
                          <a:latin typeface="+mn-lt"/>
                          <a:ea typeface="+mn-ea"/>
                        </a:rPr>
                        <a:t>2015</a:t>
                      </a:r>
                      <a:r>
                        <a:rPr kumimoji="1" lang="ja-JP" altLang="en-US" sz="1400" baseline="0" dirty="0">
                          <a:latin typeface="+mn-lt"/>
                          <a:ea typeface="+mn-ea"/>
                        </a:rPr>
                        <a:t>年</a:t>
                      </a:r>
                    </a:p>
                  </a:txBody>
                  <a:tcPr marL="99061" marR="99061" marT="36000" marB="36000"/>
                </a:tc>
                <a:tc>
                  <a:txBody>
                    <a:bodyPr/>
                    <a:lstStyle/>
                    <a:p>
                      <a:pPr algn="ctr"/>
                      <a:r>
                        <a:rPr kumimoji="1" lang="en-US" altLang="ja-JP" sz="1400" baseline="0" dirty="0">
                          <a:latin typeface="+mn-lt"/>
                          <a:ea typeface="+mn-ea"/>
                        </a:rPr>
                        <a:t>2025</a:t>
                      </a:r>
                      <a:r>
                        <a:rPr kumimoji="1" lang="ja-JP" altLang="en-US" sz="1400" baseline="0" dirty="0">
                          <a:latin typeface="+mn-lt"/>
                          <a:ea typeface="+mn-ea"/>
                        </a:rPr>
                        <a:t>年</a:t>
                      </a:r>
                    </a:p>
                  </a:txBody>
                  <a:tcPr marL="99061" marR="99061" marT="36000" marB="36000"/>
                </a:tc>
                <a:tc>
                  <a:txBody>
                    <a:bodyPr/>
                    <a:lstStyle/>
                    <a:p>
                      <a:pPr algn="ctr"/>
                      <a:r>
                        <a:rPr kumimoji="1" lang="en-US" altLang="ja-JP" sz="1400" baseline="0" dirty="0">
                          <a:latin typeface="+mn-lt"/>
                          <a:ea typeface="+mn-ea"/>
                        </a:rPr>
                        <a:t>2055</a:t>
                      </a:r>
                      <a:r>
                        <a:rPr kumimoji="1" lang="ja-JP" altLang="en-US" sz="1400" baseline="0" dirty="0">
                          <a:latin typeface="+mn-lt"/>
                          <a:ea typeface="+mn-ea"/>
                        </a:rPr>
                        <a:t>年</a:t>
                      </a:r>
                    </a:p>
                  </a:txBody>
                  <a:tcPr marL="99061" marR="99061" marT="36000" marB="36000"/>
                </a:tc>
                <a:extLst>
                  <a:ext uri="{0D108BD9-81ED-4DB2-BD59-A6C34878D82A}">
                    <a16:rowId xmlns:a16="http://schemas.microsoft.com/office/drawing/2014/main" val="10000"/>
                  </a:ext>
                </a:extLst>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n-lt"/>
                          <a:ea typeface="+mn-ea"/>
                        </a:rPr>
                        <a:t>65</a:t>
                      </a:r>
                      <a:r>
                        <a:rPr kumimoji="1" lang="ja-JP" altLang="en-US" sz="1400" baseline="0" dirty="0">
                          <a:latin typeface="+mn-lt"/>
                          <a:ea typeface="+mn-ea"/>
                        </a:rPr>
                        <a:t>歳以上高齢者人口（割合）</a:t>
                      </a:r>
                    </a:p>
                  </a:txBody>
                  <a:tcPr marL="99061" marR="99061" marT="36000" marB="36000"/>
                </a:tc>
                <a:tc>
                  <a:txBody>
                    <a:bodyPr/>
                    <a:lstStyle/>
                    <a:p>
                      <a:pPr algn="ctr"/>
                      <a:r>
                        <a:rPr kumimoji="1" lang="en-US" altLang="ja-JP" sz="1400" spc="-150" baseline="0" dirty="0">
                          <a:latin typeface="+mn-lt"/>
                          <a:ea typeface="+mn-ea"/>
                        </a:rPr>
                        <a:t>3,058</a:t>
                      </a:r>
                      <a:r>
                        <a:rPr kumimoji="1" lang="ja-JP" altLang="en-US" sz="1400" spc="-150" baseline="0" dirty="0">
                          <a:latin typeface="+mn-lt"/>
                          <a:ea typeface="+mn-ea"/>
                        </a:rPr>
                        <a:t>万人（</a:t>
                      </a:r>
                      <a:r>
                        <a:rPr kumimoji="1" lang="en-US" altLang="ja-JP" sz="1400" spc="-150" baseline="0" dirty="0">
                          <a:latin typeface="+mn-lt"/>
                          <a:ea typeface="+mn-ea"/>
                        </a:rPr>
                        <a:t>24.0%</a:t>
                      </a:r>
                      <a:r>
                        <a:rPr kumimoji="1" lang="ja-JP" altLang="en-US" sz="1400" spc="-150" baseline="0" dirty="0">
                          <a:latin typeface="+mn-lt"/>
                          <a:ea typeface="+mn-ea"/>
                        </a:rPr>
                        <a:t>）</a:t>
                      </a:r>
                    </a:p>
                  </a:txBody>
                  <a:tcPr marL="99061" marR="99061" marT="36000" marB="36000" anchor="ctr"/>
                </a:tc>
                <a:tc>
                  <a:txBody>
                    <a:bodyPr/>
                    <a:lstStyle/>
                    <a:p>
                      <a:pPr algn="ctr"/>
                      <a:r>
                        <a:rPr kumimoji="1" lang="en-US" altLang="ja-JP" sz="1400" spc="-150" baseline="0" dirty="0">
                          <a:latin typeface="+mn-lt"/>
                          <a:ea typeface="+mn-ea"/>
                        </a:rPr>
                        <a:t>3,395</a:t>
                      </a:r>
                      <a:r>
                        <a:rPr kumimoji="1" lang="ja-JP" altLang="en-US" sz="1400" spc="-150" baseline="0" dirty="0">
                          <a:latin typeface="+mn-lt"/>
                          <a:ea typeface="+mn-ea"/>
                        </a:rPr>
                        <a:t>万人（</a:t>
                      </a:r>
                      <a:r>
                        <a:rPr kumimoji="1" lang="en-US" altLang="ja-JP" sz="1400" spc="-150" baseline="0" dirty="0">
                          <a:latin typeface="+mn-lt"/>
                          <a:ea typeface="+mn-ea"/>
                        </a:rPr>
                        <a:t>26.8%</a:t>
                      </a:r>
                      <a:r>
                        <a:rPr kumimoji="1" lang="ja-JP" altLang="en-US" sz="1400" spc="-150" baseline="0" dirty="0">
                          <a:latin typeface="+mn-lt"/>
                          <a:ea typeface="+mn-ea"/>
                        </a:rPr>
                        <a:t>）</a:t>
                      </a:r>
                    </a:p>
                  </a:txBody>
                  <a:tcPr marL="99061" marR="99061" marT="36000" marB="36000" anchor="ctr"/>
                </a:tc>
                <a:tc>
                  <a:txBody>
                    <a:bodyPr/>
                    <a:lstStyle/>
                    <a:p>
                      <a:pPr algn="ctr"/>
                      <a:r>
                        <a:rPr kumimoji="1" lang="en-US" altLang="ja-JP" sz="1400" spc="-150" baseline="0" dirty="0">
                          <a:solidFill>
                            <a:schemeClr val="tx1"/>
                          </a:solidFill>
                          <a:latin typeface="+mn-lt"/>
                          <a:ea typeface="+mn-ea"/>
                        </a:rPr>
                        <a:t>3,657</a:t>
                      </a:r>
                      <a:r>
                        <a:rPr kumimoji="1" lang="ja-JP" altLang="en-US" sz="1400" spc="-150" baseline="0" dirty="0">
                          <a:solidFill>
                            <a:schemeClr val="tx1"/>
                          </a:solidFill>
                          <a:latin typeface="+mn-lt"/>
                          <a:ea typeface="+mn-ea"/>
                        </a:rPr>
                        <a:t>万人</a:t>
                      </a:r>
                      <a:r>
                        <a:rPr kumimoji="1" lang="ja-JP" altLang="en-US" sz="1400" spc="-150" baseline="0" dirty="0">
                          <a:latin typeface="+mn-lt"/>
                          <a:ea typeface="+mn-ea"/>
                        </a:rPr>
                        <a:t>（</a:t>
                      </a:r>
                      <a:r>
                        <a:rPr kumimoji="1" lang="en-US" altLang="ja-JP" sz="1400" spc="-150" baseline="0" dirty="0">
                          <a:latin typeface="+mn-lt"/>
                          <a:ea typeface="+mn-ea"/>
                        </a:rPr>
                        <a:t>30.3%</a:t>
                      </a:r>
                      <a:r>
                        <a:rPr kumimoji="1" lang="ja-JP" altLang="en-US" sz="1400" spc="-150" baseline="0" dirty="0">
                          <a:latin typeface="+mn-lt"/>
                          <a:ea typeface="+mn-ea"/>
                        </a:rPr>
                        <a:t>）</a:t>
                      </a:r>
                    </a:p>
                  </a:txBody>
                  <a:tcPr marL="99061" marR="99061" marT="36000" marB="36000" anchor="ctr"/>
                </a:tc>
                <a:tc>
                  <a:txBody>
                    <a:bodyPr/>
                    <a:lstStyle/>
                    <a:p>
                      <a:pPr algn="ctr"/>
                      <a:r>
                        <a:rPr kumimoji="1" lang="en-US" altLang="ja-JP" sz="1400" spc="-150" baseline="0" dirty="0">
                          <a:latin typeface="+mn-lt"/>
                          <a:ea typeface="+mn-ea"/>
                        </a:rPr>
                        <a:t>3,626</a:t>
                      </a:r>
                      <a:r>
                        <a:rPr kumimoji="1" lang="ja-JP" altLang="en-US" sz="1400" spc="-150" baseline="0" dirty="0">
                          <a:latin typeface="+mn-lt"/>
                          <a:ea typeface="+mn-ea"/>
                        </a:rPr>
                        <a:t>万人（</a:t>
                      </a:r>
                      <a:r>
                        <a:rPr kumimoji="1" lang="en-US" altLang="ja-JP" sz="1400" spc="-150" baseline="0" dirty="0">
                          <a:latin typeface="+mn-lt"/>
                          <a:ea typeface="+mn-ea"/>
                        </a:rPr>
                        <a:t>39.4%</a:t>
                      </a:r>
                      <a:r>
                        <a:rPr kumimoji="1" lang="ja-JP" altLang="en-US" sz="1400" spc="-150" baseline="0" dirty="0">
                          <a:latin typeface="+mn-lt"/>
                          <a:ea typeface="+mn-ea"/>
                        </a:rPr>
                        <a:t>）</a:t>
                      </a:r>
                    </a:p>
                  </a:txBody>
                  <a:tcPr marL="99061" marR="99061" marT="36000" marB="36000" anchor="ctr"/>
                </a:tc>
                <a:extLst>
                  <a:ext uri="{0D108BD9-81ED-4DB2-BD59-A6C34878D82A}">
                    <a16:rowId xmlns:a16="http://schemas.microsoft.com/office/drawing/2014/main" val="10001"/>
                  </a:ext>
                </a:extLst>
              </a:tr>
              <a:tr h="171668">
                <a:tc>
                  <a:txBody>
                    <a:bodyPr/>
                    <a:lstStyle/>
                    <a:p>
                      <a:pPr algn="ctr"/>
                      <a:r>
                        <a:rPr kumimoji="1" lang="en-US" altLang="ja-JP" sz="1400" baseline="0" dirty="0">
                          <a:latin typeface="+mn-lt"/>
                          <a:ea typeface="+mn-ea"/>
                        </a:rPr>
                        <a:t>75</a:t>
                      </a:r>
                      <a:r>
                        <a:rPr kumimoji="1" lang="ja-JP" altLang="en-US" sz="1400" baseline="0" dirty="0">
                          <a:latin typeface="+mn-lt"/>
                          <a:ea typeface="+mn-ea"/>
                        </a:rPr>
                        <a:t>歳以上高齢者人口（割合）</a:t>
                      </a:r>
                    </a:p>
                  </a:txBody>
                  <a:tcPr marL="99061" marR="99061" marT="36000" marB="36000"/>
                </a:tc>
                <a:tc>
                  <a:txBody>
                    <a:bodyPr/>
                    <a:lstStyle/>
                    <a:p>
                      <a:pPr algn="ctr"/>
                      <a:r>
                        <a:rPr kumimoji="1" lang="en-US" altLang="ja-JP" sz="1400" spc="-150" baseline="0" dirty="0">
                          <a:latin typeface="+mn-lt"/>
                          <a:ea typeface="+mn-ea"/>
                        </a:rPr>
                        <a:t>1,511</a:t>
                      </a:r>
                      <a:r>
                        <a:rPr kumimoji="1" lang="ja-JP" altLang="en-US" sz="1400" spc="-150" baseline="0" dirty="0">
                          <a:latin typeface="+mn-lt"/>
                          <a:ea typeface="+mn-ea"/>
                        </a:rPr>
                        <a:t>万人（</a:t>
                      </a:r>
                      <a:r>
                        <a:rPr kumimoji="1" lang="en-US" altLang="ja-JP" sz="1400" spc="-150" baseline="0" dirty="0">
                          <a:latin typeface="+mn-lt"/>
                          <a:ea typeface="+mn-ea"/>
                        </a:rPr>
                        <a:t>11.8%</a:t>
                      </a:r>
                      <a:r>
                        <a:rPr kumimoji="1" lang="ja-JP" altLang="en-US" sz="1400" spc="-150" baseline="0" dirty="0">
                          <a:latin typeface="+mn-lt"/>
                          <a:ea typeface="+mn-ea"/>
                        </a:rPr>
                        <a:t>）</a:t>
                      </a:r>
                    </a:p>
                  </a:txBody>
                  <a:tcPr marL="99061" marR="99061" marT="36000" marB="36000" anchor="ctr"/>
                </a:tc>
                <a:tc>
                  <a:txBody>
                    <a:bodyPr/>
                    <a:lstStyle/>
                    <a:p>
                      <a:pPr algn="ctr"/>
                      <a:r>
                        <a:rPr kumimoji="1" lang="en-US" altLang="ja-JP" sz="1400" spc="-150" baseline="0" dirty="0">
                          <a:latin typeface="+mn-lt"/>
                          <a:ea typeface="+mn-ea"/>
                        </a:rPr>
                        <a:t>1,646</a:t>
                      </a:r>
                      <a:r>
                        <a:rPr kumimoji="1" lang="ja-JP" altLang="en-US" sz="1400" spc="-150" baseline="0" dirty="0">
                          <a:latin typeface="+mn-lt"/>
                          <a:ea typeface="+mn-ea"/>
                        </a:rPr>
                        <a:t>万人（</a:t>
                      </a:r>
                      <a:r>
                        <a:rPr kumimoji="1" lang="en-US" altLang="ja-JP" sz="1400" spc="-150" baseline="0" dirty="0">
                          <a:latin typeface="+mn-lt"/>
                          <a:ea typeface="+mn-ea"/>
                        </a:rPr>
                        <a:t>13.0%</a:t>
                      </a:r>
                      <a:r>
                        <a:rPr kumimoji="1" lang="ja-JP" altLang="en-US" sz="1400" spc="-150" baseline="0" dirty="0">
                          <a:latin typeface="+mn-lt"/>
                          <a:ea typeface="+mn-ea"/>
                        </a:rPr>
                        <a:t>）</a:t>
                      </a:r>
                    </a:p>
                  </a:txBody>
                  <a:tcPr marL="99061" marR="99061" marT="36000" marB="36000" anchor="ctr"/>
                </a:tc>
                <a:tc>
                  <a:txBody>
                    <a:bodyPr/>
                    <a:lstStyle/>
                    <a:p>
                      <a:pPr algn="ctr"/>
                      <a:r>
                        <a:rPr kumimoji="1" lang="en-US" altLang="ja-JP" sz="1400" spc="-150" baseline="0" dirty="0">
                          <a:latin typeface="+mn-lt"/>
                          <a:ea typeface="+mn-ea"/>
                        </a:rPr>
                        <a:t>2,179</a:t>
                      </a:r>
                      <a:r>
                        <a:rPr kumimoji="1" lang="ja-JP" altLang="en-US" sz="1400" spc="-150" baseline="0" dirty="0">
                          <a:latin typeface="+mn-lt"/>
                          <a:ea typeface="+mn-ea"/>
                        </a:rPr>
                        <a:t>万人（</a:t>
                      </a:r>
                      <a:r>
                        <a:rPr kumimoji="1" lang="en-US" altLang="ja-JP" sz="1400" spc="-150" baseline="0" dirty="0">
                          <a:latin typeface="+mn-lt"/>
                          <a:ea typeface="+mn-ea"/>
                        </a:rPr>
                        <a:t>18.1%</a:t>
                      </a:r>
                      <a:r>
                        <a:rPr kumimoji="1" lang="ja-JP" altLang="en-US" sz="1400" spc="-150" baseline="0" dirty="0">
                          <a:latin typeface="+mn-lt"/>
                          <a:ea typeface="+mn-ea"/>
                        </a:rPr>
                        <a:t>）</a:t>
                      </a:r>
                    </a:p>
                  </a:txBody>
                  <a:tcPr marL="99061" marR="99061" marT="36000" marB="36000" anchor="ctr"/>
                </a:tc>
                <a:tc>
                  <a:txBody>
                    <a:bodyPr/>
                    <a:lstStyle/>
                    <a:p>
                      <a:pPr algn="ctr"/>
                      <a:r>
                        <a:rPr kumimoji="1" lang="en-US" altLang="ja-JP" sz="1400" spc="-150" baseline="0" dirty="0">
                          <a:latin typeface="+mn-lt"/>
                          <a:ea typeface="+mn-ea"/>
                        </a:rPr>
                        <a:t>2,401</a:t>
                      </a:r>
                      <a:r>
                        <a:rPr kumimoji="1" lang="ja-JP" altLang="en-US" sz="1400" spc="-150" baseline="0" dirty="0">
                          <a:latin typeface="+mn-lt"/>
                          <a:ea typeface="+mn-ea"/>
                        </a:rPr>
                        <a:t>万人（</a:t>
                      </a:r>
                      <a:r>
                        <a:rPr kumimoji="1" lang="en-US" altLang="ja-JP" sz="1400" spc="-150" baseline="0" dirty="0">
                          <a:latin typeface="+mn-lt"/>
                          <a:ea typeface="+mn-ea"/>
                        </a:rPr>
                        <a:t>26.1%</a:t>
                      </a:r>
                      <a:r>
                        <a:rPr kumimoji="1" lang="ja-JP" altLang="en-US" sz="1400" spc="-150" baseline="0" dirty="0">
                          <a:latin typeface="+mn-lt"/>
                          <a:ea typeface="+mn-ea"/>
                        </a:rPr>
                        <a:t>）</a:t>
                      </a:r>
                    </a:p>
                  </a:txBody>
                  <a:tcPr marL="99061" marR="99061" marT="36000" marB="36000" anchor="ctr"/>
                </a:tc>
                <a:extLst>
                  <a:ext uri="{0D108BD9-81ED-4DB2-BD59-A6C34878D82A}">
                    <a16:rowId xmlns:a16="http://schemas.microsoft.com/office/drawing/2014/main" val="10002"/>
                  </a:ext>
                </a:extLst>
              </a:tr>
            </a:tbl>
          </a:graphicData>
        </a:graphic>
      </p:graphicFrame>
      <p:sp>
        <p:nvSpPr>
          <p:cNvPr id="8" name="正方形/長方形 7"/>
          <p:cNvSpPr/>
          <p:nvPr/>
        </p:nvSpPr>
        <p:spPr>
          <a:xfrm>
            <a:off x="88424" y="1909938"/>
            <a:ext cx="4515422" cy="3135264"/>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歳以上高齢者のうち、「認知症高齢者の日常生活　　自立度」</a:t>
            </a:r>
            <a:r>
              <a:rPr lang="en-US" altLang="ja-JP" sz="1400" b="1" dirty="0">
                <a:solidFill>
                  <a:prstClr val="black"/>
                </a:solidFill>
              </a:rPr>
              <a:t>Ⅱ</a:t>
            </a:r>
            <a:r>
              <a:rPr lang="ja-JP" altLang="en-US" sz="1400" b="1" dirty="0">
                <a:solidFill>
                  <a:prstClr val="black"/>
                </a:solidFill>
              </a:rPr>
              <a:t>以上の高齢者が増加していく。</a:t>
            </a:r>
          </a:p>
        </p:txBody>
      </p:sp>
      <p:sp>
        <p:nvSpPr>
          <p:cNvPr id="10" name="正方形/長方形 9"/>
          <p:cNvSpPr/>
          <p:nvPr/>
        </p:nvSpPr>
        <p:spPr>
          <a:xfrm>
            <a:off x="4616332" y="1909938"/>
            <a:ext cx="5220001" cy="3135264"/>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a:defRPr/>
            </a:pPr>
            <a:endParaRPr lang="ja-JP" altLang="en-US" sz="1600" b="1" dirty="0">
              <a:solidFill>
                <a:prstClr val="black"/>
              </a:solidFill>
            </a:endParaRPr>
          </a:p>
        </p:txBody>
      </p:sp>
      <p:sp>
        <p:nvSpPr>
          <p:cNvPr id="14" name="正方形/長方形 13"/>
          <p:cNvSpPr/>
          <p:nvPr/>
        </p:nvSpPr>
        <p:spPr>
          <a:xfrm>
            <a:off x="95380" y="5092440"/>
            <a:ext cx="9756000" cy="1692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a:defRPr/>
            </a:pPr>
            <a:r>
              <a:rPr lang="ja-JP" altLang="en-US" sz="1400" b="1" dirty="0">
                <a:solidFill>
                  <a:prstClr val="black"/>
                </a:solidFill>
              </a:rPr>
              <a:t>④ </a:t>
            </a:r>
            <a:r>
              <a:rPr lang="en-US" altLang="ja-JP" sz="1400" b="1" dirty="0">
                <a:solidFill>
                  <a:prstClr val="black"/>
                </a:solidFill>
              </a:rPr>
              <a:t>75</a:t>
            </a:r>
            <a:r>
              <a:rPr lang="ja-JP" altLang="en-US" sz="1400" b="1" dirty="0">
                <a:solidFill>
                  <a:prstClr val="black"/>
                </a:solidFill>
              </a:rPr>
              <a:t>歳以上人口は、都市部では急速に増加し、もともと高齢者人口の多い地方でも緩やかに増加する。各地域の高齢化の状況</a:t>
            </a:r>
            <a:endParaRPr lang="en-US" altLang="ja-JP" sz="1400" b="1" dirty="0">
              <a:solidFill>
                <a:prstClr val="black"/>
              </a:solidFill>
            </a:endParaRPr>
          </a:p>
          <a:p>
            <a:pPr>
              <a:defRPr/>
            </a:pPr>
            <a:r>
              <a:rPr lang="ja-JP" altLang="en-US" sz="1400" b="1" dirty="0">
                <a:solidFill>
                  <a:prstClr val="black"/>
                </a:solidFill>
              </a:rPr>
              <a:t>　は異なるため、各地域の特性に応じた対応が必要。</a:t>
            </a:r>
          </a:p>
        </p:txBody>
      </p:sp>
      <p:sp>
        <p:nvSpPr>
          <p:cNvPr id="2109" name="テキスト ボックス 17"/>
          <p:cNvSpPr txBox="1">
            <a:spLocks noChangeArrowheads="1"/>
          </p:cNvSpPr>
          <p:nvPr/>
        </p:nvSpPr>
        <p:spPr bwMode="auto">
          <a:xfrm>
            <a:off x="90317" y="2486346"/>
            <a:ext cx="829192" cy="230187"/>
          </a:xfrm>
          <a:prstGeom prst="rect">
            <a:avLst/>
          </a:prstGeom>
          <a:noFill/>
          <a:ln w="9525">
            <a:noFill/>
            <a:miter lim="800000"/>
            <a:headEnd/>
            <a:tailEnd/>
          </a:ln>
        </p:spPr>
        <p:txBody>
          <a:bodyPr lIns="91263" tIns="45631" rIns="91263" bIns="45631">
            <a:spAutoFit/>
          </a:bodyPr>
          <a:lstStyle/>
          <a:p>
            <a:r>
              <a:rPr lang="ja-JP" altLang="en-US" sz="900" dirty="0">
                <a:solidFill>
                  <a:prstClr val="black"/>
                </a:solidFill>
                <a:latin typeface="Arial" charset="0"/>
              </a:rPr>
              <a:t>（万人）</a:t>
            </a:r>
          </a:p>
        </p:txBody>
      </p:sp>
      <p:sp>
        <p:nvSpPr>
          <p:cNvPr id="2111" name="テキスト ボックス 24"/>
          <p:cNvSpPr txBox="1">
            <a:spLocks noChangeArrowheads="1"/>
          </p:cNvSpPr>
          <p:nvPr/>
        </p:nvSpPr>
        <p:spPr bwMode="auto">
          <a:xfrm>
            <a:off x="4964075" y="2209424"/>
            <a:ext cx="925043" cy="230653"/>
          </a:xfrm>
          <a:prstGeom prst="rect">
            <a:avLst/>
          </a:prstGeom>
          <a:noFill/>
          <a:ln w="9525">
            <a:noFill/>
            <a:miter lim="800000"/>
            <a:headEnd/>
            <a:tailEnd/>
          </a:ln>
        </p:spPr>
        <p:txBody>
          <a:bodyPr wrap="square" lIns="91263" tIns="45631" rIns="91263" bIns="45631">
            <a:spAutoFit/>
          </a:bodyPr>
          <a:lstStyle/>
          <a:p>
            <a:r>
              <a:rPr lang="ja-JP" altLang="en-US" sz="900" dirty="0">
                <a:solidFill>
                  <a:prstClr val="black"/>
                </a:solidFill>
                <a:latin typeface="Arial" charset="0"/>
              </a:rPr>
              <a:t>（</a:t>
            </a:r>
            <a:r>
              <a:rPr lang="en-US" altLang="ja-JP" sz="900" dirty="0">
                <a:solidFill>
                  <a:prstClr val="black"/>
                </a:solidFill>
                <a:latin typeface="Arial" charset="0"/>
              </a:rPr>
              <a:t>1,000</a:t>
            </a:r>
            <a:r>
              <a:rPr lang="ja-JP" altLang="en-US" sz="900" dirty="0">
                <a:solidFill>
                  <a:prstClr val="black"/>
                </a:solidFill>
                <a:latin typeface="Arial" charset="0"/>
              </a:rPr>
              <a:t>世帯）</a:t>
            </a:r>
          </a:p>
        </p:txBody>
      </p:sp>
      <p:sp>
        <p:nvSpPr>
          <p:cNvPr id="2112" name="テキスト ボックス 25"/>
          <p:cNvSpPr txBox="1">
            <a:spLocks noChangeArrowheads="1"/>
          </p:cNvSpPr>
          <p:nvPr/>
        </p:nvSpPr>
        <p:spPr bwMode="auto">
          <a:xfrm>
            <a:off x="797678" y="2456983"/>
            <a:ext cx="3482925" cy="461485"/>
          </a:xfrm>
          <a:prstGeom prst="rect">
            <a:avLst/>
          </a:prstGeom>
          <a:noFill/>
          <a:ln w="9525">
            <a:noFill/>
            <a:miter lim="800000"/>
            <a:headEnd/>
            <a:tailEnd/>
          </a:ln>
        </p:spPr>
        <p:txBody>
          <a:bodyPr lIns="91263" tIns="45631" rIns="91263" bIns="45631">
            <a:spAutoFit/>
          </a:bodyPr>
          <a:lstStyle/>
          <a:p>
            <a:r>
              <a:rPr lang="ja-JP" altLang="en-US" sz="1200" b="1" dirty="0">
                <a:solidFill>
                  <a:prstClr val="black"/>
                </a:solidFill>
                <a:latin typeface="Arial" charset="0"/>
              </a:rPr>
              <a:t>「認知症高齢者の日常生活自立度」</a:t>
            </a:r>
            <a:r>
              <a:rPr lang="en-US" altLang="ja-JP" sz="1200" b="1" dirty="0">
                <a:solidFill>
                  <a:prstClr val="black"/>
                </a:solidFill>
                <a:latin typeface="Arial" charset="0"/>
              </a:rPr>
              <a:t>Ⅱ</a:t>
            </a:r>
            <a:r>
              <a:rPr lang="ja-JP" altLang="en-US" sz="1200" b="1" dirty="0">
                <a:solidFill>
                  <a:prstClr val="black"/>
                </a:solidFill>
                <a:latin typeface="Arial" charset="0"/>
              </a:rPr>
              <a:t>以上の高齢者数の推計（括弧内は</a:t>
            </a:r>
            <a:r>
              <a:rPr lang="en-US" altLang="ja-JP" sz="1200" b="1" dirty="0">
                <a:solidFill>
                  <a:prstClr val="black"/>
                </a:solidFill>
                <a:latin typeface="Arial" charset="0"/>
              </a:rPr>
              <a:t>65</a:t>
            </a:r>
            <a:r>
              <a:rPr lang="ja-JP" altLang="en-US" sz="1200" b="1" dirty="0">
                <a:solidFill>
                  <a:prstClr val="black"/>
                </a:solidFill>
                <a:latin typeface="Arial" charset="0"/>
              </a:rPr>
              <a:t>歳以上人口対比）</a:t>
            </a:r>
          </a:p>
        </p:txBody>
      </p:sp>
      <p:sp>
        <p:nvSpPr>
          <p:cNvPr id="2113" name="テキスト ボックス 26"/>
          <p:cNvSpPr txBox="1">
            <a:spLocks noChangeArrowheads="1"/>
          </p:cNvSpPr>
          <p:nvPr/>
        </p:nvSpPr>
        <p:spPr bwMode="auto">
          <a:xfrm>
            <a:off x="5660336" y="2198386"/>
            <a:ext cx="4101654" cy="430707"/>
          </a:xfrm>
          <a:prstGeom prst="rect">
            <a:avLst/>
          </a:prstGeom>
          <a:noFill/>
          <a:ln w="9525">
            <a:noFill/>
            <a:miter lim="800000"/>
            <a:headEnd/>
            <a:tailEnd/>
          </a:ln>
        </p:spPr>
        <p:txBody>
          <a:bodyPr lIns="91263" tIns="45631" rIns="91263" bIns="45631">
            <a:spAutoFit/>
          </a:bodyPr>
          <a:lstStyle/>
          <a:p>
            <a:r>
              <a:rPr lang="ja-JP" altLang="en-US" sz="1000" b="1" dirty="0">
                <a:solidFill>
                  <a:prstClr val="black"/>
                </a:solidFill>
                <a:latin typeface="Arial" charset="0"/>
              </a:rPr>
              <a:t>世帯主が</a:t>
            </a:r>
            <a:r>
              <a:rPr lang="en-US" altLang="ja-JP" sz="1000" b="1" dirty="0">
                <a:solidFill>
                  <a:prstClr val="black"/>
                </a:solidFill>
                <a:latin typeface="Arial" charset="0"/>
              </a:rPr>
              <a:t>65</a:t>
            </a:r>
            <a:r>
              <a:rPr lang="ja-JP" altLang="en-US" sz="1000" b="1" dirty="0">
                <a:solidFill>
                  <a:prstClr val="black"/>
                </a:solidFill>
                <a:latin typeface="Arial" charset="0"/>
              </a:rPr>
              <a:t>歳以上の単独世帯及び夫婦のみ世帯数の推計</a:t>
            </a:r>
            <a:endParaRPr lang="en-US" altLang="ja-JP" sz="1000" b="1" dirty="0">
              <a:solidFill>
                <a:prstClr val="black"/>
              </a:solidFill>
              <a:latin typeface="Arial" charset="0"/>
            </a:endParaRPr>
          </a:p>
          <a:p>
            <a:endParaRPr lang="ja-JP" altLang="en-US" sz="1100" b="1" dirty="0">
              <a:solidFill>
                <a:prstClr val="black"/>
              </a:solidFill>
              <a:latin typeface="Arial" charset="0"/>
            </a:endParaRPr>
          </a:p>
        </p:txBody>
      </p:sp>
      <p:graphicFrame>
        <p:nvGraphicFramePr>
          <p:cNvPr id="17" name="グラフ 16"/>
          <p:cNvGraphicFramePr/>
          <p:nvPr/>
        </p:nvGraphicFramePr>
        <p:xfrm>
          <a:off x="262004" y="2722921"/>
          <a:ext cx="4330959" cy="2299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表 19"/>
          <p:cNvGraphicFramePr>
            <a:graphicFrameLocks noGrp="1"/>
          </p:cNvGraphicFramePr>
          <p:nvPr>
            <p:extLst>
              <p:ext uri="{D42A27DB-BD31-4B8C-83A1-F6EECF244321}">
                <p14:modId xmlns:p14="http://schemas.microsoft.com/office/powerpoint/2010/main" val="663109402"/>
              </p:ext>
            </p:extLst>
          </p:nvPr>
        </p:nvGraphicFramePr>
        <p:xfrm>
          <a:off x="200479" y="5598790"/>
          <a:ext cx="9433050" cy="1114441"/>
        </p:xfrm>
        <a:graphic>
          <a:graphicData uri="http://schemas.openxmlformats.org/drawingml/2006/table">
            <a:tbl>
              <a:tblPr/>
              <a:tblGrid>
                <a:gridCol w="752083">
                  <a:extLst>
                    <a:ext uri="{9D8B030D-6E8A-4147-A177-3AD203B41FA5}">
                      <a16:colId xmlns:a16="http://schemas.microsoft.com/office/drawing/2014/main" val="20000"/>
                    </a:ext>
                  </a:extLst>
                </a:gridCol>
                <a:gridCol w="859522">
                  <a:extLst>
                    <a:ext uri="{9D8B030D-6E8A-4147-A177-3AD203B41FA5}">
                      <a16:colId xmlns:a16="http://schemas.microsoft.com/office/drawing/2014/main" val="20001"/>
                    </a:ext>
                  </a:extLst>
                </a:gridCol>
                <a:gridCol w="859522">
                  <a:extLst>
                    <a:ext uri="{9D8B030D-6E8A-4147-A177-3AD203B41FA5}">
                      <a16:colId xmlns:a16="http://schemas.microsoft.com/office/drawing/2014/main" val="20002"/>
                    </a:ext>
                  </a:extLst>
                </a:gridCol>
                <a:gridCol w="859522">
                  <a:extLst>
                    <a:ext uri="{9D8B030D-6E8A-4147-A177-3AD203B41FA5}">
                      <a16:colId xmlns:a16="http://schemas.microsoft.com/office/drawing/2014/main" val="20003"/>
                    </a:ext>
                  </a:extLst>
                </a:gridCol>
                <a:gridCol w="859522">
                  <a:extLst>
                    <a:ext uri="{9D8B030D-6E8A-4147-A177-3AD203B41FA5}">
                      <a16:colId xmlns:a16="http://schemas.microsoft.com/office/drawing/2014/main" val="20004"/>
                    </a:ext>
                  </a:extLst>
                </a:gridCol>
                <a:gridCol w="859522">
                  <a:extLst>
                    <a:ext uri="{9D8B030D-6E8A-4147-A177-3AD203B41FA5}">
                      <a16:colId xmlns:a16="http://schemas.microsoft.com/office/drawing/2014/main" val="20005"/>
                    </a:ext>
                  </a:extLst>
                </a:gridCol>
                <a:gridCol w="859522">
                  <a:extLst>
                    <a:ext uri="{9D8B030D-6E8A-4147-A177-3AD203B41FA5}">
                      <a16:colId xmlns:a16="http://schemas.microsoft.com/office/drawing/2014/main" val="20006"/>
                    </a:ext>
                  </a:extLst>
                </a:gridCol>
                <a:gridCol w="229001">
                  <a:extLst>
                    <a:ext uri="{9D8B030D-6E8A-4147-A177-3AD203B41FA5}">
                      <a16:colId xmlns:a16="http://schemas.microsoft.com/office/drawing/2014/main" val="20007"/>
                    </a:ext>
                  </a:extLst>
                </a:gridCol>
                <a:gridCol w="787895">
                  <a:extLst>
                    <a:ext uri="{9D8B030D-6E8A-4147-A177-3AD203B41FA5}">
                      <a16:colId xmlns:a16="http://schemas.microsoft.com/office/drawing/2014/main" val="20008"/>
                    </a:ext>
                  </a:extLst>
                </a:gridCol>
                <a:gridCol w="787895">
                  <a:extLst>
                    <a:ext uri="{9D8B030D-6E8A-4147-A177-3AD203B41FA5}">
                      <a16:colId xmlns:a16="http://schemas.microsoft.com/office/drawing/2014/main" val="20009"/>
                    </a:ext>
                  </a:extLst>
                </a:gridCol>
                <a:gridCol w="787895">
                  <a:extLst>
                    <a:ext uri="{9D8B030D-6E8A-4147-A177-3AD203B41FA5}">
                      <a16:colId xmlns:a16="http://schemas.microsoft.com/office/drawing/2014/main" val="20010"/>
                    </a:ext>
                  </a:extLst>
                </a:gridCol>
                <a:gridCol w="931149">
                  <a:extLst>
                    <a:ext uri="{9D8B030D-6E8A-4147-A177-3AD203B41FA5}">
                      <a16:colId xmlns:a16="http://schemas.microsoft.com/office/drawing/2014/main" val="20011"/>
                    </a:ext>
                  </a:extLst>
                </a:gridCol>
              </a:tblGrid>
              <a:tr h="198913">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lt"/>
                        <a:ea typeface="+mn-ea"/>
                      </a:endParaRPr>
                    </a:p>
                  </a:txBody>
                  <a:tcPr marL="99061" marR="9906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埼玉県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千葉県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神奈川県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大阪府</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愛知県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東京都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鹿児島県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島根県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山形県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全国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881">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2010</a:t>
                      </a:r>
                      <a:r>
                        <a:rPr kumimoji="1" lang="ja-JP" altLang="en-US" sz="1100" b="0" i="0" u="none" strike="noStrike" cap="none" normalizeH="0" baseline="0" dirty="0">
                          <a:ln>
                            <a:noFill/>
                          </a:ln>
                          <a:solidFill>
                            <a:schemeClr val="tx1"/>
                          </a:solidFill>
                          <a:effectLst/>
                          <a:latin typeface="+mn-lt"/>
                          <a:ea typeface="+mn-ea"/>
                        </a:rPr>
                        <a:t>年</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＜＞は割合</a:t>
                      </a:r>
                      <a:endParaRPr kumimoji="1" lang="en-US" altLang="ja-JP" sz="1000" b="0" i="0" u="none" strike="noStrike" cap="none" normalizeH="0" baseline="0" dirty="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58.9</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8.2%</a:t>
                      </a: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56.3</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9.1%</a:t>
                      </a: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79.4</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8.8%</a:t>
                      </a: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84.3</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9.5%</a:t>
                      </a: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66.0</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8.9%</a:t>
                      </a: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123.4</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9.4%</a:t>
                      </a: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25.4</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14.9%</a:t>
                      </a: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11.9</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16.6%</a:t>
                      </a: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18.1</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15.5</a:t>
                      </a: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1419.4</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11.1%</a:t>
                      </a: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2025</a:t>
                      </a:r>
                      <a:r>
                        <a:rPr kumimoji="1" lang="ja-JP" altLang="en-US" sz="1100" b="0" i="0" u="none" strike="noStrike" cap="none" normalizeH="0" baseline="0" dirty="0">
                          <a:ln>
                            <a:noFill/>
                          </a:ln>
                          <a:solidFill>
                            <a:schemeClr val="tx1"/>
                          </a:solidFill>
                          <a:effectLst/>
                          <a:latin typeface="+mn-lt"/>
                          <a:ea typeface="+mn-ea"/>
                        </a:rPr>
                        <a:t>年</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＜＞は割合</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117.7</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16.8</a:t>
                      </a:r>
                      <a:r>
                        <a:rPr kumimoji="1" lang="ja-JP" altLang="en-US" sz="1100" b="0" i="0" u="none" strike="noStrike" cap="none" normalizeH="0" baseline="0" dirty="0">
                          <a:ln>
                            <a:noFill/>
                          </a:ln>
                          <a:solidFill>
                            <a:schemeClr val="tx1"/>
                          </a:solidFill>
                          <a:effectLst/>
                          <a:latin typeface="+mn-lt"/>
                          <a:ea typeface="+mn-ea"/>
                        </a:rPr>
                        <a:t>％＞</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0000"/>
                          </a:solidFill>
                          <a:effectLst/>
                          <a:latin typeface="+mn-lt"/>
                          <a:ea typeface="+mn-ea"/>
                        </a:rPr>
                        <a:t>（</a:t>
                      </a:r>
                      <a:r>
                        <a:rPr kumimoji="1" lang="en-US" altLang="ja-JP" sz="1100" b="0" i="0" u="none" strike="noStrike" cap="none" normalizeH="0" baseline="0" dirty="0">
                          <a:ln>
                            <a:noFill/>
                          </a:ln>
                          <a:solidFill>
                            <a:srgbClr val="FF0000"/>
                          </a:solidFill>
                          <a:effectLst/>
                          <a:latin typeface="+mn-lt"/>
                          <a:ea typeface="+mn-ea"/>
                        </a:rPr>
                        <a:t>2.00</a:t>
                      </a:r>
                      <a:r>
                        <a:rPr kumimoji="1" lang="ja-JP" altLang="en-US" sz="1100" b="0" i="0" u="none" strike="noStrike" cap="none" normalizeH="0" baseline="0" dirty="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108.2</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18.1%</a:t>
                      </a:r>
                      <a:r>
                        <a:rPr kumimoji="1" lang="ja-JP" altLang="en-US" sz="1100" b="0" i="0" u="none" strike="noStrike" cap="none" normalizeH="0" baseline="0" dirty="0">
                          <a:ln>
                            <a:noFill/>
                          </a:ln>
                          <a:solidFill>
                            <a:schemeClr val="tx1"/>
                          </a:solidFill>
                          <a:effectLst/>
                          <a:latin typeface="+mn-lt"/>
                          <a:ea typeface="+mn-ea"/>
                        </a:rPr>
                        <a:t>＞</a:t>
                      </a:r>
                      <a:r>
                        <a:rPr kumimoji="1" lang="ja-JP" altLang="en-US" sz="1100" b="0" i="0" u="none" strike="noStrike" cap="none" normalizeH="0" baseline="0" dirty="0">
                          <a:ln>
                            <a:noFill/>
                          </a:ln>
                          <a:solidFill>
                            <a:srgbClr val="FF0000"/>
                          </a:solidFill>
                          <a:effectLst/>
                          <a:latin typeface="+mn-lt"/>
                          <a:ea typeface="+mn-ea"/>
                        </a:rPr>
                        <a:t>（</a:t>
                      </a:r>
                      <a:r>
                        <a:rPr kumimoji="1" lang="en-US" altLang="ja-JP" sz="1100" b="0" i="0" u="none" strike="noStrike" cap="none" normalizeH="0" baseline="0" dirty="0">
                          <a:ln>
                            <a:noFill/>
                          </a:ln>
                          <a:solidFill>
                            <a:srgbClr val="FF0000"/>
                          </a:solidFill>
                          <a:effectLst/>
                          <a:latin typeface="+mn-lt"/>
                          <a:ea typeface="+mn-ea"/>
                        </a:rPr>
                        <a:t>1.92</a:t>
                      </a:r>
                      <a:r>
                        <a:rPr kumimoji="1" lang="ja-JP" altLang="en-US" sz="1100" b="0" i="0" u="none" strike="noStrike" cap="none" normalizeH="0" baseline="0" dirty="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148.5</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16.5%</a:t>
                      </a:r>
                      <a:r>
                        <a:rPr kumimoji="1" lang="ja-JP" altLang="en-US" sz="1100" b="0" i="0" u="none" strike="noStrike" cap="none" normalizeH="0" baseline="0" dirty="0">
                          <a:ln>
                            <a:noFill/>
                          </a:ln>
                          <a:solidFill>
                            <a:schemeClr val="tx1"/>
                          </a:solidFill>
                          <a:effectLst/>
                          <a:latin typeface="+mn-lt"/>
                          <a:ea typeface="+mn-ea"/>
                        </a:rPr>
                        <a:t>＞</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0000"/>
                          </a:solidFill>
                          <a:effectLst/>
                          <a:latin typeface="+mn-lt"/>
                          <a:ea typeface="+mn-ea"/>
                        </a:rPr>
                        <a:t>（</a:t>
                      </a:r>
                      <a:r>
                        <a:rPr kumimoji="1" lang="en-US" altLang="ja-JP" sz="1100" b="0" i="0" u="none" strike="noStrike" cap="none" normalizeH="0" baseline="0" dirty="0">
                          <a:ln>
                            <a:noFill/>
                          </a:ln>
                          <a:solidFill>
                            <a:srgbClr val="FF0000"/>
                          </a:solidFill>
                          <a:effectLst/>
                          <a:latin typeface="+mn-lt"/>
                          <a:ea typeface="+mn-ea"/>
                        </a:rPr>
                        <a:t>1.87</a:t>
                      </a:r>
                      <a:r>
                        <a:rPr kumimoji="1" lang="ja-JP" altLang="en-US" sz="1100" b="0" i="0" u="none" strike="noStrike" cap="none" normalizeH="0" baseline="0" dirty="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152.8</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18.2%</a:t>
                      </a:r>
                      <a:r>
                        <a:rPr kumimoji="1" lang="ja-JP" altLang="en-US" sz="1100" b="0" i="0" u="none" strike="noStrike" cap="none" normalizeH="0" baseline="0" dirty="0">
                          <a:ln>
                            <a:noFill/>
                          </a:ln>
                          <a:solidFill>
                            <a:schemeClr val="tx1"/>
                          </a:solidFill>
                          <a:effectLst/>
                          <a:latin typeface="+mn-lt"/>
                          <a:ea typeface="+mn-ea"/>
                        </a:rPr>
                        <a:t>＞</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0000"/>
                          </a:solidFill>
                          <a:effectLst/>
                          <a:latin typeface="+mn-lt"/>
                          <a:ea typeface="+mn-ea"/>
                        </a:rPr>
                        <a:t>（</a:t>
                      </a:r>
                      <a:r>
                        <a:rPr kumimoji="1" lang="en-US" altLang="ja-JP" sz="1100" b="0" i="0" u="none" strike="noStrike" cap="none" normalizeH="0" baseline="0" dirty="0">
                          <a:ln>
                            <a:noFill/>
                          </a:ln>
                          <a:solidFill>
                            <a:srgbClr val="FF0000"/>
                          </a:solidFill>
                          <a:effectLst/>
                          <a:latin typeface="+mn-lt"/>
                          <a:ea typeface="+mn-ea"/>
                        </a:rPr>
                        <a:t>1.81</a:t>
                      </a:r>
                      <a:r>
                        <a:rPr kumimoji="1" lang="ja-JP" altLang="en-US" sz="1100" b="0" i="0" u="none" strike="noStrike" cap="none" normalizeH="0" baseline="0" dirty="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116.6</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15.9%</a:t>
                      </a:r>
                      <a:r>
                        <a:rPr kumimoji="1" lang="ja-JP" altLang="en-US" sz="1100" b="0" i="0" u="none" strike="noStrike" cap="none" normalizeH="0" baseline="0" dirty="0">
                          <a:ln>
                            <a:noFill/>
                          </a:ln>
                          <a:solidFill>
                            <a:schemeClr val="tx1"/>
                          </a:solidFill>
                          <a:effectLst/>
                          <a:latin typeface="+mn-lt"/>
                          <a:ea typeface="+mn-ea"/>
                        </a:rPr>
                        <a:t>＞</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0000"/>
                          </a:solidFill>
                          <a:effectLst/>
                          <a:latin typeface="+mn-lt"/>
                          <a:ea typeface="+mn-ea"/>
                        </a:rPr>
                        <a:t>（</a:t>
                      </a:r>
                      <a:r>
                        <a:rPr kumimoji="1" lang="en-US" altLang="ja-JP" sz="1100" b="0" i="0" u="none" strike="noStrike" cap="none" normalizeH="0" baseline="0" dirty="0">
                          <a:ln>
                            <a:noFill/>
                          </a:ln>
                          <a:solidFill>
                            <a:srgbClr val="FF0000"/>
                          </a:solidFill>
                          <a:effectLst/>
                          <a:latin typeface="+mn-lt"/>
                          <a:ea typeface="+mn-ea"/>
                        </a:rPr>
                        <a:t>1.77</a:t>
                      </a:r>
                      <a:r>
                        <a:rPr kumimoji="1" lang="ja-JP" altLang="en-US" sz="1100" b="0" i="0" u="none" strike="noStrike" cap="none" normalizeH="0" baseline="0" dirty="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197.7</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15.0%</a:t>
                      </a:r>
                      <a:r>
                        <a:rPr kumimoji="1" lang="ja-JP" altLang="en-US" sz="1100" b="0" i="0" u="none" strike="noStrike" cap="none" normalizeH="0" baseline="0" dirty="0">
                          <a:ln>
                            <a:noFill/>
                          </a:ln>
                          <a:solidFill>
                            <a:schemeClr val="tx1"/>
                          </a:solidFill>
                          <a:effectLst/>
                          <a:latin typeface="+mn-lt"/>
                          <a:ea typeface="+mn-ea"/>
                        </a:rPr>
                        <a:t>＞</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0000"/>
                          </a:solidFill>
                          <a:effectLst/>
                          <a:latin typeface="+mn-lt"/>
                          <a:ea typeface="+mn-ea"/>
                        </a:rPr>
                        <a:t>（</a:t>
                      </a:r>
                      <a:r>
                        <a:rPr kumimoji="1" lang="en-US" altLang="ja-JP" sz="1100" b="0" i="0" u="none" strike="noStrike" cap="none" normalizeH="0" baseline="0" dirty="0">
                          <a:ln>
                            <a:noFill/>
                          </a:ln>
                          <a:solidFill>
                            <a:srgbClr val="FF0000"/>
                          </a:solidFill>
                          <a:effectLst/>
                          <a:latin typeface="+mn-lt"/>
                          <a:ea typeface="+mn-ea"/>
                        </a:rPr>
                        <a:t>1.60</a:t>
                      </a:r>
                      <a:r>
                        <a:rPr kumimoji="1" lang="ja-JP" altLang="en-US" sz="1100" b="0" i="0" u="none" strike="noStrike" cap="none" normalizeH="0" baseline="0" dirty="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29.5</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19.4%</a:t>
                      </a:r>
                      <a:r>
                        <a:rPr kumimoji="1" lang="ja-JP" altLang="en-US" sz="1100" b="0" i="0" u="none" strike="noStrike" cap="none" normalizeH="0" baseline="0" dirty="0">
                          <a:ln>
                            <a:noFill/>
                          </a:ln>
                          <a:solidFill>
                            <a:schemeClr val="tx1"/>
                          </a:solidFill>
                          <a:effectLst/>
                          <a:latin typeface="+mn-lt"/>
                          <a:ea typeface="+mn-ea"/>
                        </a:rPr>
                        <a:t>＞</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1.16</a:t>
                      </a:r>
                      <a:r>
                        <a:rPr kumimoji="1" lang="ja-JP" altLang="en-US" sz="11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13.7</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22.1%</a:t>
                      </a:r>
                      <a:r>
                        <a:rPr kumimoji="1" lang="ja-JP" altLang="en-US" sz="1100" b="0" i="0" u="none" strike="noStrike" cap="none" normalizeH="0" baseline="0" dirty="0">
                          <a:ln>
                            <a:noFill/>
                          </a:ln>
                          <a:solidFill>
                            <a:schemeClr val="tx1"/>
                          </a:solidFill>
                          <a:effectLst/>
                          <a:latin typeface="+mn-lt"/>
                          <a:ea typeface="+mn-ea"/>
                        </a:rPr>
                        <a:t>＞</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1.15</a:t>
                      </a:r>
                      <a:r>
                        <a:rPr kumimoji="1" lang="ja-JP" altLang="en-US" sz="11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20.7</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20.6%</a:t>
                      </a:r>
                      <a:r>
                        <a:rPr kumimoji="1" lang="ja-JP" altLang="en-US" sz="1100" b="0" i="0" u="none" strike="noStrike" cap="none" normalizeH="0" baseline="0" dirty="0">
                          <a:ln>
                            <a:noFill/>
                          </a:ln>
                          <a:solidFill>
                            <a:schemeClr val="tx1"/>
                          </a:solidFill>
                          <a:effectLst/>
                          <a:latin typeface="+mn-lt"/>
                          <a:ea typeface="+mn-ea"/>
                        </a:rPr>
                        <a:t>＞</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1.15</a:t>
                      </a:r>
                      <a:r>
                        <a:rPr kumimoji="1" lang="ja-JP" altLang="en-US" sz="11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rPr>
                        <a:t>2178.6</a:t>
                      </a:r>
                      <a:r>
                        <a:rPr kumimoji="1" lang="ja-JP" altLang="en-US" sz="1100" b="0" i="0" u="none" strike="noStrike" cap="none" normalizeH="0" baseline="0" dirty="0">
                          <a:ln>
                            <a:noFill/>
                          </a:ln>
                          <a:solidFill>
                            <a:schemeClr val="tx1"/>
                          </a:solidFill>
                          <a:effectLst/>
                          <a:latin typeface="+mn-lt"/>
                          <a:ea typeface="+mn-ea"/>
                        </a:rPr>
                        <a:t>万人</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18.1%</a:t>
                      </a:r>
                      <a:r>
                        <a:rPr kumimoji="1" lang="ja-JP" altLang="en-US" sz="1100" b="0" i="0" u="none" strike="noStrike" cap="none" normalizeH="0" baseline="0" dirty="0">
                          <a:ln>
                            <a:noFill/>
                          </a:ln>
                          <a:solidFill>
                            <a:schemeClr val="tx1"/>
                          </a:solidFill>
                          <a:effectLst/>
                          <a:latin typeface="+mn-lt"/>
                          <a:ea typeface="+mn-ea"/>
                        </a:rPr>
                        <a:t>＞</a:t>
                      </a:r>
                      <a:endParaRPr kumimoji="1" lang="en-US" altLang="ja-JP" sz="11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r>
                        <a:rPr kumimoji="1" lang="en-US" altLang="ja-JP" sz="1100" b="0" i="0" u="none" strike="noStrike" cap="none" normalizeH="0" baseline="0" dirty="0">
                          <a:ln>
                            <a:noFill/>
                          </a:ln>
                          <a:solidFill>
                            <a:schemeClr val="tx1"/>
                          </a:solidFill>
                          <a:effectLst/>
                          <a:latin typeface="+mn-lt"/>
                          <a:ea typeface="+mn-ea"/>
                        </a:rPr>
                        <a:t>1.53</a:t>
                      </a:r>
                      <a:r>
                        <a:rPr kumimoji="1" lang="ja-JP" altLang="en-US" sz="11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7" name="テキスト ボックス 24"/>
          <p:cNvSpPr txBox="1">
            <a:spLocks noChangeArrowheads="1"/>
          </p:cNvSpPr>
          <p:nvPr/>
        </p:nvSpPr>
        <p:spPr bwMode="auto">
          <a:xfrm>
            <a:off x="9057476" y="2198386"/>
            <a:ext cx="925043" cy="230653"/>
          </a:xfrm>
          <a:prstGeom prst="rect">
            <a:avLst/>
          </a:prstGeom>
          <a:noFill/>
          <a:ln w="9525">
            <a:noFill/>
            <a:miter lim="800000"/>
            <a:headEnd/>
            <a:tailEnd/>
          </a:ln>
        </p:spPr>
        <p:txBody>
          <a:bodyPr wrap="square" lIns="91263" tIns="45631" rIns="91263" bIns="45631">
            <a:spAutoFit/>
          </a:bodyPr>
          <a:lstStyle/>
          <a:p>
            <a:r>
              <a:rPr lang="ja-JP" altLang="en-US" sz="900" dirty="0">
                <a:solidFill>
                  <a:prstClr val="black"/>
                </a:solidFill>
                <a:latin typeface="Arial" charset="0"/>
              </a:rPr>
              <a:t>（％）</a:t>
            </a:r>
          </a:p>
        </p:txBody>
      </p:sp>
      <p:graphicFrame>
        <p:nvGraphicFramePr>
          <p:cNvPr id="18" name="グラフ 17"/>
          <p:cNvGraphicFramePr/>
          <p:nvPr>
            <p:extLst>
              <p:ext uri="{D42A27DB-BD31-4B8C-83A1-F6EECF244321}">
                <p14:modId xmlns:p14="http://schemas.microsoft.com/office/powerpoint/2010/main" val="253111007"/>
              </p:ext>
            </p:extLst>
          </p:nvPr>
        </p:nvGraphicFramePr>
        <p:xfrm>
          <a:off x="4953000" y="2341984"/>
          <a:ext cx="46840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4592960" y="1909937"/>
            <a:ext cx="5313040" cy="307777"/>
          </a:xfrm>
          <a:prstGeom prst="rect">
            <a:avLst/>
          </a:prstGeom>
        </p:spPr>
        <p:txBody>
          <a:bodyPr wrap="square">
            <a:spAutoFit/>
          </a:bodyPr>
          <a:lstStyle/>
          <a:p>
            <a:pPr marL="174284" indent="-174284">
              <a:defRPr/>
            </a:pPr>
            <a:r>
              <a:rPr lang="ja-JP" altLang="en-US" sz="1400" b="1" dirty="0">
                <a:solidFill>
                  <a:prstClr val="black"/>
                </a:solidFill>
                <a:latin typeface="Arial" charset="0"/>
              </a:rPr>
              <a:t>③ 世帯主が</a:t>
            </a:r>
            <a:r>
              <a:rPr lang="en-US" altLang="ja-JP" sz="1400" b="1" dirty="0">
                <a:solidFill>
                  <a:prstClr val="black"/>
                </a:solidFill>
                <a:latin typeface="Arial" charset="0"/>
              </a:rPr>
              <a:t>65</a:t>
            </a:r>
            <a:r>
              <a:rPr lang="ja-JP" altLang="en-US" sz="1400" b="1" dirty="0">
                <a:solidFill>
                  <a:prstClr val="black"/>
                </a:solidFill>
                <a:latin typeface="Arial" charset="0"/>
              </a:rPr>
              <a:t>歳以上の単独世帯や夫婦のみの世帯が増加していく　</a:t>
            </a:r>
          </a:p>
        </p:txBody>
      </p:sp>
      <p:sp>
        <p:nvSpPr>
          <p:cNvPr id="21" name="タイトル 1"/>
          <p:cNvSpPr txBox="1">
            <a:spLocks/>
          </p:cNvSpPr>
          <p:nvPr/>
        </p:nvSpPr>
        <p:spPr>
          <a:xfrm>
            <a:off x="0" y="-58160"/>
            <a:ext cx="990600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a:solidFill>
                  <a:prstClr val="black"/>
                </a:solidFill>
                <a:latin typeface="ＭＳ Ｐゴシック"/>
              </a:rPr>
              <a:t>今後の介護保険をとりまく状況</a:t>
            </a:r>
          </a:p>
        </p:txBody>
      </p:sp>
    </p:spTree>
    <p:extLst>
      <p:ext uri="{BB962C8B-B14F-4D97-AF65-F5344CB8AC3E}">
        <p14:creationId xmlns:p14="http://schemas.microsoft.com/office/powerpoint/2010/main" val="7501620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1458996405"/>
              </p:ext>
            </p:extLst>
          </p:nvPr>
        </p:nvGraphicFramePr>
        <p:xfrm>
          <a:off x="4808984" y="1711440"/>
          <a:ext cx="5025008" cy="4750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2443943884"/>
              </p:ext>
            </p:extLst>
          </p:nvPr>
        </p:nvGraphicFramePr>
        <p:xfrm>
          <a:off x="12846" y="1630953"/>
          <a:ext cx="4953000" cy="4972432"/>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0" y="144016"/>
            <a:ext cx="502500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a:solidFill>
                  <a:prstClr val="black"/>
                </a:solidFill>
                <a:latin typeface="HGP創英角ｺﾞｼｯｸUB" pitchFamily="50" charset="-128"/>
                <a:ea typeface="HGP創英角ｺﾞｼｯｸUB" pitchFamily="50" charset="-128"/>
              </a:rPr>
              <a:t>⑤要介護率が高くなる</a:t>
            </a:r>
            <a:r>
              <a:rPr lang="en-US" altLang="ja-JP" sz="1600" spc="300" dirty="0">
                <a:solidFill>
                  <a:prstClr val="black"/>
                </a:solidFill>
                <a:latin typeface="HGP創英角ｺﾞｼｯｸUB" pitchFamily="50" charset="-128"/>
                <a:ea typeface="HGP創英角ｺﾞｼｯｸUB" pitchFamily="50" charset="-128"/>
              </a:rPr>
              <a:t>75</a:t>
            </a:r>
            <a:r>
              <a:rPr lang="ja-JP" altLang="en-US" sz="1600" spc="300" dirty="0">
                <a:solidFill>
                  <a:prstClr val="black"/>
                </a:solidFill>
                <a:latin typeface="HGP創英角ｺﾞｼｯｸUB" pitchFamily="50" charset="-128"/>
                <a:ea typeface="HGP創英角ｺﾞｼｯｸUB" pitchFamily="50" charset="-128"/>
              </a:rPr>
              <a:t>歳以上の人口の推移</a:t>
            </a:r>
            <a:endParaRPr lang="en-US" altLang="ja-JP" sz="1600" spc="300" dirty="0">
              <a:solidFill>
                <a:prstClr val="black"/>
              </a:solidFill>
              <a:latin typeface="HGP創英角ｺﾞｼｯｸUB" pitchFamily="50" charset="-128"/>
              <a:ea typeface="HGP創英角ｺﾞｼｯｸUB" pitchFamily="50" charset="-128"/>
            </a:endParaRPr>
          </a:p>
        </p:txBody>
      </p:sp>
      <p:sp>
        <p:nvSpPr>
          <p:cNvPr id="8" name="正方形/長方形 7"/>
          <p:cNvSpPr/>
          <p:nvPr/>
        </p:nvSpPr>
        <p:spPr>
          <a:xfrm>
            <a:off x="4880906" y="144016"/>
            <a:ext cx="505044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a:solidFill>
                  <a:prstClr val="black"/>
                </a:solidFill>
                <a:latin typeface="HGP創英角ｺﾞｼｯｸUB" pitchFamily="50" charset="-128"/>
                <a:ea typeface="HGP創英角ｺﾞｼｯｸUB" pitchFamily="50" charset="-128"/>
              </a:rPr>
              <a:t>⑥介護保険料を負担する</a:t>
            </a:r>
            <a:r>
              <a:rPr lang="en-US" altLang="ja-JP" sz="1600" spc="300" dirty="0">
                <a:solidFill>
                  <a:prstClr val="black"/>
                </a:solidFill>
                <a:latin typeface="HGP創英角ｺﾞｼｯｸUB" pitchFamily="50" charset="-128"/>
                <a:ea typeface="HGP創英角ｺﾞｼｯｸUB" pitchFamily="50" charset="-128"/>
              </a:rPr>
              <a:t>40</a:t>
            </a:r>
            <a:r>
              <a:rPr lang="ja-JP" altLang="en-US" sz="1600" spc="300" dirty="0">
                <a:solidFill>
                  <a:prstClr val="black"/>
                </a:solidFill>
                <a:latin typeface="HGP創英角ｺﾞｼｯｸUB" pitchFamily="50" charset="-128"/>
                <a:ea typeface="HGP創英角ｺﾞｼｯｸUB" pitchFamily="50" charset="-128"/>
              </a:rPr>
              <a:t>歳以上人口の推移</a:t>
            </a:r>
            <a:endParaRPr lang="en-US" altLang="ja-JP" sz="1600" spc="300" dirty="0">
              <a:solidFill>
                <a:prstClr val="black"/>
              </a:solidFill>
              <a:latin typeface="HGP創英角ｺﾞｼｯｸUB" pitchFamily="50" charset="-128"/>
              <a:ea typeface="HGP創英角ｺﾞｼｯｸUB" pitchFamily="50" charset="-128"/>
            </a:endParaRPr>
          </a:p>
        </p:txBody>
      </p:sp>
      <p:sp>
        <p:nvSpPr>
          <p:cNvPr id="9" name="テキスト ボックス 8"/>
          <p:cNvSpPr txBox="1"/>
          <p:nvPr/>
        </p:nvSpPr>
        <p:spPr>
          <a:xfrm>
            <a:off x="164382" y="599119"/>
            <a:ext cx="4716524" cy="1031051"/>
          </a:xfrm>
          <a:prstGeom prst="rect">
            <a:avLst/>
          </a:prstGeom>
          <a:noFill/>
          <a:ln>
            <a:solidFill>
              <a:schemeClr val="tx1"/>
            </a:solidFill>
          </a:ln>
        </p:spPr>
        <p:txBody>
          <a:bodyPr wrap="square" rtlCol="0">
            <a:spAutoFit/>
          </a:bodyPr>
          <a:lstStyle/>
          <a:p>
            <a:pPr marL="177800" indent="-177800" algn="just" defTabSz="912813"/>
            <a:r>
              <a:rPr lang="ja-JP" altLang="en-US" sz="1400" dirty="0">
                <a:solidFill>
                  <a:prstClr val="black"/>
                </a:solidFill>
                <a:latin typeface="Arial" charset="0"/>
              </a:rPr>
              <a:t>○</a:t>
            </a:r>
            <a:r>
              <a:rPr lang="en-US" altLang="ja-JP" sz="1400" dirty="0">
                <a:solidFill>
                  <a:prstClr val="black"/>
                </a:solidFill>
                <a:latin typeface="Arial" charset="0"/>
              </a:rPr>
              <a:t>75</a:t>
            </a:r>
            <a:r>
              <a:rPr lang="ja-JP" altLang="en-US" sz="1400" dirty="0">
                <a:solidFill>
                  <a:prstClr val="black"/>
                </a:solidFill>
                <a:latin typeface="Arial" charset="0"/>
              </a:rPr>
              <a:t>歳以上人口は、介護保険創設の</a:t>
            </a:r>
            <a:r>
              <a:rPr lang="en-US" altLang="ja-JP" sz="1400" dirty="0">
                <a:solidFill>
                  <a:prstClr val="black"/>
                </a:solidFill>
                <a:latin typeface="Arial" charset="0"/>
              </a:rPr>
              <a:t>2000</a:t>
            </a:r>
            <a:r>
              <a:rPr lang="ja-JP" altLang="en-US" sz="1400" dirty="0">
                <a:solidFill>
                  <a:prstClr val="black"/>
                </a:solidFill>
                <a:latin typeface="Arial" charset="0"/>
              </a:rPr>
              <a:t>年以降、急速に増加してきたが、</a:t>
            </a:r>
            <a:r>
              <a:rPr lang="en-US" altLang="ja-JP" sz="1400" dirty="0">
                <a:solidFill>
                  <a:prstClr val="black"/>
                </a:solidFill>
                <a:latin typeface="Arial" charset="0"/>
              </a:rPr>
              <a:t>2025</a:t>
            </a:r>
            <a:r>
              <a:rPr lang="ja-JP" altLang="en-US" sz="1400" dirty="0">
                <a:solidFill>
                  <a:prstClr val="black"/>
                </a:solidFill>
                <a:latin typeface="Arial" charset="0"/>
              </a:rPr>
              <a:t>年までの</a:t>
            </a:r>
            <a:r>
              <a:rPr lang="en-US" altLang="ja-JP" sz="1400" dirty="0">
                <a:solidFill>
                  <a:prstClr val="black"/>
                </a:solidFill>
                <a:latin typeface="Arial" charset="0"/>
              </a:rPr>
              <a:t>10</a:t>
            </a:r>
            <a:r>
              <a:rPr lang="ja-JP" altLang="en-US" sz="1400" dirty="0">
                <a:solidFill>
                  <a:prstClr val="black"/>
                </a:solidFill>
                <a:latin typeface="Arial" charset="0"/>
              </a:rPr>
              <a:t>年間も、急速に増加。</a:t>
            </a:r>
            <a:endParaRPr lang="en-US" altLang="ja-JP" sz="1400" dirty="0">
              <a:solidFill>
                <a:prstClr val="black"/>
              </a:solidFill>
              <a:latin typeface="Arial" charset="0"/>
            </a:endParaRPr>
          </a:p>
          <a:p>
            <a:pPr marL="177800" indent="-177800" defTabSz="912813">
              <a:spcBef>
                <a:spcPts val="600"/>
              </a:spcBef>
            </a:pPr>
            <a:r>
              <a:rPr lang="ja-JP" altLang="en-US" sz="1400" dirty="0">
                <a:solidFill>
                  <a:prstClr val="black"/>
                </a:solidFill>
                <a:latin typeface="Arial" charset="0"/>
              </a:rPr>
              <a:t>〇</a:t>
            </a:r>
            <a:r>
              <a:rPr lang="en-US" altLang="ja-JP" sz="1400" dirty="0">
                <a:solidFill>
                  <a:prstClr val="black"/>
                </a:solidFill>
                <a:latin typeface="Arial" charset="0"/>
              </a:rPr>
              <a:t>2030</a:t>
            </a:r>
            <a:r>
              <a:rPr lang="ja-JP" altLang="en-US" sz="1400" dirty="0">
                <a:solidFill>
                  <a:prstClr val="black"/>
                </a:solidFill>
                <a:latin typeface="Arial" charset="0"/>
              </a:rPr>
              <a:t>年頃から</a:t>
            </a:r>
            <a:r>
              <a:rPr lang="en-US" altLang="ja-JP" sz="1400" dirty="0">
                <a:solidFill>
                  <a:prstClr val="black"/>
                </a:solidFill>
                <a:latin typeface="Arial" charset="0"/>
              </a:rPr>
              <a:t>75</a:t>
            </a:r>
            <a:r>
              <a:rPr lang="ja-JP" altLang="en-US" sz="1400" dirty="0">
                <a:solidFill>
                  <a:prstClr val="black"/>
                </a:solidFill>
                <a:latin typeface="Arial" charset="0"/>
              </a:rPr>
              <a:t>歳以上人口は急速には伸びなくなるが、一方、</a:t>
            </a:r>
            <a:r>
              <a:rPr lang="en-US" altLang="ja-JP" sz="1400" dirty="0">
                <a:solidFill>
                  <a:prstClr val="black"/>
                </a:solidFill>
                <a:latin typeface="Arial" charset="0"/>
              </a:rPr>
              <a:t>85</a:t>
            </a:r>
            <a:r>
              <a:rPr lang="ja-JP" altLang="en-US" sz="1400" dirty="0">
                <a:solidFill>
                  <a:prstClr val="black"/>
                </a:solidFill>
                <a:latin typeface="Arial" charset="0"/>
              </a:rPr>
              <a:t>歳以上人口はその後の</a:t>
            </a:r>
            <a:r>
              <a:rPr lang="en-US" altLang="ja-JP" sz="1400" dirty="0">
                <a:solidFill>
                  <a:prstClr val="black"/>
                </a:solidFill>
                <a:latin typeface="Arial" charset="0"/>
              </a:rPr>
              <a:t>10</a:t>
            </a:r>
            <a:r>
              <a:rPr lang="ja-JP" altLang="en-US" sz="1400" dirty="0">
                <a:solidFill>
                  <a:prstClr val="black"/>
                </a:solidFill>
                <a:latin typeface="Arial" charset="0"/>
              </a:rPr>
              <a:t>年程度は増加が続く。</a:t>
            </a:r>
          </a:p>
        </p:txBody>
      </p:sp>
      <p:sp>
        <p:nvSpPr>
          <p:cNvPr id="10" name="テキスト ボックス 9"/>
          <p:cNvSpPr txBox="1"/>
          <p:nvPr/>
        </p:nvSpPr>
        <p:spPr>
          <a:xfrm>
            <a:off x="5119833" y="620688"/>
            <a:ext cx="4572594" cy="523220"/>
          </a:xfrm>
          <a:prstGeom prst="rect">
            <a:avLst/>
          </a:prstGeom>
          <a:noFill/>
          <a:ln>
            <a:solidFill>
              <a:schemeClr val="tx1"/>
            </a:solidFill>
          </a:ln>
        </p:spPr>
        <p:txBody>
          <a:bodyPr wrap="square" rtlCol="0">
            <a:spAutoFit/>
          </a:bodyPr>
          <a:lstStyle/>
          <a:p>
            <a:pPr marL="177800" indent="-177800" defTabSz="912813"/>
            <a:r>
              <a:rPr lang="ja-JP" altLang="en-US" sz="1400" dirty="0">
                <a:solidFill>
                  <a:prstClr val="black"/>
                </a:solidFill>
                <a:latin typeface="Arial" charset="0"/>
              </a:rPr>
              <a:t>○保険料負担者である</a:t>
            </a:r>
            <a:r>
              <a:rPr lang="en-US" altLang="ja-JP" sz="1400" dirty="0">
                <a:solidFill>
                  <a:prstClr val="black"/>
                </a:solidFill>
                <a:latin typeface="Arial" charset="0"/>
              </a:rPr>
              <a:t>40</a:t>
            </a:r>
            <a:r>
              <a:rPr lang="ja-JP" altLang="en-US" sz="1400" dirty="0">
                <a:solidFill>
                  <a:prstClr val="black"/>
                </a:solidFill>
                <a:latin typeface="Arial" charset="0"/>
              </a:rPr>
              <a:t>歳以上人口は、介護保険創設の</a:t>
            </a:r>
            <a:r>
              <a:rPr lang="en-US" altLang="ja-JP" sz="1400" dirty="0">
                <a:solidFill>
                  <a:prstClr val="black"/>
                </a:solidFill>
                <a:latin typeface="Arial" charset="0"/>
              </a:rPr>
              <a:t>2000</a:t>
            </a:r>
            <a:r>
              <a:rPr lang="ja-JP" altLang="en-US" sz="1400" dirty="0">
                <a:solidFill>
                  <a:prstClr val="black"/>
                </a:solidFill>
                <a:latin typeface="Arial" charset="0"/>
              </a:rPr>
              <a:t>年以降、増加してきたが、</a:t>
            </a:r>
            <a:r>
              <a:rPr lang="en-US" altLang="ja-JP" sz="1400" dirty="0">
                <a:solidFill>
                  <a:prstClr val="black"/>
                </a:solidFill>
                <a:latin typeface="Arial" charset="0"/>
              </a:rPr>
              <a:t>2025</a:t>
            </a:r>
            <a:r>
              <a:rPr lang="ja-JP" altLang="en-US" sz="1400" dirty="0">
                <a:solidFill>
                  <a:prstClr val="black"/>
                </a:solidFill>
                <a:latin typeface="Arial" charset="0"/>
              </a:rPr>
              <a:t>年以降は減少する。</a:t>
            </a:r>
          </a:p>
        </p:txBody>
      </p:sp>
      <p:sp>
        <p:nvSpPr>
          <p:cNvPr id="11" name="正方形/長方形 10"/>
          <p:cNvSpPr/>
          <p:nvPr/>
        </p:nvSpPr>
        <p:spPr>
          <a:xfrm>
            <a:off x="6389943" y="1999472"/>
            <a:ext cx="971979" cy="36163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2" name="正方形/長方形 11"/>
          <p:cNvSpPr/>
          <p:nvPr/>
        </p:nvSpPr>
        <p:spPr>
          <a:xfrm>
            <a:off x="1574277" y="2502640"/>
            <a:ext cx="971979"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3" name="正方形/長方形 12"/>
          <p:cNvSpPr/>
          <p:nvPr/>
        </p:nvSpPr>
        <p:spPr>
          <a:xfrm>
            <a:off x="3017277" y="439622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a:solidFill>
                  <a:prstClr val="black"/>
                </a:solidFill>
              </a:rPr>
              <a:t>75</a:t>
            </a:r>
            <a:r>
              <a:rPr lang="ja-JP" altLang="en-US" sz="1200" dirty="0">
                <a:solidFill>
                  <a:prstClr val="black"/>
                </a:solidFill>
              </a:rPr>
              <a:t>～</a:t>
            </a:r>
            <a:r>
              <a:rPr lang="en-US" altLang="ja-JP" sz="1200" dirty="0">
                <a:solidFill>
                  <a:prstClr val="black"/>
                </a:solidFill>
              </a:rPr>
              <a:t>84</a:t>
            </a:r>
            <a:r>
              <a:rPr lang="ja-JP" altLang="en-US" sz="1200" dirty="0">
                <a:solidFill>
                  <a:prstClr val="black"/>
                </a:solidFill>
              </a:rPr>
              <a:t>歳</a:t>
            </a:r>
          </a:p>
        </p:txBody>
      </p:sp>
      <p:sp>
        <p:nvSpPr>
          <p:cNvPr id="14" name="正方形/長方形 13"/>
          <p:cNvSpPr/>
          <p:nvPr/>
        </p:nvSpPr>
        <p:spPr>
          <a:xfrm>
            <a:off x="3008784" y="3124192"/>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a:solidFill>
                  <a:prstClr val="black"/>
                </a:solidFill>
              </a:rPr>
              <a:t>85</a:t>
            </a:r>
            <a:r>
              <a:rPr lang="ja-JP" altLang="en-US" sz="1200" dirty="0">
                <a:solidFill>
                  <a:prstClr val="black"/>
                </a:solidFill>
              </a:rPr>
              <a:t>歳～</a:t>
            </a:r>
          </a:p>
        </p:txBody>
      </p:sp>
      <p:sp>
        <p:nvSpPr>
          <p:cNvPr id="15" name="正方形/長方形 14"/>
          <p:cNvSpPr/>
          <p:nvPr/>
        </p:nvSpPr>
        <p:spPr>
          <a:xfrm>
            <a:off x="7541811" y="4384120"/>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a:solidFill>
                  <a:prstClr val="black"/>
                </a:solidFill>
              </a:rPr>
              <a:t>40</a:t>
            </a:r>
            <a:r>
              <a:rPr lang="ja-JP" altLang="en-US" sz="1200" dirty="0">
                <a:solidFill>
                  <a:prstClr val="black"/>
                </a:solidFill>
              </a:rPr>
              <a:t>～</a:t>
            </a:r>
            <a:r>
              <a:rPr lang="en-US" altLang="ja-JP" sz="1200" dirty="0">
                <a:solidFill>
                  <a:prstClr val="black"/>
                </a:solidFill>
              </a:rPr>
              <a:t>64</a:t>
            </a:r>
            <a:r>
              <a:rPr lang="ja-JP" altLang="en-US" sz="1200" dirty="0">
                <a:solidFill>
                  <a:prstClr val="black"/>
                </a:solidFill>
              </a:rPr>
              <a:t>歳</a:t>
            </a:r>
          </a:p>
        </p:txBody>
      </p:sp>
      <p:sp>
        <p:nvSpPr>
          <p:cNvPr id="16" name="正方形/長方形 15"/>
          <p:cNvSpPr/>
          <p:nvPr/>
        </p:nvSpPr>
        <p:spPr>
          <a:xfrm>
            <a:off x="7555828" y="3715317"/>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a:solidFill>
                  <a:prstClr val="black"/>
                </a:solidFill>
              </a:rPr>
              <a:t>65</a:t>
            </a:r>
            <a:r>
              <a:rPr lang="ja-JP" altLang="en-US" sz="1200" dirty="0">
                <a:solidFill>
                  <a:prstClr val="black"/>
                </a:solidFill>
              </a:rPr>
              <a:t>～</a:t>
            </a:r>
            <a:r>
              <a:rPr lang="en-US" altLang="ja-JP" sz="1200" dirty="0">
                <a:solidFill>
                  <a:prstClr val="black"/>
                </a:solidFill>
              </a:rPr>
              <a:t>74</a:t>
            </a:r>
            <a:r>
              <a:rPr lang="ja-JP" altLang="en-US" sz="1200" dirty="0">
                <a:solidFill>
                  <a:prstClr val="black"/>
                </a:solidFill>
              </a:rPr>
              <a:t>歳</a:t>
            </a:r>
          </a:p>
        </p:txBody>
      </p:sp>
      <p:sp>
        <p:nvSpPr>
          <p:cNvPr id="18" name="正方形/長方形 17"/>
          <p:cNvSpPr/>
          <p:nvPr/>
        </p:nvSpPr>
        <p:spPr>
          <a:xfrm>
            <a:off x="7520242" y="3216525"/>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a:solidFill>
                  <a:prstClr val="black"/>
                </a:solidFill>
              </a:rPr>
              <a:t>75</a:t>
            </a:r>
            <a:r>
              <a:rPr lang="ja-JP" altLang="en-US" sz="1200" dirty="0">
                <a:solidFill>
                  <a:prstClr val="black"/>
                </a:solidFill>
              </a:rPr>
              <a:t>～</a:t>
            </a:r>
            <a:r>
              <a:rPr lang="en-US" altLang="ja-JP" sz="1200" dirty="0">
                <a:solidFill>
                  <a:prstClr val="black"/>
                </a:solidFill>
              </a:rPr>
              <a:t>84</a:t>
            </a:r>
            <a:r>
              <a:rPr lang="ja-JP" altLang="en-US" sz="1200" dirty="0">
                <a:solidFill>
                  <a:prstClr val="black"/>
                </a:solidFill>
              </a:rPr>
              <a:t>歳</a:t>
            </a:r>
          </a:p>
        </p:txBody>
      </p:sp>
      <p:sp>
        <p:nvSpPr>
          <p:cNvPr id="19" name="正方形/長方形 18"/>
          <p:cNvSpPr/>
          <p:nvPr/>
        </p:nvSpPr>
        <p:spPr>
          <a:xfrm>
            <a:off x="7520242" y="278251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a:solidFill>
                  <a:prstClr val="black"/>
                </a:solidFill>
              </a:rPr>
              <a:t>85</a:t>
            </a:r>
            <a:r>
              <a:rPr lang="ja-JP" altLang="en-US" sz="1200" dirty="0">
                <a:solidFill>
                  <a:prstClr val="black"/>
                </a:solidFill>
              </a:rPr>
              <a:t>歳～</a:t>
            </a:r>
          </a:p>
        </p:txBody>
      </p:sp>
      <p:sp>
        <p:nvSpPr>
          <p:cNvPr id="20" name="右矢印 19"/>
          <p:cNvSpPr/>
          <p:nvPr/>
        </p:nvSpPr>
        <p:spPr>
          <a:xfrm rot="19124292">
            <a:off x="404277" y="3108244"/>
            <a:ext cx="23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1" name="右矢印 20"/>
          <p:cNvSpPr/>
          <p:nvPr/>
        </p:nvSpPr>
        <p:spPr>
          <a:xfrm rot="19936655">
            <a:off x="5335897" y="2094629"/>
            <a:ext cx="14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2" name="右矢印 21"/>
          <p:cNvSpPr/>
          <p:nvPr/>
        </p:nvSpPr>
        <p:spPr>
          <a:xfrm rot="1209835">
            <a:off x="7394204" y="2237396"/>
            <a:ext cx="2304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3" name="テキスト ボックス 22"/>
          <p:cNvSpPr txBox="1"/>
          <p:nvPr/>
        </p:nvSpPr>
        <p:spPr>
          <a:xfrm>
            <a:off x="90200" y="6453336"/>
            <a:ext cx="9687336" cy="430837"/>
          </a:xfrm>
          <a:prstGeom prst="rect">
            <a:avLst/>
          </a:prstGeom>
          <a:noFill/>
        </p:spPr>
        <p:txBody>
          <a:bodyPr wrap="square" lIns="91388" tIns="45695" rIns="91388" bIns="45695" rtlCol="0">
            <a:spAutoFit/>
          </a:bodyPr>
          <a:lstStyle/>
          <a:p>
            <a:pPr defTabSz="912813"/>
            <a:r>
              <a:rPr lang="ja-JP" altLang="en-US" sz="1100" dirty="0">
                <a:solidFill>
                  <a:prstClr val="black"/>
                </a:solidFill>
                <a:latin typeface="Arial" charset="0"/>
                <a:ea typeface="HGPｺﾞｼｯｸM" pitchFamily="50" charset="-128"/>
              </a:rPr>
              <a:t>（資料）将来推計は、国立社会保障・人口問題研究所「日本の将来推計人口」（平成</a:t>
            </a:r>
            <a:r>
              <a:rPr lang="en-US" altLang="ja-JP" sz="1100" dirty="0">
                <a:solidFill>
                  <a:prstClr val="black"/>
                </a:solidFill>
                <a:latin typeface="Arial" charset="0"/>
                <a:ea typeface="HGPｺﾞｼｯｸM" pitchFamily="50" charset="-128"/>
              </a:rPr>
              <a:t>24</a:t>
            </a:r>
            <a:r>
              <a:rPr lang="ja-JP" altLang="en-US" sz="1100" dirty="0">
                <a:solidFill>
                  <a:prstClr val="black"/>
                </a:solidFill>
                <a:latin typeface="Arial" charset="0"/>
                <a:ea typeface="HGPｺﾞｼｯｸM" pitchFamily="50" charset="-128"/>
              </a:rPr>
              <a:t>年</a:t>
            </a:r>
            <a:r>
              <a:rPr lang="en-US" altLang="ja-JP" sz="1100" dirty="0">
                <a:solidFill>
                  <a:prstClr val="black"/>
                </a:solidFill>
                <a:latin typeface="Arial" charset="0"/>
                <a:ea typeface="HGPｺﾞｼｯｸM" pitchFamily="50" charset="-128"/>
              </a:rPr>
              <a:t>1</a:t>
            </a:r>
            <a:r>
              <a:rPr lang="ja-JP" altLang="en-US" sz="1100" dirty="0">
                <a:solidFill>
                  <a:prstClr val="black"/>
                </a:solidFill>
                <a:latin typeface="Arial" charset="0"/>
                <a:ea typeface="HGPｺﾞｼｯｸM" pitchFamily="50" charset="-128"/>
              </a:rPr>
              <a:t>月推計）出生中位（死亡中位）推計</a:t>
            </a:r>
            <a:endParaRPr lang="en-US" altLang="ja-JP" sz="1100" dirty="0">
              <a:solidFill>
                <a:prstClr val="black"/>
              </a:solidFill>
              <a:latin typeface="Arial" charset="0"/>
              <a:ea typeface="HGPｺﾞｼｯｸM" pitchFamily="50" charset="-128"/>
            </a:endParaRPr>
          </a:p>
          <a:p>
            <a:pPr defTabSz="912813"/>
            <a:r>
              <a:rPr lang="en-US" altLang="ja-JP" sz="1100" dirty="0">
                <a:solidFill>
                  <a:prstClr val="black"/>
                </a:solidFill>
                <a:latin typeface="Arial" charset="0"/>
                <a:ea typeface="HGPｺﾞｼｯｸM" pitchFamily="50" charset="-128"/>
              </a:rPr>
              <a:t> </a:t>
            </a:r>
            <a:r>
              <a:rPr lang="ja-JP" altLang="en-US" sz="1100" dirty="0">
                <a:solidFill>
                  <a:prstClr val="black"/>
                </a:solidFill>
                <a:latin typeface="Arial" charset="0"/>
                <a:ea typeface="HGPｺﾞｼｯｸM" pitchFamily="50" charset="-128"/>
              </a:rPr>
              <a:t>　　　　実績は、総務省統計局「国勢調査」（国籍・年齢不詳人口を按分補正した人口）</a:t>
            </a:r>
          </a:p>
        </p:txBody>
      </p:sp>
      <p:sp>
        <p:nvSpPr>
          <p:cNvPr id="2" name="テキスト ボックス 1"/>
          <p:cNvSpPr txBox="1"/>
          <p:nvPr/>
        </p:nvSpPr>
        <p:spPr>
          <a:xfrm flipH="1">
            <a:off x="485069"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（万人）</a:t>
            </a:r>
          </a:p>
        </p:txBody>
      </p:sp>
      <p:sp>
        <p:nvSpPr>
          <p:cNvPr id="25" name="テキスト ボックス 24"/>
          <p:cNvSpPr txBox="1"/>
          <p:nvPr/>
        </p:nvSpPr>
        <p:spPr>
          <a:xfrm flipH="1">
            <a:off x="5274940" y="1628800"/>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（万人）</a:t>
            </a:r>
          </a:p>
        </p:txBody>
      </p:sp>
    </p:spTree>
    <p:extLst>
      <p:ext uri="{BB962C8B-B14F-4D97-AF65-F5344CB8AC3E}">
        <p14:creationId xmlns:p14="http://schemas.microsoft.com/office/powerpoint/2010/main" val="1668858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11517" y="663155"/>
            <a:ext cx="8826981" cy="637849"/>
          </a:xfrm>
          <a:prstGeom prst="rect">
            <a:avLst/>
          </a:prstGeom>
        </p:spPr>
        <p:style>
          <a:lnRef idx="2">
            <a:schemeClr val="dk1"/>
          </a:lnRef>
          <a:fillRef idx="1">
            <a:schemeClr val="lt1"/>
          </a:fillRef>
          <a:effectRef idx="0">
            <a:schemeClr val="dk1"/>
          </a:effectRef>
          <a:fontRef idx="minor">
            <a:schemeClr val="dk1"/>
          </a:fontRef>
        </p:style>
        <p:txBody>
          <a:bodyPr wrap="square" tIns="72000" bIns="72000">
            <a:spAutoFit/>
          </a:bodyPr>
          <a:lstStyle/>
          <a:p>
            <a:r>
              <a:rPr lang="en-US" altLang="ja-JP" sz="1600" dirty="0">
                <a:solidFill>
                  <a:prstClr val="black"/>
                </a:solidFill>
                <a:latin typeface="ＭＳ ゴシック" pitchFamily="49" charset="-128"/>
                <a:ea typeface="ＭＳ ゴシック" pitchFamily="49" charset="-128"/>
              </a:rPr>
              <a:t>75</a:t>
            </a:r>
            <a:r>
              <a:rPr lang="ja-JP" altLang="ja-JP" sz="1600" dirty="0">
                <a:solidFill>
                  <a:prstClr val="black"/>
                </a:solidFill>
                <a:latin typeface="ＭＳ ゴシック" pitchFamily="49" charset="-128"/>
                <a:ea typeface="ＭＳ ゴシック" pitchFamily="49" charset="-128"/>
              </a:rPr>
              <a:t>歳以上人口の</a:t>
            </a:r>
            <a:r>
              <a:rPr lang="en-US" altLang="ja-JP" sz="1600" dirty="0">
                <a:solidFill>
                  <a:prstClr val="black"/>
                </a:solidFill>
                <a:latin typeface="ＭＳ ゴシック" pitchFamily="49" charset="-128"/>
                <a:ea typeface="ＭＳ ゴシック" pitchFamily="49" charset="-128"/>
              </a:rPr>
              <a:t>2015</a:t>
            </a:r>
            <a:r>
              <a:rPr lang="ja-JP" altLang="ja-JP" sz="1600" dirty="0">
                <a:solidFill>
                  <a:prstClr val="black"/>
                </a:solidFill>
                <a:latin typeface="ＭＳ ゴシック" pitchFamily="49" charset="-128"/>
                <a:ea typeface="ＭＳ ゴシック" pitchFamily="49" charset="-128"/>
              </a:rPr>
              <a:t>年から</a:t>
            </a:r>
            <a:r>
              <a:rPr lang="en-US" altLang="ja-JP" sz="1600" dirty="0">
                <a:solidFill>
                  <a:prstClr val="black"/>
                </a:solidFill>
                <a:latin typeface="ＭＳ ゴシック" pitchFamily="49" charset="-128"/>
                <a:ea typeface="ＭＳ ゴシック" pitchFamily="49" charset="-128"/>
              </a:rPr>
              <a:t>2025</a:t>
            </a:r>
            <a:r>
              <a:rPr lang="ja-JP" altLang="ja-JP" sz="1600" dirty="0">
                <a:solidFill>
                  <a:prstClr val="black"/>
                </a:solidFill>
                <a:latin typeface="ＭＳ ゴシック" pitchFamily="49" charset="-128"/>
                <a:ea typeface="ＭＳ ゴシック" pitchFamily="49" charset="-128"/>
              </a:rPr>
              <a:t>年までの伸びでは、全国計で</a:t>
            </a:r>
            <a:r>
              <a:rPr lang="en-US" altLang="ja-JP" sz="1600" dirty="0">
                <a:solidFill>
                  <a:prstClr val="black"/>
                </a:solidFill>
                <a:latin typeface="ＭＳ ゴシック" pitchFamily="49" charset="-128"/>
                <a:ea typeface="ＭＳ ゴシック" pitchFamily="49" charset="-128"/>
              </a:rPr>
              <a:t>1.32</a:t>
            </a:r>
            <a:r>
              <a:rPr lang="ja-JP" altLang="ja-JP" sz="1600" dirty="0">
                <a:solidFill>
                  <a:prstClr val="black"/>
                </a:solidFill>
                <a:latin typeface="ＭＳ ゴシック" pitchFamily="49" charset="-128"/>
                <a:ea typeface="ＭＳ ゴシック" pitchFamily="49" charset="-128"/>
              </a:rPr>
              <a:t>倍であるが、市町村間の差は大きく、</a:t>
            </a:r>
            <a:r>
              <a:rPr lang="en-US" altLang="ja-JP" sz="1600" dirty="0">
                <a:solidFill>
                  <a:prstClr val="black"/>
                </a:solidFill>
                <a:latin typeface="ＭＳ ゴシック" pitchFamily="49" charset="-128"/>
                <a:ea typeface="ＭＳ ゴシック" pitchFamily="49" charset="-128"/>
              </a:rPr>
              <a:t>1.5</a:t>
            </a:r>
            <a:r>
              <a:rPr lang="ja-JP" altLang="ja-JP" sz="1600" dirty="0">
                <a:solidFill>
                  <a:prstClr val="black"/>
                </a:solidFill>
                <a:latin typeface="ＭＳ ゴシック" pitchFamily="49" charset="-128"/>
                <a:ea typeface="ＭＳ ゴシック" pitchFamily="49" charset="-128"/>
              </a:rPr>
              <a:t>倍を超える市町村が</a:t>
            </a:r>
            <a:r>
              <a:rPr lang="en-US" altLang="ja-JP" sz="1600" dirty="0">
                <a:solidFill>
                  <a:prstClr val="black"/>
                </a:solidFill>
                <a:latin typeface="ＭＳ ゴシック" pitchFamily="49" charset="-128"/>
                <a:ea typeface="ＭＳ ゴシック" pitchFamily="49" charset="-128"/>
              </a:rPr>
              <a:t>11.3</a:t>
            </a:r>
            <a:r>
              <a:rPr lang="ja-JP" altLang="ja-JP" sz="1600" dirty="0">
                <a:solidFill>
                  <a:prstClr val="black"/>
                </a:solidFill>
                <a:latin typeface="ＭＳ ゴシック" pitchFamily="49" charset="-128"/>
                <a:ea typeface="ＭＳ ゴシック" pitchFamily="49" charset="-128"/>
              </a:rPr>
              <a:t>％あ</a:t>
            </a:r>
            <a:r>
              <a:rPr lang="ja-JP" altLang="en-US" sz="1600" dirty="0">
                <a:solidFill>
                  <a:prstClr val="black"/>
                </a:solidFill>
                <a:latin typeface="ＭＳ ゴシック" pitchFamily="49" charset="-128"/>
                <a:ea typeface="ＭＳ ゴシック" pitchFamily="49" charset="-128"/>
              </a:rPr>
              <a:t>る</a:t>
            </a:r>
            <a:r>
              <a:rPr lang="ja-JP" altLang="ja-JP" sz="1600" dirty="0">
                <a:solidFill>
                  <a:prstClr val="black"/>
                </a:solidFill>
                <a:latin typeface="ＭＳ ゴシック" pitchFamily="49" charset="-128"/>
                <a:ea typeface="ＭＳ ゴシック" pitchFamily="49" charset="-128"/>
              </a:rPr>
              <a:t>一方、減少する市町村が</a:t>
            </a:r>
            <a:r>
              <a:rPr lang="en-US" altLang="ja-JP" sz="1600" dirty="0">
                <a:solidFill>
                  <a:prstClr val="black"/>
                </a:solidFill>
                <a:latin typeface="ＭＳ ゴシック" pitchFamily="49" charset="-128"/>
                <a:ea typeface="ＭＳ ゴシック" pitchFamily="49" charset="-128"/>
              </a:rPr>
              <a:t>16.9</a:t>
            </a:r>
            <a:r>
              <a:rPr lang="ja-JP" altLang="ja-JP" sz="1600" dirty="0">
                <a:solidFill>
                  <a:prstClr val="black"/>
                </a:solidFill>
                <a:latin typeface="ＭＳ ゴシック" pitchFamily="49" charset="-128"/>
                <a:ea typeface="ＭＳ ゴシック" pitchFamily="49" charset="-128"/>
              </a:rPr>
              <a:t>％ある。</a:t>
            </a:r>
          </a:p>
        </p:txBody>
      </p:sp>
      <p:sp>
        <p:nvSpPr>
          <p:cNvPr id="14" name="正方形/長方形 13"/>
          <p:cNvSpPr/>
          <p:nvPr/>
        </p:nvSpPr>
        <p:spPr>
          <a:xfrm>
            <a:off x="506508" y="1772816"/>
            <a:ext cx="8970997" cy="369332"/>
          </a:xfrm>
          <a:prstGeom prst="rect">
            <a:avLst/>
          </a:prstGeom>
        </p:spPr>
        <p:txBody>
          <a:bodyPr wrap="square">
            <a:spAutoFit/>
          </a:bodyPr>
          <a:lstStyle/>
          <a:p>
            <a:r>
              <a:rPr lang="en-US" altLang="ja-JP" dirty="0">
                <a:solidFill>
                  <a:prstClr val="black"/>
                </a:solidFill>
                <a:latin typeface="ＭＳ Ｐゴシック"/>
              </a:rPr>
              <a:t>75</a:t>
            </a:r>
            <a:r>
              <a:rPr lang="ja-JP" altLang="en-US" dirty="0">
                <a:solidFill>
                  <a:prstClr val="black"/>
                </a:solidFill>
                <a:latin typeface="ＭＳ Ｐゴシック"/>
              </a:rPr>
              <a:t>歳以上人口について、平成</a:t>
            </a:r>
            <a:r>
              <a:rPr lang="en-US" altLang="ja-JP" dirty="0">
                <a:solidFill>
                  <a:prstClr val="black"/>
                </a:solidFill>
                <a:latin typeface="ＭＳ Ｐゴシック"/>
              </a:rPr>
              <a:t>27</a:t>
            </a:r>
            <a:r>
              <a:rPr lang="ja-JP" altLang="en-US" dirty="0">
                <a:solidFill>
                  <a:prstClr val="black"/>
                </a:solidFill>
                <a:latin typeface="ＭＳ Ｐゴシック"/>
              </a:rPr>
              <a:t>（</a:t>
            </a:r>
            <a:r>
              <a:rPr lang="en-US" altLang="ja-JP" dirty="0">
                <a:solidFill>
                  <a:prstClr val="black"/>
                </a:solidFill>
                <a:latin typeface="ＭＳ Ｐゴシック"/>
              </a:rPr>
              <a:t>2015</a:t>
            </a:r>
            <a:r>
              <a:rPr lang="ja-JP" altLang="en-US" dirty="0">
                <a:solidFill>
                  <a:prstClr val="black"/>
                </a:solidFill>
                <a:latin typeface="ＭＳ Ｐゴシック"/>
              </a:rPr>
              <a:t>）年を</a:t>
            </a:r>
            <a:r>
              <a:rPr lang="en-US" altLang="ja-JP" dirty="0">
                <a:solidFill>
                  <a:prstClr val="black"/>
                </a:solidFill>
                <a:latin typeface="ＭＳ Ｐゴシック"/>
              </a:rPr>
              <a:t>100</a:t>
            </a:r>
            <a:r>
              <a:rPr lang="ja-JP" altLang="en-US" dirty="0">
                <a:solidFill>
                  <a:prstClr val="black"/>
                </a:solidFill>
                <a:latin typeface="ＭＳ Ｐゴシック"/>
              </a:rPr>
              <a:t>としたときの平成</a:t>
            </a:r>
            <a:r>
              <a:rPr lang="en-US" altLang="ja-JP" dirty="0">
                <a:solidFill>
                  <a:prstClr val="black"/>
                </a:solidFill>
                <a:latin typeface="ＭＳ Ｐゴシック"/>
              </a:rPr>
              <a:t>37</a:t>
            </a:r>
            <a:r>
              <a:rPr lang="ja-JP" altLang="en-US" dirty="0">
                <a:solidFill>
                  <a:prstClr val="black"/>
                </a:solidFill>
                <a:latin typeface="ＭＳ Ｐゴシック"/>
              </a:rPr>
              <a:t>（</a:t>
            </a:r>
            <a:r>
              <a:rPr lang="en-US" altLang="ja-JP" dirty="0">
                <a:solidFill>
                  <a:prstClr val="black"/>
                </a:solidFill>
                <a:latin typeface="ＭＳ Ｐゴシック"/>
              </a:rPr>
              <a:t>2025</a:t>
            </a:r>
            <a:r>
              <a:rPr lang="ja-JP" altLang="en-US" dirty="0">
                <a:solidFill>
                  <a:prstClr val="black"/>
                </a:solidFill>
                <a:latin typeface="ＭＳ Ｐゴシック"/>
              </a:rPr>
              <a:t>）年の指数</a:t>
            </a:r>
          </a:p>
        </p:txBody>
      </p:sp>
      <p:graphicFrame>
        <p:nvGraphicFramePr>
          <p:cNvPr id="10" name="グラフ 9"/>
          <p:cNvGraphicFramePr/>
          <p:nvPr/>
        </p:nvGraphicFramePr>
        <p:xfrm>
          <a:off x="272480" y="2204864"/>
          <a:ext cx="9361040"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6903223" y="2204885"/>
            <a:ext cx="2145789" cy="307777"/>
          </a:xfrm>
          <a:prstGeom prst="rect">
            <a:avLst/>
          </a:prstGeom>
        </p:spPr>
        <p:txBody>
          <a:bodyPr wrap="square">
            <a:spAutoFit/>
          </a:bodyPr>
          <a:lstStyle/>
          <a:p>
            <a:r>
              <a:rPr lang="ja-JP" altLang="en-US" sz="1400" dirty="0">
                <a:solidFill>
                  <a:prstClr val="black"/>
                </a:solidFill>
                <a:latin typeface="ＭＳ Ｐゴシック"/>
              </a:rPr>
              <a:t>◆全国計（</a:t>
            </a:r>
            <a:r>
              <a:rPr lang="en-US" altLang="ja-JP" sz="1400" dirty="0">
                <a:solidFill>
                  <a:prstClr val="black"/>
                </a:solidFill>
                <a:latin typeface="ＭＳ Ｐゴシック"/>
              </a:rPr>
              <a:t>132.4</a:t>
            </a:r>
            <a:r>
              <a:rPr lang="ja-JP" altLang="en-US" sz="1200" dirty="0">
                <a:solidFill>
                  <a:prstClr val="black"/>
                </a:solidFill>
                <a:latin typeface="ＭＳ Ｐゴシック"/>
              </a:rPr>
              <a:t>）</a:t>
            </a:r>
          </a:p>
        </p:txBody>
      </p:sp>
      <p:sp>
        <p:nvSpPr>
          <p:cNvPr id="15" name="正方形/長方形 14"/>
          <p:cNvSpPr/>
          <p:nvPr/>
        </p:nvSpPr>
        <p:spPr>
          <a:xfrm>
            <a:off x="560512" y="6093296"/>
            <a:ext cx="4368485" cy="288032"/>
          </a:xfrm>
          <a:prstGeom prst="rect">
            <a:avLst/>
          </a:prstGeom>
        </p:spPr>
        <p:txBody>
          <a:bodyPr wrap="square">
            <a:spAutoFit/>
          </a:bodyPr>
          <a:lstStyle/>
          <a:p>
            <a:r>
              <a:rPr lang="ja-JP" altLang="en-US" sz="1200" dirty="0">
                <a:solidFill>
                  <a:prstClr val="black"/>
                </a:solidFill>
                <a:latin typeface="ＭＳ Ｐゴシック"/>
              </a:rPr>
              <a:t>注）市町村数には福島県内の市町村は含まれていない。</a:t>
            </a:r>
          </a:p>
        </p:txBody>
      </p:sp>
      <p:sp>
        <p:nvSpPr>
          <p:cNvPr id="7" name="サブタイトル 2"/>
          <p:cNvSpPr txBox="1">
            <a:spLocks/>
          </p:cNvSpPr>
          <p:nvPr/>
        </p:nvSpPr>
        <p:spPr>
          <a:xfrm>
            <a:off x="1872208" y="6381328"/>
            <a:ext cx="7917329" cy="432048"/>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ja-JP" altLang="en-US" sz="1200" dirty="0">
                <a:solidFill>
                  <a:prstClr val="black"/>
                </a:solidFill>
              </a:rPr>
              <a:t>国立社会保障・人口問題研究所「日本の地域別将来推計人口</a:t>
            </a:r>
            <a:r>
              <a:rPr lang="en-US" altLang="ja-JP" sz="1200" dirty="0">
                <a:solidFill>
                  <a:prstClr val="black"/>
                </a:solidFill>
              </a:rPr>
              <a:t>(</a:t>
            </a:r>
            <a:r>
              <a:rPr lang="ja-JP" altLang="en-US" sz="1200" dirty="0">
                <a:solidFill>
                  <a:prstClr val="black"/>
                </a:solidFill>
              </a:rPr>
              <a:t>平成</a:t>
            </a:r>
            <a:r>
              <a:rPr lang="en-US" altLang="ja-JP" sz="1200" dirty="0">
                <a:solidFill>
                  <a:prstClr val="black"/>
                </a:solidFill>
              </a:rPr>
              <a:t>25(2013)</a:t>
            </a:r>
            <a:r>
              <a:rPr lang="ja-JP" altLang="en-US" sz="1200" dirty="0">
                <a:solidFill>
                  <a:prstClr val="black"/>
                </a:solidFill>
              </a:rPr>
              <a:t>年</a:t>
            </a:r>
            <a:r>
              <a:rPr lang="en-US" altLang="ja-JP" sz="1200" dirty="0">
                <a:solidFill>
                  <a:prstClr val="black"/>
                </a:solidFill>
              </a:rPr>
              <a:t>3</a:t>
            </a:r>
            <a:r>
              <a:rPr lang="ja-JP" altLang="en-US" sz="1200" dirty="0">
                <a:solidFill>
                  <a:prstClr val="black"/>
                </a:solidFill>
              </a:rPr>
              <a:t>月推計</a:t>
            </a:r>
            <a:r>
              <a:rPr lang="en-US" altLang="ja-JP" sz="1200" dirty="0">
                <a:solidFill>
                  <a:prstClr val="black"/>
                </a:solidFill>
              </a:rPr>
              <a:t>)</a:t>
            </a:r>
            <a:r>
              <a:rPr lang="ja-JP" altLang="en-US" sz="1200" dirty="0">
                <a:solidFill>
                  <a:prstClr val="black"/>
                </a:solidFill>
              </a:rPr>
              <a:t>」より作成</a:t>
            </a:r>
            <a:endParaRPr lang="en-US" altLang="ja-JP" sz="1200" dirty="0">
              <a:solidFill>
                <a:prstClr val="black"/>
              </a:solidFill>
            </a:endParaRPr>
          </a:p>
        </p:txBody>
      </p:sp>
      <p:sp>
        <p:nvSpPr>
          <p:cNvPr id="9" name="正方形/長方形 8"/>
          <p:cNvSpPr/>
          <p:nvPr/>
        </p:nvSpPr>
        <p:spPr>
          <a:xfrm>
            <a:off x="128464" y="144016"/>
            <a:ext cx="552906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a:solidFill>
                  <a:prstClr val="black"/>
                </a:solidFill>
                <a:latin typeface="HGP創英角ｺﾞｼｯｸUB" pitchFamily="50" charset="-128"/>
                <a:ea typeface="HGP創英角ｺﾞｼｯｸUB" pitchFamily="50" charset="-128"/>
              </a:rPr>
              <a:t>⑦７５歳以上人口の伸びの市町村間の差</a:t>
            </a:r>
            <a:endParaRPr lang="en-US" altLang="ja-JP" sz="1600" spc="3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980613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38736" y="4627981"/>
            <a:ext cx="8853433" cy="276983"/>
          </a:xfrm>
          <a:prstGeom prst="rect">
            <a:avLst/>
          </a:prstGeom>
          <a:noFill/>
        </p:spPr>
        <p:txBody>
          <a:bodyPr wrap="square" lIns="91423" tIns="45712" rIns="91423" bIns="45712" rtlCol="0">
            <a:spAutoFit/>
          </a:bodyPr>
          <a:lstStyle/>
          <a:p>
            <a:pPr algn="r" defTabSz="914235" fontAlgn="base">
              <a:spcBef>
                <a:spcPct val="0"/>
              </a:spcBef>
              <a:spcAft>
                <a:spcPct val="0"/>
              </a:spcAft>
            </a:pPr>
            <a:r>
              <a:rPr lang="ja-JP" altLang="en-US" sz="1200" dirty="0">
                <a:solidFill>
                  <a:prstClr val="black"/>
                </a:solidFill>
                <a:latin typeface="Arial" charset="0"/>
              </a:rPr>
              <a:t>出典：社会保障人口問題研究所将来人口推計及び介護給付費実態調査（平成</a:t>
            </a:r>
            <a:r>
              <a:rPr lang="en-US" altLang="ja-JP" sz="1200" dirty="0">
                <a:solidFill>
                  <a:prstClr val="black"/>
                </a:solidFill>
                <a:latin typeface="Arial" charset="0"/>
              </a:rPr>
              <a:t>24</a:t>
            </a:r>
            <a:r>
              <a:rPr lang="ja-JP" altLang="en-US" sz="1200" dirty="0">
                <a:solidFill>
                  <a:prstClr val="black"/>
                </a:solidFill>
                <a:latin typeface="Arial" charset="0"/>
              </a:rPr>
              <a:t>年</a:t>
            </a:r>
            <a:r>
              <a:rPr lang="en-US" altLang="ja-JP" sz="1200" dirty="0">
                <a:solidFill>
                  <a:prstClr val="black"/>
                </a:solidFill>
                <a:latin typeface="Arial" charset="0"/>
              </a:rPr>
              <a:t>11</a:t>
            </a:r>
            <a:r>
              <a:rPr lang="ja-JP" altLang="en-US" sz="1200" dirty="0">
                <a:solidFill>
                  <a:prstClr val="black"/>
                </a:solidFill>
                <a:latin typeface="Arial" charset="0"/>
              </a:rPr>
              <a:t>月審査分）</a:t>
            </a:r>
          </a:p>
        </p:txBody>
      </p:sp>
      <p:sp>
        <p:nvSpPr>
          <p:cNvPr id="10" name="タイトル 1"/>
          <p:cNvSpPr txBox="1">
            <a:spLocks/>
          </p:cNvSpPr>
          <p:nvPr/>
        </p:nvSpPr>
        <p:spPr>
          <a:xfrm>
            <a:off x="416496" y="0"/>
            <a:ext cx="8915400" cy="562074"/>
          </a:xfrm>
          <a:prstGeom prst="rect">
            <a:avLst/>
          </a:prstGeom>
        </p:spPr>
        <p:txBody>
          <a:bodyPr lIns="91423" tIns="45712" rIns="91423" bIns="45712">
            <a:normAutofit/>
          </a:bodyPr>
          <a:lstStyle/>
          <a:p>
            <a:pPr algn="ctr" defTabSz="914235">
              <a:spcBef>
                <a:spcPct val="0"/>
              </a:spcBef>
              <a:defRPr/>
            </a:pPr>
            <a:r>
              <a:rPr lang="ja-JP" altLang="en-US" sz="2800" dirty="0">
                <a:solidFill>
                  <a:prstClr val="black"/>
                </a:solidFill>
                <a:latin typeface="ＤＦ特太ゴシック体" pitchFamily="49" charset="-128"/>
                <a:ea typeface="ＤＦ特太ゴシック体" pitchFamily="49" charset="-128"/>
              </a:rPr>
              <a:t>（参考）年齢階層別の要介護認定率（推計）</a:t>
            </a:r>
          </a:p>
        </p:txBody>
      </p:sp>
      <p:sp>
        <p:nvSpPr>
          <p:cNvPr id="11" name="タイトル 3"/>
          <p:cNvSpPr txBox="1">
            <a:spLocks/>
          </p:cNvSpPr>
          <p:nvPr/>
        </p:nvSpPr>
        <p:spPr>
          <a:xfrm>
            <a:off x="254703" y="532117"/>
            <a:ext cx="9308995" cy="880659"/>
          </a:xfrm>
          <a:prstGeom prst="rect">
            <a:avLst/>
          </a:prstGeom>
          <a:ln w="19050">
            <a:solidFill>
              <a:schemeClr val="tx1"/>
            </a:solidFill>
          </a:ln>
        </p:spPr>
        <p:txBody>
          <a:bodyPr vert="horz" lIns="91423" tIns="45712" rIns="91423" bIns="45712" rtlCol="0" anchor="ctr">
            <a:noAutofit/>
          </a:bodyPr>
          <a:lstStyle/>
          <a:p>
            <a:pPr marL="180942" indent="-180942" defTabSz="914235"/>
            <a:r>
              <a:rPr lang="ja-JP" altLang="ja-JP" sz="1400" dirty="0">
                <a:solidFill>
                  <a:prstClr val="black"/>
                </a:solidFill>
              </a:rPr>
              <a:t>○</a:t>
            </a:r>
            <a:r>
              <a:rPr lang="ja-JP" altLang="en-US" sz="1400" dirty="0">
                <a:solidFill>
                  <a:prstClr val="black"/>
                </a:solidFill>
              </a:rPr>
              <a:t>　</a:t>
            </a:r>
            <a:r>
              <a:rPr lang="ja-JP" altLang="ja-JP" sz="1400" dirty="0">
                <a:solidFill>
                  <a:prstClr val="black"/>
                </a:solidFill>
              </a:rPr>
              <a:t>要介護（支援）認定率は、年齢とともに上昇し、８５歳～８９歳では約半数が認定を受けているが、一号被保険者全体で認定を受けている率は、約１８％程度である。</a:t>
            </a:r>
          </a:p>
          <a:p>
            <a:pPr marL="180942" indent="-180942" defTabSz="914235"/>
            <a:r>
              <a:rPr lang="ja-JP" altLang="ja-JP" sz="1400" dirty="0">
                <a:solidFill>
                  <a:prstClr val="black"/>
                </a:solidFill>
              </a:rPr>
              <a:t>○</a:t>
            </a:r>
            <a:r>
              <a:rPr lang="ja-JP" altLang="en-US" sz="1400" dirty="0">
                <a:solidFill>
                  <a:prstClr val="black"/>
                </a:solidFill>
              </a:rPr>
              <a:t>　</a:t>
            </a:r>
            <a:r>
              <a:rPr lang="ja-JP" altLang="ja-JP" sz="1400" dirty="0">
                <a:solidFill>
                  <a:prstClr val="black"/>
                </a:solidFill>
              </a:rPr>
              <a:t>後期高齢者医療での受診率は９６．９％であるのに対し、７５歳以上の要介護（支援）認定率は３１％と</a:t>
            </a:r>
            <a:r>
              <a:rPr lang="ja-JP" altLang="en-US" sz="1400" dirty="0">
                <a:solidFill>
                  <a:prstClr val="black"/>
                </a:solidFill>
              </a:rPr>
              <a:t>なっている。</a:t>
            </a:r>
            <a:endParaRPr lang="ja-JP" altLang="ja-JP" sz="1400" dirty="0">
              <a:solidFill>
                <a:prstClr val="black"/>
              </a:solidFill>
            </a:endParaRPr>
          </a:p>
        </p:txBody>
      </p:sp>
      <p:grpSp>
        <p:nvGrpSpPr>
          <p:cNvPr id="4" name="グループ化 3"/>
          <p:cNvGrpSpPr/>
          <p:nvPr/>
        </p:nvGrpSpPr>
        <p:grpSpPr>
          <a:xfrm>
            <a:off x="136737" y="1384888"/>
            <a:ext cx="9489509" cy="3368144"/>
            <a:chOff x="200472" y="1268760"/>
            <a:chExt cx="9489509" cy="3368144"/>
          </a:xfrm>
        </p:grpSpPr>
        <p:graphicFrame>
          <p:nvGraphicFramePr>
            <p:cNvPr id="13" name="グラフ 12"/>
            <p:cNvGraphicFramePr>
              <a:graphicFrameLocks/>
            </p:cNvGraphicFramePr>
            <p:nvPr>
              <p:extLst>
                <p:ext uri="{D42A27DB-BD31-4B8C-83A1-F6EECF244321}">
                  <p14:modId xmlns:p14="http://schemas.microsoft.com/office/powerpoint/2010/main" val="3803163770"/>
                </p:ext>
              </p:extLst>
            </p:nvPr>
          </p:nvGraphicFramePr>
          <p:xfrm>
            <a:off x="200472" y="1268760"/>
            <a:ext cx="9489509" cy="3368144"/>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直線コネクタ 13"/>
            <p:cNvCxnSpPr/>
            <p:nvPr/>
          </p:nvCxnSpPr>
          <p:spPr>
            <a:xfrm>
              <a:off x="675416" y="3700799"/>
              <a:ext cx="8873876"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表 11"/>
          <p:cNvGraphicFramePr>
            <a:graphicFrameLocks noGrp="1"/>
          </p:cNvGraphicFramePr>
          <p:nvPr>
            <p:extLst>
              <p:ext uri="{D42A27DB-BD31-4B8C-83A1-F6EECF244321}">
                <p14:modId xmlns:p14="http://schemas.microsoft.com/office/powerpoint/2010/main" val="2812945406"/>
              </p:ext>
            </p:extLst>
          </p:nvPr>
        </p:nvGraphicFramePr>
        <p:xfrm>
          <a:off x="1568625" y="5517232"/>
          <a:ext cx="6264696" cy="1013460"/>
        </p:xfrm>
        <a:graphic>
          <a:graphicData uri="http://schemas.openxmlformats.org/drawingml/2006/table">
            <a:tbl>
              <a:tblPr/>
              <a:tblGrid>
                <a:gridCol w="3341171">
                  <a:extLst>
                    <a:ext uri="{9D8B030D-6E8A-4147-A177-3AD203B41FA5}">
                      <a16:colId xmlns:a16="http://schemas.microsoft.com/office/drawing/2014/main" val="20000"/>
                    </a:ext>
                  </a:extLst>
                </a:gridCol>
                <a:gridCol w="2923525">
                  <a:extLst>
                    <a:ext uri="{9D8B030D-6E8A-4147-A177-3AD203B41FA5}">
                      <a16:colId xmlns:a16="http://schemas.microsoft.com/office/drawing/2014/main" val="20001"/>
                    </a:ext>
                  </a:extLst>
                </a:gridCol>
              </a:tblGrid>
              <a:tr h="253365">
                <a:tc>
                  <a:txBody>
                    <a:bodyPr/>
                    <a:lstStyle/>
                    <a:p>
                      <a:pPr algn="ctr" fontAlgn="ctr"/>
                      <a:r>
                        <a:rPr lang="ja-JP" altLang="en-US" sz="1600" b="0" i="0" u="none" strike="noStrike" dirty="0">
                          <a:solidFill>
                            <a:srgbClr val="000000"/>
                          </a:solidFill>
                          <a:latin typeface="+mn-ea"/>
                          <a:ea typeface="+mn-ea"/>
                        </a:rPr>
                        <a:t>協会（一般）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mn-ea"/>
                          <a:ea typeface="+mn-ea"/>
                        </a:rPr>
                        <a:t>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3365">
                <a:tc>
                  <a:txBody>
                    <a:bodyPr/>
                    <a:lstStyle/>
                    <a:p>
                      <a:pPr algn="ctr" fontAlgn="ctr"/>
                      <a:r>
                        <a:rPr lang="ja-JP" altLang="en-US" sz="1600" b="0" i="0" u="none" strike="noStrike" dirty="0">
                          <a:solidFill>
                            <a:srgbClr val="000000"/>
                          </a:solidFill>
                          <a:latin typeface="+mn-ea"/>
                          <a:ea typeface="+mn-ea"/>
                        </a:rPr>
                        <a:t>組合健保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mn-ea"/>
                          <a:ea typeface="+mn-ea"/>
                        </a:rPr>
                        <a:t>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3365">
                <a:tc>
                  <a:txBody>
                    <a:bodyPr/>
                    <a:lstStyle/>
                    <a:p>
                      <a:pPr algn="ctr" fontAlgn="ctr"/>
                      <a:r>
                        <a:rPr lang="ja-JP" altLang="en-US" sz="1600" b="0" i="0" u="none" strike="noStrike" dirty="0">
                          <a:solidFill>
                            <a:srgbClr val="000000"/>
                          </a:solidFill>
                          <a:latin typeface="+mn-ea"/>
                          <a:ea typeface="+mn-ea"/>
                        </a:rPr>
                        <a:t>国民健康保険</a:t>
                      </a:r>
                      <a:endParaRPr lang="zh-CN" altLang="en-US" sz="16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mn-ea"/>
                          <a:ea typeface="+mn-ea"/>
                        </a:rPr>
                        <a:t>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3365">
                <a:tc>
                  <a:txBody>
                    <a:bodyPr/>
                    <a:lstStyle/>
                    <a:p>
                      <a:pPr algn="ctr" fontAlgn="ctr"/>
                      <a:r>
                        <a:rPr lang="ja-JP" altLang="en-US" sz="1600" b="0" i="0" u="none" strike="noStrike">
                          <a:solidFill>
                            <a:srgbClr val="000000"/>
                          </a:solidFill>
                          <a:latin typeface="+mn-ea"/>
                          <a:ea typeface="+mn-ea"/>
                        </a:rPr>
                        <a:t>後期高齢者医療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mn-ea"/>
                          <a:ea typeface="+mn-ea"/>
                        </a:rPr>
                        <a:t>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6681192" y="6556884"/>
            <a:ext cx="3045296" cy="276983"/>
          </a:xfrm>
          <a:prstGeom prst="rect">
            <a:avLst/>
          </a:prstGeom>
          <a:noFill/>
        </p:spPr>
        <p:txBody>
          <a:bodyPr wrap="square" lIns="91423" tIns="45712" rIns="91423" bIns="45712" rtlCol="0">
            <a:spAutoFit/>
          </a:bodyPr>
          <a:lstStyle/>
          <a:p>
            <a:pPr defTabSz="914235"/>
            <a:r>
              <a:rPr lang="zh-TW" altLang="en-US" sz="1200" dirty="0">
                <a:solidFill>
                  <a:prstClr val="black"/>
                </a:solidFill>
                <a:latin typeface="ＭＳ Ｐゴシック" pitchFamily="50" charset="-128"/>
                <a:ea typeface="ＭＳ Ｐゴシック" pitchFamily="50" charset="-128"/>
              </a:rPr>
              <a:t>（資料）平成２２年度　医療給付実態調査</a:t>
            </a:r>
            <a:endParaRPr lang="ja-JP" altLang="en-US" sz="1200" dirty="0">
              <a:solidFill>
                <a:prstClr val="black"/>
              </a:solidFill>
            </a:endParaRPr>
          </a:p>
        </p:txBody>
      </p:sp>
      <p:sp>
        <p:nvSpPr>
          <p:cNvPr id="17" name="テキスト ボックス 16"/>
          <p:cNvSpPr txBox="1"/>
          <p:nvPr/>
        </p:nvSpPr>
        <p:spPr>
          <a:xfrm>
            <a:off x="199281" y="4919441"/>
            <a:ext cx="9364414" cy="584759"/>
          </a:xfrm>
          <a:prstGeom prst="rect">
            <a:avLst/>
          </a:prstGeom>
          <a:noFill/>
        </p:spPr>
        <p:txBody>
          <a:bodyPr wrap="square" lIns="91423" tIns="45712" rIns="91423" bIns="45712" rtlCol="0">
            <a:spAutoFit/>
          </a:bodyPr>
          <a:lstStyle/>
          <a:p>
            <a:pPr marL="542827" indent="-542827" defTabSz="914235"/>
            <a:r>
              <a:rPr lang="en-US" altLang="ja-JP" sz="1600" dirty="0">
                <a:solidFill>
                  <a:prstClr val="black"/>
                </a:solidFill>
              </a:rPr>
              <a:t>【</a:t>
            </a:r>
            <a:r>
              <a:rPr lang="ja-JP" altLang="en-US" sz="1600" dirty="0">
                <a:solidFill>
                  <a:prstClr val="black"/>
                </a:solidFill>
              </a:rPr>
              <a:t>参考</a:t>
            </a:r>
            <a:r>
              <a:rPr lang="en-US" altLang="ja-JP" sz="1600" dirty="0">
                <a:solidFill>
                  <a:prstClr val="black"/>
                </a:solidFill>
              </a:rPr>
              <a:t>】</a:t>
            </a:r>
            <a:r>
              <a:rPr lang="ja-JP" altLang="en-US" sz="1600" dirty="0">
                <a:solidFill>
                  <a:prstClr val="black"/>
                </a:solidFill>
              </a:rPr>
              <a:t>平成</a:t>
            </a:r>
            <a:r>
              <a:rPr lang="en-US" altLang="ja-JP" sz="1600" dirty="0">
                <a:solidFill>
                  <a:prstClr val="black"/>
                </a:solidFill>
              </a:rPr>
              <a:t>22</a:t>
            </a:r>
            <a:r>
              <a:rPr lang="ja-JP" altLang="en-US" sz="1600" dirty="0">
                <a:solidFill>
                  <a:prstClr val="black"/>
                </a:solidFill>
              </a:rPr>
              <a:t>年度１年度間において、入院、入院外又は歯科のいずれか１医療機関以上で診療を受けた者（合計）の割合</a:t>
            </a:r>
          </a:p>
        </p:txBody>
      </p:sp>
      <p:cxnSp>
        <p:nvCxnSpPr>
          <p:cNvPr id="18" name="直線コネクタ 17"/>
          <p:cNvCxnSpPr/>
          <p:nvPr/>
        </p:nvCxnSpPr>
        <p:spPr>
          <a:xfrm>
            <a:off x="620163" y="3356992"/>
            <a:ext cx="8873876"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763684" y="4081379"/>
            <a:ext cx="1789720" cy="261610"/>
          </a:xfrm>
          <a:prstGeom prst="rect">
            <a:avLst/>
          </a:prstGeom>
          <a:noFill/>
          <a:ln w="25400">
            <a:solidFill>
              <a:schemeClr val="accent6"/>
            </a:solidFill>
          </a:ln>
        </p:spPr>
        <p:txBody>
          <a:bodyPr wrap="square" lIns="91423" tIns="45712" rIns="91423" bIns="45712" rtlCol="0">
            <a:spAutoFit/>
          </a:bodyPr>
          <a:lstStyle/>
          <a:p>
            <a:pPr defTabSz="914235"/>
            <a:r>
              <a:rPr lang="en-US" altLang="ja-JP" sz="1100" dirty="0">
                <a:solidFill>
                  <a:prstClr val="black"/>
                </a:solidFill>
              </a:rPr>
              <a:t>65</a:t>
            </a:r>
            <a:r>
              <a:rPr lang="ja-JP" altLang="en-US" sz="1100" dirty="0">
                <a:solidFill>
                  <a:prstClr val="black"/>
                </a:solidFill>
              </a:rPr>
              <a:t>歳以上の認定率</a:t>
            </a:r>
            <a:r>
              <a:rPr lang="en-US" altLang="ja-JP" sz="1100" dirty="0">
                <a:solidFill>
                  <a:prstClr val="black"/>
                </a:solidFill>
              </a:rPr>
              <a:t>:</a:t>
            </a:r>
            <a:r>
              <a:rPr lang="ja-JP" altLang="en-US" sz="1100" dirty="0">
                <a:solidFill>
                  <a:prstClr val="black"/>
                </a:solidFill>
              </a:rPr>
              <a:t>１８％</a:t>
            </a:r>
          </a:p>
        </p:txBody>
      </p:sp>
      <p:cxnSp>
        <p:nvCxnSpPr>
          <p:cNvPr id="6" name="直線矢印コネクタ 5"/>
          <p:cNvCxnSpPr>
            <a:stCxn id="2" idx="0"/>
          </p:cNvCxnSpPr>
          <p:nvPr/>
        </p:nvCxnSpPr>
        <p:spPr>
          <a:xfrm flipH="1" flipV="1">
            <a:off x="7195728" y="3819325"/>
            <a:ext cx="462812" cy="262054"/>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545289" y="2636912"/>
            <a:ext cx="1786608" cy="261594"/>
          </a:xfrm>
          <a:prstGeom prst="rect">
            <a:avLst/>
          </a:prstGeom>
          <a:noFill/>
          <a:ln w="25400">
            <a:solidFill>
              <a:schemeClr val="accent2"/>
            </a:solidFill>
          </a:ln>
        </p:spPr>
        <p:txBody>
          <a:bodyPr wrap="square" lIns="91423" tIns="45712" rIns="91423" bIns="45712" rtlCol="0">
            <a:spAutoFit/>
          </a:bodyPr>
          <a:lstStyle/>
          <a:p>
            <a:pPr defTabSz="914235"/>
            <a:r>
              <a:rPr lang="en-US" altLang="ja-JP" sz="1100" dirty="0">
                <a:solidFill>
                  <a:prstClr val="black"/>
                </a:solidFill>
              </a:rPr>
              <a:t>75</a:t>
            </a:r>
            <a:r>
              <a:rPr lang="ja-JP" altLang="en-US" sz="1100" dirty="0">
                <a:solidFill>
                  <a:prstClr val="black"/>
                </a:solidFill>
              </a:rPr>
              <a:t>歳以上の認定率：３１％</a:t>
            </a:r>
          </a:p>
        </p:txBody>
      </p:sp>
      <p:cxnSp>
        <p:nvCxnSpPr>
          <p:cNvPr id="20" name="直線矢印コネクタ 19"/>
          <p:cNvCxnSpPr/>
          <p:nvPr/>
        </p:nvCxnSpPr>
        <p:spPr>
          <a:xfrm flipH="1">
            <a:off x="7761312" y="2898522"/>
            <a:ext cx="504056" cy="45847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79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グラフ 47"/>
          <p:cNvGraphicFramePr>
            <a:graphicFrameLocks/>
          </p:cNvGraphicFramePr>
          <p:nvPr>
            <p:extLst>
              <p:ext uri="{D42A27DB-BD31-4B8C-83A1-F6EECF244321}">
                <p14:modId xmlns:p14="http://schemas.microsoft.com/office/powerpoint/2010/main" val="672782810"/>
              </p:ext>
            </p:extLst>
          </p:nvPr>
        </p:nvGraphicFramePr>
        <p:xfrm>
          <a:off x="272480" y="1264643"/>
          <a:ext cx="9086569" cy="5047407"/>
        </p:xfrm>
        <a:graphic>
          <a:graphicData uri="http://schemas.openxmlformats.org/drawingml/2006/chart">
            <c:chart xmlns:c="http://schemas.openxmlformats.org/drawingml/2006/chart" xmlns:r="http://schemas.openxmlformats.org/officeDocument/2006/relationships" r:id="rId3"/>
          </a:graphicData>
        </a:graphic>
      </p:graphicFrame>
      <p:sp>
        <p:nvSpPr>
          <p:cNvPr id="179204" name="Text Box 4"/>
          <p:cNvSpPr txBox="1">
            <a:spLocks noChangeArrowheads="1"/>
          </p:cNvSpPr>
          <p:nvPr/>
        </p:nvSpPr>
        <p:spPr bwMode="auto">
          <a:xfrm>
            <a:off x="719676" y="1628800"/>
            <a:ext cx="1057982" cy="322838"/>
          </a:xfrm>
          <a:prstGeom prst="rect">
            <a:avLst/>
          </a:prstGeom>
          <a:noFill/>
          <a:ln w="9525">
            <a:noFill/>
            <a:miter lim="800000"/>
            <a:headEnd/>
            <a:tailEnd/>
          </a:ln>
          <a:effectLst/>
        </p:spPr>
        <p:txBody>
          <a:bodyPr wrap="none" lIns="0" tIns="45558" rIns="0" bIns="45558" anchor="ctr">
            <a:spAutoFit/>
          </a:bodyPr>
          <a:lstStyle/>
          <a:p>
            <a:pPr algn="ctr" defTabSz="911787" fontAlgn="base">
              <a:spcBef>
                <a:spcPct val="50000"/>
              </a:spcBef>
              <a:spcAft>
                <a:spcPct val="0"/>
              </a:spcAft>
              <a:defRPr/>
            </a:pPr>
            <a:r>
              <a:rPr lang="ja-JP" altLang="en-US" sz="1500" dirty="0">
                <a:solidFill>
                  <a:prstClr val="black"/>
                </a:solidFill>
                <a:effectLst>
                  <a:outerShdw blurRad="38100" dist="38100" dir="2700000" algn="tl">
                    <a:srgbClr val="C0C0C0"/>
                  </a:outerShdw>
                </a:effectLst>
                <a:latin typeface="Arial" charset="0"/>
              </a:rPr>
              <a:t>（単位：万人）</a:t>
            </a:r>
          </a:p>
        </p:txBody>
      </p:sp>
      <p:sp>
        <p:nvSpPr>
          <p:cNvPr id="179247" name="Text Box 47"/>
          <p:cNvSpPr txBox="1">
            <a:spLocks noChangeArrowheads="1"/>
          </p:cNvSpPr>
          <p:nvPr/>
        </p:nvSpPr>
        <p:spPr bwMode="auto">
          <a:xfrm>
            <a:off x="6501237" y="5887673"/>
            <a:ext cx="2687011" cy="281084"/>
          </a:xfrm>
          <a:prstGeom prst="rect">
            <a:avLst/>
          </a:prstGeom>
          <a:noFill/>
          <a:ln w="9525">
            <a:noFill/>
            <a:miter lim="800000"/>
            <a:headEnd/>
            <a:tailEnd/>
          </a:ln>
          <a:effectLst/>
        </p:spPr>
        <p:txBody>
          <a:bodyPr wrap="square" lIns="95485" tIns="47743" rIns="95485" bIns="47743" anchor="ctr">
            <a:spAutoFit/>
          </a:bodyPr>
          <a:lstStyle/>
          <a:p>
            <a:pPr algn="r" defTabSz="956002" fontAlgn="base">
              <a:spcBef>
                <a:spcPct val="50000"/>
              </a:spcBef>
              <a:spcAft>
                <a:spcPct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4143" name="Oval 48"/>
          <p:cNvSpPr>
            <a:spLocks noChangeArrowheads="1"/>
          </p:cNvSpPr>
          <p:nvPr/>
        </p:nvSpPr>
        <p:spPr bwMode="auto">
          <a:xfrm>
            <a:off x="428497" y="3501008"/>
            <a:ext cx="719483"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２１８</a:t>
            </a:r>
          </a:p>
        </p:txBody>
      </p:sp>
      <p:sp>
        <p:nvSpPr>
          <p:cNvPr id="4144" name="Oval 49"/>
          <p:cNvSpPr>
            <a:spLocks noChangeArrowheads="1"/>
          </p:cNvSpPr>
          <p:nvPr/>
        </p:nvSpPr>
        <p:spPr bwMode="auto">
          <a:xfrm>
            <a:off x="974559" y="3229944"/>
            <a:ext cx="719484"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２５８</a:t>
            </a:r>
          </a:p>
        </p:txBody>
      </p:sp>
      <p:sp>
        <p:nvSpPr>
          <p:cNvPr id="4145" name="Oval 50"/>
          <p:cNvSpPr>
            <a:spLocks noChangeArrowheads="1"/>
          </p:cNvSpPr>
          <p:nvPr/>
        </p:nvSpPr>
        <p:spPr bwMode="auto">
          <a:xfrm>
            <a:off x="1598627" y="2966491"/>
            <a:ext cx="715191" cy="263452"/>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３０３</a:t>
            </a:r>
          </a:p>
        </p:txBody>
      </p:sp>
      <p:sp>
        <p:nvSpPr>
          <p:cNvPr id="4146" name="Oval 51"/>
          <p:cNvSpPr>
            <a:spLocks noChangeArrowheads="1"/>
          </p:cNvSpPr>
          <p:nvPr/>
        </p:nvSpPr>
        <p:spPr bwMode="auto">
          <a:xfrm>
            <a:off x="2292495" y="2727970"/>
            <a:ext cx="719483"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３４９</a:t>
            </a:r>
          </a:p>
        </p:txBody>
      </p:sp>
      <p:sp>
        <p:nvSpPr>
          <p:cNvPr id="4147" name="Oval 52"/>
          <p:cNvSpPr>
            <a:spLocks noChangeArrowheads="1"/>
          </p:cNvSpPr>
          <p:nvPr/>
        </p:nvSpPr>
        <p:spPr bwMode="auto">
          <a:xfrm>
            <a:off x="2931137" y="2549772"/>
            <a:ext cx="722659"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３８７</a:t>
            </a:r>
          </a:p>
        </p:txBody>
      </p:sp>
      <p:sp>
        <p:nvSpPr>
          <p:cNvPr id="4148" name="Oval 53"/>
          <p:cNvSpPr>
            <a:spLocks noChangeArrowheads="1"/>
          </p:cNvSpPr>
          <p:nvPr/>
        </p:nvSpPr>
        <p:spPr bwMode="auto">
          <a:xfrm>
            <a:off x="3602509" y="2391066"/>
            <a:ext cx="648011"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４１１</a:t>
            </a:r>
          </a:p>
        </p:txBody>
      </p:sp>
      <p:sp>
        <p:nvSpPr>
          <p:cNvPr id="4149" name="Oval 54"/>
          <p:cNvSpPr>
            <a:spLocks noChangeArrowheads="1"/>
          </p:cNvSpPr>
          <p:nvPr/>
        </p:nvSpPr>
        <p:spPr bwMode="auto">
          <a:xfrm>
            <a:off x="4269274" y="2276766"/>
            <a:ext cx="648011"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４３５</a:t>
            </a:r>
          </a:p>
        </p:txBody>
      </p:sp>
      <p:sp>
        <p:nvSpPr>
          <p:cNvPr id="4150" name="Oval 55"/>
          <p:cNvSpPr>
            <a:spLocks noChangeArrowheads="1"/>
          </p:cNvSpPr>
          <p:nvPr/>
        </p:nvSpPr>
        <p:spPr bwMode="auto">
          <a:xfrm>
            <a:off x="4917285" y="2144210"/>
            <a:ext cx="607387" cy="2762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４４１</a:t>
            </a:r>
          </a:p>
        </p:txBody>
      </p:sp>
      <p:sp>
        <p:nvSpPr>
          <p:cNvPr id="4154" name="Oval 59"/>
          <p:cNvSpPr>
            <a:spLocks noChangeArrowheads="1"/>
          </p:cNvSpPr>
          <p:nvPr/>
        </p:nvSpPr>
        <p:spPr bwMode="auto">
          <a:xfrm>
            <a:off x="5468072" y="2102142"/>
            <a:ext cx="648011" cy="2889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４５５</a:t>
            </a:r>
          </a:p>
        </p:txBody>
      </p:sp>
      <p:sp>
        <p:nvSpPr>
          <p:cNvPr id="4156" name="Oval 59"/>
          <p:cNvSpPr>
            <a:spLocks noChangeArrowheads="1"/>
          </p:cNvSpPr>
          <p:nvPr/>
        </p:nvSpPr>
        <p:spPr bwMode="auto">
          <a:xfrm>
            <a:off x="6806486" y="1806063"/>
            <a:ext cx="578444" cy="33814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４８７</a:t>
            </a:r>
            <a:endParaRPr lang="en-US" altLang="ja-JP" sz="1200" b="1" dirty="0">
              <a:solidFill>
                <a:srgbClr val="000000"/>
              </a:solidFill>
              <a:latin typeface="Arial" charset="0"/>
              <a:ea typeface="HG丸ｺﾞｼｯｸM-PRO" pitchFamily="50" charset="-128"/>
            </a:endParaRPr>
          </a:p>
        </p:txBody>
      </p:sp>
      <p:sp>
        <p:nvSpPr>
          <p:cNvPr id="4157" name="Oval 59"/>
          <p:cNvSpPr>
            <a:spLocks noChangeArrowheads="1"/>
          </p:cNvSpPr>
          <p:nvPr/>
        </p:nvSpPr>
        <p:spPr bwMode="auto">
          <a:xfrm>
            <a:off x="6086689" y="1921960"/>
            <a:ext cx="648011" cy="360362"/>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４６９</a:t>
            </a:r>
            <a:endParaRPr lang="en-US" altLang="ja-JP" sz="1200" b="1" dirty="0">
              <a:solidFill>
                <a:srgbClr val="000000"/>
              </a:solidFill>
              <a:latin typeface="Arial" charset="0"/>
              <a:ea typeface="HG丸ｺﾞｼｯｸM-PRO" pitchFamily="50" charset="-128"/>
            </a:endParaRPr>
          </a:p>
        </p:txBody>
      </p:sp>
      <p:sp>
        <p:nvSpPr>
          <p:cNvPr id="35" name="Text Box 47"/>
          <p:cNvSpPr txBox="1">
            <a:spLocks noChangeArrowheads="1"/>
          </p:cNvSpPr>
          <p:nvPr/>
        </p:nvSpPr>
        <p:spPr bwMode="auto">
          <a:xfrm>
            <a:off x="194472" y="6162492"/>
            <a:ext cx="9711530" cy="281084"/>
          </a:xfrm>
          <a:prstGeom prst="rect">
            <a:avLst/>
          </a:prstGeom>
          <a:noFill/>
          <a:ln w="9525">
            <a:noFill/>
            <a:miter lim="800000"/>
            <a:headEnd/>
            <a:tailEnd/>
          </a:ln>
          <a:effectLst/>
        </p:spPr>
        <p:txBody>
          <a:bodyPr wrap="square" lIns="95485" tIns="47743" rIns="95485" bIns="47743" anchor="ctr">
            <a:spAutoFit/>
          </a:bodyPr>
          <a:lstStyle/>
          <a:p>
            <a:pPr defTabSz="956002" fontAlgn="base">
              <a:spcBef>
                <a:spcPct val="50000"/>
              </a:spcBef>
              <a:spcAft>
                <a:spcPct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注１）陸前高田市、大槌町、女川町、桑折町、広野町、楢葉町、富岡町、川内村、大熊町、双葉町、浪江町は含まれていない。</a:t>
            </a:r>
          </a:p>
        </p:txBody>
      </p:sp>
      <p:sp>
        <p:nvSpPr>
          <p:cNvPr id="4163" name="Oval 59"/>
          <p:cNvSpPr>
            <a:spLocks noChangeArrowheads="1"/>
          </p:cNvSpPr>
          <p:nvPr/>
        </p:nvSpPr>
        <p:spPr bwMode="auto">
          <a:xfrm>
            <a:off x="7437468" y="1744980"/>
            <a:ext cx="57975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５０８</a:t>
            </a:r>
            <a:endParaRPr lang="en-US" altLang="ja-JP" sz="1200" b="1" dirty="0">
              <a:solidFill>
                <a:srgbClr val="000000"/>
              </a:solidFill>
              <a:latin typeface="Arial" charset="0"/>
              <a:ea typeface="HG丸ｺﾞｼｯｸM-PRO" pitchFamily="50" charset="-128"/>
            </a:endParaRPr>
          </a:p>
        </p:txBody>
      </p:sp>
      <p:sp>
        <p:nvSpPr>
          <p:cNvPr id="40" name="Oval 59"/>
          <p:cNvSpPr>
            <a:spLocks noChangeArrowheads="1"/>
          </p:cNvSpPr>
          <p:nvPr/>
        </p:nvSpPr>
        <p:spPr bwMode="auto">
          <a:xfrm>
            <a:off x="8017222" y="1583822"/>
            <a:ext cx="57975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５３３</a:t>
            </a:r>
            <a:endParaRPr lang="en-US" altLang="ja-JP" sz="1200" b="1" dirty="0">
              <a:solidFill>
                <a:srgbClr val="000000"/>
              </a:solidFill>
              <a:latin typeface="Arial" charset="0"/>
              <a:ea typeface="HG丸ｺﾞｼｯｸM-PRO" pitchFamily="50" charset="-128"/>
            </a:endParaRPr>
          </a:p>
        </p:txBody>
      </p:sp>
      <p:sp>
        <p:nvSpPr>
          <p:cNvPr id="37" name="Text Box 47"/>
          <p:cNvSpPr txBox="1">
            <a:spLocks noChangeArrowheads="1"/>
          </p:cNvSpPr>
          <p:nvPr/>
        </p:nvSpPr>
        <p:spPr bwMode="auto">
          <a:xfrm>
            <a:off x="226169" y="6451618"/>
            <a:ext cx="9508933" cy="282575"/>
          </a:xfrm>
          <a:prstGeom prst="rect">
            <a:avLst/>
          </a:prstGeom>
          <a:noFill/>
          <a:ln w="9525">
            <a:noFill/>
            <a:miter lim="800000"/>
            <a:headEnd/>
            <a:tailEnd/>
          </a:ln>
          <a:effectLst/>
        </p:spPr>
        <p:txBody>
          <a:bodyPr lIns="95485" tIns="47743" rIns="95485" bIns="47743" anchor="ctr">
            <a:spAutoFit/>
          </a:bodyPr>
          <a:lstStyle/>
          <a:p>
            <a:pPr defTabSz="956002" fontAlgn="base">
              <a:spcBef>
                <a:spcPct val="50000"/>
              </a:spcBef>
              <a:spcAft>
                <a:spcPct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注２）楢葉町、富岡町、大熊町は含まれていない。</a:t>
            </a:r>
          </a:p>
        </p:txBody>
      </p:sp>
      <p:sp>
        <p:nvSpPr>
          <p:cNvPr id="41" name="Text Box 56"/>
          <p:cNvSpPr txBox="1">
            <a:spLocks noChangeArrowheads="1"/>
          </p:cNvSpPr>
          <p:nvPr/>
        </p:nvSpPr>
        <p:spPr bwMode="auto">
          <a:xfrm>
            <a:off x="7309486" y="5594555"/>
            <a:ext cx="835719" cy="265764"/>
          </a:xfrm>
          <a:prstGeom prst="rect">
            <a:avLst/>
          </a:prstGeom>
          <a:noFill/>
          <a:ln w="9525">
            <a:noFill/>
            <a:miter lim="800000"/>
            <a:headEnd/>
            <a:tailEnd/>
          </a:ln>
        </p:spPr>
        <p:txBody>
          <a:bodyPr wrap="square" lIns="95555" tIns="47777" rIns="95555" bIns="47777">
            <a:spAutoFit/>
          </a:bodyPr>
          <a:lstStyle/>
          <a:p>
            <a:pPr algn="ctr" defTabSz="952500" fontAlgn="base">
              <a:spcBef>
                <a:spcPct val="50000"/>
              </a:spcBef>
              <a:spcAft>
                <a:spcPct val="0"/>
              </a:spcAft>
            </a:pPr>
            <a:r>
              <a:rPr lang="ja-JP" altLang="en-US" sz="1100" b="1" dirty="0">
                <a:solidFill>
                  <a:srgbClr val="000000"/>
                </a:solidFill>
                <a:latin typeface="Arial" charset="0"/>
                <a:ea typeface="HG丸ｺﾞｼｯｸM-PRO" pitchFamily="50" charset="-128"/>
              </a:rPr>
              <a:t>（注１）</a:t>
            </a:r>
          </a:p>
        </p:txBody>
      </p:sp>
      <p:sp>
        <p:nvSpPr>
          <p:cNvPr id="42" name="Text Box 56"/>
          <p:cNvSpPr txBox="1">
            <a:spLocks noChangeArrowheads="1"/>
          </p:cNvSpPr>
          <p:nvPr/>
        </p:nvSpPr>
        <p:spPr bwMode="auto">
          <a:xfrm>
            <a:off x="7940584" y="5594555"/>
            <a:ext cx="835719" cy="265764"/>
          </a:xfrm>
          <a:prstGeom prst="rect">
            <a:avLst/>
          </a:prstGeom>
          <a:noFill/>
          <a:ln w="9525">
            <a:noFill/>
            <a:miter lim="800000"/>
            <a:headEnd/>
            <a:tailEnd/>
          </a:ln>
        </p:spPr>
        <p:txBody>
          <a:bodyPr wrap="square" lIns="95555" tIns="47777" rIns="95555" bIns="47777">
            <a:spAutoFit/>
          </a:bodyPr>
          <a:lstStyle/>
          <a:p>
            <a:pPr algn="ctr" defTabSz="952500" fontAlgn="base">
              <a:spcBef>
                <a:spcPct val="50000"/>
              </a:spcBef>
              <a:spcAft>
                <a:spcPct val="0"/>
              </a:spcAft>
            </a:pPr>
            <a:r>
              <a:rPr lang="ja-JP" altLang="en-US" sz="1100" b="1" dirty="0">
                <a:solidFill>
                  <a:srgbClr val="000000"/>
                </a:solidFill>
                <a:latin typeface="Arial" charset="0"/>
                <a:ea typeface="HG丸ｺﾞｼｯｸM-PRO" pitchFamily="50" charset="-128"/>
              </a:rPr>
              <a:t>（注２）</a:t>
            </a:r>
          </a:p>
        </p:txBody>
      </p:sp>
      <p:sp>
        <p:nvSpPr>
          <p:cNvPr id="43" name="Text Box 1026"/>
          <p:cNvSpPr txBox="1">
            <a:spLocks noChangeArrowheads="1"/>
          </p:cNvSpPr>
          <p:nvPr/>
        </p:nvSpPr>
        <p:spPr bwMode="auto">
          <a:xfrm>
            <a:off x="-8598" y="43542"/>
            <a:ext cx="9914598" cy="523220"/>
          </a:xfrm>
          <a:prstGeom prst="rect">
            <a:avLst/>
          </a:prstGeom>
          <a:noFill/>
          <a:ln w="9525">
            <a:noFill/>
            <a:miter lim="800000"/>
            <a:headEnd/>
            <a:tailEnd/>
          </a:ln>
        </p:spPr>
        <p:txBody>
          <a:bodyPr>
            <a:spAutoFit/>
          </a:bodyPr>
          <a:lstStyle/>
          <a:p>
            <a:pPr algn="ctr" defTabSz="914353" fontAlgn="base">
              <a:spcBef>
                <a:spcPct val="50000"/>
              </a:spcBef>
              <a:spcAft>
                <a:spcPct val="0"/>
              </a:spcAft>
            </a:pPr>
            <a:r>
              <a:rPr lang="ja-JP" altLang="en-US" sz="2800" dirty="0">
                <a:solidFill>
                  <a:prstClr val="black"/>
                </a:solidFill>
                <a:latin typeface="ＭＳ Ｐゴシック"/>
              </a:rPr>
              <a:t>要介護度別認定者数の推移</a:t>
            </a:r>
          </a:p>
        </p:txBody>
      </p:sp>
      <p:sp>
        <p:nvSpPr>
          <p:cNvPr id="2" name="テキスト ボックス 1"/>
          <p:cNvSpPr txBox="1"/>
          <p:nvPr/>
        </p:nvSpPr>
        <p:spPr>
          <a:xfrm>
            <a:off x="428497" y="566762"/>
            <a:ext cx="9008560" cy="584775"/>
          </a:xfrm>
          <a:prstGeom prst="rect">
            <a:avLst/>
          </a:prstGeom>
          <a:noFill/>
          <a:ln>
            <a:solidFill>
              <a:schemeClr val="tx1"/>
            </a:solidFill>
          </a:ln>
        </p:spPr>
        <p:txBody>
          <a:bodyPr wrap="square" rtlCol="0">
            <a:spAutoFit/>
          </a:bodyPr>
          <a:lstStyle/>
          <a:p>
            <a:pPr fontAlgn="base">
              <a:spcBef>
                <a:spcPct val="0"/>
              </a:spcBef>
              <a:spcAft>
                <a:spcPct val="0"/>
              </a:spcAft>
            </a:pPr>
            <a:r>
              <a:rPr lang="ja-JP" altLang="en-US" sz="1600" dirty="0">
                <a:solidFill>
                  <a:prstClr val="black"/>
                </a:solidFill>
                <a:latin typeface="Arial" pitchFamily="34" charset="0"/>
              </a:rPr>
              <a:t>要介護（要支援）の認定者数は、平成２５年４月現在５６４万人で、この１３年間で約２．５９倍に。このうち軽度の認定者数の増が大きい。また、近年、増加のペースが再び拡大。</a:t>
            </a:r>
          </a:p>
        </p:txBody>
      </p:sp>
      <p:sp>
        <p:nvSpPr>
          <p:cNvPr id="57" name="Oval 59"/>
          <p:cNvSpPr>
            <a:spLocks noChangeArrowheads="1"/>
          </p:cNvSpPr>
          <p:nvPr/>
        </p:nvSpPr>
        <p:spPr bwMode="auto">
          <a:xfrm>
            <a:off x="8608494" y="1403326"/>
            <a:ext cx="57975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５６４</a:t>
            </a:r>
            <a:endParaRPr lang="en-US" altLang="ja-JP" sz="1200" b="1" dirty="0">
              <a:solidFill>
                <a:srgbClr val="000000"/>
              </a:solidFill>
              <a:latin typeface="Arial" charset="0"/>
              <a:ea typeface="HG丸ｺﾞｼｯｸM-PRO" pitchFamily="50" charset="-128"/>
            </a:endParaRPr>
          </a:p>
        </p:txBody>
      </p:sp>
      <p:sp>
        <p:nvSpPr>
          <p:cNvPr id="3" name="スライド番号プレースホルダー 2"/>
          <p:cNvSpPr>
            <a:spLocks noGrp="1"/>
          </p:cNvSpPr>
          <p:nvPr>
            <p:ph type="sldNum" sz="quarter" idx="11"/>
          </p:nvPr>
        </p:nvSpPr>
        <p:spPr/>
        <p:txBody>
          <a:bodyPr/>
          <a:lstStyle/>
          <a:p>
            <a:pPr>
              <a:defRPr/>
            </a:pPr>
            <a:fld id="{A7CC7E30-E6A2-48DF-BBDC-70A482C76B70}" type="slidenum">
              <a:rPr lang="en-US" altLang="ja-JP" sz="1400" smtClean="0">
                <a:solidFill>
                  <a:prstClr val="black">
                    <a:tint val="75000"/>
                  </a:prstClr>
                </a:solidFill>
              </a:rPr>
              <a:pPr>
                <a:defRPr/>
              </a:pPr>
              <a:t>33</a:t>
            </a:fld>
            <a:endParaRPr lang="en-US" altLang="ja-JP" sz="1400" dirty="0">
              <a:solidFill>
                <a:prstClr val="black">
                  <a:tint val="75000"/>
                </a:prstClr>
              </a:solidFill>
            </a:endParaRPr>
          </a:p>
        </p:txBody>
      </p:sp>
    </p:spTree>
    <p:extLst>
      <p:ext uri="{BB962C8B-B14F-4D97-AF65-F5344CB8AC3E}">
        <p14:creationId xmlns:p14="http://schemas.microsoft.com/office/powerpoint/2010/main" val="4199268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p:cNvSpPr>
            <a:spLocks noChangeShapeType="1"/>
          </p:cNvSpPr>
          <p:nvPr/>
        </p:nvSpPr>
        <p:spPr bwMode="auto">
          <a:xfrm>
            <a:off x="31" y="4246488"/>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00" name="Line 8"/>
          <p:cNvSpPr>
            <a:spLocks noChangeShapeType="1"/>
          </p:cNvSpPr>
          <p:nvPr/>
        </p:nvSpPr>
        <p:spPr bwMode="auto">
          <a:xfrm>
            <a:off x="31" y="3382392"/>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194" name="Text Box 2" descr="市松模様 (小)"/>
          <p:cNvSpPr txBox="1">
            <a:spLocks noChangeArrowheads="1"/>
          </p:cNvSpPr>
          <p:nvPr/>
        </p:nvSpPr>
        <p:spPr bwMode="auto">
          <a:xfrm>
            <a:off x="56473" y="1708254"/>
            <a:ext cx="1224136" cy="4231928"/>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a:solidFill>
                  <a:prstClr val="black"/>
                </a:solidFill>
                <a:latin typeface="HGSｺﾞｼｯｸM" pitchFamily="50" charset="-128"/>
                <a:ea typeface="HGSｺﾞｼｯｸM" pitchFamily="50" charset="-128"/>
              </a:rPr>
              <a:t>２０００年度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２００１年度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２００２年度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２００３年度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２００４年度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２００５年度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２００６年度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２００７年度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２００８年度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２００９年度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２０１０年度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２０１１年度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２０１２年度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２０１３年度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２０１４年度</a:t>
            </a:r>
          </a:p>
        </p:txBody>
      </p:sp>
      <p:sp>
        <p:nvSpPr>
          <p:cNvPr id="8195" name="Text Box 3" descr="市松模様 (小)"/>
          <p:cNvSpPr txBox="1">
            <a:spLocks noChangeArrowheads="1"/>
          </p:cNvSpPr>
          <p:nvPr/>
        </p:nvSpPr>
        <p:spPr bwMode="auto">
          <a:xfrm>
            <a:off x="7257259" y="187022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a:solidFill>
                  <a:prstClr val="black"/>
                </a:solidFill>
                <a:latin typeface="Arial Black" pitchFamily="34" charset="0"/>
                <a:ea typeface="HGSｺﾞｼｯｸM" pitchFamily="50" charset="-128"/>
              </a:rPr>
              <a:t>2,911</a:t>
            </a:r>
            <a:r>
              <a:rPr lang="ja-JP" altLang="en-US" dirty="0">
                <a:solidFill>
                  <a:prstClr val="black"/>
                </a:solidFill>
                <a:latin typeface="Arial Black" pitchFamily="34" charset="0"/>
                <a:ea typeface="HGSｺﾞｼｯｸM" pitchFamily="50" charset="-128"/>
              </a:rPr>
              <a:t>円</a:t>
            </a: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196" name="Text Box 4" descr="市松模様 (小)"/>
          <p:cNvSpPr txBox="1">
            <a:spLocks noChangeArrowheads="1"/>
          </p:cNvSpPr>
          <p:nvPr/>
        </p:nvSpPr>
        <p:spPr bwMode="auto">
          <a:xfrm>
            <a:off x="7185262" y="266231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a:solidFill>
                  <a:prstClr val="black"/>
                </a:solidFill>
                <a:latin typeface="Arial Black" pitchFamily="34" charset="0"/>
                <a:ea typeface="HGSｺﾞｼｯｸM" pitchFamily="50" charset="-128"/>
              </a:rPr>
              <a:t>3,293</a:t>
            </a:r>
            <a:r>
              <a:rPr lang="ja-JP" altLang="en-US" dirty="0">
                <a:solidFill>
                  <a:prstClr val="black"/>
                </a:solidFill>
                <a:latin typeface="Arial Black" pitchFamily="34" charset="0"/>
                <a:ea typeface="HGSｺﾞｼｯｸM" pitchFamily="50" charset="-128"/>
              </a:rPr>
              <a:t>円</a:t>
            </a: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197" name="Text Box 5" descr="市松模様 (小)"/>
          <p:cNvSpPr txBox="1">
            <a:spLocks noChangeArrowheads="1"/>
          </p:cNvSpPr>
          <p:nvPr/>
        </p:nvSpPr>
        <p:spPr bwMode="auto">
          <a:xfrm>
            <a:off x="7257259" y="3526408"/>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a:solidFill>
                  <a:prstClr val="black"/>
                </a:solidFill>
                <a:latin typeface="Arial Black" pitchFamily="34" charset="0"/>
                <a:ea typeface="HGSｺﾞｼｯｸM" pitchFamily="50" charset="-128"/>
              </a:rPr>
              <a:t>4,090</a:t>
            </a:r>
            <a:r>
              <a:rPr lang="ja-JP" altLang="en-US" dirty="0">
                <a:solidFill>
                  <a:prstClr val="black"/>
                </a:solidFill>
                <a:latin typeface="Arial Black" pitchFamily="34" charset="0"/>
                <a:ea typeface="HGSｺﾞｼｯｸM" pitchFamily="50" charset="-128"/>
              </a:rPr>
              <a:t>円</a:t>
            </a: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01" name="Rectangle 9"/>
          <p:cNvSpPr>
            <a:spLocks noChangeArrowheads="1"/>
          </p:cNvSpPr>
          <p:nvPr/>
        </p:nvSpPr>
        <p:spPr bwMode="auto">
          <a:xfrm>
            <a:off x="2" y="1438176"/>
            <a:ext cx="1856656" cy="288032"/>
          </a:xfrm>
          <a:prstGeom prst="rect">
            <a:avLst/>
          </a:prstGeom>
          <a:solidFill>
            <a:srgbClr val="FFFF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事業運営期間</a:t>
            </a:r>
          </a:p>
        </p:txBody>
      </p:sp>
      <p:sp>
        <p:nvSpPr>
          <p:cNvPr id="8202" name="Rectangle 10"/>
          <p:cNvSpPr>
            <a:spLocks noChangeArrowheads="1"/>
          </p:cNvSpPr>
          <p:nvPr/>
        </p:nvSpPr>
        <p:spPr bwMode="auto">
          <a:xfrm>
            <a:off x="3463797" y="1438176"/>
            <a:ext cx="3349610" cy="288000"/>
          </a:xfrm>
          <a:prstGeom prst="rect">
            <a:avLst/>
          </a:prstGeom>
          <a:solidFill>
            <a:srgbClr val="99CC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給付（総費用額）</a:t>
            </a:r>
          </a:p>
        </p:txBody>
      </p:sp>
      <p:sp>
        <p:nvSpPr>
          <p:cNvPr id="8203" name="Rectangle 11"/>
          <p:cNvSpPr>
            <a:spLocks noChangeArrowheads="1"/>
          </p:cNvSpPr>
          <p:nvPr/>
        </p:nvSpPr>
        <p:spPr bwMode="auto">
          <a:xfrm>
            <a:off x="2000686" y="1438176"/>
            <a:ext cx="1404675" cy="288000"/>
          </a:xfrm>
          <a:prstGeom prst="rect">
            <a:avLst/>
          </a:prstGeom>
          <a:solidFill>
            <a:srgbClr val="FFCC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事業計画</a:t>
            </a:r>
          </a:p>
        </p:txBody>
      </p:sp>
      <p:sp>
        <p:nvSpPr>
          <p:cNvPr id="8204" name="Rectangle 12"/>
          <p:cNvSpPr>
            <a:spLocks noChangeArrowheads="1"/>
          </p:cNvSpPr>
          <p:nvPr/>
        </p:nvSpPr>
        <p:spPr bwMode="auto">
          <a:xfrm>
            <a:off x="6920211" y="1438176"/>
            <a:ext cx="1705227" cy="288032"/>
          </a:xfrm>
          <a:prstGeom prst="rect">
            <a:avLst/>
          </a:prstGeom>
          <a:solidFill>
            <a:srgbClr val="CC99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保険料</a:t>
            </a:r>
          </a:p>
        </p:txBody>
      </p:sp>
      <p:sp>
        <p:nvSpPr>
          <p:cNvPr id="8231" name="Rectangle 16"/>
          <p:cNvSpPr>
            <a:spLocks noChangeArrowheads="1"/>
          </p:cNvSpPr>
          <p:nvPr/>
        </p:nvSpPr>
        <p:spPr bwMode="auto">
          <a:xfrm>
            <a:off x="3463815" y="1798216"/>
            <a:ext cx="1008112" cy="216024"/>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cs typeface="Arial" pitchFamily="34" charset="0"/>
              </a:rPr>
              <a:t>3.6</a:t>
            </a:r>
            <a:r>
              <a:rPr lang="ja-JP" altLang="en-US" sz="1400" dirty="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8232" name="Rectangle 17"/>
          <p:cNvSpPr>
            <a:spLocks noChangeArrowheads="1"/>
          </p:cNvSpPr>
          <p:nvPr/>
        </p:nvSpPr>
        <p:spPr bwMode="auto">
          <a:xfrm>
            <a:off x="3463817" y="2014240"/>
            <a:ext cx="1152128" cy="252056"/>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rPr>
              <a:t>4.6</a:t>
            </a:r>
            <a:r>
              <a:rPr lang="ja-JP" altLang="en-US" sz="1400" dirty="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33" name="Rectangle 18"/>
          <p:cNvSpPr>
            <a:spLocks noChangeArrowheads="1"/>
          </p:cNvSpPr>
          <p:nvPr/>
        </p:nvSpPr>
        <p:spPr bwMode="auto">
          <a:xfrm>
            <a:off x="3463825" y="2302272"/>
            <a:ext cx="1296144" cy="252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rPr>
              <a:t>5.2</a:t>
            </a:r>
            <a:r>
              <a:rPr lang="ja-JP" altLang="en-US" sz="1400" dirty="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11" name="AutoShape 23"/>
          <p:cNvSpPr>
            <a:spLocks/>
          </p:cNvSpPr>
          <p:nvPr/>
        </p:nvSpPr>
        <p:spPr bwMode="auto">
          <a:xfrm>
            <a:off x="6969244" y="2806328"/>
            <a:ext cx="468225" cy="397578"/>
          </a:xfrm>
          <a:prstGeom prst="rightBrace">
            <a:avLst>
              <a:gd name="adj1" fmla="val 1393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2" name="AutoShape 24"/>
          <p:cNvSpPr>
            <a:spLocks/>
          </p:cNvSpPr>
          <p:nvPr/>
        </p:nvSpPr>
        <p:spPr bwMode="auto">
          <a:xfrm>
            <a:off x="6969244" y="3670424"/>
            <a:ext cx="468225" cy="397578"/>
          </a:xfrm>
          <a:prstGeom prst="rightBrace">
            <a:avLst>
              <a:gd name="adj1" fmla="val 1398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3" name="AutoShape 25"/>
          <p:cNvSpPr>
            <a:spLocks/>
          </p:cNvSpPr>
          <p:nvPr/>
        </p:nvSpPr>
        <p:spPr bwMode="auto">
          <a:xfrm>
            <a:off x="6969244" y="4462512"/>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0" name="AutoShape 32"/>
          <p:cNvSpPr>
            <a:spLocks noChangeArrowheads="1"/>
          </p:cNvSpPr>
          <p:nvPr/>
        </p:nvSpPr>
        <p:spPr bwMode="auto">
          <a:xfrm>
            <a:off x="109322" y="361824"/>
            <a:ext cx="9747366" cy="1021681"/>
          </a:xfrm>
          <a:prstGeom prst="roundRect">
            <a:avLst>
              <a:gd name="adj" fmla="val 523"/>
            </a:avLst>
          </a:prstGeom>
          <a:solidFill>
            <a:schemeClr val="bg1"/>
          </a:solidFill>
          <a:ln w="12700">
            <a:solidFill>
              <a:schemeClr val="tx1"/>
            </a:solidFill>
            <a:round/>
            <a:headEnd/>
            <a:tailEnd/>
          </a:ln>
        </p:spPr>
        <p:txBody>
          <a:bodyPr wrap="square" lIns="36000" tIns="36000" rIns="36000" bIns="36000" anchor="ctr">
            <a:spAutoFit/>
          </a:bodyPr>
          <a:lstStyle/>
          <a:p>
            <a:pPr marL="177800" indent="-177800">
              <a:lnSpc>
                <a:spcPts val="1700"/>
              </a:lnSpc>
            </a:pPr>
            <a:r>
              <a:rPr lang="en-US" altLang="ja-JP" sz="1400" dirty="0">
                <a:solidFill>
                  <a:prstClr val="black"/>
                </a:solidFill>
                <a:latin typeface="ＭＳ Ｐゴシック"/>
              </a:rPr>
              <a:t>○ </a:t>
            </a:r>
            <a:r>
              <a:rPr lang="ja-JP" altLang="en-US" sz="1400" dirty="0">
                <a:solidFill>
                  <a:prstClr val="black"/>
                </a:solidFill>
                <a:latin typeface="ＭＳ Ｐゴシック"/>
              </a:rPr>
              <a:t>市町村は３年を１期（２００５年度までは５年を１期）とする介護保険事業計画を策定し、３年ごとに見直しを行う。</a:t>
            </a:r>
            <a:endParaRPr lang="en-US" altLang="ja-JP" sz="1400" dirty="0">
              <a:solidFill>
                <a:prstClr val="black"/>
              </a:solidFill>
              <a:latin typeface="ＭＳ Ｐゴシック"/>
            </a:endParaRPr>
          </a:p>
          <a:p>
            <a:pPr marL="177800" indent="-177800">
              <a:lnSpc>
                <a:spcPts val="1700"/>
              </a:lnSpc>
            </a:pPr>
            <a:r>
              <a:rPr lang="ja-JP" altLang="en-US" sz="1400" dirty="0">
                <a:solidFill>
                  <a:prstClr val="black"/>
                </a:solidFill>
                <a:latin typeface="ＭＳ Ｐゴシック"/>
              </a:rPr>
              <a:t>　　保険料は、３年ごとに、事業計画に定めるサービス費用見込額等に基づき、３年間を通じて財政の均衡を保つよう設定。</a:t>
            </a:r>
            <a:endParaRPr lang="en-US" altLang="ja-JP" sz="1400" dirty="0">
              <a:solidFill>
                <a:prstClr val="black"/>
              </a:solidFill>
              <a:latin typeface="ＭＳ Ｐゴシック"/>
            </a:endParaRPr>
          </a:p>
          <a:p>
            <a:pPr marL="177800" indent="-177800">
              <a:lnSpc>
                <a:spcPts val="1700"/>
              </a:lnSpc>
              <a:spcBef>
                <a:spcPts val="600"/>
              </a:spcBef>
            </a:pPr>
            <a:r>
              <a:rPr lang="ja-JP" altLang="en-US" sz="1400" dirty="0">
                <a:solidFill>
                  <a:prstClr val="black"/>
                </a:solidFill>
                <a:latin typeface="ＭＳ Ｐゴシック"/>
              </a:rPr>
              <a:t>○ 高齢化の進展により、</a:t>
            </a:r>
            <a:r>
              <a:rPr lang="en-US" altLang="ja-JP" sz="1400" dirty="0">
                <a:solidFill>
                  <a:prstClr val="black"/>
                </a:solidFill>
                <a:latin typeface="ＭＳ Ｐゴシック"/>
              </a:rPr>
              <a:t>2025</a:t>
            </a:r>
            <a:r>
              <a:rPr lang="ja-JP" altLang="en-US" sz="1400" dirty="0">
                <a:solidFill>
                  <a:prstClr val="black"/>
                </a:solidFill>
                <a:latin typeface="ＭＳ Ｐゴシック"/>
              </a:rPr>
              <a:t>年には保険料が現在の</a:t>
            </a:r>
            <a:r>
              <a:rPr lang="en-US" altLang="ja-JP" sz="1400" dirty="0">
                <a:solidFill>
                  <a:prstClr val="black"/>
                </a:solidFill>
                <a:latin typeface="ＭＳ Ｐゴシック"/>
              </a:rPr>
              <a:t>5000</a:t>
            </a:r>
            <a:r>
              <a:rPr lang="ja-JP" altLang="en-US" sz="1400" dirty="0">
                <a:solidFill>
                  <a:prstClr val="black"/>
                </a:solidFill>
                <a:latin typeface="ＭＳ Ｐゴシック"/>
              </a:rPr>
              <a:t>円程度から</a:t>
            </a:r>
            <a:r>
              <a:rPr lang="en-US" altLang="ja-JP" sz="1400" dirty="0">
                <a:solidFill>
                  <a:prstClr val="black"/>
                </a:solidFill>
                <a:latin typeface="ＭＳ Ｐゴシック"/>
              </a:rPr>
              <a:t>8200</a:t>
            </a:r>
            <a:r>
              <a:rPr lang="ja-JP" altLang="en-US" sz="1400" dirty="0">
                <a:solidFill>
                  <a:prstClr val="black"/>
                </a:solidFill>
                <a:latin typeface="ＭＳ Ｐゴシック"/>
              </a:rPr>
              <a:t>円程度に上昇することが見込まれており、地域包括ケアシステムの構築を図る一方、介護保険制度の持続可能性の確保のための重点化・効率化も必要となっている。</a:t>
            </a:r>
          </a:p>
        </p:txBody>
      </p:sp>
      <p:sp>
        <p:nvSpPr>
          <p:cNvPr id="8228" name="AutoShape 25"/>
          <p:cNvSpPr>
            <a:spLocks/>
          </p:cNvSpPr>
          <p:nvPr/>
        </p:nvSpPr>
        <p:spPr bwMode="auto">
          <a:xfrm>
            <a:off x="6969244" y="5254600"/>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9" name="Text Box 5" descr="市松模様 (小)"/>
          <p:cNvSpPr txBox="1">
            <a:spLocks noChangeArrowheads="1"/>
          </p:cNvSpPr>
          <p:nvPr/>
        </p:nvSpPr>
        <p:spPr bwMode="auto">
          <a:xfrm>
            <a:off x="7257259" y="439050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a:solidFill>
                  <a:prstClr val="black"/>
                </a:solidFill>
                <a:latin typeface="Arial Black" pitchFamily="34" charset="0"/>
                <a:ea typeface="HGSｺﾞｼｯｸM" pitchFamily="50" charset="-128"/>
              </a:rPr>
              <a:t>4,160</a:t>
            </a:r>
            <a:r>
              <a:rPr lang="ja-JP" altLang="en-US" dirty="0">
                <a:solidFill>
                  <a:prstClr val="black"/>
                </a:solidFill>
                <a:latin typeface="Arial Black" pitchFamily="34" charset="0"/>
                <a:ea typeface="HGSｺﾞｼｯｸM" pitchFamily="50" charset="-128"/>
              </a:rPr>
              <a:t>円</a:t>
            </a: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9" name="Text Box 31"/>
          <p:cNvSpPr txBox="1">
            <a:spLocks noChangeArrowheads="1"/>
          </p:cNvSpPr>
          <p:nvPr/>
        </p:nvSpPr>
        <p:spPr bwMode="auto">
          <a:xfrm>
            <a:off x="2936776" y="3454400"/>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4" name="Text Box 26"/>
          <p:cNvSpPr txBox="1">
            <a:spLocks noChangeArrowheads="1"/>
          </p:cNvSpPr>
          <p:nvPr/>
        </p:nvSpPr>
        <p:spPr bwMode="auto">
          <a:xfrm>
            <a:off x="1424618" y="3454400"/>
            <a:ext cx="432049"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5" name="Text Box 27"/>
          <p:cNvSpPr txBox="1">
            <a:spLocks noChangeArrowheads="1"/>
          </p:cNvSpPr>
          <p:nvPr/>
        </p:nvSpPr>
        <p:spPr bwMode="auto">
          <a:xfrm>
            <a:off x="1424618" y="2662312"/>
            <a:ext cx="432049" cy="648072"/>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第二期</a:t>
            </a:r>
          </a:p>
        </p:txBody>
      </p:sp>
      <p:sp>
        <p:nvSpPr>
          <p:cNvPr id="8216" name="Text Box 28"/>
          <p:cNvSpPr txBox="1">
            <a:spLocks noChangeArrowheads="1"/>
          </p:cNvSpPr>
          <p:nvPr/>
        </p:nvSpPr>
        <p:spPr bwMode="auto">
          <a:xfrm>
            <a:off x="1424618" y="1798216"/>
            <a:ext cx="432049" cy="72892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第一期</a:t>
            </a:r>
          </a:p>
        </p:txBody>
      </p:sp>
      <p:sp>
        <p:nvSpPr>
          <p:cNvPr id="8223" name="Text Box 26"/>
          <p:cNvSpPr txBox="1">
            <a:spLocks noChangeArrowheads="1"/>
          </p:cNvSpPr>
          <p:nvPr/>
        </p:nvSpPr>
        <p:spPr bwMode="auto">
          <a:xfrm>
            <a:off x="1424618" y="4318496"/>
            <a:ext cx="432049" cy="64807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8224" name="Text Box 31"/>
          <p:cNvSpPr txBox="1">
            <a:spLocks noChangeArrowheads="1"/>
          </p:cNvSpPr>
          <p:nvPr/>
        </p:nvSpPr>
        <p:spPr bwMode="auto">
          <a:xfrm>
            <a:off x="2936776" y="4318496"/>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43" name="Line 8"/>
          <p:cNvSpPr>
            <a:spLocks noChangeShapeType="1"/>
          </p:cNvSpPr>
          <p:nvPr/>
        </p:nvSpPr>
        <p:spPr bwMode="auto">
          <a:xfrm>
            <a:off x="9" y="2590304"/>
            <a:ext cx="9906017" cy="0"/>
          </a:xfrm>
          <a:prstGeom prst="line">
            <a:avLst/>
          </a:prstGeom>
          <a:noFill/>
          <a:ln w="19050">
            <a:solidFill>
              <a:schemeClr val="tx1"/>
            </a:solidFill>
            <a:prstDash val="sysDot"/>
            <a:round/>
            <a:headEnd/>
            <a:tailEnd/>
          </a:ln>
        </p:spPr>
        <p:txBody>
          <a:bodyPr wrap="square"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49" name="Line 8"/>
          <p:cNvSpPr>
            <a:spLocks noChangeShapeType="1"/>
          </p:cNvSpPr>
          <p:nvPr/>
        </p:nvSpPr>
        <p:spPr bwMode="auto">
          <a:xfrm>
            <a:off x="31" y="5038576"/>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51" name="Text Box 26"/>
          <p:cNvSpPr txBox="1">
            <a:spLocks noChangeArrowheads="1"/>
          </p:cNvSpPr>
          <p:nvPr/>
        </p:nvSpPr>
        <p:spPr bwMode="auto">
          <a:xfrm>
            <a:off x="1424618" y="5110584"/>
            <a:ext cx="432049"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第五期</a:t>
            </a:r>
          </a:p>
        </p:txBody>
      </p:sp>
      <p:sp>
        <p:nvSpPr>
          <p:cNvPr id="53" name="Text Box 31"/>
          <p:cNvSpPr txBox="1">
            <a:spLocks noChangeArrowheads="1"/>
          </p:cNvSpPr>
          <p:nvPr/>
        </p:nvSpPr>
        <p:spPr bwMode="auto">
          <a:xfrm>
            <a:off x="2936776" y="5110584"/>
            <a:ext cx="396190" cy="728728"/>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第五期</a:t>
            </a:r>
          </a:p>
        </p:txBody>
      </p:sp>
      <p:sp>
        <p:nvSpPr>
          <p:cNvPr id="57" name="Rectangle 16"/>
          <p:cNvSpPr>
            <a:spLocks noChangeArrowheads="1"/>
          </p:cNvSpPr>
          <p:nvPr/>
        </p:nvSpPr>
        <p:spPr bwMode="auto">
          <a:xfrm>
            <a:off x="3463808" y="2662312"/>
            <a:ext cx="1368153"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cs typeface="Arial" pitchFamily="34" charset="0"/>
              </a:rPr>
              <a:t>5.7</a:t>
            </a:r>
            <a:r>
              <a:rPr lang="ja-JP" altLang="en-US" sz="1400" dirty="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58" name="Rectangle 17"/>
          <p:cNvSpPr>
            <a:spLocks noChangeArrowheads="1"/>
          </p:cNvSpPr>
          <p:nvPr/>
        </p:nvSpPr>
        <p:spPr bwMode="auto">
          <a:xfrm>
            <a:off x="3463811" y="2878336"/>
            <a:ext cx="1512168"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rPr>
              <a:t>6.2</a:t>
            </a:r>
            <a:r>
              <a:rPr lang="ja-JP" altLang="en-US" sz="1400" dirty="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59" name="Rectangle 18"/>
          <p:cNvSpPr>
            <a:spLocks noChangeArrowheads="1"/>
          </p:cNvSpPr>
          <p:nvPr/>
        </p:nvSpPr>
        <p:spPr bwMode="auto">
          <a:xfrm>
            <a:off x="3463809" y="3094360"/>
            <a:ext cx="1800200"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rPr>
              <a:t>6.4</a:t>
            </a:r>
            <a:r>
              <a:rPr lang="ja-JP" altLang="en-US" sz="1400" dirty="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1" name="Rectangle 16"/>
          <p:cNvSpPr>
            <a:spLocks noChangeArrowheads="1"/>
          </p:cNvSpPr>
          <p:nvPr/>
        </p:nvSpPr>
        <p:spPr bwMode="auto">
          <a:xfrm>
            <a:off x="3463809" y="3454400"/>
            <a:ext cx="1800200"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cs typeface="Arial" pitchFamily="34" charset="0"/>
              </a:rPr>
              <a:t>6.4</a:t>
            </a:r>
            <a:r>
              <a:rPr lang="ja-JP" altLang="en-US" sz="1400" dirty="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2" name="Rectangle 17"/>
          <p:cNvSpPr>
            <a:spLocks noChangeArrowheads="1"/>
          </p:cNvSpPr>
          <p:nvPr/>
        </p:nvSpPr>
        <p:spPr bwMode="auto">
          <a:xfrm>
            <a:off x="3463816" y="3670424"/>
            <a:ext cx="1872208" cy="216024"/>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rPr>
              <a:t>6.7</a:t>
            </a:r>
            <a:r>
              <a:rPr lang="ja-JP" altLang="en-US" sz="1400" dirty="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3" name="Rectangle 18"/>
          <p:cNvSpPr>
            <a:spLocks noChangeArrowheads="1"/>
          </p:cNvSpPr>
          <p:nvPr/>
        </p:nvSpPr>
        <p:spPr bwMode="auto">
          <a:xfrm>
            <a:off x="3463826" y="3886448"/>
            <a:ext cx="2016224"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rPr>
              <a:t>6.9</a:t>
            </a:r>
            <a:r>
              <a:rPr lang="ja-JP" altLang="en-US" sz="1400" dirty="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4" name="Rectangle 16"/>
          <p:cNvSpPr>
            <a:spLocks noChangeArrowheads="1"/>
          </p:cNvSpPr>
          <p:nvPr/>
        </p:nvSpPr>
        <p:spPr bwMode="auto">
          <a:xfrm>
            <a:off x="3463817" y="4318496"/>
            <a:ext cx="2088232"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cs typeface="Arial" pitchFamily="34" charset="0"/>
              </a:rPr>
              <a:t>7.4</a:t>
            </a:r>
            <a:r>
              <a:rPr lang="ja-JP" altLang="en-US" sz="1400" dirty="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5" name="Rectangle 17"/>
          <p:cNvSpPr>
            <a:spLocks noChangeArrowheads="1"/>
          </p:cNvSpPr>
          <p:nvPr/>
        </p:nvSpPr>
        <p:spPr bwMode="auto">
          <a:xfrm>
            <a:off x="3463801" y="4534520"/>
            <a:ext cx="2160240"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rPr>
              <a:t>7.8</a:t>
            </a:r>
            <a:r>
              <a:rPr lang="ja-JP" altLang="en-US" sz="1400" dirty="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6" name="Rectangle 18"/>
          <p:cNvSpPr>
            <a:spLocks noChangeArrowheads="1"/>
          </p:cNvSpPr>
          <p:nvPr/>
        </p:nvSpPr>
        <p:spPr bwMode="auto">
          <a:xfrm>
            <a:off x="3463806" y="4750544"/>
            <a:ext cx="2304257"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rPr>
              <a:t>8.2</a:t>
            </a:r>
            <a:r>
              <a:rPr lang="ja-JP" altLang="en-US" sz="1400" dirty="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9" name="Rectangle 16"/>
          <p:cNvSpPr>
            <a:spLocks noChangeArrowheads="1"/>
          </p:cNvSpPr>
          <p:nvPr/>
        </p:nvSpPr>
        <p:spPr bwMode="auto">
          <a:xfrm>
            <a:off x="3463797" y="5110584"/>
            <a:ext cx="2376264" cy="252000"/>
          </a:xfrm>
          <a:prstGeom prst="rect">
            <a:avLst/>
          </a:prstGeom>
          <a:solidFill>
            <a:srgbClr val="66FF66"/>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cs typeface="Arial" pitchFamily="34" charset="0"/>
              </a:rPr>
              <a:t>8.9</a:t>
            </a:r>
            <a:r>
              <a:rPr lang="ja-JP" altLang="en-US" sz="1400" dirty="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0" name="Rectangle 17"/>
          <p:cNvSpPr>
            <a:spLocks noChangeArrowheads="1"/>
          </p:cNvSpPr>
          <p:nvPr/>
        </p:nvSpPr>
        <p:spPr bwMode="auto">
          <a:xfrm>
            <a:off x="3463797" y="5326608"/>
            <a:ext cx="2520280" cy="252000"/>
          </a:xfrm>
          <a:prstGeom prst="rect">
            <a:avLst/>
          </a:prstGeom>
          <a:solidFill>
            <a:srgbClr val="66FF66"/>
          </a:solidFill>
          <a:ln w="12700">
            <a:solidFill>
              <a:schemeClr val="tx1"/>
            </a:solidFill>
            <a:prstDash val="solid"/>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cs typeface="Arial" pitchFamily="34" charset="0"/>
              </a:rPr>
              <a:t>9.4</a:t>
            </a:r>
            <a:r>
              <a:rPr lang="ja-JP" altLang="en-US" sz="1400" dirty="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1" name="Rectangle 18"/>
          <p:cNvSpPr>
            <a:spLocks noChangeArrowheads="1"/>
          </p:cNvSpPr>
          <p:nvPr/>
        </p:nvSpPr>
        <p:spPr bwMode="auto">
          <a:xfrm>
            <a:off x="3468327" y="5556470"/>
            <a:ext cx="2592288" cy="252000"/>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rPr>
              <a:t>10.0</a:t>
            </a:r>
            <a:r>
              <a:rPr lang="ja-JP" altLang="en-US" sz="1400" dirty="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72" name="AutoShape 25"/>
          <p:cNvSpPr>
            <a:spLocks/>
          </p:cNvSpPr>
          <p:nvPr/>
        </p:nvSpPr>
        <p:spPr bwMode="auto">
          <a:xfrm>
            <a:off x="6969244" y="2014240"/>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73" name="Text Box 5" descr="市松模様 (小)"/>
          <p:cNvSpPr txBox="1">
            <a:spLocks noChangeArrowheads="1"/>
          </p:cNvSpPr>
          <p:nvPr/>
        </p:nvSpPr>
        <p:spPr bwMode="auto">
          <a:xfrm>
            <a:off x="7257259" y="518259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a:solidFill>
                  <a:prstClr val="black"/>
                </a:solidFill>
                <a:latin typeface="Arial Black" pitchFamily="34" charset="0"/>
                <a:ea typeface="HGSｺﾞｼｯｸM" pitchFamily="50" charset="-128"/>
              </a:rPr>
              <a:t>4,972</a:t>
            </a:r>
            <a:r>
              <a:rPr lang="ja-JP" altLang="en-US" dirty="0">
                <a:solidFill>
                  <a:prstClr val="black"/>
                </a:solidFill>
                <a:latin typeface="Arial Black" pitchFamily="34" charset="0"/>
                <a:ea typeface="HGSｺﾞｼｯｸM" pitchFamily="50" charset="-128"/>
              </a:rPr>
              <a:t>円</a:t>
            </a: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7" name="Text Box 29"/>
          <p:cNvSpPr txBox="1">
            <a:spLocks noChangeArrowheads="1"/>
          </p:cNvSpPr>
          <p:nvPr/>
        </p:nvSpPr>
        <p:spPr bwMode="auto">
          <a:xfrm>
            <a:off x="2000689" y="1798216"/>
            <a:ext cx="396190" cy="129614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一　期</a:t>
            </a:r>
          </a:p>
        </p:txBody>
      </p:sp>
      <p:sp>
        <p:nvSpPr>
          <p:cNvPr id="8218" name="Text Box 30"/>
          <p:cNvSpPr txBox="1">
            <a:spLocks noChangeArrowheads="1"/>
          </p:cNvSpPr>
          <p:nvPr/>
        </p:nvSpPr>
        <p:spPr bwMode="auto">
          <a:xfrm>
            <a:off x="2449390" y="2662312"/>
            <a:ext cx="396190" cy="1224136"/>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二　期</a:t>
            </a:r>
          </a:p>
        </p:txBody>
      </p:sp>
      <p:sp>
        <p:nvSpPr>
          <p:cNvPr id="50" name="Line 7"/>
          <p:cNvSpPr>
            <a:spLocks noChangeShapeType="1"/>
          </p:cNvSpPr>
          <p:nvPr/>
        </p:nvSpPr>
        <p:spPr bwMode="auto">
          <a:xfrm>
            <a:off x="31" y="5902672"/>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67" name="テキスト ボックス 66"/>
          <p:cNvSpPr txBox="1"/>
          <p:nvPr/>
        </p:nvSpPr>
        <p:spPr bwMode="auto">
          <a:xfrm>
            <a:off x="3224819" y="6525344"/>
            <a:ext cx="4824536" cy="197490"/>
          </a:xfrm>
          <a:prstGeom prst="rect">
            <a:avLst/>
          </a:prstGeom>
          <a:noFill/>
          <a:ln w="9525">
            <a:noFill/>
            <a:miter lim="800000"/>
            <a:headEnd/>
            <a:tailEnd/>
          </a:ln>
          <a:effectLst/>
        </p:spPr>
        <p:txBody>
          <a:bodyPr wrap="square" lIns="0" tIns="0" rIns="0" bIns="0" rtlCol="0" anchor="ctr" anchorCtr="0">
            <a:spAutoFit/>
          </a:bodyPr>
          <a:lstStyle/>
          <a:p>
            <a:pPr>
              <a:lnSpc>
                <a:spcPts val="500"/>
              </a:lnSpc>
              <a:spcBef>
                <a:spcPct val="50000"/>
              </a:spcBef>
            </a:pPr>
            <a:r>
              <a:rPr lang="en-US" altLang="ja-JP" sz="900" dirty="0">
                <a:solidFill>
                  <a:prstClr val="black"/>
                </a:solidFill>
                <a:latin typeface="ＭＳ Ｐゴシック"/>
              </a:rPr>
              <a:t>※2011</a:t>
            </a:r>
            <a:r>
              <a:rPr lang="ja-JP" altLang="en-US" sz="900" dirty="0">
                <a:solidFill>
                  <a:prstClr val="black"/>
                </a:solidFill>
                <a:latin typeface="ＭＳ Ｐゴシック"/>
              </a:rPr>
              <a:t>年度までは実績であり、</a:t>
            </a:r>
            <a:r>
              <a:rPr lang="en-US" altLang="ja-JP" sz="900" dirty="0">
                <a:solidFill>
                  <a:prstClr val="black"/>
                </a:solidFill>
                <a:latin typeface="ＭＳ Ｐゴシック"/>
              </a:rPr>
              <a:t>2012</a:t>
            </a:r>
            <a:r>
              <a:rPr lang="ja-JP" altLang="en-US" sz="900" dirty="0">
                <a:solidFill>
                  <a:prstClr val="black"/>
                </a:solidFill>
                <a:latin typeface="ＭＳ Ｐゴシック"/>
              </a:rPr>
              <a:t>～</a:t>
            </a:r>
            <a:r>
              <a:rPr lang="en-US" altLang="ja-JP" sz="900" dirty="0">
                <a:solidFill>
                  <a:prstClr val="black"/>
                </a:solidFill>
                <a:latin typeface="ＭＳ Ｐゴシック"/>
              </a:rPr>
              <a:t>2013</a:t>
            </a:r>
            <a:r>
              <a:rPr lang="ja-JP" altLang="en-US" sz="900" dirty="0">
                <a:solidFill>
                  <a:prstClr val="black"/>
                </a:solidFill>
                <a:latin typeface="ＭＳ Ｐゴシック"/>
              </a:rPr>
              <a:t>年は当初予算、</a:t>
            </a:r>
            <a:r>
              <a:rPr lang="en-US" altLang="ja-JP" sz="900" dirty="0">
                <a:solidFill>
                  <a:prstClr val="black"/>
                </a:solidFill>
                <a:latin typeface="ＭＳ Ｐゴシック"/>
              </a:rPr>
              <a:t>2014</a:t>
            </a:r>
            <a:r>
              <a:rPr lang="ja-JP" altLang="en-US" sz="900" dirty="0">
                <a:solidFill>
                  <a:prstClr val="black"/>
                </a:solidFill>
                <a:latin typeface="ＭＳ Ｐゴシック"/>
              </a:rPr>
              <a:t>年度は当初予算（案）である。</a:t>
            </a:r>
            <a:endParaRPr lang="en-US" altLang="ja-JP" sz="900" dirty="0">
              <a:solidFill>
                <a:prstClr val="black"/>
              </a:solidFill>
              <a:latin typeface="HGSｺﾞｼｯｸM" pitchFamily="50" charset="-128"/>
              <a:ea typeface="HGSｺﾞｼｯｸM" pitchFamily="50" charset="-128"/>
            </a:endParaRPr>
          </a:p>
          <a:p>
            <a:pPr>
              <a:lnSpc>
                <a:spcPts val="500"/>
              </a:lnSpc>
              <a:spcBef>
                <a:spcPct val="50000"/>
              </a:spcBef>
            </a:pPr>
            <a:r>
              <a:rPr lang="en-US" altLang="ja-JP" sz="900" dirty="0">
                <a:solidFill>
                  <a:prstClr val="black"/>
                </a:solidFill>
                <a:latin typeface="ＭＳ Ｐゴシック"/>
              </a:rPr>
              <a:t>※2025</a:t>
            </a:r>
            <a:r>
              <a:rPr lang="ja-JP" altLang="en-US" sz="900" dirty="0">
                <a:solidFill>
                  <a:prstClr val="black"/>
                </a:solidFill>
                <a:latin typeface="ＭＳ Ｐゴシック"/>
              </a:rPr>
              <a:t>年度は社会保障に係る費用の将来推計について（平成</a:t>
            </a:r>
            <a:r>
              <a:rPr lang="en-US" altLang="ja-JP" sz="900" dirty="0">
                <a:solidFill>
                  <a:prstClr val="black"/>
                </a:solidFill>
                <a:latin typeface="ＭＳ Ｐゴシック"/>
              </a:rPr>
              <a:t>24</a:t>
            </a:r>
            <a:r>
              <a:rPr lang="ja-JP" altLang="en-US" sz="900" dirty="0">
                <a:solidFill>
                  <a:prstClr val="black"/>
                </a:solidFill>
                <a:latin typeface="ＭＳ Ｐゴシック"/>
              </a:rPr>
              <a:t>年３月） </a:t>
            </a:r>
          </a:p>
        </p:txBody>
      </p:sp>
      <p:sp>
        <p:nvSpPr>
          <p:cNvPr id="55" name="テキスト ボックス 54"/>
          <p:cNvSpPr txBox="1"/>
          <p:nvPr/>
        </p:nvSpPr>
        <p:spPr>
          <a:xfrm rot="5400000">
            <a:off x="349135" y="5944633"/>
            <a:ext cx="648070" cy="369332"/>
          </a:xfrm>
          <a:prstGeom prst="rect">
            <a:avLst/>
          </a:prstGeom>
          <a:noFill/>
        </p:spPr>
        <p:txBody>
          <a:bodyPr wrap="square" rtlCol="0">
            <a:spAutoFit/>
          </a:bodyPr>
          <a:lstStyle/>
          <a:p>
            <a:r>
              <a:rPr lang="ja-JP" altLang="en-US" dirty="0">
                <a:solidFill>
                  <a:prstClr val="black"/>
                </a:solidFill>
              </a:rPr>
              <a:t>・・・</a:t>
            </a:r>
          </a:p>
        </p:txBody>
      </p:sp>
      <p:sp>
        <p:nvSpPr>
          <p:cNvPr id="60" name="Text Box 2" descr="市松模様 (小)"/>
          <p:cNvSpPr txBox="1">
            <a:spLocks noChangeArrowheads="1"/>
          </p:cNvSpPr>
          <p:nvPr/>
        </p:nvSpPr>
        <p:spPr bwMode="auto">
          <a:xfrm>
            <a:off x="56473" y="6147412"/>
            <a:ext cx="1224136" cy="282129"/>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a:solidFill>
                  <a:prstClr val="black"/>
                </a:solidFill>
                <a:latin typeface="HGSｺﾞｼｯｸM" pitchFamily="50" charset="-128"/>
                <a:ea typeface="HGSｺﾞｼｯｸM" pitchFamily="50" charset="-128"/>
              </a:rPr>
              <a:t>２０２５年度</a:t>
            </a:r>
            <a:endParaRPr lang="en-US" altLang="ja-JP" sz="1600" dirty="0">
              <a:solidFill>
                <a:prstClr val="black"/>
              </a:solidFill>
              <a:latin typeface="HGSｺﾞｼｯｸM" pitchFamily="50" charset="-128"/>
              <a:ea typeface="HGSｺﾞｼｯｸM" pitchFamily="50" charset="-128"/>
            </a:endParaRPr>
          </a:p>
        </p:txBody>
      </p:sp>
      <p:sp>
        <p:nvSpPr>
          <p:cNvPr id="68" name="Rectangle 18"/>
          <p:cNvSpPr>
            <a:spLocks noChangeArrowheads="1"/>
          </p:cNvSpPr>
          <p:nvPr/>
        </p:nvSpPr>
        <p:spPr bwMode="auto">
          <a:xfrm>
            <a:off x="3463827" y="6093296"/>
            <a:ext cx="4081491" cy="288032"/>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a:solidFill>
                  <a:prstClr val="black"/>
                </a:solidFill>
                <a:latin typeface="Arial Black" pitchFamily="34" charset="0"/>
                <a:ea typeface="HGSｺﾞｼｯｸM" pitchFamily="50" charset="-128"/>
                <a:cs typeface="Arial" pitchFamily="34" charset="0"/>
              </a:rPr>
              <a:t>21</a:t>
            </a:r>
            <a:r>
              <a:rPr lang="ja-JP" altLang="en-US" sz="1400" dirty="0">
                <a:solidFill>
                  <a:prstClr val="black"/>
                </a:solidFill>
                <a:latin typeface="Arial Black" pitchFamily="34" charset="0"/>
                <a:ea typeface="HGSｺﾞｼｯｸM" pitchFamily="50" charset="-128"/>
                <a:cs typeface="Arial" pitchFamily="34" charset="0"/>
              </a:rPr>
              <a:t>兆円程度（改革シナリオ）</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5" name="Text Box 5" descr="市松模様 (小)"/>
          <p:cNvSpPr txBox="1">
            <a:spLocks noChangeArrowheads="1"/>
          </p:cNvSpPr>
          <p:nvPr/>
        </p:nvSpPr>
        <p:spPr bwMode="auto">
          <a:xfrm>
            <a:off x="7322916" y="5949280"/>
            <a:ext cx="1662562" cy="642106"/>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a:solidFill>
                  <a:prstClr val="black"/>
                </a:solidFill>
                <a:latin typeface="Arial Black" pitchFamily="34" charset="0"/>
                <a:ea typeface="HGSｺﾞｼｯｸM" pitchFamily="50" charset="-128"/>
              </a:rPr>
              <a:t>8,200</a:t>
            </a:r>
            <a:r>
              <a:rPr lang="ja-JP" altLang="en-US" dirty="0">
                <a:solidFill>
                  <a:prstClr val="black"/>
                </a:solidFill>
                <a:latin typeface="Arial Black" pitchFamily="34" charset="0"/>
                <a:ea typeface="HGSｺﾞｼｯｸM" pitchFamily="50" charset="-128"/>
              </a:rPr>
              <a:t>円</a:t>
            </a:r>
          </a:p>
          <a:p>
            <a:pPr defTabSz="762000"/>
            <a:r>
              <a:rPr lang="ja-JP" altLang="en-US" dirty="0">
                <a:solidFill>
                  <a:prstClr val="black"/>
                </a:solidFill>
                <a:latin typeface="Arial Black" pitchFamily="34" charset="0"/>
                <a:ea typeface="HGSｺﾞｼｯｸM" pitchFamily="50" charset="-128"/>
              </a:rPr>
              <a:t>    程度</a:t>
            </a:r>
          </a:p>
        </p:txBody>
      </p:sp>
      <p:sp>
        <p:nvSpPr>
          <p:cNvPr id="56" name="Rectangle 12"/>
          <p:cNvSpPr>
            <a:spLocks noChangeArrowheads="1"/>
          </p:cNvSpPr>
          <p:nvPr/>
        </p:nvSpPr>
        <p:spPr bwMode="auto">
          <a:xfrm>
            <a:off x="8697448" y="1438176"/>
            <a:ext cx="1157783" cy="504056"/>
          </a:xfrm>
          <a:prstGeom prst="rect">
            <a:avLst/>
          </a:prstGeom>
          <a:solidFill>
            <a:srgbClr val="92D050">
              <a:alpha val="50000"/>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介護報酬の改定率</a:t>
            </a:r>
          </a:p>
        </p:txBody>
      </p:sp>
      <p:sp>
        <p:nvSpPr>
          <p:cNvPr id="76" name="Text Box 3" descr="市松模様 (小)"/>
          <p:cNvSpPr txBox="1">
            <a:spLocks noChangeArrowheads="1"/>
          </p:cNvSpPr>
          <p:nvPr/>
        </p:nvSpPr>
        <p:spPr bwMode="auto">
          <a:xfrm>
            <a:off x="8625413" y="2302334"/>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a:solidFill>
                  <a:prstClr val="black"/>
                </a:solidFill>
                <a:latin typeface="Arial Black" pitchFamily="34" charset="0"/>
                <a:ea typeface="HGSｺﾞｼｯｸM" pitchFamily="50" charset="-128"/>
              </a:rPr>
              <a:t>H15</a:t>
            </a:r>
            <a:r>
              <a:rPr lang="ja-JP" altLang="en-US" sz="1400" dirty="0">
                <a:solidFill>
                  <a:prstClr val="black"/>
                </a:solidFill>
                <a:latin typeface="Arial Black" pitchFamily="34" charset="0"/>
                <a:ea typeface="HGSｺﾞｼｯｸM" pitchFamily="50" charset="-128"/>
              </a:rPr>
              <a:t>年度改定</a:t>
            </a:r>
            <a:endParaRPr lang="en-US" altLang="ja-JP" sz="1400" dirty="0">
              <a:solidFill>
                <a:prstClr val="black"/>
              </a:solidFill>
              <a:latin typeface="Arial Black" pitchFamily="34" charset="0"/>
              <a:ea typeface="HGSｺﾞｼｯｸM" pitchFamily="50" charset="-128"/>
            </a:endParaRPr>
          </a:p>
          <a:p>
            <a:pPr algn="ctr" defTabSz="762000"/>
            <a:r>
              <a:rPr lang="ja-JP" altLang="en-US" sz="1400" dirty="0">
                <a:solidFill>
                  <a:prstClr val="black"/>
                </a:solidFill>
                <a:latin typeface="Arial Black" pitchFamily="34" charset="0"/>
                <a:ea typeface="HGSｺﾞｼｯｸM" pitchFamily="50" charset="-128"/>
              </a:rPr>
              <a:t>▲</a:t>
            </a:r>
            <a:r>
              <a:rPr lang="en-US" altLang="ja-JP" sz="1400" dirty="0">
                <a:solidFill>
                  <a:prstClr val="black"/>
                </a:solidFill>
                <a:latin typeface="Arial Black" pitchFamily="34" charset="0"/>
                <a:ea typeface="HGSｺﾞｼｯｸM" pitchFamily="50" charset="-128"/>
              </a:rPr>
              <a:t>2.3</a:t>
            </a:r>
            <a:r>
              <a:rPr lang="ja-JP" altLang="en-US" sz="1400" dirty="0">
                <a:solidFill>
                  <a:prstClr val="black"/>
                </a:solidFill>
                <a:latin typeface="Arial Black" pitchFamily="34" charset="0"/>
                <a:ea typeface="HGSｺﾞｼｯｸM" pitchFamily="50" charset="-128"/>
              </a:rPr>
              <a:t>％</a:t>
            </a:r>
          </a:p>
        </p:txBody>
      </p:sp>
      <p:sp>
        <p:nvSpPr>
          <p:cNvPr id="77" name="Text Box 3" descr="市松模様 (小)"/>
          <p:cNvSpPr txBox="1">
            <a:spLocks noChangeArrowheads="1"/>
          </p:cNvSpPr>
          <p:nvPr/>
        </p:nvSpPr>
        <p:spPr bwMode="auto">
          <a:xfrm>
            <a:off x="8625413" y="2719443"/>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a:solidFill>
                  <a:prstClr val="black"/>
                </a:solidFill>
                <a:latin typeface="Arial Black" pitchFamily="34" charset="0"/>
                <a:ea typeface="HGSｺﾞｼｯｸM" pitchFamily="50" charset="-128"/>
              </a:rPr>
              <a:t>H17</a:t>
            </a:r>
            <a:r>
              <a:rPr lang="ja-JP" altLang="en-US" sz="1400" dirty="0">
                <a:solidFill>
                  <a:prstClr val="black"/>
                </a:solidFill>
                <a:latin typeface="Arial Black" pitchFamily="34" charset="0"/>
                <a:ea typeface="HGSｺﾞｼｯｸM" pitchFamily="50" charset="-128"/>
              </a:rPr>
              <a:t>年度改定</a:t>
            </a:r>
            <a:endParaRPr lang="en-US" altLang="ja-JP" sz="1400" dirty="0">
              <a:solidFill>
                <a:prstClr val="black"/>
              </a:solidFill>
              <a:latin typeface="Arial Black" pitchFamily="34" charset="0"/>
              <a:ea typeface="HGSｺﾞｼｯｸM" pitchFamily="50" charset="-128"/>
            </a:endParaRPr>
          </a:p>
          <a:p>
            <a:pPr algn="ctr" defTabSz="762000"/>
            <a:r>
              <a:rPr lang="ja-JP" altLang="en-US" sz="1400" dirty="0">
                <a:solidFill>
                  <a:prstClr val="black"/>
                </a:solidFill>
                <a:latin typeface="Arial Black" pitchFamily="34" charset="0"/>
                <a:ea typeface="HGSｺﾞｼｯｸM" pitchFamily="50" charset="-128"/>
              </a:rPr>
              <a:t>▲</a:t>
            </a:r>
            <a:r>
              <a:rPr lang="en-US" altLang="ja-JP" sz="1400" dirty="0">
                <a:solidFill>
                  <a:prstClr val="black"/>
                </a:solidFill>
                <a:latin typeface="Arial Black" pitchFamily="34" charset="0"/>
                <a:ea typeface="HGSｺﾞｼｯｸM" pitchFamily="50" charset="-128"/>
              </a:rPr>
              <a:t>1.9</a:t>
            </a:r>
            <a:r>
              <a:rPr lang="ja-JP" altLang="en-US" sz="1400" dirty="0">
                <a:solidFill>
                  <a:prstClr val="black"/>
                </a:solidFill>
                <a:latin typeface="Arial Black" pitchFamily="34" charset="0"/>
                <a:ea typeface="HGSｺﾞｼｯｸM" pitchFamily="50" charset="-128"/>
              </a:rPr>
              <a:t>％</a:t>
            </a:r>
          </a:p>
        </p:txBody>
      </p:sp>
      <p:sp>
        <p:nvSpPr>
          <p:cNvPr id="78" name="Text Box 3" descr="市松模様 (小)"/>
          <p:cNvSpPr txBox="1">
            <a:spLocks noChangeArrowheads="1"/>
          </p:cNvSpPr>
          <p:nvPr/>
        </p:nvSpPr>
        <p:spPr bwMode="auto">
          <a:xfrm>
            <a:off x="8637665" y="3151491"/>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a:solidFill>
                  <a:prstClr val="black"/>
                </a:solidFill>
                <a:latin typeface="Arial Black" pitchFamily="34" charset="0"/>
                <a:ea typeface="HGSｺﾞｼｯｸM" pitchFamily="50" charset="-128"/>
              </a:rPr>
              <a:t>H18</a:t>
            </a:r>
            <a:r>
              <a:rPr lang="ja-JP" altLang="en-US" sz="1400" dirty="0">
                <a:solidFill>
                  <a:prstClr val="black"/>
                </a:solidFill>
                <a:latin typeface="Arial Black" pitchFamily="34" charset="0"/>
                <a:ea typeface="HGSｺﾞｼｯｸM" pitchFamily="50" charset="-128"/>
              </a:rPr>
              <a:t>年度改定</a:t>
            </a:r>
            <a:endParaRPr lang="en-US" altLang="ja-JP" sz="1400" dirty="0">
              <a:solidFill>
                <a:prstClr val="black"/>
              </a:solidFill>
              <a:latin typeface="Arial Black" pitchFamily="34" charset="0"/>
              <a:ea typeface="HGSｺﾞｼｯｸM" pitchFamily="50" charset="-128"/>
            </a:endParaRPr>
          </a:p>
          <a:p>
            <a:pPr algn="ctr" defTabSz="762000"/>
            <a:r>
              <a:rPr lang="ja-JP" altLang="en-US" sz="1400" dirty="0">
                <a:solidFill>
                  <a:prstClr val="black"/>
                </a:solidFill>
                <a:latin typeface="Arial Black" pitchFamily="34" charset="0"/>
                <a:ea typeface="HGSｺﾞｼｯｸM" pitchFamily="50" charset="-128"/>
              </a:rPr>
              <a:t>▲</a:t>
            </a:r>
            <a:r>
              <a:rPr lang="en-US" altLang="ja-JP" sz="1400" dirty="0">
                <a:solidFill>
                  <a:prstClr val="black"/>
                </a:solidFill>
                <a:latin typeface="Arial Black" pitchFamily="34" charset="0"/>
                <a:ea typeface="HGSｺﾞｼｯｸM" pitchFamily="50" charset="-128"/>
              </a:rPr>
              <a:t>0.5</a:t>
            </a:r>
            <a:r>
              <a:rPr lang="ja-JP" altLang="en-US" sz="1400" dirty="0">
                <a:solidFill>
                  <a:prstClr val="black"/>
                </a:solidFill>
                <a:latin typeface="Arial Black" pitchFamily="34" charset="0"/>
                <a:ea typeface="HGSｺﾞｼｯｸM" pitchFamily="50" charset="-128"/>
              </a:rPr>
              <a:t>％</a:t>
            </a:r>
          </a:p>
        </p:txBody>
      </p:sp>
      <p:sp>
        <p:nvSpPr>
          <p:cNvPr id="79" name="Text Box 3" descr="市松模様 (小)"/>
          <p:cNvSpPr txBox="1">
            <a:spLocks noChangeArrowheads="1"/>
          </p:cNvSpPr>
          <p:nvPr/>
        </p:nvSpPr>
        <p:spPr bwMode="auto">
          <a:xfrm>
            <a:off x="8625413" y="3958456"/>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a:solidFill>
                  <a:prstClr val="black"/>
                </a:solidFill>
                <a:latin typeface="Arial Black" pitchFamily="34" charset="0"/>
                <a:ea typeface="HGSｺﾞｼｯｸM" pitchFamily="50" charset="-128"/>
              </a:rPr>
              <a:t>H21</a:t>
            </a:r>
            <a:r>
              <a:rPr lang="ja-JP" altLang="en-US" sz="1400" dirty="0">
                <a:solidFill>
                  <a:prstClr val="black"/>
                </a:solidFill>
                <a:latin typeface="Arial Black" pitchFamily="34" charset="0"/>
                <a:ea typeface="HGSｺﾞｼｯｸM" pitchFamily="50" charset="-128"/>
              </a:rPr>
              <a:t>年度改定</a:t>
            </a:r>
            <a:endParaRPr lang="en-US" altLang="ja-JP" sz="1400" dirty="0">
              <a:solidFill>
                <a:prstClr val="black"/>
              </a:solidFill>
              <a:latin typeface="Arial Black" pitchFamily="34" charset="0"/>
              <a:ea typeface="HGSｺﾞｼｯｸM" pitchFamily="50" charset="-128"/>
            </a:endParaRPr>
          </a:p>
          <a:p>
            <a:pPr algn="ctr" defTabSz="762000"/>
            <a:r>
              <a:rPr lang="ja-JP" altLang="en-US" sz="1400" dirty="0">
                <a:solidFill>
                  <a:prstClr val="black"/>
                </a:solidFill>
                <a:latin typeface="Arial Black" pitchFamily="34" charset="0"/>
                <a:ea typeface="HGSｺﾞｼｯｸM" pitchFamily="50" charset="-128"/>
              </a:rPr>
              <a:t>＋</a:t>
            </a:r>
            <a:r>
              <a:rPr lang="en-US" altLang="ja-JP" sz="1400" dirty="0">
                <a:solidFill>
                  <a:prstClr val="black"/>
                </a:solidFill>
                <a:latin typeface="Arial Black" pitchFamily="34" charset="0"/>
                <a:ea typeface="HGSｺﾞｼｯｸM" pitchFamily="50" charset="-128"/>
              </a:rPr>
              <a:t>3.0</a:t>
            </a:r>
            <a:r>
              <a:rPr lang="ja-JP" altLang="en-US" sz="1400" dirty="0">
                <a:solidFill>
                  <a:prstClr val="black"/>
                </a:solidFill>
                <a:latin typeface="Arial Black" pitchFamily="34" charset="0"/>
                <a:ea typeface="HGSｺﾞｼｯｸM" pitchFamily="50" charset="-128"/>
              </a:rPr>
              <a:t>％</a:t>
            </a:r>
          </a:p>
        </p:txBody>
      </p:sp>
      <p:sp>
        <p:nvSpPr>
          <p:cNvPr id="80" name="Text Box 3" descr="市松模様 (小)"/>
          <p:cNvSpPr txBox="1">
            <a:spLocks noChangeArrowheads="1"/>
          </p:cNvSpPr>
          <p:nvPr/>
        </p:nvSpPr>
        <p:spPr bwMode="auto">
          <a:xfrm>
            <a:off x="8625413" y="4735667"/>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a:solidFill>
                  <a:prstClr val="black"/>
                </a:solidFill>
                <a:latin typeface="Arial Black" pitchFamily="34" charset="0"/>
                <a:ea typeface="HGSｺﾞｼｯｸM" pitchFamily="50" charset="-128"/>
              </a:rPr>
              <a:t>H24</a:t>
            </a:r>
            <a:r>
              <a:rPr lang="ja-JP" altLang="en-US" sz="1400" dirty="0">
                <a:solidFill>
                  <a:prstClr val="black"/>
                </a:solidFill>
                <a:latin typeface="Arial Black" pitchFamily="34" charset="0"/>
                <a:ea typeface="HGSｺﾞｼｯｸM" pitchFamily="50" charset="-128"/>
              </a:rPr>
              <a:t>年度改定</a:t>
            </a:r>
            <a:endParaRPr lang="en-US" altLang="ja-JP" sz="1400" dirty="0">
              <a:solidFill>
                <a:prstClr val="black"/>
              </a:solidFill>
              <a:latin typeface="Arial Black" pitchFamily="34" charset="0"/>
              <a:ea typeface="HGSｺﾞｼｯｸM" pitchFamily="50" charset="-128"/>
            </a:endParaRPr>
          </a:p>
          <a:p>
            <a:pPr algn="ctr" defTabSz="762000"/>
            <a:r>
              <a:rPr lang="ja-JP" altLang="en-US" sz="1400" dirty="0">
                <a:solidFill>
                  <a:prstClr val="black"/>
                </a:solidFill>
                <a:latin typeface="Arial Black" pitchFamily="34" charset="0"/>
                <a:ea typeface="HGSｺﾞｼｯｸM" pitchFamily="50" charset="-128"/>
              </a:rPr>
              <a:t>＋</a:t>
            </a:r>
            <a:r>
              <a:rPr lang="en-US" altLang="ja-JP" sz="1400" dirty="0">
                <a:solidFill>
                  <a:prstClr val="black"/>
                </a:solidFill>
                <a:latin typeface="Arial Black" pitchFamily="34" charset="0"/>
                <a:ea typeface="HGSｺﾞｼｯｸM" pitchFamily="50" charset="-128"/>
              </a:rPr>
              <a:t>1.2</a:t>
            </a:r>
            <a:r>
              <a:rPr lang="ja-JP" altLang="en-US" sz="1400" dirty="0">
                <a:solidFill>
                  <a:prstClr val="black"/>
                </a:solidFill>
                <a:latin typeface="Arial Black" pitchFamily="34" charset="0"/>
                <a:ea typeface="HGSｺﾞｼｯｸM" pitchFamily="50" charset="-128"/>
              </a:rPr>
              <a:t>％</a:t>
            </a:r>
          </a:p>
        </p:txBody>
      </p:sp>
      <p:sp>
        <p:nvSpPr>
          <p:cNvPr id="81" name="正方形/長方形 80"/>
          <p:cNvSpPr/>
          <p:nvPr/>
        </p:nvSpPr>
        <p:spPr>
          <a:xfrm>
            <a:off x="7573498" y="6597414"/>
            <a:ext cx="1988045" cy="156453"/>
          </a:xfrm>
          <a:prstGeom prst="rect">
            <a:avLst/>
          </a:prstGeom>
        </p:spPr>
        <p:txBody>
          <a:bodyPr wrap="square">
            <a:spAutoFit/>
          </a:bodyPr>
          <a:lstStyle/>
          <a:p>
            <a:pPr>
              <a:lnSpc>
                <a:spcPts val="500"/>
              </a:lnSpc>
              <a:spcBef>
                <a:spcPct val="50000"/>
              </a:spcBef>
            </a:pPr>
            <a:r>
              <a:rPr lang="en-US" altLang="ja-JP" sz="900" dirty="0">
                <a:solidFill>
                  <a:prstClr val="black"/>
                </a:solidFill>
                <a:latin typeface="ＭＳ Ｐゴシック"/>
              </a:rPr>
              <a:t>※2012</a:t>
            </a:r>
            <a:r>
              <a:rPr lang="ja-JP" altLang="en-US" sz="900" dirty="0">
                <a:solidFill>
                  <a:prstClr val="black"/>
                </a:solidFill>
                <a:latin typeface="ＭＳ Ｐゴシック"/>
              </a:rPr>
              <a:t>年度の賃金水準に換算した値</a:t>
            </a:r>
          </a:p>
        </p:txBody>
      </p:sp>
      <p:sp>
        <p:nvSpPr>
          <p:cNvPr id="83" name="正方形/長方形 82"/>
          <p:cNvSpPr/>
          <p:nvPr/>
        </p:nvSpPr>
        <p:spPr>
          <a:xfrm>
            <a:off x="166700" y="45279"/>
            <a:ext cx="9505056" cy="3320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dirty="0">
                <a:solidFill>
                  <a:prstClr val="black"/>
                </a:solidFill>
              </a:rPr>
              <a:t>介護給付と保険料の推移</a:t>
            </a:r>
          </a:p>
        </p:txBody>
      </p:sp>
      <p:sp>
        <p:nvSpPr>
          <p:cNvPr id="82" name="Text Box 3" descr="市松模様 (小)"/>
          <p:cNvSpPr txBox="1">
            <a:spLocks noChangeArrowheads="1"/>
          </p:cNvSpPr>
          <p:nvPr/>
        </p:nvSpPr>
        <p:spPr bwMode="auto">
          <a:xfrm>
            <a:off x="8500703" y="5531058"/>
            <a:ext cx="1426559" cy="365107"/>
          </a:xfrm>
          <a:prstGeom prst="rect">
            <a:avLst/>
          </a:prstGeom>
          <a:noFill/>
          <a:ln w="25400">
            <a:noFill/>
            <a:miter lim="800000"/>
            <a:headEnd/>
            <a:tailEnd/>
          </a:ln>
        </p:spPr>
        <p:txBody>
          <a:bodyPr wrap="none" lIns="87256" tIns="43628" rIns="87256" bIns="43628" anchor="ctr" anchorCtr="0">
            <a:spAutoFit/>
          </a:bodyPr>
          <a:lstStyle/>
          <a:p>
            <a:pPr algn="ctr" defTabSz="762000"/>
            <a:r>
              <a:rPr lang="ja-JP" altLang="en-US" sz="900" dirty="0">
                <a:solidFill>
                  <a:prstClr val="black"/>
                </a:solidFill>
                <a:latin typeface="Arial Black" pitchFamily="34" charset="0"/>
                <a:ea typeface="HGSｺﾞｼｯｸM" pitchFamily="50" charset="-128"/>
              </a:rPr>
              <a:t>消費税率引上げに伴う</a:t>
            </a:r>
            <a:endParaRPr lang="en-US" altLang="ja-JP" sz="900" dirty="0">
              <a:solidFill>
                <a:prstClr val="black"/>
              </a:solidFill>
              <a:latin typeface="Arial Black" pitchFamily="34" charset="0"/>
              <a:ea typeface="HGSｺﾞｼｯｸM" pitchFamily="50" charset="-128"/>
            </a:endParaRPr>
          </a:p>
          <a:p>
            <a:pPr algn="ctr" defTabSz="762000"/>
            <a:r>
              <a:rPr lang="en-US" altLang="ja-JP" sz="900" dirty="0">
                <a:solidFill>
                  <a:prstClr val="black"/>
                </a:solidFill>
                <a:latin typeface="Arial Black" pitchFamily="34" charset="0"/>
                <a:ea typeface="HGSｺﾞｼｯｸM" pitchFamily="50" charset="-128"/>
              </a:rPr>
              <a:t>H26</a:t>
            </a:r>
            <a:r>
              <a:rPr lang="ja-JP" altLang="en-US" sz="900" dirty="0">
                <a:solidFill>
                  <a:prstClr val="black"/>
                </a:solidFill>
                <a:latin typeface="Arial Black" pitchFamily="34" charset="0"/>
                <a:ea typeface="HGSｺﾞｼｯｸM" pitchFamily="50" charset="-128"/>
              </a:rPr>
              <a:t>年度改定 ＋</a:t>
            </a:r>
            <a:r>
              <a:rPr lang="en-US" altLang="ja-JP" sz="900" dirty="0">
                <a:solidFill>
                  <a:prstClr val="black"/>
                </a:solidFill>
                <a:latin typeface="Arial Black" pitchFamily="34" charset="0"/>
                <a:ea typeface="HGSｺﾞｼｯｸM" pitchFamily="50" charset="-128"/>
              </a:rPr>
              <a:t>0.63</a:t>
            </a:r>
            <a:r>
              <a:rPr lang="ja-JP" altLang="en-US" sz="900" dirty="0">
                <a:solidFill>
                  <a:prstClr val="black"/>
                </a:solidFill>
                <a:latin typeface="Arial Black" pitchFamily="34" charset="0"/>
                <a:ea typeface="HGSｺﾞｼｯｸM" pitchFamily="50" charset="-128"/>
              </a:rPr>
              <a:t>％</a:t>
            </a:r>
          </a:p>
        </p:txBody>
      </p:sp>
    </p:spTree>
    <p:extLst>
      <p:ext uri="{BB962C8B-B14F-4D97-AF65-F5344CB8AC3E}">
        <p14:creationId xmlns:p14="http://schemas.microsoft.com/office/powerpoint/2010/main" val="2404519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額縁 4"/>
          <p:cNvSpPr/>
          <p:nvPr/>
        </p:nvSpPr>
        <p:spPr>
          <a:xfrm>
            <a:off x="0" y="1"/>
            <a:ext cx="9906000" cy="621041"/>
          </a:xfrm>
          <a:prstGeom prst="bevel">
            <a:avLst>
              <a:gd name="adj" fmla="val 892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4654" tIns="42327" rIns="84654" bIns="42327" anchor="ctr"/>
          <a:lstStyle/>
          <a:p>
            <a:pPr algn="ctr" defTabSz="913575">
              <a:defRPr/>
            </a:pPr>
            <a:endParaRPr lang="en-US" altLang="ja-JP" dirty="0">
              <a:solidFill>
                <a:prstClr val="black"/>
              </a:solidFill>
              <a:latin typeface="ＭＳ Ｐゴシック"/>
            </a:endParaRPr>
          </a:p>
        </p:txBody>
      </p:sp>
      <p:sp>
        <p:nvSpPr>
          <p:cNvPr id="6" name="メモ 5"/>
          <p:cNvSpPr/>
          <p:nvPr/>
        </p:nvSpPr>
        <p:spPr>
          <a:xfrm>
            <a:off x="350489" y="764704"/>
            <a:ext cx="9157972" cy="1296144"/>
          </a:xfrm>
          <a:prstGeom prst="foldedCorner">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654" tIns="42327" rIns="144000" bIns="42327" anchor="ctr"/>
          <a:lstStyle/>
          <a:p>
            <a:pPr marL="164606" indent="-164606" algn="just" defTabSz="913575">
              <a:defRPr/>
            </a:pPr>
            <a:r>
              <a:rPr lang="ja-JP" altLang="en-US" sz="1600" dirty="0">
                <a:solidFill>
                  <a:prstClr val="black"/>
                </a:solidFill>
                <a:latin typeface="ＭＳ Ｐゴシック"/>
              </a:rPr>
              <a:t>　　介護人材の確保が困難な状況を踏まえ、介護福祉士の資格取得にかかる実務者研修の義務付け（実務者ルート）及び国家試験の義務づけ（養成施設ルート）の施行時期を延期するとともに、介護人材の確保のための方策についての検討を行うこととする。</a:t>
            </a:r>
            <a:endParaRPr lang="en-US" altLang="ja-JP" sz="1600" dirty="0">
              <a:solidFill>
                <a:prstClr val="black"/>
              </a:solidFill>
              <a:latin typeface="ＭＳ Ｐゴシック"/>
            </a:endParaRPr>
          </a:p>
        </p:txBody>
      </p:sp>
      <p:sp>
        <p:nvSpPr>
          <p:cNvPr id="9" name="メモ 8"/>
          <p:cNvSpPr/>
          <p:nvPr/>
        </p:nvSpPr>
        <p:spPr>
          <a:xfrm>
            <a:off x="5577069" y="2437964"/>
            <a:ext cx="3931393" cy="3799349"/>
          </a:xfrm>
          <a:prstGeom prst="foldedCorner">
            <a:avLst>
              <a:gd name="adj" fmla="val 0"/>
            </a:avLst>
          </a:prstGeom>
          <a:solidFill>
            <a:srgbClr val="CCE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57" tIns="42327" rIns="66657" bIns="42327"/>
          <a:lstStyle/>
          <a:p>
            <a:pPr algn="just" defTabSz="913575">
              <a:defRPr/>
            </a:pPr>
            <a:endParaRPr lang="en-US" altLang="ja-JP" sz="1600" spc="-30" dirty="0">
              <a:solidFill>
                <a:prstClr val="black"/>
              </a:solidFill>
              <a:latin typeface="ＭＳ Ｐゴシック"/>
            </a:endParaRPr>
          </a:p>
          <a:p>
            <a:pPr algn="just" defTabSz="913575">
              <a:defRPr/>
            </a:pPr>
            <a:endParaRPr lang="en-US" altLang="ja-JP" sz="1600" spc="-30" dirty="0">
              <a:solidFill>
                <a:prstClr val="black"/>
              </a:solidFill>
              <a:latin typeface="ＭＳ Ｐゴシック"/>
            </a:endParaRPr>
          </a:p>
          <a:p>
            <a:pPr marL="166688" indent="-166688" algn="just" defTabSz="913575">
              <a:defRPr/>
            </a:pPr>
            <a:endParaRPr lang="en-US" altLang="ja-JP" sz="1600" spc="-30" dirty="0">
              <a:solidFill>
                <a:prstClr val="black"/>
              </a:solidFill>
              <a:latin typeface="ＭＳ Ｐゴシック"/>
            </a:endParaRPr>
          </a:p>
        </p:txBody>
      </p:sp>
      <p:sp>
        <p:nvSpPr>
          <p:cNvPr id="11" name="ホームベース 10"/>
          <p:cNvSpPr/>
          <p:nvPr/>
        </p:nvSpPr>
        <p:spPr>
          <a:xfrm>
            <a:off x="328795" y="2437964"/>
            <a:ext cx="4888250" cy="3799350"/>
          </a:xfrm>
          <a:prstGeom prst="homePlate">
            <a:avLst>
              <a:gd name="adj" fmla="val 1412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654" tIns="42327" rIns="144000" bIns="42327" anchor="ctr"/>
          <a:lstStyle/>
          <a:p>
            <a:pPr marL="164606" indent="-164606" algn="just" defTabSz="913575">
              <a:defRPr/>
            </a:pPr>
            <a:endParaRPr lang="en-US" altLang="ja-JP" sz="1600" dirty="0">
              <a:solidFill>
                <a:prstClr val="black"/>
              </a:solidFill>
              <a:latin typeface="ＭＳ Ｐゴシック"/>
            </a:endParaRPr>
          </a:p>
        </p:txBody>
      </p:sp>
      <p:sp>
        <p:nvSpPr>
          <p:cNvPr id="12" name="正方形/長方形 11"/>
          <p:cNvSpPr/>
          <p:nvPr/>
        </p:nvSpPr>
        <p:spPr>
          <a:xfrm>
            <a:off x="476487" y="2521473"/>
            <a:ext cx="3978441" cy="288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42327" rIns="72000" bIns="42327" anchor="ctr"/>
          <a:lstStyle/>
          <a:p>
            <a:pPr marL="164606" indent="-164606" algn="ctr" defTabSz="913575">
              <a:defRPr/>
            </a:pPr>
            <a:r>
              <a:rPr lang="ja-JP" altLang="en-US" sz="1600" dirty="0">
                <a:solidFill>
                  <a:prstClr val="black"/>
                </a:solidFill>
                <a:latin typeface="ＭＳ Ｐゴシック"/>
              </a:rPr>
              <a:t>現状と考え方</a:t>
            </a:r>
            <a:endParaRPr lang="en-US" altLang="ja-JP" sz="1600" dirty="0">
              <a:solidFill>
                <a:prstClr val="black"/>
              </a:solidFill>
              <a:latin typeface="ＭＳ Ｐゴシック"/>
            </a:endParaRPr>
          </a:p>
        </p:txBody>
      </p:sp>
      <p:cxnSp>
        <p:nvCxnSpPr>
          <p:cNvPr id="3" name="直線コネクタ 2"/>
          <p:cNvCxnSpPr/>
          <p:nvPr/>
        </p:nvCxnSpPr>
        <p:spPr>
          <a:xfrm>
            <a:off x="476487" y="2852936"/>
            <a:ext cx="41344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380508" y="2967810"/>
            <a:ext cx="4416475" cy="158585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2327" rIns="108000" bIns="42327" anchor="ctr"/>
          <a:lstStyle/>
          <a:p>
            <a:pPr marL="164606" indent="-164606" algn="just" defTabSz="913575">
              <a:defRPr/>
            </a:pPr>
            <a:r>
              <a:rPr lang="ja-JP" altLang="en-US" sz="1600" spc="-30" dirty="0">
                <a:solidFill>
                  <a:prstClr val="black"/>
                </a:solidFill>
                <a:latin typeface="ＭＳ Ｐゴシック"/>
              </a:rPr>
              <a:t>○　平成１９年の制度改正により、資格取得方法の見直しを実施。</a:t>
            </a:r>
            <a:r>
              <a:rPr lang="ja-JP" altLang="en-US" sz="1600" dirty="0">
                <a:solidFill>
                  <a:prstClr val="black"/>
                </a:solidFill>
                <a:latin typeface="ＭＳ Ｐゴシック"/>
              </a:rPr>
              <a:t>実務者研修の義務付け（実務者ルート）及び国家試験の義務づけ（養成施設ルート）が平成２７年度から施行予定。</a:t>
            </a:r>
            <a:endParaRPr lang="en-US" altLang="ja-JP" sz="1600" spc="-30" dirty="0">
              <a:solidFill>
                <a:prstClr val="black"/>
              </a:solidFill>
              <a:latin typeface="ＭＳ Ｐゴシック"/>
            </a:endParaRPr>
          </a:p>
        </p:txBody>
      </p:sp>
      <p:sp>
        <p:nvSpPr>
          <p:cNvPr id="15" name="正方形/長方形 14"/>
          <p:cNvSpPr/>
          <p:nvPr/>
        </p:nvSpPr>
        <p:spPr>
          <a:xfrm>
            <a:off x="380508" y="4570457"/>
            <a:ext cx="4416475" cy="14401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2327" rIns="108000" bIns="42327" anchor="ctr"/>
          <a:lstStyle/>
          <a:p>
            <a:pPr marL="164606" indent="-164606" algn="just" defTabSz="913575">
              <a:defRPr/>
            </a:pPr>
            <a:r>
              <a:rPr lang="ja-JP" altLang="en-US" sz="1600" spc="-30" dirty="0">
                <a:solidFill>
                  <a:prstClr val="black"/>
                </a:solidFill>
                <a:latin typeface="ＭＳ Ｐゴシック"/>
              </a:rPr>
              <a:t>○　しかし、依然、介護人材の確保が困難な状況が続き、今後の経済状況の好転による他業種への流出懸念が高まる中で、</a:t>
            </a:r>
            <a:r>
              <a:rPr lang="ja-JP" altLang="en-US" sz="1600" spc="-80" dirty="0">
                <a:solidFill>
                  <a:prstClr val="black"/>
                </a:solidFill>
                <a:latin typeface="ＭＳ Ｐゴシック"/>
              </a:rPr>
              <a:t>介護業界</a:t>
            </a:r>
            <a:r>
              <a:rPr lang="ja-JP" altLang="en-US" sz="1600" dirty="0">
                <a:solidFill>
                  <a:prstClr val="black"/>
                </a:solidFill>
                <a:latin typeface="ＭＳ Ｐゴシック"/>
              </a:rPr>
              <a:t>への入職意欲を削がないようにし、幅広い</a:t>
            </a:r>
            <a:r>
              <a:rPr lang="ja-JP" altLang="en-US" sz="1600" spc="20" dirty="0">
                <a:solidFill>
                  <a:prstClr val="black"/>
                </a:solidFill>
                <a:latin typeface="ＭＳ Ｐゴシック"/>
              </a:rPr>
              <a:t>方面から人材を確保するための方策を講じる必要性が高まっている。</a:t>
            </a:r>
            <a:endParaRPr lang="en-US" altLang="ja-JP" sz="1600" spc="20" dirty="0">
              <a:solidFill>
                <a:prstClr val="black"/>
              </a:solidFill>
              <a:latin typeface="ＭＳ Ｐゴシック"/>
            </a:endParaRPr>
          </a:p>
        </p:txBody>
      </p:sp>
      <p:sp>
        <p:nvSpPr>
          <p:cNvPr id="17" name="正方形/長方形 16"/>
          <p:cNvSpPr/>
          <p:nvPr/>
        </p:nvSpPr>
        <p:spPr>
          <a:xfrm>
            <a:off x="5564553" y="2521473"/>
            <a:ext cx="3978441" cy="288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42327" rIns="72000" bIns="42327" anchor="ctr"/>
          <a:lstStyle/>
          <a:p>
            <a:pPr marL="164606" indent="-164606" algn="ctr" defTabSz="913575">
              <a:defRPr/>
            </a:pPr>
            <a:r>
              <a:rPr lang="ja-JP" altLang="en-US" sz="1600" dirty="0">
                <a:solidFill>
                  <a:prstClr val="black"/>
                </a:solidFill>
                <a:latin typeface="ＭＳ Ｐゴシック"/>
              </a:rPr>
              <a:t>今回の対応</a:t>
            </a:r>
            <a:endParaRPr lang="en-US" altLang="ja-JP" sz="1600" dirty="0">
              <a:solidFill>
                <a:prstClr val="black"/>
              </a:solidFill>
              <a:latin typeface="ＭＳ Ｐゴシック"/>
            </a:endParaRPr>
          </a:p>
        </p:txBody>
      </p:sp>
      <p:cxnSp>
        <p:nvCxnSpPr>
          <p:cNvPr id="18" name="直線コネクタ 17"/>
          <p:cNvCxnSpPr/>
          <p:nvPr/>
        </p:nvCxnSpPr>
        <p:spPr>
          <a:xfrm>
            <a:off x="5654610" y="2852936"/>
            <a:ext cx="3783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メモ 12"/>
          <p:cNvSpPr/>
          <p:nvPr/>
        </p:nvSpPr>
        <p:spPr>
          <a:xfrm>
            <a:off x="5655078" y="3040384"/>
            <a:ext cx="3744416" cy="2908897"/>
          </a:xfrm>
          <a:prstGeom prst="foldedCorner">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66657" tIns="42327" rIns="66657" bIns="42327"/>
          <a:lstStyle/>
          <a:p>
            <a:pPr algn="just" defTabSz="913575">
              <a:lnSpc>
                <a:spcPct val="120000"/>
              </a:lnSpc>
              <a:defRPr/>
            </a:pPr>
            <a:r>
              <a:rPr lang="ja-JP" altLang="en-US" sz="1600" dirty="0">
                <a:solidFill>
                  <a:prstClr val="black"/>
                </a:solidFill>
                <a:latin typeface="ＭＳ Ｐゴシック"/>
              </a:rPr>
              <a:t>以下の２点について、改正法案に盛り込むこととする。</a:t>
            </a:r>
            <a:endParaRPr lang="en-US" altLang="ja-JP" sz="1600" dirty="0">
              <a:solidFill>
                <a:prstClr val="black"/>
              </a:solidFill>
              <a:latin typeface="ＭＳ Ｐゴシック"/>
            </a:endParaRPr>
          </a:p>
          <a:p>
            <a:pPr algn="just" defTabSz="913575">
              <a:lnSpc>
                <a:spcPct val="120000"/>
              </a:lnSpc>
              <a:defRPr/>
            </a:pPr>
            <a:endParaRPr lang="en-US" altLang="ja-JP" sz="1600" dirty="0">
              <a:solidFill>
                <a:prstClr val="black"/>
              </a:solidFill>
              <a:latin typeface="ＭＳ Ｐゴシック"/>
            </a:endParaRPr>
          </a:p>
          <a:p>
            <a:pPr marL="360363" indent="-166688" algn="just" defTabSz="913575">
              <a:lnSpc>
                <a:spcPct val="120000"/>
              </a:lnSpc>
              <a:defRPr/>
            </a:pPr>
            <a:r>
              <a:rPr lang="ja-JP" altLang="en-US" sz="1600" dirty="0">
                <a:solidFill>
                  <a:prstClr val="black"/>
                </a:solidFill>
                <a:latin typeface="ＭＳ Ｐゴシック"/>
              </a:rPr>
              <a:t>１　介護人材の確保のための方策に</a:t>
            </a:r>
            <a:r>
              <a:rPr lang="ja-JP" altLang="en-US" sz="1600" spc="20" dirty="0">
                <a:solidFill>
                  <a:prstClr val="black"/>
                </a:solidFill>
                <a:latin typeface="ＭＳ Ｐゴシック"/>
              </a:rPr>
              <a:t>ついて、１年間をかけて、検討を行うこと （検討規定）</a:t>
            </a:r>
            <a:endParaRPr lang="en-US" altLang="ja-JP" sz="1600" spc="20" dirty="0">
              <a:solidFill>
                <a:prstClr val="black"/>
              </a:solidFill>
              <a:latin typeface="ＭＳ Ｐゴシック"/>
            </a:endParaRPr>
          </a:p>
          <a:p>
            <a:pPr marL="360363" indent="-166688" algn="just" defTabSz="913575">
              <a:lnSpc>
                <a:spcPct val="120000"/>
              </a:lnSpc>
              <a:defRPr/>
            </a:pPr>
            <a:endParaRPr lang="en-US" altLang="ja-JP" sz="1600" dirty="0">
              <a:solidFill>
                <a:prstClr val="black"/>
              </a:solidFill>
              <a:latin typeface="ＭＳ Ｐゴシック"/>
            </a:endParaRPr>
          </a:p>
          <a:p>
            <a:pPr marL="360363" indent="-166688" algn="just" defTabSz="913575">
              <a:lnSpc>
                <a:spcPct val="120000"/>
              </a:lnSpc>
              <a:defRPr/>
            </a:pPr>
            <a:r>
              <a:rPr lang="ja-JP" altLang="en-US" sz="1600" spc="30" dirty="0">
                <a:solidFill>
                  <a:prstClr val="black"/>
                </a:solidFill>
                <a:latin typeface="ＭＳ Ｐゴシック"/>
              </a:rPr>
              <a:t>２　介護福祉士の資格取得方法の見直しの施行時期を１年間延長すること</a:t>
            </a:r>
            <a:endParaRPr lang="en-US" altLang="ja-JP" sz="1600" spc="30" dirty="0">
              <a:solidFill>
                <a:prstClr val="black"/>
              </a:solidFill>
              <a:latin typeface="ＭＳ Ｐゴシック"/>
            </a:endParaRPr>
          </a:p>
          <a:p>
            <a:pPr marL="166688" indent="-166688" algn="just" defTabSz="913575">
              <a:lnSpc>
                <a:spcPct val="120000"/>
              </a:lnSpc>
              <a:defRPr/>
            </a:pPr>
            <a:endParaRPr lang="en-US" altLang="ja-JP" sz="1600" dirty="0">
              <a:solidFill>
                <a:prstClr val="black"/>
              </a:solidFill>
              <a:latin typeface="ＭＳ Ｐゴシック"/>
            </a:endParaRPr>
          </a:p>
        </p:txBody>
      </p:sp>
      <p:sp>
        <p:nvSpPr>
          <p:cNvPr id="19" name="テキスト ボックス 18"/>
          <p:cNvSpPr txBox="1"/>
          <p:nvPr/>
        </p:nvSpPr>
        <p:spPr>
          <a:xfrm>
            <a:off x="100236" y="110573"/>
            <a:ext cx="9705528" cy="400110"/>
          </a:xfrm>
          <a:prstGeom prst="rect">
            <a:avLst/>
          </a:prstGeom>
          <a:solidFill>
            <a:srgbClr val="FFFF00">
              <a:alpha val="30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介護福祉士の資格取得方法の見直しの施行延期等について</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81461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266" y="72008"/>
            <a:ext cx="9754273" cy="332656"/>
          </a:xfrm>
          <a:solidFill>
            <a:srgbClr val="FFCC66">
              <a:alpha val="62000"/>
            </a:srgbClr>
          </a:solidFill>
          <a:ln w="6350">
            <a:solidFill>
              <a:schemeClr val="tx1"/>
            </a:solidFill>
          </a:ln>
        </p:spPr>
        <p:style>
          <a:lnRef idx="2">
            <a:schemeClr val="dk1"/>
          </a:lnRef>
          <a:fillRef idx="1">
            <a:schemeClr val="lt1"/>
          </a:fillRef>
          <a:effectRef idx="0">
            <a:schemeClr val="dk1"/>
          </a:effectRef>
          <a:fontRef idx="minor">
            <a:schemeClr val="dk1"/>
          </a:fontRef>
        </p:style>
        <p:txBody>
          <a:bodyPr>
            <a:noAutofit/>
          </a:bodyPr>
          <a:lstStyle/>
          <a:p>
            <a:r>
              <a:rPr lang="ja-JP" altLang="en-US" sz="2400" dirty="0"/>
              <a:t>介 護 福 祉 士 の 資 格 取 得 方 法 に 関 す る これまでの動 き</a:t>
            </a:r>
            <a:endParaRPr kumimoji="1" lang="ja-JP" altLang="en-US" sz="2400" dirty="0"/>
          </a:p>
        </p:txBody>
      </p:sp>
      <p:graphicFrame>
        <p:nvGraphicFramePr>
          <p:cNvPr id="4" name="表 3"/>
          <p:cNvGraphicFramePr>
            <a:graphicFrameLocks noGrp="1"/>
          </p:cNvGraphicFramePr>
          <p:nvPr>
            <p:extLst>
              <p:ext uri="{D42A27DB-BD31-4B8C-83A1-F6EECF244321}">
                <p14:modId xmlns:p14="http://schemas.microsoft.com/office/powerpoint/2010/main" val="234660567"/>
              </p:ext>
            </p:extLst>
          </p:nvPr>
        </p:nvGraphicFramePr>
        <p:xfrm>
          <a:off x="18780" y="476672"/>
          <a:ext cx="9848787" cy="2122848"/>
        </p:xfrm>
        <a:graphic>
          <a:graphicData uri="http://schemas.openxmlformats.org/drawingml/2006/table">
            <a:tbl>
              <a:tblPr/>
              <a:tblGrid>
                <a:gridCol w="45162">
                  <a:extLst>
                    <a:ext uri="{9D8B030D-6E8A-4147-A177-3AD203B41FA5}">
                      <a16:colId xmlns:a16="http://schemas.microsoft.com/office/drawing/2014/main" val="20000"/>
                    </a:ext>
                  </a:extLst>
                </a:gridCol>
                <a:gridCol w="194826">
                  <a:extLst>
                    <a:ext uri="{9D8B030D-6E8A-4147-A177-3AD203B41FA5}">
                      <a16:colId xmlns:a16="http://schemas.microsoft.com/office/drawing/2014/main" val="20001"/>
                    </a:ext>
                  </a:extLst>
                </a:gridCol>
                <a:gridCol w="194826">
                  <a:extLst>
                    <a:ext uri="{9D8B030D-6E8A-4147-A177-3AD203B41FA5}">
                      <a16:colId xmlns:a16="http://schemas.microsoft.com/office/drawing/2014/main" val="20002"/>
                    </a:ext>
                  </a:extLst>
                </a:gridCol>
                <a:gridCol w="194826">
                  <a:extLst>
                    <a:ext uri="{9D8B030D-6E8A-4147-A177-3AD203B41FA5}">
                      <a16:colId xmlns:a16="http://schemas.microsoft.com/office/drawing/2014/main" val="20003"/>
                    </a:ext>
                  </a:extLst>
                </a:gridCol>
                <a:gridCol w="194826">
                  <a:extLst>
                    <a:ext uri="{9D8B030D-6E8A-4147-A177-3AD203B41FA5}">
                      <a16:colId xmlns:a16="http://schemas.microsoft.com/office/drawing/2014/main" val="20004"/>
                    </a:ext>
                  </a:extLst>
                </a:gridCol>
                <a:gridCol w="194826">
                  <a:extLst>
                    <a:ext uri="{9D8B030D-6E8A-4147-A177-3AD203B41FA5}">
                      <a16:colId xmlns:a16="http://schemas.microsoft.com/office/drawing/2014/main" val="20005"/>
                    </a:ext>
                  </a:extLst>
                </a:gridCol>
                <a:gridCol w="194826">
                  <a:extLst>
                    <a:ext uri="{9D8B030D-6E8A-4147-A177-3AD203B41FA5}">
                      <a16:colId xmlns:a16="http://schemas.microsoft.com/office/drawing/2014/main" val="20006"/>
                    </a:ext>
                  </a:extLst>
                </a:gridCol>
                <a:gridCol w="194826">
                  <a:extLst>
                    <a:ext uri="{9D8B030D-6E8A-4147-A177-3AD203B41FA5}">
                      <a16:colId xmlns:a16="http://schemas.microsoft.com/office/drawing/2014/main" val="20007"/>
                    </a:ext>
                  </a:extLst>
                </a:gridCol>
                <a:gridCol w="194826">
                  <a:extLst>
                    <a:ext uri="{9D8B030D-6E8A-4147-A177-3AD203B41FA5}">
                      <a16:colId xmlns:a16="http://schemas.microsoft.com/office/drawing/2014/main" val="20008"/>
                    </a:ext>
                  </a:extLst>
                </a:gridCol>
                <a:gridCol w="194826">
                  <a:extLst>
                    <a:ext uri="{9D8B030D-6E8A-4147-A177-3AD203B41FA5}">
                      <a16:colId xmlns:a16="http://schemas.microsoft.com/office/drawing/2014/main" val="20009"/>
                    </a:ext>
                  </a:extLst>
                </a:gridCol>
                <a:gridCol w="194826">
                  <a:extLst>
                    <a:ext uri="{9D8B030D-6E8A-4147-A177-3AD203B41FA5}">
                      <a16:colId xmlns:a16="http://schemas.microsoft.com/office/drawing/2014/main" val="20010"/>
                    </a:ext>
                  </a:extLst>
                </a:gridCol>
                <a:gridCol w="194826">
                  <a:extLst>
                    <a:ext uri="{9D8B030D-6E8A-4147-A177-3AD203B41FA5}">
                      <a16:colId xmlns:a16="http://schemas.microsoft.com/office/drawing/2014/main" val="20011"/>
                    </a:ext>
                  </a:extLst>
                </a:gridCol>
                <a:gridCol w="194826">
                  <a:extLst>
                    <a:ext uri="{9D8B030D-6E8A-4147-A177-3AD203B41FA5}">
                      <a16:colId xmlns:a16="http://schemas.microsoft.com/office/drawing/2014/main" val="20012"/>
                    </a:ext>
                  </a:extLst>
                </a:gridCol>
                <a:gridCol w="194826">
                  <a:extLst>
                    <a:ext uri="{9D8B030D-6E8A-4147-A177-3AD203B41FA5}">
                      <a16:colId xmlns:a16="http://schemas.microsoft.com/office/drawing/2014/main" val="20013"/>
                    </a:ext>
                  </a:extLst>
                </a:gridCol>
                <a:gridCol w="194826">
                  <a:extLst>
                    <a:ext uri="{9D8B030D-6E8A-4147-A177-3AD203B41FA5}">
                      <a16:colId xmlns:a16="http://schemas.microsoft.com/office/drawing/2014/main" val="20014"/>
                    </a:ext>
                  </a:extLst>
                </a:gridCol>
                <a:gridCol w="194826">
                  <a:extLst>
                    <a:ext uri="{9D8B030D-6E8A-4147-A177-3AD203B41FA5}">
                      <a16:colId xmlns:a16="http://schemas.microsoft.com/office/drawing/2014/main" val="20015"/>
                    </a:ext>
                  </a:extLst>
                </a:gridCol>
                <a:gridCol w="194826">
                  <a:extLst>
                    <a:ext uri="{9D8B030D-6E8A-4147-A177-3AD203B41FA5}">
                      <a16:colId xmlns:a16="http://schemas.microsoft.com/office/drawing/2014/main" val="20016"/>
                    </a:ext>
                  </a:extLst>
                </a:gridCol>
                <a:gridCol w="194826">
                  <a:extLst>
                    <a:ext uri="{9D8B030D-6E8A-4147-A177-3AD203B41FA5}">
                      <a16:colId xmlns:a16="http://schemas.microsoft.com/office/drawing/2014/main" val="20017"/>
                    </a:ext>
                  </a:extLst>
                </a:gridCol>
                <a:gridCol w="194826">
                  <a:extLst>
                    <a:ext uri="{9D8B030D-6E8A-4147-A177-3AD203B41FA5}">
                      <a16:colId xmlns:a16="http://schemas.microsoft.com/office/drawing/2014/main" val="20018"/>
                    </a:ext>
                  </a:extLst>
                </a:gridCol>
                <a:gridCol w="194826">
                  <a:extLst>
                    <a:ext uri="{9D8B030D-6E8A-4147-A177-3AD203B41FA5}">
                      <a16:colId xmlns:a16="http://schemas.microsoft.com/office/drawing/2014/main" val="20019"/>
                    </a:ext>
                  </a:extLst>
                </a:gridCol>
                <a:gridCol w="194826">
                  <a:extLst>
                    <a:ext uri="{9D8B030D-6E8A-4147-A177-3AD203B41FA5}">
                      <a16:colId xmlns:a16="http://schemas.microsoft.com/office/drawing/2014/main" val="20020"/>
                    </a:ext>
                  </a:extLst>
                </a:gridCol>
                <a:gridCol w="194826">
                  <a:extLst>
                    <a:ext uri="{9D8B030D-6E8A-4147-A177-3AD203B41FA5}">
                      <a16:colId xmlns:a16="http://schemas.microsoft.com/office/drawing/2014/main" val="20021"/>
                    </a:ext>
                  </a:extLst>
                </a:gridCol>
                <a:gridCol w="194826">
                  <a:extLst>
                    <a:ext uri="{9D8B030D-6E8A-4147-A177-3AD203B41FA5}">
                      <a16:colId xmlns:a16="http://schemas.microsoft.com/office/drawing/2014/main" val="20022"/>
                    </a:ext>
                  </a:extLst>
                </a:gridCol>
                <a:gridCol w="194826">
                  <a:extLst>
                    <a:ext uri="{9D8B030D-6E8A-4147-A177-3AD203B41FA5}">
                      <a16:colId xmlns:a16="http://schemas.microsoft.com/office/drawing/2014/main" val="20023"/>
                    </a:ext>
                  </a:extLst>
                </a:gridCol>
                <a:gridCol w="194826">
                  <a:extLst>
                    <a:ext uri="{9D8B030D-6E8A-4147-A177-3AD203B41FA5}">
                      <a16:colId xmlns:a16="http://schemas.microsoft.com/office/drawing/2014/main" val="20024"/>
                    </a:ext>
                  </a:extLst>
                </a:gridCol>
                <a:gridCol w="194826">
                  <a:extLst>
                    <a:ext uri="{9D8B030D-6E8A-4147-A177-3AD203B41FA5}">
                      <a16:colId xmlns:a16="http://schemas.microsoft.com/office/drawing/2014/main" val="20025"/>
                    </a:ext>
                  </a:extLst>
                </a:gridCol>
                <a:gridCol w="194826">
                  <a:extLst>
                    <a:ext uri="{9D8B030D-6E8A-4147-A177-3AD203B41FA5}">
                      <a16:colId xmlns:a16="http://schemas.microsoft.com/office/drawing/2014/main" val="20026"/>
                    </a:ext>
                  </a:extLst>
                </a:gridCol>
                <a:gridCol w="194826">
                  <a:extLst>
                    <a:ext uri="{9D8B030D-6E8A-4147-A177-3AD203B41FA5}">
                      <a16:colId xmlns:a16="http://schemas.microsoft.com/office/drawing/2014/main" val="20027"/>
                    </a:ext>
                  </a:extLst>
                </a:gridCol>
                <a:gridCol w="194826">
                  <a:extLst>
                    <a:ext uri="{9D8B030D-6E8A-4147-A177-3AD203B41FA5}">
                      <a16:colId xmlns:a16="http://schemas.microsoft.com/office/drawing/2014/main" val="20028"/>
                    </a:ext>
                  </a:extLst>
                </a:gridCol>
                <a:gridCol w="194826">
                  <a:extLst>
                    <a:ext uri="{9D8B030D-6E8A-4147-A177-3AD203B41FA5}">
                      <a16:colId xmlns:a16="http://schemas.microsoft.com/office/drawing/2014/main" val="20029"/>
                    </a:ext>
                  </a:extLst>
                </a:gridCol>
                <a:gridCol w="194826">
                  <a:extLst>
                    <a:ext uri="{9D8B030D-6E8A-4147-A177-3AD203B41FA5}">
                      <a16:colId xmlns:a16="http://schemas.microsoft.com/office/drawing/2014/main" val="20030"/>
                    </a:ext>
                  </a:extLst>
                </a:gridCol>
                <a:gridCol w="194826">
                  <a:extLst>
                    <a:ext uri="{9D8B030D-6E8A-4147-A177-3AD203B41FA5}">
                      <a16:colId xmlns:a16="http://schemas.microsoft.com/office/drawing/2014/main" val="20031"/>
                    </a:ext>
                  </a:extLst>
                </a:gridCol>
                <a:gridCol w="194826">
                  <a:extLst>
                    <a:ext uri="{9D8B030D-6E8A-4147-A177-3AD203B41FA5}">
                      <a16:colId xmlns:a16="http://schemas.microsoft.com/office/drawing/2014/main" val="20032"/>
                    </a:ext>
                  </a:extLst>
                </a:gridCol>
                <a:gridCol w="194826">
                  <a:extLst>
                    <a:ext uri="{9D8B030D-6E8A-4147-A177-3AD203B41FA5}">
                      <a16:colId xmlns:a16="http://schemas.microsoft.com/office/drawing/2014/main" val="20033"/>
                    </a:ext>
                  </a:extLst>
                </a:gridCol>
                <a:gridCol w="194826">
                  <a:extLst>
                    <a:ext uri="{9D8B030D-6E8A-4147-A177-3AD203B41FA5}">
                      <a16:colId xmlns:a16="http://schemas.microsoft.com/office/drawing/2014/main" val="20034"/>
                    </a:ext>
                  </a:extLst>
                </a:gridCol>
                <a:gridCol w="194826">
                  <a:extLst>
                    <a:ext uri="{9D8B030D-6E8A-4147-A177-3AD203B41FA5}">
                      <a16:colId xmlns:a16="http://schemas.microsoft.com/office/drawing/2014/main" val="20035"/>
                    </a:ext>
                  </a:extLst>
                </a:gridCol>
                <a:gridCol w="194826">
                  <a:extLst>
                    <a:ext uri="{9D8B030D-6E8A-4147-A177-3AD203B41FA5}">
                      <a16:colId xmlns:a16="http://schemas.microsoft.com/office/drawing/2014/main" val="20036"/>
                    </a:ext>
                  </a:extLst>
                </a:gridCol>
                <a:gridCol w="194826">
                  <a:extLst>
                    <a:ext uri="{9D8B030D-6E8A-4147-A177-3AD203B41FA5}">
                      <a16:colId xmlns:a16="http://schemas.microsoft.com/office/drawing/2014/main" val="20037"/>
                    </a:ext>
                  </a:extLst>
                </a:gridCol>
                <a:gridCol w="194826">
                  <a:extLst>
                    <a:ext uri="{9D8B030D-6E8A-4147-A177-3AD203B41FA5}">
                      <a16:colId xmlns:a16="http://schemas.microsoft.com/office/drawing/2014/main" val="20038"/>
                    </a:ext>
                  </a:extLst>
                </a:gridCol>
                <a:gridCol w="194826">
                  <a:extLst>
                    <a:ext uri="{9D8B030D-6E8A-4147-A177-3AD203B41FA5}">
                      <a16:colId xmlns:a16="http://schemas.microsoft.com/office/drawing/2014/main" val="20039"/>
                    </a:ext>
                  </a:extLst>
                </a:gridCol>
                <a:gridCol w="194826">
                  <a:extLst>
                    <a:ext uri="{9D8B030D-6E8A-4147-A177-3AD203B41FA5}">
                      <a16:colId xmlns:a16="http://schemas.microsoft.com/office/drawing/2014/main" val="20040"/>
                    </a:ext>
                  </a:extLst>
                </a:gridCol>
                <a:gridCol w="194826">
                  <a:extLst>
                    <a:ext uri="{9D8B030D-6E8A-4147-A177-3AD203B41FA5}">
                      <a16:colId xmlns:a16="http://schemas.microsoft.com/office/drawing/2014/main" val="20041"/>
                    </a:ext>
                  </a:extLst>
                </a:gridCol>
                <a:gridCol w="194826">
                  <a:extLst>
                    <a:ext uri="{9D8B030D-6E8A-4147-A177-3AD203B41FA5}">
                      <a16:colId xmlns:a16="http://schemas.microsoft.com/office/drawing/2014/main" val="20042"/>
                    </a:ext>
                  </a:extLst>
                </a:gridCol>
                <a:gridCol w="194826">
                  <a:extLst>
                    <a:ext uri="{9D8B030D-6E8A-4147-A177-3AD203B41FA5}">
                      <a16:colId xmlns:a16="http://schemas.microsoft.com/office/drawing/2014/main" val="20043"/>
                    </a:ext>
                  </a:extLst>
                </a:gridCol>
                <a:gridCol w="194826">
                  <a:extLst>
                    <a:ext uri="{9D8B030D-6E8A-4147-A177-3AD203B41FA5}">
                      <a16:colId xmlns:a16="http://schemas.microsoft.com/office/drawing/2014/main" val="20044"/>
                    </a:ext>
                  </a:extLst>
                </a:gridCol>
                <a:gridCol w="194826">
                  <a:extLst>
                    <a:ext uri="{9D8B030D-6E8A-4147-A177-3AD203B41FA5}">
                      <a16:colId xmlns:a16="http://schemas.microsoft.com/office/drawing/2014/main" val="20045"/>
                    </a:ext>
                  </a:extLst>
                </a:gridCol>
                <a:gridCol w="194826">
                  <a:extLst>
                    <a:ext uri="{9D8B030D-6E8A-4147-A177-3AD203B41FA5}">
                      <a16:colId xmlns:a16="http://schemas.microsoft.com/office/drawing/2014/main" val="20046"/>
                    </a:ext>
                  </a:extLst>
                </a:gridCol>
                <a:gridCol w="194826">
                  <a:extLst>
                    <a:ext uri="{9D8B030D-6E8A-4147-A177-3AD203B41FA5}">
                      <a16:colId xmlns:a16="http://schemas.microsoft.com/office/drawing/2014/main" val="20047"/>
                    </a:ext>
                  </a:extLst>
                </a:gridCol>
                <a:gridCol w="194826">
                  <a:extLst>
                    <a:ext uri="{9D8B030D-6E8A-4147-A177-3AD203B41FA5}">
                      <a16:colId xmlns:a16="http://schemas.microsoft.com/office/drawing/2014/main" val="20048"/>
                    </a:ext>
                  </a:extLst>
                </a:gridCol>
                <a:gridCol w="348838">
                  <a:extLst>
                    <a:ext uri="{9D8B030D-6E8A-4147-A177-3AD203B41FA5}">
                      <a16:colId xmlns:a16="http://schemas.microsoft.com/office/drawing/2014/main" val="20049"/>
                    </a:ext>
                  </a:extLst>
                </a:gridCol>
                <a:gridCol w="103139">
                  <a:extLst>
                    <a:ext uri="{9D8B030D-6E8A-4147-A177-3AD203B41FA5}">
                      <a16:colId xmlns:a16="http://schemas.microsoft.com/office/drawing/2014/main" val="20050"/>
                    </a:ext>
                  </a:extLst>
                </a:gridCol>
              </a:tblGrid>
              <a:tr h="666668">
                <a:tc gridSpan="51">
                  <a:txBody>
                    <a:bodyPr/>
                    <a:lstStyle/>
                    <a:p>
                      <a:pPr algn="l" fontAlgn="ctr"/>
                      <a:r>
                        <a:rPr lang="ja-JP" altLang="en-US" sz="1800" b="1" i="0" u="none" strike="noStrike" dirty="0">
                          <a:solidFill>
                            <a:srgbClr val="000000"/>
                          </a:solidFill>
                          <a:effectLst/>
                          <a:latin typeface="ＭＳ Ｐゴシック"/>
                        </a:rPr>
                        <a:t> </a:t>
                      </a:r>
                      <a:r>
                        <a:rPr lang="en-US" altLang="ja-JP" sz="1400" b="1" i="0" u="none" strike="noStrike" dirty="0">
                          <a:solidFill>
                            <a:srgbClr val="000000"/>
                          </a:solidFill>
                          <a:effectLst/>
                          <a:latin typeface="ＭＳ Ｐゴシック"/>
                        </a:rPr>
                        <a:t>【</a:t>
                      </a:r>
                      <a:r>
                        <a:rPr lang="ja-JP" altLang="en-US" sz="1400" b="1" i="0" u="none" strike="noStrike" dirty="0">
                          <a:solidFill>
                            <a:srgbClr val="000000"/>
                          </a:solidFill>
                          <a:effectLst/>
                          <a:latin typeface="ＭＳ Ｐゴシック"/>
                        </a:rPr>
                        <a:t>平成１９年度改正</a:t>
                      </a:r>
                      <a:r>
                        <a:rPr lang="en-US" altLang="ja-JP" sz="1400" b="1" i="0" u="none" strike="noStrike" dirty="0">
                          <a:solidFill>
                            <a:srgbClr val="000000"/>
                          </a:solidFill>
                          <a:effectLst/>
                          <a:latin typeface="ＭＳ Ｐゴシック"/>
                        </a:rPr>
                        <a:t>】</a:t>
                      </a:r>
                      <a:br>
                        <a:rPr lang="ja-JP" altLang="en-US" sz="1400" b="1" i="0" u="none" strike="noStrike" dirty="0">
                          <a:solidFill>
                            <a:srgbClr val="000000"/>
                          </a:solidFill>
                          <a:effectLst/>
                          <a:latin typeface="ＭＳ Ｐゴシック"/>
                        </a:rPr>
                      </a:br>
                      <a:r>
                        <a:rPr lang="ja-JP" altLang="en-US" sz="1400" b="1" i="0" u="none" strike="noStrike" dirty="0">
                          <a:solidFill>
                            <a:srgbClr val="000000"/>
                          </a:solidFill>
                          <a:effectLst/>
                          <a:latin typeface="ＭＳ Ｐゴシック"/>
                        </a:rPr>
                        <a:t>　　</a:t>
                      </a:r>
                      <a:r>
                        <a:rPr lang="ja-JP" altLang="en-US" sz="1300" b="1" i="0" u="sng" strike="noStrike" dirty="0">
                          <a:solidFill>
                            <a:srgbClr val="000000"/>
                          </a:solidFill>
                          <a:effectLst/>
                          <a:latin typeface="ＭＳ Ｐゴシック"/>
                        </a:rPr>
                        <a:t>介護福祉士の資質向上</a:t>
                      </a:r>
                      <a:r>
                        <a:rPr lang="ja-JP" altLang="en-US" sz="1300" b="1" i="0" u="none" strike="noStrike" dirty="0">
                          <a:solidFill>
                            <a:srgbClr val="000000"/>
                          </a:solidFill>
                          <a:effectLst/>
                          <a:latin typeface="ＭＳ Ｐゴシック"/>
                        </a:rPr>
                        <a:t>を図る観点から、</a:t>
                      </a:r>
                      <a:r>
                        <a:rPr lang="ja-JP" altLang="en-US" sz="1300" b="1" i="0" u="sng" strike="noStrike" dirty="0">
                          <a:solidFill>
                            <a:srgbClr val="000000"/>
                          </a:solidFill>
                          <a:effectLst/>
                          <a:latin typeface="ＭＳ Ｐゴシック"/>
                        </a:rPr>
                        <a:t>一定の教育課程を経た後に国家試験を受験するという形で資格の取得方法を一元化</a:t>
                      </a:r>
                      <a:endParaRPr lang="en-US" altLang="ja-JP" sz="1300" b="1" i="0" u="none" strike="noStrike" dirty="0">
                        <a:solidFill>
                          <a:srgbClr val="000000"/>
                        </a:solidFill>
                        <a:effectLst/>
                        <a:latin typeface="ＭＳ Ｐゴシック"/>
                      </a:endParaRPr>
                    </a:p>
                    <a:p>
                      <a:pPr algn="l" fontAlgn="ctr"/>
                      <a:r>
                        <a:rPr lang="ja-JP" altLang="en-US" sz="1300" b="1" i="0" u="none" strike="noStrike" dirty="0">
                          <a:solidFill>
                            <a:srgbClr val="000000"/>
                          </a:solidFill>
                          <a:effectLst/>
                          <a:latin typeface="ＭＳ Ｐゴシック"/>
                        </a:rPr>
                        <a:t>　　　　（平成２４年度からの施行を予定。）</a:t>
                      </a:r>
                    </a:p>
                  </a:txBody>
                  <a:tcPr marL="8194" marR="819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44760">
                <a:tc>
                  <a:txBody>
                    <a:bodyPr/>
                    <a:lstStyle/>
                    <a:p>
                      <a:pPr algn="l" fontAlgn="ctr"/>
                      <a:r>
                        <a:rPr lang="ja-JP" altLang="en-US" sz="900" b="0" i="0" u="none" strike="noStrike">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5">
                  <a:txBody>
                    <a:bodyPr/>
                    <a:lstStyle/>
                    <a:p>
                      <a:pPr algn="ctr" fontAlgn="ctr"/>
                      <a:r>
                        <a:rPr lang="ja-JP" altLang="en-US" sz="1300" b="0" i="0" u="none" strike="noStrike" dirty="0">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ctr" fontAlgn="ctr"/>
                      <a:r>
                        <a:rPr lang="ja-JP" altLang="en-US" sz="1300" b="0" i="0" u="none" strike="noStrike" dirty="0">
                          <a:solidFill>
                            <a:srgbClr val="000000"/>
                          </a:solidFill>
                          <a:effectLst/>
                          <a:latin typeface="ＭＳ Ｐ明朝"/>
                        </a:rPr>
                        <a:t>実務経験ルート</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ctr" fontAlgn="ctr"/>
                      <a:r>
                        <a:rPr lang="ja-JP" altLang="en-US" sz="1300" b="0" i="0" u="none" strike="noStrike" dirty="0">
                          <a:solidFill>
                            <a:srgbClr val="000000"/>
                          </a:solidFill>
                          <a:effectLst/>
                          <a:latin typeface="ＭＳ Ｐ明朝"/>
                        </a:rPr>
                        <a:t>養成施設ルート</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1"/>
                  </a:ext>
                </a:extLst>
              </a:tr>
              <a:tr h="244760">
                <a:tc>
                  <a:txBody>
                    <a:bodyPr/>
                    <a:lstStyle/>
                    <a:p>
                      <a:pPr algn="l" fontAlgn="ctr"/>
                      <a:r>
                        <a:rPr lang="ja-JP" altLang="en-US" sz="900" b="0" i="0" u="none" strike="noStrike">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rowSpan="2" gridSpan="5">
                  <a:txBody>
                    <a:bodyPr/>
                    <a:lstStyle/>
                    <a:p>
                      <a:pPr algn="ctr" fontAlgn="ctr"/>
                      <a:r>
                        <a:rPr lang="ja-JP" altLang="en-US" sz="1300" b="0" i="0" u="none" strike="noStrike" dirty="0">
                          <a:solidFill>
                            <a:srgbClr val="000000"/>
                          </a:solidFill>
                          <a:effectLst/>
                          <a:latin typeface="ＭＳ Ｐ明朝"/>
                        </a:rPr>
                        <a:t>改正前</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2">
                  <a:txBody>
                    <a:bodyPr/>
                    <a:lstStyle/>
                    <a:p>
                      <a:pPr algn="l" fontAlgn="ctr"/>
                      <a:r>
                        <a:rPr lang="ja-JP" altLang="en-US" sz="1300" b="0" i="0" u="none" strike="noStrike" dirty="0">
                          <a:solidFill>
                            <a:srgbClr val="000000"/>
                          </a:solidFill>
                          <a:effectLst/>
                          <a:latin typeface="ＭＳ Ｐ明朝"/>
                        </a:rPr>
                        <a:t>　介護業務の実務３年を経て、国家試験を受験。</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2">
                  <a:txBody>
                    <a:bodyPr/>
                    <a:lstStyle/>
                    <a:p>
                      <a:pPr algn="l" fontAlgn="ctr"/>
                      <a:r>
                        <a:rPr lang="ja-JP" altLang="en-US" sz="1300" b="0" i="0" u="none" strike="noStrike" dirty="0">
                          <a:solidFill>
                            <a:srgbClr val="000000"/>
                          </a:solidFill>
                          <a:effectLst/>
                          <a:latin typeface="ＭＳ Ｐ明朝"/>
                        </a:rPr>
                        <a:t>　養成施設</a:t>
                      </a:r>
                      <a:r>
                        <a:rPr lang="en-US" altLang="ja-JP" sz="1300" b="0" i="0" u="none" strike="noStrike" dirty="0">
                          <a:solidFill>
                            <a:srgbClr val="000000"/>
                          </a:solidFill>
                          <a:effectLst/>
                          <a:latin typeface="ＭＳ Ｐ明朝"/>
                        </a:rPr>
                        <a:t>(</a:t>
                      </a:r>
                      <a:r>
                        <a:rPr lang="ja-JP" altLang="en-US" sz="1300" b="0" i="0" u="none" strike="noStrike" dirty="0">
                          <a:solidFill>
                            <a:srgbClr val="000000"/>
                          </a:solidFill>
                          <a:effectLst/>
                          <a:latin typeface="ＭＳ Ｐ明朝"/>
                        </a:rPr>
                        <a:t>２年以上</a:t>
                      </a:r>
                      <a:r>
                        <a:rPr lang="en-US" altLang="ja-JP" sz="1300" b="0" i="0" u="none" strike="noStrike" dirty="0">
                          <a:solidFill>
                            <a:srgbClr val="000000"/>
                          </a:solidFill>
                          <a:effectLst/>
                          <a:latin typeface="ＭＳ Ｐ明朝"/>
                        </a:rPr>
                        <a:t>)</a:t>
                      </a:r>
                      <a:r>
                        <a:rPr lang="ja-JP" altLang="en-US" sz="1300" b="0" i="0" u="none" strike="noStrike" dirty="0">
                          <a:solidFill>
                            <a:srgbClr val="000000"/>
                          </a:solidFill>
                          <a:effectLst/>
                          <a:latin typeface="ＭＳ Ｐ明朝"/>
                        </a:rPr>
                        <a:t>の卒業のみで介護福祉士の資格を取得。</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2"/>
                  </a:ext>
                </a:extLst>
              </a:tr>
              <a:tr h="244760">
                <a:tc>
                  <a:txBody>
                    <a:bodyPr/>
                    <a:lstStyle/>
                    <a:p>
                      <a:pPr algn="l" fontAlgn="ctr"/>
                      <a:r>
                        <a:rPr lang="ja-JP" altLang="en-US" sz="900" b="0" i="0" u="none" strike="noStrike" dirty="0">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3"/>
                  </a:ext>
                </a:extLst>
              </a:tr>
              <a:tr h="244760">
                <a:tc>
                  <a:txBody>
                    <a:bodyPr/>
                    <a:lstStyle/>
                    <a:p>
                      <a:pPr algn="l" fontAlgn="ctr"/>
                      <a:r>
                        <a:rPr lang="ja-JP" altLang="en-US" sz="900" b="0" i="0" u="none" strike="noStrike">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rowSpan="2" gridSpan="5">
                  <a:txBody>
                    <a:bodyPr/>
                    <a:lstStyle/>
                    <a:p>
                      <a:pPr algn="ctr" fontAlgn="ctr"/>
                      <a:r>
                        <a:rPr lang="ja-JP" altLang="en-US" sz="1300" b="0" i="0" u="none" strike="noStrike" dirty="0">
                          <a:solidFill>
                            <a:srgbClr val="000000"/>
                          </a:solidFill>
                          <a:effectLst/>
                          <a:latin typeface="ＭＳ Ｐ明朝"/>
                        </a:rPr>
                        <a:t>改正後</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2">
                  <a:txBody>
                    <a:bodyPr/>
                    <a:lstStyle/>
                    <a:p>
                      <a:pPr algn="l" fontAlgn="ctr"/>
                      <a:r>
                        <a:rPr lang="ja-JP" altLang="en-US" sz="1300" b="0" i="0" u="none" strike="noStrike" dirty="0">
                          <a:solidFill>
                            <a:srgbClr val="000000"/>
                          </a:solidFill>
                          <a:effectLst/>
                          <a:latin typeface="ＭＳ Ｐ明朝"/>
                        </a:rPr>
                        <a:t>　実務３年に加え、</a:t>
                      </a:r>
                      <a:r>
                        <a:rPr lang="en-US" altLang="ja-JP" sz="1300" b="0" i="0" u="none" strike="noStrike" dirty="0">
                          <a:solidFill>
                            <a:srgbClr val="000000"/>
                          </a:solidFill>
                          <a:effectLst/>
                          <a:latin typeface="ＭＳ Ｐ明朝"/>
                        </a:rPr>
                        <a:t>600</a:t>
                      </a:r>
                      <a:r>
                        <a:rPr lang="ja-JP" altLang="en-US" sz="1300" b="0" i="0" u="none" strike="noStrike" dirty="0">
                          <a:solidFill>
                            <a:srgbClr val="000000"/>
                          </a:solidFill>
                          <a:effectLst/>
                          <a:latin typeface="ＭＳ Ｐ明朝"/>
                        </a:rPr>
                        <a:t>時間以上</a:t>
                      </a:r>
                      <a:r>
                        <a:rPr lang="en-US" altLang="ja-JP" sz="1300" b="0" i="0" u="none" strike="noStrike" dirty="0">
                          <a:solidFill>
                            <a:srgbClr val="000000"/>
                          </a:solidFill>
                          <a:effectLst/>
                          <a:latin typeface="ＭＳ Ｐ明朝"/>
                        </a:rPr>
                        <a:t>(</a:t>
                      </a:r>
                      <a:r>
                        <a:rPr lang="ja-JP" altLang="en-US" sz="1300" b="0" i="0" u="none" strike="noStrike" dirty="0">
                          <a:solidFill>
                            <a:srgbClr val="000000"/>
                          </a:solidFill>
                          <a:effectLst/>
                          <a:latin typeface="ＭＳ Ｐ明朝"/>
                        </a:rPr>
                        <a:t>６か月以上）の</a:t>
                      </a:r>
                      <a:r>
                        <a:rPr lang="ja-JP" altLang="en-US" sz="1300" b="0" i="0" u="sng" strike="noStrike" dirty="0">
                          <a:solidFill>
                            <a:srgbClr val="000000"/>
                          </a:solidFill>
                          <a:effectLst/>
                          <a:latin typeface="ＭＳ Ｐ明朝"/>
                        </a:rPr>
                        <a:t>実務者研修の　</a:t>
                      </a:r>
                      <a:endParaRPr lang="en-US" altLang="ja-JP" sz="1300" b="0" i="0" u="sng" strike="noStrike" dirty="0">
                        <a:solidFill>
                          <a:srgbClr val="000000"/>
                        </a:solidFill>
                        <a:effectLst/>
                        <a:latin typeface="ＭＳ Ｐ明朝"/>
                      </a:endParaRPr>
                    </a:p>
                    <a:p>
                      <a:pPr algn="l" fontAlgn="ctr"/>
                      <a:r>
                        <a:rPr lang="ja-JP" altLang="en-US" sz="1300" b="0" i="0" u="none" strike="noStrike" dirty="0">
                          <a:solidFill>
                            <a:srgbClr val="000000"/>
                          </a:solidFill>
                          <a:effectLst/>
                          <a:latin typeface="ＭＳ Ｐ明朝"/>
                        </a:rPr>
                        <a:t>　</a:t>
                      </a:r>
                      <a:r>
                        <a:rPr lang="ja-JP" altLang="en-US" sz="1300" b="0" i="0" u="sng" strike="noStrike" dirty="0">
                          <a:solidFill>
                            <a:srgbClr val="000000"/>
                          </a:solidFill>
                          <a:effectLst/>
                          <a:latin typeface="ＭＳ Ｐ明朝"/>
                        </a:rPr>
                        <a:t>受講を義務づけ</a:t>
                      </a:r>
                      <a:r>
                        <a:rPr lang="ja-JP" altLang="en-US" sz="1300" b="0" i="0" u="none" strike="noStrike" dirty="0">
                          <a:solidFill>
                            <a:srgbClr val="000000"/>
                          </a:solidFill>
                          <a:effectLst/>
                          <a:latin typeface="ＭＳ Ｐ明朝"/>
                        </a:rPr>
                        <a:t>。</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2">
                  <a:txBody>
                    <a:bodyPr/>
                    <a:lstStyle/>
                    <a:p>
                      <a:pPr algn="l" fontAlgn="ctr"/>
                      <a:r>
                        <a:rPr lang="ja-JP" altLang="en-US" sz="1300" b="0" i="0" u="none" strike="noStrike" dirty="0">
                          <a:solidFill>
                            <a:srgbClr val="000000"/>
                          </a:solidFill>
                          <a:effectLst/>
                          <a:latin typeface="ＭＳ Ｐ明朝"/>
                        </a:rPr>
                        <a:t>　教育内容を</a:t>
                      </a:r>
                      <a:r>
                        <a:rPr lang="en-US" altLang="ja-JP" sz="1300" b="0" i="0" u="sng" strike="noStrike" dirty="0">
                          <a:solidFill>
                            <a:srgbClr val="000000"/>
                          </a:solidFill>
                          <a:effectLst/>
                          <a:latin typeface="ＭＳ Ｐ明朝"/>
                        </a:rPr>
                        <a:t>1,650</a:t>
                      </a:r>
                      <a:r>
                        <a:rPr lang="ja-JP" altLang="en-US" sz="1300" b="0" i="0" u="sng" strike="noStrike" dirty="0">
                          <a:solidFill>
                            <a:srgbClr val="000000"/>
                          </a:solidFill>
                          <a:effectLst/>
                          <a:latin typeface="ＭＳ Ｐ明朝"/>
                        </a:rPr>
                        <a:t>時間の課程から</a:t>
                      </a:r>
                      <a:r>
                        <a:rPr lang="en-US" altLang="ja-JP" sz="1300" b="0" i="0" u="sng" strike="noStrike" dirty="0">
                          <a:solidFill>
                            <a:srgbClr val="000000"/>
                          </a:solidFill>
                          <a:effectLst/>
                          <a:latin typeface="ＭＳ Ｐ明朝"/>
                        </a:rPr>
                        <a:t>1,800</a:t>
                      </a:r>
                      <a:r>
                        <a:rPr lang="ja-JP" altLang="en-US" sz="1300" b="0" i="0" u="sng" strike="noStrike" dirty="0">
                          <a:solidFill>
                            <a:srgbClr val="000000"/>
                          </a:solidFill>
                          <a:effectLst/>
                          <a:latin typeface="ＭＳ Ｐ明朝"/>
                        </a:rPr>
                        <a:t>時間の課程</a:t>
                      </a:r>
                      <a:r>
                        <a:rPr lang="ja-JP" altLang="en-US" sz="1300" b="0" i="0" u="none" strike="noStrike" dirty="0">
                          <a:solidFill>
                            <a:srgbClr val="000000"/>
                          </a:solidFill>
                          <a:effectLst/>
                          <a:latin typeface="ＭＳ Ｐ明朝"/>
                        </a:rPr>
                        <a:t>に充実する</a:t>
                      </a:r>
                      <a:endParaRPr lang="en-US" altLang="ja-JP" sz="1300" b="0" i="0" u="none" strike="noStrike" dirty="0">
                        <a:solidFill>
                          <a:srgbClr val="000000"/>
                        </a:solidFill>
                        <a:effectLst/>
                        <a:latin typeface="ＭＳ Ｐ明朝"/>
                      </a:endParaRPr>
                    </a:p>
                    <a:p>
                      <a:pPr algn="l" fontAlgn="ctr"/>
                      <a:r>
                        <a:rPr lang="ja-JP" altLang="en-US" sz="1300" b="0" i="0" u="none" strike="noStrike" dirty="0">
                          <a:solidFill>
                            <a:srgbClr val="000000"/>
                          </a:solidFill>
                          <a:effectLst/>
                          <a:latin typeface="ＭＳ Ｐ明朝"/>
                        </a:rPr>
                        <a:t>　とともに、</a:t>
                      </a:r>
                      <a:r>
                        <a:rPr lang="ja-JP" altLang="en-US" sz="1300" b="0" i="0" u="sng" strike="noStrike" dirty="0">
                          <a:solidFill>
                            <a:srgbClr val="000000"/>
                          </a:solidFill>
                          <a:effectLst/>
                          <a:latin typeface="ＭＳ Ｐ明朝"/>
                        </a:rPr>
                        <a:t>新たに国家試験を義務づけ</a:t>
                      </a:r>
                      <a:r>
                        <a:rPr lang="ja-JP" altLang="en-US" sz="1300" b="0" i="0" u="none" strike="noStrike" dirty="0">
                          <a:solidFill>
                            <a:srgbClr val="000000"/>
                          </a:solidFill>
                          <a:effectLst/>
                          <a:latin typeface="ＭＳ Ｐ明朝"/>
                        </a:rPr>
                        <a:t>。</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4"/>
                  </a:ext>
                </a:extLst>
              </a:tr>
              <a:tr h="244760">
                <a:tc>
                  <a:txBody>
                    <a:bodyPr/>
                    <a:lstStyle/>
                    <a:p>
                      <a:pPr algn="l" fontAlgn="ctr"/>
                      <a:r>
                        <a:rPr lang="ja-JP" altLang="en-US" sz="900" b="0" i="0" u="none" strike="noStrike" dirty="0">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5"/>
                  </a:ext>
                </a:extLst>
              </a:tr>
              <a:tr h="197765">
                <a:tc>
                  <a:txBody>
                    <a:bodyPr/>
                    <a:lstStyle/>
                    <a:p>
                      <a:pPr algn="l" fontAlgn="ctr"/>
                      <a:r>
                        <a:rPr lang="ja-JP" altLang="en-US" sz="900" b="0" i="0" u="none" strike="noStrike">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6"/>
                  </a:ext>
                </a:extLst>
              </a:tr>
            </a:tbl>
          </a:graphicData>
        </a:graphic>
      </p:graphicFrame>
      <p:sp>
        <p:nvSpPr>
          <p:cNvPr id="5" name="下矢印 4"/>
          <p:cNvSpPr/>
          <p:nvPr/>
        </p:nvSpPr>
        <p:spPr>
          <a:xfrm>
            <a:off x="4289262" y="2666617"/>
            <a:ext cx="1248569" cy="228600"/>
          </a:xfrm>
          <a:prstGeom prst="down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3575"/>
            <a:endParaRPr lang="ja-JP" altLang="en-US">
              <a:solidFill>
                <a:prstClr val="white"/>
              </a:solidFill>
            </a:endParaRPr>
          </a:p>
        </p:txBody>
      </p:sp>
      <p:graphicFrame>
        <p:nvGraphicFramePr>
          <p:cNvPr id="9" name="表 8"/>
          <p:cNvGraphicFramePr>
            <a:graphicFrameLocks noGrp="1"/>
          </p:cNvGraphicFramePr>
          <p:nvPr>
            <p:extLst>
              <p:ext uri="{D42A27DB-BD31-4B8C-83A1-F6EECF244321}">
                <p14:modId xmlns:p14="http://schemas.microsoft.com/office/powerpoint/2010/main" val="491455368"/>
              </p:ext>
            </p:extLst>
          </p:nvPr>
        </p:nvGraphicFramePr>
        <p:xfrm>
          <a:off x="38456" y="6137920"/>
          <a:ext cx="9829091" cy="720080"/>
        </p:xfrm>
        <a:graphic>
          <a:graphicData uri="http://schemas.openxmlformats.org/drawingml/2006/table">
            <a:tbl>
              <a:tblPr/>
              <a:tblGrid>
                <a:gridCol w="9829091">
                  <a:extLst>
                    <a:ext uri="{9D8B030D-6E8A-4147-A177-3AD203B41FA5}">
                      <a16:colId xmlns:a16="http://schemas.microsoft.com/office/drawing/2014/main" val="20000"/>
                    </a:ext>
                  </a:extLst>
                </a:gridCol>
              </a:tblGrid>
              <a:tr h="720080">
                <a:tc>
                  <a:txBody>
                    <a:bodyPr/>
                    <a:lstStyle/>
                    <a:p>
                      <a:pPr algn="l" fontAlgn="ctr"/>
                      <a:r>
                        <a:rPr lang="en-US" altLang="ja-JP" sz="1400" b="1" i="0" u="none" strike="noStrike" dirty="0">
                          <a:solidFill>
                            <a:srgbClr val="000000"/>
                          </a:solidFill>
                          <a:effectLst/>
                          <a:latin typeface="ＭＳ Ｐゴシック"/>
                        </a:rPr>
                        <a:t>【</a:t>
                      </a:r>
                      <a:r>
                        <a:rPr lang="ja-JP" altLang="en-US" sz="1400" b="1" i="0" u="none" strike="noStrike" dirty="0">
                          <a:solidFill>
                            <a:srgbClr val="000000"/>
                          </a:solidFill>
                          <a:effectLst/>
                          <a:latin typeface="ＭＳ Ｐゴシック"/>
                        </a:rPr>
                        <a:t>平成２４年度予備費</a:t>
                      </a:r>
                      <a:r>
                        <a:rPr lang="en-US" altLang="ja-JP" sz="1400" b="1" i="0" u="none" strike="noStrike" dirty="0">
                          <a:solidFill>
                            <a:srgbClr val="000000"/>
                          </a:solidFill>
                          <a:effectLst/>
                          <a:latin typeface="ＭＳ Ｐゴシック"/>
                        </a:rPr>
                        <a:t>】</a:t>
                      </a:r>
                      <a:r>
                        <a:rPr lang="ja-JP" altLang="en-US" sz="1400" b="1" i="0" u="none" strike="noStrike" dirty="0">
                          <a:solidFill>
                            <a:srgbClr val="000000"/>
                          </a:solidFill>
                          <a:effectLst/>
                          <a:latin typeface="ＭＳ Ｐゴシック"/>
                        </a:rPr>
                        <a:t>福祉・介護人材確保緊急支援事業の創設</a:t>
                      </a:r>
                      <a:br>
                        <a:rPr lang="ja-JP" altLang="en-US" sz="1000" b="0" i="0" u="none" strike="noStrike" dirty="0">
                          <a:solidFill>
                            <a:srgbClr val="000000"/>
                          </a:solidFill>
                          <a:effectLst/>
                          <a:latin typeface="ＭＳ Ｐ明朝"/>
                        </a:rPr>
                      </a:br>
                      <a:r>
                        <a:rPr lang="ja-JP" altLang="en-US" sz="1000" b="0" i="0" u="none" strike="noStrike" dirty="0">
                          <a:solidFill>
                            <a:srgbClr val="000000"/>
                          </a:solidFill>
                          <a:effectLst/>
                          <a:latin typeface="ＭＳ Ｐ明朝"/>
                        </a:rPr>
                        <a:t>　</a:t>
                      </a:r>
                      <a:r>
                        <a:rPr lang="ja-JP" altLang="en-US" sz="1300" b="0" i="0" u="none" strike="noStrike" dirty="0">
                          <a:solidFill>
                            <a:srgbClr val="000000"/>
                          </a:solidFill>
                          <a:effectLst/>
                          <a:latin typeface="ＭＳ Ｐ明朝"/>
                        </a:rPr>
                        <a:t>メニューとして、介護従事者が介護福祉士試験の受験資格の要件となる「実務者研修」を受講する際に必要な代替要員を雇いあげるための費用を 補助（介護福祉士試験の実務者研修に係る代替要員の確保）</a:t>
                      </a:r>
                      <a:endParaRPr lang="ja-JP" altLang="en-US" sz="1300" b="1" i="0" u="none" strike="noStrike" dirty="0">
                        <a:solidFill>
                          <a:srgbClr val="000000"/>
                        </a:solidFill>
                        <a:effectLst/>
                        <a:latin typeface="ＭＳ Ｐゴシック"/>
                      </a:endParaRPr>
                    </a:p>
                  </a:txBody>
                  <a:tcPr marL="8194" marR="819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53458542"/>
              </p:ext>
            </p:extLst>
          </p:nvPr>
        </p:nvGraphicFramePr>
        <p:xfrm>
          <a:off x="38456" y="2929670"/>
          <a:ext cx="9829097" cy="3163626"/>
        </p:xfrm>
        <a:graphic>
          <a:graphicData uri="http://schemas.openxmlformats.org/drawingml/2006/table">
            <a:tbl>
              <a:tblPr/>
              <a:tblGrid>
                <a:gridCol w="39766">
                  <a:extLst>
                    <a:ext uri="{9D8B030D-6E8A-4147-A177-3AD203B41FA5}">
                      <a16:colId xmlns:a16="http://schemas.microsoft.com/office/drawing/2014/main" val="20000"/>
                    </a:ext>
                  </a:extLst>
                </a:gridCol>
                <a:gridCol w="542573">
                  <a:extLst>
                    <a:ext uri="{9D8B030D-6E8A-4147-A177-3AD203B41FA5}">
                      <a16:colId xmlns:a16="http://schemas.microsoft.com/office/drawing/2014/main" val="20001"/>
                    </a:ext>
                  </a:extLst>
                </a:gridCol>
                <a:gridCol w="191186">
                  <a:extLst>
                    <a:ext uri="{9D8B030D-6E8A-4147-A177-3AD203B41FA5}">
                      <a16:colId xmlns:a16="http://schemas.microsoft.com/office/drawing/2014/main" val="20002"/>
                    </a:ext>
                  </a:extLst>
                </a:gridCol>
                <a:gridCol w="191186">
                  <a:extLst>
                    <a:ext uri="{9D8B030D-6E8A-4147-A177-3AD203B41FA5}">
                      <a16:colId xmlns:a16="http://schemas.microsoft.com/office/drawing/2014/main" val="20003"/>
                    </a:ext>
                  </a:extLst>
                </a:gridCol>
                <a:gridCol w="351064">
                  <a:extLst>
                    <a:ext uri="{9D8B030D-6E8A-4147-A177-3AD203B41FA5}">
                      <a16:colId xmlns:a16="http://schemas.microsoft.com/office/drawing/2014/main" val="20004"/>
                    </a:ext>
                  </a:extLst>
                </a:gridCol>
                <a:gridCol w="191186">
                  <a:extLst>
                    <a:ext uri="{9D8B030D-6E8A-4147-A177-3AD203B41FA5}">
                      <a16:colId xmlns:a16="http://schemas.microsoft.com/office/drawing/2014/main" val="20005"/>
                    </a:ext>
                  </a:extLst>
                </a:gridCol>
                <a:gridCol w="191186">
                  <a:extLst>
                    <a:ext uri="{9D8B030D-6E8A-4147-A177-3AD203B41FA5}">
                      <a16:colId xmlns:a16="http://schemas.microsoft.com/office/drawing/2014/main" val="20006"/>
                    </a:ext>
                  </a:extLst>
                </a:gridCol>
                <a:gridCol w="191186">
                  <a:extLst>
                    <a:ext uri="{9D8B030D-6E8A-4147-A177-3AD203B41FA5}">
                      <a16:colId xmlns:a16="http://schemas.microsoft.com/office/drawing/2014/main" val="20007"/>
                    </a:ext>
                  </a:extLst>
                </a:gridCol>
                <a:gridCol w="191186">
                  <a:extLst>
                    <a:ext uri="{9D8B030D-6E8A-4147-A177-3AD203B41FA5}">
                      <a16:colId xmlns:a16="http://schemas.microsoft.com/office/drawing/2014/main" val="20008"/>
                    </a:ext>
                  </a:extLst>
                </a:gridCol>
                <a:gridCol w="191186">
                  <a:extLst>
                    <a:ext uri="{9D8B030D-6E8A-4147-A177-3AD203B41FA5}">
                      <a16:colId xmlns:a16="http://schemas.microsoft.com/office/drawing/2014/main" val="20009"/>
                    </a:ext>
                  </a:extLst>
                </a:gridCol>
                <a:gridCol w="191186">
                  <a:extLst>
                    <a:ext uri="{9D8B030D-6E8A-4147-A177-3AD203B41FA5}">
                      <a16:colId xmlns:a16="http://schemas.microsoft.com/office/drawing/2014/main" val="20010"/>
                    </a:ext>
                  </a:extLst>
                </a:gridCol>
                <a:gridCol w="191186">
                  <a:extLst>
                    <a:ext uri="{9D8B030D-6E8A-4147-A177-3AD203B41FA5}">
                      <a16:colId xmlns:a16="http://schemas.microsoft.com/office/drawing/2014/main" val="20011"/>
                    </a:ext>
                  </a:extLst>
                </a:gridCol>
                <a:gridCol w="191186">
                  <a:extLst>
                    <a:ext uri="{9D8B030D-6E8A-4147-A177-3AD203B41FA5}">
                      <a16:colId xmlns:a16="http://schemas.microsoft.com/office/drawing/2014/main" val="20012"/>
                    </a:ext>
                  </a:extLst>
                </a:gridCol>
                <a:gridCol w="191186">
                  <a:extLst>
                    <a:ext uri="{9D8B030D-6E8A-4147-A177-3AD203B41FA5}">
                      <a16:colId xmlns:a16="http://schemas.microsoft.com/office/drawing/2014/main" val="20013"/>
                    </a:ext>
                  </a:extLst>
                </a:gridCol>
                <a:gridCol w="191186">
                  <a:extLst>
                    <a:ext uri="{9D8B030D-6E8A-4147-A177-3AD203B41FA5}">
                      <a16:colId xmlns:a16="http://schemas.microsoft.com/office/drawing/2014/main" val="20014"/>
                    </a:ext>
                  </a:extLst>
                </a:gridCol>
                <a:gridCol w="191186">
                  <a:extLst>
                    <a:ext uri="{9D8B030D-6E8A-4147-A177-3AD203B41FA5}">
                      <a16:colId xmlns:a16="http://schemas.microsoft.com/office/drawing/2014/main" val="20015"/>
                    </a:ext>
                  </a:extLst>
                </a:gridCol>
                <a:gridCol w="191186">
                  <a:extLst>
                    <a:ext uri="{9D8B030D-6E8A-4147-A177-3AD203B41FA5}">
                      <a16:colId xmlns:a16="http://schemas.microsoft.com/office/drawing/2014/main" val="20016"/>
                    </a:ext>
                  </a:extLst>
                </a:gridCol>
                <a:gridCol w="191186">
                  <a:extLst>
                    <a:ext uri="{9D8B030D-6E8A-4147-A177-3AD203B41FA5}">
                      <a16:colId xmlns:a16="http://schemas.microsoft.com/office/drawing/2014/main" val="20017"/>
                    </a:ext>
                  </a:extLst>
                </a:gridCol>
                <a:gridCol w="191186">
                  <a:extLst>
                    <a:ext uri="{9D8B030D-6E8A-4147-A177-3AD203B41FA5}">
                      <a16:colId xmlns:a16="http://schemas.microsoft.com/office/drawing/2014/main" val="20018"/>
                    </a:ext>
                  </a:extLst>
                </a:gridCol>
                <a:gridCol w="191186">
                  <a:extLst>
                    <a:ext uri="{9D8B030D-6E8A-4147-A177-3AD203B41FA5}">
                      <a16:colId xmlns:a16="http://schemas.microsoft.com/office/drawing/2014/main" val="20019"/>
                    </a:ext>
                  </a:extLst>
                </a:gridCol>
                <a:gridCol w="191186">
                  <a:extLst>
                    <a:ext uri="{9D8B030D-6E8A-4147-A177-3AD203B41FA5}">
                      <a16:colId xmlns:a16="http://schemas.microsoft.com/office/drawing/2014/main" val="20020"/>
                    </a:ext>
                  </a:extLst>
                </a:gridCol>
                <a:gridCol w="191186">
                  <a:extLst>
                    <a:ext uri="{9D8B030D-6E8A-4147-A177-3AD203B41FA5}">
                      <a16:colId xmlns:a16="http://schemas.microsoft.com/office/drawing/2014/main" val="20021"/>
                    </a:ext>
                  </a:extLst>
                </a:gridCol>
                <a:gridCol w="191186">
                  <a:extLst>
                    <a:ext uri="{9D8B030D-6E8A-4147-A177-3AD203B41FA5}">
                      <a16:colId xmlns:a16="http://schemas.microsoft.com/office/drawing/2014/main" val="20022"/>
                    </a:ext>
                  </a:extLst>
                </a:gridCol>
                <a:gridCol w="191186">
                  <a:extLst>
                    <a:ext uri="{9D8B030D-6E8A-4147-A177-3AD203B41FA5}">
                      <a16:colId xmlns:a16="http://schemas.microsoft.com/office/drawing/2014/main" val="20023"/>
                    </a:ext>
                  </a:extLst>
                </a:gridCol>
                <a:gridCol w="191186">
                  <a:extLst>
                    <a:ext uri="{9D8B030D-6E8A-4147-A177-3AD203B41FA5}">
                      <a16:colId xmlns:a16="http://schemas.microsoft.com/office/drawing/2014/main" val="20024"/>
                    </a:ext>
                  </a:extLst>
                </a:gridCol>
                <a:gridCol w="243154">
                  <a:extLst>
                    <a:ext uri="{9D8B030D-6E8A-4147-A177-3AD203B41FA5}">
                      <a16:colId xmlns:a16="http://schemas.microsoft.com/office/drawing/2014/main" val="20025"/>
                    </a:ext>
                  </a:extLst>
                </a:gridCol>
                <a:gridCol w="142253">
                  <a:extLst>
                    <a:ext uri="{9D8B030D-6E8A-4147-A177-3AD203B41FA5}">
                      <a16:colId xmlns:a16="http://schemas.microsoft.com/office/drawing/2014/main" val="20026"/>
                    </a:ext>
                  </a:extLst>
                </a:gridCol>
                <a:gridCol w="194222">
                  <a:extLst>
                    <a:ext uri="{9D8B030D-6E8A-4147-A177-3AD203B41FA5}">
                      <a16:colId xmlns:a16="http://schemas.microsoft.com/office/drawing/2014/main" val="20027"/>
                    </a:ext>
                  </a:extLst>
                </a:gridCol>
                <a:gridCol w="194222">
                  <a:extLst>
                    <a:ext uri="{9D8B030D-6E8A-4147-A177-3AD203B41FA5}">
                      <a16:colId xmlns:a16="http://schemas.microsoft.com/office/drawing/2014/main" val="20028"/>
                    </a:ext>
                  </a:extLst>
                </a:gridCol>
                <a:gridCol w="194222">
                  <a:extLst>
                    <a:ext uri="{9D8B030D-6E8A-4147-A177-3AD203B41FA5}">
                      <a16:colId xmlns:a16="http://schemas.microsoft.com/office/drawing/2014/main" val="20029"/>
                    </a:ext>
                  </a:extLst>
                </a:gridCol>
                <a:gridCol w="194222">
                  <a:extLst>
                    <a:ext uri="{9D8B030D-6E8A-4147-A177-3AD203B41FA5}">
                      <a16:colId xmlns:a16="http://schemas.microsoft.com/office/drawing/2014/main" val="20030"/>
                    </a:ext>
                  </a:extLst>
                </a:gridCol>
                <a:gridCol w="194222">
                  <a:extLst>
                    <a:ext uri="{9D8B030D-6E8A-4147-A177-3AD203B41FA5}">
                      <a16:colId xmlns:a16="http://schemas.microsoft.com/office/drawing/2014/main" val="20031"/>
                    </a:ext>
                  </a:extLst>
                </a:gridCol>
                <a:gridCol w="194222">
                  <a:extLst>
                    <a:ext uri="{9D8B030D-6E8A-4147-A177-3AD203B41FA5}">
                      <a16:colId xmlns:a16="http://schemas.microsoft.com/office/drawing/2014/main" val="20032"/>
                    </a:ext>
                  </a:extLst>
                </a:gridCol>
                <a:gridCol w="194222">
                  <a:extLst>
                    <a:ext uri="{9D8B030D-6E8A-4147-A177-3AD203B41FA5}">
                      <a16:colId xmlns:a16="http://schemas.microsoft.com/office/drawing/2014/main" val="20033"/>
                    </a:ext>
                  </a:extLst>
                </a:gridCol>
                <a:gridCol w="194222">
                  <a:extLst>
                    <a:ext uri="{9D8B030D-6E8A-4147-A177-3AD203B41FA5}">
                      <a16:colId xmlns:a16="http://schemas.microsoft.com/office/drawing/2014/main" val="20034"/>
                    </a:ext>
                  </a:extLst>
                </a:gridCol>
                <a:gridCol w="194222">
                  <a:extLst>
                    <a:ext uri="{9D8B030D-6E8A-4147-A177-3AD203B41FA5}">
                      <a16:colId xmlns:a16="http://schemas.microsoft.com/office/drawing/2014/main" val="20035"/>
                    </a:ext>
                  </a:extLst>
                </a:gridCol>
                <a:gridCol w="194222">
                  <a:extLst>
                    <a:ext uri="{9D8B030D-6E8A-4147-A177-3AD203B41FA5}">
                      <a16:colId xmlns:a16="http://schemas.microsoft.com/office/drawing/2014/main" val="20036"/>
                    </a:ext>
                  </a:extLst>
                </a:gridCol>
                <a:gridCol w="194222">
                  <a:extLst>
                    <a:ext uri="{9D8B030D-6E8A-4147-A177-3AD203B41FA5}">
                      <a16:colId xmlns:a16="http://schemas.microsoft.com/office/drawing/2014/main" val="20037"/>
                    </a:ext>
                  </a:extLst>
                </a:gridCol>
                <a:gridCol w="194222">
                  <a:extLst>
                    <a:ext uri="{9D8B030D-6E8A-4147-A177-3AD203B41FA5}">
                      <a16:colId xmlns:a16="http://schemas.microsoft.com/office/drawing/2014/main" val="20038"/>
                    </a:ext>
                  </a:extLst>
                </a:gridCol>
                <a:gridCol w="194222">
                  <a:extLst>
                    <a:ext uri="{9D8B030D-6E8A-4147-A177-3AD203B41FA5}">
                      <a16:colId xmlns:a16="http://schemas.microsoft.com/office/drawing/2014/main" val="20039"/>
                    </a:ext>
                  </a:extLst>
                </a:gridCol>
                <a:gridCol w="194222">
                  <a:extLst>
                    <a:ext uri="{9D8B030D-6E8A-4147-A177-3AD203B41FA5}">
                      <a16:colId xmlns:a16="http://schemas.microsoft.com/office/drawing/2014/main" val="20040"/>
                    </a:ext>
                  </a:extLst>
                </a:gridCol>
                <a:gridCol w="194222">
                  <a:extLst>
                    <a:ext uri="{9D8B030D-6E8A-4147-A177-3AD203B41FA5}">
                      <a16:colId xmlns:a16="http://schemas.microsoft.com/office/drawing/2014/main" val="20041"/>
                    </a:ext>
                  </a:extLst>
                </a:gridCol>
                <a:gridCol w="194222">
                  <a:extLst>
                    <a:ext uri="{9D8B030D-6E8A-4147-A177-3AD203B41FA5}">
                      <a16:colId xmlns:a16="http://schemas.microsoft.com/office/drawing/2014/main" val="20042"/>
                    </a:ext>
                  </a:extLst>
                </a:gridCol>
                <a:gridCol w="194222">
                  <a:extLst>
                    <a:ext uri="{9D8B030D-6E8A-4147-A177-3AD203B41FA5}">
                      <a16:colId xmlns:a16="http://schemas.microsoft.com/office/drawing/2014/main" val="20043"/>
                    </a:ext>
                  </a:extLst>
                </a:gridCol>
                <a:gridCol w="194222">
                  <a:extLst>
                    <a:ext uri="{9D8B030D-6E8A-4147-A177-3AD203B41FA5}">
                      <a16:colId xmlns:a16="http://schemas.microsoft.com/office/drawing/2014/main" val="20044"/>
                    </a:ext>
                  </a:extLst>
                </a:gridCol>
                <a:gridCol w="194222">
                  <a:extLst>
                    <a:ext uri="{9D8B030D-6E8A-4147-A177-3AD203B41FA5}">
                      <a16:colId xmlns:a16="http://schemas.microsoft.com/office/drawing/2014/main" val="20045"/>
                    </a:ext>
                  </a:extLst>
                </a:gridCol>
                <a:gridCol w="194222">
                  <a:extLst>
                    <a:ext uri="{9D8B030D-6E8A-4147-A177-3AD203B41FA5}">
                      <a16:colId xmlns:a16="http://schemas.microsoft.com/office/drawing/2014/main" val="20046"/>
                    </a:ext>
                  </a:extLst>
                </a:gridCol>
                <a:gridCol w="341746">
                  <a:extLst>
                    <a:ext uri="{9D8B030D-6E8A-4147-A177-3AD203B41FA5}">
                      <a16:colId xmlns:a16="http://schemas.microsoft.com/office/drawing/2014/main" val="20047"/>
                    </a:ext>
                  </a:extLst>
                </a:gridCol>
                <a:gridCol w="78009">
                  <a:extLst>
                    <a:ext uri="{9D8B030D-6E8A-4147-A177-3AD203B41FA5}">
                      <a16:colId xmlns:a16="http://schemas.microsoft.com/office/drawing/2014/main" val="20048"/>
                    </a:ext>
                  </a:extLst>
                </a:gridCol>
              </a:tblGrid>
              <a:tr h="403783">
                <a:tc gridSpan="49">
                  <a:txBody>
                    <a:bodyPr/>
                    <a:lstStyle/>
                    <a:p>
                      <a:pPr algn="l" fontAlgn="ctr"/>
                      <a:r>
                        <a:rPr lang="ja-JP" altLang="en-US" sz="1100" b="1" i="0" u="none" strike="noStrike" dirty="0">
                          <a:solidFill>
                            <a:srgbClr val="000000"/>
                          </a:solidFill>
                          <a:effectLst/>
                          <a:latin typeface="ＭＳ Ｐゴシック"/>
                        </a:rPr>
                        <a:t> </a:t>
                      </a:r>
                      <a:r>
                        <a:rPr lang="en-US" altLang="ja-JP" sz="1400" b="1" i="0" u="none" strike="noStrike" dirty="0">
                          <a:solidFill>
                            <a:srgbClr val="000000"/>
                          </a:solidFill>
                          <a:effectLst/>
                          <a:latin typeface="ＭＳ Ｐゴシック"/>
                        </a:rPr>
                        <a:t>【</a:t>
                      </a:r>
                      <a:r>
                        <a:rPr lang="ja-JP" altLang="en-US" sz="1400" b="1" i="0" u="none" strike="noStrike" dirty="0">
                          <a:solidFill>
                            <a:srgbClr val="000000"/>
                          </a:solidFill>
                          <a:effectLst/>
                          <a:latin typeface="ＭＳ Ｐゴシック"/>
                        </a:rPr>
                        <a:t>平成２３年度改正</a:t>
                      </a:r>
                      <a:r>
                        <a:rPr lang="en-US" altLang="ja-JP" sz="1400" b="1" i="0" u="none" strike="noStrike" dirty="0">
                          <a:solidFill>
                            <a:srgbClr val="000000"/>
                          </a:solidFill>
                          <a:effectLst/>
                          <a:latin typeface="ＭＳ Ｐゴシック"/>
                        </a:rPr>
                        <a:t>】</a:t>
                      </a:r>
                      <a:br>
                        <a:rPr lang="ja-JP" altLang="en-US" sz="1400" b="1" i="0" u="none" strike="noStrike" dirty="0">
                          <a:solidFill>
                            <a:srgbClr val="000000"/>
                          </a:solidFill>
                          <a:effectLst/>
                          <a:latin typeface="ＭＳ Ｐゴシック"/>
                        </a:rPr>
                      </a:br>
                      <a:r>
                        <a:rPr lang="ja-JP" altLang="en-US" sz="1400" b="1" i="0" u="none" strike="noStrike" dirty="0">
                          <a:solidFill>
                            <a:srgbClr val="000000"/>
                          </a:solidFill>
                          <a:effectLst/>
                          <a:latin typeface="ＭＳ Ｐゴシック"/>
                        </a:rPr>
                        <a:t>　</a:t>
                      </a:r>
                      <a:r>
                        <a:rPr lang="ja-JP" altLang="en-US" sz="1000" b="1" i="0" u="none" strike="noStrike" dirty="0">
                          <a:solidFill>
                            <a:srgbClr val="000000"/>
                          </a:solidFill>
                          <a:effectLst/>
                          <a:latin typeface="ＭＳ Ｐゴシック"/>
                        </a:rPr>
                        <a:t>　</a:t>
                      </a:r>
                      <a:r>
                        <a:rPr lang="ja-JP" altLang="en-US" sz="1300" b="1" i="0" u="sng" strike="noStrike" dirty="0">
                          <a:solidFill>
                            <a:srgbClr val="000000"/>
                          </a:solidFill>
                          <a:effectLst/>
                          <a:latin typeface="ＭＳ Ｐゴシック"/>
                        </a:rPr>
                        <a:t>施行延長と環境整備</a:t>
                      </a:r>
                      <a:r>
                        <a:rPr lang="ja-JP" altLang="en-US" sz="1300" b="1" i="0" u="none" strike="noStrike" dirty="0">
                          <a:solidFill>
                            <a:srgbClr val="000000"/>
                          </a:solidFill>
                          <a:effectLst/>
                          <a:latin typeface="ＭＳ Ｐゴシック"/>
                        </a:rPr>
                        <a:t>を図るため、次のとおり改正。</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97431">
                <a:tc>
                  <a:txBody>
                    <a:bodyPr/>
                    <a:lstStyle/>
                    <a:p>
                      <a:pPr algn="l" fontAlgn="ctr"/>
                      <a:r>
                        <a:rPr lang="ja-JP" altLang="en-US" sz="9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a:txBody>
                    <a:bodyPr/>
                    <a:lstStyle/>
                    <a:p>
                      <a:pPr algn="ctr" fontAlgn="ctr"/>
                      <a:endParaRPr lang="ja-JP" altLang="en-US" sz="1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gridSpan="22">
                  <a:txBody>
                    <a:bodyPr/>
                    <a:lstStyle/>
                    <a:p>
                      <a:pPr algn="ctr" fontAlgn="ctr"/>
                      <a:r>
                        <a:rPr lang="ja-JP" altLang="en-US" sz="1300" b="0" i="0" u="none" strike="noStrike" dirty="0">
                          <a:solidFill>
                            <a:srgbClr val="000000"/>
                          </a:solidFill>
                          <a:effectLst/>
                          <a:latin typeface="ＭＳ Ｐ明朝"/>
                        </a:rPr>
                        <a:t>実務経験ルート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ctr" fontAlgn="ctr"/>
                      <a:r>
                        <a:rPr lang="ja-JP" altLang="en-US" sz="1300" b="0" i="0" u="none" strike="noStrike" dirty="0">
                          <a:solidFill>
                            <a:srgbClr val="000000"/>
                          </a:solidFill>
                          <a:effectLst/>
                          <a:latin typeface="ＭＳ Ｐ明朝"/>
                        </a:rPr>
                        <a:t>養成施設ルート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1"/>
                  </a:ext>
                </a:extLst>
              </a:tr>
              <a:tr h="589343">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rowSpan="7" gridSpan="3">
                  <a:txBody>
                    <a:bodyPr/>
                    <a:lstStyle/>
                    <a:p>
                      <a:pPr algn="ctr" fontAlgn="ctr"/>
                      <a:r>
                        <a:rPr lang="ja-JP" altLang="en-US" sz="1300" b="0" i="0" u="none" strike="noStrike" dirty="0">
                          <a:solidFill>
                            <a:srgbClr val="000000"/>
                          </a:solidFill>
                          <a:effectLst/>
                          <a:latin typeface="ＭＳ Ｐ明朝"/>
                        </a:rPr>
                        <a:t>改正内容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7" hMerge="1">
                  <a:txBody>
                    <a:bodyPr/>
                    <a:lstStyle/>
                    <a:p>
                      <a:endParaRPr kumimoji="1" lang="ja-JP" altLang="en-US"/>
                    </a:p>
                  </a:txBody>
                  <a:tcPr/>
                </a:tc>
                <a:tc rowSpan="7" hMerge="1">
                  <a:txBody>
                    <a:bodyPr/>
                    <a:lstStyle/>
                    <a:p>
                      <a:endParaRPr kumimoji="1" lang="ja-JP" altLang="en-US"/>
                    </a:p>
                  </a:txBody>
                  <a:tcPr/>
                </a:tc>
                <a:tc rowSpan="2" gridSpan="22">
                  <a:txBody>
                    <a:bodyPr/>
                    <a:lstStyle/>
                    <a:p>
                      <a:pPr algn="l" fontAlgn="ctr"/>
                      <a:endParaRPr lang="en-US" altLang="ja-JP" sz="1300" b="0" i="0" u="none" strike="noStrike" dirty="0">
                        <a:solidFill>
                          <a:srgbClr val="000000"/>
                        </a:solidFill>
                        <a:effectLst/>
                        <a:latin typeface="ＭＳ Ｐ明朝"/>
                      </a:endParaRPr>
                    </a:p>
                    <a:p>
                      <a:pPr algn="l" fontAlgn="ctr"/>
                      <a:r>
                        <a:rPr lang="ja-JP" altLang="en-US" sz="1300" b="0" i="0" u="none" strike="noStrike" dirty="0">
                          <a:solidFill>
                            <a:srgbClr val="000000"/>
                          </a:solidFill>
                          <a:effectLst/>
                          <a:latin typeface="ＭＳ Ｐ明朝"/>
                        </a:rPr>
                        <a:t>　施行を平成２４年度から２７年度に３年延長。（法律）</a:t>
                      </a:r>
                      <a:br>
                        <a:rPr lang="ja-JP" altLang="en-US" sz="1300" b="0" i="0" u="none" strike="noStrike" dirty="0">
                          <a:solidFill>
                            <a:srgbClr val="000000"/>
                          </a:solidFill>
                          <a:effectLst/>
                          <a:latin typeface="ＭＳ Ｐ明朝"/>
                        </a:rPr>
                      </a:br>
                      <a:r>
                        <a:rPr lang="ja-JP" altLang="en-US" sz="1300" b="0" i="0" u="none" strike="noStrike" dirty="0">
                          <a:solidFill>
                            <a:srgbClr val="000000"/>
                          </a:solidFill>
                          <a:effectLst/>
                          <a:latin typeface="ＭＳ Ｐ明朝"/>
                        </a:rPr>
                        <a:t>　　理由 ： ①新たな教育内容 （たん吸引等）の追加、</a:t>
                      </a:r>
                      <a:endParaRPr lang="en-US" altLang="ja-JP" sz="1300" b="0" i="0" u="none" strike="noStrike" dirty="0">
                        <a:solidFill>
                          <a:srgbClr val="000000"/>
                        </a:solidFill>
                        <a:effectLst/>
                        <a:latin typeface="ＭＳ Ｐ明朝"/>
                      </a:endParaRPr>
                    </a:p>
                    <a:p>
                      <a:pPr marL="0" indent="719138" algn="l" fontAlgn="ctr"/>
                      <a:r>
                        <a:rPr lang="ja-JP" altLang="en-US" sz="1300" b="0" i="0" u="none" strike="noStrike" dirty="0">
                          <a:solidFill>
                            <a:srgbClr val="000000"/>
                          </a:solidFill>
                          <a:effectLst/>
                          <a:latin typeface="ＭＳ Ｐ明朝"/>
                        </a:rPr>
                        <a:t>②受講支援策の充実</a:t>
                      </a:r>
                      <a:endParaRPr lang="ja-JP" altLang="en-US" sz="1300" b="0" i="0" u="none" strike="noStrike" dirty="0">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2">
                  <a:txBody>
                    <a:bodyPr/>
                    <a:lstStyle/>
                    <a:p>
                      <a:pPr algn="l" fontAlgn="ctr"/>
                      <a:r>
                        <a:rPr lang="ja-JP" altLang="en-US" sz="1300" b="0" i="0" u="none" strike="noStrike" dirty="0">
                          <a:solidFill>
                            <a:srgbClr val="000000"/>
                          </a:solidFill>
                          <a:effectLst/>
                          <a:latin typeface="ＭＳ Ｐ明朝"/>
                        </a:rPr>
                        <a:t>　施行を平成２４年度から２７年度に３年延長。（法律）</a:t>
                      </a:r>
                      <a:br>
                        <a:rPr lang="ja-JP" altLang="en-US" sz="1300" b="0" i="0" u="none" strike="noStrike" dirty="0">
                          <a:solidFill>
                            <a:srgbClr val="000000"/>
                          </a:solidFill>
                          <a:effectLst/>
                          <a:latin typeface="ＭＳ Ｐ明朝"/>
                        </a:rPr>
                      </a:br>
                      <a:endParaRPr lang="ja-JP" altLang="en-US" sz="1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2"/>
                  </a:ext>
                </a:extLst>
              </a:tr>
              <a:tr h="187471">
                <a:tc>
                  <a:txBody>
                    <a:bodyPr/>
                    <a:lstStyle/>
                    <a:p>
                      <a:pPr algn="l" fontAlgn="ctr"/>
                      <a:r>
                        <a:rPr lang="ja-JP" altLang="en-US" sz="9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dirty="0">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3"/>
                  </a:ext>
                </a:extLst>
              </a:tr>
              <a:tr h="562412">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2" gridSpan="22">
                  <a:txBody>
                    <a:bodyPr/>
                    <a:lstStyle/>
                    <a:p>
                      <a:pPr algn="l" fontAlgn="ctr"/>
                      <a:r>
                        <a:rPr lang="ja-JP" altLang="en-US" sz="1300" b="0" i="0" u="none" strike="noStrike" dirty="0">
                          <a:solidFill>
                            <a:srgbClr val="000000"/>
                          </a:solidFill>
                          <a:effectLst/>
                          <a:latin typeface="ＭＳ Ｐ明朝"/>
                        </a:rPr>
                        <a:t>　研修時間を</a:t>
                      </a:r>
                      <a:r>
                        <a:rPr lang="en-US" altLang="ja-JP" sz="1300" b="0" i="0" u="none" strike="noStrike" dirty="0">
                          <a:solidFill>
                            <a:srgbClr val="000000"/>
                          </a:solidFill>
                          <a:effectLst/>
                          <a:latin typeface="ＭＳ Ｐ明朝"/>
                        </a:rPr>
                        <a:t>600</a:t>
                      </a:r>
                      <a:r>
                        <a:rPr lang="ja-JP" altLang="en-US" sz="1300" b="0" i="0" u="none" strike="noStrike" dirty="0">
                          <a:solidFill>
                            <a:srgbClr val="000000"/>
                          </a:solidFill>
                          <a:effectLst/>
                          <a:latin typeface="ＭＳ Ｐ明朝"/>
                        </a:rPr>
                        <a:t>時間から</a:t>
                      </a:r>
                      <a:r>
                        <a:rPr lang="en-US" altLang="ja-JP" sz="1300" b="0" i="0" u="none" strike="noStrike" dirty="0">
                          <a:solidFill>
                            <a:srgbClr val="000000"/>
                          </a:solidFill>
                          <a:effectLst/>
                          <a:latin typeface="ＭＳ Ｐ明朝"/>
                        </a:rPr>
                        <a:t>450</a:t>
                      </a:r>
                      <a:r>
                        <a:rPr lang="ja-JP" altLang="en-US" sz="1300" b="0" i="0" u="none" strike="noStrike" dirty="0">
                          <a:solidFill>
                            <a:srgbClr val="000000"/>
                          </a:solidFill>
                          <a:effectLst/>
                          <a:latin typeface="ＭＳ Ｐ明朝"/>
                        </a:rPr>
                        <a:t>時間（たん吸引等</a:t>
                      </a:r>
                      <a:r>
                        <a:rPr lang="en-US" altLang="ja-JP" sz="1300" b="0" i="0" u="none" strike="noStrike" dirty="0">
                          <a:solidFill>
                            <a:srgbClr val="000000"/>
                          </a:solidFill>
                          <a:effectLst/>
                          <a:latin typeface="ＭＳ Ｐ明朝"/>
                        </a:rPr>
                        <a:t>50</a:t>
                      </a:r>
                      <a:r>
                        <a:rPr lang="ja-JP" altLang="en-US" sz="1300" b="0" i="0" u="none" strike="noStrike" dirty="0">
                          <a:solidFill>
                            <a:srgbClr val="000000"/>
                          </a:solidFill>
                          <a:effectLst/>
                          <a:latin typeface="ＭＳ Ｐ明朝"/>
                        </a:rPr>
                        <a:t>時間含む）に　</a:t>
                      </a:r>
                      <a:endParaRPr lang="en-US" altLang="ja-JP" sz="1300" b="0" i="0" u="none" strike="noStrike" dirty="0">
                        <a:solidFill>
                          <a:srgbClr val="000000"/>
                        </a:solidFill>
                        <a:effectLst/>
                        <a:latin typeface="ＭＳ Ｐ明朝"/>
                      </a:endParaRPr>
                    </a:p>
                    <a:p>
                      <a:pPr algn="l" fontAlgn="ctr"/>
                      <a:r>
                        <a:rPr lang="ja-JP" altLang="en-US" sz="1300" b="0" i="0" u="none" strike="noStrike" dirty="0">
                          <a:solidFill>
                            <a:srgbClr val="000000"/>
                          </a:solidFill>
                          <a:effectLst/>
                          <a:latin typeface="ＭＳ Ｐ明朝"/>
                        </a:rPr>
                        <a:t>　見直し（省令）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2">
                  <a:txBody>
                    <a:bodyPr/>
                    <a:lstStyle/>
                    <a:p>
                      <a:pPr algn="l" fontAlgn="ctr"/>
                      <a:endParaRPr lang="en-US" altLang="ja-JP" sz="1300" b="0" i="0" u="none" strike="noStrike" dirty="0">
                        <a:solidFill>
                          <a:srgbClr val="000000"/>
                        </a:solidFill>
                        <a:effectLst/>
                        <a:latin typeface="ＭＳ Ｐ明朝"/>
                      </a:endParaRPr>
                    </a:p>
                    <a:p>
                      <a:pPr algn="l" fontAlgn="ctr"/>
                      <a:r>
                        <a:rPr lang="ja-JP" altLang="en-US" sz="1300" b="0" i="0" u="none" strike="noStrike" dirty="0">
                          <a:solidFill>
                            <a:srgbClr val="000000"/>
                          </a:solidFill>
                          <a:effectLst/>
                          <a:latin typeface="ＭＳ Ｐ明朝"/>
                        </a:rPr>
                        <a:t>　新たな教育内容 </a:t>
                      </a:r>
                      <a:r>
                        <a:rPr lang="en-US" altLang="ja-JP" sz="1300" b="0" i="0" u="none" strike="noStrike" dirty="0">
                          <a:solidFill>
                            <a:srgbClr val="000000"/>
                          </a:solidFill>
                          <a:effectLst/>
                          <a:latin typeface="ＭＳ Ｐ明朝"/>
                        </a:rPr>
                        <a:t>(</a:t>
                      </a:r>
                      <a:r>
                        <a:rPr lang="ja-JP" altLang="en-US" sz="1300" b="0" i="0" u="none" strike="noStrike" dirty="0">
                          <a:solidFill>
                            <a:srgbClr val="000000"/>
                          </a:solidFill>
                          <a:effectLst/>
                          <a:latin typeface="ＭＳ Ｐ明朝"/>
                        </a:rPr>
                        <a:t>たん吸引等</a:t>
                      </a:r>
                      <a:r>
                        <a:rPr lang="en-US" altLang="ja-JP" sz="1300" b="0" i="0" u="none" strike="noStrike" dirty="0">
                          <a:solidFill>
                            <a:srgbClr val="000000"/>
                          </a:solidFill>
                          <a:effectLst/>
                          <a:latin typeface="ＭＳ Ｐ明朝"/>
                        </a:rPr>
                        <a:t>50</a:t>
                      </a:r>
                      <a:r>
                        <a:rPr lang="ja-JP" altLang="en-US" sz="1300" b="0" i="0" u="none" strike="noStrike" dirty="0">
                          <a:solidFill>
                            <a:srgbClr val="000000"/>
                          </a:solidFill>
                          <a:effectLst/>
                          <a:latin typeface="ＭＳ Ｐ明朝"/>
                        </a:rPr>
                        <a:t>時間</a:t>
                      </a:r>
                      <a:r>
                        <a:rPr lang="en-US" altLang="ja-JP" sz="1300" b="0" i="0" u="none" strike="noStrike" dirty="0">
                          <a:solidFill>
                            <a:srgbClr val="000000"/>
                          </a:solidFill>
                          <a:effectLst/>
                          <a:latin typeface="ＭＳ Ｐ明朝"/>
                        </a:rPr>
                        <a:t>)</a:t>
                      </a:r>
                      <a:r>
                        <a:rPr lang="ja-JP" altLang="en-US" sz="1300" b="0" i="0" u="none" strike="noStrike" dirty="0">
                          <a:solidFill>
                            <a:srgbClr val="000000"/>
                          </a:solidFill>
                          <a:effectLst/>
                          <a:latin typeface="ＭＳ Ｐ明朝"/>
                        </a:rPr>
                        <a:t>の追加により、研修時</a:t>
                      </a:r>
                      <a:endParaRPr lang="en-US" altLang="ja-JP" sz="1300" b="0" i="0" u="none" strike="noStrike" dirty="0">
                        <a:solidFill>
                          <a:srgbClr val="000000"/>
                        </a:solidFill>
                        <a:effectLst/>
                        <a:latin typeface="ＭＳ Ｐ明朝"/>
                      </a:endParaRPr>
                    </a:p>
                    <a:p>
                      <a:pPr algn="l" fontAlgn="ctr"/>
                      <a:r>
                        <a:rPr lang="ja-JP" altLang="en-US" sz="1300" b="0" i="0" u="none" strike="noStrike" dirty="0">
                          <a:solidFill>
                            <a:srgbClr val="000000"/>
                          </a:solidFill>
                          <a:effectLst/>
                          <a:latin typeface="ＭＳ Ｐ明朝"/>
                        </a:rPr>
                        <a:t>　間を</a:t>
                      </a:r>
                      <a:r>
                        <a:rPr lang="en-US" altLang="ja-JP" sz="1300" b="0" i="0" u="none" strike="noStrike" dirty="0">
                          <a:solidFill>
                            <a:srgbClr val="000000"/>
                          </a:solidFill>
                          <a:effectLst/>
                          <a:latin typeface="ＭＳ Ｐ明朝"/>
                        </a:rPr>
                        <a:t>1,800</a:t>
                      </a:r>
                      <a:r>
                        <a:rPr lang="ja-JP" altLang="en-US" sz="1300" b="0" i="0" u="none" strike="noStrike" dirty="0">
                          <a:solidFill>
                            <a:srgbClr val="000000"/>
                          </a:solidFill>
                          <a:effectLst/>
                          <a:latin typeface="ＭＳ Ｐ明朝"/>
                        </a:rPr>
                        <a:t>時間から</a:t>
                      </a:r>
                      <a:r>
                        <a:rPr lang="en-US" altLang="ja-JP" sz="1300" b="0" i="0" u="none" strike="noStrike" dirty="0">
                          <a:solidFill>
                            <a:srgbClr val="000000"/>
                          </a:solidFill>
                          <a:effectLst/>
                          <a:latin typeface="ＭＳ Ｐ明朝"/>
                        </a:rPr>
                        <a:t>1,850</a:t>
                      </a:r>
                      <a:r>
                        <a:rPr lang="ja-JP" altLang="en-US" sz="1300" b="0" i="0" u="none" strike="noStrike" dirty="0">
                          <a:solidFill>
                            <a:srgbClr val="000000"/>
                          </a:solidFill>
                          <a:effectLst/>
                          <a:latin typeface="ＭＳ Ｐ明朝"/>
                        </a:rPr>
                        <a:t>時間に見直し。（省令）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4"/>
                  </a:ext>
                </a:extLst>
              </a:tr>
              <a:tr h="187471">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dirty="0">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5"/>
                  </a:ext>
                </a:extLst>
              </a:tr>
              <a:tr h="197431">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3" gridSpan="22">
                  <a:txBody>
                    <a:bodyPr/>
                    <a:lstStyle/>
                    <a:p>
                      <a:pPr algn="l" fontAlgn="ctr"/>
                      <a:r>
                        <a:rPr lang="ja-JP" altLang="en-US" sz="1300" b="0" i="0" u="none" strike="noStrike" dirty="0">
                          <a:solidFill>
                            <a:srgbClr val="000000"/>
                          </a:solidFill>
                          <a:effectLst/>
                          <a:latin typeface="ＭＳ Ｐ明朝"/>
                        </a:rPr>
                        <a:t>　働きながらでも研修を受講しやすい環境の整備。（省令 等）</a:t>
                      </a:r>
                      <a:br>
                        <a:rPr lang="ja-JP" altLang="en-US" sz="1300" b="0" i="0" u="none" strike="noStrike" dirty="0">
                          <a:solidFill>
                            <a:srgbClr val="000000"/>
                          </a:solidFill>
                          <a:effectLst/>
                          <a:latin typeface="ＭＳ Ｐ明朝"/>
                        </a:rPr>
                      </a:br>
                      <a:r>
                        <a:rPr lang="ja-JP" altLang="en-US" sz="1300" b="0" i="0" u="none" strike="noStrike" dirty="0">
                          <a:solidFill>
                            <a:srgbClr val="000000"/>
                          </a:solidFill>
                          <a:effectLst/>
                          <a:latin typeface="ＭＳ Ｐ明朝"/>
                        </a:rPr>
                        <a:t>　　①通信教育の活用、②過去に受講した科目を読み替</a:t>
                      </a:r>
                      <a:endParaRPr lang="en-US" altLang="ja-JP" sz="1300" b="0" i="0" u="none" strike="noStrike" dirty="0">
                        <a:solidFill>
                          <a:srgbClr val="000000"/>
                        </a:solidFill>
                        <a:effectLst/>
                        <a:latin typeface="ＭＳ Ｐ明朝"/>
                      </a:endParaRPr>
                    </a:p>
                    <a:p>
                      <a:pPr algn="l" fontAlgn="ctr"/>
                      <a:r>
                        <a:rPr lang="ja-JP" altLang="en-US" sz="1300" b="0" i="0" u="none" strike="noStrike" dirty="0">
                          <a:solidFill>
                            <a:srgbClr val="000000"/>
                          </a:solidFill>
                          <a:effectLst/>
                          <a:latin typeface="ＭＳ Ｐ明朝"/>
                        </a:rPr>
                        <a:t>　　える仕組みの導入、③受講費用の支援 等</a:t>
                      </a:r>
                      <a:endParaRPr lang="ja-JP" altLang="en-US" sz="1300" b="0" i="0" u="none" strike="noStrike" dirty="0">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gridSpan="22">
                  <a:txBody>
                    <a:bodyPr/>
                    <a:lstStyle/>
                    <a:p>
                      <a:pPr algn="l" fontAlgn="ctr"/>
                      <a:r>
                        <a:rPr lang="ja-JP" altLang="en-US" sz="1300" b="0" i="0" u="none" strike="noStrike" dirty="0">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6"/>
                  </a:ext>
                </a:extLst>
              </a:tr>
              <a:tr h="197431">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7"/>
                  </a:ext>
                </a:extLst>
              </a:tr>
              <a:tr h="421804">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8"/>
                  </a:ext>
                </a:extLst>
              </a:tr>
              <a:tr h="133584">
                <a:tc>
                  <a:txBody>
                    <a:bodyPr/>
                    <a:lstStyle/>
                    <a:p>
                      <a:pPr algn="l" fontAlgn="ctr"/>
                      <a:r>
                        <a:rPr lang="ja-JP" altLang="en-US" sz="9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dirty="0">
                          <a:solidFill>
                            <a:srgbClr val="000000"/>
                          </a:solidFill>
                          <a:effectLst/>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9"/>
                  </a:ext>
                </a:extLst>
              </a:tr>
            </a:tbl>
          </a:graphicData>
        </a:graphic>
      </p:graphicFrame>
      <p:sp>
        <p:nvSpPr>
          <p:cNvPr id="10" name="大かっこ 9"/>
          <p:cNvSpPr/>
          <p:nvPr/>
        </p:nvSpPr>
        <p:spPr>
          <a:xfrm>
            <a:off x="1130575" y="3933056"/>
            <a:ext cx="4138143" cy="360040"/>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13575"/>
            <a:endParaRPr lang="ja-JP" altLang="en-US">
              <a:solidFill>
                <a:prstClr val="black"/>
              </a:solidFill>
            </a:endParaRPr>
          </a:p>
        </p:txBody>
      </p:sp>
      <p:sp>
        <p:nvSpPr>
          <p:cNvPr id="11" name="大かっこ 10"/>
          <p:cNvSpPr/>
          <p:nvPr/>
        </p:nvSpPr>
        <p:spPr>
          <a:xfrm>
            <a:off x="1130575" y="5359506"/>
            <a:ext cx="4138143" cy="373750"/>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13575"/>
            <a:endParaRPr lang="ja-JP" altLang="en-US">
              <a:solidFill>
                <a:prstClr val="black"/>
              </a:solidFill>
            </a:endParaRPr>
          </a:p>
        </p:txBody>
      </p:sp>
    </p:spTree>
    <p:extLst>
      <p:ext uri="{BB962C8B-B14F-4D97-AF65-F5344CB8AC3E}">
        <p14:creationId xmlns:p14="http://schemas.microsoft.com/office/powerpoint/2010/main" val="1392742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56456" y="1340760"/>
            <a:ext cx="9783108" cy="5241658"/>
          </a:xfrm>
          <a:prstGeom prst="ellipse">
            <a:avLst/>
          </a:prstGeom>
          <a:solidFill>
            <a:srgbClr val="C7FFAB"/>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56" name="グループ化 55"/>
          <p:cNvGrpSpPr/>
          <p:nvPr/>
        </p:nvGrpSpPr>
        <p:grpSpPr>
          <a:xfrm>
            <a:off x="3971364" y="3284976"/>
            <a:ext cx="2349790" cy="941024"/>
            <a:chOff x="3862074" y="4077072"/>
            <a:chExt cx="2349790" cy="941024"/>
          </a:xfrm>
        </p:grpSpPr>
        <p:sp>
          <p:nvSpPr>
            <p:cNvPr id="5" name="円/楕円 4"/>
            <p:cNvSpPr/>
            <p:nvPr/>
          </p:nvSpPr>
          <p:spPr>
            <a:xfrm>
              <a:off x="3862074" y="4077072"/>
              <a:ext cx="2349790" cy="941024"/>
            </a:xfrm>
            <a:prstGeom prst="ellipse">
              <a:avLst/>
            </a:prstGeom>
            <a:solidFill>
              <a:srgbClr val="C7FFAB"/>
            </a:solidFill>
            <a:ln>
              <a:solidFill>
                <a:srgbClr val="00B050"/>
              </a:solidFill>
            </a:ln>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55" name="グループ化 54"/>
            <p:cNvGrpSpPr/>
            <p:nvPr/>
          </p:nvGrpSpPr>
          <p:grpSpPr>
            <a:xfrm>
              <a:off x="4132255" y="4293096"/>
              <a:ext cx="1809429" cy="600278"/>
              <a:chOff x="4383447" y="4293096"/>
              <a:chExt cx="1809429" cy="600278"/>
            </a:xfrm>
          </p:grpSpPr>
          <p:pic>
            <p:nvPicPr>
              <p:cNvPr id="6" name="Picture 145" descr="E:\JPEG\IP08_K\IP08_K05.JPG"/>
              <p:cNvPicPr>
                <a:picLocks noChangeAspect="1" noChangeArrowheads="1"/>
              </p:cNvPicPr>
              <p:nvPr/>
            </p:nvPicPr>
            <p:blipFill>
              <a:blip r:embed="rId2" cstate="print"/>
              <a:srcRect/>
              <a:stretch>
                <a:fillRect/>
              </a:stretch>
            </p:blipFill>
            <p:spPr bwMode="auto">
              <a:xfrm>
                <a:off x="4383447" y="4293096"/>
                <a:ext cx="702763" cy="600278"/>
              </a:xfrm>
              <a:prstGeom prst="rect">
                <a:avLst/>
              </a:prstGeom>
              <a:noFill/>
              <a:ln w="9525">
                <a:noFill/>
                <a:miter lim="800000"/>
                <a:headEnd/>
                <a:tailEnd/>
              </a:ln>
            </p:spPr>
          </p:pic>
          <p:pic>
            <p:nvPicPr>
              <p:cNvPr id="12" name="Picture 35" descr="C:\Users\ARNAS\Desktop\MC900151245.WMF"/>
              <p:cNvPicPr>
                <a:picLocks noChangeAspect="1" noChangeArrowheads="1"/>
              </p:cNvPicPr>
              <p:nvPr/>
            </p:nvPicPr>
            <p:blipFill>
              <a:blip r:embed="rId3" cstate="print"/>
              <a:srcRect/>
              <a:stretch>
                <a:fillRect/>
              </a:stretch>
            </p:blipFill>
            <p:spPr bwMode="auto">
              <a:xfrm>
                <a:off x="5134341" y="4318740"/>
                <a:ext cx="1058535" cy="548991"/>
              </a:xfrm>
              <a:prstGeom prst="rect">
                <a:avLst/>
              </a:prstGeom>
              <a:noFill/>
              <a:ln w="9525">
                <a:noFill/>
                <a:miter lim="800000"/>
                <a:headEnd/>
                <a:tailEnd/>
              </a:ln>
            </p:spPr>
          </p:pic>
        </p:grpSp>
      </p:grpSp>
      <p:grpSp>
        <p:nvGrpSpPr>
          <p:cNvPr id="1040" name="グループ化 1039"/>
          <p:cNvGrpSpPr/>
          <p:nvPr/>
        </p:nvGrpSpPr>
        <p:grpSpPr>
          <a:xfrm>
            <a:off x="6969262" y="5301201"/>
            <a:ext cx="2296367" cy="1008112"/>
            <a:chOff x="7545288" y="620921"/>
            <a:chExt cx="2296367" cy="1008112"/>
          </a:xfrm>
        </p:grpSpPr>
        <p:sp>
          <p:nvSpPr>
            <p:cNvPr id="26" name="テキスト ボックス 25"/>
            <p:cNvSpPr txBox="1"/>
            <p:nvPr/>
          </p:nvSpPr>
          <p:spPr>
            <a:xfrm>
              <a:off x="7545288" y="620921"/>
              <a:ext cx="2296367"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特別養護老人ホーム・</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老人保健施設</a:t>
              </a:r>
              <a:r>
                <a:rPr lang="en-US" altLang="ja-JP" sz="1400" b="1" spc="-100" dirty="0">
                  <a:solidFill>
                    <a:prstClr val="black"/>
                  </a:solidFill>
                  <a:latin typeface="ＭＳ ゴシック" pitchFamily="49" charset="-128"/>
                  <a:ea typeface="ＭＳ ゴシック" pitchFamily="49" charset="-128"/>
                </a:rPr>
                <a:t>】</a:t>
              </a:r>
            </a:p>
          </p:txBody>
        </p:sp>
        <p:grpSp>
          <p:nvGrpSpPr>
            <p:cNvPr id="1039" name="グループ化 1038"/>
            <p:cNvGrpSpPr/>
            <p:nvPr/>
          </p:nvGrpSpPr>
          <p:grpSpPr>
            <a:xfrm>
              <a:off x="7865379" y="1124977"/>
              <a:ext cx="1684236" cy="504056"/>
              <a:chOff x="7977336" y="1124977"/>
              <a:chExt cx="1684236" cy="504056"/>
            </a:xfrm>
          </p:grpSpPr>
          <p:pic>
            <p:nvPicPr>
              <p:cNvPr id="27" name="図 26" descr="build32.wmf"/>
              <p:cNvPicPr>
                <a:picLocks noChangeAspect="1"/>
              </p:cNvPicPr>
              <p:nvPr/>
            </p:nvPicPr>
            <p:blipFill>
              <a:blip r:embed="rId4" cstate="print"/>
              <a:stretch>
                <a:fillRect/>
              </a:stretch>
            </p:blipFill>
            <p:spPr>
              <a:xfrm>
                <a:off x="7977336" y="1124977"/>
                <a:ext cx="936104" cy="504056"/>
              </a:xfrm>
              <a:prstGeom prst="rect">
                <a:avLst/>
              </a:prstGeom>
            </p:spPr>
          </p:pic>
          <p:pic>
            <p:nvPicPr>
              <p:cNvPr id="28" name="図 27" descr="health_0166.wmf"/>
              <p:cNvPicPr>
                <a:picLocks noChangeAspect="1"/>
              </p:cNvPicPr>
              <p:nvPr/>
            </p:nvPicPr>
            <p:blipFill>
              <a:blip r:embed="rId5" cstate="print"/>
              <a:stretch>
                <a:fillRect/>
              </a:stretch>
            </p:blipFill>
            <p:spPr>
              <a:xfrm>
                <a:off x="8871402" y="1196986"/>
                <a:ext cx="790170" cy="432047"/>
              </a:xfrm>
              <a:prstGeom prst="rect">
                <a:avLst/>
              </a:prstGeom>
            </p:spPr>
          </p:pic>
        </p:grpSp>
      </p:grpSp>
      <p:grpSp>
        <p:nvGrpSpPr>
          <p:cNvPr id="1038" name="グループ化 1037"/>
          <p:cNvGrpSpPr/>
          <p:nvPr/>
        </p:nvGrpSpPr>
        <p:grpSpPr>
          <a:xfrm>
            <a:off x="6340362" y="2060840"/>
            <a:ext cx="2501070" cy="915398"/>
            <a:chOff x="6595196" y="3172939"/>
            <a:chExt cx="2501070" cy="915398"/>
          </a:xfrm>
        </p:grpSpPr>
        <p:sp>
          <p:nvSpPr>
            <p:cNvPr id="29" name="テキスト ボックス 28"/>
            <p:cNvSpPr txBox="1"/>
            <p:nvPr/>
          </p:nvSpPr>
          <p:spPr>
            <a:xfrm>
              <a:off x="6595196" y="3172939"/>
              <a:ext cx="250107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在宅介護サービス</a:t>
              </a:r>
              <a:r>
                <a:rPr lang="en-US" altLang="ja-JP" sz="1400" b="1" spc="-100" dirty="0">
                  <a:solidFill>
                    <a:prstClr val="black"/>
                  </a:solidFill>
                  <a:latin typeface="ＭＳ ゴシック" pitchFamily="49" charset="-128"/>
                  <a:ea typeface="ＭＳ ゴシック" pitchFamily="49" charset="-128"/>
                </a:rPr>
                <a:t>】</a:t>
              </a:r>
            </a:p>
          </p:txBody>
        </p:sp>
        <p:pic>
          <p:nvPicPr>
            <p:cNvPr id="31" name="図 30" descr="health_0179.wmf"/>
            <p:cNvPicPr>
              <a:picLocks noChangeAspect="1"/>
            </p:cNvPicPr>
            <p:nvPr/>
          </p:nvPicPr>
          <p:blipFill>
            <a:blip r:embed="rId6" cstate="print"/>
            <a:stretch>
              <a:fillRect/>
            </a:stretch>
          </p:blipFill>
          <p:spPr>
            <a:xfrm>
              <a:off x="6986077" y="3512273"/>
              <a:ext cx="816565" cy="576064"/>
            </a:xfrm>
            <a:prstGeom prst="rect">
              <a:avLst/>
            </a:prstGeom>
          </p:spPr>
        </p:pic>
      </p:grpSp>
      <p:grpSp>
        <p:nvGrpSpPr>
          <p:cNvPr id="43" name="グループ化 42"/>
          <p:cNvGrpSpPr/>
          <p:nvPr/>
        </p:nvGrpSpPr>
        <p:grpSpPr>
          <a:xfrm>
            <a:off x="35950" y="4149080"/>
            <a:ext cx="1735050" cy="885279"/>
            <a:chOff x="412629" y="2825640"/>
            <a:chExt cx="1735050" cy="885279"/>
          </a:xfrm>
          <a:solidFill>
            <a:schemeClr val="bg1"/>
          </a:solidFill>
        </p:grpSpPr>
        <p:sp>
          <p:nvSpPr>
            <p:cNvPr id="13" name="テキスト ボックス 12"/>
            <p:cNvSpPr txBox="1"/>
            <p:nvPr/>
          </p:nvSpPr>
          <p:spPr>
            <a:xfrm>
              <a:off x="412629" y="2825640"/>
              <a:ext cx="173505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急性期病院</a:t>
              </a:r>
              <a:r>
                <a:rPr lang="en-US" altLang="ja-JP" sz="1400" b="1" spc="-100" dirty="0">
                  <a:solidFill>
                    <a:prstClr val="black"/>
                  </a:solidFill>
                  <a:latin typeface="ＭＳ ゴシック" pitchFamily="49" charset="-128"/>
                  <a:ea typeface="ＭＳ ゴシック" pitchFamily="49" charset="-128"/>
                </a:rPr>
                <a:t>】</a:t>
              </a:r>
            </a:p>
          </p:txBody>
        </p:sp>
        <p:pic>
          <p:nvPicPr>
            <p:cNvPr id="14" name="Picture 11" descr="C:\Users\ARNAS\Desktop\MC900079128.WMF"/>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637547" y="3191866"/>
              <a:ext cx="1068563" cy="519053"/>
            </a:xfrm>
            <a:prstGeom prst="rect">
              <a:avLst/>
            </a:prstGeom>
            <a:grpFill/>
            <a:ln w="9525">
              <a:noFill/>
              <a:miter lim="800000"/>
              <a:headEnd/>
              <a:tailEnd/>
            </a:ln>
          </p:spPr>
        </p:pic>
      </p:grpSp>
      <p:grpSp>
        <p:nvGrpSpPr>
          <p:cNvPr id="41" name="グループ化 40"/>
          <p:cNvGrpSpPr/>
          <p:nvPr/>
        </p:nvGrpSpPr>
        <p:grpSpPr>
          <a:xfrm>
            <a:off x="22585" y="1609070"/>
            <a:ext cx="1474065" cy="1243865"/>
            <a:chOff x="1942492" y="2545175"/>
            <a:chExt cx="1474065" cy="1243865"/>
          </a:xfrm>
          <a:solidFill>
            <a:schemeClr val="bg1"/>
          </a:solidFill>
        </p:grpSpPr>
        <p:sp>
          <p:nvSpPr>
            <p:cNvPr id="8" name="テキスト ボックス 7"/>
            <p:cNvSpPr txBox="1"/>
            <p:nvPr/>
          </p:nvSpPr>
          <p:spPr>
            <a:xfrm>
              <a:off x="1942492" y="2545175"/>
              <a:ext cx="1285499"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高度急性期</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病院</a:t>
              </a:r>
              <a:r>
                <a:rPr lang="en-US" altLang="ja-JP" sz="1400" b="1" spc="-100" dirty="0">
                  <a:solidFill>
                    <a:prstClr val="black"/>
                  </a:solidFill>
                  <a:latin typeface="ＭＳ ゴシック" pitchFamily="49" charset="-128"/>
                  <a:ea typeface="ＭＳ ゴシック" pitchFamily="49" charset="-128"/>
                </a:rPr>
                <a:t>】</a:t>
              </a:r>
            </a:p>
          </p:txBody>
        </p:sp>
        <p:pic>
          <p:nvPicPr>
            <p:cNvPr id="15" name="Picture 2" descr="C:\Program Files\Microsoft Office\MEDIA\CAGCAT10\j0205462.wmf"/>
            <p:cNvPicPr>
              <a:picLocks noChangeAspect="1" noChangeArrowheads="1"/>
            </p:cNvPicPr>
            <p:nvPr/>
          </p:nvPicPr>
          <p:blipFill>
            <a:blip r:embed="rId8" cstate="print"/>
            <a:srcRect/>
            <a:stretch>
              <a:fillRect/>
            </a:stretch>
          </p:blipFill>
          <p:spPr bwMode="auto">
            <a:xfrm>
              <a:off x="2460018" y="2996952"/>
              <a:ext cx="956539" cy="792088"/>
            </a:xfrm>
            <a:prstGeom prst="rect">
              <a:avLst/>
            </a:prstGeom>
            <a:grpFill/>
          </p:spPr>
        </p:pic>
      </p:grpSp>
      <p:grpSp>
        <p:nvGrpSpPr>
          <p:cNvPr id="51" name="グループ化 50"/>
          <p:cNvGrpSpPr/>
          <p:nvPr/>
        </p:nvGrpSpPr>
        <p:grpSpPr>
          <a:xfrm>
            <a:off x="1761442" y="4150532"/>
            <a:ext cx="1391358" cy="883827"/>
            <a:chOff x="1043527" y="1249029"/>
            <a:chExt cx="1391358" cy="883827"/>
          </a:xfrm>
          <a:solidFill>
            <a:schemeClr val="bg1"/>
          </a:solidFill>
        </p:grpSpPr>
        <p:sp>
          <p:nvSpPr>
            <p:cNvPr id="49" name="テキスト ボックス 48"/>
            <p:cNvSpPr txBox="1"/>
            <p:nvPr/>
          </p:nvSpPr>
          <p:spPr>
            <a:xfrm>
              <a:off x="1043527" y="1249029"/>
              <a:ext cx="1391358"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Ｐゴシック"/>
                </a:rPr>
                <a:t>【</a:t>
              </a:r>
              <a:r>
                <a:rPr lang="ja-JP" altLang="en-US" sz="1400" b="1" spc="-100" dirty="0">
                  <a:solidFill>
                    <a:prstClr val="black"/>
                  </a:solidFill>
                  <a:latin typeface="ＭＳ Ｐゴシック"/>
                </a:rPr>
                <a:t>回復期病院</a:t>
              </a:r>
              <a:r>
                <a:rPr lang="en-US" altLang="ja-JP" sz="1400" b="1" spc="-100" dirty="0">
                  <a:solidFill>
                    <a:prstClr val="black"/>
                  </a:solidFill>
                  <a:latin typeface="ＭＳ Ｐゴシック"/>
                </a:rPr>
                <a:t>】</a:t>
              </a:r>
            </a:p>
          </p:txBody>
        </p:sp>
        <p:pic>
          <p:nvPicPr>
            <p:cNvPr id="50" name="図 49" descr="build34.wmf"/>
            <p:cNvPicPr>
              <a:picLocks noChangeAspect="1"/>
            </p:cNvPicPr>
            <p:nvPr/>
          </p:nvPicPr>
          <p:blipFill>
            <a:blip r:embed="rId9" cstate="print"/>
            <a:stretch>
              <a:fillRect/>
            </a:stretch>
          </p:blipFill>
          <p:spPr>
            <a:xfrm>
              <a:off x="1407201" y="1612183"/>
              <a:ext cx="733281" cy="520673"/>
            </a:xfrm>
            <a:prstGeom prst="rect">
              <a:avLst/>
            </a:prstGeom>
            <a:grpFill/>
          </p:spPr>
        </p:pic>
      </p:grpSp>
      <p:grpSp>
        <p:nvGrpSpPr>
          <p:cNvPr id="63" name="グループ化 62"/>
          <p:cNvGrpSpPr/>
          <p:nvPr/>
        </p:nvGrpSpPr>
        <p:grpSpPr>
          <a:xfrm>
            <a:off x="3843763" y="1916826"/>
            <a:ext cx="1743427" cy="653971"/>
            <a:chOff x="3896490" y="5966070"/>
            <a:chExt cx="2267195" cy="679076"/>
          </a:xfrm>
        </p:grpSpPr>
        <p:sp>
          <p:nvSpPr>
            <p:cNvPr id="23" name="円/楕円 22"/>
            <p:cNvSpPr/>
            <p:nvPr/>
          </p:nvSpPr>
          <p:spPr>
            <a:xfrm>
              <a:off x="3896490" y="5981572"/>
              <a:ext cx="2267195"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62" name="グループ化 61"/>
            <p:cNvGrpSpPr/>
            <p:nvPr/>
          </p:nvGrpSpPr>
          <p:grpSpPr>
            <a:xfrm>
              <a:off x="4363415" y="5966070"/>
              <a:ext cx="1239377" cy="679076"/>
              <a:chOff x="4024006" y="5966070"/>
              <a:chExt cx="1239377" cy="679076"/>
            </a:xfrm>
          </p:grpSpPr>
          <p:pic>
            <p:nvPicPr>
              <p:cNvPr id="25" name="図 24" descr="doctor4_3.gif"/>
              <p:cNvPicPr>
                <a:picLocks noChangeAspect="1"/>
              </p:cNvPicPr>
              <p:nvPr/>
            </p:nvPicPr>
            <p:blipFill>
              <a:blip r:embed="rId10" cstate="print"/>
              <a:stretch>
                <a:fillRect/>
              </a:stretch>
            </p:blipFill>
            <p:spPr>
              <a:xfrm>
                <a:off x="4619677" y="5966070"/>
                <a:ext cx="643706" cy="679076"/>
              </a:xfrm>
              <a:prstGeom prst="rect">
                <a:avLst/>
              </a:prstGeom>
            </p:spPr>
          </p:pic>
          <p:pic>
            <p:nvPicPr>
              <p:cNvPr id="1029" name="Picture 5" descr="C:\Users\IMLGJ\AppData\Local\Microsoft\Windows\Temporary Internet Files\Content.IE5\YO97QDGR\MC900290925[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24006" y="5990894"/>
                <a:ext cx="602968" cy="62942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30" name="角丸四角形 1029"/>
          <p:cNvSpPr/>
          <p:nvPr/>
        </p:nvSpPr>
        <p:spPr>
          <a:xfrm>
            <a:off x="1352635" y="1484776"/>
            <a:ext cx="1792643" cy="100811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・医師・看護師を多く配置</a:t>
            </a:r>
            <a:endParaRPr lang="en-US" altLang="ja-JP" sz="1100" spc="-100" dirty="0">
              <a:solidFill>
                <a:prstClr val="black"/>
              </a:solidFill>
            </a:endParaRPr>
          </a:p>
          <a:p>
            <a:pPr defTabSz="914070"/>
            <a:r>
              <a:rPr lang="ja-JP" altLang="en-US" sz="1100" spc="-100" dirty="0">
                <a:solidFill>
                  <a:prstClr val="black"/>
                </a:solidFill>
              </a:rPr>
              <a:t>・質の高い医療と手厚い看護により、早期に「急性期後の病院」や「リハビリ病院」に転院可能</a:t>
            </a:r>
          </a:p>
        </p:txBody>
      </p:sp>
      <p:sp>
        <p:nvSpPr>
          <p:cNvPr id="1035" name="角丸四角形 1034"/>
          <p:cNvSpPr/>
          <p:nvPr/>
        </p:nvSpPr>
        <p:spPr>
          <a:xfrm>
            <a:off x="203495" y="1340773"/>
            <a:ext cx="2999232" cy="5472605"/>
          </a:xfrm>
          <a:prstGeom prst="roundRect">
            <a:avLst>
              <a:gd name="adj" fmla="val 9276"/>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9" name="角丸四角形 78"/>
          <p:cNvSpPr/>
          <p:nvPr/>
        </p:nvSpPr>
        <p:spPr>
          <a:xfrm>
            <a:off x="3527262" y="1772810"/>
            <a:ext cx="2165640" cy="916159"/>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3" name="角丸四角形 82"/>
          <p:cNvSpPr/>
          <p:nvPr/>
        </p:nvSpPr>
        <p:spPr>
          <a:xfrm>
            <a:off x="3429411" y="1124738"/>
            <a:ext cx="2387692" cy="53569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・いつでも必要な場合に往診してくれる医師が近くにいて、必要な訪問看護サービスを受けることができる。</a:t>
            </a:r>
          </a:p>
        </p:txBody>
      </p:sp>
      <p:sp>
        <p:nvSpPr>
          <p:cNvPr id="85" name="円/楕円 84"/>
          <p:cNvSpPr/>
          <p:nvPr/>
        </p:nvSpPr>
        <p:spPr>
          <a:xfrm>
            <a:off x="3152837" y="2276864"/>
            <a:ext cx="95490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在宅</a:t>
            </a:r>
            <a:endParaRPr lang="en-US" altLang="ja-JP" sz="1400" dirty="0">
              <a:solidFill>
                <a:prstClr val="black"/>
              </a:solidFill>
            </a:endParaRPr>
          </a:p>
          <a:p>
            <a:pPr algn="ctr" defTabSz="914070"/>
            <a:r>
              <a:rPr lang="ja-JP" altLang="en-US" sz="1400" dirty="0">
                <a:solidFill>
                  <a:prstClr val="black"/>
                </a:solidFill>
              </a:rPr>
              <a:t>医療</a:t>
            </a:r>
          </a:p>
        </p:txBody>
      </p:sp>
      <p:cxnSp>
        <p:nvCxnSpPr>
          <p:cNvPr id="46" name="直線矢印コネクタ 45"/>
          <p:cNvCxnSpPr/>
          <p:nvPr/>
        </p:nvCxnSpPr>
        <p:spPr>
          <a:xfrm>
            <a:off x="776545" y="3156395"/>
            <a:ext cx="1752593" cy="989469"/>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1361031" y="4818326"/>
            <a:ext cx="71165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角丸四角形 107"/>
          <p:cNvSpPr/>
          <p:nvPr/>
        </p:nvSpPr>
        <p:spPr>
          <a:xfrm>
            <a:off x="4516875" y="4221098"/>
            <a:ext cx="1948331" cy="86409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・サービス付き高齢者向け住宅や有料老人ホームなど高齢者が安心して暮らせる多様な住まい</a:t>
            </a:r>
          </a:p>
        </p:txBody>
      </p:sp>
      <p:sp>
        <p:nvSpPr>
          <p:cNvPr id="74" name="右矢印 73"/>
          <p:cNvSpPr/>
          <p:nvPr/>
        </p:nvSpPr>
        <p:spPr>
          <a:xfrm rot="16200000" flipH="1">
            <a:off x="5332789" y="2943738"/>
            <a:ext cx="359095" cy="177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111" name="グループ化 110"/>
          <p:cNvGrpSpPr/>
          <p:nvPr/>
        </p:nvGrpSpPr>
        <p:grpSpPr>
          <a:xfrm>
            <a:off x="6590062" y="3409248"/>
            <a:ext cx="3276364" cy="1157068"/>
            <a:chOff x="5733087" y="5080242"/>
            <a:chExt cx="3276364" cy="1157068"/>
          </a:xfrm>
        </p:grpSpPr>
        <p:sp>
          <p:nvSpPr>
            <p:cNvPr id="112" name="円/楕円 111"/>
            <p:cNvSpPr/>
            <p:nvPr/>
          </p:nvSpPr>
          <p:spPr>
            <a:xfrm>
              <a:off x="5733087" y="5733254"/>
              <a:ext cx="327636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125" rtl="0" eaLnBrk="1" latinLnBrk="0" hangingPunct="1">
                <a:defRPr kumimoji="1" sz="1800" kern="1200">
                  <a:solidFill>
                    <a:schemeClr val="dk1"/>
                  </a:solidFill>
                  <a:latin typeface="+mn-lt"/>
                  <a:ea typeface="+mn-ea"/>
                  <a:cs typeface="+mn-cs"/>
                </a:defRPr>
              </a:lvl1pPr>
              <a:lvl2pPr marL="457063" algn="l" defTabSz="914125" rtl="0" eaLnBrk="1" latinLnBrk="0" hangingPunct="1">
                <a:defRPr kumimoji="1" sz="1800" kern="1200">
                  <a:solidFill>
                    <a:schemeClr val="dk1"/>
                  </a:solidFill>
                  <a:latin typeface="+mn-lt"/>
                  <a:ea typeface="+mn-ea"/>
                  <a:cs typeface="+mn-cs"/>
                </a:defRPr>
              </a:lvl2pPr>
              <a:lvl3pPr marL="914125" algn="l" defTabSz="914125" rtl="0" eaLnBrk="1" latinLnBrk="0" hangingPunct="1">
                <a:defRPr kumimoji="1" sz="1800" kern="1200">
                  <a:solidFill>
                    <a:schemeClr val="dk1"/>
                  </a:solidFill>
                  <a:latin typeface="+mn-lt"/>
                  <a:ea typeface="+mn-ea"/>
                  <a:cs typeface="+mn-cs"/>
                </a:defRPr>
              </a:lvl3pPr>
              <a:lvl4pPr marL="1371188" algn="l" defTabSz="914125" rtl="0" eaLnBrk="1" latinLnBrk="0" hangingPunct="1">
                <a:defRPr kumimoji="1" sz="1800" kern="1200">
                  <a:solidFill>
                    <a:schemeClr val="dk1"/>
                  </a:solidFill>
                  <a:latin typeface="+mn-lt"/>
                  <a:ea typeface="+mn-ea"/>
                  <a:cs typeface="+mn-cs"/>
                </a:defRPr>
              </a:lvl4pPr>
              <a:lvl5pPr marL="1828251" algn="l" defTabSz="914125" rtl="0" eaLnBrk="1" latinLnBrk="0" hangingPunct="1">
                <a:defRPr kumimoji="1" sz="1800" kern="1200">
                  <a:solidFill>
                    <a:schemeClr val="dk1"/>
                  </a:solidFill>
                  <a:latin typeface="+mn-lt"/>
                  <a:ea typeface="+mn-ea"/>
                  <a:cs typeface="+mn-cs"/>
                </a:defRPr>
              </a:lvl5pPr>
              <a:lvl6pPr marL="2285314" algn="l" defTabSz="914125" rtl="0" eaLnBrk="1" latinLnBrk="0" hangingPunct="1">
                <a:defRPr kumimoji="1" sz="1800" kern="1200">
                  <a:solidFill>
                    <a:schemeClr val="dk1"/>
                  </a:solidFill>
                  <a:latin typeface="+mn-lt"/>
                  <a:ea typeface="+mn-ea"/>
                  <a:cs typeface="+mn-cs"/>
                </a:defRPr>
              </a:lvl6pPr>
              <a:lvl7pPr marL="2742377" algn="l" defTabSz="914125" rtl="0" eaLnBrk="1" latinLnBrk="0" hangingPunct="1">
                <a:defRPr kumimoji="1" sz="1800" kern="1200">
                  <a:solidFill>
                    <a:schemeClr val="dk1"/>
                  </a:solidFill>
                  <a:latin typeface="+mn-lt"/>
                  <a:ea typeface="+mn-ea"/>
                  <a:cs typeface="+mn-cs"/>
                </a:defRPr>
              </a:lvl7pPr>
              <a:lvl8pPr marL="3199439" algn="l" defTabSz="914125" rtl="0" eaLnBrk="1" latinLnBrk="0" hangingPunct="1">
                <a:defRPr kumimoji="1" sz="1800" kern="1200">
                  <a:solidFill>
                    <a:schemeClr val="dk1"/>
                  </a:solidFill>
                  <a:latin typeface="+mn-lt"/>
                  <a:ea typeface="+mn-ea"/>
                  <a:cs typeface="+mn-cs"/>
                </a:defRPr>
              </a:lvl8pPr>
              <a:lvl9pPr marL="3656501" algn="l" defTabSz="914125" rtl="0" eaLnBrk="1" latinLnBrk="0" hangingPunct="1">
                <a:defRPr kumimoji="1" sz="1800" kern="1200">
                  <a:solidFill>
                    <a:schemeClr val="dk1"/>
                  </a:solidFill>
                  <a:latin typeface="+mn-lt"/>
                  <a:ea typeface="+mn-ea"/>
                  <a:cs typeface="+mn-cs"/>
                </a:defRPr>
              </a:lvl9pPr>
            </a:lstStyle>
            <a:p>
              <a:pPr algn="ctr"/>
              <a:endParaRPr lang="ja-JP" altLang="en-US" dirty="0">
                <a:solidFill>
                  <a:prstClr val="black"/>
                </a:solidFill>
              </a:endParaRPr>
            </a:p>
          </p:txBody>
        </p:sp>
        <p:pic>
          <p:nvPicPr>
            <p:cNvPr id="113" name="図 112" descr="health_0153.wmf"/>
            <p:cNvPicPr>
              <a:picLocks noChangeAspect="1"/>
            </p:cNvPicPr>
            <p:nvPr/>
          </p:nvPicPr>
          <p:blipFill>
            <a:blip r:embed="rId12" cstate="print"/>
            <a:stretch>
              <a:fillRect/>
            </a:stretch>
          </p:blipFill>
          <p:spPr>
            <a:xfrm>
              <a:off x="7290316" y="5366708"/>
              <a:ext cx="450011" cy="469837"/>
            </a:xfrm>
            <a:prstGeom prst="rect">
              <a:avLst/>
            </a:prstGeom>
          </p:spPr>
        </p:pic>
        <p:pic>
          <p:nvPicPr>
            <p:cNvPr id="114" name="Picture 5" descr="C:\Documents and Settings\nao\Local Settings\Temporary Internet Files\Content.IE5\TEYYXPF4\MC900343525[1].wmf"/>
            <p:cNvPicPr>
              <a:picLocks noChangeAspect="1" noChangeArrowheads="1"/>
            </p:cNvPicPr>
            <p:nvPr/>
          </p:nvPicPr>
          <p:blipFill>
            <a:blip r:embed="rId13" cstate="print"/>
            <a:srcRect/>
            <a:stretch>
              <a:fillRect/>
            </a:stretch>
          </p:blipFill>
          <p:spPr bwMode="auto">
            <a:xfrm>
              <a:off x="6089916" y="5336726"/>
              <a:ext cx="1061306" cy="529803"/>
            </a:xfrm>
            <a:prstGeom prst="rect">
              <a:avLst/>
            </a:prstGeom>
            <a:noFill/>
          </p:spPr>
        </p:pic>
        <p:sp>
          <p:nvSpPr>
            <p:cNvPr id="115" name="テキスト ボックス 64"/>
            <p:cNvSpPr txBox="1"/>
            <p:nvPr/>
          </p:nvSpPr>
          <p:spPr>
            <a:xfrm>
              <a:off x="5889104" y="5875290"/>
              <a:ext cx="2964329" cy="230832"/>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ja-JP" altLang="en-US" sz="900" dirty="0">
                  <a:solidFill>
                    <a:prstClr val="black"/>
                  </a:solidFill>
                  <a:latin typeface="メイリオ" pitchFamily="50" charset="-128"/>
                  <a:ea typeface="メイリオ" pitchFamily="50" charset="-128"/>
                </a:rPr>
                <a:t>老人クラブ・自治会・ボランティア・ＮＰＯ　等</a:t>
              </a:r>
              <a:endParaRPr lang="en-US" altLang="ja-JP" sz="900" dirty="0">
                <a:solidFill>
                  <a:prstClr val="black"/>
                </a:solidFill>
                <a:latin typeface="メイリオ" pitchFamily="50" charset="-128"/>
                <a:ea typeface="メイリオ" pitchFamily="50" charset="-128"/>
              </a:endParaRPr>
            </a:p>
          </p:txBody>
        </p:sp>
        <p:pic>
          <p:nvPicPr>
            <p:cNvPr id="116" name="図 115" descr="health_0183.wmf"/>
            <p:cNvPicPr>
              <a:picLocks noChangeAspect="1"/>
            </p:cNvPicPr>
            <p:nvPr/>
          </p:nvPicPr>
          <p:blipFill>
            <a:blip r:embed="rId14" cstate="print"/>
            <a:stretch>
              <a:fillRect/>
            </a:stretch>
          </p:blipFill>
          <p:spPr>
            <a:xfrm>
              <a:off x="8038689" y="5271713"/>
              <a:ext cx="712880" cy="596667"/>
            </a:xfrm>
            <a:prstGeom prst="rect">
              <a:avLst/>
            </a:prstGeom>
          </p:spPr>
        </p:pic>
        <p:sp>
          <p:nvSpPr>
            <p:cNvPr id="117" name="テキスト ボックス 63"/>
            <p:cNvSpPr txBox="1"/>
            <p:nvPr/>
          </p:nvSpPr>
          <p:spPr>
            <a:xfrm>
              <a:off x="5923087" y="5080242"/>
              <a:ext cx="2340260" cy="307777"/>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メイリオ" pitchFamily="50" charset="-128"/>
                  <a:ea typeface="メイリオ" pitchFamily="50" charset="-128"/>
                </a:rPr>
                <a:t>【</a:t>
              </a:r>
              <a:r>
                <a:rPr lang="ja-JP" altLang="en-US" sz="1400" b="1" dirty="0">
                  <a:solidFill>
                    <a:prstClr val="black"/>
                  </a:solidFill>
                  <a:latin typeface="メイリオ" pitchFamily="50" charset="-128"/>
                  <a:ea typeface="メイリオ" pitchFamily="50" charset="-128"/>
                </a:rPr>
                <a:t>生活支援・介護予防</a:t>
              </a:r>
              <a:r>
                <a:rPr lang="en-US" altLang="ja-JP" sz="1400" b="1" dirty="0">
                  <a:solidFill>
                    <a:prstClr val="black"/>
                  </a:solidFill>
                  <a:latin typeface="メイリオ" pitchFamily="50" charset="-128"/>
                  <a:ea typeface="メイリオ" pitchFamily="50" charset="-128"/>
                </a:rPr>
                <a:t>】</a:t>
              </a:r>
            </a:p>
          </p:txBody>
        </p:sp>
      </p:grpSp>
      <p:sp>
        <p:nvSpPr>
          <p:cNvPr id="118" name="角丸四角形 117"/>
          <p:cNvSpPr/>
          <p:nvPr/>
        </p:nvSpPr>
        <p:spPr>
          <a:xfrm>
            <a:off x="6537176" y="4639997"/>
            <a:ext cx="3173232" cy="589194"/>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・ボランティア、ＮＰＯ等の多様な主体による見守り、配食、買い物支援等の生活支援サービスが充実</a:t>
            </a:r>
            <a:endParaRPr lang="en-US" altLang="ja-JP" sz="1100" spc="-100" dirty="0">
              <a:solidFill>
                <a:prstClr val="black"/>
              </a:solidFill>
            </a:endParaRPr>
          </a:p>
          <a:p>
            <a:pPr defTabSz="914070"/>
            <a:r>
              <a:rPr lang="ja-JP" altLang="en-US" sz="1100" spc="-100" dirty="0">
                <a:solidFill>
                  <a:prstClr val="black"/>
                </a:solidFill>
              </a:rPr>
              <a:t>・社会参加が推進され地域での介護予防活動が充実</a:t>
            </a:r>
          </a:p>
        </p:txBody>
      </p:sp>
      <p:sp>
        <p:nvSpPr>
          <p:cNvPr id="121" name="角丸四角形 120"/>
          <p:cNvSpPr/>
          <p:nvPr/>
        </p:nvSpPr>
        <p:spPr>
          <a:xfrm>
            <a:off x="7607461" y="2489938"/>
            <a:ext cx="2026061" cy="76432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dirty="0">
                <a:solidFill>
                  <a:prstClr val="black"/>
                </a:solidFill>
              </a:rPr>
              <a:t>・２４時間対応の訪問介護・看護サービス、小規模多機能型居宅介護等により、高齢者の在宅生活を支援</a:t>
            </a:r>
          </a:p>
        </p:txBody>
      </p:sp>
      <p:sp>
        <p:nvSpPr>
          <p:cNvPr id="127" name="角丸四角形 126"/>
          <p:cNvSpPr/>
          <p:nvPr/>
        </p:nvSpPr>
        <p:spPr>
          <a:xfrm>
            <a:off x="6537178" y="1340773"/>
            <a:ext cx="3302387" cy="5472605"/>
          </a:xfrm>
          <a:prstGeom prst="roundRect">
            <a:avLst>
              <a:gd name="adj" fmla="val 679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31" name="右矢印 130"/>
          <p:cNvSpPr/>
          <p:nvPr/>
        </p:nvSpPr>
        <p:spPr>
          <a:xfrm rot="19639165">
            <a:off x="2832070" y="4332718"/>
            <a:ext cx="1308397" cy="262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037" name="円/楕円 1036"/>
          <p:cNvSpPr/>
          <p:nvPr/>
        </p:nvSpPr>
        <p:spPr>
          <a:xfrm>
            <a:off x="56479" y="1052728"/>
            <a:ext cx="125160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spc="-100" dirty="0">
                <a:solidFill>
                  <a:prstClr val="black"/>
                </a:solidFill>
              </a:rPr>
              <a:t>入院医療</a:t>
            </a:r>
          </a:p>
        </p:txBody>
      </p:sp>
      <p:sp>
        <p:nvSpPr>
          <p:cNvPr id="91" name="円/楕円 90"/>
          <p:cNvSpPr/>
          <p:nvPr/>
        </p:nvSpPr>
        <p:spPr>
          <a:xfrm>
            <a:off x="8625408" y="1066583"/>
            <a:ext cx="1146692"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介護</a:t>
            </a:r>
          </a:p>
        </p:txBody>
      </p:sp>
      <p:sp>
        <p:nvSpPr>
          <p:cNvPr id="81" name="正方形/長方形 80"/>
          <p:cNvSpPr/>
          <p:nvPr/>
        </p:nvSpPr>
        <p:spPr>
          <a:xfrm>
            <a:off x="3338416" y="5517225"/>
            <a:ext cx="3093353" cy="866828"/>
          </a:xfrm>
          <a:prstGeom prst="rect">
            <a:avLst/>
          </a:prstGeom>
          <a:solidFill>
            <a:srgbClr val="C7FFA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4070"/>
            <a:r>
              <a:rPr lang="ja-JP" altLang="en-US" sz="1400" b="1" dirty="0">
                <a:solidFill>
                  <a:prstClr val="black"/>
                </a:solidFill>
              </a:rPr>
              <a:t>「地域包括ケアシステムの整備」</a:t>
            </a:r>
            <a:endParaRPr lang="en-US" altLang="ja-JP" sz="1400" b="1" dirty="0">
              <a:solidFill>
                <a:prstClr val="black"/>
              </a:solidFill>
            </a:endParaRPr>
          </a:p>
          <a:p>
            <a:pPr defTabSz="914070"/>
            <a:r>
              <a:rPr lang="ja-JP" altLang="en-US" sz="1200" dirty="0">
                <a:solidFill>
                  <a:prstClr val="black"/>
                </a:solidFill>
              </a:rPr>
              <a:t>医療、介護、住まい、予防、生活支援サービスが身近な地域で包括的に確保される体制を構築</a:t>
            </a:r>
          </a:p>
        </p:txBody>
      </p:sp>
      <p:sp>
        <p:nvSpPr>
          <p:cNvPr id="16" name="左右矢印 15"/>
          <p:cNvSpPr/>
          <p:nvPr/>
        </p:nvSpPr>
        <p:spPr>
          <a:xfrm>
            <a:off x="5659225" y="2020620"/>
            <a:ext cx="1151046" cy="569888"/>
          </a:xfrm>
          <a:prstGeom prst="leftRightArrow">
            <a:avLst>
              <a:gd name="adj1" fmla="val 50000"/>
              <a:gd name="adj2" fmla="val 356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r>
              <a:rPr lang="ja-JP" altLang="en-US" sz="1400" b="1" spc="-100" dirty="0">
                <a:solidFill>
                  <a:prstClr val="white"/>
                </a:solidFill>
              </a:rPr>
              <a:t>連携強化</a:t>
            </a:r>
          </a:p>
        </p:txBody>
      </p:sp>
      <p:grpSp>
        <p:nvGrpSpPr>
          <p:cNvPr id="1043" name="グループ化 1042"/>
          <p:cNvGrpSpPr/>
          <p:nvPr/>
        </p:nvGrpSpPr>
        <p:grpSpPr>
          <a:xfrm>
            <a:off x="1336256" y="2688763"/>
            <a:ext cx="823698" cy="506402"/>
            <a:chOff x="774998" y="5720198"/>
            <a:chExt cx="1020444" cy="638603"/>
          </a:xfrm>
        </p:grpSpPr>
        <p:sp>
          <p:nvSpPr>
            <p:cNvPr id="57" name="円/楕円 56"/>
            <p:cNvSpPr/>
            <p:nvPr/>
          </p:nvSpPr>
          <p:spPr>
            <a:xfrm>
              <a:off x="1702083" y="5723724"/>
              <a:ext cx="93359" cy="753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nvGrpSpPr>
            <p:cNvPr id="60" name="グループ化 59"/>
            <p:cNvGrpSpPr/>
            <p:nvPr/>
          </p:nvGrpSpPr>
          <p:grpSpPr>
            <a:xfrm>
              <a:off x="774998" y="5720198"/>
              <a:ext cx="577602" cy="638603"/>
              <a:chOff x="374418" y="4205369"/>
              <a:chExt cx="906170" cy="881482"/>
            </a:xfrm>
          </p:grpSpPr>
          <p:pic>
            <p:nvPicPr>
              <p:cNvPr id="1026" name="Picture 2" descr="C:\Users\IMLGJ\AppData\Local\Microsoft\Windows\Temporary Internet Files\Content.IE5\YO97QDGR\MC900445510[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4418" y="4205369"/>
                <a:ext cx="906170" cy="881482"/>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374418" y="4363675"/>
                <a:ext cx="338909" cy="4334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grpSp>
      <p:cxnSp>
        <p:nvCxnSpPr>
          <p:cNvPr id="86" name="直線矢印コネクタ 85"/>
          <p:cNvCxnSpPr/>
          <p:nvPr/>
        </p:nvCxnSpPr>
        <p:spPr>
          <a:xfrm>
            <a:off x="776536" y="3156385"/>
            <a:ext cx="0" cy="10092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角丸四角形 106"/>
          <p:cNvSpPr/>
          <p:nvPr/>
        </p:nvSpPr>
        <p:spPr>
          <a:xfrm>
            <a:off x="272490" y="3285037"/>
            <a:ext cx="2236881" cy="5546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・病院の退院調整スタッフが連携先の身近な病院を紹介</a:t>
            </a:r>
            <a:endParaRPr lang="en-US" altLang="ja-JP" sz="1100" spc="-100" dirty="0">
              <a:solidFill>
                <a:prstClr val="black"/>
              </a:solidFill>
            </a:endParaRPr>
          </a:p>
          <a:p>
            <a:pPr defTabSz="914070"/>
            <a:r>
              <a:rPr lang="ja-JP" altLang="en-US" sz="1100" spc="-100" dirty="0">
                <a:solidFill>
                  <a:prstClr val="black"/>
                </a:solidFill>
              </a:rPr>
              <a:t>・自分で転院先を探す必要がない</a:t>
            </a:r>
          </a:p>
        </p:txBody>
      </p:sp>
      <p:pic>
        <p:nvPicPr>
          <p:cNvPr id="106" name="図 105" descr="MC900239657.WMF"/>
          <p:cNvPicPr>
            <a:picLocks noChangeAspect="1"/>
          </p:cNvPicPr>
          <p:nvPr/>
        </p:nvPicPr>
        <p:blipFill>
          <a:blip r:embed="rId16" cstate="print"/>
          <a:stretch>
            <a:fillRect/>
          </a:stretch>
        </p:blipFill>
        <p:spPr>
          <a:xfrm>
            <a:off x="1329157" y="5804834"/>
            <a:ext cx="671516" cy="576064"/>
          </a:xfrm>
          <a:prstGeom prst="rect">
            <a:avLst/>
          </a:prstGeom>
        </p:spPr>
      </p:pic>
      <p:sp>
        <p:nvSpPr>
          <p:cNvPr id="122" name="テキスト ボックス 121"/>
          <p:cNvSpPr txBox="1"/>
          <p:nvPr/>
        </p:nvSpPr>
        <p:spPr>
          <a:xfrm>
            <a:off x="841690" y="5517225"/>
            <a:ext cx="1735050" cy="307762"/>
          </a:xfrm>
          <a:prstGeom prst="rect">
            <a:avLst/>
          </a:prstGeom>
          <a:noFill/>
        </p:spPr>
        <p:txBody>
          <a:bodyPr wrap="square" lIns="91337" tIns="45673" rIns="91337" bIns="4567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慢性期病院</a:t>
            </a:r>
            <a:r>
              <a:rPr lang="en-US" altLang="ja-JP" sz="1400" b="1" spc="-100" dirty="0">
                <a:solidFill>
                  <a:prstClr val="black"/>
                </a:solidFill>
                <a:latin typeface="ＭＳ ゴシック" pitchFamily="49" charset="-128"/>
                <a:ea typeface="ＭＳ ゴシック" pitchFamily="49" charset="-128"/>
              </a:rPr>
              <a:t>】</a:t>
            </a:r>
          </a:p>
        </p:txBody>
      </p:sp>
      <p:cxnSp>
        <p:nvCxnSpPr>
          <p:cNvPr id="88" name="直線矢印コネクタ 87"/>
          <p:cNvCxnSpPr/>
          <p:nvPr/>
        </p:nvCxnSpPr>
        <p:spPr>
          <a:xfrm>
            <a:off x="776536" y="5089845"/>
            <a:ext cx="360040" cy="57981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角丸四角形 102"/>
          <p:cNvSpPr/>
          <p:nvPr/>
        </p:nvSpPr>
        <p:spPr>
          <a:xfrm>
            <a:off x="1064568" y="5082518"/>
            <a:ext cx="1895378" cy="434706"/>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・身近なところで集中的なリハビリを受けることができる</a:t>
            </a:r>
            <a:r>
              <a:rPr lang="ja-JP" altLang="en-US" sz="1200" spc="-100" dirty="0">
                <a:solidFill>
                  <a:prstClr val="black"/>
                </a:solidFill>
              </a:rPr>
              <a:t>。</a:t>
            </a:r>
          </a:p>
        </p:txBody>
      </p:sp>
      <p:sp>
        <p:nvSpPr>
          <p:cNvPr id="132" name="角丸四角形 131"/>
          <p:cNvSpPr/>
          <p:nvPr/>
        </p:nvSpPr>
        <p:spPr>
          <a:xfrm>
            <a:off x="3108084" y="4581121"/>
            <a:ext cx="1196850" cy="601422"/>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・早期の在宅復帰、社会復帰が可能</a:t>
            </a:r>
          </a:p>
        </p:txBody>
      </p:sp>
      <p:sp>
        <p:nvSpPr>
          <p:cNvPr id="1031" name="爆発 1 1030"/>
          <p:cNvSpPr/>
          <p:nvPr/>
        </p:nvSpPr>
        <p:spPr>
          <a:xfrm>
            <a:off x="2610459" y="2571938"/>
            <a:ext cx="1154984" cy="808602"/>
          </a:xfrm>
          <a:prstGeom prst="irregularSeal1">
            <a:avLst/>
          </a:prstGeom>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発症</a:t>
            </a:r>
          </a:p>
        </p:txBody>
      </p:sp>
      <p:sp>
        <p:nvSpPr>
          <p:cNvPr id="11" name="テキスト ボックス 10"/>
          <p:cNvSpPr txBox="1"/>
          <p:nvPr/>
        </p:nvSpPr>
        <p:spPr>
          <a:xfrm>
            <a:off x="3800910" y="2905786"/>
            <a:ext cx="1856057" cy="523206"/>
          </a:xfrm>
          <a:prstGeom prst="rect">
            <a:avLst/>
          </a:prstGeom>
          <a:noFill/>
        </p:spPr>
        <p:txBody>
          <a:bodyPr wrap="square" lIns="91337" tIns="45673" rIns="91337" bIns="45673" rtlCol="0">
            <a:spAutoFit/>
          </a:bodyPr>
          <a:lstStyle/>
          <a:p>
            <a:pPr algn="ctr" defTabSz="914070"/>
            <a:r>
              <a:rPr lang="ja-JP" altLang="en-US" sz="1400" b="1" spc="-100" dirty="0">
                <a:solidFill>
                  <a:prstClr val="black"/>
                </a:solidFill>
                <a:latin typeface="ＭＳ ゴシック" pitchFamily="49" charset="-128"/>
                <a:ea typeface="ＭＳ ゴシック" pitchFamily="49" charset="-128"/>
              </a:rPr>
              <a:t>住まい</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（患者さん・家族）</a:t>
            </a:r>
            <a:endParaRPr lang="en-US" altLang="ja-JP" sz="1400" b="1" spc="-100" dirty="0">
              <a:solidFill>
                <a:prstClr val="black"/>
              </a:solidFill>
              <a:latin typeface="ＭＳ ゴシック" pitchFamily="49" charset="-128"/>
              <a:ea typeface="ＭＳ ゴシック" pitchFamily="49" charset="-128"/>
            </a:endParaRPr>
          </a:p>
        </p:txBody>
      </p:sp>
      <p:sp>
        <p:nvSpPr>
          <p:cNvPr id="3" name="左右矢印 2"/>
          <p:cNvSpPr/>
          <p:nvPr/>
        </p:nvSpPr>
        <p:spPr>
          <a:xfrm rot="19433659">
            <a:off x="6050972" y="3032540"/>
            <a:ext cx="702228"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2" name="左右矢印 81"/>
          <p:cNvSpPr/>
          <p:nvPr/>
        </p:nvSpPr>
        <p:spPr>
          <a:xfrm>
            <a:off x="6105129" y="3824577"/>
            <a:ext cx="702228"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4" name="左右矢印 83"/>
          <p:cNvSpPr/>
          <p:nvPr/>
        </p:nvSpPr>
        <p:spPr>
          <a:xfrm rot="2262448">
            <a:off x="6161282" y="5415686"/>
            <a:ext cx="1238246" cy="2979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6" name="角丸四角形 75"/>
          <p:cNvSpPr/>
          <p:nvPr/>
        </p:nvSpPr>
        <p:spPr>
          <a:xfrm>
            <a:off x="6465179" y="6384116"/>
            <a:ext cx="3143365" cy="285299"/>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・地域の拠点として在宅介護サービス等も積極的に展開</a:t>
            </a:r>
          </a:p>
        </p:txBody>
      </p:sp>
      <p:sp>
        <p:nvSpPr>
          <p:cNvPr id="87" name="正方形/長方形 86"/>
          <p:cNvSpPr/>
          <p:nvPr/>
        </p:nvSpPr>
        <p:spPr>
          <a:xfrm>
            <a:off x="378719" y="44625"/>
            <a:ext cx="9205023" cy="496022"/>
          </a:xfrm>
          <a:prstGeom prst="rect">
            <a:avLst/>
          </a:prstGeom>
          <a:solidFill>
            <a:srgbClr val="FFFF66">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defTabSz="913795"/>
            <a:r>
              <a:rPr lang="ja-JP" altLang="en-US" b="1" dirty="0">
                <a:solidFill>
                  <a:prstClr val="black"/>
                </a:solidFill>
                <a:latin typeface="メイリオ" pitchFamily="50" charset="-128"/>
                <a:ea typeface="メイリオ" pitchFamily="50" charset="-128"/>
              </a:rPr>
              <a:t>医療・介護サービスの提供体制改革後の姿（サービス提供体制から）</a:t>
            </a:r>
            <a:endParaRPr lang="en-US" altLang="ja-JP" b="1" dirty="0">
              <a:solidFill>
                <a:prstClr val="black"/>
              </a:solidFill>
              <a:latin typeface="メイリオ" pitchFamily="50" charset="-128"/>
              <a:ea typeface="メイリオ" pitchFamily="50" charset="-128"/>
            </a:endParaRPr>
          </a:p>
        </p:txBody>
      </p:sp>
      <p:sp>
        <p:nvSpPr>
          <p:cNvPr id="93" name="円/楕円 92"/>
          <p:cNvSpPr/>
          <p:nvPr/>
        </p:nvSpPr>
        <p:spPr>
          <a:xfrm>
            <a:off x="3134001" y="1700800"/>
            <a:ext cx="95490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外来</a:t>
            </a:r>
            <a:endParaRPr lang="en-US" altLang="ja-JP" sz="1400" dirty="0">
              <a:solidFill>
                <a:prstClr val="black"/>
              </a:solidFill>
            </a:endParaRPr>
          </a:p>
          <a:p>
            <a:pPr algn="ctr" defTabSz="914070"/>
            <a:r>
              <a:rPr lang="ja-JP" altLang="en-US" sz="1400" dirty="0">
                <a:solidFill>
                  <a:prstClr val="black"/>
                </a:solidFill>
              </a:rPr>
              <a:t>医療</a:t>
            </a:r>
          </a:p>
        </p:txBody>
      </p:sp>
      <p:pic>
        <p:nvPicPr>
          <p:cNvPr id="90" name="図 89" descr="doctor_illust07_02.gif"/>
          <p:cNvPicPr>
            <a:picLocks noChangeAspect="1"/>
          </p:cNvPicPr>
          <p:nvPr/>
        </p:nvPicPr>
        <p:blipFill>
          <a:blip r:embed="rId17" cstate="print"/>
          <a:stretch>
            <a:fillRect/>
          </a:stretch>
        </p:blipFill>
        <p:spPr>
          <a:xfrm>
            <a:off x="5060661" y="1916824"/>
            <a:ext cx="494998" cy="686670"/>
          </a:xfrm>
          <a:prstGeom prst="rect">
            <a:avLst/>
          </a:prstGeom>
        </p:spPr>
      </p:pic>
      <p:pic>
        <p:nvPicPr>
          <p:cNvPr id="92" name="Picture 3" descr="C:\Users\IMLGJ\AppData\Local\Microsoft\Windows\Temporary Internet Files\Content.IE5\YO97QDGR\MC900446070[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76842" y="2674941"/>
            <a:ext cx="287228" cy="53802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2100917" y="2691558"/>
            <a:ext cx="59036" cy="59770"/>
          </a:xfrm>
          <a:prstGeom prst="rect">
            <a:avLst/>
          </a:prstGeom>
          <a:solidFill>
            <a:schemeClr val="bg1"/>
          </a:solidFill>
          <a:ln w="25400">
            <a:noFill/>
            <a:round/>
            <a:headEnd/>
            <a:tailEnd/>
          </a:ln>
        </p:spPr>
        <p:txBody>
          <a:bodyPr lIns="68391" tIns="34196" rIns="68391" bIns="34196" rtlCol="0" anchor="ctr"/>
          <a:lstStyle/>
          <a:p>
            <a:pPr marL="201540" indent="-201540" algn="just" defTabSz="956919">
              <a:buFont typeface="Wingdings" pitchFamily="2" charset="2"/>
              <a:buChar char="p"/>
            </a:pPr>
            <a:endParaRPr lang="ja-JP" altLang="en-US">
              <a:solidFill>
                <a:prstClr val="black"/>
              </a:solidFill>
              <a:latin typeface="HGP創英角ｺﾞｼｯｸUB" pitchFamily="50" charset="-128"/>
            </a:endParaRPr>
          </a:p>
        </p:txBody>
      </p:sp>
      <p:sp>
        <p:nvSpPr>
          <p:cNvPr id="94" name="円/楕円 93"/>
          <p:cNvSpPr/>
          <p:nvPr/>
        </p:nvSpPr>
        <p:spPr>
          <a:xfrm>
            <a:off x="3881301" y="2564896"/>
            <a:ext cx="783669"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歯科</a:t>
            </a:r>
            <a:endParaRPr lang="en-US" altLang="ja-JP" sz="1200" dirty="0">
              <a:solidFill>
                <a:prstClr val="black"/>
              </a:solidFill>
            </a:endParaRPr>
          </a:p>
          <a:p>
            <a:pPr algn="ctr" defTabSz="914070"/>
            <a:r>
              <a:rPr lang="ja-JP" altLang="en-US" sz="1200" dirty="0">
                <a:solidFill>
                  <a:prstClr val="black"/>
                </a:solidFill>
              </a:rPr>
              <a:t>医療</a:t>
            </a:r>
          </a:p>
        </p:txBody>
      </p:sp>
      <p:sp>
        <p:nvSpPr>
          <p:cNvPr id="95" name="円/楕円 94"/>
          <p:cNvSpPr/>
          <p:nvPr/>
        </p:nvSpPr>
        <p:spPr>
          <a:xfrm>
            <a:off x="4448946" y="2564896"/>
            <a:ext cx="783669"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薬局</a:t>
            </a:r>
          </a:p>
        </p:txBody>
      </p:sp>
      <p:sp>
        <p:nvSpPr>
          <p:cNvPr id="7" name="大かっこ 6"/>
          <p:cNvSpPr/>
          <p:nvPr/>
        </p:nvSpPr>
        <p:spPr>
          <a:xfrm flipH="1">
            <a:off x="1809618" y="612663"/>
            <a:ext cx="6239726" cy="512082"/>
          </a:xfrm>
          <a:prstGeom prst="bracketPair">
            <a:avLst/>
          </a:prstGeom>
        </p:spPr>
        <p:style>
          <a:lnRef idx="1">
            <a:schemeClr val="accent1"/>
          </a:lnRef>
          <a:fillRef idx="0">
            <a:schemeClr val="accent1"/>
          </a:fillRef>
          <a:effectRef idx="0">
            <a:schemeClr val="accent1"/>
          </a:effectRef>
          <a:fontRef idx="minor">
            <a:schemeClr val="tx1"/>
          </a:fontRef>
        </p:style>
        <p:txBody>
          <a:bodyPr lIns="91407" tIns="45704" rIns="91407" bIns="45704" rtlCol="0" anchor="ctr"/>
          <a:lstStyle/>
          <a:p>
            <a:pPr algn="ctr" defTabSz="914070"/>
            <a:r>
              <a:rPr lang="ja-JP" altLang="en-US" sz="1200" dirty="0">
                <a:solidFill>
                  <a:prstClr val="black"/>
                </a:solidFill>
              </a:rPr>
              <a:t>医師、歯科医師、薬剤師、看護師、介護支援専門員その他の専門職</a:t>
            </a:r>
            <a:r>
              <a:rPr lang="ja-JP" altLang="en-US" sz="800" dirty="0">
                <a:solidFill>
                  <a:prstClr val="black"/>
                </a:solidFill>
              </a:rPr>
              <a:t>（</a:t>
            </a:r>
            <a:r>
              <a:rPr lang="en-US" altLang="ja-JP" sz="800" dirty="0">
                <a:solidFill>
                  <a:prstClr val="black"/>
                </a:solidFill>
              </a:rPr>
              <a:t>※</a:t>
            </a:r>
            <a:r>
              <a:rPr lang="ja-JP" altLang="en-US" sz="800" dirty="0">
                <a:solidFill>
                  <a:prstClr val="black"/>
                </a:solidFill>
              </a:rPr>
              <a:t>）</a:t>
            </a:r>
            <a:r>
              <a:rPr lang="ja-JP" altLang="en-US" sz="1200" dirty="0">
                <a:solidFill>
                  <a:prstClr val="black"/>
                </a:solidFill>
              </a:rPr>
              <a:t>の積極的な関与のもと、患者・利用者の視点に立って、サービス提供体制を構築する。</a:t>
            </a:r>
          </a:p>
        </p:txBody>
      </p:sp>
      <p:sp>
        <p:nvSpPr>
          <p:cNvPr id="96" name="円/楕円 95"/>
          <p:cNvSpPr/>
          <p:nvPr/>
        </p:nvSpPr>
        <p:spPr>
          <a:xfrm>
            <a:off x="2688991" y="3339917"/>
            <a:ext cx="1017518" cy="538029"/>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有床</a:t>
            </a:r>
            <a:endParaRPr lang="en-US" altLang="ja-JP" sz="1200" dirty="0">
              <a:solidFill>
                <a:prstClr val="black"/>
              </a:solidFill>
            </a:endParaRPr>
          </a:p>
          <a:p>
            <a:pPr algn="ctr" defTabSz="914070"/>
            <a:r>
              <a:rPr lang="ja-JP" altLang="en-US" sz="1200" dirty="0">
                <a:solidFill>
                  <a:prstClr val="black"/>
                </a:solidFill>
              </a:rPr>
              <a:t>診療所</a:t>
            </a:r>
          </a:p>
        </p:txBody>
      </p:sp>
      <p:sp>
        <p:nvSpPr>
          <p:cNvPr id="97" name="右矢印 96"/>
          <p:cNvSpPr/>
          <p:nvPr/>
        </p:nvSpPr>
        <p:spPr>
          <a:xfrm rot="12919174">
            <a:off x="3489448" y="3208334"/>
            <a:ext cx="661696" cy="293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pic>
        <p:nvPicPr>
          <p:cNvPr id="10" name="Picture 5" descr="C:\Users\STLLS\AppData\Local\Microsoft\Windows\Temporary Internet Files\Content.IE5\NE2WQD6Z\MC900303945[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36776" y="3933056"/>
            <a:ext cx="591594" cy="338786"/>
          </a:xfrm>
          <a:prstGeom prst="rect">
            <a:avLst/>
          </a:prstGeom>
          <a:noFill/>
          <a:extLst>
            <a:ext uri="{909E8E84-426E-40DD-AFC4-6F175D3DCCD1}">
              <a14:hiddenFill xmlns:a14="http://schemas.microsoft.com/office/drawing/2010/main">
                <a:solidFill>
                  <a:srgbClr val="FFFFFF"/>
                </a:solidFill>
              </a14:hiddenFill>
            </a:ext>
          </a:extLst>
        </p:spPr>
      </p:pic>
      <p:sp>
        <p:nvSpPr>
          <p:cNvPr id="99" name="テキスト ボックス 98"/>
          <p:cNvSpPr txBox="1"/>
          <p:nvPr/>
        </p:nvSpPr>
        <p:spPr>
          <a:xfrm>
            <a:off x="219719" y="6438581"/>
            <a:ext cx="6151541" cy="338522"/>
          </a:xfrm>
          <a:prstGeom prst="rect">
            <a:avLst/>
          </a:prstGeom>
          <a:noFill/>
        </p:spPr>
        <p:txBody>
          <a:bodyPr wrap="square" lIns="91407" tIns="45704" rIns="91407" bIns="45704" rtlCol="0">
            <a:spAutoFit/>
          </a:bodyPr>
          <a:lstStyle/>
          <a:p>
            <a:pPr marL="180910" indent="-180910" defTabSz="914070"/>
            <a:r>
              <a:rPr lang="ja-JP" altLang="en-US" sz="800" dirty="0">
                <a:solidFill>
                  <a:prstClr val="black"/>
                </a:solidFill>
              </a:rPr>
              <a:t>　 </a:t>
            </a:r>
            <a:r>
              <a:rPr lang="en-US" altLang="ja-JP" sz="800" dirty="0">
                <a:solidFill>
                  <a:prstClr val="black"/>
                </a:solidFill>
              </a:rPr>
              <a:t>※</a:t>
            </a:r>
            <a:r>
              <a:rPr lang="ja-JP" altLang="en-US" sz="800" dirty="0">
                <a:solidFill>
                  <a:prstClr val="black"/>
                </a:solidFill>
              </a:rPr>
              <a:t>保健師、助産師、診療放射線技師、臨床検査技師、理学療法士、作業療法士、視能訓練士、臨床工学技士、義肢装具士、救急救命士、言語聴覚士、歯科衛生士、歯科技工士、あん摩マッサージ指圧師、はり師、きゅう師、柔道整復師、栄養士、社会福祉士、介護福祉士等</a:t>
            </a:r>
          </a:p>
        </p:txBody>
      </p:sp>
    </p:spTree>
    <p:extLst>
      <p:ext uri="{BB962C8B-B14F-4D97-AF65-F5344CB8AC3E}">
        <p14:creationId xmlns:p14="http://schemas.microsoft.com/office/powerpoint/2010/main" val="406739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20552" y="15808"/>
            <a:ext cx="8064896" cy="324000"/>
          </a:xfrm>
          <a:prstGeom prst="rect">
            <a:avLst/>
          </a:prstGeom>
          <a:solidFill>
            <a:srgbClr val="FFFF99"/>
          </a:solidFill>
          <a:ln>
            <a:solidFill>
              <a:schemeClr val="accent1">
                <a:shade val="50000"/>
              </a:schemeClr>
            </a:solidFill>
          </a:ln>
        </p:spPr>
        <p:txBody>
          <a:bodyPr wrap="square" rtlCol="0">
            <a:spAutoFit/>
          </a:bodyPr>
          <a:lstStyle/>
          <a:p>
            <a:pPr algn="ctr" defTabSz="913575"/>
            <a:r>
              <a:rPr lang="ja-JP" altLang="en-US" dirty="0">
                <a:solidFill>
                  <a:prstClr val="black"/>
                </a:solidFill>
              </a:rPr>
              <a:t>医療・介護サービスの提供体制の改革の趣旨</a:t>
            </a:r>
          </a:p>
        </p:txBody>
      </p:sp>
      <p:sp>
        <p:nvSpPr>
          <p:cNvPr id="5" name="角丸四角形 4"/>
          <p:cNvSpPr/>
          <p:nvPr/>
        </p:nvSpPr>
        <p:spPr>
          <a:xfrm>
            <a:off x="56456" y="404662"/>
            <a:ext cx="9792000" cy="3996000"/>
          </a:xfrm>
          <a:prstGeom prst="roundRect">
            <a:avLst>
              <a:gd name="adj" fmla="val 2568"/>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pPr defTabSz="913575"/>
            <a:r>
              <a:rPr lang="ja-JP" altLang="en-US" sz="1500" dirty="0">
                <a:solidFill>
                  <a:prstClr val="black"/>
                </a:solidFill>
              </a:rPr>
              <a:t>○　２０２５年には団塊の世代が７５歳以上となり、３人に１人が６５歳以上、５人に１人が７５歳以上となります。今後、高</a:t>
            </a:r>
            <a:endParaRPr lang="en-US" altLang="ja-JP" sz="1500" dirty="0">
              <a:solidFill>
                <a:prstClr val="black"/>
              </a:solidFill>
            </a:endParaRPr>
          </a:p>
          <a:p>
            <a:pPr defTabSz="913575"/>
            <a:r>
              <a:rPr lang="ja-JP" altLang="en-US" sz="1500" dirty="0">
                <a:solidFill>
                  <a:prstClr val="black"/>
                </a:solidFill>
              </a:rPr>
              <a:t>　齢化が進むと医療や介護を必要とする方がますます増加しますが、現在の我が国の医療・介護サービスの提供体制の</a:t>
            </a:r>
            <a:endParaRPr lang="en-US" altLang="ja-JP" sz="1500" dirty="0">
              <a:solidFill>
                <a:prstClr val="black"/>
              </a:solidFill>
            </a:endParaRPr>
          </a:p>
          <a:p>
            <a:pPr defTabSz="913575"/>
            <a:r>
              <a:rPr lang="ja-JP" altLang="en-US" sz="1500" dirty="0">
                <a:solidFill>
                  <a:prstClr val="black"/>
                </a:solidFill>
              </a:rPr>
              <a:t>　ままでは十分対応できないと見込まれています。</a:t>
            </a:r>
          </a:p>
          <a:p>
            <a:pPr defTabSz="913575"/>
            <a:endParaRPr lang="en-US" altLang="ja-JP" sz="1050" dirty="0">
              <a:solidFill>
                <a:prstClr val="black"/>
              </a:solidFill>
            </a:endParaRPr>
          </a:p>
          <a:p>
            <a:pPr defTabSz="913575"/>
            <a:r>
              <a:rPr lang="ja-JP" altLang="en-US" sz="1500" dirty="0">
                <a:solidFill>
                  <a:prstClr val="black"/>
                </a:solidFill>
              </a:rPr>
              <a:t>○　例えば、医療については、入院患者が増えると、救急患者の受入れを断る事例が増えるのではないか、退院して在</a:t>
            </a:r>
            <a:endParaRPr lang="en-US" altLang="ja-JP" sz="1500" dirty="0">
              <a:solidFill>
                <a:prstClr val="black"/>
              </a:solidFill>
            </a:endParaRPr>
          </a:p>
          <a:p>
            <a:pPr defTabSz="913575"/>
            <a:r>
              <a:rPr lang="ja-JP" altLang="en-US" sz="1500" dirty="0">
                <a:solidFill>
                  <a:prstClr val="black"/>
                </a:solidFill>
              </a:rPr>
              <a:t>　宅に帰りたいが往診してくれる医師が見つからないのではないかなどといった不安があります。</a:t>
            </a:r>
            <a:endParaRPr lang="en-US" altLang="ja-JP" sz="1500" dirty="0">
              <a:solidFill>
                <a:prstClr val="black"/>
              </a:solidFill>
            </a:endParaRPr>
          </a:p>
          <a:p>
            <a:pPr defTabSz="913575"/>
            <a:endParaRPr lang="en-US" altLang="ja-JP" sz="1050" dirty="0">
              <a:solidFill>
                <a:prstClr val="black"/>
              </a:solidFill>
            </a:endParaRPr>
          </a:p>
          <a:p>
            <a:pPr defTabSz="913575"/>
            <a:r>
              <a:rPr lang="ja-JP" altLang="en-US" sz="1500" dirty="0">
                <a:solidFill>
                  <a:prstClr val="black"/>
                </a:solidFill>
              </a:rPr>
              <a:t>○　また、介護については、介護度が重度になったり、一人暮らしや老夫婦だけになっても、安心して暮らすことができる</a:t>
            </a:r>
            <a:endParaRPr lang="en-US" altLang="ja-JP" sz="1500" dirty="0">
              <a:solidFill>
                <a:prstClr val="black"/>
              </a:solidFill>
            </a:endParaRPr>
          </a:p>
          <a:p>
            <a:pPr defTabSz="913575"/>
            <a:r>
              <a:rPr lang="ja-JP" altLang="en-US" sz="1500" dirty="0">
                <a:solidFill>
                  <a:prstClr val="black"/>
                </a:solidFill>
              </a:rPr>
              <a:t>　か、在宅で暮らすことができなくなった時の施設が十分にあるか、認知症になっても地域で生活を続けていくことができ</a:t>
            </a:r>
            <a:endParaRPr lang="en-US" altLang="ja-JP" sz="1500" dirty="0">
              <a:solidFill>
                <a:prstClr val="black"/>
              </a:solidFill>
            </a:endParaRPr>
          </a:p>
          <a:p>
            <a:pPr defTabSz="913575"/>
            <a:r>
              <a:rPr lang="ja-JP" altLang="en-US" sz="1500" dirty="0">
                <a:solidFill>
                  <a:prstClr val="black"/>
                </a:solidFill>
              </a:rPr>
              <a:t>　</a:t>
            </a:r>
            <a:r>
              <a:rPr lang="ja-JP" altLang="en-US" sz="1500" dirty="0" err="1">
                <a:solidFill>
                  <a:prstClr val="black"/>
                </a:solidFill>
              </a:rPr>
              <a:t>るか</a:t>
            </a:r>
            <a:r>
              <a:rPr lang="ja-JP" altLang="en-US" sz="1500" dirty="0">
                <a:solidFill>
                  <a:prstClr val="black"/>
                </a:solidFill>
              </a:rPr>
              <a:t>などといった不安があります。</a:t>
            </a:r>
            <a:endParaRPr lang="en-US" altLang="ja-JP" sz="1500" dirty="0">
              <a:solidFill>
                <a:prstClr val="black"/>
              </a:solidFill>
            </a:endParaRPr>
          </a:p>
          <a:p>
            <a:pPr defTabSz="913575"/>
            <a:endParaRPr lang="en-US" altLang="ja-JP" sz="1050" dirty="0">
              <a:solidFill>
                <a:prstClr val="black"/>
              </a:solidFill>
            </a:endParaRPr>
          </a:p>
          <a:p>
            <a:pPr defTabSz="913575"/>
            <a:r>
              <a:rPr lang="ja-JP" altLang="en-US" sz="1500" dirty="0">
                <a:solidFill>
                  <a:prstClr val="black"/>
                </a:solidFill>
              </a:rPr>
              <a:t>○　このため、高度な急性期医療が必要な患者は、質の高い医療や手厚い看護が受けられ、リハビリが必要な患者は身</a:t>
            </a:r>
            <a:endParaRPr lang="en-US" altLang="ja-JP" sz="1500" dirty="0">
              <a:solidFill>
                <a:prstClr val="black"/>
              </a:solidFill>
            </a:endParaRPr>
          </a:p>
          <a:p>
            <a:pPr defTabSz="913575"/>
            <a:r>
              <a:rPr lang="ja-JP" altLang="en-US" sz="1500" dirty="0">
                <a:solidFill>
                  <a:prstClr val="black"/>
                </a:solidFill>
              </a:rPr>
              <a:t>　近な地域でリハビリが受けられるようにする必要があります。同時に、退院後の生活を支える在宅医療や介護サービス</a:t>
            </a:r>
            <a:endParaRPr lang="en-US" altLang="ja-JP" sz="1500" dirty="0">
              <a:solidFill>
                <a:prstClr val="black"/>
              </a:solidFill>
            </a:endParaRPr>
          </a:p>
          <a:p>
            <a:pPr defTabSz="913575"/>
            <a:r>
              <a:rPr lang="ja-JP" altLang="en-US" sz="1500" dirty="0">
                <a:solidFill>
                  <a:prstClr val="black"/>
                </a:solidFill>
              </a:rPr>
              <a:t>　を充実し、早期に在宅復帰や社会復帰ができるようにするとともに、生活支援や介護予防を充実させ、住み慣れた地域</a:t>
            </a:r>
            <a:endParaRPr lang="en-US" altLang="ja-JP" sz="1500" dirty="0">
              <a:solidFill>
                <a:prstClr val="black"/>
              </a:solidFill>
            </a:endParaRPr>
          </a:p>
          <a:p>
            <a:pPr defTabSz="913575"/>
            <a:r>
              <a:rPr lang="ja-JP" altLang="en-US" sz="1500" dirty="0">
                <a:solidFill>
                  <a:prstClr val="black"/>
                </a:solidFill>
              </a:rPr>
              <a:t>　で長く暮らすことができるようにする必要があります。</a:t>
            </a:r>
            <a:endParaRPr lang="en-US" altLang="ja-JP" sz="1500" dirty="0">
              <a:solidFill>
                <a:prstClr val="black"/>
              </a:solidFill>
            </a:endParaRPr>
          </a:p>
          <a:p>
            <a:pPr defTabSz="913575"/>
            <a:r>
              <a:rPr lang="ja-JP" altLang="en-US" sz="1500" dirty="0">
                <a:solidFill>
                  <a:prstClr val="black"/>
                </a:solidFill>
              </a:rPr>
              <a:t>　　２０２５年を見据え、限られた医療・介護資源を有効に活用し、必要なサービスを確保していくため、こうした改革を早急</a:t>
            </a:r>
            <a:endParaRPr lang="en-US" altLang="ja-JP" sz="1500" dirty="0">
              <a:solidFill>
                <a:prstClr val="black"/>
              </a:solidFill>
            </a:endParaRPr>
          </a:p>
          <a:p>
            <a:pPr defTabSz="913575"/>
            <a:r>
              <a:rPr lang="ja-JP" altLang="en-US" sz="1500" dirty="0">
                <a:solidFill>
                  <a:prstClr val="black"/>
                </a:solidFill>
              </a:rPr>
              <a:t>　に実施することが不可欠です。</a:t>
            </a:r>
          </a:p>
        </p:txBody>
      </p:sp>
      <p:graphicFrame>
        <p:nvGraphicFramePr>
          <p:cNvPr id="17" name="グラフ 16"/>
          <p:cNvGraphicFramePr/>
          <p:nvPr>
            <p:extLst>
              <p:ext uri="{D42A27DB-BD31-4B8C-83A1-F6EECF244321}">
                <p14:modId xmlns:p14="http://schemas.microsoft.com/office/powerpoint/2010/main" val="2840694183"/>
              </p:ext>
            </p:extLst>
          </p:nvPr>
        </p:nvGraphicFramePr>
        <p:xfrm>
          <a:off x="5448081" y="4707105"/>
          <a:ext cx="4330865" cy="2150896"/>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818506" y="6327395"/>
            <a:ext cx="3894805" cy="553998"/>
          </a:xfrm>
          <a:prstGeom prst="rect">
            <a:avLst/>
          </a:prstGeom>
          <a:noFill/>
        </p:spPr>
        <p:txBody>
          <a:bodyPr wrap="square" rtlCol="0">
            <a:spAutoFit/>
          </a:bodyPr>
          <a:lstStyle/>
          <a:p>
            <a:pPr defTabSz="913575"/>
            <a:r>
              <a:rPr lang="ja-JP" altLang="en-US" sz="1000" dirty="0">
                <a:solidFill>
                  <a:prstClr val="black"/>
                </a:solidFill>
              </a:rPr>
              <a:t>世帯主が</a:t>
            </a:r>
            <a:r>
              <a:rPr lang="en-US" altLang="ja-JP" sz="1000" dirty="0">
                <a:solidFill>
                  <a:prstClr val="black"/>
                </a:solidFill>
              </a:rPr>
              <a:t>65</a:t>
            </a:r>
            <a:r>
              <a:rPr lang="ja-JP" altLang="en-US" sz="1000" dirty="0">
                <a:solidFill>
                  <a:prstClr val="black"/>
                </a:solidFill>
              </a:rPr>
              <a:t>歳以上の夫婦のみ世帯数</a:t>
            </a:r>
            <a:endParaRPr lang="en-US" altLang="ja-JP" sz="1000" dirty="0">
              <a:solidFill>
                <a:prstClr val="black"/>
              </a:solidFill>
            </a:endParaRPr>
          </a:p>
          <a:p>
            <a:pPr defTabSz="913575"/>
            <a:r>
              <a:rPr lang="ja-JP" altLang="en-US" sz="1000" dirty="0">
                <a:solidFill>
                  <a:prstClr val="black"/>
                </a:solidFill>
              </a:rPr>
              <a:t>世帯主が</a:t>
            </a:r>
            <a:r>
              <a:rPr lang="en-US" altLang="ja-JP" sz="1000" dirty="0">
                <a:solidFill>
                  <a:prstClr val="black"/>
                </a:solidFill>
              </a:rPr>
              <a:t>65</a:t>
            </a:r>
            <a:r>
              <a:rPr lang="ja-JP" altLang="en-US" sz="1000" dirty="0">
                <a:solidFill>
                  <a:prstClr val="black"/>
                </a:solidFill>
              </a:rPr>
              <a:t>歳以上の単独世帯数</a:t>
            </a:r>
            <a:endParaRPr lang="en-US" altLang="ja-JP" sz="1000" dirty="0">
              <a:solidFill>
                <a:prstClr val="black"/>
              </a:solidFill>
            </a:endParaRPr>
          </a:p>
          <a:p>
            <a:pPr defTabSz="913575"/>
            <a:r>
              <a:rPr lang="ja-JP" altLang="en-US" sz="1000" dirty="0">
                <a:solidFill>
                  <a:prstClr val="black"/>
                </a:solidFill>
              </a:rPr>
              <a:t>世帯主が６５歳以上の単独世帯と夫婦のみ世帯が全体に占める割合</a:t>
            </a:r>
          </a:p>
        </p:txBody>
      </p:sp>
      <p:sp>
        <p:nvSpPr>
          <p:cNvPr id="8" name="正方形/長方形 7"/>
          <p:cNvSpPr/>
          <p:nvPr/>
        </p:nvSpPr>
        <p:spPr>
          <a:xfrm flipV="1">
            <a:off x="5465770" y="6401135"/>
            <a:ext cx="396000" cy="73740"/>
          </a:xfrm>
          <a:prstGeom prst="rect">
            <a:avLst/>
          </a:prstGeom>
          <a:solidFill>
            <a:schemeClr val="accent2"/>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16" name="正方形/長方形 15"/>
          <p:cNvSpPr/>
          <p:nvPr/>
        </p:nvSpPr>
        <p:spPr>
          <a:xfrm flipV="1">
            <a:off x="5465770" y="6542662"/>
            <a:ext cx="396000" cy="73740"/>
          </a:xfrm>
          <a:prstGeom prst="rect">
            <a:avLst/>
          </a:prstGeom>
          <a:solidFill>
            <a:schemeClr val="tx2">
              <a:lumMod val="60000"/>
              <a:lumOff val="4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cxnSp>
        <p:nvCxnSpPr>
          <p:cNvPr id="10" name="直線コネクタ 9"/>
          <p:cNvCxnSpPr/>
          <p:nvPr/>
        </p:nvCxnSpPr>
        <p:spPr>
          <a:xfrm>
            <a:off x="5458466" y="6767572"/>
            <a:ext cx="432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a:off x="5595038" y="6698634"/>
            <a:ext cx="144000" cy="108000"/>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21" name="テキスト ボックス 25"/>
          <p:cNvSpPr txBox="1">
            <a:spLocks noChangeArrowheads="1"/>
          </p:cNvSpPr>
          <p:nvPr/>
        </p:nvSpPr>
        <p:spPr bwMode="auto">
          <a:xfrm>
            <a:off x="2288704" y="5965608"/>
            <a:ext cx="3033829" cy="261430"/>
          </a:xfrm>
          <a:prstGeom prst="rect">
            <a:avLst/>
          </a:prstGeom>
          <a:noFill/>
          <a:ln w="9525">
            <a:noFill/>
            <a:miter lim="800000"/>
            <a:headEnd/>
            <a:tailEnd/>
          </a:ln>
        </p:spPr>
        <p:txBody>
          <a:bodyPr wrap="square" lIns="91263" tIns="45631" rIns="91263" bIns="45631">
            <a:spAutoFit/>
          </a:bodyPr>
          <a:lstStyle/>
          <a:p>
            <a:pPr defTabSz="913575"/>
            <a:r>
              <a:rPr lang="ja-JP" altLang="en-US" sz="1100" dirty="0">
                <a:solidFill>
                  <a:prstClr val="black"/>
                </a:solidFill>
                <a:latin typeface="Arial" charset="0"/>
              </a:rPr>
              <a:t>（日常生活自立度</a:t>
            </a:r>
            <a:r>
              <a:rPr lang="en-US" altLang="ja-JP" sz="1100" dirty="0">
                <a:solidFill>
                  <a:prstClr val="black"/>
                </a:solidFill>
                <a:latin typeface="Arial" charset="0"/>
              </a:rPr>
              <a:t>Ⅱ</a:t>
            </a:r>
            <a:r>
              <a:rPr lang="ja-JP" altLang="en-US" sz="1100" dirty="0">
                <a:solidFill>
                  <a:prstClr val="black"/>
                </a:solidFill>
                <a:latin typeface="Arial" charset="0"/>
              </a:rPr>
              <a:t>以上の高齢者数の推計）</a:t>
            </a:r>
          </a:p>
        </p:txBody>
      </p:sp>
      <p:sp>
        <p:nvSpPr>
          <p:cNvPr id="22" name="角丸四角形 21"/>
          <p:cNvSpPr/>
          <p:nvPr/>
        </p:nvSpPr>
        <p:spPr>
          <a:xfrm>
            <a:off x="344488" y="6299046"/>
            <a:ext cx="2088000" cy="180961"/>
          </a:xfrm>
          <a:prstGeom prst="roundRect">
            <a:avLst>
              <a:gd name="adj" fmla="val 50000"/>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913575" fontAlgn="base">
              <a:spcBef>
                <a:spcPct val="0"/>
              </a:spcBef>
              <a:spcAft>
                <a:spcPct val="0"/>
              </a:spcAft>
            </a:pPr>
            <a:r>
              <a:rPr lang="ja-JP" altLang="en-US" sz="1200" b="1" dirty="0">
                <a:solidFill>
                  <a:prstClr val="black"/>
                </a:solidFill>
              </a:rPr>
              <a:t>２０１０年：２８０万人</a:t>
            </a:r>
          </a:p>
        </p:txBody>
      </p:sp>
      <p:sp>
        <p:nvSpPr>
          <p:cNvPr id="23" name="右矢印 22"/>
          <p:cNvSpPr/>
          <p:nvPr/>
        </p:nvSpPr>
        <p:spPr>
          <a:xfrm>
            <a:off x="2420786" y="6273344"/>
            <a:ext cx="535312" cy="2520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3575" fontAlgn="base">
              <a:spcBef>
                <a:spcPct val="0"/>
              </a:spcBef>
              <a:spcAft>
                <a:spcPct val="0"/>
              </a:spcAft>
            </a:pPr>
            <a:endParaRPr lang="ja-JP" altLang="en-US">
              <a:solidFill>
                <a:prstClr val="white"/>
              </a:solidFill>
            </a:endParaRPr>
          </a:p>
        </p:txBody>
      </p:sp>
      <p:sp>
        <p:nvSpPr>
          <p:cNvPr id="24" name="角丸四角形 23"/>
          <p:cNvSpPr/>
          <p:nvPr/>
        </p:nvSpPr>
        <p:spPr>
          <a:xfrm>
            <a:off x="2917410" y="6299046"/>
            <a:ext cx="2088000" cy="180961"/>
          </a:xfrm>
          <a:prstGeom prst="roundRect">
            <a:avLst>
              <a:gd name="adj" fmla="val 50000"/>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913575" fontAlgn="base">
              <a:spcBef>
                <a:spcPct val="0"/>
              </a:spcBef>
              <a:spcAft>
                <a:spcPct val="0"/>
              </a:spcAft>
            </a:pPr>
            <a:r>
              <a:rPr lang="ja-JP" altLang="en-US" sz="1200" b="1" dirty="0">
                <a:solidFill>
                  <a:prstClr val="black"/>
                </a:solidFill>
              </a:rPr>
              <a:t>２０２５年：４７０万人</a:t>
            </a:r>
          </a:p>
        </p:txBody>
      </p:sp>
      <p:sp>
        <p:nvSpPr>
          <p:cNvPr id="25" name="正方形/長方形 24"/>
          <p:cNvSpPr/>
          <p:nvPr/>
        </p:nvSpPr>
        <p:spPr>
          <a:xfrm>
            <a:off x="69031" y="5926081"/>
            <a:ext cx="2196441" cy="25200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defTabSz="913575"/>
            <a:r>
              <a:rPr lang="ja-JP" altLang="en-US" sz="1200" dirty="0">
                <a:solidFill>
                  <a:prstClr val="black"/>
                </a:solidFill>
                <a:latin typeface="Arial" charset="0"/>
              </a:rPr>
              <a:t>認知症高齢者数の推計</a:t>
            </a:r>
            <a:endParaRPr lang="ja-JP" altLang="en-US" sz="1200" b="1" dirty="0">
              <a:solidFill>
                <a:prstClr val="black"/>
              </a:solidFill>
              <a:latin typeface="HG丸ｺﾞｼｯｸM-PRO" pitchFamily="50" charset="-128"/>
              <a:ea typeface="HG丸ｺﾞｼｯｸM-PRO" pitchFamily="50" charset="-128"/>
              <a:cs typeface="ヒラギノ丸ゴ ProN W4"/>
            </a:endParaRPr>
          </a:p>
        </p:txBody>
      </p:sp>
      <p:sp>
        <p:nvSpPr>
          <p:cNvPr id="26" name="正方形/長方形 25"/>
          <p:cNvSpPr/>
          <p:nvPr/>
        </p:nvSpPr>
        <p:spPr>
          <a:xfrm>
            <a:off x="5313040" y="4455104"/>
            <a:ext cx="4247384" cy="25200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defTabSz="913575"/>
            <a:r>
              <a:rPr lang="ja-JP" altLang="en-US" sz="1200" dirty="0">
                <a:solidFill>
                  <a:prstClr val="black"/>
                </a:solidFill>
                <a:latin typeface="ＭＳ Ｐゴシック"/>
                <a:cs typeface="ヒラギノ丸ゴ ProN W4"/>
              </a:rPr>
              <a:t>世帯主が６５歳以上の単独世帯及び夫婦のみ世帯数の推計</a:t>
            </a:r>
          </a:p>
        </p:txBody>
      </p:sp>
      <p:sp>
        <p:nvSpPr>
          <p:cNvPr id="28" name="正方形/長方形 27"/>
          <p:cNvSpPr/>
          <p:nvPr/>
        </p:nvSpPr>
        <p:spPr>
          <a:xfrm>
            <a:off x="69030" y="4473144"/>
            <a:ext cx="2196441" cy="25200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defTabSz="913575"/>
            <a:r>
              <a:rPr lang="ja-JP" altLang="en-US" sz="1200" dirty="0">
                <a:solidFill>
                  <a:prstClr val="black"/>
                </a:solidFill>
                <a:latin typeface="Arial" charset="0"/>
              </a:rPr>
              <a:t>今後の高齢化の見込み</a:t>
            </a:r>
            <a:endParaRPr lang="ja-JP" altLang="en-US" sz="1200" b="1" dirty="0">
              <a:solidFill>
                <a:prstClr val="black"/>
              </a:solidFill>
              <a:latin typeface="HG丸ｺﾞｼｯｸM-PRO" pitchFamily="50" charset="-128"/>
              <a:ea typeface="HG丸ｺﾞｼｯｸM-PRO" pitchFamily="50" charset="-128"/>
              <a:cs typeface="ヒラギノ丸ゴ ProN W4"/>
            </a:endParaRPr>
          </a:p>
        </p:txBody>
      </p:sp>
      <p:graphicFrame>
        <p:nvGraphicFramePr>
          <p:cNvPr id="12" name="表 11"/>
          <p:cNvGraphicFramePr>
            <a:graphicFrameLocks noGrp="1"/>
          </p:cNvGraphicFramePr>
          <p:nvPr>
            <p:extLst>
              <p:ext uri="{D42A27DB-BD31-4B8C-83A1-F6EECF244321}">
                <p14:modId xmlns:p14="http://schemas.microsoft.com/office/powerpoint/2010/main" val="1169846897"/>
              </p:ext>
            </p:extLst>
          </p:nvPr>
        </p:nvGraphicFramePr>
        <p:xfrm>
          <a:off x="118973" y="4857899"/>
          <a:ext cx="4886437" cy="877516"/>
        </p:xfrm>
        <a:graphic>
          <a:graphicData uri="http://schemas.openxmlformats.org/drawingml/2006/table">
            <a:tbl>
              <a:tblPr firstRow="1" bandRow="1">
                <a:tableStyleId>{5940675A-B579-460E-94D1-54222C63F5DA}</a:tableStyleId>
              </a:tblPr>
              <a:tblGrid>
                <a:gridCol w="1122560">
                  <a:extLst>
                    <a:ext uri="{9D8B030D-6E8A-4147-A177-3AD203B41FA5}">
                      <a16:colId xmlns:a16="http://schemas.microsoft.com/office/drawing/2014/main" val="20000"/>
                    </a:ext>
                  </a:extLst>
                </a:gridCol>
                <a:gridCol w="924461">
                  <a:extLst>
                    <a:ext uri="{9D8B030D-6E8A-4147-A177-3AD203B41FA5}">
                      <a16:colId xmlns:a16="http://schemas.microsoft.com/office/drawing/2014/main" val="20001"/>
                    </a:ext>
                  </a:extLst>
                </a:gridCol>
                <a:gridCol w="858428">
                  <a:extLst>
                    <a:ext uri="{9D8B030D-6E8A-4147-A177-3AD203B41FA5}">
                      <a16:colId xmlns:a16="http://schemas.microsoft.com/office/drawing/2014/main" val="20002"/>
                    </a:ext>
                  </a:extLst>
                </a:gridCol>
                <a:gridCol w="990494">
                  <a:extLst>
                    <a:ext uri="{9D8B030D-6E8A-4147-A177-3AD203B41FA5}">
                      <a16:colId xmlns:a16="http://schemas.microsoft.com/office/drawing/2014/main" val="20003"/>
                    </a:ext>
                  </a:extLst>
                </a:gridCol>
                <a:gridCol w="990494">
                  <a:extLst>
                    <a:ext uri="{9D8B030D-6E8A-4147-A177-3AD203B41FA5}">
                      <a16:colId xmlns:a16="http://schemas.microsoft.com/office/drawing/2014/main" val="20004"/>
                    </a:ext>
                  </a:extLst>
                </a:gridCol>
              </a:tblGrid>
              <a:tr h="110497">
                <a:tc>
                  <a:txBody>
                    <a:bodyPr/>
                    <a:lstStyle/>
                    <a:p>
                      <a:pPr algn="ctr">
                        <a:lnSpc>
                          <a:spcPts val="1200"/>
                        </a:lnSpc>
                      </a:pPr>
                      <a:endParaRPr kumimoji="1" lang="ja-JP" altLang="en-US" sz="1200" baseline="0" dirty="0">
                        <a:latin typeface="+mn-lt"/>
                        <a:ea typeface="+mn-ea"/>
                      </a:endParaRPr>
                    </a:p>
                  </a:txBody>
                  <a:tcPr marL="99061" marR="99061" marT="36000" marB="0"/>
                </a:tc>
                <a:tc>
                  <a:txBody>
                    <a:bodyPr/>
                    <a:lstStyle/>
                    <a:p>
                      <a:pPr algn="ctr">
                        <a:lnSpc>
                          <a:spcPts val="1200"/>
                        </a:lnSpc>
                      </a:pPr>
                      <a:r>
                        <a:rPr kumimoji="1" lang="en-US" altLang="ja-JP" sz="1200" baseline="0" dirty="0">
                          <a:latin typeface="+mn-lt"/>
                          <a:ea typeface="+mn-ea"/>
                        </a:rPr>
                        <a:t>2012</a:t>
                      </a:r>
                      <a:r>
                        <a:rPr kumimoji="1" lang="ja-JP" altLang="en-US" sz="1200" baseline="0" dirty="0">
                          <a:latin typeface="+mn-lt"/>
                          <a:ea typeface="+mn-ea"/>
                        </a:rPr>
                        <a:t>年８月</a:t>
                      </a:r>
                    </a:p>
                  </a:txBody>
                  <a:tcPr marL="99061" marR="99061" marT="36000" marB="0"/>
                </a:tc>
                <a:tc>
                  <a:txBody>
                    <a:bodyPr/>
                    <a:lstStyle/>
                    <a:p>
                      <a:pPr algn="ctr">
                        <a:lnSpc>
                          <a:spcPts val="1200"/>
                        </a:lnSpc>
                      </a:pPr>
                      <a:r>
                        <a:rPr kumimoji="1" lang="en-US" altLang="ja-JP" sz="1200" baseline="0" dirty="0">
                          <a:latin typeface="+mn-lt"/>
                          <a:ea typeface="+mn-ea"/>
                        </a:rPr>
                        <a:t>2015</a:t>
                      </a:r>
                      <a:r>
                        <a:rPr kumimoji="1" lang="ja-JP" altLang="en-US" sz="1200" baseline="0" dirty="0">
                          <a:latin typeface="+mn-lt"/>
                          <a:ea typeface="+mn-ea"/>
                        </a:rPr>
                        <a:t>年</a:t>
                      </a:r>
                    </a:p>
                  </a:txBody>
                  <a:tcPr marL="99061" marR="99061" marT="36000" marB="0"/>
                </a:tc>
                <a:tc>
                  <a:txBody>
                    <a:bodyPr/>
                    <a:lstStyle/>
                    <a:p>
                      <a:pPr algn="ctr">
                        <a:lnSpc>
                          <a:spcPts val="1200"/>
                        </a:lnSpc>
                      </a:pPr>
                      <a:r>
                        <a:rPr kumimoji="1" lang="en-US" altLang="ja-JP" sz="1200" baseline="0" dirty="0">
                          <a:latin typeface="+mn-lt"/>
                          <a:ea typeface="+mn-ea"/>
                        </a:rPr>
                        <a:t>2025</a:t>
                      </a:r>
                      <a:r>
                        <a:rPr kumimoji="1" lang="ja-JP" altLang="en-US" sz="1200" baseline="0" dirty="0">
                          <a:latin typeface="+mn-lt"/>
                          <a:ea typeface="+mn-ea"/>
                        </a:rPr>
                        <a:t>年</a:t>
                      </a:r>
                    </a:p>
                  </a:txBody>
                  <a:tcPr marL="99061" marR="99061" marT="36000" marB="0"/>
                </a:tc>
                <a:tc>
                  <a:txBody>
                    <a:bodyPr/>
                    <a:lstStyle/>
                    <a:p>
                      <a:pPr algn="ctr">
                        <a:lnSpc>
                          <a:spcPts val="1200"/>
                        </a:lnSpc>
                      </a:pPr>
                      <a:r>
                        <a:rPr kumimoji="1" lang="en-US" altLang="ja-JP" sz="1200" baseline="0" dirty="0">
                          <a:latin typeface="+mn-lt"/>
                          <a:ea typeface="+mn-ea"/>
                        </a:rPr>
                        <a:t>2055</a:t>
                      </a:r>
                      <a:r>
                        <a:rPr kumimoji="1" lang="ja-JP" altLang="en-US" sz="1200" baseline="0" dirty="0">
                          <a:latin typeface="+mn-lt"/>
                          <a:ea typeface="+mn-ea"/>
                        </a:rPr>
                        <a:t>年</a:t>
                      </a:r>
                    </a:p>
                  </a:txBody>
                  <a:tcPr marL="99061" marR="99061" marT="36000" marB="0"/>
                </a:tc>
                <a:extLst>
                  <a:ext uri="{0D108BD9-81ED-4DB2-BD59-A6C34878D82A}">
                    <a16:rowId xmlns:a16="http://schemas.microsoft.com/office/drawing/2014/main" val="10000"/>
                  </a:ext>
                </a:extLst>
              </a:tr>
              <a:tr h="171668">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en-US" altLang="ja-JP" sz="1200" baseline="0" dirty="0">
                          <a:latin typeface="+mn-lt"/>
                          <a:ea typeface="+mn-ea"/>
                        </a:rPr>
                        <a:t>65</a:t>
                      </a:r>
                      <a:r>
                        <a:rPr kumimoji="1" lang="ja-JP" altLang="en-US" sz="1200" baseline="0" dirty="0">
                          <a:latin typeface="+mn-lt"/>
                          <a:ea typeface="+mn-ea"/>
                        </a:rPr>
                        <a:t>歳以上人口</a:t>
                      </a:r>
                      <a:endParaRPr kumimoji="1" lang="en-US" altLang="ja-JP" sz="1200" baseline="0" dirty="0">
                        <a:latin typeface="+mn-lt"/>
                        <a:ea typeface="+mn-ea"/>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aseline="0" dirty="0">
                          <a:latin typeface="+mn-lt"/>
                          <a:ea typeface="+mn-ea"/>
                        </a:rPr>
                        <a:t>（割合）</a:t>
                      </a:r>
                    </a:p>
                  </a:txBody>
                  <a:tcPr marL="99061" marR="99061" marT="36000" marB="0"/>
                </a:tc>
                <a:tc>
                  <a:txBody>
                    <a:bodyPr/>
                    <a:lstStyle/>
                    <a:p>
                      <a:pPr algn="ctr">
                        <a:lnSpc>
                          <a:spcPts val="1200"/>
                        </a:lnSpc>
                      </a:pPr>
                      <a:r>
                        <a:rPr kumimoji="1" lang="en-US" altLang="ja-JP" sz="1200" spc="0" baseline="0" dirty="0">
                          <a:latin typeface="+mn-ea"/>
                          <a:ea typeface="+mn-ea"/>
                        </a:rPr>
                        <a:t>3,058</a:t>
                      </a:r>
                      <a:r>
                        <a:rPr kumimoji="1" lang="ja-JP" altLang="en-US" sz="1200" spc="0" baseline="0" dirty="0">
                          <a:latin typeface="+mn-ea"/>
                          <a:ea typeface="+mn-ea"/>
                        </a:rPr>
                        <a:t>万人</a:t>
                      </a:r>
                      <a:endParaRPr kumimoji="1" lang="en-US" altLang="ja-JP" sz="1200" spc="0" baseline="0" dirty="0">
                        <a:latin typeface="+mn-ea"/>
                        <a:ea typeface="+mn-ea"/>
                      </a:endParaRPr>
                    </a:p>
                    <a:p>
                      <a:pPr algn="ctr">
                        <a:lnSpc>
                          <a:spcPts val="1200"/>
                        </a:lnSpc>
                      </a:pPr>
                      <a:r>
                        <a:rPr kumimoji="1" lang="ja-JP" altLang="en-US" sz="1200" spc="0" baseline="0" dirty="0">
                          <a:latin typeface="+mn-ea"/>
                          <a:ea typeface="+mn-ea"/>
                        </a:rPr>
                        <a:t>（</a:t>
                      </a:r>
                      <a:r>
                        <a:rPr kumimoji="1" lang="en-US" altLang="ja-JP" sz="1200" spc="0" baseline="0" dirty="0">
                          <a:latin typeface="+mn-ea"/>
                          <a:ea typeface="+mn-ea"/>
                        </a:rPr>
                        <a:t>24.0%</a:t>
                      </a:r>
                      <a:r>
                        <a:rPr kumimoji="1" lang="ja-JP" altLang="en-US" sz="1200" spc="0" baseline="0" dirty="0">
                          <a:latin typeface="+mn-ea"/>
                          <a:ea typeface="+mn-ea"/>
                        </a:rPr>
                        <a:t>）</a:t>
                      </a:r>
                    </a:p>
                  </a:txBody>
                  <a:tcPr marL="99061" marR="99061" marT="36000" marB="0" anchor="ctr"/>
                </a:tc>
                <a:tc>
                  <a:txBody>
                    <a:bodyPr/>
                    <a:lstStyle/>
                    <a:p>
                      <a:pPr algn="ctr">
                        <a:lnSpc>
                          <a:spcPts val="1200"/>
                        </a:lnSpc>
                      </a:pPr>
                      <a:r>
                        <a:rPr kumimoji="1" lang="en-US" altLang="ja-JP" sz="1200" spc="0" baseline="0" dirty="0">
                          <a:latin typeface="+mn-ea"/>
                          <a:ea typeface="+mn-ea"/>
                        </a:rPr>
                        <a:t>3,395</a:t>
                      </a:r>
                      <a:r>
                        <a:rPr kumimoji="1" lang="ja-JP" altLang="en-US" sz="1200" spc="0" baseline="0" dirty="0">
                          <a:latin typeface="+mn-ea"/>
                          <a:ea typeface="+mn-ea"/>
                        </a:rPr>
                        <a:t>万人</a:t>
                      </a:r>
                      <a:endParaRPr kumimoji="1" lang="en-US" altLang="ja-JP" sz="1200" spc="0" baseline="0" dirty="0">
                        <a:latin typeface="+mn-ea"/>
                        <a:ea typeface="+mn-ea"/>
                      </a:endParaRPr>
                    </a:p>
                    <a:p>
                      <a:pPr algn="ctr">
                        <a:lnSpc>
                          <a:spcPts val="1200"/>
                        </a:lnSpc>
                      </a:pPr>
                      <a:r>
                        <a:rPr kumimoji="1" lang="ja-JP" altLang="en-US" sz="1200" spc="0" baseline="0" dirty="0">
                          <a:latin typeface="+mn-ea"/>
                          <a:ea typeface="+mn-ea"/>
                        </a:rPr>
                        <a:t>（</a:t>
                      </a:r>
                      <a:r>
                        <a:rPr kumimoji="1" lang="en-US" altLang="ja-JP" sz="1200" spc="0" baseline="0" dirty="0">
                          <a:latin typeface="+mn-ea"/>
                          <a:ea typeface="+mn-ea"/>
                        </a:rPr>
                        <a:t>26.8%</a:t>
                      </a:r>
                      <a:r>
                        <a:rPr kumimoji="1" lang="ja-JP" altLang="en-US" sz="1200" spc="0" baseline="0" dirty="0">
                          <a:latin typeface="+mn-ea"/>
                          <a:ea typeface="+mn-ea"/>
                        </a:rPr>
                        <a:t>）</a:t>
                      </a:r>
                    </a:p>
                  </a:txBody>
                  <a:tcPr marL="99061" marR="99061" marT="36000" marB="0" anchor="ctr"/>
                </a:tc>
                <a:tc>
                  <a:txBody>
                    <a:bodyPr/>
                    <a:lstStyle/>
                    <a:p>
                      <a:pPr algn="ctr">
                        <a:lnSpc>
                          <a:spcPts val="1200"/>
                        </a:lnSpc>
                      </a:pPr>
                      <a:r>
                        <a:rPr kumimoji="1" lang="en-US" altLang="ja-JP" sz="1200" spc="0" baseline="0" dirty="0">
                          <a:solidFill>
                            <a:schemeClr val="tx1"/>
                          </a:solidFill>
                          <a:latin typeface="+mn-ea"/>
                          <a:ea typeface="+mn-ea"/>
                        </a:rPr>
                        <a:t>3,657</a:t>
                      </a:r>
                      <a:r>
                        <a:rPr kumimoji="1" lang="ja-JP" altLang="en-US" sz="1200" spc="0" baseline="0" dirty="0">
                          <a:solidFill>
                            <a:schemeClr val="tx1"/>
                          </a:solidFill>
                          <a:latin typeface="+mn-ea"/>
                          <a:ea typeface="+mn-ea"/>
                        </a:rPr>
                        <a:t>万人</a:t>
                      </a:r>
                      <a:endParaRPr kumimoji="1" lang="en-US" altLang="ja-JP" sz="1200" spc="0" baseline="0" dirty="0">
                        <a:solidFill>
                          <a:schemeClr val="tx1"/>
                        </a:solidFill>
                        <a:latin typeface="+mn-ea"/>
                        <a:ea typeface="+mn-ea"/>
                      </a:endParaRPr>
                    </a:p>
                    <a:p>
                      <a:pPr algn="ctr">
                        <a:lnSpc>
                          <a:spcPts val="1200"/>
                        </a:lnSpc>
                      </a:pPr>
                      <a:r>
                        <a:rPr kumimoji="1" lang="ja-JP" altLang="en-US" sz="1200" spc="0" baseline="0" dirty="0">
                          <a:latin typeface="+mn-ea"/>
                          <a:ea typeface="+mn-ea"/>
                        </a:rPr>
                        <a:t>（</a:t>
                      </a:r>
                      <a:r>
                        <a:rPr kumimoji="1" lang="en-US" altLang="ja-JP" sz="1200" spc="0" baseline="0" dirty="0">
                          <a:latin typeface="+mn-ea"/>
                          <a:ea typeface="+mn-ea"/>
                        </a:rPr>
                        <a:t>30.3%</a:t>
                      </a:r>
                      <a:r>
                        <a:rPr kumimoji="1" lang="ja-JP" altLang="en-US" sz="1200" spc="0" baseline="0" dirty="0">
                          <a:latin typeface="+mn-ea"/>
                          <a:ea typeface="+mn-ea"/>
                        </a:rPr>
                        <a:t>）</a:t>
                      </a:r>
                    </a:p>
                  </a:txBody>
                  <a:tcPr marL="99061" marR="99061" marT="36000" marB="0" anchor="ctr"/>
                </a:tc>
                <a:tc>
                  <a:txBody>
                    <a:bodyPr/>
                    <a:lstStyle/>
                    <a:p>
                      <a:pPr algn="ctr">
                        <a:lnSpc>
                          <a:spcPts val="1200"/>
                        </a:lnSpc>
                      </a:pPr>
                      <a:r>
                        <a:rPr kumimoji="1" lang="en-US" altLang="ja-JP" sz="1200" spc="0" baseline="0" dirty="0">
                          <a:latin typeface="+mn-ea"/>
                          <a:ea typeface="+mn-ea"/>
                        </a:rPr>
                        <a:t>3,626</a:t>
                      </a:r>
                      <a:r>
                        <a:rPr kumimoji="1" lang="ja-JP" altLang="en-US" sz="1200" spc="0" baseline="0" dirty="0">
                          <a:latin typeface="+mn-ea"/>
                          <a:ea typeface="+mn-ea"/>
                        </a:rPr>
                        <a:t>万人</a:t>
                      </a:r>
                      <a:endParaRPr kumimoji="1" lang="en-US" altLang="ja-JP" sz="1200" spc="0" baseline="0" dirty="0">
                        <a:latin typeface="+mn-ea"/>
                        <a:ea typeface="+mn-ea"/>
                      </a:endParaRPr>
                    </a:p>
                    <a:p>
                      <a:pPr algn="ctr">
                        <a:lnSpc>
                          <a:spcPts val="1200"/>
                        </a:lnSpc>
                      </a:pPr>
                      <a:r>
                        <a:rPr kumimoji="1" lang="ja-JP" altLang="en-US" sz="1200" spc="0" baseline="0" dirty="0">
                          <a:latin typeface="+mn-ea"/>
                          <a:ea typeface="+mn-ea"/>
                        </a:rPr>
                        <a:t>（</a:t>
                      </a:r>
                      <a:r>
                        <a:rPr kumimoji="1" lang="en-US" altLang="ja-JP" sz="1200" spc="0" baseline="0" dirty="0">
                          <a:latin typeface="+mn-ea"/>
                          <a:ea typeface="+mn-ea"/>
                        </a:rPr>
                        <a:t>39.4%</a:t>
                      </a:r>
                      <a:r>
                        <a:rPr kumimoji="1" lang="ja-JP" altLang="en-US" sz="1200" spc="0" baseline="0" dirty="0">
                          <a:latin typeface="+mn-ea"/>
                          <a:ea typeface="+mn-ea"/>
                        </a:rPr>
                        <a:t>）</a:t>
                      </a:r>
                    </a:p>
                  </a:txBody>
                  <a:tcPr marL="99061" marR="99061" marT="36000" marB="0" anchor="ctr"/>
                </a:tc>
                <a:extLst>
                  <a:ext uri="{0D108BD9-81ED-4DB2-BD59-A6C34878D82A}">
                    <a16:rowId xmlns:a16="http://schemas.microsoft.com/office/drawing/2014/main" val="10001"/>
                  </a:ext>
                </a:extLst>
              </a:tr>
              <a:tr h="346157">
                <a:tc>
                  <a:txBody>
                    <a:bodyPr/>
                    <a:lstStyle/>
                    <a:p>
                      <a:pPr algn="ctr">
                        <a:lnSpc>
                          <a:spcPts val="1200"/>
                        </a:lnSpc>
                      </a:pPr>
                      <a:r>
                        <a:rPr kumimoji="1" lang="en-US" altLang="ja-JP" sz="1200" baseline="0" dirty="0">
                          <a:latin typeface="+mn-lt"/>
                          <a:ea typeface="+mn-ea"/>
                        </a:rPr>
                        <a:t>75</a:t>
                      </a:r>
                      <a:r>
                        <a:rPr kumimoji="1" lang="ja-JP" altLang="en-US" sz="1200" baseline="0" dirty="0">
                          <a:latin typeface="+mn-lt"/>
                          <a:ea typeface="+mn-ea"/>
                        </a:rPr>
                        <a:t>歳以上人口</a:t>
                      </a:r>
                      <a:endParaRPr kumimoji="1" lang="en-US" altLang="ja-JP" sz="1200" baseline="0" dirty="0">
                        <a:latin typeface="+mn-lt"/>
                        <a:ea typeface="+mn-ea"/>
                      </a:endParaRPr>
                    </a:p>
                    <a:p>
                      <a:pPr algn="ctr">
                        <a:lnSpc>
                          <a:spcPts val="1200"/>
                        </a:lnSpc>
                      </a:pPr>
                      <a:r>
                        <a:rPr kumimoji="1" lang="ja-JP" altLang="en-US" sz="1200" baseline="0" dirty="0">
                          <a:latin typeface="+mn-lt"/>
                          <a:ea typeface="+mn-ea"/>
                        </a:rPr>
                        <a:t>（割合）</a:t>
                      </a:r>
                    </a:p>
                  </a:txBody>
                  <a:tcPr marL="99061" marR="99061" marT="36000" marB="0"/>
                </a:tc>
                <a:tc>
                  <a:txBody>
                    <a:bodyPr/>
                    <a:lstStyle/>
                    <a:p>
                      <a:pPr algn="ctr">
                        <a:lnSpc>
                          <a:spcPts val="1200"/>
                        </a:lnSpc>
                      </a:pPr>
                      <a:r>
                        <a:rPr kumimoji="1" lang="en-US" altLang="ja-JP" sz="1200" spc="0" baseline="0" dirty="0">
                          <a:latin typeface="+mn-ea"/>
                          <a:ea typeface="+mn-ea"/>
                        </a:rPr>
                        <a:t>1,511</a:t>
                      </a:r>
                      <a:r>
                        <a:rPr kumimoji="1" lang="ja-JP" altLang="en-US" sz="1200" spc="0" baseline="0" dirty="0">
                          <a:latin typeface="+mn-ea"/>
                          <a:ea typeface="+mn-ea"/>
                        </a:rPr>
                        <a:t>万人</a:t>
                      </a:r>
                      <a:endParaRPr kumimoji="1" lang="en-US" altLang="ja-JP" sz="1200" spc="0" baseline="0" dirty="0">
                        <a:latin typeface="+mn-ea"/>
                        <a:ea typeface="+mn-ea"/>
                      </a:endParaRPr>
                    </a:p>
                    <a:p>
                      <a:pPr algn="ctr">
                        <a:lnSpc>
                          <a:spcPts val="1200"/>
                        </a:lnSpc>
                      </a:pPr>
                      <a:r>
                        <a:rPr kumimoji="1" lang="ja-JP" altLang="en-US" sz="1200" spc="0" baseline="0" dirty="0">
                          <a:latin typeface="+mn-ea"/>
                          <a:ea typeface="+mn-ea"/>
                        </a:rPr>
                        <a:t>（</a:t>
                      </a:r>
                      <a:r>
                        <a:rPr kumimoji="1" lang="en-US" altLang="ja-JP" sz="1200" spc="0" baseline="0" dirty="0">
                          <a:latin typeface="+mn-ea"/>
                          <a:ea typeface="+mn-ea"/>
                        </a:rPr>
                        <a:t>11.8%</a:t>
                      </a:r>
                      <a:r>
                        <a:rPr kumimoji="1" lang="ja-JP" altLang="en-US" sz="1200" spc="0" baseline="0" dirty="0">
                          <a:latin typeface="+mn-ea"/>
                          <a:ea typeface="+mn-ea"/>
                        </a:rPr>
                        <a:t>）</a:t>
                      </a:r>
                    </a:p>
                  </a:txBody>
                  <a:tcPr marL="99061" marR="99061" marT="36000" marB="0" anchor="ctr"/>
                </a:tc>
                <a:tc>
                  <a:txBody>
                    <a:bodyPr/>
                    <a:lstStyle/>
                    <a:p>
                      <a:pPr algn="ctr">
                        <a:lnSpc>
                          <a:spcPts val="1200"/>
                        </a:lnSpc>
                      </a:pPr>
                      <a:r>
                        <a:rPr kumimoji="1" lang="en-US" altLang="ja-JP" sz="1200" spc="0" baseline="0" dirty="0">
                          <a:latin typeface="+mn-ea"/>
                          <a:ea typeface="+mn-ea"/>
                        </a:rPr>
                        <a:t>1,646</a:t>
                      </a:r>
                      <a:r>
                        <a:rPr kumimoji="1" lang="ja-JP" altLang="en-US" sz="1200" spc="0" baseline="0" dirty="0">
                          <a:latin typeface="+mn-ea"/>
                          <a:ea typeface="+mn-ea"/>
                        </a:rPr>
                        <a:t>万人</a:t>
                      </a:r>
                      <a:endParaRPr kumimoji="1" lang="en-US" altLang="ja-JP" sz="1200" spc="0" baseline="0" dirty="0">
                        <a:latin typeface="+mn-ea"/>
                        <a:ea typeface="+mn-ea"/>
                      </a:endParaRPr>
                    </a:p>
                    <a:p>
                      <a:pPr algn="ctr">
                        <a:lnSpc>
                          <a:spcPts val="1200"/>
                        </a:lnSpc>
                      </a:pPr>
                      <a:r>
                        <a:rPr kumimoji="1" lang="ja-JP" altLang="en-US" sz="1200" spc="0" baseline="0" dirty="0">
                          <a:latin typeface="+mn-ea"/>
                          <a:ea typeface="+mn-ea"/>
                        </a:rPr>
                        <a:t>（</a:t>
                      </a:r>
                      <a:r>
                        <a:rPr kumimoji="1" lang="en-US" altLang="ja-JP" sz="1200" spc="0" baseline="0" dirty="0">
                          <a:latin typeface="+mn-ea"/>
                          <a:ea typeface="+mn-ea"/>
                        </a:rPr>
                        <a:t>13.0%</a:t>
                      </a:r>
                      <a:r>
                        <a:rPr kumimoji="1" lang="ja-JP" altLang="en-US" sz="1200" spc="0" baseline="0" dirty="0">
                          <a:latin typeface="+mn-ea"/>
                          <a:ea typeface="+mn-ea"/>
                        </a:rPr>
                        <a:t>）</a:t>
                      </a:r>
                    </a:p>
                  </a:txBody>
                  <a:tcPr marL="99061" marR="99061" marT="36000" marB="0" anchor="ctr"/>
                </a:tc>
                <a:tc>
                  <a:txBody>
                    <a:bodyPr/>
                    <a:lstStyle/>
                    <a:p>
                      <a:pPr algn="ctr">
                        <a:lnSpc>
                          <a:spcPts val="1200"/>
                        </a:lnSpc>
                      </a:pPr>
                      <a:r>
                        <a:rPr kumimoji="1" lang="en-US" altLang="ja-JP" sz="1200" spc="0" baseline="0" dirty="0">
                          <a:latin typeface="+mn-ea"/>
                          <a:ea typeface="+mn-ea"/>
                        </a:rPr>
                        <a:t>2,179</a:t>
                      </a:r>
                      <a:r>
                        <a:rPr kumimoji="1" lang="ja-JP" altLang="en-US" sz="1200" spc="0" baseline="0" dirty="0">
                          <a:latin typeface="+mn-ea"/>
                          <a:ea typeface="+mn-ea"/>
                        </a:rPr>
                        <a:t>万人</a:t>
                      </a:r>
                      <a:endParaRPr kumimoji="1" lang="en-US" altLang="ja-JP" sz="1200" spc="0" baseline="0" dirty="0">
                        <a:latin typeface="+mn-ea"/>
                        <a:ea typeface="+mn-ea"/>
                      </a:endParaRPr>
                    </a:p>
                    <a:p>
                      <a:pPr algn="ctr">
                        <a:lnSpc>
                          <a:spcPts val="1200"/>
                        </a:lnSpc>
                      </a:pPr>
                      <a:r>
                        <a:rPr kumimoji="1" lang="ja-JP" altLang="en-US" sz="1200" spc="0" baseline="0" dirty="0">
                          <a:latin typeface="+mn-ea"/>
                          <a:ea typeface="+mn-ea"/>
                        </a:rPr>
                        <a:t>（</a:t>
                      </a:r>
                      <a:r>
                        <a:rPr kumimoji="1" lang="en-US" altLang="ja-JP" sz="1200" spc="0" baseline="0" dirty="0">
                          <a:latin typeface="+mn-ea"/>
                          <a:ea typeface="+mn-ea"/>
                        </a:rPr>
                        <a:t>18.1%</a:t>
                      </a:r>
                      <a:r>
                        <a:rPr kumimoji="1" lang="ja-JP" altLang="en-US" sz="1200" spc="0" baseline="0" dirty="0">
                          <a:latin typeface="+mn-ea"/>
                          <a:ea typeface="+mn-ea"/>
                        </a:rPr>
                        <a:t>）</a:t>
                      </a:r>
                    </a:p>
                  </a:txBody>
                  <a:tcPr marL="99061" marR="99061" marT="36000" marB="0" anchor="ctr"/>
                </a:tc>
                <a:tc>
                  <a:txBody>
                    <a:bodyPr/>
                    <a:lstStyle/>
                    <a:p>
                      <a:pPr algn="ctr">
                        <a:lnSpc>
                          <a:spcPts val="1200"/>
                        </a:lnSpc>
                      </a:pPr>
                      <a:r>
                        <a:rPr kumimoji="1" lang="en-US" altLang="ja-JP" sz="1200" spc="0" baseline="0" dirty="0">
                          <a:latin typeface="+mn-ea"/>
                          <a:ea typeface="+mn-ea"/>
                        </a:rPr>
                        <a:t>2,401</a:t>
                      </a:r>
                      <a:r>
                        <a:rPr kumimoji="1" lang="ja-JP" altLang="en-US" sz="1200" spc="0" baseline="0" dirty="0">
                          <a:latin typeface="+mn-ea"/>
                          <a:ea typeface="+mn-ea"/>
                        </a:rPr>
                        <a:t>万人</a:t>
                      </a:r>
                      <a:endParaRPr kumimoji="1" lang="en-US" altLang="ja-JP" sz="1200" spc="0" baseline="0" dirty="0">
                        <a:latin typeface="+mn-ea"/>
                        <a:ea typeface="+mn-ea"/>
                      </a:endParaRPr>
                    </a:p>
                    <a:p>
                      <a:pPr algn="ctr">
                        <a:lnSpc>
                          <a:spcPts val="1200"/>
                        </a:lnSpc>
                      </a:pPr>
                      <a:r>
                        <a:rPr kumimoji="1" lang="ja-JP" altLang="en-US" sz="1200" spc="0" baseline="0" dirty="0">
                          <a:latin typeface="+mn-ea"/>
                          <a:ea typeface="+mn-ea"/>
                        </a:rPr>
                        <a:t>（</a:t>
                      </a:r>
                      <a:r>
                        <a:rPr kumimoji="1" lang="en-US" altLang="ja-JP" sz="1200" spc="0" baseline="0" dirty="0">
                          <a:latin typeface="+mn-ea"/>
                          <a:ea typeface="+mn-ea"/>
                        </a:rPr>
                        <a:t>26.1%</a:t>
                      </a:r>
                      <a:r>
                        <a:rPr kumimoji="1" lang="ja-JP" altLang="en-US" sz="1200" spc="0" baseline="0" dirty="0">
                          <a:latin typeface="+mn-ea"/>
                          <a:ea typeface="+mn-ea"/>
                        </a:rPr>
                        <a:t>）</a:t>
                      </a:r>
                    </a:p>
                  </a:txBody>
                  <a:tcPr marL="99061" marR="99061" marT="3600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8144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59188569"/>
              </p:ext>
            </p:extLst>
          </p:nvPr>
        </p:nvGraphicFramePr>
        <p:xfrm>
          <a:off x="35248" y="413156"/>
          <a:ext cx="9812656" cy="6312011"/>
        </p:xfrm>
        <a:graphic>
          <a:graphicData uri="http://schemas.openxmlformats.org/drawingml/2006/table">
            <a:tbl>
              <a:tblPr firstRow="1" firstCol="1" bandRow="1">
                <a:tableStyleId>{5940675A-B579-460E-94D1-54222C63F5DA}</a:tableStyleId>
              </a:tblPr>
              <a:tblGrid>
                <a:gridCol w="1749400">
                  <a:extLst>
                    <a:ext uri="{9D8B030D-6E8A-4147-A177-3AD203B41FA5}">
                      <a16:colId xmlns:a16="http://schemas.microsoft.com/office/drawing/2014/main" val="20000"/>
                    </a:ext>
                  </a:extLst>
                </a:gridCol>
                <a:gridCol w="8063256">
                  <a:extLst>
                    <a:ext uri="{9D8B030D-6E8A-4147-A177-3AD203B41FA5}">
                      <a16:colId xmlns:a16="http://schemas.microsoft.com/office/drawing/2014/main" val="20001"/>
                    </a:ext>
                  </a:extLst>
                </a:gridCol>
              </a:tblGrid>
              <a:tr h="250889">
                <a:tc>
                  <a:txBody>
                    <a:bodyPr/>
                    <a:lstStyle/>
                    <a:p>
                      <a:pPr algn="ctr">
                        <a:lnSpc>
                          <a:spcPts val="1600"/>
                        </a:lnSpc>
                        <a:spcAft>
                          <a:spcPts val="0"/>
                        </a:spcAft>
                      </a:pPr>
                      <a:r>
                        <a:rPr lang="ja-JP" sz="1400" kern="100" dirty="0">
                          <a:effectLst/>
                        </a:rPr>
                        <a:t>施行期日</a:t>
                      </a:r>
                      <a:endParaRPr lang="ja-JP" sz="1400" kern="100" dirty="0">
                        <a:effectLst/>
                        <a:latin typeface="Century"/>
                        <a:ea typeface="ＭＳ 明朝"/>
                        <a:cs typeface="Century"/>
                      </a:endParaRPr>
                    </a:p>
                  </a:txBody>
                  <a:tcPr marL="72000" marR="72000" marT="36000" marB="0"/>
                </a:tc>
                <a:tc>
                  <a:txBody>
                    <a:bodyPr/>
                    <a:lstStyle/>
                    <a:p>
                      <a:pPr algn="ctr">
                        <a:lnSpc>
                          <a:spcPts val="1600"/>
                        </a:lnSpc>
                        <a:spcAft>
                          <a:spcPts val="0"/>
                        </a:spcAft>
                      </a:pPr>
                      <a:r>
                        <a:rPr lang="ja-JP" sz="1400" kern="100" dirty="0">
                          <a:effectLst/>
                        </a:rPr>
                        <a:t>改正事項</a:t>
                      </a:r>
                      <a:endParaRPr lang="ja-JP" sz="1400" kern="100" dirty="0">
                        <a:effectLst/>
                        <a:latin typeface="Century"/>
                        <a:ea typeface="ＭＳ 明朝"/>
                        <a:cs typeface="Century"/>
                      </a:endParaRPr>
                    </a:p>
                  </a:txBody>
                  <a:tcPr marL="72000" marR="72000" marT="36000" marB="0"/>
                </a:tc>
                <a:extLst>
                  <a:ext uri="{0D108BD9-81ED-4DB2-BD59-A6C34878D82A}">
                    <a16:rowId xmlns:a16="http://schemas.microsoft.com/office/drawing/2014/main" val="10000"/>
                  </a:ext>
                </a:extLst>
              </a:tr>
              <a:tr h="642222">
                <a:tc>
                  <a:txBody>
                    <a:bodyPr/>
                    <a:lstStyle/>
                    <a:p>
                      <a:pPr algn="just">
                        <a:lnSpc>
                          <a:spcPts val="1600"/>
                        </a:lnSpc>
                        <a:spcAft>
                          <a:spcPts val="0"/>
                        </a:spcAft>
                      </a:pPr>
                      <a:r>
                        <a:rPr lang="ja-JP" sz="1100" kern="100" dirty="0">
                          <a:effectLst/>
                        </a:rPr>
                        <a:t>①公布の日</a:t>
                      </a:r>
                      <a:endParaRPr lang="ja-JP" sz="1100" kern="100" dirty="0">
                        <a:effectLst/>
                        <a:latin typeface="Century"/>
                        <a:ea typeface="ＭＳ 明朝"/>
                        <a:cs typeface="Century"/>
                      </a:endParaRPr>
                    </a:p>
                  </a:txBody>
                  <a:tcPr marL="72000" marR="72000" marT="36000" marB="36000"/>
                </a:tc>
                <a:tc>
                  <a:txBody>
                    <a:bodyPr/>
                    <a:lstStyle/>
                    <a:p>
                      <a:pPr algn="l">
                        <a:lnSpc>
                          <a:spcPts val="1600"/>
                        </a:lnSpc>
                        <a:spcAft>
                          <a:spcPts val="300"/>
                        </a:spcAft>
                      </a:pPr>
                      <a:r>
                        <a:rPr lang="ja-JP" sz="1300" kern="100" dirty="0">
                          <a:effectLst/>
                        </a:rPr>
                        <a:t>○診療放射線技師法（業務実施体制の見直し）</a:t>
                      </a:r>
                    </a:p>
                    <a:p>
                      <a:pPr marL="152400" indent="-152400" algn="l">
                        <a:lnSpc>
                          <a:spcPts val="1600"/>
                        </a:lnSpc>
                        <a:spcAft>
                          <a:spcPts val="300"/>
                        </a:spcAft>
                      </a:pPr>
                      <a:r>
                        <a:rPr lang="ja-JP" sz="1300" kern="100" dirty="0">
                          <a:effectLst/>
                        </a:rPr>
                        <a:t>○社会福祉士及び介護福祉士法等の一部を改正する法律（介護福祉士の資格取得方法の見直しの期日の変更）</a:t>
                      </a:r>
                      <a:endParaRPr lang="ja-JP" sz="1300" kern="100" dirty="0">
                        <a:effectLst/>
                        <a:latin typeface="Century"/>
                        <a:ea typeface="ＭＳ 明朝"/>
                        <a:cs typeface="Century"/>
                      </a:endParaRPr>
                    </a:p>
                  </a:txBody>
                  <a:tcPr marL="72000" marR="72000" marT="36000" marB="36000"/>
                </a:tc>
                <a:extLst>
                  <a:ext uri="{0D108BD9-81ED-4DB2-BD59-A6C34878D82A}">
                    <a16:rowId xmlns:a16="http://schemas.microsoft.com/office/drawing/2014/main" val="10001"/>
                  </a:ext>
                </a:extLst>
              </a:tr>
              <a:tr h="865474">
                <a:tc>
                  <a:txBody>
                    <a:bodyPr/>
                    <a:lstStyle/>
                    <a:p>
                      <a:pPr marL="152400" indent="-152400" algn="just">
                        <a:lnSpc>
                          <a:spcPts val="1600"/>
                        </a:lnSpc>
                        <a:spcAft>
                          <a:spcPts val="0"/>
                        </a:spcAft>
                      </a:pPr>
                      <a:r>
                        <a:rPr lang="ja-JP" sz="1100" kern="100" dirty="0">
                          <a:effectLst/>
                        </a:rPr>
                        <a:t>②平成２６年４月１日又はこの法律の公布の日のいずれか遅い日</a:t>
                      </a:r>
                      <a:endParaRPr lang="ja-JP" sz="1100" kern="100" dirty="0">
                        <a:effectLst/>
                        <a:latin typeface="Century"/>
                        <a:ea typeface="ＭＳ 明朝"/>
                        <a:cs typeface="Century"/>
                      </a:endParaRPr>
                    </a:p>
                  </a:txBody>
                  <a:tcPr marL="72000" marR="72000" marT="36000" marB="36000"/>
                </a:tc>
                <a:tc>
                  <a:txBody>
                    <a:bodyPr/>
                    <a:lstStyle/>
                    <a:p>
                      <a:pPr marL="152400" indent="-152400" algn="l">
                        <a:lnSpc>
                          <a:spcPts val="1600"/>
                        </a:lnSpc>
                        <a:spcAft>
                          <a:spcPts val="300"/>
                        </a:spcAft>
                      </a:pPr>
                      <a:r>
                        <a:rPr lang="ja-JP" sz="1300" kern="100" dirty="0">
                          <a:effectLst/>
                        </a:rPr>
                        <a:t>○地域における公的介護施設等の計画的な整備等の促進に関する法律（厚生労働大臣による総合確保方針の策定、基金による財政支援）</a:t>
                      </a:r>
                    </a:p>
                    <a:p>
                      <a:pPr algn="l">
                        <a:lnSpc>
                          <a:spcPts val="1600"/>
                        </a:lnSpc>
                        <a:spcAft>
                          <a:spcPts val="300"/>
                        </a:spcAft>
                      </a:pPr>
                      <a:r>
                        <a:rPr lang="ja-JP" sz="1300" kern="100" dirty="0">
                          <a:effectLst/>
                        </a:rPr>
                        <a:t>○医療法（総合確保方針に即した医療計画の作成）</a:t>
                      </a:r>
                    </a:p>
                    <a:p>
                      <a:pPr marL="152400" indent="-152400" algn="l">
                        <a:lnSpc>
                          <a:spcPts val="1600"/>
                        </a:lnSpc>
                        <a:spcAft>
                          <a:spcPts val="300"/>
                        </a:spcAft>
                      </a:pPr>
                      <a:r>
                        <a:rPr lang="ja-JP" sz="1300" kern="100" dirty="0">
                          <a:effectLst/>
                        </a:rPr>
                        <a:t>○介護保険法（総合確保方針に即した介護保険事業計画等の作成）</a:t>
                      </a:r>
                      <a:endParaRPr lang="ja-JP" sz="1300" kern="100" dirty="0">
                        <a:effectLst/>
                        <a:latin typeface="Century"/>
                        <a:ea typeface="ＭＳ 明朝"/>
                        <a:cs typeface="Century"/>
                      </a:endParaRPr>
                    </a:p>
                  </a:txBody>
                  <a:tcPr marL="72000" marR="72000" marT="36000" marB="36000"/>
                </a:tc>
                <a:extLst>
                  <a:ext uri="{0D108BD9-81ED-4DB2-BD59-A6C34878D82A}">
                    <a16:rowId xmlns:a16="http://schemas.microsoft.com/office/drawing/2014/main" val="10002"/>
                  </a:ext>
                </a:extLst>
              </a:tr>
              <a:tr h="945709">
                <a:tc>
                  <a:txBody>
                    <a:bodyPr/>
                    <a:lstStyle/>
                    <a:p>
                      <a:pPr algn="just">
                        <a:lnSpc>
                          <a:spcPts val="1600"/>
                        </a:lnSpc>
                        <a:spcAft>
                          <a:spcPts val="0"/>
                        </a:spcAft>
                      </a:pPr>
                      <a:r>
                        <a:rPr lang="ja-JP" sz="1100" kern="100" dirty="0">
                          <a:effectLst/>
                        </a:rPr>
                        <a:t>③平成２６年１０月１日</a:t>
                      </a:r>
                      <a:endParaRPr lang="ja-JP" sz="1100" kern="100" dirty="0">
                        <a:effectLst/>
                        <a:latin typeface="Century"/>
                        <a:ea typeface="ＭＳ 明朝"/>
                        <a:cs typeface="Century"/>
                      </a:endParaRPr>
                    </a:p>
                  </a:txBody>
                  <a:tcPr marL="72000" marR="72000" marT="36000" marB="36000"/>
                </a:tc>
                <a:tc>
                  <a:txBody>
                    <a:bodyPr/>
                    <a:lstStyle/>
                    <a:p>
                      <a:pPr marL="177800" indent="-177800" algn="l">
                        <a:lnSpc>
                          <a:spcPts val="1600"/>
                        </a:lnSpc>
                        <a:spcAft>
                          <a:spcPts val="300"/>
                        </a:spcAft>
                      </a:pPr>
                      <a:r>
                        <a:rPr lang="ja-JP" sz="1300" kern="100" dirty="0">
                          <a:effectLst/>
                        </a:rPr>
                        <a:t>○医療法（病床機能報告制度の創設、在宅医療の推進、病院・有床診療所等の役割、勤務環境改善、地域医療支援センターの機能の位置づけ、社団たる医療法人と財団たる医療法人の合併）</a:t>
                      </a:r>
                    </a:p>
                    <a:p>
                      <a:pPr marL="152400" indent="-152400" algn="l">
                        <a:lnSpc>
                          <a:spcPts val="1600"/>
                        </a:lnSpc>
                        <a:spcAft>
                          <a:spcPts val="300"/>
                        </a:spcAft>
                      </a:pPr>
                      <a:r>
                        <a:rPr lang="ja-JP" sz="1300" kern="100" dirty="0">
                          <a:effectLst/>
                        </a:rPr>
                        <a:t>○外国医師等が行う臨床修練に係る医師法第十七条等の特例等に関する法律（臨床教授等の創設）</a:t>
                      </a:r>
                    </a:p>
                    <a:p>
                      <a:pPr marL="152400" indent="-152400" algn="l">
                        <a:lnSpc>
                          <a:spcPts val="1600"/>
                        </a:lnSpc>
                        <a:spcAft>
                          <a:spcPts val="300"/>
                        </a:spcAft>
                      </a:pPr>
                      <a:r>
                        <a:rPr lang="ja-JP" sz="1300" kern="100" dirty="0">
                          <a:effectLst/>
                        </a:rPr>
                        <a:t>○良質な医療を提供する体制の確立を図るための医療法等の一部を改正する法律（持分なし医療法人への移行）</a:t>
                      </a:r>
                      <a:endParaRPr lang="ja-JP" sz="1300" kern="100" dirty="0">
                        <a:effectLst/>
                        <a:latin typeface="Century"/>
                        <a:ea typeface="ＭＳ 明朝"/>
                        <a:cs typeface="Century"/>
                      </a:endParaRPr>
                    </a:p>
                  </a:txBody>
                  <a:tcPr marL="72000" marR="72000" marT="36000" marB="36000"/>
                </a:tc>
                <a:extLst>
                  <a:ext uri="{0D108BD9-81ED-4DB2-BD59-A6C34878D82A}">
                    <a16:rowId xmlns:a16="http://schemas.microsoft.com/office/drawing/2014/main" val="10003"/>
                  </a:ext>
                </a:extLst>
              </a:tr>
              <a:tr h="624990">
                <a:tc>
                  <a:txBody>
                    <a:bodyPr/>
                    <a:lstStyle/>
                    <a:p>
                      <a:pPr algn="just">
                        <a:lnSpc>
                          <a:spcPts val="1600"/>
                        </a:lnSpc>
                        <a:spcAft>
                          <a:spcPts val="0"/>
                        </a:spcAft>
                      </a:pPr>
                      <a:r>
                        <a:rPr lang="ja-JP" sz="1100" kern="100" dirty="0">
                          <a:effectLst/>
                        </a:rPr>
                        <a:t>④平成２７年４月１日</a:t>
                      </a:r>
                      <a:endParaRPr lang="ja-JP" sz="1100" kern="100" dirty="0">
                        <a:effectLst/>
                        <a:latin typeface="Century"/>
                        <a:ea typeface="ＭＳ 明朝"/>
                        <a:cs typeface="Century"/>
                      </a:endParaRPr>
                    </a:p>
                  </a:txBody>
                  <a:tcPr marL="72000" marR="72000" marT="36000" marB="36000"/>
                </a:tc>
                <a:tc>
                  <a:txBody>
                    <a:bodyPr/>
                    <a:lstStyle/>
                    <a:p>
                      <a:pPr algn="l">
                        <a:lnSpc>
                          <a:spcPts val="1600"/>
                        </a:lnSpc>
                        <a:spcAft>
                          <a:spcPts val="300"/>
                        </a:spcAft>
                      </a:pPr>
                      <a:r>
                        <a:rPr lang="ja-JP" sz="1300" kern="100" dirty="0">
                          <a:effectLst/>
                        </a:rPr>
                        <a:t>○医療法（地域医療構想の策定とその実現のために必要な措置、臨床研究中核病院）</a:t>
                      </a:r>
                    </a:p>
                    <a:p>
                      <a:pPr marL="177800" indent="-177800" algn="just" fontAlgn="base" hangingPunct="0">
                        <a:lnSpc>
                          <a:spcPts val="1600"/>
                        </a:lnSpc>
                        <a:spcAft>
                          <a:spcPts val="300"/>
                        </a:spcAft>
                      </a:pPr>
                      <a:r>
                        <a:rPr lang="ja-JP" sz="1300" kern="0" dirty="0">
                          <a:effectLst/>
                        </a:rPr>
                        <a:t>○介護</a:t>
                      </a:r>
                      <a:r>
                        <a:rPr lang="ja-JP" sz="1300" kern="0" dirty="0">
                          <a:effectLst/>
                          <a:latin typeface="+mn-ea"/>
                          <a:ea typeface="+mn-ea"/>
                        </a:rPr>
                        <a:t>保険法（地域支援事業の充実、予防給付の見直し、特養の機能重点化、低所得者の保険料軽減の強化、介護保険事業計画の見直し、サービス付き高齢者向け住宅への住所地特例の適用）</a:t>
                      </a:r>
                      <a:endParaRPr lang="en-US" altLang="ja-JP" sz="1300" kern="0" dirty="0">
                        <a:effectLst/>
                        <a:latin typeface="+mn-ea"/>
                        <a:ea typeface="+mn-ea"/>
                      </a:endParaRPr>
                    </a:p>
                    <a:p>
                      <a:pPr marL="444500" indent="-177800" algn="just" fontAlgn="base" hangingPunct="0">
                        <a:lnSpc>
                          <a:spcPts val="900"/>
                        </a:lnSpc>
                        <a:spcAft>
                          <a:spcPts val="300"/>
                        </a:spcAft>
                      </a:pPr>
                      <a:r>
                        <a:rPr lang="ja-JP" altLang="en-US" sz="1300" kern="0" dirty="0">
                          <a:effectLst/>
                          <a:latin typeface="+mn-ea"/>
                          <a:ea typeface="+mn-ea"/>
                        </a:rPr>
                        <a:t>　</a:t>
                      </a:r>
                      <a:r>
                        <a:rPr lang="en-US" altLang="ja-JP" sz="900" kern="0" dirty="0">
                          <a:solidFill>
                            <a:schemeClr val="tx1"/>
                          </a:solidFill>
                          <a:effectLst/>
                          <a:latin typeface="+mn-ea"/>
                          <a:ea typeface="+mn-ea"/>
                        </a:rPr>
                        <a:t>※</a:t>
                      </a:r>
                      <a:r>
                        <a:rPr lang="ja-JP" altLang="en-US" sz="900" kern="0" dirty="0">
                          <a:solidFill>
                            <a:schemeClr val="tx1"/>
                          </a:solidFill>
                          <a:effectLst/>
                          <a:latin typeface="+mn-ea"/>
                          <a:ea typeface="+mn-ea"/>
                        </a:rPr>
                        <a:t>なお、地域支援事業の充実のうち、在宅医療・介護連携の推進、生活支援サービスの充実・強化及び認知症施策の推進）は平成３０年４月、</a:t>
                      </a:r>
                      <a:endParaRPr lang="en-US" altLang="ja-JP" sz="900" kern="0" dirty="0">
                        <a:solidFill>
                          <a:schemeClr val="tx1"/>
                        </a:solidFill>
                        <a:effectLst/>
                        <a:latin typeface="+mn-ea"/>
                        <a:ea typeface="+mn-ea"/>
                      </a:endParaRPr>
                    </a:p>
                    <a:p>
                      <a:pPr marL="444500" indent="-177800" algn="just" fontAlgn="base" hangingPunct="0">
                        <a:lnSpc>
                          <a:spcPts val="900"/>
                        </a:lnSpc>
                        <a:spcAft>
                          <a:spcPts val="300"/>
                        </a:spcAft>
                      </a:pPr>
                      <a:r>
                        <a:rPr lang="ja-JP" altLang="en-US" sz="900" kern="0" dirty="0">
                          <a:solidFill>
                            <a:schemeClr val="tx1"/>
                          </a:solidFill>
                          <a:effectLst/>
                          <a:latin typeface="+mn-ea"/>
                          <a:ea typeface="+mn-ea"/>
                        </a:rPr>
                        <a:t>　　　予防給付の見直しは平成２９年４月までにすべての市町村で実施</a:t>
                      </a:r>
                      <a:endParaRPr lang="ja-JP" sz="900" kern="100" dirty="0">
                        <a:solidFill>
                          <a:schemeClr val="tx1"/>
                        </a:solidFill>
                        <a:effectLst/>
                        <a:latin typeface="+mn-ea"/>
                        <a:ea typeface="+mn-ea"/>
                      </a:endParaRPr>
                    </a:p>
                    <a:p>
                      <a:pPr marL="152400" indent="-152400" algn="l">
                        <a:lnSpc>
                          <a:spcPts val="1600"/>
                        </a:lnSpc>
                        <a:spcAft>
                          <a:spcPts val="300"/>
                        </a:spcAft>
                      </a:pPr>
                      <a:r>
                        <a:rPr lang="ja-JP" sz="1300" kern="100" dirty="0">
                          <a:effectLst/>
                          <a:latin typeface="+mn-ea"/>
                          <a:ea typeface="+mn-ea"/>
                        </a:rPr>
                        <a:t>○歯科</a:t>
                      </a:r>
                      <a:r>
                        <a:rPr lang="ja-JP" sz="1300" kern="100" dirty="0">
                          <a:effectLst/>
                        </a:rPr>
                        <a:t>衛生士法、診療放射線技師法、臨床検査技師等に関する法律（業務範囲の拡大</a:t>
                      </a:r>
                      <a:r>
                        <a:rPr lang="ja-JP" altLang="en-US" sz="1300" kern="100" dirty="0">
                          <a:effectLst/>
                        </a:rPr>
                        <a:t>・業務実施体制の見直し</a:t>
                      </a:r>
                      <a:r>
                        <a:rPr lang="ja-JP" sz="1300" kern="100" dirty="0">
                          <a:effectLst/>
                        </a:rPr>
                        <a:t>）</a:t>
                      </a:r>
                    </a:p>
                    <a:p>
                      <a:pPr algn="l">
                        <a:lnSpc>
                          <a:spcPts val="1600"/>
                        </a:lnSpc>
                        <a:spcAft>
                          <a:spcPts val="300"/>
                        </a:spcAft>
                      </a:pPr>
                      <a:r>
                        <a:rPr lang="ja-JP" sz="1300" kern="100" dirty="0">
                          <a:effectLst/>
                        </a:rPr>
                        <a:t>○歯科技工士法（国が歯科技工士試験を実施</a:t>
                      </a:r>
                      <a:r>
                        <a:rPr lang="ja-JP" sz="1200" kern="100" dirty="0">
                          <a:effectLst/>
                        </a:rPr>
                        <a:t>）</a:t>
                      </a:r>
                      <a:endParaRPr lang="ja-JP" sz="1200" kern="100" dirty="0">
                        <a:effectLst/>
                        <a:latin typeface="Century"/>
                        <a:ea typeface="ＭＳ 明朝"/>
                        <a:cs typeface="Century"/>
                      </a:endParaRPr>
                    </a:p>
                  </a:txBody>
                  <a:tcPr marL="72000" marR="72000" marT="36000" marB="36000"/>
                </a:tc>
                <a:extLst>
                  <a:ext uri="{0D108BD9-81ED-4DB2-BD59-A6C34878D82A}">
                    <a16:rowId xmlns:a16="http://schemas.microsoft.com/office/drawing/2014/main" val="10004"/>
                  </a:ext>
                </a:extLst>
              </a:tr>
              <a:tr h="192876">
                <a:tc>
                  <a:txBody>
                    <a:bodyPr/>
                    <a:lstStyle/>
                    <a:p>
                      <a:pPr algn="just">
                        <a:lnSpc>
                          <a:spcPts val="1600"/>
                        </a:lnSpc>
                        <a:spcAft>
                          <a:spcPts val="0"/>
                        </a:spcAft>
                      </a:pPr>
                      <a:r>
                        <a:rPr lang="ja-JP" sz="1100" kern="100" dirty="0">
                          <a:effectLst/>
                        </a:rPr>
                        <a:t>⑤平成２７年８月１日</a:t>
                      </a:r>
                      <a:endParaRPr lang="ja-JP" sz="1100" kern="100" dirty="0">
                        <a:effectLst/>
                        <a:latin typeface="Century"/>
                        <a:ea typeface="ＭＳ 明朝"/>
                        <a:cs typeface="Century"/>
                      </a:endParaRPr>
                    </a:p>
                  </a:txBody>
                  <a:tcPr marL="72000" marR="72000" marT="36000" marB="36000"/>
                </a:tc>
                <a:tc>
                  <a:txBody>
                    <a:bodyPr/>
                    <a:lstStyle/>
                    <a:p>
                      <a:pPr marL="177800" indent="-177800" algn="l">
                        <a:lnSpc>
                          <a:spcPts val="1600"/>
                        </a:lnSpc>
                        <a:spcAft>
                          <a:spcPts val="300"/>
                        </a:spcAft>
                      </a:pPr>
                      <a:r>
                        <a:rPr lang="ja-JP" sz="1300" kern="100" dirty="0">
                          <a:effectLst/>
                        </a:rPr>
                        <a:t>○介護保険法（一定以上の所得のある利用者の自己負担の引上げ、補足給付の支給に資産等を勘案）</a:t>
                      </a:r>
                      <a:endParaRPr lang="ja-JP" sz="1300" kern="100" dirty="0">
                        <a:effectLst/>
                        <a:latin typeface="Century"/>
                        <a:ea typeface="ＭＳ 明朝"/>
                        <a:cs typeface="Century"/>
                      </a:endParaRPr>
                    </a:p>
                  </a:txBody>
                  <a:tcPr marL="72000" marR="72000" marT="36000" marB="36000"/>
                </a:tc>
                <a:extLst>
                  <a:ext uri="{0D108BD9-81ED-4DB2-BD59-A6C34878D82A}">
                    <a16:rowId xmlns:a16="http://schemas.microsoft.com/office/drawing/2014/main" val="10005"/>
                  </a:ext>
                </a:extLst>
              </a:tr>
              <a:tr h="684889">
                <a:tc>
                  <a:txBody>
                    <a:bodyPr/>
                    <a:lstStyle/>
                    <a:p>
                      <a:pPr algn="just">
                        <a:lnSpc>
                          <a:spcPts val="1600"/>
                        </a:lnSpc>
                        <a:spcAft>
                          <a:spcPts val="0"/>
                        </a:spcAft>
                      </a:pPr>
                      <a:r>
                        <a:rPr lang="ja-JP" sz="1100" kern="100" dirty="0">
                          <a:effectLst/>
                        </a:rPr>
                        <a:t>⑥平成２７年１０月１日</a:t>
                      </a:r>
                      <a:endParaRPr lang="ja-JP" sz="1100" kern="100" dirty="0">
                        <a:effectLst/>
                        <a:latin typeface="Century"/>
                        <a:ea typeface="ＭＳ 明朝"/>
                        <a:cs typeface="Century"/>
                      </a:endParaRPr>
                    </a:p>
                  </a:txBody>
                  <a:tcPr marL="72000" marR="72000" marT="36000" marB="36000"/>
                </a:tc>
                <a:tc>
                  <a:txBody>
                    <a:bodyPr/>
                    <a:lstStyle/>
                    <a:p>
                      <a:pPr algn="l">
                        <a:lnSpc>
                          <a:spcPts val="1600"/>
                        </a:lnSpc>
                        <a:spcAft>
                          <a:spcPts val="300"/>
                        </a:spcAft>
                      </a:pPr>
                      <a:r>
                        <a:rPr lang="ja-JP" sz="1300" kern="100" dirty="0">
                          <a:effectLst/>
                        </a:rPr>
                        <a:t>○医療法（医療事故の調査に係る仕組み）</a:t>
                      </a:r>
                    </a:p>
                    <a:p>
                      <a:pPr algn="l">
                        <a:lnSpc>
                          <a:spcPts val="1600"/>
                        </a:lnSpc>
                        <a:spcAft>
                          <a:spcPts val="300"/>
                        </a:spcAft>
                      </a:pPr>
                      <a:r>
                        <a:rPr lang="ja-JP" sz="1300" kern="100" dirty="0">
                          <a:effectLst/>
                        </a:rPr>
                        <a:t>○看護師等の人材確保の促進に関する法律（看護師免許保持者等の届出制度）</a:t>
                      </a:r>
                    </a:p>
                    <a:p>
                      <a:pPr algn="l">
                        <a:lnSpc>
                          <a:spcPts val="1600"/>
                        </a:lnSpc>
                        <a:spcAft>
                          <a:spcPts val="300"/>
                        </a:spcAft>
                      </a:pPr>
                      <a:r>
                        <a:rPr lang="ja-JP" sz="1300" kern="100" dirty="0">
                          <a:effectLst/>
                        </a:rPr>
                        <a:t>○保健師助産師看護師法（看護師の特定行為の研修制度）</a:t>
                      </a:r>
                      <a:endParaRPr lang="ja-JP" sz="1300" kern="100" dirty="0">
                        <a:effectLst/>
                        <a:latin typeface="Century"/>
                        <a:ea typeface="ＭＳ 明朝"/>
                        <a:cs typeface="Century"/>
                      </a:endParaRPr>
                    </a:p>
                  </a:txBody>
                  <a:tcPr marL="72000" marR="72000" marT="36000" marB="36000"/>
                </a:tc>
                <a:extLst>
                  <a:ext uri="{0D108BD9-81ED-4DB2-BD59-A6C34878D82A}">
                    <a16:rowId xmlns:a16="http://schemas.microsoft.com/office/drawing/2014/main" val="10006"/>
                  </a:ext>
                </a:extLst>
              </a:tr>
              <a:tr h="223628">
                <a:tc>
                  <a:txBody>
                    <a:bodyPr/>
                    <a:lstStyle/>
                    <a:p>
                      <a:pPr marL="152400" indent="-152400" algn="just">
                        <a:lnSpc>
                          <a:spcPts val="1600"/>
                        </a:lnSpc>
                        <a:spcAft>
                          <a:spcPts val="0"/>
                        </a:spcAft>
                      </a:pPr>
                      <a:r>
                        <a:rPr lang="ja-JP" sz="1100" kern="100" dirty="0">
                          <a:effectLst/>
                        </a:rPr>
                        <a:t>⑦平成２８年４月１日までの間にあって政令で定める日</a:t>
                      </a:r>
                      <a:endParaRPr lang="ja-JP" sz="1100" kern="100" dirty="0">
                        <a:effectLst/>
                        <a:latin typeface="Century"/>
                        <a:ea typeface="ＭＳ 明朝"/>
                        <a:cs typeface="Century"/>
                      </a:endParaRPr>
                    </a:p>
                  </a:txBody>
                  <a:tcPr marL="72000" marR="72000" marT="36000" marB="36000"/>
                </a:tc>
                <a:tc>
                  <a:txBody>
                    <a:bodyPr/>
                    <a:lstStyle/>
                    <a:p>
                      <a:pPr algn="l">
                        <a:lnSpc>
                          <a:spcPts val="1600"/>
                        </a:lnSpc>
                        <a:spcAft>
                          <a:spcPts val="300"/>
                        </a:spcAft>
                      </a:pPr>
                      <a:r>
                        <a:rPr lang="ja-JP" sz="1300" kern="100" dirty="0">
                          <a:effectLst/>
                        </a:rPr>
                        <a:t>○介護保険法（地域密着型通所介護の創設）</a:t>
                      </a:r>
                      <a:endParaRPr lang="ja-JP" sz="1300" kern="100" dirty="0">
                        <a:effectLst/>
                        <a:latin typeface="Century"/>
                        <a:ea typeface="ＭＳ 明朝"/>
                        <a:cs typeface="Century"/>
                      </a:endParaRPr>
                    </a:p>
                  </a:txBody>
                  <a:tcPr marL="72000" marR="72000" marT="36000" marB="36000"/>
                </a:tc>
                <a:extLst>
                  <a:ext uri="{0D108BD9-81ED-4DB2-BD59-A6C34878D82A}">
                    <a16:rowId xmlns:a16="http://schemas.microsoft.com/office/drawing/2014/main" val="10007"/>
                  </a:ext>
                </a:extLst>
              </a:tr>
              <a:tr h="198955">
                <a:tc>
                  <a:txBody>
                    <a:bodyPr/>
                    <a:lstStyle/>
                    <a:p>
                      <a:pPr algn="just">
                        <a:lnSpc>
                          <a:spcPts val="1600"/>
                        </a:lnSpc>
                        <a:spcAft>
                          <a:spcPts val="0"/>
                        </a:spcAft>
                      </a:pPr>
                      <a:r>
                        <a:rPr lang="ja-JP" sz="1100" kern="100" dirty="0">
                          <a:effectLst/>
                        </a:rPr>
                        <a:t>⑧平成３０年４月１日</a:t>
                      </a:r>
                      <a:endParaRPr lang="ja-JP" sz="1100" kern="100" dirty="0">
                        <a:effectLst/>
                        <a:latin typeface="Century"/>
                        <a:ea typeface="ＭＳ 明朝"/>
                        <a:cs typeface="Century"/>
                      </a:endParaRPr>
                    </a:p>
                  </a:txBody>
                  <a:tcPr marL="72000" marR="72000" marT="36000" marB="36000"/>
                </a:tc>
                <a:tc>
                  <a:txBody>
                    <a:bodyPr/>
                    <a:lstStyle/>
                    <a:p>
                      <a:pPr algn="l">
                        <a:lnSpc>
                          <a:spcPts val="1600"/>
                        </a:lnSpc>
                        <a:spcAft>
                          <a:spcPts val="300"/>
                        </a:spcAft>
                      </a:pPr>
                      <a:r>
                        <a:rPr lang="ja-JP" sz="1300" kern="100" dirty="0">
                          <a:effectLst/>
                        </a:rPr>
                        <a:t>○介護保険法（居宅介護支援事業所の指定権限の市町村への移譲）</a:t>
                      </a:r>
                      <a:endParaRPr lang="ja-JP" sz="1300" kern="100" dirty="0">
                        <a:effectLst/>
                        <a:latin typeface="Century"/>
                        <a:ea typeface="ＭＳ 明朝"/>
                        <a:cs typeface="Century"/>
                      </a:endParaRPr>
                    </a:p>
                  </a:txBody>
                  <a:tcPr marL="72000" marR="72000" marT="36000" marB="36000"/>
                </a:tc>
                <a:extLst>
                  <a:ext uri="{0D108BD9-81ED-4DB2-BD59-A6C34878D82A}">
                    <a16:rowId xmlns:a16="http://schemas.microsoft.com/office/drawing/2014/main" val="10008"/>
                  </a:ext>
                </a:extLst>
              </a:tr>
            </a:tbl>
          </a:graphicData>
        </a:graphic>
      </p:graphicFrame>
      <p:sp>
        <p:nvSpPr>
          <p:cNvPr id="6" name="テキスト ボックス 5"/>
          <p:cNvSpPr txBox="1"/>
          <p:nvPr/>
        </p:nvSpPr>
        <p:spPr>
          <a:xfrm>
            <a:off x="920552" y="15808"/>
            <a:ext cx="8064896" cy="324000"/>
          </a:xfrm>
          <a:prstGeom prst="rect">
            <a:avLst/>
          </a:prstGeom>
          <a:solidFill>
            <a:srgbClr val="FFFF99"/>
          </a:solidFill>
          <a:ln>
            <a:solidFill>
              <a:schemeClr val="accent1">
                <a:shade val="50000"/>
              </a:schemeClr>
            </a:solidFill>
          </a:ln>
        </p:spPr>
        <p:txBody>
          <a:bodyPr wrap="square" rtlCol="0">
            <a:spAutoFit/>
          </a:bodyPr>
          <a:lstStyle/>
          <a:p>
            <a:pPr algn="ctr" defTabSz="913575"/>
            <a:r>
              <a:rPr lang="ja-JP" altLang="ja-JP" b="1" dirty="0">
                <a:solidFill>
                  <a:prstClr val="black"/>
                </a:solidFill>
              </a:rPr>
              <a:t>主な施行期日について</a:t>
            </a:r>
            <a:endParaRPr lang="ja-JP" altLang="en-US" dirty="0">
              <a:solidFill>
                <a:prstClr val="black"/>
              </a:solidFill>
            </a:endParaRPr>
          </a:p>
        </p:txBody>
      </p:sp>
    </p:spTree>
    <p:extLst>
      <p:ext uri="{BB962C8B-B14F-4D97-AF65-F5344CB8AC3E}">
        <p14:creationId xmlns:p14="http://schemas.microsoft.com/office/powerpoint/2010/main" val="321903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877" y="683990"/>
            <a:ext cx="9843543" cy="584695"/>
          </a:xfrm>
          <a:prstGeom prst="rect">
            <a:avLst/>
          </a:prstGeom>
          <a:noFill/>
          <a:ln w="25400">
            <a:solidFill>
              <a:schemeClr val="tx2">
                <a:lumMod val="60000"/>
                <a:lumOff val="40000"/>
              </a:schemeClr>
            </a:solidFill>
          </a:ln>
        </p:spPr>
        <p:txBody>
          <a:bodyPr wrap="square" lIns="91357" tIns="45680" rIns="91357" bIns="45680" rtlCol="0">
            <a:spAutoFit/>
          </a:bodyPr>
          <a:lstStyle/>
          <a:p>
            <a:pPr marL="215805" indent="-456787" defTabSz="911382"/>
            <a:r>
              <a:rPr lang="ja-JP" altLang="en-US" sz="1600" dirty="0">
                <a:solidFill>
                  <a:prstClr val="black"/>
                </a:solidFill>
                <a:latin typeface="ＭＳ Ｐゴシック"/>
              </a:rPr>
              <a:t>○　医療・介護サービスについては、</a:t>
            </a:r>
            <a:r>
              <a:rPr lang="ja-JP" altLang="ja-JP" sz="1600" dirty="0">
                <a:solidFill>
                  <a:prstClr val="black"/>
                </a:solidFill>
                <a:latin typeface="ＭＳ Ｐゴシック"/>
              </a:rPr>
              <a:t>２０２５年（平成３７年）に向け、</a:t>
            </a:r>
            <a:r>
              <a:rPr lang="ja-JP" altLang="en-US" sz="1600" dirty="0">
                <a:solidFill>
                  <a:prstClr val="black"/>
                </a:solidFill>
                <a:latin typeface="ＭＳ Ｐゴシック"/>
              </a:rPr>
              <a:t>　</a:t>
            </a:r>
            <a:r>
              <a:rPr lang="ja-JP" altLang="ja-JP" sz="1600" b="1" u="sng" dirty="0">
                <a:solidFill>
                  <a:srgbClr val="FF0000"/>
                </a:solidFill>
                <a:latin typeface="ＭＳ Ｐゴシック"/>
              </a:rPr>
              <a:t>高度急性期から在宅医療・介護までの一連のサービス提供体制</a:t>
            </a:r>
            <a:r>
              <a:rPr lang="ja-JP" altLang="en-US" sz="1600" b="1" u="sng" dirty="0">
                <a:solidFill>
                  <a:srgbClr val="FF0000"/>
                </a:solidFill>
                <a:latin typeface="ＭＳ Ｐゴシック"/>
              </a:rPr>
              <a:t>の一体的な</a:t>
            </a:r>
            <a:r>
              <a:rPr lang="ja-JP" altLang="ja-JP" sz="1600" b="1" u="sng" dirty="0">
                <a:solidFill>
                  <a:srgbClr val="FF0000"/>
                </a:solidFill>
                <a:latin typeface="ＭＳ Ｐゴシック"/>
              </a:rPr>
              <a:t>確保</a:t>
            </a:r>
            <a:r>
              <a:rPr lang="ja-JP" altLang="en-US" sz="1600" dirty="0">
                <a:solidFill>
                  <a:prstClr val="black"/>
                </a:solidFill>
                <a:latin typeface="ＭＳ Ｐゴシック"/>
              </a:rPr>
              <a:t>を行い、医療・介護の総合的な確保を図るため、以下の見直しを行う。</a:t>
            </a:r>
            <a:endParaRPr lang="en-US" altLang="ja-JP" sz="1600" dirty="0">
              <a:solidFill>
                <a:prstClr val="black"/>
              </a:solidFill>
              <a:latin typeface="ＭＳ Ｐゴシック"/>
            </a:endParaRPr>
          </a:p>
        </p:txBody>
      </p:sp>
      <p:sp>
        <p:nvSpPr>
          <p:cNvPr id="3" name="角丸四角形 2"/>
          <p:cNvSpPr/>
          <p:nvPr/>
        </p:nvSpPr>
        <p:spPr>
          <a:xfrm>
            <a:off x="200474" y="1448780"/>
            <a:ext cx="9505056" cy="5148572"/>
          </a:xfrm>
          <a:prstGeom prst="roundRect">
            <a:avLst>
              <a:gd name="adj" fmla="val 3246"/>
            </a:avLst>
          </a:prstGeom>
          <a:solidFill>
            <a:schemeClr val="accent5">
              <a:lumMod val="20000"/>
              <a:lumOff val="80000"/>
              <a:alpha val="2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1382"/>
            <a:endParaRPr lang="ja-JP" altLang="en-US">
              <a:solidFill>
                <a:prstClr val="white"/>
              </a:solidFill>
            </a:endParaRPr>
          </a:p>
        </p:txBody>
      </p:sp>
      <p:sp>
        <p:nvSpPr>
          <p:cNvPr id="11" name="正方形/長方形 10"/>
          <p:cNvSpPr/>
          <p:nvPr/>
        </p:nvSpPr>
        <p:spPr>
          <a:xfrm>
            <a:off x="488505" y="1664804"/>
            <a:ext cx="8976995"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1382"/>
            <a:r>
              <a:rPr lang="ja-JP" altLang="en-US" sz="1600" dirty="0">
                <a:solidFill>
                  <a:prstClr val="black"/>
                </a:solidFill>
                <a:latin typeface="HGPｺﾞｼｯｸM" pitchFamily="50" charset="-128"/>
                <a:ea typeface="HGPｺﾞｼｯｸM" pitchFamily="50" charset="-128"/>
              </a:rPr>
              <a:t>①　</a:t>
            </a:r>
            <a:r>
              <a:rPr lang="ja-JP" altLang="ja-JP" sz="1600" dirty="0">
                <a:solidFill>
                  <a:prstClr val="black"/>
                </a:solidFill>
                <a:latin typeface="HGPｺﾞｼｯｸM" pitchFamily="50" charset="-128"/>
                <a:ea typeface="HGPｺﾞｼｯｸM" pitchFamily="50" charset="-128"/>
              </a:rPr>
              <a:t>都道府県が策定する医療計画と介護保険事業支援計画</a:t>
            </a:r>
            <a:r>
              <a:rPr lang="ja-JP" altLang="en-US" sz="1600" dirty="0">
                <a:solidFill>
                  <a:prstClr val="black"/>
                </a:solidFill>
                <a:latin typeface="HGPｺﾞｼｯｸM" pitchFamily="50" charset="-128"/>
                <a:ea typeface="HGPｺﾞｼｯｸM" pitchFamily="50" charset="-128"/>
              </a:rPr>
              <a:t>を</a:t>
            </a:r>
            <a:r>
              <a:rPr lang="ja-JP" altLang="ja-JP" sz="1600" dirty="0">
                <a:solidFill>
                  <a:prstClr val="black"/>
                </a:solidFill>
                <a:latin typeface="HGPｺﾞｼｯｸM" pitchFamily="50" charset="-128"/>
                <a:ea typeface="HGPｺﾞｼｯｸM" pitchFamily="50" charset="-128"/>
              </a:rPr>
              <a:t>、</a:t>
            </a:r>
            <a:r>
              <a:rPr lang="ja-JP" altLang="ja-JP" sz="1600" b="1" u="sng" dirty="0">
                <a:solidFill>
                  <a:srgbClr val="FF0000"/>
                </a:solidFill>
                <a:latin typeface="HGPｺﾞｼｯｸM" pitchFamily="50" charset="-128"/>
                <a:ea typeface="HGPｺﾞｼｯｸM" pitchFamily="50" charset="-128"/>
              </a:rPr>
              <a:t>一体的</a:t>
            </a:r>
            <a:r>
              <a:rPr lang="ja-JP" altLang="en-US" sz="1600" b="1" u="sng" dirty="0">
                <a:solidFill>
                  <a:srgbClr val="FF0000"/>
                </a:solidFill>
                <a:latin typeface="HGPｺﾞｼｯｸM" pitchFamily="50" charset="-128"/>
                <a:ea typeface="HGPｺﾞｼｯｸM" pitchFamily="50" charset="-128"/>
              </a:rPr>
              <a:t>・</a:t>
            </a:r>
            <a:r>
              <a:rPr lang="ja-JP" altLang="ja-JP" sz="1600" b="1" u="sng" dirty="0">
                <a:solidFill>
                  <a:srgbClr val="FF0000"/>
                </a:solidFill>
                <a:latin typeface="HGPｺﾞｼｯｸM" pitchFamily="50" charset="-128"/>
                <a:ea typeface="HGPｺﾞｼｯｸM" pitchFamily="50" charset="-128"/>
              </a:rPr>
              <a:t>強い整合性を持った形で策定</a:t>
            </a:r>
            <a:r>
              <a:rPr lang="ja-JP" altLang="en-US" sz="1600" b="1" dirty="0">
                <a:solidFill>
                  <a:srgbClr val="FF0000"/>
                </a:solidFill>
                <a:latin typeface="HGPｺﾞｼｯｸM" pitchFamily="50" charset="-128"/>
                <a:ea typeface="HGPｺﾞｼｯｸM" pitchFamily="50" charset="-128"/>
              </a:rPr>
              <a:t>　　</a:t>
            </a:r>
            <a:endParaRPr lang="en-US" altLang="ja-JP" sz="1600" dirty="0">
              <a:solidFill>
                <a:prstClr val="black"/>
              </a:solidFill>
              <a:latin typeface="HGPｺﾞｼｯｸM" pitchFamily="50" charset="-128"/>
              <a:ea typeface="HGPｺﾞｼｯｸM" pitchFamily="50" charset="-128"/>
            </a:endParaRPr>
          </a:p>
        </p:txBody>
      </p:sp>
      <p:sp>
        <p:nvSpPr>
          <p:cNvPr id="12" name="正方形/長方形 11"/>
          <p:cNvSpPr/>
          <p:nvPr/>
        </p:nvSpPr>
        <p:spPr>
          <a:xfrm>
            <a:off x="501577" y="5121188"/>
            <a:ext cx="8960375" cy="7200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359675" indent="-456787" defTabSz="911382"/>
            <a:r>
              <a:rPr lang="ja-JP" altLang="en-US" sz="1600" dirty="0">
                <a:solidFill>
                  <a:prstClr val="black"/>
                </a:solidFill>
                <a:latin typeface="HGPｺﾞｼｯｸM" pitchFamily="50" charset="-128"/>
                <a:ea typeface="HGPｺﾞｼｯｸM" pitchFamily="50" charset="-128"/>
              </a:rPr>
              <a:t>②　病床の機能分化・連携、医療従事者の確保・養成、在宅医療・介護の推進のため、</a:t>
            </a:r>
            <a:r>
              <a:rPr lang="ja-JP" altLang="en-US" sz="1600" b="1" u="sng" dirty="0">
                <a:solidFill>
                  <a:srgbClr val="FF0000"/>
                </a:solidFill>
                <a:latin typeface="HGPｺﾞｼｯｸM" pitchFamily="50" charset="-128"/>
                <a:ea typeface="HGPｺﾞｼｯｸM" pitchFamily="50" charset="-128"/>
              </a:rPr>
              <a:t>消費税増収分を活用した新たな財政支援制度（各都道府県に基金を設置）を法定化</a:t>
            </a:r>
            <a:r>
              <a:rPr lang="ja-JP" altLang="en-US" sz="1600" dirty="0">
                <a:solidFill>
                  <a:prstClr val="black"/>
                </a:solidFill>
                <a:latin typeface="HGPｺﾞｼｯｸM" pitchFamily="50" charset="-128"/>
                <a:ea typeface="HGPｺﾞｼｯｸM" pitchFamily="50" charset="-128"/>
              </a:rPr>
              <a:t>する。</a:t>
            </a:r>
            <a:endParaRPr lang="en-US" altLang="ja-JP" sz="1000" dirty="0">
              <a:solidFill>
                <a:prstClr val="black"/>
              </a:solidFill>
              <a:latin typeface="HGPｺﾞｼｯｸM" pitchFamily="50" charset="-128"/>
              <a:ea typeface="HGPｺﾞｼｯｸM" pitchFamily="50" charset="-128"/>
            </a:endParaRPr>
          </a:p>
        </p:txBody>
      </p:sp>
      <p:sp>
        <p:nvSpPr>
          <p:cNvPr id="15" name="正方形/長方形 14"/>
          <p:cNvSpPr/>
          <p:nvPr/>
        </p:nvSpPr>
        <p:spPr>
          <a:xfrm>
            <a:off x="920552" y="2240868"/>
            <a:ext cx="8985448"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1382"/>
            <a:r>
              <a:rPr lang="ja-JP" altLang="en-US" dirty="0">
                <a:solidFill>
                  <a:prstClr val="black"/>
                </a:solidFill>
                <a:latin typeface="HGPｺﾞｼｯｸM" pitchFamily="50" charset="-128"/>
                <a:ea typeface="HGPｺﾞｼｯｸM" pitchFamily="50" charset="-128"/>
              </a:rPr>
              <a:t>①－１　医療計画と介護保険事業支援計画を包括する基本的な方針を策定</a:t>
            </a:r>
            <a:endParaRPr lang="en-US" altLang="ja-JP" dirty="0">
              <a:solidFill>
                <a:prstClr val="black"/>
              </a:solidFill>
              <a:latin typeface="HGPｺﾞｼｯｸM" pitchFamily="50" charset="-128"/>
              <a:ea typeface="HGPｺﾞｼｯｸM" pitchFamily="50" charset="-128"/>
            </a:endParaRPr>
          </a:p>
          <a:p>
            <a:pPr defTabSz="911382"/>
            <a:endParaRPr lang="en-US" altLang="ja-JP" sz="800" dirty="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①－２　医療計画の策定サイクル（現在５年）の見直し</a:t>
            </a:r>
            <a:endParaRPr lang="en-US" altLang="ja-JP" dirty="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　　　　　　→平成</a:t>
            </a:r>
            <a:r>
              <a:rPr lang="en-US" altLang="ja-JP" dirty="0">
                <a:solidFill>
                  <a:prstClr val="black"/>
                </a:solidFill>
                <a:latin typeface="HGPｺﾞｼｯｸM" pitchFamily="50" charset="-128"/>
                <a:ea typeface="HGPｺﾞｼｯｸM" pitchFamily="50" charset="-128"/>
              </a:rPr>
              <a:t>30</a:t>
            </a:r>
            <a:r>
              <a:rPr lang="ja-JP" altLang="en-US" dirty="0">
                <a:solidFill>
                  <a:prstClr val="black"/>
                </a:solidFill>
                <a:latin typeface="HGPｺﾞｼｯｸM" pitchFamily="50" charset="-128"/>
                <a:ea typeface="HGPｺﾞｼｯｸM" pitchFamily="50" charset="-128"/>
              </a:rPr>
              <a:t>年度以降、介護と揃うよう６年に。在宅医療など介護と関係する部分は、　　　　</a:t>
            </a:r>
            <a:endParaRPr lang="en-US" altLang="ja-JP" dirty="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　　　　　　　 中間年（３年）で必要な見直し。</a:t>
            </a:r>
            <a:endParaRPr lang="en-US" altLang="ja-JP" dirty="0">
              <a:solidFill>
                <a:prstClr val="black"/>
              </a:solidFill>
              <a:latin typeface="HGPｺﾞｼｯｸM" pitchFamily="50" charset="-128"/>
              <a:ea typeface="HGPｺﾞｼｯｸM" pitchFamily="50" charset="-128"/>
            </a:endParaRPr>
          </a:p>
          <a:p>
            <a:pPr defTabSz="911382"/>
            <a:endParaRPr lang="en-US" altLang="ja-JP" sz="800" dirty="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①－３　医療計画での在宅医療、介護との連携に関する記載の充実</a:t>
            </a:r>
            <a:endParaRPr lang="en-US" altLang="ja-JP" dirty="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　　　　　　→医療計画に在宅医療の目標等を記載。市町村の介護保険事業計画に記載され</a:t>
            </a:r>
            <a:endParaRPr lang="en-US" altLang="ja-JP" dirty="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　　　　　　　 </a:t>
            </a:r>
            <a:r>
              <a:rPr lang="ja-JP" altLang="en-US" dirty="0" err="1">
                <a:solidFill>
                  <a:prstClr val="black"/>
                </a:solidFill>
                <a:latin typeface="HGPｺﾞｼｯｸM" pitchFamily="50" charset="-128"/>
                <a:ea typeface="HGPｺﾞｼｯｸM" pitchFamily="50" charset="-128"/>
              </a:rPr>
              <a:t>た</a:t>
            </a:r>
            <a:r>
              <a:rPr lang="ja-JP" altLang="en-US" dirty="0">
                <a:solidFill>
                  <a:prstClr val="black"/>
                </a:solidFill>
                <a:latin typeface="HGPｺﾞｼｯｸM" pitchFamily="50" charset="-128"/>
                <a:ea typeface="HGPｺﾞｼｯｸM" pitchFamily="50" charset="-128"/>
              </a:rPr>
              <a:t>在宅医療・介護の連携の推進に係る目標を達成できるよう、医療計画・地域医</a:t>
            </a:r>
            <a:endParaRPr lang="en-US" altLang="ja-JP" dirty="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　　　　　　　 療ビジョンにおいても、在宅医療の必要量の推計や、目標達成のための施策等の</a:t>
            </a:r>
            <a:endParaRPr lang="en-US" altLang="ja-JP" dirty="0">
              <a:solidFill>
                <a:prstClr val="black"/>
              </a:solidFill>
              <a:latin typeface="HGPｺﾞｼｯｸM" pitchFamily="50" charset="-128"/>
              <a:ea typeface="HGPｺﾞｼｯｸM" pitchFamily="50" charset="-128"/>
            </a:endParaRPr>
          </a:p>
          <a:p>
            <a:pPr defTabSz="911382"/>
            <a:r>
              <a:rPr lang="en-US" altLang="ja-JP" dirty="0">
                <a:solidFill>
                  <a:prstClr val="black"/>
                </a:solidFill>
                <a:latin typeface="HGPｺﾞｼｯｸM" pitchFamily="50" charset="-128"/>
                <a:ea typeface="HGPｺﾞｼｯｸM" pitchFamily="50" charset="-128"/>
              </a:rPr>
              <a:t>               </a:t>
            </a:r>
            <a:r>
              <a:rPr lang="ja-JP" altLang="en-US" dirty="0">
                <a:solidFill>
                  <a:prstClr val="black"/>
                </a:solidFill>
                <a:latin typeface="HGPｺﾞｼｯｸM" pitchFamily="50" charset="-128"/>
                <a:ea typeface="HGPｺﾞｼｯｸM" pitchFamily="50" charset="-128"/>
              </a:rPr>
              <a:t>推進体制について記載。</a:t>
            </a:r>
            <a:endParaRPr lang="en-US" altLang="ja-JP" dirty="0">
              <a:solidFill>
                <a:prstClr val="black"/>
              </a:solidFill>
              <a:latin typeface="HGPｺﾞｼｯｸM" pitchFamily="50" charset="-128"/>
              <a:ea typeface="HGPｺﾞｼｯｸM" pitchFamily="50" charset="-128"/>
            </a:endParaRPr>
          </a:p>
        </p:txBody>
      </p:sp>
      <p:sp>
        <p:nvSpPr>
          <p:cNvPr id="13" name="正方形/長方形 12"/>
          <p:cNvSpPr/>
          <p:nvPr/>
        </p:nvSpPr>
        <p:spPr>
          <a:xfrm>
            <a:off x="356489" y="52658"/>
            <a:ext cx="9205023" cy="352006"/>
          </a:xfrm>
          <a:prstGeom prst="rect">
            <a:avLst/>
          </a:prstGeom>
          <a:solidFill>
            <a:srgbClr val="FFFF00">
              <a:alpha val="30000"/>
            </a:srgbClr>
          </a:solidFill>
          <a:ln w="25400" cap="flat" cmpd="sng" algn="ctr">
            <a:solidFill>
              <a:srgbClr val="4F81BD">
                <a:shade val="50000"/>
              </a:srgbClr>
            </a:solidFill>
            <a:prstDash val="solid"/>
          </a:ln>
          <a:effectLst/>
        </p:spPr>
        <p:txBody>
          <a:bodyPr lIns="91357" tIns="45680" rIns="91357" bIns="45680" rtlCol="0" anchor="ctr"/>
          <a:lstStyle/>
          <a:p>
            <a:pPr algn="ctr" defTabSz="913300">
              <a:defRPr/>
            </a:pPr>
            <a:r>
              <a:rPr kumimoji="0" lang="ja-JP" altLang="en-US" b="1" kern="0" dirty="0">
                <a:solidFill>
                  <a:prstClr val="black"/>
                </a:solidFill>
                <a:latin typeface="メイリオ" pitchFamily="50" charset="-128"/>
                <a:ea typeface="メイリオ" pitchFamily="50" charset="-128"/>
              </a:rPr>
              <a:t>医療・介護サービス提供体制の一体的な確保について</a:t>
            </a:r>
            <a:endParaRPr kumimoji="0" lang="en-US" altLang="ja-JP" b="1" kern="0" dirty="0">
              <a:solidFill>
                <a:prstClr val="black"/>
              </a:solidFill>
              <a:latin typeface="メイリオ" pitchFamily="50" charset="-128"/>
              <a:ea typeface="メイリオ" pitchFamily="50" charset="-128"/>
            </a:endParaRPr>
          </a:p>
        </p:txBody>
      </p:sp>
      <p:sp>
        <p:nvSpPr>
          <p:cNvPr id="10" name="正方形/長方形 9"/>
          <p:cNvSpPr/>
          <p:nvPr/>
        </p:nvSpPr>
        <p:spPr>
          <a:xfrm>
            <a:off x="560517" y="5625244"/>
            <a:ext cx="9345483" cy="972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1382"/>
            <a:r>
              <a:rPr lang="ja-JP" altLang="en-US" sz="1400" dirty="0">
                <a:solidFill>
                  <a:prstClr val="black"/>
                </a:solidFill>
                <a:latin typeface="HGPｺﾞｼｯｸM" pitchFamily="50" charset="-128"/>
                <a:ea typeface="HGPｺﾞｼｯｸM" pitchFamily="50" charset="-128"/>
              </a:rPr>
              <a:t>＊地域介護・福祉空間整備交付金の根拠法である「地域における公的介護施設等の計画的な整備等の促進に関する法律」</a:t>
            </a:r>
          </a:p>
          <a:p>
            <a:pPr defTabSz="911382"/>
            <a:r>
              <a:rPr lang="ja-JP" altLang="en-US" sz="1400" dirty="0">
                <a:solidFill>
                  <a:prstClr val="black"/>
                </a:solidFill>
                <a:latin typeface="HGPｺﾞｼｯｸM" pitchFamily="50" charset="-128"/>
                <a:ea typeface="HGPｺﾞｼｯｸM" pitchFamily="50" charset="-128"/>
              </a:rPr>
              <a:t> 　（「地域介護施設整備促進法」）を発展的に改組</a:t>
            </a:r>
            <a:endParaRPr lang="en-US" altLang="ja-JP" sz="1400" dirty="0">
              <a:solidFill>
                <a:prstClr val="black"/>
              </a:solidFill>
              <a:latin typeface="HGPｺﾞｼｯｸM" pitchFamily="50" charset="-128"/>
              <a:ea typeface="HGPｺﾞｼｯｸM" pitchFamily="50" charset="-128"/>
            </a:endParaRPr>
          </a:p>
        </p:txBody>
      </p:sp>
    </p:spTree>
    <p:extLst>
      <p:ext uri="{BB962C8B-B14F-4D97-AF65-F5344CB8AC3E}">
        <p14:creationId xmlns:p14="http://schemas.microsoft.com/office/powerpoint/2010/main" val="389647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454" y="489666"/>
            <a:ext cx="9809120" cy="1944000"/>
          </a:xfrm>
          <a:prstGeom prst="roundRect">
            <a:avLst>
              <a:gd name="adj" fmla="val 0"/>
            </a:avLst>
          </a:prstGeom>
          <a:solidFill>
            <a:srgbClr val="CCFF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142875" indent="-142875" defTabSz="913575">
              <a:lnSpc>
                <a:spcPts val="1500"/>
              </a:lnSpc>
            </a:pPr>
            <a:r>
              <a:rPr lang="ja-JP" altLang="en-US" sz="1400" spc="-100" dirty="0">
                <a:solidFill>
                  <a:prstClr val="black"/>
                </a:solidFill>
                <a:latin typeface="HGPｺﾞｼｯｸM" panose="020B0600000000000000" pitchFamily="50" charset="-128"/>
                <a:ea typeface="HGPｺﾞｼｯｸM" panose="020B0600000000000000" pitchFamily="50" charset="-128"/>
              </a:rPr>
              <a:t>○　団塊の世代が後期高齢者となる２０２５年を展望すれば、病床の機能分化・連携、在宅医療・介護の推進、医師・看護師等の医療従事者の確保・勤務環境の改善、地域包括ケアシステムの構築、といった「医療・介護サービスの提供体制の改革」が急務の課題。</a:t>
            </a:r>
            <a:endParaRPr lang="en-US" altLang="ja-JP" sz="800" spc="-100" dirty="0">
              <a:solidFill>
                <a:prstClr val="black"/>
              </a:solidFill>
              <a:latin typeface="HGPｺﾞｼｯｸM" panose="020B0600000000000000" pitchFamily="50" charset="-128"/>
              <a:ea typeface="HGPｺﾞｼｯｸM" panose="020B0600000000000000" pitchFamily="50" charset="-128"/>
            </a:endParaRPr>
          </a:p>
          <a:p>
            <a:pPr marL="142875" indent="-142875" defTabSz="913575">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このため、医療法等の改正による制度面での対応に併せ、消費税増収分を財源として活用し、医療・介護サービスの提供体制改革を推進するための新たな財政支援制度を創設する。</a:t>
            </a:r>
            <a:endParaRPr lang="en-US" altLang="ja-JP" sz="800" spc="-100" dirty="0">
              <a:solidFill>
                <a:prstClr val="black"/>
              </a:solidFill>
              <a:latin typeface="HGPｺﾞｼｯｸM" panose="020B0600000000000000" pitchFamily="50" charset="-128"/>
              <a:ea typeface="HGPｺﾞｼｯｸM" panose="020B0600000000000000" pitchFamily="50" charset="-128"/>
            </a:endParaRPr>
          </a:p>
          <a:p>
            <a:pPr marL="144000" indent="-457200" defTabSz="913575">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各都道府県に消費税増収分を財源として活用した基金をつくり、各都道府県が作成した計画に基づき事業実施。</a:t>
            </a:r>
            <a:endParaRPr lang="en-US" altLang="ja-JP" sz="1400" spc="-100" dirty="0">
              <a:solidFill>
                <a:prstClr val="black"/>
              </a:solidFill>
              <a:latin typeface="HGPｺﾞｼｯｸM" panose="020B0600000000000000" pitchFamily="50" charset="-128"/>
              <a:ea typeface="HGPｺﾞｼｯｸM" panose="020B0600000000000000" pitchFamily="50" charset="-128"/>
            </a:endParaRPr>
          </a:p>
          <a:p>
            <a:pPr marL="87313" indent="-87313" defTabSz="913575">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「地域における公的介護施設等の計画的な整備等の促進に関する法律」を改正し、法律上の根拠を設ける。</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marL="87313" indent="-87313" defTabSz="913575">
              <a:spcBef>
                <a:spcPts val="300"/>
              </a:spcBef>
            </a:pPr>
            <a:r>
              <a:rPr lang="ja-JP" altLang="en-US" sz="1200" dirty="0">
                <a:solidFill>
                  <a:prstClr val="black"/>
                </a:solidFill>
                <a:latin typeface="HGPｺﾞｼｯｸM" panose="020B0600000000000000" pitchFamily="50" charset="-128"/>
                <a:ea typeface="HGPｺﾞｼｯｸM" panose="020B0600000000000000" pitchFamily="50" charset="-128"/>
              </a:rPr>
              <a:t>◇　この制度はまず医療を対象として平成</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年度より実施し、介護については平成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年度から実施。病床の機能分化・連携については、平成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年度は回復期病床への転換等現状でも必要なもののみ対象とし、平成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年度からの地域医療構想（ビジョン）の策定後に更なる拡充を検討。</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102" name="角丸四角形 101"/>
          <p:cNvSpPr/>
          <p:nvPr/>
        </p:nvSpPr>
        <p:spPr>
          <a:xfrm>
            <a:off x="38456" y="3861048"/>
            <a:ext cx="5086885" cy="4389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575"/>
            <a:r>
              <a:rPr lang="ja-JP" altLang="en-US" sz="1600" spc="-100" dirty="0">
                <a:solidFill>
                  <a:prstClr val="black"/>
                </a:solidFill>
                <a:latin typeface="HGPｺﾞｼｯｸM" pitchFamily="50" charset="-128"/>
                <a:ea typeface="HGPｺﾞｼｯｸM" pitchFamily="50" charset="-128"/>
              </a:rPr>
              <a:t>都道府県</a:t>
            </a:r>
            <a:endParaRPr lang="en-US" altLang="ja-JP" sz="1600" spc="-100" dirty="0">
              <a:solidFill>
                <a:prstClr val="black"/>
              </a:solidFill>
              <a:latin typeface="HGPｺﾞｼｯｸM" pitchFamily="50" charset="-128"/>
              <a:ea typeface="HGPｺﾞｼｯｸM" pitchFamily="50" charset="-128"/>
            </a:endParaRPr>
          </a:p>
          <a:p>
            <a:pPr defTabSz="913575">
              <a:lnSpc>
                <a:spcPts val="1600"/>
              </a:lnSpc>
            </a:pPr>
            <a:endParaRPr lang="ja-JP" altLang="en-US" sz="1400" spc="-100" dirty="0">
              <a:solidFill>
                <a:prstClr val="black"/>
              </a:solidFill>
              <a:latin typeface="HGPｺﾞｼｯｸM" pitchFamily="50" charset="-128"/>
              <a:ea typeface="HGPｺﾞｼｯｸM" pitchFamily="50" charset="-128"/>
            </a:endParaRPr>
          </a:p>
        </p:txBody>
      </p:sp>
      <p:sp>
        <p:nvSpPr>
          <p:cNvPr id="103" name="正方形/長方形 102"/>
          <p:cNvSpPr/>
          <p:nvPr/>
        </p:nvSpPr>
        <p:spPr>
          <a:xfrm>
            <a:off x="97574" y="4186316"/>
            <a:ext cx="4992671" cy="453273"/>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defTabSz="913575"/>
            <a:r>
              <a:rPr lang="ja-JP" altLang="en-US" sz="1400" b="1" spc="-100" dirty="0">
                <a:solidFill>
                  <a:prstClr val="black"/>
                </a:solidFill>
                <a:latin typeface="HGPｺﾞｼｯｸM" pitchFamily="50" charset="-128"/>
                <a:ea typeface="HGPｺﾞｼｯｸM" pitchFamily="50" charset="-128"/>
              </a:rPr>
              <a:t>基金</a:t>
            </a:r>
          </a:p>
        </p:txBody>
      </p:sp>
      <p:sp>
        <p:nvSpPr>
          <p:cNvPr id="107" name="角丸四角形 106"/>
          <p:cNvSpPr/>
          <p:nvPr/>
        </p:nvSpPr>
        <p:spPr>
          <a:xfrm>
            <a:off x="38457" y="6511886"/>
            <a:ext cx="5148571" cy="3252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600" spc="-100" dirty="0">
                <a:solidFill>
                  <a:prstClr val="black"/>
                </a:solidFill>
                <a:latin typeface="HGPｺﾞｼｯｸM" pitchFamily="50" charset="-128"/>
                <a:ea typeface="HGPｺﾞｼｯｸM" pitchFamily="50" charset="-128"/>
              </a:rPr>
              <a:t>　　事　業　者　等</a:t>
            </a:r>
          </a:p>
        </p:txBody>
      </p:sp>
      <p:sp>
        <p:nvSpPr>
          <p:cNvPr id="104" name="角丸四角形 103"/>
          <p:cNvSpPr/>
          <p:nvPr/>
        </p:nvSpPr>
        <p:spPr>
          <a:xfrm>
            <a:off x="3385194" y="5395793"/>
            <a:ext cx="1740149" cy="376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600" spc="-100" dirty="0">
                <a:solidFill>
                  <a:prstClr val="black"/>
                </a:solidFill>
                <a:latin typeface="HGPｺﾞｼｯｸM" pitchFamily="50" charset="-128"/>
                <a:ea typeface="HGPｺﾞｼｯｸM" pitchFamily="50" charset="-128"/>
              </a:rPr>
              <a:t>市町村</a:t>
            </a:r>
          </a:p>
        </p:txBody>
      </p:sp>
      <p:sp>
        <p:nvSpPr>
          <p:cNvPr id="105" name="テキスト ボックス 104"/>
          <p:cNvSpPr txBox="1"/>
          <p:nvPr/>
        </p:nvSpPr>
        <p:spPr>
          <a:xfrm>
            <a:off x="4562958" y="4941171"/>
            <a:ext cx="665049" cy="276999"/>
          </a:xfrm>
          <a:prstGeom prst="rect">
            <a:avLst/>
          </a:prstGeom>
          <a:noFill/>
        </p:spPr>
        <p:txBody>
          <a:bodyPr wrap="square" rtlCol="0">
            <a:spAutoFit/>
          </a:bodyPr>
          <a:lstStyle/>
          <a:p>
            <a:pPr defTabSz="913575"/>
            <a:r>
              <a:rPr lang="ja-JP" altLang="en-US" sz="1200" spc="-100" dirty="0">
                <a:solidFill>
                  <a:prstClr val="black"/>
                </a:solidFill>
                <a:latin typeface="HGPｺﾞｼｯｸM" pitchFamily="50" charset="-128"/>
                <a:ea typeface="HGPｺﾞｼｯｸM" pitchFamily="50" charset="-128"/>
              </a:rPr>
              <a:t>交付</a:t>
            </a:r>
          </a:p>
        </p:txBody>
      </p:sp>
      <p:grpSp>
        <p:nvGrpSpPr>
          <p:cNvPr id="108" name="グループ化 107"/>
          <p:cNvGrpSpPr/>
          <p:nvPr/>
        </p:nvGrpSpPr>
        <p:grpSpPr>
          <a:xfrm>
            <a:off x="3827031" y="4933124"/>
            <a:ext cx="891943" cy="462666"/>
            <a:chOff x="6012160" y="4015510"/>
            <a:chExt cx="720081" cy="501357"/>
          </a:xfrm>
        </p:grpSpPr>
        <p:sp>
          <p:nvSpPr>
            <p:cNvPr id="109" name="上矢印 108"/>
            <p:cNvSpPr/>
            <p:nvPr/>
          </p:nvSpPr>
          <p:spPr>
            <a:xfrm>
              <a:off x="6012160" y="4015510"/>
              <a:ext cx="316981" cy="501354"/>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110" name="下矢印 109"/>
            <p:cNvSpPr/>
            <p:nvPr/>
          </p:nvSpPr>
          <p:spPr>
            <a:xfrm>
              <a:off x="6399445" y="4015510"/>
              <a:ext cx="332796" cy="501357"/>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grpSp>
      <p:grpSp>
        <p:nvGrpSpPr>
          <p:cNvPr id="11" name="グループ化 10"/>
          <p:cNvGrpSpPr/>
          <p:nvPr/>
        </p:nvGrpSpPr>
        <p:grpSpPr>
          <a:xfrm>
            <a:off x="3237369" y="6165303"/>
            <a:ext cx="2027666" cy="346580"/>
            <a:chOff x="2483768" y="6093295"/>
            <a:chExt cx="1636970" cy="346579"/>
          </a:xfrm>
        </p:grpSpPr>
        <p:grpSp>
          <p:nvGrpSpPr>
            <p:cNvPr id="116" name="グループ化 115"/>
            <p:cNvGrpSpPr/>
            <p:nvPr/>
          </p:nvGrpSpPr>
          <p:grpSpPr>
            <a:xfrm>
              <a:off x="2926097" y="6093295"/>
              <a:ext cx="720081" cy="346579"/>
              <a:chOff x="6084169" y="5314669"/>
              <a:chExt cx="720081" cy="245298"/>
            </a:xfrm>
          </p:grpSpPr>
          <p:sp>
            <p:nvSpPr>
              <p:cNvPr id="117" name="上矢印 116"/>
              <p:cNvSpPr/>
              <p:nvPr/>
            </p:nvSpPr>
            <p:spPr>
              <a:xfrm>
                <a:off x="6084169" y="5314670"/>
                <a:ext cx="289686" cy="230842"/>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118" name="下矢印 117"/>
              <p:cNvSpPr/>
              <p:nvPr/>
            </p:nvSpPr>
            <p:spPr>
              <a:xfrm>
                <a:off x="6471454" y="5314669"/>
                <a:ext cx="332796" cy="245298"/>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grpSp>
        <p:sp>
          <p:nvSpPr>
            <p:cNvPr id="121" name="テキスト ボックス 120"/>
            <p:cNvSpPr txBox="1"/>
            <p:nvPr/>
          </p:nvSpPr>
          <p:spPr>
            <a:xfrm>
              <a:off x="2483768" y="6093295"/>
              <a:ext cx="527969" cy="276999"/>
            </a:xfrm>
            <a:prstGeom prst="rect">
              <a:avLst/>
            </a:prstGeom>
            <a:noFill/>
          </p:spPr>
          <p:txBody>
            <a:bodyPr wrap="square" rtlCol="0">
              <a:spAutoFit/>
            </a:bodyPr>
            <a:lstStyle/>
            <a:p>
              <a:pPr algn="ctr" defTabSz="913575"/>
              <a:r>
                <a:rPr lang="ja-JP" altLang="en-US" sz="1200" spc="-100" dirty="0">
                  <a:solidFill>
                    <a:prstClr val="black"/>
                  </a:solidFill>
                  <a:latin typeface="HGPｺﾞｼｯｸM" pitchFamily="50" charset="-128"/>
                  <a:ea typeface="HGPｺﾞｼｯｸM" pitchFamily="50" charset="-128"/>
                </a:rPr>
                <a:t>申請</a:t>
              </a:r>
            </a:p>
          </p:txBody>
        </p:sp>
        <p:sp>
          <p:nvSpPr>
            <p:cNvPr id="122" name="テキスト ボックス 121"/>
            <p:cNvSpPr txBox="1"/>
            <p:nvPr/>
          </p:nvSpPr>
          <p:spPr>
            <a:xfrm>
              <a:off x="3571747" y="6093296"/>
              <a:ext cx="548991" cy="276999"/>
            </a:xfrm>
            <a:prstGeom prst="rect">
              <a:avLst/>
            </a:prstGeom>
            <a:noFill/>
          </p:spPr>
          <p:txBody>
            <a:bodyPr wrap="square" rtlCol="0">
              <a:spAutoFit/>
            </a:bodyPr>
            <a:lstStyle/>
            <a:p>
              <a:pPr defTabSz="913575"/>
              <a:r>
                <a:rPr lang="ja-JP" altLang="en-US" sz="1200" spc="-100" dirty="0">
                  <a:solidFill>
                    <a:prstClr val="black"/>
                  </a:solidFill>
                  <a:latin typeface="HGPｺﾞｼｯｸM" pitchFamily="50" charset="-128"/>
                  <a:ea typeface="HGPｺﾞｼｯｸM" pitchFamily="50" charset="-128"/>
                </a:rPr>
                <a:t>交付</a:t>
              </a:r>
            </a:p>
          </p:txBody>
        </p:sp>
      </p:grpSp>
      <p:sp>
        <p:nvSpPr>
          <p:cNvPr id="123" name="角丸四角形 122"/>
          <p:cNvSpPr/>
          <p:nvPr/>
        </p:nvSpPr>
        <p:spPr>
          <a:xfrm>
            <a:off x="136579" y="4509123"/>
            <a:ext cx="1934121" cy="57054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①病床の機能分化・連携</a:t>
            </a:r>
            <a:endParaRPr lang="en-US" altLang="ja-JP" sz="1200" b="1" spc="-100" dirty="0">
              <a:solidFill>
                <a:prstClr val="black"/>
              </a:solidFill>
              <a:latin typeface="HGPｺﾞｼｯｸM" pitchFamily="50" charset="-128"/>
              <a:ea typeface="HGPｺﾞｼｯｸM" pitchFamily="50" charset="-128"/>
            </a:endParaRPr>
          </a:p>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③医療従事者等の確保・養成</a:t>
            </a:r>
            <a:endParaRPr lang="en-US" altLang="ja-JP" sz="1200" b="1" spc="-100" dirty="0">
              <a:solidFill>
                <a:prstClr val="black"/>
              </a:solidFill>
              <a:latin typeface="HGPｺﾞｼｯｸM" pitchFamily="50" charset="-128"/>
              <a:ea typeface="HGPｺﾞｼｯｸM" pitchFamily="50" charset="-128"/>
            </a:endParaRPr>
          </a:p>
        </p:txBody>
      </p:sp>
      <p:sp>
        <p:nvSpPr>
          <p:cNvPr id="100" name="角丸四角形 99"/>
          <p:cNvSpPr/>
          <p:nvPr/>
        </p:nvSpPr>
        <p:spPr>
          <a:xfrm>
            <a:off x="69329" y="2826948"/>
            <a:ext cx="5056013" cy="344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575"/>
            <a:r>
              <a:rPr lang="ja-JP" altLang="en-US" sz="1600" spc="-100" dirty="0">
                <a:solidFill>
                  <a:prstClr val="black"/>
                </a:solidFill>
                <a:latin typeface="HGPｺﾞｼｯｸM" pitchFamily="50" charset="-128"/>
                <a:ea typeface="HGPｺﾞｼｯｸM" pitchFamily="50" charset="-128"/>
              </a:rPr>
              <a:t>国</a:t>
            </a:r>
            <a:endParaRPr lang="en-US" altLang="ja-JP" sz="1600" spc="-100" dirty="0">
              <a:solidFill>
                <a:prstClr val="black"/>
              </a:solidFill>
              <a:latin typeface="HGPｺﾞｼｯｸM" pitchFamily="50" charset="-128"/>
              <a:ea typeface="HGPｺﾞｼｯｸM" pitchFamily="50" charset="-128"/>
            </a:endParaRPr>
          </a:p>
          <a:p>
            <a:pPr algn="ctr" defTabSz="913575"/>
            <a:endParaRPr lang="en-US" altLang="ja-JP" sz="1600" spc="-100" dirty="0">
              <a:solidFill>
                <a:prstClr val="black"/>
              </a:solidFill>
              <a:latin typeface="HGPｺﾞｼｯｸM" pitchFamily="50" charset="-128"/>
              <a:ea typeface="HGPｺﾞｼｯｸM" pitchFamily="50" charset="-128"/>
            </a:endParaRPr>
          </a:p>
          <a:p>
            <a:pPr algn="ctr" defTabSz="913575"/>
            <a:endParaRPr lang="ja-JP" altLang="en-US" sz="800" spc="-100" dirty="0">
              <a:solidFill>
                <a:prstClr val="black"/>
              </a:solidFill>
              <a:latin typeface="HGPｺﾞｼｯｸM" pitchFamily="50" charset="-128"/>
              <a:ea typeface="HGPｺﾞｼｯｸM" pitchFamily="50" charset="-128"/>
            </a:endParaRPr>
          </a:p>
        </p:txBody>
      </p:sp>
      <p:sp>
        <p:nvSpPr>
          <p:cNvPr id="101" name="正方形/長方形 100"/>
          <p:cNvSpPr/>
          <p:nvPr/>
        </p:nvSpPr>
        <p:spPr>
          <a:xfrm>
            <a:off x="480201" y="3151058"/>
            <a:ext cx="4311397" cy="27794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400" spc="-100" dirty="0">
                <a:solidFill>
                  <a:prstClr val="black"/>
                </a:solidFill>
                <a:latin typeface="HGPｺﾞｼｯｸM" pitchFamily="50" charset="-128"/>
                <a:ea typeface="HGPｺﾞｼｯｸM" pitchFamily="50" charset="-128"/>
              </a:rPr>
              <a:t>消費税財源活用</a:t>
            </a:r>
          </a:p>
        </p:txBody>
      </p:sp>
      <p:sp>
        <p:nvSpPr>
          <p:cNvPr id="126" name="テキスト ボックス 125"/>
          <p:cNvSpPr txBox="1"/>
          <p:nvPr/>
        </p:nvSpPr>
        <p:spPr>
          <a:xfrm>
            <a:off x="3207582" y="3429003"/>
            <a:ext cx="1367533" cy="276999"/>
          </a:xfrm>
          <a:prstGeom prst="rect">
            <a:avLst/>
          </a:prstGeom>
          <a:noFill/>
        </p:spPr>
        <p:txBody>
          <a:bodyPr wrap="square" rtlCol="0">
            <a:spAutoFit/>
          </a:bodyPr>
          <a:lstStyle/>
          <a:p>
            <a:pPr defTabSz="913575"/>
            <a:r>
              <a:rPr lang="ja-JP" altLang="en-US" sz="1200" spc="-100" dirty="0">
                <a:solidFill>
                  <a:prstClr val="black"/>
                </a:solidFill>
                <a:latin typeface="HGPｺﾞｼｯｸM" pitchFamily="50" charset="-128"/>
                <a:ea typeface="HGPｺﾞｼｯｸM" pitchFamily="50" charset="-128"/>
              </a:rPr>
              <a:t>交付</a:t>
            </a:r>
          </a:p>
        </p:txBody>
      </p:sp>
      <p:sp>
        <p:nvSpPr>
          <p:cNvPr id="127" name="テキスト ボックス 126"/>
          <p:cNvSpPr txBox="1"/>
          <p:nvPr/>
        </p:nvSpPr>
        <p:spPr>
          <a:xfrm>
            <a:off x="38456" y="3435290"/>
            <a:ext cx="2395533" cy="425758"/>
          </a:xfrm>
          <a:prstGeom prst="rect">
            <a:avLst/>
          </a:prstGeom>
          <a:noFill/>
        </p:spPr>
        <p:txBody>
          <a:bodyPr wrap="square" rtlCol="0">
            <a:spAutoFit/>
          </a:bodyPr>
          <a:lstStyle/>
          <a:p>
            <a:pPr algn="ctr" defTabSz="913575">
              <a:lnSpc>
                <a:spcPts val="1300"/>
              </a:lnSpc>
            </a:pPr>
            <a:r>
              <a:rPr lang="ja-JP" altLang="en-US" sz="1200" b="1" spc="-100" dirty="0">
                <a:solidFill>
                  <a:prstClr val="black"/>
                </a:solidFill>
                <a:latin typeface="HGPｺﾞｼｯｸM" pitchFamily="50" charset="-128"/>
                <a:ea typeface="HGPｺﾞｼｯｸM" pitchFamily="50" charset="-128"/>
              </a:rPr>
              <a:t>都道府県計画</a:t>
            </a:r>
            <a:endParaRPr lang="en-US" altLang="ja-JP" sz="1200" b="1" spc="-100" dirty="0">
              <a:solidFill>
                <a:prstClr val="black"/>
              </a:solidFill>
              <a:latin typeface="HGPｺﾞｼｯｸM" pitchFamily="50" charset="-128"/>
              <a:ea typeface="HGPｺﾞｼｯｸM" pitchFamily="50" charset="-128"/>
            </a:endParaRPr>
          </a:p>
          <a:p>
            <a:pPr algn="ctr" defTabSz="913575">
              <a:lnSpc>
                <a:spcPts val="1300"/>
              </a:lnSpc>
            </a:pPr>
            <a:r>
              <a:rPr lang="ja-JP" altLang="en-US" sz="1200" spc="-100" dirty="0">
                <a:solidFill>
                  <a:prstClr val="black"/>
                </a:solidFill>
                <a:latin typeface="HGPｺﾞｼｯｸM" pitchFamily="50" charset="-128"/>
                <a:ea typeface="HGPｺﾞｼｯｸM" pitchFamily="50" charset="-128"/>
              </a:rPr>
              <a:t>提出</a:t>
            </a:r>
          </a:p>
        </p:txBody>
      </p:sp>
      <p:grpSp>
        <p:nvGrpSpPr>
          <p:cNvPr id="128" name="グループ化 127"/>
          <p:cNvGrpSpPr/>
          <p:nvPr/>
        </p:nvGrpSpPr>
        <p:grpSpPr>
          <a:xfrm>
            <a:off x="2046246" y="3429000"/>
            <a:ext cx="1153268" cy="432048"/>
            <a:chOff x="4067944" y="2006288"/>
            <a:chExt cx="931053" cy="378326"/>
          </a:xfrm>
        </p:grpSpPr>
        <p:sp>
          <p:nvSpPr>
            <p:cNvPr id="129" name="上矢印 128"/>
            <p:cNvSpPr/>
            <p:nvPr/>
          </p:nvSpPr>
          <p:spPr>
            <a:xfrm>
              <a:off x="4067944" y="2006288"/>
              <a:ext cx="417349" cy="378324"/>
            </a:xfrm>
            <a:prstGeom prst="upArrow">
              <a:avLst>
                <a:gd name="adj1" fmla="val 44309"/>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130" name="下矢印 129"/>
            <p:cNvSpPr/>
            <p:nvPr/>
          </p:nvSpPr>
          <p:spPr>
            <a:xfrm>
              <a:off x="4590862" y="2006290"/>
              <a:ext cx="408135" cy="378324"/>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grpSp>
      <p:sp>
        <p:nvSpPr>
          <p:cNvPr id="9" name="テキスト ボックス 8"/>
          <p:cNvSpPr txBox="1"/>
          <p:nvPr/>
        </p:nvSpPr>
        <p:spPr>
          <a:xfrm>
            <a:off x="-47169" y="2460194"/>
            <a:ext cx="3908048" cy="248726"/>
          </a:xfrm>
          <a:prstGeom prst="rect">
            <a:avLst/>
          </a:prstGeom>
          <a:noFill/>
          <a:ln w="6350">
            <a:noFill/>
          </a:ln>
          <a:effectLst/>
        </p:spPr>
        <p:style>
          <a:lnRef idx="0">
            <a:scrgbClr r="0" g="0" b="0"/>
          </a:lnRef>
          <a:fillRef idx="1001">
            <a:schemeClr val="lt1"/>
          </a:fillRef>
          <a:effectRef idx="0">
            <a:scrgbClr r="0" g="0" b="0"/>
          </a:effectRef>
          <a:fontRef idx="major"/>
        </p:style>
        <p:txBody>
          <a:bodyPr rot="0" spcFirstLastPara="0" vert="horz" wrap="square" lIns="91440" tIns="45720" rIns="91440" bIns="45720" numCol="1" spcCol="0" rtlCol="0" fromWordArt="0" anchor="t" anchorCtr="0" forceAA="0" compatLnSpc="1">
            <a:prstTxWarp prst="textNoShape">
              <a:avLst/>
            </a:prstTxWarp>
            <a:noAutofit/>
          </a:bodyPr>
          <a:lstStyle/>
          <a:p>
            <a:pPr algn="just" defTabSz="913575">
              <a:lnSpc>
                <a:spcPts val="1800"/>
              </a:lnSpc>
            </a:pP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r>
              <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新たな財政支援制度の仕組み（案）</a:t>
            </a: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endPar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endParaRPr>
          </a:p>
        </p:txBody>
      </p:sp>
      <p:grpSp>
        <p:nvGrpSpPr>
          <p:cNvPr id="12" name="グループ化 11"/>
          <p:cNvGrpSpPr/>
          <p:nvPr/>
        </p:nvGrpSpPr>
        <p:grpSpPr>
          <a:xfrm>
            <a:off x="-39554" y="5079670"/>
            <a:ext cx="2277478" cy="1432215"/>
            <a:chOff x="251520" y="5024210"/>
            <a:chExt cx="1838647" cy="1388112"/>
          </a:xfrm>
        </p:grpSpPr>
        <p:sp>
          <p:nvSpPr>
            <p:cNvPr id="112" name="下矢印 111"/>
            <p:cNvSpPr/>
            <p:nvPr/>
          </p:nvSpPr>
          <p:spPr>
            <a:xfrm>
              <a:off x="1313688" y="5024210"/>
              <a:ext cx="329177" cy="138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113" name="上矢印 112"/>
            <p:cNvSpPr/>
            <p:nvPr/>
          </p:nvSpPr>
          <p:spPr>
            <a:xfrm>
              <a:off x="884100" y="5024210"/>
              <a:ext cx="314748" cy="138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134" name="テキスト ボックス 133"/>
            <p:cNvSpPr txBox="1"/>
            <p:nvPr/>
          </p:nvSpPr>
          <p:spPr>
            <a:xfrm>
              <a:off x="251520" y="5528266"/>
              <a:ext cx="1008112" cy="276999"/>
            </a:xfrm>
            <a:prstGeom prst="rect">
              <a:avLst/>
            </a:prstGeom>
            <a:noFill/>
          </p:spPr>
          <p:txBody>
            <a:bodyPr wrap="square" rtlCol="0">
              <a:spAutoFit/>
            </a:bodyPr>
            <a:lstStyle/>
            <a:p>
              <a:pPr algn="ctr" defTabSz="913575"/>
              <a:r>
                <a:rPr lang="ja-JP" altLang="en-US" sz="1200" spc="-100" dirty="0">
                  <a:solidFill>
                    <a:prstClr val="black"/>
                  </a:solidFill>
                  <a:latin typeface="HGPｺﾞｼｯｸM" pitchFamily="50" charset="-128"/>
                  <a:ea typeface="HGPｺﾞｼｯｸM" pitchFamily="50" charset="-128"/>
                </a:rPr>
                <a:t>申請</a:t>
              </a:r>
            </a:p>
          </p:txBody>
        </p:sp>
        <p:sp>
          <p:nvSpPr>
            <p:cNvPr id="135" name="テキスト ボックス 134"/>
            <p:cNvSpPr txBox="1"/>
            <p:nvPr/>
          </p:nvSpPr>
          <p:spPr>
            <a:xfrm>
              <a:off x="1547664" y="5539299"/>
              <a:ext cx="542503" cy="276999"/>
            </a:xfrm>
            <a:prstGeom prst="rect">
              <a:avLst/>
            </a:prstGeom>
            <a:noFill/>
          </p:spPr>
          <p:txBody>
            <a:bodyPr wrap="square" rtlCol="0">
              <a:spAutoFit/>
            </a:bodyPr>
            <a:lstStyle/>
            <a:p>
              <a:pPr defTabSz="913575"/>
              <a:r>
                <a:rPr lang="ja-JP" altLang="en-US" sz="1200" spc="-100" dirty="0">
                  <a:solidFill>
                    <a:prstClr val="black"/>
                  </a:solidFill>
                  <a:latin typeface="HGPｺﾞｼｯｸM" pitchFamily="50" charset="-128"/>
                  <a:ea typeface="HGPｺﾞｼｯｸM" pitchFamily="50" charset="-128"/>
                </a:rPr>
                <a:t>交付</a:t>
              </a:r>
            </a:p>
          </p:txBody>
        </p:sp>
      </p:grpSp>
      <p:sp>
        <p:nvSpPr>
          <p:cNvPr id="7" name="正方形/長方形 6"/>
          <p:cNvSpPr/>
          <p:nvPr/>
        </p:nvSpPr>
        <p:spPr>
          <a:xfrm>
            <a:off x="5233589" y="4095627"/>
            <a:ext cx="4641000" cy="251496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Ins="72000" rtlCol="0" anchor="t" anchorCtr="0"/>
          <a:lstStyle/>
          <a:p>
            <a:pPr defTabSz="913575">
              <a:lnSpc>
                <a:spcPts val="700"/>
              </a:lnSpc>
            </a:pPr>
            <a:endParaRPr lang="en-US" altLang="ja-JP" sz="1200" u="sng" spc="-100" dirty="0">
              <a:solidFill>
                <a:prstClr val="black"/>
              </a:solidFill>
              <a:latin typeface="ＭＳ Ｐゴシック"/>
            </a:endParaRPr>
          </a:p>
          <a:p>
            <a:pPr defTabSz="913575"/>
            <a:r>
              <a:rPr lang="ja-JP" altLang="en-US" sz="1200" u="sng" spc="-100" dirty="0">
                <a:solidFill>
                  <a:prstClr val="black"/>
                </a:solidFill>
                <a:latin typeface="ＭＳ Ｐゴシック"/>
              </a:rPr>
              <a:t>１　病床の機能分化・連携のために必要な事業</a:t>
            </a:r>
            <a:endParaRPr lang="en-US" altLang="ja-JP" sz="1200" u="sng" spc="-100" dirty="0">
              <a:solidFill>
                <a:prstClr val="black"/>
              </a:solidFill>
              <a:latin typeface="ＭＳ Ｐゴシック"/>
            </a:endParaRPr>
          </a:p>
          <a:p>
            <a:pPr defTabSz="913575">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（１）地域医療構想（ビジョン）の達成に向けた医療機関の施設・設備の</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defTabSz="913575"/>
            <a:r>
              <a:rPr lang="ja-JP" altLang="en-US" sz="1200" spc="-100" dirty="0">
                <a:solidFill>
                  <a:prstClr val="black"/>
                </a:solidFill>
                <a:latin typeface="HGPｺﾞｼｯｸM" panose="020B0600000000000000" pitchFamily="50" charset="-128"/>
                <a:ea typeface="HGPｺﾞｼｯｸM" panose="020B0600000000000000" pitchFamily="50" charset="-128"/>
              </a:rPr>
              <a:t>　　　整備を推進するための事業　　　等</a:t>
            </a:r>
            <a:endParaRPr lang="en-US" altLang="ja-JP" sz="1200" u="sng" spc="-100" dirty="0">
              <a:solidFill>
                <a:prstClr val="black"/>
              </a:solidFill>
              <a:latin typeface="ＭＳ Ｐゴシック"/>
            </a:endParaRPr>
          </a:p>
          <a:p>
            <a:pPr defTabSz="913575">
              <a:spcBef>
                <a:spcPts val="300"/>
              </a:spcBef>
            </a:pPr>
            <a:r>
              <a:rPr lang="ja-JP" altLang="en-US" sz="1200" u="sng" spc="-100" dirty="0">
                <a:solidFill>
                  <a:prstClr val="black"/>
                </a:solidFill>
                <a:latin typeface="ＭＳ Ｐゴシック"/>
              </a:rPr>
              <a:t>２　在宅医療・介護サービスの充実のために必要な事業</a:t>
            </a:r>
            <a:endParaRPr lang="en-US" altLang="ja-JP" sz="1200" u="sng" spc="-100" dirty="0">
              <a:solidFill>
                <a:prstClr val="black"/>
              </a:solidFill>
              <a:latin typeface="ＭＳ Ｐゴシック"/>
            </a:endParaRPr>
          </a:p>
          <a:p>
            <a:pPr defTabSz="913575">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（１）在宅医療（歯科・薬局を含む）を推進するための事業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defTabSz="913575">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（２）介護サービスの施設・設備の整備を推進するための事業　　等</a:t>
            </a:r>
            <a:endParaRPr lang="en-US" altLang="ja-JP" sz="1200" u="sng" spc="-100" dirty="0">
              <a:solidFill>
                <a:prstClr val="black"/>
              </a:solidFill>
              <a:latin typeface="ＭＳ Ｐゴシック"/>
            </a:endParaRPr>
          </a:p>
          <a:p>
            <a:pPr defTabSz="913575">
              <a:spcBef>
                <a:spcPts val="300"/>
              </a:spcBef>
            </a:pPr>
            <a:r>
              <a:rPr lang="ja-JP" altLang="en-US" sz="1200" u="sng" spc="-100" dirty="0">
                <a:solidFill>
                  <a:prstClr val="black"/>
                </a:solidFill>
                <a:latin typeface="ＭＳ Ｐゴシック"/>
              </a:rPr>
              <a:t>３　医療従事者等の確保・養成のための事業</a:t>
            </a:r>
            <a:endParaRPr lang="en-US" altLang="ja-JP" sz="1200" u="sng" spc="-100" dirty="0">
              <a:solidFill>
                <a:prstClr val="black"/>
              </a:solidFill>
              <a:latin typeface="ＭＳ Ｐゴシック"/>
            </a:endParaRPr>
          </a:p>
          <a:p>
            <a:pPr defTabSz="913575">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（１）医師確保のための事業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defTabSz="913575">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（２）看護職員の確保のための事業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defTabSz="913575">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（３）介護従事者の確保のための事業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defTabSz="913575">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（４）医療・介護従事者の勤務環境改善のための事業　　　　等</a:t>
            </a:r>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38" name="角丸四角形 37"/>
          <p:cNvSpPr/>
          <p:nvPr/>
        </p:nvSpPr>
        <p:spPr>
          <a:xfrm>
            <a:off x="2237924" y="4509123"/>
            <a:ext cx="2715077" cy="40806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913575"/>
            <a:r>
              <a:rPr lang="ja-JP" altLang="en-US" sz="1200" b="1" spc="-100" dirty="0">
                <a:solidFill>
                  <a:prstClr val="black"/>
                </a:solidFill>
                <a:latin typeface="HGPｺﾞｼｯｸM" pitchFamily="50" charset="-128"/>
                <a:ea typeface="HGPｺﾞｼｯｸM" pitchFamily="50" charset="-128"/>
              </a:rPr>
              <a:t>②在宅医療の推進・介護サービスの充実</a:t>
            </a:r>
          </a:p>
        </p:txBody>
      </p:sp>
      <p:sp>
        <p:nvSpPr>
          <p:cNvPr id="42" name="下矢印 41"/>
          <p:cNvSpPr/>
          <p:nvPr/>
        </p:nvSpPr>
        <p:spPr>
          <a:xfrm>
            <a:off x="2683638" y="4941169"/>
            <a:ext cx="407742" cy="154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43" name="上矢印 42"/>
          <p:cNvSpPr/>
          <p:nvPr/>
        </p:nvSpPr>
        <p:spPr>
          <a:xfrm>
            <a:off x="2359039" y="4917190"/>
            <a:ext cx="389869" cy="1568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45" name="テキスト ボックス 44"/>
          <p:cNvSpPr txBox="1"/>
          <p:nvPr/>
        </p:nvSpPr>
        <p:spPr>
          <a:xfrm>
            <a:off x="2924775" y="5517235"/>
            <a:ext cx="671982" cy="276999"/>
          </a:xfrm>
          <a:prstGeom prst="rect">
            <a:avLst/>
          </a:prstGeom>
          <a:noFill/>
        </p:spPr>
        <p:txBody>
          <a:bodyPr wrap="square" rtlCol="0">
            <a:spAutoFit/>
          </a:bodyPr>
          <a:lstStyle/>
          <a:p>
            <a:pPr defTabSz="913575"/>
            <a:r>
              <a:rPr lang="ja-JP" altLang="en-US" sz="1200" spc="-100" dirty="0">
                <a:solidFill>
                  <a:prstClr val="black"/>
                </a:solidFill>
                <a:latin typeface="HGPｺﾞｼｯｸM" pitchFamily="50" charset="-128"/>
                <a:ea typeface="HGPｺﾞｼｯｸM" pitchFamily="50" charset="-128"/>
              </a:rPr>
              <a:t>交付</a:t>
            </a:r>
          </a:p>
        </p:txBody>
      </p:sp>
      <p:sp>
        <p:nvSpPr>
          <p:cNvPr id="46" name="角丸四角形 45"/>
          <p:cNvSpPr/>
          <p:nvPr/>
        </p:nvSpPr>
        <p:spPr>
          <a:xfrm>
            <a:off x="3443628" y="5769866"/>
            <a:ext cx="1681713" cy="395439"/>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913575"/>
            <a:r>
              <a:rPr lang="ja-JP" altLang="en-US" sz="1200" b="1" spc="-100" dirty="0">
                <a:solidFill>
                  <a:prstClr val="black"/>
                </a:solidFill>
                <a:latin typeface="HGPｺﾞｼｯｸM" pitchFamily="50" charset="-128"/>
                <a:ea typeface="HGPｺﾞｼｯｸM" pitchFamily="50" charset="-128"/>
              </a:rPr>
              <a:t>②在宅医療の推進</a:t>
            </a:r>
            <a:endParaRPr lang="en-US" altLang="ja-JP" sz="1200" b="1" spc="-100" dirty="0">
              <a:solidFill>
                <a:prstClr val="black"/>
              </a:solidFill>
              <a:latin typeface="HGPｺﾞｼｯｸM" pitchFamily="50" charset="-128"/>
              <a:ea typeface="HGPｺﾞｼｯｸM" pitchFamily="50" charset="-128"/>
            </a:endParaRPr>
          </a:p>
          <a:p>
            <a:pPr algn="ctr" defTabSz="913575"/>
            <a:r>
              <a:rPr lang="ja-JP" altLang="en-US" sz="1200" b="1" spc="-100" dirty="0">
                <a:solidFill>
                  <a:prstClr val="black"/>
                </a:solidFill>
                <a:latin typeface="HGPｺﾞｼｯｸM" pitchFamily="50" charset="-128"/>
                <a:ea typeface="HGPｺﾞｼｯｸM" pitchFamily="50" charset="-128"/>
              </a:rPr>
              <a:t>・介護サービスの充実</a:t>
            </a:r>
          </a:p>
        </p:txBody>
      </p:sp>
      <p:sp>
        <p:nvSpPr>
          <p:cNvPr id="47" name="テキスト ボックス 46"/>
          <p:cNvSpPr txBox="1"/>
          <p:nvPr/>
        </p:nvSpPr>
        <p:spPr>
          <a:xfrm>
            <a:off x="2759617" y="4973106"/>
            <a:ext cx="1592786" cy="400110"/>
          </a:xfrm>
          <a:prstGeom prst="rect">
            <a:avLst/>
          </a:prstGeom>
          <a:noFill/>
        </p:spPr>
        <p:txBody>
          <a:bodyPr wrap="square" rtlCol="0">
            <a:spAutoFit/>
          </a:bodyPr>
          <a:lstStyle/>
          <a:p>
            <a:pPr algn="ctr" defTabSz="913575">
              <a:lnSpc>
                <a:spcPts val="1200"/>
              </a:lnSpc>
            </a:pPr>
            <a:r>
              <a:rPr lang="ja-JP" altLang="en-US" sz="1100" b="1" spc="-100" dirty="0">
                <a:solidFill>
                  <a:prstClr val="black"/>
                </a:solidFill>
                <a:latin typeface="HGPｺﾞｼｯｸM" pitchFamily="50" charset="-128"/>
                <a:ea typeface="HGPｺﾞｼｯｸM" pitchFamily="50" charset="-128"/>
              </a:rPr>
              <a:t>市町村</a:t>
            </a:r>
            <a:endParaRPr lang="en-US" altLang="ja-JP" sz="1100" b="1" spc="-100" dirty="0">
              <a:solidFill>
                <a:prstClr val="black"/>
              </a:solidFill>
              <a:latin typeface="HGPｺﾞｼｯｸM" pitchFamily="50" charset="-128"/>
              <a:ea typeface="HGPｺﾞｼｯｸM" pitchFamily="50" charset="-128"/>
            </a:endParaRPr>
          </a:p>
          <a:p>
            <a:pPr algn="ctr" defTabSz="913575">
              <a:lnSpc>
                <a:spcPts val="1200"/>
              </a:lnSpc>
            </a:pPr>
            <a:r>
              <a:rPr lang="ja-JP" altLang="en-US" sz="1100" b="1" spc="-100" dirty="0">
                <a:solidFill>
                  <a:prstClr val="black"/>
                </a:solidFill>
                <a:latin typeface="HGPｺﾞｼｯｸM" pitchFamily="50" charset="-128"/>
                <a:ea typeface="HGPｺﾞｼｯｸM" pitchFamily="50" charset="-128"/>
              </a:rPr>
              <a:t>計画</a:t>
            </a:r>
            <a:r>
              <a:rPr lang="ja-JP" altLang="en-US" sz="1100" spc="-100" dirty="0">
                <a:solidFill>
                  <a:prstClr val="black"/>
                </a:solidFill>
                <a:latin typeface="HGPｺﾞｼｯｸM" pitchFamily="50" charset="-128"/>
                <a:ea typeface="HGPｺﾞｼｯｸM" pitchFamily="50" charset="-128"/>
              </a:rPr>
              <a:t>提出</a:t>
            </a:r>
          </a:p>
        </p:txBody>
      </p:sp>
      <p:sp>
        <p:nvSpPr>
          <p:cNvPr id="48" name="テキスト ボックス 47"/>
          <p:cNvSpPr txBox="1"/>
          <p:nvPr/>
        </p:nvSpPr>
        <p:spPr>
          <a:xfrm>
            <a:off x="1598629" y="5552206"/>
            <a:ext cx="1248718" cy="276999"/>
          </a:xfrm>
          <a:prstGeom prst="rect">
            <a:avLst/>
          </a:prstGeom>
          <a:noFill/>
        </p:spPr>
        <p:txBody>
          <a:bodyPr wrap="square" rtlCol="0">
            <a:spAutoFit/>
          </a:bodyPr>
          <a:lstStyle/>
          <a:p>
            <a:pPr algn="ctr" defTabSz="913575"/>
            <a:r>
              <a:rPr lang="ja-JP" altLang="en-US" sz="1200" spc="-100" dirty="0">
                <a:solidFill>
                  <a:prstClr val="black"/>
                </a:solidFill>
                <a:latin typeface="HGPｺﾞｼｯｸM" pitchFamily="50" charset="-128"/>
                <a:ea typeface="HGPｺﾞｼｯｸM" pitchFamily="50" charset="-128"/>
              </a:rPr>
              <a:t>申請</a:t>
            </a:r>
          </a:p>
        </p:txBody>
      </p:sp>
      <p:sp>
        <p:nvSpPr>
          <p:cNvPr id="49" name="角丸四角形 48"/>
          <p:cNvSpPr/>
          <p:nvPr/>
        </p:nvSpPr>
        <p:spPr>
          <a:xfrm>
            <a:off x="5199383" y="3961132"/>
            <a:ext cx="3900433" cy="268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lnSpc>
                <a:spcPts val="1300"/>
              </a:lnSpc>
            </a:pPr>
            <a:r>
              <a:rPr lang="ja-JP" altLang="en-US" sz="1300" b="1" dirty="0">
                <a:solidFill>
                  <a:prstClr val="white"/>
                </a:solidFill>
              </a:rPr>
              <a:t>新たな財政支援制度の対象事業（案）</a:t>
            </a:r>
          </a:p>
        </p:txBody>
      </p:sp>
      <p:sp>
        <p:nvSpPr>
          <p:cNvPr id="50" name="正方形/長方形 49"/>
          <p:cNvSpPr/>
          <p:nvPr/>
        </p:nvSpPr>
        <p:spPr>
          <a:xfrm>
            <a:off x="5228006" y="2525860"/>
            <a:ext cx="4639541" cy="136800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pPr defTabSz="913575">
              <a:spcBef>
                <a:spcPts val="300"/>
              </a:spcBef>
            </a:pP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defTabSz="913575">
              <a:lnSpc>
                <a:spcPts val="1500"/>
              </a:lnSpc>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①国は、法律に基づく基本的な方針を策定し、対象事業を明確化。</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defTabSz="913575">
              <a:lnSpc>
                <a:spcPts val="15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②都道府県は、計画を厚生労働省に提出。</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defTabSz="913575">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③国・都道府県・市町村が基本的な方針・計画策定に当たって公正性及び透明</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defTabSz="913575">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　性を確保するため、関係者による協議の仕組みを設ける。</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marL="87313" indent="-87313" defTabSz="913575">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a:t>
            </a:r>
            <a:r>
              <a:rPr lang="ja-JP" altLang="ja-JP" sz="1100" spc="-100" dirty="0">
                <a:solidFill>
                  <a:prstClr val="black"/>
                </a:solidFill>
                <a:latin typeface="HGPｺﾞｼｯｸM" panose="020B0600000000000000" pitchFamily="50" charset="-128"/>
                <a:ea typeface="HGPｺﾞｼｯｸM" panose="020B0600000000000000" pitchFamily="50" charset="-128"/>
              </a:rPr>
              <a:t>国が策定する基本</a:t>
            </a:r>
            <a:r>
              <a:rPr lang="ja-JP" altLang="en-US" sz="1100" spc="-100" dirty="0">
                <a:solidFill>
                  <a:prstClr val="black"/>
                </a:solidFill>
                <a:latin typeface="HGPｺﾞｼｯｸM" panose="020B0600000000000000" pitchFamily="50" charset="-128"/>
                <a:ea typeface="HGPｺﾞｼｯｸM" panose="020B0600000000000000" pitchFamily="50" charset="-128"/>
              </a:rPr>
              <a:t>的な</a:t>
            </a:r>
            <a:r>
              <a:rPr lang="ja-JP" altLang="ja-JP" sz="1100" spc="-100" dirty="0">
                <a:solidFill>
                  <a:prstClr val="black"/>
                </a:solidFill>
                <a:latin typeface="HGPｺﾞｼｯｸM" panose="020B0600000000000000" pitchFamily="50" charset="-128"/>
                <a:ea typeface="HGPｺﾞｼｯｸM" panose="020B0600000000000000" pitchFamily="50" charset="-128"/>
              </a:rPr>
              <a:t>方針や交付要綱の中で、都道府県に対して官民に公平に配</a:t>
            </a:r>
            <a:r>
              <a:rPr lang="en-US" altLang="ja-JP" sz="1100" spc="-100" dirty="0">
                <a:solidFill>
                  <a:prstClr val="black"/>
                </a:solidFill>
                <a:latin typeface="HGPｺﾞｼｯｸM" panose="020B0600000000000000" pitchFamily="50" charset="-128"/>
                <a:ea typeface="HGPｺﾞｼｯｸM" panose="020B0600000000000000" pitchFamily="50" charset="-128"/>
              </a:rPr>
              <a:t> </a:t>
            </a:r>
          </a:p>
          <a:p>
            <a:pPr marL="87313" indent="-87313" defTabSz="913575">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    </a:t>
            </a:r>
            <a:r>
              <a:rPr lang="ja-JP" altLang="ja-JP" sz="1100" spc="-100" dirty="0">
                <a:solidFill>
                  <a:prstClr val="black"/>
                </a:solidFill>
                <a:latin typeface="HGPｺﾞｼｯｸM" panose="020B0600000000000000" pitchFamily="50" charset="-128"/>
                <a:ea typeface="HGPｺﾞｼｯｸM" panose="020B0600000000000000" pitchFamily="50" charset="-128"/>
              </a:rPr>
              <a:t>分することを求める旨を記載するなど</a:t>
            </a:r>
            <a:r>
              <a:rPr lang="ja-JP" altLang="en-US" sz="1100" spc="-100" dirty="0">
                <a:solidFill>
                  <a:prstClr val="black"/>
                </a:solidFill>
                <a:latin typeface="HGPｺﾞｼｯｸM" panose="020B0600000000000000" pitchFamily="50" charset="-128"/>
                <a:ea typeface="HGPｺﾞｼｯｸM" panose="020B0600000000000000" pitchFamily="50" charset="-128"/>
              </a:rPr>
              <a:t>の</a:t>
            </a:r>
            <a:r>
              <a:rPr lang="ja-JP" altLang="ja-JP" sz="1100" spc="-100" dirty="0">
                <a:solidFill>
                  <a:prstClr val="black"/>
                </a:solidFill>
                <a:latin typeface="HGPｺﾞｼｯｸM" panose="020B0600000000000000" pitchFamily="50" charset="-128"/>
                <a:ea typeface="HGPｺﾞｼｯｸM" panose="020B0600000000000000" pitchFamily="50" charset="-128"/>
              </a:rPr>
              <a:t>対応を行う予定。</a:t>
            </a:r>
            <a:r>
              <a:rPr lang="ja-JP" altLang="en-US" sz="1100" spc="-100" dirty="0">
                <a:solidFill>
                  <a:prstClr val="black"/>
                </a:solidFill>
                <a:latin typeface="HGPｺﾞｼｯｸM" panose="020B0600000000000000" pitchFamily="50" charset="-128"/>
                <a:ea typeface="HGPｺﾞｼｯｸM" panose="020B0600000000000000" pitchFamily="50" charset="-128"/>
              </a:rPr>
              <a:t>（公正性及び透明性の確保）</a:t>
            </a:r>
            <a:endParaRPr lang="ja-JP" altLang="ja-JP" sz="1100" spc="-100" dirty="0">
              <a:solidFill>
                <a:prstClr val="black"/>
              </a:solidFill>
              <a:latin typeface="HGPｺﾞｼｯｸM" panose="020B0600000000000000" pitchFamily="50" charset="-128"/>
              <a:ea typeface="HGPｺﾞｼｯｸM" panose="020B0600000000000000" pitchFamily="50" charset="-128"/>
            </a:endParaRPr>
          </a:p>
          <a:p>
            <a:pPr defTabSz="913575"/>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51" name="角丸四角形 50"/>
          <p:cNvSpPr/>
          <p:nvPr/>
        </p:nvSpPr>
        <p:spPr>
          <a:xfrm>
            <a:off x="5165110" y="2471406"/>
            <a:ext cx="4719000" cy="27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lnSpc>
                <a:spcPts val="1300"/>
              </a:lnSpc>
            </a:pPr>
            <a:r>
              <a:rPr lang="ja-JP" altLang="en-US" sz="1300" b="1" spc="-100" dirty="0">
                <a:solidFill>
                  <a:prstClr val="white"/>
                </a:solidFill>
                <a:latin typeface="HGPｺﾞｼｯｸM" panose="020B0600000000000000" pitchFamily="50" charset="-128"/>
                <a:ea typeface="HGPｺﾞｼｯｸM" panose="020B0600000000000000" pitchFamily="50" charset="-128"/>
              </a:rPr>
              <a:t>地域にとって必要な事業に適切かつ公平に配分される仕組み</a:t>
            </a:r>
            <a:r>
              <a:rPr lang="ja-JP" altLang="en-US" sz="1300" b="1" spc="-100" dirty="0">
                <a:solidFill>
                  <a:prstClr val="white"/>
                </a:solidFill>
              </a:rPr>
              <a:t>（案）</a:t>
            </a:r>
            <a:endParaRPr lang="en-US" altLang="ja-JP" sz="1300" b="1" spc="-100" dirty="0">
              <a:solidFill>
                <a:prstClr val="white"/>
              </a:solidFill>
              <a:latin typeface="HGPｺﾞｼｯｸM" panose="020B0600000000000000" pitchFamily="50" charset="-128"/>
              <a:ea typeface="HGPｺﾞｼｯｸM" panose="020B0600000000000000" pitchFamily="50" charset="-128"/>
            </a:endParaRPr>
          </a:p>
        </p:txBody>
      </p:sp>
      <p:sp>
        <p:nvSpPr>
          <p:cNvPr id="53" name="テキスト ボックス 52"/>
          <p:cNvSpPr txBox="1"/>
          <p:nvPr/>
        </p:nvSpPr>
        <p:spPr>
          <a:xfrm>
            <a:off x="767399" y="58692"/>
            <a:ext cx="7398440" cy="369332"/>
          </a:xfrm>
          <a:prstGeom prst="rect">
            <a:avLst/>
          </a:prstGeom>
          <a:solidFill>
            <a:srgbClr val="FFFF00">
              <a:alpha val="29000"/>
            </a:srgbClr>
          </a:solidFill>
          <a:ln w="12700">
            <a:solidFill>
              <a:schemeClr val="accent1">
                <a:lumMod val="75000"/>
              </a:schemeClr>
            </a:solidFill>
          </a:ln>
        </p:spPr>
        <p:txBody>
          <a:bodyPr wrap="square" rtlCol="0" anchor="ctr" anchorCtr="0">
            <a:spAutoFit/>
          </a:bodyPr>
          <a:lstStyle/>
          <a:p>
            <a:pPr algn="ctr" defTabSz="913575"/>
            <a:r>
              <a:rPr lang="ja-JP" altLang="en-US" dirty="0">
                <a:solidFill>
                  <a:prstClr val="black"/>
                </a:solidFill>
                <a:latin typeface="HGS創英角ｺﾞｼｯｸUB" panose="020B0900000000000000" pitchFamily="50" charset="-128"/>
                <a:ea typeface="HGS創英角ｺﾞｼｯｸUB" panose="020B0900000000000000" pitchFamily="50" charset="-128"/>
              </a:rPr>
              <a:t>医療・介護サービスの提供体制改革のための新たな財政支援制度</a:t>
            </a:r>
          </a:p>
        </p:txBody>
      </p:sp>
      <p:sp>
        <p:nvSpPr>
          <p:cNvPr id="2" name="テキスト ボックス 1"/>
          <p:cNvSpPr txBox="1"/>
          <p:nvPr/>
        </p:nvSpPr>
        <p:spPr>
          <a:xfrm>
            <a:off x="5278000" y="6577609"/>
            <a:ext cx="4355520" cy="307777"/>
          </a:xfrm>
          <a:prstGeom prst="rect">
            <a:avLst/>
          </a:prstGeom>
          <a:noFill/>
        </p:spPr>
        <p:txBody>
          <a:bodyPr wrap="square" rtlCol="0">
            <a:spAutoFit/>
          </a:bodyPr>
          <a:lstStyle/>
          <a:p>
            <a:pPr defTabSz="913575"/>
            <a:r>
              <a:rPr lang="ja-JP" altLang="en-US" sz="1400" spc="-100" dirty="0">
                <a:solidFill>
                  <a:prstClr val="black"/>
                </a:solidFill>
              </a:rPr>
              <a:t>■国と都道府県の負担割合は、２／３：１／３</a:t>
            </a:r>
          </a:p>
        </p:txBody>
      </p:sp>
      <p:sp>
        <p:nvSpPr>
          <p:cNvPr id="3" name="テキスト ボックス 2"/>
          <p:cNvSpPr txBox="1"/>
          <p:nvPr/>
        </p:nvSpPr>
        <p:spPr>
          <a:xfrm>
            <a:off x="8212317" y="39512"/>
            <a:ext cx="1665738" cy="388512"/>
          </a:xfrm>
          <a:prstGeom prst="rect">
            <a:avLst/>
          </a:prstGeom>
          <a:solidFill>
            <a:schemeClr val="bg1"/>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defTabSz="913575">
              <a:lnSpc>
                <a:spcPts val="1300"/>
              </a:lnSpc>
            </a:pPr>
            <a:r>
              <a:rPr kumimoji="0" lang="ja-JP" altLang="en-US" sz="1200" kern="100" spc="-100" dirty="0">
                <a:solidFill>
                  <a:sysClr val="windowText" lastClr="000000"/>
                </a:solidFill>
                <a:latin typeface="Century"/>
                <a:ea typeface="ＭＳ ゴシック"/>
                <a:cs typeface="Times New Roman"/>
              </a:rPr>
              <a:t>平成</a:t>
            </a:r>
            <a:r>
              <a:rPr kumimoji="0" lang="en-US" altLang="ja-JP" sz="1200" kern="100" spc="-100" dirty="0">
                <a:solidFill>
                  <a:sysClr val="windowText" lastClr="000000"/>
                </a:solidFill>
                <a:latin typeface="Century"/>
                <a:ea typeface="ＭＳ ゴシック"/>
                <a:cs typeface="Times New Roman"/>
              </a:rPr>
              <a:t>26</a:t>
            </a:r>
            <a:r>
              <a:rPr kumimoji="0" lang="ja-JP" altLang="en-US" sz="1200" kern="100" spc="-100" dirty="0">
                <a:solidFill>
                  <a:sysClr val="windowText" lastClr="000000"/>
                </a:solidFill>
                <a:latin typeface="Century"/>
                <a:ea typeface="ＭＳ ゴシック"/>
                <a:cs typeface="Times New Roman"/>
              </a:rPr>
              <a:t>年度</a:t>
            </a:r>
            <a:endParaRPr kumimoji="0" lang="en-US" altLang="ja-JP" sz="1200" kern="100" spc="-100" dirty="0">
              <a:solidFill>
                <a:sysClr val="windowText" lastClr="000000"/>
              </a:solidFill>
              <a:latin typeface="Century"/>
              <a:ea typeface="ＭＳ ゴシック"/>
              <a:cs typeface="Times New Roman"/>
            </a:endParaRPr>
          </a:p>
          <a:p>
            <a:pPr algn="just" defTabSz="913575">
              <a:lnSpc>
                <a:spcPts val="1300"/>
              </a:lnSpc>
            </a:pPr>
            <a:r>
              <a:rPr kumimoji="0" lang="ja-JP" altLang="en-US" sz="1200" kern="100" spc="-100" dirty="0">
                <a:solidFill>
                  <a:sysClr val="windowText" lastClr="000000"/>
                </a:solidFill>
                <a:latin typeface="Century"/>
                <a:ea typeface="ＭＳ ゴシック"/>
                <a:cs typeface="Times New Roman"/>
              </a:rPr>
              <a:t>：公費で</a:t>
            </a:r>
            <a:r>
              <a:rPr kumimoji="0" lang="en-US" altLang="ja-JP" sz="1200" kern="100" spc="-100" dirty="0">
                <a:solidFill>
                  <a:sysClr val="windowText" lastClr="000000"/>
                </a:solidFill>
                <a:latin typeface="Century"/>
                <a:ea typeface="ＭＳ ゴシック"/>
                <a:cs typeface="Times New Roman"/>
              </a:rPr>
              <a:t>904</a:t>
            </a:r>
            <a:r>
              <a:rPr kumimoji="0" lang="ja-JP" altLang="en-US" sz="1200" kern="100" spc="-100" dirty="0">
                <a:solidFill>
                  <a:sysClr val="windowText" lastClr="000000"/>
                </a:solidFill>
                <a:latin typeface="Century"/>
                <a:ea typeface="ＭＳ ゴシック"/>
                <a:cs typeface="Times New Roman"/>
              </a:rPr>
              <a:t>億円</a:t>
            </a:r>
            <a:endParaRPr kumimoji="0" lang="en-US" altLang="ja-JP" sz="1200" kern="100" spc="-100" dirty="0">
              <a:solidFill>
                <a:sysClr val="windowText" lastClr="000000"/>
              </a:solidFill>
              <a:latin typeface="Century"/>
              <a:ea typeface="ＭＳ ゴシック"/>
              <a:cs typeface="Times New Roman"/>
            </a:endParaRPr>
          </a:p>
        </p:txBody>
      </p:sp>
    </p:spTree>
    <p:extLst>
      <p:ext uri="{BB962C8B-B14F-4D97-AF65-F5344CB8AC3E}">
        <p14:creationId xmlns:p14="http://schemas.microsoft.com/office/powerpoint/2010/main" val="397244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8588" y="882166"/>
            <a:ext cx="4737251" cy="53061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ja-JP" sz="1400" dirty="0">
                <a:solidFill>
                  <a:prstClr val="black"/>
                </a:solidFill>
                <a:latin typeface="ＭＳ Ｐゴシック"/>
              </a:rPr>
              <a:t>高齢者</a:t>
            </a:r>
            <a:r>
              <a:rPr lang="ja-JP" altLang="en-US" sz="1400" dirty="0">
                <a:solidFill>
                  <a:prstClr val="black"/>
                </a:solidFill>
                <a:latin typeface="ＭＳ Ｐゴシック"/>
              </a:rPr>
              <a:t>が</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住み慣れた地域で生活を継続</a:t>
            </a:r>
            <a:r>
              <a:rPr lang="ja-JP" altLang="en-US" sz="1400" dirty="0">
                <a:solidFill>
                  <a:prstClr val="black"/>
                </a:solidFill>
                <a:latin typeface="ＭＳ Ｐゴシック"/>
              </a:rPr>
              <a:t>できるようにするため、</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介護、医療、生活支援、介護予防を充実</a:t>
            </a:r>
            <a:r>
              <a:rPr lang="ja-JP" altLang="en-US" sz="1400" dirty="0">
                <a:solidFill>
                  <a:prstClr val="black"/>
                </a:solidFill>
                <a:latin typeface="ＭＳ Ｐゴシック"/>
              </a:rPr>
              <a:t>。</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 name="角丸四角形 4"/>
          <p:cNvSpPr/>
          <p:nvPr/>
        </p:nvSpPr>
        <p:spPr>
          <a:xfrm>
            <a:off x="5052407" y="830732"/>
            <a:ext cx="4853593" cy="72606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低所得者の保険料軽減を拡充</a:t>
            </a:r>
            <a:r>
              <a:rPr lang="ja-JP" altLang="en-US" sz="1400" dirty="0">
                <a:solidFill>
                  <a:prstClr val="black"/>
                </a:solidFill>
                <a:latin typeface="ＭＳ Ｐゴシック"/>
              </a:rPr>
              <a:t>。また、</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保険料上昇をできる限り抑える</a:t>
            </a:r>
            <a:r>
              <a:rPr lang="ja-JP" altLang="en-US" sz="1400" dirty="0">
                <a:solidFill>
                  <a:prstClr val="black"/>
                </a:solidFill>
                <a:latin typeface="ＭＳ Ｐゴシック"/>
              </a:rPr>
              <a:t>ため、</a:t>
            </a:r>
            <a:r>
              <a:rPr lang="ja-JP" altLang="ja-JP" sz="1400" dirty="0">
                <a:solidFill>
                  <a:prstClr val="black"/>
                </a:solidFill>
                <a:latin typeface="ＤＦ特太ゴシック体" panose="020B0509000000000000" pitchFamily="49" charset="-128"/>
                <a:ea typeface="ＤＦ特太ゴシック体" panose="020B0509000000000000" pitchFamily="49" charset="-128"/>
              </a:rPr>
              <a:t>所得や資産のある人の利用者負担</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を</a:t>
            </a:r>
            <a:r>
              <a:rPr lang="ja-JP" altLang="ja-JP" sz="1400" dirty="0">
                <a:solidFill>
                  <a:prstClr val="black"/>
                </a:solidFill>
                <a:latin typeface="ＤＦ特太ゴシック体" panose="020B0509000000000000" pitchFamily="49" charset="-128"/>
                <a:ea typeface="ＤＦ特太ゴシック体" panose="020B0509000000000000" pitchFamily="49" charset="-128"/>
              </a:rPr>
              <a:t>見直</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す</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p:txBody>
      </p:sp>
      <p:sp>
        <p:nvSpPr>
          <p:cNvPr id="6" name="正方形/長方形 5"/>
          <p:cNvSpPr/>
          <p:nvPr/>
        </p:nvSpPr>
        <p:spPr>
          <a:xfrm>
            <a:off x="360000" y="36000"/>
            <a:ext cx="9205023" cy="396000"/>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b="1" dirty="0">
                <a:solidFill>
                  <a:prstClr val="black"/>
                </a:solidFill>
                <a:latin typeface="メイリオ" pitchFamily="50" charset="-128"/>
                <a:ea typeface="メイリオ" pitchFamily="50" charset="-128"/>
              </a:rPr>
              <a:t>介護保険制度の改正案の主な内容について</a:t>
            </a:r>
            <a:endParaRPr lang="en-US" altLang="ja-JP" b="1" dirty="0">
              <a:solidFill>
                <a:prstClr val="black"/>
              </a:solidFill>
              <a:latin typeface="メイリオ" pitchFamily="50" charset="-128"/>
              <a:ea typeface="メイリオ" pitchFamily="50" charset="-128"/>
            </a:endParaRPr>
          </a:p>
        </p:txBody>
      </p:sp>
      <p:sp>
        <p:nvSpPr>
          <p:cNvPr id="7" name="円/楕円 6"/>
          <p:cNvSpPr/>
          <p:nvPr/>
        </p:nvSpPr>
        <p:spPr>
          <a:xfrm>
            <a:off x="5327180" y="522126"/>
            <a:ext cx="4306341" cy="323976"/>
          </a:xfrm>
          <a:prstGeom prst="ellips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②費用負担の公平化</a:t>
            </a:r>
          </a:p>
        </p:txBody>
      </p:sp>
      <p:sp>
        <p:nvSpPr>
          <p:cNvPr id="8" name="円/楕円 7"/>
          <p:cNvSpPr/>
          <p:nvPr/>
        </p:nvSpPr>
        <p:spPr>
          <a:xfrm>
            <a:off x="163738" y="522126"/>
            <a:ext cx="4510660" cy="37541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①地域包括ケアシステムの構築</a:t>
            </a:r>
          </a:p>
        </p:txBody>
      </p:sp>
      <p:sp>
        <p:nvSpPr>
          <p:cNvPr id="9" name="角丸四角形 8"/>
          <p:cNvSpPr/>
          <p:nvPr/>
        </p:nvSpPr>
        <p:spPr>
          <a:xfrm>
            <a:off x="44106" y="1556792"/>
            <a:ext cx="4853173" cy="2232248"/>
          </a:xfrm>
          <a:prstGeom prst="roundRect">
            <a:avLst>
              <a:gd name="adj" fmla="val 3339"/>
            </a:avLst>
          </a:prstGeom>
          <a:solidFill>
            <a:srgbClr val="B5FDB8">
              <a:alpha val="64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500" dirty="0">
              <a:solidFill>
                <a:prstClr val="black"/>
              </a:solidFill>
            </a:endParaRPr>
          </a:p>
          <a:p>
            <a:pPr marL="200733" indent="-133030" algn="just">
              <a:spcBef>
                <a:spcPts val="224"/>
              </a:spcBef>
            </a:pPr>
            <a:endParaRPr lang="en-US" altLang="ja-JP" sz="500" b="1" dirty="0">
              <a:solidFill>
                <a:prstClr val="black"/>
              </a:solidFill>
              <a:latin typeface="ＭＳ Ｐゴシック"/>
              <a:ea typeface="ＤＦ特太ゴシック体" panose="02010609000101010101" pitchFamily="1" charset="-128"/>
            </a:endParaRPr>
          </a:p>
          <a:p>
            <a:pPr marL="200733" indent="-133030" algn="just">
              <a:lnSpc>
                <a:spcPts val="1900"/>
              </a:lnSpc>
              <a:spcBef>
                <a:spcPts val="224"/>
              </a:spcBef>
            </a:pPr>
            <a:r>
              <a:rPr lang="ja-JP" altLang="en-US" sz="1400" dirty="0">
                <a:solidFill>
                  <a:prstClr val="black"/>
                </a:solidFill>
                <a:latin typeface="ＭＳ Ｐゴシック"/>
                <a:ea typeface="ＤＦ特太ゴシック体" panose="02010609000101010101" pitchFamily="1" charset="-128"/>
              </a:rPr>
              <a:t>○</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地域包括ｹｱｼｽﾃﾑの構築に向けた地域支援事業の充実</a:t>
            </a:r>
            <a:r>
              <a:rPr lang="ja-JP" altLang="en-US" sz="1400" dirty="0">
                <a:solidFill>
                  <a:prstClr val="black"/>
                </a:solidFill>
              </a:rPr>
              <a:t>　</a:t>
            </a:r>
            <a:endParaRPr lang="en-US" altLang="ja-JP" sz="1400" dirty="0">
              <a:solidFill>
                <a:prstClr val="black"/>
              </a:solidFill>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r>
              <a:rPr lang="ja-JP" altLang="en-US" sz="1200" dirty="0">
                <a:solidFill>
                  <a:prstClr val="black"/>
                </a:solidFill>
                <a:latin typeface="ＭＳ ゴシック" pitchFamily="49" charset="-128"/>
                <a:ea typeface="ＭＳ ゴシック" pitchFamily="49"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ゴシック"/>
              </a:rPr>
              <a:t> * </a:t>
            </a:r>
            <a:r>
              <a:rPr lang="ja-JP" altLang="en-US" sz="1200" dirty="0">
                <a:solidFill>
                  <a:prstClr val="black"/>
                </a:solidFill>
                <a:latin typeface="ＭＳ 明朝" panose="02020609040205080304" pitchFamily="17" charset="-128"/>
                <a:ea typeface="ＭＳ 明朝" panose="02020609040205080304" pitchFamily="17" charset="-128"/>
              </a:rPr>
              <a:t>介護サービスの充実は、前回改正による</a:t>
            </a:r>
            <a:r>
              <a:rPr lang="en-US" altLang="ja-JP" sz="1200" dirty="0">
                <a:solidFill>
                  <a:prstClr val="black"/>
                </a:solidFill>
                <a:latin typeface="ＭＳ 明朝" panose="02020609040205080304" pitchFamily="17" charset="-128"/>
                <a:ea typeface="ＭＳ 明朝" panose="02020609040205080304" pitchFamily="17" charset="-128"/>
              </a:rPr>
              <a:t>24</a:t>
            </a:r>
            <a:r>
              <a:rPr lang="ja-JP" altLang="en-US" sz="1200" dirty="0">
                <a:solidFill>
                  <a:prstClr val="black"/>
                </a:solidFill>
                <a:latin typeface="ＭＳ 明朝" panose="02020609040205080304" pitchFamily="17" charset="-128"/>
                <a:ea typeface="ＭＳ 明朝" panose="02020609040205080304" pitchFamily="17" charset="-128"/>
              </a:rPr>
              <a:t>時間対応の定期巡回サービスを含めた介護サービスの普及を推進</a:t>
            </a:r>
            <a:endParaRPr lang="en-US" altLang="ja-JP" sz="1200" dirty="0">
              <a:solidFill>
                <a:prstClr val="black"/>
              </a:solidFill>
              <a:latin typeface="ＭＳ 明朝" panose="02020609040205080304" pitchFamily="17" charset="-128"/>
              <a:ea typeface="ＭＳ 明朝" panose="02020609040205080304" pitchFamily="17" charset="-128"/>
            </a:endParaRPr>
          </a:p>
          <a:p>
            <a:pPr marL="536575" indent="-536575">
              <a:tabLst>
                <a:tab pos="536575" algn="l"/>
              </a:tabLst>
            </a:pPr>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Ｐゴシック"/>
              </a:rPr>
              <a:t> * </a:t>
            </a:r>
            <a:r>
              <a:rPr lang="ja-JP" altLang="en-US" sz="1200" dirty="0">
                <a:solidFill>
                  <a:prstClr val="black"/>
                </a:solidFill>
                <a:latin typeface="ＭＳ 明朝" panose="02020609040205080304" pitchFamily="17" charset="-128"/>
                <a:ea typeface="ＭＳ 明朝" panose="02020609040205080304" pitchFamily="17" charset="-128"/>
              </a:rPr>
              <a:t>介護職員の処遇改善は、</a:t>
            </a:r>
            <a:r>
              <a:rPr lang="en-US" altLang="ja-JP" sz="1200" dirty="0">
                <a:solidFill>
                  <a:prstClr val="black"/>
                </a:solidFill>
                <a:latin typeface="ＭＳ 明朝" panose="02020609040205080304" pitchFamily="17" charset="-128"/>
                <a:ea typeface="ＭＳ 明朝" panose="02020609040205080304" pitchFamily="17" charset="-128"/>
              </a:rPr>
              <a:t>27</a:t>
            </a:r>
            <a:r>
              <a:rPr lang="ja-JP" altLang="en-US" sz="1200" dirty="0">
                <a:solidFill>
                  <a:prstClr val="black"/>
                </a:solidFill>
                <a:latin typeface="ＭＳ 明朝" panose="02020609040205080304" pitchFamily="17" charset="-128"/>
                <a:ea typeface="ＭＳ 明朝" panose="02020609040205080304" pitchFamily="17" charset="-128"/>
              </a:rPr>
              <a:t>年度介護報酬改定で検討</a:t>
            </a:r>
          </a:p>
          <a:p>
            <a:pPr marL="200733" indent="-133030" algn="just">
              <a:spcBef>
                <a:spcPts val="224"/>
              </a:spcBef>
            </a:pPr>
            <a:endParaRPr lang="en-US" altLang="ja-JP" sz="1200" dirty="0">
              <a:solidFill>
                <a:prstClr val="black"/>
              </a:solidFill>
              <a:ea typeface="ＤＦ特太ゴシック体" panose="02010609000101010101" pitchFamily="1" charset="-128"/>
            </a:endParaRPr>
          </a:p>
          <a:p>
            <a:pPr marL="200733" indent="-133030" algn="just">
              <a:spcBef>
                <a:spcPts val="224"/>
              </a:spcBef>
            </a:pPr>
            <a:r>
              <a:rPr lang="ja-JP" altLang="en-US" sz="1200" dirty="0">
                <a:solidFill>
                  <a:prstClr val="black"/>
                </a:solidFill>
                <a:ea typeface="ＤＦ特太ゴシック体" panose="02010609000101010101" pitchFamily="1" charset="-128"/>
              </a:rPr>
              <a:t>  </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31792" y="1418163"/>
            <a:ext cx="1580848" cy="282645"/>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サービスの充実</a:t>
            </a:r>
          </a:p>
        </p:txBody>
      </p:sp>
      <p:sp>
        <p:nvSpPr>
          <p:cNvPr id="11" name="角丸四角形 10"/>
          <p:cNvSpPr/>
          <p:nvPr/>
        </p:nvSpPr>
        <p:spPr>
          <a:xfrm>
            <a:off x="5052407" y="1490764"/>
            <a:ext cx="4754187" cy="1578196"/>
          </a:xfrm>
          <a:prstGeom prst="roundRect">
            <a:avLst>
              <a:gd name="adj" fmla="val 3339"/>
            </a:avLst>
          </a:prstGeom>
          <a:solidFill>
            <a:srgbClr val="B5FDB8">
              <a:alpha val="64000"/>
            </a:srgb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spcBef>
                <a:spcPts val="449"/>
              </a:spcBef>
            </a:pPr>
            <a:endParaRPr lang="en-US" altLang="ja-JP" sz="600" dirty="0">
              <a:solidFill>
                <a:prstClr val="black"/>
              </a:solidFill>
              <a:latin typeface="ＭＳ Ｐゴシック"/>
            </a:endParaRPr>
          </a:p>
          <a:p>
            <a:pPr algn="just">
              <a:spcBef>
                <a:spcPts val="449"/>
              </a:spcBef>
            </a:pPr>
            <a:r>
              <a:rPr lang="ja-JP" altLang="en-US" sz="1400" dirty="0">
                <a:solidFill>
                  <a:prstClr val="black"/>
                </a:solidFill>
                <a:latin typeface="ＭＳ Ｐゴシック"/>
                <a:ea typeface="ＤＦ特太ゴシック体" panose="02010609000101010101" pitchFamily="1" charset="-128"/>
              </a:rPr>
              <a:t>○低所得者の保険料の軽減割合を拡大</a:t>
            </a:r>
            <a:endParaRPr lang="en-US" altLang="ja-JP" sz="1400" dirty="0">
              <a:solidFill>
                <a:prstClr val="black"/>
              </a:solidFill>
              <a:latin typeface="ＭＳ Ｐゴシック"/>
              <a:ea typeface="ＤＦ特太ゴシック体" panose="02010609000101010101" pitchFamily="1" charset="-128"/>
            </a:endParaRPr>
          </a:p>
          <a:p>
            <a:pPr marL="273050" indent="-273050" algn="just">
              <a:spcBef>
                <a:spcPts val="449"/>
              </a:spcBef>
            </a:pPr>
            <a:r>
              <a:rPr lang="ja-JP" altLang="en-US" sz="1200" dirty="0">
                <a:solidFill>
                  <a:prstClr val="black"/>
                </a:solidFill>
                <a:latin typeface="ＭＳ Ｐゴシック"/>
              </a:rPr>
              <a:t>　 ・</a:t>
            </a:r>
            <a:r>
              <a:rPr lang="ja-JP" altLang="ja-JP" sz="1200" dirty="0">
                <a:solidFill>
                  <a:prstClr val="black"/>
                </a:solidFill>
                <a:latin typeface="ＭＳ Ｐゴシック"/>
              </a:rPr>
              <a:t>給付費の</a:t>
            </a:r>
            <a:r>
              <a:rPr lang="en-US" altLang="ja-JP" sz="1200" dirty="0">
                <a:solidFill>
                  <a:prstClr val="black"/>
                </a:solidFill>
                <a:latin typeface="ＭＳ Ｐゴシック"/>
              </a:rPr>
              <a:t>5</a:t>
            </a:r>
            <a:r>
              <a:rPr lang="ja-JP" altLang="ja-JP" sz="1200" dirty="0">
                <a:solidFill>
                  <a:prstClr val="black"/>
                </a:solidFill>
                <a:latin typeface="ＭＳ Ｐゴシック"/>
              </a:rPr>
              <a:t>割の公費</a:t>
            </a:r>
            <a:r>
              <a:rPr lang="ja-JP" altLang="en-US" sz="1200" dirty="0">
                <a:solidFill>
                  <a:prstClr val="black"/>
                </a:solidFill>
                <a:latin typeface="ＭＳ Ｐゴシック"/>
              </a:rPr>
              <a:t>に加えて</a:t>
            </a:r>
            <a:r>
              <a:rPr lang="ja-JP" altLang="ja-JP" sz="1200" dirty="0">
                <a:solidFill>
                  <a:prstClr val="black"/>
                </a:solidFill>
                <a:latin typeface="ＭＳ Ｐゴシック"/>
              </a:rPr>
              <a:t>別枠で公費を投入し、低所得者</a:t>
            </a:r>
            <a:r>
              <a:rPr lang="ja-JP" altLang="en-US" sz="1200" dirty="0">
                <a:solidFill>
                  <a:prstClr val="black"/>
                </a:solidFill>
                <a:latin typeface="ＭＳ Ｐゴシック"/>
              </a:rPr>
              <a:t>の</a:t>
            </a:r>
            <a:r>
              <a:rPr lang="ja-JP" altLang="ja-JP" sz="1200" dirty="0">
                <a:solidFill>
                  <a:prstClr val="black"/>
                </a:solidFill>
                <a:latin typeface="ＭＳ Ｐゴシック"/>
              </a:rPr>
              <a:t>保険</a:t>
            </a:r>
            <a:r>
              <a:rPr lang="ja-JP" altLang="en-US" sz="1200" dirty="0">
                <a:solidFill>
                  <a:prstClr val="black"/>
                </a:solidFill>
                <a:latin typeface="ＭＳ Ｐゴシック"/>
              </a:rPr>
              <a:t>料の軽減割合を拡大</a:t>
            </a:r>
            <a:endParaRPr lang="en-US" altLang="ja-JP" sz="1200" dirty="0">
              <a:solidFill>
                <a:prstClr val="black"/>
              </a:solidFill>
              <a:latin typeface="ＭＳ Ｐゴシック"/>
            </a:endParaRPr>
          </a:p>
          <a:p>
            <a:pPr algn="just">
              <a:lnSpc>
                <a:spcPts val="1000"/>
              </a:lnSpc>
            </a:pPr>
            <a:endParaRPr lang="en-US" altLang="ja-JP" sz="800" dirty="0">
              <a:solidFill>
                <a:prstClr val="black"/>
              </a:solidFill>
              <a:latin typeface="ＭＳ Ｐゴシック"/>
            </a:endParaRPr>
          </a:p>
          <a:p>
            <a:pPr marL="177800" indent="-177800" algn="just">
              <a:lnSpc>
                <a:spcPts val="1000"/>
              </a:lnSpc>
              <a:spcBef>
                <a:spcPts val="449"/>
              </a:spcBef>
            </a:pPr>
            <a:r>
              <a:rPr lang="ja-JP" altLang="en-US" sz="1100" dirty="0">
                <a:solidFill>
                  <a:prstClr val="black"/>
                </a:solidFill>
                <a:latin typeface="ＭＳ Ｐゴシック"/>
              </a:rPr>
              <a:t>　</a:t>
            </a:r>
            <a:endParaRPr lang="en-US" altLang="ja-JP" sz="1100" dirty="0">
              <a:solidFill>
                <a:prstClr val="black"/>
              </a:solidFill>
              <a:latin typeface="ＭＳ Ｐゴシック"/>
            </a:endParaRPr>
          </a:p>
        </p:txBody>
      </p:sp>
      <p:sp>
        <p:nvSpPr>
          <p:cNvPr id="12" name="正方形/長方形 11"/>
          <p:cNvSpPr/>
          <p:nvPr/>
        </p:nvSpPr>
        <p:spPr>
          <a:xfrm>
            <a:off x="5163848" y="1344272"/>
            <a:ext cx="2525456"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低所得者の保険料軽減を拡充</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4" name="角丸四角形 13"/>
          <p:cNvSpPr/>
          <p:nvPr/>
        </p:nvSpPr>
        <p:spPr>
          <a:xfrm>
            <a:off x="41709" y="4006816"/>
            <a:ext cx="4855570" cy="2374512"/>
          </a:xfrm>
          <a:prstGeom prst="roundRect">
            <a:avLst>
              <a:gd name="adj" fmla="val 3339"/>
            </a:avLst>
          </a:prstGeom>
          <a:solidFill>
            <a:schemeClr val="tx2">
              <a:lumMod val="20000"/>
              <a:lumOff val="80000"/>
              <a:alpha val="31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600" dirty="0">
              <a:solidFill>
                <a:prstClr val="black"/>
              </a:solidFill>
            </a:endParaRPr>
          </a:p>
          <a:p>
            <a:pPr marL="200733" indent="-133030" algn="just">
              <a:spcBef>
                <a:spcPts val="224"/>
              </a:spcBef>
            </a:pPr>
            <a:r>
              <a:rPr lang="ja-JP" altLang="en-US" sz="1400" dirty="0">
                <a:solidFill>
                  <a:prstClr val="black"/>
                </a:solidFill>
              </a:rPr>
              <a:t>①</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全国一律の予防給付</a:t>
            </a:r>
            <a:r>
              <a:rPr lang="en-US" altLang="ja-JP" sz="14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訪問介護・通所介護</a:t>
            </a:r>
            <a:r>
              <a:rPr lang="en-US" altLang="ja-JP" sz="14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を市町村が取り組む地域支援事業に移行し、多様化</a:t>
            </a:r>
            <a:r>
              <a:rPr lang="ja-JP" altLang="en-US" sz="1200" dirty="0">
                <a:solidFill>
                  <a:prstClr val="black"/>
                </a:solidFill>
              </a:rPr>
              <a:t>　</a:t>
            </a:r>
            <a:endParaRPr lang="en-US" altLang="ja-JP" sz="1200" dirty="0">
              <a:solidFill>
                <a:prstClr val="black"/>
              </a:solidFill>
            </a:endParaRPr>
          </a:p>
          <a:p>
            <a:pPr marL="355600" indent="-287338" algn="just">
              <a:lnSpc>
                <a:spcPts val="1500"/>
              </a:lnSpc>
              <a:spcBef>
                <a:spcPts val="224"/>
              </a:spcBef>
            </a:pPr>
            <a:endParaRPr lang="en-US" altLang="ja-JP" sz="1200" dirty="0">
              <a:solidFill>
                <a:prstClr val="black"/>
              </a:solidFill>
            </a:endParaRPr>
          </a:p>
          <a:p>
            <a:pPr marL="355600" indent="-287338" algn="just">
              <a:lnSpc>
                <a:spcPts val="1500"/>
              </a:lnSpc>
              <a:spcBef>
                <a:spcPts val="224"/>
              </a:spcBef>
            </a:pPr>
            <a:endParaRPr lang="en-US" altLang="ja-JP" sz="1200" dirty="0">
              <a:solidFill>
                <a:prstClr val="black"/>
              </a:solidFill>
            </a:endParaRPr>
          </a:p>
          <a:p>
            <a:pPr marL="355600" indent="-287338" algn="just">
              <a:lnSpc>
                <a:spcPts val="1500"/>
              </a:lnSpc>
              <a:spcBef>
                <a:spcPts val="224"/>
              </a:spcBef>
            </a:pPr>
            <a:endParaRPr lang="en-US" altLang="ja-JP" sz="1200" dirty="0">
              <a:solidFill>
                <a:prstClr val="black"/>
              </a:solidFill>
            </a:endParaRPr>
          </a:p>
          <a:p>
            <a:pPr marL="200733" indent="-133030" algn="just">
              <a:spcBef>
                <a:spcPts val="224"/>
              </a:spcBef>
            </a:pPr>
            <a:endParaRPr lang="ja-JP" altLang="ja-JP" sz="1400" dirty="0">
              <a:solidFill>
                <a:prstClr val="black"/>
              </a:solidFill>
            </a:endParaRPr>
          </a:p>
          <a:p>
            <a:endParaRPr lang="en-US" altLang="ja-JP" sz="1200" dirty="0">
              <a:solidFill>
                <a:prstClr val="black"/>
              </a:solidFill>
            </a:endParaRPr>
          </a:p>
        </p:txBody>
      </p:sp>
      <p:sp>
        <p:nvSpPr>
          <p:cNvPr id="15" name="正方形/長方形 14"/>
          <p:cNvSpPr/>
          <p:nvPr/>
        </p:nvSpPr>
        <p:spPr>
          <a:xfrm>
            <a:off x="128464" y="3864552"/>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重点化・効率化</a:t>
            </a:r>
          </a:p>
        </p:txBody>
      </p:sp>
      <p:sp>
        <p:nvSpPr>
          <p:cNvPr id="16" name="角丸四角形 15"/>
          <p:cNvSpPr/>
          <p:nvPr/>
        </p:nvSpPr>
        <p:spPr>
          <a:xfrm>
            <a:off x="5052408" y="3286736"/>
            <a:ext cx="4754186" cy="3094592"/>
          </a:xfrm>
          <a:prstGeom prst="roundRect">
            <a:avLst>
              <a:gd name="adj" fmla="val 3339"/>
            </a:avLst>
          </a:prstGeom>
          <a:solidFill>
            <a:schemeClr val="tx2">
              <a:lumMod val="20000"/>
              <a:lumOff val="80000"/>
              <a:alpha val="31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400" dirty="0">
              <a:solidFill>
                <a:prstClr val="black"/>
              </a:solidFill>
              <a:latin typeface="ＭＳ Ｐゴシック"/>
            </a:endParaRPr>
          </a:p>
          <a:p>
            <a:pPr marL="200733" indent="-133030" algn="just">
              <a:lnSpc>
                <a:spcPts val="1000"/>
              </a:lnSpc>
            </a:pPr>
            <a:endParaRPr lang="en-US" altLang="ja-JP" sz="400" dirty="0">
              <a:solidFill>
                <a:prstClr val="black"/>
              </a:solidFill>
              <a:latin typeface="ＭＳ Ｐゴシック"/>
            </a:endParaRPr>
          </a:p>
          <a:p>
            <a:pPr marL="200733" indent="-133030" algn="just">
              <a:lnSpc>
                <a:spcPts val="1000"/>
              </a:lnSpc>
            </a:pPr>
            <a:r>
              <a:rPr lang="ja-JP" altLang="en-US" sz="1400" dirty="0">
                <a:solidFill>
                  <a:prstClr val="black"/>
                </a:solidFill>
                <a:latin typeface="ＭＳ Ｐゴシック"/>
              </a:rPr>
              <a:t>①</a:t>
            </a:r>
            <a:r>
              <a:rPr lang="ja-JP" altLang="en-US" sz="1400" dirty="0">
                <a:solidFill>
                  <a:prstClr val="black"/>
                </a:solidFill>
                <a:latin typeface="ＭＳ Ｐゴシック"/>
                <a:ea typeface="ＤＦ特太ゴシック体" panose="02010609000101010101" pitchFamily="1" charset="-128"/>
              </a:rPr>
              <a:t>一定以上の所得のある利用者の自己負担を引上げ</a:t>
            </a:r>
            <a:endParaRPr lang="en-US" altLang="ja-JP" sz="1400" dirty="0">
              <a:solidFill>
                <a:prstClr val="black"/>
              </a:solidFill>
              <a:latin typeface="ＭＳ Ｐゴシック"/>
              <a:ea typeface="ＤＦ特太ゴシック体" panose="02010609000101010101" pitchFamily="1" charset="-128"/>
            </a:endParaRPr>
          </a:p>
          <a:p>
            <a:pPr marL="266700" indent="-198438" algn="just">
              <a:lnSpc>
                <a:spcPts val="1700"/>
              </a:lnSpc>
            </a:pPr>
            <a:r>
              <a:rPr lang="ja-JP" altLang="en-US" sz="1400" dirty="0">
                <a:solidFill>
                  <a:prstClr val="black"/>
                </a:solidFill>
                <a:latin typeface="ＭＳ Ｐゴシック"/>
                <a:ea typeface="ＤＦ特太ゴシック体" panose="02010609000101010101" pitchFamily="1" charset="-128"/>
              </a:rPr>
              <a:t>　</a:t>
            </a:r>
            <a:r>
              <a:rPr lang="ja-JP" altLang="en-US" sz="1200" dirty="0">
                <a:solidFill>
                  <a:prstClr val="black"/>
                </a:solidFill>
                <a:latin typeface="ＭＳ Ｐゴシック"/>
              </a:rPr>
              <a:t>・　２割負担とする所得水準を、６５歳以上高齢者の所得上位</a:t>
            </a:r>
            <a:r>
              <a:rPr lang="en-US" altLang="ja-JP" sz="1200" dirty="0">
                <a:solidFill>
                  <a:prstClr val="black"/>
                </a:solidFill>
                <a:latin typeface="ＭＳ Ｐゴシック"/>
              </a:rPr>
              <a:t>20</a:t>
            </a:r>
            <a:r>
              <a:rPr lang="ja-JP" altLang="en-US" sz="1200" dirty="0">
                <a:solidFill>
                  <a:prstClr val="black"/>
                </a:solidFill>
                <a:latin typeface="ＭＳ Ｐゴシック"/>
              </a:rPr>
              <a:t>％と  　</a:t>
            </a:r>
            <a:endParaRPr lang="en-US" altLang="ja-JP" sz="1200"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した場合、合計所得金額</a:t>
            </a:r>
            <a:r>
              <a:rPr lang="en-US" altLang="ja-JP" sz="1200" dirty="0">
                <a:solidFill>
                  <a:prstClr val="black"/>
                </a:solidFill>
                <a:latin typeface="ＭＳ Ｐゴシック"/>
              </a:rPr>
              <a:t>160</a:t>
            </a:r>
            <a:r>
              <a:rPr lang="ja-JP" altLang="en-US" sz="1200" dirty="0">
                <a:solidFill>
                  <a:prstClr val="black"/>
                </a:solidFill>
                <a:latin typeface="ＭＳ Ｐゴシック"/>
              </a:rPr>
              <a:t>万円（年金収入で、単身</a:t>
            </a:r>
            <a:r>
              <a:rPr lang="en-US" altLang="ja-JP" sz="1200" dirty="0">
                <a:solidFill>
                  <a:prstClr val="black"/>
                </a:solidFill>
                <a:latin typeface="ＭＳ Ｐゴシック"/>
              </a:rPr>
              <a:t>280</a:t>
            </a:r>
            <a:r>
              <a:rPr lang="ja-JP" altLang="en-US" sz="1200" dirty="0">
                <a:solidFill>
                  <a:prstClr val="black"/>
                </a:solidFill>
                <a:latin typeface="ＭＳ Ｐゴシック"/>
              </a:rPr>
              <a:t>万円以</a:t>
            </a:r>
            <a:endParaRPr lang="en-US" altLang="ja-JP" sz="1200"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上、夫婦</a:t>
            </a:r>
            <a:r>
              <a:rPr lang="en-US" altLang="ja-JP" sz="1200" dirty="0">
                <a:solidFill>
                  <a:prstClr val="black"/>
                </a:solidFill>
                <a:latin typeface="ＭＳ Ｐゴシック"/>
              </a:rPr>
              <a:t>359</a:t>
            </a:r>
            <a:r>
              <a:rPr lang="ja-JP" altLang="en-US" sz="1200" dirty="0">
                <a:solidFill>
                  <a:prstClr val="black"/>
                </a:solidFill>
                <a:latin typeface="ＭＳ Ｐゴシック"/>
              </a:rPr>
              <a:t>万円以上）。ただし、月額上限があるため、見直し対</a:t>
            </a:r>
            <a:endParaRPr lang="en-US" altLang="ja-JP" sz="1200"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象の全員の負担が</a:t>
            </a:r>
            <a:r>
              <a:rPr lang="en-US" altLang="ja-JP" sz="1200" dirty="0">
                <a:solidFill>
                  <a:prstClr val="black"/>
                </a:solidFill>
                <a:latin typeface="ＭＳ Ｐゴシック"/>
              </a:rPr>
              <a:t>2</a:t>
            </a:r>
            <a:r>
              <a:rPr lang="ja-JP" altLang="en-US" sz="1200" dirty="0">
                <a:solidFill>
                  <a:prstClr val="black"/>
                </a:solidFill>
                <a:latin typeface="ＭＳ Ｐゴシック"/>
              </a:rPr>
              <a:t>倍になるわけではない。</a:t>
            </a:r>
            <a:endParaRPr lang="en-US" altLang="ja-JP" sz="1200" dirty="0">
              <a:solidFill>
                <a:prstClr val="black"/>
              </a:solidFill>
              <a:latin typeface="ＭＳ Ｐゴシック"/>
            </a:endParaRPr>
          </a:p>
          <a:p>
            <a:pPr marL="355600" indent="-82550" algn="just">
              <a:lnSpc>
                <a:spcPts val="1700"/>
              </a:lnSpc>
            </a:pPr>
            <a:r>
              <a:rPr lang="ja-JP" altLang="en-US" sz="1200" dirty="0">
                <a:solidFill>
                  <a:prstClr val="black"/>
                </a:solidFill>
                <a:latin typeface="ＭＳ Ｐゴシック"/>
              </a:rPr>
              <a:t>・　医療保険の現役並み所得相当の人は、月額上限を</a:t>
            </a:r>
            <a:r>
              <a:rPr lang="en-US" altLang="ja-JP" sz="1200" dirty="0">
                <a:solidFill>
                  <a:prstClr val="black"/>
                </a:solidFill>
                <a:latin typeface="ＭＳ Ｐゴシック"/>
              </a:rPr>
              <a:t>37,200</a:t>
            </a:r>
            <a:r>
              <a:rPr lang="ja-JP" altLang="en-US" sz="1200" dirty="0">
                <a:solidFill>
                  <a:prstClr val="black"/>
                </a:solidFill>
                <a:latin typeface="ＭＳ Ｐゴシック"/>
              </a:rPr>
              <a:t>円から </a:t>
            </a:r>
            <a:r>
              <a:rPr lang="en-US" altLang="ja-JP" sz="1200" dirty="0">
                <a:solidFill>
                  <a:prstClr val="black"/>
                </a:solidFill>
                <a:latin typeface="ＭＳ Ｐゴシック"/>
              </a:rPr>
              <a:t>44,400</a:t>
            </a:r>
            <a:r>
              <a:rPr lang="ja-JP" altLang="en-US" sz="1200" dirty="0">
                <a:solidFill>
                  <a:prstClr val="black"/>
                </a:solidFill>
                <a:latin typeface="ＭＳ Ｐゴシック"/>
              </a:rPr>
              <a:t>円に引上げ　　</a:t>
            </a:r>
            <a:r>
              <a:rPr lang="ja-JP" altLang="en-US" sz="1400" dirty="0">
                <a:solidFill>
                  <a:prstClr val="black"/>
                </a:solidFill>
                <a:latin typeface="ＭＳ Ｐゴシック"/>
              </a:rPr>
              <a:t>　　　　　</a:t>
            </a:r>
            <a:endParaRPr lang="en-US" altLang="ja-JP" sz="1400" dirty="0">
              <a:solidFill>
                <a:prstClr val="black"/>
              </a:solidFill>
              <a:latin typeface="ＭＳ Ｐゴシック"/>
            </a:endParaRPr>
          </a:p>
          <a:p>
            <a:pPr marL="200733" indent="-133030" algn="just">
              <a:lnSpc>
                <a:spcPts val="1700"/>
              </a:lnSpc>
            </a:pPr>
            <a:r>
              <a:rPr lang="ja-JP" altLang="en-US" sz="1400" dirty="0">
                <a:solidFill>
                  <a:prstClr val="black"/>
                </a:solidFill>
                <a:latin typeface="ＭＳ Ｐゴシック"/>
              </a:rPr>
              <a:t>②</a:t>
            </a:r>
            <a:r>
              <a:rPr lang="ja-JP" altLang="en-US" sz="1400" dirty="0">
                <a:solidFill>
                  <a:prstClr val="black"/>
                </a:solidFill>
                <a:latin typeface="ＭＳ Ｐゴシック"/>
                <a:ea typeface="ＤＦ特太ゴシック体" panose="02010609000101010101" pitchFamily="1" charset="-128"/>
              </a:rPr>
              <a:t>低所得の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施設利用者の食費・居住費を補填する「補足給付」の要件に資産など</a:t>
            </a:r>
            <a:r>
              <a:rPr lang="ja-JP" altLang="en-US" sz="1400" dirty="0">
                <a:solidFill>
                  <a:prstClr val="black"/>
                </a:solidFill>
                <a:latin typeface="ＭＳ Ｐゴシック"/>
                <a:ea typeface="ＤＦ特太ゴシック体" panose="02010609000101010101" pitchFamily="1" charset="-128"/>
              </a:rPr>
              <a:t>を追加</a:t>
            </a:r>
            <a:endParaRPr lang="en-US" altLang="ja-JP" sz="1400" b="1"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・預貯金等が単身</a:t>
            </a:r>
            <a:r>
              <a:rPr lang="en-US" altLang="ja-JP" sz="1200" dirty="0">
                <a:solidFill>
                  <a:prstClr val="black"/>
                </a:solidFill>
                <a:latin typeface="ＭＳ Ｐゴシック"/>
              </a:rPr>
              <a:t>1000</a:t>
            </a:r>
            <a:r>
              <a:rPr lang="ja-JP" altLang="en-US" sz="1200" dirty="0">
                <a:solidFill>
                  <a:prstClr val="black"/>
                </a:solidFill>
                <a:latin typeface="ＭＳ Ｐゴシック"/>
              </a:rPr>
              <a:t>万円超、夫婦</a:t>
            </a:r>
            <a:r>
              <a:rPr lang="en-US" altLang="ja-JP" sz="1200" dirty="0">
                <a:solidFill>
                  <a:prstClr val="black"/>
                </a:solidFill>
                <a:latin typeface="ＭＳ Ｐゴシック"/>
              </a:rPr>
              <a:t>2000</a:t>
            </a:r>
            <a:r>
              <a:rPr lang="ja-JP" altLang="en-US" sz="1200" dirty="0">
                <a:solidFill>
                  <a:prstClr val="black"/>
                </a:solidFill>
                <a:latin typeface="ＭＳ Ｐゴシック"/>
              </a:rPr>
              <a:t>万円超の場合は対象外</a:t>
            </a:r>
            <a:endParaRPr lang="ja-JP" altLang="en-US" sz="1200" dirty="0">
              <a:solidFill>
                <a:prstClr val="black"/>
              </a:solidFill>
            </a:endParaRPr>
          </a:p>
          <a:p>
            <a:pPr marL="266700" indent="-198438" algn="just">
              <a:lnSpc>
                <a:spcPts val="1700"/>
              </a:lnSpc>
            </a:pPr>
            <a:r>
              <a:rPr lang="ja-JP" altLang="en-US" sz="1200" dirty="0">
                <a:solidFill>
                  <a:prstClr val="black"/>
                </a:solidFill>
                <a:latin typeface="ＭＳ Ｐゴシック"/>
              </a:rPr>
              <a:t>　　・世帯分離した場合でも、配偶者が課税されている場合は対象外</a:t>
            </a:r>
            <a:endParaRPr lang="en-US" altLang="ja-JP" sz="1200" dirty="0">
              <a:solidFill>
                <a:srgbClr val="FF0000"/>
              </a:solidFill>
              <a:latin typeface="ＭＳ Ｐゴシック"/>
            </a:endParaRPr>
          </a:p>
          <a:p>
            <a:pPr marL="355600" indent="-287338" algn="just">
              <a:lnSpc>
                <a:spcPts val="1700"/>
              </a:lnSpc>
            </a:pPr>
            <a:r>
              <a:rPr lang="ja-JP" altLang="en-US" sz="1200" dirty="0">
                <a:solidFill>
                  <a:srgbClr val="FF0000"/>
                </a:solidFill>
                <a:latin typeface="ＭＳ Ｐゴシック"/>
              </a:rPr>
              <a:t>　　</a:t>
            </a:r>
            <a:r>
              <a:rPr lang="ja-JP" altLang="en-US" sz="1200" dirty="0">
                <a:solidFill>
                  <a:prstClr val="black"/>
                </a:solidFill>
                <a:latin typeface="ＭＳ Ｐゴシック"/>
              </a:rPr>
              <a:t>・給付額の決定に当たり、非課税年金（遺族年金、障害年金）を収　入として勘案　　　　</a:t>
            </a:r>
            <a:r>
              <a:rPr lang="ja-JP" altLang="en-US" sz="1100" dirty="0">
                <a:solidFill>
                  <a:prstClr val="black"/>
                </a:solidFill>
                <a:latin typeface="ＭＳ Ｐ明朝" panose="02020600040205080304" pitchFamily="18" charset="-128"/>
                <a:ea typeface="ＭＳ Ｐ明朝" panose="02020600040205080304" pitchFamily="18" charset="-128"/>
              </a:rPr>
              <a:t>*不動産を勘案することは、引き続きの検討課題</a:t>
            </a:r>
            <a:endParaRPr lang="en-US" altLang="ja-JP" sz="800" dirty="0">
              <a:solidFill>
                <a:prstClr val="black"/>
              </a:solidFill>
              <a:latin typeface="ＭＳ Ｐ明朝" panose="02020600040205080304" pitchFamily="18" charset="-128"/>
              <a:ea typeface="ＭＳ Ｐ明朝" panose="02020600040205080304" pitchFamily="18" charset="-128"/>
            </a:endParaRPr>
          </a:p>
        </p:txBody>
      </p:sp>
      <p:sp>
        <p:nvSpPr>
          <p:cNvPr id="18" name="正方形/長方形 17"/>
          <p:cNvSpPr/>
          <p:nvPr/>
        </p:nvSpPr>
        <p:spPr>
          <a:xfrm>
            <a:off x="5169024" y="3140968"/>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重点化・効率化</a:t>
            </a:r>
          </a:p>
        </p:txBody>
      </p:sp>
      <p:sp>
        <p:nvSpPr>
          <p:cNvPr id="17" name="テキスト ボックス 16"/>
          <p:cNvSpPr txBox="1"/>
          <p:nvPr/>
        </p:nvSpPr>
        <p:spPr>
          <a:xfrm>
            <a:off x="131790" y="6381328"/>
            <a:ext cx="9573738" cy="523220"/>
          </a:xfrm>
          <a:prstGeom prst="rect">
            <a:avLst/>
          </a:prstGeom>
          <a:noFill/>
          <a:ln>
            <a:noFill/>
          </a:ln>
        </p:spPr>
        <p:txBody>
          <a:bodyPr wrap="square" rtlCol="0">
            <a:spAutoFit/>
          </a:bodyPr>
          <a:lstStyle/>
          <a:p>
            <a:pPr marL="177800" indent="-177800"/>
            <a:r>
              <a:rPr lang="ja-JP" altLang="en-US" sz="1400" dirty="0">
                <a:solidFill>
                  <a:prstClr val="black"/>
                </a:solidFill>
              </a:rPr>
              <a:t>○　このほか、「</a:t>
            </a:r>
            <a:r>
              <a:rPr lang="en-US" altLang="ja-JP" sz="1400" dirty="0">
                <a:solidFill>
                  <a:prstClr val="black"/>
                </a:solidFill>
              </a:rPr>
              <a:t>2025</a:t>
            </a:r>
            <a:r>
              <a:rPr lang="ja-JP" altLang="en-US" sz="1400" dirty="0">
                <a:solidFill>
                  <a:prstClr val="black"/>
                </a:solidFill>
              </a:rPr>
              <a:t>年を見据えた介護保険事業計画の策定」、「サービス付高齢者向け住宅への住所地特例の適用」、 「居宅介護支援事業所の指定権限の市町村への移譲・小規模通所介護の地域密着型サービスへの移行」等を実施</a:t>
            </a:r>
          </a:p>
        </p:txBody>
      </p:sp>
      <p:sp>
        <p:nvSpPr>
          <p:cNvPr id="3" name="テキスト ボックス 2"/>
          <p:cNvSpPr txBox="1"/>
          <p:nvPr/>
        </p:nvSpPr>
        <p:spPr>
          <a:xfrm>
            <a:off x="322709" y="4653136"/>
            <a:ext cx="4630291" cy="977191"/>
          </a:xfrm>
          <a:prstGeom prst="rect">
            <a:avLst/>
          </a:prstGeom>
          <a:noFill/>
        </p:spPr>
        <p:txBody>
          <a:bodyPr wrap="square" rtlCol="0">
            <a:spAutoFit/>
          </a:bodyPr>
          <a:lstStyle/>
          <a:p>
            <a:pPr marL="355600" indent="-287338">
              <a:lnSpc>
                <a:spcPts val="1300"/>
              </a:lnSpc>
              <a:spcBef>
                <a:spcPts val="224"/>
              </a:spcBef>
            </a:pPr>
            <a:r>
              <a:rPr lang="ja-JP" altLang="en-US" sz="1200" dirty="0">
                <a:solidFill>
                  <a:prstClr val="black"/>
                </a:solidFill>
                <a:latin typeface="ＭＳ Ｐゴシック"/>
              </a:rPr>
              <a:t>* </a:t>
            </a:r>
            <a:r>
              <a:rPr lang="ja-JP" altLang="en-US" sz="1200" dirty="0">
                <a:solidFill>
                  <a:prstClr val="black"/>
                </a:solidFill>
                <a:latin typeface="ＭＳ Ｐ明朝" panose="02020600040205080304" pitchFamily="18" charset="-128"/>
                <a:ea typeface="ＭＳ Ｐ明朝" panose="02020600040205080304" pitchFamily="18" charset="-128"/>
              </a:rPr>
              <a:t>段階的に移行（～２９年度）</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355600" indent="-287338">
              <a:lnSpc>
                <a:spcPts val="1300"/>
              </a:lnSpc>
              <a:spcBef>
                <a:spcPts val="224"/>
              </a:spcBef>
            </a:pPr>
            <a:r>
              <a:rPr lang="ja-JP" altLang="en-US" sz="1200" dirty="0">
                <a:solidFill>
                  <a:prstClr val="black"/>
                </a:solidFill>
                <a:latin typeface="ＭＳ Ｐゴシック"/>
              </a:rPr>
              <a:t>* </a:t>
            </a:r>
            <a:r>
              <a:rPr lang="ja-JP" altLang="en-US" sz="1200" dirty="0">
                <a:solidFill>
                  <a:prstClr val="black"/>
                </a:solidFill>
                <a:latin typeface="ＭＳ Ｐ明朝" panose="02020600040205080304" pitchFamily="18" charset="-128"/>
                <a:ea typeface="ＭＳ Ｐ明朝" panose="02020600040205080304" pitchFamily="18" charset="-128"/>
              </a:rPr>
              <a:t>介護保険制度内でサービスの提供であり、財源構成も変わらない。</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09538">
              <a:lnSpc>
                <a:spcPts val="1300"/>
              </a:lnSpc>
              <a:spcBef>
                <a:spcPts val="224"/>
              </a:spcBef>
            </a:pPr>
            <a:r>
              <a:rPr lang="ja-JP" altLang="en-US" sz="1200" dirty="0">
                <a:solidFill>
                  <a:prstClr val="black"/>
                </a:solidFill>
                <a:latin typeface="ＭＳ Ｐゴシック"/>
              </a:rPr>
              <a:t>* </a:t>
            </a:r>
            <a:r>
              <a:rPr lang="ja-JP" altLang="en-US" sz="1200" dirty="0">
                <a:solidFill>
                  <a:prstClr val="black"/>
                </a:solidFill>
                <a:latin typeface="ＭＳ Ｐ明朝" panose="02020600040205080304" pitchFamily="18" charset="-128"/>
                <a:ea typeface="ＭＳ Ｐ明朝" panose="02020600040205080304" pitchFamily="18" charset="-128"/>
              </a:rPr>
              <a:t>見直しにより、既存の介護事業所による既存サービスに加え、</a:t>
            </a:r>
            <a:r>
              <a:rPr lang="en-US" altLang="ja-JP" sz="1200" dirty="0">
                <a:solidFill>
                  <a:prstClr val="black"/>
                </a:solidFill>
                <a:latin typeface="ＭＳ Ｐ明朝" panose="02020600040205080304" pitchFamily="18" charset="-128"/>
                <a:ea typeface="ＭＳ Ｐ明朝" panose="02020600040205080304" pitchFamily="18" charset="-128"/>
              </a:rPr>
              <a:t>NPO</a:t>
            </a:r>
            <a:r>
              <a:rPr lang="ja-JP" altLang="en-US" sz="1200" dirty="0" err="1">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民間企業、住民ボランティア、協同組合等による多様なサービスの提供が可能。これにより、効果的・効率的な事業も実施可能。</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128463" y="5661248"/>
            <a:ext cx="4923943" cy="954107"/>
          </a:xfrm>
          <a:prstGeom prst="rect">
            <a:avLst/>
          </a:prstGeom>
          <a:noFill/>
        </p:spPr>
        <p:txBody>
          <a:bodyPr wrap="square" rtlCol="0">
            <a:spAutoFit/>
          </a:bodyPr>
          <a:lstStyle/>
          <a:p>
            <a:pPr marL="177800" indent="-177800"/>
            <a:r>
              <a:rPr lang="ja-JP" altLang="en-US" sz="1400" dirty="0">
                <a:solidFill>
                  <a:prstClr val="black"/>
                </a:solidFill>
              </a:rPr>
              <a:t>②</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特別養護老人ホームの新規入所者を、原則、要介護３</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以上に限定（既入所者は除く）</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a:solidFill>
                  <a:prstClr val="black"/>
                </a:solidFill>
                <a:latin typeface="ＭＳ Ｐゴシック"/>
              </a:rPr>
              <a:t>* </a:t>
            </a:r>
            <a:r>
              <a:rPr lang="ja-JP" altLang="en-US" sz="1200" dirty="0">
                <a:solidFill>
                  <a:prstClr val="black"/>
                </a:solidFill>
              </a:rPr>
              <a:t>要介護１・２でも一定の場合には入所可能</a:t>
            </a:r>
            <a:endParaRPr lang="ja-JP" altLang="ja-JP" sz="1200" dirty="0">
              <a:solidFill>
                <a:prstClr val="black"/>
              </a:solidFill>
            </a:endParaRPr>
          </a:p>
          <a:p>
            <a:endParaRPr lang="ja-JP" altLang="en-US" sz="1400" dirty="0">
              <a:solidFill>
                <a:prstClr val="black"/>
              </a:solidFill>
            </a:endParaRPr>
          </a:p>
        </p:txBody>
      </p:sp>
      <p:sp>
        <p:nvSpPr>
          <p:cNvPr id="22" name="テキスト ボックス 21"/>
          <p:cNvSpPr txBox="1"/>
          <p:nvPr/>
        </p:nvSpPr>
        <p:spPr>
          <a:xfrm>
            <a:off x="5457056" y="2348880"/>
            <a:ext cx="4464496" cy="656590"/>
          </a:xfrm>
          <a:prstGeom prst="rect">
            <a:avLst/>
          </a:prstGeom>
          <a:noFill/>
        </p:spPr>
        <p:txBody>
          <a:bodyPr wrap="square" rtlCol="0">
            <a:spAutoFit/>
          </a:bodyPr>
          <a:lstStyle/>
          <a:p>
            <a:pPr marL="177800" indent="-177800" algn="just">
              <a:lnSpc>
                <a:spcPts val="1200"/>
              </a:lnSpc>
              <a:spcBef>
                <a:spcPts val="449"/>
              </a:spcBef>
            </a:pPr>
            <a:r>
              <a:rPr lang="ja-JP" altLang="en-US" sz="1200" dirty="0">
                <a:solidFill>
                  <a:prstClr val="black"/>
                </a:solidFill>
                <a:latin typeface="ＭＳ Ｐゴシック"/>
              </a:rPr>
              <a:t>* </a:t>
            </a:r>
            <a:r>
              <a:rPr lang="ja-JP" altLang="en-US" sz="1200" dirty="0">
                <a:solidFill>
                  <a:prstClr val="black"/>
                </a:solidFill>
                <a:latin typeface="ＭＳ Ｐ明朝" panose="02020600040205080304" pitchFamily="18" charset="-128"/>
                <a:ea typeface="ＭＳ Ｐ明朝" panose="02020600040205080304" pitchFamily="18" charset="-128"/>
              </a:rPr>
              <a:t>保険料見通し： 現在</a:t>
            </a:r>
            <a:r>
              <a:rPr lang="en-US" altLang="ja-JP" sz="1200" dirty="0">
                <a:solidFill>
                  <a:prstClr val="black"/>
                </a:solidFill>
                <a:latin typeface="ＭＳ Ｐ明朝" panose="02020600040205080304" pitchFamily="18" charset="-128"/>
                <a:ea typeface="ＭＳ Ｐ明朝" panose="02020600040205080304" pitchFamily="18" charset="-128"/>
              </a:rPr>
              <a:t>5,000</a:t>
            </a:r>
            <a:r>
              <a:rPr lang="ja-JP" altLang="en-US" sz="1200" dirty="0">
                <a:solidFill>
                  <a:prstClr val="black"/>
                </a:solidFill>
                <a:latin typeface="ＭＳ Ｐ明朝" panose="02020600040205080304" pitchFamily="18" charset="-128"/>
                <a:ea typeface="ＭＳ Ｐ明朝" panose="02020600040205080304" pitchFamily="18" charset="-128"/>
              </a:rPr>
              <a:t>円程度→</a:t>
            </a:r>
            <a:r>
              <a:rPr lang="en-US" altLang="ja-JP" sz="1200" dirty="0">
                <a:solidFill>
                  <a:prstClr val="black"/>
                </a:solidFill>
                <a:latin typeface="ＭＳ Ｐ明朝" panose="02020600040205080304" pitchFamily="18" charset="-128"/>
                <a:ea typeface="ＭＳ Ｐ明朝" panose="02020600040205080304" pitchFamily="18" charset="-128"/>
              </a:rPr>
              <a:t>2025</a:t>
            </a:r>
            <a:r>
              <a:rPr lang="ja-JP" altLang="en-US" sz="1200" dirty="0">
                <a:solidFill>
                  <a:prstClr val="black"/>
                </a:solidFill>
                <a:latin typeface="ＭＳ Ｐ明朝" panose="02020600040205080304" pitchFamily="18" charset="-128"/>
                <a:ea typeface="ＭＳ Ｐ明朝" panose="02020600040205080304" pitchFamily="18" charset="-128"/>
              </a:rPr>
              <a:t>年度</a:t>
            </a:r>
            <a:r>
              <a:rPr lang="en-US" altLang="ja-JP" sz="1200" dirty="0">
                <a:solidFill>
                  <a:prstClr val="black"/>
                </a:solidFill>
                <a:latin typeface="ＭＳ Ｐ明朝" panose="02020600040205080304" pitchFamily="18" charset="-128"/>
                <a:ea typeface="ＭＳ Ｐ明朝" panose="02020600040205080304" pitchFamily="18" charset="-128"/>
              </a:rPr>
              <a:t>8,200</a:t>
            </a:r>
            <a:r>
              <a:rPr lang="ja-JP" altLang="en-US" sz="1200" dirty="0">
                <a:solidFill>
                  <a:prstClr val="black"/>
                </a:solidFill>
                <a:latin typeface="ＭＳ Ｐ明朝" panose="02020600040205080304" pitchFamily="18" charset="-128"/>
                <a:ea typeface="ＭＳ Ｐ明朝" panose="02020600040205080304" pitchFamily="18" charset="-128"/>
              </a:rPr>
              <a:t>円程度</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a:solidFill>
                  <a:prstClr val="black"/>
                </a:solidFill>
                <a:latin typeface="ＭＳ Ｐゴシック"/>
              </a:rPr>
              <a:t>* </a:t>
            </a:r>
            <a:r>
              <a:rPr lang="ja-JP" altLang="en-US" sz="1200" dirty="0">
                <a:solidFill>
                  <a:prstClr val="black"/>
                </a:solidFill>
                <a:latin typeface="ＭＳ Ｐ明朝" panose="02020600040205080304" pitchFamily="18" charset="-128"/>
                <a:ea typeface="ＭＳ Ｐ明朝" panose="02020600040205080304" pitchFamily="18" charset="-128"/>
              </a:rPr>
              <a:t>軽減</a:t>
            </a:r>
            <a:r>
              <a:rPr lang="ja-JP" altLang="ja-JP" sz="1200" dirty="0">
                <a:solidFill>
                  <a:prstClr val="black"/>
                </a:solidFill>
                <a:latin typeface="ＭＳ Ｐ明朝" panose="02020600040205080304" pitchFamily="18" charset="-128"/>
                <a:ea typeface="ＭＳ Ｐ明朝" panose="02020600040205080304" pitchFamily="18" charset="-128"/>
              </a:rPr>
              <a:t>例</a:t>
            </a:r>
            <a:r>
              <a:rPr lang="ja-JP" altLang="en-US" sz="1200" dirty="0">
                <a:solidFill>
                  <a:prstClr val="black"/>
                </a:solidFill>
                <a:latin typeface="ＭＳ Ｐ明朝" panose="02020600040205080304" pitchFamily="18" charset="-128"/>
                <a:ea typeface="ＭＳ Ｐ明朝" panose="02020600040205080304" pitchFamily="18" charset="-128"/>
              </a:rPr>
              <a:t>： 年金収入</a:t>
            </a:r>
            <a:r>
              <a:rPr lang="en-US" altLang="ja-JP" sz="1200" dirty="0">
                <a:solidFill>
                  <a:prstClr val="black"/>
                </a:solidFill>
                <a:latin typeface="ＭＳ Ｐ明朝" panose="02020600040205080304" pitchFamily="18" charset="-128"/>
                <a:ea typeface="ＭＳ Ｐ明朝" panose="02020600040205080304" pitchFamily="18" charset="-128"/>
              </a:rPr>
              <a:t>80</a:t>
            </a:r>
            <a:r>
              <a:rPr lang="ja-JP" altLang="en-US" sz="1200" dirty="0">
                <a:solidFill>
                  <a:prstClr val="black"/>
                </a:solidFill>
                <a:latin typeface="ＭＳ Ｐ明朝" panose="02020600040205080304" pitchFamily="18" charset="-128"/>
                <a:ea typeface="ＭＳ Ｐ明朝" panose="02020600040205080304" pitchFamily="18" charset="-128"/>
              </a:rPr>
              <a:t>万円以下</a:t>
            </a:r>
            <a:r>
              <a:rPr lang="ja-JP" altLang="ja-JP"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5</a:t>
            </a:r>
            <a:r>
              <a:rPr lang="ja-JP" altLang="ja-JP" sz="1200" dirty="0">
                <a:solidFill>
                  <a:prstClr val="black"/>
                </a:solidFill>
                <a:latin typeface="ＭＳ Ｐ明朝" panose="02020600040205080304" pitchFamily="18" charset="-128"/>
                <a:ea typeface="ＭＳ Ｐ明朝" panose="02020600040205080304" pitchFamily="18" charset="-128"/>
              </a:rPr>
              <a:t>割軽減</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7</a:t>
            </a:r>
            <a:r>
              <a:rPr lang="ja-JP" altLang="ja-JP" sz="1200" dirty="0">
                <a:solidFill>
                  <a:prstClr val="black"/>
                </a:solidFill>
                <a:latin typeface="ＭＳ Ｐ明朝" panose="02020600040205080304" pitchFamily="18" charset="-128"/>
                <a:ea typeface="ＭＳ Ｐ明朝" panose="02020600040205080304" pitchFamily="18" charset="-128"/>
              </a:rPr>
              <a:t>割軽減に拡大</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a:solidFill>
                  <a:prstClr val="black"/>
                </a:solidFill>
                <a:latin typeface="ＭＳ Ｐゴシック"/>
              </a:rPr>
              <a:t>* </a:t>
            </a:r>
            <a:r>
              <a:rPr lang="ja-JP" altLang="en-US" sz="1200" dirty="0">
                <a:solidFill>
                  <a:prstClr val="black"/>
                </a:solidFill>
                <a:latin typeface="ＭＳ Ｐ明朝" panose="02020600040205080304" pitchFamily="18" charset="-128"/>
                <a:ea typeface="ＭＳ Ｐ明朝" panose="02020600040205080304" pitchFamily="18" charset="-128"/>
              </a:rPr>
              <a:t>軽減対象： 市町村民税非課税世帯（</a:t>
            </a:r>
            <a:r>
              <a:rPr lang="en-US" altLang="ja-JP" sz="1200" dirty="0">
                <a:solidFill>
                  <a:prstClr val="black"/>
                </a:solidFill>
                <a:latin typeface="ＭＳ Ｐ明朝" panose="02020600040205080304" pitchFamily="18" charset="-128"/>
                <a:ea typeface="ＭＳ Ｐ明朝" panose="02020600040205080304" pitchFamily="18" charset="-128"/>
              </a:rPr>
              <a:t>65</a:t>
            </a:r>
            <a:r>
              <a:rPr lang="ja-JP" altLang="en-US" sz="1200" dirty="0">
                <a:solidFill>
                  <a:prstClr val="black"/>
                </a:solidFill>
                <a:latin typeface="ＭＳ Ｐ明朝" panose="02020600040205080304" pitchFamily="18" charset="-128"/>
                <a:ea typeface="ＭＳ Ｐ明朝" panose="02020600040205080304" pitchFamily="18" charset="-128"/>
              </a:rPr>
              <a:t>歳以上の約３割）　</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200472" y="2016000"/>
            <a:ext cx="4464496" cy="1116000"/>
          </a:xfrm>
          <a:prstGeom prst="rect">
            <a:avLst/>
          </a:prstGeom>
          <a:noFill/>
        </p:spPr>
        <p:txBody>
          <a:bodyPr wrap="square" rtlCol="0">
            <a:spAutoFit/>
          </a:bodyPr>
          <a:lstStyle/>
          <a:p>
            <a:pPr marL="200733" indent="-133030" algn="just">
              <a:lnSpc>
                <a:spcPts val="1900"/>
              </a:lnSpc>
              <a:spcBef>
                <a:spcPts val="224"/>
              </a:spcBef>
            </a:pPr>
            <a:r>
              <a:rPr lang="ja-JP" altLang="en-US" sz="1400" dirty="0">
                <a:solidFill>
                  <a:prstClr val="black"/>
                </a:solidFill>
              </a:rPr>
              <a:t>①</a:t>
            </a:r>
            <a:r>
              <a:rPr lang="ja-JP" altLang="ja-JP" sz="1400" dirty="0">
                <a:solidFill>
                  <a:prstClr val="black"/>
                </a:solidFill>
                <a:ea typeface="ＤＦ特太ゴシック体" panose="02010609000101010101" pitchFamily="1" charset="-128"/>
              </a:rPr>
              <a:t>在宅</a:t>
            </a:r>
            <a:r>
              <a:rPr lang="ja-JP" altLang="en-US" sz="1400" dirty="0">
                <a:solidFill>
                  <a:prstClr val="black"/>
                </a:solidFill>
                <a:ea typeface="ＤＦ特太ゴシック体" panose="02010609000101010101" pitchFamily="1" charset="-128"/>
              </a:rPr>
              <a:t>医療・介護連携の推進</a:t>
            </a:r>
            <a:endParaRPr lang="en-US" altLang="ja-JP" sz="1400" dirty="0">
              <a:solidFill>
                <a:prstClr val="black"/>
              </a:solidFill>
            </a:endParaRPr>
          </a:p>
          <a:p>
            <a:pPr marL="200733" indent="-133030" algn="just">
              <a:lnSpc>
                <a:spcPts val="1900"/>
              </a:lnSpc>
              <a:spcBef>
                <a:spcPts val="224"/>
              </a:spcBef>
            </a:pPr>
            <a:r>
              <a:rPr lang="ja-JP" altLang="en-US" sz="1400" dirty="0">
                <a:solidFill>
                  <a:prstClr val="black"/>
                </a:solidFill>
              </a:rPr>
              <a:t>②</a:t>
            </a:r>
            <a:r>
              <a:rPr lang="ja-JP" altLang="en-US" sz="1400" dirty="0">
                <a:solidFill>
                  <a:prstClr val="black"/>
                </a:solidFill>
                <a:ea typeface="ＤＦ特太ゴシック体" panose="02010609000101010101" pitchFamily="1" charset="-128"/>
              </a:rPr>
              <a:t>認知症施策の推進</a:t>
            </a:r>
            <a:endParaRPr lang="en-US" altLang="ja-JP" sz="1400" dirty="0">
              <a:solidFill>
                <a:prstClr val="black"/>
              </a:solidFill>
              <a:sym typeface="Wingdings" panose="05000000000000000000" pitchFamily="2" charset="2"/>
            </a:endParaRPr>
          </a:p>
          <a:p>
            <a:pPr marL="200733" indent="-133030" algn="just">
              <a:lnSpc>
                <a:spcPts val="1900"/>
              </a:lnSpc>
              <a:spcBef>
                <a:spcPts val="224"/>
              </a:spcBef>
            </a:pPr>
            <a:r>
              <a:rPr lang="ja-JP" altLang="en-US" sz="1400" dirty="0">
                <a:solidFill>
                  <a:prstClr val="black"/>
                </a:solidFill>
              </a:rPr>
              <a:t>③</a:t>
            </a:r>
            <a:r>
              <a:rPr lang="ja-JP" altLang="en-US" sz="1400" dirty="0">
                <a:solidFill>
                  <a:prstClr val="black"/>
                </a:solidFill>
                <a:ea typeface="ＤＦ特太ゴシック体" panose="02010609000101010101" pitchFamily="1" charset="-128"/>
              </a:rPr>
              <a:t>地域ケア会議の推進</a:t>
            </a:r>
            <a:endParaRPr lang="en-US" altLang="ja-JP" sz="1400" dirty="0">
              <a:solidFill>
                <a:prstClr val="black"/>
              </a:solidFill>
            </a:endParaRPr>
          </a:p>
          <a:p>
            <a:pPr marL="200733" indent="-133030" algn="just">
              <a:lnSpc>
                <a:spcPts val="1900"/>
              </a:lnSpc>
              <a:spcBef>
                <a:spcPts val="224"/>
              </a:spcBef>
            </a:pPr>
            <a:r>
              <a:rPr lang="ja-JP" altLang="en-US" sz="1400" dirty="0">
                <a:solidFill>
                  <a:prstClr val="black"/>
                </a:solidFill>
              </a:rPr>
              <a:t>④</a:t>
            </a:r>
            <a:r>
              <a:rPr lang="ja-JP" altLang="en-US" sz="1400" dirty="0">
                <a:solidFill>
                  <a:prstClr val="black"/>
                </a:solidFill>
                <a:ea typeface="ＤＦ特太ゴシック体" panose="02010609000101010101" pitchFamily="1" charset="-128"/>
              </a:rPr>
              <a:t>生活支援サービス</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の充実・強化</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936315650"/>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9.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5865</TotalTime>
  <Words>14763</Words>
  <Application>Microsoft Office PowerPoint</Application>
  <PresentationFormat>A4 210 x 297 mm</PresentationFormat>
  <Paragraphs>1725</Paragraphs>
  <Slides>37</Slides>
  <Notes>16</Notes>
  <HiddenSlides>0</HiddenSlides>
  <MMClips>0</MMClips>
  <ScaleCrop>false</ScaleCrop>
  <HeadingPairs>
    <vt:vector size="6" baseType="variant">
      <vt:variant>
        <vt:lpstr>使用されているフォント</vt:lpstr>
      </vt:variant>
      <vt:variant>
        <vt:i4>19</vt:i4>
      </vt:variant>
      <vt:variant>
        <vt:lpstr>テーマ</vt:lpstr>
      </vt:variant>
      <vt:variant>
        <vt:i4>10</vt:i4>
      </vt:variant>
      <vt:variant>
        <vt:lpstr>スライド タイトル</vt:lpstr>
      </vt:variant>
      <vt:variant>
        <vt:i4>37</vt:i4>
      </vt:variant>
    </vt:vector>
  </HeadingPairs>
  <TitlesOfParts>
    <vt:vector size="66" baseType="lpstr">
      <vt:lpstr>ＤＦ特太ゴシック体</vt:lpstr>
      <vt:lpstr>ＤＨＰ特太ゴシック体</vt:lpstr>
      <vt:lpstr>HGPｺﾞｼｯｸM</vt:lpstr>
      <vt:lpstr>HGP創英角ｺﾞｼｯｸUB</vt:lpstr>
      <vt:lpstr>HGSｺﾞｼｯｸE</vt:lpstr>
      <vt:lpstr>HGSｺﾞｼｯｸM</vt:lpstr>
      <vt:lpstr>HGS創英角ｺﾞｼｯｸUB</vt:lpstr>
      <vt:lpstr>HG丸ｺﾞｼｯｸM-PRO</vt:lpstr>
      <vt:lpstr>HG創英角ｺﾞｼｯｸUB</vt:lpstr>
      <vt:lpstr>ＭＳ Ｐゴシック</vt:lpstr>
      <vt:lpstr>ＭＳ Ｐ明朝</vt:lpstr>
      <vt:lpstr>ＭＳ ゴシック</vt:lpstr>
      <vt:lpstr>ＭＳ 明朝</vt:lpstr>
      <vt:lpstr>メイリオ</vt:lpstr>
      <vt:lpstr>Arial</vt:lpstr>
      <vt:lpstr>Arial Black</vt:lpstr>
      <vt:lpstr>Calibri</vt:lpstr>
      <vt:lpstr>Century</vt:lpstr>
      <vt:lpstr>Wingdings</vt:lpstr>
      <vt:lpstr>1_Office ​​テーマ</vt:lpstr>
      <vt:lpstr>Office ​​テーマ</vt:lpstr>
      <vt:lpstr>2_Office ​​テーマ</vt:lpstr>
      <vt:lpstr>9_Office テーマ</vt:lpstr>
      <vt:lpstr>10_Office テーマ</vt:lpstr>
      <vt:lpstr>2_blank</vt:lpstr>
      <vt:lpstr>3_Office ​​テーマ</vt:lpstr>
      <vt:lpstr>11_Office テーマ</vt:lpstr>
      <vt:lpstr>3_blank</vt:lpstr>
      <vt:lpstr>4_Office テーマ</vt:lpstr>
      <vt:lpstr>1.介護保険制度の改正案について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市町村における地域包括ケアシステム構築のプロセス（概念図）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介 護 福 祉 士 の 資 格 取 得 方 法 に 関 す る これまでの動 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伊藤 大蔵(itou-daizou.ow4)</cp:lastModifiedBy>
  <cp:revision>613</cp:revision>
  <cp:lastPrinted>2014-02-21T02:52:47Z</cp:lastPrinted>
  <dcterms:created xsi:type="dcterms:W3CDTF">2013-10-13T14:34:05Z</dcterms:created>
  <dcterms:modified xsi:type="dcterms:W3CDTF">2024-03-14T02:28:24Z</dcterms:modified>
</cp:coreProperties>
</file>