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5"/>
  </p:notesMasterIdLst>
  <p:sldIdLst>
    <p:sldId id="432" r:id="rId2"/>
    <p:sldId id="435" r:id="rId3"/>
    <p:sldId id="436" r:id="rId4"/>
    <p:sldId id="437" r:id="rId5"/>
    <p:sldId id="439" r:id="rId6"/>
    <p:sldId id="438" r:id="rId7"/>
    <p:sldId id="446" r:id="rId8"/>
    <p:sldId id="441" r:id="rId9"/>
    <p:sldId id="442" r:id="rId10"/>
    <p:sldId id="443" r:id="rId11"/>
    <p:sldId id="444" r:id="rId12"/>
    <p:sldId id="447" r:id="rId13"/>
    <p:sldId id="445" r:id="rId14"/>
  </p:sldIdLst>
  <p:sldSz cx="989965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I" initials="　" lastIdx="0" clrIdx="0">
    <p:extLst>
      <p:ext uri="{19B8F6BF-5375-455C-9EA6-DF929625EA0E}">
        <p15:presenceInfo xmlns:p15="http://schemas.microsoft.com/office/powerpoint/2012/main" userId="M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4660"/>
  </p:normalViewPr>
  <p:slideViewPr>
    <p:cSldViewPr snapToGrid="0">
      <p:cViewPr varScale="1">
        <p:scale>
          <a:sx n="111" d="100"/>
          <a:sy n="111" d="100"/>
        </p:scale>
        <p:origin x="15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dirty="0" smtClean="0">
                <a:latin typeface="ＭＳ ゴシック" panose="020B0609070205080204" pitchFamily="49" charset="-128"/>
                <a:ea typeface="ＭＳ ゴシック" panose="020B0609070205080204" pitchFamily="49" charset="-128"/>
              </a:rPr>
              <a:t>全国集計結果　都道府県別得点（満点</a:t>
            </a:r>
            <a:r>
              <a:rPr lang="en-US" altLang="ja-JP" sz="1400" dirty="0" smtClean="0">
                <a:latin typeface="ＭＳ ゴシック" panose="020B0609070205080204" pitchFamily="49" charset="-128"/>
                <a:ea typeface="ＭＳ ゴシック" panose="020B0609070205080204" pitchFamily="49" charset="-128"/>
              </a:rPr>
              <a:t>730</a:t>
            </a:r>
            <a:r>
              <a:rPr lang="ja-JP" altLang="en-US" sz="1400" dirty="0" smtClean="0">
                <a:latin typeface="ＭＳ ゴシック" panose="020B0609070205080204" pitchFamily="49" charset="-128"/>
                <a:ea typeface="ＭＳ ゴシック" panose="020B0609070205080204" pitchFamily="49" charset="-128"/>
              </a:rPr>
              <a:t>点　平均点</a:t>
            </a:r>
            <a:r>
              <a:rPr lang="en-US" altLang="ja-JP" sz="1400" dirty="0" smtClean="0">
                <a:latin typeface="ＭＳ ゴシック" panose="020B0609070205080204" pitchFamily="49" charset="-128"/>
                <a:ea typeface="ＭＳ ゴシック" panose="020B0609070205080204" pitchFamily="49" charset="-128"/>
              </a:rPr>
              <a:t>638</a:t>
            </a:r>
            <a:r>
              <a:rPr lang="ja-JP" altLang="en-US" sz="1400" dirty="0" smtClean="0">
                <a:latin typeface="ＭＳ ゴシック" panose="020B0609070205080204" pitchFamily="49" charset="-128"/>
                <a:ea typeface="ＭＳ ゴシック" panose="020B0609070205080204" pitchFamily="49" charset="-128"/>
              </a:rPr>
              <a:t>点　得点率</a:t>
            </a:r>
            <a:r>
              <a:rPr lang="en-US" altLang="ja-JP" sz="1400" dirty="0" smtClean="0">
                <a:latin typeface="ＭＳ ゴシック" panose="020B0609070205080204" pitchFamily="49" charset="-128"/>
                <a:ea typeface="ＭＳ ゴシック" panose="020B0609070205080204" pitchFamily="49" charset="-128"/>
              </a:rPr>
              <a:t>87.4%</a:t>
            </a: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　　　</a:t>
            </a:r>
          </a:p>
        </c:rich>
      </c:tx>
      <c:layout>
        <c:manualLayout>
          <c:xMode val="edge"/>
          <c:yMode val="edge"/>
          <c:x val="0.18480802431807733"/>
          <c:y val="1.873923770264117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stacked"/>
        <c:varyColors val="0"/>
        <c:ser>
          <c:idx val="0"/>
          <c:order val="0"/>
          <c:tx>
            <c:strRef>
              <c:f>'Sheet1 (2)'!$B$1:$B$4</c:f>
              <c:strCache>
                <c:ptCount val="4"/>
                <c:pt idx="0">
                  <c:v>Ⅰ地域課題の把握と支援計画（180点）　　　　　　</c:v>
                </c:pt>
              </c:strCache>
            </c:strRef>
          </c:tx>
          <c:spPr>
            <a:solidFill>
              <a:schemeClr val="accent1"/>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(2)'!$B$5:$B$52</c:f>
              <c:numCache>
                <c:formatCode>#,##0_);[Red]\(#,##0\)</c:formatCode>
                <c:ptCount val="48"/>
                <c:pt idx="0">
                  <c:v>180</c:v>
                </c:pt>
                <c:pt idx="1">
                  <c:v>180</c:v>
                </c:pt>
                <c:pt idx="2">
                  <c:v>165</c:v>
                </c:pt>
                <c:pt idx="3">
                  <c:v>180</c:v>
                </c:pt>
                <c:pt idx="4">
                  <c:v>165</c:v>
                </c:pt>
                <c:pt idx="5">
                  <c:v>165</c:v>
                </c:pt>
                <c:pt idx="6">
                  <c:v>180</c:v>
                </c:pt>
                <c:pt idx="7">
                  <c:v>165</c:v>
                </c:pt>
                <c:pt idx="8">
                  <c:v>180</c:v>
                </c:pt>
                <c:pt idx="9">
                  <c:v>180</c:v>
                </c:pt>
                <c:pt idx="10">
                  <c:v>180</c:v>
                </c:pt>
                <c:pt idx="11">
                  <c:v>75</c:v>
                </c:pt>
                <c:pt idx="12">
                  <c:v>180</c:v>
                </c:pt>
                <c:pt idx="13">
                  <c:v>165</c:v>
                </c:pt>
                <c:pt idx="14">
                  <c:v>180</c:v>
                </c:pt>
                <c:pt idx="15">
                  <c:v>180</c:v>
                </c:pt>
                <c:pt idx="16">
                  <c:v>180</c:v>
                </c:pt>
                <c:pt idx="17">
                  <c:v>165</c:v>
                </c:pt>
                <c:pt idx="18">
                  <c:v>165</c:v>
                </c:pt>
                <c:pt idx="19">
                  <c:v>180</c:v>
                </c:pt>
                <c:pt idx="20">
                  <c:v>180</c:v>
                </c:pt>
                <c:pt idx="21">
                  <c:v>150</c:v>
                </c:pt>
                <c:pt idx="22">
                  <c:v>150</c:v>
                </c:pt>
                <c:pt idx="23">
                  <c:v>150</c:v>
                </c:pt>
                <c:pt idx="24">
                  <c:v>165</c:v>
                </c:pt>
                <c:pt idx="25">
                  <c:v>180</c:v>
                </c:pt>
                <c:pt idx="26">
                  <c:v>180</c:v>
                </c:pt>
                <c:pt idx="27">
                  <c:v>165</c:v>
                </c:pt>
                <c:pt idx="28">
                  <c:v>135</c:v>
                </c:pt>
                <c:pt idx="29">
                  <c:v>180</c:v>
                </c:pt>
                <c:pt idx="30">
                  <c:v>180</c:v>
                </c:pt>
                <c:pt idx="31">
                  <c:v>180</c:v>
                </c:pt>
                <c:pt idx="32">
                  <c:v>180</c:v>
                </c:pt>
                <c:pt idx="33">
                  <c:v>180</c:v>
                </c:pt>
                <c:pt idx="34">
                  <c:v>150</c:v>
                </c:pt>
                <c:pt idx="35">
                  <c:v>165</c:v>
                </c:pt>
                <c:pt idx="36">
                  <c:v>135</c:v>
                </c:pt>
                <c:pt idx="37">
                  <c:v>180</c:v>
                </c:pt>
                <c:pt idx="38">
                  <c:v>165</c:v>
                </c:pt>
                <c:pt idx="39">
                  <c:v>180</c:v>
                </c:pt>
                <c:pt idx="40">
                  <c:v>165</c:v>
                </c:pt>
                <c:pt idx="41">
                  <c:v>180</c:v>
                </c:pt>
                <c:pt idx="42">
                  <c:v>180</c:v>
                </c:pt>
                <c:pt idx="43">
                  <c:v>180</c:v>
                </c:pt>
                <c:pt idx="44">
                  <c:v>180</c:v>
                </c:pt>
                <c:pt idx="45">
                  <c:v>180</c:v>
                </c:pt>
                <c:pt idx="46">
                  <c:v>180</c:v>
                </c:pt>
                <c:pt idx="47">
                  <c:v>169.46808510638297</c:v>
                </c:pt>
              </c:numCache>
            </c:numRef>
          </c:val>
          <c:extLst>
            <c:ext xmlns:c16="http://schemas.microsoft.com/office/drawing/2014/chart" uri="{C3380CC4-5D6E-409C-BE32-E72D297353CC}">
              <c16:uniqueId val="{00000000-6347-4855-A4CD-B1D5B9BE7E73}"/>
            </c:ext>
          </c:extLst>
        </c:ser>
        <c:ser>
          <c:idx val="1"/>
          <c:order val="1"/>
          <c:tx>
            <c:strRef>
              <c:f>'Sheet1 (2)'!$C$1:$C$4</c:f>
              <c:strCache>
                <c:ptCount val="4"/>
                <c:pt idx="0">
                  <c:v>Ⅱ自立支援・重度化防止等、保険給付の適正化事業</c:v>
                </c:pt>
                <c:pt idx="2">
                  <c:v>(1)地域分析（30点）</c:v>
                </c:pt>
              </c:strCache>
            </c:strRef>
          </c:tx>
          <c:spPr>
            <a:solidFill>
              <a:schemeClr val="accent2"/>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(2)'!$C$5:$C$52</c:f>
              <c:numCache>
                <c:formatCode>#,##0_);[Red]\(#,##0\)</c:formatCode>
                <c:ptCount val="48"/>
                <c:pt idx="0">
                  <c:v>10</c:v>
                </c:pt>
                <c:pt idx="1">
                  <c:v>20</c:v>
                </c:pt>
                <c:pt idx="2">
                  <c:v>10</c:v>
                </c:pt>
                <c:pt idx="3">
                  <c:v>10</c:v>
                </c:pt>
                <c:pt idx="4">
                  <c:v>10</c:v>
                </c:pt>
                <c:pt idx="5">
                  <c:v>0</c:v>
                </c:pt>
                <c:pt idx="6">
                  <c:v>10</c:v>
                </c:pt>
                <c:pt idx="7">
                  <c:v>10</c:v>
                </c:pt>
                <c:pt idx="8">
                  <c:v>30</c:v>
                </c:pt>
                <c:pt idx="9">
                  <c:v>20</c:v>
                </c:pt>
                <c:pt idx="10">
                  <c:v>10</c:v>
                </c:pt>
                <c:pt idx="11">
                  <c:v>0</c:v>
                </c:pt>
                <c:pt idx="12">
                  <c:v>30</c:v>
                </c:pt>
                <c:pt idx="13">
                  <c:v>20</c:v>
                </c:pt>
                <c:pt idx="14">
                  <c:v>30</c:v>
                </c:pt>
                <c:pt idx="15">
                  <c:v>30</c:v>
                </c:pt>
                <c:pt idx="16">
                  <c:v>30</c:v>
                </c:pt>
                <c:pt idx="17">
                  <c:v>10</c:v>
                </c:pt>
                <c:pt idx="18">
                  <c:v>20</c:v>
                </c:pt>
                <c:pt idx="19">
                  <c:v>30</c:v>
                </c:pt>
                <c:pt idx="20">
                  <c:v>20</c:v>
                </c:pt>
                <c:pt idx="21">
                  <c:v>30</c:v>
                </c:pt>
                <c:pt idx="22">
                  <c:v>0</c:v>
                </c:pt>
                <c:pt idx="23">
                  <c:v>0</c:v>
                </c:pt>
                <c:pt idx="24">
                  <c:v>30</c:v>
                </c:pt>
                <c:pt idx="25">
                  <c:v>30</c:v>
                </c:pt>
                <c:pt idx="26">
                  <c:v>30</c:v>
                </c:pt>
                <c:pt idx="27">
                  <c:v>10</c:v>
                </c:pt>
                <c:pt idx="28">
                  <c:v>20</c:v>
                </c:pt>
                <c:pt idx="29">
                  <c:v>10</c:v>
                </c:pt>
                <c:pt idx="30">
                  <c:v>10</c:v>
                </c:pt>
                <c:pt idx="31">
                  <c:v>30</c:v>
                </c:pt>
                <c:pt idx="32">
                  <c:v>30</c:v>
                </c:pt>
                <c:pt idx="33">
                  <c:v>20</c:v>
                </c:pt>
                <c:pt idx="34">
                  <c:v>10</c:v>
                </c:pt>
                <c:pt idx="35">
                  <c:v>10</c:v>
                </c:pt>
                <c:pt idx="36">
                  <c:v>0</c:v>
                </c:pt>
                <c:pt idx="37">
                  <c:v>20</c:v>
                </c:pt>
                <c:pt idx="38">
                  <c:v>20</c:v>
                </c:pt>
                <c:pt idx="39">
                  <c:v>30</c:v>
                </c:pt>
                <c:pt idx="40">
                  <c:v>10</c:v>
                </c:pt>
                <c:pt idx="41">
                  <c:v>30</c:v>
                </c:pt>
                <c:pt idx="42">
                  <c:v>30</c:v>
                </c:pt>
                <c:pt idx="43">
                  <c:v>10</c:v>
                </c:pt>
                <c:pt idx="44">
                  <c:v>10</c:v>
                </c:pt>
                <c:pt idx="45">
                  <c:v>30</c:v>
                </c:pt>
                <c:pt idx="46">
                  <c:v>30</c:v>
                </c:pt>
                <c:pt idx="47">
                  <c:v>18.085106382978722</c:v>
                </c:pt>
              </c:numCache>
            </c:numRef>
          </c:val>
          <c:extLst>
            <c:ext xmlns:c16="http://schemas.microsoft.com/office/drawing/2014/chart" uri="{C3380CC4-5D6E-409C-BE32-E72D297353CC}">
              <c16:uniqueId val="{00000001-6347-4855-A4CD-B1D5B9BE7E73}"/>
            </c:ext>
          </c:extLst>
        </c:ser>
        <c:ser>
          <c:idx val="2"/>
          <c:order val="2"/>
          <c:tx>
            <c:strRef>
              <c:f>'Sheet1 (2)'!$D$1:$D$4</c:f>
              <c:strCache>
                <c:ptCount val="4"/>
                <c:pt idx="0">
                  <c:v>Ⅱ自立支援・重度化防止等、保険給付の適正化事業</c:v>
                </c:pt>
                <c:pt idx="2">
                  <c:v>(2)地域ケア・予防（110点）</c:v>
                </c:pt>
              </c:strCache>
            </c:strRef>
          </c:tx>
          <c:spPr>
            <a:solidFill>
              <a:schemeClr val="accent3"/>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(2)'!$D$5:$D$52</c:f>
              <c:numCache>
                <c:formatCode>#,##0_);[Red]\(#,##0\)</c:formatCode>
                <c:ptCount val="48"/>
                <c:pt idx="0">
                  <c:v>90</c:v>
                </c:pt>
                <c:pt idx="1">
                  <c:v>100</c:v>
                </c:pt>
                <c:pt idx="2">
                  <c:v>110</c:v>
                </c:pt>
                <c:pt idx="3">
                  <c:v>110</c:v>
                </c:pt>
                <c:pt idx="4">
                  <c:v>90</c:v>
                </c:pt>
                <c:pt idx="5">
                  <c:v>70</c:v>
                </c:pt>
                <c:pt idx="6">
                  <c:v>110</c:v>
                </c:pt>
                <c:pt idx="7">
                  <c:v>70</c:v>
                </c:pt>
                <c:pt idx="8">
                  <c:v>80</c:v>
                </c:pt>
                <c:pt idx="9">
                  <c:v>110</c:v>
                </c:pt>
                <c:pt idx="10">
                  <c:v>110</c:v>
                </c:pt>
                <c:pt idx="11">
                  <c:v>50</c:v>
                </c:pt>
                <c:pt idx="12">
                  <c:v>110</c:v>
                </c:pt>
                <c:pt idx="13">
                  <c:v>60</c:v>
                </c:pt>
                <c:pt idx="14">
                  <c:v>110</c:v>
                </c:pt>
                <c:pt idx="15">
                  <c:v>90</c:v>
                </c:pt>
                <c:pt idx="16">
                  <c:v>70</c:v>
                </c:pt>
                <c:pt idx="17">
                  <c:v>80</c:v>
                </c:pt>
                <c:pt idx="18">
                  <c:v>100</c:v>
                </c:pt>
                <c:pt idx="19">
                  <c:v>90</c:v>
                </c:pt>
                <c:pt idx="20">
                  <c:v>100</c:v>
                </c:pt>
                <c:pt idx="21">
                  <c:v>90</c:v>
                </c:pt>
                <c:pt idx="22">
                  <c:v>50</c:v>
                </c:pt>
                <c:pt idx="23">
                  <c:v>80</c:v>
                </c:pt>
                <c:pt idx="24">
                  <c:v>90</c:v>
                </c:pt>
                <c:pt idx="25">
                  <c:v>110</c:v>
                </c:pt>
                <c:pt idx="26">
                  <c:v>110</c:v>
                </c:pt>
                <c:pt idx="27">
                  <c:v>80</c:v>
                </c:pt>
                <c:pt idx="28">
                  <c:v>70</c:v>
                </c:pt>
                <c:pt idx="29">
                  <c:v>90</c:v>
                </c:pt>
                <c:pt idx="30">
                  <c:v>80</c:v>
                </c:pt>
                <c:pt idx="31">
                  <c:v>90</c:v>
                </c:pt>
                <c:pt idx="32">
                  <c:v>90</c:v>
                </c:pt>
                <c:pt idx="33">
                  <c:v>100</c:v>
                </c:pt>
                <c:pt idx="34">
                  <c:v>70</c:v>
                </c:pt>
                <c:pt idx="35">
                  <c:v>80</c:v>
                </c:pt>
                <c:pt idx="36">
                  <c:v>50</c:v>
                </c:pt>
                <c:pt idx="37">
                  <c:v>80</c:v>
                </c:pt>
                <c:pt idx="38">
                  <c:v>90</c:v>
                </c:pt>
                <c:pt idx="39">
                  <c:v>110</c:v>
                </c:pt>
                <c:pt idx="40">
                  <c:v>100</c:v>
                </c:pt>
                <c:pt idx="41">
                  <c:v>110</c:v>
                </c:pt>
                <c:pt idx="42">
                  <c:v>110</c:v>
                </c:pt>
                <c:pt idx="43">
                  <c:v>110</c:v>
                </c:pt>
                <c:pt idx="44">
                  <c:v>90</c:v>
                </c:pt>
                <c:pt idx="45">
                  <c:v>100</c:v>
                </c:pt>
                <c:pt idx="46">
                  <c:v>90</c:v>
                </c:pt>
                <c:pt idx="47">
                  <c:v>90</c:v>
                </c:pt>
              </c:numCache>
            </c:numRef>
          </c:val>
          <c:extLst>
            <c:ext xmlns:c16="http://schemas.microsoft.com/office/drawing/2014/chart" uri="{C3380CC4-5D6E-409C-BE32-E72D297353CC}">
              <c16:uniqueId val="{00000002-6347-4855-A4CD-B1D5B9BE7E73}"/>
            </c:ext>
          </c:extLst>
        </c:ser>
        <c:ser>
          <c:idx val="3"/>
          <c:order val="3"/>
          <c:tx>
            <c:strRef>
              <c:f>'Sheet1 (2)'!$E$1:$E$4</c:f>
              <c:strCache>
                <c:ptCount val="4"/>
                <c:pt idx="0">
                  <c:v>Ⅱ自立支援・重度化防止等、保険給付の適正化事業</c:v>
                </c:pt>
                <c:pt idx="2">
                  <c:v>(3)生活支援体制（70点）</c:v>
                </c:pt>
              </c:strCache>
            </c:strRef>
          </c:tx>
          <c:spPr>
            <a:solidFill>
              <a:schemeClr val="accent4"/>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(2)'!$E$5:$E$52</c:f>
              <c:numCache>
                <c:formatCode>#,##0_);[Red]\(#,##0\)</c:formatCode>
                <c:ptCount val="48"/>
                <c:pt idx="0">
                  <c:v>60</c:v>
                </c:pt>
                <c:pt idx="1">
                  <c:v>70</c:v>
                </c:pt>
                <c:pt idx="2">
                  <c:v>70</c:v>
                </c:pt>
                <c:pt idx="3">
                  <c:v>70</c:v>
                </c:pt>
                <c:pt idx="4">
                  <c:v>50</c:v>
                </c:pt>
                <c:pt idx="5">
                  <c:v>60</c:v>
                </c:pt>
                <c:pt idx="6">
                  <c:v>70</c:v>
                </c:pt>
                <c:pt idx="7">
                  <c:v>70</c:v>
                </c:pt>
                <c:pt idx="8">
                  <c:v>70</c:v>
                </c:pt>
                <c:pt idx="9">
                  <c:v>70</c:v>
                </c:pt>
                <c:pt idx="10">
                  <c:v>70</c:v>
                </c:pt>
                <c:pt idx="11">
                  <c:v>30</c:v>
                </c:pt>
                <c:pt idx="12">
                  <c:v>70</c:v>
                </c:pt>
                <c:pt idx="13">
                  <c:v>70</c:v>
                </c:pt>
                <c:pt idx="14">
                  <c:v>70</c:v>
                </c:pt>
                <c:pt idx="15">
                  <c:v>70</c:v>
                </c:pt>
                <c:pt idx="16">
                  <c:v>60</c:v>
                </c:pt>
                <c:pt idx="17">
                  <c:v>70</c:v>
                </c:pt>
                <c:pt idx="18">
                  <c:v>70</c:v>
                </c:pt>
                <c:pt idx="19">
                  <c:v>70</c:v>
                </c:pt>
                <c:pt idx="20">
                  <c:v>60</c:v>
                </c:pt>
                <c:pt idx="21">
                  <c:v>70</c:v>
                </c:pt>
                <c:pt idx="22">
                  <c:v>60</c:v>
                </c:pt>
                <c:pt idx="23">
                  <c:v>50</c:v>
                </c:pt>
                <c:pt idx="24">
                  <c:v>50</c:v>
                </c:pt>
                <c:pt idx="25">
                  <c:v>70</c:v>
                </c:pt>
                <c:pt idx="26">
                  <c:v>70</c:v>
                </c:pt>
                <c:pt idx="27">
                  <c:v>70</c:v>
                </c:pt>
                <c:pt idx="28">
                  <c:v>40</c:v>
                </c:pt>
                <c:pt idx="29">
                  <c:v>40</c:v>
                </c:pt>
                <c:pt idx="30">
                  <c:v>70</c:v>
                </c:pt>
                <c:pt idx="31">
                  <c:v>70</c:v>
                </c:pt>
                <c:pt idx="32">
                  <c:v>70</c:v>
                </c:pt>
                <c:pt idx="33">
                  <c:v>70</c:v>
                </c:pt>
                <c:pt idx="34">
                  <c:v>40</c:v>
                </c:pt>
                <c:pt idx="35">
                  <c:v>70</c:v>
                </c:pt>
                <c:pt idx="36">
                  <c:v>60</c:v>
                </c:pt>
                <c:pt idx="37">
                  <c:v>50</c:v>
                </c:pt>
                <c:pt idx="38">
                  <c:v>70</c:v>
                </c:pt>
                <c:pt idx="39">
                  <c:v>70</c:v>
                </c:pt>
                <c:pt idx="40">
                  <c:v>60</c:v>
                </c:pt>
                <c:pt idx="41">
                  <c:v>70</c:v>
                </c:pt>
                <c:pt idx="42">
                  <c:v>70</c:v>
                </c:pt>
                <c:pt idx="43">
                  <c:v>70</c:v>
                </c:pt>
                <c:pt idx="44">
                  <c:v>60</c:v>
                </c:pt>
                <c:pt idx="45">
                  <c:v>60</c:v>
                </c:pt>
                <c:pt idx="46">
                  <c:v>70</c:v>
                </c:pt>
                <c:pt idx="47">
                  <c:v>63.617021276595743</c:v>
                </c:pt>
              </c:numCache>
            </c:numRef>
          </c:val>
          <c:extLst>
            <c:ext xmlns:c16="http://schemas.microsoft.com/office/drawing/2014/chart" uri="{C3380CC4-5D6E-409C-BE32-E72D297353CC}">
              <c16:uniqueId val="{00000003-6347-4855-A4CD-B1D5B9BE7E73}"/>
            </c:ext>
          </c:extLst>
        </c:ser>
        <c:ser>
          <c:idx val="4"/>
          <c:order val="4"/>
          <c:tx>
            <c:strRef>
              <c:f>'Sheet1 (2)'!$F$1:$F$4</c:f>
              <c:strCache>
                <c:ptCount val="4"/>
                <c:pt idx="0">
                  <c:v>Ⅱ自立支援・重度化防止等、保険給付の適正化事業</c:v>
                </c:pt>
                <c:pt idx="2">
                  <c:v>(4)リハ職活用（80点）</c:v>
                </c:pt>
              </c:strCache>
            </c:strRef>
          </c:tx>
          <c:spPr>
            <a:solidFill>
              <a:schemeClr val="accent5"/>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(2)'!$F$5:$F$52</c:f>
              <c:numCache>
                <c:formatCode>#,##0_);[Red]\(#,##0\)</c:formatCode>
                <c:ptCount val="48"/>
                <c:pt idx="0">
                  <c:v>50</c:v>
                </c:pt>
                <c:pt idx="1">
                  <c:v>60</c:v>
                </c:pt>
                <c:pt idx="2">
                  <c:v>80</c:v>
                </c:pt>
                <c:pt idx="3">
                  <c:v>80</c:v>
                </c:pt>
                <c:pt idx="4">
                  <c:v>70</c:v>
                </c:pt>
                <c:pt idx="5">
                  <c:v>50</c:v>
                </c:pt>
                <c:pt idx="6">
                  <c:v>80</c:v>
                </c:pt>
                <c:pt idx="7">
                  <c:v>80</c:v>
                </c:pt>
                <c:pt idx="8">
                  <c:v>60</c:v>
                </c:pt>
                <c:pt idx="9">
                  <c:v>80</c:v>
                </c:pt>
                <c:pt idx="10">
                  <c:v>80</c:v>
                </c:pt>
                <c:pt idx="11">
                  <c:v>70</c:v>
                </c:pt>
                <c:pt idx="12">
                  <c:v>80</c:v>
                </c:pt>
                <c:pt idx="13">
                  <c:v>70</c:v>
                </c:pt>
                <c:pt idx="14">
                  <c:v>80</c:v>
                </c:pt>
                <c:pt idx="15">
                  <c:v>80</c:v>
                </c:pt>
                <c:pt idx="16">
                  <c:v>80</c:v>
                </c:pt>
                <c:pt idx="17">
                  <c:v>70</c:v>
                </c:pt>
                <c:pt idx="18">
                  <c:v>80</c:v>
                </c:pt>
                <c:pt idx="19">
                  <c:v>50</c:v>
                </c:pt>
                <c:pt idx="20">
                  <c:v>80</c:v>
                </c:pt>
                <c:pt idx="21">
                  <c:v>80</c:v>
                </c:pt>
                <c:pt idx="22">
                  <c:v>30</c:v>
                </c:pt>
                <c:pt idx="23">
                  <c:v>70</c:v>
                </c:pt>
                <c:pt idx="24">
                  <c:v>70</c:v>
                </c:pt>
                <c:pt idx="25">
                  <c:v>80</c:v>
                </c:pt>
                <c:pt idx="26">
                  <c:v>80</c:v>
                </c:pt>
                <c:pt idx="27">
                  <c:v>50</c:v>
                </c:pt>
                <c:pt idx="28">
                  <c:v>50</c:v>
                </c:pt>
                <c:pt idx="29">
                  <c:v>80</c:v>
                </c:pt>
                <c:pt idx="30">
                  <c:v>80</c:v>
                </c:pt>
                <c:pt idx="31">
                  <c:v>80</c:v>
                </c:pt>
                <c:pt idx="32">
                  <c:v>70</c:v>
                </c:pt>
                <c:pt idx="33">
                  <c:v>50</c:v>
                </c:pt>
                <c:pt idx="34">
                  <c:v>40</c:v>
                </c:pt>
                <c:pt idx="35">
                  <c:v>40</c:v>
                </c:pt>
                <c:pt idx="36">
                  <c:v>70</c:v>
                </c:pt>
                <c:pt idx="37">
                  <c:v>70</c:v>
                </c:pt>
                <c:pt idx="38">
                  <c:v>70</c:v>
                </c:pt>
                <c:pt idx="39">
                  <c:v>80</c:v>
                </c:pt>
                <c:pt idx="40">
                  <c:v>80</c:v>
                </c:pt>
                <c:pt idx="41">
                  <c:v>80</c:v>
                </c:pt>
                <c:pt idx="42">
                  <c:v>80</c:v>
                </c:pt>
                <c:pt idx="43">
                  <c:v>80</c:v>
                </c:pt>
                <c:pt idx="44">
                  <c:v>70</c:v>
                </c:pt>
                <c:pt idx="45">
                  <c:v>70</c:v>
                </c:pt>
                <c:pt idx="46">
                  <c:v>50</c:v>
                </c:pt>
                <c:pt idx="47">
                  <c:v>69.361702127659569</c:v>
                </c:pt>
              </c:numCache>
            </c:numRef>
          </c:val>
          <c:extLst>
            <c:ext xmlns:c16="http://schemas.microsoft.com/office/drawing/2014/chart" uri="{C3380CC4-5D6E-409C-BE32-E72D297353CC}">
              <c16:uniqueId val="{00000004-6347-4855-A4CD-B1D5B9BE7E73}"/>
            </c:ext>
          </c:extLst>
        </c:ser>
        <c:ser>
          <c:idx val="5"/>
          <c:order val="5"/>
          <c:tx>
            <c:strRef>
              <c:f>'Sheet1 (2)'!$G$1:$G$4</c:f>
              <c:strCache>
                <c:ptCount val="4"/>
                <c:pt idx="0">
                  <c:v>Ⅱ自立支援・重度化防止等、保険給付の適正化事業</c:v>
                </c:pt>
                <c:pt idx="2">
                  <c:v>(5)医介連携（110点）</c:v>
                </c:pt>
              </c:strCache>
            </c:strRef>
          </c:tx>
          <c:spPr>
            <a:solidFill>
              <a:schemeClr val="accent6"/>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(2)'!$G$5:$G$52</c:f>
              <c:numCache>
                <c:formatCode>#,##0_);[Red]\(#,##0\)</c:formatCode>
                <c:ptCount val="48"/>
                <c:pt idx="0">
                  <c:v>110</c:v>
                </c:pt>
                <c:pt idx="1">
                  <c:v>110</c:v>
                </c:pt>
                <c:pt idx="2">
                  <c:v>110</c:v>
                </c:pt>
                <c:pt idx="3">
                  <c:v>90</c:v>
                </c:pt>
                <c:pt idx="4">
                  <c:v>90</c:v>
                </c:pt>
                <c:pt idx="5">
                  <c:v>110</c:v>
                </c:pt>
                <c:pt idx="6">
                  <c:v>80</c:v>
                </c:pt>
                <c:pt idx="7">
                  <c:v>90</c:v>
                </c:pt>
                <c:pt idx="8">
                  <c:v>100</c:v>
                </c:pt>
                <c:pt idx="9">
                  <c:v>110</c:v>
                </c:pt>
                <c:pt idx="10">
                  <c:v>90</c:v>
                </c:pt>
                <c:pt idx="11">
                  <c:v>80</c:v>
                </c:pt>
                <c:pt idx="12">
                  <c:v>110</c:v>
                </c:pt>
                <c:pt idx="13">
                  <c:v>80</c:v>
                </c:pt>
                <c:pt idx="14">
                  <c:v>80</c:v>
                </c:pt>
                <c:pt idx="15">
                  <c:v>110</c:v>
                </c:pt>
                <c:pt idx="16">
                  <c:v>100</c:v>
                </c:pt>
                <c:pt idx="17">
                  <c:v>100</c:v>
                </c:pt>
                <c:pt idx="18">
                  <c:v>110</c:v>
                </c:pt>
                <c:pt idx="19">
                  <c:v>110</c:v>
                </c:pt>
                <c:pt idx="20">
                  <c:v>90</c:v>
                </c:pt>
                <c:pt idx="21">
                  <c:v>90</c:v>
                </c:pt>
                <c:pt idx="22">
                  <c:v>70</c:v>
                </c:pt>
                <c:pt idx="23">
                  <c:v>80</c:v>
                </c:pt>
                <c:pt idx="24">
                  <c:v>110</c:v>
                </c:pt>
                <c:pt idx="25">
                  <c:v>110</c:v>
                </c:pt>
                <c:pt idx="26">
                  <c:v>110</c:v>
                </c:pt>
                <c:pt idx="27">
                  <c:v>90</c:v>
                </c:pt>
                <c:pt idx="28">
                  <c:v>60</c:v>
                </c:pt>
                <c:pt idx="29">
                  <c:v>110</c:v>
                </c:pt>
                <c:pt idx="30">
                  <c:v>100</c:v>
                </c:pt>
                <c:pt idx="31">
                  <c:v>110</c:v>
                </c:pt>
                <c:pt idx="32">
                  <c:v>70</c:v>
                </c:pt>
                <c:pt idx="33">
                  <c:v>90</c:v>
                </c:pt>
                <c:pt idx="34">
                  <c:v>50</c:v>
                </c:pt>
                <c:pt idx="35">
                  <c:v>110</c:v>
                </c:pt>
                <c:pt idx="36">
                  <c:v>50</c:v>
                </c:pt>
                <c:pt idx="37">
                  <c:v>100</c:v>
                </c:pt>
                <c:pt idx="38">
                  <c:v>100</c:v>
                </c:pt>
                <c:pt idx="39">
                  <c:v>110</c:v>
                </c:pt>
                <c:pt idx="40">
                  <c:v>110</c:v>
                </c:pt>
                <c:pt idx="41">
                  <c:v>110</c:v>
                </c:pt>
                <c:pt idx="42">
                  <c:v>110</c:v>
                </c:pt>
                <c:pt idx="43">
                  <c:v>110</c:v>
                </c:pt>
                <c:pt idx="44">
                  <c:v>70</c:v>
                </c:pt>
                <c:pt idx="45">
                  <c:v>110</c:v>
                </c:pt>
                <c:pt idx="46">
                  <c:v>90</c:v>
                </c:pt>
                <c:pt idx="47">
                  <c:v>95.531914893617028</c:v>
                </c:pt>
              </c:numCache>
            </c:numRef>
          </c:val>
          <c:extLst>
            <c:ext xmlns:c16="http://schemas.microsoft.com/office/drawing/2014/chart" uri="{C3380CC4-5D6E-409C-BE32-E72D297353CC}">
              <c16:uniqueId val="{00000005-6347-4855-A4CD-B1D5B9BE7E73}"/>
            </c:ext>
          </c:extLst>
        </c:ser>
        <c:ser>
          <c:idx val="6"/>
          <c:order val="6"/>
          <c:tx>
            <c:strRef>
              <c:f>'Sheet1 (2)'!$H$1:$H$4</c:f>
              <c:strCache>
                <c:ptCount val="4"/>
                <c:pt idx="0">
                  <c:v>Ⅱ自立支援・重度化防止等、保険給付の適正化事業</c:v>
                </c:pt>
                <c:pt idx="2">
                  <c:v>(6)認知症（20点）</c:v>
                </c:pt>
              </c:strCache>
            </c:strRef>
          </c:tx>
          <c:spPr>
            <a:solidFill>
              <a:schemeClr val="accent1">
                <a:lumMod val="60000"/>
              </a:schemeClr>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(2)'!$H$5:$H$52</c:f>
              <c:numCache>
                <c:formatCode>#,##0_);[Red]\(#,##0\)</c:formatCode>
                <c:ptCount val="48"/>
                <c:pt idx="0">
                  <c:v>10</c:v>
                </c:pt>
                <c:pt idx="1">
                  <c:v>20</c:v>
                </c:pt>
                <c:pt idx="2">
                  <c:v>20</c:v>
                </c:pt>
                <c:pt idx="3">
                  <c:v>20</c:v>
                </c:pt>
                <c:pt idx="4">
                  <c:v>20</c:v>
                </c:pt>
                <c:pt idx="5">
                  <c:v>10</c:v>
                </c:pt>
                <c:pt idx="6">
                  <c:v>20</c:v>
                </c:pt>
                <c:pt idx="7">
                  <c:v>20</c:v>
                </c:pt>
                <c:pt idx="8">
                  <c:v>20</c:v>
                </c:pt>
                <c:pt idx="9">
                  <c:v>20</c:v>
                </c:pt>
                <c:pt idx="10">
                  <c:v>20</c:v>
                </c:pt>
                <c:pt idx="11">
                  <c:v>10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30">
                  <c:v>20</c:v>
                </c:pt>
                <c:pt idx="31">
                  <c:v>20</c:v>
                </c:pt>
                <c:pt idx="32">
                  <c:v>20</c:v>
                </c:pt>
                <c:pt idx="33">
                  <c:v>20</c:v>
                </c:pt>
                <c:pt idx="34">
                  <c:v>20</c:v>
                </c:pt>
                <c:pt idx="35">
                  <c:v>20</c:v>
                </c:pt>
                <c:pt idx="36">
                  <c:v>20</c:v>
                </c:pt>
                <c:pt idx="37">
                  <c:v>20</c:v>
                </c:pt>
                <c:pt idx="38">
                  <c:v>20</c:v>
                </c:pt>
                <c:pt idx="39">
                  <c:v>20</c:v>
                </c:pt>
                <c:pt idx="40">
                  <c:v>20</c:v>
                </c:pt>
                <c:pt idx="41">
                  <c:v>20</c:v>
                </c:pt>
                <c:pt idx="42">
                  <c:v>20</c:v>
                </c:pt>
                <c:pt idx="43">
                  <c:v>20</c:v>
                </c:pt>
                <c:pt idx="44">
                  <c:v>20</c:v>
                </c:pt>
                <c:pt idx="45">
                  <c:v>20</c:v>
                </c:pt>
                <c:pt idx="46">
                  <c:v>10</c:v>
                </c:pt>
                <c:pt idx="47">
                  <c:v>19.148936170212767</c:v>
                </c:pt>
              </c:numCache>
            </c:numRef>
          </c:val>
          <c:extLst>
            <c:ext xmlns:c16="http://schemas.microsoft.com/office/drawing/2014/chart" uri="{C3380CC4-5D6E-409C-BE32-E72D297353CC}">
              <c16:uniqueId val="{00000006-6347-4855-A4CD-B1D5B9BE7E73}"/>
            </c:ext>
          </c:extLst>
        </c:ser>
        <c:ser>
          <c:idx val="7"/>
          <c:order val="7"/>
          <c:tx>
            <c:strRef>
              <c:f>'Sheet1 (2)'!$I$1:$I$4</c:f>
              <c:strCache>
                <c:ptCount val="4"/>
                <c:pt idx="0">
                  <c:v>Ⅱ自立支援・重度化防止等、保険給付の適正化事業</c:v>
                </c:pt>
                <c:pt idx="2">
                  <c:v>(7)給付適正化（50点）</c:v>
                </c:pt>
              </c:strCache>
            </c:strRef>
          </c:tx>
          <c:spPr>
            <a:solidFill>
              <a:schemeClr val="accent2">
                <a:lumMod val="60000"/>
              </a:schemeClr>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(2)'!$I$5:$I$52</c:f>
              <c:numCache>
                <c:formatCode>#,##0_);[Red]\(#,##0\)</c:formatCode>
                <c:ptCount val="48"/>
                <c:pt idx="0">
                  <c:v>50</c:v>
                </c:pt>
                <c:pt idx="1">
                  <c:v>50</c:v>
                </c:pt>
                <c:pt idx="2">
                  <c:v>40</c:v>
                </c:pt>
                <c:pt idx="3">
                  <c:v>30</c:v>
                </c:pt>
                <c:pt idx="4">
                  <c:v>40</c:v>
                </c:pt>
                <c:pt idx="5">
                  <c:v>30</c:v>
                </c:pt>
                <c:pt idx="6">
                  <c:v>30</c:v>
                </c:pt>
                <c:pt idx="7">
                  <c:v>20</c:v>
                </c:pt>
                <c:pt idx="8">
                  <c:v>50</c:v>
                </c:pt>
                <c:pt idx="9">
                  <c:v>50</c:v>
                </c:pt>
                <c:pt idx="10">
                  <c:v>50</c:v>
                </c:pt>
                <c:pt idx="11">
                  <c:v>40</c:v>
                </c:pt>
                <c:pt idx="12">
                  <c:v>50</c:v>
                </c:pt>
                <c:pt idx="13">
                  <c:v>50</c:v>
                </c:pt>
                <c:pt idx="14">
                  <c:v>50</c:v>
                </c:pt>
                <c:pt idx="15">
                  <c:v>50</c:v>
                </c:pt>
                <c:pt idx="16">
                  <c:v>40</c:v>
                </c:pt>
                <c:pt idx="17">
                  <c:v>30</c:v>
                </c:pt>
                <c:pt idx="18">
                  <c:v>40</c:v>
                </c:pt>
                <c:pt idx="19">
                  <c:v>50</c:v>
                </c:pt>
                <c:pt idx="20">
                  <c:v>50</c:v>
                </c:pt>
                <c:pt idx="21">
                  <c:v>50</c:v>
                </c:pt>
                <c:pt idx="22">
                  <c:v>50</c:v>
                </c:pt>
                <c:pt idx="23">
                  <c:v>40</c:v>
                </c:pt>
                <c:pt idx="24">
                  <c:v>50</c:v>
                </c:pt>
                <c:pt idx="25">
                  <c:v>50</c:v>
                </c:pt>
                <c:pt idx="26">
                  <c:v>50</c:v>
                </c:pt>
                <c:pt idx="27">
                  <c:v>30</c:v>
                </c:pt>
                <c:pt idx="28">
                  <c:v>40</c:v>
                </c:pt>
                <c:pt idx="29">
                  <c:v>50</c:v>
                </c:pt>
                <c:pt idx="30">
                  <c:v>50</c:v>
                </c:pt>
                <c:pt idx="31">
                  <c:v>50</c:v>
                </c:pt>
                <c:pt idx="32">
                  <c:v>50</c:v>
                </c:pt>
                <c:pt idx="33">
                  <c:v>50</c:v>
                </c:pt>
                <c:pt idx="34">
                  <c:v>50</c:v>
                </c:pt>
                <c:pt idx="35">
                  <c:v>30</c:v>
                </c:pt>
                <c:pt idx="36">
                  <c:v>50</c:v>
                </c:pt>
                <c:pt idx="37">
                  <c:v>40</c:v>
                </c:pt>
                <c:pt idx="38">
                  <c:v>50</c:v>
                </c:pt>
                <c:pt idx="39">
                  <c:v>50</c:v>
                </c:pt>
                <c:pt idx="40">
                  <c:v>40</c:v>
                </c:pt>
                <c:pt idx="41">
                  <c:v>50</c:v>
                </c:pt>
                <c:pt idx="42">
                  <c:v>50</c:v>
                </c:pt>
                <c:pt idx="43">
                  <c:v>40</c:v>
                </c:pt>
                <c:pt idx="44">
                  <c:v>50</c:v>
                </c:pt>
                <c:pt idx="45">
                  <c:v>50</c:v>
                </c:pt>
                <c:pt idx="46">
                  <c:v>50</c:v>
                </c:pt>
                <c:pt idx="47">
                  <c:v>44.680851063829785</c:v>
                </c:pt>
              </c:numCache>
            </c:numRef>
          </c:val>
          <c:extLst>
            <c:ext xmlns:c16="http://schemas.microsoft.com/office/drawing/2014/chart" uri="{C3380CC4-5D6E-409C-BE32-E72D297353CC}">
              <c16:uniqueId val="{00000007-6347-4855-A4CD-B1D5B9BE7E73}"/>
            </c:ext>
          </c:extLst>
        </c:ser>
        <c:ser>
          <c:idx val="8"/>
          <c:order val="8"/>
          <c:tx>
            <c:strRef>
              <c:f>'Sheet1 (2)'!$J$1:$J$4</c:f>
              <c:strCache>
                <c:ptCount val="4"/>
                <c:pt idx="0">
                  <c:v>Ⅱ自立支援・重度化防止等、保険給付の適正化事業</c:v>
                </c:pt>
                <c:pt idx="2">
                  <c:v>(8)人材確保（50点）</c:v>
                </c:pt>
              </c:strCache>
            </c:strRef>
          </c:tx>
          <c:spPr>
            <a:solidFill>
              <a:schemeClr val="accent3">
                <a:lumMod val="60000"/>
              </a:schemeClr>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(2)'!$J$5:$J$52</c:f>
              <c:numCache>
                <c:formatCode>#,##0_);[Red]\(#,##0\)</c:formatCode>
                <c:ptCount val="48"/>
                <c:pt idx="0">
                  <c:v>50</c:v>
                </c:pt>
                <c:pt idx="1">
                  <c:v>50</c:v>
                </c:pt>
                <c:pt idx="2">
                  <c:v>50</c:v>
                </c:pt>
                <c:pt idx="3">
                  <c:v>40</c:v>
                </c:pt>
                <c:pt idx="4">
                  <c:v>50</c:v>
                </c:pt>
                <c:pt idx="5">
                  <c:v>40</c:v>
                </c:pt>
                <c:pt idx="6">
                  <c:v>40</c:v>
                </c:pt>
                <c:pt idx="7">
                  <c:v>40</c:v>
                </c:pt>
                <c:pt idx="8">
                  <c:v>50</c:v>
                </c:pt>
                <c:pt idx="9">
                  <c:v>50</c:v>
                </c:pt>
                <c:pt idx="10">
                  <c:v>50</c:v>
                </c:pt>
                <c:pt idx="11">
                  <c:v>50</c:v>
                </c:pt>
                <c:pt idx="12">
                  <c:v>50</c:v>
                </c:pt>
                <c:pt idx="13">
                  <c:v>50</c:v>
                </c:pt>
                <c:pt idx="14">
                  <c:v>50</c:v>
                </c:pt>
                <c:pt idx="15">
                  <c:v>50</c:v>
                </c:pt>
                <c:pt idx="16">
                  <c:v>50</c:v>
                </c:pt>
                <c:pt idx="17">
                  <c:v>50</c:v>
                </c:pt>
                <c:pt idx="18">
                  <c:v>40</c:v>
                </c:pt>
                <c:pt idx="19">
                  <c:v>50</c:v>
                </c:pt>
                <c:pt idx="20">
                  <c:v>40</c:v>
                </c:pt>
                <c:pt idx="21">
                  <c:v>50</c:v>
                </c:pt>
                <c:pt idx="22">
                  <c:v>40</c:v>
                </c:pt>
                <c:pt idx="23">
                  <c:v>50</c:v>
                </c:pt>
                <c:pt idx="24">
                  <c:v>50</c:v>
                </c:pt>
                <c:pt idx="25">
                  <c:v>40</c:v>
                </c:pt>
                <c:pt idx="26">
                  <c:v>50</c:v>
                </c:pt>
                <c:pt idx="27">
                  <c:v>50</c:v>
                </c:pt>
                <c:pt idx="28">
                  <c:v>50</c:v>
                </c:pt>
                <c:pt idx="29">
                  <c:v>40</c:v>
                </c:pt>
                <c:pt idx="30">
                  <c:v>50</c:v>
                </c:pt>
                <c:pt idx="31">
                  <c:v>50</c:v>
                </c:pt>
                <c:pt idx="32">
                  <c:v>50</c:v>
                </c:pt>
                <c:pt idx="33">
                  <c:v>50</c:v>
                </c:pt>
                <c:pt idx="34">
                  <c:v>40</c:v>
                </c:pt>
                <c:pt idx="35">
                  <c:v>50</c:v>
                </c:pt>
                <c:pt idx="36">
                  <c:v>50</c:v>
                </c:pt>
                <c:pt idx="37">
                  <c:v>50</c:v>
                </c:pt>
                <c:pt idx="38">
                  <c:v>50</c:v>
                </c:pt>
                <c:pt idx="39">
                  <c:v>50</c:v>
                </c:pt>
                <c:pt idx="40">
                  <c:v>50</c:v>
                </c:pt>
                <c:pt idx="41">
                  <c:v>50</c:v>
                </c:pt>
                <c:pt idx="42">
                  <c:v>50</c:v>
                </c:pt>
                <c:pt idx="43">
                  <c:v>50</c:v>
                </c:pt>
                <c:pt idx="44">
                  <c:v>50</c:v>
                </c:pt>
                <c:pt idx="45">
                  <c:v>50</c:v>
                </c:pt>
                <c:pt idx="46">
                  <c:v>40</c:v>
                </c:pt>
                <c:pt idx="47">
                  <c:v>47.659574468085104</c:v>
                </c:pt>
              </c:numCache>
            </c:numRef>
          </c:val>
          <c:extLst>
            <c:ext xmlns:c16="http://schemas.microsoft.com/office/drawing/2014/chart" uri="{C3380CC4-5D6E-409C-BE32-E72D297353CC}">
              <c16:uniqueId val="{00000008-6347-4855-A4CD-B1D5B9BE7E73}"/>
            </c:ext>
          </c:extLst>
        </c:ser>
        <c:ser>
          <c:idx val="9"/>
          <c:order val="9"/>
          <c:tx>
            <c:strRef>
              <c:f>'Sheet1 (2)'!$K$1:$K$4</c:f>
              <c:strCache>
                <c:ptCount val="4"/>
                <c:pt idx="0">
                  <c:v>Ⅱ自立支援・重度化防止等、保険給付の適正化事業</c:v>
                </c:pt>
                <c:pt idx="2">
                  <c:v>(9)その他（10点）</c:v>
                </c:pt>
              </c:strCache>
            </c:strRef>
          </c:tx>
          <c:spPr>
            <a:solidFill>
              <a:schemeClr val="accent4">
                <a:lumMod val="60000"/>
              </a:schemeClr>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(2)'!$K$5:$K$52</c:f>
              <c:numCache>
                <c:formatCode>#,##0_);[Red]\(#,##0\)</c:formatCode>
                <c:ptCount val="48"/>
                <c:pt idx="0">
                  <c:v>0</c:v>
                </c:pt>
                <c:pt idx="1">
                  <c:v>10</c:v>
                </c:pt>
                <c:pt idx="2">
                  <c:v>10</c:v>
                </c:pt>
                <c:pt idx="3">
                  <c:v>10</c:v>
                </c:pt>
                <c:pt idx="4">
                  <c:v>0</c:v>
                </c:pt>
                <c:pt idx="5">
                  <c:v>0</c:v>
                </c:pt>
                <c:pt idx="6">
                  <c:v>0</c:v>
                </c:pt>
                <c:pt idx="7">
                  <c:v>0</c:v>
                </c:pt>
                <c:pt idx="8">
                  <c:v>10</c:v>
                </c:pt>
                <c:pt idx="9">
                  <c:v>10</c:v>
                </c:pt>
                <c:pt idx="10">
                  <c:v>10</c:v>
                </c:pt>
                <c:pt idx="11">
                  <c:v>0</c:v>
                </c:pt>
                <c:pt idx="12">
                  <c:v>10</c:v>
                </c:pt>
                <c:pt idx="13">
                  <c:v>10</c:v>
                </c:pt>
                <c:pt idx="14">
                  <c:v>10</c:v>
                </c:pt>
                <c:pt idx="15">
                  <c:v>10</c:v>
                </c:pt>
                <c:pt idx="16">
                  <c:v>10</c:v>
                </c:pt>
                <c:pt idx="17">
                  <c:v>10</c:v>
                </c:pt>
                <c:pt idx="18">
                  <c:v>10</c:v>
                </c:pt>
                <c:pt idx="19">
                  <c:v>10</c:v>
                </c:pt>
                <c:pt idx="20">
                  <c:v>10</c:v>
                </c:pt>
                <c:pt idx="21">
                  <c:v>10</c:v>
                </c:pt>
                <c:pt idx="22">
                  <c:v>0</c:v>
                </c:pt>
                <c:pt idx="23">
                  <c:v>10</c:v>
                </c:pt>
                <c:pt idx="24">
                  <c:v>10</c:v>
                </c:pt>
                <c:pt idx="25">
                  <c:v>10</c:v>
                </c:pt>
                <c:pt idx="26">
                  <c:v>10</c:v>
                </c:pt>
                <c:pt idx="27">
                  <c:v>10</c:v>
                </c:pt>
                <c:pt idx="28">
                  <c:v>0</c:v>
                </c:pt>
                <c:pt idx="29">
                  <c:v>10</c:v>
                </c:pt>
                <c:pt idx="30">
                  <c:v>0</c:v>
                </c:pt>
                <c:pt idx="31">
                  <c:v>10</c:v>
                </c:pt>
                <c:pt idx="32">
                  <c:v>10</c:v>
                </c:pt>
                <c:pt idx="33">
                  <c:v>10</c:v>
                </c:pt>
                <c:pt idx="34">
                  <c:v>0</c:v>
                </c:pt>
                <c:pt idx="35">
                  <c:v>10</c:v>
                </c:pt>
                <c:pt idx="36">
                  <c:v>0</c:v>
                </c:pt>
                <c:pt idx="37">
                  <c:v>10</c:v>
                </c:pt>
                <c:pt idx="38">
                  <c:v>10</c:v>
                </c:pt>
                <c:pt idx="39">
                  <c:v>10</c:v>
                </c:pt>
                <c:pt idx="40">
                  <c:v>10</c:v>
                </c:pt>
                <c:pt idx="41">
                  <c:v>10</c:v>
                </c:pt>
                <c:pt idx="42">
                  <c:v>10</c:v>
                </c:pt>
                <c:pt idx="43">
                  <c:v>10</c:v>
                </c:pt>
                <c:pt idx="44">
                  <c:v>0</c:v>
                </c:pt>
                <c:pt idx="45">
                  <c:v>10</c:v>
                </c:pt>
                <c:pt idx="46">
                  <c:v>10</c:v>
                </c:pt>
                <c:pt idx="47">
                  <c:v>7.4468085106382977</c:v>
                </c:pt>
              </c:numCache>
            </c:numRef>
          </c:val>
          <c:extLst>
            <c:ext xmlns:c16="http://schemas.microsoft.com/office/drawing/2014/chart" uri="{C3380CC4-5D6E-409C-BE32-E72D297353CC}">
              <c16:uniqueId val="{00000009-6347-4855-A4CD-B1D5B9BE7E73}"/>
            </c:ext>
          </c:extLst>
        </c:ser>
        <c:ser>
          <c:idx val="10"/>
          <c:order val="10"/>
          <c:tx>
            <c:strRef>
              <c:f>'Sheet1 (2)'!$L$1:$L$4</c:f>
              <c:strCache>
                <c:ptCount val="4"/>
                <c:pt idx="0">
                  <c:v>Ⅲ要介護状態の変化（20点）</c:v>
                </c:pt>
              </c:strCache>
            </c:strRef>
          </c:tx>
          <c:spPr>
            <a:solidFill>
              <a:schemeClr val="accent5">
                <a:lumMod val="60000"/>
              </a:schemeClr>
            </a:solidFill>
            <a:ln>
              <a:noFill/>
            </a:ln>
            <a:effectLst/>
          </c:spPr>
          <c:invertIfNegative val="0"/>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(2)'!$L$5:$L$52</c:f>
              <c:numCache>
                <c:formatCode>#,##0_);[Red]\(#,##0\)</c:formatCode>
                <c:ptCount val="48"/>
                <c:pt idx="0">
                  <c:v>20</c:v>
                </c:pt>
                <c:pt idx="1">
                  <c:v>20</c:v>
                </c:pt>
                <c:pt idx="2">
                  <c:v>20</c:v>
                </c:pt>
                <c:pt idx="3">
                  <c:v>20</c:v>
                </c:pt>
                <c:pt idx="4">
                  <c:v>20</c:v>
                </c:pt>
                <c:pt idx="5">
                  <c:v>0</c:v>
                </c:pt>
                <c:pt idx="6">
                  <c:v>20</c:v>
                </c:pt>
                <c:pt idx="7">
                  <c:v>20</c:v>
                </c:pt>
                <c:pt idx="8">
                  <c:v>10</c:v>
                </c:pt>
                <c:pt idx="9">
                  <c:v>20</c:v>
                </c:pt>
                <c:pt idx="10">
                  <c:v>20</c:v>
                </c:pt>
                <c:pt idx="11">
                  <c:v>20</c:v>
                </c:pt>
                <c:pt idx="12">
                  <c:v>20</c:v>
                </c:pt>
                <c:pt idx="13">
                  <c:v>20</c:v>
                </c:pt>
                <c:pt idx="14">
                  <c:v>0</c:v>
                </c:pt>
                <c:pt idx="15">
                  <c:v>0</c:v>
                </c:pt>
                <c:pt idx="16">
                  <c:v>20</c:v>
                </c:pt>
                <c:pt idx="17">
                  <c:v>20</c:v>
                </c:pt>
                <c:pt idx="18">
                  <c:v>20</c:v>
                </c:pt>
                <c:pt idx="19">
                  <c:v>20</c:v>
                </c:pt>
                <c:pt idx="20">
                  <c:v>20</c:v>
                </c:pt>
                <c:pt idx="21">
                  <c:v>0</c:v>
                </c:pt>
                <c:pt idx="22">
                  <c:v>20</c:v>
                </c:pt>
                <c:pt idx="23">
                  <c:v>20</c:v>
                </c:pt>
                <c:pt idx="24">
                  <c:v>20</c:v>
                </c:pt>
                <c:pt idx="25">
                  <c:v>20</c:v>
                </c:pt>
                <c:pt idx="26">
                  <c:v>20</c:v>
                </c:pt>
                <c:pt idx="27">
                  <c:v>0</c:v>
                </c:pt>
                <c:pt idx="28">
                  <c:v>20</c:v>
                </c:pt>
                <c:pt idx="29">
                  <c:v>0</c:v>
                </c:pt>
                <c:pt idx="30">
                  <c:v>20</c:v>
                </c:pt>
                <c:pt idx="31">
                  <c:v>20</c:v>
                </c:pt>
                <c:pt idx="32">
                  <c:v>20</c:v>
                </c:pt>
                <c:pt idx="33">
                  <c:v>0</c:v>
                </c:pt>
                <c:pt idx="34">
                  <c:v>0</c:v>
                </c:pt>
                <c:pt idx="35">
                  <c:v>20</c:v>
                </c:pt>
                <c:pt idx="36">
                  <c:v>20</c:v>
                </c:pt>
                <c:pt idx="37">
                  <c:v>0</c:v>
                </c:pt>
                <c:pt idx="38">
                  <c:v>0</c:v>
                </c:pt>
                <c:pt idx="39">
                  <c:v>0</c:v>
                </c:pt>
                <c:pt idx="40">
                  <c:v>0</c:v>
                </c:pt>
                <c:pt idx="41">
                  <c:v>10</c:v>
                </c:pt>
                <c:pt idx="42">
                  <c:v>0</c:v>
                </c:pt>
                <c:pt idx="43">
                  <c:v>0</c:v>
                </c:pt>
                <c:pt idx="44">
                  <c:v>0</c:v>
                </c:pt>
                <c:pt idx="45">
                  <c:v>0</c:v>
                </c:pt>
                <c:pt idx="46">
                  <c:v>20</c:v>
                </c:pt>
                <c:pt idx="47">
                  <c:v>12.76595744680851</c:v>
                </c:pt>
              </c:numCache>
            </c:numRef>
          </c:val>
          <c:extLst>
            <c:ext xmlns:c16="http://schemas.microsoft.com/office/drawing/2014/chart" uri="{C3380CC4-5D6E-409C-BE32-E72D297353CC}">
              <c16:uniqueId val="{0000000A-6347-4855-A4CD-B1D5B9BE7E73}"/>
            </c:ext>
          </c:extLst>
        </c:ser>
        <c:ser>
          <c:idx val="11"/>
          <c:order val="11"/>
          <c:tx>
            <c:strRef>
              <c:f>'Sheet1 (2)'!$M$1:$M$4</c:f>
              <c:strCache>
                <c:ptCount val="4"/>
                <c:pt idx="0">
                  <c:v>合計</c:v>
                </c:pt>
              </c:strCache>
            </c:strRef>
          </c:tx>
          <c:spPr>
            <a:solidFill>
              <a:schemeClr val="bg1"/>
            </a:solidFill>
            <a:ln>
              <a:noFill/>
            </a:ln>
            <a:effectLst/>
          </c:spPr>
          <c:invertIfNegative val="0"/>
          <c:dLbls>
            <c:dLbl>
              <c:idx val="4"/>
              <c:layout>
                <c:manualLayout>
                  <c:x val="-2.0816202053202811E-4"/>
                  <c:y val="0.152068184567207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C47-4E94-9C4A-BC14E34768C6}"/>
                </c:ext>
              </c:extLst>
            </c:dLbl>
            <c:dLbl>
              <c:idx val="13"/>
              <c:layout>
                <c:manualLayout>
                  <c:x val="1.0928506077930999E-3"/>
                  <c:y val="0.1475008372786225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C47-4E94-9C4A-BC14E34768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(2)'!$A$5:$A$52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'Sheet1 (2)'!$M$5:$M$52</c:f>
              <c:numCache>
                <c:formatCode>#,##0_);[Red]\(#,##0\)</c:formatCode>
                <c:ptCount val="48"/>
                <c:pt idx="0">
                  <c:v>630</c:v>
                </c:pt>
                <c:pt idx="1">
                  <c:v>690</c:v>
                </c:pt>
                <c:pt idx="2">
                  <c:v>685</c:v>
                </c:pt>
                <c:pt idx="3">
                  <c:v>660</c:v>
                </c:pt>
                <c:pt idx="4">
                  <c:v>605</c:v>
                </c:pt>
                <c:pt idx="5">
                  <c:v>535</c:v>
                </c:pt>
                <c:pt idx="6">
                  <c:v>640</c:v>
                </c:pt>
                <c:pt idx="7">
                  <c:v>585</c:v>
                </c:pt>
                <c:pt idx="8">
                  <c:v>660</c:v>
                </c:pt>
                <c:pt idx="9">
                  <c:v>720</c:v>
                </c:pt>
                <c:pt idx="10">
                  <c:v>690</c:v>
                </c:pt>
                <c:pt idx="11">
                  <c:v>425</c:v>
                </c:pt>
                <c:pt idx="12">
                  <c:v>730</c:v>
                </c:pt>
                <c:pt idx="13">
                  <c:v>615</c:v>
                </c:pt>
                <c:pt idx="14">
                  <c:v>680</c:v>
                </c:pt>
                <c:pt idx="15">
                  <c:v>690</c:v>
                </c:pt>
                <c:pt idx="16">
                  <c:v>660</c:v>
                </c:pt>
                <c:pt idx="17">
                  <c:v>625</c:v>
                </c:pt>
                <c:pt idx="18">
                  <c:v>675</c:v>
                </c:pt>
                <c:pt idx="19">
                  <c:v>680</c:v>
                </c:pt>
                <c:pt idx="20">
                  <c:v>670</c:v>
                </c:pt>
                <c:pt idx="21">
                  <c:v>640</c:v>
                </c:pt>
                <c:pt idx="22">
                  <c:v>490</c:v>
                </c:pt>
                <c:pt idx="23">
                  <c:v>570</c:v>
                </c:pt>
                <c:pt idx="24">
                  <c:v>665</c:v>
                </c:pt>
                <c:pt idx="25">
                  <c:v>720</c:v>
                </c:pt>
                <c:pt idx="26">
                  <c:v>730</c:v>
                </c:pt>
                <c:pt idx="27">
                  <c:v>575</c:v>
                </c:pt>
                <c:pt idx="28">
                  <c:v>505</c:v>
                </c:pt>
                <c:pt idx="29">
                  <c:v>630</c:v>
                </c:pt>
                <c:pt idx="30">
                  <c:v>660</c:v>
                </c:pt>
                <c:pt idx="31">
                  <c:v>710</c:v>
                </c:pt>
                <c:pt idx="32">
                  <c:v>660</c:v>
                </c:pt>
                <c:pt idx="33">
                  <c:v>640</c:v>
                </c:pt>
                <c:pt idx="34">
                  <c:v>470</c:v>
                </c:pt>
                <c:pt idx="35">
                  <c:v>605</c:v>
                </c:pt>
                <c:pt idx="36">
                  <c:v>505</c:v>
                </c:pt>
                <c:pt idx="37">
                  <c:v>620</c:v>
                </c:pt>
                <c:pt idx="38">
                  <c:v>645</c:v>
                </c:pt>
                <c:pt idx="39">
                  <c:v>710</c:v>
                </c:pt>
                <c:pt idx="40">
                  <c:v>645</c:v>
                </c:pt>
                <c:pt idx="41">
                  <c:v>720</c:v>
                </c:pt>
                <c:pt idx="42">
                  <c:v>710</c:v>
                </c:pt>
                <c:pt idx="43">
                  <c:v>680</c:v>
                </c:pt>
                <c:pt idx="44">
                  <c:v>600</c:v>
                </c:pt>
                <c:pt idx="45">
                  <c:v>680</c:v>
                </c:pt>
                <c:pt idx="46">
                  <c:v>640</c:v>
                </c:pt>
                <c:pt idx="47">
                  <c:v>637.76595744680856</c:v>
                </c:pt>
              </c:numCache>
            </c:numRef>
          </c:val>
          <c:extLst>
            <c:ext xmlns:c16="http://schemas.microsoft.com/office/drawing/2014/chart" uri="{C3380CC4-5D6E-409C-BE32-E72D297353CC}">
              <c16:uniqueId val="{0000000B-6347-4855-A4CD-B1D5B9BE7E73}"/>
            </c:ext>
          </c:extLst>
        </c:ser>
        <c:dLbls>
          <c:showLegendKey val="0"/>
          <c:showVal val="0"/>
          <c:showCatName val="0"/>
          <c:showSerName val="0"/>
          <c:showPercent val="0"/>
          <c:showBubbleSize val="0"/>
        </c:dLbls>
        <c:gapWidth val="150"/>
        <c:overlap val="100"/>
        <c:axId val="1478965152"/>
        <c:axId val="1478965568"/>
      </c:barChart>
      <c:catAx>
        <c:axId val="14789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965568"/>
        <c:crosses val="autoZero"/>
        <c:auto val="1"/>
        <c:lblAlgn val="ctr"/>
        <c:lblOffset val="100"/>
        <c:noMultiLvlLbl val="0"/>
      </c:catAx>
      <c:valAx>
        <c:axId val="1478965568"/>
        <c:scaling>
          <c:orientation val="minMax"/>
          <c:max val="73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965152"/>
        <c:crosses val="autoZero"/>
        <c:crossBetween val="between"/>
      </c:valAx>
      <c:spPr>
        <a:noFill/>
        <a:ln>
          <a:noFill/>
        </a:ln>
        <a:effectLst/>
      </c:spPr>
    </c:plotArea>
    <c:legend>
      <c:legendPos val="b"/>
      <c:legendEntry>
        <c:idx val="11"/>
        <c:delete val="1"/>
      </c:legendEntry>
      <c:layout>
        <c:manualLayout>
          <c:xMode val="edge"/>
          <c:yMode val="edge"/>
          <c:x val="3.6421899750932914E-2"/>
          <c:y val="0.7810071913974691"/>
          <c:w val="0.91168023760839012"/>
          <c:h val="0.196915828709001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b="0" i="0" baseline="0" dirty="0" smtClean="0">
                <a:effectLst/>
                <a:latin typeface="ＭＳ ゴシック" panose="020B0609070205080204" pitchFamily="49" charset="-128"/>
                <a:ea typeface="ＭＳ ゴシック" panose="020B0609070205080204" pitchFamily="49" charset="-128"/>
              </a:rPr>
              <a:t>（７）</a:t>
            </a:r>
            <a:r>
              <a:rPr lang="ja-JP" altLang="ja-JP" sz="1400" b="0" i="0" baseline="0" dirty="0" smtClean="0">
                <a:effectLst/>
                <a:latin typeface="ＭＳ ゴシック" panose="020B0609070205080204" pitchFamily="49" charset="-128"/>
                <a:ea typeface="ＭＳ ゴシック" panose="020B0609070205080204" pitchFamily="49" charset="-128"/>
              </a:rPr>
              <a:t>介護給付の適正化（満点</a:t>
            </a:r>
            <a:r>
              <a:rPr lang="en-US" altLang="ja-JP" sz="1400" b="0" i="0" baseline="0" dirty="0" smtClean="0">
                <a:effectLst/>
                <a:latin typeface="ＭＳ ゴシック" panose="020B0609070205080204" pitchFamily="49" charset="-128"/>
                <a:ea typeface="ＭＳ ゴシック" panose="020B0609070205080204" pitchFamily="49" charset="-128"/>
              </a:rPr>
              <a:t>50</a:t>
            </a:r>
            <a:r>
              <a:rPr lang="ja-JP" altLang="ja-JP" sz="1400" b="0" i="0" baseline="0" dirty="0" smtClean="0">
                <a:effectLst/>
                <a:latin typeface="ＭＳ ゴシック" panose="020B0609070205080204" pitchFamily="49" charset="-128"/>
                <a:ea typeface="ＭＳ ゴシック" panose="020B0609070205080204" pitchFamily="49" charset="-128"/>
              </a:rPr>
              <a:t>点　平均</a:t>
            </a:r>
            <a:r>
              <a:rPr lang="ja-JP" altLang="en-US" sz="1400" b="0" i="0" baseline="0" dirty="0" smtClean="0">
                <a:effectLst/>
                <a:latin typeface="ＭＳ ゴシック" panose="020B0609070205080204" pitchFamily="49" charset="-128"/>
                <a:ea typeface="ＭＳ ゴシック" panose="020B0609070205080204" pitchFamily="49" charset="-128"/>
              </a:rPr>
              <a:t>点</a:t>
            </a:r>
            <a:r>
              <a:rPr lang="en-US" altLang="ja-JP" sz="1400" b="0" i="0" baseline="0" dirty="0" smtClean="0">
                <a:effectLst/>
                <a:latin typeface="ＭＳ ゴシック" panose="020B0609070205080204" pitchFamily="49" charset="-128"/>
                <a:ea typeface="ＭＳ ゴシック" panose="020B0609070205080204" pitchFamily="49" charset="-128"/>
              </a:rPr>
              <a:t>45</a:t>
            </a:r>
            <a:r>
              <a:rPr lang="ja-JP" altLang="ja-JP" sz="1400" b="0" i="0" baseline="0" dirty="0" smtClean="0">
                <a:effectLst/>
                <a:latin typeface="ＭＳ ゴシック" panose="020B0609070205080204" pitchFamily="49" charset="-128"/>
                <a:ea typeface="ＭＳ ゴシック" panose="020B0609070205080204" pitchFamily="49" charset="-128"/>
              </a:rPr>
              <a:t>点</a:t>
            </a:r>
            <a:r>
              <a:rPr lang="ja-JP" altLang="en-US" sz="1400" b="0" i="0" baseline="0" dirty="0" smtClean="0">
                <a:effectLst/>
                <a:latin typeface="ＭＳ ゴシック" panose="020B0609070205080204" pitchFamily="49" charset="-128"/>
                <a:ea typeface="ＭＳ ゴシック" panose="020B0609070205080204" pitchFamily="49" charset="-128"/>
              </a:rPr>
              <a:t>　得点率</a:t>
            </a:r>
            <a:r>
              <a:rPr lang="en-US" altLang="ja-JP" sz="1400" b="0" i="0" baseline="0" dirty="0" smtClean="0">
                <a:effectLst/>
                <a:latin typeface="ＭＳ ゴシック" panose="020B0609070205080204" pitchFamily="49" charset="-128"/>
                <a:ea typeface="ＭＳ ゴシック" panose="020B0609070205080204" pitchFamily="49" charset="-128"/>
              </a:rPr>
              <a:t>89.4%</a:t>
            </a:r>
            <a:r>
              <a:rPr lang="ja-JP" altLang="ja-JP" sz="1400" b="0" i="0" baseline="0" dirty="0" smtClean="0">
                <a:effectLst/>
                <a:latin typeface="ＭＳ ゴシック" panose="020B0609070205080204" pitchFamily="49" charset="-128"/>
                <a:ea typeface="ＭＳ ゴシック" panose="020B0609070205080204" pitchFamily="49" charset="-128"/>
              </a:rPr>
              <a:t>）</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2238476830307855"/>
          <c:y val="8.3881292243732081E-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clustered"/>
        <c:varyColors val="0"/>
        <c:ser>
          <c:idx val="0"/>
          <c:order val="0"/>
          <c:tx>
            <c:strRef>
              <c:f>'Ⅱ（本体） (7)'!$B$1</c:f>
              <c:strCache>
                <c:ptCount val="1"/>
                <c:pt idx="0">
                  <c:v>Ⅱ自立支援・重度化防止等、保険給付の適正化事業(7)給付適正化</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(7)'!$A$2:$A$50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'Ⅱ（本体） (7)'!$B$2:$B$50</c:f>
              <c:numCache>
                <c:formatCode>#,##0_);[Red]\(#,##0\)</c:formatCode>
                <c:ptCount val="48"/>
                <c:pt idx="0">
                  <c:v>50</c:v>
                </c:pt>
                <c:pt idx="1">
                  <c:v>50</c:v>
                </c:pt>
                <c:pt idx="2">
                  <c:v>40</c:v>
                </c:pt>
                <c:pt idx="3">
                  <c:v>30</c:v>
                </c:pt>
                <c:pt idx="4">
                  <c:v>40</c:v>
                </c:pt>
                <c:pt idx="5">
                  <c:v>30</c:v>
                </c:pt>
                <c:pt idx="6">
                  <c:v>30</c:v>
                </c:pt>
                <c:pt idx="7">
                  <c:v>20</c:v>
                </c:pt>
                <c:pt idx="8">
                  <c:v>50</c:v>
                </c:pt>
                <c:pt idx="9">
                  <c:v>50</c:v>
                </c:pt>
                <c:pt idx="10">
                  <c:v>50</c:v>
                </c:pt>
                <c:pt idx="11">
                  <c:v>40</c:v>
                </c:pt>
                <c:pt idx="12">
                  <c:v>50</c:v>
                </c:pt>
                <c:pt idx="13">
                  <c:v>50</c:v>
                </c:pt>
                <c:pt idx="14">
                  <c:v>50</c:v>
                </c:pt>
                <c:pt idx="15">
                  <c:v>50</c:v>
                </c:pt>
                <c:pt idx="16">
                  <c:v>40</c:v>
                </c:pt>
                <c:pt idx="17">
                  <c:v>30</c:v>
                </c:pt>
                <c:pt idx="18">
                  <c:v>40</c:v>
                </c:pt>
                <c:pt idx="19">
                  <c:v>50</c:v>
                </c:pt>
                <c:pt idx="20">
                  <c:v>50</c:v>
                </c:pt>
                <c:pt idx="21">
                  <c:v>50</c:v>
                </c:pt>
                <c:pt idx="22">
                  <c:v>50</c:v>
                </c:pt>
                <c:pt idx="23">
                  <c:v>40</c:v>
                </c:pt>
                <c:pt idx="24">
                  <c:v>50</c:v>
                </c:pt>
                <c:pt idx="25">
                  <c:v>50</c:v>
                </c:pt>
                <c:pt idx="26">
                  <c:v>50</c:v>
                </c:pt>
                <c:pt idx="27">
                  <c:v>30</c:v>
                </c:pt>
                <c:pt idx="28">
                  <c:v>40</c:v>
                </c:pt>
                <c:pt idx="29">
                  <c:v>50</c:v>
                </c:pt>
                <c:pt idx="30">
                  <c:v>50</c:v>
                </c:pt>
                <c:pt idx="31">
                  <c:v>50</c:v>
                </c:pt>
                <c:pt idx="32">
                  <c:v>50</c:v>
                </c:pt>
                <c:pt idx="33">
                  <c:v>50</c:v>
                </c:pt>
                <c:pt idx="34">
                  <c:v>50</c:v>
                </c:pt>
                <c:pt idx="35">
                  <c:v>30</c:v>
                </c:pt>
                <c:pt idx="36">
                  <c:v>50</c:v>
                </c:pt>
                <c:pt idx="37">
                  <c:v>40</c:v>
                </c:pt>
                <c:pt idx="38">
                  <c:v>50</c:v>
                </c:pt>
                <c:pt idx="39">
                  <c:v>50</c:v>
                </c:pt>
                <c:pt idx="40">
                  <c:v>40</c:v>
                </c:pt>
                <c:pt idx="41">
                  <c:v>50</c:v>
                </c:pt>
                <c:pt idx="42">
                  <c:v>50</c:v>
                </c:pt>
                <c:pt idx="43">
                  <c:v>40</c:v>
                </c:pt>
                <c:pt idx="44">
                  <c:v>50</c:v>
                </c:pt>
                <c:pt idx="45">
                  <c:v>50</c:v>
                </c:pt>
                <c:pt idx="46">
                  <c:v>50</c:v>
                </c:pt>
                <c:pt idx="47">
                  <c:v>44.680851063829785</c:v>
                </c:pt>
              </c:numCache>
            </c:numRef>
          </c:val>
          <c:extLst>
            <c:ext xmlns:c16="http://schemas.microsoft.com/office/drawing/2014/chart" uri="{C3380CC4-5D6E-409C-BE32-E72D297353CC}">
              <c16:uniqueId val="{00000000-D139-42E0-8549-009596445B6C}"/>
            </c:ext>
          </c:extLst>
        </c:ser>
        <c:dLbls>
          <c:showLegendKey val="0"/>
          <c:showVal val="0"/>
          <c:showCatName val="0"/>
          <c:showSerName val="0"/>
          <c:showPercent val="0"/>
          <c:showBubbleSize val="0"/>
        </c:dLbls>
        <c:gapWidth val="219"/>
        <c:overlap val="-27"/>
        <c:axId val="1970483871"/>
        <c:axId val="1970480959"/>
      </c:barChart>
      <c:catAx>
        <c:axId val="197048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0480959"/>
        <c:crosses val="autoZero"/>
        <c:auto val="1"/>
        <c:lblAlgn val="ctr"/>
        <c:lblOffset val="100"/>
        <c:noMultiLvlLbl val="0"/>
      </c:catAx>
      <c:valAx>
        <c:axId val="1970480959"/>
        <c:scaling>
          <c:orientation val="minMax"/>
          <c:max val="50"/>
          <c:min val="1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0483871"/>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ja-JP" sz="1400" b="0" i="0" baseline="0" dirty="0" smtClean="0">
                <a:effectLst/>
                <a:latin typeface="ＭＳ ゴシック" panose="020B0609070205080204" pitchFamily="49" charset="-128"/>
                <a:ea typeface="ＭＳ ゴシック" panose="020B0609070205080204" pitchFamily="49" charset="-128"/>
              </a:rPr>
              <a:t>（８）人材確保（</a:t>
            </a:r>
            <a:r>
              <a:rPr lang="ja-JP" altLang="en-US" sz="1400" b="0" i="0" baseline="0" dirty="0" smtClean="0">
                <a:effectLst/>
                <a:latin typeface="ＭＳ ゴシック" panose="020B0609070205080204" pitchFamily="49" charset="-128"/>
                <a:ea typeface="ＭＳ ゴシック" panose="020B0609070205080204" pitchFamily="49" charset="-128"/>
              </a:rPr>
              <a:t>満点</a:t>
            </a:r>
            <a:r>
              <a:rPr lang="en-US" altLang="ja-JP" sz="1400" b="0" i="0" baseline="0" dirty="0" smtClean="0">
                <a:effectLst/>
                <a:latin typeface="ＭＳ ゴシック" panose="020B0609070205080204" pitchFamily="49" charset="-128"/>
                <a:ea typeface="ＭＳ ゴシック" panose="020B0609070205080204" pitchFamily="49" charset="-128"/>
              </a:rPr>
              <a:t>50</a:t>
            </a:r>
            <a:r>
              <a:rPr lang="ja-JP" altLang="ja-JP" sz="1400" b="0" i="0" baseline="0" dirty="0" smtClean="0">
                <a:effectLst/>
                <a:latin typeface="ＭＳ ゴシック" panose="020B0609070205080204" pitchFamily="49" charset="-128"/>
                <a:ea typeface="ＭＳ ゴシック" panose="020B0609070205080204" pitchFamily="49" charset="-128"/>
              </a:rPr>
              <a:t>点　平均</a:t>
            </a:r>
            <a:r>
              <a:rPr lang="ja-JP" altLang="en-US" sz="1400" b="0" i="0" baseline="0" dirty="0" smtClean="0">
                <a:effectLst/>
                <a:latin typeface="ＭＳ ゴシック" panose="020B0609070205080204" pitchFamily="49" charset="-128"/>
                <a:ea typeface="ＭＳ ゴシック" panose="020B0609070205080204" pitchFamily="49" charset="-128"/>
              </a:rPr>
              <a:t>点</a:t>
            </a:r>
            <a:r>
              <a:rPr lang="en-US" altLang="ja-JP" sz="1400" b="0" i="0" baseline="0" dirty="0" smtClean="0">
                <a:effectLst/>
                <a:latin typeface="ＭＳ ゴシック" panose="020B0609070205080204" pitchFamily="49" charset="-128"/>
                <a:ea typeface="ＭＳ ゴシック" panose="020B0609070205080204" pitchFamily="49" charset="-128"/>
              </a:rPr>
              <a:t>48</a:t>
            </a:r>
            <a:r>
              <a:rPr lang="ja-JP" altLang="ja-JP" sz="1400" b="0" i="0" baseline="0" dirty="0" smtClean="0">
                <a:effectLst/>
                <a:latin typeface="ＭＳ ゴシック" panose="020B0609070205080204" pitchFamily="49" charset="-128"/>
                <a:ea typeface="ＭＳ ゴシック" panose="020B0609070205080204" pitchFamily="49" charset="-128"/>
              </a:rPr>
              <a:t>点　得点率</a:t>
            </a:r>
            <a:r>
              <a:rPr lang="en-US" altLang="ja-JP" sz="1400" b="0" i="0" baseline="0" dirty="0" smtClean="0">
                <a:effectLst/>
                <a:latin typeface="ＭＳ ゴシック" panose="020B0609070205080204" pitchFamily="49" charset="-128"/>
                <a:ea typeface="ＭＳ ゴシック" panose="020B0609070205080204" pitchFamily="49" charset="-128"/>
              </a:rPr>
              <a:t>95.3%</a:t>
            </a:r>
            <a:r>
              <a:rPr lang="ja-JP" altLang="ja-JP" sz="1400" b="0" i="0" baseline="0" dirty="0" smtClean="0">
                <a:effectLst/>
                <a:latin typeface="ＭＳ ゴシック" panose="020B0609070205080204" pitchFamily="49" charset="-128"/>
                <a:ea typeface="ＭＳ ゴシック" panose="020B0609070205080204" pitchFamily="49" charset="-128"/>
              </a:rPr>
              <a:t>）</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27643673426514104"/>
          <c:y val="2.3754832451089864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clustered"/>
        <c:varyColors val="0"/>
        <c:ser>
          <c:idx val="0"/>
          <c:order val="0"/>
          <c:tx>
            <c:strRef>
              <c:f>'Ⅱ（本体） (8)'!$B$1</c:f>
              <c:strCache>
                <c:ptCount val="1"/>
                <c:pt idx="0">
                  <c:v>Ⅱ自立支援・重度化防止等、保険給付の適正化事業(8)人材確保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(8)'!$A$2:$A$50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'Ⅱ（本体） (8)'!$B$2:$B$50</c:f>
              <c:numCache>
                <c:formatCode>#,##0_);[Red]\(#,##0\)</c:formatCode>
                <c:ptCount val="48"/>
                <c:pt idx="0">
                  <c:v>50</c:v>
                </c:pt>
                <c:pt idx="1">
                  <c:v>50</c:v>
                </c:pt>
                <c:pt idx="2">
                  <c:v>50</c:v>
                </c:pt>
                <c:pt idx="3">
                  <c:v>40</c:v>
                </c:pt>
                <c:pt idx="4">
                  <c:v>50</c:v>
                </c:pt>
                <c:pt idx="5">
                  <c:v>40</c:v>
                </c:pt>
                <c:pt idx="6">
                  <c:v>40</c:v>
                </c:pt>
                <c:pt idx="7">
                  <c:v>40</c:v>
                </c:pt>
                <c:pt idx="8">
                  <c:v>50</c:v>
                </c:pt>
                <c:pt idx="9">
                  <c:v>50</c:v>
                </c:pt>
                <c:pt idx="10">
                  <c:v>50</c:v>
                </c:pt>
                <c:pt idx="11">
                  <c:v>50</c:v>
                </c:pt>
                <c:pt idx="12">
                  <c:v>50</c:v>
                </c:pt>
                <c:pt idx="13">
                  <c:v>50</c:v>
                </c:pt>
                <c:pt idx="14">
                  <c:v>50</c:v>
                </c:pt>
                <c:pt idx="15">
                  <c:v>50</c:v>
                </c:pt>
                <c:pt idx="16">
                  <c:v>50</c:v>
                </c:pt>
                <c:pt idx="17">
                  <c:v>50</c:v>
                </c:pt>
                <c:pt idx="18">
                  <c:v>40</c:v>
                </c:pt>
                <c:pt idx="19">
                  <c:v>50</c:v>
                </c:pt>
                <c:pt idx="20">
                  <c:v>40</c:v>
                </c:pt>
                <c:pt idx="21">
                  <c:v>50</c:v>
                </c:pt>
                <c:pt idx="22">
                  <c:v>40</c:v>
                </c:pt>
                <c:pt idx="23">
                  <c:v>50</c:v>
                </c:pt>
                <c:pt idx="24">
                  <c:v>50</c:v>
                </c:pt>
                <c:pt idx="25">
                  <c:v>40</c:v>
                </c:pt>
                <c:pt idx="26">
                  <c:v>50</c:v>
                </c:pt>
                <c:pt idx="27">
                  <c:v>50</c:v>
                </c:pt>
                <c:pt idx="28">
                  <c:v>50</c:v>
                </c:pt>
                <c:pt idx="29">
                  <c:v>40</c:v>
                </c:pt>
                <c:pt idx="30">
                  <c:v>50</c:v>
                </c:pt>
                <c:pt idx="31">
                  <c:v>50</c:v>
                </c:pt>
                <c:pt idx="32">
                  <c:v>50</c:v>
                </c:pt>
                <c:pt idx="33">
                  <c:v>50</c:v>
                </c:pt>
                <c:pt idx="34">
                  <c:v>40</c:v>
                </c:pt>
                <c:pt idx="35">
                  <c:v>50</c:v>
                </c:pt>
                <c:pt idx="36">
                  <c:v>50</c:v>
                </c:pt>
                <c:pt idx="37">
                  <c:v>50</c:v>
                </c:pt>
                <c:pt idx="38">
                  <c:v>50</c:v>
                </c:pt>
                <c:pt idx="39">
                  <c:v>50</c:v>
                </c:pt>
                <c:pt idx="40">
                  <c:v>50</c:v>
                </c:pt>
                <c:pt idx="41">
                  <c:v>50</c:v>
                </c:pt>
                <c:pt idx="42">
                  <c:v>50</c:v>
                </c:pt>
                <c:pt idx="43">
                  <c:v>50</c:v>
                </c:pt>
                <c:pt idx="44">
                  <c:v>50</c:v>
                </c:pt>
                <c:pt idx="45">
                  <c:v>50</c:v>
                </c:pt>
                <c:pt idx="46">
                  <c:v>40</c:v>
                </c:pt>
                <c:pt idx="47">
                  <c:v>47.659574468085104</c:v>
                </c:pt>
              </c:numCache>
            </c:numRef>
          </c:val>
          <c:extLst>
            <c:ext xmlns:c16="http://schemas.microsoft.com/office/drawing/2014/chart" uri="{C3380CC4-5D6E-409C-BE32-E72D297353CC}">
              <c16:uniqueId val="{00000000-C5F5-4042-8372-F3CAFB204032}"/>
            </c:ext>
          </c:extLst>
        </c:ser>
        <c:dLbls>
          <c:showLegendKey val="0"/>
          <c:showVal val="0"/>
          <c:showCatName val="0"/>
          <c:showSerName val="0"/>
          <c:showPercent val="0"/>
          <c:showBubbleSize val="0"/>
        </c:dLbls>
        <c:gapWidth val="219"/>
        <c:overlap val="-27"/>
        <c:axId val="1885216143"/>
        <c:axId val="1885211151"/>
      </c:barChart>
      <c:catAx>
        <c:axId val="188521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1151"/>
        <c:crosses val="autoZero"/>
        <c:auto val="1"/>
        <c:lblAlgn val="ctr"/>
        <c:lblOffset val="100"/>
        <c:noMultiLvlLbl val="0"/>
      </c:catAx>
      <c:valAx>
        <c:axId val="1885211151"/>
        <c:scaling>
          <c:orientation val="minMax"/>
          <c:max val="50"/>
          <c:min val="3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6143"/>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dirty="0" smtClean="0">
                <a:latin typeface="ＭＳ ゴシック" panose="020B0609070205080204" pitchFamily="49" charset="-128"/>
                <a:ea typeface="ＭＳ ゴシック" panose="020B0609070205080204" pitchFamily="49" charset="-128"/>
              </a:rPr>
              <a:t>（９）その他（満点</a:t>
            </a:r>
            <a:r>
              <a:rPr lang="en-US" altLang="ja-JP" sz="1400" dirty="0" smtClean="0">
                <a:latin typeface="ＭＳ ゴシック" panose="020B0609070205080204" pitchFamily="49" charset="-128"/>
                <a:ea typeface="ＭＳ ゴシック" panose="020B0609070205080204" pitchFamily="49" charset="-128"/>
              </a:rPr>
              <a:t>10</a:t>
            </a:r>
            <a:r>
              <a:rPr lang="ja-JP" altLang="en-US" sz="1400" dirty="0" smtClean="0">
                <a:latin typeface="ＭＳ ゴシック" panose="020B0609070205080204" pitchFamily="49" charset="-128"/>
                <a:ea typeface="ＭＳ ゴシック" panose="020B0609070205080204" pitchFamily="49" charset="-128"/>
              </a:rPr>
              <a:t>点　平均点７点　得点率</a:t>
            </a:r>
            <a:r>
              <a:rPr lang="en-US" altLang="ja-JP" sz="1400" dirty="0" smtClean="0">
                <a:latin typeface="ＭＳ ゴシック" panose="020B0609070205080204" pitchFamily="49" charset="-128"/>
                <a:ea typeface="ＭＳ ゴシック" panose="020B0609070205080204" pitchFamily="49" charset="-128"/>
              </a:rPr>
              <a:t>70%</a:t>
            </a:r>
            <a:r>
              <a:rPr lang="ja-JP" altLang="en-US" sz="1400" dirty="0" smtClean="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c:rich>
      </c:tx>
      <c:layout>
        <c:manualLayout>
          <c:xMode val="edge"/>
          <c:yMode val="edge"/>
          <c:x val="0.27651055411466746"/>
          <c:y val="1.305487700573799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2.7621011676255337E-2"/>
          <c:y val="0.10363450051814264"/>
          <c:w val="0.9420577969424665"/>
          <c:h val="0.78680398145119557"/>
        </c:manualLayout>
      </c:layout>
      <c:barChart>
        <c:barDir val="col"/>
        <c:grouping val="clustered"/>
        <c:varyColors val="0"/>
        <c:ser>
          <c:idx val="0"/>
          <c:order val="0"/>
          <c:tx>
            <c:strRef>
              <c:f>'Ⅱ（本体） (9)'!$C$1</c:f>
              <c:strCache>
                <c:ptCount val="1"/>
                <c:pt idx="0">
                  <c:v>Ⅱ自立支援・重度化防止等、保険給付の適正化事業(9)その他</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(9)'!$A$2:$A$50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'Ⅱ（本体） (9)'!$C$2:$C$50</c:f>
              <c:numCache>
                <c:formatCode>#,##0_);[Red]\(#,##0\)</c:formatCode>
                <c:ptCount val="48"/>
                <c:pt idx="0">
                  <c:v>0</c:v>
                </c:pt>
                <c:pt idx="1">
                  <c:v>10</c:v>
                </c:pt>
                <c:pt idx="2">
                  <c:v>10</c:v>
                </c:pt>
                <c:pt idx="3">
                  <c:v>10</c:v>
                </c:pt>
                <c:pt idx="4">
                  <c:v>0</c:v>
                </c:pt>
                <c:pt idx="5">
                  <c:v>0</c:v>
                </c:pt>
                <c:pt idx="6">
                  <c:v>0</c:v>
                </c:pt>
                <c:pt idx="7">
                  <c:v>0</c:v>
                </c:pt>
                <c:pt idx="8">
                  <c:v>10</c:v>
                </c:pt>
                <c:pt idx="9">
                  <c:v>10</c:v>
                </c:pt>
                <c:pt idx="10">
                  <c:v>10</c:v>
                </c:pt>
                <c:pt idx="11">
                  <c:v>0</c:v>
                </c:pt>
                <c:pt idx="12">
                  <c:v>10</c:v>
                </c:pt>
                <c:pt idx="13">
                  <c:v>10</c:v>
                </c:pt>
                <c:pt idx="14">
                  <c:v>10</c:v>
                </c:pt>
                <c:pt idx="15">
                  <c:v>10</c:v>
                </c:pt>
                <c:pt idx="16">
                  <c:v>10</c:v>
                </c:pt>
                <c:pt idx="17">
                  <c:v>10</c:v>
                </c:pt>
                <c:pt idx="18">
                  <c:v>10</c:v>
                </c:pt>
                <c:pt idx="19">
                  <c:v>10</c:v>
                </c:pt>
                <c:pt idx="20">
                  <c:v>10</c:v>
                </c:pt>
                <c:pt idx="21">
                  <c:v>10</c:v>
                </c:pt>
                <c:pt idx="22">
                  <c:v>0</c:v>
                </c:pt>
                <c:pt idx="23">
                  <c:v>10</c:v>
                </c:pt>
                <c:pt idx="24">
                  <c:v>10</c:v>
                </c:pt>
                <c:pt idx="25">
                  <c:v>10</c:v>
                </c:pt>
                <c:pt idx="26">
                  <c:v>10</c:v>
                </c:pt>
                <c:pt idx="27">
                  <c:v>10</c:v>
                </c:pt>
                <c:pt idx="28">
                  <c:v>0</c:v>
                </c:pt>
                <c:pt idx="29">
                  <c:v>10</c:v>
                </c:pt>
                <c:pt idx="30">
                  <c:v>0</c:v>
                </c:pt>
                <c:pt idx="31">
                  <c:v>10</c:v>
                </c:pt>
                <c:pt idx="32">
                  <c:v>10</c:v>
                </c:pt>
                <c:pt idx="33">
                  <c:v>10</c:v>
                </c:pt>
                <c:pt idx="34">
                  <c:v>0</c:v>
                </c:pt>
                <c:pt idx="35">
                  <c:v>10</c:v>
                </c:pt>
                <c:pt idx="36">
                  <c:v>0</c:v>
                </c:pt>
                <c:pt idx="37">
                  <c:v>10</c:v>
                </c:pt>
                <c:pt idx="38">
                  <c:v>10</c:v>
                </c:pt>
                <c:pt idx="39">
                  <c:v>10</c:v>
                </c:pt>
                <c:pt idx="40">
                  <c:v>10</c:v>
                </c:pt>
                <c:pt idx="41">
                  <c:v>10</c:v>
                </c:pt>
                <c:pt idx="42">
                  <c:v>10</c:v>
                </c:pt>
                <c:pt idx="43">
                  <c:v>10</c:v>
                </c:pt>
                <c:pt idx="44">
                  <c:v>0</c:v>
                </c:pt>
                <c:pt idx="45">
                  <c:v>10</c:v>
                </c:pt>
                <c:pt idx="46">
                  <c:v>10</c:v>
                </c:pt>
                <c:pt idx="47">
                  <c:v>7.4468085106382977</c:v>
                </c:pt>
              </c:numCache>
            </c:numRef>
          </c:val>
          <c:extLst>
            <c:ext xmlns:c16="http://schemas.microsoft.com/office/drawing/2014/chart" uri="{C3380CC4-5D6E-409C-BE32-E72D297353CC}">
              <c16:uniqueId val="{00000000-EFB2-49D1-988B-984154261CD2}"/>
            </c:ext>
          </c:extLst>
        </c:ser>
        <c:dLbls>
          <c:showLegendKey val="0"/>
          <c:showVal val="0"/>
          <c:showCatName val="0"/>
          <c:showSerName val="0"/>
          <c:showPercent val="0"/>
          <c:showBubbleSize val="0"/>
        </c:dLbls>
        <c:gapWidth val="219"/>
        <c:overlap val="-27"/>
        <c:axId val="1885216143"/>
        <c:axId val="1885211151"/>
      </c:barChart>
      <c:catAx>
        <c:axId val="188521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1151"/>
        <c:crosses val="autoZero"/>
        <c:auto val="1"/>
        <c:lblAlgn val="ctr"/>
        <c:lblOffset val="100"/>
        <c:noMultiLvlLbl val="0"/>
      </c:catAx>
      <c:valAx>
        <c:axId val="1885211151"/>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6143"/>
        <c:crosses val="autoZero"/>
        <c:crossBetween val="between"/>
        <c:majorUnit val="5"/>
        <c:minorUnit val="5"/>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ja-JP" sz="1400" b="0" i="0" baseline="0" dirty="0" smtClean="0">
                <a:effectLst/>
                <a:latin typeface="ＭＳ ゴシック" panose="020B0609070205080204" pitchFamily="49" charset="-128"/>
                <a:ea typeface="ＭＳ ゴシック" panose="020B0609070205080204" pitchFamily="49" charset="-128"/>
              </a:rPr>
              <a:t>要介護状態の維持改善の状況等（配点</a:t>
            </a:r>
            <a:r>
              <a:rPr lang="en-US" altLang="ja-JP" sz="1400" b="0" i="0" baseline="0" dirty="0" smtClean="0">
                <a:effectLst/>
                <a:latin typeface="ＭＳ ゴシック" panose="020B0609070205080204" pitchFamily="49" charset="-128"/>
                <a:ea typeface="ＭＳ ゴシック" panose="020B0609070205080204" pitchFamily="49" charset="-128"/>
              </a:rPr>
              <a:t>20</a:t>
            </a:r>
            <a:r>
              <a:rPr lang="ja-JP" altLang="ja-JP" sz="1400" b="0" i="0" baseline="0" dirty="0" smtClean="0">
                <a:effectLst/>
                <a:latin typeface="ＭＳ ゴシック" panose="020B0609070205080204" pitchFamily="49" charset="-128"/>
                <a:ea typeface="ＭＳ ゴシック" panose="020B0609070205080204" pitchFamily="49" charset="-128"/>
              </a:rPr>
              <a:t>点　平均点</a:t>
            </a:r>
            <a:r>
              <a:rPr lang="en-US" altLang="ja-JP" sz="1400" b="0" i="0" baseline="0" dirty="0" smtClean="0">
                <a:effectLst/>
                <a:latin typeface="ＭＳ ゴシック" panose="020B0609070205080204" pitchFamily="49" charset="-128"/>
                <a:ea typeface="ＭＳ ゴシック" panose="020B0609070205080204" pitchFamily="49" charset="-128"/>
              </a:rPr>
              <a:t>13</a:t>
            </a:r>
            <a:r>
              <a:rPr lang="ja-JP" altLang="ja-JP" sz="1400" b="0" i="0" baseline="0" dirty="0" smtClean="0">
                <a:effectLst/>
                <a:latin typeface="ＭＳ ゴシック" panose="020B0609070205080204" pitchFamily="49" charset="-128"/>
                <a:ea typeface="ＭＳ ゴシック" panose="020B0609070205080204" pitchFamily="49" charset="-128"/>
              </a:rPr>
              <a:t>点　得点率</a:t>
            </a:r>
            <a:r>
              <a:rPr lang="en-US" altLang="ja-JP" sz="1400" b="0" i="0" baseline="0" dirty="0" smtClean="0">
                <a:effectLst/>
                <a:latin typeface="ＭＳ ゴシック" panose="020B0609070205080204" pitchFamily="49" charset="-128"/>
                <a:ea typeface="ＭＳ ゴシック" panose="020B0609070205080204" pitchFamily="49" charset="-128"/>
              </a:rPr>
              <a:t>63.8%</a:t>
            </a:r>
            <a:r>
              <a:rPr lang="ja-JP" altLang="ja-JP" sz="1400" b="0" i="0" baseline="0" dirty="0" smtClean="0">
                <a:effectLst/>
                <a:latin typeface="ＭＳ ゴシック" panose="020B0609070205080204" pitchFamily="49" charset="-128"/>
                <a:ea typeface="ＭＳ ゴシック" panose="020B0609070205080204" pitchFamily="49" charset="-128"/>
              </a:rPr>
              <a:t>）</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16753768236869998"/>
          <c:y val="5.850268672856296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3.3124940738414967E-2"/>
          <c:y val="0.10414983365840043"/>
          <c:w val="0.93544254422546602"/>
          <c:h val="0.7548195762550246"/>
        </c:manualLayout>
      </c:layout>
      <c:barChart>
        <c:barDir val="col"/>
        <c:grouping val="clustered"/>
        <c:varyColors val="0"/>
        <c:ser>
          <c:idx val="0"/>
          <c:order val="0"/>
          <c:tx>
            <c:strRef>
              <c:f>'Ⅱ（本体） (9)'!$B$1</c:f>
              <c:strCache>
                <c:ptCount val="1"/>
                <c:pt idx="0">
                  <c:v>要介護認定等の変化率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(9)'!$A$2:$A$50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'Ⅱ（本体） (9)'!$B$2:$B$50</c:f>
              <c:numCache>
                <c:formatCode>#,##0_);[Red]\(#,##0\)</c:formatCode>
                <c:ptCount val="48"/>
                <c:pt idx="0">
                  <c:v>20</c:v>
                </c:pt>
                <c:pt idx="1">
                  <c:v>20</c:v>
                </c:pt>
                <c:pt idx="2">
                  <c:v>20</c:v>
                </c:pt>
                <c:pt idx="3">
                  <c:v>20</c:v>
                </c:pt>
                <c:pt idx="4">
                  <c:v>20</c:v>
                </c:pt>
                <c:pt idx="5">
                  <c:v>0</c:v>
                </c:pt>
                <c:pt idx="6">
                  <c:v>20</c:v>
                </c:pt>
                <c:pt idx="7">
                  <c:v>20</c:v>
                </c:pt>
                <c:pt idx="8">
                  <c:v>10</c:v>
                </c:pt>
                <c:pt idx="9">
                  <c:v>20</c:v>
                </c:pt>
                <c:pt idx="10">
                  <c:v>20</c:v>
                </c:pt>
                <c:pt idx="11">
                  <c:v>20</c:v>
                </c:pt>
                <c:pt idx="12">
                  <c:v>20</c:v>
                </c:pt>
                <c:pt idx="13">
                  <c:v>20</c:v>
                </c:pt>
                <c:pt idx="14">
                  <c:v>0</c:v>
                </c:pt>
                <c:pt idx="15">
                  <c:v>0</c:v>
                </c:pt>
                <c:pt idx="16">
                  <c:v>20</c:v>
                </c:pt>
                <c:pt idx="17">
                  <c:v>20</c:v>
                </c:pt>
                <c:pt idx="18">
                  <c:v>20</c:v>
                </c:pt>
                <c:pt idx="19">
                  <c:v>20</c:v>
                </c:pt>
                <c:pt idx="20">
                  <c:v>20</c:v>
                </c:pt>
                <c:pt idx="21">
                  <c:v>0</c:v>
                </c:pt>
                <c:pt idx="22">
                  <c:v>20</c:v>
                </c:pt>
                <c:pt idx="23">
                  <c:v>20</c:v>
                </c:pt>
                <c:pt idx="24">
                  <c:v>20</c:v>
                </c:pt>
                <c:pt idx="25">
                  <c:v>20</c:v>
                </c:pt>
                <c:pt idx="26">
                  <c:v>20</c:v>
                </c:pt>
                <c:pt idx="27">
                  <c:v>0</c:v>
                </c:pt>
                <c:pt idx="28">
                  <c:v>20</c:v>
                </c:pt>
                <c:pt idx="29">
                  <c:v>0</c:v>
                </c:pt>
                <c:pt idx="30">
                  <c:v>20</c:v>
                </c:pt>
                <c:pt idx="31">
                  <c:v>20</c:v>
                </c:pt>
                <c:pt idx="32">
                  <c:v>20</c:v>
                </c:pt>
                <c:pt idx="33">
                  <c:v>0</c:v>
                </c:pt>
                <c:pt idx="34">
                  <c:v>0</c:v>
                </c:pt>
                <c:pt idx="35">
                  <c:v>20</c:v>
                </c:pt>
                <c:pt idx="36">
                  <c:v>20</c:v>
                </c:pt>
                <c:pt idx="37">
                  <c:v>0</c:v>
                </c:pt>
                <c:pt idx="38">
                  <c:v>0</c:v>
                </c:pt>
                <c:pt idx="39">
                  <c:v>0</c:v>
                </c:pt>
                <c:pt idx="40">
                  <c:v>0</c:v>
                </c:pt>
                <c:pt idx="41">
                  <c:v>10</c:v>
                </c:pt>
                <c:pt idx="42">
                  <c:v>0</c:v>
                </c:pt>
                <c:pt idx="43">
                  <c:v>0</c:v>
                </c:pt>
                <c:pt idx="44">
                  <c:v>0</c:v>
                </c:pt>
                <c:pt idx="45">
                  <c:v>0</c:v>
                </c:pt>
                <c:pt idx="46">
                  <c:v>20</c:v>
                </c:pt>
                <c:pt idx="47">
                  <c:v>12.76595744680851</c:v>
                </c:pt>
              </c:numCache>
            </c:numRef>
          </c:val>
          <c:extLst>
            <c:ext xmlns:c16="http://schemas.microsoft.com/office/drawing/2014/chart" uri="{C3380CC4-5D6E-409C-BE32-E72D297353CC}">
              <c16:uniqueId val="{00000000-9B0A-4B0B-A8A4-6A30805EF0F8}"/>
            </c:ext>
          </c:extLst>
        </c:ser>
        <c:dLbls>
          <c:showLegendKey val="0"/>
          <c:showVal val="0"/>
          <c:showCatName val="0"/>
          <c:showSerName val="0"/>
          <c:showPercent val="0"/>
          <c:showBubbleSize val="0"/>
        </c:dLbls>
        <c:gapWidth val="219"/>
        <c:overlap val="-27"/>
        <c:axId val="1885216143"/>
        <c:axId val="1885211151"/>
      </c:barChart>
      <c:catAx>
        <c:axId val="188521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1151"/>
        <c:crosses val="autoZero"/>
        <c:auto val="1"/>
        <c:lblAlgn val="ctr"/>
        <c:lblOffset val="100"/>
        <c:noMultiLvlLbl val="0"/>
      </c:catAx>
      <c:valAx>
        <c:axId val="1885211151"/>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6143"/>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ja-JP" sz="1400" b="0" i="0" baseline="0" dirty="0" smtClean="0">
                <a:effectLst/>
                <a:latin typeface="ＭＳ ゴシック" panose="020B0609070205080204" pitchFamily="49" charset="-128"/>
                <a:ea typeface="ＭＳ ゴシック" panose="020B0609070205080204" pitchFamily="49" charset="-128"/>
              </a:rPr>
              <a:t>地域課題の把握と支援計画（満点</a:t>
            </a:r>
            <a:r>
              <a:rPr lang="en-US" altLang="ja-JP" sz="1400" b="0" i="0" baseline="0" dirty="0" smtClean="0">
                <a:effectLst/>
                <a:latin typeface="ＭＳ ゴシック" panose="020B0609070205080204" pitchFamily="49" charset="-128"/>
                <a:ea typeface="ＭＳ ゴシック" panose="020B0609070205080204" pitchFamily="49" charset="-128"/>
              </a:rPr>
              <a:t>180</a:t>
            </a:r>
            <a:r>
              <a:rPr lang="ja-JP" altLang="ja-JP" sz="1400" b="0" i="0" baseline="0" dirty="0" smtClean="0">
                <a:effectLst/>
                <a:latin typeface="ＭＳ ゴシック" panose="020B0609070205080204" pitchFamily="49" charset="-128"/>
                <a:ea typeface="ＭＳ ゴシック" panose="020B0609070205080204" pitchFamily="49" charset="-128"/>
              </a:rPr>
              <a:t>点　平均</a:t>
            </a:r>
            <a:r>
              <a:rPr lang="ja-JP" altLang="en-US" sz="1400" b="0" i="0" baseline="0" dirty="0" smtClean="0">
                <a:effectLst/>
                <a:latin typeface="ＭＳ ゴシック" panose="020B0609070205080204" pitchFamily="49" charset="-128"/>
                <a:ea typeface="ＭＳ ゴシック" panose="020B0609070205080204" pitchFamily="49" charset="-128"/>
              </a:rPr>
              <a:t>点</a:t>
            </a:r>
            <a:r>
              <a:rPr lang="en-US" altLang="ja-JP" sz="1400" b="0" i="0" baseline="0" dirty="0" smtClean="0">
                <a:effectLst/>
                <a:latin typeface="ＭＳ ゴシック" panose="020B0609070205080204" pitchFamily="49" charset="-128"/>
                <a:ea typeface="ＭＳ ゴシック" panose="020B0609070205080204" pitchFamily="49" charset="-128"/>
              </a:rPr>
              <a:t>169</a:t>
            </a:r>
            <a:r>
              <a:rPr lang="ja-JP" altLang="ja-JP" sz="1400" b="0" i="0" baseline="0" dirty="0" smtClean="0">
                <a:effectLst/>
                <a:latin typeface="ＭＳ ゴシック" panose="020B0609070205080204" pitchFamily="49" charset="-128"/>
                <a:ea typeface="ＭＳ ゴシック" panose="020B0609070205080204" pitchFamily="49" charset="-128"/>
              </a:rPr>
              <a:t>点</a:t>
            </a:r>
            <a:r>
              <a:rPr lang="ja-JP" altLang="en-US" sz="1400" b="0" i="0" baseline="0" dirty="0" smtClean="0">
                <a:effectLst/>
                <a:latin typeface="ＭＳ ゴシック" panose="020B0609070205080204" pitchFamily="49" charset="-128"/>
                <a:ea typeface="ＭＳ ゴシック" panose="020B0609070205080204" pitchFamily="49" charset="-128"/>
              </a:rPr>
              <a:t>　</a:t>
            </a:r>
            <a:r>
              <a:rPr lang="ja-JP" altLang="ja-JP" sz="1400" b="0" i="0" baseline="0" dirty="0" smtClean="0">
                <a:effectLst/>
                <a:latin typeface="ＭＳ ゴシック" panose="020B0609070205080204" pitchFamily="49" charset="-128"/>
                <a:ea typeface="ＭＳ ゴシック" panose="020B0609070205080204" pitchFamily="49" charset="-128"/>
              </a:rPr>
              <a:t>得点率</a:t>
            </a:r>
            <a:r>
              <a:rPr lang="en-US" altLang="ja-JP" sz="1400" b="0" i="0" baseline="0" dirty="0" smtClean="0">
                <a:effectLst/>
                <a:latin typeface="ＭＳ ゴシック" panose="020B0609070205080204" pitchFamily="49" charset="-128"/>
                <a:ea typeface="ＭＳ ゴシック" panose="020B0609070205080204" pitchFamily="49" charset="-128"/>
              </a:rPr>
              <a:t>94.1%</a:t>
            </a:r>
            <a:r>
              <a:rPr lang="ja-JP" altLang="ja-JP" sz="1400" b="0" i="0" baseline="0" dirty="0" smtClean="0">
                <a:effectLst/>
                <a:latin typeface="ＭＳ ゴシック" panose="020B0609070205080204" pitchFamily="49" charset="-128"/>
                <a:ea typeface="ＭＳ ゴシック" panose="020B0609070205080204" pitchFamily="49" charset="-128"/>
              </a:rPr>
              <a:t>）</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20527648042455526"/>
          <c:y val="1.533445181395847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clustered"/>
        <c:varyColors val="0"/>
        <c:ser>
          <c:idx val="0"/>
          <c:order val="0"/>
          <c:tx>
            <c:strRef>
              <c:f>Ⅰ!$B$1</c:f>
              <c:strCache>
                <c:ptCount val="1"/>
                <c:pt idx="0">
                  <c:v>Ⅰ地域課題の把握と支援計画</c:v>
                </c:pt>
              </c:strCache>
            </c:strRef>
          </c:tx>
          <c:spPr>
            <a:solidFill>
              <a:schemeClr val="accent1"/>
            </a:solidFill>
            <a:ln>
              <a:noFill/>
            </a:ln>
            <a:effectLst/>
          </c:spPr>
          <c:invertIfNegative val="0"/>
          <c:dLbls>
            <c:dLbl>
              <c:idx val="2"/>
              <c:layout>
                <c:manualLayout>
                  <c:x val="0"/>
                  <c:y val="-8.7252481199495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B8A-4121-AF27-7650E9C573AB}"/>
                </c:ext>
              </c:extLst>
            </c:dLbl>
            <c:dLbl>
              <c:idx val="4"/>
              <c:layout>
                <c:manualLayout>
                  <c:x val="0"/>
                  <c:y val="-1.16336641599326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B8A-4121-AF27-7650E9C573AB}"/>
                </c:ext>
              </c:extLst>
            </c:dLbl>
            <c:dLbl>
              <c:idx val="5"/>
              <c:layout>
                <c:manualLayout>
                  <c:x val="-2.3767379385335766E-17"/>
                  <c:y val="-8.7252481199495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B8A-4121-AF27-7650E9C573AB}"/>
                </c:ext>
              </c:extLst>
            </c:dLbl>
            <c:dLbl>
              <c:idx val="7"/>
              <c:layout>
                <c:manualLayout>
                  <c:x val="2.3767379385335766E-17"/>
                  <c:y val="-1.16336641599326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B8A-4121-AF27-7650E9C573AB}"/>
                </c:ext>
              </c:extLst>
            </c:dLbl>
            <c:dLbl>
              <c:idx val="13"/>
              <c:layout>
                <c:manualLayout>
                  <c:x val="0"/>
                  <c:y val="-1.16336641599326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B8A-4121-AF27-7650E9C573AB}"/>
                </c:ext>
              </c:extLst>
            </c:dLbl>
            <c:dLbl>
              <c:idx val="17"/>
              <c:layout>
                <c:manualLayout>
                  <c:x val="0"/>
                  <c:y val="-1.45420801999158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B8A-4121-AF27-7650E9C573AB}"/>
                </c:ext>
              </c:extLst>
            </c:dLbl>
            <c:dLbl>
              <c:idx val="18"/>
              <c:layout>
                <c:manualLayout>
                  <c:x val="0"/>
                  <c:y val="-1.16336641599326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B8A-4121-AF27-7650E9C573AB}"/>
                </c:ext>
              </c:extLst>
            </c:dLbl>
            <c:dLbl>
              <c:idx val="24"/>
              <c:layout>
                <c:manualLayout>
                  <c:x val="0"/>
                  <c:y val="-8.7252481199495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B8A-4121-AF27-7650E9C573AB}"/>
                </c:ext>
              </c:extLst>
            </c:dLbl>
            <c:dLbl>
              <c:idx val="27"/>
              <c:layout>
                <c:manualLayout>
                  <c:x val="-9.5069517541343064E-17"/>
                  <c:y val="-1.16336641599326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B8A-4121-AF27-7650E9C573AB}"/>
                </c:ext>
              </c:extLst>
            </c:dLbl>
            <c:dLbl>
              <c:idx val="35"/>
              <c:layout>
                <c:manualLayout>
                  <c:x val="0"/>
                  <c:y val="-1.16336641599326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B8A-4121-AF27-7650E9C573AB}"/>
                </c:ext>
              </c:extLst>
            </c:dLbl>
            <c:dLbl>
              <c:idx val="38"/>
              <c:layout>
                <c:manualLayout>
                  <c:x val="0"/>
                  <c:y val="-8.7252481199495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B8A-4121-AF27-7650E9C573AB}"/>
                </c:ext>
              </c:extLst>
            </c:dLbl>
            <c:dLbl>
              <c:idx val="40"/>
              <c:layout>
                <c:manualLayout>
                  <c:x val="1.2964174880798496E-3"/>
                  <c:y val="-8.7252481199495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B8A-4121-AF27-7650E9C573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Ⅰ!$A$2:$A$52</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Ⅰ!$B$2:$B$52</c:f>
              <c:numCache>
                <c:formatCode>#,##0_);[Red]\(#,##0\)</c:formatCode>
                <c:ptCount val="48"/>
                <c:pt idx="0">
                  <c:v>180</c:v>
                </c:pt>
                <c:pt idx="1">
                  <c:v>180</c:v>
                </c:pt>
                <c:pt idx="2">
                  <c:v>165</c:v>
                </c:pt>
                <c:pt idx="3">
                  <c:v>180</c:v>
                </c:pt>
                <c:pt idx="4">
                  <c:v>165</c:v>
                </c:pt>
                <c:pt idx="5">
                  <c:v>165</c:v>
                </c:pt>
                <c:pt idx="6">
                  <c:v>180</c:v>
                </c:pt>
                <c:pt idx="7">
                  <c:v>165</c:v>
                </c:pt>
                <c:pt idx="8">
                  <c:v>180</c:v>
                </c:pt>
                <c:pt idx="9">
                  <c:v>180</c:v>
                </c:pt>
                <c:pt idx="10">
                  <c:v>180</c:v>
                </c:pt>
                <c:pt idx="11">
                  <c:v>75</c:v>
                </c:pt>
                <c:pt idx="12">
                  <c:v>180</c:v>
                </c:pt>
                <c:pt idx="13">
                  <c:v>165</c:v>
                </c:pt>
                <c:pt idx="14">
                  <c:v>180</c:v>
                </c:pt>
                <c:pt idx="15">
                  <c:v>180</c:v>
                </c:pt>
                <c:pt idx="16">
                  <c:v>180</c:v>
                </c:pt>
                <c:pt idx="17">
                  <c:v>165</c:v>
                </c:pt>
                <c:pt idx="18">
                  <c:v>165</c:v>
                </c:pt>
                <c:pt idx="19">
                  <c:v>180</c:v>
                </c:pt>
                <c:pt idx="20">
                  <c:v>180</c:v>
                </c:pt>
                <c:pt idx="21">
                  <c:v>150</c:v>
                </c:pt>
                <c:pt idx="22">
                  <c:v>150</c:v>
                </c:pt>
                <c:pt idx="23">
                  <c:v>150</c:v>
                </c:pt>
                <c:pt idx="24">
                  <c:v>165</c:v>
                </c:pt>
                <c:pt idx="25">
                  <c:v>180</c:v>
                </c:pt>
                <c:pt idx="26">
                  <c:v>180</c:v>
                </c:pt>
                <c:pt idx="27">
                  <c:v>165</c:v>
                </c:pt>
                <c:pt idx="28">
                  <c:v>135</c:v>
                </c:pt>
                <c:pt idx="29">
                  <c:v>180</c:v>
                </c:pt>
                <c:pt idx="30">
                  <c:v>180</c:v>
                </c:pt>
                <c:pt idx="31">
                  <c:v>180</c:v>
                </c:pt>
                <c:pt idx="32">
                  <c:v>180</c:v>
                </c:pt>
                <c:pt idx="33">
                  <c:v>180</c:v>
                </c:pt>
                <c:pt idx="34">
                  <c:v>150</c:v>
                </c:pt>
                <c:pt idx="35">
                  <c:v>165</c:v>
                </c:pt>
                <c:pt idx="36">
                  <c:v>135</c:v>
                </c:pt>
                <c:pt idx="37">
                  <c:v>180</c:v>
                </c:pt>
                <c:pt idx="38">
                  <c:v>165</c:v>
                </c:pt>
                <c:pt idx="39">
                  <c:v>180</c:v>
                </c:pt>
                <c:pt idx="40">
                  <c:v>165</c:v>
                </c:pt>
                <c:pt idx="41">
                  <c:v>180</c:v>
                </c:pt>
                <c:pt idx="42">
                  <c:v>180</c:v>
                </c:pt>
                <c:pt idx="43">
                  <c:v>180</c:v>
                </c:pt>
                <c:pt idx="44">
                  <c:v>180</c:v>
                </c:pt>
                <c:pt idx="45">
                  <c:v>180</c:v>
                </c:pt>
                <c:pt idx="46">
                  <c:v>180</c:v>
                </c:pt>
                <c:pt idx="47">
                  <c:v>169.46808510638297</c:v>
                </c:pt>
              </c:numCache>
            </c:numRef>
          </c:val>
          <c:extLst>
            <c:ext xmlns:c16="http://schemas.microsoft.com/office/drawing/2014/chart" uri="{C3380CC4-5D6E-409C-BE32-E72D297353CC}">
              <c16:uniqueId val="{00000000-969A-4D27-BB7A-FA3980ABCBAF}"/>
            </c:ext>
          </c:extLst>
        </c:ser>
        <c:dLbls>
          <c:showLegendKey val="0"/>
          <c:showVal val="0"/>
          <c:showCatName val="0"/>
          <c:showSerName val="0"/>
          <c:showPercent val="0"/>
          <c:showBubbleSize val="0"/>
        </c:dLbls>
        <c:gapWidth val="219"/>
        <c:overlap val="-27"/>
        <c:axId val="1873596783"/>
        <c:axId val="1873597199"/>
      </c:barChart>
      <c:catAx>
        <c:axId val="187359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73597199"/>
        <c:crosses val="autoZero"/>
        <c:auto val="1"/>
        <c:lblAlgn val="ctr"/>
        <c:lblOffset val="100"/>
        <c:noMultiLvlLbl val="0"/>
      </c:catAx>
      <c:valAx>
        <c:axId val="1873597199"/>
        <c:scaling>
          <c:orientation val="minMax"/>
          <c:max val="180"/>
          <c:min val="4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73596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b="0" i="0" u="none" strike="noStrike" baseline="0" dirty="0" smtClean="0">
                <a:effectLst/>
                <a:latin typeface="ＭＳ ゴシック" panose="020B0609070205080204" pitchFamily="49" charset="-128"/>
                <a:ea typeface="ＭＳ ゴシック" panose="020B0609070205080204" pitchFamily="49" charset="-128"/>
              </a:rPr>
              <a:t>（１）</a:t>
            </a:r>
            <a:r>
              <a:rPr lang="ja-JP" altLang="ja-JP" sz="1400" b="0" i="0" u="none" strike="noStrike" baseline="0" dirty="0" smtClean="0">
                <a:effectLst/>
                <a:latin typeface="ＭＳ ゴシック" panose="020B0609070205080204" pitchFamily="49" charset="-128"/>
                <a:ea typeface="ＭＳ ゴシック" panose="020B0609070205080204" pitchFamily="49" charset="-128"/>
              </a:rPr>
              <a:t>保険者による地域分析、介護保険事業計画の策定（満点</a:t>
            </a:r>
            <a:r>
              <a:rPr lang="en-US" altLang="ja-JP" sz="1400" b="0" i="0" u="none" strike="noStrike" baseline="0" dirty="0" smtClean="0">
                <a:effectLst/>
                <a:latin typeface="ＭＳ ゴシック" panose="020B0609070205080204" pitchFamily="49" charset="-128"/>
                <a:ea typeface="ＭＳ ゴシック" panose="020B0609070205080204" pitchFamily="49" charset="-128"/>
              </a:rPr>
              <a:t>30</a:t>
            </a:r>
            <a:r>
              <a:rPr lang="ja-JP" altLang="ja-JP" sz="1400" b="0" i="0" u="none" strike="noStrike" baseline="0" dirty="0" smtClean="0">
                <a:effectLst/>
                <a:latin typeface="ＭＳ ゴシック" panose="020B0609070205080204" pitchFamily="49" charset="-128"/>
                <a:ea typeface="ＭＳ ゴシック" panose="020B0609070205080204" pitchFamily="49" charset="-128"/>
              </a:rPr>
              <a:t>点　平均点</a:t>
            </a:r>
            <a:r>
              <a:rPr lang="en-US" altLang="ja-JP" sz="1400" b="0" i="0" u="none" strike="noStrike" baseline="0" dirty="0" smtClean="0">
                <a:effectLst/>
                <a:latin typeface="ＭＳ ゴシック" panose="020B0609070205080204" pitchFamily="49" charset="-128"/>
                <a:ea typeface="ＭＳ ゴシック" panose="020B0609070205080204" pitchFamily="49" charset="-128"/>
              </a:rPr>
              <a:t>18</a:t>
            </a:r>
            <a:r>
              <a:rPr lang="ja-JP" altLang="ja-JP" sz="1400" b="0" i="0" u="none" strike="noStrike" baseline="0" dirty="0" smtClean="0">
                <a:effectLst/>
                <a:latin typeface="ＭＳ ゴシック" panose="020B0609070205080204" pitchFamily="49" charset="-128"/>
                <a:ea typeface="ＭＳ ゴシック" panose="020B0609070205080204" pitchFamily="49" charset="-128"/>
              </a:rPr>
              <a:t>点　得点率</a:t>
            </a:r>
            <a:r>
              <a:rPr lang="en-US" altLang="ja-JP" sz="1400" b="0" i="0" u="none" strike="noStrike" baseline="0" dirty="0" smtClean="0">
                <a:effectLst/>
                <a:latin typeface="ＭＳ ゴシック" panose="020B0609070205080204" pitchFamily="49" charset="-128"/>
                <a:ea typeface="ＭＳ ゴシック" panose="020B0609070205080204" pitchFamily="49" charset="-128"/>
              </a:rPr>
              <a:t>60.3%</a:t>
            </a:r>
            <a:r>
              <a:rPr lang="ja-JP" altLang="ja-JP" sz="1400" b="0" i="0" u="none" strike="noStrike" baseline="0" dirty="0" smtClean="0">
                <a:effectLst/>
                <a:latin typeface="ＭＳ ゴシック" panose="020B0609070205080204" pitchFamily="49" charset="-128"/>
                <a:ea typeface="ＭＳ ゴシック" panose="020B0609070205080204" pitchFamily="49" charset="-128"/>
              </a:rPr>
              <a:t>）</a:t>
            </a:r>
            <a:endParaRPr lang="ja-JP" altLang="en-US" sz="1200" dirty="0">
              <a:latin typeface="ＭＳ ゴシック" panose="020B0609070205080204" pitchFamily="49" charset="-128"/>
              <a:ea typeface="ＭＳ ゴシック" panose="020B0609070205080204" pitchFamily="49" charset="-128"/>
            </a:endParaRPr>
          </a:p>
        </c:rich>
      </c:tx>
      <c:layout>
        <c:manualLayout>
          <c:xMode val="edge"/>
          <c:yMode val="edge"/>
          <c:x val="9.6035025648796721E-2"/>
          <c:y val="4.930316574850843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3.1872858020492265E-2"/>
          <c:y val="9.3751716633354673E-2"/>
          <c:w val="0.93623031707892435"/>
          <c:h val="0.78694355117503612"/>
        </c:manualLayout>
      </c:layout>
      <c:barChart>
        <c:barDir val="col"/>
        <c:grouping val="clustered"/>
        <c:varyColors val="0"/>
        <c:ser>
          <c:idx val="0"/>
          <c:order val="0"/>
          <c:tx>
            <c:strRef>
              <c:f>'Ⅱ（本体） (１)'!$B$1</c:f>
              <c:strCache>
                <c:ptCount val="1"/>
                <c:pt idx="0">
                  <c:v>Ⅱ自立支援・重度化防止等、保険給付の適正化事業(1)地域分析</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(１)'!$A$2:$A$50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'Ⅱ（本体） (１)'!$B$2:$B$50</c:f>
              <c:numCache>
                <c:formatCode>#,##0_);[Red]\(#,##0\)</c:formatCode>
                <c:ptCount val="48"/>
                <c:pt idx="0">
                  <c:v>10</c:v>
                </c:pt>
                <c:pt idx="1">
                  <c:v>20</c:v>
                </c:pt>
                <c:pt idx="2">
                  <c:v>10</c:v>
                </c:pt>
                <c:pt idx="3">
                  <c:v>10</c:v>
                </c:pt>
                <c:pt idx="4">
                  <c:v>10</c:v>
                </c:pt>
                <c:pt idx="5">
                  <c:v>0</c:v>
                </c:pt>
                <c:pt idx="6">
                  <c:v>10</c:v>
                </c:pt>
                <c:pt idx="7">
                  <c:v>10</c:v>
                </c:pt>
                <c:pt idx="8">
                  <c:v>30</c:v>
                </c:pt>
                <c:pt idx="9">
                  <c:v>20</c:v>
                </c:pt>
                <c:pt idx="10">
                  <c:v>10</c:v>
                </c:pt>
                <c:pt idx="11">
                  <c:v>0</c:v>
                </c:pt>
                <c:pt idx="12">
                  <c:v>30</c:v>
                </c:pt>
                <c:pt idx="13">
                  <c:v>20</c:v>
                </c:pt>
                <c:pt idx="14">
                  <c:v>30</c:v>
                </c:pt>
                <c:pt idx="15">
                  <c:v>30</c:v>
                </c:pt>
                <c:pt idx="16">
                  <c:v>30</c:v>
                </c:pt>
                <c:pt idx="17">
                  <c:v>10</c:v>
                </c:pt>
                <c:pt idx="18">
                  <c:v>20</c:v>
                </c:pt>
                <c:pt idx="19">
                  <c:v>30</c:v>
                </c:pt>
                <c:pt idx="20">
                  <c:v>20</c:v>
                </c:pt>
                <c:pt idx="21">
                  <c:v>30</c:v>
                </c:pt>
                <c:pt idx="22">
                  <c:v>0</c:v>
                </c:pt>
                <c:pt idx="23">
                  <c:v>0</c:v>
                </c:pt>
                <c:pt idx="24">
                  <c:v>30</c:v>
                </c:pt>
                <c:pt idx="25">
                  <c:v>30</c:v>
                </c:pt>
                <c:pt idx="26">
                  <c:v>30</c:v>
                </c:pt>
                <c:pt idx="27">
                  <c:v>10</c:v>
                </c:pt>
                <c:pt idx="28">
                  <c:v>20</c:v>
                </c:pt>
                <c:pt idx="29">
                  <c:v>10</c:v>
                </c:pt>
                <c:pt idx="30">
                  <c:v>10</c:v>
                </c:pt>
                <c:pt idx="31">
                  <c:v>30</c:v>
                </c:pt>
                <c:pt idx="32">
                  <c:v>30</c:v>
                </c:pt>
                <c:pt idx="33">
                  <c:v>20</c:v>
                </c:pt>
                <c:pt idx="34">
                  <c:v>10</c:v>
                </c:pt>
                <c:pt idx="35">
                  <c:v>10</c:v>
                </c:pt>
                <c:pt idx="36">
                  <c:v>0</c:v>
                </c:pt>
                <c:pt idx="37">
                  <c:v>20</c:v>
                </c:pt>
                <c:pt idx="38">
                  <c:v>20</c:v>
                </c:pt>
                <c:pt idx="39">
                  <c:v>30</c:v>
                </c:pt>
                <c:pt idx="40">
                  <c:v>10</c:v>
                </c:pt>
                <c:pt idx="41">
                  <c:v>30</c:v>
                </c:pt>
                <c:pt idx="42">
                  <c:v>30</c:v>
                </c:pt>
                <c:pt idx="43">
                  <c:v>10</c:v>
                </c:pt>
                <c:pt idx="44">
                  <c:v>10</c:v>
                </c:pt>
                <c:pt idx="45">
                  <c:v>30</c:v>
                </c:pt>
                <c:pt idx="46">
                  <c:v>30</c:v>
                </c:pt>
                <c:pt idx="47">
                  <c:v>18.085106382978722</c:v>
                </c:pt>
              </c:numCache>
            </c:numRef>
          </c:val>
          <c:extLst>
            <c:ext xmlns:c16="http://schemas.microsoft.com/office/drawing/2014/chart" uri="{C3380CC4-5D6E-409C-BE32-E72D297353CC}">
              <c16:uniqueId val="{00000000-E847-45B3-8E35-AA20564E9E1D}"/>
            </c:ext>
          </c:extLst>
        </c:ser>
        <c:dLbls>
          <c:showLegendKey val="0"/>
          <c:showVal val="0"/>
          <c:showCatName val="0"/>
          <c:showSerName val="0"/>
          <c:showPercent val="0"/>
          <c:showBubbleSize val="0"/>
        </c:dLbls>
        <c:gapWidth val="219"/>
        <c:overlap val="-27"/>
        <c:axId val="1873598031"/>
        <c:axId val="1873603855"/>
      </c:barChart>
      <c:catAx>
        <c:axId val="187359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73603855"/>
        <c:crosses val="autoZero"/>
        <c:auto val="1"/>
        <c:lblAlgn val="ctr"/>
        <c:lblOffset val="100"/>
        <c:noMultiLvlLbl val="0"/>
      </c:catAx>
      <c:valAx>
        <c:axId val="1873603855"/>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73598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b="0" i="0" baseline="0" dirty="0" smtClean="0">
                <a:effectLst/>
                <a:latin typeface="ＭＳ ゴシック" panose="020B0609070205080204" pitchFamily="49" charset="-128"/>
                <a:ea typeface="ＭＳ ゴシック" panose="020B0609070205080204" pitchFamily="49" charset="-128"/>
              </a:rPr>
              <a:t>（２）</a:t>
            </a:r>
            <a:r>
              <a:rPr lang="ja-JP" altLang="ja-JP" sz="1400" b="0" i="0" baseline="0" dirty="0" smtClean="0">
                <a:effectLst/>
                <a:latin typeface="ＭＳ ゴシック" panose="020B0609070205080204" pitchFamily="49" charset="-128"/>
                <a:ea typeface="ＭＳ ゴシック" panose="020B0609070205080204" pitchFamily="49" charset="-128"/>
              </a:rPr>
              <a:t>地域ケア会議（</a:t>
            </a:r>
            <a:r>
              <a:rPr lang="ja-JP" altLang="en-US" sz="1400" b="0" i="0" baseline="0" dirty="0" smtClean="0">
                <a:effectLst/>
                <a:latin typeface="ＭＳ ゴシック" panose="020B0609070205080204" pitchFamily="49" charset="-128"/>
                <a:ea typeface="ＭＳ ゴシック" panose="020B0609070205080204" pitchFamily="49" charset="-128"/>
              </a:rPr>
              <a:t>満点</a:t>
            </a:r>
            <a:r>
              <a:rPr lang="en-US" altLang="ja-JP" sz="1400" b="0" i="0" baseline="0" dirty="0" smtClean="0">
                <a:effectLst/>
                <a:latin typeface="ＭＳ ゴシック" panose="020B0609070205080204" pitchFamily="49" charset="-128"/>
                <a:ea typeface="ＭＳ ゴシック" panose="020B0609070205080204" pitchFamily="49" charset="-128"/>
              </a:rPr>
              <a:t>80</a:t>
            </a:r>
            <a:r>
              <a:rPr lang="ja-JP" altLang="ja-JP" sz="1400" b="0" i="0" baseline="0" dirty="0" smtClean="0">
                <a:effectLst/>
                <a:latin typeface="ＭＳ ゴシック" panose="020B0609070205080204" pitchFamily="49" charset="-128"/>
                <a:ea typeface="ＭＳ ゴシック" panose="020B0609070205080204" pitchFamily="49" charset="-128"/>
              </a:rPr>
              <a:t>点　平均点</a:t>
            </a:r>
            <a:r>
              <a:rPr lang="en-US" altLang="ja-JP" sz="1400" b="0" i="0" baseline="0" dirty="0" smtClean="0">
                <a:effectLst/>
                <a:latin typeface="ＭＳ ゴシック" panose="020B0609070205080204" pitchFamily="49" charset="-128"/>
                <a:ea typeface="ＭＳ ゴシック" panose="020B0609070205080204" pitchFamily="49" charset="-128"/>
              </a:rPr>
              <a:t>64</a:t>
            </a:r>
            <a:r>
              <a:rPr lang="ja-JP" altLang="ja-JP" sz="1400" b="0" i="0" baseline="0" dirty="0" smtClean="0">
                <a:effectLst/>
                <a:latin typeface="ＭＳ ゴシック" panose="020B0609070205080204" pitchFamily="49" charset="-128"/>
                <a:ea typeface="ＭＳ ゴシック" panose="020B0609070205080204" pitchFamily="49" charset="-128"/>
              </a:rPr>
              <a:t>点　得点率</a:t>
            </a:r>
            <a:r>
              <a:rPr lang="en-US" altLang="ja-JP" sz="1400" b="0" i="0" baseline="0" dirty="0" smtClean="0">
                <a:effectLst/>
                <a:latin typeface="ＭＳ ゴシック" panose="020B0609070205080204" pitchFamily="49" charset="-128"/>
                <a:ea typeface="ＭＳ ゴシック" panose="020B0609070205080204" pitchFamily="49" charset="-128"/>
              </a:rPr>
              <a:t>80.6%</a:t>
            </a:r>
            <a:r>
              <a:rPr lang="ja-JP" altLang="ja-JP" sz="1400" b="0" i="0" baseline="0" dirty="0" smtClean="0">
                <a:effectLst/>
                <a:latin typeface="ＭＳ ゴシック" panose="020B0609070205080204" pitchFamily="49" charset="-128"/>
                <a:ea typeface="ＭＳ ゴシック" panose="020B0609070205080204" pitchFamily="49" charset="-128"/>
              </a:rPr>
              <a:t>）</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24078050438208634"/>
          <c:y val="2.267022212017914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clustered"/>
        <c:varyColors val="0"/>
        <c:ser>
          <c:idx val="0"/>
          <c:order val="0"/>
          <c:tx>
            <c:strRef>
              <c:f>①地域ケア会議!$B$1</c:f>
              <c:strCache>
                <c:ptCount val="1"/>
                <c:pt idx="0">
                  <c:v>(1)地域ケア会議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①地域ケア会議!$A$2:$A$50</c:f>
              <c:strCache>
                <c:ptCount val="49"/>
                <c:pt idx="1">
                  <c:v>北海道</c:v>
                </c:pt>
                <c:pt idx="2">
                  <c:v>青森県</c:v>
                </c:pt>
                <c:pt idx="3">
                  <c:v>岩手県</c:v>
                </c:pt>
                <c:pt idx="4">
                  <c:v>宮城県</c:v>
                </c:pt>
                <c:pt idx="5">
                  <c:v>秋田県</c:v>
                </c:pt>
                <c:pt idx="6">
                  <c:v>山形県</c:v>
                </c:pt>
                <c:pt idx="7">
                  <c:v>福島県</c:v>
                </c:pt>
                <c:pt idx="8">
                  <c:v>茨城県</c:v>
                </c:pt>
                <c:pt idx="9">
                  <c:v>栃木県</c:v>
                </c:pt>
                <c:pt idx="10">
                  <c:v>群馬県</c:v>
                </c:pt>
                <c:pt idx="11">
                  <c:v>埼玉県</c:v>
                </c:pt>
                <c:pt idx="12">
                  <c:v>千葉県</c:v>
                </c:pt>
                <c:pt idx="13">
                  <c:v>東京都</c:v>
                </c:pt>
                <c:pt idx="14">
                  <c:v>神奈川県</c:v>
                </c:pt>
                <c:pt idx="15">
                  <c:v>新潟県</c:v>
                </c:pt>
                <c:pt idx="16">
                  <c:v>富山県</c:v>
                </c:pt>
                <c:pt idx="17">
                  <c:v>石川県</c:v>
                </c:pt>
                <c:pt idx="18">
                  <c:v>福井県</c:v>
                </c:pt>
                <c:pt idx="19">
                  <c:v>山梨県</c:v>
                </c:pt>
                <c:pt idx="20">
                  <c:v>長野県</c:v>
                </c:pt>
                <c:pt idx="21">
                  <c:v>岐阜県</c:v>
                </c:pt>
                <c:pt idx="22">
                  <c:v>静岡県</c:v>
                </c:pt>
                <c:pt idx="23">
                  <c:v>愛知県</c:v>
                </c:pt>
                <c:pt idx="24">
                  <c:v>三重県</c:v>
                </c:pt>
                <c:pt idx="25">
                  <c:v>滋賀県</c:v>
                </c:pt>
                <c:pt idx="26">
                  <c:v>京都府</c:v>
                </c:pt>
                <c:pt idx="27">
                  <c:v>大阪府</c:v>
                </c:pt>
                <c:pt idx="28">
                  <c:v>兵庫県</c:v>
                </c:pt>
                <c:pt idx="29">
                  <c:v>奈良県</c:v>
                </c:pt>
                <c:pt idx="30">
                  <c:v>和歌山県</c:v>
                </c:pt>
                <c:pt idx="31">
                  <c:v>鳥取県</c:v>
                </c:pt>
                <c:pt idx="32">
                  <c:v>島根県</c:v>
                </c:pt>
                <c:pt idx="33">
                  <c:v>岡山県</c:v>
                </c:pt>
                <c:pt idx="34">
                  <c:v>広島県</c:v>
                </c:pt>
                <c:pt idx="35">
                  <c:v>山口県</c:v>
                </c:pt>
                <c:pt idx="36">
                  <c:v>徳島県</c:v>
                </c:pt>
                <c:pt idx="37">
                  <c:v>香川県</c:v>
                </c:pt>
                <c:pt idx="38">
                  <c:v>愛媛県</c:v>
                </c:pt>
                <c:pt idx="39">
                  <c:v>高知県</c:v>
                </c:pt>
                <c:pt idx="40">
                  <c:v>福岡県</c:v>
                </c:pt>
                <c:pt idx="41">
                  <c:v>佐賀県</c:v>
                </c:pt>
                <c:pt idx="42">
                  <c:v>長崎県</c:v>
                </c:pt>
                <c:pt idx="43">
                  <c:v>熊本県</c:v>
                </c:pt>
                <c:pt idx="44">
                  <c:v>大分県</c:v>
                </c:pt>
                <c:pt idx="45">
                  <c:v>宮崎県</c:v>
                </c:pt>
                <c:pt idx="46">
                  <c:v>鹿児島県</c:v>
                </c:pt>
                <c:pt idx="47">
                  <c:v>沖縄県</c:v>
                </c:pt>
                <c:pt idx="48">
                  <c:v>全国</c:v>
                </c:pt>
              </c:strCache>
            </c:strRef>
          </c:cat>
          <c:val>
            <c:numRef>
              <c:f>①地域ケア会議!$B$2:$B$50</c:f>
              <c:numCache>
                <c:formatCode>#,##0_);[Red]\(#,##0\)</c:formatCode>
                <c:ptCount val="49"/>
                <c:pt idx="1">
                  <c:v>60</c:v>
                </c:pt>
                <c:pt idx="2">
                  <c:v>70</c:v>
                </c:pt>
                <c:pt idx="3">
                  <c:v>80</c:v>
                </c:pt>
                <c:pt idx="4">
                  <c:v>80</c:v>
                </c:pt>
                <c:pt idx="5">
                  <c:v>70</c:v>
                </c:pt>
                <c:pt idx="6">
                  <c:v>50</c:v>
                </c:pt>
                <c:pt idx="7">
                  <c:v>80</c:v>
                </c:pt>
                <c:pt idx="8">
                  <c:v>40</c:v>
                </c:pt>
                <c:pt idx="9">
                  <c:v>50</c:v>
                </c:pt>
                <c:pt idx="10">
                  <c:v>80</c:v>
                </c:pt>
                <c:pt idx="11">
                  <c:v>80</c:v>
                </c:pt>
                <c:pt idx="12">
                  <c:v>40</c:v>
                </c:pt>
                <c:pt idx="13">
                  <c:v>80</c:v>
                </c:pt>
                <c:pt idx="14">
                  <c:v>40</c:v>
                </c:pt>
                <c:pt idx="15">
                  <c:v>80</c:v>
                </c:pt>
                <c:pt idx="16">
                  <c:v>70</c:v>
                </c:pt>
                <c:pt idx="17">
                  <c:v>50</c:v>
                </c:pt>
                <c:pt idx="18">
                  <c:v>60</c:v>
                </c:pt>
                <c:pt idx="19">
                  <c:v>70</c:v>
                </c:pt>
                <c:pt idx="20">
                  <c:v>60</c:v>
                </c:pt>
                <c:pt idx="21">
                  <c:v>80</c:v>
                </c:pt>
                <c:pt idx="22">
                  <c:v>60</c:v>
                </c:pt>
                <c:pt idx="23">
                  <c:v>30</c:v>
                </c:pt>
                <c:pt idx="24">
                  <c:v>70</c:v>
                </c:pt>
                <c:pt idx="25">
                  <c:v>70</c:v>
                </c:pt>
                <c:pt idx="26">
                  <c:v>80</c:v>
                </c:pt>
                <c:pt idx="27">
                  <c:v>80</c:v>
                </c:pt>
                <c:pt idx="28">
                  <c:v>60</c:v>
                </c:pt>
                <c:pt idx="29">
                  <c:v>50</c:v>
                </c:pt>
                <c:pt idx="30">
                  <c:v>70</c:v>
                </c:pt>
                <c:pt idx="31">
                  <c:v>50</c:v>
                </c:pt>
                <c:pt idx="32">
                  <c:v>60</c:v>
                </c:pt>
                <c:pt idx="33">
                  <c:v>60</c:v>
                </c:pt>
                <c:pt idx="34">
                  <c:v>70</c:v>
                </c:pt>
                <c:pt idx="35">
                  <c:v>40</c:v>
                </c:pt>
                <c:pt idx="36">
                  <c:v>60</c:v>
                </c:pt>
                <c:pt idx="37">
                  <c:v>40</c:v>
                </c:pt>
                <c:pt idx="38">
                  <c:v>50</c:v>
                </c:pt>
                <c:pt idx="39">
                  <c:v>60</c:v>
                </c:pt>
                <c:pt idx="40">
                  <c:v>80</c:v>
                </c:pt>
                <c:pt idx="41">
                  <c:v>80</c:v>
                </c:pt>
                <c:pt idx="42">
                  <c:v>80</c:v>
                </c:pt>
                <c:pt idx="43">
                  <c:v>80</c:v>
                </c:pt>
                <c:pt idx="44">
                  <c:v>80</c:v>
                </c:pt>
                <c:pt idx="45">
                  <c:v>70</c:v>
                </c:pt>
                <c:pt idx="46">
                  <c:v>70</c:v>
                </c:pt>
                <c:pt idx="47">
                  <c:v>60</c:v>
                </c:pt>
                <c:pt idx="48">
                  <c:v>64.468085106382972</c:v>
                </c:pt>
              </c:numCache>
            </c:numRef>
          </c:val>
          <c:extLst>
            <c:ext xmlns:c16="http://schemas.microsoft.com/office/drawing/2014/chart" uri="{C3380CC4-5D6E-409C-BE32-E72D297353CC}">
              <c16:uniqueId val="{00000000-B6EE-4BF0-96C5-2228032CC175}"/>
            </c:ext>
          </c:extLst>
        </c:ser>
        <c:dLbls>
          <c:showLegendKey val="0"/>
          <c:showVal val="0"/>
          <c:showCatName val="0"/>
          <c:showSerName val="0"/>
          <c:showPercent val="0"/>
          <c:showBubbleSize val="0"/>
        </c:dLbls>
        <c:gapWidth val="219"/>
        <c:overlap val="-27"/>
        <c:axId val="1029561519"/>
        <c:axId val="1029563599"/>
      </c:barChart>
      <c:catAx>
        <c:axId val="1029561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9563599"/>
        <c:crosses val="autoZero"/>
        <c:auto val="1"/>
        <c:lblAlgn val="ctr"/>
        <c:lblOffset val="100"/>
        <c:noMultiLvlLbl val="0"/>
      </c:catAx>
      <c:valAx>
        <c:axId val="1029563599"/>
        <c:scaling>
          <c:orientation val="minMax"/>
          <c:max val="80"/>
          <c:min val="2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956151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b="0" i="0" baseline="0" dirty="0" smtClean="0">
                <a:effectLst/>
                <a:latin typeface="ＭＳ ゴシック" panose="020B0609070205080204" pitchFamily="49" charset="-128"/>
                <a:ea typeface="ＭＳ ゴシック" panose="020B0609070205080204" pitchFamily="49" charset="-128"/>
              </a:rPr>
              <a:t>（２）</a:t>
            </a:r>
            <a:r>
              <a:rPr lang="ja-JP" altLang="ja-JP" sz="1400" b="0" i="0" baseline="0" dirty="0" smtClean="0">
                <a:effectLst/>
                <a:latin typeface="ＭＳ ゴシック" panose="020B0609070205080204" pitchFamily="49" charset="-128"/>
                <a:ea typeface="ＭＳ ゴシック" panose="020B0609070205080204" pitchFamily="49" charset="-128"/>
              </a:rPr>
              <a:t>介護予防（満点</a:t>
            </a:r>
            <a:r>
              <a:rPr lang="en-US" altLang="ja-JP" sz="1400" b="0" i="0" baseline="0" dirty="0" smtClean="0">
                <a:effectLst/>
                <a:latin typeface="ＭＳ ゴシック" panose="020B0609070205080204" pitchFamily="49" charset="-128"/>
                <a:ea typeface="ＭＳ ゴシック" panose="020B0609070205080204" pitchFamily="49" charset="-128"/>
              </a:rPr>
              <a:t>30</a:t>
            </a:r>
            <a:r>
              <a:rPr lang="ja-JP" altLang="ja-JP" sz="1400" b="0" i="0" baseline="0" dirty="0" smtClean="0">
                <a:effectLst/>
                <a:latin typeface="ＭＳ ゴシック" panose="020B0609070205080204" pitchFamily="49" charset="-128"/>
                <a:ea typeface="ＭＳ ゴシック" panose="020B0609070205080204" pitchFamily="49" charset="-128"/>
              </a:rPr>
              <a:t>点　平均</a:t>
            </a:r>
            <a:r>
              <a:rPr lang="ja-JP" altLang="en-US" sz="1400" b="0" i="0" baseline="0" dirty="0" smtClean="0">
                <a:effectLst/>
                <a:latin typeface="ＭＳ ゴシック" panose="020B0609070205080204" pitchFamily="49" charset="-128"/>
                <a:ea typeface="ＭＳ ゴシック" panose="020B0609070205080204" pitchFamily="49" charset="-128"/>
              </a:rPr>
              <a:t>点</a:t>
            </a:r>
            <a:r>
              <a:rPr lang="en-US" altLang="ja-JP" sz="1400" b="0" i="0" baseline="0" dirty="0" smtClean="0">
                <a:effectLst/>
                <a:latin typeface="ＭＳ ゴシック" panose="020B0609070205080204" pitchFamily="49" charset="-128"/>
                <a:ea typeface="ＭＳ ゴシック" panose="020B0609070205080204" pitchFamily="49" charset="-128"/>
              </a:rPr>
              <a:t>26</a:t>
            </a:r>
            <a:r>
              <a:rPr lang="ja-JP" altLang="ja-JP" sz="1400" b="0" i="0" baseline="0" dirty="0" smtClean="0">
                <a:effectLst/>
                <a:latin typeface="ＭＳ ゴシック" panose="020B0609070205080204" pitchFamily="49" charset="-128"/>
                <a:ea typeface="ＭＳ ゴシック" panose="020B0609070205080204" pitchFamily="49" charset="-128"/>
              </a:rPr>
              <a:t>点　得点率</a:t>
            </a:r>
            <a:r>
              <a:rPr lang="en-US" altLang="ja-JP" sz="1400" b="0" i="0" baseline="0" dirty="0" smtClean="0">
                <a:effectLst/>
                <a:latin typeface="ＭＳ ゴシック" panose="020B0609070205080204" pitchFamily="49" charset="-128"/>
                <a:ea typeface="ＭＳ ゴシック" panose="020B0609070205080204" pitchFamily="49" charset="-128"/>
              </a:rPr>
              <a:t>85.1%</a:t>
            </a:r>
            <a:r>
              <a:rPr lang="ja-JP" altLang="ja-JP" sz="1400" b="0" i="0" baseline="0" dirty="0" smtClean="0">
                <a:effectLst/>
                <a:latin typeface="ＭＳ ゴシック" panose="020B0609070205080204" pitchFamily="49" charset="-128"/>
                <a:ea typeface="ＭＳ ゴシック" panose="020B0609070205080204" pitchFamily="49" charset="-128"/>
              </a:rPr>
              <a:t>）</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2594949970652663"/>
          <c:y val="5.294345678775351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clustered"/>
        <c:varyColors val="0"/>
        <c:ser>
          <c:idx val="0"/>
          <c:order val="0"/>
          <c:tx>
            <c:strRef>
              <c:f>②介護予防!$B$1:$B$2</c:f>
              <c:strCache>
                <c:ptCount val="2"/>
                <c:pt idx="0">
                  <c:v>(2)介護予防</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②介護予防!$A$3:$A$50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②介護予防!$B$3:$B$50</c:f>
              <c:numCache>
                <c:formatCode>#,##0_);[Red]\(#,##0\)</c:formatCode>
                <c:ptCount val="48"/>
                <c:pt idx="0">
                  <c:v>30</c:v>
                </c:pt>
                <c:pt idx="1">
                  <c:v>30</c:v>
                </c:pt>
                <c:pt idx="2">
                  <c:v>30</c:v>
                </c:pt>
                <c:pt idx="3">
                  <c:v>30</c:v>
                </c:pt>
                <c:pt idx="4">
                  <c:v>20</c:v>
                </c:pt>
                <c:pt idx="5">
                  <c:v>20</c:v>
                </c:pt>
                <c:pt idx="6">
                  <c:v>30</c:v>
                </c:pt>
                <c:pt idx="7">
                  <c:v>30</c:v>
                </c:pt>
                <c:pt idx="8">
                  <c:v>30</c:v>
                </c:pt>
                <c:pt idx="9">
                  <c:v>30</c:v>
                </c:pt>
                <c:pt idx="10">
                  <c:v>30</c:v>
                </c:pt>
                <c:pt idx="11">
                  <c:v>10</c:v>
                </c:pt>
                <c:pt idx="12">
                  <c:v>30</c:v>
                </c:pt>
                <c:pt idx="13">
                  <c:v>20</c:v>
                </c:pt>
                <c:pt idx="14">
                  <c:v>30</c:v>
                </c:pt>
                <c:pt idx="15">
                  <c:v>20</c:v>
                </c:pt>
                <c:pt idx="16">
                  <c:v>20</c:v>
                </c:pt>
                <c:pt idx="17">
                  <c:v>20</c:v>
                </c:pt>
                <c:pt idx="18">
                  <c:v>30</c:v>
                </c:pt>
                <c:pt idx="19">
                  <c:v>30</c:v>
                </c:pt>
                <c:pt idx="20">
                  <c:v>20</c:v>
                </c:pt>
                <c:pt idx="21">
                  <c:v>30</c:v>
                </c:pt>
                <c:pt idx="22">
                  <c:v>20</c:v>
                </c:pt>
                <c:pt idx="23">
                  <c:v>10</c:v>
                </c:pt>
                <c:pt idx="24">
                  <c:v>20</c:v>
                </c:pt>
                <c:pt idx="25">
                  <c:v>30</c:v>
                </c:pt>
                <c:pt idx="26">
                  <c:v>30</c:v>
                </c:pt>
                <c:pt idx="27">
                  <c:v>20</c:v>
                </c:pt>
                <c:pt idx="28">
                  <c:v>20</c:v>
                </c:pt>
                <c:pt idx="29">
                  <c:v>20</c:v>
                </c:pt>
                <c:pt idx="30">
                  <c:v>30</c:v>
                </c:pt>
                <c:pt idx="31">
                  <c:v>30</c:v>
                </c:pt>
                <c:pt idx="32">
                  <c:v>30</c:v>
                </c:pt>
                <c:pt idx="33">
                  <c:v>30</c:v>
                </c:pt>
                <c:pt idx="34">
                  <c:v>30</c:v>
                </c:pt>
                <c:pt idx="35">
                  <c:v>20</c:v>
                </c:pt>
                <c:pt idx="36">
                  <c:v>10</c:v>
                </c:pt>
                <c:pt idx="37">
                  <c:v>30</c:v>
                </c:pt>
                <c:pt idx="38">
                  <c:v>30</c:v>
                </c:pt>
                <c:pt idx="39">
                  <c:v>30</c:v>
                </c:pt>
                <c:pt idx="40">
                  <c:v>20</c:v>
                </c:pt>
                <c:pt idx="41">
                  <c:v>30</c:v>
                </c:pt>
                <c:pt idx="42">
                  <c:v>30</c:v>
                </c:pt>
                <c:pt idx="43">
                  <c:v>30</c:v>
                </c:pt>
                <c:pt idx="44">
                  <c:v>20</c:v>
                </c:pt>
                <c:pt idx="45">
                  <c:v>30</c:v>
                </c:pt>
                <c:pt idx="46">
                  <c:v>30</c:v>
                </c:pt>
                <c:pt idx="47">
                  <c:v>25.531914893617021</c:v>
                </c:pt>
              </c:numCache>
            </c:numRef>
          </c:val>
          <c:extLst>
            <c:ext xmlns:c16="http://schemas.microsoft.com/office/drawing/2014/chart" uri="{C3380CC4-5D6E-409C-BE32-E72D297353CC}">
              <c16:uniqueId val="{00000000-9A37-4FC0-804E-250E7047E78B}"/>
            </c:ext>
          </c:extLst>
        </c:ser>
        <c:dLbls>
          <c:showLegendKey val="0"/>
          <c:showVal val="0"/>
          <c:showCatName val="0"/>
          <c:showSerName val="0"/>
          <c:showPercent val="0"/>
          <c:showBubbleSize val="0"/>
        </c:dLbls>
        <c:gapWidth val="219"/>
        <c:overlap val="-27"/>
        <c:axId val="1031168719"/>
        <c:axId val="1031165391"/>
      </c:barChart>
      <c:catAx>
        <c:axId val="103116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1165391"/>
        <c:crosses val="autoZero"/>
        <c:auto val="1"/>
        <c:lblAlgn val="ctr"/>
        <c:lblOffset val="100"/>
        <c:noMultiLvlLbl val="0"/>
      </c:catAx>
      <c:valAx>
        <c:axId val="1031165391"/>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116871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b="0" i="0" baseline="0" dirty="0" smtClean="0">
                <a:effectLst/>
                <a:latin typeface="ＭＳ ゴシック" panose="020B0609070205080204" pitchFamily="49" charset="-128"/>
                <a:ea typeface="ＭＳ ゴシック" panose="020B0609070205080204" pitchFamily="49" charset="-128"/>
              </a:rPr>
              <a:t>（３）</a:t>
            </a:r>
            <a:r>
              <a:rPr lang="ja-JP" altLang="ja-JP" sz="1400" b="0" i="0" baseline="0" dirty="0" smtClean="0">
                <a:effectLst/>
                <a:latin typeface="ＭＳ ゴシック" panose="020B0609070205080204" pitchFamily="49" charset="-128"/>
                <a:ea typeface="ＭＳ ゴシック" panose="020B0609070205080204" pitchFamily="49" charset="-128"/>
              </a:rPr>
              <a:t>生活支援体制整備等（満点</a:t>
            </a:r>
            <a:r>
              <a:rPr lang="en-US" altLang="ja-JP" sz="1400" b="0" i="0" baseline="0" dirty="0" smtClean="0">
                <a:effectLst/>
                <a:latin typeface="ＭＳ ゴシック" panose="020B0609070205080204" pitchFamily="49" charset="-128"/>
                <a:ea typeface="ＭＳ ゴシック" panose="020B0609070205080204" pitchFamily="49" charset="-128"/>
              </a:rPr>
              <a:t>70</a:t>
            </a:r>
            <a:r>
              <a:rPr lang="ja-JP" altLang="ja-JP" sz="1400" b="0" i="0" baseline="0" dirty="0" smtClean="0">
                <a:effectLst/>
                <a:latin typeface="ＭＳ ゴシック" panose="020B0609070205080204" pitchFamily="49" charset="-128"/>
                <a:ea typeface="ＭＳ ゴシック" panose="020B0609070205080204" pitchFamily="49" charset="-128"/>
              </a:rPr>
              <a:t>点　平均点</a:t>
            </a:r>
            <a:r>
              <a:rPr lang="en-US" altLang="ja-JP" sz="1400" b="0" i="0" baseline="0" dirty="0" smtClean="0">
                <a:effectLst/>
                <a:latin typeface="ＭＳ ゴシック" panose="020B0609070205080204" pitchFamily="49" charset="-128"/>
                <a:ea typeface="ＭＳ ゴシック" panose="020B0609070205080204" pitchFamily="49" charset="-128"/>
              </a:rPr>
              <a:t>64</a:t>
            </a:r>
            <a:r>
              <a:rPr lang="ja-JP" altLang="ja-JP" sz="1400" b="0" i="0" baseline="0" dirty="0" smtClean="0">
                <a:effectLst/>
                <a:latin typeface="ＭＳ ゴシック" panose="020B0609070205080204" pitchFamily="49" charset="-128"/>
                <a:ea typeface="ＭＳ ゴシック" panose="020B0609070205080204" pitchFamily="49" charset="-128"/>
              </a:rPr>
              <a:t>点　得点率</a:t>
            </a:r>
            <a:r>
              <a:rPr lang="en-US" altLang="ja-JP" sz="1400" b="0" i="0" baseline="0" dirty="0" smtClean="0">
                <a:effectLst/>
                <a:latin typeface="ＭＳ ゴシック" panose="020B0609070205080204" pitchFamily="49" charset="-128"/>
                <a:ea typeface="ＭＳ ゴシック" panose="020B0609070205080204" pitchFamily="49" charset="-128"/>
              </a:rPr>
              <a:t>91%</a:t>
            </a:r>
            <a:r>
              <a:rPr lang="ja-JP" altLang="ja-JP" sz="1400" b="0" i="0" baseline="0" dirty="0" smtClean="0">
                <a:effectLst/>
                <a:latin typeface="ＭＳ ゴシック" panose="020B0609070205080204" pitchFamily="49" charset="-128"/>
                <a:ea typeface="ＭＳ ゴシック" panose="020B0609070205080204" pitchFamily="49" charset="-128"/>
              </a:rPr>
              <a:t>）　</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22125860252758792"/>
          <c:y val="4.913557779799818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clustered"/>
        <c:varyColors val="0"/>
        <c:ser>
          <c:idx val="0"/>
          <c:order val="0"/>
          <c:tx>
            <c:strRef>
              <c:f>'Ⅱ（本体） (3)'!$B$1</c:f>
              <c:strCache>
                <c:ptCount val="1"/>
                <c:pt idx="0">
                  <c:v>Ⅱ自立支援・重度化防止等、保険給付の適正化事業(3)生活支援体制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(3)'!$A$2:$A$50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合計</c:v>
                </c:pt>
              </c:strCache>
            </c:strRef>
          </c:cat>
          <c:val>
            <c:numRef>
              <c:f>'Ⅱ（本体） (3)'!$B$2:$B$50</c:f>
              <c:numCache>
                <c:formatCode>#,##0_);[Red]\(#,##0\)</c:formatCode>
                <c:ptCount val="48"/>
                <c:pt idx="0">
                  <c:v>60</c:v>
                </c:pt>
                <c:pt idx="1">
                  <c:v>70</c:v>
                </c:pt>
                <c:pt idx="2">
                  <c:v>70</c:v>
                </c:pt>
                <c:pt idx="3">
                  <c:v>70</c:v>
                </c:pt>
                <c:pt idx="4">
                  <c:v>50</c:v>
                </c:pt>
                <c:pt idx="5">
                  <c:v>60</c:v>
                </c:pt>
                <c:pt idx="6">
                  <c:v>70</c:v>
                </c:pt>
                <c:pt idx="7">
                  <c:v>70</c:v>
                </c:pt>
                <c:pt idx="8">
                  <c:v>70</c:v>
                </c:pt>
                <c:pt idx="9">
                  <c:v>70</c:v>
                </c:pt>
                <c:pt idx="10">
                  <c:v>70</c:v>
                </c:pt>
                <c:pt idx="11">
                  <c:v>30</c:v>
                </c:pt>
                <c:pt idx="12">
                  <c:v>70</c:v>
                </c:pt>
                <c:pt idx="13">
                  <c:v>70</c:v>
                </c:pt>
                <c:pt idx="14">
                  <c:v>70</c:v>
                </c:pt>
                <c:pt idx="15">
                  <c:v>70</c:v>
                </c:pt>
                <c:pt idx="16">
                  <c:v>60</c:v>
                </c:pt>
                <c:pt idx="17">
                  <c:v>70</c:v>
                </c:pt>
                <c:pt idx="18">
                  <c:v>70</c:v>
                </c:pt>
                <c:pt idx="19">
                  <c:v>70</c:v>
                </c:pt>
                <c:pt idx="20">
                  <c:v>60</c:v>
                </c:pt>
                <c:pt idx="21">
                  <c:v>70</c:v>
                </c:pt>
                <c:pt idx="22">
                  <c:v>60</c:v>
                </c:pt>
                <c:pt idx="23">
                  <c:v>50</c:v>
                </c:pt>
                <c:pt idx="24">
                  <c:v>50</c:v>
                </c:pt>
                <c:pt idx="25">
                  <c:v>70</c:v>
                </c:pt>
                <c:pt idx="26">
                  <c:v>70</c:v>
                </c:pt>
                <c:pt idx="27">
                  <c:v>70</c:v>
                </c:pt>
                <c:pt idx="28">
                  <c:v>40</c:v>
                </c:pt>
                <c:pt idx="29">
                  <c:v>40</c:v>
                </c:pt>
                <c:pt idx="30">
                  <c:v>70</c:v>
                </c:pt>
                <c:pt idx="31">
                  <c:v>70</c:v>
                </c:pt>
                <c:pt idx="32">
                  <c:v>70</c:v>
                </c:pt>
                <c:pt idx="33">
                  <c:v>70</c:v>
                </c:pt>
                <c:pt idx="34">
                  <c:v>40</c:v>
                </c:pt>
                <c:pt idx="35">
                  <c:v>70</c:v>
                </c:pt>
                <c:pt idx="36">
                  <c:v>60</c:v>
                </c:pt>
                <c:pt idx="37">
                  <c:v>50</c:v>
                </c:pt>
                <c:pt idx="38">
                  <c:v>70</c:v>
                </c:pt>
                <c:pt idx="39">
                  <c:v>70</c:v>
                </c:pt>
                <c:pt idx="40">
                  <c:v>60</c:v>
                </c:pt>
                <c:pt idx="41">
                  <c:v>70</c:v>
                </c:pt>
                <c:pt idx="42">
                  <c:v>70</c:v>
                </c:pt>
                <c:pt idx="43">
                  <c:v>70</c:v>
                </c:pt>
                <c:pt idx="44">
                  <c:v>60</c:v>
                </c:pt>
                <c:pt idx="45">
                  <c:v>60</c:v>
                </c:pt>
                <c:pt idx="46">
                  <c:v>70</c:v>
                </c:pt>
                <c:pt idx="47">
                  <c:v>63.617021276595743</c:v>
                </c:pt>
              </c:numCache>
            </c:numRef>
          </c:val>
          <c:extLst>
            <c:ext xmlns:c16="http://schemas.microsoft.com/office/drawing/2014/chart" uri="{C3380CC4-5D6E-409C-BE32-E72D297353CC}">
              <c16:uniqueId val="{00000000-696C-425A-833D-4FCF147B7555}"/>
            </c:ext>
          </c:extLst>
        </c:ser>
        <c:dLbls>
          <c:showLegendKey val="0"/>
          <c:showVal val="0"/>
          <c:showCatName val="0"/>
          <c:showSerName val="0"/>
          <c:showPercent val="0"/>
          <c:showBubbleSize val="0"/>
        </c:dLbls>
        <c:gapWidth val="219"/>
        <c:overlap val="-27"/>
        <c:axId val="1970476383"/>
        <c:axId val="1970480127"/>
      </c:barChart>
      <c:catAx>
        <c:axId val="197047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0480127"/>
        <c:crosses val="autoZero"/>
        <c:auto val="1"/>
        <c:lblAlgn val="ctr"/>
        <c:lblOffset val="100"/>
        <c:noMultiLvlLbl val="0"/>
      </c:catAx>
      <c:valAx>
        <c:axId val="1970480127"/>
        <c:scaling>
          <c:orientation val="minMax"/>
          <c:max val="70"/>
          <c:min val="2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0476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200" b="0" i="0" baseline="0" dirty="0" smtClean="0">
                <a:effectLst/>
                <a:latin typeface="ＭＳ ゴシック" panose="020B0609070205080204" pitchFamily="49" charset="-128"/>
                <a:ea typeface="ＭＳ ゴシック" panose="020B0609070205080204" pitchFamily="49" charset="-128"/>
              </a:rPr>
              <a:t>（４）</a:t>
            </a:r>
            <a:r>
              <a:rPr lang="ja-JP" altLang="ja-JP" sz="1200" b="0" i="0" baseline="0" dirty="0" smtClean="0">
                <a:effectLst/>
                <a:latin typeface="ＭＳ ゴシック" panose="020B0609070205080204" pitchFamily="49" charset="-128"/>
                <a:ea typeface="ＭＳ ゴシック" panose="020B0609070205080204" pitchFamily="49" charset="-128"/>
              </a:rPr>
              <a:t>リハビリテーション専門職等の活用（満点</a:t>
            </a:r>
            <a:r>
              <a:rPr lang="en-US" altLang="ja-JP" sz="1200" b="0" i="0" baseline="0" dirty="0" smtClean="0">
                <a:effectLst/>
                <a:latin typeface="ＭＳ ゴシック" panose="020B0609070205080204" pitchFamily="49" charset="-128"/>
                <a:ea typeface="ＭＳ ゴシック" panose="020B0609070205080204" pitchFamily="49" charset="-128"/>
              </a:rPr>
              <a:t>80</a:t>
            </a:r>
            <a:r>
              <a:rPr lang="ja-JP" altLang="ja-JP" sz="1200" b="0" i="0" baseline="0" dirty="0" smtClean="0">
                <a:effectLst/>
                <a:latin typeface="ＭＳ ゴシック" panose="020B0609070205080204" pitchFamily="49" charset="-128"/>
                <a:ea typeface="ＭＳ ゴシック" panose="020B0609070205080204" pitchFamily="49" charset="-128"/>
              </a:rPr>
              <a:t>点　平均</a:t>
            </a:r>
            <a:r>
              <a:rPr lang="ja-JP" altLang="en-US" sz="1200" b="0" i="0" baseline="0" dirty="0" smtClean="0">
                <a:effectLst/>
                <a:latin typeface="ＭＳ ゴシック" panose="020B0609070205080204" pitchFamily="49" charset="-128"/>
                <a:ea typeface="ＭＳ ゴシック" panose="020B0609070205080204" pitchFamily="49" charset="-128"/>
              </a:rPr>
              <a:t>点</a:t>
            </a:r>
            <a:r>
              <a:rPr lang="en-US" altLang="ja-JP" sz="1200" b="0" i="0" baseline="0" dirty="0" smtClean="0">
                <a:effectLst/>
                <a:latin typeface="ＭＳ ゴシック" panose="020B0609070205080204" pitchFamily="49" charset="-128"/>
                <a:ea typeface="ＭＳ ゴシック" panose="020B0609070205080204" pitchFamily="49" charset="-128"/>
              </a:rPr>
              <a:t>69</a:t>
            </a:r>
            <a:r>
              <a:rPr lang="ja-JP" altLang="ja-JP" sz="1200" b="0" i="0" baseline="0" dirty="0" smtClean="0">
                <a:effectLst/>
                <a:latin typeface="ＭＳ ゴシック" panose="020B0609070205080204" pitchFamily="49" charset="-128"/>
                <a:ea typeface="ＭＳ ゴシック" panose="020B0609070205080204" pitchFamily="49" charset="-128"/>
              </a:rPr>
              <a:t>点　</a:t>
            </a:r>
            <a:r>
              <a:rPr lang="ja-JP" altLang="en-US" sz="1200" b="0" i="0" baseline="0" dirty="0" smtClean="0">
                <a:effectLst/>
                <a:latin typeface="ＭＳ ゴシック" panose="020B0609070205080204" pitchFamily="49" charset="-128"/>
                <a:ea typeface="ＭＳ ゴシック" panose="020B0609070205080204" pitchFamily="49" charset="-128"/>
              </a:rPr>
              <a:t>得点率</a:t>
            </a:r>
            <a:r>
              <a:rPr lang="en-US" altLang="ja-JP" sz="1200" b="0" i="0" baseline="0" dirty="0" smtClean="0">
                <a:effectLst/>
                <a:latin typeface="ＭＳ ゴシック" panose="020B0609070205080204" pitchFamily="49" charset="-128"/>
                <a:ea typeface="ＭＳ ゴシック" panose="020B0609070205080204" pitchFamily="49" charset="-128"/>
              </a:rPr>
              <a:t>86.7%</a:t>
            </a:r>
            <a:r>
              <a:rPr lang="ja-JP" altLang="ja-JP" sz="1200" b="0" i="0" baseline="0" dirty="0" smtClean="0">
                <a:effectLst/>
                <a:latin typeface="ＭＳ ゴシック" panose="020B0609070205080204" pitchFamily="49" charset="-128"/>
                <a:ea typeface="ＭＳ ゴシック" panose="020B0609070205080204" pitchFamily="49" charset="-128"/>
              </a:rPr>
              <a:t>）</a:t>
            </a:r>
            <a:endParaRPr lang="ja-JP" altLang="ja-JP" sz="1200" dirty="0">
              <a:effectLst/>
              <a:latin typeface="ＭＳ ゴシック" panose="020B0609070205080204" pitchFamily="49" charset="-128"/>
              <a:ea typeface="ＭＳ ゴシック" panose="020B0609070205080204" pitchFamily="49" charset="-128"/>
            </a:endParaRPr>
          </a:p>
        </c:rich>
      </c:tx>
      <c:layout>
        <c:manualLayout>
          <c:xMode val="edge"/>
          <c:yMode val="edge"/>
          <c:x val="0.1964174858513594"/>
          <c:y val="3.2739088796400247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clustered"/>
        <c:varyColors val="0"/>
        <c:ser>
          <c:idx val="0"/>
          <c:order val="0"/>
          <c:tx>
            <c:strRef>
              <c:f>'Ⅱ（本体） (4)'!$B$1</c:f>
              <c:strCache>
                <c:ptCount val="1"/>
                <c:pt idx="0">
                  <c:v>Ⅱ自立支援・重度化防止等、保険給付の適正化事業(4)リハ職活用</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(4)'!$A$2:$A$50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'Ⅱ（本体） (4)'!$B$2:$B$50</c:f>
              <c:numCache>
                <c:formatCode>#,##0_);[Red]\(#,##0\)</c:formatCode>
                <c:ptCount val="48"/>
                <c:pt idx="0">
                  <c:v>50</c:v>
                </c:pt>
                <c:pt idx="1">
                  <c:v>60</c:v>
                </c:pt>
                <c:pt idx="2">
                  <c:v>80</c:v>
                </c:pt>
                <c:pt idx="3">
                  <c:v>80</c:v>
                </c:pt>
                <c:pt idx="4">
                  <c:v>70</c:v>
                </c:pt>
                <c:pt idx="5">
                  <c:v>50</c:v>
                </c:pt>
                <c:pt idx="6">
                  <c:v>80</c:v>
                </c:pt>
                <c:pt idx="7">
                  <c:v>80</c:v>
                </c:pt>
                <c:pt idx="8">
                  <c:v>60</c:v>
                </c:pt>
                <c:pt idx="9">
                  <c:v>80</c:v>
                </c:pt>
                <c:pt idx="10">
                  <c:v>80</c:v>
                </c:pt>
                <c:pt idx="11">
                  <c:v>70</c:v>
                </c:pt>
                <c:pt idx="12">
                  <c:v>80</c:v>
                </c:pt>
                <c:pt idx="13">
                  <c:v>70</c:v>
                </c:pt>
                <c:pt idx="14">
                  <c:v>80</c:v>
                </c:pt>
                <c:pt idx="15">
                  <c:v>80</c:v>
                </c:pt>
                <c:pt idx="16">
                  <c:v>80</c:v>
                </c:pt>
                <c:pt idx="17">
                  <c:v>70</c:v>
                </c:pt>
                <c:pt idx="18">
                  <c:v>80</c:v>
                </c:pt>
                <c:pt idx="19">
                  <c:v>50</c:v>
                </c:pt>
                <c:pt idx="20">
                  <c:v>80</c:v>
                </c:pt>
                <c:pt idx="21">
                  <c:v>80</c:v>
                </c:pt>
                <c:pt idx="22">
                  <c:v>30</c:v>
                </c:pt>
                <c:pt idx="23">
                  <c:v>70</c:v>
                </c:pt>
                <c:pt idx="24">
                  <c:v>70</c:v>
                </c:pt>
                <c:pt idx="25">
                  <c:v>80</c:v>
                </c:pt>
                <c:pt idx="26">
                  <c:v>80</c:v>
                </c:pt>
                <c:pt idx="27">
                  <c:v>50</c:v>
                </c:pt>
                <c:pt idx="28">
                  <c:v>50</c:v>
                </c:pt>
                <c:pt idx="29">
                  <c:v>80</c:v>
                </c:pt>
                <c:pt idx="30">
                  <c:v>80</c:v>
                </c:pt>
                <c:pt idx="31">
                  <c:v>80</c:v>
                </c:pt>
                <c:pt idx="32">
                  <c:v>70</c:v>
                </c:pt>
                <c:pt idx="33">
                  <c:v>50</c:v>
                </c:pt>
                <c:pt idx="34">
                  <c:v>40</c:v>
                </c:pt>
                <c:pt idx="35">
                  <c:v>40</c:v>
                </c:pt>
                <c:pt idx="36">
                  <c:v>70</c:v>
                </c:pt>
                <c:pt idx="37">
                  <c:v>70</c:v>
                </c:pt>
                <c:pt idx="38">
                  <c:v>70</c:v>
                </c:pt>
                <c:pt idx="39">
                  <c:v>80</c:v>
                </c:pt>
                <c:pt idx="40">
                  <c:v>80</c:v>
                </c:pt>
                <c:pt idx="41">
                  <c:v>80</c:v>
                </c:pt>
                <c:pt idx="42">
                  <c:v>80</c:v>
                </c:pt>
                <c:pt idx="43">
                  <c:v>80</c:v>
                </c:pt>
                <c:pt idx="44">
                  <c:v>70</c:v>
                </c:pt>
                <c:pt idx="45">
                  <c:v>70</c:v>
                </c:pt>
                <c:pt idx="46">
                  <c:v>50</c:v>
                </c:pt>
                <c:pt idx="47">
                  <c:v>69.361702127659569</c:v>
                </c:pt>
              </c:numCache>
            </c:numRef>
          </c:val>
          <c:extLst>
            <c:ext xmlns:c16="http://schemas.microsoft.com/office/drawing/2014/chart" uri="{C3380CC4-5D6E-409C-BE32-E72D297353CC}">
              <c16:uniqueId val="{00000000-FEDF-41D4-BE5B-031F20D1F8DF}"/>
            </c:ext>
          </c:extLst>
        </c:ser>
        <c:dLbls>
          <c:showLegendKey val="0"/>
          <c:showVal val="0"/>
          <c:showCatName val="0"/>
          <c:showSerName val="0"/>
          <c:showPercent val="0"/>
          <c:showBubbleSize val="0"/>
        </c:dLbls>
        <c:gapWidth val="219"/>
        <c:overlap val="-27"/>
        <c:axId val="1885210319"/>
        <c:axId val="1885211983"/>
      </c:barChart>
      <c:catAx>
        <c:axId val="1885210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1983"/>
        <c:crosses val="autoZero"/>
        <c:auto val="1"/>
        <c:lblAlgn val="ctr"/>
        <c:lblOffset val="100"/>
        <c:noMultiLvlLbl val="0"/>
      </c:catAx>
      <c:valAx>
        <c:axId val="1885211983"/>
        <c:scaling>
          <c:orientation val="minMax"/>
          <c:max val="80"/>
          <c:min val="2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0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b="0" i="0" baseline="0" dirty="0" smtClean="0">
                <a:effectLst/>
                <a:latin typeface="ＭＳ ゴシック" panose="020B0609070205080204" pitchFamily="49" charset="-128"/>
                <a:ea typeface="ＭＳ ゴシック" panose="020B0609070205080204" pitchFamily="49" charset="-128"/>
              </a:rPr>
              <a:t>（５）</a:t>
            </a:r>
            <a:r>
              <a:rPr lang="ja-JP" altLang="ja-JP" sz="1400" b="0" i="0" baseline="0" dirty="0" smtClean="0">
                <a:effectLst/>
                <a:latin typeface="ＭＳ ゴシック" panose="020B0609070205080204" pitchFamily="49" charset="-128"/>
                <a:ea typeface="ＭＳ ゴシック" panose="020B0609070205080204" pitchFamily="49" charset="-128"/>
              </a:rPr>
              <a:t>在宅医療・介護連携（満点</a:t>
            </a:r>
            <a:r>
              <a:rPr lang="en-US" altLang="ja-JP" sz="1400" b="0" i="0" baseline="0" dirty="0" smtClean="0">
                <a:effectLst/>
                <a:latin typeface="ＭＳ ゴシック" panose="020B0609070205080204" pitchFamily="49" charset="-128"/>
                <a:ea typeface="ＭＳ ゴシック" panose="020B0609070205080204" pitchFamily="49" charset="-128"/>
              </a:rPr>
              <a:t>110</a:t>
            </a:r>
            <a:r>
              <a:rPr lang="ja-JP" altLang="ja-JP" sz="1400" b="0" i="0" baseline="0" dirty="0" smtClean="0">
                <a:effectLst/>
                <a:latin typeface="ＭＳ ゴシック" panose="020B0609070205080204" pitchFamily="49" charset="-128"/>
                <a:ea typeface="ＭＳ ゴシック" panose="020B0609070205080204" pitchFamily="49" charset="-128"/>
              </a:rPr>
              <a:t>点　平均点</a:t>
            </a:r>
            <a:r>
              <a:rPr lang="en-US" altLang="ja-JP" sz="1400" b="0" i="0" baseline="0" dirty="0" smtClean="0">
                <a:effectLst/>
                <a:latin typeface="ＭＳ ゴシック" panose="020B0609070205080204" pitchFamily="49" charset="-128"/>
                <a:ea typeface="ＭＳ ゴシック" panose="020B0609070205080204" pitchFamily="49" charset="-128"/>
              </a:rPr>
              <a:t>96</a:t>
            </a:r>
            <a:r>
              <a:rPr lang="ja-JP" altLang="ja-JP" sz="1400" b="0" i="0" baseline="0" dirty="0" smtClean="0">
                <a:effectLst/>
                <a:latin typeface="ＭＳ ゴシック" panose="020B0609070205080204" pitchFamily="49" charset="-128"/>
                <a:ea typeface="ＭＳ ゴシック" panose="020B0609070205080204" pitchFamily="49" charset="-128"/>
              </a:rPr>
              <a:t>点　得点率</a:t>
            </a:r>
            <a:r>
              <a:rPr lang="en-US" altLang="ja-JP" sz="1400" b="0" i="0" baseline="0" dirty="0" smtClean="0">
                <a:effectLst/>
                <a:latin typeface="ＭＳ ゴシック" panose="020B0609070205080204" pitchFamily="49" charset="-128"/>
                <a:ea typeface="ＭＳ ゴシック" panose="020B0609070205080204" pitchFamily="49" charset="-128"/>
              </a:rPr>
              <a:t>86.8%</a:t>
            </a:r>
            <a:r>
              <a:rPr lang="ja-JP" altLang="ja-JP" sz="1400" b="0" i="0" baseline="0" dirty="0" smtClean="0">
                <a:effectLst/>
                <a:latin typeface="ＭＳ ゴシック" panose="020B0609070205080204" pitchFamily="49" charset="-128"/>
                <a:ea typeface="ＭＳ ゴシック" panose="020B0609070205080204" pitchFamily="49" charset="-128"/>
              </a:rPr>
              <a:t>）</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2083060354058797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barChart>
        <c:barDir val="col"/>
        <c:grouping val="clustered"/>
        <c:varyColors val="0"/>
        <c:ser>
          <c:idx val="0"/>
          <c:order val="0"/>
          <c:tx>
            <c:strRef>
              <c:f>'Ⅱ（本体） (5)'!$B$1</c:f>
              <c:strCache>
                <c:ptCount val="1"/>
                <c:pt idx="0">
                  <c:v>Ⅱ自立支援・重度化防止等、保険給付の適正化事業(5)医介連携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(5)'!$A$2:$A$50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'Ⅱ（本体） (5)'!$B$2:$B$50</c:f>
              <c:numCache>
                <c:formatCode>#,##0_);[Red]\(#,##0\)</c:formatCode>
                <c:ptCount val="48"/>
                <c:pt idx="0">
                  <c:v>110</c:v>
                </c:pt>
                <c:pt idx="1">
                  <c:v>110</c:v>
                </c:pt>
                <c:pt idx="2">
                  <c:v>110</c:v>
                </c:pt>
                <c:pt idx="3">
                  <c:v>90</c:v>
                </c:pt>
                <c:pt idx="4">
                  <c:v>90</c:v>
                </c:pt>
                <c:pt idx="5">
                  <c:v>110</c:v>
                </c:pt>
                <c:pt idx="6">
                  <c:v>80</c:v>
                </c:pt>
                <c:pt idx="7">
                  <c:v>90</c:v>
                </c:pt>
                <c:pt idx="8">
                  <c:v>100</c:v>
                </c:pt>
                <c:pt idx="9">
                  <c:v>110</c:v>
                </c:pt>
                <c:pt idx="10">
                  <c:v>90</c:v>
                </c:pt>
                <c:pt idx="11">
                  <c:v>80</c:v>
                </c:pt>
                <c:pt idx="12">
                  <c:v>110</c:v>
                </c:pt>
                <c:pt idx="13">
                  <c:v>80</c:v>
                </c:pt>
                <c:pt idx="14">
                  <c:v>80</c:v>
                </c:pt>
                <c:pt idx="15">
                  <c:v>110</c:v>
                </c:pt>
                <c:pt idx="16">
                  <c:v>100</c:v>
                </c:pt>
                <c:pt idx="17">
                  <c:v>100</c:v>
                </c:pt>
                <c:pt idx="18">
                  <c:v>110</c:v>
                </c:pt>
                <c:pt idx="19">
                  <c:v>110</c:v>
                </c:pt>
                <c:pt idx="20">
                  <c:v>90</c:v>
                </c:pt>
                <c:pt idx="21">
                  <c:v>90</c:v>
                </c:pt>
                <c:pt idx="22">
                  <c:v>70</c:v>
                </c:pt>
                <c:pt idx="23">
                  <c:v>80</c:v>
                </c:pt>
                <c:pt idx="24">
                  <c:v>110</c:v>
                </c:pt>
                <c:pt idx="25">
                  <c:v>110</c:v>
                </c:pt>
                <c:pt idx="26">
                  <c:v>110</c:v>
                </c:pt>
                <c:pt idx="27">
                  <c:v>90</c:v>
                </c:pt>
                <c:pt idx="28">
                  <c:v>60</c:v>
                </c:pt>
                <c:pt idx="29">
                  <c:v>110</c:v>
                </c:pt>
                <c:pt idx="30">
                  <c:v>100</c:v>
                </c:pt>
                <c:pt idx="31">
                  <c:v>110</c:v>
                </c:pt>
                <c:pt idx="32">
                  <c:v>70</c:v>
                </c:pt>
                <c:pt idx="33">
                  <c:v>90</c:v>
                </c:pt>
                <c:pt idx="34">
                  <c:v>50</c:v>
                </c:pt>
                <c:pt idx="35">
                  <c:v>110</c:v>
                </c:pt>
                <c:pt idx="36">
                  <c:v>50</c:v>
                </c:pt>
                <c:pt idx="37">
                  <c:v>100</c:v>
                </c:pt>
                <c:pt idx="38">
                  <c:v>100</c:v>
                </c:pt>
                <c:pt idx="39">
                  <c:v>110</c:v>
                </c:pt>
                <c:pt idx="40">
                  <c:v>110</c:v>
                </c:pt>
                <c:pt idx="41">
                  <c:v>110</c:v>
                </c:pt>
                <c:pt idx="42">
                  <c:v>110</c:v>
                </c:pt>
                <c:pt idx="43">
                  <c:v>110</c:v>
                </c:pt>
                <c:pt idx="44">
                  <c:v>70</c:v>
                </c:pt>
                <c:pt idx="45">
                  <c:v>110</c:v>
                </c:pt>
                <c:pt idx="46">
                  <c:v>90</c:v>
                </c:pt>
                <c:pt idx="47">
                  <c:v>95.531914893617028</c:v>
                </c:pt>
              </c:numCache>
            </c:numRef>
          </c:val>
          <c:extLst>
            <c:ext xmlns:c16="http://schemas.microsoft.com/office/drawing/2014/chart" uri="{C3380CC4-5D6E-409C-BE32-E72D297353CC}">
              <c16:uniqueId val="{00000000-1C68-4569-8A2F-7F62A667AB01}"/>
            </c:ext>
          </c:extLst>
        </c:ser>
        <c:dLbls>
          <c:showLegendKey val="0"/>
          <c:showVal val="0"/>
          <c:showCatName val="0"/>
          <c:showSerName val="0"/>
          <c:showPercent val="0"/>
          <c:showBubbleSize val="0"/>
        </c:dLbls>
        <c:gapWidth val="219"/>
        <c:overlap val="-27"/>
        <c:axId val="1970478463"/>
        <c:axId val="1970481375"/>
      </c:barChart>
      <c:catAx>
        <c:axId val="1970478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0481375"/>
        <c:crosses val="autoZero"/>
        <c:auto val="1"/>
        <c:lblAlgn val="ctr"/>
        <c:lblOffset val="100"/>
        <c:noMultiLvlLbl val="0"/>
      </c:catAx>
      <c:valAx>
        <c:axId val="1970481375"/>
        <c:scaling>
          <c:orientation val="minMax"/>
          <c:max val="110"/>
          <c:min val="4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04784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400" b="0" i="0" baseline="0" dirty="0" smtClean="0">
                <a:effectLst/>
                <a:latin typeface="ＭＳ ゴシック" panose="020B0609070205080204" pitchFamily="49" charset="-128"/>
                <a:ea typeface="ＭＳ ゴシック" panose="020B0609070205080204" pitchFamily="49" charset="-128"/>
              </a:rPr>
              <a:t>（６）</a:t>
            </a:r>
            <a:r>
              <a:rPr lang="ja-JP" altLang="ja-JP" sz="1400" b="0" i="0" baseline="0" dirty="0" smtClean="0">
                <a:effectLst/>
                <a:latin typeface="ＭＳ ゴシック" panose="020B0609070205080204" pitchFamily="49" charset="-128"/>
                <a:ea typeface="ＭＳ ゴシック" panose="020B0609070205080204" pitchFamily="49" charset="-128"/>
              </a:rPr>
              <a:t>認知症総合支援（満点</a:t>
            </a:r>
            <a:r>
              <a:rPr lang="en-US" altLang="ja-JP" sz="1400" b="0" i="0" baseline="0" dirty="0" smtClean="0">
                <a:effectLst/>
                <a:latin typeface="ＭＳ ゴシック" panose="020B0609070205080204" pitchFamily="49" charset="-128"/>
                <a:ea typeface="ＭＳ ゴシック" panose="020B0609070205080204" pitchFamily="49" charset="-128"/>
              </a:rPr>
              <a:t>20</a:t>
            </a:r>
            <a:r>
              <a:rPr lang="ja-JP" altLang="ja-JP" sz="1400" b="0" i="0" baseline="0" dirty="0" smtClean="0">
                <a:effectLst/>
                <a:latin typeface="ＭＳ ゴシック" panose="020B0609070205080204" pitchFamily="49" charset="-128"/>
                <a:ea typeface="ＭＳ ゴシック" panose="020B0609070205080204" pitchFamily="49" charset="-128"/>
              </a:rPr>
              <a:t>点　平均</a:t>
            </a:r>
            <a:r>
              <a:rPr lang="ja-JP" altLang="en-US" sz="1400" b="0" i="0" baseline="0" dirty="0" smtClean="0">
                <a:effectLst/>
                <a:latin typeface="ＭＳ ゴシック" panose="020B0609070205080204" pitchFamily="49" charset="-128"/>
                <a:ea typeface="ＭＳ ゴシック" panose="020B0609070205080204" pitchFamily="49" charset="-128"/>
              </a:rPr>
              <a:t>点</a:t>
            </a:r>
            <a:r>
              <a:rPr lang="en-US" altLang="ja-JP" sz="1400" b="0" i="0" baseline="0" dirty="0" smtClean="0">
                <a:effectLst/>
                <a:latin typeface="ＭＳ ゴシック" panose="020B0609070205080204" pitchFamily="49" charset="-128"/>
                <a:ea typeface="ＭＳ ゴシック" panose="020B0609070205080204" pitchFamily="49" charset="-128"/>
              </a:rPr>
              <a:t>19</a:t>
            </a:r>
            <a:r>
              <a:rPr lang="ja-JP" altLang="ja-JP" sz="1400" b="0" i="0" baseline="0" dirty="0" smtClean="0">
                <a:effectLst/>
                <a:latin typeface="ＭＳ ゴシック" panose="020B0609070205080204" pitchFamily="49" charset="-128"/>
                <a:ea typeface="ＭＳ ゴシック" panose="020B0609070205080204" pitchFamily="49" charset="-128"/>
              </a:rPr>
              <a:t>点　得点率</a:t>
            </a:r>
            <a:r>
              <a:rPr lang="en-US" altLang="ja-JP" sz="1400" b="0" i="0" baseline="0" dirty="0" smtClean="0">
                <a:effectLst/>
                <a:latin typeface="ＭＳ ゴシック" panose="020B0609070205080204" pitchFamily="49" charset="-128"/>
                <a:ea typeface="ＭＳ ゴシック" panose="020B0609070205080204" pitchFamily="49" charset="-128"/>
              </a:rPr>
              <a:t>95.7%</a:t>
            </a:r>
            <a:r>
              <a:rPr lang="ja-JP" altLang="ja-JP" sz="1400" b="0" i="0" baseline="0" dirty="0" smtClean="0">
                <a:effectLst/>
                <a:latin typeface="ＭＳ ゴシック" panose="020B0609070205080204" pitchFamily="49" charset="-128"/>
                <a:ea typeface="ＭＳ ゴシック" panose="020B0609070205080204" pitchFamily="49" charset="-128"/>
              </a:rPr>
              <a:t>）</a:t>
            </a:r>
            <a:endParaRPr lang="ja-JP" altLang="ja-JP" sz="1400" dirty="0">
              <a:effectLst/>
              <a:latin typeface="ＭＳ ゴシック" panose="020B0609070205080204" pitchFamily="49" charset="-128"/>
              <a:ea typeface="ＭＳ ゴシック" panose="020B0609070205080204" pitchFamily="49" charset="-128"/>
            </a:endParaRPr>
          </a:p>
        </c:rich>
      </c:tx>
      <c:layout>
        <c:manualLayout>
          <c:xMode val="edge"/>
          <c:yMode val="edge"/>
          <c:x val="0.2320552467537669"/>
          <c:y val="2.925455029191203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3.3734699469250791E-2"/>
          <c:y val="0.10571069601191288"/>
          <c:w val="0.93751148563719588"/>
          <c:h val="0.76086904415863099"/>
        </c:manualLayout>
      </c:layout>
      <c:barChart>
        <c:barDir val="col"/>
        <c:grouping val="clustered"/>
        <c:varyColors val="0"/>
        <c:ser>
          <c:idx val="0"/>
          <c:order val="0"/>
          <c:tx>
            <c:strRef>
              <c:f>'Ⅱ（本体） (6)'!$B$1</c:f>
              <c:strCache>
                <c:ptCount val="1"/>
                <c:pt idx="0">
                  <c:v>Ⅱ自立支援・重度化防止等、保険給付の適正化事業(6)認知症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'Ⅱ（本体） (6)'!$A$2:$A$50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'Ⅱ（本体） (6)'!$B$2:$B$50</c:f>
              <c:numCache>
                <c:formatCode>#,##0_);[Red]\(#,##0\)</c:formatCode>
                <c:ptCount val="48"/>
                <c:pt idx="0">
                  <c:v>10</c:v>
                </c:pt>
                <c:pt idx="1">
                  <c:v>20</c:v>
                </c:pt>
                <c:pt idx="2">
                  <c:v>20</c:v>
                </c:pt>
                <c:pt idx="3">
                  <c:v>20</c:v>
                </c:pt>
                <c:pt idx="4">
                  <c:v>20</c:v>
                </c:pt>
                <c:pt idx="5">
                  <c:v>10</c:v>
                </c:pt>
                <c:pt idx="6">
                  <c:v>20</c:v>
                </c:pt>
                <c:pt idx="7">
                  <c:v>20</c:v>
                </c:pt>
                <c:pt idx="8">
                  <c:v>20</c:v>
                </c:pt>
                <c:pt idx="9">
                  <c:v>20</c:v>
                </c:pt>
                <c:pt idx="10">
                  <c:v>20</c:v>
                </c:pt>
                <c:pt idx="11">
                  <c:v>10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30">
                  <c:v>20</c:v>
                </c:pt>
                <c:pt idx="31">
                  <c:v>20</c:v>
                </c:pt>
                <c:pt idx="32">
                  <c:v>20</c:v>
                </c:pt>
                <c:pt idx="33">
                  <c:v>20</c:v>
                </c:pt>
                <c:pt idx="34">
                  <c:v>20</c:v>
                </c:pt>
                <c:pt idx="35">
                  <c:v>20</c:v>
                </c:pt>
                <c:pt idx="36">
                  <c:v>20</c:v>
                </c:pt>
                <c:pt idx="37">
                  <c:v>20</c:v>
                </c:pt>
                <c:pt idx="38">
                  <c:v>20</c:v>
                </c:pt>
                <c:pt idx="39">
                  <c:v>20</c:v>
                </c:pt>
                <c:pt idx="40">
                  <c:v>20</c:v>
                </c:pt>
                <c:pt idx="41">
                  <c:v>20</c:v>
                </c:pt>
                <c:pt idx="42">
                  <c:v>20</c:v>
                </c:pt>
                <c:pt idx="43">
                  <c:v>20</c:v>
                </c:pt>
                <c:pt idx="44">
                  <c:v>20</c:v>
                </c:pt>
                <c:pt idx="45">
                  <c:v>20</c:v>
                </c:pt>
                <c:pt idx="46">
                  <c:v>10</c:v>
                </c:pt>
                <c:pt idx="47">
                  <c:v>19.148936170212767</c:v>
                </c:pt>
              </c:numCache>
            </c:numRef>
          </c:val>
          <c:extLst>
            <c:ext xmlns:c16="http://schemas.microsoft.com/office/drawing/2014/chart" uri="{C3380CC4-5D6E-409C-BE32-E72D297353CC}">
              <c16:uniqueId val="{00000000-48EA-4E86-BDFE-CF0ACC3346CF}"/>
            </c:ext>
          </c:extLst>
        </c:ser>
        <c:dLbls>
          <c:showLegendKey val="0"/>
          <c:showVal val="0"/>
          <c:showCatName val="0"/>
          <c:showSerName val="0"/>
          <c:showPercent val="0"/>
          <c:showBubbleSize val="0"/>
        </c:dLbls>
        <c:gapWidth val="219"/>
        <c:overlap val="-27"/>
        <c:axId val="1885213647"/>
        <c:axId val="1885214479"/>
      </c:barChart>
      <c:catAx>
        <c:axId val="188521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4479"/>
        <c:crosses val="autoZero"/>
        <c:auto val="1"/>
        <c:lblAlgn val="ctr"/>
        <c:lblOffset val="100"/>
        <c:noMultiLvlLbl val="0"/>
      </c:catAx>
      <c:valAx>
        <c:axId val="1885214479"/>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85213647"/>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0.02571</cdr:x>
      <cdr:y>0.15238</cdr:y>
    </cdr:from>
    <cdr:to>
      <cdr:x>1</cdr:x>
      <cdr:y>0.15549</cdr:y>
    </cdr:to>
    <cdr:cxnSp macro="">
      <cdr:nvCxnSpPr>
        <cdr:cNvPr id="5" name="直線コネクタ 4"/>
        <cdr:cNvCxnSpPr/>
      </cdr:nvCxnSpPr>
      <cdr:spPr>
        <a:xfrm xmlns:a="http://schemas.openxmlformats.org/drawingml/2006/main" flipV="1">
          <a:off x="250938" y="1002774"/>
          <a:ext cx="9510689" cy="20470"/>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0.02078</cdr:x>
      <cdr:y>0.20721</cdr:y>
    </cdr:from>
    <cdr:to>
      <cdr:x>1</cdr:x>
      <cdr:y>0.20798</cdr:y>
    </cdr:to>
    <cdr:cxnSp macro="">
      <cdr:nvCxnSpPr>
        <cdr:cNvPr id="5" name="直線コネクタ 4"/>
        <cdr:cNvCxnSpPr/>
      </cdr:nvCxnSpPr>
      <cdr:spPr>
        <a:xfrm xmlns:a="http://schemas.openxmlformats.org/drawingml/2006/main" flipV="1">
          <a:off x="203503" y="948593"/>
          <a:ext cx="9589549" cy="3510"/>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0.02159</cdr:x>
      <cdr:y>0.1973</cdr:y>
    </cdr:from>
    <cdr:to>
      <cdr:x>1</cdr:x>
      <cdr:y>0.19745</cdr:y>
    </cdr:to>
    <cdr:cxnSp macro="">
      <cdr:nvCxnSpPr>
        <cdr:cNvPr id="6" name="直線コネクタ 5"/>
        <cdr:cNvCxnSpPr/>
      </cdr:nvCxnSpPr>
      <cdr:spPr>
        <a:xfrm xmlns:a="http://schemas.openxmlformats.org/drawingml/2006/main">
          <a:off x="211454" y="892865"/>
          <a:ext cx="9584773" cy="674"/>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0.01249</cdr:x>
      <cdr:y>0.30704</cdr:y>
    </cdr:from>
    <cdr:to>
      <cdr:x>1</cdr:x>
      <cdr:y>0.30821</cdr:y>
    </cdr:to>
    <cdr:cxnSp macro="">
      <cdr:nvCxnSpPr>
        <cdr:cNvPr id="6" name="直線コネクタ 5"/>
        <cdr:cNvCxnSpPr/>
      </cdr:nvCxnSpPr>
      <cdr:spPr>
        <a:xfrm xmlns:a="http://schemas.openxmlformats.org/drawingml/2006/main" flipV="1">
          <a:off x="123748" y="1715967"/>
          <a:ext cx="9782252" cy="6556"/>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cdr:x>
      <cdr:y>0.03962</cdr:y>
    </cdr:from>
    <cdr:to>
      <cdr:x>0.06096</cdr:x>
      <cdr:y>0.08821</cdr:y>
    </cdr:to>
    <cdr:sp macro="" textlink="">
      <cdr:nvSpPr>
        <cdr:cNvPr id="2" name="テキスト ボックス 1"/>
        <cdr:cNvSpPr txBox="1"/>
      </cdr:nvSpPr>
      <cdr:spPr>
        <a:xfrm xmlns:a="http://schemas.openxmlformats.org/drawingml/2006/main">
          <a:off x="0" y="172026"/>
          <a:ext cx="536832" cy="21096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800"/>
            <a:t>（得点）</a:t>
          </a:r>
        </a:p>
      </cdr:txBody>
    </cdr:sp>
  </cdr:relSizeAnchor>
  <cdr:relSizeAnchor xmlns:cdr="http://schemas.openxmlformats.org/drawingml/2006/chartDrawing">
    <cdr:from>
      <cdr:x>0.01753</cdr:x>
      <cdr:y>0.37742</cdr:y>
    </cdr:from>
    <cdr:to>
      <cdr:x>1</cdr:x>
      <cdr:y>0.37762</cdr:y>
    </cdr:to>
    <cdr:cxnSp macro="">
      <cdr:nvCxnSpPr>
        <cdr:cNvPr id="6" name="直線コネクタ 5"/>
        <cdr:cNvCxnSpPr/>
      </cdr:nvCxnSpPr>
      <cdr:spPr>
        <a:xfrm xmlns:a="http://schemas.openxmlformats.org/drawingml/2006/main">
          <a:off x="171697" y="1932168"/>
          <a:ext cx="9624529" cy="1013"/>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0.0344</cdr:x>
      <cdr:y>0.16609</cdr:y>
    </cdr:from>
    <cdr:to>
      <cdr:x>1</cdr:x>
      <cdr:y>0.16699</cdr:y>
    </cdr:to>
    <cdr:cxnSp macro="">
      <cdr:nvCxnSpPr>
        <cdr:cNvPr id="5" name="直線コネクタ 4"/>
        <cdr:cNvCxnSpPr/>
      </cdr:nvCxnSpPr>
      <cdr:spPr>
        <a:xfrm xmlns:a="http://schemas.openxmlformats.org/drawingml/2006/main" flipV="1">
          <a:off x="336955" y="725275"/>
          <a:ext cx="9459272" cy="3896"/>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0.02824</cdr:x>
      <cdr:y>0.40717</cdr:y>
    </cdr:from>
    <cdr:to>
      <cdr:x>1</cdr:x>
      <cdr:y>0.41055</cdr:y>
    </cdr:to>
    <cdr:cxnSp macro="">
      <cdr:nvCxnSpPr>
        <cdr:cNvPr id="4" name="直線コネクタ 3"/>
        <cdr:cNvCxnSpPr/>
      </cdr:nvCxnSpPr>
      <cdr:spPr>
        <a:xfrm xmlns:a="http://schemas.openxmlformats.org/drawingml/2006/main" flipV="1">
          <a:off x="276579" y="2097678"/>
          <a:ext cx="9516473" cy="17416"/>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0.02728</cdr:x>
      <cdr:y>0.31091</cdr:y>
    </cdr:from>
    <cdr:to>
      <cdr:x>1</cdr:x>
      <cdr:y>0.31287</cdr:y>
    </cdr:to>
    <cdr:cxnSp macro="">
      <cdr:nvCxnSpPr>
        <cdr:cNvPr id="3" name="直線コネクタ 2"/>
        <cdr:cNvCxnSpPr/>
      </cdr:nvCxnSpPr>
      <cdr:spPr>
        <a:xfrm xmlns:a="http://schemas.openxmlformats.org/drawingml/2006/main" flipV="1">
          <a:off x="267113" y="1256637"/>
          <a:ext cx="9525939" cy="7953"/>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0.01591</cdr:x>
      <cdr:y>0.21033</cdr:y>
    </cdr:from>
    <cdr:to>
      <cdr:x>1</cdr:x>
      <cdr:y>0.21033</cdr:y>
    </cdr:to>
    <cdr:cxnSp macro="">
      <cdr:nvCxnSpPr>
        <cdr:cNvPr id="5" name="直線コネクタ 4"/>
        <cdr:cNvCxnSpPr/>
      </cdr:nvCxnSpPr>
      <cdr:spPr>
        <a:xfrm xmlns:a="http://schemas.openxmlformats.org/drawingml/2006/main">
          <a:off x="155795" y="1073758"/>
          <a:ext cx="9637257" cy="0"/>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0.0289</cdr:x>
      <cdr:y>0.20998</cdr:y>
    </cdr:from>
    <cdr:to>
      <cdr:x>1</cdr:x>
      <cdr:y>0.20998</cdr:y>
    </cdr:to>
    <cdr:cxnSp macro="">
      <cdr:nvCxnSpPr>
        <cdr:cNvPr id="3" name="直線コネクタ 2"/>
        <cdr:cNvCxnSpPr/>
      </cdr:nvCxnSpPr>
      <cdr:spPr>
        <a:xfrm xmlns:a="http://schemas.openxmlformats.org/drawingml/2006/main">
          <a:off x="283019" y="899986"/>
          <a:ext cx="9510033" cy="0"/>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0.03156</cdr:x>
      <cdr:y>0.2456</cdr:y>
    </cdr:from>
    <cdr:to>
      <cdr:x>0.99723</cdr:x>
      <cdr:y>0.25058</cdr:y>
    </cdr:to>
    <cdr:cxnSp macro="">
      <cdr:nvCxnSpPr>
        <cdr:cNvPr id="3" name="直線コネクタ 2"/>
        <cdr:cNvCxnSpPr/>
      </cdr:nvCxnSpPr>
      <cdr:spPr>
        <a:xfrm xmlns:a="http://schemas.openxmlformats.org/drawingml/2006/main" flipV="1">
          <a:off x="308972" y="952719"/>
          <a:ext cx="9453022" cy="19335"/>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0.033</cdr:x>
      <cdr:y>0.28421</cdr:y>
    </cdr:from>
    <cdr:to>
      <cdr:x>1</cdr:x>
      <cdr:y>0.28531</cdr:y>
    </cdr:to>
    <cdr:cxnSp macro="">
      <cdr:nvCxnSpPr>
        <cdr:cNvPr id="4" name="直線コネクタ 3"/>
        <cdr:cNvCxnSpPr/>
      </cdr:nvCxnSpPr>
      <cdr:spPr>
        <a:xfrm xmlns:a="http://schemas.openxmlformats.org/drawingml/2006/main">
          <a:off x="323305" y="954814"/>
          <a:ext cx="9472921" cy="3680"/>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0.00482</cdr:x>
      <cdr:y>0.01107</cdr:y>
    </cdr:from>
    <cdr:to>
      <cdr:x>0.05581</cdr:x>
      <cdr:y>0.05704</cdr:y>
    </cdr:to>
    <cdr:sp macro="" textlink="">
      <cdr:nvSpPr>
        <cdr:cNvPr id="2" name="テキスト ボックス 1"/>
        <cdr:cNvSpPr txBox="1"/>
      </cdr:nvSpPr>
      <cdr:spPr>
        <a:xfrm xmlns:a="http://schemas.openxmlformats.org/drawingml/2006/main">
          <a:off x="50800" y="50800"/>
          <a:ext cx="536864" cy="21095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800"/>
            <a:t>（得点）</a:t>
          </a:r>
        </a:p>
      </cdr:txBody>
    </cdr:sp>
  </cdr:relSizeAnchor>
  <cdr:relSizeAnchor xmlns:cdr="http://schemas.openxmlformats.org/drawingml/2006/chartDrawing">
    <cdr:from>
      <cdr:x>0.03053</cdr:x>
      <cdr:y>0.13959</cdr:y>
    </cdr:from>
    <cdr:to>
      <cdr:x>1</cdr:x>
      <cdr:y>0.14121</cdr:y>
    </cdr:to>
    <cdr:cxnSp macro="">
      <cdr:nvCxnSpPr>
        <cdr:cNvPr id="4" name="直線コネクタ 3"/>
        <cdr:cNvCxnSpPr/>
      </cdr:nvCxnSpPr>
      <cdr:spPr>
        <a:xfrm xmlns:a="http://schemas.openxmlformats.org/drawingml/2006/main" flipV="1">
          <a:off x="298844" y="605989"/>
          <a:ext cx="9488808" cy="7048"/>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F1CD4FF-A566-4667-BA90-911B946EDBD0}" type="datetimeFigureOut">
              <a:rPr kumimoji="1" lang="ja-JP" altLang="en-US" smtClean="0"/>
              <a:t>2021/3/29</a:t>
            </a:fld>
            <a:endParaRPr kumimoji="1" lang="ja-JP" altLang="en-US" dirty="0"/>
          </a:p>
        </p:txBody>
      </p:sp>
      <p:sp>
        <p:nvSpPr>
          <p:cNvPr id="4" name="スライド イメージ プレースホルダー 3"/>
          <p:cNvSpPr>
            <a:spLocks noGrp="1" noRot="1" noChangeAspect="1"/>
          </p:cNvSpPr>
          <p:nvPr>
            <p:ph type="sldImg" idx="2"/>
          </p:nvPr>
        </p:nvSpPr>
        <p:spPr>
          <a:xfrm>
            <a:off x="982663" y="1243013"/>
            <a:ext cx="48418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069E917-5D32-42D9-8B61-BEFB8E4F61F3}" type="slidenum">
              <a:rPr kumimoji="1" lang="ja-JP" altLang="en-US" smtClean="0"/>
              <a:t>‹#›</a:t>
            </a:fld>
            <a:endParaRPr kumimoji="1" lang="ja-JP" altLang="en-US" dirty="0"/>
          </a:p>
        </p:txBody>
      </p:sp>
    </p:spTree>
    <p:extLst>
      <p:ext uri="{BB962C8B-B14F-4D97-AF65-F5344CB8AC3E}">
        <p14:creationId xmlns:p14="http://schemas.microsoft.com/office/powerpoint/2010/main" val="25047046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9900" y="815975"/>
            <a:ext cx="5889625"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4187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204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4970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1025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97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2354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735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3198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0972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6164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845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680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700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475" y="2130486"/>
            <a:ext cx="8414702"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4948" y="3886200"/>
            <a:ext cx="692975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FBFBE88-5719-43E0-A15C-3DA4192A9919}"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276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30519FA-C1D7-4462-A163-F84A09ED737E}"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152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7247" y="274675"/>
            <a:ext cx="222742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4983" y="274675"/>
            <a:ext cx="6517269"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864BF56-BF13-40EE-B50E-5F16A0677A85}"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1632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ED1559D-54EE-4FCA-B322-C7BCCA8615B2}"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805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005" y="4406961"/>
            <a:ext cx="8414702"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005" y="2906713"/>
            <a:ext cx="841470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16BA0BD-3390-44D2-AAED-78FF38EA529D}"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4716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4982" y="1600206"/>
            <a:ext cx="43723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2323" y="1600206"/>
            <a:ext cx="43723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D52B26E-9349-482A-8605-D33C4301E82A}"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3725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4983" y="1535113"/>
            <a:ext cx="43740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4983" y="2174875"/>
            <a:ext cx="43740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28890" y="1535113"/>
            <a:ext cx="43757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28890" y="2174875"/>
            <a:ext cx="43757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C904233-D52F-48E4-B2CF-9D8B93CC68F7}"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9875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7C9D98E-F703-4E58-A215-5B8545AF52CA}"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422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45BEB34-0E47-4A03-9DD8-ECBD7BEBD890}"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7305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4983" y="273050"/>
            <a:ext cx="3256917"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0490" y="273089"/>
            <a:ext cx="55341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4983" y="1435103"/>
            <a:ext cx="32569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5B5E9F7-D9F7-444E-8E1C-E129F25015D2}"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0059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401" y="4800600"/>
            <a:ext cx="593979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0401" y="612775"/>
            <a:ext cx="59397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0401" y="5367338"/>
            <a:ext cx="59397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C901478-B67C-4D1C-929B-FD4BF30907B4}"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660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4983" y="274638"/>
            <a:ext cx="8909686"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4983" y="1600206"/>
            <a:ext cx="8909686"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4983" y="6356411"/>
            <a:ext cx="23099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169BE-B521-49A4-888D-FE962B1D4220}" type="datetime1">
              <a:rPr lang="ja-JP" altLang="en-US" smtClean="0">
                <a:solidFill>
                  <a:prstClr val="black">
                    <a:tint val="75000"/>
                  </a:prstClr>
                </a:solidFill>
              </a:rPr>
              <a:t>2021/3/29</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2381" y="6356411"/>
            <a:ext cx="313489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4750" y="6356411"/>
            <a:ext cx="23099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7176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341544950"/>
              </p:ext>
            </p:extLst>
          </p:nvPr>
        </p:nvGraphicFramePr>
        <p:xfrm>
          <a:off x="138023" y="389299"/>
          <a:ext cx="9761627" cy="6580844"/>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4166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400">
              <a:defRPr/>
            </a:pPr>
            <a:r>
              <a:rPr kumimoji="1" lang="ja-JP" altLang="en-US" sz="2000" b="1" dirty="0">
                <a:solidFill>
                  <a:prstClr val="white"/>
                </a:solidFill>
                <a:latin typeface="Meiryo UI" panose="020B0604030504040204" pitchFamily="50" charset="-128"/>
                <a:ea typeface="Meiryo UI" panose="020B0604030504040204" pitchFamily="50" charset="-128"/>
              </a:rPr>
              <a:t>平成</a:t>
            </a:r>
            <a:r>
              <a:rPr kumimoji="1" lang="en-US" altLang="ja-JP" sz="2000" b="1" dirty="0">
                <a:solidFill>
                  <a:prstClr val="white"/>
                </a:solidFill>
                <a:latin typeface="Meiryo UI" panose="020B0604030504040204" pitchFamily="50" charset="-128"/>
                <a:ea typeface="Meiryo UI" panose="020B0604030504040204" pitchFamily="50" charset="-128"/>
              </a:rPr>
              <a:t>30</a:t>
            </a:r>
            <a:r>
              <a:rPr kumimoji="1" lang="ja-JP" altLang="en-US" sz="2000" b="1" dirty="0">
                <a:solidFill>
                  <a:prstClr val="white"/>
                </a:solidFill>
                <a:latin typeface="Meiryo UI" panose="020B0604030504040204" pitchFamily="50" charset="-128"/>
                <a:ea typeface="Meiryo UI" panose="020B0604030504040204" pitchFamily="50" charset="-128"/>
              </a:rPr>
              <a:t>年度保険者機能強化推進交付</a:t>
            </a:r>
            <a:r>
              <a:rPr kumimoji="1" lang="ja-JP" altLang="en-US" sz="2000" b="1" dirty="0" smtClean="0">
                <a:solidFill>
                  <a:prstClr val="white"/>
                </a:solidFill>
                <a:latin typeface="Meiryo UI" panose="020B0604030504040204" pitchFamily="50" charset="-128"/>
                <a:ea typeface="Meiryo UI" panose="020B0604030504040204" pitchFamily="50" charset="-128"/>
              </a:rPr>
              <a:t>金（都道府県分）に</a:t>
            </a:r>
            <a:r>
              <a:rPr kumimoji="1" lang="ja-JP" altLang="en-US" sz="2000" b="1" dirty="0">
                <a:solidFill>
                  <a:prstClr val="white"/>
                </a:solidFill>
                <a:latin typeface="Meiryo UI" panose="020B0604030504040204" pitchFamily="50" charset="-128"/>
                <a:ea typeface="Meiryo UI" panose="020B0604030504040204" pitchFamily="50" charset="-128"/>
              </a:rPr>
              <a:t>係る</a:t>
            </a:r>
            <a:r>
              <a:rPr kumimoji="1" lang="ja-JP" altLang="en-US" sz="2000" b="1" dirty="0" smtClean="0">
                <a:solidFill>
                  <a:prstClr val="white"/>
                </a:solidFill>
                <a:latin typeface="Meiryo UI" panose="020B0604030504040204" pitchFamily="50" charset="-128"/>
                <a:ea typeface="Meiryo UI" panose="020B0604030504040204" pitchFamily="50" charset="-128"/>
              </a:rPr>
              <a:t>評価結果</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457059" y="6382290"/>
            <a:ext cx="2309918" cy="365125"/>
          </a:xfrm>
        </p:spPr>
        <p:txBody>
          <a:bodyPr/>
          <a:lstStyle/>
          <a:p>
            <a:r>
              <a:rPr lang="en-US" altLang="ja-JP" dirty="0">
                <a:solidFill>
                  <a:prstClr val="black">
                    <a:tint val="75000"/>
                  </a:prstClr>
                </a:solidFill>
              </a:rPr>
              <a:t>1</a:t>
            </a:r>
            <a:endParaRPr lang="ja-JP" altLang="en-US" dirty="0">
              <a:solidFill>
                <a:prstClr val="black">
                  <a:tint val="75000"/>
                </a:prstClr>
              </a:solidFill>
            </a:endParaRPr>
          </a:p>
        </p:txBody>
      </p:sp>
    </p:spTree>
    <p:extLst>
      <p:ext uri="{BB962C8B-B14F-4D97-AF65-F5344CB8AC3E}">
        <p14:creationId xmlns:p14="http://schemas.microsoft.com/office/powerpoint/2010/main" val="131670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3446052437"/>
              </p:ext>
            </p:extLst>
          </p:nvPr>
        </p:nvGraphicFramePr>
        <p:xfrm>
          <a:off x="106598" y="2212516"/>
          <a:ext cx="9793052" cy="4577898"/>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smtClean="0">
                <a:latin typeface="Meiryo UI" panose="020B0604030504040204" pitchFamily="50" charset="-128"/>
                <a:ea typeface="Meiryo UI" panose="020B0604030504040204" pitchFamily="50" charset="-128"/>
              </a:rPr>
              <a:t>Ⅱ</a:t>
            </a:r>
            <a:r>
              <a:rPr lang="ja-JP" altLang="ja-JP" sz="2000" b="1" dirty="0" smtClean="0">
                <a:latin typeface="Meiryo UI" panose="020B0604030504040204" pitchFamily="50" charset="-128"/>
                <a:ea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rPr>
              <a:t>７）介護給付の適正化</a:t>
            </a:r>
            <a:endParaRPr lang="ja-JP" altLang="ja-JP" sz="20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265781455"/>
              </p:ext>
            </p:extLst>
          </p:nvPr>
        </p:nvGraphicFramePr>
        <p:xfrm>
          <a:off x="106598" y="414196"/>
          <a:ext cx="9650464" cy="179832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4495390"/>
                    </a:ext>
                  </a:extLst>
                </a:gridCol>
                <a:gridCol w="3672000">
                  <a:extLst>
                    <a:ext uri="{9D8B030D-6E8A-4147-A177-3AD203B41FA5}">
                      <a16:colId xmlns:a16="http://schemas.microsoft.com/office/drawing/2014/main" val="4279079179"/>
                    </a:ext>
                  </a:extLst>
                </a:gridCol>
                <a:gridCol w="468000">
                  <a:extLst>
                    <a:ext uri="{9D8B030D-6E8A-4147-A177-3AD203B41FA5}">
                      <a16:colId xmlns:a16="http://schemas.microsoft.com/office/drawing/2014/main" val="2116160261"/>
                    </a:ext>
                  </a:extLst>
                </a:gridCol>
                <a:gridCol w="468000">
                  <a:extLst>
                    <a:ext uri="{9D8B030D-6E8A-4147-A177-3AD203B41FA5}">
                      <a16:colId xmlns:a16="http://schemas.microsoft.com/office/drawing/2014/main" val="3705958446"/>
                    </a:ext>
                  </a:extLst>
                </a:gridCol>
                <a:gridCol w="208280">
                  <a:extLst>
                    <a:ext uri="{9D8B030D-6E8A-4147-A177-3AD203B41FA5}">
                      <a16:colId xmlns:a16="http://schemas.microsoft.com/office/drawing/2014/main" val="1853340077"/>
                    </a:ext>
                  </a:extLst>
                </a:gridCol>
                <a:gridCol w="3672000">
                  <a:extLst>
                    <a:ext uri="{9D8B030D-6E8A-4147-A177-3AD203B41FA5}">
                      <a16:colId xmlns:a16="http://schemas.microsoft.com/office/drawing/2014/main" val="177521788"/>
                    </a:ext>
                  </a:extLst>
                </a:gridCol>
                <a:gridCol w="468000">
                  <a:extLst>
                    <a:ext uri="{9D8B030D-6E8A-4147-A177-3AD203B41FA5}">
                      <a16:colId xmlns:a16="http://schemas.microsoft.com/office/drawing/2014/main" val="2587305134"/>
                    </a:ext>
                  </a:extLst>
                </a:gridCol>
                <a:gridCol w="468000">
                  <a:extLst>
                    <a:ext uri="{9D8B030D-6E8A-4147-A177-3AD203B41FA5}">
                      <a16:colId xmlns:a16="http://schemas.microsoft.com/office/drawing/2014/main" val="2434994340"/>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評価指標</a:t>
                      </a: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3244172578"/>
                  </a:ext>
                </a:extLst>
              </a:tr>
              <a:tr h="0">
                <a:tc gridSpan="8">
                  <a:txBody>
                    <a:bodyPr/>
                    <a:lstStyle/>
                    <a:p>
                      <a:r>
                        <a:rPr kumimoji="1" lang="ja-JP" altLang="ja-JP" sz="1100" kern="1200" dirty="0" smtClean="0">
                          <a:solidFill>
                            <a:schemeClr val="dk1"/>
                          </a:solidFill>
                          <a:effectLst/>
                          <a:latin typeface="+mn-lt"/>
                          <a:ea typeface="+mn-ea"/>
                          <a:cs typeface="+mn-cs"/>
                        </a:rPr>
                        <a:t>介護給付費の適正化に関し、市町村に対する必要な支援を行っているか。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1187551953"/>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「医療情報との突合」「縦覧点検」の実施を支援している（国保連への委託に係る支援を含む）</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9.4</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エ</a:t>
                      </a:r>
                      <a:endParaRPr kumimoji="1" lang="en-US" altLang="ja-JP" sz="1100" dirty="0" smtClean="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保険者の効果的な取組事例を紹介する説明会等を実施している</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9.4</a:t>
                      </a:r>
                      <a:endParaRPr kumimoji="1" lang="ja-JP" altLang="en-US" sz="1100" dirty="0">
                        <a:latin typeface="+mn-ea"/>
                        <a:ea typeface="+mn-ea"/>
                      </a:endParaRPr>
                    </a:p>
                  </a:txBody>
                  <a:tcPr anchor="ctr"/>
                </a:tc>
                <a:extLst>
                  <a:ext uri="{0D108BD9-81ED-4DB2-BD59-A6C34878D82A}">
                    <a16:rowId xmlns:a16="http://schemas.microsoft.com/office/drawing/2014/main" val="3577518803"/>
                  </a:ext>
                </a:extLst>
              </a:tr>
              <a:tr h="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国保連の適正化システムの操作研修や実地における支援を実施している</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9.2</a:t>
                      </a:r>
                    </a:p>
                  </a:txBody>
                  <a:tcPr anchor="ctr"/>
                </a:tc>
                <a:tc>
                  <a:txBody>
                    <a:bodyPr/>
                    <a:lstStyle/>
                    <a:p>
                      <a:pPr algn="ctr"/>
                      <a:r>
                        <a:rPr kumimoji="1" lang="ja-JP" altLang="en-US" sz="1100" dirty="0" smtClean="0">
                          <a:latin typeface="+mn-ea"/>
                          <a:ea typeface="+mn-ea"/>
                        </a:rPr>
                        <a:t>オ</a:t>
                      </a:r>
                      <a:endParaRPr kumimoji="1" lang="ja-JP" altLang="en-US" sz="11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その他、都道府県として市町村の実情に応じた支援を実施している（モデル事業や市町村の取組への財政支援等）</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ea"/>
                        <a:ea typeface="+mn-ea"/>
                        <a:cs typeface="+mn-cs"/>
                      </a:endParaRPr>
                    </a:p>
                  </a:txBody>
                  <a:tcPr/>
                </a:tc>
                <a:tc>
                  <a:txBody>
                    <a:bodyPr/>
                    <a:lstStyle/>
                    <a:p>
                      <a:pPr algn="ctr"/>
                      <a:r>
                        <a:rPr kumimoji="1" lang="en-US" altLang="ja-JP" sz="1100" dirty="0" smtClean="0">
                          <a:latin typeface="+mn-ea"/>
                          <a:ea typeface="+mn-ea"/>
                        </a:rPr>
                        <a:t>10</a:t>
                      </a:r>
                    </a:p>
                  </a:txBody>
                  <a:tcPr anchor="ctr"/>
                </a:tc>
                <a:tc>
                  <a:txBody>
                    <a:bodyPr/>
                    <a:lstStyle/>
                    <a:p>
                      <a:pPr algn="ctr"/>
                      <a:r>
                        <a:rPr kumimoji="1" lang="en-US" altLang="ja-JP" sz="1100" dirty="0" smtClean="0">
                          <a:latin typeface="+mn-ea"/>
                          <a:ea typeface="+mn-ea"/>
                        </a:rPr>
                        <a:t>7.2</a:t>
                      </a:r>
                    </a:p>
                  </a:txBody>
                  <a:tcPr anchor="ctr"/>
                </a:tc>
                <a:extLst>
                  <a:ext uri="{0D108BD9-81ED-4DB2-BD59-A6C34878D82A}">
                    <a16:rowId xmlns:a16="http://schemas.microsoft.com/office/drawing/2014/main" val="950432111"/>
                  </a:ext>
                </a:extLst>
              </a:tr>
              <a:tr h="0">
                <a:tc>
                  <a:txBody>
                    <a:bodyPr/>
                    <a:lstStyle/>
                    <a:p>
                      <a:pPr algn="ctr"/>
                      <a:r>
                        <a:rPr kumimoji="1" lang="ja-JP" altLang="en-US" sz="1100" dirty="0" smtClean="0">
                          <a:latin typeface="+mn-ea"/>
                          <a:ea typeface="+mn-ea"/>
                        </a:rPr>
                        <a:t>ウ</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ケアプラン点検に関する研修や実地における支援を実施している</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9.6</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endParaRPr kumimoji="1" lang="ja-JP" altLang="ja-JP" sz="1100" kern="1200" dirty="0" smtClean="0">
                        <a:solidFill>
                          <a:schemeClr val="dk1"/>
                        </a:solidFill>
                        <a:effectLst/>
                        <a:latin typeface="+mn-ea"/>
                        <a:ea typeface="+mn-ea"/>
                        <a:cs typeface="+mn-cs"/>
                      </a:endParaRPr>
                    </a:p>
                  </a:txBody>
                  <a:tcPr/>
                </a:tc>
                <a:tc>
                  <a:txBody>
                    <a:bodyPr/>
                    <a:lstStyle/>
                    <a:p>
                      <a:pPr algn="ctr"/>
                      <a:endParaRPr kumimoji="1" lang="en-US" altLang="ja-JP" sz="1100" dirty="0" smtClean="0">
                        <a:latin typeface="+mn-ea"/>
                        <a:ea typeface="+mn-ea"/>
                      </a:endParaRPr>
                    </a:p>
                  </a:txBody>
                  <a:tcPr anchor="ctr"/>
                </a:tc>
                <a:tc>
                  <a:txBody>
                    <a:bodyPr/>
                    <a:lstStyle/>
                    <a:p>
                      <a:pPr algn="ctr"/>
                      <a:endParaRPr kumimoji="1" lang="en-US" altLang="ja-JP" sz="1100" dirty="0" smtClean="0">
                        <a:latin typeface="+mn-ea"/>
                        <a:ea typeface="+mn-ea"/>
                      </a:endParaRPr>
                    </a:p>
                  </a:txBody>
                  <a:tcPr anchor="ctr"/>
                </a:tc>
                <a:extLst>
                  <a:ext uri="{0D108BD9-81ED-4DB2-BD59-A6C34878D82A}">
                    <a16:rowId xmlns:a16="http://schemas.microsoft.com/office/drawing/2014/main" val="1692923358"/>
                  </a:ext>
                </a:extLst>
              </a:tr>
            </a:tbl>
          </a:graphicData>
        </a:graphic>
      </p:graphicFrame>
      <p:sp>
        <p:nvSpPr>
          <p:cNvPr id="3" name="スライド番号プレースホルダー 2"/>
          <p:cNvSpPr>
            <a:spLocks noGrp="1"/>
          </p:cNvSpPr>
          <p:nvPr>
            <p:ph type="sldNum" sz="quarter" idx="12"/>
          </p:nvPr>
        </p:nvSpPr>
        <p:spPr>
          <a:xfrm>
            <a:off x="7508818" y="6492875"/>
            <a:ext cx="2309918" cy="365125"/>
          </a:xfrm>
        </p:spPr>
        <p:txBody>
          <a:bodyPr/>
          <a:lstStyle/>
          <a:p>
            <a:r>
              <a:rPr lang="en-US" altLang="ja-JP" dirty="0" smtClean="0">
                <a:solidFill>
                  <a:prstClr val="black">
                    <a:tint val="75000"/>
                  </a:prstClr>
                </a:solidFill>
              </a:rPr>
              <a:t>10</a:t>
            </a:r>
            <a:endParaRPr lang="ja-JP" altLang="en-US" dirty="0">
              <a:solidFill>
                <a:prstClr val="black">
                  <a:tint val="75000"/>
                </a:prstClr>
              </a:solidFill>
            </a:endParaRPr>
          </a:p>
        </p:txBody>
      </p:sp>
    </p:spTree>
    <p:extLst>
      <p:ext uri="{BB962C8B-B14F-4D97-AF65-F5344CB8AC3E}">
        <p14:creationId xmlns:p14="http://schemas.microsoft.com/office/powerpoint/2010/main" val="2488741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674239642"/>
              </p:ext>
            </p:extLst>
          </p:nvPr>
        </p:nvGraphicFramePr>
        <p:xfrm>
          <a:off x="106599" y="2247900"/>
          <a:ext cx="9796226" cy="4525395"/>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a:latin typeface="Meiryo UI" panose="020B0604030504040204" pitchFamily="50" charset="-128"/>
                <a:ea typeface="Meiryo UI" panose="020B0604030504040204" pitchFamily="50" charset="-128"/>
              </a:rPr>
              <a:t>Ⅱ</a:t>
            </a:r>
            <a:r>
              <a:rPr lang="ja-JP"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８</a:t>
            </a:r>
            <a:r>
              <a:rPr lang="ja-JP" altLang="ja-JP" sz="2000" b="1" dirty="0">
                <a:latin typeface="Meiryo UI" panose="020B0604030504040204" pitchFamily="50" charset="-128"/>
                <a:ea typeface="Meiryo UI" panose="020B0604030504040204" pitchFamily="50" charset="-128"/>
              </a:rPr>
              <a:t>）介護人材の確保</a:t>
            </a:r>
            <a:endParaRPr lang="ja-JP" altLang="ja-JP" sz="20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80331192"/>
              </p:ext>
            </p:extLst>
          </p:nvPr>
        </p:nvGraphicFramePr>
        <p:xfrm>
          <a:off x="106598" y="358140"/>
          <a:ext cx="9650464" cy="188976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0828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評価指標</a:t>
                      </a: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0">
                <a:tc gridSpan="8">
                  <a:txBody>
                    <a:bodyPr/>
                    <a:lstStyle/>
                    <a:p>
                      <a:r>
                        <a:rPr kumimoji="1" lang="en-US" altLang="ja-JP" sz="1100" kern="1200" dirty="0" smtClean="0">
                          <a:solidFill>
                            <a:schemeClr val="dk1"/>
                          </a:solidFill>
                          <a:effectLst/>
                          <a:latin typeface="+mn-ea"/>
                          <a:ea typeface="+mn-ea"/>
                          <a:cs typeface="+mn-cs"/>
                        </a:rPr>
                        <a:t>2025</a:t>
                      </a:r>
                      <a:r>
                        <a:rPr kumimoji="1" lang="ja-JP" altLang="ja-JP" sz="1100" kern="1200" dirty="0" smtClean="0">
                          <a:solidFill>
                            <a:schemeClr val="dk1"/>
                          </a:solidFill>
                          <a:effectLst/>
                          <a:latin typeface="+mn-ea"/>
                          <a:ea typeface="+mn-ea"/>
                          <a:cs typeface="+mn-cs"/>
                        </a:rPr>
                        <a:t>年及び第７期計画期間における介護人材の将来推計を行い、具体的な目標を掲げた上で、必要な施策を企画立案しているか。</a:t>
                      </a: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en-US" altLang="ja-JP" sz="1100" kern="1200" dirty="0" smtClean="0">
                          <a:solidFill>
                            <a:schemeClr val="dk1"/>
                          </a:solidFill>
                          <a:effectLst/>
                          <a:latin typeface="+mn-ea"/>
                          <a:ea typeface="+mn-ea"/>
                          <a:cs typeface="+mn-cs"/>
                        </a:rPr>
                        <a:t>2025</a:t>
                      </a:r>
                      <a:r>
                        <a:rPr kumimoji="1" lang="ja-JP" altLang="ja-JP" sz="1100" kern="1200" dirty="0" smtClean="0">
                          <a:solidFill>
                            <a:schemeClr val="dk1"/>
                          </a:solidFill>
                          <a:effectLst/>
                          <a:latin typeface="+mn-ea"/>
                          <a:ea typeface="+mn-ea"/>
                          <a:cs typeface="+mn-cs"/>
                        </a:rPr>
                        <a:t>年、第７期計画期間における介護人材の推計を行っている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9.8</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イ</a:t>
                      </a:r>
                      <a:endParaRPr kumimoji="1" lang="en-US" altLang="ja-JP" sz="1100" dirty="0" smtClean="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定量的な目標及び実施時期を定めている</a:t>
                      </a:r>
                      <a:r>
                        <a:rPr kumimoji="1" lang="ja-JP" altLang="en-US" sz="1100" kern="1200" dirty="0" smtClean="0">
                          <a:solidFill>
                            <a:schemeClr val="dk1"/>
                          </a:solidFill>
                          <a:effectLst/>
                          <a:latin typeface="+mn-ea"/>
                          <a:ea typeface="+mn-ea"/>
                          <a:cs typeface="+mn-cs"/>
                        </a:rPr>
                        <a:t>。</a:t>
                      </a:r>
                      <a:endParaRPr kumimoji="1" lang="en-US"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9.4</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0">
                <a:tc gridSpan="8">
                  <a:txBody>
                    <a:bodyPr/>
                    <a:lstStyle/>
                    <a:p>
                      <a:r>
                        <a:rPr kumimoji="1" lang="ja-JP" altLang="ja-JP" sz="1100" kern="1200" dirty="0" smtClean="0">
                          <a:solidFill>
                            <a:schemeClr val="dk1"/>
                          </a:solidFill>
                          <a:effectLst/>
                          <a:latin typeface="+mn-ea"/>
                          <a:ea typeface="+mn-ea"/>
                          <a:cs typeface="+mn-cs"/>
                        </a:rPr>
                        <a:t>介護人材の確保及び質の向上に関し、当該地域における課題を踏まえ、必要な事業を実施している。</a:t>
                      </a:r>
                    </a:p>
                  </a:txBody>
                  <a:tcPr anchor="ctr"/>
                </a:tc>
                <a:tc hMerge="1">
                  <a:txBody>
                    <a:bodyPr/>
                    <a:lstStyle/>
                    <a:p>
                      <a:endParaRPr kumimoji="1" lang="ja-JP" altLang="ja-JP" sz="1100" kern="1200" dirty="0" smtClean="0">
                        <a:solidFill>
                          <a:schemeClr val="dk1"/>
                        </a:solidFill>
                        <a:effectLst/>
                        <a:latin typeface="+mn-ea"/>
                        <a:ea typeface="+mn-ea"/>
                        <a:cs typeface="+mn-cs"/>
                      </a:endParaRPr>
                    </a:p>
                  </a:txBody>
                  <a:tcPr anchor="ctr"/>
                </a:tc>
                <a:tc hMerge="1">
                  <a:txBody>
                    <a:bodyPr/>
                    <a:lstStyle/>
                    <a:p>
                      <a:pPr algn="ctr"/>
                      <a:endParaRPr kumimoji="1" lang="ja-JP" altLang="en-US" sz="1100" dirty="0">
                        <a:latin typeface="+mn-ea"/>
                        <a:ea typeface="+mn-ea"/>
                      </a:endParaRPr>
                    </a:p>
                  </a:txBody>
                  <a:tcPr anchor="ctr"/>
                </a:tc>
                <a:tc hMerge="1">
                  <a:txBody>
                    <a:bodyPr/>
                    <a:lstStyle/>
                    <a:p>
                      <a:pPr algn="ctr"/>
                      <a:endParaRPr kumimoji="1" lang="en-US" altLang="ja-JP" sz="1100" dirty="0" smtClean="0">
                        <a:latin typeface="+mn-ea"/>
                        <a:ea typeface="+mn-ea"/>
                      </a:endParaRPr>
                    </a:p>
                  </a:txBody>
                  <a:tcPr anchor="ctr"/>
                </a:tc>
                <a:tc hMerge="1">
                  <a:txBody>
                    <a:bodyPr/>
                    <a:lstStyle/>
                    <a:p>
                      <a:pPr algn="ctr"/>
                      <a:endParaRPr kumimoji="1" lang="ja-JP" altLang="en-US" sz="1100" dirty="0">
                        <a:latin typeface="+mn-ea"/>
                        <a:ea typeface="+mn-ea"/>
                      </a:endParaRPr>
                    </a:p>
                  </a:txBody>
                  <a:tcPr anchor="ctr"/>
                </a:tc>
                <a:tc hMerge="1">
                  <a:txBody>
                    <a:bodyPr/>
                    <a:lstStyle/>
                    <a:p>
                      <a:endParaRPr kumimoji="1" lang="ja-JP" altLang="ja-JP" sz="1100" kern="1200" dirty="0" smtClean="0">
                        <a:solidFill>
                          <a:schemeClr val="dk1"/>
                        </a:solidFill>
                        <a:effectLst/>
                        <a:latin typeface="+mn-ea"/>
                        <a:ea typeface="+mn-ea"/>
                        <a:cs typeface="+mn-cs"/>
                      </a:endParaRPr>
                    </a:p>
                  </a:txBody>
                  <a:tcPr/>
                </a:tc>
                <a:tc hMerge="1">
                  <a:txBody>
                    <a:bodyPr/>
                    <a:lstStyle/>
                    <a:p>
                      <a:pPr algn="ctr"/>
                      <a:endParaRPr kumimoji="1" lang="en-US" altLang="ja-JP" sz="1100" dirty="0" smtClean="0">
                        <a:latin typeface="+mn-ea"/>
                        <a:ea typeface="+mn-ea"/>
                      </a:endParaRPr>
                    </a:p>
                  </a:txBody>
                  <a:tcPr anchor="ctr"/>
                </a:tc>
                <a:tc hMerge="1">
                  <a:txBody>
                    <a:bodyPr/>
                    <a:lstStyle/>
                    <a:p>
                      <a:pPr algn="ctr"/>
                      <a:endParaRPr kumimoji="1" lang="en-US" altLang="ja-JP" sz="1100" dirty="0" smtClean="0">
                        <a:latin typeface="+mn-ea"/>
                        <a:ea typeface="+mn-ea"/>
                      </a:endParaRPr>
                    </a:p>
                  </a:txBody>
                  <a:tcPr anchor="ctr"/>
                </a:tc>
                <a:extLst>
                  <a:ext uri="{0D108BD9-81ED-4DB2-BD59-A6C34878D82A}">
                    <a16:rowId xmlns:a16="http://schemas.microsoft.com/office/drawing/2014/main" val="2516283473"/>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人材の新規参入や、復職・再就職支援策を実施している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10.0</a:t>
                      </a:r>
                    </a:p>
                  </a:txBody>
                  <a:tcPr anchor="ctr"/>
                </a:tc>
                <a:tc>
                  <a:txBody>
                    <a:bodyPr/>
                    <a:lstStyle/>
                    <a:p>
                      <a:pPr algn="ctr"/>
                      <a:r>
                        <a:rPr kumimoji="1" lang="ja-JP" altLang="en-US" sz="1100" dirty="0" smtClean="0">
                          <a:latin typeface="+mn-ea"/>
                          <a:ea typeface="+mn-ea"/>
                        </a:rPr>
                        <a:t>ウ</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その他、人材確保・質の向上に向けた取組を実施</a:t>
                      </a:r>
                      <a:r>
                        <a:rPr kumimoji="1" lang="ja-JP" altLang="ja-JP" sz="1100" kern="1200" smtClean="0">
                          <a:solidFill>
                            <a:schemeClr val="dk1"/>
                          </a:solidFill>
                          <a:effectLst/>
                          <a:latin typeface="+mn-ea"/>
                          <a:ea typeface="+mn-ea"/>
                          <a:cs typeface="+mn-cs"/>
                        </a:rPr>
                        <a:t>している</a:t>
                      </a:r>
                      <a:r>
                        <a:rPr kumimoji="1" lang="ja-JP" altLang="en-US" sz="1100" kern="120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p>
                  </a:txBody>
                  <a:tcPr anchor="ctr"/>
                </a:tc>
                <a:tc>
                  <a:txBody>
                    <a:bodyPr/>
                    <a:lstStyle/>
                    <a:p>
                      <a:pPr algn="ctr"/>
                      <a:r>
                        <a:rPr kumimoji="1" lang="en-US" altLang="ja-JP" sz="1100" dirty="0" smtClean="0">
                          <a:latin typeface="+mn-ea"/>
                          <a:ea typeface="+mn-ea"/>
                        </a:rPr>
                        <a:t>9.6</a:t>
                      </a:r>
                    </a:p>
                  </a:txBody>
                  <a:tcPr anchor="ctr"/>
                </a:tc>
                <a:extLst>
                  <a:ext uri="{0D108BD9-81ED-4DB2-BD59-A6C34878D82A}">
                    <a16:rowId xmlns:a16="http://schemas.microsoft.com/office/drawing/2014/main" val="4219815525"/>
                  </a:ext>
                </a:extLst>
              </a:tr>
              <a:tr h="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都道府県として、介護ロボットやＩＣＴの活用に向けたモデル事業等の推進策を実施している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8.9</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endParaRPr kumimoji="1" lang="ja-JP" altLang="ja-JP" sz="1100" kern="1200" dirty="0" smtClean="0">
                        <a:solidFill>
                          <a:schemeClr val="dk1"/>
                        </a:solidFill>
                        <a:effectLst/>
                        <a:latin typeface="+mn-ea"/>
                        <a:ea typeface="+mn-ea"/>
                        <a:cs typeface="+mn-cs"/>
                      </a:endParaRPr>
                    </a:p>
                  </a:txBody>
                  <a:tcPr anchor="ctr"/>
                </a:tc>
                <a:tc>
                  <a:txBody>
                    <a:bodyPr/>
                    <a:lstStyle/>
                    <a:p>
                      <a:pPr algn="ctr"/>
                      <a:endParaRPr kumimoji="1" lang="en-US" altLang="ja-JP" sz="1100" dirty="0" smtClean="0">
                        <a:latin typeface="+mn-ea"/>
                        <a:ea typeface="+mn-ea"/>
                      </a:endParaRPr>
                    </a:p>
                  </a:txBody>
                  <a:tcPr anchor="ctr"/>
                </a:tc>
                <a:tc>
                  <a:txBody>
                    <a:bodyPr/>
                    <a:lstStyle/>
                    <a:p>
                      <a:pPr algn="ctr"/>
                      <a:endParaRPr kumimoji="1" lang="en-US" altLang="ja-JP" sz="1100" dirty="0" smtClean="0">
                        <a:latin typeface="+mn-ea"/>
                        <a:ea typeface="+mn-ea"/>
                      </a:endParaRPr>
                    </a:p>
                  </a:txBody>
                  <a:tcPr anchor="ctr"/>
                </a:tc>
                <a:extLst>
                  <a:ext uri="{0D108BD9-81ED-4DB2-BD59-A6C34878D82A}">
                    <a16:rowId xmlns:a16="http://schemas.microsoft.com/office/drawing/2014/main" val="1201803747"/>
                  </a:ext>
                </a:extLst>
              </a:tr>
            </a:tbl>
          </a:graphicData>
        </a:graphic>
      </p:graphicFrame>
      <p:sp>
        <p:nvSpPr>
          <p:cNvPr id="2" name="スライド番号プレースホルダー 1"/>
          <p:cNvSpPr>
            <a:spLocks noGrp="1"/>
          </p:cNvSpPr>
          <p:nvPr>
            <p:ph type="sldNum" sz="quarter" idx="12"/>
          </p:nvPr>
        </p:nvSpPr>
        <p:spPr>
          <a:xfrm>
            <a:off x="7515270" y="6492875"/>
            <a:ext cx="2309918" cy="365125"/>
          </a:xfrm>
        </p:spPr>
        <p:txBody>
          <a:bodyPr/>
          <a:lstStyle/>
          <a:p>
            <a:r>
              <a:rPr lang="en-US" altLang="ja-JP" dirty="0" smtClean="0">
                <a:solidFill>
                  <a:prstClr val="black">
                    <a:tint val="75000"/>
                  </a:prstClr>
                </a:solidFill>
              </a:rPr>
              <a:t>11</a:t>
            </a:r>
            <a:endParaRPr lang="ja-JP" altLang="en-US" dirty="0">
              <a:solidFill>
                <a:prstClr val="black">
                  <a:tint val="75000"/>
                </a:prstClr>
              </a:solidFill>
            </a:endParaRPr>
          </a:p>
        </p:txBody>
      </p:sp>
    </p:spTree>
    <p:extLst>
      <p:ext uri="{BB962C8B-B14F-4D97-AF65-F5344CB8AC3E}">
        <p14:creationId xmlns:p14="http://schemas.microsoft.com/office/powerpoint/2010/main" val="2732984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2367647237"/>
              </p:ext>
            </p:extLst>
          </p:nvPr>
        </p:nvGraphicFramePr>
        <p:xfrm>
          <a:off x="120572" y="1535500"/>
          <a:ext cx="9779077" cy="5237794"/>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a:latin typeface="Meiryo UI" panose="020B0604030504040204" pitchFamily="50" charset="-128"/>
                <a:ea typeface="Meiryo UI" panose="020B0604030504040204" pitchFamily="50" charset="-128"/>
              </a:rPr>
              <a:t>Ⅱ</a:t>
            </a:r>
            <a:r>
              <a:rPr lang="ja-JP"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９</a:t>
            </a:r>
            <a:r>
              <a:rPr lang="ja-JP"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その他の自立支援・重度化防止等に向けた各種取組への支援事業</a:t>
            </a:r>
            <a:endParaRPr lang="ja-JP" altLang="ja-JP" sz="20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64065657"/>
              </p:ext>
            </p:extLst>
          </p:nvPr>
        </p:nvGraphicFramePr>
        <p:xfrm>
          <a:off x="120572" y="575239"/>
          <a:ext cx="9658504" cy="720000"/>
        </p:xfrm>
        <a:graphic>
          <a:graphicData uri="http://schemas.openxmlformats.org/drawingml/2006/table">
            <a:tbl>
              <a:tblPr firstRow="1" bandRow="1">
                <a:tableStyleId>{5C22544A-7EE6-4342-B048-85BDC9FD1C3A}</a:tableStyleId>
              </a:tblPr>
              <a:tblGrid>
                <a:gridCol w="8703670">
                  <a:extLst>
                    <a:ext uri="{9D8B030D-6E8A-4147-A177-3AD203B41FA5}">
                      <a16:colId xmlns:a16="http://schemas.microsoft.com/office/drawing/2014/main" val="1624404869"/>
                    </a:ext>
                  </a:extLst>
                </a:gridCol>
                <a:gridCol w="477417">
                  <a:extLst>
                    <a:ext uri="{9D8B030D-6E8A-4147-A177-3AD203B41FA5}">
                      <a16:colId xmlns:a16="http://schemas.microsoft.com/office/drawing/2014/main" val="2178782984"/>
                    </a:ext>
                  </a:extLst>
                </a:gridCol>
                <a:gridCol w="477417">
                  <a:extLst>
                    <a:ext uri="{9D8B030D-6E8A-4147-A177-3AD203B41FA5}">
                      <a16:colId xmlns:a16="http://schemas.microsoft.com/office/drawing/2014/main" val="300635064"/>
                    </a:ext>
                  </a:extLst>
                </a:gridCol>
              </a:tblGrid>
              <a:tr h="360000">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360000">
                <a:tc>
                  <a:txBody>
                    <a:bodyPr/>
                    <a:lstStyle/>
                    <a:p>
                      <a:r>
                        <a:rPr lang="ja-JP" altLang="en-US" sz="1100" dirty="0" smtClean="0"/>
                        <a:t>（１）～（８）の他、自立支援、重度化防止に向けた市町村の取組について、管内の市町村の現状を把握した上で、必要な取組を行っているか。</a:t>
                      </a: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7.5</a:t>
                      </a:r>
                      <a:endParaRPr kumimoji="1" lang="ja-JP" altLang="en-US" sz="1100" dirty="0">
                        <a:latin typeface="+mn-ea"/>
                        <a:ea typeface="+mn-ea"/>
                      </a:endParaRPr>
                    </a:p>
                  </a:txBody>
                  <a:tcPr anchor="ctr"/>
                </a:tc>
                <a:extLst>
                  <a:ext uri="{0D108BD9-81ED-4DB2-BD59-A6C34878D82A}">
                    <a16:rowId xmlns:a16="http://schemas.microsoft.com/office/drawing/2014/main" val="1201803747"/>
                  </a:ext>
                </a:extLst>
              </a:tr>
            </a:tbl>
          </a:graphicData>
        </a:graphic>
      </p:graphicFrame>
      <p:sp>
        <p:nvSpPr>
          <p:cNvPr id="2" name="スライド番号プレースホルダー 1"/>
          <p:cNvSpPr>
            <a:spLocks noGrp="1"/>
          </p:cNvSpPr>
          <p:nvPr>
            <p:ph type="sldNum" sz="quarter" idx="12"/>
          </p:nvPr>
        </p:nvSpPr>
        <p:spPr>
          <a:xfrm>
            <a:off x="7469158" y="6492875"/>
            <a:ext cx="2309918" cy="365125"/>
          </a:xfrm>
        </p:spPr>
        <p:txBody>
          <a:bodyPr/>
          <a:lstStyle/>
          <a:p>
            <a:r>
              <a:rPr lang="en-US" altLang="ja-JP" dirty="0" smtClean="0">
                <a:solidFill>
                  <a:prstClr val="black">
                    <a:tint val="75000"/>
                  </a:prstClr>
                </a:solidFill>
              </a:rPr>
              <a:t>12</a:t>
            </a:r>
            <a:endParaRPr lang="ja-JP" altLang="en-US" dirty="0">
              <a:solidFill>
                <a:prstClr val="black">
                  <a:tint val="75000"/>
                </a:prstClr>
              </a:solidFill>
            </a:endParaRPr>
          </a:p>
        </p:txBody>
      </p:sp>
    </p:spTree>
    <p:extLst>
      <p:ext uri="{BB962C8B-B14F-4D97-AF65-F5344CB8AC3E}">
        <p14:creationId xmlns:p14="http://schemas.microsoft.com/office/powerpoint/2010/main" val="3012589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2349602339"/>
              </p:ext>
            </p:extLst>
          </p:nvPr>
        </p:nvGraphicFramePr>
        <p:xfrm>
          <a:off x="106599" y="1837428"/>
          <a:ext cx="9796226" cy="4935867"/>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a:latin typeface="Meiryo UI" panose="020B0604030504040204" pitchFamily="50" charset="-128"/>
                <a:ea typeface="Meiryo UI" panose="020B0604030504040204" pitchFamily="50" charset="-128"/>
              </a:rPr>
              <a:t>Ⅲ</a:t>
            </a:r>
            <a:r>
              <a:rPr lang="ja-JP" altLang="en-US" sz="2000" b="1" dirty="0">
                <a:latin typeface="Meiryo UI" panose="020B0604030504040204" pitchFamily="50" charset="-128"/>
                <a:ea typeface="Meiryo UI" panose="020B0604030504040204" pitchFamily="50" charset="-128"/>
              </a:rPr>
              <a:t>　管内の市町村における評価指標の達成状況による評価</a:t>
            </a:r>
          </a:p>
        </p:txBody>
      </p:sp>
      <p:graphicFrame>
        <p:nvGraphicFramePr>
          <p:cNvPr id="6" name="表 5"/>
          <p:cNvGraphicFramePr>
            <a:graphicFrameLocks noGrp="1"/>
          </p:cNvGraphicFramePr>
          <p:nvPr>
            <p:extLst>
              <p:ext uri="{D42A27DB-BD31-4B8C-83A1-F6EECF244321}">
                <p14:modId xmlns:p14="http://schemas.microsoft.com/office/powerpoint/2010/main" val="823124124"/>
              </p:ext>
            </p:extLst>
          </p:nvPr>
        </p:nvGraphicFramePr>
        <p:xfrm>
          <a:off x="143195" y="546203"/>
          <a:ext cx="9694184" cy="108000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853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tblGrid>
              <a:tr h="360000">
                <a:tc>
                  <a:txBody>
                    <a:bodyPr/>
                    <a:lstStyle/>
                    <a:p>
                      <a:pPr algn="ct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36000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r>
                        <a:rPr lang="ja-JP" altLang="en-US" sz="1100" b="0" i="0" u="none" strike="noStrike" dirty="0" smtClean="0">
                          <a:solidFill>
                            <a:schemeClr val="tx1"/>
                          </a:solidFill>
                          <a:effectLst/>
                          <a:latin typeface="ＭＳ Ｐゴシック"/>
                        </a:rPr>
                        <a:t>　管内市町村における</a:t>
                      </a:r>
                      <a:r>
                        <a:rPr kumimoji="1" lang="ja-JP" altLang="en-US" sz="1100" strike="noStrike" kern="1200" dirty="0" smtClean="0">
                          <a:solidFill>
                            <a:schemeClr val="tx1"/>
                          </a:solidFill>
                          <a:latin typeface="+mj-ea"/>
                          <a:ea typeface="+mn-ea"/>
                          <a:cs typeface="+mn-cs"/>
                        </a:rPr>
                        <a:t>一定期間における、</a:t>
                      </a:r>
                      <a:r>
                        <a:rPr kumimoji="1" lang="ja-JP" altLang="en-US" sz="1100" kern="1200" dirty="0" smtClean="0">
                          <a:solidFill>
                            <a:schemeClr val="tx1"/>
                          </a:solidFill>
                          <a:latin typeface="+mj-ea"/>
                          <a:ea typeface="+mn-ea"/>
                          <a:cs typeface="+mn-cs"/>
                        </a:rPr>
                        <a:t>要介護認定者の要介護認定等基準時間の変化率の状況はどのようになっているか。</a:t>
                      </a:r>
                      <a:endParaRPr kumimoji="1" lang="en-US" altLang="ja-JP" sz="1100" kern="1200" dirty="0" smtClean="0">
                        <a:solidFill>
                          <a:schemeClr val="tx1"/>
                        </a:solidFill>
                        <a:latin typeface="+mj-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6.4</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36000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管内市町村における</a:t>
                      </a:r>
                      <a:r>
                        <a:rPr kumimoji="1" lang="ja-JP" altLang="en-US" sz="1100" kern="1200" dirty="0" smtClean="0">
                          <a:solidFill>
                            <a:schemeClr val="tx1"/>
                          </a:solidFill>
                          <a:effectLst/>
                          <a:latin typeface="+mn-lt"/>
                          <a:ea typeface="+mn-ea"/>
                          <a:cs typeface="+mn-cs"/>
                        </a:rPr>
                        <a:t>一定期間における</a:t>
                      </a:r>
                      <a:r>
                        <a:rPr kumimoji="1" lang="ja-JP" altLang="ja-JP" sz="1100" kern="1200" dirty="0" smtClean="0">
                          <a:solidFill>
                            <a:schemeClr val="tx1"/>
                          </a:solidFill>
                          <a:effectLst/>
                          <a:latin typeface="+mn-lt"/>
                          <a:ea typeface="+mn-ea"/>
                          <a:cs typeface="+mn-cs"/>
                        </a:rPr>
                        <a:t>要介護</a:t>
                      </a:r>
                      <a:r>
                        <a:rPr kumimoji="1" lang="ja-JP" altLang="ja-JP" sz="1100" strike="noStrike" kern="1200" dirty="0" smtClean="0">
                          <a:solidFill>
                            <a:schemeClr val="tx1"/>
                          </a:solidFill>
                          <a:effectLst/>
                          <a:latin typeface="+mn-lt"/>
                          <a:ea typeface="+mn-ea"/>
                          <a:cs typeface="+mn-cs"/>
                        </a:rPr>
                        <a:t>認定者</a:t>
                      </a:r>
                      <a:r>
                        <a:rPr kumimoji="1" lang="ja-JP" altLang="ja-JP" sz="1100" kern="1200" dirty="0" smtClean="0">
                          <a:solidFill>
                            <a:schemeClr val="tx1"/>
                          </a:solidFill>
                          <a:effectLst/>
                          <a:latin typeface="+mn-lt"/>
                          <a:ea typeface="+mn-ea"/>
                          <a:cs typeface="+mn-cs"/>
                        </a:rPr>
                        <a:t>の</a:t>
                      </a:r>
                      <a:r>
                        <a:rPr kumimoji="1" lang="ja-JP" altLang="en-US" sz="1100" kern="1200" dirty="0" smtClean="0">
                          <a:solidFill>
                            <a:schemeClr val="tx1"/>
                          </a:solidFill>
                          <a:effectLst/>
                          <a:latin typeface="+mn-lt"/>
                          <a:ea typeface="+mn-ea"/>
                          <a:cs typeface="+mn-cs"/>
                        </a:rPr>
                        <a:t>要介護認定の変化率の状況はどのようになっているか。</a:t>
                      </a:r>
                      <a:endParaRPr lang="en-US" altLang="ja-JP" sz="1100" b="0" i="0" u="none" strike="noStrike" dirty="0" smtClean="0">
                        <a:solidFill>
                          <a:schemeClr val="tx1"/>
                        </a:solidFill>
                        <a:effectLst/>
                        <a:latin typeface="ＭＳ Ｐゴシック"/>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6.4</a:t>
                      </a:r>
                    </a:p>
                  </a:txBody>
                  <a:tcPr anchor="ctr"/>
                </a:tc>
                <a:extLst>
                  <a:ext uri="{0D108BD9-81ED-4DB2-BD59-A6C34878D82A}">
                    <a16:rowId xmlns:a16="http://schemas.microsoft.com/office/drawing/2014/main" val="4219815525"/>
                  </a:ext>
                </a:extLst>
              </a:tr>
            </a:tbl>
          </a:graphicData>
        </a:graphic>
      </p:graphicFrame>
      <p:sp>
        <p:nvSpPr>
          <p:cNvPr id="2" name="スライド番号プレースホルダー 1"/>
          <p:cNvSpPr>
            <a:spLocks noGrp="1"/>
          </p:cNvSpPr>
          <p:nvPr>
            <p:ph type="sldNum" sz="quarter" idx="12"/>
          </p:nvPr>
        </p:nvSpPr>
        <p:spPr>
          <a:xfrm>
            <a:off x="7465686" y="6492875"/>
            <a:ext cx="2309918" cy="365125"/>
          </a:xfrm>
        </p:spPr>
        <p:txBody>
          <a:bodyPr/>
          <a:lstStyle/>
          <a:p>
            <a:r>
              <a:rPr lang="en-US" altLang="ja-JP" dirty="0" smtClean="0">
                <a:solidFill>
                  <a:prstClr val="black">
                    <a:tint val="75000"/>
                  </a:prstClr>
                </a:solidFill>
              </a:rPr>
              <a:t>13</a:t>
            </a:r>
            <a:endParaRPr lang="ja-JP" altLang="en-US" dirty="0">
              <a:solidFill>
                <a:prstClr val="black">
                  <a:tint val="75000"/>
                </a:prstClr>
              </a:solidFill>
            </a:endParaRPr>
          </a:p>
        </p:txBody>
      </p:sp>
    </p:spTree>
    <p:extLst>
      <p:ext uri="{BB962C8B-B14F-4D97-AF65-F5344CB8AC3E}">
        <p14:creationId xmlns:p14="http://schemas.microsoft.com/office/powerpoint/2010/main" val="201540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4170863985"/>
              </p:ext>
            </p:extLst>
          </p:nvPr>
        </p:nvGraphicFramePr>
        <p:xfrm>
          <a:off x="106597" y="2423462"/>
          <a:ext cx="9796227" cy="4366638"/>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400">
              <a:defRPr/>
            </a:pPr>
            <a:r>
              <a:rPr kumimoji="1" lang="en-US" altLang="ja-JP" b="1" dirty="0">
                <a:solidFill>
                  <a:prstClr val="white"/>
                </a:solidFill>
                <a:latin typeface="Meiryo UI" panose="020B0604030504040204" pitchFamily="50" charset="-128"/>
                <a:ea typeface="Meiryo UI" panose="020B0604030504040204" pitchFamily="50" charset="-128"/>
              </a:rPr>
              <a:t>Ⅰ</a:t>
            </a:r>
            <a:r>
              <a:rPr kumimoji="1" lang="ja-JP" altLang="en-US" b="1" dirty="0">
                <a:solidFill>
                  <a:prstClr val="white"/>
                </a:solidFill>
                <a:latin typeface="Meiryo UI" panose="020B0604030504040204" pitchFamily="50" charset="-128"/>
                <a:ea typeface="Meiryo UI" panose="020B0604030504040204" pitchFamily="50" charset="-128"/>
              </a:rPr>
              <a:t>　管内の市町村の介護保健事業に係るデータ分析等を踏まえた地域課題の把握と支援計画</a:t>
            </a:r>
            <a:endParaRPr kumimoji="1" lang="en-US" altLang="ja-JP" b="1" dirty="0">
              <a:solidFill>
                <a:prstClr val="white"/>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06598" y="358140"/>
          <a:ext cx="9712280" cy="20421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97722632"/>
                    </a:ext>
                  </a:extLst>
                </a:gridCol>
                <a:gridCol w="3960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739993648"/>
                    </a:ext>
                  </a:extLst>
                </a:gridCol>
                <a:gridCol w="468000">
                  <a:extLst>
                    <a:ext uri="{9D8B030D-6E8A-4147-A177-3AD203B41FA5}">
                      <a16:colId xmlns:a16="http://schemas.microsoft.com/office/drawing/2014/main" val="300635064"/>
                    </a:ext>
                  </a:extLst>
                </a:gridCol>
                <a:gridCol w="216000">
                  <a:extLst>
                    <a:ext uri="{9D8B030D-6E8A-4147-A177-3AD203B41FA5}">
                      <a16:colId xmlns:a16="http://schemas.microsoft.com/office/drawing/2014/main" val="2396092149"/>
                    </a:ext>
                  </a:extLst>
                </a:gridCol>
                <a:gridCol w="3456000">
                  <a:extLst>
                    <a:ext uri="{9D8B030D-6E8A-4147-A177-3AD203B41FA5}">
                      <a16:colId xmlns:a16="http://schemas.microsoft.com/office/drawing/2014/main" val="2346506230"/>
                    </a:ext>
                  </a:extLst>
                </a:gridCol>
                <a:gridCol w="468000">
                  <a:extLst>
                    <a:ext uri="{9D8B030D-6E8A-4147-A177-3AD203B41FA5}">
                      <a16:colId xmlns:a16="http://schemas.microsoft.com/office/drawing/2014/main" val="416138721"/>
                    </a:ext>
                  </a:extLst>
                </a:gridCol>
                <a:gridCol w="468000">
                  <a:extLst>
                    <a:ext uri="{9D8B030D-6E8A-4147-A177-3AD203B41FA5}">
                      <a16:colId xmlns:a16="http://schemas.microsoft.com/office/drawing/2014/main" val="1508527750"/>
                    </a:ext>
                  </a:extLst>
                </a:gridCol>
              </a:tblGrid>
              <a:tr h="0">
                <a:tc>
                  <a:txBody>
                    <a:bodyPr/>
                    <a:lstStyle/>
                    <a:p>
                      <a:pPr algn="ct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評価指標</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得点</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平均</a:t>
                      </a:r>
                      <a:endParaRPr kumimoji="1" lang="ja-JP" altLang="en-US" sz="1000" dirty="0">
                        <a:latin typeface="+mn-ea"/>
                        <a:ea typeface="+mn-ea"/>
                      </a:endParaRPr>
                    </a:p>
                  </a:txBody>
                  <a:tcPr anchor="ctr"/>
                </a:tc>
                <a:tc>
                  <a:txBody>
                    <a:bodyPr/>
                    <a:lstStyle/>
                    <a:p>
                      <a:pPr algn="ct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評価指標</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得点</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平均</a:t>
                      </a:r>
                      <a:endParaRPr kumimoji="1" lang="ja-JP" altLang="en-US" sz="1000" dirty="0">
                        <a:latin typeface="+mn-ea"/>
                        <a:ea typeface="+mn-ea"/>
                      </a:endParaRPr>
                    </a:p>
                  </a:txBody>
                  <a:tcPr anchor="ctr"/>
                </a:tc>
                <a:extLst>
                  <a:ext uri="{0D108BD9-81ED-4DB2-BD59-A6C34878D82A}">
                    <a16:rowId xmlns:a16="http://schemas.microsoft.com/office/drawing/2014/main" val="2535473127"/>
                  </a:ext>
                </a:extLst>
              </a:tr>
              <a:tr h="0">
                <a:tc>
                  <a:txBody>
                    <a:bodyPr/>
                    <a:lstStyle/>
                    <a:p>
                      <a:pPr algn="ctr"/>
                      <a:r>
                        <a:rPr kumimoji="1" lang="ja-JP" altLang="en-US" sz="1000" dirty="0" smtClean="0">
                          <a:latin typeface="+mn-ea"/>
                          <a:ea typeface="+mn-ea"/>
                        </a:rPr>
                        <a:t>①</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n-ea"/>
                          <a:ea typeface="+mn-ea"/>
                        </a:rPr>
                        <a:t>　地域包括ケア「見える化」システムその他の各種データを活用し、当該都道府県及び管内の市町村の地域分析を実施し、当該地域の実情、地域課題を把握しているか。また、その内容を保険者と共有しているか。</a:t>
                      </a:r>
                      <a:endParaRPr lang="en-US" altLang="ja-JP" sz="1000" b="0" i="0" u="none" strike="noStrike" dirty="0" smtClean="0">
                        <a:solidFill>
                          <a:schemeClr val="tx1"/>
                        </a:solidFill>
                        <a:effectLst/>
                        <a:latin typeface="+mn-ea"/>
                        <a:ea typeface="+mn-ea"/>
                      </a:endParaRPr>
                    </a:p>
                  </a:txBody>
                  <a:tcPr anchor="ctr"/>
                </a:tc>
                <a:tc>
                  <a:txBody>
                    <a:bodyPr/>
                    <a:lstStyle/>
                    <a:p>
                      <a:pPr algn="ctr"/>
                      <a:r>
                        <a:rPr kumimoji="1" lang="en-US" altLang="ja-JP" sz="1000" dirty="0" smtClean="0">
                          <a:latin typeface="+mn-ea"/>
                          <a:ea typeface="+mn-ea"/>
                        </a:rPr>
                        <a:t>60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55.9</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④</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　現状分析、地域課題、保険者のニーズを踏まえて自立支援・重度化防止等に係る保険者への支援事業を企画立案しているか。</a:t>
                      </a: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14.7</a:t>
                      </a:r>
                      <a:endParaRPr kumimoji="1" lang="ja-JP" altLang="en-US" sz="10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000" dirty="0" smtClean="0">
                          <a:latin typeface="+mn-ea"/>
                          <a:ea typeface="+mn-ea"/>
                        </a:rPr>
                        <a:t>②</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n-ea"/>
                          <a:ea typeface="+mn-ea"/>
                        </a:rPr>
                        <a:t>　保険者が行っている自立支援・重度化防止等に係る取組の実施状況を把握し、管内の保険者における課題を把握しているか。また、その内容を保険者と共有しているか。</a:t>
                      </a:r>
                      <a:endParaRPr lang="en-US" altLang="ja-JP" sz="1000" dirty="0" smtClean="0">
                        <a:solidFill>
                          <a:schemeClr val="tx1"/>
                        </a:solidFill>
                        <a:latin typeface="+mn-ea"/>
                        <a:ea typeface="+mn-ea"/>
                      </a:endParaRPr>
                    </a:p>
                  </a:txBody>
                  <a:tcPr anchor="ctr"/>
                </a:tc>
                <a:tc>
                  <a:txBody>
                    <a:bodyPr/>
                    <a:lstStyle/>
                    <a:p>
                      <a:pPr algn="ctr"/>
                      <a:r>
                        <a:rPr kumimoji="1" lang="en-US" altLang="ja-JP" sz="1000" dirty="0" smtClean="0">
                          <a:latin typeface="+mn-ea"/>
                          <a:ea typeface="+mn-ea"/>
                        </a:rPr>
                        <a:t>60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59.4</a:t>
                      </a:r>
                    </a:p>
                  </a:txBody>
                  <a:tcPr anchor="ctr"/>
                </a:tc>
                <a:tc>
                  <a:txBody>
                    <a:bodyPr/>
                    <a:lstStyle/>
                    <a:p>
                      <a:pPr algn="ctr"/>
                      <a:r>
                        <a:rPr kumimoji="1" lang="ja-JP" altLang="en-US" sz="1000" dirty="0" smtClean="0">
                          <a:latin typeface="+mn-ea"/>
                          <a:ea typeface="+mn-ea"/>
                        </a:rPr>
                        <a:t>⑤</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 当該都道府県が実施した保険者支援に関する取組に係る市町村における効果について、把握し評価を行ったうえで、保険者と共有しているか。</a:t>
                      </a: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10.5</a:t>
                      </a:r>
                      <a:endParaRPr kumimoji="1" lang="ja-JP" altLang="en-US" sz="1000" dirty="0">
                        <a:latin typeface="+mn-ea"/>
                        <a:ea typeface="+mn-ea"/>
                      </a:endParaRPr>
                    </a:p>
                  </a:txBody>
                  <a:tcPr anchor="ctr"/>
                </a:tc>
                <a:extLst>
                  <a:ext uri="{0D108BD9-81ED-4DB2-BD59-A6C34878D82A}">
                    <a16:rowId xmlns:a16="http://schemas.microsoft.com/office/drawing/2014/main" val="4219815525"/>
                  </a:ext>
                </a:extLst>
              </a:tr>
              <a:tr h="0">
                <a:tc>
                  <a:txBody>
                    <a:bodyPr/>
                    <a:lstStyle/>
                    <a:p>
                      <a:pPr algn="ctr"/>
                      <a:r>
                        <a:rPr kumimoji="1" lang="ja-JP" altLang="en-US" sz="1000" dirty="0" smtClean="0">
                          <a:latin typeface="+mn-ea"/>
                          <a:ea typeface="+mn-ea"/>
                        </a:rPr>
                        <a:t>③</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mn-ea"/>
                          <a:ea typeface="+mn-ea"/>
                        </a:rPr>
                        <a:t>　保険者が行っている自立支援・重度化防止等に係る取組に関し、都道府県の支援に係る保険者のニーズを把握しているか。</a:t>
                      </a: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14.4</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⑥</a:t>
                      </a:r>
                      <a:endParaRPr kumimoji="1" lang="ja-JP" altLang="en-US" sz="1000" dirty="0">
                        <a:latin typeface="+mn-ea"/>
                        <a:ea typeface="+mn-ea"/>
                      </a:endParaRPr>
                    </a:p>
                  </a:txBody>
                  <a:tcPr anchor="ctr"/>
                </a:tc>
                <a:tc>
                  <a:txBody>
                    <a:bodyPr/>
                    <a:lstStyle/>
                    <a:p>
                      <a:r>
                        <a:rPr lang="ja-JP" altLang="en-US" sz="1000" b="0" i="0" u="none" strike="noStrike" dirty="0" smtClean="0">
                          <a:solidFill>
                            <a:schemeClr val="tx1"/>
                          </a:solidFill>
                          <a:effectLst/>
                          <a:latin typeface="+mn-ea"/>
                          <a:ea typeface="+mn-ea"/>
                        </a:rPr>
                        <a:t>　管内の市町村の介護保険事業に関する現状や将来推計に基づき、</a:t>
                      </a:r>
                      <a:r>
                        <a:rPr lang="en-US" altLang="ja-JP" sz="1000" b="0" i="0" u="none" strike="noStrike" dirty="0" smtClean="0">
                          <a:solidFill>
                            <a:schemeClr val="tx1"/>
                          </a:solidFill>
                          <a:effectLst/>
                          <a:latin typeface="+mn-ea"/>
                          <a:ea typeface="+mn-ea"/>
                        </a:rPr>
                        <a:t>2025</a:t>
                      </a:r>
                      <a:r>
                        <a:rPr lang="ja-JP" altLang="en-US" sz="1000" b="0" i="0" u="none" strike="noStrike" dirty="0" smtClean="0">
                          <a:solidFill>
                            <a:schemeClr val="tx1"/>
                          </a:solidFill>
                          <a:effectLst/>
                          <a:latin typeface="+mn-ea"/>
                          <a:ea typeface="+mn-ea"/>
                        </a:rPr>
                        <a:t>年度に向けて、自立支援・重度化防止等に資する市町村の支援のための施策のについて、目標及び目標を実現するための重点施策を決定しているか。</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15</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14.7</a:t>
                      </a:r>
                      <a:endParaRPr kumimoji="1" lang="ja-JP" altLang="en-US" sz="1000" dirty="0">
                        <a:latin typeface="+mn-ea"/>
                        <a:ea typeface="+mn-ea"/>
                      </a:endParaRPr>
                    </a:p>
                  </a:txBody>
                  <a:tcPr anchor="ctr"/>
                </a:tc>
                <a:extLst>
                  <a:ext uri="{0D108BD9-81ED-4DB2-BD59-A6C34878D82A}">
                    <a16:rowId xmlns:a16="http://schemas.microsoft.com/office/drawing/2014/main" val="1201803747"/>
                  </a:ext>
                </a:extLst>
              </a:tr>
            </a:tbl>
          </a:graphicData>
        </a:graphic>
      </p:graphicFrame>
      <p:sp>
        <p:nvSpPr>
          <p:cNvPr id="2" name="スライド番号プレースホルダー 1"/>
          <p:cNvSpPr>
            <a:spLocks noGrp="1"/>
          </p:cNvSpPr>
          <p:nvPr>
            <p:ph type="sldNum" sz="quarter" idx="12"/>
          </p:nvPr>
        </p:nvSpPr>
        <p:spPr>
          <a:xfrm>
            <a:off x="7508960" y="6492875"/>
            <a:ext cx="2309918" cy="365125"/>
          </a:xfrm>
        </p:spPr>
        <p:txBody>
          <a:bodyPr/>
          <a:lstStyle/>
          <a:p>
            <a:r>
              <a:rPr lang="en-US" altLang="ja-JP" dirty="0">
                <a:solidFill>
                  <a:prstClr val="black">
                    <a:tint val="75000"/>
                  </a:prstClr>
                </a:solidFill>
              </a:rPr>
              <a:t>2</a:t>
            </a:r>
            <a:endParaRPr lang="ja-JP" altLang="en-US" dirty="0">
              <a:solidFill>
                <a:prstClr val="black">
                  <a:tint val="75000"/>
                </a:prstClr>
              </a:solidFill>
            </a:endParaRPr>
          </a:p>
        </p:txBody>
      </p:sp>
    </p:spTree>
    <p:extLst>
      <p:ext uri="{BB962C8B-B14F-4D97-AF65-F5344CB8AC3E}">
        <p14:creationId xmlns:p14="http://schemas.microsoft.com/office/powerpoint/2010/main" val="2048557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1778527584"/>
              </p:ext>
            </p:extLst>
          </p:nvPr>
        </p:nvGraphicFramePr>
        <p:xfrm>
          <a:off x="106598" y="1638300"/>
          <a:ext cx="9793052" cy="5151799"/>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251034" indent="-637630" algn="ctr">
              <a:defRPr/>
            </a:pPr>
            <a:r>
              <a:rPr lang="en-US" altLang="ja-JP" sz="2000" b="1" dirty="0">
                <a:latin typeface="Meiryo UI" panose="020B0604030504040204" pitchFamily="50" charset="-128"/>
                <a:ea typeface="Meiryo UI" panose="020B0604030504040204" pitchFamily="50" charset="-128"/>
              </a:rPr>
              <a:t>Ⅱ</a:t>
            </a:r>
            <a:r>
              <a:rPr lang="ja-JP" altLang="en-US" sz="2000" b="1" dirty="0">
                <a:latin typeface="Meiryo UI" panose="020B0604030504040204" pitchFamily="50" charset="-128"/>
                <a:ea typeface="Meiryo UI" panose="020B0604030504040204" pitchFamily="50" charset="-128"/>
              </a:rPr>
              <a:t>（１）保険者による地域分析、介護保険事業計画の策定</a:t>
            </a:r>
            <a:endParaRPr lang="en-US" altLang="ja-JP" sz="2000"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77624049"/>
              </p:ext>
            </p:extLst>
          </p:nvPr>
        </p:nvGraphicFramePr>
        <p:xfrm>
          <a:off x="106598" y="358140"/>
          <a:ext cx="9676280" cy="12801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97722632"/>
                    </a:ext>
                  </a:extLst>
                </a:gridCol>
                <a:gridCol w="853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739993648"/>
                    </a:ext>
                  </a:extLst>
                </a:gridCol>
                <a:gridCol w="468000">
                  <a:extLst>
                    <a:ext uri="{9D8B030D-6E8A-4147-A177-3AD203B41FA5}">
                      <a16:colId xmlns:a16="http://schemas.microsoft.com/office/drawing/2014/main" val="300635064"/>
                    </a:ext>
                  </a:extLst>
                </a:gridCol>
              </a:tblGrid>
              <a:tr h="0">
                <a:tc>
                  <a:txBody>
                    <a:bodyPr/>
                    <a:lstStyle/>
                    <a:p>
                      <a:pPr algn="ct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評価指標</a:t>
                      </a:r>
                      <a:endParaRPr kumimoji="1" lang="ja-JP" altLang="en-US" sz="1000" dirty="0">
                        <a:latin typeface="+mn-ea"/>
                        <a:ea typeface="+mn-ea"/>
                      </a:endParaRPr>
                    </a:p>
                  </a:txBody>
                  <a:tcPr/>
                </a:tc>
                <a:tc>
                  <a:txBody>
                    <a:bodyPr/>
                    <a:lstStyle/>
                    <a:p>
                      <a:pPr algn="ctr"/>
                      <a:r>
                        <a:rPr kumimoji="1" lang="ja-JP" altLang="en-US" sz="1000" dirty="0" smtClean="0">
                          <a:latin typeface="+mn-ea"/>
                          <a:ea typeface="+mn-ea"/>
                        </a:rPr>
                        <a:t>得点</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平均</a:t>
                      </a:r>
                      <a:endParaRPr kumimoji="1" lang="ja-JP" altLang="en-US" sz="1000" dirty="0">
                        <a:latin typeface="+mn-ea"/>
                        <a:ea typeface="+mn-ea"/>
                      </a:endParaRPr>
                    </a:p>
                  </a:txBody>
                  <a:tcPr anchor="ctr"/>
                </a:tc>
                <a:extLst>
                  <a:ext uri="{0D108BD9-81ED-4DB2-BD59-A6C34878D82A}">
                    <a16:rowId xmlns:a16="http://schemas.microsoft.com/office/drawing/2014/main" val="2535473127"/>
                  </a:ext>
                </a:extLst>
              </a:tr>
              <a:tr h="0">
                <a:tc gridSpan="4">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保険者による地域包括ケア「見える化」システムによる地域分析、介護保険事業の策定に係り、市町村への研修事業やアドバイザー派遣事業等を行っているか。</a:t>
                      </a:r>
                      <a:endParaRPr kumimoji="1" lang="en-US" altLang="ja-JP" sz="1100" b="0" dirty="0" smtClean="0">
                        <a:solidFill>
                          <a:schemeClr val="tx1"/>
                        </a:solidFill>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pPr algn="ctr"/>
                      <a:endParaRPr kumimoji="1" lang="ja-JP" altLang="en-US" sz="1000" dirty="0">
                        <a:latin typeface="+mn-ea"/>
                        <a:ea typeface="+mn-ea"/>
                      </a:endParaRPr>
                    </a:p>
                  </a:txBody>
                  <a:tcPr anchor="ctr"/>
                </a:tc>
                <a:tc hMerge="1">
                  <a:txBody>
                    <a:bodyPr/>
                    <a:lstStyle/>
                    <a:p>
                      <a:pPr algn="ctr"/>
                      <a:endParaRPr kumimoji="1" lang="ja-JP" altLang="en-US" sz="1000" dirty="0">
                        <a:latin typeface="+mn-ea"/>
                        <a:ea typeface="+mn-ea"/>
                      </a:endParaRPr>
                    </a:p>
                  </a:txBody>
                  <a:tcPr anchor="ctr"/>
                </a:tc>
                <a:extLst>
                  <a:ext uri="{0D108BD9-81ED-4DB2-BD59-A6C34878D82A}">
                    <a16:rowId xmlns:a16="http://schemas.microsoft.com/office/drawing/2014/main" val="933404504"/>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市町村への研修事業を実施している。</a:t>
                      </a:r>
                      <a:endParaRPr kumimoji="1" lang="en-US" altLang="ja-JP" sz="1100" b="0" dirty="0" smtClean="0">
                        <a:solidFill>
                          <a:schemeClr val="tx1"/>
                        </a:solidFill>
                      </a:endParaRP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8.5</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市町村へのアドバイザー派遣事業を実施している。</a:t>
                      </a:r>
                      <a:endParaRPr kumimoji="1" lang="en-US" altLang="ja-JP" sz="1100" b="0" dirty="0" smtClean="0">
                        <a:solidFill>
                          <a:schemeClr val="tx1"/>
                        </a:solidFill>
                      </a:endParaRP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5.5</a:t>
                      </a:r>
                    </a:p>
                  </a:txBody>
                  <a:tcPr anchor="ctr"/>
                </a:tc>
                <a:extLst>
                  <a:ext uri="{0D108BD9-81ED-4DB2-BD59-A6C34878D82A}">
                    <a16:rowId xmlns:a16="http://schemas.microsoft.com/office/drawing/2014/main" val="4219815525"/>
                  </a:ext>
                </a:extLst>
              </a:tr>
              <a:tr h="0">
                <a:tc>
                  <a:txBody>
                    <a:bodyPr/>
                    <a:lstStyle/>
                    <a:p>
                      <a:pPr algn="ctr"/>
                      <a:r>
                        <a:rPr kumimoji="1" lang="ja-JP" altLang="en-US" sz="1100" dirty="0" smtClean="0">
                          <a:latin typeface="+mn-ea"/>
                          <a:ea typeface="+mn-ea"/>
                        </a:rPr>
                        <a:t>ウ</a:t>
                      </a:r>
                      <a:endParaRPr kumimoji="1" lang="ja-JP" altLang="en-US" sz="1100" dirty="0">
                        <a:latin typeface="+mn-ea"/>
                        <a:ea typeface="+mn-ea"/>
                      </a:endParaRPr>
                    </a:p>
                  </a:txBody>
                  <a:tcPr anchor="ctr"/>
                </a:tc>
                <a:tc>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その他必要な事業を実施している（モデル事業や市町村の取組への財政支援等）。</a:t>
                      </a: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4.0</a:t>
                      </a:r>
                      <a:endParaRPr kumimoji="1" lang="ja-JP" altLang="en-US" sz="1100" dirty="0">
                        <a:latin typeface="+mn-ea"/>
                        <a:ea typeface="+mn-ea"/>
                      </a:endParaRPr>
                    </a:p>
                  </a:txBody>
                  <a:tcPr anchor="ctr"/>
                </a:tc>
                <a:extLst>
                  <a:ext uri="{0D108BD9-81ED-4DB2-BD59-A6C34878D82A}">
                    <a16:rowId xmlns:a16="http://schemas.microsoft.com/office/drawing/2014/main" val="1201803747"/>
                  </a:ext>
                </a:extLst>
              </a:tr>
            </a:tbl>
          </a:graphicData>
        </a:graphic>
      </p:graphicFrame>
      <p:sp>
        <p:nvSpPr>
          <p:cNvPr id="2" name="スライド番号プレースホルダー 1"/>
          <p:cNvSpPr>
            <a:spLocks noGrp="1"/>
          </p:cNvSpPr>
          <p:nvPr>
            <p:ph type="sldNum" sz="quarter" idx="12"/>
          </p:nvPr>
        </p:nvSpPr>
        <p:spPr>
          <a:xfrm>
            <a:off x="7472960" y="6492875"/>
            <a:ext cx="2309918" cy="365125"/>
          </a:xfrm>
        </p:spPr>
        <p:txBody>
          <a:bodyPr/>
          <a:lstStyle/>
          <a:p>
            <a:r>
              <a:rPr lang="en-US" altLang="ja-JP" dirty="0">
                <a:solidFill>
                  <a:prstClr val="black">
                    <a:tint val="75000"/>
                  </a:prstClr>
                </a:solidFill>
              </a:rPr>
              <a:t>3</a:t>
            </a:r>
            <a:endParaRPr lang="ja-JP" altLang="en-US" dirty="0">
              <a:solidFill>
                <a:prstClr val="black">
                  <a:tint val="75000"/>
                </a:prstClr>
              </a:solidFill>
            </a:endParaRPr>
          </a:p>
        </p:txBody>
      </p:sp>
    </p:spTree>
    <p:extLst>
      <p:ext uri="{BB962C8B-B14F-4D97-AF65-F5344CB8AC3E}">
        <p14:creationId xmlns:p14="http://schemas.microsoft.com/office/powerpoint/2010/main" val="228725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1119784897"/>
              </p:ext>
            </p:extLst>
          </p:nvPr>
        </p:nvGraphicFramePr>
        <p:xfrm>
          <a:off x="106598" y="2750820"/>
          <a:ext cx="9793052" cy="4041866"/>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251034" indent="-637630" algn="ctr">
              <a:defRPr/>
            </a:pPr>
            <a:r>
              <a:rPr lang="en-US" altLang="ja-JP" sz="2000" b="1" dirty="0">
                <a:latin typeface="Meiryo UI" panose="020B0604030504040204" pitchFamily="50" charset="-128"/>
                <a:ea typeface="Meiryo UI" panose="020B0604030504040204" pitchFamily="50" charset="-128"/>
              </a:rPr>
              <a:t>Ⅱ</a:t>
            </a:r>
            <a:r>
              <a:rPr lang="ja-JP" altLang="en-US" sz="2000" b="1" dirty="0">
                <a:latin typeface="Meiryo UI" panose="020B0604030504040204" pitchFamily="50" charset="-128"/>
                <a:ea typeface="Meiryo UI" panose="020B0604030504040204" pitchFamily="50" charset="-128"/>
              </a:rPr>
              <a:t>（２）地域ケア</a:t>
            </a:r>
            <a:r>
              <a:rPr lang="ja-JP" altLang="en-US" sz="2000" b="1" dirty="0" smtClean="0">
                <a:latin typeface="Meiryo UI" panose="020B0604030504040204" pitchFamily="50" charset="-128"/>
                <a:ea typeface="Meiryo UI" panose="020B0604030504040204" pitchFamily="50" charset="-128"/>
              </a:rPr>
              <a:t>会議</a:t>
            </a:r>
            <a:endParaRPr lang="en-US" altLang="ja-JP" sz="2000"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28668579"/>
              </p:ext>
            </p:extLst>
          </p:nvPr>
        </p:nvGraphicFramePr>
        <p:xfrm>
          <a:off x="106598" y="358140"/>
          <a:ext cx="9658184" cy="239268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1600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評価指標</a:t>
                      </a: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0">
                <a:tc gridSpan="8">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地域ケア会議に関し、自立支援、重度化防止等に資するものとなるよう市町村への研修事業やアドバイザー派遣事業等を行っているか。</a:t>
                      </a:r>
                      <a:endParaRPr lang="en-US" altLang="ja-JP" sz="1100" b="0" i="0" u="none" strike="noStrike" dirty="0" smtClean="0">
                        <a:solidFill>
                          <a:schemeClr val="tx1"/>
                        </a:solidFill>
                        <a:effectLst/>
                        <a:latin typeface="+mn-ea"/>
                        <a:ea typeface="+mn-ea"/>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pPr marL="0" marR="0" indent="-4826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市町村、地域包括支援センターの管理職・管理者に対して</a:t>
                      </a:r>
                      <a:endParaRPr lang="en-US" altLang="ja-JP" sz="1100" b="0" i="0" u="none" strike="noStrike" dirty="0" smtClean="0">
                        <a:solidFill>
                          <a:schemeClr val="tx1"/>
                        </a:solidFill>
                        <a:effectLst/>
                        <a:latin typeface="+mn-ea"/>
                        <a:ea typeface="+mn-ea"/>
                      </a:endParaRPr>
                    </a:p>
                    <a:p>
                      <a:pPr marL="0" marR="0" indent="-4826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研修会等を実施している。</a:t>
                      </a:r>
                      <a:endParaRPr lang="en-US" altLang="ja-JP" sz="1100" b="0" i="0" u="none" strike="noStrike" dirty="0" smtClean="0">
                        <a:solidFill>
                          <a:schemeClr val="tx1"/>
                        </a:solidFill>
                        <a:effectLst/>
                        <a:latin typeface="+mn-ea"/>
                        <a:ea typeface="+mn-ea"/>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8.7</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オ</a:t>
                      </a:r>
                      <a:endParaRPr kumimoji="1" lang="en-US" altLang="ja-JP" sz="1100" dirty="0" smtClean="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都道府県医師会等関係団体と協力して、郡市区医師会等</a:t>
                      </a:r>
                      <a:endParaRPr lang="en-US" altLang="ja-JP" sz="1100" b="0" i="0" u="none" strike="noStrike" dirty="0" smtClean="0">
                        <a:solidFill>
                          <a:schemeClr val="tx1"/>
                        </a:solidFill>
                        <a:effectLst/>
                        <a:latin typeface="+mn-ea"/>
                        <a:ea typeface="+mn-ea"/>
                      </a:endParaRPr>
                    </a:p>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関係団体の担当者に対して研修会等を実施している。</a:t>
                      </a:r>
                      <a:endParaRPr lang="en-US" altLang="ja-JP" sz="1100" b="0" i="0" u="none" strike="noStrike" dirty="0" smtClean="0">
                        <a:solidFill>
                          <a:schemeClr val="tx1"/>
                        </a:solidFill>
                        <a:effectLst/>
                        <a:latin typeface="+mn-ea"/>
                        <a:ea typeface="+mn-ea"/>
                      </a:endParaRP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6.2</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pPr marL="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都道府県医師会等関係団体と協力して、郡市区医師会等関係団体の管理職・管理者に対して研修会等を実施している。</a:t>
                      </a:r>
                      <a:endParaRPr lang="en-US" altLang="ja-JP" sz="1100" b="0" i="0" u="none" strike="noStrike" dirty="0" smtClean="0">
                        <a:solidFill>
                          <a:schemeClr val="tx1"/>
                        </a:solidFill>
                        <a:effectLst/>
                        <a:latin typeface="ＭＳ Ｐゴシック"/>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4.5</a:t>
                      </a:r>
                    </a:p>
                  </a:txBody>
                  <a:tcPr anchor="ctr"/>
                </a:tc>
                <a:tc>
                  <a:txBody>
                    <a:bodyPr/>
                    <a:lstStyle/>
                    <a:p>
                      <a:pPr algn="ctr"/>
                      <a:r>
                        <a:rPr kumimoji="1" lang="ja-JP" altLang="en-US" sz="1100" dirty="0" smtClean="0">
                          <a:latin typeface="+mn-ea"/>
                          <a:ea typeface="+mn-ea"/>
                        </a:rPr>
                        <a:t>カ</a:t>
                      </a:r>
                      <a:endParaRPr kumimoji="1" lang="ja-JP" altLang="en-US" sz="11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介護関係者等の担当者に対して研修会等を実施している。</a:t>
                      </a:r>
                    </a:p>
                    <a:p>
                      <a:pPr marL="180000" marR="0" indent="-45720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a:t>
                      </a:r>
                    </a:p>
                  </a:txBody>
                  <a:tcPr/>
                </a:tc>
                <a:tc>
                  <a:txBody>
                    <a:bodyPr/>
                    <a:lstStyle/>
                    <a:p>
                      <a:pPr algn="ctr"/>
                      <a:r>
                        <a:rPr kumimoji="1" lang="en-US" altLang="ja-JP" sz="1100" dirty="0" smtClean="0">
                          <a:latin typeface="+mn-ea"/>
                          <a:ea typeface="+mn-ea"/>
                        </a:rPr>
                        <a:t>10</a:t>
                      </a:r>
                    </a:p>
                  </a:txBody>
                  <a:tcPr anchor="ctr"/>
                </a:tc>
                <a:tc>
                  <a:txBody>
                    <a:bodyPr/>
                    <a:lstStyle/>
                    <a:p>
                      <a:pPr algn="ctr"/>
                      <a:r>
                        <a:rPr kumimoji="1" lang="en-US" altLang="ja-JP" sz="1100" dirty="0" smtClean="0">
                          <a:latin typeface="+mn-ea"/>
                          <a:ea typeface="+mn-ea"/>
                        </a:rPr>
                        <a:t>8.9</a:t>
                      </a:r>
                    </a:p>
                  </a:txBody>
                  <a:tcPr anchor="ctr"/>
                </a:tc>
                <a:extLst>
                  <a:ext uri="{0D108BD9-81ED-4DB2-BD59-A6C34878D82A}">
                    <a16:rowId xmlns:a16="http://schemas.microsoft.com/office/drawing/2014/main" val="4219815525"/>
                  </a:ext>
                </a:extLst>
              </a:tr>
              <a:tr h="0">
                <a:tc>
                  <a:txBody>
                    <a:bodyPr/>
                    <a:lstStyle/>
                    <a:p>
                      <a:pPr algn="ctr"/>
                      <a:r>
                        <a:rPr kumimoji="1" lang="ja-JP" altLang="en-US" sz="1100" dirty="0" smtClean="0">
                          <a:latin typeface="+mn-ea"/>
                          <a:ea typeface="+mn-ea"/>
                        </a:rPr>
                        <a:t>ウ</a:t>
                      </a:r>
                      <a:endParaRPr kumimoji="1" lang="ja-JP" altLang="en-US" sz="1100" dirty="0">
                        <a:latin typeface="+mn-ea"/>
                        <a:ea typeface="+mn-ea"/>
                      </a:endParaRPr>
                    </a:p>
                  </a:txBody>
                  <a:tcPr anchor="ctr"/>
                </a:tc>
                <a:tc>
                  <a:txBody>
                    <a:bodyPr/>
                    <a:lstStyle/>
                    <a:p>
                      <a:pPr marL="0" marR="0" indent="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介護関係者等の管理職・管理者に対して研修会等を実施している。</a:t>
                      </a:r>
                      <a:endParaRPr lang="en-US" altLang="ja-JP" sz="1100" b="0" i="0" u="none" strike="noStrike" dirty="0" smtClean="0">
                        <a:solidFill>
                          <a:schemeClr val="tx1"/>
                        </a:solidFill>
                        <a:effectLst/>
                        <a:latin typeface="+mn-ea"/>
                        <a:ea typeface="+mn-ea"/>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7.0</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キ</a:t>
                      </a:r>
                      <a:endParaRPr kumimoji="1" lang="ja-JP" altLang="en-US" sz="1100" dirty="0">
                        <a:latin typeface="+mn-ea"/>
                        <a:ea typeface="+mn-ea"/>
                      </a:endParaRPr>
                    </a:p>
                  </a:txBody>
                  <a:tcPr anchor="ctr"/>
                </a:tc>
                <a:tc>
                  <a:txBody>
                    <a:bodyPr/>
                    <a:lstStyle/>
                    <a:p>
                      <a:pPr marL="180000" marR="0" indent="-45720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市町村へのアドバイザ－派遣事業を実施している。</a:t>
                      </a:r>
                      <a:endParaRPr kumimoji="1" lang="en-US" altLang="ja-JP" sz="1100" b="0" dirty="0" smtClean="0">
                        <a:solidFill>
                          <a:schemeClr val="tx1"/>
                        </a:solidFill>
                        <a:latin typeface="+mn-ea"/>
                        <a:ea typeface="+mn-ea"/>
                      </a:endParaRP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9.8</a:t>
                      </a:r>
                      <a:endParaRPr kumimoji="1" lang="ja-JP" altLang="en-US" sz="1100" dirty="0">
                        <a:latin typeface="+mn-ea"/>
                        <a:ea typeface="+mn-ea"/>
                      </a:endParaRPr>
                    </a:p>
                  </a:txBody>
                  <a:tcPr anchor="ctr"/>
                </a:tc>
                <a:extLst>
                  <a:ext uri="{0D108BD9-81ED-4DB2-BD59-A6C34878D82A}">
                    <a16:rowId xmlns:a16="http://schemas.microsoft.com/office/drawing/2014/main" val="1201803747"/>
                  </a:ext>
                </a:extLst>
              </a:tr>
              <a:tr h="324000">
                <a:tc>
                  <a:txBody>
                    <a:bodyPr/>
                    <a:lstStyle/>
                    <a:p>
                      <a:pPr algn="ctr"/>
                      <a:r>
                        <a:rPr kumimoji="1" lang="ja-JP" altLang="en-US" sz="1100" dirty="0" smtClean="0">
                          <a:latin typeface="+mn-ea"/>
                          <a:ea typeface="+mn-ea"/>
                        </a:rPr>
                        <a:t>エ</a:t>
                      </a:r>
                      <a:endParaRPr kumimoji="1" lang="ja-JP" altLang="en-US" sz="1100" dirty="0">
                        <a:latin typeface="+mn-ea"/>
                        <a:ea typeface="+mn-ea"/>
                      </a:endParaRPr>
                    </a:p>
                  </a:txBody>
                  <a:tcPr anchor="ctr"/>
                </a:tc>
                <a:tc>
                  <a:txBody>
                    <a:bodyPr/>
                    <a:lstStyle/>
                    <a:p>
                      <a:pPr marL="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市町村・地域包括支援センターの担当者に対して研修会</a:t>
                      </a:r>
                      <a:endParaRPr lang="en-US" altLang="ja-JP" sz="1100" b="0" i="0" u="none" strike="noStrike" dirty="0" smtClean="0">
                        <a:solidFill>
                          <a:schemeClr val="tx1"/>
                        </a:solidFill>
                        <a:effectLst/>
                        <a:latin typeface="+mn-ea"/>
                        <a:ea typeface="+mn-ea"/>
                      </a:endParaRPr>
                    </a:p>
                    <a:p>
                      <a:pPr marL="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等を実施している。</a:t>
                      </a:r>
                      <a:endParaRPr lang="en-US" altLang="ja-JP" sz="1100" b="0" i="0" u="none" strike="noStrike" dirty="0" smtClean="0">
                        <a:solidFill>
                          <a:schemeClr val="tx1"/>
                        </a:solidFill>
                        <a:effectLst/>
                        <a:latin typeface="+mn-ea"/>
                        <a:ea typeface="+mn-ea"/>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10.0</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ク</a:t>
                      </a:r>
                      <a:endParaRPr kumimoji="1" lang="ja-JP" altLang="en-US" sz="11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その他必要な事業を実施している（モデル事業や市町村の取組への財政支援等）。</a:t>
                      </a: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9.4</a:t>
                      </a:r>
                      <a:endParaRPr kumimoji="1" lang="ja-JP" altLang="en-US" sz="1100" dirty="0">
                        <a:latin typeface="+mn-ea"/>
                        <a:ea typeface="+mn-ea"/>
                      </a:endParaRPr>
                    </a:p>
                  </a:txBody>
                  <a:tcPr anchor="ctr"/>
                </a:tc>
                <a:extLst>
                  <a:ext uri="{0D108BD9-81ED-4DB2-BD59-A6C34878D82A}">
                    <a16:rowId xmlns:a16="http://schemas.microsoft.com/office/drawing/2014/main" val="291411947"/>
                  </a:ext>
                </a:extLst>
              </a:tr>
            </a:tbl>
          </a:graphicData>
        </a:graphic>
      </p:graphicFrame>
      <p:sp>
        <p:nvSpPr>
          <p:cNvPr id="2" name="スライド番号プレースホルダー 1"/>
          <p:cNvSpPr>
            <a:spLocks noGrp="1"/>
          </p:cNvSpPr>
          <p:nvPr>
            <p:ph type="sldNum" sz="quarter" idx="12"/>
          </p:nvPr>
        </p:nvSpPr>
        <p:spPr>
          <a:xfrm>
            <a:off x="7523875" y="6439885"/>
            <a:ext cx="2309918" cy="365125"/>
          </a:xfrm>
        </p:spPr>
        <p:txBody>
          <a:bodyPr/>
          <a:lstStyle/>
          <a:p>
            <a:r>
              <a:rPr lang="en-US" altLang="ja-JP" dirty="0">
                <a:solidFill>
                  <a:prstClr val="black">
                    <a:tint val="75000"/>
                  </a:prstClr>
                </a:solidFill>
              </a:rPr>
              <a:t>4</a:t>
            </a:r>
            <a:endParaRPr lang="ja-JP" altLang="en-US" dirty="0">
              <a:solidFill>
                <a:prstClr val="black">
                  <a:tint val="75000"/>
                </a:prstClr>
              </a:solidFill>
            </a:endParaRPr>
          </a:p>
        </p:txBody>
      </p:sp>
    </p:spTree>
    <p:extLst>
      <p:ext uri="{BB962C8B-B14F-4D97-AF65-F5344CB8AC3E}">
        <p14:creationId xmlns:p14="http://schemas.microsoft.com/office/powerpoint/2010/main" val="49817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3897444507"/>
              </p:ext>
            </p:extLst>
          </p:nvPr>
        </p:nvGraphicFramePr>
        <p:xfrm>
          <a:off x="106598" y="1653539"/>
          <a:ext cx="9793052" cy="5105069"/>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251034" indent="-637630" algn="ctr">
              <a:defRPr/>
            </a:pPr>
            <a:r>
              <a:rPr lang="en-US" altLang="ja-JP" sz="2000" b="1" dirty="0">
                <a:latin typeface="Meiryo UI" panose="020B0604030504040204" pitchFamily="50" charset="-128"/>
                <a:ea typeface="Meiryo UI" panose="020B0604030504040204" pitchFamily="50" charset="-128"/>
              </a:rPr>
              <a:t>Ⅱ</a:t>
            </a:r>
            <a:r>
              <a:rPr lang="ja-JP" altLang="en-US" sz="2000" b="1" dirty="0">
                <a:latin typeface="Meiryo UI" panose="020B0604030504040204" pitchFamily="50" charset="-128"/>
                <a:ea typeface="Meiryo UI" panose="020B0604030504040204" pitchFamily="50" charset="-128"/>
              </a:rPr>
              <a:t>（２）介護</a:t>
            </a:r>
            <a:r>
              <a:rPr lang="ja-JP" altLang="en-US" sz="2000" b="1" dirty="0" smtClean="0">
                <a:latin typeface="Meiryo UI" panose="020B0604030504040204" pitchFamily="50" charset="-128"/>
                <a:ea typeface="Meiryo UI" panose="020B0604030504040204" pitchFamily="50" charset="-128"/>
              </a:rPr>
              <a:t>予防</a:t>
            </a:r>
            <a:endParaRPr lang="en-US" altLang="ja-JP" sz="2000"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06598" y="358140"/>
          <a:ext cx="9694184" cy="129540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853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0">
                <a:tc gridSpan="4">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ゴシック"/>
                          <a:ea typeface="+mn-ea"/>
                          <a:cs typeface="+mn-cs"/>
                        </a:rPr>
                        <a:t>一般介護予防事業における通いの場の立ち上げ等、介護予防を効果的に実施するための市町村への研修事業やアドバイザー派遣事業等を行っているか。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extLst>
                  <a:ext uri="{0D108BD9-81ED-4DB2-BD59-A6C34878D82A}">
                    <a16:rowId xmlns:a16="http://schemas.microsoft.com/office/drawing/2014/main" val="933404504"/>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介護予防に従事する市町村職員や関係者に対し、介護予防を効果的に実施するための技術的支援に係る研修会等を</a:t>
                      </a:r>
                      <a:r>
                        <a:rPr kumimoji="1" lang="ja-JP" altLang="en-US" sz="1100" b="0" dirty="0" smtClean="0">
                          <a:solidFill>
                            <a:schemeClr val="tx1"/>
                          </a:solidFill>
                        </a:rPr>
                        <a:t>実施している。</a:t>
                      </a:r>
                      <a:endParaRPr kumimoji="1" lang="en-US" altLang="ja-JP" sz="1100" b="0" dirty="0" smtClean="0">
                        <a:solidFill>
                          <a:schemeClr val="tx1"/>
                        </a:solidFill>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9.8</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介護予防を効果的に実施するための実地支援等を行うアドバイザーを養成し、派遣している。</a:t>
                      </a:r>
                      <a:endParaRPr lang="en-US" altLang="ja-JP" sz="1100" b="0" i="0" u="none" strike="noStrike" dirty="0" smtClean="0">
                        <a:solidFill>
                          <a:schemeClr val="tx1"/>
                        </a:solidFill>
                        <a:effectLst/>
                        <a:latin typeface="ＭＳ Ｐゴシック"/>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7.9</a:t>
                      </a:r>
                    </a:p>
                  </a:txBody>
                  <a:tcPr anchor="ctr"/>
                </a:tc>
                <a:extLst>
                  <a:ext uri="{0D108BD9-81ED-4DB2-BD59-A6C34878D82A}">
                    <a16:rowId xmlns:a16="http://schemas.microsoft.com/office/drawing/2014/main" val="4219815525"/>
                  </a:ext>
                </a:extLst>
              </a:tr>
              <a:tr h="0">
                <a:tc>
                  <a:txBody>
                    <a:bodyPr/>
                    <a:lstStyle/>
                    <a:p>
                      <a:pPr algn="ctr"/>
                      <a:r>
                        <a:rPr kumimoji="1" lang="ja-JP" altLang="en-US" sz="1100" dirty="0" smtClean="0">
                          <a:latin typeface="+mn-ea"/>
                          <a:ea typeface="+mn-ea"/>
                        </a:rPr>
                        <a:t>ウ</a:t>
                      </a:r>
                      <a:endParaRPr kumimoji="1" lang="ja-JP" altLang="en-US" sz="1100" dirty="0">
                        <a:latin typeface="+mn-ea"/>
                        <a:ea typeface="+mn-ea"/>
                      </a:endParaRPr>
                    </a:p>
                  </a:txBody>
                  <a:tcPr anchor="ctr"/>
                </a:tc>
                <a:tc>
                  <a:txBody>
                    <a:bodyPr/>
                    <a:lstStyle/>
                    <a:p>
                      <a:pPr marL="216000" marR="0" indent="-45720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　その他</a:t>
                      </a:r>
                      <a:r>
                        <a:rPr kumimoji="1" lang="ja-JP" altLang="en-US" sz="1100" b="0" i="0" u="none" strike="noStrike" kern="1200" cap="none" spc="0" normalizeH="0" baseline="0" noProof="0" dirty="0" smtClean="0">
                          <a:ln>
                            <a:noFill/>
                          </a:ln>
                          <a:solidFill>
                            <a:schemeClr val="tx1"/>
                          </a:solidFill>
                          <a:effectLst/>
                          <a:uLnTx/>
                          <a:uFillTx/>
                          <a:latin typeface="ＭＳ Ｐゴシック"/>
                          <a:ea typeface="+mn-ea"/>
                          <a:cs typeface="+mn-cs"/>
                        </a:rPr>
                        <a:t>介護予防を効果的に実施するための</a:t>
                      </a:r>
                      <a:r>
                        <a:rPr kumimoji="1" lang="ja-JP" altLang="en-US" sz="1100" b="0" dirty="0" smtClean="0">
                          <a:solidFill>
                            <a:schemeClr val="tx1"/>
                          </a:solidFill>
                        </a:rPr>
                        <a:t>必要な事業を実施している（モデル事業や市町村の取組への財政支援等）。</a:t>
                      </a: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7.9</a:t>
                      </a:r>
                      <a:endParaRPr kumimoji="1" lang="ja-JP" altLang="en-US" sz="1100" dirty="0">
                        <a:latin typeface="+mn-ea"/>
                        <a:ea typeface="+mn-ea"/>
                      </a:endParaRPr>
                    </a:p>
                  </a:txBody>
                  <a:tcPr anchor="ctr"/>
                </a:tc>
                <a:extLst>
                  <a:ext uri="{0D108BD9-81ED-4DB2-BD59-A6C34878D82A}">
                    <a16:rowId xmlns:a16="http://schemas.microsoft.com/office/drawing/2014/main" val="1201803747"/>
                  </a:ext>
                </a:extLst>
              </a:tr>
            </a:tbl>
          </a:graphicData>
        </a:graphic>
      </p:graphicFrame>
      <p:sp>
        <p:nvSpPr>
          <p:cNvPr id="2" name="スライド番号プレースホルダー 1"/>
          <p:cNvSpPr>
            <a:spLocks noGrp="1"/>
          </p:cNvSpPr>
          <p:nvPr>
            <p:ph type="sldNum" sz="quarter" idx="12"/>
          </p:nvPr>
        </p:nvSpPr>
        <p:spPr>
          <a:xfrm>
            <a:off x="7490864" y="6514253"/>
            <a:ext cx="2309918" cy="365125"/>
          </a:xfrm>
        </p:spPr>
        <p:txBody>
          <a:bodyPr/>
          <a:lstStyle/>
          <a:p>
            <a:r>
              <a:rPr lang="en-US" altLang="ja-JP" dirty="0">
                <a:solidFill>
                  <a:prstClr val="black">
                    <a:tint val="75000"/>
                  </a:prstClr>
                </a:solidFill>
              </a:rPr>
              <a:t>5</a:t>
            </a:r>
            <a:endParaRPr lang="ja-JP" altLang="en-US" dirty="0">
              <a:solidFill>
                <a:prstClr val="black">
                  <a:tint val="75000"/>
                </a:prstClr>
              </a:solidFill>
            </a:endParaRPr>
          </a:p>
        </p:txBody>
      </p:sp>
    </p:spTree>
    <p:extLst>
      <p:ext uri="{BB962C8B-B14F-4D97-AF65-F5344CB8AC3E}">
        <p14:creationId xmlns:p14="http://schemas.microsoft.com/office/powerpoint/2010/main" val="2780860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223612687"/>
              </p:ext>
            </p:extLst>
          </p:nvPr>
        </p:nvGraphicFramePr>
        <p:xfrm>
          <a:off x="106598" y="2480460"/>
          <a:ext cx="9793052" cy="4286100"/>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a:latin typeface="Meiryo UI" panose="020B0604030504040204" pitchFamily="50" charset="-128"/>
                <a:ea typeface="Meiryo UI" panose="020B0604030504040204" pitchFamily="50" charset="-128"/>
              </a:rPr>
              <a:t>Ⅱ</a:t>
            </a:r>
            <a:r>
              <a:rPr lang="ja-JP" altLang="ja-JP" sz="2000" b="1" dirty="0">
                <a:latin typeface="Meiryo UI" panose="020B0604030504040204" pitchFamily="50" charset="-128"/>
                <a:ea typeface="Meiryo UI" panose="020B0604030504040204" pitchFamily="50" charset="-128"/>
              </a:rPr>
              <a:t>（３）生活支援体制整備等</a:t>
            </a:r>
            <a:endParaRPr lang="ja-JP" altLang="ja-JP" sz="20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35773014"/>
              </p:ext>
            </p:extLst>
          </p:nvPr>
        </p:nvGraphicFramePr>
        <p:xfrm>
          <a:off x="106598" y="358140"/>
          <a:ext cx="9650464" cy="212232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0828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評価指標</a:t>
                      </a: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0">
                <a:tc gridSpan="8">
                  <a:txBody>
                    <a:bodyPr/>
                    <a:lstStyle/>
                    <a:p>
                      <a:r>
                        <a:rPr kumimoji="1" lang="ja-JP" altLang="ja-JP" sz="1100" kern="1200" dirty="0" smtClean="0">
                          <a:solidFill>
                            <a:schemeClr val="dk1"/>
                          </a:solidFill>
                          <a:effectLst/>
                          <a:latin typeface="+mn-lt"/>
                          <a:ea typeface="+mn-ea"/>
                          <a:cs typeface="+mn-cs"/>
                        </a:rPr>
                        <a:t>生活支援体制の整備に関し、市町村の進捗状況を把握し、広域的調整に関する支援を行うために必要な事業を行っているか。</a:t>
                      </a: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研修等の実施により生活支援コーディネータ－を養成している</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10.0</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オ</a:t>
                      </a:r>
                      <a:endParaRPr kumimoji="1" lang="en-US" altLang="ja-JP" sz="1100" dirty="0" smtClean="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市町村による情報交換の場を設定している</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10.0</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市町村、ＮＰＯ、ボランティア、民間事業者等を対象とした普及啓発活動を実施している</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8.5</a:t>
                      </a:r>
                    </a:p>
                  </a:txBody>
                  <a:tcPr anchor="ctr"/>
                </a:tc>
                <a:tc>
                  <a:txBody>
                    <a:bodyPr/>
                    <a:lstStyle/>
                    <a:p>
                      <a:pPr algn="ctr"/>
                      <a:r>
                        <a:rPr kumimoji="1" lang="ja-JP" altLang="en-US" sz="1100" dirty="0" smtClean="0">
                          <a:latin typeface="+mn-ea"/>
                          <a:ea typeface="+mn-ea"/>
                        </a:rPr>
                        <a:t>カ</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生活相談支援体制の整備に関する市町村からの相談窓口の設置等、相談・助言を行っている</a:t>
                      </a: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　</a:t>
                      </a:r>
                    </a:p>
                  </a:txBody>
                  <a:tcPr anchor="ctr"/>
                </a:tc>
                <a:tc>
                  <a:txBody>
                    <a:bodyPr/>
                    <a:lstStyle/>
                    <a:p>
                      <a:pPr algn="ctr"/>
                      <a:r>
                        <a:rPr kumimoji="1" lang="en-US" altLang="ja-JP" sz="1100" dirty="0" smtClean="0">
                          <a:latin typeface="+mn-ea"/>
                          <a:ea typeface="+mn-ea"/>
                        </a:rPr>
                        <a:t>10</a:t>
                      </a:r>
                    </a:p>
                  </a:txBody>
                  <a:tcPr anchor="ctr"/>
                </a:tc>
                <a:tc>
                  <a:txBody>
                    <a:bodyPr/>
                    <a:lstStyle/>
                    <a:p>
                      <a:pPr algn="ctr"/>
                      <a:r>
                        <a:rPr kumimoji="1" lang="en-US" altLang="ja-JP" sz="1100" dirty="0" smtClean="0">
                          <a:latin typeface="+mn-ea"/>
                          <a:ea typeface="+mn-ea"/>
                        </a:rPr>
                        <a:t>8.7</a:t>
                      </a:r>
                    </a:p>
                  </a:txBody>
                  <a:tcPr anchor="ctr"/>
                </a:tc>
                <a:extLst>
                  <a:ext uri="{0D108BD9-81ED-4DB2-BD59-A6C34878D82A}">
                    <a16:rowId xmlns:a16="http://schemas.microsoft.com/office/drawing/2014/main" val="4219815525"/>
                  </a:ext>
                </a:extLst>
              </a:tr>
              <a:tr h="0">
                <a:tc>
                  <a:txBody>
                    <a:bodyPr/>
                    <a:lstStyle/>
                    <a:p>
                      <a:pPr algn="ctr"/>
                      <a:r>
                        <a:rPr kumimoji="1" lang="ja-JP" altLang="en-US" sz="1100" dirty="0" smtClean="0">
                          <a:latin typeface="+mn-ea"/>
                          <a:ea typeface="+mn-ea"/>
                        </a:rPr>
                        <a:t>ウ</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生活支援・介護予防サービスを担う者のネットワーク化のための事業を実施している</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8.3</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キ</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その他必要な事業を実施している（モデル事業や市町村の取組への財政支援等）</a:t>
                      </a:r>
                      <a:r>
                        <a:rPr kumimoji="1" lang="ja-JP" altLang="en-US" sz="1100" kern="1200" dirty="0" smtClean="0">
                          <a:solidFill>
                            <a:schemeClr val="dk1"/>
                          </a:solidFill>
                          <a:effectLst/>
                          <a:latin typeface="+mn-lt"/>
                          <a:ea typeface="+mn-ea"/>
                          <a:cs typeface="+mn-cs"/>
                        </a:rPr>
                        <a:t>。</a:t>
                      </a:r>
                      <a:endParaRPr lang="en-US" altLang="ja-JP" sz="1100" b="0" i="0" u="none" strike="noStrike" dirty="0" smtClean="0">
                        <a:solidFill>
                          <a:schemeClr val="tx1"/>
                        </a:solidFill>
                        <a:effectLst/>
                        <a:latin typeface="+mn-ea"/>
                        <a:ea typeface="+mn-ea"/>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8.1</a:t>
                      </a:r>
                    </a:p>
                  </a:txBody>
                  <a:tcPr anchor="ctr"/>
                </a:tc>
                <a:extLst>
                  <a:ext uri="{0D108BD9-81ED-4DB2-BD59-A6C34878D82A}">
                    <a16:rowId xmlns:a16="http://schemas.microsoft.com/office/drawing/2014/main" val="1201803747"/>
                  </a:ext>
                </a:extLst>
              </a:tr>
              <a:tr h="324000">
                <a:tc>
                  <a:txBody>
                    <a:bodyPr/>
                    <a:lstStyle/>
                    <a:p>
                      <a:pPr algn="ctr"/>
                      <a:r>
                        <a:rPr kumimoji="1" lang="ja-JP" altLang="en-US" sz="1100" dirty="0" smtClean="0">
                          <a:latin typeface="+mn-ea"/>
                          <a:ea typeface="+mn-ea"/>
                        </a:rPr>
                        <a:t>エ</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lt"/>
                          <a:ea typeface="+mn-ea"/>
                          <a:cs typeface="+mn-cs"/>
                        </a:rPr>
                        <a:t>　</a:t>
                      </a:r>
                      <a:r>
                        <a:rPr kumimoji="1" lang="ja-JP" altLang="ja-JP" sz="1100" kern="1200" dirty="0" smtClean="0">
                          <a:solidFill>
                            <a:schemeClr val="dk1"/>
                          </a:solidFill>
                          <a:effectLst/>
                          <a:latin typeface="+mn-lt"/>
                          <a:ea typeface="+mn-ea"/>
                          <a:cs typeface="+mn-cs"/>
                        </a:rPr>
                        <a:t>好事例の発信を行っている</a:t>
                      </a:r>
                      <a:r>
                        <a:rPr kumimoji="1" lang="ja-JP" altLang="en-US" sz="1100" kern="1200" dirty="0" smtClean="0">
                          <a:solidFill>
                            <a:schemeClr val="dk1"/>
                          </a:solidFill>
                          <a:effectLst/>
                          <a:latin typeface="+mn-lt"/>
                          <a:ea typeface="+mn-ea"/>
                          <a:cs typeface="+mn-cs"/>
                        </a:rPr>
                        <a:t>。</a:t>
                      </a:r>
                      <a:endParaRPr kumimoji="1" lang="ja-JP" altLang="ja-JP" sz="1100" kern="1200" dirty="0" smtClean="0">
                        <a:solidFill>
                          <a:schemeClr val="dk1"/>
                        </a:solidFill>
                        <a:effectLst/>
                        <a:latin typeface="+mn-lt"/>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10.0</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a:t>
                      </a:r>
                    </a:p>
                  </a:txBody>
                  <a:tcPr anchor="ctr"/>
                </a:tc>
                <a:tc>
                  <a:txBody>
                    <a:bodyPr/>
                    <a:lstStyle/>
                    <a:p>
                      <a:pPr algn="ct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extLst>
                  <a:ext uri="{0D108BD9-81ED-4DB2-BD59-A6C34878D82A}">
                    <a16:rowId xmlns:a16="http://schemas.microsoft.com/office/drawing/2014/main" val="291411947"/>
                  </a:ext>
                </a:extLst>
              </a:tr>
            </a:tbl>
          </a:graphicData>
        </a:graphic>
      </p:graphicFrame>
      <p:sp>
        <p:nvSpPr>
          <p:cNvPr id="2" name="スライド番号プレースホルダー 1"/>
          <p:cNvSpPr>
            <a:spLocks noGrp="1"/>
          </p:cNvSpPr>
          <p:nvPr>
            <p:ph type="sldNum" sz="quarter" idx="12"/>
          </p:nvPr>
        </p:nvSpPr>
        <p:spPr>
          <a:xfrm>
            <a:off x="7526070" y="6492875"/>
            <a:ext cx="2309918" cy="365125"/>
          </a:xfrm>
        </p:spPr>
        <p:txBody>
          <a:bodyPr/>
          <a:lstStyle/>
          <a:p>
            <a:r>
              <a:rPr lang="en-US" altLang="ja-JP" dirty="0">
                <a:solidFill>
                  <a:prstClr val="black">
                    <a:tint val="75000"/>
                  </a:prstClr>
                </a:solidFill>
              </a:rPr>
              <a:t>6</a:t>
            </a:r>
            <a:endParaRPr lang="ja-JP" altLang="en-US" dirty="0">
              <a:solidFill>
                <a:prstClr val="black">
                  <a:tint val="75000"/>
                </a:prstClr>
              </a:solidFill>
            </a:endParaRPr>
          </a:p>
        </p:txBody>
      </p:sp>
    </p:spTree>
    <p:extLst>
      <p:ext uri="{BB962C8B-B14F-4D97-AF65-F5344CB8AC3E}">
        <p14:creationId xmlns:p14="http://schemas.microsoft.com/office/powerpoint/2010/main" val="413360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2122769753"/>
              </p:ext>
            </p:extLst>
          </p:nvPr>
        </p:nvGraphicFramePr>
        <p:xfrm>
          <a:off x="113722" y="2918459"/>
          <a:ext cx="9789103" cy="3879155"/>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a:latin typeface="Meiryo UI" panose="020B0604030504040204" pitchFamily="50" charset="-128"/>
                <a:ea typeface="Meiryo UI" panose="020B0604030504040204" pitchFamily="50" charset="-128"/>
              </a:rPr>
              <a:t>Ⅱ</a:t>
            </a:r>
            <a:r>
              <a:rPr lang="ja-JP" altLang="ja-JP" sz="2000" b="1" dirty="0">
                <a:latin typeface="Meiryo UI" panose="020B0604030504040204" pitchFamily="50" charset="-128"/>
                <a:ea typeface="Meiryo UI" panose="020B0604030504040204" pitchFamily="50" charset="-128"/>
              </a:rPr>
              <a:t>（４）自立支援・重度化防止等に向けたリハビリテーション専門職等の活用</a:t>
            </a:r>
            <a:endParaRPr lang="ja-JP" altLang="ja-JP" sz="20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28862992"/>
              </p:ext>
            </p:extLst>
          </p:nvPr>
        </p:nvGraphicFramePr>
        <p:xfrm>
          <a:off x="106598" y="358140"/>
          <a:ext cx="9650464" cy="256032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0828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tc>
                  <a:txBody>
                    <a:bodyPr/>
                    <a:lstStyle/>
                    <a:p>
                      <a:pPr algn="ctr"/>
                      <a:endParaRPr kumimoji="1" lang="ja-JP" altLang="en-US" sz="11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評価指標</a:t>
                      </a:r>
                    </a:p>
                  </a:txBody>
                  <a:tcPr anchor="ct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0">
                <a:tc gridSpan="8">
                  <a:txBody>
                    <a:bodyPr/>
                    <a:lstStyle/>
                    <a:p>
                      <a:r>
                        <a:rPr kumimoji="1" lang="ja-JP" altLang="ja-JP" sz="1100" kern="1200" dirty="0" smtClean="0">
                          <a:solidFill>
                            <a:schemeClr val="dk1"/>
                          </a:solidFill>
                          <a:effectLst/>
                          <a:latin typeface="+mn-ea"/>
                          <a:ea typeface="+mn-ea"/>
                          <a:cs typeface="+mn-cs"/>
                        </a:rPr>
                        <a:t>自立支援、重度化防止等に向けた市町村の取組支援のため、リハビリテーション専門職等の人的支援を関係団体と連携して取り組んでいるか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都道府県医師会等関係団体と連携し、市町村に対する地域リハビリテーション支援体制について協議会を設けている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7.0</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オ</a:t>
                      </a:r>
                      <a:endParaRPr kumimoji="1" lang="en-US" altLang="ja-JP" sz="1100" dirty="0" smtClean="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リハビリテーション専門職等に対して、派遣に際して必要となる知識に関する研修会を実施している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9.8</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都道府県医師会等関係団体と協議し、リハビリテーション専門職等の派遣に関するルールを作成し、派遣調整をする機関を設置している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7.9</a:t>
                      </a:r>
                    </a:p>
                  </a:txBody>
                  <a:tcPr anchor="ctr"/>
                </a:tc>
                <a:tc>
                  <a:txBody>
                    <a:bodyPr/>
                    <a:lstStyle/>
                    <a:p>
                      <a:pPr algn="ctr"/>
                      <a:r>
                        <a:rPr kumimoji="1" lang="ja-JP" altLang="en-US" sz="1100" dirty="0" smtClean="0">
                          <a:latin typeface="+mn-ea"/>
                          <a:ea typeface="+mn-ea"/>
                        </a:rPr>
                        <a:t>カ</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市町村に対して、リハビリテーション専門職等の派遣にかかる体制や活用方法について周知している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tc>
                <a:tc>
                  <a:txBody>
                    <a:bodyPr/>
                    <a:lstStyle/>
                    <a:p>
                      <a:pPr algn="ctr"/>
                      <a:r>
                        <a:rPr kumimoji="1" lang="en-US" altLang="ja-JP" sz="1100" dirty="0" smtClean="0">
                          <a:latin typeface="+mn-ea"/>
                          <a:ea typeface="+mn-ea"/>
                        </a:rPr>
                        <a:t>10</a:t>
                      </a:r>
                    </a:p>
                  </a:txBody>
                  <a:tcPr anchor="ctr"/>
                </a:tc>
                <a:tc>
                  <a:txBody>
                    <a:bodyPr/>
                    <a:lstStyle/>
                    <a:p>
                      <a:pPr algn="ctr"/>
                      <a:r>
                        <a:rPr kumimoji="1" lang="en-US" altLang="ja-JP" sz="1100" dirty="0" smtClean="0">
                          <a:latin typeface="+mn-ea"/>
                          <a:ea typeface="+mn-ea"/>
                        </a:rPr>
                        <a:t>9.8</a:t>
                      </a:r>
                    </a:p>
                  </a:txBody>
                  <a:tcPr anchor="ctr"/>
                </a:tc>
                <a:extLst>
                  <a:ext uri="{0D108BD9-81ED-4DB2-BD59-A6C34878D82A}">
                    <a16:rowId xmlns:a16="http://schemas.microsoft.com/office/drawing/2014/main" val="4219815525"/>
                  </a:ext>
                </a:extLst>
              </a:tr>
              <a:tr h="0">
                <a:tc>
                  <a:txBody>
                    <a:bodyPr/>
                    <a:lstStyle/>
                    <a:p>
                      <a:pPr algn="ctr"/>
                      <a:r>
                        <a:rPr kumimoji="1" lang="ja-JP" altLang="en-US" sz="1100" dirty="0" smtClean="0">
                          <a:latin typeface="+mn-ea"/>
                          <a:ea typeface="+mn-ea"/>
                        </a:rPr>
                        <a:t>ウ</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リハビリテーション専門職等を派遣する医療機関等を確保している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7.7</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キ</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リハビリテーション専門職等を地域ケア会議や通いの場等に派遣している実績がある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tc>
                <a:tc>
                  <a:txBody>
                    <a:bodyPr/>
                    <a:lstStyle/>
                    <a:p>
                      <a:pPr algn="ctr"/>
                      <a:r>
                        <a:rPr kumimoji="1" lang="en-US" altLang="ja-JP" sz="1100" dirty="0" smtClean="0">
                          <a:latin typeface="+mn-ea"/>
                          <a:ea typeface="+mn-ea"/>
                        </a:rPr>
                        <a:t>10</a:t>
                      </a:r>
                    </a:p>
                  </a:txBody>
                  <a:tcPr anchor="ctr"/>
                </a:tc>
                <a:tc>
                  <a:txBody>
                    <a:bodyPr/>
                    <a:lstStyle/>
                    <a:p>
                      <a:pPr algn="ctr"/>
                      <a:r>
                        <a:rPr kumimoji="1" lang="en-US" altLang="ja-JP" sz="1100" dirty="0" smtClean="0">
                          <a:latin typeface="+mn-ea"/>
                          <a:ea typeface="+mn-ea"/>
                        </a:rPr>
                        <a:t>9.8</a:t>
                      </a:r>
                    </a:p>
                  </a:txBody>
                  <a:tcPr anchor="ctr"/>
                </a:tc>
                <a:extLst>
                  <a:ext uri="{0D108BD9-81ED-4DB2-BD59-A6C34878D82A}">
                    <a16:rowId xmlns:a16="http://schemas.microsoft.com/office/drawing/2014/main" val="1201803747"/>
                  </a:ext>
                </a:extLst>
              </a:tr>
              <a:tr h="324000">
                <a:tc>
                  <a:txBody>
                    <a:bodyPr/>
                    <a:lstStyle/>
                    <a:p>
                      <a:pPr algn="ctr"/>
                      <a:r>
                        <a:rPr kumimoji="1" lang="ja-JP" altLang="en-US" sz="1100" dirty="0" smtClean="0">
                          <a:latin typeface="+mn-ea"/>
                          <a:ea typeface="+mn-ea"/>
                        </a:rPr>
                        <a:t>エ</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市町村に対して、派遣に際して必要となる知識に関する研修会を実施している</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nchor="ct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8.7</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ク</a:t>
                      </a:r>
                      <a:endParaRPr kumimoji="1" lang="ja-JP" altLang="en-US" sz="11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その他、リハビリテーション専門職等の職能団体との連携に関して必要な事業を実施している（モデル事業や市町村の取組への財政支援等）</a:t>
                      </a:r>
                      <a:r>
                        <a:rPr kumimoji="1" lang="ja-JP" altLang="en-US" sz="1100" kern="1200" dirty="0" smtClean="0">
                          <a:solidFill>
                            <a:schemeClr val="dk1"/>
                          </a:solidFill>
                          <a:effectLst/>
                          <a:latin typeface="+mn-ea"/>
                          <a:ea typeface="+mn-ea"/>
                          <a:cs typeface="+mn-cs"/>
                        </a:rPr>
                        <a:t>。</a:t>
                      </a:r>
                      <a:endParaRPr kumimoji="1" lang="ja-JP" altLang="ja-JP" sz="1100" kern="1200" dirty="0" smtClean="0">
                        <a:solidFill>
                          <a:schemeClr val="dk1"/>
                        </a:solidFill>
                        <a:effectLst/>
                        <a:latin typeface="+mn-ea"/>
                        <a:ea typeface="+mn-ea"/>
                        <a:cs typeface="+mn-cs"/>
                      </a:endParaRP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8.7</a:t>
                      </a:r>
                      <a:endParaRPr kumimoji="1" lang="ja-JP" altLang="en-US" sz="1100" dirty="0">
                        <a:latin typeface="+mn-ea"/>
                        <a:ea typeface="+mn-ea"/>
                      </a:endParaRPr>
                    </a:p>
                  </a:txBody>
                  <a:tcPr anchor="ctr"/>
                </a:tc>
                <a:extLst>
                  <a:ext uri="{0D108BD9-81ED-4DB2-BD59-A6C34878D82A}">
                    <a16:rowId xmlns:a16="http://schemas.microsoft.com/office/drawing/2014/main" val="291411947"/>
                  </a:ext>
                </a:extLst>
              </a:tr>
            </a:tbl>
          </a:graphicData>
        </a:graphic>
      </p:graphicFrame>
      <p:sp>
        <p:nvSpPr>
          <p:cNvPr id="2" name="スライド番号プレースホルダー 1"/>
          <p:cNvSpPr>
            <a:spLocks noGrp="1"/>
          </p:cNvSpPr>
          <p:nvPr>
            <p:ph type="sldNum" sz="quarter" idx="12"/>
          </p:nvPr>
        </p:nvSpPr>
        <p:spPr>
          <a:xfrm>
            <a:off x="7508818" y="6432489"/>
            <a:ext cx="2309918" cy="365125"/>
          </a:xfrm>
        </p:spPr>
        <p:txBody>
          <a:bodyPr/>
          <a:lstStyle/>
          <a:p>
            <a:r>
              <a:rPr lang="en-US" altLang="ja-JP" dirty="0" smtClean="0">
                <a:solidFill>
                  <a:prstClr val="black">
                    <a:tint val="75000"/>
                  </a:prstClr>
                </a:solidFill>
              </a:rPr>
              <a:t>7</a:t>
            </a:r>
            <a:endParaRPr lang="ja-JP" altLang="en-US" dirty="0">
              <a:solidFill>
                <a:prstClr val="black">
                  <a:tint val="75000"/>
                </a:prstClr>
              </a:solidFill>
            </a:endParaRPr>
          </a:p>
        </p:txBody>
      </p:sp>
    </p:spTree>
    <p:extLst>
      <p:ext uri="{BB962C8B-B14F-4D97-AF65-F5344CB8AC3E}">
        <p14:creationId xmlns:p14="http://schemas.microsoft.com/office/powerpoint/2010/main" val="193579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663774911"/>
              </p:ext>
            </p:extLst>
          </p:nvPr>
        </p:nvGraphicFramePr>
        <p:xfrm>
          <a:off x="106599" y="3398822"/>
          <a:ext cx="9796226" cy="3359482"/>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a:latin typeface="Meiryo UI" panose="020B0604030504040204" pitchFamily="50" charset="-128"/>
                <a:ea typeface="Meiryo UI" panose="020B0604030504040204" pitchFamily="50" charset="-128"/>
              </a:rPr>
              <a:t>Ⅱ</a:t>
            </a:r>
            <a:r>
              <a:rPr lang="ja-JP" altLang="ja-JP" sz="2000" b="1" dirty="0">
                <a:latin typeface="Meiryo UI" panose="020B0604030504040204" pitchFamily="50" charset="-128"/>
                <a:ea typeface="Meiryo UI" panose="020B0604030504040204" pitchFamily="50" charset="-128"/>
              </a:rPr>
              <a:t>（５）在宅医療・介護連携</a:t>
            </a:r>
            <a:endParaRPr lang="ja-JP" altLang="ja-JP" sz="20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901755533"/>
              </p:ext>
            </p:extLst>
          </p:nvPr>
        </p:nvGraphicFramePr>
        <p:xfrm>
          <a:off x="106598" y="358140"/>
          <a:ext cx="9650464" cy="3017520"/>
        </p:xfrm>
        <a:graphic>
          <a:graphicData uri="http://schemas.openxmlformats.org/drawingml/2006/table">
            <a:tbl>
              <a:tblPr firstRow="1" bandRow="1">
                <a:tableStyleId>{5C22544A-7EE6-4342-B048-85BDC9FD1C3A}</a:tableStyleId>
              </a:tblPr>
              <a:tblGrid>
                <a:gridCol w="226184">
                  <a:extLst>
                    <a:ext uri="{9D8B030D-6E8A-4147-A177-3AD203B41FA5}">
                      <a16:colId xmlns:a16="http://schemas.microsoft.com/office/drawing/2014/main" val="897722632"/>
                    </a:ext>
                  </a:extLst>
                </a:gridCol>
                <a:gridCol w="367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2178782984"/>
                    </a:ext>
                  </a:extLst>
                </a:gridCol>
                <a:gridCol w="468000">
                  <a:extLst>
                    <a:ext uri="{9D8B030D-6E8A-4147-A177-3AD203B41FA5}">
                      <a16:colId xmlns:a16="http://schemas.microsoft.com/office/drawing/2014/main" val="300635064"/>
                    </a:ext>
                  </a:extLst>
                </a:gridCol>
                <a:gridCol w="208280">
                  <a:extLst>
                    <a:ext uri="{9D8B030D-6E8A-4147-A177-3AD203B41FA5}">
                      <a16:colId xmlns:a16="http://schemas.microsoft.com/office/drawing/2014/main" val="1573169666"/>
                    </a:ext>
                  </a:extLst>
                </a:gridCol>
                <a:gridCol w="3672000">
                  <a:extLst>
                    <a:ext uri="{9D8B030D-6E8A-4147-A177-3AD203B41FA5}">
                      <a16:colId xmlns:a16="http://schemas.microsoft.com/office/drawing/2014/main" val="303702360"/>
                    </a:ext>
                  </a:extLst>
                </a:gridCol>
                <a:gridCol w="468000">
                  <a:extLst>
                    <a:ext uri="{9D8B030D-6E8A-4147-A177-3AD203B41FA5}">
                      <a16:colId xmlns:a16="http://schemas.microsoft.com/office/drawing/2014/main" val="3731451585"/>
                    </a:ext>
                  </a:extLst>
                </a:gridCol>
                <a:gridCol w="468000">
                  <a:extLst>
                    <a:ext uri="{9D8B030D-6E8A-4147-A177-3AD203B41FA5}">
                      <a16:colId xmlns:a16="http://schemas.microsoft.com/office/drawing/2014/main" val="3177399367"/>
                    </a:ext>
                  </a:extLst>
                </a:gridCol>
              </a:tblGrid>
              <a:tr h="0">
                <a:tc>
                  <a:txBody>
                    <a:bodyPr/>
                    <a:lstStyle/>
                    <a:p>
                      <a:pPr algn="ct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評価指標</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得点</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平均</a:t>
                      </a:r>
                      <a:endParaRPr kumimoji="1" lang="ja-JP" altLang="en-US" sz="1000" dirty="0">
                        <a:latin typeface="+mn-ea"/>
                        <a:ea typeface="+mn-ea"/>
                      </a:endParaRPr>
                    </a:p>
                  </a:txBody>
                  <a:tcPr anchor="ctr"/>
                </a:tc>
                <a:tc>
                  <a:txBody>
                    <a:bodyPr/>
                    <a:lstStyle/>
                    <a:p>
                      <a:pPr algn="ctr"/>
                      <a:endParaRPr kumimoji="1" lang="ja-JP" altLang="en-US"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評価指標</a:t>
                      </a:r>
                    </a:p>
                  </a:txBody>
                  <a:tcPr anchor="ctr"/>
                </a:tc>
                <a:tc>
                  <a:txBody>
                    <a:bodyPr/>
                    <a:lstStyle/>
                    <a:p>
                      <a:pPr algn="ctr"/>
                      <a:r>
                        <a:rPr kumimoji="1" lang="ja-JP" altLang="en-US" sz="1000" dirty="0" smtClean="0">
                          <a:latin typeface="+mn-ea"/>
                          <a:ea typeface="+mn-ea"/>
                        </a:rPr>
                        <a:t>得点</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平均</a:t>
                      </a:r>
                      <a:endParaRPr kumimoji="1" lang="ja-JP" altLang="en-US" sz="1000" dirty="0">
                        <a:latin typeface="+mn-ea"/>
                        <a:ea typeface="+mn-ea"/>
                      </a:endParaRPr>
                    </a:p>
                  </a:txBody>
                  <a:tcPr anchor="ctr"/>
                </a:tc>
                <a:extLst>
                  <a:ext uri="{0D108BD9-81ED-4DB2-BD59-A6C34878D82A}">
                    <a16:rowId xmlns:a16="http://schemas.microsoft.com/office/drawing/2014/main" val="2535473127"/>
                  </a:ext>
                </a:extLst>
              </a:tr>
              <a:tr h="0">
                <a:tc gridSpan="8">
                  <a:txBody>
                    <a:bodyPr/>
                    <a:lstStyle/>
                    <a:p>
                      <a:r>
                        <a:rPr kumimoji="1" lang="ja-JP" altLang="ja-JP" sz="1000" kern="1200" dirty="0" smtClean="0">
                          <a:solidFill>
                            <a:schemeClr val="dk1"/>
                          </a:solidFill>
                          <a:effectLst/>
                          <a:latin typeface="+mn-lt"/>
                          <a:ea typeface="+mn-ea"/>
                          <a:cs typeface="+mn-cs"/>
                        </a:rPr>
                        <a:t>在宅医療・介護連携について、市町村を支援するために必要な事業を行っているか。</a:t>
                      </a: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endParaRPr kumimoji="1" lang="ja-JP" altLang="en-US"/>
                    </a:p>
                  </a:txBody>
                  <a:tcPr/>
                </a:tc>
                <a:tc hMerge="1">
                  <a:txBody>
                    <a:bodyPr/>
                    <a:lstStyle/>
                    <a:p>
                      <a:pPr algn="ctr"/>
                      <a:endParaRPr kumimoji="1" lang="ja-JP" altLang="en-US" sz="1000" dirty="0">
                        <a:latin typeface="+mn-ea"/>
                        <a:ea typeface="+mn-ea"/>
                      </a:endParaRPr>
                    </a:p>
                  </a:txBody>
                  <a:tcPr anchor="ct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a:tc>
                <a:extLst>
                  <a:ext uri="{0D108BD9-81ED-4DB2-BD59-A6C34878D82A}">
                    <a16:rowId xmlns:a16="http://schemas.microsoft.com/office/drawing/2014/main" val="933404504"/>
                  </a:ext>
                </a:extLst>
              </a:tr>
              <a:tr h="0">
                <a:tc>
                  <a:txBody>
                    <a:bodyPr/>
                    <a:lstStyle/>
                    <a:p>
                      <a:pPr algn="ctr"/>
                      <a:r>
                        <a:rPr kumimoji="1" lang="ja-JP" altLang="en-US" sz="1000" dirty="0" smtClean="0">
                          <a:latin typeface="+mn-ea"/>
                          <a:ea typeface="+mn-ea"/>
                        </a:rPr>
                        <a:t>ア</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在宅医療・介護資源や診療報酬・介護報酬のデータの提供をしている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8.9</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キ</a:t>
                      </a:r>
                      <a:endParaRPr kumimoji="1" lang="en-US" altLang="ja-JP" sz="1000" dirty="0" smtClean="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dk1"/>
                          </a:solidFill>
                          <a:effectLst/>
                          <a:latin typeface="+mn-ea"/>
                          <a:ea typeface="+mn-ea"/>
                          <a:cs typeface="+mn-cs"/>
                        </a:rPr>
                        <a:t>　</a:t>
                      </a:r>
                      <a:r>
                        <a:rPr kumimoji="1" lang="ja-JP" altLang="ja-JP" sz="1000" kern="1200" dirty="0" smtClean="0">
                          <a:solidFill>
                            <a:schemeClr val="dk1"/>
                          </a:solidFill>
                          <a:effectLst/>
                          <a:latin typeface="+mn-lt"/>
                          <a:ea typeface="+mn-ea"/>
                          <a:cs typeface="+mn-cs"/>
                        </a:rPr>
                        <a:t>入退院に関わる医療介護専門職の人材育成に取り組んでいる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8.5</a:t>
                      </a:r>
                      <a:endParaRPr kumimoji="1" lang="ja-JP" altLang="en-US" sz="10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000" dirty="0" smtClean="0">
                          <a:latin typeface="+mn-ea"/>
                          <a:ea typeface="+mn-ea"/>
                        </a:rPr>
                        <a:t>イ</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地域の課題分析に向けたデータの活用方法に対する指導・助言をしている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8.5</a:t>
                      </a:r>
                    </a:p>
                  </a:txBody>
                  <a:tcPr anchor="ctr"/>
                </a:tc>
                <a:tc>
                  <a:txBody>
                    <a:bodyPr/>
                    <a:lstStyle/>
                    <a:p>
                      <a:pPr algn="ctr"/>
                      <a:r>
                        <a:rPr kumimoji="1" lang="ja-JP" altLang="en-US" sz="1000" dirty="0" smtClean="0">
                          <a:latin typeface="+mn-ea"/>
                          <a:ea typeface="+mn-ea"/>
                        </a:rPr>
                        <a:t>ク</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二次医療圏単位等地域の実情に応じた圏域において、地域の医師会等の医療関係団体と介護関係者と連絡会等を開催している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p>
                  </a:txBody>
                  <a:tcPr anchor="ctr"/>
                </a:tc>
                <a:tc>
                  <a:txBody>
                    <a:bodyPr/>
                    <a:lstStyle/>
                    <a:p>
                      <a:pPr algn="ctr"/>
                      <a:r>
                        <a:rPr kumimoji="1" lang="en-US" altLang="ja-JP" sz="1000" dirty="0" smtClean="0">
                          <a:latin typeface="+mn-ea"/>
                          <a:ea typeface="+mn-ea"/>
                        </a:rPr>
                        <a:t>9.1</a:t>
                      </a:r>
                    </a:p>
                  </a:txBody>
                  <a:tcPr anchor="ctr"/>
                </a:tc>
                <a:extLst>
                  <a:ext uri="{0D108BD9-81ED-4DB2-BD59-A6C34878D82A}">
                    <a16:rowId xmlns:a16="http://schemas.microsoft.com/office/drawing/2014/main" val="4219815525"/>
                  </a:ext>
                </a:extLst>
              </a:tr>
              <a:tr h="0">
                <a:tc>
                  <a:txBody>
                    <a:bodyPr/>
                    <a:lstStyle/>
                    <a:p>
                      <a:pPr algn="ctr"/>
                      <a:r>
                        <a:rPr kumimoji="1" lang="ja-JP" altLang="en-US" sz="1000" dirty="0" smtClean="0">
                          <a:latin typeface="+mn-ea"/>
                          <a:ea typeface="+mn-ea"/>
                        </a:rPr>
                        <a:t>ウ</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医師のグループ制や後方病床確保等広域的な在宅医療の体制整備の取組を支援している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7.9</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ケ</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在宅医療をはじめとした広域的な医療資源に関する情報提供を市町村に対して行っている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p>
                  </a:txBody>
                  <a:tcPr anchor="ctr"/>
                </a:tc>
                <a:tc>
                  <a:txBody>
                    <a:bodyPr/>
                    <a:lstStyle/>
                    <a:p>
                      <a:pPr algn="ctr"/>
                      <a:r>
                        <a:rPr kumimoji="1" lang="en-US" altLang="ja-JP" sz="1000" dirty="0" smtClean="0">
                          <a:latin typeface="+mn-ea"/>
                          <a:ea typeface="+mn-ea"/>
                        </a:rPr>
                        <a:t>8.5</a:t>
                      </a:r>
                    </a:p>
                  </a:txBody>
                  <a:tcPr anchor="ctr"/>
                </a:tc>
                <a:extLst>
                  <a:ext uri="{0D108BD9-81ED-4DB2-BD59-A6C34878D82A}">
                    <a16:rowId xmlns:a16="http://schemas.microsoft.com/office/drawing/2014/main" val="1201803747"/>
                  </a:ext>
                </a:extLst>
              </a:tr>
              <a:tr h="0">
                <a:tc>
                  <a:txBody>
                    <a:bodyPr/>
                    <a:lstStyle/>
                    <a:p>
                      <a:pPr algn="ctr"/>
                      <a:r>
                        <a:rPr kumimoji="1" lang="ja-JP" altLang="en-US" sz="1000" dirty="0" smtClean="0">
                          <a:latin typeface="+mn-ea"/>
                          <a:ea typeface="+mn-ea"/>
                        </a:rPr>
                        <a:t>エ</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切れ目のない在宅医療・在宅介護の提供体制整備に関する事例等の情報を提供している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ea"/>
                        <a:ea typeface="+mn-ea"/>
                        <a:cs typeface="+mn-cs"/>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9.8</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コ</a:t>
                      </a:r>
                      <a:endParaRPr kumimoji="1" lang="ja-JP" altLang="en-US" sz="1000" dirty="0">
                        <a:latin typeface="+mn-ea"/>
                        <a:ea typeface="+mn-ea"/>
                      </a:endParaRPr>
                    </a:p>
                  </a:txBody>
                  <a:tcPr anchor="ctr"/>
                </a:tc>
                <a:tc>
                  <a:txBody>
                    <a:bodyPr/>
                    <a:lstStyle/>
                    <a:p>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在宅医療・介護連携推進のための人材育成を行っている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p>
                  </a:txBody>
                  <a:tcPr anchor="ctr"/>
                </a:tc>
                <a:tc>
                  <a:txBody>
                    <a:bodyPr/>
                    <a:lstStyle/>
                    <a:p>
                      <a:pPr algn="ctr"/>
                      <a:r>
                        <a:rPr kumimoji="1" lang="en-US" altLang="ja-JP" sz="1000" dirty="0" smtClean="0">
                          <a:latin typeface="+mn-ea"/>
                          <a:ea typeface="+mn-ea"/>
                        </a:rPr>
                        <a:t>9.6</a:t>
                      </a:r>
                    </a:p>
                  </a:txBody>
                  <a:tcPr anchor="ctr"/>
                </a:tc>
                <a:extLst>
                  <a:ext uri="{0D108BD9-81ED-4DB2-BD59-A6C34878D82A}">
                    <a16:rowId xmlns:a16="http://schemas.microsoft.com/office/drawing/2014/main" val="291411947"/>
                  </a:ext>
                </a:extLst>
              </a:tr>
              <a:tr h="0">
                <a:tc>
                  <a:txBody>
                    <a:bodyPr/>
                    <a:lstStyle/>
                    <a:p>
                      <a:pPr algn="ctr"/>
                      <a:r>
                        <a:rPr kumimoji="1" lang="ja-JP" altLang="en-US" sz="1000" dirty="0" smtClean="0">
                          <a:latin typeface="+mn-ea"/>
                          <a:ea typeface="+mn-ea"/>
                        </a:rPr>
                        <a:t>オ</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広域的な相談窓口の設置や相談窓口に従事する人材の育成に取り組んでいる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8.7</a:t>
                      </a:r>
                      <a:endParaRPr kumimoji="1" lang="ja-JP" altLang="en-US" sz="1000" dirty="0">
                        <a:latin typeface="+mn-ea"/>
                        <a:ea typeface="+mn-ea"/>
                      </a:endParaRPr>
                    </a:p>
                  </a:txBody>
                  <a:tcPr anchor="ctr"/>
                </a:tc>
                <a:tc>
                  <a:txBody>
                    <a:bodyPr/>
                    <a:lstStyle/>
                    <a:p>
                      <a:pPr algn="ctr"/>
                      <a:r>
                        <a:rPr kumimoji="1" lang="ja-JP" altLang="en-US" sz="1000" dirty="0" smtClean="0">
                          <a:latin typeface="+mn-ea"/>
                          <a:ea typeface="+mn-ea"/>
                        </a:rPr>
                        <a:t>サ</a:t>
                      </a:r>
                      <a:endParaRPr kumimoji="1" lang="ja-JP" altLang="en-US" sz="10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住民啓発用の媒体を作成し、市町村が実施する普及啓発の支援を実施している</a:t>
                      </a:r>
                      <a:r>
                        <a:rPr kumimoji="1" lang="ja-JP" altLang="en-US" sz="1000" kern="1200" dirty="0" smtClean="0">
                          <a:solidFill>
                            <a:schemeClr val="dk1"/>
                          </a:solidFill>
                          <a:effectLst/>
                          <a:latin typeface="+mn-ea"/>
                          <a:ea typeface="+mn-ea"/>
                          <a:cs typeface="+mn-cs"/>
                        </a:rPr>
                        <a:t>。</a:t>
                      </a:r>
                      <a:endParaRPr kumimoji="1" lang="ja-JP" altLang="ja-JP" sz="1000" kern="1200" dirty="0" smtClean="0">
                        <a:solidFill>
                          <a:schemeClr val="dk1"/>
                        </a:solidFill>
                        <a:effectLst/>
                        <a:latin typeface="+mn-ea"/>
                        <a:ea typeface="+mn-ea"/>
                        <a:cs typeface="+mn-cs"/>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7.2</a:t>
                      </a:r>
                    </a:p>
                  </a:txBody>
                  <a:tcPr anchor="ctr"/>
                </a:tc>
                <a:extLst>
                  <a:ext uri="{0D108BD9-81ED-4DB2-BD59-A6C34878D82A}">
                    <a16:rowId xmlns:a16="http://schemas.microsoft.com/office/drawing/2014/main" val="3740199256"/>
                  </a:ext>
                </a:extLst>
              </a:tr>
              <a:tr h="0">
                <a:tc>
                  <a:txBody>
                    <a:bodyPr/>
                    <a:lstStyle/>
                    <a:p>
                      <a:pPr algn="ctr"/>
                      <a:r>
                        <a:rPr kumimoji="1" lang="ja-JP" altLang="en-US" sz="1000" dirty="0" smtClean="0">
                          <a:latin typeface="+mn-ea"/>
                          <a:ea typeface="+mn-ea"/>
                        </a:rPr>
                        <a:t>カ</a:t>
                      </a:r>
                      <a:endParaRPr kumimoji="1" lang="ja-JP" altLang="en-US" sz="1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dk1"/>
                          </a:solidFill>
                          <a:effectLst/>
                          <a:latin typeface="+mn-lt"/>
                          <a:ea typeface="+mn-ea"/>
                          <a:cs typeface="+mn-cs"/>
                        </a:rPr>
                        <a:t>　</a:t>
                      </a:r>
                      <a:r>
                        <a:rPr kumimoji="1" lang="ja-JP" altLang="ja-JP" sz="1000" kern="1200" dirty="0" smtClean="0">
                          <a:solidFill>
                            <a:schemeClr val="dk1"/>
                          </a:solidFill>
                          <a:effectLst/>
                          <a:latin typeface="+mn-lt"/>
                          <a:ea typeface="+mn-ea"/>
                          <a:cs typeface="+mn-cs"/>
                        </a:rPr>
                        <a:t>退院支援ルールの作成等市区町村単独では対応が難しい広域的な医療介護連携に関して支援を行っている</a:t>
                      </a:r>
                      <a:r>
                        <a:rPr kumimoji="1" lang="ja-JP" altLang="en-US" sz="1000" kern="1200" dirty="0" smtClean="0">
                          <a:solidFill>
                            <a:schemeClr val="dk1"/>
                          </a:solidFill>
                          <a:effectLst/>
                          <a:latin typeface="+mn-lt"/>
                          <a:ea typeface="+mn-ea"/>
                          <a:cs typeface="+mn-cs"/>
                        </a:rPr>
                        <a:t>。</a:t>
                      </a:r>
                      <a:endParaRPr kumimoji="1" lang="ja-JP" altLang="ja-JP" sz="1000" kern="1200" dirty="0" smtClean="0">
                        <a:solidFill>
                          <a:schemeClr val="dk1"/>
                        </a:solidFill>
                        <a:effectLst/>
                        <a:latin typeface="+mn-lt"/>
                        <a:ea typeface="+mn-ea"/>
                        <a:cs typeface="+mn-cs"/>
                      </a:endParaRPr>
                    </a:p>
                  </a:txBody>
                  <a:tcPr anchor="ctr"/>
                </a:tc>
                <a:tc>
                  <a:txBody>
                    <a:bodyPr/>
                    <a:lstStyle/>
                    <a:p>
                      <a:pPr algn="ctr"/>
                      <a:r>
                        <a:rPr kumimoji="1" lang="en-US" altLang="ja-JP" sz="1000" dirty="0" smtClean="0">
                          <a:latin typeface="+mn-ea"/>
                          <a:ea typeface="+mn-ea"/>
                        </a:rPr>
                        <a:t>10</a:t>
                      </a:r>
                      <a:endParaRPr kumimoji="1" lang="ja-JP" altLang="en-US" sz="1000" dirty="0">
                        <a:latin typeface="+mn-ea"/>
                        <a:ea typeface="+mn-ea"/>
                      </a:endParaRPr>
                    </a:p>
                  </a:txBody>
                  <a:tcPr anchor="ctr"/>
                </a:tc>
                <a:tc>
                  <a:txBody>
                    <a:bodyPr/>
                    <a:lstStyle/>
                    <a:p>
                      <a:pPr algn="ctr"/>
                      <a:r>
                        <a:rPr kumimoji="1" lang="en-US" altLang="ja-JP" sz="1000" dirty="0" smtClean="0">
                          <a:latin typeface="+mn-ea"/>
                          <a:ea typeface="+mn-ea"/>
                        </a:rPr>
                        <a:t>8.7</a:t>
                      </a:r>
                      <a:endParaRPr kumimoji="1" lang="ja-JP" altLang="en-US" sz="1000" dirty="0">
                        <a:latin typeface="+mn-ea"/>
                        <a:ea typeface="+mn-ea"/>
                      </a:endParaRPr>
                    </a:p>
                  </a:txBody>
                  <a:tcPr anchor="ctr"/>
                </a:tc>
                <a:tc>
                  <a:txBody>
                    <a:bodyPr/>
                    <a:lstStyle/>
                    <a:p>
                      <a:pPr algn="ctr"/>
                      <a:endParaRPr kumimoji="1" lang="ja-JP" altLang="en-US" sz="1000" dirty="0">
                        <a:latin typeface="+mn-ea"/>
                        <a:ea typeface="+mn-ea"/>
                      </a:endParaRPr>
                    </a:p>
                  </a:txBody>
                  <a:tcPr anchor="ctr"/>
                </a:tc>
                <a:tc>
                  <a:txBody>
                    <a:bodyPr/>
                    <a:lstStyle/>
                    <a:p>
                      <a:pPr marL="0" marR="0" lvl="0" indent="0" algn="l" defTabSz="917509" rtl="0" eaLnBrk="1" fontAlgn="auto" latinLnBrk="0" hangingPunct="1">
                        <a:lnSpc>
                          <a:spcPct val="100000"/>
                        </a:lnSpc>
                        <a:spcBef>
                          <a:spcPts val="0"/>
                        </a:spcBef>
                        <a:spcAft>
                          <a:spcPts val="0"/>
                        </a:spcAft>
                        <a:buClrTx/>
                        <a:buSzTx/>
                        <a:buFontTx/>
                        <a:buNone/>
                        <a:tabLst/>
                        <a:defRPr/>
                      </a:pPr>
                      <a:endParaRPr kumimoji="1" lang="ja-JP" altLang="ja-JP" sz="1000" kern="1200" dirty="0" smtClean="0">
                        <a:solidFill>
                          <a:schemeClr val="dk1"/>
                        </a:solidFill>
                        <a:effectLst/>
                        <a:latin typeface="+mn-ea"/>
                        <a:ea typeface="+mn-ea"/>
                        <a:cs typeface="+mn-cs"/>
                      </a:endParaRPr>
                    </a:p>
                  </a:txBody>
                  <a:tcPr anchor="ctr"/>
                </a:tc>
                <a:tc>
                  <a:txBody>
                    <a:bodyPr/>
                    <a:lstStyle/>
                    <a:p>
                      <a:pPr algn="ctr"/>
                      <a:endParaRPr kumimoji="1" lang="ja-JP" altLang="en-US" sz="1000" dirty="0">
                        <a:latin typeface="+mn-ea"/>
                        <a:ea typeface="+mn-ea"/>
                      </a:endParaRPr>
                    </a:p>
                  </a:txBody>
                  <a:tcPr anchor="ctr"/>
                </a:tc>
                <a:tc>
                  <a:txBody>
                    <a:bodyPr/>
                    <a:lstStyle/>
                    <a:p>
                      <a:pPr algn="ctr"/>
                      <a:endParaRPr kumimoji="1" lang="ja-JP" altLang="en-US" sz="1000" dirty="0">
                        <a:latin typeface="+mn-ea"/>
                        <a:ea typeface="+mn-ea"/>
                      </a:endParaRPr>
                    </a:p>
                  </a:txBody>
                  <a:tcPr anchor="ctr"/>
                </a:tc>
                <a:extLst>
                  <a:ext uri="{0D108BD9-81ED-4DB2-BD59-A6C34878D82A}">
                    <a16:rowId xmlns:a16="http://schemas.microsoft.com/office/drawing/2014/main" val="2147253580"/>
                  </a:ext>
                </a:extLst>
              </a:tr>
            </a:tbl>
          </a:graphicData>
        </a:graphic>
      </p:graphicFrame>
      <p:sp>
        <p:nvSpPr>
          <p:cNvPr id="2" name="スライド番号プレースホルダー 1"/>
          <p:cNvSpPr>
            <a:spLocks noGrp="1"/>
          </p:cNvSpPr>
          <p:nvPr>
            <p:ph type="sldNum" sz="quarter" idx="12"/>
          </p:nvPr>
        </p:nvSpPr>
        <p:spPr>
          <a:xfrm>
            <a:off x="7526071" y="6495083"/>
            <a:ext cx="2309918" cy="365125"/>
          </a:xfrm>
        </p:spPr>
        <p:txBody>
          <a:bodyPr/>
          <a:lstStyle/>
          <a:p>
            <a:r>
              <a:rPr lang="en-US" altLang="ja-JP" dirty="0">
                <a:solidFill>
                  <a:prstClr val="black">
                    <a:tint val="75000"/>
                  </a:prstClr>
                </a:solidFill>
              </a:rPr>
              <a:t>8</a:t>
            </a:r>
            <a:endParaRPr lang="ja-JP" altLang="en-US" dirty="0">
              <a:solidFill>
                <a:prstClr val="black">
                  <a:tint val="75000"/>
                </a:prstClr>
              </a:solidFill>
            </a:endParaRPr>
          </a:p>
        </p:txBody>
      </p:sp>
    </p:spTree>
    <p:extLst>
      <p:ext uri="{BB962C8B-B14F-4D97-AF65-F5344CB8AC3E}">
        <p14:creationId xmlns:p14="http://schemas.microsoft.com/office/powerpoint/2010/main" val="1378641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1897956122"/>
              </p:ext>
            </p:extLst>
          </p:nvPr>
        </p:nvGraphicFramePr>
        <p:xfrm>
          <a:off x="106598" y="2423461"/>
          <a:ext cx="9787652" cy="4341205"/>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0" b="1" dirty="0" smtClean="0">
                <a:latin typeface="Meiryo UI" panose="020B0604030504040204" pitchFamily="50" charset="-128"/>
                <a:ea typeface="Meiryo UI" panose="020B0604030504040204" pitchFamily="50" charset="-128"/>
              </a:rPr>
              <a:t>Ⅱ</a:t>
            </a:r>
            <a:r>
              <a:rPr lang="ja-JP" altLang="ja-JP"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６</a:t>
            </a:r>
            <a:r>
              <a:rPr lang="ja-JP" altLang="ja-JP" sz="2000" b="1" dirty="0">
                <a:latin typeface="Meiryo UI" panose="020B0604030504040204" pitchFamily="50" charset="-128"/>
                <a:ea typeface="Meiryo UI" panose="020B0604030504040204" pitchFamily="50" charset="-128"/>
              </a:rPr>
              <a:t>）認知症総合支援</a:t>
            </a:r>
            <a:endParaRPr lang="ja-JP" altLang="ja-JP" sz="20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06598" y="358140"/>
          <a:ext cx="9676280" cy="20421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97722632"/>
                    </a:ext>
                  </a:extLst>
                </a:gridCol>
                <a:gridCol w="8532000">
                  <a:extLst>
                    <a:ext uri="{9D8B030D-6E8A-4147-A177-3AD203B41FA5}">
                      <a16:colId xmlns:a16="http://schemas.microsoft.com/office/drawing/2014/main" val="1624404869"/>
                    </a:ext>
                  </a:extLst>
                </a:gridCol>
                <a:gridCol w="468000">
                  <a:extLst>
                    <a:ext uri="{9D8B030D-6E8A-4147-A177-3AD203B41FA5}">
                      <a16:colId xmlns:a16="http://schemas.microsoft.com/office/drawing/2014/main" val="739993648"/>
                    </a:ext>
                  </a:extLst>
                </a:gridCol>
                <a:gridCol w="468000">
                  <a:extLst>
                    <a:ext uri="{9D8B030D-6E8A-4147-A177-3AD203B41FA5}">
                      <a16:colId xmlns:a16="http://schemas.microsoft.com/office/drawing/2014/main" val="300635064"/>
                    </a:ext>
                  </a:extLst>
                </a:gridCol>
              </a:tblGrid>
              <a:tr h="0">
                <a:tc>
                  <a:txBody>
                    <a:bodyPr/>
                    <a:lstStyle/>
                    <a:p>
                      <a:pPr algn="ct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評価指標</a:t>
                      </a:r>
                      <a:endParaRPr kumimoji="1" lang="ja-JP" altLang="en-US" sz="1100" dirty="0">
                        <a:latin typeface="+mn-ea"/>
                        <a:ea typeface="+mn-ea"/>
                      </a:endParaRPr>
                    </a:p>
                  </a:txBody>
                  <a:tcPr/>
                </a:tc>
                <a:tc>
                  <a:txBody>
                    <a:bodyPr/>
                    <a:lstStyle/>
                    <a:p>
                      <a:pPr algn="ctr"/>
                      <a:r>
                        <a:rPr kumimoji="1" lang="ja-JP" altLang="en-US" sz="1100" dirty="0" smtClean="0">
                          <a:latin typeface="+mn-ea"/>
                          <a:ea typeface="+mn-ea"/>
                        </a:rPr>
                        <a:t>得点</a:t>
                      </a:r>
                      <a:endParaRPr kumimoji="1" lang="ja-JP" altLang="en-US" sz="1100" dirty="0">
                        <a:latin typeface="+mn-ea"/>
                        <a:ea typeface="+mn-ea"/>
                      </a:endParaRPr>
                    </a:p>
                  </a:txBody>
                  <a:tcPr anchor="ctr"/>
                </a:tc>
                <a:tc>
                  <a:txBody>
                    <a:bodyPr/>
                    <a:lstStyle/>
                    <a:p>
                      <a:pPr algn="ctr"/>
                      <a:r>
                        <a:rPr kumimoji="1" lang="ja-JP" altLang="en-US" sz="1100" dirty="0" smtClean="0">
                          <a:latin typeface="+mn-ea"/>
                          <a:ea typeface="+mn-ea"/>
                        </a:rPr>
                        <a:t>平均</a:t>
                      </a:r>
                      <a:endParaRPr kumimoji="1" lang="ja-JP" altLang="en-US" sz="1100" dirty="0">
                        <a:latin typeface="+mn-ea"/>
                        <a:ea typeface="+mn-ea"/>
                      </a:endParaRPr>
                    </a:p>
                  </a:txBody>
                  <a:tcPr anchor="ctr"/>
                </a:tc>
                <a:extLst>
                  <a:ext uri="{0D108BD9-81ED-4DB2-BD59-A6C34878D82A}">
                    <a16:rowId xmlns:a16="http://schemas.microsoft.com/office/drawing/2014/main" val="2535473127"/>
                  </a:ext>
                </a:extLst>
              </a:tr>
              <a:tr h="0">
                <a:tc gridSpan="4">
                  <a:txBody>
                    <a:bodyPr/>
                    <a:lstStyle/>
                    <a:p>
                      <a:r>
                        <a:rPr kumimoji="1" lang="ja-JP" altLang="ja-JP" sz="1100" kern="1200" dirty="0" smtClean="0">
                          <a:solidFill>
                            <a:schemeClr val="dk1"/>
                          </a:solidFill>
                          <a:effectLst/>
                          <a:latin typeface="+mn-ea"/>
                          <a:ea typeface="+mn-ea"/>
                          <a:cs typeface="+mn-cs"/>
                        </a:rPr>
                        <a:t>認知症施策の推進に関し、現状把握、計画の策定、市町村の取組の把握等を行っているか。</a:t>
                      </a:r>
                    </a:p>
                  </a:txBody>
                  <a:tcPr/>
                </a:tc>
                <a:tc hMerge="1">
                  <a:txBody>
                    <a:bodyPr/>
                    <a:lstStyle/>
                    <a:p>
                      <a:pPr marL="0" marR="0" indent="0" algn="l" defTabSz="917509"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a:tc>
                <a:tc hMerge="1">
                  <a:txBody>
                    <a:bodyPr/>
                    <a:lstStyle/>
                    <a:p>
                      <a:pPr algn="ctr"/>
                      <a:endParaRPr kumimoji="1" lang="ja-JP" altLang="en-US" sz="1000" dirty="0">
                        <a:latin typeface="+mn-ea"/>
                        <a:ea typeface="+mn-ea"/>
                      </a:endParaRPr>
                    </a:p>
                  </a:txBody>
                  <a:tcPr anchor="ctr"/>
                </a:tc>
                <a:tc hMerge="1">
                  <a:txBody>
                    <a:bodyPr/>
                    <a:lstStyle/>
                    <a:p>
                      <a:pPr algn="ctr"/>
                      <a:endParaRPr kumimoji="1" lang="ja-JP" altLang="en-US" sz="1000" dirty="0">
                        <a:latin typeface="+mn-ea"/>
                        <a:ea typeface="+mn-ea"/>
                      </a:endParaRPr>
                    </a:p>
                  </a:txBody>
                  <a:tcPr anchor="ctr"/>
                </a:tc>
                <a:extLst>
                  <a:ext uri="{0D108BD9-81ED-4DB2-BD59-A6C34878D82A}">
                    <a16:rowId xmlns:a16="http://schemas.microsoft.com/office/drawing/2014/main" val="933404504"/>
                  </a:ext>
                </a:extLst>
              </a:tr>
              <a:tr h="0">
                <a:tc>
                  <a:txBody>
                    <a:bodyPr/>
                    <a:lstStyle/>
                    <a:p>
                      <a:pPr algn="ctr"/>
                      <a:r>
                        <a:rPr kumimoji="1" lang="ja-JP" altLang="en-US" sz="1100" dirty="0" smtClean="0">
                          <a:latin typeface="+mn-ea"/>
                          <a:ea typeface="+mn-ea"/>
                        </a:rPr>
                        <a:t>ア</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認知症施策に関する取組（</a:t>
                      </a:r>
                      <a:r>
                        <a:rPr kumimoji="1" lang="en-US" altLang="ja-JP" sz="1100" kern="1200" dirty="0" smtClean="0">
                          <a:solidFill>
                            <a:schemeClr val="dk1"/>
                          </a:solidFill>
                          <a:effectLst/>
                          <a:latin typeface="+mn-ea"/>
                          <a:ea typeface="+mn-ea"/>
                          <a:cs typeface="+mn-cs"/>
                        </a:rPr>
                        <a:t>※</a:t>
                      </a:r>
                      <a:r>
                        <a:rPr kumimoji="1" lang="ja-JP" altLang="ja-JP" sz="1100" kern="1200" dirty="0" smtClean="0">
                          <a:solidFill>
                            <a:schemeClr val="dk1"/>
                          </a:solidFill>
                          <a:effectLst/>
                          <a:latin typeface="+mn-ea"/>
                          <a:ea typeface="+mn-ea"/>
                          <a:cs typeface="+mn-cs"/>
                        </a:rPr>
                        <a:t>）について、各年度における都道府県の具体的な計画（事業内容、実施（配置）予定数、受講予定人数等）を定め、進捗状況について点検・評価している。</a:t>
                      </a:r>
                    </a:p>
                    <a:p>
                      <a:pPr marL="90488" indent="-90488"/>
                      <a:r>
                        <a:rPr kumimoji="1" lang="en-US" altLang="ja-JP" sz="1100" kern="1200" dirty="0" smtClean="0">
                          <a:solidFill>
                            <a:schemeClr val="dk1"/>
                          </a:solidFill>
                          <a:effectLst/>
                          <a:latin typeface="+mn-ea"/>
                          <a:ea typeface="+mn-ea"/>
                          <a:cs typeface="+mn-cs"/>
                        </a:rPr>
                        <a:t>※</a:t>
                      </a:r>
                      <a:r>
                        <a:rPr kumimoji="1" lang="ja-JP" altLang="ja-JP" sz="1100" kern="1200" dirty="0" smtClean="0">
                          <a:solidFill>
                            <a:schemeClr val="dk1"/>
                          </a:solidFill>
                          <a:effectLst/>
                          <a:latin typeface="+mn-ea"/>
                          <a:ea typeface="+mn-ea"/>
                          <a:cs typeface="+mn-cs"/>
                        </a:rPr>
                        <a:t>　早期診断・早期対応の連携体制等の整備、認知症対応力向上研修実施・認知症サポート医の養成・活用、若年性認知症施策の実施、権利</a:t>
                      </a:r>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擁護の取組の推進等</a:t>
                      </a: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10.0</a:t>
                      </a:r>
                      <a:endParaRPr kumimoji="1" lang="ja-JP" altLang="en-US" sz="1100" dirty="0">
                        <a:latin typeface="+mn-ea"/>
                        <a:ea typeface="+mn-ea"/>
                      </a:endParaRPr>
                    </a:p>
                  </a:txBody>
                  <a:tcPr anchor="ctr"/>
                </a:tc>
                <a:extLst>
                  <a:ext uri="{0D108BD9-81ED-4DB2-BD59-A6C34878D82A}">
                    <a16:rowId xmlns:a16="http://schemas.microsoft.com/office/drawing/2014/main" val="399234344"/>
                  </a:ext>
                </a:extLst>
              </a:tr>
              <a:tr h="0">
                <a:tc>
                  <a:txBody>
                    <a:bodyPr/>
                    <a:lstStyle/>
                    <a:p>
                      <a:pPr algn="ctr"/>
                      <a:r>
                        <a:rPr kumimoji="1" lang="ja-JP" altLang="en-US" sz="1100" dirty="0" smtClean="0">
                          <a:latin typeface="+mn-ea"/>
                          <a:ea typeface="+mn-ea"/>
                        </a:rPr>
                        <a:t>イ</a:t>
                      </a:r>
                      <a:endParaRPr kumimoji="1" lang="ja-JP" altLang="en-US" sz="1100" dirty="0">
                        <a:latin typeface="+mn-ea"/>
                        <a:ea typeface="+mn-ea"/>
                      </a:endParaRPr>
                    </a:p>
                  </a:txBody>
                  <a:tcPr anchor="ctr"/>
                </a:tc>
                <a:tc>
                  <a:txBody>
                    <a:bodyPr/>
                    <a:lstStyle/>
                    <a:p>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市町村の認知症施策に関する取組（</a:t>
                      </a:r>
                      <a:r>
                        <a:rPr kumimoji="1" lang="en-US" altLang="ja-JP" sz="1100" kern="1200" dirty="0" smtClean="0">
                          <a:solidFill>
                            <a:schemeClr val="dk1"/>
                          </a:solidFill>
                          <a:effectLst/>
                          <a:latin typeface="+mn-ea"/>
                          <a:ea typeface="+mn-ea"/>
                          <a:cs typeface="+mn-cs"/>
                        </a:rPr>
                        <a:t>※</a:t>
                      </a:r>
                      <a:r>
                        <a:rPr kumimoji="1" lang="ja-JP" altLang="ja-JP" sz="1100" kern="1200" dirty="0" smtClean="0">
                          <a:solidFill>
                            <a:schemeClr val="dk1"/>
                          </a:solidFill>
                          <a:effectLst/>
                          <a:latin typeface="+mn-ea"/>
                          <a:ea typeface="+mn-ea"/>
                          <a:cs typeface="+mn-cs"/>
                        </a:rPr>
                        <a:t>）について、都道府県内の全市町村の取組状況を把握したうえで、市町村の状況の一覧を作成し、その状況を自治体ＨＰに掲載する等公表している。</a:t>
                      </a:r>
                      <a:endParaRPr kumimoji="1" lang="en-US" altLang="ja-JP" sz="1100" kern="1200" dirty="0" smtClean="0">
                        <a:solidFill>
                          <a:schemeClr val="dk1"/>
                        </a:solidFill>
                        <a:effectLst/>
                        <a:latin typeface="+mn-ea"/>
                        <a:ea typeface="+mn-ea"/>
                        <a:cs typeface="+mn-cs"/>
                      </a:endParaRPr>
                    </a:p>
                    <a:p>
                      <a:pPr marL="90488" indent="-90488"/>
                      <a:r>
                        <a:rPr kumimoji="1" lang="en-US" altLang="ja-JP" sz="1100" kern="1200" dirty="0" smtClean="0">
                          <a:solidFill>
                            <a:schemeClr val="dk1"/>
                          </a:solidFill>
                          <a:effectLst/>
                          <a:latin typeface="+mn-ea"/>
                          <a:ea typeface="+mn-ea"/>
                          <a:cs typeface="+mn-cs"/>
                        </a:rPr>
                        <a:t>※</a:t>
                      </a:r>
                      <a:r>
                        <a:rPr kumimoji="1" lang="ja-JP" altLang="ja-JP" sz="1100" kern="1200" dirty="0" smtClean="0">
                          <a:solidFill>
                            <a:schemeClr val="dk1"/>
                          </a:solidFill>
                          <a:effectLst/>
                          <a:latin typeface="+mn-ea"/>
                          <a:ea typeface="+mn-ea"/>
                          <a:cs typeface="+mn-cs"/>
                        </a:rPr>
                        <a:t>　認知症初期集中支援チームの運営等の推進、認知症地域支援推進員の活動の推進、権利擁護の取組みの推進等、地域の見守りネット</a:t>
                      </a:r>
                      <a:r>
                        <a:rPr kumimoji="1" lang="ja-JP" altLang="en-US"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ワークの構築及び認知症サポーターの養成・活用本人・家族への支援等</a:t>
                      </a:r>
                      <a:endParaRPr kumimoji="1" lang="en-US" altLang="ja-JP" sz="1100" b="0" dirty="0" smtClean="0">
                        <a:solidFill>
                          <a:schemeClr val="tx1"/>
                        </a:solidFill>
                        <a:latin typeface="+mn-ea"/>
                        <a:ea typeface="+mn-ea"/>
                      </a:endParaRPr>
                    </a:p>
                  </a:txBody>
                  <a:tcPr/>
                </a:tc>
                <a:tc>
                  <a:txBody>
                    <a:bodyPr/>
                    <a:lstStyle/>
                    <a:p>
                      <a:pPr algn="ctr"/>
                      <a:r>
                        <a:rPr kumimoji="1" lang="en-US" altLang="ja-JP" sz="1100" dirty="0" smtClean="0">
                          <a:latin typeface="+mn-ea"/>
                          <a:ea typeface="+mn-ea"/>
                        </a:rPr>
                        <a:t>10</a:t>
                      </a:r>
                      <a:endParaRPr kumimoji="1" lang="ja-JP" altLang="en-US" sz="1100" dirty="0">
                        <a:latin typeface="+mn-ea"/>
                        <a:ea typeface="+mn-ea"/>
                      </a:endParaRPr>
                    </a:p>
                  </a:txBody>
                  <a:tcPr anchor="ctr"/>
                </a:tc>
                <a:tc>
                  <a:txBody>
                    <a:bodyPr/>
                    <a:lstStyle/>
                    <a:p>
                      <a:pPr algn="ctr"/>
                      <a:r>
                        <a:rPr kumimoji="1" lang="en-US" altLang="ja-JP" sz="1100" dirty="0" smtClean="0">
                          <a:latin typeface="+mn-ea"/>
                          <a:ea typeface="+mn-ea"/>
                        </a:rPr>
                        <a:t>9.2</a:t>
                      </a:r>
                    </a:p>
                  </a:txBody>
                  <a:tcPr anchor="ctr"/>
                </a:tc>
                <a:extLst>
                  <a:ext uri="{0D108BD9-81ED-4DB2-BD59-A6C34878D82A}">
                    <a16:rowId xmlns:a16="http://schemas.microsoft.com/office/drawing/2014/main" val="4219815525"/>
                  </a:ext>
                </a:extLst>
              </a:tr>
            </a:tbl>
          </a:graphicData>
        </a:graphic>
      </p:graphicFrame>
      <p:sp>
        <p:nvSpPr>
          <p:cNvPr id="2" name="スライド番号プレースホルダー 1"/>
          <p:cNvSpPr>
            <a:spLocks noGrp="1"/>
          </p:cNvSpPr>
          <p:nvPr>
            <p:ph type="sldNum" sz="quarter" idx="12"/>
          </p:nvPr>
        </p:nvSpPr>
        <p:spPr>
          <a:xfrm>
            <a:off x="7472960" y="6520311"/>
            <a:ext cx="2309918" cy="365125"/>
          </a:xfrm>
        </p:spPr>
        <p:txBody>
          <a:bodyPr/>
          <a:lstStyle/>
          <a:p>
            <a:r>
              <a:rPr lang="en-US" altLang="ja-JP" dirty="0">
                <a:solidFill>
                  <a:prstClr val="black">
                    <a:tint val="75000"/>
                  </a:prstClr>
                </a:solidFill>
              </a:rPr>
              <a:t>9</a:t>
            </a:r>
            <a:endParaRPr lang="ja-JP" altLang="en-US" dirty="0">
              <a:solidFill>
                <a:prstClr val="black">
                  <a:tint val="75000"/>
                </a:prstClr>
              </a:solidFill>
            </a:endParaRPr>
          </a:p>
        </p:txBody>
      </p:sp>
    </p:spTree>
    <p:extLst>
      <p:ext uri="{BB962C8B-B14F-4D97-AF65-F5344CB8AC3E}">
        <p14:creationId xmlns:p14="http://schemas.microsoft.com/office/powerpoint/2010/main" val="168499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2675</TotalTime>
  <Words>2640</Words>
  <Application>Microsoft Office PowerPoint</Application>
  <PresentationFormat>ユーザー設定</PresentationFormat>
  <Paragraphs>387</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Meiryo UI</vt:lpstr>
      <vt:lpstr>ＭＳ Ｐゴシック</vt:lpstr>
      <vt:lpstr>ＭＳ ゴシック</vt:lpstr>
      <vt:lpstr>游ゴシック</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MRI</dc:creator>
  <cp:lastModifiedBy>村瀬 匡司(murase-masashi)</cp:lastModifiedBy>
  <cp:revision>196</cp:revision>
  <cp:lastPrinted>2019-03-05T05:55:46Z</cp:lastPrinted>
  <dcterms:created xsi:type="dcterms:W3CDTF">2018-07-22T14:56:42Z</dcterms:created>
  <dcterms:modified xsi:type="dcterms:W3CDTF">2021-03-29T07:06:56Z</dcterms:modified>
</cp:coreProperties>
</file>