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rts/chart10.xml" ContentType="application/vnd.openxmlformats-officedocument.drawingml.chart+xml"/>
  <Override PartName="/ppt/notesSlides/notesSlide5.xml" ContentType="application/vnd.openxmlformats-officedocument.presentationml.notesSlide+xml"/>
  <Override PartName="/ppt/charts/chart11.xml" ContentType="application/vnd.openxmlformats-officedocument.drawingml.chart+xml"/>
  <Override PartName="/ppt/notesSlides/notesSlide6.xml" ContentType="application/vnd.openxmlformats-officedocument.presentationml.notesSlide+xml"/>
  <Override PartName="/ppt/charts/chart12.xml" ContentType="application/vnd.openxmlformats-officedocument.drawingml.chart+xml"/>
  <Override PartName="/ppt/notesSlides/notesSlide7.xml" ContentType="application/vnd.openxmlformats-officedocument.presentationml.notesSlide+xml"/>
  <Override PartName="/ppt/charts/chart13.xml" ContentType="application/vnd.openxmlformats-officedocument.drawingml.chart+xml"/>
  <Override PartName="/ppt/drawings/drawing4.xml" ContentType="application/vnd.openxmlformats-officedocument.drawingml.chartshapes+xml"/>
  <Override PartName="/ppt/notesSlides/notesSlide8.xml" ContentType="application/vnd.openxmlformats-officedocument.presentationml.notesSlide+xml"/>
  <Override PartName="/ppt/charts/chart14.xml" ContentType="application/vnd.openxmlformats-officedocument.drawingml.chart+xml"/>
  <Override PartName="/ppt/notesSlides/notesSlide9.xml" ContentType="application/vnd.openxmlformats-officedocument.presentationml.notesSlide+xml"/>
  <Override PartName="/ppt/charts/chart15.xml" ContentType="application/vnd.openxmlformats-officedocument.drawingml.chart+xml"/>
  <Override PartName="/ppt/drawings/drawing5.xml" ContentType="application/vnd.openxmlformats-officedocument.drawingml.chartshapes+xml"/>
  <Override PartName="/ppt/notesSlides/notesSlide10.xml" ContentType="application/vnd.openxmlformats-officedocument.presentationml.notesSlide+xml"/>
  <Override PartName="/ppt/charts/chart16.xml" ContentType="application/vnd.openxmlformats-officedocument.drawingml.chart+xml"/>
  <Override PartName="/ppt/drawings/drawing6.xml" ContentType="application/vnd.openxmlformats-officedocument.drawingml.chartshapes+xml"/>
  <Override PartName="/ppt/notesSlides/notesSlide11.xml" ContentType="application/vnd.openxmlformats-officedocument.presentationml.notesSlide+xml"/>
  <Override PartName="/ppt/charts/chart17.xml" ContentType="application/vnd.openxmlformats-officedocument.drawingml.chart+xml"/>
  <Override PartName="/ppt/notesSlides/notesSlide12.xml" ContentType="application/vnd.openxmlformats-officedocument.presentationml.notesSlide+xml"/>
  <Override PartName="/ppt/charts/chart18.xml" ContentType="application/vnd.openxmlformats-officedocument.drawingml.chart+xml"/>
  <Override PartName="/ppt/drawings/drawing7.xml" ContentType="application/vnd.openxmlformats-officedocument.drawingml.chartshapes+xml"/>
  <Override PartName="/ppt/notesSlides/notesSlide13.xml" ContentType="application/vnd.openxmlformats-officedocument.presentationml.notesSlide+xml"/>
  <Override PartName="/ppt/charts/chart19.xml" ContentType="application/vnd.openxmlformats-officedocument.drawingml.chart+xml"/>
  <Override PartName="/ppt/drawings/drawing8.xml" ContentType="application/vnd.openxmlformats-officedocument.drawingml.chartshapes+xml"/>
  <Override PartName="/ppt/notesSlides/notesSlide14.xml" ContentType="application/vnd.openxmlformats-officedocument.presentationml.notesSlide+xml"/>
  <Override PartName="/ppt/charts/chart20.xml" ContentType="application/vnd.openxmlformats-officedocument.drawingml.chart+xml"/>
  <Override PartName="/ppt/notesSlides/notesSlide15.xml" ContentType="application/vnd.openxmlformats-officedocument.presentationml.notesSlide+xml"/>
  <Override PartName="/ppt/charts/chart21.xml" ContentType="application/vnd.openxmlformats-officedocument.drawingml.chart+xml"/>
  <Override PartName="/ppt/drawings/drawing9.xml" ContentType="application/vnd.openxmlformats-officedocument.drawingml.chartshapes+xml"/>
  <Override PartName="/ppt/notesSlides/notesSlide16.xml" ContentType="application/vnd.openxmlformats-officedocument.presentationml.notesSlide+xml"/>
  <Override PartName="/ppt/charts/chart22.xml" ContentType="application/vnd.openxmlformats-officedocument.drawingml.chart+xml"/>
  <Override PartName="/ppt/drawings/drawing10.xml" ContentType="application/vnd.openxmlformats-officedocument.drawingml.chartshapes+xml"/>
  <Override PartName="/ppt/notesSlides/notesSlide17.xml" ContentType="application/vnd.openxmlformats-officedocument.presentationml.notesSlide+xml"/>
  <Override PartName="/ppt/charts/chart23.xml" ContentType="application/vnd.openxmlformats-officedocument.drawingml.chart+xml"/>
  <Override PartName="/ppt/notesSlides/notesSlide18.xml" ContentType="application/vnd.openxmlformats-officedocument.presentationml.notesSlide+xml"/>
  <Override PartName="/ppt/charts/chart24.xml" ContentType="application/vnd.openxmlformats-officedocument.drawingml.chart+xml"/>
  <Override PartName="/ppt/drawings/drawing11.xml" ContentType="application/vnd.openxmlformats-officedocument.drawingml.chartshapes+xml"/>
  <Override PartName="/ppt/notesSlides/notesSlide19.xml" ContentType="application/vnd.openxmlformats-officedocument.presentationml.notesSlide+xml"/>
  <Override PartName="/ppt/charts/chart25.xml" ContentType="application/vnd.openxmlformats-officedocument.drawingml.chart+xml"/>
  <Override PartName="/ppt/notesSlides/notesSlide20.xml" ContentType="application/vnd.openxmlformats-officedocument.presentationml.notesSlide+xml"/>
  <Override PartName="/ppt/charts/chart26.xml" ContentType="application/vnd.openxmlformats-officedocument.drawingml.chart+xml"/>
  <Override PartName="/ppt/drawings/drawing12.xml" ContentType="application/vnd.openxmlformats-officedocument.drawingml.chartshapes+xml"/>
  <Override PartName="/ppt/notesSlides/notesSlide21.xml" ContentType="application/vnd.openxmlformats-officedocument.presentationml.notesSlide+xml"/>
  <Override PartName="/ppt/charts/chart27.xml" ContentType="application/vnd.openxmlformats-officedocument.drawingml.chart+xml"/>
  <Override PartName="/ppt/drawings/drawing13.xml" ContentType="application/vnd.openxmlformats-officedocument.drawingml.chartshapes+xml"/>
  <Override PartName="/ppt/notesSlides/notesSlide22.xml" ContentType="application/vnd.openxmlformats-officedocument.presentationml.notesSlide+xml"/>
  <Override PartName="/ppt/charts/chart28.xml" ContentType="application/vnd.openxmlformats-officedocument.drawingml.chart+xml"/>
  <Override PartName="/ppt/drawings/drawing14.xml" ContentType="application/vnd.openxmlformats-officedocument.drawingml.chartshapes+xml"/>
  <Override PartName="/ppt/notesSlides/notesSlide23.xml" ContentType="application/vnd.openxmlformats-officedocument.presentationml.notesSlide+xml"/>
  <Override PartName="/ppt/charts/chart29.xml" ContentType="application/vnd.openxmlformats-officedocument.drawingml.chart+xml"/>
  <Override PartName="/ppt/drawings/drawing15.xml" ContentType="application/vnd.openxmlformats-officedocument.drawingml.chartshapes+xml"/>
  <Override PartName="/ppt/notesSlides/notesSlide24.xml" ContentType="application/vnd.openxmlformats-officedocument.presentationml.notesSlide+xml"/>
  <Override PartName="/ppt/charts/chart30.xml" ContentType="application/vnd.openxmlformats-officedocument.drawingml.chart+xml"/>
  <Override PartName="/ppt/drawings/drawing16.xml" ContentType="application/vnd.openxmlformats-officedocument.drawingml.chartshapes+xml"/>
  <Override PartName="/ppt/charts/chart31.xml" ContentType="application/vnd.openxmlformats-officedocument.drawingml.chart+xml"/>
  <Override PartName="/ppt/charts/chart32.xml" ContentType="application/vnd.openxmlformats-officedocument.drawingml.chart+xml"/>
  <Override PartName="/ppt/drawings/drawing17.xml" ContentType="application/vnd.openxmlformats-officedocument.drawingml.chartshapes+xml"/>
  <Override PartName="/ppt/charts/chart33.xml" ContentType="application/vnd.openxmlformats-officedocument.drawingml.chart+xml"/>
  <Override PartName="/ppt/drawings/drawing1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116" r:id="rId4"/>
  </p:sldMasterIdLst>
  <p:notesMasterIdLst>
    <p:notesMasterId r:id="rId43"/>
  </p:notesMasterIdLst>
  <p:sldIdLst>
    <p:sldId id="536" r:id="rId5"/>
    <p:sldId id="537" r:id="rId6"/>
    <p:sldId id="538" r:id="rId7"/>
    <p:sldId id="489" r:id="rId8"/>
    <p:sldId id="490" r:id="rId9"/>
    <p:sldId id="491" r:id="rId10"/>
    <p:sldId id="492" r:id="rId11"/>
    <p:sldId id="493" r:id="rId12"/>
    <p:sldId id="494" r:id="rId13"/>
    <p:sldId id="495" r:id="rId14"/>
    <p:sldId id="496" r:id="rId15"/>
    <p:sldId id="497" r:id="rId16"/>
    <p:sldId id="498" r:id="rId17"/>
    <p:sldId id="499" r:id="rId18"/>
    <p:sldId id="500" r:id="rId19"/>
    <p:sldId id="501" r:id="rId20"/>
    <p:sldId id="575" r:id="rId21"/>
    <p:sldId id="576" r:id="rId22"/>
    <p:sldId id="503" r:id="rId23"/>
    <p:sldId id="504" r:id="rId24"/>
    <p:sldId id="505" r:id="rId25"/>
    <p:sldId id="506" r:id="rId26"/>
    <p:sldId id="507" r:id="rId27"/>
    <p:sldId id="508" r:id="rId28"/>
    <p:sldId id="509" r:id="rId29"/>
    <p:sldId id="510" r:id="rId30"/>
    <p:sldId id="578" r:id="rId31"/>
    <p:sldId id="512" r:id="rId32"/>
    <p:sldId id="513" r:id="rId33"/>
    <p:sldId id="514" r:id="rId34"/>
    <p:sldId id="539" r:id="rId35"/>
    <p:sldId id="540" r:id="rId36"/>
    <p:sldId id="517" r:id="rId37"/>
    <p:sldId id="580" r:id="rId38"/>
    <p:sldId id="581" r:id="rId39"/>
    <p:sldId id="518" r:id="rId40"/>
    <p:sldId id="519" r:id="rId41"/>
    <p:sldId id="520" r:id="rId42"/>
  </p:sldIdLst>
  <p:sldSz cx="9720263" cy="7021513"/>
  <p:notesSz cx="6807200" cy="9939338"/>
  <p:defaultTextStyle>
    <a:defPPr>
      <a:defRPr lang="ja-JP"/>
    </a:defPPr>
    <a:lvl1pPr marL="0" algn="l" defTabSz="932580" rtl="0" eaLnBrk="1" latinLnBrk="0" hangingPunct="1">
      <a:defRPr kumimoji="1" sz="1800" kern="1200">
        <a:solidFill>
          <a:schemeClr val="tx1"/>
        </a:solidFill>
        <a:latin typeface="+mn-lt"/>
        <a:ea typeface="+mn-ea"/>
        <a:cs typeface="+mn-cs"/>
      </a:defRPr>
    </a:lvl1pPr>
    <a:lvl2pPr marL="466288" algn="l" defTabSz="932580" rtl="0" eaLnBrk="1" latinLnBrk="0" hangingPunct="1">
      <a:defRPr kumimoji="1" sz="1800" kern="1200">
        <a:solidFill>
          <a:schemeClr val="tx1"/>
        </a:solidFill>
        <a:latin typeface="+mn-lt"/>
        <a:ea typeface="+mn-ea"/>
        <a:cs typeface="+mn-cs"/>
      </a:defRPr>
    </a:lvl2pPr>
    <a:lvl3pPr marL="932580" algn="l" defTabSz="932580" rtl="0" eaLnBrk="1" latinLnBrk="0" hangingPunct="1">
      <a:defRPr kumimoji="1" sz="1800" kern="1200">
        <a:solidFill>
          <a:schemeClr val="tx1"/>
        </a:solidFill>
        <a:latin typeface="+mn-lt"/>
        <a:ea typeface="+mn-ea"/>
        <a:cs typeface="+mn-cs"/>
      </a:defRPr>
    </a:lvl3pPr>
    <a:lvl4pPr marL="1398867" algn="l" defTabSz="932580" rtl="0" eaLnBrk="1" latinLnBrk="0" hangingPunct="1">
      <a:defRPr kumimoji="1" sz="1800" kern="1200">
        <a:solidFill>
          <a:schemeClr val="tx1"/>
        </a:solidFill>
        <a:latin typeface="+mn-lt"/>
        <a:ea typeface="+mn-ea"/>
        <a:cs typeface="+mn-cs"/>
      </a:defRPr>
    </a:lvl4pPr>
    <a:lvl5pPr marL="1865158" algn="l" defTabSz="932580" rtl="0" eaLnBrk="1" latinLnBrk="0" hangingPunct="1">
      <a:defRPr kumimoji="1" sz="1800" kern="1200">
        <a:solidFill>
          <a:schemeClr val="tx1"/>
        </a:solidFill>
        <a:latin typeface="+mn-lt"/>
        <a:ea typeface="+mn-ea"/>
        <a:cs typeface="+mn-cs"/>
      </a:defRPr>
    </a:lvl5pPr>
    <a:lvl6pPr marL="2331439" algn="l" defTabSz="932580" rtl="0" eaLnBrk="1" latinLnBrk="0" hangingPunct="1">
      <a:defRPr kumimoji="1" sz="1800" kern="1200">
        <a:solidFill>
          <a:schemeClr val="tx1"/>
        </a:solidFill>
        <a:latin typeface="+mn-lt"/>
        <a:ea typeface="+mn-ea"/>
        <a:cs typeface="+mn-cs"/>
      </a:defRPr>
    </a:lvl6pPr>
    <a:lvl7pPr marL="2797735" algn="l" defTabSz="932580" rtl="0" eaLnBrk="1" latinLnBrk="0" hangingPunct="1">
      <a:defRPr kumimoji="1" sz="1800" kern="1200">
        <a:solidFill>
          <a:schemeClr val="tx1"/>
        </a:solidFill>
        <a:latin typeface="+mn-lt"/>
        <a:ea typeface="+mn-ea"/>
        <a:cs typeface="+mn-cs"/>
      </a:defRPr>
    </a:lvl7pPr>
    <a:lvl8pPr marL="3264024" algn="l" defTabSz="932580" rtl="0" eaLnBrk="1" latinLnBrk="0" hangingPunct="1">
      <a:defRPr kumimoji="1" sz="1800" kern="1200">
        <a:solidFill>
          <a:schemeClr val="tx1"/>
        </a:solidFill>
        <a:latin typeface="+mn-lt"/>
        <a:ea typeface="+mn-ea"/>
        <a:cs typeface="+mn-cs"/>
      </a:defRPr>
    </a:lvl8pPr>
    <a:lvl9pPr marL="3730316" algn="l" defTabSz="93258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2" userDrawn="1">
          <p15:clr>
            <a:srgbClr val="A4A3A4"/>
          </p15:clr>
        </p15:guide>
        <p15:guide id="2" pos="3062"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7642" autoAdjust="0"/>
  </p:normalViewPr>
  <p:slideViewPr>
    <p:cSldViewPr>
      <p:cViewPr varScale="1">
        <p:scale>
          <a:sx n="105" d="100"/>
          <a:sy n="105" d="100"/>
        </p:scale>
        <p:origin x="1524" y="102"/>
      </p:cViewPr>
      <p:guideLst>
        <p:guide orient="horz" pos="2212"/>
        <p:guide pos="30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58" y="-9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2\&#20462;&#27491;&#12304;&#12464;&#12521;&#12501;&#12305;&#24066;&#30010;&#26449;_0728b%20-%20&#12467;&#12500;&#12540;.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1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2\&#20462;&#27491;&#12304;&#12464;&#12521;&#12501;&#12305;&#24066;&#30010;&#26449;_0728b%20-%20&#12467;&#12500;&#12540;.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21.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22.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24.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26.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27.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28.xml.rels><?xml version="1.0" encoding="UTF-8" standalone="yes"?>
<Relationships xmlns="http://schemas.openxmlformats.org/package/2006/relationships"><Relationship Id="rId2" Type="http://schemas.openxmlformats.org/officeDocument/2006/relationships/chartUserShapes" Target="../drawings/drawing14.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2\&#20462;&#27491;&#12304;&#12464;&#12521;&#12501;&#12305;&#24066;&#30010;&#26449;_0728b%20-%20&#12467;&#12500;&#12540;.xlsx" TargetMode="External"/></Relationships>
</file>

<file path=ppt/charts/_rels/chart29.xml.rels><?xml version="1.0" encoding="UTF-8" standalone="yes"?>
<Relationships xmlns="http://schemas.openxmlformats.org/package/2006/relationships"><Relationship Id="rId2" Type="http://schemas.openxmlformats.org/officeDocument/2006/relationships/chartUserShapes" Target="../drawings/drawing15.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2\&#20462;&#27491;&#12304;&#12464;&#12521;&#12501;&#12305;&#24066;&#30010;&#26449;_0728b%20-%20&#12467;&#12500;&#12540;.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2\&#20462;&#27491;&#12304;&#12464;&#12521;&#12501;&#12305;&#24066;&#30010;&#26449;_0728b%20-%20&#12467;&#12500;&#12540;.xlsx" TargetMode="External"/></Relationships>
</file>

<file path=ppt/charts/_rels/chart30.xml.rels><?xml version="1.0" encoding="UTF-8" standalone="yes"?>
<Relationships xmlns="http://schemas.openxmlformats.org/package/2006/relationships"><Relationship Id="rId2" Type="http://schemas.openxmlformats.org/officeDocument/2006/relationships/chartUserShapes" Target="../drawings/drawing16.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32.xml.rels><?xml version="1.0" encoding="UTF-8" standalone="yes"?>
<Relationships xmlns="http://schemas.openxmlformats.org/package/2006/relationships"><Relationship Id="rId2" Type="http://schemas.openxmlformats.org/officeDocument/2006/relationships/chartUserShapes" Target="../drawings/drawing17.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18.xml"/><Relationship Id="rId1"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36039;&#26009;\&#12304;&#12464;&#12521;&#12501;&#12305;&#24066;&#30010;&#26449;_0728b.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5162940993035345"/>
        </c:manualLayout>
      </c:layout>
      <c:barChart>
        <c:barDir val="col"/>
        <c:grouping val="stacked"/>
        <c:varyColors val="0"/>
        <c:ser>
          <c:idx val="1"/>
          <c:order val="0"/>
          <c:tx>
            <c:strRef>
              <c:f>'全体版 '!$AH$2</c:f>
              <c:strCache>
                <c:ptCount val="1"/>
                <c:pt idx="0">
                  <c:v>Ⅰ　ＰＤＣＡサイクルの活用による保険者機能の強化に向けた体制等の構築(180点)(平均146.8点)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'!$AH$3:$AH$50</c:f>
              <c:numCache>
                <c:formatCode>General</c:formatCode>
                <c:ptCount val="48"/>
                <c:pt idx="0">
                  <c:v>123.5195530726257</c:v>
                </c:pt>
                <c:pt idx="1">
                  <c:v>161.5</c:v>
                </c:pt>
                <c:pt idx="2">
                  <c:v>132.27272727272728</c:v>
                </c:pt>
                <c:pt idx="3">
                  <c:v>140</c:v>
                </c:pt>
                <c:pt idx="4">
                  <c:v>108.6</c:v>
                </c:pt>
                <c:pt idx="5">
                  <c:v>163.71428571428572</c:v>
                </c:pt>
                <c:pt idx="6">
                  <c:v>142.11864406779662</c:v>
                </c:pt>
                <c:pt idx="7">
                  <c:v>175.45454545454547</c:v>
                </c:pt>
                <c:pt idx="8">
                  <c:v>163.4</c:v>
                </c:pt>
                <c:pt idx="9">
                  <c:v>159.57142857142858</c:v>
                </c:pt>
                <c:pt idx="10">
                  <c:v>168.49206349206349</c:v>
                </c:pt>
                <c:pt idx="11">
                  <c:v>141.38888888888889</c:v>
                </c:pt>
                <c:pt idx="12">
                  <c:v>175.40322580645162</c:v>
                </c:pt>
                <c:pt idx="13">
                  <c:v>168.18181818181819</c:v>
                </c:pt>
                <c:pt idx="14">
                  <c:v>169</c:v>
                </c:pt>
                <c:pt idx="15">
                  <c:v>173.66666666666666</c:v>
                </c:pt>
                <c:pt idx="16">
                  <c:v>162.89473684210526</c:v>
                </c:pt>
                <c:pt idx="17">
                  <c:v>152.35294117647058</c:v>
                </c:pt>
                <c:pt idx="18">
                  <c:v>133.33333333333334</c:v>
                </c:pt>
                <c:pt idx="19">
                  <c:v>108.57142857142857</c:v>
                </c:pt>
                <c:pt idx="20">
                  <c:v>153.0952380952381</c:v>
                </c:pt>
                <c:pt idx="21">
                  <c:v>157.14285714285714</c:v>
                </c:pt>
                <c:pt idx="22">
                  <c:v>139.25925925925927</c:v>
                </c:pt>
                <c:pt idx="23">
                  <c:v>140.17241379310346</c:v>
                </c:pt>
                <c:pt idx="24">
                  <c:v>165.78947368421052</c:v>
                </c:pt>
                <c:pt idx="25">
                  <c:v>151.92307692307693</c:v>
                </c:pt>
                <c:pt idx="26">
                  <c:v>177.09302325581396</c:v>
                </c:pt>
                <c:pt idx="27">
                  <c:v>140.36585365853659</c:v>
                </c:pt>
                <c:pt idx="28">
                  <c:v>102.17948717948718</c:v>
                </c:pt>
                <c:pt idx="29">
                  <c:v>169.66666666666666</c:v>
                </c:pt>
                <c:pt idx="30">
                  <c:v>157.63157894736841</c:v>
                </c:pt>
                <c:pt idx="31">
                  <c:v>150.78947368421052</c:v>
                </c:pt>
                <c:pt idx="32">
                  <c:v>138.5185185185185</c:v>
                </c:pt>
                <c:pt idx="33">
                  <c:v>140.43478260869566</c:v>
                </c:pt>
                <c:pt idx="34">
                  <c:v>126.31578947368421</c:v>
                </c:pt>
                <c:pt idx="35">
                  <c:v>152.91666666666666</c:v>
                </c:pt>
                <c:pt idx="36">
                  <c:v>145.88235294117646</c:v>
                </c:pt>
                <c:pt idx="37">
                  <c:v>150</c:v>
                </c:pt>
                <c:pt idx="38">
                  <c:v>160.44117647058823</c:v>
                </c:pt>
                <c:pt idx="39">
                  <c:v>152.91666666666666</c:v>
                </c:pt>
                <c:pt idx="40">
                  <c:v>139.25</c:v>
                </c:pt>
                <c:pt idx="41">
                  <c:v>135.47619047619048</c:v>
                </c:pt>
                <c:pt idx="42">
                  <c:v>164.77777777777777</c:v>
                </c:pt>
                <c:pt idx="43">
                  <c:v>176.38888888888889</c:v>
                </c:pt>
                <c:pt idx="44">
                  <c:v>131.15384615384616</c:v>
                </c:pt>
                <c:pt idx="45">
                  <c:v>125.46511627906976</c:v>
                </c:pt>
                <c:pt idx="46">
                  <c:v>155.85365853658536</c:v>
                </c:pt>
                <c:pt idx="47" formatCode="0.0_ ">
                  <c:v>146.77484204480183</c:v>
                </c:pt>
              </c:numCache>
            </c:numRef>
          </c:val>
          <c:extLst>
            <c:ext xmlns:c16="http://schemas.microsoft.com/office/drawing/2014/chart" uri="{C3380CC4-5D6E-409C-BE32-E72D297353CC}">
              <c16:uniqueId val="{00000000-3645-4A64-9805-1FB56686AFA2}"/>
            </c:ext>
          </c:extLst>
        </c:ser>
        <c:ser>
          <c:idx val="2"/>
          <c:order val="1"/>
          <c:tx>
            <c:strRef>
              <c:f>'全体版 '!$AI$2</c:f>
              <c:strCache>
                <c:ptCount val="1"/>
                <c:pt idx="0">
                  <c:v>Ⅱ　自立支援、重度化防止等に資する施策の推進(1,975点)(平均1011.3点)</c:v>
                </c:pt>
              </c:strCache>
            </c:strRef>
          </c:tx>
          <c:spPr>
            <a:solidFill>
              <a:schemeClr val="accent2">
                <a:lumMod val="40000"/>
                <a:lumOff val="60000"/>
              </a:schemeClr>
            </a:solidFill>
            <a:ln w="6350">
              <a:solidFill>
                <a:schemeClr val="bg1">
                  <a:lumMod val="50000"/>
                </a:schemeClr>
              </a:solidFill>
            </a:ln>
            <a:effectLst/>
          </c:spPr>
          <c:invertIfNegative val="0"/>
          <c:dLbls>
            <c:dLbl>
              <c:idx val="8"/>
              <c:layout>
                <c:manualLayout>
                  <c:x val="0"/>
                  <c:y val="-8.30489288976922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645-4A64-9805-1FB56686AFA2}"/>
                </c:ext>
              </c:extLst>
            </c:dLbl>
            <c:dLbl>
              <c:idx val="9"/>
              <c:layout>
                <c:manualLayout>
                  <c:x val="0"/>
                  <c:y val="8.30489288976922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645-4A64-9805-1FB56686AFA2}"/>
                </c:ext>
              </c:extLst>
            </c:dLbl>
            <c:dLbl>
              <c:idx val="14"/>
              <c:layout>
                <c:manualLayout>
                  <c:x val="0"/>
                  <c:y val="-8.30489288976922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645-4A64-9805-1FB56686AFA2}"/>
                </c:ext>
              </c:extLst>
            </c:dLbl>
            <c:dLbl>
              <c:idx val="17"/>
              <c:layout>
                <c:manualLayout>
                  <c:x val="-5.1324754686265743E-17"/>
                  <c:y val="6.228669667326916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3645-4A64-9805-1FB56686AFA2}"/>
                </c:ext>
              </c:extLst>
            </c:dLbl>
            <c:dLbl>
              <c:idx val="22"/>
              <c:layout>
                <c:manualLayout>
                  <c:x val="0"/>
                  <c:y val="1.453356255709613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3645-4A64-9805-1FB56686AFA2}"/>
                </c:ext>
              </c:extLst>
            </c:dLbl>
            <c:dLbl>
              <c:idx val="29"/>
              <c:layout>
                <c:manualLayout>
                  <c:x val="1.3997822071147587E-3"/>
                  <c:y val="1.038111611221152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3645-4A64-9805-1FB56686AFA2}"/>
                </c:ext>
              </c:extLst>
            </c:dLbl>
            <c:dLbl>
              <c:idx val="32"/>
              <c:layout>
                <c:manualLayout>
                  <c:x val="1.3997822071148615E-3"/>
                  <c:y val="-1.038111611221152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3645-4A64-9805-1FB56686AFA2}"/>
                </c:ext>
              </c:extLst>
            </c:dLbl>
            <c:dLbl>
              <c:idx val="36"/>
              <c:layout>
                <c:manualLayout>
                  <c:x val="0"/>
                  <c:y val="-6.228669667326916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3645-4A64-9805-1FB56686AFA2}"/>
                </c:ext>
              </c:extLst>
            </c:dLbl>
            <c:dLbl>
              <c:idx val="41"/>
              <c:layout>
                <c:manualLayout>
                  <c:x val="-1.0264950937253149E-16"/>
                  <c:y val="6.228669667326916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3645-4A64-9805-1FB56686AFA2}"/>
                </c:ext>
              </c:extLst>
            </c:dLbl>
            <c:dLbl>
              <c:idx val="44"/>
              <c:layout>
                <c:manualLayout>
                  <c:x val="0"/>
                  <c:y val="-6.228669667326916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3645-4A64-9805-1FB56686AFA2}"/>
                </c:ext>
              </c:extLst>
            </c:dLbl>
            <c:dLbl>
              <c:idx val="46"/>
              <c:layout>
                <c:manualLayout>
                  <c:x val="0"/>
                  <c:y val="6.228669667326916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3645-4A64-9805-1FB56686AFA2}"/>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'!$AI$3:$AI$50</c:f>
              <c:numCache>
                <c:formatCode>General</c:formatCode>
                <c:ptCount val="48"/>
                <c:pt idx="0">
                  <c:v>915.88268156424579</c:v>
                </c:pt>
                <c:pt idx="1">
                  <c:v>1127.5250000000001</c:v>
                </c:pt>
                <c:pt idx="2">
                  <c:v>912.09090909090912</c:v>
                </c:pt>
                <c:pt idx="3">
                  <c:v>1040.5428571428572</c:v>
                </c:pt>
                <c:pt idx="4">
                  <c:v>773.4</c:v>
                </c:pt>
                <c:pt idx="5">
                  <c:v>1014.6571428571428</c:v>
                </c:pt>
                <c:pt idx="6">
                  <c:v>866.32203389830511</c:v>
                </c:pt>
                <c:pt idx="7">
                  <c:v>921.9545454545455</c:v>
                </c:pt>
                <c:pt idx="8">
                  <c:v>1025.76</c:v>
                </c:pt>
                <c:pt idx="9">
                  <c:v>968</c:v>
                </c:pt>
                <c:pt idx="10">
                  <c:v>971.01587301587301</c:v>
                </c:pt>
                <c:pt idx="11">
                  <c:v>860.07407407407402</c:v>
                </c:pt>
                <c:pt idx="12">
                  <c:v>1087.0967741935483</c:v>
                </c:pt>
                <c:pt idx="13">
                  <c:v>1024.3333333333333</c:v>
                </c:pt>
                <c:pt idx="14">
                  <c:v>1076.0333333333333</c:v>
                </c:pt>
                <c:pt idx="15">
                  <c:v>1350.8</c:v>
                </c:pt>
                <c:pt idx="16">
                  <c:v>1115.6842105263158</c:v>
                </c:pt>
                <c:pt idx="17">
                  <c:v>1009.5882352941177</c:v>
                </c:pt>
                <c:pt idx="18">
                  <c:v>1079.962962962963</c:v>
                </c:pt>
                <c:pt idx="19">
                  <c:v>982.51948051948057</c:v>
                </c:pt>
                <c:pt idx="20">
                  <c:v>1012.1190476190476</c:v>
                </c:pt>
                <c:pt idx="21">
                  <c:v>1190.7428571428572</c:v>
                </c:pt>
                <c:pt idx="22">
                  <c:v>1033.5185185185185</c:v>
                </c:pt>
                <c:pt idx="23">
                  <c:v>1059.8965517241379</c:v>
                </c:pt>
                <c:pt idx="24">
                  <c:v>1087.8421052631579</c:v>
                </c:pt>
                <c:pt idx="25">
                  <c:v>937.46153846153845</c:v>
                </c:pt>
                <c:pt idx="26">
                  <c:v>1180.046511627907</c:v>
                </c:pt>
                <c:pt idx="27">
                  <c:v>1125.6585365853659</c:v>
                </c:pt>
                <c:pt idx="28">
                  <c:v>885.41025641025647</c:v>
                </c:pt>
                <c:pt idx="29">
                  <c:v>985.3</c:v>
                </c:pt>
                <c:pt idx="30">
                  <c:v>1036.7894736842106</c:v>
                </c:pt>
                <c:pt idx="31">
                  <c:v>1134.1578947368421</c:v>
                </c:pt>
                <c:pt idx="32">
                  <c:v>1149.8888888888889</c:v>
                </c:pt>
                <c:pt idx="33">
                  <c:v>1000.695652173913</c:v>
                </c:pt>
                <c:pt idx="34">
                  <c:v>893.89473684210532</c:v>
                </c:pt>
                <c:pt idx="35">
                  <c:v>896.375</c:v>
                </c:pt>
                <c:pt idx="36">
                  <c:v>909.76470588235293</c:v>
                </c:pt>
                <c:pt idx="37">
                  <c:v>905.4</c:v>
                </c:pt>
                <c:pt idx="38">
                  <c:v>1139.7647058823529</c:v>
                </c:pt>
                <c:pt idx="39">
                  <c:v>1041.45</c:v>
                </c:pt>
                <c:pt idx="40">
                  <c:v>1209.5</c:v>
                </c:pt>
                <c:pt idx="41">
                  <c:v>1113.3809523809523</c:v>
                </c:pt>
                <c:pt idx="42">
                  <c:v>1105.4444444444443</c:v>
                </c:pt>
                <c:pt idx="43">
                  <c:v>1275.0555555555557</c:v>
                </c:pt>
                <c:pt idx="44">
                  <c:v>1061.7692307692307</c:v>
                </c:pt>
                <c:pt idx="45">
                  <c:v>1036.1627906976744</c:v>
                </c:pt>
                <c:pt idx="46">
                  <c:v>896.1219512195122</c:v>
                </c:pt>
                <c:pt idx="47" formatCode="0.0_ ">
                  <c:v>1011.3153360137852</c:v>
                </c:pt>
              </c:numCache>
            </c:numRef>
          </c:val>
          <c:extLst>
            <c:ext xmlns:c16="http://schemas.microsoft.com/office/drawing/2014/chart" uri="{C3380CC4-5D6E-409C-BE32-E72D297353CC}">
              <c16:uniqueId val="{0000000C-3645-4A64-9805-1FB56686AFA2}"/>
            </c:ext>
          </c:extLst>
        </c:ser>
        <c:ser>
          <c:idx val="3"/>
          <c:order val="2"/>
          <c:tx>
            <c:strRef>
              <c:f>'全体版 '!$AJ$2</c:f>
              <c:strCache>
                <c:ptCount val="1"/>
                <c:pt idx="0">
                  <c:v>Ⅲ　介護保険運営の安定化に資する施策の推進(290点)(平均113.0点)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dLbl>
              <c:idx val="26"/>
              <c:layout>
                <c:manualLayout>
                  <c:x val="-1.0264950937253149E-16"/>
                  <c:y val="4.152446444884610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3645-4A64-9805-1FB56686AFA2}"/>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'!$AJ$3:$AJ$50</c:f>
              <c:numCache>
                <c:formatCode>General</c:formatCode>
                <c:ptCount val="48"/>
                <c:pt idx="0">
                  <c:v>106.79888268156425</c:v>
                </c:pt>
                <c:pt idx="1">
                  <c:v>105.375</c:v>
                </c:pt>
                <c:pt idx="2">
                  <c:v>106.27272727272727</c:v>
                </c:pt>
                <c:pt idx="3">
                  <c:v>104.4</c:v>
                </c:pt>
                <c:pt idx="4">
                  <c:v>82.12</c:v>
                </c:pt>
                <c:pt idx="5">
                  <c:v>106.85714285714286</c:v>
                </c:pt>
                <c:pt idx="6">
                  <c:v>76.288135593220332</c:v>
                </c:pt>
                <c:pt idx="7">
                  <c:v>107.93181818181819</c:v>
                </c:pt>
                <c:pt idx="8">
                  <c:v>115.08</c:v>
                </c:pt>
                <c:pt idx="9">
                  <c:v>83.257142857142853</c:v>
                </c:pt>
                <c:pt idx="10">
                  <c:v>101.22222222222223</c:v>
                </c:pt>
                <c:pt idx="11">
                  <c:v>97.592592592592595</c:v>
                </c:pt>
                <c:pt idx="12">
                  <c:v>139.70967741935485</c:v>
                </c:pt>
                <c:pt idx="13">
                  <c:v>137.36363636363637</c:v>
                </c:pt>
                <c:pt idx="14">
                  <c:v>120.6</c:v>
                </c:pt>
                <c:pt idx="15">
                  <c:v>158.80000000000001</c:v>
                </c:pt>
                <c:pt idx="16">
                  <c:v>126.84210526315789</c:v>
                </c:pt>
                <c:pt idx="17">
                  <c:v>108.64705882352941</c:v>
                </c:pt>
                <c:pt idx="18">
                  <c:v>106.44444444444444</c:v>
                </c:pt>
                <c:pt idx="19">
                  <c:v>101.74025974025975</c:v>
                </c:pt>
                <c:pt idx="20">
                  <c:v>108.28571428571429</c:v>
                </c:pt>
                <c:pt idx="21">
                  <c:v>147.94285714285715</c:v>
                </c:pt>
                <c:pt idx="22">
                  <c:v>123.5</c:v>
                </c:pt>
                <c:pt idx="23">
                  <c:v>117.72413793103448</c:v>
                </c:pt>
                <c:pt idx="24">
                  <c:v>142.42105263157896</c:v>
                </c:pt>
                <c:pt idx="25">
                  <c:v>118.57692307692308</c:v>
                </c:pt>
                <c:pt idx="26">
                  <c:v>157.34883720930233</c:v>
                </c:pt>
                <c:pt idx="27">
                  <c:v>143.17073170731706</c:v>
                </c:pt>
                <c:pt idx="28">
                  <c:v>87.051282051282058</c:v>
                </c:pt>
                <c:pt idx="29">
                  <c:v>99.6</c:v>
                </c:pt>
                <c:pt idx="30">
                  <c:v>87</c:v>
                </c:pt>
                <c:pt idx="31">
                  <c:v>149.26315789473685</c:v>
                </c:pt>
                <c:pt idx="32">
                  <c:v>118.25925925925925</c:v>
                </c:pt>
                <c:pt idx="33">
                  <c:v>149.69565217391303</c:v>
                </c:pt>
                <c:pt idx="34">
                  <c:v>84.736842105263165</c:v>
                </c:pt>
                <c:pt idx="35">
                  <c:v>83.333333333333329</c:v>
                </c:pt>
                <c:pt idx="36">
                  <c:v>103.64705882352941</c:v>
                </c:pt>
                <c:pt idx="37">
                  <c:v>98.95</c:v>
                </c:pt>
                <c:pt idx="38">
                  <c:v>138.58823529411765</c:v>
                </c:pt>
                <c:pt idx="39">
                  <c:v>116.68333333333334</c:v>
                </c:pt>
                <c:pt idx="40">
                  <c:v>125.2</c:v>
                </c:pt>
                <c:pt idx="41">
                  <c:v>129.33333333333334</c:v>
                </c:pt>
                <c:pt idx="42">
                  <c:v>105.86666666666666</c:v>
                </c:pt>
                <c:pt idx="43">
                  <c:v>152.77777777777777</c:v>
                </c:pt>
                <c:pt idx="44">
                  <c:v>128.34615384615384</c:v>
                </c:pt>
                <c:pt idx="45">
                  <c:v>123.32558139534883</c:v>
                </c:pt>
                <c:pt idx="46">
                  <c:v>83.170731707317074</c:v>
                </c:pt>
                <c:pt idx="47" formatCode="0.0_ ">
                  <c:v>112.99483055715106</c:v>
                </c:pt>
              </c:numCache>
            </c:numRef>
          </c:val>
          <c:extLst>
            <c:ext xmlns:c16="http://schemas.microsoft.com/office/drawing/2014/chart" uri="{C3380CC4-5D6E-409C-BE32-E72D297353CC}">
              <c16:uniqueId val="{0000000E-3645-4A64-9805-1FB56686AFA2}"/>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4"/>
          <c:order val="3"/>
          <c:tx>
            <c:strRef>
              <c:f>'全体版 '!$AK$2</c:f>
              <c:strCache>
                <c:ptCount val="1"/>
                <c:pt idx="0">
                  <c:v>合計</c:v>
                </c:pt>
              </c:strCache>
            </c:strRef>
          </c:tx>
          <c:spPr>
            <a:ln w="6350">
              <a:noFill/>
            </a:ln>
            <a:effectLst/>
          </c:spPr>
          <c:marker>
            <c:symbol val="none"/>
          </c:marker>
          <c:dLbls>
            <c:dLbl>
              <c:idx val="2"/>
              <c:layout>
                <c:manualLayout>
                  <c:x val="-2.9254381410813449E-2"/>
                  <c:y val="-1.372274610697900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3645-4A64-9805-1FB56686AFA2}"/>
                </c:ext>
              </c:extLst>
            </c:dLbl>
            <c:dLbl>
              <c:idx val="6"/>
              <c:layout>
                <c:manualLayout>
                  <c:x val="-2.6433665137668167E-2"/>
                  <c:y val="-2.006361842128260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3645-4A64-9805-1FB56686AFA2}"/>
                </c:ext>
              </c:extLst>
            </c:dLbl>
            <c:dLbl>
              <c:idx val="7"/>
              <c:layout>
                <c:manualLayout>
                  <c:x val="-2.6235445571618148E-2"/>
                  <c:y val="-2.80134826993386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3645-4A64-9805-1FB56686AFA2}"/>
                </c:ext>
              </c:extLst>
            </c:dLbl>
            <c:dLbl>
              <c:idx val="9"/>
              <c:layout>
                <c:manualLayout>
                  <c:x val="-2.6235445571618148E-2"/>
                  <c:y val="-2.80134826993386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3645-4A64-9805-1FB56686AFA2}"/>
                </c:ext>
              </c:extLst>
            </c:dLbl>
            <c:dLbl>
              <c:idx val="10"/>
              <c:layout>
                <c:manualLayout>
                  <c:x val="-2.2036098950273565E-2"/>
                  <c:y val="-2.593725947689637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3645-4A64-9805-1FB56686AFA2}"/>
                </c:ext>
              </c:extLst>
            </c:dLbl>
            <c:dLbl>
              <c:idx val="13"/>
              <c:layout>
                <c:manualLayout>
                  <c:x val="-2.6235445571618148E-2"/>
                  <c:y val="-1.970858980956945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3645-4A64-9805-1FB56686AFA2}"/>
                </c:ext>
              </c:extLst>
            </c:dLbl>
            <c:dLbl>
              <c:idx val="14"/>
              <c:layout>
                <c:manualLayout>
                  <c:x val="-2.4835663364503286E-2"/>
                  <c:y val="-3.216592914422329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3645-4A64-9805-1FB56686AFA2}"/>
                </c:ext>
              </c:extLst>
            </c:dLbl>
            <c:dLbl>
              <c:idx val="17"/>
              <c:layout>
                <c:manualLayout>
                  <c:x val="-2.6235445571618148E-2"/>
                  <c:y val="-1.970858980956949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3645-4A64-9805-1FB56686AFA2}"/>
                </c:ext>
              </c:extLst>
            </c:dLbl>
            <c:dLbl>
              <c:idx val="22"/>
              <c:layout>
                <c:manualLayout>
                  <c:x val="-2.6235445571618148E-2"/>
                  <c:y val="-1.555614336468488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3645-4A64-9805-1FB56686AFA2}"/>
                </c:ext>
              </c:extLst>
            </c:dLbl>
            <c:dLbl>
              <c:idx val="23"/>
              <c:layout>
                <c:manualLayout>
                  <c:x val="-2.6235445571618148E-2"/>
                  <c:y val="-3.008970592178098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3645-4A64-9805-1FB56686AFA2}"/>
                </c:ext>
              </c:extLst>
            </c:dLbl>
            <c:dLbl>
              <c:idx val="29"/>
              <c:layout>
                <c:manualLayout>
                  <c:x val="-3.0434792192962731E-2"/>
                  <c:y val="-2.386103625445407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3645-4A64-9805-1FB56686AFA2}"/>
                </c:ext>
              </c:extLst>
            </c:dLbl>
            <c:dLbl>
              <c:idx val="30"/>
              <c:layout>
                <c:manualLayout>
                  <c:x val="-2.7635227778733111E-2"/>
                  <c:y val="-3.631837558910790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3645-4A64-9805-1FB56686AFA2}"/>
                </c:ext>
              </c:extLst>
            </c:dLbl>
            <c:dLbl>
              <c:idx val="31"/>
              <c:layout>
                <c:manualLayout>
                  <c:x val="-2.763522777873301E-2"/>
                  <c:y val="-1.347992014224254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3645-4A64-9805-1FB56686AFA2}"/>
                </c:ext>
              </c:extLst>
            </c:dLbl>
            <c:dLbl>
              <c:idx val="32"/>
              <c:layout>
                <c:manualLayout>
                  <c:x val="-1.6436970121814116E-2"/>
                  <c:y val="-1.763236658712715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C-3645-4A64-9805-1FB56686AFA2}"/>
                </c:ext>
              </c:extLst>
            </c:dLbl>
            <c:dLbl>
              <c:idx val="33"/>
              <c:layout>
                <c:manualLayout>
                  <c:x val="-2.4835663364503286E-2"/>
                  <c:y val="-9.3274736973579329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D-3645-4A64-9805-1FB56686AFA2}"/>
                </c:ext>
              </c:extLst>
            </c:dLbl>
            <c:dLbl>
              <c:idx val="34"/>
              <c:layout>
                <c:manualLayout>
                  <c:x val="-2.6235445571618148E-2"/>
                  <c:y val="-1.763236658712719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E-3645-4A64-9805-1FB56686AFA2}"/>
                </c:ext>
              </c:extLst>
            </c:dLbl>
            <c:dLbl>
              <c:idx val="35"/>
              <c:layout>
                <c:manualLayout>
                  <c:x val="-2.7635227778733111E-2"/>
                  <c:y val="-1.763236658712715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F-3645-4A64-9805-1FB56686AFA2}"/>
                </c:ext>
              </c:extLst>
            </c:dLbl>
            <c:dLbl>
              <c:idx val="37"/>
              <c:layout>
                <c:manualLayout>
                  <c:x val="-2.6235445571618148E-2"/>
                  <c:y val="-1.347992014224258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0-3645-4A64-9805-1FB56686AFA2}"/>
                </c:ext>
              </c:extLst>
            </c:dLbl>
            <c:dLbl>
              <c:idx val="41"/>
              <c:layout>
                <c:manualLayout>
                  <c:x val="-2.0636316743158804E-2"/>
                  <c:y val="-1.347992014224254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1-3645-4A64-9805-1FB56686AFA2}"/>
                </c:ext>
              </c:extLst>
            </c:dLbl>
            <c:dLbl>
              <c:idx val="42"/>
              <c:layout>
                <c:manualLayout>
                  <c:x val="-2.763522777873301E-2"/>
                  <c:y val="-3.631837558910790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2-3645-4A64-9805-1FB56686AFA2}"/>
                </c:ext>
              </c:extLst>
            </c:dLbl>
            <c:dLbl>
              <c:idx val="45"/>
              <c:layout>
                <c:manualLayout>
                  <c:x val="-2.4835663364503286E-2"/>
                  <c:y val="-1.140369691980023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3-3645-4A64-9805-1FB56686AFA2}"/>
                </c:ext>
              </c:extLst>
            </c:dLbl>
            <c:dLbl>
              <c:idx val="46"/>
              <c:layout>
                <c:manualLayout>
                  <c:x val="-2.6235445571618353E-2"/>
                  <c:y val="-9.3274736973579329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4-3645-4A64-9805-1FB56686AFA2}"/>
                </c:ext>
              </c:extLst>
            </c:dLbl>
            <c:dLbl>
              <c:idx val="47"/>
              <c:numFmt formatCode="#,##0.0_);[Red]\(#,##0.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25-3645-4A64-9805-1FB56686AFA2}"/>
                </c:ext>
              </c:extLst>
            </c:dLbl>
            <c:numFmt formatCode="#,##0_);[Red]\(#,##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'!$AK$3:$AK$50</c:f>
              <c:numCache>
                <c:formatCode>General</c:formatCode>
                <c:ptCount val="48"/>
                <c:pt idx="0">
                  <c:v>1146.2011173184358</c:v>
                </c:pt>
                <c:pt idx="1">
                  <c:v>1394.4</c:v>
                </c:pt>
                <c:pt idx="2">
                  <c:v>1150.6363636363637</c:v>
                </c:pt>
                <c:pt idx="3">
                  <c:v>1284.9428571428571</c:v>
                </c:pt>
                <c:pt idx="4">
                  <c:v>964.12</c:v>
                </c:pt>
                <c:pt idx="5">
                  <c:v>1285.2285714285715</c:v>
                </c:pt>
                <c:pt idx="6">
                  <c:v>1084.7288135593221</c:v>
                </c:pt>
                <c:pt idx="7">
                  <c:v>1205.340909090909</c:v>
                </c:pt>
                <c:pt idx="8">
                  <c:v>1304.24</c:v>
                </c:pt>
                <c:pt idx="9">
                  <c:v>1210.8285714285714</c:v>
                </c:pt>
                <c:pt idx="10">
                  <c:v>1240.7301587301588</c:v>
                </c:pt>
                <c:pt idx="11">
                  <c:v>1099.0555555555557</c:v>
                </c:pt>
                <c:pt idx="12">
                  <c:v>1402.2096774193549</c:v>
                </c:pt>
                <c:pt idx="13">
                  <c:v>1329.878787878788</c:v>
                </c:pt>
                <c:pt idx="14">
                  <c:v>1365.6333333333334</c:v>
                </c:pt>
                <c:pt idx="15">
                  <c:v>1683.2666666666667</c:v>
                </c:pt>
                <c:pt idx="16">
                  <c:v>1405.421052631579</c:v>
                </c:pt>
                <c:pt idx="17">
                  <c:v>1270.5882352941176</c:v>
                </c:pt>
                <c:pt idx="18">
                  <c:v>1319.7407407407406</c:v>
                </c:pt>
                <c:pt idx="19">
                  <c:v>1192.8311688311687</c:v>
                </c:pt>
                <c:pt idx="20">
                  <c:v>1273.5</c:v>
                </c:pt>
                <c:pt idx="21">
                  <c:v>1495.8285714285714</c:v>
                </c:pt>
                <c:pt idx="22">
                  <c:v>1296.2777777777778</c:v>
                </c:pt>
                <c:pt idx="23">
                  <c:v>1317.7931034482758</c:v>
                </c:pt>
                <c:pt idx="24">
                  <c:v>1396.0526315789473</c:v>
                </c:pt>
                <c:pt idx="25">
                  <c:v>1207.9615384615386</c:v>
                </c:pt>
                <c:pt idx="26">
                  <c:v>1514.4883720930231</c:v>
                </c:pt>
                <c:pt idx="27">
                  <c:v>1409.1951219512196</c:v>
                </c:pt>
                <c:pt idx="28">
                  <c:v>1074.6410256410256</c:v>
                </c:pt>
                <c:pt idx="29">
                  <c:v>1254.5666666666666</c:v>
                </c:pt>
                <c:pt idx="30">
                  <c:v>1281.421052631579</c:v>
                </c:pt>
                <c:pt idx="31">
                  <c:v>1434.2105263157894</c:v>
                </c:pt>
                <c:pt idx="32">
                  <c:v>1406.6666666666667</c:v>
                </c:pt>
                <c:pt idx="33">
                  <c:v>1290.8260869565217</c:v>
                </c:pt>
                <c:pt idx="34">
                  <c:v>1104.9473684210527</c:v>
                </c:pt>
                <c:pt idx="35">
                  <c:v>1132.625</c:v>
                </c:pt>
                <c:pt idx="36">
                  <c:v>1159.2941176470588</c:v>
                </c:pt>
                <c:pt idx="37">
                  <c:v>1154.3499999999999</c:v>
                </c:pt>
                <c:pt idx="38">
                  <c:v>1438.7941176470588</c:v>
                </c:pt>
                <c:pt idx="39">
                  <c:v>1311.05</c:v>
                </c:pt>
                <c:pt idx="40">
                  <c:v>1473.95</c:v>
                </c:pt>
                <c:pt idx="41">
                  <c:v>1378.1904761904761</c:v>
                </c:pt>
                <c:pt idx="42">
                  <c:v>1376.088888888889</c:v>
                </c:pt>
                <c:pt idx="43">
                  <c:v>1604.2222222222222</c:v>
                </c:pt>
                <c:pt idx="44">
                  <c:v>1321.2692307692307</c:v>
                </c:pt>
                <c:pt idx="45">
                  <c:v>1284.953488372093</c:v>
                </c:pt>
                <c:pt idx="46">
                  <c:v>1135.1463414634147</c:v>
                </c:pt>
                <c:pt idx="47" formatCode="0.0_ ">
                  <c:v>1271.0850086157382</c:v>
                </c:pt>
              </c:numCache>
            </c:numRef>
          </c:val>
          <c:smooth val="0"/>
          <c:extLst>
            <c:ext xmlns:c16="http://schemas.microsoft.com/office/drawing/2014/chart" uri="{C3380CC4-5D6E-409C-BE32-E72D297353CC}">
              <c16:uniqueId val="{00000026-3645-4A64-9805-1FB56686AFA2}"/>
            </c:ext>
          </c:extLst>
        </c:ser>
        <c:ser>
          <c:idx val="5"/>
          <c:order val="4"/>
          <c:tx>
            <c:strRef>
              <c:f>'全体版 '!$AL$2</c:f>
              <c:strCache>
                <c:ptCount val="1"/>
                <c:pt idx="0">
                  <c:v>平均</c:v>
                </c:pt>
              </c:strCache>
            </c:strRef>
          </c:tx>
          <c:spPr>
            <a:ln w="19050">
              <a:solidFill>
                <a:srgbClr val="FF0000"/>
              </a:solidFill>
              <a:prstDash val="sysDash"/>
            </a:ln>
            <a:effectLst/>
          </c:spPr>
          <c:marker>
            <c:symbol val="none"/>
          </c:marker>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'!$AL$3:$AL$50</c:f>
              <c:numCache>
                <c:formatCode>0.0_ </c:formatCode>
                <c:ptCount val="48"/>
                <c:pt idx="0">
                  <c:v>1271.0850086157382</c:v>
                </c:pt>
                <c:pt idx="1">
                  <c:v>1271.0850086157382</c:v>
                </c:pt>
                <c:pt idx="2">
                  <c:v>1271.0850086157382</c:v>
                </c:pt>
                <c:pt idx="3">
                  <c:v>1271.0850086157382</c:v>
                </c:pt>
                <c:pt idx="4">
                  <c:v>1271.0850086157382</c:v>
                </c:pt>
                <c:pt idx="5">
                  <c:v>1271.0850086157382</c:v>
                </c:pt>
                <c:pt idx="6">
                  <c:v>1271.0850086157382</c:v>
                </c:pt>
                <c:pt idx="7">
                  <c:v>1271.0850086157382</c:v>
                </c:pt>
                <c:pt idx="8">
                  <c:v>1271.0850086157382</c:v>
                </c:pt>
                <c:pt idx="9">
                  <c:v>1271.0850086157382</c:v>
                </c:pt>
                <c:pt idx="10">
                  <c:v>1271.0850086157382</c:v>
                </c:pt>
                <c:pt idx="11">
                  <c:v>1271.0850086157382</c:v>
                </c:pt>
                <c:pt idx="12">
                  <c:v>1271.0850086157382</c:v>
                </c:pt>
                <c:pt idx="13">
                  <c:v>1271.0850086157382</c:v>
                </c:pt>
                <c:pt idx="14">
                  <c:v>1271.0850086157382</c:v>
                </c:pt>
                <c:pt idx="15">
                  <c:v>1271.0850086157382</c:v>
                </c:pt>
                <c:pt idx="16">
                  <c:v>1271.0850086157382</c:v>
                </c:pt>
                <c:pt idx="17">
                  <c:v>1271.0850086157382</c:v>
                </c:pt>
                <c:pt idx="18">
                  <c:v>1271.0850086157382</c:v>
                </c:pt>
                <c:pt idx="19">
                  <c:v>1271.0850086157382</c:v>
                </c:pt>
                <c:pt idx="20">
                  <c:v>1271.0850086157382</c:v>
                </c:pt>
                <c:pt idx="21">
                  <c:v>1271.0850086157382</c:v>
                </c:pt>
                <c:pt idx="22">
                  <c:v>1271.0850086157382</c:v>
                </c:pt>
                <c:pt idx="23">
                  <c:v>1271.0850086157382</c:v>
                </c:pt>
                <c:pt idx="24">
                  <c:v>1271.0850086157382</c:v>
                </c:pt>
                <c:pt idx="25">
                  <c:v>1271.0850086157382</c:v>
                </c:pt>
                <c:pt idx="26">
                  <c:v>1271.0850086157382</c:v>
                </c:pt>
                <c:pt idx="27">
                  <c:v>1271.0850086157382</c:v>
                </c:pt>
                <c:pt idx="28">
                  <c:v>1271.0850086157382</c:v>
                </c:pt>
                <c:pt idx="29">
                  <c:v>1271.0850086157382</c:v>
                </c:pt>
                <c:pt idx="30">
                  <c:v>1271.0850086157382</c:v>
                </c:pt>
                <c:pt idx="31">
                  <c:v>1271.0850086157382</c:v>
                </c:pt>
                <c:pt idx="32">
                  <c:v>1271.0850086157382</c:v>
                </c:pt>
                <c:pt idx="33">
                  <c:v>1271.0850086157382</c:v>
                </c:pt>
                <c:pt idx="34">
                  <c:v>1271.0850086157382</c:v>
                </c:pt>
                <c:pt idx="35">
                  <c:v>1271.0850086157382</c:v>
                </c:pt>
                <c:pt idx="36">
                  <c:v>1271.0850086157382</c:v>
                </c:pt>
                <c:pt idx="37">
                  <c:v>1271.0850086157382</c:v>
                </c:pt>
                <c:pt idx="38">
                  <c:v>1271.0850086157382</c:v>
                </c:pt>
                <c:pt idx="39">
                  <c:v>1271.0850086157382</c:v>
                </c:pt>
                <c:pt idx="40">
                  <c:v>1271.0850086157382</c:v>
                </c:pt>
                <c:pt idx="41">
                  <c:v>1271.0850086157382</c:v>
                </c:pt>
                <c:pt idx="42">
                  <c:v>1271.0850086157382</c:v>
                </c:pt>
                <c:pt idx="43">
                  <c:v>1271.0850086157382</c:v>
                </c:pt>
                <c:pt idx="44">
                  <c:v>1271.0850086157382</c:v>
                </c:pt>
                <c:pt idx="45">
                  <c:v>1271.0850086157382</c:v>
                </c:pt>
                <c:pt idx="46">
                  <c:v>1271.0850086157382</c:v>
                </c:pt>
                <c:pt idx="47">
                  <c:v>1271.0850086157382</c:v>
                </c:pt>
              </c:numCache>
            </c:numRef>
          </c:val>
          <c:smooth val="0"/>
          <c:extLst>
            <c:ext xmlns:c16="http://schemas.microsoft.com/office/drawing/2014/chart" uri="{C3380CC4-5D6E-409C-BE32-E72D297353CC}">
              <c16:uniqueId val="{00000027-3645-4A64-9805-1FB56686AFA2}"/>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r"/>
      <c:legendEntry>
        <c:idx val="3"/>
        <c:delete val="1"/>
      </c:legendEntry>
      <c:legendEntry>
        <c:idx val="4"/>
        <c:delete val="1"/>
      </c:legendEntry>
      <c:layout>
        <c:manualLayout>
          <c:xMode val="edge"/>
          <c:yMode val="edge"/>
          <c:x val="0.23930634346558632"/>
          <c:y val="0.83442259118310713"/>
          <c:w val="0.62844781672306671"/>
          <c:h val="0.14703970632809077"/>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全国集計結果　都道府県別市町村得点</a:t>
            </a:r>
            <a:r>
              <a:rPr lang="en-US" altLang="ja-JP" sz="1200" dirty="0"/>
              <a:t>(</a:t>
            </a:r>
            <a:r>
              <a:rPr lang="ja-JP" altLang="en-US" sz="1200" dirty="0"/>
              <a:t>満点</a:t>
            </a:r>
            <a:r>
              <a:rPr lang="en-US" altLang="ja-JP" sz="1200" dirty="0"/>
              <a:t>180</a:t>
            </a:r>
            <a:r>
              <a:rPr lang="ja-JP" altLang="en-US" sz="1200" dirty="0"/>
              <a:t>点、平均点</a:t>
            </a:r>
            <a:r>
              <a:rPr lang="en-US" altLang="ja-JP" sz="1200" dirty="0"/>
              <a:t>146.8</a:t>
            </a:r>
            <a:r>
              <a:rPr lang="ja-JP" altLang="en-US" sz="1200" dirty="0"/>
              <a:t>点、得点率</a:t>
            </a:r>
            <a:r>
              <a:rPr lang="en-US" altLang="ja-JP" sz="1200" dirty="0"/>
              <a:t>81.5%)</a:t>
            </a:r>
            <a:endParaRPr lang="ja-JP" altLang="en-US" sz="1200" dirty="0"/>
          </a:p>
        </c:rich>
      </c:tx>
      <c:layout>
        <c:manualLayout>
          <c:xMode val="edge"/>
          <c:yMode val="edge"/>
          <c:x val="0.28152186004219815"/>
          <c:y val="3.2007884946139903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Ⅰ!$AN$3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ED8D-4866-9E02-8E0B6FACA835}"/>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Ⅰ!$AN$4:$AN$51</c:f>
              <c:numCache>
                <c:formatCode>General</c:formatCode>
                <c:ptCount val="48"/>
                <c:pt idx="0">
                  <c:v>123.5195530726257</c:v>
                </c:pt>
                <c:pt idx="1">
                  <c:v>161.5</c:v>
                </c:pt>
                <c:pt idx="2">
                  <c:v>132.27272727272728</c:v>
                </c:pt>
                <c:pt idx="3">
                  <c:v>140</c:v>
                </c:pt>
                <c:pt idx="4">
                  <c:v>108.6</c:v>
                </c:pt>
                <c:pt idx="5">
                  <c:v>163.71428571428572</c:v>
                </c:pt>
                <c:pt idx="6">
                  <c:v>142.11864406779662</c:v>
                </c:pt>
                <c:pt idx="7">
                  <c:v>175.45454545454547</c:v>
                </c:pt>
                <c:pt idx="8">
                  <c:v>163.4</c:v>
                </c:pt>
                <c:pt idx="9">
                  <c:v>159.57142857142858</c:v>
                </c:pt>
                <c:pt idx="10">
                  <c:v>168.49206349206349</c:v>
                </c:pt>
                <c:pt idx="11">
                  <c:v>141.38888888888889</c:v>
                </c:pt>
                <c:pt idx="12">
                  <c:v>175.40322580645162</c:v>
                </c:pt>
                <c:pt idx="13">
                  <c:v>168.18181818181819</c:v>
                </c:pt>
                <c:pt idx="14">
                  <c:v>169</c:v>
                </c:pt>
                <c:pt idx="15">
                  <c:v>173.66666666666666</c:v>
                </c:pt>
                <c:pt idx="16">
                  <c:v>162.89473684210526</c:v>
                </c:pt>
                <c:pt idx="17">
                  <c:v>152.35294117647058</c:v>
                </c:pt>
                <c:pt idx="18">
                  <c:v>133.33333333333334</c:v>
                </c:pt>
                <c:pt idx="19">
                  <c:v>108.57142857142857</c:v>
                </c:pt>
                <c:pt idx="20">
                  <c:v>153.0952380952381</c:v>
                </c:pt>
                <c:pt idx="21">
                  <c:v>157.14285714285714</c:v>
                </c:pt>
                <c:pt idx="22">
                  <c:v>139.25925925925927</c:v>
                </c:pt>
                <c:pt idx="23">
                  <c:v>140.17241379310346</c:v>
                </c:pt>
                <c:pt idx="24">
                  <c:v>165.78947368421052</c:v>
                </c:pt>
                <c:pt idx="25">
                  <c:v>151.92307692307693</c:v>
                </c:pt>
                <c:pt idx="26">
                  <c:v>177.09302325581396</c:v>
                </c:pt>
                <c:pt idx="27">
                  <c:v>140.36585365853659</c:v>
                </c:pt>
                <c:pt idx="28">
                  <c:v>102.17948717948718</c:v>
                </c:pt>
                <c:pt idx="29">
                  <c:v>169.66666666666666</c:v>
                </c:pt>
                <c:pt idx="30">
                  <c:v>157.63157894736841</c:v>
                </c:pt>
                <c:pt idx="31">
                  <c:v>150.78947368421052</c:v>
                </c:pt>
                <c:pt idx="32">
                  <c:v>138.5185185185185</c:v>
                </c:pt>
                <c:pt idx="33">
                  <c:v>140.43478260869566</c:v>
                </c:pt>
                <c:pt idx="34">
                  <c:v>126.31578947368421</c:v>
                </c:pt>
                <c:pt idx="35">
                  <c:v>152.91666666666666</c:v>
                </c:pt>
                <c:pt idx="36">
                  <c:v>145.88235294117646</c:v>
                </c:pt>
                <c:pt idx="37">
                  <c:v>150</c:v>
                </c:pt>
                <c:pt idx="38">
                  <c:v>160.44117647058823</c:v>
                </c:pt>
                <c:pt idx="39">
                  <c:v>152.91666666666666</c:v>
                </c:pt>
                <c:pt idx="40">
                  <c:v>139.25</c:v>
                </c:pt>
                <c:pt idx="41">
                  <c:v>135.47619047619048</c:v>
                </c:pt>
                <c:pt idx="42">
                  <c:v>164.77777777777777</c:v>
                </c:pt>
                <c:pt idx="43">
                  <c:v>176.38888888888889</c:v>
                </c:pt>
                <c:pt idx="44">
                  <c:v>131.15384615384616</c:v>
                </c:pt>
                <c:pt idx="45">
                  <c:v>125.46511627906976</c:v>
                </c:pt>
                <c:pt idx="46">
                  <c:v>155.85365853658536</c:v>
                </c:pt>
                <c:pt idx="47" formatCode="0.0_ ">
                  <c:v>146.77484204480183</c:v>
                </c:pt>
              </c:numCache>
            </c:numRef>
          </c:val>
          <c:extLst>
            <c:ext xmlns:c16="http://schemas.microsoft.com/office/drawing/2014/chart" uri="{C3380CC4-5D6E-409C-BE32-E72D297353CC}">
              <c16:uniqueId val="{00000001-ED8D-4866-9E02-8E0B6FACA835}"/>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Ⅰ!$AO$3</c:f>
              <c:strCache>
                <c:ptCount val="1"/>
                <c:pt idx="0">
                  <c:v>平均</c:v>
                </c:pt>
              </c:strCache>
            </c:strRef>
          </c:tx>
          <c:spPr>
            <a:ln w="19050" cap="rnd">
              <a:solidFill>
                <a:srgbClr val="FF0000"/>
              </a:solidFill>
              <a:prstDash val="sysDash"/>
              <a:round/>
            </a:ln>
            <a:effectLst/>
          </c:spPr>
          <c:marker>
            <c:symbol val="none"/>
          </c:marker>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Ⅰ!$AO$4:$AO$51</c:f>
              <c:numCache>
                <c:formatCode>General</c:formatCode>
                <c:ptCount val="48"/>
                <c:pt idx="0">
                  <c:v>146.77484204480183</c:v>
                </c:pt>
                <c:pt idx="1">
                  <c:v>146.77484204480183</c:v>
                </c:pt>
                <c:pt idx="2">
                  <c:v>146.77484204480183</c:v>
                </c:pt>
                <c:pt idx="3">
                  <c:v>146.77484204480183</c:v>
                </c:pt>
                <c:pt idx="4">
                  <c:v>146.77484204480183</c:v>
                </c:pt>
                <c:pt idx="5">
                  <c:v>146.77484204480183</c:v>
                </c:pt>
                <c:pt idx="6">
                  <c:v>146.77484204480183</c:v>
                </c:pt>
                <c:pt idx="7">
                  <c:v>146.77484204480183</c:v>
                </c:pt>
                <c:pt idx="8">
                  <c:v>146.77484204480183</c:v>
                </c:pt>
                <c:pt idx="9">
                  <c:v>146.77484204480183</c:v>
                </c:pt>
                <c:pt idx="10">
                  <c:v>146.77484204480183</c:v>
                </c:pt>
                <c:pt idx="11">
                  <c:v>146.77484204480183</c:v>
                </c:pt>
                <c:pt idx="12">
                  <c:v>146.77484204480183</c:v>
                </c:pt>
                <c:pt idx="13">
                  <c:v>146.77484204480183</c:v>
                </c:pt>
                <c:pt idx="14">
                  <c:v>146.77484204480183</c:v>
                </c:pt>
                <c:pt idx="15">
                  <c:v>146.77484204480183</c:v>
                </c:pt>
                <c:pt idx="16">
                  <c:v>146.77484204480183</c:v>
                </c:pt>
                <c:pt idx="17">
                  <c:v>146.77484204480183</c:v>
                </c:pt>
                <c:pt idx="18">
                  <c:v>146.77484204480183</c:v>
                </c:pt>
                <c:pt idx="19">
                  <c:v>146.77484204480183</c:v>
                </c:pt>
                <c:pt idx="20">
                  <c:v>146.77484204480183</c:v>
                </c:pt>
                <c:pt idx="21">
                  <c:v>146.77484204480183</c:v>
                </c:pt>
                <c:pt idx="22">
                  <c:v>146.77484204480183</c:v>
                </c:pt>
                <c:pt idx="23">
                  <c:v>146.77484204480183</c:v>
                </c:pt>
                <c:pt idx="24">
                  <c:v>146.77484204480183</c:v>
                </c:pt>
                <c:pt idx="25">
                  <c:v>146.77484204480183</c:v>
                </c:pt>
                <c:pt idx="26">
                  <c:v>146.77484204480183</c:v>
                </c:pt>
                <c:pt idx="27">
                  <c:v>146.77484204480183</c:v>
                </c:pt>
                <c:pt idx="28">
                  <c:v>146.77484204480183</c:v>
                </c:pt>
                <c:pt idx="29">
                  <c:v>146.77484204480183</c:v>
                </c:pt>
                <c:pt idx="30">
                  <c:v>146.77484204480183</c:v>
                </c:pt>
                <c:pt idx="31">
                  <c:v>146.77484204480183</c:v>
                </c:pt>
                <c:pt idx="32">
                  <c:v>146.77484204480183</c:v>
                </c:pt>
                <c:pt idx="33">
                  <c:v>146.77484204480183</c:v>
                </c:pt>
                <c:pt idx="34">
                  <c:v>146.77484204480183</c:v>
                </c:pt>
                <c:pt idx="35">
                  <c:v>146.77484204480183</c:v>
                </c:pt>
                <c:pt idx="36">
                  <c:v>146.77484204480183</c:v>
                </c:pt>
                <c:pt idx="37">
                  <c:v>146.77484204480183</c:v>
                </c:pt>
                <c:pt idx="38">
                  <c:v>146.77484204480183</c:v>
                </c:pt>
                <c:pt idx="39">
                  <c:v>146.77484204480183</c:v>
                </c:pt>
                <c:pt idx="40">
                  <c:v>146.77484204480183</c:v>
                </c:pt>
                <c:pt idx="41">
                  <c:v>146.77484204480183</c:v>
                </c:pt>
                <c:pt idx="42">
                  <c:v>146.77484204480183</c:v>
                </c:pt>
                <c:pt idx="43">
                  <c:v>146.77484204480183</c:v>
                </c:pt>
                <c:pt idx="44">
                  <c:v>146.77484204480183</c:v>
                </c:pt>
                <c:pt idx="45">
                  <c:v>146.77484204480183</c:v>
                </c:pt>
                <c:pt idx="46">
                  <c:v>146.77484204480183</c:v>
                </c:pt>
                <c:pt idx="47" formatCode="0.0_ ">
                  <c:v>146.77484204480183</c:v>
                </c:pt>
              </c:numCache>
            </c:numRef>
          </c:val>
          <c:smooth val="0"/>
          <c:extLst>
            <c:ext xmlns:c16="http://schemas.microsoft.com/office/drawing/2014/chart" uri="{C3380CC4-5D6E-409C-BE32-E72D297353CC}">
              <c16:uniqueId val="{00000002-ED8D-4866-9E02-8E0B6FACA835}"/>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全国集計結果　都道府県別市町村得点</a:t>
            </a:r>
            <a:r>
              <a:rPr lang="en-US" altLang="ja-JP" sz="1200" dirty="0"/>
              <a:t>(</a:t>
            </a:r>
            <a:r>
              <a:rPr lang="ja-JP" altLang="en-US" sz="1200" dirty="0"/>
              <a:t>満点</a:t>
            </a:r>
            <a:r>
              <a:rPr lang="en-US" altLang="ja-JP" sz="1200" dirty="0"/>
              <a:t>140</a:t>
            </a:r>
            <a:r>
              <a:rPr lang="ja-JP" altLang="en-US" sz="1200" dirty="0"/>
              <a:t>点、平均点</a:t>
            </a:r>
            <a:r>
              <a:rPr lang="en-US" altLang="ja-JP" sz="1200" dirty="0"/>
              <a:t>113.3</a:t>
            </a:r>
            <a:r>
              <a:rPr lang="ja-JP" altLang="en-US" sz="1200" dirty="0"/>
              <a:t>点、得点率</a:t>
            </a:r>
            <a:r>
              <a:rPr lang="en-US" altLang="ja-JP" sz="1200" dirty="0"/>
              <a:t>81.0%)</a:t>
            </a:r>
            <a:endParaRPr lang="ja-JP" altLang="en-US" sz="1200" dirty="0"/>
          </a:p>
        </c:rich>
      </c:tx>
      <c:layout>
        <c:manualLayout>
          <c:xMode val="edge"/>
          <c:yMode val="edge"/>
          <c:x val="0.2156572020331268"/>
          <c:y val="3.1805432427697553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60445665990929121"/>
        </c:manualLayout>
      </c:layout>
      <c:barChart>
        <c:barDir val="col"/>
        <c:grouping val="stacked"/>
        <c:varyColors val="0"/>
        <c:ser>
          <c:idx val="1"/>
          <c:order val="0"/>
          <c:tx>
            <c:strRef>
              <c:f>Ⅰ!$X$3</c:f>
              <c:strCache>
                <c:ptCount val="1"/>
                <c:pt idx="0">
                  <c:v>①地域包括ケア「見える化」システムを活用して他の保険者と比較する等、当該地域の介護保険事業の特徴を把握しているか(20点、15点、10点、5点)(平均14.6点)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Ⅰ!$X$4:$X$51</c:f>
              <c:numCache>
                <c:formatCode>General</c:formatCode>
                <c:ptCount val="48"/>
                <c:pt idx="0">
                  <c:v>12.70949720670391</c:v>
                </c:pt>
                <c:pt idx="1">
                  <c:v>14.25</c:v>
                </c:pt>
                <c:pt idx="2">
                  <c:v>13.030303030303031</c:v>
                </c:pt>
                <c:pt idx="3">
                  <c:v>17.428571428571427</c:v>
                </c:pt>
                <c:pt idx="4">
                  <c:v>12.2</c:v>
                </c:pt>
                <c:pt idx="5">
                  <c:v>13.142857142857142</c:v>
                </c:pt>
                <c:pt idx="6">
                  <c:v>11.525423728813559</c:v>
                </c:pt>
                <c:pt idx="7">
                  <c:v>20</c:v>
                </c:pt>
                <c:pt idx="8">
                  <c:v>13.4</c:v>
                </c:pt>
                <c:pt idx="9">
                  <c:v>13.142857142857142</c:v>
                </c:pt>
                <c:pt idx="10">
                  <c:v>14.603174603174603</c:v>
                </c:pt>
                <c:pt idx="11">
                  <c:v>12.407407407407407</c:v>
                </c:pt>
                <c:pt idx="12">
                  <c:v>19.112903225806452</c:v>
                </c:pt>
                <c:pt idx="13">
                  <c:v>14.090909090909092</c:v>
                </c:pt>
                <c:pt idx="14">
                  <c:v>13.5</c:v>
                </c:pt>
                <c:pt idx="15">
                  <c:v>16.666666666666668</c:v>
                </c:pt>
                <c:pt idx="16">
                  <c:v>13.421052631578947</c:v>
                </c:pt>
                <c:pt idx="17">
                  <c:v>14.705882352941176</c:v>
                </c:pt>
                <c:pt idx="18">
                  <c:v>18.703703703703702</c:v>
                </c:pt>
                <c:pt idx="19">
                  <c:v>13.766233766233766</c:v>
                </c:pt>
                <c:pt idx="20">
                  <c:v>15.119047619047619</c:v>
                </c:pt>
                <c:pt idx="21">
                  <c:v>14.571428571428571</c:v>
                </c:pt>
                <c:pt idx="22">
                  <c:v>14.166666666666666</c:v>
                </c:pt>
                <c:pt idx="23">
                  <c:v>13.793103448275861</c:v>
                </c:pt>
                <c:pt idx="24">
                  <c:v>16.842105263157894</c:v>
                </c:pt>
                <c:pt idx="25">
                  <c:v>13.076923076923077</c:v>
                </c:pt>
                <c:pt idx="26">
                  <c:v>20</c:v>
                </c:pt>
                <c:pt idx="27">
                  <c:v>14.390243902439025</c:v>
                </c:pt>
                <c:pt idx="28">
                  <c:v>11.666666666666666</c:v>
                </c:pt>
                <c:pt idx="29">
                  <c:v>16</c:v>
                </c:pt>
                <c:pt idx="30">
                  <c:v>14.210526315789474</c:v>
                </c:pt>
                <c:pt idx="31">
                  <c:v>15</c:v>
                </c:pt>
                <c:pt idx="32">
                  <c:v>16.481481481481481</c:v>
                </c:pt>
                <c:pt idx="33">
                  <c:v>11.086956521739131</c:v>
                </c:pt>
                <c:pt idx="34">
                  <c:v>14.210526315789474</c:v>
                </c:pt>
                <c:pt idx="35">
                  <c:v>11.25</c:v>
                </c:pt>
                <c:pt idx="36">
                  <c:v>12.352941176470589</c:v>
                </c:pt>
                <c:pt idx="37">
                  <c:v>13.5</c:v>
                </c:pt>
                <c:pt idx="38">
                  <c:v>14.852941176470589</c:v>
                </c:pt>
                <c:pt idx="39">
                  <c:v>15.333333333333334</c:v>
                </c:pt>
                <c:pt idx="40">
                  <c:v>13.5</c:v>
                </c:pt>
                <c:pt idx="41">
                  <c:v>15.476190476190476</c:v>
                </c:pt>
                <c:pt idx="42">
                  <c:v>14.666666666666666</c:v>
                </c:pt>
                <c:pt idx="43">
                  <c:v>19.444444444444443</c:v>
                </c:pt>
                <c:pt idx="44">
                  <c:v>14.23076923076923</c:v>
                </c:pt>
                <c:pt idx="45">
                  <c:v>13.13953488372093</c:v>
                </c:pt>
                <c:pt idx="46">
                  <c:v>19.146341463414632</c:v>
                </c:pt>
                <c:pt idx="47" formatCode="0.0_ ">
                  <c:v>14.560597357840322</c:v>
                </c:pt>
              </c:numCache>
            </c:numRef>
          </c:val>
          <c:extLst>
            <c:ext xmlns:c16="http://schemas.microsoft.com/office/drawing/2014/chart" uri="{C3380CC4-5D6E-409C-BE32-E72D297353CC}">
              <c16:uniqueId val="{00000000-1BD6-4E36-BBAD-D8169928CF6A}"/>
            </c:ext>
          </c:extLst>
        </c:ser>
        <c:ser>
          <c:idx val="2"/>
          <c:order val="1"/>
          <c:tx>
            <c:strRef>
              <c:f>Ⅰ!$Y$3</c:f>
              <c:strCache>
                <c:ptCount val="1"/>
                <c:pt idx="0">
                  <c:v>②認定者数等を定期的にモニタリング（点検)し、計画値と実績値との乖離状況とその要因を考察しているか(10点、5点)(平均7.1点)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Ⅰ!$Y$4:$Y$51</c:f>
              <c:numCache>
                <c:formatCode>General</c:formatCode>
                <c:ptCount val="48"/>
                <c:pt idx="0">
                  <c:v>6.005586592178771</c:v>
                </c:pt>
                <c:pt idx="1">
                  <c:v>7.25</c:v>
                </c:pt>
                <c:pt idx="2">
                  <c:v>5.9090909090909092</c:v>
                </c:pt>
                <c:pt idx="3">
                  <c:v>7.1428571428571432</c:v>
                </c:pt>
                <c:pt idx="4">
                  <c:v>6.8</c:v>
                </c:pt>
                <c:pt idx="5">
                  <c:v>7.8571428571428568</c:v>
                </c:pt>
                <c:pt idx="6">
                  <c:v>6.101694915254237</c:v>
                </c:pt>
                <c:pt idx="7">
                  <c:v>7.7272727272727275</c:v>
                </c:pt>
                <c:pt idx="8">
                  <c:v>7.4</c:v>
                </c:pt>
                <c:pt idx="9">
                  <c:v>6</c:v>
                </c:pt>
                <c:pt idx="10">
                  <c:v>7.2222222222222223</c:v>
                </c:pt>
                <c:pt idx="11">
                  <c:v>6.2962962962962967</c:v>
                </c:pt>
                <c:pt idx="12">
                  <c:v>9.3548387096774199</c:v>
                </c:pt>
                <c:pt idx="13">
                  <c:v>7.2727272727272725</c:v>
                </c:pt>
                <c:pt idx="14">
                  <c:v>8.5</c:v>
                </c:pt>
                <c:pt idx="15">
                  <c:v>9.6666666666666661</c:v>
                </c:pt>
                <c:pt idx="16">
                  <c:v>7.3684210526315788</c:v>
                </c:pt>
                <c:pt idx="17">
                  <c:v>5.882352941176471</c:v>
                </c:pt>
                <c:pt idx="18">
                  <c:v>6.1111111111111107</c:v>
                </c:pt>
                <c:pt idx="19">
                  <c:v>6.9480519480519485</c:v>
                </c:pt>
                <c:pt idx="20">
                  <c:v>7.0238095238095237</c:v>
                </c:pt>
                <c:pt idx="21">
                  <c:v>7.4285714285714288</c:v>
                </c:pt>
                <c:pt idx="22">
                  <c:v>6.666666666666667</c:v>
                </c:pt>
                <c:pt idx="23">
                  <c:v>7.5862068965517242</c:v>
                </c:pt>
                <c:pt idx="24">
                  <c:v>8.6842105263157894</c:v>
                </c:pt>
                <c:pt idx="25">
                  <c:v>6.3461538461538458</c:v>
                </c:pt>
                <c:pt idx="26">
                  <c:v>9.0697674418604652</c:v>
                </c:pt>
                <c:pt idx="27">
                  <c:v>7.5609756097560972</c:v>
                </c:pt>
                <c:pt idx="28">
                  <c:v>6.1538461538461542</c:v>
                </c:pt>
                <c:pt idx="29">
                  <c:v>7.5</c:v>
                </c:pt>
                <c:pt idx="30">
                  <c:v>6.8421052631578947</c:v>
                </c:pt>
                <c:pt idx="31">
                  <c:v>9.473684210526315</c:v>
                </c:pt>
                <c:pt idx="32">
                  <c:v>8.1481481481481488</c:v>
                </c:pt>
                <c:pt idx="33">
                  <c:v>6.7391304347826084</c:v>
                </c:pt>
                <c:pt idx="34">
                  <c:v>6.0526315789473681</c:v>
                </c:pt>
                <c:pt idx="35">
                  <c:v>3.75</c:v>
                </c:pt>
                <c:pt idx="36">
                  <c:v>5.2941176470588234</c:v>
                </c:pt>
                <c:pt idx="37">
                  <c:v>7.75</c:v>
                </c:pt>
                <c:pt idx="38">
                  <c:v>7.5</c:v>
                </c:pt>
                <c:pt idx="39">
                  <c:v>8.6666666666666661</c:v>
                </c:pt>
                <c:pt idx="40">
                  <c:v>6.25</c:v>
                </c:pt>
                <c:pt idx="41">
                  <c:v>8.0952380952380949</c:v>
                </c:pt>
                <c:pt idx="42">
                  <c:v>5.4444444444444446</c:v>
                </c:pt>
                <c:pt idx="43">
                  <c:v>7.2222222222222223</c:v>
                </c:pt>
                <c:pt idx="44">
                  <c:v>7.3076923076923075</c:v>
                </c:pt>
                <c:pt idx="45">
                  <c:v>6.3953488372093021</c:v>
                </c:pt>
                <c:pt idx="46">
                  <c:v>8.6585365853658534</c:v>
                </c:pt>
                <c:pt idx="47" formatCode="0.0_ ">
                  <c:v>7.0850086157380812</c:v>
                </c:pt>
              </c:numCache>
            </c:numRef>
          </c:val>
          <c:extLst>
            <c:ext xmlns:c16="http://schemas.microsoft.com/office/drawing/2014/chart" uri="{C3380CC4-5D6E-409C-BE32-E72D297353CC}">
              <c16:uniqueId val="{00000001-1BD6-4E36-BBAD-D8169928CF6A}"/>
            </c:ext>
          </c:extLst>
        </c:ser>
        <c:ser>
          <c:idx val="3"/>
          <c:order val="2"/>
          <c:tx>
            <c:strRef>
              <c:f>Ⅰ!$Z$3</c:f>
              <c:strCache>
                <c:ptCount val="1"/>
                <c:pt idx="0">
                  <c:v>③８期計画作成に向けた各種調査を実施しているか(各5点)(平均12.1点)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Ⅰ!$Z$4:$Z$51</c:f>
              <c:numCache>
                <c:formatCode>General</c:formatCode>
                <c:ptCount val="48"/>
                <c:pt idx="0">
                  <c:v>11.256983240223464</c:v>
                </c:pt>
                <c:pt idx="1">
                  <c:v>11</c:v>
                </c:pt>
                <c:pt idx="2">
                  <c:v>12.424242424242424</c:v>
                </c:pt>
                <c:pt idx="3">
                  <c:v>12.857142857142858</c:v>
                </c:pt>
                <c:pt idx="4">
                  <c:v>11.2</c:v>
                </c:pt>
                <c:pt idx="5">
                  <c:v>11.857142857142858</c:v>
                </c:pt>
                <c:pt idx="6">
                  <c:v>11.101694915254237</c:v>
                </c:pt>
                <c:pt idx="7">
                  <c:v>12.727272727272727</c:v>
                </c:pt>
                <c:pt idx="8">
                  <c:v>11.8</c:v>
                </c:pt>
                <c:pt idx="9">
                  <c:v>11.142857142857142</c:v>
                </c:pt>
                <c:pt idx="10">
                  <c:v>12.380952380952381</c:v>
                </c:pt>
                <c:pt idx="11">
                  <c:v>13.055555555555555</c:v>
                </c:pt>
                <c:pt idx="12">
                  <c:v>11.935483870967742</c:v>
                </c:pt>
                <c:pt idx="13">
                  <c:v>12.878787878787879</c:v>
                </c:pt>
                <c:pt idx="14">
                  <c:v>12.166666666666666</c:v>
                </c:pt>
                <c:pt idx="15">
                  <c:v>12.333333333333334</c:v>
                </c:pt>
                <c:pt idx="16">
                  <c:v>11.052631578947368</c:v>
                </c:pt>
                <c:pt idx="17">
                  <c:v>11.176470588235293</c:v>
                </c:pt>
                <c:pt idx="18">
                  <c:v>11.296296296296296</c:v>
                </c:pt>
                <c:pt idx="19">
                  <c:v>11.883116883116884</c:v>
                </c:pt>
                <c:pt idx="20">
                  <c:v>12.857142857142858</c:v>
                </c:pt>
                <c:pt idx="21">
                  <c:v>11.857142857142858</c:v>
                </c:pt>
                <c:pt idx="22">
                  <c:v>11.851851851851851</c:v>
                </c:pt>
                <c:pt idx="23">
                  <c:v>12.241379310344827</c:v>
                </c:pt>
                <c:pt idx="24">
                  <c:v>12.631578947368421</c:v>
                </c:pt>
                <c:pt idx="25">
                  <c:v>12.884615384615385</c:v>
                </c:pt>
                <c:pt idx="26">
                  <c:v>13.13953488372093</c:v>
                </c:pt>
                <c:pt idx="27">
                  <c:v>13.048780487804878</c:v>
                </c:pt>
                <c:pt idx="28">
                  <c:v>10.897435897435898</c:v>
                </c:pt>
                <c:pt idx="29">
                  <c:v>11.333333333333334</c:v>
                </c:pt>
                <c:pt idx="30">
                  <c:v>10</c:v>
                </c:pt>
                <c:pt idx="31">
                  <c:v>13.421052631578947</c:v>
                </c:pt>
                <c:pt idx="32">
                  <c:v>12.222222222222221</c:v>
                </c:pt>
                <c:pt idx="33">
                  <c:v>12.391304347826088</c:v>
                </c:pt>
                <c:pt idx="34">
                  <c:v>12.105263157894736</c:v>
                </c:pt>
                <c:pt idx="35">
                  <c:v>10</c:v>
                </c:pt>
                <c:pt idx="36">
                  <c:v>10.882352941176471</c:v>
                </c:pt>
                <c:pt idx="37">
                  <c:v>11.75</c:v>
                </c:pt>
                <c:pt idx="38">
                  <c:v>14.852941176470589</c:v>
                </c:pt>
                <c:pt idx="39">
                  <c:v>14.083333333333334</c:v>
                </c:pt>
                <c:pt idx="40">
                  <c:v>10</c:v>
                </c:pt>
                <c:pt idx="41">
                  <c:v>13.095238095238095</c:v>
                </c:pt>
                <c:pt idx="42">
                  <c:v>11.444444444444445</c:v>
                </c:pt>
                <c:pt idx="43">
                  <c:v>14.722222222222221</c:v>
                </c:pt>
                <c:pt idx="44">
                  <c:v>10.384615384615385</c:v>
                </c:pt>
                <c:pt idx="45">
                  <c:v>15</c:v>
                </c:pt>
                <c:pt idx="46">
                  <c:v>11.463414634146341</c:v>
                </c:pt>
                <c:pt idx="47" formatCode="0.0_ ">
                  <c:v>12.096496266513498</c:v>
                </c:pt>
              </c:numCache>
            </c:numRef>
          </c:val>
          <c:extLst>
            <c:ext xmlns:c16="http://schemas.microsoft.com/office/drawing/2014/chart" uri="{C3380CC4-5D6E-409C-BE32-E72D297353CC}">
              <c16:uniqueId val="{00000002-1BD6-4E36-BBAD-D8169928CF6A}"/>
            </c:ext>
          </c:extLst>
        </c:ser>
        <c:ser>
          <c:idx val="4"/>
          <c:order val="3"/>
          <c:tx>
            <c:strRef>
              <c:f>Ⅰ!$AA$3</c:f>
              <c:strCache>
                <c:ptCount val="1"/>
                <c:pt idx="0">
                  <c:v>④自立支援、重度化防止等の目標及び重点施策について進捗管理の上、目標が未達成であった場合の改善策や目標の見直し等の取組を実施しているか(40点)(平均33.4点)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Ⅰ!$AA$4:$AA$51</c:f>
              <c:numCache>
                <c:formatCode>General</c:formatCode>
                <c:ptCount val="48"/>
                <c:pt idx="0">
                  <c:v>23.687150837988828</c:v>
                </c:pt>
                <c:pt idx="1">
                  <c:v>37</c:v>
                </c:pt>
                <c:pt idx="2">
                  <c:v>27.878787878787879</c:v>
                </c:pt>
                <c:pt idx="3">
                  <c:v>29.714285714285715</c:v>
                </c:pt>
                <c:pt idx="4">
                  <c:v>24</c:v>
                </c:pt>
                <c:pt idx="5">
                  <c:v>40</c:v>
                </c:pt>
                <c:pt idx="6">
                  <c:v>39.322033898305087</c:v>
                </c:pt>
                <c:pt idx="7">
                  <c:v>40</c:v>
                </c:pt>
                <c:pt idx="8">
                  <c:v>40</c:v>
                </c:pt>
                <c:pt idx="9">
                  <c:v>40</c:v>
                </c:pt>
                <c:pt idx="10">
                  <c:v>40</c:v>
                </c:pt>
                <c:pt idx="11">
                  <c:v>30.37037037037037</c:v>
                </c:pt>
                <c:pt idx="12">
                  <c:v>40</c:v>
                </c:pt>
                <c:pt idx="13">
                  <c:v>40</c:v>
                </c:pt>
                <c:pt idx="14">
                  <c:v>40</c:v>
                </c:pt>
                <c:pt idx="15">
                  <c:v>40</c:v>
                </c:pt>
                <c:pt idx="16">
                  <c:v>40</c:v>
                </c:pt>
                <c:pt idx="17">
                  <c:v>40</c:v>
                </c:pt>
                <c:pt idx="18">
                  <c:v>29.62962962962963</c:v>
                </c:pt>
                <c:pt idx="19">
                  <c:v>16.623376623376622</c:v>
                </c:pt>
                <c:pt idx="20">
                  <c:v>38.095238095238095</c:v>
                </c:pt>
                <c:pt idx="21">
                  <c:v>40</c:v>
                </c:pt>
                <c:pt idx="22">
                  <c:v>33.333333333333336</c:v>
                </c:pt>
                <c:pt idx="23">
                  <c:v>31.724137931034484</c:v>
                </c:pt>
                <c:pt idx="24">
                  <c:v>37.89473684210526</c:v>
                </c:pt>
                <c:pt idx="25">
                  <c:v>32.307692307692307</c:v>
                </c:pt>
                <c:pt idx="26">
                  <c:v>40</c:v>
                </c:pt>
                <c:pt idx="27">
                  <c:v>30.243902439024389</c:v>
                </c:pt>
                <c:pt idx="28">
                  <c:v>21.53846153846154</c:v>
                </c:pt>
                <c:pt idx="29">
                  <c:v>40</c:v>
                </c:pt>
                <c:pt idx="30">
                  <c:v>40</c:v>
                </c:pt>
                <c:pt idx="31">
                  <c:v>37.89473684210526</c:v>
                </c:pt>
                <c:pt idx="32">
                  <c:v>25.185185185185187</c:v>
                </c:pt>
                <c:pt idx="33">
                  <c:v>31.304347826086957</c:v>
                </c:pt>
                <c:pt idx="34">
                  <c:v>25.263157894736842</c:v>
                </c:pt>
                <c:pt idx="35">
                  <c:v>40</c:v>
                </c:pt>
                <c:pt idx="36">
                  <c:v>35.294117647058826</c:v>
                </c:pt>
                <c:pt idx="37">
                  <c:v>40</c:v>
                </c:pt>
                <c:pt idx="38">
                  <c:v>40</c:v>
                </c:pt>
                <c:pt idx="39">
                  <c:v>36.666666666666664</c:v>
                </c:pt>
                <c:pt idx="40">
                  <c:v>38</c:v>
                </c:pt>
                <c:pt idx="41">
                  <c:v>30.476190476190474</c:v>
                </c:pt>
                <c:pt idx="42">
                  <c:v>39.111111111111114</c:v>
                </c:pt>
                <c:pt idx="43">
                  <c:v>40</c:v>
                </c:pt>
                <c:pt idx="44">
                  <c:v>27.692307692307693</c:v>
                </c:pt>
                <c:pt idx="45">
                  <c:v>26.976744186046513</c:v>
                </c:pt>
                <c:pt idx="46">
                  <c:v>35.121951219512198</c:v>
                </c:pt>
                <c:pt idx="47" formatCode="0.0_ ">
                  <c:v>33.429063756461801</c:v>
                </c:pt>
              </c:numCache>
            </c:numRef>
          </c:val>
          <c:extLst>
            <c:ext xmlns:c16="http://schemas.microsoft.com/office/drawing/2014/chart" uri="{C3380CC4-5D6E-409C-BE32-E72D297353CC}">
              <c16:uniqueId val="{00000003-1BD6-4E36-BBAD-D8169928CF6A}"/>
            </c:ext>
          </c:extLst>
        </c:ser>
        <c:ser>
          <c:idx val="5"/>
          <c:order val="4"/>
          <c:tx>
            <c:strRef>
              <c:f>Ⅰ!$AB$3</c:f>
              <c:strCache>
                <c:ptCount val="1"/>
                <c:pt idx="0">
                  <c:v>⑤介護保険事業の特徴を他地域と比較分析の上、介護給付適正化方策を策定し、実施しているか(-5点、40点)(平均37点)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Ⅰ!$AB$4:$AB$51</c:f>
              <c:numCache>
                <c:formatCode>General</c:formatCode>
                <c:ptCount val="48"/>
                <c:pt idx="0">
                  <c:v>40</c:v>
                </c:pt>
                <c:pt idx="1">
                  <c:v>40</c:v>
                </c:pt>
                <c:pt idx="2">
                  <c:v>40</c:v>
                </c:pt>
                <c:pt idx="3">
                  <c:v>34.285714285714285</c:v>
                </c:pt>
                <c:pt idx="4">
                  <c:v>27.2</c:v>
                </c:pt>
                <c:pt idx="5">
                  <c:v>40</c:v>
                </c:pt>
                <c:pt idx="6">
                  <c:v>29.83050847457627</c:v>
                </c:pt>
                <c:pt idx="7">
                  <c:v>40</c:v>
                </c:pt>
                <c:pt idx="8">
                  <c:v>40</c:v>
                </c:pt>
                <c:pt idx="9">
                  <c:v>40</c:v>
                </c:pt>
                <c:pt idx="10">
                  <c:v>40</c:v>
                </c:pt>
                <c:pt idx="11">
                  <c:v>39.25925925925926</c:v>
                </c:pt>
                <c:pt idx="12">
                  <c:v>40</c:v>
                </c:pt>
                <c:pt idx="13">
                  <c:v>40</c:v>
                </c:pt>
                <c:pt idx="14">
                  <c:v>40</c:v>
                </c:pt>
                <c:pt idx="15">
                  <c:v>40</c:v>
                </c:pt>
                <c:pt idx="16">
                  <c:v>40</c:v>
                </c:pt>
                <c:pt idx="17">
                  <c:v>30.588235294117649</c:v>
                </c:pt>
                <c:pt idx="18">
                  <c:v>34.074074074074076</c:v>
                </c:pt>
                <c:pt idx="19">
                  <c:v>36.883116883116884</c:v>
                </c:pt>
                <c:pt idx="20">
                  <c:v>34.285714285714285</c:v>
                </c:pt>
                <c:pt idx="21">
                  <c:v>29.714285714285715</c:v>
                </c:pt>
                <c:pt idx="22">
                  <c:v>34.814814814814817</c:v>
                </c:pt>
                <c:pt idx="23">
                  <c:v>34.482758620689658</c:v>
                </c:pt>
                <c:pt idx="24">
                  <c:v>40</c:v>
                </c:pt>
                <c:pt idx="25">
                  <c:v>40</c:v>
                </c:pt>
                <c:pt idx="26">
                  <c:v>40</c:v>
                </c:pt>
                <c:pt idx="27">
                  <c:v>38.048780487804876</c:v>
                </c:pt>
                <c:pt idx="28">
                  <c:v>27.692307692307693</c:v>
                </c:pt>
                <c:pt idx="29">
                  <c:v>40</c:v>
                </c:pt>
                <c:pt idx="30">
                  <c:v>40</c:v>
                </c:pt>
                <c:pt idx="31">
                  <c:v>25.263157894736842</c:v>
                </c:pt>
                <c:pt idx="32">
                  <c:v>40</c:v>
                </c:pt>
                <c:pt idx="33">
                  <c:v>38.260869565217391</c:v>
                </c:pt>
                <c:pt idx="34">
                  <c:v>35.789473684210527</c:v>
                </c:pt>
                <c:pt idx="35">
                  <c:v>40</c:v>
                </c:pt>
                <c:pt idx="36">
                  <c:v>32.941176470588232</c:v>
                </c:pt>
                <c:pt idx="37">
                  <c:v>34</c:v>
                </c:pt>
                <c:pt idx="38">
                  <c:v>40</c:v>
                </c:pt>
                <c:pt idx="39">
                  <c:v>35.333333333333336</c:v>
                </c:pt>
                <c:pt idx="40">
                  <c:v>24</c:v>
                </c:pt>
                <c:pt idx="41">
                  <c:v>26.666666666666668</c:v>
                </c:pt>
                <c:pt idx="42">
                  <c:v>40</c:v>
                </c:pt>
                <c:pt idx="43">
                  <c:v>40</c:v>
                </c:pt>
                <c:pt idx="44">
                  <c:v>36.92307692307692</c:v>
                </c:pt>
                <c:pt idx="45">
                  <c:v>32.558139534883722</c:v>
                </c:pt>
                <c:pt idx="46">
                  <c:v>40</c:v>
                </c:pt>
                <c:pt idx="47" formatCode="0.0_ ">
                  <c:v>36.990235496840896</c:v>
                </c:pt>
              </c:numCache>
            </c:numRef>
          </c:val>
          <c:extLst>
            <c:ext xmlns:c16="http://schemas.microsoft.com/office/drawing/2014/chart" uri="{C3380CC4-5D6E-409C-BE32-E72D297353CC}">
              <c16:uniqueId val="{00000004-1BD6-4E36-BBAD-D8169928CF6A}"/>
            </c:ext>
          </c:extLst>
        </c:ser>
        <c:ser>
          <c:idx val="6"/>
          <c:order val="5"/>
          <c:tx>
            <c:strRef>
              <c:f>Ⅰ!$AC$3</c:f>
              <c:strCache>
                <c:ptCount val="1"/>
                <c:pt idx="0">
                  <c:v>⑥住宅型有料、サ高住等について、都道府県と連携し介護保険事業計画の策定等に必要な情報を把握しているか(10点、5点)(平均9.2点)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Ⅰ!$AC$4:$AC$51</c:f>
              <c:numCache>
                <c:formatCode>General</c:formatCode>
                <c:ptCount val="48"/>
                <c:pt idx="0">
                  <c:v>6.1731843575418992</c:v>
                </c:pt>
                <c:pt idx="1">
                  <c:v>15</c:v>
                </c:pt>
                <c:pt idx="2">
                  <c:v>5.1515151515151514</c:v>
                </c:pt>
                <c:pt idx="3">
                  <c:v>8.8571428571428577</c:v>
                </c:pt>
                <c:pt idx="4">
                  <c:v>3.2</c:v>
                </c:pt>
                <c:pt idx="5">
                  <c:v>10.857142857142858</c:v>
                </c:pt>
                <c:pt idx="6">
                  <c:v>4.9152542372881358</c:v>
                </c:pt>
                <c:pt idx="7">
                  <c:v>15</c:v>
                </c:pt>
                <c:pt idx="8">
                  <c:v>10.8</c:v>
                </c:pt>
                <c:pt idx="9">
                  <c:v>9.2857142857142865</c:v>
                </c:pt>
                <c:pt idx="10">
                  <c:v>14.285714285714286</c:v>
                </c:pt>
                <c:pt idx="11">
                  <c:v>9.6296296296296298</c:v>
                </c:pt>
                <c:pt idx="12">
                  <c:v>15</c:v>
                </c:pt>
                <c:pt idx="13">
                  <c:v>13.939393939393939</c:v>
                </c:pt>
                <c:pt idx="14">
                  <c:v>14.833333333333334</c:v>
                </c:pt>
                <c:pt idx="15">
                  <c:v>15</c:v>
                </c:pt>
                <c:pt idx="16">
                  <c:v>11.052631578947368</c:v>
                </c:pt>
                <c:pt idx="17">
                  <c:v>10</c:v>
                </c:pt>
                <c:pt idx="18">
                  <c:v>3.8888888888888888</c:v>
                </c:pt>
                <c:pt idx="19">
                  <c:v>5.8441558441558445</c:v>
                </c:pt>
                <c:pt idx="20">
                  <c:v>7.6190476190476186</c:v>
                </c:pt>
                <c:pt idx="21">
                  <c:v>13.571428571428571</c:v>
                </c:pt>
                <c:pt idx="22">
                  <c:v>5.0925925925925926</c:v>
                </c:pt>
                <c:pt idx="23">
                  <c:v>8.6206896551724146</c:v>
                </c:pt>
                <c:pt idx="24">
                  <c:v>11.842105263157896</c:v>
                </c:pt>
                <c:pt idx="25">
                  <c:v>15</c:v>
                </c:pt>
                <c:pt idx="26">
                  <c:v>14.883720930232558</c:v>
                </c:pt>
                <c:pt idx="27">
                  <c:v>6.8292682926829267</c:v>
                </c:pt>
                <c:pt idx="28">
                  <c:v>2.6923076923076925</c:v>
                </c:pt>
                <c:pt idx="29">
                  <c:v>14.833333333333334</c:v>
                </c:pt>
                <c:pt idx="30">
                  <c:v>6.5789473684210522</c:v>
                </c:pt>
                <c:pt idx="31">
                  <c:v>11.842105263157896</c:v>
                </c:pt>
                <c:pt idx="32">
                  <c:v>11.296296296296296</c:v>
                </c:pt>
                <c:pt idx="33">
                  <c:v>9.3478260869565215</c:v>
                </c:pt>
                <c:pt idx="34">
                  <c:v>7.6315789473684212</c:v>
                </c:pt>
                <c:pt idx="35">
                  <c:v>7.916666666666667</c:v>
                </c:pt>
                <c:pt idx="36">
                  <c:v>13.823529411764707</c:v>
                </c:pt>
                <c:pt idx="37">
                  <c:v>3</c:v>
                </c:pt>
                <c:pt idx="38">
                  <c:v>3.2352941176470589</c:v>
                </c:pt>
                <c:pt idx="39">
                  <c:v>6.166666666666667</c:v>
                </c:pt>
                <c:pt idx="40">
                  <c:v>9.5</c:v>
                </c:pt>
                <c:pt idx="41">
                  <c:v>11.19047619047619</c:v>
                </c:pt>
                <c:pt idx="42">
                  <c:v>15</c:v>
                </c:pt>
                <c:pt idx="43">
                  <c:v>15</c:v>
                </c:pt>
                <c:pt idx="44">
                  <c:v>6.9230769230769234</c:v>
                </c:pt>
                <c:pt idx="45">
                  <c:v>4.4186046511627906</c:v>
                </c:pt>
                <c:pt idx="46">
                  <c:v>6.3414634146341466</c:v>
                </c:pt>
                <c:pt idx="47" formatCode="0.0_ ">
                  <c:v>9.1843767949454342</c:v>
                </c:pt>
              </c:numCache>
            </c:numRef>
          </c:val>
          <c:extLst>
            <c:ext xmlns:c16="http://schemas.microsoft.com/office/drawing/2014/chart" uri="{C3380CC4-5D6E-409C-BE32-E72D297353CC}">
              <c16:uniqueId val="{00000005-1BD6-4E36-BBAD-D8169928CF6A}"/>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7"/>
          <c:order val="6"/>
          <c:tx>
            <c:strRef>
              <c:f>Ⅰ!$AD$3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6-1BD6-4E36-BBAD-D8169928CF6A}"/>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Ⅰ!$AD$4:$AD$51</c:f>
              <c:numCache>
                <c:formatCode>General</c:formatCode>
                <c:ptCount val="48"/>
                <c:pt idx="0">
                  <c:v>99.832402234636874</c:v>
                </c:pt>
                <c:pt idx="1">
                  <c:v>124.5</c:v>
                </c:pt>
                <c:pt idx="2">
                  <c:v>104.39393939393941</c:v>
                </c:pt>
                <c:pt idx="3">
                  <c:v>110.28571428571428</c:v>
                </c:pt>
                <c:pt idx="4">
                  <c:v>84.600000000000009</c:v>
                </c:pt>
                <c:pt idx="5">
                  <c:v>123.71428571428572</c:v>
                </c:pt>
                <c:pt idx="6">
                  <c:v>102.79661016949154</c:v>
                </c:pt>
                <c:pt idx="7">
                  <c:v>135.45454545454544</c:v>
                </c:pt>
                <c:pt idx="8">
                  <c:v>123.39999999999999</c:v>
                </c:pt>
                <c:pt idx="9">
                  <c:v>119.57142857142857</c:v>
                </c:pt>
                <c:pt idx="10">
                  <c:v>128.49206349206349</c:v>
                </c:pt>
                <c:pt idx="11">
                  <c:v>111.01851851851852</c:v>
                </c:pt>
                <c:pt idx="12">
                  <c:v>135.40322580645162</c:v>
                </c:pt>
                <c:pt idx="13">
                  <c:v>128.18181818181819</c:v>
                </c:pt>
                <c:pt idx="14">
                  <c:v>129</c:v>
                </c:pt>
                <c:pt idx="15">
                  <c:v>133.66666666666669</c:v>
                </c:pt>
                <c:pt idx="16">
                  <c:v>122.89473684210526</c:v>
                </c:pt>
                <c:pt idx="17">
                  <c:v>112.35294117647059</c:v>
                </c:pt>
                <c:pt idx="18">
                  <c:v>103.7037037037037</c:v>
                </c:pt>
                <c:pt idx="19">
                  <c:v>91.948051948051955</c:v>
                </c:pt>
                <c:pt idx="20">
                  <c:v>115</c:v>
                </c:pt>
                <c:pt idx="21">
                  <c:v>117.14285714285715</c:v>
                </c:pt>
                <c:pt idx="22">
                  <c:v>105.92592592592594</c:v>
                </c:pt>
                <c:pt idx="23">
                  <c:v>108.44827586206895</c:v>
                </c:pt>
                <c:pt idx="24">
                  <c:v>127.89473684210526</c:v>
                </c:pt>
                <c:pt idx="25">
                  <c:v>119.61538461538461</c:v>
                </c:pt>
                <c:pt idx="26">
                  <c:v>137.09302325581396</c:v>
                </c:pt>
                <c:pt idx="27">
                  <c:v>110.1219512195122</c:v>
                </c:pt>
                <c:pt idx="28">
                  <c:v>80.641025641025649</c:v>
                </c:pt>
                <c:pt idx="29">
                  <c:v>129.66666666666669</c:v>
                </c:pt>
                <c:pt idx="30">
                  <c:v>117.63157894736842</c:v>
                </c:pt>
                <c:pt idx="31">
                  <c:v>112.89473684210526</c:v>
                </c:pt>
                <c:pt idx="32">
                  <c:v>113.33333333333333</c:v>
                </c:pt>
                <c:pt idx="33">
                  <c:v>109.13043478260869</c:v>
                </c:pt>
                <c:pt idx="34">
                  <c:v>101.05263157894737</c:v>
                </c:pt>
                <c:pt idx="35">
                  <c:v>112.91666666666667</c:v>
                </c:pt>
                <c:pt idx="36">
                  <c:v>110.58823529411765</c:v>
                </c:pt>
                <c:pt idx="37">
                  <c:v>110</c:v>
                </c:pt>
                <c:pt idx="38">
                  <c:v>120.44117647058823</c:v>
                </c:pt>
                <c:pt idx="39">
                  <c:v>116.25000000000001</c:v>
                </c:pt>
                <c:pt idx="40">
                  <c:v>101.25</c:v>
                </c:pt>
                <c:pt idx="41">
                  <c:v>105</c:v>
                </c:pt>
                <c:pt idx="42">
                  <c:v>125.66666666666667</c:v>
                </c:pt>
                <c:pt idx="43">
                  <c:v>136.38888888888889</c:v>
                </c:pt>
                <c:pt idx="44">
                  <c:v>103.46153846153845</c:v>
                </c:pt>
                <c:pt idx="45">
                  <c:v>98.488372093023258</c:v>
                </c:pt>
                <c:pt idx="46">
                  <c:v>120.73170731707317</c:v>
                </c:pt>
                <c:pt idx="47" formatCode="0.0_ ">
                  <c:v>113.34577828834003</c:v>
                </c:pt>
              </c:numCache>
            </c:numRef>
          </c:val>
          <c:smooth val="0"/>
          <c:extLst>
            <c:ext xmlns:c16="http://schemas.microsoft.com/office/drawing/2014/chart" uri="{C3380CC4-5D6E-409C-BE32-E72D297353CC}">
              <c16:uniqueId val="{00000007-1BD6-4E36-BBAD-D8169928CF6A}"/>
            </c:ext>
          </c:extLst>
        </c:ser>
        <c:ser>
          <c:idx val="8"/>
          <c:order val="7"/>
          <c:tx>
            <c:strRef>
              <c:f>Ⅰ!$AE$3</c:f>
              <c:strCache>
                <c:ptCount val="1"/>
                <c:pt idx="0">
                  <c:v>平均</c:v>
                </c:pt>
              </c:strCache>
            </c:strRef>
          </c:tx>
          <c:spPr>
            <a:ln w="19050">
              <a:solidFill>
                <a:srgbClr val="FF0000"/>
              </a:solidFill>
              <a:prstDash val="sysDash"/>
            </a:ln>
            <a:effectLst/>
          </c:spPr>
          <c:marker>
            <c:symbol val="none"/>
          </c:marker>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Ⅰ!$AE$4:$AE$51</c:f>
              <c:numCache>
                <c:formatCode>General</c:formatCode>
                <c:ptCount val="48"/>
                <c:pt idx="0">
                  <c:v>113.34577828834003</c:v>
                </c:pt>
                <c:pt idx="1">
                  <c:v>113.34577828834003</c:v>
                </c:pt>
                <c:pt idx="2">
                  <c:v>113.34577828834003</c:v>
                </c:pt>
                <c:pt idx="3">
                  <c:v>113.34577828834003</c:v>
                </c:pt>
                <c:pt idx="4">
                  <c:v>113.34577828834003</c:v>
                </c:pt>
                <c:pt idx="5">
                  <c:v>113.34577828834003</c:v>
                </c:pt>
                <c:pt idx="6">
                  <c:v>113.34577828834003</c:v>
                </c:pt>
                <c:pt idx="7">
                  <c:v>113.34577828834003</c:v>
                </c:pt>
                <c:pt idx="8">
                  <c:v>113.34577828834003</c:v>
                </c:pt>
                <c:pt idx="9">
                  <c:v>113.34577828834003</c:v>
                </c:pt>
                <c:pt idx="10">
                  <c:v>113.34577828834003</c:v>
                </c:pt>
                <c:pt idx="11">
                  <c:v>113.34577828834003</c:v>
                </c:pt>
                <c:pt idx="12">
                  <c:v>113.34577828834003</c:v>
                </c:pt>
                <c:pt idx="13">
                  <c:v>113.34577828834003</c:v>
                </c:pt>
                <c:pt idx="14">
                  <c:v>113.34577828834003</c:v>
                </c:pt>
                <c:pt idx="15">
                  <c:v>113.34577828834003</c:v>
                </c:pt>
                <c:pt idx="16">
                  <c:v>113.34577828834003</c:v>
                </c:pt>
                <c:pt idx="17">
                  <c:v>113.34577828834003</c:v>
                </c:pt>
                <c:pt idx="18">
                  <c:v>113.34577828834003</c:v>
                </c:pt>
                <c:pt idx="19">
                  <c:v>113.34577828834003</c:v>
                </c:pt>
                <c:pt idx="20">
                  <c:v>113.34577828834003</c:v>
                </c:pt>
                <c:pt idx="21">
                  <c:v>113.34577828834003</c:v>
                </c:pt>
                <c:pt idx="22">
                  <c:v>113.34577828834003</c:v>
                </c:pt>
                <c:pt idx="23">
                  <c:v>113.34577828834003</c:v>
                </c:pt>
                <c:pt idx="24">
                  <c:v>113.34577828834003</c:v>
                </c:pt>
                <c:pt idx="25">
                  <c:v>113.34577828834003</c:v>
                </c:pt>
                <c:pt idx="26">
                  <c:v>113.34577828834003</c:v>
                </c:pt>
                <c:pt idx="27">
                  <c:v>113.34577828834003</c:v>
                </c:pt>
                <c:pt idx="28">
                  <c:v>113.34577828834003</c:v>
                </c:pt>
                <c:pt idx="29">
                  <c:v>113.34577828834003</c:v>
                </c:pt>
                <c:pt idx="30">
                  <c:v>113.34577828834003</c:v>
                </c:pt>
                <c:pt idx="31">
                  <c:v>113.34577828834003</c:v>
                </c:pt>
                <c:pt idx="32">
                  <c:v>113.34577828834003</c:v>
                </c:pt>
                <c:pt idx="33">
                  <c:v>113.34577828834003</c:v>
                </c:pt>
                <c:pt idx="34">
                  <c:v>113.34577828834003</c:v>
                </c:pt>
                <c:pt idx="35">
                  <c:v>113.34577828834003</c:v>
                </c:pt>
                <c:pt idx="36">
                  <c:v>113.34577828834003</c:v>
                </c:pt>
                <c:pt idx="37">
                  <c:v>113.34577828834003</c:v>
                </c:pt>
                <c:pt idx="38">
                  <c:v>113.34577828834003</c:v>
                </c:pt>
                <c:pt idx="39">
                  <c:v>113.34577828834003</c:v>
                </c:pt>
                <c:pt idx="40">
                  <c:v>113.34577828834003</c:v>
                </c:pt>
                <c:pt idx="41">
                  <c:v>113.34577828834003</c:v>
                </c:pt>
                <c:pt idx="42">
                  <c:v>113.34577828834003</c:v>
                </c:pt>
                <c:pt idx="43">
                  <c:v>113.34577828834003</c:v>
                </c:pt>
                <c:pt idx="44">
                  <c:v>113.34577828834003</c:v>
                </c:pt>
                <c:pt idx="45">
                  <c:v>113.34577828834003</c:v>
                </c:pt>
                <c:pt idx="46">
                  <c:v>113.34577828834003</c:v>
                </c:pt>
                <c:pt idx="47" formatCode="0.0_ ">
                  <c:v>113.34577828834003</c:v>
                </c:pt>
              </c:numCache>
            </c:numRef>
          </c:val>
          <c:smooth val="0"/>
          <c:extLst>
            <c:ext xmlns:c16="http://schemas.microsoft.com/office/drawing/2014/chart" uri="{C3380CC4-5D6E-409C-BE32-E72D297353CC}">
              <c16:uniqueId val="{00000008-1BD6-4E36-BBAD-D8169928CF6A}"/>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6"/>
        <c:delete val="1"/>
      </c:legendEntry>
      <c:legendEntry>
        <c:idx val="7"/>
        <c:delete val="1"/>
      </c:legendEntry>
      <c:layout>
        <c:manualLayout>
          <c:xMode val="edge"/>
          <c:yMode val="edge"/>
          <c:x val="6.8355977042662261E-2"/>
          <c:y val="0.78422147487949745"/>
          <c:w val="0.89215803904946367"/>
          <c:h val="0.2136278934463138"/>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全国集計結果　都道府県別市町村得点</a:t>
            </a:r>
            <a:r>
              <a:rPr lang="en-US" altLang="ja-JP" sz="1200"/>
              <a:t>(</a:t>
            </a:r>
            <a:r>
              <a:rPr lang="ja-JP" altLang="en-US" sz="1200"/>
              <a:t>満点</a:t>
            </a:r>
            <a:r>
              <a:rPr lang="en-US" altLang="ja-JP" sz="1200"/>
              <a:t>40</a:t>
            </a:r>
            <a:r>
              <a:rPr lang="ja-JP" altLang="en-US" sz="1200"/>
              <a:t>点、平均点</a:t>
            </a:r>
            <a:r>
              <a:rPr lang="en-US" altLang="ja-JP" sz="1200"/>
              <a:t>33.4</a:t>
            </a:r>
            <a:r>
              <a:rPr lang="ja-JP" altLang="en-US" sz="1200"/>
              <a:t>点、得点率</a:t>
            </a:r>
            <a:r>
              <a:rPr lang="en-US" altLang="ja-JP" sz="1200"/>
              <a:t>83.6%)</a:t>
            </a:r>
            <a:endParaRPr lang="ja-JP" altLang="en-US" sz="1200"/>
          </a:p>
        </c:rich>
      </c:tx>
      <c:layout>
        <c:manualLayout>
          <c:xMode val="edge"/>
          <c:yMode val="edge"/>
          <c:x val="0.12829751699740807"/>
          <c:y val="2.9708364687566633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60445665990929121"/>
        </c:manualLayout>
      </c:layout>
      <c:barChart>
        <c:barDir val="col"/>
        <c:grouping val="stacked"/>
        <c:varyColors val="0"/>
        <c:ser>
          <c:idx val="4"/>
          <c:order val="0"/>
          <c:tx>
            <c:strRef>
              <c:f>Ⅰ!$AI$3</c:f>
              <c:strCache>
                <c:ptCount val="1"/>
                <c:pt idx="0">
                  <c:v>④自立支援、重度化防止等の目標及び重点施策について進捗管理の上、目標が未達成であった場合の改善策や目標の見直し等の取組を実施しているか(40点)(平均33.4点)</c:v>
                </c:pt>
              </c:strCache>
            </c:strRef>
          </c:tx>
          <c:spPr>
            <a:solidFill>
              <a:schemeClr val="accent5">
                <a:lumMod val="40000"/>
                <a:lumOff val="60000"/>
              </a:schemeClr>
            </a:solidFill>
            <a:ln w="6350">
              <a:solidFill>
                <a:schemeClr val="bg1">
                  <a:lumMod val="50000"/>
                </a:schemeClr>
              </a:solidFill>
            </a:ln>
            <a:effectLst/>
          </c:spPr>
          <c:invertIfNegative val="0"/>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Ⅰ!$AI$4:$AI$51</c:f>
              <c:numCache>
                <c:formatCode>General</c:formatCode>
                <c:ptCount val="48"/>
                <c:pt idx="0">
                  <c:v>23.687150837988828</c:v>
                </c:pt>
                <c:pt idx="1">
                  <c:v>37</c:v>
                </c:pt>
                <c:pt idx="2">
                  <c:v>27.878787878787879</c:v>
                </c:pt>
                <c:pt idx="3">
                  <c:v>29.714285714285715</c:v>
                </c:pt>
                <c:pt idx="4">
                  <c:v>24</c:v>
                </c:pt>
                <c:pt idx="5">
                  <c:v>40</c:v>
                </c:pt>
                <c:pt idx="6">
                  <c:v>39.322033898305087</c:v>
                </c:pt>
                <c:pt idx="7">
                  <c:v>40</c:v>
                </c:pt>
                <c:pt idx="8">
                  <c:v>40</c:v>
                </c:pt>
                <c:pt idx="9">
                  <c:v>40</c:v>
                </c:pt>
                <c:pt idx="10">
                  <c:v>40</c:v>
                </c:pt>
                <c:pt idx="11">
                  <c:v>30.37037037037037</c:v>
                </c:pt>
                <c:pt idx="12">
                  <c:v>40</c:v>
                </c:pt>
                <c:pt idx="13">
                  <c:v>40</c:v>
                </c:pt>
                <c:pt idx="14">
                  <c:v>40</c:v>
                </c:pt>
                <c:pt idx="15">
                  <c:v>40</c:v>
                </c:pt>
                <c:pt idx="16">
                  <c:v>40</c:v>
                </c:pt>
                <c:pt idx="17">
                  <c:v>40</c:v>
                </c:pt>
                <c:pt idx="18">
                  <c:v>29.62962962962963</c:v>
                </c:pt>
                <c:pt idx="19">
                  <c:v>16.623376623376622</c:v>
                </c:pt>
                <c:pt idx="20">
                  <c:v>38.095238095238095</c:v>
                </c:pt>
                <c:pt idx="21">
                  <c:v>40</c:v>
                </c:pt>
                <c:pt idx="22">
                  <c:v>33.333333333333336</c:v>
                </c:pt>
                <c:pt idx="23">
                  <c:v>31.724137931034484</c:v>
                </c:pt>
                <c:pt idx="24">
                  <c:v>37.89473684210526</c:v>
                </c:pt>
                <c:pt idx="25">
                  <c:v>32.307692307692307</c:v>
                </c:pt>
                <c:pt idx="26">
                  <c:v>40</c:v>
                </c:pt>
                <c:pt idx="27">
                  <c:v>30.243902439024389</c:v>
                </c:pt>
                <c:pt idx="28">
                  <c:v>21.53846153846154</c:v>
                </c:pt>
                <c:pt idx="29">
                  <c:v>40</c:v>
                </c:pt>
                <c:pt idx="30">
                  <c:v>40</c:v>
                </c:pt>
                <c:pt idx="31">
                  <c:v>37.89473684210526</c:v>
                </c:pt>
                <c:pt idx="32">
                  <c:v>25.185185185185187</c:v>
                </c:pt>
                <c:pt idx="33">
                  <c:v>31.304347826086957</c:v>
                </c:pt>
                <c:pt idx="34">
                  <c:v>25.263157894736842</c:v>
                </c:pt>
                <c:pt idx="35">
                  <c:v>40</c:v>
                </c:pt>
                <c:pt idx="36">
                  <c:v>35.294117647058826</c:v>
                </c:pt>
                <c:pt idx="37">
                  <c:v>40</c:v>
                </c:pt>
                <c:pt idx="38">
                  <c:v>40</c:v>
                </c:pt>
                <c:pt idx="39">
                  <c:v>36.666666666666664</c:v>
                </c:pt>
                <c:pt idx="40">
                  <c:v>38</c:v>
                </c:pt>
                <c:pt idx="41">
                  <c:v>30.476190476190474</c:v>
                </c:pt>
                <c:pt idx="42">
                  <c:v>39.111111111111114</c:v>
                </c:pt>
                <c:pt idx="43">
                  <c:v>40</c:v>
                </c:pt>
                <c:pt idx="44">
                  <c:v>27.692307692307693</c:v>
                </c:pt>
                <c:pt idx="45">
                  <c:v>26.976744186046513</c:v>
                </c:pt>
                <c:pt idx="46">
                  <c:v>35.121951219512198</c:v>
                </c:pt>
                <c:pt idx="47" formatCode="0.0_ ">
                  <c:v>33.429063756461801</c:v>
                </c:pt>
              </c:numCache>
            </c:numRef>
          </c:val>
          <c:extLst>
            <c:ext xmlns:c16="http://schemas.microsoft.com/office/drawing/2014/chart" uri="{C3380CC4-5D6E-409C-BE32-E72D297353CC}">
              <c16:uniqueId val="{00000000-0261-494B-A0A3-CCE05775A771}"/>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7"/>
          <c:order val="1"/>
          <c:tx>
            <c:strRef>
              <c:f>Ⅰ!$AL$3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1-0261-494B-A0A3-CCE05775A771}"/>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Ⅰ!$AL$4:$AL$51</c:f>
              <c:numCache>
                <c:formatCode>General</c:formatCode>
                <c:ptCount val="48"/>
                <c:pt idx="0">
                  <c:v>23.687150837988828</c:v>
                </c:pt>
                <c:pt idx="1">
                  <c:v>37</c:v>
                </c:pt>
                <c:pt idx="2">
                  <c:v>27.878787878787879</c:v>
                </c:pt>
                <c:pt idx="3">
                  <c:v>29.714285714285715</c:v>
                </c:pt>
                <c:pt idx="4">
                  <c:v>24</c:v>
                </c:pt>
                <c:pt idx="5">
                  <c:v>40</c:v>
                </c:pt>
                <c:pt idx="6">
                  <c:v>39.322033898305087</c:v>
                </c:pt>
                <c:pt idx="7">
                  <c:v>40</c:v>
                </c:pt>
                <c:pt idx="8">
                  <c:v>40</c:v>
                </c:pt>
                <c:pt idx="9">
                  <c:v>40</c:v>
                </c:pt>
                <c:pt idx="10">
                  <c:v>40</c:v>
                </c:pt>
                <c:pt idx="11">
                  <c:v>30.37037037037037</c:v>
                </c:pt>
                <c:pt idx="12">
                  <c:v>40</c:v>
                </c:pt>
                <c:pt idx="13">
                  <c:v>40</c:v>
                </c:pt>
                <c:pt idx="14">
                  <c:v>40</c:v>
                </c:pt>
                <c:pt idx="15">
                  <c:v>40</c:v>
                </c:pt>
                <c:pt idx="16">
                  <c:v>40</c:v>
                </c:pt>
                <c:pt idx="17">
                  <c:v>40</c:v>
                </c:pt>
                <c:pt idx="18">
                  <c:v>29.62962962962963</c:v>
                </c:pt>
                <c:pt idx="19">
                  <c:v>16.623376623376622</c:v>
                </c:pt>
                <c:pt idx="20">
                  <c:v>38.095238095238095</c:v>
                </c:pt>
                <c:pt idx="21">
                  <c:v>40</c:v>
                </c:pt>
                <c:pt idx="22">
                  <c:v>33.333333333333336</c:v>
                </c:pt>
                <c:pt idx="23">
                  <c:v>31.724137931034484</c:v>
                </c:pt>
                <c:pt idx="24">
                  <c:v>37.89473684210526</c:v>
                </c:pt>
                <c:pt idx="25">
                  <c:v>32.307692307692307</c:v>
                </c:pt>
                <c:pt idx="26">
                  <c:v>40</c:v>
                </c:pt>
                <c:pt idx="27">
                  <c:v>30.243902439024389</c:v>
                </c:pt>
                <c:pt idx="28">
                  <c:v>21.53846153846154</c:v>
                </c:pt>
                <c:pt idx="29">
                  <c:v>40</c:v>
                </c:pt>
                <c:pt idx="30">
                  <c:v>40</c:v>
                </c:pt>
                <c:pt idx="31">
                  <c:v>37.89473684210526</c:v>
                </c:pt>
                <c:pt idx="32">
                  <c:v>25.185185185185187</c:v>
                </c:pt>
                <c:pt idx="33">
                  <c:v>31.304347826086957</c:v>
                </c:pt>
                <c:pt idx="34">
                  <c:v>25.263157894736842</c:v>
                </c:pt>
                <c:pt idx="35">
                  <c:v>40</c:v>
                </c:pt>
                <c:pt idx="36">
                  <c:v>35.294117647058826</c:v>
                </c:pt>
                <c:pt idx="37">
                  <c:v>40</c:v>
                </c:pt>
                <c:pt idx="38">
                  <c:v>40</c:v>
                </c:pt>
                <c:pt idx="39">
                  <c:v>36.666666666666664</c:v>
                </c:pt>
                <c:pt idx="40">
                  <c:v>38</c:v>
                </c:pt>
                <c:pt idx="41">
                  <c:v>30.476190476190474</c:v>
                </c:pt>
                <c:pt idx="42">
                  <c:v>39.111111111111114</c:v>
                </c:pt>
                <c:pt idx="43">
                  <c:v>40</c:v>
                </c:pt>
                <c:pt idx="44">
                  <c:v>27.692307692307693</c:v>
                </c:pt>
                <c:pt idx="45">
                  <c:v>26.976744186046513</c:v>
                </c:pt>
                <c:pt idx="46">
                  <c:v>35.121951219512198</c:v>
                </c:pt>
                <c:pt idx="47" formatCode="0.0_ ">
                  <c:v>33.429063756461801</c:v>
                </c:pt>
              </c:numCache>
            </c:numRef>
          </c:val>
          <c:smooth val="0"/>
          <c:extLst>
            <c:ext xmlns:c16="http://schemas.microsoft.com/office/drawing/2014/chart" uri="{C3380CC4-5D6E-409C-BE32-E72D297353CC}">
              <c16:uniqueId val="{00000002-0261-494B-A0A3-CCE05775A771}"/>
            </c:ext>
          </c:extLst>
        </c:ser>
        <c:ser>
          <c:idx val="8"/>
          <c:order val="2"/>
          <c:tx>
            <c:strRef>
              <c:f>Ⅰ!$AM$3</c:f>
              <c:strCache>
                <c:ptCount val="1"/>
                <c:pt idx="0">
                  <c:v>平均</c:v>
                </c:pt>
              </c:strCache>
            </c:strRef>
          </c:tx>
          <c:spPr>
            <a:ln w="19050">
              <a:solidFill>
                <a:srgbClr val="FF0000"/>
              </a:solidFill>
              <a:prstDash val="sysDash"/>
            </a:ln>
            <a:effectLst/>
          </c:spPr>
          <c:marker>
            <c:symbol val="none"/>
          </c:marker>
          <c:cat>
            <c:strRef>
              <c:f>Ⅰ!$W$4:$W$51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Ⅰ!$AM$4:$AM$51</c:f>
              <c:numCache>
                <c:formatCode>General</c:formatCode>
                <c:ptCount val="48"/>
                <c:pt idx="0">
                  <c:v>33.429063756461801</c:v>
                </c:pt>
                <c:pt idx="1">
                  <c:v>33.429063756461801</c:v>
                </c:pt>
                <c:pt idx="2">
                  <c:v>33.429063756461801</c:v>
                </c:pt>
                <c:pt idx="3">
                  <c:v>33.429063756461801</c:v>
                </c:pt>
                <c:pt idx="4">
                  <c:v>33.429063756461801</c:v>
                </c:pt>
                <c:pt idx="5">
                  <c:v>33.429063756461801</c:v>
                </c:pt>
                <c:pt idx="6">
                  <c:v>33.429063756461801</c:v>
                </c:pt>
                <c:pt idx="7">
                  <c:v>33.429063756461801</c:v>
                </c:pt>
                <c:pt idx="8">
                  <c:v>33.429063756461801</c:v>
                </c:pt>
                <c:pt idx="9">
                  <c:v>33.429063756461801</c:v>
                </c:pt>
                <c:pt idx="10">
                  <c:v>33.429063756461801</c:v>
                </c:pt>
                <c:pt idx="11">
                  <c:v>33.429063756461801</c:v>
                </c:pt>
                <c:pt idx="12">
                  <c:v>33.429063756461801</c:v>
                </c:pt>
                <c:pt idx="13">
                  <c:v>33.429063756461801</c:v>
                </c:pt>
                <c:pt idx="14">
                  <c:v>33.429063756461801</c:v>
                </c:pt>
                <c:pt idx="15">
                  <c:v>33.429063756461801</c:v>
                </c:pt>
                <c:pt idx="16">
                  <c:v>33.429063756461801</c:v>
                </c:pt>
                <c:pt idx="17">
                  <c:v>33.429063756461801</c:v>
                </c:pt>
                <c:pt idx="18">
                  <c:v>33.429063756461801</c:v>
                </c:pt>
                <c:pt idx="19">
                  <c:v>33.429063756461801</c:v>
                </c:pt>
                <c:pt idx="20">
                  <c:v>33.429063756461801</c:v>
                </c:pt>
                <c:pt idx="21">
                  <c:v>33.429063756461801</c:v>
                </c:pt>
                <c:pt idx="22">
                  <c:v>33.429063756461801</c:v>
                </c:pt>
                <c:pt idx="23">
                  <c:v>33.429063756461801</c:v>
                </c:pt>
                <c:pt idx="24">
                  <c:v>33.429063756461801</c:v>
                </c:pt>
                <c:pt idx="25">
                  <c:v>33.429063756461801</c:v>
                </c:pt>
                <c:pt idx="26">
                  <c:v>33.429063756461801</c:v>
                </c:pt>
                <c:pt idx="27">
                  <c:v>33.429063756461801</c:v>
                </c:pt>
                <c:pt idx="28">
                  <c:v>33.429063756461801</c:v>
                </c:pt>
                <c:pt idx="29">
                  <c:v>33.429063756461801</c:v>
                </c:pt>
                <c:pt idx="30">
                  <c:v>33.429063756461801</c:v>
                </c:pt>
                <c:pt idx="31">
                  <c:v>33.429063756461801</c:v>
                </c:pt>
                <c:pt idx="32">
                  <c:v>33.429063756461801</c:v>
                </c:pt>
                <c:pt idx="33">
                  <c:v>33.429063756461801</c:v>
                </c:pt>
                <c:pt idx="34">
                  <c:v>33.429063756461801</c:v>
                </c:pt>
                <c:pt idx="35">
                  <c:v>33.429063756461801</c:v>
                </c:pt>
                <c:pt idx="36">
                  <c:v>33.429063756461801</c:v>
                </c:pt>
                <c:pt idx="37">
                  <c:v>33.429063756461801</c:v>
                </c:pt>
                <c:pt idx="38">
                  <c:v>33.429063756461801</c:v>
                </c:pt>
                <c:pt idx="39">
                  <c:v>33.429063756461801</c:v>
                </c:pt>
                <c:pt idx="40">
                  <c:v>33.429063756461801</c:v>
                </c:pt>
                <c:pt idx="41">
                  <c:v>33.429063756461801</c:v>
                </c:pt>
                <c:pt idx="42">
                  <c:v>33.429063756461801</c:v>
                </c:pt>
                <c:pt idx="43">
                  <c:v>33.429063756461801</c:v>
                </c:pt>
                <c:pt idx="44">
                  <c:v>33.429063756461801</c:v>
                </c:pt>
                <c:pt idx="45">
                  <c:v>33.429063756461801</c:v>
                </c:pt>
                <c:pt idx="46">
                  <c:v>33.429063756461801</c:v>
                </c:pt>
                <c:pt idx="47" formatCode="0.0_ ">
                  <c:v>33.429063756461801</c:v>
                </c:pt>
              </c:numCache>
            </c:numRef>
          </c:val>
          <c:smooth val="0"/>
          <c:extLst>
            <c:ext xmlns:c16="http://schemas.microsoft.com/office/drawing/2014/chart" uri="{C3380CC4-5D6E-409C-BE32-E72D297353CC}">
              <c16:uniqueId val="{00000003-0261-494B-A0A3-CCE05775A771}"/>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1"/>
        <c:delete val="1"/>
      </c:legendEntry>
      <c:legendEntry>
        <c:idx val="2"/>
        <c:delete val="1"/>
      </c:legendEntry>
      <c:layout>
        <c:manualLayout>
          <c:xMode val="edge"/>
          <c:yMode val="edge"/>
          <c:x val="6.8355977042662261E-2"/>
          <c:y val="0.78422147487949745"/>
          <c:w val="0.89215803904946367"/>
          <c:h val="5.4255587729789063E-2"/>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3018725082987048"/>
        </c:manualLayout>
      </c:layout>
      <c:barChart>
        <c:barDir val="col"/>
        <c:grouping val="stacked"/>
        <c:varyColors val="0"/>
        <c:ser>
          <c:idx val="1"/>
          <c:order val="0"/>
          <c:tx>
            <c:strRef>
              <c:f>'Ⅱ (１)'!$X$3</c:f>
              <c:strCache>
                <c:ptCount val="1"/>
                <c:pt idx="0">
                  <c:v>①保険者の方針に沿った地域密着型サービスの整備を図るため、保険者独自の取組を行っているか(各4点、3点)(平均4.6点)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(１)'!$X$4:$X$51</c:f>
              <c:numCache>
                <c:formatCode>General</c:formatCode>
                <c:ptCount val="48"/>
                <c:pt idx="0">
                  <c:v>2.983240223463687</c:v>
                </c:pt>
                <c:pt idx="1">
                  <c:v>6.35</c:v>
                </c:pt>
                <c:pt idx="2">
                  <c:v>3.6666666666666665</c:v>
                </c:pt>
                <c:pt idx="3">
                  <c:v>4.1714285714285717</c:v>
                </c:pt>
                <c:pt idx="4">
                  <c:v>3</c:v>
                </c:pt>
                <c:pt idx="5">
                  <c:v>2.657142857142857</c:v>
                </c:pt>
                <c:pt idx="6">
                  <c:v>2.7288135593220337</c:v>
                </c:pt>
                <c:pt idx="7">
                  <c:v>4</c:v>
                </c:pt>
                <c:pt idx="8">
                  <c:v>4.76</c:v>
                </c:pt>
                <c:pt idx="9">
                  <c:v>3.1428571428571428</c:v>
                </c:pt>
                <c:pt idx="10">
                  <c:v>5.2857142857142856</c:v>
                </c:pt>
                <c:pt idx="11">
                  <c:v>5.3888888888888893</c:v>
                </c:pt>
                <c:pt idx="12">
                  <c:v>6.935483870967742</c:v>
                </c:pt>
                <c:pt idx="13">
                  <c:v>6.3030303030303028</c:v>
                </c:pt>
                <c:pt idx="14">
                  <c:v>5.1333333333333337</c:v>
                </c:pt>
                <c:pt idx="15">
                  <c:v>5.2666666666666666</c:v>
                </c:pt>
                <c:pt idx="16">
                  <c:v>3.5789473684210527</c:v>
                </c:pt>
                <c:pt idx="17">
                  <c:v>5.117647058823529</c:v>
                </c:pt>
                <c:pt idx="18">
                  <c:v>4.6296296296296298</c:v>
                </c:pt>
                <c:pt idx="19">
                  <c:v>4.2597402597402594</c:v>
                </c:pt>
                <c:pt idx="20">
                  <c:v>4.5952380952380949</c:v>
                </c:pt>
                <c:pt idx="21">
                  <c:v>5.9714285714285715</c:v>
                </c:pt>
                <c:pt idx="22">
                  <c:v>5.4444444444444446</c:v>
                </c:pt>
                <c:pt idx="23">
                  <c:v>4</c:v>
                </c:pt>
                <c:pt idx="24">
                  <c:v>7.7368421052631575</c:v>
                </c:pt>
                <c:pt idx="25">
                  <c:v>3.5</c:v>
                </c:pt>
                <c:pt idx="26">
                  <c:v>6.3023255813953485</c:v>
                </c:pt>
                <c:pt idx="27">
                  <c:v>7.3658536585365857</c:v>
                </c:pt>
                <c:pt idx="28">
                  <c:v>3.3076923076923075</c:v>
                </c:pt>
                <c:pt idx="29">
                  <c:v>6.8</c:v>
                </c:pt>
                <c:pt idx="30">
                  <c:v>2</c:v>
                </c:pt>
                <c:pt idx="31">
                  <c:v>4</c:v>
                </c:pt>
                <c:pt idx="32">
                  <c:v>4.1851851851851851</c:v>
                </c:pt>
                <c:pt idx="33">
                  <c:v>5.3913043478260869</c:v>
                </c:pt>
                <c:pt idx="34">
                  <c:v>3.8947368421052633</c:v>
                </c:pt>
                <c:pt idx="35">
                  <c:v>1.3333333333333333</c:v>
                </c:pt>
                <c:pt idx="36">
                  <c:v>4.1764705882352944</c:v>
                </c:pt>
                <c:pt idx="37">
                  <c:v>2.1</c:v>
                </c:pt>
                <c:pt idx="38">
                  <c:v>4.2058823529411766</c:v>
                </c:pt>
                <c:pt idx="39">
                  <c:v>7.6333333333333337</c:v>
                </c:pt>
                <c:pt idx="40">
                  <c:v>4.4000000000000004</c:v>
                </c:pt>
                <c:pt idx="41">
                  <c:v>3.2380952380952381</c:v>
                </c:pt>
                <c:pt idx="42">
                  <c:v>4</c:v>
                </c:pt>
                <c:pt idx="43">
                  <c:v>5.5</c:v>
                </c:pt>
                <c:pt idx="44">
                  <c:v>4.1538461538461542</c:v>
                </c:pt>
                <c:pt idx="45">
                  <c:v>2.9767441860465116</c:v>
                </c:pt>
                <c:pt idx="46">
                  <c:v>7.7073170731707314</c:v>
                </c:pt>
                <c:pt idx="47" formatCode="0.0_ ">
                  <c:v>4.5985066053991961</c:v>
                </c:pt>
              </c:numCache>
            </c:numRef>
          </c:val>
          <c:extLst>
            <c:ext xmlns:c16="http://schemas.microsoft.com/office/drawing/2014/chart" uri="{C3380CC4-5D6E-409C-BE32-E72D297353CC}">
              <c16:uniqueId val="{00000000-6A3C-41A5-9205-C86B98DF263F}"/>
            </c:ext>
          </c:extLst>
        </c:ser>
        <c:ser>
          <c:idx val="2"/>
          <c:order val="1"/>
          <c:tx>
            <c:strRef>
              <c:f>'Ⅱ (１)'!$Y$3</c:f>
              <c:strCache>
                <c:ptCount val="1"/>
                <c:pt idx="0">
                  <c:v>②保険者として、ケアマネジメントに関する保険者の基本方針を、介護支援専門員に対して伝えているか(20点、10点)(平均13.3点)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(１)'!$Y$4:$Y$51</c:f>
              <c:numCache>
                <c:formatCode>General</c:formatCode>
                <c:ptCount val="48"/>
                <c:pt idx="0">
                  <c:v>9.3296089385474854</c:v>
                </c:pt>
                <c:pt idx="1">
                  <c:v>16.5</c:v>
                </c:pt>
                <c:pt idx="2">
                  <c:v>9.3939393939393945</c:v>
                </c:pt>
                <c:pt idx="3">
                  <c:v>14.285714285714286</c:v>
                </c:pt>
                <c:pt idx="4">
                  <c:v>12.8</c:v>
                </c:pt>
                <c:pt idx="5">
                  <c:v>11.142857142857142</c:v>
                </c:pt>
                <c:pt idx="6">
                  <c:v>9.3220338983050848</c:v>
                </c:pt>
                <c:pt idx="7">
                  <c:v>14.090909090909092</c:v>
                </c:pt>
                <c:pt idx="8">
                  <c:v>13.6</c:v>
                </c:pt>
                <c:pt idx="9">
                  <c:v>11.428571428571429</c:v>
                </c:pt>
                <c:pt idx="10">
                  <c:v>13.80952380952381</c:v>
                </c:pt>
                <c:pt idx="11">
                  <c:v>10.555555555555555</c:v>
                </c:pt>
                <c:pt idx="12">
                  <c:v>16.129032258064516</c:v>
                </c:pt>
                <c:pt idx="13">
                  <c:v>14.242424242424242</c:v>
                </c:pt>
                <c:pt idx="14">
                  <c:v>15</c:v>
                </c:pt>
                <c:pt idx="15">
                  <c:v>16.666666666666668</c:v>
                </c:pt>
                <c:pt idx="16">
                  <c:v>15.263157894736842</c:v>
                </c:pt>
                <c:pt idx="17">
                  <c:v>11.764705882352942</c:v>
                </c:pt>
                <c:pt idx="18">
                  <c:v>20</c:v>
                </c:pt>
                <c:pt idx="19">
                  <c:v>14.285714285714286</c:v>
                </c:pt>
                <c:pt idx="20">
                  <c:v>15.714285714285714</c:v>
                </c:pt>
                <c:pt idx="21">
                  <c:v>16.285714285714285</c:v>
                </c:pt>
                <c:pt idx="22">
                  <c:v>15</c:v>
                </c:pt>
                <c:pt idx="23">
                  <c:v>12.413793103448276</c:v>
                </c:pt>
                <c:pt idx="24">
                  <c:v>14.210526315789474</c:v>
                </c:pt>
                <c:pt idx="25">
                  <c:v>10.76923076923077</c:v>
                </c:pt>
                <c:pt idx="26">
                  <c:v>17.441860465116278</c:v>
                </c:pt>
                <c:pt idx="27">
                  <c:v>16.097560975609756</c:v>
                </c:pt>
                <c:pt idx="28">
                  <c:v>10.76923076923077</c:v>
                </c:pt>
                <c:pt idx="29">
                  <c:v>12.333333333333334</c:v>
                </c:pt>
                <c:pt idx="30">
                  <c:v>12.631578947368421</c:v>
                </c:pt>
                <c:pt idx="31">
                  <c:v>15.789473684210526</c:v>
                </c:pt>
                <c:pt idx="32">
                  <c:v>12.222222222222221</c:v>
                </c:pt>
                <c:pt idx="33">
                  <c:v>13.478260869565217</c:v>
                </c:pt>
                <c:pt idx="34">
                  <c:v>14.210526315789474</c:v>
                </c:pt>
                <c:pt idx="35">
                  <c:v>10.416666666666666</c:v>
                </c:pt>
                <c:pt idx="36">
                  <c:v>15.294117647058824</c:v>
                </c:pt>
                <c:pt idx="37">
                  <c:v>9</c:v>
                </c:pt>
                <c:pt idx="38">
                  <c:v>16.176470588235293</c:v>
                </c:pt>
                <c:pt idx="39">
                  <c:v>18.333333333333332</c:v>
                </c:pt>
                <c:pt idx="40">
                  <c:v>16</c:v>
                </c:pt>
                <c:pt idx="41">
                  <c:v>13.80952380952381</c:v>
                </c:pt>
                <c:pt idx="42">
                  <c:v>14.666666666666666</c:v>
                </c:pt>
                <c:pt idx="43">
                  <c:v>18.888888888888889</c:v>
                </c:pt>
                <c:pt idx="44">
                  <c:v>15</c:v>
                </c:pt>
                <c:pt idx="45">
                  <c:v>12.790697674418604</c:v>
                </c:pt>
                <c:pt idx="46">
                  <c:v>5.8536585365853657</c:v>
                </c:pt>
                <c:pt idx="47" formatCode="0.0_ ">
                  <c:v>13.34290637564618</c:v>
                </c:pt>
              </c:numCache>
            </c:numRef>
          </c:val>
          <c:extLst>
            <c:ext xmlns:c16="http://schemas.microsoft.com/office/drawing/2014/chart" uri="{C3380CC4-5D6E-409C-BE32-E72D297353CC}">
              <c16:uniqueId val="{00000001-6A3C-41A5-9205-C86B98DF263F}"/>
            </c:ext>
          </c:extLst>
        </c:ser>
        <c:ser>
          <c:idx val="3"/>
          <c:order val="2"/>
          <c:tx>
            <c:strRef>
              <c:f>'Ⅱ (１)'!$Z$3</c:f>
              <c:strCache>
                <c:ptCount val="1"/>
                <c:pt idx="0">
                  <c:v>③地域支援事業における介護相談員派遣等事業を実施しているか(15点)(平均2.8点)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(１)'!$Z$4:$Z$51</c:f>
              <c:numCache>
                <c:formatCode>General</c:formatCode>
                <c:ptCount val="48"/>
                <c:pt idx="0">
                  <c:v>0.75418994413407825</c:v>
                </c:pt>
                <c:pt idx="1">
                  <c:v>1.125</c:v>
                </c:pt>
                <c:pt idx="2">
                  <c:v>1.8181818181818181</c:v>
                </c:pt>
                <c:pt idx="3">
                  <c:v>0.8571428571428571</c:v>
                </c:pt>
                <c:pt idx="4">
                  <c:v>0</c:v>
                </c:pt>
                <c:pt idx="5">
                  <c:v>3</c:v>
                </c:pt>
                <c:pt idx="6">
                  <c:v>2.5423728813559321</c:v>
                </c:pt>
                <c:pt idx="7">
                  <c:v>1.7045454545454546</c:v>
                </c:pt>
                <c:pt idx="8">
                  <c:v>2.4</c:v>
                </c:pt>
                <c:pt idx="9">
                  <c:v>1.2857142857142858</c:v>
                </c:pt>
                <c:pt idx="10">
                  <c:v>3.0952380952380953</c:v>
                </c:pt>
                <c:pt idx="11">
                  <c:v>5.833333333333333</c:v>
                </c:pt>
                <c:pt idx="12">
                  <c:v>1.6935483870967742</c:v>
                </c:pt>
                <c:pt idx="13">
                  <c:v>8.6363636363636367</c:v>
                </c:pt>
                <c:pt idx="14">
                  <c:v>1</c:v>
                </c:pt>
                <c:pt idx="15">
                  <c:v>0</c:v>
                </c:pt>
                <c:pt idx="16">
                  <c:v>1.5789473684210527</c:v>
                </c:pt>
                <c:pt idx="17">
                  <c:v>0.88235294117647056</c:v>
                </c:pt>
                <c:pt idx="18">
                  <c:v>2.2222222222222223</c:v>
                </c:pt>
                <c:pt idx="19">
                  <c:v>4.0909090909090908</c:v>
                </c:pt>
                <c:pt idx="20">
                  <c:v>6.0714285714285712</c:v>
                </c:pt>
                <c:pt idx="21">
                  <c:v>5.5714285714285712</c:v>
                </c:pt>
                <c:pt idx="22">
                  <c:v>3.6111111111111112</c:v>
                </c:pt>
                <c:pt idx="23">
                  <c:v>3.6206896551724137</c:v>
                </c:pt>
                <c:pt idx="24">
                  <c:v>2.3684210526315788</c:v>
                </c:pt>
                <c:pt idx="25">
                  <c:v>6.3461538461538458</c:v>
                </c:pt>
                <c:pt idx="26">
                  <c:v>9.4186046511627914</c:v>
                </c:pt>
                <c:pt idx="27">
                  <c:v>3.6585365853658538</c:v>
                </c:pt>
                <c:pt idx="28">
                  <c:v>2.3076923076923075</c:v>
                </c:pt>
                <c:pt idx="29">
                  <c:v>0</c:v>
                </c:pt>
                <c:pt idx="30">
                  <c:v>0</c:v>
                </c:pt>
                <c:pt idx="31">
                  <c:v>4.7368421052631575</c:v>
                </c:pt>
                <c:pt idx="32">
                  <c:v>4.4444444444444446</c:v>
                </c:pt>
                <c:pt idx="33">
                  <c:v>2.6086956521739131</c:v>
                </c:pt>
                <c:pt idx="34">
                  <c:v>0</c:v>
                </c:pt>
                <c:pt idx="35">
                  <c:v>0.625</c:v>
                </c:pt>
                <c:pt idx="36">
                  <c:v>2.6470588235294117</c:v>
                </c:pt>
                <c:pt idx="37">
                  <c:v>3.75</c:v>
                </c:pt>
                <c:pt idx="38">
                  <c:v>0.44117647058823528</c:v>
                </c:pt>
                <c:pt idx="39">
                  <c:v>2.25</c:v>
                </c:pt>
                <c:pt idx="40">
                  <c:v>14.25</c:v>
                </c:pt>
                <c:pt idx="41">
                  <c:v>4.2857142857142856</c:v>
                </c:pt>
                <c:pt idx="42">
                  <c:v>4.333333333333333</c:v>
                </c:pt>
                <c:pt idx="43">
                  <c:v>1.6666666666666667</c:v>
                </c:pt>
                <c:pt idx="44">
                  <c:v>2.8846153846153846</c:v>
                </c:pt>
                <c:pt idx="45">
                  <c:v>0.34883720930232559</c:v>
                </c:pt>
                <c:pt idx="46">
                  <c:v>0.73170731707317072</c:v>
                </c:pt>
                <c:pt idx="47" formatCode="0.0_ ">
                  <c:v>2.8345778288340036</c:v>
                </c:pt>
              </c:numCache>
            </c:numRef>
          </c:val>
          <c:extLst>
            <c:ext xmlns:c16="http://schemas.microsoft.com/office/drawing/2014/chart" uri="{C3380CC4-5D6E-409C-BE32-E72D297353CC}">
              <c16:uniqueId val="{00000002-6A3C-41A5-9205-C86B98DF263F}"/>
            </c:ext>
          </c:extLst>
        </c:ser>
        <c:ser>
          <c:idx val="4"/>
          <c:order val="3"/>
          <c:tx>
            <c:strRef>
              <c:f>'Ⅱ (１)'!$AA$3</c:f>
              <c:strCache>
                <c:ptCount val="1"/>
                <c:pt idx="0">
                  <c:v>④管内の介護事業所に対し、事故報告に関する支援を行っているか(5点、15点)(平均4.9点)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(１)'!$AA$4:$AA$51</c:f>
              <c:numCache>
                <c:formatCode>General</c:formatCode>
                <c:ptCount val="48"/>
                <c:pt idx="0">
                  <c:v>3.1843575418994412</c:v>
                </c:pt>
                <c:pt idx="1">
                  <c:v>5</c:v>
                </c:pt>
                <c:pt idx="2">
                  <c:v>2.1212121212121211</c:v>
                </c:pt>
                <c:pt idx="3">
                  <c:v>3.1428571428571428</c:v>
                </c:pt>
                <c:pt idx="4">
                  <c:v>2.4</c:v>
                </c:pt>
                <c:pt idx="5">
                  <c:v>4</c:v>
                </c:pt>
                <c:pt idx="6">
                  <c:v>3.3898305084745761</c:v>
                </c:pt>
                <c:pt idx="7">
                  <c:v>5.9090909090909092</c:v>
                </c:pt>
                <c:pt idx="8">
                  <c:v>6.8</c:v>
                </c:pt>
                <c:pt idx="9">
                  <c:v>1.7142857142857142</c:v>
                </c:pt>
                <c:pt idx="10">
                  <c:v>3.9682539682539684</c:v>
                </c:pt>
                <c:pt idx="11">
                  <c:v>2.7777777777777777</c:v>
                </c:pt>
                <c:pt idx="12">
                  <c:v>9.2741935483870961</c:v>
                </c:pt>
                <c:pt idx="13">
                  <c:v>6.9696969696969697</c:v>
                </c:pt>
                <c:pt idx="14">
                  <c:v>4.333333333333333</c:v>
                </c:pt>
                <c:pt idx="15">
                  <c:v>6.666666666666667</c:v>
                </c:pt>
                <c:pt idx="16">
                  <c:v>3.9473684210526314</c:v>
                </c:pt>
                <c:pt idx="17">
                  <c:v>2.6470588235294117</c:v>
                </c:pt>
                <c:pt idx="18">
                  <c:v>6.1111111111111107</c:v>
                </c:pt>
                <c:pt idx="19">
                  <c:v>5.7142857142857144</c:v>
                </c:pt>
                <c:pt idx="20">
                  <c:v>7.0238095238095237</c:v>
                </c:pt>
                <c:pt idx="21">
                  <c:v>7.7142857142857144</c:v>
                </c:pt>
                <c:pt idx="22">
                  <c:v>6.5740740740740744</c:v>
                </c:pt>
                <c:pt idx="23">
                  <c:v>4.8275862068965516</c:v>
                </c:pt>
                <c:pt idx="24">
                  <c:v>4.7368421052631575</c:v>
                </c:pt>
                <c:pt idx="25">
                  <c:v>4.615384615384615</c:v>
                </c:pt>
                <c:pt idx="26">
                  <c:v>5.9302325581395348</c:v>
                </c:pt>
                <c:pt idx="27">
                  <c:v>3.9024390243902438</c:v>
                </c:pt>
                <c:pt idx="28">
                  <c:v>3.4615384615384617</c:v>
                </c:pt>
                <c:pt idx="29">
                  <c:v>3.5</c:v>
                </c:pt>
                <c:pt idx="30">
                  <c:v>5.2631578947368425</c:v>
                </c:pt>
                <c:pt idx="31">
                  <c:v>10.789473684210526</c:v>
                </c:pt>
                <c:pt idx="32">
                  <c:v>6.4814814814814818</c:v>
                </c:pt>
                <c:pt idx="33">
                  <c:v>5.4347826086956523</c:v>
                </c:pt>
                <c:pt idx="34">
                  <c:v>4.7368421052631575</c:v>
                </c:pt>
                <c:pt idx="35">
                  <c:v>2.9166666666666665</c:v>
                </c:pt>
                <c:pt idx="36">
                  <c:v>4.4117647058823533</c:v>
                </c:pt>
                <c:pt idx="37">
                  <c:v>4.5</c:v>
                </c:pt>
                <c:pt idx="38">
                  <c:v>4.8529411764705879</c:v>
                </c:pt>
                <c:pt idx="39">
                  <c:v>6.25</c:v>
                </c:pt>
                <c:pt idx="40">
                  <c:v>10</c:v>
                </c:pt>
                <c:pt idx="41">
                  <c:v>5.4761904761904763</c:v>
                </c:pt>
                <c:pt idx="42">
                  <c:v>4.2222222222222223</c:v>
                </c:pt>
                <c:pt idx="43">
                  <c:v>9.4444444444444446</c:v>
                </c:pt>
                <c:pt idx="44">
                  <c:v>4.615384615384615</c:v>
                </c:pt>
                <c:pt idx="45">
                  <c:v>5.6976744186046515</c:v>
                </c:pt>
                <c:pt idx="46">
                  <c:v>4.3902439024390247</c:v>
                </c:pt>
                <c:pt idx="47" formatCode="0.0_ ">
                  <c:v>4.9483055715106259</c:v>
                </c:pt>
              </c:numCache>
            </c:numRef>
          </c:val>
          <c:extLst>
            <c:ext xmlns:c16="http://schemas.microsoft.com/office/drawing/2014/chart" uri="{C3380CC4-5D6E-409C-BE32-E72D297353CC}">
              <c16:uniqueId val="{00000003-6A3C-41A5-9205-C86B98DF263F}"/>
            </c:ext>
          </c:extLst>
        </c:ser>
        <c:ser>
          <c:idx val="5"/>
          <c:order val="4"/>
          <c:tx>
            <c:strRef>
              <c:f>'Ⅱ (１)'!$AB$3</c:f>
              <c:strCache>
                <c:ptCount val="1"/>
                <c:pt idx="0">
                  <c:v>⑤危機管理部局及び関係機関と連携し、管内の介護事業所と定期的に災害に関する必要な訓練を行っているか(10点)(平均4.7点)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(１)'!$AB$4:$AB$51</c:f>
              <c:numCache>
                <c:formatCode>General</c:formatCode>
                <c:ptCount val="48"/>
                <c:pt idx="0">
                  <c:v>4.5810055865921786</c:v>
                </c:pt>
                <c:pt idx="1">
                  <c:v>6</c:v>
                </c:pt>
                <c:pt idx="2">
                  <c:v>3.0303030303030303</c:v>
                </c:pt>
                <c:pt idx="3">
                  <c:v>4.8571428571428568</c:v>
                </c:pt>
                <c:pt idx="4">
                  <c:v>3.2</c:v>
                </c:pt>
                <c:pt idx="5">
                  <c:v>3.7142857142857144</c:v>
                </c:pt>
                <c:pt idx="6">
                  <c:v>3.5593220338983049</c:v>
                </c:pt>
                <c:pt idx="7">
                  <c:v>10</c:v>
                </c:pt>
                <c:pt idx="8">
                  <c:v>8.4</c:v>
                </c:pt>
                <c:pt idx="9">
                  <c:v>3.4285714285714284</c:v>
                </c:pt>
                <c:pt idx="10">
                  <c:v>6.8253968253968251</c:v>
                </c:pt>
                <c:pt idx="11">
                  <c:v>2.7777777777777777</c:v>
                </c:pt>
                <c:pt idx="12">
                  <c:v>6.129032258064516</c:v>
                </c:pt>
                <c:pt idx="13">
                  <c:v>5.1515151515151514</c:v>
                </c:pt>
                <c:pt idx="14">
                  <c:v>4.666666666666667</c:v>
                </c:pt>
                <c:pt idx="15">
                  <c:v>6.666666666666667</c:v>
                </c:pt>
                <c:pt idx="16">
                  <c:v>7.8947368421052628</c:v>
                </c:pt>
                <c:pt idx="17">
                  <c:v>5.2941176470588234</c:v>
                </c:pt>
                <c:pt idx="18">
                  <c:v>7.0370370370370372</c:v>
                </c:pt>
                <c:pt idx="19">
                  <c:v>4.4155844155844157</c:v>
                </c:pt>
                <c:pt idx="20">
                  <c:v>5.7142857142857144</c:v>
                </c:pt>
                <c:pt idx="21">
                  <c:v>6</c:v>
                </c:pt>
                <c:pt idx="22">
                  <c:v>3.5185185185185186</c:v>
                </c:pt>
                <c:pt idx="23">
                  <c:v>5.1724137931034484</c:v>
                </c:pt>
                <c:pt idx="24">
                  <c:v>3.6842105263157894</c:v>
                </c:pt>
                <c:pt idx="25">
                  <c:v>3.8461538461538463</c:v>
                </c:pt>
                <c:pt idx="26">
                  <c:v>5.1162790697674421</c:v>
                </c:pt>
                <c:pt idx="27">
                  <c:v>5.3658536585365857</c:v>
                </c:pt>
                <c:pt idx="28">
                  <c:v>2.5641025641025643</c:v>
                </c:pt>
                <c:pt idx="29">
                  <c:v>3</c:v>
                </c:pt>
                <c:pt idx="30">
                  <c:v>2.6315789473684212</c:v>
                </c:pt>
                <c:pt idx="31">
                  <c:v>4.2105263157894735</c:v>
                </c:pt>
                <c:pt idx="32">
                  <c:v>4.4444444444444446</c:v>
                </c:pt>
                <c:pt idx="33">
                  <c:v>3.9130434782608696</c:v>
                </c:pt>
                <c:pt idx="34">
                  <c:v>3.6842105263157894</c:v>
                </c:pt>
                <c:pt idx="35">
                  <c:v>5</c:v>
                </c:pt>
                <c:pt idx="36">
                  <c:v>1.7647058823529411</c:v>
                </c:pt>
                <c:pt idx="37">
                  <c:v>5.5</c:v>
                </c:pt>
                <c:pt idx="38">
                  <c:v>5</c:v>
                </c:pt>
                <c:pt idx="39">
                  <c:v>3.3333333333333335</c:v>
                </c:pt>
                <c:pt idx="40">
                  <c:v>2.5</c:v>
                </c:pt>
                <c:pt idx="41">
                  <c:v>5.2380952380952381</c:v>
                </c:pt>
                <c:pt idx="42">
                  <c:v>4</c:v>
                </c:pt>
                <c:pt idx="43">
                  <c:v>10</c:v>
                </c:pt>
                <c:pt idx="44">
                  <c:v>4.615384615384615</c:v>
                </c:pt>
                <c:pt idx="45">
                  <c:v>3.0232558139534884</c:v>
                </c:pt>
                <c:pt idx="46">
                  <c:v>2.6829268292682928</c:v>
                </c:pt>
                <c:pt idx="47" formatCode="0.0_ ">
                  <c:v>4.6927053417576108</c:v>
                </c:pt>
              </c:numCache>
            </c:numRef>
          </c:val>
          <c:extLst>
            <c:ext xmlns:c16="http://schemas.microsoft.com/office/drawing/2014/chart" uri="{C3380CC4-5D6E-409C-BE32-E72D297353CC}">
              <c16:uniqueId val="{00000004-6A3C-41A5-9205-C86B98DF263F}"/>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6"/>
          <c:order val="5"/>
          <c:tx>
            <c:strRef>
              <c:f>'Ⅱ (１)'!$AC$3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5-6A3C-41A5-9205-C86B98DF263F}"/>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(１)'!$AC$4:$AC$51</c:f>
              <c:numCache>
                <c:formatCode>General</c:formatCode>
                <c:ptCount val="48"/>
                <c:pt idx="0">
                  <c:v>20.832402234636866</c:v>
                </c:pt>
                <c:pt idx="1">
                  <c:v>34.975000000000001</c:v>
                </c:pt>
                <c:pt idx="2">
                  <c:v>20.030303030303031</c:v>
                </c:pt>
                <c:pt idx="3">
                  <c:v>27.314285714285717</c:v>
                </c:pt>
                <c:pt idx="4">
                  <c:v>21.4</c:v>
                </c:pt>
                <c:pt idx="5">
                  <c:v>24.514285714285712</c:v>
                </c:pt>
                <c:pt idx="6">
                  <c:v>21.542372881355931</c:v>
                </c:pt>
                <c:pt idx="7">
                  <c:v>35.704545454545453</c:v>
                </c:pt>
                <c:pt idx="8">
                  <c:v>35.96</c:v>
                </c:pt>
                <c:pt idx="9">
                  <c:v>21</c:v>
                </c:pt>
                <c:pt idx="10">
                  <c:v>32.984126984126981</c:v>
                </c:pt>
                <c:pt idx="11">
                  <c:v>27.333333333333336</c:v>
                </c:pt>
                <c:pt idx="12">
                  <c:v>40.161290322580641</c:v>
                </c:pt>
                <c:pt idx="13">
                  <c:v>41.303030303030305</c:v>
                </c:pt>
                <c:pt idx="14">
                  <c:v>30.133333333333333</c:v>
                </c:pt>
                <c:pt idx="15">
                  <c:v>35.266666666666666</c:v>
                </c:pt>
                <c:pt idx="16">
                  <c:v>32.263157894736835</c:v>
                </c:pt>
                <c:pt idx="17">
                  <c:v>25.705882352941178</c:v>
                </c:pt>
                <c:pt idx="18">
                  <c:v>40</c:v>
                </c:pt>
                <c:pt idx="19">
                  <c:v>32.766233766233768</c:v>
                </c:pt>
                <c:pt idx="20">
                  <c:v>39.11904761904762</c:v>
                </c:pt>
                <c:pt idx="21">
                  <c:v>41.542857142857144</c:v>
                </c:pt>
                <c:pt idx="22">
                  <c:v>34.148148148148145</c:v>
                </c:pt>
                <c:pt idx="23">
                  <c:v>30.03448275862069</c:v>
                </c:pt>
                <c:pt idx="24">
                  <c:v>32.736842105263158</c:v>
                </c:pt>
                <c:pt idx="25">
                  <c:v>29.07692307692308</c:v>
                </c:pt>
                <c:pt idx="26">
                  <c:v>44.209302325581397</c:v>
                </c:pt>
                <c:pt idx="27">
                  <c:v>36.390243902439025</c:v>
                </c:pt>
                <c:pt idx="28">
                  <c:v>22.410256410256412</c:v>
                </c:pt>
                <c:pt idx="29">
                  <c:v>25.633333333333333</c:v>
                </c:pt>
                <c:pt idx="30">
                  <c:v>22.526315789473685</c:v>
                </c:pt>
                <c:pt idx="31">
                  <c:v>39.526315789473685</c:v>
                </c:pt>
                <c:pt idx="32">
                  <c:v>31.777777777777771</c:v>
                </c:pt>
                <c:pt idx="33">
                  <c:v>30.826086956521742</c:v>
                </c:pt>
                <c:pt idx="34">
                  <c:v>26.526315789473685</c:v>
                </c:pt>
                <c:pt idx="35">
                  <c:v>20.291666666666664</c:v>
                </c:pt>
                <c:pt idx="36">
                  <c:v>28.294117647058826</c:v>
                </c:pt>
                <c:pt idx="37">
                  <c:v>24.85</c:v>
                </c:pt>
                <c:pt idx="38">
                  <c:v>30.676470588235293</c:v>
                </c:pt>
                <c:pt idx="39">
                  <c:v>37.800000000000004</c:v>
                </c:pt>
                <c:pt idx="40">
                  <c:v>47.15</c:v>
                </c:pt>
                <c:pt idx="41">
                  <c:v>32.047619047619051</c:v>
                </c:pt>
                <c:pt idx="42">
                  <c:v>31.222222222222218</c:v>
                </c:pt>
                <c:pt idx="43">
                  <c:v>45.5</c:v>
                </c:pt>
                <c:pt idx="44">
                  <c:v>31.269230769230766</c:v>
                </c:pt>
                <c:pt idx="45">
                  <c:v>24.837209302325583</c:v>
                </c:pt>
                <c:pt idx="46">
                  <c:v>21.365853658536587</c:v>
                </c:pt>
                <c:pt idx="47" formatCode="0.0_ ">
                  <c:v>30.417001723147614</c:v>
                </c:pt>
              </c:numCache>
            </c:numRef>
          </c:val>
          <c:smooth val="0"/>
          <c:extLst>
            <c:ext xmlns:c16="http://schemas.microsoft.com/office/drawing/2014/chart" uri="{C3380CC4-5D6E-409C-BE32-E72D297353CC}">
              <c16:uniqueId val="{00000006-6A3C-41A5-9205-C86B98DF263F}"/>
            </c:ext>
          </c:extLst>
        </c:ser>
        <c:ser>
          <c:idx val="7"/>
          <c:order val="6"/>
          <c:tx>
            <c:strRef>
              <c:f>'Ⅱ (１)'!$AD$3</c:f>
              <c:strCache>
                <c:ptCount val="1"/>
                <c:pt idx="0">
                  <c:v>平均</c:v>
                </c:pt>
              </c:strCache>
            </c:strRef>
          </c:tx>
          <c:spPr>
            <a:ln w="19050">
              <a:solidFill>
                <a:srgbClr val="FF0000"/>
              </a:solidFill>
              <a:prstDash val="sysDash"/>
            </a:ln>
            <a:effectLst/>
          </c:spPr>
          <c:marker>
            <c:symbol val="none"/>
          </c:marker>
          <c:cat>
            <c:strRef>
              <c:f>'Ⅱ (１)'!$W$4:$W$51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(１)'!$AD$4:$AD$51</c:f>
              <c:numCache>
                <c:formatCode>General</c:formatCode>
                <c:ptCount val="48"/>
                <c:pt idx="0">
                  <c:v>30.417001723147614</c:v>
                </c:pt>
                <c:pt idx="1">
                  <c:v>30.417001723147614</c:v>
                </c:pt>
                <c:pt idx="2">
                  <c:v>30.417001723147614</c:v>
                </c:pt>
                <c:pt idx="3">
                  <c:v>30.417001723147614</c:v>
                </c:pt>
                <c:pt idx="4">
                  <c:v>30.417001723147614</c:v>
                </c:pt>
                <c:pt idx="5">
                  <c:v>30.417001723147614</c:v>
                </c:pt>
                <c:pt idx="6">
                  <c:v>30.417001723147614</c:v>
                </c:pt>
                <c:pt idx="7">
                  <c:v>30.417001723147614</c:v>
                </c:pt>
                <c:pt idx="8">
                  <c:v>30.417001723147614</c:v>
                </c:pt>
                <c:pt idx="9">
                  <c:v>30.417001723147614</c:v>
                </c:pt>
                <c:pt idx="10">
                  <c:v>30.417001723147614</c:v>
                </c:pt>
                <c:pt idx="11">
                  <c:v>30.417001723147614</c:v>
                </c:pt>
                <c:pt idx="12">
                  <c:v>30.417001723147614</c:v>
                </c:pt>
                <c:pt idx="13">
                  <c:v>30.417001723147614</c:v>
                </c:pt>
                <c:pt idx="14">
                  <c:v>30.417001723147614</c:v>
                </c:pt>
                <c:pt idx="15">
                  <c:v>30.417001723147614</c:v>
                </c:pt>
                <c:pt idx="16">
                  <c:v>30.417001723147614</c:v>
                </c:pt>
                <c:pt idx="17">
                  <c:v>30.417001723147614</c:v>
                </c:pt>
                <c:pt idx="18">
                  <c:v>30.417001723147614</c:v>
                </c:pt>
                <c:pt idx="19">
                  <c:v>30.417001723147614</c:v>
                </c:pt>
                <c:pt idx="20">
                  <c:v>30.417001723147614</c:v>
                </c:pt>
                <c:pt idx="21">
                  <c:v>30.417001723147614</c:v>
                </c:pt>
                <c:pt idx="22">
                  <c:v>30.417001723147614</c:v>
                </c:pt>
                <c:pt idx="23">
                  <c:v>30.417001723147614</c:v>
                </c:pt>
                <c:pt idx="24">
                  <c:v>30.417001723147614</c:v>
                </c:pt>
                <c:pt idx="25">
                  <c:v>30.417001723147614</c:v>
                </c:pt>
                <c:pt idx="26">
                  <c:v>30.417001723147614</c:v>
                </c:pt>
                <c:pt idx="27">
                  <c:v>30.417001723147614</c:v>
                </c:pt>
                <c:pt idx="28">
                  <c:v>30.417001723147614</c:v>
                </c:pt>
                <c:pt idx="29">
                  <c:v>30.417001723147614</c:v>
                </c:pt>
                <c:pt idx="30">
                  <c:v>30.417001723147614</c:v>
                </c:pt>
                <c:pt idx="31">
                  <c:v>30.417001723147614</c:v>
                </c:pt>
                <c:pt idx="32">
                  <c:v>30.417001723147614</c:v>
                </c:pt>
                <c:pt idx="33">
                  <c:v>30.417001723147614</c:v>
                </c:pt>
                <c:pt idx="34">
                  <c:v>30.417001723147614</c:v>
                </c:pt>
                <c:pt idx="35">
                  <c:v>30.417001723147614</c:v>
                </c:pt>
                <c:pt idx="36">
                  <c:v>30.417001723147614</c:v>
                </c:pt>
                <c:pt idx="37">
                  <c:v>30.417001723147614</c:v>
                </c:pt>
                <c:pt idx="38">
                  <c:v>30.417001723147614</c:v>
                </c:pt>
                <c:pt idx="39">
                  <c:v>30.417001723147614</c:v>
                </c:pt>
                <c:pt idx="40">
                  <c:v>30.417001723147614</c:v>
                </c:pt>
                <c:pt idx="41">
                  <c:v>30.417001723147614</c:v>
                </c:pt>
                <c:pt idx="42">
                  <c:v>30.417001723147614</c:v>
                </c:pt>
                <c:pt idx="43">
                  <c:v>30.417001723147614</c:v>
                </c:pt>
                <c:pt idx="44">
                  <c:v>30.417001723147614</c:v>
                </c:pt>
                <c:pt idx="45">
                  <c:v>30.417001723147614</c:v>
                </c:pt>
                <c:pt idx="46">
                  <c:v>30.417001723147614</c:v>
                </c:pt>
                <c:pt idx="47" formatCode="0.0_ ">
                  <c:v>30.417001723147614</c:v>
                </c:pt>
              </c:numCache>
            </c:numRef>
          </c:val>
          <c:smooth val="0"/>
          <c:extLst>
            <c:ext xmlns:c16="http://schemas.microsoft.com/office/drawing/2014/chart" uri="{C3380CC4-5D6E-409C-BE32-E72D297353CC}">
              <c16:uniqueId val="{00000007-6A3C-41A5-9205-C86B98DF263F}"/>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5"/>
        <c:delete val="1"/>
      </c:legendEntry>
      <c:legendEntry>
        <c:idx val="6"/>
        <c:delete val="1"/>
      </c:legendEntry>
      <c:layout>
        <c:manualLayout>
          <c:xMode val="edge"/>
          <c:yMode val="edge"/>
          <c:x val="6.8355977042662261E-2"/>
          <c:y val="0.79708677033978736"/>
          <c:w val="0.89215803904946367"/>
          <c:h val="0.20076259798602411"/>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(2)</a:t>
            </a:r>
            <a:r>
              <a:rPr lang="ja-JP" altLang="en-US" sz="1200"/>
              <a:t>地域包括支援センター・地域ケア会議 都道府県別市町村得点</a:t>
            </a:r>
            <a:r>
              <a:rPr lang="en-US" altLang="ja-JP" sz="1200"/>
              <a:t>(</a:t>
            </a:r>
            <a:r>
              <a:rPr lang="ja-JP" altLang="en-US" sz="1200"/>
              <a:t>満点</a:t>
            </a:r>
            <a:r>
              <a:rPr lang="en-US" altLang="ja-JP" sz="1200"/>
              <a:t>310</a:t>
            </a:r>
            <a:r>
              <a:rPr lang="ja-JP" altLang="en-US" sz="1200"/>
              <a:t>点、平均点</a:t>
            </a:r>
            <a:r>
              <a:rPr lang="en-US" altLang="ja-JP" sz="1200"/>
              <a:t>180.7</a:t>
            </a:r>
            <a:r>
              <a:rPr lang="ja-JP" altLang="en-US" sz="1200"/>
              <a:t>点、得点率</a:t>
            </a:r>
            <a:r>
              <a:rPr lang="en-US" altLang="ja-JP" sz="1200"/>
              <a:t>58.3%)</a:t>
            </a:r>
          </a:p>
        </c:rich>
      </c:tx>
      <c:layout>
        <c:manualLayout>
          <c:xMode val="edge"/>
          <c:yMode val="edge"/>
          <c:x val="0.12546685340802988"/>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(2)'!$AT$3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8"/>
              <c:layout>
                <c:manualLayout>
                  <c:x val="0"/>
                  <c:y val="8.455990978056869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D83-474D-B0A9-0EFD9A639725}"/>
                </c:ext>
              </c:extLst>
            </c:dLbl>
            <c:dLbl>
              <c:idx val="9"/>
              <c:layout>
                <c:manualLayout>
                  <c:x val="-5.1925777689432974E-17"/>
                  <c:y val="8.455990978056831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D83-474D-B0A9-0EFD9A639725}"/>
                </c:ext>
              </c:extLst>
            </c:dLbl>
            <c:dLbl>
              <c:idx val="21"/>
              <c:layout>
                <c:manualLayout>
                  <c:x val="0"/>
                  <c:y val="-6.34199323354265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FD83-474D-B0A9-0EFD9A639725}"/>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3-FD83-474D-B0A9-0EFD9A639725}"/>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(2)'!$AT$4:$AT$51</c:f>
              <c:numCache>
                <c:formatCode>General</c:formatCode>
                <c:ptCount val="48"/>
                <c:pt idx="0">
                  <c:v>190.50279329608938</c:v>
                </c:pt>
                <c:pt idx="1">
                  <c:v>205</c:v>
                </c:pt>
                <c:pt idx="2">
                  <c:v>168.18181818181819</c:v>
                </c:pt>
                <c:pt idx="3">
                  <c:v>186.42857142857142</c:v>
                </c:pt>
                <c:pt idx="4">
                  <c:v>143.19999999999999</c:v>
                </c:pt>
                <c:pt idx="5">
                  <c:v>200.85714285714286</c:v>
                </c:pt>
                <c:pt idx="6">
                  <c:v>171.10169491525423</c:v>
                </c:pt>
                <c:pt idx="7">
                  <c:v>151.47727272727272</c:v>
                </c:pt>
                <c:pt idx="8">
                  <c:v>172.4</c:v>
                </c:pt>
                <c:pt idx="9">
                  <c:v>171.42857142857142</c:v>
                </c:pt>
                <c:pt idx="10">
                  <c:v>164.68253968253967</c:v>
                </c:pt>
                <c:pt idx="11">
                  <c:v>144.44444444444446</c:v>
                </c:pt>
                <c:pt idx="12">
                  <c:v>171.29032258064515</c:v>
                </c:pt>
                <c:pt idx="13">
                  <c:v>161.06060606060606</c:v>
                </c:pt>
                <c:pt idx="14">
                  <c:v>192</c:v>
                </c:pt>
                <c:pt idx="15">
                  <c:v>197.33333333333334</c:v>
                </c:pt>
                <c:pt idx="16">
                  <c:v>207.10526315789474</c:v>
                </c:pt>
                <c:pt idx="17">
                  <c:v>155.58823529411765</c:v>
                </c:pt>
                <c:pt idx="18">
                  <c:v>195.55555555555554</c:v>
                </c:pt>
                <c:pt idx="19">
                  <c:v>193.05194805194805</c:v>
                </c:pt>
                <c:pt idx="20">
                  <c:v>192.02380952380952</c:v>
                </c:pt>
                <c:pt idx="21">
                  <c:v>175.28571428571428</c:v>
                </c:pt>
                <c:pt idx="22">
                  <c:v>165.64814814814815</c:v>
                </c:pt>
                <c:pt idx="23">
                  <c:v>185.51724137931035</c:v>
                </c:pt>
                <c:pt idx="24">
                  <c:v>192.89473684210526</c:v>
                </c:pt>
                <c:pt idx="25">
                  <c:v>170.96153846153845</c:v>
                </c:pt>
                <c:pt idx="26">
                  <c:v>182.55813953488371</c:v>
                </c:pt>
                <c:pt idx="27">
                  <c:v>178.90243902439025</c:v>
                </c:pt>
                <c:pt idx="28">
                  <c:v>178.84615384615384</c:v>
                </c:pt>
                <c:pt idx="29">
                  <c:v>180.16666666666666</c:v>
                </c:pt>
                <c:pt idx="30">
                  <c:v>186.31578947368422</c:v>
                </c:pt>
                <c:pt idx="31">
                  <c:v>212.36842105263159</c:v>
                </c:pt>
                <c:pt idx="32">
                  <c:v>203.5185185185185</c:v>
                </c:pt>
                <c:pt idx="33">
                  <c:v>146.08695652173913</c:v>
                </c:pt>
                <c:pt idx="34">
                  <c:v>159.73684210526315</c:v>
                </c:pt>
                <c:pt idx="35">
                  <c:v>165.20833333333334</c:v>
                </c:pt>
                <c:pt idx="36">
                  <c:v>165</c:v>
                </c:pt>
                <c:pt idx="37">
                  <c:v>149</c:v>
                </c:pt>
                <c:pt idx="38">
                  <c:v>221.1764705882353</c:v>
                </c:pt>
                <c:pt idx="39">
                  <c:v>179.66666666666666</c:v>
                </c:pt>
                <c:pt idx="40">
                  <c:v>210</c:v>
                </c:pt>
                <c:pt idx="41">
                  <c:v>189.28571428571428</c:v>
                </c:pt>
                <c:pt idx="42">
                  <c:v>192.22222222222223</c:v>
                </c:pt>
                <c:pt idx="43">
                  <c:v>218.33333333333334</c:v>
                </c:pt>
                <c:pt idx="44">
                  <c:v>200.96153846153845</c:v>
                </c:pt>
                <c:pt idx="45">
                  <c:v>177.32558139534885</c:v>
                </c:pt>
                <c:pt idx="46">
                  <c:v>185.1219512195122</c:v>
                </c:pt>
                <c:pt idx="47" formatCode="0.0_ ">
                  <c:v>180.65479609419873</c:v>
                </c:pt>
              </c:numCache>
            </c:numRef>
          </c:val>
          <c:extLst>
            <c:ext xmlns:c16="http://schemas.microsoft.com/office/drawing/2014/chart" uri="{C3380CC4-5D6E-409C-BE32-E72D297353CC}">
              <c16:uniqueId val="{00000004-FD83-474D-B0A9-0EFD9A639725}"/>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(2)'!$AU$3</c:f>
              <c:strCache>
                <c:ptCount val="1"/>
                <c:pt idx="0">
                  <c:v>平均</c:v>
                </c:pt>
              </c:strCache>
            </c:strRef>
          </c:tx>
          <c:spPr>
            <a:ln w="19050" cap="rnd">
              <a:solidFill>
                <a:srgbClr val="FF0000"/>
              </a:solidFill>
              <a:prstDash val="sysDash"/>
              <a:round/>
            </a:ln>
            <a:effectLst/>
          </c:spPr>
          <c:marker>
            <c:symbol val="none"/>
          </c:marker>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(2)'!$AU$4:$AU$51</c:f>
              <c:numCache>
                <c:formatCode>General</c:formatCode>
                <c:ptCount val="48"/>
                <c:pt idx="0">
                  <c:v>180.65479609419873</c:v>
                </c:pt>
                <c:pt idx="1">
                  <c:v>180.65479609419873</c:v>
                </c:pt>
                <c:pt idx="2">
                  <c:v>180.65479609419873</c:v>
                </c:pt>
                <c:pt idx="3">
                  <c:v>180.65479609419873</c:v>
                </c:pt>
                <c:pt idx="4">
                  <c:v>180.65479609419873</c:v>
                </c:pt>
                <c:pt idx="5">
                  <c:v>180.65479609419873</c:v>
                </c:pt>
                <c:pt idx="6">
                  <c:v>180.65479609419873</c:v>
                </c:pt>
                <c:pt idx="7">
                  <c:v>180.65479609419873</c:v>
                </c:pt>
                <c:pt idx="8">
                  <c:v>180.65479609419873</c:v>
                </c:pt>
                <c:pt idx="9">
                  <c:v>180.65479609419873</c:v>
                </c:pt>
                <c:pt idx="10">
                  <c:v>180.65479609419873</c:v>
                </c:pt>
                <c:pt idx="11">
                  <c:v>180.65479609419873</c:v>
                </c:pt>
                <c:pt idx="12">
                  <c:v>180.65479609419873</c:v>
                </c:pt>
                <c:pt idx="13">
                  <c:v>180.65479609419873</c:v>
                </c:pt>
                <c:pt idx="14">
                  <c:v>180.65479609419873</c:v>
                </c:pt>
                <c:pt idx="15">
                  <c:v>180.65479609419873</c:v>
                </c:pt>
                <c:pt idx="16">
                  <c:v>180.65479609419873</c:v>
                </c:pt>
                <c:pt idx="17">
                  <c:v>180.65479609419873</c:v>
                </c:pt>
                <c:pt idx="18">
                  <c:v>180.65479609419873</c:v>
                </c:pt>
                <c:pt idx="19">
                  <c:v>180.65479609419873</c:v>
                </c:pt>
                <c:pt idx="20">
                  <c:v>180.65479609419873</c:v>
                </c:pt>
                <c:pt idx="21">
                  <c:v>180.65479609419873</c:v>
                </c:pt>
                <c:pt idx="22">
                  <c:v>180.65479609419873</c:v>
                </c:pt>
                <c:pt idx="23">
                  <c:v>180.65479609419873</c:v>
                </c:pt>
                <c:pt idx="24">
                  <c:v>180.65479609419873</c:v>
                </c:pt>
                <c:pt idx="25">
                  <c:v>180.65479609419873</c:v>
                </c:pt>
                <c:pt idx="26">
                  <c:v>180.65479609419873</c:v>
                </c:pt>
                <c:pt idx="27">
                  <c:v>180.65479609419873</c:v>
                </c:pt>
                <c:pt idx="28">
                  <c:v>180.65479609419873</c:v>
                </c:pt>
                <c:pt idx="29">
                  <c:v>180.65479609419873</c:v>
                </c:pt>
                <c:pt idx="30">
                  <c:v>180.65479609419873</c:v>
                </c:pt>
                <c:pt idx="31">
                  <c:v>180.65479609419873</c:v>
                </c:pt>
                <c:pt idx="32">
                  <c:v>180.65479609419873</c:v>
                </c:pt>
                <c:pt idx="33">
                  <c:v>180.65479609419873</c:v>
                </c:pt>
                <c:pt idx="34">
                  <c:v>180.65479609419873</c:v>
                </c:pt>
                <c:pt idx="35">
                  <c:v>180.65479609419873</c:v>
                </c:pt>
                <c:pt idx="36">
                  <c:v>180.65479609419873</c:v>
                </c:pt>
                <c:pt idx="37">
                  <c:v>180.65479609419873</c:v>
                </c:pt>
                <c:pt idx="38">
                  <c:v>180.65479609419873</c:v>
                </c:pt>
                <c:pt idx="39">
                  <c:v>180.65479609419873</c:v>
                </c:pt>
                <c:pt idx="40">
                  <c:v>180.65479609419873</c:v>
                </c:pt>
                <c:pt idx="41">
                  <c:v>180.65479609419873</c:v>
                </c:pt>
                <c:pt idx="42">
                  <c:v>180.65479609419873</c:v>
                </c:pt>
                <c:pt idx="43">
                  <c:v>180.65479609419873</c:v>
                </c:pt>
                <c:pt idx="44">
                  <c:v>180.65479609419873</c:v>
                </c:pt>
                <c:pt idx="45">
                  <c:v>180.65479609419873</c:v>
                </c:pt>
                <c:pt idx="46">
                  <c:v>180.65479609419873</c:v>
                </c:pt>
                <c:pt idx="47" formatCode="0.0_ ">
                  <c:v>180.65479609419873</c:v>
                </c:pt>
              </c:numCache>
            </c:numRef>
          </c:val>
          <c:smooth val="0"/>
          <c:extLst>
            <c:ext xmlns:c16="http://schemas.microsoft.com/office/drawing/2014/chart" uri="{C3380CC4-5D6E-409C-BE32-E72D297353CC}">
              <c16:uniqueId val="{00000005-FD83-474D-B0A9-0EFD9A639725}"/>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1439959168726324"/>
        </c:manualLayout>
      </c:layout>
      <c:barChart>
        <c:barDir val="col"/>
        <c:grouping val="stacked"/>
        <c:varyColors val="0"/>
        <c:ser>
          <c:idx val="1"/>
          <c:order val="0"/>
          <c:tx>
            <c:strRef>
              <c:f>'Ⅱ (2)'!$X$3</c:f>
              <c:strCache>
                <c:ptCount val="1"/>
                <c:pt idx="0">
                  <c:v>①自立支援・重度化防止等に資するケアマネジメントに関する市町村の基本方針を定め、地域包括支援センターに周知しているか(30点)(平均20.2点)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(2)'!$X$4:$X$51</c:f>
              <c:numCache>
                <c:formatCode>General</c:formatCode>
                <c:ptCount val="48"/>
                <c:pt idx="0">
                  <c:v>15.418994413407821</c:v>
                </c:pt>
                <c:pt idx="1">
                  <c:v>24</c:v>
                </c:pt>
                <c:pt idx="2">
                  <c:v>18.181818181818183</c:v>
                </c:pt>
                <c:pt idx="3">
                  <c:v>23.142857142857142</c:v>
                </c:pt>
                <c:pt idx="4">
                  <c:v>20.399999999999999</c:v>
                </c:pt>
                <c:pt idx="5">
                  <c:v>21.428571428571427</c:v>
                </c:pt>
                <c:pt idx="6">
                  <c:v>18.305084745762713</c:v>
                </c:pt>
                <c:pt idx="7">
                  <c:v>21.136363636363637</c:v>
                </c:pt>
                <c:pt idx="8">
                  <c:v>22.8</c:v>
                </c:pt>
                <c:pt idx="9">
                  <c:v>24.857142857142858</c:v>
                </c:pt>
                <c:pt idx="10">
                  <c:v>19.523809523809526</c:v>
                </c:pt>
                <c:pt idx="11">
                  <c:v>22.222222222222221</c:v>
                </c:pt>
                <c:pt idx="12">
                  <c:v>19.838709677419356</c:v>
                </c:pt>
                <c:pt idx="13">
                  <c:v>20.90909090909091</c:v>
                </c:pt>
                <c:pt idx="14">
                  <c:v>26</c:v>
                </c:pt>
                <c:pt idx="15">
                  <c:v>24</c:v>
                </c:pt>
                <c:pt idx="16">
                  <c:v>26.842105263157894</c:v>
                </c:pt>
                <c:pt idx="17">
                  <c:v>12.352941176470589</c:v>
                </c:pt>
                <c:pt idx="18">
                  <c:v>22.222222222222221</c:v>
                </c:pt>
                <c:pt idx="19">
                  <c:v>17.922077922077921</c:v>
                </c:pt>
                <c:pt idx="20">
                  <c:v>22.857142857142858</c:v>
                </c:pt>
                <c:pt idx="21">
                  <c:v>24</c:v>
                </c:pt>
                <c:pt idx="22">
                  <c:v>23.888888888888889</c:v>
                </c:pt>
                <c:pt idx="23">
                  <c:v>23.793103448275861</c:v>
                </c:pt>
                <c:pt idx="24">
                  <c:v>23.684210526315791</c:v>
                </c:pt>
                <c:pt idx="25">
                  <c:v>21.923076923076923</c:v>
                </c:pt>
                <c:pt idx="26">
                  <c:v>26.511627906976745</c:v>
                </c:pt>
                <c:pt idx="27">
                  <c:v>21.951219512195124</c:v>
                </c:pt>
                <c:pt idx="28">
                  <c:v>13.846153846153847</c:v>
                </c:pt>
                <c:pt idx="29">
                  <c:v>16</c:v>
                </c:pt>
                <c:pt idx="30">
                  <c:v>18.94736842105263</c:v>
                </c:pt>
                <c:pt idx="31">
                  <c:v>15.789473684210526</c:v>
                </c:pt>
                <c:pt idx="32">
                  <c:v>22.222222222222221</c:v>
                </c:pt>
                <c:pt idx="33">
                  <c:v>19.565217391304348</c:v>
                </c:pt>
                <c:pt idx="34">
                  <c:v>14.210526315789474</c:v>
                </c:pt>
                <c:pt idx="35">
                  <c:v>16.25</c:v>
                </c:pt>
                <c:pt idx="36">
                  <c:v>22.941176470588236</c:v>
                </c:pt>
                <c:pt idx="37">
                  <c:v>15</c:v>
                </c:pt>
                <c:pt idx="38">
                  <c:v>29.117647058823529</c:v>
                </c:pt>
                <c:pt idx="39">
                  <c:v>16</c:v>
                </c:pt>
                <c:pt idx="40">
                  <c:v>30</c:v>
                </c:pt>
                <c:pt idx="41">
                  <c:v>22.857142857142858</c:v>
                </c:pt>
                <c:pt idx="42">
                  <c:v>22.666666666666668</c:v>
                </c:pt>
                <c:pt idx="43">
                  <c:v>25</c:v>
                </c:pt>
                <c:pt idx="44">
                  <c:v>20.76923076923077</c:v>
                </c:pt>
                <c:pt idx="45">
                  <c:v>15.348837209302326</c:v>
                </c:pt>
                <c:pt idx="46">
                  <c:v>11.707317073170731</c:v>
                </c:pt>
                <c:pt idx="47" formatCode="0.0_ ">
                  <c:v>20.178058587018956</c:v>
                </c:pt>
              </c:numCache>
            </c:numRef>
          </c:val>
          <c:extLst>
            <c:ext xmlns:c16="http://schemas.microsoft.com/office/drawing/2014/chart" uri="{C3380CC4-5D6E-409C-BE32-E72D297353CC}">
              <c16:uniqueId val="{00000000-B82F-4BFF-A111-80B193A9CF23}"/>
            </c:ext>
          </c:extLst>
        </c:ser>
        <c:ser>
          <c:idx val="2"/>
          <c:order val="1"/>
          <c:tx>
            <c:strRef>
              <c:f>'Ⅱ (2)'!$Y$3</c:f>
              <c:strCache>
                <c:ptCount val="1"/>
                <c:pt idx="0">
                  <c:v>②地域包括支援センターの体制充実による適切な包括的支援事業を実施しているか(30点、15点)(平均15.9点)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(2)'!$Y$4:$Y$51</c:f>
              <c:numCache>
                <c:formatCode>General</c:formatCode>
                <c:ptCount val="48"/>
                <c:pt idx="0">
                  <c:v>22.793296089385475</c:v>
                </c:pt>
                <c:pt idx="1">
                  <c:v>17.25</c:v>
                </c:pt>
                <c:pt idx="2">
                  <c:v>16.818181818181817</c:v>
                </c:pt>
                <c:pt idx="3">
                  <c:v>19.714285714285715</c:v>
                </c:pt>
                <c:pt idx="4">
                  <c:v>12</c:v>
                </c:pt>
                <c:pt idx="5">
                  <c:v>18.428571428571427</c:v>
                </c:pt>
                <c:pt idx="6">
                  <c:v>20.338983050847457</c:v>
                </c:pt>
                <c:pt idx="7">
                  <c:v>4.4318181818181817</c:v>
                </c:pt>
                <c:pt idx="8">
                  <c:v>12</c:v>
                </c:pt>
                <c:pt idx="9">
                  <c:v>16.714285714285715</c:v>
                </c:pt>
                <c:pt idx="10">
                  <c:v>10.238095238095237</c:v>
                </c:pt>
                <c:pt idx="11">
                  <c:v>9.4444444444444446</c:v>
                </c:pt>
                <c:pt idx="12">
                  <c:v>18.870967741935484</c:v>
                </c:pt>
                <c:pt idx="13">
                  <c:v>10.454545454545455</c:v>
                </c:pt>
                <c:pt idx="14">
                  <c:v>18</c:v>
                </c:pt>
                <c:pt idx="15">
                  <c:v>17</c:v>
                </c:pt>
                <c:pt idx="16">
                  <c:v>16.578947368421051</c:v>
                </c:pt>
                <c:pt idx="17">
                  <c:v>17.647058823529413</c:v>
                </c:pt>
                <c:pt idx="18">
                  <c:v>18.333333333333332</c:v>
                </c:pt>
                <c:pt idx="19">
                  <c:v>22.987012987012989</c:v>
                </c:pt>
                <c:pt idx="20">
                  <c:v>13.571428571428571</c:v>
                </c:pt>
                <c:pt idx="21">
                  <c:v>8.1428571428571423</c:v>
                </c:pt>
                <c:pt idx="22">
                  <c:v>12.5</c:v>
                </c:pt>
                <c:pt idx="23">
                  <c:v>11.896551724137931</c:v>
                </c:pt>
                <c:pt idx="24">
                  <c:v>18.94736842105263</c:v>
                </c:pt>
                <c:pt idx="25">
                  <c:v>13.846153846153847</c:v>
                </c:pt>
                <c:pt idx="26">
                  <c:v>5.9302325581395348</c:v>
                </c:pt>
                <c:pt idx="27">
                  <c:v>9.5121951219512191</c:v>
                </c:pt>
                <c:pt idx="28">
                  <c:v>16.153846153846153</c:v>
                </c:pt>
                <c:pt idx="29">
                  <c:v>17.5</c:v>
                </c:pt>
                <c:pt idx="30">
                  <c:v>25.263157894736842</c:v>
                </c:pt>
                <c:pt idx="31">
                  <c:v>18.94736842105263</c:v>
                </c:pt>
                <c:pt idx="32">
                  <c:v>18.333333333333332</c:v>
                </c:pt>
                <c:pt idx="33">
                  <c:v>11.086956521739131</c:v>
                </c:pt>
                <c:pt idx="34">
                  <c:v>15.789473684210526</c:v>
                </c:pt>
                <c:pt idx="35">
                  <c:v>13.75</c:v>
                </c:pt>
                <c:pt idx="36">
                  <c:v>14.117647058823529</c:v>
                </c:pt>
                <c:pt idx="37">
                  <c:v>9.75</c:v>
                </c:pt>
                <c:pt idx="38">
                  <c:v>20.735294117647058</c:v>
                </c:pt>
                <c:pt idx="39">
                  <c:v>10.25</c:v>
                </c:pt>
                <c:pt idx="40">
                  <c:v>15.75</c:v>
                </c:pt>
                <c:pt idx="41">
                  <c:v>13.571428571428571</c:v>
                </c:pt>
                <c:pt idx="42">
                  <c:v>16.666666666666668</c:v>
                </c:pt>
                <c:pt idx="43">
                  <c:v>16.666666666666668</c:v>
                </c:pt>
                <c:pt idx="44">
                  <c:v>16.73076923076923</c:v>
                </c:pt>
                <c:pt idx="45">
                  <c:v>19.534883720930232</c:v>
                </c:pt>
                <c:pt idx="46">
                  <c:v>20.121951219512194</c:v>
                </c:pt>
                <c:pt idx="47" formatCode="0.0_ ">
                  <c:v>15.913268236645607</c:v>
                </c:pt>
              </c:numCache>
            </c:numRef>
          </c:val>
          <c:extLst>
            <c:ext xmlns:c16="http://schemas.microsoft.com/office/drawing/2014/chart" uri="{C3380CC4-5D6E-409C-BE32-E72D297353CC}">
              <c16:uniqueId val="{00000001-B82F-4BFF-A111-80B193A9CF23}"/>
            </c:ext>
          </c:extLst>
        </c:ser>
        <c:ser>
          <c:idx val="3"/>
          <c:order val="2"/>
          <c:tx>
            <c:strRef>
              <c:f>'Ⅱ (2)'!$Z$3</c:f>
              <c:strCache>
                <c:ptCount val="1"/>
                <c:pt idx="0">
                  <c:v>③地域包括支援センターの体制充実による適切な包括的支援事業・介護予防ケアマネジメントの実施をしているか(20点、10点)(平均15.3点)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(2)'!$Z$4:$Z$51</c:f>
              <c:numCache>
                <c:formatCode>General</c:formatCode>
                <c:ptCount val="48"/>
                <c:pt idx="0">
                  <c:v>16.256983240223462</c:v>
                </c:pt>
                <c:pt idx="1">
                  <c:v>18</c:v>
                </c:pt>
                <c:pt idx="2">
                  <c:v>17.272727272727273</c:v>
                </c:pt>
                <c:pt idx="3">
                  <c:v>16.857142857142858</c:v>
                </c:pt>
                <c:pt idx="4">
                  <c:v>15.2</c:v>
                </c:pt>
                <c:pt idx="5">
                  <c:v>17.428571428571427</c:v>
                </c:pt>
                <c:pt idx="6">
                  <c:v>9.3220338983050848</c:v>
                </c:pt>
                <c:pt idx="7">
                  <c:v>16.818181818181817</c:v>
                </c:pt>
                <c:pt idx="8">
                  <c:v>14.8</c:v>
                </c:pt>
                <c:pt idx="9">
                  <c:v>14.857142857142858</c:v>
                </c:pt>
                <c:pt idx="10">
                  <c:v>13.333333333333334</c:v>
                </c:pt>
                <c:pt idx="11">
                  <c:v>15.555555555555555</c:v>
                </c:pt>
                <c:pt idx="12">
                  <c:v>16.129032258064516</c:v>
                </c:pt>
                <c:pt idx="13">
                  <c:v>15.757575757575758</c:v>
                </c:pt>
                <c:pt idx="14">
                  <c:v>14.666666666666666</c:v>
                </c:pt>
                <c:pt idx="15">
                  <c:v>18</c:v>
                </c:pt>
                <c:pt idx="16">
                  <c:v>12.105263157894736</c:v>
                </c:pt>
                <c:pt idx="17">
                  <c:v>9.4117647058823533</c:v>
                </c:pt>
                <c:pt idx="18">
                  <c:v>12.962962962962964</c:v>
                </c:pt>
                <c:pt idx="19">
                  <c:v>16.233766233766232</c:v>
                </c:pt>
                <c:pt idx="20">
                  <c:v>16.19047619047619</c:v>
                </c:pt>
                <c:pt idx="21">
                  <c:v>14.857142857142858</c:v>
                </c:pt>
                <c:pt idx="22">
                  <c:v>14.814814814814815</c:v>
                </c:pt>
                <c:pt idx="23">
                  <c:v>17.586206896551722</c:v>
                </c:pt>
                <c:pt idx="24">
                  <c:v>14.736842105263158</c:v>
                </c:pt>
                <c:pt idx="25">
                  <c:v>12.307692307692308</c:v>
                </c:pt>
                <c:pt idx="26">
                  <c:v>16.046511627906977</c:v>
                </c:pt>
                <c:pt idx="27">
                  <c:v>14.390243902439025</c:v>
                </c:pt>
                <c:pt idx="28">
                  <c:v>15.641025641025641</c:v>
                </c:pt>
                <c:pt idx="29">
                  <c:v>10</c:v>
                </c:pt>
                <c:pt idx="30">
                  <c:v>10.526315789473685</c:v>
                </c:pt>
                <c:pt idx="31">
                  <c:v>18.421052631578949</c:v>
                </c:pt>
                <c:pt idx="32">
                  <c:v>15.925925925925926</c:v>
                </c:pt>
                <c:pt idx="33">
                  <c:v>18.260869565217391</c:v>
                </c:pt>
                <c:pt idx="34">
                  <c:v>14.210526315789474</c:v>
                </c:pt>
                <c:pt idx="35">
                  <c:v>14.166666666666666</c:v>
                </c:pt>
                <c:pt idx="36">
                  <c:v>15.294117647058824</c:v>
                </c:pt>
                <c:pt idx="37">
                  <c:v>19</c:v>
                </c:pt>
                <c:pt idx="38">
                  <c:v>15.882352941176471</c:v>
                </c:pt>
                <c:pt idx="39">
                  <c:v>16.333333333333332</c:v>
                </c:pt>
                <c:pt idx="40">
                  <c:v>16</c:v>
                </c:pt>
                <c:pt idx="41">
                  <c:v>15.238095238095237</c:v>
                </c:pt>
                <c:pt idx="42">
                  <c:v>12.888888888888889</c:v>
                </c:pt>
                <c:pt idx="43">
                  <c:v>15.555555555555555</c:v>
                </c:pt>
                <c:pt idx="44">
                  <c:v>18.076923076923077</c:v>
                </c:pt>
                <c:pt idx="45">
                  <c:v>15.813953488372093</c:v>
                </c:pt>
                <c:pt idx="46">
                  <c:v>14.390243902439025</c:v>
                </c:pt>
                <c:pt idx="47" formatCode="0.0_ ">
                  <c:v>15.261344055140723</c:v>
                </c:pt>
              </c:numCache>
            </c:numRef>
          </c:val>
          <c:extLst>
            <c:ext xmlns:c16="http://schemas.microsoft.com/office/drawing/2014/chart" uri="{C3380CC4-5D6E-409C-BE32-E72D297353CC}">
              <c16:uniqueId val="{00000002-B82F-4BFF-A111-80B193A9CF23}"/>
            </c:ext>
          </c:extLst>
        </c:ser>
        <c:ser>
          <c:idx val="4"/>
          <c:order val="3"/>
          <c:tx>
            <c:strRef>
              <c:f>'Ⅱ (2)'!$AA$3</c:f>
              <c:strCache>
                <c:ptCount val="1"/>
                <c:pt idx="0">
                  <c:v>④個別事例の検討等を行う地域ケア会議の開催にあたり、事前準備を行っているか(15点)(平均13.5点)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(2)'!$AA$4:$AA$51</c:f>
              <c:numCache>
                <c:formatCode>General</c:formatCode>
                <c:ptCount val="48"/>
                <c:pt idx="0">
                  <c:v>12.737430167597765</c:v>
                </c:pt>
                <c:pt idx="1">
                  <c:v>14.625</c:v>
                </c:pt>
                <c:pt idx="2">
                  <c:v>12.727272727272727</c:v>
                </c:pt>
                <c:pt idx="3">
                  <c:v>13.285714285714286</c:v>
                </c:pt>
                <c:pt idx="4">
                  <c:v>10.8</c:v>
                </c:pt>
                <c:pt idx="5">
                  <c:v>13.714285714285714</c:v>
                </c:pt>
                <c:pt idx="6">
                  <c:v>12.966101694915254</c:v>
                </c:pt>
                <c:pt idx="7">
                  <c:v>15</c:v>
                </c:pt>
                <c:pt idx="8">
                  <c:v>14.4</c:v>
                </c:pt>
                <c:pt idx="9">
                  <c:v>13.714285714285714</c:v>
                </c:pt>
                <c:pt idx="10">
                  <c:v>14.761904761904763</c:v>
                </c:pt>
                <c:pt idx="11">
                  <c:v>12.777777777777779</c:v>
                </c:pt>
                <c:pt idx="12">
                  <c:v>13.064516129032258</c:v>
                </c:pt>
                <c:pt idx="13">
                  <c:v>14.090909090909092</c:v>
                </c:pt>
                <c:pt idx="14">
                  <c:v>15</c:v>
                </c:pt>
                <c:pt idx="15">
                  <c:v>15</c:v>
                </c:pt>
                <c:pt idx="16">
                  <c:v>12.631578947368421</c:v>
                </c:pt>
                <c:pt idx="17">
                  <c:v>11.470588235294118</c:v>
                </c:pt>
                <c:pt idx="18">
                  <c:v>13.888888888888889</c:v>
                </c:pt>
                <c:pt idx="19">
                  <c:v>11.883116883116884</c:v>
                </c:pt>
                <c:pt idx="20">
                  <c:v>15</c:v>
                </c:pt>
                <c:pt idx="21">
                  <c:v>14.142857142857142</c:v>
                </c:pt>
                <c:pt idx="22">
                  <c:v>13.888888888888889</c:v>
                </c:pt>
                <c:pt idx="23">
                  <c:v>12.931034482758621</c:v>
                </c:pt>
                <c:pt idx="24">
                  <c:v>13.421052631578947</c:v>
                </c:pt>
                <c:pt idx="25">
                  <c:v>14.423076923076923</c:v>
                </c:pt>
                <c:pt idx="26">
                  <c:v>14.651162790697674</c:v>
                </c:pt>
                <c:pt idx="27">
                  <c:v>14.268292682926829</c:v>
                </c:pt>
                <c:pt idx="28">
                  <c:v>10.76923076923077</c:v>
                </c:pt>
                <c:pt idx="29">
                  <c:v>14.5</c:v>
                </c:pt>
                <c:pt idx="30">
                  <c:v>11.842105263157896</c:v>
                </c:pt>
                <c:pt idx="31">
                  <c:v>15</c:v>
                </c:pt>
                <c:pt idx="32">
                  <c:v>15</c:v>
                </c:pt>
                <c:pt idx="33">
                  <c:v>11.739130434782609</c:v>
                </c:pt>
                <c:pt idx="34">
                  <c:v>12.631578947368421</c:v>
                </c:pt>
                <c:pt idx="35">
                  <c:v>12.5</c:v>
                </c:pt>
                <c:pt idx="36">
                  <c:v>14.117647058823529</c:v>
                </c:pt>
                <c:pt idx="37">
                  <c:v>14.25</c:v>
                </c:pt>
                <c:pt idx="38">
                  <c:v>15</c:v>
                </c:pt>
                <c:pt idx="39">
                  <c:v>14.5</c:v>
                </c:pt>
                <c:pt idx="40">
                  <c:v>15</c:v>
                </c:pt>
                <c:pt idx="41">
                  <c:v>14.285714285714286</c:v>
                </c:pt>
                <c:pt idx="42">
                  <c:v>13.666666666666666</c:v>
                </c:pt>
                <c:pt idx="43">
                  <c:v>14.166666666666666</c:v>
                </c:pt>
                <c:pt idx="44">
                  <c:v>13.846153846153847</c:v>
                </c:pt>
                <c:pt idx="45">
                  <c:v>12.55813953488372</c:v>
                </c:pt>
                <c:pt idx="46">
                  <c:v>11.341463414634147</c:v>
                </c:pt>
                <c:pt idx="47" formatCode="0.0_ ">
                  <c:v>13.483630097645031</c:v>
                </c:pt>
              </c:numCache>
            </c:numRef>
          </c:val>
          <c:extLst>
            <c:ext xmlns:c16="http://schemas.microsoft.com/office/drawing/2014/chart" uri="{C3380CC4-5D6E-409C-BE32-E72D297353CC}">
              <c16:uniqueId val="{00000003-B82F-4BFF-A111-80B193A9CF23}"/>
            </c:ext>
          </c:extLst>
        </c:ser>
        <c:ser>
          <c:idx val="5"/>
          <c:order val="4"/>
          <c:tx>
            <c:strRef>
              <c:f>'Ⅱ (2)'!$AB$3</c:f>
              <c:strCache>
                <c:ptCount val="1"/>
                <c:pt idx="0">
                  <c:v>⑤個別事例の検討等を行う地域ケア会議の開催件数割合はどの程度か(20点、15点、10点、5点)(平均8.7点)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(2)'!$AB$4:$AB$51</c:f>
              <c:numCache>
                <c:formatCode>General</c:formatCode>
                <c:ptCount val="48"/>
                <c:pt idx="0">
                  <c:v>11.508379888268156</c:v>
                </c:pt>
                <c:pt idx="1">
                  <c:v>9.5</c:v>
                </c:pt>
                <c:pt idx="2">
                  <c:v>8.6363636363636367</c:v>
                </c:pt>
                <c:pt idx="3">
                  <c:v>7.7142857142857144</c:v>
                </c:pt>
                <c:pt idx="4">
                  <c:v>6.8</c:v>
                </c:pt>
                <c:pt idx="5">
                  <c:v>9.7142857142857135</c:v>
                </c:pt>
                <c:pt idx="6">
                  <c:v>10.254237288135593</c:v>
                </c:pt>
                <c:pt idx="7">
                  <c:v>4.6590909090909092</c:v>
                </c:pt>
                <c:pt idx="8">
                  <c:v>7.4</c:v>
                </c:pt>
                <c:pt idx="9">
                  <c:v>5.7142857142857144</c:v>
                </c:pt>
                <c:pt idx="10">
                  <c:v>7.3809523809523814</c:v>
                </c:pt>
                <c:pt idx="11">
                  <c:v>4.2592592592592595</c:v>
                </c:pt>
                <c:pt idx="12">
                  <c:v>4.596774193548387</c:v>
                </c:pt>
                <c:pt idx="13">
                  <c:v>5</c:v>
                </c:pt>
                <c:pt idx="14">
                  <c:v>6</c:v>
                </c:pt>
                <c:pt idx="15">
                  <c:v>5.666666666666667</c:v>
                </c:pt>
                <c:pt idx="16">
                  <c:v>14.473684210526315</c:v>
                </c:pt>
                <c:pt idx="17">
                  <c:v>5.882352941176471</c:v>
                </c:pt>
                <c:pt idx="18">
                  <c:v>9.8148148148148149</c:v>
                </c:pt>
                <c:pt idx="19">
                  <c:v>10</c:v>
                </c:pt>
                <c:pt idx="20">
                  <c:v>9.4047619047619051</c:v>
                </c:pt>
                <c:pt idx="21">
                  <c:v>8.7142857142857135</c:v>
                </c:pt>
                <c:pt idx="22">
                  <c:v>5.833333333333333</c:v>
                </c:pt>
                <c:pt idx="23">
                  <c:v>9.137931034482758</c:v>
                </c:pt>
                <c:pt idx="24">
                  <c:v>8.9473684210526319</c:v>
                </c:pt>
                <c:pt idx="25">
                  <c:v>7.5</c:v>
                </c:pt>
                <c:pt idx="26">
                  <c:v>8.604651162790697</c:v>
                </c:pt>
                <c:pt idx="27">
                  <c:v>9.1463414634146343</c:v>
                </c:pt>
                <c:pt idx="28">
                  <c:v>10.641025641025641</c:v>
                </c:pt>
                <c:pt idx="29">
                  <c:v>8.6666666666666661</c:v>
                </c:pt>
                <c:pt idx="30">
                  <c:v>11.052631578947368</c:v>
                </c:pt>
                <c:pt idx="31">
                  <c:v>12.631578947368421</c:v>
                </c:pt>
                <c:pt idx="32">
                  <c:v>7.9629629629629628</c:v>
                </c:pt>
                <c:pt idx="33">
                  <c:v>4.3478260869565215</c:v>
                </c:pt>
                <c:pt idx="34">
                  <c:v>8.6842105263157894</c:v>
                </c:pt>
                <c:pt idx="35">
                  <c:v>9.1666666666666661</c:v>
                </c:pt>
                <c:pt idx="36">
                  <c:v>3.8235294117647061</c:v>
                </c:pt>
                <c:pt idx="37">
                  <c:v>4.5</c:v>
                </c:pt>
                <c:pt idx="38">
                  <c:v>11.323529411764707</c:v>
                </c:pt>
                <c:pt idx="39">
                  <c:v>9.5833333333333339</c:v>
                </c:pt>
                <c:pt idx="40">
                  <c:v>7.75</c:v>
                </c:pt>
                <c:pt idx="41">
                  <c:v>8.5714285714285712</c:v>
                </c:pt>
                <c:pt idx="42">
                  <c:v>12.333333333333334</c:v>
                </c:pt>
                <c:pt idx="43">
                  <c:v>10.277777777777779</c:v>
                </c:pt>
                <c:pt idx="44">
                  <c:v>11.153846153846153</c:v>
                </c:pt>
                <c:pt idx="45">
                  <c:v>8.604651162790697</c:v>
                </c:pt>
                <c:pt idx="46">
                  <c:v>14.146341463414634</c:v>
                </c:pt>
                <c:pt idx="47" formatCode="0.0_ ">
                  <c:v>8.7105112004595053</c:v>
                </c:pt>
              </c:numCache>
            </c:numRef>
          </c:val>
          <c:extLst>
            <c:ext xmlns:c16="http://schemas.microsoft.com/office/drawing/2014/chart" uri="{C3380CC4-5D6E-409C-BE32-E72D297353CC}">
              <c16:uniqueId val="{00000004-B82F-4BFF-A111-80B193A9CF23}"/>
            </c:ext>
          </c:extLst>
        </c:ser>
        <c:ser>
          <c:idx val="6"/>
          <c:order val="5"/>
          <c:tx>
            <c:strRef>
              <c:f>'Ⅱ (2)'!$AC$3</c:f>
              <c:strCache>
                <c:ptCount val="1"/>
                <c:pt idx="0">
                  <c:v>⑥個別事例の検討等を行う地域ケア会議における個別事例の検討件数割合はどの程度か(20点、15点、10点、5点)(平均8.8点)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(2)'!$AC$4:$AC$51</c:f>
              <c:numCache>
                <c:formatCode>General</c:formatCode>
                <c:ptCount val="48"/>
                <c:pt idx="0">
                  <c:v>9.5530726256983236</c:v>
                </c:pt>
                <c:pt idx="1">
                  <c:v>7.125</c:v>
                </c:pt>
                <c:pt idx="2">
                  <c:v>7.4242424242424239</c:v>
                </c:pt>
                <c:pt idx="3">
                  <c:v>6.5714285714285712</c:v>
                </c:pt>
                <c:pt idx="4">
                  <c:v>4.8</c:v>
                </c:pt>
                <c:pt idx="5">
                  <c:v>12.285714285714286</c:v>
                </c:pt>
                <c:pt idx="6">
                  <c:v>9.3220338983050848</c:v>
                </c:pt>
                <c:pt idx="7">
                  <c:v>4.7727272727272725</c:v>
                </c:pt>
                <c:pt idx="8">
                  <c:v>7.4</c:v>
                </c:pt>
                <c:pt idx="9">
                  <c:v>5.1428571428571432</c:v>
                </c:pt>
                <c:pt idx="10">
                  <c:v>9.1269841269841265</c:v>
                </c:pt>
                <c:pt idx="11">
                  <c:v>3.8888888888888888</c:v>
                </c:pt>
                <c:pt idx="12">
                  <c:v>4.112903225806452</c:v>
                </c:pt>
                <c:pt idx="13">
                  <c:v>5.4545454545454541</c:v>
                </c:pt>
                <c:pt idx="14">
                  <c:v>6.5</c:v>
                </c:pt>
                <c:pt idx="15">
                  <c:v>6.333333333333333</c:v>
                </c:pt>
                <c:pt idx="16">
                  <c:v>13.684210526315789</c:v>
                </c:pt>
                <c:pt idx="17">
                  <c:v>6.4705882352941178</c:v>
                </c:pt>
                <c:pt idx="18">
                  <c:v>10</c:v>
                </c:pt>
                <c:pt idx="19">
                  <c:v>9.9350649350649345</c:v>
                </c:pt>
                <c:pt idx="20">
                  <c:v>9.5238095238095237</c:v>
                </c:pt>
                <c:pt idx="21">
                  <c:v>7.4285714285714288</c:v>
                </c:pt>
                <c:pt idx="22">
                  <c:v>5.0925925925925926</c:v>
                </c:pt>
                <c:pt idx="23">
                  <c:v>10.862068965517242</c:v>
                </c:pt>
                <c:pt idx="24">
                  <c:v>9.473684210526315</c:v>
                </c:pt>
                <c:pt idx="25">
                  <c:v>6.9230769230769234</c:v>
                </c:pt>
                <c:pt idx="26">
                  <c:v>9.7674418604651159</c:v>
                </c:pt>
                <c:pt idx="27">
                  <c:v>8.9024390243902438</c:v>
                </c:pt>
                <c:pt idx="28">
                  <c:v>12.179487179487179</c:v>
                </c:pt>
                <c:pt idx="29">
                  <c:v>10</c:v>
                </c:pt>
                <c:pt idx="30">
                  <c:v>9.7368421052631575</c:v>
                </c:pt>
                <c:pt idx="31">
                  <c:v>12.105263157894736</c:v>
                </c:pt>
                <c:pt idx="32">
                  <c:v>10.37037037037037</c:v>
                </c:pt>
                <c:pt idx="33">
                  <c:v>5</c:v>
                </c:pt>
                <c:pt idx="34">
                  <c:v>9.2105263157894743</c:v>
                </c:pt>
                <c:pt idx="35">
                  <c:v>8.5416666666666661</c:v>
                </c:pt>
                <c:pt idx="36">
                  <c:v>4.7058823529411766</c:v>
                </c:pt>
                <c:pt idx="37">
                  <c:v>5</c:v>
                </c:pt>
                <c:pt idx="38">
                  <c:v>12.205882352941176</c:v>
                </c:pt>
                <c:pt idx="39">
                  <c:v>13.416666666666666</c:v>
                </c:pt>
                <c:pt idx="40">
                  <c:v>9.75</c:v>
                </c:pt>
                <c:pt idx="41">
                  <c:v>10.238095238095237</c:v>
                </c:pt>
                <c:pt idx="42">
                  <c:v>12</c:v>
                </c:pt>
                <c:pt idx="43">
                  <c:v>14.166666666666666</c:v>
                </c:pt>
                <c:pt idx="44">
                  <c:v>11.923076923076923</c:v>
                </c:pt>
                <c:pt idx="45">
                  <c:v>8.8372093023255811</c:v>
                </c:pt>
                <c:pt idx="46">
                  <c:v>14.268292682926829</c:v>
                </c:pt>
                <c:pt idx="47" formatCode="0.0_ ">
                  <c:v>8.7880528431935669</c:v>
                </c:pt>
              </c:numCache>
            </c:numRef>
          </c:val>
          <c:extLst>
            <c:ext xmlns:c16="http://schemas.microsoft.com/office/drawing/2014/chart" uri="{C3380CC4-5D6E-409C-BE32-E72D297353CC}">
              <c16:uniqueId val="{00000005-B82F-4BFF-A111-80B193A9CF23}"/>
            </c:ext>
          </c:extLst>
        </c:ser>
        <c:ser>
          <c:idx val="7"/>
          <c:order val="6"/>
          <c:tx>
            <c:strRef>
              <c:f>'Ⅱ (2)'!$AD$3</c:f>
              <c:strCache>
                <c:ptCount val="1"/>
                <c:pt idx="0">
                  <c:v>⑦地域ケア会議において複数の個別事例から地域課題を明らかにし、これを解決するための政策を市町村へ提言しているか(25点、15点)(平均26.1点)</c:v>
                </c:pt>
              </c:strCache>
            </c:strRef>
          </c:tx>
          <c:spPr>
            <a:solidFill>
              <a:srgbClr val="74B230"/>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(2)'!$AD$4:$AD$51</c:f>
              <c:numCache>
                <c:formatCode>General</c:formatCode>
                <c:ptCount val="48"/>
                <c:pt idx="0">
                  <c:v>21.173184357541899</c:v>
                </c:pt>
                <c:pt idx="1">
                  <c:v>34.25</c:v>
                </c:pt>
                <c:pt idx="2">
                  <c:v>16.060606060606062</c:v>
                </c:pt>
                <c:pt idx="3">
                  <c:v>22.857142857142858</c:v>
                </c:pt>
                <c:pt idx="4">
                  <c:v>18</c:v>
                </c:pt>
                <c:pt idx="5">
                  <c:v>27.142857142857142</c:v>
                </c:pt>
                <c:pt idx="6">
                  <c:v>22.372881355932204</c:v>
                </c:pt>
                <c:pt idx="7">
                  <c:v>27.84090909090909</c:v>
                </c:pt>
                <c:pt idx="8">
                  <c:v>29.6</c:v>
                </c:pt>
                <c:pt idx="9">
                  <c:v>28.142857142857142</c:v>
                </c:pt>
                <c:pt idx="10">
                  <c:v>24.841269841269842</c:v>
                </c:pt>
                <c:pt idx="11">
                  <c:v>22.685185185185187</c:v>
                </c:pt>
                <c:pt idx="12">
                  <c:v>24.919354838709676</c:v>
                </c:pt>
                <c:pt idx="13">
                  <c:v>26.818181818181817</c:v>
                </c:pt>
                <c:pt idx="14">
                  <c:v>34.666666666666664</c:v>
                </c:pt>
                <c:pt idx="15">
                  <c:v>37</c:v>
                </c:pt>
                <c:pt idx="16">
                  <c:v>27.105263157894736</c:v>
                </c:pt>
                <c:pt idx="17">
                  <c:v>30.882352941176471</c:v>
                </c:pt>
                <c:pt idx="18">
                  <c:v>32.592592592592595</c:v>
                </c:pt>
                <c:pt idx="19">
                  <c:v>23.441558441558442</c:v>
                </c:pt>
                <c:pt idx="20">
                  <c:v>28.928571428571427</c:v>
                </c:pt>
                <c:pt idx="21">
                  <c:v>28.142857142857142</c:v>
                </c:pt>
                <c:pt idx="22">
                  <c:v>26.388888888888889</c:v>
                </c:pt>
                <c:pt idx="23">
                  <c:v>25.862068965517242</c:v>
                </c:pt>
                <c:pt idx="24">
                  <c:v>27.105263157894736</c:v>
                </c:pt>
                <c:pt idx="25">
                  <c:v>30.192307692307693</c:v>
                </c:pt>
                <c:pt idx="26">
                  <c:v>31.744186046511629</c:v>
                </c:pt>
                <c:pt idx="27">
                  <c:v>31.219512195121951</c:v>
                </c:pt>
                <c:pt idx="28">
                  <c:v>25.897435897435898</c:v>
                </c:pt>
                <c:pt idx="29">
                  <c:v>31.166666666666668</c:v>
                </c:pt>
                <c:pt idx="30">
                  <c:v>21.05263157894737</c:v>
                </c:pt>
                <c:pt idx="31">
                  <c:v>34.473684210526315</c:v>
                </c:pt>
                <c:pt idx="32">
                  <c:v>35</c:v>
                </c:pt>
                <c:pt idx="33">
                  <c:v>15.869565217391305</c:v>
                </c:pt>
                <c:pt idx="34">
                  <c:v>20.263157894736842</c:v>
                </c:pt>
                <c:pt idx="35">
                  <c:v>23.125</c:v>
                </c:pt>
                <c:pt idx="36">
                  <c:v>27.647058823529413</c:v>
                </c:pt>
                <c:pt idx="37">
                  <c:v>19.25</c:v>
                </c:pt>
                <c:pt idx="38">
                  <c:v>32.5</c:v>
                </c:pt>
                <c:pt idx="39">
                  <c:v>26.5</c:v>
                </c:pt>
                <c:pt idx="40">
                  <c:v>36.5</c:v>
                </c:pt>
                <c:pt idx="41">
                  <c:v>30.238095238095237</c:v>
                </c:pt>
                <c:pt idx="42">
                  <c:v>26.777777777777779</c:v>
                </c:pt>
                <c:pt idx="43">
                  <c:v>36.944444444444443</c:v>
                </c:pt>
                <c:pt idx="44">
                  <c:v>27.884615384615383</c:v>
                </c:pt>
                <c:pt idx="45">
                  <c:v>22.674418604651162</c:v>
                </c:pt>
                <c:pt idx="46">
                  <c:v>17.804878048780488</c:v>
                </c:pt>
                <c:pt idx="47" formatCode="0.0_ ">
                  <c:v>26.12578977599081</c:v>
                </c:pt>
              </c:numCache>
            </c:numRef>
          </c:val>
          <c:extLst>
            <c:ext xmlns:c16="http://schemas.microsoft.com/office/drawing/2014/chart" uri="{C3380CC4-5D6E-409C-BE32-E72D297353CC}">
              <c16:uniqueId val="{00000006-B82F-4BFF-A111-80B193A9CF23}"/>
            </c:ext>
          </c:extLst>
        </c:ser>
        <c:ser>
          <c:idx val="8"/>
          <c:order val="7"/>
          <c:tx>
            <c:strRef>
              <c:f>'Ⅱ (2)'!$AE$3</c:f>
              <c:strCache>
                <c:ptCount val="1"/>
                <c:pt idx="0">
                  <c:v>⑧地域包括支援センターが夜間・早朝又は平日以外の窓口を設置し、窓口を住民にパンフレットやホームページ等で周知しているか(各5点)(平均6.6点)</c:v>
                </c:pt>
              </c:strCache>
            </c:strRef>
          </c:tx>
          <c:spPr>
            <a:solidFill>
              <a:schemeClr val="accent5">
                <a:lumMod val="20000"/>
                <a:lumOff val="80000"/>
              </a:schemeClr>
            </a:solidFill>
            <a:ln w="6350">
              <a:solidFill>
                <a:schemeClr val="bg1">
                  <a:lumMod val="50000"/>
                </a:schemeClr>
              </a:solidFill>
            </a:ln>
            <a:effectLst/>
          </c:spPr>
          <c:invertIfNegative val="0"/>
          <c:dLbls>
            <c:dLbl>
              <c:idx val="9"/>
              <c:layout>
                <c:manualLayout>
                  <c:x val="-2.5882667748734344E-17"/>
                  <c:y val="8.454497826128885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82F-4BFF-A111-80B193A9CF23}"/>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(2)'!$AE$4:$AE$51</c:f>
              <c:numCache>
                <c:formatCode>General</c:formatCode>
                <c:ptCount val="48"/>
                <c:pt idx="0">
                  <c:v>6.0893854748603351</c:v>
                </c:pt>
                <c:pt idx="1">
                  <c:v>9.25</c:v>
                </c:pt>
                <c:pt idx="2">
                  <c:v>5.7575757575757578</c:v>
                </c:pt>
                <c:pt idx="3">
                  <c:v>7.5714285714285712</c:v>
                </c:pt>
                <c:pt idx="4">
                  <c:v>4.8</c:v>
                </c:pt>
                <c:pt idx="5">
                  <c:v>6.2857142857142856</c:v>
                </c:pt>
                <c:pt idx="6">
                  <c:v>4.6610169491525424</c:v>
                </c:pt>
                <c:pt idx="7">
                  <c:v>8.8636363636363633</c:v>
                </c:pt>
                <c:pt idx="8">
                  <c:v>5.6</c:v>
                </c:pt>
                <c:pt idx="9">
                  <c:v>3.2857142857142856</c:v>
                </c:pt>
                <c:pt idx="10">
                  <c:v>6.5079365079365079</c:v>
                </c:pt>
                <c:pt idx="11">
                  <c:v>6.9444444444444446</c:v>
                </c:pt>
                <c:pt idx="12">
                  <c:v>7.5</c:v>
                </c:pt>
                <c:pt idx="13">
                  <c:v>7.5757575757575761</c:v>
                </c:pt>
                <c:pt idx="14">
                  <c:v>7</c:v>
                </c:pt>
                <c:pt idx="15">
                  <c:v>9.6666666666666661</c:v>
                </c:pt>
                <c:pt idx="16">
                  <c:v>10</c:v>
                </c:pt>
                <c:pt idx="17">
                  <c:v>8.235294117647058</c:v>
                </c:pt>
                <c:pt idx="18">
                  <c:v>8.518518518518519</c:v>
                </c:pt>
                <c:pt idx="19">
                  <c:v>5.7142857142857144</c:v>
                </c:pt>
                <c:pt idx="20">
                  <c:v>7.1428571428571432</c:v>
                </c:pt>
                <c:pt idx="21">
                  <c:v>8</c:v>
                </c:pt>
                <c:pt idx="22">
                  <c:v>6.666666666666667</c:v>
                </c:pt>
                <c:pt idx="23">
                  <c:v>5.5172413793103452</c:v>
                </c:pt>
                <c:pt idx="24">
                  <c:v>5.7894736842105265</c:v>
                </c:pt>
                <c:pt idx="25">
                  <c:v>5</c:v>
                </c:pt>
                <c:pt idx="26">
                  <c:v>6.8604651162790695</c:v>
                </c:pt>
                <c:pt idx="27">
                  <c:v>6.4634146341463419</c:v>
                </c:pt>
                <c:pt idx="28">
                  <c:v>5.7692307692307692</c:v>
                </c:pt>
                <c:pt idx="29">
                  <c:v>8.3333333333333339</c:v>
                </c:pt>
                <c:pt idx="30">
                  <c:v>9.473684210526315</c:v>
                </c:pt>
                <c:pt idx="31">
                  <c:v>5.7894736842105265</c:v>
                </c:pt>
                <c:pt idx="32">
                  <c:v>5.9259259259259256</c:v>
                </c:pt>
                <c:pt idx="33">
                  <c:v>7.1739130434782608</c:v>
                </c:pt>
                <c:pt idx="34">
                  <c:v>4.2105263157894735</c:v>
                </c:pt>
                <c:pt idx="35">
                  <c:v>6.25</c:v>
                </c:pt>
                <c:pt idx="36">
                  <c:v>6.7647058823529411</c:v>
                </c:pt>
                <c:pt idx="37">
                  <c:v>8.75</c:v>
                </c:pt>
                <c:pt idx="38">
                  <c:v>3.9705882352941178</c:v>
                </c:pt>
                <c:pt idx="39">
                  <c:v>6</c:v>
                </c:pt>
                <c:pt idx="40">
                  <c:v>9</c:v>
                </c:pt>
                <c:pt idx="41">
                  <c:v>5.7142857142857144</c:v>
                </c:pt>
                <c:pt idx="42">
                  <c:v>6.7777777777777777</c:v>
                </c:pt>
                <c:pt idx="43">
                  <c:v>9.1666666666666661</c:v>
                </c:pt>
                <c:pt idx="44">
                  <c:v>5.7692307692307692</c:v>
                </c:pt>
                <c:pt idx="45">
                  <c:v>6.7441860465116283</c:v>
                </c:pt>
                <c:pt idx="46">
                  <c:v>4.1463414634146343</c:v>
                </c:pt>
                <c:pt idx="47" formatCode="0.0_ ">
                  <c:v>6.5565766800689262</c:v>
                </c:pt>
              </c:numCache>
            </c:numRef>
          </c:val>
          <c:extLst>
            <c:ext xmlns:c16="http://schemas.microsoft.com/office/drawing/2014/chart" uri="{C3380CC4-5D6E-409C-BE32-E72D297353CC}">
              <c16:uniqueId val="{00000008-B82F-4BFF-A111-80B193A9CF23}"/>
            </c:ext>
          </c:extLst>
        </c:ser>
        <c:ser>
          <c:idx val="9"/>
          <c:order val="8"/>
          <c:tx>
            <c:strRef>
              <c:f>'Ⅱ (2)'!$AF$3</c:f>
              <c:strCache>
                <c:ptCount val="1"/>
                <c:pt idx="0">
                  <c:v>⑨地域包括支援センターが、社会保険労務士や都道府県労働局、公共職業安定所、民間企業等と連携するなど介護離職防止に向けた取組を実施しているか(10点)(平均1.7点)</c:v>
                </c:pt>
              </c:strCache>
            </c:strRef>
          </c:tx>
          <c:spPr>
            <a:solidFill>
              <a:schemeClr val="tx2">
                <a:lumMod val="60000"/>
                <a:lumOff val="40000"/>
              </a:schemeClr>
            </a:solidFill>
            <a:ln w="6350">
              <a:solidFill>
                <a:schemeClr val="bg1">
                  <a:lumMod val="50000"/>
                </a:schemeClr>
              </a:solidFill>
            </a:ln>
            <a:effectLst/>
          </c:spPr>
          <c:invertIfNegative val="0"/>
          <c:dLbls>
            <c:dLbl>
              <c:idx val="0"/>
              <c:layout>
                <c:manualLayout>
                  <c:x val="0"/>
                  <c:y val="-4.22724891306446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82F-4BFF-A111-80B193A9CF23}"/>
                </c:ext>
              </c:extLst>
            </c:dLbl>
            <c:dLbl>
              <c:idx val="6"/>
              <c:layout>
                <c:manualLayout>
                  <c:x val="0"/>
                  <c:y val="-8.454497826128925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B82F-4BFF-A111-80B193A9CF23}"/>
                </c:ext>
              </c:extLst>
            </c:dLbl>
            <c:dLbl>
              <c:idx val="9"/>
              <c:layout>
                <c:manualLayout>
                  <c:x val="-2.5882667748734344E-17"/>
                  <c:y val="2.113624456532231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B82F-4BFF-A111-80B193A9CF23}"/>
                </c:ext>
              </c:extLst>
            </c:dLbl>
            <c:dLbl>
              <c:idx val="34"/>
              <c:layout>
                <c:manualLayout>
                  <c:x val="-1.0353067099493737E-16"/>
                  <c:y val="-4.22724891306446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B82F-4BFF-A111-80B193A9CF23}"/>
                </c:ext>
              </c:extLst>
            </c:dLbl>
            <c:dLbl>
              <c:idx val="42"/>
              <c:layout>
                <c:manualLayout>
                  <c:x val="-1.0353067099493737E-16"/>
                  <c:y val="-2.113624456532231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B82F-4BFF-A111-80B193A9CF23}"/>
                </c:ext>
              </c:extLst>
            </c:dLbl>
            <c:dLbl>
              <c:idx val="45"/>
              <c:layout>
                <c:manualLayout>
                  <c:x val="1.0353067099493737E-16"/>
                  <c:y val="-4.22724891306446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B82F-4BFF-A111-80B193A9CF23}"/>
                </c:ext>
              </c:extLst>
            </c:dLbl>
            <c:dLbl>
              <c:idx val="46"/>
              <c:layout>
                <c:manualLayout>
                  <c:x val="0"/>
                  <c:y val="-6.340873369596693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B82F-4BFF-A111-80B193A9CF23}"/>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(2)'!$AF$4:$AF$51</c:f>
              <c:numCache>
                <c:formatCode>General</c:formatCode>
                <c:ptCount val="48"/>
                <c:pt idx="0">
                  <c:v>1.0614525139664805</c:v>
                </c:pt>
                <c:pt idx="1">
                  <c:v>2.25</c:v>
                </c:pt>
                <c:pt idx="2">
                  <c:v>1.2121212121212122</c:v>
                </c:pt>
                <c:pt idx="3">
                  <c:v>2.2857142857142856</c:v>
                </c:pt>
                <c:pt idx="4">
                  <c:v>0.4</c:v>
                </c:pt>
                <c:pt idx="5">
                  <c:v>1.4285714285714286</c:v>
                </c:pt>
                <c:pt idx="6">
                  <c:v>0.67796610169491522</c:v>
                </c:pt>
                <c:pt idx="7">
                  <c:v>1.1363636363636365</c:v>
                </c:pt>
                <c:pt idx="8">
                  <c:v>1.2</c:v>
                </c:pt>
                <c:pt idx="9">
                  <c:v>1.4285714285714286</c:v>
                </c:pt>
                <c:pt idx="10">
                  <c:v>2.0634920634920637</c:v>
                </c:pt>
                <c:pt idx="11">
                  <c:v>0.37037037037037035</c:v>
                </c:pt>
                <c:pt idx="12">
                  <c:v>2.7419354838709675</c:v>
                </c:pt>
                <c:pt idx="13">
                  <c:v>2.1212121212121211</c:v>
                </c:pt>
                <c:pt idx="14">
                  <c:v>2</c:v>
                </c:pt>
                <c:pt idx="15">
                  <c:v>1.3333333333333333</c:v>
                </c:pt>
                <c:pt idx="16">
                  <c:v>2.1052631578947367</c:v>
                </c:pt>
                <c:pt idx="17">
                  <c:v>1.1764705882352942</c:v>
                </c:pt>
                <c:pt idx="18">
                  <c:v>1.1111111111111112</c:v>
                </c:pt>
                <c:pt idx="19">
                  <c:v>1.948051948051948</c:v>
                </c:pt>
                <c:pt idx="20">
                  <c:v>2.8571428571428572</c:v>
                </c:pt>
                <c:pt idx="21">
                  <c:v>4.2857142857142856</c:v>
                </c:pt>
                <c:pt idx="22">
                  <c:v>2.2222222222222223</c:v>
                </c:pt>
                <c:pt idx="23">
                  <c:v>2.7586206896551726</c:v>
                </c:pt>
                <c:pt idx="24">
                  <c:v>2.6315789473684212</c:v>
                </c:pt>
                <c:pt idx="25">
                  <c:v>1.9230769230769231</c:v>
                </c:pt>
                <c:pt idx="26">
                  <c:v>3.7209302325581395</c:v>
                </c:pt>
                <c:pt idx="27">
                  <c:v>3.4146341463414633</c:v>
                </c:pt>
                <c:pt idx="28">
                  <c:v>1.2820512820512822</c:v>
                </c:pt>
                <c:pt idx="29">
                  <c:v>1.6666666666666667</c:v>
                </c:pt>
                <c:pt idx="30">
                  <c:v>0</c:v>
                </c:pt>
                <c:pt idx="31">
                  <c:v>1.0526315789473684</c:v>
                </c:pt>
                <c:pt idx="32">
                  <c:v>2.5925925925925926</c:v>
                </c:pt>
                <c:pt idx="33">
                  <c:v>1.3043478260869565</c:v>
                </c:pt>
                <c:pt idx="34">
                  <c:v>0</c:v>
                </c:pt>
                <c:pt idx="35">
                  <c:v>1.6666666666666667</c:v>
                </c:pt>
                <c:pt idx="36">
                  <c:v>1.7647058823529411</c:v>
                </c:pt>
                <c:pt idx="37">
                  <c:v>0.5</c:v>
                </c:pt>
                <c:pt idx="38">
                  <c:v>2.6470588235294117</c:v>
                </c:pt>
                <c:pt idx="39">
                  <c:v>1.5</c:v>
                </c:pt>
                <c:pt idx="40">
                  <c:v>3</c:v>
                </c:pt>
                <c:pt idx="41">
                  <c:v>3.3333333333333335</c:v>
                </c:pt>
                <c:pt idx="42">
                  <c:v>0.44444444444444442</c:v>
                </c:pt>
                <c:pt idx="43">
                  <c:v>2.7777777777777777</c:v>
                </c:pt>
                <c:pt idx="44">
                  <c:v>1.5384615384615385</c:v>
                </c:pt>
                <c:pt idx="45">
                  <c:v>0.93023255813953487</c:v>
                </c:pt>
                <c:pt idx="46">
                  <c:v>1.4634146341463414</c:v>
                </c:pt>
                <c:pt idx="47" formatCode="0.0_ ">
                  <c:v>1.7403790924755886</c:v>
                </c:pt>
              </c:numCache>
            </c:numRef>
          </c:val>
          <c:extLst>
            <c:ext xmlns:c16="http://schemas.microsoft.com/office/drawing/2014/chart" uri="{C3380CC4-5D6E-409C-BE32-E72D297353CC}">
              <c16:uniqueId val="{00000010-B82F-4BFF-A111-80B193A9CF23}"/>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0"/>
          <c:order val="9"/>
          <c:tx>
            <c:strRef>
              <c:f>'Ⅱ (2)'!$AG$3</c:f>
              <c:strCache>
                <c:ptCount val="1"/>
                <c:pt idx="0">
                  <c:v>合計</c:v>
                </c:pt>
              </c:strCache>
            </c:strRef>
          </c:tx>
          <c:spPr>
            <a:ln w="6350">
              <a:noFill/>
            </a:ln>
            <a:effectLst/>
          </c:spPr>
          <c:marker>
            <c:symbol val="none"/>
          </c:marker>
          <c:dLbls>
            <c:dLbl>
              <c:idx val="10"/>
              <c:layout>
                <c:manualLayout>
                  <c:x val="-2.1656984176743794E-2"/>
                  <c:y val="-2.006362176041288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B82F-4BFF-A111-80B193A9CF23}"/>
                </c:ext>
              </c:extLst>
            </c:dLbl>
            <c:dLbl>
              <c:idx val="13"/>
              <c:layout>
                <c:manualLayout>
                  <c:x val="-2.1656984176743794E-2"/>
                  <c:y val="-1.37227483908161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B82F-4BFF-A111-80B193A9CF23}"/>
                </c:ext>
              </c:extLst>
            </c:dLbl>
            <c:dLbl>
              <c:idx val="45"/>
              <c:layout>
                <c:manualLayout>
                  <c:x val="-2.1656941713952705E-2"/>
                  <c:y val="-2.655168786985831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B82F-4BFF-A111-80B193A9CF23}"/>
                </c:ext>
              </c:extLst>
            </c:dLbl>
            <c:dLbl>
              <c:idx val="46"/>
              <c:layout>
                <c:manualLayout>
                  <c:x val="-2.1656984176743794E-2"/>
                  <c:y val="-3.697261741267069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B82F-4BFF-A111-80B193A9CF23}"/>
                </c:ext>
              </c:extLst>
            </c:dLbl>
            <c:dLbl>
              <c:idx val="47"/>
              <c:numFmt formatCode="#,##0.0_);[Red]\(#,##0.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5-B82F-4BFF-A111-80B193A9CF23}"/>
                </c:ext>
              </c:extLst>
            </c:dLbl>
            <c:numFmt formatCode="#,##0_);[Red]\(#,##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(2)'!$AG$4:$AG$51</c:f>
              <c:numCache>
                <c:formatCode>General</c:formatCode>
                <c:ptCount val="48"/>
                <c:pt idx="0">
                  <c:v>116.59217877094972</c:v>
                </c:pt>
                <c:pt idx="1">
                  <c:v>136.25</c:v>
                </c:pt>
                <c:pt idx="2">
                  <c:v>104.09090909090909</c:v>
                </c:pt>
                <c:pt idx="3">
                  <c:v>120</c:v>
                </c:pt>
                <c:pt idx="4">
                  <c:v>93.2</c:v>
                </c:pt>
                <c:pt idx="5">
                  <c:v>127.85714285714286</c:v>
                </c:pt>
                <c:pt idx="6">
                  <c:v>108.22033898305085</c:v>
                </c:pt>
                <c:pt idx="7">
                  <c:v>104.65909090909091</c:v>
                </c:pt>
                <c:pt idx="8">
                  <c:v>115.2</c:v>
                </c:pt>
                <c:pt idx="9">
                  <c:v>113.85714285714286</c:v>
                </c:pt>
                <c:pt idx="10">
                  <c:v>107.77777777777777</c:v>
                </c:pt>
                <c:pt idx="11">
                  <c:v>98.148148148148152</c:v>
                </c:pt>
                <c:pt idx="12">
                  <c:v>111.7741935483871</c:v>
                </c:pt>
                <c:pt idx="13">
                  <c:v>108.18181818181819</c:v>
                </c:pt>
                <c:pt idx="14">
                  <c:v>129.83333333333334</c:v>
                </c:pt>
                <c:pt idx="15">
                  <c:v>134</c:v>
                </c:pt>
                <c:pt idx="16">
                  <c:v>135.52631578947367</c:v>
                </c:pt>
                <c:pt idx="17">
                  <c:v>103.52941176470588</c:v>
                </c:pt>
                <c:pt idx="18">
                  <c:v>129.44444444444446</c:v>
                </c:pt>
                <c:pt idx="19">
                  <c:v>120.06493506493507</c:v>
                </c:pt>
                <c:pt idx="20">
                  <c:v>125.47619047619048</c:v>
                </c:pt>
                <c:pt idx="21">
                  <c:v>117.71428571428571</c:v>
                </c:pt>
                <c:pt idx="22">
                  <c:v>111.29629629629629</c:v>
                </c:pt>
                <c:pt idx="23">
                  <c:v>120.34482758620689</c:v>
                </c:pt>
                <c:pt idx="24">
                  <c:v>124.73684210526316</c:v>
                </c:pt>
                <c:pt idx="25">
                  <c:v>114.03846153846153</c:v>
                </c:pt>
                <c:pt idx="26">
                  <c:v>123.83720930232558</c:v>
                </c:pt>
                <c:pt idx="27">
                  <c:v>119.26829268292683</c:v>
                </c:pt>
                <c:pt idx="28">
                  <c:v>112.17948717948718</c:v>
                </c:pt>
                <c:pt idx="29">
                  <c:v>117.83333333333333</c:v>
                </c:pt>
                <c:pt idx="30">
                  <c:v>117.89473684210526</c:v>
                </c:pt>
                <c:pt idx="31">
                  <c:v>134.21052631578948</c:v>
                </c:pt>
                <c:pt idx="32">
                  <c:v>133.33333333333334</c:v>
                </c:pt>
                <c:pt idx="33">
                  <c:v>94.347826086956516</c:v>
                </c:pt>
                <c:pt idx="34">
                  <c:v>99.21052631578948</c:v>
                </c:pt>
                <c:pt idx="35">
                  <c:v>105.41666666666667</c:v>
                </c:pt>
                <c:pt idx="36">
                  <c:v>111.17647058823529</c:v>
                </c:pt>
                <c:pt idx="37">
                  <c:v>96</c:v>
                </c:pt>
                <c:pt idx="38">
                  <c:v>143.38235294117646</c:v>
                </c:pt>
                <c:pt idx="39">
                  <c:v>114.08333333333333</c:v>
                </c:pt>
                <c:pt idx="40">
                  <c:v>142.75</c:v>
                </c:pt>
                <c:pt idx="41">
                  <c:v>124.04761904761905</c:v>
                </c:pt>
                <c:pt idx="42">
                  <c:v>124.22222222222223</c:v>
                </c:pt>
                <c:pt idx="43">
                  <c:v>144.72222222222223</c:v>
                </c:pt>
                <c:pt idx="44">
                  <c:v>127.69230769230769</c:v>
                </c:pt>
                <c:pt idx="45">
                  <c:v>111.04651162790698</c:v>
                </c:pt>
                <c:pt idx="46">
                  <c:v>109.39024390243902</c:v>
                </c:pt>
                <c:pt idx="47" formatCode="0.0_ ">
                  <c:v>116.75761056863871</c:v>
                </c:pt>
              </c:numCache>
            </c:numRef>
          </c:val>
          <c:smooth val="0"/>
          <c:extLst>
            <c:ext xmlns:c16="http://schemas.microsoft.com/office/drawing/2014/chart" uri="{C3380CC4-5D6E-409C-BE32-E72D297353CC}">
              <c16:uniqueId val="{00000016-B82F-4BFF-A111-80B193A9CF23}"/>
            </c:ext>
          </c:extLst>
        </c:ser>
        <c:ser>
          <c:idx val="11"/>
          <c:order val="10"/>
          <c:tx>
            <c:strRef>
              <c:f>'Ⅱ (2)'!$AH$3</c:f>
              <c:strCache>
                <c:ptCount val="1"/>
                <c:pt idx="0">
                  <c:v>平均</c:v>
                </c:pt>
              </c:strCache>
            </c:strRef>
          </c:tx>
          <c:spPr>
            <a:ln w="19050">
              <a:solidFill>
                <a:srgbClr val="FF0000"/>
              </a:solidFill>
              <a:prstDash val="sysDash"/>
            </a:ln>
            <a:effectLst/>
          </c:spPr>
          <c:marker>
            <c:symbol val="none"/>
          </c:marker>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(2)'!$AH$4:$AH$51</c:f>
              <c:numCache>
                <c:formatCode>General</c:formatCode>
                <c:ptCount val="48"/>
                <c:pt idx="0">
                  <c:v>116.75761056863871</c:v>
                </c:pt>
                <c:pt idx="1">
                  <c:v>116.75761056863871</c:v>
                </c:pt>
                <c:pt idx="2">
                  <c:v>116.75761056863871</c:v>
                </c:pt>
                <c:pt idx="3">
                  <c:v>116.75761056863871</c:v>
                </c:pt>
                <c:pt idx="4">
                  <c:v>116.75761056863871</c:v>
                </c:pt>
                <c:pt idx="5">
                  <c:v>116.75761056863871</c:v>
                </c:pt>
                <c:pt idx="6">
                  <c:v>116.75761056863871</c:v>
                </c:pt>
                <c:pt idx="7">
                  <c:v>116.75761056863871</c:v>
                </c:pt>
                <c:pt idx="8">
                  <c:v>116.75761056863871</c:v>
                </c:pt>
                <c:pt idx="9">
                  <c:v>116.75761056863871</c:v>
                </c:pt>
                <c:pt idx="10">
                  <c:v>116.75761056863871</c:v>
                </c:pt>
                <c:pt idx="11">
                  <c:v>116.75761056863871</c:v>
                </c:pt>
                <c:pt idx="12">
                  <c:v>116.75761056863871</c:v>
                </c:pt>
                <c:pt idx="13">
                  <c:v>116.75761056863871</c:v>
                </c:pt>
                <c:pt idx="14">
                  <c:v>116.75761056863871</c:v>
                </c:pt>
                <c:pt idx="15">
                  <c:v>116.75761056863871</c:v>
                </c:pt>
                <c:pt idx="16">
                  <c:v>116.75761056863871</c:v>
                </c:pt>
                <c:pt idx="17">
                  <c:v>116.75761056863871</c:v>
                </c:pt>
                <c:pt idx="18">
                  <c:v>116.75761056863871</c:v>
                </c:pt>
                <c:pt idx="19">
                  <c:v>116.75761056863871</c:v>
                </c:pt>
                <c:pt idx="20">
                  <c:v>116.75761056863871</c:v>
                </c:pt>
                <c:pt idx="21">
                  <c:v>116.75761056863871</c:v>
                </c:pt>
                <c:pt idx="22">
                  <c:v>116.75761056863871</c:v>
                </c:pt>
                <c:pt idx="23">
                  <c:v>116.75761056863871</c:v>
                </c:pt>
                <c:pt idx="24">
                  <c:v>116.75761056863871</c:v>
                </c:pt>
                <c:pt idx="25">
                  <c:v>116.75761056863871</c:v>
                </c:pt>
                <c:pt idx="26">
                  <c:v>116.75761056863871</c:v>
                </c:pt>
                <c:pt idx="27">
                  <c:v>116.75761056863871</c:v>
                </c:pt>
                <c:pt idx="28">
                  <c:v>116.75761056863871</c:v>
                </c:pt>
                <c:pt idx="29">
                  <c:v>116.75761056863871</c:v>
                </c:pt>
                <c:pt idx="30">
                  <c:v>116.75761056863871</c:v>
                </c:pt>
                <c:pt idx="31">
                  <c:v>116.75761056863871</c:v>
                </c:pt>
                <c:pt idx="32">
                  <c:v>116.75761056863871</c:v>
                </c:pt>
                <c:pt idx="33">
                  <c:v>116.75761056863871</c:v>
                </c:pt>
                <c:pt idx="34">
                  <c:v>116.75761056863871</c:v>
                </c:pt>
                <c:pt idx="35">
                  <c:v>116.75761056863871</c:v>
                </c:pt>
                <c:pt idx="36">
                  <c:v>116.75761056863871</c:v>
                </c:pt>
                <c:pt idx="37">
                  <c:v>116.75761056863871</c:v>
                </c:pt>
                <c:pt idx="38">
                  <c:v>116.75761056863871</c:v>
                </c:pt>
                <c:pt idx="39">
                  <c:v>116.75761056863871</c:v>
                </c:pt>
                <c:pt idx="40">
                  <c:v>116.75761056863871</c:v>
                </c:pt>
                <c:pt idx="41">
                  <c:v>116.75761056863871</c:v>
                </c:pt>
                <c:pt idx="42">
                  <c:v>116.75761056863871</c:v>
                </c:pt>
                <c:pt idx="43">
                  <c:v>116.75761056863871</c:v>
                </c:pt>
                <c:pt idx="44">
                  <c:v>116.75761056863871</c:v>
                </c:pt>
                <c:pt idx="45">
                  <c:v>116.75761056863871</c:v>
                </c:pt>
                <c:pt idx="46">
                  <c:v>116.75761056863871</c:v>
                </c:pt>
                <c:pt idx="47" formatCode="0.0_ ">
                  <c:v>116.75761056863871</c:v>
                </c:pt>
              </c:numCache>
            </c:numRef>
          </c:val>
          <c:smooth val="0"/>
          <c:extLst>
            <c:ext xmlns:c16="http://schemas.microsoft.com/office/drawing/2014/chart" uri="{C3380CC4-5D6E-409C-BE32-E72D297353CC}">
              <c16:uniqueId val="{00000017-B82F-4BFF-A111-80B193A9CF2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9"/>
        <c:delete val="1"/>
      </c:legendEntry>
      <c:legendEntry>
        <c:idx val="10"/>
        <c:delete val="1"/>
      </c:legendEntry>
      <c:layout>
        <c:manualLayout>
          <c:xMode val="edge"/>
          <c:yMode val="edge"/>
          <c:x val="6.8355977042662261E-2"/>
          <c:y val="0.70702970211775928"/>
          <c:w val="0.89215803904946367"/>
          <c:h val="0.29081966620805211"/>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1439959168726324"/>
        </c:manualLayout>
      </c:layout>
      <c:barChart>
        <c:barDir val="col"/>
        <c:grouping val="stacked"/>
        <c:varyColors val="0"/>
        <c:ser>
          <c:idx val="2"/>
          <c:order val="0"/>
          <c:tx>
            <c:strRef>
              <c:f>'Ⅱ (2)'!$AJ$3</c:f>
              <c:strCache>
                <c:ptCount val="1"/>
                <c:pt idx="0">
                  <c:v>②地域包括支援センターの体制充実による適切な包括的支援事業を実施しているか(30点、15点)(平均15.9点)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(2)'!$AJ$4:$AJ$51</c:f>
              <c:numCache>
                <c:formatCode>General</c:formatCode>
                <c:ptCount val="48"/>
                <c:pt idx="0">
                  <c:v>22.793296089385475</c:v>
                </c:pt>
                <c:pt idx="1">
                  <c:v>17.25</c:v>
                </c:pt>
                <c:pt idx="2">
                  <c:v>16.818181818181817</c:v>
                </c:pt>
                <c:pt idx="3">
                  <c:v>19.714285714285715</c:v>
                </c:pt>
                <c:pt idx="4">
                  <c:v>12</c:v>
                </c:pt>
                <c:pt idx="5">
                  <c:v>18.428571428571427</c:v>
                </c:pt>
                <c:pt idx="6">
                  <c:v>20.338983050847457</c:v>
                </c:pt>
                <c:pt idx="7">
                  <c:v>4.4318181818181817</c:v>
                </c:pt>
                <c:pt idx="8">
                  <c:v>12</c:v>
                </c:pt>
                <c:pt idx="9">
                  <c:v>16.714285714285715</c:v>
                </c:pt>
                <c:pt idx="10">
                  <c:v>10.238095238095237</c:v>
                </c:pt>
                <c:pt idx="11">
                  <c:v>9.4444444444444446</c:v>
                </c:pt>
                <c:pt idx="12">
                  <c:v>18.870967741935484</c:v>
                </c:pt>
                <c:pt idx="13">
                  <c:v>10.454545454545455</c:v>
                </c:pt>
                <c:pt idx="14">
                  <c:v>18</c:v>
                </c:pt>
                <c:pt idx="15">
                  <c:v>17</c:v>
                </c:pt>
                <c:pt idx="16">
                  <c:v>16.578947368421051</c:v>
                </c:pt>
                <c:pt idx="17">
                  <c:v>17.647058823529413</c:v>
                </c:pt>
                <c:pt idx="18">
                  <c:v>18.333333333333332</c:v>
                </c:pt>
                <c:pt idx="19">
                  <c:v>22.987012987012989</c:v>
                </c:pt>
                <c:pt idx="20">
                  <c:v>13.571428571428571</c:v>
                </c:pt>
                <c:pt idx="21">
                  <c:v>8.1428571428571423</c:v>
                </c:pt>
                <c:pt idx="22">
                  <c:v>12.5</c:v>
                </c:pt>
                <c:pt idx="23">
                  <c:v>11.896551724137931</c:v>
                </c:pt>
                <c:pt idx="24">
                  <c:v>18.94736842105263</c:v>
                </c:pt>
                <c:pt idx="25">
                  <c:v>13.846153846153847</c:v>
                </c:pt>
                <c:pt idx="26">
                  <c:v>5.9302325581395348</c:v>
                </c:pt>
                <c:pt idx="27">
                  <c:v>9.5121951219512191</c:v>
                </c:pt>
                <c:pt idx="28">
                  <c:v>16.153846153846153</c:v>
                </c:pt>
                <c:pt idx="29">
                  <c:v>17.5</c:v>
                </c:pt>
                <c:pt idx="30">
                  <c:v>25.263157894736842</c:v>
                </c:pt>
                <c:pt idx="31">
                  <c:v>18.94736842105263</c:v>
                </c:pt>
                <c:pt idx="32">
                  <c:v>18.333333333333332</c:v>
                </c:pt>
                <c:pt idx="33">
                  <c:v>11.086956521739131</c:v>
                </c:pt>
                <c:pt idx="34">
                  <c:v>15.789473684210526</c:v>
                </c:pt>
                <c:pt idx="35">
                  <c:v>13.75</c:v>
                </c:pt>
                <c:pt idx="36">
                  <c:v>14.117647058823529</c:v>
                </c:pt>
                <c:pt idx="37">
                  <c:v>9.75</c:v>
                </c:pt>
                <c:pt idx="38">
                  <c:v>20.735294117647058</c:v>
                </c:pt>
                <c:pt idx="39">
                  <c:v>10.25</c:v>
                </c:pt>
                <c:pt idx="40">
                  <c:v>15.75</c:v>
                </c:pt>
                <c:pt idx="41">
                  <c:v>13.571428571428571</c:v>
                </c:pt>
                <c:pt idx="42">
                  <c:v>16.666666666666668</c:v>
                </c:pt>
                <c:pt idx="43">
                  <c:v>16.666666666666668</c:v>
                </c:pt>
                <c:pt idx="44">
                  <c:v>16.73076923076923</c:v>
                </c:pt>
                <c:pt idx="45">
                  <c:v>19.534883720930232</c:v>
                </c:pt>
                <c:pt idx="46">
                  <c:v>20.121951219512194</c:v>
                </c:pt>
                <c:pt idx="47" formatCode="0.0_ ">
                  <c:v>15.913268236645607</c:v>
                </c:pt>
              </c:numCache>
            </c:numRef>
          </c:val>
          <c:extLst>
            <c:ext xmlns:c16="http://schemas.microsoft.com/office/drawing/2014/chart" uri="{C3380CC4-5D6E-409C-BE32-E72D297353CC}">
              <c16:uniqueId val="{00000000-8DF2-430E-A5E8-F512C7251826}"/>
            </c:ext>
          </c:extLst>
        </c:ser>
        <c:ser>
          <c:idx val="3"/>
          <c:order val="1"/>
          <c:tx>
            <c:strRef>
              <c:f>'Ⅱ (2)'!$AK$3</c:f>
              <c:strCache>
                <c:ptCount val="1"/>
                <c:pt idx="0">
                  <c:v>③地域包括支援センターの体制充実による適切な包括的支援事業・介護予防ケアマネジメントの実施をしているか(20点、10点)(平均15.3点)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(2)'!$AK$4:$AK$51</c:f>
              <c:numCache>
                <c:formatCode>General</c:formatCode>
                <c:ptCount val="48"/>
                <c:pt idx="0">
                  <c:v>16.256983240223462</c:v>
                </c:pt>
                <c:pt idx="1">
                  <c:v>18</c:v>
                </c:pt>
                <c:pt idx="2">
                  <c:v>17.272727272727273</c:v>
                </c:pt>
                <c:pt idx="3">
                  <c:v>16.857142857142858</c:v>
                </c:pt>
                <c:pt idx="4">
                  <c:v>15.2</c:v>
                </c:pt>
                <c:pt idx="5">
                  <c:v>17.428571428571427</c:v>
                </c:pt>
                <c:pt idx="6">
                  <c:v>9.3220338983050848</c:v>
                </c:pt>
                <c:pt idx="7">
                  <c:v>16.818181818181817</c:v>
                </c:pt>
                <c:pt idx="8">
                  <c:v>14.8</c:v>
                </c:pt>
                <c:pt idx="9">
                  <c:v>14.857142857142858</c:v>
                </c:pt>
                <c:pt idx="10">
                  <c:v>13.333333333333334</c:v>
                </c:pt>
                <c:pt idx="11">
                  <c:v>15.555555555555555</c:v>
                </c:pt>
                <c:pt idx="12">
                  <c:v>16.129032258064516</c:v>
                </c:pt>
                <c:pt idx="13">
                  <c:v>15.757575757575758</c:v>
                </c:pt>
                <c:pt idx="14">
                  <c:v>14.666666666666666</c:v>
                </c:pt>
                <c:pt idx="15">
                  <c:v>18</c:v>
                </c:pt>
                <c:pt idx="16">
                  <c:v>12.105263157894736</c:v>
                </c:pt>
                <c:pt idx="17">
                  <c:v>9.4117647058823533</c:v>
                </c:pt>
                <c:pt idx="18">
                  <c:v>12.962962962962964</c:v>
                </c:pt>
                <c:pt idx="19">
                  <c:v>16.233766233766232</c:v>
                </c:pt>
                <c:pt idx="20">
                  <c:v>16.19047619047619</c:v>
                </c:pt>
                <c:pt idx="21">
                  <c:v>14.857142857142858</c:v>
                </c:pt>
                <c:pt idx="22">
                  <c:v>14.814814814814815</c:v>
                </c:pt>
                <c:pt idx="23">
                  <c:v>17.586206896551722</c:v>
                </c:pt>
                <c:pt idx="24">
                  <c:v>14.736842105263158</c:v>
                </c:pt>
                <c:pt idx="25">
                  <c:v>12.307692307692308</c:v>
                </c:pt>
                <c:pt idx="26">
                  <c:v>16.046511627906977</c:v>
                </c:pt>
                <c:pt idx="27">
                  <c:v>14.390243902439025</c:v>
                </c:pt>
                <c:pt idx="28">
                  <c:v>15.641025641025641</c:v>
                </c:pt>
                <c:pt idx="29">
                  <c:v>10</c:v>
                </c:pt>
                <c:pt idx="30">
                  <c:v>10.526315789473685</c:v>
                </c:pt>
                <c:pt idx="31">
                  <c:v>18.421052631578949</c:v>
                </c:pt>
                <c:pt idx="32">
                  <c:v>15.925925925925926</c:v>
                </c:pt>
                <c:pt idx="33">
                  <c:v>18.260869565217391</c:v>
                </c:pt>
                <c:pt idx="34">
                  <c:v>14.210526315789474</c:v>
                </c:pt>
                <c:pt idx="35">
                  <c:v>14.166666666666666</c:v>
                </c:pt>
                <c:pt idx="36">
                  <c:v>15.294117647058824</c:v>
                </c:pt>
                <c:pt idx="37">
                  <c:v>19</c:v>
                </c:pt>
                <c:pt idx="38">
                  <c:v>15.882352941176471</c:v>
                </c:pt>
                <c:pt idx="39">
                  <c:v>16.333333333333332</c:v>
                </c:pt>
                <c:pt idx="40">
                  <c:v>16</c:v>
                </c:pt>
                <c:pt idx="41">
                  <c:v>15.238095238095237</c:v>
                </c:pt>
                <c:pt idx="42">
                  <c:v>12.888888888888889</c:v>
                </c:pt>
                <c:pt idx="43">
                  <c:v>15.555555555555555</c:v>
                </c:pt>
                <c:pt idx="44">
                  <c:v>18.076923076923077</c:v>
                </c:pt>
                <c:pt idx="45">
                  <c:v>15.813953488372093</c:v>
                </c:pt>
                <c:pt idx="46">
                  <c:v>14.390243902439025</c:v>
                </c:pt>
                <c:pt idx="47" formatCode="0.0_ ">
                  <c:v>15.261344055140723</c:v>
                </c:pt>
              </c:numCache>
            </c:numRef>
          </c:val>
          <c:extLst>
            <c:ext xmlns:c16="http://schemas.microsoft.com/office/drawing/2014/chart" uri="{C3380CC4-5D6E-409C-BE32-E72D297353CC}">
              <c16:uniqueId val="{00000001-8DF2-430E-A5E8-F512C7251826}"/>
            </c:ext>
          </c:extLst>
        </c:ser>
        <c:ser>
          <c:idx val="4"/>
          <c:order val="2"/>
          <c:tx>
            <c:strRef>
              <c:f>'Ⅱ (2)'!$AL$3</c:f>
              <c:strCache>
                <c:ptCount val="1"/>
                <c:pt idx="0">
                  <c:v>④個別事例の検討等を行う地域ケア会議の開催にあたり、事前準備を行っているか(15点)(平均13.5点)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(2)'!$AL$4:$AL$51</c:f>
              <c:numCache>
                <c:formatCode>General</c:formatCode>
                <c:ptCount val="48"/>
                <c:pt idx="0">
                  <c:v>12.737430167597765</c:v>
                </c:pt>
                <c:pt idx="1">
                  <c:v>14.625</c:v>
                </c:pt>
                <c:pt idx="2">
                  <c:v>12.727272727272727</c:v>
                </c:pt>
                <c:pt idx="3">
                  <c:v>13.285714285714286</c:v>
                </c:pt>
                <c:pt idx="4">
                  <c:v>10.8</c:v>
                </c:pt>
                <c:pt idx="5">
                  <c:v>13.714285714285714</c:v>
                </c:pt>
                <c:pt idx="6">
                  <c:v>12.966101694915254</c:v>
                </c:pt>
                <c:pt idx="7">
                  <c:v>15</c:v>
                </c:pt>
                <c:pt idx="8">
                  <c:v>14.4</c:v>
                </c:pt>
                <c:pt idx="9">
                  <c:v>13.714285714285714</c:v>
                </c:pt>
                <c:pt idx="10">
                  <c:v>14.761904761904763</c:v>
                </c:pt>
                <c:pt idx="11">
                  <c:v>12.777777777777779</c:v>
                </c:pt>
                <c:pt idx="12">
                  <c:v>13.064516129032258</c:v>
                </c:pt>
                <c:pt idx="13">
                  <c:v>14.090909090909092</c:v>
                </c:pt>
                <c:pt idx="14">
                  <c:v>15</c:v>
                </c:pt>
                <c:pt idx="15">
                  <c:v>15</c:v>
                </c:pt>
                <c:pt idx="16">
                  <c:v>12.631578947368421</c:v>
                </c:pt>
                <c:pt idx="17">
                  <c:v>11.470588235294118</c:v>
                </c:pt>
                <c:pt idx="18">
                  <c:v>13.888888888888889</c:v>
                </c:pt>
                <c:pt idx="19">
                  <c:v>11.883116883116884</c:v>
                </c:pt>
                <c:pt idx="20">
                  <c:v>15</c:v>
                </c:pt>
                <c:pt idx="21">
                  <c:v>14.142857142857142</c:v>
                </c:pt>
                <c:pt idx="22">
                  <c:v>13.888888888888889</c:v>
                </c:pt>
                <c:pt idx="23">
                  <c:v>12.931034482758621</c:v>
                </c:pt>
                <c:pt idx="24">
                  <c:v>13.421052631578947</c:v>
                </c:pt>
                <c:pt idx="25">
                  <c:v>14.423076923076923</c:v>
                </c:pt>
                <c:pt idx="26">
                  <c:v>14.651162790697674</c:v>
                </c:pt>
                <c:pt idx="27">
                  <c:v>14.268292682926829</c:v>
                </c:pt>
                <c:pt idx="28">
                  <c:v>10.76923076923077</c:v>
                </c:pt>
                <c:pt idx="29">
                  <c:v>14.5</c:v>
                </c:pt>
                <c:pt idx="30">
                  <c:v>11.842105263157896</c:v>
                </c:pt>
                <c:pt idx="31">
                  <c:v>15</c:v>
                </c:pt>
                <c:pt idx="32">
                  <c:v>15</c:v>
                </c:pt>
                <c:pt idx="33">
                  <c:v>11.739130434782609</c:v>
                </c:pt>
                <c:pt idx="34">
                  <c:v>12.631578947368421</c:v>
                </c:pt>
                <c:pt idx="35">
                  <c:v>12.5</c:v>
                </c:pt>
                <c:pt idx="36">
                  <c:v>14.117647058823529</c:v>
                </c:pt>
                <c:pt idx="37">
                  <c:v>14.25</c:v>
                </c:pt>
                <c:pt idx="38">
                  <c:v>15</c:v>
                </c:pt>
                <c:pt idx="39">
                  <c:v>14.5</c:v>
                </c:pt>
                <c:pt idx="40">
                  <c:v>15</c:v>
                </c:pt>
                <c:pt idx="41">
                  <c:v>14.285714285714286</c:v>
                </c:pt>
                <c:pt idx="42">
                  <c:v>13.666666666666666</c:v>
                </c:pt>
                <c:pt idx="43">
                  <c:v>14.166666666666666</c:v>
                </c:pt>
                <c:pt idx="44">
                  <c:v>13.846153846153847</c:v>
                </c:pt>
                <c:pt idx="45">
                  <c:v>12.55813953488372</c:v>
                </c:pt>
                <c:pt idx="46">
                  <c:v>11.341463414634147</c:v>
                </c:pt>
                <c:pt idx="47" formatCode="0.0_ ">
                  <c:v>13.483630097645031</c:v>
                </c:pt>
              </c:numCache>
            </c:numRef>
          </c:val>
          <c:extLst>
            <c:ext xmlns:c16="http://schemas.microsoft.com/office/drawing/2014/chart" uri="{C3380CC4-5D6E-409C-BE32-E72D297353CC}">
              <c16:uniqueId val="{00000002-8DF2-430E-A5E8-F512C7251826}"/>
            </c:ext>
          </c:extLst>
        </c:ser>
        <c:ser>
          <c:idx val="5"/>
          <c:order val="3"/>
          <c:tx>
            <c:strRef>
              <c:f>'Ⅱ (2)'!$AM$3</c:f>
              <c:strCache>
                <c:ptCount val="1"/>
                <c:pt idx="0">
                  <c:v>⑤個別事例の検討等を行う地域ケア会議の開催件数割合はどの程度か(20点、15点、10点、5点)(平均8.7点)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(2)'!$AM$4:$AM$51</c:f>
              <c:numCache>
                <c:formatCode>General</c:formatCode>
                <c:ptCount val="48"/>
                <c:pt idx="0">
                  <c:v>11.508379888268156</c:v>
                </c:pt>
                <c:pt idx="1">
                  <c:v>9.5</c:v>
                </c:pt>
                <c:pt idx="2">
                  <c:v>8.6363636363636367</c:v>
                </c:pt>
                <c:pt idx="3">
                  <c:v>7.7142857142857144</c:v>
                </c:pt>
                <c:pt idx="4">
                  <c:v>6.8</c:v>
                </c:pt>
                <c:pt idx="5">
                  <c:v>9.7142857142857135</c:v>
                </c:pt>
                <c:pt idx="6">
                  <c:v>10.254237288135593</c:v>
                </c:pt>
                <c:pt idx="7">
                  <c:v>4.6590909090909092</c:v>
                </c:pt>
                <c:pt idx="8">
                  <c:v>7.4</c:v>
                </c:pt>
                <c:pt idx="9">
                  <c:v>5.7142857142857144</c:v>
                </c:pt>
                <c:pt idx="10">
                  <c:v>7.3809523809523814</c:v>
                </c:pt>
                <c:pt idx="11">
                  <c:v>4.2592592592592595</c:v>
                </c:pt>
                <c:pt idx="12">
                  <c:v>4.596774193548387</c:v>
                </c:pt>
                <c:pt idx="13">
                  <c:v>5</c:v>
                </c:pt>
                <c:pt idx="14">
                  <c:v>6</c:v>
                </c:pt>
                <c:pt idx="15">
                  <c:v>5.666666666666667</c:v>
                </c:pt>
                <c:pt idx="16">
                  <c:v>14.473684210526315</c:v>
                </c:pt>
                <c:pt idx="17">
                  <c:v>5.882352941176471</c:v>
                </c:pt>
                <c:pt idx="18">
                  <c:v>9.8148148148148149</c:v>
                </c:pt>
                <c:pt idx="19">
                  <c:v>10</c:v>
                </c:pt>
                <c:pt idx="20">
                  <c:v>9.4047619047619051</c:v>
                </c:pt>
                <c:pt idx="21">
                  <c:v>8.7142857142857135</c:v>
                </c:pt>
                <c:pt idx="22">
                  <c:v>5.833333333333333</c:v>
                </c:pt>
                <c:pt idx="23">
                  <c:v>9.137931034482758</c:v>
                </c:pt>
                <c:pt idx="24">
                  <c:v>8.9473684210526319</c:v>
                </c:pt>
                <c:pt idx="25">
                  <c:v>7.5</c:v>
                </c:pt>
                <c:pt idx="26">
                  <c:v>8.604651162790697</c:v>
                </c:pt>
                <c:pt idx="27">
                  <c:v>9.1463414634146343</c:v>
                </c:pt>
                <c:pt idx="28">
                  <c:v>10.641025641025641</c:v>
                </c:pt>
                <c:pt idx="29">
                  <c:v>8.6666666666666661</c:v>
                </c:pt>
                <c:pt idx="30">
                  <c:v>11.052631578947368</c:v>
                </c:pt>
                <c:pt idx="31">
                  <c:v>12.631578947368421</c:v>
                </c:pt>
                <c:pt idx="32">
                  <c:v>7.9629629629629628</c:v>
                </c:pt>
                <c:pt idx="33">
                  <c:v>4.3478260869565215</c:v>
                </c:pt>
                <c:pt idx="34">
                  <c:v>8.6842105263157894</c:v>
                </c:pt>
                <c:pt idx="35">
                  <c:v>9.1666666666666661</c:v>
                </c:pt>
                <c:pt idx="36">
                  <c:v>3.8235294117647061</c:v>
                </c:pt>
                <c:pt idx="37">
                  <c:v>4.5</c:v>
                </c:pt>
                <c:pt idx="38">
                  <c:v>11.323529411764707</c:v>
                </c:pt>
                <c:pt idx="39">
                  <c:v>9.5833333333333339</c:v>
                </c:pt>
                <c:pt idx="40">
                  <c:v>7.75</c:v>
                </c:pt>
                <c:pt idx="41">
                  <c:v>8.5714285714285712</c:v>
                </c:pt>
                <c:pt idx="42">
                  <c:v>12.333333333333334</c:v>
                </c:pt>
                <c:pt idx="43">
                  <c:v>10.277777777777779</c:v>
                </c:pt>
                <c:pt idx="44">
                  <c:v>11.153846153846153</c:v>
                </c:pt>
                <c:pt idx="45">
                  <c:v>8.604651162790697</c:v>
                </c:pt>
                <c:pt idx="46">
                  <c:v>14.146341463414634</c:v>
                </c:pt>
                <c:pt idx="47" formatCode="0.0_ ">
                  <c:v>8.7105112004595053</c:v>
                </c:pt>
              </c:numCache>
            </c:numRef>
          </c:val>
          <c:extLst>
            <c:ext xmlns:c16="http://schemas.microsoft.com/office/drawing/2014/chart" uri="{C3380CC4-5D6E-409C-BE32-E72D297353CC}">
              <c16:uniqueId val="{00000003-8DF2-430E-A5E8-F512C7251826}"/>
            </c:ext>
          </c:extLst>
        </c:ser>
        <c:ser>
          <c:idx val="6"/>
          <c:order val="4"/>
          <c:tx>
            <c:strRef>
              <c:f>'Ⅱ (2)'!$AN$3</c:f>
              <c:strCache>
                <c:ptCount val="1"/>
                <c:pt idx="0">
                  <c:v>⑥個別事例の検討等を行う地域ケア会議における個別事例の検討件数割合はどの程度か(20点、15点、10点、5点)(平均8.8点)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(2)'!$AN$4:$AN$51</c:f>
              <c:numCache>
                <c:formatCode>General</c:formatCode>
                <c:ptCount val="48"/>
                <c:pt idx="0">
                  <c:v>9.5530726256983236</c:v>
                </c:pt>
                <c:pt idx="1">
                  <c:v>7.125</c:v>
                </c:pt>
                <c:pt idx="2">
                  <c:v>7.4242424242424239</c:v>
                </c:pt>
                <c:pt idx="3">
                  <c:v>6.5714285714285712</c:v>
                </c:pt>
                <c:pt idx="4">
                  <c:v>4.8</c:v>
                </c:pt>
                <c:pt idx="5">
                  <c:v>12.285714285714286</c:v>
                </c:pt>
                <c:pt idx="6">
                  <c:v>9.3220338983050848</c:v>
                </c:pt>
                <c:pt idx="7">
                  <c:v>4.7727272727272725</c:v>
                </c:pt>
                <c:pt idx="8">
                  <c:v>7.4</c:v>
                </c:pt>
                <c:pt idx="9">
                  <c:v>5.1428571428571432</c:v>
                </c:pt>
                <c:pt idx="10">
                  <c:v>9.1269841269841265</c:v>
                </c:pt>
                <c:pt idx="11">
                  <c:v>3.8888888888888888</c:v>
                </c:pt>
                <c:pt idx="12">
                  <c:v>4.112903225806452</c:v>
                </c:pt>
                <c:pt idx="13">
                  <c:v>5.4545454545454541</c:v>
                </c:pt>
                <c:pt idx="14">
                  <c:v>6.5</c:v>
                </c:pt>
                <c:pt idx="15">
                  <c:v>6.333333333333333</c:v>
                </c:pt>
                <c:pt idx="16">
                  <c:v>13.684210526315789</c:v>
                </c:pt>
                <c:pt idx="17">
                  <c:v>6.4705882352941178</c:v>
                </c:pt>
                <c:pt idx="18">
                  <c:v>10</c:v>
                </c:pt>
                <c:pt idx="19">
                  <c:v>9.9350649350649345</c:v>
                </c:pt>
                <c:pt idx="20">
                  <c:v>9.5238095238095237</c:v>
                </c:pt>
                <c:pt idx="21">
                  <c:v>7.4285714285714288</c:v>
                </c:pt>
                <c:pt idx="22">
                  <c:v>5.0925925925925926</c:v>
                </c:pt>
                <c:pt idx="23">
                  <c:v>10.862068965517242</c:v>
                </c:pt>
                <c:pt idx="24">
                  <c:v>9.473684210526315</c:v>
                </c:pt>
                <c:pt idx="25">
                  <c:v>6.9230769230769234</c:v>
                </c:pt>
                <c:pt idx="26">
                  <c:v>9.7674418604651159</c:v>
                </c:pt>
                <c:pt idx="27">
                  <c:v>8.9024390243902438</c:v>
                </c:pt>
                <c:pt idx="28">
                  <c:v>12.179487179487179</c:v>
                </c:pt>
                <c:pt idx="29">
                  <c:v>10</c:v>
                </c:pt>
                <c:pt idx="30">
                  <c:v>9.7368421052631575</c:v>
                </c:pt>
                <c:pt idx="31">
                  <c:v>12.105263157894736</c:v>
                </c:pt>
                <c:pt idx="32">
                  <c:v>10.37037037037037</c:v>
                </c:pt>
                <c:pt idx="33">
                  <c:v>5</c:v>
                </c:pt>
                <c:pt idx="34">
                  <c:v>9.2105263157894743</c:v>
                </c:pt>
                <c:pt idx="35">
                  <c:v>8.5416666666666661</c:v>
                </c:pt>
                <c:pt idx="36">
                  <c:v>4.7058823529411766</c:v>
                </c:pt>
                <c:pt idx="37">
                  <c:v>5</c:v>
                </c:pt>
                <c:pt idx="38">
                  <c:v>12.205882352941176</c:v>
                </c:pt>
                <c:pt idx="39">
                  <c:v>13.416666666666666</c:v>
                </c:pt>
                <c:pt idx="40">
                  <c:v>9.75</c:v>
                </c:pt>
                <c:pt idx="41">
                  <c:v>10.238095238095237</c:v>
                </c:pt>
                <c:pt idx="42">
                  <c:v>12</c:v>
                </c:pt>
                <c:pt idx="43">
                  <c:v>14.166666666666666</c:v>
                </c:pt>
                <c:pt idx="44">
                  <c:v>11.923076923076923</c:v>
                </c:pt>
                <c:pt idx="45">
                  <c:v>8.8372093023255811</c:v>
                </c:pt>
                <c:pt idx="46">
                  <c:v>14.268292682926829</c:v>
                </c:pt>
                <c:pt idx="47" formatCode="0.0_ ">
                  <c:v>8.7880528431935669</c:v>
                </c:pt>
              </c:numCache>
            </c:numRef>
          </c:val>
          <c:extLst>
            <c:ext xmlns:c16="http://schemas.microsoft.com/office/drawing/2014/chart" uri="{C3380CC4-5D6E-409C-BE32-E72D297353CC}">
              <c16:uniqueId val="{00000004-8DF2-430E-A5E8-F512C7251826}"/>
            </c:ext>
          </c:extLst>
        </c:ser>
        <c:ser>
          <c:idx val="9"/>
          <c:order val="5"/>
          <c:tx>
            <c:strRef>
              <c:f>'Ⅱ (2)'!$AQ$3</c:f>
              <c:strCache>
                <c:ptCount val="1"/>
                <c:pt idx="0">
                  <c:v>⑨地域包括支援センターが、社会保険労務士や都道府県労働局、公共職業安定所、民間企業等と連携するなど介護離職防止に向けた取組を実施しているか(10点)(平均1.7点)</c:v>
                </c:pt>
              </c:strCache>
            </c:strRef>
          </c:tx>
          <c:spPr>
            <a:solidFill>
              <a:schemeClr val="tx2">
                <a:lumMod val="60000"/>
                <a:lumOff val="4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(2)'!$AQ$4:$AQ$51</c:f>
              <c:numCache>
                <c:formatCode>General</c:formatCode>
                <c:ptCount val="48"/>
                <c:pt idx="0">
                  <c:v>1.0614525139664805</c:v>
                </c:pt>
                <c:pt idx="1">
                  <c:v>2.25</c:v>
                </c:pt>
                <c:pt idx="2">
                  <c:v>1.2121212121212122</c:v>
                </c:pt>
                <c:pt idx="3">
                  <c:v>2.2857142857142856</c:v>
                </c:pt>
                <c:pt idx="4">
                  <c:v>0.4</c:v>
                </c:pt>
                <c:pt idx="5">
                  <c:v>1.4285714285714286</c:v>
                </c:pt>
                <c:pt idx="6">
                  <c:v>0.67796610169491522</c:v>
                </c:pt>
                <c:pt idx="7">
                  <c:v>1.1363636363636365</c:v>
                </c:pt>
                <c:pt idx="8">
                  <c:v>1.2</c:v>
                </c:pt>
                <c:pt idx="9">
                  <c:v>1.4285714285714286</c:v>
                </c:pt>
                <c:pt idx="10">
                  <c:v>2.0634920634920637</c:v>
                </c:pt>
                <c:pt idx="11">
                  <c:v>0.37037037037037035</c:v>
                </c:pt>
                <c:pt idx="12">
                  <c:v>2.7419354838709675</c:v>
                </c:pt>
                <c:pt idx="13">
                  <c:v>2.1212121212121211</c:v>
                </c:pt>
                <c:pt idx="14">
                  <c:v>2</c:v>
                </c:pt>
                <c:pt idx="15">
                  <c:v>1.3333333333333333</c:v>
                </c:pt>
                <c:pt idx="16">
                  <c:v>2.1052631578947367</c:v>
                </c:pt>
                <c:pt idx="17">
                  <c:v>1.1764705882352942</c:v>
                </c:pt>
                <c:pt idx="18">
                  <c:v>1.1111111111111112</c:v>
                </c:pt>
                <c:pt idx="19">
                  <c:v>1.948051948051948</c:v>
                </c:pt>
                <c:pt idx="20">
                  <c:v>2.8571428571428572</c:v>
                </c:pt>
                <c:pt idx="21">
                  <c:v>4.2857142857142856</c:v>
                </c:pt>
                <c:pt idx="22">
                  <c:v>2.2222222222222223</c:v>
                </c:pt>
                <c:pt idx="23">
                  <c:v>2.7586206896551726</c:v>
                </c:pt>
                <c:pt idx="24">
                  <c:v>2.6315789473684212</c:v>
                </c:pt>
                <c:pt idx="25">
                  <c:v>1.9230769230769231</c:v>
                </c:pt>
                <c:pt idx="26">
                  <c:v>3.7209302325581395</c:v>
                </c:pt>
                <c:pt idx="27">
                  <c:v>3.4146341463414633</c:v>
                </c:pt>
                <c:pt idx="28">
                  <c:v>1.2820512820512822</c:v>
                </c:pt>
                <c:pt idx="29">
                  <c:v>1.6666666666666667</c:v>
                </c:pt>
                <c:pt idx="30">
                  <c:v>0</c:v>
                </c:pt>
                <c:pt idx="31">
                  <c:v>1.0526315789473684</c:v>
                </c:pt>
                <c:pt idx="32">
                  <c:v>2.5925925925925926</c:v>
                </c:pt>
                <c:pt idx="33">
                  <c:v>1.3043478260869565</c:v>
                </c:pt>
                <c:pt idx="34">
                  <c:v>0</c:v>
                </c:pt>
                <c:pt idx="35">
                  <c:v>1.6666666666666667</c:v>
                </c:pt>
                <c:pt idx="36">
                  <c:v>1.7647058823529411</c:v>
                </c:pt>
                <c:pt idx="37">
                  <c:v>0.5</c:v>
                </c:pt>
                <c:pt idx="38">
                  <c:v>2.6470588235294117</c:v>
                </c:pt>
                <c:pt idx="39">
                  <c:v>1.5</c:v>
                </c:pt>
                <c:pt idx="40">
                  <c:v>3</c:v>
                </c:pt>
                <c:pt idx="41">
                  <c:v>3.3333333333333335</c:v>
                </c:pt>
                <c:pt idx="42">
                  <c:v>0.44444444444444442</c:v>
                </c:pt>
                <c:pt idx="43">
                  <c:v>2.7777777777777777</c:v>
                </c:pt>
                <c:pt idx="44">
                  <c:v>1.5384615384615385</c:v>
                </c:pt>
                <c:pt idx="45">
                  <c:v>0.93023255813953487</c:v>
                </c:pt>
                <c:pt idx="46">
                  <c:v>1.4634146341463414</c:v>
                </c:pt>
                <c:pt idx="47" formatCode="0.0_ ">
                  <c:v>1.7403790924755886</c:v>
                </c:pt>
              </c:numCache>
            </c:numRef>
          </c:val>
          <c:extLst>
            <c:ext xmlns:c16="http://schemas.microsoft.com/office/drawing/2014/chart" uri="{C3380CC4-5D6E-409C-BE32-E72D297353CC}">
              <c16:uniqueId val="{00000005-8DF2-430E-A5E8-F512C7251826}"/>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0"/>
          <c:order val="6"/>
          <c:tx>
            <c:strRef>
              <c:f>'Ⅱ (2)'!$AR$3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6-8DF2-430E-A5E8-F512C7251826}"/>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(2)'!$AR$4:$AR$51</c:f>
              <c:numCache>
                <c:formatCode>General</c:formatCode>
                <c:ptCount val="48"/>
                <c:pt idx="0">
                  <c:v>73.910614525139664</c:v>
                </c:pt>
                <c:pt idx="1">
                  <c:v>68.75</c:v>
                </c:pt>
                <c:pt idx="2">
                  <c:v>64.090909090909093</c:v>
                </c:pt>
                <c:pt idx="3">
                  <c:v>66.428571428571431</c:v>
                </c:pt>
                <c:pt idx="4">
                  <c:v>50</c:v>
                </c:pt>
                <c:pt idx="5">
                  <c:v>73</c:v>
                </c:pt>
                <c:pt idx="6">
                  <c:v>62.881355932203391</c:v>
                </c:pt>
                <c:pt idx="7">
                  <c:v>46.81818181818182</c:v>
                </c:pt>
                <c:pt idx="8">
                  <c:v>57.2</c:v>
                </c:pt>
                <c:pt idx="9">
                  <c:v>57.571428571428569</c:v>
                </c:pt>
                <c:pt idx="10">
                  <c:v>56.904761904761905</c:v>
                </c:pt>
                <c:pt idx="11">
                  <c:v>46.296296296296298</c:v>
                </c:pt>
                <c:pt idx="12">
                  <c:v>59.516129032258064</c:v>
                </c:pt>
                <c:pt idx="13">
                  <c:v>52.878787878787875</c:v>
                </c:pt>
                <c:pt idx="14">
                  <c:v>62.166666666666664</c:v>
                </c:pt>
                <c:pt idx="15">
                  <c:v>63.333333333333336</c:v>
                </c:pt>
                <c:pt idx="16">
                  <c:v>71.578947368421055</c:v>
                </c:pt>
                <c:pt idx="17">
                  <c:v>52.058823529411768</c:v>
                </c:pt>
                <c:pt idx="18">
                  <c:v>66.111111111111114</c:v>
                </c:pt>
                <c:pt idx="19">
                  <c:v>72.987012987012989</c:v>
                </c:pt>
                <c:pt idx="20">
                  <c:v>66.547619047619051</c:v>
                </c:pt>
                <c:pt idx="21">
                  <c:v>57.571428571428569</c:v>
                </c:pt>
                <c:pt idx="22">
                  <c:v>54.351851851851855</c:v>
                </c:pt>
                <c:pt idx="23">
                  <c:v>65.172413793103445</c:v>
                </c:pt>
                <c:pt idx="24">
                  <c:v>68.15789473684211</c:v>
                </c:pt>
                <c:pt idx="25">
                  <c:v>56.92307692307692</c:v>
                </c:pt>
                <c:pt idx="26">
                  <c:v>58.720930232558139</c:v>
                </c:pt>
                <c:pt idx="27">
                  <c:v>59.634146341463413</c:v>
                </c:pt>
                <c:pt idx="28">
                  <c:v>66.666666666666671</c:v>
                </c:pt>
                <c:pt idx="29">
                  <c:v>62.333333333333336</c:v>
                </c:pt>
                <c:pt idx="30">
                  <c:v>68.421052631578945</c:v>
                </c:pt>
                <c:pt idx="31">
                  <c:v>78.15789473684211</c:v>
                </c:pt>
                <c:pt idx="32">
                  <c:v>70.18518518518519</c:v>
                </c:pt>
                <c:pt idx="33">
                  <c:v>51.739130434782609</c:v>
                </c:pt>
                <c:pt idx="34">
                  <c:v>60.526315789473685</c:v>
                </c:pt>
                <c:pt idx="35">
                  <c:v>59.791666666666664</c:v>
                </c:pt>
                <c:pt idx="36">
                  <c:v>53.823529411764703</c:v>
                </c:pt>
                <c:pt idx="37">
                  <c:v>53</c:v>
                </c:pt>
                <c:pt idx="38">
                  <c:v>77.794117647058826</c:v>
                </c:pt>
                <c:pt idx="39">
                  <c:v>65.583333333333329</c:v>
                </c:pt>
                <c:pt idx="40">
                  <c:v>67.25</c:v>
                </c:pt>
                <c:pt idx="41">
                  <c:v>65.238095238095241</c:v>
                </c:pt>
                <c:pt idx="42">
                  <c:v>68</c:v>
                </c:pt>
                <c:pt idx="43">
                  <c:v>73.611111111111114</c:v>
                </c:pt>
                <c:pt idx="44">
                  <c:v>73.269230769230774</c:v>
                </c:pt>
                <c:pt idx="45">
                  <c:v>66.279069767441854</c:v>
                </c:pt>
                <c:pt idx="46">
                  <c:v>75.731707317073173</c:v>
                </c:pt>
                <c:pt idx="47" formatCode="0.0_ ">
                  <c:v>63.897185525560026</c:v>
                </c:pt>
              </c:numCache>
            </c:numRef>
          </c:val>
          <c:smooth val="0"/>
          <c:extLst>
            <c:ext xmlns:c16="http://schemas.microsoft.com/office/drawing/2014/chart" uri="{C3380CC4-5D6E-409C-BE32-E72D297353CC}">
              <c16:uniqueId val="{00000007-8DF2-430E-A5E8-F512C7251826}"/>
            </c:ext>
          </c:extLst>
        </c:ser>
        <c:ser>
          <c:idx val="11"/>
          <c:order val="7"/>
          <c:tx>
            <c:strRef>
              <c:f>'Ⅱ (2)'!$AS$3</c:f>
              <c:strCache>
                <c:ptCount val="1"/>
                <c:pt idx="0">
                  <c:v>平均</c:v>
                </c:pt>
              </c:strCache>
            </c:strRef>
          </c:tx>
          <c:spPr>
            <a:ln w="19050">
              <a:solidFill>
                <a:srgbClr val="FF0000"/>
              </a:solidFill>
              <a:prstDash val="sysDash"/>
            </a:ln>
            <a:effectLst/>
          </c:spPr>
          <c:marker>
            <c:symbol val="none"/>
          </c:marker>
          <c:cat>
            <c:strRef>
              <c:f>'Ⅱ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(2)'!$AS$4:$AS$51</c:f>
              <c:numCache>
                <c:formatCode>General</c:formatCode>
                <c:ptCount val="48"/>
                <c:pt idx="0">
                  <c:v>63.897185525560026</c:v>
                </c:pt>
                <c:pt idx="1">
                  <c:v>63.897185525560026</c:v>
                </c:pt>
                <c:pt idx="2">
                  <c:v>63.897185525560026</c:v>
                </c:pt>
                <c:pt idx="3">
                  <c:v>63.897185525560026</c:v>
                </c:pt>
                <c:pt idx="4">
                  <c:v>63.897185525560026</c:v>
                </c:pt>
                <c:pt idx="5">
                  <c:v>63.897185525560026</c:v>
                </c:pt>
                <c:pt idx="6">
                  <c:v>63.897185525560026</c:v>
                </c:pt>
                <c:pt idx="7">
                  <c:v>63.897185525560026</c:v>
                </c:pt>
                <c:pt idx="8">
                  <c:v>63.897185525560026</c:v>
                </c:pt>
                <c:pt idx="9">
                  <c:v>63.897185525560026</c:v>
                </c:pt>
                <c:pt idx="10">
                  <c:v>63.897185525560026</c:v>
                </c:pt>
                <c:pt idx="11">
                  <c:v>63.897185525560026</c:v>
                </c:pt>
                <c:pt idx="12">
                  <c:v>63.897185525560026</c:v>
                </c:pt>
                <c:pt idx="13">
                  <c:v>63.897185525560026</c:v>
                </c:pt>
                <c:pt idx="14">
                  <c:v>63.897185525560026</c:v>
                </c:pt>
                <c:pt idx="15">
                  <c:v>63.897185525560026</c:v>
                </c:pt>
                <c:pt idx="16">
                  <c:v>63.897185525560026</c:v>
                </c:pt>
                <c:pt idx="17">
                  <c:v>63.897185525560026</c:v>
                </c:pt>
                <c:pt idx="18">
                  <c:v>63.897185525560026</c:v>
                </c:pt>
                <c:pt idx="19">
                  <c:v>63.897185525560026</c:v>
                </c:pt>
                <c:pt idx="20">
                  <c:v>63.897185525560026</c:v>
                </c:pt>
                <c:pt idx="21">
                  <c:v>63.897185525560026</c:v>
                </c:pt>
                <c:pt idx="22">
                  <c:v>63.897185525560026</c:v>
                </c:pt>
                <c:pt idx="23">
                  <c:v>63.897185525560026</c:v>
                </c:pt>
                <c:pt idx="24">
                  <c:v>63.897185525560026</c:v>
                </c:pt>
                <c:pt idx="25">
                  <c:v>63.897185525560026</c:v>
                </c:pt>
                <c:pt idx="26">
                  <c:v>63.897185525560026</c:v>
                </c:pt>
                <c:pt idx="27">
                  <c:v>63.897185525560026</c:v>
                </c:pt>
                <c:pt idx="28">
                  <c:v>63.897185525560026</c:v>
                </c:pt>
                <c:pt idx="29">
                  <c:v>63.897185525560026</c:v>
                </c:pt>
                <c:pt idx="30">
                  <c:v>63.897185525560026</c:v>
                </c:pt>
                <c:pt idx="31">
                  <c:v>63.897185525560026</c:v>
                </c:pt>
                <c:pt idx="32">
                  <c:v>63.897185525560026</c:v>
                </c:pt>
                <c:pt idx="33">
                  <c:v>63.897185525560026</c:v>
                </c:pt>
                <c:pt idx="34">
                  <c:v>63.897185525560026</c:v>
                </c:pt>
                <c:pt idx="35">
                  <c:v>63.897185525560026</c:v>
                </c:pt>
                <c:pt idx="36">
                  <c:v>63.897185525560026</c:v>
                </c:pt>
                <c:pt idx="37">
                  <c:v>63.897185525560026</c:v>
                </c:pt>
                <c:pt idx="38">
                  <c:v>63.897185525560026</c:v>
                </c:pt>
                <c:pt idx="39">
                  <c:v>63.897185525560026</c:v>
                </c:pt>
                <c:pt idx="40">
                  <c:v>63.897185525560026</c:v>
                </c:pt>
                <c:pt idx="41">
                  <c:v>63.897185525560026</c:v>
                </c:pt>
                <c:pt idx="42">
                  <c:v>63.897185525560026</c:v>
                </c:pt>
                <c:pt idx="43">
                  <c:v>63.897185525560026</c:v>
                </c:pt>
                <c:pt idx="44">
                  <c:v>63.897185525560026</c:v>
                </c:pt>
                <c:pt idx="45">
                  <c:v>63.897185525560026</c:v>
                </c:pt>
                <c:pt idx="46">
                  <c:v>63.897185525560026</c:v>
                </c:pt>
                <c:pt idx="47" formatCode="0.0_ ">
                  <c:v>63.897185525560026</c:v>
                </c:pt>
              </c:numCache>
            </c:numRef>
          </c:val>
          <c:smooth val="0"/>
          <c:extLst>
            <c:ext xmlns:c16="http://schemas.microsoft.com/office/drawing/2014/chart" uri="{C3380CC4-5D6E-409C-BE32-E72D297353CC}">
              <c16:uniqueId val="{00000008-8DF2-430E-A5E8-F512C7251826}"/>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6"/>
        <c:delete val="1"/>
      </c:legendEntry>
      <c:legendEntry>
        <c:idx val="7"/>
        <c:delete val="1"/>
      </c:legendEntry>
      <c:layout>
        <c:manualLayout>
          <c:xMode val="edge"/>
          <c:yMode val="edge"/>
          <c:x val="0.12869286491087367"/>
          <c:y val="0.7141795811583096"/>
          <c:w val="0.79522681496591052"/>
          <c:h val="0.21966627317104298"/>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(3)</a:t>
            </a:r>
            <a:r>
              <a:rPr lang="ja-JP" altLang="en-US" sz="1200"/>
              <a:t>在宅医療・介護連携 都道府県別市町村得点</a:t>
            </a:r>
            <a:r>
              <a:rPr lang="en-US" altLang="ja-JP" sz="1200"/>
              <a:t>(</a:t>
            </a:r>
            <a:r>
              <a:rPr lang="ja-JP" altLang="en-US" sz="1200"/>
              <a:t>満点</a:t>
            </a:r>
            <a:r>
              <a:rPr lang="en-US" altLang="ja-JP" sz="1200"/>
              <a:t>105</a:t>
            </a:r>
            <a:r>
              <a:rPr lang="ja-JP" altLang="en-US" sz="1200"/>
              <a:t>点、平均点</a:t>
            </a:r>
            <a:r>
              <a:rPr lang="en-US" altLang="ja-JP" sz="1200"/>
              <a:t>85.5</a:t>
            </a:r>
            <a:r>
              <a:rPr lang="ja-JP" altLang="en-US" sz="1200"/>
              <a:t>点、得点率</a:t>
            </a:r>
            <a:r>
              <a:rPr lang="en-US" altLang="ja-JP" sz="1200"/>
              <a:t>81.4%)</a:t>
            </a:r>
          </a:p>
        </c:rich>
      </c:tx>
      <c:layout>
        <c:manualLayout>
          <c:xMode val="edge"/>
          <c:yMode val="edge"/>
          <c:x val="0.12546685340802988"/>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(3)'!$AN$3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DBDD-49D7-BE10-E155E24B88BF}"/>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(3)'!$AN$4:$AN$51</c:f>
              <c:numCache>
                <c:formatCode>General</c:formatCode>
                <c:ptCount val="48"/>
                <c:pt idx="0">
                  <c:v>72.402234636871512</c:v>
                </c:pt>
                <c:pt idx="1">
                  <c:v>96.25</c:v>
                </c:pt>
                <c:pt idx="2">
                  <c:v>73.333333333333329</c:v>
                </c:pt>
                <c:pt idx="3">
                  <c:v>79.857142857142861</c:v>
                </c:pt>
                <c:pt idx="4">
                  <c:v>65</c:v>
                </c:pt>
                <c:pt idx="5">
                  <c:v>90</c:v>
                </c:pt>
                <c:pt idx="6">
                  <c:v>66.694915254237287</c:v>
                </c:pt>
                <c:pt idx="7">
                  <c:v>69.772727272727266</c:v>
                </c:pt>
                <c:pt idx="8">
                  <c:v>96</c:v>
                </c:pt>
                <c:pt idx="9">
                  <c:v>101.42857142857143</c:v>
                </c:pt>
                <c:pt idx="10">
                  <c:v>89.841269841269835</c:v>
                </c:pt>
                <c:pt idx="11">
                  <c:v>63.24074074074074</c:v>
                </c:pt>
                <c:pt idx="12">
                  <c:v>93.306451612903231</c:v>
                </c:pt>
                <c:pt idx="13">
                  <c:v>94.090909090909093</c:v>
                </c:pt>
                <c:pt idx="14">
                  <c:v>87.833333333333329</c:v>
                </c:pt>
                <c:pt idx="15">
                  <c:v>104</c:v>
                </c:pt>
                <c:pt idx="16">
                  <c:v>90.78947368421052</c:v>
                </c:pt>
                <c:pt idx="17">
                  <c:v>87.647058823529406</c:v>
                </c:pt>
                <c:pt idx="18">
                  <c:v>97.592592592592595</c:v>
                </c:pt>
                <c:pt idx="19">
                  <c:v>80.974025974025977</c:v>
                </c:pt>
                <c:pt idx="20">
                  <c:v>87.61904761904762</c:v>
                </c:pt>
                <c:pt idx="21">
                  <c:v>103.42857142857143</c:v>
                </c:pt>
                <c:pt idx="22">
                  <c:v>93.240740740740748</c:v>
                </c:pt>
                <c:pt idx="23">
                  <c:v>90.34482758620689</c:v>
                </c:pt>
                <c:pt idx="24">
                  <c:v>96.315789473684205</c:v>
                </c:pt>
                <c:pt idx="25">
                  <c:v>87.115384615384613</c:v>
                </c:pt>
                <c:pt idx="26">
                  <c:v>96.162790697674424</c:v>
                </c:pt>
                <c:pt idx="27">
                  <c:v>93.780487804878049</c:v>
                </c:pt>
                <c:pt idx="28">
                  <c:v>69.102564102564102</c:v>
                </c:pt>
                <c:pt idx="29">
                  <c:v>100.66666666666667</c:v>
                </c:pt>
                <c:pt idx="30">
                  <c:v>105</c:v>
                </c:pt>
                <c:pt idx="31">
                  <c:v>81.05263157894737</c:v>
                </c:pt>
                <c:pt idx="32">
                  <c:v>90.370370370370367</c:v>
                </c:pt>
                <c:pt idx="33">
                  <c:v>75</c:v>
                </c:pt>
                <c:pt idx="34">
                  <c:v>74.473684210526315</c:v>
                </c:pt>
                <c:pt idx="35">
                  <c:v>80.833333333333329</c:v>
                </c:pt>
                <c:pt idx="36">
                  <c:v>68.82352941176471</c:v>
                </c:pt>
                <c:pt idx="37">
                  <c:v>76</c:v>
                </c:pt>
                <c:pt idx="38">
                  <c:v>99.264705882352942</c:v>
                </c:pt>
                <c:pt idx="39">
                  <c:v>95</c:v>
                </c:pt>
                <c:pt idx="40">
                  <c:v>98.5</c:v>
                </c:pt>
                <c:pt idx="41">
                  <c:v>90.952380952380949</c:v>
                </c:pt>
                <c:pt idx="42">
                  <c:v>89.111111111111114</c:v>
                </c:pt>
                <c:pt idx="43">
                  <c:v>93.333333333333329</c:v>
                </c:pt>
                <c:pt idx="44">
                  <c:v>97.884615384615387</c:v>
                </c:pt>
                <c:pt idx="45">
                  <c:v>92.79069767441861</c:v>
                </c:pt>
                <c:pt idx="46">
                  <c:v>78.170731707317074</c:v>
                </c:pt>
                <c:pt idx="47" formatCode="0.0_ ">
                  <c:v>85.511200459506028</c:v>
                </c:pt>
              </c:numCache>
            </c:numRef>
          </c:val>
          <c:extLst>
            <c:ext xmlns:c16="http://schemas.microsoft.com/office/drawing/2014/chart" uri="{C3380CC4-5D6E-409C-BE32-E72D297353CC}">
              <c16:uniqueId val="{00000001-DBDD-49D7-BE10-E155E24B88BF}"/>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(3)'!$AO$3</c:f>
              <c:strCache>
                <c:ptCount val="1"/>
                <c:pt idx="0">
                  <c:v>平均</c:v>
                </c:pt>
              </c:strCache>
            </c:strRef>
          </c:tx>
          <c:spPr>
            <a:ln w="19050" cap="rnd">
              <a:solidFill>
                <a:srgbClr val="FF0000"/>
              </a:solidFill>
              <a:prstDash val="sysDash"/>
              <a:round/>
            </a:ln>
            <a:effectLst/>
          </c:spPr>
          <c:marker>
            <c:symbol val="none"/>
          </c:marker>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(3)'!$AO$4:$AO$51</c:f>
              <c:numCache>
                <c:formatCode>General</c:formatCode>
                <c:ptCount val="48"/>
                <c:pt idx="0">
                  <c:v>85.511200459506028</c:v>
                </c:pt>
                <c:pt idx="1">
                  <c:v>85.511200459506028</c:v>
                </c:pt>
                <c:pt idx="2">
                  <c:v>85.511200459506028</c:v>
                </c:pt>
                <c:pt idx="3">
                  <c:v>85.511200459506028</c:v>
                </c:pt>
                <c:pt idx="4">
                  <c:v>85.511200459506028</c:v>
                </c:pt>
                <c:pt idx="5">
                  <c:v>85.511200459506028</c:v>
                </c:pt>
                <c:pt idx="6">
                  <c:v>85.511200459506028</c:v>
                </c:pt>
                <c:pt idx="7">
                  <c:v>85.511200459506028</c:v>
                </c:pt>
                <c:pt idx="8">
                  <c:v>85.511200459506028</c:v>
                </c:pt>
                <c:pt idx="9">
                  <c:v>85.511200459506028</c:v>
                </c:pt>
                <c:pt idx="10">
                  <c:v>85.511200459506028</c:v>
                </c:pt>
                <c:pt idx="11">
                  <c:v>85.511200459506028</c:v>
                </c:pt>
                <c:pt idx="12">
                  <c:v>85.511200459506028</c:v>
                </c:pt>
                <c:pt idx="13">
                  <c:v>85.511200459506028</c:v>
                </c:pt>
                <c:pt idx="14">
                  <c:v>85.511200459506028</c:v>
                </c:pt>
                <c:pt idx="15">
                  <c:v>85.511200459506028</c:v>
                </c:pt>
                <c:pt idx="16">
                  <c:v>85.511200459506028</c:v>
                </c:pt>
                <c:pt idx="17">
                  <c:v>85.511200459506028</c:v>
                </c:pt>
                <c:pt idx="18">
                  <c:v>85.511200459506028</c:v>
                </c:pt>
                <c:pt idx="19">
                  <c:v>85.511200459506028</c:v>
                </c:pt>
                <c:pt idx="20">
                  <c:v>85.511200459506028</c:v>
                </c:pt>
                <c:pt idx="21">
                  <c:v>85.511200459506028</c:v>
                </c:pt>
                <c:pt idx="22">
                  <c:v>85.511200459506028</c:v>
                </c:pt>
                <c:pt idx="23">
                  <c:v>85.511200459506028</c:v>
                </c:pt>
                <c:pt idx="24">
                  <c:v>85.511200459506028</c:v>
                </c:pt>
                <c:pt idx="25">
                  <c:v>85.511200459506028</c:v>
                </c:pt>
                <c:pt idx="26">
                  <c:v>85.511200459506028</c:v>
                </c:pt>
                <c:pt idx="27">
                  <c:v>85.511200459506028</c:v>
                </c:pt>
                <c:pt idx="28">
                  <c:v>85.511200459506028</c:v>
                </c:pt>
                <c:pt idx="29">
                  <c:v>85.511200459506028</c:v>
                </c:pt>
                <c:pt idx="30">
                  <c:v>85.511200459506028</c:v>
                </c:pt>
                <c:pt idx="31">
                  <c:v>85.511200459506028</c:v>
                </c:pt>
                <c:pt idx="32">
                  <c:v>85.511200459506028</c:v>
                </c:pt>
                <c:pt idx="33">
                  <c:v>85.511200459506028</c:v>
                </c:pt>
                <c:pt idx="34">
                  <c:v>85.511200459506028</c:v>
                </c:pt>
                <c:pt idx="35">
                  <c:v>85.511200459506028</c:v>
                </c:pt>
                <c:pt idx="36">
                  <c:v>85.511200459506028</c:v>
                </c:pt>
                <c:pt idx="37">
                  <c:v>85.511200459506028</c:v>
                </c:pt>
                <c:pt idx="38">
                  <c:v>85.511200459506028</c:v>
                </c:pt>
                <c:pt idx="39">
                  <c:v>85.511200459506028</c:v>
                </c:pt>
                <c:pt idx="40">
                  <c:v>85.511200459506028</c:v>
                </c:pt>
                <c:pt idx="41">
                  <c:v>85.511200459506028</c:v>
                </c:pt>
                <c:pt idx="42">
                  <c:v>85.511200459506028</c:v>
                </c:pt>
                <c:pt idx="43">
                  <c:v>85.511200459506028</c:v>
                </c:pt>
                <c:pt idx="44">
                  <c:v>85.511200459506028</c:v>
                </c:pt>
                <c:pt idx="45">
                  <c:v>85.511200459506028</c:v>
                </c:pt>
                <c:pt idx="46">
                  <c:v>85.511200459506028</c:v>
                </c:pt>
                <c:pt idx="47" formatCode="0.0_ ">
                  <c:v>85.511200459506028</c:v>
                </c:pt>
              </c:numCache>
            </c:numRef>
          </c:val>
          <c:smooth val="0"/>
          <c:extLst>
            <c:ext xmlns:c16="http://schemas.microsoft.com/office/drawing/2014/chart" uri="{C3380CC4-5D6E-409C-BE32-E72D297353CC}">
              <c16:uniqueId val="{00000002-DBDD-49D7-BE10-E155E24B88BF}"/>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0796694395711839"/>
        </c:manualLayout>
      </c:layout>
      <c:barChart>
        <c:barDir val="col"/>
        <c:grouping val="stacked"/>
        <c:varyColors val="0"/>
        <c:ser>
          <c:idx val="1"/>
          <c:order val="0"/>
          <c:tx>
            <c:strRef>
              <c:f>'Ⅱ (3)'!$X$3</c:f>
              <c:strCache>
                <c:ptCount val="1"/>
                <c:pt idx="0">
                  <c:v>①地域の医療・介護関係者等が参画する会議において、市町村が所持するデータのほか、都道府県等や郡市区等医師会等関係団体から提供されるデータ等も活用し、在宅医療・介護連携に関する課題を検討し、対応策が具体化されているか(15点、10点)(平均11.2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(3)'!$X$4:$X$51</c:f>
              <c:numCache>
                <c:formatCode>General</c:formatCode>
                <c:ptCount val="48"/>
                <c:pt idx="0">
                  <c:v>8.7709497206703908</c:v>
                </c:pt>
                <c:pt idx="1">
                  <c:v>13.75</c:v>
                </c:pt>
                <c:pt idx="2">
                  <c:v>10.303030303030303</c:v>
                </c:pt>
                <c:pt idx="3">
                  <c:v>12.285714285714286</c:v>
                </c:pt>
                <c:pt idx="4">
                  <c:v>6.6</c:v>
                </c:pt>
                <c:pt idx="5">
                  <c:v>10.857142857142858</c:v>
                </c:pt>
                <c:pt idx="6">
                  <c:v>8.6440677966101696</c:v>
                </c:pt>
                <c:pt idx="7">
                  <c:v>8.9772727272727266</c:v>
                </c:pt>
                <c:pt idx="8">
                  <c:v>13.4</c:v>
                </c:pt>
                <c:pt idx="9">
                  <c:v>13.857142857142858</c:v>
                </c:pt>
                <c:pt idx="10">
                  <c:v>10.476190476190476</c:v>
                </c:pt>
                <c:pt idx="11">
                  <c:v>7.1296296296296298</c:v>
                </c:pt>
                <c:pt idx="12">
                  <c:v>13.14516129032258</c:v>
                </c:pt>
                <c:pt idx="13">
                  <c:v>11.818181818181818</c:v>
                </c:pt>
                <c:pt idx="14">
                  <c:v>13.166666666666666</c:v>
                </c:pt>
                <c:pt idx="15">
                  <c:v>15</c:v>
                </c:pt>
                <c:pt idx="16">
                  <c:v>11.578947368421053</c:v>
                </c:pt>
                <c:pt idx="17">
                  <c:v>12.352941176470589</c:v>
                </c:pt>
                <c:pt idx="18">
                  <c:v>14.074074074074074</c:v>
                </c:pt>
                <c:pt idx="19">
                  <c:v>9.0259740259740262</c:v>
                </c:pt>
                <c:pt idx="20">
                  <c:v>11.071428571428571</c:v>
                </c:pt>
                <c:pt idx="21">
                  <c:v>14.857142857142858</c:v>
                </c:pt>
                <c:pt idx="22">
                  <c:v>11.75925925925926</c:v>
                </c:pt>
                <c:pt idx="23">
                  <c:v>12.241379310344827</c:v>
                </c:pt>
                <c:pt idx="24">
                  <c:v>14.210526315789474</c:v>
                </c:pt>
                <c:pt idx="25">
                  <c:v>10.384615384615385</c:v>
                </c:pt>
                <c:pt idx="26">
                  <c:v>13.720930232558139</c:v>
                </c:pt>
                <c:pt idx="27">
                  <c:v>11.341463414634147</c:v>
                </c:pt>
                <c:pt idx="28">
                  <c:v>7.1794871794871797</c:v>
                </c:pt>
                <c:pt idx="29">
                  <c:v>14.833333333333334</c:v>
                </c:pt>
                <c:pt idx="30">
                  <c:v>15</c:v>
                </c:pt>
                <c:pt idx="31">
                  <c:v>11.315789473684211</c:v>
                </c:pt>
                <c:pt idx="32">
                  <c:v>12.777777777777779</c:v>
                </c:pt>
                <c:pt idx="33">
                  <c:v>10</c:v>
                </c:pt>
                <c:pt idx="34">
                  <c:v>11.052631578947368</c:v>
                </c:pt>
                <c:pt idx="35">
                  <c:v>7.291666666666667</c:v>
                </c:pt>
                <c:pt idx="36">
                  <c:v>5.882352941176471</c:v>
                </c:pt>
                <c:pt idx="37">
                  <c:v>8.75</c:v>
                </c:pt>
                <c:pt idx="38">
                  <c:v>14.264705882352942</c:v>
                </c:pt>
                <c:pt idx="39">
                  <c:v>13.333333333333334</c:v>
                </c:pt>
                <c:pt idx="40">
                  <c:v>12</c:v>
                </c:pt>
                <c:pt idx="41">
                  <c:v>12.619047619047619</c:v>
                </c:pt>
                <c:pt idx="42">
                  <c:v>11.666666666666666</c:v>
                </c:pt>
                <c:pt idx="43">
                  <c:v>13.611111111111111</c:v>
                </c:pt>
                <c:pt idx="44">
                  <c:v>14.807692307692308</c:v>
                </c:pt>
                <c:pt idx="45">
                  <c:v>13.604651162790697</c:v>
                </c:pt>
                <c:pt idx="46">
                  <c:v>10.121951219512194</c:v>
                </c:pt>
                <c:pt idx="47" formatCode="0.0_ ">
                  <c:v>11.206203331418726</c:v>
                </c:pt>
              </c:numCache>
            </c:numRef>
          </c:val>
          <c:extLst>
            <c:ext xmlns:c16="http://schemas.microsoft.com/office/drawing/2014/chart" uri="{C3380CC4-5D6E-409C-BE32-E72D297353CC}">
              <c16:uniqueId val="{00000000-56FD-4AFE-B1CE-7A113F43F355}"/>
            </c:ext>
          </c:extLst>
        </c:ser>
        <c:ser>
          <c:idx val="2"/>
          <c:order val="1"/>
          <c:tx>
            <c:strRef>
              <c:f>'Ⅱ (3)'!$Y$3</c:f>
              <c:strCache>
                <c:ptCount val="1"/>
                <c:pt idx="0">
                  <c:v>②医療・介護関係者の協力を得ながら、切れ目なく在宅医療と在宅介護が一体的に提供される体制の構築に向けて必要に応じて、都道府県等からの支援を受けつつ、（３)①での検討内容を考慮して、必要となる具体的取組を企画・立案した上で、具体的に実行するとともに、実施状況の検証や取組の改善を行っているか(15点、10点)(平均10.2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(3)'!$Y$4:$Y$51</c:f>
              <c:numCache>
                <c:formatCode>General</c:formatCode>
                <c:ptCount val="48"/>
                <c:pt idx="0">
                  <c:v>7.9050279329608939</c:v>
                </c:pt>
                <c:pt idx="1">
                  <c:v>13.5</c:v>
                </c:pt>
                <c:pt idx="2">
                  <c:v>7.1212121212121211</c:v>
                </c:pt>
                <c:pt idx="3">
                  <c:v>10.142857142857142</c:v>
                </c:pt>
                <c:pt idx="4">
                  <c:v>5</c:v>
                </c:pt>
                <c:pt idx="5">
                  <c:v>10.571428571428571</c:v>
                </c:pt>
                <c:pt idx="6">
                  <c:v>8.2203389830508478</c:v>
                </c:pt>
                <c:pt idx="7">
                  <c:v>7.6136363636363633</c:v>
                </c:pt>
                <c:pt idx="8">
                  <c:v>11.8</c:v>
                </c:pt>
                <c:pt idx="9">
                  <c:v>13.857142857142858</c:v>
                </c:pt>
                <c:pt idx="10">
                  <c:v>9.3650793650793656</c:v>
                </c:pt>
                <c:pt idx="11">
                  <c:v>5.5555555555555554</c:v>
                </c:pt>
                <c:pt idx="12">
                  <c:v>12.419354838709678</c:v>
                </c:pt>
                <c:pt idx="13">
                  <c:v>10.909090909090908</c:v>
                </c:pt>
                <c:pt idx="14">
                  <c:v>11.166666666666666</c:v>
                </c:pt>
                <c:pt idx="15">
                  <c:v>15</c:v>
                </c:pt>
                <c:pt idx="16">
                  <c:v>8.9473684210526319</c:v>
                </c:pt>
                <c:pt idx="17">
                  <c:v>10.882352941176471</c:v>
                </c:pt>
                <c:pt idx="18">
                  <c:v>14.074074074074074</c:v>
                </c:pt>
                <c:pt idx="19">
                  <c:v>8.4415584415584419</c:v>
                </c:pt>
                <c:pt idx="20">
                  <c:v>10.476190476190476</c:v>
                </c:pt>
                <c:pt idx="21">
                  <c:v>14</c:v>
                </c:pt>
                <c:pt idx="22">
                  <c:v>10.648148148148149</c:v>
                </c:pt>
                <c:pt idx="23">
                  <c:v>11.896551724137931</c:v>
                </c:pt>
                <c:pt idx="24">
                  <c:v>9.473684210526315</c:v>
                </c:pt>
                <c:pt idx="25">
                  <c:v>12.115384615384615</c:v>
                </c:pt>
                <c:pt idx="26">
                  <c:v>12.674418604651162</c:v>
                </c:pt>
                <c:pt idx="27">
                  <c:v>10.365853658536585</c:v>
                </c:pt>
                <c:pt idx="28">
                  <c:v>6.9230769230769234</c:v>
                </c:pt>
                <c:pt idx="29">
                  <c:v>13.833333333333334</c:v>
                </c:pt>
                <c:pt idx="30">
                  <c:v>15</c:v>
                </c:pt>
                <c:pt idx="31">
                  <c:v>8.9473684210526319</c:v>
                </c:pt>
                <c:pt idx="32">
                  <c:v>10.925925925925926</c:v>
                </c:pt>
                <c:pt idx="33">
                  <c:v>8.9130434782608692</c:v>
                </c:pt>
                <c:pt idx="34">
                  <c:v>8.1578947368421044</c:v>
                </c:pt>
                <c:pt idx="35">
                  <c:v>8.5416666666666661</c:v>
                </c:pt>
                <c:pt idx="36">
                  <c:v>6.4705882352941178</c:v>
                </c:pt>
                <c:pt idx="37">
                  <c:v>8</c:v>
                </c:pt>
                <c:pt idx="38">
                  <c:v>13.088235294117647</c:v>
                </c:pt>
                <c:pt idx="39">
                  <c:v>11.416666666666666</c:v>
                </c:pt>
                <c:pt idx="40">
                  <c:v>12.25</c:v>
                </c:pt>
                <c:pt idx="41">
                  <c:v>11.904761904761905</c:v>
                </c:pt>
                <c:pt idx="42">
                  <c:v>10.444444444444445</c:v>
                </c:pt>
                <c:pt idx="43">
                  <c:v>12.222222222222221</c:v>
                </c:pt>
                <c:pt idx="44">
                  <c:v>14.423076923076923</c:v>
                </c:pt>
                <c:pt idx="45">
                  <c:v>12.55813953488372</c:v>
                </c:pt>
                <c:pt idx="46">
                  <c:v>9.5121951219512191</c:v>
                </c:pt>
                <c:pt idx="47" formatCode="0.0_ ">
                  <c:v>10.229753015508329</c:v>
                </c:pt>
              </c:numCache>
            </c:numRef>
          </c:val>
          <c:extLst>
            <c:ext xmlns:c16="http://schemas.microsoft.com/office/drawing/2014/chart" uri="{C3380CC4-5D6E-409C-BE32-E72D297353CC}">
              <c16:uniqueId val="{00000001-56FD-4AFE-B1CE-7A113F43F355}"/>
            </c:ext>
          </c:extLst>
        </c:ser>
        <c:ser>
          <c:idx val="3"/>
          <c:order val="2"/>
          <c:tx>
            <c:strRef>
              <c:f>'Ⅱ (3)'!$Z$3</c:f>
              <c:strCache>
                <c:ptCount val="1"/>
                <c:pt idx="0">
                  <c:v>③医療・介護関係者間の情報共有ツールの整備又は普及について具体的な取組を行っているか(15点)(平均13.4点)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(3)'!$Z$4:$Z$51</c:f>
              <c:numCache>
                <c:formatCode>General</c:formatCode>
                <c:ptCount val="48"/>
                <c:pt idx="0">
                  <c:v>12.486033519553073</c:v>
                </c:pt>
                <c:pt idx="1">
                  <c:v>15</c:v>
                </c:pt>
                <c:pt idx="2">
                  <c:v>11.818181818181818</c:v>
                </c:pt>
                <c:pt idx="3">
                  <c:v>13.714285714285714</c:v>
                </c:pt>
                <c:pt idx="4">
                  <c:v>12</c:v>
                </c:pt>
                <c:pt idx="5">
                  <c:v>13.285714285714286</c:v>
                </c:pt>
                <c:pt idx="6">
                  <c:v>10.932203389830509</c:v>
                </c:pt>
                <c:pt idx="7">
                  <c:v>11.590909090909092</c:v>
                </c:pt>
                <c:pt idx="8">
                  <c:v>13.8</c:v>
                </c:pt>
                <c:pt idx="9">
                  <c:v>15</c:v>
                </c:pt>
                <c:pt idx="10">
                  <c:v>14.285714285714286</c:v>
                </c:pt>
                <c:pt idx="11">
                  <c:v>11.944444444444445</c:v>
                </c:pt>
                <c:pt idx="12">
                  <c:v>14.274193548387096</c:v>
                </c:pt>
                <c:pt idx="13">
                  <c:v>14.545454545454545</c:v>
                </c:pt>
                <c:pt idx="14">
                  <c:v>14.5</c:v>
                </c:pt>
                <c:pt idx="15">
                  <c:v>15</c:v>
                </c:pt>
                <c:pt idx="16">
                  <c:v>13.421052631578947</c:v>
                </c:pt>
                <c:pt idx="17">
                  <c:v>12.352941176470589</c:v>
                </c:pt>
                <c:pt idx="18">
                  <c:v>13.888888888888889</c:v>
                </c:pt>
                <c:pt idx="19">
                  <c:v>13.831168831168831</c:v>
                </c:pt>
                <c:pt idx="20">
                  <c:v>13.571428571428571</c:v>
                </c:pt>
                <c:pt idx="21">
                  <c:v>15</c:v>
                </c:pt>
                <c:pt idx="22">
                  <c:v>14.722222222222221</c:v>
                </c:pt>
                <c:pt idx="23">
                  <c:v>12.413793103448276</c:v>
                </c:pt>
                <c:pt idx="24">
                  <c:v>14.210526315789474</c:v>
                </c:pt>
                <c:pt idx="25">
                  <c:v>13.26923076923077</c:v>
                </c:pt>
                <c:pt idx="26">
                  <c:v>13.953488372093023</c:v>
                </c:pt>
                <c:pt idx="27">
                  <c:v>15</c:v>
                </c:pt>
                <c:pt idx="28">
                  <c:v>11.538461538461538</c:v>
                </c:pt>
                <c:pt idx="29">
                  <c:v>15</c:v>
                </c:pt>
                <c:pt idx="30">
                  <c:v>15</c:v>
                </c:pt>
                <c:pt idx="31">
                  <c:v>11.842105263157896</c:v>
                </c:pt>
                <c:pt idx="32">
                  <c:v>13.888888888888889</c:v>
                </c:pt>
                <c:pt idx="33">
                  <c:v>11.739130434782609</c:v>
                </c:pt>
                <c:pt idx="34">
                  <c:v>10.263157894736842</c:v>
                </c:pt>
                <c:pt idx="35">
                  <c:v>13.125</c:v>
                </c:pt>
                <c:pt idx="36">
                  <c:v>13.235294117647058</c:v>
                </c:pt>
                <c:pt idx="37">
                  <c:v>13.5</c:v>
                </c:pt>
                <c:pt idx="38">
                  <c:v>15</c:v>
                </c:pt>
                <c:pt idx="39">
                  <c:v>13.75</c:v>
                </c:pt>
                <c:pt idx="40">
                  <c:v>14.25</c:v>
                </c:pt>
                <c:pt idx="41">
                  <c:v>12.857142857142858</c:v>
                </c:pt>
                <c:pt idx="42">
                  <c:v>13</c:v>
                </c:pt>
                <c:pt idx="43">
                  <c:v>13.333333333333334</c:v>
                </c:pt>
                <c:pt idx="44">
                  <c:v>15</c:v>
                </c:pt>
                <c:pt idx="45">
                  <c:v>15</c:v>
                </c:pt>
                <c:pt idx="46">
                  <c:v>12.439024390243903</c:v>
                </c:pt>
                <c:pt idx="47" formatCode="0.0_ ">
                  <c:v>13.423319931074095</c:v>
                </c:pt>
              </c:numCache>
            </c:numRef>
          </c:val>
          <c:extLst>
            <c:ext xmlns:c16="http://schemas.microsoft.com/office/drawing/2014/chart" uri="{C3380CC4-5D6E-409C-BE32-E72D297353CC}">
              <c16:uniqueId val="{00000002-56FD-4AFE-B1CE-7A113F43F355}"/>
            </c:ext>
          </c:extLst>
        </c:ser>
        <c:ser>
          <c:idx val="4"/>
          <c:order val="3"/>
          <c:tx>
            <c:strRef>
              <c:f>'Ⅱ (3)'!$AA$3</c:f>
              <c:strCache>
                <c:ptCount val="1"/>
                <c:pt idx="0">
                  <c:v>④地域の医療・介護関係者、地域包括支援センター等からの在宅医療・介護連携に関する相談に対応するための相談窓口を設置し、在宅医療・介護連携に関する相談内容を、郡市区等医師会等の医療関係団体との会議等に報告しているか(15点)(平均11.3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(3)'!$AA$4:$AA$51</c:f>
              <c:numCache>
                <c:formatCode>General</c:formatCode>
                <c:ptCount val="48"/>
                <c:pt idx="0">
                  <c:v>9.1340782122905022</c:v>
                </c:pt>
                <c:pt idx="1">
                  <c:v>10.5</c:v>
                </c:pt>
                <c:pt idx="2">
                  <c:v>5.4545454545454541</c:v>
                </c:pt>
                <c:pt idx="3">
                  <c:v>9.8571428571428577</c:v>
                </c:pt>
                <c:pt idx="4">
                  <c:v>8.4</c:v>
                </c:pt>
                <c:pt idx="5">
                  <c:v>12.428571428571429</c:v>
                </c:pt>
                <c:pt idx="6">
                  <c:v>6.3559322033898304</c:v>
                </c:pt>
                <c:pt idx="7">
                  <c:v>8.5227272727272734</c:v>
                </c:pt>
                <c:pt idx="8">
                  <c:v>15</c:v>
                </c:pt>
                <c:pt idx="9">
                  <c:v>14.571428571428571</c:v>
                </c:pt>
                <c:pt idx="10">
                  <c:v>15</c:v>
                </c:pt>
                <c:pt idx="11">
                  <c:v>6.666666666666667</c:v>
                </c:pt>
                <c:pt idx="12">
                  <c:v>14.03225806451613</c:v>
                </c:pt>
                <c:pt idx="13">
                  <c:v>15</c:v>
                </c:pt>
                <c:pt idx="14">
                  <c:v>11.5</c:v>
                </c:pt>
                <c:pt idx="15">
                  <c:v>14</c:v>
                </c:pt>
                <c:pt idx="16">
                  <c:v>13.421052631578947</c:v>
                </c:pt>
                <c:pt idx="17">
                  <c:v>11.470588235294118</c:v>
                </c:pt>
                <c:pt idx="18">
                  <c:v>12.777777777777779</c:v>
                </c:pt>
                <c:pt idx="19">
                  <c:v>7.5974025974025974</c:v>
                </c:pt>
                <c:pt idx="20">
                  <c:v>12.142857142857142</c:v>
                </c:pt>
                <c:pt idx="21">
                  <c:v>14.571428571428571</c:v>
                </c:pt>
                <c:pt idx="22">
                  <c:v>13.611111111111111</c:v>
                </c:pt>
                <c:pt idx="23">
                  <c:v>13.96551724137931</c:v>
                </c:pt>
                <c:pt idx="24">
                  <c:v>14.210526315789474</c:v>
                </c:pt>
                <c:pt idx="25">
                  <c:v>12.692307692307692</c:v>
                </c:pt>
                <c:pt idx="26">
                  <c:v>13.255813953488373</c:v>
                </c:pt>
                <c:pt idx="27">
                  <c:v>13.170731707317072</c:v>
                </c:pt>
                <c:pt idx="28">
                  <c:v>8.0769230769230766</c:v>
                </c:pt>
                <c:pt idx="29">
                  <c:v>14.5</c:v>
                </c:pt>
                <c:pt idx="30">
                  <c:v>15</c:v>
                </c:pt>
                <c:pt idx="31">
                  <c:v>11.052631578947368</c:v>
                </c:pt>
                <c:pt idx="32">
                  <c:v>11.666666666666666</c:v>
                </c:pt>
                <c:pt idx="33">
                  <c:v>9.1304347826086953</c:v>
                </c:pt>
                <c:pt idx="34">
                  <c:v>8.6842105263157894</c:v>
                </c:pt>
                <c:pt idx="35">
                  <c:v>11.25</c:v>
                </c:pt>
                <c:pt idx="36">
                  <c:v>12.352941176470589</c:v>
                </c:pt>
                <c:pt idx="37">
                  <c:v>10.5</c:v>
                </c:pt>
                <c:pt idx="38">
                  <c:v>13.676470588235293</c:v>
                </c:pt>
                <c:pt idx="39">
                  <c:v>13.25</c:v>
                </c:pt>
                <c:pt idx="40">
                  <c:v>15</c:v>
                </c:pt>
                <c:pt idx="41">
                  <c:v>12.857142857142858</c:v>
                </c:pt>
                <c:pt idx="42">
                  <c:v>11</c:v>
                </c:pt>
                <c:pt idx="43">
                  <c:v>14.166666666666666</c:v>
                </c:pt>
                <c:pt idx="44">
                  <c:v>10.961538461538462</c:v>
                </c:pt>
                <c:pt idx="45">
                  <c:v>10.465116279069768</c:v>
                </c:pt>
                <c:pt idx="46">
                  <c:v>9.8780487804878057</c:v>
                </c:pt>
                <c:pt idx="47" formatCode="0.0_ ">
                  <c:v>11.303848363009765</c:v>
                </c:pt>
              </c:numCache>
            </c:numRef>
          </c:val>
          <c:extLst>
            <c:ext xmlns:c16="http://schemas.microsoft.com/office/drawing/2014/chart" uri="{C3380CC4-5D6E-409C-BE32-E72D297353CC}">
              <c16:uniqueId val="{00000003-56FD-4AFE-B1CE-7A113F43F355}"/>
            </c:ext>
          </c:extLst>
        </c:ser>
        <c:ser>
          <c:idx val="5"/>
          <c:order val="4"/>
          <c:tx>
            <c:strRef>
              <c:f>'Ⅱ (3)'!$AB$3</c:f>
              <c:strCache>
                <c:ptCount val="1"/>
                <c:pt idx="0">
                  <c:v>⑤医療・介護関係の多職種が合同で参加するグループワークや事例検討など参加型の研修会を、保険者として開催又は開催支援しているか(15点)(平均13.7点)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(3)'!$AB$4:$AB$51</c:f>
              <c:numCache>
                <c:formatCode>General</c:formatCode>
                <c:ptCount val="48"/>
                <c:pt idx="0">
                  <c:v>12.067039106145252</c:v>
                </c:pt>
                <c:pt idx="1">
                  <c:v>14.25</c:v>
                </c:pt>
                <c:pt idx="2">
                  <c:v>13.636363636363637</c:v>
                </c:pt>
                <c:pt idx="3">
                  <c:v>12</c:v>
                </c:pt>
                <c:pt idx="4">
                  <c:v>12.6</c:v>
                </c:pt>
                <c:pt idx="5">
                  <c:v>14.142857142857142</c:v>
                </c:pt>
                <c:pt idx="6">
                  <c:v>10.677966101694915</c:v>
                </c:pt>
                <c:pt idx="7">
                  <c:v>13.977272727272727</c:v>
                </c:pt>
                <c:pt idx="8">
                  <c:v>15</c:v>
                </c:pt>
                <c:pt idx="9">
                  <c:v>14.571428571428571</c:v>
                </c:pt>
                <c:pt idx="10">
                  <c:v>14.761904761904763</c:v>
                </c:pt>
                <c:pt idx="11">
                  <c:v>13.055555555555555</c:v>
                </c:pt>
                <c:pt idx="12">
                  <c:v>13.790322580645162</c:v>
                </c:pt>
                <c:pt idx="13">
                  <c:v>14.090909090909092</c:v>
                </c:pt>
                <c:pt idx="14">
                  <c:v>13.5</c:v>
                </c:pt>
                <c:pt idx="15">
                  <c:v>15</c:v>
                </c:pt>
                <c:pt idx="16">
                  <c:v>14.210526315789474</c:v>
                </c:pt>
                <c:pt idx="17">
                  <c:v>14.117647058823529</c:v>
                </c:pt>
                <c:pt idx="18">
                  <c:v>13.888888888888889</c:v>
                </c:pt>
                <c:pt idx="19">
                  <c:v>14.025974025974026</c:v>
                </c:pt>
                <c:pt idx="20">
                  <c:v>14.642857142857142</c:v>
                </c:pt>
                <c:pt idx="21">
                  <c:v>15</c:v>
                </c:pt>
                <c:pt idx="22">
                  <c:v>15</c:v>
                </c:pt>
                <c:pt idx="23">
                  <c:v>14.482758620689655</c:v>
                </c:pt>
                <c:pt idx="24">
                  <c:v>15</c:v>
                </c:pt>
                <c:pt idx="25">
                  <c:v>13.26923076923077</c:v>
                </c:pt>
                <c:pt idx="26">
                  <c:v>15</c:v>
                </c:pt>
                <c:pt idx="27">
                  <c:v>15</c:v>
                </c:pt>
                <c:pt idx="28">
                  <c:v>11.153846153846153</c:v>
                </c:pt>
                <c:pt idx="29">
                  <c:v>14</c:v>
                </c:pt>
                <c:pt idx="30">
                  <c:v>15</c:v>
                </c:pt>
                <c:pt idx="31">
                  <c:v>12.631578947368421</c:v>
                </c:pt>
                <c:pt idx="32">
                  <c:v>15</c:v>
                </c:pt>
                <c:pt idx="33">
                  <c:v>13.695652173913043</c:v>
                </c:pt>
                <c:pt idx="34">
                  <c:v>14.210526315789474</c:v>
                </c:pt>
                <c:pt idx="35">
                  <c:v>13.75</c:v>
                </c:pt>
                <c:pt idx="36">
                  <c:v>13.235294117647058</c:v>
                </c:pt>
                <c:pt idx="37">
                  <c:v>11.25</c:v>
                </c:pt>
                <c:pt idx="38">
                  <c:v>14.117647058823529</c:v>
                </c:pt>
                <c:pt idx="39">
                  <c:v>15</c:v>
                </c:pt>
                <c:pt idx="40">
                  <c:v>15</c:v>
                </c:pt>
                <c:pt idx="41">
                  <c:v>15</c:v>
                </c:pt>
                <c:pt idx="42">
                  <c:v>15</c:v>
                </c:pt>
                <c:pt idx="43">
                  <c:v>12.5</c:v>
                </c:pt>
                <c:pt idx="44">
                  <c:v>13.846153846153847</c:v>
                </c:pt>
                <c:pt idx="45">
                  <c:v>13.604651162790697</c:v>
                </c:pt>
                <c:pt idx="46">
                  <c:v>12.439024390243903</c:v>
                </c:pt>
                <c:pt idx="47" formatCode="0.0_ ">
                  <c:v>13.699023549684089</c:v>
                </c:pt>
              </c:numCache>
            </c:numRef>
          </c:val>
          <c:extLst>
            <c:ext xmlns:c16="http://schemas.microsoft.com/office/drawing/2014/chart" uri="{C3380CC4-5D6E-409C-BE32-E72D297353CC}">
              <c16:uniqueId val="{00000004-56FD-4AFE-B1CE-7A113F43F355}"/>
            </c:ext>
          </c:extLst>
        </c:ser>
        <c:ser>
          <c:idx val="6"/>
          <c:order val="5"/>
          <c:tx>
            <c:strRef>
              <c:f>'Ⅱ (3)'!$AC$3</c:f>
              <c:strCache>
                <c:ptCount val="1"/>
                <c:pt idx="0">
                  <c:v>⑥関係市町村や郡市区等医師会等関係団体、都道府県等と連携し、退院支援ルール等、広域的な医療介護連携に関する取組を企画・立案し、実行しているか(15点)(平均12.0点)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dLbl>
              <c:idx val="22"/>
              <c:layout>
                <c:manualLayout>
                  <c:x val="-1.0332748767577796E-16"/>
                  <c:y val="-8.38801366057374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56FD-4AFE-B1CE-7A113F43F355}"/>
                </c:ext>
              </c:extLst>
            </c:dLbl>
            <c:dLbl>
              <c:idx val="27"/>
              <c:layout>
                <c:manualLayout>
                  <c:x val="0"/>
                  <c:y val="-1.677602732114748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56FD-4AFE-B1CE-7A113F43F355}"/>
                </c:ext>
              </c:extLst>
            </c:dLbl>
            <c:dLbl>
              <c:idx val="45"/>
              <c:layout>
                <c:manualLayout>
                  <c:x val="0"/>
                  <c:y val="1.04850170757171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56FD-4AFE-B1CE-7A113F43F355}"/>
                </c:ext>
              </c:extLst>
            </c:dLbl>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(3)'!$AC$4:$AC$51</c:f>
              <c:numCache>
                <c:formatCode>General</c:formatCode>
                <c:ptCount val="48"/>
                <c:pt idx="0">
                  <c:v>9.972067039106145</c:v>
                </c:pt>
                <c:pt idx="1">
                  <c:v>15</c:v>
                </c:pt>
                <c:pt idx="2">
                  <c:v>11.363636363636363</c:v>
                </c:pt>
                <c:pt idx="3">
                  <c:v>9.8571428571428577</c:v>
                </c:pt>
                <c:pt idx="4">
                  <c:v>7.8</c:v>
                </c:pt>
                <c:pt idx="5">
                  <c:v>14.571428571428571</c:v>
                </c:pt>
                <c:pt idx="6">
                  <c:v>11.186440677966102</c:v>
                </c:pt>
                <c:pt idx="7">
                  <c:v>5.1136363636363633</c:v>
                </c:pt>
                <c:pt idx="8">
                  <c:v>12</c:v>
                </c:pt>
                <c:pt idx="9">
                  <c:v>15</c:v>
                </c:pt>
                <c:pt idx="10">
                  <c:v>11.19047619047619</c:v>
                </c:pt>
                <c:pt idx="11">
                  <c:v>5.833333333333333</c:v>
                </c:pt>
                <c:pt idx="12">
                  <c:v>11.85483870967742</c:v>
                </c:pt>
                <c:pt idx="13">
                  <c:v>13.636363636363637</c:v>
                </c:pt>
                <c:pt idx="14">
                  <c:v>10.5</c:v>
                </c:pt>
                <c:pt idx="15">
                  <c:v>15</c:v>
                </c:pt>
                <c:pt idx="16">
                  <c:v>15</c:v>
                </c:pt>
                <c:pt idx="17">
                  <c:v>12.352941176470589</c:v>
                </c:pt>
                <c:pt idx="18">
                  <c:v>15</c:v>
                </c:pt>
                <c:pt idx="19">
                  <c:v>14.025974025974026</c:v>
                </c:pt>
                <c:pt idx="20">
                  <c:v>11.071428571428571</c:v>
                </c:pt>
                <c:pt idx="21">
                  <c:v>15</c:v>
                </c:pt>
                <c:pt idx="22">
                  <c:v>12.5</c:v>
                </c:pt>
                <c:pt idx="23">
                  <c:v>10.862068965517242</c:v>
                </c:pt>
                <c:pt idx="24">
                  <c:v>14.210526315789474</c:v>
                </c:pt>
                <c:pt idx="25">
                  <c:v>12.115384615384615</c:v>
                </c:pt>
                <c:pt idx="26">
                  <c:v>12.55813953488372</c:v>
                </c:pt>
                <c:pt idx="27">
                  <c:v>13.902439024390244</c:v>
                </c:pt>
                <c:pt idx="28">
                  <c:v>13.076923076923077</c:v>
                </c:pt>
                <c:pt idx="29">
                  <c:v>14.5</c:v>
                </c:pt>
                <c:pt idx="30">
                  <c:v>15</c:v>
                </c:pt>
                <c:pt idx="31">
                  <c:v>12.631578947368421</c:v>
                </c:pt>
                <c:pt idx="32">
                  <c:v>11.111111111111111</c:v>
                </c:pt>
                <c:pt idx="33">
                  <c:v>7.8260869565217392</c:v>
                </c:pt>
                <c:pt idx="34">
                  <c:v>7.8947368421052628</c:v>
                </c:pt>
                <c:pt idx="35">
                  <c:v>13.125</c:v>
                </c:pt>
                <c:pt idx="36">
                  <c:v>4.4117647058823533</c:v>
                </c:pt>
                <c:pt idx="37">
                  <c:v>12.75</c:v>
                </c:pt>
                <c:pt idx="38">
                  <c:v>15</c:v>
                </c:pt>
                <c:pt idx="39">
                  <c:v>13.25</c:v>
                </c:pt>
                <c:pt idx="40">
                  <c:v>15</c:v>
                </c:pt>
                <c:pt idx="41">
                  <c:v>10.714285714285714</c:v>
                </c:pt>
                <c:pt idx="42">
                  <c:v>13</c:v>
                </c:pt>
                <c:pt idx="43">
                  <c:v>15</c:v>
                </c:pt>
                <c:pt idx="44">
                  <c:v>15</c:v>
                </c:pt>
                <c:pt idx="45">
                  <c:v>13.953488372093023</c:v>
                </c:pt>
                <c:pt idx="46">
                  <c:v>11.341463414634147</c:v>
                </c:pt>
                <c:pt idx="47" formatCode="0.0_ ">
                  <c:v>11.950028719126939</c:v>
                </c:pt>
              </c:numCache>
            </c:numRef>
          </c:val>
          <c:extLst>
            <c:ext xmlns:c16="http://schemas.microsoft.com/office/drawing/2014/chart" uri="{C3380CC4-5D6E-409C-BE32-E72D297353CC}">
              <c16:uniqueId val="{00000008-56FD-4AFE-B1CE-7A113F43F355}"/>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7"/>
          <c:order val="6"/>
          <c:tx>
            <c:strRef>
              <c:f>'Ⅱ (3)'!$AD$3</c:f>
              <c:strCache>
                <c:ptCount val="1"/>
                <c:pt idx="0">
                  <c:v>合計</c:v>
                </c:pt>
              </c:strCache>
            </c:strRef>
          </c:tx>
          <c:spPr>
            <a:ln w="6350">
              <a:noFill/>
            </a:ln>
            <a:effectLst/>
          </c:spPr>
          <c:marker>
            <c:symbol val="none"/>
          </c:marker>
          <c:dLbls>
            <c:dLbl>
              <c:idx val="19"/>
              <c:layout>
                <c:manualLayout>
                  <c:x val="-1.9120502803132568E-2"/>
                  <c:y val="-1.699101145079447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56FD-4AFE-B1CE-7A113F43F355}"/>
                </c:ext>
              </c:extLst>
            </c:dLbl>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A-56FD-4AFE-B1CE-7A113F43F355}"/>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(3)'!$AD$4:$AD$51</c:f>
              <c:numCache>
                <c:formatCode>General</c:formatCode>
                <c:ptCount val="48"/>
                <c:pt idx="0">
                  <c:v>60.33519553072626</c:v>
                </c:pt>
                <c:pt idx="1">
                  <c:v>82</c:v>
                </c:pt>
                <c:pt idx="2">
                  <c:v>59.696969696969688</c:v>
                </c:pt>
                <c:pt idx="3">
                  <c:v>67.857142857142861</c:v>
                </c:pt>
                <c:pt idx="4">
                  <c:v>52.4</c:v>
                </c:pt>
                <c:pt idx="5">
                  <c:v>75.857142857142861</c:v>
                </c:pt>
                <c:pt idx="6">
                  <c:v>56.016949152542374</c:v>
                </c:pt>
                <c:pt idx="7">
                  <c:v>55.795454545454547</c:v>
                </c:pt>
                <c:pt idx="8">
                  <c:v>81</c:v>
                </c:pt>
                <c:pt idx="9">
                  <c:v>86.857142857142861</c:v>
                </c:pt>
                <c:pt idx="10">
                  <c:v>75.079365079365076</c:v>
                </c:pt>
                <c:pt idx="11">
                  <c:v>50.18518518518519</c:v>
                </c:pt>
                <c:pt idx="12">
                  <c:v>79.516129032258064</c:v>
                </c:pt>
                <c:pt idx="13">
                  <c:v>80</c:v>
                </c:pt>
                <c:pt idx="14">
                  <c:v>74.333333333333329</c:v>
                </c:pt>
                <c:pt idx="15">
                  <c:v>89</c:v>
                </c:pt>
                <c:pt idx="16">
                  <c:v>76.578947368421041</c:v>
                </c:pt>
                <c:pt idx="17">
                  <c:v>73.529411764705884</c:v>
                </c:pt>
                <c:pt idx="18">
                  <c:v>83.703703703703709</c:v>
                </c:pt>
                <c:pt idx="19">
                  <c:v>66.94805194805194</c:v>
                </c:pt>
                <c:pt idx="20">
                  <c:v>72.976190476190467</c:v>
                </c:pt>
                <c:pt idx="21">
                  <c:v>88.428571428571431</c:v>
                </c:pt>
                <c:pt idx="22">
                  <c:v>78.240740740740748</c:v>
                </c:pt>
                <c:pt idx="23">
                  <c:v>75.862068965517238</c:v>
                </c:pt>
                <c:pt idx="24">
                  <c:v>81.31578947368422</c:v>
                </c:pt>
                <c:pt idx="25">
                  <c:v>73.846153846153854</c:v>
                </c:pt>
                <c:pt idx="26">
                  <c:v>81.162790697674424</c:v>
                </c:pt>
                <c:pt idx="27">
                  <c:v>78.780487804878049</c:v>
                </c:pt>
                <c:pt idx="28">
                  <c:v>57.948717948717942</c:v>
                </c:pt>
                <c:pt idx="29">
                  <c:v>86.666666666666671</c:v>
                </c:pt>
                <c:pt idx="30">
                  <c:v>90</c:v>
                </c:pt>
                <c:pt idx="31">
                  <c:v>68.421052631578959</c:v>
                </c:pt>
                <c:pt idx="32">
                  <c:v>75.370370370370381</c:v>
                </c:pt>
                <c:pt idx="33">
                  <c:v>61.304347826086961</c:v>
                </c:pt>
                <c:pt idx="34">
                  <c:v>60.263157894736835</c:v>
                </c:pt>
                <c:pt idx="35">
                  <c:v>67.083333333333329</c:v>
                </c:pt>
                <c:pt idx="36">
                  <c:v>55.588235294117645</c:v>
                </c:pt>
                <c:pt idx="37">
                  <c:v>64.75</c:v>
                </c:pt>
                <c:pt idx="38">
                  <c:v>85.14705882352942</c:v>
                </c:pt>
                <c:pt idx="39">
                  <c:v>80</c:v>
                </c:pt>
                <c:pt idx="40">
                  <c:v>83.5</c:v>
                </c:pt>
                <c:pt idx="41">
                  <c:v>75.952380952380949</c:v>
                </c:pt>
                <c:pt idx="42">
                  <c:v>74.111111111111114</c:v>
                </c:pt>
                <c:pt idx="43">
                  <c:v>80.833333333333329</c:v>
                </c:pt>
                <c:pt idx="44">
                  <c:v>84.038461538461547</c:v>
                </c:pt>
                <c:pt idx="45">
                  <c:v>79.186046511627907</c:v>
                </c:pt>
                <c:pt idx="46">
                  <c:v>65.731707317073173</c:v>
                </c:pt>
                <c:pt idx="47" formatCode="0.0_ ">
                  <c:v>71.812176909821943</c:v>
                </c:pt>
              </c:numCache>
            </c:numRef>
          </c:val>
          <c:smooth val="0"/>
          <c:extLst>
            <c:ext xmlns:c16="http://schemas.microsoft.com/office/drawing/2014/chart" uri="{C3380CC4-5D6E-409C-BE32-E72D297353CC}">
              <c16:uniqueId val="{0000000B-56FD-4AFE-B1CE-7A113F43F355}"/>
            </c:ext>
          </c:extLst>
        </c:ser>
        <c:ser>
          <c:idx val="8"/>
          <c:order val="7"/>
          <c:tx>
            <c:strRef>
              <c:f>'Ⅱ (3)'!$AE$3</c:f>
              <c:strCache>
                <c:ptCount val="1"/>
                <c:pt idx="0">
                  <c:v>平均</c:v>
                </c:pt>
              </c:strCache>
            </c:strRef>
          </c:tx>
          <c:spPr>
            <a:ln w="19050">
              <a:solidFill>
                <a:srgbClr val="FF0000"/>
              </a:solidFill>
              <a:prstDash val="sysDash"/>
            </a:ln>
            <a:effectLst/>
          </c:spPr>
          <c:marker>
            <c:symbol val="none"/>
          </c:marker>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(3)'!$AE$4:$AE$51</c:f>
              <c:numCache>
                <c:formatCode>General</c:formatCode>
                <c:ptCount val="48"/>
                <c:pt idx="0">
                  <c:v>71.812176909821943</c:v>
                </c:pt>
                <c:pt idx="1">
                  <c:v>71.812176909821943</c:v>
                </c:pt>
                <c:pt idx="2">
                  <c:v>71.812176909821943</c:v>
                </c:pt>
                <c:pt idx="3">
                  <c:v>71.812176909821943</c:v>
                </c:pt>
                <c:pt idx="4">
                  <c:v>71.812176909821943</c:v>
                </c:pt>
                <c:pt idx="5">
                  <c:v>71.812176909821943</c:v>
                </c:pt>
                <c:pt idx="6">
                  <c:v>71.812176909821943</c:v>
                </c:pt>
                <c:pt idx="7">
                  <c:v>71.812176909821943</c:v>
                </c:pt>
                <c:pt idx="8">
                  <c:v>71.812176909821943</c:v>
                </c:pt>
                <c:pt idx="9">
                  <c:v>71.812176909821943</c:v>
                </c:pt>
                <c:pt idx="10">
                  <c:v>71.812176909821943</c:v>
                </c:pt>
                <c:pt idx="11">
                  <c:v>71.812176909821943</c:v>
                </c:pt>
                <c:pt idx="12">
                  <c:v>71.812176909821943</c:v>
                </c:pt>
                <c:pt idx="13">
                  <c:v>71.812176909821943</c:v>
                </c:pt>
                <c:pt idx="14">
                  <c:v>71.812176909821943</c:v>
                </c:pt>
                <c:pt idx="15">
                  <c:v>71.812176909821943</c:v>
                </c:pt>
                <c:pt idx="16">
                  <c:v>71.812176909821943</c:v>
                </c:pt>
                <c:pt idx="17">
                  <c:v>71.812176909821943</c:v>
                </c:pt>
                <c:pt idx="18">
                  <c:v>71.812176909821943</c:v>
                </c:pt>
                <c:pt idx="19">
                  <c:v>71.812176909821943</c:v>
                </c:pt>
                <c:pt idx="20">
                  <c:v>71.812176909821943</c:v>
                </c:pt>
                <c:pt idx="21">
                  <c:v>71.812176909821943</c:v>
                </c:pt>
                <c:pt idx="22">
                  <c:v>71.812176909821943</c:v>
                </c:pt>
                <c:pt idx="23">
                  <c:v>71.812176909821943</c:v>
                </c:pt>
                <c:pt idx="24">
                  <c:v>71.812176909821943</c:v>
                </c:pt>
                <c:pt idx="25">
                  <c:v>71.812176909821943</c:v>
                </c:pt>
                <c:pt idx="26">
                  <c:v>71.812176909821943</c:v>
                </c:pt>
                <c:pt idx="27">
                  <c:v>71.812176909821943</c:v>
                </c:pt>
                <c:pt idx="28">
                  <c:v>71.812176909821943</c:v>
                </c:pt>
                <c:pt idx="29">
                  <c:v>71.812176909821943</c:v>
                </c:pt>
                <c:pt idx="30">
                  <c:v>71.812176909821943</c:v>
                </c:pt>
                <c:pt idx="31">
                  <c:v>71.812176909821943</c:v>
                </c:pt>
                <c:pt idx="32">
                  <c:v>71.812176909821943</c:v>
                </c:pt>
                <c:pt idx="33">
                  <c:v>71.812176909821943</c:v>
                </c:pt>
                <c:pt idx="34">
                  <c:v>71.812176909821943</c:v>
                </c:pt>
                <c:pt idx="35">
                  <c:v>71.812176909821943</c:v>
                </c:pt>
                <c:pt idx="36">
                  <c:v>71.812176909821943</c:v>
                </c:pt>
                <c:pt idx="37">
                  <c:v>71.812176909821943</c:v>
                </c:pt>
                <c:pt idx="38">
                  <c:v>71.812176909821943</c:v>
                </c:pt>
                <c:pt idx="39">
                  <c:v>71.812176909821943</c:v>
                </c:pt>
                <c:pt idx="40">
                  <c:v>71.812176909821943</c:v>
                </c:pt>
                <c:pt idx="41">
                  <c:v>71.812176909821943</c:v>
                </c:pt>
                <c:pt idx="42">
                  <c:v>71.812176909821943</c:v>
                </c:pt>
                <c:pt idx="43">
                  <c:v>71.812176909821943</c:v>
                </c:pt>
                <c:pt idx="44">
                  <c:v>71.812176909821943</c:v>
                </c:pt>
                <c:pt idx="45">
                  <c:v>71.812176909821943</c:v>
                </c:pt>
                <c:pt idx="46">
                  <c:v>71.812176909821943</c:v>
                </c:pt>
                <c:pt idx="47" formatCode="0.0_ ">
                  <c:v>71.812176909821943</c:v>
                </c:pt>
              </c:numCache>
            </c:numRef>
          </c:val>
          <c:smooth val="0"/>
          <c:extLst>
            <c:ext xmlns:c16="http://schemas.microsoft.com/office/drawing/2014/chart" uri="{C3380CC4-5D6E-409C-BE32-E72D297353CC}">
              <c16:uniqueId val="{0000000C-56FD-4AFE-B1CE-7A113F43F355}"/>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6"/>
        <c:delete val="1"/>
      </c:legendEntry>
      <c:legendEntry>
        <c:idx val="7"/>
        <c:delete val="1"/>
      </c:legendEntry>
      <c:layout>
        <c:manualLayout>
          <c:xMode val="edge"/>
          <c:yMode val="edge"/>
          <c:x val="6.8355977042662261E-2"/>
          <c:y val="0.68987597483737306"/>
          <c:w val="0.89215803904946367"/>
          <c:h val="0.30797339348843839"/>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0796694395711839"/>
        </c:manualLayout>
      </c:layout>
      <c:barChart>
        <c:barDir val="col"/>
        <c:grouping val="stacked"/>
        <c:varyColors val="0"/>
        <c:ser>
          <c:idx val="5"/>
          <c:order val="0"/>
          <c:tx>
            <c:strRef>
              <c:f>'Ⅱ (3)'!$AJ$3</c:f>
              <c:strCache>
                <c:ptCount val="1"/>
                <c:pt idx="0">
                  <c:v>⑤医療・介護関係の多職種が合同で参加するグループワークや事例検討など参加型の研修会を、保険者として開催又は開催支援しているか(15点)(平均13.7点)</c:v>
                </c:pt>
              </c:strCache>
            </c:strRef>
          </c:tx>
          <c:spPr>
            <a:solidFill>
              <a:srgbClr val="275EA1"/>
            </a:solidFill>
            <a:ln w="6350">
              <a:solidFill>
                <a:schemeClr val="bg1">
                  <a:lumMod val="50000"/>
                </a:schemeClr>
              </a:solidFill>
            </a:ln>
            <a:effectLst/>
          </c:spPr>
          <c:invertIfNegative val="0"/>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(3)'!$AJ$4:$AJ$51</c:f>
              <c:numCache>
                <c:formatCode>General</c:formatCode>
                <c:ptCount val="48"/>
                <c:pt idx="0">
                  <c:v>12.067039106145252</c:v>
                </c:pt>
                <c:pt idx="1">
                  <c:v>14.25</c:v>
                </c:pt>
                <c:pt idx="2">
                  <c:v>13.636363636363637</c:v>
                </c:pt>
                <c:pt idx="3">
                  <c:v>12</c:v>
                </c:pt>
                <c:pt idx="4">
                  <c:v>12.6</c:v>
                </c:pt>
                <c:pt idx="5">
                  <c:v>14.142857142857142</c:v>
                </c:pt>
                <c:pt idx="6">
                  <c:v>10.677966101694915</c:v>
                </c:pt>
                <c:pt idx="7">
                  <c:v>13.977272727272727</c:v>
                </c:pt>
                <c:pt idx="8">
                  <c:v>15</c:v>
                </c:pt>
                <c:pt idx="9">
                  <c:v>14.571428571428571</c:v>
                </c:pt>
                <c:pt idx="10">
                  <c:v>14.761904761904763</c:v>
                </c:pt>
                <c:pt idx="11">
                  <c:v>13.055555555555555</c:v>
                </c:pt>
                <c:pt idx="12">
                  <c:v>13.790322580645162</c:v>
                </c:pt>
                <c:pt idx="13">
                  <c:v>14.090909090909092</c:v>
                </c:pt>
                <c:pt idx="14">
                  <c:v>13.5</c:v>
                </c:pt>
                <c:pt idx="15">
                  <c:v>15</c:v>
                </c:pt>
                <c:pt idx="16">
                  <c:v>14.210526315789474</c:v>
                </c:pt>
                <c:pt idx="17">
                  <c:v>14.117647058823529</c:v>
                </c:pt>
                <c:pt idx="18">
                  <c:v>13.888888888888889</c:v>
                </c:pt>
                <c:pt idx="19">
                  <c:v>14.025974025974026</c:v>
                </c:pt>
                <c:pt idx="20">
                  <c:v>14.642857142857142</c:v>
                </c:pt>
                <c:pt idx="21">
                  <c:v>15</c:v>
                </c:pt>
                <c:pt idx="22">
                  <c:v>15</c:v>
                </c:pt>
                <c:pt idx="23">
                  <c:v>14.482758620689655</c:v>
                </c:pt>
                <c:pt idx="24">
                  <c:v>15</c:v>
                </c:pt>
                <c:pt idx="25">
                  <c:v>13.26923076923077</c:v>
                </c:pt>
                <c:pt idx="26">
                  <c:v>15</c:v>
                </c:pt>
                <c:pt idx="27">
                  <c:v>15</c:v>
                </c:pt>
                <c:pt idx="28">
                  <c:v>11.153846153846153</c:v>
                </c:pt>
                <c:pt idx="29">
                  <c:v>14</c:v>
                </c:pt>
                <c:pt idx="30">
                  <c:v>15</c:v>
                </c:pt>
                <c:pt idx="31">
                  <c:v>12.631578947368421</c:v>
                </c:pt>
                <c:pt idx="32">
                  <c:v>15</c:v>
                </c:pt>
                <c:pt idx="33">
                  <c:v>13.695652173913043</c:v>
                </c:pt>
                <c:pt idx="34">
                  <c:v>14.210526315789474</c:v>
                </c:pt>
                <c:pt idx="35">
                  <c:v>13.75</c:v>
                </c:pt>
                <c:pt idx="36">
                  <c:v>13.235294117647058</c:v>
                </c:pt>
                <c:pt idx="37">
                  <c:v>11.25</c:v>
                </c:pt>
                <c:pt idx="38">
                  <c:v>14.117647058823529</c:v>
                </c:pt>
                <c:pt idx="39">
                  <c:v>15</c:v>
                </c:pt>
                <c:pt idx="40">
                  <c:v>15</c:v>
                </c:pt>
                <c:pt idx="41">
                  <c:v>15</c:v>
                </c:pt>
                <c:pt idx="42">
                  <c:v>15</c:v>
                </c:pt>
                <c:pt idx="43">
                  <c:v>12.5</c:v>
                </c:pt>
                <c:pt idx="44">
                  <c:v>13.846153846153847</c:v>
                </c:pt>
                <c:pt idx="45">
                  <c:v>13.604651162790697</c:v>
                </c:pt>
                <c:pt idx="46">
                  <c:v>12.439024390243903</c:v>
                </c:pt>
                <c:pt idx="47" formatCode="0.0_ ">
                  <c:v>13.699023549684089</c:v>
                </c:pt>
              </c:numCache>
            </c:numRef>
          </c:val>
          <c:extLst>
            <c:ext xmlns:c16="http://schemas.microsoft.com/office/drawing/2014/chart" uri="{C3380CC4-5D6E-409C-BE32-E72D297353CC}">
              <c16:uniqueId val="{00000000-0C41-4FDD-9703-2C2A8F7AA8FB}"/>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7"/>
          <c:order val="1"/>
          <c:tx>
            <c:strRef>
              <c:f>'Ⅱ (3)'!$AL$3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1-0C41-4FDD-9703-2C2A8F7AA8FB}"/>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(3)'!$AL$4:$AL$51</c:f>
              <c:numCache>
                <c:formatCode>General</c:formatCode>
                <c:ptCount val="48"/>
                <c:pt idx="0">
                  <c:v>12.067039106145252</c:v>
                </c:pt>
                <c:pt idx="1">
                  <c:v>14.25</c:v>
                </c:pt>
                <c:pt idx="2">
                  <c:v>13.636363636363637</c:v>
                </c:pt>
                <c:pt idx="3">
                  <c:v>12</c:v>
                </c:pt>
                <c:pt idx="4">
                  <c:v>12.6</c:v>
                </c:pt>
                <c:pt idx="5">
                  <c:v>14.142857142857142</c:v>
                </c:pt>
                <c:pt idx="6">
                  <c:v>10.677966101694915</c:v>
                </c:pt>
                <c:pt idx="7">
                  <c:v>13.977272727272727</c:v>
                </c:pt>
                <c:pt idx="8">
                  <c:v>15</c:v>
                </c:pt>
                <c:pt idx="9">
                  <c:v>14.571428571428571</c:v>
                </c:pt>
                <c:pt idx="10">
                  <c:v>14.761904761904763</c:v>
                </c:pt>
                <c:pt idx="11">
                  <c:v>13.055555555555555</c:v>
                </c:pt>
                <c:pt idx="12">
                  <c:v>13.790322580645162</c:v>
                </c:pt>
                <c:pt idx="13">
                  <c:v>14.090909090909092</c:v>
                </c:pt>
                <c:pt idx="14">
                  <c:v>13.5</c:v>
                </c:pt>
                <c:pt idx="15">
                  <c:v>15</c:v>
                </c:pt>
                <c:pt idx="16">
                  <c:v>14.210526315789474</c:v>
                </c:pt>
                <c:pt idx="17">
                  <c:v>14.117647058823529</c:v>
                </c:pt>
                <c:pt idx="18">
                  <c:v>13.888888888888889</c:v>
                </c:pt>
                <c:pt idx="19">
                  <c:v>14.025974025974026</c:v>
                </c:pt>
                <c:pt idx="20">
                  <c:v>14.642857142857142</c:v>
                </c:pt>
                <c:pt idx="21">
                  <c:v>15</c:v>
                </c:pt>
                <c:pt idx="22">
                  <c:v>15</c:v>
                </c:pt>
                <c:pt idx="23">
                  <c:v>14.482758620689655</c:v>
                </c:pt>
                <c:pt idx="24">
                  <c:v>15</c:v>
                </c:pt>
                <c:pt idx="25">
                  <c:v>13.26923076923077</c:v>
                </c:pt>
                <c:pt idx="26">
                  <c:v>15</c:v>
                </c:pt>
                <c:pt idx="27">
                  <c:v>15</c:v>
                </c:pt>
                <c:pt idx="28">
                  <c:v>11.153846153846153</c:v>
                </c:pt>
                <c:pt idx="29">
                  <c:v>14</c:v>
                </c:pt>
                <c:pt idx="30">
                  <c:v>15</c:v>
                </c:pt>
                <c:pt idx="31">
                  <c:v>12.631578947368421</c:v>
                </c:pt>
                <c:pt idx="32">
                  <c:v>15</c:v>
                </c:pt>
                <c:pt idx="33">
                  <c:v>13.695652173913043</c:v>
                </c:pt>
                <c:pt idx="34">
                  <c:v>14.210526315789474</c:v>
                </c:pt>
                <c:pt idx="35">
                  <c:v>13.75</c:v>
                </c:pt>
                <c:pt idx="36">
                  <c:v>13.235294117647058</c:v>
                </c:pt>
                <c:pt idx="37">
                  <c:v>11.25</c:v>
                </c:pt>
                <c:pt idx="38">
                  <c:v>14.117647058823529</c:v>
                </c:pt>
                <c:pt idx="39">
                  <c:v>15</c:v>
                </c:pt>
                <c:pt idx="40">
                  <c:v>15</c:v>
                </c:pt>
                <c:pt idx="41">
                  <c:v>15</c:v>
                </c:pt>
                <c:pt idx="42">
                  <c:v>15</c:v>
                </c:pt>
                <c:pt idx="43">
                  <c:v>12.5</c:v>
                </c:pt>
                <c:pt idx="44">
                  <c:v>13.846153846153847</c:v>
                </c:pt>
                <c:pt idx="45">
                  <c:v>13.604651162790697</c:v>
                </c:pt>
                <c:pt idx="46">
                  <c:v>12.439024390243903</c:v>
                </c:pt>
                <c:pt idx="47" formatCode="0.0_ ">
                  <c:v>13.699023549684089</c:v>
                </c:pt>
              </c:numCache>
            </c:numRef>
          </c:val>
          <c:smooth val="0"/>
          <c:extLst>
            <c:ext xmlns:c16="http://schemas.microsoft.com/office/drawing/2014/chart" uri="{C3380CC4-5D6E-409C-BE32-E72D297353CC}">
              <c16:uniqueId val="{00000002-0C41-4FDD-9703-2C2A8F7AA8FB}"/>
            </c:ext>
          </c:extLst>
        </c:ser>
        <c:ser>
          <c:idx val="8"/>
          <c:order val="2"/>
          <c:tx>
            <c:strRef>
              <c:f>'Ⅱ (3)'!$AM$3</c:f>
              <c:strCache>
                <c:ptCount val="1"/>
                <c:pt idx="0">
                  <c:v>平均</c:v>
                </c:pt>
              </c:strCache>
            </c:strRef>
          </c:tx>
          <c:spPr>
            <a:ln w="19050">
              <a:solidFill>
                <a:srgbClr val="FF0000"/>
              </a:solidFill>
              <a:prstDash val="sysDash"/>
            </a:ln>
            <a:effectLst/>
          </c:spPr>
          <c:marker>
            <c:symbol val="none"/>
          </c:marker>
          <c:cat>
            <c:strRef>
              <c:f>'Ⅱ (3)'!$W$4:$W$51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(3)'!$AM$4:$AM$51</c:f>
              <c:numCache>
                <c:formatCode>General</c:formatCode>
                <c:ptCount val="48"/>
                <c:pt idx="0">
                  <c:v>13.699023549684089</c:v>
                </c:pt>
                <c:pt idx="1">
                  <c:v>13.699023549684089</c:v>
                </c:pt>
                <c:pt idx="2">
                  <c:v>13.699023549684089</c:v>
                </c:pt>
                <c:pt idx="3">
                  <c:v>13.699023549684089</c:v>
                </c:pt>
                <c:pt idx="4">
                  <c:v>13.699023549684089</c:v>
                </c:pt>
                <c:pt idx="5">
                  <c:v>13.699023549684089</c:v>
                </c:pt>
                <c:pt idx="6">
                  <c:v>13.699023549684089</c:v>
                </c:pt>
                <c:pt idx="7">
                  <c:v>13.699023549684089</c:v>
                </c:pt>
                <c:pt idx="8">
                  <c:v>13.699023549684089</c:v>
                </c:pt>
                <c:pt idx="9">
                  <c:v>13.699023549684089</c:v>
                </c:pt>
                <c:pt idx="10">
                  <c:v>13.699023549684089</c:v>
                </c:pt>
                <c:pt idx="11">
                  <c:v>13.699023549684089</c:v>
                </c:pt>
                <c:pt idx="12">
                  <c:v>13.699023549684089</c:v>
                </c:pt>
                <c:pt idx="13">
                  <c:v>13.699023549684089</c:v>
                </c:pt>
                <c:pt idx="14">
                  <c:v>13.699023549684089</c:v>
                </c:pt>
                <c:pt idx="15">
                  <c:v>13.699023549684089</c:v>
                </c:pt>
                <c:pt idx="16">
                  <c:v>13.699023549684089</c:v>
                </c:pt>
                <c:pt idx="17">
                  <c:v>13.699023549684089</c:v>
                </c:pt>
                <c:pt idx="18">
                  <c:v>13.699023549684089</c:v>
                </c:pt>
                <c:pt idx="19">
                  <c:v>13.699023549684089</c:v>
                </c:pt>
                <c:pt idx="20">
                  <c:v>13.699023549684089</c:v>
                </c:pt>
                <c:pt idx="21">
                  <c:v>13.699023549684089</c:v>
                </c:pt>
                <c:pt idx="22">
                  <c:v>13.699023549684089</c:v>
                </c:pt>
                <c:pt idx="23">
                  <c:v>13.699023549684089</c:v>
                </c:pt>
                <c:pt idx="24">
                  <c:v>13.699023549684089</c:v>
                </c:pt>
                <c:pt idx="25">
                  <c:v>13.699023549684089</c:v>
                </c:pt>
                <c:pt idx="26">
                  <c:v>13.699023549684089</c:v>
                </c:pt>
                <c:pt idx="27">
                  <c:v>13.699023549684089</c:v>
                </c:pt>
                <c:pt idx="28">
                  <c:v>13.699023549684089</c:v>
                </c:pt>
                <c:pt idx="29">
                  <c:v>13.699023549684089</c:v>
                </c:pt>
                <c:pt idx="30">
                  <c:v>13.699023549684089</c:v>
                </c:pt>
                <c:pt idx="31">
                  <c:v>13.699023549684089</c:v>
                </c:pt>
                <c:pt idx="32">
                  <c:v>13.699023549684089</c:v>
                </c:pt>
                <c:pt idx="33">
                  <c:v>13.699023549684089</c:v>
                </c:pt>
                <c:pt idx="34">
                  <c:v>13.699023549684089</c:v>
                </c:pt>
                <c:pt idx="35">
                  <c:v>13.699023549684089</c:v>
                </c:pt>
                <c:pt idx="36">
                  <c:v>13.699023549684089</c:v>
                </c:pt>
                <c:pt idx="37">
                  <c:v>13.699023549684089</c:v>
                </c:pt>
                <c:pt idx="38">
                  <c:v>13.699023549684089</c:v>
                </c:pt>
                <c:pt idx="39">
                  <c:v>13.699023549684089</c:v>
                </c:pt>
                <c:pt idx="40">
                  <c:v>13.699023549684089</c:v>
                </c:pt>
                <c:pt idx="41">
                  <c:v>13.699023549684089</c:v>
                </c:pt>
                <c:pt idx="42">
                  <c:v>13.699023549684089</c:v>
                </c:pt>
                <c:pt idx="43">
                  <c:v>13.699023549684089</c:v>
                </c:pt>
                <c:pt idx="44">
                  <c:v>13.699023549684089</c:v>
                </c:pt>
                <c:pt idx="45">
                  <c:v>13.699023549684089</c:v>
                </c:pt>
                <c:pt idx="46">
                  <c:v>13.699023549684089</c:v>
                </c:pt>
                <c:pt idx="47" formatCode="0.0_ ">
                  <c:v>13.699023549684089</c:v>
                </c:pt>
              </c:numCache>
            </c:numRef>
          </c:val>
          <c:smooth val="0"/>
          <c:extLst>
            <c:ext xmlns:c16="http://schemas.microsoft.com/office/drawing/2014/chart" uri="{C3380CC4-5D6E-409C-BE32-E72D297353CC}">
              <c16:uniqueId val="{00000003-0C41-4FDD-9703-2C2A8F7AA8FB}"/>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1"/>
        <c:delete val="1"/>
      </c:legendEntry>
      <c:legendEntry>
        <c:idx val="2"/>
        <c:delete val="1"/>
      </c:legendEntry>
      <c:layout>
        <c:manualLayout>
          <c:xMode val="edge"/>
          <c:yMode val="edge"/>
          <c:x val="5.8454114909407856E-2"/>
          <c:y val="0.72494481330973026"/>
          <c:w val="0.8052430023202356"/>
          <c:h val="3.0321513554320067E-2"/>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5162940993035345"/>
        </c:manualLayout>
      </c:layout>
      <c:barChart>
        <c:barDir val="col"/>
        <c:grouping val="stacked"/>
        <c:varyColors val="0"/>
        <c:ser>
          <c:idx val="1"/>
          <c:order val="0"/>
          <c:tx>
            <c:strRef>
              <c:f>'全体版 '!$X$2</c:f>
              <c:strCache>
                <c:ptCount val="1"/>
                <c:pt idx="0">
                  <c:v>Ⅰ　ＰＤＣＡサイクルの活用による保険者機能の強化に向けた体制等の構築(140点)(平均113.3点)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'!$X$3:$X$50</c:f>
              <c:numCache>
                <c:formatCode>General</c:formatCode>
                <c:ptCount val="48"/>
                <c:pt idx="0">
                  <c:v>99.832402234636874</c:v>
                </c:pt>
                <c:pt idx="1">
                  <c:v>124.5</c:v>
                </c:pt>
                <c:pt idx="2">
                  <c:v>104.39393939393939</c:v>
                </c:pt>
                <c:pt idx="3">
                  <c:v>110.28571428571429</c:v>
                </c:pt>
                <c:pt idx="4">
                  <c:v>84.6</c:v>
                </c:pt>
                <c:pt idx="5">
                  <c:v>123.71428571428571</c:v>
                </c:pt>
                <c:pt idx="6">
                  <c:v>102.79661016949153</c:v>
                </c:pt>
                <c:pt idx="7">
                  <c:v>135.45454545454547</c:v>
                </c:pt>
                <c:pt idx="8">
                  <c:v>123.4</c:v>
                </c:pt>
                <c:pt idx="9">
                  <c:v>119.57142857142857</c:v>
                </c:pt>
                <c:pt idx="10">
                  <c:v>128.49206349206349</c:v>
                </c:pt>
                <c:pt idx="11">
                  <c:v>111.01851851851852</c:v>
                </c:pt>
                <c:pt idx="12">
                  <c:v>135.40322580645162</c:v>
                </c:pt>
                <c:pt idx="13">
                  <c:v>128.18181818181819</c:v>
                </c:pt>
                <c:pt idx="14">
                  <c:v>129</c:v>
                </c:pt>
                <c:pt idx="15">
                  <c:v>133.66666666666666</c:v>
                </c:pt>
                <c:pt idx="16">
                  <c:v>122.89473684210526</c:v>
                </c:pt>
                <c:pt idx="17">
                  <c:v>112.35294117647059</c:v>
                </c:pt>
                <c:pt idx="18">
                  <c:v>103.70370370370371</c:v>
                </c:pt>
                <c:pt idx="19">
                  <c:v>91.948051948051955</c:v>
                </c:pt>
                <c:pt idx="20">
                  <c:v>115</c:v>
                </c:pt>
                <c:pt idx="21">
                  <c:v>117.14285714285714</c:v>
                </c:pt>
                <c:pt idx="22">
                  <c:v>105.92592592592592</c:v>
                </c:pt>
                <c:pt idx="23">
                  <c:v>108.44827586206897</c:v>
                </c:pt>
                <c:pt idx="24">
                  <c:v>127.89473684210526</c:v>
                </c:pt>
                <c:pt idx="25">
                  <c:v>119.61538461538461</c:v>
                </c:pt>
                <c:pt idx="26">
                  <c:v>137.09302325581396</c:v>
                </c:pt>
                <c:pt idx="27">
                  <c:v>110.1219512195122</c:v>
                </c:pt>
                <c:pt idx="28">
                  <c:v>80.641025641025635</c:v>
                </c:pt>
                <c:pt idx="29">
                  <c:v>129.66666666666666</c:v>
                </c:pt>
                <c:pt idx="30">
                  <c:v>117.63157894736842</c:v>
                </c:pt>
                <c:pt idx="31">
                  <c:v>112.89473684210526</c:v>
                </c:pt>
                <c:pt idx="32">
                  <c:v>113.33333333333333</c:v>
                </c:pt>
                <c:pt idx="33">
                  <c:v>109.1304347826087</c:v>
                </c:pt>
                <c:pt idx="34">
                  <c:v>101.05263157894737</c:v>
                </c:pt>
                <c:pt idx="35">
                  <c:v>112.91666666666667</c:v>
                </c:pt>
                <c:pt idx="36">
                  <c:v>110.58823529411765</c:v>
                </c:pt>
                <c:pt idx="37">
                  <c:v>110</c:v>
                </c:pt>
                <c:pt idx="38">
                  <c:v>120.44117647058823</c:v>
                </c:pt>
                <c:pt idx="39">
                  <c:v>116.25</c:v>
                </c:pt>
                <c:pt idx="40">
                  <c:v>101.25</c:v>
                </c:pt>
                <c:pt idx="41">
                  <c:v>105</c:v>
                </c:pt>
                <c:pt idx="42">
                  <c:v>125.66666666666667</c:v>
                </c:pt>
                <c:pt idx="43">
                  <c:v>136.38888888888889</c:v>
                </c:pt>
                <c:pt idx="44">
                  <c:v>103.46153846153847</c:v>
                </c:pt>
                <c:pt idx="45">
                  <c:v>98.488372093023258</c:v>
                </c:pt>
                <c:pt idx="46">
                  <c:v>120.73170731707317</c:v>
                </c:pt>
                <c:pt idx="47" formatCode="0.0_ ">
                  <c:v>113.34577828834003</c:v>
                </c:pt>
              </c:numCache>
            </c:numRef>
          </c:val>
          <c:extLst>
            <c:ext xmlns:c16="http://schemas.microsoft.com/office/drawing/2014/chart" uri="{C3380CC4-5D6E-409C-BE32-E72D297353CC}">
              <c16:uniqueId val="{00000000-6301-44DE-B24B-75D1C7404B4F}"/>
            </c:ext>
          </c:extLst>
        </c:ser>
        <c:ser>
          <c:idx val="2"/>
          <c:order val="1"/>
          <c:tx>
            <c:strRef>
              <c:f>'全体版 '!$Y$2</c:f>
              <c:strCache>
                <c:ptCount val="1"/>
                <c:pt idx="0">
                  <c:v>Ⅱ　自立支援、重度化防止等に資する施策の推進(1,195点)(平均626.4点)</c:v>
                </c:pt>
              </c:strCache>
            </c:strRef>
          </c:tx>
          <c:spPr>
            <a:solidFill>
              <a:schemeClr val="accent2">
                <a:lumMod val="40000"/>
                <a:lumOff val="60000"/>
              </a:schemeClr>
            </a:solidFill>
            <a:ln w="6350">
              <a:solidFill>
                <a:schemeClr val="bg1">
                  <a:lumMod val="50000"/>
                </a:schemeClr>
              </a:solidFill>
            </a:ln>
            <a:effectLst/>
          </c:spPr>
          <c:invertIfNegative val="0"/>
          <c:dLbls>
            <c:dLbl>
              <c:idx val="13"/>
              <c:layout>
                <c:manualLayout>
                  <c:x val="0"/>
                  <c:y val="6.291010245430307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301-44DE-B24B-75D1C7404B4F}"/>
                </c:ext>
              </c:extLst>
            </c:dLbl>
            <c:dLbl>
              <c:idx val="29"/>
              <c:layout>
                <c:manualLayout>
                  <c:x val="-1.0418072782848669E-16"/>
                  <c:y val="1.048501707571710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301-44DE-B24B-75D1C7404B4F}"/>
                </c:ext>
              </c:extLst>
            </c:dLbl>
            <c:dLbl>
              <c:idx val="36"/>
              <c:layout>
                <c:manualLayout>
                  <c:x val="-1.0418072782848669E-16"/>
                  <c:y val="-6.291010245430307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301-44DE-B24B-75D1C7404B4F}"/>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'!$Y$3:$Y$50</c:f>
              <c:numCache>
                <c:formatCode>General</c:formatCode>
                <c:ptCount val="48"/>
                <c:pt idx="0">
                  <c:v>556.51955307262574</c:v>
                </c:pt>
                <c:pt idx="1">
                  <c:v>703.85</c:v>
                </c:pt>
                <c:pt idx="2">
                  <c:v>557.33333333333337</c:v>
                </c:pt>
                <c:pt idx="3">
                  <c:v>643</c:v>
                </c:pt>
                <c:pt idx="4">
                  <c:v>482.56</c:v>
                </c:pt>
                <c:pt idx="5">
                  <c:v>625.2285714285714</c:v>
                </c:pt>
                <c:pt idx="6">
                  <c:v>530.89830508474574</c:v>
                </c:pt>
                <c:pt idx="7">
                  <c:v>578.25</c:v>
                </c:pt>
                <c:pt idx="8">
                  <c:v>644.96</c:v>
                </c:pt>
                <c:pt idx="9">
                  <c:v>607.20000000000005</c:v>
                </c:pt>
                <c:pt idx="10">
                  <c:v>606.85714285714289</c:v>
                </c:pt>
                <c:pt idx="11">
                  <c:v>534.66666666666663</c:v>
                </c:pt>
                <c:pt idx="12">
                  <c:v>680.58064516129036</c:v>
                </c:pt>
                <c:pt idx="13">
                  <c:v>652.5454545454545</c:v>
                </c:pt>
                <c:pt idx="14">
                  <c:v>672.23333333333335</c:v>
                </c:pt>
                <c:pt idx="15">
                  <c:v>828.4666666666667</c:v>
                </c:pt>
                <c:pt idx="16">
                  <c:v>690.84210526315792</c:v>
                </c:pt>
                <c:pt idx="17">
                  <c:v>622.58823529411768</c:v>
                </c:pt>
                <c:pt idx="18">
                  <c:v>679.03703703703707</c:v>
                </c:pt>
                <c:pt idx="19">
                  <c:v>603.59740259740261</c:v>
                </c:pt>
                <c:pt idx="20">
                  <c:v>635.21428571428567</c:v>
                </c:pt>
                <c:pt idx="21">
                  <c:v>747.48571428571427</c:v>
                </c:pt>
                <c:pt idx="22">
                  <c:v>648.35185185185185</c:v>
                </c:pt>
                <c:pt idx="23">
                  <c:v>660.93103448275861</c:v>
                </c:pt>
                <c:pt idx="24">
                  <c:v>676</c:v>
                </c:pt>
                <c:pt idx="25">
                  <c:v>594.88461538461536</c:v>
                </c:pt>
                <c:pt idx="26">
                  <c:v>741.8604651162791</c:v>
                </c:pt>
                <c:pt idx="27">
                  <c:v>698.43902439024396</c:v>
                </c:pt>
                <c:pt idx="28">
                  <c:v>539.35897435897436</c:v>
                </c:pt>
                <c:pt idx="29">
                  <c:v>617.73333333333335</c:v>
                </c:pt>
                <c:pt idx="30">
                  <c:v>644.10526315789468</c:v>
                </c:pt>
                <c:pt idx="31">
                  <c:v>697.42105263157896</c:v>
                </c:pt>
                <c:pt idx="32">
                  <c:v>709</c:v>
                </c:pt>
                <c:pt idx="33">
                  <c:v>613</c:v>
                </c:pt>
                <c:pt idx="34">
                  <c:v>552.47368421052636</c:v>
                </c:pt>
                <c:pt idx="35">
                  <c:v>546.5</c:v>
                </c:pt>
                <c:pt idx="36">
                  <c:v>572.94117647058829</c:v>
                </c:pt>
                <c:pt idx="37">
                  <c:v>560.4</c:v>
                </c:pt>
                <c:pt idx="38">
                  <c:v>702.61764705882354</c:v>
                </c:pt>
                <c:pt idx="39">
                  <c:v>642.5</c:v>
                </c:pt>
                <c:pt idx="40">
                  <c:v>755.9</c:v>
                </c:pt>
                <c:pt idx="41">
                  <c:v>684.85714285714289</c:v>
                </c:pt>
                <c:pt idx="42">
                  <c:v>677.8</c:v>
                </c:pt>
                <c:pt idx="43">
                  <c:v>788.66666666666663</c:v>
                </c:pt>
                <c:pt idx="44">
                  <c:v>661.42307692307691</c:v>
                </c:pt>
                <c:pt idx="45">
                  <c:v>634.02325581395348</c:v>
                </c:pt>
                <c:pt idx="46">
                  <c:v>539.09756097560978</c:v>
                </c:pt>
                <c:pt idx="47" formatCode="0.0_ ">
                  <c:v>626.43882825962089</c:v>
                </c:pt>
              </c:numCache>
            </c:numRef>
          </c:val>
          <c:extLst>
            <c:ext xmlns:c16="http://schemas.microsoft.com/office/drawing/2014/chart" uri="{C3380CC4-5D6E-409C-BE32-E72D297353CC}">
              <c16:uniqueId val="{00000004-6301-44DE-B24B-75D1C7404B4F}"/>
            </c:ext>
          </c:extLst>
        </c:ser>
        <c:ser>
          <c:idx val="3"/>
          <c:order val="2"/>
          <c:tx>
            <c:strRef>
              <c:f>'全体版 '!$Z$2</c:f>
              <c:strCache>
                <c:ptCount val="1"/>
                <c:pt idx="0">
                  <c:v>Ⅲ　介護保険運営の安定化に資する施策の推進(240点)(平均101.3点)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'!$Z$3:$Z$50</c:f>
              <c:numCache>
                <c:formatCode>General</c:formatCode>
                <c:ptCount val="48"/>
                <c:pt idx="0">
                  <c:v>96.575418994413411</c:v>
                </c:pt>
                <c:pt idx="1">
                  <c:v>97.125</c:v>
                </c:pt>
                <c:pt idx="2">
                  <c:v>96.878787878787875</c:v>
                </c:pt>
                <c:pt idx="3">
                  <c:v>94.971428571428575</c:v>
                </c:pt>
                <c:pt idx="4">
                  <c:v>78.92</c:v>
                </c:pt>
                <c:pt idx="5">
                  <c:v>96.571428571428569</c:v>
                </c:pt>
                <c:pt idx="6">
                  <c:v>70.186440677966104</c:v>
                </c:pt>
                <c:pt idx="7">
                  <c:v>97.477272727272734</c:v>
                </c:pt>
                <c:pt idx="8">
                  <c:v>97.08</c:v>
                </c:pt>
                <c:pt idx="9">
                  <c:v>76.114285714285714</c:v>
                </c:pt>
                <c:pt idx="10">
                  <c:v>92.015873015873012</c:v>
                </c:pt>
                <c:pt idx="11">
                  <c:v>85.740740740740748</c:v>
                </c:pt>
                <c:pt idx="12">
                  <c:v>116.64516129032258</c:v>
                </c:pt>
                <c:pt idx="13">
                  <c:v>118.87878787878788</c:v>
                </c:pt>
                <c:pt idx="14">
                  <c:v>105.6</c:v>
                </c:pt>
                <c:pt idx="15">
                  <c:v>136.13333333333333</c:v>
                </c:pt>
                <c:pt idx="16">
                  <c:v>116.31578947368421</c:v>
                </c:pt>
                <c:pt idx="17">
                  <c:v>98.647058823529406</c:v>
                </c:pt>
                <c:pt idx="18">
                  <c:v>99.777777777777771</c:v>
                </c:pt>
                <c:pt idx="19">
                  <c:v>93.818181818181813</c:v>
                </c:pt>
                <c:pt idx="20">
                  <c:v>98.285714285714292</c:v>
                </c:pt>
                <c:pt idx="21">
                  <c:v>131.94285714285715</c:v>
                </c:pt>
                <c:pt idx="22">
                  <c:v>111.0925925925926</c:v>
                </c:pt>
                <c:pt idx="23">
                  <c:v>102.89655172413794</c:v>
                </c:pt>
                <c:pt idx="24">
                  <c:v>126.10526315789474</c:v>
                </c:pt>
                <c:pt idx="25">
                  <c:v>105.11538461538461</c:v>
                </c:pt>
                <c:pt idx="26">
                  <c:v>135.02325581395348</c:v>
                </c:pt>
                <c:pt idx="27">
                  <c:v>126.34146341463415</c:v>
                </c:pt>
                <c:pt idx="28">
                  <c:v>79.871794871794876</c:v>
                </c:pt>
                <c:pt idx="29">
                  <c:v>94.6</c:v>
                </c:pt>
                <c:pt idx="30">
                  <c:v>79.10526315789474</c:v>
                </c:pt>
                <c:pt idx="31">
                  <c:v>131.36842105263159</c:v>
                </c:pt>
                <c:pt idx="32">
                  <c:v>107.14814814814815</c:v>
                </c:pt>
                <c:pt idx="33">
                  <c:v>132.7391304347826</c:v>
                </c:pt>
                <c:pt idx="34">
                  <c:v>80</c:v>
                </c:pt>
                <c:pt idx="35">
                  <c:v>77.5</c:v>
                </c:pt>
                <c:pt idx="36">
                  <c:v>97.17647058823529</c:v>
                </c:pt>
                <c:pt idx="37">
                  <c:v>91.45</c:v>
                </c:pt>
                <c:pt idx="38">
                  <c:v>120.64705882352941</c:v>
                </c:pt>
                <c:pt idx="39">
                  <c:v>106.18333333333334</c:v>
                </c:pt>
                <c:pt idx="40">
                  <c:v>103.7</c:v>
                </c:pt>
                <c:pt idx="41">
                  <c:v>116</c:v>
                </c:pt>
                <c:pt idx="42">
                  <c:v>96.088888888888889</c:v>
                </c:pt>
                <c:pt idx="43">
                  <c:v>132.77777777777777</c:v>
                </c:pt>
                <c:pt idx="44">
                  <c:v>118.73076923076923</c:v>
                </c:pt>
                <c:pt idx="45">
                  <c:v>108.44186046511628</c:v>
                </c:pt>
                <c:pt idx="46">
                  <c:v>76.58536585365853</c:v>
                </c:pt>
                <c:pt idx="47" formatCode="0.0_ ">
                  <c:v>101.29465824238943</c:v>
                </c:pt>
              </c:numCache>
            </c:numRef>
          </c:val>
          <c:extLst>
            <c:ext xmlns:c16="http://schemas.microsoft.com/office/drawing/2014/chart" uri="{C3380CC4-5D6E-409C-BE32-E72D297353CC}">
              <c16:uniqueId val="{00000005-6301-44DE-B24B-75D1C7404B4F}"/>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4"/>
          <c:order val="3"/>
          <c:tx>
            <c:strRef>
              <c:f>'全体版 '!$AA$2</c:f>
              <c:strCache>
                <c:ptCount val="1"/>
                <c:pt idx="0">
                  <c:v>合計</c:v>
                </c:pt>
              </c:strCache>
            </c:strRef>
          </c:tx>
          <c:spPr>
            <a:ln w="6350">
              <a:noFill/>
            </a:ln>
            <a:effectLst/>
          </c:spPr>
          <c:marker>
            <c:symbol val="none"/>
          </c:marker>
          <c:dLbls>
            <c:dLbl>
              <c:idx val="23"/>
              <c:layout>
                <c:manualLayout>
                  <c:x val="-2.1792965817960534E-2"/>
                  <c:y val="-2.200284961298728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6301-44DE-B24B-75D1C7404B4F}"/>
                </c:ext>
              </c:extLst>
            </c:dLbl>
            <c:dLbl>
              <c:idx val="42"/>
              <c:layout>
                <c:manualLayout>
                  <c:x val="-2.1792965817960534E-2"/>
                  <c:y val="-1.99058461978438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6301-44DE-B24B-75D1C7404B4F}"/>
                </c:ext>
              </c:extLst>
            </c:dLbl>
            <c:dLbl>
              <c:idx val="47"/>
              <c:numFmt formatCode="#,##0.0_);[Red]\(#,##0.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8-6301-44DE-B24B-75D1C7404B4F}"/>
                </c:ext>
              </c:extLst>
            </c:dLbl>
            <c:numFmt formatCode="#,##0_);[Red]\(#,##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'!$AA$3:$AA$50</c:f>
              <c:numCache>
                <c:formatCode>General</c:formatCode>
                <c:ptCount val="48"/>
                <c:pt idx="0">
                  <c:v>752.92737430167597</c:v>
                </c:pt>
                <c:pt idx="1">
                  <c:v>925.47500000000002</c:v>
                </c:pt>
                <c:pt idx="2">
                  <c:v>758.60606060606062</c:v>
                </c:pt>
                <c:pt idx="3">
                  <c:v>848.25714285714287</c:v>
                </c:pt>
                <c:pt idx="4">
                  <c:v>646.08000000000004</c:v>
                </c:pt>
                <c:pt idx="5">
                  <c:v>845.51428571428573</c:v>
                </c:pt>
                <c:pt idx="6">
                  <c:v>703.88135593220341</c:v>
                </c:pt>
                <c:pt idx="7">
                  <c:v>811.18181818181813</c:v>
                </c:pt>
                <c:pt idx="8">
                  <c:v>865.44</c:v>
                </c:pt>
                <c:pt idx="9">
                  <c:v>802.88571428571424</c:v>
                </c:pt>
                <c:pt idx="10">
                  <c:v>827.3650793650794</c:v>
                </c:pt>
                <c:pt idx="11">
                  <c:v>731.42592592592598</c:v>
                </c:pt>
                <c:pt idx="12">
                  <c:v>932.62903225806451</c:v>
                </c:pt>
                <c:pt idx="13">
                  <c:v>899.60606060606062</c:v>
                </c:pt>
                <c:pt idx="14">
                  <c:v>906.83333333333337</c:v>
                </c:pt>
                <c:pt idx="15">
                  <c:v>1098.2666666666667</c:v>
                </c:pt>
                <c:pt idx="16">
                  <c:v>930.0526315789474</c:v>
                </c:pt>
                <c:pt idx="17">
                  <c:v>833.58823529411768</c:v>
                </c:pt>
                <c:pt idx="18">
                  <c:v>882.51851851851848</c:v>
                </c:pt>
                <c:pt idx="19">
                  <c:v>789.36363636363637</c:v>
                </c:pt>
                <c:pt idx="20">
                  <c:v>848.5</c:v>
                </c:pt>
                <c:pt idx="21">
                  <c:v>996.57142857142856</c:v>
                </c:pt>
                <c:pt idx="22">
                  <c:v>865.37037037037032</c:v>
                </c:pt>
                <c:pt idx="23">
                  <c:v>872.27586206896547</c:v>
                </c:pt>
                <c:pt idx="24">
                  <c:v>930</c:v>
                </c:pt>
                <c:pt idx="25">
                  <c:v>819.61538461538464</c:v>
                </c:pt>
                <c:pt idx="26">
                  <c:v>1013.9767441860465</c:v>
                </c:pt>
                <c:pt idx="27">
                  <c:v>934.90243902439022</c:v>
                </c:pt>
                <c:pt idx="28">
                  <c:v>699.87179487179492</c:v>
                </c:pt>
                <c:pt idx="29">
                  <c:v>842</c:v>
                </c:pt>
                <c:pt idx="30">
                  <c:v>840.84210526315792</c:v>
                </c:pt>
                <c:pt idx="31">
                  <c:v>941.68421052631584</c:v>
                </c:pt>
                <c:pt idx="32">
                  <c:v>929.48148148148152</c:v>
                </c:pt>
                <c:pt idx="33">
                  <c:v>854.86956521739125</c:v>
                </c:pt>
                <c:pt idx="34">
                  <c:v>733.52631578947364</c:v>
                </c:pt>
                <c:pt idx="35">
                  <c:v>736.91666666666663</c:v>
                </c:pt>
                <c:pt idx="36">
                  <c:v>780.70588235294122</c:v>
                </c:pt>
                <c:pt idx="37">
                  <c:v>761.85</c:v>
                </c:pt>
                <c:pt idx="38">
                  <c:v>943.70588235294122</c:v>
                </c:pt>
                <c:pt idx="39">
                  <c:v>864.93333333333328</c:v>
                </c:pt>
                <c:pt idx="40">
                  <c:v>960.85</c:v>
                </c:pt>
                <c:pt idx="41">
                  <c:v>905.85714285714289</c:v>
                </c:pt>
                <c:pt idx="42">
                  <c:v>899.55555555555554</c:v>
                </c:pt>
                <c:pt idx="43">
                  <c:v>1057.8333333333333</c:v>
                </c:pt>
                <c:pt idx="44">
                  <c:v>883.61538461538464</c:v>
                </c:pt>
                <c:pt idx="45">
                  <c:v>840.95348837209303</c:v>
                </c:pt>
                <c:pt idx="46">
                  <c:v>736.41463414634143</c:v>
                </c:pt>
                <c:pt idx="47" formatCode="0.0_ ">
                  <c:v>841.07926479035041</c:v>
                </c:pt>
              </c:numCache>
            </c:numRef>
          </c:val>
          <c:smooth val="0"/>
          <c:extLst>
            <c:ext xmlns:c16="http://schemas.microsoft.com/office/drawing/2014/chart" uri="{C3380CC4-5D6E-409C-BE32-E72D297353CC}">
              <c16:uniqueId val="{00000009-6301-44DE-B24B-75D1C7404B4F}"/>
            </c:ext>
          </c:extLst>
        </c:ser>
        <c:ser>
          <c:idx val="5"/>
          <c:order val="4"/>
          <c:tx>
            <c:strRef>
              <c:f>'全体版 '!$AB$2</c:f>
              <c:strCache>
                <c:ptCount val="1"/>
                <c:pt idx="0">
                  <c:v>平均</c:v>
                </c:pt>
              </c:strCache>
            </c:strRef>
          </c:tx>
          <c:spPr>
            <a:ln w="19050">
              <a:solidFill>
                <a:srgbClr val="FF0000"/>
              </a:solidFill>
              <a:prstDash val="sysDash"/>
            </a:ln>
            <a:effectLst/>
          </c:spPr>
          <c:marker>
            <c:symbol val="none"/>
          </c:marker>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'!$AB$3:$AB$50</c:f>
              <c:numCache>
                <c:formatCode>0.0_ </c:formatCode>
                <c:ptCount val="48"/>
                <c:pt idx="0">
                  <c:v>841.07926479035041</c:v>
                </c:pt>
                <c:pt idx="1">
                  <c:v>841.07926479035041</c:v>
                </c:pt>
                <c:pt idx="2">
                  <c:v>841.07926479035041</c:v>
                </c:pt>
                <c:pt idx="3">
                  <c:v>841.07926479035041</c:v>
                </c:pt>
                <c:pt idx="4">
                  <c:v>841.07926479035041</c:v>
                </c:pt>
                <c:pt idx="5">
                  <c:v>841.07926479035041</c:v>
                </c:pt>
                <c:pt idx="6">
                  <c:v>841.07926479035041</c:v>
                </c:pt>
                <c:pt idx="7">
                  <c:v>841.07926479035041</c:v>
                </c:pt>
                <c:pt idx="8">
                  <c:v>841.07926479035041</c:v>
                </c:pt>
                <c:pt idx="9">
                  <c:v>841.07926479035041</c:v>
                </c:pt>
                <c:pt idx="10">
                  <c:v>841.07926479035041</c:v>
                </c:pt>
                <c:pt idx="11">
                  <c:v>841.07926479035041</c:v>
                </c:pt>
                <c:pt idx="12">
                  <c:v>841.07926479035041</c:v>
                </c:pt>
                <c:pt idx="13">
                  <c:v>841.07926479035041</c:v>
                </c:pt>
                <c:pt idx="14">
                  <c:v>841.07926479035041</c:v>
                </c:pt>
                <c:pt idx="15">
                  <c:v>841.07926479035041</c:v>
                </c:pt>
                <c:pt idx="16">
                  <c:v>841.07926479035041</c:v>
                </c:pt>
                <c:pt idx="17">
                  <c:v>841.07926479035041</c:v>
                </c:pt>
                <c:pt idx="18">
                  <c:v>841.07926479035041</c:v>
                </c:pt>
                <c:pt idx="19">
                  <c:v>841.07926479035041</c:v>
                </c:pt>
                <c:pt idx="20">
                  <c:v>841.07926479035041</c:v>
                </c:pt>
                <c:pt idx="21">
                  <c:v>841.07926479035041</c:v>
                </c:pt>
                <c:pt idx="22">
                  <c:v>841.07926479035041</c:v>
                </c:pt>
                <c:pt idx="23">
                  <c:v>841.07926479035041</c:v>
                </c:pt>
                <c:pt idx="24">
                  <c:v>841.07926479035041</c:v>
                </c:pt>
                <c:pt idx="25">
                  <c:v>841.07926479035041</c:v>
                </c:pt>
                <c:pt idx="26">
                  <c:v>841.07926479035041</c:v>
                </c:pt>
                <c:pt idx="27">
                  <c:v>841.07926479035041</c:v>
                </c:pt>
                <c:pt idx="28">
                  <c:v>841.07926479035041</c:v>
                </c:pt>
                <c:pt idx="29">
                  <c:v>841.07926479035041</c:v>
                </c:pt>
                <c:pt idx="30">
                  <c:v>841.07926479035041</c:v>
                </c:pt>
                <c:pt idx="31">
                  <c:v>841.07926479035041</c:v>
                </c:pt>
                <c:pt idx="32">
                  <c:v>841.07926479035041</c:v>
                </c:pt>
                <c:pt idx="33">
                  <c:v>841.07926479035041</c:v>
                </c:pt>
                <c:pt idx="34">
                  <c:v>841.07926479035041</c:v>
                </c:pt>
                <c:pt idx="35">
                  <c:v>841.07926479035041</c:v>
                </c:pt>
                <c:pt idx="36">
                  <c:v>841.07926479035041</c:v>
                </c:pt>
                <c:pt idx="37">
                  <c:v>841.07926479035041</c:v>
                </c:pt>
                <c:pt idx="38">
                  <c:v>841.07926479035041</c:v>
                </c:pt>
                <c:pt idx="39">
                  <c:v>841.07926479035041</c:v>
                </c:pt>
                <c:pt idx="40">
                  <c:v>841.07926479035041</c:v>
                </c:pt>
                <c:pt idx="41">
                  <c:v>841.07926479035041</c:v>
                </c:pt>
                <c:pt idx="42">
                  <c:v>841.07926479035041</c:v>
                </c:pt>
                <c:pt idx="43">
                  <c:v>841.07926479035041</c:v>
                </c:pt>
                <c:pt idx="44">
                  <c:v>841.07926479035041</c:v>
                </c:pt>
                <c:pt idx="45">
                  <c:v>841.07926479035041</c:v>
                </c:pt>
                <c:pt idx="46">
                  <c:v>841.07926479035041</c:v>
                </c:pt>
                <c:pt idx="47">
                  <c:v>841.07926479035041</c:v>
                </c:pt>
              </c:numCache>
            </c:numRef>
          </c:val>
          <c:smooth val="0"/>
          <c:extLst>
            <c:ext xmlns:c16="http://schemas.microsoft.com/office/drawing/2014/chart" uri="{C3380CC4-5D6E-409C-BE32-E72D297353CC}">
              <c16:uniqueId val="{0000000A-6301-44DE-B24B-75D1C7404B4F}"/>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r"/>
      <c:legendEntry>
        <c:idx val="3"/>
        <c:delete val="1"/>
      </c:legendEntry>
      <c:legendEntry>
        <c:idx val="4"/>
        <c:delete val="1"/>
      </c:legendEntry>
      <c:layout>
        <c:manualLayout>
          <c:xMode val="edge"/>
          <c:yMode val="edge"/>
          <c:x val="0.17110393781376576"/>
          <c:y val="0.85222527194961772"/>
          <c:w val="0.70252045707204169"/>
          <c:h val="0.146692823224329"/>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(4)</a:t>
            </a:r>
            <a:r>
              <a:rPr lang="ja-JP" altLang="en-US" sz="1200"/>
              <a:t>認知症総合支援 都道府県別市町村得点</a:t>
            </a:r>
            <a:r>
              <a:rPr lang="en-US" altLang="ja-JP" sz="1200"/>
              <a:t>(</a:t>
            </a:r>
            <a:r>
              <a:rPr lang="ja-JP" altLang="en-US" sz="1200"/>
              <a:t>満点</a:t>
            </a:r>
            <a:r>
              <a:rPr lang="en-US" altLang="ja-JP" sz="1200"/>
              <a:t>220</a:t>
            </a:r>
            <a:r>
              <a:rPr lang="ja-JP" altLang="en-US" sz="1200"/>
              <a:t>点、平均点</a:t>
            </a:r>
            <a:r>
              <a:rPr lang="en-US" altLang="ja-JP" sz="1200"/>
              <a:t>137.3</a:t>
            </a:r>
            <a:r>
              <a:rPr lang="ja-JP" altLang="en-US" sz="1200"/>
              <a:t>点、得点率</a:t>
            </a:r>
            <a:r>
              <a:rPr lang="en-US" altLang="ja-JP" sz="1200"/>
              <a:t>62.4%)</a:t>
            </a:r>
          </a:p>
        </c:rich>
      </c:tx>
      <c:layout>
        <c:manualLayout>
          <c:xMode val="edge"/>
          <c:yMode val="edge"/>
          <c:x val="0.16499377528789294"/>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(4)'!$AN$3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7"/>
              <c:layout>
                <c:manualLayout>
                  <c:x val="0"/>
                  <c:y val="1.258422512881490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B3B-4A0C-A8E2-E6FAB15EA9A8}"/>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1-AB3B-4A0C-A8E2-E6FAB15EA9A8}"/>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(4)'!$AN$4:$AN$51</c:f>
              <c:numCache>
                <c:formatCode>General</c:formatCode>
                <c:ptCount val="48"/>
                <c:pt idx="0">
                  <c:v>110.44692737430168</c:v>
                </c:pt>
                <c:pt idx="1">
                  <c:v>160.875</c:v>
                </c:pt>
                <c:pt idx="2">
                  <c:v>120.90909090909091</c:v>
                </c:pt>
                <c:pt idx="3">
                  <c:v>148.42857142857142</c:v>
                </c:pt>
                <c:pt idx="4">
                  <c:v>122.6</c:v>
                </c:pt>
                <c:pt idx="5">
                  <c:v>128.71428571428572</c:v>
                </c:pt>
                <c:pt idx="6">
                  <c:v>114.57627118644068</c:v>
                </c:pt>
                <c:pt idx="7">
                  <c:v>132.15909090909091</c:v>
                </c:pt>
                <c:pt idx="8">
                  <c:v>154.6</c:v>
                </c:pt>
                <c:pt idx="9">
                  <c:v>140.57142857142858</c:v>
                </c:pt>
                <c:pt idx="10">
                  <c:v>133.8095238095238</c:v>
                </c:pt>
                <c:pt idx="11">
                  <c:v>124.35185185185185</c:v>
                </c:pt>
                <c:pt idx="12">
                  <c:v>163.2258064516129</c:v>
                </c:pt>
                <c:pt idx="13">
                  <c:v>162.72727272727272</c:v>
                </c:pt>
                <c:pt idx="14">
                  <c:v>147.16666666666666</c:v>
                </c:pt>
                <c:pt idx="15">
                  <c:v>174</c:v>
                </c:pt>
                <c:pt idx="16">
                  <c:v>137.36842105263159</c:v>
                </c:pt>
                <c:pt idx="17">
                  <c:v>144.11764705882354</c:v>
                </c:pt>
                <c:pt idx="18">
                  <c:v>145</c:v>
                </c:pt>
                <c:pt idx="19">
                  <c:v>121.23376623376623</c:v>
                </c:pt>
                <c:pt idx="20">
                  <c:v>140.35714285714286</c:v>
                </c:pt>
                <c:pt idx="21">
                  <c:v>188.71428571428572</c:v>
                </c:pt>
                <c:pt idx="22">
                  <c:v>147.68518518518519</c:v>
                </c:pt>
                <c:pt idx="23">
                  <c:v>157.41379310344828</c:v>
                </c:pt>
                <c:pt idx="24">
                  <c:v>153.15789473684211</c:v>
                </c:pt>
                <c:pt idx="25">
                  <c:v>153.46153846153845</c:v>
                </c:pt>
                <c:pt idx="26">
                  <c:v>174.53488372093022</c:v>
                </c:pt>
                <c:pt idx="27">
                  <c:v>157.5609756097561</c:v>
                </c:pt>
                <c:pt idx="28">
                  <c:v>106.02564102564102</c:v>
                </c:pt>
                <c:pt idx="29">
                  <c:v>144.16666666666666</c:v>
                </c:pt>
                <c:pt idx="30">
                  <c:v>152.10526315789474</c:v>
                </c:pt>
                <c:pt idx="31">
                  <c:v>149.47368421052633</c:v>
                </c:pt>
                <c:pt idx="32">
                  <c:v>153.14814814814815</c:v>
                </c:pt>
                <c:pt idx="33">
                  <c:v>143.47826086956522</c:v>
                </c:pt>
                <c:pt idx="34">
                  <c:v>139.73684210526315</c:v>
                </c:pt>
                <c:pt idx="35">
                  <c:v>107.5</c:v>
                </c:pt>
                <c:pt idx="36">
                  <c:v>147.05882352941177</c:v>
                </c:pt>
                <c:pt idx="37">
                  <c:v>140</c:v>
                </c:pt>
                <c:pt idx="38">
                  <c:v>128.38235294117646</c:v>
                </c:pt>
                <c:pt idx="39">
                  <c:v>129.08333333333334</c:v>
                </c:pt>
                <c:pt idx="40">
                  <c:v>149.75</c:v>
                </c:pt>
                <c:pt idx="41">
                  <c:v>141.9047619047619</c:v>
                </c:pt>
                <c:pt idx="42">
                  <c:v>137.22222222222223</c:v>
                </c:pt>
                <c:pt idx="43">
                  <c:v>166.94444444444446</c:v>
                </c:pt>
                <c:pt idx="44">
                  <c:v>138.07692307692307</c:v>
                </c:pt>
                <c:pt idx="45">
                  <c:v>128.83720930232559</c:v>
                </c:pt>
                <c:pt idx="46">
                  <c:v>103.29268292682927</c:v>
                </c:pt>
                <c:pt idx="47" formatCode="0.0_ ">
                  <c:v>137.26881102814474</c:v>
                </c:pt>
              </c:numCache>
            </c:numRef>
          </c:val>
          <c:extLst>
            <c:ext xmlns:c16="http://schemas.microsoft.com/office/drawing/2014/chart" uri="{C3380CC4-5D6E-409C-BE32-E72D297353CC}">
              <c16:uniqueId val="{00000002-AB3B-4A0C-A8E2-E6FAB15EA9A8}"/>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(4)'!$AO$3</c:f>
              <c:strCache>
                <c:ptCount val="1"/>
                <c:pt idx="0">
                  <c:v>平均</c:v>
                </c:pt>
              </c:strCache>
            </c:strRef>
          </c:tx>
          <c:spPr>
            <a:ln w="19050" cap="rnd">
              <a:solidFill>
                <a:srgbClr val="FF0000"/>
              </a:solidFill>
              <a:prstDash val="sysDash"/>
              <a:round/>
            </a:ln>
            <a:effectLst/>
          </c:spPr>
          <c:marker>
            <c:symbol val="none"/>
          </c:marker>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(4)'!$AO$4:$AO$51</c:f>
              <c:numCache>
                <c:formatCode>General</c:formatCode>
                <c:ptCount val="48"/>
                <c:pt idx="0">
                  <c:v>137.26881102814474</c:v>
                </c:pt>
                <c:pt idx="1">
                  <c:v>137.26881102814474</c:v>
                </c:pt>
                <c:pt idx="2">
                  <c:v>137.26881102814474</c:v>
                </c:pt>
                <c:pt idx="3">
                  <c:v>137.26881102814474</c:v>
                </c:pt>
                <c:pt idx="4">
                  <c:v>137.26881102814474</c:v>
                </c:pt>
                <c:pt idx="5">
                  <c:v>137.26881102814474</c:v>
                </c:pt>
                <c:pt idx="6">
                  <c:v>137.26881102814474</c:v>
                </c:pt>
                <c:pt idx="7">
                  <c:v>137.26881102814474</c:v>
                </c:pt>
                <c:pt idx="8">
                  <c:v>137.26881102814474</c:v>
                </c:pt>
                <c:pt idx="9">
                  <c:v>137.26881102814474</c:v>
                </c:pt>
                <c:pt idx="10">
                  <c:v>137.26881102814474</c:v>
                </c:pt>
                <c:pt idx="11">
                  <c:v>137.26881102814474</c:v>
                </c:pt>
                <c:pt idx="12">
                  <c:v>137.26881102814474</c:v>
                </c:pt>
                <c:pt idx="13">
                  <c:v>137.26881102814474</c:v>
                </c:pt>
                <c:pt idx="14">
                  <c:v>137.26881102814474</c:v>
                </c:pt>
                <c:pt idx="15">
                  <c:v>137.26881102814474</c:v>
                </c:pt>
                <c:pt idx="16">
                  <c:v>137.26881102814474</c:v>
                </c:pt>
                <c:pt idx="17">
                  <c:v>137.26881102814474</c:v>
                </c:pt>
                <c:pt idx="18">
                  <c:v>137.26881102814474</c:v>
                </c:pt>
                <c:pt idx="19">
                  <c:v>137.26881102814474</c:v>
                </c:pt>
                <c:pt idx="20">
                  <c:v>137.26881102814474</c:v>
                </c:pt>
                <c:pt idx="21">
                  <c:v>137.26881102814474</c:v>
                </c:pt>
                <c:pt idx="22">
                  <c:v>137.26881102814474</c:v>
                </c:pt>
                <c:pt idx="23">
                  <c:v>137.26881102814474</c:v>
                </c:pt>
                <c:pt idx="24">
                  <c:v>137.26881102814474</c:v>
                </c:pt>
                <c:pt idx="25">
                  <c:v>137.26881102814474</c:v>
                </c:pt>
                <c:pt idx="26">
                  <c:v>137.26881102814474</c:v>
                </c:pt>
                <c:pt idx="27">
                  <c:v>137.26881102814474</c:v>
                </c:pt>
                <c:pt idx="28">
                  <c:v>137.26881102814474</c:v>
                </c:pt>
                <c:pt idx="29">
                  <c:v>137.26881102814474</c:v>
                </c:pt>
                <c:pt idx="30">
                  <c:v>137.26881102814474</c:v>
                </c:pt>
                <c:pt idx="31">
                  <c:v>137.26881102814474</c:v>
                </c:pt>
                <c:pt idx="32">
                  <c:v>137.26881102814474</c:v>
                </c:pt>
                <c:pt idx="33">
                  <c:v>137.26881102814474</c:v>
                </c:pt>
                <c:pt idx="34">
                  <c:v>137.26881102814474</c:v>
                </c:pt>
                <c:pt idx="35">
                  <c:v>137.26881102814474</c:v>
                </c:pt>
                <c:pt idx="36">
                  <c:v>137.26881102814474</c:v>
                </c:pt>
                <c:pt idx="37">
                  <c:v>137.26881102814474</c:v>
                </c:pt>
                <c:pt idx="38">
                  <c:v>137.26881102814474</c:v>
                </c:pt>
                <c:pt idx="39">
                  <c:v>137.26881102814474</c:v>
                </c:pt>
                <c:pt idx="40">
                  <c:v>137.26881102814474</c:v>
                </c:pt>
                <c:pt idx="41">
                  <c:v>137.26881102814474</c:v>
                </c:pt>
                <c:pt idx="42">
                  <c:v>137.26881102814474</c:v>
                </c:pt>
                <c:pt idx="43">
                  <c:v>137.26881102814474</c:v>
                </c:pt>
                <c:pt idx="44">
                  <c:v>137.26881102814474</c:v>
                </c:pt>
                <c:pt idx="45">
                  <c:v>137.26881102814474</c:v>
                </c:pt>
                <c:pt idx="46">
                  <c:v>137.26881102814474</c:v>
                </c:pt>
                <c:pt idx="47" formatCode="0.0_ ">
                  <c:v>137.26881102814474</c:v>
                </c:pt>
              </c:numCache>
            </c:numRef>
          </c:val>
          <c:smooth val="0"/>
          <c:extLst>
            <c:ext xmlns:c16="http://schemas.microsoft.com/office/drawing/2014/chart" uri="{C3380CC4-5D6E-409C-BE32-E72D297353CC}">
              <c16:uniqueId val="{00000003-AB3B-4A0C-A8E2-E6FAB15EA9A8}"/>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47794784522902373"/>
        </c:manualLayout>
      </c:layout>
      <c:barChart>
        <c:barDir val="col"/>
        <c:grouping val="stacked"/>
        <c:varyColors val="0"/>
        <c:ser>
          <c:idx val="1"/>
          <c:order val="0"/>
          <c:tx>
            <c:strRef>
              <c:f>'Ⅱ (4)'!$X$3</c:f>
              <c:strCache>
                <c:ptCount val="1"/>
                <c:pt idx="0">
                  <c:v>①市町村介護保険事業計画又は市町村が定めるその他の計画等において、認知症施策の取組について、各年度における具体的な計画を定め、毎年度その進捗状況について評価しているか(30点、20点、10点)(平均15.1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(4)'!$X$4:$X$51</c:f>
              <c:numCache>
                <c:formatCode>General</c:formatCode>
                <c:ptCount val="48"/>
                <c:pt idx="0">
                  <c:v>12.402234636871508</c:v>
                </c:pt>
                <c:pt idx="1">
                  <c:v>20.5</c:v>
                </c:pt>
                <c:pt idx="2">
                  <c:v>14.242424242424242</c:v>
                </c:pt>
                <c:pt idx="3">
                  <c:v>15.714285714285714</c:v>
                </c:pt>
                <c:pt idx="4">
                  <c:v>14</c:v>
                </c:pt>
                <c:pt idx="5">
                  <c:v>12.857142857142858</c:v>
                </c:pt>
                <c:pt idx="6">
                  <c:v>10.847457627118644</c:v>
                </c:pt>
                <c:pt idx="7">
                  <c:v>16.818181818181817</c:v>
                </c:pt>
                <c:pt idx="8">
                  <c:v>11.6</c:v>
                </c:pt>
                <c:pt idx="9">
                  <c:v>10.857142857142858</c:v>
                </c:pt>
                <c:pt idx="10">
                  <c:v>10.158730158730158</c:v>
                </c:pt>
                <c:pt idx="11">
                  <c:v>13.333333333333334</c:v>
                </c:pt>
                <c:pt idx="12">
                  <c:v>17.741935483870968</c:v>
                </c:pt>
                <c:pt idx="13">
                  <c:v>16.060606060606062</c:v>
                </c:pt>
                <c:pt idx="14">
                  <c:v>18.666666666666668</c:v>
                </c:pt>
                <c:pt idx="15">
                  <c:v>18.666666666666668</c:v>
                </c:pt>
                <c:pt idx="16">
                  <c:v>16.842105263157894</c:v>
                </c:pt>
                <c:pt idx="17">
                  <c:v>14.705882352941176</c:v>
                </c:pt>
                <c:pt idx="18">
                  <c:v>19.25925925925926</c:v>
                </c:pt>
                <c:pt idx="19">
                  <c:v>11.428571428571429</c:v>
                </c:pt>
                <c:pt idx="20">
                  <c:v>14.523809523809524</c:v>
                </c:pt>
                <c:pt idx="21">
                  <c:v>20.857142857142858</c:v>
                </c:pt>
                <c:pt idx="22">
                  <c:v>15.37037037037037</c:v>
                </c:pt>
                <c:pt idx="23">
                  <c:v>17.586206896551722</c:v>
                </c:pt>
                <c:pt idx="24">
                  <c:v>20.526315789473685</c:v>
                </c:pt>
                <c:pt idx="25">
                  <c:v>16.923076923076923</c:v>
                </c:pt>
                <c:pt idx="26">
                  <c:v>23.023255813953487</c:v>
                </c:pt>
                <c:pt idx="27">
                  <c:v>17.560975609756099</c:v>
                </c:pt>
                <c:pt idx="28">
                  <c:v>8.9743589743589745</c:v>
                </c:pt>
                <c:pt idx="29">
                  <c:v>17.333333333333332</c:v>
                </c:pt>
                <c:pt idx="30">
                  <c:v>15.789473684210526</c:v>
                </c:pt>
                <c:pt idx="31">
                  <c:v>22.105263157894736</c:v>
                </c:pt>
                <c:pt idx="32">
                  <c:v>18.148148148148149</c:v>
                </c:pt>
                <c:pt idx="33">
                  <c:v>19.130434782608695</c:v>
                </c:pt>
                <c:pt idx="34">
                  <c:v>14.736842105263158</c:v>
                </c:pt>
                <c:pt idx="35">
                  <c:v>11.666666666666666</c:v>
                </c:pt>
                <c:pt idx="36">
                  <c:v>17.647058823529413</c:v>
                </c:pt>
                <c:pt idx="37">
                  <c:v>16.5</c:v>
                </c:pt>
                <c:pt idx="38">
                  <c:v>14.411764705882353</c:v>
                </c:pt>
                <c:pt idx="39">
                  <c:v>13.5</c:v>
                </c:pt>
                <c:pt idx="40">
                  <c:v>21</c:v>
                </c:pt>
                <c:pt idx="41">
                  <c:v>19.047619047619047</c:v>
                </c:pt>
                <c:pt idx="42">
                  <c:v>13.111111111111111</c:v>
                </c:pt>
                <c:pt idx="43">
                  <c:v>20</c:v>
                </c:pt>
                <c:pt idx="44">
                  <c:v>16.53846153846154</c:v>
                </c:pt>
                <c:pt idx="45">
                  <c:v>15.581395348837209</c:v>
                </c:pt>
                <c:pt idx="46">
                  <c:v>10.24390243902439</c:v>
                </c:pt>
                <c:pt idx="47" formatCode="0.0_ ">
                  <c:v>15.066053991958645</c:v>
                </c:pt>
              </c:numCache>
            </c:numRef>
          </c:val>
          <c:extLst>
            <c:ext xmlns:c16="http://schemas.microsoft.com/office/drawing/2014/chart" uri="{C3380CC4-5D6E-409C-BE32-E72D297353CC}">
              <c16:uniqueId val="{00000000-C774-42E2-9ADA-D71FA1E32C32}"/>
            </c:ext>
          </c:extLst>
        </c:ser>
        <c:ser>
          <c:idx val="2"/>
          <c:order val="1"/>
          <c:tx>
            <c:strRef>
              <c:f>'Ⅱ (4)'!$Y$3</c:f>
              <c:strCache>
                <c:ptCount val="1"/>
                <c:pt idx="0">
                  <c:v>②認知症の理解促進に関する住民への普及啓発活動を実施しているか(20点)(平均18.7点)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(4)'!$Y$4:$Y$51</c:f>
              <c:numCache>
                <c:formatCode>General</c:formatCode>
                <c:ptCount val="48"/>
                <c:pt idx="0">
                  <c:v>17.094972067039105</c:v>
                </c:pt>
                <c:pt idx="1">
                  <c:v>20</c:v>
                </c:pt>
                <c:pt idx="2">
                  <c:v>19.393939393939394</c:v>
                </c:pt>
                <c:pt idx="3">
                  <c:v>19.428571428571427</c:v>
                </c:pt>
                <c:pt idx="4">
                  <c:v>18.399999999999999</c:v>
                </c:pt>
                <c:pt idx="5">
                  <c:v>18.285714285714285</c:v>
                </c:pt>
                <c:pt idx="6">
                  <c:v>17.627118644067796</c:v>
                </c:pt>
                <c:pt idx="7">
                  <c:v>18.636363636363637</c:v>
                </c:pt>
                <c:pt idx="8">
                  <c:v>20</c:v>
                </c:pt>
                <c:pt idx="9">
                  <c:v>19.428571428571427</c:v>
                </c:pt>
                <c:pt idx="10">
                  <c:v>17.142857142857142</c:v>
                </c:pt>
                <c:pt idx="11">
                  <c:v>18.518518518518519</c:v>
                </c:pt>
                <c:pt idx="12">
                  <c:v>18.387096774193548</c:v>
                </c:pt>
                <c:pt idx="13">
                  <c:v>19.393939393939394</c:v>
                </c:pt>
                <c:pt idx="14">
                  <c:v>18.666666666666668</c:v>
                </c:pt>
                <c:pt idx="15">
                  <c:v>20</c:v>
                </c:pt>
                <c:pt idx="16">
                  <c:v>20</c:v>
                </c:pt>
                <c:pt idx="17">
                  <c:v>18.823529411764707</c:v>
                </c:pt>
                <c:pt idx="18">
                  <c:v>19.25925925925926</c:v>
                </c:pt>
                <c:pt idx="19">
                  <c:v>17.922077922077921</c:v>
                </c:pt>
                <c:pt idx="20">
                  <c:v>19.047619047619047</c:v>
                </c:pt>
                <c:pt idx="21">
                  <c:v>20</c:v>
                </c:pt>
                <c:pt idx="22">
                  <c:v>18.888888888888889</c:v>
                </c:pt>
                <c:pt idx="23">
                  <c:v>19.310344827586206</c:v>
                </c:pt>
                <c:pt idx="24">
                  <c:v>20</c:v>
                </c:pt>
                <c:pt idx="25">
                  <c:v>19.23076923076923</c:v>
                </c:pt>
                <c:pt idx="26">
                  <c:v>20</c:v>
                </c:pt>
                <c:pt idx="27">
                  <c:v>20</c:v>
                </c:pt>
                <c:pt idx="28">
                  <c:v>16.923076923076923</c:v>
                </c:pt>
                <c:pt idx="29">
                  <c:v>19.333333333333332</c:v>
                </c:pt>
                <c:pt idx="30">
                  <c:v>20</c:v>
                </c:pt>
                <c:pt idx="31">
                  <c:v>18.94736842105263</c:v>
                </c:pt>
                <c:pt idx="32">
                  <c:v>20</c:v>
                </c:pt>
                <c:pt idx="33">
                  <c:v>19.130434782608695</c:v>
                </c:pt>
                <c:pt idx="34">
                  <c:v>20</c:v>
                </c:pt>
                <c:pt idx="35">
                  <c:v>20</c:v>
                </c:pt>
                <c:pt idx="36">
                  <c:v>20</c:v>
                </c:pt>
                <c:pt idx="37">
                  <c:v>19</c:v>
                </c:pt>
                <c:pt idx="38">
                  <c:v>19.411764705882351</c:v>
                </c:pt>
                <c:pt idx="39">
                  <c:v>19</c:v>
                </c:pt>
                <c:pt idx="40">
                  <c:v>20</c:v>
                </c:pt>
                <c:pt idx="41">
                  <c:v>19.047619047619047</c:v>
                </c:pt>
                <c:pt idx="42">
                  <c:v>19.111111111111111</c:v>
                </c:pt>
                <c:pt idx="43">
                  <c:v>20</c:v>
                </c:pt>
                <c:pt idx="44">
                  <c:v>18.46153846153846</c:v>
                </c:pt>
                <c:pt idx="45">
                  <c:v>18.604651162790699</c:v>
                </c:pt>
                <c:pt idx="46">
                  <c:v>17.073170731707318</c:v>
                </c:pt>
                <c:pt idx="47" formatCode="0.0_ ">
                  <c:v>18.736358414704192</c:v>
                </c:pt>
              </c:numCache>
            </c:numRef>
          </c:val>
          <c:extLst>
            <c:ext xmlns:c16="http://schemas.microsoft.com/office/drawing/2014/chart" uri="{C3380CC4-5D6E-409C-BE32-E72D297353CC}">
              <c16:uniqueId val="{00000001-C774-42E2-9ADA-D71FA1E32C32}"/>
            </c:ext>
          </c:extLst>
        </c:ser>
        <c:ser>
          <c:idx val="3"/>
          <c:order val="2"/>
          <c:tx>
            <c:strRef>
              <c:f>'Ⅱ (4)'!$Z$3</c:f>
              <c:strCache>
                <c:ptCount val="1"/>
                <c:pt idx="0">
                  <c:v>③認知症初期集中支援チームは、認知症地域支援推進員に支援事例について情報提供し、具体的な支援方法の検討を行う等、定期的に情報連携する体制を構築しているか(15点)(平均13.4点)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(4)'!$Z$4:$Z$51</c:f>
              <c:numCache>
                <c:formatCode>General</c:formatCode>
                <c:ptCount val="48"/>
                <c:pt idx="0">
                  <c:v>12.737430167597765</c:v>
                </c:pt>
                <c:pt idx="1">
                  <c:v>14.625</c:v>
                </c:pt>
                <c:pt idx="2">
                  <c:v>12.727272727272727</c:v>
                </c:pt>
                <c:pt idx="3">
                  <c:v>13.285714285714286</c:v>
                </c:pt>
                <c:pt idx="4">
                  <c:v>11.4</c:v>
                </c:pt>
                <c:pt idx="5">
                  <c:v>14.571428571428571</c:v>
                </c:pt>
                <c:pt idx="6">
                  <c:v>11.949152542372881</c:v>
                </c:pt>
                <c:pt idx="7">
                  <c:v>12.272727272727273</c:v>
                </c:pt>
                <c:pt idx="8">
                  <c:v>13.2</c:v>
                </c:pt>
                <c:pt idx="9">
                  <c:v>14.571428571428571</c:v>
                </c:pt>
                <c:pt idx="10">
                  <c:v>13.571428571428571</c:v>
                </c:pt>
                <c:pt idx="11">
                  <c:v>12.222222222222221</c:v>
                </c:pt>
                <c:pt idx="12">
                  <c:v>14.274193548387096</c:v>
                </c:pt>
                <c:pt idx="13">
                  <c:v>14.545454545454545</c:v>
                </c:pt>
                <c:pt idx="14">
                  <c:v>14</c:v>
                </c:pt>
                <c:pt idx="15">
                  <c:v>15</c:v>
                </c:pt>
                <c:pt idx="16">
                  <c:v>12.631578947368421</c:v>
                </c:pt>
                <c:pt idx="17">
                  <c:v>13.235294117647058</c:v>
                </c:pt>
                <c:pt idx="18">
                  <c:v>15</c:v>
                </c:pt>
                <c:pt idx="19">
                  <c:v>13.246753246753247</c:v>
                </c:pt>
                <c:pt idx="20">
                  <c:v>12.5</c:v>
                </c:pt>
                <c:pt idx="21">
                  <c:v>14.571428571428571</c:v>
                </c:pt>
                <c:pt idx="22">
                  <c:v>14.722222222222221</c:v>
                </c:pt>
                <c:pt idx="23">
                  <c:v>13.448275862068966</c:v>
                </c:pt>
                <c:pt idx="24">
                  <c:v>14.210526315789474</c:v>
                </c:pt>
                <c:pt idx="25">
                  <c:v>13.846153846153847</c:v>
                </c:pt>
                <c:pt idx="26">
                  <c:v>15</c:v>
                </c:pt>
                <c:pt idx="27">
                  <c:v>13.902439024390244</c:v>
                </c:pt>
                <c:pt idx="28">
                  <c:v>11.153846153846153</c:v>
                </c:pt>
                <c:pt idx="29">
                  <c:v>15</c:v>
                </c:pt>
                <c:pt idx="30">
                  <c:v>12.631578947368421</c:v>
                </c:pt>
                <c:pt idx="31">
                  <c:v>15</c:v>
                </c:pt>
                <c:pt idx="32">
                  <c:v>13.888888888888889</c:v>
                </c:pt>
                <c:pt idx="33">
                  <c:v>13.043478260869565</c:v>
                </c:pt>
                <c:pt idx="34">
                  <c:v>12.631578947368421</c:v>
                </c:pt>
                <c:pt idx="35">
                  <c:v>12.5</c:v>
                </c:pt>
                <c:pt idx="36">
                  <c:v>12.352941176470589</c:v>
                </c:pt>
                <c:pt idx="37">
                  <c:v>12.75</c:v>
                </c:pt>
                <c:pt idx="38">
                  <c:v>14.117647058823529</c:v>
                </c:pt>
                <c:pt idx="39">
                  <c:v>13.25</c:v>
                </c:pt>
                <c:pt idx="40">
                  <c:v>15</c:v>
                </c:pt>
                <c:pt idx="41">
                  <c:v>14.285714285714286</c:v>
                </c:pt>
                <c:pt idx="42">
                  <c:v>13</c:v>
                </c:pt>
                <c:pt idx="43">
                  <c:v>15</c:v>
                </c:pt>
                <c:pt idx="44">
                  <c:v>14.423076923076923</c:v>
                </c:pt>
                <c:pt idx="45">
                  <c:v>11.86046511627907</c:v>
                </c:pt>
                <c:pt idx="46">
                  <c:v>13.170731707317072</c:v>
                </c:pt>
                <c:pt idx="47" formatCode="0.0_ ">
                  <c:v>13.414704192992533</c:v>
                </c:pt>
              </c:numCache>
            </c:numRef>
          </c:val>
          <c:extLst>
            <c:ext xmlns:c16="http://schemas.microsoft.com/office/drawing/2014/chart" uri="{C3380CC4-5D6E-409C-BE32-E72D297353CC}">
              <c16:uniqueId val="{00000002-C774-42E2-9ADA-D71FA1E32C32}"/>
            </c:ext>
          </c:extLst>
        </c:ser>
        <c:ser>
          <c:idx val="4"/>
          <c:order val="3"/>
          <c:tx>
            <c:strRef>
              <c:f>'Ⅱ (4)'!$AA$3</c:f>
              <c:strCache>
                <c:ptCount val="1"/>
                <c:pt idx="0">
                  <c:v>④郡市区等医師会等の医療関係団体と調整し、認知症のおそれがある人に対して、かかりつけ医や認知症サポート医、認知症疾患医療センター等専門医療機関との連携により、早期診断・早期対応に繋げるための体制を構築しているか(各10点)(平均17.8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(4)'!$AA$4:$AA$51</c:f>
              <c:numCache>
                <c:formatCode>General</c:formatCode>
                <c:ptCount val="48"/>
                <c:pt idx="0">
                  <c:v>11.731843575418994</c:v>
                </c:pt>
                <c:pt idx="1">
                  <c:v>24</c:v>
                </c:pt>
                <c:pt idx="2">
                  <c:v>12.727272727272727</c:v>
                </c:pt>
                <c:pt idx="3">
                  <c:v>19.142857142857142</c:v>
                </c:pt>
                <c:pt idx="4">
                  <c:v>16.8</c:v>
                </c:pt>
                <c:pt idx="5">
                  <c:v>14</c:v>
                </c:pt>
                <c:pt idx="6">
                  <c:v>14.067796610169491</c:v>
                </c:pt>
                <c:pt idx="7">
                  <c:v>16.363636363636363</c:v>
                </c:pt>
                <c:pt idx="8">
                  <c:v>23.2</c:v>
                </c:pt>
                <c:pt idx="9">
                  <c:v>19.428571428571427</c:v>
                </c:pt>
                <c:pt idx="10">
                  <c:v>16.50793650793651</c:v>
                </c:pt>
                <c:pt idx="11">
                  <c:v>15.185185185185185</c:v>
                </c:pt>
                <c:pt idx="12">
                  <c:v>23.387096774193548</c:v>
                </c:pt>
                <c:pt idx="13">
                  <c:v>21.818181818181817</c:v>
                </c:pt>
                <c:pt idx="14">
                  <c:v>18</c:v>
                </c:pt>
                <c:pt idx="15">
                  <c:v>24</c:v>
                </c:pt>
                <c:pt idx="16">
                  <c:v>16.315789473684209</c:v>
                </c:pt>
                <c:pt idx="17">
                  <c:v>21.176470588235293</c:v>
                </c:pt>
                <c:pt idx="18">
                  <c:v>18.148148148148149</c:v>
                </c:pt>
                <c:pt idx="19">
                  <c:v>14.805194805194805</c:v>
                </c:pt>
                <c:pt idx="20">
                  <c:v>19.047619047619047</c:v>
                </c:pt>
                <c:pt idx="21">
                  <c:v>29.142857142857142</c:v>
                </c:pt>
                <c:pt idx="22">
                  <c:v>18.333333333333332</c:v>
                </c:pt>
                <c:pt idx="23">
                  <c:v>22.068965517241381</c:v>
                </c:pt>
                <c:pt idx="24">
                  <c:v>20.526315789473685</c:v>
                </c:pt>
                <c:pt idx="25">
                  <c:v>20.76923076923077</c:v>
                </c:pt>
                <c:pt idx="26">
                  <c:v>22.790697674418606</c:v>
                </c:pt>
                <c:pt idx="27">
                  <c:v>22.439024390243901</c:v>
                </c:pt>
                <c:pt idx="28">
                  <c:v>12.307692307692308</c:v>
                </c:pt>
                <c:pt idx="29">
                  <c:v>20</c:v>
                </c:pt>
                <c:pt idx="30">
                  <c:v>22.631578947368421</c:v>
                </c:pt>
                <c:pt idx="31">
                  <c:v>20</c:v>
                </c:pt>
                <c:pt idx="32">
                  <c:v>21.481481481481481</c:v>
                </c:pt>
                <c:pt idx="33">
                  <c:v>20</c:v>
                </c:pt>
                <c:pt idx="34">
                  <c:v>20.526315789473685</c:v>
                </c:pt>
                <c:pt idx="35">
                  <c:v>12.916666666666666</c:v>
                </c:pt>
                <c:pt idx="36">
                  <c:v>18.235294117647058</c:v>
                </c:pt>
                <c:pt idx="37">
                  <c:v>22</c:v>
                </c:pt>
                <c:pt idx="38">
                  <c:v>14.705882352941176</c:v>
                </c:pt>
                <c:pt idx="39">
                  <c:v>18</c:v>
                </c:pt>
                <c:pt idx="40">
                  <c:v>19</c:v>
                </c:pt>
                <c:pt idx="41">
                  <c:v>17.61904761904762</c:v>
                </c:pt>
                <c:pt idx="42">
                  <c:v>17.111111111111111</c:v>
                </c:pt>
                <c:pt idx="43">
                  <c:v>23.888888888888889</c:v>
                </c:pt>
                <c:pt idx="44">
                  <c:v>15</c:v>
                </c:pt>
                <c:pt idx="45">
                  <c:v>16.744186046511629</c:v>
                </c:pt>
                <c:pt idx="46">
                  <c:v>12.926829268292684</c:v>
                </c:pt>
                <c:pt idx="47" formatCode="0.0_ ">
                  <c:v>17.765651924181505</c:v>
                </c:pt>
              </c:numCache>
            </c:numRef>
          </c:val>
          <c:extLst>
            <c:ext xmlns:c16="http://schemas.microsoft.com/office/drawing/2014/chart" uri="{C3380CC4-5D6E-409C-BE32-E72D297353CC}">
              <c16:uniqueId val="{00000003-C774-42E2-9ADA-D71FA1E32C32}"/>
            </c:ext>
          </c:extLst>
        </c:ser>
        <c:ser>
          <c:idx val="5"/>
          <c:order val="4"/>
          <c:tx>
            <c:strRef>
              <c:f>'Ⅱ (4)'!$AB$3</c:f>
              <c:strCache>
                <c:ptCount val="1"/>
                <c:pt idx="0">
                  <c:v>⑤地域における認知症高齢者支援に係る取組（「ア 認知症カフェの設置、運営の推進」「イ 認知症の人の見守りネットワークなどの体制の構築」「ウ 本人ミーティング、家族介護者教室の開催やピアサポーターによる活動の支援」)を行っているか(ア10点／イ10点、5点／ウ20点、15点))(平均27.1点)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(4)'!$AB$4:$AB$51</c:f>
              <c:numCache>
                <c:formatCode>General</c:formatCode>
                <c:ptCount val="48"/>
                <c:pt idx="0">
                  <c:v>21.480446927374302</c:v>
                </c:pt>
                <c:pt idx="1">
                  <c:v>28.625</c:v>
                </c:pt>
                <c:pt idx="2">
                  <c:v>25.90909090909091</c:v>
                </c:pt>
                <c:pt idx="3">
                  <c:v>32.857142857142854</c:v>
                </c:pt>
                <c:pt idx="4">
                  <c:v>24.4</c:v>
                </c:pt>
                <c:pt idx="5">
                  <c:v>28.428571428571427</c:v>
                </c:pt>
                <c:pt idx="6">
                  <c:v>22.288135593220339</c:v>
                </c:pt>
                <c:pt idx="7">
                  <c:v>25.113636363636363</c:v>
                </c:pt>
                <c:pt idx="8">
                  <c:v>29.8</c:v>
                </c:pt>
                <c:pt idx="9">
                  <c:v>26.285714285714285</c:v>
                </c:pt>
                <c:pt idx="10">
                  <c:v>29.126984126984127</c:v>
                </c:pt>
                <c:pt idx="11">
                  <c:v>24.907407407407408</c:v>
                </c:pt>
                <c:pt idx="12">
                  <c:v>31.774193548387096</c:v>
                </c:pt>
                <c:pt idx="13">
                  <c:v>34.545454545454547</c:v>
                </c:pt>
                <c:pt idx="14">
                  <c:v>28</c:v>
                </c:pt>
                <c:pt idx="15">
                  <c:v>35</c:v>
                </c:pt>
                <c:pt idx="16">
                  <c:v>30</c:v>
                </c:pt>
                <c:pt idx="17">
                  <c:v>29.117647058823529</c:v>
                </c:pt>
                <c:pt idx="18">
                  <c:v>25.74074074074074</c:v>
                </c:pt>
                <c:pt idx="19">
                  <c:v>26.168831168831169</c:v>
                </c:pt>
                <c:pt idx="20">
                  <c:v>29.404761904761905</c:v>
                </c:pt>
                <c:pt idx="21">
                  <c:v>37.142857142857146</c:v>
                </c:pt>
                <c:pt idx="22">
                  <c:v>31.388888888888889</c:v>
                </c:pt>
                <c:pt idx="23">
                  <c:v>28.448275862068964</c:v>
                </c:pt>
                <c:pt idx="24">
                  <c:v>27.894736842105264</c:v>
                </c:pt>
                <c:pt idx="25">
                  <c:v>32.307692307692307</c:v>
                </c:pt>
                <c:pt idx="26">
                  <c:v>33.372093023255815</c:v>
                </c:pt>
                <c:pt idx="27">
                  <c:v>34.024390243902438</c:v>
                </c:pt>
                <c:pt idx="28">
                  <c:v>21.53846153846154</c:v>
                </c:pt>
                <c:pt idx="29">
                  <c:v>27</c:v>
                </c:pt>
                <c:pt idx="30">
                  <c:v>33.157894736842103</c:v>
                </c:pt>
                <c:pt idx="31">
                  <c:v>26.842105263157894</c:v>
                </c:pt>
                <c:pt idx="32">
                  <c:v>29.074074074074073</c:v>
                </c:pt>
                <c:pt idx="33">
                  <c:v>25.217391304347824</c:v>
                </c:pt>
                <c:pt idx="34">
                  <c:v>25.263157894736842</c:v>
                </c:pt>
                <c:pt idx="35">
                  <c:v>16.041666666666668</c:v>
                </c:pt>
                <c:pt idx="36">
                  <c:v>28.529411764705884</c:v>
                </c:pt>
                <c:pt idx="37">
                  <c:v>24.25</c:v>
                </c:pt>
                <c:pt idx="38">
                  <c:v>27.205882352941178</c:v>
                </c:pt>
                <c:pt idx="39">
                  <c:v>22.5</c:v>
                </c:pt>
                <c:pt idx="40">
                  <c:v>24.75</c:v>
                </c:pt>
                <c:pt idx="41">
                  <c:v>25.238095238095237</c:v>
                </c:pt>
                <c:pt idx="42">
                  <c:v>28.888888888888889</c:v>
                </c:pt>
                <c:pt idx="43">
                  <c:v>33.611111111111114</c:v>
                </c:pt>
                <c:pt idx="44">
                  <c:v>30.96153846153846</c:v>
                </c:pt>
                <c:pt idx="45">
                  <c:v>26.395348837209301</c:v>
                </c:pt>
                <c:pt idx="46">
                  <c:v>18.170731707317074</c:v>
                </c:pt>
                <c:pt idx="47" formatCode="0.0_ ">
                  <c:v>27.139574956921308</c:v>
                </c:pt>
              </c:numCache>
            </c:numRef>
          </c:val>
          <c:extLst>
            <c:ext xmlns:c16="http://schemas.microsoft.com/office/drawing/2014/chart" uri="{C3380CC4-5D6E-409C-BE32-E72D297353CC}">
              <c16:uniqueId val="{00000004-C774-42E2-9ADA-D71FA1E32C32}"/>
            </c:ext>
          </c:extLst>
        </c:ser>
        <c:ser>
          <c:idx val="6"/>
          <c:order val="5"/>
          <c:tx>
            <c:strRef>
              <c:f>'Ⅱ (4)'!$AC$3</c:f>
              <c:strCache>
                <c:ptCount val="1"/>
                <c:pt idx="0">
                  <c:v>⑥認知症サポーターを活用した地域支援体制の構築が行えているか(ア20点、15点／イ40点)(平均14.0点)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dLbl>
              <c:idx val="40"/>
              <c:layout>
                <c:manualLayout>
                  <c:x val="-1.0332748767577796E-16"/>
                  <c:y val="-6.291010245430345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774-42E2-9ADA-D71FA1E32C32}"/>
                </c:ext>
              </c:extLst>
            </c:dLbl>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(4)'!$AC$4:$AC$51</c:f>
              <c:numCache>
                <c:formatCode>General</c:formatCode>
                <c:ptCount val="48"/>
                <c:pt idx="0">
                  <c:v>10.53072625698324</c:v>
                </c:pt>
                <c:pt idx="1">
                  <c:v>14.5</c:v>
                </c:pt>
                <c:pt idx="2">
                  <c:v>10.454545454545455</c:v>
                </c:pt>
                <c:pt idx="3">
                  <c:v>15.571428571428571</c:v>
                </c:pt>
                <c:pt idx="4">
                  <c:v>9.4</c:v>
                </c:pt>
                <c:pt idx="5">
                  <c:v>12</c:v>
                </c:pt>
                <c:pt idx="6">
                  <c:v>11.779661016949152</c:v>
                </c:pt>
                <c:pt idx="7">
                  <c:v>14.318181818181818</c:v>
                </c:pt>
                <c:pt idx="8">
                  <c:v>20.399999999999999</c:v>
                </c:pt>
                <c:pt idx="9">
                  <c:v>16</c:v>
                </c:pt>
                <c:pt idx="10">
                  <c:v>17.222222222222221</c:v>
                </c:pt>
                <c:pt idx="11">
                  <c:v>12.777777777777779</c:v>
                </c:pt>
                <c:pt idx="12">
                  <c:v>20</c:v>
                </c:pt>
                <c:pt idx="13">
                  <c:v>20</c:v>
                </c:pt>
                <c:pt idx="14">
                  <c:v>17.833333333333332</c:v>
                </c:pt>
                <c:pt idx="15">
                  <c:v>22.333333333333332</c:v>
                </c:pt>
                <c:pt idx="16">
                  <c:v>12.631578947368421</c:v>
                </c:pt>
                <c:pt idx="17">
                  <c:v>12.647058823529411</c:v>
                </c:pt>
                <c:pt idx="18">
                  <c:v>14.444444444444445</c:v>
                </c:pt>
                <c:pt idx="19">
                  <c:v>9.6103896103896105</c:v>
                </c:pt>
                <c:pt idx="20">
                  <c:v>14.285714285714286</c:v>
                </c:pt>
                <c:pt idx="21">
                  <c:v>23.285714285714285</c:v>
                </c:pt>
                <c:pt idx="22">
                  <c:v>15.925925925925926</c:v>
                </c:pt>
                <c:pt idx="23">
                  <c:v>21.03448275862069</c:v>
                </c:pt>
                <c:pt idx="24">
                  <c:v>15.263157894736842</c:v>
                </c:pt>
                <c:pt idx="25">
                  <c:v>15.76923076923077</c:v>
                </c:pt>
                <c:pt idx="26">
                  <c:v>22.558139534883722</c:v>
                </c:pt>
                <c:pt idx="27">
                  <c:v>13.292682926829269</c:v>
                </c:pt>
                <c:pt idx="28">
                  <c:v>11.666666666666666</c:v>
                </c:pt>
                <c:pt idx="29">
                  <c:v>10.5</c:v>
                </c:pt>
                <c:pt idx="30">
                  <c:v>12.631578947368421</c:v>
                </c:pt>
                <c:pt idx="31">
                  <c:v>11.578947368421053</c:v>
                </c:pt>
                <c:pt idx="32">
                  <c:v>15.185185185185185</c:v>
                </c:pt>
                <c:pt idx="33">
                  <c:v>13.913043478260869</c:v>
                </c:pt>
                <c:pt idx="34">
                  <c:v>13.421052631578947</c:v>
                </c:pt>
                <c:pt idx="35">
                  <c:v>8.9583333333333339</c:v>
                </c:pt>
                <c:pt idx="36">
                  <c:v>19.705882352941178</c:v>
                </c:pt>
                <c:pt idx="37">
                  <c:v>10.75</c:v>
                </c:pt>
                <c:pt idx="38">
                  <c:v>9.7058823529411757</c:v>
                </c:pt>
                <c:pt idx="39">
                  <c:v>11.583333333333334</c:v>
                </c:pt>
                <c:pt idx="40">
                  <c:v>16</c:v>
                </c:pt>
                <c:pt idx="41">
                  <c:v>14.761904761904763</c:v>
                </c:pt>
                <c:pt idx="42">
                  <c:v>15.888888888888889</c:v>
                </c:pt>
                <c:pt idx="43">
                  <c:v>15.555555555555555</c:v>
                </c:pt>
                <c:pt idx="44">
                  <c:v>13.26923076923077</c:v>
                </c:pt>
                <c:pt idx="45">
                  <c:v>11.046511627906977</c:v>
                </c:pt>
                <c:pt idx="46">
                  <c:v>5.6097560975609753</c:v>
                </c:pt>
                <c:pt idx="47" formatCode="0.0_ ">
                  <c:v>13.966111430212521</c:v>
                </c:pt>
              </c:numCache>
            </c:numRef>
          </c:val>
          <c:extLst>
            <c:ext xmlns:c16="http://schemas.microsoft.com/office/drawing/2014/chart" uri="{C3380CC4-5D6E-409C-BE32-E72D297353CC}">
              <c16:uniqueId val="{00000006-C774-42E2-9ADA-D71FA1E32C32}"/>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7"/>
          <c:order val="6"/>
          <c:tx>
            <c:strRef>
              <c:f>'Ⅱ (4)'!$AD$3</c:f>
              <c:strCache>
                <c:ptCount val="1"/>
                <c:pt idx="0">
                  <c:v>合計</c:v>
                </c:pt>
              </c:strCache>
            </c:strRef>
          </c:tx>
          <c:spPr>
            <a:ln w="6350">
              <a:noFill/>
            </a:ln>
            <a:effectLst/>
          </c:spPr>
          <c:marker>
            <c:symbol val="none"/>
          </c:marker>
          <c:dLbls>
            <c:dLbl>
              <c:idx val="11"/>
              <c:layout>
                <c:manualLayout>
                  <c:x val="-1.9120502803132568E-2"/>
                  <c:y val="-1.90880148659379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C774-42E2-9ADA-D71FA1E32C32}"/>
                </c:ext>
              </c:extLst>
            </c:dLbl>
            <c:dLbl>
              <c:idx val="39"/>
              <c:layout>
                <c:manualLayout>
                  <c:x val="-1.9120502803132568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C774-42E2-9ADA-D71FA1E32C32}"/>
                </c:ext>
              </c:extLst>
            </c:dLbl>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9-C774-42E2-9ADA-D71FA1E32C32}"/>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(4)'!$AD$4:$AD$51</c:f>
              <c:numCache>
                <c:formatCode>General</c:formatCode>
                <c:ptCount val="48"/>
                <c:pt idx="0">
                  <c:v>85.977653631284923</c:v>
                </c:pt>
                <c:pt idx="1">
                  <c:v>122.25</c:v>
                </c:pt>
                <c:pt idx="2">
                  <c:v>95.454545454545453</c:v>
                </c:pt>
                <c:pt idx="3">
                  <c:v>115.99999999999999</c:v>
                </c:pt>
                <c:pt idx="4">
                  <c:v>94.4</c:v>
                </c:pt>
                <c:pt idx="5">
                  <c:v>100.14285714285714</c:v>
                </c:pt>
                <c:pt idx="6">
                  <c:v>88.559322033898297</c:v>
                </c:pt>
                <c:pt idx="7">
                  <c:v>103.52272727272727</c:v>
                </c:pt>
                <c:pt idx="8">
                  <c:v>118.19999999999999</c:v>
                </c:pt>
                <c:pt idx="9">
                  <c:v>106.57142857142856</c:v>
                </c:pt>
                <c:pt idx="10">
                  <c:v>103.73015873015873</c:v>
                </c:pt>
                <c:pt idx="11">
                  <c:v>96.944444444444457</c:v>
                </c:pt>
                <c:pt idx="12">
                  <c:v>125.56451612903226</c:v>
                </c:pt>
                <c:pt idx="13">
                  <c:v>126.36363636363636</c:v>
                </c:pt>
                <c:pt idx="14">
                  <c:v>115.16666666666667</c:v>
                </c:pt>
                <c:pt idx="15">
                  <c:v>135</c:v>
                </c:pt>
                <c:pt idx="16">
                  <c:v>108.42105263157895</c:v>
                </c:pt>
                <c:pt idx="17">
                  <c:v>109.70588235294117</c:v>
                </c:pt>
                <c:pt idx="18">
                  <c:v>111.85185185185186</c:v>
                </c:pt>
                <c:pt idx="19">
                  <c:v>93.181818181818159</c:v>
                </c:pt>
                <c:pt idx="20">
                  <c:v>108.80952380952381</c:v>
                </c:pt>
                <c:pt idx="21">
                  <c:v>145</c:v>
                </c:pt>
                <c:pt idx="22">
                  <c:v>114.62962962962962</c:v>
                </c:pt>
                <c:pt idx="23">
                  <c:v>121.89655172413794</c:v>
                </c:pt>
                <c:pt idx="24">
                  <c:v>118.42105263157896</c:v>
                </c:pt>
                <c:pt idx="25">
                  <c:v>118.84615384615385</c:v>
                </c:pt>
                <c:pt idx="26">
                  <c:v>136.74418604651163</c:v>
                </c:pt>
                <c:pt idx="27">
                  <c:v>121.21951219512196</c:v>
                </c:pt>
                <c:pt idx="28">
                  <c:v>82.564102564102569</c:v>
                </c:pt>
                <c:pt idx="29">
                  <c:v>109.16666666666666</c:v>
                </c:pt>
                <c:pt idx="30">
                  <c:v>116.8421052631579</c:v>
                </c:pt>
                <c:pt idx="31">
                  <c:v>114.47368421052632</c:v>
                </c:pt>
                <c:pt idx="32">
                  <c:v>117.77777777777779</c:v>
                </c:pt>
                <c:pt idx="33">
                  <c:v>110.43478260869566</c:v>
                </c:pt>
                <c:pt idx="34">
                  <c:v>106.57894736842105</c:v>
                </c:pt>
                <c:pt idx="35">
                  <c:v>82.083333333333329</c:v>
                </c:pt>
                <c:pt idx="36">
                  <c:v>116.47058823529412</c:v>
                </c:pt>
                <c:pt idx="37">
                  <c:v>105.25</c:v>
                </c:pt>
                <c:pt idx="38">
                  <c:v>99.558823529411754</c:v>
                </c:pt>
                <c:pt idx="39">
                  <c:v>97.833333333333329</c:v>
                </c:pt>
                <c:pt idx="40">
                  <c:v>115.75</c:v>
                </c:pt>
                <c:pt idx="41">
                  <c:v>110</c:v>
                </c:pt>
                <c:pt idx="42">
                  <c:v>107.1111111111111</c:v>
                </c:pt>
                <c:pt idx="43">
                  <c:v>128.05555555555554</c:v>
                </c:pt>
                <c:pt idx="44">
                  <c:v>108.65384615384616</c:v>
                </c:pt>
                <c:pt idx="45">
                  <c:v>100.23255813953489</c:v>
                </c:pt>
                <c:pt idx="46">
                  <c:v>77.195121951219519</c:v>
                </c:pt>
                <c:pt idx="47" formatCode="0.0_ ">
                  <c:v>106.08845491097071</c:v>
                </c:pt>
              </c:numCache>
            </c:numRef>
          </c:val>
          <c:smooth val="0"/>
          <c:extLst>
            <c:ext xmlns:c16="http://schemas.microsoft.com/office/drawing/2014/chart" uri="{C3380CC4-5D6E-409C-BE32-E72D297353CC}">
              <c16:uniqueId val="{0000000A-C774-42E2-9ADA-D71FA1E32C32}"/>
            </c:ext>
          </c:extLst>
        </c:ser>
        <c:ser>
          <c:idx val="8"/>
          <c:order val="7"/>
          <c:tx>
            <c:strRef>
              <c:f>'Ⅱ (4)'!$AE$3</c:f>
              <c:strCache>
                <c:ptCount val="1"/>
                <c:pt idx="0">
                  <c:v>平均</c:v>
                </c:pt>
              </c:strCache>
            </c:strRef>
          </c:tx>
          <c:spPr>
            <a:ln w="19050">
              <a:solidFill>
                <a:srgbClr val="FF0000"/>
              </a:solidFill>
              <a:prstDash val="sysDash"/>
            </a:ln>
            <a:effectLst/>
          </c:spPr>
          <c:marker>
            <c:symbol val="none"/>
          </c:marker>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(4)'!$AE$4:$AE$51</c:f>
              <c:numCache>
                <c:formatCode>General</c:formatCode>
                <c:ptCount val="48"/>
                <c:pt idx="0">
                  <c:v>106.08845491097071</c:v>
                </c:pt>
                <c:pt idx="1">
                  <c:v>106.08845491097071</c:v>
                </c:pt>
                <c:pt idx="2">
                  <c:v>106.08845491097071</c:v>
                </c:pt>
                <c:pt idx="3">
                  <c:v>106.08845491097071</c:v>
                </c:pt>
                <c:pt idx="4">
                  <c:v>106.08845491097071</c:v>
                </c:pt>
                <c:pt idx="5">
                  <c:v>106.08845491097071</c:v>
                </c:pt>
                <c:pt idx="6">
                  <c:v>106.08845491097071</c:v>
                </c:pt>
                <c:pt idx="7">
                  <c:v>106.08845491097071</c:v>
                </c:pt>
                <c:pt idx="8">
                  <c:v>106.08845491097071</c:v>
                </c:pt>
                <c:pt idx="9">
                  <c:v>106.08845491097071</c:v>
                </c:pt>
                <c:pt idx="10">
                  <c:v>106.08845491097071</c:v>
                </c:pt>
                <c:pt idx="11">
                  <c:v>106.08845491097071</c:v>
                </c:pt>
                <c:pt idx="12">
                  <c:v>106.08845491097071</c:v>
                </c:pt>
                <c:pt idx="13">
                  <c:v>106.08845491097071</c:v>
                </c:pt>
                <c:pt idx="14">
                  <c:v>106.08845491097071</c:v>
                </c:pt>
                <c:pt idx="15">
                  <c:v>106.08845491097071</c:v>
                </c:pt>
                <c:pt idx="16">
                  <c:v>106.08845491097071</c:v>
                </c:pt>
                <c:pt idx="17">
                  <c:v>106.08845491097071</c:v>
                </c:pt>
                <c:pt idx="18">
                  <c:v>106.08845491097071</c:v>
                </c:pt>
                <c:pt idx="19">
                  <c:v>106.08845491097071</c:v>
                </c:pt>
                <c:pt idx="20">
                  <c:v>106.08845491097071</c:v>
                </c:pt>
                <c:pt idx="21">
                  <c:v>106.08845491097071</c:v>
                </c:pt>
                <c:pt idx="22">
                  <c:v>106.08845491097071</c:v>
                </c:pt>
                <c:pt idx="23">
                  <c:v>106.08845491097071</c:v>
                </c:pt>
                <c:pt idx="24">
                  <c:v>106.08845491097071</c:v>
                </c:pt>
                <c:pt idx="25">
                  <c:v>106.08845491097071</c:v>
                </c:pt>
                <c:pt idx="26">
                  <c:v>106.08845491097071</c:v>
                </c:pt>
                <c:pt idx="27">
                  <c:v>106.08845491097071</c:v>
                </c:pt>
                <c:pt idx="28">
                  <c:v>106.08845491097071</c:v>
                </c:pt>
                <c:pt idx="29">
                  <c:v>106.08845491097071</c:v>
                </c:pt>
                <c:pt idx="30">
                  <c:v>106.08845491097071</c:v>
                </c:pt>
                <c:pt idx="31">
                  <c:v>106.08845491097071</c:v>
                </c:pt>
                <c:pt idx="32">
                  <c:v>106.08845491097071</c:v>
                </c:pt>
                <c:pt idx="33">
                  <c:v>106.08845491097071</c:v>
                </c:pt>
                <c:pt idx="34">
                  <c:v>106.08845491097071</c:v>
                </c:pt>
                <c:pt idx="35">
                  <c:v>106.08845491097071</c:v>
                </c:pt>
                <c:pt idx="36">
                  <c:v>106.08845491097071</c:v>
                </c:pt>
                <c:pt idx="37">
                  <c:v>106.08845491097071</c:v>
                </c:pt>
                <c:pt idx="38">
                  <c:v>106.08845491097071</c:v>
                </c:pt>
                <c:pt idx="39">
                  <c:v>106.08845491097071</c:v>
                </c:pt>
                <c:pt idx="40">
                  <c:v>106.08845491097071</c:v>
                </c:pt>
                <c:pt idx="41">
                  <c:v>106.08845491097071</c:v>
                </c:pt>
                <c:pt idx="42">
                  <c:v>106.08845491097071</c:v>
                </c:pt>
                <c:pt idx="43">
                  <c:v>106.08845491097071</c:v>
                </c:pt>
                <c:pt idx="44">
                  <c:v>106.08845491097071</c:v>
                </c:pt>
                <c:pt idx="45">
                  <c:v>106.08845491097071</c:v>
                </c:pt>
                <c:pt idx="46">
                  <c:v>106.08845491097071</c:v>
                </c:pt>
                <c:pt idx="47" formatCode="0.0_ ">
                  <c:v>106.08845491097071</c:v>
                </c:pt>
              </c:numCache>
            </c:numRef>
          </c:val>
          <c:smooth val="0"/>
          <c:extLst>
            <c:ext xmlns:c16="http://schemas.microsoft.com/office/drawing/2014/chart" uri="{C3380CC4-5D6E-409C-BE32-E72D297353CC}">
              <c16:uniqueId val="{0000000B-C774-42E2-9ADA-D71FA1E32C32}"/>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6"/>
        <c:delete val="1"/>
      </c:legendEntry>
      <c:legendEntry>
        <c:idx val="7"/>
        <c:delete val="1"/>
      </c:legendEntry>
      <c:layout>
        <c:manualLayout>
          <c:xMode val="edge"/>
          <c:yMode val="edge"/>
          <c:x val="6.8355977042662261E-2"/>
          <c:y val="0.65771272788312329"/>
          <c:w val="0.89215803904946367"/>
          <c:h val="0.34013663034489727"/>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47794784522902373"/>
        </c:manualLayout>
      </c:layout>
      <c:barChart>
        <c:barDir val="col"/>
        <c:grouping val="stacked"/>
        <c:varyColors val="0"/>
        <c:ser>
          <c:idx val="3"/>
          <c:order val="0"/>
          <c:tx>
            <c:strRef>
              <c:f>'Ⅱ (4)'!$AH$3</c:f>
              <c:strCache>
                <c:ptCount val="1"/>
                <c:pt idx="0">
                  <c:v>③認知症初期集中支援チームは、認知症地域支援推進員に支援事例について情報提供し、具体的な支援方法の検討を行う等、定期的に情報連携する体制を構築しているか(15点)(平均13.4点)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(4)'!$AH$4:$AH$51</c:f>
              <c:numCache>
                <c:formatCode>General</c:formatCode>
                <c:ptCount val="48"/>
                <c:pt idx="0">
                  <c:v>12.737430167597765</c:v>
                </c:pt>
                <c:pt idx="1">
                  <c:v>14.625</c:v>
                </c:pt>
                <c:pt idx="2">
                  <c:v>12.727272727272727</c:v>
                </c:pt>
                <c:pt idx="3">
                  <c:v>13.285714285714286</c:v>
                </c:pt>
                <c:pt idx="4">
                  <c:v>11.4</c:v>
                </c:pt>
                <c:pt idx="5">
                  <c:v>14.571428571428571</c:v>
                </c:pt>
                <c:pt idx="6">
                  <c:v>11.949152542372881</c:v>
                </c:pt>
                <c:pt idx="7">
                  <c:v>12.272727272727273</c:v>
                </c:pt>
                <c:pt idx="8">
                  <c:v>13.2</c:v>
                </c:pt>
                <c:pt idx="9">
                  <c:v>14.571428571428571</c:v>
                </c:pt>
                <c:pt idx="10">
                  <c:v>13.571428571428571</c:v>
                </c:pt>
                <c:pt idx="11">
                  <c:v>12.222222222222221</c:v>
                </c:pt>
                <c:pt idx="12">
                  <c:v>14.274193548387096</c:v>
                </c:pt>
                <c:pt idx="13">
                  <c:v>14.545454545454545</c:v>
                </c:pt>
                <c:pt idx="14">
                  <c:v>14</c:v>
                </c:pt>
                <c:pt idx="15">
                  <c:v>15</c:v>
                </c:pt>
                <c:pt idx="16">
                  <c:v>12.631578947368421</c:v>
                </c:pt>
                <c:pt idx="17">
                  <c:v>13.235294117647058</c:v>
                </c:pt>
                <c:pt idx="18">
                  <c:v>15</c:v>
                </c:pt>
                <c:pt idx="19">
                  <c:v>13.246753246753247</c:v>
                </c:pt>
                <c:pt idx="20">
                  <c:v>12.5</c:v>
                </c:pt>
                <c:pt idx="21">
                  <c:v>14.571428571428571</c:v>
                </c:pt>
                <c:pt idx="22">
                  <c:v>14.722222222222221</c:v>
                </c:pt>
                <c:pt idx="23">
                  <c:v>13.448275862068966</c:v>
                </c:pt>
                <c:pt idx="24">
                  <c:v>14.210526315789474</c:v>
                </c:pt>
                <c:pt idx="25">
                  <c:v>13.846153846153847</c:v>
                </c:pt>
                <c:pt idx="26">
                  <c:v>15</c:v>
                </c:pt>
                <c:pt idx="27">
                  <c:v>13.902439024390244</c:v>
                </c:pt>
                <c:pt idx="28">
                  <c:v>11.153846153846153</c:v>
                </c:pt>
                <c:pt idx="29">
                  <c:v>15</c:v>
                </c:pt>
                <c:pt idx="30">
                  <c:v>12.631578947368421</c:v>
                </c:pt>
                <c:pt idx="31">
                  <c:v>15</c:v>
                </c:pt>
                <c:pt idx="32">
                  <c:v>13.888888888888889</c:v>
                </c:pt>
                <c:pt idx="33">
                  <c:v>13.043478260869565</c:v>
                </c:pt>
                <c:pt idx="34">
                  <c:v>12.631578947368421</c:v>
                </c:pt>
                <c:pt idx="35">
                  <c:v>12.5</c:v>
                </c:pt>
                <c:pt idx="36">
                  <c:v>12.352941176470589</c:v>
                </c:pt>
                <c:pt idx="37">
                  <c:v>12.75</c:v>
                </c:pt>
                <c:pt idx="38">
                  <c:v>14.117647058823529</c:v>
                </c:pt>
                <c:pt idx="39">
                  <c:v>13.25</c:v>
                </c:pt>
                <c:pt idx="40">
                  <c:v>15</c:v>
                </c:pt>
                <c:pt idx="41">
                  <c:v>14.285714285714286</c:v>
                </c:pt>
                <c:pt idx="42">
                  <c:v>13</c:v>
                </c:pt>
                <c:pt idx="43">
                  <c:v>15</c:v>
                </c:pt>
                <c:pt idx="44">
                  <c:v>14.423076923076923</c:v>
                </c:pt>
                <c:pt idx="45">
                  <c:v>11.86046511627907</c:v>
                </c:pt>
                <c:pt idx="46">
                  <c:v>13.170731707317072</c:v>
                </c:pt>
                <c:pt idx="47" formatCode="0.0_ ">
                  <c:v>13.414704192992533</c:v>
                </c:pt>
              </c:numCache>
            </c:numRef>
          </c:val>
          <c:extLst>
            <c:ext xmlns:c16="http://schemas.microsoft.com/office/drawing/2014/chart" uri="{C3380CC4-5D6E-409C-BE32-E72D297353CC}">
              <c16:uniqueId val="{00000000-5A3C-4472-AC45-63351F729597}"/>
            </c:ext>
          </c:extLst>
        </c:ser>
        <c:ser>
          <c:idx val="4"/>
          <c:order val="1"/>
          <c:tx>
            <c:strRef>
              <c:f>'Ⅱ (4)'!$AI$3</c:f>
              <c:strCache>
                <c:ptCount val="1"/>
                <c:pt idx="0">
                  <c:v>④郡市区等医師会等の医療関係団体と調整し、認知症のおそれがある人に対して、かかりつけ医や認知症サポート医、認知症疾患医療センター等専門医療機関との連携により、早期診断・早期対応に繋げるための体制を構築しているか(各10点)(平均17.8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(4)'!$AI$4:$AI$51</c:f>
              <c:numCache>
                <c:formatCode>General</c:formatCode>
                <c:ptCount val="48"/>
                <c:pt idx="0">
                  <c:v>11.731843575418994</c:v>
                </c:pt>
                <c:pt idx="1">
                  <c:v>24</c:v>
                </c:pt>
                <c:pt idx="2">
                  <c:v>12.727272727272727</c:v>
                </c:pt>
                <c:pt idx="3">
                  <c:v>19.142857142857142</c:v>
                </c:pt>
                <c:pt idx="4">
                  <c:v>16.8</c:v>
                </c:pt>
                <c:pt idx="5">
                  <c:v>14</c:v>
                </c:pt>
                <c:pt idx="6">
                  <c:v>14.067796610169491</c:v>
                </c:pt>
                <c:pt idx="7">
                  <c:v>16.363636363636363</c:v>
                </c:pt>
                <c:pt idx="8">
                  <c:v>23.2</c:v>
                </c:pt>
                <c:pt idx="9">
                  <c:v>19.428571428571427</c:v>
                </c:pt>
                <c:pt idx="10">
                  <c:v>16.50793650793651</c:v>
                </c:pt>
                <c:pt idx="11">
                  <c:v>15.185185185185185</c:v>
                </c:pt>
                <c:pt idx="12">
                  <c:v>23.387096774193548</c:v>
                </c:pt>
                <c:pt idx="13">
                  <c:v>21.818181818181817</c:v>
                </c:pt>
                <c:pt idx="14">
                  <c:v>18</c:v>
                </c:pt>
                <c:pt idx="15">
                  <c:v>24</c:v>
                </c:pt>
                <c:pt idx="16">
                  <c:v>16.315789473684209</c:v>
                </c:pt>
                <c:pt idx="17">
                  <c:v>21.176470588235293</c:v>
                </c:pt>
                <c:pt idx="18">
                  <c:v>18.148148148148149</c:v>
                </c:pt>
                <c:pt idx="19">
                  <c:v>14.805194805194805</c:v>
                </c:pt>
                <c:pt idx="20">
                  <c:v>19.047619047619047</c:v>
                </c:pt>
                <c:pt idx="21">
                  <c:v>29.142857142857142</c:v>
                </c:pt>
                <c:pt idx="22">
                  <c:v>18.333333333333332</c:v>
                </c:pt>
                <c:pt idx="23">
                  <c:v>22.068965517241381</c:v>
                </c:pt>
                <c:pt idx="24">
                  <c:v>20.526315789473685</c:v>
                </c:pt>
                <c:pt idx="25">
                  <c:v>20.76923076923077</c:v>
                </c:pt>
                <c:pt idx="26">
                  <c:v>22.790697674418606</c:v>
                </c:pt>
                <c:pt idx="27">
                  <c:v>22.439024390243901</c:v>
                </c:pt>
                <c:pt idx="28">
                  <c:v>12.307692307692308</c:v>
                </c:pt>
                <c:pt idx="29">
                  <c:v>20</c:v>
                </c:pt>
                <c:pt idx="30">
                  <c:v>22.631578947368421</c:v>
                </c:pt>
                <c:pt idx="31">
                  <c:v>20</c:v>
                </c:pt>
                <c:pt idx="32">
                  <c:v>21.481481481481481</c:v>
                </c:pt>
                <c:pt idx="33">
                  <c:v>20</c:v>
                </c:pt>
                <c:pt idx="34">
                  <c:v>20.526315789473685</c:v>
                </c:pt>
                <c:pt idx="35">
                  <c:v>12.916666666666666</c:v>
                </c:pt>
                <c:pt idx="36">
                  <c:v>18.235294117647058</c:v>
                </c:pt>
                <c:pt idx="37">
                  <c:v>22</c:v>
                </c:pt>
                <c:pt idx="38">
                  <c:v>14.705882352941176</c:v>
                </c:pt>
                <c:pt idx="39">
                  <c:v>18</c:v>
                </c:pt>
                <c:pt idx="40">
                  <c:v>19</c:v>
                </c:pt>
                <c:pt idx="41">
                  <c:v>17.61904761904762</c:v>
                </c:pt>
                <c:pt idx="42">
                  <c:v>17.111111111111111</c:v>
                </c:pt>
                <c:pt idx="43">
                  <c:v>23.888888888888889</c:v>
                </c:pt>
                <c:pt idx="44">
                  <c:v>15</c:v>
                </c:pt>
                <c:pt idx="45">
                  <c:v>16.744186046511629</c:v>
                </c:pt>
                <c:pt idx="46">
                  <c:v>12.926829268292684</c:v>
                </c:pt>
                <c:pt idx="47" formatCode="0.0_ ">
                  <c:v>17.765651924181505</c:v>
                </c:pt>
              </c:numCache>
            </c:numRef>
          </c:val>
          <c:extLst>
            <c:ext xmlns:c16="http://schemas.microsoft.com/office/drawing/2014/chart" uri="{C3380CC4-5D6E-409C-BE32-E72D297353CC}">
              <c16:uniqueId val="{00000001-5A3C-4472-AC45-63351F729597}"/>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7"/>
          <c:order val="2"/>
          <c:tx>
            <c:strRef>
              <c:f>'Ⅱ (4)'!$AL$3</c:f>
              <c:strCache>
                <c:ptCount val="1"/>
                <c:pt idx="0">
                  <c:v>合計</c:v>
                </c:pt>
              </c:strCache>
            </c:strRef>
          </c:tx>
          <c:spPr>
            <a:ln w="6350">
              <a:noFill/>
            </a:ln>
            <a:effectLst/>
          </c:spPr>
          <c:marker>
            <c:symbol val="none"/>
          </c:marker>
          <c:dLbls>
            <c:dLbl>
              <c:idx val="4"/>
              <c:layout>
                <c:manualLayout>
                  <c:x val="-1.9120502803132568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A3C-4472-AC45-63351F729597}"/>
                </c:ext>
              </c:extLst>
            </c:dLbl>
            <c:dLbl>
              <c:idx val="5"/>
              <c:layout>
                <c:manualLayout>
                  <c:x val="-1.9120502803132568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A3C-4472-AC45-63351F729597}"/>
                </c:ext>
              </c:extLst>
            </c:dLbl>
            <c:dLbl>
              <c:idx val="7"/>
              <c:layout>
                <c:manualLayout>
                  <c:x val="-1.9120502803132593E-2"/>
                  <c:y val="-3.586404218708543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5A3C-4472-AC45-63351F729597}"/>
                </c:ext>
              </c:extLst>
            </c:dLbl>
            <c:dLbl>
              <c:idx val="16"/>
              <c:layout>
                <c:manualLayout>
                  <c:x val="-1.9120502803132568E-2"/>
                  <c:y val="-3.167003535679852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5A3C-4472-AC45-63351F729597}"/>
                </c:ext>
              </c:extLst>
            </c:dLbl>
            <c:dLbl>
              <c:idx val="19"/>
              <c:layout>
                <c:manualLayout>
                  <c:x val="-1.9120502803132568E-2"/>
                  <c:y val="-2.118501828108138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5A3C-4472-AC45-63351F729597}"/>
                </c:ext>
              </c:extLst>
            </c:dLbl>
            <c:dLbl>
              <c:idx val="38"/>
              <c:layout>
                <c:manualLayout>
                  <c:x val="-1.9120502803132568E-2"/>
                  <c:y val="-3.37670387719419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5A3C-4472-AC45-63351F729597}"/>
                </c:ext>
              </c:extLst>
            </c:dLbl>
            <c:dLbl>
              <c:idx val="45"/>
              <c:layout>
                <c:manualLayout>
                  <c:x val="-1.9120502803132673E-2"/>
                  <c:y val="-3.79610456022288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5A3C-4472-AC45-63351F729597}"/>
                </c:ext>
              </c:extLst>
            </c:dLbl>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9-5A3C-4472-AC45-63351F729597}"/>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(4)'!$AL$4:$AL$51</c:f>
              <c:numCache>
                <c:formatCode>General</c:formatCode>
                <c:ptCount val="48"/>
                <c:pt idx="0">
                  <c:v>24.469273743016757</c:v>
                </c:pt>
                <c:pt idx="1">
                  <c:v>38.625</c:v>
                </c:pt>
                <c:pt idx="2">
                  <c:v>25.454545454545453</c:v>
                </c:pt>
                <c:pt idx="3">
                  <c:v>32.428571428571431</c:v>
                </c:pt>
                <c:pt idx="4">
                  <c:v>28.200000000000003</c:v>
                </c:pt>
                <c:pt idx="5">
                  <c:v>28.571428571428569</c:v>
                </c:pt>
                <c:pt idx="6">
                  <c:v>26.016949152542374</c:v>
                </c:pt>
                <c:pt idx="7">
                  <c:v>28.636363636363637</c:v>
                </c:pt>
                <c:pt idx="8">
                  <c:v>36.4</c:v>
                </c:pt>
                <c:pt idx="9">
                  <c:v>34</c:v>
                </c:pt>
                <c:pt idx="10">
                  <c:v>30.079365079365083</c:v>
                </c:pt>
                <c:pt idx="11">
                  <c:v>27.407407407407405</c:v>
                </c:pt>
                <c:pt idx="12">
                  <c:v>37.661290322580641</c:v>
                </c:pt>
                <c:pt idx="13">
                  <c:v>36.36363636363636</c:v>
                </c:pt>
                <c:pt idx="14">
                  <c:v>32</c:v>
                </c:pt>
                <c:pt idx="15">
                  <c:v>39</c:v>
                </c:pt>
                <c:pt idx="16">
                  <c:v>28.94736842105263</c:v>
                </c:pt>
                <c:pt idx="17">
                  <c:v>34.411764705882348</c:v>
                </c:pt>
                <c:pt idx="18">
                  <c:v>33.148148148148152</c:v>
                </c:pt>
                <c:pt idx="19">
                  <c:v>28.051948051948052</c:v>
                </c:pt>
                <c:pt idx="20">
                  <c:v>31.547619047619047</c:v>
                </c:pt>
                <c:pt idx="21">
                  <c:v>43.714285714285715</c:v>
                </c:pt>
                <c:pt idx="22">
                  <c:v>33.055555555555557</c:v>
                </c:pt>
                <c:pt idx="23">
                  <c:v>35.517241379310349</c:v>
                </c:pt>
                <c:pt idx="24">
                  <c:v>34.736842105263158</c:v>
                </c:pt>
                <c:pt idx="25">
                  <c:v>34.615384615384613</c:v>
                </c:pt>
                <c:pt idx="26">
                  <c:v>37.79069767441861</c:v>
                </c:pt>
                <c:pt idx="27">
                  <c:v>36.341463414634148</c:v>
                </c:pt>
                <c:pt idx="28">
                  <c:v>23.46153846153846</c:v>
                </c:pt>
                <c:pt idx="29">
                  <c:v>35</c:v>
                </c:pt>
                <c:pt idx="30">
                  <c:v>35.263157894736842</c:v>
                </c:pt>
                <c:pt idx="31">
                  <c:v>35</c:v>
                </c:pt>
                <c:pt idx="32">
                  <c:v>35.370370370370367</c:v>
                </c:pt>
                <c:pt idx="33">
                  <c:v>33.043478260869563</c:v>
                </c:pt>
                <c:pt idx="34">
                  <c:v>33.15789473684211</c:v>
                </c:pt>
                <c:pt idx="35">
                  <c:v>25.416666666666664</c:v>
                </c:pt>
                <c:pt idx="36">
                  <c:v>30.588235294117645</c:v>
                </c:pt>
                <c:pt idx="37">
                  <c:v>34.75</c:v>
                </c:pt>
                <c:pt idx="38">
                  <c:v>28.823529411764703</c:v>
                </c:pt>
                <c:pt idx="39">
                  <c:v>31.25</c:v>
                </c:pt>
                <c:pt idx="40">
                  <c:v>34</c:v>
                </c:pt>
                <c:pt idx="41">
                  <c:v>31.904761904761905</c:v>
                </c:pt>
                <c:pt idx="42">
                  <c:v>30.111111111111111</c:v>
                </c:pt>
                <c:pt idx="43">
                  <c:v>38.888888888888886</c:v>
                </c:pt>
                <c:pt idx="44">
                  <c:v>29.423076923076923</c:v>
                </c:pt>
                <c:pt idx="45">
                  <c:v>28.604651162790699</c:v>
                </c:pt>
                <c:pt idx="46">
                  <c:v>26.097560975609756</c:v>
                </c:pt>
                <c:pt idx="47" formatCode="0.0_ ">
                  <c:v>31.180356117174036</c:v>
                </c:pt>
              </c:numCache>
            </c:numRef>
          </c:val>
          <c:smooth val="0"/>
          <c:extLst>
            <c:ext xmlns:c16="http://schemas.microsoft.com/office/drawing/2014/chart" uri="{C3380CC4-5D6E-409C-BE32-E72D297353CC}">
              <c16:uniqueId val="{0000000A-5A3C-4472-AC45-63351F729597}"/>
            </c:ext>
          </c:extLst>
        </c:ser>
        <c:ser>
          <c:idx val="8"/>
          <c:order val="3"/>
          <c:tx>
            <c:strRef>
              <c:f>'Ⅱ (4)'!$AM$3</c:f>
              <c:strCache>
                <c:ptCount val="1"/>
                <c:pt idx="0">
                  <c:v>平均</c:v>
                </c:pt>
              </c:strCache>
            </c:strRef>
          </c:tx>
          <c:spPr>
            <a:ln w="19050">
              <a:solidFill>
                <a:srgbClr val="FF0000"/>
              </a:solidFill>
              <a:prstDash val="sysDash"/>
            </a:ln>
            <a:effectLst/>
          </c:spPr>
          <c:marker>
            <c:symbol val="none"/>
          </c:marker>
          <c:cat>
            <c:strRef>
              <c:f>'Ⅱ (4)'!$W$4:$W$51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(4)'!$AM$4:$AM$51</c:f>
              <c:numCache>
                <c:formatCode>General</c:formatCode>
                <c:ptCount val="48"/>
                <c:pt idx="0">
                  <c:v>31.180356117174036</c:v>
                </c:pt>
                <c:pt idx="1">
                  <c:v>31.180356117174036</c:v>
                </c:pt>
                <c:pt idx="2">
                  <c:v>31.180356117174036</c:v>
                </c:pt>
                <c:pt idx="3">
                  <c:v>31.180356117174036</c:v>
                </c:pt>
                <c:pt idx="4">
                  <c:v>31.180356117174036</c:v>
                </c:pt>
                <c:pt idx="5">
                  <c:v>31.180356117174036</c:v>
                </c:pt>
                <c:pt idx="6">
                  <c:v>31.180356117174036</c:v>
                </c:pt>
                <c:pt idx="7">
                  <c:v>31.180356117174036</c:v>
                </c:pt>
                <c:pt idx="8">
                  <c:v>31.180356117174036</c:v>
                </c:pt>
                <c:pt idx="9">
                  <c:v>31.180356117174036</c:v>
                </c:pt>
                <c:pt idx="10">
                  <c:v>31.180356117174036</c:v>
                </c:pt>
                <c:pt idx="11">
                  <c:v>31.180356117174036</c:v>
                </c:pt>
                <c:pt idx="12">
                  <c:v>31.180356117174036</c:v>
                </c:pt>
                <c:pt idx="13">
                  <c:v>31.180356117174036</c:v>
                </c:pt>
                <c:pt idx="14">
                  <c:v>31.180356117174036</c:v>
                </c:pt>
                <c:pt idx="15">
                  <c:v>31.180356117174036</c:v>
                </c:pt>
                <c:pt idx="16">
                  <c:v>31.180356117174036</c:v>
                </c:pt>
                <c:pt idx="17">
                  <c:v>31.180356117174036</c:v>
                </c:pt>
                <c:pt idx="18">
                  <c:v>31.180356117174036</c:v>
                </c:pt>
                <c:pt idx="19">
                  <c:v>31.180356117174036</c:v>
                </c:pt>
                <c:pt idx="20">
                  <c:v>31.180356117174036</c:v>
                </c:pt>
                <c:pt idx="21">
                  <c:v>31.180356117174036</c:v>
                </c:pt>
                <c:pt idx="22">
                  <c:v>31.180356117174036</c:v>
                </c:pt>
                <c:pt idx="23">
                  <c:v>31.180356117174036</c:v>
                </c:pt>
                <c:pt idx="24">
                  <c:v>31.180356117174036</c:v>
                </c:pt>
                <c:pt idx="25">
                  <c:v>31.180356117174036</c:v>
                </c:pt>
                <c:pt idx="26">
                  <c:v>31.180356117174036</c:v>
                </c:pt>
                <c:pt idx="27">
                  <c:v>31.180356117174036</c:v>
                </c:pt>
                <c:pt idx="28">
                  <c:v>31.180356117174036</c:v>
                </c:pt>
                <c:pt idx="29">
                  <c:v>31.180356117174036</c:v>
                </c:pt>
                <c:pt idx="30">
                  <c:v>31.180356117174036</c:v>
                </c:pt>
                <c:pt idx="31">
                  <c:v>31.180356117174036</c:v>
                </c:pt>
                <c:pt idx="32">
                  <c:v>31.180356117174036</c:v>
                </c:pt>
                <c:pt idx="33">
                  <c:v>31.180356117174036</c:v>
                </c:pt>
                <c:pt idx="34">
                  <c:v>31.180356117174036</c:v>
                </c:pt>
                <c:pt idx="35">
                  <c:v>31.180356117174036</c:v>
                </c:pt>
                <c:pt idx="36">
                  <c:v>31.180356117174036</c:v>
                </c:pt>
                <c:pt idx="37">
                  <c:v>31.180356117174036</c:v>
                </c:pt>
                <c:pt idx="38">
                  <c:v>31.180356117174036</c:v>
                </c:pt>
                <c:pt idx="39">
                  <c:v>31.180356117174036</c:v>
                </c:pt>
                <c:pt idx="40">
                  <c:v>31.180356117174036</c:v>
                </c:pt>
                <c:pt idx="41">
                  <c:v>31.180356117174036</c:v>
                </c:pt>
                <c:pt idx="42">
                  <c:v>31.180356117174036</c:v>
                </c:pt>
                <c:pt idx="43">
                  <c:v>31.180356117174036</c:v>
                </c:pt>
                <c:pt idx="44">
                  <c:v>31.180356117174036</c:v>
                </c:pt>
                <c:pt idx="45">
                  <c:v>31.180356117174036</c:v>
                </c:pt>
                <c:pt idx="46">
                  <c:v>31.180356117174036</c:v>
                </c:pt>
                <c:pt idx="47" formatCode="0.0_ ">
                  <c:v>31.180356117174036</c:v>
                </c:pt>
              </c:numCache>
            </c:numRef>
          </c:val>
          <c:smooth val="0"/>
          <c:extLst>
            <c:ext xmlns:c16="http://schemas.microsoft.com/office/drawing/2014/chart" uri="{C3380CC4-5D6E-409C-BE32-E72D297353CC}">
              <c16:uniqueId val="{0000000B-5A3C-4472-AC45-63351F729597}"/>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2"/>
        <c:delete val="1"/>
      </c:legendEntry>
      <c:legendEntry>
        <c:idx val="3"/>
        <c:delete val="1"/>
      </c:legendEntry>
      <c:layout>
        <c:manualLayout>
          <c:xMode val="edge"/>
          <c:yMode val="edge"/>
          <c:x val="6.8355977042662261E-2"/>
          <c:y val="0.65771272788312329"/>
          <c:w val="0.89215803904946367"/>
          <c:h val="0.15560029529770925"/>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(5)</a:t>
            </a:r>
            <a:r>
              <a:rPr lang="ja-JP" altLang="en-US" sz="1200"/>
              <a:t>介護予防／日常生活支援 都道府県別市町村得点</a:t>
            </a:r>
            <a:r>
              <a:rPr lang="en-US" altLang="ja-JP" sz="1200"/>
              <a:t>(</a:t>
            </a:r>
            <a:r>
              <a:rPr lang="ja-JP" altLang="en-US" sz="1200"/>
              <a:t>満点</a:t>
            </a:r>
            <a:r>
              <a:rPr lang="en-US" altLang="ja-JP" sz="1200"/>
              <a:t>900</a:t>
            </a:r>
            <a:r>
              <a:rPr lang="ja-JP" altLang="en-US" sz="1200"/>
              <a:t>点、平均点</a:t>
            </a:r>
            <a:r>
              <a:rPr lang="en-US" altLang="ja-JP" sz="1200"/>
              <a:t>374.8</a:t>
            </a:r>
            <a:r>
              <a:rPr lang="ja-JP" altLang="en-US" sz="1200"/>
              <a:t>点、得点率</a:t>
            </a:r>
            <a:r>
              <a:rPr lang="en-US" altLang="ja-JP" sz="1200"/>
              <a:t>41.6%)</a:t>
            </a:r>
          </a:p>
        </c:rich>
      </c:tx>
      <c:layout>
        <c:manualLayout>
          <c:xMode val="edge"/>
          <c:yMode val="edge"/>
          <c:x val="0.16499377528789294"/>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(5)'!$AS$3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5"/>
              <c:layout>
                <c:manualLayout>
                  <c:x val="1.4144006928112993E-3"/>
                  <c:y val="6.27894329174838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E2A-4CF5-BB7A-00396F570BC2}"/>
                </c:ext>
              </c:extLst>
            </c:dLbl>
            <c:dLbl>
              <c:idx val="9"/>
              <c:layout>
                <c:manualLayout>
                  <c:x val="0"/>
                  <c:y val="4.1859621944989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E2A-4CF5-BB7A-00396F570BC2}"/>
                </c:ext>
              </c:extLst>
            </c:dLbl>
            <c:dLbl>
              <c:idx val="30"/>
              <c:layout>
                <c:manualLayout>
                  <c:x val="0"/>
                  <c:y val="-4.185962194498997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E2A-4CF5-BB7A-00396F570BC2}"/>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3-3E2A-4CF5-BB7A-00396F570BC2}"/>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(5)'!$AR$4:$AR$51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(5)'!$AS$4:$AS$51</c:f>
              <c:numCache>
                <c:formatCode>General</c:formatCode>
                <c:ptCount val="48"/>
                <c:pt idx="0">
                  <c:v>305.03910614525137</c:v>
                </c:pt>
                <c:pt idx="1">
                  <c:v>426.35</c:v>
                </c:pt>
                <c:pt idx="2">
                  <c:v>334.36363636363632</c:v>
                </c:pt>
                <c:pt idx="3">
                  <c:v>393.94285714285706</c:v>
                </c:pt>
                <c:pt idx="4">
                  <c:v>233.68</c:v>
                </c:pt>
                <c:pt idx="5">
                  <c:v>351.99999999999994</c:v>
                </c:pt>
                <c:pt idx="6">
                  <c:v>294.74576271186436</c:v>
                </c:pt>
                <c:pt idx="7">
                  <c:v>331.27272727272742</c:v>
                </c:pt>
                <c:pt idx="8">
                  <c:v>372.79999999999995</c:v>
                </c:pt>
                <c:pt idx="9">
                  <c:v>351.59999999999991</c:v>
                </c:pt>
                <c:pt idx="10">
                  <c:v>364.98412698412704</c:v>
                </c:pt>
                <c:pt idx="11">
                  <c:v>316.92592592592592</c:v>
                </c:pt>
                <c:pt idx="12">
                  <c:v>421.9032258064517</c:v>
                </c:pt>
                <c:pt idx="13">
                  <c:v>383.87878787878788</c:v>
                </c:pt>
                <c:pt idx="14">
                  <c:v>407.93333333333328</c:v>
                </c:pt>
                <c:pt idx="15">
                  <c:v>634.66666666666663</c:v>
                </c:pt>
                <c:pt idx="16">
                  <c:v>451.78947368421052</c:v>
                </c:pt>
                <c:pt idx="17">
                  <c:v>424.58823529411774</c:v>
                </c:pt>
                <c:pt idx="18">
                  <c:v>375.55555555555566</c:v>
                </c:pt>
                <c:pt idx="19">
                  <c:v>335.50649350649343</c:v>
                </c:pt>
                <c:pt idx="20">
                  <c:v>368.80952380952385</c:v>
                </c:pt>
                <c:pt idx="21">
                  <c:v>472.2285714285714</c:v>
                </c:pt>
                <c:pt idx="22">
                  <c:v>397.18518518518516</c:v>
                </c:pt>
                <c:pt idx="23">
                  <c:v>395.17241379310349</c:v>
                </c:pt>
                <c:pt idx="24">
                  <c:v>417.89473684210526</c:v>
                </c:pt>
                <c:pt idx="25">
                  <c:v>326.30769230769232</c:v>
                </c:pt>
                <c:pt idx="26">
                  <c:v>500.79069767441865</c:v>
                </c:pt>
                <c:pt idx="27">
                  <c:v>460.29268292682929</c:v>
                </c:pt>
                <c:pt idx="28">
                  <c:v>326.46153846153845</c:v>
                </c:pt>
                <c:pt idx="29">
                  <c:v>348.13333333333333</c:v>
                </c:pt>
                <c:pt idx="30">
                  <c:v>359.57894736842098</c:v>
                </c:pt>
                <c:pt idx="31">
                  <c:v>441.36842105263162</c:v>
                </c:pt>
                <c:pt idx="32">
                  <c:v>469.5555555555556</c:v>
                </c:pt>
                <c:pt idx="33">
                  <c:v>401.47826086956519</c:v>
                </c:pt>
                <c:pt idx="34">
                  <c:v>275.99999999999994</c:v>
                </c:pt>
                <c:pt idx="35">
                  <c:v>321</c:v>
                </c:pt>
                <c:pt idx="36">
                  <c:v>307.76470588235298</c:v>
                </c:pt>
                <c:pt idx="37">
                  <c:v>308</c:v>
                </c:pt>
                <c:pt idx="38">
                  <c:v>438.41176470588238</c:v>
                </c:pt>
                <c:pt idx="39">
                  <c:v>381.40000000000003</c:v>
                </c:pt>
                <c:pt idx="40">
                  <c:v>480.2</c:v>
                </c:pt>
                <c:pt idx="41">
                  <c:v>443.71428571428578</c:v>
                </c:pt>
                <c:pt idx="42">
                  <c:v>429.95555555555558</c:v>
                </c:pt>
                <c:pt idx="43">
                  <c:v>536.11111111111109</c:v>
                </c:pt>
                <c:pt idx="44">
                  <c:v>372.61538461538458</c:v>
                </c:pt>
                <c:pt idx="45">
                  <c:v>385.44186046511629</c:v>
                </c:pt>
                <c:pt idx="46">
                  <c:v>326.97560975609753</c:v>
                </c:pt>
                <c:pt idx="47" formatCode="0.0_ ">
                  <c:v>374.7731188971855</c:v>
                </c:pt>
              </c:numCache>
            </c:numRef>
          </c:val>
          <c:extLst>
            <c:ext xmlns:c16="http://schemas.microsoft.com/office/drawing/2014/chart" uri="{C3380CC4-5D6E-409C-BE32-E72D297353CC}">
              <c16:uniqueId val="{00000004-3E2A-4CF5-BB7A-00396F570BC2}"/>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(5)'!$AT$3</c:f>
              <c:strCache>
                <c:ptCount val="1"/>
                <c:pt idx="0">
                  <c:v>平均</c:v>
                </c:pt>
              </c:strCache>
            </c:strRef>
          </c:tx>
          <c:spPr>
            <a:ln w="19050" cap="rnd">
              <a:solidFill>
                <a:srgbClr val="FF0000"/>
              </a:solidFill>
              <a:prstDash val="sysDash"/>
              <a:round/>
            </a:ln>
            <a:effectLst/>
          </c:spPr>
          <c:marker>
            <c:symbol val="none"/>
          </c:marker>
          <c:cat>
            <c:strRef>
              <c:f>'Ⅱ (5)'!$AR$4:$AR$51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(5)'!$AT$4:$AT$51</c:f>
              <c:numCache>
                <c:formatCode>General</c:formatCode>
                <c:ptCount val="48"/>
                <c:pt idx="0" formatCode="0.0_ ">
                  <c:v>374.7731188971855</c:v>
                </c:pt>
                <c:pt idx="1">
                  <c:v>374.7731188971855</c:v>
                </c:pt>
                <c:pt idx="2">
                  <c:v>374.7731188971855</c:v>
                </c:pt>
                <c:pt idx="3">
                  <c:v>374.7731188971855</c:v>
                </c:pt>
                <c:pt idx="4">
                  <c:v>374.7731188971855</c:v>
                </c:pt>
                <c:pt idx="5">
                  <c:v>374.7731188971855</c:v>
                </c:pt>
                <c:pt idx="6">
                  <c:v>374.7731188971855</c:v>
                </c:pt>
                <c:pt idx="7">
                  <c:v>374.7731188971855</c:v>
                </c:pt>
                <c:pt idx="8">
                  <c:v>374.7731188971855</c:v>
                </c:pt>
                <c:pt idx="9">
                  <c:v>374.7731188971855</c:v>
                </c:pt>
                <c:pt idx="10">
                  <c:v>374.7731188971855</c:v>
                </c:pt>
                <c:pt idx="11">
                  <c:v>374.7731188971855</c:v>
                </c:pt>
                <c:pt idx="12">
                  <c:v>374.7731188971855</c:v>
                </c:pt>
                <c:pt idx="13">
                  <c:v>374.7731188971855</c:v>
                </c:pt>
                <c:pt idx="14">
                  <c:v>374.7731188971855</c:v>
                </c:pt>
                <c:pt idx="15">
                  <c:v>374.7731188971855</c:v>
                </c:pt>
                <c:pt idx="16">
                  <c:v>374.7731188971855</c:v>
                </c:pt>
                <c:pt idx="17">
                  <c:v>374.7731188971855</c:v>
                </c:pt>
                <c:pt idx="18">
                  <c:v>374.7731188971855</c:v>
                </c:pt>
                <c:pt idx="19">
                  <c:v>374.7731188971855</c:v>
                </c:pt>
                <c:pt idx="20">
                  <c:v>374.7731188971855</c:v>
                </c:pt>
                <c:pt idx="21">
                  <c:v>374.7731188971855</c:v>
                </c:pt>
                <c:pt idx="22">
                  <c:v>374.7731188971855</c:v>
                </c:pt>
                <c:pt idx="23">
                  <c:v>374.7731188971855</c:v>
                </c:pt>
                <c:pt idx="24">
                  <c:v>374.7731188971855</c:v>
                </c:pt>
                <c:pt idx="25">
                  <c:v>374.7731188971855</c:v>
                </c:pt>
                <c:pt idx="26">
                  <c:v>374.7731188971855</c:v>
                </c:pt>
                <c:pt idx="27">
                  <c:v>374.7731188971855</c:v>
                </c:pt>
                <c:pt idx="28">
                  <c:v>374.7731188971855</c:v>
                </c:pt>
                <c:pt idx="29">
                  <c:v>374.7731188971855</c:v>
                </c:pt>
                <c:pt idx="30">
                  <c:v>374.7731188971855</c:v>
                </c:pt>
                <c:pt idx="31">
                  <c:v>374.7731188971855</c:v>
                </c:pt>
                <c:pt idx="32">
                  <c:v>374.7731188971855</c:v>
                </c:pt>
                <c:pt idx="33">
                  <c:v>374.7731188971855</c:v>
                </c:pt>
                <c:pt idx="34">
                  <c:v>374.7731188971855</c:v>
                </c:pt>
                <c:pt idx="35">
                  <c:v>374.7731188971855</c:v>
                </c:pt>
                <c:pt idx="36">
                  <c:v>374.7731188971855</c:v>
                </c:pt>
                <c:pt idx="37">
                  <c:v>374.7731188971855</c:v>
                </c:pt>
                <c:pt idx="38">
                  <c:v>374.7731188971855</c:v>
                </c:pt>
                <c:pt idx="39">
                  <c:v>374.7731188971855</c:v>
                </c:pt>
                <c:pt idx="40">
                  <c:v>374.7731188971855</c:v>
                </c:pt>
                <c:pt idx="41">
                  <c:v>374.7731188971855</c:v>
                </c:pt>
                <c:pt idx="42">
                  <c:v>374.7731188971855</c:v>
                </c:pt>
                <c:pt idx="43">
                  <c:v>374.7731188971855</c:v>
                </c:pt>
                <c:pt idx="44">
                  <c:v>374.7731188971855</c:v>
                </c:pt>
                <c:pt idx="45">
                  <c:v>374.7731188971855</c:v>
                </c:pt>
                <c:pt idx="46">
                  <c:v>374.7731188971855</c:v>
                </c:pt>
                <c:pt idx="47" formatCode="0.0_ ">
                  <c:v>374.7731188971855</c:v>
                </c:pt>
              </c:numCache>
            </c:numRef>
          </c:val>
          <c:smooth val="0"/>
          <c:extLst>
            <c:ext xmlns:c16="http://schemas.microsoft.com/office/drawing/2014/chart" uri="{C3380CC4-5D6E-409C-BE32-E72D297353CC}">
              <c16:uniqueId val="{00000005-3E2A-4CF5-BB7A-00396F570BC2}"/>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438231548005151E-2"/>
          <c:y val="5.0104642276005688E-2"/>
          <c:w val="0.93948833259295361"/>
          <c:h val="0.51422375019415223"/>
        </c:manualLayout>
      </c:layout>
      <c:barChart>
        <c:barDir val="col"/>
        <c:grouping val="stacked"/>
        <c:varyColors val="0"/>
        <c:ser>
          <c:idx val="1"/>
          <c:order val="0"/>
          <c:tx>
            <c:strRef>
              <c:f>'Ⅱ (5)'!$X$3</c:f>
              <c:strCache>
                <c:ptCount val="1"/>
                <c:pt idx="0">
                  <c:v>①多様なサービス及びその他の生活支援サービスを推進するための課題を明らかにした上で対応方針を策定・公表し、実現に向けた具体的な方策を設定・実施しているか(20点、10点)(平均10.1点)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(5)'!$X$4:$X$51</c:f>
              <c:numCache>
                <c:formatCode>General</c:formatCode>
                <c:ptCount val="48"/>
                <c:pt idx="0">
                  <c:v>7.3184357541899443</c:v>
                </c:pt>
                <c:pt idx="1">
                  <c:v>10.5</c:v>
                </c:pt>
                <c:pt idx="2">
                  <c:v>6.9696969696969697</c:v>
                </c:pt>
                <c:pt idx="3">
                  <c:v>10.857142857142858</c:v>
                </c:pt>
                <c:pt idx="4">
                  <c:v>7.2</c:v>
                </c:pt>
                <c:pt idx="5">
                  <c:v>12.285714285714286</c:v>
                </c:pt>
                <c:pt idx="6">
                  <c:v>4.9152542372881358</c:v>
                </c:pt>
                <c:pt idx="7">
                  <c:v>7.7272727272727275</c:v>
                </c:pt>
                <c:pt idx="8">
                  <c:v>10.8</c:v>
                </c:pt>
                <c:pt idx="9">
                  <c:v>5.1428571428571432</c:v>
                </c:pt>
                <c:pt idx="10">
                  <c:v>7.4603174603174605</c:v>
                </c:pt>
                <c:pt idx="11">
                  <c:v>7.4074074074074074</c:v>
                </c:pt>
                <c:pt idx="12">
                  <c:v>14.516129032258064</c:v>
                </c:pt>
                <c:pt idx="13">
                  <c:v>12.727272727272727</c:v>
                </c:pt>
                <c:pt idx="14">
                  <c:v>14.333333333333334</c:v>
                </c:pt>
                <c:pt idx="15">
                  <c:v>21.333333333333332</c:v>
                </c:pt>
                <c:pt idx="16">
                  <c:v>12.105263157894736</c:v>
                </c:pt>
                <c:pt idx="17">
                  <c:v>10.588235294117647</c:v>
                </c:pt>
                <c:pt idx="18">
                  <c:v>8.8888888888888893</c:v>
                </c:pt>
                <c:pt idx="19">
                  <c:v>9.4805194805194812</c:v>
                </c:pt>
                <c:pt idx="20">
                  <c:v>10.714285714285714</c:v>
                </c:pt>
                <c:pt idx="21">
                  <c:v>14</c:v>
                </c:pt>
                <c:pt idx="22">
                  <c:v>13.888888888888889</c:v>
                </c:pt>
                <c:pt idx="23">
                  <c:v>12.413793103448276</c:v>
                </c:pt>
                <c:pt idx="24">
                  <c:v>8.4210526315789469</c:v>
                </c:pt>
                <c:pt idx="25">
                  <c:v>9.2307692307692299</c:v>
                </c:pt>
                <c:pt idx="26">
                  <c:v>19.534883720930232</c:v>
                </c:pt>
                <c:pt idx="27">
                  <c:v>13.170731707317072</c:v>
                </c:pt>
                <c:pt idx="28">
                  <c:v>5.8974358974358978</c:v>
                </c:pt>
                <c:pt idx="29">
                  <c:v>7.666666666666667</c:v>
                </c:pt>
                <c:pt idx="30">
                  <c:v>6.8421052631578947</c:v>
                </c:pt>
                <c:pt idx="31">
                  <c:v>7.8947368421052628</c:v>
                </c:pt>
                <c:pt idx="32">
                  <c:v>18.518518518518519</c:v>
                </c:pt>
                <c:pt idx="33">
                  <c:v>7.8260869565217392</c:v>
                </c:pt>
                <c:pt idx="34">
                  <c:v>9.473684210526315</c:v>
                </c:pt>
                <c:pt idx="35">
                  <c:v>6.25</c:v>
                </c:pt>
                <c:pt idx="36">
                  <c:v>8.8235294117647065</c:v>
                </c:pt>
                <c:pt idx="37">
                  <c:v>4.5</c:v>
                </c:pt>
                <c:pt idx="38">
                  <c:v>8.5294117647058822</c:v>
                </c:pt>
                <c:pt idx="39">
                  <c:v>10</c:v>
                </c:pt>
                <c:pt idx="40">
                  <c:v>19.5</c:v>
                </c:pt>
                <c:pt idx="41">
                  <c:v>10.952380952380953</c:v>
                </c:pt>
                <c:pt idx="42">
                  <c:v>8.8888888888888893</c:v>
                </c:pt>
                <c:pt idx="43">
                  <c:v>24.444444444444443</c:v>
                </c:pt>
                <c:pt idx="44">
                  <c:v>11.153846153846153</c:v>
                </c:pt>
                <c:pt idx="45">
                  <c:v>8.8372093023255811</c:v>
                </c:pt>
                <c:pt idx="46">
                  <c:v>9.5121951219512191</c:v>
                </c:pt>
                <c:pt idx="47" formatCode="0.0_ ">
                  <c:v>10.097645031591039</c:v>
                </c:pt>
              </c:numCache>
            </c:numRef>
          </c:val>
          <c:extLst>
            <c:ext xmlns:c16="http://schemas.microsoft.com/office/drawing/2014/chart" uri="{C3380CC4-5D6E-409C-BE32-E72D297353CC}">
              <c16:uniqueId val="{00000000-81B6-4B60-B33A-FB7D870C6815}"/>
            </c:ext>
          </c:extLst>
        </c:ser>
        <c:ser>
          <c:idx val="2"/>
          <c:order val="1"/>
          <c:tx>
            <c:strRef>
              <c:f>'Ⅱ (5)'!$Y$3</c:f>
              <c:strCache>
                <c:ptCount val="1"/>
                <c:pt idx="0">
                  <c:v>②サービスC（短期集中予防サービス)を実施し、かつ、サービス終了後に通いの場へつなぐ取組を実施しているか(30点)(平均13.0点)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(5)'!$Y$4:$Y$51</c:f>
              <c:numCache>
                <c:formatCode>General</c:formatCode>
                <c:ptCount val="48"/>
                <c:pt idx="0">
                  <c:v>6.3687150837988824</c:v>
                </c:pt>
                <c:pt idx="1">
                  <c:v>12</c:v>
                </c:pt>
                <c:pt idx="2">
                  <c:v>9.0909090909090917</c:v>
                </c:pt>
                <c:pt idx="3">
                  <c:v>6.8571428571428568</c:v>
                </c:pt>
                <c:pt idx="4">
                  <c:v>9.6</c:v>
                </c:pt>
                <c:pt idx="5">
                  <c:v>19.714285714285715</c:v>
                </c:pt>
                <c:pt idx="6">
                  <c:v>6.101694915254237</c:v>
                </c:pt>
                <c:pt idx="7">
                  <c:v>17.727272727272727</c:v>
                </c:pt>
                <c:pt idx="8">
                  <c:v>18</c:v>
                </c:pt>
                <c:pt idx="9">
                  <c:v>8.5714285714285712</c:v>
                </c:pt>
                <c:pt idx="10">
                  <c:v>17.61904761904762</c:v>
                </c:pt>
                <c:pt idx="11">
                  <c:v>6.1111111111111107</c:v>
                </c:pt>
                <c:pt idx="12">
                  <c:v>16.451612903225808</c:v>
                </c:pt>
                <c:pt idx="13">
                  <c:v>20</c:v>
                </c:pt>
                <c:pt idx="14">
                  <c:v>16</c:v>
                </c:pt>
                <c:pt idx="15">
                  <c:v>28</c:v>
                </c:pt>
                <c:pt idx="16">
                  <c:v>15.789473684210526</c:v>
                </c:pt>
                <c:pt idx="17">
                  <c:v>22.941176470588236</c:v>
                </c:pt>
                <c:pt idx="18">
                  <c:v>14.444444444444445</c:v>
                </c:pt>
                <c:pt idx="19">
                  <c:v>13.246753246753247</c:v>
                </c:pt>
                <c:pt idx="20">
                  <c:v>5</c:v>
                </c:pt>
                <c:pt idx="21">
                  <c:v>18.857142857142858</c:v>
                </c:pt>
                <c:pt idx="22">
                  <c:v>16.111111111111111</c:v>
                </c:pt>
                <c:pt idx="23">
                  <c:v>14.482758620689655</c:v>
                </c:pt>
                <c:pt idx="24">
                  <c:v>20.526315789473685</c:v>
                </c:pt>
                <c:pt idx="25">
                  <c:v>15</c:v>
                </c:pt>
                <c:pt idx="26">
                  <c:v>21.627906976744185</c:v>
                </c:pt>
                <c:pt idx="27">
                  <c:v>7.3170731707317076</c:v>
                </c:pt>
                <c:pt idx="28">
                  <c:v>13.076923076923077</c:v>
                </c:pt>
                <c:pt idx="29">
                  <c:v>9</c:v>
                </c:pt>
                <c:pt idx="30">
                  <c:v>17.368421052631579</c:v>
                </c:pt>
                <c:pt idx="31">
                  <c:v>9.473684210526315</c:v>
                </c:pt>
                <c:pt idx="32">
                  <c:v>14.444444444444445</c:v>
                </c:pt>
                <c:pt idx="33">
                  <c:v>14.347826086956522</c:v>
                </c:pt>
                <c:pt idx="34">
                  <c:v>9.473684210526315</c:v>
                </c:pt>
                <c:pt idx="35">
                  <c:v>7.5</c:v>
                </c:pt>
                <c:pt idx="36">
                  <c:v>8.8235294117647065</c:v>
                </c:pt>
                <c:pt idx="37">
                  <c:v>3</c:v>
                </c:pt>
                <c:pt idx="38">
                  <c:v>7.0588235294117645</c:v>
                </c:pt>
                <c:pt idx="39">
                  <c:v>15.5</c:v>
                </c:pt>
                <c:pt idx="40">
                  <c:v>16.5</c:v>
                </c:pt>
                <c:pt idx="41">
                  <c:v>21.428571428571427</c:v>
                </c:pt>
                <c:pt idx="42">
                  <c:v>23.333333333333332</c:v>
                </c:pt>
                <c:pt idx="43">
                  <c:v>23.333333333333332</c:v>
                </c:pt>
                <c:pt idx="44">
                  <c:v>13.846153846153847</c:v>
                </c:pt>
                <c:pt idx="45">
                  <c:v>10.465116279069768</c:v>
                </c:pt>
                <c:pt idx="46">
                  <c:v>14.634146341463415</c:v>
                </c:pt>
                <c:pt idx="47" formatCode="0.0_ ">
                  <c:v>13.026995979322228</c:v>
                </c:pt>
              </c:numCache>
            </c:numRef>
          </c:val>
          <c:extLst>
            <c:ext xmlns:c16="http://schemas.microsoft.com/office/drawing/2014/chart" uri="{C3380CC4-5D6E-409C-BE32-E72D297353CC}">
              <c16:uniqueId val="{00000001-81B6-4B60-B33A-FB7D870C6815}"/>
            </c:ext>
          </c:extLst>
        </c:ser>
        <c:ser>
          <c:idx val="3"/>
          <c:order val="2"/>
          <c:tx>
            <c:strRef>
              <c:f>'Ⅱ (5)'!$Z$3</c:f>
              <c:strCache>
                <c:ptCount val="1"/>
                <c:pt idx="0">
                  <c:v>③通いの場への65歳以上の方の参加者数はどの程度か(ア・イ20点、15点、10点、5点／ウ・エ10点、8点、5点、3点)(平均26.0点)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(5)'!$Z$4:$Z$51</c:f>
              <c:numCache>
                <c:formatCode>General</c:formatCode>
                <c:ptCount val="48"/>
                <c:pt idx="0">
                  <c:v>20.022346368715084</c:v>
                </c:pt>
                <c:pt idx="1">
                  <c:v>25.5</c:v>
                </c:pt>
                <c:pt idx="2">
                  <c:v>27.09090909090909</c:v>
                </c:pt>
                <c:pt idx="3">
                  <c:v>32.085714285714289</c:v>
                </c:pt>
                <c:pt idx="4">
                  <c:v>18.559999999999999</c:v>
                </c:pt>
                <c:pt idx="5">
                  <c:v>27.857142857142858</c:v>
                </c:pt>
                <c:pt idx="6">
                  <c:v>21.593220338983052</c:v>
                </c:pt>
                <c:pt idx="7">
                  <c:v>19</c:v>
                </c:pt>
                <c:pt idx="8">
                  <c:v>23.72</c:v>
                </c:pt>
                <c:pt idx="9">
                  <c:v>26.4</c:v>
                </c:pt>
                <c:pt idx="10">
                  <c:v>27.984126984126984</c:v>
                </c:pt>
                <c:pt idx="11">
                  <c:v>23.25925925925926</c:v>
                </c:pt>
                <c:pt idx="12">
                  <c:v>24.419354838709676</c:v>
                </c:pt>
                <c:pt idx="13">
                  <c:v>20.515151515151516</c:v>
                </c:pt>
                <c:pt idx="14">
                  <c:v>22.666666666666668</c:v>
                </c:pt>
                <c:pt idx="15">
                  <c:v>35.6</c:v>
                </c:pt>
                <c:pt idx="16">
                  <c:v>27.789473684210527</c:v>
                </c:pt>
                <c:pt idx="17">
                  <c:v>25.823529411764707</c:v>
                </c:pt>
                <c:pt idx="18">
                  <c:v>28.148148148148149</c:v>
                </c:pt>
                <c:pt idx="19">
                  <c:v>19.545454545454547</c:v>
                </c:pt>
                <c:pt idx="20">
                  <c:v>28.261904761904763</c:v>
                </c:pt>
                <c:pt idx="21">
                  <c:v>24.828571428571429</c:v>
                </c:pt>
                <c:pt idx="22">
                  <c:v>26.314814814814813</c:v>
                </c:pt>
                <c:pt idx="23">
                  <c:v>26.172413793103448</c:v>
                </c:pt>
                <c:pt idx="24">
                  <c:v>32.368421052631582</c:v>
                </c:pt>
                <c:pt idx="25">
                  <c:v>18.384615384615383</c:v>
                </c:pt>
                <c:pt idx="26">
                  <c:v>30.813953488372093</c:v>
                </c:pt>
                <c:pt idx="27">
                  <c:v>36.365853658536587</c:v>
                </c:pt>
                <c:pt idx="28">
                  <c:v>31.307692307692307</c:v>
                </c:pt>
                <c:pt idx="29">
                  <c:v>30.733333333333334</c:v>
                </c:pt>
                <c:pt idx="30">
                  <c:v>30.421052631578949</c:v>
                </c:pt>
                <c:pt idx="31">
                  <c:v>31.05263157894737</c:v>
                </c:pt>
                <c:pt idx="32">
                  <c:v>30.185185185185187</c:v>
                </c:pt>
                <c:pt idx="33">
                  <c:v>33.782608695652172</c:v>
                </c:pt>
                <c:pt idx="34">
                  <c:v>26.315789473684209</c:v>
                </c:pt>
                <c:pt idx="35">
                  <c:v>22.083333333333332</c:v>
                </c:pt>
                <c:pt idx="36">
                  <c:v>24.705882352941178</c:v>
                </c:pt>
                <c:pt idx="37">
                  <c:v>25.65</c:v>
                </c:pt>
                <c:pt idx="38">
                  <c:v>28.529411764705884</c:v>
                </c:pt>
                <c:pt idx="39">
                  <c:v>19.583333333333332</c:v>
                </c:pt>
                <c:pt idx="40">
                  <c:v>36.85</c:v>
                </c:pt>
                <c:pt idx="41">
                  <c:v>31.38095238095238</c:v>
                </c:pt>
                <c:pt idx="42">
                  <c:v>33.62222222222222</c:v>
                </c:pt>
                <c:pt idx="43">
                  <c:v>30.833333333333332</c:v>
                </c:pt>
                <c:pt idx="44">
                  <c:v>30.615384615384617</c:v>
                </c:pt>
                <c:pt idx="45">
                  <c:v>32.348837209302324</c:v>
                </c:pt>
                <c:pt idx="46">
                  <c:v>27.219512195121951</c:v>
                </c:pt>
                <c:pt idx="47" formatCode="0.0_ ">
                  <c:v>26</c:v>
                </c:pt>
              </c:numCache>
            </c:numRef>
          </c:val>
          <c:extLst>
            <c:ext xmlns:c16="http://schemas.microsoft.com/office/drawing/2014/chart" uri="{C3380CC4-5D6E-409C-BE32-E72D297353CC}">
              <c16:uniqueId val="{00000002-81B6-4B60-B33A-FB7D870C6815}"/>
            </c:ext>
          </c:extLst>
        </c:ser>
        <c:ser>
          <c:idx val="4"/>
          <c:order val="3"/>
          <c:tx>
            <c:strRef>
              <c:f>'Ⅱ (5)'!$AA$3</c:f>
              <c:strCache>
                <c:ptCount val="1"/>
                <c:pt idx="0">
                  <c:v>④通いの場への参加促進のためのアウトリーチを実施しているか(30点)(平均19.6点)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(5)'!$AA$4:$AA$51</c:f>
              <c:numCache>
                <c:formatCode>General</c:formatCode>
                <c:ptCount val="48"/>
                <c:pt idx="0">
                  <c:v>17.597765363128492</c:v>
                </c:pt>
                <c:pt idx="1">
                  <c:v>28.5</c:v>
                </c:pt>
                <c:pt idx="2">
                  <c:v>19.09090909090909</c:v>
                </c:pt>
                <c:pt idx="3">
                  <c:v>21.428571428571427</c:v>
                </c:pt>
                <c:pt idx="4">
                  <c:v>9.6</c:v>
                </c:pt>
                <c:pt idx="5">
                  <c:v>17.142857142857142</c:v>
                </c:pt>
                <c:pt idx="6">
                  <c:v>18.305084745762713</c:v>
                </c:pt>
                <c:pt idx="7">
                  <c:v>14.318181818181818</c:v>
                </c:pt>
                <c:pt idx="8">
                  <c:v>19.2</c:v>
                </c:pt>
                <c:pt idx="9">
                  <c:v>25.714285714285715</c:v>
                </c:pt>
                <c:pt idx="10">
                  <c:v>16.19047619047619</c:v>
                </c:pt>
                <c:pt idx="11">
                  <c:v>13.888888888888889</c:v>
                </c:pt>
                <c:pt idx="12">
                  <c:v>22.258064516129032</c:v>
                </c:pt>
                <c:pt idx="13">
                  <c:v>15.454545454545455</c:v>
                </c:pt>
                <c:pt idx="14">
                  <c:v>20</c:v>
                </c:pt>
                <c:pt idx="15">
                  <c:v>30</c:v>
                </c:pt>
                <c:pt idx="16">
                  <c:v>30</c:v>
                </c:pt>
                <c:pt idx="17">
                  <c:v>24.705882352941178</c:v>
                </c:pt>
                <c:pt idx="18">
                  <c:v>17.777777777777779</c:v>
                </c:pt>
                <c:pt idx="19">
                  <c:v>20.649350649350648</c:v>
                </c:pt>
                <c:pt idx="20">
                  <c:v>20</c:v>
                </c:pt>
                <c:pt idx="21">
                  <c:v>24.857142857142858</c:v>
                </c:pt>
                <c:pt idx="22">
                  <c:v>15.555555555555555</c:v>
                </c:pt>
                <c:pt idx="23">
                  <c:v>23.793103448275861</c:v>
                </c:pt>
                <c:pt idx="24">
                  <c:v>22.105263157894736</c:v>
                </c:pt>
                <c:pt idx="25">
                  <c:v>15</c:v>
                </c:pt>
                <c:pt idx="26">
                  <c:v>24.418604651162791</c:v>
                </c:pt>
                <c:pt idx="27">
                  <c:v>20.487804878048781</c:v>
                </c:pt>
                <c:pt idx="28">
                  <c:v>16.153846153846153</c:v>
                </c:pt>
                <c:pt idx="29">
                  <c:v>17</c:v>
                </c:pt>
                <c:pt idx="30">
                  <c:v>22.105263157894736</c:v>
                </c:pt>
                <c:pt idx="31">
                  <c:v>22.105263157894736</c:v>
                </c:pt>
                <c:pt idx="32">
                  <c:v>24.444444444444443</c:v>
                </c:pt>
                <c:pt idx="33">
                  <c:v>20.869565217391305</c:v>
                </c:pt>
                <c:pt idx="34">
                  <c:v>9.473684210526315</c:v>
                </c:pt>
                <c:pt idx="35">
                  <c:v>17.5</c:v>
                </c:pt>
                <c:pt idx="36">
                  <c:v>15.882352941176471</c:v>
                </c:pt>
                <c:pt idx="37">
                  <c:v>12</c:v>
                </c:pt>
                <c:pt idx="38">
                  <c:v>28.235294117647058</c:v>
                </c:pt>
                <c:pt idx="39">
                  <c:v>20</c:v>
                </c:pt>
                <c:pt idx="40">
                  <c:v>21</c:v>
                </c:pt>
                <c:pt idx="41">
                  <c:v>14.285714285714286</c:v>
                </c:pt>
                <c:pt idx="42">
                  <c:v>21.333333333333332</c:v>
                </c:pt>
                <c:pt idx="43">
                  <c:v>25</c:v>
                </c:pt>
                <c:pt idx="44">
                  <c:v>20.76923076923077</c:v>
                </c:pt>
                <c:pt idx="45">
                  <c:v>20.930232558139537</c:v>
                </c:pt>
                <c:pt idx="46">
                  <c:v>19.024390243902438</c:v>
                </c:pt>
                <c:pt idx="47" formatCode="0.0_ ">
                  <c:v>19.557725445146467</c:v>
                </c:pt>
              </c:numCache>
            </c:numRef>
          </c:val>
          <c:extLst>
            <c:ext xmlns:c16="http://schemas.microsoft.com/office/drawing/2014/chart" uri="{C3380CC4-5D6E-409C-BE32-E72D297353CC}">
              <c16:uniqueId val="{00000003-81B6-4B60-B33A-FB7D870C6815}"/>
            </c:ext>
          </c:extLst>
        </c:ser>
        <c:ser>
          <c:idx val="5"/>
          <c:order val="4"/>
          <c:tx>
            <c:strRef>
              <c:f>'Ⅱ (5)'!$AB$3</c:f>
              <c:strCache>
                <c:ptCount val="1"/>
                <c:pt idx="0">
                  <c:v>⑤行政内の他部門と連携しているか(各5点)(平均6.9点)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(5)'!$AB$4:$AB$51</c:f>
              <c:numCache>
                <c:formatCode>General</c:formatCode>
                <c:ptCount val="48"/>
                <c:pt idx="0">
                  <c:v>6.5363128491620115</c:v>
                </c:pt>
                <c:pt idx="1">
                  <c:v>8.375</c:v>
                </c:pt>
                <c:pt idx="2">
                  <c:v>7.2727272727272725</c:v>
                </c:pt>
                <c:pt idx="3">
                  <c:v>7.4285714285714288</c:v>
                </c:pt>
                <c:pt idx="4">
                  <c:v>6.4</c:v>
                </c:pt>
                <c:pt idx="5">
                  <c:v>6.1428571428571432</c:v>
                </c:pt>
                <c:pt idx="6">
                  <c:v>4.9152542372881358</c:v>
                </c:pt>
                <c:pt idx="7">
                  <c:v>7.9545454545454541</c:v>
                </c:pt>
                <c:pt idx="8">
                  <c:v>7.6</c:v>
                </c:pt>
                <c:pt idx="9">
                  <c:v>6.8571428571428568</c:v>
                </c:pt>
                <c:pt idx="10">
                  <c:v>6.3492063492063489</c:v>
                </c:pt>
                <c:pt idx="11">
                  <c:v>6.2962962962962967</c:v>
                </c:pt>
                <c:pt idx="12">
                  <c:v>7.17741935483871</c:v>
                </c:pt>
                <c:pt idx="13">
                  <c:v>7.2727272727272725</c:v>
                </c:pt>
                <c:pt idx="14">
                  <c:v>7.166666666666667</c:v>
                </c:pt>
                <c:pt idx="15">
                  <c:v>9.3333333333333339</c:v>
                </c:pt>
                <c:pt idx="16">
                  <c:v>6.5789473684210522</c:v>
                </c:pt>
                <c:pt idx="17">
                  <c:v>9.4117647058823533</c:v>
                </c:pt>
                <c:pt idx="18">
                  <c:v>7.2222222222222223</c:v>
                </c:pt>
                <c:pt idx="19">
                  <c:v>6.4935064935064934</c:v>
                </c:pt>
                <c:pt idx="20">
                  <c:v>7.5</c:v>
                </c:pt>
                <c:pt idx="21">
                  <c:v>8.2857142857142865</c:v>
                </c:pt>
                <c:pt idx="22">
                  <c:v>7.4074074074074074</c:v>
                </c:pt>
                <c:pt idx="23">
                  <c:v>7.4137931034482758</c:v>
                </c:pt>
                <c:pt idx="24">
                  <c:v>7.6315789473684212</c:v>
                </c:pt>
                <c:pt idx="25">
                  <c:v>7.115384615384615</c:v>
                </c:pt>
                <c:pt idx="26">
                  <c:v>7.6744186046511631</c:v>
                </c:pt>
                <c:pt idx="27">
                  <c:v>8.4146341463414629</c:v>
                </c:pt>
                <c:pt idx="28">
                  <c:v>4.4871794871794872</c:v>
                </c:pt>
                <c:pt idx="29">
                  <c:v>6.333333333333333</c:v>
                </c:pt>
                <c:pt idx="30">
                  <c:v>6.3157894736842106</c:v>
                </c:pt>
                <c:pt idx="31">
                  <c:v>8.4210526315789469</c:v>
                </c:pt>
                <c:pt idx="32">
                  <c:v>7.4074074074074074</c:v>
                </c:pt>
                <c:pt idx="33">
                  <c:v>6.0869565217391308</c:v>
                </c:pt>
                <c:pt idx="34">
                  <c:v>5.7894736842105265</c:v>
                </c:pt>
                <c:pt idx="35">
                  <c:v>5.625</c:v>
                </c:pt>
                <c:pt idx="36">
                  <c:v>5.5882352941176467</c:v>
                </c:pt>
                <c:pt idx="37">
                  <c:v>5.75</c:v>
                </c:pt>
                <c:pt idx="38">
                  <c:v>8.382352941176471</c:v>
                </c:pt>
                <c:pt idx="39">
                  <c:v>6.666666666666667</c:v>
                </c:pt>
                <c:pt idx="40">
                  <c:v>6.5</c:v>
                </c:pt>
                <c:pt idx="41">
                  <c:v>9.0476190476190474</c:v>
                </c:pt>
                <c:pt idx="42">
                  <c:v>6.1111111111111107</c:v>
                </c:pt>
                <c:pt idx="43">
                  <c:v>9.4444444444444446</c:v>
                </c:pt>
                <c:pt idx="44">
                  <c:v>5.7692307692307692</c:v>
                </c:pt>
                <c:pt idx="45">
                  <c:v>6.9767441860465116</c:v>
                </c:pt>
                <c:pt idx="46">
                  <c:v>5</c:v>
                </c:pt>
                <c:pt idx="47" formatCode="0.0_ ">
                  <c:v>6.8811028144744402</c:v>
                </c:pt>
              </c:numCache>
            </c:numRef>
          </c:val>
          <c:extLst>
            <c:ext xmlns:c16="http://schemas.microsoft.com/office/drawing/2014/chart" uri="{C3380CC4-5D6E-409C-BE32-E72D297353CC}">
              <c16:uniqueId val="{00000004-81B6-4B60-B33A-FB7D870C6815}"/>
            </c:ext>
          </c:extLst>
        </c:ser>
        <c:ser>
          <c:idx val="6"/>
          <c:order val="5"/>
          <c:tx>
            <c:strRef>
              <c:f>'Ⅱ (5)'!$AC$3</c:f>
              <c:strCache>
                <c:ptCount val="1"/>
                <c:pt idx="0">
                  <c:v>⑥介護予防と保健事業を一体的に実施しているか(各10点)(平均10.1点)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(5)'!$AC$4:$AC$51</c:f>
              <c:numCache>
                <c:formatCode>General</c:formatCode>
                <c:ptCount val="48"/>
                <c:pt idx="0">
                  <c:v>10.558659217877095</c:v>
                </c:pt>
                <c:pt idx="1">
                  <c:v>14.5</c:v>
                </c:pt>
                <c:pt idx="2">
                  <c:v>10.303030303030303</c:v>
                </c:pt>
                <c:pt idx="3">
                  <c:v>7.1428571428571432</c:v>
                </c:pt>
                <c:pt idx="4">
                  <c:v>9.1999999999999993</c:v>
                </c:pt>
                <c:pt idx="5">
                  <c:v>7.1428571428571432</c:v>
                </c:pt>
                <c:pt idx="6">
                  <c:v>8.8135593220338979</c:v>
                </c:pt>
                <c:pt idx="7">
                  <c:v>5.2272727272727275</c:v>
                </c:pt>
                <c:pt idx="8">
                  <c:v>11.6</c:v>
                </c:pt>
                <c:pt idx="9">
                  <c:v>9.7142857142857135</c:v>
                </c:pt>
                <c:pt idx="10">
                  <c:v>7.3015873015873014</c:v>
                </c:pt>
                <c:pt idx="11">
                  <c:v>8.8888888888888893</c:v>
                </c:pt>
                <c:pt idx="12">
                  <c:v>8.2258064516129039</c:v>
                </c:pt>
                <c:pt idx="13">
                  <c:v>10.606060606060606</c:v>
                </c:pt>
                <c:pt idx="14">
                  <c:v>13</c:v>
                </c:pt>
                <c:pt idx="15">
                  <c:v>13.333333333333334</c:v>
                </c:pt>
                <c:pt idx="16">
                  <c:v>10.526315789473685</c:v>
                </c:pt>
                <c:pt idx="17">
                  <c:v>12.352941176470589</c:v>
                </c:pt>
                <c:pt idx="18">
                  <c:v>11.111111111111111</c:v>
                </c:pt>
                <c:pt idx="19">
                  <c:v>11.2987012987013</c:v>
                </c:pt>
                <c:pt idx="20">
                  <c:v>11.904761904761905</c:v>
                </c:pt>
                <c:pt idx="21">
                  <c:v>11.714285714285714</c:v>
                </c:pt>
                <c:pt idx="22">
                  <c:v>9.2592592592592595</c:v>
                </c:pt>
                <c:pt idx="23">
                  <c:v>7.2413793103448274</c:v>
                </c:pt>
                <c:pt idx="24">
                  <c:v>9.473684210526315</c:v>
                </c:pt>
                <c:pt idx="25">
                  <c:v>13.461538461538462</c:v>
                </c:pt>
                <c:pt idx="26">
                  <c:v>10.465116279069768</c:v>
                </c:pt>
                <c:pt idx="27">
                  <c:v>12.682926829268293</c:v>
                </c:pt>
                <c:pt idx="28">
                  <c:v>8.4615384615384617</c:v>
                </c:pt>
                <c:pt idx="29">
                  <c:v>11</c:v>
                </c:pt>
                <c:pt idx="30">
                  <c:v>13.684210526315789</c:v>
                </c:pt>
                <c:pt idx="31">
                  <c:v>14.210526315789474</c:v>
                </c:pt>
                <c:pt idx="32">
                  <c:v>8.518518518518519</c:v>
                </c:pt>
                <c:pt idx="33">
                  <c:v>9.1304347826086953</c:v>
                </c:pt>
                <c:pt idx="34">
                  <c:v>6.8421052631578947</c:v>
                </c:pt>
                <c:pt idx="35">
                  <c:v>6.666666666666667</c:v>
                </c:pt>
                <c:pt idx="36">
                  <c:v>8.8235294117647065</c:v>
                </c:pt>
                <c:pt idx="37">
                  <c:v>8.5</c:v>
                </c:pt>
                <c:pt idx="38">
                  <c:v>12.941176470588236</c:v>
                </c:pt>
                <c:pt idx="39">
                  <c:v>10.5</c:v>
                </c:pt>
                <c:pt idx="40">
                  <c:v>12</c:v>
                </c:pt>
                <c:pt idx="41">
                  <c:v>10</c:v>
                </c:pt>
                <c:pt idx="42">
                  <c:v>10.666666666666666</c:v>
                </c:pt>
                <c:pt idx="43">
                  <c:v>12.222222222222221</c:v>
                </c:pt>
                <c:pt idx="44">
                  <c:v>10</c:v>
                </c:pt>
                <c:pt idx="45">
                  <c:v>10.697674418604651</c:v>
                </c:pt>
                <c:pt idx="46">
                  <c:v>9.5121951219512191</c:v>
                </c:pt>
                <c:pt idx="47" formatCode="0.0_ ">
                  <c:v>10.097645031591039</c:v>
                </c:pt>
              </c:numCache>
            </c:numRef>
          </c:val>
          <c:extLst>
            <c:ext xmlns:c16="http://schemas.microsoft.com/office/drawing/2014/chart" uri="{C3380CC4-5D6E-409C-BE32-E72D297353CC}">
              <c16:uniqueId val="{00000005-81B6-4B60-B33A-FB7D870C6815}"/>
            </c:ext>
          </c:extLst>
        </c:ser>
        <c:ser>
          <c:idx val="7"/>
          <c:order val="6"/>
          <c:tx>
            <c:strRef>
              <c:f>'Ⅱ (5)'!$AD$3</c:f>
              <c:strCache>
                <c:ptCount val="1"/>
                <c:pt idx="0">
                  <c:v>⑦現役世代の生活習慣病対策と連携した取組を実施しているか(20点)(平均9.4点)</c:v>
                </c:pt>
              </c:strCache>
            </c:strRef>
          </c:tx>
          <c:spPr>
            <a:solidFill>
              <a:srgbClr val="74B230"/>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(5)'!$AD$4:$AD$51</c:f>
              <c:numCache>
                <c:formatCode>General</c:formatCode>
                <c:ptCount val="48"/>
                <c:pt idx="0">
                  <c:v>8.7150837988826808</c:v>
                </c:pt>
                <c:pt idx="1">
                  <c:v>14</c:v>
                </c:pt>
                <c:pt idx="2">
                  <c:v>6.666666666666667</c:v>
                </c:pt>
                <c:pt idx="3">
                  <c:v>6.8571428571428568</c:v>
                </c:pt>
                <c:pt idx="4">
                  <c:v>2.4</c:v>
                </c:pt>
                <c:pt idx="5">
                  <c:v>5.7142857142857144</c:v>
                </c:pt>
                <c:pt idx="6">
                  <c:v>8.4745762711864412</c:v>
                </c:pt>
                <c:pt idx="7">
                  <c:v>6.8181818181818183</c:v>
                </c:pt>
                <c:pt idx="8">
                  <c:v>6.4</c:v>
                </c:pt>
                <c:pt idx="9">
                  <c:v>8</c:v>
                </c:pt>
                <c:pt idx="10">
                  <c:v>6.666666666666667</c:v>
                </c:pt>
                <c:pt idx="11">
                  <c:v>7.0370370370370372</c:v>
                </c:pt>
                <c:pt idx="12">
                  <c:v>8.387096774193548</c:v>
                </c:pt>
                <c:pt idx="13">
                  <c:v>9.6969696969696972</c:v>
                </c:pt>
                <c:pt idx="14">
                  <c:v>10</c:v>
                </c:pt>
                <c:pt idx="15">
                  <c:v>16</c:v>
                </c:pt>
                <c:pt idx="16">
                  <c:v>13.684210526315789</c:v>
                </c:pt>
                <c:pt idx="17">
                  <c:v>12.941176470588236</c:v>
                </c:pt>
                <c:pt idx="18">
                  <c:v>8.1481481481481488</c:v>
                </c:pt>
                <c:pt idx="19">
                  <c:v>11.688311688311689</c:v>
                </c:pt>
                <c:pt idx="20">
                  <c:v>9.0476190476190474</c:v>
                </c:pt>
                <c:pt idx="21">
                  <c:v>12.571428571428571</c:v>
                </c:pt>
                <c:pt idx="22">
                  <c:v>8.8888888888888893</c:v>
                </c:pt>
                <c:pt idx="23">
                  <c:v>12.413793103448276</c:v>
                </c:pt>
                <c:pt idx="24">
                  <c:v>10.526315789473685</c:v>
                </c:pt>
                <c:pt idx="25">
                  <c:v>8.4615384615384617</c:v>
                </c:pt>
                <c:pt idx="26">
                  <c:v>10.697674418604651</c:v>
                </c:pt>
                <c:pt idx="27">
                  <c:v>13.658536585365853</c:v>
                </c:pt>
                <c:pt idx="28">
                  <c:v>6.666666666666667</c:v>
                </c:pt>
                <c:pt idx="29">
                  <c:v>10</c:v>
                </c:pt>
                <c:pt idx="30">
                  <c:v>6.3157894736842106</c:v>
                </c:pt>
                <c:pt idx="31">
                  <c:v>14.736842105263158</c:v>
                </c:pt>
                <c:pt idx="32">
                  <c:v>11.111111111111111</c:v>
                </c:pt>
                <c:pt idx="33">
                  <c:v>9.5652173913043477</c:v>
                </c:pt>
                <c:pt idx="34">
                  <c:v>5.2631578947368425</c:v>
                </c:pt>
                <c:pt idx="35">
                  <c:v>10</c:v>
                </c:pt>
                <c:pt idx="36">
                  <c:v>8.235294117647058</c:v>
                </c:pt>
                <c:pt idx="37">
                  <c:v>8</c:v>
                </c:pt>
                <c:pt idx="38">
                  <c:v>11.764705882352942</c:v>
                </c:pt>
                <c:pt idx="39">
                  <c:v>9.6666666666666661</c:v>
                </c:pt>
                <c:pt idx="40">
                  <c:v>12</c:v>
                </c:pt>
                <c:pt idx="41">
                  <c:v>11.428571428571429</c:v>
                </c:pt>
                <c:pt idx="42">
                  <c:v>10.666666666666666</c:v>
                </c:pt>
                <c:pt idx="43">
                  <c:v>12.222222222222221</c:v>
                </c:pt>
                <c:pt idx="44">
                  <c:v>11.538461538461538</c:v>
                </c:pt>
                <c:pt idx="45">
                  <c:v>7.9069767441860463</c:v>
                </c:pt>
                <c:pt idx="46">
                  <c:v>9.7560975609756095</c:v>
                </c:pt>
                <c:pt idx="47" formatCode="0.0_ ">
                  <c:v>9.3509477311889722</c:v>
                </c:pt>
              </c:numCache>
            </c:numRef>
          </c:val>
          <c:extLst>
            <c:ext xmlns:c16="http://schemas.microsoft.com/office/drawing/2014/chart" uri="{C3380CC4-5D6E-409C-BE32-E72D297353CC}">
              <c16:uniqueId val="{00000006-81B6-4B60-B33A-FB7D870C6815}"/>
            </c:ext>
          </c:extLst>
        </c:ser>
        <c:ser>
          <c:idx val="8"/>
          <c:order val="7"/>
          <c:tx>
            <c:strRef>
              <c:f>'Ⅱ (5)'!$AE$3</c:f>
              <c:strCache>
                <c:ptCount val="1"/>
                <c:pt idx="0">
                  <c:v>⑧関係団体との連携による専門職の関与の仕組みが構築されているか(20点、10点)(平均12.0点)</c:v>
                </c:pt>
              </c:strCache>
            </c:strRef>
          </c:tx>
          <c:spPr>
            <a:solidFill>
              <a:schemeClr val="accent5">
                <a:lumMod val="20000"/>
                <a:lumOff val="80000"/>
              </a:schemeClr>
            </a:solidFill>
            <a:ln w="6350">
              <a:solidFill>
                <a:schemeClr val="bg1">
                  <a:lumMod val="50000"/>
                </a:schemeClr>
              </a:solidFill>
            </a:ln>
            <a:effectLst/>
          </c:spPr>
          <c:invertIfNegative val="0"/>
          <c:dLbls>
            <c:dLbl>
              <c:idx val="4"/>
              <c:layout>
                <c:manualLayout>
                  <c:x val="-4.1921418136657883E-3"/>
                  <c:y val="-1.839657748334240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1B6-4B60-B33A-FB7D870C6815}"/>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(5)'!$AE$4:$AE$51</c:f>
              <c:numCache>
                <c:formatCode>General</c:formatCode>
                <c:ptCount val="48"/>
                <c:pt idx="0">
                  <c:v>7.988826815642458</c:v>
                </c:pt>
                <c:pt idx="1">
                  <c:v>11.25</c:v>
                </c:pt>
                <c:pt idx="2">
                  <c:v>4.5454545454545459</c:v>
                </c:pt>
                <c:pt idx="3">
                  <c:v>14.571428571428571</c:v>
                </c:pt>
                <c:pt idx="4">
                  <c:v>5.2</c:v>
                </c:pt>
                <c:pt idx="5">
                  <c:v>6.8571428571428568</c:v>
                </c:pt>
                <c:pt idx="6">
                  <c:v>7.6271186440677967</c:v>
                </c:pt>
                <c:pt idx="7">
                  <c:v>9.545454545454545</c:v>
                </c:pt>
                <c:pt idx="8">
                  <c:v>14</c:v>
                </c:pt>
                <c:pt idx="9">
                  <c:v>17.714285714285715</c:v>
                </c:pt>
                <c:pt idx="10">
                  <c:v>13.80952380952381</c:v>
                </c:pt>
                <c:pt idx="11">
                  <c:v>8.7037037037037042</c:v>
                </c:pt>
                <c:pt idx="12">
                  <c:v>19.193548387096776</c:v>
                </c:pt>
                <c:pt idx="13">
                  <c:v>13.333333333333334</c:v>
                </c:pt>
                <c:pt idx="14">
                  <c:v>14.333333333333334</c:v>
                </c:pt>
                <c:pt idx="15">
                  <c:v>22.666666666666668</c:v>
                </c:pt>
                <c:pt idx="16">
                  <c:v>14.210526315789474</c:v>
                </c:pt>
                <c:pt idx="17">
                  <c:v>15.882352941176471</c:v>
                </c:pt>
                <c:pt idx="18">
                  <c:v>7.7777777777777777</c:v>
                </c:pt>
                <c:pt idx="19">
                  <c:v>9.3506493506493502</c:v>
                </c:pt>
                <c:pt idx="20">
                  <c:v>12.857142857142858</c:v>
                </c:pt>
                <c:pt idx="21">
                  <c:v>16.285714285714285</c:v>
                </c:pt>
                <c:pt idx="22">
                  <c:v>14.62962962962963</c:v>
                </c:pt>
                <c:pt idx="23">
                  <c:v>8.2758620689655178</c:v>
                </c:pt>
                <c:pt idx="24">
                  <c:v>14.210526315789474</c:v>
                </c:pt>
                <c:pt idx="25">
                  <c:v>8.8461538461538467</c:v>
                </c:pt>
                <c:pt idx="26">
                  <c:v>18.604651162790699</c:v>
                </c:pt>
                <c:pt idx="27">
                  <c:v>18.292682926829269</c:v>
                </c:pt>
                <c:pt idx="28">
                  <c:v>7.9487179487179489</c:v>
                </c:pt>
                <c:pt idx="29">
                  <c:v>10.333333333333334</c:v>
                </c:pt>
                <c:pt idx="30">
                  <c:v>9.473684210526315</c:v>
                </c:pt>
                <c:pt idx="31">
                  <c:v>19.473684210526315</c:v>
                </c:pt>
                <c:pt idx="32">
                  <c:v>15.555555555555555</c:v>
                </c:pt>
                <c:pt idx="33">
                  <c:v>17.826086956521738</c:v>
                </c:pt>
                <c:pt idx="34">
                  <c:v>6.3157894736842106</c:v>
                </c:pt>
                <c:pt idx="35">
                  <c:v>12.083333333333334</c:v>
                </c:pt>
                <c:pt idx="36">
                  <c:v>8.8235294117647065</c:v>
                </c:pt>
                <c:pt idx="37">
                  <c:v>8</c:v>
                </c:pt>
                <c:pt idx="38">
                  <c:v>19.705882352941178</c:v>
                </c:pt>
                <c:pt idx="39">
                  <c:v>14.833333333333334</c:v>
                </c:pt>
                <c:pt idx="40">
                  <c:v>14</c:v>
                </c:pt>
                <c:pt idx="41">
                  <c:v>16.19047619047619</c:v>
                </c:pt>
                <c:pt idx="42">
                  <c:v>10</c:v>
                </c:pt>
                <c:pt idx="43">
                  <c:v>20.555555555555557</c:v>
                </c:pt>
                <c:pt idx="44">
                  <c:v>6.9230769230769234</c:v>
                </c:pt>
                <c:pt idx="45">
                  <c:v>12.55813953488372</c:v>
                </c:pt>
                <c:pt idx="46">
                  <c:v>6.3414634146341466</c:v>
                </c:pt>
                <c:pt idx="47" formatCode="0.0_ ">
                  <c:v>11.975875933371626</c:v>
                </c:pt>
              </c:numCache>
            </c:numRef>
          </c:val>
          <c:extLst>
            <c:ext xmlns:c16="http://schemas.microsoft.com/office/drawing/2014/chart" uri="{C3380CC4-5D6E-409C-BE32-E72D297353CC}">
              <c16:uniqueId val="{00000008-81B6-4B60-B33A-FB7D870C6815}"/>
            </c:ext>
          </c:extLst>
        </c:ser>
        <c:ser>
          <c:idx val="9"/>
          <c:order val="8"/>
          <c:tx>
            <c:strRef>
              <c:f>'Ⅱ (5)'!$AF$3</c:f>
              <c:strCache>
                <c:ptCount val="1"/>
                <c:pt idx="0">
                  <c:v>⑨医師会等の関係団体との連携により、介護予防の場にリハビリテーション専門職等が関与する仕組みを設け実行しているか(20点)(平均15.4点)</c:v>
                </c:pt>
              </c:strCache>
            </c:strRef>
          </c:tx>
          <c:spPr>
            <a:solidFill>
              <a:schemeClr val="tx2">
                <a:lumMod val="60000"/>
                <a:lumOff val="4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(5)'!$AF$4:$AF$51</c:f>
              <c:numCache>
                <c:formatCode>General</c:formatCode>
                <c:ptCount val="48"/>
                <c:pt idx="0">
                  <c:v>12.849162011173185</c:v>
                </c:pt>
                <c:pt idx="1">
                  <c:v>16.5</c:v>
                </c:pt>
                <c:pt idx="2">
                  <c:v>15.151515151515152</c:v>
                </c:pt>
                <c:pt idx="3">
                  <c:v>17.142857142857142</c:v>
                </c:pt>
                <c:pt idx="4">
                  <c:v>7.2</c:v>
                </c:pt>
                <c:pt idx="5">
                  <c:v>13.714285714285714</c:v>
                </c:pt>
                <c:pt idx="6">
                  <c:v>11.525423728813559</c:v>
                </c:pt>
                <c:pt idx="7">
                  <c:v>14.545454545454545</c:v>
                </c:pt>
                <c:pt idx="8">
                  <c:v>15.2</c:v>
                </c:pt>
                <c:pt idx="9">
                  <c:v>17.142857142857142</c:v>
                </c:pt>
                <c:pt idx="10">
                  <c:v>19.047619047619047</c:v>
                </c:pt>
                <c:pt idx="11">
                  <c:v>15.925925925925926</c:v>
                </c:pt>
                <c:pt idx="12">
                  <c:v>16.451612903225808</c:v>
                </c:pt>
                <c:pt idx="13">
                  <c:v>11.515151515151516</c:v>
                </c:pt>
                <c:pt idx="14">
                  <c:v>17.333333333333332</c:v>
                </c:pt>
                <c:pt idx="15">
                  <c:v>20</c:v>
                </c:pt>
                <c:pt idx="16">
                  <c:v>15.789473684210526</c:v>
                </c:pt>
                <c:pt idx="17">
                  <c:v>12.941176470588236</c:v>
                </c:pt>
                <c:pt idx="18">
                  <c:v>17.777777777777779</c:v>
                </c:pt>
                <c:pt idx="19">
                  <c:v>13.506493506493506</c:v>
                </c:pt>
                <c:pt idx="20">
                  <c:v>17.61904761904762</c:v>
                </c:pt>
                <c:pt idx="21">
                  <c:v>18.285714285714285</c:v>
                </c:pt>
                <c:pt idx="22">
                  <c:v>16.296296296296298</c:v>
                </c:pt>
                <c:pt idx="23">
                  <c:v>14.482758620689655</c:v>
                </c:pt>
                <c:pt idx="24">
                  <c:v>18.94736842105263</c:v>
                </c:pt>
                <c:pt idx="25">
                  <c:v>13.076923076923077</c:v>
                </c:pt>
                <c:pt idx="26">
                  <c:v>17.209302325581394</c:v>
                </c:pt>
                <c:pt idx="27">
                  <c:v>18.048780487804876</c:v>
                </c:pt>
                <c:pt idx="28">
                  <c:v>13.333333333333334</c:v>
                </c:pt>
                <c:pt idx="29">
                  <c:v>18</c:v>
                </c:pt>
                <c:pt idx="30">
                  <c:v>10.526315789473685</c:v>
                </c:pt>
                <c:pt idx="31">
                  <c:v>17.894736842105264</c:v>
                </c:pt>
                <c:pt idx="32">
                  <c:v>16.296296296296298</c:v>
                </c:pt>
                <c:pt idx="33">
                  <c:v>16.521739130434781</c:v>
                </c:pt>
                <c:pt idx="34">
                  <c:v>15.789473684210526</c:v>
                </c:pt>
                <c:pt idx="35">
                  <c:v>15</c:v>
                </c:pt>
                <c:pt idx="36">
                  <c:v>16.470588235294116</c:v>
                </c:pt>
                <c:pt idx="37">
                  <c:v>17</c:v>
                </c:pt>
                <c:pt idx="38">
                  <c:v>17.647058823529413</c:v>
                </c:pt>
                <c:pt idx="39">
                  <c:v>15.333333333333334</c:v>
                </c:pt>
                <c:pt idx="40">
                  <c:v>19</c:v>
                </c:pt>
                <c:pt idx="41">
                  <c:v>18.095238095238095</c:v>
                </c:pt>
                <c:pt idx="42">
                  <c:v>19.111111111111111</c:v>
                </c:pt>
                <c:pt idx="43">
                  <c:v>20</c:v>
                </c:pt>
                <c:pt idx="44">
                  <c:v>15.384615384615385</c:v>
                </c:pt>
                <c:pt idx="45">
                  <c:v>11.627906976744185</c:v>
                </c:pt>
                <c:pt idx="46">
                  <c:v>12.195121951219512</c:v>
                </c:pt>
                <c:pt idx="47" formatCode="0.0_ ">
                  <c:v>15.393452039058012</c:v>
                </c:pt>
              </c:numCache>
            </c:numRef>
          </c:val>
          <c:extLst>
            <c:ext xmlns:c16="http://schemas.microsoft.com/office/drawing/2014/chart" uri="{C3380CC4-5D6E-409C-BE32-E72D297353CC}">
              <c16:uniqueId val="{00000009-81B6-4B60-B33A-FB7D870C6815}"/>
            </c:ext>
          </c:extLst>
        </c:ser>
        <c:ser>
          <c:idx val="10"/>
          <c:order val="9"/>
          <c:tx>
            <c:strRef>
              <c:f>'Ⅱ (5)'!$AG$3</c:f>
              <c:strCache>
                <c:ptCount val="1"/>
                <c:pt idx="0">
                  <c:v>⑩地域の多様な主体と連携しているか(各10点)(平均13.9点)</c:v>
                </c:pt>
              </c:strCache>
            </c:strRef>
          </c:tx>
          <c:spPr>
            <a:solidFill>
              <a:schemeClr val="accent3">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(5)'!$AG$4:$AG$51</c:f>
              <c:numCache>
                <c:formatCode>General</c:formatCode>
                <c:ptCount val="48"/>
                <c:pt idx="0">
                  <c:v>12.905027932960893</c:v>
                </c:pt>
                <c:pt idx="1">
                  <c:v>15</c:v>
                </c:pt>
                <c:pt idx="2">
                  <c:v>13.333333333333334</c:v>
                </c:pt>
                <c:pt idx="3">
                  <c:v>14.857142857142858</c:v>
                </c:pt>
                <c:pt idx="4">
                  <c:v>8.8000000000000007</c:v>
                </c:pt>
                <c:pt idx="5">
                  <c:v>11.428571428571429</c:v>
                </c:pt>
                <c:pt idx="6">
                  <c:v>11.694915254237289</c:v>
                </c:pt>
                <c:pt idx="7">
                  <c:v>17.272727272727273</c:v>
                </c:pt>
                <c:pt idx="8">
                  <c:v>14</c:v>
                </c:pt>
                <c:pt idx="9">
                  <c:v>16.285714285714285</c:v>
                </c:pt>
                <c:pt idx="10">
                  <c:v>13.492063492063492</c:v>
                </c:pt>
                <c:pt idx="11">
                  <c:v>12.222222222222221</c:v>
                </c:pt>
                <c:pt idx="12">
                  <c:v>16.129032258064516</c:v>
                </c:pt>
                <c:pt idx="13">
                  <c:v>17.272727272727273</c:v>
                </c:pt>
                <c:pt idx="14">
                  <c:v>13</c:v>
                </c:pt>
                <c:pt idx="15">
                  <c:v>18</c:v>
                </c:pt>
                <c:pt idx="16">
                  <c:v>15.789473684210526</c:v>
                </c:pt>
                <c:pt idx="17">
                  <c:v>14.705882352941176</c:v>
                </c:pt>
                <c:pt idx="18">
                  <c:v>17.037037037037038</c:v>
                </c:pt>
                <c:pt idx="19">
                  <c:v>13.636363636363637</c:v>
                </c:pt>
                <c:pt idx="20">
                  <c:v>12.857142857142858</c:v>
                </c:pt>
                <c:pt idx="21">
                  <c:v>17.428571428571427</c:v>
                </c:pt>
                <c:pt idx="22">
                  <c:v>14.074074074074074</c:v>
                </c:pt>
                <c:pt idx="23">
                  <c:v>15.172413793103448</c:v>
                </c:pt>
                <c:pt idx="24">
                  <c:v>12.105263157894736</c:v>
                </c:pt>
                <c:pt idx="25">
                  <c:v>15.384615384615385</c:v>
                </c:pt>
                <c:pt idx="26">
                  <c:v>15.581395348837209</c:v>
                </c:pt>
                <c:pt idx="27">
                  <c:v>15.365853658536585</c:v>
                </c:pt>
                <c:pt idx="28">
                  <c:v>12.820512820512821</c:v>
                </c:pt>
                <c:pt idx="29">
                  <c:v>13.333333333333334</c:v>
                </c:pt>
                <c:pt idx="30">
                  <c:v>12.105263157894736</c:v>
                </c:pt>
                <c:pt idx="31">
                  <c:v>18.94736842105263</c:v>
                </c:pt>
                <c:pt idx="32">
                  <c:v>16.296296296296298</c:v>
                </c:pt>
                <c:pt idx="33">
                  <c:v>11.739130434782609</c:v>
                </c:pt>
                <c:pt idx="34">
                  <c:v>10</c:v>
                </c:pt>
                <c:pt idx="35">
                  <c:v>11.666666666666666</c:v>
                </c:pt>
                <c:pt idx="36">
                  <c:v>13.529411764705882</c:v>
                </c:pt>
                <c:pt idx="37">
                  <c:v>9.5</c:v>
                </c:pt>
                <c:pt idx="38">
                  <c:v>16.176470588235293</c:v>
                </c:pt>
                <c:pt idx="39">
                  <c:v>13.666666666666666</c:v>
                </c:pt>
                <c:pt idx="40">
                  <c:v>16</c:v>
                </c:pt>
                <c:pt idx="41">
                  <c:v>14.761904761904763</c:v>
                </c:pt>
                <c:pt idx="42">
                  <c:v>11.111111111111111</c:v>
                </c:pt>
                <c:pt idx="43">
                  <c:v>17.222222222222221</c:v>
                </c:pt>
                <c:pt idx="44">
                  <c:v>12.307692307692308</c:v>
                </c:pt>
                <c:pt idx="45">
                  <c:v>12.55813953488372</c:v>
                </c:pt>
                <c:pt idx="46">
                  <c:v>11.707317073170731</c:v>
                </c:pt>
                <c:pt idx="47" formatCode="0.0_ ">
                  <c:v>13.888569787478461</c:v>
                </c:pt>
              </c:numCache>
            </c:numRef>
          </c:val>
          <c:extLst>
            <c:ext xmlns:c16="http://schemas.microsoft.com/office/drawing/2014/chart" uri="{C3380CC4-5D6E-409C-BE32-E72D297353CC}">
              <c16:uniqueId val="{0000000A-81B6-4B60-B33A-FB7D870C6815}"/>
            </c:ext>
          </c:extLst>
        </c:ser>
        <c:ser>
          <c:idx val="11"/>
          <c:order val="10"/>
          <c:tx>
            <c:strRef>
              <c:f>'Ⅱ (5)'!$AH$3</c:f>
              <c:strCache>
                <c:ptCount val="1"/>
                <c:pt idx="0">
                  <c:v>⑪社会福祉法人・医療法人・NPO・民間サービス等と連携した介護予防の取組を実施しているか(アイ各10点／ウエ各５点)(平均10.6点)</c:v>
                </c:pt>
              </c:strCache>
            </c:strRef>
          </c:tx>
          <c:spPr>
            <a:pattFill prst="narHorz">
              <a:fgClr>
                <a:schemeClr val="accent2"/>
              </a:fgClr>
              <a:bgClr>
                <a:schemeClr val="bg1"/>
              </a:bgClr>
            </a:pattFill>
            <a:ln w="6350">
              <a:solidFill>
                <a:schemeClr val="bg1">
                  <a:lumMod val="50000"/>
                </a:schemeClr>
              </a:solidFill>
              <a:prstDash val="solid"/>
            </a:ln>
            <a:effectLst/>
          </c:spPr>
          <c:invertIfNegative val="0"/>
          <c:dLbls>
            <c:dLbl>
              <c:idx val="0"/>
              <c:layout>
                <c:manualLayout>
                  <c:x val="0"/>
                  <c:y val="1.82349409898637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81B6-4B60-B33A-FB7D870C6815}"/>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(5)'!$AH$4:$AH$51</c:f>
              <c:numCache>
                <c:formatCode>General</c:formatCode>
                <c:ptCount val="48"/>
                <c:pt idx="0">
                  <c:v>10</c:v>
                </c:pt>
                <c:pt idx="1">
                  <c:v>8.75</c:v>
                </c:pt>
                <c:pt idx="2">
                  <c:v>8.3333333333333339</c:v>
                </c:pt>
                <c:pt idx="3">
                  <c:v>14</c:v>
                </c:pt>
                <c:pt idx="4">
                  <c:v>8</c:v>
                </c:pt>
                <c:pt idx="5">
                  <c:v>11.571428571428571</c:v>
                </c:pt>
                <c:pt idx="6">
                  <c:v>9.1525423728813564</c:v>
                </c:pt>
                <c:pt idx="7">
                  <c:v>10.454545454545455</c:v>
                </c:pt>
                <c:pt idx="8">
                  <c:v>13.2</c:v>
                </c:pt>
                <c:pt idx="9">
                  <c:v>8.4285714285714288</c:v>
                </c:pt>
                <c:pt idx="10">
                  <c:v>9.4444444444444446</c:v>
                </c:pt>
                <c:pt idx="11">
                  <c:v>7.5925925925925926</c:v>
                </c:pt>
                <c:pt idx="12">
                  <c:v>14.274193548387096</c:v>
                </c:pt>
                <c:pt idx="13">
                  <c:v>11.969696969696969</c:v>
                </c:pt>
                <c:pt idx="14">
                  <c:v>11</c:v>
                </c:pt>
                <c:pt idx="15">
                  <c:v>18.666666666666668</c:v>
                </c:pt>
                <c:pt idx="16">
                  <c:v>10</c:v>
                </c:pt>
                <c:pt idx="17">
                  <c:v>12.352941176470589</c:v>
                </c:pt>
                <c:pt idx="18">
                  <c:v>7.4074074074074074</c:v>
                </c:pt>
                <c:pt idx="19">
                  <c:v>8.9610389610389607</c:v>
                </c:pt>
                <c:pt idx="20">
                  <c:v>9.5238095238095237</c:v>
                </c:pt>
                <c:pt idx="21">
                  <c:v>12.571428571428571</c:v>
                </c:pt>
                <c:pt idx="22">
                  <c:v>12.12962962962963</c:v>
                </c:pt>
                <c:pt idx="23">
                  <c:v>11.551724137931034</c:v>
                </c:pt>
                <c:pt idx="24">
                  <c:v>12.105263157894736</c:v>
                </c:pt>
                <c:pt idx="25">
                  <c:v>9.8076923076923084</c:v>
                </c:pt>
                <c:pt idx="26">
                  <c:v>15.581395348837209</c:v>
                </c:pt>
                <c:pt idx="27">
                  <c:v>12.317073170731707</c:v>
                </c:pt>
                <c:pt idx="28">
                  <c:v>8.3333333333333339</c:v>
                </c:pt>
                <c:pt idx="29">
                  <c:v>8.8333333333333339</c:v>
                </c:pt>
                <c:pt idx="30">
                  <c:v>11.578947368421053</c:v>
                </c:pt>
                <c:pt idx="31">
                  <c:v>11.052631578947368</c:v>
                </c:pt>
                <c:pt idx="32">
                  <c:v>12.962962962962964</c:v>
                </c:pt>
                <c:pt idx="33">
                  <c:v>10.652173913043478</c:v>
                </c:pt>
                <c:pt idx="34">
                  <c:v>5.5263157894736841</c:v>
                </c:pt>
                <c:pt idx="35">
                  <c:v>11.666666666666666</c:v>
                </c:pt>
                <c:pt idx="36">
                  <c:v>10.588235294117647</c:v>
                </c:pt>
                <c:pt idx="37">
                  <c:v>12.75</c:v>
                </c:pt>
                <c:pt idx="38">
                  <c:v>11.911764705882353</c:v>
                </c:pt>
                <c:pt idx="39">
                  <c:v>11.083333333333334</c:v>
                </c:pt>
                <c:pt idx="40">
                  <c:v>14.5</c:v>
                </c:pt>
                <c:pt idx="41">
                  <c:v>13.571428571428571</c:v>
                </c:pt>
                <c:pt idx="42">
                  <c:v>11.333333333333334</c:v>
                </c:pt>
                <c:pt idx="43">
                  <c:v>15.277777777777779</c:v>
                </c:pt>
                <c:pt idx="44">
                  <c:v>7.884615384615385</c:v>
                </c:pt>
                <c:pt idx="45">
                  <c:v>7.3255813953488369</c:v>
                </c:pt>
                <c:pt idx="46">
                  <c:v>8.1707317073170724</c:v>
                </c:pt>
                <c:pt idx="47" formatCode="0.0_ ">
                  <c:v>10.64330844342332</c:v>
                </c:pt>
              </c:numCache>
            </c:numRef>
          </c:val>
          <c:extLst>
            <c:ext xmlns:c16="http://schemas.microsoft.com/office/drawing/2014/chart" uri="{C3380CC4-5D6E-409C-BE32-E72D297353CC}">
              <c16:uniqueId val="{0000000C-81B6-4B60-B33A-FB7D870C6815}"/>
            </c:ext>
          </c:extLst>
        </c:ser>
        <c:ser>
          <c:idx val="0"/>
          <c:order val="11"/>
          <c:tx>
            <c:strRef>
              <c:f>'Ⅱ (5)'!$AI$3</c:f>
              <c:strCache>
                <c:ptCount val="1"/>
                <c:pt idx="0">
                  <c:v>⑫介護予防におけるデータ活用により、介護予防の取組に係る課題の把握を行っているか(8点、7点)(平均6.5点)</c:v>
                </c:pt>
              </c:strCache>
            </c:strRef>
          </c:tx>
          <c:spPr>
            <a:ln w="6350" cap="rnd">
              <a:solidFill>
                <a:schemeClr val="bg1">
                  <a:lumMod val="50000"/>
                </a:schemeClr>
              </a:solidFill>
              <a:round/>
            </a:ln>
            <a:effectLst/>
          </c:spPr>
          <c:invertIfNegative val="0"/>
          <c:dLbls>
            <c:dLbl>
              <c:idx val="0"/>
              <c:layout>
                <c:manualLayout>
                  <c:x val="0"/>
                  <c:y val="3.646988197972877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81B6-4B60-B33A-FB7D870C6815}"/>
                </c:ext>
              </c:extLst>
            </c:dLbl>
            <c:dLbl>
              <c:idx val="4"/>
              <c:layout>
                <c:manualLayout>
                  <c:x val="-5.5775442797177978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81B6-4B60-B33A-FB7D870C6815}"/>
                </c:ext>
              </c:extLst>
            </c:dLbl>
            <c:dLbl>
              <c:idx val="34"/>
              <c:layout>
                <c:manualLayout>
                  <c:x val="2.7887721398588989E-3"/>
                  <c:y val="-6.6479943046599116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81B6-4B60-B33A-FB7D870C6815}"/>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'Ⅱ (5)'!$AI$4:$AI$51</c:f>
              <c:numCache>
                <c:formatCode>General</c:formatCode>
                <c:ptCount val="48"/>
                <c:pt idx="0">
                  <c:v>5.6815642458100557</c:v>
                </c:pt>
                <c:pt idx="1">
                  <c:v>9.5500000000000007</c:v>
                </c:pt>
                <c:pt idx="2">
                  <c:v>2.6666666666666665</c:v>
                </c:pt>
                <c:pt idx="3">
                  <c:v>5.6</c:v>
                </c:pt>
                <c:pt idx="4">
                  <c:v>4.28</c:v>
                </c:pt>
                <c:pt idx="5">
                  <c:v>5.4285714285714288</c:v>
                </c:pt>
                <c:pt idx="6">
                  <c:v>4.4237288135593218</c:v>
                </c:pt>
                <c:pt idx="7">
                  <c:v>11.522727272727273</c:v>
                </c:pt>
                <c:pt idx="8">
                  <c:v>5.08</c:v>
                </c:pt>
                <c:pt idx="9">
                  <c:v>4.8285714285714283</c:v>
                </c:pt>
                <c:pt idx="10">
                  <c:v>3.7142857142857144</c:v>
                </c:pt>
                <c:pt idx="11">
                  <c:v>3.9074074074074074</c:v>
                </c:pt>
                <c:pt idx="12">
                  <c:v>5.241935483870968</c:v>
                </c:pt>
                <c:pt idx="13">
                  <c:v>5.9696969696969697</c:v>
                </c:pt>
                <c:pt idx="14">
                  <c:v>9.1333333333333329</c:v>
                </c:pt>
                <c:pt idx="15">
                  <c:v>10.066666666666666</c:v>
                </c:pt>
                <c:pt idx="16">
                  <c:v>8.3684210526315788</c:v>
                </c:pt>
                <c:pt idx="17">
                  <c:v>8.5294117647058822</c:v>
                </c:pt>
                <c:pt idx="18">
                  <c:v>9.6296296296296298</c:v>
                </c:pt>
                <c:pt idx="19">
                  <c:v>8.2727272727272734</c:v>
                </c:pt>
                <c:pt idx="20">
                  <c:v>4.7142857142857144</c:v>
                </c:pt>
                <c:pt idx="21">
                  <c:v>8.8571428571428577</c:v>
                </c:pt>
                <c:pt idx="22">
                  <c:v>6.166666666666667</c:v>
                </c:pt>
                <c:pt idx="23">
                  <c:v>5.7241379310344831</c:v>
                </c:pt>
                <c:pt idx="24">
                  <c:v>7.8947368421052628</c:v>
                </c:pt>
                <c:pt idx="25">
                  <c:v>10.153846153846153</c:v>
                </c:pt>
                <c:pt idx="26">
                  <c:v>7.0232558139534884</c:v>
                </c:pt>
                <c:pt idx="27">
                  <c:v>7.1951219512195124</c:v>
                </c:pt>
                <c:pt idx="28">
                  <c:v>4.7435897435897436</c:v>
                </c:pt>
                <c:pt idx="29">
                  <c:v>9.1666666666666661</c:v>
                </c:pt>
                <c:pt idx="30">
                  <c:v>5.6842105263157894</c:v>
                </c:pt>
                <c:pt idx="31">
                  <c:v>10.684210526315789</c:v>
                </c:pt>
                <c:pt idx="32">
                  <c:v>8.6666666666666661</c:v>
                </c:pt>
                <c:pt idx="33">
                  <c:v>3.0434782608695654</c:v>
                </c:pt>
                <c:pt idx="34">
                  <c:v>3.263157894736842</c:v>
                </c:pt>
                <c:pt idx="35">
                  <c:v>5.916666666666667</c:v>
                </c:pt>
                <c:pt idx="36">
                  <c:v>4.4705882352941178</c:v>
                </c:pt>
                <c:pt idx="37">
                  <c:v>5.6</c:v>
                </c:pt>
                <c:pt idx="38">
                  <c:v>6.117647058823529</c:v>
                </c:pt>
                <c:pt idx="39">
                  <c:v>6.2833333333333332</c:v>
                </c:pt>
                <c:pt idx="40">
                  <c:v>8</c:v>
                </c:pt>
                <c:pt idx="41">
                  <c:v>7.1428571428571432</c:v>
                </c:pt>
                <c:pt idx="42">
                  <c:v>10.355555555555556</c:v>
                </c:pt>
                <c:pt idx="43">
                  <c:v>10.555555555555555</c:v>
                </c:pt>
                <c:pt idx="44">
                  <c:v>6.0769230769230766</c:v>
                </c:pt>
                <c:pt idx="45">
                  <c:v>5.8372093023255811</c:v>
                </c:pt>
                <c:pt idx="46">
                  <c:v>5.6585365853658534</c:v>
                </c:pt>
                <c:pt idx="47" formatCode="0.0_ ">
                  <c:v>6.4985640436530732</c:v>
                </c:pt>
              </c:numCache>
            </c:numRef>
          </c:val>
          <c:extLst>
            <c:ext xmlns:c16="http://schemas.microsoft.com/office/drawing/2014/chart" uri="{C3380CC4-5D6E-409C-BE32-E72D297353CC}">
              <c16:uniqueId val="{00000010-81B6-4B60-B33A-FB7D870C6815}"/>
            </c:ext>
          </c:extLst>
        </c:ser>
        <c:ser>
          <c:idx val="12"/>
          <c:order val="12"/>
          <c:tx>
            <c:strRef>
              <c:f>'Ⅱ (5)'!$AJ$3</c:f>
              <c:strCache>
                <c:ptCount val="1"/>
                <c:pt idx="0">
                  <c:v>⑬経年的な分析を可能がなるよう、通いの場の参加者の健康状態等をデータベース化しているか(20点)(平均7.6点)</c:v>
                </c:pt>
              </c:strCache>
            </c:strRef>
          </c:tx>
          <c:spPr>
            <a:ln w="6350" cap="rnd">
              <a:solidFill>
                <a:schemeClr val="bg1">
                  <a:lumMod val="50000"/>
                </a:schemeClr>
              </a:solidFill>
              <a:prstDash val="sysDash"/>
              <a:round/>
            </a:ln>
            <a:effectLst/>
          </c:spPr>
          <c:invertIfNegative val="0"/>
          <c:dLbls>
            <c:dLbl>
              <c:idx val="4"/>
              <c:layout>
                <c:manualLayout>
                  <c:x val="4.1831582097883483E-3"/>
                  <c:y val="1.813110300779228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81B6-4B60-B33A-FB7D870C6815}"/>
                </c:ext>
              </c:extLst>
            </c:dLbl>
            <c:dLbl>
              <c:idx val="34"/>
              <c:layout>
                <c:manualLayout>
                  <c:x val="-2.7887721398588989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81B6-4B60-B33A-FB7D870C6815}"/>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(5)'!$AJ$4:$AJ$51</c:f>
              <c:numCache>
                <c:formatCode>General</c:formatCode>
                <c:ptCount val="48"/>
                <c:pt idx="0">
                  <c:v>6.1452513966480451</c:v>
                </c:pt>
                <c:pt idx="1">
                  <c:v>13.5</c:v>
                </c:pt>
                <c:pt idx="2">
                  <c:v>9.0909090909090917</c:v>
                </c:pt>
                <c:pt idx="3">
                  <c:v>7.4285714285714288</c:v>
                </c:pt>
                <c:pt idx="4">
                  <c:v>1.6</c:v>
                </c:pt>
                <c:pt idx="5">
                  <c:v>4.5714285714285712</c:v>
                </c:pt>
                <c:pt idx="6">
                  <c:v>6.7796610169491522</c:v>
                </c:pt>
                <c:pt idx="7">
                  <c:v>2.2727272727272729</c:v>
                </c:pt>
                <c:pt idx="8">
                  <c:v>7.2</c:v>
                </c:pt>
                <c:pt idx="9">
                  <c:v>2.8571428571428572</c:v>
                </c:pt>
                <c:pt idx="10">
                  <c:v>10.158730158730158</c:v>
                </c:pt>
                <c:pt idx="11">
                  <c:v>7.4074074074074074</c:v>
                </c:pt>
                <c:pt idx="12">
                  <c:v>8.064516129032258</c:v>
                </c:pt>
                <c:pt idx="13">
                  <c:v>6.666666666666667</c:v>
                </c:pt>
                <c:pt idx="14">
                  <c:v>6</c:v>
                </c:pt>
                <c:pt idx="15">
                  <c:v>17.333333333333332</c:v>
                </c:pt>
                <c:pt idx="16">
                  <c:v>9.473684210526315</c:v>
                </c:pt>
                <c:pt idx="17">
                  <c:v>4.7058823529411766</c:v>
                </c:pt>
                <c:pt idx="18">
                  <c:v>11.111111111111111</c:v>
                </c:pt>
                <c:pt idx="19">
                  <c:v>4.9350649350649354</c:v>
                </c:pt>
                <c:pt idx="20">
                  <c:v>2.3809523809523809</c:v>
                </c:pt>
                <c:pt idx="21">
                  <c:v>8</c:v>
                </c:pt>
                <c:pt idx="22">
                  <c:v>6.666666666666667</c:v>
                </c:pt>
                <c:pt idx="23">
                  <c:v>6.8965517241379306</c:v>
                </c:pt>
                <c:pt idx="24">
                  <c:v>8.4210526315789469</c:v>
                </c:pt>
                <c:pt idx="25">
                  <c:v>3.8461538461538463</c:v>
                </c:pt>
                <c:pt idx="26">
                  <c:v>12.55813953488372</c:v>
                </c:pt>
                <c:pt idx="27">
                  <c:v>11.219512195121951</c:v>
                </c:pt>
                <c:pt idx="28">
                  <c:v>7.6923076923076925</c:v>
                </c:pt>
                <c:pt idx="29">
                  <c:v>8</c:v>
                </c:pt>
                <c:pt idx="30">
                  <c:v>11.578947368421053</c:v>
                </c:pt>
                <c:pt idx="31">
                  <c:v>11.578947368421053</c:v>
                </c:pt>
                <c:pt idx="32">
                  <c:v>10.37037037037037</c:v>
                </c:pt>
                <c:pt idx="33">
                  <c:v>8.695652173913043</c:v>
                </c:pt>
                <c:pt idx="34">
                  <c:v>5.2631578947368425</c:v>
                </c:pt>
                <c:pt idx="35">
                  <c:v>10</c:v>
                </c:pt>
                <c:pt idx="36">
                  <c:v>7.0588235294117645</c:v>
                </c:pt>
                <c:pt idx="37">
                  <c:v>8</c:v>
                </c:pt>
                <c:pt idx="38">
                  <c:v>9.4117647058823533</c:v>
                </c:pt>
                <c:pt idx="39">
                  <c:v>5.666666666666667</c:v>
                </c:pt>
                <c:pt idx="40">
                  <c:v>10</c:v>
                </c:pt>
                <c:pt idx="41">
                  <c:v>12.380952380952381</c:v>
                </c:pt>
                <c:pt idx="42">
                  <c:v>9.3333333333333339</c:v>
                </c:pt>
                <c:pt idx="43">
                  <c:v>12.222222222222221</c:v>
                </c:pt>
                <c:pt idx="44">
                  <c:v>7.6923076923076925</c:v>
                </c:pt>
                <c:pt idx="45">
                  <c:v>9.3023255813953494</c:v>
                </c:pt>
                <c:pt idx="46">
                  <c:v>6.3414634146341466</c:v>
                </c:pt>
                <c:pt idx="47" formatCode="0.0_ ">
                  <c:v>7.5933371625502586</c:v>
                </c:pt>
              </c:numCache>
            </c:numRef>
          </c:val>
          <c:extLst>
            <c:ext xmlns:c16="http://schemas.microsoft.com/office/drawing/2014/chart" uri="{C3380CC4-5D6E-409C-BE32-E72D297353CC}">
              <c16:uniqueId val="{00000013-81B6-4B60-B33A-FB7D870C6815}"/>
            </c:ext>
          </c:extLst>
        </c:ser>
        <c:ser>
          <c:idx val="13"/>
          <c:order val="13"/>
          <c:tx>
            <c:strRef>
              <c:f>'Ⅱ (5)'!$AK$3</c:f>
              <c:strCache>
                <c:ptCount val="1"/>
                <c:pt idx="0">
                  <c:v>⑭通いの場の参加者の健康状態等の把握・分析により、通いの場の効果分析を実施しているか(15点)(平均6.8点)</c:v>
                </c:pt>
              </c:strCache>
            </c:strRef>
          </c:tx>
          <c:spPr>
            <a:solidFill>
              <a:schemeClr val="accent1">
                <a:lumMod val="20000"/>
                <a:lumOff val="80000"/>
              </a:schemeClr>
            </a:solidFill>
            <a:ln w="6350">
              <a:solidFill>
                <a:schemeClr val="bg1">
                  <a:lumMod val="50000"/>
                </a:schemeClr>
              </a:solidFill>
            </a:ln>
          </c:spPr>
          <c:invertIfNegative val="0"/>
          <c:dLbls>
            <c:dLbl>
              <c:idx val="1"/>
              <c:layout>
                <c:manualLayout>
                  <c:x val="-1.2809174235749421E-17"/>
                  <c:y val="3.679315496668514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81B6-4B60-B33A-FB7D870C6815}"/>
                </c:ext>
              </c:extLst>
            </c:dLbl>
            <c:dLbl>
              <c:idx val="4"/>
              <c:layout>
                <c:manualLayout>
                  <c:x val="1.3943860699294494E-3"/>
                  <c:y val="-1.81311030077936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81B6-4B60-B33A-FB7D870C6815}"/>
                </c:ext>
              </c:extLst>
            </c:dLbl>
            <c:dLbl>
              <c:idx val="9"/>
              <c:layout>
                <c:manualLayout>
                  <c:x val="2.7887721398588989E-3"/>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81B6-4B60-B33A-FB7D870C6815}"/>
                </c:ext>
              </c:extLst>
            </c:dLbl>
            <c:dLbl>
              <c:idx val="20"/>
              <c:layout>
                <c:manualLayout>
                  <c:x val="2.7887721398588482E-3"/>
                  <c:y val="-1.81311030077936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81B6-4B60-B33A-FB7D870C6815}"/>
                </c:ext>
              </c:extLst>
            </c:dLbl>
            <c:dLbl>
              <c:idx val="23"/>
              <c:layout>
                <c:manualLayout>
                  <c:x val="1.394386069929449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81B6-4B60-B33A-FB7D870C6815}"/>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(5)'!$AK$4:$AK$51</c:f>
              <c:numCache>
                <c:formatCode>General</c:formatCode>
                <c:ptCount val="48"/>
                <c:pt idx="0">
                  <c:v>5.3631284916201114</c:v>
                </c:pt>
                <c:pt idx="1">
                  <c:v>9</c:v>
                </c:pt>
                <c:pt idx="2">
                  <c:v>7.2727272727272725</c:v>
                </c:pt>
                <c:pt idx="3">
                  <c:v>7.2857142857142856</c:v>
                </c:pt>
                <c:pt idx="4">
                  <c:v>2.4</c:v>
                </c:pt>
                <c:pt idx="5">
                  <c:v>7.2857142857142856</c:v>
                </c:pt>
                <c:pt idx="6">
                  <c:v>5.593220338983051</c:v>
                </c:pt>
                <c:pt idx="7">
                  <c:v>4.4318181818181817</c:v>
                </c:pt>
                <c:pt idx="8">
                  <c:v>7.2</c:v>
                </c:pt>
                <c:pt idx="9">
                  <c:v>3.8571428571428572</c:v>
                </c:pt>
                <c:pt idx="10">
                  <c:v>7.8571428571428568</c:v>
                </c:pt>
                <c:pt idx="11">
                  <c:v>7.7777777777777777</c:v>
                </c:pt>
                <c:pt idx="12">
                  <c:v>7.258064516129032</c:v>
                </c:pt>
                <c:pt idx="13">
                  <c:v>5.9090909090909092</c:v>
                </c:pt>
                <c:pt idx="14">
                  <c:v>5</c:v>
                </c:pt>
                <c:pt idx="15">
                  <c:v>13</c:v>
                </c:pt>
                <c:pt idx="16">
                  <c:v>7.8947368421052628</c:v>
                </c:pt>
                <c:pt idx="17">
                  <c:v>6.1764705882352944</c:v>
                </c:pt>
                <c:pt idx="18">
                  <c:v>8.3333333333333339</c:v>
                </c:pt>
                <c:pt idx="19">
                  <c:v>4.4805194805194803</c:v>
                </c:pt>
                <c:pt idx="20">
                  <c:v>5.3571428571428568</c:v>
                </c:pt>
                <c:pt idx="21">
                  <c:v>7.2857142857142856</c:v>
                </c:pt>
                <c:pt idx="22">
                  <c:v>6.3888888888888893</c:v>
                </c:pt>
                <c:pt idx="23">
                  <c:v>6.7241379310344831</c:v>
                </c:pt>
                <c:pt idx="24">
                  <c:v>4.7368421052631575</c:v>
                </c:pt>
                <c:pt idx="25">
                  <c:v>3.4615384615384617</c:v>
                </c:pt>
                <c:pt idx="26">
                  <c:v>11.162790697674419</c:v>
                </c:pt>
                <c:pt idx="27">
                  <c:v>10.24390243902439</c:v>
                </c:pt>
                <c:pt idx="28">
                  <c:v>6.1538461538461542</c:v>
                </c:pt>
                <c:pt idx="29">
                  <c:v>7</c:v>
                </c:pt>
                <c:pt idx="30">
                  <c:v>7.8947368421052628</c:v>
                </c:pt>
                <c:pt idx="31">
                  <c:v>9.473684210526315</c:v>
                </c:pt>
                <c:pt idx="32">
                  <c:v>8.8888888888888893</c:v>
                </c:pt>
                <c:pt idx="33">
                  <c:v>9.7826086956521738</c:v>
                </c:pt>
                <c:pt idx="34">
                  <c:v>3.9473684210526314</c:v>
                </c:pt>
                <c:pt idx="35">
                  <c:v>8.125</c:v>
                </c:pt>
                <c:pt idx="36">
                  <c:v>6.1764705882352944</c:v>
                </c:pt>
                <c:pt idx="37">
                  <c:v>6.75</c:v>
                </c:pt>
                <c:pt idx="38">
                  <c:v>7.5</c:v>
                </c:pt>
                <c:pt idx="39">
                  <c:v>6.75</c:v>
                </c:pt>
                <c:pt idx="40">
                  <c:v>9.75</c:v>
                </c:pt>
                <c:pt idx="41">
                  <c:v>7.8571428571428568</c:v>
                </c:pt>
                <c:pt idx="42">
                  <c:v>8.6666666666666661</c:v>
                </c:pt>
                <c:pt idx="43">
                  <c:v>10.833333333333334</c:v>
                </c:pt>
                <c:pt idx="44">
                  <c:v>6.3461538461538458</c:v>
                </c:pt>
                <c:pt idx="45">
                  <c:v>7.6744186046511631</c:v>
                </c:pt>
                <c:pt idx="46">
                  <c:v>5.4878048780487809</c:v>
                </c:pt>
                <c:pt idx="47" formatCode="0.0_ ">
                  <c:v>6.8236645605973578</c:v>
                </c:pt>
              </c:numCache>
            </c:numRef>
          </c:val>
          <c:extLst>
            <c:ext xmlns:c16="http://schemas.microsoft.com/office/drawing/2014/chart" uri="{C3380CC4-5D6E-409C-BE32-E72D297353CC}">
              <c16:uniqueId val="{00000019-81B6-4B60-B33A-FB7D870C6815}"/>
            </c:ext>
          </c:extLst>
        </c:ser>
        <c:ser>
          <c:idx val="14"/>
          <c:order val="14"/>
          <c:tx>
            <c:strRef>
              <c:f>'Ⅱ (5)'!$AL$3</c:f>
              <c:strCache>
                <c:ptCount val="1"/>
                <c:pt idx="0">
                  <c:v>⑮自立支援・重度化防止に取り組む介護サービス事業所に対する評価を実施しているか(20点)(平均1.3点)</c:v>
                </c:pt>
              </c:strCache>
            </c:strRef>
          </c:tx>
          <c:spPr>
            <a:solidFill>
              <a:srgbClr val="0097CC"/>
            </a:solidFill>
            <a:ln w="6350">
              <a:solidFill>
                <a:schemeClr val="bg1">
                  <a:lumMod val="50000"/>
                </a:schemeClr>
              </a:solidFill>
            </a:ln>
          </c:spPr>
          <c:invertIfNegative val="0"/>
          <c:dLbls>
            <c:dLbl>
              <c:idx val="0"/>
              <c:layout>
                <c:manualLayout>
                  <c:x val="-2.7969822543588876E-3"/>
                  <c:y val="-3.646988197972944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81B6-4B60-B33A-FB7D870C6815}"/>
                </c:ext>
              </c:extLst>
            </c:dLbl>
            <c:dLbl>
              <c:idx val="2"/>
              <c:layout>
                <c:manualLayout>
                  <c:x val="-2.7947612091105381E-3"/>
                  <c:y val="-1.839657748334240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81B6-4B60-B33A-FB7D870C6815}"/>
                </c:ext>
              </c:extLst>
            </c:dLbl>
            <c:dLbl>
              <c:idx val="3"/>
              <c:layout>
                <c:manualLayout>
                  <c:x val="-1.2809174235749421E-17"/>
                  <c:y val="-3.679315496668514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C-81B6-4B60-B33A-FB7D870C6815}"/>
                </c:ext>
              </c:extLst>
            </c:dLbl>
            <c:dLbl>
              <c:idx val="4"/>
              <c:layout>
                <c:manualLayout>
                  <c:x val="-5.5775442797177978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D-81B6-4B60-B33A-FB7D870C6815}"/>
                </c:ext>
              </c:extLst>
            </c:dLbl>
            <c:dLbl>
              <c:idx val="5"/>
              <c:layout>
                <c:manualLayout>
                  <c:x val="-4.1831582097883483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E-81B6-4B60-B33A-FB7D870C6815}"/>
                </c:ext>
              </c:extLst>
            </c:dLbl>
            <c:dLbl>
              <c:idx val="6"/>
              <c:layout>
                <c:manualLayout>
                  <c:x val="-4.1831582097883744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F-81B6-4B60-B33A-FB7D870C6815}"/>
                </c:ext>
              </c:extLst>
            </c:dLbl>
            <c:dLbl>
              <c:idx val="7"/>
              <c:layout>
                <c:manualLayout>
                  <c:x val="-2.7887721398588989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0-81B6-4B60-B33A-FB7D870C6815}"/>
                </c:ext>
              </c:extLst>
            </c:dLbl>
            <c:dLbl>
              <c:idx val="8"/>
              <c:layout>
                <c:manualLayout>
                  <c:x val="-2.7887721398588989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1-81B6-4B60-B33A-FB7D870C6815}"/>
                </c:ext>
              </c:extLst>
            </c:dLbl>
            <c:dLbl>
              <c:idx val="9"/>
              <c:layout>
                <c:manualLayout>
                  <c:x val="-5.5775442797177978E-3"/>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2-81B6-4B60-B33A-FB7D870C6815}"/>
                </c:ext>
              </c:extLst>
            </c:dLbl>
            <c:dLbl>
              <c:idx val="10"/>
              <c:layout>
                <c:manualLayout>
                  <c:x val="-2.7887721398589501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3-81B6-4B60-B33A-FB7D870C6815}"/>
                </c:ext>
              </c:extLst>
            </c:dLbl>
            <c:dLbl>
              <c:idx val="14"/>
              <c:layout>
                <c:manualLayout>
                  <c:x val="-4.1831582097883483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4-81B6-4B60-B33A-FB7D870C6815}"/>
                </c:ext>
              </c:extLst>
            </c:dLbl>
            <c:dLbl>
              <c:idx val="16"/>
              <c:layout>
                <c:manualLayout>
                  <c:x val="-2.7887721398588989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5-81B6-4B60-B33A-FB7D870C6815}"/>
                </c:ext>
              </c:extLst>
            </c:dLbl>
            <c:dLbl>
              <c:idx val="17"/>
              <c:layout>
                <c:manualLayout>
                  <c:x val="-1.3943860699294494E-3"/>
                  <c:y val="-3.3239971523299558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6-81B6-4B60-B33A-FB7D870C6815}"/>
                </c:ext>
              </c:extLst>
            </c:dLbl>
            <c:dLbl>
              <c:idx val="18"/>
              <c:layout>
                <c:manualLayout>
                  <c:x val="-2.7887721398588989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7-81B6-4B60-B33A-FB7D870C6815}"/>
                </c:ext>
              </c:extLst>
            </c:dLbl>
            <c:dLbl>
              <c:idx val="19"/>
              <c:layout>
                <c:manualLayout>
                  <c:x val="-4.1831582097883995E-3"/>
                  <c:y val="-1.81311030077936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8-81B6-4B60-B33A-FB7D870C6815}"/>
                </c:ext>
              </c:extLst>
            </c:dLbl>
            <c:dLbl>
              <c:idx val="20"/>
              <c:layout>
                <c:manualLayout>
                  <c:x val="-4.1831582097883995E-3"/>
                  <c:y val="-1.813110300779228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9-81B6-4B60-B33A-FB7D870C6815}"/>
                </c:ext>
              </c:extLst>
            </c:dLbl>
            <c:dLbl>
              <c:idx val="22"/>
              <c:layout>
                <c:manualLayout>
                  <c:x val="-4.1831582097884507E-3"/>
                  <c:y val="-6.6479943046599116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A-81B6-4B60-B33A-FB7D870C6815}"/>
                </c:ext>
              </c:extLst>
            </c:dLbl>
            <c:dLbl>
              <c:idx val="23"/>
              <c:layout>
                <c:manualLayout>
                  <c:x val="-2.7887721398588989E-3"/>
                  <c:y val="-1.813110300779261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B-81B6-4B60-B33A-FB7D870C6815}"/>
                </c:ext>
              </c:extLst>
            </c:dLbl>
            <c:dLbl>
              <c:idx val="24"/>
              <c:layout>
                <c:manualLayout>
                  <c:x val="-4.1831582097883483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C-81B6-4B60-B33A-FB7D870C6815}"/>
                </c:ext>
              </c:extLst>
            </c:dLbl>
            <c:dLbl>
              <c:idx val="28"/>
              <c:layout>
                <c:manualLayout>
                  <c:x val="-4.1831582097884507E-3"/>
                  <c:y val="-3.626220601558656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D-81B6-4B60-B33A-FB7D870C6815}"/>
                </c:ext>
              </c:extLst>
            </c:dLbl>
            <c:dLbl>
              <c:idx val="29"/>
              <c:layout>
                <c:manualLayout>
                  <c:x val="-4.1831582097883483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E-81B6-4B60-B33A-FB7D870C6815}"/>
                </c:ext>
              </c:extLst>
            </c:dLbl>
            <c:dLbl>
              <c:idx val="30"/>
              <c:layout>
                <c:manualLayout>
                  <c:x val="-1.394386069929449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F-81B6-4B60-B33A-FB7D870C6815}"/>
                </c:ext>
              </c:extLst>
            </c:dLbl>
            <c:dLbl>
              <c:idx val="31"/>
              <c:layout>
                <c:manualLayout>
                  <c:x val="-2.7887721398590012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0-81B6-4B60-B33A-FB7D870C6815}"/>
                </c:ext>
              </c:extLst>
            </c:dLbl>
            <c:dLbl>
              <c:idx val="34"/>
              <c:layout>
                <c:manualLayout>
                  <c:x val="-2.7887721398588989E-3"/>
                  <c:y val="-1.81311030077936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1-81B6-4B60-B33A-FB7D870C6815}"/>
                </c:ext>
              </c:extLst>
            </c:dLbl>
            <c:dLbl>
              <c:idx val="35"/>
              <c:layout>
                <c:manualLayout>
                  <c:x val="-2.7887721398588989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2-81B6-4B60-B33A-FB7D870C6815}"/>
                </c:ext>
              </c:extLst>
            </c:dLbl>
            <c:dLbl>
              <c:idx val="36"/>
              <c:layout>
                <c:manualLayout>
                  <c:x val="-2.7887721398588989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3-81B6-4B60-B33A-FB7D870C6815}"/>
                </c:ext>
              </c:extLst>
            </c:dLbl>
            <c:dLbl>
              <c:idx val="37"/>
              <c:layout>
                <c:manualLayout>
                  <c:x val="-2.7887721398588989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4-81B6-4B60-B33A-FB7D870C6815}"/>
                </c:ext>
              </c:extLst>
            </c:dLbl>
            <c:dLbl>
              <c:idx val="38"/>
              <c:layout>
                <c:manualLayout>
                  <c:x val="-2.7887721398590012E-3"/>
                  <c:y val="-3.3239971523299558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5-81B6-4B60-B33A-FB7D870C6815}"/>
                </c:ext>
              </c:extLst>
            </c:dLbl>
            <c:dLbl>
              <c:idx val="39"/>
              <c:layout>
                <c:manualLayout>
                  <c:x val="-4.1831582097884507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6-81B6-4B60-B33A-FB7D870C6815}"/>
                </c:ext>
              </c:extLst>
            </c:dLbl>
            <c:dLbl>
              <c:idx val="41"/>
              <c:layout>
                <c:manualLayout>
                  <c:x val="-2.7887721398588989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7-81B6-4B60-B33A-FB7D870C6815}"/>
                </c:ext>
              </c:extLst>
            </c:dLbl>
            <c:dLbl>
              <c:idx val="42"/>
              <c:layout>
                <c:manualLayout>
                  <c:x val="-2.7887721398590012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8-81B6-4B60-B33A-FB7D870C6815}"/>
                </c:ext>
              </c:extLst>
            </c:dLbl>
            <c:dLbl>
              <c:idx val="44"/>
              <c:layout>
                <c:manualLayout>
                  <c:x val="-4.1831582097884507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9-81B6-4B60-B33A-FB7D870C6815}"/>
                </c:ext>
              </c:extLst>
            </c:dLbl>
            <c:dLbl>
              <c:idx val="45"/>
              <c:layout>
                <c:manualLayout>
                  <c:x val="-5.5775442797180025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A-81B6-4B60-B33A-FB7D870C6815}"/>
                </c:ext>
              </c:extLst>
            </c:dLbl>
            <c:dLbl>
              <c:idx val="46"/>
              <c:layout>
                <c:manualLayout>
                  <c:x val="-4.1831582097883483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B-81B6-4B60-B33A-FB7D870C6815}"/>
                </c:ext>
              </c:extLst>
            </c:dLbl>
            <c:dLbl>
              <c:idx val="47"/>
              <c:layout>
                <c:manualLayout>
                  <c:x val="-4.1831582097883483E-3"/>
                  <c:y val="-6.6479943046599116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C-81B6-4B60-B33A-FB7D870C6815}"/>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(5)'!$AL$4:$AL$51</c:f>
              <c:numCache>
                <c:formatCode>General</c:formatCode>
                <c:ptCount val="48"/>
                <c:pt idx="0">
                  <c:v>0.33519553072625696</c:v>
                </c:pt>
                <c:pt idx="1">
                  <c:v>1</c:v>
                </c:pt>
                <c:pt idx="2">
                  <c:v>0</c:v>
                </c:pt>
                <c:pt idx="3">
                  <c:v>1.7142857142857142</c:v>
                </c:pt>
                <c:pt idx="4">
                  <c:v>0</c:v>
                </c:pt>
                <c:pt idx="5">
                  <c:v>0.5714285714285714</c:v>
                </c:pt>
                <c:pt idx="6">
                  <c:v>0.33898305084745761</c:v>
                </c:pt>
                <c:pt idx="7">
                  <c:v>0.45454545454545453</c:v>
                </c:pt>
                <c:pt idx="8">
                  <c:v>0.8</c:v>
                </c:pt>
                <c:pt idx="9">
                  <c:v>0</c:v>
                </c:pt>
                <c:pt idx="10">
                  <c:v>0.95238095238095233</c:v>
                </c:pt>
                <c:pt idx="11">
                  <c:v>0.7407407407407407</c:v>
                </c:pt>
                <c:pt idx="12">
                  <c:v>2.903225806451613</c:v>
                </c:pt>
                <c:pt idx="13">
                  <c:v>3.0303030303030303</c:v>
                </c:pt>
                <c:pt idx="14">
                  <c:v>2.6666666666666665</c:v>
                </c:pt>
                <c:pt idx="15">
                  <c:v>17.333333333333332</c:v>
                </c:pt>
                <c:pt idx="16">
                  <c:v>1.0526315789473684</c:v>
                </c:pt>
                <c:pt idx="17">
                  <c:v>0</c:v>
                </c:pt>
                <c:pt idx="18">
                  <c:v>1.4814814814814814</c:v>
                </c:pt>
                <c:pt idx="19">
                  <c:v>0.51948051948051943</c:v>
                </c:pt>
                <c:pt idx="20">
                  <c:v>0.95238095238095233</c:v>
                </c:pt>
                <c:pt idx="21">
                  <c:v>4</c:v>
                </c:pt>
                <c:pt idx="22">
                  <c:v>2.2222222222222223</c:v>
                </c:pt>
                <c:pt idx="23">
                  <c:v>1.3793103448275863</c:v>
                </c:pt>
                <c:pt idx="24">
                  <c:v>1.0526315789473684</c:v>
                </c:pt>
                <c:pt idx="25">
                  <c:v>0.76923076923076927</c:v>
                </c:pt>
                <c:pt idx="26">
                  <c:v>1.8604651162790697</c:v>
                </c:pt>
                <c:pt idx="27">
                  <c:v>2.9268292682926829</c:v>
                </c:pt>
                <c:pt idx="28">
                  <c:v>0.51282051282051277</c:v>
                </c:pt>
                <c:pt idx="29">
                  <c:v>0</c:v>
                </c:pt>
                <c:pt idx="30">
                  <c:v>0</c:v>
                </c:pt>
                <c:pt idx="31">
                  <c:v>0</c:v>
                </c:pt>
                <c:pt idx="32">
                  <c:v>2.9629629629629628</c:v>
                </c:pt>
                <c:pt idx="33">
                  <c:v>0</c:v>
                </c:pt>
                <c:pt idx="34">
                  <c:v>0</c:v>
                </c:pt>
                <c:pt idx="35">
                  <c:v>0</c:v>
                </c:pt>
                <c:pt idx="36">
                  <c:v>0</c:v>
                </c:pt>
                <c:pt idx="37">
                  <c:v>2</c:v>
                </c:pt>
                <c:pt idx="38">
                  <c:v>0.58823529411764708</c:v>
                </c:pt>
                <c:pt idx="39">
                  <c:v>2.3333333333333335</c:v>
                </c:pt>
                <c:pt idx="40">
                  <c:v>2</c:v>
                </c:pt>
                <c:pt idx="41">
                  <c:v>0.95238095238095233</c:v>
                </c:pt>
                <c:pt idx="42">
                  <c:v>2.2222222222222223</c:v>
                </c:pt>
                <c:pt idx="43">
                  <c:v>2.2222222222222223</c:v>
                </c:pt>
                <c:pt idx="44">
                  <c:v>0</c:v>
                </c:pt>
                <c:pt idx="45">
                  <c:v>0.93023255813953487</c:v>
                </c:pt>
                <c:pt idx="46">
                  <c:v>1.4634146341463414</c:v>
                </c:pt>
                <c:pt idx="47" formatCode="0.0_ ">
                  <c:v>1.2866168868466399</c:v>
                </c:pt>
              </c:numCache>
            </c:numRef>
          </c:val>
          <c:extLst>
            <c:ext xmlns:c16="http://schemas.microsoft.com/office/drawing/2014/chart" uri="{C3380CC4-5D6E-409C-BE32-E72D297353CC}">
              <c16:uniqueId val="{0000003D-81B6-4B60-B33A-FB7D870C6815}"/>
            </c:ext>
          </c:extLst>
        </c:ser>
        <c:ser>
          <c:idx val="15"/>
          <c:order val="15"/>
          <c:tx>
            <c:strRef>
              <c:f>'Ⅱ (5)'!$AM$3</c:f>
              <c:strCache>
                <c:ptCount val="1"/>
                <c:pt idx="0">
                  <c:v>⑯高齢者の社会参加を促すため個人へのインセンティブを付与しているか(各10点)(平均5.6点)</c:v>
                </c:pt>
              </c:strCache>
            </c:strRef>
          </c:tx>
          <c:spPr>
            <a:solidFill>
              <a:schemeClr val="accent3">
                <a:lumMod val="60000"/>
                <a:lumOff val="40000"/>
              </a:schemeClr>
            </a:solidFill>
            <a:ln w="6350">
              <a:solidFill>
                <a:schemeClr val="bg1">
                  <a:lumMod val="50000"/>
                </a:schemeClr>
              </a:solidFill>
            </a:ln>
          </c:spPr>
          <c:invertIfNegative val="0"/>
          <c:dLbls>
            <c:dLbl>
              <c:idx val="0"/>
              <c:layout>
                <c:manualLayout>
                  <c:x val="1.3984911271794438E-3"/>
                  <c:y val="-3.646988197972877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E-81B6-4B60-B33A-FB7D870C6815}"/>
                </c:ext>
              </c:extLst>
            </c:dLbl>
            <c:dLbl>
              <c:idx val="1"/>
              <c:layout>
                <c:manualLayout>
                  <c:x val="-1.2809174235749421E-17"/>
                  <c:y val="-5.51897324500272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3F-81B6-4B60-B33A-FB7D870C6815}"/>
                </c:ext>
              </c:extLst>
            </c:dLbl>
            <c:dLbl>
              <c:idx val="2"/>
              <c:layout>
                <c:manualLayout>
                  <c:x val="4.1921418136657883E-3"/>
                  <c:y val="-5.51897324500272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0-81B6-4B60-B33A-FB7D870C6815}"/>
                </c:ext>
              </c:extLst>
            </c:dLbl>
            <c:dLbl>
              <c:idx val="3"/>
              <c:layout>
                <c:manualLayout>
                  <c:x val="1.3973806045552628E-3"/>
                  <c:y val="-9.198288741671202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1-81B6-4B60-B33A-FB7D870C6815}"/>
                </c:ext>
              </c:extLst>
            </c:dLbl>
            <c:dLbl>
              <c:idx val="4"/>
              <c:layout>
                <c:manualLayout>
                  <c:x val="2.7933834953657523E-3"/>
                  <c:y val="-7.336101253216195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2-81B6-4B60-B33A-FB7D870C6815}"/>
                </c:ext>
              </c:extLst>
            </c:dLbl>
            <c:dLbl>
              <c:idx val="5"/>
              <c:layout>
                <c:manualLayout>
                  <c:x val="2.7887721398588989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3-81B6-4B60-B33A-FB7D870C6815}"/>
                </c:ext>
              </c:extLst>
            </c:dLbl>
            <c:dLbl>
              <c:idx val="6"/>
              <c:layout>
                <c:manualLayout>
                  <c:x val="2.7887721398588989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4-81B6-4B60-B33A-FB7D870C6815}"/>
                </c:ext>
              </c:extLst>
            </c:dLbl>
            <c:dLbl>
              <c:idx val="7"/>
              <c:layout>
                <c:manualLayout>
                  <c:x val="4.1831582097883232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5-81B6-4B60-B33A-FB7D870C6815}"/>
                </c:ext>
              </c:extLst>
            </c:dLbl>
            <c:dLbl>
              <c:idx val="8"/>
              <c:layout>
                <c:manualLayout>
                  <c:x val="4.1831582097883744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6-81B6-4B60-B33A-FB7D870C6815}"/>
                </c:ext>
              </c:extLst>
            </c:dLbl>
            <c:dLbl>
              <c:idx val="9"/>
              <c:layout>
                <c:manualLayout>
                  <c:x val="-1.394386069929475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7-81B6-4B60-B33A-FB7D870C6815}"/>
                </c:ext>
              </c:extLst>
            </c:dLbl>
            <c:dLbl>
              <c:idx val="10"/>
              <c:layout>
                <c:manualLayout>
                  <c:x val="4.1831582097883483E-3"/>
                  <c:y val="-3.62622060155862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8-81B6-4B60-B33A-FB7D870C6815}"/>
                </c:ext>
              </c:extLst>
            </c:dLbl>
            <c:dLbl>
              <c:idx val="12"/>
              <c:layout>
                <c:manualLayout>
                  <c:x val="2.7887721398588989E-3"/>
                  <c:y val="-3.62622060155862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9-81B6-4B60-B33A-FB7D870C6815}"/>
                </c:ext>
              </c:extLst>
            </c:dLbl>
            <c:dLbl>
              <c:idx val="13"/>
              <c:layout>
                <c:manualLayout>
                  <c:x val="2.7887721398588989E-3"/>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A-81B6-4B60-B33A-FB7D870C6815}"/>
                </c:ext>
              </c:extLst>
            </c:dLbl>
            <c:dLbl>
              <c:idx val="14"/>
              <c:layout>
                <c:manualLayout>
                  <c:x val="2.7887721398588482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B-81B6-4B60-B33A-FB7D870C6815}"/>
                </c:ext>
              </c:extLst>
            </c:dLbl>
            <c:dLbl>
              <c:idx val="16"/>
              <c:layout>
                <c:manualLayout>
                  <c:x val="1.3943860699294494E-3"/>
                  <c:y val="-3.626220601558556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C-81B6-4B60-B33A-FB7D870C6815}"/>
                </c:ext>
              </c:extLst>
            </c:dLbl>
            <c:dLbl>
              <c:idx val="17"/>
              <c:layout>
                <c:manualLayout>
                  <c:x val="2.7887721398588482E-3"/>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D-81B6-4B60-B33A-FB7D870C6815}"/>
                </c:ext>
              </c:extLst>
            </c:dLbl>
            <c:dLbl>
              <c:idx val="18"/>
              <c:layout>
                <c:manualLayout>
                  <c:x val="2.7887721398588989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E-81B6-4B60-B33A-FB7D870C6815}"/>
                </c:ext>
              </c:extLst>
            </c:dLbl>
            <c:dLbl>
              <c:idx val="19"/>
              <c:layout>
                <c:manualLayout>
                  <c:x val="4.1831582097882972E-3"/>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4F-81B6-4B60-B33A-FB7D870C6815}"/>
                </c:ext>
              </c:extLst>
            </c:dLbl>
            <c:dLbl>
              <c:idx val="20"/>
              <c:layout>
                <c:manualLayout>
                  <c:x val="2.7887721398588482E-3"/>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0-81B6-4B60-B33A-FB7D870C6815}"/>
                </c:ext>
              </c:extLst>
            </c:dLbl>
            <c:dLbl>
              <c:idx val="22"/>
              <c:layout>
                <c:manualLayout>
                  <c:x val="2.788772139858797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1-81B6-4B60-B33A-FB7D870C6815}"/>
                </c:ext>
              </c:extLst>
            </c:dLbl>
            <c:dLbl>
              <c:idx val="23"/>
              <c:layout>
                <c:manualLayout>
                  <c:x val="2.7887721398588989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2-81B6-4B60-B33A-FB7D870C6815}"/>
                </c:ext>
              </c:extLst>
            </c:dLbl>
            <c:dLbl>
              <c:idx val="24"/>
              <c:layout>
                <c:manualLayout>
                  <c:x val="5.5775442797177978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3-81B6-4B60-B33A-FB7D870C6815}"/>
                </c:ext>
              </c:extLst>
            </c:dLbl>
            <c:dLbl>
              <c:idx val="28"/>
              <c:layout>
                <c:manualLayout>
                  <c:x val="4.183158209788246E-3"/>
                  <c:y val="-3.626220601558656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4-81B6-4B60-B33A-FB7D870C6815}"/>
                </c:ext>
              </c:extLst>
            </c:dLbl>
            <c:dLbl>
              <c:idx val="29"/>
              <c:layout>
                <c:manualLayout>
                  <c:x val="5.5775442797176963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5-81B6-4B60-B33A-FB7D870C6815}"/>
                </c:ext>
              </c:extLst>
            </c:dLbl>
            <c:dLbl>
              <c:idx val="30"/>
              <c:layout>
                <c:manualLayout>
                  <c:x val="2.7887721398588989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6-81B6-4B60-B33A-FB7D870C6815}"/>
                </c:ext>
              </c:extLst>
            </c:dLbl>
            <c:dLbl>
              <c:idx val="31"/>
              <c:layout>
                <c:manualLayout>
                  <c:x val="4.1831582097883483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7-81B6-4B60-B33A-FB7D870C6815}"/>
                </c:ext>
              </c:extLst>
            </c:dLbl>
            <c:dLbl>
              <c:idx val="33"/>
              <c:layout>
                <c:manualLayout>
                  <c:x val="5.5775442797177978E-3"/>
                  <c:y val="-3.626220601558556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8-81B6-4B60-B33A-FB7D870C6815}"/>
                </c:ext>
              </c:extLst>
            </c:dLbl>
            <c:dLbl>
              <c:idx val="34"/>
              <c:layout>
                <c:manualLayout>
                  <c:x val="4.183158209788246E-3"/>
                  <c:y val="-5.439330902337950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9-81B6-4B60-B33A-FB7D870C6815}"/>
                </c:ext>
              </c:extLst>
            </c:dLbl>
            <c:dLbl>
              <c:idx val="35"/>
              <c:layout>
                <c:manualLayout>
                  <c:x val="5.5775442797176963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A-81B6-4B60-B33A-FB7D870C6815}"/>
                </c:ext>
              </c:extLst>
            </c:dLbl>
            <c:dLbl>
              <c:idx val="36"/>
              <c:layout>
                <c:manualLayout>
                  <c:x val="5.5775442797176963E-3"/>
                  <c:y val="-3.626220601558656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B-81B6-4B60-B33A-FB7D870C6815}"/>
                </c:ext>
              </c:extLst>
            </c:dLbl>
            <c:dLbl>
              <c:idx val="37"/>
              <c:layout>
                <c:manualLayout>
                  <c:x val="4.1831582097884507E-3"/>
                  <c:y val="-1.813110300779294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C-81B6-4B60-B33A-FB7D870C6815}"/>
                </c:ext>
              </c:extLst>
            </c:dLbl>
            <c:dLbl>
              <c:idx val="38"/>
              <c:layout>
                <c:manualLayout>
                  <c:x val="2.7887721398588989E-3"/>
                  <c:y val="-3.62622060155862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D-81B6-4B60-B33A-FB7D870C6815}"/>
                </c:ext>
              </c:extLst>
            </c:dLbl>
            <c:dLbl>
              <c:idx val="39"/>
              <c:layout>
                <c:manualLayout>
                  <c:x val="2.7887721398588989E-3"/>
                  <c:y val="-5.43933090233791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E-81B6-4B60-B33A-FB7D870C6815}"/>
                </c:ext>
              </c:extLst>
            </c:dLbl>
            <c:dLbl>
              <c:idx val="40"/>
              <c:layout>
                <c:manualLayout>
                  <c:x val="2.7887721398588989E-3"/>
                  <c:y val="-3.3239971523299558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5F-81B6-4B60-B33A-FB7D870C6815}"/>
                </c:ext>
              </c:extLst>
            </c:dLbl>
            <c:dLbl>
              <c:idx val="41"/>
              <c:layout>
                <c:manualLayout>
                  <c:x val="2.788772139858797E-3"/>
                  <c:y val="-1.813110300779261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0-81B6-4B60-B33A-FB7D870C6815}"/>
                </c:ext>
              </c:extLst>
            </c:dLbl>
            <c:dLbl>
              <c:idx val="42"/>
              <c:layout>
                <c:manualLayout>
                  <c:x val="4.1831582097883483E-3"/>
                  <c:y val="-3.62622060155862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1-81B6-4B60-B33A-FB7D870C6815}"/>
                </c:ext>
              </c:extLst>
            </c:dLbl>
            <c:dLbl>
              <c:idx val="43"/>
              <c:layout>
                <c:manualLayout>
                  <c:x val="5.5775442797177978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2-81B6-4B60-B33A-FB7D870C6815}"/>
                </c:ext>
              </c:extLst>
            </c:dLbl>
            <c:dLbl>
              <c:idx val="44"/>
              <c:layout>
                <c:manualLayout>
                  <c:x val="2.788772139858797E-3"/>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3-81B6-4B60-B33A-FB7D870C6815}"/>
                </c:ext>
              </c:extLst>
            </c:dLbl>
            <c:dLbl>
              <c:idx val="45"/>
              <c:layout>
                <c:manualLayout>
                  <c:x val="-1.0225379721690186E-16"/>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4-81B6-4B60-B33A-FB7D870C6815}"/>
                </c:ext>
              </c:extLst>
            </c:dLbl>
            <c:dLbl>
              <c:idx val="46"/>
              <c:layout>
                <c:manualLayout>
                  <c:x val="2.7887721398588989E-3"/>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5-81B6-4B60-B33A-FB7D870C6815}"/>
                </c:ext>
              </c:extLst>
            </c:dLbl>
            <c:dLbl>
              <c:idx val="47"/>
              <c:layout>
                <c:manualLayout>
                  <c:x val="4.1831582097881445E-3"/>
                  <c:y val="-1.8131103007793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6-81B6-4B60-B33A-FB7D870C6815}"/>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(5)'!$AM$4:$AM$51</c:f>
              <c:numCache>
                <c:formatCode>General</c:formatCode>
                <c:ptCount val="48"/>
                <c:pt idx="0">
                  <c:v>4.972067039106145</c:v>
                </c:pt>
                <c:pt idx="1">
                  <c:v>4.25</c:v>
                </c:pt>
                <c:pt idx="2">
                  <c:v>4.5454545454545459</c:v>
                </c:pt>
                <c:pt idx="3">
                  <c:v>3.4285714285714284</c:v>
                </c:pt>
                <c:pt idx="4">
                  <c:v>5.2</c:v>
                </c:pt>
                <c:pt idx="5">
                  <c:v>7.1428571428571432</c:v>
                </c:pt>
                <c:pt idx="6">
                  <c:v>7.6271186440677967</c:v>
                </c:pt>
                <c:pt idx="7">
                  <c:v>5.4545454545454541</c:v>
                </c:pt>
                <c:pt idx="8">
                  <c:v>4.4000000000000004</c:v>
                </c:pt>
                <c:pt idx="9">
                  <c:v>4</c:v>
                </c:pt>
                <c:pt idx="10">
                  <c:v>4.2857142857142856</c:v>
                </c:pt>
                <c:pt idx="11">
                  <c:v>3.5185185185185186</c:v>
                </c:pt>
                <c:pt idx="12">
                  <c:v>3.870967741935484</c:v>
                </c:pt>
                <c:pt idx="13">
                  <c:v>3.0303030303030303</c:v>
                </c:pt>
                <c:pt idx="14">
                  <c:v>7.666666666666667</c:v>
                </c:pt>
                <c:pt idx="15">
                  <c:v>8</c:v>
                </c:pt>
                <c:pt idx="16">
                  <c:v>5.7894736842105265</c:v>
                </c:pt>
                <c:pt idx="17">
                  <c:v>4.117647058823529</c:v>
                </c:pt>
                <c:pt idx="18">
                  <c:v>4.0740740740740744</c:v>
                </c:pt>
                <c:pt idx="19">
                  <c:v>3.3766233766233764</c:v>
                </c:pt>
                <c:pt idx="20">
                  <c:v>7.6190476190476186</c:v>
                </c:pt>
                <c:pt idx="21">
                  <c:v>11.142857142857142</c:v>
                </c:pt>
                <c:pt idx="22">
                  <c:v>6.2962962962962967</c:v>
                </c:pt>
                <c:pt idx="23">
                  <c:v>9.6551724137931032</c:v>
                </c:pt>
                <c:pt idx="24">
                  <c:v>3.6842105263157894</c:v>
                </c:pt>
                <c:pt idx="25">
                  <c:v>5</c:v>
                </c:pt>
                <c:pt idx="26">
                  <c:v>6.9767441860465116</c:v>
                </c:pt>
                <c:pt idx="27">
                  <c:v>8.7804878048780495</c:v>
                </c:pt>
                <c:pt idx="28">
                  <c:v>4.3589743589743586</c:v>
                </c:pt>
                <c:pt idx="29">
                  <c:v>3.6666666666666665</c:v>
                </c:pt>
                <c:pt idx="30">
                  <c:v>1.5789473684210527</c:v>
                </c:pt>
                <c:pt idx="31">
                  <c:v>5.2631578947368425</c:v>
                </c:pt>
                <c:pt idx="32">
                  <c:v>8.8888888888888893</c:v>
                </c:pt>
                <c:pt idx="33">
                  <c:v>5.2173913043478262</c:v>
                </c:pt>
                <c:pt idx="34">
                  <c:v>2.6315789473684212</c:v>
                </c:pt>
                <c:pt idx="35">
                  <c:v>3.75</c:v>
                </c:pt>
                <c:pt idx="36">
                  <c:v>3.5294117647058822</c:v>
                </c:pt>
                <c:pt idx="37">
                  <c:v>5</c:v>
                </c:pt>
                <c:pt idx="38">
                  <c:v>7.0588235294117645</c:v>
                </c:pt>
                <c:pt idx="39">
                  <c:v>6.833333333333333</c:v>
                </c:pt>
                <c:pt idx="40">
                  <c:v>8.5</c:v>
                </c:pt>
                <c:pt idx="41">
                  <c:v>7.1428571428571432</c:v>
                </c:pt>
                <c:pt idx="42">
                  <c:v>4.8888888888888893</c:v>
                </c:pt>
                <c:pt idx="43">
                  <c:v>6.1111111111111107</c:v>
                </c:pt>
                <c:pt idx="44">
                  <c:v>3.0769230769230771</c:v>
                </c:pt>
                <c:pt idx="45">
                  <c:v>18.372093023255815</c:v>
                </c:pt>
                <c:pt idx="46">
                  <c:v>0.73170731707317072</c:v>
                </c:pt>
                <c:pt idx="47" formatCode="0.0_ ">
                  <c:v>5.6346927053417577</c:v>
                </c:pt>
              </c:numCache>
            </c:numRef>
          </c:val>
          <c:extLst>
            <c:ext xmlns:c16="http://schemas.microsoft.com/office/drawing/2014/chart" uri="{C3380CC4-5D6E-409C-BE32-E72D297353CC}">
              <c16:uniqueId val="{00000067-81B6-4B60-B33A-FB7D870C6815}"/>
            </c:ext>
          </c:extLst>
        </c:ser>
        <c:ser>
          <c:idx val="16"/>
          <c:order val="16"/>
          <c:tx>
            <c:strRef>
              <c:f>'Ⅱ (5)'!$AN$3</c:f>
              <c:strCache>
                <c:ptCount val="1"/>
                <c:pt idx="0">
                  <c:v>⑰2020年度予算において、介護予防・健康づくり関係の新規事業を導入している(40点、20点)(平均12.6点)</c:v>
                </c:pt>
              </c:strCache>
            </c:strRef>
          </c:tx>
          <c:spPr>
            <a:solidFill>
              <a:schemeClr val="accent2">
                <a:lumMod val="40000"/>
                <a:lumOff val="60000"/>
              </a:schemeClr>
            </a:solidFill>
            <a:ln w="6350">
              <a:solidFill>
                <a:schemeClr val="bg1">
                  <a:lumMod val="50000"/>
                </a:schemeClr>
              </a:solidFill>
            </a:ln>
          </c:spPr>
          <c:invertIfNegative val="0"/>
          <c:dLbls>
            <c:dLbl>
              <c:idx val="0"/>
              <c:layout>
                <c:manualLayout>
                  <c:x val="0"/>
                  <c:y val="-9.08559524375306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8-81B6-4B60-B33A-FB7D870C6815}"/>
                </c:ext>
              </c:extLst>
            </c:dLbl>
            <c:dLbl>
              <c:idx val="1"/>
              <c:layout>
                <c:manualLayout>
                  <c:x val="0"/>
                  <c:y val="-9.198288741671237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9-81B6-4B60-B33A-FB7D870C6815}"/>
                </c:ext>
              </c:extLst>
            </c:dLbl>
            <c:dLbl>
              <c:idx val="2"/>
              <c:layout>
                <c:manualLayout>
                  <c:x val="0"/>
                  <c:y val="-7.35863099333696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A-81B6-4B60-B33A-FB7D870C6815}"/>
                </c:ext>
              </c:extLst>
            </c:dLbl>
            <c:dLbl>
              <c:idx val="3"/>
              <c:layout>
                <c:manualLayout>
                  <c:x val="0"/>
                  <c:y val="-9.198288741671202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B-81B6-4B60-B33A-FB7D870C6815}"/>
                </c:ext>
              </c:extLst>
            </c:dLbl>
            <c:dLbl>
              <c:idx val="4"/>
              <c:layout>
                <c:manualLayout>
                  <c:x val="0"/>
                  <c:y val="-9.198288741671202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C-81B6-4B60-B33A-FB7D870C6815}"/>
                </c:ext>
              </c:extLst>
            </c:dLbl>
            <c:dLbl>
              <c:idx val="5"/>
              <c:layout>
                <c:manualLayout>
                  <c:x val="-2.5563449304225465E-17"/>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D-81B6-4B60-B33A-FB7D870C6815}"/>
                </c:ext>
              </c:extLst>
            </c:dLbl>
            <c:dLbl>
              <c:idx val="6"/>
              <c:layout>
                <c:manualLayout>
                  <c:x val="0"/>
                  <c:y val="-3.6262206015585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E-81B6-4B60-B33A-FB7D870C6815}"/>
                </c:ext>
              </c:extLst>
            </c:dLbl>
            <c:dLbl>
              <c:idx val="7"/>
              <c:layout>
                <c:manualLayout>
                  <c:x val="-2.5563449304225465E-17"/>
                  <c:y val="-7.252441203117245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6F-81B6-4B60-B33A-FB7D870C6815}"/>
                </c:ext>
              </c:extLst>
            </c:dLbl>
            <c:dLbl>
              <c:idx val="8"/>
              <c:layout>
                <c:manualLayout>
                  <c:x val="0"/>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0-81B6-4B60-B33A-FB7D870C6815}"/>
                </c:ext>
              </c:extLst>
            </c:dLbl>
            <c:dLbl>
              <c:idx val="9"/>
              <c:layout>
                <c:manualLayout>
                  <c:x val="2.5563449304225465E-17"/>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1-81B6-4B60-B33A-FB7D870C6815}"/>
                </c:ext>
              </c:extLst>
            </c:dLbl>
            <c:dLbl>
              <c:idx val="10"/>
              <c:layout>
                <c:manualLayout>
                  <c:x val="0"/>
                  <c:y val="-7.252441203117245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2-81B6-4B60-B33A-FB7D870C6815}"/>
                </c:ext>
              </c:extLst>
            </c:dLbl>
            <c:dLbl>
              <c:idx val="12"/>
              <c:layout>
                <c:manualLayout>
                  <c:x val="0"/>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3-81B6-4B60-B33A-FB7D870C6815}"/>
                </c:ext>
              </c:extLst>
            </c:dLbl>
            <c:dLbl>
              <c:idx val="13"/>
              <c:layout>
                <c:manualLayout>
                  <c:x val="0"/>
                  <c:y val="-9.065551503896474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4-81B6-4B60-B33A-FB7D870C6815}"/>
                </c:ext>
              </c:extLst>
            </c:dLbl>
            <c:dLbl>
              <c:idx val="14"/>
              <c:layout>
                <c:manualLayout>
                  <c:x val="-5.112689860845093E-17"/>
                  <c:y val="-5.43933090233791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5-81B6-4B60-B33A-FB7D870C6815}"/>
                </c:ext>
              </c:extLst>
            </c:dLbl>
            <c:dLbl>
              <c:idx val="16"/>
              <c:layout>
                <c:manualLayout>
                  <c:x val="0"/>
                  <c:y val="-9.065551503896507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6-81B6-4B60-B33A-FB7D870C6815}"/>
                </c:ext>
              </c:extLst>
            </c:dLbl>
            <c:dLbl>
              <c:idx val="17"/>
              <c:layout>
                <c:manualLayout>
                  <c:x val="0"/>
                  <c:y val="-9.065551503896474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7-81B6-4B60-B33A-FB7D870C6815}"/>
                </c:ext>
              </c:extLst>
            </c:dLbl>
            <c:dLbl>
              <c:idx val="18"/>
              <c:layout>
                <c:manualLayout>
                  <c:x val="0"/>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8-81B6-4B60-B33A-FB7D870C6815}"/>
                </c:ext>
              </c:extLst>
            </c:dLbl>
            <c:dLbl>
              <c:idx val="19"/>
              <c:layout>
                <c:manualLayout>
                  <c:x val="-1.0225379721690186E-16"/>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9-81B6-4B60-B33A-FB7D870C6815}"/>
                </c:ext>
              </c:extLst>
            </c:dLbl>
            <c:dLbl>
              <c:idx val="20"/>
              <c:layout>
                <c:manualLayout>
                  <c:x val="5.112689860845093E-17"/>
                  <c:y val="-5.43933090233791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A-81B6-4B60-B33A-FB7D870C6815}"/>
                </c:ext>
              </c:extLst>
            </c:dLbl>
            <c:dLbl>
              <c:idx val="24"/>
              <c:layout>
                <c:manualLayout>
                  <c:x val="0"/>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B-81B6-4B60-B33A-FB7D870C6815}"/>
                </c:ext>
              </c:extLst>
            </c:dLbl>
            <c:dLbl>
              <c:idx val="28"/>
              <c:layout>
                <c:manualLayout>
                  <c:x val="0"/>
                  <c:y val="-7.25244120311717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C-81B6-4B60-B33A-FB7D870C6815}"/>
                </c:ext>
              </c:extLst>
            </c:dLbl>
            <c:dLbl>
              <c:idx val="29"/>
              <c:layout>
                <c:manualLayout>
                  <c:x val="0"/>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D-81B6-4B60-B33A-FB7D870C6815}"/>
                </c:ext>
              </c:extLst>
            </c:dLbl>
            <c:dLbl>
              <c:idx val="30"/>
              <c:layout>
                <c:manualLayout>
                  <c:x val="0"/>
                  <c:y val="-7.252441203117212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E-81B6-4B60-B33A-FB7D870C6815}"/>
                </c:ext>
              </c:extLst>
            </c:dLbl>
            <c:dLbl>
              <c:idx val="31"/>
              <c:layout>
                <c:manualLayout>
                  <c:x val="-1.0225379721690186E-16"/>
                  <c:y val="-3.62622060155862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7F-81B6-4B60-B33A-FB7D870C6815}"/>
                </c:ext>
              </c:extLst>
            </c:dLbl>
            <c:dLbl>
              <c:idx val="34"/>
              <c:layout>
                <c:manualLayout>
                  <c:x val="0"/>
                  <c:y val="-9.065551503896540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0-81B6-4B60-B33A-FB7D870C6815}"/>
                </c:ext>
              </c:extLst>
            </c:dLbl>
            <c:dLbl>
              <c:idx val="35"/>
              <c:layout>
                <c:manualLayout>
                  <c:x val="0"/>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1-81B6-4B60-B33A-FB7D870C6815}"/>
                </c:ext>
              </c:extLst>
            </c:dLbl>
            <c:dLbl>
              <c:idx val="36"/>
              <c:layout>
                <c:manualLayout>
                  <c:x val="0"/>
                  <c:y val="-9.065551503896474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2-81B6-4B60-B33A-FB7D870C6815}"/>
                </c:ext>
              </c:extLst>
            </c:dLbl>
            <c:dLbl>
              <c:idx val="37"/>
              <c:layout>
                <c:manualLayout>
                  <c:x val="0"/>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3-81B6-4B60-B33A-FB7D870C6815}"/>
                </c:ext>
              </c:extLst>
            </c:dLbl>
            <c:dLbl>
              <c:idx val="38"/>
              <c:layout>
                <c:manualLayout>
                  <c:x val="-1.0225379721690186E-16"/>
                  <c:y val="-5.43933090233788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4-81B6-4B60-B33A-FB7D870C6815}"/>
                </c:ext>
              </c:extLst>
            </c:dLbl>
            <c:dLbl>
              <c:idx val="42"/>
              <c:layout>
                <c:manualLayout>
                  <c:x val="-1.0225379721690186E-16"/>
                  <c:y val="-7.252441203117212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5-81B6-4B60-B33A-FB7D870C6815}"/>
                </c:ext>
              </c:extLst>
            </c:dLbl>
            <c:dLbl>
              <c:idx val="44"/>
              <c:layout>
                <c:manualLayout>
                  <c:x val="0"/>
                  <c:y val="-9.065551503896507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6-81B6-4B60-B33A-FB7D870C6815}"/>
                </c:ext>
              </c:extLst>
            </c:dLbl>
            <c:dLbl>
              <c:idx val="46"/>
              <c:layout>
                <c:manualLayout>
                  <c:x val="0"/>
                  <c:y val="-7.252441203117245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7-81B6-4B60-B33A-FB7D870C6815}"/>
                </c:ext>
              </c:extLst>
            </c:dLbl>
            <c:dLbl>
              <c:idx val="47"/>
              <c:layout>
                <c:manualLayout>
                  <c:x val="0"/>
                  <c:y val="-5.43933090233791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8-81B6-4B60-B33A-FB7D870C6815}"/>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'Ⅱ (5)'!$AN$4:$AN$51</c:f>
              <c:numCache>
                <c:formatCode>General</c:formatCode>
                <c:ptCount val="48"/>
                <c:pt idx="0">
                  <c:v>9.1620111731843572</c:v>
                </c:pt>
                <c:pt idx="1">
                  <c:v>11</c:v>
                </c:pt>
                <c:pt idx="2">
                  <c:v>15.757575757575758</c:v>
                </c:pt>
                <c:pt idx="3">
                  <c:v>18.285714285714285</c:v>
                </c:pt>
                <c:pt idx="4">
                  <c:v>11.2</c:v>
                </c:pt>
                <c:pt idx="5">
                  <c:v>11.428571428571429</c:v>
                </c:pt>
                <c:pt idx="6">
                  <c:v>9.4915254237288131</c:v>
                </c:pt>
                <c:pt idx="7">
                  <c:v>10.909090909090908</c:v>
                </c:pt>
                <c:pt idx="8">
                  <c:v>8</c:v>
                </c:pt>
                <c:pt idx="9">
                  <c:v>10.285714285714286</c:v>
                </c:pt>
                <c:pt idx="10">
                  <c:v>10.158730158730158</c:v>
                </c:pt>
                <c:pt idx="11">
                  <c:v>17.777777777777779</c:v>
                </c:pt>
                <c:pt idx="12">
                  <c:v>16.129032258064516</c:v>
                </c:pt>
                <c:pt idx="13">
                  <c:v>16.969696969696969</c:v>
                </c:pt>
                <c:pt idx="14">
                  <c:v>14.666666666666666</c:v>
                </c:pt>
                <c:pt idx="15">
                  <c:v>18.666666666666668</c:v>
                </c:pt>
                <c:pt idx="16">
                  <c:v>21.05263157894737</c:v>
                </c:pt>
                <c:pt idx="17">
                  <c:v>14.117647058823529</c:v>
                </c:pt>
                <c:pt idx="18">
                  <c:v>7.4074074074074074</c:v>
                </c:pt>
                <c:pt idx="19">
                  <c:v>8.3116883116883109</c:v>
                </c:pt>
                <c:pt idx="20">
                  <c:v>18.095238095238095</c:v>
                </c:pt>
                <c:pt idx="21">
                  <c:v>17.142857142857142</c:v>
                </c:pt>
                <c:pt idx="22">
                  <c:v>16.296296296296298</c:v>
                </c:pt>
                <c:pt idx="23">
                  <c:v>13.793103448275861</c:v>
                </c:pt>
                <c:pt idx="24">
                  <c:v>14.736842105263158</c:v>
                </c:pt>
                <c:pt idx="25">
                  <c:v>6.1538461538461542</c:v>
                </c:pt>
                <c:pt idx="26">
                  <c:v>18.604651162790699</c:v>
                </c:pt>
                <c:pt idx="27">
                  <c:v>13.658536585365853</c:v>
                </c:pt>
                <c:pt idx="28">
                  <c:v>11.282051282051283</c:v>
                </c:pt>
                <c:pt idx="29">
                  <c:v>4</c:v>
                </c:pt>
                <c:pt idx="30">
                  <c:v>6.3157894736842106</c:v>
                </c:pt>
                <c:pt idx="31">
                  <c:v>8.4210526315789469</c:v>
                </c:pt>
                <c:pt idx="32">
                  <c:v>19.25925925925926</c:v>
                </c:pt>
                <c:pt idx="33">
                  <c:v>15.652173913043478</c:v>
                </c:pt>
                <c:pt idx="34">
                  <c:v>12.631578947368421</c:v>
                </c:pt>
                <c:pt idx="35">
                  <c:v>6.666666666666667</c:v>
                </c:pt>
                <c:pt idx="36">
                  <c:v>2.3529411764705883</c:v>
                </c:pt>
                <c:pt idx="37">
                  <c:v>12</c:v>
                </c:pt>
                <c:pt idx="38">
                  <c:v>17.647058823529413</c:v>
                </c:pt>
                <c:pt idx="39">
                  <c:v>16</c:v>
                </c:pt>
                <c:pt idx="40">
                  <c:v>14</c:v>
                </c:pt>
                <c:pt idx="41">
                  <c:v>15.238095238095237</c:v>
                </c:pt>
                <c:pt idx="42">
                  <c:v>13.333333333333334</c:v>
                </c:pt>
                <c:pt idx="43">
                  <c:v>15.555555555555555</c:v>
                </c:pt>
                <c:pt idx="44">
                  <c:v>16.923076923076923</c:v>
                </c:pt>
                <c:pt idx="45">
                  <c:v>8.3720930232558146</c:v>
                </c:pt>
                <c:pt idx="46">
                  <c:v>10.731707317073171</c:v>
                </c:pt>
                <c:pt idx="47" formatCode="0.0_ ">
                  <c:v>12.63641585295807</c:v>
                </c:pt>
              </c:numCache>
            </c:numRef>
          </c:val>
          <c:extLst>
            <c:ext xmlns:c16="http://schemas.microsoft.com/office/drawing/2014/chart" uri="{C3380CC4-5D6E-409C-BE32-E72D297353CC}">
              <c16:uniqueId val="{00000089-81B6-4B60-B33A-FB7D870C6815}"/>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7"/>
          <c:order val="17"/>
          <c:tx>
            <c:strRef>
              <c:f>'Ⅱ (5)'!$AO$3</c:f>
              <c:strCache>
                <c:ptCount val="1"/>
                <c:pt idx="0">
                  <c:v>合計</c:v>
                </c:pt>
              </c:strCache>
            </c:strRef>
          </c:tx>
          <c:spPr>
            <a:ln w="6350">
              <a:noFill/>
              <a:prstDash val="solid"/>
            </a:ln>
          </c:spPr>
          <c:marker>
            <c:symbol val="none"/>
          </c:marker>
          <c:dLbls>
            <c:dLbl>
              <c:idx val="4"/>
              <c:layout>
                <c:manualLayout>
                  <c:x val="-2.0377330173419347E-2"/>
                  <c:y val="-2.737874265331953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A-81B6-4B60-B33A-FB7D870C6815}"/>
                </c:ext>
              </c:extLst>
            </c:dLbl>
            <c:dLbl>
              <c:idx val="33"/>
              <c:layout>
                <c:manualLayout>
                  <c:x val="-1.8939276243361433E-2"/>
                  <c:y val="-2.154431884015765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8B-81B6-4B60-B33A-FB7D870C6815}"/>
                </c:ext>
              </c:extLst>
            </c:dLbl>
            <c:dLbl>
              <c:idx val="47"/>
              <c:numFmt formatCode="#,##0.0_);[Red]\(#,##0.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8C-81B6-4B60-B33A-FB7D870C6815}"/>
                </c:ext>
              </c:extLst>
            </c:dLbl>
            <c:numFmt formatCode="#,##0_);[Red]\(#,##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(5)'!$AO$4:$AO$51</c:f>
              <c:numCache>
                <c:formatCode>General</c:formatCode>
                <c:ptCount val="48"/>
                <c:pt idx="0">
                  <c:v>152.51955307262568</c:v>
                </c:pt>
                <c:pt idx="1">
                  <c:v>213.17500000000001</c:v>
                </c:pt>
                <c:pt idx="2">
                  <c:v>167.18181818181816</c:v>
                </c:pt>
                <c:pt idx="3">
                  <c:v>196.97142857142853</c:v>
                </c:pt>
                <c:pt idx="4">
                  <c:v>116.84</c:v>
                </c:pt>
                <c:pt idx="5">
                  <c:v>175.99999999999997</c:v>
                </c:pt>
                <c:pt idx="6">
                  <c:v>147.37288135593218</c:v>
                </c:pt>
                <c:pt idx="7">
                  <c:v>165.63636363636371</c:v>
                </c:pt>
                <c:pt idx="8">
                  <c:v>186.39999999999998</c:v>
                </c:pt>
                <c:pt idx="9">
                  <c:v>175.79999999999995</c:v>
                </c:pt>
                <c:pt idx="10">
                  <c:v>182.49206349206352</c:v>
                </c:pt>
                <c:pt idx="11">
                  <c:v>158.46296296296296</c:v>
                </c:pt>
                <c:pt idx="12">
                  <c:v>210.95161290322585</c:v>
                </c:pt>
                <c:pt idx="13">
                  <c:v>191.93939393939394</c:v>
                </c:pt>
                <c:pt idx="14">
                  <c:v>203.96666666666664</c:v>
                </c:pt>
                <c:pt idx="15">
                  <c:v>317.33333333333331</c:v>
                </c:pt>
                <c:pt idx="16">
                  <c:v>225.89473684210526</c:v>
                </c:pt>
                <c:pt idx="17">
                  <c:v>212.29411764705887</c:v>
                </c:pt>
                <c:pt idx="18">
                  <c:v>187.77777777777783</c:v>
                </c:pt>
                <c:pt idx="19">
                  <c:v>167.75324675324671</c:v>
                </c:pt>
                <c:pt idx="20">
                  <c:v>184.40476190476193</c:v>
                </c:pt>
                <c:pt idx="21">
                  <c:v>236.1142857142857</c:v>
                </c:pt>
                <c:pt idx="22">
                  <c:v>198.59259259259258</c:v>
                </c:pt>
                <c:pt idx="23">
                  <c:v>197.58620689655174</c:v>
                </c:pt>
                <c:pt idx="24">
                  <c:v>208.94736842105263</c:v>
                </c:pt>
                <c:pt idx="25">
                  <c:v>163.15384615384616</c:v>
                </c:pt>
                <c:pt idx="26">
                  <c:v>250.39534883720933</c:v>
                </c:pt>
                <c:pt idx="27">
                  <c:v>230.14634146341464</c:v>
                </c:pt>
                <c:pt idx="28">
                  <c:v>163.23076923076923</c:v>
                </c:pt>
                <c:pt idx="29">
                  <c:v>174.06666666666666</c:v>
                </c:pt>
                <c:pt idx="30">
                  <c:v>179.78947368421049</c:v>
                </c:pt>
                <c:pt idx="31">
                  <c:v>220.68421052631581</c:v>
                </c:pt>
                <c:pt idx="32">
                  <c:v>234.7777777777778</c:v>
                </c:pt>
                <c:pt idx="33">
                  <c:v>200.7391304347826</c:v>
                </c:pt>
                <c:pt idx="34">
                  <c:v>137.99999999999997</c:v>
                </c:pt>
                <c:pt idx="35">
                  <c:v>160.5</c:v>
                </c:pt>
                <c:pt idx="36">
                  <c:v>153.88235294117649</c:v>
                </c:pt>
                <c:pt idx="37">
                  <c:v>154</c:v>
                </c:pt>
                <c:pt idx="38">
                  <c:v>219.20588235294119</c:v>
                </c:pt>
                <c:pt idx="39">
                  <c:v>190.70000000000002</c:v>
                </c:pt>
                <c:pt idx="40">
                  <c:v>240.1</c:v>
                </c:pt>
                <c:pt idx="41">
                  <c:v>221.85714285714289</c:v>
                </c:pt>
                <c:pt idx="42">
                  <c:v>214.97777777777779</c:v>
                </c:pt>
                <c:pt idx="43">
                  <c:v>268.05555555555554</c:v>
                </c:pt>
                <c:pt idx="44">
                  <c:v>186.30769230769229</c:v>
                </c:pt>
                <c:pt idx="45">
                  <c:v>192.72093023255815</c:v>
                </c:pt>
                <c:pt idx="46">
                  <c:v>163.48780487804876</c:v>
                </c:pt>
                <c:pt idx="47" formatCode="0.0_ ">
                  <c:v>187.38655944859275</c:v>
                </c:pt>
              </c:numCache>
            </c:numRef>
          </c:val>
          <c:smooth val="0"/>
          <c:extLst>
            <c:ext xmlns:c16="http://schemas.microsoft.com/office/drawing/2014/chart" uri="{C3380CC4-5D6E-409C-BE32-E72D297353CC}">
              <c16:uniqueId val="{0000008D-81B6-4B60-B33A-FB7D870C6815}"/>
            </c:ext>
          </c:extLst>
        </c:ser>
        <c:ser>
          <c:idx val="18"/>
          <c:order val="18"/>
          <c:tx>
            <c:strRef>
              <c:f>'Ⅱ (5)'!$AP$3</c:f>
              <c:strCache>
                <c:ptCount val="1"/>
                <c:pt idx="0">
                  <c:v>平均</c:v>
                </c:pt>
              </c:strCache>
            </c:strRef>
          </c:tx>
          <c:spPr>
            <a:ln w="6350">
              <a:solidFill>
                <a:schemeClr val="bg1">
                  <a:lumMod val="50000"/>
                </a:schemeClr>
              </a:solidFill>
            </a:ln>
          </c:spPr>
          <c:marker>
            <c:symbol val="none"/>
          </c:marker>
          <c:cat>
            <c:strRef>
              <c:f>'Ⅱ (5)'!$W$4:$W$51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(5)'!$AP$4:$AP$51</c:f>
              <c:numCache>
                <c:formatCode>General</c:formatCode>
                <c:ptCount val="48"/>
                <c:pt idx="0">
                  <c:v>187.38655944859275</c:v>
                </c:pt>
                <c:pt idx="1">
                  <c:v>187.38655944859275</c:v>
                </c:pt>
                <c:pt idx="2">
                  <c:v>187.38655944859275</c:v>
                </c:pt>
                <c:pt idx="3">
                  <c:v>187.38655944859275</c:v>
                </c:pt>
                <c:pt idx="4">
                  <c:v>187.38655944859275</c:v>
                </c:pt>
                <c:pt idx="5">
                  <c:v>187.38655944859275</c:v>
                </c:pt>
                <c:pt idx="6">
                  <c:v>187.38655944859275</c:v>
                </c:pt>
                <c:pt idx="7">
                  <c:v>187.38655944859275</c:v>
                </c:pt>
                <c:pt idx="8">
                  <c:v>187.38655944859275</c:v>
                </c:pt>
                <c:pt idx="9">
                  <c:v>187.38655944859275</c:v>
                </c:pt>
                <c:pt idx="10">
                  <c:v>187.38655944859275</c:v>
                </c:pt>
                <c:pt idx="11">
                  <c:v>187.38655944859275</c:v>
                </c:pt>
                <c:pt idx="12">
                  <c:v>187.38655944859275</c:v>
                </c:pt>
                <c:pt idx="13">
                  <c:v>187.38655944859275</c:v>
                </c:pt>
                <c:pt idx="14">
                  <c:v>187.38655944859275</c:v>
                </c:pt>
                <c:pt idx="15">
                  <c:v>187.38655944859275</c:v>
                </c:pt>
                <c:pt idx="16">
                  <c:v>187.38655944859275</c:v>
                </c:pt>
                <c:pt idx="17">
                  <c:v>187.38655944859275</c:v>
                </c:pt>
                <c:pt idx="18">
                  <c:v>187.38655944859275</c:v>
                </c:pt>
                <c:pt idx="19">
                  <c:v>187.38655944859275</c:v>
                </c:pt>
                <c:pt idx="20">
                  <c:v>187.38655944859275</c:v>
                </c:pt>
                <c:pt idx="21">
                  <c:v>187.38655944859275</c:v>
                </c:pt>
                <c:pt idx="22">
                  <c:v>187.38655944859275</c:v>
                </c:pt>
                <c:pt idx="23">
                  <c:v>187.38655944859275</c:v>
                </c:pt>
                <c:pt idx="24">
                  <c:v>187.38655944859275</c:v>
                </c:pt>
                <c:pt idx="25">
                  <c:v>187.38655944859275</c:v>
                </c:pt>
                <c:pt idx="26">
                  <c:v>187.38655944859275</c:v>
                </c:pt>
                <c:pt idx="27">
                  <c:v>187.38655944859275</c:v>
                </c:pt>
                <c:pt idx="28">
                  <c:v>187.38655944859275</c:v>
                </c:pt>
                <c:pt idx="29">
                  <c:v>187.38655944859275</c:v>
                </c:pt>
                <c:pt idx="30">
                  <c:v>187.38655944859275</c:v>
                </c:pt>
                <c:pt idx="31">
                  <c:v>187.38655944859275</c:v>
                </c:pt>
                <c:pt idx="32">
                  <c:v>187.38655944859275</c:v>
                </c:pt>
                <c:pt idx="33">
                  <c:v>187.38655944859275</c:v>
                </c:pt>
                <c:pt idx="34">
                  <c:v>187.38655944859275</c:v>
                </c:pt>
                <c:pt idx="35">
                  <c:v>187.38655944859275</c:v>
                </c:pt>
                <c:pt idx="36">
                  <c:v>187.38655944859275</c:v>
                </c:pt>
                <c:pt idx="37">
                  <c:v>187.38655944859275</c:v>
                </c:pt>
                <c:pt idx="38">
                  <c:v>187.38655944859275</c:v>
                </c:pt>
                <c:pt idx="39">
                  <c:v>187.38655944859275</c:v>
                </c:pt>
                <c:pt idx="40">
                  <c:v>187.38655944859275</c:v>
                </c:pt>
                <c:pt idx="41">
                  <c:v>187.38655944859275</c:v>
                </c:pt>
                <c:pt idx="42">
                  <c:v>187.38655944859275</c:v>
                </c:pt>
                <c:pt idx="43">
                  <c:v>187.38655944859275</c:v>
                </c:pt>
                <c:pt idx="44">
                  <c:v>187.38655944859275</c:v>
                </c:pt>
                <c:pt idx="45">
                  <c:v>187.38655944859275</c:v>
                </c:pt>
                <c:pt idx="46">
                  <c:v>187.38655944859275</c:v>
                </c:pt>
                <c:pt idx="47" formatCode="0.0_ ">
                  <c:v>187.38655944859275</c:v>
                </c:pt>
              </c:numCache>
            </c:numRef>
          </c:val>
          <c:smooth val="0"/>
          <c:extLst>
            <c:ext xmlns:c16="http://schemas.microsoft.com/office/drawing/2014/chart" uri="{C3380CC4-5D6E-409C-BE32-E72D297353CC}">
              <c16:uniqueId val="{0000008E-81B6-4B60-B33A-FB7D870C6815}"/>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17"/>
        <c:delete val="1"/>
      </c:legendEntry>
      <c:legendEntry>
        <c:idx val="18"/>
        <c:delete val="1"/>
      </c:legendEntry>
      <c:layout>
        <c:manualLayout>
          <c:xMode val="edge"/>
          <c:yMode val="edge"/>
          <c:x val="2.0587528394454074E-2"/>
          <c:y val="0.64124928846518559"/>
          <c:w val="0.93790774571839108"/>
          <c:h val="0.31886960263399527"/>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(6)</a:t>
            </a:r>
            <a:r>
              <a:rPr lang="ja-JP" altLang="en-US" sz="1200"/>
              <a:t>生活支援体制の整備 都道府県別市町村得点</a:t>
            </a:r>
            <a:r>
              <a:rPr lang="en-US" altLang="ja-JP" sz="1200"/>
              <a:t>(</a:t>
            </a:r>
            <a:r>
              <a:rPr lang="ja-JP" altLang="en-US" sz="1200"/>
              <a:t>満点</a:t>
            </a:r>
            <a:r>
              <a:rPr lang="en-US" altLang="ja-JP" sz="1200"/>
              <a:t>120</a:t>
            </a:r>
            <a:r>
              <a:rPr lang="ja-JP" altLang="en-US" sz="1200"/>
              <a:t>点、平均点</a:t>
            </a:r>
            <a:r>
              <a:rPr lang="en-US" altLang="ja-JP" sz="1200"/>
              <a:t>70.7</a:t>
            </a:r>
            <a:r>
              <a:rPr lang="ja-JP" altLang="en-US" sz="1200"/>
              <a:t>点、得点率</a:t>
            </a:r>
            <a:r>
              <a:rPr lang="en-US" altLang="ja-JP" sz="1200"/>
              <a:t>58.9%)</a:t>
            </a:r>
          </a:p>
        </c:rich>
      </c:tx>
      <c:layout>
        <c:manualLayout>
          <c:xMode val="edge"/>
          <c:yMode val="edge"/>
          <c:x val="0.16499377528789294"/>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(6)'!$AJ$3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11"/>
              <c:layout>
                <c:manualLayout>
                  <c:x val="-1.4116757814236806E-3"/>
                  <c:y val="-1.048685427401241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FD8-4605-8D0A-7246A406AFA8}"/>
                </c:ext>
              </c:extLst>
            </c:dLbl>
            <c:dLbl>
              <c:idx val="16"/>
              <c:layout>
                <c:manualLayout>
                  <c:x val="0"/>
                  <c:y val="8.389483419209935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FD8-4605-8D0A-7246A406AFA8}"/>
                </c:ext>
              </c:extLst>
            </c:dLbl>
            <c:dLbl>
              <c:idx val="30"/>
              <c:layout>
                <c:manualLayout>
                  <c:x val="0"/>
                  <c:y val="4.194741709604929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FD8-4605-8D0A-7246A406AFA8}"/>
                </c:ext>
              </c:extLst>
            </c:dLbl>
            <c:dLbl>
              <c:idx val="43"/>
              <c:layout>
                <c:manualLayout>
                  <c:x val="-1.0352169474628502E-16"/>
                  <c:y val="6.2921125644074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FD8-4605-8D0A-7246A406AFA8}"/>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4-8FD8-4605-8D0A-7246A406AFA8}"/>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(6)'!$AJ$4:$AJ$51</c:f>
              <c:numCache>
                <c:formatCode>General</c:formatCode>
                <c:ptCount val="48"/>
                <c:pt idx="0">
                  <c:v>71.184357541899445</c:v>
                </c:pt>
                <c:pt idx="1">
                  <c:v>71.325000000000003</c:v>
                </c:pt>
                <c:pt idx="2">
                  <c:v>72.848484848484844</c:v>
                </c:pt>
                <c:pt idx="3">
                  <c:v>74</c:v>
                </c:pt>
                <c:pt idx="4">
                  <c:v>62.32</c:v>
                </c:pt>
                <c:pt idx="5">
                  <c:v>74.571428571428569</c:v>
                </c:pt>
                <c:pt idx="6">
                  <c:v>63.254237288135592</c:v>
                </c:pt>
                <c:pt idx="7">
                  <c:v>63.840909090909093</c:v>
                </c:pt>
                <c:pt idx="8">
                  <c:v>60.8</c:v>
                </c:pt>
                <c:pt idx="9">
                  <c:v>71.114285714285714</c:v>
                </c:pt>
                <c:pt idx="10">
                  <c:v>63.920634920634917</c:v>
                </c:pt>
                <c:pt idx="11">
                  <c:v>68.777777777777771</c:v>
                </c:pt>
                <c:pt idx="12">
                  <c:v>73.661290322580641</c:v>
                </c:pt>
                <c:pt idx="13">
                  <c:v>73.393939393939391</c:v>
                </c:pt>
                <c:pt idx="14">
                  <c:v>76.63333333333334</c:v>
                </c:pt>
                <c:pt idx="15">
                  <c:v>70.2</c:v>
                </c:pt>
                <c:pt idx="16">
                  <c:v>67.94736842105263</c:v>
                </c:pt>
                <c:pt idx="17">
                  <c:v>50.764705882352942</c:v>
                </c:pt>
                <c:pt idx="18">
                  <c:v>79.592592592592595</c:v>
                </c:pt>
                <c:pt idx="19">
                  <c:v>79.246753246753244</c:v>
                </c:pt>
                <c:pt idx="20">
                  <c:v>66.095238095238102</c:v>
                </c:pt>
                <c:pt idx="21">
                  <c:v>68.971428571428575</c:v>
                </c:pt>
                <c:pt idx="22">
                  <c:v>74.5</c:v>
                </c:pt>
                <c:pt idx="23">
                  <c:v>73.827586206896555</c:v>
                </c:pt>
                <c:pt idx="24">
                  <c:v>68.526315789473685</c:v>
                </c:pt>
                <c:pt idx="25">
                  <c:v>69.384615384615387</c:v>
                </c:pt>
                <c:pt idx="26">
                  <c:v>71.325581395348834</c:v>
                </c:pt>
                <c:pt idx="27">
                  <c:v>67.268292682926827</c:v>
                </c:pt>
                <c:pt idx="28">
                  <c:v>57.435897435897438</c:v>
                </c:pt>
                <c:pt idx="29">
                  <c:v>61.866666666666667</c:v>
                </c:pt>
                <c:pt idx="30">
                  <c:v>67.578947368421055</c:v>
                </c:pt>
                <c:pt idx="31">
                  <c:v>67.21052631578948</c:v>
                </c:pt>
                <c:pt idx="32">
                  <c:v>69.666666666666671</c:v>
                </c:pt>
                <c:pt idx="33">
                  <c:v>78.608695652173907</c:v>
                </c:pt>
                <c:pt idx="34">
                  <c:v>65.315789473684205</c:v>
                </c:pt>
                <c:pt idx="35">
                  <c:v>64.458333333333329</c:v>
                </c:pt>
                <c:pt idx="36">
                  <c:v>57.529411764705884</c:v>
                </c:pt>
                <c:pt idx="37">
                  <c:v>56.05</c:v>
                </c:pt>
                <c:pt idx="38">
                  <c:v>86.852941176470594</c:v>
                </c:pt>
                <c:pt idx="39">
                  <c:v>77.666666666666671</c:v>
                </c:pt>
                <c:pt idx="40">
                  <c:v>79.400000000000006</c:v>
                </c:pt>
                <c:pt idx="41">
                  <c:v>62.61904761904762</c:v>
                </c:pt>
                <c:pt idx="42">
                  <c:v>78.822222222222223</c:v>
                </c:pt>
                <c:pt idx="43">
                  <c:v>67.611111111111114</c:v>
                </c:pt>
                <c:pt idx="44">
                  <c:v>82.5</c:v>
                </c:pt>
                <c:pt idx="45">
                  <c:v>73.674418604651166</c:v>
                </c:pt>
                <c:pt idx="46">
                  <c:v>77.536585365853654</c:v>
                </c:pt>
                <c:pt idx="47" formatCode="0.0_ ">
                  <c:v>70.697300402067782</c:v>
                </c:pt>
              </c:numCache>
            </c:numRef>
          </c:val>
          <c:extLst>
            <c:ext xmlns:c16="http://schemas.microsoft.com/office/drawing/2014/chart" uri="{C3380CC4-5D6E-409C-BE32-E72D297353CC}">
              <c16:uniqueId val="{00000005-8FD8-4605-8D0A-7246A406AFA8}"/>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(6)'!$AK$3</c:f>
              <c:strCache>
                <c:ptCount val="1"/>
                <c:pt idx="0">
                  <c:v>平均</c:v>
                </c:pt>
              </c:strCache>
            </c:strRef>
          </c:tx>
          <c:spPr>
            <a:ln w="19050" cap="rnd">
              <a:solidFill>
                <a:srgbClr val="FF0000"/>
              </a:solidFill>
              <a:prstDash val="sysDash"/>
              <a:round/>
            </a:ln>
            <a:effectLst/>
          </c:spPr>
          <c:marker>
            <c:symbol val="none"/>
          </c:marker>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(6)'!$AK$4:$AK$51</c:f>
              <c:numCache>
                <c:formatCode>General</c:formatCode>
                <c:ptCount val="48"/>
                <c:pt idx="0">
                  <c:v>70.697300402067782</c:v>
                </c:pt>
                <c:pt idx="1">
                  <c:v>70.697300402067782</c:v>
                </c:pt>
                <c:pt idx="2">
                  <c:v>70.697300402067782</c:v>
                </c:pt>
                <c:pt idx="3">
                  <c:v>70.697300402067782</c:v>
                </c:pt>
                <c:pt idx="4">
                  <c:v>70.697300402067782</c:v>
                </c:pt>
                <c:pt idx="5">
                  <c:v>70.697300402067782</c:v>
                </c:pt>
                <c:pt idx="6">
                  <c:v>70.697300402067782</c:v>
                </c:pt>
                <c:pt idx="7">
                  <c:v>70.697300402067782</c:v>
                </c:pt>
                <c:pt idx="8">
                  <c:v>70.697300402067782</c:v>
                </c:pt>
                <c:pt idx="9">
                  <c:v>70.697300402067782</c:v>
                </c:pt>
                <c:pt idx="10">
                  <c:v>70.697300402067782</c:v>
                </c:pt>
                <c:pt idx="11">
                  <c:v>70.697300402067782</c:v>
                </c:pt>
                <c:pt idx="12">
                  <c:v>70.697300402067782</c:v>
                </c:pt>
                <c:pt idx="13">
                  <c:v>70.697300402067782</c:v>
                </c:pt>
                <c:pt idx="14">
                  <c:v>70.697300402067782</c:v>
                </c:pt>
                <c:pt idx="15">
                  <c:v>70.697300402067782</c:v>
                </c:pt>
                <c:pt idx="16">
                  <c:v>70.697300402067782</c:v>
                </c:pt>
                <c:pt idx="17">
                  <c:v>70.697300402067782</c:v>
                </c:pt>
                <c:pt idx="18">
                  <c:v>70.697300402067782</c:v>
                </c:pt>
                <c:pt idx="19">
                  <c:v>70.697300402067782</c:v>
                </c:pt>
                <c:pt idx="20">
                  <c:v>70.697300402067782</c:v>
                </c:pt>
                <c:pt idx="21">
                  <c:v>70.697300402067782</c:v>
                </c:pt>
                <c:pt idx="22">
                  <c:v>70.697300402067782</c:v>
                </c:pt>
                <c:pt idx="23">
                  <c:v>70.697300402067782</c:v>
                </c:pt>
                <c:pt idx="24">
                  <c:v>70.697300402067782</c:v>
                </c:pt>
                <c:pt idx="25">
                  <c:v>70.697300402067782</c:v>
                </c:pt>
                <c:pt idx="26">
                  <c:v>70.697300402067782</c:v>
                </c:pt>
                <c:pt idx="27">
                  <c:v>70.697300402067782</c:v>
                </c:pt>
                <c:pt idx="28">
                  <c:v>70.697300402067782</c:v>
                </c:pt>
                <c:pt idx="29">
                  <c:v>70.697300402067782</c:v>
                </c:pt>
                <c:pt idx="30">
                  <c:v>70.697300402067782</c:v>
                </c:pt>
                <c:pt idx="31">
                  <c:v>70.697300402067782</c:v>
                </c:pt>
                <c:pt idx="32">
                  <c:v>70.697300402067782</c:v>
                </c:pt>
                <c:pt idx="33">
                  <c:v>70.697300402067782</c:v>
                </c:pt>
                <c:pt idx="34">
                  <c:v>70.697300402067782</c:v>
                </c:pt>
                <c:pt idx="35">
                  <c:v>70.697300402067782</c:v>
                </c:pt>
                <c:pt idx="36">
                  <c:v>70.697300402067782</c:v>
                </c:pt>
                <c:pt idx="37">
                  <c:v>70.697300402067782</c:v>
                </c:pt>
                <c:pt idx="38">
                  <c:v>70.697300402067782</c:v>
                </c:pt>
                <c:pt idx="39">
                  <c:v>70.697300402067782</c:v>
                </c:pt>
                <c:pt idx="40">
                  <c:v>70.697300402067782</c:v>
                </c:pt>
                <c:pt idx="41">
                  <c:v>70.697300402067782</c:v>
                </c:pt>
                <c:pt idx="42">
                  <c:v>70.697300402067782</c:v>
                </c:pt>
                <c:pt idx="43">
                  <c:v>70.697300402067782</c:v>
                </c:pt>
                <c:pt idx="44">
                  <c:v>70.697300402067782</c:v>
                </c:pt>
                <c:pt idx="45">
                  <c:v>70.697300402067782</c:v>
                </c:pt>
                <c:pt idx="46">
                  <c:v>70.697300402067782</c:v>
                </c:pt>
                <c:pt idx="47" formatCode="0.0_ ">
                  <c:v>70.697300402067782</c:v>
                </c:pt>
              </c:numCache>
            </c:numRef>
          </c:val>
          <c:smooth val="0"/>
          <c:extLst>
            <c:ext xmlns:c16="http://schemas.microsoft.com/office/drawing/2014/chart" uri="{C3380CC4-5D6E-409C-BE32-E72D297353CC}">
              <c16:uniqueId val="{00000006-8FD8-4605-8D0A-7246A406AFA8}"/>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1517773945953258"/>
        </c:manualLayout>
      </c:layout>
      <c:barChart>
        <c:barDir val="col"/>
        <c:grouping val="stacked"/>
        <c:varyColors val="0"/>
        <c:ser>
          <c:idx val="1"/>
          <c:order val="0"/>
          <c:tx>
            <c:strRef>
              <c:f>'Ⅱ (6)'!$X$3</c:f>
              <c:strCache>
                <c:ptCount val="1"/>
                <c:pt idx="0">
                  <c:v>①生活支援コーディネーターを専従で配置しているか(20点)(平均10.5点)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(6)'!$X$4:$X$51</c:f>
              <c:numCache>
                <c:formatCode>General</c:formatCode>
                <c:ptCount val="48"/>
                <c:pt idx="0">
                  <c:v>11.508379888268156</c:v>
                </c:pt>
                <c:pt idx="1">
                  <c:v>11.5</c:v>
                </c:pt>
                <c:pt idx="2">
                  <c:v>12.727272727272727</c:v>
                </c:pt>
                <c:pt idx="3">
                  <c:v>13.714285714285714</c:v>
                </c:pt>
                <c:pt idx="4">
                  <c:v>8.8000000000000007</c:v>
                </c:pt>
                <c:pt idx="5">
                  <c:v>16</c:v>
                </c:pt>
                <c:pt idx="6">
                  <c:v>10.508474576271187</c:v>
                </c:pt>
                <c:pt idx="7">
                  <c:v>7.2727272727272725</c:v>
                </c:pt>
                <c:pt idx="8">
                  <c:v>6.4</c:v>
                </c:pt>
                <c:pt idx="9">
                  <c:v>12.571428571428571</c:v>
                </c:pt>
                <c:pt idx="10">
                  <c:v>7.6190476190476186</c:v>
                </c:pt>
                <c:pt idx="11">
                  <c:v>11.851851851851851</c:v>
                </c:pt>
                <c:pt idx="12">
                  <c:v>10</c:v>
                </c:pt>
                <c:pt idx="13">
                  <c:v>10.303030303030303</c:v>
                </c:pt>
                <c:pt idx="14">
                  <c:v>12</c:v>
                </c:pt>
                <c:pt idx="15">
                  <c:v>8</c:v>
                </c:pt>
                <c:pt idx="16">
                  <c:v>7.3684210526315788</c:v>
                </c:pt>
                <c:pt idx="17">
                  <c:v>5.882352941176471</c:v>
                </c:pt>
                <c:pt idx="18">
                  <c:v>11.851851851851851</c:v>
                </c:pt>
                <c:pt idx="19">
                  <c:v>14.805194805194805</c:v>
                </c:pt>
                <c:pt idx="20">
                  <c:v>7.6190476190476186</c:v>
                </c:pt>
                <c:pt idx="21">
                  <c:v>8</c:v>
                </c:pt>
                <c:pt idx="22">
                  <c:v>10</c:v>
                </c:pt>
                <c:pt idx="23">
                  <c:v>8.2758620689655178</c:v>
                </c:pt>
                <c:pt idx="24">
                  <c:v>9.473684210526315</c:v>
                </c:pt>
                <c:pt idx="25">
                  <c:v>11.538461538461538</c:v>
                </c:pt>
                <c:pt idx="26">
                  <c:v>7.441860465116279</c:v>
                </c:pt>
                <c:pt idx="27">
                  <c:v>8.2926829268292686</c:v>
                </c:pt>
                <c:pt idx="28">
                  <c:v>7.6923076923076925</c:v>
                </c:pt>
                <c:pt idx="29">
                  <c:v>8</c:v>
                </c:pt>
                <c:pt idx="30">
                  <c:v>10.526315789473685</c:v>
                </c:pt>
                <c:pt idx="31">
                  <c:v>6.3157894736842106</c:v>
                </c:pt>
                <c:pt idx="32">
                  <c:v>5.9259259259259256</c:v>
                </c:pt>
                <c:pt idx="33">
                  <c:v>13.043478260869565</c:v>
                </c:pt>
                <c:pt idx="34">
                  <c:v>9.473684210526315</c:v>
                </c:pt>
                <c:pt idx="35">
                  <c:v>10.833333333333334</c:v>
                </c:pt>
                <c:pt idx="36">
                  <c:v>8.235294117647058</c:v>
                </c:pt>
                <c:pt idx="37">
                  <c:v>6</c:v>
                </c:pt>
                <c:pt idx="38">
                  <c:v>16.470588235294116</c:v>
                </c:pt>
                <c:pt idx="39">
                  <c:v>12</c:v>
                </c:pt>
                <c:pt idx="40">
                  <c:v>11</c:v>
                </c:pt>
                <c:pt idx="41">
                  <c:v>6.666666666666667</c:v>
                </c:pt>
                <c:pt idx="42">
                  <c:v>11.555555555555555</c:v>
                </c:pt>
                <c:pt idx="43">
                  <c:v>6.666666666666667</c:v>
                </c:pt>
                <c:pt idx="44">
                  <c:v>13.846153846153847</c:v>
                </c:pt>
                <c:pt idx="45">
                  <c:v>11.627906976744185</c:v>
                </c:pt>
                <c:pt idx="46">
                  <c:v>16.097560975609756</c:v>
                </c:pt>
                <c:pt idx="47" formatCode="0.0_ ">
                  <c:v>10.534175761056863</c:v>
                </c:pt>
              </c:numCache>
            </c:numRef>
          </c:val>
          <c:extLst>
            <c:ext xmlns:c16="http://schemas.microsoft.com/office/drawing/2014/chart" uri="{C3380CC4-5D6E-409C-BE32-E72D297353CC}">
              <c16:uniqueId val="{00000000-E32F-4292-934F-84EDF76F1C47}"/>
            </c:ext>
          </c:extLst>
        </c:ser>
        <c:ser>
          <c:idx val="2"/>
          <c:order val="1"/>
          <c:tx>
            <c:strRef>
              <c:f>'Ⅱ (6)'!$Y$3</c:f>
              <c:strCache>
                <c:ptCount val="1"/>
                <c:pt idx="0">
                  <c:v>②生活支援コーディネーターに対して市町村としての支援を行っているか(各5点)(平均18.0点)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(6)'!$Y$4:$Y$51</c:f>
              <c:numCache>
                <c:formatCode>General</c:formatCode>
                <c:ptCount val="48"/>
                <c:pt idx="0">
                  <c:v>16.396648044692739</c:v>
                </c:pt>
                <c:pt idx="1">
                  <c:v>18.375</c:v>
                </c:pt>
                <c:pt idx="2">
                  <c:v>18.787878787878789</c:v>
                </c:pt>
                <c:pt idx="3">
                  <c:v>19.285714285714285</c:v>
                </c:pt>
                <c:pt idx="4">
                  <c:v>16.2</c:v>
                </c:pt>
                <c:pt idx="5">
                  <c:v>17.714285714285715</c:v>
                </c:pt>
                <c:pt idx="6">
                  <c:v>16.1864406779661</c:v>
                </c:pt>
                <c:pt idx="7">
                  <c:v>20</c:v>
                </c:pt>
                <c:pt idx="8">
                  <c:v>18.2</c:v>
                </c:pt>
                <c:pt idx="9">
                  <c:v>17.142857142857142</c:v>
                </c:pt>
                <c:pt idx="10">
                  <c:v>18.333333333333332</c:v>
                </c:pt>
                <c:pt idx="11">
                  <c:v>17.777777777777779</c:v>
                </c:pt>
                <c:pt idx="12">
                  <c:v>17.741935483870968</c:v>
                </c:pt>
                <c:pt idx="13">
                  <c:v>18.333333333333332</c:v>
                </c:pt>
                <c:pt idx="14">
                  <c:v>18</c:v>
                </c:pt>
                <c:pt idx="15">
                  <c:v>20</c:v>
                </c:pt>
                <c:pt idx="16">
                  <c:v>19.473684210526315</c:v>
                </c:pt>
                <c:pt idx="17">
                  <c:v>16.764705882352942</c:v>
                </c:pt>
                <c:pt idx="18">
                  <c:v>19.25925925925926</c:v>
                </c:pt>
                <c:pt idx="19">
                  <c:v>17.207792207792206</c:v>
                </c:pt>
                <c:pt idx="20">
                  <c:v>18.928571428571427</c:v>
                </c:pt>
                <c:pt idx="21">
                  <c:v>19.428571428571427</c:v>
                </c:pt>
                <c:pt idx="22">
                  <c:v>18.796296296296298</c:v>
                </c:pt>
                <c:pt idx="23">
                  <c:v>18.275862068965516</c:v>
                </c:pt>
                <c:pt idx="24">
                  <c:v>19.473684210526315</c:v>
                </c:pt>
                <c:pt idx="25">
                  <c:v>15.192307692307692</c:v>
                </c:pt>
                <c:pt idx="26">
                  <c:v>19.069767441860463</c:v>
                </c:pt>
                <c:pt idx="27">
                  <c:v>19.146341463414632</c:v>
                </c:pt>
                <c:pt idx="28">
                  <c:v>15.128205128205128</c:v>
                </c:pt>
                <c:pt idx="29">
                  <c:v>19</c:v>
                </c:pt>
                <c:pt idx="30">
                  <c:v>17.105263157894736</c:v>
                </c:pt>
                <c:pt idx="31">
                  <c:v>19.210526315789473</c:v>
                </c:pt>
                <c:pt idx="32">
                  <c:v>19.62962962962963</c:v>
                </c:pt>
                <c:pt idx="33">
                  <c:v>18.695652173913043</c:v>
                </c:pt>
                <c:pt idx="34">
                  <c:v>19.210526315789473</c:v>
                </c:pt>
                <c:pt idx="35">
                  <c:v>16.25</c:v>
                </c:pt>
                <c:pt idx="36">
                  <c:v>18.529411764705884</c:v>
                </c:pt>
                <c:pt idx="37">
                  <c:v>18.5</c:v>
                </c:pt>
                <c:pt idx="38">
                  <c:v>18.676470588235293</c:v>
                </c:pt>
                <c:pt idx="39">
                  <c:v>18.416666666666668</c:v>
                </c:pt>
                <c:pt idx="40">
                  <c:v>19.25</c:v>
                </c:pt>
                <c:pt idx="41">
                  <c:v>17.61904761904762</c:v>
                </c:pt>
                <c:pt idx="42">
                  <c:v>19.111111111111111</c:v>
                </c:pt>
                <c:pt idx="43">
                  <c:v>19.722222222222221</c:v>
                </c:pt>
                <c:pt idx="44">
                  <c:v>17.692307692307693</c:v>
                </c:pt>
                <c:pt idx="45">
                  <c:v>19.069767441860463</c:v>
                </c:pt>
                <c:pt idx="46">
                  <c:v>16.585365853658537</c:v>
                </c:pt>
                <c:pt idx="47" formatCode="0.0_ ">
                  <c:v>18.006892590465249</c:v>
                </c:pt>
              </c:numCache>
            </c:numRef>
          </c:val>
          <c:extLst>
            <c:ext xmlns:c16="http://schemas.microsoft.com/office/drawing/2014/chart" uri="{C3380CC4-5D6E-409C-BE32-E72D297353CC}">
              <c16:uniqueId val="{00000001-E32F-4292-934F-84EDF76F1C47}"/>
            </c:ext>
          </c:extLst>
        </c:ser>
        <c:ser>
          <c:idx val="3"/>
          <c:order val="2"/>
          <c:tx>
            <c:strRef>
              <c:f>'Ⅱ (6)'!$Z$3</c:f>
              <c:strCache>
                <c:ptCount val="1"/>
                <c:pt idx="0">
                  <c:v>③生活支援コーディネーターが地域ケア会議へ参加しているか(15点、10点)(平均12.2点)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(6)'!$Z$4:$Z$51</c:f>
              <c:numCache>
                <c:formatCode>General</c:formatCode>
                <c:ptCount val="48"/>
                <c:pt idx="0">
                  <c:v>12.150837988826815</c:v>
                </c:pt>
                <c:pt idx="1">
                  <c:v>11</c:v>
                </c:pt>
                <c:pt idx="2">
                  <c:v>10.454545454545455</c:v>
                </c:pt>
                <c:pt idx="3">
                  <c:v>10.714285714285714</c:v>
                </c:pt>
                <c:pt idx="4">
                  <c:v>11.8</c:v>
                </c:pt>
                <c:pt idx="5">
                  <c:v>9.7142857142857135</c:v>
                </c:pt>
                <c:pt idx="6">
                  <c:v>10.76271186440678</c:v>
                </c:pt>
                <c:pt idx="7">
                  <c:v>12.5</c:v>
                </c:pt>
                <c:pt idx="8">
                  <c:v>12.8</c:v>
                </c:pt>
                <c:pt idx="9">
                  <c:v>10.857142857142858</c:v>
                </c:pt>
                <c:pt idx="10">
                  <c:v>11.904761904761905</c:v>
                </c:pt>
                <c:pt idx="11">
                  <c:v>10.833333333333334</c:v>
                </c:pt>
                <c:pt idx="12">
                  <c:v>12.82258064516129</c:v>
                </c:pt>
                <c:pt idx="13">
                  <c:v>12.272727272727273</c:v>
                </c:pt>
                <c:pt idx="14">
                  <c:v>13</c:v>
                </c:pt>
                <c:pt idx="15">
                  <c:v>12</c:v>
                </c:pt>
                <c:pt idx="16">
                  <c:v>12.631578947368421</c:v>
                </c:pt>
                <c:pt idx="17">
                  <c:v>7.6470588235294121</c:v>
                </c:pt>
                <c:pt idx="18">
                  <c:v>14.814814814814815</c:v>
                </c:pt>
                <c:pt idx="19">
                  <c:v>11.428571428571429</c:v>
                </c:pt>
                <c:pt idx="20">
                  <c:v>13.095238095238095</c:v>
                </c:pt>
                <c:pt idx="21">
                  <c:v>12.571428571428571</c:v>
                </c:pt>
                <c:pt idx="22">
                  <c:v>13.611111111111111</c:v>
                </c:pt>
                <c:pt idx="23">
                  <c:v>14.137931034482758</c:v>
                </c:pt>
                <c:pt idx="24">
                  <c:v>12.368421052631579</c:v>
                </c:pt>
                <c:pt idx="25">
                  <c:v>12.5</c:v>
                </c:pt>
                <c:pt idx="26">
                  <c:v>13.604651162790697</c:v>
                </c:pt>
                <c:pt idx="27">
                  <c:v>12.073170731707316</c:v>
                </c:pt>
                <c:pt idx="28">
                  <c:v>11.282051282051283</c:v>
                </c:pt>
                <c:pt idx="29">
                  <c:v>11.833333333333334</c:v>
                </c:pt>
                <c:pt idx="30">
                  <c:v>11.842105263157896</c:v>
                </c:pt>
                <c:pt idx="31">
                  <c:v>12.368421052631579</c:v>
                </c:pt>
                <c:pt idx="32">
                  <c:v>13.703703703703704</c:v>
                </c:pt>
                <c:pt idx="33">
                  <c:v>12.826086956521738</c:v>
                </c:pt>
                <c:pt idx="34">
                  <c:v>10</c:v>
                </c:pt>
                <c:pt idx="35">
                  <c:v>11.041666666666666</c:v>
                </c:pt>
                <c:pt idx="36">
                  <c:v>9.4117647058823533</c:v>
                </c:pt>
                <c:pt idx="37">
                  <c:v>10.25</c:v>
                </c:pt>
                <c:pt idx="38">
                  <c:v>13.235294117647058</c:v>
                </c:pt>
                <c:pt idx="39">
                  <c:v>14</c:v>
                </c:pt>
                <c:pt idx="40">
                  <c:v>14</c:v>
                </c:pt>
                <c:pt idx="41">
                  <c:v>11.428571428571429</c:v>
                </c:pt>
                <c:pt idx="42">
                  <c:v>14.555555555555555</c:v>
                </c:pt>
                <c:pt idx="43">
                  <c:v>13.055555555555555</c:v>
                </c:pt>
                <c:pt idx="44">
                  <c:v>14.423076923076923</c:v>
                </c:pt>
                <c:pt idx="45">
                  <c:v>12.674418604651162</c:v>
                </c:pt>
                <c:pt idx="46">
                  <c:v>11.341463414634147</c:v>
                </c:pt>
                <c:pt idx="47" formatCode="0.0_ ">
                  <c:v>12.182653647329122</c:v>
                </c:pt>
              </c:numCache>
            </c:numRef>
          </c:val>
          <c:extLst>
            <c:ext xmlns:c16="http://schemas.microsoft.com/office/drawing/2014/chart" uri="{C3380CC4-5D6E-409C-BE32-E72D297353CC}">
              <c16:uniqueId val="{00000002-E32F-4292-934F-84EDF76F1C47}"/>
            </c:ext>
          </c:extLst>
        </c:ser>
        <c:ser>
          <c:idx val="4"/>
          <c:order val="3"/>
          <c:tx>
            <c:strRef>
              <c:f>'Ⅱ (6)'!$AA$3</c:f>
              <c:strCache>
                <c:ptCount val="1"/>
                <c:pt idx="0">
                  <c:v>④高齢者の住まいの確保・生活支援、移動に関する支援を実施しているか(10点、5点、8点、7点)(平均7.3点)</c:v>
                </c:pt>
              </c:strCache>
            </c:strRef>
          </c:tx>
          <c:spPr>
            <a:solidFill>
              <a:schemeClr val="accent5">
                <a:lumMod val="40000"/>
                <a:lumOff val="60000"/>
              </a:schemeClr>
            </a:solidFill>
            <a:ln w="6350">
              <a:solidFill>
                <a:schemeClr val="bg1">
                  <a:lumMod val="50000"/>
                </a:schemeClr>
              </a:solidFill>
            </a:ln>
            <a:effectLst/>
          </c:spPr>
          <c:invertIfNegative val="0"/>
          <c:dLbls>
            <c:dLbl>
              <c:idx val="19"/>
              <c:layout>
                <c:manualLayout>
                  <c:x val="-5.166374383788898E-17"/>
                  <c:y val="-1.04850170757171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32F-4292-934F-84EDF76F1C47}"/>
                </c:ext>
              </c:extLst>
            </c:dLbl>
            <c:dLbl>
              <c:idx val="39"/>
              <c:layout>
                <c:manualLayout>
                  <c:x val="-1.0332748767577796E-16"/>
                  <c:y val="-8.38801366057378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E32F-4292-934F-84EDF76F1C47}"/>
                </c:ext>
              </c:extLst>
            </c:dLbl>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(6)'!$AA$4:$AA$51</c:f>
              <c:numCache>
                <c:formatCode>General</c:formatCode>
                <c:ptCount val="48"/>
                <c:pt idx="0">
                  <c:v>7.4692737430167595</c:v>
                </c:pt>
                <c:pt idx="1">
                  <c:v>7.95</c:v>
                </c:pt>
                <c:pt idx="2">
                  <c:v>7.6969696969696972</c:v>
                </c:pt>
                <c:pt idx="3">
                  <c:v>5.8571428571428568</c:v>
                </c:pt>
                <c:pt idx="4">
                  <c:v>4.92</c:v>
                </c:pt>
                <c:pt idx="5">
                  <c:v>5.4285714285714288</c:v>
                </c:pt>
                <c:pt idx="6">
                  <c:v>4.5254237288135597</c:v>
                </c:pt>
                <c:pt idx="7">
                  <c:v>4.2954545454545459</c:v>
                </c:pt>
                <c:pt idx="8">
                  <c:v>4.2</c:v>
                </c:pt>
                <c:pt idx="9">
                  <c:v>7.1142857142857139</c:v>
                </c:pt>
                <c:pt idx="10">
                  <c:v>6.5396825396825395</c:v>
                </c:pt>
                <c:pt idx="11">
                  <c:v>5.6296296296296298</c:v>
                </c:pt>
                <c:pt idx="12">
                  <c:v>10.274193548387096</c:v>
                </c:pt>
                <c:pt idx="13">
                  <c:v>9.9090909090909083</c:v>
                </c:pt>
                <c:pt idx="14">
                  <c:v>8.6333333333333329</c:v>
                </c:pt>
                <c:pt idx="15">
                  <c:v>10.199999999999999</c:v>
                </c:pt>
                <c:pt idx="16">
                  <c:v>8.473684210526315</c:v>
                </c:pt>
                <c:pt idx="17">
                  <c:v>6.9411764705882355</c:v>
                </c:pt>
                <c:pt idx="18">
                  <c:v>7</c:v>
                </c:pt>
                <c:pt idx="19">
                  <c:v>9.5714285714285712</c:v>
                </c:pt>
                <c:pt idx="20">
                  <c:v>5.7380952380952381</c:v>
                </c:pt>
                <c:pt idx="21">
                  <c:v>8.4</c:v>
                </c:pt>
                <c:pt idx="22">
                  <c:v>8.481481481481481</c:v>
                </c:pt>
                <c:pt idx="23">
                  <c:v>10.724137931034482</c:v>
                </c:pt>
                <c:pt idx="24">
                  <c:v>5.3684210526315788</c:v>
                </c:pt>
                <c:pt idx="25">
                  <c:v>6.115384615384615</c:v>
                </c:pt>
                <c:pt idx="26">
                  <c:v>10.162790697674419</c:v>
                </c:pt>
                <c:pt idx="27">
                  <c:v>7.3902439024390247</c:v>
                </c:pt>
                <c:pt idx="28">
                  <c:v>4.3589743589743586</c:v>
                </c:pt>
                <c:pt idx="29">
                  <c:v>3.2</c:v>
                </c:pt>
                <c:pt idx="30">
                  <c:v>5.7368421052631575</c:v>
                </c:pt>
                <c:pt idx="31">
                  <c:v>10.631578947368421</c:v>
                </c:pt>
                <c:pt idx="32">
                  <c:v>10.777777777777779</c:v>
                </c:pt>
                <c:pt idx="33">
                  <c:v>8.1739130434782616</c:v>
                </c:pt>
                <c:pt idx="34">
                  <c:v>7.1578947368421053</c:v>
                </c:pt>
                <c:pt idx="35">
                  <c:v>4.458333333333333</c:v>
                </c:pt>
                <c:pt idx="36">
                  <c:v>3.7058823529411766</c:v>
                </c:pt>
                <c:pt idx="37">
                  <c:v>5.05</c:v>
                </c:pt>
                <c:pt idx="38">
                  <c:v>8.764705882352942</c:v>
                </c:pt>
                <c:pt idx="39">
                  <c:v>7.25</c:v>
                </c:pt>
                <c:pt idx="40">
                  <c:v>10.15</c:v>
                </c:pt>
                <c:pt idx="41">
                  <c:v>8.8095238095238102</c:v>
                </c:pt>
                <c:pt idx="42">
                  <c:v>7.4888888888888889</c:v>
                </c:pt>
                <c:pt idx="43">
                  <c:v>8.4444444444444446</c:v>
                </c:pt>
                <c:pt idx="44">
                  <c:v>8.2692307692307701</c:v>
                </c:pt>
                <c:pt idx="45">
                  <c:v>6</c:v>
                </c:pt>
                <c:pt idx="46">
                  <c:v>6.0731707317073171</c:v>
                </c:pt>
                <c:pt idx="47" formatCode="0.0_ ">
                  <c:v>7.2567489948305575</c:v>
                </c:pt>
              </c:numCache>
            </c:numRef>
          </c:val>
          <c:extLst>
            <c:ext xmlns:c16="http://schemas.microsoft.com/office/drawing/2014/chart" uri="{C3380CC4-5D6E-409C-BE32-E72D297353CC}">
              <c16:uniqueId val="{00000005-E32F-4292-934F-84EDF76F1C47}"/>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5"/>
          <c:order val="4"/>
          <c:tx>
            <c:strRef>
              <c:f>'Ⅱ (6)'!$AB$3</c:f>
              <c:strCache>
                <c:ptCount val="1"/>
                <c:pt idx="0">
                  <c:v>合計</c:v>
                </c:pt>
              </c:strCache>
            </c:strRef>
          </c:tx>
          <c:spPr>
            <a:ln w="6350">
              <a:noFill/>
            </a:ln>
            <a:effectLst/>
          </c:spPr>
          <c:marker>
            <c:symbol val="none"/>
          </c:marker>
          <c:dLbls>
            <c:dLbl>
              <c:idx val="10"/>
              <c:layout>
                <c:manualLayout>
                  <c:x val="-1.9120502803132568E-2"/>
                  <c:y val="-1.90880148659379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E32F-4292-934F-84EDF76F1C47}"/>
                </c:ext>
              </c:extLst>
            </c:dLbl>
            <c:dLbl>
              <c:idx val="20"/>
              <c:layout>
                <c:manualLayout>
                  <c:x val="-1.9120502803132568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E32F-4292-934F-84EDF76F1C47}"/>
                </c:ext>
              </c:extLst>
            </c:dLbl>
            <c:dLbl>
              <c:idx val="25"/>
              <c:layout>
                <c:manualLayout>
                  <c:x val="-1.9120502803132673E-2"/>
                  <c:y val="-1.489400803565107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E32F-4292-934F-84EDF76F1C47}"/>
                </c:ext>
              </c:extLst>
            </c:dLbl>
            <c:dLbl>
              <c:idx val="30"/>
              <c:layout>
                <c:manualLayout>
                  <c:x val="-1.9120502803132673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E32F-4292-934F-84EDF76F1C47}"/>
                </c:ext>
              </c:extLst>
            </c:dLbl>
            <c:dLbl>
              <c:idx val="34"/>
              <c:layout>
                <c:manualLayout>
                  <c:x val="-1.9120502803132568E-2"/>
                  <c:y val="-3.167003535679856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E32F-4292-934F-84EDF76F1C47}"/>
                </c:ext>
              </c:extLst>
            </c:dLbl>
            <c:dLbl>
              <c:idx val="41"/>
              <c:layout>
                <c:manualLayout>
                  <c:x val="-2.0529530275729027E-2"/>
                  <c:y val="-1.699101145079451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E32F-4292-934F-84EDF76F1C47}"/>
                </c:ext>
              </c:extLst>
            </c:dLbl>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C-E32F-4292-934F-84EDF76F1C47}"/>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(6)'!$AB$4:$AB$51</c:f>
              <c:numCache>
                <c:formatCode>General</c:formatCode>
                <c:ptCount val="48"/>
                <c:pt idx="0">
                  <c:v>47.52513966480447</c:v>
                </c:pt>
                <c:pt idx="1">
                  <c:v>48.825000000000003</c:v>
                </c:pt>
                <c:pt idx="2">
                  <c:v>49.666666666666664</c:v>
                </c:pt>
                <c:pt idx="3">
                  <c:v>49.571428571428569</c:v>
                </c:pt>
                <c:pt idx="4">
                  <c:v>41.72</c:v>
                </c:pt>
                <c:pt idx="5">
                  <c:v>48.857142857142861</c:v>
                </c:pt>
                <c:pt idx="6">
                  <c:v>41.983050847457626</c:v>
                </c:pt>
                <c:pt idx="7">
                  <c:v>44.06818181818182</c:v>
                </c:pt>
                <c:pt idx="8">
                  <c:v>41.600000000000009</c:v>
                </c:pt>
                <c:pt idx="9">
                  <c:v>47.685714285714283</c:v>
                </c:pt>
                <c:pt idx="10">
                  <c:v>44.396825396825392</c:v>
                </c:pt>
                <c:pt idx="11">
                  <c:v>46.092592592592595</c:v>
                </c:pt>
                <c:pt idx="12">
                  <c:v>50.838709677419352</c:v>
                </c:pt>
                <c:pt idx="13">
                  <c:v>50.818181818181813</c:v>
                </c:pt>
                <c:pt idx="14">
                  <c:v>51.633333333333333</c:v>
                </c:pt>
                <c:pt idx="15">
                  <c:v>50.2</c:v>
                </c:pt>
                <c:pt idx="16">
                  <c:v>47.94736842105263</c:v>
                </c:pt>
                <c:pt idx="17">
                  <c:v>37.235294117647058</c:v>
                </c:pt>
                <c:pt idx="18">
                  <c:v>52.925925925925924</c:v>
                </c:pt>
                <c:pt idx="19">
                  <c:v>53.012987012987011</c:v>
                </c:pt>
                <c:pt idx="20">
                  <c:v>45.38095238095238</c:v>
                </c:pt>
                <c:pt idx="21">
                  <c:v>48.4</c:v>
                </c:pt>
                <c:pt idx="22">
                  <c:v>50.888888888888886</c:v>
                </c:pt>
                <c:pt idx="23">
                  <c:v>51.413793103448278</c:v>
                </c:pt>
                <c:pt idx="24">
                  <c:v>46.68421052631578</c:v>
                </c:pt>
                <c:pt idx="25">
                  <c:v>45.34615384615384</c:v>
                </c:pt>
                <c:pt idx="26">
                  <c:v>50.279069767441854</c:v>
                </c:pt>
                <c:pt idx="27">
                  <c:v>46.90243902439024</c:v>
                </c:pt>
                <c:pt idx="28">
                  <c:v>38.46153846153846</c:v>
                </c:pt>
                <c:pt idx="29">
                  <c:v>42.033333333333339</c:v>
                </c:pt>
                <c:pt idx="30">
                  <c:v>45.210526315789473</c:v>
                </c:pt>
                <c:pt idx="31">
                  <c:v>48.526315789473685</c:v>
                </c:pt>
                <c:pt idx="32">
                  <c:v>50.037037037037038</c:v>
                </c:pt>
                <c:pt idx="33">
                  <c:v>52.739130434782609</c:v>
                </c:pt>
                <c:pt idx="34">
                  <c:v>45.84210526315789</c:v>
                </c:pt>
                <c:pt idx="35">
                  <c:v>42.583333333333336</c:v>
                </c:pt>
                <c:pt idx="36">
                  <c:v>39.882352941176471</c:v>
                </c:pt>
                <c:pt idx="37">
                  <c:v>39.799999999999997</c:v>
                </c:pt>
                <c:pt idx="38">
                  <c:v>57.147058823529406</c:v>
                </c:pt>
                <c:pt idx="39">
                  <c:v>51.666666666666671</c:v>
                </c:pt>
                <c:pt idx="40">
                  <c:v>54.4</c:v>
                </c:pt>
                <c:pt idx="41">
                  <c:v>44.523809523809526</c:v>
                </c:pt>
                <c:pt idx="42">
                  <c:v>52.711111111111109</c:v>
                </c:pt>
                <c:pt idx="43">
                  <c:v>47.888888888888886</c:v>
                </c:pt>
                <c:pt idx="44">
                  <c:v>54.230769230769241</c:v>
                </c:pt>
                <c:pt idx="45">
                  <c:v>49.372093023255815</c:v>
                </c:pt>
                <c:pt idx="46">
                  <c:v>50.09756097560976</c:v>
                </c:pt>
                <c:pt idx="47" formatCode="0.0_ ">
                  <c:v>47.980470993681791</c:v>
                </c:pt>
              </c:numCache>
            </c:numRef>
          </c:val>
          <c:smooth val="0"/>
          <c:extLst>
            <c:ext xmlns:c16="http://schemas.microsoft.com/office/drawing/2014/chart" uri="{C3380CC4-5D6E-409C-BE32-E72D297353CC}">
              <c16:uniqueId val="{0000000D-E32F-4292-934F-84EDF76F1C47}"/>
            </c:ext>
          </c:extLst>
        </c:ser>
        <c:ser>
          <c:idx val="6"/>
          <c:order val="5"/>
          <c:tx>
            <c:strRef>
              <c:f>'Ⅱ (6)'!$AC$3</c:f>
              <c:strCache>
                <c:ptCount val="1"/>
                <c:pt idx="0">
                  <c:v>平均</c:v>
                </c:pt>
              </c:strCache>
            </c:strRef>
          </c:tx>
          <c:spPr>
            <a:ln w="19050">
              <a:solidFill>
                <a:srgbClr val="FF0000"/>
              </a:solidFill>
              <a:prstDash val="sysDash"/>
            </a:ln>
            <a:effectLst/>
          </c:spPr>
          <c:marker>
            <c:symbol val="none"/>
          </c:marker>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(6)'!$AC$4:$AC$51</c:f>
              <c:numCache>
                <c:formatCode>General</c:formatCode>
                <c:ptCount val="48"/>
                <c:pt idx="0">
                  <c:v>47.980470993681791</c:v>
                </c:pt>
                <c:pt idx="1">
                  <c:v>47.980470993681791</c:v>
                </c:pt>
                <c:pt idx="2">
                  <c:v>47.980470993681791</c:v>
                </c:pt>
                <c:pt idx="3">
                  <c:v>47.980470993681791</c:v>
                </c:pt>
                <c:pt idx="4">
                  <c:v>47.980470993681791</c:v>
                </c:pt>
                <c:pt idx="5">
                  <c:v>47.980470993681791</c:v>
                </c:pt>
                <c:pt idx="6">
                  <c:v>47.980470993681791</c:v>
                </c:pt>
                <c:pt idx="7">
                  <c:v>47.980470993681791</c:v>
                </c:pt>
                <c:pt idx="8">
                  <c:v>47.980470993681791</c:v>
                </c:pt>
                <c:pt idx="9">
                  <c:v>47.980470993681791</c:v>
                </c:pt>
                <c:pt idx="10">
                  <c:v>47.980470993681791</c:v>
                </c:pt>
                <c:pt idx="11">
                  <c:v>47.980470993681791</c:v>
                </c:pt>
                <c:pt idx="12">
                  <c:v>47.980470993681791</c:v>
                </c:pt>
                <c:pt idx="13">
                  <c:v>47.980470993681791</c:v>
                </c:pt>
                <c:pt idx="14">
                  <c:v>47.980470993681791</c:v>
                </c:pt>
                <c:pt idx="15">
                  <c:v>47.980470993681791</c:v>
                </c:pt>
                <c:pt idx="16">
                  <c:v>47.980470993681791</c:v>
                </c:pt>
                <c:pt idx="17">
                  <c:v>47.980470993681791</c:v>
                </c:pt>
                <c:pt idx="18">
                  <c:v>47.980470993681791</c:v>
                </c:pt>
                <c:pt idx="19">
                  <c:v>47.980470993681791</c:v>
                </c:pt>
                <c:pt idx="20">
                  <c:v>47.980470993681791</c:v>
                </c:pt>
                <c:pt idx="21">
                  <c:v>47.980470993681791</c:v>
                </c:pt>
                <c:pt idx="22">
                  <c:v>47.980470993681791</c:v>
                </c:pt>
                <c:pt idx="23">
                  <c:v>47.980470993681791</c:v>
                </c:pt>
                <c:pt idx="24">
                  <c:v>47.980470993681791</c:v>
                </c:pt>
                <c:pt idx="25">
                  <c:v>47.980470993681791</c:v>
                </c:pt>
                <c:pt idx="26">
                  <c:v>47.980470993681791</c:v>
                </c:pt>
                <c:pt idx="27">
                  <c:v>47.980470993681791</c:v>
                </c:pt>
                <c:pt idx="28">
                  <c:v>47.980470993681791</c:v>
                </c:pt>
                <c:pt idx="29">
                  <c:v>47.980470993681791</c:v>
                </c:pt>
                <c:pt idx="30">
                  <c:v>47.980470993681791</c:v>
                </c:pt>
                <c:pt idx="31">
                  <c:v>47.980470993681791</c:v>
                </c:pt>
                <c:pt idx="32">
                  <c:v>47.980470993681791</c:v>
                </c:pt>
                <c:pt idx="33">
                  <c:v>47.980470993681791</c:v>
                </c:pt>
                <c:pt idx="34">
                  <c:v>47.980470993681791</c:v>
                </c:pt>
                <c:pt idx="35">
                  <c:v>47.980470993681791</c:v>
                </c:pt>
                <c:pt idx="36">
                  <c:v>47.980470993681791</c:v>
                </c:pt>
                <c:pt idx="37">
                  <c:v>47.980470993681791</c:v>
                </c:pt>
                <c:pt idx="38">
                  <c:v>47.980470993681791</c:v>
                </c:pt>
                <c:pt idx="39">
                  <c:v>47.980470993681791</c:v>
                </c:pt>
                <c:pt idx="40">
                  <c:v>47.980470993681791</c:v>
                </c:pt>
                <c:pt idx="41">
                  <c:v>47.980470993681791</c:v>
                </c:pt>
                <c:pt idx="42">
                  <c:v>47.980470993681791</c:v>
                </c:pt>
                <c:pt idx="43">
                  <c:v>47.980470993681791</c:v>
                </c:pt>
                <c:pt idx="44">
                  <c:v>47.980470993681791</c:v>
                </c:pt>
                <c:pt idx="45">
                  <c:v>47.980470993681791</c:v>
                </c:pt>
                <c:pt idx="46">
                  <c:v>47.980470993681791</c:v>
                </c:pt>
                <c:pt idx="47" formatCode="0.0_ ">
                  <c:v>47.980470993681791</c:v>
                </c:pt>
              </c:numCache>
            </c:numRef>
          </c:val>
          <c:smooth val="0"/>
          <c:extLst>
            <c:ext xmlns:c16="http://schemas.microsoft.com/office/drawing/2014/chart" uri="{C3380CC4-5D6E-409C-BE32-E72D297353CC}">
              <c16:uniqueId val="{0000000E-E32F-4292-934F-84EDF76F1C47}"/>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4"/>
        <c:delete val="1"/>
      </c:legendEntry>
      <c:legendEntry>
        <c:idx val="5"/>
        <c:delete val="1"/>
      </c:legendEntry>
      <c:layout>
        <c:manualLayout>
          <c:xMode val="edge"/>
          <c:yMode val="edge"/>
          <c:x val="6.8355977042662261E-2"/>
          <c:y val="0.79494255442973905"/>
          <c:w val="0.89215803904946367"/>
          <c:h val="0.20290681389607237"/>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1517773945953258"/>
        </c:manualLayout>
      </c:layout>
      <c:barChart>
        <c:barDir val="col"/>
        <c:grouping val="stacked"/>
        <c:varyColors val="0"/>
        <c:ser>
          <c:idx val="1"/>
          <c:order val="0"/>
          <c:tx>
            <c:strRef>
              <c:f>'Ⅱ (6)'!$AD$3</c:f>
              <c:strCache>
                <c:ptCount val="1"/>
                <c:pt idx="0">
                  <c:v>①生活支援コーディネーターを専従で配置しているか(20点)(平均10.5点)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(6)'!$AD$4:$AD$51</c:f>
              <c:numCache>
                <c:formatCode>General</c:formatCode>
                <c:ptCount val="48"/>
                <c:pt idx="0">
                  <c:v>11.508379888268156</c:v>
                </c:pt>
                <c:pt idx="1">
                  <c:v>11.5</c:v>
                </c:pt>
                <c:pt idx="2">
                  <c:v>12.727272727272727</c:v>
                </c:pt>
                <c:pt idx="3">
                  <c:v>13.714285714285714</c:v>
                </c:pt>
                <c:pt idx="4">
                  <c:v>8.8000000000000007</c:v>
                </c:pt>
                <c:pt idx="5">
                  <c:v>16</c:v>
                </c:pt>
                <c:pt idx="6">
                  <c:v>10.508474576271187</c:v>
                </c:pt>
                <c:pt idx="7">
                  <c:v>7.2727272727272725</c:v>
                </c:pt>
                <c:pt idx="8">
                  <c:v>6.4</c:v>
                </c:pt>
                <c:pt idx="9">
                  <c:v>12.571428571428571</c:v>
                </c:pt>
                <c:pt idx="10">
                  <c:v>7.6190476190476186</c:v>
                </c:pt>
                <c:pt idx="11">
                  <c:v>11.851851851851851</c:v>
                </c:pt>
                <c:pt idx="12">
                  <c:v>10</c:v>
                </c:pt>
                <c:pt idx="13">
                  <c:v>10.303030303030303</c:v>
                </c:pt>
                <c:pt idx="14">
                  <c:v>12</c:v>
                </c:pt>
                <c:pt idx="15">
                  <c:v>8</c:v>
                </c:pt>
                <c:pt idx="16">
                  <c:v>7.3684210526315788</c:v>
                </c:pt>
                <c:pt idx="17">
                  <c:v>5.882352941176471</c:v>
                </c:pt>
                <c:pt idx="18">
                  <c:v>11.851851851851851</c:v>
                </c:pt>
                <c:pt idx="19">
                  <c:v>14.805194805194805</c:v>
                </c:pt>
                <c:pt idx="20">
                  <c:v>7.6190476190476186</c:v>
                </c:pt>
                <c:pt idx="21">
                  <c:v>8</c:v>
                </c:pt>
                <c:pt idx="22">
                  <c:v>10</c:v>
                </c:pt>
                <c:pt idx="23">
                  <c:v>8.2758620689655178</c:v>
                </c:pt>
                <c:pt idx="24">
                  <c:v>9.473684210526315</c:v>
                </c:pt>
                <c:pt idx="25">
                  <c:v>11.538461538461538</c:v>
                </c:pt>
                <c:pt idx="26">
                  <c:v>7.441860465116279</c:v>
                </c:pt>
                <c:pt idx="27">
                  <c:v>8.2926829268292686</c:v>
                </c:pt>
                <c:pt idx="28">
                  <c:v>7.6923076923076925</c:v>
                </c:pt>
                <c:pt idx="29">
                  <c:v>8</c:v>
                </c:pt>
                <c:pt idx="30">
                  <c:v>10.526315789473685</c:v>
                </c:pt>
                <c:pt idx="31">
                  <c:v>6.3157894736842106</c:v>
                </c:pt>
                <c:pt idx="32">
                  <c:v>5.9259259259259256</c:v>
                </c:pt>
                <c:pt idx="33">
                  <c:v>13.043478260869565</c:v>
                </c:pt>
                <c:pt idx="34">
                  <c:v>9.473684210526315</c:v>
                </c:pt>
                <c:pt idx="35">
                  <c:v>10.833333333333334</c:v>
                </c:pt>
                <c:pt idx="36">
                  <c:v>8.235294117647058</c:v>
                </c:pt>
                <c:pt idx="37">
                  <c:v>6</c:v>
                </c:pt>
                <c:pt idx="38">
                  <c:v>16.470588235294116</c:v>
                </c:pt>
                <c:pt idx="39">
                  <c:v>12</c:v>
                </c:pt>
                <c:pt idx="40">
                  <c:v>11</c:v>
                </c:pt>
                <c:pt idx="41">
                  <c:v>6.666666666666667</c:v>
                </c:pt>
                <c:pt idx="42">
                  <c:v>11.555555555555555</c:v>
                </c:pt>
                <c:pt idx="43">
                  <c:v>6.666666666666667</c:v>
                </c:pt>
                <c:pt idx="44">
                  <c:v>13.846153846153847</c:v>
                </c:pt>
                <c:pt idx="45">
                  <c:v>11.627906976744185</c:v>
                </c:pt>
                <c:pt idx="46">
                  <c:v>16.097560975609756</c:v>
                </c:pt>
                <c:pt idx="47" formatCode="0.0_ ">
                  <c:v>10.534175761056863</c:v>
                </c:pt>
              </c:numCache>
            </c:numRef>
          </c:val>
          <c:extLst>
            <c:ext xmlns:c16="http://schemas.microsoft.com/office/drawing/2014/chart" uri="{C3380CC4-5D6E-409C-BE32-E72D297353CC}">
              <c16:uniqueId val="{00000000-9DFE-4F68-BD8A-5507E383583E}"/>
            </c:ext>
          </c:extLst>
        </c:ser>
        <c:ser>
          <c:idx val="3"/>
          <c:order val="1"/>
          <c:tx>
            <c:strRef>
              <c:f>'Ⅱ (6)'!$AF$3</c:f>
              <c:strCache>
                <c:ptCount val="1"/>
                <c:pt idx="0">
                  <c:v>③生活支援コーディネーターが地域ケア会議へ参加しているか(15点、10点)(平均12.2点)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(6)'!$AF$4:$AF$51</c:f>
              <c:numCache>
                <c:formatCode>General</c:formatCode>
                <c:ptCount val="48"/>
                <c:pt idx="0">
                  <c:v>12.150837988826815</c:v>
                </c:pt>
                <c:pt idx="1">
                  <c:v>11</c:v>
                </c:pt>
                <c:pt idx="2">
                  <c:v>10.454545454545455</c:v>
                </c:pt>
                <c:pt idx="3">
                  <c:v>10.714285714285714</c:v>
                </c:pt>
                <c:pt idx="4">
                  <c:v>11.8</c:v>
                </c:pt>
                <c:pt idx="5">
                  <c:v>9.7142857142857135</c:v>
                </c:pt>
                <c:pt idx="6">
                  <c:v>10.76271186440678</c:v>
                </c:pt>
                <c:pt idx="7">
                  <c:v>12.5</c:v>
                </c:pt>
                <c:pt idx="8">
                  <c:v>12.8</c:v>
                </c:pt>
                <c:pt idx="9">
                  <c:v>10.857142857142858</c:v>
                </c:pt>
                <c:pt idx="10">
                  <c:v>11.904761904761905</c:v>
                </c:pt>
                <c:pt idx="11">
                  <c:v>10.833333333333334</c:v>
                </c:pt>
                <c:pt idx="12">
                  <c:v>12.82258064516129</c:v>
                </c:pt>
                <c:pt idx="13">
                  <c:v>12.272727272727273</c:v>
                </c:pt>
                <c:pt idx="14">
                  <c:v>13</c:v>
                </c:pt>
                <c:pt idx="15">
                  <c:v>12</c:v>
                </c:pt>
                <c:pt idx="16">
                  <c:v>12.631578947368421</c:v>
                </c:pt>
                <c:pt idx="17">
                  <c:v>7.6470588235294121</c:v>
                </c:pt>
                <c:pt idx="18">
                  <c:v>14.814814814814815</c:v>
                </c:pt>
                <c:pt idx="19">
                  <c:v>11.428571428571429</c:v>
                </c:pt>
                <c:pt idx="20">
                  <c:v>13.095238095238095</c:v>
                </c:pt>
                <c:pt idx="21">
                  <c:v>12.571428571428571</c:v>
                </c:pt>
                <c:pt idx="22">
                  <c:v>13.611111111111111</c:v>
                </c:pt>
                <c:pt idx="23">
                  <c:v>14.137931034482758</c:v>
                </c:pt>
                <c:pt idx="24">
                  <c:v>12.368421052631579</c:v>
                </c:pt>
                <c:pt idx="25">
                  <c:v>12.5</c:v>
                </c:pt>
                <c:pt idx="26">
                  <c:v>13.604651162790697</c:v>
                </c:pt>
                <c:pt idx="27">
                  <c:v>12.073170731707316</c:v>
                </c:pt>
                <c:pt idx="28">
                  <c:v>11.282051282051283</c:v>
                </c:pt>
                <c:pt idx="29">
                  <c:v>11.833333333333334</c:v>
                </c:pt>
                <c:pt idx="30">
                  <c:v>11.842105263157896</c:v>
                </c:pt>
                <c:pt idx="31">
                  <c:v>12.368421052631579</c:v>
                </c:pt>
                <c:pt idx="32">
                  <c:v>13.703703703703704</c:v>
                </c:pt>
                <c:pt idx="33">
                  <c:v>12.826086956521738</c:v>
                </c:pt>
                <c:pt idx="34">
                  <c:v>10</c:v>
                </c:pt>
                <c:pt idx="35">
                  <c:v>11.041666666666666</c:v>
                </c:pt>
                <c:pt idx="36">
                  <c:v>9.4117647058823533</c:v>
                </c:pt>
                <c:pt idx="37">
                  <c:v>10.25</c:v>
                </c:pt>
                <c:pt idx="38">
                  <c:v>13.235294117647058</c:v>
                </c:pt>
                <c:pt idx="39">
                  <c:v>14</c:v>
                </c:pt>
                <c:pt idx="40">
                  <c:v>14</c:v>
                </c:pt>
                <c:pt idx="41">
                  <c:v>11.428571428571429</c:v>
                </c:pt>
                <c:pt idx="42">
                  <c:v>14.555555555555555</c:v>
                </c:pt>
                <c:pt idx="43">
                  <c:v>13.055555555555555</c:v>
                </c:pt>
                <c:pt idx="44">
                  <c:v>14.423076923076923</c:v>
                </c:pt>
                <c:pt idx="45">
                  <c:v>12.674418604651162</c:v>
                </c:pt>
                <c:pt idx="46">
                  <c:v>11.341463414634147</c:v>
                </c:pt>
                <c:pt idx="47" formatCode="0.0_ ">
                  <c:v>12.182653647329122</c:v>
                </c:pt>
              </c:numCache>
            </c:numRef>
          </c:val>
          <c:extLst>
            <c:ext xmlns:c16="http://schemas.microsoft.com/office/drawing/2014/chart" uri="{C3380CC4-5D6E-409C-BE32-E72D297353CC}">
              <c16:uniqueId val="{00000001-9DFE-4F68-BD8A-5507E383583E}"/>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5"/>
          <c:order val="2"/>
          <c:tx>
            <c:strRef>
              <c:f>'Ⅱ (6)'!$AH$3</c:f>
              <c:strCache>
                <c:ptCount val="1"/>
                <c:pt idx="0">
                  <c:v>合計</c:v>
                </c:pt>
              </c:strCache>
            </c:strRef>
          </c:tx>
          <c:spPr>
            <a:ln w="6350">
              <a:noFill/>
            </a:ln>
            <a:effectLst/>
          </c:spPr>
          <c:marker>
            <c:symbol val="none"/>
          </c:marker>
          <c:dLbls>
            <c:dLbl>
              <c:idx val="6"/>
              <c:layout>
                <c:manualLayout>
                  <c:x val="-1.9120502803132593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DFE-4F68-BD8A-5507E383583E}"/>
                </c:ext>
              </c:extLst>
            </c:dLbl>
            <c:dLbl>
              <c:idx val="26"/>
              <c:layout>
                <c:manualLayout>
                  <c:x val="-1.9120502803132568E-2"/>
                  <c:y val="-1.4894008035651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DFE-4F68-BD8A-5507E383583E}"/>
                </c:ext>
              </c:extLst>
            </c:dLbl>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4-9DFE-4F68-BD8A-5507E383583E}"/>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(6)'!$AH$4:$AH$51</c:f>
              <c:numCache>
                <c:formatCode>General</c:formatCode>
                <c:ptCount val="48"/>
                <c:pt idx="0">
                  <c:v>23.659217877094971</c:v>
                </c:pt>
                <c:pt idx="1">
                  <c:v>22.5</c:v>
                </c:pt>
                <c:pt idx="2">
                  <c:v>23.18181818181818</c:v>
                </c:pt>
                <c:pt idx="3">
                  <c:v>24.428571428571427</c:v>
                </c:pt>
                <c:pt idx="4">
                  <c:v>20.6</c:v>
                </c:pt>
                <c:pt idx="5">
                  <c:v>25.714285714285715</c:v>
                </c:pt>
                <c:pt idx="6">
                  <c:v>21.271186440677965</c:v>
                </c:pt>
                <c:pt idx="7">
                  <c:v>19.772727272727273</c:v>
                </c:pt>
                <c:pt idx="8">
                  <c:v>19.200000000000003</c:v>
                </c:pt>
                <c:pt idx="9">
                  <c:v>23.428571428571431</c:v>
                </c:pt>
                <c:pt idx="10">
                  <c:v>19.523809523809526</c:v>
                </c:pt>
                <c:pt idx="11">
                  <c:v>22.685185185185183</c:v>
                </c:pt>
                <c:pt idx="12">
                  <c:v>22.822580645161288</c:v>
                </c:pt>
                <c:pt idx="13">
                  <c:v>22.575757575757578</c:v>
                </c:pt>
                <c:pt idx="14">
                  <c:v>25</c:v>
                </c:pt>
                <c:pt idx="15">
                  <c:v>20</c:v>
                </c:pt>
                <c:pt idx="16">
                  <c:v>20</c:v>
                </c:pt>
                <c:pt idx="17">
                  <c:v>13.529411764705884</c:v>
                </c:pt>
                <c:pt idx="18">
                  <c:v>26.666666666666664</c:v>
                </c:pt>
                <c:pt idx="19">
                  <c:v>26.233766233766232</c:v>
                </c:pt>
                <c:pt idx="20">
                  <c:v>20.714285714285715</c:v>
                </c:pt>
                <c:pt idx="21">
                  <c:v>20.571428571428569</c:v>
                </c:pt>
                <c:pt idx="22">
                  <c:v>23.611111111111111</c:v>
                </c:pt>
                <c:pt idx="23">
                  <c:v>22.413793103448278</c:v>
                </c:pt>
                <c:pt idx="24">
                  <c:v>21.842105263157894</c:v>
                </c:pt>
                <c:pt idx="25">
                  <c:v>24.03846153846154</c:v>
                </c:pt>
                <c:pt idx="26">
                  <c:v>21.046511627906977</c:v>
                </c:pt>
                <c:pt idx="27">
                  <c:v>20.365853658536587</c:v>
                </c:pt>
                <c:pt idx="28">
                  <c:v>18.974358974358974</c:v>
                </c:pt>
                <c:pt idx="29">
                  <c:v>19.833333333333336</c:v>
                </c:pt>
                <c:pt idx="30">
                  <c:v>22.368421052631582</c:v>
                </c:pt>
                <c:pt idx="31">
                  <c:v>18.684210526315788</c:v>
                </c:pt>
                <c:pt idx="32">
                  <c:v>19.62962962962963</c:v>
                </c:pt>
                <c:pt idx="33">
                  <c:v>25.869565217391305</c:v>
                </c:pt>
                <c:pt idx="34">
                  <c:v>19.473684210526315</c:v>
                </c:pt>
                <c:pt idx="35">
                  <c:v>21.875</c:v>
                </c:pt>
                <c:pt idx="36">
                  <c:v>17.647058823529413</c:v>
                </c:pt>
                <c:pt idx="37">
                  <c:v>16.25</c:v>
                </c:pt>
                <c:pt idx="38">
                  <c:v>29.705882352941174</c:v>
                </c:pt>
                <c:pt idx="39">
                  <c:v>26</c:v>
                </c:pt>
                <c:pt idx="40">
                  <c:v>25</c:v>
                </c:pt>
                <c:pt idx="41">
                  <c:v>18.095238095238095</c:v>
                </c:pt>
                <c:pt idx="42">
                  <c:v>26.111111111111111</c:v>
                </c:pt>
                <c:pt idx="43">
                  <c:v>19.722222222222221</c:v>
                </c:pt>
                <c:pt idx="44">
                  <c:v>28.26923076923077</c:v>
                </c:pt>
                <c:pt idx="45">
                  <c:v>24.302325581395348</c:v>
                </c:pt>
                <c:pt idx="46">
                  <c:v>27.439024390243901</c:v>
                </c:pt>
                <c:pt idx="47" formatCode="0.0_ ">
                  <c:v>22.716829408385983</c:v>
                </c:pt>
              </c:numCache>
            </c:numRef>
          </c:val>
          <c:smooth val="0"/>
          <c:extLst>
            <c:ext xmlns:c16="http://schemas.microsoft.com/office/drawing/2014/chart" uri="{C3380CC4-5D6E-409C-BE32-E72D297353CC}">
              <c16:uniqueId val="{00000005-9DFE-4F68-BD8A-5507E383583E}"/>
            </c:ext>
          </c:extLst>
        </c:ser>
        <c:ser>
          <c:idx val="6"/>
          <c:order val="3"/>
          <c:tx>
            <c:strRef>
              <c:f>'Ⅱ (6)'!$AI$3</c:f>
              <c:strCache>
                <c:ptCount val="1"/>
                <c:pt idx="0">
                  <c:v>平均</c:v>
                </c:pt>
              </c:strCache>
            </c:strRef>
          </c:tx>
          <c:spPr>
            <a:ln w="19050">
              <a:solidFill>
                <a:srgbClr val="FF0000"/>
              </a:solidFill>
              <a:prstDash val="sysDash"/>
            </a:ln>
            <a:effectLst/>
          </c:spPr>
          <c:marker>
            <c:symbol val="none"/>
          </c:marker>
          <c:cat>
            <c:strRef>
              <c:f>'Ⅱ (6)'!$W$4:$W$51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(6)'!$AI$4:$AI$51</c:f>
              <c:numCache>
                <c:formatCode>General</c:formatCode>
                <c:ptCount val="48"/>
                <c:pt idx="0">
                  <c:v>22.716829408385983</c:v>
                </c:pt>
                <c:pt idx="1">
                  <c:v>22.716829408385983</c:v>
                </c:pt>
                <c:pt idx="2">
                  <c:v>22.716829408385983</c:v>
                </c:pt>
                <c:pt idx="3">
                  <c:v>22.716829408385983</c:v>
                </c:pt>
                <c:pt idx="4">
                  <c:v>22.716829408385983</c:v>
                </c:pt>
                <c:pt idx="5">
                  <c:v>22.716829408385983</c:v>
                </c:pt>
                <c:pt idx="6">
                  <c:v>22.716829408385983</c:v>
                </c:pt>
                <c:pt idx="7">
                  <c:v>22.716829408385983</c:v>
                </c:pt>
                <c:pt idx="8">
                  <c:v>22.716829408385983</c:v>
                </c:pt>
                <c:pt idx="9">
                  <c:v>22.716829408385983</c:v>
                </c:pt>
                <c:pt idx="10">
                  <c:v>22.716829408385983</c:v>
                </c:pt>
                <c:pt idx="11">
                  <c:v>22.716829408385983</c:v>
                </c:pt>
                <c:pt idx="12">
                  <c:v>22.716829408385983</c:v>
                </c:pt>
                <c:pt idx="13">
                  <c:v>22.716829408385983</c:v>
                </c:pt>
                <c:pt idx="14">
                  <c:v>22.716829408385983</c:v>
                </c:pt>
                <c:pt idx="15">
                  <c:v>22.716829408385983</c:v>
                </c:pt>
                <c:pt idx="16">
                  <c:v>22.716829408385983</c:v>
                </c:pt>
                <c:pt idx="17">
                  <c:v>22.716829408385983</c:v>
                </c:pt>
                <c:pt idx="18">
                  <c:v>22.716829408385983</c:v>
                </c:pt>
                <c:pt idx="19">
                  <c:v>22.716829408385983</c:v>
                </c:pt>
                <c:pt idx="20">
                  <c:v>22.716829408385983</c:v>
                </c:pt>
                <c:pt idx="21">
                  <c:v>22.716829408385983</c:v>
                </c:pt>
                <c:pt idx="22">
                  <c:v>22.716829408385983</c:v>
                </c:pt>
                <c:pt idx="23">
                  <c:v>22.716829408385983</c:v>
                </c:pt>
                <c:pt idx="24">
                  <c:v>22.716829408385983</c:v>
                </c:pt>
                <c:pt idx="25">
                  <c:v>22.716829408385983</c:v>
                </c:pt>
                <c:pt idx="26">
                  <c:v>22.716829408385983</c:v>
                </c:pt>
                <c:pt idx="27">
                  <c:v>22.716829408385983</c:v>
                </c:pt>
                <c:pt idx="28">
                  <c:v>22.716829408385983</c:v>
                </c:pt>
                <c:pt idx="29">
                  <c:v>22.716829408385983</c:v>
                </c:pt>
                <c:pt idx="30">
                  <c:v>22.716829408385983</c:v>
                </c:pt>
                <c:pt idx="31">
                  <c:v>22.716829408385983</c:v>
                </c:pt>
                <c:pt idx="32">
                  <c:v>22.716829408385983</c:v>
                </c:pt>
                <c:pt idx="33">
                  <c:v>22.716829408385983</c:v>
                </c:pt>
                <c:pt idx="34">
                  <c:v>22.716829408385983</c:v>
                </c:pt>
                <c:pt idx="35">
                  <c:v>22.716829408385983</c:v>
                </c:pt>
                <c:pt idx="36">
                  <c:v>22.716829408385983</c:v>
                </c:pt>
                <c:pt idx="37">
                  <c:v>22.716829408385983</c:v>
                </c:pt>
                <c:pt idx="38">
                  <c:v>22.716829408385983</c:v>
                </c:pt>
                <c:pt idx="39">
                  <c:v>22.716829408385983</c:v>
                </c:pt>
                <c:pt idx="40">
                  <c:v>22.716829408385983</c:v>
                </c:pt>
                <c:pt idx="41">
                  <c:v>22.716829408385983</c:v>
                </c:pt>
                <c:pt idx="42">
                  <c:v>22.716829408385983</c:v>
                </c:pt>
                <c:pt idx="43">
                  <c:v>22.716829408385983</c:v>
                </c:pt>
                <c:pt idx="44">
                  <c:v>22.716829408385983</c:v>
                </c:pt>
                <c:pt idx="45">
                  <c:v>22.716829408385983</c:v>
                </c:pt>
                <c:pt idx="46">
                  <c:v>22.716829408385983</c:v>
                </c:pt>
                <c:pt idx="47" formatCode="0.0_ ">
                  <c:v>22.716829408385983</c:v>
                </c:pt>
              </c:numCache>
            </c:numRef>
          </c:val>
          <c:smooth val="0"/>
          <c:extLst>
            <c:ext xmlns:c16="http://schemas.microsoft.com/office/drawing/2014/chart" uri="{C3380CC4-5D6E-409C-BE32-E72D297353CC}">
              <c16:uniqueId val="{00000006-9DFE-4F68-BD8A-5507E383583E}"/>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r"/>
      <c:legendEntry>
        <c:idx val="2"/>
        <c:delete val="1"/>
      </c:legendEntry>
      <c:legendEntry>
        <c:idx val="3"/>
        <c:delete val="1"/>
      </c:legendEntry>
      <c:layout>
        <c:manualLayout>
          <c:xMode val="edge"/>
          <c:yMode val="edge"/>
          <c:x val="0.27468316015557231"/>
          <c:y val="0.81579628461190934"/>
          <c:w val="0.52533628254474041"/>
          <c:h val="9.8026487392059977E-2"/>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 (7)'!$AF$3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1"/>
              <c:layout>
                <c:manualLayout>
                  <c:x val="0"/>
                  <c:y val="6.27894329174834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6AC-4072-8A0A-F9F8B7F58106}"/>
                </c:ext>
              </c:extLst>
            </c:dLbl>
            <c:dLbl>
              <c:idx val="2"/>
              <c:layout>
                <c:manualLayout>
                  <c:x val="-1.2942307897552526E-17"/>
                  <c:y val="4.1859621944989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6AC-4072-8A0A-F9F8B7F58106}"/>
                </c:ext>
              </c:extLst>
            </c:dLbl>
            <c:dLbl>
              <c:idx val="8"/>
              <c:layout>
                <c:manualLayout>
                  <c:x val="0"/>
                  <c:y val="2.092981097249460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6AC-4072-8A0A-F9F8B7F58106}"/>
                </c:ext>
              </c:extLst>
            </c:dLbl>
            <c:dLbl>
              <c:idx val="26"/>
              <c:layout>
                <c:manualLayout>
                  <c:x val="-2.8238088890613316E-3"/>
                  <c:y val="-6.27894329174838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6AC-4072-8A0A-F9F8B7F58106}"/>
                </c:ext>
              </c:extLst>
            </c:dLbl>
            <c:dLbl>
              <c:idx val="27"/>
              <c:layout>
                <c:manualLayout>
                  <c:x val="0"/>
                  <c:y val="-6.278943291748419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16AC-4072-8A0A-F9F8B7F58106}"/>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5-16AC-4072-8A0A-F9F8B7F58106}"/>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'Ⅱ (7)'!$AE$4:$AE$51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(7)'!$AF$4:$AF$51</c:f>
              <c:numCache>
                <c:formatCode>General</c:formatCode>
                <c:ptCount val="48"/>
                <c:pt idx="0">
                  <c:v>145.47486033519553</c:v>
                </c:pt>
                <c:pt idx="1">
                  <c:v>132.75</c:v>
                </c:pt>
                <c:pt idx="2">
                  <c:v>122.42424242424242</c:v>
                </c:pt>
                <c:pt idx="3">
                  <c:v>130.57142857142858</c:v>
                </c:pt>
                <c:pt idx="4">
                  <c:v>125.2</c:v>
                </c:pt>
                <c:pt idx="5">
                  <c:v>144</c:v>
                </c:pt>
                <c:pt idx="6">
                  <c:v>134.40677966101694</c:v>
                </c:pt>
                <c:pt idx="7">
                  <c:v>137.72727272727272</c:v>
                </c:pt>
                <c:pt idx="8">
                  <c:v>133.19999999999999</c:v>
                </c:pt>
                <c:pt idx="9">
                  <c:v>110.85714285714286</c:v>
                </c:pt>
                <c:pt idx="10">
                  <c:v>120.7936507936508</c:v>
                </c:pt>
                <c:pt idx="11">
                  <c:v>115</c:v>
                </c:pt>
                <c:pt idx="12">
                  <c:v>123.54838709677419</c:v>
                </c:pt>
                <c:pt idx="13">
                  <c:v>107.87878787878788</c:v>
                </c:pt>
                <c:pt idx="14">
                  <c:v>134.33333333333334</c:v>
                </c:pt>
                <c:pt idx="15">
                  <c:v>135.33333333333334</c:v>
                </c:pt>
                <c:pt idx="16">
                  <c:v>128.42105263157896</c:v>
                </c:pt>
                <c:pt idx="17">
                  <c:v>121.17647058823529</c:v>
                </c:pt>
                <c:pt idx="18">
                  <c:v>146.66666666666666</c:v>
                </c:pt>
                <c:pt idx="19">
                  <c:v>139.74025974025975</c:v>
                </c:pt>
                <c:pt idx="20">
                  <c:v>118.0952380952381</c:v>
                </c:pt>
                <c:pt idx="21">
                  <c:v>140.57142857142858</c:v>
                </c:pt>
                <c:pt idx="22">
                  <c:v>121.11111111111111</c:v>
                </c:pt>
                <c:pt idx="23">
                  <c:v>127.58620689655173</c:v>
                </c:pt>
                <c:pt idx="24">
                  <c:v>126.31578947368421</c:v>
                </c:pt>
                <c:pt idx="25">
                  <c:v>101.15384615384616</c:v>
                </c:pt>
                <c:pt idx="26">
                  <c:v>110.46511627906976</c:v>
                </c:pt>
                <c:pt idx="27">
                  <c:v>131.46341463414635</c:v>
                </c:pt>
                <c:pt idx="28">
                  <c:v>125.12820512820512</c:v>
                </c:pt>
                <c:pt idx="29">
                  <c:v>124.66666666666667</c:v>
                </c:pt>
                <c:pt idx="30">
                  <c:v>143.68421052631578</c:v>
                </c:pt>
                <c:pt idx="31">
                  <c:v>143.15789473684211</c:v>
                </c:pt>
                <c:pt idx="32">
                  <c:v>131.85185185185185</c:v>
                </c:pt>
                <c:pt idx="33">
                  <c:v>125.21739130434783</c:v>
                </c:pt>
                <c:pt idx="34">
                  <c:v>152.10526315789474</c:v>
                </c:pt>
                <c:pt idx="35">
                  <c:v>137.08333333333334</c:v>
                </c:pt>
                <c:pt idx="36">
                  <c:v>135.29411764705881</c:v>
                </c:pt>
                <c:pt idx="37">
                  <c:v>151.5</c:v>
                </c:pt>
                <c:pt idx="38">
                  <c:v>135</c:v>
                </c:pt>
                <c:pt idx="39">
                  <c:v>140.83333333333334</c:v>
                </c:pt>
                <c:pt idx="40">
                  <c:v>144.5</c:v>
                </c:pt>
                <c:pt idx="41">
                  <c:v>152.85714285714286</c:v>
                </c:pt>
                <c:pt idx="42">
                  <c:v>146.88888888888889</c:v>
                </c:pt>
                <c:pt idx="43">
                  <c:v>147.22222222222223</c:v>
                </c:pt>
                <c:pt idx="44">
                  <c:v>138.46153846153845</c:v>
                </c:pt>
                <c:pt idx="45">
                  <c:v>153.25581395348837</c:v>
                </c:pt>
                <c:pt idx="46">
                  <c:v>103.65853658536585</c:v>
                </c:pt>
                <c:pt idx="47" formatCode="0.0_ ">
                  <c:v>131.99310740953476</c:v>
                </c:pt>
              </c:numCache>
            </c:numRef>
          </c:val>
          <c:extLst>
            <c:ext xmlns:c16="http://schemas.microsoft.com/office/drawing/2014/chart" uri="{C3380CC4-5D6E-409C-BE32-E72D297353CC}">
              <c16:uniqueId val="{00000006-16AC-4072-8A0A-F9F8B7F58106}"/>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 (7)'!$AG$3</c:f>
              <c:strCache>
                <c:ptCount val="1"/>
                <c:pt idx="0">
                  <c:v>平均</c:v>
                </c:pt>
              </c:strCache>
            </c:strRef>
          </c:tx>
          <c:spPr>
            <a:ln w="19050" cap="rnd">
              <a:solidFill>
                <a:srgbClr val="FF0000"/>
              </a:solidFill>
              <a:prstDash val="sysDash"/>
              <a:round/>
            </a:ln>
            <a:effectLst/>
          </c:spPr>
          <c:marker>
            <c:symbol val="none"/>
          </c:marker>
          <c:cat>
            <c:strRef>
              <c:f>'Ⅱ (7)'!$AE$4:$AE$51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(7)'!$AG$4:$AG$51</c:f>
              <c:numCache>
                <c:formatCode>0.0_ </c:formatCode>
                <c:ptCount val="48"/>
                <c:pt idx="0">
                  <c:v>131.99310740953476</c:v>
                </c:pt>
                <c:pt idx="1">
                  <c:v>131.99310740953476</c:v>
                </c:pt>
                <c:pt idx="2">
                  <c:v>131.99310740953476</c:v>
                </c:pt>
                <c:pt idx="3">
                  <c:v>131.99310740953476</c:v>
                </c:pt>
                <c:pt idx="4">
                  <c:v>131.99310740953476</c:v>
                </c:pt>
                <c:pt idx="5">
                  <c:v>131.99310740953476</c:v>
                </c:pt>
                <c:pt idx="6">
                  <c:v>131.99310740953476</c:v>
                </c:pt>
                <c:pt idx="7">
                  <c:v>131.99310740953476</c:v>
                </c:pt>
                <c:pt idx="8">
                  <c:v>131.99310740953476</c:v>
                </c:pt>
                <c:pt idx="9">
                  <c:v>131.99310740953476</c:v>
                </c:pt>
                <c:pt idx="10">
                  <c:v>131.99310740953476</c:v>
                </c:pt>
                <c:pt idx="11">
                  <c:v>131.99310740953476</c:v>
                </c:pt>
                <c:pt idx="12">
                  <c:v>131.99310740953476</c:v>
                </c:pt>
                <c:pt idx="13">
                  <c:v>131.99310740953476</c:v>
                </c:pt>
                <c:pt idx="14">
                  <c:v>131.99310740953476</c:v>
                </c:pt>
                <c:pt idx="15">
                  <c:v>131.99310740953476</c:v>
                </c:pt>
                <c:pt idx="16">
                  <c:v>131.99310740953476</c:v>
                </c:pt>
                <c:pt idx="17">
                  <c:v>131.99310740953476</c:v>
                </c:pt>
                <c:pt idx="18">
                  <c:v>131.99310740953476</c:v>
                </c:pt>
                <c:pt idx="19">
                  <c:v>131.99310740953476</c:v>
                </c:pt>
                <c:pt idx="20">
                  <c:v>131.99310740953476</c:v>
                </c:pt>
                <c:pt idx="21">
                  <c:v>131.99310740953476</c:v>
                </c:pt>
                <c:pt idx="22">
                  <c:v>131.99310740953476</c:v>
                </c:pt>
                <c:pt idx="23">
                  <c:v>131.99310740953476</c:v>
                </c:pt>
                <c:pt idx="24">
                  <c:v>131.99310740953476</c:v>
                </c:pt>
                <c:pt idx="25">
                  <c:v>131.99310740953476</c:v>
                </c:pt>
                <c:pt idx="26">
                  <c:v>131.99310740953476</c:v>
                </c:pt>
                <c:pt idx="27">
                  <c:v>131.99310740953476</c:v>
                </c:pt>
                <c:pt idx="28">
                  <c:v>131.99310740953476</c:v>
                </c:pt>
                <c:pt idx="29">
                  <c:v>131.99310740953476</c:v>
                </c:pt>
                <c:pt idx="30">
                  <c:v>131.99310740953476</c:v>
                </c:pt>
                <c:pt idx="31">
                  <c:v>131.99310740953476</c:v>
                </c:pt>
                <c:pt idx="32">
                  <c:v>131.99310740953476</c:v>
                </c:pt>
                <c:pt idx="33">
                  <c:v>131.99310740953476</c:v>
                </c:pt>
                <c:pt idx="34">
                  <c:v>131.99310740953476</c:v>
                </c:pt>
                <c:pt idx="35">
                  <c:v>131.99310740953476</c:v>
                </c:pt>
                <c:pt idx="36">
                  <c:v>131.99310740953476</c:v>
                </c:pt>
                <c:pt idx="37">
                  <c:v>131.99310740953476</c:v>
                </c:pt>
                <c:pt idx="38">
                  <c:v>131.99310740953476</c:v>
                </c:pt>
                <c:pt idx="39">
                  <c:v>131.99310740953476</c:v>
                </c:pt>
                <c:pt idx="40">
                  <c:v>131.99310740953476</c:v>
                </c:pt>
                <c:pt idx="41">
                  <c:v>131.99310740953476</c:v>
                </c:pt>
                <c:pt idx="42">
                  <c:v>131.99310740953476</c:v>
                </c:pt>
                <c:pt idx="43">
                  <c:v>131.99310740953476</c:v>
                </c:pt>
                <c:pt idx="44">
                  <c:v>131.99310740953476</c:v>
                </c:pt>
                <c:pt idx="45">
                  <c:v>131.99310740953476</c:v>
                </c:pt>
                <c:pt idx="46">
                  <c:v>131.99310740953476</c:v>
                </c:pt>
                <c:pt idx="47">
                  <c:v>131.99310740953476</c:v>
                </c:pt>
              </c:numCache>
            </c:numRef>
          </c:val>
          <c:smooth val="0"/>
          <c:extLst>
            <c:ext xmlns:c16="http://schemas.microsoft.com/office/drawing/2014/chart" uri="{C3380CC4-5D6E-409C-BE32-E72D297353CC}">
              <c16:uniqueId val="{00000007-16AC-4072-8A0A-F9F8B7F58106}"/>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9802401217914625"/>
        </c:manualLayout>
      </c:layout>
      <c:barChart>
        <c:barDir val="col"/>
        <c:grouping val="stacked"/>
        <c:varyColors val="0"/>
        <c:ser>
          <c:idx val="1"/>
          <c:order val="0"/>
          <c:tx>
            <c:strRef>
              <c:f>'Ⅱ (7)'!$X$3</c:f>
              <c:strCache>
                <c:ptCount val="1"/>
                <c:pt idx="0">
                  <c:v>①軽度【要介護１・２】一定期間における、要介護認定者の要介護認定等基準時間の変化率の状況はどのようになっているか(20点、15点、10点、5点)(平均10.9点)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(7)'!$X$4:$X$51</c:f>
              <c:numCache>
                <c:formatCode>General</c:formatCode>
                <c:ptCount val="48"/>
                <c:pt idx="0">
                  <c:v>12.849162011173185</c:v>
                </c:pt>
                <c:pt idx="1">
                  <c:v>11.5</c:v>
                </c:pt>
                <c:pt idx="2">
                  <c:v>10.303030303030303</c:v>
                </c:pt>
                <c:pt idx="3">
                  <c:v>10.571428571428571</c:v>
                </c:pt>
                <c:pt idx="4">
                  <c:v>10.4</c:v>
                </c:pt>
                <c:pt idx="5">
                  <c:v>12.571428571428571</c:v>
                </c:pt>
                <c:pt idx="6">
                  <c:v>11.525423728813559</c:v>
                </c:pt>
                <c:pt idx="7">
                  <c:v>12.045454545454545</c:v>
                </c:pt>
                <c:pt idx="8">
                  <c:v>10.4</c:v>
                </c:pt>
                <c:pt idx="9">
                  <c:v>10.428571428571429</c:v>
                </c:pt>
                <c:pt idx="10">
                  <c:v>8.8095238095238102</c:v>
                </c:pt>
                <c:pt idx="11">
                  <c:v>9.2592592592592595</c:v>
                </c:pt>
                <c:pt idx="12">
                  <c:v>10</c:v>
                </c:pt>
                <c:pt idx="13">
                  <c:v>8.4848484848484844</c:v>
                </c:pt>
                <c:pt idx="14">
                  <c:v>12.333333333333334</c:v>
                </c:pt>
                <c:pt idx="15">
                  <c:v>11</c:v>
                </c:pt>
                <c:pt idx="16">
                  <c:v>12.105263157894736</c:v>
                </c:pt>
                <c:pt idx="17">
                  <c:v>9.7058823529411757</c:v>
                </c:pt>
                <c:pt idx="18">
                  <c:v>13.333333333333334</c:v>
                </c:pt>
                <c:pt idx="19">
                  <c:v>10.584415584415584</c:v>
                </c:pt>
                <c:pt idx="20">
                  <c:v>9.0476190476190474</c:v>
                </c:pt>
                <c:pt idx="21">
                  <c:v>10.428571428571429</c:v>
                </c:pt>
                <c:pt idx="22">
                  <c:v>6.7592592592592595</c:v>
                </c:pt>
                <c:pt idx="23">
                  <c:v>10.172413793103448</c:v>
                </c:pt>
                <c:pt idx="24">
                  <c:v>11.315789473684211</c:v>
                </c:pt>
                <c:pt idx="25">
                  <c:v>10</c:v>
                </c:pt>
                <c:pt idx="26">
                  <c:v>9.7674418604651159</c:v>
                </c:pt>
                <c:pt idx="27">
                  <c:v>11.707317073170731</c:v>
                </c:pt>
                <c:pt idx="28">
                  <c:v>10.76923076923077</c:v>
                </c:pt>
                <c:pt idx="29">
                  <c:v>10.5</c:v>
                </c:pt>
                <c:pt idx="30">
                  <c:v>7.8947368421052628</c:v>
                </c:pt>
                <c:pt idx="31">
                  <c:v>11.315789473684211</c:v>
                </c:pt>
                <c:pt idx="32">
                  <c:v>11.296296296296296</c:v>
                </c:pt>
                <c:pt idx="33">
                  <c:v>10.217391304347826</c:v>
                </c:pt>
                <c:pt idx="34">
                  <c:v>12.368421052631579</c:v>
                </c:pt>
                <c:pt idx="35">
                  <c:v>12.708333333333334</c:v>
                </c:pt>
                <c:pt idx="36">
                  <c:v>10</c:v>
                </c:pt>
                <c:pt idx="37">
                  <c:v>13.5</c:v>
                </c:pt>
                <c:pt idx="38">
                  <c:v>8.6764705882352935</c:v>
                </c:pt>
                <c:pt idx="39">
                  <c:v>10.666666666666666</c:v>
                </c:pt>
                <c:pt idx="40">
                  <c:v>14</c:v>
                </c:pt>
                <c:pt idx="41">
                  <c:v>12.142857142857142</c:v>
                </c:pt>
                <c:pt idx="42">
                  <c:v>13.888888888888889</c:v>
                </c:pt>
                <c:pt idx="43">
                  <c:v>10.277777777777779</c:v>
                </c:pt>
                <c:pt idx="44">
                  <c:v>11.153846153846153</c:v>
                </c:pt>
                <c:pt idx="45">
                  <c:v>13.488372093023257</c:v>
                </c:pt>
                <c:pt idx="46">
                  <c:v>9.5121951219512191</c:v>
                </c:pt>
                <c:pt idx="47" formatCode="0.0_ ">
                  <c:v>10.91614014933946</c:v>
                </c:pt>
              </c:numCache>
            </c:numRef>
          </c:val>
          <c:extLst>
            <c:ext xmlns:c16="http://schemas.microsoft.com/office/drawing/2014/chart" uri="{C3380CC4-5D6E-409C-BE32-E72D297353CC}">
              <c16:uniqueId val="{00000000-12F9-44D4-9A1B-28E34FAF58D6}"/>
            </c:ext>
          </c:extLst>
        </c:ser>
        <c:ser>
          <c:idx val="2"/>
          <c:order val="1"/>
          <c:tx>
            <c:strRef>
              <c:f>'Ⅱ (7)'!$Y$3</c:f>
              <c:strCache>
                <c:ptCount val="1"/>
                <c:pt idx="0">
                  <c:v>②軽度【要介護１・２】一定期間における要介護認定者の平均要介護度の変化率の状況はどのようになっているか(20点、15点、10点、5点)(平均10.9点)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(7)'!$Y$4:$Y$51</c:f>
              <c:numCache>
                <c:formatCode>General</c:formatCode>
                <c:ptCount val="48"/>
                <c:pt idx="0">
                  <c:v>12.932960893854748</c:v>
                </c:pt>
                <c:pt idx="1">
                  <c:v>11.5</c:v>
                </c:pt>
                <c:pt idx="2">
                  <c:v>10.757575757575758</c:v>
                </c:pt>
                <c:pt idx="3">
                  <c:v>9.7142857142857135</c:v>
                </c:pt>
                <c:pt idx="4">
                  <c:v>10.6</c:v>
                </c:pt>
                <c:pt idx="5">
                  <c:v>12.571428571428571</c:v>
                </c:pt>
                <c:pt idx="6">
                  <c:v>11.864406779661017</c:v>
                </c:pt>
                <c:pt idx="7">
                  <c:v>12.045454545454545</c:v>
                </c:pt>
                <c:pt idx="8">
                  <c:v>10</c:v>
                </c:pt>
                <c:pt idx="9">
                  <c:v>9.8571428571428577</c:v>
                </c:pt>
                <c:pt idx="10">
                  <c:v>9.0476190476190474</c:v>
                </c:pt>
                <c:pt idx="11">
                  <c:v>9.2592592592592595</c:v>
                </c:pt>
                <c:pt idx="12">
                  <c:v>10.241935483870968</c:v>
                </c:pt>
                <c:pt idx="13">
                  <c:v>8.6363636363636367</c:v>
                </c:pt>
                <c:pt idx="14">
                  <c:v>11.666666666666666</c:v>
                </c:pt>
                <c:pt idx="15">
                  <c:v>11.666666666666666</c:v>
                </c:pt>
                <c:pt idx="16">
                  <c:v>12.368421052631579</c:v>
                </c:pt>
                <c:pt idx="17">
                  <c:v>10.294117647058824</c:v>
                </c:pt>
                <c:pt idx="18">
                  <c:v>12.777777777777779</c:v>
                </c:pt>
                <c:pt idx="19">
                  <c:v>9.9350649350649345</c:v>
                </c:pt>
                <c:pt idx="20">
                  <c:v>8.9285714285714288</c:v>
                </c:pt>
                <c:pt idx="21">
                  <c:v>10.285714285714286</c:v>
                </c:pt>
                <c:pt idx="22">
                  <c:v>6.8518518518518521</c:v>
                </c:pt>
                <c:pt idx="23">
                  <c:v>10.689655172413794</c:v>
                </c:pt>
                <c:pt idx="24">
                  <c:v>10.526315789473685</c:v>
                </c:pt>
                <c:pt idx="25">
                  <c:v>9.8076923076923084</c:v>
                </c:pt>
                <c:pt idx="26">
                  <c:v>10</c:v>
                </c:pt>
                <c:pt idx="27">
                  <c:v>10.487804878048781</c:v>
                </c:pt>
                <c:pt idx="28">
                  <c:v>9.2307692307692299</c:v>
                </c:pt>
                <c:pt idx="29">
                  <c:v>10.833333333333334</c:v>
                </c:pt>
                <c:pt idx="30">
                  <c:v>8.4210526315789469</c:v>
                </c:pt>
                <c:pt idx="31">
                  <c:v>11.578947368421053</c:v>
                </c:pt>
                <c:pt idx="32">
                  <c:v>10.37037037037037</c:v>
                </c:pt>
                <c:pt idx="33">
                  <c:v>10.869565217391305</c:v>
                </c:pt>
                <c:pt idx="34">
                  <c:v>11.578947368421053</c:v>
                </c:pt>
                <c:pt idx="35">
                  <c:v>12.916666666666666</c:v>
                </c:pt>
                <c:pt idx="36">
                  <c:v>9.7058823529411757</c:v>
                </c:pt>
                <c:pt idx="37">
                  <c:v>14.25</c:v>
                </c:pt>
                <c:pt idx="38">
                  <c:v>10.882352941176471</c:v>
                </c:pt>
                <c:pt idx="39">
                  <c:v>10.083333333333334</c:v>
                </c:pt>
                <c:pt idx="40">
                  <c:v>14.5</c:v>
                </c:pt>
                <c:pt idx="41">
                  <c:v>12.857142857142858</c:v>
                </c:pt>
                <c:pt idx="42">
                  <c:v>13.444444444444445</c:v>
                </c:pt>
                <c:pt idx="43">
                  <c:v>12.222222222222221</c:v>
                </c:pt>
                <c:pt idx="44">
                  <c:v>10.76923076923077</c:v>
                </c:pt>
                <c:pt idx="45">
                  <c:v>13.255813953488373</c:v>
                </c:pt>
                <c:pt idx="46">
                  <c:v>9.5121951219512191</c:v>
                </c:pt>
                <c:pt idx="47" formatCode="0.0_ ">
                  <c:v>10.878805284319357</c:v>
                </c:pt>
              </c:numCache>
            </c:numRef>
          </c:val>
          <c:extLst>
            <c:ext xmlns:c16="http://schemas.microsoft.com/office/drawing/2014/chart" uri="{C3380CC4-5D6E-409C-BE32-E72D297353CC}">
              <c16:uniqueId val="{00000001-12F9-44D4-9A1B-28E34FAF58D6}"/>
            </c:ext>
          </c:extLst>
        </c:ser>
        <c:ser>
          <c:idx val="3"/>
          <c:order val="2"/>
          <c:tx>
            <c:strRef>
              <c:f>'Ⅱ (7)'!$Z$3</c:f>
              <c:strCache>
                <c:ptCount val="1"/>
                <c:pt idx="0">
                  <c:v>③中重度【要介護３～５】一定期間における、要介護認定者の要介護認定等基準時間の変化率の状況はどのようになっているか(20点、15点、10点、5点)(平均10.7点)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(7)'!$Z$4:$Z$51</c:f>
              <c:numCache>
                <c:formatCode>General</c:formatCode>
                <c:ptCount val="48"/>
                <c:pt idx="0">
                  <c:v>10.670391061452515</c:v>
                </c:pt>
                <c:pt idx="1">
                  <c:v>12.625</c:v>
                </c:pt>
                <c:pt idx="2">
                  <c:v>11.666666666666666</c:v>
                </c:pt>
                <c:pt idx="3">
                  <c:v>13</c:v>
                </c:pt>
                <c:pt idx="4">
                  <c:v>11.8</c:v>
                </c:pt>
                <c:pt idx="5">
                  <c:v>10.714285714285714</c:v>
                </c:pt>
                <c:pt idx="6">
                  <c:v>11.186440677966102</c:v>
                </c:pt>
                <c:pt idx="7">
                  <c:v>13.181818181818182</c:v>
                </c:pt>
                <c:pt idx="8">
                  <c:v>11.8</c:v>
                </c:pt>
                <c:pt idx="9">
                  <c:v>8</c:v>
                </c:pt>
                <c:pt idx="10">
                  <c:v>11.904761904761905</c:v>
                </c:pt>
                <c:pt idx="11">
                  <c:v>11.203703703703704</c:v>
                </c:pt>
                <c:pt idx="12">
                  <c:v>11.370967741935484</c:v>
                </c:pt>
                <c:pt idx="13">
                  <c:v>10.757575757575758</c:v>
                </c:pt>
                <c:pt idx="14">
                  <c:v>9.3333333333333339</c:v>
                </c:pt>
                <c:pt idx="15">
                  <c:v>11.666666666666666</c:v>
                </c:pt>
                <c:pt idx="16">
                  <c:v>7.8947368421052628</c:v>
                </c:pt>
                <c:pt idx="17">
                  <c:v>9.117647058823529</c:v>
                </c:pt>
                <c:pt idx="18">
                  <c:v>10.74074074074074</c:v>
                </c:pt>
                <c:pt idx="19">
                  <c:v>8.896103896103897</c:v>
                </c:pt>
                <c:pt idx="20">
                  <c:v>10.238095238095237</c:v>
                </c:pt>
                <c:pt idx="21">
                  <c:v>11</c:v>
                </c:pt>
                <c:pt idx="22">
                  <c:v>12.407407407407407</c:v>
                </c:pt>
                <c:pt idx="23">
                  <c:v>11.551724137931034</c:v>
                </c:pt>
                <c:pt idx="24">
                  <c:v>10.526315789473685</c:v>
                </c:pt>
                <c:pt idx="25">
                  <c:v>8.6538461538461533</c:v>
                </c:pt>
                <c:pt idx="26">
                  <c:v>10.581395348837209</c:v>
                </c:pt>
                <c:pt idx="27">
                  <c:v>10.853658536585366</c:v>
                </c:pt>
                <c:pt idx="28">
                  <c:v>11.666666666666666</c:v>
                </c:pt>
                <c:pt idx="29">
                  <c:v>9.1666666666666661</c:v>
                </c:pt>
                <c:pt idx="30">
                  <c:v>13.947368421052632</c:v>
                </c:pt>
                <c:pt idx="31">
                  <c:v>9.7368421052631575</c:v>
                </c:pt>
                <c:pt idx="32">
                  <c:v>11.296296296296296</c:v>
                </c:pt>
                <c:pt idx="33">
                  <c:v>9.3478260869565215</c:v>
                </c:pt>
                <c:pt idx="34">
                  <c:v>10.789473684210526</c:v>
                </c:pt>
                <c:pt idx="35">
                  <c:v>10</c:v>
                </c:pt>
                <c:pt idx="36">
                  <c:v>9.4117647058823533</c:v>
                </c:pt>
                <c:pt idx="37">
                  <c:v>10.25</c:v>
                </c:pt>
                <c:pt idx="38">
                  <c:v>8.382352941176471</c:v>
                </c:pt>
                <c:pt idx="39">
                  <c:v>10.333333333333334</c:v>
                </c:pt>
                <c:pt idx="40">
                  <c:v>8</c:v>
                </c:pt>
                <c:pt idx="41">
                  <c:v>13.095238095238095</c:v>
                </c:pt>
                <c:pt idx="42">
                  <c:v>9.3333333333333339</c:v>
                </c:pt>
                <c:pt idx="43">
                  <c:v>9.1666666666666661</c:v>
                </c:pt>
                <c:pt idx="44">
                  <c:v>8.8461538461538467</c:v>
                </c:pt>
                <c:pt idx="45">
                  <c:v>10.465116279069768</c:v>
                </c:pt>
                <c:pt idx="46">
                  <c:v>10.24390243902439</c:v>
                </c:pt>
                <c:pt idx="47" formatCode="0.0_ ">
                  <c:v>10.666283744974153</c:v>
                </c:pt>
              </c:numCache>
            </c:numRef>
          </c:val>
          <c:extLst>
            <c:ext xmlns:c16="http://schemas.microsoft.com/office/drawing/2014/chart" uri="{C3380CC4-5D6E-409C-BE32-E72D297353CC}">
              <c16:uniqueId val="{00000002-12F9-44D4-9A1B-28E34FAF58D6}"/>
            </c:ext>
          </c:extLst>
        </c:ser>
        <c:ser>
          <c:idx val="4"/>
          <c:order val="3"/>
          <c:tx>
            <c:strRef>
              <c:f>'Ⅱ (7)'!$AA$3</c:f>
              <c:strCache>
                <c:ptCount val="1"/>
                <c:pt idx="0">
                  <c:v>④中重度【要介護３～５】一定期間における要介護認定者の平均要介護度の変化率の状況はどのようになっているか(20点、15点、10点、5点)(平均10.6点)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(7)'!$AA$4:$AA$51</c:f>
              <c:numCache>
                <c:formatCode>General</c:formatCode>
                <c:ptCount val="48"/>
                <c:pt idx="0">
                  <c:v>10.307262569832401</c:v>
                </c:pt>
                <c:pt idx="1">
                  <c:v>11.25</c:v>
                </c:pt>
                <c:pt idx="2">
                  <c:v>11.818181818181818</c:v>
                </c:pt>
                <c:pt idx="3">
                  <c:v>14</c:v>
                </c:pt>
                <c:pt idx="4">
                  <c:v>11.4</c:v>
                </c:pt>
                <c:pt idx="5">
                  <c:v>12.428571428571429</c:v>
                </c:pt>
                <c:pt idx="6">
                  <c:v>11.440677966101696</c:v>
                </c:pt>
                <c:pt idx="7">
                  <c:v>12.727272727272727</c:v>
                </c:pt>
                <c:pt idx="8">
                  <c:v>10.8</c:v>
                </c:pt>
                <c:pt idx="9">
                  <c:v>7.4285714285714288</c:v>
                </c:pt>
                <c:pt idx="10">
                  <c:v>11.904761904761905</c:v>
                </c:pt>
                <c:pt idx="11">
                  <c:v>10.74074074074074</c:v>
                </c:pt>
                <c:pt idx="12">
                  <c:v>12.258064516129032</c:v>
                </c:pt>
                <c:pt idx="13">
                  <c:v>10.606060606060606</c:v>
                </c:pt>
                <c:pt idx="14">
                  <c:v>9.1666666666666661</c:v>
                </c:pt>
                <c:pt idx="15">
                  <c:v>10</c:v>
                </c:pt>
                <c:pt idx="16">
                  <c:v>8.1578947368421044</c:v>
                </c:pt>
                <c:pt idx="17">
                  <c:v>8.5294117647058822</c:v>
                </c:pt>
                <c:pt idx="18">
                  <c:v>11.296296296296296</c:v>
                </c:pt>
                <c:pt idx="19">
                  <c:v>9.1558441558441555</c:v>
                </c:pt>
                <c:pt idx="20">
                  <c:v>10.119047619047619</c:v>
                </c:pt>
                <c:pt idx="21">
                  <c:v>11.428571428571429</c:v>
                </c:pt>
                <c:pt idx="22">
                  <c:v>12.87037037037037</c:v>
                </c:pt>
                <c:pt idx="23">
                  <c:v>10.344827586206897</c:v>
                </c:pt>
                <c:pt idx="24">
                  <c:v>11.315789473684211</c:v>
                </c:pt>
                <c:pt idx="25">
                  <c:v>7.5</c:v>
                </c:pt>
                <c:pt idx="26">
                  <c:v>10.465116279069768</c:v>
                </c:pt>
                <c:pt idx="27">
                  <c:v>10.975609756097562</c:v>
                </c:pt>
                <c:pt idx="28">
                  <c:v>12.435897435897436</c:v>
                </c:pt>
                <c:pt idx="29">
                  <c:v>7.166666666666667</c:v>
                </c:pt>
                <c:pt idx="30">
                  <c:v>15.263157894736842</c:v>
                </c:pt>
                <c:pt idx="31">
                  <c:v>7.8947368421052628</c:v>
                </c:pt>
                <c:pt idx="32">
                  <c:v>11.851851851851851</c:v>
                </c:pt>
                <c:pt idx="33">
                  <c:v>9.1304347826086953</c:v>
                </c:pt>
                <c:pt idx="34">
                  <c:v>11.315789473684211</c:v>
                </c:pt>
                <c:pt idx="35">
                  <c:v>11.25</c:v>
                </c:pt>
                <c:pt idx="36">
                  <c:v>10.294117647058824</c:v>
                </c:pt>
                <c:pt idx="37">
                  <c:v>10.25</c:v>
                </c:pt>
                <c:pt idx="38">
                  <c:v>8.9705882352941178</c:v>
                </c:pt>
                <c:pt idx="39">
                  <c:v>10</c:v>
                </c:pt>
                <c:pt idx="40">
                  <c:v>4.75</c:v>
                </c:pt>
                <c:pt idx="41">
                  <c:v>12.619047619047619</c:v>
                </c:pt>
                <c:pt idx="42">
                  <c:v>9.6666666666666661</c:v>
                </c:pt>
                <c:pt idx="43">
                  <c:v>8.0555555555555554</c:v>
                </c:pt>
                <c:pt idx="44">
                  <c:v>7.6923076923076925</c:v>
                </c:pt>
                <c:pt idx="45">
                  <c:v>10.813953488372093</c:v>
                </c:pt>
                <c:pt idx="46">
                  <c:v>10.121951219512194</c:v>
                </c:pt>
                <c:pt idx="47" formatCode="0.0_ ">
                  <c:v>10.582998276852384</c:v>
                </c:pt>
              </c:numCache>
            </c:numRef>
          </c:val>
          <c:extLst>
            <c:ext xmlns:c16="http://schemas.microsoft.com/office/drawing/2014/chart" uri="{C3380CC4-5D6E-409C-BE32-E72D297353CC}">
              <c16:uniqueId val="{00000003-12F9-44D4-9A1B-28E34FAF58D6}"/>
            </c:ext>
          </c:extLst>
        </c:ser>
        <c:ser>
          <c:idx val="5"/>
          <c:order val="4"/>
          <c:tx>
            <c:strRef>
              <c:f>'Ⅱ (7)'!$AB$3</c:f>
              <c:strCache>
                <c:ptCount val="1"/>
                <c:pt idx="0">
                  <c:v>⑤健康寿命延伸の実現状況　要介護２以上の認定率、認定率の変化率の状況はどのようになっているか(40点、30点、20点、10点)(平均23点)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(7)'!$AB$4:$AB$51</c:f>
              <c:numCache>
                <c:formatCode>General</c:formatCode>
                <c:ptCount val="48"/>
                <c:pt idx="0">
                  <c:v>25.977653631284916</c:v>
                </c:pt>
                <c:pt idx="1">
                  <c:v>19.5</c:v>
                </c:pt>
                <c:pt idx="2">
                  <c:v>16.666666666666668</c:v>
                </c:pt>
                <c:pt idx="3">
                  <c:v>18</c:v>
                </c:pt>
                <c:pt idx="4">
                  <c:v>18.399999999999999</c:v>
                </c:pt>
                <c:pt idx="5">
                  <c:v>23.714285714285715</c:v>
                </c:pt>
                <c:pt idx="6">
                  <c:v>21.1864406779661</c:v>
                </c:pt>
                <c:pt idx="7">
                  <c:v>18.863636363636363</c:v>
                </c:pt>
                <c:pt idx="8">
                  <c:v>23.6</c:v>
                </c:pt>
                <c:pt idx="9">
                  <c:v>19.714285714285715</c:v>
                </c:pt>
                <c:pt idx="10">
                  <c:v>18.730158730158731</c:v>
                </c:pt>
                <c:pt idx="11">
                  <c:v>17.037037037037038</c:v>
                </c:pt>
                <c:pt idx="12">
                  <c:v>17.903225806451612</c:v>
                </c:pt>
                <c:pt idx="13">
                  <c:v>15.454545454545455</c:v>
                </c:pt>
                <c:pt idx="14">
                  <c:v>24.666666666666668</c:v>
                </c:pt>
                <c:pt idx="15">
                  <c:v>23.333333333333332</c:v>
                </c:pt>
                <c:pt idx="16">
                  <c:v>23.684210526315791</c:v>
                </c:pt>
                <c:pt idx="17">
                  <c:v>22.941176470588236</c:v>
                </c:pt>
                <c:pt idx="18">
                  <c:v>25.185185185185187</c:v>
                </c:pt>
                <c:pt idx="19">
                  <c:v>31.2987012987013</c:v>
                </c:pt>
                <c:pt idx="20">
                  <c:v>20.714285714285715</c:v>
                </c:pt>
                <c:pt idx="21">
                  <c:v>27.142857142857142</c:v>
                </c:pt>
                <c:pt idx="22">
                  <c:v>21.666666666666668</c:v>
                </c:pt>
                <c:pt idx="23">
                  <c:v>21.03448275862069</c:v>
                </c:pt>
                <c:pt idx="24">
                  <c:v>19.473684210526315</c:v>
                </c:pt>
                <c:pt idx="25">
                  <c:v>14.615384615384615</c:v>
                </c:pt>
                <c:pt idx="26">
                  <c:v>14.418604651162791</c:v>
                </c:pt>
                <c:pt idx="27">
                  <c:v>21.707317073170731</c:v>
                </c:pt>
                <c:pt idx="28">
                  <c:v>18.46153846153846</c:v>
                </c:pt>
                <c:pt idx="29">
                  <c:v>24.666666666666668</c:v>
                </c:pt>
                <c:pt idx="30">
                  <c:v>26.315789473684209</c:v>
                </c:pt>
                <c:pt idx="31">
                  <c:v>31.05263157894737</c:v>
                </c:pt>
                <c:pt idx="32">
                  <c:v>21.111111111111111</c:v>
                </c:pt>
                <c:pt idx="33">
                  <c:v>23.043478260869566</c:v>
                </c:pt>
                <c:pt idx="34">
                  <c:v>30</c:v>
                </c:pt>
                <c:pt idx="35">
                  <c:v>21.666666666666668</c:v>
                </c:pt>
                <c:pt idx="36">
                  <c:v>28.235294117647058</c:v>
                </c:pt>
                <c:pt idx="37">
                  <c:v>27.5</c:v>
                </c:pt>
                <c:pt idx="38">
                  <c:v>30.588235294117649</c:v>
                </c:pt>
                <c:pt idx="39">
                  <c:v>29.333333333333332</c:v>
                </c:pt>
                <c:pt idx="40">
                  <c:v>31</c:v>
                </c:pt>
                <c:pt idx="41">
                  <c:v>25.714285714285715</c:v>
                </c:pt>
                <c:pt idx="42">
                  <c:v>27.111111111111111</c:v>
                </c:pt>
                <c:pt idx="43">
                  <c:v>33.888888888888886</c:v>
                </c:pt>
                <c:pt idx="44">
                  <c:v>30.76923076923077</c:v>
                </c:pt>
                <c:pt idx="45">
                  <c:v>28.604651162790699</c:v>
                </c:pt>
                <c:pt idx="46">
                  <c:v>12.439024390243903</c:v>
                </c:pt>
                <c:pt idx="47" formatCode="0.0_ ">
                  <c:v>22.95232624928202</c:v>
                </c:pt>
              </c:numCache>
            </c:numRef>
          </c:val>
          <c:extLst>
            <c:ext xmlns:c16="http://schemas.microsoft.com/office/drawing/2014/chart" uri="{C3380CC4-5D6E-409C-BE32-E72D297353CC}">
              <c16:uniqueId val="{00000004-12F9-44D4-9A1B-28E34FAF58D6}"/>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6"/>
          <c:order val="5"/>
          <c:tx>
            <c:strRef>
              <c:f>'Ⅱ (7)'!$AC$3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5-12F9-44D4-9A1B-28E34FAF58D6}"/>
                </c:ext>
              </c:extLst>
            </c:dLbl>
            <c:numFmt formatCode="#,##0_);[Red]\(#,##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(7)'!$AC$4:$AC$51</c:f>
              <c:numCache>
                <c:formatCode>General</c:formatCode>
                <c:ptCount val="48"/>
                <c:pt idx="0">
                  <c:v>72.737430167597765</c:v>
                </c:pt>
                <c:pt idx="1">
                  <c:v>66.375</c:v>
                </c:pt>
                <c:pt idx="2">
                  <c:v>61.212121212121211</c:v>
                </c:pt>
                <c:pt idx="3">
                  <c:v>65.285714285714292</c:v>
                </c:pt>
                <c:pt idx="4">
                  <c:v>62.6</c:v>
                </c:pt>
                <c:pt idx="5">
                  <c:v>72</c:v>
                </c:pt>
                <c:pt idx="6">
                  <c:v>67.20338983050847</c:v>
                </c:pt>
                <c:pt idx="7">
                  <c:v>68.86363636363636</c:v>
                </c:pt>
                <c:pt idx="8">
                  <c:v>66.599999999999994</c:v>
                </c:pt>
                <c:pt idx="9">
                  <c:v>55.428571428571431</c:v>
                </c:pt>
                <c:pt idx="10">
                  <c:v>60.396825396825399</c:v>
                </c:pt>
                <c:pt idx="11">
                  <c:v>57.5</c:v>
                </c:pt>
                <c:pt idx="12">
                  <c:v>61.774193548387096</c:v>
                </c:pt>
                <c:pt idx="13">
                  <c:v>53.939393939393938</c:v>
                </c:pt>
                <c:pt idx="14">
                  <c:v>67.166666666666671</c:v>
                </c:pt>
                <c:pt idx="15">
                  <c:v>67.666666666666671</c:v>
                </c:pt>
                <c:pt idx="16">
                  <c:v>64.21052631578948</c:v>
                </c:pt>
                <c:pt idx="17">
                  <c:v>60.588235294117645</c:v>
                </c:pt>
                <c:pt idx="18">
                  <c:v>73.333333333333329</c:v>
                </c:pt>
                <c:pt idx="19">
                  <c:v>69.870129870129873</c:v>
                </c:pt>
                <c:pt idx="20">
                  <c:v>59.047619047619051</c:v>
                </c:pt>
                <c:pt idx="21">
                  <c:v>70.285714285714292</c:v>
                </c:pt>
                <c:pt idx="22">
                  <c:v>60.555555555555557</c:v>
                </c:pt>
                <c:pt idx="23">
                  <c:v>63.793103448275865</c:v>
                </c:pt>
                <c:pt idx="24">
                  <c:v>63.157894736842103</c:v>
                </c:pt>
                <c:pt idx="25">
                  <c:v>50.57692307692308</c:v>
                </c:pt>
                <c:pt idx="26">
                  <c:v>55.232558139534881</c:v>
                </c:pt>
                <c:pt idx="27">
                  <c:v>65.731707317073173</c:v>
                </c:pt>
                <c:pt idx="28">
                  <c:v>62.564102564102562</c:v>
                </c:pt>
                <c:pt idx="29">
                  <c:v>62.333333333333336</c:v>
                </c:pt>
                <c:pt idx="30">
                  <c:v>71.84210526315789</c:v>
                </c:pt>
                <c:pt idx="31">
                  <c:v>71.578947368421055</c:v>
                </c:pt>
                <c:pt idx="32">
                  <c:v>65.925925925925924</c:v>
                </c:pt>
                <c:pt idx="33">
                  <c:v>62.608695652173914</c:v>
                </c:pt>
                <c:pt idx="34">
                  <c:v>76.05263157894737</c:v>
                </c:pt>
                <c:pt idx="35">
                  <c:v>68.541666666666671</c:v>
                </c:pt>
                <c:pt idx="36">
                  <c:v>67.647058823529406</c:v>
                </c:pt>
                <c:pt idx="37">
                  <c:v>75.75</c:v>
                </c:pt>
                <c:pt idx="38">
                  <c:v>67.5</c:v>
                </c:pt>
                <c:pt idx="39">
                  <c:v>70.416666666666671</c:v>
                </c:pt>
                <c:pt idx="40">
                  <c:v>72.25</c:v>
                </c:pt>
                <c:pt idx="41">
                  <c:v>76.428571428571431</c:v>
                </c:pt>
                <c:pt idx="42">
                  <c:v>73.444444444444443</c:v>
                </c:pt>
                <c:pt idx="43">
                  <c:v>73.611111111111114</c:v>
                </c:pt>
                <c:pt idx="44">
                  <c:v>69.230769230769226</c:v>
                </c:pt>
                <c:pt idx="45">
                  <c:v>76.627906976744185</c:v>
                </c:pt>
                <c:pt idx="46">
                  <c:v>51.829268292682926</c:v>
                </c:pt>
                <c:pt idx="47" formatCode="0.0_ ">
                  <c:v>65.996553704767379</c:v>
                </c:pt>
              </c:numCache>
            </c:numRef>
          </c:val>
          <c:smooth val="0"/>
          <c:extLst>
            <c:ext xmlns:c16="http://schemas.microsoft.com/office/drawing/2014/chart" uri="{C3380CC4-5D6E-409C-BE32-E72D297353CC}">
              <c16:uniqueId val="{00000006-12F9-44D4-9A1B-28E34FAF58D6}"/>
            </c:ext>
          </c:extLst>
        </c:ser>
        <c:ser>
          <c:idx val="7"/>
          <c:order val="6"/>
          <c:tx>
            <c:strRef>
              <c:f>'Ⅱ (7)'!$AD$3</c:f>
              <c:strCache>
                <c:ptCount val="1"/>
                <c:pt idx="0">
                  <c:v>平均</c:v>
                </c:pt>
              </c:strCache>
            </c:strRef>
          </c:tx>
          <c:spPr>
            <a:ln w="19050">
              <a:solidFill>
                <a:srgbClr val="FF0000"/>
              </a:solidFill>
              <a:prstDash val="sysDash"/>
            </a:ln>
            <a:effectLst/>
          </c:spPr>
          <c:marker>
            <c:symbol val="none"/>
          </c:marker>
          <c:cat>
            <c:strRef>
              <c:f>'Ⅱ (7)'!$W$4:$W$51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 (7)'!$AD$4:$AD$51</c:f>
              <c:numCache>
                <c:formatCode>0.0_ </c:formatCode>
                <c:ptCount val="48"/>
                <c:pt idx="0">
                  <c:v>65.996553704767379</c:v>
                </c:pt>
                <c:pt idx="1">
                  <c:v>65.996553704767379</c:v>
                </c:pt>
                <c:pt idx="2">
                  <c:v>65.996553704767379</c:v>
                </c:pt>
                <c:pt idx="3">
                  <c:v>65.996553704767379</c:v>
                </c:pt>
                <c:pt idx="4">
                  <c:v>65.996553704767379</c:v>
                </c:pt>
                <c:pt idx="5">
                  <c:v>65.996553704767379</c:v>
                </c:pt>
                <c:pt idx="6">
                  <c:v>65.996553704767379</c:v>
                </c:pt>
                <c:pt idx="7">
                  <c:v>65.996553704767379</c:v>
                </c:pt>
                <c:pt idx="8">
                  <c:v>65.996553704767379</c:v>
                </c:pt>
                <c:pt idx="9">
                  <c:v>65.996553704767379</c:v>
                </c:pt>
                <c:pt idx="10">
                  <c:v>65.996553704767379</c:v>
                </c:pt>
                <c:pt idx="11">
                  <c:v>65.996553704767379</c:v>
                </c:pt>
                <c:pt idx="12">
                  <c:v>65.996553704767379</c:v>
                </c:pt>
                <c:pt idx="13">
                  <c:v>65.996553704767379</c:v>
                </c:pt>
                <c:pt idx="14">
                  <c:v>65.996553704767379</c:v>
                </c:pt>
                <c:pt idx="15">
                  <c:v>65.996553704767379</c:v>
                </c:pt>
                <c:pt idx="16">
                  <c:v>65.996553704767379</c:v>
                </c:pt>
                <c:pt idx="17">
                  <c:v>65.996553704767379</c:v>
                </c:pt>
                <c:pt idx="18">
                  <c:v>65.996553704767379</c:v>
                </c:pt>
                <c:pt idx="19">
                  <c:v>65.996553704767379</c:v>
                </c:pt>
                <c:pt idx="20">
                  <c:v>65.996553704767379</c:v>
                </c:pt>
                <c:pt idx="21">
                  <c:v>65.996553704767379</c:v>
                </c:pt>
                <c:pt idx="22">
                  <c:v>65.996553704767379</c:v>
                </c:pt>
                <c:pt idx="23">
                  <c:v>65.996553704767379</c:v>
                </c:pt>
                <c:pt idx="24">
                  <c:v>65.996553704767379</c:v>
                </c:pt>
                <c:pt idx="25">
                  <c:v>65.996553704767379</c:v>
                </c:pt>
                <c:pt idx="26">
                  <c:v>65.996553704767379</c:v>
                </c:pt>
                <c:pt idx="27">
                  <c:v>65.996553704767379</c:v>
                </c:pt>
                <c:pt idx="28">
                  <c:v>65.996553704767379</c:v>
                </c:pt>
                <c:pt idx="29">
                  <c:v>65.996553704767379</c:v>
                </c:pt>
                <c:pt idx="30">
                  <c:v>65.996553704767379</c:v>
                </c:pt>
                <c:pt idx="31">
                  <c:v>65.996553704767379</c:v>
                </c:pt>
                <c:pt idx="32">
                  <c:v>65.996553704767379</c:v>
                </c:pt>
                <c:pt idx="33">
                  <c:v>65.996553704767379</c:v>
                </c:pt>
                <c:pt idx="34">
                  <c:v>65.996553704767379</c:v>
                </c:pt>
                <c:pt idx="35">
                  <c:v>65.996553704767379</c:v>
                </c:pt>
                <c:pt idx="36">
                  <c:v>65.996553704767379</c:v>
                </c:pt>
                <c:pt idx="37">
                  <c:v>65.996553704767379</c:v>
                </c:pt>
                <c:pt idx="38">
                  <c:v>65.996553704767379</c:v>
                </c:pt>
                <c:pt idx="39">
                  <c:v>65.996553704767379</c:v>
                </c:pt>
                <c:pt idx="40">
                  <c:v>65.996553704767379</c:v>
                </c:pt>
                <c:pt idx="41">
                  <c:v>65.996553704767379</c:v>
                </c:pt>
                <c:pt idx="42">
                  <c:v>65.996553704767379</c:v>
                </c:pt>
                <c:pt idx="43">
                  <c:v>65.996553704767379</c:v>
                </c:pt>
                <c:pt idx="44">
                  <c:v>65.996553704767379</c:v>
                </c:pt>
                <c:pt idx="45">
                  <c:v>65.996553704767379</c:v>
                </c:pt>
                <c:pt idx="46">
                  <c:v>65.996553704767379</c:v>
                </c:pt>
                <c:pt idx="47">
                  <c:v>65.996553704767379</c:v>
                </c:pt>
              </c:numCache>
            </c:numRef>
          </c:val>
          <c:smooth val="0"/>
          <c:extLst>
            <c:ext xmlns:c16="http://schemas.microsoft.com/office/drawing/2014/chart" uri="{C3380CC4-5D6E-409C-BE32-E72D297353CC}">
              <c16:uniqueId val="{00000007-12F9-44D4-9A1B-28E34FAF58D6}"/>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out"/>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out"/>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5"/>
        <c:delete val="1"/>
      </c:legendEntry>
      <c:legendEntry>
        <c:idx val="6"/>
        <c:delete val="1"/>
      </c:legendEntry>
      <c:layout>
        <c:manualLayout>
          <c:xMode val="edge"/>
          <c:yMode val="edge"/>
          <c:x val="6.8355977042662261E-2"/>
          <c:y val="0.79065412260964241"/>
          <c:w val="0.89215803904946367"/>
          <c:h val="0.20719524571616899"/>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65162940993035345"/>
        </c:manualLayout>
      </c:layout>
      <c:barChart>
        <c:barDir val="col"/>
        <c:grouping val="stacked"/>
        <c:varyColors val="0"/>
        <c:ser>
          <c:idx val="1"/>
          <c:order val="0"/>
          <c:tx>
            <c:strRef>
              <c:f>'全体版 '!$AC$2</c:f>
              <c:strCache>
                <c:ptCount val="1"/>
                <c:pt idx="0">
                  <c:v>Ⅰ　ＰＤＣＡサイクルの活用による保険者機能の強化に向けた体制等の構築(40点)(平均33.4点)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'!$AC$3:$AC$50</c:f>
              <c:numCache>
                <c:formatCode>General</c:formatCode>
                <c:ptCount val="48"/>
                <c:pt idx="0">
                  <c:v>23.687150837988828</c:v>
                </c:pt>
                <c:pt idx="1">
                  <c:v>37</c:v>
                </c:pt>
                <c:pt idx="2">
                  <c:v>27.878787878787879</c:v>
                </c:pt>
                <c:pt idx="3">
                  <c:v>29.714285714285715</c:v>
                </c:pt>
                <c:pt idx="4">
                  <c:v>24</c:v>
                </c:pt>
                <c:pt idx="5">
                  <c:v>40</c:v>
                </c:pt>
                <c:pt idx="6">
                  <c:v>39.322033898305087</c:v>
                </c:pt>
                <c:pt idx="7">
                  <c:v>40</c:v>
                </c:pt>
                <c:pt idx="8">
                  <c:v>40</c:v>
                </c:pt>
                <c:pt idx="9">
                  <c:v>40</c:v>
                </c:pt>
                <c:pt idx="10">
                  <c:v>40</c:v>
                </c:pt>
                <c:pt idx="11">
                  <c:v>30.37037037037037</c:v>
                </c:pt>
                <c:pt idx="12">
                  <c:v>40</c:v>
                </c:pt>
                <c:pt idx="13">
                  <c:v>40</c:v>
                </c:pt>
                <c:pt idx="14">
                  <c:v>40</c:v>
                </c:pt>
                <c:pt idx="15">
                  <c:v>40</c:v>
                </c:pt>
                <c:pt idx="16">
                  <c:v>40</c:v>
                </c:pt>
                <c:pt idx="17">
                  <c:v>40</c:v>
                </c:pt>
                <c:pt idx="18">
                  <c:v>29.62962962962963</c:v>
                </c:pt>
                <c:pt idx="19">
                  <c:v>16.623376623376622</c:v>
                </c:pt>
                <c:pt idx="20">
                  <c:v>38.095238095238095</c:v>
                </c:pt>
                <c:pt idx="21">
                  <c:v>40</c:v>
                </c:pt>
                <c:pt idx="22">
                  <c:v>33.333333333333336</c:v>
                </c:pt>
                <c:pt idx="23">
                  <c:v>31.724137931034484</c:v>
                </c:pt>
                <c:pt idx="24">
                  <c:v>37.89473684210526</c:v>
                </c:pt>
                <c:pt idx="25">
                  <c:v>32.307692307692307</c:v>
                </c:pt>
                <c:pt idx="26">
                  <c:v>40</c:v>
                </c:pt>
                <c:pt idx="27">
                  <c:v>30.243902439024389</c:v>
                </c:pt>
                <c:pt idx="28">
                  <c:v>21.53846153846154</c:v>
                </c:pt>
                <c:pt idx="29">
                  <c:v>40</c:v>
                </c:pt>
                <c:pt idx="30">
                  <c:v>40</c:v>
                </c:pt>
                <c:pt idx="31">
                  <c:v>37.89473684210526</c:v>
                </c:pt>
                <c:pt idx="32">
                  <c:v>25.185185185185187</c:v>
                </c:pt>
                <c:pt idx="33">
                  <c:v>31.304347826086957</c:v>
                </c:pt>
                <c:pt idx="34">
                  <c:v>25.263157894736842</c:v>
                </c:pt>
                <c:pt idx="35">
                  <c:v>40</c:v>
                </c:pt>
                <c:pt idx="36">
                  <c:v>35.294117647058826</c:v>
                </c:pt>
                <c:pt idx="37">
                  <c:v>40</c:v>
                </c:pt>
                <c:pt idx="38">
                  <c:v>40</c:v>
                </c:pt>
                <c:pt idx="39">
                  <c:v>36.666666666666664</c:v>
                </c:pt>
                <c:pt idx="40">
                  <c:v>38</c:v>
                </c:pt>
                <c:pt idx="41">
                  <c:v>30.476190476190474</c:v>
                </c:pt>
                <c:pt idx="42">
                  <c:v>39.111111111111114</c:v>
                </c:pt>
                <c:pt idx="43">
                  <c:v>40</c:v>
                </c:pt>
                <c:pt idx="44">
                  <c:v>27.692307692307693</c:v>
                </c:pt>
                <c:pt idx="45">
                  <c:v>26.976744186046513</c:v>
                </c:pt>
                <c:pt idx="46">
                  <c:v>35.121951219512198</c:v>
                </c:pt>
                <c:pt idx="47" formatCode="0.0_ ">
                  <c:v>33.429063756461801</c:v>
                </c:pt>
              </c:numCache>
            </c:numRef>
          </c:val>
          <c:extLst>
            <c:ext xmlns:c16="http://schemas.microsoft.com/office/drawing/2014/chart" uri="{C3380CC4-5D6E-409C-BE32-E72D297353CC}">
              <c16:uniqueId val="{00000000-2F9F-44A5-99C5-C80F0A4E7DAB}"/>
            </c:ext>
          </c:extLst>
        </c:ser>
        <c:ser>
          <c:idx val="2"/>
          <c:order val="1"/>
          <c:tx>
            <c:strRef>
              <c:f>'全体版 '!$AD$2</c:f>
              <c:strCache>
                <c:ptCount val="1"/>
                <c:pt idx="0">
                  <c:v>Ⅱ　自立支援、重度化防止等に資する施策の推進(780点)(平均384.9点)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'!$AD$3:$AD$50</c:f>
              <c:numCache>
                <c:formatCode>General</c:formatCode>
                <c:ptCount val="48"/>
                <c:pt idx="0">
                  <c:v>359.3631284916201</c:v>
                </c:pt>
                <c:pt idx="1">
                  <c:v>423.67500000000001</c:v>
                </c:pt>
                <c:pt idx="2">
                  <c:v>354.75757575757575</c:v>
                </c:pt>
                <c:pt idx="3">
                  <c:v>397.54285714285714</c:v>
                </c:pt>
                <c:pt idx="4">
                  <c:v>290.83999999999997</c:v>
                </c:pt>
                <c:pt idx="5">
                  <c:v>389.42857142857144</c:v>
                </c:pt>
                <c:pt idx="6">
                  <c:v>335.42372881355931</c:v>
                </c:pt>
                <c:pt idx="7">
                  <c:v>343.70454545454544</c:v>
                </c:pt>
                <c:pt idx="8">
                  <c:v>380.8</c:v>
                </c:pt>
                <c:pt idx="9">
                  <c:v>360.8</c:v>
                </c:pt>
                <c:pt idx="10">
                  <c:v>364.15873015873018</c:v>
                </c:pt>
                <c:pt idx="11">
                  <c:v>325.40740740740739</c:v>
                </c:pt>
                <c:pt idx="12">
                  <c:v>406.51612903225805</c:v>
                </c:pt>
                <c:pt idx="13">
                  <c:v>371.78787878787881</c:v>
                </c:pt>
                <c:pt idx="14">
                  <c:v>403.8</c:v>
                </c:pt>
                <c:pt idx="15">
                  <c:v>522.33333333333337</c:v>
                </c:pt>
                <c:pt idx="16">
                  <c:v>424.84210526315792</c:v>
                </c:pt>
                <c:pt idx="17">
                  <c:v>387</c:v>
                </c:pt>
                <c:pt idx="18">
                  <c:v>400.92592592592592</c:v>
                </c:pt>
                <c:pt idx="19">
                  <c:v>378.9220779220779</c:v>
                </c:pt>
                <c:pt idx="20">
                  <c:v>376.90476190476193</c:v>
                </c:pt>
                <c:pt idx="21">
                  <c:v>443.25714285714287</c:v>
                </c:pt>
                <c:pt idx="22">
                  <c:v>385.16666666666669</c:v>
                </c:pt>
                <c:pt idx="23">
                  <c:v>398.9655172413793</c:v>
                </c:pt>
                <c:pt idx="24">
                  <c:v>411.84210526315792</c:v>
                </c:pt>
                <c:pt idx="25">
                  <c:v>342.57692307692309</c:v>
                </c:pt>
                <c:pt idx="26">
                  <c:v>438.18604651162792</c:v>
                </c:pt>
                <c:pt idx="27">
                  <c:v>427.21951219512198</c:v>
                </c:pt>
                <c:pt idx="28">
                  <c:v>346.05128205128204</c:v>
                </c:pt>
                <c:pt idx="29">
                  <c:v>367.56666666666666</c:v>
                </c:pt>
                <c:pt idx="30">
                  <c:v>392.68421052631578</c:v>
                </c:pt>
                <c:pt idx="31">
                  <c:v>436.73684210526318</c:v>
                </c:pt>
                <c:pt idx="32">
                  <c:v>440.88888888888891</c:v>
                </c:pt>
                <c:pt idx="33">
                  <c:v>387.69565217391306</c:v>
                </c:pt>
                <c:pt idx="34">
                  <c:v>341.42105263157896</c:v>
                </c:pt>
                <c:pt idx="35">
                  <c:v>349.875</c:v>
                </c:pt>
                <c:pt idx="36">
                  <c:v>336.8235294117647</c:v>
                </c:pt>
                <c:pt idx="37">
                  <c:v>345</c:v>
                </c:pt>
                <c:pt idx="38">
                  <c:v>437.14705882352939</c:v>
                </c:pt>
                <c:pt idx="39">
                  <c:v>398.95</c:v>
                </c:pt>
                <c:pt idx="40">
                  <c:v>453.6</c:v>
                </c:pt>
                <c:pt idx="41">
                  <c:v>428.52380952380952</c:v>
                </c:pt>
                <c:pt idx="42">
                  <c:v>427.64444444444445</c:v>
                </c:pt>
                <c:pt idx="43">
                  <c:v>486.38888888888891</c:v>
                </c:pt>
                <c:pt idx="44">
                  <c:v>400.34615384615387</c:v>
                </c:pt>
                <c:pt idx="45">
                  <c:v>402.13953488372096</c:v>
                </c:pt>
                <c:pt idx="46">
                  <c:v>357.02439024390242</c:v>
                </c:pt>
                <c:pt idx="47" formatCode="0.0_ ">
                  <c:v>384.87650775416427</c:v>
                </c:pt>
              </c:numCache>
            </c:numRef>
          </c:val>
          <c:extLst>
            <c:ext xmlns:c16="http://schemas.microsoft.com/office/drawing/2014/chart" uri="{C3380CC4-5D6E-409C-BE32-E72D297353CC}">
              <c16:uniqueId val="{00000001-2F9F-44A5-99C5-C80F0A4E7DAB}"/>
            </c:ext>
          </c:extLst>
        </c:ser>
        <c:ser>
          <c:idx val="3"/>
          <c:order val="2"/>
          <c:tx>
            <c:strRef>
              <c:f>'全体版 '!$AE$2</c:f>
              <c:strCache>
                <c:ptCount val="1"/>
                <c:pt idx="0">
                  <c:v>Ⅲ　介護保険運営の安定化に資する施策の推進(50点)(平均11.7点)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'!$AE$3:$AE$50</c:f>
              <c:numCache>
                <c:formatCode>General</c:formatCode>
                <c:ptCount val="48"/>
                <c:pt idx="0">
                  <c:v>10.223463687150838</c:v>
                </c:pt>
                <c:pt idx="1">
                  <c:v>8.25</c:v>
                </c:pt>
                <c:pt idx="2">
                  <c:v>9.3939393939393945</c:v>
                </c:pt>
                <c:pt idx="3">
                  <c:v>9.4285714285714288</c:v>
                </c:pt>
                <c:pt idx="4">
                  <c:v>3.2</c:v>
                </c:pt>
                <c:pt idx="5">
                  <c:v>10.285714285714286</c:v>
                </c:pt>
                <c:pt idx="6">
                  <c:v>6.101694915254237</c:v>
                </c:pt>
                <c:pt idx="7">
                  <c:v>10.454545454545455</c:v>
                </c:pt>
                <c:pt idx="8">
                  <c:v>18</c:v>
                </c:pt>
                <c:pt idx="9">
                  <c:v>7.1428571428571432</c:v>
                </c:pt>
                <c:pt idx="10">
                  <c:v>9.2063492063492056</c:v>
                </c:pt>
                <c:pt idx="11">
                  <c:v>11.851851851851851</c:v>
                </c:pt>
                <c:pt idx="12">
                  <c:v>23.06451612903226</c:v>
                </c:pt>
                <c:pt idx="13">
                  <c:v>18.484848484848484</c:v>
                </c:pt>
                <c:pt idx="14">
                  <c:v>15</c:v>
                </c:pt>
                <c:pt idx="15">
                  <c:v>22.666666666666668</c:v>
                </c:pt>
                <c:pt idx="16">
                  <c:v>10.526315789473685</c:v>
                </c:pt>
                <c:pt idx="17">
                  <c:v>10</c:v>
                </c:pt>
                <c:pt idx="18">
                  <c:v>6.666666666666667</c:v>
                </c:pt>
                <c:pt idx="19">
                  <c:v>7.9220779220779223</c:v>
                </c:pt>
                <c:pt idx="20">
                  <c:v>10</c:v>
                </c:pt>
                <c:pt idx="21">
                  <c:v>16</c:v>
                </c:pt>
                <c:pt idx="22">
                  <c:v>12.407407407407407</c:v>
                </c:pt>
                <c:pt idx="23">
                  <c:v>14.827586206896552</c:v>
                </c:pt>
                <c:pt idx="24">
                  <c:v>16.315789473684209</c:v>
                </c:pt>
                <c:pt idx="25">
                  <c:v>13.461538461538462</c:v>
                </c:pt>
                <c:pt idx="26">
                  <c:v>22.325581395348838</c:v>
                </c:pt>
                <c:pt idx="27">
                  <c:v>16.829268292682926</c:v>
                </c:pt>
                <c:pt idx="28">
                  <c:v>7.1794871794871797</c:v>
                </c:pt>
                <c:pt idx="29">
                  <c:v>5</c:v>
                </c:pt>
                <c:pt idx="30">
                  <c:v>7.8947368421052628</c:v>
                </c:pt>
                <c:pt idx="31">
                  <c:v>17.894736842105264</c:v>
                </c:pt>
                <c:pt idx="32">
                  <c:v>11.111111111111111</c:v>
                </c:pt>
                <c:pt idx="33">
                  <c:v>16.956521739130434</c:v>
                </c:pt>
                <c:pt idx="34">
                  <c:v>4.7368421052631575</c:v>
                </c:pt>
                <c:pt idx="35">
                  <c:v>5.833333333333333</c:v>
                </c:pt>
                <c:pt idx="36">
                  <c:v>6.4705882352941178</c:v>
                </c:pt>
                <c:pt idx="37">
                  <c:v>7.5</c:v>
                </c:pt>
                <c:pt idx="38">
                  <c:v>17.941176470588236</c:v>
                </c:pt>
                <c:pt idx="39">
                  <c:v>10.5</c:v>
                </c:pt>
                <c:pt idx="40">
                  <c:v>21.5</c:v>
                </c:pt>
                <c:pt idx="41">
                  <c:v>13.333333333333334</c:v>
                </c:pt>
                <c:pt idx="42">
                  <c:v>9.7777777777777786</c:v>
                </c:pt>
                <c:pt idx="43">
                  <c:v>20</c:v>
                </c:pt>
                <c:pt idx="44">
                  <c:v>9.615384615384615</c:v>
                </c:pt>
                <c:pt idx="45">
                  <c:v>14.883720930232558</c:v>
                </c:pt>
                <c:pt idx="46">
                  <c:v>6.5853658536585362</c:v>
                </c:pt>
                <c:pt idx="47" formatCode="0.0_ ">
                  <c:v>11.700172314761632</c:v>
                </c:pt>
              </c:numCache>
            </c:numRef>
          </c:val>
          <c:extLst>
            <c:ext xmlns:c16="http://schemas.microsoft.com/office/drawing/2014/chart" uri="{C3380CC4-5D6E-409C-BE32-E72D297353CC}">
              <c16:uniqueId val="{00000002-2F9F-44A5-99C5-C80F0A4E7DAB}"/>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4"/>
          <c:order val="3"/>
          <c:tx>
            <c:strRef>
              <c:f>'全体版 '!$AF$2</c:f>
              <c:strCache>
                <c:ptCount val="1"/>
                <c:pt idx="0">
                  <c:v>合計</c:v>
                </c:pt>
              </c:strCache>
            </c:strRef>
          </c:tx>
          <c:spPr>
            <a:ln w="6350">
              <a:noFill/>
            </a:ln>
            <a:effectLst/>
          </c:spPr>
          <c:marker>
            <c:symbol val="none"/>
          </c:marker>
          <c:dLbls>
            <c:dLbl>
              <c:idx val="7"/>
              <c:layout>
                <c:manualLayout>
                  <c:x val="-2.1758189671443721E-2"/>
                  <c:y val="-1.780884278270045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F9F-44A5-99C5-C80F0A4E7DAB}"/>
                </c:ext>
              </c:extLst>
            </c:dLbl>
            <c:dLbl>
              <c:idx val="47"/>
              <c:numFmt formatCode="#,##0.0_);[Red]\(#,##0.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4-2F9F-44A5-99C5-C80F0A4E7DAB}"/>
                </c:ext>
              </c:extLst>
            </c:dLbl>
            <c:numFmt formatCode="#,##0_);[Red]\(#,##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'!$AF$3:$AF$50</c:f>
              <c:numCache>
                <c:formatCode>General</c:formatCode>
                <c:ptCount val="48"/>
                <c:pt idx="0">
                  <c:v>393.27374301675979</c:v>
                </c:pt>
                <c:pt idx="1">
                  <c:v>468.92500000000001</c:v>
                </c:pt>
                <c:pt idx="2">
                  <c:v>392.030303030303</c:v>
                </c:pt>
                <c:pt idx="3">
                  <c:v>436.68571428571431</c:v>
                </c:pt>
                <c:pt idx="4">
                  <c:v>318.04000000000002</c:v>
                </c:pt>
                <c:pt idx="5">
                  <c:v>439.71428571428572</c:v>
                </c:pt>
                <c:pt idx="6">
                  <c:v>380.84745762711867</c:v>
                </c:pt>
                <c:pt idx="7">
                  <c:v>394.15909090909093</c:v>
                </c:pt>
                <c:pt idx="8">
                  <c:v>438.8</c:v>
                </c:pt>
                <c:pt idx="9">
                  <c:v>407.94285714285712</c:v>
                </c:pt>
                <c:pt idx="10">
                  <c:v>413.36507936507934</c:v>
                </c:pt>
                <c:pt idx="11">
                  <c:v>367.62962962962962</c:v>
                </c:pt>
                <c:pt idx="12">
                  <c:v>469.58064516129031</c:v>
                </c:pt>
                <c:pt idx="13">
                  <c:v>430.27272727272725</c:v>
                </c:pt>
                <c:pt idx="14">
                  <c:v>458.8</c:v>
                </c:pt>
                <c:pt idx="15">
                  <c:v>585</c:v>
                </c:pt>
                <c:pt idx="16">
                  <c:v>475.36842105263156</c:v>
                </c:pt>
                <c:pt idx="17">
                  <c:v>437</c:v>
                </c:pt>
                <c:pt idx="18">
                  <c:v>437.22222222222223</c:v>
                </c:pt>
                <c:pt idx="19">
                  <c:v>403.46753246753246</c:v>
                </c:pt>
                <c:pt idx="20">
                  <c:v>425</c:v>
                </c:pt>
                <c:pt idx="21">
                  <c:v>499.25714285714287</c:v>
                </c:pt>
                <c:pt idx="22">
                  <c:v>430.90740740740739</c:v>
                </c:pt>
                <c:pt idx="23">
                  <c:v>445.51724137931035</c:v>
                </c:pt>
                <c:pt idx="24">
                  <c:v>466.05263157894734</c:v>
                </c:pt>
                <c:pt idx="25">
                  <c:v>388.34615384615387</c:v>
                </c:pt>
                <c:pt idx="26">
                  <c:v>500.51162790697674</c:v>
                </c:pt>
                <c:pt idx="27">
                  <c:v>474.29268292682929</c:v>
                </c:pt>
                <c:pt idx="28">
                  <c:v>374.76923076923077</c:v>
                </c:pt>
                <c:pt idx="29">
                  <c:v>412.56666666666666</c:v>
                </c:pt>
                <c:pt idx="30">
                  <c:v>440.57894736842104</c:v>
                </c:pt>
                <c:pt idx="31">
                  <c:v>492.5263157894737</c:v>
                </c:pt>
                <c:pt idx="32">
                  <c:v>477.18518518518516</c:v>
                </c:pt>
                <c:pt idx="33">
                  <c:v>435.95652173913044</c:v>
                </c:pt>
                <c:pt idx="34">
                  <c:v>371.42105263157896</c:v>
                </c:pt>
                <c:pt idx="35">
                  <c:v>395.70833333333331</c:v>
                </c:pt>
                <c:pt idx="36">
                  <c:v>378.58823529411762</c:v>
                </c:pt>
                <c:pt idx="37">
                  <c:v>392.5</c:v>
                </c:pt>
                <c:pt idx="38">
                  <c:v>495.08823529411762</c:v>
                </c:pt>
                <c:pt idx="39">
                  <c:v>446.11666666666667</c:v>
                </c:pt>
                <c:pt idx="40">
                  <c:v>513.1</c:v>
                </c:pt>
                <c:pt idx="41">
                  <c:v>472.33333333333331</c:v>
                </c:pt>
                <c:pt idx="42">
                  <c:v>476.53333333333336</c:v>
                </c:pt>
                <c:pt idx="43">
                  <c:v>546.38888888888891</c:v>
                </c:pt>
                <c:pt idx="44">
                  <c:v>437.65384615384613</c:v>
                </c:pt>
                <c:pt idx="45">
                  <c:v>444</c:v>
                </c:pt>
                <c:pt idx="46">
                  <c:v>398.73170731707319</c:v>
                </c:pt>
                <c:pt idx="47" formatCode="0.0_ ">
                  <c:v>430.0057438253877</c:v>
                </c:pt>
              </c:numCache>
            </c:numRef>
          </c:val>
          <c:smooth val="0"/>
          <c:extLst>
            <c:ext xmlns:c16="http://schemas.microsoft.com/office/drawing/2014/chart" uri="{C3380CC4-5D6E-409C-BE32-E72D297353CC}">
              <c16:uniqueId val="{00000005-2F9F-44A5-99C5-C80F0A4E7DAB}"/>
            </c:ext>
          </c:extLst>
        </c:ser>
        <c:ser>
          <c:idx val="5"/>
          <c:order val="4"/>
          <c:tx>
            <c:strRef>
              <c:f>'全体版 '!$AG$2</c:f>
              <c:strCache>
                <c:ptCount val="1"/>
                <c:pt idx="0">
                  <c:v>平均</c:v>
                </c:pt>
              </c:strCache>
            </c:strRef>
          </c:tx>
          <c:spPr>
            <a:ln w="19050">
              <a:solidFill>
                <a:srgbClr val="FF0000"/>
              </a:solidFill>
              <a:prstDash val="sysDash"/>
            </a:ln>
            <a:effectLst/>
          </c:spPr>
          <c:marker>
            <c:symbol val="none"/>
          </c:marker>
          <c:cat>
            <c:strRef>
              <c:f>'全体版 '!$W$3:$W$50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'!$AG$3:$AG$50</c:f>
              <c:numCache>
                <c:formatCode>0.0_ </c:formatCode>
                <c:ptCount val="48"/>
                <c:pt idx="0">
                  <c:v>430.0057438253877</c:v>
                </c:pt>
                <c:pt idx="1">
                  <c:v>430.0057438253877</c:v>
                </c:pt>
                <c:pt idx="2">
                  <c:v>430.0057438253877</c:v>
                </c:pt>
                <c:pt idx="3">
                  <c:v>430.0057438253877</c:v>
                </c:pt>
                <c:pt idx="4">
                  <c:v>430.0057438253877</c:v>
                </c:pt>
                <c:pt idx="5">
                  <c:v>430.0057438253877</c:v>
                </c:pt>
                <c:pt idx="6">
                  <c:v>430.0057438253877</c:v>
                </c:pt>
                <c:pt idx="7">
                  <c:v>430.0057438253877</c:v>
                </c:pt>
                <c:pt idx="8">
                  <c:v>430.0057438253877</c:v>
                </c:pt>
                <c:pt idx="9">
                  <c:v>430.0057438253877</c:v>
                </c:pt>
                <c:pt idx="10">
                  <c:v>430.0057438253877</c:v>
                </c:pt>
                <c:pt idx="11">
                  <c:v>430.0057438253877</c:v>
                </c:pt>
                <c:pt idx="12">
                  <c:v>430.0057438253877</c:v>
                </c:pt>
                <c:pt idx="13">
                  <c:v>430.0057438253877</c:v>
                </c:pt>
                <c:pt idx="14">
                  <c:v>430.0057438253877</c:v>
                </c:pt>
                <c:pt idx="15">
                  <c:v>430.0057438253877</c:v>
                </c:pt>
                <c:pt idx="16">
                  <c:v>430.0057438253877</c:v>
                </c:pt>
                <c:pt idx="17">
                  <c:v>430.0057438253877</c:v>
                </c:pt>
                <c:pt idx="18">
                  <c:v>430.0057438253877</c:v>
                </c:pt>
                <c:pt idx="19">
                  <c:v>430.0057438253877</c:v>
                </c:pt>
                <c:pt idx="20">
                  <c:v>430.0057438253877</c:v>
                </c:pt>
                <c:pt idx="21">
                  <c:v>430.0057438253877</c:v>
                </c:pt>
                <c:pt idx="22">
                  <c:v>430.0057438253877</c:v>
                </c:pt>
                <c:pt idx="23">
                  <c:v>430.0057438253877</c:v>
                </c:pt>
                <c:pt idx="24">
                  <c:v>430.0057438253877</c:v>
                </c:pt>
                <c:pt idx="25">
                  <c:v>430.0057438253877</c:v>
                </c:pt>
                <c:pt idx="26">
                  <c:v>430.0057438253877</c:v>
                </c:pt>
                <c:pt idx="27">
                  <c:v>430.0057438253877</c:v>
                </c:pt>
                <c:pt idx="28">
                  <c:v>430.0057438253877</c:v>
                </c:pt>
                <c:pt idx="29">
                  <c:v>430.0057438253877</c:v>
                </c:pt>
                <c:pt idx="30">
                  <c:v>430.0057438253877</c:v>
                </c:pt>
                <c:pt idx="31">
                  <c:v>430.0057438253877</c:v>
                </c:pt>
                <c:pt idx="32">
                  <c:v>430.0057438253877</c:v>
                </c:pt>
                <c:pt idx="33">
                  <c:v>430.0057438253877</c:v>
                </c:pt>
                <c:pt idx="34">
                  <c:v>430.0057438253877</c:v>
                </c:pt>
                <c:pt idx="35">
                  <c:v>430.0057438253877</c:v>
                </c:pt>
                <c:pt idx="36">
                  <c:v>430.0057438253877</c:v>
                </c:pt>
                <c:pt idx="37">
                  <c:v>430.0057438253877</c:v>
                </c:pt>
                <c:pt idx="38">
                  <c:v>430.0057438253877</c:v>
                </c:pt>
                <c:pt idx="39">
                  <c:v>430.0057438253877</c:v>
                </c:pt>
                <c:pt idx="40">
                  <c:v>430.0057438253877</c:v>
                </c:pt>
                <c:pt idx="41">
                  <c:v>430.0057438253877</c:v>
                </c:pt>
                <c:pt idx="42">
                  <c:v>430.0057438253877</c:v>
                </c:pt>
                <c:pt idx="43">
                  <c:v>430.0057438253877</c:v>
                </c:pt>
                <c:pt idx="44">
                  <c:v>430.0057438253877</c:v>
                </c:pt>
                <c:pt idx="45">
                  <c:v>430.0057438253877</c:v>
                </c:pt>
                <c:pt idx="46">
                  <c:v>430.0057438253877</c:v>
                </c:pt>
                <c:pt idx="47">
                  <c:v>430.0057438253877</c:v>
                </c:pt>
              </c:numCache>
            </c:numRef>
          </c:val>
          <c:smooth val="0"/>
          <c:extLst>
            <c:ext xmlns:c16="http://schemas.microsoft.com/office/drawing/2014/chart" uri="{C3380CC4-5D6E-409C-BE32-E72D297353CC}">
              <c16:uniqueId val="{00000006-2F9F-44A5-99C5-C80F0A4E7DAB}"/>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r"/>
      <c:legendEntry>
        <c:idx val="3"/>
        <c:delete val="1"/>
      </c:legendEntry>
      <c:legendEntry>
        <c:idx val="4"/>
        <c:delete val="1"/>
      </c:legendEntry>
      <c:layout>
        <c:manualLayout>
          <c:xMode val="edge"/>
          <c:yMode val="edge"/>
          <c:x val="0.18243482316791204"/>
          <c:y val="0.83708197218199576"/>
          <c:w val="0.70027870141696213"/>
          <c:h val="0.14703970632809077"/>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0719065701421284"/>
        </c:manualLayout>
      </c:layout>
      <c:barChart>
        <c:barDir val="col"/>
        <c:grouping val="stacked"/>
        <c:varyColors val="0"/>
        <c:ser>
          <c:idx val="1"/>
          <c:order val="0"/>
          <c:tx>
            <c:strRef>
              <c:f>'Ⅲ（１）'!$X$3</c:f>
              <c:strCache>
                <c:ptCount val="1"/>
                <c:pt idx="0">
                  <c:v>①介護給付の適正化事業の主要５事業のうち、いくつ実施しているか(20点、15点、10点)(平均17.3点)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'Ⅲ（１）'!$X$4:$X$51</c:f>
              <c:numCache>
                <c:formatCode>General</c:formatCode>
                <c:ptCount val="48"/>
                <c:pt idx="0">
                  <c:v>14.636871508379889</c:v>
                </c:pt>
                <c:pt idx="1">
                  <c:v>19.25</c:v>
                </c:pt>
                <c:pt idx="2">
                  <c:v>17.424242424242426</c:v>
                </c:pt>
                <c:pt idx="3">
                  <c:v>14</c:v>
                </c:pt>
                <c:pt idx="4">
                  <c:v>17.399999999999999</c:v>
                </c:pt>
                <c:pt idx="5">
                  <c:v>15.142857142857142</c:v>
                </c:pt>
                <c:pt idx="6">
                  <c:v>14.491525423728813</c:v>
                </c:pt>
                <c:pt idx="7">
                  <c:v>18.863636363636363</c:v>
                </c:pt>
                <c:pt idx="8">
                  <c:v>17.2</c:v>
                </c:pt>
                <c:pt idx="9">
                  <c:v>16.428571428571427</c:v>
                </c:pt>
                <c:pt idx="10">
                  <c:v>18.650793650793652</c:v>
                </c:pt>
                <c:pt idx="11">
                  <c:v>14.722222222222221</c:v>
                </c:pt>
                <c:pt idx="12">
                  <c:v>19.112903225806452</c:v>
                </c:pt>
                <c:pt idx="13">
                  <c:v>16.969696969696969</c:v>
                </c:pt>
                <c:pt idx="14">
                  <c:v>15.833333333333334</c:v>
                </c:pt>
                <c:pt idx="15">
                  <c:v>19</c:v>
                </c:pt>
                <c:pt idx="16">
                  <c:v>18.157894736842106</c:v>
                </c:pt>
                <c:pt idx="17">
                  <c:v>20</c:v>
                </c:pt>
                <c:pt idx="18">
                  <c:v>17.407407407407408</c:v>
                </c:pt>
                <c:pt idx="19">
                  <c:v>16.038961038961038</c:v>
                </c:pt>
                <c:pt idx="20">
                  <c:v>16.666666666666668</c:v>
                </c:pt>
                <c:pt idx="21">
                  <c:v>19.714285714285715</c:v>
                </c:pt>
                <c:pt idx="22">
                  <c:v>20</c:v>
                </c:pt>
                <c:pt idx="23">
                  <c:v>18.793103448275861</c:v>
                </c:pt>
                <c:pt idx="24">
                  <c:v>18.421052631578949</c:v>
                </c:pt>
                <c:pt idx="25">
                  <c:v>13.461538461538462</c:v>
                </c:pt>
                <c:pt idx="26">
                  <c:v>19.534883720930232</c:v>
                </c:pt>
                <c:pt idx="27">
                  <c:v>18.048780487804876</c:v>
                </c:pt>
                <c:pt idx="28">
                  <c:v>17.820512820512821</c:v>
                </c:pt>
                <c:pt idx="29">
                  <c:v>17.333333333333332</c:v>
                </c:pt>
                <c:pt idx="30">
                  <c:v>14.210526315789474</c:v>
                </c:pt>
                <c:pt idx="31">
                  <c:v>17.105263157894736</c:v>
                </c:pt>
                <c:pt idx="32">
                  <c:v>18.888888888888889</c:v>
                </c:pt>
                <c:pt idx="33">
                  <c:v>18.695652173913043</c:v>
                </c:pt>
                <c:pt idx="34">
                  <c:v>17.368421052631579</c:v>
                </c:pt>
                <c:pt idx="35">
                  <c:v>17.291666666666668</c:v>
                </c:pt>
                <c:pt idx="36">
                  <c:v>20</c:v>
                </c:pt>
                <c:pt idx="37">
                  <c:v>19.5</c:v>
                </c:pt>
                <c:pt idx="38">
                  <c:v>19.558823529411764</c:v>
                </c:pt>
                <c:pt idx="39">
                  <c:v>19.416666666666668</c:v>
                </c:pt>
                <c:pt idx="40">
                  <c:v>15.75</c:v>
                </c:pt>
                <c:pt idx="41">
                  <c:v>17.857142857142858</c:v>
                </c:pt>
                <c:pt idx="42">
                  <c:v>17.888888888888889</c:v>
                </c:pt>
                <c:pt idx="43">
                  <c:v>17.222222222222221</c:v>
                </c:pt>
                <c:pt idx="44">
                  <c:v>18.653846153846153</c:v>
                </c:pt>
                <c:pt idx="45">
                  <c:v>18.488372093023255</c:v>
                </c:pt>
                <c:pt idx="46">
                  <c:v>18.902439024390244</c:v>
                </c:pt>
                <c:pt idx="47" formatCode="0.0_ ">
                  <c:v>17.337736932797242</c:v>
                </c:pt>
              </c:numCache>
            </c:numRef>
          </c:val>
          <c:extLst>
            <c:ext xmlns:c16="http://schemas.microsoft.com/office/drawing/2014/chart" uri="{C3380CC4-5D6E-409C-BE32-E72D297353CC}">
              <c16:uniqueId val="{00000000-9C6A-46B4-83B9-1BDD078BA3FF}"/>
            </c:ext>
          </c:extLst>
        </c:ser>
        <c:ser>
          <c:idx val="2"/>
          <c:order val="1"/>
          <c:tx>
            <c:strRef>
              <c:f>'Ⅲ（１）'!$Y$3</c:f>
              <c:strCache>
                <c:ptCount val="1"/>
                <c:pt idx="0">
                  <c:v>②ケアプラン点検をどの程度実施しているか(20点、15点、10点、5点)(平均8.5点)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'Ⅲ（１）'!$Y$4:$Y$51</c:f>
              <c:numCache>
                <c:formatCode>General</c:formatCode>
                <c:ptCount val="48"/>
                <c:pt idx="0">
                  <c:v>8.016759776536313</c:v>
                </c:pt>
                <c:pt idx="1">
                  <c:v>9.375</c:v>
                </c:pt>
                <c:pt idx="2">
                  <c:v>6.8181818181818183</c:v>
                </c:pt>
                <c:pt idx="3">
                  <c:v>6.2857142857142856</c:v>
                </c:pt>
                <c:pt idx="4">
                  <c:v>9</c:v>
                </c:pt>
                <c:pt idx="5">
                  <c:v>7.5714285714285712</c:v>
                </c:pt>
                <c:pt idx="6">
                  <c:v>4.406779661016949</c:v>
                </c:pt>
                <c:pt idx="7">
                  <c:v>7.7272727272727275</c:v>
                </c:pt>
                <c:pt idx="8">
                  <c:v>5.8</c:v>
                </c:pt>
                <c:pt idx="9">
                  <c:v>3.7142857142857144</c:v>
                </c:pt>
                <c:pt idx="10">
                  <c:v>7.3809523809523814</c:v>
                </c:pt>
                <c:pt idx="11">
                  <c:v>5.5555555555555554</c:v>
                </c:pt>
                <c:pt idx="12">
                  <c:v>5.967741935483871</c:v>
                </c:pt>
                <c:pt idx="13">
                  <c:v>6.5151515151515156</c:v>
                </c:pt>
                <c:pt idx="14">
                  <c:v>8.6666666666666661</c:v>
                </c:pt>
                <c:pt idx="15">
                  <c:v>6</c:v>
                </c:pt>
                <c:pt idx="16">
                  <c:v>10.789473684210526</c:v>
                </c:pt>
                <c:pt idx="17">
                  <c:v>13.529411764705882</c:v>
                </c:pt>
                <c:pt idx="18">
                  <c:v>13.518518518518519</c:v>
                </c:pt>
                <c:pt idx="19">
                  <c:v>8.6363636363636367</c:v>
                </c:pt>
                <c:pt idx="20">
                  <c:v>6.1904761904761907</c:v>
                </c:pt>
                <c:pt idx="21">
                  <c:v>7.1428571428571432</c:v>
                </c:pt>
                <c:pt idx="22">
                  <c:v>8.6111111111111107</c:v>
                </c:pt>
                <c:pt idx="23">
                  <c:v>7.5862068965517242</c:v>
                </c:pt>
                <c:pt idx="24">
                  <c:v>12.105263157894736</c:v>
                </c:pt>
                <c:pt idx="25">
                  <c:v>7.3076923076923075</c:v>
                </c:pt>
                <c:pt idx="26">
                  <c:v>10.232558139534884</c:v>
                </c:pt>
                <c:pt idx="27">
                  <c:v>7.6829268292682924</c:v>
                </c:pt>
                <c:pt idx="28">
                  <c:v>9.7435897435897427</c:v>
                </c:pt>
                <c:pt idx="29">
                  <c:v>9.6666666666666661</c:v>
                </c:pt>
                <c:pt idx="30">
                  <c:v>8.4210526315789469</c:v>
                </c:pt>
                <c:pt idx="31">
                  <c:v>11.052631578947368</c:v>
                </c:pt>
                <c:pt idx="32">
                  <c:v>11.481481481481481</c:v>
                </c:pt>
                <c:pt idx="33">
                  <c:v>7.6086956521739131</c:v>
                </c:pt>
                <c:pt idx="34">
                  <c:v>9.7368421052631575</c:v>
                </c:pt>
                <c:pt idx="35">
                  <c:v>10.208333333333334</c:v>
                </c:pt>
                <c:pt idx="36">
                  <c:v>11.176470588235293</c:v>
                </c:pt>
                <c:pt idx="37">
                  <c:v>13.5</c:v>
                </c:pt>
                <c:pt idx="38">
                  <c:v>8.8235294117647065</c:v>
                </c:pt>
                <c:pt idx="39">
                  <c:v>13.25</c:v>
                </c:pt>
                <c:pt idx="40">
                  <c:v>4</c:v>
                </c:pt>
                <c:pt idx="41">
                  <c:v>10.714285714285714</c:v>
                </c:pt>
                <c:pt idx="42">
                  <c:v>12.444444444444445</c:v>
                </c:pt>
                <c:pt idx="43">
                  <c:v>8.8888888888888893</c:v>
                </c:pt>
                <c:pt idx="44">
                  <c:v>11.923076923076923</c:v>
                </c:pt>
                <c:pt idx="45">
                  <c:v>12.325581395348838</c:v>
                </c:pt>
                <c:pt idx="46">
                  <c:v>6.2195121951219514</c:v>
                </c:pt>
                <c:pt idx="47" formatCode="0.0_ ">
                  <c:v>8.4922458357265942</c:v>
                </c:pt>
              </c:numCache>
            </c:numRef>
          </c:val>
          <c:extLst>
            <c:ext xmlns:c16="http://schemas.microsoft.com/office/drawing/2014/chart" uri="{C3380CC4-5D6E-409C-BE32-E72D297353CC}">
              <c16:uniqueId val="{00000001-9C6A-46B4-83B9-1BDD078BA3FF}"/>
            </c:ext>
          </c:extLst>
        </c:ser>
        <c:ser>
          <c:idx val="3"/>
          <c:order val="2"/>
          <c:tx>
            <c:strRef>
              <c:f>'Ⅲ（１）'!$Z$3</c:f>
              <c:strCache>
                <c:ptCount val="1"/>
                <c:pt idx="0">
                  <c:v>③医療情報との突合結果をどの程度点検しているか。（全保険者の上位を評価)(5点、4点、3点、2点)(平均3.6点)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'Ⅲ（１）'!$Z$4:$Z$51</c:f>
              <c:numCache>
                <c:formatCode>General</c:formatCode>
                <c:ptCount val="48"/>
                <c:pt idx="0">
                  <c:v>3.011173184357542</c:v>
                </c:pt>
                <c:pt idx="1">
                  <c:v>3.85</c:v>
                </c:pt>
                <c:pt idx="2">
                  <c:v>4.6969696969696972</c:v>
                </c:pt>
                <c:pt idx="3">
                  <c:v>1.4571428571428571</c:v>
                </c:pt>
                <c:pt idx="4">
                  <c:v>3.36</c:v>
                </c:pt>
                <c:pt idx="5">
                  <c:v>4.7714285714285714</c:v>
                </c:pt>
                <c:pt idx="6">
                  <c:v>4.0338983050847457</c:v>
                </c:pt>
                <c:pt idx="7">
                  <c:v>4.8181818181818183</c:v>
                </c:pt>
                <c:pt idx="8">
                  <c:v>5</c:v>
                </c:pt>
                <c:pt idx="9">
                  <c:v>4.9142857142857146</c:v>
                </c:pt>
                <c:pt idx="10">
                  <c:v>4.7142857142857144</c:v>
                </c:pt>
                <c:pt idx="11">
                  <c:v>2.1481481481481484</c:v>
                </c:pt>
                <c:pt idx="12">
                  <c:v>2.0483870967741935</c:v>
                </c:pt>
                <c:pt idx="13">
                  <c:v>3.8484848484848486</c:v>
                </c:pt>
                <c:pt idx="14">
                  <c:v>3.2666666666666666</c:v>
                </c:pt>
                <c:pt idx="15">
                  <c:v>5</c:v>
                </c:pt>
                <c:pt idx="16">
                  <c:v>5</c:v>
                </c:pt>
                <c:pt idx="17">
                  <c:v>5</c:v>
                </c:pt>
                <c:pt idx="18">
                  <c:v>2.7777777777777777</c:v>
                </c:pt>
                <c:pt idx="19">
                  <c:v>3.5584415584415585</c:v>
                </c:pt>
                <c:pt idx="20">
                  <c:v>5</c:v>
                </c:pt>
                <c:pt idx="21">
                  <c:v>4.7714285714285714</c:v>
                </c:pt>
                <c:pt idx="22">
                  <c:v>3.3888888888888888</c:v>
                </c:pt>
                <c:pt idx="23">
                  <c:v>4.3103448275862073</c:v>
                </c:pt>
                <c:pt idx="24">
                  <c:v>3.8947368421052633</c:v>
                </c:pt>
                <c:pt idx="25">
                  <c:v>5</c:v>
                </c:pt>
                <c:pt idx="26">
                  <c:v>2.9069767441860463</c:v>
                </c:pt>
                <c:pt idx="27">
                  <c:v>2.5365853658536586</c:v>
                </c:pt>
                <c:pt idx="28">
                  <c:v>1.9743589743589745</c:v>
                </c:pt>
                <c:pt idx="29">
                  <c:v>5</c:v>
                </c:pt>
                <c:pt idx="30">
                  <c:v>3.263157894736842</c:v>
                </c:pt>
                <c:pt idx="31">
                  <c:v>3.9473684210526314</c:v>
                </c:pt>
                <c:pt idx="32">
                  <c:v>2.925925925925926</c:v>
                </c:pt>
                <c:pt idx="33">
                  <c:v>3.2173913043478262</c:v>
                </c:pt>
                <c:pt idx="34">
                  <c:v>3.4210526315789473</c:v>
                </c:pt>
                <c:pt idx="35">
                  <c:v>4.5</c:v>
                </c:pt>
                <c:pt idx="36">
                  <c:v>3.1764705882352939</c:v>
                </c:pt>
                <c:pt idx="37">
                  <c:v>4.7</c:v>
                </c:pt>
                <c:pt idx="38">
                  <c:v>4.8529411764705879</c:v>
                </c:pt>
                <c:pt idx="39">
                  <c:v>1.3666666666666667</c:v>
                </c:pt>
                <c:pt idx="40">
                  <c:v>3.65</c:v>
                </c:pt>
                <c:pt idx="41">
                  <c:v>2.8095238095238093</c:v>
                </c:pt>
                <c:pt idx="42">
                  <c:v>3.8444444444444446</c:v>
                </c:pt>
                <c:pt idx="43">
                  <c:v>3</c:v>
                </c:pt>
                <c:pt idx="44">
                  <c:v>3.9230769230769229</c:v>
                </c:pt>
                <c:pt idx="45">
                  <c:v>4.2558139534883717</c:v>
                </c:pt>
                <c:pt idx="46">
                  <c:v>2.2682926829268291</c:v>
                </c:pt>
                <c:pt idx="47" formatCode="0.0_ ">
                  <c:v>3.5646180356117174</c:v>
                </c:pt>
              </c:numCache>
            </c:numRef>
          </c:val>
          <c:extLst>
            <c:ext xmlns:c16="http://schemas.microsoft.com/office/drawing/2014/chart" uri="{C3380CC4-5D6E-409C-BE32-E72D297353CC}">
              <c16:uniqueId val="{00000002-9C6A-46B4-83B9-1BDD078BA3FF}"/>
            </c:ext>
          </c:extLst>
        </c:ser>
        <c:ser>
          <c:idx val="4"/>
          <c:order val="3"/>
          <c:tx>
            <c:strRef>
              <c:f>'Ⅲ（１）'!$AA$3</c:f>
              <c:strCache>
                <c:ptCount val="1"/>
                <c:pt idx="0">
                  <c:v>④縦覧点検10帳票のうち、いくつの帳票の点検を実施しているか(15点、10点、5点)(平均11.4点)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'Ⅲ（１）'!$AA$4:$AA$51</c:f>
              <c:numCache>
                <c:formatCode>General</c:formatCode>
                <c:ptCount val="48"/>
                <c:pt idx="0">
                  <c:v>10</c:v>
                </c:pt>
                <c:pt idx="1">
                  <c:v>12.25</c:v>
                </c:pt>
                <c:pt idx="2">
                  <c:v>10.757575757575758</c:v>
                </c:pt>
                <c:pt idx="3">
                  <c:v>15</c:v>
                </c:pt>
                <c:pt idx="4">
                  <c:v>12.6</c:v>
                </c:pt>
                <c:pt idx="5">
                  <c:v>12.571428571428571</c:v>
                </c:pt>
                <c:pt idx="6">
                  <c:v>11.949152542372881</c:v>
                </c:pt>
                <c:pt idx="7">
                  <c:v>13.75</c:v>
                </c:pt>
                <c:pt idx="8">
                  <c:v>12</c:v>
                </c:pt>
                <c:pt idx="9">
                  <c:v>13.142857142857142</c:v>
                </c:pt>
                <c:pt idx="10">
                  <c:v>11.904761904761905</c:v>
                </c:pt>
                <c:pt idx="11">
                  <c:v>7.3148148148148149</c:v>
                </c:pt>
                <c:pt idx="12">
                  <c:v>6.370967741935484</c:v>
                </c:pt>
                <c:pt idx="13">
                  <c:v>12.272727272727273</c:v>
                </c:pt>
                <c:pt idx="14">
                  <c:v>11.666666666666666</c:v>
                </c:pt>
                <c:pt idx="15">
                  <c:v>12</c:v>
                </c:pt>
                <c:pt idx="16">
                  <c:v>12.894736842105264</c:v>
                </c:pt>
                <c:pt idx="17">
                  <c:v>15</c:v>
                </c:pt>
                <c:pt idx="18">
                  <c:v>11.666666666666666</c:v>
                </c:pt>
                <c:pt idx="19">
                  <c:v>11.103896103896103</c:v>
                </c:pt>
                <c:pt idx="20">
                  <c:v>11.666666666666666</c:v>
                </c:pt>
                <c:pt idx="21">
                  <c:v>13.571428571428571</c:v>
                </c:pt>
                <c:pt idx="22">
                  <c:v>10.833333333333334</c:v>
                </c:pt>
                <c:pt idx="23">
                  <c:v>13.103448275862069</c:v>
                </c:pt>
                <c:pt idx="24">
                  <c:v>12.105263157894736</c:v>
                </c:pt>
                <c:pt idx="25">
                  <c:v>13.076923076923077</c:v>
                </c:pt>
                <c:pt idx="26">
                  <c:v>10.930232558139535</c:v>
                </c:pt>
                <c:pt idx="27">
                  <c:v>10.24390243902439</c:v>
                </c:pt>
                <c:pt idx="28">
                  <c:v>10.76923076923077</c:v>
                </c:pt>
                <c:pt idx="29">
                  <c:v>15</c:v>
                </c:pt>
                <c:pt idx="30">
                  <c:v>12.105263157894736</c:v>
                </c:pt>
                <c:pt idx="31">
                  <c:v>13.157894736842104</c:v>
                </c:pt>
                <c:pt idx="32">
                  <c:v>10.74074074074074</c:v>
                </c:pt>
                <c:pt idx="33">
                  <c:v>14.347826086956522</c:v>
                </c:pt>
                <c:pt idx="34">
                  <c:v>10</c:v>
                </c:pt>
                <c:pt idx="35">
                  <c:v>11.666666666666666</c:v>
                </c:pt>
                <c:pt idx="36">
                  <c:v>13.235294117647058</c:v>
                </c:pt>
                <c:pt idx="37">
                  <c:v>13</c:v>
                </c:pt>
                <c:pt idx="38">
                  <c:v>14.558823529411764</c:v>
                </c:pt>
                <c:pt idx="39">
                  <c:v>10.166666666666666</c:v>
                </c:pt>
                <c:pt idx="40">
                  <c:v>3.5</c:v>
                </c:pt>
                <c:pt idx="41">
                  <c:v>11.19047619047619</c:v>
                </c:pt>
                <c:pt idx="42">
                  <c:v>11.555555555555555</c:v>
                </c:pt>
                <c:pt idx="43">
                  <c:v>11.111111111111111</c:v>
                </c:pt>
                <c:pt idx="44">
                  <c:v>10.576923076923077</c:v>
                </c:pt>
                <c:pt idx="45">
                  <c:v>11.744186046511627</c:v>
                </c:pt>
                <c:pt idx="46">
                  <c:v>10.121951219512194</c:v>
                </c:pt>
                <c:pt idx="47" formatCode="0.0_ ">
                  <c:v>11.355542791499138</c:v>
                </c:pt>
              </c:numCache>
            </c:numRef>
          </c:val>
          <c:extLst>
            <c:ext xmlns:c16="http://schemas.microsoft.com/office/drawing/2014/chart" uri="{C3380CC4-5D6E-409C-BE32-E72D297353CC}">
              <c16:uniqueId val="{00000003-9C6A-46B4-83B9-1BDD078BA3FF}"/>
            </c:ext>
          </c:extLst>
        </c:ser>
        <c:ser>
          <c:idx val="5"/>
          <c:order val="4"/>
          <c:tx>
            <c:strRef>
              <c:f>'Ⅲ（１）'!$AB$3</c:f>
              <c:strCache>
                <c:ptCount val="1"/>
                <c:pt idx="0">
                  <c:v>⑤福祉用具の利用に関しリハビリテーション専門職が関与する仕組みを設けているか(全て該当15点、2つ該当 12点、1つ該当 10点)(平均4.4点)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'Ⅲ（１）'!$AB$4:$AB$51</c:f>
              <c:numCache>
                <c:formatCode>General</c:formatCode>
                <c:ptCount val="48"/>
                <c:pt idx="0">
                  <c:v>3.6592178770949721</c:v>
                </c:pt>
                <c:pt idx="1">
                  <c:v>3.1749999999999998</c:v>
                </c:pt>
                <c:pt idx="2">
                  <c:v>2.4848484848484849</c:v>
                </c:pt>
                <c:pt idx="3">
                  <c:v>3.9428571428571431</c:v>
                </c:pt>
                <c:pt idx="4">
                  <c:v>3.4</c:v>
                </c:pt>
                <c:pt idx="5">
                  <c:v>6.9714285714285715</c:v>
                </c:pt>
                <c:pt idx="6">
                  <c:v>2.3220338983050848</c:v>
                </c:pt>
                <c:pt idx="7">
                  <c:v>1.5227272727272727</c:v>
                </c:pt>
                <c:pt idx="8">
                  <c:v>2.56</c:v>
                </c:pt>
                <c:pt idx="9">
                  <c:v>2.0571428571428569</c:v>
                </c:pt>
                <c:pt idx="10">
                  <c:v>5.8412698412698409</c:v>
                </c:pt>
                <c:pt idx="11">
                  <c:v>2.574074074074074</c:v>
                </c:pt>
                <c:pt idx="12">
                  <c:v>5.225806451612903</c:v>
                </c:pt>
                <c:pt idx="13">
                  <c:v>4.3636363636363633</c:v>
                </c:pt>
                <c:pt idx="14">
                  <c:v>5.6333333333333337</c:v>
                </c:pt>
                <c:pt idx="15">
                  <c:v>5.6</c:v>
                </c:pt>
                <c:pt idx="16">
                  <c:v>6.3684210526315788</c:v>
                </c:pt>
                <c:pt idx="17">
                  <c:v>7.1764705882352944</c:v>
                </c:pt>
                <c:pt idx="18">
                  <c:v>3.6666666666666665</c:v>
                </c:pt>
                <c:pt idx="19">
                  <c:v>3.5064935064935066</c:v>
                </c:pt>
                <c:pt idx="20">
                  <c:v>5.6904761904761907</c:v>
                </c:pt>
                <c:pt idx="21">
                  <c:v>8.6285714285714281</c:v>
                </c:pt>
                <c:pt idx="22">
                  <c:v>3.0370370370370372</c:v>
                </c:pt>
                <c:pt idx="23">
                  <c:v>3.1724137931034484</c:v>
                </c:pt>
                <c:pt idx="24">
                  <c:v>7.8947368421052628</c:v>
                </c:pt>
                <c:pt idx="25">
                  <c:v>2.6923076923076925</c:v>
                </c:pt>
                <c:pt idx="26">
                  <c:v>6.1395348837209305</c:v>
                </c:pt>
                <c:pt idx="27">
                  <c:v>6.7317073170731705</c:v>
                </c:pt>
                <c:pt idx="28">
                  <c:v>2.1794871794871793</c:v>
                </c:pt>
                <c:pt idx="29">
                  <c:v>7.666666666666667</c:v>
                </c:pt>
                <c:pt idx="30">
                  <c:v>3.7894736842105261</c:v>
                </c:pt>
                <c:pt idx="31">
                  <c:v>5.7368421052631575</c:v>
                </c:pt>
                <c:pt idx="32">
                  <c:v>5.2962962962962967</c:v>
                </c:pt>
                <c:pt idx="33">
                  <c:v>4.2608695652173916</c:v>
                </c:pt>
                <c:pt idx="34">
                  <c:v>2.6315789473684212</c:v>
                </c:pt>
                <c:pt idx="35">
                  <c:v>1.25</c:v>
                </c:pt>
                <c:pt idx="36">
                  <c:v>4.117647058823529</c:v>
                </c:pt>
                <c:pt idx="37">
                  <c:v>2.2000000000000002</c:v>
                </c:pt>
                <c:pt idx="38">
                  <c:v>9.0882352941176467</c:v>
                </c:pt>
                <c:pt idx="39">
                  <c:v>4.9833333333333334</c:v>
                </c:pt>
                <c:pt idx="40">
                  <c:v>6.5</c:v>
                </c:pt>
                <c:pt idx="41">
                  <c:v>5.1904761904761907</c:v>
                </c:pt>
                <c:pt idx="42">
                  <c:v>4.3777777777777782</c:v>
                </c:pt>
                <c:pt idx="43">
                  <c:v>8.3333333333333339</c:v>
                </c:pt>
                <c:pt idx="44">
                  <c:v>6.6923076923076925</c:v>
                </c:pt>
                <c:pt idx="45">
                  <c:v>5.3720930232558137</c:v>
                </c:pt>
                <c:pt idx="46">
                  <c:v>1.5121951219512195</c:v>
                </c:pt>
                <c:pt idx="47" formatCode="0.0_ ">
                  <c:v>4.3997702469844917</c:v>
                </c:pt>
              </c:numCache>
            </c:numRef>
          </c:val>
          <c:extLst>
            <c:ext xmlns:c16="http://schemas.microsoft.com/office/drawing/2014/chart" uri="{C3380CC4-5D6E-409C-BE32-E72D297353CC}">
              <c16:uniqueId val="{00000004-9C6A-46B4-83B9-1BDD078BA3FF}"/>
            </c:ext>
          </c:extLst>
        </c:ser>
        <c:ser>
          <c:idx val="6"/>
          <c:order val="5"/>
          <c:tx>
            <c:strRef>
              <c:f>'Ⅲ（１）'!$AC$3</c:f>
              <c:strCache>
                <c:ptCount val="1"/>
                <c:pt idx="0">
                  <c:v>⑥住宅改修の利用に際して、建築専門職、リハビリテーション専門職等が適切に関与する仕組みを設けているか(2つ該当15点、1つ該当 10点)(平均5.4点)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'Ⅲ（１）'!$AC$4:$AC$51</c:f>
              <c:numCache>
                <c:formatCode>General</c:formatCode>
                <c:ptCount val="48"/>
                <c:pt idx="0">
                  <c:v>4.8044692737430168</c:v>
                </c:pt>
                <c:pt idx="1">
                  <c:v>4.75</c:v>
                </c:pt>
                <c:pt idx="2">
                  <c:v>1.9696969696969697</c:v>
                </c:pt>
                <c:pt idx="3">
                  <c:v>5.5714285714285712</c:v>
                </c:pt>
                <c:pt idx="4">
                  <c:v>4</c:v>
                </c:pt>
                <c:pt idx="5">
                  <c:v>3.8571428571428572</c:v>
                </c:pt>
                <c:pt idx="6">
                  <c:v>1.1016949152542372</c:v>
                </c:pt>
                <c:pt idx="7">
                  <c:v>4.3181818181818183</c:v>
                </c:pt>
                <c:pt idx="8">
                  <c:v>4.2</c:v>
                </c:pt>
                <c:pt idx="9">
                  <c:v>3.1428571428571428</c:v>
                </c:pt>
                <c:pt idx="10">
                  <c:v>2.0634920634920637</c:v>
                </c:pt>
                <c:pt idx="11">
                  <c:v>3.1481481481481484</c:v>
                </c:pt>
                <c:pt idx="12">
                  <c:v>8.064516129032258</c:v>
                </c:pt>
                <c:pt idx="13">
                  <c:v>5</c:v>
                </c:pt>
                <c:pt idx="14">
                  <c:v>5.833333333333333</c:v>
                </c:pt>
                <c:pt idx="15">
                  <c:v>11.333333333333334</c:v>
                </c:pt>
                <c:pt idx="16">
                  <c:v>9.473684210526315</c:v>
                </c:pt>
                <c:pt idx="17">
                  <c:v>5.882352941176471</c:v>
                </c:pt>
                <c:pt idx="18">
                  <c:v>5</c:v>
                </c:pt>
                <c:pt idx="19">
                  <c:v>4.2857142857142856</c:v>
                </c:pt>
                <c:pt idx="20">
                  <c:v>5.4761904761904763</c:v>
                </c:pt>
                <c:pt idx="21">
                  <c:v>9.7142857142857135</c:v>
                </c:pt>
                <c:pt idx="22">
                  <c:v>6.9444444444444446</c:v>
                </c:pt>
                <c:pt idx="23">
                  <c:v>3.6206896551724137</c:v>
                </c:pt>
                <c:pt idx="24">
                  <c:v>10.526315789473685</c:v>
                </c:pt>
                <c:pt idx="25">
                  <c:v>3.8461538461538463</c:v>
                </c:pt>
                <c:pt idx="26">
                  <c:v>8.1395348837209305</c:v>
                </c:pt>
                <c:pt idx="27">
                  <c:v>8.9024390243902438</c:v>
                </c:pt>
                <c:pt idx="28">
                  <c:v>3.5897435897435899</c:v>
                </c:pt>
                <c:pt idx="29">
                  <c:v>5.833333333333333</c:v>
                </c:pt>
                <c:pt idx="30">
                  <c:v>3.9473684210526314</c:v>
                </c:pt>
                <c:pt idx="31">
                  <c:v>7.6315789473684212</c:v>
                </c:pt>
                <c:pt idx="32">
                  <c:v>6.8518518518518521</c:v>
                </c:pt>
                <c:pt idx="33">
                  <c:v>5.2173913043478262</c:v>
                </c:pt>
                <c:pt idx="34">
                  <c:v>3.6842105263157894</c:v>
                </c:pt>
                <c:pt idx="35">
                  <c:v>3.3333333333333335</c:v>
                </c:pt>
                <c:pt idx="36">
                  <c:v>2.9411764705882355</c:v>
                </c:pt>
                <c:pt idx="37">
                  <c:v>2.5</c:v>
                </c:pt>
                <c:pt idx="38">
                  <c:v>7.7941176470588234</c:v>
                </c:pt>
                <c:pt idx="39">
                  <c:v>4.833333333333333</c:v>
                </c:pt>
                <c:pt idx="40">
                  <c:v>6.25</c:v>
                </c:pt>
                <c:pt idx="41">
                  <c:v>8.5714285714285712</c:v>
                </c:pt>
                <c:pt idx="42">
                  <c:v>8.4444444444444446</c:v>
                </c:pt>
                <c:pt idx="43">
                  <c:v>5.833333333333333</c:v>
                </c:pt>
                <c:pt idx="44">
                  <c:v>6.5384615384615383</c:v>
                </c:pt>
                <c:pt idx="45">
                  <c:v>6.3953488372093021</c:v>
                </c:pt>
                <c:pt idx="46">
                  <c:v>9.3902439024390247</c:v>
                </c:pt>
                <c:pt idx="47" formatCode="0.0_ ">
                  <c:v>5.399195864445721</c:v>
                </c:pt>
              </c:numCache>
            </c:numRef>
          </c:val>
          <c:extLst>
            <c:ext xmlns:c16="http://schemas.microsoft.com/office/drawing/2014/chart" uri="{C3380CC4-5D6E-409C-BE32-E72D297353CC}">
              <c16:uniqueId val="{00000005-9C6A-46B4-83B9-1BDD078BA3FF}"/>
            </c:ext>
          </c:extLst>
        </c:ser>
        <c:ser>
          <c:idx val="7"/>
          <c:order val="6"/>
          <c:tx>
            <c:strRef>
              <c:f>'Ⅲ（１）'!$AD$3</c:f>
              <c:strCache>
                <c:ptCount val="1"/>
                <c:pt idx="0">
                  <c:v>⑦有料老人ホームやサ高住において、家賃や介護保険外のサービス提供費用等の確認や、介護相談員等の外部の目による情報提供等に基づき、不適切な介護保険サービスの提供の可能性がある場合は、利用者のケアプランの確認等を行い、必要な指導や都道府県への情報提供を行っているか(10点)(平均2.3点)</c:v>
                </c:pt>
              </c:strCache>
            </c:strRef>
          </c:tx>
          <c:spPr>
            <a:solidFill>
              <a:srgbClr val="74B230"/>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'Ⅲ（１）'!$AD$4:$AD$51</c:f>
              <c:numCache>
                <c:formatCode>General</c:formatCode>
                <c:ptCount val="48"/>
                <c:pt idx="0">
                  <c:v>1.1731843575418994</c:v>
                </c:pt>
                <c:pt idx="1">
                  <c:v>7</c:v>
                </c:pt>
                <c:pt idx="2">
                  <c:v>0.30303030303030304</c:v>
                </c:pt>
                <c:pt idx="3">
                  <c:v>2.5714285714285716</c:v>
                </c:pt>
                <c:pt idx="4">
                  <c:v>2.4</c:v>
                </c:pt>
                <c:pt idx="5">
                  <c:v>2</c:v>
                </c:pt>
                <c:pt idx="6">
                  <c:v>0.84745762711864403</c:v>
                </c:pt>
                <c:pt idx="7">
                  <c:v>2.5</c:v>
                </c:pt>
                <c:pt idx="8">
                  <c:v>1.6</c:v>
                </c:pt>
                <c:pt idx="9">
                  <c:v>1.4285714285714286</c:v>
                </c:pt>
                <c:pt idx="10">
                  <c:v>0.95238095238095233</c:v>
                </c:pt>
                <c:pt idx="11">
                  <c:v>0.92592592592592593</c:v>
                </c:pt>
                <c:pt idx="12">
                  <c:v>2.5806451612903225</c:v>
                </c:pt>
                <c:pt idx="13">
                  <c:v>4.2424242424242422</c:v>
                </c:pt>
                <c:pt idx="14">
                  <c:v>2</c:v>
                </c:pt>
                <c:pt idx="15">
                  <c:v>8.6666666666666661</c:v>
                </c:pt>
                <c:pt idx="16">
                  <c:v>2.1052631578947367</c:v>
                </c:pt>
                <c:pt idx="17">
                  <c:v>2.3529411764705883</c:v>
                </c:pt>
                <c:pt idx="18">
                  <c:v>4.8148148148148149</c:v>
                </c:pt>
                <c:pt idx="19">
                  <c:v>0.51948051948051943</c:v>
                </c:pt>
                <c:pt idx="20">
                  <c:v>3.0952380952380953</c:v>
                </c:pt>
                <c:pt idx="21">
                  <c:v>3.7142857142857144</c:v>
                </c:pt>
                <c:pt idx="22">
                  <c:v>4.8148148148148149</c:v>
                </c:pt>
                <c:pt idx="23">
                  <c:v>3.103448275862069</c:v>
                </c:pt>
                <c:pt idx="24">
                  <c:v>2.6315789473684212</c:v>
                </c:pt>
                <c:pt idx="25">
                  <c:v>1.1538461538461537</c:v>
                </c:pt>
                <c:pt idx="26">
                  <c:v>3.7209302325581395</c:v>
                </c:pt>
                <c:pt idx="27">
                  <c:v>4.8780487804878048</c:v>
                </c:pt>
                <c:pt idx="28">
                  <c:v>1.2820512820512822</c:v>
                </c:pt>
                <c:pt idx="29">
                  <c:v>1.6666666666666667</c:v>
                </c:pt>
                <c:pt idx="30">
                  <c:v>1.0526315789473684</c:v>
                </c:pt>
                <c:pt idx="31">
                  <c:v>4.2105263157894735</c:v>
                </c:pt>
                <c:pt idx="32">
                  <c:v>2.5925925925925926</c:v>
                </c:pt>
                <c:pt idx="33">
                  <c:v>1.7391304347826086</c:v>
                </c:pt>
                <c:pt idx="34">
                  <c:v>1.5789473684210527</c:v>
                </c:pt>
                <c:pt idx="35">
                  <c:v>1.25</c:v>
                </c:pt>
                <c:pt idx="36">
                  <c:v>2.9411764705882355</c:v>
                </c:pt>
                <c:pt idx="37">
                  <c:v>7</c:v>
                </c:pt>
                <c:pt idx="38">
                  <c:v>1.1764705882352942</c:v>
                </c:pt>
                <c:pt idx="39">
                  <c:v>1.6666666666666667</c:v>
                </c:pt>
                <c:pt idx="40">
                  <c:v>0.5</c:v>
                </c:pt>
                <c:pt idx="41">
                  <c:v>2.3809523809523809</c:v>
                </c:pt>
                <c:pt idx="42">
                  <c:v>2.4444444444444446</c:v>
                </c:pt>
                <c:pt idx="43">
                  <c:v>4.4444444444444446</c:v>
                </c:pt>
                <c:pt idx="44">
                  <c:v>1.9230769230769231</c:v>
                </c:pt>
                <c:pt idx="45">
                  <c:v>2.7906976744186047</c:v>
                </c:pt>
                <c:pt idx="46">
                  <c:v>0.73170731707317072</c:v>
                </c:pt>
                <c:pt idx="47" formatCode="0.0_ ">
                  <c:v>2.3090178058587019</c:v>
                </c:pt>
              </c:numCache>
            </c:numRef>
          </c:val>
          <c:extLst>
            <c:ext xmlns:c16="http://schemas.microsoft.com/office/drawing/2014/chart" uri="{C3380CC4-5D6E-409C-BE32-E72D297353CC}">
              <c16:uniqueId val="{00000006-9C6A-46B4-83B9-1BDD078BA3FF}"/>
            </c:ext>
          </c:extLst>
        </c:ser>
        <c:ser>
          <c:idx val="8"/>
          <c:order val="7"/>
          <c:tx>
            <c:strRef>
              <c:f>'Ⅲ（１）'!$AE$3</c:f>
              <c:strCache>
                <c:ptCount val="1"/>
                <c:pt idx="0">
                  <c:v>⑧介護ワンストップサービスの対象手続を「ぴったりサービス」上で検索できるように登録している、又は、各保険者の介護ワンストップサービスの対象手続を１以上、「ぴったりサービス」上でオンライン申請対応しているか(10点)(平均1.0点)</c:v>
                </c:pt>
              </c:strCache>
            </c:strRef>
          </c:tx>
          <c:spPr>
            <a:solidFill>
              <a:schemeClr val="accent5">
                <a:lumMod val="20000"/>
                <a:lumOff val="80000"/>
              </a:schemeClr>
            </a:solidFill>
            <a:ln w="6350">
              <a:solidFill>
                <a:schemeClr val="bg1">
                  <a:lumMod val="50000"/>
                </a:schemeClr>
              </a:solidFill>
            </a:ln>
            <a:effectLst/>
          </c:spPr>
          <c:invertIfNegative val="0"/>
          <c:dLbls>
            <c:dLbl>
              <c:idx val="25"/>
              <c:layout>
                <c:manualLayout>
                  <c:x val="8.4005394866145892E-3"/>
                  <c:y val="-2.08386250314224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9C6A-46B4-83B9-1BDD078BA3FF}"/>
                </c:ext>
              </c:extLst>
            </c:dLbl>
            <c:dLbl>
              <c:idx val="28"/>
              <c:layout>
                <c:manualLayout>
                  <c:x val="5.6003596577430597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C6A-46B4-83B9-1BDD078BA3FF}"/>
                </c:ext>
              </c:extLst>
            </c:dLbl>
            <c:dLbl>
              <c:idx val="30"/>
              <c:layout>
                <c:manualLayout>
                  <c:x val="5.6003596577429565E-3"/>
                  <c:y val="-2.08386250314224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C6A-46B4-83B9-1BDD078BA3FF}"/>
                </c:ext>
              </c:extLst>
            </c:dLbl>
            <c:dLbl>
              <c:idx val="33"/>
              <c:layout>
                <c:manualLayout>
                  <c:x val="5.6003596577430597E-3"/>
                  <c:y val="-2.08386250314220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9C6A-46B4-83B9-1BDD078BA3FF}"/>
                </c:ext>
              </c:extLst>
            </c:dLbl>
            <c:dLbl>
              <c:idx val="35"/>
              <c:layout>
                <c:manualLayout>
                  <c:x val="5.6003596577429565E-3"/>
                  <c:y val="-3.8203704558485264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9C6A-46B4-83B9-1BDD078BA3FF}"/>
                </c:ext>
              </c:extLst>
            </c:dLbl>
            <c:dLbl>
              <c:idx val="40"/>
              <c:layout>
                <c:manualLayout>
                  <c:x val="2.8001798288716322E-3"/>
                  <c:y val="-2.08386250314220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9C6A-46B4-83B9-1BDD078BA3FF}"/>
                </c:ext>
              </c:extLst>
            </c:dLbl>
            <c:dLbl>
              <c:idx val="46"/>
              <c:layout>
                <c:manualLayout>
                  <c:x val="5.6003596577430597E-3"/>
                  <c:y val="-2.08386250314220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9C6A-46B4-83B9-1BDD078BA3FF}"/>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'Ⅲ（１）'!$AE$4:$AE$51</c:f>
              <c:numCache>
                <c:formatCode>General</c:formatCode>
                <c:ptCount val="48"/>
                <c:pt idx="0">
                  <c:v>0.39106145251396646</c:v>
                </c:pt>
                <c:pt idx="1">
                  <c:v>1</c:v>
                </c:pt>
                <c:pt idx="2">
                  <c:v>0.90909090909090906</c:v>
                </c:pt>
                <c:pt idx="3">
                  <c:v>1.1428571428571428</c:v>
                </c:pt>
                <c:pt idx="4">
                  <c:v>1.6</c:v>
                </c:pt>
                <c:pt idx="5">
                  <c:v>0.2857142857142857</c:v>
                </c:pt>
                <c:pt idx="6">
                  <c:v>0.50847457627118642</c:v>
                </c:pt>
                <c:pt idx="7">
                  <c:v>1.3636363636363635</c:v>
                </c:pt>
                <c:pt idx="8">
                  <c:v>2</c:v>
                </c:pt>
                <c:pt idx="9">
                  <c:v>1.4285714285714286</c:v>
                </c:pt>
                <c:pt idx="10">
                  <c:v>1.1111111111111112</c:v>
                </c:pt>
                <c:pt idx="11">
                  <c:v>0.7407407407407407</c:v>
                </c:pt>
                <c:pt idx="12">
                  <c:v>1.7741935483870968</c:v>
                </c:pt>
                <c:pt idx="13">
                  <c:v>0.30303030303030304</c:v>
                </c:pt>
                <c:pt idx="14">
                  <c:v>0</c:v>
                </c:pt>
                <c:pt idx="15">
                  <c:v>4.666666666666667</c:v>
                </c:pt>
                <c:pt idx="16">
                  <c:v>1.5789473684210527</c:v>
                </c:pt>
                <c:pt idx="17">
                  <c:v>1.1764705882352942</c:v>
                </c:pt>
                <c:pt idx="18">
                  <c:v>7.7777777777777777</c:v>
                </c:pt>
                <c:pt idx="19">
                  <c:v>0.38961038961038963</c:v>
                </c:pt>
                <c:pt idx="20">
                  <c:v>2.1428571428571428</c:v>
                </c:pt>
                <c:pt idx="21">
                  <c:v>0.5714285714285714</c:v>
                </c:pt>
                <c:pt idx="22">
                  <c:v>1.1111111111111112</c:v>
                </c:pt>
                <c:pt idx="23">
                  <c:v>1.3793103448275863</c:v>
                </c:pt>
                <c:pt idx="24">
                  <c:v>0.52631578947368418</c:v>
                </c:pt>
                <c:pt idx="25">
                  <c:v>0</c:v>
                </c:pt>
                <c:pt idx="26">
                  <c:v>2.3255813953488373</c:v>
                </c:pt>
                <c:pt idx="27">
                  <c:v>3.1707317073170733</c:v>
                </c:pt>
                <c:pt idx="28">
                  <c:v>0</c:v>
                </c:pt>
                <c:pt idx="29">
                  <c:v>1.3333333333333333</c:v>
                </c:pt>
                <c:pt idx="30">
                  <c:v>0</c:v>
                </c:pt>
                <c:pt idx="31">
                  <c:v>0.52631578947368418</c:v>
                </c:pt>
                <c:pt idx="32">
                  <c:v>0.7407407407407407</c:v>
                </c:pt>
                <c:pt idx="33">
                  <c:v>0.43478260869565216</c:v>
                </c:pt>
                <c:pt idx="34">
                  <c:v>1.0526315789473684</c:v>
                </c:pt>
                <c:pt idx="35">
                  <c:v>0.83333333333333337</c:v>
                </c:pt>
                <c:pt idx="36">
                  <c:v>0.58823529411764708</c:v>
                </c:pt>
                <c:pt idx="37">
                  <c:v>0</c:v>
                </c:pt>
                <c:pt idx="38">
                  <c:v>0</c:v>
                </c:pt>
                <c:pt idx="39">
                  <c:v>1.1666666666666667</c:v>
                </c:pt>
                <c:pt idx="40">
                  <c:v>1</c:v>
                </c:pt>
                <c:pt idx="41">
                  <c:v>0</c:v>
                </c:pt>
                <c:pt idx="42">
                  <c:v>0.44444444444444442</c:v>
                </c:pt>
                <c:pt idx="43">
                  <c:v>0</c:v>
                </c:pt>
                <c:pt idx="44">
                  <c:v>1.5384615384615385</c:v>
                </c:pt>
                <c:pt idx="45">
                  <c:v>0.23255813953488372</c:v>
                </c:pt>
                <c:pt idx="46">
                  <c:v>0</c:v>
                </c:pt>
                <c:pt idx="47" formatCode="0.0_ ">
                  <c:v>1.0051694428489375</c:v>
                </c:pt>
              </c:numCache>
            </c:numRef>
          </c:val>
          <c:extLst>
            <c:ext xmlns:c16="http://schemas.microsoft.com/office/drawing/2014/chart" uri="{C3380CC4-5D6E-409C-BE32-E72D297353CC}">
              <c16:uniqueId val="{0000000E-9C6A-46B4-83B9-1BDD078BA3FF}"/>
            </c:ext>
          </c:extLst>
        </c:ser>
        <c:ser>
          <c:idx val="9"/>
          <c:order val="8"/>
          <c:tx>
            <c:strRef>
              <c:f>'Ⅲ（１）'!$AF$3</c:f>
              <c:strCache>
                <c:ptCount val="1"/>
                <c:pt idx="0">
                  <c:v>⑨所管する介護サービス事業所について、指定の有効期間中に一回（16.6％)以上の割合で実地指導を実施しているか(10点、5点)(平均4.5点)</c:v>
                </c:pt>
              </c:strCache>
            </c:strRef>
          </c:tx>
          <c:spPr>
            <a:solidFill>
              <a:schemeClr val="tx2">
                <a:lumMod val="60000"/>
                <a:lumOff val="40000"/>
              </a:schemeClr>
            </a:solidFill>
            <a:ln w="6350">
              <a:solidFill>
                <a:schemeClr val="bg1">
                  <a:lumMod val="50000"/>
                </a:schemeClr>
              </a:solidFill>
            </a:ln>
            <a:effectLst/>
          </c:spPr>
          <c:invertIfNegative val="0"/>
          <c:dLbls>
            <c:dLbl>
              <c:idx val="25"/>
              <c:layout>
                <c:manualLayout>
                  <c:x val="0"/>
                  <c:y val="-2.083862503142240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9C6A-46B4-83B9-1BDD078BA3FF}"/>
                </c:ext>
              </c:extLst>
            </c:dLbl>
            <c:dLbl>
              <c:idx val="28"/>
              <c:layout>
                <c:manualLayout>
                  <c:x val="-1.4000899144357649E-3"/>
                  <c:y val="-4.167725006284404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9C6A-46B4-83B9-1BDD078BA3FF}"/>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'Ⅲ（１）'!$AF$4:$AF$51</c:f>
              <c:numCache>
                <c:formatCode>General</c:formatCode>
                <c:ptCount val="48"/>
                <c:pt idx="0">
                  <c:v>5.0837988826815641</c:v>
                </c:pt>
                <c:pt idx="1">
                  <c:v>4.875</c:v>
                </c:pt>
                <c:pt idx="2">
                  <c:v>4.6969696969696972</c:v>
                </c:pt>
                <c:pt idx="3">
                  <c:v>3.1428571428571428</c:v>
                </c:pt>
                <c:pt idx="4">
                  <c:v>2.8</c:v>
                </c:pt>
                <c:pt idx="5">
                  <c:v>3</c:v>
                </c:pt>
                <c:pt idx="6">
                  <c:v>2.1186440677966103</c:v>
                </c:pt>
                <c:pt idx="7">
                  <c:v>5</c:v>
                </c:pt>
                <c:pt idx="8">
                  <c:v>5</c:v>
                </c:pt>
                <c:pt idx="9">
                  <c:v>4.8571428571428568</c:v>
                </c:pt>
                <c:pt idx="10">
                  <c:v>5</c:v>
                </c:pt>
                <c:pt idx="11">
                  <c:v>3.0555555555555554</c:v>
                </c:pt>
                <c:pt idx="12">
                  <c:v>3.467741935483871</c:v>
                </c:pt>
                <c:pt idx="13">
                  <c:v>4.8484848484848486</c:v>
                </c:pt>
                <c:pt idx="14">
                  <c:v>3.6666666666666665</c:v>
                </c:pt>
                <c:pt idx="15">
                  <c:v>4.333333333333333</c:v>
                </c:pt>
                <c:pt idx="16">
                  <c:v>4.2105263157894735</c:v>
                </c:pt>
                <c:pt idx="17">
                  <c:v>4.4117647058823533</c:v>
                </c:pt>
                <c:pt idx="18">
                  <c:v>6.2962962962962967</c:v>
                </c:pt>
                <c:pt idx="19">
                  <c:v>4.220779220779221</c:v>
                </c:pt>
                <c:pt idx="20">
                  <c:v>4.5238095238095237</c:v>
                </c:pt>
                <c:pt idx="21">
                  <c:v>7.7142857142857144</c:v>
                </c:pt>
                <c:pt idx="22">
                  <c:v>6.0185185185185182</c:v>
                </c:pt>
                <c:pt idx="23">
                  <c:v>4.6551724137931032</c:v>
                </c:pt>
                <c:pt idx="24">
                  <c:v>6.0526315789473681</c:v>
                </c:pt>
                <c:pt idx="25">
                  <c:v>4.2307692307692308</c:v>
                </c:pt>
                <c:pt idx="26">
                  <c:v>1.6279069767441861</c:v>
                </c:pt>
                <c:pt idx="27">
                  <c:v>4.5121951219512191</c:v>
                </c:pt>
                <c:pt idx="28">
                  <c:v>2.3076923076923075</c:v>
                </c:pt>
                <c:pt idx="29">
                  <c:v>3</c:v>
                </c:pt>
                <c:pt idx="30">
                  <c:v>4.7368421052631575</c:v>
                </c:pt>
                <c:pt idx="31">
                  <c:v>5</c:v>
                </c:pt>
                <c:pt idx="32">
                  <c:v>5.7407407407407405</c:v>
                </c:pt>
                <c:pt idx="33">
                  <c:v>5.4347826086956523</c:v>
                </c:pt>
                <c:pt idx="34">
                  <c:v>5.2631578947368425</c:v>
                </c:pt>
                <c:pt idx="35">
                  <c:v>3.5416666666666665</c:v>
                </c:pt>
                <c:pt idx="36">
                  <c:v>4.117647058823529</c:v>
                </c:pt>
                <c:pt idx="37">
                  <c:v>5</c:v>
                </c:pt>
                <c:pt idx="38">
                  <c:v>3.0882352941176472</c:v>
                </c:pt>
                <c:pt idx="39">
                  <c:v>5.25</c:v>
                </c:pt>
                <c:pt idx="40">
                  <c:v>6.75</c:v>
                </c:pt>
                <c:pt idx="41">
                  <c:v>3.5714285714285716</c:v>
                </c:pt>
                <c:pt idx="42">
                  <c:v>3.4444444444444446</c:v>
                </c:pt>
                <c:pt idx="43">
                  <c:v>5.833333333333333</c:v>
                </c:pt>
                <c:pt idx="44">
                  <c:v>5.7692307692307692</c:v>
                </c:pt>
                <c:pt idx="45">
                  <c:v>7.0930232558139537</c:v>
                </c:pt>
                <c:pt idx="46">
                  <c:v>4.8780487804878048</c:v>
                </c:pt>
                <c:pt idx="47" formatCode="0.0_ ">
                  <c:v>4.4859276278001152</c:v>
                </c:pt>
              </c:numCache>
            </c:numRef>
          </c:val>
          <c:extLst>
            <c:ext xmlns:c16="http://schemas.microsoft.com/office/drawing/2014/chart" uri="{C3380CC4-5D6E-409C-BE32-E72D297353CC}">
              <c16:uniqueId val="{00000011-9C6A-46B4-83B9-1BDD078BA3FF}"/>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0"/>
          <c:order val="9"/>
          <c:tx>
            <c:strRef>
              <c:f>'Ⅲ（１）'!$AG$3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2-9C6A-46B4-83B9-1BDD078BA3FF}"/>
                </c:ext>
              </c:extLst>
            </c:dLbl>
            <c:numFmt formatCode="#,##0_);[Red]\(#,##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'Ⅲ（１）'!$AG$4:$AG$51</c:f>
              <c:numCache>
                <c:formatCode>General</c:formatCode>
                <c:ptCount val="48"/>
                <c:pt idx="0">
                  <c:v>50.776536312849167</c:v>
                </c:pt>
                <c:pt idx="1">
                  <c:v>65.525000000000006</c:v>
                </c:pt>
                <c:pt idx="2">
                  <c:v>50.060606060606055</c:v>
                </c:pt>
                <c:pt idx="3">
                  <c:v>53.114285714285714</c:v>
                </c:pt>
                <c:pt idx="4">
                  <c:v>56.559999999999995</c:v>
                </c:pt>
                <c:pt idx="5">
                  <c:v>56.171428571428564</c:v>
                </c:pt>
                <c:pt idx="6">
                  <c:v>41.779661016949142</c:v>
                </c:pt>
                <c:pt idx="7">
                  <c:v>59.863636363636367</c:v>
                </c:pt>
                <c:pt idx="8">
                  <c:v>55.360000000000007</c:v>
                </c:pt>
                <c:pt idx="9">
                  <c:v>51.114285714285721</c:v>
                </c:pt>
                <c:pt idx="10">
                  <c:v>57.61904761904762</c:v>
                </c:pt>
                <c:pt idx="11">
                  <c:v>40.185185185185183</c:v>
                </c:pt>
                <c:pt idx="12">
                  <c:v>54.612903225806448</c:v>
                </c:pt>
                <c:pt idx="13">
                  <c:v>58.363636363636367</c:v>
                </c:pt>
                <c:pt idx="14">
                  <c:v>56.566666666666663</c:v>
                </c:pt>
                <c:pt idx="15">
                  <c:v>76.600000000000009</c:v>
                </c:pt>
                <c:pt idx="16">
                  <c:v>70.578947368421055</c:v>
                </c:pt>
                <c:pt idx="17">
                  <c:v>74.529411764705884</c:v>
                </c:pt>
                <c:pt idx="18">
                  <c:v>72.92592592592591</c:v>
                </c:pt>
                <c:pt idx="19">
                  <c:v>52.259740259740255</c:v>
                </c:pt>
                <c:pt idx="20">
                  <c:v>60.452380952380956</c:v>
                </c:pt>
                <c:pt idx="21">
                  <c:v>75.54285714285713</c:v>
                </c:pt>
                <c:pt idx="22">
                  <c:v>64.759259259259267</c:v>
                </c:pt>
                <c:pt idx="23">
                  <c:v>59.724137931034491</c:v>
                </c:pt>
                <c:pt idx="24">
                  <c:v>74.15789473684211</c:v>
                </c:pt>
                <c:pt idx="25">
                  <c:v>50.769230769230774</c:v>
                </c:pt>
                <c:pt idx="26">
                  <c:v>65.558139534883722</c:v>
                </c:pt>
                <c:pt idx="27">
                  <c:v>66.707317073170728</c:v>
                </c:pt>
                <c:pt idx="28">
                  <c:v>49.666666666666671</c:v>
                </c:pt>
                <c:pt idx="29">
                  <c:v>66.5</c:v>
                </c:pt>
                <c:pt idx="30">
                  <c:v>51.526315789473685</c:v>
                </c:pt>
                <c:pt idx="31">
                  <c:v>68.368421052631561</c:v>
                </c:pt>
                <c:pt idx="32">
                  <c:v>65.259259259259267</c:v>
                </c:pt>
                <c:pt idx="33">
                  <c:v>60.956521739130437</c:v>
                </c:pt>
                <c:pt idx="34">
                  <c:v>54.736842105263165</c:v>
                </c:pt>
                <c:pt idx="35">
                  <c:v>53.875</c:v>
                </c:pt>
                <c:pt idx="36">
                  <c:v>62.294117647058812</c:v>
                </c:pt>
                <c:pt idx="37">
                  <c:v>67.400000000000006</c:v>
                </c:pt>
                <c:pt idx="38">
                  <c:v>68.941176470588232</c:v>
                </c:pt>
                <c:pt idx="39">
                  <c:v>62.1</c:v>
                </c:pt>
                <c:pt idx="40">
                  <c:v>47.9</c:v>
                </c:pt>
                <c:pt idx="41">
                  <c:v>62.285714285714278</c:v>
                </c:pt>
                <c:pt idx="42">
                  <c:v>64.888888888888886</c:v>
                </c:pt>
                <c:pt idx="43">
                  <c:v>64.666666666666671</c:v>
                </c:pt>
                <c:pt idx="44">
                  <c:v>67.538461538461547</c:v>
                </c:pt>
                <c:pt idx="45">
                  <c:v>68.697674418604649</c:v>
                </c:pt>
                <c:pt idx="46">
                  <c:v>54.024390243902445</c:v>
                </c:pt>
                <c:pt idx="47" formatCode="0.0_ ">
                  <c:v>58.349224583572664</c:v>
                </c:pt>
              </c:numCache>
            </c:numRef>
          </c:val>
          <c:smooth val="0"/>
          <c:extLst>
            <c:ext xmlns:c16="http://schemas.microsoft.com/office/drawing/2014/chart" uri="{C3380CC4-5D6E-409C-BE32-E72D297353CC}">
              <c16:uniqueId val="{00000013-9C6A-46B4-83B9-1BDD078BA3FF}"/>
            </c:ext>
          </c:extLst>
        </c:ser>
        <c:ser>
          <c:idx val="11"/>
          <c:order val="10"/>
          <c:tx>
            <c:strRef>
              <c:f>'Ⅲ（１）'!$AH$3</c:f>
              <c:strCache>
                <c:ptCount val="1"/>
                <c:pt idx="0">
                  <c:v>平均</c:v>
                </c:pt>
              </c:strCache>
            </c:strRef>
          </c:tx>
          <c:spPr>
            <a:ln w="19050">
              <a:solidFill>
                <a:srgbClr val="FF0000"/>
              </a:solidFill>
              <a:prstDash val="sysDash"/>
            </a:ln>
            <a:effectLst/>
          </c:spPr>
          <c:marker>
            <c:symbol val="none"/>
          </c:marker>
          <c:cat>
            <c:strRef>
              <c:f>'Ⅲ（１）'!$W$4:$W$51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'Ⅲ（１）'!$AH$4:$AH$51</c:f>
              <c:numCache>
                <c:formatCode>General</c:formatCode>
                <c:ptCount val="48"/>
                <c:pt idx="0">
                  <c:v>58.349224583572664</c:v>
                </c:pt>
                <c:pt idx="1">
                  <c:v>58.349224583572664</c:v>
                </c:pt>
                <c:pt idx="2">
                  <c:v>58.349224583572664</c:v>
                </c:pt>
                <c:pt idx="3">
                  <c:v>58.349224583572664</c:v>
                </c:pt>
                <c:pt idx="4">
                  <c:v>58.349224583572664</c:v>
                </c:pt>
                <c:pt idx="5">
                  <c:v>58.349224583572664</c:v>
                </c:pt>
                <c:pt idx="6">
                  <c:v>58.349224583572664</c:v>
                </c:pt>
                <c:pt idx="7">
                  <c:v>58.349224583572664</c:v>
                </c:pt>
                <c:pt idx="8">
                  <c:v>58.349224583572664</c:v>
                </c:pt>
                <c:pt idx="9">
                  <c:v>58.349224583572664</c:v>
                </c:pt>
                <c:pt idx="10">
                  <c:v>58.349224583572664</c:v>
                </c:pt>
                <c:pt idx="11">
                  <c:v>58.349224583572664</c:v>
                </c:pt>
                <c:pt idx="12">
                  <c:v>58.349224583572664</c:v>
                </c:pt>
                <c:pt idx="13">
                  <c:v>58.349224583572664</c:v>
                </c:pt>
                <c:pt idx="14">
                  <c:v>58.349224583572664</c:v>
                </c:pt>
                <c:pt idx="15">
                  <c:v>58.349224583572664</c:v>
                </c:pt>
                <c:pt idx="16">
                  <c:v>58.349224583572664</c:v>
                </c:pt>
                <c:pt idx="17">
                  <c:v>58.349224583572664</c:v>
                </c:pt>
                <c:pt idx="18">
                  <c:v>58.349224583572664</c:v>
                </c:pt>
                <c:pt idx="19">
                  <c:v>58.349224583572664</c:v>
                </c:pt>
                <c:pt idx="20">
                  <c:v>58.349224583572664</c:v>
                </c:pt>
                <c:pt idx="21">
                  <c:v>58.349224583572664</c:v>
                </c:pt>
                <c:pt idx="22">
                  <c:v>58.349224583572664</c:v>
                </c:pt>
                <c:pt idx="23">
                  <c:v>58.349224583572664</c:v>
                </c:pt>
                <c:pt idx="24">
                  <c:v>58.349224583572664</c:v>
                </c:pt>
                <c:pt idx="25">
                  <c:v>58.349224583572664</c:v>
                </c:pt>
                <c:pt idx="26">
                  <c:v>58.349224583572664</c:v>
                </c:pt>
                <c:pt idx="27">
                  <c:v>58.349224583572664</c:v>
                </c:pt>
                <c:pt idx="28">
                  <c:v>58.349224583572664</c:v>
                </c:pt>
                <c:pt idx="29">
                  <c:v>58.349224583572664</c:v>
                </c:pt>
                <c:pt idx="30">
                  <c:v>58.349224583572664</c:v>
                </c:pt>
                <c:pt idx="31">
                  <c:v>58.349224583572664</c:v>
                </c:pt>
                <c:pt idx="32">
                  <c:v>58.349224583572664</c:v>
                </c:pt>
                <c:pt idx="33">
                  <c:v>58.349224583572664</c:v>
                </c:pt>
                <c:pt idx="34">
                  <c:v>58.349224583572664</c:v>
                </c:pt>
                <c:pt idx="35">
                  <c:v>58.349224583572664</c:v>
                </c:pt>
                <c:pt idx="36">
                  <c:v>58.349224583572664</c:v>
                </c:pt>
                <c:pt idx="37">
                  <c:v>58.349224583572664</c:v>
                </c:pt>
                <c:pt idx="38">
                  <c:v>58.349224583572664</c:v>
                </c:pt>
                <c:pt idx="39">
                  <c:v>58.349224583572664</c:v>
                </c:pt>
                <c:pt idx="40">
                  <c:v>58.349224583572664</c:v>
                </c:pt>
                <c:pt idx="41">
                  <c:v>58.349224583572664</c:v>
                </c:pt>
                <c:pt idx="42">
                  <c:v>58.349224583572664</c:v>
                </c:pt>
                <c:pt idx="43">
                  <c:v>58.349224583572664</c:v>
                </c:pt>
                <c:pt idx="44">
                  <c:v>58.349224583572664</c:v>
                </c:pt>
                <c:pt idx="45">
                  <c:v>58.349224583572664</c:v>
                </c:pt>
                <c:pt idx="46">
                  <c:v>58.349224583572664</c:v>
                </c:pt>
                <c:pt idx="47" formatCode="0.0_ ">
                  <c:v>58.349224583572664</c:v>
                </c:pt>
              </c:numCache>
            </c:numRef>
          </c:val>
          <c:smooth val="0"/>
          <c:extLst>
            <c:ext xmlns:c16="http://schemas.microsoft.com/office/drawing/2014/chart" uri="{C3380CC4-5D6E-409C-BE32-E72D297353CC}">
              <c16:uniqueId val="{00000014-9C6A-46B4-83B9-1BDD078BA3FF}"/>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9"/>
        <c:delete val="1"/>
      </c:legendEntry>
      <c:legendEntry>
        <c:idx val="10"/>
        <c:delete val="1"/>
      </c:legendEntry>
      <c:layout>
        <c:manualLayout>
          <c:xMode val="edge"/>
          <c:yMode val="edge"/>
          <c:x val="6.8355977042662261E-2"/>
          <c:y val="0.68068927019765424"/>
          <c:w val="0.89215803904946367"/>
          <c:h val="0.31716011152426138"/>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(2)</a:t>
            </a:r>
            <a:r>
              <a:rPr lang="ja-JP" altLang="en-US" sz="1200"/>
              <a:t>介護人材の確保 都道府県別市町村得点</a:t>
            </a:r>
            <a:r>
              <a:rPr lang="en-US" altLang="ja-JP" sz="1200"/>
              <a:t>(</a:t>
            </a:r>
            <a:r>
              <a:rPr lang="ja-JP" altLang="en-US" sz="1200"/>
              <a:t>満点</a:t>
            </a:r>
            <a:r>
              <a:rPr lang="en-US" altLang="ja-JP" sz="1200"/>
              <a:t>170</a:t>
            </a:r>
            <a:r>
              <a:rPr lang="ja-JP" altLang="en-US" sz="1200"/>
              <a:t>点、平均点</a:t>
            </a:r>
            <a:r>
              <a:rPr lang="en-US" altLang="ja-JP" sz="1200"/>
              <a:t>54.6</a:t>
            </a:r>
            <a:r>
              <a:rPr lang="ja-JP" altLang="en-US" sz="1200"/>
              <a:t>点、得点率</a:t>
            </a:r>
            <a:r>
              <a:rPr lang="en-US" altLang="ja-JP" sz="1200"/>
              <a:t>32.1%)</a:t>
            </a:r>
          </a:p>
        </c:rich>
      </c:tx>
      <c:layout>
        <c:manualLayout>
          <c:xMode val="edge"/>
          <c:yMode val="edge"/>
          <c:x val="0.16499377528789294"/>
          <c:y val="3.2007861012022722E-2"/>
        </c:manualLayout>
      </c:layout>
      <c:overlay val="0"/>
      <c:spPr>
        <a:noFill/>
        <a:ln>
          <a:noFill/>
        </a:ln>
        <a:effectLst/>
      </c:sp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'Ⅲ (2)'!$AT$3</c:f>
              <c:strCache>
                <c:ptCount val="1"/>
                <c:pt idx="0">
                  <c:v>合計</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2426-4821-BAE9-D678B8F43F49}"/>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(2)'!$AT$4:$AT$51</c:f>
              <c:numCache>
                <c:formatCode>General</c:formatCode>
                <c:ptCount val="48"/>
                <c:pt idx="0">
                  <c:v>56.022346368715084</c:v>
                </c:pt>
                <c:pt idx="1">
                  <c:v>39.85</c:v>
                </c:pt>
                <c:pt idx="2">
                  <c:v>56.212121212121211</c:v>
                </c:pt>
                <c:pt idx="3">
                  <c:v>51.285714285714285</c:v>
                </c:pt>
                <c:pt idx="4">
                  <c:v>25.56</c:v>
                </c:pt>
                <c:pt idx="5">
                  <c:v>50.685714285714283</c:v>
                </c:pt>
                <c:pt idx="6">
                  <c:v>34.508474576271183</c:v>
                </c:pt>
                <c:pt idx="7">
                  <c:v>48.06818181818182</c:v>
                </c:pt>
                <c:pt idx="8">
                  <c:v>59.72</c:v>
                </c:pt>
                <c:pt idx="9">
                  <c:v>32.142857142857146</c:v>
                </c:pt>
                <c:pt idx="10">
                  <c:v>43.603174603174601</c:v>
                </c:pt>
                <c:pt idx="11">
                  <c:v>57.407407407407405</c:v>
                </c:pt>
                <c:pt idx="12">
                  <c:v>85.096774193548384</c:v>
                </c:pt>
                <c:pt idx="13">
                  <c:v>79</c:v>
                </c:pt>
                <c:pt idx="14">
                  <c:v>64.033333333333331</c:v>
                </c:pt>
                <c:pt idx="15">
                  <c:v>82.2</c:v>
                </c:pt>
                <c:pt idx="16">
                  <c:v>56.263157894736842</c:v>
                </c:pt>
                <c:pt idx="17">
                  <c:v>34.117647058823529</c:v>
                </c:pt>
                <c:pt idx="18">
                  <c:v>33.518518518518519</c:v>
                </c:pt>
                <c:pt idx="19">
                  <c:v>49.480519480519483</c:v>
                </c:pt>
                <c:pt idx="20">
                  <c:v>47.833333333333336</c:v>
                </c:pt>
                <c:pt idx="21">
                  <c:v>72.400000000000006</c:v>
                </c:pt>
                <c:pt idx="22">
                  <c:v>58.74074074074074</c:v>
                </c:pt>
                <c:pt idx="23">
                  <c:v>58</c:v>
                </c:pt>
                <c:pt idx="24">
                  <c:v>68.263157894736835</c:v>
                </c:pt>
                <c:pt idx="25">
                  <c:v>67.807692307692307</c:v>
                </c:pt>
                <c:pt idx="26">
                  <c:v>91.79069767441861</c:v>
                </c:pt>
                <c:pt idx="27">
                  <c:v>76.463414634146346</c:v>
                </c:pt>
                <c:pt idx="28">
                  <c:v>37.384615384615387</c:v>
                </c:pt>
                <c:pt idx="29">
                  <c:v>33.1</c:v>
                </c:pt>
                <c:pt idx="30">
                  <c:v>35.473684210526315</c:v>
                </c:pt>
                <c:pt idx="31">
                  <c:v>80.89473684210526</c:v>
                </c:pt>
                <c:pt idx="32">
                  <c:v>53</c:v>
                </c:pt>
                <c:pt idx="33">
                  <c:v>88.739130434782609</c:v>
                </c:pt>
                <c:pt idx="34">
                  <c:v>30</c:v>
                </c:pt>
                <c:pt idx="35">
                  <c:v>29.458333333333332</c:v>
                </c:pt>
                <c:pt idx="36">
                  <c:v>41.352941176470587</c:v>
                </c:pt>
                <c:pt idx="37">
                  <c:v>31.55</c:v>
                </c:pt>
                <c:pt idx="38">
                  <c:v>69.647058823529406</c:v>
                </c:pt>
                <c:pt idx="39">
                  <c:v>54.583333333333336</c:v>
                </c:pt>
                <c:pt idx="40">
                  <c:v>77.3</c:v>
                </c:pt>
                <c:pt idx="41">
                  <c:v>67.047619047619051</c:v>
                </c:pt>
                <c:pt idx="42">
                  <c:v>40.977777777777774</c:v>
                </c:pt>
                <c:pt idx="43">
                  <c:v>88.111111111111114</c:v>
                </c:pt>
                <c:pt idx="44">
                  <c:v>60.807692307692307</c:v>
                </c:pt>
                <c:pt idx="45">
                  <c:v>54.627906976744185</c:v>
                </c:pt>
                <c:pt idx="46">
                  <c:v>29.146341463414632</c:v>
                </c:pt>
                <c:pt idx="47" formatCode="0.0_ ">
                  <c:v>54.645605973578405</c:v>
                </c:pt>
              </c:numCache>
            </c:numRef>
          </c:val>
          <c:extLst>
            <c:ext xmlns:c16="http://schemas.microsoft.com/office/drawing/2014/chart" uri="{C3380CC4-5D6E-409C-BE32-E72D297353CC}">
              <c16:uniqueId val="{00000001-2426-4821-BAE9-D678B8F43F49}"/>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'Ⅲ (2)'!$AU$3</c:f>
              <c:strCache>
                <c:ptCount val="1"/>
                <c:pt idx="0">
                  <c:v>平均</c:v>
                </c:pt>
              </c:strCache>
            </c:strRef>
          </c:tx>
          <c:spPr>
            <a:ln w="19050" cap="rnd">
              <a:solidFill>
                <a:srgbClr val="FF0000"/>
              </a:solidFill>
              <a:prstDash val="sysDash"/>
              <a:round/>
            </a:ln>
            <a:effectLst/>
          </c:spPr>
          <c:marker>
            <c:symbol val="none"/>
          </c:marker>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(2)'!$AU$4:$AU$51</c:f>
              <c:numCache>
                <c:formatCode>General</c:formatCode>
                <c:ptCount val="48"/>
                <c:pt idx="0">
                  <c:v>54.645605973578405</c:v>
                </c:pt>
                <c:pt idx="1">
                  <c:v>54.645605973578405</c:v>
                </c:pt>
                <c:pt idx="2">
                  <c:v>54.645605973578405</c:v>
                </c:pt>
                <c:pt idx="3">
                  <c:v>54.645605973578405</c:v>
                </c:pt>
                <c:pt idx="4">
                  <c:v>54.645605973578405</c:v>
                </c:pt>
                <c:pt idx="5">
                  <c:v>54.645605973578405</c:v>
                </c:pt>
                <c:pt idx="6">
                  <c:v>54.645605973578405</c:v>
                </c:pt>
                <c:pt idx="7">
                  <c:v>54.645605973578405</c:v>
                </c:pt>
                <c:pt idx="8">
                  <c:v>54.645605973578405</c:v>
                </c:pt>
                <c:pt idx="9">
                  <c:v>54.645605973578405</c:v>
                </c:pt>
                <c:pt idx="10">
                  <c:v>54.645605973578405</c:v>
                </c:pt>
                <c:pt idx="11">
                  <c:v>54.645605973578405</c:v>
                </c:pt>
                <c:pt idx="12">
                  <c:v>54.645605973578405</c:v>
                </c:pt>
                <c:pt idx="13">
                  <c:v>54.645605973578405</c:v>
                </c:pt>
                <c:pt idx="14">
                  <c:v>54.645605973578405</c:v>
                </c:pt>
                <c:pt idx="15">
                  <c:v>54.645605973578405</c:v>
                </c:pt>
                <c:pt idx="16">
                  <c:v>54.645605973578405</c:v>
                </c:pt>
                <c:pt idx="17">
                  <c:v>54.645605973578405</c:v>
                </c:pt>
                <c:pt idx="18">
                  <c:v>54.645605973578405</c:v>
                </c:pt>
                <c:pt idx="19">
                  <c:v>54.645605973578405</c:v>
                </c:pt>
                <c:pt idx="20">
                  <c:v>54.645605973578405</c:v>
                </c:pt>
                <c:pt idx="21">
                  <c:v>54.645605973578405</c:v>
                </c:pt>
                <c:pt idx="22">
                  <c:v>54.645605973578405</c:v>
                </c:pt>
                <c:pt idx="23">
                  <c:v>54.645605973578405</c:v>
                </c:pt>
                <c:pt idx="24">
                  <c:v>54.645605973578405</c:v>
                </c:pt>
                <c:pt idx="25">
                  <c:v>54.645605973578405</c:v>
                </c:pt>
                <c:pt idx="26">
                  <c:v>54.645605973578405</c:v>
                </c:pt>
                <c:pt idx="27">
                  <c:v>54.645605973578405</c:v>
                </c:pt>
                <c:pt idx="28">
                  <c:v>54.645605973578405</c:v>
                </c:pt>
                <c:pt idx="29">
                  <c:v>54.645605973578405</c:v>
                </c:pt>
                <c:pt idx="30">
                  <c:v>54.645605973578405</c:v>
                </c:pt>
                <c:pt idx="31">
                  <c:v>54.645605973578405</c:v>
                </c:pt>
                <c:pt idx="32">
                  <c:v>54.645605973578405</c:v>
                </c:pt>
                <c:pt idx="33">
                  <c:v>54.645605973578405</c:v>
                </c:pt>
                <c:pt idx="34">
                  <c:v>54.645605973578405</c:v>
                </c:pt>
                <c:pt idx="35">
                  <c:v>54.645605973578405</c:v>
                </c:pt>
                <c:pt idx="36">
                  <c:v>54.645605973578405</c:v>
                </c:pt>
                <c:pt idx="37">
                  <c:v>54.645605973578405</c:v>
                </c:pt>
                <c:pt idx="38">
                  <c:v>54.645605973578405</c:v>
                </c:pt>
                <c:pt idx="39">
                  <c:v>54.645605973578405</c:v>
                </c:pt>
                <c:pt idx="40">
                  <c:v>54.645605973578405</c:v>
                </c:pt>
                <c:pt idx="41">
                  <c:v>54.645605973578405</c:v>
                </c:pt>
                <c:pt idx="42">
                  <c:v>54.645605973578405</c:v>
                </c:pt>
                <c:pt idx="43">
                  <c:v>54.645605973578405</c:v>
                </c:pt>
                <c:pt idx="44">
                  <c:v>54.645605973578405</c:v>
                </c:pt>
                <c:pt idx="45">
                  <c:v>54.645605973578405</c:v>
                </c:pt>
                <c:pt idx="46">
                  <c:v>54.645605973578405</c:v>
                </c:pt>
                <c:pt idx="47" formatCode="0.0_ ">
                  <c:v>54.645605973578405</c:v>
                </c:pt>
              </c:numCache>
            </c:numRef>
          </c:val>
          <c:smooth val="0"/>
          <c:extLst>
            <c:ext xmlns:c16="http://schemas.microsoft.com/office/drawing/2014/chart" uri="{C3380CC4-5D6E-409C-BE32-E72D297353CC}">
              <c16:uniqueId val="{00000002-2426-4821-BAE9-D678B8F43F49}"/>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346998053650398"/>
        </c:manualLayout>
      </c:layout>
      <c:barChart>
        <c:barDir val="col"/>
        <c:grouping val="stacked"/>
        <c:varyColors val="0"/>
        <c:ser>
          <c:idx val="1"/>
          <c:order val="0"/>
          <c:tx>
            <c:strRef>
              <c:f>'Ⅲ (2)'!$X$3</c:f>
              <c:strCache>
                <c:ptCount val="1"/>
                <c:pt idx="0">
                  <c:v>①介護保険事業計画に、介護人材の確保・資質の向上、業務の効率化・質の向上に関する事項を位置付けているか(20点)(平均10.1点)</c:v>
                </c:pt>
              </c:strCache>
            </c:strRef>
          </c:tx>
          <c:spPr>
            <a:solidFill>
              <a:srgbClr val="545FC4"/>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(2)'!$X$4:$X$51</c:f>
              <c:numCache>
                <c:formatCode>General</c:formatCode>
                <c:ptCount val="48"/>
                <c:pt idx="0">
                  <c:v>11.731843575418994</c:v>
                </c:pt>
                <c:pt idx="1">
                  <c:v>7</c:v>
                </c:pt>
                <c:pt idx="2">
                  <c:v>16.363636363636363</c:v>
                </c:pt>
                <c:pt idx="3">
                  <c:v>11.428571428571429</c:v>
                </c:pt>
                <c:pt idx="4">
                  <c:v>4.8</c:v>
                </c:pt>
                <c:pt idx="5">
                  <c:v>10.285714285714286</c:v>
                </c:pt>
                <c:pt idx="6">
                  <c:v>7.7966101694915251</c:v>
                </c:pt>
                <c:pt idx="7">
                  <c:v>9.545454545454545</c:v>
                </c:pt>
                <c:pt idx="8">
                  <c:v>8</c:v>
                </c:pt>
                <c:pt idx="9">
                  <c:v>6.2857142857142856</c:v>
                </c:pt>
                <c:pt idx="10">
                  <c:v>6.666666666666667</c:v>
                </c:pt>
                <c:pt idx="11">
                  <c:v>12.222222222222221</c:v>
                </c:pt>
                <c:pt idx="12">
                  <c:v>8.387096774193548</c:v>
                </c:pt>
                <c:pt idx="13">
                  <c:v>16.363636363636363</c:v>
                </c:pt>
                <c:pt idx="14">
                  <c:v>8.6666666666666661</c:v>
                </c:pt>
                <c:pt idx="15">
                  <c:v>2.6666666666666665</c:v>
                </c:pt>
                <c:pt idx="16">
                  <c:v>12.631578947368421</c:v>
                </c:pt>
                <c:pt idx="17">
                  <c:v>1.1764705882352942</c:v>
                </c:pt>
                <c:pt idx="18">
                  <c:v>6.666666666666667</c:v>
                </c:pt>
                <c:pt idx="19">
                  <c:v>11.168831168831169</c:v>
                </c:pt>
                <c:pt idx="20">
                  <c:v>9.5238095238095237</c:v>
                </c:pt>
                <c:pt idx="21">
                  <c:v>14.857142857142858</c:v>
                </c:pt>
                <c:pt idx="22">
                  <c:v>12.222222222222221</c:v>
                </c:pt>
                <c:pt idx="23">
                  <c:v>9.6551724137931032</c:v>
                </c:pt>
                <c:pt idx="24">
                  <c:v>0</c:v>
                </c:pt>
                <c:pt idx="25">
                  <c:v>13.846153846153847</c:v>
                </c:pt>
                <c:pt idx="26">
                  <c:v>15.813953488372093</c:v>
                </c:pt>
                <c:pt idx="27">
                  <c:v>12.682926829268293</c:v>
                </c:pt>
                <c:pt idx="28">
                  <c:v>9.7435897435897427</c:v>
                </c:pt>
                <c:pt idx="29">
                  <c:v>6.666666666666667</c:v>
                </c:pt>
                <c:pt idx="30">
                  <c:v>4.2105263157894735</c:v>
                </c:pt>
                <c:pt idx="31">
                  <c:v>10.526315789473685</c:v>
                </c:pt>
                <c:pt idx="32">
                  <c:v>12.592592592592593</c:v>
                </c:pt>
                <c:pt idx="33">
                  <c:v>17.391304347826086</c:v>
                </c:pt>
                <c:pt idx="34">
                  <c:v>3.1578947368421053</c:v>
                </c:pt>
                <c:pt idx="35">
                  <c:v>8.3333333333333339</c:v>
                </c:pt>
                <c:pt idx="36">
                  <c:v>12.941176470588236</c:v>
                </c:pt>
                <c:pt idx="37">
                  <c:v>3</c:v>
                </c:pt>
                <c:pt idx="38">
                  <c:v>9.4117647058823533</c:v>
                </c:pt>
                <c:pt idx="39">
                  <c:v>16.666666666666668</c:v>
                </c:pt>
                <c:pt idx="40">
                  <c:v>12</c:v>
                </c:pt>
                <c:pt idx="41">
                  <c:v>15.238095238095237</c:v>
                </c:pt>
                <c:pt idx="42">
                  <c:v>10.222222222222221</c:v>
                </c:pt>
                <c:pt idx="43">
                  <c:v>7.7777777777777777</c:v>
                </c:pt>
                <c:pt idx="44">
                  <c:v>12.307692307692308</c:v>
                </c:pt>
                <c:pt idx="45">
                  <c:v>7.441860465116279</c:v>
                </c:pt>
                <c:pt idx="46">
                  <c:v>1.4634146341463414</c:v>
                </c:pt>
                <c:pt idx="47" formatCode="0.0_ ">
                  <c:v>10.097645031591039</c:v>
                </c:pt>
              </c:numCache>
            </c:numRef>
          </c:val>
          <c:extLst>
            <c:ext xmlns:c16="http://schemas.microsoft.com/office/drawing/2014/chart" uri="{C3380CC4-5D6E-409C-BE32-E72D297353CC}">
              <c16:uniqueId val="{00000000-F38E-46D8-B67E-9EF0C89038D3}"/>
            </c:ext>
          </c:extLst>
        </c:ser>
        <c:ser>
          <c:idx val="2"/>
          <c:order val="1"/>
          <c:tx>
            <c:strRef>
              <c:f>'Ⅲ (2)'!$Y$3</c:f>
              <c:strCache>
                <c:ptCount val="1"/>
                <c:pt idx="0">
                  <c:v>②介護人材の確保に向け、介護サービス事業者・教育関係者等と連携して行う取組等の実施(20点)(平均8.7点)</c:v>
                </c:pt>
              </c:strCache>
            </c:strRef>
          </c:tx>
          <c:spPr>
            <a:solidFill>
              <a:schemeClr val="accent2">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(2)'!$Y$4:$Y$51</c:f>
              <c:numCache>
                <c:formatCode>General</c:formatCode>
                <c:ptCount val="48"/>
                <c:pt idx="0">
                  <c:v>9.94413407821229</c:v>
                </c:pt>
                <c:pt idx="1">
                  <c:v>7</c:v>
                </c:pt>
                <c:pt idx="2">
                  <c:v>8.4848484848484844</c:v>
                </c:pt>
                <c:pt idx="3">
                  <c:v>9.1428571428571423</c:v>
                </c:pt>
                <c:pt idx="4">
                  <c:v>5.6</c:v>
                </c:pt>
                <c:pt idx="5">
                  <c:v>9.7142857142857135</c:v>
                </c:pt>
                <c:pt idx="6">
                  <c:v>5.7627118644067794</c:v>
                </c:pt>
                <c:pt idx="7">
                  <c:v>7.2727272727272725</c:v>
                </c:pt>
                <c:pt idx="8">
                  <c:v>6.4</c:v>
                </c:pt>
                <c:pt idx="9">
                  <c:v>5.1428571428571432</c:v>
                </c:pt>
                <c:pt idx="10">
                  <c:v>7.3015873015873014</c:v>
                </c:pt>
                <c:pt idx="11">
                  <c:v>8.1481481481481488</c:v>
                </c:pt>
                <c:pt idx="12">
                  <c:v>9.0322580645161299</c:v>
                </c:pt>
                <c:pt idx="13">
                  <c:v>9.0909090909090917</c:v>
                </c:pt>
                <c:pt idx="14">
                  <c:v>10</c:v>
                </c:pt>
                <c:pt idx="15">
                  <c:v>17.333333333333332</c:v>
                </c:pt>
                <c:pt idx="16">
                  <c:v>9.473684210526315</c:v>
                </c:pt>
                <c:pt idx="17">
                  <c:v>4.7058823529411766</c:v>
                </c:pt>
                <c:pt idx="18">
                  <c:v>4.4444444444444446</c:v>
                </c:pt>
                <c:pt idx="19">
                  <c:v>9.6103896103896105</c:v>
                </c:pt>
                <c:pt idx="20">
                  <c:v>9.0476190476190474</c:v>
                </c:pt>
                <c:pt idx="21">
                  <c:v>10.857142857142858</c:v>
                </c:pt>
                <c:pt idx="22">
                  <c:v>7.0370370370370372</c:v>
                </c:pt>
                <c:pt idx="23">
                  <c:v>6.8965517241379306</c:v>
                </c:pt>
                <c:pt idx="24">
                  <c:v>16.842105263157894</c:v>
                </c:pt>
                <c:pt idx="25">
                  <c:v>12.307692307692308</c:v>
                </c:pt>
                <c:pt idx="26">
                  <c:v>12.55813953488372</c:v>
                </c:pt>
                <c:pt idx="27">
                  <c:v>11.707317073170731</c:v>
                </c:pt>
                <c:pt idx="28">
                  <c:v>5.1282051282051286</c:v>
                </c:pt>
                <c:pt idx="29">
                  <c:v>8.6666666666666661</c:v>
                </c:pt>
                <c:pt idx="30">
                  <c:v>7.3684210526315788</c:v>
                </c:pt>
                <c:pt idx="31">
                  <c:v>13.684210526315789</c:v>
                </c:pt>
                <c:pt idx="32">
                  <c:v>7.4074074074074074</c:v>
                </c:pt>
                <c:pt idx="33">
                  <c:v>16.521739130434781</c:v>
                </c:pt>
                <c:pt idx="34">
                  <c:v>7.3684210526315788</c:v>
                </c:pt>
                <c:pt idx="35">
                  <c:v>4.166666666666667</c:v>
                </c:pt>
                <c:pt idx="36">
                  <c:v>4.7058823529411766</c:v>
                </c:pt>
                <c:pt idx="37">
                  <c:v>6</c:v>
                </c:pt>
                <c:pt idx="38">
                  <c:v>12.352941176470589</c:v>
                </c:pt>
                <c:pt idx="39">
                  <c:v>7.666666666666667</c:v>
                </c:pt>
                <c:pt idx="40">
                  <c:v>8</c:v>
                </c:pt>
                <c:pt idx="41">
                  <c:v>12.380952380952381</c:v>
                </c:pt>
                <c:pt idx="42">
                  <c:v>4</c:v>
                </c:pt>
                <c:pt idx="43">
                  <c:v>16.666666666666668</c:v>
                </c:pt>
                <c:pt idx="44">
                  <c:v>13.846153846153847</c:v>
                </c:pt>
                <c:pt idx="45">
                  <c:v>6.9767441860465116</c:v>
                </c:pt>
                <c:pt idx="46">
                  <c:v>4.3902439024390247</c:v>
                </c:pt>
                <c:pt idx="47" formatCode="0.0_ ">
                  <c:v>8.6616886846639858</c:v>
                </c:pt>
              </c:numCache>
            </c:numRef>
          </c:val>
          <c:extLst>
            <c:ext xmlns:c16="http://schemas.microsoft.com/office/drawing/2014/chart" uri="{C3380CC4-5D6E-409C-BE32-E72D297353CC}">
              <c16:uniqueId val="{00000001-F38E-46D8-B67E-9EF0C89038D3}"/>
            </c:ext>
          </c:extLst>
        </c:ser>
        <c:ser>
          <c:idx val="3"/>
          <c:order val="2"/>
          <c:tx>
            <c:strRef>
              <c:f>'Ⅲ (2)'!$Z$3</c:f>
              <c:strCache>
                <c:ptCount val="1"/>
                <c:pt idx="0">
                  <c:v>③介護人材の定着に向けた取組の実施(20点)(平均8.1点)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(2)'!$Z$4:$Z$51</c:f>
              <c:numCache>
                <c:formatCode>General</c:formatCode>
                <c:ptCount val="48"/>
                <c:pt idx="0">
                  <c:v>10.837988826815643</c:v>
                </c:pt>
                <c:pt idx="1">
                  <c:v>4.5</c:v>
                </c:pt>
                <c:pt idx="2">
                  <c:v>8.4848484848484844</c:v>
                </c:pt>
                <c:pt idx="3">
                  <c:v>7.4285714285714288</c:v>
                </c:pt>
                <c:pt idx="4">
                  <c:v>4.8</c:v>
                </c:pt>
                <c:pt idx="5">
                  <c:v>6.8571428571428568</c:v>
                </c:pt>
                <c:pt idx="6">
                  <c:v>6.101694915254237</c:v>
                </c:pt>
                <c:pt idx="7">
                  <c:v>5.4545454545454541</c:v>
                </c:pt>
                <c:pt idx="8">
                  <c:v>4</c:v>
                </c:pt>
                <c:pt idx="9">
                  <c:v>3.4285714285714284</c:v>
                </c:pt>
                <c:pt idx="10">
                  <c:v>5.7142857142857144</c:v>
                </c:pt>
                <c:pt idx="11">
                  <c:v>8.1481481481481488</c:v>
                </c:pt>
                <c:pt idx="12">
                  <c:v>16.129032258064516</c:v>
                </c:pt>
                <c:pt idx="13">
                  <c:v>11.515151515151516</c:v>
                </c:pt>
                <c:pt idx="14">
                  <c:v>8.6666666666666661</c:v>
                </c:pt>
                <c:pt idx="15">
                  <c:v>13.333333333333334</c:v>
                </c:pt>
                <c:pt idx="16">
                  <c:v>8.4210526315789469</c:v>
                </c:pt>
                <c:pt idx="17">
                  <c:v>3.5294117647058822</c:v>
                </c:pt>
                <c:pt idx="18">
                  <c:v>2.9629629629629628</c:v>
                </c:pt>
                <c:pt idx="19">
                  <c:v>9.3506493506493502</c:v>
                </c:pt>
                <c:pt idx="20">
                  <c:v>4.7619047619047619</c:v>
                </c:pt>
                <c:pt idx="21">
                  <c:v>9.7142857142857135</c:v>
                </c:pt>
                <c:pt idx="22">
                  <c:v>10</c:v>
                </c:pt>
                <c:pt idx="23">
                  <c:v>8.2758620689655178</c:v>
                </c:pt>
                <c:pt idx="24">
                  <c:v>13.684210526315789</c:v>
                </c:pt>
                <c:pt idx="25">
                  <c:v>10</c:v>
                </c:pt>
                <c:pt idx="26">
                  <c:v>14.418604651162791</c:v>
                </c:pt>
                <c:pt idx="27">
                  <c:v>12.195121951219512</c:v>
                </c:pt>
                <c:pt idx="28">
                  <c:v>4.1025641025641022</c:v>
                </c:pt>
                <c:pt idx="29">
                  <c:v>3.3333333333333335</c:v>
                </c:pt>
                <c:pt idx="30">
                  <c:v>3.1578947368421053</c:v>
                </c:pt>
                <c:pt idx="31">
                  <c:v>12.631578947368421</c:v>
                </c:pt>
                <c:pt idx="32">
                  <c:v>6.666666666666667</c:v>
                </c:pt>
                <c:pt idx="33">
                  <c:v>16.521739130434781</c:v>
                </c:pt>
                <c:pt idx="34">
                  <c:v>5.2631578947368425</c:v>
                </c:pt>
                <c:pt idx="35">
                  <c:v>2.5</c:v>
                </c:pt>
                <c:pt idx="36">
                  <c:v>5.882352941176471</c:v>
                </c:pt>
                <c:pt idx="37">
                  <c:v>4</c:v>
                </c:pt>
                <c:pt idx="38">
                  <c:v>9.4117647058823533</c:v>
                </c:pt>
                <c:pt idx="39">
                  <c:v>3.6666666666666665</c:v>
                </c:pt>
                <c:pt idx="40">
                  <c:v>11</c:v>
                </c:pt>
                <c:pt idx="41">
                  <c:v>8.5714285714285712</c:v>
                </c:pt>
                <c:pt idx="42">
                  <c:v>4.4444444444444446</c:v>
                </c:pt>
                <c:pt idx="43">
                  <c:v>18.888888888888889</c:v>
                </c:pt>
                <c:pt idx="44">
                  <c:v>10.76923076923077</c:v>
                </c:pt>
                <c:pt idx="45">
                  <c:v>6.0465116279069768</c:v>
                </c:pt>
                <c:pt idx="46">
                  <c:v>3.9024390243902438</c:v>
                </c:pt>
                <c:pt idx="47" formatCode="0.0_ ">
                  <c:v>8.0987937966685806</c:v>
                </c:pt>
              </c:numCache>
            </c:numRef>
          </c:val>
          <c:extLst>
            <c:ext xmlns:c16="http://schemas.microsoft.com/office/drawing/2014/chart" uri="{C3380CC4-5D6E-409C-BE32-E72D297353CC}">
              <c16:uniqueId val="{00000002-F38E-46D8-B67E-9EF0C89038D3}"/>
            </c:ext>
          </c:extLst>
        </c:ser>
        <c:ser>
          <c:idx val="4"/>
          <c:order val="3"/>
          <c:tx>
            <c:strRef>
              <c:f>'Ⅲ (2)'!$AA$3</c:f>
              <c:strCache>
                <c:ptCount val="1"/>
                <c:pt idx="0">
                  <c:v>④介護に関する入門的研修を実施しているか(10点)(平均2.5点)</c:v>
                </c:pt>
              </c:strCache>
            </c:strRef>
          </c:tx>
          <c:spPr>
            <a:solidFill>
              <a:schemeClr val="accent5">
                <a:lumMod val="40000"/>
                <a:lumOff val="60000"/>
              </a:schemeClr>
            </a:solidFill>
            <a:ln w="6350">
              <a:solidFill>
                <a:schemeClr val="bg1">
                  <a:lumMod val="50000"/>
                </a:schemeClr>
              </a:solidFill>
            </a:ln>
            <a:effectLst/>
          </c:spPr>
          <c:invertIfNegative val="0"/>
          <c:dLbls>
            <c:dLbl>
              <c:idx val="29"/>
              <c:layout>
                <c:manualLayout>
                  <c:x val="6.9799126906354304E-3"/>
                  <c:y val="4.11348822505898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F38E-46D8-B67E-9EF0C89038D3}"/>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(2)'!$AA$4:$AA$51</c:f>
              <c:numCache>
                <c:formatCode>General</c:formatCode>
                <c:ptCount val="48"/>
                <c:pt idx="0">
                  <c:v>2.1787709497206702</c:v>
                </c:pt>
                <c:pt idx="1">
                  <c:v>2.25</c:v>
                </c:pt>
                <c:pt idx="2">
                  <c:v>2.4242424242424243</c:v>
                </c:pt>
                <c:pt idx="3">
                  <c:v>2</c:v>
                </c:pt>
                <c:pt idx="4">
                  <c:v>0.4</c:v>
                </c:pt>
                <c:pt idx="5">
                  <c:v>2.2857142857142856</c:v>
                </c:pt>
                <c:pt idx="6">
                  <c:v>2.0338983050847457</c:v>
                </c:pt>
                <c:pt idx="7">
                  <c:v>2.9545454545454546</c:v>
                </c:pt>
                <c:pt idx="8">
                  <c:v>4.4000000000000004</c:v>
                </c:pt>
                <c:pt idx="9">
                  <c:v>1.1428571428571428</c:v>
                </c:pt>
                <c:pt idx="10">
                  <c:v>1.4285714285714286</c:v>
                </c:pt>
                <c:pt idx="11">
                  <c:v>2.5925925925925926</c:v>
                </c:pt>
                <c:pt idx="12">
                  <c:v>3.225806451612903</c:v>
                </c:pt>
                <c:pt idx="13">
                  <c:v>4.8484848484848486</c:v>
                </c:pt>
                <c:pt idx="14">
                  <c:v>3.6666666666666665</c:v>
                </c:pt>
                <c:pt idx="15">
                  <c:v>1.3333333333333333</c:v>
                </c:pt>
                <c:pt idx="16">
                  <c:v>1.0526315789473684</c:v>
                </c:pt>
                <c:pt idx="17">
                  <c:v>2.9411764705882355</c:v>
                </c:pt>
                <c:pt idx="18">
                  <c:v>1.1111111111111112</c:v>
                </c:pt>
                <c:pt idx="19">
                  <c:v>2.8571428571428572</c:v>
                </c:pt>
                <c:pt idx="20">
                  <c:v>2.6190476190476191</c:v>
                </c:pt>
                <c:pt idx="21">
                  <c:v>3.4285714285714284</c:v>
                </c:pt>
                <c:pt idx="22">
                  <c:v>2.0370370370370372</c:v>
                </c:pt>
                <c:pt idx="23">
                  <c:v>3.4482758620689653</c:v>
                </c:pt>
                <c:pt idx="24">
                  <c:v>2.1052631578947367</c:v>
                </c:pt>
                <c:pt idx="25">
                  <c:v>2.6923076923076925</c:v>
                </c:pt>
                <c:pt idx="26">
                  <c:v>5.8139534883720927</c:v>
                </c:pt>
                <c:pt idx="27">
                  <c:v>2.9268292682926829</c:v>
                </c:pt>
                <c:pt idx="28">
                  <c:v>1.2820512820512822</c:v>
                </c:pt>
                <c:pt idx="29">
                  <c:v>0</c:v>
                </c:pt>
                <c:pt idx="30">
                  <c:v>0</c:v>
                </c:pt>
                <c:pt idx="31">
                  <c:v>6.8421052631578947</c:v>
                </c:pt>
                <c:pt idx="32">
                  <c:v>0.7407407407407407</c:v>
                </c:pt>
                <c:pt idx="33">
                  <c:v>4.3478260869565215</c:v>
                </c:pt>
                <c:pt idx="34">
                  <c:v>0.52631578947368418</c:v>
                </c:pt>
                <c:pt idx="35">
                  <c:v>0.83333333333333337</c:v>
                </c:pt>
                <c:pt idx="36">
                  <c:v>2.9411764705882355</c:v>
                </c:pt>
                <c:pt idx="37">
                  <c:v>2</c:v>
                </c:pt>
                <c:pt idx="38">
                  <c:v>7.3529411764705879</c:v>
                </c:pt>
                <c:pt idx="39">
                  <c:v>1.6666666666666667</c:v>
                </c:pt>
                <c:pt idx="40">
                  <c:v>6</c:v>
                </c:pt>
                <c:pt idx="41">
                  <c:v>1.4285714285714286</c:v>
                </c:pt>
                <c:pt idx="42">
                  <c:v>1.7777777777777777</c:v>
                </c:pt>
                <c:pt idx="43">
                  <c:v>3.8888888888888888</c:v>
                </c:pt>
                <c:pt idx="44">
                  <c:v>3.0769230769230771</c:v>
                </c:pt>
                <c:pt idx="45">
                  <c:v>1.8604651162790697</c:v>
                </c:pt>
                <c:pt idx="46">
                  <c:v>1.7073170731707317</c:v>
                </c:pt>
                <c:pt idx="47" formatCode="0.0_ ">
                  <c:v>2.5157955198161974</c:v>
                </c:pt>
              </c:numCache>
            </c:numRef>
          </c:val>
          <c:extLst>
            <c:ext xmlns:c16="http://schemas.microsoft.com/office/drawing/2014/chart" uri="{C3380CC4-5D6E-409C-BE32-E72D297353CC}">
              <c16:uniqueId val="{00000004-F38E-46D8-B67E-9EF0C89038D3}"/>
            </c:ext>
          </c:extLst>
        </c:ser>
        <c:ser>
          <c:idx val="5"/>
          <c:order val="4"/>
          <c:tx>
            <c:strRef>
              <c:f>'Ⅲ (2)'!$AB$3</c:f>
              <c:strCache>
                <c:ptCount val="1"/>
                <c:pt idx="0">
                  <c:v>⑤ボランティアポイントの取組を実施しているか( 10点)(平均2.9点)</c:v>
                </c:pt>
              </c:strCache>
            </c:strRef>
          </c:tx>
          <c:spPr>
            <a:solidFill>
              <a:srgbClr val="275EA1"/>
            </a:solidFill>
            <a:ln w="6350">
              <a:solidFill>
                <a:schemeClr val="bg1">
                  <a:lumMod val="50000"/>
                </a:schemeClr>
              </a:solidFill>
            </a:ln>
            <a:effectLst/>
          </c:spPr>
          <c:invertIfNegative val="0"/>
          <c:dLbls>
            <c:dLbl>
              <c:idx val="29"/>
              <c:layout>
                <c:manualLayout>
                  <c:x val="4.1879476143812586E-3"/>
                  <c:y val="-2.056744112529498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F38E-46D8-B67E-9EF0C89038D3}"/>
                </c:ext>
              </c:extLst>
            </c:dLbl>
            <c:dLbl>
              <c:idx val="35"/>
              <c:layout>
                <c:manualLayout>
                  <c:x val="6.97991269063532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F38E-46D8-B67E-9EF0C89038D3}"/>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(2)'!$AB$4:$AB$51</c:f>
              <c:numCache>
                <c:formatCode>General</c:formatCode>
                <c:ptCount val="48"/>
                <c:pt idx="0">
                  <c:v>3.1284916201117317</c:v>
                </c:pt>
                <c:pt idx="1">
                  <c:v>0.75</c:v>
                </c:pt>
                <c:pt idx="2">
                  <c:v>2.1212121212121211</c:v>
                </c:pt>
                <c:pt idx="3">
                  <c:v>2</c:v>
                </c:pt>
                <c:pt idx="4">
                  <c:v>2</c:v>
                </c:pt>
                <c:pt idx="5">
                  <c:v>2.2857142857142856</c:v>
                </c:pt>
                <c:pt idx="6">
                  <c:v>2.0338983050847457</c:v>
                </c:pt>
                <c:pt idx="7">
                  <c:v>3.4090909090909092</c:v>
                </c:pt>
                <c:pt idx="8">
                  <c:v>6</c:v>
                </c:pt>
                <c:pt idx="9">
                  <c:v>3.1428571428571428</c:v>
                </c:pt>
                <c:pt idx="10">
                  <c:v>1.9047619047619047</c:v>
                </c:pt>
                <c:pt idx="11">
                  <c:v>2.5925925925925926</c:v>
                </c:pt>
                <c:pt idx="12">
                  <c:v>4.838709677419355</c:v>
                </c:pt>
                <c:pt idx="13">
                  <c:v>5.1515151515151514</c:v>
                </c:pt>
                <c:pt idx="14">
                  <c:v>3.6666666666666665</c:v>
                </c:pt>
                <c:pt idx="15">
                  <c:v>2</c:v>
                </c:pt>
                <c:pt idx="16">
                  <c:v>2.6315789473684212</c:v>
                </c:pt>
                <c:pt idx="17">
                  <c:v>3.5294117647058822</c:v>
                </c:pt>
                <c:pt idx="18">
                  <c:v>3.3333333333333335</c:v>
                </c:pt>
                <c:pt idx="19">
                  <c:v>0.90909090909090906</c:v>
                </c:pt>
                <c:pt idx="20">
                  <c:v>0.95238095238095233</c:v>
                </c:pt>
                <c:pt idx="21">
                  <c:v>2.8571428571428572</c:v>
                </c:pt>
                <c:pt idx="22">
                  <c:v>3.1481481481481484</c:v>
                </c:pt>
                <c:pt idx="23">
                  <c:v>2.4137931034482758</c:v>
                </c:pt>
                <c:pt idx="24">
                  <c:v>2.6315789473684212</c:v>
                </c:pt>
                <c:pt idx="25">
                  <c:v>1.9230769230769231</c:v>
                </c:pt>
                <c:pt idx="26">
                  <c:v>3.4883720930232558</c:v>
                </c:pt>
                <c:pt idx="27">
                  <c:v>3.9024390243902438</c:v>
                </c:pt>
                <c:pt idx="28">
                  <c:v>1.5384615384615385</c:v>
                </c:pt>
                <c:pt idx="29">
                  <c:v>0.66666666666666663</c:v>
                </c:pt>
                <c:pt idx="30">
                  <c:v>5.7894736842105265</c:v>
                </c:pt>
                <c:pt idx="31">
                  <c:v>1.5789473684210527</c:v>
                </c:pt>
                <c:pt idx="32">
                  <c:v>2.2222222222222223</c:v>
                </c:pt>
                <c:pt idx="33">
                  <c:v>1.7391304347826086</c:v>
                </c:pt>
                <c:pt idx="34">
                  <c:v>2.1052631578947367</c:v>
                </c:pt>
                <c:pt idx="35">
                  <c:v>1.25</c:v>
                </c:pt>
                <c:pt idx="36">
                  <c:v>2.3529411764705883</c:v>
                </c:pt>
                <c:pt idx="37">
                  <c:v>3.5</c:v>
                </c:pt>
                <c:pt idx="38">
                  <c:v>1.4705882352941178</c:v>
                </c:pt>
                <c:pt idx="39">
                  <c:v>3.1666666666666665</c:v>
                </c:pt>
                <c:pt idx="40">
                  <c:v>9</c:v>
                </c:pt>
                <c:pt idx="41">
                  <c:v>4.2857142857142856</c:v>
                </c:pt>
                <c:pt idx="42">
                  <c:v>2</c:v>
                </c:pt>
                <c:pt idx="43">
                  <c:v>3.3333333333333335</c:v>
                </c:pt>
                <c:pt idx="44">
                  <c:v>2.3076923076923075</c:v>
                </c:pt>
                <c:pt idx="45">
                  <c:v>9.3023255813953494</c:v>
                </c:pt>
                <c:pt idx="46">
                  <c:v>0.97560975609756095</c:v>
                </c:pt>
                <c:pt idx="47" formatCode="0.0_ ">
                  <c:v>2.8604250430786906</c:v>
                </c:pt>
              </c:numCache>
            </c:numRef>
          </c:val>
          <c:extLst>
            <c:ext xmlns:c16="http://schemas.microsoft.com/office/drawing/2014/chart" uri="{C3380CC4-5D6E-409C-BE32-E72D297353CC}">
              <c16:uniqueId val="{00000007-F38E-46D8-B67E-9EF0C89038D3}"/>
            </c:ext>
          </c:extLst>
        </c:ser>
        <c:ser>
          <c:idx val="6"/>
          <c:order val="5"/>
          <c:tx>
            <c:strRef>
              <c:f>'Ⅲ (2)'!$AC$3</c:f>
              <c:strCache>
                <c:ptCount val="1"/>
                <c:pt idx="0">
                  <c:v>⑥介護施設と就労希望者とのマッチングに取り組んでいるか(10点)(平均2.6点)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dLbl>
              <c:idx val="29"/>
              <c:layout>
                <c:manualLayout>
                  <c:x val="-1.0237087019895813E-16"/>
                  <c:y val="-7.5413079614417043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F38E-46D8-B67E-9EF0C89038D3}"/>
                </c:ext>
              </c:extLst>
            </c:dLbl>
            <c:dLbl>
              <c:idx val="36"/>
              <c:layout>
                <c:manualLayout>
                  <c:x val="8.3758952287624148E-3"/>
                  <c:y val="4.11348822505898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F38E-46D8-B67E-9EF0C89038D3}"/>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(2)'!$AC$4:$AC$51</c:f>
              <c:numCache>
                <c:formatCode>General</c:formatCode>
                <c:ptCount val="48"/>
                <c:pt idx="0">
                  <c:v>2.4581005586592179</c:v>
                </c:pt>
                <c:pt idx="1">
                  <c:v>1.5</c:v>
                </c:pt>
                <c:pt idx="2">
                  <c:v>1.5151515151515151</c:v>
                </c:pt>
                <c:pt idx="3">
                  <c:v>1.1428571428571428</c:v>
                </c:pt>
                <c:pt idx="4">
                  <c:v>0.4</c:v>
                </c:pt>
                <c:pt idx="5">
                  <c:v>2.2857142857142856</c:v>
                </c:pt>
                <c:pt idx="6">
                  <c:v>0.84745762711864403</c:v>
                </c:pt>
                <c:pt idx="7">
                  <c:v>1.3636363636363635</c:v>
                </c:pt>
                <c:pt idx="8">
                  <c:v>3.6</c:v>
                </c:pt>
                <c:pt idx="9">
                  <c:v>0.8571428571428571</c:v>
                </c:pt>
                <c:pt idx="10">
                  <c:v>2.8571428571428572</c:v>
                </c:pt>
                <c:pt idx="11">
                  <c:v>3.1481481481481484</c:v>
                </c:pt>
                <c:pt idx="12">
                  <c:v>6.612903225806452</c:v>
                </c:pt>
                <c:pt idx="13">
                  <c:v>3.6363636363636362</c:v>
                </c:pt>
                <c:pt idx="14">
                  <c:v>2.6666666666666665</c:v>
                </c:pt>
                <c:pt idx="15">
                  <c:v>8</c:v>
                </c:pt>
                <c:pt idx="16">
                  <c:v>2.6315789473684212</c:v>
                </c:pt>
                <c:pt idx="17">
                  <c:v>1.1764705882352942</c:v>
                </c:pt>
                <c:pt idx="18">
                  <c:v>1.4814814814814814</c:v>
                </c:pt>
                <c:pt idx="19">
                  <c:v>2.0779220779220777</c:v>
                </c:pt>
                <c:pt idx="20">
                  <c:v>2.6190476190476191</c:v>
                </c:pt>
                <c:pt idx="21">
                  <c:v>3.4285714285714284</c:v>
                </c:pt>
                <c:pt idx="22">
                  <c:v>2.7777777777777777</c:v>
                </c:pt>
                <c:pt idx="23">
                  <c:v>3.4482758620689653</c:v>
                </c:pt>
                <c:pt idx="24">
                  <c:v>6.8421052631578947</c:v>
                </c:pt>
                <c:pt idx="25">
                  <c:v>3.8461538461538463</c:v>
                </c:pt>
                <c:pt idx="26">
                  <c:v>4.8837209302325579</c:v>
                </c:pt>
                <c:pt idx="27">
                  <c:v>4.3902439024390247</c:v>
                </c:pt>
                <c:pt idx="28">
                  <c:v>1.7948717948717949</c:v>
                </c:pt>
                <c:pt idx="29">
                  <c:v>2</c:v>
                </c:pt>
                <c:pt idx="30">
                  <c:v>0.52631578947368418</c:v>
                </c:pt>
                <c:pt idx="31">
                  <c:v>7.3684210526315788</c:v>
                </c:pt>
                <c:pt idx="32">
                  <c:v>1.8518518518518519</c:v>
                </c:pt>
                <c:pt idx="33">
                  <c:v>4.7826086956521738</c:v>
                </c:pt>
                <c:pt idx="34">
                  <c:v>1.0526315789473684</c:v>
                </c:pt>
                <c:pt idx="35">
                  <c:v>1.6666666666666667</c:v>
                </c:pt>
                <c:pt idx="36">
                  <c:v>0</c:v>
                </c:pt>
                <c:pt idx="37">
                  <c:v>0.5</c:v>
                </c:pt>
                <c:pt idx="38">
                  <c:v>3.5294117647058822</c:v>
                </c:pt>
                <c:pt idx="39">
                  <c:v>2</c:v>
                </c:pt>
                <c:pt idx="40">
                  <c:v>3.5</c:v>
                </c:pt>
                <c:pt idx="41">
                  <c:v>3.8095238095238093</c:v>
                </c:pt>
                <c:pt idx="42">
                  <c:v>1.7777777777777777</c:v>
                </c:pt>
                <c:pt idx="43">
                  <c:v>2.7777777777777777</c:v>
                </c:pt>
                <c:pt idx="44">
                  <c:v>1.5384615384615385</c:v>
                </c:pt>
                <c:pt idx="45">
                  <c:v>1.1627906976744187</c:v>
                </c:pt>
                <c:pt idx="46">
                  <c:v>1.7073170731707317</c:v>
                </c:pt>
                <c:pt idx="47" formatCode="0.0_ ">
                  <c:v>2.6134405514072374</c:v>
                </c:pt>
              </c:numCache>
            </c:numRef>
          </c:val>
          <c:extLst>
            <c:ext xmlns:c16="http://schemas.microsoft.com/office/drawing/2014/chart" uri="{C3380CC4-5D6E-409C-BE32-E72D297353CC}">
              <c16:uniqueId val="{0000000A-F38E-46D8-B67E-9EF0C89038D3}"/>
            </c:ext>
          </c:extLst>
        </c:ser>
        <c:ser>
          <c:idx val="7"/>
          <c:order val="6"/>
          <c:tx>
            <c:strRef>
              <c:f>'Ⅲ (2)'!$AD$3</c:f>
              <c:strCache>
                <c:ptCount val="1"/>
                <c:pt idx="0">
                  <c:v>⑦介護助手等の元気高齢者の就労的活動の促進に取り組んでいるか(10点)(平均2.0点)</c:v>
                </c:pt>
              </c:strCache>
            </c:strRef>
          </c:tx>
          <c:spPr>
            <a:solidFill>
              <a:srgbClr val="74B230"/>
            </a:solidFill>
            <a:ln w="6350">
              <a:solidFill>
                <a:schemeClr val="bg1">
                  <a:lumMod val="50000"/>
                </a:schemeClr>
              </a:solidFill>
            </a:ln>
            <a:effectLst/>
          </c:spPr>
          <c:invertIfNegative val="0"/>
          <c:dLbls>
            <c:dLbl>
              <c:idx val="29"/>
              <c:layout>
                <c:manualLayout>
                  <c:x val="-1.0237087019895813E-16"/>
                  <c:y val="2.056744112529483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F38E-46D8-B67E-9EF0C89038D3}"/>
                </c:ext>
              </c:extLst>
            </c:dLbl>
            <c:dLbl>
              <c:idx val="30"/>
              <c:layout>
                <c:manualLayout>
                  <c:x val="8.3758952287625171E-3"/>
                  <c:y val="-2.056744112529490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F38E-46D8-B67E-9EF0C89038D3}"/>
                </c:ext>
              </c:extLst>
            </c:dLbl>
            <c:dLbl>
              <c:idx val="36"/>
              <c:layout>
                <c:manualLayout>
                  <c:x val="6.6029678358507341E-6"/>
                  <c:y val="-2.065148740690927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F38E-46D8-B67E-9EF0C89038D3}"/>
                </c:ext>
              </c:extLst>
            </c:dLbl>
            <c:dLbl>
              <c:idx val="37"/>
              <c:layout>
                <c:manualLayout>
                  <c:x val="8.375895228762414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F38E-46D8-B67E-9EF0C89038D3}"/>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 (2)'!$AD$4:$AD$51</c:f>
              <c:numCache>
                <c:formatCode>General</c:formatCode>
                <c:ptCount val="48"/>
                <c:pt idx="0">
                  <c:v>1.0614525139664805</c:v>
                </c:pt>
                <c:pt idx="1">
                  <c:v>1.75</c:v>
                </c:pt>
                <c:pt idx="2">
                  <c:v>2.4242424242424243</c:v>
                </c:pt>
                <c:pt idx="3">
                  <c:v>2.2857142857142856</c:v>
                </c:pt>
                <c:pt idx="4">
                  <c:v>0.4</c:v>
                </c:pt>
                <c:pt idx="5">
                  <c:v>1.7142857142857142</c:v>
                </c:pt>
                <c:pt idx="6">
                  <c:v>0.67796610169491522</c:v>
                </c:pt>
                <c:pt idx="7">
                  <c:v>1.5909090909090908</c:v>
                </c:pt>
                <c:pt idx="8">
                  <c:v>2.4</c:v>
                </c:pt>
                <c:pt idx="9">
                  <c:v>0.5714285714285714</c:v>
                </c:pt>
                <c:pt idx="10">
                  <c:v>1.2698412698412698</c:v>
                </c:pt>
                <c:pt idx="11">
                  <c:v>1.8518518518518519</c:v>
                </c:pt>
                <c:pt idx="12">
                  <c:v>4.5161290322580649</c:v>
                </c:pt>
                <c:pt idx="13">
                  <c:v>2.4242424242424243</c:v>
                </c:pt>
                <c:pt idx="14">
                  <c:v>2</c:v>
                </c:pt>
                <c:pt idx="15">
                  <c:v>6</c:v>
                </c:pt>
                <c:pt idx="16">
                  <c:v>2.1052631578947367</c:v>
                </c:pt>
                <c:pt idx="17">
                  <c:v>1.7647058823529411</c:v>
                </c:pt>
                <c:pt idx="18">
                  <c:v>0</c:v>
                </c:pt>
                <c:pt idx="19">
                  <c:v>1.2987012987012987</c:v>
                </c:pt>
                <c:pt idx="20">
                  <c:v>2.1428571428571428</c:v>
                </c:pt>
                <c:pt idx="21">
                  <c:v>3.4285714285714284</c:v>
                </c:pt>
                <c:pt idx="22">
                  <c:v>2.7777777777777777</c:v>
                </c:pt>
                <c:pt idx="23">
                  <c:v>2.7586206896551726</c:v>
                </c:pt>
                <c:pt idx="24">
                  <c:v>2.6315789473684212</c:v>
                </c:pt>
                <c:pt idx="25">
                  <c:v>2.6923076923076925</c:v>
                </c:pt>
                <c:pt idx="26">
                  <c:v>3.9534883720930232</c:v>
                </c:pt>
                <c:pt idx="27">
                  <c:v>2.6829268292682928</c:v>
                </c:pt>
                <c:pt idx="28">
                  <c:v>1.7948717948717949</c:v>
                </c:pt>
                <c:pt idx="29">
                  <c:v>0.66666666666666663</c:v>
                </c:pt>
                <c:pt idx="30">
                  <c:v>0.52631578947368418</c:v>
                </c:pt>
                <c:pt idx="31">
                  <c:v>1.5789473684210527</c:v>
                </c:pt>
                <c:pt idx="32">
                  <c:v>3.7037037037037037</c:v>
                </c:pt>
                <c:pt idx="33">
                  <c:v>3.9130434782608696</c:v>
                </c:pt>
                <c:pt idx="34">
                  <c:v>1.0526315789473684</c:v>
                </c:pt>
                <c:pt idx="35">
                  <c:v>1.25</c:v>
                </c:pt>
                <c:pt idx="36">
                  <c:v>0.58823529411764708</c:v>
                </c:pt>
                <c:pt idx="37">
                  <c:v>0</c:v>
                </c:pt>
                <c:pt idx="38">
                  <c:v>3.2352941176470589</c:v>
                </c:pt>
                <c:pt idx="39">
                  <c:v>2</c:v>
                </c:pt>
                <c:pt idx="40">
                  <c:v>0.5</c:v>
                </c:pt>
                <c:pt idx="41">
                  <c:v>2.8571428571428572</c:v>
                </c:pt>
                <c:pt idx="42">
                  <c:v>2.2222222222222223</c:v>
                </c:pt>
                <c:pt idx="43">
                  <c:v>5</c:v>
                </c:pt>
                <c:pt idx="44">
                  <c:v>0.76923076923076927</c:v>
                </c:pt>
                <c:pt idx="45">
                  <c:v>1.6279069767441861</c:v>
                </c:pt>
                <c:pt idx="46">
                  <c:v>1.4634146341463414</c:v>
                </c:pt>
                <c:pt idx="47" formatCode="0.0_ ">
                  <c:v>1.9529006318207927</c:v>
                </c:pt>
              </c:numCache>
            </c:numRef>
          </c:val>
          <c:extLst>
            <c:ext xmlns:c16="http://schemas.microsoft.com/office/drawing/2014/chart" uri="{C3380CC4-5D6E-409C-BE32-E72D297353CC}">
              <c16:uniqueId val="{0000000F-F38E-46D8-B67E-9EF0C89038D3}"/>
            </c:ext>
          </c:extLst>
        </c:ser>
        <c:ser>
          <c:idx val="8"/>
          <c:order val="7"/>
          <c:tx>
            <c:strRef>
              <c:f>'Ⅲ (2)'!$AE$3</c:f>
              <c:strCache>
                <c:ptCount val="1"/>
                <c:pt idx="0">
                  <c:v>⑧高齢者の就労的活動への参加者の伸び率が○ポイント以上向上(10点)(平均1.8点)</c:v>
                </c:pt>
              </c:strCache>
            </c:strRef>
          </c:tx>
          <c:spPr>
            <a:solidFill>
              <a:schemeClr val="accent5">
                <a:lumMod val="20000"/>
                <a:lumOff val="80000"/>
              </a:schemeClr>
            </a:solidFill>
            <a:ln w="6350">
              <a:solidFill>
                <a:schemeClr val="bg1">
                  <a:lumMod val="50000"/>
                </a:schemeClr>
              </a:solidFill>
            </a:ln>
            <a:effectLst/>
          </c:spPr>
          <c:invertIfNegative val="0"/>
          <c:dLbls>
            <c:dLbl>
              <c:idx val="29"/>
              <c:layout>
                <c:manualLayout>
                  <c:x val="-1.0237087019895813E-16"/>
                  <c:y val="-6.170232337588472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F38E-46D8-B67E-9EF0C89038D3}"/>
                </c:ext>
              </c:extLst>
            </c:dLbl>
            <c:dLbl>
              <c:idx val="30"/>
              <c:layout>
                <c:manualLayout>
                  <c:x val="1.3959825381269838E-3"/>
                  <c:y val="-6.170232337588472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F38E-46D8-B67E-9EF0C89038D3}"/>
                </c:ext>
              </c:extLst>
            </c:dLbl>
            <c:dLbl>
              <c:idx val="31"/>
              <c:layout>
                <c:manualLayout>
                  <c:x val="5.5839301525083445E-3"/>
                  <c:y val="-2.056744112529490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F38E-46D8-B67E-9EF0C89038D3}"/>
                </c:ext>
              </c:extLst>
            </c:dLbl>
            <c:dLbl>
              <c:idx val="34"/>
              <c:layout>
                <c:manualLayout>
                  <c:x val="8.3758952287624148E-3"/>
                  <c:y val="-7.5413079614417043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F38E-46D8-B67E-9EF0C89038D3}"/>
                </c:ext>
              </c:extLst>
            </c:dLbl>
            <c:dLbl>
              <c:idx val="35"/>
              <c:layout>
                <c:manualLayout>
                  <c:x val="6.97991269063532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F38E-46D8-B67E-9EF0C89038D3}"/>
                </c:ext>
              </c:extLst>
            </c:dLbl>
            <c:dLbl>
              <c:idx val="36"/>
              <c:layout>
                <c:manualLayout>
                  <c:x val="8.3857691516604944E-3"/>
                  <c:y val="-6.174350093179978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F38E-46D8-B67E-9EF0C89038D3}"/>
                </c:ext>
              </c:extLst>
            </c:dLbl>
            <c:dLbl>
              <c:idx val="37"/>
              <c:layout>
                <c:manualLayout>
                  <c:x val="-1.0237087019895813E-16"/>
                  <c:y val="-6.170232337588472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F38E-46D8-B67E-9EF0C89038D3}"/>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 (2)'!$AE$4:$AE$51</c:f>
              <c:numCache>
                <c:formatCode>General</c:formatCode>
                <c:ptCount val="48"/>
                <c:pt idx="0">
                  <c:v>1.3966480446927374</c:v>
                </c:pt>
                <c:pt idx="1">
                  <c:v>2</c:v>
                </c:pt>
                <c:pt idx="2">
                  <c:v>0.90909090909090906</c:v>
                </c:pt>
                <c:pt idx="3">
                  <c:v>2</c:v>
                </c:pt>
                <c:pt idx="4">
                  <c:v>0</c:v>
                </c:pt>
                <c:pt idx="5">
                  <c:v>1.7142857142857142</c:v>
                </c:pt>
                <c:pt idx="6">
                  <c:v>0.50847457627118642</c:v>
                </c:pt>
                <c:pt idx="7">
                  <c:v>1.1363636363636365</c:v>
                </c:pt>
                <c:pt idx="8">
                  <c:v>1.6</c:v>
                </c:pt>
                <c:pt idx="9">
                  <c:v>1.4285714285714286</c:v>
                </c:pt>
                <c:pt idx="10">
                  <c:v>1.746031746031746</c:v>
                </c:pt>
                <c:pt idx="11">
                  <c:v>1.6666666666666667</c:v>
                </c:pt>
                <c:pt idx="12">
                  <c:v>3.870967741935484</c:v>
                </c:pt>
                <c:pt idx="13">
                  <c:v>2.4242424242424243</c:v>
                </c:pt>
                <c:pt idx="14">
                  <c:v>3</c:v>
                </c:pt>
                <c:pt idx="15">
                  <c:v>5.333333333333333</c:v>
                </c:pt>
                <c:pt idx="16">
                  <c:v>2.1052631578947367</c:v>
                </c:pt>
                <c:pt idx="17">
                  <c:v>0.58823529411764708</c:v>
                </c:pt>
                <c:pt idx="18">
                  <c:v>0.7407407407407407</c:v>
                </c:pt>
                <c:pt idx="19">
                  <c:v>0.77922077922077926</c:v>
                </c:pt>
                <c:pt idx="20">
                  <c:v>1.6666666666666667</c:v>
                </c:pt>
                <c:pt idx="21">
                  <c:v>2.8571428571428572</c:v>
                </c:pt>
                <c:pt idx="22">
                  <c:v>1.6666666666666667</c:v>
                </c:pt>
                <c:pt idx="23">
                  <c:v>2.7586206896551726</c:v>
                </c:pt>
                <c:pt idx="24">
                  <c:v>2.1052631578947367</c:v>
                </c:pt>
                <c:pt idx="25">
                  <c:v>2.3076923076923075</c:v>
                </c:pt>
                <c:pt idx="26">
                  <c:v>4.1860465116279073</c:v>
                </c:pt>
                <c:pt idx="27">
                  <c:v>2.9268292682926829</c:v>
                </c:pt>
                <c:pt idx="28">
                  <c:v>0.76923076923076927</c:v>
                </c:pt>
                <c:pt idx="29">
                  <c:v>1.6666666666666667</c:v>
                </c:pt>
                <c:pt idx="30">
                  <c:v>1.0526315789473684</c:v>
                </c:pt>
                <c:pt idx="31">
                  <c:v>0.52631578947368418</c:v>
                </c:pt>
                <c:pt idx="32">
                  <c:v>2.5925925925925926</c:v>
                </c:pt>
                <c:pt idx="33">
                  <c:v>2.1739130434782608</c:v>
                </c:pt>
                <c:pt idx="34">
                  <c:v>0</c:v>
                </c:pt>
                <c:pt idx="35">
                  <c:v>0.83333333333333337</c:v>
                </c:pt>
                <c:pt idx="36">
                  <c:v>0.58823529411764708</c:v>
                </c:pt>
                <c:pt idx="37">
                  <c:v>1.5</c:v>
                </c:pt>
                <c:pt idx="38">
                  <c:v>2.3529411764705883</c:v>
                </c:pt>
                <c:pt idx="39">
                  <c:v>1.6666666666666667</c:v>
                </c:pt>
                <c:pt idx="40">
                  <c:v>2.5</c:v>
                </c:pt>
                <c:pt idx="41">
                  <c:v>0.95238095238095233</c:v>
                </c:pt>
                <c:pt idx="42">
                  <c:v>2</c:v>
                </c:pt>
                <c:pt idx="43">
                  <c:v>5</c:v>
                </c:pt>
                <c:pt idx="44">
                  <c:v>1.9230769230769231</c:v>
                </c:pt>
                <c:pt idx="45">
                  <c:v>0.93023255813953487</c:v>
                </c:pt>
                <c:pt idx="46">
                  <c:v>0.73170731707317072</c:v>
                </c:pt>
                <c:pt idx="47" formatCode="0.0_ ">
                  <c:v>1.7576105686387133</c:v>
                </c:pt>
              </c:numCache>
            </c:numRef>
          </c:val>
          <c:extLst>
            <c:ext xmlns:c16="http://schemas.microsoft.com/office/drawing/2014/chart" uri="{C3380CC4-5D6E-409C-BE32-E72D297353CC}">
              <c16:uniqueId val="{00000017-F38E-46D8-B67E-9EF0C89038D3}"/>
            </c:ext>
          </c:extLst>
        </c:ser>
        <c:ser>
          <c:idx val="9"/>
          <c:order val="8"/>
          <c:tx>
            <c:strRef>
              <c:f>'Ⅲ (2)'!$AF$3</c:f>
              <c:strCache>
                <c:ptCount val="1"/>
                <c:pt idx="0">
                  <c:v>⑨文書量削減に係る取組を行っているか(4点、3点、3点)(平均4.4点)</c:v>
                </c:pt>
              </c:strCache>
            </c:strRef>
          </c:tx>
          <c:spPr>
            <a:solidFill>
              <a:schemeClr val="tx2">
                <a:lumMod val="60000"/>
                <a:lumOff val="40000"/>
              </a:schemeClr>
            </a:solidFill>
            <a:ln w="6350">
              <a:solidFill>
                <a:schemeClr val="bg1">
                  <a:lumMod val="50000"/>
                </a:schemeClr>
              </a:solidFill>
            </a:ln>
            <a:effectLst/>
          </c:spPr>
          <c:invertIfNegative val="0"/>
          <c:dLbls>
            <c:dLbl>
              <c:idx val="37"/>
              <c:layout>
                <c:manualLayout>
                  <c:x val="-1.0237087019895813E-16"/>
                  <c:y val="-6.170232337588472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F38E-46D8-B67E-9EF0C89038D3}"/>
                </c:ext>
              </c:extLst>
            </c:dLbl>
            <c:numFmt formatCode="#,##0_);[Red]\(#,##0\)" sourceLinked="0"/>
            <c:spPr>
              <a:noFill/>
              <a:ln>
                <a:noFill/>
              </a:ln>
              <a:effectLst/>
            </c:spPr>
            <c:txPr>
              <a:bodyPr wrap="square" lIns="38100" tIns="19050" rIns="38100" bIns="19050" anchor="ctr">
                <a:spAutoFit/>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'Ⅲ (2)'!$AF$4:$AF$51</c:f>
              <c:numCache>
                <c:formatCode>General</c:formatCode>
                <c:ptCount val="48"/>
                <c:pt idx="0">
                  <c:v>3.0614525139664805</c:v>
                </c:pt>
                <c:pt idx="1">
                  <c:v>4.8499999999999996</c:v>
                </c:pt>
                <c:pt idx="2">
                  <c:v>4.0909090909090908</c:v>
                </c:pt>
                <c:pt idx="3">
                  <c:v>4.4285714285714288</c:v>
                </c:pt>
                <c:pt idx="4">
                  <c:v>3.96</c:v>
                </c:pt>
                <c:pt idx="5">
                  <c:v>3.2571428571428571</c:v>
                </c:pt>
                <c:pt idx="6">
                  <c:v>2.6440677966101696</c:v>
                </c:pt>
                <c:pt idx="7">
                  <c:v>4.8863636363636367</c:v>
                </c:pt>
                <c:pt idx="8">
                  <c:v>5.32</c:v>
                </c:pt>
                <c:pt idx="9">
                  <c:v>3</c:v>
                </c:pt>
                <c:pt idx="10">
                  <c:v>5.5079365079365079</c:v>
                </c:pt>
                <c:pt idx="11">
                  <c:v>5.1851851851851851</c:v>
                </c:pt>
                <c:pt idx="12">
                  <c:v>5.419354838709677</c:v>
                </c:pt>
                <c:pt idx="13">
                  <c:v>5.0606060606060606</c:v>
                </c:pt>
                <c:pt idx="14">
                  <c:v>6.7</c:v>
                </c:pt>
                <c:pt idx="15">
                  <c:v>3.5333333333333332</c:v>
                </c:pt>
                <c:pt idx="16">
                  <c:v>4.6842105263157894</c:v>
                </c:pt>
                <c:pt idx="17">
                  <c:v>4.7058823529411766</c:v>
                </c:pt>
                <c:pt idx="18">
                  <c:v>6.1111111111111107</c:v>
                </c:pt>
                <c:pt idx="19">
                  <c:v>3.5064935064935066</c:v>
                </c:pt>
                <c:pt idx="20">
                  <c:v>4.5</c:v>
                </c:pt>
                <c:pt idx="21">
                  <c:v>4.9714285714285715</c:v>
                </c:pt>
                <c:pt idx="22">
                  <c:v>4.666666666666667</c:v>
                </c:pt>
                <c:pt idx="23">
                  <c:v>3.5172413793103448</c:v>
                </c:pt>
                <c:pt idx="24">
                  <c:v>5.1052631578947372</c:v>
                </c:pt>
                <c:pt idx="25">
                  <c:v>4.7307692307692308</c:v>
                </c:pt>
                <c:pt idx="26">
                  <c:v>4.3488372093023253</c:v>
                </c:pt>
                <c:pt idx="27">
                  <c:v>6.2195121951219514</c:v>
                </c:pt>
                <c:pt idx="28">
                  <c:v>4.0512820512820511</c:v>
                </c:pt>
                <c:pt idx="29">
                  <c:v>4.4333333333333336</c:v>
                </c:pt>
                <c:pt idx="30">
                  <c:v>4.9473684210526319</c:v>
                </c:pt>
                <c:pt idx="31">
                  <c:v>8.2631578947368425</c:v>
                </c:pt>
                <c:pt idx="32">
                  <c:v>4.1111111111111107</c:v>
                </c:pt>
                <c:pt idx="33">
                  <c:v>4.3913043478260869</c:v>
                </c:pt>
                <c:pt idx="34">
                  <c:v>4.7368421052631575</c:v>
                </c:pt>
                <c:pt idx="35">
                  <c:v>2.7916666666666665</c:v>
                </c:pt>
                <c:pt idx="36">
                  <c:v>4.882352941176471</c:v>
                </c:pt>
                <c:pt idx="37">
                  <c:v>3.55</c:v>
                </c:pt>
                <c:pt idx="38">
                  <c:v>2.5882352941176472</c:v>
                </c:pt>
                <c:pt idx="39">
                  <c:v>5.583333333333333</c:v>
                </c:pt>
                <c:pt idx="40">
                  <c:v>3.3</c:v>
                </c:pt>
                <c:pt idx="41">
                  <c:v>4.1904761904761907</c:v>
                </c:pt>
                <c:pt idx="42">
                  <c:v>2.7555555555555555</c:v>
                </c:pt>
                <c:pt idx="43">
                  <c:v>4.7777777777777777</c:v>
                </c:pt>
                <c:pt idx="44">
                  <c:v>4.6538461538461542</c:v>
                </c:pt>
                <c:pt idx="45">
                  <c:v>4.3953488372093021</c:v>
                </c:pt>
                <c:pt idx="46">
                  <c:v>6.2195121951219514</c:v>
                </c:pt>
                <c:pt idx="47" formatCode="0.0_ ">
                  <c:v>4.3871338311315338</c:v>
                </c:pt>
              </c:numCache>
            </c:numRef>
          </c:val>
          <c:extLst>
            <c:ext xmlns:c16="http://schemas.microsoft.com/office/drawing/2014/chart" uri="{C3380CC4-5D6E-409C-BE32-E72D297353CC}">
              <c16:uniqueId val="{00000019-F38E-46D8-B67E-9EF0C89038D3}"/>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0"/>
          <c:order val="9"/>
          <c:tx>
            <c:strRef>
              <c:f>'Ⅲ (2)'!$AG$3</c:f>
              <c:strCache>
                <c:ptCount val="1"/>
                <c:pt idx="0">
                  <c:v>合計</c:v>
                </c:pt>
              </c:strCache>
            </c:strRef>
          </c:tx>
          <c:spPr>
            <a:ln w="6350">
              <a:noFill/>
            </a:ln>
            <a:effectLst/>
          </c:spPr>
          <c:marker>
            <c:symbol val="none"/>
          </c:marker>
          <c:dLbls>
            <c:dLbl>
              <c:idx val="47"/>
              <c:numFmt formatCode="#,##0.0_);[Red]\(#,##0.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A-F38E-46D8-B67E-9EF0C89038D3}"/>
                </c:ext>
              </c:extLst>
            </c:dLbl>
            <c:numFmt formatCode="#,##0_);[Red]\(#,##0\)" sourceLinked="0"/>
            <c:spPr>
              <a:noFill/>
              <a:ln>
                <a:noFill/>
              </a:ln>
              <a:effectLst/>
            </c:spPr>
            <c:txPr>
              <a:bodyPr wrap="square" lIns="38100" tIns="19050" rIns="38100" bIns="19050" anchor="ctr">
                <a:spAutoFit/>
              </a:bodyPr>
              <a:lstStyle/>
              <a:p>
                <a:pPr>
                  <a:defRPr sz="8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(2)'!$AG$4:$AG$51</c:f>
              <c:numCache>
                <c:formatCode>General</c:formatCode>
                <c:ptCount val="48"/>
                <c:pt idx="0">
                  <c:v>45.798882681564244</c:v>
                </c:pt>
                <c:pt idx="1">
                  <c:v>31.6</c:v>
                </c:pt>
                <c:pt idx="2">
                  <c:v>46.818181818181813</c:v>
                </c:pt>
                <c:pt idx="3">
                  <c:v>41.857142857142861</c:v>
                </c:pt>
                <c:pt idx="4">
                  <c:v>22.36</c:v>
                </c:pt>
                <c:pt idx="5">
                  <c:v>40.400000000000006</c:v>
                </c:pt>
                <c:pt idx="6">
                  <c:v>28.406779661016948</c:v>
                </c:pt>
                <c:pt idx="7">
                  <c:v>37.61363636363636</c:v>
                </c:pt>
                <c:pt idx="8">
                  <c:v>41.72</c:v>
                </c:pt>
                <c:pt idx="9">
                  <c:v>25</c:v>
                </c:pt>
                <c:pt idx="10">
                  <c:v>34.396825396825399</c:v>
                </c:pt>
                <c:pt idx="11">
                  <c:v>45.55555555555555</c:v>
                </c:pt>
                <c:pt idx="12">
                  <c:v>62.032258064516128</c:v>
                </c:pt>
                <c:pt idx="13">
                  <c:v>60.515151515151508</c:v>
                </c:pt>
                <c:pt idx="14">
                  <c:v>49.033333333333331</c:v>
                </c:pt>
                <c:pt idx="15">
                  <c:v>59.533333333333339</c:v>
                </c:pt>
                <c:pt idx="16">
                  <c:v>45.736842105263172</c:v>
                </c:pt>
                <c:pt idx="17">
                  <c:v>24.117647058823533</c:v>
                </c:pt>
                <c:pt idx="18">
                  <c:v>26.851851851851848</c:v>
                </c:pt>
                <c:pt idx="19">
                  <c:v>41.558441558441544</c:v>
                </c:pt>
                <c:pt idx="20">
                  <c:v>37.833333333333336</c:v>
                </c:pt>
                <c:pt idx="21">
                  <c:v>56.400000000000006</c:v>
                </c:pt>
                <c:pt idx="22">
                  <c:v>46.333333333333329</c:v>
                </c:pt>
                <c:pt idx="23">
                  <c:v>43.172413793103445</c:v>
                </c:pt>
                <c:pt idx="24">
                  <c:v>51.947368421052644</c:v>
                </c:pt>
                <c:pt idx="25">
                  <c:v>54.346153846153847</c:v>
                </c:pt>
                <c:pt idx="26">
                  <c:v>69.465116279069775</c:v>
                </c:pt>
                <c:pt idx="27">
                  <c:v>59.634146341463421</c:v>
                </c:pt>
                <c:pt idx="28">
                  <c:v>30.205128205128208</c:v>
                </c:pt>
                <c:pt idx="29">
                  <c:v>28.1</c:v>
                </c:pt>
                <c:pt idx="30">
                  <c:v>27.578947368421055</c:v>
                </c:pt>
                <c:pt idx="31">
                  <c:v>63.000000000000007</c:v>
                </c:pt>
                <c:pt idx="32">
                  <c:v>41.888888888888886</c:v>
                </c:pt>
                <c:pt idx="33">
                  <c:v>71.782608695652186</c:v>
                </c:pt>
                <c:pt idx="34">
                  <c:v>25.263157894736846</c:v>
                </c:pt>
                <c:pt idx="35">
                  <c:v>23.625000000000004</c:v>
                </c:pt>
                <c:pt idx="36">
                  <c:v>34.882352941176478</c:v>
                </c:pt>
                <c:pt idx="37">
                  <c:v>24.05</c:v>
                </c:pt>
                <c:pt idx="38">
                  <c:v>51.705882352941174</c:v>
                </c:pt>
                <c:pt idx="39">
                  <c:v>44.083333333333336</c:v>
                </c:pt>
                <c:pt idx="40">
                  <c:v>55.8</c:v>
                </c:pt>
                <c:pt idx="41">
                  <c:v>53.714285714285708</c:v>
                </c:pt>
                <c:pt idx="42">
                  <c:v>31.2</c:v>
                </c:pt>
                <c:pt idx="43">
                  <c:v>68.111111111111114</c:v>
                </c:pt>
                <c:pt idx="44">
                  <c:v>51.192307692307686</c:v>
                </c:pt>
                <c:pt idx="45">
                  <c:v>39.744186046511629</c:v>
                </c:pt>
                <c:pt idx="46">
                  <c:v>22.560975609756095</c:v>
                </c:pt>
                <c:pt idx="47" formatCode="0.0_ ">
                  <c:v>42.945433658816768</c:v>
                </c:pt>
              </c:numCache>
            </c:numRef>
          </c:val>
          <c:smooth val="0"/>
          <c:extLst>
            <c:ext xmlns:c16="http://schemas.microsoft.com/office/drawing/2014/chart" uri="{C3380CC4-5D6E-409C-BE32-E72D297353CC}">
              <c16:uniqueId val="{0000001B-F38E-46D8-B67E-9EF0C89038D3}"/>
            </c:ext>
          </c:extLst>
        </c:ser>
        <c:ser>
          <c:idx val="11"/>
          <c:order val="10"/>
          <c:tx>
            <c:strRef>
              <c:f>'Ⅲ (2)'!$AH$3</c:f>
              <c:strCache>
                <c:ptCount val="1"/>
                <c:pt idx="0">
                  <c:v>平均</c:v>
                </c:pt>
              </c:strCache>
            </c:strRef>
          </c:tx>
          <c:spPr>
            <a:ln w="19050">
              <a:solidFill>
                <a:srgbClr val="FF0000"/>
              </a:solidFill>
              <a:prstDash val="sysDash"/>
            </a:ln>
            <a:effectLst/>
          </c:spPr>
          <c:marker>
            <c:symbol val="none"/>
          </c:marker>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(2)'!$AH$4:$AH$51</c:f>
              <c:numCache>
                <c:formatCode>General</c:formatCode>
                <c:ptCount val="48"/>
                <c:pt idx="0">
                  <c:v>42.945433658816768</c:v>
                </c:pt>
                <c:pt idx="1">
                  <c:v>42.945433658816768</c:v>
                </c:pt>
                <c:pt idx="2">
                  <c:v>42.945433658816768</c:v>
                </c:pt>
                <c:pt idx="3">
                  <c:v>42.945433658816768</c:v>
                </c:pt>
                <c:pt idx="4">
                  <c:v>42.945433658816768</c:v>
                </c:pt>
                <c:pt idx="5">
                  <c:v>42.945433658816768</c:v>
                </c:pt>
                <c:pt idx="6">
                  <c:v>42.945433658816768</c:v>
                </c:pt>
                <c:pt idx="7">
                  <c:v>42.945433658816768</c:v>
                </c:pt>
                <c:pt idx="8">
                  <c:v>42.945433658816768</c:v>
                </c:pt>
                <c:pt idx="9">
                  <c:v>42.945433658816768</c:v>
                </c:pt>
                <c:pt idx="10">
                  <c:v>42.945433658816768</c:v>
                </c:pt>
                <c:pt idx="11">
                  <c:v>42.945433658816768</c:v>
                </c:pt>
                <c:pt idx="12">
                  <c:v>42.945433658816768</c:v>
                </c:pt>
                <c:pt idx="13">
                  <c:v>42.945433658816768</c:v>
                </c:pt>
                <c:pt idx="14">
                  <c:v>42.945433658816768</c:v>
                </c:pt>
                <c:pt idx="15">
                  <c:v>42.945433658816768</c:v>
                </c:pt>
                <c:pt idx="16">
                  <c:v>42.945433658816768</c:v>
                </c:pt>
                <c:pt idx="17">
                  <c:v>42.945433658816768</c:v>
                </c:pt>
                <c:pt idx="18">
                  <c:v>42.945433658816768</c:v>
                </c:pt>
                <c:pt idx="19">
                  <c:v>42.945433658816768</c:v>
                </c:pt>
                <c:pt idx="20">
                  <c:v>42.945433658816768</c:v>
                </c:pt>
                <c:pt idx="21">
                  <c:v>42.945433658816768</c:v>
                </c:pt>
                <c:pt idx="22">
                  <c:v>42.945433658816768</c:v>
                </c:pt>
                <c:pt idx="23">
                  <c:v>42.945433658816768</c:v>
                </c:pt>
                <c:pt idx="24">
                  <c:v>42.945433658816768</c:v>
                </c:pt>
                <c:pt idx="25">
                  <c:v>42.945433658816768</c:v>
                </c:pt>
                <c:pt idx="26">
                  <c:v>42.945433658816768</c:v>
                </c:pt>
                <c:pt idx="27">
                  <c:v>42.945433658816768</c:v>
                </c:pt>
                <c:pt idx="28">
                  <c:v>42.945433658816768</c:v>
                </c:pt>
                <c:pt idx="29">
                  <c:v>42.945433658816768</c:v>
                </c:pt>
                <c:pt idx="30">
                  <c:v>42.945433658816768</c:v>
                </c:pt>
                <c:pt idx="31">
                  <c:v>42.945433658816768</c:v>
                </c:pt>
                <c:pt idx="32">
                  <c:v>42.945433658816768</c:v>
                </c:pt>
                <c:pt idx="33">
                  <c:v>42.945433658816768</c:v>
                </c:pt>
                <c:pt idx="34">
                  <c:v>42.945433658816768</c:v>
                </c:pt>
                <c:pt idx="35">
                  <c:v>42.945433658816768</c:v>
                </c:pt>
                <c:pt idx="36">
                  <c:v>42.945433658816768</c:v>
                </c:pt>
                <c:pt idx="37">
                  <c:v>42.945433658816768</c:v>
                </c:pt>
                <c:pt idx="38">
                  <c:v>42.945433658816768</c:v>
                </c:pt>
                <c:pt idx="39">
                  <c:v>42.945433658816768</c:v>
                </c:pt>
                <c:pt idx="40">
                  <c:v>42.945433658816768</c:v>
                </c:pt>
                <c:pt idx="41">
                  <c:v>42.945433658816768</c:v>
                </c:pt>
                <c:pt idx="42">
                  <c:v>42.945433658816768</c:v>
                </c:pt>
                <c:pt idx="43">
                  <c:v>42.945433658816768</c:v>
                </c:pt>
                <c:pt idx="44">
                  <c:v>42.945433658816768</c:v>
                </c:pt>
                <c:pt idx="45">
                  <c:v>42.945433658816768</c:v>
                </c:pt>
                <c:pt idx="46">
                  <c:v>42.945433658816768</c:v>
                </c:pt>
                <c:pt idx="47" formatCode="0.0_ ">
                  <c:v>42.945433658816768</c:v>
                </c:pt>
              </c:numCache>
            </c:numRef>
          </c:val>
          <c:smooth val="0"/>
          <c:extLst>
            <c:ext xmlns:c16="http://schemas.microsoft.com/office/drawing/2014/chart" uri="{C3380CC4-5D6E-409C-BE32-E72D297353CC}">
              <c16:uniqueId val="{0000001C-F38E-46D8-B67E-9EF0C89038D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9"/>
        <c:delete val="1"/>
      </c:legendEntry>
      <c:legendEntry>
        <c:idx val="10"/>
        <c:delete val="1"/>
      </c:legendEntry>
      <c:layout>
        <c:manualLayout>
          <c:xMode val="edge"/>
          <c:yMode val="edge"/>
          <c:x val="6.8355977042662261E-2"/>
          <c:y val="0.72707627174747769"/>
          <c:w val="0.89215803904946367"/>
          <c:h val="0.27077314434764194"/>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5346998053650398"/>
        </c:manualLayout>
      </c:layout>
      <c:barChart>
        <c:barDir val="col"/>
        <c:grouping val="stacked"/>
        <c:varyColors val="0"/>
        <c:ser>
          <c:idx val="4"/>
          <c:order val="0"/>
          <c:tx>
            <c:strRef>
              <c:f>'Ⅲ (2)'!$AL$3</c:f>
              <c:strCache>
                <c:ptCount val="1"/>
                <c:pt idx="0">
                  <c:v>④介護に関する入門的研修を実施しているか(10点)(平均2.5点)</c:v>
                </c:pt>
              </c:strCache>
            </c:strRef>
          </c:tx>
          <c:spPr>
            <a:solidFill>
              <a:schemeClr val="accent5">
                <a:lumMod val="40000"/>
                <a:lumOff val="60000"/>
              </a:schemeClr>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(2)'!$AL$4:$AL$51</c:f>
              <c:numCache>
                <c:formatCode>General</c:formatCode>
                <c:ptCount val="48"/>
                <c:pt idx="0">
                  <c:v>2.1787709497206702</c:v>
                </c:pt>
                <c:pt idx="1">
                  <c:v>2.25</c:v>
                </c:pt>
                <c:pt idx="2">
                  <c:v>2.4242424242424243</c:v>
                </c:pt>
                <c:pt idx="3">
                  <c:v>2</c:v>
                </c:pt>
                <c:pt idx="4">
                  <c:v>0.4</c:v>
                </c:pt>
                <c:pt idx="5">
                  <c:v>2.2857142857142856</c:v>
                </c:pt>
                <c:pt idx="6">
                  <c:v>2.0338983050847457</c:v>
                </c:pt>
                <c:pt idx="7">
                  <c:v>2.9545454545454546</c:v>
                </c:pt>
                <c:pt idx="8">
                  <c:v>4.4000000000000004</c:v>
                </c:pt>
                <c:pt idx="9">
                  <c:v>1.1428571428571428</c:v>
                </c:pt>
                <c:pt idx="10">
                  <c:v>1.4285714285714286</c:v>
                </c:pt>
                <c:pt idx="11">
                  <c:v>2.5925925925925926</c:v>
                </c:pt>
                <c:pt idx="12">
                  <c:v>3.225806451612903</c:v>
                </c:pt>
                <c:pt idx="13">
                  <c:v>4.8484848484848486</c:v>
                </c:pt>
                <c:pt idx="14">
                  <c:v>3.6666666666666665</c:v>
                </c:pt>
                <c:pt idx="15">
                  <c:v>1.3333333333333333</c:v>
                </c:pt>
                <c:pt idx="16">
                  <c:v>1.0526315789473684</c:v>
                </c:pt>
                <c:pt idx="17">
                  <c:v>2.9411764705882355</c:v>
                </c:pt>
                <c:pt idx="18">
                  <c:v>1.1111111111111112</c:v>
                </c:pt>
                <c:pt idx="19">
                  <c:v>2.8571428571428572</c:v>
                </c:pt>
                <c:pt idx="20">
                  <c:v>2.6190476190476191</c:v>
                </c:pt>
                <c:pt idx="21">
                  <c:v>3.4285714285714284</c:v>
                </c:pt>
                <c:pt idx="22">
                  <c:v>2.0370370370370372</c:v>
                </c:pt>
                <c:pt idx="23">
                  <c:v>3.4482758620689653</c:v>
                </c:pt>
                <c:pt idx="24">
                  <c:v>2.1052631578947367</c:v>
                </c:pt>
                <c:pt idx="25">
                  <c:v>2.6923076923076925</c:v>
                </c:pt>
                <c:pt idx="26">
                  <c:v>5.8139534883720927</c:v>
                </c:pt>
                <c:pt idx="27">
                  <c:v>2.9268292682926829</c:v>
                </c:pt>
                <c:pt idx="28">
                  <c:v>1.2820512820512822</c:v>
                </c:pt>
                <c:pt idx="29">
                  <c:v>0</c:v>
                </c:pt>
                <c:pt idx="30">
                  <c:v>0</c:v>
                </c:pt>
                <c:pt idx="31">
                  <c:v>6.8421052631578947</c:v>
                </c:pt>
                <c:pt idx="32">
                  <c:v>0.7407407407407407</c:v>
                </c:pt>
                <c:pt idx="33">
                  <c:v>4.3478260869565215</c:v>
                </c:pt>
                <c:pt idx="34">
                  <c:v>0.52631578947368418</c:v>
                </c:pt>
                <c:pt idx="35">
                  <c:v>0.83333333333333337</c:v>
                </c:pt>
                <c:pt idx="36">
                  <c:v>2.9411764705882355</c:v>
                </c:pt>
                <c:pt idx="37">
                  <c:v>2</c:v>
                </c:pt>
                <c:pt idx="38">
                  <c:v>7.3529411764705879</c:v>
                </c:pt>
                <c:pt idx="39">
                  <c:v>1.6666666666666667</c:v>
                </c:pt>
                <c:pt idx="40">
                  <c:v>6</c:v>
                </c:pt>
                <c:pt idx="41">
                  <c:v>1.4285714285714286</c:v>
                </c:pt>
                <c:pt idx="42">
                  <c:v>1.7777777777777777</c:v>
                </c:pt>
                <c:pt idx="43">
                  <c:v>3.8888888888888888</c:v>
                </c:pt>
                <c:pt idx="44">
                  <c:v>3.0769230769230771</c:v>
                </c:pt>
                <c:pt idx="45">
                  <c:v>1.8604651162790697</c:v>
                </c:pt>
                <c:pt idx="46">
                  <c:v>1.7073170731707317</c:v>
                </c:pt>
                <c:pt idx="47" formatCode="0.0_ ">
                  <c:v>2.5157955198161974</c:v>
                </c:pt>
              </c:numCache>
            </c:numRef>
          </c:val>
          <c:extLst>
            <c:ext xmlns:c16="http://schemas.microsoft.com/office/drawing/2014/chart" uri="{C3380CC4-5D6E-409C-BE32-E72D297353CC}">
              <c16:uniqueId val="{00000000-4A3F-4480-B9EA-94BF104C2BEB}"/>
            </c:ext>
          </c:extLst>
        </c:ser>
        <c:ser>
          <c:idx val="5"/>
          <c:order val="1"/>
          <c:tx>
            <c:strRef>
              <c:f>'Ⅲ (2)'!$AM$3</c:f>
              <c:strCache>
                <c:ptCount val="1"/>
                <c:pt idx="0">
                  <c:v>⑤ボランティアポイントの取組を実施しているか( 10点)(平均2.9点)</c:v>
                </c:pt>
              </c:strCache>
            </c:strRef>
          </c:tx>
          <c:spPr>
            <a:solidFill>
              <a:srgbClr val="275EA1"/>
            </a:solidFill>
            <a:ln w="6350">
              <a:solidFill>
                <a:schemeClr val="bg1">
                  <a:lumMod val="50000"/>
                </a:schemeClr>
              </a:solidFill>
            </a:ln>
            <a:effectLst/>
          </c:spPr>
          <c:invertIfNegative val="0"/>
          <c:dLbls>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(2)'!$AM$4:$AM$51</c:f>
              <c:numCache>
                <c:formatCode>General</c:formatCode>
                <c:ptCount val="48"/>
                <c:pt idx="0">
                  <c:v>3.1284916201117317</c:v>
                </c:pt>
                <c:pt idx="1">
                  <c:v>0.75</c:v>
                </c:pt>
                <c:pt idx="2">
                  <c:v>2.1212121212121211</c:v>
                </c:pt>
                <c:pt idx="3">
                  <c:v>2</c:v>
                </c:pt>
                <c:pt idx="4">
                  <c:v>2</c:v>
                </c:pt>
                <c:pt idx="5">
                  <c:v>2.2857142857142856</c:v>
                </c:pt>
                <c:pt idx="6">
                  <c:v>2.0338983050847457</c:v>
                </c:pt>
                <c:pt idx="7">
                  <c:v>3.4090909090909092</c:v>
                </c:pt>
                <c:pt idx="8">
                  <c:v>6</c:v>
                </c:pt>
                <c:pt idx="9">
                  <c:v>3.1428571428571428</c:v>
                </c:pt>
                <c:pt idx="10">
                  <c:v>1.9047619047619047</c:v>
                </c:pt>
                <c:pt idx="11">
                  <c:v>2.5925925925925926</c:v>
                </c:pt>
                <c:pt idx="12">
                  <c:v>4.838709677419355</c:v>
                </c:pt>
                <c:pt idx="13">
                  <c:v>5.1515151515151514</c:v>
                </c:pt>
                <c:pt idx="14">
                  <c:v>3.6666666666666665</c:v>
                </c:pt>
                <c:pt idx="15">
                  <c:v>2</c:v>
                </c:pt>
                <c:pt idx="16">
                  <c:v>2.6315789473684212</c:v>
                </c:pt>
                <c:pt idx="17">
                  <c:v>3.5294117647058822</c:v>
                </c:pt>
                <c:pt idx="18">
                  <c:v>3.3333333333333335</c:v>
                </c:pt>
                <c:pt idx="19">
                  <c:v>0.90909090909090906</c:v>
                </c:pt>
                <c:pt idx="20">
                  <c:v>0.95238095238095233</c:v>
                </c:pt>
                <c:pt idx="21">
                  <c:v>2.8571428571428572</c:v>
                </c:pt>
                <c:pt idx="22">
                  <c:v>3.1481481481481484</c:v>
                </c:pt>
                <c:pt idx="23">
                  <c:v>2.4137931034482758</c:v>
                </c:pt>
                <c:pt idx="24">
                  <c:v>2.6315789473684212</c:v>
                </c:pt>
                <c:pt idx="25">
                  <c:v>1.9230769230769231</c:v>
                </c:pt>
                <c:pt idx="26">
                  <c:v>3.4883720930232558</c:v>
                </c:pt>
                <c:pt idx="27">
                  <c:v>3.9024390243902438</c:v>
                </c:pt>
                <c:pt idx="28">
                  <c:v>1.5384615384615385</c:v>
                </c:pt>
                <c:pt idx="29">
                  <c:v>0.66666666666666663</c:v>
                </c:pt>
                <c:pt idx="30">
                  <c:v>5.7894736842105265</c:v>
                </c:pt>
                <c:pt idx="31">
                  <c:v>1.5789473684210527</c:v>
                </c:pt>
                <c:pt idx="32">
                  <c:v>2.2222222222222223</c:v>
                </c:pt>
                <c:pt idx="33">
                  <c:v>1.7391304347826086</c:v>
                </c:pt>
                <c:pt idx="34">
                  <c:v>2.1052631578947367</c:v>
                </c:pt>
                <c:pt idx="35">
                  <c:v>1.25</c:v>
                </c:pt>
                <c:pt idx="36">
                  <c:v>2.3529411764705883</c:v>
                </c:pt>
                <c:pt idx="37">
                  <c:v>3.5</c:v>
                </c:pt>
                <c:pt idx="38">
                  <c:v>1.4705882352941178</c:v>
                </c:pt>
                <c:pt idx="39">
                  <c:v>3.1666666666666665</c:v>
                </c:pt>
                <c:pt idx="40">
                  <c:v>9</c:v>
                </c:pt>
                <c:pt idx="41">
                  <c:v>4.2857142857142856</c:v>
                </c:pt>
                <c:pt idx="42">
                  <c:v>2</c:v>
                </c:pt>
                <c:pt idx="43">
                  <c:v>3.3333333333333335</c:v>
                </c:pt>
                <c:pt idx="44">
                  <c:v>2.3076923076923075</c:v>
                </c:pt>
                <c:pt idx="45">
                  <c:v>9.3023255813953494</c:v>
                </c:pt>
                <c:pt idx="46">
                  <c:v>0.97560975609756095</c:v>
                </c:pt>
                <c:pt idx="47" formatCode="0.0_ ">
                  <c:v>2.8604250430786906</c:v>
                </c:pt>
              </c:numCache>
            </c:numRef>
          </c:val>
          <c:extLst>
            <c:ext xmlns:c16="http://schemas.microsoft.com/office/drawing/2014/chart" uri="{C3380CC4-5D6E-409C-BE32-E72D297353CC}">
              <c16:uniqueId val="{00000001-4A3F-4480-B9EA-94BF104C2BEB}"/>
            </c:ext>
          </c:extLst>
        </c:ser>
        <c:ser>
          <c:idx val="6"/>
          <c:order val="2"/>
          <c:tx>
            <c:strRef>
              <c:f>'Ⅲ (2)'!$AN$3</c:f>
              <c:strCache>
                <c:ptCount val="1"/>
                <c:pt idx="0">
                  <c:v>⑥介護施設と就労希望者とのマッチングに取り組んでいるか(10点)(平均2.6点)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dLbls>
            <c:dLbl>
              <c:idx val="13"/>
              <c:layout>
                <c:manualLayout>
                  <c:x val="0"/>
                  <c:y val="-4.104425637341353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A3F-4480-B9EA-94BF104C2BEB}"/>
                </c:ext>
              </c:extLst>
            </c:dLbl>
            <c:dLbl>
              <c:idx val="26"/>
              <c:layout>
                <c:manualLayout>
                  <c:x val="0"/>
                  <c:y val="-6.156638456012030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A3F-4480-B9EA-94BF104C2BEB}"/>
                </c:ext>
              </c:extLst>
            </c:dLbl>
            <c:dLbl>
              <c:idx val="36"/>
              <c:layout>
                <c:manualLayout>
                  <c:x val="6.9872574431347279E-3"/>
                  <c:y val="2.052212818670601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A3F-4480-B9EA-94BF104C2BEB}"/>
                </c:ext>
              </c:extLst>
            </c:dLbl>
            <c:dLbl>
              <c:idx val="45"/>
              <c:layout>
                <c:manualLayout>
                  <c:x val="-1.0247859199120315E-16"/>
                  <c:y val="-8.208851274682706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A3F-4480-B9EA-94BF104C2BEB}"/>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(2)'!$AN$4:$AN$51</c:f>
              <c:numCache>
                <c:formatCode>General</c:formatCode>
                <c:ptCount val="48"/>
                <c:pt idx="0">
                  <c:v>2.4581005586592179</c:v>
                </c:pt>
                <c:pt idx="1">
                  <c:v>1.5</c:v>
                </c:pt>
                <c:pt idx="2">
                  <c:v>1.5151515151515151</c:v>
                </c:pt>
                <c:pt idx="3">
                  <c:v>1.1428571428571428</c:v>
                </c:pt>
                <c:pt idx="4">
                  <c:v>0.4</c:v>
                </c:pt>
                <c:pt idx="5">
                  <c:v>2.2857142857142856</c:v>
                </c:pt>
                <c:pt idx="6">
                  <c:v>0.84745762711864403</c:v>
                </c:pt>
                <c:pt idx="7">
                  <c:v>1.3636363636363635</c:v>
                </c:pt>
                <c:pt idx="8">
                  <c:v>3.6</c:v>
                </c:pt>
                <c:pt idx="9">
                  <c:v>0.8571428571428571</c:v>
                </c:pt>
                <c:pt idx="10">
                  <c:v>2.8571428571428572</c:v>
                </c:pt>
                <c:pt idx="11">
                  <c:v>3.1481481481481484</c:v>
                </c:pt>
                <c:pt idx="12">
                  <c:v>6.612903225806452</c:v>
                </c:pt>
                <c:pt idx="13">
                  <c:v>3.6363636363636362</c:v>
                </c:pt>
                <c:pt idx="14">
                  <c:v>2.6666666666666665</c:v>
                </c:pt>
                <c:pt idx="15">
                  <c:v>8</c:v>
                </c:pt>
                <c:pt idx="16">
                  <c:v>2.6315789473684212</c:v>
                </c:pt>
                <c:pt idx="17">
                  <c:v>1.1764705882352942</c:v>
                </c:pt>
                <c:pt idx="18">
                  <c:v>1.4814814814814814</c:v>
                </c:pt>
                <c:pt idx="19">
                  <c:v>2.0779220779220777</c:v>
                </c:pt>
                <c:pt idx="20">
                  <c:v>2.6190476190476191</c:v>
                </c:pt>
                <c:pt idx="21">
                  <c:v>3.4285714285714284</c:v>
                </c:pt>
                <c:pt idx="22">
                  <c:v>2.7777777777777777</c:v>
                </c:pt>
                <c:pt idx="23">
                  <c:v>3.4482758620689653</c:v>
                </c:pt>
                <c:pt idx="24">
                  <c:v>6.8421052631578947</c:v>
                </c:pt>
                <c:pt idx="25">
                  <c:v>3.8461538461538463</c:v>
                </c:pt>
                <c:pt idx="26">
                  <c:v>4.8837209302325579</c:v>
                </c:pt>
                <c:pt idx="27">
                  <c:v>4.3902439024390247</c:v>
                </c:pt>
                <c:pt idx="28">
                  <c:v>1.7948717948717949</c:v>
                </c:pt>
                <c:pt idx="29">
                  <c:v>2</c:v>
                </c:pt>
                <c:pt idx="30">
                  <c:v>0.52631578947368418</c:v>
                </c:pt>
                <c:pt idx="31">
                  <c:v>7.3684210526315788</c:v>
                </c:pt>
                <c:pt idx="32">
                  <c:v>1.8518518518518519</c:v>
                </c:pt>
                <c:pt idx="33">
                  <c:v>4.7826086956521738</c:v>
                </c:pt>
                <c:pt idx="34">
                  <c:v>1.0526315789473684</c:v>
                </c:pt>
                <c:pt idx="35">
                  <c:v>1.6666666666666667</c:v>
                </c:pt>
                <c:pt idx="36">
                  <c:v>0</c:v>
                </c:pt>
                <c:pt idx="37">
                  <c:v>0.5</c:v>
                </c:pt>
                <c:pt idx="38">
                  <c:v>3.5294117647058822</c:v>
                </c:pt>
                <c:pt idx="39">
                  <c:v>2</c:v>
                </c:pt>
                <c:pt idx="40">
                  <c:v>3.5</c:v>
                </c:pt>
                <c:pt idx="41">
                  <c:v>3.8095238095238093</c:v>
                </c:pt>
                <c:pt idx="42">
                  <c:v>1.7777777777777777</c:v>
                </c:pt>
                <c:pt idx="43">
                  <c:v>2.7777777777777777</c:v>
                </c:pt>
                <c:pt idx="44">
                  <c:v>1.5384615384615385</c:v>
                </c:pt>
                <c:pt idx="45">
                  <c:v>1.1627906976744187</c:v>
                </c:pt>
                <c:pt idx="46">
                  <c:v>1.7073170731707317</c:v>
                </c:pt>
                <c:pt idx="47" formatCode="0.0_ ">
                  <c:v>2.6134405514072374</c:v>
                </c:pt>
              </c:numCache>
            </c:numRef>
          </c:val>
          <c:extLst>
            <c:ext xmlns:c16="http://schemas.microsoft.com/office/drawing/2014/chart" uri="{C3380CC4-5D6E-409C-BE32-E72D297353CC}">
              <c16:uniqueId val="{00000006-4A3F-4480-B9EA-94BF104C2BEB}"/>
            </c:ext>
          </c:extLst>
        </c:ser>
        <c:ser>
          <c:idx val="7"/>
          <c:order val="3"/>
          <c:tx>
            <c:strRef>
              <c:f>'Ⅲ (2)'!$AO$3</c:f>
              <c:strCache>
                <c:ptCount val="1"/>
                <c:pt idx="0">
                  <c:v>⑦介護助手等の元気高齢者の就労的活動の促進に取り組んでいるか(10点)(平均2.0点)</c:v>
                </c:pt>
              </c:strCache>
            </c:strRef>
          </c:tx>
          <c:spPr>
            <a:solidFill>
              <a:srgbClr val="74B230"/>
            </a:solidFill>
            <a:ln w="6350">
              <a:solidFill>
                <a:schemeClr val="bg1">
                  <a:lumMod val="50000"/>
                </a:schemeClr>
              </a:solidFill>
            </a:ln>
            <a:effectLst/>
          </c:spPr>
          <c:invertIfNegative val="0"/>
          <c:dLbls>
            <c:dLbl>
              <c:idx val="18"/>
              <c:layout>
                <c:manualLayout>
                  <c:x val="0"/>
                  <c:y val="4.104425637341353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A3F-4480-B9EA-94BF104C2BEB}"/>
                </c:ext>
              </c:extLst>
            </c:dLbl>
            <c:dLbl>
              <c:idx val="37"/>
              <c:layout>
                <c:manualLayout>
                  <c:x val="6.9872574431346255E-3"/>
                  <c:y val="-2.052212818670676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A3F-4480-B9EA-94BF104C2BEB}"/>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(2)'!$AO$4:$AO$51</c:f>
              <c:numCache>
                <c:formatCode>General</c:formatCode>
                <c:ptCount val="48"/>
                <c:pt idx="0">
                  <c:v>1.0614525139664805</c:v>
                </c:pt>
                <c:pt idx="1">
                  <c:v>1.75</c:v>
                </c:pt>
                <c:pt idx="2">
                  <c:v>2.4242424242424243</c:v>
                </c:pt>
                <c:pt idx="3">
                  <c:v>2.2857142857142856</c:v>
                </c:pt>
                <c:pt idx="4">
                  <c:v>0.4</c:v>
                </c:pt>
                <c:pt idx="5">
                  <c:v>1.7142857142857142</c:v>
                </c:pt>
                <c:pt idx="6">
                  <c:v>0.67796610169491522</c:v>
                </c:pt>
                <c:pt idx="7">
                  <c:v>1.5909090909090908</c:v>
                </c:pt>
                <c:pt idx="8">
                  <c:v>2.4</c:v>
                </c:pt>
                <c:pt idx="9">
                  <c:v>0.5714285714285714</c:v>
                </c:pt>
                <c:pt idx="10">
                  <c:v>1.2698412698412698</c:v>
                </c:pt>
                <c:pt idx="11">
                  <c:v>1.8518518518518519</c:v>
                </c:pt>
                <c:pt idx="12">
                  <c:v>4.5161290322580649</c:v>
                </c:pt>
                <c:pt idx="13">
                  <c:v>2.4242424242424243</c:v>
                </c:pt>
                <c:pt idx="14">
                  <c:v>2</c:v>
                </c:pt>
                <c:pt idx="15">
                  <c:v>6</c:v>
                </c:pt>
                <c:pt idx="16">
                  <c:v>2.1052631578947367</c:v>
                </c:pt>
                <c:pt idx="17">
                  <c:v>1.7647058823529411</c:v>
                </c:pt>
                <c:pt idx="18">
                  <c:v>0</c:v>
                </c:pt>
                <c:pt idx="19">
                  <c:v>1.2987012987012987</c:v>
                </c:pt>
                <c:pt idx="20">
                  <c:v>2.1428571428571428</c:v>
                </c:pt>
                <c:pt idx="21">
                  <c:v>3.4285714285714284</c:v>
                </c:pt>
                <c:pt idx="22">
                  <c:v>2.7777777777777777</c:v>
                </c:pt>
                <c:pt idx="23">
                  <c:v>2.7586206896551726</c:v>
                </c:pt>
                <c:pt idx="24">
                  <c:v>2.6315789473684212</c:v>
                </c:pt>
                <c:pt idx="25">
                  <c:v>2.6923076923076925</c:v>
                </c:pt>
                <c:pt idx="26">
                  <c:v>3.9534883720930232</c:v>
                </c:pt>
                <c:pt idx="27">
                  <c:v>2.6829268292682928</c:v>
                </c:pt>
                <c:pt idx="28">
                  <c:v>1.7948717948717949</c:v>
                </c:pt>
                <c:pt idx="29">
                  <c:v>0.66666666666666663</c:v>
                </c:pt>
                <c:pt idx="30">
                  <c:v>0.52631578947368418</c:v>
                </c:pt>
                <c:pt idx="31">
                  <c:v>1.5789473684210527</c:v>
                </c:pt>
                <c:pt idx="32">
                  <c:v>3.7037037037037037</c:v>
                </c:pt>
                <c:pt idx="33">
                  <c:v>3.9130434782608696</c:v>
                </c:pt>
                <c:pt idx="34">
                  <c:v>1.0526315789473684</c:v>
                </c:pt>
                <c:pt idx="35">
                  <c:v>1.25</c:v>
                </c:pt>
                <c:pt idx="36">
                  <c:v>0.58823529411764708</c:v>
                </c:pt>
                <c:pt idx="37">
                  <c:v>0</c:v>
                </c:pt>
                <c:pt idx="38">
                  <c:v>3.2352941176470589</c:v>
                </c:pt>
                <c:pt idx="39">
                  <c:v>2</c:v>
                </c:pt>
                <c:pt idx="40">
                  <c:v>0.5</c:v>
                </c:pt>
                <c:pt idx="41">
                  <c:v>2.8571428571428572</c:v>
                </c:pt>
                <c:pt idx="42">
                  <c:v>2.2222222222222223</c:v>
                </c:pt>
                <c:pt idx="43">
                  <c:v>5</c:v>
                </c:pt>
                <c:pt idx="44">
                  <c:v>0.76923076923076927</c:v>
                </c:pt>
                <c:pt idx="45">
                  <c:v>1.6279069767441861</c:v>
                </c:pt>
                <c:pt idx="46">
                  <c:v>1.4634146341463414</c:v>
                </c:pt>
                <c:pt idx="47" formatCode="0.0_ ">
                  <c:v>1.9529006318207927</c:v>
                </c:pt>
              </c:numCache>
            </c:numRef>
          </c:val>
          <c:extLst>
            <c:ext xmlns:c16="http://schemas.microsoft.com/office/drawing/2014/chart" uri="{C3380CC4-5D6E-409C-BE32-E72D297353CC}">
              <c16:uniqueId val="{00000009-4A3F-4480-B9EA-94BF104C2BEB}"/>
            </c:ext>
          </c:extLst>
        </c:ser>
        <c:ser>
          <c:idx val="8"/>
          <c:order val="4"/>
          <c:tx>
            <c:strRef>
              <c:f>'Ⅲ (2)'!$AP$3</c:f>
              <c:strCache>
                <c:ptCount val="1"/>
                <c:pt idx="0">
                  <c:v>⑧高齢者の就労的活動への参加者の伸び率が○ポイント以上向上(10点)(平均1.8点)</c:v>
                </c:pt>
              </c:strCache>
            </c:strRef>
          </c:tx>
          <c:spPr>
            <a:solidFill>
              <a:schemeClr val="accent5">
                <a:lumMod val="20000"/>
                <a:lumOff val="80000"/>
              </a:schemeClr>
            </a:solidFill>
            <a:ln w="6350">
              <a:solidFill>
                <a:schemeClr val="bg1">
                  <a:lumMod val="50000"/>
                </a:schemeClr>
              </a:solidFill>
            </a:ln>
            <a:effectLst/>
          </c:spPr>
          <c:invertIfNegative val="0"/>
          <c:dLbls>
            <c:dLbl>
              <c:idx val="4"/>
              <c:layout>
                <c:manualLayout>
                  <c:x val="0"/>
                  <c:y val="-6.156638456012105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4A3F-4480-B9EA-94BF104C2BEB}"/>
                </c:ext>
              </c:extLst>
            </c:dLbl>
            <c:dLbl>
              <c:idx val="22"/>
              <c:layout>
                <c:manualLayout>
                  <c:x val="0"/>
                  <c:y val="4.104425637341353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4A3F-4480-B9EA-94BF104C2BEB}"/>
                </c:ext>
              </c:extLst>
            </c:dLbl>
            <c:numFmt formatCode="#,##0_);[Red]\(#,##0\)" sourceLinked="0"/>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(2)'!$AP$4:$AP$51</c:f>
              <c:numCache>
                <c:formatCode>General</c:formatCode>
                <c:ptCount val="48"/>
                <c:pt idx="0">
                  <c:v>1.3966480446927374</c:v>
                </c:pt>
                <c:pt idx="1">
                  <c:v>2</c:v>
                </c:pt>
                <c:pt idx="2">
                  <c:v>0.90909090909090906</c:v>
                </c:pt>
                <c:pt idx="3">
                  <c:v>2</c:v>
                </c:pt>
                <c:pt idx="4">
                  <c:v>0</c:v>
                </c:pt>
                <c:pt idx="5">
                  <c:v>1.7142857142857142</c:v>
                </c:pt>
                <c:pt idx="6">
                  <c:v>0.50847457627118642</c:v>
                </c:pt>
                <c:pt idx="7">
                  <c:v>1.1363636363636365</c:v>
                </c:pt>
                <c:pt idx="8">
                  <c:v>1.6</c:v>
                </c:pt>
                <c:pt idx="9">
                  <c:v>1.4285714285714286</c:v>
                </c:pt>
                <c:pt idx="10">
                  <c:v>1.746031746031746</c:v>
                </c:pt>
                <c:pt idx="11">
                  <c:v>1.6666666666666667</c:v>
                </c:pt>
                <c:pt idx="12">
                  <c:v>3.870967741935484</c:v>
                </c:pt>
                <c:pt idx="13">
                  <c:v>2.4242424242424243</c:v>
                </c:pt>
                <c:pt idx="14">
                  <c:v>3</c:v>
                </c:pt>
                <c:pt idx="15">
                  <c:v>5.333333333333333</c:v>
                </c:pt>
                <c:pt idx="16">
                  <c:v>2.1052631578947367</c:v>
                </c:pt>
                <c:pt idx="17">
                  <c:v>0.58823529411764708</c:v>
                </c:pt>
                <c:pt idx="18">
                  <c:v>0.7407407407407407</c:v>
                </c:pt>
                <c:pt idx="19">
                  <c:v>0.77922077922077926</c:v>
                </c:pt>
                <c:pt idx="20">
                  <c:v>1.6666666666666667</c:v>
                </c:pt>
                <c:pt idx="21">
                  <c:v>2.8571428571428572</c:v>
                </c:pt>
                <c:pt idx="22">
                  <c:v>1.6666666666666667</c:v>
                </c:pt>
                <c:pt idx="23">
                  <c:v>2.7586206896551726</c:v>
                </c:pt>
                <c:pt idx="24">
                  <c:v>2.1052631578947367</c:v>
                </c:pt>
                <c:pt idx="25">
                  <c:v>2.3076923076923075</c:v>
                </c:pt>
                <c:pt idx="26">
                  <c:v>4.1860465116279073</c:v>
                </c:pt>
                <c:pt idx="27">
                  <c:v>2.9268292682926829</c:v>
                </c:pt>
                <c:pt idx="28">
                  <c:v>0.76923076923076927</c:v>
                </c:pt>
                <c:pt idx="29">
                  <c:v>1.6666666666666667</c:v>
                </c:pt>
                <c:pt idx="30">
                  <c:v>1.0526315789473684</c:v>
                </c:pt>
                <c:pt idx="31">
                  <c:v>0.52631578947368418</c:v>
                </c:pt>
                <c:pt idx="32">
                  <c:v>2.5925925925925926</c:v>
                </c:pt>
                <c:pt idx="33">
                  <c:v>2.1739130434782608</c:v>
                </c:pt>
                <c:pt idx="34">
                  <c:v>0</c:v>
                </c:pt>
                <c:pt idx="35">
                  <c:v>0.83333333333333337</c:v>
                </c:pt>
                <c:pt idx="36">
                  <c:v>0.58823529411764708</c:v>
                </c:pt>
                <c:pt idx="37">
                  <c:v>1.5</c:v>
                </c:pt>
                <c:pt idx="38">
                  <c:v>2.3529411764705883</c:v>
                </c:pt>
                <c:pt idx="39">
                  <c:v>1.6666666666666667</c:v>
                </c:pt>
                <c:pt idx="40">
                  <c:v>2.5</c:v>
                </c:pt>
                <c:pt idx="41">
                  <c:v>0.95238095238095233</c:v>
                </c:pt>
                <c:pt idx="42">
                  <c:v>2</c:v>
                </c:pt>
                <c:pt idx="43">
                  <c:v>5</c:v>
                </c:pt>
                <c:pt idx="44">
                  <c:v>1.9230769230769231</c:v>
                </c:pt>
                <c:pt idx="45">
                  <c:v>0.93023255813953487</c:v>
                </c:pt>
                <c:pt idx="46">
                  <c:v>0.73170731707317072</c:v>
                </c:pt>
                <c:pt idx="47" formatCode="0.0_ ">
                  <c:v>1.7576105686387133</c:v>
                </c:pt>
              </c:numCache>
            </c:numRef>
          </c:val>
          <c:extLst>
            <c:ext xmlns:c16="http://schemas.microsoft.com/office/drawing/2014/chart" uri="{C3380CC4-5D6E-409C-BE32-E72D297353CC}">
              <c16:uniqueId val="{0000000C-4A3F-4480-B9EA-94BF104C2BEB}"/>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10"/>
          <c:order val="5"/>
          <c:tx>
            <c:strRef>
              <c:f>'Ⅲ (2)'!$AQ$3</c:f>
              <c:strCache>
                <c:ptCount val="1"/>
                <c:pt idx="0">
                  <c:v>合計</c:v>
                </c:pt>
              </c:strCache>
            </c:strRef>
          </c:tx>
          <c:spPr>
            <a:ln w="6350">
              <a:noFill/>
            </a:ln>
            <a:effectLst/>
          </c:spPr>
          <c:marker>
            <c:symbol val="none"/>
          </c:marker>
          <c:dLbls>
            <c:dLbl>
              <c:idx val="0"/>
              <c:layout>
                <c:manualLayout>
                  <c:x val="-1.8250716441467911E-2"/>
                  <c:y val="-2.15328833977922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4A3F-4480-B9EA-94BF104C2BEB}"/>
                </c:ext>
              </c:extLst>
            </c:dLbl>
            <c:dLbl>
              <c:idx val="5"/>
              <c:layout>
                <c:manualLayout>
                  <c:x val="-1.8250716441467911E-2"/>
                  <c:y val="-2.15328833977922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4A3F-4480-B9EA-94BF104C2BEB}"/>
                </c:ext>
              </c:extLst>
            </c:dLbl>
            <c:dLbl>
              <c:idx val="7"/>
              <c:layout>
                <c:manualLayout>
                  <c:x val="-1.8250716441467911E-2"/>
                  <c:y val="-1.948067057912153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4A3F-4480-B9EA-94BF104C2BEB}"/>
                </c:ext>
              </c:extLst>
            </c:dLbl>
            <c:dLbl>
              <c:idx val="16"/>
              <c:layout>
                <c:manualLayout>
                  <c:x val="-1.8250716441467911E-2"/>
                  <c:y val="-1.742845776045085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4A3F-4480-B9EA-94BF104C2BEB}"/>
                </c:ext>
              </c:extLst>
            </c:dLbl>
            <c:dLbl>
              <c:idx val="39"/>
              <c:layout>
                <c:manualLayout>
                  <c:x val="-1.8250716441467911E-2"/>
                  <c:y val="-1.948067057912153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4A3F-4480-B9EA-94BF104C2BEB}"/>
                </c:ext>
              </c:extLst>
            </c:dLbl>
            <c:dLbl>
              <c:idx val="47"/>
              <c:numFmt formatCode="#,##0.0_);[Red]\(#,##0.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2-4A3F-4480-B9EA-94BF104C2BEB}"/>
                </c:ext>
              </c:extLst>
            </c:dLbl>
            <c:numFmt formatCode="#,##0_);[Red]\(#,##0\)" sourceLinked="0"/>
            <c:spPr>
              <a:noFill/>
              <a:ln>
                <a:noFill/>
              </a:ln>
              <a:effectLst/>
            </c:spPr>
            <c:txPr>
              <a:bodyPr wrap="square" lIns="38100" tIns="19050" rIns="38100" bIns="19050" anchor="ctr">
                <a:spAutoFit/>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(2)'!$AQ$4:$AQ$51</c:f>
              <c:numCache>
                <c:formatCode>General</c:formatCode>
                <c:ptCount val="48"/>
                <c:pt idx="0">
                  <c:v>10.223463687150838</c:v>
                </c:pt>
                <c:pt idx="1">
                  <c:v>8.25</c:v>
                </c:pt>
                <c:pt idx="2">
                  <c:v>9.3939393939393927</c:v>
                </c:pt>
                <c:pt idx="3">
                  <c:v>9.428571428571427</c:v>
                </c:pt>
                <c:pt idx="4">
                  <c:v>3.1999999999999997</c:v>
                </c:pt>
                <c:pt idx="5">
                  <c:v>10.285714285714285</c:v>
                </c:pt>
                <c:pt idx="6">
                  <c:v>6.101694915254237</c:v>
                </c:pt>
                <c:pt idx="7">
                  <c:v>10.454545454545453</c:v>
                </c:pt>
                <c:pt idx="8">
                  <c:v>18</c:v>
                </c:pt>
                <c:pt idx="9">
                  <c:v>7.1428571428571423</c:v>
                </c:pt>
                <c:pt idx="10">
                  <c:v>9.2063492063492056</c:v>
                </c:pt>
                <c:pt idx="11">
                  <c:v>11.851851851851851</c:v>
                </c:pt>
                <c:pt idx="12">
                  <c:v>23.06451612903226</c:v>
                </c:pt>
                <c:pt idx="13">
                  <c:v>18.484848484848488</c:v>
                </c:pt>
                <c:pt idx="14">
                  <c:v>15</c:v>
                </c:pt>
                <c:pt idx="15">
                  <c:v>22.666666666666664</c:v>
                </c:pt>
                <c:pt idx="16">
                  <c:v>10.526315789473683</c:v>
                </c:pt>
                <c:pt idx="17">
                  <c:v>10</c:v>
                </c:pt>
                <c:pt idx="18">
                  <c:v>6.6666666666666661</c:v>
                </c:pt>
                <c:pt idx="19">
                  <c:v>7.9220779220779223</c:v>
                </c:pt>
                <c:pt idx="20">
                  <c:v>9.9999999999999982</c:v>
                </c:pt>
                <c:pt idx="21">
                  <c:v>16</c:v>
                </c:pt>
                <c:pt idx="22">
                  <c:v>12.407407407407407</c:v>
                </c:pt>
                <c:pt idx="23">
                  <c:v>14.827586206896552</c:v>
                </c:pt>
                <c:pt idx="24">
                  <c:v>16.315789473684209</c:v>
                </c:pt>
                <c:pt idx="25">
                  <c:v>13.46153846153846</c:v>
                </c:pt>
                <c:pt idx="26">
                  <c:v>22.325581395348834</c:v>
                </c:pt>
                <c:pt idx="27">
                  <c:v>16.829268292682926</c:v>
                </c:pt>
                <c:pt idx="28">
                  <c:v>7.1794871794871797</c:v>
                </c:pt>
                <c:pt idx="29">
                  <c:v>5</c:v>
                </c:pt>
                <c:pt idx="30">
                  <c:v>7.8947368421052628</c:v>
                </c:pt>
                <c:pt idx="31">
                  <c:v>17.894736842105264</c:v>
                </c:pt>
                <c:pt idx="32">
                  <c:v>11.111111111111111</c:v>
                </c:pt>
                <c:pt idx="33">
                  <c:v>16.956521739130434</c:v>
                </c:pt>
                <c:pt idx="34">
                  <c:v>4.7368421052631575</c:v>
                </c:pt>
                <c:pt idx="35">
                  <c:v>5.833333333333333</c:v>
                </c:pt>
                <c:pt idx="36">
                  <c:v>6.4705882352941178</c:v>
                </c:pt>
                <c:pt idx="37">
                  <c:v>7.5</c:v>
                </c:pt>
                <c:pt idx="38">
                  <c:v>17.941176470588236</c:v>
                </c:pt>
                <c:pt idx="39">
                  <c:v>10.499999999999998</c:v>
                </c:pt>
                <c:pt idx="40">
                  <c:v>21.5</c:v>
                </c:pt>
                <c:pt idx="41">
                  <c:v>13.333333333333334</c:v>
                </c:pt>
                <c:pt idx="42">
                  <c:v>9.7777777777777786</c:v>
                </c:pt>
                <c:pt idx="43">
                  <c:v>20</c:v>
                </c:pt>
                <c:pt idx="44">
                  <c:v>9.615384615384615</c:v>
                </c:pt>
                <c:pt idx="45">
                  <c:v>14.883720930232558</c:v>
                </c:pt>
                <c:pt idx="46">
                  <c:v>6.5853658536585362</c:v>
                </c:pt>
                <c:pt idx="47" formatCode="0.0_ ">
                  <c:v>11.70017231476163</c:v>
                </c:pt>
              </c:numCache>
            </c:numRef>
          </c:val>
          <c:smooth val="0"/>
          <c:extLst>
            <c:ext xmlns:c16="http://schemas.microsoft.com/office/drawing/2014/chart" uri="{C3380CC4-5D6E-409C-BE32-E72D297353CC}">
              <c16:uniqueId val="{00000013-4A3F-4480-B9EA-94BF104C2BEB}"/>
            </c:ext>
          </c:extLst>
        </c:ser>
        <c:ser>
          <c:idx val="11"/>
          <c:order val="6"/>
          <c:tx>
            <c:strRef>
              <c:f>'Ⅲ (2)'!$AR$3</c:f>
              <c:strCache>
                <c:ptCount val="1"/>
                <c:pt idx="0">
                  <c:v>平均</c:v>
                </c:pt>
              </c:strCache>
            </c:strRef>
          </c:tx>
          <c:spPr>
            <a:ln w="19050">
              <a:solidFill>
                <a:srgbClr val="FF0000"/>
              </a:solidFill>
              <a:prstDash val="sysDash"/>
            </a:ln>
            <a:effectLst/>
          </c:spPr>
          <c:marker>
            <c:symbol val="none"/>
          </c:marker>
          <c:cat>
            <c:strRef>
              <c:f>'Ⅲ (2)'!$W$4:$W$51</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 (2)'!$AR$4:$AR$51</c:f>
              <c:numCache>
                <c:formatCode>General</c:formatCode>
                <c:ptCount val="48"/>
                <c:pt idx="0">
                  <c:v>11.70017231476163</c:v>
                </c:pt>
                <c:pt idx="1">
                  <c:v>11.70017231476163</c:v>
                </c:pt>
                <c:pt idx="2">
                  <c:v>11.70017231476163</c:v>
                </c:pt>
                <c:pt idx="3">
                  <c:v>11.70017231476163</c:v>
                </c:pt>
                <c:pt idx="4">
                  <c:v>11.70017231476163</c:v>
                </c:pt>
                <c:pt idx="5">
                  <c:v>11.70017231476163</c:v>
                </c:pt>
                <c:pt idx="6">
                  <c:v>11.70017231476163</c:v>
                </c:pt>
                <c:pt idx="7">
                  <c:v>11.70017231476163</c:v>
                </c:pt>
                <c:pt idx="8">
                  <c:v>11.70017231476163</c:v>
                </c:pt>
                <c:pt idx="9">
                  <c:v>11.70017231476163</c:v>
                </c:pt>
                <c:pt idx="10">
                  <c:v>11.70017231476163</c:v>
                </c:pt>
                <c:pt idx="11">
                  <c:v>11.70017231476163</c:v>
                </c:pt>
                <c:pt idx="12">
                  <c:v>11.70017231476163</c:v>
                </c:pt>
                <c:pt idx="13">
                  <c:v>11.70017231476163</c:v>
                </c:pt>
                <c:pt idx="14">
                  <c:v>11.70017231476163</c:v>
                </c:pt>
                <c:pt idx="15">
                  <c:v>11.70017231476163</c:v>
                </c:pt>
                <c:pt idx="16">
                  <c:v>11.70017231476163</c:v>
                </c:pt>
                <c:pt idx="17">
                  <c:v>11.70017231476163</c:v>
                </c:pt>
                <c:pt idx="18">
                  <c:v>11.70017231476163</c:v>
                </c:pt>
                <c:pt idx="19">
                  <c:v>11.70017231476163</c:v>
                </c:pt>
                <c:pt idx="20">
                  <c:v>11.70017231476163</c:v>
                </c:pt>
                <c:pt idx="21">
                  <c:v>11.70017231476163</c:v>
                </c:pt>
                <c:pt idx="22">
                  <c:v>11.70017231476163</c:v>
                </c:pt>
                <c:pt idx="23">
                  <c:v>11.70017231476163</c:v>
                </c:pt>
                <c:pt idx="24">
                  <c:v>11.70017231476163</c:v>
                </c:pt>
                <c:pt idx="25">
                  <c:v>11.70017231476163</c:v>
                </c:pt>
                <c:pt idx="26">
                  <c:v>11.70017231476163</c:v>
                </c:pt>
                <c:pt idx="27">
                  <c:v>11.70017231476163</c:v>
                </c:pt>
                <c:pt idx="28">
                  <c:v>11.70017231476163</c:v>
                </c:pt>
                <c:pt idx="29">
                  <c:v>11.70017231476163</c:v>
                </c:pt>
                <c:pt idx="30">
                  <c:v>11.70017231476163</c:v>
                </c:pt>
                <c:pt idx="31">
                  <c:v>11.70017231476163</c:v>
                </c:pt>
                <c:pt idx="32">
                  <c:v>11.70017231476163</c:v>
                </c:pt>
                <c:pt idx="33">
                  <c:v>11.70017231476163</c:v>
                </c:pt>
                <c:pt idx="34">
                  <c:v>11.70017231476163</c:v>
                </c:pt>
                <c:pt idx="35">
                  <c:v>11.70017231476163</c:v>
                </c:pt>
                <c:pt idx="36">
                  <c:v>11.70017231476163</c:v>
                </c:pt>
                <c:pt idx="37">
                  <c:v>11.70017231476163</c:v>
                </c:pt>
                <c:pt idx="38">
                  <c:v>11.70017231476163</c:v>
                </c:pt>
                <c:pt idx="39">
                  <c:v>11.70017231476163</c:v>
                </c:pt>
                <c:pt idx="40">
                  <c:v>11.70017231476163</c:v>
                </c:pt>
                <c:pt idx="41">
                  <c:v>11.70017231476163</c:v>
                </c:pt>
                <c:pt idx="42">
                  <c:v>11.70017231476163</c:v>
                </c:pt>
                <c:pt idx="43">
                  <c:v>11.70017231476163</c:v>
                </c:pt>
                <c:pt idx="44">
                  <c:v>11.70017231476163</c:v>
                </c:pt>
                <c:pt idx="45">
                  <c:v>11.70017231476163</c:v>
                </c:pt>
                <c:pt idx="46">
                  <c:v>11.70017231476163</c:v>
                </c:pt>
                <c:pt idx="47" formatCode="0.0_ ">
                  <c:v>11.70017231476163</c:v>
                </c:pt>
              </c:numCache>
            </c:numRef>
          </c:val>
          <c:smooth val="0"/>
          <c:extLst>
            <c:ext xmlns:c16="http://schemas.microsoft.com/office/drawing/2014/chart" uri="{C3380CC4-5D6E-409C-BE32-E72D297353CC}">
              <c16:uniqueId val="{00000014-4A3F-4480-B9EA-94BF104C2BEB}"/>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r"/>
      <c:legendEntry>
        <c:idx val="5"/>
        <c:delete val="1"/>
      </c:legendEntry>
      <c:legendEntry>
        <c:idx val="6"/>
        <c:delete val="1"/>
      </c:legendEntry>
      <c:layout>
        <c:manualLayout>
          <c:xMode val="edge"/>
          <c:yMode val="edge"/>
          <c:x val="0.13573719599752829"/>
          <c:y val="0.7254577401901311"/>
          <c:w val="0.72137411400518736"/>
          <c:h val="0.22493875715999978"/>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都道府県別交付額（円）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2"/>
          <c:tx>
            <c:strRef>
              <c:f>'交付額計１人あたり '!$G$7</c:f>
              <c:strCache>
                <c:ptCount val="1"/>
                <c:pt idx="0">
                  <c:v>保険者機能強化推進交付金(円）</c:v>
                </c:pt>
              </c:strCache>
            </c:strRef>
          </c:tx>
          <c:spPr>
            <a:solidFill>
              <a:schemeClr val="accent6"/>
            </a:solidFill>
            <a:ln w="6350">
              <a:solidFill>
                <a:schemeClr val="bg1">
                  <a:lumMod val="50000"/>
                </a:schemeClr>
              </a:solidFill>
            </a:ln>
            <a:effectLst/>
          </c:spPr>
          <c:invertIfNegative val="0"/>
          <c:cat>
            <c:strRef>
              <c:f>[1]交付額!$F$11:$F$58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'交付額計１人あたり '!$G$8:$G$55</c:f>
              <c:numCache>
                <c:formatCode>General</c:formatCode>
                <c:ptCount val="48"/>
                <c:pt idx="0">
                  <c:v>507.93573283223702</c:v>
                </c:pt>
                <c:pt idx="1">
                  <c:v>579.79659456530601</c:v>
                </c:pt>
                <c:pt idx="2">
                  <c:v>514.02972275680906</c:v>
                </c:pt>
                <c:pt idx="3">
                  <c:v>542.04262411892944</c:v>
                </c:pt>
                <c:pt idx="4">
                  <c:v>405.08688309668247</c:v>
                </c:pt>
                <c:pt idx="5">
                  <c:v>571.31793743209744</c:v>
                </c:pt>
                <c:pt idx="6">
                  <c:v>490.6966643801855</c:v>
                </c:pt>
                <c:pt idx="7">
                  <c:v>495.70137199363592</c:v>
                </c:pt>
                <c:pt idx="8">
                  <c:v>534.26746238849444</c:v>
                </c:pt>
                <c:pt idx="9">
                  <c:v>506.46861357034771</c:v>
                </c:pt>
                <c:pt idx="10">
                  <c:v>505.58914748280688</c:v>
                </c:pt>
                <c:pt idx="11">
                  <c:v>475.48357336406229</c:v>
                </c:pt>
                <c:pt idx="12">
                  <c:v>559.53342360255726</c:v>
                </c:pt>
                <c:pt idx="13">
                  <c:v>537.11360930543685</c:v>
                </c:pt>
                <c:pt idx="14">
                  <c:v>536.70786693598347</c:v>
                </c:pt>
                <c:pt idx="15">
                  <c:v>619.84443914650137</c:v>
                </c:pt>
                <c:pt idx="16">
                  <c:v>546.87040758180126</c:v>
                </c:pt>
                <c:pt idx="17">
                  <c:v>545.94510923545931</c:v>
                </c:pt>
                <c:pt idx="18">
                  <c:v>540.1288458064904</c:v>
                </c:pt>
                <c:pt idx="19">
                  <c:v>480.84779603747506</c:v>
                </c:pt>
                <c:pt idx="20">
                  <c:v>541.91203464526643</c:v>
                </c:pt>
                <c:pt idx="21">
                  <c:v>562.44109525810507</c:v>
                </c:pt>
                <c:pt idx="22">
                  <c:v>532.11383912978795</c:v>
                </c:pt>
                <c:pt idx="23">
                  <c:v>572.06282152768983</c:v>
                </c:pt>
                <c:pt idx="24">
                  <c:v>533.68694339787123</c:v>
                </c:pt>
                <c:pt idx="25">
                  <c:v>548.60247732191374</c:v>
                </c:pt>
                <c:pt idx="26">
                  <c:v>582.97769553427588</c:v>
                </c:pt>
                <c:pt idx="27">
                  <c:v>562.97228012935727</c:v>
                </c:pt>
                <c:pt idx="28">
                  <c:v>494.43564636346429</c:v>
                </c:pt>
                <c:pt idx="29">
                  <c:v>464.93261001851442</c:v>
                </c:pt>
                <c:pt idx="30">
                  <c:v>483.35406536243357</c:v>
                </c:pt>
                <c:pt idx="31">
                  <c:v>581.78116116430351</c:v>
                </c:pt>
                <c:pt idx="32">
                  <c:v>587.92870040083517</c:v>
                </c:pt>
                <c:pt idx="33">
                  <c:v>531.0674423183458</c:v>
                </c:pt>
                <c:pt idx="34">
                  <c:v>456.54746790499104</c:v>
                </c:pt>
                <c:pt idx="35">
                  <c:v>483.96083934501786</c:v>
                </c:pt>
                <c:pt idx="36">
                  <c:v>461.28320050919604</c:v>
                </c:pt>
                <c:pt idx="37">
                  <c:v>476.94004615841078</c:v>
                </c:pt>
                <c:pt idx="38">
                  <c:v>582.51675596390078</c:v>
                </c:pt>
                <c:pt idx="39">
                  <c:v>531.67628761579238</c:v>
                </c:pt>
                <c:pt idx="40">
                  <c:v>618.267877180455</c:v>
                </c:pt>
                <c:pt idx="41">
                  <c:v>571.92895996167965</c:v>
                </c:pt>
                <c:pt idx="42">
                  <c:v>573.43666055829078</c:v>
                </c:pt>
                <c:pt idx="43">
                  <c:v>618.94680351512716</c:v>
                </c:pt>
                <c:pt idx="44">
                  <c:v>523.34856190558287</c:v>
                </c:pt>
                <c:pt idx="45">
                  <c:v>515.9459291049717</c:v>
                </c:pt>
                <c:pt idx="46">
                  <c:v>555.95199580964709</c:v>
                </c:pt>
                <c:pt idx="47">
                  <c:v>532.90272390933035</c:v>
                </c:pt>
              </c:numCache>
            </c:numRef>
          </c:val>
          <c:extLst>
            <c:ext xmlns:c16="http://schemas.microsoft.com/office/drawing/2014/chart" uri="{C3380CC4-5D6E-409C-BE32-E72D297353CC}">
              <c16:uniqueId val="{00000000-F768-4771-AFE1-7C611D9C7CB3}"/>
            </c:ext>
          </c:extLst>
        </c:ser>
        <c:ser>
          <c:idx val="2"/>
          <c:order val="3"/>
          <c:tx>
            <c:strRef>
              <c:f>'交付額計１人あたり '!$I$7</c:f>
              <c:strCache>
                <c:ptCount val="1"/>
                <c:pt idx="0">
                  <c:v>介護保険保険者努力支援交付金(円）</c:v>
                </c:pt>
              </c:strCache>
            </c:strRef>
          </c:tx>
          <c:spPr>
            <a:solidFill>
              <a:srgbClr val="0070C0"/>
            </a:solidFill>
            <a:ln w="6350">
              <a:solidFill>
                <a:schemeClr val="bg1">
                  <a:lumMod val="50000"/>
                </a:schemeClr>
              </a:solidFill>
            </a:ln>
            <a:effectLst/>
          </c:spPr>
          <c:invertIfNegative val="0"/>
          <c:val>
            <c:numRef>
              <c:f>'交付額計１人あたり '!$I$8:$I$55</c:f>
              <c:numCache>
                <c:formatCode>General</c:formatCode>
                <c:ptCount val="48"/>
                <c:pt idx="0">
                  <c:v>495.44148259877994</c:v>
                </c:pt>
                <c:pt idx="1">
                  <c:v>576.46164690312594</c:v>
                </c:pt>
                <c:pt idx="2">
                  <c:v>506.93292789607136</c:v>
                </c:pt>
                <c:pt idx="3">
                  <c:v>555.54648741036272</c:v>
                </c:pt>
                <c:pt idx="4">
                  <c:v>387.97413505766281</c:v>
                </c:pt>
                <c:pt idx="5">
                  <c:v>573.13145945343626</c:v>
                </c:pt>
                <c:pt idx="6">
                  <c:v>482.79451658158428</c:v>
                </c:pt>
                <c:pt idx="7">
                  <c:v>475.24037832682893</c:v>
                </c:pt>
                <c:pt idx="8">
                  <c:v>518.3967270761533</c:v>
                </c:pt>
                <c:pt idx="9">
                  <c:v>508.64105195415095</c:v>
                </c:pt>
                <c:pt idx="10">
                  <c:v>512.4602000587164</c:v>
                </c:pt>
                <c:pt idx="11">
                  <c:v>463.44677132244806</c:v>
                </c:pt>
                <c:pt idx="12">
                  <c:v>572.93050586006916</c:v>
                </c:pt>
                <c:pt idx="13">
                  <c:v>506.80673230058972</c:v>
                </c:pt>
                <c:pt idx="14">
                  <c:v>551.17413111235157</c:v>
                </c:pt>
                <c:pt idx="15">
                  <c:v>669.76993682202885</c:v>
                </c:pt>
                <c:pt idx="16">
                  <c:v>522.43649341690912</c:v>
                </c:pt>
                <c:pt idx="17">
                  <c:v>546.02680471769906</c:v>
                </c:pt>
                <c:pt idx="18">
                  <c:v>505.96664459028239</c:v>
                </c:pt>
                <c:pt idx="19">
                  <c:v>486.91445246505913</c:v>
                </c:pt>
                <c:pt idx="20">
                  <c:v>518.21717080269173</c:v>
                </c:pt>
                <c:pt idx="21">
                  <c:v>552.72669762891462</c:v>
                </c:pt>
                <c:pt idx="22">
                  <c:v>540.26874447092302</c:v>
                </c:pt>
                <c:pt idx="23">
                  <c:v>585.93562550419506</c:v>
                </c:pt>
                <c:pt idx="24">
                  <c:v>518.12319687471904</c:v>
                </c:pt>
                <c:pt idx="25">
                  <c:v>518.55418227520317</c:v>
                </c:pt>
                <c:pt idx="26">
                  <c:v>590.82406168542695</c:v>
                </c:pt>
                <c:pt idx="27">
                  <c:v>581.80889474877176</c:v>
                </c:pt>
                <c:pt idx="28">
                  <c:v>524.35737405633597</c:v>
                </c:pt>
                <c:pt idx="29">
                  <c:v>428.27595582428108</c:v>
                </c:pt>
                <c:pt idx="30">
                  <c:v>478.46884541445212</c:v>
                </c:pt>
                <c:pt idx="31">
                  <c:v>586.54667852595969</c:v>
                </c:pt>
                <c:pt idx="32">
                  <c:v>609.97375420735762</c:v>
                </c:pt>
                <c:pt idx="33">
                  <c:v>538.66171958406346</c:v>
                </c:pt>
                <c:pt idx="34">
                  <c:v>428.22251965725155</c:v>
                </c:pt>
                <c:pt idx="35">
                  <c:v>501.14198000814821</c:v>
                </c:pt>
                <c:pt idx="36">
                  <c:v>425.08586052802565</c:v>
                </c:pt>
                <c:pt idx="37">
                  <c:v>481.99301055664142</c:v>
                </c:pt>
                <c:pt idx="38">
                  <c:v>576.66184529508837</c:v>
                </c:pt>
                <c:pt idx="39">
                  <c:v>544.16983337892066</c:v>
                </c:pt>
                <c:pt idx="40">
                  <c:v>610.22136080791597</c:v>
                </c:pt>
                <c:pt idx="41">
                  <c:v>604.02686109332751</c:v>
                </c:pt>
                <c:pt idx="42">
                  <c:v>581.0445322676793</c:v>
                </c:pt>
                <c:pt idx="43">
                  <c:v>648.66438585899243</c:v>
                </c:pt>
                <c:pt idx="44">
                  <c:v>495.52624773726404</c:v>
                </c:pt>
                <c:pt idx="45">
                  <c:v>520.52193757934992</c:v>
                </c:pt>
                <c:pt idx="46">
                  <c:v>603.78364221780589</c:v>
                </c:pt>
                <c:pt idx="47">
                  <c:v>532.17660435136202</c:v>
                </c:pt>
              </c:numCache>
            </c:numRef>
          </c:val>
          <c:extLst>
            <c:ext xmlns:c16="http://schemas.microsoft.com/office/drawing/2014/chart" uri="{C3380CC4-5D6E-409C-BE32-E72D297353CC}">
              <c16:uniqueId val="{00000001-F768-4771-AFE1-7C611D9C7CB3}"/>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3"/>
          <c:order val="0"/>
          <c:tx>
            <c:strRef>
              <c:f>'交付額計１人あたり '!$K$7</c:f>
              <c:strCache>
                <c:ptCount val="1"/>
                <c:pt idx="0">
                  <c:v>都道府県別交付額(円）</c:v>
                </c:pt>
              </c:strCache>
            </c:strRef>
          </c:tx>
          <c:spPr>
            <a:ln w="28575" cap="rnd">
              <a:noFill/>
              <a:round/>
            </a:ln>
            <a:effectLst/>
          </c:spPr>
          <c:marker>
            <c:symbol val="none"/>
          </c:marker>
          <c:dLbls>
            <c:dLbl>
              <c:idx val="7"/>
              <c:layout>
                <c:manualLayout>
                  <c:x val="-1.9466807563491489E-2"/>
                  <c:y val="-1.15516926446578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F768-4771-AFE1-7C611D9C7CB3}"/>
                </c:ext>
              </c:extLst>
            </c:dLbl>
            <c:dLbl>
              <c:idx val="9"/>
              <c:layout>
                <c:manualLayout>
                  <c:x val="-2.4085789149241355E-2"/>
                  <c:y val="-1.36548608273996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F768-4771-AFE1-7C611D9C7CB3}"/>
                </c:ext>
              </c:extLst>
            </c:dLbl>
            <c:dLbl>
              <c:idx val="10"/>
              <c:layout>
                <c:manualLayout>
                  <c:x val="-2.0013235265665782E-2"/>
                  <c:y val="-3.258337447207580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F768-4771-AFE1-7C611D9C7CB3}"/>
                </c:ext>
              </c:extLst>
            </c:dLbl>
            <c:dLbl>
              <c:idx val="16"/>
              <c:layout>
                <c:manualLayout>
                  <c:x val="-2.544330711043323E-2"/>
                  <c:y val="-1.57580290101414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F768-4771-AFE1-7C611D9C7CB3}"/>
                </c:ext>
              </c:extLst>
            </c:dLbl>
            <c:dLbl>
              <c:idx val="24"/>
              <c:layout>
                <c:manualLayout>
                  <c:x val="-2.544330711043323E-2"/>
                  <c:y val="-1.99643653756250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F768-4771-AFE1-7C611D9C7CB3}"/>
                </c:ext>
              </c:extLst>
            </c:dLbl>
            <c:dLbl>
              <c:idx val="25"/>
              <c:layout>
                <c:manualLayout>
                  <c:x val="-2.5443307110433331E-2"/>
                  <c:y val="-3.678971083755940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F768-4771-AFE1-7C611D9C7CB3}"/>
                </c:ext>
              </c:extLst>
            </c:dLbl>
            <c:dLbl>
              <c:idx val="26"/>
              <c:layout>
                <c:manualLayout>
                  <c:x val="-3.223089691639261E-2"/>
                  <c:y val="-4.520238356852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F768-4771-AFE1-7C611D9C7CB3}"/>
                </c:ext>
              </c:extLst>
            </c:dLbl>
            <c:dLbl>
              <c:idx val="31"/>
              <c:layout>
                <c:manualLayout>
                  <c:x val="-3.494593283877636E-2"/>
                  <c:y val="-1.78611971928832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F768-4771-AFE1-7C611D9C7CB3}"/>
                </c:ext>
              </c:extLst>
            </c:dLbl>
            <c:dLbl>
              <c:idx val="42"/>
              <c:layout>
                <c:manualLayout>
                  <c:x val="-2.544330711043323E-2"/>
                  <c:y val="-1.99643653756250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F768-4771-AFE1-7C611D9C7CB3}"/>
                </c:ext>
              </c:extLst>
            </c:dLbl>
            <c:dLbl>
              <c:idx val="44"/>
              <c:layout>
                <c:manualLayout>
                  <c:x val="-2.815834303281688E-2"/>
                  <c:y val="-1.15516926446578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F768-4771-AFE1-7C611D9C7CB3}"/>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'交付額計１人あたり '!$K$8:$K$55</c:f>
              <c:numCache>
                <c:formatCode>General</c:formatCode>
                <c:ptCount val="48"/>
                <c:pt idx="0">
                  <c:v>1003.377215431017</c:v>
                </c:pt>
                <c:pt idx="1">
                  <c:v>1156.2582414684318</c:v>
                </c:pt>
                <c:pt idx="2">
                  <c:v>1020.9626506528805</c:v>
                </c:pt>
                <c:pt idx="3">
                  <c:v>1097.589111529292</c:v>
                </c:pt>
                <c:pt idx="4">
                  <c:v>793.06101815434522</c:v>
                </c:pt>
                <c:pt idx="5">
                  <c:v>1144.4493968855336</c:v>
                </c:pt>
                <c:pt idx="6">
                  <c:v>973.49118096176983</c:v>
                </c:pt>
                <c:pt idx="7">
                  <c:v>970.94175032046485</c:v>
                </c:pt>
                <c:pt idx="8">
                  <c:v>1052.6641894646477</c:v>
                </c:pt>
                <c:pt idx="9">
                  <c:v>1015.1096655244986</c:v>
                </c:pt>
                <c:pt idx="10">
                  <c:v>1018.0493475415233</c:v>
                </c:pt>
                <c:pt idx="11">
                  <c:v>938.93034468651035</c:v>
                </c:pt>
                <c:pt idx="12">
                  <c:v>1132.4639294626263</c:v>
                </c:pt>
                <c:pt idx="13">
                  <c:v>1043.9203416060266</c:v>
                </c:pt>
                <c:pt idx="14">
                  <c:v>1087.8819980483349</c:v>
                </c:pt>
                <c:pt idx="15">
                  <c:v>1289.6143759685301</c:v>
                </c:pt>
                <c:pt idx="16">
                  <c:v>1069.3069009987103</c:v>
                </c:pt>
                <c:pt idx="17">
                  <c:v>1091.9719139531585</c:v>
                </c:pt>
                <c:pt idx="18">
                  <c:v>1046.0954903967729</c:v>
                </c:pt>
                <c:pt idx="19">
                  <c:v>967.76224850253413</c:v>
                </c:pt>
                <c:pt idx="20">
                  <c:v>1060.1292054479582</c:v>
                </c:pt>
                <c:pt idx="21">
                  <c:v>1115.1677928870197</c:v>
                </c:pt>
                <c:pt idx="22">
                  <c:v>1072.3825836007109</c:v>
                </c:pt>
                <c:pt idx="23">
                  <c:v>1157.998447031885</c:v>
                </c:pt>
                <c:pt idx="24">
                  <c:v>1051.8101402725904</c:v>
                </c:pt>
                <c:pt idx="25">
                  <c:v>1067.1566595971169</c:v>
                </c:pt>
                <c:pt idx="26">
                  <c:v>1173.8017572197029</c:v>
                </c:pt>
                <c:pt idx="27">
                  <c:v>1144.7811748781289</c:v>
                </c:pt>
                <c:pt idx="28">
                  <c:v>1018.7930204198002</c:v>
                </c:pt>
                <c:pt idx="29">
                  <c:v>893.20856584279557</c:v>
                </c:pt>
                <c:pt idx="30">
                  <c:v>961.82291077688569</c:v>
                </c:pt>
                <c:pt idx="31">
                  <c:v>1168.3278396902631</c:v>
                </c:pt>
                <c:pt idx="32">
                  <c:v>1197.9024546081928</c:v>
                </c:pt>
                <c:pt idx="33">
                  <c:v>1069.7291619024093</c:v>
                </c:pt>
                <c:pt idx="34">
                  <c:v>884.76998756224259</c:v>
                </c:pt>
                <c:pt idx="35">
                  <c:v>985.10281935316607</c:v>
                </c:pt>
                <c:pt idx="36">
                  <c:v>886.36906103722174</c:v>
                </c:pt>
                <c:pt idx="37">
                  <c:v>958.9330567150522</c:v>
                </c:pt>
                <c:pt idx="38">
                  <c:v>1159.1786012589891</c:v>
                </c:pt>
                <c:pt idx="39">
                  <c:v>1075.8461209947131</c:v>
                </c:pt>
                <c:pt idx="40">
                  <c:v>1228.4892379883709</c:v>
                </c:pt>
                <c:pt idx="41">
                  <c:v>1175.9558210550072</c:v>
                </c:pt>
                <c:pt idx="42">
                  <c:v>1154.4811928259701</c:v>
                </c:pt>
                <c:pt idx="43">
                  <c:v>1267.6111893741195</c:v>
                </c:pt>
                <c:pt idx="44">
                  <c:v>1018.8748096428469</c:v>
                </c:pt>
                <c:pt idx="45">
                  <c:v>1036.4678666843217</c:v>
                </c:pt>
                <c:pt idx="46">
                  <c:v>1159.735638027453</c:v>
                </c:pt>
                <c:pt idx="47">
                  <c:v>1065.0793282606924</c:v>
                </c:pt>
              </c:numCache>
            </c:numRef>
          </c:val>
          <c:smooth val="0"/>
          <c:extLst>
            <c:ext xmlns:c16="http://schemas.microsoft.com/office/drawing/2014/chart" uri="{C3380CC4-5D6E-409C-BE32-E72D297353CC}">
              <c16:uniqueId val="{0000000C-F768-4771-AFE1-7C611D9C7CB3}"/>
            </c:ext>
          </c:extLst>
        </c:ser>
        <c:ser>
          <c:idx val="0"/>
          <c:order val="1"/>
          <c:tx>
            <c:strRef>
              <c:f>'交付額計１人あたり '!$L$7</c:f>
              <c:strCache>
                <c:ptCount val="1"/>
                <c:pt idx="0">
                  <c:v>平均</c:v>
                </c:pt>
              </c:strCache>
            </c:strRef>
          </c:tx>
          <c:spPr>
            <a:ln w="19050" cap="rnd">
              <a:solidFill>
                <a:srgbClr val="FF0000"/>
              </a:solidFill>
              <a:prstDash val="sysDash"/>
              <a:round/>
            </a:ln>
            <a:effectLst/>
          </c:spPr>
          <c:marker>
            <c:symbol val="none"/>
          </c:marker>
          <c:cat>
            <c:strRef>
              <c:f>[1]交付額!$F$11:$F$58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'交付額計１人あたり '!$L$8:$L$55</c:f>
              <c:numCache>
                <c:formatCode>General</c:formatCode>
                <c:ptCount val="48"/>
                <c:pt idx="0">
                  <c:v>1065.0793282606924</c:v>
                </c:pt>
                <c:pt idx="1">
                  <c:v>1065.0793282606924</c:v>
                </c:pt>
                <c:pt idx="2">
                  <c:v>1065.0793282606924</c:v>
                </c:pt>
                <c:pt idx="3">
                  <c:v>1065.0793282606924</c:v>
                </c:pt>
                <c:pt idx="4">
                  <c:v>1065.0793282606924</c:v>
                </c:pt>
                <c:pt idx="5">
                  <c:v>1065.0793282606924</c:v>
                </c:pt>
                <c:pt idx="6">
                  <c:v>1065.0793282606924</c:v>
                </c:pt>
                <c:pt idx="7">
                  <c:v>1065.0793282606924</c:v>
                </c:pt>
                <c:pt idx="8">
                  <c:v>1065.0793282606924</c:v>
                </c:pt>
                <c:pt idx="9">
                  <c:v>1065.0793282606924</c:v>
                </c:pt>
                <c:pt idx="10">
                  <c:v>1065.0793282606924</c:v>
                </c:pt>
                <c:pt idx="11">
                  <c:v>1065.0793282606924</c:v>
                </c:pt>
                <c:pt idx="12">
                  <c:v>1065.0793282606924</c:v>
                </c:pt>
                <c:pt idx="13">
                  <c:v>1065.0793282606924</c:v>
                </c:pt>
                <c:pt idx="14">
                  <c:v>1065.0793282606924</c:v>
                </c:pt>
                <c:pt idx="15">
                  <c:v>1065.0793282606924</c:v>
                </c:pt>
                <c:pt idx="16">
                  <c:v>1065.0793282606924</c:v>
                </c:pt>
                <c:pt idx="17">
                  <c:v>1065.0793282606924</c:v>
                </c:pt>
                <c:pt idx="18">
                  <c:v>1065.0793282606924</c:v>
                </c:pt>
                <c:pt idx="19">
                  <c:v>1065.0793282606924</c:v>
                </c:pt>
                <c:pt idx="20">
                  <c:v>1065.0793282606924</c:v>
                </c:pt>
                <c:pt idx="21">
                  <c:v>1065.0793282606924</c:v>
                </c:pt>
                <c:pt idx="22">
                  <c:v>1065.0793282606924</c:v>
                </c:pt>
                <c:pt idx="23">
                  <c:v>1065.0793282606924</c:v>
                </c:pt>
                <c:pt idx="24">
                  <c:v>1065.0793282606924</c:v>
                </c:pt>
                <c:pt idx="25">
                  <c:v>1065.0793282606924</c:v>
                </c:pt>
                <c:pt idx="26">
                  <c:v>1065.0793282606924</c:v>
                </c:pt>
                <c:pt idx="27">
                  <c:v>1065.0793282606924</c:v>
                </c:pt>
                <c:pt idx="28">
                  <c:v>1065.0793282606924</c:v>
                </c:pt>
                <c:pt idx="29">
                  <c:v>1065.0793282606924</c:v>
                </c:pt>
                <c:pt idx="30">
                  <c:v>1065.0793282606924</c:v>
                </c:pt>
                <c:pt idx="31">
                  <c:v>1065.0793282606924</c:v>
                </c:pt>
                <c:pt idx="32">
                  <c:v>1065.0793282606924</c:v>
                </c:pt>
                <c:pt idx="33">
                  <c:v>1065.0793282606924</c:v>
                </c:pt>
                <c:pt idx="34">
                  <c:v>1065.0793282606924</c:v>
                </c:pt>
                <c:pt idx="35">
                  <c:v>1065.0793282606924</c:v>
                </c:pt>
                <c:pt idx="36">
                  <c:v>1065.0793282606924</c:v>
                </c:pt>
                <c:pt idx="37">
                  <c:v>1065.0793282606924</c:v>
                </c:pt>
                <c:pt idx="38">
                  <c:v>1065.0793282606924</c:v>
                </c:pt>
                <c:pt idx="39">
                  <c:v>1065.0793282606924</c:v>
                </c:pt>
                <c:pt idx="40">
                  <c:v>1065.0793282606924</c:v>
                </c:pt>
                <c:pt idx="41">
                  <c:v>1065.0793282606924</c:v>
                </c:pt>
                <c:pt idx="42">
                  <c:v>1065.0793282606924</c:v>
                </c:pt>
                <c:pt idx="43">
                  <c:v>1065.0793282606924</c:v>
                </c:pt>
                <c:pt idx="44">
                  <c:v>1065.0793282606924</c:v>
                </c:pt>
                <c:pt idx="45">
                  <c:v>1065.0793282606924</c:v>
                </c:pt>
                <c:pt idx="46">
                  <c:v>1065.0793282606924</c:v>
                </c:pt>
                <c:pt idx="47">
                  <c:v>1065.0793282606924</c:v>
                </c:pt>
              </c:numCache>
            </c:numRef>
          </c:val>
          <c:smooth val="0"/>
          <c:extLst>
            <c:ext xmlns:c16="http://schemas.microsoft.com/office/drawing/2014/chart" uri="{C3380CC4-5D6E-409C-BE32-E72D297353CC}">
              <c16:uniqueId val="{0000000D-F768-4771-AFE1-7C611D9C7CB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legend>
      <c:legendPos val="tr"/>
      <c:legendEntry>
        <c:idx val="2"/>
        <c:delete val="1"/>
      </c:legendEntry>
      <c:legendEntry>
        <c:idx val="3"/>
        <c:delete val="1"/>
      </c:legendEntry>
      <c:layout>
        <c:manualLayout>
          <c:xMode val="edge"/>
          <c:yMode val="edge"/>
          <c:x val="0.38026661062760703"/>
          <c:y val="0.92147551323390475"/>
          <c:w val="0.28099242095728072"/>
          <c:h val="7.159617982663031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0" i="0" u="none" strike="noStrike" baseline="0"/>
              <a:t>保険者機能強化推進交付金</a:t>
            </a:r>
            <a:r>
              <a:rPr lang="ja-JP" altLang="en-US" sz="1200"/>
              <a:t>（円）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1"/>
          <c:tx>
            <c:strRef>
              <c:f>'交付額計１人あたり '!$G$7</c:f>
              <c:strCache>
                <c:ptCount val="1"/>
                <c:pt idx="0">
                  <c:v>保険者機能強化推進交付金(円）</c:v>
                </c:pt>
              </c:strCache>
            </c:strRef>
          </c:tx>
          <c:spPr>
            <a:solidFill>
              <a:schemeClr val="accent6"/>
            </a:solidFill>
            <a:ln w="6350">
              <a:solidFill>
                <a:schemeClr val="bg1">
                  <a:lumMod val="50000"/>
                </a:schemeClr>
              </a:solidFill>
            </a:ln>
            <a:effectLst/>
          </c:spPr>
          <c:invertIfNegative val="0"/>
          <c:cat>
            <c:strRef>
              <c:f>[1]交付額!$F$11:$F$58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'交付額計１人あたり '!$G$8:$G$55</c:f>
              <c:numCache>
                <c:formatCode>General</c:formatCode>
                <c:ptCount val="48"/>
                <c:pt idx="0">
                  <c:v>507.93573283223702</c:v>
                </c:pt>
                <c:pt idx="1">
                  <c:v>579.79659456530601</c:v>
                </c:pt>
                <c:pt idx="2">
                  <c:v>514.02972275680906</c:v>
                </c:pt>
                <c:pt idx="3">
                  <c:v>542.04262411892944</c:v>
                </c:pt>
                <c:pt idx="4">
                  <c:v>405.08688309668247</c:v>
                </c:pt>
                <c:pt idx="5">
                  <c:v>571.31793743209744</c:v>
                </c:pt>
                <c:pt idx="6">
                  <c:v>490.6966643801855</c:v>
                </c:pt>
                <c:pt idx="7">
                  <c:v>495.70137199363592</c:v>
                </c:pt>
                <c:pt idx="8">
                  <c:v>534.26746238849444</c:v>
                </c:pt>
                <c:pt idx="9">
                  <c:v>506.46861357034771</c:v>
                </c:pt>
                <c:pt idx="10">
                  <c:v>505.58914748280688</c:v>
                </c:pt>
                <c:pt idx="11">
                  <c:v>475.48357336406229</c:v>
                </c:pt>
                <c:pt idx="12">
                  <c:v>559.53342360255726</c:v>
                </c:pt>
                <c:pt idx="13">
                  <c:v>537.11360930543685</c:v>
                </c:pt>
                <c:pt idx="14">
                  <c:v>536.70786693598347</c:v>
                </c:pt>
                <c:pt idx="15">
                  <c:v>619.84443914650137</c:v>
                </c:pt>
                <c:pt idx="16">
                  <c:v>546.87040758180126</c:v>
                </c:pt>
                <c:pt idx="17">
                  <c:v>545.94510923545931</c:v>
                </c:pt>
                <c:pt idx="18">
                  <c:v>540.1288458064904</c:v>
                </c:pt>
                <c:pt idx="19">
                  <c:v>480.84779603747506</c:v>
                </c:pt>
                <c:pt idx="20">
                  <c:v>541.91203464526643</c:v>
                </c:pt>
                <c:pt idx="21">
                  <c:v>562.44109525810507</c:v>
                </c:pt>
                <c:pt idx="22">
                  <c:v>532.11383912978795</c:v>
                </c:pt>
                <c:pt idx="23">
                  <c:v>572.06282152768983</c:v>
                </c:pt>
                <c:pt idx="24">
                  <c:v>533.68694339787123</c:v>
                </c:pt>
                <c:pt idx="25">
                  <c:v>548.60247732191374</c:v>
                </c:pt>
                <c:pt idx="26">
                  <c:v>582.97769553427588</c:v>
                </c:pt>
                <c:pt idx="27">
                  <c:v>562.97228012935727</c:v>
                </c:pt>
                <c:pt idx="28">
                  <c:v>494.43564636346429</c:v>
                </c:pt>
                <c:pt idx="29">
                  <c:v>464.93261001851442</c:v>
                </c:pt>
                <c:pt idx="30">
                  <c:v>483.35406536243357</c:v>
                </c:pt>
                <c:pt idx="31">
                  <c:v>581.78116116430351</c:v>
                </c:pt>
                <c:pt idx="32">
                  <c:v>587.92870040083517</c:v>
                </c:pt>
                <c:pt idx="33">
                  <c:v>531.0674423183458</c:v>
                </c:pt>
                <c:pt idx="34">
                  <c:v>456.54746790499104</c:v>
                </c:pt>
                <c:pt idx="35">
                  <c:v>483.96083934501786</c:v>
                </c:pt>
                <c:pt idx="36">
                  <c:v>461.28320050919604</c:v>
                </c:pt>
                <c:pt idx="37">
                  <c:v>476.94004615841078</c:v>
                </c:pt>
                <c:pt idx="38">
                  <c:v>582.51675596390078</c:v>
                </c:pt>
                <c:pt idx="39">
                  <c:v>531.67628761579238</c:v>
                </c:pt>
                <c:pt idx="40">
                  <c:v>618.267877180455</c:v>
                </c:pt>
                <c:pt idx="41">
                  <c:v>571.92895996167965</c:v>
                </c:pt>
                <c:pt idx="42">
                  <c:v>573.43666055829078</c:v>
                </c:pt>
                <c:pt idx="43">
                  <c:v>618.94680351512716</c:v>
                </c:pt>
                <c:pt idx="44">
                  <c:v>523.34856190558287</c:v>
                </c:pt>
                <c:pt idx="45">
                  <c:v>515.9459291049717</c:v>
                </c:pt>
                <c:pt idx="46">
                  <c:v>555.95199580964709</c:v>
                </c:pt>
                <c:pt idx="47">
                  <c:v>532.90272390933035</c:v>
                </c:pt>
              </c:numCache>
            </c:numRef>
          </c:val>
          <c:extLst>
            <c:ext xmlns:c16="http://schemas.microsoft.com/office/drawing/2014/chart" uri="{C3380CC4-5D6E-409C-BE32-E72D297353CC}">
              <c16:uniqueId val="{00000000-CAFA-479B-AACA-D74A8EA0B188}"/>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'交付額計１人あたり '!$L$7</c:f>
              <c:strCache>
                <c:ptCount val="1"/>
                <c:pt idx="0">
                  <c:v>平均</c:v>
                </c:pt>
              </c:strCache>
            </c:strRef>
          </c:tx>
          <c:spPr>
            <a:ln w="19050" cap="rnd">
              <a:solidFill>
                <a:srgbClr val="FF0000"/>
              </a:solidFill>
              <a:prstDash val="sysDash"/>
              <a:round/>
            </a:ln>
            <a:effectLst/>
          </c:spPr>
          <c:marker>
            <c:symbol val="none"/>
          </c:marker>
          <c:cat>
            <c:strRef>
              <c:f>[1]交付額!$F$11:$F$58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'交付額計１人あたり '!$H$8:$H$55</c:f>
              <c:numCache>
                <c:formatCode>General</c:formatCode>
                <c:ptCount val="48"/>
                <c:pt idx="0">
                  <c:v>532.90272390933035</c:v>
                </c:pt>
                <c:pt idx="1">
                  <c:v>532.90272390933035</c:v>
                </c:pt>
                <c:pt idx="2">
                  <c:v>532.90272390933035</c:v>
                </c:pt>
                <c:pt idx="3">
                  <c:v>532.90272390933035</c:v>
                </c:pt>
                <c:pt idx="4">
                  <c:v>532.90272390933035</c:v>
                </c:pt>
                <c:pt idx="5">
                  <c:v>532.90272390933035</c:v>
                </c:pt>
                <c:pt idx="6">
                  <c:v>532.90272390933035</c:v>
                </c:pt>
                <c:pt idx="7">
                  <c:v>532.90272390933035</c:v>
                </c:pt>
                <c:pt idx="8">
                  <c:v>532.90272390933035</c:v>
                </c:pt>
                <c:pt idx="9">
                  <c:v>532.90272390933035</c:v>
                </c:pt>
                <c:pt idx="10">
                  <c:v>532.90272390933035</c:v>
                </c:pt>
                <c:pt idx="11">
                  <c:v>532.90272390933035</c:v>
                </c:pt>
                <c:pt idx="12">
                  <c:v>532.90272390933035</c:v>
                </c:pt>
                <c:pt idx="13">
                  <c:v>532.90272390933035</c:v>
                </c:pt>
                <c:pt idx="14">
                  <c:v>532.90272390933035</c:v>
                </c:pt>
                <c:pt idx="15">
                  <c:v>532.90272390933035</c:v>
                </c:pt>
                <c:pt idx="16">
                  <c:v>532.90272390933035</c:v>
                </c:pt>
                <c:pt idx="17">
                  <c:v>532.90272390933035</c:v>
                </c:pt>
                <c:pt idx="18">
                  <c:v>532.90272390933035</c:v>
                </c:pt>
                <c:pt idx="19">
                  <c:v>532.90272390933035</c:v>
                </c:pt>
                <c:pt idx="20">
                  <c:v>532.90272390933035</c:v>
                </c:pt>
                <c:pt idx="21">
                  <c:v>532.90272390933035</c:v>
                </c:pt>
                <c:pt idx="22">
                  <c:v>532.90272390933035</c:v>
                </c:pt>
                <c:pt idx="23">
                  <c:v>532.90272390933035</c:v>
                </c:pt>
                <c:pt idx="24">
                  <c:v>532.90272390933035</c:v>
                </c:pt>
                <c:pt idx="25">
                  <c:v>532.90272390933035</c:v>
                </c:pt>
                <c:pt idx="26">
                  <c:v>532.90272390933035</c:v>
                </c:pt>
                <c:pt idx="27">
                  <c:v>532.90272390933035</c:v>
                </c:pt>
                <c:pt idx="28">
                  <c:v>532.90272390933035</c:v>
                </c:pt>
                <c:pt idx="29">
                  <c:v>532.90272390933035</c:v>
                </c:pt>
                <c:pt idx="30">
                  <c:v>532.90272390933035</c:v>
                </c:pt>
                <c:pt idx="31">
                  <c:v>532.90272390933035</c:v>
                </c:pt>
                <c:pt idx="32">
                  <c:v>532.90272390933035</c:v>
                </c:pt>
                <c:pt idx="33">
                  <c:v>532.90272390933035</c:v>
                </c:pt>
                <c:pt idx="34">
                  <c:v>532.90272390933035</c:v>
                </c:pt>
                <c:pt idx="35">
                  <c:v>532.90272390933035</c:v>
                </c:pt>
                <c:pt idx="36">
                  <c:v>532.90272390933035</c:v>
                </c:pt>
                <c:pt idx="37">
                  <c:v>532.90272390933035</c:v>
                </c:pt>
                <c:pt idx="38">
                  <c:v>532.90272390933035</c:v>
                </c:pt>
                <c:pt idx="39">
                  <c:v>532.90272390933035</c:v>
                </c:pt>
                <c:pt idx="40">
                  <c:v>532.90272390933035</c:v>
                </c:pt>
                <c:pt idx="41">
                  <c:v>532.90272390933035</c:v>
                </c:pt>
                <c:pt idx="42">
                  <c:v>532.90272390933035</c:v>
                </c:pt>
                <c:pt idx="43">
                  <c:v>532.90272390933035</c:v>
                </c:pt>
                <c:pt idx="44">
                  <c:v>532.90272390933035</c:v>
                </c:pt>
                <c:pt idx="45">
                  <c:v>532.90272390933035</c:v>
                </c:pt>
                <c:pt idx="46">
                  <c:v>532.90272390933035</c:v>
                </c:pt>
                <c:pt idx="47">
                  <c:v>532.90272390933035</c:v>
                </c:pt>
              </c:numCache>
            </c:numRef>
          </c:val>
          <c:smooth val="0"/>
          <c:extLst>
            <c:ext xmlns:c16="http://schemas.microsoft.com/office/drawing/2014/chart" uri="{C3380CC4-5D6E-409C-BE32-E72D297353CC}">
              <c16:uniqueId val="{00000001-CAFA-479B-AACA-D74A8EA0B188}"/>
            </c:ext>
          </c:extLst>
        </c:ser>
        <c:ser>
          <c:idx val="2"/>
          <c:order val="2"/>
          <c:spPr>
            <a:ln w="28575" cap="rnd">
              <a:noFill/>
              <a:round/>
            </a:ln>
            <a:effectLst/>
          </c:spPr>
          <c:marker>
            <c:symbol val="none"/>
          </c:marker>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'交付額計１人あたり '!$G$8:$G$55</c:f>
              <c:numCache>
                <c:formatCode>General</c:formatCode>
                <c:ptCount val="48"/>
                <c:pt idx="0">
                  <c:v>507.93573283223702</c:v>
                </c:pt>
                <c:pt idx="1">
                  <c:v>579.79659456530601</c:v>
                </c:pt>
                <c:pt idx="2">
                  <c:v>514.02972275680906</c:v>
                </c:pt>
                <c:pt idx="3">
                  <c:v>542.04262411892944</c:v>
                </c:pt>
                <c:pt idx="4">
                  <c:v>405.08688309668247</c:v>
                </c:pt>
                <c:pt idx="5">
                  <c:v>571.31793743209744</c:v>
                </c:pt>
                <c:pt idx="6">
                  <c:v>490.6966643801855</c:v>
                </c:pt>
                <c:pt idx="7">
                  <c:v>495.70137199363592</c:v>
                </c:pt>
                <c:pt idx="8">
                  <c:v>534.26746238849444</c:v>
                </c:pt>
                <c:pt idx="9">
                  <c:v>506.46861357034771</c:v>
                </c:pt>
                <c:pt idx="10">
                  <c:v>505.58914748280688</c:v>
                </c:pt>
                <c:pt idx="11">
                  <c:v>475.48357336406229</c:v>
                </c:pt>
                <c:pt idx="12">
                  <c:v>559.53342360255726</c:v>
                </c:pt>
                <c:pt idx="13">
                  <c:v>537.11360930543685</c:v>
                </c:pt>
                <c:pt idx="14">
                  <c:v>536.70786693598347</c:v>
                </c:pt>
                <c:pt idx="15">
                  <c:v>619.84443914650137</c:v>
                </c:pt>
                <c:pt idx="16">
                  <c:v>546.87040758180126</c:v>
                </c:pt>
                <c:pt idx="17">
                  <c:v>545.94510923545931</c:v>
                </c:pt>
                <c:pt idx="18">
                  <c:v>540.1288458064904</c:v>
                </c:pt>
                <c:pt idx="19">
                  <c:v>480.84779603747506</c:v>
                </c:pt>
                <c:pt idx="20">
                  <c:v>541.91203464526643</c:v>
                </c:pt>
                <c:pt idx="21">
                  <c:v>562.44109525810507</c:v>
                </c:pt>
                <c:pt idx="22">
                  <c:v>532.11383912978795</c:v>
                </c:pt>
                <c:pt idx="23">
                  <c:v>572.06282152768983</c:v>
                </c:pt>
                <c:pt idx="24">
                  <c:v>533.68694339787123</c:v>
                </c:pt>
                <c:pt idx="25">
                  <c:v>548.60247732191374</c:v>
                </c:pt>
                <c:pt idx="26">
                  <c:v>582.97769553427588</c:v>
                </c:pt>
                <c:pt idx="27">
                  <c:v>562.97228012935727</c:v>
                </c:pt>
                <c:pt idx="28">
                  <c:v>494.43564636346429</c:v>
                </c:pt>
                <c:pt idx="29">
                  <c:v>464.93261001851442</c:v>
                </c:pt>
                <c:pt idx="30">
                  <c:v>483.35406536243357</c:v>
                </c:pt>
                <c:pt idx="31">
                  <c:v>581.78116116430351</c:v>
                </c:pt>
                <c:pt idx="32">
                  <c:v>587.92870040083517</c:v>
                </c:pt>
                <c:pt idx="33">
                  <c:v>531.0674423183458</c:v>
                </c:pt>
                <c:pt idx="34">
                  <c:v>456.54746790499104</c:v>
                </c:pt>
                <c:pt idx="35">
                  <c:v>483.96083934501786</c:v>
                </c:pt>
                <c:pt idx="36">
                  <c:v>461.28320050919604</c:v>
                </c:pt>
                <c:pt idx="37">
                  <c:v>476.94004615841078</c:v>
                </c:pt>
                <c:pt idx="38">
                  <c:v>582.51675596390078</c:v>
                </c:pt>
                <c:pt idx="39">
                  <c:v>531.67628761579238</c:v>
                </c:pt>
                <c:pt idx="40">
                  <c:v>618.267877180455</c:v>
                </c:pt>
                <c:pt idx="41">
                  <c:v>571.92895996167965</c:v>
                </c:pt>
                <c:pt idx="42">
                  <c:v>573.43666055829078</c:v>
                </c:pt>
                <c:pt idx="43">
                  <c:v>618.94680351512716</c:v>
                </c:pt>
                <c:pt idx="44">
                  <c:v>523.34856190558287</c:v>
                </c:pt>
                <c:pt idx="45">
                  <c:v>515.9459291049717</c:v>
                </c:pt>
                <c:pt idx="46">
                  <c:v>555.95199580964709</c:v>
                </c:pt>
                <c:pt idx="47">
                  <c:v>532.90272390933035</c:v>
                </c:pt>
              </c:numCache>
            </c:numRef>
          </c:val>
          <c:smooth val="0"/>
          <c:extLst>
            <c:ext xmlns:c16="http://schemas.microsoft.com/office/drawing/2014/chart" uri="{C3380CC4-5D6E-409C-BE32-E72D297353CC}">
              <c16:uniqueId val="{00000002-CAFA-479B-AACA-D74A8EA0B188}"/>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0" i="0" u="none" strike="noStrike" baseline="0"/>
              <a:t>介護保険保険者努力支援交付金</a:t>
            </a:r>
            <a:r>
              <a:rPr lang="ja-JP" altLang="en-US" sz="1200"/>
              <a:t>（円）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2"/>
          <c:order val="1"/>
          <c:tx>
            <c:strRef>
              <c:f>'交付額計１人あたり '!$I$7</c:f>
              <c:strCache>
                <c:ptCount val="1"/>
                <c:pt idx="0">
                  <c:v>介護保険保険者努力支援交付金(円）</c:v>
                </c:pt>
              </c:strCache>
            </c:strRef>
          </c:tx>
          <c:spPr>
            <a:solidFill>
              <a:srgbClr val="0070C0"/>
            </a:solidFill>
            <a:ln w="6350">
              <a:solidFill>
                <a:schemeClr val="bg1">
                  <a:lumMod val="50000"/>
                </a:schemeClr>
              </a:solidFill>
            </a:ln>
            <a:effectLst/>
          </c:spPr>
          <c:invertIfNegative val="0"/>
          <c:val>
            <c:numRef>
              <c:f>'交付額計１人あたり '!$I$8:$I$55</c:f>
              <c:numCache>
                <c:formatCode>General</c:formatCode>
                <c:ptCount val="48"/>
                <c:pt idx="0">
                  <c:v>495.44148259877994</c:v>
                </c:pt>
                <c:pt idx="1">
                  <c:v>576.46164690312594</c:v>
                </c:pt>
                <c:pt idx="2">
                  <c:v>506.93292789607136</c:v>
                </c:pt>
                <c:pt idx="3">
                  <c:v>555.54648741036272</c:v>
                </c:pt>
                <c:pt idx="4">
                  <c:v>387.97413505766281</c:v>
                </c:pt>
                <c:pt idx="5">
                  <c:v>573.13145945343626</c:v>
                </c:pt>
                <c:pt idx="6">
                  <c:v>482.79451658158428</c:v>
                </c:pt>
                <c:pt idx="7">
                  <c:v>475.24037832682893</c:v>
                </c:pt>
                <c:pt idx="8">
                  <c:v>518.3967270761533</c:v>
                </c:pt>
                <c:pt idx="9">
                  <c:v>508.64105195415095</c:v>
                </c:pt>
                <c:pt idx="10">
                  <c:v>512.4602000587164</c:v>
                </c:pt>
                <c:pt idx="11">
                  <c:v>463.44677132244806</c:v>
                </c:pt>
                <c:pt idx="12">
                  <c:v>572.93050586006916</c:v>
                </c:pt>
                <c:pt idx="13">
                  <c:v>506.80673230058972</c:v>
                </c:pt>
                <c:pt idx="14">
                  <c:v>551.17413111235157</c:v>
                </c:pt>
                <c:pt idx="15">
                  <c:v>669.76993682202885</c:v>
                </c:pt>
                <c:pt idx="16">
                  <c:v>522.43649341690912</c:v>
                </c:pt>
                <c:pt idx="17">
                  <c:v>546.02680471769906</c:v>
                </c:pt>
                <c:pt idx="18">
                  <c:v>505.96664459028239</c:v>
                </c:pt>
                <c:pt idx="19">
                  <c:v>486.91445246505913</c:v>
                </c:pt>
                <c:pt idx="20">
                  <c:v>518.21717080269173</c:v>
                </c:pt>
                <c:pt idx="21">
                  <c:v>552.72669762891462</c:v>
                </c:pt>
                <c:pt idx="22">
                  <c:v>540.26874447092302</c:v>
                </c:pt>
                <c:pt idx="23">
                  <c:v>585.93562550419506</c:v>
                </c:pt>
                <c:pt idx="24">
                  <c:v>518.12319687471904</c:v>
                </c:pt>
                <c:pt idx="25">
                  <c:v>518.55418227520317</c:v>
                </c:pt>
                <c:pt idx="26">
                  <c:v>590.82406168542695</c:v>
                </c:pt>
                <c:pt idx="27">
                  <c:v>581.80889474877176</c:v>
                </c:pt>
                <c:pt idx="28">
                  <c:v>524.35737405633597</c:v>
                </c:pt>
                <c:pt idx="29">
                  <c:v>428.27595582428108</c:v>
                </c:pt>
                <c:pt idx="30">
                  <c:v>478.46884541445212</c:v>
                </c:pt>
                <c:pt idx="31">
                  <c:v>586.54667852595969</c:v>
                </c:pt>
                <c:pt idx="32">
                  <c:v>609.97375420735762</c:v>
                </c:pt>
                <c:pt idx="33">
                  <c:v>538.66171958406346</c:v>
                </c:pt>
                <c:pt idx="34">
                  <c:v>428.22251965725155</c:v>
                </c:pt>
                <c:pt idx="35">
                  <c:v>501.14198000814821</c:v>
                </c:pt>
                <c:pt idx="36">
                  <c:v>425.08586052802565</c:v>
                </c:pt>
                <c:pt idx="37">
                  <c:v>481.99301055664142</c:v>
                </c:pt>
                <c:pt idx="38">
                  <c:v>576.66184529508837</c:v>
                </c:pt>
                <c:pt idx="39">
                  <c:v>544.16983337892066</c:v>
                </c:pt>
                <c:pt idx="40">
                  <c:v>610.22136080791597</c:v>
                </c:pt>
                <c:pt idx="41">
                  <c:v>604.02686109332751</c:v>
                </c:pt>
                <c:pt idx="42">
                  <c:v>581.0445322676793</c:v>
                </c:pt>
                <c:pt idx="43">
                  <c:v>648.66438585899243</c:v>
                </c:pt>
                <c:pt idx="44">
                  <c:v>495.52624773726404</c:v>
                </c:pt>
                <c:pt idx="45">
                  <c:v>520.52193757934992</c:v>
                </c:pt>
                <c:pt idx="46">
                  <c:v>603.78364221780589</c:v>
                </c:pt>
                <c:pt idx="47">
                  <c:v>532.17660435136202</c:v>
                </c:pt>
              </c:numCache>
            </c:numRef>
          </c:val>
          <c:extLst>
            <c:ext xmlns:c16="http://schemas.microsoft.com/office/drawing/2014/chart" uri="{C3380CC4-5D6E-409C-BE32-E72D297353CC}">
              <c16:uniqueId val="{00000000-8C61-411C-8A29-F248B5ED3D92}"/>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'交付額計１人あたり '!$L$7</c:f>
              <c:strCache>
                <c:ptCount val="1"/>
                <c:pt idx="0">
                  <c:v>平均</c:v>
                </c:pt>
              </c:strCache>
            </c:strRef>
          </c:tx>
          <c:spPr>
            <a:ln w="19050" cap="rnd">
              <a:solidFill>
                <a:srgbClr val="FF0000"/>
              </a:solidFill>
              <a:prstDash val="sysDash"/>
              <a:round/>
            </a:ln>
            <a:effectLst/>
          </c:spPr>
          <c:marker>
            <c:symbol val="none"/>
          </c:marker>
          <c:cat>
            <c:strRef>
              <c:f>[1]交付額!$F$11:$F$58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'交付額計１人あたり '!$J$8:$J$55</c:f>
              <c:numCache>
                <c:formatCode>General</c:formatCode>
                <c:ptCount val="48"/>
                <c:pt idx="0">
                  <c:v>532.17660435136202</c:v>
                </c:pt>
                <c:pt idx="1">
                  <c:v>532.17660435136202</c:v>
                </c:pt>
                <c:pt idx="2">
                  <c:v>532.17660435136202</c:v>
                </c:pt>
                <c:pt idx="3">
                  <c:v>532.17660435136202</c:v>
                </c:pt>
                <c:pt idx="4">
                  <c:v>532.17660435136202</c:v>
                </c:pt>
                <c:pt idx="5">
                  <c:v>532.17660435136202</c:v>
                </c:pt>
                <c:pt idx="6">
                  <c:v>532.17660435136202</c:v>
                </c:pt>
                <c:pt idx="7">
                  <c:v>532.17660435136202</c:v>
                </c:pt>
                <c:pt idx="8">
                  <c:v>532.17660435136202</c:v>
                </c:pt>
                <c:pt idx="9">
                  <c:v>532.17660435136202</c:v>
                </c:pt>
                <c:pt idx="10">
                  <c:v>532.17660435136202</c:v>
                </c:pt>
                <c:pt idx="11">
                  <c:v>532.17660435136202</c:v>
                </c:pt>
                <c:pt idx="12">
                  <c:v>532.17660435136202</c:v>
                </c:pt>
                <c:pt idx="13">
                  <c:v>532.17660435136202</c:v>
                </c:pt>
                <c:pt idx="14">
                  <c:v>532.17660435136202</c:v>
                </c:pt>
                <c:pt idx="15">
                  <c:v>532.17660435136202</c:v>
                </c:pt>
                <c:pt idx="16">
                  <c:v>532.17660435136202</c:v>
                </c:pt>
                <c:pt idx="17">
                  <c:v>532.17660435136202</c:v>
                </c:pt>
                <c:pt idx="18">
                  <c:v>532.17660435136202</c:v>
                </c:pt>
                <c:pt idx="19">
                  <c:v>532.17660435136202</c:v>
                </c:pt>
                <c:pt idx="20">
                  <c:v>532.17660435136202</c:v>
                </c:pt>
                <c:pt idx="21">
                  <c:v>532.17660435136202</c:v>
                </c:pt>
                <c:pt idx="22">
                  <c:v>532.17660435136202</c:v>
                </c:pt>
                <c:pt idx="23">
                  <c:v>532.17660435136202</c:v>
                </c:pt>
                <c:pt idx="24">
                  <c:v>532.17660435136202</c:v>
                </c:pt>
                <c:pt idx="25">
                  <c:v>532.17660435136202</c:v>
                </c:pt>
                <c:pt idx="26">
                  <c:v>532.17660435136202</c:v>
                </c:pt>
                <c:pt idx="27">
                  <c:v>532.17660435136202</c:v>
                </c:pt>
                <c:pt idx="28">
                  <c:v>532.17660435136202</c:v>
                </c:pt>
                <c:pt idx="29">
                  <c:v>532.17660435136202</c:v>
                </c:pt>
                <c:pt idx="30">
                  <c:v>532.17660435136202</c:v>
                </c:pt>
                <c:pt idx="31">
                  <c:v>532.17660435136202</c:v>
                </c:pt>
                <c:pt idx="32">
                  <c:v>532.17660435136202</c:v>
                </c:pt>
                <c:pt idx="33">
                  <c:v>532.17660435136202</c:v>
                </c:pt>
                <c:pt idx="34">
                  <c:v>532.17660435136202</c:v>
                </c:pt>
                <c:pt idx="35">
                  <c:v>532.17660435136202</c:v>
                </c:pt>
                <c:pt idx="36">
                  <c:v>532.17660435136202</c:v>
                </c:pt>
                <c:pt idx="37">
                  <c:v>532.17660435136202</c:v>
                </c:pt>
                <c:pt idx="38">
                  <c:v>532.17660435136202</c:v>
                </c:pt>
                <c:pt idx="39">
                  <c:v>532.17660435136202</c:v>
                </c:pt>
                <c:pt idx="40">
                  <c:v>532.17660435136202</c:v>
                </c:pt>
                <c:pt idx="41">
                  <c:v>532.17660435136202</c:v>
                </c:pt>
                <c:pt idx="42">
                  <c:v>532.17660435136202</c:v>
                </c:pt>
                <c:pt idx="43">
                  <c:v>532.17660435136202</c:v>
                </c:pt>
                <c:pt idx="44">
                  <c:v>532.17660435136202</c:v>
                </c:pt>
                <c:pt idx="45">
                  <c:v>532.17660435136202</c:v>
                </c:pt>
                <c:pt idx="46">
                  <c:v>532.17660435136202</c:v>
                </c:pt>
                <c:pt idx="47">
                  <c:v>532.17660435136202</c:v>
                </c:pt>
              </c:numCache>
            </c:numRef>
          </c:val>
          <c:smooth val="0"/>
          <c:extLst>
            <c:ext xmlns:c16="http://schemas.microsoft.com/office/drawing/2014/chart" uri="{C3380CC4-5D6E-409C-BE32-E72D297353CC}">
              <c16:uniqueId val="{00000001-8C61-411C-8A29-F248B5ED3D92}"/>
            </c:ext>
          </c:extLst>
        </c:ser>
        <c:ser>
          <c:idx val="1"/>
          <c:order val="2"/>
          <c:spPr>
            <a:ln w="28575" cap="rnd">
              <a:noFill/>
              <a:round/>
            </a:ln>
            <a:effectLst/>
          </c:spPr>
          <c:marker>
            <c:symbol val="none"/>
          </c:marker>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'交付額計１人あたり '!$I$8:$I$55</c:f>
              <c:numCache>
                <c:formatCode>General</c:formatCode>
                <c:ptCount val="48"/>
                <c:pt idx="0">
                  <c:v>495.44148259877994</c:v>
                </c:pt>
                <c:pt idx="1">
                  <c:v>576.46164690312594</c:v>
                </c:pt>
                <c:pt idx="2">
                  <c:v>506.93292789607136</c:v>
                </c:pt>
                <c:pt idx="3">
                  <c:v>555.54648741036272</c:v>
                </c:pt>
                <c:pt idx="4">
                  <c:v>387.97413505766281</c:v>
                </c:pt>
                <c:pt idx="5">
                  <c:v>573.13145945343626</c:v>
                </c:pt>
                <c:pt idx="6">
                  <c:v>482.79451658158428</c:v>
                </c:pt>
                <c:pt idx="7">
                  <c:v>475.24037832682893</c:v>
                </c:pt>
                <c:pt idx="8">
                  <c:v>518.3967270761533</c:v>
                </c:pt>
                <c:pt idx="9">
                  <c:v>508.64105195415095</c:v>
                </c:pt>
                <c:pt idx="10">
                  <c:v>512.4602000587164</c:v>
                </c:pt>
                <c:pt idx="11">
                  <c:v>463.44677132244806</c:v>
                </c:pt>
                <c:pt idx="12">
                  <c:v>572.93050586006916</c:v>
                </c:pt>
                <c:pt idx="13">
                  <c:v>506.80673230058972</c:v>
                </c:pt>
                <c:pt idx="14">
                  <c:v>551.17413111235157</c:v>
                </c:pt>
                <c:pt idx="15">
                  <c:v>669.76993682202885</c:v>
                </c:pt>
                <c:pt idx="16">
                  <c:v>522.43649341690912</c:v>
                </c:pt>
                <c:pt idx="17">
                  <c:v>546.02680471769906</c:v>
                </c:pt>
                <c:pt idx="18">
                  <c:v>505.96664459028239</c:v>
                </c:pt>
                <c:pt idx="19">
                  <c:v>486.91445246505913</c:v>
                </c:pt>
                <c:pt idx="20">
                  <c:v>518.21717080269173</c:v>
                </c:pt>
                <c:pt idx="21">
                  <c:v>552.72669762891462</c:v>
                </c:pt>
                <c:pt idx="22">
                  <c:v>540.26874447092302</c:v>
                </c:pt>
                <c:pt idx="23">
                  <c:v>585.93562550419506</c:v>
                </c:pt>
                <c:pt idx="24">
                  <c:v>518.12319687471904</c:v>
                </c:pt>
                <c:pt idx="25">
                  <c:v>518.55418227520317</c:v>
                </c:pt>
                <c:pt idx="26">
                  <c:v>590.82406168542695</c:v>
                </c:pt>
                <c:pt idx="27">
                  <c:v>581.80889474877176</c:v>
                </c:pt>
                <c:pt idx="28">
                  <c:v>524.35737405633597</c:v>
                </c:pt>
                <c:pt idx="29">
                  <c:v>428.27595582428108</c:v>
                </c:pt>
                <c:pt idx="30">
                  <c:v>478.46884541445212</c:v>
                </c:pt>
                <c:pt idx="31">
                  <c:v>586.54667852595969</c:v>
                </c:pt>
                <c:pt idx="32">
                  <c:v>609.97375420735762</c:v>
                </c:pt>
                <c:pt idx="33">
                  <c:v>538.66171958406346</c:v>
                </c:pt>
                <c:pt idx="34">
                  <c:v>428.22251965725155</c:v>
                </c:pt>
                <c:pt idx="35">
                  <c:v>501.14198000814821</c:v>
                </c:pt>
                <c:pt idx="36">
                  <c:v>425.08586052802565</c:v>
                </c:pt>
                <c:pt idx="37">
                  <c:v>481.99301055664142</c:v>
                </c:pt>
                <c:pt idx="38">
                  <c:v>576.66184529508837</c:v>
                </c:pt>
                <c:pt idx="39">
                  <c:v>544.16983337892066</c:v>
                </c:pt>
                <c:pt idx="40">
                  <c:v>610.22136080791597</c:v>
                </c:pt>
                <c:pt idx="41">
                  <c:v>604.02686109332751</c:v>
                </c:pt>
                <c:pt idx="42">
                  <c:v>581.0445322676793</c:v>
                </c:pt>
                <c:pt idx="43">
                  <c:v>648.66438585899243</c:v>
                </c:pt>
                <c:pt idx="44">
                  <c:v>495.52624773726404</c:v>
                </c:pt>
                <c:pt idx="45">
                  <c:v>520.52193757934992</c:v>
                </c:pt>
                <c:pt idx="46">
                  <c:v>603.78364221780589</c:v>
                </c:pt>
                <c:pt idx="47">
                  <c:v>532.17660435136202</c:v>
                </c:pt>
              </c:numCache>
            </c:numRef>
          </c:val>
          <c:smooth val="0"/>
          <c:extLst>
            <c:ext xmlns:c16="http://schemas.microsoft.com/office/drawing/2014/chart" uri="{C3380CC4-5D6E-409C-BE32-E72D297353CC}">
              <c16:uniqueId val="{00000002-8C61-411C-8A29-F248B5ED3D92}"/>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1"/>
        <c:axPos val="b"/>
        <c:numFmt formatCode="General" sourceLinked="1"/>
        <c:majorTickMark val="none"/>
        <c:minorTickMark val="none"/>
        <c:tickLblPos val="nextTo"/>
        <c:crossAx val="548327608"/>
        <c:crosses val="autoZero"/>
        <c:auto val="1"/>
        <c:lblAlgn val="ctr"/>
        <c:lblOffset val="100"/>
        <c:noMultiLvlLbl val="0"/>
      </c:catAx>
      <c:valAx>
        <c:axId val="548327608"/>
        <c:scaling>
          <c:orientation val="minMax"/>
          <c:min val="0"/>
        </c:scaling>
        <c:delete val="1"/>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都道府県別交付額（千円）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2"/>
          <c:tx>
            <c:strRef>
              <c:f>交付額計!$G$7</c:f>
              <c:strCache>
                <c:ptCount val="1"/>
                <c:pt idx="0">
                  <c:v>保険者機能強化推進交付金（千円）</c:v>
                </c:pt>
              </c:strCache>
            </c:strRef>
          </c:tx>
          <c:spPr>
            <a:solidFill>
              <a:schemeClr val="accent6"/>
            </a:solidFill>
            <a:ln w="6350">
              <a:solidFill>
                <a:schemeClr val="bg1">
                  <a:lumMod val="50000"/>
                </a:schemeClr>
              </a:solidFill>
            </a:ln>
            <a:effectLst/>
          </c:spPr>
          <c:invertIfNegative val="0"/>
          <c:cat>
            <c:strRef>
              <c:f>[1]交付額!$F$11:$F$58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交付額計!$G$8:$G$55</c:f>
              <c:numCache>
                <c:formatCode>General</c:formatCode>
                <c:ptCount val="48"/>
                <c:pt idx="0">
                  <c:v>842545</c:v>
                </c:pt>
                <c:pt idx="1">
                  <c:v>241832</c:v>
                </c:pt>
                <c:pt idx="2">
                  <c:v>208602</c:v>
                </c:pt>
                <c:pt idx="3">
                  <c:v>345363</c:v>
                </c:pt>
                <c:pt idx="4">
                  <c:v>145841</c:v>
                </c:pt>
                <c:pt idx="5">
                  <c:v>205086</c:v>
                </c:pt>
                <c:pt idx="6">
                  <c:v>284713</c:v>
                </c:pt>
                <c:pt idx="7">
                  <c:v>416868</c:v>
                </c:pt>
                <c:pt idx="8">
                  <c:v>297486</c:v>
                </c:pt>
                <c:pt idx="9">
                  <c:v>291184</c:v>
                </c:pt>
                <c:pt idx="10">
                  <c:v>979898</c:v>
                </c:pt>
                <c:pt idx="11">
                  <c:v>811223</c:v>
                </c:pt>
                <c:pt idx="12">
                  <c:v>1757067</c:v>
                </c:pt>
                <c:pt idx="13">
                  <c:v>1239742</c:v>
                </c:pt>
                <c:pt idx="14">
                  <c:v>385550</c:v>
                </c:pt>
                <c:pt idx="15">
                  <c:v>207995</c:v>
                </c:pt>
                <c:pt idx="16">
                  <c:v>182343</c:v>
                </c:pt>
                <c:pt idx="17">
                  <c:v>126971</c:v>
                </c:pt>
                <c:pt idx="18">
                  <c:v>134565</c:v>
                </c:pt>
                <c:pt idx="19">
                  <c:v>313080</c:v>
                </c:pt>
                <c:pt idx="20">
                  <c:v>326224</c:v>
                </c:pt>
                <c:pt idx="21">
                  <c:v>611689</c:v>
                </c:pt>
                <c:pt idx="22">
                  <c:v>997880</c:v>
                </c:pt>
                <c:pt idx="23">
                  <c:v>302798</c:v>
                </c:pt>
                <c:pt idx="24">
                  <c:v>195901</c:v>
                </c:pt>
                <c:pt idx="25">
                  <c:v>405076</c:v>
                </c:pt>
                <c:pt idx="26">
                  <c:v>1387758</c:v>
                </c:pt>
                <c:pt idx="27">
                  <c:v>881730</c:v>
                </c:pt>
                <c:pt idx="28">
                  <c:v>206372</c:v>
                </c:pt>
                <c:pt idx="29">
                  <c:v>143640</c:v>
                </c:pt>
                <c:pt idx="30">
                  <c:v>85486</c:v>
                </c:pt>
                <c:pt idx="31">
                  <c:v>133435</c:v>
                </c:pt>
                <c:pt idx="32">
                  <c:v>333101</c:v>
                </c:pt>
                <c:pt idx="33">
                  <c:v>434265</c:v>
                </c:pt>
                <c:pt idx="34">
                  <c:v>212164</c:v>
                </c:pt>
                <c:pt idx="35">
                  <c:v>117602</c:v>
                </c:pt>
                <c:pt idx="36">
                  <c:v>139147</c:v>
                </c:pt>
                <c:pt idx="37">
                  <c:v>210580</c:v>
                </c:pt>
                <c:pt idx="38">
                  <c:v>142970</c:v>
                </c:pt>
                <c:pt idx="39">
                  <c:v>744476</c:v>
                </c:pt>
                <c:pt idx="40">
                  <c:v>151522</c:v>
                </c:pt>
                <c:pt idx="41">
                  <c:v>248351</c:v>
                </c:pt>
                <c:pt idx="42">
                  <c:v>311672</c:v>
                </c:pt>
                <c:pt idx="43">
                  <c:v>230666</c:v>
                </c:pt>
                <c:pt idx="44">
                  <c:v>182141</c:v>
                </c:pt>
                <c:pt idx="45">
                  <c:v>264963</c:v>
                </c:pt>
                <c:pt idx="46">
                  <c:v>180437</c:v>
                </c:pt>
                <c:pt idx="47">
                  <c:v>404255</c:v>
                </c:pt>
              </c:numCache>
            </c:numRef>
          </c:val>
          <c:extLst>
            <c:ext xmlns:c16="http://schemas.microsoft.com/office/drawing/2014/chart" uri="{C3380CC4-5D6E-409C-BE32-E72D297353CC}">
              <c16:uniqueId val="{00000000-C4D3-43A6-A6B0-ECF4E0994354}"/>
            </c:ext>
          </c:extLst>
        </c:ser>
        <c:ser>
          <c:idx val="2"/>
          <c:order val="3"/>
          <c:tx>
            <c:strRef>
              <c:f>交付額計!$I$7</c:f>
              <c:strCache>
                <c:ptCount val="1"/>
                <c:pt idx="0">
                  <c:v>介護保険保険者努力支援交付金（千円）</c:v>
                </c:pt>
              </c:strCache>
            </c:strRef>
          </c:tx>
          <c:spPr>
            <a:solidFill>
              <a:srgbClr val="0070C0"/>
            </a:solidFill>
            <a:ln w="6350">
              <a:solidFill>
                <a:schemeClr val="bg1">
                  <a:lumMod val="50000"/>
                </a:schemeClr>
              </a:solidFill>
            </a:ln>
            <a:effectLst/>
          </c:spPr>
          <c:invertIfNegative val="0"/>
          <c:val>
            <c:numRef>
              <c:f>交付額計!$I$8:$I$55</c:f>
              <c:numCache>
                <c:formatCode>General</c:formatCode>
                <c:ptCount val="48"/>
                <c:pt idx="0">
                  <c:v>821820</c:v>
                </c:pt>
                <c:pt idx="1">
                  <c:v>240441</c:v>
                </c:pt>
                <c:pt idx="2">
                  <c:v>205722</c:v>
                </c:pt>
                <c:pt idx="3">
                  <c:v>353967</c:v>
                </c:pt>
                <c:pt idx="4">
                  <c:v>139680</c:v>
                </c:pt>
                <c:pt idx="5">
                  <c:v>205737</c:v>
                </c:pt>
                <c:pt idx="6">
                  <c:v>280128</c:v>
                </c:pt>
                <c:pt idx="7">
                  <c:v>399661</c:v>
                </c:pt>
                <c:pt idx="8">
                  <c:v>288649</c:v>
                </c:pt>
                <c:pt idx="9">
                  <c:v>292433</c:v>
                </c:pt>
                <c:pt idx="10">
                  <c:v>993215</c:v>
                </c:pt>
                <c:pt idx="11">
                  <c:v>790687</c:v>
                </c:pt>
                <c:pt idx="12">
                  <c:v>1799137</c:v>
                </c:pt>
                <c:pt idx="13">
                  <c:v>1169789</c:v>
                </c:pt>
                <c:pt idx="14">
                  <c:v>395942</c:v>
                </c:pt>
                <c:pt idx="15">
                  <c:v>224748</c:v>
                </c:pt>
                <c:pt idx="16">
                  <c:v>174196</c:v>
                </c:pt>
                <c:pt idx="17">
                  <c:v>126990</c:v>
                </c:pt>
                <c:pt idx="18">
                  <c:v>126054</c:v>
                </c:pt>
                <c:pt idx="19">
                  <c:v>317030</c:v>
                </c:pt>
                <c:pt idx="20">
                  <c:v>311960</c:v>
                </c:pt>
                <c:pt idx="21">
                  <c:v>601124</c:v>
                </c:pt>
                <c:pt idx="22">
                  <c:v>1013173</c:v>
                </c:pt>
                <c:pt idx="23">
                  <c:v>310141</c:v>
                </c:pt>
                <c:pt idx="24">
                  <c:v>190188</c:v>
                </c:pt>
                <c:pt idx="25">
                  <c:v>382889</c:v>
                </c:pt>
                <c:pt idx="26">
                  <c:v>1406436</c:v>
                </c:pt>
                <c:pt idx="27">
                  <c:v>911232</c:v>
                </c:pt>
                <c:pt idx="28">
                  <c:v>218861</c:v>
                </c:pt>
                <c:pt idx="29">
                  <c:v>132315</c:v>
                </c:pt>
                <c:pt idx="30">
                  <c:v>84622</c:v>
                </c:pt>
                <c:pt idx="31">
                  <c:v>134528</c:v>
                </c:pt>
                <c:pt idx="32">
                  <c:v>345591</c:v>
                </c:pt>
                <c:pt idx="33">
                  <c:v>440475</c:v>
                </c:pt>
                <c:pt idx="34">
                  <c:v>199001</c:v>
                </c:pt>
                <c:pt idx="35">
                  <c:v>121777</c:v>
                </c:pt>
                <c:pt idx="36">
                  <c:v>128228</c:v>
                </c:pt>
                <c:pt idx="37">
                  <c:v>212811</c:v>
                </c:pt>
                <c:pt idx="38">
                  <c:v>141533</c:v>
                </c:pt>
                <c:pt idx="39">
                  <c:v>761970</c:v>
                </c:pt>
                <c:pt idx="40">
                  <c:v>149550</c:v>
                </c:pt>
                <c:pt idx="41">
                  <c:v>262289</c:v>
                </c:pt>
                <c:pt idx="42">
                  <c:v>315807</c:v>
                </c:pt>
                <c:pt idx="43">
                  <c:v>241741</c:v>
                </c:pt>
                <c:pt idx="44">
                  <c:v>172458</c:v>
                </c:pt>
                <c:pt idx="45">
                  <c:v>267313</c:v>
                </c:pt>
                <c:pt idx="46">
                  <c:v>195961</c:v>
                </c:pt>
                <c:pt idx="47">
                  <c:v>404255</c:v>
                </c:pt>
              </c:numCache>
            </c:numRef>
          </c:val>
          <c:extLst>
            <c:ext xmlns:c16="http://schemas.microsoft.com/office/drawing/2014/chart" uri="{C3380CC4-5D6E-409C-BE32-E72D297353CC}">
              <c16:uniqueId val="{00000001-C4D3-43A6-A6B0-ECF4E0994354}"/>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3"/>
          <c:order val="0"/>
          <c:tx>
            <c:strRef>
              <c:f>交付額計!$K$7</c:f>
              <c:strCache>
                <c:ptCount val="1"/>
                <c:pt idx="0">
                  <c:v>都道府県別交付額（千円）</c:v>
                </c:pt>
              </c:strCache>
            </c:strRef>
          </c:tx>
          <c:spPr>
            <a:ln w="28575" cap="rnd">
              <a:noFill/>
              <a:round/>
            </a:ln>
            <a:effectLst/>
          </c:spPr>
          <c:marker>
            <c:symbol val="none"/>
          </c:marker>
          <c:dLbls>
            <c:dLbl>
              <c:idx val="2"/>
              <c:layout>
                <c:manualLayout>
                  <c:x val="-2.8438604650072846E-2"/>
                  <c:y val="-1.386803343868699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4D3-43A6-A6B0-ECF4E0994354}"/>
                </c:ext>
              </c:extLst>
            </c:dLbl>
            <c:dLbl>
              <c:idx val="4"/>
              <c:layout>
                <c:manualLayout>
                  <c:x val="-2.8438604650072846E-2"/>
                  <c:y val="-1.60040351932359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4D3-43A6-A6B0-ECF4E0994354}"/>
                </c:ext>
              </c:extLst>
            </c:dLbl>
            <c:dLbl>
              <c:idx val="7"/>
              <c:layout>
                <c:manualLayout>
                  <c:x val="-3.3051393599078341E-2"/>
                  <c:y val="-3.505418307731270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4D3-43A6-A6B0-ECF4E0994354}"/>
                </c:ext>
              </c:extLst>
            </c:dLbl>
            <c:dLbl>
              <c:idx val="8"/>
              <c:layout>
                <c:manualLayout>
                  <c:x val="-2.2448750757457635E-2"/>
                  <c:y val="-5.1879528539247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4D3-43A6-A6B0-ECF4E0994354}"/>
                </c:ext>
              </c:extLst>
            </c:dLbl>
            <c:dLbl>
              <c:idx val="9"/>
              <c:layout>
                <c:manualLayout>
                  <c:x val="-2.5077846172691917E-2"/>
                  <c:y val="-1.196272126115900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C4D3-43A6-A6B0-ECF4E0994354}"/>
                </c:ext>
              </c:extLst>
            </c:dLbl>
            <c:dLbl>
              <c:idx val="15"/>
              <c:layout>
                <c:manualLayout>
                  <c:x val="-3.163358901346823E-2"/>
                  <c:y val="-4.09960472030430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C4D3-43A6-A6B0-ECF4E0994354}"/>
                </c:ext>
              </c:extLst>
            </c:dLbl>
            <c:dLbl>
              <c:idx val="16"/>
              <c:layout>
                <c:manualLayout>
                  <c:x val="-2.6578598312466215E-2"/>
                  <c:y val="-2.239195139064957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C4D3-43A6-A6B0-ECF4E0994354}"/>
                </c:ext>
              </c:extLst>
            </c:dLbl>
            <c:dLbl>
              <c:idx val="17"/>
              <c:layout>
                <c:manualLayout>
                  <c:x val="-3.1980023321517274E-2"/>
                  <c:y val="2.6662210820585015E-4"/>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C4D3-43A6-A6B0-ECF4E0994354}"/>
                </c:ext>
              </c:extLst>
            </c:dLbl>
            <c:dLbl>
              <c:idx val="18"/>
              <c:layout>
                <c:manualLayout>
                  <c:x val="-2.6607261786237648E-2"/>
                  <c:y val="-2.03753540609667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C4D3-43A6-A6B0-ECF4E0994354}"/>
                </c:ext>
              </c:extLst>
            </c:dLbl>
            <c:dLbl>
              <c:idx val="19"/>
              <c:layout>
                <c:manualLayout>
                  <c:x val="-3.2991106974660109E-2"/>
                  <c:y val="-1.365486082739968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C4D3-43A6-A6B0-ECF4E0994354}"/>
                </c:ext>
              </c:extLst>
            </c:dLbl>
            <c:dLbl>
              <c:idx val="20"/>
              <c:layout>
                <c:manualLayout>
                  <c:x val="-3.163358901346823E-2"/>
                  <c:y val="-4.730555175126840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C4D3-43A6-A6B0-ECF4E0994354}"/>
                </c:ext>
              </c:extLst>
            </c:dLbl>
            <c:dLbl>
              <c:idx val="22"/>
              <c:layout>
                <c:manualLayout>
                  <c:x val="-3.8824906798909681E-2"/>
                  <c:y val="-1.178949969272223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C4D3-43A6-A6B0-ECF4E0994354}"/>
                </c:ext>
              </c:extLst>
            </c:dLbl>
            <c:dLbl>
              <c:idx val="24"/>
              <c:layout>
                <c:manualLayout>
                  <c:x val="-2.7561035129892556E-2"/>
                  <c:y val="-1.57580290101414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C4D3-43A6-A6B0-ECF4E0994354}"/>
                </c:ext>
              </c:extLst>
            </c:dLbl>
            <c:dLbl>
              <c:idx val="28"/>
              <c:layout>
                <c:manualLayout>
                  <c:x val="-3.5706142897043804E-2"/>
                  <c:y val="-3.889287902030135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C4D3-43A6-A6B0-ECF4E0994354}"/>
                </c:ext>
              </c:extLst>
            </c:dLbl>
            <c:dLbl>
              <c:idx val="29"/>
              <c:layout>
                <c:manualLayout>
                  <c:x val="-3.1633589013468279E-2"/>
                  <c:y val="-3.46865426548176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C4D3-43A6-A6B0-ECF4E0994354}"/>
                </c:ext>
              </c:extLst>
            </c:dLbl>
            <c:dLbl>
              <c:idx val="30"/>
              <c:layout>
                <c:manualLayout>
                  <c:x val="-3.1633589013468279E-2"/>
                  <c:y val="-9.448524461916166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C4D3-43A6-A6B0-ECF4E0994354}"/>
                </c:ext>
              </c:extLst>
            </c:dLbl>
            <c:dLbl>
              <c:idx val="31"/>
              <c:layout>
                <c:manualLayout>
                  <c:x val="-2.7561035129892556E-2"/>
                  <c:y val="-2.41707017411086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C4D3-43A6-A6B0-ECF4E0994354}"/>
                </c:ext>
              </c:extLst>
            </c:dLbl>
            <c:dLbl>
              <c:idx val="35"/>
              <c:layout>
                <c:manualLayout>
                  <c:x val="-3.1633589013468182E-2"/>
                  <c:y val="-7.345356279174213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C4D3-43A6-A6B0-ECF4E0994354}"/>
                </c:ext>
              </c:extLst>
            </c:dLbl>
            <c:dLbl>
              <c:idx val="36"/>
              <c:layout>
                <c:manualLayout>
                  <c:x val="-3.2991106974660157E-2"/>
                  <c:y val="-3.468654265481760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C4D3-43A6-A6B0-ECF4E0994354}"/>
                </c:ext>
              </c:extLst>
            </c:dLbl>
            <c:dLbl>
              <c:idx val="37"/>
              <c:layout>
                <c:manualLayout>
                  <c:x val="-3.1633589013468182E-2"/>
                  <c:y val="-4.09960472030430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C4D3-43A6-A6B0-ECF4E0994354}"/>
                </c:ext>
              </c:extLst>
            </c:dLbl>
            <c:dLbl>
              <c:idx val="38"/>
              <c:layout>
                <c:manualLayout>
                  <c:x val="-2.3488481246317031E-2"/>
                  <c:y val="-2.837703810659220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C4D3-43A6-A6B0-ECF4E0994354}"/>
                </c:ext>
              </c:extLst>
            </c:dLbl>
            <c:dLbl>
              <c:idx val="40"/>
              <c:layout>
                <c:manualLayout>
                  <c:x val="-2.7561035129892657E-2"/>
                  <c:y val="-9.448524461916166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C4D3-43A6-A6B0-ECF4E0994354}"/>
                </c:ext>
              </c:extLst>
            </c:dLbl>
            <c:dLbl>
              <c:idx val="43"/>
              <c:layout>
                <c:manualLayout>
                  <c:x val="-1.9962927755162046E-2"/>
                  <c:y val="-1.608242557895802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C4D3-43A6-A6B0-ECF4E0994354}"/>
                </c:ext>
              </c:extLst>
            </c:dLbl>
            <c:dLbl>
              <c:idx val="44"/>
              <c:layout>
                <c:manualLayout>
                  <c:x val="-3.2991106974659956E-2"/>
                  <c:y val="-1.365486082739961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C4D3-43A6-A6B0-ECF4E0994354}"/>
                </c:ext>
              </c:extLst>
            </c:dLbl>
            <c:dLbl>
              <c:idx val="46"/>
              <c:layout>
                <c:manualLayout>
                  <c:x val="-1.8472612716480021E-2"/>
                  <c:y val="-5.3057799532964184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C4D3-43A6-A6B0-ECF4E0994354}"/>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交付額計!$K$8:$K$55</c:f>
              <c:numCache>
                <c:formatCode>General</c:formatCode>
                <c:ptCount val="48"/>
                <c:pt idx="0">
                  <c:v>1664365</c:v>
                </c:pt>
                <c:pt idx="1">
                  <c:v>482273</c:v>
                </c:pt>
                <c:pt idx="2">
                  <c:v>414324</c:v>
                </c:pt>
                <c:pt idx="3">
                  <c:v>699330</c:v>
                </c:pt>
                <c:pt idx="4">
                  <c:v>285521</c:v>
                </c:pt>
                <c:pt idx="5">
                  <c:v>410823</c:v>
                </c:pt>
                <c:pt idx="6">
                  <c:v>564841</c:v>
                </c:pt>
                <c:pt idx="7">
                  <c:v>816529</c:v>
                </c:pt>
                <c:pt idx="8">
                  <c:v>586135</c:v>
                </c:pt>
                <c:pt idx="9">
                  <c:v>583617</c:v>
                </c:pt>
                <c:pt idx="10">
                  <c:v>1973113</c:v>
                </c:pt>
                <c:pt idx="11">
                  <c:v>1601910</c:v>
                </c:pt>
                <c:pt idx="12">
                  <c:v>3556204</c:v>
                </c:pt>
                <c:pt idx="13">
                  <c:v>2409531</c:v>
                </c:pt>
                <c:pt idx="14">
                  <c:v>781492</c:v>
                </c:pt>
                <c:pt idx="15">
                  <c:v>432743</c:v>
                </c:pt>
                <c:pt idx="16">
                  <c:v>356539</c:v>
                </c:pt>
                <c:pt idx="17">
                  <c:v>253961</c:v>
                </c:pt>
                <c:pt idx="18">
                  <c:v>260619</c:v>
                </c:pt>
                <c:pt idx="19">
                  <c:v>630110</c:v>
                </c:pt>
                <c:pt idx="20">
                  <c:v>638184</c:v>
                </c:pt>
                <c:pt idx="21">
                  <c:v>1212813</c:v>
                </c:pt>
                <c:pt idx="22">
                  <c:v>2011053</c:v>
                </c:pt>
                <c:pt idx="23">
                  <c:v>612939</c:v>
                </c:pt>
                <c:pt idx="24">
                  <c:v>386089</c:v>
                </c:pt>
                <c:pt idx="25">
                  <c:v>787965</c:v>
                </c:pt>
                <c:pt idx="26">
                  <c:v>2794194</c:v>
                </c:pt>
                <c:pt idx="27">
                  <c:v>1792962</c:v>
                </c:pt>
                <c:pt idx="28">
                  <c:v>425233</c:v>
                </c:pt>
                <c:pt idx="29">
                  <c:v>275955</c:v>
                </c:pt>
                <c:pt idx="30">
                  <c:v>170108</c:v>
                </c:pt>
                <c:pt idx="31">
                  <c:v>267963</c:v>
                </c:pt>
                <c:pt idx="32">
                  <c:v>678692</c:v>
                </c:pt>
                <c:pt idx="33">
                  <c:v>874740</c:v>
                </c:pt>
                <c:pt idx="34">
                  <c:v>411165</c:v>
                </c:pt>
                <c:pt idx="35">
                  <c:v>239379</c:v>
                </c:pt>
                <c:pt idx="36">
                  <c:v>267375</c:v>
                </c:pt>
                <c:pt idx="37">
                  <c:v>423391</c:v>
                </c:pt>
                <c:pt idx="38">
                  <c:v>284503</c:v>
                </c:pt>
                <c:pt idx="39">
                  <c:v>1506446</c:v>
                </c:pt>
                <c:pt idx="40">
                  <c:v>301072</c:v>
                </c:pt>
                <c:pt idx="41">
                  <c:v>510640</c:v>
                </c:pt>
                <c:pt idx="42">
                  <c:v>627479</c:v>
                </c:pt>
                <c:pt idx="43">
                  <c:v>472407</c:v>
                </c:pt>
                <c:pt idx="44">
                  <c:v>354599</c:v>
                </c:pt>
                <c:pt idx="45">
                  <c:v>532276</c:v>
                </c:pt>
                <c:pt idx="46">
                  <c:v>376398</c:v>
                </c:pt>
                <c:pt idx="47">
                  <c:v>808511</c:v>
                </c:pt>
              </c:numCache>
            </c:numRef>
          </c:val>
          <c:smooth val="0"/>
          <c:extLst>
            <c:ext xmlns:c16="http://schemas.microsoft.com/office/drawing/2014/chart" uri="{C3380CC4-5D6E-409C-BE32-E72D297353CC}">
              <c16:uniqueId val="{0000001B-C4D3-43A6-A6B0-ECF4E0994354}"/>
            </c:ext>
          </c:extLst>
        </c:ser>
        <c:ser>
          <c:idx val="0"/>
          <c:order val="1"/>
          <c:tx>
            <c:strRef>
              <c:f>交付額計!$L$7</c:f>
              <c:strCache>
                <c:ptCount val="1"/>
                <c:pt idx="0">
                  <c:v>平均</c:v>
                </c:pt>
              </c:strCache>
            </c:strRef>
          </c:tx>
          <c:spPr>
            <a:ln w="19050" cap="rnd">
              <a:solidFill>
                <a:srgbClr val="FF0000"/>
              </a:solidFill>
              <a:prstDash val="sysDash"/>
              <a:round/>
            </a:ln>
            <a:effectLst/>
          </c:spPr>
          <c:marker>
            <c:symbol val="none"/>
          </c:marker>
          <c:cat>
            <c:strRef>
              <c:f>[1]交付額!$F$11:$F$58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交付額計!$L$8:$L$55</c:f>
              <c:numCache>
                <c:formatCode>General</c:formatCode>
                <c:ptCount val="48"/>
                <c:pt idx="0">
                  <c:v>808511</c:v>
                </c:pt>
                <c:pt idx="1">
                  <c:v>808511</c:v>
                </c:pt>
                <c:pt idx="2">
                  <c:v>808511</c:v>
                </c:pt>
                <c:pt idx="3">
                  <c:v>808511</c:v>
                </c:pt>
                <c:pt idx="4">
                  <c:v>808511</c:v>
                </c:pt>
                <c:pt idx="5">
                  <c:v>808511</c:v>
                </c:pt>
                <c:pt idx="6">
                  <c:v>808511</c:v>
                </c:pt>
                <c:pt idx="7">
                  <c:v>808511</c:v>
                </c:pt>
                <c:pt idx="8">
                  <c:v>808511</c:v>
                </c:pt>
                <c:pt idx="9">
                  <c:v>808511</c:v>
                </c:pt>
                <c:pt idx="10">
                  <c:v>808511</c:v>
                </c:pt>
                <c:pt idx="11">
                  <c:v>808511</c:v>
                </c:pt>
                <c:pt idx="12">
                  <c:v>808511</c:v>
                </c:pt>
                <c:pt idx="13">
                  <c:v>808511</c:v>
                </c:pt>
                <c:pt idx="14">
                  <c:v>808511</c:v>
                </c:pt>
                <c:pt idx="15">
                  <c:v>808511</c:v>
                </c:pt>
                <c:pt idx="16">
                  <c:v>808511</c:v>
                </c:pt>
                <c:pt idx="17">
                  <c:v>808511</c:v>
                </c:pt>
                <c:pt idx="18">
                  <c:v>808511</c:v>
                </c:pt>
                <c:pt idx="19">
                  <c:v>808511</c:v>
                </c:pt>
                <c:pt idx="20">
                  <c:v>808511</c:v>
                </c:pt>
                <c:pt idx="21">
                  <c:v>808511</c:v>
                </c:pt>
                <c:pt idx="22">
                  <c:v>808511</c:v>
                </c:pt>
                <c:pt idx="23">
                  <c:v>808511</c:v>
                </c:pt>
                <c:pt idx="24">
                  <c:v>808511</c:v>
                </c:pt>
                <c:pt idx="25">
                  <c:v>808511</c:v>
                </c:pt>
                <c:pt idx="26">
                  <c:v>808511</c:v>
                </c:pt>
                <c:pt idx="27">
                  <c:v>808511</c:v>
                </c:pt>
                <c:pt idx="28">
                  <c:v>808511</c:v>
                </c:pt>
                <c:pt idx="29">
                  <c:v>808511</c:v>
                </c:pt>
                <c:pt idx="30">
                  <c:v>808511</c:v>
                </c:pt>
                <c:pt idx="31">
                  <c:v>808511</c:v>
                </c:pt>
                <c:pt idx="32">
                  <c:v>808511</c:v>
                </c:pt>
                <c:pt idx="33">
                  <c:v>808511</c:v>
                </c:pt>
                <c:pt idx="34">
                  <c:v>808511</c:v>
                </c:pt>
                <c:pt idx="35">
                  <c:v>808511</c:v>
                </c:pt>
                <c:pt idx="36">
                  <c:v>808511</c:v>
                </c:pt>
                <c:pt idx="37">
                  <c:v>808511</c:v>
                </c:pt>
                <c:pt idx="38">
                  <c:v>808511</c:v>
                </c:pt>
                <c:pt idx="39">
                  <c:v>808511</c:v>
                </c:pt>
                <c:pt idx="40">
                  <c:v>808511</c:v>
                </c:pt>
                <c:pt idx="41">
                  <c:v>808511</c:v>
                </c:pt>
                <c:pt idx="42">
                  <c:v>808511</c:v>
                </c:pt>
                <c:pt idx="43">
                  <c:v>808511</c:v>
                </c:pt>
                <c:pt idx="44">
                  <c:v>808511</c:v>
                </c:pt>
                <c:pt idx="45">
                  <c:v>808511</c:v>
                </c:pt>
                <c:pt idx="46">
                  <c:v>808511</c:v>
                </c:pt>
                <c:pt idx="47">
                  <c:v>808511</c:v>
                </c:pt>
              </c:numCache>
            </c:numRef>
          </c:val>
          <c:smooth val="0"/>
          <c:extLst>
            <c:ext xmlns:c16="http://schemas.microsoft.com/office/drawing/2014/chart" uri="{C3380CC4-5D6E-409C-BE32-E72D297353CC}">
              <c16:uniqueId val="{0000001C-C4D3-43A6-A6B0-ECF4E0994354}"/>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legend>
      <c:legendPos val="tr"/>
      <c:legendEntry>
        <c:idx val="2"/>
        <c:delete val="1"/>
      </c:legendEntry>
      <c:legendEntry>
        <c:idx val="3"/>
        <c:delete val="1"/>
      </c:legendEntry>
      <c:layout>
        <c:manualLayout>
          <c:xMode val="edge"/>
          <c:yMode val="edge"/>
          <c:x val="0.38026661062760703"/>
          <c:y val="0.92147551323390475"/>
          <c:w val="0.28099242095728072"/>
          <c:h val="7.159617982663031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0" i="0" u="none" strike="noStrike" baseline="0"/>
              <a:t>保険者機能強化推進交付金</a:t>
            </a:r>
            <a:r>
              <a:rPr lang="ja-JP" altLang="en-US" sz="1200"/>
              <a:t>（千円）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1"/>
          <c:tx>
            <c:strRef>
              <c:f>交付額計!$G$7</c:f>
              <c:strCache>
                <c:ptCount val="1"/>
                <c:pt idx="0">
                  <c:v>保険者機能強化推進交付金（千円）</c:v>
                </c:pt>
              </c:strCache>
            </c:strRef>
          </c:tx>
          <c:spPr>
            <a:solidFill>
              <a:schemeClr val="accent6"/>
            </a:solidFill>
            <a:ln w="6350">
              <a:solidFill>
                <a:schemeClr val="bg1">
                  <a:lumMod val="50000"/>
                </a:schemeClr>
              </a:solidFill>
            </a:ln>
            <a:effectLst/>
          </c:spPr>
          <c:invertIfNegative val="0"/>
          <c:cat>
            <c:strRef>
              <c:f>[1]交付額!$F$11:$F$58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交付額計!$G$8:$G$55</c:f>
              <c:numCache>
                <c:formatCode>General</c:formatCode>
                <c:ptCount val="48"/>
                <c:pt idx="0">
                  <c:v>842545</c:v>
                </c:pt>
                <c:pt idx="1">
                  <c:v>241832</c:v>
                </c:pt>
                <c:pt idx="2">
                  <c:v>208602</c:v>
                </c:pt>
                <c:pt idx="3">
                  <c:v>345363</c:v>
                </c:pt>
                <c:pt idx="4">
                  <c:v>145841</c:v>
                </c:pt>
                <c:pt idx="5">
                  <c:v>205086</c:v>
                </c:pt>
                <c:pt idx="6">
                  <c:v>284713</c:v>
                </c:pt>
                <c:pt idx="7">
                  <c:v>416868</c:v>
                </c:pt>
                <c:pt idx="8">
                  <c:v>297486</c:v>
                </c:pt>
                <c:pt idx="9">
                  <c:v>291184</c:v>
                </c:pt>
                <c:pt idx="10">
                  <c:v>979898</c:v>
                </c:pt>
                <c:pt idx="11">
                  <c:v>811223</c:v>
                </c:pt>
                <c:pt idx="12">
                  <c:v>1757067</c:v>
                </c:pt>
                <c:pt idx="13">
                  <c:v>1239742</c:v>
                </c:pt>
                <c:pt idx="14">
                  <c:v>385550</c:v>
                </c:pt>
                <c:pt idx="15">
                  <c:v>207995</c:v>
                </c:pt>
                <c:pt idx="16">
                  <c:v>182343</c:v>
                </c:pt>
                <c:pt idx="17">
                  <c:v>126971</c:v>
                </c:pt>
                <c:pt idx="18">
                  <c:v>134565</c:v>
                </c:pt>
                <c:pt idx="19">
                  <c:v>313080</c:v>
                </c:pt>
                <c:pt idx="20">
                  <c:v>326224</c:v>
                </c:pt>
                <c:pt idx="21">
                  <c:v>611689</c:v>
                </c:pt>
                <c:pt idx="22">
                  <c:v>997880</c:v>
                </c:pt>
                <c:pt idx="23">
                  <c:v>302798</c:v>
                </c:pt>
                <c:pt idx="24">
                  <c:v>195901</c:v>
                </c:pt>
                <c:pt idx="25">
                  <c:v>405076</c:v>
                </c:pt>
                <c:pt idx="26">
                  <c:v>1387758</c:v>
                </c:pt>
                <c:pt idx="27">
                  <c:v>881730</c:v>
                </c:pt>
                <c:pt idx="28">
                  <c:v>206372</c:v>
                </c:pt>
                <c:pt idx="29">
                  <c:v>143640</c:v>
                </c:pt>
                <c:pt idx="30">
                  <c:v>85486</c:v>
                </c:pt>
                <c:pt idx="31">
                  <c:v>133435</c:v>
                </c:pt>
                <c:pt idx="32">
                  <c:v>333101</c:v>
                </c:pt>
                <c:pt idx="33">
                  <c:v>434265</c:v>
                </c:pt>
                <c:pt idx="34">
                  <c:v>212164</c:v>
                </c:pt>
                <c:pt idx="35">
                  <c:v>117602</c:v>
                </c:pt>
                <c:pt idx="36">
                  <c:v>139147</c:v>
                </c:pt>
                <c:pt idx="37">
                  <c:v>210580</c:v>
                </c:pt>
                <c:pt idx="38">
                  <c:v>142970</c:v>
                </c:pt>
                <c:pt idx="39">
                  <c:v>744476</c:v>
                </c:pt>
                <c:pt idx="40">
                  <c:v>151522</c:v>
                </c:pt>
                <c:pt idx="41">
                  <c:v>248351</c:v>
                </c:pt>
                <c:pt idx="42">
                  <c:v>311672</c:v>
                </c:pt>
                <c:pt idx="43">
                  <c:v>230666</c:v>
                </c:pt>
                <c:pt idx="44">
                  <c:v>182141</c:v>
                </c:pt>
                <c:pt idx="45">
                  <c:v>264963</c:v>
                </c:pt>
                <c:pt idx="46">
                  <c:v>180437</c:v>
                </c:pt>
                <c:pt idx="47">
                  <c:v>404255</c:v>
                </c:pt>
              </c:numCache>
            </c:numRef>
          </c:val>
          <c:extLst>
            <c:ext xmlns:c16="http://schemas.microsoft.com/office/drawing/2014/chart" uri="{C3380CC4-5D6E-409C-BE32-E72D297353CC}">
              <c16:uniqueId val="{00000000-2CFE-41F5-939A-0D1CABFB7CBC}"/>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交付額計!$L$7</c:f>
              <c:strCache>
                <c:ptCount val="1"/>
                <c:pt idx="0">
                  <c:v>平均</c:v>
                </c:pt>
              </c:strCache>
            </c:strRef>
          </c:tx>
          <c:spPr>
            <a:ln w="19050" cap="rnd">
              <a:solidFill>
                <a:srgbClr val="FF0000"/>
              </a:solidFill>
              <a:prstDash val="sysDash"/>
              <a:round/>
            </a:ln>
            <a:effectLst/>
          </c:spPr>
          <c:marker>
            <c:symbol val="none"/>
          </c:marker>
          <c:cat>
            <c:strRef>
              <c:f>[1]交付額!$F$11:$F$58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交付額計!$H$8:$H$55</c:f>
              <c:numCache>
                <c:formatCode>General</c:formatCode>
                <c:ptCount val="48"/>
                <c:pt idx="0">
                  <c:v>404255</c:v>
                </c:pt>
                <c:pt idx="1">
                  <c:v>404255</c:v>
                </c:pt>
                <c:pt idx="2">
                  <c:v>404255</c:v>
                </c:pt>
                <c:pt idx="3">
                  <c:v>404255</c:v>
                </c:pt>
                <c:pt idx="4">
                  <c:v>404255</c:v>
                </c:pt>
                <c:pt idx="5">
                  <c:v>404255</c:v>
                </c:pt>
                <c:pt idx="6">
                  <c:v>404255</c:v>
                </c:pt>
                <c:pt idx="7">
                  <c:v>404255</c:v>
                </c:pt>
                <c:pt idx="8">
                  <c:v>404255</c:v>
                </c:pt>
                <c:pt idx="9">
                  <c:v>404255</c:v>
                </c:pt>
                <c:pt idx="10">
                  <c:v>404255</c:v>
                </c:pt>
                <c:pt idx="11">
                  <c:v>404255</c:v>
                </c:pt>
                <c:pt idx="12">
                  <c:v>404255</c:v>
                </c:pt>
                <c:pt idx="13">
                  <c:v>404255</c:v>
                </c:pt>
                <c:pt idx="14">
                  <c:v>404255</c:v>
                </c:pt>
                <c:pt idx="15">
                  <c:v>404255</c:v>
                </c:pt>
                <c:pt idx="16">
                  <c:v>404255</c:v>
                </c:pt>
                <c:pt idx="17">
                  <c:v>404255</c:v>
                </c:pt>
                <c:pt idx="18">
                  <c:v>404255</c:v>
                </c:pt>
                <c:pt idx="19">
                  <c:v>404255</c:v>
                </c:pt>
                <c:pt idx="20">
                  <c:v>404255</c:v>
                </c:pt>
                <c:pt idx="21">
                  <c:v>404255</c:v>
                </c:pt>
                <c:pt idx="22">
                  <c:v>404255</c:v>
                </c:pt>
                <c:pt idx="23">
                  <c:v>404255</c:v>
                </c:pt>
                <c:pt idx="24">
                  <c:v>404255</c:v>
                </c:pt>
                <c:pt idx="25">
                  <c:v>404255</c:v>
                </c:pt>
                <c:pt idx="26">
                  <c:v>404255</c:v>
                </c:pt>
                <c:pt idx="27">
                  <c:v>404255</c:v>
                </c:pt>
                <c:pt idx="28">
                  <c:v>404255</c:v>
                </c:pt>
                <c:pt idx="29">
                  <c:v>404255</c:v>
                </c:pt>
                <c:pt idx="30">
                  <c:v>404255</c:v>
                </c:pt>
                <c:pt idx="31">
                  <c:v>404255</c:v>
                </c:pt>
                <c:pt idx="32">
                  <c:v>404255</c:v>
                </c:pt>
                <c:pt idx="33">
                  <c:v>404255</c:v>
                </c:pt>
                <c:pt idx="34">
                  <c:v>404255</c:v>
                </c:pt>
                <c:pt idx="35">
                  <c:v>404255</c:v>
                </c:pt>
                <c:pt idx="36">
                  <c:v>404255</c:v>
                </c:pt>
                <c:pt idx="37">
                  <c:v>404255</c:v>
                </c:pt>
                <c:pt idx="38">
                  <c:v>404255</c:v>
                </c:pt>
                <c:pt idx="39">
                  <c:v>404255</c:v>
                </c:pt>
                <c:pt idx="40">
                  <c:v>404255</c:v>
                </c:pt>
                <c:pt idx="41">
                  <c:v>404255</c:v>
                </c:pt>
                <c:pt idx="42">
                  <c:v>404255</c:v>
                </c:pt>
                <c:pt idx="43">
                  <c:v>404255</c:v>
                </c:pt>
                <c:pt idx="44">
                  <c:v>404255</c:v>
                </c:pt>
                <c:pt idx="45">
                  <c:v>404255</c:v>
                </c:pt>
                <c:pt idx="46">
                  <c:v>404255</c:v>
                </c:pt>
                <c:pt idx="47">
                  <c:v>404255</c:v>
                </c:pt>
              </c:numCache>
            </c:numRef>
          </c:val>
          <c:smooth val="0"/>
          <c:extLst>
            <c:ext xmlns:c16="http://schemas.microsoft.com/office/drawing/2014/chart" uri="{C3380CC4-5D6E-409C-BE32-E72D297353CC}">
              <c16:uniqueId val="{00000001-2CFE-41F5-939A-0D1CABFB7CBC}"/>
            </c:ext>
          </c:extLst>
        </c:ser>
        <c:ser>
          <c:idx val="2"/>
          <c:order val="2"/>
          <c:spPr>
            <a:ln w="28575" cap="rnd">
              <a:noFill/>
              <a:round/>
            </a:ln>
            <a:effectLst/>
          </c:spPr>
          <c:marker>
            <c:symbol val="none"/>
          </c:marker>
          <c:dLbls>
            <c:dLbl>
              <c:idx val="2"/>
              <c:layout>
                <c:manualLayout>
                  <c:x val="-3.2691546286137727E-2"/>
                  <c:y val="-2.013698932174150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CFE-41F5-939A-0D1CABFB7CBC}"/>
                </c:ext>
              </c:extLst>
            </c:dLbl>
            <c:dLbl>
              <c:idx val="4"/>
              <c:layout>
                <c:manualLayout>
                  <c:x val="-3.134635464717106E-2"/>
                  <c:y val="-2.013698932174165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CFE-41F5-939A-0D1CABFB7CBC}"/>
                </c:ext>
              </c:extLst>
            </c:dLbl>
            <c:dLbl>
              <c:idx val="8"/>
              <c:layout>
                <c:manualLayout>
                  <c:x val="-2.0584821535437749E-2"/>
                  <c:y val="-3.922917031361295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2CFE-41F5-939A-0D1CABFB7CBC}"/>
                </c:ext>
              </c:extLst>
            </c:dLbl>
            <c:dLbl>
              <c:idx val="9"/>
              <c:layout>
                <c:manualLayout>
                  <c:x val="-2.8655971369237782E-2"/>
                  <c:y val="-9.530222104035181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CFE-41F5-939A-0D1CABFB7CBC}"/>
                </c:ext>
              </c:extLst>
            </c:dLbl>
            <c:dLbl>
              <c:idx val="15"/>
              <c:layout>
                <c:manualLayout>
                  <c:x val="-3.134635464717106E-2"/>
                  <c:y val="-5.195729097486045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2CFE-41F5-939A-0D1CABFB7CBC}"/>
                </c:ext>
              </c:extLst>
            </c:dLbl>
            <c:dLbl>
              <c:idx val="16"/>
              <c:layout>
                <c:manualLayout>
                  <c:x val="-2.5965588091304455E-2"/>
                  <c:y val="-4.135052375715413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2CFE-41F5-939A-0D1CABFB7CBC}"/>
                </c:ext>
              </c:extLst>
            </c:dLbl>
            <c:dLbl>
              <c:idx val="17"/>
              <c:layout>
                <c:manualLayout>
                  <c:x val="-3.2691546286137727E-2"/>
                  <c:y val="-1.165157554757644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2CFE-41F5-939A-0D1CABFB7CBC}"/>
                </c:ext>
              </c:extLst>
            </c:dLbl>
            <c:dLbl>
              <c:idx val="18"/>
              <c:layout>
                <c:manualLayout>
                  <c:x val="-2.3275204813371128E-2"/>
                  <c:y val="-3.710781687007161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2CFE-41F5-939A-0D1CABFB7CBC}"/>
                </c:ext>
              </c:extLst>
            </c:dLbl>
            <c:dLbl>
              <c:idx val="20"/>
              <c:layout>
                <c:manualLayout>
                  <c:x val="-3.1346354647171164E-2"/>
                  <c:y val="-4.983593753131911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2CFE-41F5-939A-0D1CABFB7CBC}"/>
                </c:ext>
              </c:extLst>
            </c:dLbl>
            <c:dLbl>
              <c:idx val="30"/>
              <c:layout>
                <c:manualLayout>
                  <c:x val="-2.8279317710327066E-2"/>
                  <c:y val="-7.4088686604940734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2CFE-41F5-939A-0D1CABFB7CBC}"/>
                </c:ext>
              </c:extLst>
            </c:dLbl>
            <c:dLbl>
              <c:idx val="31"/>
              <c:layout>
                <c:manualLayout>
                  <c:x val="-2.5965588091304406E-2"/>
                  <c:y val="-1.801563587820023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2CFE-41F5-939A-0D1CABFB7CBC}"/>
                </c:ext>
              </c:extLst>
            </c:dLbl>
            <c:dLbl>
              <c:idx val="35"/>
              <c:layout>
                <c:manualLayout>
                  <c:x val="-3.2691546286137727E-2"/>
                  <c:y val="-7.4088686604939181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2CFE-41F5-939A-0D1CABFB7CBC}"/>
                </c:ext>
              </c:extLst>
            </c:dLbl>
            <c:dLbl>
              <c:idx val="36"/>
              <c:layout>
                <c:manualLayout>
                  <c:x val="-3.9417504480971047E-2"/>
                  <c:y val="-2.650104965236529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2CFE-41F5-939A-0D1CABFB7CBC}"/>
                </c:ext>
              </c:extLst>
            </c:dLbl>
            <c:dLbl>
              <c:idx val="38"/>
              <c:layout>
                <c:manualLayout>
                  <c:x val="-2.8655971369237636E-2"/>
                  <c:y val="-1.377292899111770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2CFE-41F5-939A-0D1CABFB7CBC}"/>
                </c:ext>
              </c:extLst>
            </c:dLbl>
            <c:dLbl>
              <c:idx val="41"/>
              <c:layout>
                <c:manualLayout>
                  <c:x val="-4.2107887758904471E-2"/>
                  <c:y val="-3.286510998298915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2CFE-41F5-939A-0D1CABFB7CBC}"/>
                </c:ext>
              </c:extLst>
            </c:dLbl>
            <c:dLbl>
              <c:idx val="42"/>
              <c:layout>
                <c:manualLayout>
                  <c:x val="-3.134635464717106E-2"/>
                  <c:y val="-6.468541163610803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2CFE-41F5-939A-0D1CABFB7CBC}"/>
                </c:ext>
              </c:extLst>
            </c:dLbl>
            <c:dLbl>
              <c:idx val="44"/>
              <c:layout>
                <c:manualLayout>
                  <c:x val="-3.1346354647171164E-2"/>
                  <c:y val="-9.530222104035181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2CFE-41F5-939A-0D1CABFB7CBC}"/>
                </c:ext>
              </c:extLst>
            </c:dLbl>
            <c:dLbl>
              <c:idx val="46"/>
              <c:layout>
                <c:manualLayout>
                  <c:x val="-2.1224581968458115E-2"/>
                  <c:y val="-9.530222104035181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2CFE-41F5-939A-0D1CABFB7CBC}"/>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交付額計!$G$8:$G$55</c:f>
              <c:numCache>
                <c:formatCode>General</c:formatCode>
                <c:ptCount val="48"/>
                <c:pt idx="0">
                  <c:v>842545</c:v>
                </c:pt>
                <c:pt idx="1">
                  <c:v>241832</c:v>
                </c:pt>
                <c:pt idx="2">
                  <c:v>208602</c:v>
                </c:pt>
                <c:pt idx="3">
                  <c:v>345363</c:v>
                </c:pt>
                <c:pt idx="4">
                  <c:v>145841</c:v>
                </c:pt>
                <c:pt idx="5">
                  <c:v>205086</c:v>
                </c:pt>
                <c:pt idx="6">
                  <c:v>284713</c:v>
                </c:pt>
                <c:pt idx="7">
                  <c:v>416868</c:v>
                </c:pt>
                <c:pt idx="8">
                  <c:v>297486</c:v>
                </c:pt>
                <c:pt idx="9">
                  <c:v>291184</c:v>
                </c:pt>
                <c:pt idx="10">
                  <c:v>979898</c:v>
                </c:pt>
                <c:pt idx="11">
                  <c:v>811223</c:v>
                </c:pt>
                <c:pt idx="12">
                  <c:v>1757067</c:v>
                </c:pt>
                <c:pt idx="13">
                  <c:v>1239742</c:v>
                </c:pt>
                <c:pt idx="14">
                  <c:v>385550</c:v>
                </c:pt>
                <c:pt idx="15">
                  <c:v>207995</c:v>
                </c:pt>
                <c:pt idx="16">
                  <c:v>182343</c:v>
                </c:pt>
                <c:pt idx="17">
                  <c:v>126971</c:v>
                </c:pt>
                <c:pt idx="18">
                  <c:v>134565</c:v>
                </c:pt>
                <c:pt idx="19">
                  <c:v>313080</c:v>
                </c:pt>
                <c:pt idx="20">
                  <c:v>326224</c:v>
                </c:pt>
                <c:pt idx="21">
                  <c:v>611689</c:v>
                </c:pt>
                <c:pt idx="22">
                  <c:v>997880</c:v>
                </c:pt>
                <c:pt idx="23">
                  <c:v>302798</c:v>
                </c:pt>
                <c:pt idx="24">
                  <c:v>195901</c:v>
                </c:pt>
                <c:pt idx="25">
                  <c:v>405076</c:v>
                </c:pt>
                <c:pt idx="26">
                  <c:v>1387758</c:v>
                </c:pt>
                <c:pt idx="27">
                  <c:v>881730</c:v>
                </c:pt>
                <c:pt idx="28">
                  <c:v>206372</c:v>
                </c:pt>
                <c:pt idx="29">
                  <c:v>143640</c:v>
                </c:pt>
                <c:pt idx="30">
                  <c:v>85486</c:v>
                </c:pt>
                <c:pt idx="31">
                  <c:v>133435</c:v>
                </c:pt>
                <c:pt idx="32">
                  <c:v>333101</c:v>
                </c:pt>
                <c:pt idx="33">
                  <c:v>434265</c:v>
                </c:pt>
                <c:pt idx="34">
                  <c:v>212164</c:v>
                </c:pt>
                <c:pt idx="35">
                  <c:v>117602</c:v>
                </c:pt>
                <c:pt idx="36">
                  <c:v>139147</c:v>
                </c:pt>
                <c:pt idx="37">
                  <c:v>210580</c:v>
                </c:pt>
                <c:pt idx="38">
                  <c:v>142970</c:v>
                </c:pt>
                <c:pt idx="39">
                  <c:v>744476</c:v>
                </c:pt>
                <c:pt idx="40">
                  <c:v>151522</c:v>
                </c:pt>
                <c:pt idx="41">
                  <c:v>248351</c:v>
                </c:pt>
                <c:pt idx="42">
                  <c:v>311672</c:v>
                </c:pt>
                <c:pt idx="43">
                  <c:v>230666</c:v>
                </c:pt>
                <c:pt idx="44">
                  <c:v>182141</c:v>
                </c:pt>
                <c:pt idx="45">
                  <c:v>264963</c:v>
                </c:pt>
                <c:pt idx="46">
                  <c:v>180437</c:v>
                </c:pt>
                <c:pt idx="47">
                  <c:v>404255</c:v>
                </c:pt>
              </c:numCache>
            </c:numRef>
          </c:val>
          <c:smooth val="0"/>
          <c:extLst>
            <c:ext xmlns:c16="http://schemas.microsoft.com/office/drawing/2014/chart" uri="{C3380CC4-5D6E-409C-BE32-E72D297353CC}">
              <c16:uniqueId val="{00000014-2CFE-41F5-939A-0D1CABFB7CBC}"/>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0" i="0" u="none" strike="noStrike" baseline="0"/>
              <a:t>介護保険保険者努力支援交付金</a:t>
            </a:r>
            <a:r>
              <a:rPr lang="ja-JP" altLang="en-US" sz="1200"/>
              <a:t>（千円）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2"/>
          <c:order val="1"/>
          <c:tx>
            <c:strRef>
              <c:f>交付額計!$I$7</c:f>
              <c:strCache>
                <c:ptCount val="1"/>
                <c:pt idx="0">
                  <c:v>介護保険保険者努力支援交付金（千円）</c:v>
                </c:pt>
              </c:strCache>
            </c:strRef>
          </c:tx>
          <c:spPr>
            <a:solidFill>
              <a:srgbClr val="0070C0"/>
            </a:solidFill>
            <a:ln w="6350">
              <a:solidFill>
                <a:schemeClr val="bg1">
                  <a:lumMod val="50000"/>
                </a:schemeClr>
              </a:solidFill>
            </a:ln>
            <a:effectLst/>
          </c:spPr>
          <c:invertIfNegative val="0"/>
          <c:val>
            <c:numRef>
              <c:f>交付額計!$I$8:$I$55</c:f>
              <c:numCache>
                <c:formatCode>General</c:formatCode>
                <c:ptCount val="48"/>
                <c:pt idx="0">
                  <c:v>821820</c:v>
                </c:pt>
                <c:pt idx="1">
                  <c:v>240441</c:v>
                </c:pt>
                <c:pt idx="2">
                  <c:v>205722</c:v>
                </c:pt>
                <c:pt idx="3">
                  <c:v>353967</c:v>
                </c:pt>
                <c:pt idx="4">
                  <c:v>139680</c:v>
                </c:pt>
                <c:pt idx="5">
                  <c:v>205737</c:v>
                </c:pt>
                <c:pt idx="6">
                  <c:v>280128</c:v>
                </c:pt>
                <c:pt idx="7">
                  <c:v>399661</c:v>
                </c:pt>
                <c:pt idx="8">
                  <c:v>288649</c:v>
                </c:pt>
                <c:pt idx="9">
                  <c:v>292433</c:v>
                </c:pt>
                <c:pt idx="10">
                  <c:v>993215</c:v>
                </c:pt>
                <c:pt idx="11">
                  <c:v>790687</c:v>
                </c:pt>
                <c:pt idx="12">
                  <c:v>1799137</c:v>
                </c:pt>
                <c:pt idx="13">
                  <c:v>1169789</c:v>
                </c:pt>
                <c:pt idx="14">
                  <c:v>395942</c:v>
                </c:pt>
                <c:pt idx="15">
                  <c:v>224748</c:v>
                </c:pt>
                <c:pt idx="16">
                  <c:v>174196</c:v>
                </c:pt>
                <c:pt idx="17">
                  <c:v>126990</c:v>
                </c:pt>
                <c:pt idx="18">
                  <c:v>126054</c:v>
                </c:pt>
                <c:pt idx="19">
                  <c:v>317030</c:v>
                </c:pt>
                <c:pt idx="20">
                  <c:v>311960</c:v>
                </c:pt>
                <c:pt idx="21">
                  <c:v>601124</c:v>
                </c:pt>
                <c:pt idx="22">
                  <c:v>1013173</c:v>
                </c:pt>
                <c:pt idx="23">
                  <c:v>310141</c:v>
                </c:pt>
                <c:pt idx="24">
                  <c:v>190188</c:v>
                </c:pt>
                <c:pt idx="25">
                  <c:v>382889</c:v>
                </c:pt>
                <c:pt idx="26">
                  <c:v>1406436</c:v>
                </c:pt>
                <c:pt idx="27">
                  <c:v>911232</c:v>
                </c:pt>
                <c:pt idx="28">
                  <c:v>218861</c:v>
                </c:pt>
                <c:pt idx="29">
                  <c:v>132315</c:v>
                </c:pt>
                <c:pt idx="30">
                  <c:v>84622</c:v>
                </c:pt>
                <c:pt idx="31">
                  <c:v>134528</c:v>
                </c:pt>
                <c:pt idx="32">
                  <c:v>345591</c:v>
                </c:pt>
                <c:pt idx="33">
                  <c:v>440475</c:v>
                </c:pt>
                <c:pt idx="34">
                  <c:v>199001</c:v>
                </c:pt>
                <c:pt idx="35">
                  <c:v>121777</c:v>
                </c:pt>
                <c:pt idx="36">
                  <c:v>128228</c:v>
                </c:pt>
                <c:pt idx="37">
                  <c:v>212811</c:v>
                </c:pt>
                <c:pt idx="38">
                  <c:v>141533</c:v>
                </c:pt>
                <c:pt idx="39">
                  <c:v>761970</c:v>
                </c:pt>
                <c:pt idx="40">
                  <c:v>149550</c:v>
                </c:pt>
                <c:pt idx="41">
                  <c:v>262289</c:v>
                </c:pt>
                <c:pt idx="42">
                  <c:v>315807</c:v>
                </c:pt>
                <c:pt idx="43">
                  <c:v>241741</c:v>
                </c:pt>
                <c:pt idx="44">
                  <c:v>172458</c:v>
                </c:pt>
                <c:pt idx="45">
                  <c:v>267313</c:v>
                </c:pt>
                <c:pt idx="46">
                  <c:v>195961</c:v>
                </c:pt>
                <c:pt idx="47">
                  <c:v>404255</c:v>
                </c:pt>
              </c:numCache>
            </c:numRef>
          </c:val>
          <c:extLst>
            <c:ext xmlns:c16="http://schemas.microsoft.com/office/drawing/2014/chart" uri="{C3380CC4-5D6E-409C-BE32-E72D297353CC}">
              <c16:uniqueId val="{00000000-B327-4D71-B2E7-F3AA6F35715F}"/>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交付額計!$L$7</c:f>
              <c:strCache>
                <c:ptCount val="1"/>
                <c:pt idx="0">
                  <c:v>平均</c:v>
                </c:pt>
              </c:strCache>
            </c:strRef>
          </c:tx>
          <c:spPr>
            <a:ln w="19050" cap="rnd">
              <a:solidFill>
                <a:srgbClr val="FF0000"/>
              </a:solidFill>
              <a:prstDash val="sysDash"/>
              <a:round/>
            </a:ln>
            <a:effectLst/>
          </c:spPr>
          <c:marker>
            <c:symbol val="none"/>
          </c:marker>
          <c:cat>
            <c:strRef>
              <c:f>[1]交付額!$F$11:$F$58</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交付額計!$J$8:$J$55</c:f>
              <c:numCache>
                <c:formatCode>General</c:formatCode>
                <c:ptCount val="48"/>
                <c:pt idx="0">
                  <c:v>404255</c:v>
                </c:pt>
                <c:pt idx="1">
                  <c:v>404255</c:v>
                </c:pt>
                <c:pt idx="2">
                  <c:v>404255</c:v>
                </c:pt>
                <c:pt idx="3">
                  <c:v>404255</c:v>
                </c:pt>
                <c:pt idx="4">
                  <c:v>404255</c:v>
                </c:pt>
                <c:pt idx="5">
                  <c:v>404255</c:v>
                </c:pt>
                <c:pt idx="6">
                  <c:v>404255</c:v>
                </c:pt>
                <c:pt idx="7">
                  <c:v>404255</c:v>
                </c:pt>
                <c:pt idx="8">
                  <c:v>404255</c:v>
                </c:pt>
                <c:pt idx="9">
                  <c:v>404255</c:v>
                </c:pt>
                <c:pt idx="10">
                  <c:v>404255</c:v>
                </c:pt>
                <c:pt idx="11">
                  <c:v>404255</c:v>
                </c:pt>
                <c:pt idx="12">
                  <c:v>404255</c:v>
                </c:pt>
                <c:pt idx="13">
                  <c:v>404255</c:v>
                </c:pt>
                <c:pt idx="14">
                  <c:v>404255</c:v>
                </c:pt>
                <c:pt idx="15">
                  <c:v>404255</c:v>
                </c:pt>
                <c:pt idx="16">
                  <c:v>404255</c:v>
                </c:pt>
                <c:pt idx="17">
                  <c:v>404255</c:v>
                </c:pt>
                <c:pt idx="18">
                  <c:v>404255</c:v>
                </c:pt>
                <c:pt idx="19">
                  <c:v>404255</c:v>
                </c:pt>
                <c:pt idx="20">
                  <c:v>404255</c:v>
                </c:pt>
                <c:pt idx="21">
                  <c:v>404255</c:v>
                </c:pt>
                <c:pt idx="22">
                  <c:v>404255</c:v>
                </c:pt>
                <c:pt idx="23">
                  <c:v>404255</c:v>
                </c:pt>
                <c:pt idx="24">
                  <c:v>404255</c:v>
                </c:pt>
                <c:pt idx="25">
                  <c:v>404255</c:v>
                </c:pt>
                <c:pt idx="26">
                  <c:v>404255</c:v>
                </c:pt>
                <c:pt idx="27">
                  <c:v>404255</c:v>
                </c:pt>
                <c:pt idx="28">
                  <c:v>404255</c:v>
                </c:pt>
                <c:pt idx="29">
                  <c:v>404255</c:v>
                </c:pt>
                <c:pt idx="30">
                  <c:v>404255</c:v>
                </c:pt>
                <c:pt idx="31">
                  <c:v>404255</c:v>
                </c:pt>
                <c:pt idx="32">
                  <c:v>404255</c:v>
                </c:pt>
                <c:pt idx="33">
                  <c:v>404255</c:v>
                </c:pt>
                <c:pt idx="34">
                  <c:v>404255</c:v>
                </c:pt>
                <c:pt idx="35">
                  <c:v>404255</c:v>
                </c:pt>
                <c:pt idx="36">
                  <c:v>404255</c:v>
                </c:pt>
                <c:pt idx="37">
                  <c:v>404255</c:v>
                </c:pt>
                <c:pt idx="38">
                  <c:v>404255</c:v>
                </c:pt>
                <c:pt idx="39">
                  <c:v>404255</c:v>
                </c:pt>
                <c:pt idx="40">
                  <c:v>404255</c:v>
                </c:pt>
                <c:pt idx="41">
                  <c:v>404255</c:v>
                </c:pt>
                <c:pt idx="42">
                  <c:v>404255</c:v>
                </c:pt>
                <c:pt idx="43">
                  <c:v>404255</c:v>
                </c:pt>
                <c:pt idx="44">
                  <c:v>404255</c:v>
                </c:pt>
                <c:pt idx="45">
                  <c:v>404255</c:v>
                </c:pt>
                <c:pt idx="46">
                  <c:v>404255</c:v>
                </c:pt>
                <c:pt idx="47">
                  <c:v>404255</c:v>
                </c:pt>
              </c:numCache>
            </c:numRef>
          </c:val>
          <c:smooth val="0"/>
          <c:extLst>
            <c:ext xmlns:c16="http://schemas.microsoft.com/office/drawing/2014/chart" uri="{C3380CC4-5D6E-409C-BE32-E72D297353CC}">
              <c16:uniqueId val="{00000001-B327-4D71-B2E7-F3AA6F35715F}"/>
            </c:ext>
          </c:extLst>
        </c:ser>
        <c:ser>
          <c:idx val="1"/>
          <c:order val="2"/>
          <c:spPr>
            <a:ln w="28575" cap="rnd">
              <a:noFill/>
              <a:round/>
            </a:ln>
            <a:effectLst/>
          </c:spPr>
          <c:marker>
            <c:symbol val="none"/>
          </c:marker>
          <c:dLbls>
            <c:dLbl>
              <c:idx val="1"/>
              <c:layout>
                <c:manualLayout>
                  <c:x val="-3.4036737925104393E-2"/>
                  <c:y val="-3.908650857646421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327-4D71-B2E7-F3AA6F35715F}"/>
                </c:ext>
              </c:extLst>
            </c:dLbl>
            <c:dLbl>
              <c:idx val="2"/>
              <c:layout>
                <c:manualLayout>
                  <c:x val="-3.134635464717106E-2"/>
                  <c:y val="-1.795011978673883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327-4D71-B2E7-F3AA6F35715F}"/>
                </c:ext>
              </c:extLst>
            </c:dLbl>
            <c:dLbl>
              <c:idx val="8"/>
              <c:layout>
                <c:manualLayout>
                  <c:x val="-2.4620396452337767E-2"/>
                  <c:y val="-3.274559193954652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327-4D71-B2E7-F3AA6F35715F}"/>
                </c:ext>
              </c:extLst>
            </c:dLbl>
            <c:dLbl>
              <c:idx val="9"/>
              <c:layout>
                <c:manualLayout>
                  <c:x val="-2.4620396452337743E-2"/>
                  <c:y val="-5.268286512903598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327-4D71-B2E7-F3AA6F35715F}"/>
                </c:ext>
              </c:extLst>
            </c:dLbl>
            <c:dLbl>
              <c:idx val="17"/>
              <c:layout>
                <c:manualLayout>
                  <c:x val="-2.3275204813371128E-2"/>
                  <c:y val="-2.006375866571136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B327-4D71-B2E7-F3AA6F35715F}"/>
                </c:ext>
              </c:extLst>
            </c:dLbl>
            <c:dLbl>
              <c:idx val="18"/>
              <c:layout>
                <c:manualLayout>
                  <c:x val="-2.3275204813371128E-2"/>
                  <c:y val="-3.1546476339310604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327-4D71-B2E7-F3AA6F35715F}"/>
                </c:ext>
              </c:extLst>
            </c:dLbl>
            <c:dLbl>
              <c:idx val="19"/>
              <c:layout>
                <c:manualLayout>
                  <c:x val="-3.9417504480971047E-2"/>
                  <c:y val="-3.908650857646421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B327-4D71-B2E7-F3AA6F35715F}"/>
                </c:ext>
              </c:extLst>
            </c:dLbl>
            <c:dLbl>
              <c:idx val="20"/>
              <c:layout>
                <c:manualLayout>
                  <c:x val="-3.0001163008204448E-2"/>
                  <c:y val="-1.160920314982113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327-4D71-B2E7-F3AA6F35715F}"/>
                </c:ext>
              </c:extLst>
            </c:dLbl>
            <c:dLbl>
              <c:idx val="29"/>
              <c:layout>
                <c:manualLayout>
                  <c:x val="-3.538192956407115E-2"/>
                  <c:y val="-1.58364809077662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B327-4D71-B2E7-F3AA6F35715F}"/>
                </c:ext>
              </c:extLst>
            </c:dLbl>
            <c:dLbl>
              <c:idx val="30"/>
              <c:layout>
                <c:manualLayout>
                  <c:x val="-2.8279317710327066E-2"/>
                  <c:y val="-9.495564270848676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B327-4D71-B2E7-F3AA6F35715F}"/>
                </c:ext>
              </c:extLst>
            </c:dLbl>
            <c:dLbl>
              <c:idx val="31"/>
              <c:layout>
                <c:manualLayout>
                  <c:x val="-3.4036737925104393E-2"/>
                  <c:y val="-3.697286969749183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B327-4D71-B2E7-F3AA6F35715F}"/>
                </c:ext>
              </c:extLst>
            </c:dLbl>
            <c:dLbl>
              <c:idx val="36"/>
              <c:layout>
                <c:manualLayout>
                  <c:x val="-3.0001163008204497E-2"/>
                  <c:y val="-5.268286512903598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B327-4D71-B2E7-F3AA6F35715F}"/>
                </c:ext>
              </c:extLst>
            </c:dLbl>
            <c:dLbl>
              <c:idx val="38"/>
              <c:layout>
                <c:manualLayout>
                  <c:x val="-3.134635464717106E-2"/>
                  <c:y val="-2.006375866571136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B327-4D71-B2E7-F3AA6F35715F}"/>
                </c:ext>
              </c:extLst>
            </c:dLbl>
            <c:dLbl>
              <c:idx val="40"/>
              <c:layout>
                <c:manualLayout>
                  <c:x val="-3.1346354647171164E-2"/>
                  <c:y val="-4.12001474554367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B327-4D71-B2E7-F3AA6F35715F}"/>
                </c:ext>
              </c:extLst>
            </c:dLbl>
            <c:dLbl>
              <c:idx val="42"/>
              <c:layout>
                <c:manualLayout>
                  <c:x val="-3.134635464717106E-2"/>
                  <c:y val="-5.810925848721706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B327-4D71-B2E7-F3AA6F35715F}"/>
                </c:ext>
              </c:extLst>
            </c:dLbl>
            <c:dLbl>
              <c:idx val="43"/>
              <c:layout>
                <c:manualLayout>
                  <c:x val="-2.3275204813371177E-2"/>
                  <c:y val="-2.00637586657112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B327-4D71-B2E7-F3AA6F35715F}"/>
                </c:ext>
              </c:extLst>
            </c:dLbl>
            <c:dLbl>
              <c:idx val="44"/>
              <c:layout>
                <c:manualLayout>
                  <c:x val="-3.1346354647171164E-2"/>
                  <c:y val="-1.58364809077662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B327-4D71-B2E7-F3AA6F35715F}"/>
                </c:ext>
              </c:extLst>
            </c:dLbl>
            <c:dLbl>
              <c:idx val="45"/>
              <c:layout>
                <c:manualLayout>
                  <c:x val="-3.134635464717106E-2"/>
                  <c:y val="-5.176834185029952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B327-4D71-B2E7-F3AA6F35715F}"/>
                </c:ext>
              </c:extLst>
            </c:dLbl>
            <c:dLbl>
              <c:idx val="46"/>
              <c:layout>
                <c:manualLayout>
                  <c:x val="-2.1224581968458115E-2"/>
                  <c:y val="-1.795011978673883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B327-4D71-B2E7-F3AA6F35715F}"/>
                </c:ext>
              </c:extLst>
            </c:dLbl>
            <c:dLbl>
              <c:idx val="47"/>
              <c:layout>
                <c:manualLayout>
                  <c:x val="-6.0600353732440746E-3"/>
                  <c:y val="-4.5427425213381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B327-4D71-B2E7-F3AA6F35715F}"/>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交付額計!$I$8:$I$55</c:f>
              <c:numCache>
                <c:formatCode>General</c:formatCode>
                <c:ptCount val="48"/>
                <c:pt idx="0">
                  <c:v>821820</c:v>
                </c:pt>
                <c:pt idx="1">
                  <c:v>240441</c:v>
                </c:pt>
                <c:pt idx="2">
                  <c:v>205722</c:v>
                </c:pt>
                <c:pt idx="3">
                  <c:v>353967</c:v>
                </c:pt>
                <c:pt idx="4">
                  <c:v>139680</c:v>
                </c:pt>
                <c:pt idx="5">
                  <c:v>205737</c:v>
                </c:pt>
                <c:pt idx="6">
                  <c:v>280128</c:v>
                </c:pt>
                <c:pt idx="7">
                  <c:v>399661</c:v>
                </c:pt>
                <c:pt idx="8">
                  <c:v>288649</c:v>
                </c:pt>
                <c:pt idx="9">
                  <c:v>292433</c:v>
                </c:pt>
                <c:pt idx="10">
                  <c:v>993215</c:v>
                </c:pt>
                <c:pt idx="11">
                  <c:v>790687</c:v>
                </c:pt>
                <c:pt idx="12">
                  <c:v>1799137</c:v>
                </c:pt>
                <c:pt idx="13">
                  <c:v>1169789</c:v>
                </c:pt>
                <c:pt idx="14">
                  <c:v>395942</c:v>
                </c:pt>
                <c:pt idx="15">
                  <c:v>224748</c:v>
                </c:pt>
                <c:pt idx="16">
                  <c:v>174196</c:v>
                </c:pt>
                <c:pt idx="17">
                  <c:v>126990</c:v>
                </c:pt>
                <c:pt idx="18">
                  <c:v>126054</c:v>
                </c:pt>
                <c:pt idx="19">
                  <c:v>317030</c:v>
                </c:pt>
                <c:pt idx="20">
                  <c:v>311960</c:v>
                </c:pt>
                <c:pt idx="21">
                  <c:v>601124</c:v>
                </c:pt>
                <c:pt idx="22">
                  <c:v>1013173</c:v>
                </c:pt>
                <c:pt idx="23">
                  <c:v>310141</c:v>
                </c:pt>
                <c:pt idx="24">
                  <c:v>190188</c:v>
                </c:pt>
                <c:pt idx="25">
                  <c:v>382889</c:v>
                </c:pt>
                <c:pt idx="26">
                  <c:v>1406436</c:v>
                </c:pt>
                <c:pt idx="27">
                  <c:v>911232</c:v>
                </c:pt>
                <c:pt idx="28">
                  <c:v>218861</c:v>
                </c:pt>
                <c:pt idx="29">
                  <c:v>132315</c:v>
                </c:pt>
                <c:pt idx="30">
                  <c:v>84622</c:v>
                </c:pt>
                <c:pt idx="31">
                  <c:v>134528</c:v>
                </c:pt>
                <c:pt idx="32">
                  <c:v>345591</c:v>
                </c:pt>
                <c:pt idx="33">
                  <c:v>440475</c:v>
                </c:pt>
                <c:pt idx="34">
                  <c:v>199001</c:v>
                </c:pt>
                <c:pt idx="35">
                  <c:v>121777</c:v>
                </c:pt>
                <c:pt idx="36">
                  <c:v>128228</c:v>
                </c:pt>
                <c:pt idx="37">
                  <c:v>212811</c:v>
                </c:pt>
                <c:pt idx="38">
                  <c:v>141533</c:v>
                </c:pt>
                <c:pt idx="39">
                  <c:v>761970</c:v>
                </c:pt>
                <c:pt idx="40">
                  <c:v>149550</c:v>
                </c:pt>
                <c:pt idx="41">
                  <c:v>262289</c:v>
                </c:pt>
                <c:pt idx="42">
                  <c:v>315807</c:v>
                </c:pt>
                <c:pt idx="43">
                  <c:v>241741</c:v>
                </c:pt>
                <c:pt idx="44">
                  <c:v>172458</c:v>
                </c:pt>
                <c:pt idx="45">
                  <c:v>267313</c:v>
                </c:pt>
                <c:pt idx="46">
                  <c:v>195961</c:v>
                </c:pt>
                <c:pt idx="47">
                  <c:v>404255</c:v>
                </c:pt>
              </c:numCache>
            </c:numRef>
          </c:val>
          <c:smooth val="0"/>
          <c:extLst>
            <c:ext xmlns:c16="http://schemas.microsoft.com/office/drawing/2014/chart" uri="{C3380CC4-5D6E-409C-BE32-E72D297353CC}">
              <c16:uniqueId val="{00000016-B327-4D71-B2E7-F3AA6F35715F}"/>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0.10536</cdr:x>
      <cdr:y>0.01536</cdr:y>
    </cdr:from>
    <cdr:to>
      <cdr:x>0.992</cdr:x>
      <cdr:y>0.06186</cdr:y>
    </cdr:to>
    <cdr:sp macro="" textlink="">
      <cdr:nvSpPr>
        <cdr:cNvPr id="2" name="テキスト ボックス 1">
          <a:extLst xmlns:a="http://schemas.openxmlformats.org/drawingml/2006/main">
            <a:ext uri="{FF2B5EF4-FFF2-40B4-BE49-F238E27FC236}">
              <a16:creationId xmlns:a16="http://schemas.microsoft.com/office/drawing/2014/main" id="{AAC12D1F-1C0F-41DE-96BE-EAB9C8995E46}"/>
            </a:ext>
          </a:extLst>
        </cdr:cNvPr>
        <cdr:cNvSpPr txBox="1"/>
      </cdr:nvSpPr>
      <cdr:spPr>
        <a:xfrm xmlns:a="http://schemas.openxmlformats.org/drawingml/2006/main">
          <a:off x="940870" y="90490"/>
          <a:ext cx="7917657" cy="27384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ja-JP" altLang="en-US" sz="1200">
              <a:solidFill>
                <a:srgbClr val="595959"/>
              </a:solidFill>
            </a:rPr>
            <a:t>全国集計結果　都道府県別市町村得点</a:t>
          </a:r>
          <a:r>
            <a:rPr lang="en-US" altLang="ja-JP" sz="1200">
              <a:solidFill>
                <a:srgbClr val="595959"/>
              </a:solidFill>
            </a:rPr>
            <a:t>(</a:t>
          </a:r>
          <a:r>
            <a:rPr lang="ja-JP" altLang="en-US" sz="1200">
              <a:solidFill>
                <a:srgbClr val="595959"/>
              </a:solidFill>
            </a:rPr>
            <a:t>満点</a:t>
          </a:r>
          <a:r>
            <a:rPr lang="en-US" altLang="ja-JP" sz="1200">
              <a:solidFill>
                <a:srgbClr val="595959"/>
              </a:solidFill>
            </a:rPr>
            <a:t>2,445</a:t>
          </a:r>
          <a:r>
            <a:rPr lang="ja-JP" altLang="en-US" sz="1200">
              <a:solidFill>
                <a:srgbClr val="595959"/>
              </a:solidFill>
            </a:rPr>
            <a:t>点、平均点</a:t>
          </a:r>
          <a:r>
            <a:rPr lang="en-US" altLang="ja-JP" sz="1200">
              <a:solidFill>
                <a:srgbClr val="595959"/>
              </a:solidFill>
            </a:rPr>
            <a:t>1271.1</a:t>
          </a:r>
          <a:r>
            <a:rPr lang="ja-JP" altLang="en-US" sz="1200">
              <a:solidFill>
                <a:srgbClr val="595959"/>
              </a:solidFill>
            </a:rPr>
            <a:t>点、得点率</a:t>
          </a:r>
          <a:r>
            <a:rPr lang="en-US" altLang="ja-JP" sz="1200">
              <a:solidFill>
                <a:srgbClr val="595959"/>
              </a:solidFill>
            </a:rPr>
            <a:t>52.0%)</a:t>
          </a:r>
          <a:endParaRPr lang="ja-JP" altLang="en-US" sz="1200">
            <a:solidFill>
              <a:srgbClr val="595959"/>
            </a:solidFill>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0.11069</cdr:x>
      <cdr:y>0.02859</cdr:y>
    </cdr:from>
    <cdr:to>
      <cdr:x>0.88488</cdr:x>
      <cdr:y>0.13082</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892859" y="169357"/>
          <a:ext cx="6245023" cy="6054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altLang="ja-JP" sz="1200">
              <a:solidFill>
                <a:schemeClr val="tx1">
                  <a:lumMod val="65000"/>
                  <a:lumOff val="35000"/>
                </a:schemeClr>
              </a:solidFill>
            </a:rPr>
            <a:t>(4)</a:t>
          </a:r>
          <a:r>
            <a:rPr lang="ja-JP" altLang="en-US" sz="1200">
              <a:solidFill>
                <a:schemeClr val="tx1">
                  <a:lumMod val="65000"/>
                  <a:lumOff val="35000"/>
                </a:schemeClr>
              </a:solidFill>
            </a:rPr>
            <a:t>認知症総合支援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45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31.2</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69.3%)</a:t>
          </a:r>
          <a:endParaRPr lang="ja-JP" altLang="en-US" sz="1200">
            <a:solidFill>
              <a:schemeClr val="tx1">
                <a:lumMod val="65000"/>
                <a:lumOff val="35000"/>
              </a:schemeClr>
            </a:solidFill>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0.05378</cdr:x>
      <cdr:y>0.03281</cdr:y>
    </cdr:from>
    <cdr:to>
      <cdr:x>0.96823</cdr:x>
      <cdr:y>0.09594</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486041" y="231332"/>
          <a:ext cx="8263863" cy="44506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altLang="ja-JP" sz="1200" dirty="0">
              <a:solidFill>
                <a:schemeClr val="tx1">
                  <a:lumMod val="65000"/>
                  <a:lumOff val="35000"/>
                </a:schemeClr>
              </a:solidFill>
            </a:rPr>
            <a:t>(5)</a:t>
          </a:r>
          <a:r>
            <a:rPr lang="ja-JP" altLang="en-US" sz="1200" dirty="0">
              <a:solidFill>
                <a:schemeClr val="tx1">
                  <a:lumMod val="65000"/>
                  <a:lumOff val="35000"/>
                </a:schemeClr>
              </a:solidFill>
            </a:rPr>
            <a:t>介護予防／日常生活支援 都道府県別市町村得点</a:t>
          </a:r>
          <a:r>
            <a:rPr lang="en-US" altLang="ja-JP" sz="1200" dirty="0">
              <a:solidFill>
                <a:schemeClr val="tx1">
                  <a:lumMod val="65000"/>
                  <a:lumOff val="35000"/>
                </a:schemeClr>
              </a:solidFill>
            </a:rPr>
            <a:t>(</a:t>
          </a:r>
          <a:r>
            <a:rPr lang="ja-JP" altLang="en-US" sz="1200" dirty="0">
              <a:solidFill>
                <a:schemeClr val="tx1">
                  <a:lumMod val="65000"/>
                  <a:lumOff val="35000"/>
                </a:schemeClr>
              </a:solidFill>
            </a:rPr>
            <a:t>満点</a:t>
          </a:r>
          <a:r>
            <a:rPr lang="en-US" altLang="ja-JP" sz="1200" dirty="0">
              <a:solidFill>
                <a:schemeClr val="tx1">
                  <a:lumMod val="65000"/>
                  <a:lumOff val="35000"/>
                </a:schemeClr>
              </a:solidFill>
            </a:rPr>
            <a:t>450</a:t>
          </a:r>
          <a:r>
            <a:rPr lang="ja-JP" altLang="en-US" sz="1200" dirty="0">
              <a:solidFill>
                <a:schemeClr val="tx1">
                  <a:lumMod val="65000"/>
                  <a:lumOff val="35000"/>
                </a:schemeClr>
              </a:solidFill>
            </a:rPr>
            <a:t>点、平均点</a:t>
          </a:r>
          <a:r>
            <a:rPr lang="en-US" altLang="ja-JP" sz="1200" dirty="0">
              <a:solidFill>
                <a:schemeClr val="tx1">
                  <a:lumMod val="65000"/>
                  <a:lumOff val="35000"/>
                </a:schemeClr>
              </a:solidFill>
            </a:rPr>
            <a:t>187.4</a:t>
          </a:r>
          <a:r>
            <a:rPr lang="ja-JP" altLang="en-US" sz="1200" dirty="0">
              <a:solidFill>
                <a:schemeClr val="tx1">
                  <a:lumMod val="65000"/>
                  <a:lumOff val="35000"/>
                </a:schemeClr>
              </a:solidFill>
            </a:rPr>
            <a:t>点、得点率</a:t>
          </a:r>
          <a:r>
            <a:rPr lang="en-US" altLang="ja-JP" sz="1200" dirty="0">
              <a:solidFill>
                <a:schemeClr val="tx1">
                  <a:lumMod val="65000"/>
                  <a:lumOff val="35000"/>
                </a:schemeClr>
              </a:solidFill>
            </a:rPr>
            <a:t>41.6%)</a:t>
          </a:r>
          <a:endParaRPr lang="ja-JP" altLang="en-US" sz="1200" dirty="0">
            <a:solidFill>
              <a:schemeClr val="tx1">
                <a:lumMod val="65000"/>
                <a:lumOff val="35000"/>
              </a:schemeClr>
            </a:solidFill>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0.10802</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871317" y="176977"/>
          <a:ext cx="6845685" cy="6054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(6)</a:t>
          </a:r>
          <a:r>
            <a:rPr lang="ja-JP" altLang="en-US" sz="1200">
              <a:solidFill>
                <a:schemeClr val="tx1">
                  <a:lumMod val="65000"/>
                  <a:lumOff val="35000"/>
                </a:schemeClr>
              </a:solidFill>
            </a:rPr>
            <a:t>生活支援体制の整備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85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48.0</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56.4%)</a:t>
          </a:r>
          <a:endParaRPr lang="ja-JP" altLang="en-US" sz="1200">
            <a:solidFill>
              <a:schemeClr val="tx1">
                <a:lumMod val="65000"/>
                <a:lumOff val="35000"/>
              </a:schemeClr>
            </a:solidFill>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0.10802</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871317" y="176977"/>
          <a:ext cx="6845685" cy="6054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(6)</a:t>
          </a:r>
          <a:r>
            <a:rPr lang="ja-JP" altLang="en-US" sz="1200">
              <a:solidFill>
                <a:schemeClr val="tx1">
                  <a:lumMod val="65000"/>
                  <a:lumOff val="35000"/>
                </a:schemeClr>
              </a:solidFill>
            </a:rPr>
            <a:t>生活支援体制の整備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35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22.7</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64.9%)</a:t>
          </a:r>
          <a:endParaRPr lang="ja-JP" altLang="en-US" sz="1200">
            <a:solidFill>
              <a:schemeClr val="tx1">
                <a:lumMod val="65000"/>
                <a:lumOff val="35000"/>
              </a:schemeClr>
            </a:solidFill>
          </a:endParaRPr>
        </a:p>
      </cdr:txBody>
    </cdr:sp>
  </cdr:relSizeAnchor>
</c:userShapes>
</file>

<file path=ppt/drawings/drawing14.xml><?xml version="1.0" encoding="utf-8"?>
<c:userShapes xmlns:c="http://schemas.openxmlformats.org/drawingml/2006/chart">
  <cdr:relSizeAnchor xmlns:cdr="http://schemas.openxmlformats.org/drawingml/2006/chartDrawing">
    <cdr:from>
      <cdr:x>0.10028</cdr:x>
      <cdr:y>0.0439</cdr:y>
    </cdr:from>
    <cdr:to>
      <cdr:x>0.91811</cdr:x>
      <cdr:y>0.13473</cdr:y>
    </cdr:to>
    <cdr:sp macro="" textlink="">
      <cdr:nvSpPr>
        <cdr:cNvPr id="2" name="テキスト ボックス 1">
          <a:extLst xmlns:a="http://schemas.openxmlformats.org/drawingml/2006/main">
            <a:ext uri="{FF2B5EF4-FFF2-40B4-BE49-F238E27FC236}">
              <a16:creationId xmlns:a16="http://schemas.microsoft.com/office/drawing/2014/main" id="{591DA5E9-DBCD-4086-9E63-819A7C06577E}"/>
            </a:ext>
          </a:extLst>
        </cdr:cNvPr>
        <cdr:cNvSpPr txBox="1"/>
      </cdr:nvSpPr>
      <cdr:spPr>
        <a:xfrm xmlns:a="http://schemas.openxmlformats.org/drawingml/2006/main">
          <a:off x="806824" y="259977"/>
          <a:ext cx="6580094" cy="53788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100">
              <a:solidFill>
                <a:schemeClr val="tx1">
                  <a:lumMod val="65000"/>
                  <a:lumOff val="35000"/>
                </a:schemeClr>
              </a:solidFill>
            </a:rPr>
            <a:t>(7)</a:t>
          </a:r>
          <a:r>
            <a:rPr lang="ja-JP" altLang="en-US" sz="1100">
              <a:solidFill>
                <a:schemeClr val="tx1">
                  <a:lumMod val="65000"/>
                  <a:lumOff val="35000"/>
                </a:schemeClr>
              </a:solidFill>
            </a:rPr>
            <a:t>要介護状態の維持・改善の状況等 都道府県別市町村得点</a:t>
          </a:r>
          <a:r>
            <a:rPr lang="en-US" altLang="ja-JP" sz="1100">
              <a:solidFill>
                <a:schemeClr val="tx1">
                  <a:lumMod val="65000"/>
                  <a:lumOff val="35000"/>
                </a:schemeClr>
              </a:solidFill>
            </a:rPr>
            <a:t>(</a:t>
          </a:r>
          <a:r>
            <a:rPr lang="ja-JP" altLang="en-US" sz="1100">
              <a:solidFill>
                <a:schemeClr val="tx1">
                  <a:lumMod val="65000"/>
                  <a:lumOff val="35000"/>
                </a:schemeClr>
              </a:solidFill>
            </a:rPr>
            <a:t>満点</a:t>
          </a:r>
          <a:r>
            <a:rPr lang="en-US" altLang="ja-JP" sz="1100">
              <a:solidFill>
                <a:schemeClr val="tx1">
                  <a:lumMod val="65000"/>
                  <a:lumOff val="35000"/>
                </a:schemeClr>
              </a:solidFill>
            </a:rPr>
            <a:t>240</a:t>
          </a:r>
          <a:r>
            <a:rPr lang="ja-JP" altLang="en-US" sz="1100">
              <a:solidFill>
                <a:schemeClr val="tx1">
                  <a:lumMod val="65000"/>
                  <a:lumOff val="35000"/>
                </a:schemeClr>
              </a:solidFill>
            </a:rPr>
            <a:t>点、平均点</a:t>
          </a:r>
          <a:r>
            <a:rPr lang="en-US" altLang="ja-JP" sz="1100">
              <a:solidFill>
                <a:schemeClr val="tx1">
                  <a:lumMod val="65000"/>
                  <a:lumOff val="35000"/>
                </a:schemeClr>
              </a:solidFill>
            </a:rPr>
            <a:t>132.0</a:t>
          </a:r>
          <a:r>
            <a:rPr lang="ja-JP" altLang="en-US" sz="1100">
              <a:solidFill>
                <a:schemeClr val="tx1">
                  <a:lumMod val="65000"/>
                  <a:lumOff val="35000"/>
                </a:schemeClr>
              </a:solidFill>
            </a:rPr>
            <a:t>点、得点率</a:t>
          </a:r>
          <a:r>
            <a:rPr lang="en-US" altLang="ja-JP" sz="1100">
              <a:solidFill>
                <a:schemeClr val="tx1">
                  <a:lumMod val="65000"/>
                  <a:lumOff val="35000"/>
                </a:schemeClr>
              </a:solidFill>
            </a:rPr>
            <a:t>55.0%)</a:t>
          </a:r>
          <a:endParaRPr lang="ja-JP" altLang="en-US" sz="1100">
            <a:solidFill>
              <a:schemeClr val="tx1">
                <a:lumMod val="65000"/>
                <a:lumOff val="35000"/>
              </a:schemeClr>
            </a:solidFill>
          </a:endParaRPr>
        </a:p>
      </cdr:txBody>
    </cdr:sp>
  </cdr:relSizeAnchor>
</c:userShapes>
</file>

<file path=ppt/drawings/drawing15.xml><?xml version="1.0" encoding="utf-8"?>
<c:userShapes xmlns:c="http://schemas.openxmlformats.org/drawingml/2006/chart">
  <cdr:relSizeAnchor xmlns:cdr="http://schemas.openxmlformats.org/drawingml/2006/chartDrawing">
    <cdr:from>
      <cdr:x>0.05084</cdr:x>
      <cdr:y>0.01856</cdr:y>
    </cdr:from>
    <cdr:to>
      <cdr:x>0.95806</cdr:x>
      <cdr:y>0.12079</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461857" y="110209"/>
          <a:ext cx="8241610" cy="60710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altLang="ja-JP" sz="1200">
              <a:solidFill>
                <a:schemeClr val="tx1">
                  <a:lumMod val="65000"/>
                  <a:lumOff val="35000"/>
                </a:schemeClr>
              </a:solidFill>
            </a:rPr>
            <a:t>(7)</a:t>
          </a:r>
          <a:r>
            <a:rPr lang="ja-JP" altLang="en-US" sz="1200">
              <a:solidFill>
                <a:schemeClr val="tx1">
                  <a:lumMod val="65000"/>
                  <a:lumOff val="35000"/>
                </a:schemeClr>
              </a:solidFill>
            </a:rPr>
            <a:t>要介護状態の維持・改善の状況等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120</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66.0</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55.0%)</a:t>
          </a:r>
          <a:endParaRPr lang="ja-JP" altLang="en-US" sz="1200">
            <a:solidFill>
              <a:schemeClr val="tx1">
                <a:lumMod val="65000"/>
                <a:lumOff val="35000"/>
              </a:schemeClr>
            </a:solidFill>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0.09441</cdr:x>
      <cdr:y>0.01592</cdr:y>
    </cdr:from>
    <cdr:to>
      <cdr:x>0.94735</cdr:x>
      <cdr:y>0.12294</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858535" y="97706"/>
          <a:ext cx="7756037" cy="65688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altLang="ja-JP" sz="1200">
              <a:solidFill>
                <a:schemeClr val="tx1">
                  <a:lumMod val="65000"/>
                  <a:lumOff val="35000"/>
                </a:schemeClr>
              </a:solidFill>
            </a:rPr>
            <a:t>(1)</a:t>
          </a:r>
          <a:r>
            <a:rPr lang="ja-JP" altLang="en-US" sz="1200">
              <a:solidFill>
                <a:schemeClr val="tx1">
                  <a:lumMod val="65000"/>
                  <a:lumOff val="35000"/>
                </a:schemeClr>
              </a:solidFill>
            </a:rPr>
            <a:t>介護給付の適正化等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120</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58.3</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48.6%)</a:t>
          </a:r>
          <a:endParaRPr lang="ja-JP" altLang="en-US" sz="1200">
            <a:solidFill>
              <a:schemeClr val="tx1">
                <a:lumMod val="65000"/>
                <a:lumOff val="35000"/>
              </a:schemeClr>
            </a:solidFill>
          </a:endParaRPr>
        </a:p>
      </cdr:txBody>
    </cdr:sp>
  </cdr:relSizeAnchor>
</c:userShapes>
</file>

<file path=ppt/drawings/drawing17.xml><?xml version="1.0" encoding="utf-8"?>
<c:userShapes xmlns:c="http://schemas.openxmlformats.org/drawingml/2006/chart">
  <cdr:relSizeAnchor xmlns:cdr="http://schemas.openxmlformats.org/drawingml/2006/chartDrawing">
    <cdr:from>
      <cdr:x>0.18034</cdr:x>
      <cdr:y>0.04137</cdr:y>
    </cdr:from>
    <cdr:to>
      <cdr:x>0.95453</cdr:x>
      <cdr:y>0.10075</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1640283" y="253906"/>
          <a:ext cx="7041825" cy="3644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(2)</a:t>
          </a:r>
          <a:r>
            <a:rPr lang="ja-JP" altLang="en-US" sz="1200">
              <a:solidFill>
                <a:schemeClr val="tx1">
                  <a:lumMod val="65000"/>
                  <a:lumOff val="35000"/>
                </a:schemeClr>
              </a:solidFill>
            </a:rPr>
            <a:t>介護人材の確保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120</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42.9</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35.8%)</a:t>
          </a:r>
          <a:endParaRPr lang="ja-JP" altLang="en-US" sz="1200">
            <a:solidFill>
              <a:schemeClr val="tx1">
                <a:lumMod val="65000"/>
                <a:lumOff val="35000"/>
              </a:schemeClr>
            </a:solidFill>
          </a:endParaRPr>
        </a:p>
      </cdr:txBody>
    </cdr:sp>
  </cdr:relSizeAnchor>
</c:userShapes>
</file>

<file path=ppt/drawings/drawing18.xml><?xml version="1.0" encoding="utf-8"?>
<c:userShapes xmlns:c="http://schemas.openxmlformats.org/drawingml/2006/chart">
  <cdr:relSizeAnchor xmlns:cdr="http://schemas.openxmlformats.org/drawingml/2006/chartDrawing">
    <cdr:from>
      <cdr:x>0.22581</cdr:x>
      <cdr:y>0.02646</cdr:y>
    </cdr:from>
    <cdr:to>
      <cdr:x>1</cdr:x>
      <cdr:y>0.08584</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2047148" y="167553"/>
          <a:ext cx="7018650" cy="37602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dirty="0">
              <a:solidFill>
                <a:schemeClr val="tx1">
                  <a:lumMod val="65000"/>
                  <a:lumOff val="35000"/>
                </a:schemeClr>
              </a:solidFill>
            </a:rPr>
            <a:t>(2)</a:t>
          </a:r>
          <a:r>
            <a:rPr lang="ja-JP" altLang="en-US" sz="1200" dirty="0">
              <a:solidFill>
                <a:schemeClr val="tx1">
                  <a:lumMod val="65000"/>
                  <a:lumOff val="35000"/>
                </a:schemeClr>
              </a:solidFill>
            </a:rPr>
            <a:t>介護人材の確保 都道府県別市町村得点</a:t>
          </a:r>
          <a:r>
            <a:rPr lang="en-US" altLang="ja-JP" sz="1200" dirty="0">
              <a:solidFill>
                <a:schemeClr val="tx1">
                  <a:lumMod val="65000"/>
                  <a:lumOff val="35000"/>
                </a:schemeClr>
              </a:solidFill>
            </a:rPr>
            <a:t>(</a:t>
          </a:r>
          <a:r>
            <a:rPr lang="ja-JP" altLang="en-US" sz="1200" dirty="0">
              <a:solidFill>
                <a:schemeClr val="tx1">
                  <a:lumMod val="65000"/>
                  <a:lumOff val="35000"/>
                </a:schemeClr>
              </a:solidFill>
            </a:rPr>
            <a:t>満点</a:t>
          </a:r>
          <a:r>
            <a:rPr lang="en-US" altLang="ja-JP" sz="1200" dirty="0">
              <a:solidFill>
                <a:schemeClr val="tx1">
                  <a:lumMod val="65000"/>
                  <a:lumOff val="35000"/>
                </a:schemeClr>
              </a:solidFill>
            </a:rPr>
            <a:t>50</a:t>
          </a:r>
          <a:r>
            <a:rPr lang="ja-JP" altLang="en-US" sz="1200" dirty="0">
              <a:solidFill>
                <a:schemeClr val="tx1">
                  <a:lumMod val="65000"/>
                  <a:lumOff val="35000"/>
                </a:schemeClr>
              </a:solidFill>
            </a:rPr>
            <a:t>点、平均点</a:t>
          </a:r>
          <a:r>
            <a:rPr lang="en-US" altLang="ja-JP" sz="1200" dirty="0">
              <a:solidFill>
                <a:schemeClr val="tx1">
                  <a:lumMod val="65000"/>
                  <a:lumOff val="35000"/>
                </a:schemeClr>
              </a:solidFill>
            </a:rPr>
            <a:t>11.7</a:t>
          </a:r>
          <a:r>
            <a:rPr lang="ja-JP" altLang="en-US" sz="1200" dirty="0">
              <a:solidFill>
                <a:schemeClr val="tx1">
                  <a:lumMod val="65000"/>
                  <a:lumOff val="35000"/>
                </a:schemeClr>
              </a:solidFill>
            </a:rPr>
            <a:t>点、得点率</a:t>
          </a:r>
          <a:r>
            <a:rPr lang="en-US" altLang="ja-JP" sz="1200" dirty="0">
              <a:solidFill>
                <a:schemeClr val="tx1">
                  <a:lumMod val="65000"/>
                  <a:lumOff val="35000"/>
                </a:schemeClr>
              </a:solidFill>
            </a:rPr>
            <a:t>23.4%)</a:t>
          </a:r>
          <a:endParaRPr lang="ja-JP" altLang="en-US" sz="1200" dirty="0">
            <a:solidFill>
              <a:schemeClr val="tx1">
                <a:lumMod val="65000"/>
                <a:lumOff val="35000"/>
              </a:schemeClr>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0.10536</cdr:x>
      <cdr:y>0.01536</cdr:y>
    </cdr:from>
    <cdr:to>
      <cdr:x>0.992</cdr:x>
      <cdr:y>0.06186</cdr:y>
    </cdr:to>
    <cdr:sp macro="" textlink="">
      <cdr:nvSpPr>
        <cdr:cNvPr id="2" name="テキスト ボックス 1">
          <a:extLst xmlns:a="http://schemas.openxmlformats.org/drawingml/2006/main">
            <a:ext uri="{FF2B5EF4-FFF2-40B4-BE49-F238E27FC236}">
              <a16:creationId xmlns:a16="http://schemas.microsoft.com/office/drawing/2014/main" id="{AAC12D1F-1C0F-41DE-96BE-EAB9C8995E46}"/>
            </a:ext>
          </a:extLst>
        </cdr:cNvPr>
        <cdr:cNvSpPr txBox="1"/>
      </cdr:nvSpPr>
      <cdr:spPr>
        <a:xfrm xmlns:a="http://schemas.openxmlformats.org/drawingml/2006/main">
          <a:off x="940870" y="90490"/>
          <a:ext cx="7917657" cy="27384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ja-JP" altLang="en-US" sz="1200">
              <a:solidFill>
                <a:srgbClr val="595959"/>
              </a:solidFill>
            </a:rPr>
            <a:t>全国集計結果　都道府県別市町村得点</a:t>
          </a:r>
          <a:r>
            <a:rPr lang="en-US" altLang="ja-JP" sz="1200">
              <a:solidFill>
                <a:srgbClr val="595959"/>
              </a:solidFill>
            </a:rPr>
            <a:t>(</a:t>
          </a:r>
          <a:r>
            <a:rPr lang="ja-JP" altLang="en-US" sz="1200">
              <a:solidFill>
                <a:srgbClr val="595959"/>
              </a:solidFill>
            </a:rPr>
            <a:t>満点</a:t>
          </a:r>
          <a:r>
            <a:rPr lang="en-US" altLang="ja-JP" sz="1200">
              <a:solidFill>
                <a:srgbClr val="595959"/>
              </a:solidFill>
            </a:rPr>
            <a:t>1,575</a:t>
          </a:r>
          <a:r>
            <a:rPr lang="ja-JP" altLang="en-US" sz="1200">
              <a:solidFill>
                <a:srgbClr val="595959"/>
              </a:solidFill>
            </a:rPr>
            <a:t>点、平均点</a:t>
          </a:r>
          <a:r>
            <a:rPr lang="en-US" altLang="ja-JP" sz="1200">
              <a:solidFill>
                <a:srgbClr val="595959"/>
              </a:solidFill>
            </a:rPr>
            <a:t>841.1</a:t>
          </a:r>
          <a:r>
            <a:rPr lang="ja-JP" altLang="en-US" sz="1200">
              <a:solidFill>
                <a:srgbClr val="595959"/>
              </a:solidFill>
            </a:rPr>
            <a:t>点、得点率</a:t>
          </a:r>
          <a:r>
            <a:rPr lang="en-US" altLang="ja-JP" sz="1200">
              <a:solidFill>
                <a:srgbClr val="595959"/>
              </a:solidFill>
            </a:rPr>
            <a:t>53.4%)</a:t>
          </a:r>
          <a:endParaRPr lang="ja-JP" altLang="en-US" sz="1200">
            <a:solidFill>
              <a:srgbClr val="595959"/>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0.10536</cdr:x>
      <cdr:y>0.01536</cdr:y>
    </cdr:from>
    <cdr:to>
      <cdr:x>0.992</cdr:x>
      <cdr:y>0.06186</cdr:y>
    </cdr:to>
    <cdr:sp macro="" textlink="">
      <cdr:nvSpPr>
        <cdr:cNvPr id="2" name="テキスト ボックス 1">
          <a:extLst xmlns:a="http://schemas.openxmlformats.org/drawingml/2006/main">
            <a:ext uri="{FF2B5EF4-FFF2-40B4-BE49-F238E27FC236}">
              <a16:creationId xmlns:a16="http://schemas.microsoft.com/office/drawing/2014/main" id="{AAC12D1F-1C0F-41DE-96BE-EAB9C8995E46}"/>
            </a:ext>
          </a:extLst>
        </cdr:cNvPr>
        <cdr:cNvSpPr txBox="1"/>
      </cdr:nvSpPr>
      <cdr:spPr>
        <a:xfrm xmlns:a="http://schemas.openxmlformats.org/drawingml/2006/main">
          <a:off x="940870" y="90490"/>
          <a:ext cx="7917657" cy="27384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ja-JP" altLang="en-US" sz="1200">
              <a:solidFill>
                <a:srgbClr val="595959"/>
              </a:solidFill>
            </a:rPr>
            <a:t>全国集計結果　都道府県別市町村得点</a:t>
          </a:r>
          <a:r>
            <a:rPr lang="en-US" altLang="ja-JP" sz="1200">
              <a:solidFill>
                <a:srgbClr val="595959"/>
              </a:solidFill>
            </a:rPr>
            <a:t>(</a:t>
          </a:r>
          <a:r>
            <a:rPr lang="ja-JP" altLang="en-US" sz="1200">
              <a:solidFill>
                <a:srgbClr val="595959"/>
              </a:solidFill>
            </a:rPr>
            <a:t>満点</a:t>
          </a:r>
          <a:r>
            <a:rPr lang="en-US" altLang="ja-JP" sz="1200">
              <a:solidFill>
                <a:srgbClr val="595959"/>
              </a:solidFill>
            </a:rPr>
            <a:t>870</a:t>
          </a:r>
          <a:r>
            <a:rPr lang="ja-JP" altLang="en-US" sz="1200">
              <a:solidFill>
                <a:srgbClr val="595959"/>
              </a:solidFill>
            </a:rPr>
            <a:t>点、平均点</a:t>
          </a:r>
          <a:r>
            <a:rPr lang="en-US" altLang="ja-JP" sz="1200">
              <a:solidFill>
                <a:srgbClr val="595959"/>
              </a:solidFill>
            </a:rPr>
            <a:t>430.0</a:t>
          </a:r>
          <a:r>
            <a:rPr lang="ja-JP" altLang="en-US" sz="1200">
              <a:solidFill>
                <a:srgbClr val="595959"/>
              </a:solidFill>
            </a:rPr>
            <a:t>点、得点率</a:t>
          </a:r>
          <a:r>
            <a:rPr lang="en-US" altLang="ja-JP" sz="1200">
              <a:solidFill>
                <a:srgbClr val="595959"/>
              </a:solidFill>
            </a:rPr>
            <a:t>49.4%)</a:t>
          </a:r>
          <a:endParaRPr lang="ja-JP" altLang="en-US" sz="1200">
            <a:solidFill>
              <a:srgbClr val="595959"/>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0.0842</cdr:x>
      <cdr:y>0.03303</cdr:y>
    </cdr:from>
    <cdr:to>
      <cdr:x>0.96724</cdr:x>
      <cdr:y>0.09594</cdr:y>
    </cdr:to>
    <cdr:sp macro="" textlink="">
      <cdr:nvSpPr>
        <cdr:cNvPr id="2" name="テキスト ボックス 1">
          <a:extLst xmlns:a="http://schemas.openxmlformats.org/drawingml/2006/main">
            <a:ext uri="{FF2B5EF4-FFF2-40B4-BE49-F238E27FC236}">
              <a16:creationId xmlns:a16="http://schemas.microsoft.com/office/drawing/2014/main" id="{0E21B944-8D06-4B78-A039-8886B7439CE8}"/>
            </a:ext>
          </a:extLst>
        </cdr:cNvPr>
        <cdr:cNvSpPr txBox="1"/>
      </cdr:nvSpPr>
      <cdr:spPr>
        <a:xfrm xmlns:a="http://schemas.openxmlformats.org/drawingml/2006/main">
          <a:off x="758923" y="200027"/>
          <a:ext cx="7959112"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(1)</a:t>
          </a:r>
          <a:r>
            <a:rPr lang="ja-JP" altLang="en-US" sz="1200">
              <a:solidFill>
                <a:schemeClr val="tx1">
                  <a:lumMod val="65000"/>
                  <a:lumOff val="35000"/>
                </a:schemeClr>
              </a:solidFill>
            </a:rPr>
            <a:t>介護支援専門員・介護サービス事業所等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80</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30.4</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38.0%)</a:t>
          </a:r>
          <a:endParaRPr lang="ja-JP" altLang="en-US" sz="1200">
            <a:solidFill>
              <a:schemeClr val="tx1">
                <a:lumMod val="65000"/>
                <a:lumOff val="35000"/>
              </a:schemeClr>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0.05461</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492221" y="180977"/>
          <a:ext cx="8130563" cy="6191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(2)</a:t>
          </a:r>
          <a:r>
            <a:rPr lang="ja-JP" altLang="en-US" sz="1200">
              <a:solidFill>
                <a:schemeClr val="tx1">
                  <a:lumMod val="65000"/>
                  <a:lumOff val="35000"/>
                </a:schemeClr>
              </a:solidFill>
            </a:rPr>
            <a:t>地域包括支援センター・地域ケア会議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195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116.8</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59.9%)</a:t>
          </a:r>
          <a:endParaRPr lang="ja-JP" altLang="en-US" sz="1200">
            <a:solidFill>
              <a:schemeClr val="tx1">
                <a:lumMod val="65000"/>
                <a:lumOff val="35000"/>
              </a:schemeClr>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0.05461</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492221" y="180977"/>
          <a:ext cx="8130563" cy="6191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(2)</a:t>
          </a:r>
          <a:r>
            <a:rPr lang="ja-JP" altLang="en-US" sz="1200">
              <a:solidFill>
                <a:schemeClr val="tx1">
                  <a:lumMod val="65000"/>
                  <a:lumOff val="35000"/>
                </a:schemeClr>
              </a:solidFill>
            </a:rPr>
            <a:t>地域包括支援センター・地域ケア会議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115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63.9</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55.6%)</a:t>
          </a:r>
          <a:endParaRPr lang="ja-JP" altLang="en-US" sz="1200">
            <a:solidFill>
              <a:schemeClr val="tx1">
                <a:lumMod val="65000"/>
                <a:lumOff val="35000"/>
              </a:schemeClr>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0.18248</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1644747" y="180961"/>
          <a:ext cx="6978015" cy="6191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(3)</a:t>
          </a:r>
          <a:r>
            <a:rPr lang="ja-JP" altLang="en-US" sz="1200">
              <a:solidFill>
                <a:schemeClr val="tx1">
                  <a:lumMod val="65000"/>
                  <a:lumOff val="35000"/>
                </a:schemeClr>
              </a:solidFill>
            </a:rPr>
            <a:t>在宅医療・介護連携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90</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71.8</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79.8%)</a:t>
          </a:r>
          <a:endParaRPr lang="ja-JP" altLang="en-US" sz="1200">
            <a:solidFill>
              <a:schemeClr val="tx1">
                <a:lumMod val="65000"/>
                <a:lumOff val="35000"/>
              </a:schemeClr>
            </a:solidFill>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0.18248</cdr:x>
      <cdr:y>0.02988</cdr:y>
    </cdr:from>
    <cdr:to>
      <cdr:x>0.95667</cdr:x>
      <cdr:y>0.13211</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1644747" y="180961"/>
          <a:ext cx="6978015" cy="6191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a:solidFill>
                <a:schemeClr val="tx1">
                  <a:lumMod val="65000"/>
                  <a:lumOff val="35000"/>
                </a:schemeClr>
              </a:solidFill>
            </a:rPr>
            <a:t>(3)</a:t>
          </a:r>
          <a:r>
            <a:rPr lang="ja-JP" altLang="en-US" sz="1200">
              <a:solidFill>
                <a:schemeClr val="tx1">
                  <a:lumMod val="65000"/>
                  <a:lumOff val="35000"/>
                </a:schemeClr>
              </a:solidFill>
            </a:rPr>
            <a:t>在宅医療・介護連携 都道府県別市町村得点</a:t>
          </a:r>
          <a:r>
            <a:rPr lang="en-US" altLang="ja-JP" sz="1200">
              <a:solidFill>
                <a:schemeClr val="tx1">
                  <a:lumMod val="65000"/>
                  <a:lumOff val="35000"/>
                </a:schemeClr>
              </a:solidFill>
            </a:rPr>
            <a:t>(</a:t>
          </a:r>
          <a:r>
            <a:rPr lang="ja-JP" altLang="en-US" sz="1200">
              <a:solidFill>
                <a:schemeClr val="tx1">
                  <a:lumMod val="65000"/>
                  <a:lumOff val="35000"/>
                </a:schemeClr>
              </a:solidFill>
            </a:rPr>
            <a:t>満点</a:t>
          </a:r>
          <a:r>
            <a:rPr lang="en-US" altLang="ja-JP" sz="1200">
              <a:solidFill>
                <a:schemeClr val="tx1">
                  <a:lumMod val="65000"/>
                  <a:lumOff val="35000"/>
                </a:schemeClr>
              </a:solidFill>
            </a:rPr>
            <a:t>15</a:t>
          </a:r>
          <a:r>
            <a:rPr lang="ja-JP" altLang="en-US" sz="1200">
              <a:solidFill>
                <a:schemeClr val="tx1">
                  <a:lumMod val="65000"/>
                  <a:lumOff val="35000"/>
                </a:schemeClr>
              </a:solidFill>
            </a:rPr>
            <a:t>点、平均点</a:t>
          </a:r>
          <a:r>
            <a:rPr lang="en-US" altLang="ja-JP" sz="1200">
              <a:solidFill>
                <a:schemeClr val="tx1">
                  <a:lumMod val="65000"/>
                  <a:lumOff val="35000"/>
                </a:schemeClr>
              </a:solidFill>
            </a:rPr>
            <a:t>13.7</a:t>
          </a:r>
          <a:r>
            <a:rPr lang="ja-JP" altLang="en-US" sz="1200">
              <a:solidFill>
                <a:schemeClr val="tx1">
                  <a:lumMod val="65000"/>
                  <a:lumOff val="35000"/>
                </a:schemeClr>
              </a:solidFill>
            </a:rPr>
            <a:t>点、得点率</a:t>
          </a:r>
          <a:r>
            <a:rPr lang="en-US" altLang="ja-JP" sz="1200">
              <a:solidFill>
                <a:schemeClr val="tx1">
                  <a:lumMod val="65000"/>
                  <a:lumOff val="35000"/>
                </a:schemeClr>
              </a:solidFill>
            </a:rPr>
            <a:t>91.3%)</a:t>
          </a:r>
          <a:endParaRPr lang="ja-JP" altLang="en-US" sz="1200">
            <a:solidFill>
              <a:schemeClr val="tx1">
                <a:lumMod val="65000"/>
                <a:lumOff val="35000"/>
              </a:schemeClr>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0.11069</cdr:x>
      <cdr:y>0.02859</cdr:y>
    </cdr:from>
    <cdr:to>
      <cdr:x>0.88488</cdr:x>
      <cdr:y>0.13082</cdr:y>
    </cdr:to>
    <cdr:sp macro="" textlink="">
      <cdr:nvSpPr>
        <cdr:cNvPr id="2" name="テキスト ボックス 1">
          <a:extLst xmlns:a="http://schemas.openxmlformats.org/drawingml/2006/main">
            <a:ext uri="{FF2B5EF4-FFF2-40B4-BE49-F238E27FC236}">
              <a16:creationId xmlns:a16="http://schemas.microsoft.com/office/drawing/2014/main" id="{A74252B1-B833-4392-8A08-9F6B81247189}"/>
            </a:ext>
          </a:extLst>
        </cdr:cNvPr>
        <cdr:cNvSpPr txBox="1"/>
      </cdr:nvSpPr>
      <cdr:spPr>
        <a:xfrm xmlns:a="http://schemas.openxmlformats.org/drawingml/2006/main">
          <a:off x="892859" y="169357"/>
          <a:ext cx="6245023" cy="6054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dirty="0">
              <a:solidFill>
                <a:schemeClr val="tx1">
                  <a:lumMod val="65000"/>
                  <a:lumOff val="35000"/>
                </a:schemeClr>
              </a:solidFill>
            </a:rPr>
            <a:t>(4)</a:t>
          </a:r>
          <a:r>
            <a:rPr lang="ja-JP" altLang="en-US" sz="1200" dirty="0">
              <a:solidFill>
                <a:schemeClr val="tx1">
                  <a:lumMod val="65000"/>
                  <a:lumOff val="35000"/>
                </a:schemeClr>
              </a:solidFill>
            </a:rPr>
            <a:t>認知症総合支援 都道府県別市町村得点</a:t>
          </a:r>
          <a:r>
            <a:rPr lang="en-US" altLang="ja-JP" sz="1200" dirty="0">
              <a:solidFill>
                <a:schemeClr val="tx1">
                  <a:lumMod val="65000"/>
                  <a:lumOff val="35000"/>
                </a:schemeClr>
              </a:solidFill>
            </a:rPr>
            <a:t>(</a:t>
          </a:r>
          <a:r>
            <a:rPr lang="ja-JP" altLang="en-US" sz="1200" dirty="0">
              <a:solidFill>
                <a:schemeClr val="tx1">
                  <a:lumMod val="65000"/>
                  <a:lumOff val="35000"/>
                </a:schemeClr>
              </a:solidFill>
            </a:rPr>
            <a:t>満点</a:t>
          </a:r>
          <a:r>
            <a:rPr lang="en-US" altLang="ja-JP" sz="1200" dirty="0">
              <a:solidFill>
                <a:schemeClr val="tx1">
                  <a:lumMod val="65000"/>
                  <a:lumOff val="35000"/>
                </a:schemeClr>
              </a:solidFill>
            </a:rPr>
            <a:t>175</a:t>
          </a:r>
          <a:r>
            <a:rPr lang="ja-JP" altLang="en-US" sz="1200" dirty="0">
              <a:solidFill>
                <a:schemeClr val="tx1">
                  <a:lumMod val="65000"/>
                  <a:lumOff val="35000"/>
                </a:schemeClr>
              </a:solidFill>
            </a:rPr>
            <a:t>点、平均点</a:t>
          </a:r>
          <a:r>
            <a:rPr lang="en-US" altLang="ja-JP" sz="1200" dirty="0">
              <a:solidFill>
                <a:schemeClr val="tx1">
                  <a:lumMod val="65000"/>
                  <a:lumOff val="35000"/>
                </a:schemeClr>
              </a:solidFill>
            </a:rPr>
            <a:t>106.1</a:t>
          </a:r>
          <a:r>
            <a:rPr lang="ja-JP" altLang="en-US" sz="1200" dirty="0">
              <a:solidFill>
                <a:schemeClr val="tx1">
                  <a:lumMod val="65000"/>
                  <a:lumOff val="35000"/>
                </a:schemeClr>
              </a:solidFill>
            </a:rPr>
            <a:t>点、得点率</a:t>
          </a:r>
          <a:r>
            <a:rPr lang="en-US" altLang="ja-JP" sz="1200" dirty="0">
              <a:solidFill>
                <a:schemeClr val="tx1">
                  <a:lumMod val="65000"/>
                  <a:lumOff val="35000"/>
                </a:schemeClr>
              </a:solidFill>
            </a:rPr>
            <a:t>60.6%)</a:t>
          </a:r>
          <a:endParaRPr lang="ja-JP" altLang="en-US" sz="1200" dirty="0">
            <a:solidFill>
              <a:schemeClr val="tx1">
                <a:lumMod val="65000"/>
                <a:lumOff val="35000"/>
              </a:schemeClr>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8"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6" y="0"/>
            <a:ext cx="2949787" cy="496967"/>
          </a:xfrm>
          <a:prstGeom prst="rect">
            <a:avLst/>
          </a:prstGeom>
        </p:spPr>
        <p:txBody>
          <a:bodyPr vert="horz" lIns="91440" tIns="45720" rIns="91440" bIns="45720" rtlCol="0"/>
          <a:lstStyle>
            <a:lvl1pPr algn="r">
              <a:defRPr sz="1200"/>
            </a:lvl1pPr>
          </a:lstStyle>
          <a:p>
            <a:fld id="{9E916A4E-855B-4E10-9FE2-B2029671DBBF}" type="datetimeFigureOut">
              <a:rPr kumimoji="1" lang="ja-JP" altLang="en-US" smtClean="0"/>
              <a:pPr/>
              <a:t>2021/3/29</a:t>
            </a:fld>
            <a:endParaRPr kumimoji="1" lang="ja-JP" altLang="en-US"/>
          </a:p>
        </p:txBody>
      </p:sp>
      <p:sp>
        <p:nvSpPr>
          <p:cNvPr id="4" name="スライド イメージ プレースホルダ 3"/>
          <p:cNvSpPr>
            <a:spLocks noGrp="1" noRot="1" noChangeAspect="1"/>
          </p:cNvSpPr>
          <p:nvPr>
            <p:ph type="sldImg" idx="2"/>
          </p:nvPr>
        </p:nvSpPr>
        <p:spPr>
          <a:xfrm>
            <a:off x="825500" y="746125"/>
            <a:ext cx="51562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8" y="9440662"/>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9" name="スライド番号プレースホルダ 8"/>
          <p:cNvSpPr>
            <a:spLocks noGrp="1"/>
          </p:cNvSpPr>
          <p:nvPr>
            <p:ph type="sldNum" sz="quarter" idx="5"/>
          </p:nvPr>
        </p:nvSpPr>
        <p:spPr>
          <a:xfrm>
            <a:off x="3855354" y="9440874"/>
            <a:ext cx="2950263" cy="496887"/>
          </a:xfrm>
          <a:prstGeom prst="rect">
            <a:avLst/>
          </a:prstGeom>
        </p:spPr>
        <p:txBody>
          <a:bodyPr vert="horz" lIns="91440" tIns="45720" rIns="91440" bIns="45720" rtlCol="0" anchor="b"/>
          <a:lstStyle>
            <a:lvl1pPr algn="r">
              <a:defRPr sz="1200"/>
            </a:lvl1pPr>
          </a:lstStyle>
          <a:p>
            <a:fld id="{6383D9C0-EA71-4B3A-B74B-F2542B54A649}" type="slidenum">
              <a:rPr kumimoji="1" lang="ja-JP" altLang="en-US" smtClean="0"/>
              <a:pPr/>
              <a:t>‹#›</a:t>
            </a:fld>
            <a:endParaRPr kumimoji="1" lang="ja-JP" altLang="en-US"/>
          </a:p>
        </p:txBody>
      </p:sp>
    </p:spTree>
    <p:extLst>
      <p:ext uri="{BB962C8B-B14F-4D97-AF65-F5344CB8AC3E}">
        <p14:creationId xmlns:p14="http://schemas.microsoft.com/office/powerpoint/2010/main" val="1580029374"/>
      </p:ext>
    </p:extLst>
  </p:cSld>
  <p:clrMap bg1="lt1" tx1="dk1" bg2="lt2" tx2="dk2" accent1="accent1" accent2="accent2" accent3="accent3" accent4="accent4" accent5="accent5" accent6="accent6" hlink="hlink" folHlink="folHlink"/>
  <p:notesStyle>
    <a:lvl1pPr marL="0" algn="l" defTabSz="932580" rtl="0" eaLnBrk="1" latinLnBrk="0" hangingPunct="1">
      <a:defRPr kumimoji="1" sz="1200" kern="1200">
        <a:solidFill>
          <a:schemeClr val="tx1"/>
        </a:solidFill>
        <a:latin typeface="+mn-lt"/>
        <a:ea typeface="+mn-ea"/>
        <a:cs typeface="+mn-cs"/>
      </a:defRPr>
    </a:lvl1pPr>
    <a:lvl2pPr marL="466288" algn="l" defTabSz="932580" rtl="0" eaLnBrk="1" latinLnBrk="0" hangingPunct="1">
      <a:defRPr kumimoji="1" sz="1200" kern="1200">
        <a:solidFill>
          <a:schemeClr val="tx1"/>
        </a:solidFill>
        <a:latin typeface="+mn-lt"/>
        <a:ea typeface="+mn-ea"/>
        <a:cs typeface="+mn-cs"/>
      </a:defRPr>
    </a:lvl2pPr>
    <a:lvl3pPr marL="932580" algn="l" defTabSz="932580" rtl="0" eaLnBrk="1" latinLnBrk="0" hangingPunct="1">
      <a:defRPr kumimoji="1" sz="1200" kern="1200">
        <a:solidFill>
          <a:schemeClr val="tx1"/>
        </a:solidFill>
        <a:latin typeface="+mn-lt"/>
        <a:ea typeface="+mn-ea"/>
        <a:cs typeface="+mn-cs"/>
      </a:defRPr>
    </a:lvl3pPr>
    <a:lvl4pPr marL="1398867" algn="l" defTabSz="932580" rtl="0" eaLnBrk="1" latinLnBrk="0" hangingPunct="1">
      <a:defRPr kumimoji="1" sz="1200" kern="1200">
        <a:solidFill>
          <a:schemeClr val="tx1"/>
        </a:solidFill>
        <a:latin typeface="+mn-lt"/>
        <a:ea typeface="+mn-ea"/>
        <a:cs typeface="+mn-cs"/>
      </a:defRPr>
    </a:lvl4pPr>
    <a:lvl5pPr marL="1865158" algn="l" defTabSz="932580" rtl="0" eaLnBrk="1" latinLnBrk="0" hangingPunct="1">
      <a:defRPr kumimoji="1" sz="1200" kern="1200">
        <a:solidFill>
          <a:schemeClr val="tx1"/>
        </a:solidFill>
        <a:latin typeface="+mn-lt"/>
        <a:ea typeface="+mn-ea"/>
        <a:cs typeface="+mn-cs"/>
      </a:defRPr>
    </a:lvl5pPr>
    <a:lvl6pPr marL="2331439" algn="l" defTabSz="932580" rtl="0" eaLnBrk="1" latinLnBrk="0" hangingPunct="1">
      <a:defRPr kumimoji="1" sz="1200" kern="1200">
        <a:solidFill>
          <a:schemeClr val="tx1"/>
        </a:solidFill>
        <a:latin typeface="+mn-lt"/>
        <a:ea typeface="+mn-ea"/>
        <a:cs typeface="+mn-cs"/>
      </a:defRPr>
    </a:lvl6pPr>
    <a:lvl7pPr marL="2797735" algn="l" defTabSz="932580" rtl="0" eaLnBrk="1" latinLnBrk="0" hangingPunct="1">
      <a:defRPr kumimoji="1" sz="1200" kern="1200">
        <a:solidFill>
          <a:schemeClr val="tx1"/>
        </a:solidFill>
        <a:latin typeface="+mn-lt"/>
        <a:ea typeface="+mn-ea"/>
        <a:cs typeface="+mn-cs"/>
      </a:defRPr>
    </a:lvl7pPr>
    <a:lvl8pPr marL="3264024" algn="l" defTabSz="932580" rtl="0" eaLnBrk="1" latinLnBrk="0" hangingPunct="1">
      <a:defRPr kumimoji="1" sz="1200" kern="1200">
        <a:solidFill>
          <a:schemeClr val="tx1"/>
        </a:solidFill>
        <a:latin typeface="+mn-lt"/>
        <a:ea typeface="+mn-ea"/>
        <a:cs typeface="+mn-cs"/>
      </a:defRPr>
    </a:lvl8pPr>
    <a:lvl9pPr marL="3730316" algn="l" defTabSz="93258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781030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95132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54790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984662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67205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14508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881717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112713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035972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336193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142621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409499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4099563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9372770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7629533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16997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26212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779591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53368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06353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388133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91766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19860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37252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021" y="2181235"/>
            <a:ext cx="8262224" cy="1505074"/>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58039" y="3978858"/>
            <a:ext cx="6804185" cy="179438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B66CBD-1445-40F4-A6F0-41AB58ACA43D}"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0217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49ED7BA-1651-4631-8400-46D4C184551E}"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74033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634457" y="281214"/>
            <a:ext cx="2369314" cy="599104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26523" y="281214"/>
            <a:ext cx="6945939" cy="599104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79B93DB-EEBF-4D45-9039-DAE97A6FEAFD}"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88964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AB96D82-E51C-47A2-B5BB-2B9F346A0D49}"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34114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7834" y="4511980"/>
            <a:ext cx="8262224" cy="139455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67834" y="2976038"/>
            <a:ext cx="8262224" cy="153595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0A3A635-8ECC-4F91-93EA-C013853B1E11}"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9753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26535" y="1638373"/>
            <a:ext cx="4657626" cy="46338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346166" y="1638373"/>
            <a:ext cx="4657626" cy="46338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F9E8C89-D916-4436-8C3F-1635F5E79032}"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8" name="スライド番号プレースホルダー 5">
            <a:extLst>
              <a:ext uri="{FF2B5EF4-FFF2-40B4-BE49-F238E27FC236}">
                <a16:creationId xmlns:a16="http://schemas.microsoft.com/office/drawing/2014/main" id="{1707C707-5F17-4FC9-BF63-C441C59B81FD}"/>
              </a:ext>
            </a:extLst>
          </p:cNvPr>
          <p:cNvSpPr>
            <a:spLocks noGrp="1"/>
          </p:cNvSpPr>
          <p:nvPr>
            <p:ph type="sldNum" sz="quarter" idx="4"/>
          </p:nvPr>
        </p:nvSpPr>
        <p:spPr>
          <a:xfrm>
            <a:off x="6966190" y="6507930"/>
            <a:ext cx="2268061" cy="373831"/>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0C02159-FCF7-4816-A725-D501C7B40F8E}" type="slidenum">
              <a:rPr lang="ja-JP" altLang="en-US" smtClean="0">
                <a:solidFill>
                  <a:prstClr val="black">
                    <a:tint val="75000"/>
                  </a:prstClr>
                </a:solidFill>
              </a:rPr>
              <a:pPr defTabSz="914400"/>
              <a:t>‹#›</a:t>
            </a:fld>
            <a:endParaRPr lang="ja-JP" altLang="en-US">
              <a:solidFill>
                <a:prstClr val="black">
                  <a:tint val="75000"/>
                </a:prstClr>
              </a:solidFill>
            </a:endParaRPr>
          </a:p>
        </p:txBody>
      </p:sp>
    </p:spTree>
    <p:extLst>
      <p:ext uri="{BB962C8B-B14F-4D97-AF65-F5344CB8AC3E}">
        <p14:creationId xmlns:p14="http://schemas.microsoft.com/office/powerpoint/2010/main" val="3590526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6015" y="281186"/>
            <a:ext cx="8748236" cy="1170252"/>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86013" y="1571714"/>
            <a:ext cx="4294804" cy="655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86013" y="2226734"/>
            <a:ext cx="4294804" cy="40454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937762" y="1571714"/>
            <a:ext cx="4296492" cy="655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937762" y="2226734"/>
            <a:ext cx="4296492" cy="40454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31AD931-837B-4B05-899A-ED01F448D8BC}"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12975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5130637-CC12-481C-BCBE-95AEE6B352A8}"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48288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1981051-2CA7-4301-9FD3-F6ED8BE68500}"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80069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6014" y="279560"/>
            <a:ext cx="3197900" cy="118975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00354" y="279588"/>
            <a:ext cx="5433897" cy="59926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86014" y="1469320"/>
            <a:ext cx="3197900" cy="480291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B552373-EB3B-49CB-B2FB-296F6C28EF9B}"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9498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05244" y="4915065"/>
            <a:ext cx="5832158" cy="5802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05244" y="627385"/>
            <a:ext cx="5832158" cy="421290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05244" y="5495310"/>
            <a:ext cx="5832158" cy="8240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130D4FF-91A9-42BA-A50D-79C4BC28EBEA}"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36504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6015" y="281186"/>
            <a:ext cx="8748236" cy="117025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86015" y="1638373"/>
            <a:ext cx="8748236" cy="463387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86013" y="6507930"/>
            <a:ext cx="2268061" cy="373831"/>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0581F8C-A0CA-4140-A779-ACA24DE88B33}"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21091" y="6507930"/>
            <a:ext cx="3078083" cy="37383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966190" y="6507930"/>
            <a:ext cx="2268061" cy="373831"/>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0C02159-FCF7-4816-A725-D501C7B40F8E}" type="slidenum">
              <a:rPr lang="ja-JP" altLang="en-US" smtClean="0">
                <a:solidFill>
                  <a:prstClr val="black">
                    <a:tint val="75000"/>
                  </a:prstClr>
                </a:solidFill>
              </a:rPr>
              <a:pPr defTabSz="914400"/>
              <a:t>‹#›</a:t>
            </a:fld>
            <a:endParaRPr lang="ja-JP" altLang="en-US">
              <a:solidFill>
                <a:prstClr val="black">
                  <a:tint val="75000"/>
                </a:prstClr>
              </a:solidFill>
            </a:endParaRPr>
          </a:p>
        </p:txBody>
      </p:sp>
    </p:spTree>
    <p:extLst>
      <p:ext uri="{BB962C8B-B14F-4D97-AF65-F5344CB8AC3E}">
        <p14:creationId xmlns:p14="http://schemas.microsoft.com/office/powerpoint/2010/main" val="1545183042"/>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0" marR="0" lvl="0" indent="0" algn="ctr" defTabSz="897444" rtl="0" eaLnBrk="1" fontAlgn="auto" latinLnBrk="0" hangingPunct="1">
              <a:lnSpc>
                <a:spcPct val="100000"/>
              </a:lnSpc>
              <a:spcBef>
                <a:spcPts val="0"/>
              </a:spcBef>
              <a:spcAft>
                <a:spcPts val="0"/>
              </a:spcAft>
              <a:buClrTx/>
              <a:buSzTx/>
              <a:buFontTx/>
              <a:buNone/>
              <a:tabLst/>
              <a:defRPr/>
            </a:pPr>
            <a:r>
              <a:rPr kumimoji="1" lang="en-US" altLang="ja-JP"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a:t>
            </a:r>
            <a:r>
              <a:rPr kumimoji="1" lang="ja-JP" altLang="en-US" sz="1964"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（市町村分）保険者機能強化推進交付金に係る評価結果＜全体＞</a:t>
            </a:r>
            <a:endParaRPr kumimoji="1" lang="en-US" altLang="ja-JP" sz="1964"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 name="スライド番号プレースホルダー 1">
            <a:extLst>
              <a:ext uri="{FF2B5EF4-FFF2-40B4-BE49-F238E27FC236}">
                <a16:creationId xmlns:a16="http://schemas.microsoft.com/office/drawing/2014/main" id="{81552CBA-9FDD-4F9D-846F-360B78E27613}"/>
              </a:ext>
            </a:extLst>
          </p:cNvPr>
          <p:cNvSpPr>
            <a:spLocks noGrp="1"/>
          </p:cNvSpPr>
          <p:nvPr>
            <p:ph type="sldNum" sz="quarter" idx="12"/>
          </p:nvPr>
        </p:nvSpPr>
        <p:spPr>
          <a:xfrm>
            <a:off x="7175738" y="6407421"/>
            <a:ext cx="2258612" cy="358279"/>
          </a:xfrm>
        </p:spPr>
        <p:txBody>
          <a:bodyPr/>
          <a:lstStyle/>
          <a:p>
            <a:pPr marL="0" marR="0" lvl="0" indent="0" algn="r" defTabSz="932580" rtl="0" eaLnBrk="1" fontAlgn="auto" latinLnBrk="0" hangingPunct="1">
              <a:lnSpc>
                <a:spcPct val="100000"/>
              </a:lnSpc>
              <a:spcBef>
                <a:spcPts val="0"/>
              </a:spcBef>
              <a:spcAft>
                <a:spcPts val="0"/>
              </a:spcAft>
              <a:buClrTx/>
              <a:buSzTx/>
              <a:buFontTx/>
              <a:buNone/>
              <a:tabLst/>
              <a:defRPr/>
            </a:pPr>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1</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11" name="グラフ 10">
            <a:extLst>
              <a:ext uri="{FF2B5EF4-FFF2-40B4-BE49-F238E27FC236}">
                <a16:creationId xmlns:a16="http://schemas.microsoft.com/office/drawing/2014/main" id="{C86313FA-02F0-4219-8444-32ACCCA86716}"/>
              </a:ext>
            </a:extLst>
          </p:cNvPr>
          <p:cNvGraphicFramePr>
            <a:graphicFrameLocks/>
          </p:cNvGraphicFramePr>
          <p:nvPr/>
        </p:nvGraphicFramePr>
        <p:xfrm>
          <a:off x="287292" y="541456"/>
          <a:ext cx="9145679" cy="593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94310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2"/>
            <a:ext cx="9720263" cy="38238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570" b="1" dirty="0">
                <a:solidFill>
                  <a:prstClr val="white"/>
                </a:solidFill>
                <a:latin typeface="Meiryo UI" panose="020B0604030504040204" pitchFamily="50" charset="-128"/>
                <a:ea typeface="Meiryo UI" panose="020B0604030504040204" pitchFamily="50" charset="-128"/>
              </a:rPr>
              <a:t>2020</a:t>
            </a:r>
            <a:r>
              <a:rPr lang="ja-JP" altLang="en-US" sz="1570" b="1" dirty="0">
                <a:solidFill>
                  <a:prstClr val="white"/>
                </a:solidFill>
                <a:latin typeface="Meiryo UI" panose="020B0604030504040204" pitchFamily="50" charset="-128"/>
                <a:ea typeface="Meiryo UI" panose="020B0604030504040204" pitchFamily="50" charset="-128"/>
              </a:rPr>
              <a:t>年度（市町村分） </a:t>
            </a:r>
            <a:r>
              <a:rPr lang="ja-JP" altLang="ja-JP" sz="1570" b="1" dirty="0">
                <a:latin typeface="Meiryo UI" panose="020B0604030504040204" pitchFamily="50" charset="-128"/>
                <a:ea typeface="Meiryo UI" panose="020B0604030504040204" pitchFamily="50" charset="-128"/>
              </a:rPr>
              <a:t>Ⅰ　ＰＤＣＡサイクルの活用による保険者機能の強化に向けた体制等の構築</a:t>
            </a:r>
            <a:r>
              <a:rPr lang="ja-JP" altLang="en-US" sz="1570" b="1" dirty="0">
                <a:latin typeface="Meiryo UI" panose="020B0604030504040204" pitchFamily="50" charset="-128"/>
                <a:ea typeface="Meiryo UI" panose="020B0604030504040204" pitchFamily="50" charset="-128"/>
              </a:rPr>
              <a:t>＜全体＞</a:t>
            </a:r>
            <a:endParaRPr lang="en-US" altLang="ja-JP" sz="1570" b="1" dirty="0">
              <a:latin typeface="Meiryo UI" panose="020B0604030504040204" pitchFamily="50" charset="-128"/>
              <a:ea typeface="Meiryo UI" panose="020B0604030504040204" pitchFamily="50" charset="-128"/>
            </a:endParaRPr>
          </a:p>
        </p:txBody>
      </p:sp>
      <p:graphicFrame>
        <p:nvGraphicFramePr>
          <p:cNvPr id="7" name="グラフ 6">
            <a:extLst>
              <a:ext uri="{FF2B5EF4-FFF2-40B4-BE49-F238E27FC236}">
                <a16:creationId xmlns:a16="http://schemas.microsoft.com/office/drawing/2014/main" id="{AB3BF802-1573-4AD5-B320-03A281BBDAA0}"/>
              </a:ext>
            </a:extLst>
          </p:cNvPr>
          <p:cNvGraphicFramePr>
            <a:graphicFrameLocks/>
          </p:cNvGraphicFramePr>
          <p:nvPr>
            <p:extLst>
              <p:ext uri="{D42A27DB-BD31-4B8C-83A1-F6EECF244321}">
                <p14:modId xmlns:p14="http://schemas.microsoft.com/office/powerpoint/2010/main" val="2029479669"/>
              </p:ext>
            </p:extLst>
          </p:nvPr>
        </p:nvGraphicFramePr>
        <p:xfrm>
          <a:off x="361931" y="483156"/>
          <a:ext cx="8996400" cy="6055200"/>
        </p:xfrm>
        <a:graphic>
          <a:graphicData uri="http://schemas.openxmlformats.org/drawingml/2006/chart">
            <c:chart xmlns:c="http://schemas.openxmlformats.org/drawingml/2006/chart" xmlns:r="http://schemas.openxmlformats.org/officeDocument/2006/relationships" r:id="rId3"/>
          </a:graphicData>
        </a:graphic>
      </p:graphicFrame>
      <p:sp>
        <p:nvSpPr>
          <p:cNvPr id="8" name="スライド番号プレースホルダー 1">
            <a:extLst>
              <a:ext uri="{FF2B5EF4-FFF2-40B4-BE49-F238E27FC236}">
                <a16:creationId xmlns:a16="http://schemas.microsoft.com/office/drawing/2014/main" id="{8849D91D-8119-4E48-983F-9EB6B20DE94D}"/>
              </a:ext>
            </a:extLst>
          </p:cNvPr>
          <p:cNvSpPr>
            <a:spLocks noGrp="1"/>
          </p:cNvSpPr>
          <p:nvPr>
            <p:ph type="sldNum" sz="quarter" idx="12"/>
          </p:nvPr>
        </p:nvSpPr>
        <p:spPr>
          <a:xfrm>
            <a:off x="7175738" y="6407421"/>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10</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899052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2"/>
            <a:ext cx="9720263" cy="38238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570" b="1" dirty="0">
                <a:solidFill>
                  <a:prstClr val="white"/>
                </a:solidFill>
                <a:latin typeface="Meiryo UI" panose="020B0604030504040204" pitchFamily="50" charset="-128"/>
                <a:ea typeface="Meiryo UI" panose="020B0604030504040204" pitchFamily="50" charset="-128"/>
              </a:rPr>
              <a:t>2020</a:t>
            </a:r>
            <a:r>
              <a:rPr lang="ja-JP" altLang="en-US" sz="1570" b="1" dirty="0">
                <a:solidFill>
                  <a:prstClr val="white"/>
                </a:solidFill>
                <a:latin typeface="Meiryo UI" panose="020B0604030504040204" pitchFamily="50" charset="-128"/>
                <a:ea typeface="Meiryo UI" panose="020B0604030504040204" pitchFamily="50" charset="-128"/>
              </a:rPr>
              <a:t>年度（市町村分） </a:t>
            </a:r>
            <a:r>
              <a:rPr lang="ja-JP" altLang="ja-JP" sz="1570" b="1" dirty="0">
                <a:latin typeface="Meiryo UI" panose="020B0604030504040204" pitchFamily="50" charset="-128"/>
                <a:ea typeface="Meiryo UI" panose="020B0604030504040204" pitchFamily="50" charset="-128"/>
              </a:rPr>
              <a:t>Ⅰ　ＰＤＣＡサイクルの活用による保険者機能の強化に向けた体制等の構築</a:t>
            </a:r>
            <a:r>
              <a:rPr lang="ja-JP" altLang="en-US" sz="1570" b="1" dirty="0">
                <a:latin typeface="Meiryo UI" panose="020B0604030504040204" pitchFamily="50" charset="-128"/>
                <a:ea typeface="Meiryo UI" panose="020B0604030504040204" pitchFamily="50" charset="-128"/>
              </a:rPr>
              <a:t>＜推進分＞</a:t>
            </a:r>
            <a:endParaRPr lang="en-US" altLang="ja-JP" sz="1570" b="1" dirty="0">
              <a:latin typeface="Meiryo UI" panose="020B0604030504040204" pitchFamily="50" charset="-128"/>
              <a:ea typeface="Meiryo UI" panose="020B0604030504040204" pitchFamily="50" charset="-128"/>
            </a:endParaRPr>
          </a:p>
        </p:txBody>
      </p:sp>
      <p:graphicFrame>
        <p:nvGraphicFramePr>
          <p:cNvPr id="6" name="グラフ 5">
            <a:extLst>
              <a:ext uri="{FF2B5EF4-FFF2-40B4-BE49-F238E27FC236}">
                <a16:creationId xmlns:a16="http://schemas.microsoft.com/office/drawing/2014/main" id="{6242A709-6E98-4674-A429-834287AD319D}"/>
              </a:ext>
            </a:extLst>
          </p:cNvPr>
          <p:cNvGraphicFramePr>
            <a:graphicFrameLocks/>
          </p:cNvGraphicFramePr>
          <p:nvPr>
            <p:extLst>
              <p:ext uri="{D42A27DB-BD31-4B8C-83A1-F6EECF244321}">
                <p14:modId xmlns:p14="http://schemas.microsoft.com/office/powerpoint/2010/main" val="1783518373"/>
              </p:ext>
            </p:extLst>
          </p:nvPr>
        </p:nvGraphicFramePr>
        <p:xfrm>
          <a:off x="353477" y="482626"/>
          <a:ext cx="9013309" cy="6056261"/>
        </p:xfrm>
        <a:graphic>
          <a:graphicData uri="http://schemas.openxmlformats.org/drawingml/2006/chart">
            <c:chart xmlns:c="http://schemas.openxmlformats.org/drawingml/2006/chart" xmlns:r="http://schemas.openxmlformats.org/officeDocument/2006/relationships" r:id="rId3"/>
          </a:graphicData>
        </a:graphic>
      </p:graphicFrame>
      <p:sp>
        <p:nvSpPr>
          <p:cNvPr id="7" name="スライド番号プレースホルダー 1">
            <a:extLst>
              <a:ext uri="{FF2B5EF4-FFF2-40B4-BE49-F238E27FC236}">
                <a16:creationId xmlns:a16="http://schemas.microsoft.com/office/drawing/2014/main" id="{A570399F-8CDF-4353-8CD6-D225D8221642}"/>
              </a:ext>
            </a:extLst>
          </p:cNvPr>
          <p:cNvSpPr>
            <a:spLocks noGrp="1"/>
          </p:cNvSpPr>
          <p:nvPr>
            <p:ph type="sldNum" sz="quarter" idx="12"/>
          </p:nvPr>
        </p:nvSpPr>
        <p:spPr>
          <a:xfrm>
            <a:off x="7175738" y="6407421"/>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11</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030843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2"/>
            <a:ext cx="9720263" cy="38238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570" b="1" dirty="0">
                <a:solidFill>
                  <a:prstClr val="white"/>
                </a:solidFill>
                <a:latin typeface="Meiryo UI" panose="020B0604030504040204" pitchFamily="50" charset="-128"/>
                <a:ea typeface="Meiryo UI" panose="020B0604030504040204" pitchFamily="50" charset="-128"/>
              </a:rPr>
              <a:t>2020</a:t>
            </a:r>
            <a:r>
              <a:rPr lang="ja-JP" altLang="en-US" sz="1570" b="1" dirty="0">
                <a:solidFill>
                  <a:prstClr val="white"/>
                </a:solidFill>
                <a:latin typeface="Meiryo UI" panose="020B0604030504040204" pitchFamily="50" charset="-128"/>
                <a:ea typeface="Meiryo UI" panose="020B0604030504040204" pitchFamily="50" charset="-128"/>
              </a:rPr>
              <a:t>年度（市町村分） </a:t>
            </a:r>
            <a:r>
              <a:rPr lang="ja-JP" altLang="ja-JP" sz="1570" b="1" dirty="0">
                <a:latin typeface="Meiryo UI" panose="020B0604030504040204" pitchFamily="50" charset="-128"/>
                <a:ea typeface="Meiryo UI" panose="020B0604030504040204" pitchFamily="50" charset="-128"/>
              </a:rPr>
              <a:t>Ⅰ　ＰＤＣＡサイクルの活用による保険者機能の強化に向けた体制等の構築</a:t>
            </a:r>
            <a:r>
              <a:rPr lang="ja-JP" altLang="en-US" sz="1570" b="1" dirty="0">
                <a:solidFill>
                  <a:prstClr val="white"/>
                </a:solidFill>
                <a:latin typeface="Meiryo UI" panose="020B0604030504040204" pitchFamily="50" charset="-128"/>
                <a:ea typeface="Meiryo UI" panose="020B0604030504040204" pitchFamily="50" charset="-128"/>
              </a:rPr>
              <a:t>＜支援分＞</a:t>
            </a:r>
            <a:endParaRPr lang="en-US" altLang="ja-JP" sz="1570" b="1" dirty="0">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E94E3C86-E9DA-445C-925C-B51F53EB50F3}"/>
              </a:ext>
            </a:extLst>
          </p:cNvPr>
          <p:cNvSpPr txBox="1">
            <a:spLocks/>
          </p:cNvSpPr>
          <p:nvPr/>
        </p:nvSpPr>
        <p:spPr>
          <a:xfrm>
            <a:off x="7175738" y="6407421"/>
            <a:ext cx="2258612" cy="358279"/>
          </a:xfrm>
          <a:prstGeom prst="rect">
            <a:avLst/>
          </a:prstGeom>
        </p:spPr>
        <p:txBody>
          <a:bodyPr vert="horz" lIns="91440" tIns="45720" rIns="91440" bIns="45720" rtlCol="0" anchor="ctr"/>
          <a:lstStyle>
            <a:defPPr>
              <a:defRPr lang="ja-JP"/>
            </a:defPPr>
            <a:lvl1pPr marL="0" algn="r" defTabSz="932580" rtl="0" eaLnBrk="1" latinLnBrk="0" hangingPunct="1">
              <a:defRPr kumimoji="1" sz="1200" kern="1200">
                <a:solidFill>
                  <a:schemeClr val="tx1">
                    <a:tint val="75000"/>
                  </a:schemeClr>
                </a:solidFill>
                <a:latin typeface="+mn-lt"/>
                <a:ea typeface="+mn-ea"/>
                <a:cs typeface="+mn-cs"/>
              </a:defRPr>
            </a:lvl1pPr>
            <a:lvl2pPr marL="466288" algn="l" defTabSz="932580" rtl="0" eaLnBrk="1" latinLnBrk="0" hangingPunct="1">
              <a:defRPr kumimoji="1" sz="1800" kern="1200">
                <a:solidFill>
                  <a:schemeClr val="tx1"/>
                </a:solidFill>
                <a:latin typeface="+mn-lt"/>
                <a:ea typeface="+mn-ea"/>
                <a:cs typeface="+mn-cs"/>
              </a:defRPr>
            </a:lvl2pPr>
            <a:lvl3pPr marL="932580" algn="l" defTabSz="932580" rtl="0" eaLnBrk="1" latinLnBrk="0" hangingPunct="1">
              <a:defRPr kumimoji="1" sz="1800" kern="1200">
                <a:solidFill>
                  <a:schemeClr val="tx1"/>
                </a:solidFill>
                <a:latin typeface="+mn-lt"/>
                <a:ea typeface="+mn-ea"/>
                <a:cs typeface="+mn-cs"/>
              </a:defRPr>
            </a:lvl3pPr>
            <a:lvl4pPr marL="1398867" algn="l" defTabSz="932580" rtl="0" eaLnBrk="1" latinLnBrk="0" hangingPunct="1">
              <a:defRPr kumimoji="1" sz="1800" kern="1200">
                <a:solidFill>
                  <a:schemeClr val="tx1"/>
                </a:solidFill>
                <a:latin typeface="+mn-lt"/>
                <a:ea typeface="+mn-ea"/>
                <a:cs typeface="+mn-cs"/>
              </a:defRPr>
            </a:lvl4pPr>
            <a:lvl5pPr marL="1865158" algn="l" defTabSz="932580" rtl="0" eaLnBrk="1" latinLnBrk="0" hangingPunct="1">
              <a:defRPr kumimoji="1" sz="1800" kern="1200">
                <a:solidFill>
                  <a:schemeClr val="tx1"/>
                </a:solidFill>
                <a:latin typeface="+mn-lt"/>
                <a:ea typeface="+mn-ea"/>
                <a:cs typeface="+mn-cs"/>
              </a:defRPr>
            </a:lvl5pPr>
            <a:lvl6pPr marL="2331439" algn="l" defTabSz="932580" rtl="0" eaLnBrk="1" latinLnBrk="0" hangingPunct="1">
              <a:defRPr kumimoji="1" sz="1800" kern="1200">
                <a:solidFill>
                  <a:schemeClr val="tx1"/>
                </a:solidFill>
                <a:latin typeface="+mn-lt"/>
                <a:ea typeface="+mn-ea"/>
                <a:cs typeface="+mn-cs"/>
              </a:defRPr>
            </a:lvl6pPr>
            <a:lvl7pPr marL="2797735" algn="l" defTabSz="932580" rtl="0" eaLnBrk="1" latinLnBrk="0" hangingPunct="1">
              <a:defRPr kumimoji="1" sz="1800" kern="1200">
                <a:solidFill>
                  <a:schemeClr val="tx1"/>
                </a:solidFill>
                <a:latin typeface="+mn-lt"/>
                <a:ea typeface="+mn-ea"/>
                <a:cs typeface="+mn-cs"/>
              </a:defRPr>
            </a:lvl7pPr>
            <a:lvl8pPr marL="3264024" algn="l" defTabSz="932580" rtl="0" eaLnBrk="1" latinLnBrk="0" hangingPunct="1">
              <a:defRPr kumimoji="1" sz="1800" kern="1200">
                <a:solidFill>
                  <a:schemeClr val="tx1"/>
                </a:solidFill>
                <a:latin typeface="+mn-lt"/>
                <a:ea typeface="+mn-ea"/>
                <a:cs typeface="+mn-cs"/>
              </a:defRPr>
            </a:lvl8pPr>
            <a:lvl9pPr marL="3730316" algn="l" defTabSz="932580" rtl="0" eaLnBrk="1" latinLnBrk="0" hangingPunct="1">
              <a:defRPr kumimoji="1" sz="1800" kern="1200">
                <a:solidFill>
                  <a:schemeClr val="tx1"/>
                </a:solidFill>
                <a:latin typeface="+mn-lt"/>
                <a:ea typeface="+mn-ea"/>
                <a:cs typeface="+mn-cs"/>
              </a:defRPr>
            </a:lvl9p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12</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446FBB91-9167-42D9-8E37-58B1524445B6}"/>
              </a:ext>
            </a:extLst>
          </p:cNvPr>
          <p:cNvGraphicFramePr>
            <a:graphicFrameLocks/>
          </p:cNvGraphicFramePr>
          <p:nvPr/>
        </p:nvGraphicFramePr>
        <p:xfrm>
          <a:off x="362721" y="482626"/>
          <a:ext cx="8994820"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66631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28589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175738" y="6407421"/>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13</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EA5807E4-CA75-44DE-849F-E42D6C662FF5}"/>
              </a:ext>
            </a:extLst>
          </p:cNvPr>
          <p:cNvGraphicFramePr>
            <a:graphicFrameLocks/>
          </p:cNvGraphicFramePr>
          <p:nvPr/>
        </p:nvGraphicFramePr>
        <p:xfrm>
          <a:off x="353477" y="482626"/>
          <a:ext cx="9013309"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00433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latin typeface="Meiryo UI" panose="020B0604030504040204" pitchFamily="50" charset="-128"/>
                <a:ea typeface="Meiryo UI" panose="020B0604030504040204" pitchFamily="50" charset="-128"/>
              </a:rPr>
              <a:t>＜全体＞</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107175" y="6383284"/>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14</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FD01756D-9C3B-4792-AC6E-F98AA7D44DB1}"/>
              </a:ext>
            </a:extLst>
          </p:cNvPr>
          <p:cNvGraphicFramePr>
            <a:graphicFrameLocks/>
          </p:cNvGraphicFramePr>
          <p:nvPr/>
        </p:nvGraphicFramePr>
        <p:xfrm>
          <a:off x="308984" y="541987"/>
          <a:ext cx="9102295" cy="59375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73261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3" b="1" dirty="0">
                <a:latin typeface="Meiryo UI" panose="020B0604030504040204" pitchFamily="50" charset="-128"/>
                <a:ea typeface="Meiryo UI" panose="020B0604030504040204" pitchFamily="50" charset="-128"/>
              </a:rPr>
              <a:t>＜推進分＞</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107175" y="6383284"/>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15</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D0EBD7B7-8B29-4CAA-A03A-165CA63668F2}"/>
              </a:ext>
            </a:extLst>
          </p:cNvPr>
          <p:cNvGraphicFramePr>
            <a:graphicFrameLocks/>
          </p:cNvGraphicFramePr>
          <p:nvPr/>
        </p:nvGraphicFramePr>
        <p:xfrm>
          <a:off x="319299" y="541457"/>
          <a:ext cx="9081665" cy="5938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26259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solidFill>
                  <a:prstClr val="white"/>
                </a:solidFill>
                <a:latin typeface="Meiryo UI" panose="020B0604030504040204" pitchFamily="50" charset="-128"/>
                <a:ea typeface="Meiryo UI" panose="020B0604030504040204" pitchFamily="50" charset="-128"/>
              </a:rPr>
              <a:t>＜支援分＞</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107175" y="6383284"/>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16</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D56BD044-029F-45B4-BE02-BF7C45202AA9}"/>
              </a:ext>
            </a:extLst>
          </p:cNvPr>
          <p:cNvGraphicFramePr>
            <a:graphicFrameLocks/>
          </p:cNvGraphicFramePr>
          <p:nvPr/>
        </p:nvGraphicFramePr>
        <p:xfrm>
          <a:off x="298007" y="541456"/>
          <a:ext cx="9124248" cy="593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82518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4204225683"/>
              </p:ext>
            </p:extLst>
          </p:nvPr>
        </p:nvGraphicFramePr>
        <p:xfrm>
          <a:off x="197395" y="3726780"/>
          <a:ext cx="9447696" cy="3030791"/>
        </p:xfrm>
        <a:graphic>
          <a:graphicData uri="http://schemas.openxmlformats.org/drawingml/2006/table">
            <a:tbl>
              <a:tblPr/>
              <a:tblGrid>
                <a:gridCol w="1775022">
                  <a:extLst>
                    <a:ext uri="{9D8B030D-6E8A-4147-A177-3AD203B41FA5}">
                      <a16:colId xmlns:a16="http://schemas.microsoft.com/office/drawing/2014/main" val="2067265647"/>
                    </a:ext>
                  </a:extLst>
                </a:gridCol>
                <a:gridCol w="1431469">
                  <a:extLst>
                    <a:ext uri="{9D8B030D-6E8A-4147-A177-3AD203B41FA5}">
                      <a16:colId xmlns:a16="http://schemas.microsoft.com/office/drawing/2014/main" val="2986398141"/>
                    </a:ext>
                  </a:extLst>
                </a:gridCol>
                <a:gridCol w="1431469">
                  <a:extLst>
                    <a:ext uri="{9D8B030D-6E8A-4147-A177-3AD203B41FA5}">
                      <a16:colId xmlns:a16="http://schemas.microsoft.com/office/drawing/2014/main" val="1096805641"/>
                    </a:ext>
                  </a:extLst>
                </a:gridCol>
                <a:gridCol w="1431469">
                  <a:extLst>
                    <a:ext uri="{9D8B030D-6E8A-4147-A177-3AD203B41FA5}">
                      <a16:colId xmlns:a16="http://schemas.microsoft.com/office/drawing/2014/main" val="3323952440"/>
                    </a:ext>
                  </a:extLst>
                </a:gridCol>
                <a:gridCol w="1431469">
                  <a:extLst>
                    <a:ext uri="{9D8B030D-6E8A-4147-A177-3AD203B41FA5}">
                      <a16:colId xmlns:a16="http://schemas.microsoft.com/office/drawing/2014/main" val="432092096"/>
                    </a:ext>
                  </a:extLst>
                </a:gridCol>
                <a:gridCol w="1946798">
                  <a:extLst>
                    <a:ext uri="{9D8B030D-6E8A-4147-A177-3AD203B41FA5}">
                      <a16:colId xmlns:a16="http://schemas.microsoft.com/office/drawing/2014/main" val="4116891867"/>
                    </a:ext>
                  </a:extLst>
                </a:gridCol>
              </a:tblGrid>
              <a:tr h="428065">
                <a:tc gridSpan="6">
                  <a:txBody>
                    <a:bodyPr/>
                    <a:lstStyle/>
                    <a:p>
                      <a:pPr marL="0" marR="0" lvl="0" indent="0" algn="l" defTabSz="914546" rtl="0" eaLnBrk="1" fontAlgn="ctr" latinLnBrk="0" hangingPunct="1">
                        <a:lnSpc>
                          <a:spcPct val="100000"/>
                        </a:lnSpc>
                        <a:spcBef>
                          <a:spcPts val="0"/>
                        </a:spcBef>
                        <a:spcAft>
                          <a:spcPts val="0"/>
                        </a:spcAft>
                        <a:buClrTx/>
                        <a:buSzTx/>
                        <a:buFontTx/>
                        <a:buNone/>
                        <a:tabLst/>
                        <a:defRPr/>
                      </a:pPr>
                      <a:r>
                        <a:rPr lang="ja-JP" altLang="en-US" sz="1400" b="0" i="0" u="none" strike="noStrike" baseline="0" dirty="0" smtClean="0">
                          <a:solidFill>
                            <a:srgbClr val="FFFFFF"/>
                          </a:solidFill>
                          <a:effectLst/>
                          <a:latin typeface="メイリオ" panose="020B0604030504040204" pitchFamily="50" charset="-128"/>
                          <a:ea typeface="メイリオ" panose="020B0604030504040204" pitchFamily="50" charset="-128"/>
                        </a:rPr>
                        <a:t> </a:t>
                      </a: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2020</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年度評価指標　個別</a:t>
                      </a:r>
                      <a:r>
                        <a:rPr lang="ja-JP" altLang="en-US" sz="1400" b="0" i="0" u="none" strike="noStrike" dirty="0">
                          <a:solidFill>
                            <a:srgbClr val="FFFFFF"/>
                          </a:solidFill>
                          <a:effectLst/>
                          <a:latin typeface="メイリオ" panose="020B0604030504040204" pitchFamily="50" charset="-128"/>
                          <a:ea typeface="メイリオ" panose="020B0604030504040204" pitchFamily="50" charset="-128"/>
                        </a:rPr>
                        <a:t>事例の検討等を行う地域ケア会議における個別事例の検討件数</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割合</a:t>
                      </a:r>
                      <a:r>
                        <a:rPr kumimoji="1" lang="ja-JP" altLang="en-US" sz="1400" kern="1200" dirty="0" smtClean="0">
                          <a:solidFill>
                            <a:schemeClr val="tx1"/>
                          </a:solidFill>
                          <a:latin typeface="メイリオ" panose="020B0604030504040204" pitchFamily="50" charset="-128"/>
                          <a:ea typeface="メイリオ" panose="020B0604030504040204" pitchFamily="50" charset="-128"/>
                          <a:cs typeface="+mn-cs"/>
                        </a:rPr>
                        <a:t>　</a:t>
                      </a:r>
                      <a:endParaRPr kumimoji="1" lang="ja-JP" altLang="en-US" sz="1400" dirty="0" smtClean="0">
                        <a:solidFill>
                          <a:srgbClr val="FF0000"/>
                        </a:solidFill>
                        <a:latin typeface="メイリオ" panose="020B0604030504040204" pitchFamily="50" charset="-128"/>
                        <a:ea typeface="メイリオ" panose="020B0604030504040204" pitchFamily="50" charset="-128"/>
                      </a:endParaRPr>
                    </a:p>
                    <a:p>
                      <a:pPr algn="l" rtl="0" fontAlgn="ctr"/>
                      <a:endParaRPr lang="ja-JP" altLang="en-US" sz="1400" b="0" i="0" u="none" strike="noStrike" dirty="0">
                        <a:solidFill>
                          <a:srgbClr val="FFFFFF"/>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24167230"/>
                  </a:ext>
                </a:extLst>
              </a:tr>
              <a:tr h="370675">
                <a:tc gridSpan="6">
                  <a:txBody>
                    <a:bodyPr/>
                    <a:lstStyle/>
                    <a:p>
                      <a:pPr algn="l"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当該保険者において開催される地域ケア会議における個別事例の検討</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頻度　</a:t>
                      </a:r>
                      <a:r>
                        <a:rPr lang="ja-JP" altLang="en-US" sz="1400" b="0" i="0" u="none" strike="noStrike" dirty="0" smtClean="0">
                          <a:solidFill>
                            <a:srgbClr val="FF0000"/>
                          </a:solidFill>
                          <a:effectLst/>
                          <a:latin typeface="メイリオ" panose="020B0604030504040204" pitchFamily="50" charset="-128"/>
                          <a:ea typeface="メイリオ" panose="020B0604030504040204" pitchFamily="50" charset="-128"/>
                        </a:rPr>
                        <a:t>全国平均　</a:t>
                      </a:r>
                      <a:r>
                        <a:rPr lang="en-US" altLang="ja-JP" sz="1400" b="0" i="0" u="none" strike="noStrike" dirty="0" smtClean="0">
                          <a:solidFill>
                            <a:srgbClr val="FF0000"/>
                          </a:solidFill>
                          <a:effectLst/>
                          <a:latin typeface="メイリオ" panose="020B0604030504040204" pitchFamily="50" charset="-128"/>
                          <a:ea typeface="メイリオ" panose="020B0604030504040204" pitchFamily="50" charset="-128"/>
                        </a:rPr>
                        <a:t>1.51</a:t>
                      </a:r>
                      <a:r>
                        <a:rPr lang="ja-JP" altLang="en-US" sz="1400" b="0" i="0" u="none" strike="noStrike" dirty="0" smtClean="0">
                          <a:solidFill>
                            <a:srgbClr val="FF0000"/>
                          </a:solidFill>
                          <a:effectLst/>
                          <a:latin typeface="メイリオ" panose="020B0604030504040204" pitchFamily="50" charset="-128"/>
                          <a:ea typeface="メイリオ" panose="020B0604030504040204" pitchFamily="50" charset="-128"/>
                        </a:rPr>
                        <a:t>％</a:t>
                      </a:r>
                      <a:endParaRPr lang="ja-JP" altLang="en-US" sz="1400" b="0" i="0" u="none" strike="noStrike" dirty="0">
                        <a:solidFill>
                          <a:srgbClr val="FF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17753725"/>
                  </a:ext>
                </a:extLst>
              </a:tr>
              <a:tr h="370675">
                <a:tc>
                  <a:txBody>
                    <a:bodyPr/>
                    <a:lstStyle/>
                    <a:p>
                      <a:pPr algn="ctr" fontAlgn="ctr"/>
                      <a:r>
                        <a:rPr lang="ja-JP" altLang="en-US" sz="1800" b="0" i="0" u="none" strike="noStrike">
                          <a:solidFill>
                            <a:srgbClr val="000000"/>
                          </a:solidFill>
                          <a:effectLst/>
                          <a:latin typeface="Arial" panose="020B0604020202020204" pitchFamily="34" charset="0"/>
                          <a:ea typeface="游ゴシック" panose="020B0400000000000000" pitchFamily="50" charset="-128"/>
                        </a:rPr>
                        <a:t>　</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20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3260222907"/>
                  </a:ext>
                </a:extLst>
              </a:tr>
              <a:tr h="370675">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万人以上</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2.20%</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1.37%</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0.76%</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3432549985"/>
                  </a:ext>
                </a:extLst>
              </a:tr>
              <a:tr h="370675">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５万人～</a:t>
                      </a: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3.42%</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1.40%</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0.68%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3515208993"/>
                  </a:ext>
                </a:extLst>
              </a:tr>
              <a:tr h="370675">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１万人～５万人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22.21%</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3.74%</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1.47%</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0.70%</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295625664"/>
                  </a:ext>
                </a:extLst>
              </a:tr>
              <a:tr h="370675">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３千人～</a:t>
                      </a: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17.39%</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3.65%</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1.56%</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0.68%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953847513"/>
                  </a:ext>
                </a:extLst>
              </a:tr>
              <a:tr h="370675">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３千人未満</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29.76%</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3.62%</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1.58%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0.71%</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4181765493"/>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620033688"/>
              </p:ext>
            </p:extLst>
          </p:nvPr>
        </p:nvGraphicFramePr>
        <p:xfrm>
          <a:off x="197395" y="630436"/>
          <a:ext cx="9325472" cy="2965396"/>
        </p:xfrm>
        <a:graphic>
          <a:graphicData uri="http://schemas.openxmlformats.org/drawingml/2006/table">
            <a:tbl>
              <a:tblPr firstRow="1" bandRow="1">
                <a:tableStyleId>{5C22544A-7EE6-4342-B048-85BDC9FD1C3A}</a:tableStyleId>
              </a:tblPr>
              <a:tblGrid>
                <a:gridCol w="2313838">
                  <a:extLst>
                    <a:ext uri="{9D8B030D-6E8A-4147-A177-3AD203B41FA5}">
                      <a16:colId xmlns:a16="http://schemas.microsoft.com/office/drawing/2014/main" val="3213912223"/>
                    </a:ext>
                  </a:extLst>
                </a:gridCol>
                <a:gridCol w="2313838">
                  <a:extLst>
                    <a:ext uri="{9D8B030D-6E8A-4147-A177-3AD203B41FA5}">
                      <a16:colId xmlns:a16="http://schemas.microsoft.com/office/drawing/2014/main" val="3754300463"/>
                    </a:ext>
                  </a:extLst>
                </a:gridCol>
                <a:gridCol w="2348898">
                  <a:extLst>
                    <a:ext uri="{9D8B030D-6E8A-4147-A177-3AD203B41FA5}">
                      <a16:colId xmlns:a16="http://schemas.microsoft.com/office/drawing/2014/main" val="158932267"/>
                    </a:ext>
                  </a:extLst>
                </a:gridCol>
                <a:gridCol w="2348898">
                  <a:extLst>
                    <a:ext uri="{9D8B030D-6E8A-4147-A177-3AD203B41FA5}">
                      <a16:colId xmlns:a16="http://schemas.microsoft.com/office/drawing/2014/main" val="2777642334"/>
                    </a:ext>
                  </a:extLst>
                </a:gridCol>
              </a:tblGrid>
              <a:tr h="423628">
                <a:tc gridSpan="4">
                  <a:txBody>
                    <a:bodyPr/>
                    <a:lstStyle/>
                    <a:p>
                      <a:pPr marL="0" marR="0" lvl="0" indent="0" algn="l" defTabSz="914546" rtl="0" eaLnBrk="1" fontAlgn="auto" latinLnBrk="0" hangingPunct="1">
                        <a:lnSpc>
                          <a:spcPct val="100000"/>
                        </a:lnSpc>
                        <a:spcBef>
                          <a:spcPts val="0"/>
                        </a:spcBef>
                        <a:spcAft>
                          <a:spcPts val="0"/>
                        </a:spcAft>
                        <a:buClrTx/>
                        <a:buSzTx/>
                        <a:buFontTx/>
                        <a:buNone/>
                        <a:tabLst/>
                        <a:defRPr/>
                      </a:pPr>
                      <a:r>
                        <a:rPr kumimoji="1" lang="en-US" altLang="ja-JP" sz="1400" b="0" kern="1200" dirty="0" smtClean="0">
                          <a:solidFill>
                            <a:schemeClr val="bg1"/>
                          </a:solidFill>
                          <a:latin typeface="メイリオ" panose="020B0604030504040204" pitchFamily="50" charset="-128"/>
                          <a:ea typeface="メイリオ" panose="020B0604030504040204" pitchFamily="50" charset="-128"/>
                          <a:cs typeface="+mn-cs"/>
                        </a:rPr>
                        <a:t>2019</a:t>
                      </a:r>
                      <a:r>
                        <a:rPr kumimoji="1" lang="ja-JP" altLang="en-US" sz="1400" b="0" kern="1200" dirty="0" smtClean="0">
                          <a:solidFill>
                            <a:schemeClr val="bg1"/>
                          </a:solidFill>
                          <a:latin typeface="メイリオ" panose="020B0604030504040204" pitchFamily="50" charset="-128"/>
                          <a:ea typeface="メイリオ" panose="020B0604030504040204" pitchFamily="50" charset="-128"/>
                          <a:cs typeface="+mn-cs"/>
                        </a:rPr>
                        <a:t>年度評価指標　個別事例の検討等を行う地域ケア会議における個別事例の検討件数割合</a:t>
                      </a:r>
                      <a:endParaRPr kumimoji="1" lang="ja-JP" altLang="en-US" sz="1400" b="0" dirty="0">
                        <a:solidFill>
                          <a:schemeClr val="bg1"/>
                        </a:solidFill>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11319291"/>
                  </a:ext>
                </a:extLst>
              </a:tr>
              <a:tr h="423628">
                <a:tc gridSpan="4">
                  <a:txBody>
                    <a:bodyPr/>
                    <a:lstStyle/>
                    <a:p>
                      <a:pPr algn="l"/>
                      <a:r>
                        <a:rPr kumimoji="1" lang="ja-JP" altLang="en-US" sz="1400" kern="1200" dirty="0" smtClean="0">
                          <a:solidFill>
                            <a:schemeClr val="tx1"/>
                          </a:solidFill>
                          <a:latin typeface="メイリオ" panose="020B0604030504040204" pitchFamily="50" charset="-128"/>
                          <a:ea typeface="メイリオ" panose="020B0604030504040204" pitchFamily="50" charset="-128"/>
                          <a:cs typeface="+mn-cs"/>
                        </a:rPr>
                        <a:t>当該保険者において開催される地域ケア会議での個別ケースの検討頻度　</a:t>
                      </a:r>
                      <a:r>
                        <a:rPr kumimoji="1" lang="ja-JP" altLang="en-US" sz="1400" kern="1200" dirty="0" smtClean="0">
                          <a:solidFill>
                            <a:srgbClr val="FF0000"/>
                          </a:solidFill>
                          <a:latin typeface="メイリオ" panose="020B0604030504040204" pitchFamily="50" charset="-128"/>
                          <a:ea typeface="メイリオ" panose="020B0604030504040204" pitchFamily="50" charset="-128"/>
                          <a:cs typeface="+mn-cs"/>
                        </a:rPr>
                        <a:t>全国平均</a:t>
                      </a:r>
                      <a:r>
                        <a:rPr kumimoji="1" lang="ja-JP" altLang="en-US" sz="1400" kern="1200" baseline="0" dirty="0" smtClean="0">
                          <a:solidFill>
                            <a:srgbClr val="FF0000"/>
                          </a:solidFill>
                          <a:latin typeface="メイリオ" panose="020B0604030504040204" pitchFamily="50" charset="-128"/>
                          <a:ea typeface="メイリオ" panose="020B0604030504040204" pitchFamily="50" charset="-128"/>
                          <a:cs typeface="+mn-cs"/>
                        </a:rPr>
                        <a:t> </a:t>
                      </a:r>
                      <a:r>
                        <a:rPr kumimoji="1" lang="en-US" altLang="ja-JP" sz="1400" kern="1200" baseline="0" dirty="0" smtClean="0">
                          <a:solidFill>
                            <a:srgbClr val="FF0000"/>
                          </a:solidFill>
                          <a:latin typeface="メイリオ" panose="020B0604030504040204" pitchFamily="50" charset="-128"/>
                          <a:ea typeface="メイリオ" panose="020B0604030504040204" pitchFamily="50" charset="-128"/>
                          <a:cs typeface="+mn-cs"/>
                        </a:rPr>
                        <a:t>1.28</a:t>
                      </a:r>
                      <a:r>
                        <a:rPr kumimoji="1" lang="ja-JP" altLang="en-US" sz="1400" kern="1200" dirty="0" smtClean="0">
                          <a:solidFill>
                            <a:srgbClr val="FF0000"/>
                          </a:solidFill>
                          <a:latin typeface="メイリオ" panose="020B0604030504040204" pitchFamily="50" charset="-128"/>
                          <a:ea typeface="メイリオ" panose="020B0604030504040204" pitchFamily="50" charset="-128"/>
                          <a:cs typeface="+mn-cs"/>
                        </a:rPr>
                        <a:t>％</a:t>
                      </a:r>
                      <a:endParaRPr kumimoji="1" lang="ja-JP" altLang="en-US" sz="1400" dirty="0">
                        <a:solidFill>
                          <a:srgbClr val="FF0000"/>
                        </a:solidFill>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3045561"/>
                  </a:ext>
                </a:extLst>
              </a:tr>
              <a:tr h="423628">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ja-JP" altLang="en-US" sz="1400" dirty="0" smtClean="0">
                          <a:latin typeface="メイリオ" panose="020B0604030504040204" pitchFamily="50" charset="-128"/>
                          <a:ea typeface="メイリオ" panose="020B0604030504040204" pitchFamily="50" charset="-128"/>
                        </a:rPr>
                        <a:t>上位３割</a:t>
                      </a: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上位５割</a:t>
                      </a:r>
                      <a:endParaRPr kumimoji="1" lang="en-US" altLang="ja-JP" sz="1400" dirty="0" smtClean="0">
                        <a:latin typeface="メイリオ" panose="020B0604030504040204" pitchFamily="50" charset="-128"/>
                        <a:ea typeface="メイリオ" panose="020B0604030504040204" pitchFamily="50" charset="-128"/>
                      </a:endParaRPr>
                    </a:p>
                  </a:txBody>
                  <a:tcPr marL="89668" marR="89668" marT="44835" marB="44835" anchor="ctr"/>
                </a:tc>
                <a:tc rowSpan="5">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（上位３割）</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12</a:t>
                      </a:r>
                      <a:r>
                        <a:rPr kumimoji="1" lang="ja-JP" altLang="en-US" sz="1400" dirty="0" smtClean="0">
                          <a:latin typeface="メイリオ" panose="020B0604030504040204" pitchFamily="50" charset="-128"/>
                          <a:ea typeface="メイリオ" panose="020B0604030504040204" pitchFamily="50" charset="-128"/>
                        </a:rPr>
                        <a:t>点</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（上位５割）</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6</a:t>
                      </a:r>
                      <a:r>
                        <a:rPr kumimoji="1" lang="ja-JP" altLang="en-US" sz="1400" dirty="0" smtClean="0">
                          <a:latin typeface="メイリオ" panose="020B0604030504040204" pitchFamily="50" charset="-128"/>
                          <a:ea typeface="メイリオ" panose="020B0604030504040204" pitchFamily="50" charset="-128"/>
                        </a:rPr>
                        <a:t>点</a:t>
                      </a:r>
                    </a:p>
                  </a:txBody>
                  <a:tcPr marL="89668" marR="89668" marT="44835" marB="44835"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9192528"/>
                  </a:ext>
                </a:extLst>
              </a:tr>
              <a:tr h="423628">
                <a:tc>
                  <a:txBody>
                    <a:bodyPr/>
                    <a:lstStyle/>
                    <a:p>
                      <a:pPr algn="ctr"/>
                      <a:r>
                        <a:rPr kumimoji="1" lang="en-US" altLang="ja-JP" sz="1400" dirty="0" smtClean="0">
                          <a:latin typeface="メイリオ" panose="020B0604030504040204" pitchFamily="50" charset="-128"/>
                          <a:ea typeface="メイリオ" panose="020B0604030504040204" pitchFamily="50" charset="-128"/>
                        </a:rPr>
                        <a:t>10</a:t>
                      </a:r>
                      <a:r>
                        <a:rPr kumimoji="1" lang="ja-JP" altLang="en-US" sz="1400" dirty="0" smtClean="0">
                          <a:latin typeface="メイリオ" panose="020B0604030504040204" pitchFamily="50" charset="-128"/>
                          <a:ea typeface="メイリオ" panose="020B0604030504040204" pitchFamily="50" charset="-128"/>
                        </a:rPr>
                        <a:t>万人以上</a:t>
                      </a:r>
                      <a:endParaRPr kumimoji="1" lang="en-US" altLang="ja-JP" sz="14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0.66%</a:t>
                      </a: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marL="0" marR="0" lvl="0" indent="0" algn="ctr" defTabSz="914546"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0.42%</a:t>
                      </a:r>
                      <a:endParaRPr kumimoji="1" lang="ja-JP" altLang="en-US" sz="1400" dirty="0" smtClean="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17957722"/>
                  </a:ext>
                </a:extLst>
              </a:tr>
              <a:tr h="423628">
                <a:tc>
                  <a:txBody>
                    <a:bodyPr/>
                    <a:lstStyle/>
                    <a:p>
                      <a:pPr algn="ctr"/>
                      <a:r>
                        <a:rPr kumimoji="1" lang="ja-JP" altLang="en-US" sz="1400" dirty="0" smtClean="0">
                          <a:latin typeface="メイリオ" panose="020B0604030504040204" pitchFamily="50" charset="-128"/>
                          <a:ea typeface="メイリオ" panose="020B0604030504040204" pitchFamily="50" charset="-128"/>
                        </a:rPr>
                        <a:t>５万人～</a:t>
                      </a:r>
                      <a:r>
                        <a:rPr kumimoji="1" lang="en-US" altLang="ja-JP" sz="1400" dirty="0" smtClean="0">
                          <a:latin typeface="メイリオ" panose="020B0604030504040204" pitchFamily="50" charset="-128"/>
                          <a:ea typeface="メイリオ" panose="020B0604030504040204" pitchFamily="50" charset="-128"/>
                        </a:rPr>
                        <a:t>10</a:t>
                      </a:r>
                      <a:r>
                        <a:rPr kumimoji="1" lang="ja-JP" altLang="en-US" sz="1400" dirty="0" smtClean="0">
                          <a:latin typeface="メイリオ" panose="020B0604030504040204" pitchFamily="50" charset="-128"/>
                          <a:ea typeface="メイリオ" panose="020B0604030504040204" pitchFamily="50" charset="-128"/>
                        </a:rPr>
                        <a:t>万人</a:t>
                      </a:r>
                      <a:endParaRPr kumimoji="1" lang="en-US" altLang="ja-JP" sz="14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0.89%</a:t>
                      </a: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marL="0" marR="0" lvl="0" indent="0" algn="ctr" defTabSz="914546"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0.64%</a:t>
                      </a:r>
                      <a:endParaRPr kumimoji="1" lang="ja-JP" altLang="en-US" sz="1400" dirty="0" smtClean="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78865279"/>
                  </a:ext>
                </a:extLst>
              </a:tr>
              <a:tr h="423628">
                <a:tc>
                  <a:txBody>
                    <a:bodyPr/>
                    <a:lstStyle/>
                    <a:p>
                      <a:pPr algn="ctr"/>
                      <a:r>
                        <a:rPr kumimoji="1" lang="ja-JP" altLang="en-US" sz="1400" dirty="0" smtClean="0">
                          <a:latin typeface="メイリオ" panose="020B0604030504040204" pitchFamily="50" charset="-128"/>
                          <a:ea typeface="メイリオ" panose="020B0604030504040204" pitchFamily="50" charset="-128"/>
                        </a:rPr>
                        <a:t>１万人～５万人</a:t>
                      </a:r>
                      <a:endParaRPr kumimoji="1" lang="en-US" altLang="ja-JP" sz="14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1.30%</a:t>
                      </a: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marL="0" marR="0" lvl="0" indent="0" algn="ctr" defTabSz="914546"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0.73%</a:t>
                      </a:r>
                      <a:endParaRPr kumimoji="1" lang="ja-JP" altLang="en-US" sz="1400" dirty="0" smtClean="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75852788"/>
                  </a:ext>
                </a:extLst>
              </a:tr>
              <a:tr h="423628">
                <a:tc>
                  <a:txBody>
                    <a:bodyPr/>
                    <a:lstStyle/>
                    <a:p>
                      <a:pPr algn="ctr"/>
                      <a:r>
                        <a:rPr kumimoji="1" lang="ja-JP" altLang="en-US" sz="1400" dirty="0" smtClean="0">
                          <a:latin typeface="メイリオ" panose="020B0604030504040204" pitchFamily="50" charset="-128"/>
                          <a:ea typeface="メイリオ" panose="020B0604030504040204" pitchFamily="50" charset="-128"/>
                        </a:rPr>
                        <a:t>１万人未満</a:t>
                      </a:r>
                      <a:endParaRPr kumimoji="1" lang="en-US" altLang="ja-JP" sz="14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3.09%</a:t>
                      </a:r>
                      <a:endParaRPr kumimoji="1" lang="ja-JP" altLang="en-US" sz="1400" dirty="0">
                        <a:latin typeface="メイリオ" panose="020B0604030504040204" pitchFamily="50" charset="-128"/>
                        <a:ea typeface="メイリオ" panose="020B0604030504040204" pitchFamily="50" charset="-128"/>
                      </a:endParaRPr>
                    </a:p>
                  </a:txBody>
                  <a:tcPr marL="89668" marR="89668" marT="44835" marB="44835" anchor="ctr">
                    <a:lnB w="12700" cap="flat" cmpd="sng" algn="ctr">
                      <a:solidFill>
                        <a:schemeClr val="tx1"/>
                      </a:solidFill>
                      <a:prstDash val="solid"/>
                      <a:round/>
                      <a:headEnd type="none" w="med" len="med"/>
                      <a:tailEnd type="none" w="med" len="med"/>
                    </a:lnB>
                  </a:tcPr>
                </a:tc>
                <a:tc>
                  <a:txBody>
                    <a:bodyPr/>
                    <a:lstStyle/>
                    <a:p>
                      <a:pPr marL="0" marR="0" lvl="0" indent="0" algn="ctr" defTabSz="914546"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1.45%</a:t>
                      </a:r>
                      <a:endParaRPr kumimoji="1" lang="ja-JP" altLang="en-US" sz="1400" dirty="0" smtClean="0">
                        <a:latin typeface="メイリオ" panose="020B0604030504040204" pitchFamily="50" charset="-128"/>
                        <a:ea typeface="メイリオ" panose="020B0604030504040204" pitchFamily="50" charset="-128"/>
                      </a:endParaRPr>
                    </a:p>
                  </a:txBody>
                  <a:tcPr marL="89668" marR="89668" marT="44835" marB="44835" anchor="ctr">
                    <a:lnB w="12700" cap="flat" cmpd="sng" algn="ctr">
                      <a:solidFill>
                        <a:schemeClr val="tx1"/>
                      </a:solidFill>
                      <a:prstDash val="solid"/>
                      <a:round/>
                      <a:headEnd type="none" w="med" len="med"/>
                      <a:tailEnd type="none" w="med" len="med"/>
                    </a:lnB>
                  </a:tcP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00571017"/>
                  </a:ext>
                </a:extLst>
              </a:tr>
            </a:tbl>
          </a:graphicData>
        </a:graphic>
      </p:graphicFrame>
      <p:sp>
        <p:nvSpPr>
          <p:cNvPr id="6" name="正方形/長方形 5"/>
          <p:cNvSpPr/>
          <p:nvPr/>
        </p:nvSpPr>
        <p:spPr>
          <a:xfrm>
            <a:off x="3115" y="121356"/>
            <a:ext cx="9714032" cy="36421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21" tIns="44812" rIns="89621" bIns="44812" anchor="ctr"/>
          <a:lstStyle/>
          <a:p>
            <a:pPr algn="ctr"/>
            <a:r>
              <a:rPr lang="ja-JP" altLang="ja-JP" sz="1962" b="1" dirty="0">
                <a:latin typeface="Meiryo UI" panose="020B0604030504040204" pitchFamily="50" charset="-128"/>
                <a:ea typeface="Meiryo UI" panose="020B0604030504040204" pitchFamily="50" charset="-128"/>
              </a:rPr>
              <a:t>Ⅱ　自立支援、重度化防止</a:t>
            </a:r>
            <a:r>
              <a:rPr lang="ja-JP" altLang="en-US" sz="1962" b="1" dirty="0">
                <a:latin typeface="Meiryo UI" panose="020B0604030504040204" pitchFamily="50" charset="-128"/>
                <a:ea typeface="Meiryo UI" panose="020B0604030504040204" pitchFamily="50" charset="-128"/>
              </a:rPr>
              <a:t>等</a:t>
            </a:r>
            <a:r>
              <a:rPr lang="ja-JP" altLang="ja-JP" sz="1962" b="1" dirty="0">
                <a:latin typeface="Meiryo UI" panose="020B0604030504040204" pitchFamily="50" charset="-128"/>
                <a:ea typeface="Meiryo UI" panose="020B0604030504040204" pitchFamily="50" charset="-128"/>
              </a:rPr>
              <a:t>に資する施策の推進</a:t>
            </a:r>
            <a:endParaRPr lang="ja-JP" altLang="ja-JP" sz="1962"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254806" y="6701603"/>
            <a:ext cx="2268061" cy="373831"/>
          </a:xfrm>
        </p:spPr>
        <p:txBody>
          <a:bodyPr/>
          <a:lstStyle/>
          <a:p>
            <a:r>
              <a:rPr lang="en-US" altLang="ja-JP" dirty="0" smtClean="0">
                <a:solidFill>
                  <a:prstClr val="black">
                    <a:tint val="75000"/>
                  </a:prstClr>
                </a:solidFill>
              </a:rPr>
              <a:t>17</a:t>
            </a:r>
            <a:endParaRPr lang="ja-JP" altLang="en-US" dirty="0">
              <a:solidFill>
                <a:prstClr val="black">
                  <a:tint val="75000"/>
                </a:prstClr>
              </a:solidFill>
            </a:endParaRPr>
          </a:p>
        </p:txBody>
      </p:sp>
    </p:spTree>
    <p:extLst>
      <p:ext uri="{BB962C8B-B14F-4D97-AF65-F5344CB8AC3E}">
        <p14:creationId xmlns:p14="http://schemas.microsoft.com/office/powerpoint/2010/main" val="2873356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ja-JP" altLang="ja-JP" sz="1963" b="1" dirty="0">
                <a:latin typeface="Meiryo UI" panose="020B0604030504040204" pitchFamily="50" charset="-128"/>
                <a:ea typeface="Meiryo UI" panose="020B0604030504040204" pitchFamily="50" charset="-128"/>
              </a:rPr>
              <a:t>Ⅱ　自立支援、重度化防止</a:t>
            </a:r>
            <a:r>
              <a:rPr lang="ja-JP" altLang="en-US" sz="1963" b="1" dirty="0">
                <a:latin typeface="Meiryo UI" panose="020B0604030504040204" pitchFamily="50" charset="-128"/>
                <a:ea typeface="Meiryo UI" panose="020B0604030504040204" pitchFamily="50" charset="-128"/>
              </a:rPr>
              <a:t>等</a:t>
            </a:r>
            <a:r>
              <a:rPr lang="ja-JP" altLang="ja-JP" sz="1963" b="1" dirty="0">
                <a:latin typeface="Meiryo UI" panose="020B0604030504040204" pitchFamily="50" charset="-128"/>
                <a:ea typeface="Meiryo UI" panose="020B0604030504040204" pitchFamily="50" charset="-128"/>
              </a:rPr>
              <a:t>に資する施策の推進</a:t>
            </a:r>
            <a:endParaRPr lang="ja-JP" altLang="ja-JP" sz="1963"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080541926"/>
              </p:ext>
            </p:extLst>
          </p:nvPr>
        </p:nvGraphicFramePr>
        <p:xfrm>
          <a:off x="129332" y="763916"/>
          <a:ext cx="9461596" cy="2890856"/>
        </p:xfrm>
        <a:graphic>
          <a:graphicData uri="http://schemas.openxmlformats.org/drawingml/2006/table">
            <a:tbl>
              <a:tblPr/>
              <a:tblGrid>
                <a:gridCol w="1822180">
                  <a:extLst>
                    <a:ext uri="{9D8B030D-6E8A-4147-A177-3AD203B41FA5}">
                      <a16:colId xmlns:a16="http://schemas.microsoft.com/office/drawing/2014/main" val="330324500"/>
                    </a:ext>
                  </a:extLst>
                </a:gridCol>
                <a:gridCol w="1417251">
                  <a:extLst>
                    <a:ext uri="{9D8B030D-6E8A-4147-A177-3AD203B41FA5}">
                      <a16:colId xmlns:a16="http://schemas.microsoft.com/office/drawing/2014/main" val="3181466903"/>
                    </a:ext>
                  </a:extLst>
                </a:gridCol>
                <a:gridCol w="1417251">
                  <a:extLst>
                    <a:ext uri="{9D8B030D-6E8A-4147-A177-3AD203B41FA5}">
                      <a16:colId xmlns:a16="http://schemas.microsoft.com/office/drawing/2014/main" val="2700038079"/>
                    </a:ext>
                  </a:extLst>
                </a:gridCol>
                <a:gridCol w="1417251">
                  <a:extLst>
                    <a:ext uri="{9D8B030D-6E8A-4147-A177-3AD203B41FA5}">
                      <a16:colId xmlns:a16="http://schemas.microsoft.com/office/drawing/2014/main" val="846699744"/>
                    </a:ext>
                  </a:extLst>
                </a:gridCol>
                <a:gridCol w="1420866">
                  <a:extLst>
                    <a:ext uri="{9D8B030D-6E8A-4147-A177-3AD203B41FA5}">
                      <a16:colId xmlns:a16="http://schemas.microsoft.com/office/drawing/2014/main" val="992332684"/>
                    </a:ext>
                  </a:extLst>
                </a:gridCol>
                <a:gridCol w="1966797">
                  <a:extLst>
                    <a:ext uri="{9D8B030D-6E8A-4147-A177-3AD203B41FA5}">
                      <a16:colId xmlns:a16="http://schemas.microsoft.com/office/drawing/2014/main" val="1951400312"/>
                    </a:ext>
                  </a:extLst>
                </a:gridCol>
              </a:tblGrid>
              <a:tr h="361357">
                <a:tc gridSpan="6">
                  <a:txBody>
                    <a:bodyPr/>
                    <a:lstStyle/>
                    <a:p>
                      <a:pPr algn="l" rtl="0" fontAlgn="ct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2020</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年度評価指標　個別</a:t>
                      </a:r>
                      <a:r>
                        <a:rPr lang="ja-JP" altLang="en-US" sz="1400" b="0" i="0" u="none" strike="noStrike" dirty="0">
                          <a:solidFill>
                            <a:srgbClr val="FFFFFF"/>
                          </a:solidFill>
                          <a:effectLst/>
                          <a:latin typeface="メイリオ" panose="020B0604030504040204" pitchFamily="50" charset="-128"/>
                          <a:ea typeface="メイリオ" panose="020B0604030504040204" pitchFamily="50" charset="-128"/>
                        </a:rPr>
                        <a:t>事例の検討等を行う地域ケア会議の開催件数割合</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91438594"/>
                  </a:ext>
                </a:extLst>
              </a:tr>
              <a:tr h="361357">
                <a:tc gridSpan="6">
                  <a:txBody>
                    <a:bodyPr/>
                    <a:lstStyle/>
                    <a:p>
                      <a:pPr algn="l"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当該保険者において開催される地域ケア会議の開催</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頻度　</a:t>
                      </a:r>
                      <a:r>
                        <a:rPr lang="en-US" altLang="ja-JP" sz="1400" b="0" i="0" u="none" strike="noStrike" dirty="0" smtClean="0">
                          <a:solidFill>
                            <a:srgbClr val="FF0000"/>
                          </a:solidFill>
                          <a:effectLst/>
                          <a:latin typeface="メイリオ" panose="020B0604030504040204" pitchFamily="50" charset="-128"/>
                          <a:ea typeface="メイリオ" panose="020B0604030504040204" pitchFamily="50" charset="-128"/>
                        </a:rPr>
                        <a:t>※</a:t>
                      </a:r>
                      <a:r>
                        <a:rPr lang="ja-JP" altLang="en-US" sz="1400" b="0" i="0" u="none" strike="noStrike" dirty="0" smtClean="0">
                          <a:solidFill>
                            <a:srgbClr val="FF0000"/>
                          </a:solidFill>
                          <a:effectLst/>
                          <a:latin typeface="メイリオ" panose="020B0604030504040204" pitchFamily="50" charset="-128"/>
                          <a:ea typeface="メイリオ" panose="020B0604030504040204" pitchFamily="50" charset="-128"/>
                        </a:rPr>
                        <a:t>全国平均　</a:t>
                      </a:r>
                      <a:r>
                        <a:rPr lang="en-US" altLang="ja-JP" sz="1400" b="0" i="0" u="none" strike="noStrike" dirty="0" smtClean="0">
                          <a:solidFill>
                            <a:srgbClr val="FF0000"/>
                          </a:solidFill>
                          <a:effectLst/>
                          <a:latin typeface="メイリオ" panose="020B0604030504040204" pitchFamily="50" charset="-128"/>
                          <a:ea typeface="メイリオ" panose="020B0604030504040204" pitchFamily="50" charset="-128"/>
                        </a:rPr>
                        <a:t>0.76</a:t>
                      </a:r>
                      <a:r>
                        <a:rPr lang="ja-JP" altLang="en-US" sz="1400" b="0" i="0" u="none" strike="noStrike" dirty="0" smtClean="0">
                          <a:solidFill>
                            <a:srgbClr val="FF0000"/>
                          </a:solidFill>
                          <a:effectLst/>
                          <a:latin typeface="メイリオ" panose="020B0604030504040204" pitchFamily="50" charset="-128"/>
                          <a:ea typeface="メイリオ" panose="020B0604030504040204" pitchFamily="50" charset="-128"/>
                        </a:rPr>
                        <a:t>％</a:t>
                      </a:r>
                      <a:endParaRPr lang="ja-JP" altLang="en-US" sz="1400" b="0" i="0" u="none" strike="noStrike" dirty="0">
                        <a:solidFill>
                          <a:srgbClr val="FF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35871867"/>
                  </a:ext>
                </a:extLst>
              </a:tr>
              <a:tr h="361357">
                <a:tc>
                  <a:txBody>
                    <a:bodyPr/>
                    <a:lstStyle/>
                    <a:p>
                      <a:pPr algn="ctr" fontAlgn="ctr"/>
                      <a:r>
                        <a:rPr lang="ja-JP" altLang="en-US" sz="1800" b="0" i="0" u="none" strike="noStrike">
                          <a:solidFill>
                            <a:srgbClr val="000000"/>
                          </a:solidFill>
                          <a:effectLst/>
                          <a:latin typeface="Arial" panose="020B0604020202020204" pitchFamily="34" charset="0"/>
                          <a:ea typeface="游ゴシック" panose="020B0400000000000000" pitchFamily="50" charset="-128"/>
                        </a:rPr>
                        <a:t>　</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20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3528226190"/>
                  </a:ext>
                </a:extLst>
              </a:tr>
              <a:tr h="361357">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万人以上</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2.29%</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1.10%</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0.54%</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404559159"/>
                  </a:ext>
                </a:extLst>
              </a:tr>
              <a:tr h="361357">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５万人～</a:t>
                      </a: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2.03%</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0.53%</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2312191847"/>
                  </a:ext>
                </a:extLst>
              </a:tr>
              <a:tr h="361357">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１万人～５万人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6.32%</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2.10%</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1.07%</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0.56%</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2190733622"/>
                  </a:ext>
                </a:extLst>
              </a:tr>
              <a:tr h="361357">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３千人～</a:t>
                      </a: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a:t>
                      </a: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万人</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6.68%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2.13%</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1.11%</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0.56%</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3257188799"/>
                  </a:ext>
                </a:extLst>
              </a:tr>
              <a:tr h="361357">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３千人未満</a:t>
                      </a:r>
                    </a:p>
                  </a:txBody>
                  <a:tcPr marL="9346" marR="9346" marT="9346"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7.28%</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a:solidFill>
                            <a:srgbClr val="000000"/>
                          </a:solidFill>
                          <a:effectLst/>
                          <a:latin typeface="メイリオ" panose="020B0604030504040204" pitchFamily="50" charset="-128"/>
                          <a:ea typeface="メイリオ" panose="020B0604030504040204" pitchFamily="50" charset="-128"/>
                        </a:rPr>
                        <a:t>2.29%</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1.13%</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0.59%</a:t>
                      </a:r>
                    </a:p>
                  </a:txBody>
                  <a:tcPr marL="9346" marR="9346" marT="93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144427026"/>
                  </a:ext>
                </a:extLst>
              </a:tr>
            </a:tbl>
          </a:graphicData>
        </a:graphic>
      </p:graphicFrame>
      <p:sp>
        <p:nvSpPr>
          <p:cNvPr id="3" name="スライド番号プレースホルダー 2"/>
          <p:cNvSpPr>
            <a:spLocks noGrp="1"/>
          </p:cNvSpPr>
          <p:nvPr>
            <p:ph type="sldNum" sz="quarter" idx="12"/>
          </p:nvPr>
        </p:nvSpPr>
        <p:spPr>
          <a:xfrm>
            <a:off x="7322867" y="6550829"/>
            <a:ext cx="2268061" cy="373831"/>
          </a:xfrm>
        </p:spPr>
        <p:txBody>
          <a:bodyPr/>
          <a:lstStyle/>
          <a:p>
            <a:r>
              <a:rPr lang="en-US" altLang="ja-JP" dirty="0" smtClean="0">
                <a:solidFill>
                  <a:prstClr val="black">
                    <a:tint val="75000"/>
                  </a:prstClr>
                </a:solidFill>
              </a:rPr>
              <a:t>18</a:t>
            </a:r>
            <a:endParaRPr lang="ja-JP" altLang="en-US" dirty="0">
              <a:solidFill>
                <a:prstClr val="black">
                  <a:tint val="75000"/>
                </a:prstClr>
              </a:solidFill>
            </a:endParaRPr>
          </a:p>
        </p:txBody>
      </p:sp>
      <p:sp>
        <p:nvSpPr>
          <p:cNvPr id="7" name="正方形/長方形 6"/>
          <p:cNvSpPr/>
          <p:nvPr/>
        </p:nvSpPr>
        <p:spPr>
          <a:xfrm>
            <a:off x="129332" y="4014812"/>
            <a:ext cx="9461596" cy="23628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令和２年度評価指標における算定の考え方</a:t>
            </a:r>
            <a:r>
              <a:rPr kumimoji="1" lang="en-US" altLang="ja-JP" sz="1200"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dirty="0" smtClean="0">
                <a:solidFill>
                  <a:schemeClr val="tx1"/>
                </a:solidFill>
                <a:latin typeface="メイリオ" panose="020B0604030504040204" pitchFamily="50" charset="-128"/>
                <a:ea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rPr>
              <a:t>地域</a:t>
            </a:r>
            <a:r>
              <a:rPr lang="ja-JP" altLang="en-US" sz="1200" dirty="0">
                <a:solidFill>
                  <a:schemeClr val="tx1"/>
                </a:solidFill>
                <a:latin typeface="メイリオ" panose="020B0604030504040204" pitchFamily="50" charset="-128"/>
                <a:ea typeface="メイリオ" panose="020B0604030504040204" pitchFamily="50" charset="-128"/>
              </a:rPr>
              <a:t>ケア会議での個別ケースの検討</a:t>
            </a:r>
            <a:r>
              <a:rPr lang="ja-JP" altLang="en-US" sz="1200" dirty="0" smtClean="0">
                <a:solidFill>
                  <a:schemeClr val="tx1"/>
                </a:solidFill>
                <a:latin typeface="メイリオ" panose="020B0604030504040204" pitchFamily="50" charset="-128"/>
                <a:ea typeface="メイリオ" panose="020B0604030504040204" pitchFamily="50" charset="-128"/>
              </a:rPr>
              <a:t>頻度とは、</a:t>
            </a:r>
            <a:r>
              <a:rPr lang="en-US" altLang="ja-JP" sz="1200" dirty="0" smtClean="0">
                <a:solidFill>
                  <a:schemeClr val="tx1"/>
                </a:solidFill>
                <a:latin typeface="メイリオ" panose="020B0604030504040204" pitchFamily="50" charset="-128"/>
                <a:ea typeface="メイリオ" panose="020B0604030504040204" pitchFamily="50" charset="-128"/>
              </a:rPr>
              <a:t>2019</a:t>
            </a:r>
            <a:r>
              <a:rPr lang="ja-JP" altLang="en-US" sz="1200" dirty="0" smtClean="0">
                <a:solidFill>
                  <a:schemeClr val="tx1"/>
                </a:solidFill>
                <a:latin typeface="メイリオ" panose="020B0604030504040204" pitchFamily="50" charset="-128"/>
                <a:ea typeface="メイリオ" panose="020B0604030504040204" pitchFamily="50" charset="-128"/>
              </a:rPr>
              <a:t>年</a:t>
            </a:r>
            <a:r>
              <a:rPr lang="en-US" altLang="ja-JP" sz="1200" dirty="0" smtClean="0">
                <a:solidFill>
                  <a:schemeClr val="tx1"/>
                </a:solidFill>
                <a:latin typeface="メイリオ" panose="020B0604030504040204" pitchFamily="50" charset="-128"/>
                <a:ea typeface="メイリオ" panose="020B0604030504040204" pitchFamily="50" charset="-128"/>
              </a:rPr>
              <a:t>4</a:t>
            </a:r>
            <a:r>
              <a:rPr lang="ja-JP" altLang="en-US" sz="1200" dirty="0" smtClean="0">
                <a:solidFill>
                  <a:schemeClr val="tx1"/>
                </a:solidFill>
                <a:latin typeface="メイリオ" panose="020B0604030504040204" pitchFamily="50" charset="-128"/>
                <a:ea typeface="メイリオ" panose="020B0604030504040204" pitchFamily="50" charset="-128"/>
              </a:rPr>
              <a:t>月から</a:t>
            </a:r>
            <a:r>
              <a:rPr lang="en-US" altLang="ja-JP" sz="1200" dirty="0" smtClean="0">
                <a:solidFill>
                  <a:schemeClr val="tx1"/>
                </a:solidFill>
                <a:latin typeface="メイリオ" panose="020B0604030504040204" pitchFamily="50" charset="-128"/>
                <a:ea typeface="メイリオ" panose="020B0604030504040204" pitchFamily="50" charset="-128"/>
              </a:rPr>
              <a:t>12</a:t>
            </a:r>
            <a:r>
              <a:rPr lang="ja-JP" altLang="en-US" sz="1200" dirty="0" smtClean="0">
                <a:solidFill>
                  <a:schemeClr val="tx1"/>
                </a:solidFill>
                <a:latin typeface="メイリオ" panose="020B0604030504040204" pitchFamily="50" charset="-128"/>
                <a:ea typeface="メイリオ" panose="020B0604030504040204" pitchFamily="50" charset="-128"/>
              </a:rPr>
              <a:t>月末までに開催された地域ケア会議において検討された個別事例</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　の延べ件数を</a:t>
            </a:r>
            <a:r>
              <a:rPr lang="en-US" altLang="ja-JP" sz="1200" dirty="0" smtClean="0">
                <a:solidFill>
                  <a:schemeClr val="tx1"/>
                </a:solidFill>
                <a:latin typeface="メイリオ" panose="020B0604030504040204" pitchFamily="50" charset="-128"/>
                <a:ea typeface="メイリオ" panose="020B0604030504040204" pitchFamily="50" charset="-128"/>
              </a:rPr>
              <a:t>2019</a:t>
            </a:r>
            <a:r>
              <a:rPr lang="ja-JP" altLang="en-US" sz="1200" dirty="0" smtClean="0">
                <a:solidFill>
                  <a:schemeClr val="tx1"/>
                </a:solidFill>
                <a:latin typeface="メイリオ" panose="020B0604030504040204" pitchFamily="50" charset="-128"/>
                <a:ea typeface="メイリオ" panose="020B0604030504040204" pitchFamily="50" charset="-128"/>
              </a:rPr>
              <a:t>年</a:t>
            </a:r>
            <a:r>
              <a:rPr lang="en-US" altLang="ja-JP" sz="1200" dirty="0" smtClean="0">
                <a:solidFill>
                  <a:schemeClr val="tx1"/>
                </a:solidFill>
                <a:latin typeface="メイリオ" panose="020B0604030504040204" pitchFamily="50" charset="-128"/>
                <a:ea typeface="メイリオ" panose="020B0604030504040204" pitchFamily="50" charset="-128"/>
              </a:rPr>
              <a:t>12</a:t>
            </a:r>
            <a:r>
              <a:rPr lang="ja-JP" altLang="en-US" sz="1200" dirty="0" smtClean="0">
                <a:solidFill>
                  <a:schemeClr val="tx1"/>
                </a:solidFill>
                <a:latin typeface="メイリオ" panose="020B0604030504040204" pitchFamily="50" charset="-128"/>
                <a:ea typeface="メイリオ" panose="020B0604030504040204" pitchFamily="50" charset="-128"/>
              </a:rPr>
              <a:t>月日時点の受給者数で除した割合である。</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　地域ケア会議の開催頻度とは</a:t>
            </a:r>
            <a:r>
              <a:rPr lang="ja-JP" altLang="ja-JP" sz="1200" dirty="0" smtClean="0">
                <a:solidFill>
                  <a:schemeClr val="tx1"/>
                </a:solidFill>
                <a:latin typeface="メイリオ" panose="020B0604030504040204" pitchFamily="50" charset="-128"/>
                <a:ea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rPr>
              <a:t>2019</a:t>
            </a:r>
            <a:r>
              <a:rPr lang="ja-JP" altLang="ja-JP" sz="1200" dirty="0" smtClean="0">
                <a:solidFill>
                  <a:schemeClr val="tx1"/>
                </a:solidFill>
                <a:latin typeface="メイリオ" panose="020B0604030504040204" pitchFamily="50" charset="-128"/>
                <a:ea typeface="メイリオ" panose="020B0604030504040204" pitchFamily="50" charset="-128"/>
              </a:rPr>
              <a:t>年４月から</a:t>
            </a:r>
            <a:r>
              <a:rPr lang="en-US" altLang="ja-JP" sz="1200" dirty="0" smtClean="0">
                <a:solidFill>
                  <a:schemeClr val="tx1"/>
                </a:solidFill>
                <a:latin typeface="メイリオ" panose="020B0604030504040204" pitchFamily="50" charset="-128"/>
                <a:ea typeface="メイリオ" panose="020B0604030504040204" pitchFamily="50" charset="-128"/>
              </a:rPr>
              <a:t>12</a:t>
            </a:r>
            <a:r>
              <a:rPr lang="ja-JP" altLang="ja-JP" sz="1200" dirty="0" smtClean="0">
                <a:solidFill>
                  <a:schemeClr val="tx1"/>
                </a:solidFill>
                <a:latin typeface="メイリオ" panose="020B0604030504040204" pitchFamily="50" charset="-128"/>
                <a:ea typeface="メイリオ" panose="020B0604030504040204" pitchFamily="50" charset="-128"/>
              </a:rPr>
              <a:t>月末までに開催された地域ケア会議</a:t>
            </a:r>
            <a:r>
              <a:rPr lang="ja-JP" altLang="en-US" sz="1200" dirty="0" smtClean="0">
                <a:solidFill>
                  <a:schemeClr val="tx1"/>
                </a:solidFill>
                <a:latin typeface="メイリオ" panose="020B0604030504040204" pitchFamily="50" charset="-128"/>
                <a:ea typeface="メイリオ" panose="020B0604030504040204" pitchFamily="50" charset="-128"/>
              </a:rPr>
              <a:t>の延べ回数を</a:t>
            </a:r>
            <a:r>
              <a:rPr lang="en-US" altLang="ja-JP" sz="1200" dirty="0" smtClean="0">
                <a:solidFill>
                  <a:schemeClr val="tx1"/>
                </a:solidFill>
                <a:latin typeface="メイリオ" panose="020B0604030504040204" pitchFamily="50" charset="-128"/>
                <a:ea typeface="メイリオ" panose="020B0604030504040204" pitchFamily="50" charset="-128"/>
              </a:rPr>
              <a:t>2019</a:t>
            </a:r>
            <a:r>
              <a:rPr lang="ja-JP" altLang="en-US" sz="1200" dirty="0" smtClean="0">
                <a:solidFill>
                  <a:schemeClr val="tx1"/>
                </a:solidFill>
                <a:latin typeface="メイリオ" panose="020B0604030504040204" pitchFamily="50" charset="-128"/>
                <a:ea typeface="メイリオ" panose="020B0604030504040204" pitchFamily="50" charset="-128"/>
              </a:rPr>
              <a:t>年</a:t>
            </a:r>
            <a:r>
              <a:rPr lang="en-US" altLang="ja-JP" sz="1200" dirty="0" smtClean="0">
                <a:solidFill>
                  <a:schemeClr val="tx1"/>
                </a:solidFill>
                <a:latin typeface="メイリオ" panose="020B0604030504040204" pitchFamily="50" charset="-128"/>
                <a:ea typeface="メイリオ" panose="020B0604030504040204" pitchFamily="50" charset="-128"/>
              </a:rPr>
              <a:t>12</a:t>
            </a:r>
            <a:r>
              <a:rPr lang="ja-JP" altLang="en-US" sz="1200" dirty="0" smtClean="0">
                <a:solidFill>
                  <a:schemeClr val="tx1"/>
                </a:solidFill>
                <a:latin typeface="メイリオ" panose="020B0604030504040204" pitchFamily="50" charset="-128"/>
                <a:ea typeface="メイリオ" panose="020B0604030504040204" pitchFamily="50" charset="-128"/>
              </a:rPr>
              <a:t>月末日時点の受給者</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　数で除した割合である。</a:t>
            </a:r>
            <a:endParaRPr lang="en-US" altLang="ja-JP" sz="12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en-US" altLang="ja-JP" sz="1200"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評価結果のポイント</a:t>
            </a:r>
            <a:r>
              <a:rPr kumimoji="1" lang="en-US" altLang="ja-JP" sz="1200"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dirty="0" smtClean="0">
                <a:solidFill>
                  <a:schemeClr val="tx1"/>
                </a:solidFill>
                <a:latin typeface="メイリオ" panose="020B0604030504040204" pitchFamily="50" charset="-128"/>
                <a:ea typeface="メイリオ" panose="020B0604030504040204" pitchFamily="50" charset="-128"/>
              </a:rPr>
              <a:t>○　地域ケア会議での個別ケースの検討数の実績は令和元年度に比べ向上が図られている。</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rPr>
              <a:t>○　令和２年度評価指標において、配点を引き上げるとともに、評価段階を２段階から４段階へ多層化したことで、実績が高い保険者</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rPr>
              <a:t>　への配点が高まるなど、上位・下位のメリハリ付けとインセンティブ付与が強化。</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633105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solidFill>
                  <a:prstClr val="white"/>
                </a:solidFill>
                <a:latin typeface="Meiryo UI" panose="020B0604030504040204" pitchFamily="50" charset="-128"/>
                <a:ea typeface="Meiryo UI" panose="020B0604030504040204" pitchFamily="50" charset="-128"/>
              </a:rPr>
              <a:t>2020</a:t>
            </a:r>
            <a:r>
              <a:rPr lang="ja-JP" altLang="en-US" sz="1963" b="1" dirty="0">
                <a:solidFill>
                  <a:prstClr val="white"/>
                </a:solidFill>
                <a:latin typeface="Meiryo UI" panose="020B0604030504040204" pitchFamily="50" charset="-128"/>
                <a:ea typeface="Meiryo UI" panose="020B0604030504040204" pitchFamily="50" charset="-128"/>
              </a:rPr>
              <a:t>年度（市町村分） </a:t>
            </a:r>
            <a:r>
              <a:rPr lang="ja-JP" altLang="ja-JP" sz="1963" b="1" dirty="0">
                <a:latin typeface="Meiryo UI" panose="020B0604030504040204" pitchFamily="50" charset="-128"/>
                <a:ea typeface="Meiryo UI" panose="020B0604030504040204" pitchFamily="50" charset="-128"/>
              </a:rPr>
              <a:t>Ⅱ　自立支援、重度化防止</a:t>
            </a:r>
            <a:r>
              <a:rPr lang="ja-JP" altLang="en-US" sz="1963" b="1" dirty="0">
                <a:latin typeface="Meiryo UI" panose="020B0604030504040204" pitchFamily="50" charset="-128"/>
                <a:ea typeface="Meiryo UI" panose="020B0604030504040204" pitchFamily="50" charset="-128"/>
              </a:rPr>
              <a:t>等</a:t>
            </a:r>
            <a:r>
              <a:rPr lang="ja-JP" altLang="ja-JP" sz="1963" b="1" dirty="0">
                <a:latin typeface="Meiryo UI" panose="020B0604030504040204" pitchFamily="50" charset="-128"/>
                <a:ea typeface="Meiryo UI" panose="020B0604030504040204" pitchFamily="50" charset="-128"/>
              </a:rPr>
              <a:t>に資する施策の推進</a:t>
            </a:r>
            <a:r>
              <a:rPr lang="ja-JP" altLang="en-US" sz="1963" b="1" dirty="0">
                <a:latin typeface="Meiryo UI" panose="020B0604030504040204" pitchFamily="50" charset="-128"/>
                <a:ea typeface="Meiryo UI" panose="020B0604030504040204" pitchFamily="50" charset="-128"/>
              </a:rPr>
              <a:t>＜全体＞</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202052" y="6415610"/>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19</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BB5F68FB-A61B-426F-A928-0E6D1F6D2990}"/>
              </a:ext>
            </a:extLst>
          </p:cNvPr>
          <p:cNvGraphicFramePr>
            <a:graphicFrameLocks/>
          </p:cNvGraphicFramePr>
          <p:nvPr>
            <p:extLst>
              <p:ext uri="{D42A27DB-BD31-4B8C-83A1-F6EECF244321}">
                <p14:modId xmlns:p14="http://schemas.microsoft.com/office/powerpoint/2010/main" val="2695371540"/>
              </p:ext>
            </p:extLst>
          </p:nvPr>
        </p:nvGraphicFramePr>
        <p:xfrm>
          <a:off x="361931" y="483156"/>
          <a:ext cx="8996400" cy="6055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209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0" marR="0" lvl="0" indent="0" algn="ctr" defTabSz="897444" rtl="0" eaLnBrk="1" fontAlgn="auto" latinLnBrk="0" hangingPunct="1">
              <a:lnSpc>
                <a:spcPct val="100000"/>
              </a:lnSpc>
              <a:spcBef>
                <a:spcPts val="0"/>
              </a:spcBef>
              <a:spcAft>
                <a:spcPts val="0"/>
              </a:spcAft>
              <a:buClrTx/>
              <a:buSzTx/>
              <a:buFontTx/>
              <a:buNone/>
              <a:tabLst/>
              <a:defRPr/>
            </a:pPr>
            <a:r>
              <a:rPr kumimoji="1" lang="en-US" altLang="ja-JP"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a:t>
            </a:r>
            <a:r>
              <a:rPr kumimoji="1" lang="ja-JP" altLang="en-US" sz="1964"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（市町村分）保険者機能強化推進交付金に係る評価結果＜推進分＞</a:t>
            </a:r>
            <a:endParaRPr kumimoji="1" lang="en-US" altLang="ja-JP" sz="1964"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 name="スライド番号プレースホルダー 1">
            <a:extLst>
              <a:ext uri="{FF2B5EF4-FFF2-40B4-BE49-F238E27FC236}">
                <a16:creationId xmlns:a16="http://schemas.microsoft.com/office/drawing/2014/main" id="{3AF4ECC3-E700-4DC8-8B95-6BDE9FED5E56}"/>
              </a:ext>
            </a:extLst>
          </p:cNvPr>
          <p:cNvSpPr>
            <a:spLocks noGrp="1"/>
          </p:cNvSpPr>
          <p:nvPr>
            <p:ph type="sldNum" sz="quarter" idx="12"/>
          </p:nvPr>
        </p:nvSpPr>
        <p:spPr>
          <a:xfrm>
            <a:off x="7175738" y="6407421"/>
            <a:ext cx="2258612" cy="358279"/>
          </a:xfrm>
        </p:spPr>
        <p:txBody>
          <a:bodyPr/>
          <a:lstStyle/>
          <a:p>
            <a:pPr marL="0" marR="0" lvl="0" indent="0" algn="r" defTabSz="932580" rtl="0" eaLnBrk="1" fontAlgn="auto" latinLnBrk="0" hangingPunct="1">
              <a:lnSpc>
                <a:spcPct val="100000"/>
              </a:lnSpc>
              <a:spcBef>
                <a:spcPts val="0"/>
              </a:spcBef>
              <a:spcAft>
                <a:spcPts val="0"/>
              </a:spcAft>
              <a:buClrTx/>
              <a:buSzTx/>
              <a:buFontTx/>
              <a:buNone/>
              <a:tabLst/>
              <a:defRPr/>
            </a:pPr>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2</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10" name="グラフ 9">
            <a:extLst>
              <a:ext uri="{FF2B5EF4-FFF2-40B4-BE49-F238E27FC236}">
                <a16:creationId xmlns:a16="http://schemas.microsoft.com/office/drawing/2014/main" id="{C7726D2E-2264-45B0-8786-015026F8344D}"/>
              </a:ext>
            </a:extLst>
          </p:cNvPr>
          <p:cNvGraphicFramePr>
            <a:graphicFrameLocks/>
          </p:cNvGraphicFramePr>
          <p:nvPr/>
        </p:nvGraphicFramePr>
        <p:xfrm>
          <a:off x="388145" y="541456"/>
          <a:ext cx="8943973" cy="593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4898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solidFill>
                  <a:prstClr val="white"/>
                </a:solidFill>
                <a:latin typeface="Meiryo UI" panose="020B0604030504040204" pitchFamily="50" charset="-128"/>
                <a:ea typeface="Meiryo UI" panose="020B0604030504040204" pitchFamily="50" charset="-128"/>
              </a:rPr>
              <a:t>2020</a:t>
            </a:r>
            <a:r>
              <a:rPr lang="ja-JP" altLang="en-US" sz="1963" b="1" dirty="0">
                <a:solidFill>
                  <a:prstClr val="white"/>
                </a:solidFill>
                <a:latin typeface="Meiryo UI" panose="020B0604030504040204" pitchFamily="50" charset="-128"/>
                <a:ea typeface="Meiryo UI" panose="020B0604030504040204" pitchFamily="50" charset="-128"/>
              </a:rPr>
              <a:t>年度（市町村分） </a:t>
            </a:r>
            <a:r>
              <a:rPr lang="ja-JP" altLang="ja-JP" sz="1963" b="1" dirty="0">
                <a:latin typeface="Meiryo UI" panose="020B0604030504040204" pitchFamily="50" charset="-128"/>
                <a:ea typeface="Meiryo UI" panose="020B0604030504040204" pitchFamily="50" charset="-128"/>
              </a:rPr>
              <a:t>Ⅱ　自立支援、重度化防止</a:t>
            </a:r>
            <a:r>
              <a:rPr lang="ja-JP" altLang="en-US" sz="1963" b="1" dirty="0">
                <a:latin typeface="Meiryo UI" panose="020B0604030504040204" pitchFamily="50" charset="-128"/>
                <a:ea typeface="Meiryo UI" panose="020B0604030504040204" pitchFamily="50" charset="-128"/>
              </a:rPr>
              <a:t>等</a:t>
            </a:r>
            <a:r>
              <a:rPr lang="ja-JP" altLang="ja-JP" sz="1963" b="1" dirty="0">
                <a:latin typeface="Meiryo UI" panose="020B0604030504040204" pitchFamily="50" charset="-128"/>
                <a:ea typeface="Meiryo UI" panose="020B0604030504040204" pitchFamily="50" charset="-128"/>
              </a:rPr>
              <a:t>に資する施策の推進</a:t>
            </a:r>
            <a:r>
              <a:rPr lang="ja-JP" altLang="en-US" sz="1963" b="1" dirty="0">
                <a:latin typeface="Meiryo UI" panose="020B0604030504040204" pitchFamily="50" charset="-128"/>
                <a:ea typeface="Meiryo UI" panose="020B0604030504040204" pitchFamily="50" charset="-128"/>
              </a:rPr>
              <a:t>＜推進分＞</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236395" y="6538887"/>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20</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432663DE-FAC5-41FD-A13F-B9F273C8ACBF}"/>
              </a:ext>
            </a:extLst>
          </p:cNvPr>
          <p:cNvGraphicFramePr>
            <a:graphicFrameLocks/>
          </p:cNvGraphicFramePr>
          <p:nvPr>
            <p:extLst>
              <p:ext uri="{D42A27DB-BD31-4B8C-83A1-F6EECF244321}">
                <p14:modId xmlns:p14="http://schemas.microsoft.com/office/powerpoint/2010/main" val="3632455465"/>
              </p:ext>
            </p:extLst>
          </p:nvPr>
        </p:nvGraphicFramePr>
        <p:xfrm>
          <a:off x="353477" y="482626"/>
          <a:ext cx="9013309"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51302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solidFill>
                  <a:prstClr val="white"/>
                </a:solidFill>
                <a:latin typeface="Meiryo UI" panose="020B0604030504040204" pitchFamily="50" charset="-128"/>
                <a:ea typeface="Meiryo UI" panose="020B0604030504040204" pitchFamily="50" charset="-128"/>
              </a:rPr>
              <a:t>2020</a:t>
            </a:r>
            <a:r>
              <a:rPr lang="ja-JP" altLang="en-US" sz="1963" b="1" dirty="0">
                <a:solidFill>
                  <a:prstClr val="white"/>
                </a:solidFill>
                <a:latin typeface="Meiryo UI" panose="020B0604030504040204" pitchFamily="50" charset="-128"/>
                <a:ea typeface="Meiryo UI" panose="020B0604030504040204" pitchFamily="50" charset="-128"/>
              </a:rPr>
              <a:t>年度（市町村分） </a:t>
            </a:r>
            <a:r>
              <a:rPr lang="ja-JP" altLang="ja-JP" sz="1963" b="1" dirty="0">
                <a:latin typeface="Meiryo UI" panose="020B0604030504040204" pitchFamily="50" charset="-128"/>
                <a:ea typeface="Meiryo UI" panose="020B0604030504040204" pitchFamily="50" charset="-128"/>
              </a:rPr>
              <a:t>Ⅱ　自立支援、重度化防止</a:t>
            </a:r>
            <a:r>
              <a:rPr lang="ja-JP" altLang="en-US" sz="1963" b="1" dirty="0">
                <a:latin typeface="Meiryo UI" panose="020B0604030504040204" pitchFamily="50" charset="-128"/>
                <a:ea typeface="Meiryo UI" panose="020B0604030504040204" pitchFamily="50" charset="-128"/>
              </a:rPr>
              <a:t>等</a:t>
            </a:r>
            <a:r>
              <a:rPr lang="ja-JP" altLang="ja-JP" sz="1963" b="1" dirty="0">
                <a:latin typeface="Meiryo UI" panose="020B0604030504040204" pitchFamily="50" charset="-128"/>
                <a:ea typeface="Meiryo UI" panose="020B0604030504040204" pitchFamily="50" charset="-128"/>
              </a:rPr>
              <a:t>に資する施策の推進</a:t>
            </a:r>
            <a:r>
              <a:rPr lang="ja-JP" altLang="en-US" sz="1964" b="1" dirty="0">
                <a:solidFill>
                  <a:prstClr val="white"/>
                </a:solidFill>
                <a:latin typeface="Meiryo UI" panose="020B0604030504040204" pitchFamily="50" charset="-128"/>
                <a:ea typeface="Meiryo UI" panose="020B0604030504040204" pitchFamily="50" charset="-128"/>
              </a:rPr>
              <a:t>＜支援分＞</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164387" y="6463084"/>
            <a:ext cx="2268060" cy="358279"/>
          </a:xfrm>
        </p:spPr>
        <p:txBody>
          <a:bodyPr/>
          <a:lstStyle/>
          <a:p>
            <a:pPr defTabSz="897444">
              <a:defRPr/>
            </a:pPr>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21</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CAD78684-8E71-4FE8-A394-3F864C5E341C}"/>
              </a:ext>
            </a:extLst>
          </p:cNvPr>
          <p:cNvGraphicFramePr>
            <a:graphicFrameLocks/>
          </p:cNvGraphicFramePr>
          <p:nvPr/>
        </p:nvGraphicFramePr>
        <p:xfrm>
          <a:off x="353477" y="482626"/>
          <a:ext cx="9013309"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77829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7333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latin typeface="Meiryo UI" panose="020B0604030504040204" pitchFamily="50" charset="-128"/>
                <a:ea typeface="Meiryo UI" panose="020B0604030504040204" pitchFamily="50" charset="-128"/>
              </a:rPr>
              <a:t>＜全体＞</a:t>
            </a:r>
            <a:endParaRPr lang="ja-JP" altLang="ja-JP" sz="1964"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41956" y="6530534"/>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22</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1B0207E2-E734-4AD6-81C0-CED664AD3ECB}"/>
              </a:ext>
            </a:extLst>
          </p:cNvPr>
          <p:cNvGraphicFramePr>
            <a:graphicFrameLocks/>
          </p:cNvGraphicFramePr>
          <p:nvPr>
            <p:extLst>
              <p:ext uri="{D42A27DB-BD31-4B8C-83A1-F6EECF244321}">
                <p14:modId xmlns:p14="http://schemas.microsoft.com/office/powerpoint/2010/main" val="1260599185"/>
              </p:ext>
            </p:extLst>
          </p:nvPr>
        </p:nvGraphicFramePr>
        <p:xfrm>
          <a:off x="361931" y="483156"/>
          <a:ext cx="8996400" cy="6055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8318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7333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3" b="1" dirty="0">
                <a:latin typeface="Meiryo UI" panose="020B0604030504040204" pitchFamily="50" charset="-128"/>
                <a:ea typeface="Meiryo UI" panose="020B0604030504040204" pitchFamily="50" charset="-128"/>
              </a:rPr>
              <a:t>＜推進分＞</a:t>
            </a:r>
            <a:endParaRPr lang="ja-JP" altLang="ja-JP" sz="1964"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41956" y="6530534"/>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23</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7" name="グラフ 6">
            <a:extLst>
              <a:ext uri="{FF2B5EF4-FFF2-40B4-BE49-F238E27FC236}">
                <a16:creationId xmlns:a16="http://schemas.microsoft.com/office/drawing/2014/main" id="{6491CECD-8DD5-4A2B-B100-C5A6CCB7D537}"/>
              </a:ext>
            </a:extLst>
          </p:cNvPr>
          <p:cNvGraphicFramePr>
            <a:graphicFrameLocks/>
          </p:cNvGraphicFramePr>
          <p:nvPr/>
        </p:nvGraphicFramePr>
        <p:xfrm>
          <a:off x="353477" y="482626"/>
          <a:ext cx="9013309"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38237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7333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solidFill>
                  <a:prstClr val="white"/>
                </a:solidFill>
                <a:latin typeface="Meiryo UI" panose="020B0604030504040204" pitchFamily="50" charset="-128"/>
                <a:ea typeface="Meiryo UI" panose="020B0604030504040204" pitchFamily="50" charset="-128"/>
              </a:rPr>
              <a:t>＜支援分＞</a:t>
            </a:r>
            <a:endParaRPr lang="ja-JP" altLang="ja-JP" sz="1964"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41956" y="6530534"/>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24</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7" name="グラフ 6">
            <a:extLst>
              <a:ext uri="{FF2B5EF4-FFF2-40B4-BE49-F238E27FC236}">
                <a16:creationId xmlns:a16="http://schemas.microsoft.com/office/drawing/2014/main" id="{0052D7A8-9A65-4871-B96D-9A01024C0EE6}"/>
              </a:ext>
            </a:extLst>
          </p:cNvPr>
          <p:cNvGraphicFramePr>
            <a:graphicFrameLocks/>
          </p:cNvGraphicFramePr>
          <p:nvPr/>
        </p:nvGraphicFramePr>
        <p:xfrm>
          <a:off x="353477" y="482626"/>
          <a:ext cx="9013309" cy="6056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11948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b="1" dirty="0">
                <a:solidFill>
                  <a:prstClr val="white"/>
                </a:solidFill>
                <a:latin typeface="Meiryo UI" panose="020B0604030504040204" pitchFamily="50" charset="-128"/>
                <a:ea typeface="Meiryo UI" panose="020B0604030504040204" pitchFamily="50" charset="-128"/>
              </a:rPr>
              <a:t>2020</a:t>
            </a:r>
            <a:r>
              <a:rPr lang="ja-JP" altLang="en-US" b="1" dirty="0">
                <a:solidFill>
                  <a:prstClr val="white"/>
                </a:solidFill>
                <a:latin typeface="Meiryo UI" panose="020B0604030504040204" pitchFamily="50" charset="-128"/>
                <a:ea typeface="Meiryo UI" panose="020B0604030504040204" pitchFamily="50" charset="-128"/>
              </a:rPr>
              <a:t>年度（市町村分） </a:t>
            </a:r>
            <a:r>
              <a:rPr lang="ja-JP" altLang="ja-JP" b="1" dirty="0">
                <a:latin typeface="Meiryo UI" panose="020B0604030504040204" pitchFamily="50" charset="-128"/>
                <a:ea typeface="Meiryo UI" panose="020B0604030504040204" pitchFamily="50" charset="-128"/>
              </a:rPr>
              <a:t>Ⅱ　自立支援、重度化防止</a:t>
            </a:r>
            <a:r>
              <a:rPr lang="ja-JP" altLang="en-US" b="1" dirty="0">
                <a:latin typeface="Meiryo UI" panose="020B0604030504040204" pitchFamily="50" charset="-128"/>
                <a:ea typeface="Meiryo UI" panose="020B0604030504040204" pitchFamily="50" charset="-128"/>
              </a:rPr>
              <a:t>等</a:t>
            </a:r>
            <a:r>
              <a:rPr lang="ja-JP" altLang="ja-JP" b="1" dirty="0">
                <a:latin typeface="Meiryo UI" panose="020B0604030504040204" pitchFamily="50" charset="-128"/>
                <a:ea typeface="Meiryo UI" panose="020B0604030504040204" pitchFamily="50" charset="-128"/>
              </a:rPr>
              <a:t>に資する施策の推進</a:t>
            </a:r>
            <a:r>
              <a:rPr lang="ja-JP" altLang="en-US" b="1" dirty="0">
                <a:latin typeface="Meiryo UI" panose="020B0604030504040204" pitchFamily="50" charset="-128"/>
                <a:ea typeface="Meiryo UI" panose="020B0604030504040204" pitchFamily="50" charset="-128"/>
              </a:rPr>
              <a:t>＜全体＞</a:t>
            </a:r>
            <a:endParaRPr lang="ja-JP" altLang="ja-JP"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282274" y="6517184"/>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25</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A42F6E86-1E14-4E3C-B2DF-9E3D3ED0CF20}"/>
              </a:ext>
            </a:extLst>
          </p:cNvPr>
          <p:cNvGraphicFramePr>
            <a:graphicFrameLocks/>
          </p:cNvGraphicFramePr>
          <p:nvPr>
            <p:extLst>
              <p:ext uri="{D42A27DB-BD31-4B8C-83A1-F6EECF244321}">
                <p14:modId xmlns:p14="http://schemas.microsoft.com/office/powerpoint/2010/main" val="1764692152"/>
              </p:ext>
            </p:extLst>
          </p:nvPr>
        </p:nvGraphicFramePr>
        <p:xfrm>
          <a:off x="435133" y="488540"/>
          <a:ext cx="8849997" cy="60444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60526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766" b="1" dirty="0">
                <a:solidFill>
                  <a:prstClr val="white"/>
                </a:solidFill>
                <a:latin typeface="Meiryo UI" panose="020B0604030504040204" pitchFamily="50" charset="-128"/>
                <a:ea typeface="Meiryo UI" panose="020B0604030504040204" pitchFamily="50" charset="-128"/>
              </a:rPr>
              <a:t>2020</a:t>
            </a:r>
            <a:r>
              <a:rPr lang="ja-JP" altLang="en-US" sz="1766" b="1" dirty="0">
                <a:solidFill>
                  <a:prstClr val="white"/>
                </a:solidFill>
                <a:latin typeface="Meiryo UI" panose="020B0604030504040204" pitchFamily="50" charset="-128"/>
                <a:ea typeface="Meiryo UI" panose="020B0604030504040204" pitchFamily="50" charset="-128"/>
              </a:rPr>
              <a:t>年度（市町村分） </a:t>
            </a:r>
            <a:r>
              <a:rPr lang="ja-JP" altLang="ja-JP" sz="1766" b="1" dirty="0">
                <a:latin typeface="Meiryo UI" panose="020B0604030504040204" pitchFamily="50" charset="-128"/>
                <a:ea typeface="Meiryo UI" panose="020B0604030504040204" pitchFamily="50" charset="-128"/>
              </a:rPr>
              <a:t>Ⅱ　自立支援、重度化防止</a:t>
            </a:r>
            <a:r>
              <a:rPr lang="ja-JP" altLang="en-US" sz="1766" b="1" dirty="0">
                <a:latin typeface="Meiryo UI" panose="020B0604030504040204" pitchFamily="50" charset="-128"/>
                <a:ea typeface="Meiryo UI" panose="020B0604030504040204" pitchFamily="50" charset="-128"/>
              </a:rPr>
              <a:t>等</a:t>
            </a:r>
            <a:r>
              <a:rPr lang="ja-JP" altLang="ja-JP" sz="1766" b="1" dirty="0">
                <a:latin typeface="Meiryo UI" panose="020B0604030504040204" pitchFamily="50" charset="-128"/>
                <a:ea typeface="Meiryo UI" panose="020B0604030504040204" pitchFamily="50" charset="-128"/>
              </a:rPr>
              <a:t>に資する施策の推進</a:t>
            </a:r>
            <a:r>
              <a:rPr lang="ja-JP" altLang="en-US" sz="1766" b="1" dirty="0">
                <a:latin typeface="Meiryo UI" panose="020B0604030504040204" pitchFamily="50" charset="-128"/>
                <a:ea typeface="Meiryo UI" panose="020B0604030504040204" pitchFamily="50" charset="-128"/>
              </a:rPr>
              <a:t>＜推進・支援分＞</a:t>
            </a:r>
            <a:endParaRPr lang="ja-JP" altLang="ja-JP" sz="1766"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282274" y="6517184"/>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26</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6BB602FF-E399-4C4D-9612-DEBD8FE32777}"/>
              </a:ext>
            </a:extLst>
          </p:cNvPr>
          <p:cNvGraphicFramePr>
            <a:graphicFrameLocks/>
          </p:cNvGraphicFramePr>
          <p:nvPr>
            <p:extLst>
              <p:ext uri="{D42A27DB-BD31-4B8C-83A1-F6EECF244321}">
                <p14:modId xmlns:p14="http://schemas.microsoft.com/office/powerpoint/2010/main" val="1385049976"/>
              </p:ext>
            </p:extLst>
          </p:nvPr>
        </p:nvGraphicFramePr>
        <p:xfrm>
          <a:off x="341642" y="273823"/>
          <a:ext cx="9036976" cy="70499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25959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897798564"/>
              </p:ext>
            </p:extLst>
          </p:nvPr>
        </p:nvGraphicFramePr>
        <p:xfrm>
          <a:off x="55397" y="647109"/>
          <a:ext cx="4592760" cy="2731810"/>
        </p:xfrm>
        <a:graphic>
          <a:graphicData uri="http://schemas.openxmlformats.org/drawingml/2006/table">
            <a:tbl>
              <a:tblPr firstRow="1" bandRow="1">
                <a:tableStyleId>{5C22544A-7EE6-4342-B048-85BDC9FD1C3A}</a:tableStyleId>
              </a:tblPr>
              <a:tblGrid>
                <a:gridCol w="1139557">
                  <a:extLst>
                    <a:ext uri="{9D8B030D-6E8A-4147-A177-3AD203B41FA5}">
                      <a16:colId xmlns:a16="http://schemas.microsoft.com/office/drawing/2014/main" val="3213912223"/>
                    </a:ext>
                  </a:extLst>
                </a:gridCol>
                <a:gridCol w="1139557">
                  <a:extLst>
                    <a:ext uri="{9D8B030D-6E8A-4147-A177-3AD203B41FA5}">
                      <a16:colId xmlns:a16="http://schemas.microsoft.com/office/drawing/2014/main" val="3754300463"/>
                    </a:ext>
                  </a:extLst>
                </a:gridCol>
                <a:gridCol w="1156823">
                  <a:extLst>
                    <a:ext uri="{9D8B030D-6E8A-4147-A177-3AD203B41FA5}">
                      <a16:colId xmlns:a16="http://schemas.microsoft.com/office/drawing/2014/main" val="158932267"/>
                    </a:ext>
                  </a:extLst>
                </a:gridCol>
                <a:gridCol w="1156823">
                  <a:extLst>
                    <a:ext uri="{9D8B030D-6E8A-4147-A177-3AD203B41FA5}">
                      <a16:colId xmlns:a16="http://schemas.microsoft.com/office/drawing/2014/main" val="2777642334"/>
                    </a:ext>
                  </a:extLst>
                </a:gridCol>
              </a:tblGrid>
              <a:tr h="365158">
                <a:tc gridSpan="4">
                  <a:txBody>
                    <a:bodyPr/>
                    <a:lstStyle/>
                    <a:p>
                      <a:pPr marL="0" marR="0" lvl="0" indent="0" algn="l" defTabSz="914546" rtl="0" eaLnBrk="1" fontAlgn="auto" latinLnBrk="0" hangingPunct="1">
                        <a:lnSpc>
                          <a:spcPct val="100000"/>
                        </a:lnSpc>
                        <a:spcBef>
                          <a:spcPts val="0"/>
                        </a:spcBef>
                        <a:spcAft>
                          <a:spcPts val="0"/>
                        </a:spcAft>
                        <a:buClrTx/>
                        <a:buSzTx/>
                        <a:buFontTx/>
                        <a:buNone/>
                        <a:tabLst/>
                        <a:defRPr/>
                      </a:pPr>
                      <a:r>
                        <a:rPr lang="en-US" altLang="ja-JP" sz="800" b="0" dirty="0" smtClean="0">
                          <a:solidFill>
                            <a:schemeClr val="bg1"/>
                          </a:solidFill>
                          <a:latin typeface="メイリオ" panose="020B0604030504040204" pitchFamily="50" charset="-128"/>
                          <a:ea typeface="メイリオ" panose="020B0604030504040204" pitchFamily="50" charset="-128"/>
                        </a:rPr>
                        <a:t>2019</a:t>
                      </a:r>
                      <a:r>
                        <a:rPr lang="ja-JP" altLang="en-US" sz="800" b="0" dirty="0" smtClean="0">
                          <a:solidFill>
                            <a:schemeClr val="bg1"/>
                          </a:solidFill>
                          <a:latin typeface="メイリオ" panose="020B0604030504040204" pitchFamily="50" charset="-128"/>
                          <a:ea typeface="メイリオ" panose="020B0604030504040204" pitchFamily="50" charset="-128"/>
                        </a:rPr>
                        <a:t>年度評価指標　介護予防に資する住民主体の通いの場への</a:t>
                      </a:r>
                      <a:r>
                        <a:rPr lang="en-US" altLang="ja-JP" sz="800" b="0" dirty="0" smtClean="0">
                          <a:solidFill>
                            <a:schemeClr val="bg1"/>
                          </a:solidFill>
                          <a:latin typeface="メイリオ" panose="020B0604030504040204" pitchFamily="50" charset="-128"/>
                          <a:ea typeface="メイリオ" panose="020B0604030504040204" pitchFamily="50" charset="-128"/>
                        </a:rPr>
                        <a:t>65</a:t>
                      </a:r>
                      <a:r>
                        <a:rPr lang="ja-JP" altLang="en-US" sz="800" b="0" dirty="0" smtClean="0">
                          <a:solidFill>
                            <a:schemeClr val="bg1"/>
                          </a:solidFill>
                          <a:latin typeface="メイリオ" panose="020B0604030504040204" pitchFamily="50" charset="-128"/>
                          <a:ea typeface="メイリオ" panose="020B0604030504040204" pitchFamily="50" charset="-128"/>
                        </a:rPr>
                        <a:t>歳以上の方の参加率</a:t>
                      </a:r>
                      <a:endParaRPr kumimoji="1" lang="ja-JP" altLang="en-US" sz="800" b="0" dirty="0">
                        <a:solidFill>
                          <a:schemeClr val="bg1"/>
                        </a:solidFill>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11319291"/>
                  </a:ext>
                </a:extLst>
              </a:tr>
              <a:tr h="383372">
                <a:tc gridSpan="4">
                  <a:txBody>
                    <a:bodyPr/>
                    <a:lstStyle/>
                    <a:p>
                      <a:pPr algn="l"/>
                      <a:r>
                        <a:rPr lang="ja-JP" altLang="en-US" sz="800" dirty="0" smtClean="0">
                          <a:solidFill>
                            <a:schemeClr val="tx1"/>
                          </a:solidFill>
                          <a:latin typeface="メイリオ" panose="020B0604030504040204" pitchFamily="50" charset="-128"/>
                          <a:ea typeface="メイリオ" panose="020B0604030504040204" pitchFamily="50" charset="-128"/>
                        </a:rPr>
                        <a:t>介護予防に資する通いの場への参加状況を評価　</a:t>
                      </a:r>
                      <a:r>
                        <a:rPr lang="ja-JP" altLang="en-US" sz="800" dirty="0" smtClean="0">
                          <a:solidFill>
                            <a:srgbClr val="FF0000"/>
                          </a:solidFill>
                          <a:latin typeface="メイリオ" panose="020B0604030504040204" pitchFamily="50" charset="-128"/>
                          <a:ea typeface="メイリオ" panose="020B0604030504040204" pitchFamily="50" charset="-128"/>
                        </a:rPr>
                        <a:t>全国平均 </a:t>
                      </a:r>
                      <a:r>
                        <a:rPr lang="en-US" altLang="ja-JP" sz="800" dirty="0" smtClean="0">
                          <a:solidFill>
                            <a:srgbClr val="FF0000"/>
                          </a:solidFill>
                          <a:latin typeface="メイリオ" panose="020B0604030504040204" pitchFamily="50" charset="-128"/>
                          <a:ea typeface="メイリオ" panose="020B0604030504040204" pitchFamily="50" charset="-128"/>
                        </a:rPr>
                        <a:t>2.2</a:t>
                      </a:r>
                      <a:r>
                        <a:rPr lang="ja-JP" altLang="en-US" sz="800" dirty="0" smtClean="0">
                          <a:solidFill>
                            <a:srgbClr val="FF0000"/>
                          </a:solidFill>
                          <a:latin typeface="メイリオ" panose="020B0604030504040204" pitchFamily="50" charset="-128"/>
                          <a:ea typeface="メイリオ" panose="020B0604030504040204" pitchFamily="50" charset="-128"/>
                        </a:rPr>
                        <a:t>％</a:t>
                      </a:r>
                      <a:endParaRPr kumimoji="1" lang="ja-JP" altLang="en-US" sz="800" dirty="0">
                        <a:solidFill>
                          <a:srgbClr val="FF0000"/>
                        </a:solidFill>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3045561"/>
                  </a:ext>
                </a:extLst>
              </a:tr>
              <a:tr h="396656">
                <a:tc>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ja-JP" altLang="en-US" sz="800" dirty="0" smtClean="0">
                          <a:latin typeface="メイリオ" panose="020B0604030504040204" pitchFamily="50" charset="-128"/>
                          <a:ea typeface="メイリオ" panose="020B0604030504040204" pitchFamily="50" charset="-128"/>
                        </a:rPr>
                        <a:t>上位３割</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algn="ctr"/>
                      <a:r>
                        <a:rPr kumimoji="1" lang="ja-JP" altLang="en-US" sz="800" dirty="0" smtClean="0">
                          <a:latin typeface="メイリオ" panose="020B0604030504040204" pitchFamily="50" charset="-128"/>
                          <a:ea typeface="メイリオ" panose="020B0604030504040204" pitchFamily="50" charset="-128"/>
                        </a:rPr>
                        <a:t>上位５割</a:t>
                      </a:r>
                      <a:endParaRPr kumimoji="1" lang="en-US" altLang="ja-JP" sz="800" dirty="0" smtClean="0">
                        <a:latin typeface="メイリオ" panose="020B0604030504040204" pitchFamily="50" charset="-128"/>
                        <a:ea typeface="メイリオ" panose="020B0604030504040204" pitchFamily="50" charset="-128"/>
                      </a:endParaRPr>
                    </a:p>
                  </a:txBody>
                  <a:tcPr marL="89668" marR="89668" marT="44835" marB="44835" anchor="ctr"/>
                </a:tc>
                <a:tc rowSpan="5">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800" dirty="0" smtClean="0">
                          <a:latin typeface="メイリオ" panose="020B0604030504040204" pitchFamily="50" charset="-128"/>
                          <a:ea typeface="メイリオ" panose="020B0604030504040204" pitchFamily="50" charset="-128"/>
                        </a:rPr>
                        <a:t>（上位３割）</a:t>
                      </a:r>
                      <a:endParaRPr kumimoji="1" lang="en-US" altLang="ja-JP" sz="8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800" dirty="0" smtClean="0">
                          <a:latin typeface="メイリオ" panose="020B0604030504040204" pitchFamily="50" charset="-128"/>
                          <a:ea typeface="メイリオ" panose="020B0604030504040204" pitchFamily="50" charset="-128"/>
                        </a:rPr>
                        <a:t>15</a:t>
                      </a:r>
                      <a:r>
                        <a:rPr kumimoji="1" lang="ja-JP" altLang="en-US" sz="800" dirty="0" smtClean="0">
                          <a:latin typeface="メイリオ" panose="020B0604030504040204" pitchFamily="50" charset="-128"/>
                          <a:ea typeface="メイリオ" panose="020B0604030504040204" pitchFamily="50" charset="-128"/>
                        </a:rPr>
                        <a:t>点</a:t>
                      </a:r>
                      <a:endParaRPr kumimoji="1" lang="en-US" altLang="ja-JP" sz="8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en-US" altLang="ja-JP" sz="8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800" dirty="0" smtClean="0">
                          <a:latin typeface="メイリオ" panose="020B0604030504040204" pitchFamily="50" charset="-128"/>
                          <a:ea typeface="メイリオ" panose="020B0604030504040204" pitchFamily="50" charset="-128"/>
                        </a:rPr>
                        <a:t>（上位５割）</a:t>
                      </a:r>
                      <a:endParaRPr kumimoji="1" lang="en-US" altLang="ja-JP" sz="8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800" dirty="0" smtClean="0">
                          <a:latin typeface="メイリオ" panose="020B0604030504040204" pitchFamily="50" charset="-128"/>
                          <a:ea typeface="メイリオ" panose="020B0604030504040204" pitchFamily="50" charset="-128"/>
                        </a:rPr>
                        <a:t>8</a:t>
                      </a:r>
                      <a:r>
                        <a:rPr kumimoji="1" lang="ja-JP" altLang="en-US" sz="800" dirty="0" smtClean="0">
                          <a:latin typeface="メイリオ" panose="020B0604030504040204" pitchFamily="50" charset="-128"/>
                          <a:ea typeface="メイリオ" panose="020B0604030504040204" pitchFamily="50" charset="-128"/>
                        </a:rPr>
                        <a:t>点</a:t>
                      </a:r>
                    </a:p>
                  </a:txBody>
                  <a:tcPr marL="89668" marR="89668" marT="44835" marB="44835"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9192528"/>
                  </a:ext>
                </a:extLst>
              </a:tr>
              <a:tr h="396656">
                <a:tc>
                  <a:txBody>
                    <a:bodyPr/>
                    <a:lstStyle/>
                    <a:p>
                      <a:pPr algn="ctr"/>
                      <a:r>
                        <a:rPr kumimoji="1" lang="en-US" altLang="ja-JP" sz="800" dirty="0" smtClean="0">
                          <a:latin typeface="メイリオ" panose="020B0604030504040204" pitchFamily="50" charset="-128"/>
                          <a:ea typeface="メイリオ" panose="020B0604030504040204" pitchFamily="50" charset="-128"/>
                        </a:rPr>
                        <a:t>10</a:t>
                      </a:r>
                      <a:r>
                        <a:rPr kumimoji="1" lang="ja-JP" altLang="en-US" sz="800" dirty="0" smtClean="0">
                          <a:latin typeface="メイリオ" panose="020B0604030504040204" pitchFamily="50" charset="-128"/>
                          <a:ea typeface="メイリオ" panose="020B0604030504040204" pitchFamily="50" charset="-128"/>
                        </a:rPr>
                        <a:t>万人以上</a:t>
                      </a:r>
                      <a:endParaRPr kumimoji="1" lang="en-US" altLang="ja-JP" sz="8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800" dirty="0" smtClean="0">
                          <a:latin typeface="メイリオ" panose="020B0604030504040204" pitchFamily="50" charset="-128"/>
                          <a:ea typeface="メイリオ" panose="020B0604030504040204" pitchFamily="50" charset="-128"/>
                        </a:rPr>
                        <a:t>1.67135%</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algn="ctr"/>
                      <a:r>
                        <a:rPr kumimoji="1" lang="en-US" altLang="ja-JP" sz="800" dirty="0" smtClean="0">
                          <a:latin typeface="メイリオ" panose="020B0604030504040204" pitchFamily="50" charset="-128"/>
                          <a:ea typeface="メイリオ" panose="020B0604030504040204" pitchFamily="50" charset="-128"/>
                        </a:rPr>
                        <a:t>1.05736%</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17957722"/>
                  </a:ext>
                </a:extLst>
              </a:tr>
              <a:tr h="396656">
                <a:tc>
                  <a:txBody>
                    <a:bodyPr/>
                    <a:lstStyle/>
                    <a:p>
                      <a:pPr algn="ctr"/>
                      <a:r>
                        <a:rPr kumimoji="1" lang="ja-JP" altLang="en-US" sz="800" dirty="0" smtClean="0">
                          <a:latin typeface="メイリオ" panose="020B0604030504040204" pitchFamily="50" charset="-128"/>
                          <a:ea typeface="メイリオ" panose="020B0604030504040204" pitchFamily="50" charset="-128"/>
                        </a:rPr>
                        <a:t>５万人～</a:t>
                      </a:r>
                      <a:r>
                        <a:rPr kumimoji="1" lang="en-US" altLang="ja-JP" sz="800" dirty="0" smtClean="0">
                          <a:latin typeface="メイリオ" panose="020B0604030504040204" pitchFamily="50" charset="-128"/>
                          <a:ea typeface="メイリオ" panose="020B0604030504040204" pitchFamily="50" charset="-128"/>
                        </a:rPr>
                        <a:t>10</a:t>
                      </a:r>
                      <a:r>
                        <a:rPr kumimoji="1" lang="ja-JP" altLang="en-US" sz="800" dirty="0" smtClean="0">
                          <a:latin typeface="メイリオ" panose="020B0604030504040204" pitchFamily="50" charset="-128"/>
                          <a:ea typeface="メイリオ" panose="020B0604030504040204" pitchFamily="50" charset="-128"/>
                        </a:rPr>
                        <a:t>万人</a:t>
                      </a:r>
                      <a:endParaRPr kumimoji="1" lang="en-US" altLang="ja-JP" sz="8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800" dirty="0" smtClean="0">
                          <a:latin typeface="メイリオ" panose="020B0604030504040204" pitchFamily="50" charset="-128"/>
                          <a:ea typeface="メイリオ" panose="020B0604030504040204" pitchFamily="50" charset="-128"/>
                        </a:rPr>
                        <a:t>2.03634%</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algn="ctr"/>
                      <a:r>
                        <a:rPr kumimoji="1" lang="en-US" altLang="ja-JP" sz="800" dirty="0" smtClean="0">
                          <a:latin typeface="メイリオ" panose="020B0604030504040204" pitchFamily="50" charset="-128"/>
                          <a:ea typeface="メイリオ" panose="020B0604030504040204" pitchFamily="50" charset="-128"/>
                        </a:rPr>
                        <a:t>1.34276%</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78865279"/>
                  </a:ext>
                </a:extLst>
              </a:tr>
              <a:tr h="396656">
                <a:tc>
                  <a:txBody>
                    <a:bodyPr/>
                    <a:lstStyle/>
                    <a:p>
                      <a:pPr algn="ctr"/>
                      <a:r>
                        <a:rPr kumimoji="1" lang="ja-JP" altLang="en-US" sz="800" dirty="0" smtClean="0">
                          <a:latin typeface="メイリオ" panose="020B0604030504040204" pitchFamily="50" charset="-128"/>
                          <a:ea typeface="メイリオ" panose="020B0604030504040204" pitchFamily="50" charset="-128"/>
                        </a:rPr>
                        <a:t>１万人～５万人</a:t>
                      </a:r>
                      <a:endParaRPr kumimoji="1" lang="en-US" altLang="ja-JP" sz="8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tcPr>
                </a:tc>
                <a:tc>
                  <a:txBody>
                    <a:bodyPr/>
                    <a:lstStyle/>
                    <a:p>
                      <a:pPr algn="ctr"/>
                      <a:r>
                        <a:rPr kumimoji="1" lang="en-US" altLang="ja-JP" sz="800" dirty="0" smtClean="0">
                          <a:latin typeface="メイリオ" panose="020B0604030504040204" pitchFamily="50" charset="-128"/>
                          <a:ea typeface="メイリオ" panose="020B0604030504040204" pitchFamily="50" charset="-128"/>
                        </a:rPr>
                        <a:t>2.92182%</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a:txBody>
                    <a:bodyPr/>
                    <a:lstStyle/>
                    <a:p>
                      <a:pPr algn="ctr"/>
                      <a:r>
                        <a:rPr kumimoji="1" lang="en-US" altLang="ja-JP" sz="800" dirty="0" smtClean="0">
                          <a:latin typeface="メイリオ" panose="020B0604030504040204" pitchFamily="50" charset="-128"/>
                          <a:ea typeface="メイリオ" panose="020B0604030504040204" pitchFamily="50" charset="-128"/>
                        </a:rPr>
                        <a:t>1.34355%</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75852788"/>
                  </a:ext>
                </a:extLst>
              </a:tr>
              <a:tr h="396656">
                <a:tc>
                  <a:txBody>
                    <a:bodyPr/>
                    <a:lstStyle/>
                    <a:p>
                      <a:pPr algn="ctr"/>
                      <a:r>
                        <a:rPr kumimoji="1" lang="ja-JP" altLang="en-US" sz="800" dirty="0" smtClean="0">
                          <a:latin typeface="メイリオ" panose="020B0604030504040204" pitchFamily="50" charset="-128"/>
                          <a:ea typeface="メイリオ" panose="020B0604030504040204" pitchFamily="50" charset="-128"/>
                        </a:rPr>
                        <a:t>１万人未満</a:t>
                      </a:r>
                      <a:endParaRPr kumimoji="1" lang="en-US" altLang="ja-JP" sz="800" dirty="0" smtClean="0">
                        <a:latin typeface="メイリオ" panose="020B0604030504040204" pitchFamily="50" charset="-128"/>
                        <a:ea typeface="メイリオ" panose="020B0604030504040204" pitchFamily="50" charset="-128"/>
                      </a:endParaRPr>
                    </a:p>
                  </a:txBody>
                  <a:tcPr marL="89668" marR="89668" marT="44835" marB="44835"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メイリオ" panose="020B0604030504040204" pitchFamily="50" charset="-128"/>
                          <a:ea typeface="メイリオ" panose="020B0604030504040204" pitchFamily="50" charset="-128"/>
                        </a:rPr>
                        <a:t>3.14484%</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lnB w="1270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メイリオ" panose="020B0604030504040204" pitchFamily="50" charset="-128"/>
                          <a:ea typeface="メイリオ" panose="020B0604030504040204" pitchFamily="50" charset="-128"/>
                        </a:rPr>
                        <a:t>1.12957%</a:t>
                      </a:r>
                      <a:endParaRPr kumimoji="1" lang="ja-JP" altLang="en-US" sz="800" dirty="0">
                        <a:latin typeface="メイリオ" panose="020B0604030504040204" pitchFamily="50" charset="-128"/>
                        <a:ea typeface="メイリオ" panose="020B0604030504040204" pitchFamily="50" charset="-128"/>
                      </a:endParaRPr>
                    </a:p>
                  </a:txBody>
                  <a:tcPr marL="89668" marR="89668" marT="44835" marB="44835" anchor="ctr">
                    <a:lnB w="12700" cap="flat" cmpd="sng" algn="ctr">
                      <a:solidFill>
                        <a:schemeClr val="tx1"/>
                      </a:solidFill>
                      <a:prstDash val="solid"/>
                      <a:round/>
                      <a:headEnd type="none" w="med" len="med"/>
                      <a:tailEnd type="none" w="med" len="med"/>
                    </a:lnB>
                  </a:tcP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00571017"/>
                  </a:ext>
                </a:extLst>
              </a:tr>
            </a:tbl>
          </a:graphicData>
        </a:graphic>
      </p:graphicFrame>
      <p:sp>
        <p:nvSpPr>
          <p:cNvPr id="6" name="正方形/長方形 5"/>
          <p:cNvSpPr/>
          <p:nvPr/>
        </p:nvSpPr>
        <p:spPr>
          <a:xfrm>
            <a:off x="3115" y="121356"/>
            <a:ext cx="9714032" cy="36421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21" tIns="44812" rIns="89621" bIns="44812" anchor="ctr"/>
          <a:lstStyle/>
          <a:p>
            <a:pPr algn="ctr"/>
            <a:r>
              <a:rPr lang="ja-JP" altLang="ja-JP" sz="1962" b="1" dirty="0">
                <a:latin typeface="Meiryo UI" panose="020B0604030504040204" pitchFamily="50" charset="-128"/>
                <a:ea typeface="Meiryo UI" panose="020B0604030504040204" pitchFamily="50" charset="-128"/>
              </a:rPr>
              <a:t>Ⅱ　自立支援、重度化防止</a:t>
            </a:r>
            <a:r>
              <a:rPr lang="ja-JP" altLang="en-US" sz="1962" b="1" dirty="0">
                <a:latin typeface="Meiryo UI" panose="020B0604030504040204" pitchFamily="50" charset="-128"/>
                <a:ea typeface="Meiryo UI" panose="020B0604030504040204" pitchFamily="50" charset="-128"/>
              </a:rPr>
              <a:t>等</a:t>
            </a:r>
            <a:r>
              <a:rPr lang="ja-JP" altLang="ja-JP" sz="1962" b="1" dirty="0">
                <a:latin typeface="Meiryo UI" panose="020B0604030504040204" pitchFamily="50" charset="-128"/>
                <a:ea typeface="Meiryo UI" panose="020B0604030504040204" pitchFamily="50" charset="-128"/>
              </a:rPr>
              <a:t>に資する施策の推進</a:t>
            </a:r>
            <a:endParaRPr lang="ja-JP" altLang="ja-JP" sz="1962"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397911176"/>
              </p:ext>
            </p:extLst>
          </p:nvPr>
        </p:nvGraphicFramePr>
        <p:xfrm>
          <a:off x="4895787" y="623262"/>
          <a:ext cx="4769076" cy="5911830"/>
        </p:xfrm>
        <a:graphic>
          <a:graphicData uri="http://schemas.openxmlformats.org/drawingml/2006/table">
            <a:tbl>
              <a:tblPr/>
              <a:tblGrid>
                <a:gridCol w="831891">
                  <a:extLst>
                    <a:ext uri="{9D8B030D-6E8A-4147-A177-3AD203B41FA5}">
                      <a16:colId xmlns:a16="http://schemas.microsoft.com/office/drawing/2014/main" val="1822285060"/>
                    </a:ext>
                  </a:extLst>
                </a:gridCol>
                <a:gridCol w="787437">
                  <a:extLst>
                    <a:ext uri="{9D8B030D-6E8A-4147-A177-3AD203B41FA5}">
                      <a16:colId xmlns:a16="http://schemas.microsoft.com/office/drawing/2014/main" val="1910366048"/>
                    </a:ext>
                  </a:extLst>
                </a:gridCol>
                <a:gridCol w="787437">
                  <a:extLst>
                    <a:ext uri="{9D8B030D-6E8A-4147-A177-3AD203B41FA5}">
                      <a16:colId xmlns:a16="http://schemas.microsoft.com/office/drawing/2014/main" val="1427892271"/>
                    </a:ext>
                  </a:extLst>
                </a:gridCol>
                <a:gridCol w="787437">
                  <a:extLst>
                    <a:ext uri="{9D8B030D-6E8A-4147-A177-3AD203B41FA5}">
                      <a16:colId xmlns:a16="http://schemas.microsoft.com/office/drawing/2014/main" val="3733745797"/>
                    </a:ext>
                  </a:extLst>
                </a:gridCol>
                <a:gridCol w="787437">
                  <a:extLst>
                    <a:ext uri="{9D8B030D-6E8A-4147-A177-3AD203B41FA5}">
                      <a16:colId xmlns:a16="http://schemas.microsoft.com/office/drawing/2014/main" val="3106046836"/>
                    </a:ext>
                  </a:extLst>
                </a:gridCol>
                <a:gridCol w="787437">
                  <a:extLst>
                    <a:ext uri="{9D8B030D-6E8A-4147-A177-3AD203B41FA5}">
                      <a16:colId xmlns:a16="http://schemas.microsoft.com/office/drawing/2014/main" val="2162549116"/>
                    </a:ext>
                  </a:extLst>
                </a:gridCol>
              </a:tblGrid>
              <a:tr h="394122">
                <a:tc gridSpan="6">
                  <a:txBody>
                    <a:bodyPr/>
                    <a:lstStyle/>
                    <a:p>
                      <a:pPr algn="l" rtl="0" fontAlgn="ctr"/>
                      <a:r>
                        <a:rPr lang="en-US" altLang="ja-JP" sz="800" b="0" i="0" u="none" strike="noStrike" dirty="0" smtClean="0">
                          <a:solidFill>
                            <a:srgbClr val="FFFFFF"/>
                          </a:solidFill>
                          <a:effectLst/>
                          <a:latin typeface="メイリオ" panose="020B0604030504040204" pitchFamily="50" charset="-128"/>
                          <a:ea typeface="メイリオ" panose="020B0604030504040204" pitchFamily="50" charset="-128"/>
                        </a:rPr>
                        <a:t>2020</a:t>
                      </a:r>
                      <a:r>
                        <a:rPr lang="ja-JP" altLang="en-US" sz="800" b="0" i="0" u="none" strike="noStrike" dirty="0" smtClean="0">
                          <a:solidFill>
                            <a:srgbClr val="FFFFFF"/>
                          </a:solidFill>
                          <a:effectLst/>
                          <a:latin typeface="メイリオ" panose="020B0604030504040204" pitchFamily="50" charset="-128"/>
                          <a:ea typeface="メイリオ" panose="020B0604030504040204" pitchFamily="50" charset="-128"/>
                        </a:rPr>
                        <a:t>年度評価指標　介護</a:t>
                      </a:r>
                      <a:r>
                        <a:rPr lang="ja-JP" altLang="en-US" sz="800" b="0" i="0" u="none" strike="noStrike" dirty="0">
                          <a:solidFill>
                            <a:srgbClr val="FFFFFF"/>
                          </a:solidFill>
                          <a:effectLst/>
                          <a:latin typeface="メイリオ" panose="020B0604030504040204" pitchFamily="50" charset="-128"/>
                          <a:ea typeface="メイリオ" panose="020B0604030504040204" pitchFamily="50" charset="-128"/>
                        </a:rPr>
                        <a:t>予防に資する住民主体の通いの場への</a:t>
                      </a:r>
                      <a:r>
                        <a:rPr lang="en-US" altLang="ja-JP" sz="800" b="0" i="0" u="none" strike="noStrike" dirty="0">
                          <a:solidFill>
                            <a:srgbClr val="FFFFFF"/>
                          </a:solidFill>
                          <a:effectLst/>
                          <a:latin typeface="メイリオ" panose="020B0604030504040204" pitchFamily="50" charset="-128"/>
                          <a:ea typeface="メイリオ" panose="020B0604030504040204" pitchFamily="50" charset="-128"/>
                        </a:rPr>
                        <a:t>65</a:t>
                      </a:r>
                      <a:r>
                        <a:rPr lang="ja-JP" altLang="en-US" sz="800" b="0" i="0" u="none" strike="noStrike" dirty="0">
                          <a:solidFill>
                            <a:srgbClr val="FFFFFF"/>
                          </a:solidFill>
                          <a:effectLst/>
                          <a:latin typeface="メイリオ" panose="020B0604030504040204" pitchFamily="50" charset="-128"/>
                          <a:ea typeface="メイリオ" panose="020B0604030504040204" pitchFamily="50" charset="-128"/>
                        </a:rPr>
                        <a:t>歳以上の方の参加者数</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62150977"/>
                  </a:ext>
                </a:extLst>
              </a:tr>
              <a:tr h="394122">
                <a:tc gridSpan="6">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介護予防に資する通いの場への参加率（週１回</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全国平均　</a:t>
                      </a:r>
                      <a:r>
                        <a:rPr lang="en-US" altLang="ja-JP" sz="800" b="0" i="0" u="none" strike="noStrike" dirty="0" smtClean="0">
                          <a:solidFill>
                            <a:srgbClr val="FF0000"/>
                          </a:solidFill>
                          <a:effectLst/>
                          <a:latin typeface="メイリオ" panose="020B0604030504040204" pitchFamily="50" charset="-128"/>
                          <a:ea typeface="メイリオ" panose="020B0604030504040204" pitchFamily="50" charset="-128"/>
                        </a:rPr>
                        <a:t>2.6</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FF0000"/>
                          </a:solidFill>
                          <a:effectLst/>
                          <a:latin typeface="メイリオ" panose="020B0604030504040204" pitchFamily="50" charset="-128"/>
                          <a:ea typeface="メイリオ" panose="020B0604030504040204" pitchFamily="50" charset="-128"/>
                        </a:rPr>
                        <a:t>2.6</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a:t>
                      </a:r>
                      <a:endParaRPr lang="ja-JP" altLang="en-US" sz="800" b="0" i="0" u="none" strike="noStrike" dirty="0">
                        <a:solidFill>
                          <a:srgbClr val="FF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85907975"/>
                  </a:ext>
                </a:extLst>
              </a:tr>
              <a:tr h="394122">
                <a:tc>
                  <a:txBody>
                    <a:bodyPr/>
                    <a:lstStyle/>
                    <a:p>
                      <a:pPr algn="ctr" fontAlgn="ctr"/>
                      <a:r>
                        <a:rPr lang="ja-JP" altLang="en-US" sz="1100" b="0" i="0" u="none" strike="noStrike">
                          <a:effectLst/>
                          <a:latin typeface="Arial" panose="020B0604020202020204" pitchFamily="34" charset="0"/>
                          <a:ea typeface="ＭＳ Ｐゴシック" panose="020B0600070205080204" pitchFamily="50" charset="-128"/>
                        </a:rPr>
                        <a:t>　</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上位５割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（上位１割）</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en-US" altLang="zh-CN" sz="800" b="0" i="0" u="none" strike="noStrike">
                          <a:solidFill>
                            <a:srgbClr val="000000"/>
                          </a:solidFill>
                          <a:effectLst/>
                          <a:latin typeface="メイリオ" panose="020B0604030504040204" pitchFamily="50" charset="-128"/>
                          <a:ea typeface="メイリオ" panose="020B0604030504040204" pitchFamily="50" charset="-128"/>
                        </a:rPr>
                        <a:t>20</a:t>
                      </a: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（上位３割）</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en-US" altLang="zh-CN" sz="800" b="0" i="0" u="none" strike="noStrike">
                          <a:solidFill>
                            <a:srgbClr val="000000"/>
                          </a:solidFill>
                          <a:effectLst/>
                          <a:latin typeface="メイリオ" panose="020B0604030504040204" pitchFamily="50" charset="-128"/>
                          <a:ea typeface="メイリオ" panose="020B0604030504040204" pitchFamily="50" charset="-128"/>
                        </a:rPr>
                        <a:t>15</a:t>
                      </a: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（上位５割）</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en-US" altLang="zh-CN" sz="800" b="0" i="0" u="none" strike="noStrike">
                          <a:solidFill>
                            <a:srgbClr val="000000"/>
                          </a:solidFill>
                          <a:effectLst/>
                          <a:latin typeface="メイリオ" panose="020B0604030504040204" pitchFamily="50" charset="-128"/>
                          <a:ea typeface="メイリオ" panose="020B0604030504040204" pitchFamily="50" charset="-128"/>
                        </a:rPr>
                        <a:t>10</a:t>
                      </a: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（上位８割）</a:t>
                      </a:r>
                      <a:br>
                        <a:rPr lang="zh-CN" altLang="en-US" sz="800" b="0" i="0" u="none" strike="noStrike">
                          <a:solidFill>
                            <a:srgbClr val="000000"/>
                          </a:solidFill>
                          <a:effectLst/>
                          <a:latin typeface="メイリオ" panose="020B0604030504040204" pitchFamily="50" charset="-128"/>
                          <a:ea typeface="メイリオ" panose="020B0604030504040204" pitchFamily="50" charset="-128"/>
                        </a:rPr>
                      </a:br>
                      <a:r>
                        <a:rPr lang="en-US" altLang="zh-CN" sz="8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点</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2995178045"/>
                  </a:ext>
                </a:extLst>
              </a:tr>
              <a:tr h="394122">
                <a:tc>
                  <a:txBody>
                    <a:bodyPr/>
                    <a:lstStyle/>
                    <a:p>
                      <a:pPr algn="ctr" rtl="0"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万人以上</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9.11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9.16%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5.40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5.45%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2.79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2.82%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0.97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0.98%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3257450011"/>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５万人～</a:t>
                      </a: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10.90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10.52%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5.14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5.08%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2.41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2.49%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0.78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0.79%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1087306064"/>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１万人～５万人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10.24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10.31%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5.43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5.48%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0.79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0.80%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923652358"/>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３千人～１万人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12.01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12.04%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5.61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5.57%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0.86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0.85%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331929448"/>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３千人未満</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15.55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15.66%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5.57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5.67%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2.57%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0.90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0.91%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4289343491"/>
                  </a:ext>
                </a:extLst>
              </a:tr>
              <a:tr h="394122">
                <a:tc gridSpan="6">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介護予防に資する通いの場への参加率（月１回</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全国平均　</a:t>
                      </a:r>
                      <a:r>
                        <a:rPr lang="en-US" altLang="ja-JP" sz="800" b="0" i="0" u="none" strike="noStrike" dirty="0" smtClean="0">
                          <a:solidFill>
                            <a:srgbClr val="FF0000"/>
                          </a:solidFill>
                          <a:effectLst/>
                          <a:latin typeface="メイリオ" panose="020B0604030504040204" pitchFamily="50" charset="-128"/>
                          <a:ea typeface="メイリオ" panose="020B0604030504040204" pitchFamily="50" charset="-128"/>
                        </a:rPr>
                        <a:t>6.7</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FF0000"/>
                          </a:solidFill>
                          <a:effectLst/>
                          <a:latin typeface="メイリオ" panose="020B0604030504040204" pitchFamily="50" charset="-128"/>
                          <a:ea typeface="メイリオ" panose="020B0604030504040204" pitchFamily="50" charset="-128"/>
                        </a:rPr>
                        <a:t>6.7</a:t>
                      </a:r>
                      <a:r>
                        <a:rPr lang="ja-JP" altLang="en-US" sz="800" b="0" i="0" u="none" strike="noStrike" dirty="0" smtClean="0">
                          <a:solidFill>
                            <a:srgbClr val="FF0000"/>
                          </a:solidFill>
                          <a:effectLst/>
                          <a:latin typeface="メイリオ" panose="020B0604030504040204" pitchFamily="50" charset="-128"/>
                          <a:ea typeface="メイリオ" panose="020B0604030504040204" pitchFamily="50" charset="-128"/>
                        </a:rPr>
                        <a:t>％）</a:t>
                      </a:r>
                      <a:endParaRPr lang="ja-JP" altLang="en-US" sz="800" b="0" i="0" u="none" strike="noStrike" dirty="0">
                        <a:solidFill>
                          <a:srgbClr val="FF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6071151"/>
                  </a:ext>
                </a:extLst>
              </a:tr>
              <a:tr h="394122">
                <a:tc>
                  <a:txBody>
                    <a:bodyPr/>
                    <a:lstStyle/>
                    <a:p>
                      <a:pPr algn="ctr" fontAlgn="ctr"/>
                      <a:r>
                        <a:rPr lang="ja-JP" altLang="en-US" sz="1100" b="0" i="0" u="none" strike="noStrike">
                          <a:effectLst/>
                          <a:latin typeface="Arial" panose="020B0604020202020204" pitchFamily="34" charset="0"/>
                          <a:ea typeface="ＭＳ Ｐゴシック" panose="020B0600070205080204" pitchFamily="50" charset="-128"/>
                        </a:rPr>
                        <a:t>　</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上位５割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（上位１割）</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a:t>
                      </a:r>
                      <a:r>
                        <a:rPr lang="en-US" altLang="zh-CN" sz="800" b="0" i="0" u="none" strike="noStrike" dirty="0" smtClean="0">
                          <a:solidFill>
                            <a:srgbClr val="000000"/>
                          </a:solidFill>
                          <a:effectLst/>
                          <a:latin typeface="メイリオ" panose="020B0604030504040204" pitchFamily="50" charset="-128"/>
                          <a:ea typeface="メイリオ" panose="020B0604030504040204" pitchFamily="50" charset="-128"/>
                        </a:rPr>
                        <a:t>0</a:t>
                      </a: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点</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（上位３割）</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8</a:t>
                      </a:r>
                      <a:r>
                        <a:rPr lang="zh-CN"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点</a:t>
                      </a: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（上位５割）</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5</a:t>
                      </a:r>
                      <a:r>
                        <a:rPr lang="zh-CN"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点</a:t>
                      </a: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t>（上位８割）</a:t>
                      </a:r>
                      <a:br>
                        <a:rPr lang="zh-CN"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3</a:t>
                      </a:r>
                      <a:r>
                        <a:rPr lang="zh-CN"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点</a:t>
                      </a:r>
                      <a:endParaRPr lang="zh-CN"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2233251991"/>
                  </a:ext>
                </a:extLst>
              </a:tr>
              <a:tr h="394122">
                <a:tc>
                  <a:txBody>
                    <a:bodyPr/>
                    <a:lstStyle/>
                    <a:p>
                      <a:pPr algn="ctr" rtl="0"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万人以上</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20.74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21.00%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11.68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11.53%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7.33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7.26%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4.36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4.41%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2905105820"/>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５万人～</a:t>
                      </a: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10</a:t>
                      </a: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18.33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18.49%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11.08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11.16%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7.43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7.50%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4.16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4.19%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2101232038"/>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１万人～５万人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21.27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21.39%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12.02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12.07%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7.43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7.43%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3.97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3.98%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62067509"/>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３千人～１万人</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23.74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23.51%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12.40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12.34%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7.55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7.61%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4.02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4.07%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2643912892"/>
                  </a:ext>
                </a:extLst>
              </a:tr>
              <a:tr h="394122">
                <a:tc>
                  <a:txBody>
                    <a:bodyPr/>
                    <a:lstStyle/>
                    <a:p>
                      <a:pPr algn="ctr" rtl="0"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３千人未満</a:t>
                      </a:r>
                    </a:p>
                  </a:txBody>
                  <a:tcPr marL="5559" marR="5559" marT="5559"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27.00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27.31%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12.38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12.67%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7.63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7.72%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3.97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rtl="0"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3.98%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559" marR="5559" marT="555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946607240"/>
                  </a:ext>
                </a:extLst>
              </a:tr>
            </a:tbl>
          </a:graphicData>
        </a:graphic>
      </p:graphicFrame>
      <p:sp>
        <p:nvSpPr>
          <p:cNvPr id="4" name="スライド番号プレースホルダー 3"/>
          <p:cNvSpPr>
            <a:spLocks noGrp="1"/>
          </p:cNvSpPr>
          <p:nvPr>
            <p:ph type="sldNum" sz="quarter" idx="12"/>
          </p:nvPr>
        </p:nvSpPr>
        <p:spPr>
          <a:xfrm>
            <a:off x="7280325" y="6535092"/>
            <a:ext cx="2268061" cy="373831"/>
          </a:xfrm>
        </p:spPr>
        <p:txBody>
          <a:bodyPr/>
          <a:lstStyle/>
          <a:p>
            <a:r>
              <a:rPr lang="en-US" altLang="ja-JP" dirty="0" smtClean="0">
                <a:solidFill>
                  <a:prstClr val="black">
                    <a:tint val="75000"/>
                  </a:prstClr>
                </a:solidFill>
              </a:rPr>
              <a:t>27</a:t>
            </a:r>
            <a:endParaRPr lang="ja-JP" altLang="en-US" dirty="0">
              <a:solidFill>
                <a:prstClr val="black">
                  <a:tint val="75000"/>
                </a:prstClr>
              </a:solidFill>
            </a:endParaRPr>
          </a:p>
        </p:txBody>
      </p:sp>
      <p:sp>
        <p:nvSpPr>
          <p:cNvPr id="7" name="正方形/長方形 6"/>
          <p:cNvSpPr/>
          <p:nvPr/>
        </p:nvSpPr>
        <p:spPr>
          <a:xfrm>
            <a:off x="35595" y="4158828"/>
            <a:ext cx="4592760" cy="15841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smtClean="0">
                <a:solidFill>
                  <a:schemeClr val="tx1"/>
                </a:solidFill>
                <a:latin typeface="メイリオ" panose="020B0604030504040204" pitchFamily="50" charset="-128"/>
                <a:ea typeface="メイリオ" panose="020B0604030504040204" pitchFamily="50" charset="-128"/>
              </a:rPr>
              <a:t>【</a:t>
            </a:r>
            <a:r>
              <a:rPr kumimoji="1" lang="ja-JP" altLang="en-US" sz="800" dirty="0" smtClean="0">
                <a:solidFill>
                  <a:schemeClr val="tx1"/>
                </a:solidFill>
                <a:latin typeface="メイリオ" panose="020B0604030504040204" pitchFamily="50" charset="-128"/>
                <a:ea typeface="メイリオ" panose="020B0604030504040204" pitchFamily="50" charset="-128"/>
              </a:rPr>
              <a:t>令和２年度評価指標における算定の考え方</a:t>
            </a:r>
            <a:r>
              <a:rPr kumimoji="1" lang="en-US" altLang="ja-JP" sz="800" dirty="0" smtClean="0">
                <a:solidFill>
                  <a:schemeClr val="tx1"/>
                </a:solidFill>
                <a:latin typeface="メイリオ" panose="020B0604030504040204" pitchFamily="50" charset="-128"/>
                <a:ea typeface="メイリオ" panose="020B0604030504040204" pitchFamily="50" charset="-128"/>
              </a:rPr>
              <a:t>】</a:t>
            </a:r>
          </a:p>
          <a:p>
            <a:r>
              <a:rPr kumimoji="1" lang="ja-JP" altLang="en-US" sz="800" dirty="0" smtClean="0">
                <a:solidFill>
                  <a:schemeClr val="tx1"/>
                </a:solidFill>
                <a:latin typeface="メイリオ" panose="020B0604030504040204" pitchFamily="50" charset="-128"/>
                <a:ea typeface="メイリオ" panose="020B0604030504040204" pitchFamily="50" charset="-128"/>
              </a:rPr>
              <a:t>○　</a:t>
            </a:r>
            <a:r>
              <a:rPr lang="ja-JP" altLang="ja-JP" sz="800" dirty="0" smtClean="0">
                <a:solidFill>
                  <a:schemeClr val="tx1"/>
                </a:solidFill>
                <a:latin typeface="メイリオ" panose="020B0604030504040204" pitchFamily="50" charset="-128"/>
                <a:ea typeface="メイリオ" panose="020B0604030504040204" pitchFamily="50" charset="-128"/>
              </a:rPr>
              <a:t>通い</a:t>
            </a:r>
            <a:r>
              <a:rPr lang="ja-JP" altLang="ja-JP" sz="800" dirty="0">
                <a:solidFill>
                  <a:schemeClr val="tx1"/>
                </a:solidFill>
                <a:latin typeface="メイリオ" panose="020B0604030504040204" pitchFamily="50" charset="-128"/>
                <a:ea typeface="メイリオ" panose="020B0604030504040204" pitchFamily="50" charset="-128"/>
              </a:rPr>
              <a:t>の場への</a:t>
            </a:r>
            <a:r>
              <a:rPr lang="ja-JP" altLang="ja-JP" sz="800" dirty="0" smtClean="0">
                <a:solidFill>
                  <a:schemeClr val="tx1"/>
                </a:solidFill>
                <a:latin typeface="メイリオ" panose="020B0604030504040204" pitchFamily="50" charset="-128"/>
                <a:ea typeface="メイリオ" panose="020B0604030504040204" pitchFamily="50" charset="-128"/>
              </a:rPr>
              <a:t>参加率</a:t>
            </a:r>
            <a:r>
              <a:rPr lang="ja-JP" altLang="en-US" sz="800" dirty="0" smtClean="0">
                <a:solidFill>
                  <a:schemeClr val="tx1"/>
                </a:solidFill>
                <a:latin typeface="メイリオ" panose="020B0604030504040204" pitchFamily="50" charset="-128"/>
                <a:ea typeface="メイリオ" panose="020B0604030504040204" pitchFamily="50" charset="-128"/>
              </a:rPr>
              <a:t>とは、</a:t>
            </a:r>
            <a:r>
              <a:rPr lang="ja-JP" altLang="ja-JP" sz="800" dirty="0" smtClean="0">
                <a:solidFill>
                  <a:schemeClr val="tx1"/>
                </a:solidFill>
                <a:latin typeface="メイリオ" panose="020B0604030504040204" pitchFamily="50" charset="-128"/>
                <a:ea typeface="メイリオ" panose="020B0604030504040204" pitchFamily="50" charset="-128"/>
              </a:rPr>
              <a:t>通い</a:t>
            </a:r>
            <a:r>
              <a:rPr lang="ja-JP" altLang="ja-JP" sz="800" dirty="0">
                <a:solidFill>
                  <a:schemeClr val="tx1"/>
                </a:solidFill>
                <a:latin typeface="メイリオ" panose="020B0604030504040204" pitchFamily="50" charset="-128"/>
                <a:ea typeface="メイリオ" panose="020B0604030504040204" pitchFamily="50" charset="-128"/>
              </a:rPr>
              <a:t>の場の参加者実</a:t>
            </a:r>
            <a:r>
              <a:rPr lang="ja-JP" altLang="ja-JP" sz="800" dirty="0" smtClean="0">
                <a:solidFill>
                  <a:schemeClr val="tx1"/>
                </a:solidFill>
                <a:latin typeface="メイリオ" panose="020B0604030504040204" pitchFamily="50" charset="-128"/>
                <a:ea typeface="メイリオ" panose="020B0604030504040204" pitchFamily="50" charset="-128"/>
              </a:rPr>
              <a:t>人数</a:t>
            </a:r>
            <a:r>
              <a:rPr lang="ja-JP" altLang="en-US" sz="800" dirty="0" smtClean="0">
                <a:solidFill>
                  <a:schemeClr val="tx1"/>
                </a:solidFill>
                <a:latin typeface="メイリオ" panose="020B0604030504040204" pitchFamily="50" charset="-128"/>
                <a:ea typeface="メイリオ" panose="020B0604030504040204" pitchFamily="50" charset="-128"/>
              </a:rPr>
              <a:t>を、当該保険者の</a:t>
            </a:r>
            <a:r>
              <a:rPr lang="ja-JP" altLang="ja-JP" sz="800" dirty="0" smtClean="0">
                <a:solidFill>
                  <a:schemeClr val="tx1"/>
                </a:solidFill>
                <a:latin typeface="メイリオ" panose="020B0604030504040204" pitchFamily="50" charset="-128"/>
                <a:ea typeface="メイリオ" panose="020B0604030504040204" pitchFamily="50" charset="-128"/>
              </a:rPr>
              <a:t>高齢者人口</a:t>
            </a:r>
            <a:r>
              <a:rPr lang="ja-JP" altLang="en-US" sz="800" dirty="0" smtClean="0">
                <a:solidFill>
                  <a:schemeClr val="tx1"/>
                </a:solidFill>
                <a:latin typeface="メイリオ" panose="020B0604030504040204" pitchFamily="50" charset="-128"/>
                <a:ea typeface="メイリオ" panose="020B0604030504040204" pitchFamily="50" charset="-128"/>
              </a:rPr>
              <a:t>（</a:t>
            </a:r>
            <a:r>
              <a:rPr lang="ja-JP" altLang="ja-JP" sz="800" dirty="0" smtClean="0">
                <a:solidFill>
                  <a:schemeClr val="tx1"/>
                </a:solidFill>
                <a:latin typeface="メイリオ" panose="020B0604030504040204" pitchFamily="50" charset="-128"/>
                <a:ea typeface="メイリオ" panose="020B0604030504040204" pitchFamily="50" charset="-128"/>
              </a:rPr>
              <a:t>総務省</a:t>
            </a:r>
            <a:endParaRPr lang="en-US" altLang="ja-JP" sz="800" dirty="0" smtClean="0">
              <a:solidFill>
                <a:schemeClr val="tx1"/>
              </a:solidFill>
              <a:latin typeface="メイリオ" panose="020B0604030504040204" pitchFamily="50" charset="-128"/>
              <a:ea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rPr>
              <a:t>　</a:t>
            </a:r>
            <a:r>
              <a:rPr lang="ja-JP" altLang="ja-JP" sz="800" dirty="0" smtClean="0">
                <a:solidFill>
                  <a:schemeClr val="tx1"/>
                </a:solidFill>
                <a:latin typeface="メイリオ" panose="020B0604030504040204" pitchFamily="50" charset="-128"/>
                <a:ea typeface="メイリオ" panose="020B0604030504040204" pitchFamily="50" charset="-128"/>
              </a:rPr>
              <a:t>「</a:t>
            </a:r>
            <a:r>
              <a:rPr lang="ja-JP" altLang="ja-JP" sz="800" dirty="0">
                <a:solidFill>
                  <a:schemeClr val="tx1"/>
                </a:solidFill>
                <a:latin typeface="メイリオ" panose="020B0604030504040204" pitchFamily="50" charset="-128"/>
                <a:ea typeface="メイリオ" panose="020B0604030504040204" pitchFamily="50" charset="-128"/>
              </a:rPr>
              <a:t>住民</a:t>
            </a:r>
            <a:r>
              <a:rPr lang="ja-JP" altLang="ja-JP" sz="800" dirty="0" smtClean="0">
                <a:solidFill>
                  <a:schemeClr val="tx1"/>
                </a:solidFill>
                <a:latin typeface="メイリオ" panose="020B0604030504040204" pitchFamily="50" charset="-128"/>
                <a:ea typeface="メイリオ" panose="020B0604030504040204" pitchFamily="50" charset="-128"/>
              </a:rPr>
              <a:t>基本台帳</a:t>
            </a:r>
            <a:r>
              <a:rPr lang="ja-JP" altLang="ja-JP" sz="800" dirty="0">
                <a:solidFill>
                  <a:schemeClr val="tx1"/>
                </a:solidFill>
                <a:latin typeface="メイリオ" panose="020B0604030504040204" pitchFamily="50" charset="-128"/>
                <a:ea typeface="メイリオ" panose="020B0604030504040204" pitchFamily="50" charset="-128"/>
              </a:rPr>
              <a:t>に</a:t>
            </a:r>
            <a:r>
              <a:rPr lang="ja-JP" altLang="ja-JP" sz="800" dirty="0" smtClean="0">
                <a:solidFill>
                  <a:schemeClr val="tx1"/>
                </a:solidFill>
                <a:latin typeface="メイリオ" panose="020B0604030504040204" pitchFamily="50" charset="-128"/>
                <a:ea typeface="メイリオ" panose="020B0604030504040204" pitchFamily="50" charset="-128"/>
              </a:rPr>
              <a:t>基づく人口</a:t>
            </a:r>
            <a:r>
              <a:rPr lang="ja-JP" altLang="ja-JP" sz="800" dirty="0">
                <a:solidFill>
                  <a:schemeClr val="tx1"/>
                </a:solidFill>
                <a:latin typeface="メイリオ" panose="020B0604030504040204" pitchFamily="50" charset="-128"/>
                <a:ea typeface="メイリオ" panose="020B0604030504040204" pitchFamily="50" charset="-128"/>
              </a:rPr>
              <a:t>、人口動態及び世帯数」を</a:t>
            </a:r>
            <a:r>
              <a:rPr lang="ja-JP" altLang="ja-JP" sz="800" dirty="0" smtClean="0">
                <a:solidFill>
                  <a:schemeClr val="tx1"/>
                </a:solidFill>
                <a:latin typeface="メイリオ" panose="020B0604030504040204" pitchFamily="50" charset="-128"/>
                <a:ea typeface="メイリオ" panose="020B0604030504040204" pitchFamily="50" charset="-128"/>
              </a:rPr>
              <a:t>使用</a:t>
            </a:r>
            <a:r>
              <a:rPr lang="ja-JP" altLang="en-US" sz="800" dirty="0" smtClean="0">
                <a:solidFill>
                  <a:schemeClr val="tx1"/>
                </a:solidFill>
                <a:latin typeface="メイリオ" panose="020B0604030504040204" pitchFamily="50" charset="-128"/>
                <a:ea typeface="メイリオ" panose="020B0604030504040204" pitchFamily="50" charset="-128"/>
              </a:rPr>
              <a:t>）で除した割合である。</a:t>
            </a:r>
            <a:endParaRPr lang="en-US" altLang="ja-JP" sz="8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8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kumimoji="1" lang="en-US" altLang="ja-JP" sz="800" dirty="0" smtClean="0">
                <a:solidFill>
                  <a:schemeClr val="tx1"/>
                </a:solidFill>
                <a:latin typeface="メイリオ" panose="020B0604030504040204" pitchFamily="50" charset="-128"/>
                <a:ea typeface="メイリオ" panose="020B0604030504040204" pitchFamily="50" charset="-128"/>
              </a:rPr>
              <a:t>【</a:t>
            </a:r>
            <a:r>
              <a:rPr kumimoji="1" lang="ja-JP" altLang="en-US" sz="800" dirty="0" smtClean="0">
                <a:solidFill>
                  <a:schemeClr val="tx1"/>
                </a:solidFill>
                <a:latin typeface="メイリオ" panose="020B0604030504040204" pitchFamily="50" charset="-128"/>
                <a:ea typeface="メイリオ" panose="020B0604030504040204" pitchFamily="50" charset="-128"/>
              </a:rPr>
              <a:t>評価結果のポイント</a:t>
            </a:r>
            <a:r>
              <a:rPr kumimoji="1" lang="en-US" altLang="ja-JP" sz="800" dirty="0" smtClean="0">
                <a:solidFill>
                  <a:schemeClr val="tx1"/>
                </a:solidFill>
                <a:latin typeface="メイリオ" panose="020B0604030504040204" pitchFamily="50" charset="-128"/>
                <a:ea typeface="メイリオ" panose="020B0604030504040204" pitchFamily="50" charset="-128"/>
              </a:rPr>
              <a:t>】</a:t>
            </a:r>
          </a:p>
          <a:p>
            <a:r>
              <a:rPr kumimoji="1" lang="ja-JP" altLang="en-US" sz="800" dirty="0" smtClean="0">
                <a:solidFill>
                  <a:schemeClr val="tx1"/>
                </a:solidFill>
                <a:latin typeface="メイリオ" panose="020B0604030504040204" pitchFamily="50" charset="-128"/>
                <a:ea typeface="メイリオ" panose="020B0604030504040204" pitchFamily="50" charset="-128"/>
              </a:rPr>
              <a:t>○　通いの場への参加実績は、令和元年度に比べ向上が図られている。</a:t>
            </a:r>
            <a:endParaRPr kumimoji="1" lang="en-US" altLang="ja-JP" sz="800" dirty="0" smtClean="0">
              <a:solidFill>
                <a:schemeClr val="tx1"/>
              </a:solidFill>
              <a:latin typeface="メイリオ" panose="020B0604030504040204" pitchFamily="50" charset="-128"/>
              <a:ea typeface="メイリオ" panose="020B0604030504040204" pitchFamily="50" charset="-128"/>
            </a:endParaRPr>
          </a:p>
          <a:p>
            <a:r>
              <a:rPr kumimoji="1" lang="ja-JP" altLang="en-US" sz="800" dirty="0" smtClean="0">
                <a:solidFill>
                  <a:schemeClr val="tx1"/>
                </a:solidFill>
                <a:latin typeface="メイリオ" panose="020B0604030504040204" pitchFamily="50" charset="-128"/>
                <a:ea typeface="メイリオ" panose="020B0604030504040204" pitchFamily="50" charset="-128"/>
              </a:rPr>
              <a:t>○　令和２年度評価指標において、配点を引き上げるとともに、評価段階を２段階から４段階へ</a:t>
            </a:r>
            <a:endParaRPr kumimoji="1" lang="en-US" altLang="ja-JP" sz="800" dirty="0" smtClean="0">
              <a:solidFill>
                <a:schemeClr val="tx1"/>
              </a:solidFill>
              <a:latin typeface="メイリオ" panose="020B0604030504040204" pitchFamily="50" charset="-128"/>
              <a:ea typeface="メイリオ" panose="020B0604030504040204" pitchFamily="50" charset="-128"/>
            </a:endParaRPr>
          </a:p>
          <a:p>
            <a:r>
              <a:rPr kumimoji="1" lang="ja-JP" altLang="en-US" sz="800" dirty="0" smtClean="0">
                <a:solidFill>
                  <a:schemeClr val="tx1"/>
                </a:solidFill>
                <a:latin typeface="メイリオ" panose="020B0604030504040204" pitchFamily="50" charset="-128"/>
                <a:ea typeface="メイリオ" panose="020B0604030504040204" pitchFamily="50" charset="-128"/>
              </a:rPr>
              <a:t>　多層化したことで、実績が高い保険者への配点が高まるなど、上位・下位のメリハリ付けとイ</a:t>
            </a:r>
            <a:endParaRPr kumimoji="1" lang="en-US" altLang="ja-JP" sz="800" dirty="0" smtClean="0">
              <a:solidFill>
                <a:schemeClr val="tx1"/>
              </a:solidFill>
              <a:latin typeface="メイリオ" panose="020B0604030504040204" pitchFamily="50" charset="-128"/>
              <a:ea typeface="メイリオ" panose="020B0604030504040204" pitchFamily="50" charset="-128"/>
            </a:endParaRPr>
          </a:p>
          <a:p>
            <a:r>
              <a:rPr kumimoji="1" lang="ja-JP" altLang="en-US" sz="800" dirty="0" smtClean="0">
                <a:solidFill>
                  <a:schemeClr val="tx1"/>
                </a:solidFill>
                <a:latin typeface="メイリオ" panose="020B0604030504040204" pitchFamily="50" charset="-128"/>
                <a:ea typeface="メイリオ" panose="020B0604030504040204" pitchFamily="50" charset="-128"/>
              </a:rPr>
              <a:t>　ンセンティブ付与が強化。</a:t>
            </a:r>
            <a:endParaRPr kumimoji="1" lang="en-US" altLang="ja-JP" sz="800" dirty="0" smtClean="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98473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latin typeface="Meiryo UI" panose="020B0604030504040204" pitchFamily="50" charset="-128"/>
                <a:ea typeface="Meiryo UI" panose="020B0604030504040204" pitchFamily="50" charset="-128"/>
              </a:rPr>
              <a:t>＜全体＞</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268003" y="6442537"/>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28</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8464DDD3-50FA-47D2-88F0-780D7434DF04}"/>
              </a:ext>
            </a:extLst>
          </p:cNvPr>
          <p:cNvGraphicFramePr>
            <a:graphicFrameLocks/>
          </p:cNvGraphicFramePr>
          <p:nvPr>
            <p:extLst>
              <p:ext uri="{D42A27DB-BD31-4B8C-83A1-F6EECF244321}">
                <p14:modId xmlns:p14="http://schemas.microsoft.com/office/powerpoint/2010/main" val="1714478943"/>
              </p:ext>
            </p:extLst>
          </p:nvPr>
        </p:nvGraphicFramePr>
        <p:xfrm>
          <a:off x="308983" y="541987"/>
          <a:ext cx="9102296" cy="59375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937642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3" b="1" dirty="0">
                <a:latin typeface="Meiryo UI" panose="020B0604030504040204" pitchFamily="50" charset="-128"/>
                <a:ea typeface="Meiryo UI" panose="020B0604030504040204" pitchFamily="50" charset="-128"/>
              </a:rPr>
              <a:t>＜推進分＞</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268003" y="6442537"/>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29</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B6CAC323-6059-4B12-BD7C-29F29FF3985F}"/>
              </a:ext>
            </a:extLst>
          </p:cNvPr>
          <p:cNvGraphicFramePr>
            <a:graphicFrameLocks/>
          </p:cNvGraphicFramePr>
          <p:nvPr/>
        </p:nvGraphicFramePr>
        <p:xfrm>
          <a:off x="317898" y="541457"/>
          <a:ext cx="9084467" cy="5938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69380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0" marR="0" lvl="0" indent="0" algn="ctr" defTabSz="897444" rtl="0" eaLnBrk="1" fontAlgn="auto" latinLnBrk="0" hangingPunct="1">
              <a:lnSpc>
                <a:spcPct val="100000"/>
              </a:lnSpc>
              <a:spcBef>
                <a:spcPts val="0"/>
              </a:spcBef>
              <a:spcAft>
                <a:spcPts val="0"/>
              </a:spcAft>
              <a:buClrTx/>
              <a:buSzTx/>
              <a:buFontTx/>
              <a:buNone/>
              <a:tabLst/>
              <a:defRPr/>
            </a:pPr>
            <a:r>
              <a:rPr kumimoji="1" lang="en-US" altLang="ja-JP"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a:t>
            </a:r>
            <a:r>
              <a:rPr kumimoji="1" lang="ja-JP" altLang="en-US" sz="1964"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（市町村分）保険者機能強化推進交付金に係る評価結果＜支援分＞</a:t>
            </a:r>
            <a:endParaRPr kumimoji="1" lang="en-US" altLang="ja-JP" sz="1964"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8" name="スライド番号プレースホルダー 1">
            <a:extLst>
              <a:ext uri="{FF2B5EF4-FFF2-40B4-BE49-F238E27FC236}">
                <a16:creationId xmlns:a16="http://schemas.microsoft.com/office/drawing/2014/main" id="{7691E3F7-237E-40E0-A891-946F422ADC06}"/>
              </a:ext>
            </a:extLst>
          </p:cNvPr>
          <p:cNvSpPr>
            <a:spLocks noGrp="1"/>
          </p:cNvSpPr>
          <p:nvPr>
            <p:ph type="sldNum" sz="quarter" idx="12"/>
          </p:nvPr>
        </p:nvSpPr>
        <p:spPr>
          <a:xfrm>
            <a:off x="7175738" y="6407421"/>
            <a:ext cx="2258612" cy="358279"/>
          </a:xfrm>
        </p:spPr>
        <p:txBody>
          <a:bodyPr/>
          <a:lstStyle/>
          <a:p>
            <a:pPr marL="0" marR="0" lvl="0" indent="0" algn="r" defTabSz="93258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rPr>
              <a:t>3</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10" name="グラフ 9">
            <a:extLst>
              <a:ext uri="{FF2B5EF4-FFF2-40B4-BE49-F238E27FC236}">
                <a16:creationId xmlns:a16="http://schemas.microsoft.com/office/drawing/2014/main" id="{38D89A0B-E2AF-46CA-8496-B152C4337319}"/>
              </a:ext>
            </a:extLst>
          </p:cNvPr>
          <p:cNvGraphicFramePr>
            <a:graphicFrameLocks/>
          </p:cNvGraphicFramePr>
          <p:nvPr/>
        </p:nvGraphicFramePr>
        <p:xfrm>
          <a:off x="366433" y="541456"/>
          <a:ext cx="8987396" cy="593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08879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ja-JP" altLang="ja-JP" sz="1964" b="1" dirty="0">
                <a:latin typeface="Meiryo UI" panose="020B0604030504040204" pitchFamily="50" charset="-128"/>
                <a:ea typeface="Meiryo UI" panose="020B0604030504040204" pitchFamily="50" charset="-128"/>
              </a:rPr>
              <a:t>Ⅱ　自立支援、重度化防止</a:t>
            </a:r>
            <a:r>
              <a:rPr lang="ja-JP" altLang="en-US" sz="1964" b="1" dirty="0">
                <a:latin typeface="Meiryo UI" panose="020B0604030504040204" pitchFamily="50" charset="-128"/>
                <a:ea typeface="Meiryo UI" panose="020B0604030504040204" pitchFamily="50" charset="-128"/>
              </a:rPr>
              <a:t>等</a:t>
            </a:r>
            <a:r>
              <a:rPr lang="ja-JP" altLang="ja-JP" sz="1964" b="1" dirty="0">
                <a:latin typeface="Meiryo UI" panose="020B0604030504040204" pitchFamily="50" charset="-128"/>
                <a:ea typeface="Meiryo UI" panose="020B0604030504040204" pitchFamily="50" charset="-128"/>
              </a:rPr>
              <a:t>に資する施策の推進</a:t>
            </a:r>
            <a:r>
              <a:rPr lang="ja-JP" altLang="en-US" sz="1964" b="1" dirty="0">
                <a:solidFill>
                  <a:prstClr val="white"/>
                </a:solidFill>
                <a:latin typeface="Meiryo UI" panose="020B0604030504040204" pitchFamily="50" charset="-128"/>
                <a:ea typeface="Meiryo UI" panose="020B0604030504040204" pitchFamily="50" charset="-128"/>
              </a:rPr>
              <a:t>＜支援分＞</a:t>
            </a:r>
            <a:endParaRPr lang="ja-JP" altLang="ja-JP" sz="1964"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268003" y="6442537"/>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30</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52927645-8FC8-4D70-BCC7-B635C22F64E8}"/>
              </a:ext>
            </a:extLst>
          </p:cNvPr>
          <p:cNvGraphicFramePr>
            <a:graphicFrameLocks/>
          </p:cNvGraphicFramePr>
          <p:nvPr/>
        </p:nvGraphicFramePr>
        <p:xfrm>
          <a:off x="298008" y="541457"/>
          <a:ext cx="9124247" cy="5938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4578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0" marR="0" lvl="0" indent="0" algn="ctr" defTabSz="932580" rtl="0" eaLnBrk="1" fontAlgn="auto" latinLnBrk="0" hangingPunct="1">
              <a:lnSpc>
                <a:spcPct val="100000"/>
              </a:lnSpc>
              <a:spcBef>
                <a:spcPts val="0"/>
              </a:spcBef>
              <a:spcAft>
                <a:spcPts val="0"/>
              </a:spcAft>
              <a:buClrTx/>
              <a:buSzTx/>
              <a:buFontTx/>
              <a:buNone/>
              <a:tabLst/>
              <a:defRPr/>
            </a:pPr>
            <a:r>
              <a:rPr kumimoji="1" lang="en-US" altLang="ja-JP"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年度（市町村分） </a:t>
            </a:r>
            <a:r>
              <a:rPr kumimoji="1" lang="ja-JP" altLang="ja-JP" sz="176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Ⅱ　自立支援、重度化防止</a:t>
            </a:r>
            <a:r>
              <a:rPr kumimoji="1" lang="ja-JP" altLang="en-US" sz="176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等</a:t>
            </a:r>
            <a:r>
              <a:rPr kumimoji="1" lang="ja-JP" altLang="ja-JP" sz="176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に資する施策の推進</a:t>
            </a:r>
            <a:r>
              <a:rPr kumimoji="1" lang="ja-JP" altLang="en-US" sz="176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＜全体＞</a:t>
            </a:r>
            <a:endParaRPr kumimoji="1" lang="ja-JP" altLang="ja-JP" sz="1766"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00315" y="6459441"/>
            <a:ext cx="2268060" cy="358279"/>
          </a:xfrm>
        </p:spPr>
        <p:txBody>
          <a:bodyPr/>
          <a:lstStyle/>
          <a:p>
            <a:pPr marL="0" marR="0" lvl="0" indent="0" algn="r" defTabSz="897444"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rPr>
              <a:t>31</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12" name="グラフ 11">
            <a:extLst>
              <a:ext uri="{FF2B5EF4-FFF2-40B4-BE49-F238E27FC236}">
                <a16:creationId xmlns:a16="http://schemas.microsoft.com/office/drawing/2014/main" id="{F7D2CCAB-F385-4B68-A991-612945C1B004}"/>
              </a:ext>
            </a:extLst>
          </p:cNvPr>
          <p:cNvGraphicFramePr>
            <a:graphicFrameLocks/>
          </p:cNvGraphicFramePr>
          <p:nvPr/>
        </p:nvGraphicFramePr>
        <p:xfrm>
          <a:off x="343049" y="587931"/>
          <a:ext cx="9034164" cy="58456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221863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0" marR="0" lvl="0" indent="0" algn="ctr" defTabSz="932580" rtl="0" eaLnBrk="1" fontAlgn="auto" latinLnBrk="0" hangingPunct="1">
              <a:lnSpc>
                <a:spcPct val="100000"/>
              </a:lnSpc>
              <a:spcBef>
                <a:spcPts val="0"/>
              </a:spcBef>
              <a:spcAft>
                <a:spcPts val="0"/>
              </a:spcAft>
              <a:buClrTx/>
              <a:buSzTx/>
              <a:buFontTx/>
              <a:buNone/>
              <a:tabLst/>
              <a:defRPr/>
            </a:pPr>
            <a:r>
              <a:rPr kumimoji="1" lang="en-US" altLang="ja-JP"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2020</a:t>
            </a:r>
            <a:r>
              <a:rPr kumimoji="1" lang="ja-JP" altLang="en-US" sz="19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年度（市町村分） </a:t>
            </a:r>
            <a:r>
              <a:rPr kumimoji="1" lang="ja-JP" altLang="ja-JP" sz="176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Ⅱ　自立支援、重度化防止</a:t>
            </a:r>
            <a:r>
              <a:rPr kumimoji="1" lang="ja-JP" altLang="en-US" sz="176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等</a:t>
            </a:r>
            <a:r>
              <a:rPr kumimoji="1" lang="ja-JP" altLang="ja-JP" sz="176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に資する施策の推進</a:t>
            </a:r>
            <a:r>
              <a:rPr kumimoji="1" lang="ja-JP" altLang="en-US" sz="176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＜推進・支援分＞</a:t>
            </a:r>
            <a:endParaRPr kumimoji="1" lang="ja-JP" altLang="ja-JP" sz="1766"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00315" y="6459441"/>
            <a:ext cx="2268060" cy="358279"/>
          </a:xfrm>
        </p:spPr>
        <p:txBody>
          <a:bodyPr/>
          <a:lstStyle/>
          <a:p>
            <a:pPr marL="0" marR="0" lvl="0" indent="0" algn="r" defTabSz="897444" rtl="0" eaLnBrk="1" fontAlgn="auto" latinLnBrk="0" hangingPunct="1">
              <a:lnSpc>
                <a:spcPct val="100000"/>
              </a:lnSpc>
              <a:spcBef>
                <a:spcPts val="0"/>
              </a:spcBef>
              <a:spcAft>
                <a:spcPts val="0"/>
              </a:spcAft>
              <a:buClrTx/>
              <a:buSzTx/>
              <a:buFontTx/>
              <a:buNone/>
              <a:tabLst/>
              <a:defRPr/>
            </a:pPr>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32</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9" name="グラフ 8">
            <a:extLst>
              <a:ext uri="{FF2B5EF4-FFF2-40B4-BE49-F238E27FC236}">
                <a16:creationId xmlns:a16="http://schemas.microsoft.com/office/drawing/2014/main" id="{7C7C2253-494C-4E22-9333-027AB616DE4A}"/>
              </a:ext>
            </a:extLst>
          </p:cNvPr>
          <p:cNvGraphicFramePr>
            <a:graphicFrameLocks/>
          </p:cNvGraphicFramePr>
          <p:nvPr/>
        </p:nvGraphicFramePr>
        <p:xfrm>
          <a:off x="333361" y="541457"/>
          <a:ext cx="9053540" cy="5938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6908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en-US" altLang="ja-JP" sz="1964" b="1" dirty="0"/>
              <a:t>Ⅲ</a:t>
            </a:r>
            <a:r>
              <a:rPr lang="ja-JP" altLang="ja-JP" sz="1964" b="1" dirty="0"/>
              <a:t>　介護保険運営の安定化に資する施策の推進</a:t>
            </a:r>
            <a:endParaRPr lang="ja-JP" altLang="ja-JP" sz="1964" dirty="0"/>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284951" y="6546897"/>
            <a:ext cx="2268060" cy="358279"/>
          </a:xfrm>
        </p:spPr>
        <p:txBody>
          <a:bodyPr/>
          <a:lstStyle/>
          <a:p>
            <a:pPr defTabSz="897444">
              <a:defRPr/>
            </a:pPr>
            <a:r>
              <a:rPr kumimoji="1"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33</a:t>
            </a:r>
            <a:endParaRPr kumimoji="1"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27B053F7-D475-4DE1-85BF-89D187272E78}"/>
              </a:ext>
            </a:extLst>
          </p:cNvPr>
          <p:cNvGraphicFramePr>
            <a:graphicFrameLocks/>
          </p:cNvGraphicFramePr>
          <p:nvPr/>
        </p:nvGraphicFramePr>
        <p:xfrm>
          <a:off x="334504" y="454733"/>
          <a:ext cx="9051255" cy="61120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743423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3693877325"/>
              </p:ext>
            </p:extLst>
          </p:nvPr>
        </p:nvGraphicFramePr>
        <p:xfrm>
          <a:off x="198742" y="3783812"/>
          <a:ext cx="9329010" cy="2967304"/>
        </p:xfrm>
        <a:graphic>
          <a:graphicData uri="http://schemas.openxmlformats.org/drawingml/2006/table">
            <a:tbl>
              <a:tblPr/>
              <a:tblGrid>
                <a:gridCol w="1554835">
                  <a:extLst>
                    <a:ext uri="{9D8B030D-6E8A-4147-A177-3AD203B41FA5}">
                      <a16:colId xmlns:a16="http://schemas.microsoft.com/office/drawing/2014/main" val="2105612374"/>
                    </a:ext>
                  </a:extLst>
                </a:gridCol>
                <a:gridCol w="1554835">
                  <a:extLst>
                    <a:ext uri="{9D8B030D-6E8A-4147-A177-3AD203B41FA5}">
                      <a16:colId xmlns:a16="http://schemas.microsoft.com/office/drawing/2014/main" val="3906748408"/>
                    </a:ext>
                  </a:extLst>
                </a:gridCol>
                <a:gridCol w="1554835">
                  <a:extLst>
                    <a:ext uri="{9D8B030D-6E8A-4147-A177-3AD203B41FA5}">
                      <a16:colId xmlns:a16="http://schemas.microsoft.com/office/drawing/2014/main" val="4149048723"/>
                    </a:ext>
                  </a:extLst>
                </a:gridCol>
                <a:gridCol w="1554835">
                  <a:extLst>
                    <a:ext uri="{9D8B030D-6E8A-4147-A177-3AD203B41FA5}">
                      <a16:colId xmlns:a16="http://schemas.microsoft.com/office/drawing/2014/main" val="2166665600"/>
                    </a:ext>
                  </a:extLst>
                </a:gridCol>
                <a:gridCol w="1554835">
                  <a:extLst>
                    <a:ext uri="{9D8B030D-6E8A-4147-A177-3AD203B41FA5}">
                      <a16:colId xmlns:a16="http://schemas.microsoft.com/office/drawing/2014/main" val="3413519809"/>
                    </a:ext>
                  </a:extLst>
                </a:gridCol>
                <a:gridCol w="1554835">
                  <a:extLst>
                    <a:ext uri="{9D8B030D-6E8A-4147-A177-3AD203B41FA5}">
                      <a16:colId xmlns:a16="http://schemas.microsoft.com/office/drawing/2014/main" val="3247068855"/>
                    </a:ext>
                  </a:extLst>
                </a:gridCol>
              </a:tblGrid>
              <a:tr h="370913">
                <a:tc gridSpan="6">
                  <a:txBody>
                    <a:bodyPr/>
                    <a:lstStyle/>
                    <a:p>
                      <a:pPr algn="l" rtl="0" fontAlgn="ct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2020</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年度評価指標</a:t>
                      </a:r>
                      <a:r>
                        <a:rPr lang="ja-JP" altLang="en-US" sz="1400" b="0" i="0" u="none" strike="noStrike" dirty="0">
                          <a:solidFill>
                            <a:srgbClr val="FFFFFF"/>
                          </a:solidFill>
                          <a:effectLst/>
                          <a:latin typeface="メイリオ" panose="020B0604030504040204" pitchFamily="50" charset="-128"/>
                          <a:ea typeface="メイリオ" panose="020B0604030504040204" pitchFamily="50" charset="-128"/>
                        </a:rPr>
                        <a:t>　ケアプラン点検の実施</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504307"/>
                  </a:ext>
                </a:extLst>
              </a:tr>
              <a:tr h="370913">
                <a:tc gridSpan="6">
                  <a:txBody>
                    <a:bodyPr/>
                    <a:lstStyle/>
                    <a:p>
                      <a:pPr algn="l"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ケアプラン点検の実施状況を評価  　</a:t>
                      </a:r>
                      <a:r>
                        <a:rPr lang="en-US" altLang="ja-JP" sz="1400" b="0"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1400" b="0" i="0" u="none" strike="noStrike" dirty="0">
                          <a:solidFill>
                            <a:srgbClr val="FF0000"/>
                          </a:solidFill>
                          <a:effectLst/>
                          <a:latin typeface="メイリオ" panose="020B0604030504040204" pitchFamily="50" charset="-128"/>
                          <a:ea typeface="メイリオ" panose="020B0604030504040204" pitchFamily="50" charset="-128"/>
                        </a:rPr>
                        <a:t>全国平均 </a:t>
                      </a:r>
                      <a:r>
                        <a:rPr lang="en-US" altLang="ja-JP" sz="1400" b="0" i="0" u="none" strike="noStrike" dirty="0" smtClean="0">
                          <a:solidFill>
                            <a:srgbClr val="FF0000"/>
                          </a:solidFill>
                          <a:effectLst/>
                          <a:latin typeface="メイリオ" panose="020B0604030504040204" pitchFamily="50" charset="-128"/>
                          <a:ea typeface="メイリオ" panose="020B0604030504040204" pitchFamily="50" charset="-128"/>
                        </a:rPr>
                        <a:t>1.25%</a:t>
                      </a:r>
                      <a:endParaRPr lang="en-US" altLang="ja-JP" sz="1400" b="0" i="0" u="none" strike="noStrike" dirty="0">
                        <a:solidFill>
                          <a:srgbClr val="FF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08799492"/>
                  </a:ext>
                </a:extLst>
              </a:tr>
              <a:tr h="370913">
                <a:tc>
                  <a:txBody>
                    <a:bodyPr/>
                    <a:lstStyle/>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20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10</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（上位</a:t>
                      </a: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8</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割）</a:t>
                      </a:r>
                      <a:br>
                        <a:rPr lang="zh-CN" altLang="en-US" sz="1400" b="0" i="0" u="none" strike="noStrike">
                          <a:solidFill>
                            <a:srgbClr val="000000"/>
                          </a:solidFill>
                          <a:effectLst/>
                          <a:latin typeface="メイリオ" panose="020B0604030504040204" pitchFamily="50" charset="-128"/>
                          <a:ea typeface="メイリオ" panose="020B0604030504040204" pitchFamily="50" charset="-128"/>
                        </a:rPr>
                      </a:br>
                      <a:r>
                        <a:rPr lang="en-US" altLang="zh-CN" sz="14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点</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3431367996"/>
                  </a:ext>
                </a:extLst>
              </a:tr>
              <a:tr h="370913">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万人以上</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2.23%</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0.51%</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0.10%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890514015"/>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５万人～</a:t>
                      </a: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4.54%</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2.38%</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0.50</a:t>
                      </a: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0.13%</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3666480755"/>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１万人～５万人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23.03%</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1.84%</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0.47%</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0.12%</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617961756"/>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３千人～１万人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13.81%</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1.79%</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0.48%</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0.14%</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712478038"/>
                  </a:ext>
                </a:extLst>
              </a:tr>
              <a:tr h="370913">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3</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千人未満</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20.18%</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2.09</a:t>
                      </a: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0.48%</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0.16%</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2628985605"/>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117329418"/>
              </p:ext>
            </p:extLst>
          </p:nvPr>
        </p:nvGraphicFramePr>
        <p:xfrm>
          <a:off x="197520" y="613784"/>
          <a:ext cx="9331452" cy="2967300"/>
        </p:xfrm>
        <a:graphic>
          <a:graphicData uri="http://schemas.openxmlformats.org/drawingml/2006/table">
            <a:tbl>
              <a:tblPr firstRow="1" bandRow="1">
                <a:tableStyleId>{5C22544A-7EE6-4342-B048-85BDC9FD1C3A}</a:tableStyleId>
              </a:tblPr>
              <a:tblGrid>
                <a:gridCol w="2315322">
                  <a:extLst>
                    <a:ext uri="{9D8B030D-6E8A-4147-A177-3AD203B41FA5}">
                      <a16:colId xmlns:a16="http://schemas.microsoft.com/office/drawing/2014/main" val="3213912223"/>
                    </a:ext>
                  </a:extLst>
                </a:gridCol>
                <a:gridCol w="2315322">
                  <a:extLst>
                    <a:ext uri="{9D8B030D-6E8A-4147-A177-3AD203B41FA5}">
                      <a16:colId xmlns:a16="http://schemas.microsoft.com/office/drawing/2014/main" val="3754300463"/>
                    </a:ext>
                  </a:extLst>
                </a:gridCol>
                <a:gridCol w="2350404">
                  <a:extLst>
                    <a:ext uri="{9D8B030D-6E8A-4147-A177-3AD203B41FA5}">
                      <a16:colId xmlns:a16="http://schemas.microsoft.com/office/drawing/2014/main" val="158932267"/>
                    </a:ext>
                  </a:extLst>
                </a:gridCol>
                <a:gridCol w="2350404">
                  <a:extLst>
                    <a:ext uri="{9D8B030D-6E8A-4147-A177-3AD203B41FA5}">
                      <a16:colId xmlns:a16="http://schemas.microsoft.com/office/drawing/2014/main" val="2777642334"/>
                    </a:ext>
                  </a:extLst>
                </a:gridCol>
              </a:tblGrid>
              <a:tr h="423900">
                <a:tc gridSpan="4">
                  <a:txBody>
                    <a:bodyPr/>
                    <a:lstStyle/>
                    <a:p>
                      <a:pPr marL="0" marR="0" lvl="0" indent="0" algn="l" defTabSz="914546" rtl="0" eaLnBrk="1" fontAlgn="auto" latinLnBrk="0" hangingPunct="1">
                        <a:lnSpc>
                          <a:spcPct val="100000"/>
                        </a:lnSpc>
                        <a:spcBef>
                          <a:spcPts val="0"/>
                        </a:spcBef>
                        <a:spcAft>
                          <a:spcPts val="0"/>
                        </a:spcAft>
                        <a:buClrTx/>
                        <a:buSzTx/>
                        <a:buFontTx/>
                        <a:buNone/>
                        <a:tabLst/>
                        <a:defRPr/>
                      </a:pPr>
                      <a:r>
                        <a:rPr kumimoji="1" lang="en-US" altLang="ja-JP" sz="1400" b="0" kern="1200" dirty="0" smtClean="0">
                          <a:solidFill>
                            <a:schemeClr val="bg1"/>
                          </a:solidFill>
                          <a:latin typeface="メイリオ" panose="020B0604030504040204" pitchFamily="50" charset="-128"/>
                          <a:ea typeface="メイリオ" panose="020B0604030504040204" pitchFamily="50" charset="-128"/>
                          <a:cs typeface="+mn-cs"/>
                        </a:rPr>
                        <a:t>2019</a:t>
                      </a:r>
                      <a:r>
                        <a:rPr kumimoji="1" lang="ja-JP" altLang="en-US" sz="1400" b="0" kern="1200" dirty="0" smtClean="0">
                          <a:solidFill>
                            <a:schemeClr val="bg1"/>
                          </a:solidFill>
                          <a:latin typeface="メイリオ" panose="020B0604030504040204" pitchFamily="50" charset="-128"/>
                          <a:ea typeface="メイリオ" panose="020B0604030504040204" pitchFamily="50" charset="-128"/>
                          <a:cs typeface="+mn-cs"/>
                        </a:rPr>
                        <a:t>年度評価指標　ケアプラン点検の実施率</a:t>
                      </a:r>
                      <a:endParaRPr kumimoji="1" lang="ja-JP" altLang="en-US" sz="1400" b="0" dirty="0">
                        <a:solidFill>
                          <a:schemeClr val="bg1"/>
                        </a:solidFill>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11319291"/>
                  </a:ext>
                </a:extLst>
              </a:tr>
              <a:tr h="423900">
                <a:tc gridSpan="4">
                  <a:txBody>
                    <a:bodyPr/>
                    <a:lstStyle/>
                    <a:p>
                      <a:pPr algn="l"/>
                      <a:r>
                        <a:rPr kumimoji="1" lang="ja-JP" altLang="en-US" sz="1400" kern="1200" dirty="0" smtClean="0">
                          <a:solidFill>
                            <a:schemeClr val="tx1"/>
                          </a:solidFill>
                          <a:latin typeface="メイリオ" panose="020B0604030504040204" pitchFamily="50" charset="-128"/>
                          <a:ea typeface="メイリオ" panose="020B0604030504040204" pitchFamily="50" charset="-128"/>
                          <a:cs typeface="+mn-cs"/>
                        </a:rPr>
                        <a:t>ケアプラン点検の実施状況を評価　</a:t>
                      </a:r>
                      <a:r>
                        <a:rPr kumimoji="1" lang="ja-JP" altLang="en-US" sz="1400" kern="1200" dirty="0" smtClean="0">
                          <a:solidFill>
                            <a:srgbClr val="FF0000"/>
                          </a:solidFill>
                          <a:latin typeface="メイリオ" panose="020B0604030504040204" pitchFamily="50" charset="-128"/>
                          <a:ea typeface="メイリオ" panose="020B0604030504040204" pitchFamily="50" charset="-128"/>
                          <a:cs typeface="+mn-cs"/>
                        </a:rPr>
                        <a:t>全国平均</a:t>
                      </a:r>
                      <a:r>
                        <a:rPr kumimoji="1" lang="ja-JP" altLang="en-US" sz="1400" kern="1200" baseline="0" dirty="0" smtClean="0">
                          <a:solidFill>
                            <a:srgbClr val="FF0000"/>
                          </a:solidFill>
                          <a:latin typeface="メイリオ" panose="020B0604030504040204" pitchFamily="50" charset="-128"/>
                          <a:ea typeface="メイリオ" panose="020B0604030504040204" pitchFamily="50" charset="-128"/>
                          <a:cs typeface="+mn-cs"/>
                        </a:rPr>
                        <a:t> </a:t>
                      </a:r>
                      <a:r>
                        <a:rPr kumimoji="1" lang="en-US" altLang="ja-JP" sz="1400" kern="1200" baseline="0" dirty="0" smtClean="0">
                          <a:solidFill>
                            <a:srgbClr val="FF0000"/>
                          </a:solidFill>
                          <a:latin typeface="メイリオ" panose="020B0604030504040204" pitchFamily="50" charset="-128"/>
                          <a:ea typeface="メイリオ" panose="020B0604030504040204" pitchFamily="50" charset="-128"/>
                          <a:cs typeface="+mn-cs"/>
                        </a:rPr>
                        <a:t>0.74</a:t>
                      </a:r>
                      <a:r>
                        <a:rPr kumimoji="1" lang="ja-JP" altLang="en-US" sz="1400" kern="1200" dirty="0" smtClean="0">
                          <a:solidFill>
                            <a:srgbClr val="FF0000"/>
                          </a:solidFill>
                          <a:latin typeface="メイリオ" panose="020B0604030504040204" pitchFamily="50" charset="-128"/>
                          <a:ea typeface="メイリオ" panose="020B0604030504040204" pitchFamily="50" charset="-128"/>
                          <a:cs typeface="+mn-cs"/>
                        </a:rPr>
                        <a:t>％</a:t>
                      </a:r>
                      <a:endParaRPr kumimoji="1" lang="ja-JP" altLang="en-US" sz="1400" dirty="0">
                        <a:solidFill>
                          <a:srgbClr val="FF0000"/>
                        </a:solidFill>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3045561"/>
                  </a:ext>
                </a:extLst>
              </a:tr>
              <a:tr h="423900">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tcPr>
                </a:tc>
                <a:tc>
                  <a:txBody>
                    <a:bodyPr/>
                    <a:lstStyle/>
                    <a:p>
                      <a:pPr algn="ctr"/>
                      <a:r>
                        <a:rPr kumimoji="1" lang="ja-JP" altLang="en-US" sz="1400" dirty="0" smtClean="0">
                          <a:latin typeface="メイリオ" panose="020B0604030504040204" pitchFamily="50" charset="-128"/>
                          <a:ea typeface="メイリオ" panose="020B0604030504040204" pitchFamily="50" charset="-128"/>
                        </a:rPr>
                        <a:t>上位３割</a:t>
                      </a:r>
                      <a:endParaRPr kumimoji="1" lang="ja-JP" altLang="en-US" sz="1400" dirty="0">
                        <a:latin typeface="メイリオ" panose="020B0604030504040204" pitchFamily="50" charset="-128"/>
                        <a:ea typeface="メイリオ" panose="020B0604030504040204" pitchFamily="50" charset="-128"/>
                      </a:endParaRPr>
                    </a:p>
                  </a:txBody>
                  <a:tcPr marL="89726" marR="89726" marT="44864" marB="44864"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上位５割</a:t>
                      </a:r>
                      <a:endParaRPr kumimoji="1" lang="en-US" altLang="ja-JP" sz="1400" dirty="0" smtClean="0">
                        <a:latin typeface="メイリオ" panose="020B0604030504040204" pitchFamily="50" charset="-128"/>
                        <a:ea typeface="メイリオ" panose="020B0604030504040204" pitchFamily="50" charset="-128"/>
                      </a:endParaRPr>
                    </a:p>
                  </a:txBody>
                  <a:tcPr marL="89726" marR="89726" marT="44864" marB="44864" anchor="ctr"/>
                </a:tc>
                <a:tc rowSpan="5">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（上位３割）</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12</a:t>
                      </a:r>
                      <a:r>
                        <a:rPr kumimoji="1" lang="ja-JP" altLang="en-US" sz="1400" dirty="0" smtClean="0">
                          <a:latin typeface="メイリオ" panose="020B0604030504040204" pitchFamily="50" charset="-128"/>
                          <a:ea typeface="メイリオ" panose="020B0604030504040204" pitchFamily="50" charset="-128"/>
                        </a:rPr>
                        <a:t>点</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（上位５割）</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ctr" defTabSz="989929"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anose="020B0604030504040204" pitchFamily="50" charset="-128"/>
                          <a:ea typeface="メイリオ" panose="020B0604030504040204" pitchFamily="50" charset="-128"/>
                        </a:rPr>
                        <a:t>6</a:t>
                      </a:r>
                      <a:r>
                        <a:rPr kumimoji="1" lang="ja-JP" altLang="en-US" sz="1400" dirty="0" smtClean="0">
                          <a:latin typeface="メイリオ" panose="020B0604030504040204" pitchFamily="50" charset="-128"/>
                          <a:ea typeface="メイリオ" panose="020B0604030504040204" pitchFamily="50" charset="-128"/>
                        </a:rPr>
                        <a:t>点</a:t>
                      </a:r>
                    </a:p>
                  </a:txBody>
                  <a:tcPr marL="89726" marR="89726" marT="44864" marB="44864"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9192528"/>
                  </a:ext>
                </a:extLst>
              </a:tr>
              <a:tr h="423900">
                <a:tc>
                  <a:txBody>
                    <a:bodyPr/>
                    <a:lstStyle/>
                    <a:p>
                      <a:pPr algn="ctr"/>
                      <a:r>
                        <a:rPr kumimoji="1" lang="en-US" altLang="ja-JP" sz="1400" dirty="0" smtClean="0">
                          <a:latin typeface="メイリオ" panose="020B0604030504040204" pitchFamily="50" charset="-128"/>
                          <a:ea typeface="メイリオ" panose="020B0604030504040204" pitchFamily="50" charset="-128"/>
                        </a:rPr>
                        <a:t>10</a:t>
                      </a:r>
                      <a:r>
                        <a:rPr kumimoji="1" lang="ja-JP" altLang="en-US" sz="1400" dirty="0" smtClean="0">
                          <a:latin typeface="メイリオ" panose="020B0604030504040204" pitchFamily="50" charset="-128"/>
                          <a:ea typeface="メイリオ" panose="020B0604030504040204" pitchFamily="50" charset="-128"/>
                        </a:rPr>
                        <a:t>万人以上</a:t>
                      </a:r>
                      <a:endParaRPr kumimoji="1" lang="en-US" altLang="ja-JP" sz="1400" dirty="0" smtClean="0">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0.14%</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0.06%</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17957722"/>
                  </a:ext>
                </a:extLst>
              </a:tr>
              <a:tr h="423900">
                <a:tc>
                  <a:txBody>
                    <a:bodyPr/>
                    <a:lstStyle/>
                    <a:p>
                      <a:pPr algn="ctr"/>
                      <a:r>
                        <a:rPr kumimoji="1" lang="ja-JP" altLang="en-US" sz="1400" dirty="0" smtClean="0">
                          <a:latin typeface="メイリオ" panose="020B0604030504040204" pitchFamily="50" charset="-128"/>
                          <a:ea typeface="メイリオ" panose="020B0604030504040204" pitchFamily="50" charset="-128"/>
                        </a:rPr>
                        <a:t>５万人～</a:t>
                      </a:r>
                      <a:r>
                        <a:rPr kumimoji="1" lang="en-US" altLang="ja-JP" sz="1400" dirty="0" smtClean="0">
                          <a:latin typeface="メイリオ" panose="020B0604030504040204" pitchFamily="50" charset="-128"/>
                          <a:ea typeface="メイリオ" panose="020B0604030504040204" pitchFamily="50" charset="-128"/>
                        </a:rPr>
                        <a:t>10</a:t>
                      </a:r>
                      <a:r>
                        <a:rPr kumimoji="1" lang="ja-JP" altLang="en-US" sz="1400" dirty="0" smtClean="0">
                          <a:latin typeface="メイリオ" panose="020B0604030504040204" pitchFamily="50" charset="-128"/>
                          <a:ea typeface="メイリオ" panose="020B0604030504040204" pitchFamily="50" charset="-128"/>
                        </a:rPr>
                        <a:t>万人</a:t>
                      </a:r>
                      <a:endParaRPr kumimoji="1" lang="en-US" altLang="ja-JP" sz="1400" dirty="0" smtClean="0">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0.25%</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tc>
                <a:tc>
                  <a:txBody>
                    <a:bodyPr/>
                    <a:lstStyle/>
                    <a:p>
                      <a:pPr algn="ct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0.07%</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78865279"/>
                  </a:ext>
                </a:extLst>
              </a:tr>
              <a:tr h="423900">
                <a:tc>
                  <a:txBody>
                    <a:bodyPr/>
                    <a:lstStyle/>
                    <a:p>
                      <a:pPr algn="ctr"/>
                      <a:r>
                        <a:rPr kumimoji="1" lang="ja-JP" altLang="en-US" sz="1400" dirty="0" smtClean="0">
                          <a:latin typeface="メイリオ" panose="020B0604030504040204" pitchFamily="50" charset="-128"/>
                          <a:ea typeface="メイリオ" panose="020B0604030504040204" pitchFamily="50" charset="-128"/>
                        </a:rPr>
                        <a:t>１万人～５万人</a:t>
                      </a:r>
                      <a:endParaRPr kumimoji="1" lang="en-US" altLang="ja-JP" sz="1400" dirty="0" smtClean="0">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0.50%</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0.16%</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75852788"/>
                  </a:ext>
                </a:extLst>
              </a:tr>
              <a:tr h="423900">
                <a:tc>
                  <a:txBody>
                    <a:bodyPr/>
                    <a:lstStyle/>
                    <a:p>
                      <a:pPr algn="ctr"/>
                      <a:r>
                        <a:rPr kumimoji="1" lang="ja-JP" altLang="en-US" sz="1400" dirty="0" smtClean="0">
                          <a:latin typeface="メイリオ" panose="020B0604030504040204" pitchFamily="50" charset="-128"/>
                          <a:ea typeface="メイリオ" panose="020B0604030504040204" pitchFamily="50" charset="-128"/>
                        </a:rPr>
                        <a:t>１万人未満</a:t>
                      </a:r>
                      <a:endParaRPr kumimoji="1" lang="en-US" altLang="ja-JP" sz="1400" dirty="0" smtClean="0">
                        <a:latin typeface="メイリオ" panose="020B0604030504040204" pitchFamily="50" charset="-128"/>
                        <a:ea typeface="メイリオ" panose="020B0604030504040204" pitchFamily="50" charset="-128"/>
                      </a:endParaRPr>
                    </a:p>
                  </a:txBody>
                  <a:tcPr marL="89726" marR="89726" marT="44864" marB="44864"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1.09%</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メイリオ" panose="020B0604030504040204" pitchFamily="50" charset="-128"/>
                          <a:ea typeface="メイリオ" panose="020B0604030504040204" pitchFamily="50" charset="-128"/>
                        </a:rPr>
                        <a:t>0.22%</a:t>
                      </a:r>
                      <a:endParaRPr kumimoji="1" lang="ja-JP" altLang="en-US" sz="1400" dirty="0">
                        <a:latin typeface="メイリオ" panose="020B0604030504040204" pitchFamily="50" charset="-128"/>
                        <a:ea typeface="メイリオ" panose="020B0604030504040204" pitchFamily="50" charset="-128"/>
                      </a:endParaRPr>
                    </a:p>
                  </a:txBody>
                  <a:tcPr marL="89726" marR="89726" marT="44863" marB="44863" anchor="ctr">
                    <a:lnB w="12700" cap="flat" cmpd="sng" algn="ctr">
                      <a:solidFill>
                        <a:schemeClr val="tx1"/>
                      </a:solidFill>
                      <a:prstDash val="solid"/>
                      <a:round/>
                      <a:headEnd type="none" w="med" len="med"/>
                      <a:tailEnd type="none" w="med" len="med"/>
                    </a:lnB>
                  </a:tcPr>
                </a:tc>
                <a:tc vMerge="1">
                  <a:txBody>
                    <a:bodyPr/>
                    <a:lstStyle/>
                    <a:p>
                      <a:pPr marL="0" marR="0" lvl="0" indent="0" algn="ctr" defTabSz="989929"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メイリオ" panose="020B0604030504040204" pitchFamily="50" charset="-128"/>
                        <a:ea typeface="メイリオ" panose="020B0604030504040204" pitchFamily="50" charset="-128"/>
                      </a:endParaRPr>
                    </a:p>
                  </a:txBody>
                  <a:tcPr marT="45721" marB="4572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00571017"/>
                  </a:ext>
                </a:extLst>
              </a:tr>
            </a:tbl>
          </a:graphicData>
        </a:graphic>
      </p:graphicFrame>
      <p:sp>
        <p:nvSpPr>
          <p:cNvPr id="5" name="正方形/長方形 4"/>
          <p:cNvSpPr/>
          <p:nvPr/>
        </p:nvSpPr>
        <p:spPr>
          <a:xfrm>
            <a:off x="3115" y="14535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t>Ⅲ</a:t>
            </a:r>
            <a:r>
              <a:rPr lang="ja-JP" altLang="ja-JP" sz="1964" b="1" dirty="0"/>
              <a:t>　介護保険運営の安定化に資する施策の推進</a:t>
            </a:r>
            <a:endParaRPr lang="ja-JP" altLang="ja-JP" sz="1964" dirty="0"/>
          </a:p>
        </p:txBody>
      </p:sp>
      <p:sp>
        <p:nvSpPr>
          <p:cNvPr id="4" name="スライド番号プレースホルダー 3"/>
          <p:cNvSpPr>
            <a:spLocks noGrp="1"/>
          </p:cNvSpPr>
          <p:nvPr>
            <p:ph type="sldNum" sz="quarter" idx="12"/>
          </p:nvPr>
        </p:nvSpPr>
        <p:spPr>
          <a:xfrm>
            <a:off x="7259691" y="6721960"/>
            <a:ext cx="2268061" cy="373831"/>
          </a:xfrm>
        </p:spPr>
        <p:txBody>
          <a:bodyPr/>
          <a:lstStyle/>
          <a:p>
            <a:r>
              <a:rPr lang="en-US" altLang="ja-JP" dirty="0" smtClean="0">
                <a:solidFill>
                  <a:prstClr val="black">
                    <a:tint val="75000"/>
                  </a:prstClr>
                </a:solidFill>
              </a:rPr>
              <a:t>34</a:t>
            </a:r>
            <a:endParaRPr lang="ja-JP" altLang="en-US" dirty="0">
              <a:solidFill>
                <a:prstClr val="black">
                  <a:tint val="75000"/>
                </a:prstClr>
              </a:solidFill>
            </a:endParaRPr>
          </a:p>
        </p:txBody>
      </p:sp>
    </p:spTree>
    <p:extLst>
      <p:ext uri="{BB962C8B-B14F-4D97-AF65-F5344CB8AC3E}">
        <p14:creationId xmlns:p14="http://schemas.microsoft.com/office/powerpoint/2010/main" val="19134902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115" y="14535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t>Ⅲ</a:t>
            </a:r>
            <a:r>
              <a:rPr lang="ja-JP" altLang="ja-JP" sz="1964" b="1" dirty="0"/>
              <a:t>　介護保険運営の安定化に資する施策の推進</a:t>
            </a:r>
            <a:endParaRPr lang="ja-JP" altLang="ja-JP" sz="1964" dirty="0"/>
          </a:p>
        </p:txBody>
      </p:sp>
      <p:graphicFrame>
        <p:nvGraphicFramePr>
          <p:cNvPr id="3" name="表 2"/>
          <p:cNvGraphicFramePr>
            <a:graphicFrameLocks noGrp="1"/>
          </p:cNvGraphicFramePr>
          <p:nvPr>
            <p:extLst>
              <p:ext uri="{D42A27DB-BD31-4B8C-83A1-F6EECF244321}">
                <p14:modId xmlns:p14="http://schemas.microsoft.com/office/powerpoint/2010/main" val="4188171978"/>
              </p:ext>
            </p:extLst>
          </p:nvPr>
        </p:nvGraphicFramePr>
        <p:xfrm>
          <a:off x="198742" y="759476"/>
          <a:ext cx="9329010" cy="2967304"/>
        </p:xfrm>
        <a:graphic>
          <a:graphicData uri="http://schemas.openxmlformats.org/drawingml/2006/table">
            <a:tbl>
              <a:tblPr/>
              <a:tblGrid>
                <a:gridCol w="1554835">
                  <a:extLst>
                    <a:ext uri="{9D8B030D-6E8A-4147-A177-3AD203B41FA5}">
                      <a16:colId xmlns:a16="http://schemas.microsoft.com/office/drawing/2014/main" val="2105612374"/>
                    </a:ext>
                  </a:extLst>
                </a:gridCol>
                <a:gridCol w="1554835">
                  <a:extLst>
                    <a:ext uri="{9D8B030D-6E8A-4147-A177-3AD203B41FA5}">
                      <a16:colId xmlns:a16="http://schemas.microsoft.com/office/drawing/2014/main" val="3906748408"/>
                    </a:ext>
                  </a:extLst>
                </a:gridCol>
                <a:gridCol w="1554835">
                  <a:extLst>
                    <a:ext uri="{9D8B030D-6E8A-4147-A177-3AD203B41FA5}">
                      <a16:colId xmlns:a16="http://schemas.microsoft.com/office/drawing/2014/main" val="4149048723"/>
                    </a:ext>
                  </a:extLst>
                </a:gridCol>
                <a:gridCol w="1554835">
                  <a:extLst>
                    <a:ext uri="{9D8B030D-6E8A-4147-A177-3AD203B41FA5}">
                      <a16:colId xmlns:a16="http://schemas.microsoft.com/office/drawing/2014/main" val="2166665600"/>
                    </a:ext>
                  </a:extLst>
                </a:gridCol>
                <a:gridCol w="1554835">
                  <a:extLst>
                    <a:ext uri="{9D8B030D-6E8A-4147-A177-3AD203B41FA5}">
                      <a16:colId xmlns:a16="http://schemas.microsoft.com/office/drawing/2014/main" val="3413519809"/>
                    </a:ext>
                  </a:extLst>
                </a:gridCol>
                <a:gridCol w="1554835">
                  <a:extLst>
                    <a:ext uri="{9D8B030D-6E8A-4147-A177-3AD203B41FA5}">
                      <a16:colId xmlns:a16="http://schemas.microsoft.com/office/drawing/2014/main" val="3247068855"/>
                    </a:ext>
                  </a:extLst>
                </a:gridCol>
              </a:tblGrid>
              <a:tr h="370913">
                <a:tc gridSpan="6">
                  <a:txBody>
                    <a:bodyPr/>
                    <a:lstStyle/>
                    <a:p>
                      <a:pPr algn="l" rtl="0" fontAlgn="ctr"/>
                      <a:r>
                        <a:rPr lang="en-US" altLang="ja-JP" sz="1400" b="0" i="0" u="none" strike="noStrike" dirty="0" smtClean="0">
                          <a:solidFill>
                            <a:srgbClr val="FFFFFF"/>
                          </a:solidFill>
                          <a:effectLst/>
                          <a:latin typeface="メイリオ" panose="020B0604030504040204" pitchFamily="50" charset="-128"/>
                          <a:ea typeface="メイリオ" panose="020B0604030504040204" pitchFamily="50" charset="-128"/>
                        </a:rPr>
                        <a:t>2020</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年度評価指標</a:t>
                      </a:r>
                      <a:r>
                        <a:rPr lang="ja-JP" altLang="en-US" sz="1400" b="0" i="0" u="none" strike="noStrike" dirty="0">
                          <a:solidFill>
                            <a:srgbClr val="FFFFFF"/>
                          </a:solidFill>
                          <a:effectLst/>
                          <a:latin typeface="メイリオ" panose="020B0604030504040204" pitchFamily="50" charset="-128"/>
                          <a:ea typeface="メイリオ" panose="020B0604030504040204" pitchFamily="50" charset="-128"/>
                        </a:rPr>
                        <a:t>　</a:t>
                      </a:r>
                      <a:r>
                        <a:rPr lang="ja-JP" altLang="en-US" sz="1400" b="0" i="0" u="none" strike="noStrike" dirty="0" smtClean="0">
                          <a:solidFill>
                            <a:srgbClr val="FFFFFF"/>
                          </a:solidFill>
                          <a:effectLst/>
                          <a:latin typeface="メイリオ" panose="020B0604030504040204" pitchFamily="50" charset="-128"/>
                          <a:ea typeface="メイリオ" panose="020B0604030504040204" pitchFamily="50" charset="-128"/>
                        </a:rPr>
                        <a:t>医療情報との突合点検</a:t>
                      </a:r>
                      <a:r>
                        <a:rPr lang="ja-JP" altLang="en-US" sz="1400" b="0" i="0" u="none" strike="noStrike" dirty="0">
                          <a:solidFill>
                            <a:srgbClr val="FFFFFF"/>
                          </a:solidFill>
                          <a:effectLst/>
                          <a:latin typeface="メイリオ" panose="020B0604030504040204" pitchFamily="50" charset="-128"/>
                          <a:ea typeface="メイリオ" panose="020B0604030504040204" pitchFamily="50" charset="-128"/>
                        </a:rPr>
                        <a:t>の実施</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504307"/>
                  </a:ext>
                </a:extLst>
              </a:tr>
              <a:tr h="370913">
                <a:tc gridSpan="6">
                  <a:txBody>
                    <a:bodyPr/>
                    <a:lstStyle/>
                    <a:p>
                      <a:pPr algn="l" rtl="0"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医療情報との突合点検</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の実施状況を評価  　</a:t>
                      </a:r>
                      <a:r>
                        <a:rPr lang="en-US" altLang="ja-JP" sz="1400" b="0"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1400" b="0" i="0" u="none" strike="noStrike" dirty="0">
                          <a:solidFill>
                            <a:srgbClr val="FF0000"/>
                          </a:solidFill>
                          <a:effectLst/>
                          <a:latin typeface="メイリオ" panose="020B0604030504040204" pitchFamily="50" charset="-128"/>
                          <a:ea typeface="メイリオ" panose="020B0604030504040204" pitchFamily="50" charset="-128"/>
                        </a:rPr>
                        <a:t>全国平均 </a:t>
                      </a:r>
                      <a:r>
                        <a:rPr lang="en-US" altLang="ja-JP" sz="1400" b="0" i="0" u="none" strike="noStrike" dirty="0" smtClean="0">
                          <a:solidFill>
                            <a:srgbClr val="FF0000"/>
                          </a:solidFill>
                          <a:effectLst/>
                          <a:latin typeface="メイリオ" panose="020B0604030504040204" pitchFamily="50" charset="-128"/>
                          <a:ea typeface="メイリオ" panose="020B0604030504040204" pitchFamily="50" charset="-128"/>
                        </a:rPr>
                        <a:t>74.43%</a:t>
                      </a:r>
                      <a:endParaRPr lang="en-US" altLang="ja-JP" sz="1400" b="0" i="0" u="none" strike="noStrike" dirty="0">
                        <a:solidFill>
                          <a:srgbClr val="FF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08799492"/>
                  </a:ext>
                </a:extLst>
              </a:tr>
              <a:tr h="370913">
                <a:tc>
                  <a:txBody>
                    <a:bodyPr/>
                    <a:lstStyle/>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上位１割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上位３割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上位５割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上位８割</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rowSpan="6">
                  <a:txBody>
                    <a:bodyPr/>
                    <a:lstStyle/>
                    <a:p>
                      <a:pPr algn="ctr" rtl="0" fontAlgn="ct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（上位１割）</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５</a:t>
                      </a:r>
                      <a:r>
                        <a:rPr lang="zh-CN"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点</a:t>
                      </a: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（上位３割）</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４</a:t>
                      </a:r>
                      <a:r>
                        <a:rPr lang="zh-CN"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点</a:t>
                      </a: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（上位５割）</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３</a:t>
                      </a:r>
                      <a:r>
                        <a:rPr lang="zh-CN"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点</a:t>
                      </a: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（上位</a:t>
                      </a:r>
                      <a:r>
                        <a:rPr lang="en-US" altLang="zh-CN" sz="1400" b="0" i="0" u="none" strike="noStrike" dirty="0">
                          <a:solidFill>
                            <a:srgbClr val="000000"/>
                          </a:solidFill>
                          <a:effectLst/>
                          <a:latin typeface="メイリオ" panose="020B0604030504040204" pitchFamily="50" charset="-128"/>
                          <a:ea typeface="メイリオ" panose="020B0604030504040204" pitchFamily="50" charset="-128"/>
                        </a:rPr>
                        <a:t>8</a:t>
                      </a:r>
                      <a: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t>割）</a:t>
                      </a:r>
                      <a:br>
                        <a:rPr lang="zh-CN"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２</a:t>
                      </a:r>
                      <a:r>
                        <a:rPr lang="zh-CN"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点</a:t>
                      </a:r>
                      <a:endParaRPr lang="zh-CN"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3431367996"/>
                  </a:ext>
                </a:extLst>
              </a:tr>
              <a:tr h="370913">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万人以上</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100.00</a:t>
                      </a: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55.01%</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890514015"/>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５万人～</a:t>
                      </a: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10</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100.00%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74.71%</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3666480755"/>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１万人～５万人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100.00%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85.46%</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1617961756"/>
                  </a:ext>
                </a:extLst>
              </a:tr>
              <a:tr h="370913">
                <a:tc>
                  <a:txBody>
                    <a:bodyPr/>
                    <a:lstStyle/>
                    <a:p>
                      <a:pPr algn="ctr" rtl="0"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３千人～１万人</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100.00%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76.84%</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vMerge="1">
                  <a:txBody>
                    <a:bodyPr/>
                    <a:lstStyle/>
                    <a:p>
                      <a:endParaRPr kumimoji="1" lang="ja-JP" altLang="en-US"/>
                    </a:p>
                  </a:txBody>
                  <a:tcPr/>
                </a:tc>
                <a:extLst>
                  <a:ext uri="{0D108BD9-81ED-4DB2-BD59-A6C34878D82A}">
                    <a16:rowId xmlns:a16="http://schemas.microsoft.com/office/drawing/2014/main" val="712478038"/>
                  </a:ext>
                </a:extLst>
              </a:tr>
              <a:tr h="370913">
                <a:tc>
                  <a:txBody>
                    <a:bodyPr/>
                    <a:lstStyle/>
                    <a:p>
                      <a:pPr algn="ctr" rtl="0"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3</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千人未満</a:t>
                      </a:r>
                    </a:p>
                  </a:txBody>
                  <a:tcPr marL="8310" marR="8310" marT="831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100.00%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ja-JP" altLang="en-US" sz="1400" b="0" i="0" u="none" strike="noStrike" dirty="0" err="1" smtClean="0">
                          <a:solidFill>
                            <a:srgbClr val="000000"/>
                          </a:solidFill>
                          <a:effectLst/>
                          <a:latin typeface="メイリオ" panose="020B0604030504040204" pitchFamily="50" charset="-128"/>
                          <a:ea typeface="メイリオ" panose="020B0604030504040204" pitchFamily="50" charset="-128"/>
                        </a:rPr>
                        <a:t>ー</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a:txBody>
                    <a:bodyPr/>
                    <a:lstStyle/>
                    <a:p>
                      <a:pPr algn="ctr" rtl="0"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77.73%</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310" marR="8310" marT="831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8E8"/>
                    </a:solidFill>
                  </a:tcPr>
                </a:tc>
                <a:tc vMerge="1">
                  <a:txBody>
                    <a:bodyPr/>
                    <a:lstStyle/>
                    <a:p>
                      <a:endParaRPr kumimoji="1" lang="ja-JP" altLang="en-US"/>
                    </a:p>
                  </a:txBody>
                  <a:tcPr/>
                </a:tc>
                <a:extLst>
                  <a:ext uri="{0D108BD9-81ED-4DB2-BD59-A6C34878D82A}">
                    <a16:rowId xmlns:a16="http://schemas.microsoft.com/office/drawing/2014/main" val="2628985605"/>
                  </a:ext>
                </a:extLst>
              </a:tr>
            </a:tbl>
          </a:graphicData>
        </a:graphic>
      </p:graphicFrame>
      <p:sp>
        <p:nvSpPr>
          <p:cNvPr id="4" name="スライド番号プレースホルダー 3"/>
          <p:cNvSpPr>
            <a:spLocks noGrp="1"/>
          </p:cNvSpPr>
          <p:nvPr>
            <p:ph type="sldNum" sz="quarter" idx="12"/>
          </p:nvPr>
        </p:nvSpPr>
        <p:spPr>
          <a:xfrm>
            <a:off x="7283734" y="6535092"/>
            <a:ext cx="2268061" cy="373831"/>
          </a:xfrm>
        </p:spPr>
        <p:txBody>
          <a:bodyPr/>
          <a:lstStyle/>
          <a:p>
            <a:r>
              <a:rPr lang="en-US" altLang="ja-JP" dirty="0" smtClean="0">
                <a:solidFill>
                  <a:prstClr val="black">
                    <a:tint val="75000"/>
                  </a:prstClr>
                </a:solidFill>
              </a:rPr>
              <a:t>35</a:t>
            </a:r>
            <a:endParaRPr lang="ja-JP" altLang="en-US" dirty="0">
              <a:solidFill>
                <a:prstClr val="black">
                  <a:tint val="75000"/>
                </a:prstClr>
              </a:solidFill>
            </a:endParaRPr>
          </a:p>
        </p:txBody>
      </p:sp>
      <p:sp>
        <p:nvSpPr>
          <p:cNvPr id="8" name="正方形/長方形 7"/>
          <p:cNvSpPr/>
          <p:nvPr/>
        </p:nvSpPr>
        <p:spPr>
          <a:xfrm>
            <a:off x="197520" y="4222650"/>
            <a:ext cx="9331452" cy="231244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令和２年度評価指標における算定の考え方</a:t>
            </a:r>
            <a:r>
              <a:rPr kumimoji="1" lang="en-US" altLang="ja-JP" sz="1200"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dirty="0" smtClean="0">
                <a:solidFill>
                  <a:schemeClr val="tx1"/>
                </a:solidFill>
                <a:latin typeface="メイリオ" panose="020B0604030504040204" pitchFamily="50" charset="-128"/>
                <a:ea typeface="メイリオ" panose="020B0604030504040204" pitchFamily="50" charset="-128"/>
              </a:rPr>
              <a:t>○　</a:t>
            </a:r>
            <a:r>
              <a:rPr lang="ja-JP" altLang="ja-JP" sz="1200" dirty="0" smtClean="0">
                <a:solidFill>
                  <a:schemeClr val="tx1"/>
                </a:solidFill>
                <a:latin typeface="メイリオ" panose="020B0604030504040204" pitchFamily="50" charset="-128"/>
                <a:ea typeface="メイリオ" panose="020B0604030504040204" pitchFamily="50" charset="-128"/>
              </a:rPr>
              <a:t>ケアプラン点検</a:t>
            </a:r>
            <a:r>
              <a:rPr lang="ja-JP" altLang="en-US" sz="1200" dirty="0" smtClean="0">
                <a:solidFill>
                  <a:schemeClr val="tx1"/>
                </a:solidFill>
                <a:latin typeface="メイリオ" panose="020B0604030504040204" pitchFamily="50" charset="-128"/>
                <a:ea typeface="メイリオ" panose="020B0604030504040204" pitchFamily="50" charset="-128"/>
              </a:rPr>
              <a:t>の実施率と</a:t>
            </a:r>
            <a:r>
              <a:rPr lang="ja-JP" altLang="ja-JP" sz="1200" dirty="0" smtClean="0">
                <a:solidFill>
                  <a:schemeClr val="tx1"/>
                </a:solidFill>
                <a:latin typeface="メイリオ" panose="020B0604030504040204" pitchFamily="50" charset="-128"/>
                <a:ea typeface="メイリオ" panose="020B0604030504040204" pitchFamily="50" charset="-128"/>
              </a:rPr>
              <a:t>は、介護</a:t>
            </a:r>
            <a:r>
              <a:rPr lang="ja-JP" altLang="ja-JP" sz="1200" dirty="0">
                <a:solidFill>
                  <a:schemeClr val="tx1"/>
                </a:solidFill>
                <a:latin typeface="メイリオ" panose="020B0604030504040204" pitchFamily="50" charset="-128"/>
                <a:ea typeface="メイリオ" panose="020B0604030504040204" pitchFamily="50" charset="-128"/>
              </a:rPr>
              <a:t>保険事業状況報告（月報</a:t>
            </a:r>
            <a:r>
              <a:rPr lang="ja-JP" altLang="ja-JP" sz="1200" dirty="0" smtClean="0">
                <a:solidFill>
                  <a:schemeClr val="tx1"/>
                </a:solidFill>
                <a:latin typeface="メイリオ" panose="020B0604030504040204" pitchFamily="50" charset="-128"/>
                <a:ea typeface="メイリオ" panose="020B0604030504040204" pitchFamily="50" charset="-128"/>
              </a:rPr>
              <a:t>）の</a:t>
            </a:r>
            <a:r>
              <a:rPr lang="en-US" altLang="ja-JP" sz="1200" dirty="0">
                <a:solidFill>
                  <a:schemeClr val="tx1"/>
                </a:solidFill>
                <a:latin typeface="メイリオ" panose="020B0604030504040204" pitchFamily="50" charset="-128"/>
                <a:ea typeface="メイリオ" panose="020B0604030504040204" pitchFamily="50" charset="-128"/>
              </a:rPr>
              <a:t>2019</a:t>
            </a:r>
            <a:r>
              <a:rPr lang="ja-JP" altLang="ja-JP" sz="1200" dirty="0">
                <a:solidFill>
                  <a:schemeClr val="tx1"/>
                </a:solidFill>
                <a:latin typeface="メイリオ" panose="020B0604030504040204" pitchFamily="50" charset="-128"/>
                <a:ea typeface="メイリオ" panose="020B0604030504040204" pitchFamily="50" charset="-128"/>
              </a:rPr>
              <a:t>年</a:t>
            </a:r>
            <a:r>
              <a:rPr lang="en-US" altLang="ja-JP" sz="1200" dirty="0">
                <a:solidFill>
                  <a:schemeClr val="tx1"/>
                </a:solidFill>
                <a:latin typeface="メイリオ" panose="020B0604030504040204" pitchFamily="50" charset="-128"/>
                <a:ea typeface="メイリオ" panose="020B0604030504040204" pitchFamily="50" charset="-128"/>
              </a:rPr>
              <a:t>4</a:t>
            </a:r>
            <a:r>
              <a:rPr lang="ja-JP" altLang="ja-JP" sz="1200" dirty="0">
                <a:solidFill>
                  <a:schemeClr val="tx1"/>
                </a:solidFill>
                <a:latin typeface="メイリオ" panose="020B0604030504040204" pitchFamily="50" charset="-128"/>
                <a:ea typeface="メイリオ" panose="020B0604030504040204" pitchFamily="50" charset="-128"/>
              </a:rPr>
              <a:t>月サービス分から</a:t>
            </a:r>
            <a:r>
              <a:rPr lang="en-US" altLang="ja-JP" sz="1200" dirty="0">
                <a:solidFill>
                  <a:schemeClr val="tx1"/>
                </a:solidFill>
                <a:latin typeface="メイリオ" panose="020B0604030504040204" pitchFamily="50" charset="-128"/>
                <a:ea typeface="メイリオ" panose="020B0604030504040204" pitchFamily="50" charset="-128"/>
              </a:rPr>
              <a:t>2020</a:t>
            </a:r>
            <a:r>
              <a:rPr lang="ja-JP" altLang="ja-JP" sz="1200" dirty="0">
                <a:solidFill>
                  <a:schemeClr val="tx1"/>
                </a:solidFill>
                <a:latin typeface="メイリオ" panose="020B0604030504040204" pitchFamily="50" charset="-128"/>
                <a:ea typeface="メイリオ" panose="020B0604030504040204" pitchFamily="50" charset="-128"/>
              </a:rPr>
              <a:t>年２月</a:t>
            </a:r>
            <a:r>
              <a:rPr lang="ja-JP" altLang="ja-JP" sz="1200" dirty="0" smtClean="0">
                <a:solidFill>
                  <a:schemeClr val="tx1"/>
                </a:solidFill>
                <a:latin typeface="メイリオ" panose="020B0604030504040204" pitchFamily="50" charset="-128"/>
                <a:ea typeface="メイリオ" panose="020B0604030504040204" pitchFamily="50" charset="-128"/>
              </a:rPr>
              <a:t>サービス分</a:t>
            </a:r>
            <a:r>
              <a:rPr lang="ja-JP" altLang="ja-JP" sz="1200" dirty="0">
                <a:solidFill>
                  <a:schemeClr val="tx1"/>
                </a:solidFill>
                <a:latin typeface="メイリオ" panose="020B0604030504040204" pitchFamily="50" charset="-128"/>
                <a:ea typeface="メイリオ" panose="020B0604030504040204" pitchFamily="50" charset="-128"/>
              </a:rPr>
              <a:t>における</a:t>
            </a:r>
            <a:r>
              <a:rPr lang="ja-JP" altLang="ja-JP" sz="1200" dirty="0" smtClean="0">
                <a:solidFill>
                  <a:schemeClr val="tx1"/>
                </a:solidFill>
                <a:latin typeface="メイリオ" panose="020B0604030504040204" pitchFamily="50" charset="-128"/>
                <a:ea typeface="メイリオ" panose="020B0604030504040204" pitchFamily="50" charset="-128"/>
              </a:rPr>
              <a:t>介護</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　</a:t>
            </a:r>
            <a:r>
              <a:rPr lang="ja-JP" altLang="ja-JP" sz="1200" dirty="0" smtClean="0">
                <a:solidFill>
                  <a:schemeClr val="tx1"/>
                </a:solidFill>
                <a:latin typeface="メイリオ" panose="020B0604030504040204" pitchFamily="50" charset="-128"/>
                <a:ea typeface="メイリオ" panose="020B0604030504040204" pitchFamily="50" charset="-128"/>
              </a:rPr>
              <a:t>予防</a:t>
            </a:r>
            <a:r>
              <a:rPr lang="ja-JP" altLang="ja-JP" sz="1200" dirty="0">
                <a:solidFill>
                  <a:schemeClr val="tx1"/>
                </a:solidFill>
                <a:latin typeface="メイリオ" panose="020B0604030504040204" pitchFamily="50" charset="-128"/>
                <a:ea typeface="メイリオ" panose="020B0604030504040204" pitchFamily="50" charset="-128"/>
              </a:rPr>
              <a:t>支援・居宅介護支援サービスの受給者数を積み上げた数に</a:t>
            </a:r>
            <a:r>
              <a:rPr lang="en-US" altLang="ja-JP" sz="1200" dirty="0">
                <a:solidFill>
                  <a:schemeClr val="tx1"/>
                </a:solidFill>
                <a:latin typeface="メイリオ" panose="020B0604030504040204" pitchFamily="50" charset="-128"/>
                <a:ea typeface="メイリオ" panose="020B0604030504040204" pitchFamily="50" charset="-128"/>
              </a:rPr>
              <a:t>11</a:t>
            </a:r>
            <a:r>
              <a:rPr lang="ja-JP" altLang="ja-JP" sz="1200" dirty="0">
                <a:solidFill>
                  <a:schemeClr val="tx1"/>
                </a:solidFill>
                <a:latin typeface="メイリオ" panose="020B0604030504040204" pitchFamily="50" charset="-128"/>
                <a:ea typeface="メイリオ" panose="020B0604030504040204" pitchFamily="50" charset="-128"/>
              </a:rPr>
              <a:t>分の</a:t>
            </a:r>
            <a:r>
              <a:rPr lang="en-US" altLang="ja-JP" sz="1200" dirty="0">
                <a:solidFill>
                  <a:schemeClr val="tx1"/>
                </a:solidFill>
                <a:latin typeface="メイリオ" panose="020B0604030504040204" pitchFamily="50" charset="-128"/>
                <a:ea typeface="メイリオ" panose="020B0604030504040204" pitchFamily="50" charset="-128"/>
              </a:rPr>
              <a:t>12</a:t>
            </a:r>
            <a:r>
              <a:rPr lang="ja-JP" altLang="ja-JP" sz="1200" dirty="0">
                <a:solidFill>
                  <a:schemeClr val="tx1"/>
                </a:solidFill>
                <a:latin typeface="メイリオ" panose="020B0604030504040204" pitchFamily="50" charset="-128"/>
                <a:ea typeface="メイリオ" panose="020B0604030504040204" pitchFamily="50" charset="-128"/>
              </a:rPr>
              <a:t>を</a:t>
            </a:r>
            <a:r>
              <a:rPr lang="ja-JP" altLang="ja-JP" sz="1200" dirty="0" smtClean="0">
                <a:solidFill>
                  <a:schemeClr val="tx1"/>
                </a:solidFill>
                <a:latin typeface="メイリオ" panose="020B0604030504040204" pitchFamily="50" charset="-128"/>
                <a:ea typeface="メイリオ" panose="020B0604030504040204" pitchFamily="50" charset="-128"/>
              </a:rPr>
              <a:t>乗じた</a:t>
            </a:r>
            <a:r>
              <a:rPr lang="ja-JP" altLang="en-US" sz="1200" dirty="0" smtClean="0">
                <a:solidFill>
                  <a:schemeClr val="tx1"/>
                </a:solidFill>
                <a:latin typeface="メイリオ" panose="020B0604030504040204" pitchFamily="50" charset="-128"/>
                <a:ea typeface="メイリオ" panose="020B0604030504040204" pitchFamily="50" charset="-128"/>
              </a:rPr>
              <a:t>ケアプラン</a:t>
            </a:r>
            <a:r>
              <a:rPr lang="ja-JP" altLang="ja-JP" sz="1200" dirty="0" smtClean="0">
                <a:solidFill>
                  <a:schemeClr val="tx1"/>
                </a:solidFill>
                <a:latin typeface="メイリオ" panose="020B0604030504040204" pitchFamily="50" charset="-128"/>
                <a:ea typeface="メイリオ" panose="020B0604030504040204" pitchFamily="50" charset="-128"/>
              </a:rPr>
              <a:t>数</a:t>
            </a:r>
            <a:r>
              <a:rPr lang="ja-JP" altLang="en-US" sz="1200" dirty="0" smtClean="0">
                <a:solidFill>
                  <a:schemeClr val="tx1"/>
                </a:solidFill>
                <a:latin typeface="メイリオ" panose="020B0604030504040204" pitchFamily="50" charset="-128"/>
                <a:ea typeface="メイリオ" panose="020B0604030504040204" pitchFamily="50" charset="-128"/>
              </a:rPr>
              <a:t>のうち、</a:t>
            </a:r>
            <a:r>
              <a:rPr lang="ja-JP" altLang="ja-JP" sz="1200" dirty="0" smtClean="0">
                <a:solidFill>
                  <a:schemeClr val="tx1"/>
                </a:solidFill>
                <a:latin typeface="メイリオ" panose="020B0604030504040204" pitchFamily="50" charset="-128"/>
                <a:ea typeface="メイリオ" panose="020B0604030504040204" pitchFamily="50" charset="-128"/>
              </a:rPr>
              <a:t>地域</a:t>
            </a:r>
            <a:r>
              <a:rPr lang="ja-JP" altLang="ja-JP" sz="1200" dirty="0">
                <a:solidFill>
                  <a:schemeClr val="tx1"/>
                </a:solidFill>
                <a:latin typeface="メイリオ" panose="020B0604030504040204" pitchFamily="50" charset="-128"/>
                <a:ea typeface="メイリオ" panose="020B0604030504040204" pitchFamily="50" charset="-128"/>
              </a:rPr>
              <a:t>支援事業の任意</a:t>
            </a:r>
            <a:r>
              <a:rPr lang="ja-JP" altLang="ja-JP" sz="1200" dirty="0" smtClean="0">
                <a:solidFill>
                  <a:schemeClr val="tx1"/>
                </a:solidFill>
                <a:latin typeface="メイリオ" panose="020B0604030504040204" pitchFamily="50" charset="-128"/>
                <a:ea typeface="メイリオ" panose="020B0604030504040204" pitchFamily="50" charset="-128"/>
              </a:rPr>
              <a:t>事業</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　</a:t>
            </a:r>
            <a:r>
              <a:rPr lang="ja-JP" altLang="ja-JP" sz="1200" dirty="0" smtClean="0">
                <a:solidFill>
                  <a:schemeClr val="tx1"/>
                </a:solidFill>
                <a:latin typeface="メイリオ" panose="020B0604030504040204" pitchFamily="50" charset="-128"/>
                <a:ea typeface="メイリオ" panose="020B0604030504040204" pitchFamily="50" charset="-128"/>
              </a:rPr>
              <a:t>（</a:t>
            </a:r>
            <a:r>
              <a:rPr lang="ja-JP" altLang="ja-JP" sz="1200" dirty="0">
                <a:solidFill>
                  <a:schemeClr val="tx1"/>
                </a:solidFill>
                <a:latin typeface="メイリオ" panose="020B0604030504040204" pitchFamily="50" charset="-128"/>
                <a:ea typeface="メイリオ" panose="020B0604030504040204" pitchFamily="50" charset="-128"/>
              </a:rPr>
              <a:t>介護給付等費用適正化事業）及びその他の枠組みで行われるケアプラン</a:t>
            </a:r>
            <a:r>
              <a:rPr lang="ja-JP" altLang="ja-JP" sz="1200" dirty="0" smtClean="0">
                <a:solidFill>
                  <a:schemeClr val="tx1"/>
                </a:solidFill>
                <a:latin typeface="メイリオ" panose="020B0604030504040204" pitchFamily="50" charset="-128"/>
                <a:ea typeface="メイリオ" panose="020B0604030504040204" pitchFamily="50" charset="-128"/>
              </a:rPr>
              <a:t>点検</a:t>
            </a:r>
            <a:r>
              <a:rPr lang="ja-JP" altLang="en-US" sz="1200" dirty="0" smtClean="0">
                <a:solidFill>
                  <a:schemeClr val="tx1"/>
                </a:solidFill>
                <a:latin typeface="メイリオ" panose="020B0604030504040204" pitchFamily="50" charset="-128"/>
                <a:ea typeface="メイリオ" panose="020B0604030504040204" pitchFamily="50" charset="-128"/>
              </a:rPr>
              <a:t>数の割合である。</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rPr>
              <a:t>○　医療情報との突合点検は、</a:t>
            </a:r>
            <a:r>
              <a:rPr kumimoji="1" lang="en-US" altLang="ja-JP" sz="1200" dirty="0" smtClean="0">
                <a:solidFill>
                  <a:schemeClr val="tx1"/>
                </a:solidFill>
                <a:latin typeface="メイリオ" panose="020B0604030504040204" pitchFamily="50" charset="-128"/>
                <a:ea typeface="メイリオ" panose="020B0604030504040204" pitchFamily="50" charset="-128"/>
              </a:rPr>
              <a:t>2019</a:t>
            </a:r>
            <a:r>
              <a:rPr kumimoji="1" lang="ja-JP" altLang="en-US" sz="1200" dirty="0" smtClean="0">
                <a:solidFill>
                  <a:schemeClr val="tx1"/>
                </a:solidFill>
                <a:latin typeface="メイリオ" panose="020B0604030504040204" pitchFamily="50" charset="-128"/>
                <a:ea typeface="メイリオ" panose="020B0604030504040204" pitchFamily="50" charset="-128"/>
              </a:rPr>
              <a:t>年度における</a:t>
            </a:r>
            <a:r>
              <a:rPr lang="ja-JP" altLang="ja-JP" sz="1200" dirty="0" smtClean="0">
                <a:solidFill>
                  <a:schemeClr val="tx1"/>
                </a:solidFill>
                <a:latin typeface="メイリオ" panose="020B0604030504040204" pitchFamily="50" charset="-128"/>
                <a:ea typeface="メイリオ" panose="020B0604030504040204" pitchFamily="50" charset="-128"/>
              </a:rPr>
              <a:t>１年間</a:t>
            </a:r>
            <a:r>
              <a:rPr lang="ja-JP" altLang="ja-JP" sz="1200" dirty="0">
                <a:solidFill>
                  <a:schemeClr val="tx1"/>
                </a:solidFill>
                <a:latin typeface="メイリオ" panose="020B0604030504040204" pitchFamily="50" charset="-128"/>
                <a:ea typeface="メイリオ" panose="020B0604030504040204" pitchFamily="50" charset="-128"/>
              </a:rPr>
              <a:t>の出力件数のうち点検した件数の</a:t>
            </a:r>
            <a:r>
              <a:rPr lang="ja-JP" altLang="ja-JP" sz="1200" dirty="0" smtClean="0">
                <a:solidFill>
                  <a:schemeClr val="tx1"/>
                </a:solidFill>
                <a:latin typeface="メイリオ" panose="020B0604030504040204" pitchFamily="50" charset="-128"/>
                <a:ea typeface="メイリオ" panose="020B0604030504040204" pitchFamily="50" charset="-128"/>
              </a:rPr>
              <a:t>割合</a:t>
            </a:r>
            <a:r>
              <a:rPr lang="ja-JP" altLang="en-US" sz="1200" dirty="0" smtClean="0">
                <a:solidFill>
                  <a:schemeClr val="tx1"/>
                </a:solidFill>
                <a:latin typeface="メイリオ" panose="020B0604030504040204" pitchFamily="50" charset="-128"/>
                <a:ea typeface="メイリオ" panose="020B0604030504040204" pitchFamily="50" charset="-128"/>
              </a:rPr>
              <a:t>である。</a:t>
            </a:r>
            <a:endParaRPr lang="ja-JP"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en-US" altLang="ja-JP" sz="1200"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評価結果のポイント</a:t>
            </a:r>
            <a:r>
              <a:rPr kumimoji="1" lang="en-US" altLang="ja-JP" sz="1200"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dirty="0" smtClean="0">
                <a:solidFill>
                  <a:schemeClr val="tx1"/>
                </a:solidFill>
                <a:latin typeface="メイリオ" panose="020B0604030504040204" pitchFamily="50" charset="-128"/>
                <a:ea typeface="メイリオ" panose="020B0604030504040204" pitchFamily="50" charset="-128"/>
              </a:rPr>
              <a:t>○　ケアプラン点検の実績は、令和元年度に比べ向上が図られている。</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rPr>
              <a:t>○　令和２年度評価指標において、配点を引き上げるとともに、評価段階を２段階から４段階へ多層化したことで、実績が高い保険者</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rPr>
              <a:t>　への配点が高まるなど、上位・下位のメリハリ付けとインセンティブ付与が強化。</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endParaRPr lang="en-US" altLang="ja-JP" sz="1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388412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en-US" altLang="ja-JP" sz="1964" b="1" dirty="0"/>
              <a:t>Ⅲ</a:t>
            </a:r>
            <a:r>
              <a:rPr lang="ja-JP" altLang="ja-JP" sz="1964" b="1" dirty="0"/>
              <a:t>　介護保険運営の安定化に資する施策の推進</a:t>
            </a:r>
            <a:r>
              <a:rPr lang="ja-JP" altLang="en-US" sz="1964" b="1" dirty="0"/>
              <a:t>＜全体＞</a:t>
            </a:r>
            <a:endParaRPr lang="ja-JP" altLang="ja-JP" sz="1964" dirty="0"/>
          </a:p>
        </p:txBody>
      </p:sp>
      <p:graphicFrame>
        <p:nvGraphicFramePr>
          <p:cNvPr id="6" name="グラフ 5">
            <a:extLst>
              <a:ext uri="{FF2B5EF4-FFF2-40B4-BE49-F238E27FC236}">
                <a16:creationId xmlns:a16="http://schemas.microsoft.com/office/drawing/2014/main" id="{E82918AD-7CD5-45AC-8DEA-F06AFCD3ADBA}"/>
              </a:ext>
            </a:extLst>
          </p:cNvPr>
          <p:cNvGraphicFramePr>
            <a:graphicFrameLocks/>
          </p:cNvGraphicFramePr>
          <p:nvPr>
            <p:extLst>
              <p:ext uri="{D42A27DB-BD31-4B8C-83A1-F6EECF244321}">
                <p14:modId xmlns:p14="http://schemas.microsoft.com/office/powerpoint/2010/main" val="2719644974"/>
              </p:ext>
            </p:extLst>
          </p:nvPr>
        </p:nvGraphicFramePr>
        <p:xfrm>
          <a:off x="349430" y="462321"/>
          <a:ext cx="9021403" cy="6096871"/>
        </p:xfrm>
        <a:graphic>
          <a:graphicData uri="http://schemas.openxmlformats.org/drawingml/2006/chart">
            <c:chart xmlns:c="http://schemas.openxmlformats.org/drawingml/2006/chart" xmlns:r="http://schemas.openxmlformats.org/officeDocument/2006/relationships" r:id="rId2"/>
          </a:graphicData>
        </a:graphic>
      </p:graphicFrame>
      <p:sp>
        <p:nvSpPr>
          <p:cNvPr id="7" name="スライド番号プレースホルダー 1">
            <a:extLst>
              <a:ext uri="{FF2B5EF4-FFF2-40B4-BE49-F238E27FC236}">
                <a16:creationId xmlns:a16="http://schemas.microsoft.com/office/drawing/2014/main" id="{69A5D2D5-F6E0-4ED0-B481-33283A166FD4}"/>
              </a:ext>
            </a:extLst>
          </p:cNvPr>
          <p:cNvSpPr>
            <a:spLocks noGrp="1"/>
          </p:cNvSpPr>
          <p:nvPr>
            <p:ph type="sldNum" sz="quarter" idx="12"/>
          </p:nvPr>
        </p:nvSpPr>
        <p:spPr>
          <a:xfrm>
            <a:off x="7175738" y="6407421"/>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36</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700833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en-US" altLang="ja-JP" sz="1964" b="1" dirty="0"/>
              <a:t>Ⅲ</a:t>
            </a:r>
            <a:r>
              <a:rPr lang="ja-JP" altLang="ja-JP" sz="1964" b="1" dirty="0"/>
              <a:t>　介護保険運営の安定化に資する施策の推進</a:t>
            </a:r>
            <a:r>
              <a:rPr lang="ja-JP" altLang="en-US" sz="1963" b="1" dirty="0">
                <a:latin typeface="Meiryo UI" panose="020B0604030504040204" pitchFamily="50" charset="-128"/>
                <a:ea typeface="Meiryo UI" panose="020B0604030504040204" pitchFamily="50" charset="-128"/>
              </a:rPr>
              <a:t>＜推進分＞</a:t>
            </a:r>
            <a:endParaRPr lang="ja-JP" altLang="ja-JP" sz="1964" dirty="0"/>
          </a:p>
        </p:txBody>
      </p:sp>
      <p:graphicFrame>
        <p:nvGraphicFramePr>
          <p:cNvPr id="5" name="グラフ 4">
            <a:extLst>
              <a:ext uri="{FF2B5EF4-FFF2-40B4-BE49-F238E27FC236}">
                <a16:creationId xmlns:a16="http://schemas.microsoft.com/office/drawing/2014/main" id="{93D66B2D-EF65-428F-8499-59E98AB11041}"/>
              </a:ext>
            </a:extLst>
          </p:cNvPr>
          <p:cNvGraphicFramePr>
            <a:graphicFrameLocks/>
          </p:cNvGraphicFramePr>
          <p:nvPr/>
        </p:nvGraphicFramePr>
        <p:xfrm>
          <a:off x="304525" y="422709"/>
          <a:ext cx="9111212" cy="6176095"/>
        </p:xfrm>
        <a:graphic>
          <a:graphicData uri="http://schemas.openxmlformats.org/drawingml/2006/chart">
            <c:chart xmlns:c="http://schemas.openxmlformats.org/drawingml/2006/chart" xmlns:r="http://schemas.openxmlformats.org/officeDocument/2006/relationships" r:id="rId2"/>
          </a:graphicData>
        </a:graphic>
      </p:graphicFrame>
      <p:sp>
        <p:nvSpPr>
          <p:cNvPr id="8" name="スライド番号プレースホルダー 1">
            <a:extLst>
              <a:ext uri="{FF2B5EF4-FFF2-40B4-BE49-F238E27FC236}">
                <a16:creationId xmlns:a16="http://schemas.microsoft.com/office/drawing/2014/main" id="{D0887B88-8A59-4D34-8FF3-91DA298A0BBB}"/>
              </a:ext>
            </a:extLst>
          </p:cNvPr>
          <p:cNvSpPr>
            <a:spLocks noGrp="1"/>
          </p:cNvSpPr>
          <p:nvPr>
            <p:ph type="sldNum" sz="quarter" idx="12"/>
          </p:nvPr>
        </p:nvSpPr>
        <p:spPr>
          <a:xfrm>
            <a:off x="7175738" y="6407421"/>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37</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86339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19181"/>
            <a:ext cx="9720263" cy="355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 </a:t>
            </a:r>
            <a:r>
              <a:rPr lang="en-US" altLang="ja-JP" sz="1964" b="1" dirty="0"/>
              <a:t>Ⅲ</a:t>
            </a:r>
            <a:r>
              <a:rPr lang="ja-JP" altLang="ja-JP" sz="1964" b="1" dirty="0"/>
              <a:t>　介護保険運営の安定化に資する施策の推進</a:t>
            </a:r>
            <a:r>
              <a:rPr lang="ja-JP" altLang="en-US" sz="1964" b="1" dirty="0">
                <a:solidFill>
                  <a:prstClr val="white"/>
                </a:solidFill>
                <a:latin typeface="Meiryo UI" panose="020B0604030504040204" pitchFamily="50" charset="-128"/>
                <a:ea typeface="Meiryo UI" panose="020B0604030504040204" pitchFamily="50" charset="-128"/>
              </a:rPr>
              <a:t>＜支援分＞</a:t>
            </a:r>
            <a:endParaRPr lang="ja-JP" altLang="ja-JP" sz="1964" dirty="0"/>
          </a:p>
        </p:txBody>
      </p:sp>
      <p:sp>
        <p:nvSpPr>
          <p:cNvPr id="8" name="スライド番号プレースホルダー 1">
            <a:extLst>
              <a:ext uri="{FF2B5EF4-FFF2-40B4-BE49-F238E27FC236}">
                <a16:creationId xmlns:a16="http://schemas.microsoft.com/office/drawing/2014/main" id="{9AA471DE-DB26-4EBB-B304-EEA594D1A8C9}"/>
              </a:ext>
            </a:extLst>
          </p:cNvPr>
          <p:cNvSpPr>
            <a:spLocks noGrp="1"/>
          </p:cNvSpPr>
          <p:nvPr>
            <p:ph type="sldNum" sz="quarter" idx="12"/>
          </p:nvPr>
        </p:nvSpPr>
        <p:spPr>
          <a:xfrm>
            <a:off x="7236395" y="6460718"/>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38</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A33ED08C-4880-4DAB-B494-8AF9404EC236}"/>
              </a:ext>
            </a:extLst>
          </p:cNvPr>
          <p:cNvGraphicFramePr>
            <a:graphicFrameLocks/>
          </p:cNvGraphicFramePr>
          <p:nvPr>
            <p:extLst>
              <p:ext uri="{D42A27DB-BD31-4B8C-83A1-F6EECF244321}">
                <p14:modId xmlns:p14="http://schemas.microsoft.com/office/powerpoint/2010/main" val="4028849092"/>
              </p:ext>
            </p:extLst>
          </p:nvPr>
        </p:nvGraphicFramePr>
        <p:xfrm>
          <a:off x="327232" y="486420"/>
          <a:ext cx="9065798" cy="63325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1912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a:t>
            </a:r>
            <a:r>
              <a:rPr lang="ja-JP" altLang="en-US" sz="1964" b="1" dirty="0">
                <a:solidFill>
                  <a:prstClr val="white"/>
                </a:solidFill>
                <a:latin typeface="Meiryo UI" panose="020B0604030504040204" pitchFamily="50" charset="-128"/>
                <a:ea typeface="Meiryo UI" panose="020B0604030504040204" pitchFamily="50" charset="-128"/>
              </a:rPr>
              <a:t>（市町村分）都道府県別　第１号被保険者一人当たり交付額</a:t>
            </a:r>
            <a:endParaRPr lang="en-US" altLang="ja-JP" sz="1964"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A895CE44-8B49-498D-BD4D-AEF1B68A1F70}"/>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4</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7" name="グラフ 6">
            <a:extLst>
              <a:ext uri="{FF2B5EF4-FFF2-40B4-BE49-F238E27FC236}">
                <a16:creationId xmlns:a16="http://schemas.microsoft.com/office/drawing/2014/main" id="{74E4C849-CA77-4E63-8935-5256EDADE555}"/>
              </a:ext>
            </a:extLst>
          </p:cNvPr>
          <p:cNvGraphicFramePr>
            <a:graphicFrameLocks/>
          </p:cNvGraphicFramePr>
          <p:nvPr/>
        </p:nvGraphicFramePr>
        <p:xfrm>
          <a:off x="155263" y="432340"/>
          <a:ext cx="9409737" cy="61568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0672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a:t>
            </a:r>
            <a:r>
              <a:rPr lang="ja-JP" altLang="en-US" sz="1964" b="1" dirty="0">
                <a:solidFill>
                  <a:prstClr val="white"/>
                </a:solidFill>
                <a:latin typeface="Meiryo UI" panose="020B0604030504040204" pitchFamily="50" charset="-128"/>
                <a:ea typeface="Meiryo UI" panose="020B0604030504040204" pitchFamily="50" charset="-128"/>
              </a:rPr>
              <a:t>（市町村分）都道府県別　第１号被保険者一人当たり交付額＜推進分＞</a:t>
            </a:r>
            <a:endParaRPr lang="en-US" altLang="ja-JP" sz="1964"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67A09081-76DD-4F99-BB4F-4BC52990700F}"/>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5</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D02072B3-49B3-4419-97B0-20463C319FFC}"/>
              </a:ext>
            </a:extLst>
          </p:cNvPr>
          <p:cNvGraphicFramePr>
            <a:graphicFrameLocks/>
          </p:cNvGraphicFramePr>
          <p:nvPr/>
        </p:nvGraphicFramePr>
        <p:xfrm>
          <a:off x="155263" y="432339"/>
          <a:ext cx="9409737" cy="61568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164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en-US" altLang="ja-JP" sz="1963" b="1" dirty="0">
                <a:latin typeface="Meiryo UI" panose="020B0604030504040204" pitchFamily="50" charset="-128"/>
                <a:ea typeface="Meiryo UI" panose="020B0604030504040204" pitchFamily="50" charset="-128"/>
              </a:rPr>
              <a:t>2020</a:t>
            </a:r>
            <a:r>
              <a:rPr lang="ja-JP" altLang="en-US" sz="1963" b="1" dirty="0">
                <a:latin typeface="Meiryo UI" panose="020B0604030504040204" pitchFamily="50" charset="-128"/>
                <a:ea typeface="Meiryo UI" panose="020B0604030504040204" pitchFamily="50" charset="-128"/>
              </a:rPr>
              <a:t>年度</a:t>
            </a:r>
            <a:r>
              <a:rPr lang="ja-JP" altLang="en-US" sz="1964" b="1" dirty="0">
                <a:solidFill>
                  <a:prstClr val="white"/>
                </a:solidFill>
                <a:latin typeface="Meiryo UI" panose="020B0604030504040204" pitchFamily="50" charset="-128"/>
                <a:ea typeface="Meiryo UI" panose="020B0604030504040204" pitchFamily="50" charset="-128"/>
              </a:rPr>
              <a:t>（市町村分）都道府県別　第１号被保険者一人当たり交付額＜支援分＞</a:t>
            </a:r>
            <a:endParaRPr lang="en-US" altLang="ja-JP" sz="1964"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EB8D3529-C189-4A5B-A767-0FBBF9FEAC87}"/>
              </a:ext>
            </a:extLst>
          </p:cNvPr>
          <p:cNvSpPr>
            <a:spLocks noGrp="1"/>
          </p:cNvSpPr>
          <p:nvPr>
            <p:ph type="sldNum" sz="quarter" idx="12"/>
          </p:nvPr>
        </p:nvSpPr>
        <p:spPr>
          <a:xfrm>
            <a:off x="7236395" y="6428442"/>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6</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60757EFE-DFE6-4535-B82F-D5C8E04901AC}"/>
              </a:ext>
            </a:extLst>
          </p:cNvPr>
          <p:cNvGraphicFramePr>
            <a:graphicFrameLocks/>
          </p:cNvGraphicFramePr>
          <p:nvPr/>
        </p:nvGraphicFramePr>
        <p:xfrm>
          <a:off x="155263" y="413930"/>
          <a:ext cx="9409737" cy="61936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7559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ja-JP" altLang="en-US" sz="1964" b="1" dirty="0">
                <a:solidFill>
                  <a:prstClr val="white"/>
                </a:solidFill>
                <a:latin typeface="Meiryo UI" panose="020B0604030504040204" pitchFamily="50" charset="-128"/>
                <a:ea typeface="Meiryo UI" panose="020B0604030504040204" pitchFamily="50" charset="-128"/>
              </a:rPr>
              <a:t>（参考）</a:t>
            </a: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年度（市町村分）保険者機能強化推進交付金交付額</a:t>
            </a:r>
            <a:endParaRPr lang="en-US" altLang="ja-JP" sz="1964"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1046A38B-17BD-483B-81F7-7253FFBFD087}"/>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7</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7" name="グラフ 6">
            <a:extLst>
              <a:ext uri="{FF2B5EF4-FFF2-40B4-BE49-F238E27FC236}">
                <a16:creationId xmlns:a16="http://schemas.microsoft.com/office/drawing/2014/main" id="{0DD72AAD-3874-435F-869B-ADDC351B3CE5}"/>
              </a:ext>
            </a:extLst>
          </p:cNvPr>
          <p:cNvGraphicFramePr>
            <a:graphicFrameLocks/>
          </p:cNvGraphicFramePr>
          <p:nvPr/>
        </p:nvGraphicFramePr>
        <p:xfrm>
          <a:off x="69909" y="463265"/>
          <a:ext cx="9580445" cy="60949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7694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ja-JP" altLang="en-US" sz="1964" b="1" dirty="0">
                <a:solidFill>
                  <a:prstClr val="white"/>
                </a:solidFill>
                <a:latin typeface="Meiryo UI" panose="020B0604030504040204" pitchFamily="50" charset="-128"/>
                <a:ea typeface="Meiryo UI" panose="020B0604030504040204" pitchFamily="50" charset="-128"/>
              </a:rPr>
              <a:t>（参考）</a:t>
            </a: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年度（市町村分）保険者機能強化推進交付金交付額＜推進分＞</a:t>
            </a:r>
            <a:endParaRPr lang="en-US" altLang="ja-JP" sz="1964"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F613D7FC-528A-4A6A-9FD8-237C4C0C2540}"/>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8</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13D9077E-9BFA-402B-A2AD-E43DCA46B31B}"/>
              </a:ext>
            </a:extLst>
          </p:cNvPr>
          <p:cNvGraphicFramePr>
            <a:graphicFrameLocks/>
          </p:cNvGraphicFramePr>
          <p:nvPr/>
        </p:nvGraphicFramePr>
        <p:xfrm>
          <a:off x="69909" y="463265"/>
          <a:ext cx="9580445" cy="60949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2818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19181"/>
            <a:ext cx="9720263" cy="3644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defTabSz="897444">
              <a:defRPr/>
            </a:pPr>
            <a:r>
              <a:rPr lang="ja-JP" altLang="en-US" sz="1964" b="1" dirty="0">
                <a:solidFill>
                  <a:prstClr val="white"/>
                </a:solidFill>
                <a:latin typeface="Meiryo UI" panose="020B0604030504040204" pitchFamily="50" charset="-128"/>
                <a:ea typeface="Meiryo UI" panose="020B0604030504040204" pitchFamily="50" charset="-128"/>
              </a:rPr>
              <a:t>（参考）</a:t>
            </a:r>
            <a:r>
              <a:rPr lang="en-US" altLang="ja-JP" sz="1964" b="1" dirty="0">
                <a:solidFill>
                  <a:prstClr val="white"/>
                </a:solidFill>
                <a:latin typeface="Meiryo UI" panose="020B0604030504040204" pitchFamily="50" charset="-128"/>
                <a:ea typeface="Meiryo UI" panose="020B0604030504040204" pitchFamily="50" charset="-128"/>
              </a:rPr>
              <a:t>2020</a:t>
            </a:r>
            <a:r>
              <a:rPr lang="ja-JP" altLang="en-US" sz="1964" b="1" dirty="0">
                <a:solidFill>
                  <a:prstClr val="white"/>
                </a:solidFill>
                <a:latin typeface="Meiryo UI" panose="020B0604030504040204" pitchFamily="50" charset="-128"/>
                <a:ea typeface="Meiryo UI" panose="020B0604030504040204" pitchFamily="50" charset="-128"/>
              </a:rPr>
              <a:t>年度（市町村分）保険者機能強化推進交付金交付額＜支援分＞</a:t>
            </a:r>
            <a:endParaRPr lang="en-US" altLang="ja-JP" sz="1964"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14E6B0EF-6C32-43D7-8E51-19E8693A5A69}"/>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9</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5" name="グラフ 4">
            <a:extLst>
              <a:ext uri="{FF2B5EF4-FFF2-40B4-BE49-F238E27FC236}">
                <a16:creationId xmlns:a16="http://schemas.microsoft.com/office/drawing/2014/main" id="{A4283B1E-D95A-4DE8-B22E-E7CA5CCC9C2F}"/>
              </a:ext>
            </a:extLst>
          </p:cNvPr>
          <p:cNvGraphicFramePr>
            <a:graphicFrameLocks/>
          </p:cNvGraphicFramePr>
          <p:nvPr/>
        </p:nvGraphicFramePr>
        <p:xfrm>
          <a:off x="69909" y="459700"/>
          <a:ext cx="9580445" cy="61021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775469"/>
      </p:ext>
    </p:extLst>
  </p:cSld>
  <p:clrMapOvr>
    <a:masterClrMapping/>
  </p:clrMapOvr>
</p:sld>
</file>

<file path=ppt/theme/theme1.xml><?xml version="1.0" encoding="utf-8"?>
<a:theme xmlns:a="http://schemas.openxmlformats.org/drawingml/2006/main" name="10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667B8BB-0558-4E9C-85AB-E9D88A9B512B}">
  <ds:schemaRefs>
    <ds:schemaRef ds:uri="http://schemas.microsoft.com/sharepoint/v3/contenttype/forms"/>
  </ds:schemaRefs>
</ds:datastoreItem>
</file>

<file path=customXml/itemProps2.xml><?xml version="1.0" encoding="utf-8"?>
<ds:datastoreItem xmlns:ds="http://schemas.openxmlformats.org/officeDocument/2006/customXml" ds:itemID="{E7C59075-9183-416C-86FD-365AA21CC7E6}">
  <ds:schemaRefs>
    <ds:schemaRef ds:uri="http://schemas.microsoft.com/office/2006/metadata/properties"/>
    <ds:schemaRef ds:uri="http://schemas.microsoft.com/office/2006/documentManagement/types"/>
    <ds:schemaRef ds:uri="http://purl.org/dc/dcmitype/"/>
    <ds:schemaRef ds:uri="http://purl.org/dc/terms/"/>
    <ds:schemaRef ds:uri="http://schemas.openxmlformats.org/package/2006/metadata/core-properties"/>
    <ds:schemaRef ds:uri="http://www.w3.org/XML/1998/namespace"/>
    <ds:schemaRef ds:uri="8B97BE19-CDDD-400E-817A-CFDD13F7EC12"/>
    <ds:schemaRef ds:uri="0ef2a5cc-7d16-4df6-bf14-9981dc03bc23"/>
    <ds:schemaRef ds:uri="http://purl.org/dc/elements/1.1/"/>
  </ds:schemaRefs>
</ds:datastoreItem>
</file>

<file path=customXml/itemProps3.xml><?xml version="1.0" encoding="utf-8"?>
<ds:datastoreItem xmlns:ds="http://schemas.openxmlformats.org/officeDocument/2006/customXml" ds:itemID="{5222D843-2CD8-465F-A615-3B281B3213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8899</TotalTime>
  <Words>3535</Words>
  <Application>Microsoft Office PowerPoint</Application>
  <PresentationFormat>ユーザー設定</PresentationFormat>
  <Paragraphs>818</Paragraphs>
  <Slides>38</Slides>
  <Notes>24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38</vt:i4>
      </vt:variant>
    </vt:vector>
  </HeadingPairs>
  <TitlesOfParts>
    <vt:vector size="45" baseType="lpstr">
      <vt:lpstr>Meiryo UI</vt:lpstr>
      <vt:lpstr>ＭＳ Ｐゴシック</vt:lpstr>
      <vt:lpstr>メイリオ</vt:lpstr>
      <vt:lpstr>游ゴシック</vt:lpstr>
      <vt:lpstr>Arial</vt:lpstr>
      <vt:lpstr>Calibri</vt:lpstr>
      <vt:lpstr>10_Office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加藤 昭宏</Manager>
  <Company>加藤 昭宏</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加藤 昭宏</dc:title>
  <dc:subject>加藤 昭宏</dc:subject>
  <dc:creator>加藤 昭宏(katou-akihiro)</dc:creator>
  <cp:keywords>加藤 昭宏</cp:keywords>
  <dc:description>加藤 昭宏</dc:description>
  <cp:lastModifiedBy>村瀬 匡司(murase-masashi)</cp:lastModifiedBy>
  <cp:revision>867</cp:revision>
  <cp:lastPrinted>2020-11-16T03:46:29Z</cp:lastPrinted>
  <dcterms:created xsi:type="dcterms:W3CDTF">2012-06-14T05:51:29Z</dcterms:created>
  <dcterms:modified xsi:type="dcterms:W3CDTF">2021-03-29T07:12:51Z</dcterms:modified>
  <cp:category>加藤 昭宏</cp:category>
  <cp:contentStatus>加藤 昭宏</cp:contentStatus>
  <dc:language>加藤 昭宏</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0x0101002DA299AC048A4B8EA9C1D19079C1A32200D4BA6E4072147443AA2C1B34B3717A1B</vt:lpwstr>
  </property>
</Properties>
</file>