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notesSlides/notesSlide5.xml" ContentType="application/vnd.openxmlformats-officedocument.presentationml.notesSlide+xml"/>
  <Override PartName="/ppt/charts/chart11.xml" ContentType="application/vnd.openxmlformats-officedocument.drawingml.chart+xml"/>
  <Override PartName="/ppt/notesSlides/notesSlide6.xml" ContentType="application/vnd.openxmlformats-officedocument.presentationml.notesSlide+xml"/>
  <Override PartName="/ppt/charts/chart12.xml" ContentType="application/vnd.openxmlformats-officedocument.drawingml.chart+xml"/>
  <Override PartName="/ppt/notesSlides/notesSlide7.xml" ContentType="application/vnd.openxmlformats-officedocument.presentationml.notesSlide+xml"/>
  <Override PartName="/ppt/charts/chart13.xml" ContentType="application/vnd.openxmlformats-officedocument.drawingml.chart+xml"/>
  <Override PartName="/ppt/drawings/drawing4.xml" ContentType="application/vnd.openxmlformats-officedocument.drawingml.chartshapes+xml"/>
  <Override PartName="/ppt/notesSlides/notesSlide8.xml" ContentType="application/vnd.openxmlformats-officedocument.presentationml.notesSlide+xml"/>
  <Override PartName="/ppt/charts/chart14.xml" ContentType="application/vnd.openxmlformats-officedocument.drawingml.chart+xml"/>
  <Override PartName="/ppt/notesSlides/notesSlide9.xml" ContentType="application/vnd.openxmlformats-officedocument.presentationml.notesSlide+xml"/>
  <Override PartName="/ppt/charts/chart15.xml" ContentType="application/vnd.openxmlformats-officedocument.drawingml.chart+xml"/>
  <Override PartName="/ppt/drawings/drawing5.xml" ContentType="application/vnd.openxmlformats-officedocument.drawingml.chartshapes+xml"/>
  <Override PartName="/ppt/notesSlides/notesSlide10.xml" ContentType="application/vnd.openxmlformats-officedocument.presentationml.notesSlide+xml"/>
  <Override PartName="/ppt/charts/chart16.xml" ContentType="application/vnd.openxmlformats-officedocument.drawingml.chart+xml"/>
  <Override PartName="/ppt/drawings/drawing6.xml" ContentType="application/vnd.openxmlformats-officedocument.drawingml.chartshapes+xml"/>
  <Override PartName="/ppt/notesSlides/notesSlide11.xml" ContentType="application/vnd.openxmlformats-officedocument.presentationml.notesSlide+xml"/>
  <Override PartName="/ppt/charts/chart17.xml" ContentType="application/vnd.openxmlformats-officedocument.drawingml.chart+xml"/>
  <Override PartName="/ppt/notesSlides/notesSlide12.xml" ContentType="application/vnd.openxmlformats-officedocument.presentationml.notesSlide+xml"/>
  <Override PartName="/ppt/charts/chart18.xml" ContentType="application/vnd.openxmlformats-officedocument.drawingml.chart+xml"/>
  <Override PartName="/ppt/drawings/drawing7.xml" ContentType="application/vnd.openxmlformats-officedocument.drawingml.chartshapes+xml"/>
  <Override PartName="/ppt/notesSlides/notesSlide13.xml" ContentType="application/vnd.openxmlformats-officedocument.presentationml.notesSlide+xml"/>
  <Override PartName="/ppt/charts/chart19.xml" ContentType="application/vnd.openxmlformats-officedocument.drawingml.chart+xml"/>
  <Override PartName="/ppt/drawings/drawing8.xml" ContentType="application/vnd.openxmlformats-officedocument.drawingml.chartshapes+xml"/>
  <Override PartName="/ppt/notesSlides/notesSlide14.xml" ContentType="application/vnd.openxmlformats-officedocument.presentationml.notesSlide+xml"/>
  <Override PartName="/ppt/charts/chart20.xml" ContentType="application/vnd.openxmlformats-officedocument.drawingml.chart+xml"/>
  <Override PartName="/ppt/notesSlides/notesSlide15.xml" ContentType="application/vnd.openxmlformats-officedocument.presentationml.notesSlide+xml"/>
  <Override PartName="/ppt/charts/chart21.xml" ContentType="application/vnd.openxmlformats-officedocument.drawingml.chart+xml"/>
  <Override PartName="/ppt/drawings/drawing9.xml" ContentType="application/vnd.openxmlformats-officedocument.drawingml.chartshapes+xml"/>
  <Override PartName="/ppt/notesSlides/notesSlide16.xml" ContentType="application/vnd.openxmlformats-officedocument.presentationml.notesSlide+xml"/>
  <Override PartName="/ppt/charts/chart22.xml" ContentType="application/vnd.openxmlformats-officedocument.drawingml.chart+xml"/>
  <Override PartName="/ppt/drawings/drawing10.xml" ContentType="application/vnd.openxmlformats-officedocument.drawingml.chartshapes+xml"/>
  <Override PartName="/ppt/notesSlides/notesSlide17.xml" ContentType="application/vnd.openxmlformats-officedocument.presentationml.notesSlide+xml"/>
  <Override PartName="/ppt/charts/chart23.xml" ContentType="application/vnd.openxmlformats-officedocument.drawingml.chart+xml"/>
  <Override PartName="/ppt/notesSlides/notesSlide18.xml" ContentType="application/vnd.openxmlformats-officedocument.presentationml.notesSlide+xml"/>
  <Override PartName="/ppt/charts/chart24.xml" ContentType="application/vnd.openxmlformats-officedocument.drawingml.chart+xml"/>
  <Override PartName="/ppt/drawings/drawing11.xml" ContentType="application/vnd.openxmlformats-officedocument.drawingml.chartshapes+xml"/>
  <Override PartName="/ppt/notesSlides/notesSlide19.xml" ContentType="application/vnd.openxmlformats-officedocument.presentationml.notesSlide+xml"/>
  <Override PartName="/ppt/charts/chart25.xml" ContentType="application/vnd.openxmlformats-officedocument.drawingml.chart+xml"/>
  <Override PartName="/ppt/notesSlides/notesSlide20.xml" ContentType="application/vnd.openxmlformats-officedocument.presentationml.notesSlide+xml"/>
  <Override PartName="/ppt/charts/chart26.xml" ContentType="application/vnd.openxmlformats-officedocument.drawingml.chart+xml"/>
  <Override PartName="/ppt/drawings/drawing12.xml" ContentType="application/vnd.openxmlformats-officedocument.drawingml.chartshapes+xml"/>
  <Override PartName="/ppt/notesSlides/notesSlide21.xml" ContentType="application/vnd.openxmlformats-officedocument.presentationml.notesSlide+xml"/>
  <Override PartName="/ppt/charts/chart27.xml" ContentType="application/vnd.openxmlformats-officedocument.drawingml.chart+xml"/>
  <Override PartName="/ppt/drawings/drawing13.xml" ContentType="application/vnd.openxmlformats-officedocument.drawingml.chartshapes+xml"/>
  <Override PartName="/ppt/notesSlides/notesSlide22.xml" ContentType="application/vnd.openxmlformats-officedocument.presentationml.notesSlide+xml"/>
  <Override PartName="/ppt/charts/chart28.xml" ContentType="application/vnd.openxmlformats-officedocument.drawingml.chart+xml"/>
  <Override PartName="/ppt/drawings/drawing14.xml" ContentType="application/vnd.openxmlformats-officedocument.drawingml.chartshapes+xml"/>
  <Override PartName="/ppt/notesSlides/notesSlide23.xml" ContentType="application/vnd.openxmlformats-officedocument.presentationml.notesSlide+xml"/>
  <Override PartName="/ppt/charts/chart29.xml" ContentType="application/vnd.openxmlformats-officedocument.drawingml.chart+xml"/>
  <Override PartName="/ppt/drawings/drawing15.xml" ContentType="application/vnd.openxmlformats-officedocument.drawingml.chartshapes+xml"/>
  <Override PartName="/ppt/notesSlides/notesSlide24.xml" ContentType="application/vnd.openxmlformats-officedocument.presentationml.notesSlide+xml"/>
  <Override PartName="/ppt/charts/chart30.xml" ContentType="application/vnd.openxmlformats-officedocument.drawingml.chart+xml"/>
  <Override PartName="/ppt/drawings/drawing16.xml" ContentType="application/vnd.openxmlformats-officedocument.drawingml.chartshapes+xml"/>
  <Override PartName="/ppt/charts/chart31.xml" ContentType="application/vnd.openxmlformats-officedocument.drawingml.chart+xml"/>
  <Override PartName="/ppt/charts/chart32.xml" ContentType="application/vnd.openxmlformats-officedocument.drawingml.chart+xml"/>
  <Override PartName="/ppt/drawings/drawing17.xml" ContentType="application/vnd.openxmlformats-officedocument.drawingml.chartshapes+xml"/>
  <Override PartName="/ppt/charts/chart33.xml" ContentType="application/vnd.openxmlformats-officedocument.drawingml.chart+xml"/>
  <Override PartName="/ppt/drawings/drawing1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164" r:id="rId4"/>
  </p:sldMasterIdLst>
  <p:notesMasterIdLst>
    <p:notesMasterId r:id="rId43"/>
  </p:notesMasterIdLst>
  <p:sldIdLst>
    <p:sldId id="594" r:id="rId5"/>
    <p:sldId id="595" r:id="rId6"/>
    <p:sldId id="596" r:id="rId7"/>
    <p:sldId id="597" r:id="rId8"/>
    <p:sldId id="598" r:id="rId9"/>
    <p:sldId id="599" r:id="rId10"/>
    <p:sldId id="600" r:id="rId11"/>
    <p:sldId id="601" r:id="rId12"/>
    <p:sldId id="602" r:id="rId13"/>
    <p:sldId id="603" r:id="rId14"/>
    <p:sldId id="604" r:id="rId15"/>
    <p:sldId id="605" r:id="rId16"/>
    <p:sldId id="606" r:id="rId17"/>
    <p:sldId id="607" r:id="rId18"/>
    <p:sldId id="608" r:id="rId19"/>
    <p:sldId id="609" r:id="rId20"/>
    <p:sldId id="644" r:id="rId21"/>
    <p:sldId id="645" r:id="rId22"/>
    <p:sldId id="610" r:id="rId23"/>
    <p:sldId id="611" r:id="rId24"/>
    <p:sldId id="612" r:id="rId25"/>
    <p:sldId id="613" r:id="rId26"/>
    <p:sldId id="614" r:id="rId27"/>
    <p:sldId id="615" r:id="rId28"/>
    <p:sldId id="616" r:id="rId29"/>
    <p:sldId id="617" r:id="rId30"/>
    <p:sldId id="647" r:id="rId31"/>
    <p:sldId id="618" r:id="rId32"/>
    <p:sldId id="619" r:id="rId33"/>
    <p:sldId id="620" r:id="rId34"/>
    <p:sldId id="621" r:id="rId35"/>
    <p:sldId id="622" r:id="rId36"/>
    <p:sldId id="623" r:id="rId37"/>
    <p:sldId id="649" r:id="rId38"/>
    <p:sldId id="650" r:id="rId39"/>
    <p:sldId id="624" r:id="rId40"/>
    <p:sldId id="625" r:id="rId41"/>
    <p:sldId id="626" r:id="rId42"/>
  </p:sldIdLst>
  <p:sldSz cx="9720263" cy="7021513"/>
  <p:notesSz cx="6807200" cy="9939338"/>
  <p:defaultTextStyle>
    <a:defPPr>
      <a:defRPr lang="ja-JP"/>
    </a:defPPr>
    <a:lvl1pPr marL="0" algn="l" defTabSz="932580" rtl="0" eaLnBrk="1" latinLnBrk="0" hangingPunct="1">
      <a:defRPr kumimoji="1" sz="1800" kern="1200">
        <a:solidFill>
          <a:schemeClr val="tx1"/>
        </a:solidFill>
        <a:latin typeface="+mn-lt"/>
        <a:ea typeface="+mn-ea"/>
        <a:cs typeface="+mn-cs"/>
      </a:defRPr>
    </a:lvl1pPr>
    <a:lvl2pPr marL="466288" algn="l" defTabSz="932580" rtl="0" eaLnBrk="1" latinLnBrk="0" hangingPunct="1">
      <a:defRPr kumimoji="1" sz="1800" kern="1200">
        <a:solidFill>
          <a:schemeClr val="tx1"/>
        </a:solidFill>
        <a:latin typeface="+mn-lt"/>
        <a:ea typeface="+mn-ea"/>
        <a:cs typeface="+mn-cs"/>
      </a:defRPr>
    </a:lvl2pPr>
    <a:lvl3pPr marL="932580" algn="l" defTabSz="932580" rtl="0" eaLnBrk="1" latinLnBrk="0" hangingPunct="1">
      <a:defRPr kumimoji="1" sz="1800" kern="1200">
        <a:solidFill>
          <a:schemeClr val="tx1"/>
        </a:solidFill>
        <a:latin typeface="+mn-lt"/>
        <a:ea typeface="+mn-ea"/>
        <a:cs typeface="+mn-cs"/>
      </a:defRPr>
    </a:lvl3pPr>
    <a:lvl4pPr marL="1398867" algn="l" defTabSz="932580" rtl="0" eaLnBrk="1" latinLnBrk="0" hangingPunct="1">
      <a:defRPr kumimoji="1" sz="1800" kern="1200">
        <a:solidFill>
          <a:schemeClr val="tx1"/>
        </a:solidFill>
        <a:latin typeface="+mn-lt"/>
        <a:ea typeface="+mn-ea"/>
        <a:cs typeface="+mn-cs"/>
      </a:defRPr>
    </a:lvl4pPr>
    <a:lvl5pPr marL="1865158" algn="l" defTabSz="932580" rtl="0" eaLnBrk="1" latinLnBrk="0" hangingPunct="1">
      <a:defRPr kumimoji="1" sz="1800" kern="1200">
        <a:solidFill>
          <a:schemeClr val="tx1"/>
        </a:solidFill>
        <a:latin typeface="+mn-lt"/>
        <a:ea typeface="+mn-ea"/>
        <a:cs typeface="+mn-cs"/>
      </a:defRPr>
    </a:lvl5pPr>
    <a:lvl6pPr marL="2331439" algn="l" defTabSz="932580" rtl="0" eaLnBrk="1" latinLnBrk="0" hangingPunct="1">
      <a:defRPr kumimoji="1" sz="1800" kern="1200">
        <a:solidFill>
          <a:schemeClr val="tx1"/>
        </a:solidFill>
        <a:latin typeface="+mn-lt"/>
        <a:ea typeface="+mn-ea"/>
        <a:cs typeface="+mn-cs"/>
      </a:defRPr>
    </a:lvl6pPr>
    <a:lvl7pPr marL="2797735" algn="l" defTabSz="932580" rtl="0" eaLnBrk="1" latinLnBrk="0" hangingPunct="1">
      <a:defRPr kumimoji="1" sz="1800" kern="1200">
        <a:solidFill>
          <a:schemeClr val="tx1"/>
        </a:solidFill>
        <a:latin typeface="+mn-lt"/>
        <a:ea typeface="+mn-ea"/>
        <a:cs typeface="+mn-cs"/>
      </a:defRPr>
    </a:lvl7pPr>
    <a:lvl8pPr marL="3264024" algn="l" defTabSz="932580" rtl="0" eaLnBrk="1" latinLnBrk="0" hangingPunct="1">
      <a:defRPr kumimoji="1" sz="1800" kern="1200">
        <a:solidFill>
          <a:schemeClr val="tx1"/>
        </a:solidFill>
        <a:latin typeface="+mn-lt"/>
        <a:ea typeface="+mn-ea"/>
        <a:cs typeface="+mn-cs"/>
      </a:defRPr>
    </a:lvl8pPr>
    <a:lvl9pPr marL="3730316" algn="l" defTabSz="93258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2" userDrawn="1">
          <p15:clr>
            <a:srgbClr val="A4A3A4"/>
          </p15:clr>
        </p15:guide>
        <p15:guide id="2" pos="3062"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7642" autoAdjust="0"/>
  </p:normalViewPr>
  <p:slideViewPr>
    <p:cSldViewPr>
      <p:cViewPr varScale="1">
        <p:scale>
          <a:sx n="105" d="100"/>
          <a:sy n="105" d="100"/>
        </p:scale>
        <p:origin x="1524" y="102"/>
      </p:cViewPr>
      <p:guideLst>
        <p:guide orient="horz" pos="2212"/>
        <p:guide pos="30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58"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27.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8.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15.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16.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xlsx" TargetMode="External"/></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17.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18.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24066;&#30010;&#26449;_0728b%20(version%201).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5162940993035345"/>
        </c:manualLayout>
      </c:layout>
      <c:barChart>
        <c:barDir val="col"/>
        <c:grouping val="stacked"/>
        <c:varyColors val="0"/>
        <c:ser>
          <c:idx val="1"/>
          <c:order val="0"/>
          <c:tx>
            <c:strRef>
              <c:f>'[【グラフ】市町村_0728b (version 1).xlsx]全体版 '!$AH$2</c:f>
              <c:strCache>
                <c:ptCount val="1"/>
                <c:pt idx="0">
                  <c:v>Ⅰ　ＰＤＣＡサイクルの活用による保険者機能の強化に向けた体制等の構築(215点)(平均158.2点)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'!$AH$3:$AH$50</c:f>
              <c:numCache>
                <c:formatCode>General</c:formatCode>
                <c:ptCount val="48"/>
                <c:pt idx="0">
                  <c:v>132.84916201117318</c:v>
                </c:pt>
                <c:pt idx="1">
                  <c:v>174.5</c:v>
                </c:pt>
                <c:pt idx="2">
                  <c:v>137.42424242424244</c:v>
                </c:pt>
                <c:pt idx="3">
                  <c:v>143.57142857142858</c:v>
                </c:pt>
                <c:pt idx="4">
                  <c:v>120</c:v>
                </c:pt>
                <c:pt idx="5">
                  <c:v>167.85714285714286</c:v>
                </c:pt>
                <c:pt idx="6">
                  <c:v>150.59322033898306</c:v>
                </c:pt>
                <c:pt idx="7">
                  <c:v>186.81818181818181</c:v>
                </c:pt>
                <c:pt idx="8">
                  <c:v>177.8</c:v>
                </c:pt>
                <c:pt idx="9">
                  <c:v>165.28571428571428</c:v>
                </c:pt>
                <c:pt idx="10">
                  <c:v>173.4126984126984</c:v>
                </c:pt>
                <c:pt idx="11">
                  <c:v>148.24074074074073</c:v>
                </c:pt>
                <c:pt idx="12">
                  <c:v>183.38709677419354</c:v>
                </c:pt>
                <c:pt idx="13">
                  <c:v>176.21212121212122</c:v>
                </c:pt>
                <c:pt idx="14">
                  <c:v>196.5</c:v>
                </c:pt>
                <c:pt idx="15">
                  <c:v>189.66666666666666</c:v>
                </c:pt>
                <c:pt idx="16">
                  <c:v>180.52631578947367</c:v>
                </c:pt>
                <c:pt idx="17">
                  <c:v>171.76470588235293</c:v>
                </c:pt>
                <c:pt idx="18">
                  <c:v>142.40740740740742</c:v>
                </c:pt>
                <c:pt idx="19">
                  <c:v>115.77922077922078</c:v>
                </c:pt>
                <c:pt idx="20">
                  <c:v>161.3095238095238</c:v>
                </c:pt>
                <c:pt idx="21">
                  <c:v>192.85714285714286</c:v>
                </c:pt>
                <c:pt idx="22">
                  <c:v>152.96296296296296</c:v>
                </c:pt>
                <c:pt idx="23">
                  <c:v>152.24137931034483</c:v>
                </c:pt>
                <c:pt idx="24">
                  <c:v>170.78947368421052</c:v>
                </c:pt>
                <c:pt idx="25">
                  <c:v>159.80769230769232</c:v>
                </c:pt>
                <c:pt idx="26">
                  <c:v>189.30232558139534</c:v>
                </c:pt>
                <c:pt idx="27">
                  <c:v>152.19512195121951</c:v>
                </c:pt>
                <c:pt idx="28">
                  <c:v>112.82051282051282</c:v>
                </c:pt>
                <c:pt idx="29">
                  <c:v>193.33333333333334</c:v>
                </c:pt>
                <c:pt idx="30">
                  <c:v>176.84210526315789</c:v>
                </c:pt>
                <c:pt idx="31">
                  <c:v>164.47368421052633</c:v>
                </c:pt>
                <c:pt idx="32">
                  <c:v>146.2962962962963</c:v>
                </c:pt>
                <c:pt idx="33">
                  <c:v>155.65217391304347</c:v>
                </c:pt>
                <c:pt idx="34">
                  <c:v>144.21052631578948</c:v>
                </c:pt>
                <c:pt idx="35">
                  <c:v>161.66666666666666</c:v>
                </c:pt>
                <c:pt idx="36">
                  <c:v>159.70588235294119</c:v>
                </c:pt>
                <c:pt idx="37">
                  <c:v>167</c:v>
                </c:pt>
                <c:pt idx="38">
                  <c:v>171.1764705882353</c:v>
                </c:pt>
                <c:pt idx="39">
                  <c:v>161.83333333333334</c:v>
                </c:pt>
                <c:pt idx="40">
                  <c:v>173.25</c:v>
                </c:pt>
                <c:pt idx="41">
                  <c:v>147.61904761904762</c:v>
                </c:pt>
                <c:pt idx="42">
                  <c:v>168.11111111111111</c:v>
                </c:pt>
                <c:pt idx="43">
                  <c:v>178.61111111111111</c:v>
                </c:pt>
                <c:pt idx="44">
                  <c:v>136.53846153846155</c:v>
                </c:pt>
                <c:pt idx="45">
                  <c:v>136.74418604651163</c:v>
                </c:pt>
                <c:pt idx="46">
                  <c:v>190.1219512195122</c:v>
                </c:pt>
                <c:pt idx="47" formatCode="0.0_ ">
                  <c:v>158.22228604250429</c:v>
                </c:pt>
              </c:numCache>
            </c:numRef>
          </c:val>
          <c:extLst>
            <c:ext xmlns:c16="http://schemas.microsoft.com/office/drawing/2014/chart" uri="{C3380CC4-5D6E-409C-BE32-E72D297353CC}">
              <c16:uniqueId val="{00000000-F36F-45CF-9402-0A4401B83472}"/>
            </c:ext>
          </c:extLst>
        </c:ser>
        <c:ser>
          <c:idx val="2"/>
          <c:order val="1"/>
          <c:tx>
            <c:strRef>
              <c:f>'[【グラフ】市町村_0728b (version 1).xlsx]全体版 '!$AI$2</c:f>
              <c:strCache>
                <c:ptCount val="1"/>
                <c:pt idx="0">
                  <c:v>Ⅱ　自立支援、重度化防止等に資する施策の推進(1,965点)(平均996.6点)</c:v>
                </c:pt>
              </c:strCache>
            </c:strRef>
          </c:tx>
          <c:spPr>
            <a:solidFill>
              <a:schemeClr val="accent2">
                <a:lumMod val="40000"/>
                <a:lumOff val="60000"/>
              </a:schemeClr>
            </a:solidFill>
            <a:ln w="6350">
              <a:solidFill>
                <a:schemeClr val="bg1">
                  <a:lumMod val="50000"/>
                </a:schemeClr>
              </a:solidFill>
            </a:ln>
            <a:effectLst/>
          </c:spPr>
          <c:invertIfNegative val="0"/>
          <c:dLbls>
            <c:dLbl>
              <c:idx val="8"/>
              <c:layout>
                <c:manualLayout>
                  <c:x val="0"/>
                  <c:y val="-8.30489288976922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36F-45CF-9402-0A4401B83472}"/>
                </c:ext>
              </c:extLst>
            </c:dLbl>
            <c:dLbl>
              <c:idx val="9"/>
              <c:layout>
                <c:manualLayout>
                  <c:x val="0"/>
                  <c:y val="8.30489288976922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36F-45CF-9402-0A4401B83472}"/>
                </c:ext>
              </c:extLst>
            </c:dLbl>
            <c:dLbl>
              <c:idx val="14"/>
              <c:layout>
                <c:manualLayout>
                  <c:x val="0"/>
                  <c:y val="-8.30489288976922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36F-45CF-9402-0A4401B83472}"/>
                </c:ext>
              </c:extLst>
            </c:dLbl>
            <c:dLbl>
              <c:idx val="17"/>
              <c:layout>
                <c:manualLayout>
                  <c:x val="-5.1324754686265743E-17"/>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F36F-45CF-9402-0A4401B83472}"/>
                </c:ext>
              </c:extLst>
            </c:dLbl>
            <c:dLbl>
              <c:idx val="22"/>
              <c:layout>
                <c:manualLayout>
                  <c:x val="0"/>
                  <c:y val="1.453356255709613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F36F-45CF-9402-0A4401B83472}"/>
                </c:ext>
              </c:extLst>
            </c:dLbl>
            <c:dLbl>
              <c:idx val="29"/>
              <c:layout>
                <c:manualLayout>
                  <c:x val="1.3997822071147587E-3"/>
                  <c:y val="1.03811161122115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F36F-45CF-9402-0A4401B83472}"/>
                </c:ext>
              </c:extLst>
            </c:dLbl>
            <c:dLbl>
              <c:idx val="32"/>
              <c:layout>
                <c:manualLayout>
                  <c:x val="1.3997822071148615E-3"/>
                  <c:y val="-1.03811161122115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F36F-45CF-9402-0A4401B83472}"/>
                </c:ext>
              </c:extLst>
            </c:dLbl>
            <c:dLbl>
              <c:idx val="36"/>
              <c:layout>
                <c:manualLayout>
                  <c:x val="0"/>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F36F-45CF-9402-0A4401B83472}"/>
                </c:ext>
              </c:extLst>
            </c:dLbl>
            <c:dLbl>
              <c:idx val="41"/>
              <c:layout>
                <c:manualLayout>
                  <c:x val="-1.0264950937253149E-16"/>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F36F-45CF-9402-0A4401B83472}"/>
                </c:ext>
              </c:extLst>
            </c:dLbl>
            <c:dLbl>
              <c:idx val="44"/>
              <c:layout>
                <c:manualLayout>
                  <c:x val="0"/>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F36F-45CF-9402-0A4401B83472}"/>
                </c:ext>
              </c:extLst>
            </c:dLbl>
            <c:dLbl>
              <c:idx val="46"/>
              <c:layout>
                <c:manualLayout>
                  <c:x val="0"/>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F36F-45CF-9402-0A4401B83472}"/>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'!$AI$3:$AI$50</c:f>
              <c:numCache>
                <c:formatCode>General</c:formatCode>
                <c:ptCount val="48"/>
                <c:pt idx="0">
                  <c:v>909.67039106145251</c:v>
                </c:pt>
                <c:pt idx="1">
                  <c:v>1107.1500000000001</c:v>
                </c:pt>
                <c:pt idx="2">
                  <c:v>892.30303030303025</c:v>
                </c:pt>
                <c:pt idx="3">
                  <c:v>1017.2857142857143</c:v>
                </c:pt>
                <c:pt idx="4">
                  <c:v>760.88</c:v>
                </c:pt>
                <c:pt idx="5">
                  <c:v>987.91428571428571</c:v>
                </c:pt>
                <c:pt idx="6">
                  <c:v>845.06779661016947</c:v>
                </c:pt>
                <c:pt idx="7">
                  <c:v>906.38636363636363</c:v>
                </c:pt>
                <c:pt idx="8">
                  <c:v>1036.96</c:v>
                </c:pt>
                <c:pt idx="9">
                  <c:v>944.6</c:v>
                </c:pt>
                <c:pt idx="10">
                  <c:v>948.57142857142856</c:v>
                </c:pt>
                <c:pt idx="11">
                  <c:v>851.12962962962968</c:v>
                </c:pt>
                <c:pt idx="12">
                  <c:v>1072.6612903225807</c:v>
                </c:pt>
                <c:pt idx="13">
                  <c:v>1015.5454545454545</c:v>
                </c:pt>
                <c:pt idx="14">
                  <c:v>1063.0333333333333</c:v>
                </c:pt>
                <c:pt idx="15">
                  <c:v>1334.8666666666666</c:v>
                </c:pt>
                <c:pt idx="16">
                  <c:v>1104.2631578947369</c:v>
                </c:pt>
                <c:pt idx="17">
                  <c:v>981.76470588235293</c:v>
                </c:pt>
                <c:pt idx="18">
                  <c:v>1041.8148148148148</c:v>
                </c:pt>
                <c:pt idx="19">
                  <c:v>971.66233766233768</c:v>
                </c:pt>
                <c:pt idx="20">
                  <c:v>997.92857142857144</c:v>
                </c:pt>
                <c:pt idx="21">
                  <c:v>1192.0285714285715</c:v>
                </c:pt>
                <c:pt idx="22">
                  <c:v>1019.7777777777778</c:v>
                </c:pt>
                <c:pt idx="23">
                  <c:v>1029.9655172413793</c:v>
                </c:pt>
                <c:pt idx="24">
                  <c:v>1059.1578947368421</c:v>
                </c:pt>
                <c:pt idx="25">
                  <c:v>924.73076923076928</c:v>
                </c:pt>
                <c:pt idx="26">
                  <c:v>1163.3953488372092</c:v>
                </c:pt>
                <c:pt idx="27">
                  <c:v>1104.4634146341464</c:v>
                </c:pt>
                <c:pt idx="28">
                  <c:v>872.64102564102564</c:v>
                </c:pt>
                <c:pt idx="29">
                  <c:v>972.16666666666663</c:v>
                </c:pt>
                <c:pt idx="30">
                  <c:v>1078.6842105263158</c:v>
                </c:pt>
                <c:pt idx="31">
                  <c:v>1124.9473684210527</c:v>
                </c:pt>
                <c:pt idx="32">
                  <c:v>1125.6296296296296</c:v>
                </c:pt>
                <c:pt idx="33">
                  <c:v>983.3478260869565</c:v>
                </c:pt>
                <c:pt idx="34">
                  <c:v>875.84210526315792</c:v>
                </c:pt>
                <c:pt idx="35">
                  <c:v>882.70833333333337</c:v>
                </c:pt>
                <c:pt idx="36">
                  <c:v>910.70588235294122</c:v>
                </c:pt>
                <c:pt idx="37">
                  <c:v>874.15</c:v>
                </c:pt>
                <c:pt idx="38">
                  <c:v>1117.3823529411766</c:v>
                </c:pt>
                <c:pt idx="39">
                  <c:v>1022.15</c:v>
                </c:pt>
                <c:pt idx="40">
                  <c:v>1208.8499999999999</c:v>
                </c:pt>
                <c:pt idx="41">
                  <c:v>1114.047619047619</c:v>
                </c:pt>
                <c:pt idx="42">
                  <c:v>1087.4666666666667</c:v>
                </c:pt>
                <c:pt idx="43">
                  <c:v>1265.8888888888889</c:v>
                </c:pt>
                <c:pt idx="44">
                  <c:v>1041.1923076923076</c:v>
                </c:pt>
                <c:pt idx="45">
                  <c:v>1018.8837209302326</c:v>
                </c:pt>
                <c:pt idx="46">
                  <c:v>874.46341463414637</c:v>
                </c:pt>
                <c:pt idx="47" formatCode="0.0_ ">
                  <c:v>996.6</c:v>
                </c:pt>
              </c:numCache>
            </c:numRef>
          </c:val>
          <c:extLst>
            <c:ext xmlns:c16="http://schemas.microsoft.com/office/drawing/2014/chart" uri="{C3380CC4-5D6E-409C-BE32-E72D297353CC}">
              <c16:uniqueId val="{0000000C-F36F-45CF-9402-0A4401B83472}"/>
            </c:ext>
          </c:extLst>
        </c:ser>
        <c:ser>
          <c:idx val="3"/>
          <c:order val="2"/>
          <c:tx>
            <c:strRef>
              <c:f>'[【グラフ】市町村_0728b (version 1).xlsx]全体版 '!$AJ$2</c:f>
              <c:strCache>
                <c:ptCount val="1"/>
                <c:pt idx="0">
                  <c:v>Ⅲ　介護保険運営の安定化に資する施策の推進(295点)(平均118.3点)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dLbl>
              <c:idx val="8"/>
              <c:layout>
                <c:manualLayout>
                  <c:x val="0"/>
                  <c:y val="-1.06927558683864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A09-4B9D-AA8C-D786A097B905}"/>
                </c:ext>
              </c:extLst>
            </c:dLbl>
            <c:dLbl>
              <c:idx val="26"/>
              <c:layout>
                <c:manualLayout>
                  <c:x val="-1.0264950937253149E-16"/>
                  <c:y val="4.152446444884610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F36F-45CF-9402-0A4401B83472}"/>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'!$AJ$3:$AJ$50</c:f>
              <c:numCache>
                <c:formatCode>General</c:formatCode>
                <c:ptCount val="48"/>
                <c:pt idx="0">
                  <c:v>112.6927374301676</c:v>
                </c:pt>
                <c:pt idx="1">
                  <c:v>112.22499999999999</c:v>
                </c:pt>
                <c:pt idx="2">
                  <c:v>116.03030303030303</c:v>
                </c:pt>
                <c:pt idx="3">
                  <c:v>106.88571428571429</c:v>
                </c:pt>
                <c:pt idx="4">
                  <c:v>90.2</c:v>
                </c:pt>
                <c:pt idx="5">
                  <c:v>110.34285714285714</c:v>
                </c:pt>
                <c:pt idx="6">
                  <c:v>81.457627118644069</c:v>
                </c:pt>
                <c:pt idx="7">
                  <c:v>114.84090909090909</c:v>
                </c:pt>
                <c:pt idx="8">
                  <c:v>122.6</c:v>
                </c:pt>
                <c:pt idx="9">
                  <c:v>88.4</c:v>
                </c:pt>
                <c:pt idx="10">
                  <c:v>104.11111111111111</c:v>
                </c:pt>
                <c:pt idx="11">
                  <c:v>105.18518518518519</c:v>
                </c:pt>
                <c:pt idx="12">
                  <c:v>146.14516129032259</c:v>
                </c:pt>
                <c:pt idx="13">
                  <c:v>142.09090909090909</c:v>
                </c:pt>
                <c:pt idx="14">
                  <c:v>124.06666666666666</c:v>
                </c:pt>
                <c:pt idx="15">
                  <c:v>158.13333333333333</c:v>
                </c:pt>
                <c:pt idx="16">
                  <c:v>133.10526315789474</c:v>
                </c:pt>
                <c:pt idx="17">
                  <c:v>114.47058823529412</c:v>
                </c:pt>
                <c:pt idx="18">
                  <c:v>110.22222222222223</c:v>
                </c:pt>
                <c:pt idx="19">
                  <c:v>106.02597402597402</c:v>
                </c:pt>
                <c:pt idx="20">
                  <c:v>114.85714285714286</c:v>
                </c:pt>
                <c:pt idx="21">
                  <c:v>160.19999999999999</c:v>
                </c:pt>
                <c:pt idx="22">
                  <c:v>127.44444444444444</c:v>
                </c:pt>
                <c:pt idx="23">
                  <c:v>122.31034482758621</c:v>
                </c:pt>
                <c:pt idx="24">
                  <c:v>147.68421052631578</c:v>
                </c:pt>
                <c:pt idx="25">
                  <c:v>124.30769230769231</c:v>
                </c:pt>
                <c:pt idx="26">
                  <c:v>164.27906976744185</c:v>
                </c:pt>
                <c:pt idx="27">
                  <c:v>146.6829268292683</c:v>
                </c:pt>
                <c:pt idx="28">
                  <c:v>87.512820512820511</c:v>
                </c:pt>
                <c:pt idx="29">
                  <c:v>102.03333333333333</c:v>
                </c:pt>
                <c:pt idx="30">
                  <c:v>95.631578947368425</c:v>
                </c:pt>
                <c:pt idx="31">
                  <c:v>148.57894736842104</c:v>
                </c:pt>
                <c:pt idx="32">
                  <c:v>120.51851851851852</c:v>
                </c:pt>
                <c:pt idx="33">
                  <c:v>153.82608695652175</c:v>
                </c:pt>
                <c:pt idx="34">
                  <c:v>89.473684210526315</c:v>
                </c:pt>
                <c:pt idx="35">
                  <c:v>92.541666666666671</c:v>
                </c:pt>
                <c:pt idx="36">
                  <c:v>108.11764705882354</c:v>
                </c:pt>
                <c:pt idx="37">
                  <c:v>104.75</c:v>
                </c:pt>
                <c:pt idx="38">
                  <c:v>145.23529411764707</c:v>
                </c:pt>
                <c:pt idx="39">
                  <c:v>118.55</c:v>
                </c:pt>
                <c:pt idx="40">
                  <c:v>135.15</c:v>
                </c:pt>
                <c:pt idx="41">
                  <c:v>140.14285714285714</c:v>
                </c:pt>
                <c:pt idx="42">
                  <c:v>111.08888888888889</c:v>
                </c:pt>
                <c:pt idx="43">
                  <c:v>153.77777777777777</c:v>
                </c:pt>
                <c:pt idx="44">
                  <c:v>134.07692307692307</c:v>
                </c:pt>
                <c:pt idx="45">
                  <c:v>130.30232558139534</c:v>
                </c:pt>
                <c:pt idx="46">
                  <c:v>89.58536585365853</c:v>
                </c:pt>
                <c:pt idx="47" formatCode="0.0_ ">
                  <c:v>118.3</c:v>
                </c:pt>
              </c:numCache>
            </c:numRef>
          </c:val>
          <c:extLst>
            <c:ext xmlns:c16="http://schemas.microsoft.com/office/drawing/2014/chart" uri="{C3380CC4-5D6E-409C-BE32-E72D297353CC}">
              <c16:uniqueId val="{0000000E-F36F-45CF-9402-0A4401B83472}"/>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4"/>
          <c:order val="3"/>
          <c:tx>
            <c:strRef>
              <c:f>'[【グラフ】市町村_0728b (version 1).xlsx]全体版 '!$AK$2</c:f>
              <c:strCache>
                <c:ptCount val="1"/>
                <c:pt idx="0">
                  <c:v>合計</c:v>
                </c:pt>
              </c:strCache>
            </c:strRef>
          </c:tx>
          <c:spPr>
            <a:ln w="6350">
              <a:noFill/>
            </a:ln>
            <a:effectLst/>
          </c:spPr>
          <c:marker>
            <c:symbol val="none"/>
          </c:marker>
          <c:dLbls>
            <c:dLbl>
              <c:idx val="2"/>
              <c:layout>
                <c:manualLayout>
                  <c:x val="-2.9254381410813449E-2"/>
                  <c:y val="-1.372274610697900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F36F-45CF-9402-0A4401B83472}"/>
                </c:ext>
              </c:extLst>
            </c:dLbl>
            <c:dLbl>
              <c:idx val="6"/>
              <c:layout>
                <c:manualLayout>
                  <c:x val="-2.6433665137668167E-2"/>
                  <c:y val="-2.00636184212826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F36F-45CF-9402-0A4401B83472}"/>
                </c:ext>
              </c:extLst>
            </c:dLbl>
            <c:dLbl>
              <c:idx val="7"/>
              <c:layout>
                <c:manualLayout>
                  <c:x val="-3.178998519410095E-2"/>
                  <c:y val="-3.65677095611760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F36F-45CF-9402-0A4401B83472}"/>
                </c:ext>
              </c:extLst>
            </c:dLbl>
            <c:dLbl>
              <c:idx val="9"/>
              <c:layout>
                <c:manualLayout>
                  <c:x val="-2.62354495494539E-2"/>
                  <c:y val="-1.732074899808039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F36F-45CF-9402-0A4401B83472}"/>
                </c:ext>
              </c:extLst>
            </c:dLbl>
            <c:dLbl>
              <c:idx val="10"/>
              <c:layout>
                <c:manualLayout>
                  <c:x val="-2.2036098950273565E-2"/>
                  <c:y val="-2.59372594768963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F36F-45CF-9402-0A4401B83472}"/>
                </c:ext>
              </c:extLst>
            </c:dLbl>
            <c:dLbl>
              <c:idx val="13"/>
              <c:layout>
                <c:manualLayout>
                  <c:x val="-2.6235445571618148E-2"/>
                  <c:y val="-1.97085898095694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F36F-45CF-9402-0A4401B83472}"/>
                </c:ext>
              </c:extLst>
            </c:dLbl>
            <c:dLbl>
              <c:idx val="14"/>
              <c:layout>
                <c:manualLayout>
                  <c:x val="-2.4835663364503286E-2"/>
                  <c:y val="-3.21659291442232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F36F-45CF-9402-0A4401B83472}"/>
                </c:ext>
              </c:extLst>
            </c:dLbl>
            <c:dLbl>
              <c:idx val="17"/>
              <c:layout>
                <c:manualLayout>
                  <c:x val="-2.6235445571618148E-2"/>
                  <c:y val="-1.970858980956949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F36F-45CF-9402-0A4401B83472}"/>
                </c:ext>
              </c:extLst>
            </c:dLbl>
            <c:dLbl>
              <c:idx val="22"/>
              <c:layout>
                <c:manualLayout>
                  <c:x val="-2.6235445571618148E-2"/>
                  <c:y val="-1.55561433646848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F36F-45CF-9402-0A4401B83472}"/>
                </c:ext>
              </c:extLst>
            </c:dLbl>
            <c:dLbl>
              <c:idx val="23"/>
              <c:layout>
                <c:manualLayout>
                  <c:x val="-2.6235445571618148E-2"/>
                  <c:y val="-3.00897059217809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F36F-45CF-9402-0A4401B83472}"/>
                </c:ext>
              </c:extLst>
            </c:dLbl>
            <c:dLbl>
              <c:idx val="29"/>
              <c:layout>
                <c:manualLayout>
                  <c:x val="-3.0434792192962731E-2"/>
                  <c:y val="-2.386103625445407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F36F-45CF-9402-0A4401B83472}"/>
                </c:ext>
              </c:extLst>
            </c:dLbl>
            <c:dLbl>
              <c:idx val="30"/>
              <c:layout>
                <c:manualLayout>
                  <c:x val="-2.7635227778733111E-2"/>
                  <c:y val="-3.63183755891079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F36F-45CF-9402-0A4401B83472}"/>
                </c:ext>
              </c:extLst>
            </c:dLbl>
            <c:dLbl>
              <c:idx val="31"/>
              <c:layout>
                <c:manualLayout>
                  <c:x val="-2.763522777873301E-2"/>
                  <c:y val="-1.34799201422425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F36F-45CF-9402-0A4401B83472}"/>
                </c:ext>
              </c:extLst>
            </c:dLbl>
            <c:dLbl>
              <c:idx val="32"/>
              <c:layout>
                <c:manualLayout>
                  <c:x val="-1.6436970121814116E-2"/>
                  <c:y val="-1.76323665871271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C-F36F-45CF-9402-0A4401B83472}"/>
                </c:ext>
              </c:extLst>
            </c:dLbl>
            <c:dLbl>
              <c:idx val="33"/>
              <c:layout>
                <c:manualLayout>
                  <c:x val="-2.4835663364503286E-2"/>
                  <c:y val="-9.3274736973579329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F36F-45CF-9402-0A4401B83472}"/>
                </c:ext>
              </c:extLst>
            </c:dLbl>
            <c:dLbl>
              <c:idx val="34"/>
              <c:layout>
                <c:manualLayout>
                  <c:x val="-2.6235445571618148E-2"/>
                  <c:y val="-1.76323665871271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E-F36F-45CF-9402-0A4401B83472}"/>
                </c:ext>
              </c:extLst>
            </c:dLbl>
            <c:dLbl>
              <c:idx val="35"/>
              <c:layout>
                <c:manualLayout>
                  <c:x val="-2.7635227778733111E-2"/>
                  <c:y val="-1.76323665871271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F36F-45CF-9402-0A4401B83472}"/>
                </c:ext>
              </c:extLst>
            </c:dLbl>
            <c:dLbl>
              <c:idx val="37"/>
              <c:layout>
                <c:manualLayout>
                  <c:x val="-2.6235445571618148E-2"/>
                  <c:y val="-1.347992014224258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0-F36F-45CF-9402-0A4401B83472}"/>
                </c:ext>
              </c:extLst>
            </c:dLbl>
            <c:dLbl>
              <c:idx val="41"/>
              <c:layout>
                <c:manualLayout>
                  <c:x val="-2.0636316743158804E-2"/>
                  <c:y val="-1.34799201422425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1-F36F-45CF-9402-0A4401B83472}"/>
                </c:ext>
              </c:extLst>
            </c:dLbl>
            <c:dLbl>
              <c:idx val="42"/>
              <c:layout>
                <c:manualLayout>
                  <c:x val="-2.763522777873301E-2"/>
                  <c:y val="-3.63183755891079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2-F36F-45CF-9402-0A4401B83472}"/>
                </c:ext>
              </c:extLst>
            </c:dLbl>
            <c:dLbl>
              <c:idx val="45"/>
              <c:layout>
                <c:manualLayout>
                  <c:x val="-2.4835663364503286E-2"/>
                  <c:y val="-1.14036969198002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F36F-45CF-9402-0A4401B83472}"/>
                </c:ext>
              </c:extLst>
            </c:dLbl>
            <c:dLbl>
              <c:idx val="46"/>
              <c:layout>
                <c:manualLayout>
                  <c:x val="-2.6235445571618353E-2"/>
                  <c:y val="-9.3274736973579329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4-F36F-45CF-9402-0A4401B83472}"/>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25-F36F-45CF-9402-0A4401B83472}"/>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'!$AK$3:$AK$50</c:f>
              <c:numCache>
                <c:formatCode>General</c:formatCode>
                <c:ptCount val="48"/>
                <c:pt idx="0">
                  <c:v>1155.2122905027934</c:v>
                </c:pt>
                <c:pt idx="1">
                  <c:v>1393.875</c:v>
                </c:pt>
                <c:pt idx="2">
                  <c:v>1145.7575757575758</c:v>
                </c:pt>
                <c:pt idx="3">
                  <c:v>1267.7428571428572</c:v>
                </c:pt>
                <c:pt idx="4">
                  <c:v>971.08</c:v>
                </c:pt>
                <c:pt idx="5">
                  <c:v>1266.1142857142856</c:v>
                </c:pt>
                <c:pt idx="6">
                  <c:v>1077.1186440677966</c:v>
                </c:pt>
                <c:pt idx="7">
                  <c:v>1208.0454545454545</c:v>
                </c:pt>
                <c:pt idx="8">
                  <c:v>1337.36</c:v>
                </c:pt>
                <c:pt idx="9">
                  <c:v>1198.2857142857142</c:v>
                </c:pt>
                <c:pt idx="10">
                  <c:v>1226.0952380952381</c:v>
                </c:pt>
                <c:pt idx="11">
                  <c:v>1104.5555555555557</c:v>
                </c:pt>
                <c:pt idx="12">
                  <c:v>1402.1935483870968</c:v>
                </c:pt>
                <c:pt idx="13">
                  <c:v>1333.8484848484848</c:v>
                </c:pt>
                <c:pt idx="14">
                  <c:v>1383.6</c:v>
                </c:pt>
                <c:pt idx="15">
                  <c:v>1682.6666666666667</c:v>
                </c:pt>
                <c:pt idx="16">
                  <c:v>1417.8947368421052</c:v>
                </c:pt>
                <c:pt idx="17">
                  <c:v>1268</c:v>
                </c:pt>
                <c:pt idx="18">
                  <c:v>1294.4444444444443</c:v>
                </c:pt>
                <c:pt idx="19">
                  <c:v>1193.4675324675325</c:v>
                </c:pt>
                <c:pt idx="20">
                  <c:v>1274.0952380952381</c:v>
                </c:pt>
                <c:pt idx="21">
                  <c:v>1545.0857142857142</c:v>
                </c:pt>
                <c:pt idx="22">
                  <c:v>1300.1851851851852</c:v>
                </c:pt>
                <c:pt idx="23">
                  <c:v>1304.5172413793102</c:v>
                </c:pt>
                <c:pt idx="24">
                  <c:v>1377.6315789473683</c:v>
                </c:pt>
                <c:pt idx="25">
                  <c:v>1208.8461538461538</c:v>
                </c:pt>
                <c:pt idx="26">
                  <c:v>1516.9767441860465</c:v>
                </c:pt>
                <c:pt idx="27">
                  <c:v>1403.3414634146341</c:v>
                </c:pt>
                <c:pt idx="28">
                  <c:v>1072.9743589743589</c:v>
                </c:pt>
                <c:pt idx="29">
                  <c:v>1267.5333333333333</c:v>
                </c:pt>
                <c:pt idx="30">
                  <c:v>1351.1578947368421</c:v>
                </c:pt>
                <c:pt idx="31">
                  <c:v>1438</c:v>
                </c:pt>
                <c:pt idx="32">
                  <c:v>1392.4444444444443</c:v>
                </c:pt>
                <c:pt idx="33">
                  <c:v>1292.8260869565217</c:v>
                </c:pt>
                <c:pt idx="34">
                  <c:v>1109.5263157894738</c:v>
                </c:pt>
                <c:pt idx="35">
                  <c:v>1136.9166666666667</c:v>
                </c:pt>
                <c:pt idx="36">
                  <c:v>1178.5294117647059</c:v>
                </c:pt>
                <c:pt idx="37">
                  <c:v>1145.9000000000001</c:v>
                </c:pt>
                <c:pt idx="38">
                  <c:v>1433.7941176470588</c:v>
                </c:pt>
                <c:pt idx="39">
                  <c:v>1302.5333333333333</c:v>
                </c:pt>
                <c:pt idx="40">
                  <c:v>1517.25</c:v>
                </c:pt>
                <c:pt idx="41">
                  <c:v>1401.8095238095239</c:v>
                </c:pt>
                <c:pt idx="42">
                  <c:v>1366.6666666666667</c:v>
                </c:pt>
                <c:pt idx="43">
                  <c:v>1598.2777777777778</c:v>
                </c:pt>
                <c:pt idx="44">
                  <c:v>1311.8076923076924</c:v>
                </c:pt>
                <c:pt idx="45">
                  <c:v>1285.9302325581396</c:v>
                </c:pt>
                <c:pt idx="46">
                  <c:v>1154.1707317073171</c:v>
                </c:pt>
                <c:pt idx="47" formatCode="0.0_ ">
                  <c:v>1273.1292360712234</c:v>
                </c:pt>
              </c:numCache>
            </c:numRef>
          </c:val>
          <c:smooth val="0"/>
          <c:extLst>
            <c:ext xmlns:c16="http://schemas.microsoft.com/office/drawing/2014/chart" uri="{C3380CC4-5D6E-409C-BE32-E72D297353CC}">
              <c16:uniqueId val="{00000026-F36F-45CF-9402-0A4401B83472}"/>
            </c:ext>
          </c:extLst>
        </c:ser>
        <c:ser>
          <c:idx val="5"/>
          <c:order val="4"/>
          <c:tx>
            <c:strRef>
              <c:f>'[【グラフ】市町村_0728b (version 1).xlsx]全体版 '!$AL$2</c:f>
              <c:strCache>
                <c:ptCount val="1"/>
                <c:pt idx="0">
                  <c:v>平均</c:v>
                </c:pt>
              </c:strCache>
            </c:strRef>
          </c:tx>
          <c:spPr>
            <a:ln w="19050">
              <a:solidFill>
                <a:srgbClr val="FF0000"/>
              </a:solidFill>
              <a:prstDash val="sysDash"/>
            </a:ln>
            <a:effectLst/>
          </c:spPr>
          <c:marker>
            <c:symbol val="none"/>
          </c:marker>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'!$AL$3:$AL$50</c:f>
              <c:numCache>
                <c:formatCode>0.0_ </c:formatCode>
                <c:ptCount val="48"/>
                <c:pt idx="0">
                  <c:v>1273.1292360712234</c:v>
                </c:pt>
                <c:pt idx="1">
                  <c:v>1273.1292360712234</c:v>
                </c:pt>
                <c:pt idx="2">
                  <c:v>1273.1292360712234</c:v>
                </c:pt>
                <c:pt idx="3">
                  <c:v>1273.1292360712234</c:v>
                </c:pt>
                <c:pt idx="4">
                  <c:v>1273.1292360712234</c:v>
                </c:pt>
                <c:pt idx="5">
                  <c:v>1273.1292360712234</c:v>
                </c:pt>
                <c:pt idx="6">
                  <c:v>1273.1292360712234</c:v>
                </c:pt>
                <c:pt idx="7">
                  <c:v>1273.1292360712234</c:v>
                </c:pt>
                <c:pt idx="8">
                  <c:v>1273.1292360712234</c:v>
                </c:pt>
                <c:pt idx="9">
                  <c:v>1273.1292360712234</c:v>
                </c:pt>
                <c:pt idx="10">
                  <c:v>1273.1292360712234</c:v>
                </c:pt>
                <c:pt idx="11">
                  <c:v>1273.1292360712234</c:v>
                </c:pt>
                <c:pt idx="12">
                  <c:v>1273.1292360712234</c:v>
                </c:pt>
                <c:pt idx="13">
                  <c:v>1273.1292360712234</c:v>
                </c:pt>
                <c:pt idx="14">
                  <c:v>1273.1292360712234</c:v>
                </c:pt>
                <c:pt idx="15">
                  <c:v>1273.1292360712234</c:v>
                </c:pt>
                <c:pt idx="16">
                  <c:v>1273.1292360712234</c:v>
                </c:pt>
                <c:pt idx="17">
                  <c:v>1273.1292360712234</c:v>
                </c:pt>
                <c:pt idx="18">
                  <c:v>1273.1292360712234</c:v>
                </c:pt>
                <c:pt idx="19">
                  <c:v>1273.1292360712234</c:v>
                </c:pt>
                <c:pt idx="20">
                  <c:v>1273.1292360712234</c:v>
                </c:pt>
                <c:pt idx="21">
                  <c:v>1273.1292360712234</c:v>
                </c:pt>
                <c:pt idx="22">
                  <c:v>1273.1292360712234</c:v>
                </c:pt>
                <c:pt idx="23">
                  <c:v>1273.1292360712234</c:v>
                </c:pt>
                <c:pt idx="24">
                  <c:v>1273.1292360712234</c:v>
                </c:pt>
                <c:pt idx="25">
                  <c:v>1273.1292360712234</c:v>
                </c:pt>
                <c:pt idx="26">
                  <c:v>1273.1292360712234</c:v>
                </c:pt>
                <c:pt idx="27">
                  <c:v>1273.1292360712234</c:v>
                </c:pt>
                <c:pt idx="28">
                  <c:v>1273.1292360712234</c:v>
                </c:pt>
                <c:pt idx="29">
                  <c:v>1273.1292360712234</c:v>
                </c:pt>
                <c:pt idx="30">
                  <c:v>1273.1292360712234</c:v>
                </c:pt>
                <c:pt idx="31">
                  <c:v>1273.1292360712234</c:v>
                </c:pt>
                <c:pt idx="32">
                  <c:v>1273.1292360712234</c:v>
                </c:pt>
                <c:pt idx="33">
                  <c:v>1273.1292360712234</c:v>
                </c:pt>
                <c:pt idx="34">
                  <c:v>1273.1292360712234</c:v>
                </c:pt>
                <c:pt idx="35">
                  <c:v>1273.1292360712234</c:v>
                </c:pt>
                <c:pt idx="36">
                  <c:v>1273.1292360712234</c:v>
                </c:pt>
                <c:pt idx="37">
                  <c:v>1273.1292360712234</c:v>
                </c:pt>
                <c:pt idx="38">
                  <c:v>1273.1292360712234</c:v>
                </c:pt>
                <c:pt idx="39">
                  <c:v>1273.1292360712234</c:v>
                </c:pt>
                <c:pt idx="40">
                  <c:v>1273.1292360712234</c:v>
                </c:pt>
                <c:pt idx="41">
                  <c:v>1273.1292360712234</c:v>
                </c:pt>
                <c:pt idx="42">
                  <c:v>1273.1292360712234</c:v>
                </c:pt>
                <c:pt idx="43">
                  <c:v>1273.1292360712234</c:v>
                </c:pt>
                <c:pt idx="44">
                  <c:v>1273.1292360712234</c:v>
                </c:pt>
                <c:pt idx="45">
                  <c:v>1273.1292360712234</c:v>
                </c:pt>
                <c:pt idx="46">
                  <c:v>1273.1292360712234</c:v>
                </c:pt>
                <c:pt idx="47">
                  <c:v>1273.1292360712234</c:v>
                </c:pt>
              </c:numCache>
            </c:numRef>
          </c:val>
          <c:smooth val="0"/>
          <c:extLst>
            <c:ext xmlns:c16="http://schemas.microsoft.com/office/drawing/2014/chart" uri="{C3380CC4-5D6E-409C-BE32-E72D297353CC}">
              <c16:uniqueId val="{00000027-F36F-45CF-9402-0A4401B8347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3"/>
        <c:delete val="1"/>
      </c:legendEntry>
      <c:legendEntry>
        <c:idx val="4"/>
        <c:delete val="1"/>
      </c:legendEntry>
      <c:layout>
        <c:manualLayout>
          <c:xMode val="edge"/>
          <c:yMode val="edge"/>
          <c:x val="0.23930634346558632"/>
          <c:y val="0.83442259118310713"/>
          <c:w val="0.62844781672306671"/>
          <c:h val="0.14703970632809077"/>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都道府県別市町村得点</a:t>
            </a:r>
            <a:r>
              <a:rPr lang="en-US" altLang="ja-JP" sz="1200"/>
              <a:t>(</a:t>
            </a:r>
            <a:r>
              <a:rPr lang="ja-JP" altLang="en-US" sz="1200"/>
              <a:t>満点</a:t>
            </a:r>
            <a:r>
              <a:rPr lang="en-US" altLang="ja-JP" sz="1200"/>
              <a:t>215</a:t>
            </a:r>
            <a:r>
              <a:rPr lang="ja-JP" altLang="en-US" sz="1200"/>
              <a:t>点、平均点</a:t>
            </a:r>
            <a:r>
              <a:rPr lang="en-US" altLang="ja-JP" sz="1200"/>
              <a:t>158.2</a:t>
            </a:r>
            <a:r>
              <a:rPr lang="ja-JP" altLang="en-US" sz="1200"/>
              <a:t>点、得点率</a:t>
            </a:r>
            <a:r>
              <a:rPr lang="en-US" altLang="ja-JP" sz="1200"/>
              <a:t>73.6%)</a:t>
            </a:r>
            <a:endParaRPr lang="ja-JP" altLang="en-US" sz="1200"/>
          </a:p>
        </c:rich>
      </c:tx>
      <c:layout>
        <c:manualLayout>
          <c:xMode val="edge"/>
          <c:yMode val="edge"/>
          <c:x val="0.23092722412906613"/>
          <c:y val="3.4152503018482397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Ⅰ!$AP$3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79C6-4DBD-864E-0A050547F261}"/>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Ⅰ!$AP$4:$AP$51</c:f>
              <c:numCache>
                <c:formatCode>General</c:formatCode>
                <c:ptCount val="48"/>
                <c:pt idx="0">
                  <c:v>132.84916201117318</c:v>
                </c:pt>
                <c:pt idx="1">
                  <c:v>174.5</c:v>
                </c:pt>
                <c:pt idx="2">
                  <c:v>137.42424242424244</c:v>
                </c:pt>
                <c:pt idx="3">
                  <c:v>143.57142857142858</c:v>
                </c:pt>
                <c:pt idx="4">
                  <c:v>120</c:v>
                </c:pt>
                <c:pt idx="5">
                  <c:v>167.85714285714286</c:v>
                </c:pt>
                <c:pt idx="6">
                  <c:v>150.59322033898306</c:v>
                </c:pt>
                <c:pt idx="7">
                  <c:v>186.81818181818181</c:v>
                </c:pt>
                <c:pt idx="8">
                  <c:v>177.8</c:v>
                </c:pt>
                <c:pt idx="9">
                  <c:v>165.28571428571428</c:v>
                </c:pt>
                <c:pt idx="10">
                  <c:v>173.4126984126984</c:v>
                </c:pt>
                <c:pt idx="11">
                  <c:v>148.24074074074073</c:v>
                </c:pt>
                <c:pt idx="12">
                  <c:v>183.38709677419354</c:v>
                </c:pt>
                <c:pt idx="13">
                  <c:v>176.21212121212122</c:v>
                </c:pt>
                <c:pt idx="14">
                  <c:v>196.5</c:v>
                </c:pt>
                <c:pt idx="15">
                  <c:v>189.66666666666666</c:v>
                </c:pt>
                <c:pt idx="16">
                  <c:v>180.52631578947367</c:v>
                </c:pt>
                <c:pt idx="17">
                  <c:v>171.76470588235293</c:v>
                </c:pt>
                <c:pt idx="18">
                  <c:v>142.40740740740742</c:v>
                </c:pt>
                <c:pt idx="19">
                  <c:v>115.77922077922078</c:v>
                </c:pt>
                <c:pt idx="20">
                  <c:v>161.3095238095238</c:v>
                </c:pt>
                <c:pt idx="21">
                  <c:v>192.85714285714286</c:v>
                </c:pt>
                <c:pt idx="22">
                  <c:v>152.96296296296296</c:v>
                </c:pt>
                <c:pt idx="23">
                  <c:v>152.24137931034483</c:v>
                </c:pt>
                <c:pt idx="24">
                  <c:v>170.78947368421052</c:v>
                </c:pt>
                <c:pt idx="25">
                  <c:v>159.80769230769232</c:v>
                </c:pt>
                <c:pt idx="26">
                  <c:v>189.30232558139534</c:v>
                </c:pt>
                <c:pt idx="27">
                  <c:v>152.19512195121951</c:v>
                </c:pt>
                <c:pt idx="28">
                  <c:v>112.82051282051282</c:v>
                </c:pt>
                <c:pt idx="29">
                  <c:v>193.33333333333334</c:v>
                </c:pt>
                <c:pt idx="30">
                  <c:v>176.84210526315789</c:v>
                </c:pt>
                <c:pt idx="31">
                  <c:v>164.47368421052633</c:v>
                </c:pt>
                <c:pt idx="32">
                  <c:v>146.2962962962963</c:v>
                </c:pt>
                <c:pt idx="33">
                  <c:v>155.65217391304347</c:v>
                </c:pt>
                <c:pt idx="34">
                  <c:v>144.21052631578948</c:v>
                </c:pt>
                <c:pt idx="35">
                  <c:v>161.66666666666666</c:v>
                </c:pt>
                <c:pt idx="36">
                  <c:v>159.70588235294119</c:v>
                </c:pt>
                <c:pt idx="37">
                  <c:v>167</c:v>
                </c:pt>
                <c:pt idx="38">
                  <c:v>171.1764705882353</c:v>
                </c:pt>
                <c:pt idx="39">
                  <c:v>161.83333333333334</c:v>
                </c:pt>
                <c:pt idx="40">
                  <c:v>173.25</c:v>
                </c:pt>
                <c:pt idx="41">
                  <c:v>147.61904761904762</c:v>
                </c:pt>
                <c:pt idx="42">
                  <c:v>168.11111111111111</c:v>
                </c:pt>
                <c:pt idx="43">
                  <c:v>178.61111111111111</c:v>
                </c:pt>
                <c:pt idx="44">
                  <c:v>136.53846153846155</c:v>
                </c:pt>
                <c:pt idx="45">
                  <c:v>136.74418604651163</c:v>
                </c:pt>
                <c:pt idx="46">
                  <c:v>190.1219512195122</c:v>
                </c:pt>
                <c:pt idx="47" formatCode="0.0_ ">
                  <c:v>158.19999999999999</c:v>
                </c:pt>
              </c:numCache>
            </c:numRef>
          </c:val>
          <c:extLst>
            <c:ext xmlns:c16="http://schemas.microsoft.com/office/drawing/2014/chart" uri="{C3380CC4-5D6E-409C-BE32-E72D297353CC}">
              <c16:uniqueId val="{00000001-79C6-4DBD-864E-0A050547F261}"/>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Ⅰ!$AQ$3</c:f>
              <c:strCache>
                <c:ptCount val="1"/>
                <c:pt idx="0">
                  <c:v>平均</c:v>
                </c:pt>
              </c:strCache>
            </c:strRef>
          </c:tx>
          <c:spPr>
            <a:ln w="19050" cap="rnd">
              <a:solidFill>
                <a:srgbClr val="FF0000"/>
              </a:solidFill>
              <a:prstDash val="sysDash"/>
              <a:round/>
            </a:ln>
            <a:effectLst/>
          </c:spPr>
          <c:marker>
            <c:symbol val="none"/>
          </c:marker>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Ⅰ!$AQ$4:$AQ$51</c:f>
              <c:numCache>
                <c:formatCode>0.0_ </c:formatCode>
                <c:ptCount val="48"/>
                <c:pt idx="0">
                  <c:v>158.19999999999999</c:v>
                </c:pt>
                <c:pt idx="1">
                  <c:v>158.19999999999999</c:v>
                </c:pt>
                <c:pt idx="2">
                  <c:v>158.19999999999999</c:v>
                </c:pt>
                <c:pt idx="3">
                  <c:v>158.19999999999999</c:v>
                </c:pt>
                <c:pt idx="4">
                  <c:v>158.19999999999999</c:v>
                </c:pt>
                <c:pt idx="5">
                  <c:v>158.19999999999999</c:v>
                </c:pt>
                <c:pt idx="6">
                  <c:v>158.19999999999999</c:v>
                </c:pt>
                <c:pt idx="7">
                  <c:v>158.19999999999999</c:v>
                </c:pt>
                <c:pt idx="8">
                  <c:v>158.19999999999999</c:v>
                </c:pt>
                <c:pt idx="9">
                  <c:v>158.19999999999999</c:v>
                </c:pt>
                <c:pt idx="10">
                  <c:v>158.19999999999999</c:v>
                </c:pt>
                <c:pt idx="11">
                  <c:v>158.19999999999999</c:v>
                </c:pt>
                <c:pt idx="12">
                  <c:v>158.19999999999999</c:v>
                </c:pt>
                <c:pt idx="13">
                  <c:v>158.19999999999999</c:v>
                </c:pt>
                <c:pt idx="14">
                  <c:v>158.19999999999999</c:v>
                </c:pt>
                <c:pt idx="15">
                  <c:v>158.19999999999999</c:v>
                </c:pt>
                <c:pt idx="16">
                  <c:v>158.19999999999999</c:v>
                </c:pt>
                <c:pt idx="17">
                  <c:v>158.19999999999999</c:v>
                </c:pt>
                <c:pt idx="18">
                  <c:v>158.19999999999999</c:v>
                </c:pt>
                <c:pt idx="19">
                  <c:v>158.19999999999999</c:v>
                </c:pt>
                <c:pt idx="20">
                  <c:v>158.19999999999999</c:v>
                </c:pt>
                <c:pt idx="21">
                  <c:v>158.19999999999999</c:v>
                </c:pt>
                <c:pt idx="22">
                  <c:v>158.19999999999999</c:v>
                </c:pt>
                <c:pt idx="23">
                  <c:v>158.19999999999999</c:v>
                </c:pt>
                <c:pt idx="24">
                  <c:v>158.19999999999999</c:v>
                </c:pt>
                <c:pt idx="25">
                  <c:v>158.19999999999999</c:v>
                </c:pt>
                <c:pt idx="26">
                  <c:v>158.19999999999999</c:v>
                </c:pt>
                <c:pt idx="27">
                  <c:v>158.19999999999999</c:v>
                </c:pt>
                <c:pt idx="28">
                  <c:v>158.19999999999999</c:v>
                </c:pt>
                <c:pt idx="29">
                  <c:v>158.19999999999999</c:v>
                </c:pt>
                <c:pt idx="30">
                  <c:v>158.19999999999999</c:v>
                </c:pt>
                <c:pt idx="31">
                  <c:v>158.19999999999999</c:v>
                </c:pt>
                <c:pt idx="32">
                  <c:v>158.19999999999999</c:v>
                </c:pt>
                <c:pt idx="33">
                  <c:v>158.19999999999999</c:v>
                </c:pt>
                <c:pt idx="34">
                  <c:v>158.19999999999999</c:v>
                </c:pt>
                <c:pt idx="35">
                  <c:v>158.19999999999999</c:v>
                </c:pt>
                <c:pt idx="36">
                  <c:v>158.19999999999999</c:v>
                </c:pt>
                <c:pt idx="37">
                  <c:v>158.19999999999999</c:v>
                </c:pt>
                <c:pt idx="38">
                  <c:v>158.19999999999999</c:v>
                </c:pt>
                <c:pt idx="39">
                  <c:v>158.19999999999999</c:v>
                </c:pt>
                <c:pt idx="40">
                  <c:v>158.19999999999999</c:v>
                </c:pt>
                <c:pt idx="41">
                  <c:v>158.19999999999999</c:v>
                </c:pt>
                <c:pt idx="42">
                  <c:v>158.19999999999999</c:v>
                </c:pt>
                <c:pt idx="43">
                  <c:v>158.19999999999999</c:v>
                </c:pt>
                <c:pt idx="44">
                  <c:v>158.19999999999999</c:v>
                </c:pt>
                <c:pt idx="45">
                  <c:v>158.19999999999999</c:v>
                </c:pt>
                <c:pt idx="46">
                  <c:v>158.19999999999999</c:v>
                </c:pt>
                <c:pt idx="47">
                  <c:v>158.19999999999999</c:v>
                </c:pt>
              </c:numCache>
            </c:numRef>
          </c:val>
          <c:smooth val="0"/>
          <c:extLst>
            <c:ext xmlns:c16="http://schemas.microsoft.com/office/drawing/2014/chart" uri="{C3380CC4-5D6E-409C-BE32-E72D297353CC}">
              <c16:uniqueId val="{00000002-79C6-4DBD-864E-0A050547F26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都道府県別市町村得点</a:t>
            </a:r>
            <a:r>
              <a:rPr lang="en-US" altLang="ja-JP" sz="1200"/>
              <a:t>(</a:t>
            </a:r>
            <a:r>
              <a:rPr lang="ja-JP" altLang="en-US" sz="1200"/>
              <a:t>満点</a:t>
            </a:r>
            <a:r>
              <a:rPr lang="en-US" altLang="ja-JP" sz="1200"/>
              <a:t>155</a:t>
            </a:r>
            <a:r>
              <a:rPr lang="ja-JP" altLang="en-US" sz="1200"/>
              <a:t>点、平均点</a:t>
            </a:r>
            <a:r>
              <a:rPr lang="en-US" altLang="ja-JP" sz="1200"/>
              <a:t>118.5</a:t>
            </a:r>
            <a:r>
              <a:rPr lang="ja-JP" altLang="en-US" sz="1200"/>
              <a:t>点、得点率</a:t>
            </a:r>
            <a:r>
              <a:rPr lang="en-US" altLang="ja-JP" sz="1200"/>
              <a:t>76.5%)</a:t>
            </a:r>
            <a:endParaRPr lang="ja-JP" altLang="en-US" sz="1200"/>
          </a:p>
        </c:rich>
      </c:tx>
      <c:layout>
        <c:manualLayout>
          <c:xMode val="edge"/>
          <c:yMode val="edge"/>
          <c:x val="0.2156572020331268"/>
          <c:y val="3.1805432427697553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60445665990929121"/>
        </c:manualLayout>
      </c:layout>
      <c:barChart>
        <c:barDir val="col"/>
        <c:grouping val="stacked"/>
        <c:varyColors val="0"/>
        <c:ser>
          <c:idx val="1"/>
          <c:order val="0"/>
          <c:tx>
            <c:strRef>
              <c:f>Ⅰ!$X$3</c:f>
              <c:strCache>
                <c:ptCount val="1"/>
                <c:pt idx="0">
                  <c:v>①地域包括ケア「見える化」システムを活用して他の保険者と比較する等、当該地域の介護保険事業の特徴を把握しているか(20点、15点、10点、5点)(平均15.7点)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Ⅰ!$X$4:$X$51</c:f>
              <c:numCache>
                <c:formatCode>General</c:formatCode>
                <c:ptCount val="48"/>
                <c:pt idx="0">
                  <c:v>15.05586592178771</c:v>
                </c:pt>
                <c:pt idx="1">
                  <c:v>15.625</c:v>
                </c:pt>
                <c:pt idx="2">
                  <c:v>14.242424242424242</c:v>
                </c:pt>
                <c:pt idx="3">
                  <c:v>16.857142857142858</c:v>
                </c:pt>
                <c:pt idx="4">
                  <c:v>14</c:v>
                </c:pt>
                <c:pt idx="5">
                  <c:v>13.857142857142858</c:v>
                </c:pt>
                <c:pt idx="6">
                  <c:v>12.457627118644067</c:v>
                </c:pt>
                <c:pt idx="7">
                  <c:v>20</c:v>
                </c:pt>
                <c:pt idx="8">
                  <c:v>16</c:v>
                </c:pt>
                <c:pt idx="9">
                  <c:v>13.571428571428571</c:v>
                </c:pt>
                <c:pt idx="10">
                  <c:v>14.920634920634921</c:v>
                </c:pt>
                <c:pt idx="11">
                  <c:v>13.703703703703704</c:v>
                </c:pt>
                <c:pt idx="12">
                  <c:v>18.79032258064516</c:v>
                </c:pt>
                <c:pt idx="13">
                  <c:v>14.848484848484848</c:v>
                </c:pt>
                <c:pt idx="14">
                  <c:v>15.833333333333334</c:v>
                </c:pt>
                <c:pt idx="15">
                  <c:v>20</c:v>
                </c:pt>
                <c:pt idx="16">
                  <c:v>20</c:v>
                </c:pt>
                <c:pt idx="17">
                  <c:v>16.470588235294116</c:v>
                </c:pt>
                <c:pt idx="18">
                  <c:v>17.592592592592592</c:v>
                </c:pt>
                <c:pt idx="19">
                  <c:v>15.064935064935066</c:v>
                </c:pt>
                <c:pt idx="20">
                  <c:v>15.952380952380953</c:v>
                </c:pt>
                <c:pt idx="21">
                  <c:v>14.714285714285714</c:v>
                </c:pt>
                <c:pt idx="22">
                  <c:v>16.203703703703702</c:v>
                </c:pt>
                <c:pt idx="23">
                  <c:v>14.137931034482758</c:v>
                </c:pt>
                <c:pt idx="24">
                  <c:v>19.473684210526315</c:v>
                </c:pt>
                <c:pt idx="25">
                  <c:v>13.26923076923077</c:v>
                </c:pt>
                <c:pt idx="26">
                  <c:v>20</c:v>
                </c:pt>
                <c:pt idx="27">
                  <c:v>14.878048780487806</c:v>
                </c:pt>
                <c:pt idx="28">
                  <c:v>13.461538461538462</c:v>
                </c:pt>
                <c:pt idx="29">
                  <c:v>18.166666666666668</c:v>
                </c:pt>
                <c:pt idx="30">
                  <c:v>17.105263157894736</c:v>
                </c:pt>
                <c:pt idx="31">
                  <c:v>17.368421052631579</c:v>
                </c:pt>
                <c:pt idx="32">
                  <c:v>18.518518518518519</c:v>
                </c:pt>
                <c:pt idx="33">
                  <c:v>12.608695652173912</c:v>
                </c:pt>
                <c:pt idx="34">
                  <c:v>15.526315789473685</c:v>
                </c:pt>
                <c:pt idx="35">
                  <c:v>12.708333333333334</c:v>
                </c:pt>
                <c:pt idx="36">
                  <c:v>16.470588235294116</c:v>
                </c:pt>
                <c:pt idx="37">
                  <c:v>14.75</c:v>
                </c:pt>
                <c:pt idx="38">
                  <c:v>15.882352941176471</c:v>
                </c:pt>
                <c:pt idx="39">
                  <c:v>16.25</c:v>
                </c:pt>
                <c:pt idx="40">
                  <c:v>17.5</c:v>
                </c:pt>
                <c:pt idx="41">
                  <c:v>16.666666666666668</c:v>
                </c:pt>
                <c:pt idx="42">
                  <c:v>14.666666666666666</c:v>
                </c:pt>
                <c:pt idx="43">
                  <c:v>19.444444444444443</c:v>
                </c:pt>
                <c:pt idx="44">
                  <c:v>15</c:v>
                </c:pt>
                <c:pt idx="45">
                  <c:v>13.023255813953488</c:v>
                </c:pt>
                <c:pt idx="46">
                  <c:v>18.902439024390244</c:v>
                </c:pt>
                <c:pt idx="47" formatCode="0.0_ ">
                  <c:v>15.7</c:v>
                </c:pt>
              </c:numCache>
            </c:numRef>
          </c:val>
          <c:extLst>
            <c:ext xmlns:c16="http://schemas.microsoft.com/office/drawing/2014/chart" uri="{C3380CC4-5D6E-409C-BE32-E72D297353CC}">
              <c16:uniqueId val="{00000000-676B-44A4-AF74-E4B19AEED1E1}"/>
            </c:ext>
          </c:extLst>
        </c:ser>
        <c:ser>
          <c:idx val="2"/>
          <c:order val="1"/>
          <c:tx>
            <c:strRef>
              <c:f>Ⅰ!$Y$3</c:f>
              <c:strCache>
                <c:ptCount val="1"/>
                <c:pt idx="0">
                  <c:v>②認定者数等を定期的にモニタリング（点検)し、計画値と実績値との乖離状況とその要因を考察しているか(10点、5点)(平均7.2点)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Ⅰ!$Y$4:$Y$51</c:f>
              <c:numCache>
                <c:formatCode>General</c:formatCode>
                <c:ptCount val="48"/>
                <c:pt idx="0">
                  <c:v>6.005586592178771</c:v>
                </c:pt>
                <c:pt idx="1">
                  <c:v>7.25</c:v>
                </c:pt>
                <c:pt idx="2">
                  <c:v>6.0606060606060606</c:v>
                </c:pt>
                <c:pt idx="3">
                  <c:v>7.1428571428571432</c:v>
                </c:pt>
                <c:pt idx="4">
                  <c:v>6.8</c:v>
                </c:pt>
                <c:pt idx="5">
                  <c:v>8</c:v>
                </c:pt>
                <c:pt idx="6">
                  <c:v>6.101694915254237</c:v>
                </c:pt>
                <c:pt idx="7">
                  <c:v>7.7272727272727275</c:v>
                </c:pt>
                <c:pt idx="8">
                  <c:v>7.4</c:v>
                </c:pt>
                <c:pt idx="9">
                  <c:v>6</c:v>
                </c:pt>
                <c:pt idx="10">
                  <c:v>7.2222222222222223</c:v>
                </c:pt>
                <c:pt idx="11">
                  <c:v>6.3888888888888893</c:v>
                </c:pt>
                <c:pt idx="12">
                  <c:v>9.435483870967742</c:v>
                </c:pt>
                <c:pt idx="13">
                  <c:v>7.2727272727272725</c:v>
                </c:pt>
                <c:pt idx="14">
                  <c:v>9.1666666666666661</c:v>
                </c:pt>
                <c:pt idx="15">
                  <c:v>9.6666666666666661</c:v>
                </c:pt>
                <c:pt idx="16">
                  <c:v>7.3684210526315788</c:v>
                </c:pt>
                <c:pt idx="17">
                  <c:v>5.882352941176471</c:v>
                </c:pt>
                <c:pt idx="18">
                  <c:v>6.1111111111111107</c:v>
                </c:pt>
                <c:pt idx="19">
                  <c:v>6.9480519480519485</c:v>
                </c:pt>
                <c:pt idx="20">
                  <c:v>7.1428571428571432</c:v>
                </c:pt>
                <c:pt idx="21">
                  <c:v>7.4285714285714288</c:v>
                </c:pt>
                <c:pt idx="22">
                  <c:v>6.9444444444444446</c:v>
                </c:pt>
                <c:pt idx="23">
                  <c:v>7.931034482758621</c:v>
                </c:pt>
                <c:pt idx="24">
                  <c:v>8.6842105263157894</c:v>
                </c:pt>
                <c:pt idx="25">
                  <c:v>6.7307692307692308</c:v>
                </c:pt>
                <c:pt idx="26">
                  <c:v>9.0697674418604652</c:v>
                </c:pt>
                <c:pt idx="27">
                  <c:v>7.6829268292682924</c:v>
                </c:pt>
                <c:pt idx="28">
                  <c:v>6.1538461538461542</c:v>
                </c:pt>
                <c:pt idx="29">
                  <c:v>7.5</c:v>
                </c:pt>
                <c:pt idx="30">
                  <c:v>6.8421052631578947</c:v>
                </c:pt>
                <c:pt idx="31">
                  <c:v>9.473684210526315</c:v>
                </c:pt>
                <c:pt idx="32">
                  <c:v>8.1481481481481488</c:v>
                </c:pt>
                <c:pt idx="33">
                  <c:v>7.1739130434782608</c:v>
                </c:pt>
                <c:pt idx="34">
                  <c:v>6.0526315789473681</c:v>
                </c:pt>
                <c:pt idx="35">
                  <c:v>3.9583333333333335</c:v>
                </c:pt>
                <c:pt idx="36">
                  <c:v>5.2941176470588234</c:v>
                </c:pt>
                <c:pt idx="37">
                  <c:v>7.75</c:v>
                </c:pt>
                <c:pt idx="38">
                  <c:v>7.5</c:v>
                </c:pt>
                <c:pt idx="39">
                  <c:v>9.1666666666666661</c:v>
                </c:pt>
                <c:pt idx="40">
                  <c:v>8</c:v>
                </c:pt>
                <c:pt idx="41">
                  <c:v>8.0952380952380949</c:v>
                </c:pt>
                <c:pt idx="42">
                  <c:v>5.4444444444444446</c:v>
                </c:pt>
                <c:pt idx="43">
                  <c:v>7.2222222222222223</c:v>
                </c:pt>
                <c:pt idx="44">
                  <c:v>7.3076923076923075</c:v>
                </c:pt>
                <c:pt idx="45">
                  <c:v>6.3953488372093021</c:v>
                </c:pt>
                <c:pt idx="46">
                  <c:v>8.6585365853658534</c:v>
                </c:pt>
                <c:pt idx="47" formatCode="0.0_ ">
                  <c:v>7.2</c:v>
                </c:pt>
              </c:numCache>
            </c:numRef>
          </c:val>
          <c:extLst>
            <c:ext xmlns:c16="http://schemas.microsoft.com/office/drawing/2014/chart" uri="{C3380CC4-5D6E-409C-BE32-E72D297353CC}">
              <c16:uniqueId val="{00000001-676B-44A4-AF74-E4B19AEED1E1}"/>
            </c:ext>
          </c:extLst>
        </c:ser>
        <c:ser>
          <c:idx val="3"/>
          <c:order val="2"/>
          <c:tx>
            <c:strRef>
              <c:f>Ⅰ!$Z$3</c:f>
              <c:strCache>
                <c:ptCount val="1"/>
                <c:pt idx="0">
                  <c:v>③８期計画作成に向けた各種調査を実施しているか(各5点)(平均12.1点)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Ⅰ!$Z$4:$Z$51</c:f>
              <c:numCache>
                <c:formatCode>General</c:formatCode>
                <c:ptCount val="48"/>
                <c:pt idx="0">
                  <c:v>11.340782122905027</c:v>
                </c:pt>
                <c:pt idx="1">
                  <c:v>11.125</c:v>
                </c:pt>
                <c:pt idx="2">
                  <c:v>12.575757575757576</c:v>
                </c:pt>
                <c:pt idx="3">
                  <c:v>13</c:v>
                </c:pt>
                <c:pt idx="4">
                  <c:v>11.6</c:v>
                </c:pt>
                <c:pt idx="5">
                  <c:v>11.714285714285714</c:v>
                </c:pt>
                <c:pt idx="6">
                  <c:v>11.186440677966102</c:v>
                </c:pt>
                <c:pt idx="7">
                  <c:v>12.954545454545455</c:v>
                </c:pt>
                <c:pt idx="8">
                  <c:v>12</c:v>
                </c:pt>
                <c:pt idx="9">
                  <c:v>11.142857142857142</c:v>
                </c:pt>
                <c:pt idx="10">
                  <c:v>12.380952380952381</c:v>
                </c:pt>
                <c:pt idx="11">
                  <c:v>13.333333333333334</c:v>
                </c:pt>
                <c:pt idx="12">
                  <c:v>12.096774193548388</c:v>
                </c:pt>
                <c:pt idx="13">
                  <c:v>12.878787878787879</c:v>
                </c:pt>
                <c:pt idx="14">
                  <c:v>12.5</c:v>
                </c:pt>
                <c:pt idx="15">
                  <c:v>11.333333333333334</c:v>
                </c:pt>
                <c:pt idx="16">
                  <c:v>11.578947368421053</c:v>
                </c:pt>
                <c:pt idx="17">
                  <c:v>11.176470588235293</c:v>
                </c:pt>
                <c:pt idx="18">
                  <c:v>11.296296296296296</c:v>
                </c:pt>
                <c:pt idx="19">
                  <c:v>11.818181818181818</c:v>
                </c:pt>
                <c:pt idx="20">
                  <c:v>12.976190476190476</c:v>
                </c:pt>
                <c:pt idx="21">
                  <c:v>12.428571428571429</c:v>
                </c:pt>
                <c:pt idx="22">
                  <c:v>12.592592592592593</c:v>
                </c:pt>
                <c:pt idx="23">
                  <c:v>12.586206896551724</c:v>
                </c:pt>
                <c:pt idx="24">
                  <c:v>12.631578947368421</c:v>
                </c:pt>
                <c:pt idx="25">
                  <c:v>12.884615384615385</c:v>
                </c:pt>
                <c:pt idx="26">
                  <c:v>13.255813953488373</c:v>
                </c:pt>
                <c:pt idx="27">
                  <c:v>13.048780487804878</c:v>
                </c:pt>
                <c:pt idx="28">
                  <c:v>11.153846153846153</c:v>
                </c:pt>
                <c:pt idx="29">
                  <c:v>11.333333333333334</c:v>
                </c:pt>
                <c:pt idx="30">
                  <c:v>10.263157894736842</c:v>
                </c:pt>
                <c:pt idx="31">
                  <c:v>13.421052631578947</c:v>
                </c:pt>
                <c:pt idx="32">
                  <c:v>12.222222222222221</c:v>
                </c:pt>
                <c:pt idx="33">
                  <c:v>12.826086956521738</c:v>
                </c:pt>
                <c:pt idx="34">
                  <c:v>12.105263157894736</c:v>
                </c:pt>
                <c:pt idx="35">
                  <c:v>9.5833333333333339</c:v>
                </c:pt>
                <c:pt idx="36">
                  <c:v>11.470588235294118</c:v>
                </c:pt>
                <c:pt idx="37">
                  <c:v>12</c:v>
                </c:pt>
                <c:pt idx="38">
                  <c:v>14.852941176470589</c:v>
                </c:pt>
                <c:pt idx="39">
                  <c:v>11.75</c:v>
                </c:pt>
                <c:pt idx="40">
                  <c:v>10.25</c:v>
                </c:pt>
                <c:pt idx="41">
                  <c:v>12.857142857142858</c:v>
                </c:pt>
                <c:pt idx="42">
                  <c:v>11.555555555555555</c:v>
                </c:pt>
                <c:pt idx="43">
                  <c:v>14.722222222222221</c:v>
                </c:pt>
                <c:pt idx="44">
                  <c:v>10.76923076923077</c:v>
                </c:pt>
                <c:pt idx="45">
                  <c:v>15</c:v>
                </c:pt>
                <c:pt idx="46">
                  <c:v>11.829268292682928</c:v>
                </c:pt>
                <c:pt idx="47" formatCode="0.0_ ">
                  <c:v>12.1</c:v>
                </c:pt>
              </c:numCache>
            </c:numRef>
          </c:val>
          <c:extLst>
            <c:ext xmlns:c16="http://schemas.microsoft.com/office/drawing/2014/chart" uri="{C3380CC4-5D6E-409C-BE32-E72D297353CC}">
              <c16:uniqueId val="{00000002-676B-44A4-AF74-E4B19AEED1E1}"/>
            </c:ext>
          </c:extLst>
        </c:ser>
        <c:ser>
          <c:idx val="4"/>
          <c:order val="3"/>
          <c:tx>
            <c:strRef>
              <c:f>Ⅰ!$AA$3</c:f>
              <c:strCache>
                <c:ptCount val="1"/>
                <c:pt idx="0">
                  <c:v>④自立支援、重度化防止等の目標及び重点施策について進捗管理の上、目標が未達成であった場合の改善策や目標の見直し等の取組を実施しているか(40点)(平均33.5点)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Ⅰ!$AA$4:$AA$51</c:f>
              <c:numCache>
                <c:formatCode>General</c:formatCode>
                <c:ptCount val="48"/>
                <c:pt idx="0">
                  <c:v>23.687150837988828</c:v>
                </c:pt>
                <c:pt idx="1">
                  <c:v>37</c:v>
                </c:pt>
                <c:pt idx="2">
                  <c:v>27.878787878787879</c:v>
                </c:pt>
                <c:pt idx="3">
                  <c:v>29.714285714285715</c:v>
                </c:pt>
                <c:pt idx="4">
                  <c:v>24</c:v>
                </c:pt>
                <c:pt idx="5">
                  <c:v>40</c:v>
                </c:pt>
                <c:pt idx="6">
                  <c:v>39.322033898305087</c:v>
                </c:pt>
                <c:pt idx="7">
                  <c:v>40</c:v>
                </c:pt>
                <c:pt idx="8">
                  <c:v>40</c:v>
                </c:pt>
                <c:pt idx="9">
                  <c:v>40</c:v>
                </c:pt>
                <c:pt idx="10">
                  <c:v>40</c:v>
                </c:pt>
                <c:pt idx="11">
                  <c:v>31.111111111111111</c:v>
                </c:pt>
                <c:pt idx="12">
                  <c:v>40</c:v>
                </c:pt>
                <c:pt idx="13">
                  <c:v>40</c:v>
                </c:pt>
                <c:pt idx="14">
                  <c:v>40</c:v>
                </c:pt>
                <c:pt idx="15">
                  <c:v>40</c:v>
                </c:pt>
                <c:pt idx="16">
                  <c:v>40</c:v>
                </c:pt>
                <c:pt idx="17">
                  <c:v>40</c:v>
                </c:pt>
                <c:pt idx="18">
                  <c:v>29.62962962962963</c:v>
                </c:pt>
                <c:pt idx="19">
                  <c:v>16.623376623376622</c:v>
                </c:pt>
                <c:pt idx="20">
                  <c:v>38.095238095238095</c:v>
                </c:pt>
                <c:pt idx="21">
                  <c:v>40</c:v>
                </c:pt>
                <c:pt idx="22">
                  <c:v>34.074074074074076</c:v>
                </c:pt>
                <c:pt idx="23">
                  <c:v>31.724137931034484</c:v>
                </c:pt>
                <c:pt idx="24">
                  <c:v>37.89473684210526</c:v>
                </c:pt>
                <c:pt idx="25">
                  <c:v>32.307692307692307</c:v>
                </c:pt>
                <c:pt idx="26">
                  <c:v>40</c:v>
                </c:pt>
                <c:pt idx="27">
                  <c:v>30.243902439024389</c:v>
                </c:pt>
                <c:pt idx="28">
                  <c:v>21.53846153846154</c:v>
                </c:pt>
                <c:pt idx="29">
                  <c:v>40</c:v>
                </c:pt>
                <c:pt idx="30">
                  <c:v>40</c:v>
                </c:pt>
                <c:pt idx="31">
                  <c:v>37.89473684210526</c:v>
                </c:pt>
                <c:pt idx="32">
                  <c:v>25.185185185185187</c:v>
                </c:pt>
                <c:pt idx="33">
                  <c:v>33.043478260869563</c:v>
                </c:pt>
                <c:pt idx="34">
                  <c:v>27.368421052631579</c:v>
                </c:pt>
                <c:pt idx="35">
                  <c:v>40</c:v>
                </c:pt>
                <c:pt idx="36">
                  <c:v>35.294117647058826</c:v>
                </c:pt>
                <c:pt idx="37">
                  <c:v>40</c:v>
                </c:pt>
                <c:pt idx="38">
                  <c:v>40</c:v>
                </c:pt>
                <c:pt idx="39">
                  <c:v>36.666666666666664</c:v>
                </c:pt>
                <c:pt idx="40">
                  <c:v>38</c:v>
                </c:pt>
                <c:pt idx="41">
                  <c:v>30.476190476190474</c:v>
                </c:pt>
                <c:pt idx="42">
                  <c:v>39.111111111111114</c:v>
                </c:pt>
                <c:pt idx="43">
                  <c:v>40</c:v>
                </c:pt>
                <c:pt idx="44">
                  <c:v>27.692307692307693</c:v>
                </c:pt>
                <c:pt idx="45">
                  <c:v>26.976744186046513</c:v>
                </c:pt>
                <c:pt idx="46">
                  <c:v>35.121951219512198</c:v>
                </c:pt>
                <c:pt idx="47" formatCode="0.0_ ">
                  <c:v>33.5</c:v>
                </c:pt>
              </c:numCache>
            </c:numRef>
          </c:val>
          <c:extLst>
            <c:ext xmlns:c16="http://schemas.microsoft.com/office/drawing/2014/chart" uri="{C3380CC4-5D6E-409C-BE32-E72D297353CC}">
              <c16:uniqueId val="{00000003-676B-44A4-AF74-E4B19AEED1E1}"/>
            </c:ext>
          </c:extLst>
        </c:ser>
        <c:ser>
          <c:idx val="5"/>
          <c:order val="4"/>
          <c:tx>
            <c:strRef>
              <c:f>Ⅰ!$AB$3</c:f>
              <c:strCache>
                <c:ptCount val="1"/>
                <c:pt idx="0">
                  <c:v>⑤介護保険事業の特徴を他地域と比較分析の上、介護給付適正化方策を策定し、実施しているか(-5点、40点)(平均37.2点)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Ⅰ!$AB$4:$AB$51</c:f>
              <c:numCache>
                <c:formatCode>General</c:formatCode>
                <c:ptCount val="48"/>
                <c:pt idx="0">
                  <c:v>40</c:v>
                </c:pt>
                <c:pt idx="1">
                  <c:v>40</c:v>
                </c:pt>
                <c:pt idx="2">
                  <c:v>40</c:v>
                </c:pt>
                <c:pt idx="3">
                  <c:v>34.285714285714285</c:v>
                </c:pt>
                <c:pt idx="4">
                  <c:v>27.2</c:v>
                </c:pt>
                <c:pt idx="5">
                  <c:v>40</c:v>
                </c:pt>
                <c:pt idx="6">
                  <c:v>29.83050847457627</c:v>
                </c:pt>
                <c:pt idx="7">
                  <c:v>40</c:v>
                </c:pt>
                <c:pt idx="8">
                  <c:v>40</c:v>
                </c:pt>
                <c:pt idx="9">
                  <c:v>40</c:v>
                </c:pt>
                <c:pt idx="10">
                  <c:v>40</c:v>
                </c:pt>
                <c:pt idx="11">
                  <c:v>39.25925925925926</c:v>
                </c:pt>
                <c:pt idx="12">
                  <c:v>40</c:v>
                </c:pt>
                <c:pt idx="13">
                  <c:v>40</c:v>
                </c:pt>
                <c:pt idx="14">
                  <c:v>40</c:v>
                </c:pt>
                <c:pt idx="15">
                  <c:v>40</c:v>
                </c:pt>
                <c:pt idx="16">
                  <c:v>40</c:v>
                </c:pt>
                <c:pt idx="17">
                  <c:v>30.588235294117649</c:v>
                </c:pt>
                <c:pt idx="18">
                  <c:v>34.074074074074076</c:v>
                </c:pt>
                <c:pt idx="19">
                  <c:v>36.363636363636367</c:v>
                </c:pt>
                <c:pt idx="20">
                  <c:v>34.285714285714285</c:v>
                </c:pt>
                <c:pt idx="21">
                  <c:v>29.714285714285715</c:v>
                </c:pt>
                <c:pt idx="22">
                  <c:v>34.814814814814817</c:v>
                </c:pt>
                <c:pt idx="23">
                  <c:v>34.482758620689658</c:v>
                </c:pt>
                <c:pt idx="24">
                  <c:v>40</c:v>
                </c:pt>
                <c:pt idx="25">
                  <c:v>40</c:v>
                </c:pt>
                <c:pt idx="26">
                  <c:v>40</c:v>
                </c:pt>
                <c:pt idx="27">
                  <c:v>38.048780487804876</c:v>
                </c:pt>
                <c:pt idx="28">
                  <c:v>27.692307692307693</c:v>
                </c:pt>
                <c:pt idx="29">
                  <c:v>40</c:v>
                </c:pt>
                <c:pt idx="30">
                  <c:v>40</c:v>
                </c:pt>
                <c:pt idx="31">
                  <c:v>25.263157894736842</c:v>
                </c:pt>
                <c:pt idx="32">
                  <c:v>40</c:v>
                </c:pt>
                <c:pt idx="33">
                  <c:v>38.260869565217391</c:v>
                </c:pt>
                <c:pt idx="34">
                  <c:v>35.789473684210527</c:v>
                </c:pt>
                <c:pt idx="35">
                  <c:v>40</c:v>
                </c:pt>
                <c:pt idx="36">
                  <c:v>32.941176470588232</c:v>
                </c:pt>
                <c:pt idx="37">
                  <c:v>34</c:v>
                </c:pt>
                <c:pt idx="38">
                  <c:v>40</c:v>
                </c:pt>
                <c:pt idx="39">
                  <c:v>35.333333333333336</c:v>
                </c:pt>
                <c:pt idx="40">
                  <c:v>38</c:v>
                </c:pt>
                <c:pt idx="41">
                  <c:v>28.571428571428573</c:v>
                </c:pt>
                <c:pt idx="42">
                  <c:v>40</c:v>
                </c:pt>
                <c:pt idx="43">
                  <c:v>40</c:v>
                </c:pt>
                <c:pt idx="44">
                  <c:v>36.92307692307692</c:v>
                </c:pt>
                <c:pt idx="45">
                  <c:v>32.558139534883722</c:v>
                </c:pt>
                <c:pt idx="46">
                  <c:v>40</c:v>
                </c:pt>
                <c:pt idx="47" formatCode="0.0_ ">
                  <c:v>37.200000000000003</c:v>
                </c:pt>
              </c:numCache>
            </c:numRef>
          </c:val>
          <c:extLst>
            <c:ext xmlns:c16="http://schemas.microsoft.com/office/drawing/2014/chart" uri="{C3380CC4-5D6E-409C-BE32-E72D297353CC}">
              <c16:uniqueId val="{00000004-676B-44A4-AF74-E4B19AEED1E1}"/>
            </c:ext>
          </c:extLst>
        </c:ser>
        <c:ser>
          <c:idx val="6"/>
          <c:order val="5"/>
          <c:tx>
            <c:strRef>
              <c:f>Ⅰ!$AC$3</c:f>
              <c:strCache>
                <c:ptCount val="1"/>
                <c:pt idx="0">
                  <c:v>⑥住宅型有料、サ高住等について、都道府県から提供を受けた情報等を活用して介護保険事業計画の策定等に必要な分析を実施しているか(10点)(平均6.6点)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Ⅰ!$AC$4:$AC$51</c:f>
              <c:numCache>
                <c:formatCode>General</c:formatCode>
                <c:ptCount val="48"/>
                <c:pt idx="0">
                  <c:v>4.2458100558659222</c:v>
                </c:pt>
                <c:pt idx="1">
                  <c:v>10</c:v>
                </c:pt>
                <c:pt idx="2">
                  <c:v>6.3636363636363633</c:v>
                </c:pt>
                <c:pt idx="3">
                  <c:v>4.2857142857142856</c:v>
                </c:pt>
                <c:pt idx="4">
                  <c:v>2.8</c:v>
                </c:pt>
                <c:pt idx="5">
                  <c:v>6.8571428571428568</c:v>
                </c:pt>
                <c:pt idx="6">
                  <c:v>4.2372881355932206</c:v>
                </c:pt>
                <c:pt idx="7">
                  <c:v>8.4090909090909083</c:v>
                </c:pt>
                <c:pt idx="8">
                  <c:v>8.8000000000000007</c:v>
                </c:pt>
                <c:pt idx="9">
                  <c:v>5.4285714285714288</c:v>
                </c:pt>
                <c:pt idx="10">
                  <c:v>7.7777777777777777</c:v>
                </c:pt>
                <c:pt idx="11">
                  <c:v>6.2962962962962967</c:v>
                </c:pt>
                <c:pt idx="12">
                  <c:v>7.258064516129032</c:v>
                </c:pt>
                <c:pt idx="13">
                  <c:v>8.4848484848484844</c:v>
                </c:pt>
                <c:pt idx="14">
                  <c:v>9.6666666666666661</c:v>
                </c:pt>
                <c:pt idx="15">
                  <c:v>10</c:v>
                </c:pt>
                <c:pt idx="16">
                  <c:v>4.7368421052631575</c:v>
                </c:pt>
                <c:pt idx="17">
                  <c:v>7.6470588235294121</c:v>
                </c:pt>
                <c:pt idx="18">
                  <c:v>3.7037037037037037</c:v>
                </c:pt>
                <c:pt idx="19">
                  <c:v>3.7662337662337664</c:v>
                </c:pt>
                <c:pt idx="20">
                  <c:v>4.7619047619047619</c:v>
                </c:pt>
                <c:pt idx="21">
                  <c:v>9.7142857142857135</c:v>
                </c:pt>
                <c:pt idx="22">
                  <c:v>5.7407407407407405</c:v>
                </c:pt>
                <c:pt idx="23">
                  <c:v>5.8620689655172411</c:v>
                </c:pt>
                <c:pt idx="24">
                  <c:v>6.8421052631578947</c:v>
                </c:pt>
                <c:pt idx="25">
                  <c:v>9.2307692307692299</c:v>
                </c:pt>
                <c:pt idx="26">
                  <c:v>8.8372093023255811</c:v>
                </c:pt>
                <c:pt idx="27">
                  <c:v>5.3658536585365857</c:v>
                </c:pt>
                <c:pt idx="28">
                  <c:v>3.0769230769230771</c:v>
                </c:pt>
                <c:pt idx="29">
                  <c:v>9.6666666666666661</c:v>
                </c:pt>
                <c:pt idx="30">
                  <c:v>7.8947368421052628</c:v>
                </c:pt>
                <c:pt idx="31">
                  <c:v>9.473684210526315</c:v>
                </c:pt>
                <c:pt idx="32">
                  <c:v>7.4074074074074074</c:v>
                </c:pt>
                <c:pt idx="33">
                  <c:v>5.6521739130434785</c:v>
                </c:pt>
                <c:pt idx="34">
                  <c:v>7.3684210526315788</c:v>
                </c:pt>
                <c:pt idx="35">
                  <c:v>5.416666666666667</c:v>
                </c:pt>
                <c:pt idx="36">
                  <c:v>7.6470588235294121</c:v>
                </c:pt>
                <c:pt idx="37">
                  <c:v>9.5</c:v>
                </c:pt>
                <c:pt idx="38">
                  <c:v>5.2941176470588234</c:v>
                </c:pt>
                <c:pt idx="39">
                  <c:v>9</c:v>
                </c:pt>
                <c:pt idx="40">
                  <c:v>6.5</c:v>
                </c:pt>
                <c:pt idx="41">
                  <c:v>7.1428571428571432</c:v>
                </c:pt>
                <c:pt idx="42">
                  <c:v>9.7777777777777786</c:v>
                </c:pt>
                <c:pt idx="43">
                  <c:v>8.3333333333333339</c:v>
                </c:pt>
                <c:pt idx="44">
                  <c:v>5</c:v>
                </c:pt>
                <c:pt idx="45">
                  <c:v>4.6511627906976747</c:v>
                </c:pt>
                <c:pt idx="46">
                  <c:v>9.2682926829268286</c:v>
                </c:pt>
                <c:pt idx="47" formatCode="0.0_ ">
                  <c:v>6.6</c:v>
                </c:pt>
              </c:numCache>
            </c:numRef>
          </c:val>
          <c:extLst>
            <c:ext xmlns:c16="http://schemas.microsoft.com/office/drawing/2014/chart" uri="{C3380CC4-5D6E-409C-BE32-E72D297353CC}">
              <c16:uniqueId val="{00000005-676B-44A4-AF74-E4B19AEED1E1}"/>
            </c:ext>
          </c:extLst>
        </c:ser>
        <c:ser>
          <c:idx val="0"/>
          <c:order val="6"/>
          <c:tx>
            <c:strRef>
              <c:f>Ⅰ!$AD$3</c:f>
              <c:strCache>
                <c:ptCount val="1"/>
                <c:pt idx="0">
                  <c:v>⑦介護保険事業計画において、要介護者等に対するリハビリテーション提供体制に関する取組や目標を設定しているか(10点)(平均6.2点)</c:v>
                </c:pt>
              </c:strCache>
            </c:strRef>
          </c:tx>
          <c:spPr>
            <a:solidFill>
              <a:schemeClr val="tx2">
                <a:lumMod val="60000"/>
                <a:lumOff val="40000"/>
              </a:schemeClr>
            </a:solidFill>
            <a:ln w="6350">
              <a:solidFill>
                <a:schemeClr val="bg1">
                  <a:lumMod val="50000"/>
                </a:schemeClr>
              </a:solidFill>
            </a:ln>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Ⅰ!$AD$4:$AD$51</c:f>
              <c:numCache>
                <c:formatCode>General</c:formatCode>
                <c:ptCount val="48"/>
                <c:pt idx="0">
                  <c:v>4.4134078212290504</c:v>
                </c:pt>
                <c:pt idx="1">
                  <c:v>8.25</c:v>
                </c:pt>
                <c:pt idx="2">
                  <c:v>1.2121212121212122</c:v>
                </c:pt>
                <c:pt idx="3">
                  <c:v>4.2857142857142856</c:v>
                </c:pt>
                <c:pt idx="4">
                  <c:v>4.8</c:v>
                </c:pt>
                <c:pt idx="5">
                  <c:v>3.7142857142857144</c:v>
                </c:pt>
                <c:pt idx="6">
                  <c:v>4.0677966101694913</c:v>
                </c:pt>
                <c:pt idx="7">
                  <c:v>8.8636363636363633</c:v>
                </c:pt>
                <c:pt idx="8">
                  <c:v>6.8</c:v>
                </c:pt>
                <c:pt idx="9">
                  <c:v>4.5714285714285712</c:v>
                </c:pt>
                <c:pt idx="10">
                  <c:v>5.5555555555555554</c:v>
                </c:pt>
                <c:pt idx="11">
                  <c:v>3.5185185185185186</c:v>
                </c:pt>
                <c:pt idx="12">
                  <c:v>7.903225806451613</c:v>
                </c:pt>
                <c:pt idx="13">
                  <c:v>6.3636363636363633</c:v>
                </c:pt>
                <c:pt idx="14">
                  <c:v>14.666666666666666</c:v>
                </c:pt>
                <c:pt idx="15">
                  <c:v>9.3333333333333339</c:v>
                </c:pt>
                <c:pt idx="16">
                  <c:v>8.4210526315789469</c:v>
                </c:pt>
                <c:pt idx="17">
                  <c:v>10</c:v>
                </c:pt>
                <c:pt idx="18">
                  <c:v>5.1851851851851851</c:v>
                </c:pt>
                <c:pt idx="19">
                  <c:v>4.2857142857142856</c:v>
                </c:pt>
                <c:pt idx="20">
                  <c:v>5</c:v>
                </c:pt>
                <c:pt idx="21">
                  <c:v>19.428571428571427</c:v>
                </c:pt>
                <c:pt idx="22">
                  <c:v>4.2592592592592595</c:v>
                </c:pt>
                <c:pt idx="23">
                  <c:v>6.8965517241379306</c:v>
                </c:pt>
                <c:pt idx="24">
                  <c:v>3.6842105263157894</c:v>
                </c:pt>
                <c:pt idx="25">
                  <c:v>6.5384615384615383</c:v>
                </c:pt>
                <c:pt idx="26">
                  <c:v>9.0697674418604652</c:v>
                </c:pt>
                <c:pt idx="27">
                  <c:v>6.3414634146341466</c:v>
                </c:pt>
                <c:pt idx="28">
                  <c:v>4.1025641025641022</c:v>
                </c:pt>
                <c:pt idx="29">
                  <c:v>13.333333333333334</c:v>
                </c:pt>
                <c:pt idx="30">
                  <c:v>7.3684210526315788</c:v>
                </c:pt>
                <c:pt idx="31">
                  <c:v>6.8421052631578947</c:v>
                </c:pt>
                <c:pt idx="32">
                  <c:v>4.8148148148148149</c:v>
                </c:pt>
                <c:pt idx="33">
                  <c:v>6.5217391304347823</c:v>
                </c:pt>
                <c:pt idx="34">
                  <c:v>6.3157894736842106</c:v>
                </c:pt>
                <c:pt idx="35">
                  <c:v>5</c:v>
                </c:pt>
                <c:pt idx="36">
                  <c:v>7.6470588235294121</c:v>
                </c:pt>
                <c:pt idx="37">
                  <c:v>4.5</c:v>
                </c:pt>
                <c:pt idx="38">
                  <c:v>3.8235294117647061</c:v>
                </c:pt>
                <c:pt idx="39">
                  <c:v>3.5</c:v>
                </c:pt>
                <c:pt idx="40">
                  <c:v>8.5</c:v>
                </c:pt>
                <c:pt idx="41">
                  <c:v>6.666666666666667</c:v>
                </c:pt>
                <c:pt idx="42">
                  <c:v>4.2222222222222223</c:v>
                </c:pt>
                <c:pt idx="43">
                  <c:v>4.4444444444444446</c:v>
                </c:pt>
                <c:pt idx="44">
                  <c:v>3.0769230769230771</c:v>
                </c:pt>
                <c:pt idx="45">
                  <c:v>5.5813953488372094</c:v>
                </c:pt>
                <c:pt idx="46">
                  <c:v>15.609756097560975</c:v>
                </c:pt>
                <c:pt idx="47" formatCode="0.0_ ">
                  <c:v>6.2</c:v>
                </c:pt>
              </c:numCache>
            </c:numRef>
          </c:val>
          <c:extLst>
            <c:ext xmlns:c16="http://schemas.microsoft.com/office/drawing/2014/chart" uri="{C3380CC4-5D6E-409C-BE32-E72D297353CC}">
              <c16:uniqueId val="{00000006-676B-44A4-AF74-E4B19AEED1E1}"/>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7"/>
          <c:order val="7"/>
          <c:tx>
            <c:strRef>
              <c:f>Ⅰ!$AE$3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7-676B-44A4-AF74-E4B19AEED1E1}"/>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Ⅰ!$AE$4:$AE$51</c:f>
              <c:numCache>
                <c:formatCode>General</c:formatCode>
                <c:ptCount val="48"/>
                <c:pt idx="0">
                  <c:v>104.74860335195531</c:v>
                </c:pt>
                <c:pt idx="1">
                  <c:v>129.25</c:v>
                </c:pt>
                <c:pt idx="2">
                  <c:v>108.33333333333333</c:v>
                </c:pt>
                <c:pt idx="3">
                  <c:v>109.57142857142857</c:v>
                </c:pt>
                <c:pt idx="4">
                  <c:v>91.2</c:v>
                </c:pt>
                <c:pt idx="5">
                  <c:v>124.14285714285714</c:v>
                </c:pt>
                <c:pt idx="6">
                  <c:v>107.20338983050847</c:v>
                </c:pt>
                <c:pt idx="7">
                  <c:v>137.95454545454547</c:v>
                </c:pt>
                <c:pt idx="8">
                  <c:v>131</c:v>
                </c:pt>
                <c:pt idx="9">
                  <c:v>120.71428571428571</c:v>
                </c:pt>
                <c:pt idx="10">
                  <c:v>127.85714285714286</c:v>
                </c:pt>
                <c:pt idx="11">
                  <c:v>113.61111111111111</c:v>
                </c:pt>
                <c:pt idx="12">
                  <c:v>135.48387096774192</c:v>
                </c:pt>
                <c:pt idx="13">
                  <c:v>129.84848484848484</c:v>
                </c:pt>
                <c:pt idx="14">
                  <c:v>141.83333333333334</c:v>
                </c:pt>
                <c:pt idx="15">
                  <c:v>140.33333333333334</c:v>
                </c:pt>
                <c:pt idx="16">
                  <c:v>132.10526315789474</c:v>
                </c:pt>
                <c:pt idx="17">
                  <c:v>121.76470588235294</c:v>
                </c:pt>
                <c:pt idx="18">
                  <c:v>107.5925925925926</c:v>
                </c:pt>
                <c:pt idx="19">
                  <c:v>94.870129870129873</c:v>
                </c:pt>
                <c:pt idx="20">
                  <c:v>118.21428571428571</c:v>
                </c:pt>
                <c:pt idx="21">
                  <c:v>133.42857142857142</c:v>
                </c:pt>
                <c:pt idx="22">
                  <c:v>114.62962962962963</c:v>
                </c:pt>
                <c:pt idx="23">
                  <c:v>113.62068965517241</c:v>
                </c:pt>
                <c:pt idx="24">
                  <c:v>129.21052631578948</c:v>
                </c:pt>
                <c:pt idx="25">
                  <c:v>120.96153846153847</c:v>
                </c:pt>
                <c:pt idx="26">
                  <c:v>140.23255813953489</c:v>
                </c:pt>
                <c:pt idx="27">
                  <c:v>115.60975609756098</c:v>
                </c:pt>
                <c:pt idx="28">
                  <c:v>87.179487179487182</c:v>
                </c:pt>
                <c:pt idx="29">
                  <c:v>140</c:v>
                </c:pt>
                <c:pt idx="30">
                  <c:v>129.47368421052633</c:v>
                </c:pt>
                <c:pt idx="31">
                  <c:v>119.73684210526316</c:v>
                </c:pt>
                <c:pt idx="32">
                  <c:v>116.29629629629629</c:v>
                </c:pt>
                <c:pt idx="33">
                  <c:v>116.08695652173913</c:v>
                </c:pt>
                <c:pt idx="34">
                  <c:v>110.52631578947368</c:v>
                </c:pt>
                <c:pt idx="35">
                  <c:v>116.66666666666667</c:v>
                </c:pt>
                <c:pt idx="36">
                  <c:v>116.76470588235294</c:v>
                </c:pt>
                <c:pt idx="37">
                  <c:v>122.5</c:v>
                </c:pt>
                <c:pt idx="38">
                  <c:v>127.35294117647059</c:v>
                </c:pt>
                <c:pt idx="39">
                  <c:v>121.66666666666667</c:v>
                </c:pt>
                <c:pt idx="40">
                  <c:v>126.75</c:v>
                </c:pt>
                <c:pt idx="41">
                  <c:v>110.47619047619048</c:v>
                </c:pt>
                <c:pt idx="42">
                  <c:v>124.77777777777777</c:v>
                </c:pt>
                <c:pt idx="43">
                  <c:v>134.16666666666666</c:v>
                </c:pt>
                <c:pt idx="44">
                  <c:v>105.76923076923077</c:v>
                </c:pt>
                <c:pt idx="45">
                  <c:v>104.18604651162791</c:v>
                </c:pt>
                <c:pt idx="46">
                  <c:v>139.39024390243901</c:v>
                </c:pt>
                <c:pt idx="47" formatCode="0.0_ ">
                  <c:v>118.5</c:v>
                </c:pt>
              </c:numCache>
            </c:numRef>
          </c:val>
          <c:smooth val="0"/>
          <c:extLst>
            <c:ext xmlns:c16="http://schemas.microsoft.com/office/drawing/2014/chart" uri="{C3380CC4-5D6E-409C-BE32-E72D297353CC}">
              <c16:uniqueId val="{00000008-676B-44A4-AF74-E4B19AEED1E1}"/>
            </c:ext>
          </c:extLst>
        </c:ser>
        <c:ser>
          <c:idx val="8"/>
          <c:order val="8"/>
          <c:tx>
            <c:strRef>
              <c:f>Ⅰ!$AF$3</c:f>
              <c:strCache>
                <c:ptCount val="1"/>
                <c:pt idx="0">
                  <c:v>平均</c:v>
                </c:pt>
              </c:strCache>
            </c:strRef>
          </c:tx>
          <c:spPr>
            <a:ln w="19050">
              <a:solidFill>
                <a:srgbClr val="FF0000"/>
              </a:solidFill>
              <a:prstDash val="sysDash"/>
            </a:ln>
            <a:effectLst/>
          </c:spPr>
          <c:marker>
            <c:symbol val="none"/>
          </c:marker>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Ⅰ!$AF$4:$AF$51</c:f>
              <c:numCache>
                <c:formatCode>0.0_ </c:formatCode>
                <c:ptCount val="48"/>
                <c:pt idx="0">
                  <c:v>118.5</c:v>
                </c:pt>
                <c:pt idx="1">
                  <c:v>118.5</c:v>
                </c:pt>
                <c:pt idx="2">
                  <c:v>118.5</c:v>
                </c:pt>
                <c:pt idx="3">
                  <c:v>118.5</c:v>
                </c:pt>
                <c:pt idx="4">
                  <c:v>118.5</c:v>
                </c:pt>
                <c:pt idx="5">
                  <c:v>118.5</c:v>
                </c:pt>
                <c:pt idx="6">
                  <c:v>118.5</c:v>
                </c:pt>
                <c:pt idx="7">
                  <c:v>118.5</c:v>
                </c:pt>
                <c:pt idx="8">
                  <c:v>118.5</c:v>
                </c:pt>
                <c:pt idx="9">
                  <c:v>118.5</c:v>
                </c:pt>
                <c:pt idx="10">
                  <c:v>118.5</c:v>
                </c:pt>
                <c:pt idx="11">
                  <c:v>118.5</c:v>
                </c:pt>
                <c:pt idx="12">
                  <c:v>118.5</c:v>
                </c:pt>
                <c:pt idx="13">
                  <c:v>118.5</c:v>
                </c:pt>
                <c:pt idx="14">
                  <c:v>118.5</c:v>
                </c:pt>
                <c:pt idx="15">
                  <c:v>118.5</c:v>
                </c:pt>
                <c:pt idx="16">
                  <c:v>118.5</c:v>
                </c:pt>
                <c:pt idx="17">
                  <c:v>118.5</c:v>
                </c:pt>
                <c:pt idx="18">
                  <c:v>118.5</c:v>
                </c:pt>
                <c:pt idx="19">
                  <c:v>118.5</c:v>
                </c:pt>
                <c:pt idx="20">
                  <c:v>118.5</c:v>
                </c:pt>
                <c:pt idx="21">
                  <c:v>118.5</c:v>
                </c:pt>
                <c:pt idx="22">
                  <c:v>118.5</c:v>
                </c:pt>
                <c:pt idx="23">
                  <c:v>118.5</c:v>
                </c:pt>
                <c:pt idx="24">
                  <c:v>118.5</c:v>
                </c:pt>
                <c:pt idx="25">
                  <c:v>118.5</c:v>
                </c:pt>
                <c:pt idx="26">
                  <c:v>118.5</c:v>
                </c:pt>
                <c:pt idx="27">
                  <c:v>118.5</c:v>
                </c:pt>
                <c:pt idx="28">
                  <c:v>118.5</c:v>
                </c:pt>
                <c:pt idx="29">
                  <c:v>118.5</c:v>
                </c:pt>
                <c:pt idx="30">
                  <c:v>118.5</c:v>
                </c:pt>
                <c:pt idx="31">
                  <c:v>118.5</c:v>
                </c:pt>
                <c:pt idx="32">
                  <c:v>118.5</c:v>
                </c:pt>
                <c:pt idx="33">
                  <c:v>118.5</c:v>
                </c:pt>
                <c:pt idx="34">
                  <c:v>118.5</c:v>
                </c:pt>
                <c:pt idx="35">
                  <c:v>118.5</c:v>
                </c:pt>
                <c:pt idx="36">
                  <c:v>118.5</c:v>
                </c:pt>
                <c:pt idx="37">
                  <c:v>118.5</c:v>
                </c:pt>
                <c:pt idx="38">
                  <c:v>118.5</c:v>
                </c:pt>
                <c:pt idx="39">
                  <c:v>118.5</c:v>
                </c:pt>
                <c:pt idx="40">
                  <c:v>118.5</c:v>
                </c:pt>
                <c:pt idx="41">
                  <c:v>118.5</c:v>
                </c:pt>
                <c:pt idx="42">
                  <c:v>118.5</c:v>
                </c:pt>
                <c:pt idx="43">
                  <c:v>118.5</c:v>
                </c:pt>
                <c:pt idx="44">
                  <c:v>118.5</c:v>
                </c:pt>
                <c:pt idx="45">
                  <c:v>118.5</c:v>
                </c:pt>
                <c:pt idx="46">
                  <c:v>118.5</c:v>
                </c:pt>
                <c:pt idx="47">
                  <c:v>118.5</c:v>
                </c:pt>
              </c:numCache>
            </c:numRef>
          </c:val>
          <c:smooth val="0"/>
          <c:extLst>
            <c:ext xmlns:c16="http://schemas.microsoft.com/office/drawing/2014/chart" uri="{C3380CC4-5D6E-409C-BE32-E72D297353CC}">
              <c16:uniqueId val="{00000009-676B-44A4-AF74-E4B19AEED1E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7"/>
        <c:delete val="1"/>
      </c:legendEntry>
      <c:legendEntry>
        <c:idx val="8"/>
        <c:delete val="1"/>
      </c:legendEntry>
      <c:layout>
        <c:manualLayout>
          <c:xMode val="edge"/>
          <c:yMode val="edge"/>
          <c:x val="6.8355977042662261E-2"/>
          <c:y val="0.78422147487949745"/>
          <c:w val="0.81353204658521372"/>
          <c:h val="0.21381293759099199"/>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都道府県別市町村得点</a:t>
            </a:r>
            <a:r>
              <a:rPr lang="en-US" altLang="ja-JP" sz="1200"/>
              <a:t>(</a:t>
            </a:r>
            <a:r>
              <a:rPr lang="ja-JP" altLang="en-US" sz="1200"/>
              <a:t>満点</a:t>
            </a:r>
            <a:r>
              <a:rPr lang="en-US" altLang="ja-JP" sz="1200"/>
              <a:t>60</a:t>
            </a:r>
            <a:r>
              <a:rPr lang="ja-JP" altLang="en-US" sz="1200"/>
              <a:t>点、平均点</a:t>
            </a:r>
            <a:r>
              <a:rPr lang="en-US" altLang="ja-JP" sz="1200"/>
              <a:t>39.7</a:t>
            </a:r>
            <a:r>
              <a:rPr lang="ja-JP" altLang="en-US" sz="1200"/>
              <a:t>点、得点率</a:t>
            </a:r>
            <a:r>
              <a:rPr lang="en-US" altLang="ja-JP" sz="1200"/>
              <a:t>66.2%)</a:t>
            </a:r>
            <a:endParaRPr lang="ja-JP" altLang="en-US" sz="1200"/>
          </a:p>
        </c:rich>
      </c:tx>
      <c:layout>
        <c:manualLayout>
          <c:xMode val="edge"/>
          <c:yMode val="edge"/>
          <c:x val="0.12829751699740807"/>
          <c:y val="2.9708364687566633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60445665990929121"/>
        </c:manualLayout>
      </c:layout>
      <c:barChart>
        <c:barDir val="col"/>
        <c:grouping val="stacked"/>
        <c:varyColors val="0"/>
        <c:ser>
          <c:idx val="4"/>
          <c:order val="0"/>
          <c:tx>
            <c:strRef>
              <c:f>Ⅰ!$AJ$3</c:f>
              <c:strCache>
                <c:ptCount val="1"/>
                <c:pt idx="0">
                  <c:v>④自立支援、重度化防止等の目標及び重点施策について進捗管理の上、目標が未達成であった場合の改善策や目標の見直し等の取組を実施しているか(40点)(平均33.5点)</c:v>
                </c:pt>
              </c:strCache>
            </c:strRef>
          </c:tx>
          <c:spPr>
            <a:solidFill>
              <a:schemeClr val="accent5">
                <a:lumMod val="40000"/>
                <a:lumOff val="60000"/>
              </a:schemeClr>
            </a:solidFill>
            <a:ln w="6350">
              <a:solidFill>
                <a:schemeClr val="bg1">
                  <a:lumMod val="50000"/>
                </a:schemeClr>
              </a:solidFill>
            </a:ln>
            <a:effectLst/>
          </c:spPr>
          <c:invertIfNegative val="0"/>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Ⅰ!$AJ$4:$AJ$51</c:f>
              <c:numCache>
                <c:formatCode>General</c:formatCode>
                <c:ptCount val="48"/>
                <c:pt idx="0">
                  <c:v>23.687150837988828</c:v>
                </c:pt>
                <c:pt idx="1">
                  <c:v>37</c:v>
                </c:pt>
                <c:pt idx="2">
                  <c:v>27.878787878787879</c:v>
                </c:pt>
                <c:pt idx="3">
                  <c:v>29.714285714285715</c:v>
                </c:pt>
                <c:pt idx="4">
                  <c:v>24</c:v>
                </c:pt>
                <c:pt idx="5">
                  <c:v>40</c:v>
                </c:pt>
                <c:pt idx="6">
                  <c:v>39.322033898305087</c:v>
                </c:pt>
                <c:pt idx="7">
                  <c:v>40</c:v>
                </c:pt>
                <c:pt idx="8">
                  <c:v>40</c:v>
                </c:pt>
                <c:pt idx="9">
                  <c:v>40</c:v>
                </c:pt>
                <c:pt idx="10">
                  <c:v>40</c:v>
                </c:pt>
                <c:pt idx="11">
                  <c:v>31.111111111111111</c:v>
                </c:pt>
                <c:pt idx="12">
                  <c:v>40</c:v>
                </c:pt>
                <c:pt idx="13">
                  <c:v>40</c:v>
                </c:pt>
                <c:pt idx="14">
                  <c:v>40</c:v>
                </c:pt>
                <c:pt idx="15">
                  <c:v>40</c:v>
                </c:pt>
                <c:pt idx="16">
                  <c:v>40</c:v>
                </c:pt>
                <c:pt idx="17">
                  <c:v>40</c:v>
                </c:pt>
                <c:pt idx="18">
                  <c:v>29.62962962962963</c:v>
                </c:pt>
                <c:pt idx="19">
                  <c:v>16.623376623376622</c:v>
                </c:pt>
                <c:pt idx="20">
                  <c:v>38.095238095238095</c:v>
                </c:pt>
                <c:pt idx="21">
                  <c:v>40</c:v>
                </c:pt>
                <c:pt idx="22">
                  <c:v>34.074074074074076</c:v>
                </c:pt>
                <c:pt idx="23">
                  <c:v>31.724137931034484</c:v>
                </c:pt>
                <c:pt idx="24">
                  <c:v>37.89473684210526</c:v>
                </c:pt>
                <c:pt idx="25">
                  <c:v>32.307692307692307</c:v>
                </c:pt>
                <c:pt idx="26">
                  <c:v>40</c:v>
                </c:pt>
                <c:pt idx="27">
                  <c:v>30.243902439024389</c:v>
                </c:pt>
                <c:pt idx="28">
                  <c:v>21.53846153846154</c:v>
                </c:pt>
                <c:pt idx="29">
                  <c:v>40</c:v>
                </c:pt>
                <c:pt idx="30">
                  <c:v>40</c:v>
                </c:pt>
                <c:pt idx="31">
                  <c:v>37.89473684210526</c:v>
                </c:pt>
                <c:pt idx="32">
                  <c:v>25.185185185185187</c:v>
                </c:pt>
                <c:pt idx="33">
                  <c:v>33.043478260869563</c:v>
                </c:pt>
                <c:pt idx="34">
                  <c:v>27.368421052631579</c:v>
                </c:pt>
                <c:pt idx="35">
                  <c:v>40</c:v>
                </c:pt>
                <c:pt idx="36">
                  <c:v>35.294117647058826</c:v>
                </c:pt>
                <c:pt idx="37">
                  <c:v>40</c:v>
                </c:pt>
                <c:pt idx="38">
                  <c:v>40</c:v>
                </c:pt>
                <c:pt idx="39">
                  <c:v>36.666666666666664</c:v>
                </c:pt>
                <c:pt idx="40">
                  <c:v>38</c:v>
                </c:pt>
                <c:pt idx="41">
                  <c:v>30.476190476190474</c:v>
                </c:pt>
                <c:pt idx="42">
                  <c:v>39.111111111111114</c:v>
                </c:pt>
                <c:pt idx="43">
                  <c:v>40</c:v>
                </c:pt>
                <c:pt idx="44">
                  <c:v>27.692307692307693</c:v>
                </c:pt>
                <c:pt idx="45">
                  <c:v>26.976744186046513</c:v>
                </c:pt>
                <c:pt idx="46">
                  <c:v>35.121951219512198</c:v>
                </c:pt>
                <c:pt idx="47" formatCode="0.0_ ">
                  <c:v>33.5</c:v>
                </c:pt>
              </c:numCache>
            </c:numRef>
          </c:val>
          <c:extLst>
            <c:ext xmlns:c16="http://schemas.microsoft.com/office/drawing/2014/chart" uri="{C3380CC4-5D6E-409C-BE32-E72D297353CC}">
              <c16:uniqueId val="{00000000-1D0B-4ECF-9243-22B3E7AD8C6E}"/>
            </c:ext>
          </c:extLst>
        </c:ser>
        <c:ser>
          <c:idx val="0"/>
          <c:order val="1"/>
          <c:tx>
            <c:strRef>
              <c:f>Ⅰ!$AM$3</c:f>
              <c:strCache>
                <c:ptCount val="1"/>
                <c:pt idx="0">
                  <c:v>⑦介護保険事業計画において、要介護者等に対するリハビリテーション提供体制に関する取組や目標を設定しているか(10点)(平均6.2点)</c:v>
                </c:pt>
              </c:strCache>
            </c:strRef>
          </c:tx>
          <c:spPr>
            <a:solidFill>
              <a:schemeClr val="tx2">
                <a:lumMod val="60000"/>
                <a:lumOff val="40000"/>
              </a:schemeClr>
            </a:solidFill>
            <a:ln w="6350">
              <a:solidFill>
                <a:schemeClr val="bg1">
                  <a:lumMod val="50000"/>
                </a:schemeClr>
              </a:solidFill>
            </a:ln>
          </c:spPr>
          <c:invertIfNegative val="0"/>
          <c:val>
            <c:numRef>
              <c:f>Ⅰ!$AM$4:$AM$51</c:f>
              <c:numCache>
                <c:formatCode>General</c:formatCode>
                <c:ptCount val="48"/>
                <c:pt idx="0">
                  <c:v>4.4134078212290504</c:v>
                </c:pt>
                <c:pt idx="1">
                  <c:v>8.25</c:v>
                </c:pt>
                <c:pt idx="2">
                  <c:v>1.2121212121212122</c:v>
                </c:pt>
                <c:pt idx="3">
                  <c:v>4.2857142857142856</c:v>
                </c:pt>
                <c:pt idx="4">
                  <c:v>4.8</c:v>
                </c:pt>
                <c:pt idx="5">
                  <c:v>3.7142857142857144</c:v>
                </c:pt>
                <c:pt idx="6">
                  <c:v>4.0677966101694913</c:v>
                </c:pt>
                <c:pt idx="7">
                  <c:v>8.8636363636363633</c:v>
                </c:pt>
                <c:pt idx="8">
                  <c:v>6.8</c:v>
                </c:pt>
                <c:pt idx="9">
                  <c:v>4.5714285714285712</c:v>
                </c:pt>
                <c:pt idx="10">
                  <c:v>5.5555555555555554</c:v>
                </c:pt>
                <c:pt idx="11">
                  <c:v>3.5185185185185186</c:v>
                </c:pt>
                <c:pt idx="12">
                  <c:v>7.903225806451613</c:v>
                </c:pt>
                <c:pt idx="13">
                  <c:v>6.3636363636363633</c:v>
                </c:pt>
                <c:pt idx="14">
                  <c:v>14.666666666666666</c:v>
                </c:pt>
                <c:pt idx="15">
                  <c:v>9.3333333333333339</c:v>
                </c:pt>
                <c:pt idx="16">
                  <c:v>8.4210526315789469</c:v>
                </c:pt>
                <c:pt idx="17">
                  <c:v>10</c:v>
                </c:pt>
                <c:pt idx="18">
                  <c:v>5.1851851851851851</c:v>
                </c:pt>
                <c:pt idx="19">
                  <c:v>4.2857142857142856</c:v>
                </c:pt>
                <c:pt idx="20">
                  <c:v>5</c:v>
                </c:pt>
                <c:pt idx="21">
                  <c:v>19.428571428571427</c:v>
                </c:pt>
                <c:pt idx="22">
                  <c:v>4.2592592592592595</c:v>
                </c:pt>
                <c:pt idx="23">
                  <c:v>6.8965517241379306</c:v>
                </c:pt>
                <c:pt idx="24">
                  <c:v>3.6842105263157894</c:v>
                </c:pt>
                <c:pt idx="25">
                  <c:v>6.5384615384615383</c:v>
                </c:pt>
                <c:pt idx="26">
                  <c:v>9.0697674418604652</c:v>
                </c:pt>
                <c:pt idx="27">
                  <c:v>6.3414634146341466</c:v>
                </c:pt>
                <c:pt idx="28">
                  <c:v>4.1025641025641022</c:v>
                </c:pt>
                <c:pt idx="29">
                  <c:v>13.333333333333334</c:v>
                </c:pt>
                <c:pt idx="30">
                  <c:v>7.3684210526315788</c:v>
                </c:pt>
                <c:pt idx="31">
                  <c:v>6.8421052631578947</c:v>
                </c:pt>
                <c:pt idx="32">
                  <c:v>4.8148148148148149</c:v>
                </c:pt>
                <c:pt idx="33">
                  <c:v>6.5217391304347823</c:v>
                </c:pt>
                <c:pt idx="34">
                  <c:v>6.3157894736842106</c:v>
                </c:pt>
                <c:pt idx="35">
                  <c:v>5</c:v>
                </c:pt>
                <c:pt idx="36">
                  <c:v>7.6470588235294121</c:v>
                </c:pt>
                <c:pt idx="37">
                  <c:v>4.5</c:v>
                </c:pt>
                <c:pt idx="38">
                  <c:v>3.8235294117647061</c:v>
                </c:pt>
                <c:pt idx="39">
                  <c:v>3.5</c:v>
                </c:pt>
                <c:pt idx="40">
                  <c:v>8.5</c:v>
                </c:pt>
                <c:pt idx="41">
                  <c:v>6.666666666666667</c:v>
                </c:pt>
                <c:pt idx="42">
                  <c:v>4.2222222222222223</c:v>
                </c:pt>
                <c:pt idx="43">
                  <c:v>4.4444444444444446</c:v>
                </c:pt>
                <c:pt idx="44">
                  <c:v>3.0769230769230771</c:v>
                </c:pt>
                <c:pt idx="45">
                  <c:v>5.5813953488372094</c:v>
                </c:pt>
                <c:pt idx="46">
                  <c:v>15.609756097560975</c:v>
                </c:pt>
                <c:pt idx="47" formatCode="0.0_ ">
                  <c:v>6.2</c:v>
                </c:pt>
              </c:numCache>
            </c:numRef>
          </c:val>
          <c:extLst>
            <c:ext xmlns:c16="http://schemas.microsoft.com/office/drawing/2014/chart" uri="{C3380CC4-5D6E-409C-BE32-E72D297353CC}">
              <c16:uniqueId val="{00000001-1D0B-4ECF-9243-22B3E7AD8C6E}"/>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7"/>
          <c:order val="2"/>
          <c:tx>
            <c:strRef>
              <c:f>Ⅰ!$AN$3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2-1D0B-4ECF-9243-22B3E7AD8C6E}"/>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Ⅰ!$AN$4:$AN$51</c:f>
              <c:numCache>
                <c:formatCode>General</c:formatCode>
                <c:ptCount val="48"/>
                <c:pt idx="0">
                  <c:v>28.100558659217878</c:v>
                </c:pt>
                <c:pt idx="1">
                  <c:v>45.25</c:v>
                </c:pt>
                <c:pt idx="2">
                  <c:v>29.09090909090909</c:v>
                </c:pt>
                <c:pt idx="3">
                  <c:v>34</c:v>
                </c:pt>
                <c:pt idx="4">
                  <c:v>28.8</c:v>
                </c:pt>
                <c:pt idx="5">
                  <c:v>43.714285714285715</c:v>
                </c:pt>
                <c:pt idx="6">
                  <c:v>43.389830508474574</c:v>
                </c:pt>
                <c:pt idx="7">
                  <c:v>48.863636363636367</c:v>
                </c:pt>
                <c:pt idx="8">
                  <c:v>46.8</c:v>
                </c:pt>
                <c:pt idx="9">
                  <c:v>44.571428571428569</c:v>
                </c:pt>
                <c:pt idx="10">
                  <c:v>45.555555555555557</c:v>
                </c:pt>
                <c:pt idx="11">
                  <c:v>34.629629629629626</c:v>
                </c:pt>
                <c:pt idx="12">
                  <c:v>47.903225806451616</c:v>
                </c:pt>
                <c:pt idx="13">
                  <c:v>46.363636363636367</c:v>
                </c:pt>
                <c:pt idx="14">
                  <c:v>54.666666666666664</c:v>
                </c:pt>
                <c:pt idx="15">
                  <c:v>49.333333333333336</c:v>
                </c:pt>
                <c:pt idx="16">
                  <c:v>48.421052631578945</c:v>
                </c:pt>
                <c:pt idx="17">
                  <c:v>50</c:v>
                </c:pt>
                <c:pt idx="18">
                  <c:v>34.814814814814817</c:v>
                </c:pt>
                <c:pt idx="19">
                  <c:v>20.90909090909091</c:v>
                </c:pt>
                <c:pt idx="20">
                  <c:v>43.095238095238095</c:v>
                </c:pt>
                <c:pt idx="21">
                  <c:v>59.428571428571431</c:v>
                </c:pt>
                <c:pt idx="22">
                  <c:v>38.333333333333336</c:v>
                </c:pt>
                <c:pt idx="23">
                  <c:v>38.620689655172413</c:v>
                </c:pt>
                <c:pt idx="24">
                  <c:v>41.578947368421055</c:v>
                </c:pt>
                <c:pt idx="25">
                  <c:v>38.846153846153847</c:v>
                </c:pt>
                <c:pt idx="26">
                  <c:v>49.069767441860463</c:v>
                </c:pt>
                <c:pt idx="27">
                  <c:v>36.585365853658537</c:v>
                </c:pt>
                <c:pt idx="28">
                  <c:v>25.641025641025642</c:v>
                </c:pt>
                <c:pt idx="29">
                  <c:v>53.333333333333336</c:v>
                </c:pt>
                <c:pt idx="30">
                  <c:v>47.368421052631582</c:v>
                </c:pt>
                <c:pt idx="31">
                  <c:v>44.736842105263158</c:v>
                </c:pt>
                <c:pt idx="32">
                  <c:v>30</c:v>
                </c:pt>
                <c:pt idx="33">
                  <c:v>39.565217391304351</c:v>
                </c:pt>
                <c:pt idx="34">
                  <c:v>33.684210526315788</c:v>
                </c:pt>
                <c:pt idx="35">
                  <c:v>45</c:v>
                </c:pt>
                <c:pt idx="36">
                  <c:v>42.941176470588232</c:v>
                </c:pt>
                <c:pt idx="37">
                  <c:v>44.5</c:v>
                </c:pt>
                <c:pt idx="38">
                  <c:v>43.823529411764703</c:v>
                </c:pt>
                <c:pt idx="39">
                  <c:v>40.166666666666664</c:v>
                </c:pt>
                <c:pt idx="40">
                  <c:v>46.5</c:v>
                </c:pt>
                <c:pt idx="41">
                  <c:v>37.142857142857146</c:v>
                </c:pt>
                <c:pt idx="42">
                  <c:v>43.333333333333336</c:v>
                </c:pt>
                <c:pt idx="43">
                  <c:v>44.444444444444443</c:v>
                </c:pt>
                <c:pt idx="44">
                  <c:v>30.76923076923077</c:v>
                </c:pt>
                <c:pt idx="45">
                  <c:v>32.558139534883722</c:v>
                </c:pt>
                <c:pt idx="46">
                  <c:v>50.731707317073173</c:v>
                </c:pt>
                <c:pt idx="47" formatCode="0.0_ ">
                  <c:v>39.700000000000003</c:v>
                </c:pt>
              </c:numCache>
            </c:numRef>
          </c:val>
          <c:smooth val="0"/>
          <c:extLst>
            <c:ext xmlns:c16="http://schemas.microsoft.com/office/drawing/2014/chart" uri="{C3380CC4-5D6E-409C-BE32-E72D297353CC}">
              <c16:uniqueId val="{00000003-1D0B-4ECF-9243-22B3E7AD8C6E}"/>
            </c:ext>
          </c:extLst>
        </c:ser>
        <c:ser>
          <c:idx val="8"/>
          <c:order val="3"/>
          <c:tx>
            <c:strRef>
              <c:f>Ⅰ!$AO$3</c:f>
              <c:strCache>
                <c:ptCount val="1"/>
                <c:pt idx="0">
                  <c:v>平均</c:v>
                </c:pt>
              </c:strCache>
            </c:strRef>
          </c:tx>
          <c:spPr>
            <a:ln w="19050">
              <a:solidFill>
                <a:srgbClr val="FF0000"/>
              </a:solidFill>
              <a:prstDash val="sysDash"/>
            </a:ln>
            <a:effectLst/>
          </c:spPr>
          <c:marker>
            <c:symbol val="none"/>
          </c:marker>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Ⅰ!$AO$4:$AO$51</c:f>
              <c:numCache>
                <c:formatCode>0.0_ </c:formatCode>
                <c:ptCount val="48"/>
                <c:pt idx="0">
                  <c:v>39.700000000000003</c:v>
                </c:pt>
                <c:pt idx="1">
                  <c:v>39.700000000000003</c:v>
                </c:pt>
                <c:pt idx="2">
                  <c:v>39.700000000000003</c:v>
                </c:pt>
                <c:pt idx="3">
                  <c:v>39.700000000000003</c:v>
                </c:pt>
                <c:pt idx="4">
                  <c:v>39.700000000000003</c:v>
                </c:pt>
                <c:pt idx="5">
                  <c:v>39.700000000000003</c:v>
                </c:pt>
                <c:pt idx="6">
                  <c:v>39.700000000000003</c:v>
                </c:pt>
                <c:pt idx="7">
                  <c:v>39.700000000000003</c:v>
                </c:pt>
                <c:pt idx="8">
                  <c:v>39.700000000000003</c:v>
                </c:pt>
                <c:pt idx="9">
                  <c:v>39.700000000000003</c:v>
                </c:pt>
                <c:pt idx="10">
                  <c:v>39.700000000000003</c:v>
                </c:pt>
                <c:pt idx="11">
                  <c:v>39.700000000000003</c:v>
                </c:pt>
                <c:pt idx="12">
                  <c:v>39.700000000000003</c:v>
                </c:pt>
                <c:pt idx="13">
                  <c:v>39.700000000000003</c:v>
                </c:pt>
                <c:pt idx="14">
                  <c:v>39.700000000000003</c:v>
                </c:pt>
                <c:pt idx="15">
                  <c:v>39.700000000000003</c:v>
                </c:pt>
                <c:pt idx="16">
                  <c:v>39.700000000000003</c:v>
                </c:pt>
                <c:pt idx="17">
                  <c:v>39.700000000000003</c:v>
                </c:pt>
                <c:pt idx="18">
                  <c:v>39.700000000000003</c:v>
                </c:pt>
                <c:pt idx="19">
                  <c:v>39.700000000000003</c:v>
                </c:pt>
                <c:pt idx="20">
                  <c:v>39.700000000000003</c:v>
                </c:pt>
                <c:pt idx="21">
                  <c:v>39.700000000000003</c:v>
                </c:pt>
                <c:pt idx="22">
                  <c:v>39.700000000000003</c:v>
                </c:pt>
                <c:pt idx="23">
                  <c:v>39.700000000000003</c:v>
                </c:pt>
                <c:pt idx="24">
                  <c:v>39.700000000000003</c:v>
                </c:pt>
                <c:pt idx="25">
                  <c:v>39.700000000000003</c:v>
                </c:pt>
                <c:pt idx="26">
                  <c:v>39.700000000000003</c:v>
                </c:pt>
                <c:pt idx="27">
                  <c:v>39.700000000000003</c:v>
                </c:pt>
                <c:pt idx="28">
                  <c:v>39.700000000000003</c:v>
                </c:pt>
                <c:pt idx="29">
                  <c:v>39.700000000000003</c:v>
                </c:pt>
                <c:pt idx="30">
                  <c:v>39.700000000000003</c:v>
                </c:pt>
                <c:pt idx="31">
                  <c:v>39.700000000000003</c:v>
                </c:pt>
                <c:pt idx="32">
                  <c:v>39.700000000000003</c:v>
                </c:pt>
                <c:pt idx="33">
                  <c:v>39.700000000000003</c:v>
                </c:pt>
                <c:pt idx="34">
                  <c:v>39.700000000000003</c:v>
                </c:pt>
                <c:pt idx="35">
                  <c:v>39.700000000000003</c:v>
                </c:pt>
                <c:pt idx="36">
                  <c:v>39.700000000000003</c:v>
                </c:pt>
                <c:pt idx="37">
                  <c:v>39.700000000000003</c:v>
                </c:pt>
                <c:pt idx="38">
                  <c:v>39.700000000000003</c:v>
                </c:pt>
                <c:pt idx="39">
                  <c:v>39.700000000000003</c:v>
                </c:pt>
                <c:pt idx="40">
                  <c:v>39.700000000000003</c:v>
                </c:pt>
                <c:pt idx="41">
                  <c:v>39.700000000000003</c:v>
                </c:pt>
                <c:pt idx="42">
                  <c:v>39.700000000000003</c:v>
                </c:pt>
                <c:pt idx="43">
                  <c:v>39.700000000000003</c:v>
                </c:pt>
                <c:pt idx="44">
                  <c:v>39.700000000000003</c:v>
                </c:pt>
                <c:pt idx="45">
                  <c:v>39.700000000000003</c:v>
                </c:pt>
                <c:pt idx="46">
                  <c:v>39.700000000000003</c:v>
                </c:pt>
                <c:pt idx="47">
                  <c:v>39.700000000000003</c:v>
                </c:pt>
              </c:numCache>
            </c:numRef>
          </c:val>
          <c:smooth val="0"/>
          <c:extLst>
            <c:ext xmlns:c16="http://schemas.microsoft.com/office/drawing/2014/chart" uri="{C3380CC4-5D6E-409C-BE32-E72D297353CC}">
              <c16:uniqueId val="{00000004-1D0B-4ECF-9243-22B3E7AD8C6E}"/>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2"/>
        <c:delete val="1"/>
      </c:legendEntry>
      <c:legendEntry>
        <c:idx val="3"/>
        <c:delete val="1"/>
      </c:legendEntry>
      <c:layout>
        <c:manualLayout>
          <c:xMode val="edge"/>
          <c:yMode val="edge"/>
          <c:x val="6.8355977042662261E-2"/>
          <c:y val="0.78422147487949745"/>
          <c:w val="0.81694880642120615"/>
          <c:h val="5.8792036550945982E-2"/>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3018725082987048"/>
        </c:manualLayout>
      </c:layout>
      <c:barChart>
        <c:barDir val="col"/>
        <c:grouping val="stacked"/>
        <c:varyColors val="0"/>
        <c:ser>
          <c:idx val="1"/>
          <c:order val="0"/>
          <c:tx>
            <c:strRef>
              <c:f>'Ⅱ (１)'!$X$3</c:f>
              <c:strCache>
                <c:ptCount val="1"/>
                <c:pt idx="0">
                  <c:v>①保険者の方針に沿った地域密着型サービスの整備を図るため、保険者独自の取組を行っているか(各4点、3点)(平均4.8点)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(１)'!$X$4:$X$51</c:f>
              <c:numCache>
                <c:formatCode>General</c:formatCode>
                <c:ptCount val="48"/>
                <c:pt idx="0">
                  <c:v>3.016759776536313</c:v>
                </c:pt>
                <c:pt idx="1">
                  <c:v>6.35</c:v>
                </c:pt>
                <c:pt idx="2">
                  <c:v>3.7878787878787881</c:v>
                </c:pt>
                <c:pt idx="3">
                  <c:v>4.2857142857142856</c:v>
                </c:pt>
                <c:pt idx="4">
                  <c:v>2.8</c:v>
                </c:pt>
                <c:pt idx="5">
                  <c:v>2.657142857142857</c:v>
                </c:pt>
                <c:pt idx="6">
                  <c:v>2.7288135593220337</c:v>
                </c:pt>
                <c:pt idx="7">
                  <c:v>4.0909090909090908</c:v>
                </c:pt>
                <c:pt idx="8">
                  <c:v>5.08</c:v>
                </c:pt>
                <c:pt idx="9">
                  <c:v>3.1428571428571428</c:v>
                </c:pt>
                <c:pt idx="10">
                  <c:v>5.412698412698413</c:v>
                </c:pt>
                <c:pt idx="11">
                  <c:v>5.2592592592592595</c:v>
                </c:pt>
                <c:pt idx="12">
                  <c:v>7.0483870967741939</c:v>
                </c:pt>
                <c:pt idx="13">
                  <c:v>6.3939393939393936</c:v>
                </c:pt>
                <c:pt idx="14">
                  <c:v>5.1333333333333337</c:v>
                </c:pt>
                <c:pt idx="15">
                  <c:v>5.2666666666666666</c:v>
                </c:pt>
                <c:pt idx="16">
                  <c:v>3.736842105263158</c:v>
                </c:pt>
                <c:pt idx="17">
                  <c:v>4.6470588235294121</c:v>
                </c:pt>
                <c:pt idx="18">
                  <c:v>4.6296296296296298</c:v>
                </c:pt>
                <c:pt idx="19">
                  <c:v>4.3896103896103895</c:v>
                </c:pt>
                <c:pt idx="20">
                  <c:v>4.6904761904761907</c:v>
                </c:pt>
                <c:pt idx="21">
                  <c:v>6.3142857142857141</c:v>
                </c:pt>
                <c:pt idx="22">
                  <c:v>5.6481481481481479</c:v>
                </c:pt>
                <c:pt idx="23">
                  <c:v>4.3448275862068968</c:v>
                </c:pt>
                <c:pt idx="24">
                  <c:v>7.7368421052631575</c:v>
                </c:pt>
                <c:pt idx="25">
                  <c:v>3.6153846153846154</c:v>
                </c:pt>
                <c:pt idx="26">
                  <c:v>6.3953488372093021</c:v>
                </c:pt>
                <c:pt idx="27">
                  <c:v>7.4634146341463419</c:v>
                </c:pt>
                <c:pt idx="28">
                  <c:v>3.2051282051282053</c:v>
                </c:pt>
                <c:pt idx="29">
                  <c:v>6.8</c:v>
                </c:pt>
                <c:pt idx="30">
                  <c:v>2</c:v>
                </c:pt>
                <c:pt idx="31">
                  <c:v>4</c:v>
                </c:pt>
                <c:pt idx="32">
                  <c:v>4.2962962962962967</c:v>
                </c:pt>
                <c:pt idx="33">
                  <c:v>5.5652173913043477</c:v>
                </c:pt>
                <c:pt idx="34">
                  <c:v>4.0526315789473681</c:v>
                </c:pt>
                <c:pt idx="35">
                  <c:v>1.3333333333333333</c:v>
                </c:pt>
                <c:pt idx="36">
                  <c:v>4.3529411764705879</c:v>
                </c:pt>
                <c:pt idx="37">
                  <c:v>2.1</c:v>
                </c:pt>
                <c:pt idx="38">
                  <c:v>4.7647058823529411</c:v>
                </c:pt>
                <c:pt idx="39">
                  <c:v>9.9</c:v>
                </c:pt>
                <c:pt idx="40">
                  <c:v>4.4000000000000004</c:v>
                </c:pt>
                <c:pt idx="41">
                  <c:v>3.2380952380952381</c:v>
                </c:pt>
                <c:pt idx="42">
                  <c:v>3.911111111111111</c:v>
                </c:pt>
                <c:pt idx="43">
                  <c:v>5.5</c:v>
                </c:pt>
                <c:pt idx="44">
                  <c:v>4.1538461538461542</c:v>
                </c:pt>
                <c:pt idx="45">
                  <c:v>3.7674418604651163</c:v>
                </c:pt>
                <c:pt idx="46">
                  <c:v>7.7073170731707314</c:v>
                </c:pt>
                <c:pt idx="47" formatCode="0.0_ ">
                  <c:v>4.8</c:v>
                </c:pt>
              </c:numCache>
            </c:numRef>
          </c:val>
          <c:extLst>
            <c:ext xmlns:c16="http://schemas.microsoft.com/office/drawing/2014/chart" uri="{C3380CC4-5D6E-409C-BE32-E72D297353CC}">
              <c16:uniqueId val="{00000000-B968-4CFA-A403-97C03703690B}"/>
            </c:ext>
          </c:extLst>
        </c:ser>
        <c:ser>
          <c:idx val="2"/>
          <c:order val="1"/>
          <c:tx>
            <c:strRef>
              <c:f>'Ⅱ (１)'!$Y$3</c:f>
              <c:strCache>
                <c:ptCount val="1"/>
                <c:pt idx="0">
                  <c:v>②保険者として、ケアマネジメントに関する保険者の基本方針を、介護支援専門員に対して伝えているか(20点、10点)(平均14.1点)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(１)'!$Y$4:$Y$51</c:f>
              <c:numCache>
                <c:formatCode>General</c:formatCode>
                <c:ptCount val="48"/>
                <c:pt idx="0">
                  <c:v>11.787709497206704</c:v>
                </c:pt>
                <c:pt idx="1">
                  <c:v>16.75</c:v>
                </c:pt>
                <c:pt idx="2">
                  <c:v>9.3939393939393945</c:v>
                </c:pt>
                <c:pt idx="3">
                  <c:v>14.285714285714286</c:v>
                </c:pt>
                <c:pt idx="4">
                  <c:v>13.2</c:v>
                </c:pt>
                <c:pt idx="5">
                  <c:v>11.428571428571429</c:v>
                </c:pt>
                <c:pt idx="6">
                  <c:v>10</c:v>
                </c:pt>
                <c:pt idx="7">
                  <c:v>14.090909090909092</c:v>
                </c:pt>
                <c:pt idx="8">
                  <c:v>15.2</c:v>
                </c:pt>
                <c:pt idx="9">
                  <c:v>11.428571428571429</c:v>
                </c:pt>
                <c:pt idx="10">
                  <c:v>14.920634920634921</c:v>
                </c:pt>
                <c:pt idx="11">
                  <c:v>12.222222222222221</c:v>
                </c:pt>
                <c:pt idx="12">
                  <c:v>16.612903225806452</c:v>
                </c:pt>
                <c:pt idx="13">
                  <c:v>15.151515151515152</c:v>
                </c:pt>
                <c:pt idx="14">
                  <c:v>15.666666666666666</c:v>
                </c:pt>
                <c:pt idx="15">
                  <c:v>16.666666666666668</c:v>
                </c:pt>
                <c:pt idx="16">
                  <c:v>15.263157894736842</c:v>
                </c:pt>
                <c:pt idx="17">
                  <c:v>11.764705882352942</c:v>
                </c:pt>
                <c:pt idx="18">
                  <c:v>20</c:v>
                </c:pt>
                <c:pt idx="19">
                  <c:v>15.064935064935066</c:v>
                </c:pt>
                <c:pt idx="20">
                  <c:v>15.952380952380953</c:v>
                </c:pt>
                <c:pt idx="21">
                  <c:v>16.285714285714285</c:v>
                </c:pt>
                <c:pt idx="22">
                  <c:v>15.555555555555555</c:v>
                </c:pt>
                <c:pt idx="23">
                  <c:v>13.103448275862069</c:v>
                </c:pt>
                <c:pt idx="24">
                  <c:v>15.263157894736842</c:v>
                </c:pt>
                <c:pt idx="25">
                  <c:v>11.538461538461538</c:v>
                </c:pt>
                <c:pt idx="26">
                  <c:v>18.13953488372093</c:v>
                </c:pt>
                <c:pt idx="27">
                  <c:v>16.585365853658537</c:v>
                </c:pt>
                <c:pt idx="28">
                  <c:v>11.282051282051283</c:v>
                </c:pt>
                <c:pt idx="29">
                  <c:v>12.666666666666666</c:v>
                </c:pt>
                <c:pt idx="30">
                  <c:v>16.315789473684209</c:v>
                </c:pt>
                <c:pt idx="31">
                  <c:v>15.263157894736842</c:v>
                </c:pt>
                <c:pt idx="32">
                  <c:v>12.962962962962964</c:v>
                </c:pt>
                <c:pt idx="33">
                  <c:v>13.913043478260869</c:v>
                </c:pt>
                <c:pt idx="34">
                  <c:v>14.210526315789474</c:v>
                </c:pt>
                <c:pt idx="35">
                  <c:v>11.25</c:v>
                </c:pt>
                <c:pt idx="36">
                  <c:v>15.294117647058824</c:v>
                </c:pt>
                <c:pt idx="37">
                  <c:v>10</c:v>
                </c:pt>
                <c:pt idx="38">
                  <c:v>16.764705882352942</c:v>
                </c:pt>
                <c:pt idx="39">
                  <c:v>18.666666666666668</c:v>
                </c:pt>
                <c:pt idx="40">
                  <c:v>16</c:v>
                </c:pt>
                <c:pt idx="41">
                  <c:v>13.80952380952381</c:v>
                </c:pt>
                <c:pt idx="42">
                  <c:v>14.888888888888889</c:v>
                </c:pt>
                <c:pt idx="43">
                  <c:v>18.888888888888889</c:v>
                </c:pt>
                <c:pt idx="44">
                  <c:v>15</c:v>
                </c:pt>
                <c:pt idx="45">
                  <c:v>13.255813953488373</c:v>
                </c:pt>
                <c:pt idx="46">
                  <c:v>6.0975609756097562</c:v>
                </c:pt>
                <c:pt idx="47" formatCode="0.0_ ">
                  <c:v>14.1</c:v>
                </c:pt>
              </c:numCache>
            </c:numRef>
          </c:val>
          <c:extLst>
            <c:ext xmlns:c16="http://schemas.microsoft.com/office/drawing/2014/chart" uri="{C3380CC4-5D6E-409C-BE32-E72D297353CC}">
              <c16:uniqueId val="{00000001-B968-4CFA-A403-97C03703690B}"/>
            </c:ext>
          </c:extLst>
        </c:ser>
        <c:ser>
          <c:idx val="3"/>
          <c:order val="2"/>
          <c:tx>
            <c:strRef>
              <c:f>'Ⅱ (１)'!$Z$3</c:f>
              <c:strCache>
                <c:ptCount val="1"/>
                <c:pt idx="0">
                  <c:v>③地域支援事業における介護サービス相談員派遣等事業を実施しているか(15点)(平均2.8点)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(１)'!$Z$4:$Z$51</c:f>
              <c:numCache>
                <c:formatCode>General</c:formatCode>
                <c:ptCount val="48"/>
                <c:pt idx="0">
                  <c:v>0.75418994413407825</c:v>
                </c:pt>
                <c:pt idx="1">
                  <c:v>1.125</c:v>
                </c:pt>
                <c:pt idx="2">
                  <c:v>1.8181818181818181</c:v>
                </c:pt>
                <c:pt idx="3">
                  <c:v>0.8571428571428571</c:v>
                </c:pt>
                <c:pt idx="4">
                  <c:v>0.6</c:v>
                </c:pt>
                <c:pt idx="5">
                  <c:v>3</c:v>
                </c:pt>
                <c:pt idx="6">
                  <c:v>2.5423728813559321</c:v>
                </c:pt>
                <c:pt idx="7">
                  <c:v>1.7045454545454546</c:v>
                </c:pt>
                <c:pt idx="8">
                  <c:v>2.4</c:v>
                </c:pt>
                <c:pt idx="9">
                  <c:v>1.2857142857142858</c:v>
                </c:pt>
                <c:pt idx="10">
                  <c:v>2.8571428571428572</c:v>
                </c:pt>
                <c:pt idx="11">
                  <c:v>5.833333333333333</c:v>
                </c:pt>
                <c:pt idx="12">
                  <c:v>1.6935483870967742</c:v>
                </c:pt>
                <c:pt idx="13">
                  <c:v>9.0909090909090917</c:v>
                </c:pt>
                <c:pt idx="14">
                  <c:v>1</c:v>
                </c:pt>
                <c:pt idx="15">
                  <c:v>0</c:v>
                </c:pt>
                <c:pt idx="16">
                  <c:v>1.5789473684210527</c:v>
                </c:pt>
                <c:pt idx="17">
                  <c:v>0.88235294117647056</c:v>
                </c:pt>
                <c:pt idx="18">
                  <c:v>2.2222222222222223</c:v>
                </c:pt>
                <c:pt idx="19">
                  <c:v>4.0909090909090908</c:v>
                </c:pt>
                <c:pt idx="20">
                  <c:v>6.0714285714285712</c:v>
                </c:pt>
                <c:pt idx="21">
                  <c:v>5.5714285714285712</c:v>
                </c:pt>
                <c:pt idx="22">
                  <c:v>3.3333333333333335</c:v>
                </c:pt>
                <c:pt idx="23">
                  <c:v>3.6206896551724137</c:v>
                </c:pt>
                <c:pt idx="24">
                  <c:v>2.3684210526315788</c:v>
                </c:pt>
                <c:pt idx="25">
                  <c:v>6.3461538461538458</c:v>
                </c:pt>
                <c:pt idx="26">
                  <c:v>9.7674418604651159</c:v>
                </c:pt>
                <c:pt idx="27">
                  <c:v>3.6585365853658538</c:v>
                </c:pt>
                <c:pt idx="28">
                  <c:v>2.3076923076923075</c:v>
                </c:pt>
                <c:pt idx="29">
                  <c:v>0</c:v>
                </c:pt>
                <c:pt idx="30">
                  <c:v>0</c:v>
                </c:pt>
                <c:pt idx="31">
                  <c:v>3.9473684210526314</c:v>
                </c:pt>
                <c:pt idx="32">
                  <c:v>4.4444444444444446</c:v>
                </c:pt>
                <c:pt idx="33">
                  <c:v>2.6086956521739131</c:v>
                </c:pt>
                <c:pt idx="34">
                  <c:v>0</c:v>
                </c:pt>
                <c:pt idx="35">
                  <c:v>0.625</c:v>
                </c:pt>
                <c:pt idx="36">
                  <c:v>2.6470588235294117</c:v>
                </c:pt>
                <c:pt idx="37">
                  <c:v>3.75</c:v>
                </c:pt>
                <c:pt idx="38">
                  <c:v>0</c:v>
                </c:pt>
                <c:pt idx="39">
                  <c:v>1.75</c:v>
                </c:pt>
                <c:pt idx="40">
                  <c:v>14.25</c:v>
                </c:pt>
                <c:pt idx="41">
                  <c:v>4.2857142857142856</c:v>
                </c:pt>
                <c:pt idx="42">
                  <c:v>4.333333333333333</c:v>
                </c:pt>
                <c:pt idx="43">
                  <c:v>1.6666666666666667</c:v>
                </c:pt>
                <c:pt idx="44">
                  <c:v>2.8846153846153846</c:v>
                </c:pt>
                <c:pt idx="45">
                  <c:v>0.34883720930232559</c:v>
                </c:pt>
                <c:pt idx="46">
                  <c:v>0.73170731707317072</c:v>
                </c:pt>
                <c:pt idx="47" formatCode="0.0_ ">
                  <c:v>2.8</c:v>
                </c:pt>
              </c:numCache>
            </c:numRef>
          </c:val>
          <c:extLst>
            <c:ext xmlns:c16="http://schemas.microsoft.com/office/drawing/2014/chart" uri="{C3380CC4-5D6E-409C-BE32-E72D297353CC}">
              <c16:uniqueId val="{00000002-B968-4CFA-A403-97C03703690B}"/>
            </c:ext>
          </c:extLst>
        </c:ser>
        <c:ser>
          <c:idx val="4"/>
          <c:order val="3"/>
          <c:tx>
            <c:strRef>
              <c:f>'Ⅱ (１)'!$AA$3</c:f>
              <c:strCache>
                <c:ptCount val="1"/>
                <c:pt idx="0">
                  <c:v>④管内の介護事業所に対し、事故報告に関する支援を行っているか(5点、15点)(平均5点)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(１)'!$AA$4:$AA$51</c:f>
              <c:numCache>
                <c:formatCode>General</c:formatCode>
                <c:ptCount val="48"/>
                <c:pt idx="0">
                  <c:v>3.1843575418994412</c:v>
                </c:pt>
                <c:pt idx="1">
                  <c:v>5</c:v>
                </c:pt>
                <c:pt idx="2">
                  <c:v>2.1212121212121211</c:v>
                </c:pt>
                <c:pt idx="3">
                  <c:v>3.1428571428571428</c:v>
                </c:pt>
                <c:pt idx="4">
                  <c:v>2.4</c:v>
                </c:pt>
                <c:pt idx="5">
                  <c:v>4</c:v>
                </c:pt>
                <c:pt idx="6">
                  <c:v>3.3898305084745761</c:v>
                </c:pt>
                <c:pt idx="7">
                  <c:v>5.9090909090909092</c:v>
                </c:pt>
                <c:pt idx="8">
                  <c:v>6.8</c:v>
                </c:pt>
                <c:pt idx="9">
                  <c:v>1.7142857142857142</c:v>
                </c:pt>
                <c:pt idx="10">
                  <c:v>3.9682539682539684</c:v>
                </c:pt>
                <c:pt idx="11">
                  <c:v>2.7777777777777777</c:v>
                </c:pt>
                <c:pt idx="12">
                  <c:v>9.3548387096774199</c:v>
                </c:pt>
                <c:pt idx="13">
                  <c:v>6.9696969696969697</c:v>
                </c:pt>
                <c:pt idx="14">
                  <c:v>4.333333333333333</c:v>
                </c:pt>
                <c:pt idx="15">
                  <c:v>6.666666666666667</c:v>
                </c:pt>
                <c:pt idx="16">
                  <c:v>3.9473684210526314</c:v>
                </c:pt>
                <c:pt idx="17">
                  <c:v>2.6470588235294117</c:v>
                </c:pt>
                <c:pt idx="18">
                  <c:v>6.1111111111111107</c:v>
                </c:pt>
                <c:pt idx="19">
                  <c:v>5.7142857142857144</c:v>
                </c:pt>
                <c:pt idx="20">
                  <c:v>7.0238095238095237</c:v>
                </c:pt>
                <c:pt idx="21">
                  <c:v>7.8571428571428568</c:v>
                </c:pt>
                <c:pt idx="22">
                  <c:v>6.5740740740740744</c:v>
                </c:pt>
                <c:pt idx="23">
                  <c:v>4.8275862068965516</c:v>
                </c:pt>
                <c:pt idx="24">
                  <c:v>4.7368421052631575</c:v>
                </c:pt>
                <c:pt idx="25">
                  <c:v>4.615384615384615</c:v>
                </c:pt>
                <c:pt idx="26">
                  <c:v>5.9302325581395348</c:v>
                </c:pt>
                <c:pt idx="27">
                  <c:v>3.9024390243902438</c:v>
                </c:pt>
                <c:pt idx="28">
                  <c:v>3.4615384615384617</c:v>
                </c:pt>
                <c:pt idx="29">
                  <c:v>3.5</c:v>
                </c:pt>
                <c:pt idx="30">
                  <c:v>5.2631578947368425</c:v>
                </c:pt>
                <c:pt idx="31">
                  <c:v>10.789473684210526</c:v>
                </c:pt>
                <c:pt idx="32">
                  <c:v>6.4814814814814818</c:v>
                </c:pt>
                <c:pt idx="33">
                  <c:v>5.4347826086956523</c:v>
                </c:pt>
                <c:pt idx="34">
                  <c:v>4.7368421052631575</c:v>
                </c:pt>
                <c:pt idx="35">
                  <c:v>2.7083333333333335</c:v>
                </c:pt>
                <c:pt idx="36">
                  <c:v>4.7058823529411766</c:v>
                </c:pt>
                <c:pt idx="37">
                  <c:v>4.5</c:v>
                </c:pt>
                <c:pt idx="38">
                  <c:v>5</c:v>
                </c:pt>
                <c:pt idx="39">
                  <c:v>6.25</c:v>
                </c:pt>
                <c:pt idx="40">
                  <c:v>10</c:v>
                </c:pt>
                <c:pt idx="41">
                  <c:v>5.4761904761904763</c:v>
                </c:pt>
                <c:pt idx="42">
                  <c:v>4.2222222222222223</c:v>
                </c:pt>
                <c:pt idx="43">
                  <c:v>9.4444444444444446</c:v>
                </c:pt>
                <c:pt idx="44">
                  <c:v>4.615384615384615</c:v>
                </c:pt>
                <c:pt idx="45">
                  <c:v>5.6976744186046515</c:v>
                </c:pt>
                <c:pt idx="46">
                  <c:v>4.3902439024390247</c:v>
                </c:pt>
                <c:pt idx="47" formatCode="0.0_ ">
                  <c:v>5</c:v>
                </c:pt>
              </c:numCache>
            </c:numRef>
          </c:val>
          <c:extLst>
            <c:ext xmlns:c16="http://schemas.microsoft.com/office/drawing/2014/chart" uri="{C3380CC4-5D6E-409C-BE32-E72D297353CC}">
              <c16:uniqueId val="{00000003-B968-4CFA-A403-97C03703690B}"/>
            </c:ext>
          </c:extLst>
        </c:ser>
        <c:ser>
          <c:idx val="5"/>
          <c:order val="4"/>
          <c:tx>
            <c:strRef>
              <c:f>'Ⅱ (１)'!$AB$3</c:f>
              <c:strCache>
                <c:ptCount val="1"/>
                <c:pt idx="0">
                  <c:v>⑤危機管理部局及び関係機関と連携し、管内の介護事業所と定期的に災害に関する必要な訓練を行っているか(10点)(平均4.9点)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(１)'!$AB$4:$AB$51</c:f>
              <c:numCache>
                <c:formatCode>General</c:formatCode>
                <c:ptCount val="48"/>
                <c:pt idx="0">
                  <c:v>4.6927374301675977</c:v>
                </c:pt>
                <c:pt idx="1">
                  <c:v>6.5</c:v>
                </c:pt>
                <c:pt idx="2">
                  <c:v>3.6363636363636362</c:v>
                </c:pt>
                <c:pt idx="3">
                  <c:v>4.8571428571428568</c:v>
                </c:pt>
                <c:pt idx="4">
                  <c:v>4</c:v>
                </c:pt>
                <c:pt idx="5">
                  <c:v>4</c:v>
                </c:pt>
                <c:pt idx="6">
                  <c:v>3.3898305084745761</c:v>
                </c:pt>
                <c:pt idx="7">
                  <c:v>10</c:v>
                </c:pt>
                <c:pt idx="8">
                  <c:v>8.4</c:v>
                </c:pt>
                <c:pt idx="9">
                  <c:v>3.4285714285714284</c:v>
                </c:pt>
                <c:pt idx="10">
                  <c:v>6.666666666666667</c:v>
                </c:pt>
                <c:pt idx="11">
                  <c:v>2.9629629629629628</c:v>
                </c:pt>
                <c:pt idx="12">
                  <c:v>6.129032258064516</c:v>
                </c:pt>
                <c:pt idx="13">
                  <c:v>5.1515151515151514</c:v>
                </c:pt>
                <c:pt idx="14">
                  <c:v>4.666666666666667</c:v>
                </c:pt>
                <c:pt idx="15">
                  <c:v>6.666666666666667</c:v>
                </c:pt>
                <c:pt idx="16">
                  <c:v>7.8947368421052628</c:v>
                </c:pt>
                <c:pt idx="17">
                  <c:v>4.7058823529411766</c:v>
                </c:pt>
                <c:pt idx="18">
                  <c:v>7.0370370370370372</c:v>
                </c:pt>
                <c:pt idx="19">
                  <c:v>5.0649350649350646</c:v>
                </c:pt>
                <c:pt idx="20">
                  <c:v>5.9523809523809526</c:v>
                </c:pt>
                <c:pt idx="21">
                  <c:v>6.2857142857142856</c:v>
                </c:pt>
                <c:pt idx="22">
                  <c:v>4.0740740740740744</c:v>
                </c:pt>
                <c:pt idx="23">
                  <c:v>5.1724137931034484</c:v>
                </c:pt>
                <c:pt idx="24">
                  <c:v>3.6842105263157894</c:v>
                </c:pt>
                <c:pt idx="25">
                  <c:v>4.2307692307692308</c:v>
                </c:pt>
                <c:pt idx="26">
                  <c:v>5.1162790697674421</c:v>
                </c:pt>
                <c:pt idx="27">
                  <c:v>6.0975609756097562</c:v>
                </c:pt>
                <c:pt idx="28">
                  <c:v>2.8205128205128207</c:v>
                </c:pt>
                <c:pt idx="29">
                  <c:v>3</c:v>
                </c:pt>
                <c:pt idx="30">
                  <c:v>2.6315789473684212</c:v>
                </c:pt>
                <c:pt idx="31">
                  <c:v>4.2105263157894735</c:v>
                </c:pt>
                <c:pt idx="32">
                  <c:v>4.4444444444444446</c:v>
                </c:pt>
                <c:pt idx="33">
                  <c:v>3.9130434782608696</c:v>
                </c:pt>
                <c:pt idx="34">
                  <c:v>4.7368421052631575</c:v>
                </c:pt>
                <c:pt idx="35">
                  <c:v>5</c:v>
                </c:pt>
                <c:pt idx="36">
                  <c:v>2.3529411764705883</c:v>
                </c:pt>
                <c:pt idx="37">
                  <c:v>5.5</c:v>
                </c:pt>
                <c:pt idx="38">
                  <c:v>5</c:v>
                </c:pt>
                <c:pt idx="39">
                  <c:v>3.3333333333333335</c:v>
                </c:pt>
                <c:pt idx="40">
                  <c:v>2.5</c:v>
                </c:pt>
                <c:pt idx="41">
                  <c:v>5.2380952380952381</c:v>
                </c:pt>
                <c:pt idx="42">
                  <c:v>4.2222222222222223</c:v>
                </c:pt>
                <c:pt idx="43">
                  <c:v>10</c:v>
                </c:pt>
                <c:pt idx="44">
                  <c:v>5</c:v>
                </c:pt>
                <c:pt idx="45">
                  <c:v>4.1860465116279073</c:v>
                </c:pt>
                <c:pt idx="46">
                  <c:v>3.4146341463414633</c:v>
                </c:pt>
                <c:pt idx="47" formatCode="0.0_ ">
                  <c:v>4.9000000000000004</c:v>
                </c:pt>
              </c:numCache>
            </c:numRef>
          </c:val>
          <c:extLst>
            <c:ext xmlns:c16="http://schemas.microsoft.com/office/drawing/2014/chart" uri="{C3380CC4-5D6E-409C-BE32-E72D297353CC}">
              <c16:uniqueId val="{00000004-B968-4CFA-A403-97C03703690B}"/>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6"/>
          <c:order val="5"/>
          <c:tx>
            <c:strRef>
              <c:f>'Ⅱ (１)'!$AC$3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5-B968-4CFA-A403-97C03703690B}"/>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(１)'!$AC$4:$AC$51</c:f>
              <c:numCache>
                <c:formatCode>General</c:formatCode>
                <c:ptCount val="48"/>
                <c:pt idx="0">
                  <c:v>23.435754189944134</c:v>
                </c:pt>
                <c:pt idx="1">
                  <c:v>35.725000000000001</c:v>
                </c:pt>
                <c:pt idx="2">
                  <c:v>20.757575757575758</c:v>
                </c:pt>
                <c:pt idx="3">
                  <c:v>27.428571428571427</c:v>
                </c:pt>
                <c:pt idx="4">
                  <c:v>23</c:v>
                </c:pt>
                <c:pt idx="5">
                  <c:v>25.085714285714285</c:v>
                </c:pt>
                <c:pt idx="6">
                  <c:v>22.050847457627118</c:v>
                </c:pt>
                <c:pt idx="7">
                  <c:v>35.795454545454547</c:v>
                </c:pt>
                <c:pt idx="8">
                  <c:v>37.880000000000003</c:v>
                </c:pt>
                <c:pt idx="9">
                  <c:v>21</c:v>
                </c:pt>
                <c:pt idx="10">
                  <c:v>33.825396825396822</c:v>
                </c:pt>
                <c:pt idx="11">
                  <c:v>29.055555555555557</c:v>
                </c:pt>
                <c:pt idx="12">
                  <c:v>40.838709677419352</c:v>
                </c:pt>
                <c:pt idx="13">
                  <c:v>42.757575757575758</c:v>
                </c:pt>
                <c:pt idx="14">
                  <c:v>30.8</c:v>
                </c:pt>
                <c:pt idx="15">
                  <c:v>35.266666666666666</c:v>
                </c:pt>
                <c:pt idx="16">
                  <c:v>32.421052631578945</c:v>
                </c:pt>
                <c:pt idx="17">
                  <c:v>24.647058823529413</c:v>
                </c:pt>
                <c:pt idx="18">
                  <c:v>40</c:v>
                </c:pt>
                <c:pt idx="19">
                  <c:v>34.324675324675326</c:v>
                </c:pt>
                <c:pt idx="20">
                  <c:v>39.69047619047619</c:v>
                </c:pt>
                <c:pt idx="21">
                  <c:v>42.314285714285717</c:v>
                </c:pt>
                <c:pt idx="22">
                  <c:v>35.185185185185183</c:v>
                </c:pt>
                <c:pt idx="23">
                  <c:v>31.068965517241381</c:v>
                </c:pt>
                <c:pt idx="24">
                  <c:v>33.789473684210527</c:v>
                </c:pt>
                <c:pt idx="25">
                  <c:v>30.346153846153847</c:v>
                </c:pt>
                <c:pt idx="26">
                  <c:v>45.348837209302324</c:v>
                </c:pt>
                <c:pt idx="27">
                  <c:v>37.707317073170735</c:v>
                </c:pt>
                <c:pt idx="28">
                  <c:v>23.076923076923077</c:v>
                </c:pt>
                <c:pt idx="29">
                  <c:v>25.966666666666665</c:v>
                </c:pt>
                <c:pt idx="30">
                  <c:v>26.210526315789473</c:v>
                </c:pt>
                <c:pt idx="31">
                  <c:v>38.210526315789473</c:v>
                </c:pt>
                <c:pt idx="32">
                  <c:v>32.629629629629626</c:v>
                </c:pt>
                <c:pt idx="33">
                  <c:v>31.434782608695652</c:v>
                </c:pt>
                <c:pt idx="34">
                  <c:v>27.736842105263158</c:v>
                </c:pt>
                <c:pt idx="35">
                  <c:v>20.916666666666668</c:v>
                </c:pt>
                <c:pt idx="36">
                  <c:v>29.352941176470587</c:v>
                </c:pt>
                <c:pt idx="37">
                  <c:v>25.85</c:v>
                </c:pt>
                <c:pt idx="38">
                  <c:v>31.529411764705884</c:v>
                </c:pt>
                <c:pt idx="39">
                  <c:v>39.9</c:v>
                </c:pt>
                <c:pt idx="40">
                  <c:v>47.15</c:v>
                </c:pt>
                <c:pt idx="41">
                  <c:v>32.047619047619051</c:v>
                </c:pt>
                <c:pt idx="42">
                  <c:v>31.577777777777779</c:v>
                </c:pt>
                <c:pt idx="43">
                  <c:v>45.5</c:v>
                </c:pt>
                <c:pt idx="44">
                  <c:v>31.653846153846153</c:v>
                </c:pt>
                <c:pt idx="45">
                  <c:v>27.255813953488371</c:v>
                </c:pt>
                <c:pt idx="46">
                  <c:v>22.341463414634145</c:v>
                </c:pt>
                <c:pt idx="47" formatCode="0.0_ ">
                  <c:v>31.5</c:v>
                </c:pt>
              </c:numCache>
            </c:numRef>
          </c:val>
          <c:smooth val="0"/>
          <c:extLst>
            <c:ext xmlns:c16="http://schemas.microsoft.com/office/drawing/2014/chart" uri="{C3380CC4-5D6E-409C-BE32-E72D297353CC}">
              <c16:uniqueId val="{00000006-B968-4CFA-A403-97C03703690B}"/>
            </c:ext>
          </c:extLst>
        </c:ser>
        <c:ser>
          <c:idx val="7"/>
          <c:order val="6"/>
          <c:tx>
            <c:strRef>
              <c:f>'Ⅱ (１)'!$AD$3</c:f>
              <c:strCache>
                <c:ptCount val="1"/>
                <c:pt idx="0">
                  <c:v>平均</c:v>
                </c:pt>
              </c:strCache>
            </c:strRef>
          </c:tx>
          <c:spPr>
            <a:ln w="19050">
              <a:solidFill>
                <a:srgbClr val="FF0000"/>
              </a:solidFill>
              <a:prstDash val="sysDash"/>
            </a:ln>
            <a:effectLst/>
          </c:spPr>
          <c:marker>
            <c:symbol val="none"/>
          </c:marker>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(１)'!$AD$4:$AD$51</c:f>
              <c:numCache>
                <c:formatCode>0.0_ </c:formatCode>
                <c:ptCount val="48"/>
                <c:pt idx="0">
                  <c:v>31.5</c:v>
                </c:pt>
                <c:pt idx="1">
                  <c:v>31.5</c:v>
                </c:pt>
                <c:pt idx="2">
                  <c:v>31.5</c:v>
                </c:pt>
                <c:pt idx="3">
                  <c:v>31.5</c:v>
                </c:pt>
                <c:pt idx="4">
                  <c:v>31.5</c:v>
                </c:pt>
                <c:pt idx="5">
                  <c:v>31.5</c:v>
                </c:pt>
                <c:pt idx="6">
                  <c:v>31.5</c:v>
                </c:pt>
                <c:pt idx="7">
                  <c:v>31.5</c:v>
                </c:pt>
                <c:pt idx="8">
                  <c:v>31.5</c:v>
                </c:pt>
                <c:pt idx="9">
                  <c:v>31.5</c:v>
                </c:pt>
                <c:pt idx="10">
                  <c:v>31.5</c:v>
                </c:pt>
                <c:pt idx="11">
                  <c:v>31.5</c:v>
                </c:pt>
                <c:pt idx="12">
                  <c:v>31.5</c:v>
                </c:pt>
                <c:pt idx="13">
                  <c:v>31.5</c:v>
                </c:pt>
                <c:pt idx="14">
                  <c:v>31.5</c:v>
                </c:pt>
                <c:pt idx="15">
                  <c:v>31.5</c:v>
                </c:pt>
                <c:pt idx="16">
                  <c:v>31.5</c:v>
                </c:pt>
                <c:pt idx="17">
                  <c:v>31.5</c:v>
                </c:pt>
                <c:pt idx="18">
                  <c:v>31.5</c:v>
                </c:pt>
                <c:pt idx="19">
                  <c:v>31.5</c:v>
                </c:pt>
                <c:pt idx="20">
                  <c:v>31.5</c:v>
                </c:pt>
                <c:pt idx="21">
                  <c:v>31.5</c:v>
                </c:pt>
                <c:pt idx="22">
                  <c:v>31.5</c:v>
                </c:pt>
                <c:pt idx="23">
                  <c:v>31.5</c:v>
                </c:pt>
                <c:pt idx="24">
                  <c:v>31.5</c:v>
                </c:pt>
                <c:pt idx="25">
                  <c:v>31.5</c:v>
                </c:pt>
                <c:pt idx="26">
                  <c:v>31.5</c:v>
                </c:pt>
                <c:pt idx="27">
                  <c:v>31.5</c:v>
                </c:pt>
                <c:pt idx="28">
                  <c:v>31.5</c:v>
                </c:pt>
                <c:pt idx="29">
                  <c:v>31.5</c:v>
                </c:pt>
                <c:pt idx="30">
                  <c:v>31.5</c:v>
                </c:pt>
                <c:pt idx="31">
                  <c:v>31.5</c:v>
                </c:pt>
                <c:pt idx="32">
                  <c:v>31.5</c:v>
                </c:pt>
                <c:pt idx="33">
                  <c:v>31.5</c:v>
                </c:pt>
                <c:pt idx="34">
                  <c:v>31.5</c:v>
                </c:pt>
                <c:pt idx="35">
                  <c:v>31.5</c:v>
                </c:pt>
                <c:pt idx="36">
                  <c:v>31.5</c:v>
                </c:pt>
                <c:pt idx="37">
                  <c:v>31.5</c:v>
                </c:pt>
                <c:pt idx="38">
                  <c:v>31.5</c:v>
                </c:pt>
                <c:pt idx="39">
                  <c:v>31.5</c:v>
                </c:pt>
                <c:pt idx="40">
                  <c:v>31.5</c:v>
                </c:pt>
                <c:pt idx="41">
                  <c:v>31.5</c:v>
                </c:pt>
                <c:pt idx="42">
                  <c:v>31.5</c:v>
                </c:pt>
                <c:pt idx="43">
                  <c:v>31.5</c:v>
                </c:pt>
                <c:pt idx="44">
                  <c:v>31.5</c:v>
                </c:pt>
                <c:pt idx="45">
                  <c:v>31.5</c:v>
                </c:pt>
                <c:pt idx="46">
                  <c:v>31.5</c:v>
                </c:pt>
                <c:pt idx="47">
                  <c:v>31.5</c:v>
                </c:pt>
              </c:numCache>
            </c:numRef>
          </c:val>
          <c:smooth val="0"/>
          <c:extLst>
            <c:ext xmlns:c16="http://schemas.microsoft.com/office/drawing/2014/chart" uri="{C3380CC4-5D6E-409C-BE32-E72D297353CC}">
              <c16:uniqueId val="{00000007-B968-4CFA-A403-97C03703690B}"/>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5"/>
        <c:delete val="1"/>
      </c:legendEntry>
      <c:legendEntry>
        <c:idx val="6"/>
        <c:delete val="1"/>
      </c:legendEntry>
      <c:layout>
        <c:manualLayout>
          <c:xMode val="edge"/>
          <c:yMode val="edge"/>
          <c:x val="6.8355977042662261E-2"/>
          <c:y val="0.79708677033978736"/>
          <c:w val="0.89215803904946367"/>
          <c:h val="0.20076259798602411"/>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(2)</a:t>
            </a:r>
            <a:r>
              <a:rPr lang="ja-JP" altLang="en-US" sz="1200"/>
              <a:t>地域包括支援センター・地域ケア会議 都道府県別市町村得点</a:t>
            </a:r>
            <a:r>
              <a:rPr lang="en-US" altLang="ja-JP" sz="1200"/>
              <a:t>(</a:t>
            </a:r>
            <a:r>
              <a:rPr lang="ja-JP" altLang="en-US" sz="1200"/>
              <a:t>満点</a:t>
            </a:r>
            <a:r>
              <a:rPr lang="en-US" altLang="ja-JP" sz="1200"/>
              <a:t>310</a:t>
            </a:r>
            <a:r>
              <a:rPr lang="ja-JP" altLang="en-US" sz="1200"/>
              <a:t>点、平均点</a:t>
            </a:r>
            <a:r>
              <a:rPr lang="en-US" altLang="ja-JP" sz="1200"/>
              <a:t>182.8</a:t>
            </a:r>
            <a:r>
              <a:rPr lang="ja-JP" altLang="en-US" sz="1200"/>
              <a:t>点、得点率</a:t>
            </a:r>
            <a:r>
              <a:rPr lang="en-US" altLang="ja-JP" sz="1200"/>
              <a:t>59.0%)</a:t>
            </a:r>
          </a:p>
        </c:rich>
      </c:tx>
      <c:layout>
        <c:manualLayout>
          <c:xMode val="edge"/>
          <c:yMode val="edge"/>
          <c:x val="0.12546685340802988"/>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(2)'!$AT$3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0"/>
                  <c:y val="8.455990978056869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398-444A-9E42-254E2AE7FC36}"/>
                </c:ext>
              </c:extLst>
            </c:dLbl>
            <c:dLbl>
              <c:idx val="9"/>
              <c:layout>
                <c:manualLayout>
                  <c:x val="-5.1925777689432974E-17"/>
                  <c:y val="8.455990978056831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398-444A-9E42-254E2AE7FC36}"/>
                </c:ext>
              </c:extLst>
            </c:dLbl>
            <c:dLbl>
              <c:idx val="21"/>
              <c:layout>
                <c:manualLayout>
                  <c:x val="0"/>
                  <c:y val="-6.34199323354265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398-444A-9E42-254E2AE7FC36}"/>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3-7398-444A-9E42-254E2AE7FC36}"/>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(2)'!$AT$4:$AT$51</c:f>
              <c:numCache>
                <c:formatCode>General</c:formatCode>
                <c:ptCount val="48"/>
                <c:pt idx="0">
                  <c:v>196.95530726256985</c:v>
                </c:pt>
                <c:pt idx="1">
                  <c:v>208.625</c:v>
                </c:pt>
                <c:pt idx="2">
                  <c:v>171.21212121212122</c:v>
                </c:pt>
                <c:pt idx="3">
                  <c:v>185.42857142857142</c:v>
                </c:pt>
                <c:pt idx="4">
                  <c:v>145.6</c:v>
                </c:pt>
                <c:pt idx="5">
                  <c:v>199.57142857142858</c:v>
                </c:pt>
                <c:pt idx="6">
                  <c:v>171.18644067796609</c:v>
                </c:pt>
                <c:pt idx="7">
                  <c:v>151.93181818181819</c:v>
                </c:pt>
                <c:pt idx="8">
                  <c:v>178.2</c:v>
                </c:pt>
                <c:pt idx="9">
                  <c:v>176.14285714285714</c:v>
                </c:pt>
                <c:pt idx="10">
                  <c:v>164.52380952380952</c:v>
                </c:pt>
                <c:pt idx="11">
                  <c:v>147.59259259259258</c:v>
                </c:pt>
                <c:pt idx="12">
                  <c:v>172.90322580645162</c:v>
                </c:pt>
                <c:pt idx="13">
                  <c:v>165.45454545454547</c:v>
                </c:pt>
                <c:pt idx="14">
                  <c:v>193.5</c:v>
                </c:pt>
                <c:pt idx="15">
                  <c:v>201.33333333333334</c:v>
                </c:pt>
                <c:pt idx="16">
                  <c:v>211.57894736842104</c:v>
                </c:pt>
                <c:pt idx="17">
                  <c:v>157.35294117647058</c:v>
                </c:pt>
                <c:pt idx="18">
                  <c:v>192.77777777777777</c:v>
                </c:pt>
                <c:pt idx="19">
                  <c:v>197.59740259740261</c:v>
                </c:pt>
                <c:pt idx="20">
                  <c:v>193.0952380952381</c:v>
                </c:pt>
                <c:pt idx="21">
                  <c:v>176.71428571428572</c:v>
                </c:pt>
                <c:pt idx="22">
                  <c:v>166.2037037037037</c:v>
                </c:pt>
                <c:pt idx="23">
                  <c:v>184.65517241379311</c:v>
                </c:pt>
                <c:pt idx="24">
                  <c:v>193.42105263157896</c:v>
                </c:pt>
                <c:pt idx="25">
                  <c:v>167.69230769230768</c:v>
                </c:pt>
                <c:pt idx="26">
                  <c:v>184.53488372093022</c:v>
                </c:pt>
                <c:pt idx="27">
                  <c:v>178.41463414634146</c:v>
                </c:pt>
                <c:pt idx="28">
                  <c:v>180.25641025641025</c:v>
                </c:pt>
                <c:pt idx="29">
                  <c:v>183.16666666666666</c:v>
                </c:pt>
                <c:pt idx="30">
                  <c:v>205.78947368421052</c:v>
                </c:pt>
                <c:pt idx="31">
                  <c:v>213.68421052631578</c:v>
                </c:pt>
                <c:pt idx="32">
                  <c:v>199.62962962962962</c:v>
                </c:pt>
                <c:pt idx="33">
                  <c:v>150.43478260869566</c:v>
                </c:pt>
                <c:pt idx="34">
                  <c:v>159.47368421052633</c:v>
                </c:pt>
                <c:pt idx="35">
                  <c:v>167.91666666666666</c:v>
                </c:pt>
                <c:pt idx="36">
                  <c:v>174.41176470588235</c:v>
                </c:pt>
                <c:pt idx="37">
                  <c:v>149.5</c:v>
                </c:pt>
                <c:pt idx="38">
                  <c:v>218.52941176470588</c:v>
                </c:pt>
                <c:pt idx="39">
                  <c:v>176.66666666666666</c:v>
                </c:pt>
                <c:pt idx="40">
                  <c:v>212</c:v>
                </c:pt>
                <c:pt idx="41">
                  <c:v>197.85714285714286</c:v>
                </c:pt>
                <c:pt idx="42">
                  <c:v>194.44444444444446</c:v>
                </c:pt>
                <c:pt idx="43">
                  <c:v>216.66666666666666</c:v>
                </c:pt>
                <c:pt idx="44">
                  <c:v>200.76923076923077</c:v>
                </c:pt>
                <c:pt idx="45">
                  <c:v>179.65116279069767</c:v>
                </c:pt>
                <c:pt idx="46">
                  <c:v>189.02439024390245</c:v>
                </c:pt>
                <c:pt idx="47" formatCode="0.0_ ">
                  <c:v>182.8</c:v>
                </c:pt>
              </c:numCache>
            </c:numRef>
          </c:val>
          <c:extLst>
            <c:ext xmlns:c16="http://schemas.microsoft.com/office/drawing/2014/chart" uri="{C3380CC4-5D6E-409C-BE32-E72D297353CC}">
              <c16:uniqueId val="{00000004-7398-444A-9E42-254E2AE7FC36}"/>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(2)'!$AU$3</c:f>
              <c:strCache>
                <c:ptCount val="1"/>
                <c:pt idx="0">
                  <c:v>平均</c:v>
                </c:pt>
              </c:strCache>
            </c:strRef>
          </c:tx>
          <c:spPr>
            <a:ln w="19050" cap="rnd">
              <a:solidFill>
                <a:srgbClr val="FF0000"/>
              </a:solidFill>
              <a:prstDash val="sysDash"/>
              <a:round/>
            </a:ln>
            <a:effectLst/>
          </c:spPr>
          <c:marker>
            <c:symbol val="none"/>
          </c:marker>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(2)'!$AU$4:$AU$51</c:f>
              <c:numCache>
                <c:formatCode>0.0_ </c:formatCode>
                <c:ptCount val="48"/>
                <c:pt idx="0">
                  <c:v>182.8</c:v>
                </c:pt>
                <c:pt idx="1">
                  <c:v>182.8</c:v>
                </c:pt>
                <c:pt idx="2">
                  <c:v>182.8</c:v>
                </c:pt>
                <c:pt idx="3">
                  <c:v>182.8</c:v>
                </c:pt>
                <c:pt idx="4">
                  <c:v>182.8</c:v>
                </c:pt>
                <c:pt idx="5">
                  <c:v>182.8</c:v>
                </c:pt>
                <c:pt idx="6">
                  <c:v>182.8</c:v>
                </c:pt>
                <c:pt idx="7">
                  <c:v>182.8</c:v>
                </c:pt>
                <c:pt idx="8">
                  <c:v>182.8</c:v>
                </c:pt>
                <c:pt idx="9">
                  <c:v>182.8</c:v>
                </c:pt>
                <c:pt idx="10">
                  <c:v>182.8</c:v>
                </c:pt>
                <c:pt idx="11">
                  <c:v>182.8</c:v>
                </c:pt>
                <c:pt idx="12">
                  <c:v>182.8</c:v>
                </c:pt>
                <c:pt idx="13">
                  <c:v>182.8</c:v>
                </c:pt>
                <c:pt idx="14">
                  <c:v>182.8</c:v>
                </c:pt>
                <c:pt idx="15">
                  <c:v>182.8</c:v>
                </c:pt>
                <c:pt idx="16">
                  <c:v>182.8</c:v>
                </c:pt>
                <c:pt idx="17">
                  <c:v>182.8</c:v>
                </c:pt>
                <c:pt idx="18">
                  <c:v>182.8</c:v>
                </c:pt>
                <c:pt idx="19">
                  <c:v>182.8</c:v>
                </c:pt>
                <c:pt idx="20">
                  <c:v>182.8</c:v>
                </c:pt>
                <c:pt idx="21">
                  <c:v>182.8</c:v>
                </c:pt>
                <c:pt idx="22">
                  <c:v>182.8</c:v>
                </c:pt>
                <c:pt idx="23">
                  <c:v>182.8</c:v>
                </c:pt>
                <c:pt idx="24">
                  <c:v>182.8</c:v>
                </c:pt>
                <c:pt idx="25">
                  <c:v>182.8</c:v>
                </c:pt>
                <c:pt idx="26">
                  <c:v>182.8</c:v>
                </c:pt>
                <c:pt idx="27">
                  <c:v>182.8</c:v>
                </c:pt>
                <c:pt idx="28">
                  <c:v>182.8</c:v>
                </c:pt>
                <c:pt idx="29">
                  <c:v>182.8</c:v>
                </c:pt>
                <c:pt idx="30">
                  <c:v>182.8</c:v>
                </c:pt>
                <c:pt idx="31">
                  <c:v>182.8</c:v>
                </c:pt>
                <c:pt idx="32">
                  <c:v>182.8</c:v>
                </c:pt>
                <c:pt idx="33">
                  <c:v>182.8</c:v>
                </c:pt>
                <c:pt idx="34">
                  <c:v>182.8</c:v>
                </c:pt>
                <c:pt idx="35">
                  <c:v>182.8</c:v>
                </c:pt>
                <c:pt idx="36">
                  <c:v>182.8</c:v>
                </c:pt>
                <c:pt idx="37">
                  <c:v>182.8</c:v>
                </c:pt>
                <c:pt idx="38">
                  <c:v>182.8</c:v>
                </c:pt>
                <c:pt idx="39">
                  <c:v>182.8</c:v>
                </c:pt>
                <c:pt idx="40">
                  <c:v>182.8</c:v>
                </c:pt>
                <c:pt idx="41">
                  <c:v>182.8</c:v>
                </c:pt>
                <c:pt idx="42">
                  <c:v>182.8</c:v>
                </c:pt>
                <c:pt idx="43">
                  <c:v>182.8</c:v>
                </c:pt>
                <c:pt idx="44">
                  <c:v>182.8</c:v>
                </c:pt>
                <c:pt idx="45">
                  <c:v>182.8</c:v>
                </c:pt>
                <c:pt idx="46">
                  <c:v>182.8</c:v>
                </c:pt>
                <c:pt idx="47">
                  <c:v>182.8</c:v>
                </c:pt>
              </c:numCache>
            </c:numRef>
          </c:val>
          <c:smooth val="0"/>
          <c:extLst>
            <c:ext xmlns:c16="http://schemas.microsoft.com/office/drawing/2014/chart" uri="{C3380CC4-5D6E-409C-BE32-E72D297353CC}">
              <c16:uniqueId val="{00000005-7398-444A-9E42-254E2AE7FC3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1439959168726324"/>
        </c:manualLayout>
      </c:layout>
      <c:barChart>
        <c:barDir val="col"/>
        <c:grouping val="stacked"/>
        <c:varyColors val="0"/>
        <c:ser>
          <c:idx val="1"/>
          <c:order val="0"/>
          <c:tx>
            <c:strRef>
              <c:f>'Ⅱ (2)'!$X$3</c:f>
              <c:strCache>
                <c:ptCount val="1"/>
                <c:pt idx="0">
                  <c:v>①自立支援・重度化防止等に資するケアマネジメントに関する市町村の基本方針を定め、地域包括支援センターに周知しているか(30点)(平均21.3点)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(2)'!$X$4:$X$51</c:f>
              <c:numCache>
                <c:formatCode>General</c:formatCode>
                <c:ptCount val="48"/>
                <c:pt idx="0">
                  <c:v>19.273743016759777</c:v>
                </c:pt>
                <c:pt idx="1">
                  <c:v>26.25</c:v>
                </c:pt>
                <c:pt idx="2">
                  <c:v>18.181818181818183</c:v>
                </c:pt>
                <c:pt idx="3">
                  <c:v>23.142857142857142</c:v>
                </c:pt>
                <c:pt idx="4">
                  <c:v>21.6</c:v>
                </c:pt>
                <c:pt idx="5">
                  <c:v>22.285714285714285</c:v>
                </c:pt>
                <c:pt idx="6">
                  <c:v>18.8135593220339</c:v>
                </c:pt>
                <c:pt idx="7">
                  <c:v>21.818181818181817</c:v>
                </c:pt>
                <c:pt idx="8">
                  <c:v>25.2</c:v>
                </c:pt>
                <c:pt idx="9">
                  <c:v>25.714285714285715</c:v>
                </c:pt>
                <c:pt idx="10">
                  <c:v>20</c:v>
                </c:pt>
                <c:pt idx="11">
                  <c:v>23.333333333333332</c:v>
                </c:pt>
                <c:pt idx="12">
                  <c:v>20.322580645161292</c:v>
                </c:pt>
                <c:pt idx="13">
                  <c:v>20.90909090909091</c:v>
                </c:pt>
                <c:pt idx="14">
                  <c:v>27</c:v>
                </c:pt>
                <c:pt idx="15">
                  <c:v>24</c:v>
                </c:pt>
                <c:pt idx="16">
                  <c:v>26.842105263157894</c:v>
                </c:pt>
                <c:pt idx="17">
                  <c:v>12.352941176470589</c:v>
                </c:pt>
                <c:pt idx="18">
                  <c:v>21.111111111111111</c:v>
                </c:pt>
                <c:pt idx="19">
                  <c:v>18.311688311688311</c:v>
                </c:pt>
                <c:pt idx="20">
                  <c:v>22.857142857142858</c:v>
                </c:pt>
                <c:pt idx="21">
                  <c:v>24</c:v>
                </c:pt>
                <c:pt idx="22">
                  <c:v>23.888888888888889</c:v>
                </c:pt>
                <c:pt idx="23">
                  <c:v>24.827586206896552</c:v>
                </c:pt>
                <c:pt idx="24">
                  <c:v>25.263157894736842</c:v>
                </c:pt>
                <c:pt idx="25">
                  <c:v>23.076923076923077</c:v>
                </c:pt>
                <c:pt idx="26">
                  <c:v>27.209302325581394</c:v>
                </c:pt>
                <c:pt idx="27">
                  <c:v>22.682926829268293</c:v>
                </c:pt>
                <c:pt idx="28">
                  <c:v>14.615384615384615</c:v>
                </c:pt>
                <c:pt idx="29">
                  <c:v>18</c:v>
                </c:pt>
                <c:pt idx="30">
                  <c:v>28.421052631578949</c:v>
                </c:pt>
                <c:pt idx="31">
                  <c:v>15.789473684210526</c:v>
                </c:pt>
                <c:pt idx="32">
                  <c:v>23.333333333333332</c:v>
                </c:pt>
                <c:pt idx="33">
                  <c:v>20.869565217391305</c:v>
                </c:pt>
                <c:pt idx="34">
                  <c:v>15.789473684210526</c:v>
                </c:pt>
                <c:pt idx="35">
                  <c:v>17.5</c:v>
                </c:pt>
                <c:pt idx="36">
                  <c:v>22.941176470588236</c:v>
                </c:pt>
                <c:pt idx="37">
                  <c:v>16.5</c:v>
                </c:pt>
                <c:pt idx="38">
                  <c:v>29.117647058823529</c:v>
                </c:pt>
                <c:pt idx="39">
                  <c:v>16</c:v>
                </c:pt>
                <c:pt idx="40">
                  <c:v>30</c:v>
                </c:pt>
                <c:pt idx="41">
                  <c:v>24.285714285714285</c:v>
                </c:pt>
                <c:pt idx="42">
                  <c:v>22.666666666666668</c:v>
                </c:pt>
                <c:pt idx="43">
                  <c:v>26.666666666666668</c:v>
                </c:pt>
                <c:pt idx="44">
                  <c:v>21.923076923076923</c:v>
                </c:pt>
                <c:pt idx="45">
                  <c:v>17.441860465116278</c:v>
                </c:pt>
                <c:pt idx="46">
                  <c:v>12.439024390243903</c:v>
                </c:pt>
                <c:pt idx="47" formatCode="0.0_ ">
                  <c:v>21.3</c:v>
                </c:pt>
              </c:numCache>
            </c:numRef>
          </c:val>
          <c:extLst>
            <c:ext xmlns:c16="http://schemas.microsoft.com/office/drawing/2014/chart" uri="{C3380CC4-5D6E-409C-BE32-E72D297353CC}">
              <c16:uniqueId val="{00000000-A40C-4295-8D58-282EA2D198F0}"/>
            </c:ext>
          </c:extLst>
        </c:ser>
        <c:ser>
          <c:idx val="2"/>
          <c:order val="1"/>
          <c:tx>
            <c:strRef>
              <c:f>'Ⅱ (2)'!$Y$3</c:f>
              <c:strCache>
                <c:ptCount val="1"/>
                <c:pt idx="0">
                  <c:v>②地域包括支援センターの体制充実による適切な包括的支援事業を実施しているか(30点、15点)(平均15.9点)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(2)'!$Y$4:$Y$51</c:f>
              <c:numCache>
                <c:formatCode>General</c:formatCode>
                <c:ptCount val="48"/>
                <c:pt idx="0">
                  <c:v>22.793296089385475</c:v>
                </c:pt>
                <c:pt idx="1">
                  <c:v>17.25</c:v>
                </c:pt>
                <c:pt idx="2">
                  <c:v>16.818181818181817</c:v>
                </c:pt>
                <c:pt idx="3">
                  <c:v>19.714285714285715</c:v>
                </c:pt>
                <c:pt idx="4">
                  <c:v>12</c:v>
                </c:pt>
                <c:pt idx="5">
                  <c:v>18.428571428571427</c:v>
                </c:pt>
                <c:pt idx="6">
                  <c:v>20.338983050847457</c:v>
                </c:pt>
                <c:pt idx="7">
                  <c:v>4.4318181818181817</c:v>
                </c:pt>
                <c:pt idx="8">
                  <c:v>11.4</c:v>
                </c:pt>
                <c:pt idx="9">
                  <c:v>16.714285714285715</c:v>
                </c:pt>
                <c:pt idx="10">
                  <c:v>10.238095238095237</c:v>
                </c:pt>
                <c:pt idx="11">
                  <c:v>9.4444444444444446</c:v>
                </c:pt>
                <c:pt idx="12">
                  <c:v>19.112903225806452</c:v>
                </c:pt>
                <c:pt idx="13">
                  <c:v>10.454545454545455</c:v>
                </c:pt>
                <c:pt idx="14">
                  <c:v>18</c:v>
                </c:pt>
                <c:pt idx="15">
                  <c:v>19</c:v>
                </c:pt>
                <c:pt idx="16">
                  <c:v>16.578947368421051</c:v>
                </c:pt>
                <c:pt idx="17">
                  <c:v>17.647058823529413</c:v>
                </c:pt>
                <c:pt idx="18">
                  <c:v>18.333333333333332</c:v>
                </c:pt>
                <c:pt idx="19">
                  <c:v>22.987012987012989</c:v>
                </c:pt>
                <c:pt idx="20">
                  <c:v>13.214285714285714</c:v>
                </c:pt>
                <c:pt idx="21">
                  <c:v>8.1428571428571423</c:v>
                </c:pt>
                <c:pt idx="22">
                  <c:v>12.5</c:v>
                </c:pt>
                <c:pt idx="23">
                  <c:v>11.896551724137931</c:v>
                </c:pt>
                <c:pt idx="24">
                  <c:v>18.94736842105263</c:v>
                </c:pt>
                <c:pt idx="25">
                  <c:v>13.846153846153847</c:v>
                </c:pt>
                <c:pt idx="26">
                  <c:v>5.9302325581395348</c:v>
                </c:pt>
                <c:pt idx="27">
                  <c:v>9.1463414634146343</c:v>
                </c:pt>
                <c:pt idx="28">
                  <c:v>16.153846153846153</c:v>
                </c:pt>
                <c:pt idx="29">
                  <c:v>17.5</c:v>
                </c:pt>
                <c:pt idx="30">
                  <c:v>25.263157894736842</c:v>
                </c:pt>
                <c:pt idx="31">
                  <c:v>18.94736842105263</c:v>
                </c:pt>
                <c:pt idx="32">
                  <c:v>18.333333333333332</c:v>
                </c:pt>
                <c:pt idx="33">
                  <c:v>11.086956521739131</c:v>
                </c:pt>
                <c:pt idx="34">
                  <c:v>15.789473684210526</c:v>
                </c:pt>
                <c:pt idx="35">
                  <c:v>13.75</c:v>
                </c:pt>
                <c:pt idx="36">
                  <c:v>14.117647058823529</c:v>
                </c:pt>
                <c:pt idx="37">
                  <c:v>9.75</c:v>
                </c:pt>
                <c:pt idx="38">
                  <c:v>20.294117647058822</c:v>
                </c:pt>
                <c:pt idx="39">
                  <c:v>10.5</c:v>
                </c:pt>
                <c:pt idx="40">
                  <c:v>15.75</c:v>
                </c:pt>
                <c:pt idx="41">
                  <c:v>13.571428571428571</c:v>
                </c:pt>
                <c:pt idx="42">
                  <c:v>16.666666666666668</c:v>
                </c:pt>
                <c:pt idx="43">
                  <c:v>16.666666666666668</c:v>
                </c:pt>
                <c:pt idx="44">
                  <c:v>16.73076923076923</c:v>
                </c:pt>
                <c:pt idx="45">
                  <c:v>19.534883720930232</c:v>
                </c:pt>
                <c:pt idx="46">
                  <c:v>20.121951219512194</c:v>
                </c:pt>
                <c:pt idx="47" formatCode="0.0_ ">
                  <c:v>15.9</c:v>
                </c:pt>
              </c:numCache>
            </c:numRef>
          </c:val>
          <c:extLst>
            <c:ext xmlns:c16="http://schemas.microsoft.com/office/drawing/2014/chart" uri="{C3380CC4-5D6E-409C-BE32-E72D297353CC}">
              <c16:uniqueId val="{00000001-A40C-4295-8D58-282EA2D198F0}"/>
            </c:ext>
          </c:extLst>
        </c:ser>
        <c:ser>
          <c:idx val="3"/>
          <c:order val="2"/>
          <c:tx>
            <c:strRef>
              <c:f>'Ⅱ (2)'!$Z$3</c:f>
              <c:strCache>
                <c:ptCount val="1"/>
                <c:pt idx="0">
                  <c:v>③地域包括支援センターの体制充実による適切な包括的支援事業・介護予防ケアマネジメントの実施をしているか(20点、10点)(平均15.3点)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(2)'!$Z$4:$Z$51</c:f>
              <c:numCache>
                <c:formatCode>General</c:formatCode>
                <c:ptCount val="48"/>
                <c:pt idx="0">
                  <c:v>16.368715083798882</c:v>
                </c:pt>
                <c:pt idx="1">
                  <c:v>18</c:v>
                </c:pt>
                <c:pt idx="2">
                  <c:v>17.272727272727273</c:v>
                </c:pt>
                <c:pt idx="3">
                  <c:v>16.857142857142858</c:v>
                </c:pt>
                <c:pt idx="4">
                  <c:v>15.2</c:v>
                </c:pt>
                <c:pt idx="5">
                  <c:v>17.428571428571427</c:v>
                </c:pt>
                <c:pt idx="6">
                  <c:v>8.9830508474576263</c:v>
                </c:pt>
                <c:pt idx="7">
                  <c:v>16.818181818181817</c:v>
                </c:pt>
                <c:pt idx="8">
                  <c:v>14</c:v>
                </c:pt>
                <c:pt idx="9">
                  <c:v>15.142857142857142</c:v>
                </c:pt>
                <c:pt idx="10">
                  <c:v>13.333333333333334</c:v>
                </c:pt>
                <c:pt idx="11">
                  <c:v>15.555555555555555</c:v>
                </c:pt>
                <c:pt idx="12">
                  <c:v>16.129032258064516</c:v>
                </c:pt>
                <c:pt idx="13">
                  <c:v>15.757575757575758</c:v>
                </c:pt>
                <c:pt idx="14">
                  <c:v>14.666666666666666</c:v>
                </c:pt>
                <c:pt idx="15">
                  <c:v>18</c:v>
                </c:pt>
                <c:pt idx="16">
                  <c:v>12.105263157894736</c:v>
                </c:pt>
                <c:pt idx="17">
                  <c:v>9.4117647058823533</c:v>
                </c:pt>
                <c:pt idx="18">
                  <c:v>12.962962962962964</c:v>
                </c:pt>
                <c:pt idx="19">
                  <c:v>16.493506493506494</c:v>
                </c:pt>
                <c:pt idx="20">
                  <c:v>16.19047619047619</c:v>
                </c:pt>
                <c:pt idx="21">
                  <c:v>14.857142857142858</c:v>
                </c:pt>
                <c:pt idx="22">
                  <c:v>14.814814814814815</c:v>
                </c:pt>
                <c:pt idx="23">
                  <c:v>17.586206896551722</c:v>
                </c:pt>
                <c:pt idx="24">
                  <c:v>14.736842105263158</c:v>
                </c:pt>
                <c:pt idx="25">
                  <c:v>12.307692307692308</c:v>
                </c:pt>
                <c:pt idx="26">
                  <c:v>16.046511627906977</c:v>
                </c:pt>
                <c:pt idx="27">
                  <c:v>14.390243902439025</c:v>
                </c:pt>
                <c:pt idx="28">
                  <c:v>15.641025641025641</c:v>
                </c:pt>
                <c:pt idx="29">
                  <c:v>10</c:v>
                </c:pt>
                <c:pt idx="30">
                  <c:v>10.526315789473685</c:v>
                </c:pt>
                <c:pt idx="31">
                  <c:v>18.421052631578949</c:v>
                </c:pt>
                <c:pt idx="32">
                  <c:v>15.925925925925926</c:v>
                </c:pt>
                <c:pt idx="33">
                  <c:v>18.260869565217391</c:v>
                </c:pt>
                <c:pt idx="34">
                  <c:v>14.210526315789474</c:v>
                </c:pt>
                <c:pt idx="35">
                  <c:v>14.166666666666666</c:v>
                </c:pt>
                <c:pt idx="36">
                  <c:v>15.294117647058824</c:v>
                </c:pt>
                <c:pt idx="37">
                  <c:v>19</c:v>
                </c:pt>
                <c:pt idx="38">
                  <c:v>15.882352941176471</c:v>
                </c:pt>
                <c:pt idx="39">
                  <c:v>16.5</c:v>
                </c:pt>
                <c:pt idx="40">
                  <c:v>16</c:v>
                </c:pt>
                <c:pt idx="41">
                  <c:v>15.238095238095237</c:v>
                </c:pt>
                <c:pt idx="42">
                  <c:v>12.888888888888889</c:v>
                </c:pt>
                <c:pt idx="43">
                  <c:v>15.555555555555555</c:v>
                </c:pt>
                <c:pt idx="44">
                  <c:v>18.076923076923077</c:v>
                </c:pt>
                <c:pt idx="45">
                  <c:v>15.813953488372093</c:v>
                </c:pt>
                <c:pt idx="46">
                  <c:v>14.878048780487806</c:v>
                </c:pt>
                <c:pt idx="47" formatCode="0.0_ ">
                  <c:v>15.3</c:v>
                </c:pt>
              </c:numCache>
            </c:numRef>
          </c:val>
          <c:extLst>
            <c:ext xmlns:c16="http://schemas.microsoft.com/office/drawing/2014/chart" uri="{C3380CC4-5D6E-409C-BE32-E72D297353CC}">
              <c16:uniqueId val="{00000002-A40C-4295-8D58-282EA2D198F0}"/>
            </c:ext>
          </c:extLst>
        </c:ser>
        <c:ser>
          <c:idx val="4"/>
          <c:order val="3"/>
          <c:tx>
            <c:strRef>
              <c:f>'Ⅱ (2)'!$AA$3</c:f>
              <c:strCache>
                <c:ptCount val="1"/>
                <c:pt idx="0">
                  <c:v>④個別事例の検討等を行う地域ケア会議の開催にあたり、事前準備を行っているか(15点、10点)(平均13.1点)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(2)'!$AA$4:$AA$51</c:f>
              <c:numCache>
                <c:formatCode>General</c:formatCode>
                <c:ptCount val="48"/>
                <c:pt idx="0">
                  <c:v>12.988826815642458</c:v>
                </c:pt>
                <c:pt idx="1">
                  <c:v>14.125</c:v>
                </c:pt>
                <c:pt idx="2">
                  <c:v>12.727272727272727</c:v>
                </c:pt>
                <c:pt idx="3">
                  <c:v>13</c:v>
                </c:pt>
                <c:pt idx="4">
                  <c:v>9.8000000000000007</c:v>
                </c:pt>
                <c:pt idx="5">
                  <c:v>12.428571428571429</c:v>
                </c:pt>
                <c:pt idx="6">
                  <c:v>12.796610169491526</c:v>
                </c:pt>
                <c:pt idx="7">
                  <c:v>14.659090909090908</c:v>
                </c:pt>
                <c:pt idx="8">
                  <c:v>15</c:v>
                </c:pt>
                <c:pt idx="9">
                  <c:v>14.428571428571429</c:v>
                </c:pt>
                <c:pt idx="10">
                  <c:v>13.730158730158729</c:v>
                </c:pt>
                <c:pt idx="11">
                  <c:v>12.037037037037036</c:v>
                </c:pt>
                <c:pt idx="12">
                  <c:v>12.661290322580646</c:v>
                </c:pt>
                <c:pt idx="13">
                  <c:v>15</c:v>
                </c:pt>
                <c:pt idx="14">
                  <c:v>15</c:v>
                </c:pt>
                <c:pt idx="15">
                  <c:v>15</c:v>
                </c:pt>
                <c:pt idx="16">
                  <c:v>13.157894736842104</c:v>
                </c:pt>
                <c:pt idx="17">
                  <c:v>12.352941176470589</c:v>
                </c:pt>
                <c:pt idx="18">
                  <c:v>12.962962962962964</c:v>
                </c:pt>
                <c:pt idx="19">
                  <c:v>12.597402597402597</c:v>
                </c:pt>
                <c:pt idx="20">
                  <c:v>14.285714285714286</c:v>
                </c:pt>
                <c:pt idx="21">
                  <c:v>14.142857142857142</c:v>
                </c:pt>
                <c:pt idx="22">
                  <c:v>13.888888888888889</c:v>
                </c:pt>
                <c:pt idx="23">
                  <c:v>11.379310344827585</c:v>
                </c:pt>
                <c:pt idx="24">
                  <c:v>12.894736842105264</c:v>
                </c:pt>
                <c:pt idx="25">
                  <c:v>11.73076923076923</c:v>
                </c:pt>
                <c:pt idx="26">
                  <c:v>14.186046511627907</c:v>
                </c:pt>
                <c:pt idx="27">
                  <c:v>14.024390243902438</c:v>
                </c:pt>
                <c:pt idx="28">
                  <c:v>10.384615384615385</c:v>
                </c:pt>
                <c:pt idx="29">
                  <c:v>14</c:v>
                </c:pt>
                <c:pt idx="30">
                  <c:v>14.473684210526315</c:v>
                </c:pt>
                <c:pt idx="31">
                  <c:v>14.736842105263158</c:v>
                </c:pt>
                <c:pt idx="32">
                  <c:v>12.037037037037036</c:v>
                </c:pt>
                <c:pt idx="33">
                  <c:v>11.739130434782609</c:v>
                </c:pt>
                <c:pt idx="34">
                  <c:v>11.578947368421053</c:v>
                </c:pt>
                <c:pt idx="35">
                  <c:v>12.291666666666666</c:v>
                </c:pt>
                <c:pt idx="36">
                  <c:v>15</c:v>
                </c:pt>
                <c:pt idx="37">
                  <c:v>13.5</c:v>
                </c:pt>
                <c:pt idx="38">
                  <c:v>12.941176470588236</c:v>
                </c:pt>
                <c:pt idx="39">
                  <c:v>12.583333333333334</c:v>
                </c:pt>
                <c:pt idx="40">
                  <c:v>14.5</c:v>
                </c:pt>
                <c:pt idx="41">
                  <c:v>14.523809523809524</c:v>
                </c:pt>
                <c:pt idx="42">
                  <c:v>14.333333333333334</c:v>
                </c:pt>
                <c:pt idx="43">
                  <c:v>11.944444444444445</c:v>
                </c:pt>
                <c:pt idx="44">
                  <c:v>12.5</c:v>
                </c:pt>
                <c:pt idx="45">
                  <c:v>12.325581395348838</c:v>
                </c:pt>
                <c:pt idx="46">
                  <c:v>11.341463414634147</c:v>
                </c:pt>
                <c:pt idx="47" formatCode="0.0_ ">
                  <c:v>13.1</c:v>
                </c:pt>
              </c:numCache>
            </c:numRef>
          </c:val>
          <c:extLst>
            <c:ext xmlns:c16="http://schemas.microsoft.com/office/drawing/2014/chart" uri="{C3380CC4-5D6E-409C-BE32-E72D297353CC}">
              <c16:uniqueId val="{00000003-A40C-4295-8D58-282EA2D198F0}"/>
            </c:ext>
          </c:extLst>
        </c:ser>
        <c:ser>
          <c:idx val="5"/>
          <c:order val="4"/>
          <c:tx>
            <c:strRef>
              <c:f>'Ⅱ (2)'!$AB$3</c:f>
              <c:strCache>
                <c:ptCount val="1"/>
                <c:pt idx="0">
                  <c:v>⑤個別事例の検討等を行う地域ケア会議の開催件数割合はどの程度か(20点、15点、10点、5点)(平均8.7点)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(2)'!$AB$4:$AB$51</c:f>
              <c:numCache>
                <c:formatCode>General</c:formatCode>
                <c:ptCount val="48"/>
                <c:pt idx="0">
                  <c:v>11.508379888268156</c:v>
                </c:pt>
                <c:pt idx="1">
                  <c:v>9.5</c:v>
                </c:pt>
                <c:pt idx="2">
                  <c:v>8.6363636363636367</c:v>
                </c:pt>
                <c:pt idx="3">
                  <c:v>7.7142857142857144</c:v>
                </c:pt>
                <c:pt idx="4">
                  <c:v>6.8</c:v>
                </c:pt>
                <c:pt idx="5">
                  <c:v>9.7142857142857135</c:v>
                </c:pt>
                <c:pt idx="6">
                  <c:v>10.254237288135593</c:v>
                </c:pt>
                <c:pt idx="7">
                  <c:v>4.6590909090909092</c:v>
                </c:pt>
                <c:pt idx="8">
                  <c:v>7.4</c:v>
                </c:pt>
                <c:pt idx="9">
                  <c:v>5.7142857142857144</c:v>
                </c:pt>
                <c:pt idx="10">
                  <c:v>7.3809523809523814</c:v>
                </c:pt>
                <c:pt idx="11">
                  <c:v>4.2592592592592595</c:v>
                </c:pt>
                <c:pt idx="12">
                  <c:v>4.596774193548387</c:v>
                </c:pt>
                <c:pt idx="13">
                  <c:v>5</c:v>
                </c:pt>
                <c:pt idx="14">
                  <c:v>6</c:v>
                </c:pt>
                <c:pt idx="15">
                  <c:v>5.666666666666667</c:v>
                </c:pt>
                <c:pt idx="16">
                  <c:v>14.473684210526315</c:v>
                </c:pt>
                <c:pt idx="17">
                  <c:v>5.882352941176471</c:v>
                </c:pt>
                <c:pt idx="18">
                  <c:v>9.8148148148148149</c:v>
                </c:pt>
                <c:pt idx="19">
                  <c:v>10</c:v>
                </c:pt>
                <c:pt idx="20">
                  <c:v>9.4047619047619051</c:v>
                </c:pt>
                <c:pt idx="21">
                  <c:v>8.7142857142857135</c:v>
                </c:pt>
                <c:pt idx="22">
                  <c:v>5.833333333333333</c:v>
                </c:pt>
                <c:pt idx="23">
                  <c:v>9.137931034482758</c:v>
                </c:pt>
                <c:pt idx="24">
                  <c:v>8.9473684210526319</c:v>
                </c:pt>
                <c:pt idx="25">
                  <c:v>7.5</c:v>
                </c:pt>
                <c:pt idx="26">
                  <c:v>8.604651162790697</c:v>
                </c:pt>
                <c:pt idx="27">
                  <c:v>9.1463414634146343</c:v>
                </c:pt>
                <c:pt idx="28">
                  <c:v>10.641025641025641</c:v>
                </c:pt>
                <c:pt idx="29">
                  <c:v>8.6666666666666661</c:v>
                </c:pt>
                <c:pt idx="30">
                  <c:v>11.052631578947368</c:v>
                </c:pt>
                <c:pt idx="31">
                  <c:v>12.631578947368421</c:v>
                </c:pt>
                <c:pt idx="32">
                  <c:v>7.9629629629629628</c:v>
                </c:pt>
                <c:pt idx="33">
                  <c:v>4.3478260869565215</c:v>
                </c:pt>
                <c:pt idx="34">
                  <c:v>8.6842105263157894</c:v>
                </c:pt>
                <c:pt idx="35">
                  <c:v>9.1666666666666661</c:v>
                </c:pt>
                <c:pt idx="36">
                  <c:v>3.8235294117647061</c:v>
                </c:pt>
                <c:pt idx="37">
                  <c:v>4.5</c:v>
                </c:pt>
                <c:pt idx="38">
                  <c:v>11.323529411764707</c:v>
                </c:pt>
                <c:pt idx="39">
                  <c:v>9.5833333333333339</c:v>
                </c:pt>
                <c:pt idx="40">
                  <c:v>7.75</c:v>
                </c:pt>
                <c:pt idx="41">
                  <c:v>8.5714285714285712</c:v>
                </c:pt>
                <c:pt idx="42">
                  <c:v>12.333333333333334</c:v>
                </c:pt>
                <c:pt idx="43">
                  <c:v>10.277777777777779</c:v>
                </c:pt>
                <c:pt idx="44">
                  <c:v>11.153846153846153</c:v>
                </c:pt>
                <c:pt idx="45">
                  <c:v>8.604651162790697</c:v>
                </c:pt>
                <c:pt idx="46">
                  <c:v>14.146341463414634</c:v>
                </c:pt>
                <c:pt idx="47" formatCode="0.0_ ">
                  <c:v>8.6999999999999993</c:v>
                </c:pt>
              </c:numCache>
            </c:numRef>
          </c:val>
          <c:extLst>
            <c:ext xmlns:c16="http://schemas.microsoft.com/office/drawing/2014/chart" uri="{C3380CC4-5D6E-409C-BE32-E72D297353CC}">
              <c16:uniqueId val="{00000004-A40C-4295-8D58-282EA2D198F0}"/>
            </c:ext>
          </c:extLst>
        </c:ser>
        <c:ser>
          <c:idx val="6"/>
          <c:order val="5"/>
          <c:tx>
            <c:strRef>
              <c:f>'Ⅱ (2)'!$AC$3</c:f>
              <c:strCache>
                <c:ptCount val="1"/>
                <c:pt idx="0">
                  <c:v>⑥個別事例の検討等を行う地域ケア会議における個別事例の検討件数割合はどの程度か(20点、15点、10点、5点)(平均8.8点)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(2)'!$AC$4:$AC$51</c:f>
              <c:numCache>
                <c:formatCode>General</c:formatCode>
                <c:ptCount val="48"/>
                <c:pt idx="0">
                  <c:v>9.5530726256983236</c:v>
                </c:pt>
                <c:pt idx="1">
                  <c:v>7.125</c:v>
                </c:pt>
                <c:pt idx="2">
                  <c:v>7.4242424242424239</c:v>
                </c:pt>
                <c:pt idx="3">
                  <c:v>6.5714285714285712</c:v>
                </c:pt>
                <c:pt idx="4">
                  <c:v>4.8</c:v>
                </c:pt>
                <c:pt idx="5">
                  <c:v>12.285714285714286</c:v>
                </c:pt>
                <c:pt idx="6">
                  <c:v>9.3220338983050848</c:v>
                </c:pt>
                <c:pt idx="7">
                  <c:v>4.7727272727272725</c:v>
                </c:pt>
                <c:pt idx="8">
                  <c:v>7.4</c:v>
                </c:pt>
                <c:pt idx="9">
                  <c:v>5.1428571428571432</c:v>
                </c:pt>
                <c:pt idx="10">
                  <c:v>9.1269841269841265</c:v>
                </c:pt>
                <c:pt idx="11">
                  <c:v>3.8888888888888888</c:v>
                </c:pt>
                <c:pt idx="12">
                  <c:v>4.112903225806452</c:v>
                </c:pt>
                <c:pt idx="13">
                  <c:v>5.4545454545454541</c:v>
                </c:pt>
                <c:pt idx="14">
                  <c:v>6.5</c:v>
                </c:pt>
                <c:pt idx="15">
                  <c:v>6.333333333333333</c:v>
                </c:pt>
                <c:pt idx="16">
                  <c:v>13.684210526315789</c:v>
                </c:pt>
                <c:pt idx="17">
                  <c:v>6.4705882352941178</c:v>
                </c:pt>
                <c:pt idx="18">
                  <c:v>10</c:v>
                </c:pt>
                <c:pt idx="19">
                  <c:v>9.9350649350649345</c:v>
                </c:pt>
                <c:pt idx="20">
                  <c:v>9.5238095238095237</c:v>
                </c:pt>
                <c:pt idx="21">
                  <c:v>7.4285714285714288</c:v>
                </c:pt>
                <c:pt idx="22">
                  <c:v>5.0925925925925926</c:v>
                </c:pt>
                <c:pt idx="23">
                  <c:v>10.862068965517242</c:v>
                </c:pt>
                <c:pt idx="24">
                  <c:v>9.473684210526315</c:v>
                </c:pt>
                <c:pt idx="25">
                  <c:v>6.9230769230769234</c:v>
                </c:pt>
                <c:pt idx="26">
                  <c:v>9.7674418604651159</c:v>
                </c:pt>
                <c:pt idx="27">
                  <c:v>8.9024390243902438</c:v>
                </c:pt>
                <c:pt idx="28">
                  <c:v>12.179487179487179</c:v>
                </c:pt>
                <c:pt idx="29">
                  <c:v>10</c:v>
                </c:pt>
                <c:pt idx="30">
                  <c:v>9.7368421052631575</c:v>
                </c:pt>
                <c:pt idx="31">
                  <c:v>12.105263157894736</c:v>
                </c:pt>
                <c:pt idx="32">
                  <c:v>10.37037037037037</c:v>
                </c:pt>
                <c:pt idx="33">
                  <c:v>5</c:v>
                </c:pt>
                <c:pt idx="34">
                  <c:v>9.2105263157894743</c:v>
                </c:pt>
                <c:pt idx="35">
                  <c:v>8.5416666666666661</c:v>
                </c:pt>
                <c:pt idx="36">
                  <c:v>4.7058823529411766</c:v>
                </c:pt>
                <c:pt idx="37">
                  <c:v>5</c:v>
                </c:pt>
                <c:pt idx="38">
                  <c:v>12.205882352941176</c:v>
                </c:pt>
                <c:pt idx="39">
                  <c:v>13.416666666666666</c:v>
                </c:pt>
                <c:pt idx="40">
                  <c:v>9.75</c:v>
                </c:pt>
                <c:pt idx="41">
                  <c:v>10.238095238095237</c:v>
                </c:pt>
                <c:pt idx="42">
                  <c:v>12</c:v>
                </c:pt>
                <c:pt idx="43">
                  <c:v>14.166666666666666</c:v>
                </c:pt>
                <c:pt idx="44">
                  <c:v>11.923076923076923</c:v>
                </c:pt>
                <c:pt idx="45">
                  <c:v>8.8372093023255811</c:v>
                </c:pt>
                <c:pt idx="46">
                  <c:v>14.268292682926829</c:v>
                </c:pt>
                <c:pt idx="47" formatCode="0.0_ ">
                  <c:v>8.8000000000000007</c:v>
                </c:pt>
              </c:numCache>
            </c:numRef>
          </c:val>
          <c:extLst>
            <c:ext xmlns:c16="http://schemas.microsoft.com/office/drawing/2014/chart" uri="{C3380CC4-5D6E-409C-BE32-E72D297353CC}">
              <c16:uniqueId val="{00000005-A40C-4295-8D58-282EA2D198F0}"/>
            </c:ext>
          </c:extLst>
        </c:ser>
        <c:ser>
          <c:idx val="7"/>
          <c:order val="6"/>
          <c:tx>
            <c:strRef>
              <c:f>'Ⅱ (2)'!$AD$3</c:f>
              <c:strCache>
                <c:ptCount val="1"/>
                <c:pt idx="0">
                  <c:v>⑦地域ケア会議において複数の個別事例から地域課題を明らかにし、これを解決するための政策を市町村へ提言しているか(25点、15点)(平均27.3点)</c:v>
                </c:pt>
              </c:strCache>
            </c:strRef>
          </c:tx>
          <c:spPr>
            <a:solidFill>
              <a:srgbClr val="74B230"/>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(2)'!$AD$4:$AD$51</c:f>
              <c:numCache>
                <c:formatCode>General</c:formatCode>
                <c:ptCount val="48"/>
                <c:pt idx="0">
                  <c:v>22.821229050279328</c:v>
                </c:pt>
                <c:pt idx="1">
                  <c:v>35.25</c:v>
                </c:pt>
                <c:pt idx="2">
                  <c:v>17.878787878787879</c:v>
                </c:pt>
                <c:pt idx="3">
                  <c:v>22.428571428571427</c:v>
                </c:pt>
                <c:pt idx="4">
                  <c:v>20.8</c:v>
                </c:pt>
                <c:pt idx="5">
                  <c:v>27.571428571428573</c:v>
                </c:pt>
                <c:pt idx="6">
                  <c:v>22.627118644067796</c:v>
                </c:pt>
                <c:pt idx="7">
                  <c:v>27.84090909090909</c:v>
                </c:pt>
                <c:pt idx="8">
                  <c:v>34.4</c:v>
                </c:pt>
                <c:pt idx="9">
                  <c:v>29.285714285714285</c:v>
                </c:pt>
                <c:pt idx="10">
                  <c:v>25.873015873015873</c:v>
                </c:pt>
                <c:pt idx="11">
                  <c:v>23.703703703703702</c:v>
                </c:pt>
                <c:pt idx="12">
                  <c:v>25.967741935483872</c:v>
                </c:pt>
                <c:pt idx="13">
                  <c:v>27.272727272727273</c:v>
                </c:pt>
                <c:pt idx="14">
                  <c:v>35.166666666666664</c:v>
                </c:pt>
                <c:pt idx="15">
                  <c:v>37</c:v>
                </c:pt>
                <c:pt idx="16">
                  <c:v>30.526315789473685</c:v>
                </c:pt>
                <c:pt idx="17">
                  <c:v>30.882352941176471</c:v>
                </c:pt>
                <c:pt idx="18">
                  <c:v>32.592592592592595</c:v>
                </c:pt>
                <c:pt idx="19">
                  <c:v>25.519480519480521</c:v>
                </c:pt>
                <c:pt idx="20">
                  <c:v>31.666666666666668</c:v>
                </c:pt>
                <c:pt idx="21">
                  <c:v>30.714285714285715</c:v>
                </c:pt>
                <c:pt idx="22">
                  <c:v>26.388888888888889</c:v>
                </c:pt>
                <c:pt idx="23">
                  <c:v>26.724137931034484</c:v>
                </c:pt>
                <c:pt idx="24">
                  <c:v>27.105263157894736</c:v>
                </c:pt>
                <c:pt idx="25">
                  <c:v>31.153846153846153</c:v>
                </c:pt>
                <c:pt idx="26">
                  <c:v>33.02325581395349</c:v>
                </c:pt>
                <c:pt idx="27">
                  <c:v>31.219512195121951</c:v>
                </c:pt>
                <c:pt idx="28">
                  <c:v>27.307692307692307</c:v>
                </c:pt>
                <c:pt idx="29">
                  <c:v>32.5</c:v>
                </c:pt>
                <c:pt idx="30">
                  <c:v>25.789473684210527</c:v>
                </c:pt>
                <c:pt idx="31">
                  <c:v>35.789473684210527</c:v>
                </c:pt>
                <c:pt idx="32">
                  <c:v>35.555555555555557</c:v>
                </c:pt>
                <c:pt idx="33">
                  <c:v>18.913043478260871</c:v>
                </c:pt>
                <c:pt idx="34">
                  <c:v>20.263157894736842</c:v>
                </c:pt>
                <c:pt idx="35">
                  <c:v>24.166666666666668</c:v>
                </c:pt>
                <c:pt idx="36">
                  <c:v>27.647058823529413</c:v>
                </c:pt>
                <c:pt idx="37">
                  <c:v>19.25</c:v>
                </c:pt>
                <c:pt idx="38">
                  <c:v>34.558823529411768</c:v>
                </c:pt>
                <c:pt idx="39">
                  <c:v>26.333333333333332</c:v>
                </c:pt>
                <c:pt idx="40">
                  <c:v>37.25</c:v>
                </c:pt>
                <c:pt idx="41">
                  <c:v>35.476190476190474</c:v>
                </c:pt>
                <c:pt idx="42">
                  <c:v>27.666666666666668</c:v>
                </c:pt>
                <c:pt idx="43">
                  <c:v>36.944444444444443</c:v>
                </c:pt>
                <c:pt idx="44">
                  <c:v>28.46153846153846</c:v>
                </c:pt>
                <c:pt idx="45">
                  <c:v>22.674418604651162</c:v>
                </c:pt>
                <c:pt idx="46">
                  <c:v>19.512195121951219</c:v>
                </c:pt>
                <c:pt idx="47" formatCode="0.0_ ">
                  <c:v>27.3</c:v>
                </c:pt>
              </c:numCache>
            </c:numRef>
          </c:val>
          <c:extLst>
            <c:ext xmlns:c16="http://schemas.microsoft.com/office/drawing/2014/chart" uri="{C3380CC4-5D6E-409C-BE32-E72D297353CC}">
              <c16:uniqueId val="{00000006-A40C-4295-8D58-282EA2D198F0}"/>
            </c:ext>
          </c:extLst>
        </c:ser>
        <c:ser>
          <c:idx val="8"/>
          <c:order val="7"/>
          <c:tx>
            <c:strRef>
              <c:f>'Ⅱ (2)'!$AE$3</c:f>
              <c:strCache>
                <c:ptCount val="1"/>
                <c:pt idx="0">
                  <c:v>⑧地域包括支援センターが夜間・早朝又は平日以外の窓口を設置し、窓口を住民にパンフレットやホームページ等で周知しているか(各5点)(平均6.7点)</c:v>
                </c:pt>
              </c:strCache>
            </c:strRef>
          </c:tx>
          <c:spPr>
            <a:solidFill>
              <a:schemeClr val="accent5">
                <a:lumMod val="20000"/>
                <a:lumOff val="80000"/>
              </a:schemeClr>
            </a:solidFill>
            <a:ln w="6350">
              <a:solidFill>
                <a:schemeClr val="bg1">
                  <a:lumMod val="50000"/>
                </a:schemeClr>
              </a:solidFill>
            </a:ln>
            <a:effectLst/>
          </c:spPr>
          <c:invertIfNegative val="0"/>
          <c:dLbls>
            <c:dLbl>
              <c:idx val="9"/>
              <c:layout>
                <c:manualLayout>
                  <c:x val="-2.5882667748734344E-17"/>
                  <c:y val="8.454497826128885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40C-4295-8D58-282EA2D198F0}"/>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(2)'!$AE$4:$AE$51</c:f>
              <c:numCache>
                <c:formatCode>General</c:formatCode>
                <c:ptCount val="48"/>
                <c:pt idx="0">
                  <c:v>6.2011173184357542</c:v>
                </c:pt>
                <c:pt idx="1">
                  <c:v>9.625</c:v>
                </c:pt>
                <c:pt idx="2">
                  <c:v>6.3636363636363633</c:v>
                </c:pt>
                <c:pt idx="3">
                  <c:v>7.5714285714285712</c:v>
                </c:pt>
                <c:pt idx="4">
                  <c:v>5.2</c:v>
                </c:pt>
                <c:pt idx="5">
                  <c:v>6.2857142857142856</c:v>
                </c:pt>
                <c:pt idx="6">
                  <c:v>5</c:v>
                </c:pt>
                <c:pt idx="7">
                  <c:v>8.8636363636363633</c:v>
                </c:pt>
                <c:pt idx="8">
                  <c:v>5.8</c:v>
                </c:pt>
                <c:pt idx="9">
                  <c:v>3.4285714285714284</c:v>
                </c:pt>
                <c:pt idx="10">
                  <c:v>6.587301587301587</c:v>
                </c:pt>
                <c:pt idx="11">
                  <c:v>7.5925925925925926</c:v>
                </c:pt>
                <c:pt idx="12">
                  <c:v>7.580645161290323</c:v>
                </c:pt>
                <c:pt idx="13">
                  <c:v>7.8787878787878789</c:v>
                </c:pt>
                <c:pt idx="14">
                  <c:v>7</c:v>
                </c:pt>
                <c:pt idx="15">
                  <c:v>9.6666666666666661</c:v>
                </c:pt>
                <c:pt idx="16">
                  <c:v>10</c:v>
                </c:pt>
                <c:pt idx="17">
                  <c:v>8.235294117647058</c:v>
                </c:pt>
                <c:pt idx="18">
                  <c:v>8.7037037037037042</c:v>
                </c:pt>
                <c:pt idx="19">
                  <c:v>5.8441558441558445</c:v>
                </c:pt>
                <c:pt idx="20">
                  <c:v>7.1428571428571432</c:v>
                </c:pt>
                <c:pt idx="21">
                  <c:v>8</c:v>
                </c:pt>
                <c:pt idx="22">
                  <c:v>6.8518518518518521</c:v>
                </c:pt>
                <c:pt idx="23">
                  <c:v>5.8620689655172411</c:v>
                </c:pt>
                <c:pt idx="24">
                  <c:v>5.7894736842105265</c:v>
                </c:pt>
                <c:pt idx="25">
                  <c:v>5</c:v>
                </c:pt>
                <c:pt idx="26">
                  <c:v>7.3255813953488369</c:v>
                </c:pt>
                <c:pt idx="27">
                  <c:v>6.4634146341463419</c:v>
                </c:pt>
                <c:pt idx="28">
                  <c:v>5.7692307692307692</c:v>
                </c:pt>
                <c:pt idx="29">
                  <c:v>8.3333333333333339</c:v>
                </c:pt>
                <c:pt idx="30">
                  <c:v>9.473684210526315</c:v>
                </c:pt>
                <c:pt idx="31">
                  <c:v>6.3157894736842106</c:v>
                </c:pt>
                <c:pt idx="32">
                  <c:v>6.2962962962962967</c:v>
                </c:pt>
                <c:pt idx="33">
                  <c:v>7.1739130434782608</c:v>
                </c:pt>
                <c:pt idx="34">
                  <c:v>4.4736842105263159</c:v>
                </c:pt>
                <c:pt idx="35">
                  <c:v>7.083333333333333</c:v>
                </c:pt>
                <c:pt idx="36">
                  <c:v>7.3529411764705879</c:v>
                </c:pt>
                <c:pt idx="37">
                  <c:v>9.25</c:v>
                </c:pt>
                <c:pt idx="38">
                  <c:v>4.2647058823529411</c:v>
                </c:pt>
                <c:pt idx="39">
                  <c:v>5.833333333333333</c:v>
                </c:pt>
                <c:pt idx="40">
                  <c:v>9.25</c:v>
                </c:pt>
                <c:pt idx="41">
                  <c:v>6.1904761904761907</c:v>
                </c:pt>
                <c:pt idx="42">
                  <c:v>6.7777777777777777</c:v>
                </c:pt>
                <c:pt idx="43">
                  <c:v>9.1666666666666661</c:v>
                </c:pt>
                <c:pt idx="44">
                  <c:v>5.7692307692307692</c:v>
                </c:pt>
                <c:pt idx="45">
                  <c:v>6.9767441860465116</c:v>
                </c:pt>
                <c:pt idx="46">
                  <c:v>4.1463414634146343</c:v>
                </c:pt>
                <c:pt idx="47" formatCode="0.0_ ">
                  <c:v>6.7</c:v>
                </c:pt>
              </c:numCache>
            </c:numRef>
          </c:val>
          <c:extLst>
            <c:ext xmlns:c16="http://schemas.microsoft.com/office/drawing/2014/chart" uri="{C3380CC4-5D6E-409C-BE32-E72D297353CC}">
              <c16:uniqueId val="{00000008-A40C-4295-8D58-282EA2D198F0}"/>
            </c:ext>
          </c:extLst>
        </c:ser>
        <c:ser>
          <c:idx val="9"/>
          <c:order val="8"/>
          <c:tx>
            <c:strRef>
              <c:f>'Ⅱ (2)'!$AF$3</c:f>
              <c:strCache>
                <c:ptCount val="1"/>
                <c:pt idx="0">
                  <c:v>⑨地域包括支援センターが、社会保険労務士や都道府県労働局、公共職業安定所、民間企業等と連携するなど介護離職防止に向けた取組を実施しているか(10点)(平均1.9点)</c:v>
                </c:pt>
              </c:strCache>
            </c:strRef>
          </c:tx>
          <c:spPr>
            <a:solidFill>
              <a:schemeClr val="tx2">
                <a:lumMod val="60000"/>
                <a:lumOff val="40000"/>
              </a:schemeClr>
            </a:solidFill>
            <a:ln w="6350">
              <a:solidFill>
                <a:schemeClr val="bg1">
                  <a:lumMod val="50000"/>
                </a:schemeClr>
              </a:solidFill>
            </a:ln>
            <a:effectLst/>
          </c:spPr>
          <c:invertIfNegative val="0"/>
          <c:dLbls>
            <c:dLbl>
              <c:idx val="0"/>
              <c:layout>
                <c:manualLayout>
                  <c:x val="0"/>
                  <c:y val="-4.22724891306446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40C-4295-8D58-282EA2D198F0}"/>
                </c:ext>
              </c:extLst>
            </c:dLbl>
            <c:dLbl>
              <c:idx val="6"/>
              <c:layout>
                <c:manualLayout>
                  <c:x val="0"/>
                  <c:y val="-8.454497826128925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A40C-4295-8D58-282EA2D198F0}"/>
                </c:ext>
              </c:extLst>
            </c:dLbl>
            <c:dLbl>
              <c:idx val="9"/>
              <c:layout>
                <c:manualLayout>
                  <c:x val="-2.5882667748734344E-17"/>
                  <c:y val="2.113624456532231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40C-4295-8D58-282EA2D198F0}"/>
                </c:ext>
              </c:extLst>
            </c:dLbl>
            <c:dLbl>
              <c:idx val="34"/>
              <c:layout>
                <c:manualLayout>
                  <c:x val="-1.0353067099493737E-16"/>
                  <c:y val="-4.22724891306446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A40C-4295-8D58-282EA2D198F0}"/>
                </c:ext>
              </c:extLst>
            </c:dLbl>
            <c:dLbl>
              <c:idx val="42"/>
              <c:layout>
                <c:manualLayout>
                  <c:x val="-1.0353067099493737E-16"/>
                  <c:y val="-2.113624456532231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A40C-4295-8D58-282EA2D198F0}"/>
                </c:ext>
              </c:extLst>
            </c:dLbl>
            <c:dLbl>
              <c:idx val="45"/>
              <c:layout>
                <c:manualLayout>
                  <c:x val="1.0353067099493737E-16"/>
                  <c:y val="-4.22724891306446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A40C-4295-8D58-282EA2D198F0}"/>
                </c:ext>
              </c:extLst>
            </c:dLbl>
            <c:dLbl>
              <c:idx val="46"/>
              <c:layout>
                <c:manualLayout>
                  <c:x val="0"/>
                  <c:y val="-6.340873369596693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A40C-4295-8D58-282EA2D198F0}"/>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(2)'!$AF$4:$AF$51</c:f>
              <c:numCache>
                <c:formatCode>General</c:formatCode>
                <c:ptCount val="48"/>
                <c:pt idx="0">
                  <c:v>1.1173184357541899</c:v>
                </c:pt>
                <c:pt idx="1">
                  <c:v>2.75</c:v>
                </c:pt>
                <c:pt idx="2">
                  <c:v>1.5151515151515151</c:v>
                </c:pt>
                <c:pt idx="3">
                  <c:v>2.2857142857142856</c:v>
                </c:pt>
                <c:pt idx="4">
                  <c:v>0.4</c:v>
                </c:pt>
                <c:pt idx="5">
                  <c:v>1.4285714285714286</c:v>
                </c:pt>
                <c:pt idx="6">
                  <c:v>0.67796610169491522</c:v>
                </c:pt>
                <c:pt idx="7">
                  <c:v>1.3636363636363635</c:v>
                </c:pt>
                <c:pt idx="8">
                  <c:v>1.2</c:v>
                </c:pt>
                <c:pt idx="9">
                  <c:v>1.7142857142857142</c:v>
                </c:pt>
                <c:pt idx="10">
                  <c:v>2.2222222222222223</c:v>
                </c:pt>
                <c:pt idx="11">
                  <c:v>1.2962962962962963</c:v>
                </c:pt>
                <c:pt idx="12">
                  <c:v>2.903225806451613</c:v>
                </c:pt>
                <c:pt idx="13">
                  <c:v>3.0303030303030303</c:v>
                </c:pt>
                <c:pt idx="14">
                  <c:v>2</c:v>
                </c:pt>
                <c:pt idx="15">
                  <c:v>1.3333333333333333</c:v>
                </c:pt>
                <c:pt idx="16">
                  <c:v>2.1052631578947367</c:v>
                </c:pt>
                <c:pt idx="17">
                  <c:v>1.1764705882352942</c:v>
                </c:pt>
                <c:pt idx="18">
                  <c:v>1.1111111111111112</c:v>
                </c:pt>
                <c:pt idx="19">
                  <c:v>1.948051948051948</c:v>
                </c:pt>
                <c:pt idx="20">
                  <c:v>3.0952380952380953</c:v>
                </c:pt>
                <c:pt idx="21">
                  <c:v>3.7142857142857144</c:v>
                </c:pt>
                <c:pt idx="22">
                  <c:v>2.4074074074074074</c:v>
                </c:pt>
                <c:pt idx="23">
                  <c:v>2.7586206896551726</c:v>
                </c:pt>
                <c:pt idx="24">
                  <c:v>2.6315789473684212</c:v>
                </c:pt>
                <c:pt idx="25">
                  <c:v>1.9230769230769231</c:v>
                </c:pt>
                <c:pt idx="26">
                  <c:v>3.9534883720930232</c:v>
                </c:pt>
                <c:pt idx="27">
                  <c:v>3.4146341463414633</c:v>
                </c:pt>
                <c:pt idx="28">
                  <c:v>1.2820512820512822</c:v>
                </c:pt>
                <c:pt idx="29">
                  <c:v>2</c:v>
                </c:pt>
                <c:pt idx="30">
                  <c:v>0</c:v>
                </c:pt>
                <c:pt idx="31">
                  <c:v>1.0526315789473684</c:v>
                </c:pt>
                <c:pt idx="32">
                  <c:v>2.5925925925925926</c:v>
                </c:pt>
                <c:pt idx="33">
                  <c:v>1.3043478260869565</c:v>
                </c:pt>
                <c:pt idx="34">
                  <c:v>0</c:v>
                </c:pt>
                <c:pt idx="35">
                  <c:v>1.6666666666666667</c:v>
                </c:pt>
                <c:pt idx="36">
                  <c:v>5.2941176470588234</c:v>
                </c:pt>
                <c:pt idx="37">
                  <c:v>0.5</c:v>
                </c:pt>
                <c:pt idx="38">
                  <c:v>2.6470588235294117</c:v>
                </c:pt>
                <c:pt idx="39">
                  <c:v>1.6666666666666667</c:v>
                </c:pt>
                <c:pt idx="40">
                  <c:v>4</c:v>
                </c:pt>
                <c:pt idx="41">
                  <c:v>3.8095238095238093</c:v>
                </c:pt>
                <c:pt idx="42">
                  <c:v>0.44444444444444442</c:v>
                </c:pt>
                <c:pt idx="43">
                  <c:v>3.3333333333333335</c:v>
                </c:pt>
                <c:pt idx="44">
                  <c:v>1.9230769230769231</c:v>
                </c:pt>
                <c:pt idx="45">
                  <c:v>1.1627906976744187</c:v>
                </c:pt>
                <c:pt idx="46">
                  <c:v>1.7073170731707317</c:v>
                </c:pt>
                <c:pt idx="47" formatCode="0.0_ ">
                  <c:v>1.9</c:v>
                </c:pt>
              </c:numCache>
            </c:numRef>
          </c:val>
          <c:extLst>
            <c:ext xmlns:c16="http://schemas.microsoft.com/office/drawing/2014/chart" uri="{C3380CC4-5D6E-409C-BE32-E72D297353CC}">
              <c16:uniqueId val="{00000010-A40C-4295-8D58-282EA2D198F0}"/>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9"/>
          <c:tx>
            <c:strRef>
              <c:f>'Ⅱ (2)'!$AG$3</c:f>
              <c:strCache>
                <c:ptCount val="1"/>
                <c:pt idx="0">
                  <c:v>合計</c:v>
                </c:pt>
              </c:strCache>
            </c:strRef>
          </c:tx>
          <c:spPr>
            <a:ln w="6350">
              <a:noFill/>
            </a:ln>
            <a:effectLst/>
          </c:spPr>
          <c:marker>
            <c:symbol val="none"/>
          </c:marker>
          <c:dLbls>
            <c:dLbl>
              <c:idx val="10"/>
              <c:layout>
                <c:manualLayout>
                  <c:x val="-2.1656984176743794E-2"/>
                  <c:y val="-2.00636217604128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A40C-4295-8D58-282EA2D198F0}"/>
                </c:ext>
              </c:extLst>
            </c:dLbl>
            <c:dLbl>
              <c:idx val="13"/>
              <c:layout>
                <c:manualLayout>
                  <c:x val="-2.1656984176743794E-2"/>
                  <c:y val="-1.37227483908161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A40C-4295-8D58-282EA2D198F0}"/>
                </c:ext>
              </c:extLst>
            </c:dLbl>
            <c:dLbl>
              <c:idx val="45"/>
              <c:layout>
                <c:manualLayout>
                  <c:x val="-2.1656941713952705E-2"/>
                  <c:y val="-2.65516878698583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A40C-4295-8D58-282EA2D198F0}"/>
                </c:ext>
              </c:extLst>
            </c:dLbl>
            <c:dLbl>
              <c:idx val="46"/>
              <c:layout>
                <c:manualLayout>
                  <c:x val="-2.1656984176743794E-2"/>
                  <c:y val="-3.6972617412670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A40C-4295-8D58-282EA2D198F0}"/>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5-A40C-4295-8D58-282EA2D198F0}"/>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(2)'!$AG$4:$AG$51</c:f>
              <c:numCache>
                <c:formatCode>General</c:formatCode>
                <c:ptCount val="48"/>
                <c:pt idx="0">
                  <c:v>122.62569832402235</c:v>
                </c:pt>
                <c:pt idx="1">
                  <c:v>139.875</c:v>
                </c:pt>
                <c:pt idx="2">
                  <c:v>106.81818181818181</c:v>
                </c:pt>
                <c:pt idx="3">
                  <c:v>119.28571428571429</c:v>
                </c:pt>
                <c:pt idx="4">
                  <c:v>96.6</c:v>
                </c:pt>
                <c:pt idx="5">
                  <c:v>127.85714285714286</c:v>
                </c:pt>
                <c:pt idx="6">
                  <c:v>108.8135593220339</c:v>
                </c:pt>
                <c:pt idx="7">
                  <c:v>105.22727272727273</c:v>
                </c:pt>
                <c:pt idx="8">
                  <c:v>121.8</c:v>
                </c:pt>
                <c:pt idx="9">
                  <c:v>117.28571428571429</c:v>
                </c:pt>
                <c:pt idx="10">
                  <c:v>108.49206349206349</c:v>
                </c:pt>
                <c:pt idx="11">
                  <c:v>101.11111111111111</c:v>
                </c:pt>
                <c:pt idx="12">
                  <c:v>113.38709677419355</c:v>
                </c:pt>
                <c:pt idx="13">
                  <c:v>110.75757575757575</c:v>
                </c:pt>
                <c:pt idx="14">
                  <c:v>131.33333333333334</c:v>
                </c:pt>
                <c:pt idx="15">
                  <c:v>136</c:v>
                </c:pt>
                <c:pt idx="16">
                  <c:v>139.47368421052633</c:v>
                </c:pt>
                <c:pt idx="17">
                  <c:v>104.41176470588235</c:v>
                </c:pt>
                <c:pt idx="18">
                  <c:v>127.5925925925926</c:v>
                </c:pt>
                <c:pt idx="19">
                  <c:v>123.63636363636364</c:v>
                </c:pt>
                <c:pt idx="20">
                  <c:v>127.38095238095238</c:v>
                </c:pt>
                <c:pt idx="21">
                  <c:v>119.71428571428571</c:v>
                </c:pt>
                <c:pt idx="22">
                  <c:v>111.66666666666667</c:v>
                </c:pt>
                <c:pt idx="23">
                  <c:v>121.03448275862068</c:v>
                </c:pt>
                <c:pt idx="24">
                  <c:v>125.78947368421052</c:v>
                </c:pt>
                <c:pt idx="25">
                  <c:v>113.46153846153847</c:v>
                </c:pt>
                <c:pt idx="26">
                  <c:v>126.04651162790698</c:v>
                </c:pt>
                <c:pt idx="27">
                  <c:v>119.39024390243902</c:v>
                </c:pt>
                <c:pt idx="28">
                  <c:v>113.97435897435898</c:v>
                </c:pt>
                <c:pt idx="29">
                  <c:v>121</c:v>
                </c:pt>
                <c:pt idx="30">
                  <c:v>134.73684210526315</c:v>
                </c:pt>
                <c:pt idx="31">
                  <c:v>135.78947368421052</c:v>
                </c:pt>
                <c:pt idx="32">
                  <c:v>132.40740740740742</c:v>
                </c:pt>
                <c:pt idx="33">
                  <c:v>98.695652173913047</c:v>
                </c:pt>
                <c:pt idx="34">
                  <c:v>100</c:v>
                </c:pt>
                <c:pt idx="35">
                  <c:v>108.33333333333333</c:v>
                </c:pt>
                <c:pt idx="36">
                  <c:v>116.17647058823529</c:v>
                </c:pt>
                <c:pt idx="37">
                  <c:v>97.25</c:v>
                </c:pt>
                <c:pt idx="38">
                  <c:v>143.23529411764707</c:v>
                </c:pt>
                <c:pt idx="39">
                  <c:v>112.41666666666667</c:v>
                </c:pt>
                <c:pt idx="40">
                  <c:v>144.25</c:v>
                </c:pt>
                <c:pt idx="41">
                  <c:v>131.9047619047619</c:v>
                </c:pt>
                <c:pt idx="42">
                  <c:v>125.77777777777777</c:v>
                </c:pt>
                <c:pt idx="43">
                  <c:v>144.72222222222223</c:v>
                </c:pt>
                <c:pt idx="44">
                  <c:v>128.46153846153845</c:v>
                </c:pt>
                <c:pt idx="45">
                  <c:v>113.37209302325581</c:v>
                </c:pt>
                <c:pt idx="46">
                  <c:v>112.5609756097561</c:v>
                </c:pt>
                <c:pt idx="47" formatCode="0.0_ ">
                  <c:v>119</c:v>
                </c:pt>
              </c:numCache>
            </c:numRef>
          </c:val>
          <c:smooth val="0"/>
          <c:extLst>
            <c:ext xmlns:c16="http://schemas.microsoft.com/office/drawing/2014/chart" uri="{C3380CC4-5D6E-409C-BE32-E72D297353CC}">
              <c16:uniqueId val="{00000016-A40C-4295-8D58-282EA2D198F0}"/>
            </c:ext>
          </c:extLst>
        </c:ser>
        <c:ser>
          <c:idx val="11"/>
          <c:order val="10"/>
          <c:tx>
            <c:strRef>
              <c:f>'Ⅱ (2)'!$AH$3</c:f>
              <c:strCache>
                <c:ptCount val="1"/>
                <c:pt idx="0">
                  <c:v>平均</c:v>
                </c:pt>
              </c:strCache>
            </c:strRef>
          </c:tx>
          <c:spPr>
            <a:ln w="19050">
              <a:solidFill>
                <a:srgbClr val="FF0000"/>
              </a:solidFill>
              <a:prstDash val="sysDash"/>
            </a:ln>
            <a:effectLst/>
          </c:spPr>
          <c:marker>
            <c:symbol val="none"/>
          </c:marker>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(2)'!$AH$4:$AH$51</c:f>
              <c:numCache>
                <c:formatCode>0.0_ </c:formatCode>
                <c:ptCount val="48"/>
                <c:pt idx="0">
                  <c:v>119</c:v>
                </c:pt>
                <c:pt idx="1">
                  <c:v>119</c:v>
                </c:pt>
                <c:pt idx="2">
                  <c:v>119</c:v>
                </c:pt>
                <c:pt idx="3">
                  <c:v>119</c:v>
                </c:pt>
                <c:pt idx="4">
                  <c:v>119</c:v>
                </c:pt>
                <c:pt idx="5">
                  <c:v>119</c:v>
                </c:pt>
                <c:pt idx="6">
                  <c:v>119</c:v>
                </c:pt>
                <c:pt idx="7">
                  <c:v>119</c:v>
                </c:pt>
                <c:pt idx="8">
                  <c:v>119</c:v>
                </c:pt>
                <c:pt idx="9">
                  <c:v>119</c:v>
                </c:pt>
                <c:pt idx="10">
                  <c:v>119</c:v>
                </c:pt>
                <c:pt idx="11">
                  <c:v>119</c:v>
                </c:pt>
                <c:pt idx="12">
                  <c:v>119</c:v>
                </c:pt>
                <c:pt idx="13">
                  <c:v>119</c:v>
                </c:pt>
                <c:pt idx="14">
                  <c:v>119</c:v>
                </c:pt>
                <c:pt idx="15">
                  <c:v>119</c:v>
                </c:pt>
                <c:pt idx="16">
                  <c:v>119</c:v>
                </c:pt>
                <c:pt idx="17">
                  <c:v>119</c:v>
                </c:pt>
                <c:pt idx="18">
                  <c:v>119</c:v>
                </c:pt>
                <c:pt idx="19">
                  <c:v>119</c:v>
                </c:pt>
                <c:pt idx="20">
                  <c:v>119</c:v>
                </c:pt>
                <c:pt idx="21">
                  <c:v>119</c:v>
                </c:pt>
                <c:pt idx="22">
                  <c:v>119</c:v>
                </c:pt>
                <c:pt idx="23">
                  <c:v>119</c:v>
                </c:pt>
                <c:pt idx="24">
                  <c:v>119</c:v>
                </c:pt>
                <c:pt idx="25">
                  <c:v>119</c:v>
                </c:pt>
                <c:pt idx="26">
                  <c:v>119</c:v>
                </c:pt>
                <c:pt idx="27">
                  <c:v>119</c:v>
                </c:pt>
                <c:pt idx="28">
                  <c:v>119</c:v>
                </c:pt>
                <c:pt idx="29">
                  <c:v>119</c:v>
                </c:pt>
                <c:pt idx="30">
                  <c:v>119</c:v>
                </c:pt>
                <c:pt idx="31">
                  <c:v>119</c:v>
                </c:pt>
                <c:pt idx="32">
                  <c:v>119</c:v>
                </c:pt>
                <c:pt idx="33">
                  <c:v>119</c:v>
                </c:pt>
                <c:pt idx="34">
                  <c:v>119</c:v>
                </c:pt>
                <c:pt idx="35">
                  <c:v>119</c:v>
                </c:pt>
                <c:pt idx="36">
                  <c:v>119</c:v>
                </c:pt>
                <c:pt idx="37">
                  <c:v>119</c:v>
                </c:pt>
                <c:pt idx="38">
                  <c:v>119</c:v>
                </c:pt>
                <c:pt idx="39">
                  <c:v>119</c:v>
                </c:pt>
                <c:pt idx="40">
                  <c:v>119</c:v>
                </c:pt>
                <c:pt idx="41">
                  <c:v>119</c:v>
                </c:pt>
                <c:pt idx="42">
                  <c:v>119</c:v>
                </c:pt>
                <c:pt idx="43">
                  <c:v>119</c:v>
                </c:pt>
                <c:pt idx="44">
                  <c:v>119</c:v>
                </c:pt>
                <c:pt idx="45">
                  <c:v>119</c:v>
                </c:pt>
                <c:pt idx="46">
                  <c:v>119</c:v>
                </c:pt>
                <c:pt idx="47">
                  <c:v>119</c:v>
                </c:pt>
              </c:numCache>
            </c:numRef>
          </c:val>
          <c:smooth val="0"/>
          <c:extLst>
            <c:ext xmlns:c16="http://schemas.microsoft.com/office/drawing/2014/chart" uri="{C3380CC4-5D6E-409C-BE32-E72D297353CC}">
              <c16:uniqueId val="{00000017-A40C-4295-8D58-282EA2D198F0}"/>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9"/>
        <c:delete val="1"/>
      </c:legendEntry>
      <c:legendEntry>
        <c:idx val="10"/>
        <c:delete val="1"/>
      </c:legendEntry>
      <c:layout>
        <c:manualLayout>
          <c:xMode val="edge"/>
          <c:yMode val="edge"/>
          <c:x val="6.8355977042662261E-2"/>
          <c:y val="0.70702970211775928"/>
          <c:w val="0.89215803904946367"/>
          <c:h val="0.29081966620805211"/>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1439959168726324"/>
        </c:manualLayout>
      </c:layout>
      <c:barChart>
        <c:barDir val="col"/>
        <c:grouping val="stacked"/>
        <c:varyColors val="0"/>
        <c:ser>
          <c:idx val="2"/>
          <c:order val="0"/>
          <c:tx>
            <c:strRef>
              <c:f>'Ⅱ (2)'!$AJ$3</c:f>
              <c:strCache>
                <c:ptCount val="1"/>
                <c:pt idx="0">
                  <c:v>②地域包括支援センターの体制充実による適切な包括的支援事業を実施しているか(30点、15点)(平均15.9点)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(2)'!$AJ$4:$AJ$51</c:f>
              <c:numCache>
                <c:formatCode>General</c:formatCode>
                <c:ptCount val="48"/>
                <c:pt idx="0">
                  <c:v>22.793296089385475</c:v>
                </c:pt>
                <c:pt idx="1">
                  <c:v>17.25</c:v>
                </c:pt>
                <c:pt idx="2">
                  <c:v>16.818181818181817</c:v>
                </c:pt>
                <c:pt idx="3">
                  <c:v>19.714285714285715</c:v>
                </c:pt>
                <c:pt idx="4">
                  <c:v>12</c:v>
                </c:pt>
                <c:pt idx="5">
                  <c:v>18.428571428571427</c:v>
                </c:pt>
                <c:pt idx="6">
                  <c:v>20.338983050847457</c:v>
                </c:pt>
                <c:pt idx="7">
                  <c:v>4.4318181818181817</c:v>
                </c:pt>
                <c:pt idx="8">
                  <c:v>11.4</c:v>
                </c:pt>
                <c:pt idx="9">
                  <c:v>16.714285714285715</c:v>
                </c:pt>
                <c:pt idx="10">
                  <c:v>10.238095238095237</c:v>
                </c:pt>
                <c:pt idx="11">
                  <c:v>9.4444444444444446</c:v>
                </c:pt>
                <c:pt idx="12">
                  <c:v>19.112903225806452</c:v>
                </c:pt>
                <c:pt idx="13">
                  <c:v>10.454545454545455</c:v>
                </c:pt>
                <c:pt idx="14">
                  <c:v>18</c:v>
                </c:pt>
                <c:pt idx="15">
                  <c:v>19</c:v>
                </c:pt>
                <c:pt idx="16">
                  <c:v>16.578947368421051</c:v>
                </c:pt>
                <c:pt idx="17">
                  <c:v>17.647058823529413</c:v>
                </c:pt>
                <c:pt idx="18">
                  <c:v>18.333333333333332</c:v>
                </c:pt>
                <c:pt idx="19">
                  <c:v>22.987012987012989</c:v>
                </c:pt>
                <c:pt idx="20">
                  <c:v>13.214285714285714</c:v>
                </c:pt>
                <c:pt idx="21">
                  <c:v>8.1428571428571423</c:v>
                </c:pt>
                <c:pt idx="22">
                  <c:v>12.5</c:v>
                </c:pt>
                <c:pt idx="23">
                  <c:v>11.896551724137931</c:v>
                </c:pt>
                <c:pt idx="24">
                  <c:v>18.94736842105263</c:v>
                </c:pt>
                <c:pt idx="25">
                  <c:v>13.846153846153847</c:v>
                </c:pt>
                <c:pt idx="26">
                  <c:v>5.9302325581395348</c:v>
                </c:pt>
                <c:pt idx="27">
                  <c:v>9.1463414634146343</c:v>
                </c:pt>
                <c:pt idx="28">
                  <c:v>16.153846153846153</c:v>
                </c:pt>
                <c:pt idx="29">
                  <c:v>17.5</c:v>
                </c:pt>
                <c:pt idx="30">
                  <c:v>25.263157894736842</c:v>
                </c:pt>
                <c:pt idx="31">
                  <c:v>18.94736842105263</c:v>
                </c:pt>
                <c:pt idx="32">
                  <c:v>18.333333333333332</c:v>
                </c:pt>
                <c:pt idx="33">
                  <c:v>11.086956521739131</c:v>
                </c:pt>
                <c:pt idx="34">
                  <c:v>15.789473684210526</c:v>
                </c:pt>
                <c:pt idx="35">
                  <c:v>13.75</c:v>
                </c:pt>
                <c:pt idx="36">
                  <c:v>14.117647058823529</c:v>
                </c:pt>
                <c:pt idx="37">
                  <c:v>9.75</c:v>
                </c:pt>
                <c:pt idx="38">
                  <c:v>20.294117647058822</c:v>
                </c:pt>
                <c:pt idx="39">
                  <c:v>10.5</c:v>
                </c:pt>
                <c:pt idx="40">
                  <c:v>15.75</c:v>
                </c:pt>
                <c:pt idx="41">
                  <c:v>13.571428571428571</c:v>
                </c:pt>
                <c:pt idx="42">
                  <c:v>16.666666666666668</c:v>
                </c:pt>
                <c:pt idx="43">
                  <c:v>16.666666666666668</c:v>
                </c:pt>
                <c:pt idx="44">
                  <c:v>16.73076923076923</c:v>
                </c:pt>
                <c:pt idx="45">
                  <c:v>19.534883720930232</c:v>
                </c:pt>
                <c:pt idx="46">
                  <c:v>20.121951219512194</c:v>
                </c:pt>
                <c:pt idx="47" formatCode="0.0_ ">
                  <c:v>15.9</c:v>
                </c:pt>
              </c:numCache>
            </c:numRef>
          </c:val>
          <c:extLst>
            <c:ext xmlns:c16="http://schemas.microsoft.com/office/drawing/2014/chart" uri="{C3380CC4-5D6E-409C-BE32-E72D297353CC}">
              <c16:uniqueId val="{00000000-CB9E-4AA3-8596-374E4C7A5246}"/>
            </c:ext>
          </c:extLst>
        </c:ser>
        <c:ser>
          <c:idx val="3"/>
          <c:order val="1"/>
          <c:tx>
            <c:strRef>
              <c:f>'Ⅱ (2)'!$AK$3</c:f>
              <c:strCache>
                <c:ptCount val="1"/>
                <c:pt idx="0">
                  <c:v>③地域包括支援センターの体制充実による適切な包括的支援事業・介護予防ケアマネジメントの実施をしているか(20点、10点)(平均15.3点)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(2)'!$AK$4:$AK$51</c:f>
              <c:numCache>
                <c:formatCode>General</c:formatCode>
                <c:ptCount val="48"/>
                <c:pt idx="0">
                  <c:v>16.368715083798882</c:v>
                </c:pt>
                <c:pt idx="1">
                  <c:v>18</c:v>
                </c:pt>
                <c:pt idx="2">
                  <c:v>17.272727272727273</c:v>
                </c:pt>
                <c:pt idx="3">
                  <c:v>16.857142857142858</c:v>
                </c:pt>
                <c:pt idx="4">
                  <c:v>15.2</c:v>
                </c:pt>
                <c:pt idx="5">
                  <c:v>17.428571428571427</c:v>
                </c:pt>
                <c:pt idx="6">
                  <c:v>8.9830508474576263</c:v>
                </c:pt>
                <c:pt idx="7">
                  <c:v>16.818181818181817</c:v>
                </c:pt>
                <c:pt idx="8">
                  <c:v>14</c:v>
                </c:pt>
                <c:pt idx="9">
                  <c:v>15.142857142857142</c:v>
                </c:pt>
                <c:pt idx="10">
                  <c:v>13.333333333333334</c:v>
                </c:pt>
                <c:pt idx="11">
                  <c:v>15.555555555555555</c:v>
                </c:pt>
                <c:pt idx="12">
                  <c:v>16.129032258064516</c:v>
                </c:pt>
                <c:pt idx="13">
                  <c:v>15.757575757575758</c:v>
                </c:pt>
                <c:pt idx="14">
                  <c:v>14.666666666666666</c:v>
                </c:pt>
                <c:pt idx="15">
                  <c:v>18</c:v>
                </c:pt>
                <c:pt idx="16">
                  <c:v>12.105263157894736</c:v>
                </c:pt>
                <c:pt idx="17">
                  <c:v>9.4117647058823533</c:v>
                </c:pt>
                <c:pt idx="18">
                  <c:v>12.962962962962964</c:v>
                </c:pt>
                <c:pt idx="19">
                  <c:v>16.493506493506494</c:v>
                </c:pt>
                <c:pt idx="20">
                  <c:v>16.19047619047619</c:v>
                </c:pt>
                <c:pt idx="21">
                  <c:v>14.857142857142858</c:v>
                </c:pt>
                <c:pt idx="22">
                  <c:v>14.814814814814815</c:v>
                </c:pt>
                <c:pt idx="23">
                  <c:v>17.586206896551722</c:v>
                </c:pt>
                <c:pt idx="24">
                  <c:v>14.736842105263158</c:v>
                </c:pt>
                <c:pt idx="25">
                  <c:v>12.307692307692308</c:v>
                </c:pt>
                <c:pt idx="26">
                  <c:v>16.046511627906977</c:v>
                </c:pt>
                <c:pt idx="27">
                  <c:v>14.390243902439025</c:v>
                </c:pt>
                <c:pt idx="28">
                  <c:v>15.641025641025641</c:v>
                </c:pt>
                <c:pt idx="29">
                  <c:v>10</c:v>
                </c:pt>
                <c:pt idx="30">
                  <c:v>10.526315789473685</c:v>
                </c:pt>
                <c:pt idx="31">
                  <c:v>18.421052631578949</c:v>
                </c:pt>
                <c:pt idx="32">
                  <c:v>15.925925925925926</c:v>
                </c:pt>
                <c:pt idx="33">
                  <c:v>18.260869565217391</c:v>
                </c:pt>
                <c:pt idx="34">
                  <c:v>14.210526315789474</c:v>
                </c:pt>
                <c:pt idx="35">
                  <c:v>14.166666666666666</c:v>
                </c:pt>
                <c:pt idx="36">
                  <c:v>15.294117647058824</c:v>
                </c:pt>
                <c:pt idx="37">
                  <c:v>19</c:v>
                </c:pt>
                <c:pt idx="38">
                  <c:v>15.882352941176471</c:v>
                </c:pt>
                <c:pt idx="39">
                  <c:v>16.5</c:v>
                </c:pt>
                <c:pt idx="40">
                  <c:v>16</c:v>
                </c:pt>
                <c:pt idx="41">
                  <c:v>15.238095238095237</c:v>
                </c:pt>
                <c:pt idx="42">
                  <c:v>12.888888888888889</c:v>
                </c:pt>
                <c:pt idx="43">
                  <c:v>15.555555555555555</c:v>
                </c:pt>
                <c:pt idx="44">
                  <c:v>18.076923076923077</c:v>
                </c:pt>
                <c:pt idx="45">
                  <c:v>15.813953488372093</c:v>
                </c:pt>
                <c:pt idx="46">
                  <c:v>14.878048780487806</c:v>
                </c:pt>
                <c:pt idx="47" formatCode="0.0_ ">
                  <c:v>15.3</c:v>
                </c:pt>
              </c:numCache>
            </c:numRef>
          </c:val>
          <c:extLst>
            <c:ext xmlns:c16="http://schemas.microsoft.com/office/drawing/2014/chart" uri="{C3380CC4-5D6E-409C-BE32-E72D297353CC}">
              <c16:uniqueId val="{00000001-CB9E-4AA3-8596-374E4C7A5246}"/>
            </c:ext>
          </c:extLst>
        </c:ser>
        <c:ser>
          <c:idx val="4"/>
          <c:order val="2"/>
          <c:tx>
            <c:strRef>
              <c:f>'Ⅱ (2)'!$AL$3</c:f>
              <c:strCache>
                <c:ptCount val="1"/>
                <c:pt idx="0">
                  <c:v>④個別事例の検討等を行う地域ケア会議の開催にあたり、事前準備を行っているか(15点、10点)(平均13.1点)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(2)'!$AL$4:$AL$51</c:f>
              <c:numCache>
                <c:formatCode>General</c:formatCode>
                <c:ptCount val="48"/>
                <c:pt idx="0">
                  <c:v>12.988826815642458</c:v>
                </c:pt>
                <c:pt idx="1">
                  <c:v>14.125</c:v>
                </c:pt>
                <c:pt idx="2">
                  <c:v>12.727272727272727</c:v>
                </c:pt>
                <c:pt idx="3">
                  <c:v>13</c:v>
                </c:pt>
                <c:pt idx="4">
                  <c:v>9.8000000000000007</c:v>
                </c:pt>
                <c:pt idx="5">
                  <c:v>12.428571428571429</c:v>
                </c:pt>
                <c:pt idx="6">
                  <c:v>12.796610169491526</c:v>
                </c:pt>
                <c:pt idx="7">
                  <c:v>14.659090909090908</c:v>
                </c:pt>
                <c:pt idx="8">
                  <c:v>15</c:v>
                </c:pt>
                <c:pt idx="9">
                  <c:v>14.428571428571429</c:v>
                </c:pt>
                <c:pt idx="10">
                  <c:v>13.730158730158729</c:v>
                </c:pt>
                <c:pt idx="11">
                  <c:v>12.037037037037036</c:v>
                </c:pt>
                <c:pt idx="12">
                  <c:v>12.661290322580646</c:v>
                </c:pt>
                <c:pt idx="13">
                  <c:v>15</c:v>
                </c:pt>
                <c:pt idx="14">
                  <c:v>15</c:v>
                </c:pt>
                <c:pt idx="15">
                  <c:v>15</c:v>
                </c:pt>
                <c:pt idx="16">
                  <c:v>13.157894736842104</c:v>
                </c:pt>
                <c:pt idx="17">
                  <c:v>12.352941176470589</c:v>
                </c:pt>
                <c:pt idx="18">
                  <c:v>12.962962962962964</c:v>
                </c:pt>
                <c:pt idx="19">
                  <c:v>12.597402597402597</c:v>
                </c:pt>
                <c:pt idx="20">
                  <c:v>14.285714285714286</c:v>
                </c:pt>
                <c:pt idx="21">
                  <c:v>14.142857142857142</c:v>
                </c:pt>
                <c:pt idx="22">
                  <c:v>13.888888888888889</c:v>
                </c:pt>
                <c:pt idx="23">
                  <c:v>11.379310344827585</c:v>
                </c:pt>
                <c:pt idx="24">
                  <c:v>12.894736842105264</c:v>
                </c:pt>
                <c:pt idx="25">
                  <c:v>11.73076923076923</c:v>
                </c:pt>
                <c:pt idx="26">
                  <c:v>14.186046511627907</c:v>
                </c:pt>
                <c:pt idx="27">
                  <c:v>14.024390243902438</c:v>
                </c:pt>
                <c:pt idx="28">
                  <c:v>10.384615384615385</c:v>
                </c:pt>
                <c:pt idx="29">
                  <c:v>14</c:v>
                </c:pt>
                <c:pt idx="30">
                  <c:v>14.473684210526315</c:v>
                </c:pt>
                <c:pt idx="31">
                  <c:v>14.736842105263158</c:v>
                </c:pt>
                <c:pt idx="32">
                  <c:v>12.037037037037036</c:v>
                </c:pt>
                <c:pt idx="33">
                  <c:v>11.739130434782609</c:v>
                </c:pt>
                <c:pt idx="34">
                  <c:v>11.578947368421053</c:v>
                </c:pt>
                <c:pt idx="35">
                  <c:v>12.291666666666666</c:v>
                </c:pt>
                <c:pt idx="36">
                  <c:v>15</c:v>
                </c:pt>
                <c:pt idx="37">
                  <c:v>13.5</c:v>
                </c:pt>
                <c:pt idx="38">
                  <c:v>12.941176470588236</c:v>
                </c:pt>
                <c:pt idx="39">
                  <c:v>12.583333333333334</c:v>
                </c:pt>
                <c:pt idx="40">
                  <c:v>14.5</c:v>
                </c:pt>
                <c:pt idx="41">
                  <c:v>14.523809523809524</c:v>
                </c:pt>
                <c:pt idx="42">
                  <c:v>14.333333333333334</c:v>
                </c:pt>
                <c:pt idx="43">
                  <c:v>11.944444444444445</c:v>
                </c:pt>
                <c:pt idx="44">
                  <c:v>12.5</c:v>
                </c:pt>
                <c:pt idx="45">
                  <c:v>12.325581395348838</c:v>
                </c:pt>
                <c:pt idx="46">
                  <c:v>11.341463414634147</c:v>
                </c:pt>
                <c:pt idx="47" formatCode="0.0_ ">
                  <c:v>13.1</c:v>
                </c:pt>
              </c:numCache>
            </c:numRef>
          </c:val>
          <c:extLst>
            <c:ext xmlns:c16="http://schemas.microsoft.com/office/drawing/2014/chart" uri="{C3380CC4-5D6E-409C-BE32-E72D297353CC}">
              <c16:uniqueId val="{00000002-CB9E-4AA3-8596-374E4C7A5246}"/>
            </c:ext>
          </c:extLst>
        </c:ser>
        <c:ser>
          <c:idx val="5"/>
          <c:order val="3"/>
          <c:tx>
            <c:strRef>
              <c:f>'Ⅱ (2)'!$AM$3</c:f>
              <c:strCache>
                <c:ptCount val="1"/>
                <c:pt idx="0">
                  <c:v>⑤個別事例の検討等を行う地域ケア会議の開催件数割合はどの程度か(20点、15点、10点、5点)(平均8.7点)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(2)'!$AM$4:$AM$51</c:f>
              <c:numCache>
                <c:formatCode>General</c:formatCode>
                <c:ptCount val="48"/>
                <c:pt idx="0">
                  <c:v>11.508379888268156</c:v>
                </c:pt>
                <c:pt idx="1">
                  <c:v>9.5</c:v>
                </c:pt>
                <c:pt idx="2">
                  <c:v>8.6363636363636367</c:v>
                </c:pt>
                <c:pt idx="3">
                  <c:v>7.7142857142857144</c:v>
                </c:pt>
                <c:pt idx="4">
                  <c:v>6.8</c:v>
                </c:pt>
                <c:pt idx="5">
                  <c:v>9.7142857142857135</c:v>
                </c:pt>
                <c:pt idx="6">
                  <c:v>10.254237288135593</c:v>
                </c:pt>
                <c:pt idx="7">
                  <c:v>4.6590909090909092</c:v>
                </c:pt>
                <c:pt idx="8">
                  <c:v>7.4</c:v>
                </c:pt>
                <c:pt idx="9">
                  <c:v>5.7142857142857144</c:v>
                </c:pt>
                <c:pt idx="10">
                  <c:v>7.3809523809523814</c:v>
                </c:pt>
                <c:pt idx="11">
                  <c:v>4.2592592592592595</c:v>
                </c:pt>
                <c:pt idx="12">
                  <c:v>4.596774193548387</c:v>
                </c:pt>
                <c:pt idx="13">
                  <c:v>5</c:v>
                </c:pt>
                <c:pt idx="14">
                  <c:v>6</c:v>
                </c:pt>
                <c:pt idx="15">
                  <c:v>5.666666666666667</c:v>
                </c:pt>
                <c:pt idx="16">
                  <c:v>14.473684210526315</c:v>
                </c:pt>
                <c:pt idx="17">
                  <c:v>5.882352941176471</c:v>
                </c:pt>
                <c:pt idx="18">
                  <c:v>9.8148148148148149</c:v>
                </c:pt>
                <c:pt idx="19">
                  <c:v>10</c:v>
                </c:pt>
                <c:pt idx="20">
                  <c:v>9.4047619047619051</c:v>
                </c:pt>
                <c:pt idx="21">
                  <c:v>8.7142857142857135</c:v>
                </c:pt>
                <c:pt idx="22">
                  <c:v>5.833333333333333</c:v>
                </c:pt>
                <c:pt idx="23">
                  <c:v>9.137931034482758</c:v>
                </c:pt>
                <c:pt idx="24">
                  <c:v>8.9473684210526319</c:v>
                </c:pt>
                <c:pt idx="25">
                  <c:v>7.5</c:v>
                </c:pt>
                <c:pt idx="26">
                  <c:v>8.604651162790697</c:v>
                </c:pt>
                <c:pt idx="27">
                  <c:v>9.1463414634146343</c:v>
                </c:pt>
                <c:pt idx="28">
                  <c:v>10.641025641025641</c:v>
                </c:pt>
                <c:pt idx="29">
                  <c:v>8.6666666666666661</c:v>
                </c:pt>
                <c:pt idx="30">
                  <c:v>11.052631578947368</c:v>
                </c:pt>
                <c:pt idx="31">
                  <c:v>12.631578947368421</c:v>
                </c:pt>
                <c:pt idx="32">
                  <c:v>7.9629629629629628</c:v>
                </c:pt>
                <c:pt idx="33">
                  <c:v>4.3478260869565215</c:v>
                </c:pt>
                <c:pt idx="34">
                  <c:v>8.6842105263157894</c:v>
                </c:pt>
                <c:pt idx="35">
                  <c:v>9.1666666666666661</c:v>
                </c:pt>
                <c:pt idx="36">
                  <c:v>3.8235294117647061</c:v>
                </c:pt>
                <c:pt idx="37">
                  <c:v>4.5</c:v>
                </c:pt>
                <c:pt idx="38">
                  <c:v>11.323529411764707</c:v>
                </c:pt>
                <c:pt idx="39">
                  <c:v>9.5833333333333339</c:v>
                </c:pt>
                <c:pt idx="40">
                  <c:v>7.75</c:v>
                </c:pt>
                <c:pt idx="41">
                  <c:v>8.5714285714285712</c:v>
                </c:pt>
                <c:pt idx="42">
                  <c:v>12.333333333333334</c:v>
                </c:pt>
                <c:pt idx="43">
                  <c:v>10.277777777777779</c:v>
                </c:pt>
                <c:pt idx="44">
                  <c:v>11.153846153846153</c:v>
                </c:pt>
                <c:pt idx="45">
                  <c:v>8.604651162790697</c:v>
                </c:pt>
                <c:pt idx="46">
                  <c:v>14.146341463414634</c:v>
                </c:pt>
                <c:pt idx="47" formatCode="0.0_ ">
                  <c:v>8.6999999999999993</c:v>
                </c:pt>
              </c:numCache>
            </c:numRef>
          </c:val>
          <c:extLst>
            <c:ext xmlns:c16="http://schemas.microsoft.com/office/drawing/2014/chart" uri="{C3380CC4-5D6E-409C-BE32-E72D297353CC}">
              <c16:uniqueId val="{00000003-CB9E-4AA3-8596-374E4C7A5246}"/>
            </c:ext>
          </c:extLst>
        </c:ser>
        <c:ser>
          <c:idx val="6"/>
          <c:order val="4"/>
          <c:tx>
            <c:strRef>
              <c:f>'Ⅱ (2)'!$AN$3</c:f>
              <c:strCache>
                <c:ptCount val="1"/>
                <c:pt idx="0">
                  <c:v>⑥個別事例の検討等を行う地域ケア会議における個別事例の検討件数割合はどの程度か(20点、15点、10点、5点)(平均8.8点)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(2)'!$AN$4:$AN$51</c:f>
              <c:numCache>
                <c:formatCode>General</c:formatCode>
                <c:ptCount val="48"/>
                <c:pt idx="0">
                  <c:v>9.5530726256983236</c:v>
                </c:pt>
                <c:pt idx="1">
                  <c:v>7.125</c:v>
                </c:pt>
                <c:pt idx="2">
                  <c:v>7.4242424242424239</c:v>
                </c:pt>
                <c:pt idx="3">
                  <c:v>6.5714285714285712</c:v>
                </c:pt>
                <c:pt idx="4">
                  <c:v>4.8</c:v>
                </c:pt>
                <c:pt idx="5">
                  <c:v>12.285714285714286</c:v>
                </c:pt>
                <c:pt idx="6">
                  <c:v>9.3220338983050848</c:v>
                </c:pt>
                <c:pt idx="7">
                  <c:v>4.7727272727272725</c:v>
                </c:pt>
                <c:pt idx="8">
                  <c:v>7.4</c:v>
                </c:pt>
                <c:pt idx="9">
                  <c:v>5.1428571428571432</c:v>
                </c:pt>
                <c:pt idx="10">
                  <c:v>9.1269841269841265</c:v>
                </c:pt>
                <c:pt idx="11">
                  <c:v>3.8888888888888888</c:v>
                </c:pt>
                <c:pt idx="12">
                  <c:v>4.112903225806452</c:v>
                </c:pt>
                <c:pt idx="13">
                  <c:v>5.4545454545454541</c:v>
                </c:pt>
                <c:pt idx="14">
                  <c:v>6.5</c:v>
                </c:pt>
                <c:pt idx="15">
                  <c:v>6.333333333333333</c:v>
                </c:pt>
                <c:pt idx="16">
                  <c:v>13.684210526315789</c:v>
                </c:pt>
                <c:pt idx="17">
                  <c:v>6.4705882352941178</c:v>
                </c:pt>
                <c:pt idx="18">
                  <c:v>10</c:v>
                </c:pt>
                <c:pt idx="19">
                  <c:v>9.9350649350649345</c:v>
                </c:pt>
                <c:pt idx="20">
                  <c:v>9.5238095238095237</c:v>
                </c:pt>
                <c:pt idx="21">
                  <c:v>7.4285714285714288</c:v>
                </c:pt>
                <c:pt idx="22">
                  <c:v>5.0925925925925926</c:v>
                </c:pt>
                <c:pt idx="23">
                  <c:v>10.862068965517242</c:v>
                </c:pt>
                <c:pt idx="24">
                  <c:v>9.473684210526315</c:v>
                </c:pt>
                <c:pt idx="25">
                  <c:v>6.9230769230769234</c:v>
                </c:pt>
                <c:pt idx="26">
                  <c:v>9.7674418604651159</c:v>
                </c:pt>
                <c:pt idx="27">
                  <c:v>8.9024390243902438</c:v>
                </c:pt>
                <c:pt idx="28">
                  <c:v>12.179487179487179</c:v>
                </c:pt>
                <c:pt idx="29">
                  <c:v>10</c:v>
                </c:pt>
                <c:pt idx="30">
                  <c:v>9.7368421052631575</c:v>
                </c:pt>
                <c:pt idx="31">
                  <c:v>12.105263157894736</c:v>
                </c:pt>
                <c:pt idx="32">
                  <c:v>10.37037037037037</c:v>
                </c:pt>
                <c:pt idx="33">
                  <c:v>5</c:v>
                </c:pt>
                <c:pt idx="34">
                  <c:v>9.2105263157894743</c:v>
                </c:pt>
                <c:pt idx="35">
                  <c:v>8.5416666666666661</c:v>
                </c:pt>
                <c:pt idx="36">
                  <c:v>4.7058823529411766</c:v>
                </c:pt>
                <c:pt idx="37">
                  <c:v>5</c:v>
                </c:pt>
                <c:pt idx="38">
                  <c:v>12.205882352941176</c:v>
                </c:pt>
                <c:pt idx="39">
                  <c:v>13.416666666666666</c:v>
                </c:pt>
                <c:pt idx="40">
                  <c:v>9.75</c:v>
                </c:pt>
                <c:pt idx="41">
                  <c:v>10.238095238095237</c:v>
                </c:pt>
                <c:pt idx="42">
                  <c:v>12</c:v>
                </c:pt>
                <c:pt idx="43">
                  <c:v>14.166666666666666</c:v>
                </c:pt>
                <c:pt idx="44">
                  <c:v>11.923076923076923</c:v>
                </c:pt>
                <c:pt idx="45">
                  <c:v>8.8372093023255811</c:v>
                </c:pt>
                <c:pt idx="46">
                  <c:v>14.268292682926829</c:v>
                </c:pt>
                <c:pt idx="47" formatCode="0.0_ ">
                  <c:v>8.8000000000000007</c:v>
                </c:pt>
              </c:numCache>
            </c:numRef>
          </c:val>
          <c:extLst>
            <c:ext xmlns:c16="http://schemas.microsoft.com/office/drawing/2014/chart" uri="{C3380CC4-5D6E-409C-BE32-E72D297353CC}">
              <c16:uniqueId val="{00000004-CB9E-4AA3-8596-374E4C7A5246}"/>
            </c:ext>
          </c:extLst>
        </c:ser>
        <c:ser>
          <c:idx val="9"/>
          <c:order val="5"/>
          <c:tx>
            <c:strRef>
              <c:f>'Ⅱ (2)'!$AQ$3</c:f>
              <c:strCache>
                <c:ptCount val="1"/>
                <c:pt idx="0">
                  <c:v>⑨地域包括支援センターが、社会保険労務士や都道府県労働局、公共職業安定所、民間企業等と連携するなど介護離職防止に向けた取組を実施しているか(10点)(平均1.9点)</c:v>
                </c:pt>
              </c:strCache>
            </c:strRef>
          </c:tx>
          <c:spPr>
            <a:solidFill>
              <a:schemeClr val="tx2">
                <a:lumMod val="60000"/>
                <a:lumOff val="4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(2)'!$AQ$4:$AQ$51</c:f>
              <c:numCache>
                <c:formatCode>General</c:formatCode>
                <c:ptCount val="48"/>
                <c:pt idx="0">
                  <c:v>1.1173184357541899</c:v>
                </c:pt>
                <c:pt idx="1">
                  <c:v>2.75</c:v>
                </c:pt>
                <c:pt idx="2">
                  <c:v>1.5151515151515151</c:v>
                </c:pt>
                <c:pt idx="3">
                  <c:v>2.2857142857142856</c:v>
                </c:pt>
                <c:pt idx="4">
                  <c:v>0.4</c:v>
                </c:pt>
                <c:pt idx="5">
                  <c:v>1.4285714285714286</c:v>
                </c:pt>
                <c:pt idx="6">
                  <c:v>0.67796610169491522</c:v>
                </c:pt>
                <c:pt idx="7">
                  <c:v>1.3636363636363635</c:v>
                </c:pt>
                <c:pt idx="8">
                  <c:v>1.2</c:v>
                </c:pt>
                <c:pt idx="9">
                  <c:v>1.7142857142857142</c:v>
                </c:pt>
                <c:pt idx="10">
                  <c:v>2.2222222222222223</c:v>
                </c:pt>
                <c:pt idx="11">
                  <c:v>1.2962962962962963</c:v>
                </c:pt>
                <c:pt idx="12">
                  <c:v>2.903225806451613</c:v>
                </c:pt>
                <c:pt idx="13">
                  <c:v>3.0303030303030303</c:v>
                </c:pt>
                <c:pt idx="14">
                  <c:v>2</c:v>
                </c:pt>
                <c:pt idx="15">
                  <c:v>1.3333333333333333</c:v>
                </c:pt>
                <c:pt idx="16">
                  <c:v>2.1052631578947367</c:v>
                </c:pt>
                <c:pt idx="17">
                  <c:v>1.1764705882352942</c:v>
                </c:pt>
                <c:pt idx="18">
                  <c:v>1.1111111111111112</c:v>
                </c:pt>
                <c:pt idx="19">
                  <c:v>1.948051948051948</c:v>
                </c:pt>
                <c:pt idx="20">
                  <c:v>3.0952380952380953</c:v>
                </c:pt>
                <c:pt idx="21">
                  <c:v>3.7142857142857144</c:v>
                </c:pt>
                <c:pt idx="22">
                  <c:v>2.4074074074074074</c:v>
                </c:pt>
                <c:pt idx="23">
                  <c:v>2.7586206896551726</c:v>
                </c:pt>
                <c:pt idx="24">
                  <c:v>2.6315789473684212</c:v>
                </c:pt>
                <c:pt idx="25">
                  <c:v>1.9230769230769231</c:v>
                </c:pt>
                <c:pt idx="26">
                  <c:v>3.9534883720930232</c:v>
                </c:pt>
                <c:pt idx="27">
                  <c:v>3.4146341463414633</c:v>
                </c:pt>
                <c:pt idx="28">
                  <c:v>1.2820512820512822</c:v>
                </c:pt>
                <c:pt idx="29">
                  <c:v>2</c:v>
                </c:pt>
                <c:pt idx="30">
                  <c:v>0</c:v>
                </c:pt>
                <c:pt idx="31">
                  <c:v>1.0526315789473684</c:v>
                </c:pt>
                <c:pt idx="32">
                  <c:v>2.5925925925925926</c:v>
                </c:pt>
                <c:pt idx="33">
                  <c:v>1.3043478260869565</c:v>
                </c:pt>
                <c:pt idx="34">
                  <c:v>0</c:v>
                </c:pt>
                <c:pt idx="35">
                  <c:v>1.6666666666666667</c:v>
                </c:pt>
                <c:pt idx="36">
                  <c:v>5.2941176470588234</c:v>
                </c:pt>
                <c:pt idx="37">
                  <c:v>0.5</c:v>
                </c:pt>
                <c:pt idx="38">
                  <c:v>2.6470588235294117</c:v>
                </c:pt>
                <c:pt idx="39">
                  <c:v>1.6666666666666667</c:v>
                </c:pt>
                <c:pt idx="40">
                  <c:v>4</c:v>
                </c:pt>
                <c:pt idx="41">
                  <c:v>3.8095238095238093</c:v>
                </c:pt>
                <c:pt idx="42">
                  <c:v>0.44444444444444442</c:v>
                </c:pt>
                <c:pt idx="43">
                  <c:v>3.3333333333333335</c:v>
                </c:pt>
                <c:pt idx="44">
                  <c:v>1.9230769230769231</c:v>
                </c:pt>
                <c:pt idx="45">
                  <c:v>1.1627906976744187</c:v>
                </c:pt>
                <c:pt idx="46">
                  <c:v>1.7073170731707317</c:v>
                </c:pt>
                <c:pt idx="47" formatCode="0.0_ ">
                  <c:v>1.9</c:v>
                </c:pt>
              </c:numCache>
            </c:numRef>
          </c:val>
          <c:extLst>
            <c:ext xmlns:c16="http://schemas.microsoft.com/office/drawing/2014/chart" uri="{C3380CC4-5D6E-409C-BE32-E72D297353CC}">
              <c16:uniqueId val="{00000005-CB9E-4AA3-8596-374E4C7A5246}"/>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6"/>
          <c:tx>
            <c:strRef>
              <c:f>'Ⅱ (2)'!$AR$3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6-CB9E-4AA3-8596-374E4C7A5246}"/>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(2)'!$AR$4:$AR$51</c:f>
              <c:numCache>
                <c:formatCode>General</c:formatCode>
                <c:ptCount val="48"/>
                <c:pt idx="0">
                  <c:v>74.32960893854748</c:v>
                </c:pt>
                <c:pt idx="1">
                  <c:v>68.75</c:v>
                </c:pt>
                <c:pt idx="2">
                  <c:v>64.393939393939391</c:v>
                </c:pt>
                <c:pt idx="3">
                  <c:v>66.142857142857139</c:v>
                </c:pt>
                <c:pt idx="4">
                  <c:v>49</c:v>
                </c:pt>
                <c:pt idx="5">
                  <c:v>71.714285714285708</c:v>
                </c:pt>
                <c:pt idx="6">
                  <c:v>62.372881355932201</c:v>
                </c:pt>
                <c:pt idx="7">
                  <c:v>46.704545454545453</c:v>
                </c:pt>
                <c:pt idx="8">
                  <c:v>56.4</c:v>
                </c:pt>
                <c:pt idx="9">
                  <c:v>58.857142857142854</c:v>
                </c:pt>
                <c:pt idx="10">
                  <c:v>56.031746031746032</c:v>
                </c:pt>
                <c:pt idx="11">
                  <c:v>46.481481481481481</c:v>
                </c:pt>
                <c:pt idx="12">
                  <c:v>59.516129032258064</c:v>
                </c:pt>
                <c:pt idx="13">
                  <c:v>54.696969696969695</c:v>
                </c:pt>
                <c:pt idx="14">
                  <c:v>62.166666666666664</c:v>
                </c:pt>
                <c:pt idx="15">
                  <c:v>65.333333333333329</c:v>
                </c:pt>
                <c:pt idx="16">
                  <c:v>72.10526315789474</c:v>
                </c:pt>
                <c:pt idx="17">
                  <c:v>52.941176470588232</c:v>
                </c:pt>
                <c:pt idx="18">
                  <c:v>65.18518518518519</c:v>
                </c:pt>
                <c:pt idx="19">
                  <c:v>73.961038961038966</c:v>
                </c:pt>
                <c:pt idx="20">
                  <c:v>65.714285714285708</c:v>
                </c:pt>
                <c:pt idx="21">
                  <c:v>57</c:v>
                </c:pt>
                <c:pt idx="22">
                  <c:v>54.537037037037038</c:v>
                </c:pt>
                <c:pt idx="23">
                  <c:v>63.620689655172413</c:v>
                </c:pt>
                <c:pt idx="24">
                  <c:v>67.631578947368425</c:v>
                </c:pt>
                <c:pt idx="25">
                  <c:v>54.230769230769234</c:v>
                </c:pt>
                <c:pt idx="26">
                  <c:v>58.488372093023258</c:v>
                </c:pt>
                <c:pt idx="27">
                  <c:v>59.024390243902438</c:v>
                </c:pt>
                <c:pt idx="28">
                  <c:v>66.282051282051285</c:v>
                </c:pt>
                <c:pt idx="29">
                  <c:v>62.166666666666664</c:v>
                </c:pt>
                <c:pt idx="30">
                  <c:v>71.05263157894737</c:v>
                </c:pt>
                <c:pt idx="31">
                  <c:v>77.89473684210526</c:v>
                </c:pt>
                <c:pt idx="32">
                  <c:v>67.222222222222229</c:v>
                </c:pt>
                <c:pt idx="33">
                  <c:v>51.739130434782609</c:v>
                </c:pt>
                <c:pt idx="34">
                  <c:v>59.473684210526315</c:v>
                </c:pt>
                <c:pt idx="35">
                  <c:v>59.583333333333336</c:v>
                </c:pt>
                <c:pt idx="36">
                  <c:v>58.235294117647058</c:v>
                </c:pt>
                <c:pt idx="37">
                  <c:v>52.25</c:v>
                </c:pt>
                <c:pt idx="38">
                  <c:v>75.294117647058826</c:v>
                </c:pt>
                <c:pt idx="39">
                  <c:v>64.25</c:v>
                </c:pt>
                <c:pt idx="40">
                  <c:v>67.75</c:v>
                </c:pt>
                <c:pt idx="41">
                  <c:v>65.952380952380949</c:v>
                </c:pt>
                <c:pt idx="42">
                  <c:v>68.666666666666671</c:v>
                </c:pt>
                <c:pt idx="43">
                  <c:v>71.944444444444443</c:v>
                </c:pt>
                <c:pt idx="44">
                  <c:v>72.307692307692307</c:v>
                </c:pt>
                <c:pt idx="45">
                  <c:v>66.279069767441854</c:v>
                </c:pt>
                <c:pt idx="46">
                  <c:v>76.463414634146346</c:v>
                </c:pt>
                <c:pt idx="47" formatCode="0.0_ ">
                  <c:v>63.8</c:v>
                </c:pt>
              </c:numCache>
            </c:numRef>
          </c:val>
          <c:smooth val="0"/>
          <c:extLst>
            <c:ext xmlns:c16="http://schemas.microsoft.com/office/drawing/2014/chart" uri="{C3380CC4-5D6E-409C-BE32-E72D297353CC}">
              <c16:uniqueId val="{00000007-CB9E-4AA3-8596-374E4C7A5246}"/>
            </c:ext>
          </c:extLst>
        </c:ser>
        <c:ser>
          <c:idx val="11"/>
          <c:order val="7"/>
          <c:tx>
            <c:strRef>
              <c:f>'Ⅱ (2)'!$AS$3</c:f>
              <c:strCache>
                <c:ptCount val="1"/>
                <c:pt idx="0">
                  <c:v>平均</c:v>
                </c:pt>
              </c:strCache>
            </c:strRef>
          </c:tx>
          <c:spPr>
            <a:ln w="19050">
              <a:solidFill>
                <a:srgbClr val="FF0000"/>
              </a:solidFill>
              <a:prstDash val="sysDash"/>
            </a:ln>
            <a:effectLst/>
          </c:spPr>
          <c:marker>
            <c:symbol val="none"/>
          </c:marker>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(2)'!$AS$4:$AS$51</c:f>
              <c:numCache>
                <c:formatCode>0.0_ </c:formatCode>
                <c:ptCount val="48"/>
                <c:pt idx="0">
                  <c:v>63.8</c:v>
                </c:pt>
                <c:pt idx="1">
                  <c:v>63.8</c:v>
                </c:pt>
                <c:pt idx="2">
                  <c:v>63.8</c:v>
                </c:pt>
                <c:pt idx="3">
                  <c:v>63.8</c:v>
                </c:pt>
                <c:pt idx="4">
                  <c:v>63.8</c:v>
                </c:pt>
                <c:pt idx="5">
                  <c:v>63.8</c:v>
                </c:pt>
                <c:pt idx="6">
                  <c:v>63.8</c:v>
                </c:pt>
                <c:pt idx="7">
                  <c:v>63.8</c:v>
                </c:pt>
                <c:pt idx="8">
                  <c:v>63.8</c:v>
                </c:pt>
                <c:pt idx="9">
                  <c:v>63.8</c:v>
                </c:pt>
                <c:pt idx="10">
                  <c:v>63.8</c:v>
                </c:pt>
                <c:pt idx="11">
                  <c:v>63.8</c:v>
                </c:pt>
                <c:pt idx="12">
                  <c:v>63.8</c:v>
                </c:pt>
                <c:pt idx="13">
                  <c:v>63.8</c:v>
                </c:pt>
                <c:pt idx="14">
                  <c:v>63.8</c:v>
                </c:pt>
                <c:pt idx="15">
                  <c:v>63.8</c:v>
                </c:pt>
                <c:pt idx="16">
                  <c:v>63.8</c:v>
                </c:pt>
                <c:pt idx="17">
                  <c:v>63.8</c:v>
                </c:pt>
                <c:pt idx="18">
                  <c:v>63.8</c:v>
                </c:pt>
                <c:pt idx="19">
                  <c:v>63.8</c:v>
                </c:pt>
                <c:pt idx="20">
                  <c:v>63.8</c:v>
                </c:pt>
                <c:pt idx="21">
                  <c:v>63.8</c:v>
                </c:pt>
                <c:pt idx="22">
                  <c:v>63.8</c:v>
                </c:pt>
                <c:pt idx="23">
                  <c:v>63.8</c:v>
                </c:pt>
                <c:pt idx="24">
                  <c:v>63.8</c:v>
                </c:pt>
                <c:pt idx="25">
                  <c:v>63.8</c:v>
                </c:pt>
                <c:pt idx="26">
                  <c:v>63.8</c:v>
                </c:pt>
                <c:pt idx="27">
                  <c:v>63.8</c:v>
                </c:pt>
                <c:pt idx="28">
                  <c:v>63.8</c:v>
                </c:pt>
                <c:pt idx="29">
                  <c:v>63.8</c:v>
                </c:pt>
                <c:pt idx="30">
                  <c:v>63.8</c:v>
                </c:pt>
                <c:pt idx="31">
                  <c:v>63.8</c:v>
                </c:pt>
                <c:pt idx="32">
                  <c:v>63.8</c:v>
                </c:pt>
                <c:pt idx="33">
                  <c:v>63.8</c:v>
                </c:pt>
                <c:pt idx="34">
                  <c:v>63.8</c:v>
                </c:pt>
                <c:pt idx="35">
                  <c:v>63.8</c:v>
                </c:pt>
                <c:pt idx="36">
                  <c:v>63.8</c:v>
                </c:pt>
                <c:pt idx="37">
                  <c:v>63.8</c:v>
                </c:pt>
                <c:pt idx="38">
                  <c:v>63.8</c:v>
                </c:pt>
                <c:pt idx="39">
                  <c:v>63.8</c:v>
                </c:pt>
                <c:pt idx="40">
                  <c:v>63.8</c:v>
                </c:pt>
                <c:pt idx="41">
                  <c:v>63.8</c:v>
                </c:pt>
                <c:pt idx="42">
                  <c:v>63.8</c:v>
                </c:pt>
                <c:pt idx="43">
                  <c:v>63.8</c:v>
                </c:pt>
                <c:pt idx="44">
                  <c:v>63.8</c:v>
                </c:pt>
                <c:pt idx="45">
                  <c:v>63.8</c:v>
                </c:pt>
                <c:pt idx="46">
                  <c:v>63.8</c:v>
                </c:pt>
                <c:pt idx="47">
                  <c:v>63.8</c:v>
                </c:pt>
              </c:numCache>
            </c:numRef>
          </c:val>
          <c:smooth val="0"/>
          <c:extLst>
            <c:ext xmlns:c16="http://schemas.microsoft.com/office/drawing/2014/chart" uri="{C3380CC4-5D6E-409C-BE32-E72D297353CC}">
              <c16:uniqueId val="{00000008-CB9E-4AA3-8596-374E4C7A524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6"/>
        <c:delete val="1"/>
      </c:legendEntry>
      <c:legendEntry>
        <c:idx val="7"/>
        <c:delete val="1"/>
      </c:legendEntry>
      <c:layout>
        <c:manualLayout>
          <c:xMode val="edge"/>
          <c:yMode val="edge"/>
          <c:x val="0.12869286491087367"/>
          <c:y val="0.7141795811583096"/>
          <c:w val="0.79522681496591052"/>
          <c:h val="0.21966627317104298"/>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(3)</a:t>
            </a:r>
            <a:r>
              <a:rPr lang="ja-JP" altLang="en-US" sz="1200"/>
              <a:t>在宅医療・介護連携 都道府県別市町村得点</a:t>
            </a:r>
            <a:r>
              <a:rPr lang="en-US" altLang="ja-JP" sz="1200"/>
              <a:t>(</a:t>
            </a:r>
            <a:r>
              <a:rPr lang="ja-JP" altLang="en-US" sz="1200"/>
              <a:t>満点</a:t>
            </a:r>
            <a:r>
              <a:rPr lang="en-US" altLang="ja-JP" sz="1200"/>
              <a:t>95</a:t>
            </a:r>
            <a:r>
              <a:rPr lang="ja-JP" altLang="en-US" sz="1200"/>
              <a:t>点、平均点</a:t>
            </a:r>
            <a:r>
              <a:rPr lang="en-US" altLang="ja-JP" sz="1200"/>
              <a:t>71.9</a:t>
            </a:r>
            <a:r>
              <a:rPr lang="ja-JP" altLang="en-US" sz="1200"/>
              <a:t>点、得点率</a:t>
            </a:r>
            <a:r>
              <a:rPr lang="en-US" altLang="ja-JP" sz="1200"/>
              <a:t>75.7%)</a:t>
            </a:r>
          </a:p>
        </c:rich>
      </c:tx>
      <c:layout>
        <c:manualLayout>
          <c:xMode val="edge"/>
          <c:yMode val="edge"/>
          <c:x val="0.12546685340802988"/>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(3)'!$AN$3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5134-4688-A485-92EDBF2626F5}"/>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(3)'!$AN$4:$AN$51</c:f>
              <c:numCache>
                <c:formatCode>General</c:formatCode>
                <c:ptCount val="48"/>
                <c:pt idx="0">
                  <c:v>61.061452513966479</c:v>
                </c:pt>
                <c:pt idx="1">
                  <c:v>81.125</c:v>
                </c:pt>
                <c:pt idx="2">
                  <c:v>58.636363636363633</c:v>
                </c:pt>
                <c:pt idx="3">
                  <c:v>68</c:v>
                </c:pt>
                <c:pt idx="4">
                  <c:v>52.8</c:v>
                </c:pt>
                <c:pt idx="5">
                  <c:v>71.857142857142861</c:v>
                </c:pt>
                <c:pt idx="6">
                  <c:v>52.542372881355931</c:v>
                </c:pt>
                <c:pt idx="7">
                  <c:v>58.295454545454547</c:v>
                </c:pt>
                <c:pt idx="8">
                  <c:v>84</c:v>
                </c:pt>
                <c:pt idx="9">
                  <c:v>86</c:v>
                </c:pt>
                <c:pt idx="10">
                  <c:v>74.682539682539684</c:v>
                </c:pt>
                <c:pt idx="11">
                  <c:v>50.648148148148145</c:v>
                </c:pt>
                <c:pt idx="12">
                  <c:v>79.032258064516128</c:v>
                </c:pt>
                <c:pt idx="13">
                  <c:v>80.454545454545453</c:v>
                </c:pt>
                <c:pt idx="14">
                  <c:v>79.166666666666671</c:v>
                </c:pt>
                <c:pt idx="15">
                  <c:v>89.666666666666671</c:v>
                </c:pt>
                <c:pt idx="16">
                  <c:v>77.89473684210526</c:v>
                </c:pt>
                <c:pt idx="17">
                  <c:v>71.470588235294116</c:v>
                </c:pt>
                <c:pt idx="18">
                  <c:v>80.740740740740748</c:v>
                </c:pt>
                <c:pt idx="19">
                  <c:v>68.441558441558442</c:v>
                </c:pt>
                <c:pt idx="20">
                  <c:v>73.80952380952381</c:v>
                </c:pt>
                <c:pt idx="21">
                  <c:v>90.857142857142861</c:v>
                </c:pt>
                <c:pt idx="22">
                  <c:v>79.444444444444443</c:v>
                </c:pt>
                <c:pt idx="23">
                  <c:v>75.517241379310349</c:v>
                </c:pt>
                <c:pt idx="24">
                  <c:v>80.263157894736835</c:v>
                </c:pt>
                <c:pt idx="25">
                  <c:v>69.038461538461533</c:v>
                </c:pt>
                <c:pt idx="26">
                  <c:v>81.744186046511629</c:v>
                </c:pt>
                <c:pt idx="27">
                  <c:v>79.878048780487802</c:v>
                </c:pt>
                <c:pt idx="28">
                  <c:v>54.871794871794869</c:v>
                </c:pt>
                <c:pt idx="29">
                  <c:v>87.666666666666671</c:v>
                </c:pt>
                <c:pt idx="30">
                  <c:v>93.15789473684211</c:v>
                </c:pt>
                <c:pt idx="31">
                  <c:v>69.21052631578948</c:v>
                </c:pt>
                <c:pt idx="32">
                  <c:v>75.370370370370367</c:v>
                </c:pt>
                <c:pt idx="33">
                  <c:v>62.608695652173914</c:v>
                </c:pt>
                <c:pt idx="34">
                  <c:v>61.842105263157897</c:v>
                </c:pt>
                <c:pt idx="35">
                  <c:v>69.375</c:v>
                </c:pt>
                <c:pt idx="36">
                  <c:v>57.647058823529413</c:v>
                </c:pt>
                <c:pt idx="37">
                  <c:v>58.25</c:v>
                </c:pt>
                <c:pt idx="38">
                  <c:v>84.117647058823536</c:v>
                </c:pt>
                <c:pt idx="39">
                  <c:v>79.75</c:v>
                </c:pt>
                <c:pt idx="40">
                  <c:v>83.25</c:v>
                </c:pt>
                <c:pt idx="41">
                  <c:v>76.666666666666671</c:v>
                </c:pt>
                <c:pt idx="42">
                  <c:v>75.555555555555557</c:v>
                </c:pt>
                <c:pt idx="43">
                  <c:v>83.888888888888886</c:v>
                </c:pt>
                <c:pt idx="44">
                  <c:v>84.615384615384613</c:v>
                </c:pt>
                <c:pt idx="45">
                  <c:v>78.95348837209302</c:v>
                </c:pt>
                <c:pt idx="46">
                  <c:v>65.487804878048777</c:v>
                </c:pt>
                <c:pt idx="47" formatCode="0.0_ ">
                  <c:v>71.900000000000006</c:v>
                </c:pt>
              </c:numCache>
            </c:numRef>
          </c:val>
          <c:extLst>
            <c:ext xmlns:c16="http://schemas.microsoft.com/office/drawing/2014/chart" uri="{C3380CC4-5D6E-409C-BE32-E72D297353CC}">
              <c16:uniqueId val="{00000001-5134-4688-A485-92EDBF2626F5}"/>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(3)'!$AO$3</c:f>
              <c:strCache>
                <c:ptCount val="1"/>
                <c:pt idx="0">
                  <c:v>平均</c:v>
                </c:pt>
              </c:strCache>
            </c:strRef>
          </c:tx>
          <c:spPr>
            <a:ln w="19050" cap="rnd">
              <a:solidFill>
                <a:srgbClr val="FF0000"/>
              </a:solidFill>
              <a:prstDash val="sysDash"/>
              <a:round/>
            </a:ln>
            <a:effectLst/>
          </c:spPr>
          <c:marker>
            <c:symbol val="none"/>
          </c:marker>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(3)'!$AO$4:$AO$51</c:f>
              <c:numCache>
                <c:formatCode>0.0_ </c:formatCode>
                <c:ptCount val="48"/>
                <c:pt idx="0">
                  <c:v>71.900000000000006</c:v>
                </c:pt>
                <c:pt idx="1">
                  <c:v>71.900000000000006</c:v>
                </c:pt>
                <c:pt idx="2">
                  <c:v>71.900000000000006</c:v>
                </c:pt>
                <c:pt idx="3">
                  <c:v>71.900000000000006</c:v>
                </c:pt>
                <c:pt idx="4">
                  <c:v>71.900000000000006</c:v>
                </c:pt>
                <c:pt idx="5">
                  <c:v>71.900000000000006</c:v>
                </c:pt>
                <c:pt idx="6">
                  <c:v>71.900000000000006</c:v>
                </c:pt>
                <c:pt idx="7">
                  <c:v>71.900000000000006</c:v>
                </c:pt>
                <c:pt idx="8">
                  <c:v>71.900000000000006</c:v>
                </c:pt>
                <c:pt idx="9">
                  <c:v>71.900000000000006</c:v>
                </c:pt>
                <c:pt idx="10">
                  <c:v>71.900000000000006</c:v>
                </c:pt>
                <c:pt idx="11">
                  <c:v>71.900000000000006</c:v>
                </c:pt>
                <c:pt idx="12">
                  <c:v>71.900000000000006</c:v>
                </c:pt>
                <c:pt idx="13">
                  <c:v>71.900000000000006</c:v>
                </c:pt>
                <c:pt idx="14">
                  <c:v>71.900000000000006</c:v>
                </c:pt>
                <c:pt idx="15">
                  <c:v>71.900000000000006</c:v>
                </c:pt>
                <c:pt idx="16">
                  <c:v>71.900000000000006</c:v>
                </c:pt>
                <c:pt idx="17">
                  <c:v>71.900000000000006</c:v>
                </c:pt>
                <c:pt idx="18">
                  <c:v>71.900000000000006</c:v>
                </c:pt>
                <c:pt idx="19">
                  <c:v>71.900000000000006</c:v>
                </c:pt>
                <c:pt idx="20">
                  <c:v>71.900000000000006</c:v>
                </c:pt>
                <c:pt idx="21">
                  <c:v>71.900000000000006</c:v>
                </c:pt>
                <c:pt idx="22">
                  <c:v>71.900000000000006</c:v>
                </c:pt>
                <c:pt idx="23">
                  <c:v>71.900000000000006</c:v>
                </c:pt>
                <c:pt idx="24">
                  <c:v>71.900000000000006</c:v>
                </c:pt>
                <c:pt idx="25">
                  <c:v>71.900000000000006</c:v>
                </c:pt>
                <c:pt idx="26">
                  <c:v>71.900000000000006</c:v>
                </c:pt>
                <c:pt idx="27">
                  <c:v>71.900000000000006</c:v>
                </c:pt>
                <c:pt idx="28">
                  <c:v>71.900000000000006</c:v>
                </c:pt>
                <c:pt idx="29">
                  <c:v>71.900000000000006</c:v>
                </c:pt>
                <c:pt idx="30">
                  <c:v>71.900000000000006</c:v>
                </c:pt>
                <c:pt idx="31">
                  <c:v>71.900000000000006</c:v>
                </c:pt>
                <c:pt idx="32">
                  <c:v>71.900000000000006</c:v>
                </c:pt>
                <c:pt idx="33">
                  <c:v>71.900000000000006</c:v>
                </c:pt>
                <c:pt idx="34">
                  <c:v>71.900000000000006</c:v>
                </c:pt>
                <c:pt idx="35">
                  <c:v>71.900000000000006</c:v>
                </c:pt>
                <c:pt idx="36">
                  <c:v>71.900000000000006</c:v>
                </c:pt>
                <c:pt idx="37">
                  <c:v>71.900000000000006</c:v>
                </c:pt>
                <c:pt idx="38">
                  <c:v>71.900000000000006</c:v>
                </c:pt>
                <c:pt idx="39">
                  <c:v>71.900000000000006</c:v>
                </c:pt>
                <c:pt idx="40">
                  <c:v>71.900000000000006</c:v>
                </c:pt>
                <c:pt idx="41">
                  <c:v>71.900000000000006</c:v>
                </c:pt>
                <c:pt idx="42">
                  <c:v>71.900000000000006</c:v>
                </c:pt>
                <c:pt idx="43">
                  <c:v>71.900000000000006</c:v>
                </c:pt>
                <c:pt idx="44">
                  <c:v>71.900000000000006</c:v>
                </c:pt>
                <c:pt idx="45">
                  <c:v>71.900000000000006</c:v>
                </c:pt>
                <c:pt idx="46">
                  <c:v>71.900000000000006</c:v>
                </c:pt>
                <c:pt idx="47">
                  <c:v>71.900000000000006</c:v>
                </c:pt>
              </c:numCache>
            </c:numRef>
          </c:val>
          <c:smooth val="0"/>
          <c:extLst>
            <c:ext xmlns:c16="http://schemas.microsoft.com/office/drawing/2014/chart" uri="{C3380CC4-5D6E-409C-BE32-E72D297353CC}">
              <c16:uniqueId val="{00000002-5134-4688-A485-92EDBF2626F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0796694395711839"/>
        </c:manualLayout>
      </c:layout>
      <c:barChart>
        <c:barDir val="col"/>
        <c:grouping val="stacked"/>
        <c:varyColors val="0"/>
        <c:ser>
          <c:idx val="1"/>
          <c:order val="0"/>
          <c:tx>
            <c:strRef>
              <c:f>'Ⅱ (3)'!$X$3</c:f>
              <c:strCache>
                <c:ptCount val="1"/>
                <c:pt idx="0">
                  <c:v>①地域の医療・介護関係者等が参画する会議において、市町村が所持するデータのほか、都道府県等や郡市区等医師会等関係団体から提供されるデータ等も活用し、在宅医療・介護連携に関する課題を検討し、対応策が具体化されているか(15点、10点)(平均11.2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(3)'!$X$4:$X$51</c:f>
              <c:numCache>
                <c:formatCode>General</c:formatCode>
                <c:ptCount val="48"/>
                <c:pt idx="0">
                  <c:v>8.7430167597765358</c:v>
                </c:pt>
                <c:pt idx="1">
                  <c:v>13.75</c:v>
                </c:pt>
                <c:pt idx="2">
                  <c:v>10.303030303030303</c:v>
                </c:pt>
                <c:pt idx="3">
                  <c:v>12.285714285714286</c:v>
                </c:pt>
                <c:pt idx="4">
                  <c:v>6.6</c:v>
                </c:pt>
                <c:pt idx="5">
                  <c:v>10.857142857142858</c:v>
                </c:pt>
                <c:pt idx="6">
                  <c:v>8.6440677966101696</c:v>
                </c:pt>
                <c:pt idx="7">
                  <c:v>8.9772727272727266</c:v>
                </c:pt>
                <c:pt idx="8">
                  <c:v>14</c:v>
                </c:pt>
                <c:pt idx="9">
                  <c:v>13.857142857142858</c:v>
                </c:pt>
                <c:pt idx="10">
                  <c:v>10.476190476190476</c:v>
                </c:pt>
                <c:pt idx="11">
                  <c:v>7.1296296296296298</c:v>
                </c:pt>
                <c:pt idx="12">
                  <c:v>13.14516129032258</c:v>
                </c:pt>
                <c:pt idx="13">
                  <c:v>11.818181818181818</c:v>
                </c:pt>
                <c:pt idx="14">
                  <c:v>13.166666666666666</c:v>
                </c:pt>
                <c:pt idx="15">
                  <c:v>15</c:v>
                </c:pt>
                <c:pt idx="16">
                  <c:v>11.578947368421053</c:v>
                </c:pt>
                <c:pt idx="17">
                  <c:v>12.352941176470589</c:v>
                </c:pt>
                <c:pt idx="18">
                  <c:v>14.074074074074074</c:v>
                </c:pt>
                <c:pt idx="19">
                  <c:v>9.0259740259740262</c:v>
                </c:pt>
                <c:pt idx="20">
                  <c:v>11.071428571428571</c:v>
                </c:pt>
                <c:pt idx="21">
                  <c:v>14.857142857142858</c:v>
                </c:pt>
                <c:pt idx="22">
                  <c:v>11.75925925925926</c:v>
                </c:pt>
                <c:pt idx="23">
                  <c:v>12.241379310344827</c:v>
                </c:pt>
                <c:pt idx="24">
                  <c:v>14.210526315789474</c:v>
                </c:pt>
                <c:pt idx="25">
                  <c:v>10.384615384615385</c:v>
                </c:pt>
                <c:pt idx="26">
                  <c:v>13.720930232558139</c:v>
                </c:pt>
                <c:pt idx="27">
                  <c:v>11.341463414634147</c:v>
                </c:pt>
                <c:pt idx="28">
                  <c:v>7.1794871794871797</c:v>
                </c:pt>
                <c:pt idx="29">
                  <c:v>14.833333333333334</c:v>
                </c:pt>
                <c:pt idx="30">
                  <c:v>15</c:v>
                </c:pt>
                <c:pt idx="31">
                  <c:v>11.315789473684211</c:v>
                </c:pt>
                <c:pt idx="32">
                  <c:v>12.777777777777779</c:v>
                </c:pt>
                <c:pt idx="33">
                  <c:v>10</c:v>
                </c:pt>
                <c:pt idx="34">
                  <c:v>11.052631578947368</c:v>
                </c:pt>
                <c:pt idx="35">
                  <c:v>7.291666666666667</c:v>
                </c:pt>
                <c:pt idx="36">
                  <c:v>5.882352941176471</c:v>
                </c:pt>
                <c:pt idx="37">
                  <c:v>8.75</c:v>
                </c:pt>
                <c:pt idx="38">
                  <c:v>14.264705882352942</c:v>
                </c:pt>
                <c:pt idx="39">
                  <c:v>13.75</c:v>
                </c:pt>
                <c:pt idx="40">
                  <c:v>13</c:v>
                </c:pt>
                <c:pt idx="41">
                  <c:v>12.619047619047619</c:v>
                </c:pt>
                <c:pt idx="42">
                  <c:v>11.666666666666666</c:v>
                </c:pt>
                <c:pt idx="43">
                  <c:v>13.611111111111111</c:v>
                </c:pt>
                <c:pt idx="44">
                  <c:v>14.807692307692308</c:v>
                </c:pt>
                <c:pt idx="45">
                  <c:v>13.604651162790697</c:v>
                </c:pt>
                <c:pt idx="46">
                  <c:v>10.121951219512194</c:v>
                </c:pt>
                <c:pt idx="47" formatCode="0.0_ ">
                  <c:v>11.2</c:v>
                </c:pt>
              </c:numCache>
            </c:numRef>
          </c:val>
          <c:extLst>
            <c:ext xmlns:c16="http://schemas.microsoft.com/office/drawing/2014/chart" uri="{C3380CC4-5D6E-409C-BE32-E72D297353CC}">
              <c16:uniqueId val="{00000000-2F54-47B3-92A6-881B9756643F}"/>
            </c:ext>
          </c:extLst>
        </c:ser>
        <c:ser>
          <c:idx val="2"/>
          <c:order val="1"/>
          <c:tx>
            <c:strRef>
              <c:f>'Ⅱ (3)'!$Y$3</c:f>
              <c:strCache>
                <c:ptCount val="1"/>
                <c:pt idx="0">
                  <c:v>②医療・介護関係者の協力を得ながら、切れ目なく在宅医療と在宅介護が一体的に提供される体制の構築に向けて、地域の実情に応じた目指すべき姿を設定し、必要に応じて、都道府県等からの支援を受けつつ、（３)①での検討内容を考慮して、必要となる具体的取組を企画・立案した上で、具体的に実行するとともに、実施状況の検証や取組の改善を行っているか(15点、10点、5点)(平均10.2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(3)'!$Y$4:$Y$51</c:f>
              <c:numCache>
                <c:formatCode>General</c:formatCode>
                <c:ptCount val="48"/>
                <c:pt idx="0">
                  <c:v>7.8212290502793298</c:v>
                </c:pt>
                <c:pt idx="1">
                  <c:v>13.375</c:v>
                </c:pt>
                <c:pt idx="2">
                  <c:v>6.9696969696969697</c:v>
                </c:pt>
                <c:pt idx="3">
                  <c:v>10.571428571428571</c:v>
                </c:pt>
                <c:pt idx="4">
                  <c:v>4.4000000000000004</c:v>
                </c:pt>
                <c:pt idx="5">
                  <c:v>10.428571428571429</c:v>
                </c:pt>
                <c:pt idx="6">
                  <c:v>8.7288135593220346</c:v>
                </c:pt>
                <c:pt idx="7">
                  <c:v>8.4090909090909083</c:v>
                </c:pt>
                <c:pt idx="8">
                  <c:v>12.2</c:v>
                </c:pt>
                <c:pt idx="9">
                  <c:v>14</c:v>
                </c:pt>
                <c:pt idx="10">
                  <c:v>9.7619047619047628</c:v>
                </c:pt>
                <c:pt idx="11">
                  <c:v>5.6481481481481479</c:v>
                </c:pt>
                <c:pt idx="12">
                  <c:v>12.096774193548388</c:v>
                </c:pt>
                <c:pt idx="13">
                  <c:v>10.757575757575758</c:v>
                </c:pt>
                <c:pt idx="14">
                  <c:v>11.833333333333334</c:v>
                </c:pt>
                <c:pt idx="15">
                  <c:v>15</c:v>
                </c:pt>
                <c:pt idx="16">
                  <c:v>11.052631578947368</c:v>
                </c:pt>
                <c:pt idx="17">
                  <c:v>10.588235294117647</c:v>
                </c:pt>
                <c:pt idx="18">
                  <c:v>12.407407407407407</c:v>
                </c:pt>
                <c:pt idx="19">
                  <c:v>9.4805194805194812</c:v>
                </c:pt>
                <c:pt idx="20">
                  <c:v>9.5238095238095237</c:v>
                </c:pt>
                <c:pt idx="21">
                  <c:v>13.714285714285714</c:v>
                </c:pt>
                <c:pt idx="22">
                  <c:v>10.925925925925926</c:v>
                </c:pt>
                <c:pt idx="23">
                  <c:v>11.551724137931034</c:v>
                </c:pt>
                <c:pt idx="24">
                  <c:v>9.473684210526315</c:v>
                </c:pt>
                <c:pt idx="25">
                  <c:v>10</c:v>
                </c:pt>
                <c:pt idx="26">
                  <c:v>12.906976744186046</c:v>
                </c:pt>
                <c:pt idx="27">
                  <c:v>10.609756097560975</c:v>
                </c:pt>
                <c:pt idx="28">
                  <c:v>6.4102564102564106</c:v>
                </c:pt>
                <c:pt idx="29">
                  <c:v>14.5</c:v>
                </c:pt>
                <c:pt idx="30">
                  <c:v>15</c:v>
                </c:pt>
                <c:pt idx="31">
                  <c:v>7.8947368421052628</c:v>
                </c:pt>
                <c:pt idx="32">
                  <c:v>10.37037037037037</c:v>
                </c:pt>
                <c:pt idx="33">
                  <c:v>7.3913043478260869</c:v>
                </c:pt>
                <c:pt idx="34">
                  <c:v>8.4210526315789469</c:v>
                </c:pt>
                <c:pt idx="35">
                  <c:v>10.625</c:v>
                </c:pt>
                <c:pt idx="36">
                  <c:v>7.0588235294117645</c:v>
                </c:pt>
                <c:pt idx="37">
                  <c:v>7</c:v>
                </c:pt>
                <c:pt idx="38">
                  <c:v>12.352941176470589</c:v>
                </c:pt>
                <c:pt idx="39">
                  <c:v>12.25</c:v>
                </c:pt>
                <c:pt idx="40">
                  <c:v>11</c:v>
                </c:pt>
                <c:pt idx="41">
                  <c:v>10.238095238095237</c:v>
                </c:pt>
                <c:pt idx="42">
                  <c:v>11.333333333333334</c:v>
                </c:pt>
                <c:pt idx="43">
                  <c:v>13.055555555555555</c:v>
                </c:pt>
                <c:pt idx="44">
                  <c:v>14.23076923076923</c:v>
                </c:pt>
                <c:pt idx="45">
                  <c:v>11.046511627906977</c:v>
                </c:pt>
                <c:pt idx="46">
                  <c:v>9.5121951219512191</c:v>
                </c:pt>
                <c:pt idx="47" formatCode="0.0_ ">
                  <c:v>10.199999999999999</c:v>
                </c:pt>
              </c:numCache>
            </c:numRef>
          </c:val>
          <c:extLst>
            <c:ext xmlns:c16="http://schemas.microsoft.com/office/drawing/2014/chart" uri="{C3380CC4-5D6E-409C-BE32-E72D297353CC}">
              <c16:uniqueId val="{00000001-2F54-47B3-92A6-881B9756643F}"/>
            </c:ext>
          </c:extLst>
        </c:ser>
        <c:ser>
          <c:idx val="3"/>
          <c:order val="2"/>
          <c:tx>
            <c:strRef>
              <c:f>'Ⅱ (3)'!$Z$3</c:f>
              <c:strCache>
                <c:ptCount val="1"/>
                <c:pt idx="0">
                  <c:v>③医療・介護関係者間の情報共有ツールの整備又は普及について具体的な取組を行っているか(15点)(平均13.4点)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(3)'!$Z$4:$Z$51</c:f>
              <c:numCache>
                <c:formatCode>General</c:formatCode>
                <c:ptCount val="48"/>
                <c:pt idx="0">
                  <c:v>12.486033519553073</c:v>
                </c:pt>
                <c:pt idx="1">
                  <c:v>15</c:v>
                </c:pt>
                <c:pt idx="2">
                  <c:v>11.818181818181818</c:v>
                </c:pt>
                <c:pt idx="3">
                  <c:v>13.714285714285714</c:v>
                </c:pt>
                <c:pt idx="4">
                  <c:v>12</c:v>
                </c:pt>
                <c:pt idx="5">
                  <c:v>13.285714285714286</c:v>
                </c:pt>
                <c:pt idx="6">
                  <c:v>10.932203389830509</c:v>
                </c:pt>
                <c:pt idx="7">
                  <c:v>11.590909090909092</c:v>
                </c:pt>
                <c:pt idx="8">
                  <c:v>13.8</c:v>
                </c:pt>
                <c:pt idx="9">
                  <c:v>15</c:v>
                </c:pt>
                <c:pt idx="10">
                  <c:v>14.285714285714286</c:v>
                </c:pt>
                <c:pt idx="11">
                  <c:v>11.944444444444445</c:v>
                </c:pt>
                <c:pt idx="12">
                  <c:v>14.274193548387096</c:v>
                </c:pt>
                <c:pt idx="13">
                  <c:v>14.545454545454545</c:v>
                </c:pt>
                <c:pt idx="14">
                  <c:v>14.5</c:v>
                </c:pt>
                <c:pt idx="15">
                  <c:v>15</c:v>
                </c:pt>
                <c:pt idx="16">
                  <c:v>13.421052631578947</c:v>
                </c:pt>
                <c:pt idx="17">
                  <c:v>12.352941176470589</c:v>
                </c:pt>
                <c:pt idx="18">
                  <c:v>13.888888888888889</c:v>
                </c:pt>
                <c:pt idx="19">
                  <c:v>13.831168831168831</c:v>
                </c:pt>
                <c:pt idx="20">
                  <c:v>13.571428571428571</c:v>
                </c:pt>
                <c:pt idx="21">
                  <c:v>15</c:v>
                </c:pt>
                <c:pt idx="22">
                  <c:v>14.722222222222221</c:v>
                </c:pt>
                <c:pt idx="23">
                  <c:v>12.413793103448276</c:v>
                </c:pt>
                <c:pt idx="24">
                  <c:v>14.210526315789474</c:v>
                </c:pt>
                <c:pt idx="25">
                  <c:v>13.26923076923077</c:v>
                </c:pt>
                <c:pt idx="26">
                  <c:v>13.953488372093023</c:v>
                </c:pt>
                <c:pt idx="27">
                  <c:v>15</c:v>
                </c:pt>
                <c:pt idx="28">
                  <c:v>11.538461538461538</c:v>
                </c:pt>
                <c:pt idx="29">
                  <c:v>15</c:v>
                </c:pt>
                <c:pt idx="30">
                  <c:v>15</c:v>
                </c:pt>
                <c:pt idx="31">
                  <c:v>11.842105263157896</c:v>
                </c:pt>
                <c:pt idx="32">
                  <c:v>13.888888888888889</c:v>
                </c:pt>
                <c:pt idx="33">
                  <c:v>11.739130434782609</c:v>
                </c:pt>
                <c:pt idx="34">
                  <c:v>10.263157894736842</c:v>
                </c:pt>
                <c:pt idx="35">
                  <c:v>13.125</c:v>
                </c:pt>
                <c:pt idx="36">
                  <c:v>13.235294117647058</c:v>
                </c:pt>
                <c:pt idx="37">
                  <c:v>13.5</c:v>
                </c:pt>
                <c:pt idx="38">
                  <c:v>15</c:v>
                </c:pt>
                <c:pt idx="39">
                  <c:v>14</c:v>
                </c:pt>
                <c:pt idx="40">
                  <c:v>15</c:v>
                </c:pt>
                <c:pt idx="41">
                  <c:v>12.857142857142858</c:v>
                </c:pt>
                <c:pt idx="42">
                  <c:v>13</c:v>
                </c:pt>
                <c:pt idx="43">
                  <c:v>13.333333333333334</c:v>
                </c:pt>
                <c:pt idx="44">
                  <c:v>15</c:v>
                </c:pt>
                <c:pt idx="45">
                  <c:v>15</c:v>
                </c:pt>
                <c:pt idx="46">
                  <c:v>12.439024390243903</c:v>
                </c:pt>
                <c:pt idx="47" formatCode="0.0_ ">
                  <c:v>13.4</c:v>
                </c:pt>
              </c:numCache>
            </c:numRef>
          </c:val>
          <c:extLst>
            <c:ext xmlns:c16="http://schemas.microsoft.com/office/drawing/2014/chart" uri="{C3380CC4-5D6E-409C-BE32-E72D297353CC}">
              <c16:uniqueId val="{00000002-2F54-47B3-92A6-881B9756643F}"/>
            </c:ext>
          </c:extLst>
        </c:ser>
        <c:ser>
          <c:idx val="4"/>
          <c:order val="3"/>
          <c:tx>
            <c:strRef>
              <c:f>'Ⅱ (3)'!$AA$3</c:f>
              <c:strCache>
                <c:ptCount val="1"/>
                <c:pt idx="0">
                  <c:v>④地域の医療・介護関係者、地域包括支援センター等からの在宅医療・介護連携に関する相談に対応するための相談窓口を設置し、在宅医療・介護連携に関する相談内容を、郡市区等医師会等の医療関係団体との会議等に報告しているか(15点)(平均11.3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(3)'!$AA$4:$AA$51</c:f>
              <c:numCache>
                <c:formatCode>General</c:formatCode>
                <c:ptCount val="48"/>
                <c:pt idx="0">
                  <c:v>9.1340782122905022</c:v>
                </c:pt>
                <c:pt idx="1">
                  <c:v>10.5</c:v>
                </c:pt>
                <c:pt idx="2">
                  <c:v>5.4545454545454541</c:v>
                </c:pt>
                <c:pt idx="3">
                  <c:v>9.8571428571428577</c:v>
                </c:pt>
                <c:pt idx="4">
                  <c:v>8.4</c:v>
                </c:pt>
                <c:pt idx="5">
                  <c:v>12.428571428571429</c:v>
                </c:pt>
                <c:pt idx="6">
                  <c:v>6.3559322033898304</c:v>
                </c:pt>
                <c:pt idx="7">
                  <c:v>8.5227272727272734</c:v>
                </c:pt>
                <c:pt idx="8">
                  <c:v>15</c:v>
                </c:pt>
                <c:pt idx="9">
                  <c:v>14.571428571428571</c:v>
                </c:pt>
                <c:pt idx="10">
                  <c:v>15</c:v>
                </c:pt>
                <c:pt idx="11">
                  <c:v>6.666666666666667</c:v>
                </c:pt>
                <c:pt idx="12">
                  <c:v>14.03225806451613</c:v>
                </c:pt>
                <c:pt idx="13">
                  <c:v>15</c:v>
                </c:pt>
                <c:pt idx="14">
                  <c:v>11.5</c:v>
                </c:pt>
                <c:pt idx="15">
                  <c:v>14</c:v>
                </c:pt>
                <c:pt idx="16">
                  <c:v>13.421052631578947</c:v>
                </c:pt>
                <c:pt idx="17">
                  <c:v>11.470588235294118</c:v>
                </c:pt>
                <c:pt idx="18">
                  <c:v>12.777777777777779</c:v>
                </c:pt>
                <c:pt idx="19">
                  <c:v>7.5974025974025974</c:v>
                </c:pt>
                <c:pt idx="20">
                  <c:v>12.142857142857142</c:v>
                </c:pt>
                <c:pt idx="21">
                  <c:v>14.571428571428571</c:v>
                </c:pt>
                <c:pt idx="22">
                  <c:v>13.611111111111111</c:v>
                </c:pt>
                <c:pt idx="23">
                  <c:v>13.96551724137931</c:v>
                </c:pt>
                <c:pt idx="24">
                  <c:v>14.210526315789474</c:v>
                </c:pt>
                <c:pt idx="25">
                  <c:v>12.692307692307692</c:v>
                </c:pt>
                <c:pt idx="26">
                  <c:v>13.255813953488373</c:v>
                </c:pt>
                <c:pt idx="27">
                  <c:v>13.170731707317072</c:v>
                </c:pt>
                <c:pt idx="28">
                  <c:v>8.0769230769230766</c:v>
                </c:pt>
                <c:pt idx="29">
                  <c:v>14.5</c:v>
                </c:pt>
                <c:pt idx="30">
                  <c:v>15</c:v>
                </c:pt>
                <c:pt idx="31">
                  <c:v>11.052631578947368</c:v>
                </c:pt>
                <c:pt idx="32">
                  <c:v>11.666666666666666</c:v>
                </c:pt>
                <c:pt idx="33">
                  <c:v>9.1304347826086953</c:v>
                </c:pt>
                <c:pt idx="34">
                  <c:v>8.6842105263157894</c:v>
                </c:pt>
                <c:pt idx="35">
                  <c:v>11.25</c:v>
                </c:pt>
                <c:pt idx="36">
                  <c:v>12.352941176470589</c:v>
                </c:pt>
                <c:pt idx="37">
                  <c:v>10.5</c:v>
                </c:pt>
                <c:pt idx="38">
                  <c:v>13.676470588235293</c:v>
                </c:pt>
                <c:pt idx="39">
                  <c:v>13.5</c:v>
                </c:pt>
                <c:pt idx="40">
                  <c:v>15</c:v>
                </c:pt>
                <c:pt idx="41">
                  <c:v>12.857142857142858</c:v>
                </c:pt>
                <c:pt idx="42">
                  <c:v>11</c:v>
                </c:pt>
                <c:pt idx="43">
                  <c:v>14.166666666666666</c:v>
                </c:pt>
                <c:pt idx="44">
                  <c:v>10.961538461538462</c:v>
                </c:pt>
                <c:pt idx="45">
                  <c:v>10.465116279069768</c:v>
                </c:pt>
                <c:pt idx="46">
                  <c:v>9.8780487804878057</c:v>
                </c:pt>
                <c:pt idx="47" formatCode="0.0_ ">
                  <c:v>11.3</c:v>
                </c:pt>
              </c:numCache>
            </c:numRef>
          </c:val>
          <c:extLst>
            <c:ext xmlns:c16="http://schemas.microsoft.com/office/drawing/2014/chart" uri="{C3380CC4-5D6E-409C-BE32-E72D297353CC}">
              <c16:uniqueId val="{00000003-2F54-47B3-92A6-881B9756643F}"/>
            </c:ext>
          </c:extLst>
        </c:ser>
        <c:ser>
          <c:idx val="5"/>
          <c:order val="4"/>
          <c:tx>
            <c:strRef>
              <c:f>'Ⅱ (3)'!$AB$3</c:f>
              <c:strCache>
                <c:ptCount val="1"/>
                <c:pt idx="0">
                  <c:v>⑤医療・介護関係の多職種が合同で参加するグループワークや事例検討など参加型の研修会を、保険者として開催又は開催支援しているか(10点)(平均8.9点)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(3)'!$AB$4:$AB$51</c:f>
              <c:numCache>
                <c:formatCode>General</c:formatCode>
                <c:ptCount val="48"/>
                <c:pt idx="0">
                  <c:v>7.988826815642458</c:v>
                </c:pt>
                <c:pt idx="1">
                  <c:v>9.5</c:v>
                </c:pt>
                <c:pt idx="2">
                  <c:v>9.0909090909090917</c:v>
                </c:pt>
                <c:pt idx="3">
                  <c:v>7.4285714285714288</c:v>
                </c:pt>
                <c:pt idx="4">
                  <c:v>8.8000000000000007</c:v>
                </c:pt>
                <c:pt idx="5">
                  <c:v>8.5714285714285712</c:v>
                </c:pt>
                <c:pt idx="6">
                  <c:v>5.9322033898305087</c:v>
                </c:pt>
                <c:pt idx="7">
                  <c:v>8.6363636363636367</c:v>
                </c:pt>
                <c:pt idx="8">
                  <c:v>9.6</c:v>
                </c:pt>
                <c:pt idx="9">
                  <c:v>9.1428571428571423</c:v>
                </c:pt>
                <c:pt idx="10">
                  <c:v>9.5238095238095237</c:v>
                </c:pt>
                <c:pt idx="11">
                  <c:v>7.9629629629629628</c:v>
                </c:pt>
                <c:pt idx="12">
                  <c:v>9.193548387096774</c:v>
                </c:pt>
                <c:pt idx="13">
                  <c:v>9.3939393939393945</c:v>
                </c:pt>
                <c:pt idx="14">
                  <c:v>9.6666666666666661</c:v>
                </c:pt>
                <c:pt idx="15">
                  <c:v>10</c:v>
                </c:pt>
                <c:pt idx="16">
                  <c:v>8.9473684210526319</c:v>
                </c:pt>
                <c:pt idx="17">
                  <c:v>8.8235294117647065</c:v>
                </c:pt>
                <c:pt idx="18">
                  <c:v>9.2592592592592595</c:v>
                </c:pt>
                <c:pt idx="19">
                  <c:v>9.220779220779221</c:v>
                </c:pt>
                <c:pt idx="20">
                  <c:v>9.7619047619047628</c:v>
                </c:pt>
                <c:pt idx="21">
                  <c:v>9.7142857142857135</c:v>
                </c:pt>
                <c:pt idx="22">
                  <c:v>9.8148148148148149</c:v>
                </c:pt>
                <c:pt idx="23">
                  <c:v>10</c:v>
                </c:pt>
                <c:pt idx="24">
                  <c:v>10</c:v>
                </c:pt>
                <c:pt idx="25">
                  <c:v>7.3076923076923075</c:v>
                </c:pt>
                <c:pt idx="26">
                  <c:v>9.7674418604651159</c:v>
                </c:pt>
                <c:pt idx="27">
                  <c:v>9.7560975609756095</c:v>
                </c:pt>
                <c:pt idx="28">
                  <c:v>6.9230769230769234</c:v>
                </c:pt>
                <c:pt idx="29">
                  <c:v>9</c:v>
                </c:pt>
                <c:pt idx="30">
                  <c:v>10</c:v>
                </c:pt>
                <c:pt idx="31">
                  <c:v>8.9473684210526319</c:v>
                </c:pt>
                <c:pt idx="32">
                  <c:v>9.6296296296296298</c:v>
                </c:pt>
                <c:pt idx="33">
                  <c:v>8.695652173913043</c:v>
                </c:pt>
                <c:pt idx="34">
                  <c:v>8.9473684210526319</c:v>
                </c:pt>
                <c:pt idx="35">
                  <c:v>9.5833333333333339</c:v>
                </c:pt>
                <c:pt idx="36">
                  <c:v>7.6470588235294121</c:v>
                </c:pt>
                <c:pt idx="37">
                  <c:v>5.5</c:v>
                </c:pt>
                <c:pt idx="38">
                  <c:v>9.7058823529411757</c:v>
                </c:pt>
                <c:pt idx="39">
                  <c:v>9.1666666666666661</c:v>
                </c:pt>
                <c:pt idx="40">
                  <c:v>10</c:v>
                </c:pt>
                <c:pt idx="41">
                  <c:v>9.5238095238095237</c:v>
                </c:pt>
                <c:pt idx="42">
                  <c:v>10</c:v>
                </c:pt>
                <c:pt idx="43">
                  <c:v>8.8888888888888893</c:v>
                </c:pt>
                <c:pt idx="44">
                  <c:v>9.2307692307692299</c:v>
                </c:pt>
                <c:pt idx="45">
                  <c:v>9.0697674418604652</c:v>
                </c:pt>
                <c:pt idx="46">
                  <c:v>8.536585365853659</c:v>
                </c:pt>
                <c:pt idx="47" formatCode="0.0_ ">
                  <c:v>8.9</c:v>
                </c:pt>
              </c:numCache>
            </c:numRef>
          </c:val>
          <c:extLst>
            <c:ext xmlns:c16="http://schemas.microsoft.com/office/drawing/2014/chart" uri="{C3380CC4-5D6E-409C-BE32-E72D297353CC}">
              <c16:uniqueId val="{00000004-2F54-47B3-92A6-881B9756643F}"/>
            </c:ext>
          </c:extLst>
        </c:ser>
        <c:ser>
          <c:idx val="6"/>
          <c:order val="5"/>
          <c:tx>
            <c:strRef>
              <c:f>'Ⅱ (3)'!$AC$3</c:f>
              <c:strCache>
                <c:ptCount val="1"/>
                <c:pt idx="0">
                  <c:v>⑥庁内や郡市区等医師会等関係団体、都道府県等と連携し、退院支援ルール等、広域的な医療介護連携に関する取組を企画・立案し、実行しているか(各5点)(平均8点)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22"/>
              <c:layout>
                <c:manualLayout>
                  <c:x val="-1.0332748767577796E-16"/>
                  <c:y val="-8.38801366057374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F54-47B3-92A6-881B9756643F}"/>
                </c:ext>
              </c:extLst>
            </c:dLbl>
            <c:dLbl>
              <c:idx val="27"/>
              <c:layout>
                <c:manualLayout>
                  <c:x val="0"/>
                  <c:y val="-1.677602732114748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F54-47B3-92A6-881B9756643F}"/>
                </c:ext>
              </c:extLst>
            </c:dLbl>
            <c:dLbl>
              <c:idx val="45"/>
              <c:layout>
                <c:manualLayout>
                  <c:x val="0"/>
                  <c:y val="1.04850170757171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F54-47B3-92A6-881B9756643F}"/>
                </c:ext>
              </c:extLst>
            </c:dLbl>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(3)'!$AC$4:$AC$51</c:f>
              <c:numCache>
                <c:formatCode>General</c:formatCode>
                <c:ptCount val="48"/>
                <c:pt idx="0">
                  <c:v>6.8994413407821229</c:v>
                </c:pt>
                <c:pt idx="1">
                  <c:v>9.5</c:v>
                </c:pt>
                <c:pt idx="2">
                  <c:v>5.9090909090909092</c:v>
                </c:pt>
                <c:pt idx="3">
                  <c:v>6.7142857142857144</c:v>
                </c:pt>
                <c:pt idx="4">
                  <c:v>3.8</c:v>
                </c:pt>
                <c:pt idx="5">
                  <c:v>7.7142857142857144</c:v>
                </c:pt>
                <c:pt idx="6">
                  <c:v>6.0169491525423728</c:v>
                </c:pt>
                <c:pt idx="7">
                  <c:v>3.5227272727272729</c:v>
                </c:pt>
                <c:pt idx="8">
                  <c:v>9.8000000000000007</c:v>
                </c:pt>
                <c:pt idx="9">
                  <c:v>10.285714285714286</c:v>
                </c:pt>
                <c:pt idx="10">
                  <c:v>6.1111111111111107</c:v>
                </c:pt>
                <c:pt idx="11">
                  <c:v>3.3333333333333335</c:v>
                </c:pt>
                <c:pt idx="12">
                  <c:v>7.096774193548387</c:v>
                </c:pt>
                <c:pt idx="13">
                  <c:v>9.545454545454545</c:v>
                </c:pt>
                <c:pt idx="14">
                  <c:v>8.8333333333333339</c:v>
                </c:pt>
                <c:pt idx="15">
                  <c:v>10.666666666666666</c:v>
                </c:pt>
                <c:pt idx="16">
                  <c:v>10.526315789473685</c:v>
                </c:pt>
                <c:pt idx="17">
                  <c:v>7.0588235294117645</c:v>
                </c:pt>
                <c:pt idx="18">
                  <c:v>9.0740740740740744</c:v>
                </c:pt>
                <c:pt idx="19">
                  <c:v>10.064935064935066</c:v>
                </c:pt>
                <c:pt idx="20">
                  <c:v>7.9761904761904763</c:v>
                </c:pt>
                <c:pt idx="21">
                  <c:v>13.285714285714286</c:v>
                </c:pt>
                <c:pt idx="22">
                  <c:v>8.7962962962962958</c:v>
                </c:pt>
                <c:pt idx="23">
                  <c:v>5.3448275862068968</c:v>
                </c:pt>
                <c:pt idx="24">
                  <c:v>8.1578947368421044</c:v>
                </c:pt>
                <c:pt idx="25">
                  <c:v>8.0769230769230766</c:v>
                </c:pt>
                <c:pt idx="26">
                  <c:v>8.3720930232558146</c:v>
                </c:pt>
                <c:pt idx="27">
                  <c:v>10.24390243902439</c:v>
                </c:pt>
                <c:pt idx="28">
                  <c:v>7.8205128205128203</c:v>
                </c:pt>
                <c:pt idx="29">
                  <c:v>10.833333333333334</c:v>
                </c:pt>
                <c:pt idx="30">
                  <c:v>13.157894736842104</c:v>
                </c:pt>
                <c:pt idx="31">
                  <c:v>9.2105263157894743</c:v>
                </c:pt>
                <c:pt idx="32">
                  <c:v>7.4074074074074074</c:v>
                </c:pt>
                <c:pt idx="33">
                  <c:v>6.9565217391304346</c:v>
                </c:pt>
                <c:pt idx="34">
                  <c:v>5.5263157894736841</c:v>
                </c:pt>
                <c:pt idx="35">
                  <c:v>7.916666666666667</c:v>
                </c:pt>
                <c:pt idx="36">
                  <c:v>3.8235294117647061</c:v>
                </c:pt>
                <c:pt idx="37">
                  <c:v>7.5</c:v>
                </c:pt>
                <c:pt idx="38">
                  <c:v>9.4117647058823533</c:v>
                </c:pt>
                <c:pt idx="39">
                  <c:v>7.916666666666667</c:v>
                </c:pt>
                <c:pt idx="40">
                  <c:v>9.25</c:v>
                </c:pt>
                <c:pt idx="41">
                  <c:v>9.0476190476190474</c:v>
                </c:pt>
                <c:pt idx="42">
                  <c:v>8.5555555555555554</c:v>
                </c:pt>
                <c:pt idx="43">
                  <c:v>11.944444444444445</c:v>
                </c:pt>
                <c:pt idx="44">
                  <c:v>11.153846153846153</c:v>
                </c:pt>
                <c:pt idx="45">
                  <c:v>10.697674418604651</c:v>
                </c:pt>
                <c:pt idx="46">
                  <c:v>6.4634146341463419</c:v>
                </c:pt>
                <c:pt idx="47" formatCode="0.0_ ">
                  <c:v>8</c:v>
                </c:pt>
              </c:numCache>
            </c:numRef>
          </c:val>
          <c:extLst>
            <c:ext xmlns:c16="http://schemas.microsoft.com/office/drawing/2014/chart" uri="{C3380CC4-5D6E-409C-BE32-E72D297353CC}">
              <c16:uniqueId val="{00000008-2F54-47B3-92A6-881B9756643F}"/>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6"/>
          <c:tx>
            <c:strRef>
              <c:f>'Ⅱ (3)'!$AD$3</c:f>
              <c:strCache>
                <c:ptCount val="1"/>
                <c:pt idx="0">
                  <c:v>合計</c:v>
                </c:pt>
              </c:strCache>
            </c:strRef>
          </c:tx>
          <c:spPr>
            <a:ln w="6350">
              <a:noFill/>
            </a:ln>
            <a:effectLst/>
          </c:spPr>
          <c:marker>
            <c:symbol val="none"/>
          </c:marker>
          <c:dLbls>
            <c:dLbl>
              <c:idx val="19"/>
              <c:layout>
                <c:manualLayout>
                  <c:x val="-1.9120502803132568E-2"/>
                  <c:y val="-1.69910114507944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F54-47B3-92A6-881B9756643F}"/>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A-2F54-47B3-92A6-881B9756643F}"/>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(3)'!$AD$4:$AD$51</c:f>
              <c:numCache>
                <c:formatCode>General</c:formatCode>
                <c:ptCount val="48"/>
                <c:pt idx="0">
                  <c:v>53.072625698324025</c:v>
                </c:pt>
                <c:pt idx="1">
                  <c:v>71.625</c:v>
                </c:pt>
                <c:pt idx="2">
                  <c:v>49.545454545454547</c:v>
                </c:pt>
                <c:pt idx="3">
                  <c:v>60.571428571428569</c:v>
                </c:pt>
                <c:pt idx="4">
                  <c:v>44</c:v>
                </c:pt>
                <c:pt idx="5">
                  <c:v>63.285714285714285</c:v>
                </c:pt>
                <c:pt idx="6">
                  <c:v>46.610169491525426</c:v>
                </c:pt>
                <c:pt idx="7">
                  <c:v>49.659090909090907</c:v>
                </c:pt>
                <c:pt idx="8">
                  <c:v>74.400000000000006</c:v>
                </c:pt>
                <c:pt idx="9">
                  <c:v>76.857142857142861</c:v>
                </c:pt>
                <c:pt idx="10">
                  <c:v>65.158730158730165</c:v>
                </c:pt>
                <c:pt idx="11">
                  <c:v>42.685185185185183</c:v>
                </c:pt>
                <c:pt idx="12">
                  <c:v>69.838709677419359</c:v>
                </c:pt>
                <c:pt idx="13">
                  <c:v>71.060606060606062</c:v>
                </c:pt>
                <c:pt idx="14">
                  <c:v>69.5</c:v>
                </c:pt>
                <c:pt idx="15">
                  <c:v>79.666666666666671</c:v>
                </c:pt>
                <c:pt idx="16">
                  <c:v>68.94736842105263</c:v>
                </c:pt>
                <c:pt idx="17">
                  <c:v>62.647058823529413</c:v>
                </c:pt>
                <c:pt idx="18">
                  <c:v>71.481481481481481</c:v>
                </c:pt>
                <c:pt idx="19">
                  <c:v>59.220779220779221</c:v>
                </c:pt>
                <c:pt idx="20">
                  <c:v>64.047619047619051</c:v>
                </c:pt>
                <c:pt idx="21">
                  <c:v>81.142857142857139</c:v>
                </c:pt>
                <c:pt idx="22">
                  <c:v>69.629629629629633</c:v>
                </c:pt>
                <c:pt idx="23">
                  <c:v>65.517241379310349</c:v>
                </c:pt>
                <c:pt idx="24">
                  <c:v>70.263157894736835</c:v>
                </c:pt>
                <c:pt idx="25">
                  <c:v>61.730769230769234</c:v>
                </c:pt>
                <c:pt idx="26">
                  <c:v>71.976744186046517</c:v>
                </c:pt>
                <c:pt idx="27">
                  <c:v>70.121951219512198</c:v>
                </c:pt>
                <c:pt idx="28">
                  <c:v>47.948717948717949</c:v>
                </c:pt>
                <c:pt idx="29">
                  <c:v>78.666666666666671</c:v>
                </c:pt>
                <c:pt idx="30">
                  <c:v>83.15789473684211</c:v>
                </c:pt>
                <c:pt idx="31">
                  <c:v>60.263157894736842</c:v>
                </c:pt>
                <c:pt idx="32">
                  <c:v>65.740740740740748</c:v>
                </c:pt>
                <c:pt idx="33">
                  <c:v>53.913043478260867</c:v>
                </c:pt>
                <c:pt idx="34">
                  <c:v>52.89473684210526</c:v>
                </c:pt>
                <c:pt idx="35">
                  <c:v>59.791666666666664</c:v>
                </c:pt>
                <c:pt idx="36">
                  <c:v>50</c:v>
                </c:pt>
                <c:pt idx="37">
                  <c:v>52.75</c:v>
                </c:pt>
                <c:pt idx="38">
                  <c:v>74.411764705882348</c:v>
                </c:pt>
                <c:pt idx="39">
                  <c:v>70.583333333333329</c:v>
                </c:pt>
                <c:pt idx="40">
                  <c:v>73.25</c:v>
                </c:pt>
                <c:pt idx="41">
                  <c:v>67.142857142857139</c:v>
                </c:pt>
                <c:pt idx="42">
                  <c:v>65.555555555555557</c:v>
                </c:pt>
                <c:pt idx="43">
                  <c:v>75</c:v>
                </c:pt>
                <c:pt idx="44">
                  <c:v>75.384615384615387</c:v>
                </c:pt>
                <c:pt idx="45">
                  <c:v>69.883720930232556</c:v>
                </c:pt>
                <c:pt idx="46">
                  <c:v>56.951219512195124</c:v>
                </c:pt>
                <c:pt idx="47" formatCode="0.0_ ">
                  <c:v>63.1</c:v>
                </c:pt>
              </c:numCache>
            </c:numRef>
          </c:val>
          <c:smooth val="0"/>
          <c:extLst>
            <c:ext xmlns:c16="http://schemas.microsoft.com/office/drawing/2014/chart" uri="{C3380CC4-5D6E-409C-BE32-E72D297353CC}">
              <c16:uniqueId val="{0000000B-2F54-47B3-92A6-881B9756643F}"/>
            </c:ext>
          </c:extLst>
        </c:ser>
        <c:ser>
          <c:idx val="8"/>
          <c:order val="7"/>
          <c:tx>
            <c:strRef>
              <c:f>'Ⅱ (3)'!$AE$3</c:f>
              <c:strCache>
                <c:ptCount val="1"/>
                <c:pt idx="0">
                  <c:v>平均</c:v>
                </c:pt>
              </c:strCache>
            </c:strRef>
          </c:tx>
          <c:spPr>
            <a:ln w="19050">
              <a:solidFill>
                <a:srgbClr val="FF0000"/>
              </a:solidFill>
              <a:prstDash val="sysDash"/>
            </a:ln>
            <a:effectLst/>
          </c:spPr>
          <c:marker>
            <c:symbol val="none"/>
          </c:marker>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(3)'!$AE$4:$AE$51</c:f>
              <c:numCache>
                <c:formatCode>0.0_ </c:formatCode>
                <c:ptCount val="48"/>
                <c:pt idx="0">
                  <c:v>63.1</c:v>
                </c:pt>
                <c:pt idx="1">
                  <c:v>63.1</c:v>
                </c:pt>
                <c:pt idx="2">
                  <c:v>63.1</c:v>
                </c:pt>
                <c:pt idx="3">
                  <c:v>63.1</c:v>
                </c:pt>
                <c:pt idx="4">
                  <c:v>63.1</c:v>
                </c:pt>
                <c:pt idx="5">
                  <c:v>63.1</c:v>
                </c:pt>
                <c:pt idx="6">
                  <c:v>63.1</c:v>
                </c:pt>
                <c:pt idx="7">
                  <c:v>63.1</c:v>
                </c:pt>
                <c:pt idx="8">
                  <c:v>63.1</c:v>
                </c:pt>
                <c:pt idx="9">
                  <c:v>63.1</c:v>
                </c:pt>
                <c:pt idx="10">
                  <c:v>63.1</c:v>
                </c:pt>
                <c:pt idx="11">
                  <c:v>63.1</c:v>
                </c:pt>
                <c:pt idx="12">
                  <c:v>63.1</c:v>
                </c:pt>
                <c:pt idx="13">
                  <c:v>63.1</c:v>
                </c:pt>
                <c:pt idx="14">
                  <c:v>63.1</c:v>
                </c:pt>
                <c:pt idx="15">
                  <c:v>63.1</c:v>
                </c:pt>
                <c:pt idx="16">
                  <c:v>63.1</c:v>
                </c:pt>
                <c:pt idx="17">
                  <c:v>63.1</c:v>
                </c:pt>
                <c:pt idx="18">
                  <c:v>63.1</c:v>
                </c:pt>
                <c:pt idx="19">
                  <c:v>63.1</c:v>
                </c:pt>
                <c:pt idx="20">
                  <c:v>63.1</c:v>
                </c:pt>
                <c:pt idx="21">
                  <c:v>63.1</c:v>
                </c:pt>
                <c:pt idx="22">
                  <c:v>63.1</c:v>
                </c:pt>
                <c:pt idx="23">
                  <c:v>63.1</c:v>
                </c:pt>
                <c:pt idx="24">
                  <c:v>63.1</c:v>
                </c:pt>
                <c:pt idx="25">
                  <c:v>63.1</c:v>
                </c:pt>
                <c:pt idx="26">
                  <c:v>63.1</c:v>
                </c:pt>
                <c:pt idx="27">
                  <c:v>63.1</c:v>
                </c:pt>
                <c:pt idx="28">
                  <c:v>63.1</c:v>
                </c:pt>
                <c:pt idx="29">
                  <c:v>63.1</c:v>
                </c:pt>
                <c:pt idx="30">
                  <c:v>63.1</c:v>
                </c:pt>
                <c:pt idx="31">
                  <c:v>63.1</c:v>
                </c:pt>
                <c:pt idx="32">
                  <c:v>63.1</c:v>
                </c:pt>
                <c:pt idx="33">
                  <c:v>63.1</c:v>
                </c:pt>
                <c:pt idx="34">
                  <c:v>63.1</c:v>
                </c:pt>
                <c:pt idx="35">
                  <c:v>63.1</c:v>
                </c:pt>
                <c:pt idx="36">
                  <c:v>63.1</c:v>
                </c:pt>
                <c:pt idx="37">
                  <c:v>63.1</c:v>
                </c:pt>
                <c:pt idx="38">
                  <c:v>63.1</c:v>
                </c:pt>
                <c:pt idx="39">
                  <c:v>63.1</c:v>
                </c:pt>
                <c:pt idx="40">
                  <c:v>63.1</c:v>
                </c:pt>
                <c:pt idx="41">
                  <c:v>63.1</c:v>
                </c:pt>
                <c:pt idx="42">
                  <c:v>63.1</c:v>
                </c:pt>
                <c:pt idx="43">
                  <c:v>63.1</c:v>
                </c:pt>
                <c:pt idx="44">
                  <c:v>63.1</c:v>
                </c:pt>
                <c:pt idx="45">
                  <c:v>63.1</c:v>
                </c:pt>
                <c:pt idx="46">
                  <c:v>63.1</c:v>
                </c:pt>
                <c:pt idx="47">
                  <c:v>63.1</c:v>
                </c:pt>
              </c:numCache>
            </c:numRef>
          </c:val>
          <c:smooth val="0"/>
          <c:extLst>
            <c:ext xmlns:c16="http://schemas.microsoft.com/office/drawing/2014/chart" uri="{C3380CC4-5D6E-409C-BE32-E72D297353CC}">
              <c16:uniqueId val="{0000000C-2F54-47B3-92A6-881B9756643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6"/>
        <c:delete val="1"/>
      </c:legendEntry>
      <c:legendEntry>
        <c:idx val="7"/>
        <c:delete val="1"/>
      </c:legendEntry>
      <c:layout>
        <c:manualLayout>
          <c:xMode val="edge"/>
          <c:yMode val="edge"/>
          <c:x val="6.8355977042662261E-2"/>
          <c:y val="0.68987597483737306"/>
          <c:w val="0.89215803904946367"/>
          <c:h val="0.30797339348843839"/>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0796694395711839"/>
        </c:manualLayout>
      </c:layout>
      <c:barChart>
        <c:barDir val="col"/>
        <c:grouping val="stacked"/>
        <c:varyColors val="0"/>
        <c:ser>
          <c:idx val="5"/>
          <c:order val="0"/>
          <c:tx>
            <c:strRef>
              <c:f>'Ⅱ (3)'!$AJ$3</c:f>
              <c:strCache>
                <c:ptCount val="1"/>
                <c:pt idx="0">
                  <c:v>⑤医療・介護関係の多職種が合同で参加するグループワークや事例検討など参加型の研修会を、保険者として開催又は開催支援しているか(10点)(平均8.9点)</c:v>
                </c:pt>
              </c:strCache>
            </c:strRef>
          </c:tx>
          <c:spPr>
            <a:solidFill>
              <a:srgbClr val="275EA1"/>
            </a:solidFill>
            <a:ln w="6350">
              <a:solidFill>
                <a:schemeClr val="bg1">
                  <a:lumMod val="50000"/>
                </a:schemeClr>
              </a:solidFill>
            </a:ln>
            <a:effectLst/>
          </c:spPr>
          <c:invertIfNegative val="0"/>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(3)'!$AJ$4:$AJ$51</c:f>
              <c:numCache>
                <c:formatCode>General</c:formatCode>
                <c:ptCount val="48"/>
                <c:pt idx="0">
                  <c:v>7.988826815642458</c:v>
                </c:pt>
                <c:pt idx="1">
                  <c:v>9.5</c:v>
                </c:pt>
                <c:pt idx="2">
                  <c:v>9.0909090909090917</c:v>
                </c:pt>
                <c:pt idx="3">
                  <c:v>7.4285714285714288</c:v>
                </c:pt>
                <c:pt idx="4">
                  <c:v>8.8000000000000007</c:v>
                </c:pt>
                <c:pt idx="5">
                  <c:v>8.5714285714285712</c:v>
                </c:pt>
                <c:pt idx="6">
                  <c:v>5.9322033898305087</c:v>
                </c:pt>
                <c:pt idx="7">
                  <c:v>8.6363636363636367</c:v>
                </c:pt>
                <c:pt idx="8">
                  <c:v>9.6</c:v>
                </c:pt>
                <c:pt idx="9">
                  <c:v>9.1428571428571423</c:v>
                </c:pt>
                <c:pt idx="10">
                  <c:v>9.5238095238095237</c:v>
                </c:pt>
                <c:pt idx="11">
                  <c:v>7.9629629629629628</c:v>
                </c:pt>
                <c:pt idx="12">
                  <c:v>9.193548387096774</c:v>
                </c:pt>
                <c:pt idx="13">
                  <c:v>9.3939393939393945</c:v>
                </c:pt>
                <c:pt idx="14">
                  <c:v>9.6666666666666661</c:v>
                </c:pt>
                <c:pt idx="15">
                  <c:v>10</c:v>
                </c:pt>
                <c:pt idx="16">
                  <c:v>8.9473684210526319</c:v>
                </c:pt>
                <c:pt idx="17">
                  <c:v>8.8235294117647065</c:v>
                </c:pt>
                <c:pt idx="18">
                  <c:v>9.2592592592592595</c:v>
                </c:pt>
                <c:pt idx="19">
                  <c:v>9.220779220779221</c:v>
                </c:pt>
                <c:pt idx="20">
                  <c:v>9.7619047619047628</c:v>
                </c:pt>
                <c:pt idx="21">
                  <c:v>9.7142857142857135</c:v>
                </c:pt>
                <c:pt idx="22">
                  <c:v>9.8148148148148149</c:v>
                </c:pt>
                <c:pt idx="23">
                  <c:v>10</c:v>
                </c:pt>
                <c:pt idx="24">
                  <c:v>10</c:v>
                </c:pt>
                <c:pt idx="25">
                  <c:v>7.3076923076923075</c:v>
                </c:pt>
                <c:pt idx="26">
                  <c:v>9.7674418604651159</c:v>
                </c:pt>
                <c:pt idx="27">
                  <c:v>9.7560975609756095</c:v>
                </c:pt>
                <c:pt idx="28">
                  <c:v>6.9230769230769234</c:v>
                </c:pt>
                <c:pt idx="29">
                  <c:v>9</c:v>
                </c:pt>
                <c:pt idx="30">
                  <c:v>10</c:v>
                </c:pt>
                <c:pt idx="31">
                  <c:v>8.9473684210526319</c:v>
                </c:pt>
                <c:pt idx="32">
                  <c:v>9.6296296296296298</c:v>
                </c:pt>
                <c:pt idx="33">
                  <c:v>8.695652173913043</c:v>
                </c:pt>
                <c:pt idx="34">
                  <c:v>8.9473684210526319</c:v>
                </c:pt>
                <c:pt idx="35">
                  <c:v>9.5833333333333339</c:v>
                </c:pt>
                <c:pt idx="36">
                  <c:v>7.6470588235294121</c:v>
                </c:pt>
                <c:pt idx="37">
                  <c:v>5.5</c:v>
                </c:pt>
                <c:pt idx="38">
                  <c:v>9.7058823529411757</c:v>
                </c:pt>
                <c:pt idx="39">
                  <c:v>9.1666666666666661</c:v>
                </c:pt>
                <c:pt idx="40">
                  <c:v>10</c:v>
                </c:pt>
                <c:pt idx="41">
                  <c:v>9.5238095238095237</c:v>
                </c:pt>
                <c:pt idx="42">
                  <c:v>10</c:v>
                </c:pt>
                <c:pt idx="43">
                  <c:v>8.8888888888888893</c:v>
                </c:pt>
                <c:pt idx="44">
                  <c:v>9.2307692307692299</c:v>
                </c:pt>
                <c:pt idx="45">
                  <c:v>9.0697674418604652</c:v>
                </c:pt>
                <c:pt idx="46">
                  <c:v>8.536585365853659</c:v>
                </c:pt>
                <c:pt idx="47" formatCode="0.0_ ">
                  <c:v>8.9</c:v>
                </c:pt>
              </c:numCache>
            </c:numRef>
          </c:val>
          <c:extLst>
            <c:ext xmlns:c16="http://schemas.microsoft.com/office/drawing/2014/chart" uri="{C3380CC4-5D6E-409C-BE32-E72D297353CC}">
              <c16:uniqueId val="{00000000-3F20-44E9-9607-95EF45458872}"/>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1"/>
          <c:tx>
            <c:strRef>
              <c:f>'Ⅱ (3)'!$AL$3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1-3F20-44E9-9607-95EF45458872}"/>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(3)'!$AL$4:$AL$51</c:f>
              <c:numCache>
                <c:formatCode>General</c:formatCode>
                <c:ptCount val="48"/>
                <c:pt idx="0">
                  <c:v>7.988826815642458</c:v>
                </c:pt>
                <c:pt idx="1">
                  <c:v>9.5</c:v>
                </c:pt>
                <c:pt idx="2">
                  <c:v>9.0909090909090917</c:v>
                </c:pt>
                <c:pt idx="3">
                  <c:v>7.4285714285714288</c:v>
                </c:pt>
                <c:pt idx="4">
                  <c:v>8.8000000000000007</c:v>
                </c:pt>
                <c:pt idx="5">
                  <c:v>8.5714285714285712</c:v>
                </c:pt>
                <c:pt idx="6">
                  <c:v>5.9322033898305087</c:v>
                </c:pt>
                <c:pt idx="7">
                  <c:v>8.6363636363636367</c:v>
                </c:pt>
                <c:pt idx="8">
                  <c:v>9.6</c:v>
                </c:pt>
                <c:pt idx="9">
                  <c:v>9.1428571428571423</c:v>
                </c:pt>
                <c:pt idx="10">
                  <c:v>9.5238095238095237</c:v>
                </c:pt>
                <c:pt idx="11">
                  <c:v>7.9629629629629628</c:v>
                </c:pt>
                <c:pt idx="12">
                  <c:v>9.193548387096774</c:v>
                </c:pt>
                <c:pt idx="13">
                  <c:v>9.3939393939393945</c:v>
                </c:pt>
                <c:pt idx="14">
                  <c:v>9.6666666666666661</c:v>
                </c:pt>
                <c:pt idx="15">
                  <c:v>10</c:v>
                </c:pt>
                <c:pt idx="16">
                  <c:v>8.9473684210526319</c:v>
                </c:pt>
                <c:pt idx="17">
                  <c:v>8.8235294117647065</c:v>
                </c:pt>
                <c:pt idx="18">
                  <c:v>9.2592592592592595</c:v>
                </c:pt>
                <c:pt idx="19">
                  <c:v>9.220779220779221</c:v>
                </c:pt>
                <c:pt idx="20">
                  <c:v>9.7619047619047628</c:v>
                </c:pt>
                <c:pt idx="21">
                  <c:v>9.7142857142857135</c:v>
                </c:pt>
                <c:pt idx="22">
                  <c:v>9.8148148148148149</c:v>
                </c:pt>
                <c:pt idx="23">
                  <c:v>10</c:v>
                </c:pt>
                <c:pt idx="24">
                  <c:v>10</c:v>
                </c:pt>
                <c:pt idx="25">
                  <c:v>7.3076923076923075</c:v>
                </c:pt>
                <c:pt idx="26">
                  <c:v>9.7674418604651159</c:v>
                </c:pt>
                <c:pt idx="27">
                  <c:v>9.7560975609756095</c:v>
                </c:pt>
                <c:pt idx="28">
                  <c:v>6.9230769230769234</c:v>
                </c:pt>
                <c:pt idx="29">
                  <c:v>9</c:v>
                </c:pt>
                <c:pt idx="30">
                  <c:v>10</c:v>
                </c:pt>
                <c:pt idx="31">
                  <c:v>8.9473684210526319</c:v>
                </c:pt>
                <c:pt idx="32">
                  <c:v>9.6296296296296298</c:v>
                </c:pt>
                <c:pt idx="33">
                  <c:v>8.695652173913043</c:v>
                </c:pt>
                <c:pt idx="34">
                  <c:v>8.9473684210526319</c:v>
                </c:pt>
                <c:pt idx="35">
                  <c:v>9.5833333333333339</c:v>
                </c:pt>
                <c:pt idx="36">
                  <c:v>7.6470588235294121</c:v>
                </c:pt>
                <c:pt idx="37">
                  <c:v>5.5</c:v>
                </c:pt>
                <c:pt idx="38">
                  <c:v>9.7058823529411757</c:v>
                </c:pt>
                <c:pt idx="39">
                  <c:v>9.1666666666666661</c:v>
                </c:pt>
                <c:pt idx="40">
                  <c:v>10</c:v>
                </c:pt>
                <c:pt idx="41">
                  <c:v>9.5238095238095237</c:v>
                </c:pt>
                <c:pt idx="42">
                  <c:v>10</c:v>
                </c:pt>
                <c:pt idx="43">
                  <c:v>8.8888888888888893</c:v>
                </c:pt>
                <c:pt idx="44">
                  <c:v>9.2307692307692299</c:v>
                </c:pt>
                <c:pt idx="45">
                  <c:v>9.0697674418604652</c:v>
                </c:pt>
                <c:pt idx="46">
                  <c:v>8.536585365853659</c:v>
                </c:pt>
                <c:pt idx="47" formatCode="0.0_ ">
                  <c:v>8.9</c:v>
                </c:pt>
              </c:numCache>
            </c:numRef>
          </c:val>
          <c:smooth val="0"/>
          <c:extLst>
            <c:ext xmlns:c16="http://schemas.microsoft.com/office/drawing/2014/chart" uri="{C3380CC4-5D6E-409C-BE32-E72D297353CC}">
              <c16:uniqueId val="{00000002-3F20-44E9-9607-95EF45458872}"/>
            </c:ext>
          </c:extLst>
        </c:ser>
        <c:ser>
          <c:idx val="8"/>
          <c:order val="2"/>
          <c:tx>
            <c:strRef>
              <c:f>'Ⅱ (3)'!$AM$3</c:f>
              <c:strCache>
                <c:ptCount val="1"/>
                <c:pt idx="0">
                  <c:v>平均</c:v>
                </c:pt>
              </c:strCache>
            </c:strRef>
          </c:tx>
          <c:spPr>
            <a:ln w="19050">
              <a:solidFill>
                <a:srgbClr val="FF0000"/>
              </a:solidFill>
              <a:prstDash val="sysDash"/>
            </a:ln>
            <a:effectLst/>
          </c:spPr>
          <c:marker>
            <c:symbol val="none"/>
          </c:marker>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(3)'!$AM$4:$AM$51</c:f>
              <c:numCache>
                <c:formatCode>0.0_ </c:formatCode>
                <c:ptCount val="48"/>
                <c:pt idx="0">
                  <c:v>8.9</c:v>
                </c:pt>
                <c:pt idx="1">
                  <c:v>8.9</c:v>
                </c:pt>
                <c:pt idx="2">
                  <c:v>8.9</c:v>
                </c:pt>
                <c:pt idx="3">
                  <c:v>8.9</c:v>
                </c:pt>
                <c:pt idx="4">
                  <c:v>8.9</c:v>
                </c:pt>
                <c:pt idx="5">
                  <c:v>8.9</c:v>
                </c:pt>
                <c:pt idx="6">
                  <c:v>8.9</c:v>
                </c:pt>
                <c:pt idx="7">
                  <c:v>8.9</c:v>
                </c:pt>
                <c:pt idx="8">
                  <c:v>8.9</c:v>
                </c:pt>
                <c:pt idx="9">
                  <c:v>8.9</c:v>
                </c:pt>
                <c:pt idx="10">
                  <c:v>8.9</c:v>
                </c:pt>
                <c:pt idx="11">
                  <c:v>8.9</c:v>
                </c:pt>
                <c:pt idx="12">
                  <c:v>8.9</c:v>
                </c:pt>
                <c:pt idx="13">
                  <c:v>8.9</c:v>
                </c:pt>
                <c:pt idx="14">
                  <c:v>8.9</c:v>
                </c:pt>
                <c:pt idx="15">
                  <c:v>8.9</c:v>
                </c:pt>
                <c:pt idx="16">
                  <c:v>8.9</c:v>
                </c:pt>
                <c:pt idx="17">
                  <c:v>8.9</c:v>
                </c:pt>
                <c:pt idx="18">
                  <c:v>8.9</c:v>
                </c:pt>
                <c:pt idx="19">
                  <c:v>8.9</c:v>
                </c:pt>
                <c:pt idx="20">
                  <c:v>8.9</c:v>
                </c:pt>
                <c:pt idx="21">
                  <c:v>8.9</c:v>
                </c:pt>
                <c:pt idx="22">
                  <c:v>8.9</c:v>
                </c:pt>
                <c:pt idx="23">
                  <c:v>8.9</c:v>
                </c:pt>
                <c:pt idx="24">
                  <c:v>8.9</c:v>
                </c:pt>
                <c:pt idx="25">
                  <c:v>8.9</c:v>
                </c:pt>
                <c:pt idx="26">
                  <c:v>8.9</c:v>
                </c:pt>
                <c:pt idx="27">
                  <c:v>8.9</c:v>
                </c:pt>
                <c:pt idx="28">
                  <c:v>8.9</c:v>
                </c:pt>
                <c:pt idx="29">
                  <c:v>8.9</c:v>
                </c:pt>
                <c:pt idx="30">
                  <c:v>8.9</c:v>
                </c:pt>
                <c:pt idx="31">
                  <c:v>8.9</c:v>
                </c:pt>
                <c:pt idx="32">
                  <c:v>8.9</c:v>
                </c:pt>
                <c:pt idx="33">
                  <c:v>8.9</c:v>
                </c:pt>
                <c:pt idx="34">
                  <c:v>8.9</c:v>
                </c:pt>
                <c:pt idx="35">
                  <c:v>8.9</c:v>
                </c:pt>
                <c:pt idx="36">
                  <c:v>8.9</c:v>
                </c:pt>
                <c:pt idx="37">
                  <c:v>8.9</c:v>
                </c:pt>
                <c:pt idx="38">
                  <c:v>8.9</c:v>
                </c:pt>
                <c:pt idx="39">
                  <c:v>8.9</c:v>
                </c:pt>
                <c:pt idx="40">
                  <c:v>8.9</c:v>
                </c:pt>
                <c:pt idx="41">
                  <c:v>8.9</c:v>
                </c:pt>
                <c:pt idx="42">
                  <c:v>8.9</c:v>
                </c:pt>
                <c:pt idx="43">
                  <c:v>8.9</c:v>
                </c:pt>
                <c:pt idx="44">
                  <c:v>8.9</c:v>
                </c:pt>
                <c:pt idx="45">
                  <c:v>8.9</c:v>
                </c:pt>
                <c:pt idx="46">
                  <c:v>8.9</c:v>
                </c:pt>
                <c:pt idx="47">
                  <c:v>8.9</c:v>
                </c:pt>
              </c:numCache>
            </c:numRef>
          </c:val>
          <c:smooth val="0"/>
          <c:extLst>
            <c:ext xmlns:c16="http://schemas.microsoft.com/office/drawing/2014/chart" uri="{C3380CC4-5D6E-409C-BE32-E72D297353CC}">
              <c16:uniqueId val="{00000003-3F20-44E9-9607-95EF4545887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1"/>
        <c:delete val="1"/>
      </c:legendEntry>
      <c:legendEntry>
        <c:idx val="2"/>
        <c:delete val="1"/>
      </c:legendEntry>
      <c:layout>
        <c:manualLayout>
          <c:xMode val="edge"/>
          <c:yMode val="edge"/>
          <c:x val="5.8454114909407856E-2"/>
          <c:y val="0.72494481330973026"/>
          <c:w val="0.8052430023202356"/>
          <c:h val="3.0321513554320067E-2"/>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5162940993035345"/>
        </c:manualLayout>
      </c:layout>
      <c:barChart>
        <c:barDir val="col"/>
        <c:grouping val="stacked"/>
        <c:varyColors val="0"/>
        <c:ser>
          <c:idx val="1"/>
          <c:order val="0"/>
          <c:tx>
            <c:strRef>
              <c:f>'[【グラフ】市町村_0728b (version 1).xlsx]全体版 '!$X$2</c:f>
              <c:strCache>
                <c:ptCount val="1"/>
                <c:pt idx="0">
                  <c:v>Ⅰ　ＰＤＣＡサイクルの活用による保険者機能の強化に向けた体制等の構築(155点)(平均118.5点)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'!$X$3:$X$50</c:f>
              <c:numCache>
                <c:formatCode>General</c:formatCode>
                <c:ptCount val="48"/>
                <c:pt idx="0">
                  <c:v>104.74860335195531</c:v>
                </c:pt>
                <c:pt idx="1">
                  <c:v>129.25</c:v>
                </c:pt>
                <c:pt idx="2">
                  <c:v>108.33333333333333</c:v>
                </c:pt>
                <c:pt idx="3">
                  <c:v>109.57142857142857</c:v>
                </c:pt>
                <c:pt idx="4">
                  <c:v>91.2</c:v>
                </c:pt>
                <c:pt idx="5">
                  <c:v>124.14285714285714</c:v>
                </c:pt>
                <c:pt idx="6">
                  <c:v>107.20338983050847</c:v>
                </c:pt>
                <c:pt idx="7">
                  <c:v>137.95454545454547</c:v>
                </c:pt>
                <c:pt idx="8">
                  <c:v>131</c:v>
                </c:pt>
                <c:pt idx="9">
                  <c:v>120.71428571428571</c:v>
                </c:pt>
                <c:pt idx="10">
                  <c:v>127.85714285714286</c:v>
                </c:pt>
                <c:pt idx="11">
                  <c:v>113.61111111111111</c:v>
                </c:pt>
                <c:pt idx="12">
                  <c:v>135.48387096774192</c:v>
                </c:pt>
                <c:pt idx="13">
                  <c:v>129.84848484848484</c:v>
                </c:pt>
                <c:pt idx="14">
                  <c:v>141.83333333333334</c:v>
                </c:pt>
                <c:pt idx="15">
                  <c:v>140.33333333333334</c:v>
                </c:pt>
                <c:pt idx="16">
                  <c:v>132.10526315789474</c:v>
                </c:pt>
                <c:pt idx="17">
                  <c:v>121.76470588235294</c:v>
                </c:pt>
                <c:pt idx="18">
                  <c:v>107.5925925925926</c:v>
                </c:pt>
                <c:pt idx="19">
                  <c:v>94.870129870129873</c:v>
                </c:pt>
                <c:pt idx="20">
                  <c:v>118.21428571428571</c:v>
                </c:pt>
                <c:pt idx="21">
                  <c:v>133.42857142857142</c:v>
                </c:pt>
                <c:pt idx="22">
                  <c:v>114.62962962962963</c:v>
                </c:pt>
                <c:pt idx="23">
                  <c:v>113.62068965517241</c:v>
                </c:pt>
                <c:pt idx="24">
                  <c:v>129.21052631578948</c:v>
                </c:pt>
                <c:pt idx="25">
                  <c:v>120.96153846153847</c:v>
                </c:pt>
                <c:pt idx="26">
                  <c:v>140.23255813953489</c:v>
                </c:pt>
                <c:pt idx="27">
                  <c:v>115.60975609756098</c:v>
                </c:pt>
                <c:pt idx="28">
                  <c:v>87.179487179487182</c:v>
                </c:pt>
                <c:pt idx="29">
                  <c:v>140</c:v>
                </c:pt>
                <c:pt idx="30">
                  <c:v>129.47368421052633</c:v>
                </c:pt>
                <c:pt idx="31">
                  <c:v>119.73684210526316</c:v>
                </c:pt>
                <c:pt idx="32">
                  <c:v>116.29629629629629</c:v>
                </c:pt>
                <c:pt idx="33">
                  <c:v>116.08695652173913</c:v>
                </c:pt>
                <c:pt idx="34">
                  <c:v>110.52631578947368</c:v>
                </c:pt>
                <c:pt idx="35">
                  <c:v>116.66666666666667</c:v>
                </c:pt>
                <c:pt idx="36">
                  <c:v>116.76470588235294</c:v>
                </c:pt>
                <c:pt idx="37">
                  <c:v>122.5</c:v>
                </c:pt>
                <c:pt idx="38">
                  <c:v>127.35294117647059</c:v>
                </c:pt>
                <c:pt idx="39">
                  <c:v>121.66666666666667</c:v>
                </c:pt>
                <c:pt idx="40">
                  <c:v>126.75</c:v>
                </c:pt>
                <c:pt idx="41">
                  <c:v>110.47619047619048</c:v>
                </c:pt>
                <c:pt idx="42">
                  <c:v>124.77777777777777</c:v>
                </c:pt>
                <c:pt idx="43">
                  <c:v>134.16666666666666</c:v>
                </c:pt>
                <c:pt idx="44">
                  <c:v>105.76923076923077</c:v>
                </c:pt>
                <c:pt idx="45">
                  <c:v>104.18604651162791</c:v>
                </c:pt>
                <c:pt idx="46">
                  <c:v>139.39024390243901</c:v>
                </c:pt>
                <c:pt idx="47" formatCode="0.0_ ">
                  <c:v>118.4979896611143</c:v>
                </c:pt>
              </c:numCache>
            </c:numRef>
          </c:val>
          <c:extLst>
            <c:ext xmlns:c16="http://schemas.microsoft.com/office/drawing/2014/chart" uri="{C3380CC4-5D6E-409C-BE32-E72D297353CC}">
              <c16:uniqueId val="{00000000-057F-4C1B-B6FA-DC714B269F39}"/>
            </c:ext>
          </c:extLst>
        </c:ser>
        <c:ser>
          <c:idx val="2"/>
          <c:order val="1"/>
          <c:tx>
            <c:strRef>
              <c:f>'[【グラフ】市町村_0728b (version 1).xlsx]全体版 '!$Y$2</c:f>
              <c:strCache>
                <c:ptCount val="1"/>
                <c:pt idx="0">
                  <c:v>Ⅱ　自立支援、重度化防止等に資する施策の推進(1,190点)(平均612.1点)</c:v>
                </c:pt>
              </c:strCache>
            </c:strRef>
          </c:tx>
          <c:spPr>
            <a:solidFill>
              <a:schemeClr val="accent2">
                <a:lumMod val="40000"/>
                <a:lumOff val="60000"/>
              </a:schemeClr>
            </a:solidFill>
            <a:ln w="6350">
              <a:solidFill>
                <a:schemeClr val="bg1">
                  <a:lumMod val="50000"/>
                </a:schemeClr>
              </a:solidFill>
            </a:ln>
            <a:effectLst/>
          </c:spPr>
          <c:invertIfNegative val="0"/>
          <c:dLbls>
            <c:dLbl>
              <c:idx val="13"/>
              <c:layout>
                <c:manualLayout>
                  <c:x val="0"/>
                  <c:y val="6.2910102454303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57F-4C1B-B6FA-DC714B269F39}"/>
                </c:ext>
              </c:extLst>
            </c:dLbl>
            <c:dLbl>
              <c:idx val="29"/>
              <c:layout>
                <c:manualLayout>
                  <c:x val="-1.0418072782848669E-16"/>
                  <c:y val="1.04850170757171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57F-4C1B-B6FA-DC714B269F39}"/>
                </c:ext>
              </c:extLst>
            </c:dLbl>
            <c:dLbl>
              <c:idx val="36"/>
              <c:layout>
                <c:manualLayout>
                  <c:x val="-1.0418072782848669E-16"/>
                  <c:y val="-6.2910102454303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57F-4C1B-B6FA-DC714B269F39}"/>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'!$Y$3:$Y$50</c:f>
              <c:numCache>
                <c:formatCode>General</c:formatCode>
                <c:ptCount val="48"/>
                <c:pt idx="0">
                  <c:v>549.38547486033519</c:v>
                </c:pt>
                <c:pt idx="1">
                  <c:v>685.97500000000002</c:v>
                </c:pt>
                <c:pt idx="2">
                  <c:v>537.24242424242425</c:v>
                </c:pt>
                <c:pt idx="3">
                  <c:v>623.74285714285713</c:v>
                </c:pt>
                <c:pt idx="4">
                  <c:v>469.04</c:v>
                </c:pt>
                <c:pt idx="5">
                  <c:v>601.91428571428571</c:v>
                </c:pt>
                <c:pt idx="6">
                  <c:v>511.03389830508473</c:v>
                </c:pt>
                <c:pt idx="7">
                  <c:v>562.97727272727275</c:v>
                </c:pt>
                <c:pt idx="8">
                  <c:v>649.4</c:v>
                </c:pt>
                <c:pt idx="9">
                  <c:v>586.02857142857147</c:v>
                </c:pt>
                <c:pt idx="10">
                  <c:v>587.34920634920638</c:v>
                </c:pt>
                <c:pt idx="11">
                  <c:v>524.42592592592598</c:v>
                </c:pt>
                <c:pt idx="12">
                  <c:v>666.25806451612902</c:v>
                </c:pt>
                <c:pt idx="13">
                  <c:v>641.33333333333337</c:v>
                </c:pt>
                <c:pt idx="14">
                  <c:v>659.56666666666672</c:v>
                </c:pt>
                <c:pt idx="15">
                  <c:v>810.5333333333333</c:v>
                </c:pt>
                <c:pt idx="16">
                  <c:v>678.63157894736844</c:v>
                </c:pt>
                <c:pt idx="17">
                  <c:v>597.41176470588232</c:v>
                </c:pt>
                <c:pt idx="18">
                  <c:v>646.44444444444446</c:v>
                </c:pt>
                <c:pt idx="19">
                  <c:v>592.28571428571433</c:v>
                </c:pt>
                <c:pt idx="20">
                  <c:v>621.14285714285711</c:v>
                </c:pt>
                <c:pt idx="21">
                  <c:v>743.85714285714289</c:v>
                </c:pt>
                <c:pt idx="22">
                  <c:v>633.16666666666663</c:v>
                </c:pt>
                <c:pt idx="23">
                  <c:v>637.20689655172418</c:v>
                </c:pt>
                <c:pt idx="24">
                  <c:v>651.26315789473688</c:v>
                </c:pt>
                <c:pt idx="25">
                  <c:v>582.03846153846155</c:v>
                </c:pt>
                <c:pt idx="26">
                  <c:v>727.06976744186045</c:v>
                </c:pt>
                <c:pt idx="27">
                  <c:v>680.90243902439022</c:v>
                </c:pt>
                <c:pt idx="28">
                  <c:v>526.0512820512821</c:v>
                </c:pt>
                <c:pt idx="29">
                  <c:v>604.5</c:v>
                </c:pt>
                <c:pt idx="30">
                  <c:v>673.63157894736844</c:v>
                </c:pt>
                <c:pt idx="31">
                  <c:v>683.47368421052636</c:v>
                </c:pt>
                <c:pt idx="32">
                  <c:v>689.74074074074076</c:v>
                </c:pt>
                <c:pt idx="33">
                  <c:v>599.13043478260875</c:v>
                </c:pt>
                <c:pt idx="34">
                  <c:v>536.26315789473688</c:v>
                </c:pt>
                <c:pt idx="35">
                  <c:v>532.20833333333337</c:v>
                </c:pt>
                <c:pt idx="36">
                  <c:v>568.88235294117646</c:v>
                </c:pt>
                <c:pt idx="37">
                  <c:v>534.4</c:v>
                </c:pt>
                <c:pt idx="38">
                  <c:v>682.29411764705878</c:v>
                </c:pt>
                <c:pt idx="39">
                  <c:v>624.5333333333333</c:v>
                </c:pt>
                <c:pt idx="40">
                  <c:v>749.85</c:v>
                </c:pt>
                <c:pt idx="41">
                  <c:v>681.47619047619048</c:v>
                </c:pt>
                <c:pt idx="42">
                  <c:v>659.71111111111111</c:v>
                </c:pt>
                <c:pt idx="43">
                  <c:v>777.83333333333337</c:v>
                </c:pt>
                <c:pt idx="44">
                  <c:v>643.15384615384619</c:v>
                </c:pt>
                <c:pt idx="45">
                  <c:v>619.34883720930236</c:v>
                </c:pt>
                <c:pt idx="46">
                  <c:v>519.8780487804878</c:v>
                </c:pt>
                <c:pt idx="47" formatCode="0.0_ ">
                  <c:v>612.1</c:v>
                </c:pt>
              </c:numCache>
            </c:numRef>
          </c:val>
          <c:extLst>
            <c:ext xmlns:c16="http://schemas.microsoft.com/office/drawing/2014/chart" uri="{C3380CC4-5D6E-409C-BE32-E72D297353CC}">
              <c16:uniqueId val="{00000004-057F-4C1B-B6FA-DC714B269F39}"/>
            </c:ext>
          </c:extLst>
        </c:ser>
        <c:ser>
          <c:idx val="3"/>
          <c:order val="2"/>
          <c:tx>
            <c:strRef>
              <c:f>'[【グラフ】市町村_0728b (version 1).xlsx]全体版 '!$Z$2</c:f>
              <c:strCache>
                <c:ptCount val="1"/>
                <c:pt idx="0">
                  <c:v>Ⅲ　介護保険運営の安定化に資する施策の推進(245点)(平均106.2点)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'!$Z$3:$Z$50</c:f>
              <c:numCache>
                <c:formatCode>General</c:formatCode>
                <c:ptCount val="48"/>
                <c:pt idx="0">
                  <c:v>102.02234636871508</c:v>
                </c:pt>
                <c:pt idx="1">
                  <c:v>103.22499999999999</c:v>
                </c:pt>
                <c:pt idx="2">
                  <c:v>105.12121212121212</c:v>
                </c:pt>
                <c:pt idx="3">
                  <c:v>97.742857142857147</c:v>
                </c:pt>
                <c:pt idx="4">
                  <c:v>86.2</c:v>
                </c:pt>
                <c:pt idx="5">
                  <c:v>100.34285714285714</c:v>
                </c:pt>
                <c:pt idx="6">
                  <c:v>75.016949152542367</c:v>
                </c:pt>
                <c:pt idx="7">
                  <c:v>104.15909090909091</c:v>
                </c:pt>
                <c:pt idx="8">
                  <c:v>103.8</c:v>
                </c:pt>
                <c:pt idx="9">
                  <c:v>81.257142857142853</c:v>
                </c:pt>
                <c:pt idx="10">
                  <c:v>95.222222222222229</c:v>
                </c:pt>
                <c:pt idx="11">
                  <c:v>92.222222222222229</c:v>
                </c:pt>
                <c:pt idx="12">
                  <c:v>122.59677419354838</c:v>
                </c:pt>
                <c:pt idx="13">
                  <c:v>123.3030303030303</c:v>
                </c:pt>
                <c:pt idx="14">
                  <c:v>109.06666666666666</c:v>
                </c:pt>
                <c:pt idx="15">
                  <c:v>137.46666666666667</c:v>
                </c:pt>
                <c:pt idx="16">
                  <c:v>122.57894736842105</c:v>
                </c:pt>
                <c:pt idx="17">
                  <c:v>104.47058823529412</c:v>
                </c:pt>
                <c:pt idx="18">
                  <c:v>103.18518518518519</c:v>
                </c:pt>
                <c:pt idx="19">
                  <c:v>97.584415584415581</c:v>
                </c:pt>
                <c:pt idx="20">
                  <c:v>103.9047619047619</c:v>
                </c:pt>
                <c:pt idx="21">
                  <c:v>139.91428571428571</c:v>
                </c:pt>
                <c:pt idx="22">
                  <c:v>114.85185185185185</c:v>
                </c:pt>
                <c:pt idx="23">
                  <c:v>107.48275862068965</c:v>
                </c:pt>
                <c:pt idx="24">
                  <c:v>131.36842105263159</c:v>
                </c:pt>
                <c:pt idx="25">
                  <c:v>110.07692307692308</c:v>
                </c:pt>
                <c:pt idx="26">
                  <c:v>141.25581395348837</c:v>
                </c:pt>
                <c:pt idx="27">
                  <c:v>130.34146341463415</c:v>
                </c:pt>
                <c:pt idx="28">
                  <c:v>80.84615384615384</c:v>
                </c:pt>
                <c:pt idx="29">
                  <c:v>97.033333333333331</c:v>
                </c:pt>
                <c:pt idx="30">
                  <c:v>87.21052631578948</c:v>
                </c:pt>
                <c:pt idx="31">
                  <c:v>131.21052631578948</c:v>
                </c:pt>
                <c:pt idx="32">
                  <c:v>110.14814814814815</c:v>
                </c:pt>
                <c:pt idx="33">
                  <c:v>137.30434782608697</c:v>
                </c:pt>
                <c:pt idx="34">
                  <c:v>84.21052631578948</c:v>
                </c:pt>
                <c:pt idx="35">
                  <c:v>85.458333333333329</c:v>
                </c:pt>
                <c:pt idx="36">
                  <c:v>100.47058823529412</c:v>
                </c:pt>
                <c:pt idx="37">
                  <c:v>96.25</c:v>
                </c:pt>
                <c:pt idx="38">
                  <c:v>127</c:v>
                </c:pt>
                <c:pt idx="39">
                  <c:v>107.55</c:v>
                </c:pt>
                <c:pt idx="40">
                  <c:v>113.15</c:v>
                </c:pt>
                <c:pt idx="41">
                  <c:v>124.42857142857143</c:v>
                </c:pt>
                <c:pt idx="42">
                  <c:v>101.31111111111112</c:v>
                </c:pt>
                <c:pt idx="43">
                  <c:v>134.88888888888889</c:v>
                </c:pt>
                <c:pt idx="44">
                  <c:v>124.84615384615384</c:v>
                </c:pt>
                <c:pt idx="45">
                  <c:v>114.02325581395348</c:v>
                </c:pt>
                <c:pt idx="46">
                  <c:v>82.756097560975604</c:v>
                </c:pt>
                <c:pt idx="47" formatCode="0.0_ ">
                  <c:v>106.2</c:v>
                </c:pt>
              </c:numCache>
            </c:numRef>
          </c:val>
          <c:extLst>
            <c:ext xmlns:c16="http://schemas.microsoft.com/office/drawing/2014/chart" uri="{C3380CC4-5D6E-409C-BE32-E72D297353CC}">
              <c16:uniqueId val="{00000005-057F-4C1B-B6FA-DC714B269F39}"/>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4"/>
          <c:order val="3"/>
          <c:tx>
            <c:strRef>
              <c:f>'[【グラフ】市町村_0728b (version 1).xlsx]全体版 '!$AA$2</c:f>
              <c:strCache>
                <c:ptCount val="1"/>
                <c:pt idx="0">
                  <c:v>合計</c:v>
                </c:pt>
              </c:strCache>
            </c:strRef>
          </c:tx>
          <c:spPr>
            <a:ln w="6350">
              <a:noFill/>
            </a:ln>
            <a:effectLst/>
          </c:spPr>
          <c:marker>
            <c:symbol val="none"/>
          </c:marker>
          <c:dLbls>
            <c:dLbl>
              <c:idx val="23"/>
              <c:layout>
                <c:manualLayout>
                  <c:x val="-2.1792965817960534E-2"/>
                  <c:y val="-2.200284961298728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057F-4C1B-B6FA-DC714B269F39}"/>
                </c:ext>
              </c:extLst>
            </c:dLbl>
            <c:dLbl>
              <c:idx val="42"/>
              <c:layout>
                <c:manualLayout>
                  <c:x val="-2.1792965817960534E-2"/>
                  <c:y val="-1.9905846197843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57F-4C1B-B6FA-DC714B269F39}"/>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8-057F-4C1B-B6FA-DC714B269F39}"/>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'!$AA$3:$AA$50</c:f>
              <c:numCache>
                <c:formatCode>General</c:formatCode>
                <c:ptCount val="48"/>
                <c:pt idx="0">
                  <c:v>756.15642458100558</c:v>
                </c:pt>
                <c:pt idx="1">
                  <c:v>918.45</c:v>
                </c:pt>
                <c:pt idx="2">
                  <c:v>750.69696969696975</c:v>
                </c:pt>
                <c:pt idx="3">
                  <c:v>831.05714285714282</c:v>
                </c:pt>
                <c:pt idx="4">
                  <c:v>646.44000000000005</c:v>
                </c:pt>
                <c:pt idx="5">
                  <c:v>826.4</c:v>
                </c:pt>
                <c:pt idx="6">
                  <c:v>693.25423728813564</c:v>
                </c:pt>
                <c:pt idx="7">
                  <c:v>805.09090909090912</c:v>
                </c:pt>
                <c:pt idx="8">
                  <c:v>884.2</c:v>
                </c:pt>
                <c:pt idx="9">
                  <c:v>788</c:v>
                </c:pt>
                <c:pt idx="10">
                  <c:v>810.42857142857144</c:v>
                </c:pt>
                <c:pt idx="11">
                  <c:v>730.25925925925924</c:v>
                </c:pt>
                <c:pt idx="12">
                  <c:v>924.33870967741939</c:v>
                </c:pt>
                <c:pt idx="13">
                  <c:v>894.4848484848485</c:v>
                </c:pt>
                <c:pt idx="14">
                  <c:v>910.4666666666667</c:v>
                </c:pt>
                <c:pt idx="15">
                  <c:v>1088.3333333333333</c:v>
                </c:pt>
                <c:pt idx="16">
                  <c:v>933.31578947368416</c:v>
                </c:pt>
                <c:pt idx="17">
                  <c:v>823.64705882352939</c:v>
                </c:pt>
                <c:pt idx="18">
                  <c:v>857.22222222222217</c:v>
                </c:pt>
                <c:pt idx="19">
                  <c:v>784.74025974025972</c:v>
                </c:pt>
                <c:pt idx="20">
                  <c:v>843.26190476190482</c:v>
                </c:pt>
                <c:pt idx="21">
                  <c:v>1017.2</c:v>
                </c:pt>
                <c:pt idx="22">
                  <c:v>862.64814814814815</c:v>
                </c:pt>
                <c:pt idx="23">
                  <c:v>858.31034482758616</c:v>
                </c:pt>
                <c:pt idx="24">
                  <c:v>911.84210526315792</c:v>
                </c:pt>
                <c:pt idx="25">
                  <c:v>813.07692307692309</c:v>
                </c:pt>
                <c:pt idx="26">
                  <c:v>1008.5581395348837</c:v>
                </c:pt>
                <c:pt idx="27">
                  <c:v>926.85365853658539</c:v>
                </c:pt>
                <c:pt idx="28">
                  <c:v>694.07692307692309</c:v>
                </c:pt>
                <c:pt idx="29">
                  <c:v>841.5333333333333</c:v>
                </c:pt>
                <c:pt idx="30">
                  <c:v>890.31578947368416</c:v>
                </c:pt>
                <c:pt idx="31">
                  <c:v>934.42105263157896</c:v>
                </c:pt>
                <c:pt idx="32">
                  <c:v>916.18518518518522</c:v>
                </c:pt>
                <c:pt idx="33">
                  <c:v>852.52173913043475</c:v>
                </c:pt>
                <c:pt idx="34">
                  <c:v>731</c:v>
                </c:pt>
                <c:pt idx="35">
                  <c:v>734.33333333333337</c:v>
                </c:pt>
                <c:pt idx="36">
                  <c:v>786.11764705882354</c:v>
                </c:pt>
                <c:pt idx="37">
                  <c:v>753.15</c:v>
                </c:pt>
                <c:pt idx="38">
                  <c:v>936.64705882352939</c:v>
                </c:pt>
                <c:pt idx="39">
                  <c:v>853.75</c:v>
                </c:pt>
                <c:pt idx="40">
                  <c:v>989.75</c:v>
                </c:pt>
                <c:pt idx="41">
                  <c:v>916.38095238095241</c:v>
                </c:pt>
                <c:pt idx="42">
                  <c:v>885.8</c:v>
                </c:pt>
                <c:pt idx="43">
                  <c:v>1046.8888888888889</c:v>
                </c:pt>
                <c:pt idx="44">
                  <c:v>873.76923076923072</c:v>
                </c:pt>
                <c:pt idx="45">
                  <c:v>837.55813953488371</c:v>
                </c:pt>
                <c:pt idx="46">
                  <c:v>742.02439024390242</c:v>
                </c:pt>
                <c:pt idx="47" formatCode="0.0_ ">
                  <c:v>836.80413555427913</c:v>
                </c:pt>
              </c:numCache>
            </c:numRef>
          </c:val>
          <c:smooth val="0"/>
          <c:extLst>
            <c:ext xmlns:c16="http://schemas.microsoft.com/office/drawing/2014/chart" uri="{C3380CC4-5D6E-409C-BE32-E72D297353CC}">
              <c16:uniqueId val="{00000009-057F-4C1B-B6FA-DC714B269F39}"/>
            </c:ext>
          </c:extLst>
        </c:ser>
        <c:ser>
          <c:idx val="5"/>
          <c:order val="4"/>
          <c:tx>
            <c:strRef>
              <c:f>'[【グラフ】市町村_0728b (version 1).xlsx]全体版 '!$AB$2</c:f>
              <c:strCache>
                <c:ptCount val="1"/>
                <c:pt idx="0">
                  <c:v>平均</c:v>
                </c:pt>
              </c:strCache>
            </c:strRef>
          </c:tx>
          <c:spPr>
            <a:ln w="19050">
              <a:solidFill>
                <a:srgbClr val="FF0000"/>
              </a:solidFill>
              <a:prstDash val="sysDash"/>
            </a:ln>
            <a:effectLst/>
          </c:spPr>
          <c:marker>
            <c:symbol val="none"/>
          </c:marker>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'!$AB$3:$AB$50</c:f>
              <c:numCache>
                <c:formatCode>0.0_ </c:formatCode>
                <c:ptCount val="48"/>
                <c:pt idx="0">
                  <c:v>836.80413555427913</c:v>
                </c:pt>
                <c:pt idx="1">
                  <c:v>836.80413555427913</c:v>
                </c:pt>
                <c:pt idx="2">
                  <c:v>836.80413555427913</c:v>
                </c:pt>
                <c:pt idx="3">
                  <c:v>836.80413555427913</c:v>
                </c:pt>
                <c:pt idx="4">
                  <c:v>836.80413555427913</c:v>
                </c:pt>
                <c:pt idx="5">
                  <c:v>836.80413555427913</c:v>
                </c:pt>
                <c:pt idx="6">
                  <c:v>836.80413555427913</c:v>
                </c:pt>
                <c:pt idx="7">
                  <c:v>836.80413555427913</c:v>
                </c:pt>
                <c:pt idx="8">
                  <c:v>836.80413555427913</c:v>
                </c:pt>
                <c:pt idx="9">
                  <c:v>836.80413555427913</c:v>
                </c:pt>
                <c:pt idx="10">
                  <c:v>836.80413555427913</c:v>
                </c:pt>
                <c:pt idx="11">
                  <c:v>836.80413555427913</c:v>
                </c:pt>
                <c:pt idx="12">
                  <c:v>836.80413555427913</c:v>
                </c:pt>
                <c:pt idx="13">
                  <c:v>836.80413555427913</c:v>
                </c:pt>
                <c:pt idx="14">
                  <c:v>836.80413555427913</c:v>
                </c:pt>
                <c:pt idx="15">
                  <c:v>836.80413555427913</c:v>
                </c:pt>
                <c:pt idx="16">
                  <c:v>836.80413555427913</c:v>
                </c:pt>
                <c:pt idx="17">
                  <c:v>836.80413555427913</c:v>
                </c:pt>
                <c:pt idx="18">
                  <c:v>836.80413555427913</c:v>
                </c:pt>
                <c:pt idx="19">
                  <c:v>836.80413555427913</c:v>
                </c:pt>
                <c:pt idx="20">
                  <c:v>836.80413555427913</c:v>
                </c:pt>
                <c:pt idx="21">
                  <c:v>836.80413555427913</c:v>
                </c:pt>
                <c:pt idx="22">
                  <c:v>836.80413555427913</c:v>
                </c:pt>
                <c:pt idx="23">
                  <c:v>836.80413555427913</c:v>
                </c:pt>
                <c:pt idx="24">
                  <c:v>836.80413555427913</c:v>
                </c:pt>
                <c:pt idx="25">
                  <c:v>836.80413555427913</c:v>
                </c:pt>
                <c:pt idx="26">
                  <c:v>836.80413555427913</c:v>
                </c:pt>
                <c:pt idx="27">
                  <c:v>836.80413555427913</c:v>
                </c:pt>
                <c:pt idx="28">
                  <c:v>836.80413555427913</c:v>
                </c:pt>
                <c:pt idx="29">
                  <c:v>836.80413555427913</c:v>
                </c:pt>
                <c:pt idx="30">
                  <c:v>836.80413555427913</c:v>
                </c:pt>
                <c:pt idx="31">
                  <c:v>836.80413555427913</c:v>
                </c:pt>
                <c:pt idx="32">
                  <c:v>836.80413555427913</c:v>
                </c:pt>
                <c:pt idx="33">
                  <c:v>836.80413555427913</c:v>
                </c:pt>
                <c:pt idx="34">
                  <c:v>836.80413555427913</c:v>
                </c:pt>
                <c:pt idx="35">
                  <c:v>836.80413555427913</c:v>
                </c:pt>
                <c:pt idx="36">
                  <c:v>836.80413555427913</c:v>
                </c:pt>
                <c:pt idx="37">
                  <c:v>836.80413555427913</c:v>
                </c:pt>
                <c:pt idx="38">
                  <c:v>836.80413555427913</c:v>
                </c:pt>
                <c:pt idx="39">
                  <c:v>836.80413555427913</c:v>
                </c:pt>
                <c:pt idx="40">
                  <c:v>836.80413555427913</c:v>
                </c:pt>
                <c:pt idx="41">
                  <c:v>836.80413555427913</c:v>
                </c:pt>
                <c:pt idx="42">
                  <c:v>836.80413555427913</c:v>
                </c:pt>
                <c:pt idx="43">
                  <c:v>836.80413555427913</c:v>
                </c:pt>
                <c:pt idx="44">
                  <c:v>836.80413555427913</c:v>
                </c:pt>
                <c:pt idx="45">
                  <c:v>836.80413555427913</c:v>
                </c:pt>
                <c:pt idx="46">
                  <c:v>836.80413555427913</c:v>
                </c:pt>
                <c:pt idx="47">
                  <c:v>836.80413555427913</c:v>
                </c:pt>
              </c:numCache>
            </c:numRef>
          </c:val>
          <c:smooth val="0"/>
          <c:extLst>
            <c:ext xmlns:c16="http://schemas.microsoft.com/office/drawing/2014/chart" uri="{C3380CC4-5D6E-409C-BE32-E72D297353CC}">
              <c16:uniqueId val="{0000000A-057F-4C1B-B6FA-DC714B269F39}"/>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3"/>
        <c:delete val="1"/>
      </c:legendEntry>
      <c:legendEntry>
        <c:idx val="4"/>
        <c:delete val="1"/>
      </c:legendEntry>
      <c:layout>
        <c:manualLayout>
          <c:xMode val="edge"/>
          <c:yMode val="edge"/>
          <c:x val="0.17110393781376576"/>
          <c:y val="0.85222527194961772"/>
          <c:w val="0.70252045707204169"/>
          <c:h val="0.146692823224329"/>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(4)</a:t>
            </a:r>
            <a:r>
              <a:rPr lang="ja-JP" altLang="en-US" sz="1200"/>
              <a:t>認知症総合支援 都道府県別市町村得点</a:t>
            </a:r>
            <a:r>
              <a:rPr lang="en-US" altLang="ja-JP" sz="1200"/>
              <a:t>(</a:t>
            </a:r>
            <a:r>
              <a:rPr lang="ja-JP" altLang="en-US" sz="1200"/>
              <a:t>満点</a:t>
            </a:r>
            <a:r>
              <a:rPr lang="en-US" altLang="ja-JP" sz="1200"/>
              <a:t>220</a:t>
            </a:r>
            <a:r>
              <a:rPr lang="ja-JP" altLang="en-US" sz="1200"/>
              <a:t>点、平均点</a:t>
            </a:r>
            <a:r>
              <a:rPr lang="en-US" altLang="ja-JP" sz="1200"/>
              <a:t>123.6</a:t>
            </a:r>
            <a:r>
              <a:rPr lang="ja-JP" altLang="en-US" sz="1200"/>
              <a:t>点、得点率</a:t>
            </a:r>
            <a:r>
              <a:rPr lang="en-US" altLang="ja-JP" sz="1200"/>
              <a:t>56.2%)</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(4)'!$AN$3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7"/>
              <c:layout>
                <c:manualLayout>
                  <c:x val="0"/>
                  <c:y val="1.25842251288149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8A7-462E-AF9C-5EFB20B0AF53}"/>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1-48A7-462E-AF9C-5EFB20B0AF53}"/>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(4)'!$AN$4:$AN$51</c:f>
              <c:numCache>
                <c:formatCode>General</c:formatCode>
                <c:ptCount val="48"/>
                <c:pt idx="0">
                  <c:v>97.094972067039109</c:v>
                </c:pt>
                <c:pt idx="1">
                  <c:v>146.125</c:v>
                </c:pt>
                <c:pt idx="2">
                  <c:v>103.63636363636364</c:v>
                </c:pt>
                <c:pt idx="3">
                  <c:v>135.85714285714286</c:v>
                </c:pt>
                <c:pt idx="4">
                  <c:v>106.6</c:v>
                </c:pt>
                <c:pt idx="5">
                  <c:v>113</c:v>
                </c:pt>
                <c:pt idx="6">
                  <c:v>99.491525423728817</c:v>
                </c:pt>
                <c:pt idx="7">
                  <c:v>118.29545454545455</c:v>
                </c:pt>
                <c:pt idx="8">
                  <c:v>144.19999999999999</c:v>
                </c:pt>
                <c:pt idx="9">
                  <c:v>123.42857142857143</c:v>
                </c:pt>
                <c:pt idx="10">
                  <c:v>119.52380952380952</c:v>
                </c:pt>
                <c:pt idx="11">
                  <c:v>109.53703703703704</c:v>
                </c:pt>
                <c:pt idx="12">
                  <c:v>151.93548387096774</c:v>
                </c:pt>
                <c:pt idx="13">
                  <c:v>151.21212121212122</c:v>
                </c:pt>
                <c:pt idx="14">
                  <c:v>133.16666666666666</c:v>
                </c:pt>
                <c:pt idx="15">
                  <c:v>158</c:v>
                </c:pt>
                <c:pt idx="16">
                  <c:v>123.68421052631579</c:v>
                </c:pt>
                <c:pt idx="17">
                  <c:v>128.8235294117647</c:v>
                </c:pt>
                <c:pt idx="18">
                  <c:v>128.33333333333334</c:v>
                </c:pt>
                <c:pt idx="19">
                  <c:v>107.85714285714286</c:v>
                </c:pt>
                <c:pt idx="20">
                  <c:v>127.14285714285714</c:v>
                </c:pt>
                <c:pt idx="21">
                  <c:v>177</c:v>
                </c:pt>
                <c:pt idx="22">
                  <c:v>132.87037037037038</c:v>
                </c:pt>
                <c:pt idx="23">
                  <c:v>143.27586206896552</c:v>
                </c:pt>
                <c:pt idx="24">
                  <c:v>136.31578947368422</c:v>
                </c:pt>
                <c:pt idx="25">
                  <c:v>143.46153846153845</c:v>
                </c:pt>
                <c:pt idx="26">
                  <c:v>161.74418604651163</c:v>
                </c:pt>
                <c:pt idx="27">
                  <c:v>144.8780487804878</c:v>
                </c:pt>
                <c:pt idx="28">
                  <c:v>94.230769230769226</c:v>
                </c:pt>
                <c:pt idx="29">
                  <c:v>130.5</c:v>
                </c:pt>
                <c:pt idx="30">
                  <c:v>150</c:v>
                </c:pt>
                <c:pt idx="31">
                  <c:v>135.26315789473685</c:v>
                </c:pt>
                <c:pt idx="32">
                  <c:v>140.55555555555554</c:v>
                </c:pt>
                <c:pt idx="33">
                  <c:v>128.69565217391303</c:v>
                </c:pt>
                <c:pt idx="34">
                  <c:v>123.94736842105263</c:v>
                </c:pt>
                <c:pt idx="35">
                  <c:v>90.833333333333329</c:v>
                </c:pt>
                <c:pt idx="36">
                  <c:v>135.88235294117646</c:v>
                </c:pt>
                <c:pt idx="37">
                  <c:v>122.5</c:v>
                </c:pt>
                <c:pt idx="38">
                  <c:v>113.38235294117646</c:v>
                </c:pt>
                <c:pt idx="39">
                  <c:v>113.25</c:v>
                </c:pt>
                <c:pt idx="40">
                  <c:v>140</c:v>
                </c:pt>
                <c:pt idx="41">
                  <c:v>131.42857142857142</c:v>
                </c:pt>
                <c:pt idx="42">
                  <c:v>122.33333333333333</c:v>
                </c:pt>
                <c:pt idx="43">
                  <c:v>155.27777777777777</c:v>
                </c:pt>
                <c:pt idx="44">
                  <c:v>124.61538461538461</c:v>
                </c:pt>
                <c:pt idx="45">
                  <c:v>117.44186046511628</c:v>
                </c:pt>
                <c:pt idx="46">
                  <c:v>88.41463414634147</c:v>
                </c:pt>
                <c:pt idx="47" formatCode="0.0_ ">
                  <c:v>123.6</c:v>
                </c:pt>
              </c:numCache>
            </c:numRef>
          </c:val>
          <c:extLst>
            <c:ext xmlns:c16="http://schemas.microsoft.com/office/drawing/2014/chart" uri="{C3380CC4-5D6E-409C-BE32-E72D297353CC}">
              <c16:uniqueId val="{00000002-48A7-462E-AF9C-5EFB20B0AF53}"/>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(4)'!$AO$3</c:f>
              <c:strCache>
                <c:ptCount val="1"/>
                <c:pt idx="0">
                  <c:v>平均</c:v>
                </c:pt>
              </c:strCache>
            </c:strRef>
          </c:tx>
          <c:spPr>
            <a:ln w="19050" cap="rnd">
              <a:solidFill>
                <a:srgbClr val="FF0000"/>
              </a:solidFill>
              <a:prstDash val="sysDash"/>
              <a:round/>
            </a:ln>
            <a:effectLst/>
          </c:spPr>
          <c:marker>
            <c:symbol val="none"/>
          </c:marker>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(4)'!$AO$4:$AO$51</c:f>
              <c:numCache>
                <c:formatCode>0.0_ </c:formatCode>
                <c:ptCount val="48"/>
                <c:pt idx="0">
                  <c:v>123.6</c:v>
                </c:pt>
                <c:pt idx="1">
                  <c:v>123.6</c:v>
                </c:pt>
                <c:pt idx="2">
                  <c:v>123.6</c:v>
                </c:pt>
                <c:pt idx="3">
                  <c:v>123.6</c:v>
                </c:pt>
                <c:pt idx="4">
                  <c:v>123.6</c:v>
                </c:pt>
                <c:pt idx="5">
                  <c:v>123.6</c:v>
                </c:pt>
                <c:pt idx="6">
                  <c:v>123.6</c:v>
                </c:pt>
                <c:pt idx="7">
                  <c:v>123.6</c:v>
                </c:pt>
                <c:pt idx="8">
                  <c:v>123.6</c:v>
                </c:pt>
                <c:pt idx="9">
                  <c:v>123.6</c:v>
                </c:pt>
                <c:pt idx="10">
                  <c:v>123.6</c:v>
                </c:pt>
                <c:pt idx="11">
                  <c:v>123.6</c:v>
                </c:pt>
                <c:pt idx="12">
                  <c:v>123.6</c:v>
                </c:pt>
                <c:pt idx="13">
                  <c:v>123.6</c:v>
                </c:pt>
                <c:pt idx="14">
                  <c:v>123.6</c:v>
                </c:pt>
                <c:pt idx="15">
                  <c:v>123.6</c:v>
                </c:pt>
                <c:pt idx="16">
                  <c:v>123.6</c:v>
                </c:pt>
                <c:pt idx="17">
                  <c:v>123.6</c:v>
                </c:pt>
                <c:pt idx="18">
                  <c:v>123.6</c:v>
                </c:pt>
                <c:pt idx="19">
                  <c:v>123.6</c:v>
                </c:pt>
                <c:pt idx="20">
                  <c:v>123.6</c:v>
                </c:pt>
                <c:pt idx="21">
                  <c:v>123.6</c:v>
                </c:pt>
                <c:pt idx="22">
                  <c:v>123.6</c:v>
                </c:pt>
                <c:pt idx="23">
                  <c:v>123.6</c:v>
                </c:pt>
                <c:pt idx="24">
                  <c:v>123.6</c:v>
                </c:pt>
                <c:pt idx="25">
                  <c:v>123.6</c:v>
                </c:pt>
                <c:pt idx="26">
                  <c:v>123.6</c:v>
                </c:pt>
                <c:pt idx="27">
                  <c:v>123.6</c:v>
                </c:pt>
                <c:pt idx="28">
                  <c:v>123.6</c:v>
                </c:pt>
                <c:pt idx="29">
                  <c:v>123.6</c:v>
                </c:pt>
                <c:pt idx="30">
                  <c:v>123.6</c:v>
                </c:pt>
                <c:pt idx="31">
                  <c:v>123.6</c:v>
                </c:pt>
                <c:pt idx="32">
                  <c:v>123.6</c:v>
                </c:pt>
                <c:pt idx="33">
                  <c:v>123.6</c:v>
                </c:pt>
                <c:pt idx="34">
                  <c:v>123.6</c:v>
                </c:pt>
                <c:pt idx="35">
                  <c:v>123.6</c:v>
                </c:pt>
                <c:pt idx="36">
                  <c:v>123.6</c:v>
                </c:pt>
                <c:pt idx="37">
                  <c:v>123.6</c:v>
                </c:pt>
                <c:pt idx="38">
                  <c:v>123.6</c:v>
                </c:pt>
                <c:pt idx="39">
                  <c:v>123.6</c:v>
                </c:pt>
                <c:pt idx="40">
                  <c:v>123.6</c:v>
                </c:pt>
                <c:pt idx="41">
                  <c:v>123.6</c:v>
                </c:pt>
                <c:pt idx="42">
                  <c:v>123.6</c:v>
                </c:pt>
                <c:pt idx="43">
                  <c:v>123.6</c:v>
                </c:pt>
                <c:pt idx="44">
                  <c:v>123.6</c:v>
                </c:pt>
                <c:pt idx="45">
                  <c:v>123.6</c:v>
                </c:pt>
                <c:pt idx="46">
                  <c:v>123.6</c:v>
                </c:pt>
                <c:pt idx="47">
                  <c:v>123.6</c:v>
                </c:pt>
              </c:numCache>
            </c:numRef>
          </c:val>
          <c:smooth val="0"/>
          <c:extLst>
            <c:ext xmlns:c16="http://schemas.microsoft.com/office/drawing/2014/chart" uri="{C3380CC4-5D6E-409C-BE32-E72D297353CC}">
              <c16:uniqueId val="{00000003-48A7-462E-AF9C-5EFB20B0AF5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47794784522902373"/>
        </c:manualLayout>
      </c:layout>
      <c:barChart>
        <c:barDir val="col"/>
        <c:grouping val="stacked"/>
        <c:varyColors val="0"/>
        <c:ser>
          <c:idx val="1"/>
          <c:order val="0"/>
          <c:tx>
            <c:strRef>
              <c:f>'Ⅱ (4)'!$X$3</c:f>
              <c:strCache>
                <c:ptCount val="1"/>
                <c:pt idx="0">
                  <c:v>①市町村介護保険事業計画又は市町村が定めるその他の計画等において、認知症施策の取組について、各年度における具体的な計画を定め、毎年度その進捗状況について評価しているか(30点、20点、10点)(平均15.1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(4)'!$X$4:$X$51</c:f>
              <c:numCache>
                <c:formatCode>General</c:formatCode>
                <c:ptCount val="48"/>
                <c:pt idx="0">
                  <c:v>12.569832402234637</c:v>
                </c:pt>
                <c:pt idx="1">
                  <c:v>20.5</c:v>
                </c:pt>
                <c:pt idx="2">
                  <c:v>14.242424242424242</c:v>
                </c:pt>
                <c:pt idx="3">
                  <c:v>15.714285714285714</c:v>
                </c:pt>
                <c:pt idx="4">
                  <c:v>14</c:v>
                </c:pt>
                <c:pt idx="5">
                  <c:v>12.857142857142858</c:v>
                </c:pt>
                <c:pt idx="6">
                  <c:v>10.847457627118644</c:v>
                </c:pt>
                <c:pt idx="7">
                  <c:v>16.818181818181817</c:v>
                </c:pt>
                <c:pt idx="8">
                  <c:v>12</c:v>
                </c:pt>
                <c:pt idx="9">
                  <c:v>10.857142857142858</c:v>
                </c:pt>
                <c:pt idx="10">
                  <c:v>10.158730158730158</c:v>
                </c:pt>
                <c:pt idx="11">
                  <c:v>13.333333333333334</c:v>
                </c:pt>
                <c:pt idx="12">
                  <c:v>17.903225806451612</c:v>
                </c:pt>
                <c:pt idx="13">
                  <c:v>16.060606060606062</c:v>
                </c:pt>
                <c:pt idx="14">
                  <c:v>19</c:v>
                </c:pt>
                <c:pt idx="15">
                  <c:v>18.666666666666668</c:v>
                </c:pt>
                <c:pt idx="16">
                  <c:v>16.842105263157894</c:v>
                </c:pt>
                <c:pt idx="17">
                  <c:v>14.705882352941176</c:v>
                </c:pt>
                <c:pt idx="18">
                  <c:v>19.25925925925926</c:v>
                </c:pt>
                <c:pt idx="19">
                  <c:v>11.428571428571429</c:v>
                </c:pt>
                <c:pt idx="20">
                  <c:v>14.523809523809524</c:v>
                </c:pt>
                <c:pt idx="21">
                  <c:v>20.857142857142858</c:v>
                </c:pt>
                <c:pt idx="22">
                  <c:v>15.37037037037037</c:v>
                </c:pt>
                <c:pt idx="23">
                  <c:v>17.586206896551722</c:v>
                </c:pt>
                <c:pt idx="24">
                  <c:v>20.526315789473685</c:v>
                </c:pt>
                <c:pt idx="25">
                  <c:v>16.923076923076923</c:v>
                </c:pt>
                <c:pt idx="26">
                  <c:v>23.023255813953487</c:v>
                </c:pt>
                <c:pt idx="27">
                  <c:v>17.560975609756099</c:v>
                </c:pt>
                <c:pt idx="28">
                  <c:v>8.9743589743589745</c:v>
                </c:pt>
                <c:pt idx="29">
                  <c:v>17.666666666666668</c:v>
                </c:pt>
                <c:pt idx="30">
                  <c:v>15.789473684210526</c:v>
                </c:pt>
                <c:pt idx="31">
                  <c:v>22.105263157894736</c:v>
                </c:pt>
                <c:pt idx="32">
                  <c:v>18.148148148148149</c:v>
                </c:pt>
                <c:pt idx="33">
                  <c:v>19.130434782608695</c:v>
                </c:pt>
                <c:pt idx="34">
                  <c:v>14.736842105263158</c:v>
                </c:pt>
                <c:pt idx="35">
                  <c:v>11.666666666666666</c:v>
                </c:pt>
                <c:pt idx="36">
                  <c:v>17.647058823529413</c:v>
                </c:pt>
                <c:pt idx="37">
                  <c:v>16.5</c:v>
                </c:pt>
                <c:pt idx="38">
                  <c:v>14.411764705882353</c:v>
                </c:pt>
                <c:pt idx="39">
                  <c:v>13.5</c:v>
                </c:pt>
                <c:pt idx="40">
                  <c:v>21</c:v>
                </c:pt>
                <c:pt idx="41">
                  <c:v>19.047619047619047</c:v>
                </c:pt>
                <c:pt idx="42">
                  <c:v>13.111111111111111</c:v>
                </c:pt>
                <c:pt idx="43">
                  <c:v>20</c:v>
                </c:pt>
                <c:pt idx="44">
                  <c:v>16.53846153846154</c:v>
                </c:pt>
                <c:pt idx="45">
                  <c:v>15.581395348837209</c:v>
                </c:pt>
                <c:pt idx="46">
                  <c:v>10.24390243902439</c:v>
                </c:pt>
                <c:pt idx="47" formatCode="0.0_ ">
                  <c:v>15.1</c:v>
                </c:pt>
              </c:numCache>
            </c:numRef>
          </c:val>
          <c:extLst>
            <c:ext xmlns:c16="http://schemas.microsoft.com/office/drawing/2014/chart" uri="{C3380CC4-5D6E-409C-BE32-E72D297353CC}">
              <c16:uniqueId val="{00000000-C7D2-4150-9FCF-762FF746E79E}"/>
            </c:ext>
          </c:extLst>
        </c:ser>
        <c:ser>
          <c:idx val="2"/>
          <c:order val="1"/>
          <c:tx>
            <c:strRef>
              <c:f>'Ⅱ (4)'!$Y$3</c:f>
              <c:strCache>
                <c:ptCount val="1"/>
                <c:pt idx="0">
                  <c:v>②認知症の理解促進に関する住民への普及啓発活動を認知症当事者の声を踏まえながら実施しているか(各10点)(平均4.8点)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(4)'!$Y$4:$Y$51</c:f>
              <c:numCache>
                <c:formatCode>General</c:formatCode>
                <c:ptCount val="48"/>
                <c:pt idx="0">
                  <c:v>3.4078212290502794</c:v>
                </c:pt>
                <c:pt idx="1">
                  <c:v>5.25</c:v>
                </c:pt>
                <c:pt idx="2">
                  <c:v>2.1212121212121211</c:v>
                </c:pt>
                <c:pt idx="3">
                  <c:v>6.5714285714285712</c:v>
                </c:pt>
                <c:pt idx="4">
                  <c:v>2.4</c:v>
                </c:pt>
                <c:pt idx="5">
                  <c:v>2.5714285714285716</c:v>
                </c:pt>
                <c:pt idx="6">
                  <c:v>2.3728813559322033</c:v>
                </c:pt>
                <c:pt idx="7">
                  <c:v>4.7727272727272725</c:v>
                </c:pt>
                <c:pt idx="8">
                  <c:v>8</c:v>
                </c:pt>
                <c:pt idx="9">
                  <c:v>2.2857142857142856</c:v>
                </c:pt>
                <c:pt idx="10">
                  <c:v>2.8571428571428572</c:v>
                </c:pt>
                <c:pt idx="11">
                  <c:v>3.7037037037037037</c:v>
                </c:pt>
                <c:pt idx="12">
                  <c:v>6.612903225806452</c:v>
                </c:pt>
                <c:pt idx="13">
                  <c:v>7.2727272727272725</c:v>
                </c:pt>
                <c:pt idx="14">
                  <c:v>4.333333333333333</c:v>
                </c:pt>
                <c:pt idx="15">
                  <c:v>4</c:v>
                </c:pt>
                <c:pt idx="16">
                  <c:v>6.3157894736842106</c:v>
                </c:pt>
                <c:pt idx="17">
                  <c:v>3.5294117647058822</c:v>
                </c:pt>
                <c:pt idx="18">
                  <c:v>2.5925925925925926</c:v>
                </c:pt>
                <c:pt idx="19">
                  <c:v>4.2857142857142856</c:v>
                </c:pt>
                <c:pt idx="20">
                  <c:v>4.5238095238095237</c:v>
                </c:pt>
                <c:pt idx="21">
                  <c:v>7.7142857142857144</c:v>
                </c:pt>
                <c:pt idx="22">
                  <c:v>3.7037037037037037</c:v>
                </c:pt>
                <c:pt idx="23">
                  <c:v>5.1724137931034484</c:v>
                </c:pt>
                <c:pt idx="24">
                  <c:v>3.1578947368421053</c:v>
                </c:pt>
                <c:pt idx="25">
                  <c:v>8.4615384615384617</c:v>
                </c:pt>
                <c:pt idx="26">
                  <c:v>7.2093023255813957</c:v>
                </c:pt>
                <c:pt idx="27">
                  <c:v>7.3170731707317076</c:v>
                </c:pt>
                <c:pt idx="28">
                  <c:v>5.1282051282051286</c:v>
                </c:pt>
                <c:pt idx="29">
                  <c:v>5.666666666666667</c:v>
                </c:pt>
                <c:pt idx="30">
                  <c:v>17.894736842105264</c:v>
                </c:pt>
                <c:pt idx="31">
                  <c:v>4.7368421052631575</c:v>
                </c:pt>
                <c:pt idx="32">
                  <c:v>7.4074074074074074</c:v>
                </c:pt>
                <c:pt idx="33">
                  <c:v>4.3478260869565215</c:v>
                </c:pt>
                <c:pt idx="34">
                  <c:v>4.2105263157894735</c:v>
                </c:pt>
                <c:pt idx="35">
                  <c:v>3.3333333333333335</c:v>
                </c:pt>
                <c:pt idx="36">
                  <c:v>8.8235294117647065</c:v>
                </c:pt>
                <c:pt idx="37">
                  <c:v>1.5</c:v>
                </c:pt>
                <c:pt idx="38">
                  <c:v>3.8235294117647061</c:v>
                </c:pt>
                <c:pt idx="39">
                  <c:v>3.1666666666666665</c:v>
                </c:pt>
                <c:pt idx="40">
                  <c:v>9</c:v>
                </c:pt>
                <c:pt idx="41">
                  <c:v>7.1428571428571432</c:v>
                </c:pt>
                <c:pt idx="42">
                  <c:v>3.7777777777777777</c:v>
                </c:pt>
                <c:pt idx="43">
                  <c:v>8.3333333333333339</c:v>
                </c:pt>
                <c:pt idx="44">
                  <c:v>5</c:v>
                </c:pt>
                <c:pt idx="45">
                  <c:v>7.2093023255813957</c:v>
                </c:pt>
                <c:pt idx="46">
                  <c:v>2.1951219512195124</c:v>
                </c:pt>
                <c:pt idx="47" formatCode="0.0_ ">
                  <c:v>4.8</c:v>
                </c:pt>
              </c:numCache>
            </c:numRef>
          </c:val>
          <c:extLst>
            <c:ext xmlns:c16="http://schemas.microsoft.com/office/drawing/2014/chart" uri="{C3380CC4-5D6E-409C-BE32-E72D297353CC}">
              <c16:uniqueId val="{00000001-C7D2-4150-9FCF-762FF746E79E}"/>
            </c:ext>
          </c:extLst>
        </c:ser>
        <c:ser>
          <c:idx val="3"/>
          <c:order val="2"/>
          <c:tx>
            <c:strRef>
              <c:f>'Ⅱ (4)'!$Z$3</c:f>
              <c:strCache>
                <c:ptCount val="1"/>
                <c:pt idx="0">
                  <c:v>③認知症初期集中支援チームは、認知症地域支援推進員に支援事例について情報提供し、具体的な支援方法の検討を行う等、定期的に情報連携する体制を構築し、支援を必要とする者への対応を行えているか(15点)(平均13.4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(4)'!$Z$4:$Z$51</c:f>
              <c:numCache>
                <c:formatCode>General</c:formatCode>
                <c:ptCount val="48"/>
                <c:pt idx="0">
                  <c:v>12.737430167597765</c:v>
                </c:pt>
                <c:pt idx="1">
                  <c:v>14.625</c:v>
                </c:pt>
                <c:pt idx="2">
                  <c:v>12.727272727272727</c:v>
                </c:pt>
                <c:pt idx="3">
                  <c:v>13.285714285714286</c:v>
                </c:pt>
                <c:pt idx="4">
                  <c:v>11.4</c:v>
                </c:pt>
                <c:pt idx="5">
                  <c:v>14.571428571428571</c:v>
                </c:pt>
                <c:pt idx="6">
                  <c:v>11.949152542372881</c:v>
                </c:pt>
                <c:pt idx="7">
                  <c:v>12.272727272727273</c:v>
                </c:pt>
                <c:pt idx="8">
                  <c:v>13.8</c:v>
                </c:pt>
                <c:pt idx="9">
                  <c:v>14.571428571428571</c:v>
                </c:pt>
                <c:pt idx="10">
                  <c:v>13.571428571428571</c:v>
                </c:pt>
                <c:pt idx="11">
                  <c:v>12.222222222222221</c:v>
                </c:pt>
                <c:pt idx="12">
                  <c:v>14.274193548387096</c:v>
                </c:pt>
                <c:pt idx="13">
                  <c:v>14.545454545454545</c:v>
                </c:pt>
                <c:pt idx="14">
                  <c:v>14</c:v>
                </c:pt>
                <c:pt idx="15">
                  <c:v>15</c:v>
                </c:pt>
                <c:pt idx="16">
                  <c:v>12.631578947368421</c:v>
                </c:pt>
                <c:pt idx="17">
                  <c:v>13.235294117647058</c:v>
                </c:pt>
                <c:pt idx="18">
                  <c:v>15</c:v>
                </c:pt>
                <c:pt idx="19">
                  <c:v>13.246753246753247</c:v>
                </c:pt>
                <c:pt idx="20">
                  <c:v>12.5</c:v>
                </c:pt>
                <c:pt idx="21">
                  <c:v>14.571428571428571</c:v>
                </c:pt>
                <c:pt idx="22">
                  <c:v>14.722222222222221</c:v>
                </c:pt>
                <c:pt idx="23">
                  <c:v>13.448275862068966</c:v>
                </c:pt>
                <c:pt idx="24">
                  <c:v>14.210526315789474</c:v>
                </c:pt>
                <c:pt idx="25">
                  <c:v>13.846153846153847</c:v>
                </c:pt>
                <c:pt idx="26">
                  <c:v>15</c:v>
                </c:pt>
                <c:pt idx="27">
                  <c:v>13.902439024390244</c:v>
                </c:pt>
                <c:pt idx="28">
                  <c:v>11.153846153846153</c:v>
                </c:pt>
                <c:pt idx="29">
                  <c:v>15</c:v>
                </c:pt>
                <c:pt idx="30">
                  <c:v>12.631578947368421</c:v>
                </c:pt>
                <c:pt idx="31">
                  <c:v>15</c:v>
                </c:pt>
                <c:pt idx="32">
                  <c:v>13.888888888888889</c:v>
                </c:pt>
                <c:pt idx="33">
                  <c:v>13.043478260869565</c:v>
                </c:pt>
                <c:pt idx="34">
                  <c:v>12.631578947368421</c:v>
                </c:pt>
                <c:pt idx="35">
                  <c:v>12.5</c:v>
                </c:pt>
                <c:pt idx="36">
                  <c:v>12.352941176470589</c:v>
                </c:pt>
                <c:pt idx="37">
                  <c:v>12.75</c:v>
                </c:pt>
                <c:pt idx="38">
                  <c:v>14.117647058823529</c:v>
                </c:pt>
                <c:pt idx="39">
                  <c:v>13.25</c:v>
                </c:pt>
                <c:pt idx="40">
                  <c:v>15</c:v>
                </c:pt>
                <c:pt idx="41">
                  <c:v>15</c:v>
                </c:pt>
                <c:pt idx="42">
                  <c:v>13</c:v>
                </c:pt>
                <c:pt idx="43">
                  <c:v>15</c:v>
                </c:pt>
                <c:pt idx="44">
                  <c:v>14.423076923076923</c:v>
                </c:pt>
                <c:pt idx="45">
                  <c:v>11.86046511627907</c:v>
                </c:pt>
                <c:pt idx="46">
                  <c:v>13.170731707317072</c:v>
                </c:pt>
                <c:pt idx="47" formatCode="0.0_ ">
                  <c:v>13.4</c:v>
                </c:pt>
              </c:numCache>
            </c:numRef>
          </c:val>
          <c:extLst>
            <c:ext xmlns:c16="http://schemas.microsoft.com/office/drawing/2014/chart" uri="{C3380CC4-5D6E-409C-BE32-E72D297353CC}">
              <c16:uniqueId val="{00000002-C7D2-4150-9FCF-762FF746E79E}"/>
            </c:ext>
          </c:extLst>
        </c:ser>
        <c:ser>
          <c:idx val="4"/>
          <c:order val="3"/>
          <c:tx>
            <c:strRef>
              <c:f>'Ⅱ (4)'!$AA$3</c:f>
              <c:strCache>
                <c:ptCount val="1"/>
                <c:pt idx="0">
                  <c:v>④郡市区等医師会等の医療関係団体と調整し、認知症のおそれがある人に対して、かかりつけ医や認知症サポート医、認知症疾患医療センター等専門医療機関との連携により、早期診断・早期対応に繋げるための体制を構築しているか(各10点)(平均17.8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(4)'!$AA$4:$AA$51</c:f>
              <c:numCache>
                <c:formatCode>General</c:formatCode>
                <c:ptCount val="48"/>
                <c:pt idx="0">
                  <c:v>11.787709497206704</c:v>
                </c:pt>
                <c:pt idx="1">
                  <c:v>24</c:v>
                </c:pt>
                <c:pt idx="2">
                  <c:v>12.727272727272727</c:v>
                </c:pt>
                <c:pt idx="3">
                  <c:v>19.142857142857142</c:v>
                </c:pt>
                <c:pt idx="4">
                  <c:v>16.8</c:v>
                </c:pt>
                <c:pt idx="5">
                  <c:v>14</c:v>
                </c:pt>
                <c:pt idx="6">
                  <c:v>14.067796610169491</c:v>
                </c:pt>
                <c:pt idx="7">
                  <c:v>16.363636363636363</c:v>
                </c:pt>
                <c:pt idx="8">
                  <c:v>23.2</c:v>
                </c:pt>
                <c:pt idx="9">
                  <c:v>19.428571428571427</c:v>
                </c:pt>
                <c:pt idx="10">
                  <c:v>16.50793650793651</c:v>
                </c:pt>
                <c:pt idx="11">
                  <c:v>15.185185185185185</c:v>
                </c:pt>
                <c:pt idx="12">
                  <c:v>23.548387096774192</c:v>
                </c:pt>
                <c:pt idx="13">
                  <c:v>21.818181818181817</c:v>
                </c:pt>
                <c:pt idx="14">
                  <c:v>18</c:v>
                </c:pt>
                <c:pt idx="15">
                  <c:v>24</c:v>
                </c:pt>
                <c:pt idx="16">
                  <c:v>16.315789473684209</c:v>
                </c:pt>
                <c:pt idx="17">
                  <c:v>21.176470588235293</c:v>
                </c:pt>
                <c:pt idx="18">
                  <c:v>18.148148148148149</c:v>
                </c:pt>
                <c:pt idx="19">
                  <c:v>14.805194805194805</c:v>
                </c:pt>
                <c:pt idx="20">
                  <c:v>19.047619047619047</c:v>
                </c:pt>
                <c:pt idx="21">
                  <c:v>29.142857142857142</c:v>
                </c:pt>
                <c:pt idx="22">
                  <c:v>18.518518518518519</c:v>
                </c:pt>
                <c:pt idx="23">
                  <c:v>22.068965517241381</c:v>
                </c:pt>
                <c:pt idx="24">
                  <c:v>20.526315789473685</c:v>
                </c:pt>
                <c:pt idx="25">
                  <c:v>21.153846153846153</c:v>
                </c:pt>
                <c:pt idx="26">
                  <c:v>22.790697674418606</c:v>
                </c:pt>
                <c:pt idx="27">
                  <c:v>22.439024390243901</c:v>
                </c:pt>
                <c:pt idx="28">
                  <c:v>12.307692307692308</c:v>
                </c:pt>
                <c:pt idx="29">
                  <c:v>20</c:v>
                </c:pt>
                <c:pt idx="30">
                  <c:v>22.631578947368421</c:v>
                </c:pt>
                <c:pt idx="31">
                  <c:v>20</c:v>
                </c:pt>
                <c:pt idx="32">
                  <c:v>21.481481481481481</c:v>
                </c:pt>
                <c:pt idx="33">
                  <c:v>20</c:v>
                </c:pt>
                <c:pt idx="34">
                  <c:v>20.526315789473685</c:v>
                </c:pt>
                <c:pt idx="35">
                  <c:v>12.916666666666666</c:v>
                </c:pt>
                <c:pt idx="36">
                  <c:v>18.235294117647058</c:v>
                </c:pt>
                <c:pt idx="37">
                  <c:v>22</c:v>
                </c:pt>
                <c:pt idx="38">
                  <c:v>14.705882352941176</c:v>
                </c:pt>
                <c:pt idx="39">
                  <c:v>18</c:v>
                </c:pt>
                <c:pt idx="40">
                  <c:v>19.5</c:v>
                </c:pt>
                <c:pt idx="41">
                  <c:v>17.61904761904762</c:v>
                </c:pt>
                <c:pt idx="42">
                  <c:v>17.333333333333332</c:v>
                </c:pt>
                <c:pt idx="43">
                  <c:v>23.888888888888889</c:v>
                </c:pt>
                <c:pt idx="44">
                  <c:v>15</c:v>
                </c:pt>
                <c:pt idx="45">
                  <c:v>16.744186046511629</c:v>
                </c:pt>
                <c:pt idx="46">
                  <c:v>12.926829268292684</c:v>
                </c:pt>
                <c:pt idx="47" formatCode="0.0_ ">
                  <c:v>17.8</c:v>
                </c:pt>
              </c:numCache>
            </c:numRef>
          </c:val>
          <c:extLst>
            <c:ext xmlns:c16="http://schemas.microsoft.com/office/drawing/2014/chart" uri="{C3380CC4-5D6E-409C-BE32-E72D297353CC}">
              <c16:uniqueId val="{00000003-C7D2-4150-9FCF-762FF746E79E}"/>
            </c:ext>
          </c:extLst>
        </c:ser>
        <c:ser>
          <c:idx val="5"/>
          <c:order val="4"/>
          <c:tx>
            <c:strRef>
              <c:f>'Ⅱ (4)'!$AB$3</c:f>
              <c:strCache>
                <c:ptCount val="1"/>
                <c:pt idx="0">
                  <c:v>⑤地域における認知症高齢者支援に係る取組（「ア 認知症カフェの設置、運営の推進」「イ 認知症の人の見守りネットワークなどの体制の構築」「ウ 本人ミーティング、家族介護者教室の開催やピアサポーターによる活動の支援」)を行っているか(ア10点／イ10点、5点／ウ20点、15点))(平均27.2点)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(4)'!$AB$4:$AB$51</c:f>
              <c:numCache>
                <c:formatCode>General</c:formatCode>
                <c:ptCount val="48"/>
                <c:pt idx="0">
                  <c:v>21.536312849162012</c:v>
                </c:pt>
                <c:pt idx="1">
                  <c:v>28.625</c:v>
                </c:pt>
                <c:pt idx="2">
                  <c:v>25.90909090909091</c:v>
                </c:pt>
                <c:pt idx="3">
                  <c:v>33.142857142857146</c:v>
                </c:pt>
                <c:pt idx="4">
                  <c:v>24.4</c:v>
                </c:pt>
                <c:pt idx="5">
                  <c:v>28.428571428571427</c:v>
                </c:pt>
                <c:pt idx="6">
                  <c:v>22.457627118644069</c:v>
                </c:pt>
                <c:pt idx="7">
                  <c:v>25.113636363636363</c:v>
                </c:pt>
                <c:pt idx="8">
                  <c:v>29.8</c:v>
                </c:pt>
                <c:pt idx="9">
                  <c:v>26.285714285714285</c:v>
                </c:pt>
                <c:pt idx="10">
                  <c:v>29.126984126984127</c:v>
                </c:pt>
                <c:pt idx="11">
                  <c:v>24.907407407407408</c:v>
                </c:pt>
                <c:pt idx="12">
                  <c:v>31.774193548387096</c:v>
                </c:pt>
                <c:pt idx="13">
                  <c:v>34.545454545454547</c:v>
                </c:pt>
                <c:pt idx="14">
                  <c:v>28</c:v>
                </c:pt>
                <c:pt idx="15">
                  <c:v>35</c:v>
                </c:pt>
                <c:pt idx="16">
                  <c:v>30</c:v>
                </c:pt>
                <c:pt idx="17">
                  <c:v>29.117647058823529</c:v>
                </c:pt>
                <c:pt idx="18">
                  <c:v>25.74074074074074</c:v>
                </c:pt>
                <c:pt idx="19">
                  <c:v>26.168831168831169</c:v>
                </c:pt>
                <c:pt idx="20">
                  <c:v>30.238095238095237</c:v>
                </c:pt>
                <c:pt idx="21">
                  <c:v>37.285714285714285</c:v>
                </c:pt>
                <c:pt idx="22">
                  <c:v>31.388888888888889</c:v>
                </c:pt>
                <c:pt idx="23">
                  <c:v>28.448275862068964</c:v>
                </c:pt>
                <c:pt idx="24">
                  <c:v>27.894736842105264</c:v>
                </c:pt>
                <c:pt idx="25">
                  <c:v>32.307692307692307</c:v>
                </c:pt>
                <c:pt idx="26">
                  <c:v>33.372093023255815</c:v>
                </c:pt>
                <c:pt idx="27">
                  <c:v>34.024390243902438</c:v>
                </c:pt>
                <c:pt idx="28">
                  <c:v>21.53846153846154</c:v>
                </c:pt>
                <c:pt idx="29">
                  <c:v>26.666666666666668</c:v>
                </c:pt>
                <c:pt idx="30">
                  <c:v>33.157894736842103</c:v>
                </c:pt>
                <c:pt idx="31">
                  <c:v>26.842105263157894</c:v>
                </c:pt>
                <c:pt idx="32">
                  <c:v>29.074074074074073</c:v>
                </c:pt>
                <c:pt idx="33">
                  <c:v>25.217391304347824</c:v>
                </c:pt>
                <c:pt idx="34">
                  <c:v>25.263157894736842</c:v>
                </c:pt>
                <c:pt idx="35">
                  <c:v>16.041666666666668</c:v>
                </c:pt>
                <c:pt idx="36">
                  <c:v>28.529411764705884</c:v>
                </c:pt>
                <c:pt idx="37">
                  <c:v>24.25</c:v>
                </c:pt>
                <c:pt idx="38">
                  <c:v>27.205882352941178</c:v>
                </c:pt>
                <c:pt idx="39">
                  <c:v>22.5</c:v>
                </c:pt>
                <c:pt idx="40">
                  <c:v>25</c:v>
                </c:pt>
                <c:pt idx="41">
                  <c:v>25.238095238095237</c:v>
                </c:pt>
                <c:pt idx="42">
                  <c:v>28.888888888888889</c:v>
                </c:pt>
                <c:pt idx="43">
                  <c:v>33.611111111111114</c:v>
                </c:pt>
                <c:pt idx="44">
                  <c:v>30.96153846153846</c:v>
                </c:pt>
                <c:pt idx="45">
                  <c:v>26.395348837209301</c:v>
                </c:pt>
                <c:pt idx="46">
                  <c:v>18.170731707317074</c:v>
                </c:pt>
                <c:pt idx="47" formatCode="0.0_ ">
                  <c:v>27.2</c:v>
                </c:pt>
              </c:numCache>
            </c:numRef>
          </c:val>
          <c:extLst>
            <c:ext xmlns:c16="http://schemas.microsoft.com/office/drawing/2014/chart" uri="{C3380CC4-5D6E-409C-BE32-E72D297353CC}">
              <c16:uniqueId val="{00000004-C7D2-4150-9FCF-762FF746E79E}"/>
            </c:ext>
          </c:extLst>
        </c:ser>
        <c:ser>
          <c:idx val="6"/>
          <c:order val="5"/>
          <c:tx>
            <c:strRef>
              <c:f>'Ⅱ (4)'!$AC$3</c:f>
              <c:strCache>
                <c:ptCount val="1"/>
                <c:pt idx="0">
                  <c:v>⑥認知症サポーターを活用した地域支援体制の構築が行えているか(ア20点、15点／イ40点)(平均14.0点)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40"/>
              <c:layout>
                <c:manualLayout>
                  <c:x val="-1.0332748767577796E-16"/>
                  <c:y val="-6.291010245430345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7D2-4150-9FCF-762FF746E79E}"/>
                </c:ext>
              </c:extLst>
            </c:dLbl>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(4)'!$AC$4:$AC$51</c:f>
              <c:numCache>
                <c:formatCode>General</c:formatCode>
                <c:ptCount val="48"/>
                <c:pt idx="0">
                  <c:v>10.53072625698324</c:v>
                </c:pt>
                <c:pt idx="1">
                  <c:v>14.5</c:v>
                </c:pt>
                <c:pt idx="2">
                  <c:v>10.454545454545455</c:v>
                </c:pt>
                <c:pt idx="3">
                  <c:v>15.571428571428571</c:v>
                </c:pt>
                <c:pt idx="4">
                  <c:v>9.4</c:v>
                </c:pt>
                <c:pt idx="5">
                  <c:v>12</c:v>
                </c:pt>
                <c:pt idx="6">
                  <c:v>11.779661016949152</c:v>
                </c:pt>
                <c:pt idx="7">
                  <c:v>14.318181818181818</c:v>
                </c:pt>
                <c:pt idx="8">
                  <c:v>20.399999999999999</c:v>
                </c:pt>
                <c:pt idx="9">
                  <c:v>16</c:v>
                </c:pt>
                <c:pt idx="10">
                  <c:v>17.222222222222221</c:v>
                </c:pt>
                <c:pt idx="11">
                  <c:v>12.777777777777779</c:v>
                </c:pt>
                <c:pt idx="12">
                  <c:v>20</c:v>
                </c:pt>
                <c:pt idx="13">
                  <c:v>20.606060606060606</c:v>
                </c:pt>
                <c:pt idx="14">
                  <c:v>17.833333333333332</c:v>
                </c:pt>
                <c:pt idx="15">
                  <c:v>22.333333333333332</c:v>
                </c:pt>
                <c:pt idx="16">
                  <c:v>12.631578947368421</c:v>
                </c:pt>
                <c:pt idx="17">
                  <c:v>12.647058823529411</c:v>
                </c:pt>
                <c:pt idx="18">
                  <c:v>14.444444444444445</c:v>
                </c:pt>
                <c:pt idx="19">
                  <c:v>9.8701298701298708</c:v>
                </c:pt>
                <c:pt idx="20">
                  <c:v>14.761904761904763</c:v>
                </c:pt>
                <c:pt idx="21">
                  <c:v>23.714285714285715</c:v>
                </c:pt>
                <c:pt idx="22">
                  <c:v>15.925925925925926</c:v>
                </c:pt>
                <c:pt idx="23">
                  <c:v>21.03448275862069</c:v>
                </c:pt>
                <c:pt idx="24">
                  <c:v>15.263157894736842</c:v>
                </c:pt>
                <c:pt idx="25">
                  <c:v>15.76923076923077</c:v>
                </c:pt>
                <c:pt idx="26">
                  <c:v>22.558139534883722</c:v>
                </c:pt>
                <c:pt idx="27">
                  <c:v>13.292682926829269</c:v>
                </c:pt>
                <c:pt idx="28">
                  <c:v>11.666666666666666</c:v>
                </c:pt>
                <c:pt idx="29">
                  <c:v>10.5</c:v>
                </c:pt>
                <c:pt idx="30">
                  <c:v>12.631578947368421</c:v>
                </c:pt>
                <c:pt idx="31">
                  <c:v>11.578947368421053</c:v>
                </c:pt>
                <c:pt idx="32">
                  <c:v>15.185185185185185</c:v>
                </c:pt>
                <c:pt idx="33">
                  <c:v>13.913043478260869</c:v>
                </c:pt>
                <c:pt idx="34">
                  <c:v>13.421052631578947</c:v>
                </c:pt>
                <c:pt idx="35">
                  <c:v>8.9583333333333339</c:v>
                </c:pt>
                <c:pt idx="36">
                  <c:v>19.705882352941178</c:v>
                </c:pt>
                <c:pt idx="37">
                  <c:v>10.75</c:v>
                </c:pt>
                <c:pt idx="38">
                  <c:v>10.294117647058824</c:v>
                </c:pt>
                <c:pt idx="39">
                  <c:v>11.583333333333334</c:v>
                </c:pt>
                <c:pt idx="40">
                  <c:v>16</c:v>
                </c:pt>
                <c:pt idx="41">
                  <c:v>14.761904761904763</c:v>
                </c:pt>
                <c:pt idx="42">
                  <c:v>15.888888888888889</c:v>
                </c:pt>
                <c:pt idx="43">
                  <c:v>15.555555555555555</c:v>
                </c:pt>
                <c:pt idx="44">
                  <c:v>13.26923076923077</c:v>
                </c:pt>
                <c:pt idx="45">
                  <c:v>11.046511627906977</c:v>
                </c:pt>
                <c:pt idx="46">
                  <c:v>5.6097560975609753</c:v>
                </c:pt>
                <c:pt idx="47" formatCode="0.0_ ">
                  <c:v>14</c:v>
                </c:pt>
              </c:numCache>
            </c:numRef>
          </c:val>
          <c:extLst>
            <c:ext xmlns:c16="http://schemas.microsoft.com/office/drawing/2014/chart" uri="{C3380CC4-5D6E-409C-BE32-E72D297353CC}">
              <c16:uniqueId val="{00000006-C7D2-4150-9FCF-762FF746E79E}"/>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6"/>
          <c:tx>
            <c:strRef>
              <c:f>'Ⅱ (4)'!$AD$3</c:f>
              <c:strCache>
                <c:ptCount val="1"/>
                <c:pt idx="0">
                  <c:v>合計</c:v>
                </c:pt>
              </c:strCache>
            </c:strRef>
          </c:tx>
          <c:spPr>
            <a:ln w="6350">
              <a:noFill/>
            </a:ln>
            <a:effectLst/>
          </c:spPr>
          <c:marker>
            <c:symbol val="none"/>
          </c:marker>
          <c:dLbls>
            <c:dLbl>
              <c:idx val="11"/>
              <c:layout>
                <c:manualLayout>
                  <c:x val="-1.9120502803132568E-2"/>
                  <c:y val="-1.90880148659379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7D2-4150-9FCF-762FF746E79E}"/>
                </c:ext>
              </c:extLst>
            </c:dLbl>
            <c:dLbl>
              <c:idx val="39"/>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7D2-4150-9FCF-762FF746E79E}"/>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9-C7D2-4150-9FCF-762FF746E79E}"/>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(4)'!$AD$4:$AD$51</c:f>
              <c:numCache>
                <c:formatCode>General</c:formatCode>
                <c:ptCount val="48"/>
                <c:pt idx="0">
                  <c:v>72.569832402234638</c:v>
                </c:pt>
                <c:pt idx="1">
                  <c:v>107.5</c:v>
                </c:pt>
                <c:pt idx="2">
                  <c:v>78.181818181818187</c:v>
                </c:pt>
                <c:pt idx="3">
                  <c:v>103.42857142857143</c:v>
                </c:pt>
                <c:pt idx="4">
                  <c:v>78.400000000000006</c:v>
                </c:pt>
                <c:pt idx="5">
                  <c:v>84.428571428571431</c:v>
                </c:pt>
                <c:pt idx="6">
                  <c:v>73.474576271186436</c:v>
                </c:pt>
                <c:pt idx="7">
                  <c:v>89.659090909090907</c:v>
                </c:pt>
                <c:pt idx="8">
                  <c:v>107.2</c:v>
                </c:pt>
                <c:pt idx="9">
                  <c:v>89.428571428571431</c:v>
                </c:pt>
                <c:pt idx="10">
                  <c:v>89.444444444444443</c:v>
                </c:pt>
                <c:pt idx="11">
                  <c:v>82.129629629629633</c:v>
                </c:pt>
                <c:pt idx="12">
                  <c:v>114.11290322580645</c:v>
                </c:pt>
                <c:pt idx="13">
                  <c:v>114.84848484848484</c:v>
                </c:pt>
                <c:pt idx="14">
                  <c:v>101.16666666666667</c:v>
                </c:pt>
                <c:pt idx="15">
                  <c:v>119</c:v>
                </c:pt>
                <c:pt idx="16">
                  <c:v>94.736842105263165</c:v>
                </c:pt>
                <c:pt idx="17">
                  <c:v>94.411764705882348</c:v>
                </c:pt>
                <c:pt idx="18">
                  <c:v>95.18518518518519</c:v>
                </c:pt>
                <c:pt idx="19">
                  <c:v>79.805194805194802</c:v>
                </c:pt>
                <c:pt idx="20">
                  <c:v>95.595238095238102</c:v>
                </c:pt>
                <c:pt idx="21">
                  <c:v>133.28571428571428</c:v>
                </c:pt>
                <c:pt idx="22">
                  <c:v>99.629629629629633</c:v>
                </c:pt>
                <c:pt idx="23">
                  <c:v>107.75862068965517</c:v>
                </c:pt>
                <c:pt idx="24">
                  <c:v>101.57894736842105</c:v>
                </c:pt>
                <c:pt idx="25">
                  <c:v>108.46153846153847</c:v>
                </c:pt>
                <c:pt idx="26">
                  <c:v>123.95348837209302</c:v>
                </c:pt>
                <c:pt idx="27">
                  <c:v>108.53658536585365</c:v>
                </c:pt>
                <c:pt idx="28">
                  <c:v>70.769230769230774</c:v>
                </c:pt>
                <c:pt idx="29">
                  <c:v>95.5</c:v>
                </c:pt>
                <c:pt idx="30">
                  <c:v>114.73684210526316</c:v>
                </c:pt>
                <c:pt idx="31">
                  <c:v>100.26315789473684</c:v>
                </c:pt>
                <c:pt idx="32">
                  <c:v>105.18518518518519</c:v>
                </c:pt>
                <c:pt idx="33">
                  <c:v>95.652173913043484</c:v>
                </c:pt>
                <c:pt idx="34">
                  <c:v>90.78947368421052</c:v>
                </c:pt>
                <c:pt idx="35">
                  <c:v>65.416666666666671</c:v>
                </c:pt>
                <c:pt idx="36">
                  <c:v>105.29411764705883</c:v>
                </c:pt>
                <c:pt idx="37">
                  <c:v>87.75</c:v>
                </c:pt>
                <c:pt idx="38">
                  <c:v>84.558823529411768</c:v>
                </c:pt>
                <c:pt idx="39">
                  <c:v>82</c:v>
                </c:pt>
                <c:pt idx="40">
                  <c:v>105.5</c:v>
                </c:pt>
                <c:pt idx="41">
                  <c:v>98.80952380952381</c:v>
                </c:pt>
                <c:pt idx="42">
                  <c:v>92</c:v>
                </c:pt>
                <c:pt idx="43">
                  <c:v>116.38888888888889</c:v>
                </c:pt>
                <c:pt idx="44">
                  <c:v>95.192307692307693</c:v>
                </c:pt>
                <c:pt idx="45">
                  <c:v>88.837209302325576</c:v>
                </c:pt>
                <c:pt idx="46">
                  <c:v>62.31707317073171</c:v>
                </c:pt>
                <c:pt idx="47" formatCode="0.0_ ">
                  <c:v>92.3</c:v>
                </c:pt>
              </c:numCache>
            </c:numRef>
          </c:val>
          <c:smooth val="0"/>
          <c:extLst>
            <c:ext xmlns:c16="http://schemas.microsoft.com/office/drawing/2014/chart" uri="{C3380CC4-5D6E-409C-BE32-E72D297353CC}">
              <c16:uniqueId val="{0000000A-C7D2-4150-9FCF-762FF746E79E}"/>
            </c:ext>
          </c:extLst>
        </c:ser>
        <c:ser>
          <c:idx val="8"/>
          <c:order val="7"/>
          <c:tx>
            <c:strRef>
              <c:f>'Ⅱ (4)'!$AE$3</c:f>
              <c:strCache>
                <c:ptCount val="1"/>
                <c:pt idx="0">
                  <c:v>平均</c:v>
                </c:pt>
              </c:strCache>
            </c:strRef>
          </c:tx>
          <c:spPr>
            <a:ln w="19050">
              <a:solidFill>
                <a:srgbClr val="FF0000"/>
              </a:solidFill>
              <a:prstDash val="sysDash"/>
            </a:ln>
            <a:effectLst/>
          </c:spPr>
          <c:marker>
            <c:symbol val="none"/>
          </c:marker>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(4)'!$AE$4:$AE$51</c:f>
              <c:numCache>
                <c:formatCode>0.0_ </c:formatCode>
                <c:ptCount val="48"/>
                <c:pt idx="0">
                  <c:v>92.3</c:v>
                </c:pt>
                <c:pt idx="1">
                  <c:v>92.3</c:v>
                </c:pt>
                <c:pt idx="2">
                  <c:v>92.3</c:v>
                </c:pt>
                <c:pt idx="3">
                  <c:v>92.3</c:v>
                </c:pt>
                <c:pt idx="4">
                  <c:v>92.3</c:v>
                </c:pt>
                <c:pt idx="5">
                  <c:v>92.3</c:v>
                </c:pt>
                <c:pt idx="6">
                  <c:v>92.3</c:v>
                </c:pt>
                <c:pt idx="7">
                  <c:v>92.3</c:v>
                </c:pt>
                <c:pt idx="8">
                  <c:v>92.3</c:v>
                </c:pt>
                <c:pt idx="9">
                  <c:v>92.3</c:v>
                </c:pt>
                <c:pt idx="10">
                  <c:v>92.3</c:v>
                </c:pt>
                <c:pt idx="11">
                  <c:v>92.3</c:v>
                </c:pt>
                <c:pt idx="12">
                  <c:v>92.3</c:v>
                </c:pt>
                <c:pt idx="13">
                  <c:v>92.3</c:v>
                </c:pt>
                <c:pt idx="14">
                  <c:v>92.3</c:v>
                </c:pt>
                <c:pt idx="15">
                  <c:v>92.3</c:v>
                </c:pt>
                <c:pt idx="16">
                  <c:v>92.3</c:v>
                </c:pt>
                <c:pt idx="17">
                  <c:v>92.3</c:v>
                </c:pt>
                <c:pt idx="18">
                  <c:v>92.3</c:v>
                </c:pt>
                <c:pt idx="19">
                  <c:v>92.3</c:v>
                </c:pt>
                <c:pt idx="20">
                  <c:v>92.3</c:v>
                </c:pt>
                <c:pt idx="21">
                  <c:v>92.3</c:v>
                </c:pt>
                <c:pt idx="22">
                  <c:v>92.3</c:v>
                </c:pt>
                <c:pt idx="23">
                  <c:v>92.3</c:v>
                </c:pt>
                <c:pt idx="24">
                  <c:v>92.3</c:v>
                </c:pt>
                <c:pt idx="25">
                  <c:v>92.3</c:v>
                </c:pt>
                <c:pt idx="26">
                  <c:v>92.3</c:v>
                </c:pt>
                <c:pt idx="27">
                  <c:v>92.3</c:v>
                </c:pt>
                <c:pt idx="28">
                  <c:v>92.3</c:v>
                </c:pt>
                <c:pt idx="29">
                  <c:v>92.3</c:v>
                </c:pt>
                <c:pt idx="30">
                  <c:v>92.3</c:v>
                </c:pt>
                <c:pt idx="31">
                  <c:v>92.3</c:v>
                </c:pt>
                <c:pt idx="32">
                  <c:v>92.3</c:v>
                </c:pt>
                <c:pt idx="33">
                  <c:v>92.3</c:v>
                </c:pt>
                <c:pt idx="34">
                  <c:v>92.3</c:v>
                </c:pt>
                <c:pt idx="35">
                  <c:v>92.3</c:v>
                </c:pt>
                <c:pt idx="36">
                  <c:v>92.3</c:v>
                </c:pt>
                <c:pt idx="37">
                  <c:v>92.3</c:v>
                </c:pt>
                <c:pt idx="38">
                  <c:v>92.3</c:v>
                </c:pt>
                <c:pt idx="39">
                  <c:v>92.3</c:v>
                </c:pt>
                <c:pt idx="40">
                  <c:v>92.3</c:v>
                </c:pt>
                <c:pt idx="41">
                  <c:v>92.3</c:v>
                </c:pt>
                <c:pt idx="42">
                  <c:v>92.3</c:v>
                </c:pt>
                <c:pt idx="43">
                  <c:v>92.3</c:v>
                </c:pt>
                <c:pt idx="44">
                  <c:v>92.3</c:v>
                </c:pt>
                <c:pt idx="45">
                  <c:v>92.3</c:v>
                </c:pt>
                <c:pt idx="46">
                  <c:v>92.3</c:v>
                </c:pt>
                <c:pt idx="47">
                  <c:v>92.3</c:v>
                </c:pt>
              </c:numCache>
            </c:numRef>
          </c:val>
          <c:smooth val="0"/>
          <c:extLst>
            <c:ext xmlns:c16="http://schemas.microsoft.com/office/drawing/2014/chart" uri="{C3380CC4-5D6E-409C-BE32-E72D297353CC}">
              <c16:uniqueId val="{0000000B-C7D2-4150-9FCF-762FF746E79E}"/>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6"/>
        <c:delete val="1"/>
      </c:legendEntry>
      <c:legendEntry>
        <c:idx val="7"/>
        <c:delete val="1"/>
      </c:legendEntry>
      <c:layout>
        <c:manualLayout>
          <c:xMode val="edge"/>
          <c:yMode val="edge"/>
          <c:x val="6.8355977042662261E-2"/>
          <c:y val="0.65771272788312329"/>
          <c:w val="0.89215803904946367"/>
          <c:h val="0.3401366303448972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47794784522902373"/>
        </c:manualLayout>
      </c:layout>
      <c:barChart>
        <c:barDir val="col"/>
        <c:grouping val="stacked"/>
        <c:varyColors val="0"/>
        <c:ser>
          <c:idx val="3"/>
          <c:order val="0"/>
          <c:tx>
            <c:strRef>
              <c:f>'Ⅱ (4)'!$AH$3</c:f>
              <c:strCache>
                <c:ptCount val="1"/>
                <c:pt idx="0">
                  <c:v>③認知症初期集中支援チームは、認知症地域支援推進員に支援事例について情報提供し、具体的な支援方法の検討を行う等、定期的に情報連携する体制を構築し、支援を必要とする者への対応を行えているか(15点)(平均13.4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(4)'!$AH$4:$AH$51</c:f>
              <c:numCache>
                <c:formatCode>General</c:formatCode>
                <c:ptCount val="48"/>
                <c:pt idx="0">
                  <c:v>12.737430167597765</c:v>
                </c:pt>
                <c:pt idx="1">
                  <c:v>14.625</c:v>
                </c:pt>
                <c:pt idx="2">
                  <c:v>12.727272727272727</c:v>
                </c:pt>
                <c:pt idx="3">
                  <c:v>13.285714285714286</c:v>
                </c:pt>
                <c:pt idx="4">
                  <c:v>11.4</c:v>
                </c:pt>
                <c:pt idx="5">
                  <c:v>14.571428571428571</c:v>
                </c:pt>
                <c:pt idx="6">
                  <c:v>11.949152542372881</c:v>
                </c:pt>
                <c:pt idx="7">
                  <c:v>12.272727272727273</c:v>
                </c:pt>
                <c:pt idx="8">
                  <c:v>13.8</c:v>
                </c:pt>
                <c:pt idx="9">
                  <c:v>14.571428571428571</c:v>
                </c:pt>
                <c:pt idx="10">
                  <c:v>13.571428571428571</c:v>
                </c:pt>
                <c:pt idx="11">
                  <c:v>12.222222222222221</c:v>
                </c:pt>
                <c:pt idx="12">
                  <c:v>14.274193548387096</c:v>
                </c:pt>
                <c:pt idx="13">
                  <c:v>14.545454545454545</c:v>
                </c:pt>
                <c:pt idx="14">
                  <c:v>14</c:v>
                </c:pt>
                <c:pt idx="15">
                  <c:v>15</c:v>
                </c:pt>
                <c:pt idx="16">
                  <c:v>12.631578947368421</c:v>
                </c:pt>
                <c:pt idx="17">
                  <c:v>13.235294117647058</c:v>
                </c:pt>
                <c:pt idx="18">
                  <c:v>15</c:v>
                </c:pt>
                <c:pt idx="19">
                  <c:v>13.246753246753247</c:v>
                </c:pt>
                <c:pt idx="20">
                  <c:v>12.5</c:v>
                </c:pt>
                <c:pt idx="21">
                  <c:v>14.571428571428571</c:v>
                </c:pt>
                <c:pt idx="22">
                  <c:v>14.722222222222221</c:v>
                </c:pt>
                <c:pt idx="23">
                  <c:v>13.448275862068966</c:v>
                </c:pt>
                <c:pt idx="24">
                  <c:v>14.210526315789474</c:v>
                </c:pt>
                <c:pt idx="25">
                  <c:v>13.846153846153847</c:v>
                </c:pt>
                <c:pt idx="26">
                  <c:v>15</c:v>
                </c:pt>
                <c:pt idx="27">
                  <c:v>13.902439024390244</c:v>
                </c:pt>
                <c:pt idx="28">
                  <c:v>11.153846153846153</c:v>
                </c:pt>
                <c:pt idx="29">
                  <c:v>15</c:v>
                </c:pt>
                <c:pt idx="30">
                  <c:v>12.631578947368421</c:v>
                </c:pt>
                <c:pt idx="31">
                  <c:v>15</c:v>
                </c:pt>
                <c:pt idx="32">
                  <c:v>13.888888888888889</c:v>
                </c:pt>
                <c:pt idx="33">
                  <c:v>13.043478260869565</c:v>
                </c:pt>
                <c:pt idx="34">
                  <c:v>12.631578947368421</c:v>
                </c:pt>
                <c:pt idx="35">
                  <c:v>12.5</c:v>
                </c:pt>
                <c:pt idx="36">
                  <c:v>12.352941176470589</c:v>
                </c:pt>
                <c:pt idx="37">
                  <c:v>12.75</c:v>
                </c:pt>
                <c:pt idx="38">
                  <c:v>14.117647058823529</c:v>
                </c:pt>
                <c:pt idx="39">
                  <c:v>13.25</c:v>
                </c:pt>
                <c:pt idx="40">
                  <c:v>15</c:v>
                </c:pt>
                <c:pt idx="41">
                  <c:v>15</c:v>
                </c:pt>
                <c:pt idx="42">
                  <c:v>13</c:v>
                </c:pt>
                <c:pt idx="43">
                  <c:v>15</c:v>
                </c:pt>
                <c:pt idx="44">
                  <c:v>14.423076923076923</c:v>
                </c:pt>
                <c:pt idx="45">
                  <c:v>11.86046511627907</c:v>
                </c:pt>
                <c:pt idx="46">
                  <c:v>13.170731707317072</c:v>
                </c:pt>
                <c:pt idx="47" formatCode="0.0_ ">
                  <c:v>13.4</c:v>
                </c:pt>
              </c:numCache>
            </c:numRef>
          </c:val>
          <c:extLst>
            <c:ext xmlns:c16="http://schemas.microsoft.com/office/drawing/2014/chart" uri="{C3380CC4-5D6E-409C-BE32-E72D297353CC}">
              <c16:uniqueId val="{00000000-D8E7-48A3-B5F2-EA7AA6144FDC}"/>
            </c:ext>
          </c:extLst>
        </c:ser>
        <c:ser>
          <c:idx val="4"/>
          <c:order val="1"/>
          <c:tx>
            <c:strRef>
              <c:f>'Ⅱ (4)'!$AI$3</c:f>
              <c:strCache>
                <c:ptCount val="1"/>
                <c:pt idx="0">
                  <c:v>④郡市区等医師会等の医療関係団体と調整し、認知症のおそれがある人に対して、かかりつけ医や認知症サポート医、認知症疾患医療センター等専門医療機関との連携により、早期診断・早期対応に繋げるための体制を構築しているか(各10点)(平均17.8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(4)'!$AI$4:$AI$51</c:f>
              <c:numCache>
                <c:formatCode>General</c:formatCode>
                <c:ptCount val="48"/>
                <c:pt idx="0">
                  <c:v>11.787709497206704</c:v>
                </c:pt>
                <c:pt idx="1">
                  <c:v>24</c:v>
                </c:pt>
                <c:pt idx="2">
                  <c:v>12.727272727272727</c:v>
                </c:pt>
                <c:pt idx="3">
                  <c:v>19.142857142857142</c:v>
                </c:pt>
                <c:pt idx="4">
                  <c:v>16.8</c:v>
                </c:pt>
                <c:pt idx="5">
                  <c:v>14</c:v>
                </c:pt>
                <c:pt idx="6">
                  <c:v>14.067796610169491</c:v>
                </c:pt>
                <c:pt idx="7">
                  <c:v>16.363636363636363</c:v>
                </c:pt>
                <c:pt idx="8">
                  <c:v>23.2</c:v>
                </c:pt>
                <c:pt idx="9">
                  <c:v>19.428571428571427</c:v>
                </c:pt>
                <c:pt idx="10">
                  <c:v>16.50793650793651</c:v>
                </c:pt>
                <c:pt idx="11">
                  <c:v>15.185185185185185</c:v>
                </c:pt>
                <c:pt idx="12">
                  <c:v>23.548387096774192</c:v>
                </c:pt>
                <c:pt idx="13">
                  <c:v>21.818181818181817</c:v>
                </c:pt>
                <c:pt idx="14">
                  <c:v>18</c:v>
                </c:pt>
                <c:pt idx="15">
                  <c:v>24</c:v>
                </c:pt>
                <c:pt idx="16">
                  <c:v>16.315789473684209</c:v>
                </c:pt>
                <c:pt idx="17">
                  <c:v>21.176470588235293</c:v>
                </c:pt>
                <c:pt idx="18">
                  <c:v>18.148148148148149</c:v>
                </c:pt>
                <c:pt idx="19">
                  <c:v>14.805194805194805</c:v>
                </c:pt>
                <c:pt idx="20">
                  <c:v>19.047619047619047</c:v>
                </c:pt>
                <c:pt idx="21">
                  <c:v>29.142857142857142</c:v>
                </c:pt>
                <c:pt idx="22">
                  <c:v>18.518518518518519</c:v>
                </c:pt>
                <c:pt idx="23">
                  <c:v>22.068965517241381</c:v>
                </c:pt>
                <c:pt idx="24">
                  <c:v>20.526315789473685</c:v>
                </c:pt>
                <c:pt idx="25">
                  <c:v>21.153846153846153</c:v>
                </c:pt>
                <c:pt idx="26">
                  <c:v>22.790697674418606</c:v>
                </c:pt>
                <c:pt idx="27">
                  <c:v>22.439024390243901</c:v>
                </c:pt>
                <c:pt idx="28">
                  <c:v>12.307692307692308</c:v>
                </c:pt>
                <c:pt idx="29">
                  <c:v>20</c:v>
                </c:pt>
                <c:pt idx="30">
                  <c:v>22.631578947368421</c:v>
                </c:pt>
                <c:pt idx="31">
                  <c:v>20</c:v>
                </c:pt>
                <c:pt idx="32">
                  <c:v>21.481481481481481</c:v>
                </c:pt>
                <c:pt idx="33">
                  <c:v>20</c:v>
                </c:pt>
                <c:pt idx="34">
                  <c:v>20.526315789473685</c:v>
                </c:pt>
                <c:pt idx="35">
                  <c:v>12.916666666666666</c:v>
                </c:pt>
                <c:pt idx="36">
                  <c:v>18.235294117647058</c:v>
                </c:pt>
                <c:pt idx="37">
                  <c:v>22</c:v>
                </c:pt>
                <c:pt idx="38">
                  <c:v>14.705882352941176</c:v>
                </c:pt>
                <c:pt idx="39">
                  <c:v>18</c:v>
                </c:pt>
                <c:pt idx="40">
                  <c:v>19.5</c:v>
                </c:pt>
                <c:pt idx="41">
                  <c:v>17.61904761904762</c:v>
                </c:pt>
                <c:pt idx="42">
                  <c:v>17.333333333333332</c:v>
                </c:pt>
                <c:pt idx="43">
                  <c:v>23.888888888888889</c:v>
                </c:pt>
                <c:pt idx="44">
                  <c:v>15</c:v>
                </c:pt>
                <c:pt idx="45">
                  <c:v>16.744186046511629</c:v>
                </c:pt>
                <c:pt idx="46">
                  <c:v>12.926829268292684</c:v>
                </c:pt>
                <c:pt idx="47" formatCode="0.0_ ">
                  <c:v>17.8</c:v>
                </c:pt>
              </c:numCache>
            </c:numRef>
          </c:val>
          <c:extLst>
            <c:ext xmlns:c16="http://schemas.microsoft.com/office/drawing/2014/chart" uri="{C3380CC4-5D6E-409C-BE32-E72D297353CC}">
              <c16:uniqueId val="{00000001-D8E7-48A3-B5F2-EA7AA6144FDC}"/>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2"/>
          <c:tx>
            <c:strRef>
              <c:f>'Ⅱ (4)'!$AL$3</c:f>
              <c:strCache>
                <c:ptCount val="1"/>
                <c:pt idx="0">
                  <c:v>合計</c:v>
                </c:pt>
              </c:strCache>
            </c:strRef>
          </c:tx>
          <c:spPr>
            <a:ln w="6350">
              <a:noFill/>
            </a:ln>
            <a:effectLst/>
          </c:spPr>
          <c:marker>
            <c:symbol val="none"/>
          </c:marker>
          <c:dLbls>
            <c:dLbl>
              <c:idx val="4"/>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8E7-48A3-B5F2-EA7AA6144FDC}"/>
                </c:ext>
              </c:extLst>
            </c:dLbl>
            <c:dLbl>
              <c:idx val="5"/>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8E7-48A3-B5F2-EA7AA6144FDC}"/>
                </c:ext>
              </c:extLst>
            </c:dLbl>
            <c:dLbl>
              <c:idx val="7"/>
              <c:layout>
                <c:manualLayout>
                  <c:x val="-1.9120502803132593E-2"/>
                  <c:y val="-3.586404218708543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8E7-48A3-B5F2-EA7AA6144FDC}"/>
                </c:ext>
              </c:extLst>
            </c:dLbl>
            <c:dLbl>
              <c:idx val="16"/>
              <c:layout>
                <c:manualLayout>
                  <c:x val="-1.9120502803132568E-2"/>
                  <c:y val="-3.167003535679852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8E7-48A3-B5F2-EA7AA6144FDC}"/>
                </c:ext>
              </c:extLst>
            </c:dLbl>
            <c:dLbl>
              <c:idx val="19"/>
              <c:layout>
                <c:manualLayout>
                  <c:x val="-1.9120502803132568E-2"/>
                  <c:y val="-2.118501828108138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D8E7-48A3-B5F2-EA7AA6144FDC}"/>
                </c:ext>
              </c:extLst>
            </c:dLbl>
            <c:dLbl>
              <c:idx val="38"/>
              <c:layout>
                <c:manualLayout>
                  <c:x val="-1.9120502803132568E-2"/>
                  <c:y val="-3.37670387719419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8E7-48A3-B5F2-EA7AA6144FDC}"/>
                </c:ext>
              </c:extLst>
            </c:dLbl>
            <c:dLbl>
              <c:idx val="45"/>
              <c:layout>
                <c:manualLayout>
                  <c:x val="-1.9120502803132673E-2"/>
                  <c:y val="-3.79610456022288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8E7-48A3-B5F2-EA7AA6144FDC}"/>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9-D8E7-48A3-B5F2-EA7AA6144FDC}"/>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(4)'!$AL$4:$AL$51</c:f>
              <c:numCache>
                <c:formatCode>General</c:formatCode>
                <c:ptCount val="48"/>
                <c:pt idx="0">
                  <c:v>24.52513966480447</c:v>
                </c:pt>
                <c:pt idx="1">
                  <c:v>38.625</c:v>
                </c:pt>
                <c:pt idx="2">
                  <c:v>25.454545454545453</c:v>
                </c:pt>
                <c:pt idx="3">
                  <c:v>32.428571428571431</c:v>
                </c:pt>
                <c:pt idx="4">
                  <c:v>28.2</c:v>
                </c:pt>
                <c:pt idx="5">
                  <c:v>28.571428571428573</c:v>
                </c:pt>
                <c:pt idx="6">
                  <c:v>26.016949152542374</c:v>
                </c:pt>
                <c:pt idx="7">
                  <c:v>28.636363636363637</c:v>
                </c:pt>
                <c:pt idx="8">
                  <c:v>37</c:v>
                </c:pt>
                <c:pt idx="9">
                  <c:v>34</c:v>
                </c:pt>
                <c:pt idx="10">
                  <c:v>30.079365079365079</c:v>
                </c:pt>
                <c:pt idx="11">
                  <c:v>27.407407407407408</c:v>
                </c:pt>
                <c:pt idx="12">
                  <c:v>37.822580645161288</c:v>
                </c:pt>
                <c:pt idx="13">
                  <c:v>36.363636363636367</c:v>
                </c:pt>
                <c:pt idx="14">
                  <c:v>32</c:v>
                </c:pt>
                <c:pt idx="15">
                  <c:v>39</c:v>
                </c:pt>
                <c:pt idx="16">
                  <c:v>28.94736842105263</c:v>
                </c:pt>
                <c:pt idx="17">
                  <c:v>34.411764705882355</c:v>
                </c:pt>
                <c:pt idx="18">
                  <c:v>33.148148148148145</c:v>
                </c:pt>
                <c:pt idx="19">
                  <c:v>28.051948051948052</c:v>
                </c:pt>
                <c:pt idx="20">
                  <c:v>31.547619047619047</c:v>
                </c:pt>
                <c:pt idx="21">
                  <c:v>43.714285714285715</c:v>
                </c:pt>
                <c:pt idx="22">
                  <c:v>33.24074074074074</c:v>
                </c:pt>
                <c:pt idx="23">
                  <c:v>35.517241379310342</c:v>
                </c:pt>
                <c:pt idx="24">
                  <c:v>34.736842105263158</c:v>
                </c:pt>
                <c:pt idx="25">
                  <c:v>35</c:v>
                </c:pt>
                <c:pt idx="26">
                  <c:v>37.790697674418603</c:v>
                </c:pt>
                <c:pt idx="27">
                  <c:v>36.341463414634148</c:v>
                </c:pt>
                <c:pt idx="28">
                  <c:v>23.46153846153846</c:v>
                </c:pt>
                <c:pt idx="29">
                  <c:v>35</c:v>
                </c:pt>
                <c:pt idx="30">
                  <c:v>35.263157894736842</c:v>
                </c:pt>
                <c:pt idx="31">
                  <c:v>35</c:v>
                </c:pt>
                <c:pt idx="32">
                  <c:v>35.370370370370374</c:v>
                </c:pt>
                <c:pt idx="33">
                  <c:v>33.043478260869563</c:v>
                </c:pt>
                <c:pt idx="34">
                  <c:v>33.157894736842103</c:v>
                </c:pt>
                <c:pt idx="35">
                  <c:v>25.416666666666668</c:v>
                </c:pt>
                <c:pt idx="36">
                  <c:v>30.588235294117649</c:v>
                </c:pt>
                <c:pt idx="37">
                  <c:v>34.75</c:v>
                </c:pt>
                <c:pt idx="38">
                  <c:v>28.823529411764707</c:v>
                </c:pt>
                <c:pt idx="39">
                  <c:v>31.25</c:v>
                </c:pt>
                <c:pt idx="40">
                  <c:v>34.5</c:v>
                </c:pt>
                <c:pt idx="41">
                  <c:v>32.61904761904762</c:v>
                </c:pt>
                <c:pt idx="42">
                  <c:v>30.333333333333332</c:v>
                </c:pt>
                <c:pt idx="43">
                  <c:v>38.888888888888886</c:v>
                </c:pt>
                <c:pt idx="44">
                  <c:v>29.423076923076923</c:v>
                </c:pt>
                <c:pt idx="45">
                  <c:v>28.604651162790699</c:v>
                </c:pt>
                <c:pt idx="46">
                  <c:v>26.097560975609756</c:v>
                </c:pt>
                <c:pt idx="47" formatCode="0.0_ ">
                  <c:v>31.2</c:v>
                </c:pt>
              </c:numCache>
            </c:numRef>
          </c:val>
          <c:smooth val="0"/>
          <c:extLst>
            <c:ext xmlns:c16="http://schemas.microsoft.com/office/drawing/2014/chart" uri="{C3380CC4-5D6E-409C-BE32-E72D297353CC}">
              <c16:uniqueId val="{0000000A-D8E7-48A3-B5F2-EA7AA6144FDC}"/>
            </c:ext>
          </c:extLst>
        </c:ser>
        <c:ser>
          <c:idx val="8"/>
          <c:order val="3"/>
          <c:tx>
            <c:strRef>
              <c:f>'Ⅱ (4)'!$AM$3</c:f>
              <c:strCache>
                <c:ptCount val="1"/>
                <c:pt idx="0">
                  <c:v>平均</c:v>
                </c:pt>
              </c:strCache>
            </c:strRef>
          </c:tx>
          <c:spPr>
            <a:ln w="19050">
              <a:solidFill>
                <a:srgbClr val="FF0000"/>
              </a:solidFill>
              <a:prstDash val="sysDash"/>
            </a:ln>
            <a:effectLst/>
          </c:spPr>
          <c:marker>
            <c:symbol val="none"/>
          </c:marker>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(4)'!$AM$4:$AM$51</c:f>
              <c:numCache>
                <c:formatCode>0.0_ </c:formatCode>
                <c:ptCount val="48"/>
                <c:pt idx="0">
                  <c:v>31.2</c:v>
                </c:pt>
                <c:pt idx="1">
                  <c:v>31.2</c:v>
                </c:pt>
                <c:pt idx="2">
                  <c:v>31.2</c:v>
                </c:pt>
                <c:pt idx="3">
                  <c:v>31.2</c:v>
                </c:pt>
                <c:pt idx="4">
                  <c:v>31.2</c:v>
                </c:pt>
                <c:pt idx="5">
                  <c:v>31.2</c:v>
                </c:pt>
                <c:pt idx="6">
                  <c:v>31.2</c:v>
                </c:pt>
                <c:pt idx="7">
                  <c:v>31.2</c:v>
                </c:pt>
                <c:pt idx="8">
                  <c:v>31.2</c:v>
                </c:pt>
                <c:pt idx="9">
                  <c:v>31.2</c:v>
                </c:pt>
                <c:pt idx="10">
                  <c:v>31.2</c:v>
                </c:pt>
                <c:pt idx="11">
                  <c:v>31.2</c:v>
                </c:pt>
                <c:pt idx="12">
                  <c:v>31.2</c:v>
                </c:pt>
                <c:pt idx="13">
                  <c:v>31.2</c:v>
                </c:pt>
                <c:pt idx="14">
                  <c:v>31.2</c:v>
                </c:pt>
                <c:pt idx="15">
                  <c:v>31.2</c:v>
                </c:pt>
                <c:pt idx="16">
                  <c:v>31.2</c:v>
                </c:pt>
                <c:pt idx="17">
                  <c:v>31.2</c:v>
                </c:pt>
                <c:pt idx="18">
                  <c:v>31.2</c:v>
                </c:pt>
                <c:pt idx="19">
                  <c:v>31.2</c:v>
                </c:pt>
                <c:pt idx="20">
                  <c:v>31.2</c:v>
                </c:pt>
                <c:pt idx="21">
                  <c:v>31.2</c:v>
                </c:pt>
                <c:pt idx="22">
                  <c:v>31.2</c:v>
                </c:pt>
                <c:pt idx="23">
                  <c:v>31.2</c:v>
                </c:pt>
                <c:pt idx="24">
                  <c:v>31.2</c:v>
                </c:pt>
                <c:pt idx="25">
                  <c:v>31.2</c:v>
                </c:pt>
                <c:pt idx="26">
                  <c:v>31.2</c:v>
                </c:pt>
                <c:pt idx="27">
                  <c:v>31.2</c:v>
                </c:pt>
                <c:pt idx="28">
                  <c:v>31.2</c:v>
                </c:pt>
                <c:pt idx="29">
                  <c:v>31.2</c:v>
                </c:pt>
                <c:pt idx="30">
                  <c:v>31.2</c:v>
                </c:pt>
                <c:pt idx="31">
                  <c:v>31.2</c:v>
                </c:pt>
                <c:pt idx="32">
                  <c:v>31.2</c:v>
                </c:pt>
                <c:pt idx="33">
                  <c:v>31.2</c:v>
                </c:pt>
                <c:pt idx="34">
                  <c:v>31.2</c:v>
                </c:pt>
                <c:pt idx="35">
                  <c:v>31.2</c:v>
                </c:pt>
                <c:pt idx="36">
                  <c:v>31.2</c:v>
                </c:pt>
                <c:pt idx="37">
                  <c:v>31.2</c:v>
                </c:pt>
                <c:pt idx="38">
                  <c:v>31.2</c:v>
                </c:pt>
                <c:pt idx="39">
                  <c:v>31.2</c:v>
                </c:pt>
                <c:pt idx="40">
                  <c:v>31.2</c:v>
                </c:pt>
                <c:pt idx="41">
                  <c:v>31.2</c:v>
                </c:pt>
                <c:pt idx="42">
                  <c:v>31.2</c:v>
                </c:pt>
                <c:pt idx="43">
                  <c:v>31.2</c:v>
                </c:pt>
                <c:pt idx="44">
                  <c:v>31.2</c:v>
                </c:pt>
                <c:pt idx="45">
                  <c:v>31.2</c:v>
                </c:pt>
                <c:pt idx="46">
                  <c:v>31.2</c:v>
                </c:pt>
                <c:pt idx="47">
                  <c:v>31.2</c:v>
                </c:pt>
              </c:numCache>
            </c:numRef>
          </c:val>
          <c:smooth val="0"/>
          <c:extLst>
            <c:ext xmlns:c16="http://schemas.microsoft.com/office/drawing/2014/chart" uri="{C3380CC4-5D6E-409C-BE32-E72D297353CC}">
              <c16:uniqueId val="{0000000B-D8E7-48A3-B5F2-EA7AA6144FDC}"/>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2"/>
        <c:delete val="1"/>
      </c:legendEntry>
      <c:legendEntry>
        <c:idx val="3"/>
        <c:delete val="1"/>
      </c:legendEntry>
      <c:layout>
        <c:manualLayout>
          <c:xMode val="edge"/>
          <c:yMode val="edge"/>
          <c:x val="6.8355977042662261E-2"/>
          <c:y val="0.65771272788312329"/>
          <c:w val="0.89215803904946367"/>
          <c:h val="0.15560029529770925"/>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(5)</a:t>
            </a:r>
            <a:r>
              <a:rPr lang="ja-JP" altLang="en-US" sz="1200"/>
              <a:t>介護予防／日常生活支援 都道府県別市町村得点</a:t>
            </a:r>
            <a:r>
              <a:rPr lang="en-US" altLang="ja-JP" sz="1200"/>
              <a:t>(</a:t>
            </a:r>
            <a:r>
              <a:rPr lang="ja-JP" altLang="en-US" sz="1200"/>
              <a:t>満点</a:t>
            </a:r>
            <a:r>
              <a:rPr lang="en-US" altLang="ja-JP" sz="1200"/>
              <a:t>900</a:t>
            </a:r>
            <a:r>
              <a:rPr lang="ja-JP" altLang="en-US" sz="1200"/>
              <a:t>点、平均点</a:t>
            </a:r>
            <a:r>
              <a:rPr lang="en-US" altLang="ja-JP" sz="1200"/>
              <a:t>382.8</a:t>
            </a:r>
            <a:r>
              <a:rPr lang="ja-JP" altLang="en-US" sz="1200"/>
              <a:t>点、得点率</a:t>
            </a:r>
            <a:r>
              <a:rPr lang="en-US" altLang="ja-JP" sz="1200"/>
              <a:t>42.5%)</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(5)'!$AS$3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5"/>
              <c:layout>
                <c:manualLayout>
                  <c:x val="1.4144006928112993E-3"/>
                  <c:y val="6.2789432917483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90E-4FD6-B651-C4456BD1443D}"/>
                </c:ext>
              </c:extLst>
            </c:dLbl>
            <c:dLbl>
              <c:idx val="9"/>
              <c:layout>
                <c:manualLayout>
                  <c:x val="0"/>
                  <c:y val="4.1859621944989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90E-4FD6-B651-C4456BD1443D}"/>
                </c:ext>
              </c:extLst>
            </c:dLbl>
            <c:dLbl>
              <c:idx val="30"/>
              <c:layout>
                <c:manualLayout>
                  <c:x val="0"/>
                  <c:y val="-4.185962194498997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90E-4FD6-B651-C4456BD1443D}"/>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3-990E-4FD6-B651-C4456BD1443D}"/>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(5)'!$AR$4:$AR$51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(5)'!$AS$4:$AS$51</c:f>
              <c:numCache>
                <c:formatCode>General</c:formatCode>
                <c:ptCount val="48"/>
                <c:pt idx="0">
                  <c:v>313.02793296089385</c:v>
                </c:pt>
                <c:pt idx="1">
                  <c:v>429.85</c:v>
                </c:pt>
                <c:pt idx="2">
                  <c:v>344.66666666666669</c:v>
                </c:pt>
                <c:pt idx="3">
                  <c:v>397.08571428571429</c:v>
                </c:pt>
                <c:pt idx="4">
                  <c:v>242.48</c:v>
                </c:pt>
                <c:pt idx="5">
                  <c:v>354.57142857142856</c:v>
                </c:pt>
                <c:pt idx="6">
                  <c:v>301.79661016949154</c:v>
                </c:pt>
                <c:pt idx="7">
                  <c:v>341.59090909090907</c:v>
                </c:pt>
                <c:pt idx="8">
                  <c:v>396.72</c:v>
                </c:pt>
                <c:pt idx="9">
                  <c:v>354</c:v>
                </c:pt>
                <c:pt idx="10">
                  <c:v>368.47619047619048</c:v>
                </c:pt>
                <c:pt idx="11">
                  <c:v>326.37037037037038</c:v>
                </c:pt>
                <c:pt idx="12">
                  <c:v>427.32258064516128</c:v>
                </c:pt>
                <c:pt idx="13">
                  <c:v>390.84848484848487</c:v>
                </c:pt>
                <c:pt idx="14">
                  <c:v>417.93333333333334</c:v>
                </c:pt>
                <c:pt idx="15">
                  <c:v>642.66666666666663</c:v>
                </c:pt>
                <c:pt idx="16">
                  <c:v>459.68421052631578</c:v>
                </c:pt>
                <c:pt idx="17">
                  <c:v>429.29411764705884</c:v>
                </c:pt>
                <c:pt idx="18">
                  <c:v>375.55555555555554</c:v>
                </c:pt>
                <c:pt idx="19">
                  <c:v>343.55844155844159</c:v>
                </c:pt>
                <c:pt idx="20">
                  <c:v>379.04761904761904</c:v>
                </c:pt>
                <c:pt idx="21">
                  <c:v>490.91428571428571</c:v>
                </c:pt>
                <c:pt idx="22">
                  <c:v>405.44444444444446</c:v>
                </c:pt>
                <c:pt idx="23">
                  <c:v>397.24137931034483</c:v>
                </c:pt>
                <c:pt idx="24">
                  <c:v>423.68421052631578</c:v>
                </c:pt>
                <c:pt idx="25">
                  <c:v>342.69230769230768</c:v>
                </c:pt>
                <c:pt idx="26">
                  <c:v>506.83720930232556</c:v>
                </c:pt>
                <c:pt idx="27">
                  <c:v>466.63414634146341</c:v>
                </c:pt>
                <c:pt idx="28">
                  <c:v>334.46153846153845</c:v>
                </c:pt>
                <c:pt idx="29">
                  <c:v>358.66666666666669</c:v>
                </c:pt>
                <c:pt idx="30">
                  <c:v>390.10526315789474</c:v>
                </c:pt>
                <c:pt idx="31">
                  <c:v>462.94736842105266</c:v>
                </c:pt>
                <c:pt idx="32">
                  <c:v>474.74074074074076</c:v>
                </c:pt>
                <c:pt idx="33">
                  <c:v>404.52173913043481</c:v>
                </c:pt>
                <c:pt idx="34">
                  <c:v>284.42105263157896</c:v>
                </c:pt>
                <c:pt idx="35">
                  <c:v>330.16666666666669</c:v>
                </c:pt>
                <c:pt idx="36">
                  <c:v>317.1764705882353</c:v>
                </c:pt>
                <c:pt idx="37">
                  <c:v>310</c:v>
                </c:pt>
                <c:pt idx="38">
                  <c:v>447.23529411764707</c:v>
                </c:pt>
                <c:pt idx="39">
                  <c:v>391.73333333333335</c:v>
                </c:pt>
                <c:pt idx="40">
                  <c:v>492.5</c:v>
                </c:pt>
                <c:pt idx="41">
                  <c:v>458.95238095238096</c:v>
                </c:pt>
                <c:pt idx="42">
                  <c:v>437.06666666666666</c:v>
                </c:pt>
                <c:pt idx="43">
                  <c:v>550.55555555555554</c:v>
                </c:pt>
                <c:pt idx="44">
                  <c:v>379.15384615384613</c:v>
                </c:pt>
                <c:pt idx="45">
                  <c:v>389.76744186046511</c:v>
                </c:pt>
                <c:pt idx="46">
                  <c:v>328.4390243902439</c:v>
                </c:pt>
                <c:pt idx="47" formatCode="0.0_ ">
                  <c:v>382.8</c:v>
                </c:pt>
              </c:numCache>
            </c:numRef>
          </c:val>
          <c:extLst>
            <c:ext xmlns:c16="http://schemas.microsoft.com/office/drawing/2014/chart" uri="{C3380CC4-5D6E-409C-BE32-E72D297353CC}">
              <c16:uniqueId val="{00000004-990E-4FD6-B651-C4456BD1443D}"/>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(5)'!$AT$3</c:f>
              <c:strCache>
                <c:ptCount val="1"/>
                <c:pt idx="0">
                  <c:v>平均</c:v>
                </c:pt>
              </c:strCache>
            </c:strRef>
          </c:tx>
          <c:spPr>
            <a:ln w="19050" cap="rnd">
              <a:solidFill>
                <a:srgbClr val="FF0000"/>
              </a:solidFill>
              <a:prstDash val="sysDash"/>
              <a:round/>
            </a:ln>
            <a:effectLst/>
          </c:spPr>
          <c:marker>
            <c:symbol val="none"/>
          </c:marker>
          <c:cat>
            <c:strRef>
              <c:f>'Ⅱ (5)'!$AR$4:$AR$51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(5)'!$AT$4:$AT$51</c:f>
              <c:numCache>
                <c:formatCode>0.0_ </c:formatCode>
                <c:ptCount val="48"/>
                <c:pt idx="0">
                  <c:v>382.8</c:v>
                </c:pt>
                <c:pt idx="1">
                  <c:v>382.8</c:v>
                </c:pt>
                <c:pt idx="2">
                  <c:v>382.8</c:v>
                </c:pt>
                <c:pt idx="3">
                  <c:v>382.8</c:v>
                </c:pt>
                <c:pt idx="4">
                  <c:v>382.8</c:v>
                </c:pt>
                <c:pt idx="5">
                  <c:v>382.8</c:v>
                </c:pt>
                <c:pt idx="6">
                  <c:v>382.8</c:v>
                </c:pt>
                <c:pt idx="7">
                  <c:v>382.8</c:v>
                </c:pt>
                <c:pt idx="8">
                  <c:v>382.8</c:v>
                </c:pt>
                <c:pt idx="9">
                  <c:v>382.8</c:v>
                </c:pt>
                <c:pt idx="10">
                  <c:v>382.8</c:v>
                </c:pt>
                <c:pt idx="11">
                  <c:v>382.8</c:v>
                </c:pt>
                <c:pt idx="12">
                  <c:v>382.8</c:v>
                </c:pt>
                <c:pt idx="13">
                  <c:v>382.8</c:v>
                </c:pt>
                <c:pt idx="14">
                  <c:v>382.8</c:v>
                </c:pt>
                <c:pt idx="15">
                  <c:v>382.8</c:v>
                </c:pt>
                <c:pt idx="16">
                  <c:v>382.8</c:v>
                </c:pt>
                <c:pt idx="17">
                  <c:v>382.8</c:v>
                </c:pt>
                <c:pt idx="18">
                  <c:v>382.8</c:v>
                </c:pt>
                <c:pt idx="19">
                  <c:v>382.8</c:v>
                </c:pt>
                <c:pt idx="20">
                  <c:v>382.8</c:v>
                </c:pt>
                <c:pt idx="21">
                  <c:v>382.8</c:v>
                </c:pt>
                <c:pt idx="22">
                  <c:v>382.8</c:v>
                </c:pt>
                <c:pt idx="23">
                  <c:v>382.8</c:v>
                </c:pt>
                <c:pt idx="24">
                  <c:v>382.8</c:v>
                </c:pt>
                <c:pt idx="25">
                  <c:v>382.8</c:v>
                </c:pt>
                <c:pt idx="26">
                  <c:v>382.8</c:v>
                </c:pt>
                <c:pt idx="27">
                  <c:v>382.8</c:v>
                </c:pt>
                <c:pt idx="28">
                  <c:v>382.8</c:v>
                </c:pt>
                <c:pt idx="29">
                  <c:v>382.8</c:v>
                </c:pt>
                <c:pt idx="30">
                  <c:v>382.8</c:v>
                </c:pt>
                <c:pt idx="31">
                  <c:v>382.8</c:v>
                </c:pt>
                <c:pt idx="32">
                  <c:v>382.8</c:v>
                </c:pt>
                <c:pt idx="33">
                  <c:v>382.8</c:v>
                </c:pt>
                <c:pt idx="34">
                  <c:v>382.8</c:v>
                </c:pt>
                <c:pt idx="35">
                  <c:v>382.8</c:v>
                </c:pt>
                <c:pt idx="36">
                  <c:v>382.8</c:v>
                </c:pt>
                <c:pt idx="37">
                  <c:v>382.8</c:v>
                </c:pt>
                <c:pt idx="38">
                  <c:v>382.8</c:v>
                </c:pt>
                <c:pt idx="39">
                  <c:v>382.8</c:v>
                </c:pt>
                <c:pt idx="40">
                  <c:v>382.8</c:v>
                </c:pt>
                <c:pt idx="41">
                  <c:v>382.8</c:v>
                </c:pt>
                <c:pt idx="42">
                  <c:v>382.8</c:v>
                </c:pt>
                <c:pt idx="43">
                  <c:v>382.8</c:v>
                </c:pt>
                <c:pt idx="44">
                  <c:v>382.8</c:v>
                </c:pt>
                <c:pt idx="45">
                  <c:v>382.8</c:v>
                </c:pt>
                <c:pt idx="46">
                  <c:v>382.8</c:v>
                </c:pt>
                <c:pt idx="47">
                  <c:v>382.8</c:v>
                </c:pt>
              </c:numCache>
            </c:numRef>
          </c:val>
          <c:smooth val="0"/>
          <c:extLst>
            <c:ext xmlns:c16="http://schemas.microsoft.com/office/drawing/2014/chart" uri="{C3380CC4-5D6E-409C-BE32-E72D297353CC}">
              <c16:uniqueId val="{00000005-990E-4FD6-B651-C4456BD1443D}"/>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438231548005151E-2"/>
          <c:y val="5.0104642276005688E-2"/>
          <c:w val="0.93948833259295361"/>
          <c:h val="0.51422375019415223"/>
        </c:manualLayout>
      </c:layout>
      <c:barChart>
        <c:barDir val="col"/>
        <c:grouping val="stacked"/>
        <c:varyColors val="0"/>
        <c:ser>
          <c:idx val="1"/>
          <c:order val="0"/>
          <c:tx>
            <c:strRef>
              <c:f>'Ⅱ (5)'!$X$3</c:f>
              <c:strCache>
                <c:ptCount val="1"/>
                <c:pt idx="0">
                  <c:v>①多様なサービス及びその他の生活支援サービスを推進するための課題を明らかにした上で対応方針を策定・公表し、実現に向けた具体的な方策を設定・実施しているか(20点、10点)(平均10.6点)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(5)'!$X$4:$X$51</c:f>
              <c:numCache>
                <c:formatCode>General</c:formatCode>
                <c:ptCount val="48"/>
                <c:pt idx="0">
                  <c:v>7.7094972067039107</c:v>
                </c:pt>
                <c:pt idx="1">
                  <c:v>10.5</c:v>
                </c:pt>
                <c:pt idx="2">
                  <c:v>8.1818181818181817</c:v>
                </c:pt>
                <c:pt idx="3">
                  <c:v>10.857142857142858</c:v>
                </c:pt>
                <c:pt idx="4">
                  <c:v>8</c:v>
                </c:pt>
                <c:pt idx="5">
                  <c:v>11.428571428571429</c:v>
                </c:pt>
                <c:pt idx="6">
                  <c:v>5.593220338983051</c:v>
                </c:pt>
                <c:pt idx="7">
                  <c:v>8.4090909090909083</c:v>
                </c:pt>
                <c:pt idx="8">
                  <c:v>10.8</c:v>
                </c:pt>
                <c:pt idx="9">
                  <c:v>5.1428571428571432</c:v>
                </c:pt>
                <c:pt idx="10">
                  <c:v>7.9365079365079367</c:v>
                </c:pt>
                <c:pt idx="11">
                  <c:v>8.518518518518519</c:v>
                </c:pt>
                <c:pt idx="12">
                  <c:v>14.516129032258064</c:v>
                </c:pt>
                <c:pt idx="13">
                  <c:v>12.727272727272727</c:v>
                </c:pt>
                <c:pt idx="14">
                  <c:v>15</c:v>
                </c:pt>
                <c:pt idx="15">
                  <c:v>21.333333333333332</c:v>
                </c:pt>
                <c:pt idx="16">
                  <c:v>12.105263157894736</c:v>
                </c:pt>
                <c:pt idx="17">
                  <c:v>10.588235294117647</c:v>
                </c:pt>
                <c:pt idx="18">
                  <c:v>8.8888888888888893</c:v>
                </c:pt>
                <c:pt idx="19">
                  <c:v>10</c:v>
                </c:pt>
                <c:pt idx="20">
                  <c:v>11.666666666666666</c:v>
                </c:pt>
                <c:pt idx="21">
                  <c:v>14.285714285714286</c:v>
                </c:pt>
                <c:pt idx="22">
                  <c:v>14.25925925925926</c:v>
                </c:pt>
                <c:pt idx="23">
                  <c:v>12.413793103448276</c:v>
                </c:pt>
                <c:pt idx="24">
                  <c:v>8.4210526315789469</c:v>
                </c:pt>
                <c:pt idx="25">
                  <c:v>10.384615384615385</c:v>
                </c:pt>
                <c:pt idx="26">
                  <c:v>20.232558139534884</c:v>
                </c:pt>
                <c:pt idx="27">
                  <c:v>13.902439024390244</c:v>
                </c:pt>
                <c:pt idx="28">
                  <c:v>6.1538461538461542</c:v>
                </c:pt>
                <c:pt idx="29">
                  <c:v>9.6666666666666661</c:v>
                </c:pt>
                <c:pt idx="30">
                  <c:v>7.3684210526315788</c:v>
                </c:pt>
                <c:pt idx="31">
                  <c:v>8.9473684210526319</c:v>
                </c:pt>
                <c:pt idx="32">
                  <c:v>19.62962962962963</c:v>
                </c:pt>
                <c:pt idx="33">
                  <c:v>7.8260869565217392</c:v>
                </c:pt>
                <c:pt idx="34">
                  <c:v>9.473684210526315</c:v>
                </c:pt>
                <c:pt idx="35">
                  <c:v>7.5</c:v>
                </c:pt>
                <c:pt idx="36">
                  <c:v>8.8235294117647065</c:v>
                </c:pt>
                <c:pt idx="37">
                  <c:v>4.5</c:v>
                </c:pt>
                <c:pt idx="38">
                  <c:v>9.7058823529411757</c:v>
                </c:pt>
                <c:pt idx="39">
                  <c:v>11.166666666666666</c:v>
                </c:pt>
                <c:pt idx="40">
                  <c:v>21</c:v>
                </c:pt>
                <c:pt idx="41">
                  <c:v>14.285714285714286</c:v>
                </c:pt>
                <c:pt idx="42">
                  <c:v>8.8888888888888893</c:v>
                </c:pt>
                <c:pt idx="43">
                  <c:v>24.444444444444443</c:v>
                </c:pt>
                <c:pt idx="44">
                  <c:v>11.923076923076923</c:v>
                </c:pt>
                <c:pt idx="45">
                  <c:v>9.5348837209302317</c:v>
                </c:pt>
                <c:pt idx="46">
                  <c:v>9.2682926829268286</c:v>
                </c:pt>
                <c:pt idx="47" formatCode="0.0_ ">
                  <c:v>10.6</c:v>
                </c:pt>
              </c:numCache>
            </c:numRef>
          </c:val>
          <c:extLst>
            <c:ext xmlns:c16="http://schemas.microsoft.com/office/drawing/2014/chart" uri="{C3380CC4-5D6E-409C-BE32-E72D297353CC}">
              <c16:uniqueId val="{00000000-0E66-413B-9A48-77F11D63539D}"/>
            </c:ext>
          </c:extLst>
        </c:ser>
        <c:ser>
          <c:idx val="2"/>
          <c:order val="1"/>
          <c:tx>
            <c:strRef>
              <c:f>'Ⅱ (5)'!$Y$3</c:f>
              <c:strCache>
                <c:ptCount val="1"/>
                <c:pt idx="0">
                  <c:v>②サービスC（短期集中予防サービス)を実施し、かつ、サービス終了後に通いの場へつなぐ取組を実施しているか(30点)(平均13.1点)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(5)'!$Y$4:$Y$51</c:f>
              <c:numCache>
                <c:formatCode>General</c:formatCode>
                <c:ptCount val="48"/>
                <c:pt idx="0">
                  <c:v>6.3687150837988824</c:v>
                </c:pt>
                <c:pt idx="1">
                  <c:v>12</c:v>
                </c:pt>
                <c:pt idx="2">
                  <c:v>9.0909090909090917</c:v>
                </c:pt>
                <c:pt idx="3">
                  <c:v>6.8571428571428568</c:v>
                </c:pt>
                <c:pt idx="4">
                  <c:v>9.6</c:v>
                </c:pt>
                <c:pt idx="5">
                  <c:v>19.714285714285715</c:v>
                </c:pt>
                <c:pt idx="6">
                  <c:v>6.6101694915254239</c:v>
                </c:pt>
                <c:pt idx="7">
                  <c:v>17.727272727272727</c:v>
                </c:pt>
                <c:pt idx="8">
                  <c:v>18</c:v>
                </c:pt>
                <c:pt idx="9">
                  <c:v>8.5714285714285712</c:v>
                </c:pt>
                <c:pt idx="10">
                  <c:v>17.61904761904762</c:v>
                </c:pt>
                <c:pt idx="11">
                  <c:v>6.1111111111111107</c:v>
                </c:pt>
                <c:pt idx="12">
                  <c:v>16.451612903225808</c:v>
                </c:pt>
                <c:pt idx="13">
                  <c:v>20</c:v>
                </c:pt>
                <c:pt idx="14">
                  <c:v>16</c:v>
                </c:pt>
                <c:pt idx="15">
                  <c:v>28</c:v>
                </c:pt>
                <c:pt idx="16">
                  <c:v>15.789473684210526</c:v>
                </c:pt>
                <c:pt idx="17">
                  <c:v>22.941176470588236</c:v>
                </c:pt>
                <c:pt idx="18">
                  <c:v>14.444444444444445</c:v>
                </c:pt>
                <c:pt idx="19">
                  <c:v>13.246753246753247</c:v>
                </c:pt>
                <c:pt idx="20">
                  <c:v>5</c:v>
                </c:pt>
                <c:pt idx="21">
                  <c:v>18.857142857142858</c:v>
                </c:pt>
                <c:pt idx="22">
                  <c:v>16.666666666666668</c:v>
                </c:pt>
                <c:pt idx="23">
                  <c:v>14.482758620689655</c:v>
                </c:pt>
                <c:pt idx="24">
                  <c:v>20.526315789473685</c:v>
                </c:pt>
                <c:pt idx="25">
                  <c:v>15</c:v>
                </c:pt>
                <c:pt idx="26">
                  <c:v>21.627906976744185</c:v>
                </c:pt>
                <c:pt idx="27">
                  <c:v>7.3170731707317076</c:v>
                </c:pt>
                <c:pt idx="28">
                  <c:v>13.076923076923077</c:v>
                </c:pt>
                <c:pt idx="29">
                  <c:v>9</c:v>
                </c:pt>
                <c:pt idx="30">
                  <c:v>17.368421052631579</c:v>
                </c:pt>
                <c:pt idx="31">
                  <c:v>9.473684210526315</c:v>
                </c:pt>
                <c:pt idx="32">
                  <c:v>14.444444444444445</c:v>
                </c:pt>
                <c:pt idx="33">
                  <c:v>14.347826086956522</c:v>
                </c:pt>
                <c:pt idx="34">
                  <c:v>9.473684210526315</c:v>
                </c:pt>
                <c:pt idx="35">
                  <c:v>7.5</c:v>
                </c:pt>
                <c:pt idx="36">
                  <c:v>8.8235294117647065</c:v>
                </c:pt>
                <c:pt idx="37">
                  <c:v>3</c:v>
                </c:pt>
                <c:pt idx="38">
                  <c:v>7.0588235294117645</c:v>
                </c:pt>
                <c:pt idx="39">
                  <c:v>15.5</c:v>
                </c:pt>
                <c:pt idx="40">
                  <c:v>16.5</c:v>
                </c:pt>
                <c:pt idx="41">
                  <c:v>21.428571428571427</c:v>
                </c:pt>
                <c:pt idx="42">
                  <c:v>23.333333333333332</c:v>
                </c:pt>
                <c:pt idx="43">
                  <c:v>25</c:v>
                </c:pt>
                <c:pt idx="44">
                  <c:v>15</c:v>
                </c:pt>
                <c:pt idx="45">
                  <c:v>10.465116279069768</c:v>
                </c:pt>
                <c:pt idx="46">
                  <c:v>14.634146341463415</c:v>
                </c:pt>
                <c:pt idx="47" formatCode="0.0_ ">
                  <c:v>13.1</c:v>
                </c:pt>
              </c:numCache>
            </c:numRef>
          </c:val>
          <c:extLst>
            <c:ext xmlns:c16="http://schemas.microsoft.com/office/drawing/2014/chart" uri="{C3380CC4-5D6E-409C-BE32-E72D297353CC}">
              <c16:uniqueId val="{00000001-0E66-413B-9A48-77F11D63539D}"/>
            </c:ext>
          </c:extLst>
        </c:ser>
        <c:ser>
          <c:idx val="3"/>
          <c:order val="2"/>
          <c:tx>
            <c:strRef>
              <c:f>'Ⅱ (5)'!$Z$3</c:f>
              <c:strCache>
                <c:ptCount val="1"/>
                <c:pt idx="0">
                  <c:v>③通いの場への65歳以上の方の参加者数はどの程度か(ア・イ20点、15点、10点、5点／ウ・エ10点、8点、5点、3点)(平均26.0点)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(5)'!$Z$4:$Z$51</c:f>
              <c:numCache>
                <c:formatCode>General</c:formatCode>
                <c:ptCount val="48"/>
                <c:pt idx="0">
                  <c:v>20.106145251396647</c:v>
                </c:pt>
                <c:pt idx="1">
                  <c:v>25.5</c:v>
                </c:pt>
                <c:pt idx="2">
                  <c:v>27.09090909090909</c:v>
                </c:pt>
                <c:pt idx="3">
                  <c:v>32.228571428571428</c:v>
                </c:pt>
                <c:pt idx="4">
                  <c:v>18.760000000000002</c:v>
                </c:pt>
                <c:pt idx="5">
                  <c:v>27.857142857142858</c:v>
                </c:pt>
                <c:pt idx="6">
                  <c:v>21.64406779661017</c:v>
                </c:pt>
                <c:pt idx="7">
                  <c:v>18.931818181818183</c:v>
                </c:pt>
                <c:pt idx="8">
                  <c:v>23.4</c:v>
                </c:pt>
                <c:pt idx="9">
                  <c:v>26.171428571428571</c:v>
                </c:pt>
                <c:pt idx="10">
                  <c:v>27.904761904761905</c:v>
                </c:pt>
                <c:pt idx="11">
                  <c:v>23.166666666666668</c:v>
                </c:pt>
                <c:pt idx="12">
                  <c:v>24.467741935483872</c:v>
                </c:pt>
                <c:pt idx="13">
                  <c:v>20.515151515151516</c:v>
                </c:pt>
                <c:pt idx="14">
                  <c:v>22.666666666666668</c:v>
                </c:pt>
                <c:pt idx="15">
                  <c:v>35.6</c:v>
                </c:pt>
                <c:pt idx="16">
                  <c:v>27.789473684210527</c:v>
                </c:pt>
                <c:pt idx="17">
                  <c:v>25.823529411764707</c:v>
                </c:pt>
                <c:pt idx="18">
                  <c:v>28.148148148148149</c:v>
                </c:pt>
                <c:pt idx="19">
                  <c:v>19.61038961038961</c:v>
                </c:pt>
                <c:pt idx="20">
                  <c:v>28.261904761904763</c:v>
                </c:pt>
                <c:pt idx="21">
                  <c:v>24.885714285714286</c:v>
                </c:pt>
                <c:pt idx="22">
                  <c:v>26.277777777777779</c:v>
                </c:pt>
                <c:pt idx="23">
                  <c:v>26.172413793103448</c:v>
                </c:pt>
                <c:pt idx="24">
                  <c:v>32.368421052631582</c:v>
                </c:pt>
                <c:pt idx="25">
                  <c:v>18.5</c:v>
                </c:pt>
                <c:pt idx="26">
                  <c:v>30.813953488372093</c:v>
                </c:pt>
                <c:pt idx="27">
                  <c:v>36.365853658536587</c:v>
                </c:pt>
                <c:pt idx="28">
                  <c:v>31.333333333333332</c:v>
                </c:pt>
                <c:pt idx="29">
                  <c:v>30.833333333333332</c:v>
                </c:pt>
                <c:pt idx="30">
                  <c:v>30.421052631578949</c:v>
                </c:pt>
                <c:pt idx="31">
                  <c:v>31.05263157894737</c:v>
                </c:pt>
                <c:pt idx="32">
                  <c:v>30</c:v>
                </c:pt>
                <c:pt idx="33">
                  <c:v>33.782608695652172</c:v>
                </c:pt>
                <c:pt idx="34">
                  <c:v>26.578947368421051</c:v>
                </c:pt>
                <c:pt idx="35">
                  <c:v>22.083333333333332</c:v>
                </c:pt>
                <c:pt idx="36">
                  <c:v>24.705882352941178</c:v>
                </c:pt>
                <c:pt idx="37">
                  <c:v>25.65</c:v>
                </c:pt>
                <c:pt idx="38">
                  <c:v>28.529411764705884</c:v>
                </c:pt>
                <c:pt idx="39">
                  <c:v>19.583333333333332</c:v>
                </c:pt>
                <c:pt idx="40">
                  <c:v>36.6</c:v>
                </c:pt>
                <c:pt idx="41">
                  <c:v>31.285714285714285</c:v>
                </c:pt>
                <c:pt idx="42">
                  <c:v>33.62222222222222</c:v>
                </c:pt>
                <c:pt idx="43">
                  <c:v>30.833333333333332</c:v>
                </c:pt>
                <c:pt idx="44">
                  <c:v>30.423076923076923</c:v>
                </c:pt>
                <c:pt idx="45">
                  <c:v>32.302325581395351</c:v>
                </c:pt>
                <c:pt idx="46">
                  <c:v>27.219512195121951</c:v>
                </c:pt>
                <c:pt idx="47" formatCode="0.0_ ">
                  <c:v>26</c:v>
                </c:pt>
              </c:numCache>
            </c:numRef>
          </c:val>
          <c:extLst>
            <c:ext xmlns:c16="http://schemas.microsoft.com/office/drawing/2014/chart" uri="{C3380CC4-5D6E-409C-BE32-E72D297353CC}">
              <c16:uniqueId val="{00000002-0E66-413B-9A48-77F11D63539D}"/>
            </c:ext>
          </c:extLst>
        </c:ser>
        <c:ser>
          <c:idx val="4"/>
          <c:order val="3"/>
          <c:tx>
            <c:strRef>
              <c:f>'Ⅱ (5)'!$AA$3</c:f>
              <c:strCache>
                <c:ptCount val="1"/>
                <c:pt idx="0">
                  <c:v>④通いの場への参加促進のためのアウトリーチを実施しているか(30点)(平均19.7点)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(5)'!$AA$4:$AA$51</c:f>
              <c:numCache>
                <c:formatCode>General</c:formatCode>
                <c:ptCount val="48"/>
                <c:pt idx="0">
                  <c:v>17.765363128491622</c:v>
                </c:pt>
                <c:pt idx="1">
                  <c:v>28.5</c:v>
                </c:pt>
                <c:pt idx="2">
                  <c:v>20</c:v>
                </c:pt>
                <c:pt idx="3">
                  <c:v>21.428571428571427</c:v>
                </c:pt>
                <c:pt idx="4">
                  <c:v>9.6</c:v>
                </c:pt>
                <c:pt idx="5">
                  <c:v>17.142857142857142</c:v>
                </c:pt>
                <c:pt idx="6">
                  <c:v>18.305084745762713</c:v>
                </c:pt>
                <c:pt idx="7">
                  <c:v>15</c:v>
                </c:pt>
                <c:pt idx="8">
                  <c:v>20.399999999999999</c:v>
                </c:pt>
                <c:pt idx="9">
                  <c:v>25.714285714285715</c:v>
                </c:pt>
                <c:pt idx="10">
                  <c:v>16.19047619047619</c:v>
                </c:pt>
                <c:pt idx="11">
                  <c:v>13.888888888888889</c:v>
                </c:pt>
                <c:pt idx="12">
                  <c:v>22.258064516129032</c:v>
                </c:pt>
                <c:pt idx="13">
                  <c:v>15.454545454545455</c:v>
                </c:pt>
                <c:pt idx="14">
                  <c:v>20</c:v>
                </c:pt>
                <c:pt idx="15">
                  <c:v>30</c:v>
                </c:pt>
                <c:pt idx="16">
                  <c:v>30</c:v>
                </c:pt>
                <c:pt idx="17">
                  <c:v>24.705882352941178</c:v>
                </c:pt>
                <c:pt idx="18">
                  <c:v>17.777777777777779</c:v>
                </c:pt>
                <c:pt idx="19">
                  <c:v>21.038961038961038</c:v>
                </c:pt>
                <c:pt idx="20">
                  <c:v>20</c:v>
                </c:pt>
                <c:pt idx="21">
                  <c:v>25.714285714285715</c:v>
                </c:pt>
                <c:pt idx="22">
                  <c:v>15.555555555555555</c:v>
                </c:pt>
                <c:pt idx="23">
                  <c:v>23.793103448275861</c:v>
                </c:pt>
                <c:pt idx="24">
                  <c:v>22.105263157894736</c:v>
                </c:pt>
                <c:pt idx="25">
                  <c:v>15</c:v>
                </c:pt>
                <c:pt idx="26">
                  <c:v>24.418604651162791</c:v>
                </c:pt>
                <c:pt idx="27">
                  <c:v>21.219512195121951</c:v>
                </c:pt>
                <c:pt idx="28">
                  <c:v>16.153846153846153</c:v>
                </c:pt>
                <c:pt idx="29">
                  <c:v>17</c:v>
                </c:pt>
                <c:pt idx="30">
                  <c:v>22.105263157894736</c:v>
                </c:pt>
                <c:pt idx="31">
                  <c:v>22.105263157894736</c:v>
                </c:pt>
                <c:pt idx="32">
                  <c:v>24.444444444444443</c:v>
                </c:pt>
                <c:pt idx="33">
                  <c:v>20.869565217391305</c:v>
                </c:pt>
                <c:pt idx="34">
                  <c:v>9.473684210526315</c:v>
                </c:pt>
                <c:pt idx="35">
                  <c:v>18.75</c:v>
                </c:pt>
                <c:pt idx="36">
                  <c:v>15.882352941176471</c:v>
                </c:pt>
                <c:pt idx="37">
                  <c:v>12</c:v>
                </c:pt>
                <c:pt idx="38">
                  <c:v>28.235294117647058</c:v>
                </c:pt>
                <c:pt idx="39">
                  <c:v>20</c:v>
                </c:pt>
                <c:pt idx="40">
                  <c:v>21</c:v>
                </c:pt>
                <c:pt idx="41">
                  <c:v>14.285714285714286</c:v>
                </c:pt>
                <c:pt idx="42">
                  <c:v>21.333333333333332</c:v>
                </c:pt>
                <c:pt idx="43">
                  <c:v>26.666666666666668</c:v>
                </c:pt>
                <c:pt idx="44">
                  <c:v>20.76923076923077</c:v>
                </c:pt>
                <c:pt idx="45">
                  <c:v>20.930232558139537</c:v>
                </c:pt>
                <c:pt idx="46">
                  <c:v>19.024390243902438</c:v>
                </c:pt>
                <c:pt idx="47" formatCode="0.0_ ">
                  <c:v>19.7</c:v>
                </c:pt>
              </c:numCache>
            </c:numRef>
          </c:val>
          <c:extLst>
            <c:ext xmlns:c16="http://schemas.microsoft.com/office/drawing/2014/chart" uri="{C3380CC4-5D6E-409C-BE32-E72D297353CC}">
              <c16:uniqueId val="{00000003-0E66-413B-9A48-77F11D63539D}"/>
            </c:ext>
          </c:extLst>
        </c:ser>
        <c:ser>
          <c:idx val="5"/>
          <c:order val="4"/>
          <c:tx>
            <c:strRef>
              <c:f>'Ⅱ (5)'!$AB$3</c:f>
              <c:strCache>
                <c:ptCount val="1"/>
                <c:pt idx="0">
                  <c:v>⑤行政内の他部門と連携しているか(各5点)(平均7.1点)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(5)'!$AB$4:$AB$51</c:f>
              <c:numCache>
                <c:formatCode>General</c:formatCode>
                <c:ptCount val="48"/>
                <c:pt idx="0">
                  <c:v>6.8156424581005588</c:v>
                </c:pt>
                <c:pt idx="1">
                  <c:v>8.375</c:v>
                </c:pt>
                <c:pt idx="2">
                  <c:v>7.5757575757575761</c:v>
                </c:pt>
                <c:pt idx="3">
                  <c:v>7.4285714285714288</c:v>
                </c:pt>
                <c:pt idx="4">
                  <c:v>6.6</c:v>
                </c:pt>
                <c:pt idx="5">
                  <c:v>6.4285714285714288</c:v>
                </c:pt>
                <c:pt idx="6">
                  <c:v>5.0847457627118642</c:v>
                </c:pt>
                <c:pt idx="7">
                  <c:v>8.1818181818181817</c:v>
                </c:pt>
                <c:pt idx="8">
                  <c:v>8.8000000000000007</c:v>
                </c:pt>
                <c:pt idx="9">
                  <c:v>7.1428571428571432</c:v>
                </c:pt>
                <c:pt idx="10">
                  <c:v>6.4285714285714288</c:v>
                </c:pt>
                <c:pt idx="11">
                  <c:v>6.666666666666667</c:v>
                </c:pt>
                <c:pt idx="12">
                  <c:v>7.338709677419355</c:v>
                </c:pt>
                <c:pt idx="13">
                  <c:v>7.2727272727272725</c:v>
                </c:pt>
                <c:pt idx="14">
                  <c:v>7.5</c:v>
                </c:pt>
                <c:pt idx="15">
                  <c:v>9.6666666666666661</c:v>
                </c:pt>
                <c:pt idx="16">
                  <c:v>7.3684210526315788</c:v>
                </c:pt>
                <c:pt idx="17">
                  <c:v>9.4117647058823533</c:v>
                </c:pt>
                <c:pt idx="18">
                  <c:v>7.2222222222222223</c:v>
                </c:pt>
                <c:pt idx="19">
                  <c:v>6.6233766233766236</c:v>
                </c:pt>
                <c:pt idx="20">
                  <c:v>7.7380952380952381</c:v>
                </c:pt>
                <c:pt idx="21">
                  <c:v>8.8571428571428577</c:v>
                </c:pt>
                <c:pt idx="22">
                  <c:v>7.5</c:v>
                </c:pt>
                <c:pt idx="23">
                  <c:v>7.7586206896551726</c:v>
                </c:pt>
                <c:pt idx="24">
                  <c:v>7.8947368421052628</c:v>
                </c:pt>
                <c:pt idx="25">
                  <c:v>7.5</c:v>
                </c:pt>
                <c:pt idx="26">
                  <c:v>7.6744186046511631</c:v>
                </c:pt>
                <c:pt idx="27">
                  <c:v>8.4146341463414629</c:v>
                </c:pt>
                <c:pt idx="28">
                  <c:v>4.8717948717948714</c:v>
                </c:pt>
                <c:pt idx="29">
                  <c:v>6.833333333333333</c:v>
                </c:pt>
                <c:pt idx="30">
                  <c:v>8.4210526315789469</c:v>
                </c:pt>
                <c:pt idx="31">
                  <c:v>8.6842105263157894</c:v>
                </c:pt>
                <c:pt idx="32">
                  <c:v>7.7777777777777777</c:v>
                </c:pt>
                <c:pt idx="33">
                  <c:v>6.3043478260869561</c:v>
                </c:pt>
                <c:pt idx="34">
                  <c:v>6.0526315789473681</c:v>
                </c:pt>
                <c:pt idx="35">
                  <c:v>5.625</c:v>
                </c:pt>
                <c:pt idx="36">
                  <c:v>6.1764705882352944</c:v>
                </c:pt>
                <c:pt idx="37">
                  <c:v>5.75</c:v>
                </c:pt>
                <c:pt idx="38">
                  <c:v>8.382352941176471</c:v>
                </c:pt>
                <c:pt idx="39">
                  <c:v>7.25</c:v>
                </c:pt>
                <c:pt idx="40">
                  <c:v>6.75</c:v>
                </c:pt>
                <c:pt idx="41">
                  <c:v>9.2857142857142865</c:v>
                </c:pt>
                <c:pt idx="42">
                  <c:v>6.333333333333333</c:v>
                </c:pt>
                <c:pt idx="43">
                  <c:v>9.4444444444444446</c:v>
                </c:pt>
                <c:pt idx="44">
                  <c:v>5.384615384615385</c:v>
                </c:pt>
                <c:pt idx="45">
                  <c:v>7.0930232558139537</c:v>
                </c:pt>
                <c:pt idx="46">
                  <c:v>5</c:v>
                </c:pt>
                <c:pt idx="47" formatCode="0.0_ ">
                  <c:v>7.1</c:v>
                </c:pt>
              </c:numCache>
            </c:numRef>
          </c:val>
          <c:extLst>
            <c:ext xmlns:c16="http://schemas.microsoft.com/office/drawing/2014/chart" uri="{C3380CC4-5D6E-409C-BE32-E72D297353CC}">
              <c16:uniqueId val="{00000004-0E66-413B-9A48-77F11D63539D}"/>
            </c:ext>
          </c:extLst>
        </c:ser>
        <c:ser>
          <c:idx val="6"/>
          <c:order val="5"/>
          <c:tx>
            <c:strRef>
              <c:f>'Ⅱ (5)'!$AC$3</c:f>
              <c:strCache>
                <c:ptCount val="1"/>
                <c:pt idx="0">
                  <c:v>⑥介護予防と保健事業を一体的に実施しているか(各10点)(平均10.8点)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(5)'!$AC$4:$AC$51</c:f>
              <c:numCache>
                <c:formatCode>General</c:formatCode>
                <c:ptCount val="48"/>
                <c:pt idx="0">
                  <c:v>11.675977653631286</c:v>
                </c:pt>
                <c:pt idx="1">
                  <c:v>15</c:v>
                </c:pt>
                <c:pt idx="2">
                  <c:v>11.515151515151516</c:v>
                </c:pt>
                <c:pt idx="3">
                  <c:v>8</c:v>
                </c:pt>
                <c:pt idx="4">
                  <c:v>10.8</c:v>
                </c:pt>
                <c:pt idx="5">
                  <c:v>7.4285714285714288</c:v>
                </c:pt>
                <c:pt idx="6">
                  <c:v>9.1525423728813564</c:v>
                </c:pt>
                <c:pt idx="7">
                  <c:v>6.8181818181818183</c:v>
                </c:pt>
                <c:pt idx="8">
                  <c:v>14</c:v>
                </c:pt>
                <c:pt idx="9">
                  <c:v>10.285714285714286</c:v>
                </c:pt>
                <c:pt idx="10">
                  <c:v>7.6190476190476186</c:v>
                </c:pt>
                <c:pt idx="11">
                  <c:v>9.6296296296296298</c:v>
                </c:pt>
                <c:pt idx="12">
                  <c:v>8.5483870967741939</c:v>
                </c:pt>
                <c:pt idx="13">
                  <c:v>10.909090909090908</c:v>
                </c:pt>
                <c:pt idx="14">
                  <c:v>14</c:v>
                </c:pt>
                <c:pt idx="15">
                  <c:v>14</c:v>
                </c:pt>
                <c:pt idx="16">
                  <c:v>11.578947368421053</c:v>
                </c:pt>
                <c:pt idx="17">
                  <c:v>12.352941176470589</c:v>
                </c:pt>
                <c:pt idx="18">
                  <c:v>11.111111111111111</c:v>
                </c:pt>
                <c:pt idx="19">
                  <c:v>11.948051948051948</c:v>
                </c:pt>
                <c:pt idx="20">
                  <c:v>12.142857142857142</c:v>
                </c:pt>
                <c:pt idx="21">
                  <c:v>12.857142857142858</c:v>
                </c:pt>
                <c:pt idx="22">
                  <c:v>10.37037037037037</c:v>
                </c:pt>
                <c:pt idx="23">
                  <c:v>7.2413793103448274</c:v>
                </c:pt>
                <c:pt idx="24">
                  <c:v>10</c:v>
                </c:pt>
                <c:pt idx="25">
                  <c:v>14.615384615384615</c:v>
                </c:pt>
                <c:pt idx="26">
                  <c:v>10.697674418604651</c:v>
                </c:pt>
                <c:pt idx="27">
                  <c:v>12.682926829268293</c:v>
                </c:pt>
                <c:pt idx="28">
                  <c:v>8.9743589743589745</c:v>
                </c:pt>
                <c:pt idx="29">
                  <c:v>12.333333333333334</c:v>
                </c:pt>
                <c:pt idx="30">
                  <c:v>15.789473684210526</c:v>
                </c:pt>
                <c:pt idx="31">
                  <c:v>14.736842105263158</c:v>
                </c:pt>
                <c:pt idx="32">
                  <c:v>9.2592592592592595</c:v>
                </c:pt>
                <c:pt idx="33">
                  <c:v>9.5652173913043477</c:v>
                </c:pt>
                <c:pt idx="34">
                  <c:v>6.8421052631578947</c:v>
                </c:pt>
                <c:pt idx="35">
                  <c:v>7.083333333333333</c:v>
                </c:pt>
                <c:pt idx="36">
                  <c:v>8.8235294117647065</c:v>
                </c:pt>
                <c:pt idx="37">
                  <c:v>9</c:v>
                </c:pt>
                <c:pt idx="38">
                  <c:v>12.941176470588236</c:v>
                </c:pt>
                <c:pt idx="39">
                  <c:v>10.333333333333334</c:v>
                </c:pt>
                <c:pt idx="40">
                  <c:v>13</c:v>
                </c:pt>
                <c:pt idx="41">
                  <c:v>10</c:v>
                </c:pt>
                <c:pt idx="42">
                  <c:v>11.555555555555555</c:v>
                </c:pt>
                <c:pt idx="43">
                  <c:v>13.888888888888889</c:v>
                </c:pt>
                <c:pt idx="44">
                  <c:v>10.384615384615385</c:v>
                </c:pt>
                <c:pt idx="45">
                  <c:v>11.162790697674419</c:v>
                </c:pt>
                <c:pt idx="46">
                  <c:v>9.5121951219512191</c:v>
                </c:pt>
                <c:pt idx="47" formatCode="0.0_ ">
                  <c:v>10.8</c:v>
                </c:pt>
              </c:numCache>
            </c:numRef>
          </c:val>
          <c:extLst>
            <c:ext xmlns:c16="http://schemas.microsoft.com/office/drawing/2014/chart" uri="{C3380CC4-5D6E-409C-BE32-E72D297353CC}">
              <c16:uniqueId val="{00000005-0E66-413B-9A48-77F11D63539D}"/>
            </c:ext>
          </c:extLst>
        </c:ser>
        <c:ser>
          <c:idx val="7"/>
          <c:order val="6"/>
          <c:tx>
            <c:strRef>
              <c:f>'Ⅱ (5)'!$AD$3</c:f>
              <c:strCache>
                <c:ptCount val="1"/>
                <c:pt idx="0">
                  <c:v>⑦現役世代の生活習慣病対策と連携した取組を実施しているか(20点)(平均9.8点)</c:v>
                </c:pt>
              </c:strCache>
            </c:strRef>
          </c:tx>
          <c:spPr>
            <a:solidFill>
              <a:srgbClr val="74B230"/>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(5)'!$AD$4:$AD$51</c:f>
              <c:numCache>
                <c:formatCode>General</c:formatCode>
                <c:ptCount val="48"/>
                <c:pt idx="0">
                  <c:v>9.050279329608939</c:v>
                </c:pt>
                <c:pt idx="1">
                  <c:v>14.5</c:v>
                </c:pt>
                <c:pt idx="2">
                  <c:v>7.2727272727272725</c:v>
                </c:pt>
                <c:pt idx="3">
                  <c:v>7.4285714285714288</c:v>
                </c:pt>
                <c:pt idx="4">
                  <c:v>3.2</c:v>
                </c:pt>
                <c:pt idx="5">
                  <c:v>6.8571428571428568</c:v>
                </c:pt>
                <c:pt idx="6">
                  <c:v>8.4745762711864412</c:v>
                </c:pt>
                <c:pt idx="7">
                  <c:v>7.2727272727272725</c:v>
                </c:pt>
                <c:pt idx="8">
                  <c:v>8</c:v>
                </c:pt>
                <c:pt idx="9">
                  <c:v>8</c:v>
                </c:pt>
                <c:pt idx="10">
                  <c:v>6.9841269841269842</c:v>
                </c:pt>
                <c:pt idx="11">
                  <c:v>7.4074074074074074</c:v>
                </c:pt>
                <c:pt idx="12">
                  <c:v>8.064516129032258</c:v>
                </c:pt>
                <c:pt idx="13">
                  <c:v>9.6969696969696972</c:v>
                </c:pt>
                <c:pt idx="14">
                  <c:v>10</c:v>
                </c:pt>
                <c:pt idx="15">
                  <c:v>16</c:v>
                </c:pt>
                <c:pt idx="16">
                  <c:v>13.684210526315789</c:v>
                </c:pt>
                <c:pt idx="17">
                  <c:v>12.941176470588236</c:v>
                </c:pt>
                <c:pt idx="18">
                  <c:v>8.1481481481481488</c:v>
                </c:pt>
                <c:pt idx="19">
                  <c:v>11.688311688311689</c:v>
                </c:pt>
                <c:pt idx="20">
                  <c:v>10.476190476190476</c:v>
                </c:pt>
                <c:pt idx="21">
                  <c:v>13.714285714285714</c:v>
                </c:pt>
                <c:pt idx="22">
                  <c:v>9.6296296296296298</c:v>
                </c:pt>
                <c:pt idx="23">
                  <c:v>13.103448275862069</c:v>
                </c:pt>
                <c:pt idx="24">
                  <c:v>10.526315789473685</c:v>
                </c:pt>
                <c:pt idx="25">
                  <c:v>10</c:v>
                </c:pt>
                <c:pt idx="26">
                  <c:v>10.697674418604651</c:v>
                </c:pt>
                <c:pt idx="27">
                  <c:v>13.658536585365853</c:v>
                </c:pt>
                <c:pt idx="28">
                  <c:v>7.6923076923076925</c:v>
                </c:pt>
                <c:pt idx="29">
                  <c:v>11.333333333333334</c:v>
                </c:pt>
                <c:pt idx="30">
                  <c:v>7.3684210526315788</c:v>
                </c:pt>
                <c:pt idx="31">
                  <c:v>14.736842105263158</c:v>
                </c:pt>
                <c:pt idx="32">
                  <c:v>11.111111111111111</c:v>
                </c:pt>
                <c:pt idx="33">
                  <c:v>10.434782608695652</c:v>
                </c:pt>
                <c:pt idx="34">
                  <c:v>5.2631578947368425</c:v>
                </c:pt>
                <c:pt idx="35">
                  <c:v>10.833333333333334</c:v>
                </c:pt>
                <c:pt idx="36">
                  <c:v>9.4117647058823533</c:v>
                </c:pt>
                <c:pt idx="37">
                  <c:v>8</c:v>
                </c:pt>
                <c:pt idx="38">
                  <c:v>12.352941176470589</c:v>
                </c:pt>
                <c:pt idx="39">
                  <c:v>10.666666666666666</c:v>
                </c:pt>
                <c:pt idx="40">
                  <c:v>12</c:v>
                </c:pt>
                <c:pt idx="41">
                  <c:v>11.428571428571429</c:v>
                </c:pt>
                <c:pt idx="42">
                  <c:v>11.111111111111111</c:v>
                </c:pt>
                <c:pt idx="43">
                  <c:v>14.444444444444445</c:v>
                </c:pt>
                <c:pt idx="44">
                  <c:v>11.538461538461538</c:v>
                </c:pt>
                <c:pt idx="45">
                  <c:v>8.8372093023255811</c:v>
                </c:pt>
                <c:pt idx="46">
                  <c:v>9.7560975609756095</c:v>
                </c:pt>
                <c:pt idx="47" formatCode="0.0_ ">
                  <c:v>9.8000000000000007</c:v>
                </c:pt>
              </c:numCache>
            </c:numRef>
          </c:val>
          <c:extLst>
            <c:ext xmlns:c16="http://schemas.microsoft.com/office/drawing/2014/chart" uri="{C3380CC4-5D6E-409C-BE32-E72D297353CC}">
              <c16:uniqueId val="{00000006-0E66-413B-9A48-77F11D63539D}"/>
            </c:ext>
          </c:extLst>
        </c:ser>
        <c:ser>
          <c:idx val="8"/>
          <c:order val="7"/>
          <c:tx>
            <c:strRef>
              <c:f>'Ⅱ (5)'!$AE$3</c:f>
              <c:strCache>
                <c:ptCount val="1"/>
                <c:pt idx="0">
                  <c:v>⑧関係団体との連携による専門職の関与の仕組みが構築されているか(20点、10点)(平均12.1点)</c:v>
                </c:pt>
              </c:strCache>
            </c:strRef>
          </c:tx>
          <c:spPr>
            <a:solidFill>
              <a:schemeClr val="accent5">
                <a:lumMod val="20000"/>
                <a:lumOff val="80000"/>
              </a:schemeClr>
            </a:solidFill>
            <a:ln w="6350">
              <a:solidFill>
                <a:schemeClr val="bg1">
                  <a:lumMod val="50000"/>
                </a:schemeClr>
              </a:solidFill>
            </a:ln>
            <a:effectLst/>
          </c:spPr>
          <c:invertIfNegative val="0"/>
          <c:dLbls>
            <c:dLbl>
              <c:idx val="4"/>
              <c:layout>
                <c:manualLayout>
                  <c:x val="-4.1921418136657883E-3"/>
                  <c:y val="-1.839657748334240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(5)'!$AE$4:$AE$51</c:f>
              <c:numCache>
                <c:formatCode>General</c:formatCode>
                <c:ptCount val="48"/>
                <c:pt idx="0">
                  <c:v>7.988826815642458</c:v>
                </c:pt>
                <c:pt idx="1">
                  <c:v>11.25</c:v>
                </c:pt>
                <c:pt idx="2">
                  <c:v>4.5454545454545459</c:v>
                </c:pt>
                <c:pt idx="3">
                  <c:v>14.571428571428571</c:v>
                </c:pt>
                <c:pt idx="4">
                  <c:v>5.2</c:v>
                </c:pt>
                <c:pt idx="5">
                  <c:v>6.8571428571428568</c:v>
                </c:pt>
                <c:pt idx="6">
                  <c:v>7.6271186440677967</c:v>
                </c:pt>
                <c:pt idx="7">
                  <c:v>9.545454545454545</c:v>
                </c:pt>
                <c:pt idx="8">
                  <c:v>14</c:v>
                </c:pt>
                <c:pt idx="9">
                  <c:v>17.714285714285715</c:v>
                </c:pt>
                <c:pt idx="10">
                  <c:v>13.80952380952381</c:v>
                </c:pt>
                <c:pt idx="11">
                  <c:v>8.7037037037037042</c:v>
                </c:pt>
                <c:pt idx="12">
                  <c:v>19.193548387096776</c:v>
                </c:pt>
                <c:pt idx="13">
                  <c:v>13.636363636363637</c:v>
                </c:pt>
                <c:pt idx="14">
                  <c:v>14.333333333333334</c:v>
                </c:pt>
                <c:pt idx="15">
                  <c:v>23.333333333333332</c:v>
                </c:pt>
                <c:pt idx="16">
                  <c:v>14.210526315789474</c:v>
                </c:pt>
                <c:pt idx="17">
                  <c:v>15.882352941176471</c:v>
                </c:pt>
                <c:pt idx="18">
                  <c:v>7.7777777777777777</c:v>
                </c:pt>
                <c:pt idx="19">
                  <c:v>9.3506493506493502</c:v>
                </c:pt>
                <c:pt idx="20">
                  <c:v>13.333333333333334</c:v>
                </c:pt>
                <c:pt idx="21">
                  <c:v>16.857142857142858</c:v>
                </c:pt>
                <c:pt idx="22">
                  <c:v>15</c:v>
                </c:pt>
                <c:pt idx="23">
                  <c:v>8.2758620689655178</c:v>
                </c:pt>
                <c:pt idx="24">
                  <c:v>14.210526315789474</c:v>
                </c:pt>
                <c:pt idx="25">
                  <c:v>8.8461538461538467</c:v>
                </c:pt>
                <c:pt idx="26">
                  <c:v>18.604651162790699</c:v>
                </c:pt>
                <c:pt idx="27">
                  <c:v>18.292682926829269</c:v>
                </c:pt>
                <c:pt idx="28">
                  <c:v>7.9487179487179489</c:v>
                </c:pt>
                <c:pt idx="29">
                  <c:v>10.333333333333334</c:v>
                </c:pt>
                <c:pt idx="30">
                  <c:v>9.473684210526315</c:v>
                </c:pt>
                <c:pt idx="31">
                  <c:v>19.473684210526315</c:v>
                </c:pt>
                <c:pt idx="32">
                  <c:v>15.555555555555555</c:v>
                </c:pt>
                <c:pt idx="33">
                  <c:v>17.826086956521738</c:v>
                </c:pt>
                <c:pt idx="34">
                  <c:v>6.3157894736842106</c:v>
                </c:pt>
                <c:pt idx="35">
                  <c:v>12.916666666666666</c:v>
                </c:pt>
                <c:pt idx="36">
                  <c:v>8.8235294117647065</c:v>
                </c:pt>
                <c:pt idx="37">
                  <c:v>8</c:v>
                </c:pt>
                <c:pt idx="38">
                  <c:v>19.705882352941178</c:v>
                </c:pt>
                <c:pt idx="39">
                  <c:v>14.833333333333334</c:v>
                </c:pt>
                <c:pt idx="40">
                  <c:v>15</c:v>
                </c:pt>
                <c:pt idx="41">
                  <c:v>16.19047619047619</c:v>
                </c:pt>
                <c:pt idx="42">
                  <c:v>10.888888888888889</c:v>
                </c:pt>
                <c:pt idx="43">
                  <c:v>20.555555555555557</c:v>
                </c:pt>
                <c:pt idx="44">
                  <c:v>6.9230769230769234</c:v>
                </c:pt>
                <c:pt idx="45">
                  <c:v>12.55813953488372</c:v>
                </c:pt>
                <c:pt idx="46">
                  <c:v>6.3414634146341466</c:v>
                </c:pt>
                <c:pt idx="47" formatCode="0.0_ ">
                  <c:v>12.1</c:v>
                </c:pt>
              </c:numCache>
            </c:numRef>
          </c:val>
          <c:extLst>
            <c:ext xmlns:c16="http://schemas.microsoft.com/office/drawing/2014/chart" uri="{C3380CC4-5D6E-409C-BE32-E72D297353CC}">
              <c16:uniqueId val="{00000008-0E66-413B-9A48-77F11D63539D}"/>
            </c:ext>
          </c:extLst>
        </c:ser>
        <c:ser>
          <c:idx val="9"/>
          <c:order val="8"/>
          <c:tx>
            <c:strRef>
              <c:f>'Ⅱ (5)'!$AF$3</c:f>
              <c:strCache>
                <c:ptCount val="1"/>
                <c:pt idx="0">
                  <c:v>⑨医師会等の関係団体との連携により、介護予防の場にリハビリテーション専門職等が関与する仕組みを設け実行しているか(20点)(平均15.5点)</c:v>
                </c:pt>
              </c:strCache>
            </c:strRef>
          </c:tx>
          <c:spPr>
            <a:solidFill>
              <a:schemeClr val="tx2">
                <a:lumMod val="60000"/>
                <a:lumOff val="40000"/>
              </a:schemeClr>
            </a:solidFill>
            <a:ln w="6350">
              <a:solidFill>
                <a:schemeClr val="bg1">
                  <a:lumMod val="50000"/>
                </a:schemeClr>
              </a:solidFill>
            </a:ln>
            <a:effectLst/>
          </c:spPr>
          <c:invertIfNegative val="0"/>
          <c:dLbls>
            <c:dLbl>
              <c:idx val="15"/>
              <c:layout>
                <c:manualLayout>
                  <c:x val="-5.7526859297115695E-17"/>
                  <c:y val="3.719683481295703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(5)'!$AF$4:$AF$51</c:f>
              <c:numCache>
                <c:formatCode>General</c:formatCode>
                <c:ptCount val="48"/>
                <c:pt idx="0">
                  <c:v>12.960893854748603</c:v>
                </c:pt>
                <c:pt idx="1">
                  <c:v>17</c:v>
                </c:pt>
                <c:pt idx="2">
                  <c:v>15.151515151515152</c:v>
                </c:pt>
                <c:pt idx="3">
                  <c:v>17.142857142857142</c:v>
                </c:pt>
                <c:pt idx="4">
                  <c:v>7.2</c:v>
                </c:pt>
                <c:pt idx="5">
                  <c:v>13.714285714285714</c:v>
                </c:pt>
                <c:pt idx="6">
                  <c:v>12.203389830508474</c:v>
                </c:pt>
                <c:pt idx="7">
                  <c:v>15</c:v>
                </c:pt>
                <c:pt idx="8">
                  <c:v>15.2</c:v>
                </c:pt>
                <c:pt idx="9">
                  <c:v>17.142857142857142</c:v>
                </c:pt>
                <c:pt idx="10">
                  <c:v>19.047619047619047</c:v>
                </c:pt>
                <c:pt idx="11">
                  <c:v>15.925925925925926</c:v>
                </c:pt>
                <c:pt idx="12">
                  <c:v>16.451612903225808</c:v>
                </c:pt>
                <c:pt idx="13">
                  <c:v>11.515151515151516</c:v>
                </c:pt>
                <c:pt idx="14">
                  <c:v>17.333333333333332</c:v>
                </c:pt>
                <c:pt idx="15">
                  <c:v>20</c:v>
                </c:pt>
                <c:pt idx="16">
                  <c:v>15.789473684210526</c:v>
                </c:pt>
                <c:pt idx="17">
                  <c:v>12.941176470588236</c:v>
                </c:pt>
                <c:pt idx="18">
                  <c:v>17.777777777777779</c:v>
                </c:pt>
                <c:pt idx="19">
                  <c:v>13.506493506493506</c:v>
                </c:pt>
                <c:pt idx="20">
                  <c:v>17.61904761904762</c:v>
                </c:pt>
                <c:pt idx="21">
                  <c:v>18.285714285714285</c:v>
                </c:pt>
                <c:pt idx="22">
                  <c:v>16.296296296296298</c:v>
                </c:pt>
                <c:pt idx="23">
                  <c:v>14.482758620689655</c:v>
                </c:pt>
                <c:pt idx="24">
                  <c:v>18.94736842105263</c:v>
                </c:pt>
                <c:pt idx="25">
                  <c:v>13.076923076923077</c:v>
                </c:pt>
                <c:pt idx="26">
                  <c:v>17.209302325581394</c:v>
                </c:pt>
                <c:pt idx="27">
                  <c:v>18.048780487804876</c:v>
                </c:pt>
                <c:pt idx="28">
                  <c:v>13.333333333333334</c:v>
                </c:pt>
                <c:pt idx="29">
                  <c:v>18</c:v>
                </c:pt>
                <c:pt idx="30">
                  <c:v>10.526315789473685</c:v>
                </c:pt>
                <c:pt idx="31">
                  <c:v>17.894736842105264</c:v>
                </c:pt>
                <c:pt idx="32">
                  <c:v>16.296296296296298</c:v>
                </c:pt>
                <c:pt idx="33">
                  <c:v>16.521739130434781</c:v>
                </c:pt>
                <c:pt idx="34">
                  <c:v>16.842105263157894</c:v>
                </c:pt>
                <c:pt idx="35">
                  <c:v>15</c:v>
                </c:pt>
                <c:pt idx="36">
                  <c:v>16.470588235294116</c:v>
                </c:pt>
                <c:pt idx="37">
                  <c:v>17</c:v>
                </c:pt>
                <c:pt idx="38">
                  <c:v>18.235294117647058</c:v>
                </c:pt>
                <c:pt idx="39">
                  <c:v>15.333333333333334</c:v>
                </c:pt>
                <c:pt idx="40">
                  <c:v>19</c:v>
                </c:pt>
                <c:pt idx="41">
                  <c:v>18.095238095238095</c:v>
                </c:pt>
                <c:pt idx="42">
                  <c:v>19.111111111111111</c:v>
                </c:pt>
                <c:pt idx="43">
                  <c:v>20</c:v>
                </c:pt>
                <c:pt idx="44">
                  <c:v>15.384615384615385</c:v>
                </c:pt>
                <c:pt idx="45">
                  <c:v>11.627906976744185</c:v>
                </c:pt>
                <c:pt idx="46">
                  <c:v>12.195121951219512</c:v>
                </c:pt>
                <c:pt idx="47" formatCode="0.0_ ">
                  <c:v>15.5</c:v>
                </c:pt>
              </c:numCache>
            </c:numRef>
          </c:val>
          <c:extLst>
            <c:ext xmlns:c16="http://schemas.microsoft.com/office/drawing/2014/chart" uri="{C3380CC4-5D6E-409C-BE32-E72D297353CC}">
              <c16:uniqueId val="{0000000A-0E66-413B-9A48-77F11D63539D}"/>
            </c:ext>
          </c:extLst>
        </c:ser>
        <c:ser>
          <c:idx val="10"/>
          <c:order val="9"/>
          <c:tx>
            <c:strRef>
              <c:f>'Ⅱ (5)'!$AG$3</c:f>
              <c:strCache>
                <c:ptCount val="1"/>
                <c:pt idx="0">
                  <c:v>⑩地域の多様な主体と連携しているか(各10点)(平均14.2点)</c:v>
                </c:pt>
              </c:strCache>
            </c:strRef>
          </c:tx>
          <c:spPr>
            <a:solidFill>
              <a:schemeClr val="accent3">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(5)'!$AG$4:$AG$51</c:f>
              <c:numCache>
                <c:formatCode>General</c:formatCode>
                <c:ptCount val="48"/>
                <c:pt idx="0">
                  <c:v>13.296089385474861</c:v>
                </c:pt>
                <c:pt idx="1">
                  <c:v>15</c:v>
                </c:pt>
                <c:pt idx="2">
                  <c:v>13.939393939393939</c:v>
                </c:pt>
                <c:pt idx="3">
                  <c:v>14.857142857142858</c:v>
                </c:pt>
                <c:pt idx="4">
                  <c:v>9.6</c:v>
                </c:pt>
                <c:pt idx="5">
                  <c:v>12</c:v>
                </c:pt>
                <c:pt idx="6">
                  <c:v>11.864406779661017</c:v>
                </c:pt>
                <c:pt idx="7">
                  <c:v>17.272727272727273</c:v>
                </c:pt>
                <c:pt idx="8">
                  <c:v>14.8</c:v>
                </c:pt>
                <c:pt idx="9">
                  <c:v>16.285714285714285</c:v>
                </c:pt>
                <c:pt idx="10">
                  <c:v>13.492063492063492</c:v>
                </c:pt>
                <c:pt idx="11">
                  <c:v>12.777777777777779</c:v>
                </c:pt>
                <c:pt idx="12">
                  <c:v>16.29032258064516</c:v>
                </c:pt>
                <c:pt idx="13">
                  <c:v>17.272727272727273</c:v>
                </c:pt>
                <c:pt idx="14">
                  <c:v>13</c:v>
                </c:pt>
                <c:pt idx="15">
                  <c:v>18</c:v>
                </c:pt>
                <c:pt idx="16">
                  <c:v>15.789473684210526</c:v>
                </c:pt>
                <c:pt idx="17">
                  <c:v>14.705882352941176</c:v>
                </c:pt>
                <c:pt idx="18">
                  <c:v>17.037037037037038</c:v>
                </c:pt>
                <c:pt idx="19">
                  <c:v>13.766233766233766</c:v>
                </c:pt>
                <c:pt idx="20">
                  <c:v>13.80952380952381</c:v>
                </c:pt>
                <c:pt idx="21">
                  <c:v>18</c:v>
                </c:pt>
                <c:pt idx="22">
                  <c:v>14.62962962962963</c:v>
                </c:pt>
                <c:pt idx="23">
                  <c:v>15.172413793103448</c:v>
                </c:pt>
                <c:pt idx="24">
                  <c:v>12.105263157894736</c:v>
                </c:pt>
                <c:pt idx="25">
                  <c:v>16.153846153846153</c:v>
                </c:pt>
                <c:pt idx="26">
                  <c:v>15.813953488372093</c:v>
                </c:pt>
                <c:pt idx="27">
                  <c:v>16.097560975609756</c:v>
                </c:pt>
                <c:pt idx="28">
                  <c:v>13.076923076923077</c:v>
                </c:pt>
                <c:pt idx="29">
                  <c:v>13.333333333333334</c:v>
                </c:pt>
                <c:pt idx="30">
                  <c:v>15.263157894736842</c:v>
                </c:pt>
                <c:pt idx="31">
                  <c:v>18.94736842105263</c:v>
                </c:pt>
                <c:pt idx="32">
                  <c:v>16.296296296296298</c:v>
                </c:pt>
                <c:pt idx="33">
                  <c:v>11.739130434782609</c:v>
                </c:pt>
                <c:pt idx="34">
                  <c:v>10.526315789473685</c:v>
                </c:pt>
                <c:pt idx="35">
                  <c:v>11.666666666666666</c:v>
                </c:pt>
                <c:pt idx="36">
                  <c:v>14.117647058823529</c:v>
                </c:pt>
                <c:pt idx="37">
                  <c:v>10</c:v>
                </c:pt>
                <c:pt idx="38">
                  <c:v>16.470588235294116</c:v>
                </c:pt>
                <c:pt idx="39">
                  <c:v>14.333333333333334</c:v>
                </c:pt>
                <c:pt idx="40">
                  <c:v>17.5</c:v>
                </c:pt>
                <c:pt idx="41">
                  <c:v>15.714285714285714</c:v>
                </c:pt>
                <c:pt idx="42">
                  <c:v>11.333333333333334</c:v>
                </c:pt>
                <c:pt idx="43">
                  <c:v>17.222222222222221</c:v>
                </c:pt>
                <c:pt idx="44">
                  <c:v>12.307692307692308</c:v>
                </c:pt>
                <c:pt idx="45">
                  <c:v>12.55813953488372</c:v>
                </c:pt>
                <c:pt idx="46">
                  <c:v>11.707317073170731</c:v>
                </c:pt>
                <c:pt idx="47" formatCode="0.0_ ">
                  <c:v>14.2</c:v>
                </c:pt>
              </c:numCache>
            </c:numRef>
          </c:val>
          <c:extLst>
            <c:ext xmlns:c16="http://schemas.microsoft.com/office/drawing/2014/chart" uri="{C3380CC4-5D6E-409C-BE32-E72D297353CC}">
              <c16:uniqueId val="{0000000B-0E66-413B-9A48-77F11D63539D}"/>
            </c:ext>
          </c:extLst>
        </c:ser>
        <c:ser>
          <c:idx val="11"/>
          <c:order val="10"/>
          <c:tx>
            <c:strRef>
              <c:f>'Ⅱ (5)'!$AH$3</c:f>
              <c:strCache>
                <c:ptCount val="1"/>
                <c:pt idx="0">
                  <c:v>⑪社会福祉法人・医療法人・NPO・民間サービス等と連携した介護予防の取組を実施しているか(アイ各10点／ウエ各５点)(平均10.8点)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dLbls>
            <c:dLbl>
              <c:idx val="0"/>
              <c:layout>
                <c:manualLayout>
                  <c:x val="0"/>
                  <c:y val="1.82349409898637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(5)'!$AH$4:$AH$51</c:f>
              <c:numCache>
                <c:formatCode>General</c:formatCode>
                <c:ptCount val="48"/>
                <c:pt idx="0">
                  <c:v>10</c:v>
                </c:pt>
                <c:pt idx="1">
                  <c:v>8.75</c:v>
                </c:pt>
                <c:pt idx="2">
                  <c:v>8.6363636363636367</c:v>
                </c:pt>
                <c:pt idx="3">
                  <c:v>14</c:v>
                </c:pt>
                <c:pt idx="4">
                  <c:v>8</c:v>
                </c:pt>
                <c:pt idx="5">
                  <c:v>11.428571428571429</c:v>
                </c:pt>
                <c:pt idx="6">
                  <c:v>9.1525423728813564</c:v>
                </c:pt>
                <c:pt idx="7">
                  <c:v>10.681818181818182</c:v>
                </c:pt>
                <c:pt idx="8">
                  <c:v>13.2</c:v>
                </c:pt>
                <c:pt idx="9">
                  <c:v>8.4285714285714288</c:v>
                </c:pt>
                <c:pt idx="10">
                  <c:v>9.4444444444444446</c:v>
                </c:pt>
                <c:pt idx="11">
                  <c:v>7.5925925925925926</c:v>
                </c:pt>
                <c:pt idx="12">
                  <c:v>14.35483870967742</c:v>
                </c:pt>
                <c:pt idx="13">
                  <c:v>12.272727272727273</c:v>
                </c:pt>
                <c:pt idx="14">
                  <c:v>11</c:v>
                </c:pt>
                <c:pt idx="15">
                  <c:v>18.666666666666668</c:v>
                </c:pt>
                <c:pt idx="16">
                  <c:v>10</c:v>
                </c:pt>
                <c:pt idx="17">
                  <c:v>12.352941176470589</c:v>
                </c:pt>
                <c:pt idx="18">
                  <c:v>7.4074074074074074</c:v>
                </c:pt>
                <c:pt idx="19">
                  <c:v>9.0259740259740262</c:v>
                </c:pt>
                <c:pt idx="20">
                  <c:v>9.7619047619047628</c:v>
                </c:pt>
                <c:pt idx="21">
                  <c:v>14</c:v>
                </c:pt>
                <c:pt idx="22">
                  <c:v>12.5</c:v>
                </c:pt>
                <c:pt idx="23">
                  <c:v>11.551724137931034</c:v>
                </c:pt>
                <c:pt idx="24">
                  <c:v>12.105263157894736</c:v>
                </c:pt>
                <c:pt idx="25">
                  <c:v>9.8076923076923084</c:v>
                </c:pt>
                <c:pt idx="26">
                  <c:v>15.581395348837209</c:v>
                </c:pt>
                <c:pt idx="27">
                  <c:v>12.317073170731707</c:v>
                </c:pt>
                <c:pt idx="28">
                  <c:v>8.5897435897435894</c:v>
                </c:pt>
                <c:pt idx="29">
                  <c:v>8.8333333333333339</c:v>
                </c:pt>
                <c:pt idx="30">
                  <c:v>11.578947368421053</c:v>
                </c:pt>
                <c:pt idx="31">
                  <c:v>11.578947368421053</c:v>
                </c:pt>
                <c:pt idx="32">
                  <c:v>12.962962962962964</c:v>
                </c:pt>
                <c:pt idx="33">
                  <c:v>10.652173913043478</c:v>
                </c:pt>
                <c:pt idx="34">
                  <c:v>6.5789473684210522</c:v>
                </c:pt>
                <c:pt idx="35">
                  <c:v>11.666666666666666</c:v>
                </c:pt>
                <c:pt idx="36">
                  <c:v>10.588235294117647</c:v>
                </c:pt>
                <c:pt idx="37">
                  <c:v>12.75</c:v>
                </c:pt>
                <c:pt idx="38">
                  <c:v>11.911764705882353</c:v>
                </c:pt>
                <c:pt idx="39">
                  <c:v>11.666666666666666</c:v>
                </c:pt>
                <c:pt idx="40">
                  <c:v>15.25</c:v>
                </c:pt>
                <c:pt idx="41">
                  <c:v>13.80952380952381</c:v>
                </c:pt>
                <c:pt idx="42">
                  <c:v>11.444444444444445</c:v>
                </c:pt>
                <c:pt idx="43">
                  <c:v>15.277777777777779</c:v>
                </c:pt>
                <c:pt idx="44">
                  <c:v>7.884615384615385</c:v>
                </c:pt>
                <c:pt idx="45">
                  <c:v>7.3255813953488369</c:v>
                </c:pt>
                <c:pt idx="46">
                  <c:v>8.1707317073170724</c:v>
                </c:pt>
                <c:pt idx="47" formatCode="0.0_ ">
                  <c:v>10.8</c:v>
                </c:pt>
              </c:numCache>
            </c:numRef>
          </c:val>
          <c:extLst>
            <c:ext xmlns:c16="http://schemas.microsoft.com/office/drawing/2014/chart" uri="{C3380CC4-5D6E-409C-BE32-E72D297353CC}">
              <c16:uniqueId val="{0000000D-0E66-413B-9A48-77F11D63539D}"/>
            </c:ext>
          </c:extLst>
        </c:ser>
        <c:ser>
          <c:idx val="0"/>
          <c:order val="11"/>
          <c:tx>
            <c:strRef>
              <c:f>'Ⅱ (5)'!$AI$3</c:f>
              <c:strCache>
                <c:ptCount val="1"/>
                <c:pt idx="0">
                  <c:v>⑫介護予防におけるデータ活用により、介護予防の取組に係る課題の把握を行っているか(8点、7点)(平均6.5点)</c:v>
                </c:pt>
              </c:strCache>
            </c:strRef>
          </c:tx>
          <c:spPr>
            <a:ln w="6350" cap="rnd">
              <a:solidFill>
                <a:schemeClr val="bg1">
                  <a:lumMod val="50000"/>
                </a:schemeClr>
              </a:solidFill>
              <a:round/>
            </a:ln>
            <a:effectLst/>
          </c:spPr>
          <c:invertIfNegative val="0"/>
          <c:dLbls>
            <c:dLbl>
              <c:idx val="0"/>
              <c:layout>
                <c:manualLayout>
                  <c:x val="0"/>
                  <c:y val="3.646988197972877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0E66-413B-9A48-77F11D63539D}"/>
                </c:ext>
              </c:extLst>
            </c:dLbl>
            <c:dLbl>
              <c:idx val="4"/>
              <c:layout>
                <c:manualLayout>
                  <c:x val="-5.5775442797177978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0E66-413B-9A48-77F11D63539D}"/>
                </c:ext>
              </c:extLst>
            </c:dLbl>
            <c:dLbl>
              <c:idx val="34"/>
              <c:layout>
                <c:manualLayout>
                  <c:x val="2.7887721398588989E-3"/>
                  <c:y val="-6.647994304659911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'Ⅱ (5)'!$AI$4:$AI$51</c:f>
              <c:numCache>
                <c:formatCode>General</c:formatCode>
                <c:ptCount val="48"/>
                <c:pt idx="0">
                  <c:v>5.6815642458100557</c:v>
                </c:pt>
                <c:pt idx="1">
                  <c:v>9.5500000000000007</c:v>
                </c:pt>
                <c:pt idx="2">
                  <c:v>2.6666666666666665</c:v>
                </c:pt>
                <c:pt idx="3">
                  <c:v>5.6</c:v>
                </c:pt>
                <c:pt idx="4">
                  <c:v>4.28</c:v>
                </c:pt>
                <c:pt idx="5">
                  <c:v>5.4285714285714288</c:v>
                </c:pt>
                <c:pt idx="6">
                  <c:v>4.4237288135593218</c:v>
                </c:pt>
                <c:pt idx="7">
                  <c:v>11.522727272727273</c:v>
                </c:pt>
                <c:pt idx="8">
                  <c:v>5.36</c:v>
                </c:pt>
                <c:pt idx="9">
                  <c:v>4.8285714285714283</c:v>
                </c:pt>
                <c:pt idx="10">
                  <c:v>3.7142857142857144</c:v>
                </c:pt>
                <c:pt idx="11">
                  <c:v>3.9074074074074074</c:v>
                </c:pt>
                <c:pt idx="12">
                  <c:v>5.241935483870968</c:v>
                </c:pt>
                <c:pt idx="13">
                  <c:v>5.9696969696969697</c:v>
                </c:pt>
                <c:pt idx="14">
                  <c:v>9.1333333333333329</c:v>
                </c:pt>
                <c:pt idx="15">
                  <c:v>10.066666666666666</c:v>
                </c:pt>
                <c:pt idx="16">
                  <c:v>8.3684210526315788</c:v>
                </c:pt>
                <c:pt idx="17">
                  <c:v>8.5294117647058822</c:v>
                </c:pt>
                <c:pt idx="18">
                  <c:v>9.6296296296296298</c:v>
                </c:pt>
                <c:pt idx="19">
                  <c:v>8.2727272727272734</c:v>
                </c:pt>
                <c:pt idx="20">
                  <c:v>5.0714285714285712</c:v>
                </c:pt>
                <c:pt idx="21">
                  <c:v>8.8571428571428577</c:v>
                </c:pt>
                <c:pt idx="22">
                  <c:v>6.166666666666667</c:v>
                </c:pt>
                <c:pt idx="23">
                  <c:v>5.7241379310344831</c:v>
                </c:pt>
                <c:pt idx="24">
                  <c:v>7.8947368421052628</c:v>
                </c:pt>
                <c:pt idx="25">
                  <c:v>10.153846153846153</c:v>
                </c:pt>
                <c:pt idx="26">
                  <c:v>7.0232558139534884</c:v>
                </c:pt>
                <c:pt idx="27">
                  <c:v>7.1951219512195124</c:v>
                </c:pt>
                <c:pt idx="28">
                  <c:v>4.7435897435897436</c:v>
                </c:pt>
                <c:pt idx="29">
                  <c:v>9.1666666666666661</c:v>
                </c:pt>
                <c:pt idx="30">
                  <c:v>5.6842105263157894</c:v>
                </c:pt>
                <c:pt idx="31">
                  <c:v>10.684210526315789</c:v>
                </c:pt>
                <c:pt idx="32">
                  <c:v>8.6666666666666661</c:v>
                </c:pt>
                <c:pt idx="33">
                  <c:v>3.0434782608695654</c:v>
                </c:pt>
                <c:pt idx="34">
                  <c:v>3.263157894736842</c:v>
                </c:pt>
                <c:pt idx="35">
                  <c:v>5.916666666666667</c:v>
                </c:pt>
                <c:pt idx="36">
                  <c:v>4.4705882352941178</c:v>
                </c:pt>
                <c:pt idx="37">
                  <c:v>5.6</c:v>
                </c:pt>
                <c:pt idx="38">
                  <c:v>6.117647058823529</c:v>
                </c:pt>
                <c:pt idx="39">
                  <c:v>6.2833333333333332</c:v>
                </c:pt>
                <c:pt idx="40">
                  <c:v>8.4</c:v>
                </c:pt>
                <c:pt idx="41">
                  <c:v>7.4761904761904763</c:v>
                </c:pt>
                <c:pt idx="42">
                  <c:v>10.355555555555556</c:v>
                </c:pt>
                <c:pt idx="43">
                  <c:v>10.555555555555555</c:v>
                </c:pt>
                <c:pt idx="44">
                  <c:v>6.0769230769230766</c:v>
                </c:pt>
                <c:pt idx="45">
                  <c:v>5.8372093023255811</c:v>
                </c:pt>
                <c:pt idx="46">
                  <c:v>5.6585365853658534</c:v>
                </c:pt>
                <c:pt idx="47" formatCode="0.0_ ">
                  <c:v>6.5</c:v>
                </c:pt>
              </c:numCache>
            </c:numRef>
          </c:val>
          <c:extLst>
            <c:ext xmlns:c16="http://schemas.microsoft.com/office/drawing/2014/chart" uri="{C3380CC4-5D6E-409C-BE32-E72D297353CC}">
              <c16:uniqueId val="{00000011-0E66-413B-9A48-77F11D63539D}"/>
            </c:ext>
          </c:extLst>
        </c:ser>
        <c:ser>
          <c:idx val="12"/>
          <c:order val="12"/>
          <c:tx>
            <c:strRef>
              <c:f>'Ⅱ (5)'!$AJ$3</c:f>
              <c:strCache>
                <c:ptCount val="1"/>
                <c:pt idx="0">
                  <c:v>⑬経年的な分析を可能がなるよう、通いの場の参加者の健康状態等をデータベース化しているか(20点)(平均7.7点)</c:v>
                </c:pt>
              </c:strCache>
            </c:strRef>
          </c:tx>
          <c:spPr>
            <a:ln w="6350" cap="rnd">
              <a:solidFill>
                <a:schemeClr val="bg1">
                  <a:lumMod val="50000"/>
                </a:schemeClr>
              </a:solidFill>
              <a:prstDash val="sysDash"/>
              <a:round/>
            </a:ln>
            <a:effectLst/>
          </c:spPr>
          <c:invertIfNegative val="0"/>
          <c:dLbls>
            <c:dLbl>
              <c:idx val="4"/>
              <c:layout>
                <c:manualLayout>
                  <c:x val="4.1831582097883483E-3"/>
                  <c:y val="1.813110300779228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0E66-413B-9A48-77F11D63539D}"/>
                </c:ext>
              </c:extLst>
            </c:dLbl>
            <c:dLbl>
              <c:idx val="34"/>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(5)'!$AJ$4:$AJ$51</c:f>
              <c:numCache>
                <c:formatCode>General</c:formatCode>
                <c:ptCount val="48"/>
                <c:pt idx="0">
                  <c:v>6.1452513966480451</c:v>
                </c:pt>
                <c:pt idx="1">
                  <c:v>14</c:v>
                </c:pt>
                <c:pt idx="2">
                  <c:v>9.0909090909090917</c:v>
                </c:pt>
                <c:pt idx="3">
                  <c:v>7.4285714285714288</c:v>
                </c:pt>
                <c:pt idx="4">
                  <c:v>1.6</c:v>
                </c:pt>
                <c:pt idx="5">
                  <c:v>4.5714285714285712</c:v>
                </c:pt>
                <c:pt idx="6">
                  <c:v>6.7796610169491522</c:v>
                </c:pt>
                <c:pt idx="7">
                  <c:v>2.2727272727272729</c:v>
                </c:pt>
                <c:pt idx="8">
                  <c:v>7.2</c:v>
                </c:pt>
                <c:pt idx="9">
                  <c:v>2.8571428571428572</c:v>
                </c:pt>
                <c:pt idx="10">
                  <c:v>10.158730158730158</c:v>
                </c:pt>
                <c:pt idx="11">
                  <c:v>7.4074074074074074</c:v>
                </c:pt>
                <c:pt idx="12">
                  <c:v>8.387096774193548</c:v>
                </c:pt>
                <c:pt idx="13">
                  <c:v>7.2727272727272725</c:v>
                </c:pt>
                <c:pt idx="14">
                  <c:v>6</c:v>
                </c:pt>
                <c:pt idx="15">
                  <c:v>18.666666666666668</c:v>
                </c:pt>
                <c:pt idx="16">
                  <c:v>9.473684210526315</c:v>
                </c:pt>
                <c:pt idx="17">
                  <c:v>4.7058823529411766</c:v>
                </c:pt>
                <c:pt idx="18">
                  <c:v>11.111111111111111</c:v>
                </c:pt>
                <c:pt idx="19">
                  <c:v>4.9350649350649354</c:v>
                </c:pt>
                <c:pt idx="20">
                  <c:v>2.3809523809523809</c:v>
                </c:pt>
                <c:pt idx="21">
                  <c:v>8</c:v>
                </c:pt>
                <c:pt idx="22">
                  <c:v>6.666666666666667</c:v>
                </c:pt>
                <c:pt idx="23">
                  <c:v>6.8965517241379306</c:v>
                </c:pt>
                <c:pt idx="24">
                  <c:v>8.4210526315789469</c:v>
                </c:pt>
                <c:pt idx="25">
                  <c:v>3.8461538461538463</c:v>
                </c:pt>
                <c:pt idx="26">
                  <c:v>12.55813953488372</c:v>
                </c:pt>
                <c:pt idx="27">
                  <c:v>11.219512195121951</c:v>
                </c:pt>
                <c:pt idx="28">
                  <c:v>7.6923076923076925</c:v>
                </c:pt>
                <c:pt idx="29">
                  <c:v>8</c:v>
                </c:pt>
                <c:pt idx="30">
                  <c:v>11.578947368421053</c:v>
                </c:pt>
                <c:pt idx="31">
                  <c:v>11.578947368421053</c:v>
                </c:pt>
                <c:pt idx="32">
                  <c:v>10.37037037037037</c:v>
                </c:pt>
                <c:pt idx="33">
                  <c:v>8.695652173913043</c:v>
                </c:pt>
                <c:pt idx="34">
                  <c:v>5.2631578947368425</c:v>
                </c:pt>
                <c:pt idx="35">
                  <c:v>10</c:v>
                </c:pt>
                <c:pt idx="36">
                  <c:v>7.0588235294117645</c:v>
                </c:pt>
                <c:pt idx="37">
                  <c:v>8</c:v>
                </c:pt>
                <c:pt idx="38">
                  <c:v>10</c:v>
                </c:pt>
                <c:pt idx="39">
                  <c:v>5.666666666666667</c:v>
                </c:pt>
                <c:pt idx="40">
                  <c:v>10</c:v>
                </c:pt>
                <c:pt idx="41">
                  <c:v>12.380952380952381</c:v>
                </c:pt>
                <c:pt idx="42">
                  <c:v>9.7777777777777786</c:v>
                </c:pt>
                <c:pt idx="43">
                  <c:v>12.222222222222221</c:v>
                </c:pt>
                <c:pt idx="44">
                  <c:v>7.6923076923076925</c:v>
                </c:pt>
                <c:pt idx="45">
                  <c:v>9.3023255813953494</c:v>
                </c:pt>
                <c:pt idx="46">
                  <c:v>6.3414634146341466</c:v>
                </c:pt>
                <c:pt idx="47" formatCode="0.0_ ">
                  <c:v>7.7</c:v>
                </c:pt>
              </c:numCache>
            </c:numRef>
          </c:val>
          <c:extLst>
            <c:ext xmlns:c16="http://schemas.microsoft.com/office/drawing/2014/chart" uri="{C3380CC4-5D6E-409C-BE32-E72D297353CC}">
              <c16:uniqueId val="{00000014-0E66-413B-9A48-77F11D63539D}"/>
            </c:ext>
          </c:extLst>
        </c:ser>
        <c:ser>
          <c:idx val="13"/>
          <c:order val="13"/>
          <c:tx>
            <c:strRef>
              <c:f>'Ⅱ (5)'!$AK$3</c:f>
              <c:strCache>
                <c:ptCount val="1"/>
                <c:pt idx="0">
                  <c:v>⑭通いの場の参加者の健康状態等の把握・分析により、通いの場の効果分析を実施しているか(15点)(平均6.9点)</c:v>
                </c:pt>
              </c:strCache>
            </c:strRef>
          </c:tx>
          <c:spPr>
            <a:solidFill>
              <a:schemeClr val="accent1">
                <a:lumMod val="20000"/>
                <a:lumOff val="80000"/>
              </a:schemeClr>
            </a:solidFill>
            <a:ln w="6350">
              <a:solidFill>
                <a:schemeClr val="bg1">
                  <a:lumMod val="50000"/>
                </a:schemeClr>
              </a:solidFill>
            </a:ln>
          </c:spPr>
          <c:invertIfNegative val="0"/>
          <c:dLbls>
            <c:dLbl>
              <c:idx val="1"/>
              <c:layout>
                <c:manualLayout>
                  <c:x val="-1.2809174235749421E-17"/>
                  <c:y val="3.679315496668514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0E66-413B-9A48-77F11D63539D}"/>
                </c:ext>
              </c:extLst>
            </c:dLbl>
            <c:dLbl>
              <c:idx val="4"/>
              <c:layout>
                <c:manualLayout>
                  <c:x val="1.3943860699294494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0E66-413B-9A48-77F11D63539D}"/>
                </c:ext>
              </c:extLst>
            </c:dLbl>
            <c:dLbl>
              <c:idx val="9"/>
              <c:layout>
                <c:manualLayout>
                  <c:x val="2.7887721398588989E-3"/>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0E66-413B-9A48-77F11D63539D}"/>
                </c:ext>
              </c:extLst>
            </c:dLbl>
            <c:dLbl>
              <c:idx val="20"/>
              <c:layout>
                <c:manualLayout>
                  <c:x val="2.7887721398588482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0E66-413B-9A48-77F11D63539D}"/>
                </c:ext>
              </c:extLst>
            </c:dLbl>
            <c:dLbl>
              <c:idx val="23"/>
              <c:layout>
                <c:manualLayout>
                  <c:x val="1.394386069929449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(5)'!$AK$4:$AK$51</c:f>
              <c:numCache>
                <c:formatCode>General</c:formatCode>
                <c:ptCount val="48"/>
                <c:pt idx="0">
                  <c:v>5.3631284916201114</c:v>
                </c:pt>
                <c:pt idx="1">
                  <c:v>9</c:v>
                </c:pt>
                <c:pt idx="2">
                  <c:v>7.2727272727272725</c:v>
                </c:pt>
                <c:pt idx="3">
                  <c:v>7.2857142857142856</c:v>
                </c:pt>
                <c:pt idx="4">
                  <c:v>2.4</c:v>
                </c:pt>
                <c:pt idx="5">
                  <c:v>7.2857142857142856</c:v>
                </c:pt>
                <c:pt idx="6">
                  <c:v>5.8474576271186445</c:v>
                </c:pt>
                <c:pt idx="7">
                  <c:v>4.4318181818181817</c:v>
                </c:pt>
                <c:pt idx="8">
                  <c:v>7.2</c:v>
                </c:pt>
                <c:pt idx="9">
                  <c:v>3.8571428571428572</c:v>
                </c:pt>
                <c:pt idx="10">
                  <c:v>7.8571428571428568</c:v>
                </c:pt>
                <c:pt idx="11">
                  <c:v>7.7777777777777777</c:v>
                </c:pt>
                <c:pt idx="12">
                  <c:v>7.258064516129032</c:v>
                </c:pt>
                <c:pt idx="13">
                  <c:v>6.3636363636363633</c:v>
                </c:pt>
                <c:pt idx="14">
                  <c:v>5</c:v>
                </c:pt>
                <c:pt idx="15">
                  <c:v>14</c:v>
                </c:pt>
                <c:pt idx="16">
                  <c:v>7.8947368421052628</c:v>
                </c:pt>
                <c:pt idx="17">
                  <c:v>6.1764705882352944</c:v>
                </c:pt>
                <c:pt idx="18">
                  <c:v>8.3333333333333339</c:v>
                </c:pt>
                <c:pt idx="19">
                  <c:v>4.4805194805194803</c:v>
                </c:pt>
                <c:pt idx="20">
                  <c:v>5.3571428571428568</c:v>
                </c:pt>
                <c:pt idx="21">
                  <c:v>7.7142857142857144</c:v>
                </c:pt>
                <c:pt idx="22">
                  <c:v>6.3888888888888893</c:v>
                </c:pt>
                <c:pt idx="23">
                  <c:v>6.7241379310344831</c:v>
                </c:pt>
                <c:pt idx="24">
                  <c:v>4.7368421052631575</c:v>
                </c:pt>
                <c:pt idx="25">
                  <c:v>3.4615384615384617</c:v>
                </c:pt>
                <c:pt idx="26">
                  <c:v>11.162790697674419</c:v>
                </c:pt>
                <c:pt idx="27">
                  <c:v>10.24390243902439</c:v>
                </c:pt>
                <c:pt idx="28">
                  <c:v>6.1538461538461542</c:v>
                </c:pt>
                <c:pt idx="29">
                  <c:v>7</c:v>
                </c:pt>
                <c:pt idx="30">
                  <c:v>7.8947368421052628</c:v>
                </c:pt>
                <c:pt idx="31">
                  <c:v>9.473684210526315</c:v>
                </c:pt>
                <c:pt idx="32">
                  <c:v>9.4444444444444446</c:v>
                </c:pt>
                <c:pt idx="33">
                  <c:v>9.7826086956521738</c:v>
                </c:pt>
                <c:pt idx="34">
                  <c:v>3.9473684210526314</c:v>
                </c:pt>
                <c:pt idx="35">
                  <c:v>8.125</c:v>
                </c:pt>
                <c:pt idx="36">
                  <c:v>6.1764705882352944</c:v>
                </c:pt>
                <c:pt idx="37">
                  <c:v>6.75</c:v>
                </c:pt>
                <c:pt idx="38">
                  <c:v>7.5</c:v>
                </c:pt>
                <c:pt idx="39">
                  <c:v>6.75</c:v>
                </c:pt>
                <c:pt idx="40">
                  <c:v>9.75</c:v>
                </c:pt>
                <c:pt idx="41">
                  <c:v>8.5714285714285712</c:v>
                </c:pt>
                <c:pt idx="42">
                  <c:v>9</c:v>
                </c:pt>
                <c:pt idx="43">
                  <c:v>10.833333333333334</c:v>
                </c:pt>
                <c:pt idx="44">
                  <c:v>6.3461538461538458</c:v>
                </c:pt>
                <c:pt idx="45">
                  <c:v>7.6744186046511631</c:v>
                </c:pt>
                <c:pt idx="46">
                  <c:v>5.4878048780487809</c:v>
                </c:pt>
                <c:pt idx="47" formatCode="0.0_ ">
                  <c:v>6.9</c:v>
                </c:pt>
              </c:numCache>
            </c:numRef>
          </c:val>
          <c:extLst>
            <c:ext xmlns:c16="http://schemas.microsoft.com/office/drawing/2014/chart" uri="{C3380CC4-5D6E-409C-BE32-E72D297353CC}">
              <c16:uniqueId val="{0000001A-0E66-413B-9A48-77F11D63539D}"/>
            </c:ext>
          </c:extLst>
        </c:ser>
        <c:ser>
          <c:idx val="14"/>
          <c:order val="14"/>
          <c:tx>
            <c:strRef>
              <c:f>'Ⅱ (5)'!$AL$3</c:f>
              <c:strCache>
                <c:ptCount val="1"/>
                <c:pt idx="0">
                  <c:v>⑮自立支援・重度化防止に取り組む介護サービス事業所に対する評価を実施しているか(20点)(平均1.3点)</c:v>
                </c:pt>
              </c:strCache>
            </c:strRef>
          </c:tx>
          <c:spPr>
            <a:solidFill>
              <a:srgbClr val="0097CC"/>
            </a:solidFill>
            <a:ln w="6350">
              <a:solidFill>
                <a:schemeClr val="bg1">
                  <a:lumMod val="50000"/>
                </a:schemeClr>
              </a:solidFill>
            </a:ln>
          </c:spPr>
          <c:invertIfNegative val="0"/>
          <c:dLbls>
            <c:dLbl>
              <c:idx val="0"/>
              <c:layout>
                <c:manualLayout>
                  <c:x val="-2.7969822543588876E-3"/>
                  <c:y val="-3.646988197972944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0E66-413B-9A48-77F11D63539D}"/>
                </c:ext>
              </c:extLst>
            </c:dLbl>
            <c:dLbl>
              <c:idx val="2"/>
              <c:layout>
                <c:manualLayout>
                  <c:x val="-2.7947612091105381E-3"/>
                  <c:y val="-1.839657748334240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C-0E66-413B-9A48-77F11D63539D}"/>
                </c:ext>
              </c:extLst>
            </c:dLbl>
            <c:dLbl>
              <c:idx val="3"/>
              <c:layout>
                <c:manualLayout>
                  <c:x val="-1.2809174235749421E-17"/>
                  <c:y val="-3.679315496668514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0E66-413B-9A48-77F11D63539D}"/>
                </c:ext>
              </c:extLst>
            </c:dLbl>
            <c:dLbl>
              <c:idx val="4"/>
              <c:layout>
                <c:manualLayout>
                  <c:x val="-5.5775442797177978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E-0E66-413B-9A48-77F11D63539D}"/>
                </c:ext>
              </c:extLst>
            </c:dLbl>
            <c:dLbl>
              <c:idx val="5"/>
              <c:layout>
                <c:manualLayout>
                  <c:x val="-4.183158209788348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0E66-413B-9A48-77F11D63539D}"/>
                </c:ext>
              </c:extLst>
            </c:dLbl>
            <c:dLbl>
              <c:idx val="6"/>
              <c:layout>
                <c:manualLayout>
                  <c:x val="-4.1831582097883744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0-0E66-413B-9A48-77F11D63539D}"/>
                </c:ext>
              </c:extLst>
            </c:dLbl>
            <c:dLbl>
              <c:idx val="7"/>
              <c:layout>
                <c:manualLayout>
                  <c:x val="-2.7887721398588989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1-0E66-413B-9A48-77F11D63539D}"/>
                </c:ext>
              </c:extLst>
            </c:dLbl>
            <c:dLbl>
              <c:idx val="8"/>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2-0E66-413B-9A48-77F11D63539D}"/>
                </c:ext>
              </c:extLst>
            </c:dLbl>
            <c:dLbl>
              <c:idx val="9"/>
              <c:layout>
                <c:manualLayout>
                  <c:x val="-5.5775442797177978E-3"/>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0E66-413B-9A48-77F11D63539D}"/>
                </c:ext>
              </c:extLst>
            </c:dLbl>
            <c:dLbl>
              <c:idx val="10"/>
              <c:layout>
                <c:manualLayout>
                  <c:x val="-2.7887721398589501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4-0E66-413B-9A48-77F11D63539D}"/>
                </c:ext>
              </c:extLst>
            </c:dLbl>
            <c:dLbl>
              <c:idx val="14"/>
              <c:layout>
                <c:manualLayout>
                  <c:x val="-4.1831582097883483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5-0E66-413B-9A48-77F11D63539D}"/>
                </c:ext>
              </c:extLst>
            </c:dLbl>
            <c:dLbl>
              <c:idx val="16"/>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6-0E66-413B-9A48-77F11D63539D}"/>
                </c:ext>
              </c:extLst>
            </c:dLbl>
            <c:dLbl>
              <c:idx val="17"/>
              <c:layout>
                <c:manualLayout>
                  <c:x val="-1.3943860699294494E-3"/>
                  <c:y val="-3.3239971523299558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7-0E66-413B-9A48-77F11D63539D}"/>
                </c:ext>
              </c:extLst>
            </c:dLbl>
            <c:dLbl>
              <c:idx val="18"/>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8-0E66-413B-9A48-77F11D63539D}"/>
                </c:ext>
              </c:extLst>
            </c:dLbl>
            <c:dLbl>
              <c:idx val="19"/>
              <c:layout>
                <c:manualLayout>
                  <c:x val="-4.1831582097883995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9-0E66-413B-9A48-77F11D63539D}"/>
                </c:ext>
              </c:extLst>
            </c:dLbl>
            <c:dLbl>
              <c:idx val="20"/>
              <c:layout>
                <c:manualLayout>
                  <c:x val="-4.1831582097883995E-3"/>
                  <c:y val="-1.813110300779228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A-0E66-413B-9A48-77F11D63539D}"/>
                </c:ext>
              </c:extLst>
            </c:dLbl>
            <c:dLbl>
              <c:idx val="22"/>
              <c:layout>
                <c:manualLayout>
                  <c:x val="-4.1831582097884507E-3"/>
                  <c:y val="-6.647994304659911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B-0E66-413B-9A48-77F11D63539D}"/>
                </c:ext>
              </c:extLst>
            </c:dLbl>
            <c:dLbl>
              <c:idx val="23"/>
              <c:layout>
                <c:manualLayout>
                  <c:x val="-2.7887721398588989E-3"/>
                  <c:y val="-1.813110300779261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C-0E66-413B-9A48-77F11D63539D}"/>
                </c:ext>
              </c:extLst>
            </c:dLbl>
            <c:dLbl>
              <c:idx val="24"/>
              <c:layout>
                <c:manualLayout>
                  <c:x val="-4.1831582097883483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D-0E66-413B-9A48-77F11D63539D}"/>
                </c:ext>
              </c:extLst>
            </c:dLbl>
            <c:dLbl>
              <c:idx val="28"/>
              <c:layout>
                <c:manualLayout>
                  <c:x val="-4.1831582097884507E-3"/>
                  <c:y val="-3.626220601558656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E-0E66-413B-9A48-77F11D63539D}"/>
                </c:ext>
              </c:extLst>
            </c:dLbl>
            <c:dLbl>
              <c:idx val="29"/>
              <c:layout>
                <c:manualLayout>
                  <c:x val="-4.183158209788348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F-0E66-413B-9A48-77F11D63539D}"/>
                </c:ext>
              </c:extLst>
            </c:dLbl>
            <c:dLbl>
              <c:idx val="30"/>
              <c:layout>
                <c:manualLayout>
                  <c:x val="-1.394386069929449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0-0E66-413B-9A48-77F11D63539D}"/>
                </c:ext>
              </c:extLst>
            </c:dLbl>
            <c:dLbl>
              <c:idx val="31"/>
              <c:layout>
                <c:manualLayout>
                  <c:x val="-2.7887721398590012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1-0E66-413B-9A48-77F11D63539D}"/>
                </c:ext>
              </c:extLst>
            </c:dLbl>
            <c:dLbl>
              <c:idx val="34"/>
              <c:layout>
                <c:manualLayout>
                  <c:x val="-2.7887721398588989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2-0E66-413B-9A48-77F11D63539D}"/>
                </c:ext>
              </c:extLst>
            </c:dLbl>
            <c:dLbl>
              <c:idx val="35"/>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3-0E66-413B-9A48-77F11D63539D}"/>
                </c:ext>
              </c:extLst>
            </c:dLbl>
            <c:dLbl>
              <c:idx val="36"/>
              <c:layout>
                <c:manualLayout>
                  <c:x val="-2.7887721398588989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4-0E66-413B-9A48-77F11D63539D}"/>
                </c:ext>
              </c:extLst>
            </c:dLbl>
            <c:dLbl>
              <c:idx val="37"/>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5-0E66-413B-9A48-77F11D63539D}"/>
                </c:ext>
              </c:extLst>
            </c:dLbl>
            <c:dLbl>
              <c:idx val="38"/>
              <c:layout>
                <c:manualLayout>
                  <c:x val="-2.7887721398590012E-3"/>
                  <c:y val="-3.3239971523299558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6-0E66-413B-9A48-77F11D63539D}"/>
                </c:ext>
              </c:extLst>
            </c:dLbl>
            <c:dLbl>
              <c:idx val="39"/>
              <c:layout>
                <c:manualLayout>
                  <c:x val="-4.1831582097884507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7-0E66-413B-9A48-77F11D63539D}"/>
                </c:ext>
              </c:extLst>
            </c:dLbl>
            <c:dLbl>
              <c:idx val="41"/>
              <c:layout>
                <c:manualLayout>
                  <c:x val="-2.7887721398588989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8-0E66-413B-9A48-77F11D63539D}"/>
                </c:ext>
              </c:extLst>
            </c:dLbl>
            <c:dLbl>
              <c:idx val="42"/>
              <c:layout>
                <c:manualLayout>
                  <c:x val="-2.7887721398590012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9-0E66-413B-9A48-77F11D63539D}"/>
                </c:ext>
              </c:extLst>
            </c:dLbl>
            <c:dLbl>
              <c:idx val="44"/>
              <c:layout>
                <c:manualLayout>
                  <c:x val="-4.1831582097884507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A-0E66-413B-9A48-77F11D63539D}"/>
                </c:ext>
              </c:extLst>
            </c:dLbl>
            <c:dLbl>
              <c:idx val="45"/>
              <c:layout>
                <c:manualLayout>
                  <c:x val="-5.5775442797180025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B-0E66-413B-9A48-77F11D63539D}"/>
                </c:ext>
              </c:extLst>
            </c:dLbl>
            <c:dLbl>
              <c:idx val="46"/>
              <c:layout>
                <c:manualLayout>
                  <c:x val="-4.183158209788348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C-0E66-413B-9A48-77F11D63539D}"/>
                </c:ext>
              </c:extLst>
            </c:dLbl>
            <c:dLbl>
              <c:idx val="47"/>
              <c:layout>
                <c:manualLayout>
                  <c:x val="-4.1831582097883483E-3"/>
                  <c:y val="-6.647994304659911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D-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(5)'!$AL$4:$AL$51</c:f>
              <c:numCache>
                <c:formatCode>General</c:formatCode>
                <c:ptCount val="48"/>
                <c:pt idx="0">
                  <c:v>0.33519553072625696</c:v>
                </c:pt>
                <c:pt idx="1">
                  <c:v>1</c:v>
                </c:pt>
                <c:pt idx="2">
                  <c:v>0</c:v>
                </c:pt>
                <c:pt idx="3">
                  <c:v>1.7142857142857142</c:v>
                </c:pt>
                <c:pt idx="4">
                  <c:v>0</c:v>
                </c:pt>
                <c:pt idx="5">
                  <c:v>0.5714285714285714</c:v>
                </c:pt>
                <c:pt idx="6">
                  <c:v>0.33898305084745761</c:v>
                </c:pt>
                <c:pt idx="7">
                  <c:v>0.45454545454545453</c:v>
                </c:pt>
                <c:pt idx="8">
                  <c:v>0.8</c:v>
                </c:pt>
                <c:pt idx="9">
                  <c:v>0.5714285714285714</c:v>
                </c:pt>
                <c:pt idx="10">
                  <c:v>0.95238095238095233</c:v>
                </c:pt>
                <c:pt idx="11">
                  <c:v>0.7407407407407407</c:v>
                </c:pt>
                <c:pt idx="12">
                  <c:v>2.903225806451613</c:v>
                </c:pt>
                <c:pt idx="13">
                  <c:v>3.0303030303030303</c:v>
                </c:pt>
                <c:pt idx="14">
                  <c:v>2.6666666666666665</c:v>
                </c:pt>
                <c:pt idx="15">
                  <c:v>17.333333333333332</c:v>
                </c:pt>
                <c:pt idx="16">
                  <c:v>1.0526315789473684</c:v>
                </c:pt>
                <c:pt idx="17">
                  <c:v>0</c:v>
                </c:pt>
                <c:pt idx="18">
                  <c:v>1.4814814814814814</c:v>
                </c:pt>
                <c:pt idx="19">
                  <c:v>0.51948051948051943</c:v>
                </c:pt>
                <c:pt idx="20">
                  <c:v>0.95238095238095233</c:v>
                </c:pt>
                <c:pt idx="21">
                  <c:v>4</c:v>
                </c:pt>
                <c:pt idx="22">
                  <c:v>2.2222222222222223</c:v>
                </c:pt>
                <c:pt idx="23">
                  <c:v>1.3793103448275863</c:v>
                </c:pt>
                <c:pt idx="24">
                  <c:v>1.0526315789473684</c:v>
                </c:pt>
                <c:pt idx="25">
                  <c:v>0.76923076923076927</c:v>
                </c:pt>
                <c:pt idx="26">
                  <c:v>1.8604651162790697</c:v>
                </c:pt>
                <c:pt idx="27">
                  <c:v>2.9268292682926829</c:v>
                </c:pt>
                <c:pt idx="28">
                  <c:v>0.51282051282051277</c:v>
                </c:pt>
                <c:pt idx="29">
                  <c:v>0</c:v>
                </c:pt>
                <c:pt idx="30">
                  <c:v>0</c:v>
                </c:pt>
                <c:pt idx="31">
                  <c:v>0</c:v>
                </c:pt>
                <c:pt idx="32">
                  <c:v>2.9629629629629628</c:v>
                </c:pt>
                <c:pt idx="33">
                  <c:v>0</c:v>
                </c:pt>
                <c:pt idx="34">
                  <c:v>0</c:v>
                </c:pt>
                <c:pt idx="35">
                  <c:v>0</c:v>
                </c:pt>
                <c:pt idx="36">
                  <c:v>0</c:v>
                </c:pt>
                <c:pt idx="37">
                  <c:v>2</c:v>
                </c:pt>
                <c:pt idx="38">
                  <c:v>0.58823529411764708</c:v>
                </c:pt>
                <c:pt idx="39">
                  <c:v>2.3333333333333335</c:v>
                </c:pt>
                <c:pt idx="40">
                  <c:v>2</c:v>
                </c:pt>
                <c:pt idx="41">
                  <c:v>0.95238095238095233</c:v>
                </c:pt>
                <c:pt idx="42">
                  <c:v>2.2222222222222223</c:v>
                </c:pt>
                <c:pt idx="43">
                  <c:v>2.2222222222222223</c:v>
                </c:pt>
                <c:pt idx="44">
                  <c:v>0</c:v>
                </c:pt>
                <c:pt idx="45">
                  <c:v>0.93023255813953487</c:v>
                </c:pt>
                <c:pt idx="46">
                  <c:v>1.4634146341463414</c:v>
                </c:pt>
                <c:pt idx="47" formatCode="0.0_ ">
                  <c:v>1.3</c:v>
                </c:pt>
              </c:numCache>
            </c:numRef>
          </c:val>
          <c:extLst>
            <c:ext xmlns:c16="http://schemas.microsoft.com/office/drawing/2014/chart" uri="{C3380CC4-5D6E-409C-BE32-E72D297353CC}">
              <c16:uniqueId val="{0000003E-0E66-413B-9A48-77F11D63539D}"/>
            </c:ext>
          </c:extLst>
        </c:ser>
        <c:ser>
          <c:idx val="15"/>
          <c:order val="15"/>
          <c:tx>
            <c:strRef>
              <c:f>'Ⅱ (5)'!$AM$3</c:f>
              <c:strCache>
                <c:ptCount val="1"/>
                <c:pt idx="0">
                  <c:v>⑯高齢者の社会参加を促すため個人へのインセンティブを付与しているか(各10点)(平均5.7点)</c:v>
                </c:pt>
              </c:strCache>
            </c:strRef>
          </c:tx>
          <c:spPr>
            <a:solidFill>
              <a:schemeClr val="accent3">
                <a:lumMod val="60000"/>
                <a:lumOff val="40000"/>
              </a:schemeClr>
            </a:solidFill>
            <a:ln w="6350">
              <a:solidFill>
                <a:schemeClr val="bg1">
                  <a:lumMod val="50000"/>
                </a:schemeClr>
              </a:solidFill>
            </a:ln>
          </c:spPr>
          <c:invertIfNegative val="0"/>
          <c:dLbls>
            <c:dLbl>
              <c:idx val="0"/>
              <c:layout>
                <c:manualLayout>
                  <c:x val="1.3984911271794438E-3"/>
                  <c:y val="-3.646988197972877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F-0E66-413B-9A48-77F11D63539D}"/>
                </c:ext>
              </c:extLst>
            </c:dLbl>
            <c:dLbl>
              <c:idx val="1"/>
              <c:layout>
                <c:manualLayout>
                  <c:x val="-1.2809174235749421E-17"/>
                  <c:y val="-5.51897324500272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0-0E66-413B-9A48-77F11D63539D}"/>
                </c:ext>
              </c:extLst>
            </c:dLbl>
            <c:dLbl>
              <c:idx val="2"/>
              <c:layout>
                <c:manualLayout>
                  <c:x val="4.1921418136657883E-3"/>
                  <c:y val="-5.51897324500272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1-0E66-413B-9A48-77F11D63539D}"/>
                </c:ext>
              </c:extLst>
            </c:dLbl>
            <c:dLbl>
              <c:idx val="3"/>
              <c:layout>
                <c:manualLayout>
                  <c:x val="1.3973806045552628E-3"/>
                  <c:y val="-9.198288741671202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2-0E66-413B-9A48-77F11D63539D}"/>
                </c:ext>
              </c:extLst>
            </c:dLbl>
            <c:dLbl>
              <c:idx val="4"/>
              <c:layout>
                <c:manualLayout>
                  <c:x val="2.7933834953657523E-3"/>
                  <c:y val="-7.336101253216195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3-0E66-413B-9A48-77F11D63539D}"/>
                </c:ext>
              </c:extLst>
            </c:dLbl>
            <c:dLbl>
              <c:idx val="5"/>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4-0E66-413B-9A48-77F11D63539D}"/>
                </c:ext>
              </c:extLst>
            </c:dLbl>
            <c:dLbl>
              <c:idx val="6"/>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5-0E66-413B-9A48-77F11D63539D}"/>
                </c:ext>
              </c:extLst>
            </c:dLbl>
            <c:dLbl>
              <c:idx val="7"/>
              <c:layout>
                <c:manualLayout>
                  <c:x val="4.1831582097883232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6-0E66-413B-9A48-77F11D63539D}"/>
                </c:ext>
              </c:extLst>
            </c:dLbl>
            <c:dLbl>
              <c:idx val="8"/>
              <c:layout>
                <c:manualLayout>
                  <c:x val="4.1831582097883744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7-0E66-413B-9A48-77F11D63539D}"/>
                </c:ext>
              </c:extLst>
            </c:dLbl>
            <c:dLbl>
              <c:idx val="9"/>
              <c:layout>
                <c:manualLayout>
                  <c:x val="-1.394386069929475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8-0E66-413B-9A48-77F11D63539D}"/>
                </c:ext>
              </c:extLst>
            </c:dLbl>
            <c:dLbl>
              <c:idx val="10"/>
              <c:layout>
                <c:manualLayout>
                  <c:x val="4.1831582097883483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9-0E66-413B-9A48-77F11D63539D}"/>
                </c:ext>
              </c:extLst>
            </c:dLbl>
            <c:dLbl>
              <c:idx val="12"/>
              <c:layout>
                <c:manualLayout>
                  <c:x val="2.7887721398588989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A-0E66-413B-9A48-77F11D63539D}"/>
                </c:ext>
              </c:extLst>
            </c:dLbl>
            <c:dLbl>
              <c:idx val="13"/>
              <c:layout>
                <c:manualLayout>
                  <c:x val="2.7887721398588989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B-0E66-413B-9A48-77F11D63539D}"/>
                </c:ext>
              </c:extLst>
            </c:dLbl>
            <c:dLbl>
              <c:idx val="14"/>
              <c:layout>
                <c:manualLayout>
                  <c:x val="2.7887721398588482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C-0E66-413B-9A48-77F11D63539D}"/>
                </c:ext>
              </c:extLst>
            </c:dLbl>
            <c:dLbl>
              <c:idx val="16"/>
              <c:layout>
                <c:manualLayout>
                  <c:x val="1.3943860699294494E-3"/>
                  <c:y val="-3.626220601558556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D-0E66-413B-9A48-77F11D63539D}"/>
                </c:ext>
              </c:extLst>
            </c:dLbl>
            <c:dLbl>
              <c:idx val="17"/>
              <c:layout>
                <c:manualLayout>
                  <c:x val="2.7887721398588482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E-0E66-413B-9A48-77F11D63539D}"/>
                </c:ext>
              </c:extLst>
            </c:dLbl>
            <c:dLbl>
              <c:idx val="18"/>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F-0E66-413B-9A48-77F11D63539D}"/>
                </c:ext>
              </c:extLst>
            </c:dLbl>
            <c:dLbl>
              <c:idx val="19"/>
              <c:layout>
                <c:manualLayout>
                  <c:x val="4.1831582097882972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0-0E66-413B-9A48-77F11D63539D}"/>
                </c:ext>
              </c:extLst>
            </c:dLbl>
            <c:dLbl>
              <c:idx val="20"/>
              <c:layout>
                <c:manualLayout>
                  <c:x val="2.7887721398588482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1-0E66-413B-9A48-77F11D63539D}"/>
                </c:ext>
              </c:extLst>
            </c:dLbl>
            <c:dLbl>
              <c:idx val="22"/>
              <c:layout>
                <c:manualLayout>
                  <c:x val="2.788772139858797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2-0E66-413B-9A48-77F11D63539D}"/>
                </c:ext>
              </c:extLst>
            </c:dLbl>
            <c:dLbl>
              <c:idx val="23"/>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3-0E66-413B-9A48-77F11D63539D}"/>
                </c:ext>
              </c:extLst>
            </c:dLbl>
            <c:dLbl>
              <c:idx val="24"/>
              <c:layout>
                <c:manualLayout>
                  <c:x val="5.5775442797177978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4-0E66-413B-9A48-77F11D63539D}"/>
                </c:ext>
              </c:extLst>
            </c:dLbl>
            <c:dLbl>
              <c:idx val="28"/>
              <c:layout>
                <c:manualLayout>
                  <c:x val="4.183158209788246E-3"/>
                  <c:y val="-3.626220601558656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5-0E66-413B-9A48-77F11D63539D}"/>
                </c:ext>
              </c:extLst>
            </c:dLbl>
            <c:dLbl>
              <c:idx val="29"/>
              <c:layout>
                <c:manualLayout>
                  <c:x val="5.577544279717696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6-0E66-413B-9A48-77F11D63539D}"/>
                </c:ext>
              </c:extLst>
            </c:dLbl>
            <c:dLbl>
              <c:idx val="30"/>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7-0E66-413B-9A48-77F11D63539D}"/>
                </c:ext>
              </c:extLst>
            </c:dLbl>
            <c:dLbl>
              <c:idx val="31"/>
              <c:layout>
                <c:manualLayout>
                  <c:x val="4.1831582097883483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8-0E66-413B-9A48-77F11D63539D}"/>
                </c:ext>
              </c:extLst>
            </c:dLbl>
            <c:dLbl>
              <c:idx val="33"/>
              <c:layout>
                <c:manualLayout>
                  <c:x val="5.5775442797177978E-3"/>
                  <c:y val="-3.626220601558556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9-0E66-413B-9A48-77F11D63539D}"/>
                </c:ext>
              </c:extLst>
            </c:dLbl>
            <c:dLbl>
              <c:idx val="34"/>
              <c:layout>
                <c:manualLayout>
                  <c:x val="4.183158209788246E-3"/>
                  <c:y val="-5.439330902337950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A-0E66-413B-9A48-77F11D63539D}"/>
                </c:ext>
              </c:extLst>
            </c:dLbl>
            <c:dLbl>
              <c:idx val="35"/>
              <c:layout>
                <c:manualLayout>
                  <c:x val="5.5775442797176963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B-0E66-413B-9A48-77F11D63539D}"/>
                </c:ext>
              </c:extLst>
            </c:dLbl>
            <c:dLbl>
              <c:idx val="36"/>
              <c:layout>
                <c:manualLayout>
                  <c:x val="5.5775442797176963E-3"/>
                  <c:y val="-3.626220601558656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C-0E66-413B-9A48-77F11D63539D}"/>
                </c:ext>
              </c:extLst>
            </c:dLbl>
            <c:dLbl>
              <c:idx val="37"/>
              <c:layout>
                <c:manualLayout>
                  <c:x val="4.1831582097884507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D-0E66-413B-9A48-77F11D63539D}"/>
                </c:ext>
              </c:extLst>
            </c:dLbl>
            <c:dLbl>
              <c:idx val="38"/>
              <c:layout>
                <c:manualLayout>
                  <c:x val="2.7887721398588989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E-0E66-413B-9A48-77F11D63539D}"/>
                </c:ext>
              </c:extLst>
            </c:dLbl>
            <c:dLbl>
              <c:idx val="39"/>
              <c:layout>
                <c:manualLayout>
                  <c:x val="2.7887721398588989E-3"/>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F-0E66-413B-9A48-77F11D63539D}"/>
                </c:ext>
              </c:extLst>
            </c:dLbl>
            <c:dLbl>
              <c:idx val="40"/>
              <c:layout>
                <c:manualLayout>
                  <c:x val="2.7887721398588989E-3"/>
                  <c:y val="-3.3239971523299558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0-0E66-413B-9A48-77F11D63539D}"/>
                </c:ext>
              </c:extLst>
            </c:dLbl>
            <c:dLbl>
              <c:idx val="41"/>
              <c:layout>
                <c:manualLayout>
                  <c:x val="2.788772139858797E-3"/>
                  <c:y val="-1.813110300779261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1-0E66-413B-9A48-77F11D63539D}"/>
                </c:ext>
              </c:extLst>
            </c:dLbl>
            <c:dLbl>
              <c:idx val="42"/>
              <c:layout>
                <c:manualLayout>
                  <c:x val="4.1831582097883483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2-0E66-413B-9A48-77F11D63539D}"/>
                </c:ext>
              </c:extLst>
            </c:dLbl>
            <c:dLbl>
              <c:idx val="43"/>
              <c:layout>
                <c:manualLayout>
                  <c:x val="5.5775442797177978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3-0E66-413B-9A48-77F11D63539D}"/>
                </c:ext>
              </c:extLst>
            </c:dLbl>
            <c:dLbl>
              <c:idx val="44"/>
              <c:layout>
                <c:manualLayout>
                  <c:x val="2.788772139858797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4-0E66-413B-9A48-77F11D63539D}"/>
                </c:ext>
              </c:extLst>
            </c:dLbl>
            <c:dLbl>
              <c:idx val="45"/>
              <c:layout>
                <c:manualLayout>
                  <c:x val="-1.0225379721690186E-16"/>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5-0E66-413B-9A48-77F11D63539D}"/>
                </c:ext>
              </c:extLst>
            </c:dLbl>
            <c:dLbl>
              <c:idx val="46"/>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6-0E66-413B-9A48-77F11D63539D}"/>
                </c:ext>
              </c:extLst>
            </c:dLbl>
            <c:dLbl>
              <c:idx val="47"/>
              <c:layout>
                <c:manualLayout>
                  <c:x val="4.1831582097881445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7-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(5)'!$AM$4:$AM$51</c:f>
              <c:numCache>
                <c:formatCode>General</c:formatCode>
                <c:ptCount val="48"/>
                <c:pt idx="0">
                  <c:v>4.972067039106145</c:v>
                </c:pt>
                <c:pt idx="1">
                  <c:v>4</c:v>
                </c:pt>
                <c:pt idx="2">
                  <c:v>4.5454545454545459</c:v>
                </c:pt>
                <c:pt idx="3">
                  <c:v>3.4285714285714284</c:v>
                </c:pt>
                <c:pt idx="4">
                  <c:v>5.2</c:v>
                </c:pt>
                <c:pt idx="5">
                  <c:v>7.1428571428571432</c:v>
                </c:pt>
                <c:pt idx="6">
                  <c:v>7.6271186440677967</c:v>
                </c:pt>
                <c:pt idx="7">
                  <c:v>5.4545454545454541</c:v>
                </c:pt>
                <c:pt idx="8">
                  <c:v>4.4000000000000004</c:v>
                </c:pt>
                <c:pt idx="9">
                  <c:v>4</c:v>
                </c:pt>
                <c:pt idx="10">
                  <c:v>4.2857142857142856</c:v>
                </c:pt>
                <c:pt idx="11">
                  <c:v>3.7037037037037037</c:v>
                </c:pt>
                <c:pt idx="12">
                  <c:v>3.870967741935484</c:v>
                </c:pt>
                <c:pt idx="13">
                  <c:v>3.3333333333333335</c:v>
                </c:pt>
                <c:pt idx="14">
                  <c:v>8</c:v>
                </c:pt>
                <c:pt idx="15">
                  <c:v>8</c:v>
                </c:pt>
                <c:pt idx="16">
                  <c:v>5.7894736842105265</c:v>
                </c:pt>
                <c:pt idx="17">
                  <c:v>4.117647058823529</c:v>
                </c:pt>
                <c:pt idx="18">
                  <c:v>4.0740740740740744</c:v>
                </c:pt>
                <c:pt idx="19">
                  <c:v>3.3766233766233764</c:v>
                </c:pt>
                <c:pt idx="20">
                  <c:v>7.8571428571428568</c:v>
                </c:pt>
                <c:pt idx="21">
                  <c:v>11.142857142857142</c:v>
                </c:pt>
                <c:pt idx="22">
                  <c:v>6.2962962962962967</c:v>
                </c:pt>
                <c:pt idx="23">
                  <c:v>9.6551724137931032</c:v>
                </c:pt>
                <c:pt idx="24">
                  <c:v>3.6842105263157894</c:v>
                </c:pt>
                <c:pt idx="25">
                  <c:v>5</c:v>
                </c:pt>
                <c:pt idx="26">
                  <c:v>6.9767441860465116</c:v>
                </c:pt>
                <c:pt idx="27">
                  <c:v>8.7804878048780495</c:v>
                </c:pt>
                <c:pt idx="28">
                  <c:v>4.615384615384615</c:v>
                </c:pt>
                <c:pt idx="29">
                  <c:v>3.6666666666666665</c:v>
                </c:pt>
                <c:pt idx="30">
                  <c:v>1.5789473684210527</c:v>
                </c:pt>
                <c:pt idx="31">
                  <c:v>5.2631578947368425</c:v>
                </c:pt>
                <c:pt idx="32">
                  <c:v>8.8888888888888893</c:v>
                </c:pt>
                <c:pt idx="33">
                  <c:v>5.2173913043478262</c:v>
                </c:pt>
                <c:pt idx="34">
                  <c:v>3.6842105263157894</c:v>
                </c:pt>
                <c:pt idx="35">
                  <c:v>3.75</c:v>
                </c:pt>
                <c:pt idx="36">
                  <c:v>3.5294117647058822</c:v>
                </c:pt>
                <c:pt idx="37">
                  <c:v>5</c:v>
                </c:pt>
                <c:pt idx="38">
                  <c:v>7.0588235294117645</c:v>
                </c:pt>
                <c:pt idx="39">
                  <c:v>6.833333333333333</c:v>
                </c:pt>
                <c:pt idx="40">
                  <c:v>8.5</c:v>
                </c:pt>
                <c:pt idx="41">
                  <c:v>7.1428571428571432</c:v>
                </c:pt>
                <c:pt idx="42">
                  <c:v>4.8888888888888893</c:v>
                </c:pt>
                <c:pt idx="43">
                  <c:v>6.1111111111111107</c:v>
                </c:pt>
                <c:pt idx="44">
                  <c:v>3.0769230769230771</c:v>
                </c:pt>
                <c:pt idx="45">
                  <c:v>18.372093023255815</c:v>
                </c:pt>
                <c:pt idx="46">
                  <c:v>0.73170731707317072</c:v>
                </c:pt>
                <c:pt idx="47" formatCode="0.0_ ">
                  <c:v>5.7</c:v>
                </c:pt>
              </c:numCache>
            </c:numRef>
          </c:val>
          <c:extLst>
            <c:ext xmlns:c16="http://schemas.microsoft.com/office/drawing/2014/chart" uri="{C3380CC4-5D6E-409C-BE32-E72D297353CC}">
              <c16:uniqueId val="{00000068-0E66-413B-9A48-77F11D63539D}"/>
            </c:ext>
          </c:extLst>
        </c:ser>
        <c:ser>
          <c:idx val="16"/>
          <c:order val="16"/>
          <c:tx>
            <c:strRef>
              <c:f>'Ⅱ (5)'!$AN$3</c:f>
              <c:strCache>
                <c:ptCount val="1"/>
                <c:pt idx="0">
                  <c:v>⑰2020年度予算において、介護予防・健康づくり関係の新規事業を導入している(40点、20点)(平均13.7点)</c:v>
                </c:pt>
              </c:strCache>
            </c:strRef>
          </c:tx>
          <c:spPr>
            <a:solidFill>
              <a:schemeClr val="accent2">
                <a:lumMod val="40000"/>
                <a:lumOff val="60000"/>
              </a:schemeClr>
            </a:solidFill>
            <a:ln w="6350">
              <a:solidFill>
                <a:schemeClr val="bg1">
                  <a:lumMod val="50000"/>
                </a:schemeClr>
              </a:solidFill>
            </a:ln>
          </c:spPr>
          <c:invertIfNegative val="0"/>
          <c:dLbls>
            <c:dLbl>
              <c:idx val="0"/>
              <c:layout>
                <c:manualLayout>
                  <c:x val="0"/>
                  <c:y val="-9.08559524375306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9-0E66-413B-9A48-77F11D63539D}"/>
                </c:ext>
              </c:extLst>
            </c:dLbl>
            <c:dLbl>
              <c:idx val="1"/>
              <c:layout>
                <c:manualLayout>
                  <c:x val="0"/>
                  <c:y val="-9.198288741671237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A-0E66-413B-9A48-77F11D63539D}"/>
                </c:ext>
              </c:extLst>
            </c:dLbl>
            <c:dLbl>
              <c:idx val="2"/>
              <c:layout>
                <c:manualLayout>
                  <c:x val="0"/>
                  <c:y val="-7.35863099333696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B-0E66-413B-9A48-77F11D63539D}"/>
                </c:ext>
              </c:extLst>
            </c:dLbl>
            <c:dLbl>
              <c:idx val="3"/>
              <c:layout>
                <c:manualLayout>
                  <c:x val="0"/>
                  <c:y val="-9.198288741671202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C-0E66-413B-9A48-77F11D63539D}"/>
                </c:ext>
              </c:extLst>
            </c:dLbl>
            <c:dLbl>
              <c:idx val="4"/>
              <c:layout>
                <c:manualLayout>
                  <c:x val="0"/>
                  <c:y val="-9.198288741671202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D-0E66-413B-9A48-77F11D63539D}"/>
                </c:ext>
              </c:extLst>
            </c:dLbl>
            <c:dLbl>
              <c:idx val="5"/>
              <c:layout>
                <c:manualLayout>
                  <c:x val="-2.5563449304225465E-17"/>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E-0E66-413B-9A48-77F11D63539D}"/>
                </c:ext>
              </c:extLst>
            </c:dLbl>
            <c:dLbl>
              <c:idx val="6"/>
              <c:layout>
                <c:manualLayout>
                  <c:x val="0"/>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F-0E66-413B-9A48-77F11D63539D}"/>
                </c:ext>
              </c:extLst>
            </c:dLbl>
            <c:dLbl>
              <c:idx val="7"/>
              <c:layout>
                <c:manualLayout>
                  <c:x val="-2.5563449304225465E-17"/>
                  <c:y val="-7.25244120311724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0-0E66-413B-9A48-77F11D63539D}"/>
                </c:ext>
              </c:extLst>
            </c:dLbl>
            <c:dLbl>
              <c:idx val="8"/>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1-0E66-413B-9A48-77F11D63539D}"/>
                </c:ext>
              </c:extLst>
            </c:dLbl>
            <c:dLbl>
              <c:idx val="9"/>
              <c:layout>
                <c:manualLayout>
                  <c:x val="2.5563449304225465E-17"/>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2-0E66-413B-9A48-77F11D63539D}"/>
                </c:ext>
              </c:extLst>
            </c:dLbl>
            <c:dLbl>
              <c:idx val="10"/>
              <c:layout>
                <c:manualLayout>
                  <c:x val="0"/>
                  <c:y val="-7.25244120311724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3-0E66-413B-9A48-77F11D63539D}"/>
                </c:ext>
              </c:extLst>
            </c:dLbl>
            <c:dLbl>
              <c:idx val="12"/>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4-0E66-413B-9A48-77F11D63539D}"/>
                </c:ext>
              </c:extLst>
            </c:dLbl>
            <c:dLbl>
              <c:idx val="13"/>
              <c:layout>
                <c:manualLayout>
                  <c:x val="0"/>
                  <c:y val="-9.06555150389647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5-0E66-413B-9A48-77F11D63539D}"/>
                </c:ext>
              </c:extLst>
            </c:dLbl>
            <c:dLbl>
              <c:idx val="14"/>
              <c:layout>
                <c:manualLayout>
                  <c:x val="-5.112689860845093E-17"/>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6-0E66-413B-9A48-77F11D63539D}"/>
                </c:ext>
              </c:extLst>
            </c:dLbl>
            <c:dLbl>
              <c:idx val="16"/>
              <c:layout>
                <c:manualLayout>
                  <c:x val="0"/>
                  <c:y val="-9.0655515038965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7-0E66-413B-9A48-77F11D63539D}"/>
                </c:ext>
              </c:extLst>
            </c:dLbl>
            <c:dLbl>
              <c:idx val="17"/>
              <c:layout>
                <c:manualLayout>
                  <c:x val="0"/>
                  <c:y val="-9.06555150389647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8-0E66-413B-9A48-77F11D63539D}"/>
                </c:ext>
              </c:extLst>
            </c:dLbl>
            <c:dLbl>
              <c:idx val="18"/>
              <c:layout>
                <c:manualLayout>
                  <c:x val="0"/>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9-0E66-413B-9A48-77F11D63539D}"/>
                </c:ext>
              </c:extLst>
            </c:dLbl>
            <c:dLbl>
              <c:idx val="19"/>
              <c:layout>
                <c:manualLayout>
                  <c:x val="-1.0225379721690186E-16"/>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A-0E66-413B-9A48-77F11D63539D}"/>
                </c:ext>
              </c:extLst>
            </c:dLbl>
            <c:dLbl>
              <c:idx val="20"/>
              <c:layout>
                <c:manualLayout>
                  <c:x val="5.112689860845093E-17"/>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B-0E66-413B-9A48-77F11D63539D}"/>
                </c:ext>
              </c:extLst>
            </c:dLbl>
            <c:dLbl>
              <c:idx val="24"/>
              <c:layout>
                <c:manualLayout>
                  <c:x val="0"/>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C-0E66-413B-9A48-77F11D63539D}"/>
                </c:ext>
              </c:extLst>
            </c:dLbl>
            <c:dLbl>
              <c:idx val="28"/>
              <c:layout>
                <c:manualLayout>
                  <c:x val="0"/>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D-0E66-413B-9A48-77F11D63539D}"/>
                </c:ext>
              </c:extLst>
            </c:dLbl>
            <c:dLbl>
              <c:idx val="29"/>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E-0E66-413B-9A48-77F11D63539D}"/>
                </c:ext>
              </c:extLst>
            </c:dLbl>
            <c:dLbl>
              <c:idx val="30"/>
              <c:layout>
                <c:manualLayout>
                  <c:x val="0"/>
                  <c:y val="-7.252441203117212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F-0E66-413B-9A48-77F11D63539D}"/>
                </c:ext>
              </c:extLst>
            </c:dLbl>
            <c:dLbl>
              <c:idx val="31"/>
              <c:layout>
                <c:manualLayout>
                  <c:x val="-1.0225379721690186E-16"/>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0-0E66-413B-9A48-77F11D63539D}"/>
                </c:ext>
              </c:extLst>
            </c:dLbl>
            <c:dLbl>
              <c:idx val="34"/>
              <c:layout>
                <c:manualLayout>
                  <c:x val="0"/>
                  <c:y val="-9.065551503896540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1-0E66-413B-9A48-77F11D63539D}"/>
                </c:ext>
              </c:extLst>
            </c:dLbl>
            <c:dLbl>
              <c:idx val="35"/>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2-0E66-413B-9A48-77F11D63539D}"/>
                </c:ext>
              </c:extLst>
            </c:dLbl>
            <c:dLbl>
              <c:idx val="36"/>
              <c:layout>
                <c:manualLayout>
                  <c:x val="0"/>
                  <c:y val="-9.06555150389647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3-0E66-413B-9A48-77F11D63539D}"/>
                </c:ext>
              </c:extLst>
            </c:dLbl>
            <c:dLbl>
              <c:idx val="37"/>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4-0E66-413B-9A48-77F11D63539D}"/>
                </c:ext>
              </c:extLst>
            </c:dLbl>
            <c:dLbl>
              <c:idx val="38"/>
              <c:layout>
                <c:manualLayout>
                  <c:x val="-1.0225379721690186E-16"/>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5-0E66-413B-9A48-77F11D63539D}"/>
                </c:ext>
              </c:extLst>
            </c:dLbl>
            <c:dLbl>
              <c:idx val="42"/>
              <c:layout>
                <c:manualLayout>
                  <c:x val="-1.0225379721690186E-16"/>
                  <c:y val="-7.252441203117212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6-0E66-413B-9A48-77F11D63539D}"/>
                </c:ext>
              </c:extLst>
            </c:dLbl>
            <c:dLbl>
              <c:idx val="44"/>
              <c:layout>
                <c:manualLayout>
                  <c:x val="0"/>
                  <c:y val="-9.0655515038965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7-0E66-413B-9A48-77F11D63539D}"/>
                </c:ext>
              </c:extLst>
            </c:dLbl>
            <c:dLbl>
              <c:idx val="46"/>
              <c:layout>
                <c:manualLayout>
                  <c:x val="0"/>
                  <c:y val="-7.25244120311724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8-0E66-413B-9A48-77F11D63539D}"/>
                </c:ext>
              </c:extLst>
            </c:dLbl>
            <c:dLbl>
              <c:idx val="47"/>
              <c:layout>
                <c:manualLayout>
                  <c:x val="0"/>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9-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(5)'!$AN$4:$AN$51</c:f>
              <c:numCache>
                <c:formatCode>General</c:formatCode>
                <c:ptCount val="48"/>
                <c:pt idx="0">
                  <c:v>10.279329608938548</c:v>
                </c:pt>
                <c:pt idx="1">
                  <c:v>11</c:v>
                </c:pt>
                <c:pt idx="2">
                  <c:v>15.757575757575758</c:v>
                </c:pt>
                <c:pt idx="3">
                  <c:v>18.285714285714285</c:v>
                </c:pt>
                <c:pt idx="4">
                  <c:v>11.2</c:v>
                </c:pt>
                <c:pt idx="5">
                  <c:v>11.428571428571429</c:v>
                </c:pt>
                <c:pt idx="6">
                  <c:v>10.169491525423728</c:v>
                </c:pt>
                <c:pt idx="7">
                  <c:v>11.818181818181818</c:v>
                </c:pt>
                <c:pt idx="8">
                  <c:v>12.8</c:v>
                </c:pt>
                <c:pt idx="9">
                  <c:v>10.285714285714286</c:v>
                </c:pt>
                <c:pt idx="10">
                  <c:v>10.793650793650794</c:v>
                </c:pt>
                <c:pt idx="11">
                  <c:v>19.25925925925926</c:v>
                </c:pt>
                <c:pt idx="12">
                  <c:v>18.06451612903226</c:v>
                </c:pt>
                <c:pt idx="13">
                  <c:v>18.181818181818183</c:v>
                </c:pt>
                <c:pt idx="14">
                  <c:v>17.333333333333332</c:v>
                </c:pt>
                <c:pt idx="15">
                  <c:v>18.666666666666668</c:v>
                </c:pt>
                <c:pt idx="16">
                  <c:v>23.157894736842106</c:v>
                </c:pt>
                <c:pt idx="17">
                  <c:v>16.470588235294116</c:v>
                </c:pt>
                <c:pt idx="18">
                  <c:v>7.4074074074074074</c:v>
                </c:pt>
                <c:pt idx="19">
                  <c:v>10.38961038961039</c:v>
                </c:pt>
                <c:pt idx="20">
                  <c:v>18.095238095238095</c:v>
                </c:pt>
                <c:pt idx="21">
                  <c:v>19.428571428571427</c:v>
                </c:pt>
                <c:pt idx="22">
                  <c:v>16.296296296296298</c:v>
                </c:pt>
                <c:pt idx="23">
                  <c:v>13.793103448275861</c:v>
                </c:pt>
                <c:pt idx="24">
                  <c:v>16.842105263157894</c:v>
                </c:pt>
                <c:pt idx="25">
                  <c:v>9.2307692307692299</c:v>
                </c:pt>
                <c:pt idx="26">
                  <c:v>20.465116279069768</c:v>
                </c:pt>
                <c:pt idx="27">
                  <c:v>14.634146341463415</c:v>
                </c:pt>
                <c:pt idx="28">
                  <c:v>12.307692307692308</c:v>
                </c:pt>
                <c:pt idx="29">
                  <c:v>4</c:v>
                </c:pt>
                <c:pt idx="30">
                  <c:v>12.631578947368421</c:v>
                </c:pt>
                <c:pt idx="31">
                  <c:v>16.842105263157894</c:v>
                </c:pt>
                <c:pt idx="32">
                  <c:v>19.25925925925926</c:v>
                </c:pt>
                <c:pt idx="33">
                  <c:v>15.652173913043478</c:v>
                </c:pt>
                <c:pt idx="34">
                  <c:v>12.631578947368421</c:v>
                </c:pt>
                <c:pt idx="35">
                  <c:v>6.666666666666667</c:v>
                </c:pt>
                <c:pt idx="36">
                  <c:v>4.7058823529411766</c:v>
                </c:pt>
                <c:pt idx="37">
                  <c:v>12</c:v>
                </c:pt>
                <c:pt idx="38">
                  <c:v>18.823529411764707</c:v>
                </c:pt>
                <c:pt idx="39">
                  <c:v>17.333333333333332</c:v>
                </c:pt>
                <c:pt idx="40">
                  <c:v>14</c:v>
                </c:pt>
                <c:pt idx="41">
                  <c:v>17.142857142857142</c:v>
                </c:pt>
                <c:pt idx="42">
                  <c:v>13.333333333333334</c:v>
                </c:pt>
                <c:pt idx="43">
                  <c:v>15.555555555555555</c:v>
                </c:pt>
                <c:pt idx="44">
                  <c:v>18.46153846153846</c:v>
                </c:pt>
                <c:pt idx="45">
                  <c:v>8.3720930232558146</c:v>
                </c:pt>
                <c:pt idx="46">
                  <c:v>11.707317073170731</c:v>
                </c:pt>
                <c:pt idx="47" formatCode="0.0_ ">
                  <c:v>13.7</c:v>
                </c:pt>
              </c:numCache>
            </c:numRef>
          </c:val>
          <c:extLst>
            <c:ext xmlns:c16="http://schemas.microsoft.com/office/drawing/2014/chart" uri="{C3380CC4-5D6E-409C-BE32-E72D297353CC}">
              <c16:uniqueId val="{0000008A-0E66-413B-9A48-77F11D63539D}"/>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7"/>
          <c:order val="17"/>
          <c:tx>
            <c:strRef>
              <c:f>'Ⅱ (5)'!$AO$3</c:f>
              <c:strCache>
                <c:ptCount val="1"/>
                <c:pt idx="0">
                  <c:v>合計</c:v>
                </c:pt>
              </c:strCache>
            </c:strRef>
          </c:tx>
          <c:spPr>
            <a:ln w="6350">
              <a:noFill/>
              <a:prstDash val="solid"/>
            </a:ln>
          </c:spPr>
          <c:marker>
            <c:symbol val="none"/>
          </c:marker>
          <c:dLbls>
            <c:dLbl>
              <c:idx val="4"/>
              <c:layout>
                <c:manualLayout>
                  <c:x val="-2.0377330173419347E-2"/>
                  <c:y val="-2.737874265331953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B-0E66-413B-9A48-77F11D63539D}"/>
                </c:ext>
              </c:extLst>
            </c:dLbl>
            <c:dLbl>
              <c:idx val="33"/>
              <c:layout>
                <c:manualLayout>
                  <c:x val="-1.8939276243361433E-2"/>
                  <c:y val="-2.15443188401576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C-0E66-413B-9A48-77F11D63539D}"/>
                </c:ext>
              </c:extLst>
            </c:dLbl>
            <c:dLbl>
              <c:idx val="47"/>
              <c:numFmt formatCode="#,##0.0_);[Red]\(#,##0.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8D-0E66-413B-9A48-77F11D63539D}"/>
                </c:ext>
              </c:extLst>
            </c:dLbl>
            <c:numFmt formatCode="#,##0_);[Red]\(#,##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(5)'!$AO$4:$AO$51</c:f>
              <c:numCache>
                <c:formatCode>General</c:formatCode>
                <c:ptCount val="48"/>
                <c:pt idx="0">
                  <c:v>156.51396648044692</c:v>
                </c:pt>
                <c:pt idx="1">
                  <c:v>214.92500000000001</c:v>
                </c:pt>
                <c:pt idx="2">
                  <c:v>172.33333333333334</c:v>
                </c:pt>
                <c:pt idx="3">
                  <c:v>198.54285714285714</c:v>
                </c:pt>
                <c:pt idx="4">
                  <c:v>121.24</c:v>
                </c:pt>
                <c:pt idx="5">
                  <c:v>177.28571428571428</c:v>
                </c:pt>
                <c:pt idx="6">
                  <c:v>150.89830508474577</c:v>
                </c:pt>
                <c:pt idx="7">
                  <c:v>170.79545454545453</c:v>
                </c:pt>
                <c:pt idx="8">
                  <c:v>198.36</c:v>
                </c:pt>
                <c:pt idx="9">
                  <c:v>177</c:v>
                </c:pt>
                <c:pt idx="10">
                  <c:v>184.23809523809524</c:v>
                </c:pt>
                <c:pt idx="11">
                  <c:v>163.18518518518519</c:v>
                </c:pt>
                <c:pt idx="12">
                  <c:v>213.66129032258064</c:v>
                </c:pt>
                <c:pt idx="13">
                  <c:v>195.42424242424244</c:v>
                </c:pt>
                <c:pt idx="14">
                  <c:v>208.96666666666667</c:v>
                </c:pt>
                <c:pt idx="15">
                  <c:v>321.33333333333331</c:v>
                </c:pt>
                <c:pt idx="16">
                  <c:v>229.84210526315789</c:v>
                </c:pt>
                <c:pt idx="17">
                  <c:v>214.64705882352942</c:v>
                </c:pt>
                <c:pt idx="18">
                  <c:v>187.77777777777777</c:v>
                </c:pt>
                <c:pt idx="19">
                  <c:v>171.77922077922079</c:v>
                </c:pt>
                <c:pt idx="20">
                  <c:v>189.52380952380952</c:v>
                </c:pt>
                <c:pt idx="21">
                  <c:v>245.45714285714286</c:v>
                </c:pt>
                <c:pt idx="22">
                  <c:v>202.72222222222223</c:v>
                </c:pt>
                <c:pt idx="23">
                  <c:v>198.62068965517241</c:v>
                </c:pt>
                <c:pt idx="24">
                  <c:v>211.84210526315789</c:v>
                </c:pt>
                <c:pt idx="25">
                  <c:v>171.34615384615384</c:v>
                </c:pt>
                <c:pt idx="26">
                  <c:v>253.41860465116278</c:v>
                </c:pt>
                <c:pt idx="27">
                  <c:v>233.3170731707317</c:v>
                </c:pt>
                <c:pt idx="28">
                  <c:v>167.23076923076923</c:v>
                </c:pt>
                <c:pt idx="29">
                  <c:v>179.33333333333334</c:v>
                </c:pt>
                <c:pt idx="30">
                  <c:v>195.05263157894737</c:v>
                </c:pt>
                <c:pt idx="31">
                  <c:v>231.47368421052633</c:v>
                </c:pt>
                <c:pt idx="32">
                  <c:v>237.37037037037038</c:v>
                </c:pt>
                <c:pt idx="33">
                  <c:v>202.2608695652174</c:v>
                </c:pt>
                <c:pt idx="34">
                  <c:v>142.21052631578948</c:v>
                </c:pt>
                <c:pt idx="35">
                  <c:v>165.08333333333334</c:v>
                </c:pt>
                <c:pt idx="36">
                  <c:v>158.58823529411765</c:v>
                </c:pt>
                <c:pt idx="37">
                  <c:v>155</c:v>
                </c:pt>
                <c:pt idx="38">
                  <c:v>223.61764705882354</c:v>
                </c:pt>
                <c:pt idx="39">
                  <c:v>195.86666666666667</c:v>
                </c:pt>
                <c:pt idx="40">
                  <c:v>246.25</c:v>
                </c:pt>
                <c:pt idx="41">
                  <c:v>229.47619047619048</c:v>
                </c:pt>
                <c:pt idx="42">
                  <c:v>218.53333333333333</c:v>
                </c:pt>
                <c:pt idx="43">
                  <c:v>275.27777777777777</c:v>
                </c:pt>
                <c:pt idx="44">
                  <c:v>189.57692307692307</c:v>
                </c:pt>
                <c:pt idx="45">
                  <c:v>194.88372093023256</c:v>
                </c:pt>
                <c:pt idx="46">
                  <c:v>164.21951219512195</c:v>
                </c:pt>
                <c:pt idx="47" formatCode="0.0_ ">
                  <c:v>191.4</c:v>
                </c:pt>
              </c:numCache>
            </c:numRef>
          </c:val>
          <c:smooth val="0"/>
          <c:extLst>
            <c:ext xmlns:c16="http://schemas.microsoft.com/office/drawing/2014/chart" uri="{C3380CC4-5D6E-409C-BE32-E72D297353CC}">
              <c16:uniqueId val="{0000008E-0E66-413B-9A48-77F11D63539D}"/>
            </c:ext>
          </c:extLst>
        </c:ser>
        <c:ser>
          <c:idx val="18"/>
          <c:order val="18"/>
          <c:tx>
            <c:strRef>
              <c:f>'Ⅱ (5)'!$AP$3</c:f>
              <c:strCache>
                <c:ptCount val="1"/>
                <c:pt idx="0">
                  <c:v>平均</c:v>
                </c:pt>
              </c:strCache>
            </c:strRef>
          </c:tx>
          <c:spPr>
            <a:ln w="6350">
              <a:solidFill>
                <a:schemeClr val="bg1">
                  <a:lumMod val="50000"/>
                </a:schemeClr>
              </a:solidFill>
            </a:ln>
          </c:spPr>
          <c:marker>
            <c:symbol val="none"/>
          </c:marker>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(5)'!$AP$4:$AP$51</c:f>
              <c:numCache>
                <c:formatCode>0.0_ </c:formatCode>
                <c:ptCount val="48"/>
                <c:pt idx="0">
                  <c:v>191.4</c:v>
                </c:pt>
                <c:pt idx="1">
                  <c:v>191.4</c:v>
                </c:pt>
                <c:pt idx="2">
                  <c:v>191.4</c:v>
                </c:pt>
                <c:pt idx="3">
                  <c:v>191.4</c:v>
                </c:pt>
                <c:pt idx="4">
                  <c:v>191.4</c:v>
                </c:pt>
                <c:pt idx="5">
                  <c:v>191.4</c:v>
                </c:pt>
                <c:pt idx="6">
                  <c:v>191.4</c:v>
                </c:pt>
                <c:pt idx="7">
                  <c:v>191.4</c:v>
                </c:pt>
                <c:pt idx="8">
                  <c:v>191.4</c:v>
                </c:pt>
                <c:pt idx="9">
                  <c:v>191.4</c:v>
                </c:pt>
                <c:pt idx="10">
                  <c:v>191.4</c:v>
                </c:pt>
                <c:pt idx="11">
                  <c:v>191.4</c:v>
                </c:pt>
                <c:pt idx="12">
                  <c:v>191.4</c:v>
                </c:pt>
                <c:pt idx="13">
                  <c:v>191.4</c:v>
                </c:pt>
                <c:pt idx="14">
                  <c:v>191.4</c:v>
                </c:pt>
                <c:pt idx="15">
                  <c:v>191.4</c:v>
                </c:pt>
                <c:pt idx="16">
                  <c:v>191.4</c:v>
                </c:pt>
                <c:pt idx="17">
                  <c:v>191.4</c:v>
                </c:pt>
                <c:pt idx="18">
                  <c:v>191.4</c:v>
                </c:pt>
                <c:pt idx="19">
                  <c:v>191.4</c:v>
                </c:pt>
                <c:pt idx="20">
                  <c:v>191.4</c:v>
                </c:pt>
                <c:pt idx="21">
                  <c:v>191.4</c:v>
                </c:pt>
                <c:pt idx="22">
                  <c:v>191.4</c:v>
                </c:pt>
                <c:pt idx="23">
                  <c:v>191.4</c:v>
                </c:pt>
                <c:pt idx="24">
                  <c:v>191.4</c:v>
                </c:pt>
                <c:pt idx="25">
                  <c:v>191.4</c:v>
                </c:pt>
                <c:pt idx="26">
                  <c:v>191.4</c:v>
                </c:pt>
                <c:pt idx="27">
                  <c:v>191.4</c:v>
                </c:pt>
                <c:pt idx="28">
                  <c:v>191.4</c:v>
                </c:pt>
                <c:pt idx="29">
                  <c:v>191.4</c:v>
                </c:pt>
                <c:pt idx="30">
                  <c:v>191.4</c:v>
                </c:pt>
                <c:pt idx="31">
                  <c:v>191.4</c:v>
                </c:pt>
                <c:pt idx="32">
                  <c:v>191.4</c:v>
                </c:pt>
                <c:pt idx="33">
                  <c:v>191.4</c:v>
                </c:pt>
                <c:pt idx="34">
                  <c:v>191.4</c:v>
                </c:pt>
                <c:pt idx="35">
                  <c:v>191.4</c:v>
                </c:pt>
                <c:pt idx="36">
                  <c:v>191.4</c:v>
                </c:pt>
                <c:pt idx="37">
                  <c:v>191.4</c:v>
                </c:pt>
                <c:pt idx="38">
                  <c:v>191.4</c:v>
                </c:pt>
                <c:pt idx="39">
                  <c:v>191.4</c:v>
                </c:pt>
                <c:pt idx="40">
                  <c:v>191.4</c:v>
                </c:pt>
                <c:pt idx="41">
                  <c:v>191.4</c:v>
                </c:pt>
                <c:pt idx="42">
                  <c:v>191.4</c:v>
                </c:pt>
                <c:pt idx="43">
                  <c:v>191.4</c:v>
                </c:pt>
                <c:pt idx="44">
                  <c:v>191.4</c:v>
                </c:pt>
                <c:pt idx="45">
                  <c:v>191.4</c:v>
                </c:pt>
                <c:pt idx="46">
                  <c:v>191.4</c:v>
                </c:pt>
                <c:pt idx="47">
                  <c:v>191.4</c:v>
                </c:pt>
              </c:numCache>
            </c:numRef>
          </c:val>
          <c:smooth val="0"/>
          <c:extLst>
            <c:ext xmlns:c16="http://schemas.microsoft.com/office/drawing/2014/chart" uri="{C3380CC4-5D6E-409C-BE32-E72D297353CC}">
              <c16:uniqueId val="{0000008F-0E66-413B-9A48-77F11D63539D}"/>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17"/>
        <c:delete val="1"/>
      </c:legendEntry>
      <c:legendEntry>
        <c:idx val="18"/>
        <c:delete val="1"/>
      </c:legendEntry>
      <c:layout>
        <c:manualLayout>
          <c:xMode val="edge"/>
          <c:yMode val="edge"/>
          <c:x val="1.2155471131881998E-2"/>
          <c:y val="0.65025655956307926"/>
          <c:w val="0.93790774571839108"/>
          <c:h val="0.31886960263399527"/>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(6)</a:t>
            </a:r>
            <a:r>
              <a:rPr lang="ja-JP" altLang="en-US" sz="1200"/>
              <a:t>生活支援体制の整備 都道府県別市町村得点</a:t>
            </a:r>
            <a:r>
              <a:rPr lang="en-US" altLang="ja-JP" sz="1200"/>
              <a:t>(</a:t>
            </a:r>
            <a:r>
              <a:rPr lang="ja-JP" altLang="en-US" sz="1200"/>
              <a:t>満点</a:t>
            </a:r>
            <a:r>
              <a:rPr lang="en-US" altLang="ja-JP" sz="1200"/>
              <a:t>120</a:t>
            </a:r>
            <a:r>
              <a:rPr lang="ja-JP" altLang="en-US" sz="1200"/>
              <a:t>点、平均点</a:t>
            </a:r>
            <a:r>
              <a:rPr lang="en-US" altLang="ja-JP" sz="1200"/>
              <a:t>71.6</a:t>
            </a:r>
            <a:r>
              <a:rPr lang="ja-JP" altLang="en-US" sz="1200"/>
              <a:t>点、得点率</a:t>
            </a:r>
            <a:r>
              <a:rPr lang="en-US" altLang="ja-JP" sz="1200"/>
              <a:t>59.7%)</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(6)'!$AJ$3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11"/>
              <c:layout>
                <c:manualLayout>
                  <c:x val="-1.4116757814236806E-3"/>
                  <c:y val="-1.048685427401241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66F-4EEA-B788-D1B614DDEAEF}"/>
                </c:ext>
              </c:extLst>
            </c:dLbl>
            <c:dLbl>
              <c:idx val="16"/>
              <c:layout>
                <c:manualLayout>
                  <c:x val="0"/>
                  <c:y val="8.389483419209935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66F-4EEA-B788-D1B614DDEAEF}"/>
                </c:ext>
              </c:extLst>
            </c:dLbl>
            <c:dLbl>
              <c:idx val="30"/>
              <c:layout>
                <c:manualLayout>
                  <c:x val="0"/>
                  <c:y val="4.194741709604929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66F-4EEA-B788-D1B614DDEAEF}"/>
                </c:ext>
              </c:extLst>
            </c:dLbl>
            <c:dLbl>
              <c:idx val="43"/>
              <c:layout>
                <c:manualLayout>
                  <c:x val="-1.0352169474628502E-16"/>
                  <c:y val="6.2921125644074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66F-4EEA-B788-D1B614DDEAEF}"/>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4-466F-4EEA-B788-D1B614DDEAEF}"/>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(6)'!$AJ$4:$AJ$51</c:f>
              <c:numCache>
                <c:formatCode>General</c:formatCode>
                <c:ptCount val="48"/>
                <c:pt idx="0">
                  <c:v>72.229050279329613</c:v>
                </c:pt>
                <c:pt idx="1">
                  <c:v>72.7</c:v>
                </c:pt>
                <c:pt idx="2">
                  <c:v>72.181818181818187</c:v>
                </c:pt>
                <c:pt idx="3">
                  <c:v>74.914285714285711</c:v>
                </c:pt>
                <c:pt idx="4">
                  <c:v>64.8</c:v>
                </c:pt>
                <c:pt idx="5">
                  <c:v>78.971428571428575</c:v>
                </c:pt>
                <c:pt idx="6">
                  <c:v>63.932203389830505</c:v>
                </c:pt>
                <c:pt idx="7">
                  <c:v>62.06818181818182</c:v>
                </c:pt>
                <c:pt idx="8">
                  <c:v>63.16</c:v>
                </c:pt>
                <c:pt idx="9">
                  <c:v>72.314285714285717</c:v>
                </c:pt>
                <c:pt idx="10">
                  <c:v>66.111111111111114</c:v>
                </c:pt>
                <c:pt idx="11">
                  <c:v>70.518518518518519</c:v>
                </c:pt>
                <c:pt idx="12">
                  <c:v>74.822580645161295</c:v>
                </c:pt>
                <c:pt idx="13">
                  <c:v>73</c:v>
                </c:pt>
                <c:pt idx="14">
                  <c:v>76.13333333333334</c:v>
                </c:pt>
                <c:pt idx="15">
                  <c:v>71.933333333333337</c:v>
                </c:pt>
                <c:pt idx="16">
                  <c:v>69</c:v>
                </c:pt>
                <c:pt idx="17">
                  <c:v>50.176470588235297</c:v>
                </c:pt>
                <c:pt idx="18">
                  <c:v>77.740740740740748</c:v>
                </c:pt>
                <c:pt idx="19">
                  <c:v>80.662337662337663</c:v>
                </c:pt>
                <c:pt idx="20">
                  <c:v>66.571428571428569</c:v>
                </c:pt>
                <c:pt idx="21">
                  <c:v>72.51428571428572</c:v>
                </c:pt>
                <c:pt idx="22">
                  <c:v>76.370370370370367</c:v>
                </c:pt>
                <c:pt idx="23">
                  <c:v>73.034482758620683</c:v>
                </c:pt>
                <c:pt idx="24">
                  <c:v>68</c:v>
                </c:pt>
                <c:pt idx="25">
                  <c:v>69.961538461538467</c:v>
                </c:pt>
                <c:pt idx="26">
                  <c:v>71.79069767441861</c:v>
                </c:pt>
                <c:pt idx="27">
                  <c:v>67.682926829268297</c:v>
                </c:pt>
                <c:pt idx="28">
                  <c:v>61.128205128205131</c:v>
                </c:pt>
                <c:pt idx="29">
                  <c:v>61.533333333333331</c:v>
                </c:pt>
                <c:pt idx="30">
                  <c:v>70.263157894736835</c:v>
                </c:pt>
                <c:pt idx="31">
                  <c:v>68.78947368421052</c:v>
                </c:pt>
                <c:pt idx="32">
                  <c:v>69.740740740740748</c:v>
                </c:pt>
                <c:pt idx="33">
                  <c:v>81.739130434782609</c:v>
                </c:pt>
                <c:pt idx="34">
                  <c:v>65.78947368421052</c:v>
                </c:pt>
                <c:pt idx="35">
                  <c:v>66.833333333333329</c:v>
                </c:pt>
                <c:pt idx="36">
                  <c:v>59.764705882352942</c:v>
                </c:pt>
                <c:pt idx="37">
                  <c:v>57.55</c:v>
                </c:pt>
                <c:pt idx="38">
                  <c:v>87.588235294117652</c:v>
                </c:pt>
                <c:pt idx="39">
                  <c:v>78.183333333333337</c:v>
                </c:pt>
                <c:pt idx="40">
                  <c:v>83.45</c:v>
                </c:pt>
                <c:pt idx="41">
                  <c:v>63.285714285714285</c:v>
                </c:pt>
                <c:pt idx="42">
                  <c:v>78.266666666666666</c:v>
                </c:pt>
                <c:pt idx="43">
                  <c:v>67.333333333333329</c:v>
                </c:pt>
                <c:pt idx="44">
                  <c:v>81.15384615384616</c:v>
                </c:pt>
                <c:pt idx="45">
                  <c:v>72.79069767441861</c:v>
                </c:pt>
                <c:pt idx="46">
                  <c:v>77.097560975609753</c:v>
                </c:pt>
                <c:pt idx="47" formatCode="0.0_ ">
                  <c:v>71.599999999999994</c:v>
                </c:pt>
              </c:numCache>
            </c:numRef>
          </c:val>
          <c:extLst>
            <c:ext xmlns:c16="http://schemas.microsoft.com/office/drawing/2014/chart" uri="{C3380CC4-5D6E-409C-BE32-E72D297353CC}">
              <c16:uniqueId val="{00000005-466F-4EEA-B788-D1B614DDEAEF}"/>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(6)'!$AK$3</c:f>
              <c:strCache>
                <c:ptCount val="1"/>
                <c:pt idx="0">
                  <c:v>平均</c:v>
                </c:pt>
              </c:strCache>
            </c:strRef>
          </c:tx>
          <c:spPr>
            <a:ln w="19050" cap="rnd">
              <a:solidFill>
                <a:srgbClr val="FF0000"/>
              </a:solidFill>
              <a:prstDash val="sysDash"/>
              <a:round/>
            </a:ln>
            <a:effectLst/>
          </c:spPr>
          <c:marker>
            <c:symbol val="none"/>
          </c:marker>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(6)'!$AK$4:$AK$51</c:f>
              <c:numCache>
                <c:formatCode>0.0_ </c:formatCode>
                <c:ptCount val="48"/>
                <c:pt idx="0">
                  <c:v>71.599999999999994</c:v>
                </c:pt>
                <c:pt idx="1">
                  <c:v>71.599999999999994</c:v>
                </c:pt>
                <c:pt idx="2">
                  <c:v>71.599999999999994</c:v>
                </c:pt>
                <c:pt idx="3">
                  <c:v>71.599999999999994</c:v>
                </c:pt>
                <c:pt idx="4">
                  <c:v>71.599999999999994</c:v>
                </c:pt>
                <c:pt idx="5">
                  <c:v>71.599999999999994</c:v>
                </c:pt>
                <c:pt idx="6">
                  <c:v>71.599999999999994</c:v>
                </c:pt>
                <c:pt idx="7">
                  <c:v>71.599999999999994</c:v>
                </c:pt>
                <c:pt idx="8">
                  <c:v>71.599999999999994</c:v>
                </c:pt>
                <c:pt idx="9">
                  <c:v>71.599999999999994</c:v>
                </c:pt>
                <c:pt idx="10">
                  <c:v>71.599999999999994</c:v>
                </c:pt>
                <c:pt idx="11">
                  <c:v>71.599999999999994</c:v>
                </c:pt>
                <c:pt idx="12">
                  <c:v>71.599999999999994</c:v>
                </c:pt>
                <c:pt idx="13">
                  <c:v>71.599999999999994</c:v>
                </c:pt>
                <c:pt idx="14">
                  <c:v>71.599999999999994</c:v>
                </c:pt>
                <c:pt idx="15">
                  <c:v>71.599999999999994</c:v>
                </c:pt>
                <c:pt idx="16">
                  <c:v>71.599999999999994</c:v>
                </c:pt>
                <c:pt idx="17">
                  <c:v>71.599999999999994</c:v>
                </c:pt>
                <c:pt idx="18">
                  <c:v>71.599999999999994</c:v>
                </c:pt>
                <c:pt idx="19">
                  <c:v>71.599999999999994</c:v>
                </c:pt>
                <c:pt idx="20">
                  <c:v>71.599999999999994</c:v>
                </c:pt>
                <c:pt idx="21">
                  <c:v>71.599999999999994</c:v>
                </c:pt>
                <c:pt idx="22">
                  <c:v>71.599999999999994</c:v>
                </c:pt>
                <c:pt idx="23">
                  <c:v>71.599999999999994</c:v>
                </c:pt>
                <c:pt idx="24">
                  <c:v>71.599999999999994</c:v>
                </c:pt>
                <c:pt idx="25">
                  <c:v>71.599999999999994</c:v>
                </c:pt>
                <c:pt idx="26">
                  <c:v>71.599999999999994</c:v>
                </c:pt>
                <c:pt idx="27">
                  <c:v>71.599999999999994</c:v>
                </c:pt>
                <c:pt idx="28">
                  <c:v>71.599999999999994</c:v>
                </c:pt>
                <c:pt idx="29">
                  <c:v>71.599999999999994</c:v>
                </c:pt>
                <c:pt idx="30">
                  <c:v>71.599999999999994</c:v>
                </c:pt>
                <c:pt idx="31">
                  <c:v>71.599999999999994</c:v>
                </c:pt>
                <c:pt idx="32">
                  <c:v>71.599999999999994</c:v>
                </c:pt>
                <c:pt idx="33">
                  <c:v>71.599999999999994</c:v>
                </c:pt>
                <c:pt idx="34">
                  <c:v>71.599999999999994</c:v>
                </c:pt>
                <c:pt idx="35">
                  <c:v>71.599999999999994</c:v>
                </c:pt>
                <c:pt idx="36">
                  <c:v>71.599999999999994</c:v>
                </c:pt>
                <c:pt idx="37">
                  <c:v>71.599999999999994</c:v>
                </c:pt>
                <c:pt idx="38">
                  <c:v>71.599999999999994</c:v>
                </c:pt>
                <c:pt idx="39">
                  <c:v>71.599999999999994</c:v>
                </c:pt>
                <c:pt idx="40">
                  <c:v>71.599999999999994</c:v>
                </c:pt>
                <c:pt idx="41">
                  <c:v>71.599999999999994</c:v>
                </c:pt>
                <c:pt idx="42">
                  <c:v>71.599999999999994</c:v>
                </c:pt>
                <c:pt idx="43">
                  <c:v>71.599999999999994</c:v>
                </c:pt>
                <c:pt idx="44">
                  <c:v>71.599999999999994</c:v>
                </c:pt>
                <c:pt idx="45">
                  <c:v>71.599999999999994</c:v>
                </c:pt>
                <c:pt idx="46">
                  <c:v>71.599999999999994</c:v>
                </c:pt>
                <c:pt idx="47">
                  <c:v>71.599999999999994</c:v>
                </c:pt>
              </c:numCache>
            </c:numRef>
          </c:val>
          <c:smooth val="0"/>
          <c:extLst>
            <c:ext xmlns:c16="http://schemas.microsoft.com/office/drawing/2014/chart" uri="{C3380CC4-5D6E-409C-BE32-E72D297353CC}">
              <c16:uniqueId val="{00000006-466F-4EEA-B788-D1B614DDEAE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1517773945953258"/>
        </c:manualLayout>
      </c:layout>
      <c:barChart>
        <c:barDir val="col"/>
        <c:grouping val="stacked"/>
        <c:varyColors val="0"/>
        <c:ser>
          <c:idx val="1"/>
          <c:order val="0"/>
          <c:tx>
            <c:strRef>
              <c:f>'Ⅱ (6)'!$X$3</c:f>
              <c:strCache>
                <c:ptCount val="1"/>
                <c:pt idx="0">
                  <c:v>①生活支援コーディネーターを専従で配置しているか(20点)(平均10.5点)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(6)'!$X$4:$X$51</c:f>
              <c:numCache>
                <c:formatCode>General</c:formatCode>
                <c:ptCount val="48"/>
                <c:pt idx="0">
                  <c:v>11.508379888268156</c:v>
                </c:pt>
                <c:pt idx="1">
                  <c:v>11.5</c:v>
                </c:pt>
                <c:pt idx="2">
                  <c:v>12.727272727272727</c:v>
                </c:pt>
                <c:pt idx="3">
                  <c:v>13.714285714285714</c:v>
                </c:pt>
                <c:pt idx="4">
                  <c:v>8.8000000000000007</c:v>
                </c:pt>
                <c:pt idx="5">
                  <c:v>16</c:v>
                </c:pt>
                <c:pt idx="6">
                  <c:v>10.508474576271187</c:v>
                </c:pt>
                <c:pt idx="7">
                  <c:v>7.2727272727272725</c:v>
                </c:pt>
                <c:pt idx="8">
                  <c:v>6.4</c:v>
                </c:pt>
                <c:pt idx="9">
                  <c:v>12.571428571428571</c:v>
                </c:pt>
                <c:pt idx="10">
                  <c:v>7.6190476190476186</c:v>
                </c:pt>
                <c:pt idx="11">
                  <c:v>11.851851851851851</c:v>
                </c:pt>
                <c:pt idx="12">
                  <c:v>10</c:v>
                </c:pt>
                <c:pt idx="13">
                  <c:v>10.303030303030303</c:v>
                </c:pt>
                <c:pt idx="14">
                  <c:v>12</c:v>
                </c:pt>
                <c:pt idx="15">
                  <c:v>8</c:v>
                </c:pt>
                <c:pt idx="16">
                  <c:v>7.3684210526315788</c:v>
                </c:pt>
                <c:pt idx="17">
                  <c:v>5.882352941176471</c:v>
                </c:pt>
                <c:pt idx="18">
                  <c:v>11.851851851851851</c:v>
                </c:pt>
                <c:pt idx="19">
                  <c:v>14.805194805194805</c:v>
                </c:pt>
                <c:pt idx="20">
                  <c:v>7.6190476190476186</c:v>
                </c:pt>
                <c:pt idx="21">
                  <c:v>8</c:v>
                </c:pt>
                <c:pt idx="22">
                  <c:v>10</c:v>
                </c:pt>
                <c:pt idx="23">
                  <c:v>8.2758620689655178</c:v>
                </c:pt>
                <c:pt idx="24">
                  <c:v>9.473684210526315</c:v>
                </c:pt>
                <c:pt idx="25">
                  <c:v>11.538461538461538</c:v>
                </c:pt>
                <c:pt idx="26">
                  <c:v>7.441860465116279</c:v>
                </c:pt>
                <c:pt idx="27">
                  <c:v>8.2926829268292686</c:v>
                </c:pt>
                <c:pt idx="28">
                  <c:v>7.6923076923076925</c:v>
                </c:pt>
                <c:pt idx="29">
                  <c:v>8</c:v>
                </c:pt>
                <c:pt idx="30">
                  <c:v>10.526315789473685</c:v>
                </c:pt>
                <c:pt idx="31">
                  <c:v>6.3157894736842106</c:v>
                </c:pt>
                <c:pt idx="32">
                  <c:v>5.9259259259259256</c:v>
                </c:pt>
                <c:pt idx="33">
                  <c:v>13.043478260869565</c:v>
                </c:pt>
                <c:pt idx="34">
                  <c:v>9.473684210526315</c:v>
                </c:pt>
                <c:pt idx="35">
                  <c:v>10.833333333333334</c:v>
                </c:pt>
                <c:pt idx="36">
                  <c:v>8.235294117647058</c:v>
                </c:pt>
                <c:pt idx="37">
                  <c:v>6</c:v>
                </c:pt>
                <c:pt idx="38">
                  <c:v>16.470588235294116</c:v>
                </c:pt>
                <c:pt idx="39">
                  <c:v>12</c:v>
                </c:pt>
                <c:pt idx="40">
                  <c:v>11</c:v>
                </c:pt>
                <c:pt idx="41">
                  <c:v>6.666666666666667</c:v>
                </c:pt>
                <c:pt idx="42">
                  <c:v>11.555555555555555</c:v>
                </c:pt>
                <c:pt idx="43">
                  <c:v>6.666666666666667</c:v>
                </c:pt>
                <c:pt idx="44">
                  <c:v>13.846153846153847</c:v>
                </c:pt>
                <c:pt idx="45">
                  <c:v>11.627906976744185</c:v>
                </c:pt>
                <c:pt idx="46">
                  <c:v>16.097560975609756</c:v>
                </c:pt>
                <c:pt idx="47" formatCode="0.0_ ">
                  <c:v>10.5</c:v>
                </c:pt>
              </c:numCache>
            </c:numRef>
          </c:val>
          <c:extLst>
            <c:ext xmlns:c16="http://schemas.microsoft.com/office/drawing/2014/chart" uri="{C3380CC4-5D6E-409C-BE32-E72D297353CC}">
              <c16:uniqueId val="{00000000-4D6D-4E32-9A71-159348763DA9}"/>
            </c:ext>
          </c:extLst>
        </c:ser>
        <c:ser>
          <c:idx val="2"/>
          <c:order val="1"/>
          <c:tx>
            <c:strRef>
              <c:f>'Ⅱ (6)'!$Y$3</c:f>
              <c:strCache>
                <c:ptCount val="1"/>
                <c:pt idx="0">
                  <c:v>②生活支援コーディネーターに対して市町村としての支援を行っているか(各5点)(平均17.8点)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(6)'!$Y$4:$Y$51</c:f>
              <c:numCache>
                <c:formatCode>General</c:formatCode>
                <c:ptCount val="48"/>
                <c:pt idx="0">
                  <c:v>16.452513966480446</c:v>
                </c:pt>
                <c:pt idx="1">
                  <c:v>18.5</c:v>
                </c:pt>
                <c:pt idx="2">
                  <c:v>17.424242424242426</c:v>
                </c:pt>
                <c:pt idx="3">
                  <c:v>19.142857142857142</c:v>
                </c:pt>
                <c:pt idx="4">
                  <c:v>15.6</c:v>
                </c:pt>
                <c:pt idx="5">
                  <c:v>18</c:v>
                </c:pt>
                <c:pt idx="6">
                  <c:v>15.423728813559322</c:v>
                </c:pt>
                <c:pt idx="7">
                  <c:v>18.75</c:v>
                </c:pt>
                <c:pt idx="8">
                  <c:v>18.399999999999999</c:v>
                </c:pt>
                <c:pt idx="9">
                  <c:v>17.571428571428573</c:v>
                </c:pt>
                <c:pt idx="10">
                  <c:v>18.174603174603174</c:v>
                </c:pt>
                <c:pt idx="11">
                  <c:v>18.148148148148149</c:v>
                </c:pt>
                <c:pt idx="12">
                  <c:v>17.096774193548388</c:v>
                </c:pt>
                <c:pt idx="13">
                  <c:v>18.030303030303031</c:v>
                </c:pt>
                <c:pt idx="14">
                  <c:v>18.5</c:v>
                </c:pt>
                <c:pt idx="15">
                  <c:v>20</c:v>
                </c:pt>
                <c:pt idx="16">
                  <c:v>18.94736842105263</c:v>
                </c:pt>
                <c:pt idx="17">
                  <c:v>16.176470588235293</c:v>
                </c:pt>
                <c:pt idx="18">
                  <c:v>17.407407407407408</c:v>
                </c:pt>
                <c:pt idx="19">
                  <c:v>16.948051948051948</c:v>
                </c:pt>
                <c:pt idx="20">
                  <c:v>18.571428571428573</c:v>
                </c:pt>
                <c:pt idx="21">
                  <c:v>20</c:v>
                </c:pt>
                <c:pt idx="22">
                  <c:v>18.703703703703702</c:v>
                </c:pt>
                <c:pt idx="23">
                  <c:v>17.241379310344829</c:v>
                </c:pt>
                <c:pt idx="24">
                  <c:v>18.94736842105263</c:v>
                </c:pt>
                <c:pt idx="25">
                  <c:v>15.76923076923077</c:v>
                </c:pt>
                <c:pt idx="26">
                  <c:v>19.069767441860463</c:v>
                </c:pt>
                <c:pt idx="27">
                  <c:v>18.780487804878049</c:v>
                </c:pt>
                <c:pt idx="28">
                  <c:v>15.641025641025641</c:v>
                </c:pt>
                <c:pt idx="29">
                  <c:v>18.666666666666668</c:v>
                </c:pt>
                <c:pt idx="30">
                  <c:v>18.684210526315791</c:v>
                </c:pt>
                <c:pt idx="31">
                  <c:v>18.157894736842106</c:v>
                </c:pt>
                <c:pt idx="32">
                  <c:v>19.074074074074073</c:v>
                </c:pt>
                <c:pt idx="33">
                  <c:v>19.130434782608695</c:v>
                </c:pt>
                <c:pt idx="34">
                  <c:v>18.94736842105263</c:v>
                </c:pt>
                <c:pt idx="35">
                  <c:v>16.666666666666668</c:v>
                </c:pt>
                <c:pt idx="36">
                  <c:v>17.941176470588236</c:v>
                </c:pt>
                <c:pt idx="37">
                  <c:v>18.5</c:v>
                </c:pt>
                <c:pt idx="38">
                  <c:v>18.235294117647058</c:v>
                </c:pt>
                <c:pt idx="39">
                  <c:v>18.75</c:v>
                </c:pt>
                <c:pt idx="40">
                  <c:v>19.75</c:v>
                </c:pt>
                <c:pt idx="41">
                  <c:v>17.61904761904762</c:v>
                </c:pt>
                <c:pt idx="42">
                  <c:v>18.555555555555557</c:v>
                </c:pt>
                <c:pt idx="43">
                  <c:v>19.444444444444443</c:v>
                </c:pt>
                <c:pt idx="44">
                  <c:v>16.73076923076923</c:v>
                </c:pt>
                <c:pt idx="45">
                  <c:v>18.255813953488371</c:v>
                </c:pt>
                <c:pt idx="46">
                  <c:v>15.975609756097562</c:v>
                </c:pt>
                <c:pt idx="47" formatCode="0.0_ ">
                  <c:v>17.8</c:v>
                </c:pt>
              </c:numCache>
            </c:numRef>
          </c:val>
          <c:extLst>
            <c:ext xmlns:c16="http://schemas.microsoft.com/office/drawing/2014/chart" uri="{C3380CC4-5D6E-409C-BE32-E72D297353CC}">
              <c16:uniqueId val="{00000001-4D6D-4E32-9A71-159348763DA9}"/>
            </c:ext>
          </c:extLst>
        </c:ser>
        <c:ser>
          <c:idx val="3"/>
          <c:order val="2"/>
          <c:tx>
            <c:strRef>
              <c:f>'Ⅱ (6)'!$Z$3</c:f>
              <c:strCache>
                <c:ptCount val="1"/>
                <c:pt idx="0">
                  <c:v>③生活支援コーディネーターが地域ケア会議へ参加しているか(15点、10点)(平均12.5点)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(6)'!$Z$4:$Z$51</c:f>
              <c:numCache>
                <c:formatCode>General</c:formatCode>
                <c:ptCount val="48"/>
                <c:pt idx="0">
                  <c:v>12.486033519553073</c:v>
                </c:pt>
                <c:pt idx="1">
                  <c:v>11.375</c:v>
                </c:pt>
                <c:pt idx="2">
                  <c:v>10.454545454545455</c:v>
                </c:pt>
                <c:pt idx="3">
                  <c:v>11</c:v>
                </c:pt>
                <c:pt idx="4">
                  <c:v>13</c:v>
                </c:pt>
                <c:pt idx="5">
                  <c:v>11.428571428571429</c:v>
                </c:pt>
                <c:pt idx="6">
                  <c:v>11.271186440677965</c:v>
                </c:pt>
                <c:pt idx="7">
                  <c:v>12.159090909090908</c:v>
                </c:pt>
                <c:pt idx="8">
                  <c:v>13.4</c:v>
                </c:pt>
                <c:pt idx="9">
                  <c:v>11.142857142857142</c:v>
                </c:pt>
                <c:pt idx="10">
                  <c:v>13.015873015873016</c:v>
                </c:pt>
                <c:pt idx="11">
                  <c:v>11.111111111111111</c:v>
                </c:pt>
                <c:pt idx="12">
                  <c:v>13.306451612903226</c:v>
                </c:pt>
                <c:pt idx="13">
                  <c:v>12.121212121212121</c:v>
                </c:pt>
                <c:pt idx="14">
                  <c:v>12.5</c:v>
                </c:pt>
                <c:pt idx="15">
                  <c:v>12.666666666666666</c:v>
                </c:pt>
                <c:pt idx="16">
                  <c:v>13.421052631578947</c:v>
                </c:pt>
                <c:pt idx="17">
                  <c:v>7.6470588235294121</c:v>
                </c:pt>
                <c:pt idx="18">
                  <c:v>14.814814814814815</c:v>
                </c:pt>
                <c:pt idx="19">
                  <c:v>11.948051948051948</c:v>
                </c:pt>
                <c:pt idx="20">
                  <c:v>13.333333333333334</c:v>
                </c:pt>
                <c:pt idx="21">
                  <c:v>13.428571428571429</c:v>
                </c:pt>
                <c:pt idx="22">
                  <c:v>14.166666666666666</c:v>
                </c:pt>
                <c:pt idx="23">
                  <c:v>14.137931034482758</c:v>
                </c:pt>
                <c:pt idx="24">
                  <c:v>12.368421052631579</c:v>
                </c:pt>
                <c:pt idx="25">
                  <c:v>12.5</c:v>
                </c:pt>
                <c:pt idx="26">
                  <c:v>13.720930232558139</c:v>
                </c:pt>
                <c:pt idx="27">
                  <c:v>12.195121951219512</c:v>
                </c:pt>
                <c:pt idx="28">
                  <c:v>12.692307692307692</c:v>
                </c:pt>
                <c:pt idx="29">
                  <c:v>11.833333333333334</c:v>
                </c:pt>
                <c:pt idx="30">
                  <c:v>11.578947368421053</c:v>
                </c:pt>
                <c:pt idx="31">
                  <c:v>13.421052631578947</c:v>
                </c:pt>
                <c:pt idx="32">
                  <c:v>13.888888888888889</c:v>
                </c:pt>
                <c:pt idx="33">
                  <c:v>13.478260869565217</c:v>
                </c:pt>
                <c:pt idx="34">
                  <c:v>10</c:v>
                </c:pt>
                <c:pt idx="35">
                  <c:v>11.666666666666666</c:v>
                </c:pt>
                <c:pt idx="36">
                  <c:v>10.294117647058824</c:v>
                </c:pt>
                <c:pt idx="37">
                  <c:v>11</c:v>
                </c:pt>
                <c:pt idx="38">
                  <c:v>13.676470588235293</c:v>
                </c:pt>
                <c:pt idx="39">
                  <c:v>13.75</c:v>
                </c:pt>
                <c:pt idx="40">
                  <c:v>14.25</c:v>
                </c:pt>
                <c:pt idx="41">
                  <c:v>11.428571428571429</c:v>
                </c:pt>
                <c:pt idx="42">
                  <c:v>14.555555555555555</c:v>
                </c:pt>
                <c:pt idx="43">
                  <c:v>13.055555555555555</c:v>
                </c:pt>
                <c:pt idx="44">
                  <c:v>14.038461538461538</c:v>
                </c:pt>
                <c:pt idx="45">
                  <c:v>12.55813953488372</c:v>
                </c:pt>
                <c:pt idx="46">
                  <c:v>11.341463414634147</c:v>
                </c:pt>
                <c:pt idx="47" formatCode="0.0_ ">
                  <c:v>12.5</c:v>
                </c:pt>
              </c:numCache>
            </c:numRef>
          </c:val>
          <c:extLst>
            <c:ext xmlns:c16="http://schemas.microsoft.com/office/drawing/2014/chart" uri="{C3380CC4-5D6E-409C-BE32-E72D297353CC}">
              <c16:uniqueId val="{00000002-4D6D-4E32-9A71-159348763DA9}"/>
            </c:ext>
          </c:extLst>
        </c:ser>
        <c:ser>
          <c:idx val="4"/>
          <c:order val="3"/>
          <c:tx>
            <c:strRef>
              <c:f>'Ⅱ (6)'!$AA$3</c:f>
              <c:strCache>
                <c:ptCount val="1"/>
                <c:pt idx="0">
                  <c:v>④高齢者の住まいの確保・生活支援、移動に関する支援を実施しているか(10点、5点、8点、7点)(平均7.7点)</c:v>
                </c:pt>
              </c:strCache>
            </c:strRef>
          </c:tx>
          <c:spPr>
            <a:solidFill>
              <a:schemeClr val="accent5">
                <a:lumMod val="40000"/>
                <a:lumOff val="60000"/>
              </a:schemeClr>
            </a:solidFill>
            <a:ln w="6350">
              <a:solidFill>
                <a:schemeClr val="bg1">
                  <a:lumMod val="50000"/>
                </a:schemeClr>
              </a:solidFill>
            </a:ln>
            <a:effectLst/>
          </c:spPr>
          <c:invertIfNegative val="0"/>
          <c:dLbls>
            <c:dLbl>
              <c:idx val="19"/>
              <c:layout>
                <c:manualLayout>
                  <c:x val="-5.166374383788898E-17"/>
                  <c:y val="-1.04850170757171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D6D-4E32-9A71-159348763DA9}"/>
                </c:ext>
              </c:extLst>
            </c:dLbl>
            <c:dLbl>
              <c:idx val="39"/>
              <c:layout>
                <c:manualLayout>
                  <c:x val="-1.0332748767577796E-16"/>
                  <c:y val="-8.38801366057378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D6D-4E32-9A71-159348763DA9}"/>
                </c:ext>
              </c:extLst>
            </c:dLbl>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(6)'!$AA$4:$AA$51</c:f>
              <c:numCache>
                <c:formatCode>General</c:formatCode>
                <c:ptCount val="48"/>
                <c:pt idx="0">
                  <c:v>7.7877094972067038</c:v>
                </c:pt>
                <c:pt idx="1">
                  <c:v>8.4499999999999993</c:v>
                </c:pt>
                <c:pt idx="2">
                  <c:v>8.3939393939393945</c:v>
                </c:pt>
                <c:pt idx="3">
                  <c:v>6.3428571428571425</c:v>
                </c:pt>
                <c:pt idx="4">
                  <c:v>5.6</c:v>
                </c:pt>
                <c:pt idx="5">
                  <c:v>6.1142857142857139</c:v>
                </c:pt>
                <c:pt idx="6">
                  <c:v>4.9491525423728815</c:v>
                </c:pt>
                <c:pt idx="7">
                  <c:v>4.4545454545454541</c:v>
                </c:pt>
                <c:pt idx="8">
                  <c:v>5.16</c:v>
                </c:pt>
                <c:pt idx="9">
                  <c:v>7.3142857142857141</c:v>
                </c:pt>
                <c:pt idx="10">
                  <c:v>6.666666666666667</c:v>
                </c:pt>
                <c:pt idx="11">
                  <c:v>6.4444444444444446</c:v>
                </c:pt>
                <c:pt idx="12">
                  <c:v>11.112903225806452</c:v>
                </c:pt>
                <c:pt idx="13">
                  <c:v>10.121212121212121</c:v>
                </c:pt>
                <c:pt idx="14">
                  <c:v>8.6333333333333329</c:v>
                </c:pt>
                <c:pt idx="15">
                  <c:v>10.6</c:v>
                </c:pt>
                <c:pt idx="16">
                  <c:v>8.473684210526315</c:v>
                </c:pt>
                <c:pt idx="17">
                  <c:v>6.9411764705882355</c:v>
                </c:pt>
                <c:pt idx="18">
                  <c:v>7</c:v>
                </c:pt>
                <c:pt idx="19">
                  <c:v>10.207792207792208</c:v>
                </c:pt>
                <c:pt idx="20">
                  <c:v>6.0952380952380949</c:v>
                </c:pt>
                <c:pt idx="21">
                  <c:v>9.6571428571428566</c:v>
                </c:pt>
                <c:pt idx="22">
                  <c:v>9.3333333333333339</c:v>
                </c:pt>
                <c:pt idx="23">
                  <c:v>10.96551724137931</c:v>
                </c:pt>
                <c:pt idx="24">
                  <c:v>5.3684210526315788</c:v>
                </c:pt>
                <c:pt idx="25">
                  <c:v>6.115384615384615</c:v>
                </c:pt>
                <c:pt idx="26">
                  <c:v>10.395348837209303</c:v>
                </c:pt>
                <c:pt idx="27">
                  <c:v>7.9268292682926829</c:v>
                </c:pt>
                <c:pt idx="28">
                  <c:v>4.7179487179487181</c:v>
                </c:pt>
                <c:pt idx="29">
                  <c:v>3.2</c:v>
                </c:pt>
                <c:pt idx="30">
                  <c:v>7.3684210526315788</c:v>
                </c:pt>
                <c:pt idx="31">
                  <c:v>11.157894736842104</c:v>
                </c:pt>
                <c:pt idx="32">
                  <c:v>11.037037037037036</c:v>
                </c:pt>
                <c:pt idx="33">
                  <c:v>9.5652173913043477</c:v>
                </c:pt>
                <c:pt idx="34">
                  <c:v>7.8947368421052628</c:v>
                </c:pt>
                <c:pt idx="35">
                  <c:v>5.166666666666667</c:v>
                </c:pt>
                <c:pt idx="36">
                  <c:v>4.7647058823529411</c:v>
                </c:pt>
                <c:pt idx="37">
                  <c:v>5.05</c:v>
                </c:pt>
                <c:pt idx="38">
                  <c:v>9.0588235294117645</c:v>
                </c:pt>
                <c:pt idx="39">
                  <c:v>7.9333333333333336</c:v>
                </c:pt>
                <c:pt idx="40">
                  <c:v>13.2</c:v>
                </c:pt>
                <c:pt idx="41">
                  <c:v>9.4761904761904763</c:v>
                </c:pt>
                <c:pt idx="42">
                  <c:v>7.4888888888888889</c:v>
                </c:pt>
                <c:pt idx="43">
                  <c:v>8.4444444444444446</c:v>
                </c:pt>
                <c:pt idx="44">
                  <c:v>8.6538461538461533</c:v>
                </c:pt>
                <c:pt idx="45">
                  <c:v>6.1627906976744189</c:v>
                </c:pt>
                <c:pt idx="46">
                  <c:v>6.2439024390243905</c:v>
                </c:pt>
                <c:pt idx="47" formatCode="0.0_ ">
                  <c:v>7.7</c:v>
                </c:pt>
              </c:numCache>
            </c:numRef>
          </c:val>
          <c:extLst>
            <c:ext xmlns:c16="http://schemas.microsoft.com/office/drawing/2014/chart" uri="{C3380CC4-5D6E-409C-BE32-E72D297353CC}">
              <c16:uniqueId val="{00000005-4D6D-4E32-9A71-159348763DA9}"/>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5"/>
          <c:order val="4"/>
          <c:tx>
            <c:strRef>
              <c:f>'Ⅱ (6)'!$AB$3</c:f>
              <c:strCache>
                <c:ptCount val="1"/>
                <c:pt idx="0">
                  <c:v>合計</c:v>
                </c:pt>
              </c:strCache>
            </c:strRef>
          </c:tx>
          <c:spPr>
            <a:ln w="6350">
              <a:noFill/>
            </a:ln>
            <a:effectLst/>
          </c:spPr>
          <c:marker>
            <c:symbol val="none"/>
          </c:marker>
          <c:dLbls>
            <c:dLbl>
              <c:idx val="10"/>
              <c:layout>
                <c:manualLayout>
                  <c:x val="-1.9120502803132568E-2"/>
                  <c:y val="-1.90880148659379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D6D-4E32-9A71-159348763DA9}"/>
                </c:ext>
              </c:extLst>
            </c:dLbl>
            <c:dLbl>
              <c:idx val="20"/>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D6D-4E32-9A71-159348763DA9}"/>
                </c:ext>
              </c:extLst>
            </c:dLbl>
            <c:dLbl>
              <c:idx val="25"/>
              <c:layout>
                <c:manualLayout>
                  <c:x val="-1.9120502803132673E-2"/>
                  <c:y val="-1.489400803565107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D6D-4E32-9A71-159348763DA9}"/>
                </c:ext>
              </c:extLst>
            </c:dLbl>
            <c:dLbl>
              <c:idx val="30"/>
              <c:layout>
                <c:manualLayout>
                  <c:x val="-1.9120502803132673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4D6D-4E32-9A71-159348763DA9}"/>
                </c:ext>
              </c:extLst>
            </c:dLbl>
            <c:dLbl>
              <c:idx val="34"/>
              <c:layout>
                <c:manualLayout>
                  <c:x val="-1.9120502803132568E-2"/>
                  <c:y val="-3.167003535679856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4D6D-4E32-9A71-159348763DA9}"/>
                </c:ext>
              </c:extLst>
            </c:dLbl>
            <c:dLbl>
              <c:idx val="41"/>
              <c:layout>
                <c:manualLayout>
                  <c:x val="-2.0529530275729027E-2"/>
                  <c:y val="-1.699101145079451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4D6D-4E32-9A71-159348763DA9}"/>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C-4D6D-4E32-9A71-159348763DA9}"/>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(6)'!$AB$4:$AB$51</c:f>
              <c:numCache>
                <c:formatCode>General</c:formatCode>
                <c:ptCount val="48"/>
                <c:pt idx="0">
                  <c:v>48.234636871508378</c:v>
                </c:pt>
                <c:pt idx="1">
                  <c:v>49.825000000000003</c:v>
                </c:pt>
                <c:pt idx="2">
                  <c:v>49</c:v>
                </c:pt>
                <c:pt idx="3">
                  <c:v>50.2</c:v>
                </c:pt>
                <c:pt idx="4">
                  <c:v>43</c:v>
                </c:pt>
                <c:pt idx="5">
                  <c:v>51.542857142857144</c:v>
                </c:pt>
                <c:pt idx="6">
                  <c:v>42.152542372881356</c:v>
                </c:pt>
                <c:pt idx="7">
                  <c:v>42.636363636363633</c:v>
                </c:pt>
                <c:pt idx="8">
                  <c:v>43.36</c:v>
                </c:pt>
                <c:pt idx="9">
                  <c:v>48.6</c:v>
                </c:pt>
                <c:pt idx="10">
                  <c:v>45.476190476190474</c:v>
                </c:pt>
                <c:pt idx="11">
                  <c:v>47.555555555555557</c:v>
                </c:pt>
                <c:pt idx="12">
                  <c:v>51.516129032258064</c:v>
                </c:pt>
                <c:pt idx="13">
                  <c:v>50.575757575757578</c:v>
                </c:pt>
                <c:pt idx="14">
                  <c:v>51.633333333333333</c:v>
                </c:pt>
                <c:pt idx="15">
                  <c:v>51.266666666666666</c:v>
                </c:pt>
                <c:pt idx="16">
                  <c:v>48.210526315789473</c:v>
                </c:pt>
                <c:pt idx="17">
                  <c:v>36.647058823529413</c:v>
                </c:pt>
                <c:pt idx="18">
                  <c:v>51.074074074074076</c:v>
                </c:pt>
                <c:pt idx="19">
                  <c:v>53.909090909090907</c:v>
                </c:pt>
                <c:pt idx="20">
                  <c:v>45.61904761904762</c:v>
                </c:pt>
                <c:pt idx="21">
                  <c:v>51.085714285714289</c:v>
                </c:pt>
                <c:pt idx="22">
                  <c:v>52.203703703703702</c:v>
                </c:pt>
                <c:pt idx="23">
                  <c:v>50.620689655172413</c:v>
                </c:pt>
                <c:pt idx="24">
                  <c:v>46.157894736842103</c:v>
                </c:pt>
                <c:pt idx="25">
                  <c:v>45.92307692307692</c:v>
                </c:pt>
                <c:pt idx="26">
                  <c:v>50.627906976744185</c:v>
                </c:pt>
                <c:pt idx="27">
                  <c:v>47.195121951219512</c:v>
                </c:pt>
                <c:pt idx="28">
                  <c:v>40.743589743589745</c:v>
                </c:pt>
                <c:pt idx="29">
                  <c:v>41.7</c:v>
                </c:pt>
                <c:pt idx="30">
                  <c:v>48.157894736842103</c:v>
                </c:pt>
                <c:pt idx="31">
                  <c:v>49.05263157894737</c:v>
                </c:pt>
                <c:pt idx="32">
                  <c:v>49.925925925925924</c:v>
                </c:pt>
                <c:pt idx="33">
                  <c:v>55.217391304347828</c:v>
                </c:pt>
                <c:pt idx="34">
                  <c:v>46.315789473684212</c:v>
                </c:pt>
                <c:pt idx="35">
                  <c:v>44.333333333333336</c:v>
                </c:pt>
                <c:pt idx="36">
                  <c:v>41.235294117647058</c:v>
                </c:pt>
                <c:pt idx="37">
                  <c:v>40.549999999999997</c:v>
                </c:pt>
                <c:pt idx="38">
                  <c:v>57.441176470588232</c:v>
                </c:pt>
                <c:pt idx="39">
                  <c:v>52.43333333333333</c:v>
                </c:pt>
                <c:pt idx="40">
                  <c:v>58.2</c:v>
                </c:pt>
                <c:pt idx="41">
                  <c:v>45.19047619047619</c:v>
                </c:pt>
                <c:pt idx="42">
                  <c:v>52.155555555555559</c:v>
                </c:pt>
                <c:pt idx="43">
                  <c:v>47.611111111111114</c:v>
                </c:pt>
                <c:pt idx="44">
                  <c:v>53.269230769230766</c:v>
                </c:pt>
                <c:pt idx="45">
                  <c:v>48.604651162790695</c:v>
                </c:pt>
                <c:pt idx="46">
                  <c:v>49.658536585365852</c:v>
                </c:pt>
                <c:pt idx="47" formatCode="0.0_ ">
                  <c:v>48.6</c:v>
                </c:pt>
              </c:numCache>
            </c:numRef>
          </c:val>
          <c:smooth val="0"/>
          <c:extLst>
            <c:ext xmlns:c16="http://schemas.microsoft.com/office/drawing/2014/chart" uri="{C3380CC4-5D6E-409C-BE32-E72D297353CC}">
              <c16:uniqueId val="{0000000D-4D6D-4E32-9A71-159348763DA9}"/>
            </c:ext>
          </c:extLst>
        </c:ser>
        <c:ser>
          <c:idx val="6"/>
          <c:order val="5"/>
          <c:tx>
            <c:strRef>
              <c:f>'Ⅱ (6)'!$AC$3</c:f>
              <c:strCache>
                <c:ptCount val="1"/>
                <c:pt idx="0">
                  <c:v>平均</c:v>
                </c:pt>
              </c:strCache>
            </c:strRef>
          </c:tx>
          <c:spPr>
            <a:ln w="19050">
              <a:solidFill>
                <a:srgbClr val="FF0000"/>
              </a:solidFill>
              <a:prstDash val="sysDash"/>
            </a:ln>
            <a:effectLst/>
          </c:spPr>
          <c:marker>
            <c:symbol val="none"/>
          </c:marker>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(6)'!$AC$4:$AC$51</c:f>
              <c:numCache>
                <c:formatCode>0.0_ </c:formatCode>
                <c:ptCount val="48"/>
                <c:pt idx="0">
                  <c:v>48.6</c:v>
                </c:pt>
                <c:pt idx="1">
                  <c:v>48.6</c:v>
                </c:pt>
                <c:pt idx="2">
                  <c:v>48.6</c:v>
                </c:pt>
                <c:pt idx="3">
                  <c:v>48.6</c:v>
                </c:pt>
                <c:pt idx="4">
                  <c:v>48.6</c:v>
                </c:pt>
                <c:pt idx="5">
                  <c:v>48.6</c:v>
                </c:pt>
                <c:pt idx="6">
                  <c:v>48.6</c:v>
                </c:pt>
                <c:pt idx="7">
                  <c:v>48.6</c:v>
                </c:pt>
                <c:pt idx="8">
                  <c:v>48.6</c:v>
                </c:pt>
                <c:pt idx="9">
                  <c:v>48.6</c:v>
                </c:pt>
                <c:pt idx="10">
                  <c:v>48.6</c:v>
                </c:pt>
                <c:pt idx="11">
                  <c:v>48.6</c:v>
                </c:pt>
                <c:pt idx="12">
                  <c:v>48.6</c:v>
                </c:pt>
                <c:pt idx="13">
                  <c:v>48.6</c:v>
                </c:pt>
                <c:pt idx="14">
                  <c:v>48.6</c:v>
                </c:pt>
                <c:pt idx="15">
                  <c:v>48.6</c:v>
                </c:pt>
                <c:pt idx="16">
                  <c:v>48.6</c:v>
                </c:pt>
                <c:pt idx="17">
                  <c:v>48.6</c:v>
                </c:pt>
                <c:pt idx="18">
                  <c:v>48.6</c:v>
                </c:pt>
                <c:pt idx="19">
                  <c:v>48.6</c:v>
                </c:pt>
                <c:pt idx="20">
                  <c:v>48.6</c:v>
                </c:pt>
                <c:pt idx="21">
                  <c:v>48.6</c:v>
                </c:pt>
                <c:pt idx="22">
                  <c:v>48.6</c:v>
                </c:pt>
                <c:pt idx="23">
                  <c:v>48.6</c:v>
                </c:pt>
                <c:pt idx="24">
                  <c:v>48.6</c:v>
                </c:pt>
                <c:pt idx="25">
                  <c:v>48.6</c:v>
                </c:pt>
                <c:pt idx="26">
                  <c:v>48.6</c:v>
                </c:pt>
                <c:pt idx="27">
                  <c:v>48.6</c:v>
                </c:pt>
                <c:pt idx="28">
                  <c:v>48.6</c:v>
                </c:pt>
                <c:pt idx="29">
                  <c:v>48.6</c:v>
                </c:pt>
                <c:pt idx="30">
                  <c:v>48.6</c:v>
                </c:pt>
                <c:pt idx="31">
                  <c:v>48.6</c:v>
                </c:pt>
                <c:pt idx="32">
                  <c:v>48.6</c:v>
                </c:pt>
                <c:pt idx="33">
                  <c:v>48.6</c:v>
                </c:pt>
                <c:pt idx="34">
                  <c:v>48.6</c:v>
                </c:pt>
                <c:pt idx="35">
                  <c:v>48.6</c:v>
                </c:pt>
                <c:pt idx="36">
                  <c:v>48.6</c:v>
                </c:pt>
                <c:pt idx="37">
                  <c:v>48.6</c:v>
                </c:pt>
                <c:pt idx="38">
                  <c:v>48.6</c:v>
                </c:pt>
                <c:pt idx="39">
                  <c:v>48.6</c:v>
                </c:pt>
                <c:pt idx="40">
                  <c:v>48.6</c:v>
                </c:pt>
                <c:pt idx="41">
                  <c:v>48.6</c:v>
                </c:pt>
                <c:pt idx="42">
                  <c:v>48.6</c:v>
                </c:pt>
                <c:pt idx="43">
                  <c:v>48.6</c:v>
                </c:pt>
                <c:pt idx="44">
                  <c:v>48.6</c:v>
                </c:pt>
                <c:pt idx="45">
                  <c:v>48.6</c:v>
                </c:pt>
                <c:pt idx="46">
                  <c:v>48.6</c:v>
                </c:pt>
                <c:pt idx="47">
                  <c:v>48.6</c:v>
                </c:pt>
              </c:numCache>
            </c:numRef>
          </c:val>
          <c:smooth val="0"/>
          <c:extLst>
            <c:ext xmlns:c16="http://schemas.microsoft.com/office/drawing/2014/chart" uri="{C3380CC4-5D6E-409C-BE32-E72D297353CC}">
              <c16:uniqueId val="{0000000E-4D6D-4E32-9A71-159348763DA9}"/>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4"/>
        <c:delete val="1"/>
      </c:legendEntry>
      <c:legendEntry>
        <c:idx val="5"/>
        <c:delete val="1"/>
      </c:legendEntry>
      <c:layout>
        <c:manualLayout>
          <c:xMode val="edge"/>
          <c:yMode val="edge"/>
          <c:x val="6.8355977042662261E-2"/>
          <c:y val="0.79494255442973905"/>
          <c:w val="0.89215803904946367"/>
          <c:h val="0.2029068138960723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1517773945953258"/>
        </c:manualLayout>
      </c:layout>
      <c:barChart>
        <c:barDir val="col"/>
        <c:grouping val="stacked"/>
        <c:varyColors val="0"/>
        <c:ser>
          <c:idx val="1"/>
          <c:order val="0"/>
          <c:tx>
            <c:strRef>
              <c:f>'Ⅱ (6)'!$AD$3</c:f>
              <c:strCache>
                <c:ptCount val="1"/>
                <c:pt idx="0">
                  <c:v>①生活支援コーディネーターを専従で配置しているか(20点)(平均10.5点)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(6)'!$AD$4:$AD$51</c:f>
              <c:numCache>
                <c:formatCode>General</c:formatCode>
                <c:ptCount val="48"/>
                <c:pt idx="0">
                  <c:v>11.508379888268156</c:v>
                </c:pt>
                <c:pt idx="1">
                  <c:v>11.5</c:v>
                </c:pt>
                <c:pt idx="2">
                  <c:v>12.727272727272727</c:v>
                </c:pt>
                <c:pt idx="3">
                  <c:v>13.714285714285714</c:v>
                </c:pt>
                <c:pt idx="4">
                  <c:v>8.8000000000000007</c:v>
                </c:pt>
                <c:pt idx="5">
                  <c:v>16</c:v>
                </c:pt>
                <c:pt idx="6">
                  <c:v>10.508474576271187</c:v>
                </c:pt>
                <c:pt idx="7">
                  <c:v>7.2727272727272725</c:v>
                </c:pt>
                <c:pt idx="8">
                  <c:v>6.4</c:v>
                </c:pt>
                <c:pt idx="9">
                  <c:v>12.571428571428571</c:v>
                </c:pt>
                <c:pt idx="10">
                  <c:v>7.6190476190476186</c:v>
                </c:pt>
                <c:pt idx="11">
                  <c:v>11.851851851851851</c:v>
                </c:pt>
                <c:pt idx="12">
                  <c:v>10</c:v>
                </c:pt>
                <c:pt idx="13">
                  <c:v>10.303030303030303</c:v>
                </c:pt>
                <c:pt idx="14">
                  <c:v>12</c:v>
                </c:pt>
                <c:pt idx="15">
                  <c:v>8</c:v>
                </c:pt>
                <c:pt idx="16">
                  <c:v>7.3684210526315788</c:v>
                </c:pt>
                <c:pt idx="17">
                  <c:v>5.882352941176471</c:v>
                </c:pt>
                <c:pt idx="18">
                  <c:v>11.851851851851851</c:v>
                </c:pt>
                <c:pt idx="19">
                  <c:v>14.805194805194805</c:v>
                </c:pt>
                <c:pt idx="20">
                  <c:v>7.6190476190476186</c:v>
                </c:pt>
                <c:pt idx="21">
                  <c:v>8</c:v>
                </c:pt>
                <c:pt idx="22">
                  <c:v>10</c:v>
                </c:pt>
                <c:pt idx="23">
                  <c:v>8.2758620689655178</c:v>
                </c:pt>
                <c:pt idx="24">
                  <c:v>9.473684210526315</c:v>
                </c:pt>
                <c:pt idx="25">
                  <c:v>11.538461538461538</c:v>
                </c:pt>
                <c:pt idx="26">
                  <c:v>7.441860465116279</c:v>
                </c:pt>
                <c:pt idx="27">
                  <c:v>8.2926829268292686</c:v>
                </c:pt>
                <c:pt idx="28">
                  <c:v>7.6923076923076925</c:v>
                </c:pt>
                <c:pt idx="29">
                  <c:v>8</c:v>
                </c:pt>
                <c:pt idx="30">
                  <c:v>10.526315789473685</c:v>
                </c:pt>
                <c:pt idx="31">
                  <c:v>6.3157894736842106</c:v>
                </c:pt>
                <c:pt idx="32">
                  <c:v>5.9259259259259256</c:v>
                </c:pt>
                <c:pt idx="33">
                  <c:v>13.043478260869565</c:v>
                </c:pt>
                <c:pt idx="34">
                  <c:v>9.473684210526315</c:v>
                </c:pt>
                <c:pt idx="35">
                  <c:v>10.833333333333334</c:v>
                </c:pt>
                <c:pt idx="36">
                  <c:v>8.235294117647058</c:v>
                </c:pt>
                <c:pt idx="37">
                  <c:v>6</c:v>
                </c:pt>
                <c:pt idx="38">
                  <c:v>16.470588235294116</c:v>
                </c:pt>
                <c:pt idx="39">
                  <c:v>12</c:v>
                </c:pt>
                <c:pt idx="40">
                  <c:v>11</c:v>
                </c:pt>
                <c:pt idx="41">
                  <c:v>6.666666666666667</c:v>
                </c:pt>
                <c:pt idx="42">
                  <c:v>11.555555555555555</c:v>
                </c:pt>
                <c:pt idx="43">
                  <c:v>6.666666666666667</c:v>
                </c:pt>
                <c:pt idx="44">
                  <c:v>13.846153846153847</c:v>
                </c:pt>
                <c:pt idx="45">
                  <c:v>11.627906976744185</c:v>
                </c:pt>
                <c:pt idx="46">
                  <c:v>16.097560975609756</c:v>
                </c:pt>
                <c:pt idx="47" formatCode="0.0_ ">
                  <c:v>10.5</c:v>
                </c:pt>
              </c:numCache>
            </c:numRef>
          </c:val>
          <c:extLst>
            <c:ext xmlns:c16="http://schemas.microsoft.com/office/drawing/2014/chart" uri="{C3380CC4-5D6E-409C-BE32-E72D297353CC}">
              <c16:uniqueId val="{00000000-9156-4C9D-B96E-4B70AC505611}"/>
            </c:ext>
          </c:extLst>
        </c:ser>
        <c:ser>
          <c:idx val="3"/>
          <c:order val="1"/>
          <c:tx>
            <c:strRef>
              <c:f>'Ⅱ (6)'!$AF$3</c:f>
              <c:strCache>
                <c:ptCount val="1"/>
                <c:pt idx="0">
                  <c:v>③生活支援コーディネーターが地域ケア会議へ参加しているか(15点、10点)(平均12.5点)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(6)'!$AF$4:$AF$51</c:f>
              <c:numCache>
                <c:formatCode>General</c:formatCode>
                <c:ptCount val="48"/>
                <c:pt idx="0">
                  <c:v>12.486033519553073</c:v>
                </c:pt>
                <c:pt idx="1">
                  <c:v>11.375</c:v>
                </c:pt>
                <c:pt idx="2">
                  <c:v>10.454545454545455</c:v>
                </c:pt>
                <c:pt idx="3">
                  <c:v>11</c:v>
                </c:pt>
                <c:pt idx="4">
                  <c:v>13</c:v>
                </c:pt>
                <c:pt idx="5">
                  <c:v>11.428571428571429</c:v>
                </c:pt>
                <c:pt idx="6">
                  <c:v>11.271186440677965</c:v>
                </c:pt>
                <c:pt idx="7">
                  <c:v>12.159090909090908</c:v>
                </c:pt>
                <c:pt idx="8">
                  <c:v>13.4</c:v>
                </c:pt>
                <c:pt idx="9">
                  <c:v>11.142857142857142</c:v>
                </c:pt>
                <c:pt idx="10">
                  <c:v>13.015873015873016</c:v>
                </c:pt>
                <c:pt idx="11">
                  <c:v>11.111111111111111</c:v>
                </c:pt>
                <c:pt idx="12">
                  <c:v>13.306451612903226</c:v>
                </c:pt>
                <c:pt idx="13">
                  <c:v>12.121212121212121</c:v>
                </c:pt>
                <c:pt idx="14">
                  <c:v>12.5</c:v>
                </c:pt>
                <c:pt idx="15">
                  <c:v>12.666666666666666</c:v>
                </c:pt>
                <c:pt idx="16">
                  <c:v>13.421052631578947</c:v>
                </c:pt>
                <c:pt idx="17">
                  <c:v>7.6470588235294121</c:v>
                </c:pt>
                <c:pt idx="18">
                  <c:v>14.814814814814815</c:v>
                </c:pt>
                <c:pt idx="19">
                  <c:v>11.948051948051948</c:v>
                </c:pt>
                <c:pt idx="20">
                  <c:v>13.333333333333334</c:v>
                </c:pt>
                <c:pt idx="21">
                  <c:v>13.428571428571429</c:v>
                </c:pt>
                <c:pt idx="22">
                  <c:v>14.166666666666666</c:v>
                </c:pt>
                <c:pt idx="23">
                  <c:v>14.137931034482758</c:v>
                </c:pt>
                <c:pt idx="24">
                  <c:v>12.368421052631579</c:v>
                </c:pt>
                <c:pt idx="25">
                  <c:v>12.5</c:v>
                </c:pt>
                <c:pt idx="26">
                  <c:v>13.720930232558139</c:v>
                </c:pt>
                <c:pt idx="27">
                  <c:v>12.195121951219512</c:v>
                </c:pt>
                <c:pt idx="28">
                  <c:v>12.692307692307692</c:v>
                </c:pt>
                <c:pt idx="29">
                  <c:v>11.833333333333334</c:v>
                </c:pt>
                <c:pt idx="30">
                  <c:v>11.578947368421053</c:v>
                </c:pt>
                <c:pt idx="31">
                  <c:v>13.421052631578947</c:v>
                </c:pt>
                <c:pt idx="32">
                  <c:v>13.888888888888889</c:v>
                </c:pt>
                <c:pt idx="33">
                  <c:v>13.478260869565217</c:v>
                </c:pt>
                <c:pt idx="34">
                  <c:v>10</c:v>
                </c:pt>
                <c:pt idx="35">
                  <c:v>11.666666666666666</c:v>
                </c:pt>
                <c:pt idx="36">
                  <c:v>10.294117647058824</c:v>
                </c:pt>
                <c:pt idx="37">
                  <c:v>11</c:v>
                </c:pt>
                <c:pt idx="38">
                  <c:v>13.676470588235293</c:v>
                </c:pt>
                <c:pt idx="39">
                  <c:v>13.75</c:v>
                </c:pt>
                <c:pt idx="40">
                  <c:v>14.25</c:v>
                </c:pt>
                <c:pt idx="41">
                  <c:v>11.428571428571429</c:v>
                </c:pt>
                <c:pt idx="42">
                  <c:v>14.555555555555555</c:v>
                </c:pt>
                <c:pt idx="43">
                  <c:v>13.055555555555555</c:v>
                </c:pt>
                <c:pt idx="44">
                  <c:v>14.038461538461538</c:v>
                </c:pt>
                <c:pt idx="45">
                  <c:v>12.55813953488372</c:v>
                </c:pt>
                <c:pt idx="46">
                  <c:v>11.341463414634147</c:v>
                </c:pt>
                <c:pt idx="47" formatCode="0.0_ ">
                  <c:v>12.5</c:v>
                </c:pt>
              </c:numCache>
            </c:numRef>
          </c:val>
          <c:extLst>
            <c:ext xmlns:c16="http://schemas.microsoft.com/office/drawing/2014/chart" uri="{C3380CC4-5D6E-409C-BE32-E72D297353CC}">
              <c16:uniqueId val="{00000001-9156-4C9D-B96E-4B70AC505611}"/>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5"/>
          <c:order val="2"/>
          <c:tx>
            <c:strRef>
              <c:f>'Ⅱ (6)'!$AH$3</c:f>
              <c:strCache>
                <c:ptCount val="1"/>
                <c:pt idx="0">
                  <c:v>合計</c:v>
                </c:pt>
              </c:strCache>
            </c:strRef>
          </c:tx>
          <c:spPr>
            <a:ln w="6350">
              <a:noFill/>
            </a:ln>
            <a:effectLst/>
          </c:spPr>
          <c:marker>
            <c:symbol val="none"/>
          </c:marker>
          <c:dLbls>
            <c:dLbl>
              <c:idx val="6"/>
              <c:layout>
                <c:manualLayout>
                  <c:x val="-1.9120502803132593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156-4C9D-B96E-4B70AC505611}"/>
                </c:ext>
              </c:extLst>
            </c:dLbl>
            <c:dLbl>
              <c:idx val="26"/>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156-4C9D-B96E-4B70AC505611}"/>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4-9156-4C9D-B96E-4B70AC505611}"/>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(6)'!$AH$4:$AH$51</c:f>
              <c:numCache>
                <c:formatCode>General</c:formatCode>
                <c:ptCount val="48"/>
                <c:pt idx="0">
                  <c:v>23.994413407821231</c:v>
                </c:pt>
                <c:pt idx="1">
                  <c:v>22.875</c:v>
                </c:pt>
                <c:pt idx="2">
                  <c:v>23.181818181818183</c:v>
                </c:pt>
                <c:pt idx="3">
                  <c:v>24.714285714285715</c:v>
                </c:pt>
                <c:pt idx="4">
                  <c:v>21.8</c:v>
                </c:pt>
                <c:pt idx="5">
                  <c:v>27.428571428571427</c:v>
                </c:pt>
                <c:pt idx="6">
                  <c:v>21.779661016949152</c:v>
                </c:pt>
                <c:pt idx="7">
                  <c:v>19.431818181818183</c:v>
                </c:pt>
                <c:pt idx="8">
                  <c:v>19.8</c:v>
                </c:pt>
                <c:pt idx="9">
                  <c:v>23.714285714285715</c:v>
                </c:pt>
                <c:pt idx="10">
                  <c:v>20.634920634920636</c:v>
                </c:pt>
                <c:pt idx="11">
                  <c:v>22.962962962962962</c:v>
                </c:pt>
                <c:pt idx="12">
                  <c:v>23.306451612903224</c:v>
                </c:pt>
                <c:pt idx="13">
                  <c:v>22.424242424242426</c:v>
                </c:pt>
                <c:pt idx="14">
                  <c:v>24.5</c:v>
                </c:pt>
                <c:pt idx="15">
                  <c:v>20.666666666666668</c:v>
                </c:pt>
                <c:pt idx="16">
                  <c:v>20.789473684210527</c:v>
                </c:pt>
                <c:pt idx="17">
                  <c:v>13.529411764705882</c:v>
                </c:pt>
                <c:pt idx="18">
                  <c:v>26.666666666666668</c:v>
                </c:pt>
                <c:pt idx="19">
                  <c:v>26.753246753246753</c:v>
                </c:pt>
                <c:pt idx="20">
                  <c:v>20.952380952380953</c:v>
                </c:pt>
                <c:pt idx="21">
                  <c:v>21.428571428571427</c:v>
                </c:pt>
                <c:pt idx="22">
                  <c:v>24.166666666666668</c:v>
                </c:pt>
                <c:pt idx="23">
                  <c:v>22.413793103448278</c:v>
                </c:pt>
                <c:pt idx="24">
                  <c:v>21.842105263157894</c:v>
                </c:pt>
                <c:pt idx="25">
                  <c:v>24.03846153846154</c:v>
                </c:pt>
                <c:pt idx="26">
                  <c:v>21.162790697674417</c:v>
                </c:pt>
                <c:pt idx="27">
                  <c:v>20.487804878048781</c:v>
                </c:pt>
                <c:pt idx="28">
                  <c:v>20.384615384615383</c:v>
                </c:pt>
                <c:pt idx="29">
                  <c:v>19.833333333333332</c:v>
                </c:pt>
                <c:pt idx="30">
                  <c:v>22.105263157894736</c:v>
                </c:pt>
                <c:pt idx="31">
                  <c:v>19.736842105263158</c:v>
                </c:pt>
                <c:pt idx="32">
                  <c:v>19.814814814814813</c:v>
                </c:pt>
                <c:pt idx="33">
                  <c:v>26.521739130434781</c:v>
                </c:pt>
                <c:pt idx="34">
                  <c:v>19.473684210526315</c:v>
                </c:pt>
                <c:pt idx="35">
                  <c:v>22.5</c:v>
                </c:pt>
                <c:pt idx="36">
                  <c:v>18.529411764705884</c:v>
                </c:pt>
                <c:pt idx="37">
                  <c:v>17</c:v>
                </c:pt>
                <c:pt idx="38">
                  <c:v>30.147058823529413</c:v>
                </c:pt>
                <c:pt idx="39">
                  <c:v>25.75</c:v>
                </c:pt>
                <c:pt idx="40">
                  <c:v>25.25</c:v>
                </c:pt>
                <c:pt idx="41">
                  <c:v>18.095238095238095</c:v>
                </c:pt>
                <c:pt idx="42">
                  <c:v>26.111111111111111</c:v>
                </c:pt>
                <c:pt idx="43">
                  <c:v>19.722222222222221</c:v>
                </c:pt>
                <c:pt idx="44">
                  <c:v>27.884615384615383</c:v>
                </c:pt>
                <c:pt idx="45">
                  <c:v>24.186046511627907</c:v>
                </c:pt>
                <c:pt idx="46">
                  <c:v>27.439024390243901</c:v>
                </c:pt>
                <c:pt idx="47" formatCode="0.0_ ">
                  <c:v>23</c:v>
                </c:pt>
              </c:numCache>
            </c:numRef>
          </c:val>
          <c:smooth val="0"/>
          <c:extLst>
            <c:ext xmlns:c16="http://schemas.microsoft.com/office/drawing/2014/chart" uri="{C3380CC4-5D6E-409C-BE32-E72D297353CC}">
              <c16:uniqueId val="{00000005-9156-4C9D-B96E-4B70AC505611}"/>
            </c:ext>
          </c:extLst>
        </c:ser>
        <c:ser>
          <c:idx val="6"/>
          <c:order val="3"/>
          <c:tx>
            <c:strRef>
              <c:f>'Ⅱ (6)'!$AI$3</c:f>
              <c:strCache>
                <c:ptCount val="1"/>
                <c:pt idx="0">
                  <c:v>平均</c:v>
                </c:pt>
              </c:strCache>
            </c:strRef>
          </c:tx>
          <c:spPr>
            <a:ln w="19050">
              <a:solidFill>
                <a:srgbClr val="FF0000"/>
              </a:solidFill>
              <a:prstDash val="sysDash"/>
            </a:ln>
            <a:effectLst/>
          </c:spPr>
          <c:marker>
            <c:symbol val="none"/>
          </c:marker>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(6)'!$AI$4:$AI$51</c:f>
              <c:numCache>
                <c:formatCode>0.0_ </c:formatCode>
                <c:ptCount val="48"/>
                <c:pt idx="0">
                  <c:v>23</c:v>
                </c:pt>
                <c:pt idx="1">
                  <c:v>23</c:v>
                </c:pt>
                <c:pt idx="2">
                  <c:v>23</c:v>
                </c:pt>
                <c:pt idx="3">
                  <c:v>23</c:v>
                </c:pt>
                <c:pt idx="4">
                  <c:v>23</c:v>
                </c:pt>
                <c:pt idx="5">
                  <c:v>23</c:v>
                </c:pt>
                <c:pt idx="6">
                  <c:v>23</c:v>
                </c:pt>
                <c:pt idx="7">
                  <c:v>23</c:v>
                </c:pt>
                <c:pt idx="8">
                  <c:v>23</c:v>
                </c:pt>
                <c:pt idx="9">
                  <c:v>23</c:v>
                </c:pt>
                <c:pt idx="10">
                  <c:v>23</c:v>
                </c:pt>
                <c:pt idx="11">
                  <c:v>23</c:v>
                </c:pt>
                <c:pt idx="12">
                  <c:v>23</c:v>
                </c:pt>
                <c:pt idx="13">
                  <c:v>23</c:v>
                </c:pt>
                <c:pt idx="14">
                  <c:v>23</c:v>
                </c:pt>
                <c:pt idx="15">
                  <c:v>23</c:v>
                </c:pt>
                <c:pt idx="16">
                  <c:v>23</c:v>
                </c:pt>
                <c:pt idx="17">
                  <c:v>23</c:v>
                </c:pt>
                <c:pt idx="18">
                  <c:v>23</c:v>
                </c:pt>
                <c:pt idx="19">
                  <c:v>23</c:v>
                </c:pt>
                <c:pt idx="20">
                  <c:v>23</c:v>
                </c:pt>
                <c:pt idx="21">
                  <c:v>23</c:v>
                </c:pt>
                <c:pt idx="22">
                  <c:v>23</c:v>
                </c:pt>
                <c:pt idx="23">
                  <c:v>23</c:v>
                </c:pt>
                <c:pt idx="24">
                  <c:v>23</c:v>
                </c:pt>
                <c:pt idx="25">
                  <c:v>23</c:v>
                </c:pt>
                <c:pt idx="26">
                  <c:v>23</c:v>
                </c:pt>
                <c:pt idx="27">
                  <c:v>23</c:v>
                </c:pt>
                <c:pt idx="28">
                  <c:v>23</c:v>
                </c:pt>
                <c:pt idx="29">
                  <c:v>23</c:v>
                </c:pt>
                <c:pt idx="30">
                  <c:v>23</c:v>
                </c:pt>
                <c:pt idx="31">
                  <c:v>23</c:v>
                </c:pt>
                <c:pt idx="32">
                  <c:v>23</c:v>
                </c:pt>
                <c:pt idx="33">
                  <c:v>23</c:v>
                </c:pt>
                <c:pt idx="34">
                  <c:v>23</c:v>
                </c:pt>
                <c:pt idx="35">
                  <c:v>23</c:v>
                </c:pt>
                <c:pt idx="36">
                  <c:v>23</c:v>
                </c:pt>
                <c:pt idx="37">
                  <c:v>23</c:v>
                </c:pt>
                <c:pt idx="38">
                  <c:v>23</c:v>
                </c:pt>
                <c:pt idx="39">
                  <c:v>23</c:v>
                </c:pt>
                <c:pt idx="40">
                  <c:v>23</c:v>
                </c:pt>
                <c:pt idx="41">
                  <c:v>23</c:v>
                </c:pt>
                <c:pt idx="42">
                  <c:v>23</c:v>
                </c:pt>
                <c:pt idx="43">
                  <c:v>23</c:v>
                </c:pt>
                <c:pt idx="44">
                  <c:v>23</c:v>
                </c:pt>
                <c:pt idx="45">
                  <c:v>23</c:v>
                </c:pt>
                <c:pt idx="46">
                  <c:v>23</c:v>
                </c:pt>
                <c:pt idx="47">
                  <c:v>23</c:v>
                </c:pt>
              </c:numCache>
            </c:numRef>
          </c:val>
          <c:smooth val="0"/>
          <c:extLst>
            <c:ext xmlns:c16="http://schemas.microsoft.com/office/drawing/2014/chart" uri="{C3380CC4-5D6E-409C-BE32-E72D297353CC}">
              <c16:uniqueId val="{00000006-9156-4C9D-B96E-4B70AC50561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2"/>
        <c:delete val="1"/>
      </c:legendEntry>
      <c:legendEntry>
        <c:idx val="3"/>
        <c:delete val="1"/>
      </c:legendEntry>
      <c:layout>
        <c:manualLayout>
          <c:xMode val="edge"/>
          <c:yMode val="edge"/>
          <c:x val="0.27468316015557231"/>
          <c:y val="0.81579628461190934"/>
          <c:w val="0.52533628254474041"/>
          <c:h val="9.8026487392059977E-2"/>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(7)'!$AF$3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1"/>
              <c:layout>
                <c:manualLayout>
                  <c:x val="0"/>
                  <c:y val="6.27894329174834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E91-4D79-8970-776F4A797E72}"/>
                </c:ext>
              </c:extLst>
            </c:dLbl>
            <c:dLbl>
              <c:idx val="2"/>
              <c:layout>
                <c:manualLayout>
                  <c:x val="-1.2942307897552526E-17"/>
                  <c:y val="4.1859621944989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E91-4D79-8970-776F4A797E72}"/>
                </c:ext>
              </c:extLst>
            </c:dLbl>
            <c:dLbl>
              <c:idx val="8"/>
              <c:layout>
                <c:manualLayout>
                  <c:x val="0"/>
                  <c:y val="2.092981097249460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E91-4D79-8970-776F4A797E72}"/>
                </c:ext>
              </c:extLst>
            </c:dLbl>
            <c:dLbl>
              <c:idx val="26"/>
              <c:layout>
                <c:manualLayout>
                  <c:x val="-2.8238088890613316E-3"/>
                  <c:y val="-6.2789432917483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E91-4D79-8970-776F4A797E72}"/>
                </c:ext>
              </c:extLst>
            </c:dLbl>
            <c:dLbl>
              <c:idx val="27"/>
              <c:layout>
                <c:manualLayout>
                  <c:x val="0"/>
                  <c:y val="-6.278943291748419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E91-4D79-8970-776F4A797E72}"/>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5-CE91-4D79-8970-776F4A797E72}"/>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(7)'!$AE$4:$AE$51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(7)'!$AF$4:$AF$51</c:f>
              <c:numCache>
                <c:formatCode>General</c:formatCode>
                <c:ptCount val="48"/>
                <c:pt idx="0">
                  <c:v>145.86592178770951</c:v>
                </c:pt>
                <c:pt idx="1">
                  <c:v>133</c:v>
                </c:pt>
                <c:pt idx="2">
                  <c:v>121.21212121212122</c:v>
                </c:pt>
                <c:pt idx="3">
                  <c:v>128.57142857142858</c:v>
                </c:pt>
                <c:pt idx="4">
                  <c:v>125.6</c:v>
                </c:pt>
                <c:pt idx="5">
                  <c:v>144.85714285714286</c:v>
                </c:pt>
                <c:pt idx="6">
                  <c:v>134.06779661016949</c:v>
                </c:pt>
                <c:pt idx="7">
                  <c:v>138.40909090909091</c:v>
                </c:pt>
                <c:pt idx="8">
                  <c:v>132.80000000000001</c:v>
                </c:pt>
                <c:pt idx="9">
                  <c:v>111.71428571428571</c:v>
                </c:pt>
                <c:pt idx="10">
                  <c:v>121.42857142857143</c:v>
                </c:pt>
                <c:pt idx="11">
                  <c:v>117.4074074074074</c:v>
                </c:pt>
                <c:pt idx="12">
                  <c:v>125.80645161290323</c:v>
                </c:pt>
                <c:pt idx="13">
                  <c:v>111.81818181818181</c:v>
                </c:pt>
                <c:pt idx="14">
                  <c:v>132.33333333333334</c:v>
                </c:pt>
                <c:pt idx="15">
                  <c:v>136</c:v>
                </c:pt>
                <c:pt idx="16">
                  <c:v>130</c:v>
                </c:pt>
                <c:pt idx="17">
                  <c:v>120</c:v>
                </c:pt>
                <c:pt idx="18">
                  <c:v>146.66666666666666</c:v>
                </c:pt>
                <c:pt idx="19">
                  <c:v>139.22077922077921</c:v>
                </c:pt>
                <c:pt idx="20">
                  <c:v>118.57142857142857</c:v>
                </c:pt>
                <c:pt idx="21">
                  <c:v>141.71428571428572</c:v>
                </c:pt>
                <c:pt idx="22">
                  <c:v>124.25925925925925</c:v>
                </c:pt>
                <c:pt idx="23">
                  <c:v>125.17241379310344</c:v>
                </c:pt>
                <c:pt idx="24">
                  <c:v>123.68421052631579</c:v>
                </c:pt>
                <c:pt idx="25">
                  <c:v>101.53846153846153</c:v>
                </c:pt>
                <c:pt idx="26">
                  <c:v>111.3953488372093</c:v>
                </c:pt>
                <c:pt idx="27">
                  <c:v>129.26829268292684</c:v>
                </c:pt>
                <c:pt idx="28">
                  <c:v>124.61538461538461</c:v>
                </c:pt>
                <c:pt idx="29">
                  <c:v>124.66666666666667</c:v>
                </c:pt>
                <c:pt idx="30">
                  <c:v>143.15789473684211</c:v>
                </c:pt>
                <c:pt idx="31">
                  <c:v>136.84210526315789</c:v>
                </c:pt>
                <c:pt idx="32">
                  <c:v>132.96296296296296</c:v>
                </c:pt>
                <c:pt idx="33">
                  <c:v>123.91304347826087</c:v>
                </c:pt>
                <c:pt idx="34">
                  <c:v>152.63157894736841</c:v>
                </c:pt>
                <c:pt idx="35">
                  <c:v>136.66666666666666</c:v>
                </c:pt>
                <c:pt idx="36">
                  <c:v>136.47058823529412</c:v>
                </c:pt>
                <c:pt idx="37">
                  <c:v>150.5</c:v>
                </c:pt>
                <c:pt idx="38">
                  <c:v>135</c:v>
                </c:pt>
                <c:pt idx="39">
                  <c:v>142.66666666666666</c:v>
                </c:pt>
                <c:pt idx="40">
                  <c:v>150.5</c:v>
                </c:pt>
                <c:pt idx="41">
                  <c:v>153.8095238095238</c:v>
                </c:pt>
                <c:pt idx="42">
                  <c:v>148.22222222222223</c:v>
                </c:pt>
                <c:pt idx="43">
                  <c:v>146.66666666666666</c:v>
                </c:pt>
                <c:pt idx="44">
                  <c:v>139.23076923076923</c:v>
                </c:pt>
                <c:pt idx="45">
                  <c:v>153.02325581395348</c:v>
                </c:pt>
                <c:pt idx="46">
                  <c:v>103.65853658536585</c:v>
                </c:pt>
                <c:pt idx="47" formatCode="0.0_ ">
                  <c:v>132.4</c:v>
                </c:pt>
              </c:numCache>
            </c:numRef>
          </c:val>
          <c:extLst>
            <c:ext xmlns:c16="http://schemas.microsoft.com/office/drawing/2014/chart" uri="{C3380CC4-5D6E-409C-BE32-E72D297353CC}">
              <c16:uniqueId val="{00000006-CE91-4D79-8970-776F4A797E72}"/>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(7)'!$AG$3</c:f>
              <c:strCache>
                <c:ptCount val="1"/>
                <c:pt idx="0">
                  <c:v>平均</c:v>
                </c:pt>
              </c:strCache>
            </c:strRef>
          </c:tx>
          <c:spPr>
            <a:ln w="19050" cap="rnd">
              <a:solidFill>
                <a:srgbClr val="FF0000"/>
              </a:solidFill>
              <a:prstDash val="sysDash"/>
              <a:round/>
            </a:ln>
            <a:effectLst/>
          </c:spPr>
          <c:marker>
            <c:symbol val="none"/>
          </c:marker>
          <c:cat>
            <c:strRef>
              <c:f>'Ⅱ (7)'!$AE$4:$AE$51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(7)'!$AG$4:$AG$51</c:f>
              <c:numCache>
                <c:formatCode>0.0_ </c:formatCode>
                <c:ptCount val="48"/>
                <c:pt idx="0">
                  <c:v>132.4</c:v>
                </c:pt>
                <c:pt idx="1">
                  <c:v>132.4</c:v>
                </c:pt>
                <c:pt idx="2">
                  <c:v>132.4</c:v>
                </c:pt>
                <c:pt idx="3">
                  <c:v>132.4</c:v>
                </c:pt>
                <c:pt idx="4">
                  <c:v>132.4</c:v>
                </c:pt>
                <c:pt idx="5">
                  <c:v>132.4</c:v>
                </c:pt>
                <c:pt idx="6">
                  <c:v>132.4</c:v>
                </c:pt>
                <c:pt idx="7">
                  <c:v>132.4</c:v>
                </c:pt>
                <c:pt idx="8">
                  <c:v>132.4</c:v>
                </c:pt>
                <c:pt idx="9">
                  <c:v>132.4</c:v>
                </c:pt>
                <c:pt idx="10">
                  <c:v>132.4</c:v>
                </c:pt>
                <c:pt idx="11">
                  <c:v>132.4</c:v>
                </c:pt>
                <c:pt idx="12">
                  <c:v>132.4</c:v>
                </c:pt>
                <c:pt idx="13">
                  <c:v>132.4</c:v>
                </c:pt>
                <c:pt idx="14">
                  <c:v>132.4</c:v>
                </c:pt>
                <c:pt idx="15">
                  <c:v>132.4</c:v>
                </c:pt>
                <c:pt idx="16">
                  <c:v>132.4</c:v>
                </c:pt>
                <c:pt idx="17">
                  <c:v>132.4</c:v>
                </c:pt>
                <c:pt idx="18">
                  <c:v>132.4</c:v>
                </c:pt>
                <c:pt idx="19">
                  <c:v>132.4</c:v>
                </c:pt>
                <c:pt idx="20">
                  <c:v>132.4</c:v>
                </c:pt>
                <c:pt idx="21">
                  <c:v>132.4</c:v>
                </c:pt>
                <c:pt idx="22">
                  <c:v>132.4</c:v>
                </c:pt>
                <c:pt idx="23">
                  <c:v>132.4</c:v>
                </c:pt>
                <c:pt idx="24">
                  <c:v>132.4</c:v>
                </c:pt>
                <c:pt idx="25">
                  <c:v>132.4</c:v>
                </c:pt>
                <c:pt idx="26">
                  <c:v>132.4</c:v>
                </c:pt>
                <c:pt idx="27">
                  <c:v>132.4</c:v>
                </c:pt>
                <c:pt idx="28">
                  <c:v>132.4</c:v>
                </c:pt>
                <c:pt idx="29">
                  <c:v>132.4</c:v>
                </c:pt>
                <c:pt idx="30">
                  <c:v>132.4</c:v>
                </c:pt>
                <c:pt idx="31">
                  <c:v>132.4</c:v>
                </c:pt>
                <c:pt idx="32">
                  <c:v>132.4</c:v>
                </c:pt>
                <c:pt idx="33">
                  <c:v>132.4</c:v>
                </c:pt>
                <c:pt idx="34">
                  <c:v>132.4</c:v>
                </c:pt>
                <c:pt idx="35">
                  <c:v>132.4</c:v>
                </c:pt>
                <c:pt idx="36">
                  <c:v>132.4</c:v>
                </c:pt>
                <c:pt idx="37">
                  <c:v>132.4</c:v>
                </c:pt>
                <c:pt idx="38">
                  <c:v>132.4</c:v>
                </c:pt>
                <c:pt idx="39">
                  <c:v>132.4</c:v>
                </c:pt>
                <c:pt idx="40">
                  <c:v>132.4</c:v>
                </c:pt>
                <c:pt idx="41">
                  <c:v>132.4</c:v>
                </c:pt>
                <c:pt idx="42">
                  <c:v>132.4</c:v>
                </c:pt>
                <c:pt idx="43">
                  <c:v>132.4</c:v>
                </c:pt>
                <c:pt idx="44">
                  <c:v>132.4</c:v>
                </c:pt>
                <c:pt idx="45">
                  <c:v>132.4</c:v>
                </c:pt>
                <c:pt idx="46">
                  <c:v>132.4</c:v>
                </c:pt>
                <c:pt idx="47">
                  <c:v>132.4</c:v>
                </c:pt>
              </c:numCache>
            </c:numRef>
          </c:val>
          <c:smooth val="0"/>
          <c:extLst>
            <c:ext xmlns:c16="http://schemas.microsoft.com/office/drawing/2014/chart" uri="{C3380CC4-5D6E-409C-BE32-E72D297353CC}">
              <c16:uniqueId val="{00000007-CE91-4D79-8970-776F4A797E7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9802401217914625"/>
        </c:manualLayout>
      </c:layout>
      <c:barChart>
        <c:barDir val="col"/>
        <c:grouping val="stacked"/>
        <c:varyColors val="0"/>
        <c:ser>
          <c:idx val="1"/>
          <c:order val="0"/>
          <c:tx>
            <c:strRef>
              <c:f>'Ⅱ (7)'!$X$3</c:f>
              <c:strCache>
                <c:ptCount val="1"/>
                <c:pt idx="0">
                  <c:v>①軽度【要介護１・２】一定期間における、要介護認定者の要介護認定等基準時間の変化率の状況はどのようになっているか(20点、15点、10点、5点)(平均10.9点)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(7)'!$X$4:$X$51</c:f>
              <c:numCache>
                <c:formatCode>General</c:formatCode>
                <c:ptCount val="48"/>
                <c:pt idx="0">
                  <c:v>12.905027932960893</c:v>
                </c:pt>
                <c:pt idx="1">
                  <c:v>11.75</c:v>
                </c:pt>
                <c:pt idx="2">
                  <c:v>10</c:v>
                </c:pt>
                <c:pt idx="3">
                  <c:v>10.571428571428571</c:v>
                </c:pt>
                <c:pt idx="4">
                  <c:v>10.4</c:v>
                </c:pt>
                <c:pt idx="5">
                  <c:v>12.857142857142858</c:v>
                </c:pt>
                <c:pt idx="6">
                  <c:v>11.440677966101696</c:v>
                </c:pt>
                <c:pt idx="7">
                  <c:v>11.931818181818182</c:v>
                </c:pt>
                <c:pt idx="8">
                  <c:v>10.199999999999999</c:v>
                </c:pt>
                <c:pt idx="9">
                  <c:v>10.285714285714286</c:v>
                </c:pt>
                <c:pt idx="10">
                  <c:v>8.3333333333333339</c:v>
                </c:pt>
                <c:pt idx="11">
                  <c:v>9.2592592592592595</c:v>
                </c:pt>
                <c:pt idx="12">
                  <c:v>9.9193548387096779</c:v>
                </c:pt>
                <c:pt idx="13">
                  <c:v>8.4848484848484844</c:v>
                </c:pt>
                <c:pt idx="14">
                  <c:v>12</c:v>
                </c:pt>
                <c:pt idx="15">
                  <c:v>11</c:v>
                </c:pt>
                <c:pt idx="16">
                  <c:v>12.368421052631579</c:v>
                </c:pt>
                <c:pt idx="17">
                  <c:v>9.7058823529411757</c:v>
                </c:pt>
                <c:pt idx="18">
                  <c:v>13.333333333333334</c:v>
                </c:pt>
                <c:pt idx="19">
                  <c:v>10.38961038961039</c:v>
                </c:pt>
                <c:pt idx="20">
                  <c:v>8.8095238095238102</c:v>
                </c:pt>
                <c:pt idx="21">
                  <c:v>10.571428571428571</c:v>
                </c:pt>
                <c:pt idx="22">
                  <c:v>6.8518518518518521</c:v>
                </c:pt>
                <c:pt idx="23">
                  <c:v>9.4827586206896548</c:v>
                </c:pt>
                <c:pt idx="24">
                  <c:v>11.315789473684211</c:v>
                </c:pt>
                <c:pt idx="25">
                  <c:v>10</c:v>
                </c:pt>
                <c:pt idx="26">
                  <c:v>9.8837209302325579</c:v>
                </c:pt>
                <c:pt idx="27">
                  <c:v>10.975609756097562</c:v>
                </c:pt>
                <c:pt idx="28">
                  <c:v>10.641025641025641</c:v>
                </c:pt>
                <c:pt idx="29">
                  <c:v>10.5</c:v>
                </c:pt>
                <c:pt idx="30">
                  <c:v>7.8947368421052628</c:v>
                </c:pt>
                <c:pt idx="31">
                  <c:v>11.315789473684211</c:v>
                </c:pt>
                <c:pt idx="32">
                  <c:v>11.666666666666666</c:v>
                </c:pt>
                <c:pt idx="33">
                  <c:v>9.7826086956521738</c:v>
                </c:pt>
                <c:pt idx="34">
                  <c:v>12.368421052631579</c:v>
                </c:pt>
                <c:pt idx="35">
                  <c:v>13.125</c:v>
                </c:pt>
                <c:pt idx="36">
                  <c:v>10.294117647058824</c:v>
                </c:pt>
                <c:pt idx="37">
                  <c:v>13.5</c:v>
                </c:pt>
                <c:pt idx="38">
                  <c:v>8.382352941176471</c:v>
                </c:pt>
                <c:pt idx="39">
                  <c:v>11</c:v>
                </c:pt>
                <c:pt idx="40">
                  <c:v>14</c:v>
                </c:pt>
                <c:pt idx="41">
                  <c:v>11.904761904761905</c:v>
                </c:pt>
                <c:pt idx="42">
                  <c:v>14.222222222222221</c:v>
                </c:pt>
                <c:pt idx="43">
                  <c:v>10.555555555555555</c:v>
                </c:pt>
                <c:pt idx="44">
                  <c:v>11.153846153846153</c:v>
                </c:pt>
                <c:pt idx="45">
                  <c:v>13.720930232558139</c:v>
                </c:pt>
                <c:pt idx="46">
                  <c:v>9.5121951219512191</c:v>
                </c:pt>
                <c:pt idx="47" formatCode="0.0_ ">
                  <c:v>10.9</c:v>
                </c:pt>
              </c:numCache>
            </c:numRef>
          </c:val>
          <c:extLst>
            <c:ext xmlns:c16="http://schemas.microsoft.com/office/drawing/2014/chart" uri="{C3380CC4-5D6E-409C-BE32-E72D297353CC}">
              <c16:uniqueId val="{00000000-7B1C-4BFF-BC15-67715D802765}"/>
            </c:ext>
          </c:extLst>
        </c:ser>
        <c:ser>
          <c:idx val="2"/>
          <c:order val="1"/>
          <c:tx>
            <c:strRef>
              <c:f>'Ⅱ (7)'!$Y$3</c:f>
              <c:strCache>
                <c:ptCount val="1"/>
                <c:pt idx="0">
                  <c:v>②軽度【要介護１・２】一定期間における要介護認定者の平均要介護度の変化率の状況はどのようになっているか(20点、15点、10点、5点)(平均10.9点)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(7)'!$Y$4:$Y$51</c:f>
              <c:numCache>
                <c:formatCode>General</c:formatCode>
                <c:ptCount val="48"/>
                <c:pt idx="0">
                  <c:v>12.988826815642458</c:v>
                </c:pt>
                <c:pt idx="1">
                  <c:v>11.75</c:v>
                </c:pt>
                <c:pt idx="2">
                  <c:v>10.454545454545455</c:v>
                </c:pt>
                <c:pt idx="3">
                  <c:v>9.5714285714285712</c:v>
                </c:pt>
                <c:pt idx="4">
                  <c:v>10.199999999999999</c:v>
                </c:pt>
                <c:pt idx="5">
                  <c:v>12.285714285714286</c:v>
                </c:pt>
                <c:pt idx="6">
                  <c:v>11.779661016949152</c:v>
                </c:pt>
                <c:pt idx="7">
                  <c:v>12.159090909090908</c:v>
                </c:pt>
                <c:pt idx="8">
                  <c:v>10</c:v>
                </c:pt>
                <c:pt idx="9">
                  <c:v>9.7142857142857135</c:v>
                </c:pt>
                <c:pt idx="10">
                  <c:v>8.9682539682539684</c:v>
                </c:pt>
                <c:pt idx="11">
                  <c:v>9.2592592592592595</c:v>
                </c:pt>
                <c:pt idx="12">
                  <c:v>10.564516129032258</c:v>
                </c:pt>
                <c:pt idx="13">
                  <c:v>8.4848484848484844</c:v>
                </c:pt>
                <c:pt idx="14">
                  <c:v>11.166666666666666</c:v>
                </c:pt>
                <c:pt idx="15">
                  <c:v>11.666666666666666</c:v>
                </c:pt>
                <c:pt idx="16">
                  <c:v>12.105263157894736</c:v>
                </c:pt>
                <c:pt idx="17">
                  <c:v>10.588235294117647</c:v>
                </c:pt>
                <c:pt idx="18">
                  <c:v>12.962962962962964</c:v>
                </c:pt>
                <c:pt idx="19">
                  <c:v>9.8051948051948052</c:v>
                </c:pt>
                <c:pt idx="20">
                  <c:v>9.4047619047619051</c:v>
                </c:pt>
                <c:pt idx="21">
                  <c:v>10.428571428571429</c:v>
                </c:pt>
                <c:pt idx="22">
                  <c:v>7.0370370370370372</c:v>
                </c:pt>
                <c:pt idx="23">
                  <c:v>10</c:v>
                </c:pt>
                <c:pt idx="24">
                  <c:v>10.263157894736842</c:v>
                </c:pt>
                <c:pt idx="25">
                  <c:v>10</c:v>
                </c:pt>
                <c:pt idx="26">
                  <c:v>10</c:v>
                </c:pt>
                <c:pt idx="27">
                  <c:v>10</c:v>
                </c:pt>
                <c:pt idx="28">
                  <c:v>9.3589743589743595</c:v>
                </c:pt>
                <c:pt idx="29">
                  <c:v>10.833333333333334</c:v>
                </c:pt>
                <c:pt idx="30">
                  <c:v>9.2105263157894743</c:v>
                </c:pt>
                <c:pt idx="31">
                  <c:v>11.578947368421053</c:v>
                </c:pt>
                <c:pt idx="32">
                  <c:v>10.555555555555555</c:v>
                </c:pt>
                <c:pt idx="33">
                  <c:v>10.434782608695652</c:v>
                </c:pt>
                <c:pt idx="34">
                  <c:v>11.842105263157896</c:v>
                </c:pt>
                <c:pt idx="35">
                  <c:v>12.708333333333334</c:v>
                </c:pt>
                <c:pt idx="36">
                  <c:v>9.7058823529411757</c:v>
                </c:pt>
                <c:pt idx="37">
                  <c:v>14.25</c:v>
                </c:pt>
                <c:pt idx="38">
                  <c:v>10.735294117647058</c:v>
                </c:pt>
                <c:pt idx="39">
                  <c:v>10.166666666666666</c:v>
                </c:pt>
                <c:pt idx="40">
                  <c:v>14.5</c:v>
                </c:pt>
                <c:pt idx="41">
                  <c:v>12.619047619047619</c:v>
                </c:pt>
                <c:pt idx="42">
                  <c:v>13.555555555555555</c:v>
                </c:pt>
                <c:pt idx="43">
                  <c:v>12.222222222222221</c:v>
                </c:pt>
                <c:pt idx="44">
                  <c:v>10.76923076923077</c:v>
                </c:pt>
                <c:pt idx="45">
                  <c:v>13.372093023255815</c:v>
                </c:pt>
                <c:pt idx="46">
                  <c:v>9.5121951219512191</c:v>
                </c:pt>
                <c:pt idx="47" formatCode="0.0_ ">
                  <c:v>10.9</c:v>
                </c:pt>
              </c:numCache>
            </c:numRef>
          </c:val>
          <c:extLst>
            <c:ext xmlns:c16="http://schemas.microsoft.com/office/drawing/2014/chart" uri="{C3380CC4-5D6E-409C-BE32-E72D297353CC}">
              <c16:uniqueId val="{00000001-7B1C-4BFF-BC15-67715D802765}"/>
            </c:ext>
          </c:extLst>
        </c:ser>
        <c:ser>
          <c:idx val="3"/>
          <c:order val="2"/>
          <c:tx>
            <c:strRef>
              <c:f>'Ⅱ (7)'!$Z$3</c:f>
              <c:strCache>
                <c:ptCount val="1"/>
                <c:pt idx="0">
                  <c:v>③中重度【要介護３～５】一定期間における、要介護認定者の要介護認定等基準時間の変化率の状況はどのようになっているか(20点、15点、10点、5点)(平均10.7点)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(7)'!$Z$4:$Z$51</c:f>
              <c:numCache>
                <c:formatCode>General</c:formatCode>
                <c:ptCount val="48"/>
                <c:pt idx="0">
                  <c:v>10.64245810055866</c:v>
                </c:pt>
                <c:pt idx="1">
                  <c:v>12.5</c:v>
                </c:pt>
                <c:pt idx="2">
                  <c:v>11.666666666666666</c:v>
                </c:pt>
                <c:pt idx="3">
                  <c:v>12.428571428571429</c:v>
                </c:pt>
                <c:pt idx="4">
                  <c:v>12</c:v>
                </c:pt>
                <c:pt idx="5">
                  <c:v>10.857142857142858</c:v>
                </c:pt>
                <c:pt idx="6">
                  <c:v>11.101694915254237</c:v>
                </c:pt>
                <c:pt idx="7">
                  <c:v>13.181818181818182</c:v>
                </c:pt>
                <c:pt idx="8">
                  <c:v>11.8</c:v>
                </c:pt>
                <c:pt idx="9">
                  <c:v>8.1428571428571423</c:v>
                </c:pt>
                <c:pt idx="10">
                  <c:v>11.825396825396826</c:v>
                </c:pt>
                <c:pt idx="11">
                  <c:v>11.388888888888889</c:v>
                </c:pt>
                <c:pt idx="12">
                  <c:v>11.290322580645162</c:v>
                </c:pt>
                <c:pt idx="13">
                  <c:v>10.757575757575758</c:v>
                </c:pt>
                <c:pt idx="14">
                  <c:v>9.6666666666666661</c:v>
                </c:pt>
                <c:pt idx="15">
                  <c:v>11.666666666666666</c:v>
                </c:pt>
                <c:pt idx="16">
                  <c:v>8.1578947368421044</c:v>
                </c:pt>
                <c:pt idx="17">
                  <c:v>9.117647058823529</c:v>
                </c:pt>
                <c:pt idx="18">
                  <c:v>10.925925925925926</c:v>
                </c:pt>
                <c:pt idx="19">
                  <c:v>8.8311688311688314</c:v>
                </c:pt>
                <c:pt idx="20">
                  <c:v>10.238095238095237</c:v>
                </c:pt>
                <c:pt idx="21">
                  <c:v>11</c:v>
                </c:pt>
                <c:pt idx="22">
                  <c:v>12.407407407407407</c:v>
                </c:pt>
                <c:pt idx="23">
                  <c:v>11.724137931034482</c:v>
                </c:pt>
                <c:pt idx="24">
                  <c:v>10.526315789473685</c:v>
                </c:pt>
                <c:pt idx="25">
                  <c:v>8.6538461538461533</c:v>
                </c:pt>
                <c:pt idx="26">
                  <c:v>10.697674418604651</c:v>
                </c:pt>
                <c:pt idx="27">
                  <c:v>11.097560975609756</c:v>
                </c:pt>
                <c:pt idx="28">
                  <c:v>11.538461538461538</c:v>
                </c:pt>
                <c:pt idx="29">
                  <c:v>8.8333333333333339</c:v>
                </c:pt>
                <c:pt idx="30">
                  <c:v>13.947368421052632</c:v>
                </c:pt>
                <c:pt idx="31">
                  <c:v>9.7368421052631575</c:v>
                </c:pt>
                <c:pt idx="32">
                  <c:v>11.296296296296296</c:v>
                </c:pt>
                <c:pt idx="33">
                  <c:v>9.5652173913043477</c:v>
                </c:pt>
                <c:pt idx="34">
                  <c:v>10.789473684210526</c:v>
                </c:pt>
                <c:pt idx="35">
                  <c:v>10</c:v>
                </c:pt>
                <c:pt idx="36">
                  <c:v>9.4117647058823533</c:v>
                </c:pt>
                <c:pt idx="37">
                  <c:v>10.25</c:v>
                </c:pt>
                <c:pt idx="38">
                  <c:v>8.5294117647058822</c:v>
                </c:pt>
                <c:pt idx="39">
                  <c:v>10.333333333333334</c:v>
                </c:pt>
                <c:pt idx="40">
                  <c:v>8</c:v>
                </c:pt>
                <c:pt idx="41">
                  <c:v>13.095238095238095</c:v>
                </c:pt>
                <c:pt idx="42">
                  <c:v>9.4444444444444446</c:v>
                </c:pt>
                <c:pt idx="43">
                  <c:v>9.1666666666666661</c:v>
                </c:pt>
                <c:pt idx="44">
                  <c:v>8.8461538461538467</c:v>
                </c:pt>
                <c:pt idx="45">
                  <c:v>10.697674418604651</c:v>
                </c:pt>
                <c:pt idx="46">
                  <c:v>10.24390243902439</c:v>
                </c:pt>
                <c:pt idx="47" formatCode="0.0_ ">
                  <c:v>10.7</c:v>
                </c:pt>
              </c:numCache>
            </c:numRef>
          </c:val>
          <c:extLst>
            <c:ext xmlns:c16="http://schemas.microsoft.com/office/drawing/2014/chart" uri="{C3380CC4-5D6E-409C-BE32-E72D297353CC}">
              <c16:uniqueId val="{00000002-7B1C-4BFF-BC15-67715D802765}"/>
            </c:ext>
          </c:extLst>
        </c:ser>
        <c:ser>
          <c:idx val="4"/>
          <c:order val="3"/>
          <c:tx>
            <c:strRef>
              <c:f>'Ⅱ (7)'!$AA$3</c:f>
              <c:strCache>
                <c:ptCount val="1"/>
                <c:pt idx="0">
                  <c:v>④中重度【要介護３～５】一定期間における要介護認定者の平均要介護度の変化率の状況はどのようになっているか(20点、15点、10点、5点)(平均10.6点)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(7)'!$AA$4:$AA$51</c:f>
              <c:numCache>
                <c:formatCode>General</c:formatCode>
                <c:ptCount val="48"/>
                <c:pt idx="0">
                  <c:v>10.251396648044693</c:v>
                </c:pt>
                <c:pt idx="1">
                  <c:v>11.5</c:v>
                </c:pt>
                <c:pt idx="2">
                  <c:v>11.818181818181818</c:v>
                </c:pt>
                <c:pt idx="3">
                  <c:v>13.714285714285714</c:v>
                </c:pt>
                <c:pt idx="4">
                  <c:v>11.4</c:v>
                </c:pt>
                <c:pt idx="5">
                  <c:v>12.428571428571429</c:v>
                </c:pt>
                <c:pt idx="6">
                  <c:v>11.186440677966102</c:v>
                </c:pt>
                <c:pt idx="7">
                  <c:v>12.840909090909092</c:v>
                </c:pt>
                <c:pt idx="8">
                  <c:v>10.8</c:v>
                </c:pt>
                <c:pt idx="9">
                  <c:v>7.4285714285714288</c:v>
                </c:pt>
                <c:pt idx="10">
                  <c:v>12.063492063492063</c:v>
                </c:pt>
                <c:pt idx="11">
                  <c:v>10.833333333333334</c:v>
                </c:pt>
                <c:pt idx="12">
                  <c:v>12.258064516129032</c:v>
                </c:pt>
                <c:pt idx="13">
                  <c:v>10.606060606060606</c:v>
                </c:pt>
                <c:pt idx="14">
                  <c:v>9</c:v>
                </c:pt>
                <c:pt idx="15">
                  <c:v>10.333333333333334</c:v>
                </c:pt>
                <c:pt idx="16">
                  <c:v>8.1578947368421044</c:v>
                </c:pt>
                <c:pt idx="17">
                  <c:v>8.235294117647058</c:v>
                </c:pt>
                <c:pt idx="18">
                  <c:v>11.296296296296296</c:v>
                </c:pt>
                <c:pt idx="19">
                  <c:v>9.1558441558441555</c:v>
                </c:pt>
                <c:pt idx="20">
                  <c:v>10.119047619047619</c:v>
                </c:pt>
                <c:pt idx="21">
                  <c:v>11.428571428571429</c:v>
                </c:pt>
                <c:pt idx="22">
                  <c:v>12.685185185185185</c:v>
                </c:pt>
                <c:pt idx="23">
                  <c:v>10.344827586206897</c:v>
                </c:pt>
                <c:pt idx="24">
                  <c:v>11.315789473684211</c:v>
                </c:pt>
                <c:pt idx="25">
                  <c:v>7.5</c:v>
                </c:pt>
                <c:pt idx="26">
                  <c:v>10.930232558139535</c:v>
                </c:pt>
                <c:pt idx="27">
                  <c:v>11.341463414634147</c:v>
                </c:pt>
                <c:pt idx="28">
                  <c:v>12.051282051282051</c:v>
                </c:pt>
                <c:pt idx="29">
                  <c:v>7.166666666666667</c:v>
                </c:pt>
                <c:pt idx="30">
                  <c:v>15.263157894736842</c:v>
                </c:pt>
                <c:pt idx="31">
                  <c:v>7.8947368421052628</c:v>
                </c:pt>
                <c:pt idx="32">
                  <c:v>11.851851851851851</c:v>
                </c:pt>
                <c:pt idx="33">
                  <c:v>9.1304347826086953</c:v>
                </c:pt>
                <c:pt idx="34">
                  <c:v>11.315789473684211</c:v>
                </c:pt>
                <c:pt idx="35">
                  <c:v>11.25</c:v>
                </c:pt>
                <c:pt idx="36">
                  <c:v>10.588235294117647</c:v>
                </c:pt>
                <c:pt idx="37">
                  <c:v>10.25</c:v>
                </c:pt>
                <c:pt idx="38">
                  <c:v>9.264705882352942</c:v>
                </c:pt>
                <c:pt idx="39">
                  <c:v>10.166666666666666</c:v>
                </c:pt>
                <c:pt idx="40">
                  <c:v>4.75</c:v>
                </c:pt>
                <c:pt idx="41">
                  <c:v>12.619047619047619</c:v>
                </c:pt>
                <c:pt idx="42">
                  <c:v>9.7777777777777786</c:v>
                </c:pt>
                <c:pt idx="43">
                  <c:v>8.0555555555555554</c:v>
                </c:pt>
                <c:pt idx="44">
                  <c:v>7.6923076923076925</c:v>
                </c:pt>
                <c:pt idx="45">
                  <c:v>10.581395348837209</c:v>
                </c:pt>
                <c:pt idx="46">
                  <c:v>10.121951219512194</c:v>
                </c:pt>
                <c:pt idx="47" formatCode="0.0_ ">
                  <c:v>10.6</c:v>
                </c:pt>
              </c:numCache>
            </c:numRef>
          </c:val>
          <c:extLst>
            <c:ext xmlns:c16="http://schemas.microsoft.com/office/drawing/2014/chart" uri="{C3380CC4-5D6E-409C-BE32-E72D297353CC}">
              <c16:uniqueId val="{00000003-7B1C-4BFF-BC15-67715D802765}"/>
            </c:ext>
          </c:extLst>
        </c:ser>
        <c:ser>
          <c:idx val="5"/>
          <c:order val="4"/>
          <c:tx>
            <c:strRef>
              <c:f>'Ⅱ (7)'!$AB$3</c:f>
              <c:strCache>
                <c:ptCount val="1"/>
                <c:pt idx="0">
                  <c:v>⑤健康寿命延伸の実現状況　要介護２以上の認定率、認定率の変化率の状況はどのようになっているか(40点、30点、20点、10点)(平均23.1点)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(7)'!$AB$4:$AB$51</c:f>
              <c:numCache>
                <c:formatCode>General</c:formatCode>
                <c:ptCount val="48"/>
                <c:pt idx="0">
                  <c:v>26.145251396648046</c:v>
                </c:pt>
                <c:pt idx="1">
                  <c:v>19</c:v>
                </c:pt>
                <c:pt idx="2">
                  <c:v>16.666666666666668</c:v>
                </c:pt>
                <c:pt idx="3">
                  <c:v>18</c:v>
                </c:pt>
                <c:pt idx="4">
                  <c:v>18.8</c:v>
                </c:pt>
                <c:pt idx="5">
                  <c:v>24</c:v>
                </c:pt>
                <c:pt idx="6">
                  <c:v>21.525423728813561</c:v>
                </c:pt>
                <c:pt idx="7">
                  <c:v>19.09090909090909</c:v>
                </c:pt>
                <c:pt idx="8">
                  <c:v>23.6</c:v>
                </c:pt>
                <c:pt idx="9">
                  <c:v>20.285714285714285</c:v>
                </c:pt>
                <c:pt idx="10">
                  <c:v>19.523809523809526</c:v>
                </c:pt>
                <c:pt idx="11">
                  <c:v>17.962962962962962</c:v>
                </c:pt>
                <c:pt idx="12">
                  <c:v>18.870967741935484</c:v>
                </c:pt>
                <c:pt idx="13">
                  <c:v>17.575757575757574</c:v>
                </c:pt>
                <c:pt idx="14">
                  <c:v>24.333333333333332</c:v>
                </c:pt>
                <c:pt idx="15">
                  <c:v>23.333333333333332</c:v>
                </c:pt>
                <c:pt idx="16">
                  <c:v>24.210526315789473</c:v>
                </c:pt>
                <c:pt idx="17">
                  <c:v>22.352941176470587</c:v>
                </c:pt>
                <c:pt idx="18">
                  <c:v>24.814814814814813</c:v>
                </c:pt>
                <c:pt idx="19">
                  <c:v>31.428571428571427</c:v>
                </c:pt>
                <c:pt idx="20">
                  <c:v>20.714285714285715</c:v>
                </c:pt>
                <c:pt idx="21">
                  <c:v>27.428571428571427</c:v>
                </c:pt>
                <c:pt idx="22">
                  <c:v>23.148148148148149</c:v>
                </c:pt>
                <c:pt idx="23">
                  <c:v>21.03448275862069</c:v>
                </c:pt>
                <c:pt idx="24">
                  <c:v>18.421052631578949</c:v>
                </c:pt>
                <c:pt idx="25">
                  <c:v>14.615384615384615</c:v>
                </c:pt>
                <c:pt idx="26">
                  <c:v>14.186046511627907</c:v>
                </c:pt>
                <c:pt idx="27">
                  <c:v>21.219512195121951</c:v>
                </c:pt>
                <c:pt idx="28">
                  <c:v>18.717948717948719</c:v>
                </c:pt>
                <c:pt idx="29">
                  <c:v>25</c:v>
                </c:pt>
                <c:pt idx="30">
                  <c:v>25.263157894736842</c:v>
                </c:pt>
                <c:pt idx="31">
                  <c:v>27.894736842105264</c:v>
                </c:pt>
                <c:pt idx="32">
                  <c:v>21.111111111111111</c:v>
                </c:pt>
                <c:pt idx="33">
                  <c:v>23.043478260869566</c:v>
                </c:pt>
                <c:pt idx="34">
                  <c:v>30</c:v>
                </c:pt>
                <c:pt idx="35">
                  <c:v>21.25</c:v>
                </c:pt>
                <c:pt idx="36">
                  <c:v>28.235294117647058</c:v>
                </c:pt>
                <c:pt idx="37">
                  <c:v>27</c:v>
                </c:pt>
                <c:pt idx="38">
                  <c:v>30.588235294117649</c:v>
                </c:pt>
                <c:pt idx="39">
                  <c:v>29.666666666666668</c:v>
                </c:pt>
                <c:pt idx="40">
                  <c:v>34</c:v>
                </c:pt>
                <c:pt idx="41">
                  <c:v>26.666666666666668</c:v>
                </c:pt>
                <c:pt idx="42">
                  <c:v>27.111111111111111</c:v>
                </c:pt>
                <c:pt idx="43">
                  <c:v>33.333333333333336</c:v>
                </c:pt>
                <c:pt idx="44">
                  <c:v>31.153846153846153</c:v>
                </c:pt>
                <c:pt idx="45">
                  <c:v>28.13953488372093</c:v>
                </c:pt>
                <c:pt idx="46">
                  <c:v>12.439024390243903</c:v>
                </c:pt>
                <c:pt idx="47" formatCode="0.0_ ">
                  <c:v>23.1</c:v>
                </c:pt>
              </c:numCache>
            </c:numRef>
          </c:val>
          <c:extLst>
            <c:ext xmlns:c16="http://schemas.microsoft.com/office/drawing/2014/chart" uri="{C3380CC4-5D6E-409C-BE32-E72D297353CC}">
              <c16:uniqueId val="{00000004-7B1C-4BFF-BC15-67715D802765}"/>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6"/>
          <c:order val="5"/>
          <c:tx>
            <c:strRef>
              <c:f>'Ⅱ (7)'!$AC$3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5-7B1C-4BFF-BC15-67715D802765}"/>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(7)'!$AC$4:$AC$51</c:f>
              <c:numCache>
                <c:formatCode>General</c:formatCode>
                <c:ptCount val="48"/>
                <c:pt idx="0">
                  <c:v>72.932960893854755</c:v>
                </c:pt>
                <c:pt idx="1">
                  <c:v>66.5</c:v>
                </c:pt>
                <c:pt idx="2">
                  <c:v>60.606060606060609</c:v>
                </c:pt>
                <c:pt idx="3">
                  <c:v>64.285714285714292</c:v>
                </c:pt>
                <c:pt idx="4">
                  <c:v>62.8</c:v>
                </c:pt>
                <c:pt idx="5">
                  <c:v>72.428571428571431</c:v>
                </c:pt>
                <c:pt idx="6">
                  <c:v>67.033898305084747</c:v>
                </c:pt>
                <c:pt idx="7">
                  <c:v>69.204545454545453</c:v>
                </c:pt>
                <c:pt idx="8">
                  <c:v>66.400000000000006</c:v>
                </c:pt>
                <c:pt idx="9">
                  <c:v>55.857142857142854</c:v>
                </c:pt>
                <c:pt idx="10">
                  <c:v>60.714285714285715</c:v>
                </c:pt>
                <c:pt idx="11">
                  <c:v>58.703703703703702</c:v>
                </c:pt>
                <c:pt idx="12">
                  <c:v>62.903225806451616</c:v>
                </c:pt>
                <c:pt idx="13">
                  <c:v>55.909090909090907</c:v>
                </c:pt>
                <c:pt idx="14">
                  <c:v>66.166666666666671</c:v>
                </c:pt>
                <c:pt idx="15">
                  <c:v>68</c:v>
                </c:pt>
                <c:pt idx="16">
                  <c:v>65</c:v>
                </c:pt>
                <c:pt idx="17">
                  <c:v>60</c:v>
                </c:pt>
                <c:pt idx="18">
                  <c:v>73.333333333333329</c:v>
                </c:pt>
                <c:pt idx="19">
                  <c:v>69.610389610389603</c:v>
                </c:pt>
                <c:pt idx="20">
                  <c:v>59.285714285714285</c:v>
                </c:pt>
                <c:pt idx="21">
                  <c:v>70.857142857142861</c:v>
                </c:pt>
                <c:pt idx="22">
                  <c:v>62.129629629629626</c:v>
                </c:pt>
                <c:pt idx="23">
                  <c:v>62.586206896551722</c:v>
                </c:pt>
                <c:pt idx="24">
                  <c:v>61.842105263157897</c:v>
                </c:pt>
                <c:pt idx="25">
                  <c:v>50.769230769230766</c:v>
                </c:pt>
                <c:pt idx="26">
                  <c:v>55.697674418604649</c:v>
                </c:pt>
                <c:pt idx="27">
                  <c:v>64.634146341463421</c:v>
                </c:pt>
                <c:pt idx="28">
                  <c:v>62.307692307692307</c:v>
                </c:pt>
                <c:pt idx="29">
                  <c:v>62.333333333333336</c:v>
                </c:pt>
                <c:pt idx="30">
                  <c:v>71.578947368421055</c:v>
                </c:pt>
                <c:pt idx="31">
                  <c:v>68.421052631578945</c:v>
                </c:pt>
                <c:pt idx="32">
                  <c:v>66.481481481481481</c:v>
                </c:pt>
                <c:pt idx="33">
                  <c:v>61.956521739130437</c:v>
                </c:pt>
                <c:pt idx="34">
                  <c:v>76.315789473684205</c:v>
                </c:pt>
                <c:pt idx="35">
                  <c:v>68.333333333333329</c:v>
                </c:pt>
                <c:pt idx="36">
                  <c:v>68.235294117647058</c:v>
                </c:pt>
                <c:pt idx="37">
                  <c:v>75.25</c:v>
                </c:pt>
                <c:pt idx="38">
                  <c:v>67.5</c:v>
                </c:pt>
                <c:pt idx="39">
                  <c:v>71.333333333333329</c:v>
                </c:pt>
                <c:pt idx="40">
                  <c:v>75.25</c:v>
                </c:pt>
                <c:pt idx="41">
                  <c:v>76.904761904761898</c:v>
                </c:pt>
                <c:pt idx="42">
                  <c:v>74.111111111111114</c:v>
                </c:pt>
                <c:pt idx="43">
                  <c:v>73.333333333333329</c:v>
                </c:pt>
                <c:pt idx="44">
                  <c:v>69.615384615384613</c:v>
                </c:pt>
                <c:pt idx="45">
                  <c:v>76.511627906976742</c:v>
                </c:pt>
                <c:pt idx="46">
                  <c:v>51.829268292682926</c:v>
                </c:pt>
                <c:pt idx="47" formatCode="0.0_ ">
                  <c:v>66.2</c:v>
                </c:pt>
              </c:numCache>
            </c:numRef>
          </c:val>
          <c:smooth val="0"/>
          <c:extLst>
            <c:ext xmlns:c16="http://schemas.microsoft.com/office/drawing/2014/chart" uri="{C3380CC4-5D6E-409C-BE32-E72D297353CC}">
              <c16:uniqueId val="{00000006-7B1C-4BFF-BC15-67715D802765}"/>
            </c:ext>
          </c:extLst>
        </c:ser>
        <c:ser>
          <c:idx val="7"/>
          <c:order val="6"/>
          <c:tx>
            <c:strRef>
              <c:f>'Ⅱ (7)'!$AD$3</c:f>
              <c:strCache>
                <c:ptCount val="1"/>
                <c:pt idx="0">
                  <c:v>平均</c:v>
                </c:pt>
              </c:strCache>
            </c:strRef>
          </c:tx>
          <c:spPr>
            <a:ln w="19050">
              <a:solidFill>
                <a:srgbClr val="FF0000"/>
              </a:solidFill>
              <a:prstDash val="sysDash"/>
            </a:ln>
            <a:effectLst/>
          </c:spPr>
          <c:marker>
            <c:symbol val="none"/>
          </c:marker>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(7)'!$AD$4:$AD$51</c:f>
              <c:numCache>
                <c:formatCode>0.0_ </c:formatCode>
                <c:ptCount val="48"/>
                <c:pt idx="0">
                  <c:v>66.2</c:v>
                </c:pt>
                <c:pt idx="1">
                  <c:v>66.2</c:v>
                </c:pt>
                <c:pt idx="2">
                  <c:v>66.2</c:v>
                </c:pt>
                <c:pt idx="3">
                  <c:v>66.2</c:v>
                </c:pt>
                <c:pt idx="4">
                  <c:v>66.2</c:v>
                </c:pt>
                <c:pt idx="5">
                  <c:v>66.2</c:v>
                </c:pt>
                <c:pt idx="6">
                  <c:v>66.2</c:v>
                </c:pt>
                <c:pt idx="7">
                  <c:v>66.2</c:v>
                </c:pt>
                <c:pt idx="8">
                  <c:v>66.2</c:v>
                </c:pt>
                <c:pt idx="9">
                  <c:v>66.2</c:v>
                </c:pt>
                <c:pt idx="10">
                  <c:v>66.2</c:v>
                </c:pt>
                <c:pt idx="11">
                  <c:v>66.2</c:v>
                </c:pt>
                <c:pt idx="12">
                  <c:v>66.2</c:v>
                </c:pt>
                <c:pt idx="13">
                  <c:v>66.2</c:v>
                </c:pt>
                <c:pt idx="14">
                  <c:v>66.2</c:v>
                </c:pt>
                <c:pt idx="15">
                  <c:v>66.2</c:v>
                </c:pt>
                <c:pt idx="16">
                  <c:v>66.2</c:v>
                </c:pt>
                <c:pt idx="17">
                  <c:v>66.2</c:v>
                </c:pt>
                <c:pt idx="18">
                  <c:v>66.2</c:v>
                </c:pt>
                <c:pt idx="19">
                  <c:v>66.2</c:v>
                </c:pt>
                <c:pt idx="20">
                  <c:v>66.2</c:v>
                </c:pt>
                <c:pt idx="21">
                  <c:v>66.2</c:v>
                </c:pt>
                <c:pt idx="22">
                  <c:v>66.2</c:v>
                </c:pt>
                <c:pt idx="23">
                  <c:v>66.2</c:v>
                </c:pt>
                <c:pt idx="24">
                  <c:v>66.2</c:v>
                </c:pt>
                <c:pt idx="25">
                  <c:v>66.2</c:v>
                </c:pt>
                <c:pt idx="26">
                  <c:v>66.2</c:v>
                </c:pt>
                <c:pt idx="27">
                  <c:v>66.2</c:v>
                </c:pt>
                <c:pt idx="28">
                  <c:v>66.2</c:v>
                </c:pt>
                <c:pt idx="29">
                  <c:v>66.2</c:v>
                </c:pt>
                <c:pt idx="30">
                  <c:v>66.2</c:v>
                </c:pt>
                <c:pt idx="31">
                  <c:v>66.2</c:v>
                </c:pt>
                <c:pt idx="32">
                  <c:v>66.2</c:v>
                </c:pt>
                <c:pt idx="33">
                  <c:v>66.2</c:v>
                </c:pt>
                <c:pt idx="34">
                  <c:v>66.2</c:v>
                </c:pt>
                <c:pt idx="35">
                  <c:v>66.2</c:v>
                </c:pt>
                <c:pt idx="36">
                  <c:v>66.2</c:v>
                </c:pt>
                <c:pt idx="37">
                  <c:v>66.2</c:v>
                </c:pt>
                <c:pt idx="38">
                  <c:v>66.2</c:v>
                </c:pt>
                <c:pt idx="39">
                  <c:v>66.2</c:v>
                </c:pt>
                <c:pt idx="40">
                  <c:v>66.2</c:v>
                </c:pt>
                <c:pt idx="41">
                  <c:v>66.2</c:v>
                </c:pt>
                <c:pt idx="42">
                  <c:v>66.2</c:v>
                </c:pt>
                <c:pt idx="43">
                  <c:v>66.2</c:v>
                </c:pt>
                <c:pt idx="44">
                  <c:v>66.2</c:v>
                </c:pt>
                <c:pt idx="45">
                  <c:v>66.2</c:v>
                </c:pt>
                <c:pt idx="46">
                  <c:v>66.2</c:v>
                </c:pt>
                <c:pt idx="47">
                  <c:v>66.2</c:v>
                </c:pt>
              </c:numCache>
            </c:numRef>
          </c:val>
          <c:smooth val="0"/>
          <c:extLst>
            <c:ext xmlns:c16="http://schemas.microsoft.com/office/drawing/2014/chart" uri="{C3380CC4-5D6E-409C-BE32-E72D297353CC}">
              <c16:uniqueId val="{00000007-7B1C-4BFF-BC15-67715D80276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out"/>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out"/>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5"/>
        <c:delete val="1"/>
      </c:legendEntry>
      <c:legendEntry>
        <c:idx val="6"/>
        <c:delete val="1"/>
      </c:legendEntry>
      <c:layout>
        <c:manualLayout>
          <c:xMode val="edge"/>
          <c:yMode val="edge"/>
          <c:x val="6.8355977042662261E-2"/>
          <c:y val="0.79065412260964241"/>
          <c:w val="0.89215803904946367"/>
          <c:h val="0.20719524571616899"/>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5162940993035345"/>
        </c:manualLayout>
      </c:layout>
      <c:barChart>
        <c:barDir val="col"/>
        <c:grouping val="stacked"/>
        <c:varyColors val="0"/>
        <c:ser>
          <c:idx val="1"/>
          <c:order val="0"/>
          <c:tx>
            <c:strRef>
              <c:f>'[【グラフ】市町村_0728b (version 1).xlsx]全体版 '!$AC$2</c:f>
              <c:strCache>
                <c:ptCount val="1"/>
                <c:pt idx="0">
                  <c:v>Ⅰ　ＰＤＣＡサイクルの活用による保険者機能の強化に向けた体制等の構築(60点)(平均39.7点)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'!$AC$3:$AC$50</c:f>
              <c:numCache>
                <c:formatCode>General</c:formatCode>
                <c:ptCount val="48"/>
                <c:pt idx="0">
                  <c:v>28.100558659217878</c:v>
                </c:pt>
                <c:pt idx="1">
                  <c:v>45.25</c:v>
                </c:pt>
                <c:pt idx="2">
                  <c:v>29.09090909090909</c:v>
                </c:pt>
                <c:pt idx="3">
                  <c:v>34</c:v>
                </c:pt>
                <c:pt idx="4">
                  <c:v>28.8</c:v>
                </c:pt>
                <c:pt idx="5">
                  <c:v>43.714285714285715</c:v>
                </c:pt>
                <c:pt idx="6">
                  <c:v>43.389830508474574</c:v>
                </c:pt>
                <c:pt idx="7">
                  <c:v>48.863636363636367</c:v>
                </c:pt>
                <c:pt idx="8">
                  <c:v>46.8</c:v>
                </c:pt>
                <c:pt idx="9">
                  <c:v>44.571428571428569</c:v>
                </c:pt>
                <c:pt idx="10">
                  <c:v>45.555555555555557</c:v>
                </c:pt>
                <c:pt idx="11">
                  <c:v>34.629629629629626</c:v>
                </c:pt>
                <c:pt idx="12">
                  <c:v>47.903225806451616</c:v>
                </c:pt>
                <c:pt idx="13">
                  <c:v>46.363636363636367</c:v>
                </c:pt>
                <c:pt idx="14">
                  <c:v>54.666666666666664</c:v>
                </c:pt>
                <c:pt idx="15">
                  <c:v>49.333333333333336</c:v>
                </c:pt>
                <c:pt idx="16">
                  <c:v>48.421052631578945</c:v>
                </c:pt>
                <c:pt idx="17">
                  <c:v>50</c:v>
                </c:pt>
                <c:pt idx="18">
                  <c:v>34.814814814814817</c:v>
                </c:pt>
                <c:pt idx="19">
                  <c:v>20.90909090909091</c:v>
                </c:pt>
                <c:pt idx="20">
                  <c:v>43.095238095238095</c:v>
                </c:pt>
                <c:pt idx="21">
                  <c:v>59.428571428571431</c:v>
                </c:pt>
                <c:pt idx="22">
                  <c:v>38.333333333333336</c:v>
                </c:pt>
                <c:pt idx="23">
                  <c:v>38.620689655172413</c:v>
                </c:pt>
                <c:pt idx="24">
                  <c:v>41.578947368421055</c:v>
                </c:pt>
                <c:pt idx="25">
                  <c:v>38.846153846153847</c:v>
                </c:pt>
                <c:pt idx="26">
                  <c:v>49.069767441860463</c:v>
                </c:pt>
                <c:pt idx="27">
                  <c:v>36.585365853658537</c:v>
                </c:pt>
                <c:pt idx="28">
                  <c:v>25.641025641025642</c:v>
                </c:pt>
                <c:pt idx="29">
                  <c:v>53.333333333333336</c:v>
                </c:pt>
                <c:pt idx="30">
                  <c:v>47.368421052631582</c:v>
                </c:pt>
                <c:pt idx="31">
                  <c:v>44.736842105263158</c:v>
                </c:pt>
                <c:pt idx="32">
                  <c:v>30</c:v>
                </c:pt>
                <c:pt idx="33">
                  <c:v>39.565217391304351</c:v>
                </c:pt>
                <c:pt idx="34">
                  <c:v>33.684210526315788</c:v>
                </c:pt>
                <c:pt idx="35">
                  <c:v>45</c:v>
                </c:pt>
                <c:pt idx="36">
                  <c:v>42.941176470588232</c:v>
                </c:pt>
                <c:pt idx="37">
                  <c:v>44.5</c:v>
                </c:pt>
                <c:pt idx="38">
                  <c:v>43.823529411764703</c:v>
                </c:pt>
                <c:pt idx="39">
                  <c:v>40.166666666666664</c:v>
                </c:pt>
                <c:pt idx="40">
                  <c:v>46.5</c:v>
                </c:pt>
                <c:pt idx="41">
                  <c:v>37.142857142857146</c:v>
                </c:pt>
                <c:pt idx="42">
                  <c:v>43.333333333333336</c:v>
                </c:pt>
                <c:pt idx="43">
                  <c:v>44.444444444444443</c:v>
                </c:pt>
                <c:pt idx="44">
                  <c:v>30.76923076923077</c:v>
                </c:pt>
                <c:pt idx="45">
                  <c:v>32.558139534883722</c:v>
                </c:pt>
                <c:pt idx="46">
                  <c:v>50.731707317073173</c:v>
                </c:pt>
                <c:pt idx="47" formatCode="0.0_ ">
                  <c:v>39.724296381390005</c:v>
                </c:pt>
              </c:numCache>
            </c:numRef>
          </c:val>
          <c:extLst>
            <c:ext xmlns:c16="http://schemas.microsoft.com/office/drawing/2014/chart" uri="{C3380CC4-5D6E-409C-BE32-E72D297353CC}">
              <c16:uniqueId val="{00000000-5E50-4FD9-909C-035077AA5BD0}"/>
            </c:ext>
          </c:extLst>
        </c:ser>
        <c:ser>
          <c:idx val="2"/>
          <c:order val="1"/>
          <c:tx>
            <c:strRef>
              <c:f>'[【グラフ】市町村_0728b (version 1).xlsx]全体版 '!$AD$2</c:f>
              <c:strCache>
                <c:ptCount val="1"/>
                <c:pt idx="0">
                  <c:v>Ⅱ　自立支援、重度化防止等に資する施策の推進(775点)(平均384.5点)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'!$AD$3:$AD$50</c:f>
              <c:numCache>
                <c:formatCode>General</c:formatCode>
                <c:ptCount val="48"/>
                <c:pt idx="0">
                  <c:v>360.28491620111731</c:v>
                </c:pt>
                <c:pt idx="1">
                  <c:v>421.17500000000001</c:v>
                </c:pt>
                <c:pt idx="2">
                  <c:v>355.06060606060606</c:v>
                </c:pt>
                <c:pt idx="3">
                  <c:v>393.54285714285714</c:v>
                </c:pt>
                <c:pt idx="4">
                  <c:v>291.83999999999997</c:v>
                </c:pt>
                <c:pt idx="5">
                  <c:v>386</c:v>
                </c:pt>
                <c:pt idx="6">
                  <c:v>334.03389830508473</c:v>
                </c:pt>
                <c:pt idx="7">
                  <c:v>343.40909090909093</c:v>
                </c:pt>
                <c:pt idx="8">
                  <c:v>387.56</c:v>
                </c:pt>
                <c:pt idx="9">
                  <c:v>358.57142857142856</c:v>
                </c:pt>
                <c:pt idx="10">
                  <c:v>361.22222222222223</c:v>
                </c:pt>
                <c:pt idx="11">
                  <c:v>326.7037037037037</c:v>
                </c:pt>
                <c:pt idx="12">
                  <c:v>406.40322580645159</c:v>
                </c:pt>
                <c:pt idx="13">
                  <c:v>374.21212121212119</c:v>
                </c:pt>
                <c:pt idx="14">
                  <c:v>403.46666666666664</c:v>
                </c:pt>
                <c:pt idx="15">
                  <c:v>524.33333333333337</c:v>
                </c:pt>
                <c:pt idx="16">
                  <c:v>425.63157894736844</c:v>
                </c:pt>
                <c:pt idx="17">
                  <c:v>384.35294117647061</c:v>
                </c:pt>
                <c:pt idx="18">
                  <c:v>395.37037037037038</c:v>
                </c:pt>
                <c:pt idx="19">
                  <c:v>379.3766233766234</c:v>
                </c:pt>
                <c:pt idx="20">
                  <c:v>376.78571428571428</c:v>
                </c:pt>
                <c:pt idx="21">
                  <c:v>448.17142857142858</c:v>
                </c:pt>
                <c:pt idx="22">
                  <c:v>386.61111111111109</c:v>
                </c:pt>
                <c:pt idx="23">
                  <c:v>392.75862068965517</c:v>
                </c:pt>
                <c:pt idx="24">
                  <c:v>407.89473684210526</c:v>
                </c:pt>
                <c:pt idx="25">
                  <c:v>342.69230769230768</c:v>
                </c:pt>
                <c:pt idx="26">
                  <c:v>436.32558139534882</c:v>
                </c:pt>
                <c:pt idx="27">
                  <c:v>423.5609756097561</c:v>
                </c:pt>
                <c:pt idx="28">
                  <c:v>346.58974358974359</c:v>
                </c:pt>
                <c:pt idx="29">
                  <c:v>367.66666666666669</c:v>
                </c:pt>
                <c:pt idx="30">
                  <c:v>405.05263157894734</c:v>
                </c:pt>
                <c:pt idx="31">
                  <c:v>441.4736842105263</c:v>
                </c:pt>
                <c:pt idx="32">
                  <c:v>435.88888888888891</c:v>
                </c:pt>
                <c:pt idx="33">
                  <c:v>384.21739130434781</c:v>
                </c:pt>
                <c:pt idx="34">
                  <c:v>339.57894736842104</c:v>
                </c:pt>
                <c:pt idx="35">
                  <c:v>350.5</c:v>
                </c:pt>
                <c:pt idx="36">
                  <c:v>341.8235294117647</c:v>
                </c:pt>
                <c:pt idx="37">
                  <c:v>339.75</c:v>
                </c:pt>
                <c:pt idx="38">
                  <c:v>435.08823529411762</c:v>
                </c:pt>
                <c:pt idx="39">
                  <c:v>397.61666666666667</c:v>
                </c:pt>
                <c:pt idx="40">
                  <c:v>459</c:v>
                </c:pt>
                <c:pt idx="41">
                  <c:v>432.57142857142856</c:v>
                </c:pt>
                <c:pt idx="42">
                  <c:v>427.75555555555553</c:v>
                </c:pt>
                <c:pt idx="43">
                  <c:v>488.05555555555554</c:v>
                </c:pt>
                <c:pt idx="44">
                  <c:v>398.03846153846155</c:v>
                </c:pt>
                <c:pt idx="45">
                  <c:v>399.53488372093022</c:v>
                </c:pt>
                <c:pt idx="46">
                  <c:v>354.58536585365852</c:v>
                </c:pt>
                <c:pt idx="47" formatCode="0.0_ ">
                  <c:v>384.5</c:v>
                </c:pt>
              </c:numCache>
            </c:numRef>
          </c:val>
          <c:extLst>
            <c:ext xmlns:c16="http://schemas.microsoft.com/office/drawing/2014/chart" uri="{C3380CC4-5D6E-409C-BE32-E72D297353CC}">
              <c16:uniqueId val="{00000001-5E50-4FD9-909C-035077AA5BD0}"/>
            </c:ext>
          </c:extLst>
        </c:ser>
        <c:ser>
          <c:idx val="3"/>
          <c:order val="2"/>
          <c:tx>
            <c:strRef>
              <c:f>'[【グラフ】市町村_0728b (version 1).xlsx]全体版 '!$AE$2</c:f>
              <c:strCache>
                <c:ptCount val="1"/>
                <c:pt idx="0">
                  <c:v>Ⅲ　介護保険運営の安定化に資する施策の推進(50点)(平均12.1点)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'!$AE$3:$AE$50</c:f>
              <c:numCache>
                <c:formatCode>General</c:formatCode>
                <c:ptCount val="48"/>
                <c:pt idx="0">
                  <c:v>10.670391061452515</c:v>
                </c:pt>
                <c:pt idx="1">
                  <c:v>9</c:v>
                </c:pt>
                <c:pt idx="2">
                  <c:v>10.909090909090908</c:v>
                </c:pt>
                <c:pt idx="3">
                  <c:v>9.1428571428571423</c:v>
                </c:pt>
                <c:pt idx="4">
                  <c:v>4</c:v>
                </c:pt>
                <c:pt idx="5">
                  <c:v>10</c:v>
                </c:pt>
                <c:pt idx="6">
                  <c:v>6.4406779661016946</c:v>
                </c:pt>
                <c:pt idx="7">
                  <c:v>10.681818181818182</c:v>
                </c:pt>
                <c:pt idx="8">
                  <c:v>18.8</c:v>
                </c:pt>
                <c:pt idx="9">
                  <c:v>7.1428571428571432</c:v>
                </c:pt>
                <c:pt idx="10">
                  <c:v>8.8888888888888893</c:v>
                </c:pt>
                <c:pt idx="11">
                  <c:v>12.962962962962964</c:v>
                </c:pt>
                <c:pt idx="12">
                  <c:v>23.548387096774192</c:v>
                </c:pt>
                <c:pt idx="13">
                  <c:v>18.787878787878789</c:v>
                </c:pt>
                <c:pt idx="14">
                  <c:v>15</c:v>
                </c:pt>
                <c:pt idx="15">
                  <c:v>20.666666666666668</c:v>
                </c:pt>
                <c:pt idx="16">
                  <c:v>10.526315789473685</c:v>
                </c:pt>
                <c:pt idx="17">
                  <c:v>10</c:v>
                </c:pt>
                <c:pt idx="18">
                  <c:v>7.0370370370370372</c:v>
                </c:pt>
                <c:pt idx="19">
                  <c:v>8.4415584415584419</c:v>
                </c:pt>
                <c:pt idx="20">
                  <c:v>10.952380952380953</c:v>
                </c:pt>
                <c:pt idx="21">
                  <c:v>20.285714285714285</c:v>
                </c:pt>
                <c:pt idx="22">
                  <c:v>12.592592592592593</c:v>
                </c:pt>
                <c:pt idx="23">
                  <c:v>14.827586206896552</c:v>
                </c:pt>
                <c:pt idx="24">
                  <c:v>16.315789473684209</c:v>
                </c:pt>
                <c:pt idx="25">
                  <c:v>14.23076923076923</c:v>
                </c:pt>
                <c:pt idx="26">
                  <c:v>23.023255813953487</c:v>
                </c:pt>
                <c:pt idx="27">
                  <c:v>16.341463414634145</c:v>
                </c:pt>
                <c:pt idx="28">
                  <c:v>6.666666666666667</c:v>
                </c:pt>
                <c:pt idx="29">
                  <c:v>5</c:v>
                </c:pt>
                <c:pt idx="30">
                  <c:v>8.4210526315789469</c:v>
                </c:pt>
                <c:pt idx="31">
                  <c:v>17.368421052631579</c:v>
                </c:pt>
                <c:pt idx="32">
                  <c:v>10.37037037037037</c:v>
                </c:pt>
                <c:pt idx="33">
                  <c:v>16.521739130434781</c:v>
                </c:pt>
                <c:pt idx="34">
                  <c:v>5.2631578947368425</c:v>
                </c:pt>
                <c:pt idx="35">
                  <c:v>7.083333333333333</c:v>
                </c:pt>
                <c:pt idx="36">
                  <c:v>7.6470588235294121</c:v>
                </c:pt>
                <c:pt idx="37">
                  <c:v>8.5</c:v>
                </c:pt>
                <c:pt idx="38">
                  <c:v>18.235294117647058</c:v>
                </c:pt>
                <c:pt idx="39">
                  <c:v>11</c:v>
                </c:pt>
                <c:pt idx="40">
                  <c:v>22</c:v>
                </c:pt>
                <c:pt idx="41">
                  <c:v>15.714285714285714</c:v>
                </c:pt>
                <c:pt idx="42">
                  <c:v>9.7777777777777786</c:v>
                </c:pt>
                <c:pt idx="43">
                  <c:v>18.888888888888889</c:v>
                </c:pt>
                <c:pt idx="44">
                  <c:v>9.2307692307692299</c:v>
                </c:pt>
                <c:pt idx="45">
                  <c:v>16.279069767441861</c:v>
                </c:pt>
                <c:pt idx="46">
                  <c:v>6.8292682926829267</c:v>
                </c:pt>
                <c:pt idx="47" formatCode="0.0_ ">
                  <c:v>12.1</c:v>
                </c:pt>
              </c:numCache>
            </c:numRef>
          </c:val>
          <c:extLst>
            <c:ext xmlns:c16="http://schemas.microsoft.com/office/drawing/2014/chart" uri="{C3380CC4-5D6E-409C-BE32-E72D297353CC}">
              <c16:uniqueId val="{00000002-5E50-4FD9-909C-035077AA5BD0}"/>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4"/>
          <c:order val="3"/>
          <c:tx>
            <c:strRef>
              <c:f>'[【グラフ】市町村_0728b (version 1).xlsx]全体版 '!$AF$2</c:f>
              <c:strCache>
                <c:ptCount val="1"/>
                <c:pt idx="0">
                  <c:v>合計</c:v>
                </c:pt>
              </c:strCache>
            </c:strRef>
          </c:tx>
          <c:spPr>
            <a:ln w="6350">
              <a:noFill/>
            </a:ln>
            <a:effectLst/>
          </c:spPr>
          <c:marker>
            <c:symbol val="none"/>
          </c:marker>
          <c:dLbls>
            <c:dLbl>
              <c:idx val="7"/>
              <c:layout>
                <c:manualLayout>
                  <c:x val="-2.1758189671443721E-2"/>
                  <c:y val="-1.78088427827004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E50-4FD9-909C-035077AA5BD0}"/>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4-5E50-4FD9-909C-035077AA5BD0}"/>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'!$AF$3:$AF$50</c:f>
              <c:numCache>
                <c:formatCode>General</c:formatCode>
                <c:ptCount val="48"/>
                <c:pt idx="0">
                  <c:v>399.0558659217877</c:v>
                </c:pt>
                <c:pt idx="1">
                  <c:v>475.42500000000001</c:v>
                </c:pt>
                <c:pt idx="2">
                  <c:v>395.06060606060606</c:v>
                </c:pt>
                <c:pt idx="3">
                  <c:v>436.68571428571431</c:v>
                </c:pt>
                <c:pt idx="4">
                  <c:v>324.64</c:v>
                </c:pt>
                <c:pt idx="5">
                  <c:v>439.71428571428572</c:v>
                </c:pt>
                <c:pt idx="6">
                  <c:v>383.86440677966101</c:v>
                </c:pt>
                <c:pt idx="7">
                  <c:v>402.95454545454544</c:v>
                </c:pt>
                <c:pt idx="8">
                  <c:v>453.16</c:v>
                </c:pt>
                <c:pt idx="9">
                  <c:v>410.28571428571428</c:v>
                </c:pt>
                <c:pt idx="10">
                  <c:v>415.66666666666669</c:v>
                </c:pt>
                <c:pt idx="11">
                  <c:v>374.2962962962963</c:v>
                </c:pt>
                <c:pt idx="12">
                  <c:v>477.85483870967744</c:v>
                </c:pt>
                <c:pt idx="13">
                  <c:v>439.36363636363637</c:v>
                </c:pt>
                <c:pt idx="14">
                  <c:v>473.13333333333333</c:v>
                </c:pt>
                <c:pt idx="15">
                  <c:v>594.33333333333337</c:v>
                </c:pt>
                <c:pt idx="16">
                  <c:v>484.57894736842104</c:v>
                </c:pt>
                <c:pt idx="17">
                  <c:v>444.35294117647061</c:v>
                </c:pt>
                <c:pt idx="18">
                  <c:v>437.22222222222223</c:v>
                </c:pt>
                <c:pt idx="19">
                  <c:v>408.72727272727275</c:v>
                </c:pt>
                <c:pt idx="20">
                  <c:v>430.83333333333331</c:v>
                </c:pt>
                <c:pt idx="21">
                  <c:v>527.88571428571424</c:v>
                </c:pt>
                <c:pt idx="22">
                  <c:v>437.53703703703701</c:v>
                </c:pt>
                <c:pt idx="23">
                  <c:v>446.20689655172413</c:v>
                </c:pt>
                <c:pt idx="24">
                  <c:v>465.78947368421052</c:v>
                </c:pt>
                <c:pt idx="25">
                  <c:v>395.76923076923077</c:v>
                </c:pt>
                <c:pt idx="26">
                  <c:v>508.41860465116281</c:v>
                </c:pt>
                <c:pt idx="27">
                  <c:v>476.48780487804879</c:v>
                </c:pt>
                <c:pt idx="28">
                  <c:v>378.89743589743591</c:v>
                </c:pt>
                <c:pt idx="29">
                  <c:v>426</c:v>
                </c:pt>
                <c:pt idx="30">
                  <c:v>460.84210526315792</c:v>
                </c:pt>
                <c:pt idx="31">
                  <c:v>503.57894736842104</c:v>
                </c:pt>
                <c:pt idx="32">
                  <c:v>476.25925925925924</c:v>
                </c:pt>
                <c:pt idx="33">
                  <c:v>440.30434782608694</c:v>
                </c:pt>
                <c:pt idx="34">
                  <c:v>378.5263157894737</c:v>
                </c:pt>
                <c:pt idx="35">
                  <c:v>402.58333333333331</c:v>
                </c:pt>
                <c:pt idx="36">
                  <c:v>392.41176470588238</c:v>
                </c:pt>
                <c:pt idx="37">
                  <c:v>392.75</c:v>
                </c:pt>
                <c:pt idx="38">
                  <c:v>497.14705882352939</c:v>
                </c:pt>
                <c:pt idx="39">
                  <c:v>448.78333333333336</c:v>
                </c:pt>
                <c:pt idx="40">
                  <c:v>527.5</c:v>
                </c:pt>
                <c:pt idx="41">
                  <c:v>485.42857142857144</c:v>
                </c:pt>
                <c:pt idx="42">
                  <c:v>480.86666666666667</c:v>
                </c:pt>
                <c:pt idx="43">
                  <c:v>551.38888888888891</c:v>
                </c:pt>
                <c:pt idx="44">
                  <c:v>438.03846153846155</c:v>
                </c:pt>
                <c:pt idx="45">
                  <c:v>448.37209302325579</c:v>
                </c:pt>
                <c:pt idx="46">
                  <c:v>412.14634146341461</c:v>
                </c:pt>
                <c:pt idx="47" formatCode="0.0_ ">
                  <c:v>436.3251005169443</c:v>
                </c:pt>
              </c:numCache>
            </c:numRef>
          </c:val>
          <c:smooth val="0"/>
          <c:extLst>
            <c:ext xmlns:c16="http://schemas.microsoft.com/office/drawing/2014/chart" uri="{C3380CC4-5D6E-409C-BE32-E72D297353CC}">
              <c16:uniqueId val="{00000005-5E50-4FD9-909C-035077AA5BD0}"/>
            </c:ext>
          </c:extLst>
        </c:ser>
        <c:ser>
          <c:idx val="5"/>
          <c:order val="4"/>
          <c:tx>
            <c:strRef>
              <c:f>'[【グラフ】市町村_0728b (version 1).xlsx]全体版 '!$AG$2</c:f>
              <c:strCache>
                <c:ptCount val="1"/>
                <c:pt idx="0">
                  <c:v>平均</c:v>
                </c:pt>
              </c:strCache>
            </c:strRef>
          </c:tx>
          <c:spPr>
            <a:ln w="19050">
              <a:solidFill>
                <a:srgbClr val="FF0000"/>
              </a:solidFill>
              <a:prstDash val="sysDash"/>
            </a:ln>
            <a:effectLst/>
          </c:spPr>
          <c:marker>
            <c:symbol val="none"/>
          </c:marker>
          <c:cat>
            <c:strRef>
              <c:f>'[【グラフ】市町村_0728b (version 1).xlsx]全体版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'[【グラフ】市町村_0728b (version 1).xlsx]全体版 '!$AG$3:$AG$50</c:f>
              <c:numCache>
                <c:formatCode>0.0_ </c:formatCode>
                <c:ptCount val="48"/>
                <c:pt idx="0">
                  <c:v>436.3251005169443</c:v>
                </c:pt>
                <c:pt idx="1">
                  <c:v>436.3251005169443</c:v>
                </c:pt>
                <c:pt idx="2">
                  <c:v>436.3251005169443</c:v>
                </c:pt>
                <c:pt idx="3">
                  <c:v>436.3251005169443</c:v>
                </c:pt>
                <c:pt idx="4">
                  <c:v>436.3251005169443</c:v>
                </c:pt>
                <c:pt idx="5">
                  <c:v>436.3251005169443</c:v>
                </c:pt>
                <c:pt idx="6">
                  <c:v>436.3251005169443</c:v>
                </c:pt>
                <c:pt idx="7">
                  <c:v>436.3251005169443</c:v>
                </c:pt>
                <c:pt idx="8">
                  <c:v>436.3251005169443</c:v>
                </c:pt>
                <c:pt idx="9">
                  <c:v>436.3251005169443</c:v>
                </c:pt>
                <c:pt idx="10">
                  <c:v>436.3251005169443</c:v>
                </c:pt>
                <c:pt idx="11">
                  <c:v>436.3251005169443</c:v>
                </c:pt>
                <c:pt idx="12">
                  <c:v>436.3251005169443</c:v>
                </c:pt>
                <c:pt idx="13">
                  <c:v>436.3251005169443</c:v>
                </c:pt>
                <c:pt idx="14">
                  <c:v>436.3251005169443</c:v>
                </c:pt>
                <c:pt idx="15">
                  <c:v>436.3251005169443</c:v>
                </c:pt>
                <c:pt idx="16">
                  <c:v>436.3251005169443</c:v>
                </c:pt>
                <c:pt idx="17">
                  <c:v>436.3251005169443</c:v>
                </c:pt>
                <c:pt idx="18">
                  <c:v>436.3251005169443</c:v>
                </c:pt>
                <c:pt idx="19">
                  <c:v>436.3251005169443</c:v>
                </c:pt>
                <c:pt idx="20">
                  <c:v>436.3251005169443</c:v>
                </c:pt>
                <c:pt idx="21">
                  <c:v>436.3251005169443</c:v>
                </c:pt>
                <c:pt idx="22">
                  <c:v>436.3251005169443</c:v>
                </c:pt>
                <c:pt idx="23">
                  <c:v>436.3251005169443</c:v>
                </c:pt>
                <c:pt idx="24">
                  <c:v>436.3251005169443</c:v>
                </c:pt>
                <c:pt idx="25">
                  <c:v>436.3251005169443</c:v>
                </c:pt>
                <c:pt idx="26">
                  <c:v>436.3251005169443</c:v>
                </c:pt>
                <c:pt idx="27">
                  <c:v>436.3251005169443</c:v>
                </c:pt>
                <c:pt idx="28">
                  <c:v>436.3251005169443</c:v>
                </c:pt>
                <c:pt idx="29">
                  <c:v>436.3251005169443</c:v>
                </c:pt>
                <c:pt idx="30">
                  <c:v>436.3251005169443</c:v>
                </c:pt>
                <c:pt idx="31">
                  <c:v>436.3251005169443</c:v>
                </c:pt>
                <c:pt idx="32">
                  <c:v>436.3251005169443</c:v>
                </c:pt>
                <c:pt idx="33">
                  <c:v>436.3251005169443</c:v>
                </c:pt>
                <c:pt idx="34">
                  <c:v>436.3251005169443</c:v>
                </c:pt>
                <c:pt idx="35">
                  <c:v>436.3251005169443</c:v>
                </c:pt>
                <c:pt idx="36">
                  <c:v>436.3251005169443</c:v>
                </c:pt>
                <c:pt idx="37">
                  <c:v>436.3251005169443</c:v>
                </c:pt>
                <c:pt idx="38">
                  <c:v>436.3251005169443</c:v>
                </c:pt>
                <c:pt idx="39">
                  <c:v>436.3251005169443</c:v>
                </c:pt>
                <c:pt idx="40">
                  <c:v>436.3251005169443</c:v>
                </c:pt>
                <c:pt idx="41">
                  <c:v>436.3251005169443</c:v>
                </c:pt>
                <c:pt idx="42">
                  <c:v>436.3251005169443</c:v>
                </c:pt>
                <c:pt idx="43">
                  <c:v>436.3251005169443</c:v>
                </c:pt>
                <c:pt idx="44">
                  <c:v>436.3251005169443</c:v>
                </c:pt>
                <c:pt idx="45">
                  <c:v>436.3251005169443</c:v>
                </c:pt>
                <c:pt idx="46">
                  <c:v>436.3251005169443</c:v>
                </c:pt>
                <c:pt idx="47">
                  <c:v>436.3251005169443</c:v>
                </c:pt>
              </c:numCache>
            </c:numRef>
          </c:val>
          <c:smooth val="0"/>
          <c:extLst>
            <c:ext xmlns:c16="http://schemas.microsoft.com/office/drawing/2014/chart" uri="{C3380CC4-5D6E-409C-BE32-E72D297353CC}">
              <c16:uniqueId val="{00000006-5E50-4FD9-909C-035077AA5BD0}"/>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3"/>
        <c:delete val="1"/>
      </c:legendEntry>
      <c:legendEntry>
        <c:idx val="4"/>
        <c:delete val="1"/>
      </c:legendEntry>
      <c:layout>
        <c:manualLayout>
          <c:xMode val="edge"/>
          <c:yMode val="edge"/>
          <c:x val="0.18243482316791204"/>
          <c:y val="0.83708197218199576"/>
          <c:w val="0.70027870141696213"/>
          <c:h val="0.14703970632809077"/>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0719065701421284"/>
        </c:manualLayout>
      </c:layout>
      <c:barChart>
        <c:barDir val="col"/>
        <c:grouping val="stacked"/>
        <c:varyColors val="0"/>
        <c:ser>
          <c:idx val="1"/>
          <c:order val="0"/>
          <c:tx>
            <c:strRef>
              <c:f>'Ⅲ（１）'!$X$3</c:f>
              <c:strCache>
                <c:ptCount val="1"/>
                <c:pt idx="0">
                  <c:v>①介護給付の適正化事業の主要５事業のうち、いくつ実施しているか(20点、15点、10点)(平均17.4点)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'Ⅲ（１）'!$X$4:$X$51</c:f>
              <c:numCache>
                <c:formatCode>General</c:formatCode>
                <c:ptCount val="48"/>
                <c:pt idx="0">
                  <c:v>14.776536312849162</c:v>
                </c:pt>
                <c:pt idx="1">
                  <c:v>19.25</c:v>
                </c:pt>
                <c:pt idx="2">
                  <c:v>17.424242424242426</c:v>
                </c:pt>
                <c:pt idx="3">
                  <c:v>14</c:v>
                </c:pt>
                <c:pt idx="4">
                  <c:v>17.399999999999999</c:v>
                </c:pt>
                <c:pt idx="5">
                  <c:v>15.142857142857142</c:v>
                </c:pt>
                <c:pt idx="6">
                  <c:v>14.576271186440678</c:v>
                </c:pt>
                <c:pt idx="7">
                  <c:v>18.863636363636363</c:v>
                </c:pt>
                <c:pt idx="8">
                  <c:v>17.2</c:v>
                </c:pt>
                <c:pt idx="9">
                  <c:v>16.857142857142858</c:v>
                </c:pt>
                <c:pt idx="10">
                  <c:v>18.80952380952381</c:v>
                </c:pt>
                <c:pt idx="11">
                  <c:v>15.277777777777779</c:v>
                </c:pt>
                <c:pt idx="12">
                  <c:v>19.112903225806452</c:v>
                </c:pt>
                <c:pt idx="13">
                  <c:v>17.272727272727273</c:v>
                </c:pt>
                <c:pt idx="14">
                  <c:v>15.833333333333334</c:v>
                </c:pt>
                <c:pt idx="15">
                  <c:v>19</c:v>
                </c:pt>
                <c:pt idx="16">
                  <c:v>18.157894736842106</c:v>
                </c:pt>
                <c:pt idx="17">
                  <c:v>20</c:v>
                </c:pt>
                <c:pt idx="18">
                  <c:v>17.777777777777779</c:v>
                </c:pt>
                <c:pt idx="19">
                  <c:v>16.038961038961038</c:v>
                </c:pt>
                <c:pt idx="20">
                  <c:v>16.904761904761905</c:v>
                </c:pt>
                <c:pt idx="21">
                  <c:v>19.714285714285715</c:v>
                </c:pt>
                <c:pt idx="22">
                  <c:v>20</c:v>
                </c:pt>
                <c:pt idx="23">
                  <c:v>18.793103448275861</c:v>
                </c:pt>
                <c:pt idx="24">
                  <c:v>18.421052631578949</c:v>
                </c:pt>
                <c:pt idx="25">
                  <c:v>13.461538461538462</c:v>
                </c:pt>
                <c:pt idx="26">
                  <c:v>19.534883720930232</c:v>
                </c:pt>
                <c:pt idx="27">
                  <c:v>18.292682926829269</c:v>
                </c:pt>
                <c:pt idx="28">
                  <c:v>17.820512820512821</c:v>
                </c:pt>
                <c:pt idx="29">
                  <c:v>17.333333333333332</c:v>
                </c:pt>
                <c:pt idx="30">
                  <c:v>14.736842105263158</c:v>
                </c:pt>
                <c:pt idx="31">
                  <c:v>17.105263157894736</c:v>
                </c:pt>
                <c:pt idx="32">
                  <c:v>18.888888888888889</c:v>
                </c:pt>
                <c:pt idx="33">
                  <c:v>18.695652173913043</c:v>
                </c:pt>
                <c:pt idx="34">
                  <c:v>17.894736842105264</c:v>
                </c:pt>
                <c:pt idx="35">
                  <c:v>17.291666666666668</c:v>
                </c:pt>
                <c:pt idx="36">
                  <c:v>20</c:v>
                </c:pt>
                <c:pt idx="37">
                  <c:v>19.5</c:v>
                </c:pt>
                <c:pt idx="38">
                  <c:v>19.558823529411764</c:v>
                </c:pt>
                <c:pt idx="39">
                  <c:v>19.416666666666668</c:v>
                </c:pt>
                <c:pt idx="40">
                  <c:v>15.75</c:v>
                </c:pt>
                <c:pt idx="41">
                  <c:v>17.857142857142858</c:v>
                </c:pt>
                <c:pt idx="42">
                  <c:v>17.888888888888889</c:v>
                </c:pt>
                <c:pt idx="43">
                  <c:v>17.222222222222221</c:v>
                </c:pt>
                <c:pt idx="44">
                  <c:v>18.653846153846153</c:v>
                </c:pt>
                <c:pt idx="45">
                  <c:v>18.488372093023255</c:v>
                </c:pt>
                <c:pt idx="46">
                  <c:v>19.26829268292683</c:v>
                </c:pt>
                <c:pt idx="47" formatCode="0.0_ ">
                  <c:v>17.399999999999999</c:v>
                </c:pt>
              </c:numCache>
            </c:numRef>
          </c:val>
          <c:extLst>
            <c:ext xmlns:c16="http://schemas.microsoft.com/office/drawing/2014/chart" uri="{C3380CC4-5D6E-409C-BE32-E72D297353CC}">
              <c16:uniqueId val="{00000000-67DE-48EA-93A4-8234D5212217}"/>
            </c:ext>
          </c:extLst>
        </c:ser>
        <c:ser>
          <c:idx val="2"/>
          <c:order val="1"/>
          <c:tx>
            <c:strRef>
              <c:f>'Ⅲ（１）'!$Y$3</c:f>
              <c:strCache>
                <c:ptCount val="1"/>
                <c:pt idx="0">
                  <c:v>②ケアプラン点検をどの程度実施しているか(20点、15点、10点、5点)(平均8.5点)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'Ⅲ（１）'!$Y$4:$Y$51</c:f>
              <c:numCache>
                <c:formatCode>General</c:formatCode>
                <c:ptCount val="48"/>
                <c:pt idx="0">
                  <c:v>8.016759776536313</c:v>
                </c:pt>
                <c:pt idx="1">
                  <c:v>9.375</c:v>
                </c:pt>
                <c:pt idx="2">
                  <c:v>6.8181818181818183</c:v>
                </c:pt>
                <c:pt idx="3">
                  <c:v>6.2857142857142856</c:v>
                </c:pt>
                <c:pt idx="4">
                  <c:v>9</c:v>
                </c:pt>
                <c:pt idx="5">
                  <c:v>7.5714285714285712</c:v>
                </c:pt>
                <c:pt idx="6">
                  <c:v>4.406779661016949</c:v>
                </c:pt>
                <c:pt idx="7">
                  <c:v>7.7272727272727275</c:v>
                </c:pt>
                <c:pt idx="8">
                  <c:v>5.8</c:v>
                </c:pt>
                <c:pt idx="9">
                  <c:v>3.7142857142857144</c:v>
                </c:pt>
                <c:pt idx="10">
                  <c:v>7.3809523809523814</c:v>
                </c:pt>
                <c:pt idx="11">
                  <c:v>5.5555555555555554</c:v>
                </c:pt>
                <c:pt idx="12">
                  <c:v>5.967741935483871</c:v>
                </c:pt>
                <c:pt idx="13">
                  <c:v>6.5151515151515156</c:v>
                </c:pt>
                <c:pt idx="14">
                  <c:v>8.6666666666666661</c:v>
                </c:pt>
                <c:pt idx="15">
                  <c:v>6</c:v>
                </c:pt>
                <c:pt idx="16">
                  <c:v>10.789473684210526</c:v>
                </c:pt>
                <c:pt idx="17">
                  <c:v>13.529411764705882</c:v>
                </c:pt>
                <c:pt idx="18">
                  <c:v>13.518518518518519</c:v>
                </c:pt>
                <c:pt idx="19">
                  <c:v>8.6363636363636367</c:v>
                </c:pt>
                <c:pt idx="20">
                  <c:v>6.1904761904761907</c:v>
                </c:pt>
                <c:pt idx="21">
                  <c:v>7.1428571428571432</c:v>
                </c:pt>
                <c:pt idx="22">
                  <c:v>8.6111111111111107</c:v>
                </c:pt>
                <c:pt idx="23">
                  <c:v>7.5862068965517242</c:v>
                </c:pt>
                <c:pt idx="24">
                  <c:v>12.105263157894736</c:v>
                </c:pt>
                <c:pt idx="25">
                  <c:v>7.3076923076923075</c:v>
                </c:pt>
                <c:pt idx="26">
                  <c:v>10.232558139534884</c:v>
                </c:pt>
                <c:pt idx="27">
                  <c:v>7.6829268292682924</c:v>
                </c:pt>
                <c:pt idx="28">
                  <c:v>9.7435897435897427</c:v>
                </c:pt>
                <c:pt idx="29">
                  <c:v>9.6666666666666661</c:v>
                </c:pt>
                <c:pt idx="30">
                  <c:v>8.4210526315789469</c:v>
                </c:pt>
                <c:pt idx="31">
                  <c:v>11.052631578947368</c:v>
                </c:pt>
                <c:pt idx="32">
                  <c:v>11.481481481481481</c:v>
                </c:pt>
                <c:pt idx="33">
                  <c:v>7.6086956521739131</c:v>
                </c:pt>
                <c:pt idx="34">
                  <c:v>9.7368421052631575</c:v>
                </c:pt>
                <c:pt idx="35">
                  <c:v>10.208333333333334</c:v>
                </c:pt>
                <c:pt idx="36">
                  <c:v>11.176470588235293</c:v>
                </c:pt>
                <c:pt idx="37">
                  <c:v>13.5</c:v>
                </c:pt>
                <c:pt idx="38">
                  <c:v>8.8235294117647065</c:v>
                </c:pt>
                <c:pt idx="39">
                  <c:v>13.25</c:v>
                </c:pt>
                <c:pt idx="40">
                  <c:v>4</c:v>
                </c:pt>
                <c:pt idx="41">
                  <c:v>10.714285714285714</c:v>
                </c:pt>
                <c:pt idx="42">
                  <c:v>12.444444444444445</c:v>
                </c:pt>
                <c:pt idx="43">
                  <c:v>8.8888888888888893</c:v>
                </c:pt>
                <c:pt idx="44">
                  <c:v>11.923076923076923</c:v>
                </c:pt>
                <c:pt idx="45">
                  <c:v>12.325581395348838</c:v>
                </c:pt>
                <c:pt idx="46">
                  <c:v>6.2195121951219514</c:v>
                </c:pt>
                <c:pt idx="47" formatCode="0.0_ ">
                  <c:v>8.5</c:v>
                </c:pt>
              </c:numCache>
            </c:numRef>
          </c:val>
          <c:extLst>
            <c:ext xmlns:c16="http://schemas.microsoft.com/office/drawing/2014/chart" uri="{C3380CC4-5D6E-409C-BE32-E72D297353CC}">
              <c16:uniqueId val="{00000001-67DE-48EA-93A4-8234D5212217}"/>
            </c:ext>
          </c:extLst>
        </c:ser>
        <c:ser>
          <c:idx val="3"/>
          <c:order val="2"/>
          <c:tx>
            <c:strRef>
              <c:f>'Ⅲ（１）'!$Z$3</c:f>
              <c:strCache>
                <c:ptCount val="1"/>
                <c:pt idx="0">
                  <c:v>③医療情報との突合結果をどの程度点検しているか。（全保険者の上位を評価)(5点、4点、3点、2点)(平均3.6点)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'Ⅲ（１）'!$Z$4:$Z$51</c:f>
              <c:numCache>
                <c:formatCode>General</c:formatCode>
                <c:ptCount val="48"/>
                <c:pt idx="0">
                  <c:v>3.011173184357542</c:v>
                </c:pt>
                <c:pt idx="1">
                  <c:v>3.85</c:v>
                </c:pt>
                <c:pt idx="2">
                  <c:v>4.6969696969696972</c:v>
                </c:pt>
                <c:pt idx="3">
                  <c:v>1.4571428571428571</c:v>
                </c:pt>
                <c:pt idx="4">
                  <c:v>3.36</c:v>
                </c:pt>
                <c:pt idx="5">
                  <c:v>4.7714285714285714</c:v>
                </c:pt>
                <c:pt idx="6">
                  <c:v>4.0338983050847457</c:v>
                </c:pt>
                <c:pt idx="7">
                  <c:v>4.8181818181818183</c:v>
                </c:pt>
                <c:pt idx="8">
                  <c:v>5</c:v>
                </c:pt>
                <c:pt idx="9">
                  <c:v>4.9142857142857146</c:v>
                </c:pt>
                <c:pt idx="10">
                  <c:v>4.7142857142857144</c:v>
                </c:pt>
                <c:pt idx="11">
                  <c:v>2.1481481481481484</c:v>
                </c:pt>
                <c:pt idx="12">
                  <c:v>2.0483870967741935</c:v>
                </c:pt>
                <c:pt idx="13">
                  <c:v>3.8484848484848486</c:v>
                </c:pt>
                <c:pt idx="14">
                  <c:v>3.2666666666666666</c:v>
                </c:pt>
                <c:pt idx="15">
                  <c:v>5</c:v>
                </c:pt>
                <c:pt idx="16">
                  <c:v>5</c:v>
                </c:pt>
                <c:pt idx="17">
                  <c:v>5</c:v>
                </c:pt>
                <c:pt idx="18">
                  <c:v>2.7777777777777777</c:v>
                </c:pt>
                <c:pt idx="19">
                  <c:v>3.5584415584415585</c:v>
                </c:pt>
                <c:pt idx="20">
                  <c:v>5</c:v>
                </c:pt>
                <c:pt idx="21">
                  <c:v>4.7714285714285714</c:v>
                </c:pt>
                <c:pt idx="22">
                  <c:v>3.3888888888888888</c:v>
                </c:pt>
                <c:pt idx="23">
                  <c:v>4.3103448275862073</c:v>
                </c:pt>
                <c:pt idx="24">
                  <c:v>3.8947368421052633</c:v>
                </c:pt>
                <c:pt idx="25">
                  <c:v>5</c:v>
                </c:pt>
                <c:pt idx="26">
                  <c:v>2.9069767441860463</c:v>
                </c:pt>
                <c:pt idx="27">
                  <c:v>2.5365853658536586</c:v>
                </c:pt>
                <c:pt idx="28">
                  <c:v>1.9743589743589745</c:v>
                </c:pt>
                <c:pt idx="29">
                  <c:v>5</c:v>
                </c:pt>
                <c:pt idx="30">
                  <c:v>3.263157894736842</c:v>
                </c:pt>
                <c:pt idx="31">
                  <c:v>3.9473684210526314</c:v>
                </c:pt>
                <c:pt idx="32">
                  <c:v>2.925925925925926</c:v>
                </c:pt>
                <c:pt idx="33">
                  <c:v>3.2173913043478262</c:v>
                </c:pt>
                <c:pt idx="34">
                  <c:v>3.4210526315789473</c:v>
                </c:pt>
                <c:pt idx="35">
                  <c:v>4.5</c:v>
                </c:pt>
                <c:pt idx="36">
                  <c:v>3.1764705882352939</c:v>
                </c:pt>
                <c:pt idx="37">
                  <c:v>4.7</c:v>
                </c:pt>
                <c:pt idx="38">
                  <c:v>4.8529411764705879</c:v>
                </c:pt>
                <c:pt idx="39">
                  <c:v>1.3666666666666667</c:v>
                </c:pt>
                <c:pt idx="40">
                  <c:v>3.65</c:v>
                </c:pt>
                <c:pt idx="41">
                  <c:v>2.8095238095238093</c:v>
                </c:pt>
                <c:pt idx="42">
                  <c:v>3.8444444444444446</c:v>
                </c:pt>
                <c:pt idx="43">
                  <c:v>3</c:v>
                </c:pt>
                <c:pt idx="44">
                  <c:v>3.9230769230769229</c:v>
                </c:pt>
                <c:pt idx="45">
                  <c:v>4.2558139534883717</c:v>
                </c:pt>
                <c:pt idx="46">
                  <c:v>2.2682926829268291</c:v>
                </c:pt>
                <c:pt idx="47" formatCode="0.0_ ">
                  <c:v>3.6</c:v>
                </c:pt>
              </c:numCache>
            </c:numRef>
          </c:val>
          <c:extLst>
            <c:ext xmlns:c16="http://schemas.microsoft.com/office/drawing/2014/chart" uri="{C3380CC4-5D6E-409C-BE32-E72D297353CC}">
              <c16:uniqueId val="{00000002-67DE-48EA-93A4-8234D5212217}"/>
            </c:ext>
          </c:extLst>
        </c:ser>
        <c:ser>
          <c:idx val="4"/>
          <c:order val="3"/>
          <c:tx>
            <c:strRef>
              <c:f>'Ⅲ（１）'!$AA$3</c:f>
              <c:strCache>
                <c:ptCount val="1"/>
                <c:pt idx="0">
                  <c:v>④縦覧点検10帳票のうち、いくつの帳票の点検を実施しているか(15点、10点、5点)(平均11.4点)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'Ⅲ（１）'!$AA$4:$AA$51</c:f>
              <c:numCache>
                <c:formatCode>General</c:formatCode>
                <c:ptCount val="48"/>
                <c:pt idx="0">
                  <c:v>10.05586592178771</c:v>
                </c:pt>
                <c:pt idx="1">
                  <c:v>12.25</c:v>
                </c:pt>
                <c:pt idx="2">
                  <c:v>10.757575757575758</c:v>
                </c:pt>
                <c:pt idx="3">
                  <c:v>15</c:v>
                </c:pt>
                <c:pt idx="4">
                  <c:v>12.6</c:v>
                </c:pt>
                <c:pt idx="5">
                  <c:v>12.571428571428571</c:v>
                </c:pt>
                <c:pt idx="6">
                  <c:v>11.949152542372881</c:v>
                </c:pt>
                <c:pt idx="7">
                  <c:v>13.75</c:v>
                </c:pt>
                <c:pt idx="8">
                  <c:v>12</c:v>
                </c:pt>
                <c:pt idx="9">
                  <c:v>13.142857142857142</c:v>
                </c:pt>
                <c:pt idx="10">
                  <c:v>11.904761904761905</c:v>
                </c:pt>
                <c:pt idx="11">
                  <c:v>7.3148148148148149</c:v>
                </c:pt>
                <c:pt idx="12">
                  <c:v>6.370967741935484</c:v>
                </c:pt>
                <c:pt idx="13">
                  <c:v>12.272727272727273</c:v>
                </c:pt>
                <c:pt idx="14">
                  <c:v>11.666666666666666</c:v>
                </c:pt>
                <c:pt idx="15">
                  <c:v>12</c:v>
                </c:pt>
                <c:pt idx="16">
                  <c:v>12.894736842105264</c:v>
                </c:pt>
                <c:pt idx="17">
                  <c:v>15</c:v>
                </c:pt>
                <c:pt idx="18">
                  <c:v>11.666666666666666</c:v>
                </c:pt>
                <c:pt idx="19">
                  <c:v>11.103896103896103</c:v>
                </c:pt>
                <c:pt idx="20">
                  <c:v>11.666666666666666</c:v>
                </c:pt>
                <c:pt idx="21">
                  <c:v>13.571428571428571</c:v>
                </c:pt>
                <c:pt idx="22">
                  <c:v>10.833333333333334</c:v>
                </c:pt>
                <c:pt idx="23">
                  <c:v>13.103448275862069</c:v>
                </c:pt>
                <c:pt idx="24">
                  <c:v>12.105263157894736</c:v>
                </c:pt>
                <c:pt idx="25">
                  <c:v>13.076923076923077</c:v>
                </c:pt>
                <c:pt idx="26">
                  <c:v>10.930232558139535</c:v>
                </c:pt>
                <c:pt idx="27">
                  <c:v>10.24390243902439</c:v>
                </c:pt>
                <c:pt idx="28">
                  <c:v>10.76923076923077</c:v>
                </c:pt>
                <c:pt idx="29">
                  <c:v>15</c:v>
                </c:pt>
                <c:pt idx="30">
                  <c:v>12.105263157894736</c:v>
                </c:pt>
                <c:pt idx="31">
                  <c:v>13.157894736842104</c:v>
                </c:pt>
                <c:pt idx="32">
                  <c:v>10.74074074074074</c:v>
                </c:pt>
                <c:pt idx="33">
                  <c:v>14.347826086956522</c:v>
                </c:pt>
                <c:pt idx="34">
                  <c:v>10</c:v>
                </c:pt>
                <c:pt idx="35">
                  <c:v>11.666666666666666</c:v>
                </c:pt>
                <c:pt idx="36">
                  <c:v>13.235294117647058</c:v>
                </c:pt>
                <c:pt idx="37">
                  <c:v>13</c:v>
                </c:pt>
                <c:pt idx="38">
                  <c:v>14.558823529411764</c:v>
                </c:pt>
                <c:pt idx="39">
                  <c:v>10.25</c:v>
                </c:pt>
                <c:pt idx="40">
                  <c:v>4.25</c:v>
                </c:pt>
                <c:pt idx="41">
                  <c:v>11.19047619047619</c:v>
                </c:pt>
                <c:pt idx="42">
                  <c:v>11.555555555555555</c:v>
                </c:pt>
                <c:pt idx="43">
                  <c:v>11.111111111111111</c:v>
                </c:pt>
                <c:pt idx="44">
                  <c:v>10.576923076923077</c:v>
                </c:pt>
                <c:pt idx="45">
                  <c:v>11.744186046511627</c:v>
                </c:pt>
                <c:pt idx="46">
                  <c:v>10.121951219512194</c:v>
                </c:pt>
                <c:pt idx="47" formatCode="0.0_ ">
                  <c:v>11.4</c:v>
                </c:pt>
              </c:numCache>
            </c:numRef>
          </c:val>
          <c:extLst>
            <c:ext xmlns:c16="http://schemas.microsoft.com/office/drawing/2014/chart" uri="{C3380CC4-5D6E-409C-BE32-E72D297353CC}">
              <c16:uniqueId val="{00000003-67DE-48EA-93A4-8234D5212217}"/>
            </c:ext>
          </c:extLst>
        </c:ser>
        <c:ser>
          <c:idx val="5"/>
          <c:order val="4"/>
          <c:tx>
            <c:strRef>
              <c:f>'Ⅲ（１）'!$AB$3</c:f>
              <c:strCache>
                <c:ptCount val="1"/>
                <c:pt idx="0">
                  <c:v>⑤福祉用具の利用に関しリハビリテーション専門職が関与する仕組みを設けているか(全て該当15点、2つ該当 12点、1つ該当 10点)(平均4.7点)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'Ⅲ（１）'!$AB$4:$AB$51</c:f>
              <c:numCache>
                <c:formatCode>General</c:formatCode>
                <c:ptCount val="48"/>
                <c:pt idx="0">
                  <c:v>3.7709497206703912</c:v>
                </c:pt>
                <c:pt idx="1">
                  <c:v>3.7250000000000001</c:v>
                </c:pt>
                <c:pt idx="2">
                  <c:v>3.0909090909090908</c:v>
                </c:pt>
                <c:pt idx="3">
                  <c:v>3.9428571428571431</c:v>
                </c:pt>
                <c:pt idx="4">
                  <c:v>4.2</c:v>
                </c:pt>
                <c:pt idx="5">
                  <c:v>7.1142857142857139</c:v>
                </c:pt>
                <c:pt idx="6">
                  <c:v>2.9152542372881354</c:v>
                </c:pt>
                <c:pt idx="7">
                  <c:v>1.7954545454545454</c:v>
                </c:pt>
                <c:pt idx="8">
                  <c:v>3.44</c:v>
                </c:pt>
                <c:pt idx="9">
                  <c:v>2.1428571428571428</c:v>
                </c:pt>
                <c:pt idx="10">
                  <c:v>6</c:v>
                </c:pt>
                <c:pt idx="11">
                  <c:v>3.1296296296296298</c:v>
                </c:pt>
                <c:pt idx="12">
                  <c:v>5.532258064516129</c:v>
                </c:pt>
                <c:pt idx="13">
                  <c:v>4.3636363636363633</c:v>
                </c:pt>
                <c:pt idx="14">
                  <c:v>6.0333333333333332</c:v>
                </c:pt>
                <c:pt idx="15">
                  <c:v>6.2666666666666666</c:v>
                </c:pt>
                <c:pt idx="16">
                  <c:v>6.3684210526315788</c:v>
                </c:pt>
                <c:pt idx="17">
                  <c:v>7.1764705882352944</c:v>
                </c:pt>
                <c:pt idx="18">
                  <c:v>3.6666666666666665</c:v>
                </c:pt>
                <c:pt idx="19">
                  <c:v>3.6363636363636362</c:v>
                </c:pt>
                <c:pt idx="20">
                  <c:v>5.6904761904761907</c:v>
                </c:pt>
                <c:pt idx="21">
                  <c:v>8.6857142857142851</c:v>
                </c:pt>
                <c:pt idx="22">
                  <c:v>3.0925925925925926</c:v>
                </c:pt>
                <c:pt idx="23">
                  <c:v>3.5862068965517242</c:v>
                </c:pt>
                <c:pt idx="24">
                  <c:v>7.8947368421052628</c:v>
                </c:pt>
                <c:pt idx="25">
                  <c:v>3.2307692307692308</c:v>
                </c:pt>
                <c:pt idx="26">
                  <c:v>6.441860465116279</c:v>
                </c:pt>
                <c:pt idx="27">
                  <c:v>7.024390243902439</c:v>
                </c:pt>
                <c:pt idx="28">
                  <c:v>2.6923076923076925</c:v>
                </c:pt>
                <c:pt idx="29">
                  <c:v>7.666666666666667</c:v>
                </c:pt>
                <c:pt idx="30">
                  <c:v>4.0526315789473681</c:v>
                </c:pt>
                <c:pt idx="31">
                  <c:v>5.7368421052631575</c:v>
                </c:pt>
                <c:pt idx="32">
                  <c:v>5.4074074074074074</c:v>
                </c:pt>
                <c:pt idx="33">
                  <c:v>4.3913043478260869</c:v>
                </c:pt>
                <c:pt idx="34">
                  <c:v>3.1578947368421053</c:v>
                </c:pt>
                <c:pt idx="35">
                  <c:v>2.5</c:v>
                </c:pt>
                <c:pt idx="36">
                  <c:v>4.117647058823529</c:v>
                </c:pt>
                <c:pt idx="37">
                  <c:v>2.2000000000000002</c:v>
                </c:pt>
                <c:pt idx="38">
                  <c:v>9.4705882352941178</c:v>
                </c:pt>
                <c:pt idx="39">
                  <c:v>5.0166666666666666</c:v>
                </c:pt>
                <c:pt idx="40">
                  <c:v>8.35</c:v>
                </c:pt>
                <c:pt idx="41">
                  <c:v>5.666666666666667</c:v>
                </c:pt>
                <c:pt idx="42">
                  <c:v>4.7555555555555555</c:v>
                </c:pt>
                <c:pt idx="43">
                  <c:v>8.3333333333333339</c:v>
                </c:pt>
                <c:pt idx="44">
                  <c:v>6.6923076923076925</c:v>
                </c:pt>
                <c:pt idx="45">
                  <c:v>5.7674418604651159</c:v>
                </c:pt>
                <c:pt idx="46">
                  <c:v>1.5121951219512195</c:v>
                </c:pt>
                <c:pt idx="47" formatCode="0.0_ ">
                  <c:v>4.7</c:v>
                </c:pt>
              </c:numCache>
            </c:numRef>
          </c:val>
          <c:extLst>
            <c:ext xmlns:c16="http://schemas.microsoft.com/office/drawing/2014/chart" uri="{C3380CC4-5D6E-409C-BE32-E72D297353CC}">
              <c16:uniqueId val="{00000004-67DE-48EA-93A4-8234D5212217}"/>
            </c:ext>
          </c:extLst>
        </c:ser>
        <c:ser>
          <c:idx val="6"/>
          <c:order val="5"/>
          <c:tx>
            <c:strRef>
              <c:f>'Ⅲ（１）'!$AC$3</c:f>
              <c:strCache>
                <c:ptCount val="1"/>
                <c:pt idx="0">
                  <c:v>⑥住宅改修の利用に際して、建築専門職、リハビリテーション専門職等が適切に関与する仕組みを設けているか(2つ該当15点、1つ該当 10点)(平均5.6点)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'Ⅲ（１）'!$AC$4:$AC$51</c:f>
              <c:numCache>
                <c:formatCode>General</c:formatCode>
                <c:ptCount val="48"/>
                <c:pt idx="0">
                  <c:v>4.7765363128491618</c:v>
                </c:pt>
                <c:pt idx="1">
                  <c:v>5</c:v>
                </c:pt>
                <c:pt idx="2">
                  <c:v>1.9696969696969697</c:v>
                </c:pt>
                <c:pt idx="3">
                  <c:v>5.5714285714285712</c:v>
                </c:pt>
                <c:pt idx="4">
                  <c:v>5.2</c:v>
                </c:pt>
                <c:pt idx="5">
                  <c:v>4.2857142857142856</c:v>
                </c:pt>
                <c:pt idx="6">
                  <c:v>1.6949152542372881</c:v>
                </c:pt>
                <c:pt idx="7">
                  <c:v>4.3181818181818183</c:v>
                </c:pt>
                <c:pt idx="8">
                  <c:v>4.8</c:v>
                </c:pt>
                <c:pt idx="9">
                  <c:v>3.1428571428571428</c:v>
                </c:pt>
                <c:pt idx="10">
                  <c:v>2.0634920634920637</c:v>
                </c:pt>
                <c:pt idx="11">
                  <c:v>3.3333333333333335</c:v>
                </c:pt>
                <c:pt idx="12">
                  <c:v>8.7903225806451619</c:v>
                </c:pt>
                <c:pt idx="13">
                  <c:v>5.1515151515151514</c:v>
                </c:pt>
                <c:pt idx="14">
                  <c:v>6.333333333333333</c:v>
                </c:pt>
                <c:pt idx="15">
                  <c:v>11.333333333333334</c:v>
                </c:pt>
                <c:pt idx="16">
                  <c:v>9.473684210526315</c:v>
                </c:pt>
                <c:pt idx="17">
                  <c:v>5.882352941176471</c:v>
                </c:pt>
                <c:pt idx="18">
                  <c:v>5</c:v>
                </c:pt>
                <c:pt idx="19">
                  <c:v>4.1558441558441555</c:v>
                </c:pt>
                <c:pt idx="20">
                  <c:v>5.4761904761904763</c:v>
                </c:pt>
                <c:pt idx="21">
                  <c:v>9.8571428571428577</c:v>
                </c:pt>
                <c:pt idx="22">
                  <c:v>7.0370370370370372</c:v>
                </c:pt>
                <c:pt idx="23">
                  <c:v>3.6206896551724137</c:v>
                </c:pt>
                <c:pt idx="24">
                  <c:v>10.526315789473685</c:v>
                </c:pt>
                <c:pt idx="25">
                  <c:v>4.0384615384615383</c:v>
                </c:pt>
                <c:pt idx="26">
                  <c:v>8.604651162790697</c:v>
                </c:pt>
                <c:pt idx="27">
                  <c:v>9.0243902439024382</c:v>
                </c:pt>
                <c:pt idx="28">
                  <c:v>3.5897435897435899</c:v>
                </c:pt>
                <c:pt idx="29">
                  <c:v>5.833333333333333</c:v>
                </c:pt>
                <c:pt idx="30">
                  <c:v>4.2105263157894735</c:v>
                </c:pt>
                <c:pt idx="31">
                  <c:v>7.1052631578947372</c:v>
                </c:pt>
                <c:pt idx="32">
                  <c:v>7.0370370370370372</c:v>
                </c:pt>
                <c:pt idx="33">
                  <c:v>5.2173913043478262</c:v>
                </c:pt>
                <c:pt idx="34">
                  <c:v>3.6842105263157894</c:v>
                </c:pt>
                <c:pt idx="35">
                  <c:v>3.9583333333333335</c:v>
                </c:pt>
                <c:pt idx="36">
                  <c:v>2.9411764705882355</c:v>
                </c:pt>
                <c:pt idx="37">
                  <c:v>2.5</c:v>
                </c:pt>
                <c:pt idx="38">
                  <c:v>8.0882352941176467</c:v>
                </c:pt>
                <c:pt idx="39">
                  <c:v>4.75</c:v>
                </c:pt>
                <c:pt idx="40">
                  <c:v>7</c:v>
                </c:pt>
                <c:pt idx="41">
                  <c:v>8.8095238095238102</c:v>
                </c:pt>
                <c:pt idx="42">
                  <c:v>9.2222222222222214</c:v>
                </c:pt>
                <c:pt idx="43">
                  <c:v>5.833333333333333</c:v>
                </c:pt>
                <c:pt idx="44">
                  <c:v>6.7307692307692308</c:v>
                </c:pt>
                <c:pt idx="45">
                  <c:v>6.8604651162790695</c:v>
                </c:pt>
                <c:pt idx="46">
                  <c:v>9.3902439024390247</c:v>
                </c:pt>
                <c:pt idx="47" formatCode="0.0_ ">
                  <c:v>5.6</c:v>
                </c:pt>
              </c:numCache>
            </c:numRef>
          </c:val>
          <c:extLst>
            <c:ext xmlns:c16="http://schemas.microsoft.com/office/drawing/2014/chart" uri="{C3380CC4-5D6E-409C-BE32-E72D297353CC}">
              <c16:uniqueId val="{00000005-67DE-48EA-93A4-8234D5212217}"/>
            </c:ext>
          </c:extLst>
        </c:ser>
        <c:ser>
          <c:idx val="7"/>
          <c:order val="6"/>
          <c:tx>
            <c:strRef>
              <c:f>'Ⅲ（１）'!$AD$3</c:f>
              <c:strCache>
                <c:ptCount val="1"/>
                <c:pt idx="0">
                  <c:v>⑦有料老人ホームやサ高住において、家賃や介護保険外のサービス提供費用等の確認や、介護相談員等の外部の目による情報提供等に基づき、不適切な介護保険サービスの提供の可能性がある場合は、利用者のケアプランの確認等を行い、必要な指導や都道府県への情報提供を行っているか(10点)(平均2.4点)</c:v>
                </c:pt>
              </c:strCache>
            </c:strRef>
          </c:tx>
          <c:spPr>
            <a:solidFill>
              <a:srgbClr val="74B230"/>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'Ⅲ（１）'!$AD$4:$AD$51</c:f>
              <c:numCache>
                <c:formatCode>General</c:formatCode>
                <c:ptCount val="48"/>
                <c:pt idx="0">
                  <c:v>1.2849162011173185</c:v>
                </c:pt>
                <c:pt idx="1">
                  <c:v>7</c:v>
                </c:pt>
                <c:pt idx="2">
                  <c:v>0.30303030303030304</c:v>
                </c:pt>
                <c:pt idx="3">
                  <c:v>2.5714285714285716</c:v>
                </c:pt>
                <c:pt idx="4">
                  <c:v>2.4</c:v>
                </c:pt>
                <c:pt idx="5">
                  <c:v>2.2857142857142856</c:v>
                </c:pt>
                <c:pt idx="6">
                  <c:v>0.84745762711864403</c:v>
                </c:pt>
                <c:pt idx="7">
                  <c:v>2.9545454545454546</c:v>
                </c:pt>
                <c:pt idx="8">
                  <c:v>2</c:v>
                </c:pt>
                <c:pt idx="9">
                  <c:v>1.4285714285714286</c:v>
                </c:pt>
                <c:pt idx="10">
                  <c:v>1.1111111111111112</c:v>
                </c:pt>
                <c:pt idx="11">
                  <c:v>1.1111111111111112</c:v>
                </c:pt>
                <c:pt idx="12">
                  <c:v>2.903225806451613</c:v>
                </c:pt>
                <c:pt idx="13">
                  <c:v>4.2424242424242422</c:v>
                </c:pt>
                <c:pt idx="14">
                  <c:v>2</c:v>
                </c:pt>
                <c:pt idx="15">
                  <c:v>8</c:v>
                </c:pt>
                <c:pt idx="16">
                  <c:v>2.1052631578947367</c:v>
                </c:pt>
                <c:pt idx="17">
                  <c:v>2.3529411764705883</c:v>
                </c:pt>
                <c:pt idx="18">
                  <c:v>4.4444444444444446</c:v>
                </c:pt>
                <c:pt idx="19">
                  <c:v>0.64935064935064934</c:v>
                </c:pt>
                <c:pt idx="20">
                  <c:v>3.0952380952380953</c:v>
                </c:pt>
                <c:pt idx="21">
                  <c:v>3.7142857142857144</c:v>
                </c:pt>
                <c:pt idx="22">
                  <c:v>4.8148148148148149</c:v>
                </c:pt>
                <c:pt idx="23">
                  <c:v>3.4482758620689653</c:v>
                </c:pt>
                <c:pt idx="24">
                  <c:v>2.6315789473684212</c:v>
                </c:pt>
                <c:pt idx="25">
                  <c:v>1.5384615384615385</c:v>
                </c:pt>
                <c:pt idx="26">
                  <c:v>3.9534883720930232</c:v>
                </c:pt>
                <c:pt idx="27">
                  <c:v>4.8780487804878048</c:v>
                </c:pt>
                <c:pt idx="28">
                  <c:v>1.2820512820512822</c:v>
                </c:pt>
                <c:pt idx="29">
                  <c:v>2</c:v>
                </c:pt>
                <c:pt idx="30">
                  <c:v>1.0526315789473684</c:v>
                </c:pt>
                <c:pt idx="31">
                  <c:v>4.2105263157894735</c:v>
                </c:pt>
                <c:pt idx="32">
                  <c:v>2.5925925925925926</c:v>
                </c:pt>
                <c:pt idx="33">
                  <c:v>1.7391304347826086</c:v>
                </c:pt>
                <c:pt idx="34">
                  <c:v>1.5789473684210527</c:v>
                </c:pt>
                <c:pt idx="35">
                  <c:v>1.6666666666666667</c:v>
                </c:pt>
                <c:pt idx="36">
                  <c:v>2.9411764705882355</c:v>
                </c:pt>
                <c:pt idx="37">
                  <c:v>7.5</c:v>
                </c:pt>
                <c:pt idx="38">
                  <c:v>1.4705882352941178</c:v>
                </c:pt>
                <c:pt idx="39">
                  <c:v>2</c:v>
                </c:pt>
                <c:pt idx="40">
                  <c:v>0.5</c:v>
                </c:pt>
                <c:pt idx="41">
                  <c:v>2.3809523809523809</c:v>
                </c:pt>
                <c:pt idx="42">
                  <c:v>2.6666666666666665</c:v>
                </c:pt>
                <c:pt idx="43">
                  <c:v>4.4444444444444446</c:v>
                </c:pt>
                <c:pt idx="44">
                  <c:v>2.3076923076923075</c:v>
                </c:pt>
                <c:pt idx="45">
                  <c:v>2.7906976744186047</c:v>
                </c:pt>
                <c:pt idx="46">
                  <c:v>0.73170731707317072</c:v>
                </c:pt>
                <c:pt idx="47" formatCode="0.0_ ">
                  <c:v>2.4</c:v>
                </c:pt>
              </c:numCache>
            </c:numRef>
          </c:val>
          <c:extLst>
            <c:ext xmlns:c16="http://schemas.microsoft.com/office/drawing/2014/chart" uri="{C3380CC4-5D6E-409C-BE32-E72D297353CC}">
              <c16:uniqueId val="{00000006-67DE-48EA-93A4-8234D5212217}"/>
            </c:ext>
          </c:extLst>
        </c:ser>
        <c:ser>
          <c:idx val="8"/>
          <c:order val="7"/>
          <c:tx>
            <c:strRef>
              <c:f>'Ⅲ（１）'!$AE$3</c:f>
              <c:strCache>
                <c:ptCount val="1"/>
                <c:pt idx="0">
                  <c:v>⑧介護ワンストップサービスの対象手続を「ぴったりサービス」上で検索できるように登録している、又は、各保険者の介護ワンストップサービスの対象手続を１以上、「ぴったりサービス」上でオンライン申請対応しているか(10点)(平均1.2点)</c:v>
                </c:pt>
              </c:strCache>
            </c:strRef>
          </c:tx>
          <c:spPr>
            <a:solidFill>
              <a:schemeClr val="accent5">
                <a:lumMod val="20000"/>
                <a:lumOff val="80000"/>
              </a:schemeClr>
            </a:solidFill>
            <a:ln w="6350">
              <a:solidFill>
                <a:schemeClr val="bg1">
                  <a:lumMod val="50000"/>
                </a:schemeClr>
              </a:solidFill>
            </a:ln>
            <a:effectLst/>
          </c:spPr>
          <c:invertIfNegative val="0"/>
          <c:dLbls>
            <c:dLbl>
              <c:idx val="25"/>
              <c:layout>
                <c:manualLayout>
                  <c:x val="8.4005394866145892E-3"/>
                  <c:y val="-2.08386250314224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7DE-48EA-93A4-8234D5212217}"/>
                </c:ext>
              </c:extLst>
            </c:dLbl>
            <c:dLbl>
              <c:idx val="28"/>
              <c:layout>
                <c:manualLayout>
                  <c:x val="5.6003596577430597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67DE-48EA-93A4-8234D5212217}"/>
                </c:ext>
              </c:extLst>
            </c:dLbl>
            <c:dLbl>
              <c:idx val="30"/>
              <c:layout>
                <c:manualLayout>
                  <c:x val="5.6003596577429565E-3"/>
                  <c:y val="-2.08386250314224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67DE-48EA-93A4-8234D5212217}"/>
                </c:ext>
              </c:extLst>
            </c:dLbl>
            <c:dLbl>
              <c:idx val="33"/>
              <c:layout>
                <c:manualLayout>
                  <c:x val="5.6003596577430597E-3"/>
                  <c:y val="-2.0838625031422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67DE-48EA-93A4-8234D5212217}"/>
                </c:ext>
              </c:extLst>
            </c:dLbl>
            <c:dLbl>
              <c:idx val="35"/>
              <c:layout>
                <c:manualLayout>
                  <c:x val="5.6003596577429565E-3"/>
                  <c:y val="-3.8203704558485264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67DE-48EA-93A4-8234D5212217}"/>
                </c:ext>
              </c:extLst>
            </c:dLbl>
            <c:dLbl>
              <c:idx val="40"/>
              <c:layout>
                <c:manualLayout>
                  <c:x val="2.8001798288716322E-3"/>
                  <c:y val="-2.0838625031422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67DE-48EA-93A4-8234D5212217}"/>
                </c:ext>
              </c:extLst>
            </c:dLbl>
            <c:dLbl>
              <c:idx val="46"/>
              <c:layout>
                <c:manualLayout>
                  <c:x val="5.6003596577430597E-3"/>
                  <c:y val="-2.0838625031422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67DE-48EA-93A4-8234D5212217}"/>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'Ⅲ（１）'!$AE$4:$AE$51</c:f>
              <c:numCache>
                <c:formatCode>General</c:formatCode>
                <c:ptCount val="48"/>
                <c:pt idx="0">
                  <c:v>0.22346368715083798</c:v>
                </c:pt>
                <c:pt idx="1">
                  <c:v>1.5</c:v>
                </c:pt>
                <c:pt idx="2">
                  <c:v>0.90909090909090906</c:v>
                </c:pt>
                <c:pt idx="3">
                  <c:v>0.8571428571428571</c:v>
                </c:pt>
                <c:pt idx="4">
                  <c:v>2.4</c:v>
                </c:pt>
                <c:pt idx="5">
                  <c:v>0.5714285714285714</c:v>
                </c:pt>
                <c:pt idx="6">
                  <c:v>0.50847457627118642</c:v>
                </c:pt>
                <c:pt idx="7">
                  <c:v>1.5909090909090908</c:v>
                </c:pt>
                <c:pt idx="8">
                  <c:v>1.6</c:v>
                </c:pt>
                <c:pt idx="9">
                  <c:v>1.7142857142857142</c:v>
                </c:pt>
                <c:pt idx="10">
                  <c:v>1.1111111111111112</c:v>
                </c:pt>
                <c:pt idx="11">
                  <c:v>0.92592592592592593</c:v>
                </c:pt>
                <c:pt idx="12">
                  <c:v>2.2580645161290325</c:v>
                </c:pt>
                <c:pt idx="13">
                  <c:v>0.90909090909090906</c:v>
                </c:pt>
                <c:pt idx="14">
                  <c:v>0</c:v>
                </c:pt>
                <c:pt idx="15">
                  <c:v>4.666666666666667</c:v>
                </c:pt>
                <c:pt idx="16">
                  <c:v>2.1052631578947367</c:v>
                </c:pt>
                <c:pt idx="17">
                  <c:v>2.9411764705882355</c:v>
                </c:pt>
                <c:pt idx="18">
                  <c:v>10</c:v>
                </c:pt>
                <c:pt idx="19">
                  <c:v>0.90909090909090906</c:v>
                </c:pt>
                <c:pt idx="20">
                  <c:v>2.3809523809523809</c:v>
                </c:pt>
                <c:pt idx="21">
                  <c:v>0.5714285714285714</c:v>
                </c:pt>
                <c:pt idx="22">
                  <c:v>1.4814814814814814</c:v>
                </c:pt>
                <c:pt idx="23">
                  <c:v>1.3793103448275863</c:v>
                </c:pt>
                <c:pt idx="24">
                  <c:v>1.0526315789473684</c:v>
                </c:pt>
                <c:pt idx="25">
                  <c:v>0.38461538461538464</c:v>
                </c:pt>
                <c:pt idx="26">
                  <c:v>2.3255813953488373</c:v>
                </c:pt>
                <c:pt idx="27">
                  <c:v>3.1707317073170733</c:v>
                </c:pt>
                <c:pt idx="28">
                  <c:v>0</c:v>
                </c:pt>
                <c:pt idx="29">
                  <c:v>1</c:v>
                </c:pt>
                <c:pt idx="30">
                  <c:v>0</c:v>
                </c:pt>
                <c:pt idx="31">
                  <c:v>0.52631578947368418</c:v>
                </c:pt>
                <c:pt idx="32">
                  <c:v>1.4814814814814814</c:v>
                </c:pt>
                <c:pt idx="33">
                  <c:v>0.43478260869565216</c:v>
                </c:pt>
                <c:pt idx="34">
                  <c:v>2.1052631578947367</c:v>
                </c:pt>
                <c:pt idx="35">
                  <c:v>0.83333333333333337</c:v>
                </c:pt>
                <c:pt idx="36">
                  <c:v>0.58823529411764708</c:v>
                </c:pt>
                <c:pt idx="37">
                  <c:v>0</c:v>
                </c:pt>
                <c:pt idx="38">
                  <c:v>0</c:v>
                </c:pt>
                <c:pt idx="39">
                  <c:v>1.1666666666666667</c:v>
                </c:pt>
                <c:pt idx="40">
                  <c:v>1</c:v>
                </c:pt>
                <c:pt idx="41">
                  <c:v>0</c:v>
                </c:pt>
                <c:pt idx="42">
                  <c:v>0.44444444444444442</c:v>
                </c:pt>
                <c:pt idx="43">
                  <c:v>0</c:v>
                </c:pt>
                <c:pt idx="44">
                  <c:v>1.5384615384615385</c:v>
                </c:pt>
                <c:pt idx="45">
                  <c:v>0.46511627906976744</c:v>
                </c:pt>
                <c:pt idx="46">
                  <c:v>0.24390243902439024</c:v>
                </c:pt>
                <c:pt idx="47" formatCode="0.0_ ">
                  <c:v>1.2</c:v>
                </c:pt>
              </c:numCache>
            </c:numRef>
          </c:val>
          <c:extLst>
            <c:ext xmlns:c16="http://schemas.microsoft.com/office/drawing/2014/chart" uri="{C3380CC4-5D6E-409C-BE32-E72D297353CC}">
              <c16:uniqueId val="{0000000E-67DE-48EA-93A4-8234D5212217}"/>
            </c:ext>
          </c:extLst>
        </c:ser>
        <c:ser>
          <c:idx val="9"/>
          <c:order val="8"/>
          <c:tx>
            <c:strRef>
              <c:f>'Ⅲ（１）'!$AF$3</c:f>
              <c:strCache>
                <c:ptCount val="1"/>
                <c:pt idx="0">
                  <c:v>⑨所管する介護サービス事業所について、指定の有効期間中に一回（16.6％)以上の割合で実地指導を実施しているか(10点、5点)(平均4.5点)</c:v>
                </c:pt>
              </c:strCache>
            </c:strRef>
          </c:tx>
          <c:spPr>
            <a:solidFill>
              <a:schemeClr val="tx2">
                <a:lumMod val="60000"/>
                <a:lumOff val="40000"/>
              </a:schemeClr>
            </a:solidFill>
            <a:ln w="6350">
              <a:solidFill>
                <a:schemeClr val="bg1">
                  <a:lumMod val="50000"/>
                </a:schemeClr>
              </a:solidFill>
            </a:ln>
            <a:effectLst/>
          </c:spPr>
          <c:invertIfNegative val="0"/>
          <c:dLbls>
            <c:dLbl>
              <c:idx val="25"/>
              <c:layout>
                <c:manualLayout>
                  <c:x val="0"/>
                  <c:y val="-2.08386250314224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67DE-48EA-93A4-8234D5212217}"/>
                </c:ext>
              </c:extLst>
            </c:dLbl>
            <c:dLbl>
              <c:idx val="28"/>
              <c:layout>
                <c:manualLayout>
                  <c:x val="-1.4000899144357649E-3"/>
                  <c:y val="-4.16772500628440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67DE-48EA-93A4-8234D5212217}"/>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'Ⅲ（１）'!$AF$4:$AF$51</c:f>
              <c:numCache>
                <c:formatCode>General</c:formatCode>
                <c:ptCount val="48"/>
                <c:pt idx="0">
                  <c:v>5.0837988826815641</c:v>
                </c:pt>
                <c:pt idx="1">
                  <c:v>4.875</c:v>
                </c:pt>
                <c:pt idx="2">
                  <c:v>4.6969696969696972</c:v>
                </c:pt>
                <c:pt idx="3">
                  <c:v>3.1428571428571428</c:v>
                </c:pt>
                <c:pt idx="4">
                  <c:v>2.8</c:v>
                </c:pt>
                <c:pt idx="5">
                  <c:v>3</c:v>
                </c:pt>
                <c:pt idx="6">
                  <c:v>2.1186440677966103</c:v>
                </c:pt>
                <c:pt idx="7">
                  <c:v>5</c:v>
                </c:pt>
                <c:pt idx="8">
                  <c:v>5</c:v>
                </c:pt>
                <c:pt idx="9">
                  <c:v>4.8571428571428568</c:v>
                </c:pt>
                <c:pt idx="10">
                  <c:v>5</c:v>
                </c:pt>
                <c:pt idx="11">
                  <c:v>3.0555555555555554</c:v>
                </c:pt>
                <c:pt idx="12">
                  <c:v>3.467741935483871</c:v>
                </c:pt>
                <c:pt idx="13">
                  <c:v>4.8484848484848486</c:v>
                </c:pt>
                <c:pt idx="14">
                  <c:v>3.6666666666666665</c:v>
                </c:pt>
                <c:pt idx="15">
                  <c:v>4.333333333333333</c:v>
                </c:pt>
                <c:pt idx="16">
                  <c:v>4.2105263157894735</c:v>
                </c:pt>
                <c:pt idx="17">
                  <c:v>4.4117647058823533</c:v>
                </c:pt>
                <c:pt idx="18">
                  <c:v>6.2962962962962967</c:v>
                </c:pt>
                <c:pt idx="19">
                  <c:v>4.220779220779221</c:v>
                </c:pt>
                <c:pt idx="20">
                  <c:v>4.5238095238095237</c:v>
                </c:pt>
                <c:pt idx="21">
                  <c:v>7.7142857142857144</c:v>
                </c:pt>
                <c:pt idx="22">
                  <c:v>6.0185185185185182</c:v>
                </c:pt>
                <c:pt idx="23">
                  <c:v>4.6551724137931032</c:v>
                </c:pt>
                <c:pt idx="24">
                  <c:v>6.0526315789473681</c:v>
                </c:pt>
                <c:pt idx="25">
                  <c:v>4.2307692307692308</c:v>
                </c:pt>
                <c:pt idx="26">
                  <c:v>1.6279069767441861</c:v>
                </c:pt>
                <c:pt idx="27">
                  <c:v>4.5121951219512191</c:v>
                </c:pt>
                <c:pt idx="28">
                  <c:v>2.3076923076923075</c:v>
                </c:pt>
                <c:pt idx="29">
                  <c:v>3</c:v>
                </c:pt>
                <c:pt idx="30">
                  <c:v>4.7368421052631575</c:v>
                </c:pt>
                <c:pt idx="31">
                  <c:v>5</c:v>
                </c:pt>
                <c:pt idx="32">
                  <c:v>5.7407407407407405</c:v>
                </c:pt>
                <c:pt idx="33">
                  <c:v>5.4347826086956523</c:v>
                </c:pt>
                <c:pt idx="34">
                  <c:v>5.2631578947368425</c:v>
                </c:pt>
                <c:pt idx="35">
                  <c:v>3.5416666666666665</c:v>
                </c:pt>
                <c:pt idx="36">
                  <c:v>4.117647058823529</c:v>
                </c:pt>
                <c:pt idx="37">
                  <c:v>5</c:v>
                </c:pt>
                <c:pt idx="38">
                  <c:v>3.0882352941176472</c:v>
                </c:pt>
                <c:pt idx="39">
                  <c:v>5.166666666666667</c:v>
                </c:pt>
                <c:pt idx="40">
                  <c:v>6.75</c:v>
                </c:pt>
                <c:pt idx="41">
                  <c:v>3.5714285714285716</c:v>
                </c:pt>
                <c:pt idx="42">
                  <c:v>3.4444444444444446</c:v>
                </c:pt>
                <c:pt idx="43">
                  <c:v>5.833333333333333</c:v>
                </c:pt>
                <c:pt idx="44">
                  <c:v>5.7692307692307692</c:v>
                </c:pt>
                <c:pt idx="45">
                  <c:v>7.0930232558139537</c:v>
                </c:pt>
                <c:pt idx="46">
                  <c:v>4.8780487804878048</c:v>
                </c:pt>
                <c:pt idx="47" formatCode="0.0_ ">
                  <c:v>4.5</c:v>
                </c:pt>
              </c:numCache>
            </c:numRef>
          </c:val>
          <c:extLst>
            <c:ext xmlns:c16="http://schemas.microsoft.com/office/drawing/2014/chart" uri="{C3380CC4-5D6E-409C-BE32-E72D297353CC}">
              <c16:uniqueId val="{00000011-67DE-48EA-93A4-8234D5212217}"/>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9"/>
          <c:tx>
            <c:strRef>
              <c:f>'Ⅲ（１）'!$AG$3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2-67DE-48EA-93A4-8234D5212217}"/>
                </c:ext>
              </c:extLst>
            </c:dLbl>
            <c:numFmt formatCode="#,##0_);[Red]\(#,##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'Ⅲ（１）'!$AG$4:$AG$51</c:f>
              <c:numCache>
                <c:formatCode>General</c:formatCode>
                <c:ptCount val="48"/>
                <c:pt idx="0">
                  <c:v>51</c:v>
                </c:pt>
                <c:pt idx="1">
                  <c:v>66.825000000000003</c:v>
                </c:pt>
                <c:pt idx="2">
                  <c:v>50.666666666666664</c:v>
                </c:pt>
                <c:pt idx="3">
                  <c:v>52.828571428571429</c:v>
                </c:pt>
                <c:pt idx="4">
                  <c:v>59.36</c:v>
                </c:pt>
                <c:pt idx="5">
                  <c:v>57.314285714285717</c:v>
                </c:pt>
                <c:pt idx="6">
                  <c:v>43.050847457627121</c:v>
                </c:pt>
                <c:pt idx="7">
                  <c:v>60.81818181818182</c:v>
                </c:pt>
                <c:pt idx="8">
                  <c:v>56.84</c:v>
                </c:pt>
                <c:pt idx="9">
                  <c:v>51.914285714285711</c:v>
                </c:pt>
                <c:pt idx="10">
                  <c:v>58.095238095238095</c:v>
                </c:pt>
                <c:pt idx="11">
                  <c:v>41.851851851851855</c:v>
                </c:pt>
                <c:pt idx="12">
                  <c:v>56.451612903225808</c:v>
                </c:pt>
                <c:pt idx="13">
                  <c:v>59.424242424242422</c:v>
                </c:pt>
                <c:pt idx="14">
                  <c:v>57.466666666666669</c:v>
                </c:pt>
                <c:pt idx="15">
                  <c:v>76.599999999999994</c:v>
                </c:pt>
                <c:pt idx="16">
                  <c:v>71.10526315789474</c:v>
                </c:pt>
                <c:pt idx="17">
                  <c:v>76.294117647058826</c:v>
                </c:pt>
                <c:pt idx="18">
                  <c:v>75.148148148148152</c:v>
                </c:pt>
                <c:pt idx="19">
                  <c:v>52.909090909090907</c:v>
                </c:pt>
                <c:pt idx="20">
                  <c:v>60.928571428571431</c:v>
                </c:pt>
                <c:pt idx="21">
                  <c:v>75.742857142857147</c:v>
                </c:pt>
                <c:pt idx="22">
                  <c:v>65.277777777777771</c:v>
                </c:pt>
                <c:pt idx="23">
                  <c:v>60.482758620689658</c:v>
                </c:pt>
                <c:pt idx="24">
                  <c:v>74.684210526315795</c:v>
                </c:pt>
                <c:pt idx="25">
                  <c:v>52.269230769230766</c:v>
                </c:pt>
                <c:pt idx="26">
                  <c:v>66.558139534883722</c:v>
                </c:pt>
                <c:pt idx="27">
                  <c:v>67.365853658536579</c:v>
                </c:pt>
                <c:pt idx="28">
                  <c:v>50.179487179487182</c:v>
                </c:pt>
                <c:pt idx="29">
                  <c:v>66.5</c:v>
                </c:pt>
                <c:pt idx="30">
                  <c:v>52.578947368421055</c:v>
                </c:pt>
                <c:pt idx="31">
                  <c:v>67.84210526315789</c:v>
                </c:pt>
                <c:pt idx="32">
                  <c:v>66.296296296296291</c:v>
                </c:pt>
                <c:pt idx="33">
                  <c:v>61.086956521739133</c:v>
                </c:pt>
                <c:pt idx="34">
                  <c:v>56.842105263157897</c:v>
                </c:pt>
                <c:pt idx="35">
                  <c:v>56.166666666666664</c:v>
                </c:pt>
                <c:pt idx="36">
                  <c:v>62.294117647058826</c:v>
                </c:pt>
                <c:pt idx="37">
                  <c:v>67.900000000000006</c:v>
                </c:pt>
                <c:pt idx="38">
                  <c:v>69.911764705882348</c:v>
                </c:pt>
                <c:pt idx="39">
                  <c:v>62.383333333333333</c:v>
                </c:pt>
                <c:pt idx="40">
                  <c:v>51.25</c:v>
                </c:pt>
                <c:pt idx="41">
                  <c:v>63</c:v>
                </c:pt>
                <c:pt idx="42">
                  <c:v>66.266666666666666</c:v>
                </c:pt>
                <c:pt idx="43">
                  <c:v>64.666666666666671</c:v>
                </c:pt>
                <c:pt idx="44">
                  <c:v>68.115384615384613</c:v>
                </c:pt>
                <c:pt idx="45">
                  <c:v>69.79069767441861</c:v>
                </c:pt>
                <c:pt idx="46">
                  <c:v>54.634146341463413</c:v>
                </c:pt>
                <c:pt idx="47" formatCode="0.0_ ">
                  <c:v>59.2</c:v>
                </c:pt>
              </c:numCache>
            </c:numRef>
          </c:val>
          <c:smooth val="0"/>
          <c:extLst>
            <c:ext xmlns:c16="http://schemas.microsoft.com/office/drawing/2014/chart" uri="{C3380CC4-5D6E-409C-BE32-E72D297353CC}">
              <c16:uniqueId val="{00000013-67DE-48EA-93A4-8234D5212217}"/>
            </c:ext>
          </c:extLst>
        </c:ser>
        <c:ser>
          <c:idx val="11"/>
          <c:order val="10"/>
          <c:tx>
            <c:strRef>
              <c:f>'Ⅲ（１）'!$AH$3</c:f>
              <c:strCache>
                <c:ptCount val="1"/>
                <c:pt idx="0">
                  <c:v>平均</c:v>
                </c:pt>
              </c:strCache>
            </c:strRef>
          </c:tx>
          <c:spPr>
            <a:ln w="19050">
              <a:solidFill>
                <a:srgbClr val="FF0000"/>
              </a:solidFill>
              <a:prstDash val="sysDash"/>
            </a:ln>
            <a:effectLst/>
          </c:spPr>
          <c:marker>
            <c:symbol val="none"/>
          </c:marker>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'Ⅲ（１）'!$AH$4:$AH$51</c:f>
              <c:numCache>
                <c:formatCode>0.0_ </c:formatCode>
                <c:ptCount val="48"/>
                <c:pt idx="0">
                  <c:v>59.2</c:v>
                </c:pt>
                <c:pt idx="1">
                  <c:v>59.2</c:v>
                </c:pt>
                <c:pt idx="2">
                  <c:v>59.2</c:v>
                </c:pt>
                <c:pt idx="3">
                  <c:v>59.2</c:v>
                </c:pt>
                <c:pt idx="4">
                  <c:v>59.2</c:v>
                </c:pt>
                <c:pt idx="5">
                  <c:v>59.2</c:v>
                </c:pt>
                <c:pt idx="6">
                  <c:v>59.2</c:v>
                </c:pt>
                <c:pt idx="7">
                  <c:v>59.2</c:v>
                </c:pt>
                <c:pt idx="8">
                  <c:v>59.2</c:v>
                </c:pt>
                <c:pt idx="9">
                  <c:v>59.2</c:v>
                </c:pt>
                <c:pt idx="10">
                  <c:v>59.2</c:v>
                </c:pt>
                <c:pt idx="11">
                  <c:v>59.2</c:v>
                </c:pt>
                <c:pt idx="12">
                  <c:v>59.2</c:v>
                </c:pt>
                <c:pt idx="13">
                  <c:v>59.2</c:v>
                </c:pt>
                <c:pt idx="14">
                  <c:v>59.2</c:v>
                </c:pt>
                <c:pt idx="15">
                  <c:v>59.2</c:v>
                </c:pt>
                <c:pt idx="16">
                  <c:v>59.2</c:v>
                </c:pt>
                <c:pt idx="17">
                  <c:v>59.2</c:v>
                </c:pt>
                <c:pt idx="18">
                  <c:v>59.2</c:v>
                </c:pt>
                <c:pt idx="19">
                  <c:v>59.2</c:v>
                </c:pt>
                <c:pt idx="20">
                  <c:v>59.2</c:v>
                </c:pt>
                <c:pt idx="21">
                  <c:v>59.2</c:v>
                </c:pt>
                <c:pt idx="22">
                  <c:v>59.2</c:v>
                </c:pt>
                <c:pt idx="23">
                  <c:v>59.2</c:v>
                </c:pt>
                <c:pt idx="24">
                  <c:v>59.2</c:v>
                </c:pt>
                <c:pt idx="25">
                  <c:v>59.2</c:v>
                </c:pt>
                <c:pt idx="26">
                  <c:v>59.2</c:v>
                </c:pt>
                <c:pt idx="27">
                  <c:v>59.2</c:v>
                </c:pt>
                <c:pt idx="28">
                  <c:v>59.2</c:v>
                </c:pt>
                <c:pt idx="29">
                  <c:v>59.2</c:v>
                </c:pt>
                <c:pt idx="30">
                  <c:v>59.2</c:v>
                </c:pt>
                <c:pt idx="31">
                  <c:v>59.2</c:v>
                </c:pt>
                <c:pt idx="32">
                  <c:v>59.2</c:v>
                </c:pt>
                <c:pt idx="33">
                  <c:v>59.2</c:v>
                </c:pt>
                <c:pt idx="34">
                  <c:v>59.2</c:v>
                </c:pt>
                <c:pt idx="35">
                  <c:v>59.2</c:v>
                </c:pt>
                <c:pt idx="36">
                  <c:v>59.2</c:v>
                </c:pt>
                <c:pt idx="37">
                  <c:v>59.2</c:v>
                </c:pt>
                <c:pt idx="38">
                  <c:v>59.2</c:v>
                </c:pt>
                <c:pt idx="39">
                  <c:v>59.2</c:v>
                </c:pt>
                <c:pt idx="40">
                  <c:v>59.2</c:v>
                </c:pt>
                <c:pt idx="41">
                  <c:v>59.2</c:v>
                </c:pt>
                <c:pt idx="42">
                  <c:v>59.2</c:v>
                </c:pt>
                <c:pt idx="43">
                  <c:v>59.2</c:v>
                </c:pt>
                <c:pt idx="44">
                  <c:v>59.2</c:v>
                </c:pt>
                <c:pt idx="45">
                  <c:v>59.2</c:v>
                </c:pt>
                <c:pt idx="46">
                  <c:v>59.2</c:v>
                </c:pt>
                <c:pt idx="47">
                  <c:v>59.2</c:v>
                </c:pt>
              </c:numCache>
            </c:numRef>
          </c:val>
          <c:smooth val="0"/>
          <c:extLst>
            <c:ext xmlns:c16="http://schemas.microsoft.com/office/drawing/2014/chart" uri="{C3380CC4-5D6E-409C-BE32-E72D297353CC}">
              <c16:uniqueId val="{00000014-67DE-48EA-93A4-8234D521221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9"/>
        <c:delete val="1"/>
      </c:legendEntry>
      <c:legendEntry>
        <c:idx val="10"/>
        <c:delete val="1"/>
      </c:legendEntry>
      <c:layout>
        <c:manualLayout>
          <c:xMode val="edge"/>
          <c:yMode val="edge"/>
          <c:x val="6.8355977042662261E-2"/>
          <c:y val="0.68068927019765424"/>
          <c:w val="0.89215803904946367"/>
          <c:h val="0.31716011152426138"/>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(2)</a:t>
            </a:r>
            <a:r>
              <a:rPr lang="ja-JP" altLang="en-US" sz="1200"/>
              <a:t>介護人材の確保 都道府県別市町村得点</a:t>
            </a:r>
            <a:r>
              <a:rPr lang="en-US" altLang="ja-JP" sz="1200"/>
              <a:t>(</a:t>
            </a:r>
            <a:r>
              <a:rPr lang="ja-JP" altLang="en-US" sz="1200"/>
              <a:t>満点</a:t>
            </a:r>
            <a:r>
              <a:rPr lang="en-US" altLang="ja-JP" sz="1200"/>
              <a:t>175</a:t>
            </a:r>
            <a:r>
              <a:rPr lang="ja-JP" altLang="en-US" sz="1200"/>
              <a:t>点、平均点</a:t>
            </a:r>
            <a:r>
              <a:rPr lang="en-US" altLang="ja-JP" sz="1200"/>
              <a:t>59.1</a:t>
            </a:r>
            <a:r>
              <a:rPr lang="ja-JP" altLang="en-US" sz="1200"/>
              <a:t>点、得点率</a:t>
            </a:r>
            <a:r>
              <a:rPr lang="en-US" altLang="ja-JP" sz="1200"/>
              <a:t>33.8%)</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'Ⅲ (2)'!$AS$3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044B-47AB-87D1-7EBFF4C5130E}"/>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(2)'!$AS$4:$AS$51</c:f>
              <c:numCache>
                <c:formatCode>General</c:formatCode>
                <c:ptCount val="48"/>
                <c:pt idx="0">
                  <c:v>61.692737430167597</c:v>
                </c:pt>
                <c:pt idx="1">
                  <c:v>45.4</c:v>
                </c:pt>
                <c:pt idx="2">
                  <c:v>65.36363636363636</c:v>
                </c:pt>
                <c:pt idx="3">
                  <c:v>54.057142857142857</c:v>
                </c:pt>
                <c:pt idx="4">
                  <c:v>30.84</c:v>
                </c:pt>
                <c:pt idx="5">
                  <c:v>53.028571428571432</c:v>
                </c:pt>
                <c:pt idx="6">
                  <c:v>38.406779661016948</c:v>
                </c:pt>
                <c:pt idx="7">
                  <c:v>54.022727272727273</c:v>
                </c:pt>
                <c:pt idx="8">
                  <c:v>65.760000000000005</c:v>
                </c:pt>
                <c:pt idx="9">
                  <c:v>36.485714285714288</c:v>
                </c:pt>
                <c:pt idx="10">
                  <c:v>46.015873015873019</c:v>
                </c:pt>
                <c:pt idx="11">
                  <c:v>63.333333333333336</c:v>
                </c:pt>
                <c:pt idx="12">
                  <c:v>89.693548387096769</c:v>
                </c:pt>
                <c:pt idx="13">
                  <c:v>82.666666666666671</c:v>
                </c:pt>
                <c:pt idx="14">
                  <c:v>66.599999999999994</c:v>
                </c:pt>
                <c:pt idx="15">
                  <c:v>81.533333333333331</c:v>
                </c:pt>
                <c:pt idx="16">
                  <c:v>62</c:v>
                </c:pt>
                <c:pt idx="17">
                  <c:v>38.176470588235297</c:v>
                </c:pt>
                <c:pt idx="18">
                  <c:v>35.074074074074076</c:v>
                </c:pt>
                <c:pt idx="19">
                  <c:v>53.116883116883116</c:v>
                </c:pt>
                <c:pt idx="20">
                  <c:v>53.928571428571431</c:v>
                </c:pt>
                <c:pt idx="21">
                  <c:v>84.457142857142856</c:v>
                </c:pt>
                <c:pt idx="22">
                  <c:v>62.166666666666664</c:v>
                </c:pt>
                <c:pt idx="23">
                  <c:v>61.827586206896555</c:v>
                </c:pt>
                <c:pt idx="24">
                  <c:v>73</c:v>
                </c:pt>
                <c:pt idx="25">
                  <c:v>72.038461538461533</c:v>
                </c:pt>
                <c:pt idx="26">
                  <c:v>97.720930232558146</c:v>
                </c:pt>
                <c:pt idx="27">
                  <c:v>79.317073170731703</c:v>
                </c:pt>
                <c:pt idx="28">
                  <c:v>37.333333333333336</c:v>
                </c:pt>
                <c:pt idx="29">
                  <c:v>35.533333333333331</c:v>
                </c:pt>
                <c:pt idx="30">
                  <c:v>43.05263157894737</c:v>
                </c:pt>
                <c:pt idx="31">
                  <c:v>80.736842105263165</c:v>
                </c:pt>
                <c:pt idx="32">
                  <c:v>54.222222222222221</c:v>
                </c:pt>
                <c:pt idx="33">
                  <c:v>92.739130434782609</c:v>
                </c:pt>
                <c:pt idx="34">
                  <c:v>32.631578947368418</c:v>
                </c:pt>
                <c:pt idx="35">
                  <c:v>36.375</c:v>
                </c:pt>
                <c:pt idx="36">
                  <c:v>45.823529411764703</c:v>
                </c:pt>
                <c:pt idx="37">
                  <c:v>36.85</c:v>
                </c:pt>
                <c:pt idx="38">
                  <c:v>75.32352941176471</c:v>
                </c:pt>
                <c:pt idx="39">
                  <c:v>56.166666666666664</c:v>
                </c:pt>
                <c:pt idx="40">
                  <c:v>83.9</c:v>
                </c:pt>
                <c:pt idx="41">
                  <c:v>77.142857142857139</c:v>
                </c:pt>
                <c:pt idx="42">
                  <c:v>44.822222222222223</c:v>
                </c:pt>
                <c:pt idx="43">
                  <c:v>89.111111111111114</c:v>
                </c:pt>
                <c:pt idx="44">
                  <c:v>65.961538461538467</c:v>
                </c:pt>
                <c:pt idx="45">
                  <c:v>60.511627906976742</c:v>
                </c:pt>
                <c:pt idx="46">
                  <c:v>34.951219512195124</c:v>
                </c:pt>
                <c:pt idx="47" formatCode="0.0_ ">
                  <c:v>59.1</c:v>
                </c:pt>
              </c:numCache>
            </c:numRef>
          </c:val>
          <c:extLst>
            <c:ext xmlns:c16="http://schemas.microsoft.com/office/drawing/2014/chart" uri="{C3380CC4-5D6E-409C-BE32-E72D297353CC}">
              <c16:uniqueId val="{00000001-044B-47AB-87D1-7EBFF4C5130E}"/>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 (2)'!$AT$3</c:f>
              <c:strCache>
                <c:ptCount val="1"/>
                <c:pt idx="0">
                  <c:v>平均</c:v>
                </c:pt>
              </c:strCache>
            </c:strRef>
          </c:tx>
          <c:spPr>
            <a:ln w="19050" cap="rnd">
              <a:solidFill>
                <a:srgbClr val="FF0000"/>
              </a:solidFill>
              <a:prstDash val="sysDash"/>
              <a:round/>
            </a:ln>
            <a:effectLst/>
          </c:spPr>
          <c:marker>
            <c:symbol val="none"/>
          </c:marker>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(2)'!$AT$4:$AT$51</c:f>
              <c:numCache>
                <c:formatCode>0.0_ </c:formatCode>
                <c:ptCount val="48"/>
                <c:pt idx="0">
                  <c:v>59.1</c:v>
                </c:pt>
                <c:pt idx="1">
                  <c:v>59.1</c:v>
                </c:pt>
                <c:pt idx="2">
                  <c:v>59.1</c:v>
                </c:pt>
                <c:pt idx="3">
                  <c:v>59.1</c:v>
                </c:pt>
                <c:pt idx="4">
                  <c:v>59.1</c:v>
                </c:pt>
                <c:pt idx="5">
                  <c:v>59.1</c:v>
                </c:pt>
                <c:pt idx="6">
                  <c:v>59.1</c:v>
                </c:pt>
                <c:pt idx="7">
                  <c:v>59.1</c:v>
                </c:pt>
                <c:pt idx="8">
                  <c:v>59.1</c:v>
                </c:pt>
                <c:pt idx="9">
                  <c:v>59.1</c:v>
                </c:pt>
                <c:pt idx="10">
                  <c:v>59.1</c:v>
                </c:pt>
                <c:pt idx="11">
                  <c:v>59.1</c:v>
                </c:pt>
                <c:pt idx="12">
                  <c:v>59.1</c:v>
                </c:pt>
                <c:pt idx="13">
                  <c:v>59.1</c:v>
                </c:pt>
                <c:pt idx="14">
                  <c:v>59.1</c:v>
                </c:pt>
                <c:pt idx="15">
                  <c:v>59.1</c:v>
                </c:pt>
                <c:pt idx="16">
                  <c:v>59.1</c:v>
                </c:pt>
                <c:pt idx="17">
                  <c:v>59.1</c:v>
                </c:pt>
                <c:pt idx="18">
                  <c:v>59.1</c:v>
                </c:pt>
                <c:pt idx="19">
                  <c:v>59.1</c:v>
                </c:pt>
                <c:pt idx="20">
                  <c:v>59.1</c:v>
                </c:pt>
                <c:pt idx="21">
                  <c:v>59.1</c:v>
                </c:pt>
                <c:pt idx="22">
                  <c:v>59.1</c:v>
                </c:pt>
                <c:pt idx="23">
                  <c:v>59.1</c:v>
                </c:pt>
                <c:pt idx="24">
                  <c:v>59.1</c:v>
                </c:pt>
                <c:pt idx="25">
                  <c:v>59.1</c:v>
                </c:pt>
                <c:pt idx="26">
                  <c:v>59.1</c:v>
                </c:pt>
                <c:pt idx="27">
                  <c:v>59.1</c:v>
                </c:pt>
                <c:pt idx="28">
                  <c:v>59.1</c:v>
                </c:pt>
                <c:pt idx="29">
                  <c:v>59.1</c:v>
                </c:pt>
                <c:pt idx="30">
                  <c:v>59.1</c:v>
                </c:pt>
                <c:pt idx="31">
                  <c:v>59.1</c:v>
                </c:pt>
                <c:pt idx="32">
                  <c:v>59.1</c:v>
                </c:pt>
                <c:pt idx="33">
                  <c:v>59.1</c:v>
                </c:pt>
                <c:pt idx="34">
                  <c:v>59.1</c:v>
                </c:pt>
                <c:pt idx="35">
                  <c:v>59.1</c:v>
                </c:pt>
                <c:pt idx="36">
                  <c:v>59.1</c:v>
                </c:pt>
                <c:pt idx="37">
                  <c:v>59.1</c:v>
                </c:pt>
                <c:pt idx="38">
                  <c:v>59.1</c:v>
                </c:pt>
                <c:pt idx="39">
                  <c:v>59.1</c:v>
                </c:pt>
                <c:pt idx="40">
                  <c:v>59.1</c:v>
                </c:pt>
                <c:pt idx="41">
                  <c:v>59.1</c:v>
                </c:pt>
                <c:pt idx="42">
                  <c:v>59.1</c:v>
                </c:pt>
                <c:pt idx="43">
                  <c:v>59.1</c:v>
                </c:pt>
                <c:pt idx="44">
                  <c:v>59.1</c:v>
                </c:pt>
                <c:pt idx="45">
                  <c:v>59.1</c:v>
                </c:pt>
                <c:pt idx="46">
                  <c:v>59.1</c:v>
                </c:pt>
                <c:pt idx="47">
                  <c:v>59.1</c:v>
                </c:pt>
              </c:numCache>
            </c:numRef>
          </c:val>
          <c:smooth val="0"/>
          <c:extLst>
            <c:ext xmlns:c16="http://schemas.microsoft.com/office/drawing/2014/chart" uri="{C3380CC4-5D6E-409C-BE32-E72D297353CC}">
              <c16:uniqueId val="{00000002-044B-47AB-87D1-7EBFF4C5130E}"/>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346998053650398"/>
        </c:manualLayout>
      </c:layout>
      <c:barChart>
        <c:barDir val="col"/>
        <c:grouping val="stacked"/>
        <c:varyColors val="0"/>
        <c:ser>
          <c:idx val="1"/>
          <c:order val="0"/>
          <c:tx>
            <c:strRef>
              <c:f>'Ⅲ (2)'!$X$3</c:f>
              <c:strCache>
                <c:ptCount val="1"/>
                <c:pt idx="0">
                  <c:v>①介護保険事業計画に、介護人材の確保・資質の向上、業務の効率化・質の向上に関する事項を位置付けているか(20点)(平均10.1点)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(2)'!$X$4:$X$51</c:f>
              <c:numCache>
                <c:formatCode>General</c:formatCode>
                <c:ptCount val="48"/>
                <c:pt idx="0">
                  <c:v>11.731843575418994</c:v>
                </c:pt>
                <c:pt idx="1">
                  <c:v>7.5</c:v>
                </c:pt>
                <c:pt idx="2">
                  <c:v>16.363636363636363</c:v>
                </c:pt>
                <c:pt idx="3">
                  <c:v>11.428571428571429</c:v>
                </c:pt>
                <c:pt idx="4">
                  <c:v>4.8</c:v>
                </c:pt>
                <c:pt idx="5">
                  <c:v>10.285714285714286</c:v>
                </c:pt>
                <c:pt idx="6">
                  <c:v>7.7966101694915251</c:v>
                </c:pt>
                <c:pt idx="7">
                  <c:v>9.545454545454545</c:v>
                </c:pt>
                <c:pt idx="8">
                  <c:v>8</c:v>
                </c:pt>
                <c:pt idx="9">
                  <c:v>6.2857142857142856</c:v>
                </c:pt>
                <c:pt idx="10">
                  <c:v>6.666666666666667</c:v>
                </c:pt>
                <c:pt idx="11">
                  <c:v>12.592592592592593</c:v>
                </c:pt>
                <c:pt idx="12">
                  <c:v>8.387096774193548</c:v>
                </c:pt>
                <c:pt idx="13">
                  <c:v>16.363636363636363</c:v>
                </c:pt>
                <c:pt idx="14">
                  <c:v>8.6666666666666661</c:v>
                </c:pt>
                <c:pt idx="15">
                  <c:v>2.6666666666666665</c:v>
                </c:pt>
                <c:pt idx="16">
                  <c:v>12.631578947368421</c:v>
                </c:pt>
                <c:pt idx="17">
                  <c:v>1.1764705882352942</c:v>
                </c:pt>
                <c:pt idx="18">
                  <c:v>6.666666666666667</c:v>
                </c:pt>
                <c:pt idx="19">
                  <c:v>11.168831168831169</c:v>
                </c:pt>
                <c:pt idx="20">
                  <c:v>9.5238095238095237</c:v>
                </c:pt>
                <c:pt idx="21">
                  <c:v>14.285714285714286</c:v>
                </c:pt>
                <c:pt idx="22">
                  <c:v>12.222222222222221</c:v>
                </c:pt>
                <c:pt idx="23">
                  <c:v>9.6551724137931032</c:v>
                </c:pt>
                <c:pt idx="24">
                  <c:v>0</c:v>
                </c:pt>
                <c:pt idx="25">
                  <c:v>13.846153846153847</c:v>
                </c:pt>
                <c:pt idx="26">
                  <c:v>15.813953488372093</c:v>
                </c:pt>
                <c:pt idx="27">
                  <c:v>12.682926829268293</c:v>
                </c:pt>
                <c:pt idx="28">
                  <c:v>9.7435897435897427</c:v>
                </c:pt>
                <c:pt idx="29">
                  <c:v>6.666666666666667</c:v>
                </c:pt>
                <c:pt idx="30">
                  <c:v>4.2105263157894735</c:v>
                </c:pt>
                <c:pt idx="31">
                  <c:v>10.526315789473685</c:v>
                </c:pt>
                <c:pt idx="32">
                  <c:v>12.592592592592593</c:v>
                </c:pt>
                <c:pt idx="33">
                  <c:v>17.391304347826086</c:v>
                </c:pt>
                <c:pt idx="34">
                  <c:v>3.1578947368421053</c:v>
                </c:pt>
                <c:pt idx="35">
                  <c:v>8.3333333333333339</c:v>
                </c:pt>
                <c:pt idx="36">
                  <c:v>12.941176470588236</c:v>
                </c:pt>
                <c:pt idx="37">
                  <c:v>3</c:v>
                </c:pt>
                <c:pt idx="38">
                  <c:v>9.4117647058823533</c:v>
                </c:pt>
                <c:pt idx="39">
                  <c:v>16.666666666666668</c:v>
                </c:pt>
                <c:pt idx="40">
                  <c:v>12</c:v>
                </c:pt>
                <c:pt idx="41">
                  <c:v>15.238095238095237</c:v>
                </c:pt>
                <c:pt idx="42">
                  <c:v>10.222222222222221</c:v>
                </c:pt>
                <c:pt idx="43">
                  <c:v>7.7777777777777777</c:v>
                </c:pt>
                <c:pt idx="44">
                  <c:v>12.307692307692308</c:v>
                </c:pt>
                <c:pt idx="45">
                  <c:v>7.441860465116279</c:v>
                </c:pt>
                <c:pt idx="46">
                  <c:v>1.4634146341463414</c:v>
                </c:pt>
                <c:pt idx="47" formatCode="0.0_ ">
                  <c:v>10.1</c:v>
                </c:pt>
              </c:numCache>
            </c:numRef>
          </c:val>
          <c:extLst>
            <c:ext xmlns:c16="http://schemas.microsoft.com/office/drawing/2014/chart" uri="{C3380CC4-5D6E-409C-BE32-E72D297353CC}">
              <c16:uniqueId val="{00000000-BC6D-4C56-B378-06092B07C81D}"/>
            </c:ext>
          </c:extLst>
        </c:ser>
        <c:ser>
          <c:idx val="2"/>
          <c:order val="1"/>
          <c:tx>
            <c:strRef>
              <c:f>'Ⅲ (2)'!$Y$3</c:f>
              <c:strCache>
                <c:ptCount val="1"/>
                <c:pt idx="0">
                  <c:v>②介護人材の確保に向け、介護サービス事業者・教育関係者等と連携して行う取組等の実施(20点)(平均8.7点)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(2)'!$Y$4:$Y$51</c:f>
              <c:numCache>
                <c:formatCode>General</c:formatCode>
                <c:ptCount val="48"/>
                <c:pt idx="0">
                  <c:v>9.94413407821229</c:v>
                </c:pt>
                <c:pt idx="1">
                  <c:v>7</c:v>
                </c:pt>
                <c:pt idx="2">
                  <c:v>9.0909090909090917</c:v>
                </c:pt>
                <c:pt idx="3">
                  <c:v>9.1428571428571423</c:v>
                </c:pt>
                <c:pt idx="4">
                  <c:v>5.6</c:v>
                </c:pt>
                <c:pt idx="5">
                  <c:v>9.7142857142857135</c:v>
                </c:pt>
                <c:pt idx="6">
                  <c:v>5.7627118644067794</c:v>
                </c:pt>
                <c:pt idx="7">
                  <c:v>7.7272727272727275</c:v>
                </c:pt>
                <c:pt idx="8">
                  <c:v>6.4</c:v>
                </c:pt>
                <c:pt idx="9">
                  <c:v>5.1428571428571432</c:v>
                </c:pt>
                <c:pt idx="10">
                  <c:v>7.3015873015873014</c:v>
                </c:pt>
                <c:pt idx="11">
                  <c:v>8.518518518518519</c:v>
                </c:pt>
                <c:pt idx="12">
                  <c:v>9.67741935483871</c:v>
                </c:pt>
                <c:pt idx="13">
                  <c:v>9.0909090909090917</c:v>
                </c:pt>
                <c:pt idx="14">
                  <c:v>10</c:v>
                </c:pt>
                <c:pt idx="15">
                  <c:v>17.333333333333332</c:v>
                </c:pt>
                <c:pt idx="16">
                  <c:v>9.473684210526315</c:v>
                </c:pt>
                <c:pt idx="17">
                  <c:v>4.7058823529411766</c:v>
                </c:pt>
                <c:pt idx="18">
                  <c:v>4.4444444444444446</c:v>
                </c:pt>
                <c:pt idx="19">
                  <c:v>9.6103896103896105</c:v>
                </c:pt>
                <c:pt idx="20">
                  <c:v>9.0476190476190474</c:v>
                </c:pt>
                <c:pt idx="21">
                  <c:v>10.857142857142858</c:v>
                </c:pt>
                <c:pt idx="22">
                  <c:v>7.0370370370370372</c:v>
                </c:pt>
                <c:pt idx="23">
                  <c:v>6.8965517241379306</c:v>
                </c:pt>
                <c:pt idx="24">
                  <c:v>16.842105263157894</c:v>
                </c:pt>
                <c:pt idx="25">
                  <c:v>12.307692307692308</c:v>
                </c:pt>
                <c:pt idx="26">
                  <c:v>12.55813953488372</c:v>
                </c:pt>
                <c:pt idx="27">
                  <c:v>11.707317073170731</c:v>
                </c:pt>
                <c:pt idx="28">
                  <c:v>5.1282051282051286</c:v>
                </c:pt>
                <c:pt idx="29">
                  <c:v>8.6666666666666661</c:v>
                </c:pt>
                <c:pt idx="30">
                  <c:v>7.3684210526315788</c:v>
                </c:pt>
                <c:pt idx="31">
                  <c:v>13.684210526315789</c:v>
                </c:pt>
                <c:pt idx="32">
                  <c:v>7.4074074074074074</c:v>
                </c:pt>
                <c:pt idx="33">
                  <c:v>16.521739130434781</c:v>
                </c:pt>
                <c:pt idx="34">
                  <c:v>7.3684210526315788</c:v>
                </c:pt>
                <c:pt idx="35">
                  <c:v>4.166666666666667</c:v>
                </c:pt>
                <c:pt idx="36">
                  <c:v>4.7058823529411766</c:v>
                </c:pt>
                <c:pt idx="37">
                  <c:v>6</c:v>
                </c:pt>
                <c:pt idx="38">
                  <c:v>12.352941176470589</c:v>
                </c:pt>
                <c:pt idx="39">
                  <c:v>7.666666666666667</c:v>
                </c:pt>
                <c:pt idx="40">
                  <c:v>8</c:v>
                </c:pt>
                <c:pt idx="41">
                  <c:v>12.380952380952381</c:v>
                </c:pt>
                <c:pt idx="42">
                  <c:v>4</c:v>
                </c:pt>
                <c:pt idx="43">
                  <c:v>16.666666666666668</c:v>
                </c:pt>
                <c:pt idx="44">
                  <c:v>13.846153846153847</c:v>
                </c:pt>
                <c:pt idx="45">
                  <c:v>6.9767441860465116</c:v>
                </c:pt>
                <c:pt idx="46">
                  <c:v>4.3902439024390247</c:v>
                </c:pt>
                <c:pt idx="47" formatCode="0.0_ ">
                  <c:v>8.6999999999999993</c:v>
                </c:pt>
              </c:numCache>
            </c:numRef>
          </c:val>
          <c:extLst>
            <c:ext xmlns:c16="http://schemas.microsoft.com/office/drawing/2014/chart" uri="{C3380CC4-5D6E-409C-BE32-E72D297353CC}">
              <c16:uniqueId val="{00000001-BC6D-4C56-B378-06092B07C81D}"/>
            </c:ext>
          </c:extLst>
        </c:ser>
        <c:ser>
          <c:idx val="3"/>
          <c:order val="2"/>
          <c:tx>
            <c:strRef>
              <c:f>'Ⅲ (2)'!$Z$3</c:f>
              <c:strCache>
                <c:ptCount val="1"/>
                <c:pt idx="0">
                  <c:v>③介護人材の定着に向けた取組の実施(20点)(平均8.1点)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(2)'!$Z$4:$Z$51</c:f>
              <c:numCache>
                <c:formatCode>General</c:formatCode>
                <c:ptCount val="48"/>
                <c:pt idx="0">
                  <c:v>10.837988826815643</c:v>
                </c:pt>
                <c:pt idx="1">
                  <c:v>4.5</c:v>
                </c:pt>
                <c:pt idx="2">
                  <c:v>9.0909090909090917</c:v>
                </c:pt>
                <c:pt idx="3">
                  <c:v>7.4285714285714288</c:v>
                </c:pt>
                <c:pt idx="4">
                  <c:v>4.8</c:v>
                </c:pt>
                <c:pt idx="5">
                  <c:v>6.8571428571428568</c:v>
                </c:pt>
                <c:pt idx="6">
                  <c:v>6.101694915254237</c:v>
                </c:pt>
                <c:pt idx="7">
                  <c:v>5.4545454545454541</c:v>
                </c:pt>
                <c:pt idx="8">
                  <c:v>4</c:v>
                </c:pt>
                <c:pt idx="9">
                  <c:v>3.4285714285714284</c:v>
                </c:pt>
                <c:pt idx="10">
                  <c:v>5.7142857142857144</c:v>
                </c:pt>
                <c:pt idx="11">
                  <c:v>8.1481481481481488</c:v>
                </c:pt>
                <c:pt idx="12">
                  <c:v>16.129032258064516</c:v>
                </c:pt>
                <c:pt idx="13">
                  <c:v>11.515151515151516</c:v>
                </c:pt>
                <c:pt idx="14">
                  <c:v>8.6666666666666661</c:v>
                </c:pt>
                <c:pt idx="15">
                  <c:v>13.333333333333334</c:v>
                </c:pt>
                <c:pt idx="16">
                  <c:v>8.4210526315789469</c:v>
                </c:pt>
                <c:pt idx="17">
                  <c:v>3.5294117647058822</c:v>
                </c:pt>
                <c:pt idx="18">
                  <c:v>2.9629629629629628</c:v>
                </c:pt>
                <c:pt idx="19">
                  <c:v>9.3506493506493502</c:v>
                </c:pt>
                <c:pt idx="20">
                  <c:v>4.7619047619047619</c:v>
                </c:pt>
                <c:pt idx="21">
                  <c:v>9.7142857142857135</c:v>
                </c:pt>
                <c:pt idx="22">
                  <c:v>10</c:v>
                </c:pt>
                <c:pt idx="23">
                  <c:v>8.2758620689655178</c:v>
                </c:pt>
                <c:pt idx="24">
                  <c:v>13.684210526315789</c:v>
                </c:pt>
                <c:pt idx="25">
                  <c:v>10</c:v>
                </c:pt>
                <c:pt idx="26">
                  <c:v>14.418604651162791</c:v>
                </c:pt>
                <c:pt idx="27">
                  <c:v>12.682926829268293</c:v>
                </c:pt>
                <c:pt idx="28">
                  <c:v>3.5897435897435899</c:v>
                </c:pt>
                <c:pt idx="29">
                  <c:v>3.3333333333333335</c:v>
                </c:pt>
                <c:pt idx="30">
                  <c:v>3.1578947368421053</c:v>
                </c:pt>
                <c:pt idx="31">
                  <c:v>12.631578947368421</c:v>
                </c:pt>
                <c:pt idx="32">
                  <c:v>6.666666666666667</c:v>
                </c:pt>
                <c:pt idx="33">
                  <c:v>16.521739130434781</c:v>
                </c:pt>
                <c:pt idx="34">
                  <c:v>5.2631578947368425</c:v>
                </c:pt>
                <c:pt idx="35">
                  <c:v>2.5</c:v>
                </c:pt>
                <c:pt idx="36">
                  <c:v>5.882352941176471</c:v>
                </c:pt>
                <c:pt idx="37">
                  <c:v>4</c:v>
                </c:pt>
                <c:pt idx="38">
                  <c:v>9.4117647058823533</c:v>
                </c:pt>
                <c:pt idx="39">
                  <c:v>3.6666666666666665</c:v>
                </c:pt>
                <c:pt idx="40">
                  <c:v>11</c:v>
                </c:pt>
                <c:pt idx="41">
                  <c:v>8.5714285714285712</c:v>
                </c:pt>
                <c:pt idx="42">
                  <c:v>4.4444444444444446</c:v>
                </c:pt>
                <c:pt idx="43">
                  <c:v>18.888888888888889</c:v>
                </c:pt>
                <c:pt idx="44">
                  <c:v>10.76923076923077</c:v>
                </c:pt>
                <c:pt idx="45">
                  <c:v>6.0465116279069768</c:v>
                </c:pt>
                <c:pt idx="46">
                  <c:v>3.9024390243902438</c:v>
                </c:pt>
                <c:pt idx="47" formatCode="0.0_ ">
                  <c:v>8.1</c:v>
                </c:pt>
              </c:numCache>
            </c:numRef>
          </c:val>
          <c:extLst>
            <c:ext xmlns:c16="http://schemas.microsoft.com/office/drawing/2014/chart" uri="{C3380CC4-5D6E-409C-BE32-E72D297353CC}">
              <c16:uniqueId val="{00000002-BC6D-4C56-B378-06092B07C81D}"/>
            </c:ext>
          </c:extLst>
        </c:ser>
        <c:ser>
          <c:idx val="4"/>
          <c:order val="3"/>
          <c:tx>
            <c:strRef>
              <c:f>'Ⅲ (2)'!$AA$3</c:f>
              <c:strCache>
                <c:ptCount val="1"/>
                <c:pt idx="0">
                  <c:v>④介護に関する入門的研修を実施しているか(10点)(平均2.7点)</c:v>
                </c:pt>
              </c:strCache>
            </c:strRef>
          </c:tx>
          <c:spPr>
            <a:solidFill>
              <a:schemeClr val="accent5">
                <a:lumMod val="40000"/>
                <a:lumOff val="60000"/>
              </a:schemeClr>
            </a:solidFill>
            <a:ln w="6350">
              <a:solidFill>
                <a:schemeClr val="bg1">
                  <a:lumMod val="50000"/>
                </a:schemeClr>
              </a:solidFill>
            </a:ln>
            <a:effectLst/>
          </c:spPr>
          <c:invertIfNegative val="0"/>
          <c:dLbls>
            <c:dLbl>
              <c:idx val="29"/>
              <c:layout>
                <c:manualLayout>
                  <c:x val="6.9799126906354304E-3"/>
                  <c:y val="4.11348822505898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C6D-4C56-B378-06092B07C81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(2)'!$AA$4:$AA$51</c:f>
              <c:numCache>
                <c:formatCode>General</c:formatCode>
                <c:ptCount val="48"/>
                <c:pt idx="0">
                  <c:v>2.2346368715083798</c:v>
                </c:pt>
                <c:pt idx="1">
                  <c:v>2.25</c:v>
                </c:pt>
                <c:pt idx="2">
                  <c:v>3.3333333333333335</c:v>
                </c:pt>
                <c:pt idx="3">
                  <c:v>2.2857142857142856</c:v>
                </c:pt>
                <c:pt idx="4">
                  <c:v>0.4</c:v>
                </c:pt>
                <c:pt idx="5">
                  <c:v>2.8571428571428572</c:v>
                </c:pt>
                <c:pt idx="6">
                  <c:v>2.0338983050847457</c:v>
                </c:pt>
                <c:pt idx="7">
                  <c:v>3.4090909090909092</c:v>
                </c:pt>
                <c:pt idx="8">
                  <c:v>4.8</c:v>
                </c:pt>
                <c:pt idx="9">
                  <c:v>1.1428571428571428</c:v>
                </c:pt>
                <c:pt idx="10">
                  <c:v>1.4285714285714286</c:v>
                </c:pt>
                <c:pt idx="11">
                  <c:v>2.9629629629629628</c:v>
                </c:pt>
                <c:pt idx="12">
                  <c:v>3.3870967741935485</c:v>
                </c:pt>
                <c:pt idx="13">
                  <c:v>4.8484848484848486</c:v>
                </c:pt>
                <c:pt idx="14">
                  <c:v>3.6666666666666665</c:v>
                </c:pt>
                <c:pt idx="15">
                  <c:v>1.3333333333333333</c:v>
                </c:pt>
                <c:pt idx="16">
                  <c:v>1.0526315789473684</c:v>
                </c:pt>
                <c:pt idx="17">
                  <c:v>2.9411764705882355</c:v>
                </c:pt>
                <c:pt idx="18">
                  <c:v>1.4814814814814814</c:v>
                </c:pt>
                <c:pt idx="19">
                  <c:v>3.2467532467532467</c:v>
                </c:pt>
                <c:pt idx="20">
                  <c:v>2.8571428571428572</c:v>
                </c:pt>
                <c:pt idx="21">
                  <c:v>3.1428571428571428</c:v>
                </c:pt>
                <c:pt idx="22">
                  <c:v>2.0370370370370372</c:v>
                </c:pt>
                <c:pt idx="23">
                  <c:v>3.4482758620689653</c:v>
                </c:pt>
                <c:pt idx="24">
                  <c:v>2.1052631578947367</c:v>
                </c:pt>
                <c:pt idx="25">
                  <c:v>3.8461538461538463</c:v>
                </c:pt>
                <c:pt idx="26">
                  <c:v>6.0465116279069768</c:v>
                </c:pt>
                <c:pt idx="27">
                  <c:v>3.6585365853658538</c:v>
                </c:pt>
                <c:pt idx="28">
                  <c:v>1.2820512820512822</c:v>
                </c:pt>
                <c:pt idx="29">
                  <c:v>0</c:v>
                </c:pt>
                <c:pt idx="30">
                  <c:v>0</c:v>
                </c:pt>
                <c:pt idx="31">
                  <c:v>5.2631578947368425</c:v>
                </c:pt>
                <c:pt idx="32">
                  <c:v>0.7407407407407407</c:v>
                </c:pt>
                <c:pt idx="33">
                  <c:v>4.3478260869565215</c:v>
                </c:pt>
                <c:pt idx="34">
                  <c:v>0.52631578947368418</c:v>
                </c:pt>
                <c:pt idx="35">
                  <c:v>1.25</c:v>
                </c:pt>
                <c:pt idx="36">
                  <c:v>2.9411764705882355</c:v>
                </c:pt>
                <c:pt idx="37">
                  <c:v>2</c:v>
                </c:pt>
                <c:pt idx="38">
                  <c:v>7.0588235294117645</c:v>
                </c:pt>
                <c:pt idx="39">
                  <c:v>1.6666666666666667</c:v>
                </c:pt>
                <c:pt idx="40">
                  <c:v>6.5</c:v>
                </c:pt>
                <c:pt idx="41">
                  <c:v>1.9047619047619047</c:v>
                </c:pt>
                <c:pt idx="42">
                  <c:v>1.7777777777777777</c:v>
                </c:pt>
                <c:pt idx="43">
                  <c:v>3.8888888888888888</c:v>
                </c:pt>
                <c:pt idx="44">
                  <c:v>3.0769230769230771</c:v>
                </c:pt>
                <c:pt idx="45">
                  <c:v>2.3255813953488373</c:v>
                </c:pt>
                <c:pt idx="46">
                  <c:v>1.7073170731707317</c:v>
                </c:pt>
                <c:pt idx="47" formatCode="0.0_ ">
                  <c:v>2.7</c:v>
                </c:pt>
              </c:numCache>
            </c:numRef>
          </c:val>
          <c:extLst>
            <c:ext xmlns:c16="http://schemas.microsoft.com/office/drawing/2014/chart" uri="{C3380CC4-5D6E-409C-BE32-E72D297353CC}">
              <c16:uniqueId val="{00000004-BC6D-4C56-B378-06092B07C81D}"/>
            </c:ext>
          </c:extLst>
        </c:ser>
        <c:ser>
          <c:idx val="5"/>
          <c:order val="4"/>
          <c:tx>
            <c:strRef>
              <c:f>'Ⅲ (2)'!$AB$3</c:f>
              <c:strCache>
                <c:ptCount val="1"/>
                <c:pt idx="0">
                  <c:v>⑤ボランティアポイントの取組を実施しているか( 10点)(平均2.9点)</c:v>
                </c:pt>
              </c:strCache>
            </c:strRef>
          </c:tx>
          <c:spPr>
            <a:solidFill>
              <a:srgbClr val="275EA1"/>
            </a:solidFill>
            <a:ln w="6350">
              <a:solidFill>
                <a:schemeClr val="bg1">
                  <a:lumMod val="50000"/>
                </a:schemeClr>
              </a:solidFill>
            </a:ln>
            <a:effectLst/>
          </c:spPr>
          <c:invertIfNegative val="0"/>
          <c:dLbls>
            <c:dLbl>
              <c:idx val="29"/>
              <c:layout>
                <c:manualLayout>
                  <c:x val="4.1879476143812586E-3"/>
                  <c:y val="-2.056744112529498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C6D-4C56-B378-06092B07C81D}"/>
                </c:ext>
              </c:extLst>
            </c:dLbl>
            <c:dLbl>
              <c:idx val="35"/>
              <c:layout>
                <c:manualLayout>
                  <c:x val="6.97991269063532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C6D-4C56-B378-06092B07C81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(2)'!$AB$4:$AB$51</c:f>
              <c:numCache>
                <c:formatCode>General</c:formatCode>
                <c:ptCount val="48"/>
                <c:pt idx="0">
                  <c:v>3.2402234636871508</c:v>
                </c:pt>
                <c:pt idx="1">
                  <c:v>0.75</c:v>
                </c:pt>
                <c:pt idx="2">
                  <c:v>1.8181818181818181</c:v>
                </c:pt>
                <c:pt idx="3">
                  <c:v>2</c:v>
                </c:pt>
                <c:pt idx="4">
                  <c:v>2.4</c:v>
                </c:pt>
                <c:pt idx="5">
                  <c:v>2.2857142857142856</c:v>
                </c:pt>
                <c:pt idx="6">
                  <c:v>2.0338983050847457</c:v>
                </c:pt>
                <c:pt idx="7">
                  <c:v>3.4090909090909092</c:v>
                </c:pt>
                <c:pt idx="8">
                  <c:v>6.4</c:v>
                </c:pt>
                <c:pt idx="9">
                  <c:v>3.4285714285714284</c:v>
                </c:pt>
                <c:pt idx="10">
                  <c:v>1.9047619047619047</c:v>
                </c:pt>
                <c:pt idx="11">
                  <c:v>2.7777777777777777</c:v>
                </c:pt>
                <c:pt idx="12">
                  <c:v>4.838709677419355</c:v>
                </c:pt>
                <c:pt idx="13">
                  <c:v>5.1515151515151514</c:v>
                </c:pt>
                <c:pt idx="14">
                  <c:v>3.6666666666666665</c:v>
                </c:pt>
                <c:pt idx="15">
                  <c:v>2</c:v>
                </c:pt>
                <c:pt idx="16">
                  <c:v>2.6315789473684212</c:v>
                </c:pt>
                <c:pt idx="17">
                  <c:v>3.5294117647058822</c:v>
                </c:pt>
                <c:pt idx="18">
                  <c:v>3.3333333333333335</c:v>
                </c:pt>
                <c:pt idx="19">
                  <c:v>1.2987012987012987</c:v>
                </c:pt>
                <c:pt idx="20">
                  <c:v>0.95238095238095233</c:v>
                </c:pt>
                <c:pt idx="21">
                  <c:v>3.1428571428571428</c:v>
                </c:pt>
                <c:pt idx="22">
                  <c:v>3.1481481481481484</c:v>
                </c:pt>
                <c:pt idx="23">
                  <c:v>2.4137931034482758</c:v>
                </c:pt>
                <c:pt idx="24">
                  <c:v>2.6315789473684212</c:v>
                </c:pt>
                <c:pt idx="25">
                  <c:v>1.9230769230769231</c:v>
                </c:pt>
                <c:pt idx="26">
                  <c:v>3.7209302325581395</c:v>
                </c:pt>
                <c:pt idx="27">
                  <c:v>3.9024390243902438</c:v>
                </c:pt>
                <c:pt idx="28">
                  <c:v>1.5384615384615385</c:v>
                </c:pt>
                <c:pt idx="29">
                  <c:v>0.66666666666666663</c:v>
                </c:pt>
                <c:pt idx="30">
                  <c:v>5.7894736842105265</c:v>
                </c:pt>
                <c:pt idx="31">
                  <c:v>2.6315789473684212</c:v>
                </c:pt>
                <c:pt idx="32">
                  <c:v>2.2222222222222223</c:v>
                </c:pt>
                <c:pt idx="33">
                  <c:v>1.7391304347826086</c:v>
                </c:pt>
                <c:pt idx="34">
                  <c:v>1.5789473684210527</c:v>
                </c:pt>
                <c:pt idx="35">
                  <c:v>1.25</c:v>
                </c:pt>
                <c:pt idx="36">
                  <c:v>2.3529411764705883</c:v>
                </c:pt>
                <c:pt idx="37">
                  <c:v>3.5</c:v>
                </c:pt>
                <c:pt idx="38">
                  <c:v>1.4705882352941178</c:v>
                </c:pt>
                <c:pt idx="39">
                  <c:v>3.3333333333333335</c:v>
                </c:pt>
                <c:pt idx="40">
                  <c:v>9</c:v>
                </c:pt>
                <c:pt idx="41">
                  <c:v>4.2857142857142856</c:v>
                </c:pt>
                <c:pt idx="42">
                  <c:v>2.2222222222222223</c:v>
                </c:pt>
                <c:pt idx="43">
                  <c:v>3.3333333333333335</c:v>
                </c:pt>
                <c:pt idx="44">
                  <c:v>2.3076923076923075</c:v>
                </c:pt>
                <c:pt idx="45">
                  <c:v>9.0697674418604652</c:v>
                </c:pt>
                <c:pt idx="46">
                  <c:v>1.2195121951219512</c:v>
                </c:pt>
                <c:pt idx="47" formatCode="0.0_ ">
                  <c:v>2.9</c:v>
                </c:pt>
              </c:numCache>
            </c:numRef>
          </c:val>
          <c:extLst>
            <c:ext xmlns:c16="http://schemas.microsoft.com/office/drawing/2014/chart" uri="{C3380CC4-5D6E-409C-BE32-E72D297353CC}">
              <c16:uniqueId val="{00000007-BC6D-4C56-B378-06092B07C81D}"/>
            </c:ext>
          </c:extLst>
        </c:ser>
        <c:ser>
          <c:idx val="6"/>
          <c:order val="5"/>
          <c:tx>
            <c:strRef>
              <c:f>'Ⅲ (2)'!$AC$3</c:f>
              <c:strCache>
                <c:ptCount val="1"/>
                <c:pt idx="0">
                  <c:v>⑥介護施設と就労希望者とのマッチングに取り組んでいるか(10点)(平均2.8点)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29"/>
              <c:layout>
                <c:manualLayout>
                  <c:x val="-1.0237087019895813E-16"/>
                  <c:y val="-7.5413079614417043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C6D-4C56-B378-06092B07C81D}"/>
                </c:ext>
              </c:extLst>
            </c:dLbl>
            <c:dLbl>
              <c:idx val="36"/>
              <c:layout>
                <c:manualLayout>
                  <c:x val="8.3758952287624148E-3"/>
                  <c:y val="4.11348822505898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C6D-4C56-B378-06092B07C81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(2)'!$AC$4:$AC$51</c:f>
              <c:numCache>
                <c:formatCode>General</c:formatCode>
                <c:ptCount val="48"/>
                <c:pt idx="0">
                  <c:v>2.6256983240223462</c:v>
                </c:pt>
                <c:pt idx="1">
                  <c:v>1.75</c:v>
                </c:pt>
                <c:pt idx="2">
                  <c:v>2.4242424242424243</c:v>
                </c:pt>
                <c:pt idx="3">
                  <c:v>1.1428571428571428</c:v>
                </c:pt>
                <c:pt idx="4">
                  <c:v>0.4</c:v>
                </c:pt>
                <c:pt idx="5">
                  <c:v>2.2857142857142856</c:v>
                </c:pt>
                <c:pt idx="6">
                  <c:v>0.84745762711864403</c:v>
                </c:pt>
                <c:pt idx="7">
                  <c:v>1.3636363636363635</c:v>
                </c:pt>
                <c:pt idx="8">
                  <c:v>3.6</c:v>
                </c:pt>
                <c:pt idx="9">
                  <c:v>0.8571428571428571</c:v>
                </c:pt>
                <c:pt idx="10">
                  <c:v>2.8571428571428572</c:v>
                </c:pt>
                <c:pt idx="11">
                  <c:v>4.0740740740740744</c:v>
                </c:pt>
                <c:pt idx="12">
                  <c:v>6.935483870967742</c:v>
                </c:pt>
                <c:pt idx="13">
                  <c:v>3.6363636363636362</c:v>
                </c:pt>
                <c:pt idx="14">
                  <c:v>2.6666666666666665</c:v>
                </c:pt>
                <c:pt idx="15">
                  <c:v>8</c:v>
                </c:pt>
                <c:pt idx="16">
                  <c:v>2.6315789473684212</c:v>
                </c:pt>
                <c:pt idx="17">
                  <c:v>1.1764705882352942</c:v>
                </c:pt>
                <c:pt idx="18">
                  <c:v>1.4814814814814814</c:v>
                </c:pt>
                <c:pt idx="19">
                  <c:v>2.2077922077922079</c:v>
                </c:pt>
                <c:pt idx="20">
                  <c:v>2.6190476190476191</c:v>
                </c:pt>
                <c:pt idx="21">
                  <c:v>5.7142857142857144</c:v>
                </c:pt>
                <c:pt idx="22">
                  <c:v>2.9629629629629628</c:v>
                </c:pt>
                <c:pt idx="23">
                  <c:v>3.4482758620689653</c:v>
                </c:pt>
                <c:pt idx="24">
                  <c:v>6.8421052631578947</c:v>
                </c:pt>
                <c:pt idx="25">
                  <c:v>3.8461538461538463</c:v>
                </c:pt>
                <c:pt idx="26">
                  <c:v>5.1162790697674421</c:v>
                </c:pt>
                <c:pt idx="27">
                  <c:v>4.3902439024390247</c:v>
                </c:pt>
                <c:pt idx="28">
                  <c:v>1.7948717948717949</c:v>
                </c:pt>
                <c:pt idx="29">
                  <c:v>2</c:v>
                </c:pt>
                <c:pt idx="30">
                  <c:v>0.52631578947368418</c:v>
                </c:pt>
                <c:pt idx="31">
                  <c:v>7.3684210526315788</c:v>
                </c:pt>
                <c:pt idx="32">
                  <c:v>1.8518518518518519</c:v>
                </c:pt>
                <c:pt idx="33">
                  <c:v>4.7826086956521738</c:v>
                </c:pt>
                <c:pt idx="34">
                  <c:v>1.0526315789473684</c:v>
                </c:pt>
                <c:pt idx="35">
                  <c:v>2.5</c:v>
                </c:pt>
                <c:pt idx="36">
                  <c:v>0.58823529411764708</c:v>
                </c:pt>
                <c:pt idx="37">
                  <c:v>0.5</c:v>
                </c:pt>
                <c:pt idx="38">
                  <c:v>3.8235294117647061</c:v>
                </c:pt>
                <c:pt idx="39">
                  <c:v>2.1666666666666665</c:v>
                </c:pt>
                <c:pt idx="40">
                  <c:v>3.5</c:v>
                </c:pt>
                <c:pt idx="41">
                  <c:v>3.8095238095238093</c:v>
                </c:pt>
                <c:pt idx="42">
                  <c:v>1.7777777777777777</c:v>
                </c:pt>
                <c:pt idx="43">
                  <c:v>2.7777777777777777</c:v>
                </c:pt>
                <c:pt idx="44">
                  <c:v>1.5384615384615385</c:v>
                </c:pt>
                <c:pt idx="45">
                  <c:v>1.3953488372093024</c:v>
                </c:pt>
                <c:pt idx="46">
                  <c:v>1.7073170731707317</c:v>
                </c:pt>
                <c:pt idx="47" formatCode="0.0_ ">
                  <c:v>2.8</c:v>
                </c:pt>
              </c:numCache>
            </c:numRef>
          </c:val>
          <c:extLst>
            <c:ext xmlns:c16="http://schemas.microsoft.com/office/drawing/2014/chart" uri="{C3380CC4-5D6E-409C-BE32-E72D297353CC}">
              <c16:uniqueId val="{0000000A-BC6D-4C56-B378-06092B07C81D}"/>
            </c:ext>
          </c:extLst>
        </c:ser>
        <c:ser>
          <c:idx val="7"/>
          <c:order val="6"/>
          <c:tx>
            <c:strRef>
              <c:f>'Ⅲ (2)'!$AD$3</c:f>
              <c:strCache>
                <c:ptCount val="1"/>
                <c:pt idx="0">
                  <c:v>⑦介護助手等の元気高齢者の就労的活動の促進に取り組んでいるか(10点)(平均2.0点)(平均2.1点)</c:v>
                </c:pt>
              </c:strCache>
            </c:strRef>
          </c:tx>
          <c:spPr>
            <a:solidFill>
              <a:srgbClr val="74B230"/>
            </a:solidFill>
            <a:ln w="6350">
              <a:solidFill>
                <a:schemeClr val="bg1">
                  <a:lumMod val="50000"/>
                </a:schemeClr>
              </a:solidFill>
            </a:ln>
            <a:effectLst/>
          </c:spPr>
          <c:invertIfNegative val="0"/>
          <c:dLbls>
            <c:dLbl>
              <c:idx val="29"/>
              <c:layout>
                <c:manualLayout>
                  <c:x val="-1.0237087019895813E-16"/>
                  <c:y val="2.056744112529483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BC6D-4C56-B378-06092B07C81D}"/>
                </c:ext>
              </c:extLst>
            </c:dLbl>
            <c:dLbl>
              <c:idx val="30"/>
              <c:layout>
                <c:manualLayout>
                  <c:x val="8.3758952287625171E-3"/>
                  <c:y val="-2.056744112529490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BC6D-4C56-B378-06092B07C81D}"/>
                </c:ext>
              </c:extLst>
            </c:dLbl>
            <c:dLbl>
              <c:idx val="36"/>
              <c:layout>
                <c:manualLayout>
                  <c:x val="6.6029678358507341E-6"/>
                  <c:y val="-2.065148740690927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BC6D-4C56-B378-06092B07C81D}"/>
                </c:ext>
              </c:extLst>
            </c:dLbl>
            <c:dLbl>
              <c:idx val="37"/>
              <c:layout>
                <c:manualLayout>
                  <c:x val="8.375895228762414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BC6D-4C56-B378-06092B07C81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 (2)'!$AD$4:$AD$51</c:f>
              <c:numCache>
                <c:formatCode>General</c:formatCode>
                <c:ptCount val="48"/>
                <c:pt idx="0">
                  <c:v>1.229050279329609</c:v>
                </c:pt>
                <c:pt idx="1">
                  <c:v>2</c:v>
                </c:pt>
                <c:pt idx="2">
                  <c:v>2.7272727272727271</c:v>
                </c:pt>
                <c:pt idx="3">
                  <c:v>2.2857142857142856</c:v>
                </c:pt>
                <c:pt idx="4">
                  <c:v>0.4</c:v>
                </c:pt>
                <c:pt idx="5">
                  <c:v>1.7142857142857142</c:v>
                </c:pt>
                <c:pt idx="6">
                  <c:v>1.0169491525423728</c:v>
                </c:pt>
                <c:pt idx="7">
                  <c:v>1.5909090909090908</c:v>
                </c:pt>
                <c:pt idx="8">
                  <c:v>2.4</c:v>
                </c:pt>
                <c:pt idx="9">
                  <c:v>0.5714285714285714</c:v>
                </c:pt>
                <c:pt idx="10">
                  <c:v>1.2698412698412698</c:v>
                </c:pt>
                <c:pt idx="11">
                  <c:v>2.0370370370370372</c:v>
                </c:pt>
                <c:pt idx="12">
                  <c:v>5</c:v>
                </c:pt>
                <c:pt idx="13">
                  <c:v>2.4242424242424243</c:v>
                </c:pt>
                <c:pt idx="14">
                  <c:v>2</c:v>
                </c:pt>
                <c:pt idx="15">
                  <c:v>6</c:v>
                </c:pt>
                <c:pt idx="16">
                  <c:v>2.1052631578947367</c:v>
                </c:pt>
                <c:pt idx="17">
                  <c:v>1.7647058823529411</c:v>
                </c:pt>
                <c:pt idx="18">
                  <c:v>0</c:v>
                </c:pt>
                <c:pt idx="19">
                  <c:v>1.4285714285714286</c:v>
                </c:pt>
                <c:pt idx="20">
                  <c:v>2.8571428571428572</c:v>
                </c:pt>
                <c:pt idx="21">
                  <c:v>5.7142857142857144</c:v>
                </c:pt>
                <c:pt idx="22">
                  <c:v>2.9629629629629628</c:v>
                </c:pt>
                <c:pt idx="23">
                  <c:v>2.7586206896551726</c:v>
                </c:pt>
                <c:pt idx="24">
                  <c:v>2.6315789473684212</c:v>
                </c:pt>
                <c:pt idx="25">
                  <c:v>2.6923076923076925</c:v>
                </c:pt>
                <c:pt idx="26">
                  <c:v>3.9534883720930232</c:v>
                </c:pt>
                <c:pt idx="27">
                  <c:v>2.6829268292682928</c:v>
                </c:pt>
                <c:pt idx="28">
                  <c:v>1.7948717948717949</c:v>
                </c:pt>
                <c:pt idx="29">
                  <c:v>0.66666666666666663</c:v>
                </c:pt>
                <c:pt idx="30">
                  <c:v>1.0526315789473684</c:v>
                </c:pt>
                <c:pt idx="31">
                  <c:v>1.5789473684210527</c:v>
                </c:pt>
                <c:pt idx="32">
                  <c:v>4.0740740740740744</c:v>
                </c:pt>
                <c:pt idx="33">
                  <c:v>3.9130434782608696</c:v>
                </c:pt>
                <c:pt idx="34">
                  <c:v>1.5789473684210527</c:v>
                </c:pt>
                <c:pt idx="35">
                  <c:v>1.25</c:v>
                </c:pt>
                <c:pt idx="36">
                  <c:v>1.1764705882352942</c:v>
                </c:pt>
                <c:pt idx="37">
                  <c:v>0.5</c:v>
                </c:pt>
                <c:pt idx="38">
                  <c:v>3.5294117647058822</c:v>
                </c:pt>
                <c:pt idx="39">
                  <c:v>2</c:v>
                </c:pt>
                <c:pt idx="40">
                  <c:v>0.5</c:v>
                </c:pt>
                <c:pt idx="41">
                  <c:v>3.8095238095238093</c:v>
                </c:pt>
                <c:pt idx="42">
                  <c:v>2.2222222222222223</c:v>
                </c:pt>
                <c:pt idx="43">
                  <c:v>5</c:v>
                </c:pt>
                <c:pt idx="44">
                  <c:v>0.76923076923076927</c:v>
                </c:pt>
                <c:pt idx="45">
                  <c:v>2.0930232558139537</c:v>
                </c:pt>
                <c:pt idx="46">
                  <c:v>1.4634146341463414</c:v>
                </c:pt>
                <c:pt idx="47" formatCode="0.0_ ">
                  <c:v>2.1</c:v>
                </c:pt>
              </c:numCache>
            </c:numRef>
          </c:val>
          <c:extLst>
            <c:ext xmlns:c16="http://schemas.microsoft.com/office/drawing/2014/chart" uri="{C3380CC4-5D6E-409C-BE32-E72D297353CC}">
              <c16:uniqueId val="{0000000F-BC6D-4C56-B378-06092B07C81D}"/>
            </c:ext>
          </c:extLst>
        </c:ser>
        <c:ser>
          <c:idx val="8"/>
          <c:order val="7"/>
          <c:tx>
            <c:strRef>
              <c:f>'Ⅲ (2)'!$AE$3</c:f>
              <c:strCache>
                <c:ptCount val="1"/>
                <c:pt idx="0">
                  <c:v>⑧高齢者の就労的活動への参加者の伸び率が○ポイント以上向上(10点)(平均1.6点)</c:v>
                </c:pt>
              </c:strCache>
            </c:strRef>
          </c:tx>
          <c:spPr>
            <a:solidFill>
              <a:schemeClr val="accent5">
                <a:lumMod val="20000"/>
                <a:lumOff val="80000"/>
              </a:schemeClr>
            </a:solidFill>
            <a:ln w="6350">
              <a:solidFill>
                <a:schemeClr val="bg1">
                  <a:lumMod val="50000"/>
                </a:schemeClr>
              </a:solidFill>
            </a:ln>
            <a:effectLst/>
          </c:spPr>
          <c:invertIfNegative val="0"/>
          <c:dLbls>
            <c:dLbl>
              <c:idx val="29"/>
              <c:layout>
                <c:manualLayout>
                  <c:x val="-1.0237087019895813E-16"/>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BC6D-4C56-B378-06092B07C81D}"/>
                </c:ext>
              </c:extLst>
            </c:dLbl>
            <c:dLbl>
              <c:idx val="30"/>
              <c:layout>
                <c:manualLayout>
                  <c:x val="1.3959825381269838E-3"/>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BC6D-4C56-B378-06092B07C81D}"/>
                </c:ext>
              </c:extLst>
            </c:dLbl>
            <c:dLbl>
              <c:idx val="31"/>
              <c:layout>
                <c:manualLayout>
                  <c:x val="5.5839301525083445E-3"/>
                  <c:y val="-2.056744112529490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BC6D-4C56-B378-06092B07C81D}"/>
                </c:ext>
              </c:extLst>
            </c:dLbl>
            <c:dLbl>
              <c:idx val="34"/>
              <c:layout>
                <c:manualLayout>
                  <c:x val="8.3758952287624148E-3"/>
                  <c:y val="-7.5413079614417043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BC6D-4C56-B378-06092B07C81D}"/>
                </c:ext>
              </c:extLst>
            </c:dLbl>
            <c:dLbl>
              <c:idx val="35"/>
              <c:layout>
                <c:manualLayout>
                  <c:x val="6.97991269063532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BC6D-4C56-B378-06092B07C81D}"/>
                </c:ext>
              </c:extLst>
            </c:dLbl>
            <c:dLbl>
              <c:idx val="36"/>
              <c:layout>
                <c:manualLayout>
                  <c:x val="8.3857691516604944E-3"/>
                  <c:y val="-6.174350093179978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BC6D-4C56-B378-06092B07C81D}"/>
                </c:ext>
              </c:extLst>
            </c:dLbl>
            <c:dLbl>
              <c:idx val="37"/>
              <c:layout>
                <c:manualLayout>
                  <c:x val="-1.0237087019895813E-16"/>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BC6D-4C56-B378-06092B07C81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 (2)'!$AE$4:$AE$51</c:f>
              <c:numCache>
                <c:formatCode>General</c:formatCode>
                <c:ptCount val="48"/>
                <c:pt idx="0">
                  <c:v>1.3407821229050279</c:v>
                </c:pt>
                <c:pt idx="1">
                  <c:v>2.25</c:v>
                </c:pt>
                <c:pt idx="2">
                  <c:v>0.60606060606060608</c:v>
                </c:pt>
                <c:pt idx="3">
                  <c:v>1.4285714285714286</c:v>
                </c:pt>
                <c:pt idx="4">
                  <c:v>0.4</c:v>
                </c:pt>
                <c:pt idx="5">
                  <c:v>0.8571428571428571</c:v>
                </c:pt>
                <c:pt idx="6">
                  <c:v>0.50847457627118642</c:v>
                </c:pt>
                <c:pt idx="7">
                  <c:v>0.90909090909090906</c:v>
                </c:pt>
                <c:pt idx="8">
                  <c:v>1.6</c:v>
                </c:pt>
                <c:pt idx="9">
                  <c:v>1.1428571428571428</c:v>
                </c:pt>
                <c:pt idx="10">
                  <c:v>1.4285714285714286</c:v>
                </c:pt>
                <c:pt idx="11">
                  <c:v>1.1111111111111112</c:v>
                </c:pt>
                <c:pt idx="12">
                  <c:v>3.3870967741935485</c:v>
                </c:pt>
                <c:pt idx="13">
                  <c:v>2.7272727272727271</c:v>
                </c:pt>
                <c:pt idx="14">
                  <c:v>3</c:v>
                </c:pt>
                <c:pt idx="15">
                  <c:v>3.3333333333333335</c:v>
                </c:pt>
                <c:pt idx="16">
                  <c:v>2.1052631578947367</c:v>
                </c:pt>
                <c:pt idx="17">
                  <c:v>0.58823529411764708</c:v>
                </c:pt>
                <c:pt idx="18">
                  <c:v>0.7407407407407407</c:v>
                </c:pt>
                <c:pt idx="19">
                  <c:v>0.25974025974025972</c:v>
                </c:pt>
                <c:pt idx="20">
                  <c:v>1.6666666666666667</c:v>
                </c:pt>
                <c:pt idx="21">
                  <c:v>2.5714285714285716</c:v>
                </c:pt>
                <c:pt idx="22">
                  <c:v>1.4814814814814814</c:v>
                </c:pt>
                <c:pt idx="23">
                  <c:v>2.7586206896551726</c:v>
                </c:pt>
                <c:pt idx="24">
                  <c:v>2.1052631578947367</c:v>
                </c:pt>
                <c:pt idx="25">
                  <c:v>1.9230769230769231</c:v>
                </c:pt>
                <c:pt idx="26">
                  <c:v>4.1860465116279073</c:v>
                </c:pt>
                <c:pt idx="27">
                  <c:v>1.7073170731707317</c:v>
                </c:pt>
                <c:pt idx="28">
                  <c:v>0.25641025641025639</c:v>
                </c:pt>
                <c:pt idx="29">
                  <c:v>1.6666666666666667</c:v>
                </c:pt>
                <c:pt idx="30">
                  <c:v>1.0526315789473684</c:v>
                </c:pt>
                <c:pt idx="31">
                  <c:v>0.52631578947368418</c:v>
                </c:pt>
                <c:pt idx="32">
                  <c:v>1.4814814814814814</c:v>
                </c:pt>
                <c:pt idx="33">
                  <c:v>1.7391304347826086</c:v>
                </c:pt>
                <c:pt idx="34">
                  <c:v>0.52631578947368418</c:v>
                </c:pt>
                <c:pt idx="35">
                  <c:v>0.83333333333333337</c:v>
                </c:pt>
                <c:pt idx="36">
                  <c:v>0.58823529411764708</c:v>
                </c:pt>
                <c:pt idx="37">
                  <c:v>2</c:v>
                </c:pt>
                <c:pt idx="38">
                  <c:v>2.3529411764705883</c:v>
                </c:pt>
                <c:pt idx="39">
                  <c:v>1.8333333333333333</c:v>
                </c:pt>
                <c:pt idx="40">
                  <c:v>2.5</c:v>
                </c:pt>
                <c:pt idx="41">
                  <c:v>1.9047619047619047</c:v>
                </c:pt>
                <c:pt idx="42">
                  <c:v>1.7777777777777777</c:v>
                </c:pt>
                <c:pt idx="43">
                  <c:v>3.8888888888888888</c:v>
                </c:pt>
                <c:pt idx="44">
                  <c:v>1.5384615384615385</c:v>
                </c:pt>
                <c:pt idx="45">
                  <c:v>1.3953488372093024</c:v>
                </c:pt>
                <c:pt idx="46">
                  <c:v>0.73170731707317072</c:v>
                </c:pt>
                <c:pt idx="47" formatCode="0.0_ ">
                  <c:v>1.6</c:v>
                </c:pt>
              </c:numCache>
            </c:numRef>
          </c:val>
          <c:extLst>
            <c:ext xmlns:c16="http://schemas.microsoft.com/office/drawing/2014/chart" uri="{C3380CC4-5D6E-409C-BE32-E72D297353CC}">
              <c16:uniqueId val="{00000017-BC6D-4C56-B378-06092B07C81D}"/>
            </c:ext>
          </c:extLst>
        </c:ser>
        <c:ser>
          <c:idx val="9"/>
          <c:order val="8"/>
          <c:tx>
            <c:strRef>
              <c:f>'Ⅲ (2)'!$AF$3</c:f>
              <c:strCache>
                <c:ptCount val="1"/>
                <c:pt idx="0">
                  <c:v>⑨文書量削減に係る取組を行っているか(2点、1点、3点)(平均8点)</c:v>
                </c:pt>
              </c:strCache>
            </c:strRef>
          </c:tx>
          <c:spPr>
            <a:solidFill>
              <a:schemeClr val="tx2">
                <a:lumMod val="60000"/>
                <a:lumOff val="40000"/>
              </a:schemeClr>
            </a:solidFill>
            <a:ln w="6350">
              <a:solidFill>
                <a:schemeClr val="bg1">
                  <a:lumMod val="50000"/>
                </a:schemeClr>
              </a:solidFill>
            </a:ln>
            <a:effectLst/>
          </c:spPr>
          <c:invertIfNegative val="0"/>
          <c:dLbls>
            <c:dLbl>
              <c:idx val="37"/>
              <c:layout>
                <c:manualLayout>
                  <c:x val="-1.0237087019895813E-16"/>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BC6D-4C56-B378-06092B07C81D}"/>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 (2)'!$AF$4:$AF$51</c:f>
              <c:numCache>
                <c:formatCode>General</c:formatCode>
                <c:ptCount val="48"/>
                <c:pt idx="0">
                  <c:v>7.8379888268156428</c:v>
                </c:pt>
                <c:pt idx="1">
                  <c:v>8.4</c:v>
                </c:pt>
                <c:pt idx="2">
                  <c:v>9</c:v>
                </c:pt>
                <c:pt idx="3">
                  <c:v>7.7714285714285714</c:v>
                </c:pt>
                <c:pt idx="4">
                  <c:v>7.64</c:v>
                </c:pt>
                <c:pt idx="5">
                  <c:v>6.1714285714285717</c:v>
                </c:pt>
                <c:pt idx="6">
                  <c:v>5.8644067796610173</c:v>
                </c:pt>
                <c:pt idx="7">
                  <c:v>9.9318181818181817</c:v>
                </c:pt>
                <c:pt idx="8">
                  <c:v>9.76</c:v>
                </c:pt>
                <c:pt idx="9">
                  <c:v>7.3428571428571425</c:v>
                </c:pt>
                <c:pt idx="10">
                  <c:v>8.5555555555555554</c:v>
                </c:pt>
                <c:pt idx="11">
                  <c:v>8.1481481481481488</c:v>
                </c:pt>
                <c:pt idx="12">
                  <c:v>8.4032258064516121</c:v>
                </c:pt>
                <c:pt idx="13">
                  <c:v>8.1212121212121211</c:v>
                </c:pt>
                <c:pt idx="14">
                  <c:v>9.2666666666666675</c:v>
                </c:pt>
                <c:pt idx="15">
                  <c:v>6.8666666666666663</c:v>
                </c:pt>
                <c:pt idx="16">
                  <c:v>10.421052631578947</c:v>
                </c:pt>
                <c:pt idx="17">
                  <c:v>8.764705882352942</c:v>
                </c:pt>
                <c:pt idx="18">
                  <c:v>6.9259259259259256</c:v>
                </c:pt>
                <c:pt idx="19">
                  <c:v>6.1038961038961039</c:v>
                </c:pt>
                <c:pt idx="20">
                  <c:v>8.6904761904761898</c:v>
                </c:pt>
                <c:pt idx="21">
                  <c:v>9.0285714285714285</c:v>
                </c:pt>
                <c:pt idx="22">
                  <c:v>7.7222222222222223</c:v>
                </c:pt>
                <c:pt idx="23">
                  <c:v>7.3448275862068968</c:v>
                </c:pt>
                <c:pt idx="24">
                  <c:v>9.8421052631578956</c:v>
                </c:pt>
                <c:pt idx="25">
                  <c:v>7.4230769230769234</c:v>
                </c:pt>
                <c:pt idx="26">
                  <c:v>8.8837209302325579</c:v>
                </c:pt>
                <c:pt idx="27">
                  <c:v>9.5609756097560972</c:v>
                </c:pt>
                <c:pt idx="28">
                  <c:v>5.5384615384615383</c:v>
                </c:pt>
                <c:pt idx="29">
                  <c:v>6.8666666666666663</c:v>
                </c:pt>
                <c:pt idx="30">
                  <c:v>11.473684210526315</c:v>
                </c:pt>
                <c:pt idx="31">
                  <c:v>9.1578947368421044</c:v>
                </c:pt>
                <c:pt idx="32">
                  <c:v>6.8148148148148149</c:v>
                </c:pt>
                <c:pt idx="33">
                  <c:v>9.2608695652173907</c:v>
                </c:pt>
                <c:pt idx="34">
                  <c:v>6.3157894736842106</c:v>
                </c:pt>
                <c:pt idx="35">
                  <c:v>7.208333333333333</c:v>
                </c:pt>
                <c:pt idx="36">
                  <c:v>7</c:v>
                </c:pt>
                <c:pt idx="37">
                  <c:v>6.85</c:v>
                </c:pt>
                <c:pt idx="38">
                  <c:v>7.6764705882352944</c:v>
                </c:pt>
                <c:pt idx="39">
                  <c:v>6.166666666666667</c:v>
                </c:pt>
                <c:pt idx="40">
                  <c:v>8.9</c:v>
                </c:pt>
                <c:pt idx="41">
                  <c:v>9.5238095238095237</c:v>
                </c:pt>
                <c:pt idx="42">
                  <c:v>6.6</c:v>
                </c:pt>
                <c:pt idx="43">
                  <c:v>8</c:v>
                </c:pt>
                <c:pt idx="44">
                  <c:v>10.576923076923077</c:v>
                </c:pt>
                <c:pt idx="45">
                  <c:v>7.4883720930232558</c:v>
                </c:pt>
                <c:pt idx="46">
                  <c:v>11.536585365853659</c:v>
                </c:pt>
                <c:pt idx="47" formatCode="0.0_ ">
                  <c:v>8</c:v>
                </c:pt>
              </c:numCache>
            </c:numRef>
          </c:val>
          <c:extLst>
            <c:ext xmlns:c16="http://schemas.microsoft.com/office/drawing/2014/chart" uri="{C3380CC4-5D6E-409C-BE32-E72D297353CC}">
              <c16:uniqueId val="{00000019-BC6D-4C56-B378-06092B07C81D}"/>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9"/>
          <c:tx>
            <c:strRef>
              <c:f>'Ⅲ (2)'!$AG$3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A-BC6D-4C56-B378-06092B07C81D}"/>
                </c:ext>
              </c:extLst>
            </c:dLbl>
            <c:numFmt formatCode="#,##0_);[Red]\(#,##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(2)'!$AG$4:$AG$51</c:f>
              <c:numCache>
                <c:formatCode>General</c:formatCode>
                <c:ptCount val="48"/>
                <c:pt idx="0">
                  <c:v>51.022346368715084</c:v>
                </c:pt>
                <c:pt idx="1">
                  <c:v>36.4</c:v>
                </c:pt>
                <c:pt idx="2">
                  <c:v>54.454545454545453</c:v>
                </c:pt>
                <c:pt idx="3">
                  <c:v>44.914285714285711</c:v>
                </c:pt>
                <c:pt idx="4">
                  <c:v>26.84</c:v>
                </c:pt>
                <c:pt idx="5">
                  <c:v>43.028571428571432</c:v>
                </c:pt>
                <c:pt idx="6">
                  <c:v>31.966101694915253</c:v>
                </c:pt>
                <c:pt idx="7">
                  <c:v>43.340909090909093</c:v>
                </c:pt>
                <c:pt idx="8">
                  <c:v>46.96</c:v>
                </c:pt>
                <c:pt idx="9">
                  <c:v>29.342857142857142</c:v>
                </c:pt>
                <c:pt idx="10">
                  <c:v>37.126984126984127</c:v>
                </c:pt>
                <c:pt idx="11">
                  <c:v>50.370370370370374</c:v>
                </c:pt>
                <c:pt idx="12">
                  <c:v>66.145161290322577</c:v>
                </c:pt>
                <c:pt idx="13">
                  <c:v>63.878787878787875</c:v>
                </c:pt>
                <c:pt idx="14">
                  <c:v>51.6</c:v>
                </c:pt>
                <c:pt idx="15">
                  <c:v>60.866666666666667</c:v>
                </c:pt>
                <c:pt idx="16">
                  <c:v>51.473684210526315</c:v>
                </c:pt>
                <c:pt idx="17">
                  <c:v>28.176470588235293</c:v>
                </c:pt>
                <c:pt idx="18">
                  <c:v>28.037037037037038</c:v>
                </c:pt>
                <c:pt idx="19">
                  <c:v>44.675324675324674</c:v>
                </c:pt>
                <c:pt idx="20">
                  <c:v>42.976190476190474</c:v>
                </c:pt>
                <c:pt idx="21">
                  <c:v>64.171428571428578</c:v>
                </c:pt>
                <c:pt idx="22">
                  <c:v>49.574074074074076</c:v>
                </c:pt>
                <c:pt idx="23">
                  <c:v>47</c:v>
                </c:pt>
                <c:pt idx="24">
                  <c:v>56.684210526315788</c:v>
                </c:pt>
                <c:pt idx="25">
                  <c:v>57.807692307692307</c:v>
                </c:pt>
                <c:pt idx="26">
                  <c:v>74.697674418604649</c:v>
                </c:pt>
                <c:pt idx="27">
                  <c:v>62.975609756097562</c:v>
                </c:pt>
                <c:pt idx="28">
                  <c:v>30.666666666666668</c:v>
                </c:pt>
                <c:pt idx="29">
                  <c:v>30.533333333333335</c:v>
                </c:pt>
                <c:pt idx="30">
                  <c:v>34.631578947368418</c:v>
                </c:pt>
                <c:pt idx="31">
                  <c:v>63.368421052631582</c:v>
                </c:pt>
                <c:pt idx="32">
                  <c:v>43.851851851851855</c:v>
                </c:pt>
                <c:pt idx="33">
                  <c:v>76.217391304347828</c:v>
                </c:pt>
                <c:pt idx="34">
                  <c:v>27.368421052631579</c:v>
                </c:pt>
                <c:pt idx="35">
                  <c:v>29.291666666666668</c:v>
                </c:pt>
                <c:pt idx="36">
                  <c:v>38.176470588235297</c:v>
                </c:pt>
                <c:pt idx="37">
                  <c:v>28.35</c:v>
                </c:pt>
                <c:pt idx="38">
                  <c:v>57.088235294117645</c:v>
                </c:pt>
                <c:pt idx="39">
                  <c:v>45.166666666666664</c:v>
                </c:pt>
                <c:pt idx="40">
                  <c:v>61.9</c:v>
                </c:pt>
                <c:pt idx="41">
                  <c:v>61.428571428571431</c:v>
                </c:pt>
                <c:pt idx="42">
                  <c:v>35.044444444444444</c:v>
                </c:pt>
                <c:pt idx="43">
                  <c:v>70.222222222222229</c:v>
                </c:pt>
                <c:pt idx="44">
                  <c:v>56.730769230769234</c:v>
                </c:pt>
                <c:pt idx="45">
                  <c:v>44.232558139534881</c:v>
                </c:pt>
                <c:pt idx="46">
                  <c:v>28.121951219512194</c:v>
                </c:pt>
                <c:pt idx="47" formatCode="0.0_ ">
                  <c:v>47</c:v>
                </c:pt>
              </c:numCache>
            </c:numRef>
          </c:val>
          <c:smooth val="0"/>
          <c:extLst>
            <c:ext xmlns:c16="http://schemas.microsoft.com/office/drawing/2014/chart" uri="{C3380CC4-5D6E-409C-BE32-E72D297353CC}">
              <c16:uniqueId val="{0000001B-BC6D-4C56-B378-06092B07C81D}"/>
            </c:ext>
          </c:extLst>
        </c:ser>
        <c:ser>
          <c:idx val="11"/>
          <c:order val="10"/>
          <c:tx>
            <c:strRef>
              <c:f>'Ⅲ (2)'!$AH$3</c:f>
              <c:strCache>
                <c:ptCount val="1"/>
                <c:pt idx="0">
                  <c:v>平均</c:v>
                </c:pt>
              </c:strCache>
            </c:strRef>
          </c:tx>
          <c:spPr>
            <a:ln w="19050">
              <a:solidFill>
                <a:srgbClr val="FF0000"/>
              </a:solidFill>
              <a:prstDash val="sysDash"/>
            </a:ln>
            <a:effectLst/>
          </c:spPr>
          <c:marker>
            <c:symbol val="none"/>
          </c:marker>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(2)'!$AH$4:$AH$51</c:f>
              <c:numCache>
                <c:formatCode>0.0_ </c:formatCode>
                <c:ptCount val="48"/>
                <c:pt idx="0">
                  <c:v>47</c:v>
                </c:pt>
                <c:pt idx="1">
                  <c:v>47</c:v>
                </c:pt>
                <c:pt idx="2">
                  <c:v>47</c:v>
                </c:pt>
                <c:pt idx="3">
                  <c:v>47</c:v>
                </c:pt>
                <c:pt idx="4">
                  <c:v>47</c:v>
                </c:pt>
                <c:pt idx="5">
                  <c:v>47</c:v>
                </c:pt>
                <c:pt idx="6">
                  <c:v>47</c:v>
                </c:pt>
                <c:pt idx="7">
                  <c:v>47</c:v>
                </c:pt>
                <c:pt idx="8">
                  <c:v>47</c:v>
                </c:pt>
                <c:pt idx="9">
                  <c:v>47</c:v>
                </c:pt>
                <c:pt idx="10">
                  <c:v>47</c:v>
                </c:pt>
                <c:pt idx="11">
                  <c:v>47</c:v>
                </c:pt>
                <c:pt idx="12">
                  <c:v>47</c:v>
                </c:pt>
                <c:pt idx="13">
                  <c:v>47</c:v>
                </c:pt>
                <c:pt idx="14">
                  <c:v>47</c:v>
                </c:pt>
                <c:pt idx="15">
                  <c:v>47</c:v>
                </c:pt>
                <c:pt idx="16">
                  <c:v>47</c:v>
                </c:pt>
                <c:pt idx="17">
                  <c:v>47</c:v>
                </c:pt>
                <c:pt idx="18">
                  <c:v>47</c:v>
                </c:pt>
                <c:pt idx="19">
                  <c:v>47</c:v>
                </c:pt>
                <c:pt idx="20">
                  <c:v>47</c:v>
                </c:pt>
                <c:pt idx="21">
                  <c:v>47</c:v>
                </c:pt>
                <c:pt idx="22">
                  <c:v>47</c:v>
                </c:pt>
                <c:pt idx="23">
                  <c:v>47</c:v>
                </c:pt>
                <c:pt idx="24">
                  <c:v>47</c:v>
                </c:pt>
                <c:pt idx="25">
                  <c:v>47</c:v>
                </c:pt>
                <c:pt idx="26">
                  <c:v>47</c:v>
                </c:pt>
                <c:pt idx="27">
                  <c:v>47</c:v>
                </c:pt>
                <c:pt idx="28">
                  <c:v>47</c:v>
                </c:pt>
                <c:pt idx="29">
                  <c:v>47</c:v>
                </c:pt>
                <c:pt idx="30">
                  <c:v>47</c:v>
                </c:pt>
                <c:pt idx="31">
                  <c:v>47</c:v>
                </c:pt>
                <c:pt idx="32">
                  <c:v>47</c:v>
                </c:pt>
                <c:pt idx="33">
                  <c:v>47</c:v>
                </c:pt>
                <c:pt idx="34">
                  <c:v>47</c:v>
                </c:pt>
                <c:pt idx="35">
                  <c:v>47</c:v>
                </c:pt>
                <c:pt idx="36">
                  <c:v>47</c:v>
                </c:pt>
                <c:pt idx="37">
                  <c:v>47</c:v>
                </c:pt>
                <c:pt idx="38">
                  <c:v>47</c:v>
                </c:pt>
                <c:pt idx="39">
                  <c:v>47</c:v>
                </c:pt>
                <c:pt idx="40">
                  <c:v>47</c:v>
                </c:pt>
                <c:pt idx="41">
                  <c:v>47</c:v>
                </c:pt>
                <c:pt idx="42">
                  <c:v>47</c:v>
                </c:pt>
                <c:pt idx="43">
                  <c:v>47</c:v>
                </c:pt>
                <c:pt idx="44">
                  <c:v>47</c:v>
                </c:pt>
                <c:pt idx="45">
                  <c:v>47</c:v>
                </c:pt>
                <c:pt idx="46">
                  <c:v>47</c:v>
                </c:pt>
                <c:pt idx="47">
                  <c:v>47</c:v>
                </c:pt>
              </c:numCache>
            </c:numRef>
          </c:val>
          <c:smooth val="0"/>
          <c:extLst>
            <c:ext xmlns:c16="http://schemas.microsoft.com/office/drawing/2014/chart" uri="{C3380CC4-5D6E-409C-BE32-E72D297353CC}">
              <c16:uniqueId val="{0000001C-BC6D-4C56-B378-06092B07C81D}"/>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9"/>
        <c:delete val="1"/>
      </c:legendEntry>
      <c:legendEntry>
        <c:idx val="10"/>
        <c:delete val="1"/>
      </c:legendEntry>
      <c:layout>
        <c:manualLayout>
          <c:xMode val="edge"/>
          <c:yMode val="edge"/>
          <c:x val="6.8355977042662261E-2"/>
          <c:y val="0.72707627174747769"/>
          <c:w val="0.89215803904946367"/>
          <c:h val="0.27077314434764194"/>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346998053650398"/>
        </c:manualLayout>
      </c:layout>
      <c:barChart>
        <c:barDir val="col"/>
        <c:grouping val="stacked"/>
        <c:varyColors val="0"/>
        <c:ser>
          <c:idx val="4"/>
          <c:order val="0"/>
          <c:tx>
            <c:strRef>
              <c:f>'Ⅲ (2)'!$AL$3</c:f>
              <c:strCache>
                <c:ptCount val="1"/>
                <c:pt idx="0">
                  <c:v>④介護に関する入門的研修を実施しているか(10点)(平均2.7点)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(2)'!$AL$4:$AL$51</c:f>
              <c:numCache>
                <c:formatCode>General</c:formatCode>
                <c:ptCount val="48"/>
                <c:pt idx="0">
                  <c:v>2.2346368715083798</c:v>
                </c:pt>
                <c:pt idx="1">
                  <c:v>2.25</c:v>
                </c:pt>
                <c:pt idx="2">
                  <c:v>3.3333333333333335</c:v>
                </c:pt>
                <c:pt idx="3">
                  <c:v>2.2857142857142856</c:v>
                </c:pt>
                <c:pt idx="4">
                  <c:v>0.4</c:v>
                </c:pt>
                <c:pt idx="5">
                  <c:v>2.8571428571428572</c:v>
                </c:pt>
                <c:pt idx="6">
                  <c:v>2.0338983050847457</c:v>
                </c:pt>
                <c:pt idx="7">
                  <c:v>3.4090909090909092</c:v>
                </c:pt>
                <c:pt idx="8">
                  <c:v>4.8</c:v>
                </c:pt>
                <c:pt idx="9">
                  <c:v>1.1428571428571428</c:v>
                </c:pt>
                <c:pt idx="10">
                  <c:v>1.4285714285714286</c:v>
                </c:pt>
                <c:pt idx="11">
                  <c:v>2.9629629629629628</c:v>
                </c:pt>
                <c:pt idx="12">
                  <c:v>3.3870967741935485</c:v>
                </c:pt>
                <c:pt idx="13">
                  <c:v>4.8484848484848486</c:v>
                </c:pt>
                <c:pt idx="14">
                  <c:v>3.6666666666666665</c:v>
                </c:pt>
                <c:pt idx="15">
                  <c:v>1.3333333333333333</c:v>
                </c:pt>
                <c:pt idx="16">
                  <c:v>1.0526315789473684</c:v>
                </c:pt>
                <c:pt idx="17">
                  <c:v>2.9411764705882355</c:v>
                </c:pt>
                <c:pt idx="18">
                  <c:v>1.4814814814814814</c:v>
                </c:pt>
                <c:pt idx="19">
                  <c:v>3.2467532467532467</c:v>
                </c:pt>
                <c:pt idx="20">
                  <c:v>2.8571428571428572</c:v>
                </c:pt>
                <c:pt idx="21">
                  <c:v>3.1428571428571428</c:v>
                </c:pt>
                <c:pt idx="22">
                  <c:v>2.0370370370370372</c:v>
                </c:pt>
                <c:pt idx="23">
                  <c:v>3.4482758620689653</c:v>
                </c:pt>
                <c:pt idx="24">
                  <c:v>2.1052631578947367</c:v>
                </c:pt>
                <c:pt idx="25">
                  <c:v>3.8461538461538463</c:v>
                </c:pt>
                <c:pt idx="26">
                  <c:v>6.0465116279069768</c:v>
                </c:pt>
                <c:pt idx="27">
                  <c:v>3.6585365853658538</c:v>
                </c:pt>
                <c:pt idx="28">
                  <c:v>1.2820512820512822</c:v>
                </c:pt>
                <c:pt idx="29">
                  <c:v>0</c:v>
                </c:pt>
                <c:pt idx="30">
                  <c:v>0</c:v>
                </c:pt>
                <c:pt idx="31">
                  <c:v>5.2631578947368425</c:v>
                </c:pt>
                <c:pt idx="32">
                  <c:v>0.7407407407407407</c:v>
                </c:pt>
                <c:pt idx="33">
                  <c:v>4.3478260869565215</c:v>
                </c:pt>
                <c:pt idx="34">
                  <c:v>0.52631578947368418</c:v>
                </c:pt>
                <c:pt idx="35">
                  <c:v>1.25</c:v>
                </c:pt>
                <c:pt idx="36">
                  <c:v>2.9411764705882355</c:v>
                </c:pt>
                <c:pt idx="37">
                  <c:v>2</c:v>
                </c:pt>
                <c:pt idx="38">
                  <c:v>7.0588235294117645</c:v>
                </c:pt>
                <c:pt idx="39">
                  <c:v>1.6666666666666667</c:v>
                </c:pt>
                <c:pt idx="40">
                  <c:v>6.5</c:v>
                </c:pt>
                <c:pt idx="41">
                  <c:v>1.9047619047619047</c:v>
                </c:pt>
                <c:pt idx="42">
                  <c:v>1.7777777777777777</c:v>
                </c:pt>
                <c:pt idx="43">
                  <c:v>3.8888888888888888</c:v>
                </c:pt>
                <c:pt idx="44">
                  <c:v>3.0769230769230771</c:v>
                </c:pt>
                <c:pt idx="45">
                  <c:v>2.3255813953488373</c:v>
                </c:pt>
                <c:pt idx="46">
                  <c:v>1.7073170731707317</c:v>
                </c:pt>
                <c:pt idx="47" formatCode="0.0_ ">
                  <c:v>2.7</c:v>
                </c:pt>
              </c:numCache>
            </c:numRef>
          </c:val>
          <c:extLst>
            <c:ext xmlns:c16="http://schemas.microsoft.com/office/drawing/2014/chart" uri="{C3380CC4-5D6E-409C-BE32-E72D297353CC}">
              <c16:uniqueId val="{00000000-29C6-4183-B991-C1116A5A4B63}"/>
            </c:ext>
          </c:extLst>
        </c:ser>
        <c:ser>
          <c:idx val="5"/>
          <c:order val="1"/>
          <c:tx>
            <c:strRef>
              <c:f>'Ⅲ (2)'!$AM$3</c:f>
              <c:strCache>
                <c:ptCount val="1"/>
                <c:pt idx="0">
                  <c:v>⑤ボランティアポイントの取組を実施しているか( 10点)(平均2.9点)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(2)'!$AM$4:$AM$51</c:f>
              <c:numCache>
                <c:formatCode>General</c:formatCode>
                <c:ptCount val="48"/>
                <c:pt idx="0">
                  <c:v>3.2402234636871508</c:v>
                </c:pt>
                <c:pt idx="1">
                  <c:v>0.75</c:v>
                </c:pt>
                <c:pt idx="2">
                  <c:v>1.8181818181818181</c:v>
                </c:pt>
                <c:pt idx="3">
                  <c:v>2</c:v>
                </c:pt>
                <c:pt idx="4">
                  <c:v>2.4</c:v>
                </c:pt>
                <c:pt idx="5">
                  <c:v>2.2857142857142856</c:v>
                </c:pt>
                <c:pt idx="6">
                  <c:v>2.0338983050847457</c:v>
                </c:pt>
                <c:pt idx="7">
                  <c:v>3.4090909090909092</c:v>
                </c:pt>
                <c:pt idx="8">
                  <c:v>6.4</c:v>
                </c:pt>
                <c:pt idx="9">
                  <c:v>3.4285714285714284</c:v>
                </c:pt>
                <c:pt idx="10">
                  <c:v>1.9047619047619047</c:v>
                </c:pt>
                <c:pt idx="11">
                  <c:v>2.7777777777777777</c:v>
                </c:pt>
                <c:pt idx="12">
                  <c:v>4.838709677419355</c:v>
                </c:pt>
                <c:pt idx="13">
                  <c:v>5.1515151515151514</c:v>
                </c:pt>
                <c:pt idx="14">
                  <c:v>3.6666666666666665</c:v>
                </c:pt>
                <c:pt idx="15">
                  <c:v>2</c:v>
                </c:pt>
                <c:pt idx="16">
                  <c:v>2.6315789473684212</c:v>
                </c:pt>
                <c:pt idx="17">
                  <c:v>3.5294117647058822</c:v>
                </c:pt>
                <c:pt idx="18">
                  <c:v>3.3333333333333335</c:v>
                </c:pt>
                <c:pt idx="19">
                  <c:v>1.2987012987012987</c:v>
                </c:pt>
                <c:pt idx="20">
                  <c:v>0.95238095238095233</c:v>
                </c:pt>
                <c:pt idx="21">
                  <c:v>3.1428571428571428</c:v>
                </c:pt>
                <c:pt idx="22">
                  <c:v>3.1481481481481484</c:v>
                </c:pt>
                <c:pt idx="23">
                  <c:v>2.4137931034482758</c:v>
                </c:pt>
                <c:pt idx="24">
                  <c:v>2.6315789473684212</c:v>
                </c:pt>
                <c:pt idx="25">
                  <c:v>1.9230769230769231</c:v>
                </c:pt>
                <c:pt idx="26">
                  <c:v>3.7209302325581395</c:v>
                </c:pt>
                <c:pt idx="27">
                  <c:v>3.9024390243902438</c:v>
                </c:pt>
                <c:pt idx="28">
                  <c:v>1.5384615384615385</c:v>
                </c:pt>
                <c:pt idx="29">
                  <c:v>0.66666666666666663</c:v>
                </c:pt>
                <c:pt idx="30">
                  <c:v>5.7894736842105265</c:v>
                </c:pt>
                <c:pt idx="31">
                  <c:v>2.6315789473684212</c:v>
                </c:pt>
                <c:pt idx="32">
                  <c:v>2.2222222222222223</c:v>
                </c:pt>
                <c:pt idx="33">
                  <c:v>1.7391304347826086</c:v>
                </c:pt>
                <c:pt idx="34">
                  <c:v>1.5789473684210527</c:v>
                </c:pt>
                <c:pt idx="35">
                  <c:v>1.25</c:v>
                </c:pt>
                <c:pt idx="36">
                  <c:v>2.3529411764705883</c:v>
                </c:pt>
                <c:pt idx="37">
                  <c:v>3.5</c:v>
                </c:pt>
                <c:pt idx="38">
                  <c:v>1.4705882352941178</c:v>
                </c:pt>
                <c:pt idx="39">
                  <c:v>3.3333333333333335</c:v>
                </c:pt>
                <c:pt idx="40">
                  <c:v>9</c:v>
                </c:pt>
                <c:pt idx="41">
                  <c:v>4.2857142857142856</c:v>
                </c:pt>
                <c:pt idx="42">
                  <c:v>2.2222222222222223</c:v>
                </c:pt>
                <c:pt idx="43">
                  <c:v>3.3333333333333335</c:v>
                </c:pt>
                <c:pt idx="44">
                  <c:v>2.3076923076923075</c:v>
                </c:pt>
                <c:pt idx="45">
                  <c:v>9.0697674418604652</c:v>
                </c:pt>
                <c:pt idx="46">
                  <c:v>1.2195121951219512</c:v>
                </c:pt>
                <c:pt idx="47" formatCode="0.0_ ">
                  <c:v>2.9</c:v>
                </c:pt>
              </c:numCache>
            </c:numRef>
          </c:val>
          <c:extLst>
            <c:ext xmlns:c16="http://schemas.microsoft.com/office/drawing/2014/chart" uri="{C3380CC4-5D6E-409C-BE32-E72D297353CC}">
              <c16:uniqueId val="{00000001-29C6-4183-B991-C1116A5A4B63}"/>
            </c:ext>
          </c:extLst>
        </c:ser>
        <c:ser>
          <c:idx val="6"/>
          <c:order val="2"/>
          <c:tx>
            <c:strRef>
              <c:f>'Ⅲ (2)'!$AN$3</c:f>
              <c:strCache>
                <c:ptCount val="1"/>
                <c:pt idx="0">
                  <c:v>⑥介護施設と就労希望者とのマッチングに取り組んでいるか(10点)(平均2.8点)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13"/>
              <c:layout>
                <c:manualLayout>
                  <c:x val="0"/>
                  <c:y val="-4.10442563734135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9C6-4183-B991-C1116A5A4B63}"/>
                </c:ext>
              </c:extLst>
            </c:dLbl>
            <c:dLbl>
              <c:idx val="26"/>
              <c:layout>
                <c:manualLayout>
                  <c:x val="0"/>
                  <c:y val="-6.156638456012030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9C6-4183-B991-C1116A5A4B63}"/>
                </c:ext>
              </c:extLst>
            </c:dLbl>
            <c:dLbl>
              <c:idx val="36"/>
              <c:layout>
                <c:manualLayout>
                  <c:x val="6.9872574431347279E-3"/>
                  <c:y val="2.052212818670601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9C6-4183-B991-C1116A5A4B63}"/>
                </c:ext>
              </c:extLst>
            </c:dLbl>
            <c:dLbl>
              <c:idx val="45"/>
              <c:layout>
                <c:manualLayout>
                  <c:x val="-1.0247859199120315E-16"/>
                  <c:y val="-8.208851274682706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9C6-4183-B991-C1116A5A4B63}"/>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(2)'!$AN$4:$AN$51</c:f>
              <c:numCache>
                <c:formatCode>General</c:formatCode>
                <c:ptCount val="48"/>
                <c:pt idx="0">
                  <c:v>2.6256983240223462</c:v>
                </c:pt>
                <c:pt idx="1">
                  <c:v>1.75</c:v>
                </c:pt>
                <c:pt idx="2">
                  <c:v>2.4242424242424243</c:v>
                </c:pt>
                <c:pt idx="3">
                  <c:v>1.1428571428571428</c:v>
                </c:pt>
                <c:pt idx="4">
                  <c:v>0.4</c:v>
                </c:pt>
                <c:pt idx="5">
                  <c:v>2.2857142857142856</c:v>
                </c:pt>
                <c:pt idx="6">
                  <c:v>0.84745762711864403</c:v>
                </c:pt>
                <c:pt idx="7">
                  <c:v>1.3636363636363635</c:v>
                </c:pt>
                <c:pt idx="8">
                  <c:v>3.6</c:v>
                </c:pt>
                <c:pt idx="9">
                  <c:v>0.8571428571428571</c:v>
                </c:pt>
                <c:pt idx="10">
                  <c:v>2.8571428571428572</c:v>
                </c:pt>
                <c:pt idx="11">
                  <c:v>4.0740740740740744</c:v>
                </c:pt>
                <c:pt idx="12">
                  <c:v>6.935483870967742</c:v>
                </c:pt>
                <c:pt idx="13">
                  <c:v>3.6363636363636362</c:v>
                </c:pt>
                <c:pt idx="14">
                  <c:v>2.6666666666666665</c:v>
                </c:pt>
                <c:pt idx="15">
                  <c:v>8</c:v>
                </c:pt>
                <c:pt idx="16">
                  <c:v>2.6315789473684212</c:v>
                </c:pt>
                <c:pt idx="17">
                  <c:v>1.1764705882352942</c:v>
                </c:pt>
                <c:pt idx="18">
                  <c:v>1.4814814814814814</c:v>
                </c:pt>
                <c:pt idx="19">
                  <c:v>2.2077922077922079</c:v>
                </c:pt>
                <c:pt idx="20">
                  <c:v>2.6190476190476191</c:v>
                </c:pt>
                <c:pt idx="21">
                  <c:v>5.7142857142857144</c:v>
                </c:pt>
                <c:pt idx="22">
                  <c:v>2.9629629629629628</c:v>
                </c:pt>
                <c:pt idx="23">
                  <c:v>3.4482758620689653</c:v>
                </c:pt>
                <c:pt idx="24">
                  <c:v>6.8421052631578947</c:v>
                </c:pt>
                <c:pt idx="25">
                  <c:v>3.8461538461538463</c:v>
                </c:pt>
                <c:pt idx="26">
                  <c:v>5.1162790697674421</c:v>
                </c:pt>
                <c:pt idx="27">
                  <c:v>4.3902439024390247</c:v>
                </c:pt>
                <c:pt idx="28">
                  <c:v>1.7948717948717949</c:v>
                </c:pt>
                <c:pt idx="29">
                  <c:v>2</c:v>
                </c:pt>
                <c:pt idx="30">
                  <c:v>0.52631578947368418</c:v>
                </c:pt>
                <c:pt idx="31">
                  <c:v>7.3684210526315788</c:v>
                </c:pt>
                <c:pt idx="32">
                  <c:v>1.8518518518518519</c:v>
                </c:pt>
                <c:pt idx="33">
                  <c:v>4.7826086956521738</c:v>
                </c:pt>
                <c:pt idx="34">
                  <c:v>1.0526315789473684</c:v>
                </c:pt>
                <c:pt idx="35">
                  <c:v>2.5</c:v>
                </c:pt>
                <c:pt idx="36">
                  <c:v>0.58823529411764708</c:v>
                </c:pt>
                <c:pt idx="37">
                  <c:v>0.5</c:v>
                </c:pt>
                <c:pt idx="38">
                  <c:v>3.8235294117647061</c:v>
                </c:pt>
                <c:pt idx="39">
                  <c:v>2.1666666666666665</c:v>
                </c:pt>
                <c:pt idx="40">
                  <c:v>3.5</c:v>
                </c:pt>
                <c:pt idx="41">
                  <c:v>3.8095238095238093</c:v>
                </c:pt>
                <c:pt idx="42">
                  <c:v>1.7777777777777777</c:v>
                </c:pt>
                <c:pt idx="43">
                  <c:v>2.7777777777777777</c:v>
                </c:pt>
                <c:pt idx="44">
                  <c:v>1.5384615384615385</c:v>
                </c:pt>
                <c:pt idx="45">
                  <c:v>1.3953488372093024</c:v>
                </c:pt>
                <c:pt idx="46">
                  <c:v>1.7073170731707317</c:v>
                </c:pt>
                <c:pt idx="47" formatCode="0.0_ ">
                  <c:v>2.8</c:v>
                </c:pt>
              </c:numCache>
            </c:numRef>
          </c:val>
          <c:extLst>
            <c:ext xmlns:c16="http://schemas.microsoft.com/office/drawing/2014/chart" uri="{C3380CC4-5D6E-409C-BE32-E72D297353CC}">
              <c16:uniqueId val="{00000006-29C6-4183-B991-C1116A5A4B63}"/>
            </c:ext>
          </c:extLst>
        </c:ser>
        <c:ser>
          <c:idx val="7"/>
          <c:order val="3"/>
          <c:tx>
            <c:strRef>
              <c:f>'Ⅲ (2)'!$AO$3</c:f>
              <c:strCache>
                <c:ptCount val="1"/>
                <c:pt idx="0">
                  <c:v>⑦介護助手等の元気高齢者の就労的活動の促進に取り組んでいるか(10点)(平均2.0点)(平均2.1点)</c:v>
                </c:pt>
              </c:strCache>
            </c:strRef>
          </c:tx>
          <c:spPr>
            <a:solidFill>
              <a:srgbClr val="74B230"/>
            </a:solidFill>
            <a:ln w="6350">
              <a:solidFill>
                <a:schemeClr val="bg1">
                  <a:lumMod val="50000"/>
                </a:schemeClr>
              </a:solidFill>
            </a:ln>
            <a:effectLst/>
          </c:spPr>
          <c:invertIfNegative val="0"/>
          <c:dLbls>
            <c:dLbl>
              <c:idx val="18"/>
              <c:layout>
                <c:manualLayout>
                  <c:x val="0"/>
                  <c:y val="4.10442563734135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9C6-4183-B991-C1116A5A4B63}"/>
                </c:ext>
              </c:extLst>
            </c:dLbl>
            <c:dLbl>
              <c:idx val="37"/>
              <c:layout>
                <c:manualLayout>
                  <c:x val="6.9872574431346255E-3"/>
                  <c:y val="-2.052212818670676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9C6-4183-B991-C1116A5A4B63}"/>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(2)'!$AO$4:$AO$51</c:f>
              <c:numCache>
                <c:formatCode>General</c:formatCode>
                <c:ptCount val="48"/>
                <c:pt idx="0">
                  <c:v>1.229050279329609</c:v>
                </c:pt>
                <c:pt idx="1">
                  <c:v>2</c:v>
                </c:pt>
                <c:pt idx="2">
                  <c:v>2.7272727272727271</c:v>
                </c:pt>
                <c:pt idx="3">
                  <c:v>2.2857142857142856</c:v>
                </c:pt>
                <c:pt idx="4">
                  <c:v>0.4</c:v>
                </c:pt>
                <c:pt idx="5">
                  <c:v>1.7142857142857142</c:v>
                </c:pt>
                <c:pt idx="6">
                  <c:v>1.0169491525423728</c:v>
                </c:pt>
                <c:pt idx="7">
                  <c:v>1.5909090909090908</c:v>
                </c:pt>
                <c:pt idx="8">
                  <c:v>2.4</c:v>
                </c:pt>
                <c:pt idx="9">
                  <c:v>0.5714285714285714</c:v>
                </c:pt>
                <c:pt idx="10">
                  <c:v>1.2698412698412698</c:v>
                </c:pt>
                <c:pt idx="11">
                  <c:v>2.0370370370370372</c:v>
                </c:pt>
                <c:pt idx="12">
                  <c:v>5</c:v>
                </c:pt>
                <c:pt idx="13">
                  <c:v>2.4242424242424243</c:v>
                </c:pt>
                <c:pt idx="14">
                  <c:v>2</c:v>
                </c:pt>
                <c:pt idx="15">
                  <c:v>6</c:v>
                </c:pt>
                <c:pt idx="16">
                  <c:v>2.1052631578947367</c:v>
                </c:pt>
                <c:pt idx="17">
                  <c:v>1.7647058823529411</c:v>
                </c:pt>
                <c:pt idx="18">
                  <c:v>0</c:v>
                </c:pt>
                <c:pt idx="19">
                  <c:v>1.4285714285714286</c:v>
                </c:pt>
                <c:pt idx="20">
                  <c:v>2.8571428571428572</c:v>
                </c:pt>
                <c:pt idx="21">
                  <c:v>5.7142857142857144</c:v>
                </c:pt>
                <c:pt idx="22">
                  <c:v>2.9629629629629628</c:v>
                </c:pt>
                <c:pt idx="23">
                  <c:v>2.7586206896551726</c:v>
                </c:pt>
                <c:pt idx="24">
                  <c:v>2.6315789473684212</c:v>
                </c:pt>
                <c:pt idx="25">
                  <c:v>2.6923076923076925</c:v>
                </c:pt>
                <c:pt idx="26">
                  <c:v>3.9534883720930232</c:v>
                </c:pt>
                <c:pt idx="27">
                  <c:v>2.6829268292682928</c:v>
                </c:pt>
                <c:pt idx="28">
                  <c:v>1.7948717948717949</c:v>
                </c:pt>
                <c:pt idx="29">
                  <c:v>0.66666666666666663</c:v>
                </c:pt>
                <c:pt idx="30">
                  <c:v>1.0526315789473684</c:v>
                </c:pt>
                <c:pt idx="31">
                  <c:v>1.5789473684210527</c:v>
                </c:pt>
                <c:pt idx="32">
                  <c:v>4.0740740740740744</c:v>
                </c:pt>
                <c:pt idx="33">
                  <c:v>3.9130434782608696</c:v>
                </c:pt>
                <c:pt idx="34">
                  <c:v>1.5789473684210527</c:v>
                </c:pt>
                <c:pt idx="35">
                  <c:v>1.25</c:v>
                </c:pt>
                <c:pt idx="36">
                  <c:v>1.1764705882352942</c:v>
                </c:pt>
                <c:pt idx="37">
                  <c:v>0.5</c:v>
                </c:pt>
                <c:pt idx="38">
                  <c:v>3.5294117647058822</c:v>
                </c:pt>
                <c:pt idx="39">
                  <c:v>2</c:v>
                </c:pt>
                <c:pt idx="40">
                  <c:v>0.5</c:v>
                </c:pt>
                <c:pt idx="41">
                  <c:v>3.8095238095238093</c:v>
                </c:pt>
                <c:pt idx="42">
                  <c:v>2.2222222222222223</c:v>
                </c:pt>
                <c:pt idx="43">
                  <c:v>5</c:v>
                </c:pt>
                <c:pt idx="44">
                  <c:v>0.76923076923076927</c:v>
                </c:pt>
                <c:pt idx="45">
                  <c:v>2.0930232558139537</c:v>
                </c:pt>
                <c:pt idx="46">
                  <c:v>1.4634146341463414</c:v>
                </c:pt>
                <c:pt idx="47" formatCode="0.0_ ">
                  <c:v>2.1</c:v>
                </c:pt>
              </c:numCache>
            </c:numRef>
          </c:val>
          <c:extLst>
            <c:ext xmlns:c16="http://schemas.microsoft.com/office/drawing/2014/chart" uri="{C3380CC4-5D6E-409C-BE32-E72D297353CC}">
              <c16:uniqueId val="{00000009-29C6-4183-B991-C1116A5A4B63}"/>
            </c:ext>
          </c:extLst>
        </c:ser>
        <c:ser>
          <c:idx val="8"/>
          <c:order val="4"/>
          <c:tx>
            <c:strRef>
              <c:f>'Ⅲ (2)'!$AP$3</c:f>
              <c:strCache>
                <c:ptCount val="1"/>
                <c:pt idx="0">
                  <c:v>⑧高齢者の就労的活動への参加者の伸び率が○ポイント以上向上(10点)(平均1.6点)</c:v>
                </c:pt>
              </c:strCache>
            </c:strRef>
          </c:tx>
          <c:spPr>
            <a:solidFill>
              <a:schemeClr val="accent5">
                <a:lumMod val="20000"/>
                <a:lumOff val="80000"/>
              </a:schemeClr>
            </a:solidFill>
            <a:ln w="6350">
              <a:solidFill>
                <a:schemeClr val="bg1">
                  <a:lumMod val="50000"/>
                </a:schemeClr>
              </a:solidFill>
            </a:ln>
            <a:effectLst/>
          </c:spPr>
          <c:invertIfNegative val="0"/>
          <c:dLbls>
            <c:dLbl>
              <c:idx val="4"/>
              <c:layout>
                <c:manualLayout>
                  <c:x val="0"/>
                  <c:y val="-6.156638456012105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9C6-4183-B991-C1116A5A4B63}"/>
                </c:ext>
              </c:extLst>
            </c:dLbl>
            <c:dLbl>
              <c:idx val="22"/>
              <c:layout>
                <c:manualLayout>
                  <c:x val="0"/>
                  <c:y val="4.10442563734135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9C6-4183-B991-C1116A5A4B63}"/>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(2)'!$AP$4:$AP$51</c:f>
              <c:numCache>
                <c:formatCode>General</c:formatCode>
                <c:ptCount val="48"/>
                <c:pt idx="0">
                  <c:v>1.3407821229050279</c:v>
                </c:pt>
                <c:pt idx="1">
                  <c:v>2.25</c:v>
                </c:pt>
                <c:pt idx="2">
                  <c:v>0.60606060606060608</c:v>
                </c:pt>
                <c:pt idx="3">
                  <c:v>1.4285714285714286</c:v>
                </c:pt>
                <c:pt idx="4">
                  <c:v>0.4</c:v>
                </c:pt>
                <c:pt idx="5">
                  <c:v>0.8571428571428571</c:v>
                </c:pt>
                <c:pt idx="6">
                  <c:v>0.50847457627118642</c:v>
                </c:pt>
                <c:pt idx="7">
                  <c:v>0.90909090909090906</c:v>
                </c:pt>
                <c:pt idx="8">
                  <c:v>1.6</c:v>
                </c:pt>
                <c:pt idx="9">
                  <c:v>1.1428571428571428</c:v>
                </c:pt>
                <c:pt idx="10">
                  <c:v>1.4285714285714286</c:v>
                </c:pt>
                <c:pt idx="11">
                  <c:v>1.1111111111111112</c:v>
                </c:pt>
                <c:pt idx="12">
                  <c:v>3.3870967741935485</c:v>
                </c:pt>
                <c:pt idx="13">
                  <c:v>2.7272727272727271</c:v>
                </c:pt>
                <c:pt idx="14">
                  <c:v>3</c:v>
                </c:pt>
                <c:pt idx="15">
                  <c:v>3.3333333333333335</c:v>
                </c:pt>
                <c:pt idx="16">
                  <c:v>2.1052631578947367</c:v>
                </c:pt>
                <c:pt idx="17">
                  <c:v>0.58823529411764708</c:v>
                </c:pt>
                <c:pt idx="18">
                  <c:v>0.7407407407407407</c:v>
                </c:pt>
                <c:pt idx="19">
                  <c:v>0.25974025974025972</c:v>
                </c:pt>
                <c:pt idx="20">
                  <c:v>1.6666666666666667</c:v>
                </c:pt>
                <c:pt idx="21">
                  <c:v>2.5714285714285716</c:v>
                </c:pt>
                <c:pt idx="22">
                  <c:v>1.4814814814814814</c:v>
                </c:pt>
                <c:pt idx="23">
                  <c:v>2.7586206896551726</c:v>
                </c:pt>
                <c:pt idx="24">
                  <c:v>2.1052631578947367</c:v>
                </c:pt>
                <c:pt idx="25">
                  <c:v>1.9230769230769231</c:v>
                </c:pt>
                <c:pt idx="26">
                  <c:v>4.1860465116279073</c:v>
                </c:pt>
                <c:pt idx="27">
                  <c:v>1.7073170731707317</c:v>
                </c:pt>
                <c:pt idx="28">
                  <c:v>0.25641025641025639</c:v>
                </c:pt>
                <c:pt idx="29">
                  <c:v>1.6666666666666667</c:v>
                </c:pt>
                <c:pt idx="30">
                  <c:v>1.0526315789473684</c:v>
                </c:pt>
                <c:pt idx="31">
                  <c:v>0.52631578947368418</c:v>
                </c:pt>
                <c:pt idx="32">
                  <c:v>1.4814814814814814</c:v>
                </c:pt>
                <c:pt idx="33">
                  <c:v>1.7391304347826086</c:v>
                </c:pt>
                <c:pt idx="34">
                  <c:v>0.52631578947368418</c:v>
                </c:pt>
                <c:pt idx="35">
                  <c:v>0.83333333333333337</c:v>
                </c:pt>
                <c:pt idx="36">
                  <c:v>0.58823529411764708</c:v>
                </c:pt>
                <c:pt idx="37">
                  <c:v>2</c:v>
                </c:pt>
                <c:pt idx="38">
                  <c:v>2.3529411764705883</c:v>
                </c:pt>
                <c:pt idx="39">
                  <c:v>1.8333333333333333</c:v>
                </c:pt>
                <c:pt idx="40">
                  <c:v>2.5</c:v>
                </c:pt>
                <c:pt idx="41">
                  <c:v>1.9047619047619047</c:v>
                </c:pt>
                <c:pt idx="42">
                  <c:v>1.7777777777777777</c:v>
                </c:pt>
                <c:pt idx="43">
                  <c:v>3.8888888888888888</c:v>
                </c:pt>
                <c:pt idx="44">
                  <c:v>1.5384615384615385</c:v>
                </c:pt>
                <c:pt idx="45">
                  <c:v>1.3953488372093024</c:v>
                </c:pt>
                <c:pt idx="46">
                  <c:v>0.73170731707317072</c:v>
                </c:pt>
                <c:pt idx="47" formatCode="0.0_ ">
                  <c:v>1.6</c:v>
                </c:pt>
              </c:numCache>
            </c:numRef>
          </c:val>
          <c:extLst>
            <c:ext xmlns:c16="http://schemas.microsoft.com/office/drawing/2014/chart" uri="{C3380CC4-5D6E-409C-BE32-E72D297353CC}">
              <c16:uniqueId val="{0000000C-29C6-4183-B991-C1116A5A4B63}"/>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5"/>
          <c:tx>
            <c:strRef>
              <c:f>'Ⅲ (2)'!$AQ$3</c:f>
              <c:strCache>
                <c:ptCount val="1"/>
                <c:pt idx="0">
                  <c:v>合計</c:v>
                </c:pt>
              </c:strCache>
            </c:strRef>
          </c:tx>
          <c:spPr>
            <a:ln w="6350">
              <a:noFill/>
            </a:ln>
            <a:effectLst/>
          </c:spPr>
          <c:marker>
            <c:symbol val="none"/>
          </c:marker>
          <c:dLbls>
            <c:dLbl>
              <c:idx val="0"/>
              <c:layout>
                <c:manualLayout>
                  <c:x val="-1.8250716441467911E-2"/>
                  <c:y val="-2.15328833977922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9C6-4183-B991-C1116A5A4B63}"/>
                </c:ext>
              </c:extLst>
            </c:dLbl>
            <c:dLbl>
              <c:idx val="5"/>
              <c:layout>
                <c:manualLayout>
                  <c:x val="-1.8250716441467911E-2"/>
                  <c:y val="-2.15328833977922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29C6-4183-B991-C1116A5A4B63}"/>
                </c:ext>
              </c:extLst>
            </c:dLbl>
            <c:dLbl>
              <c:idx val="7"/>
              <c:layout>
                <c:manualLayout>
                  <c:x val="-1.8250716441467911E-2"/>
                  <c:y val="-1.94806705791215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29C6-4183-B991-C1116A5A4B63}"/>
                </c:ext>
              </c:extLst>
            </c:dLbl>
            <c:dLbl>
              <c:idx val="16"/>
              <c:layout>
                <c:manualLayout>
                  <c:x val="-1.8250716441467911E-2"/>
                  <c:y val="-1.742845776045085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29C6-4183-B991-C1116A5A4B63}"/>
                </c:ext>
              </c:extLst>
            </c:dLbl>
            <c:dLbl>
              <c:idx val="39"/>
              <c:layout>
                <c:manualLayout>
                  <c:x val="-1.8250716441467911E-2"/>
                  <c:y val="-1.94806705791215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29C6-4183-B991-C1116A5A4B63}"/>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2-29C6-4183-B991-C1116A5A4B63}"/>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(2)'!$AQ$4:$AQ$51</c:f>
              <c:numCache>
                <c:formatCode>General</c:formatCode>
                <c:ptCount val="48"/>
                <c:pt idx="0">
                  <c:v>10.670391061452515</c:v>
                </c:pt>
                <c:pt idx="1">
                  <c:v>9</c:v>
                </c:pt>
                <c:pt idx="2">
                  <c:v>10.909090909090908</c:v>
                </c:pt>
                <c:pt idx="3">
                  <c:v>9.1428571428571423</c:v>
                </c:pt>
                <c:pt idx="4">
                  <c:v>4</c:v>
                </c:pt>
                <c:pt idx="5">
                  <c:v>10</c:v>
                </c:pt>
                <c:pt idx="6">
                  <c:v>6.4406779661016946</c:v>
                </c:pt>
                <c:pt idx="7">
                  <c:v>10.681818181818182</c:v>
                </c:pt>
                <c:pt idx="8">
                  <c:v>18.8</c:v>
                </c:pt>
                <c:pt idx="9">
                  <c:v>7.1428571428571432</c:v>
                </c:pt>
                <c:pt idx="10">
                  <c:v>8.8888888888888893</c:v>
                </c:pt>
                <c:pt idx="11">
                  <c:v>12.962962962962964</c:v>
                </c:pt>
                <c:pt idx="12">
                  <c:v>23.548387096774192</c:v>
                </c:pt>
                <c:pt idx="13">
                  <c:v>18.787878787878789</c:v>
                </c:pt>
                <c:pt idx="14">
                  <c:v>15</c:v>
                </c:pt>
                <c:pt idx="15">
                  <c:v>20.666666666666668</c:v>
                </c:pt>
                <c:pt idx="16">
                  <c:v>10.526315789473685</c:v>
                </c:pt>
                <c:pt idx="17">
                  <c:v>10</c:v>
                </c:pt>
                <c:pt idx="18">
                  <c:v>7.0370370370370372</c:v>
                </c:pt>
                <c:pt idx="19">
                  <c:v>8.4415584415584419</c:v>
                </c:pt>
                <c:pt idx="20">
                  <c:v>10.952380952380953</c:v>
                </c:pt>
                <c:pt idx="21">
                  <c:v>20.285714285714285</c:v>
                </c:pt>
                <c:pt idx="22">
                  <c:v>12.592592592592593</c:v>
                </c:pt>
                <c:pt idx="23">
                  <c:v>14.827586206896552</c:v>
                </c:pt>
                <c:pt idx="24">
                  <c:v>16.315789473684209</c:v>
                </c:pt>
                <c:pt idx="25">
                  <c:v>14.23076923076923</c:v>
                </c:pt>
                <c:pt idx="26">
                  <c:v>23.023255813953487</c:v>
                </c:pt>
                <c:pt idx="27">
                  <c:v>16.341463414634145</c:v>
                </c:pt>
                <c:pt idx="28">
                  <c:v>6.666666666666667</c:v>
                </c:pt>
                <c:pt idx="29">
                  <c:v>5</c:v>
                </c:pt>
                <c:pt idx="30">
                  <c:v>8.4210526315789469</c:v>
                </c:pt>
                <c:pt idx="31">
                  <c:v>17.368421052631579</c:v>
                </c:pt>
                <c:pt idx="32">
                  <c:v>10.37037037037037</c:v>
                </c:pt>
                <c:pt idx="33">
                  <c:v>16.521739130434781</c:v>
                </c:pt>
                <c:pt idx="34">
                  <c:v>5.2631578947368425</c:v>
                </c:pt>
                <c:pt idx="35">
                  <c:v>7.083333333333333</c:v>
                </c:pt>
                <c:pt idx="36">
                  <c:v>7.6470588235294121</c:v>
                </c:pt>
                <c:pt idx="37">
                  <c:v>8.5</c:v>
                </c:pt>
                <c:pt idx="38">
                  <c:v>18.235294117647058</c:v>
                </c:pt>
                <c:pt idx="39">
                  <c:v>11</c:v>
                </c:pt>
                <c:pt idx="40">
                  <c:v>22</c:v>
                </c:pt>
                <c:pt idx="41">
                  <c:v>15.714285714285714</c:v>
                </c:pt>
                <c:pt idx="42">
                  <c:v>9.7777777777777786</c:v>
                </c:pt>
                <c:pt idx="43">
                  <c:v>18.888888888888889</c:v>
                </c:pt>
                <c:pt idx="44">
                  <c:v>9.2307692307692299</c:v>
                </c:pt>
                <c:pt idx="45">
                  <c:v>16.279069767441861</c:v>
                </c:pt>
                <c:pt idx="46">
                  <c:v>6.8292682926829267</c:v>
                </c:pt>
                <c:pt idx="47" formatCode="0.0_ ">
                  <c:v>12.1</c:v>
                </c:pt>
              </c:numCache>
            </c:numRef>
          </c:val>
          <c:smooth val="0"/>
          <c:extLst>
            <c:ext xmlns:c16="http://schemas.microsoft.com/office/drawing/2014/chart" uri="{C3380CC4-5D6E-409C-BE32-E72D297353CC}">
              <c16:uniqueId val="{00000013-29C6-4183-B991-C1116A5A4B63}"/>
            </c:ext>
          </c:extLst>
        </c:ser>
        <c:ser>
          <c:idx val="11"/>
          <c:order val="6"/>
          <c:tx>
            <c:strRef>
              <c:f>'Ⅲ (2)'!$AR$3</c:f>
              <c:strCache>
                <c:ptCount val="1"/>
                <c:pt idx="0">
                  <c:v>平均</c:v>
                </c:pt>
              </c:strCache>
            </c:strRef>
          </c:tx>
          <c:spPr>
            <a:ln w="19050">
              <a:solidFill>
                <a:srgbClr val="FF0000"/>
              </a:solidFill>
              <a:prstDash val="sysDash"/>
            </a:ln>
            <a:effectLst/>
          </c:spPr>
          <c:marker>
            <c:symbol val="none"/>
          </c:marker>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(2)'!$AR$4:$AR$51</c:f>
              <c:numCache>
                <c:formatCode>0.0_ </c:formatCode>
                <c:ptCount val="48"/>
                <c:pt idx="0">
                  <c:v>12.1</c:v>
                </c:pt>
                <c:pt idx="1">
                  <c:v>12.1</c:v>
                </c:pt>
                <c:pt idx="2">
                  <c:v>12.1</c:v>
                </c:pt>
                <c:pt idx="3">
                  <c:v>12.1</c:v>
                </c:pt>
                <c:pt idx="4">
                  <c:v>12.1</c:v>
                </c:pt>
                <c:pt idx="5">
                  <c:v>12.1</c:v>
                </c:pt>
                <c:pt idx="6">
                  <c:v>12.1</c:v>
                </c:pt>
                <c:pt idx="7">
                  <c:v>12.1</c:v>
                </c:pt>
                <c:pt idx="8">
                  <c:v>12.1</c:v>
                </c:pt>
                <c:pt idx="9">
                  <c:v>12.1</c:v>
                </c:pt>
                <c:pt idx="10">
                  <c:v>12.1</c:v>
                </c:pt>
                <c:pt idx="11">
                  <c:v>12.1</c:v>
                </c:pt>
                <c:pt idx="12">
                  <c:v>12.1</c:v>
                </c:pt>
                <c:pt idx="13">
                  <c:v>12.1</c:v>
                </c:pt>
                <c:pt idx="14">
                  <c:v>12.1</c:v>
                </c:pt>
                <c:pt idx="15">
                  <c:v>12.1</c:v>
                </c:pt>
                <c:pt idx="16">
                  <c:v>12.1</c:v>
                </c:pt>
                <c:pt idx="17">
                  <c:v>12.1</c:v>
                </c:pt>
                <c:pt idx="18">
                  <c:v>12.1</c:v>
                </c:pt>
                <c:pt idx="19">
                  <c:v>12.1</c:v>
                </c:pt>
                <c:pt idx="20">
                  <c:v>12.1</c:v>
                </c:pt>
                <c:pt idx="21">
                  <c:v>12.1</c:v>
                </c:pt>
                <c:pt idx="22">
                  <c:v>12.1</c:v>
                </c:pt>
                <c:pt idx="23">
                  <c:v>12.1</c:v>
                </c:pt>
                <c:pt idx="24">
                  <c:v>12.1</c:v>
                </c:pt>
                <c:pt idx="25">
                  <c:v>12.1</c:v>
                </c:pt>
                <c:pt idx="26">
                  <c:v>12.1</c:v>
                </c:pt>
                <c:pt idx="27">
                  <c:v>12.1</c:v>
                </c:pt>
                <c:pt idx="28">
                  <c:v>12.1</c:v>
                </c:pt>
                <c:pt idx="29">
                  <c:v>12.1</c:v>
                </c:pt>
                <c:pt idx="30">
                  <c:v>12.1</c:v>
                </c:pt>
                <c:pt idx="31">
                  <c:v>12.1</c:v>
                </c:pt>
                <c:pt idx="32">
                  <c:v>12.1</c:v>
                </c:pt>
                <c:pt idx="33">
                  <c:v>12.1</c:v>
                </c:pt>
                <c:pt idx="34">
                  <c:v>12.1</c:v>
                </c:pt>
                <c:pt idx="35">
                  <c:v>12.1</c:v>
                </c:pt>
                <c:pt idx="36">
                  <c:v>12.1</c:v>
                </c:pt>
                <c:pt idx="37">
                  <c:v>12.1</c:v>
                </c:pt>
                <c:pt idx="38">
                  <c:v>12.1</c:v>
                </c:pt>
                <c:pt idx="39">
                  <c:v>12.1</c:v>
                </c:pt>
                <c:pt idx="40">
                  <c:v>12.1</c:v>
                </c:pt>
                <c:pt idx="41">
                  <c:v>12.1</c:v>
                </c:pt>
                <c:pt idx="42">
                  <c:v>12.1</c:v>
                </c:pt>
                <c:pt idx="43">
                  <c:v>12.1</c:v>
                </c:pt>
                <c:pt idx="44">
                  <c:v>12.1</c:v>
                </c:pt>
                <c:pt idx="45">
                  <c:v>12.1</c:v>
                </c:pt>
                <c:pt idx="46">
                  <c:v>12.1</c:v>
                </c:pt>
                <c:pt idx="47">
                  <c:v>12.1</c:v>
                </c:pt>
              </c:numCache>
            </c:numRef>
          </c:val>
          <c:smooth val="0"/>
          <c:extLst>
            <c:ext xmlns:c16="http://schemas.microsoft.com/office/drawing/2014/chart" uri="{C3380CC4-5D6E-409C-BE32-E72D297353CC}">
              <c16:uniqueId val="{00000014-29C6-4183-B991-C1116A5A4B6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5"/>
        <c:delete val="1"/>
      </c:legendEntry>
      <c:legendEntry>
        <c:idx val="6"/>
        <c:delete val="1"/>
      </c:legendEntry>
      <c:layout>
        <c:manualLayout>
          <c:xMode val="edge"/>
          <c:yMode val="edge"/>
          <c:x val="0.13573719599752829"/>
          <c:y val="0.7254577401901311"/>
          <c:w val="0.72137411400518736"/>
          <c:h val="0.22493875715999978"/>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都道府県別交付額（円）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2"/>
          <c:tx>
            <c:strRef>
              <c:f>'交付額計１人あたり '!$G$7</c:f>
              <c:strCache>
                <c:ptCount val="1"/>
                <c:pt idx="0">
                  <c:v>保険者機能強化推進交付金(円）</c:v>
                </c:pt>
              </c:strCache>
            </c:strRef>
          </c:tx>
          <c:spPr>
            <a:solidFill>
              <a:schemeClr val="accent6"/>
            </a:solidFill>
            <a:ln w="6350">
              <a:solidFill>
                <a:schemeClr val="bg1">
                  <a:lumMod val="50000"/>
                </a:schemeClr>
              </a:solidFill>
            </a:ln>
            <a:effectLst/>
          </c:spPr>
          <c:invertIfNegative val="0"/>
          <c:cat>
            <c:numRef>
              <c:f>[3]交付額!$F$11:$F$58</c:f>
              <c:numCache>
                <c:formatCode>General</c:formatCode>
                <c:ptCount val="48"/>
                <c:pt idx="0">
                  <c:v>9775</c:v>
                </c:pt>
                <c:pt idx="1">
                  <c:v>19213</c:v>
                </c:pt>
                <c:pt idx="2">
                  <c:v>17718</c:v>
                </c:pt>
                <c:pt idx="3">
                  <c:v>18048</c:v>
                </c:pt>
                <c:pt idx="4">
                  <c:v>43103</c:v>
                </c:pt>
                <c:pt idx="5">
                  <c:v>14963</c:v>
                </c:pt>
                <c:pt idx="6">
                  <c:v>47808</c:v>
                </c:pt>
                <c:pt idx="7">
                  <c:v>23505</c:v>
                </c:pt>
                <c:pt idx="8">
                  <c:v>35871</c:v>
                </c:pt>
                <c:pt idx="9">
                  <c:v>35519</c:v>
                </c:pt>
                <c:pt idx="10">
                  <c:v>16851</c:v>
                </c:pt>
                <c:pt idx="11">
                  <c:v>11224</c:v>
                </c:pt>
                <c:pt idx="12">
                  <c:v>19255</c:v>
                </c:pt>
                <c:pt idx="13">
                  <c:v>20069</c:v>
                </c:pt>
                <c:pt idx="14">
                  <c:v>3548</c:v>
                </c:pt>
                <c:pt idx="15">
                  <c:v>52640</c:v>
                </c:pt>
                <c:pt idx="16">
                  <c:v>12661</c:v>
                </c:pt>
                <c:pt idx="17">
                  <c:v>11851</c:v>
                </c:pt>
                <c:pt idx="18">
                  <c:v>10544</c:v>
                </c:pt>
                <c:pt idx="19">
                  <c:v>19010</c:v>
                </c:pt>
                <c:pt idx="20">
                  <c:v>24523</c:v>
                </c:pt>
                <c:pt idx="21">
                  <c:v>23376</c:v>
                </c:pt>
                <c:pt idx="22">
                  <c:v>12269</c:v>
                </c:pt>
                <c:pt idx="23">
                  <c:v>31724</c:v>
                </c:pt>
                <c:pt idx="24">
                  <c:v>20299</c:v>
                </c:pt>
                <c:pt idx="25">
                  <c:v>20632</c:v>
                </c:pt>
                <c:pt idx="26">
                  <c:v>35581</c:v>
                </c:pt>
                <c:pt idx="27">
                  <c:v>8189</c:v>
                </c:pt>
                <c:pt idx="28">
                  <c:v>7197</c:v>
                </c:pt>
                <c:pt idx="29">
                  <c:v>16025</c:v>
                </c:pt>
                <c:pt idx="30">
                  <c:v>22075</c:v>
                </c:pt>
                <c:pt idx="31">
                  <c:v>22100</c:v>
                </c:pt>
                <c:pt idx="32">
                  <c:v>28721</c:v>
                </c:pt>
                <c:pt idx="33">
                  <c:v>7955</c:v>
                </c:pt>
                <c:pt idx="34">
                  <c:v>21886</c:v>
                </c:pt>
                <c:pt idx="35">
                  <c:v>30576</c:v>
                </c:pt>
                <c:pt idx="36">
                  <c:v>35334</c:v>
                </c:pt>
                <c:pt idx="37">
                  <c:v>37526</c:v>
                </c:pt>
                <c:pt idx="38">
                  <c:v>0</c:v>
                </c:pt>
                <c:pt idx="39">
                  <c:v>42727</c:v>
                </c:pt>
                <c:pt idx="40">
                  <c:v>21500</c:v>
                </c:pt>
                <c:pt idx="41">
                  <c:v>21276.59574468085</c:v>
                </c:pt>
              </c:numCache>
            </c:numRef>
          </c:cat>
          <c:val>
            <c:numRef>
              <c:f>'交付額計１人あたり '!$G$8:$G$55</c:f>
              <c:numCache>
                <c:formatCode>General</c:formatCode>
                <c:ptCount val="48"/>
                <c:pt idx="0">
                  <c:v>500.08409881339287</c:v>
                </c:pt>
                <c:pt idx="1">
                  <c:v>575.50263966741625</c:v>
                </c:pt>
                <c:pt idx="2">
                  <c:v>512.84692361335283</c:v>
                </c:pt>
                <c:pt idx="3">
                  <c:v>528.65647232759579</c:v>
                </c:pt>
                <c:pt idx="4">
                  <c:v>425.17165522298512</c:v>
                </c:pt>
                <c:pt idx="5">
                  <c:v>570.819288519932</c:v>
                </c:pt>
                <c:pt idx="6">
                  <c:v>493.09919306748105</c:v>
                </c:pt>
                <c:pt idx="7">
                  <c:v>492.1090745642511</c:v>
                </c:pt>
                <c:pt idx="8">
                  <c:v>561.90700255562479</c:v>
                </c:pt>
                <c:pt idx="9">
                  <c:v>491.86857530481973</c:v>
                </c:pt>
                <c:pt idx="10">
                  <c:v>484.90581905970237</c:v>
                </c:pt>
                <c:pt idx="11">
                  <c:v>464.11261701388133</c:v>
                </c:pt>
                <c:pt idx="12">
                  <c:v>547.43496985576883</c:v>
                </c:pt>
                <c:pt idx="13">
                  <c:v>567.14277544498725</c:v>
                </c:pt>
                <c:pt idx="14">
                  <c:v>534.83415719951392</c:v>
                </c:pt>
                <c:pt idx="15">
                  <c:v>613.66372630826083</c:v>
                </c:pt>
                <c:pt idx="16">
                  <c:v>549.90252826680262</c:v>
                </c:pt>
                <c:pt idx="17">
                  <c:v>559.31736974945284</c:v>
                </c:pt>
                <c:pt idx="18">
                  <c:v>537.2308186324683</c:v>
                </c:pt>
                <c:pt idx="19">
                  <c:v>504.22362156350789</c:v>
                </c:pt>
                <c:pt idx="20">
                  <c:v>533.80886962675277</c:v>
                </c:pt>
                <c:pt idx="21">
                  <c:v>599.44039920519401</c:v>
                </c:pt>
                <c:pt idx="22">
                  <c:v>545.49773824422914</c:v>
                </c:pt>
                <c:pt idx="23">
                  <c:v>570.137670056621</c:v>
                </c:pt>
                <c:pt idx="24">
                  <c:v>521.3160396762479</c:v>
                </c:pt>
                <c:pt idx="25">
                  <c:v>535.91114578169993</c:v>
                </c:pt>
                <c:pt idx="26">
                  <c:v>565.964632960367</c:v>
                </c:pt>
                <c:pt idx="27">
                  <c:v>557.38623920398572</c:v>
                </c:pt>
                <c:pt idx="28">
                  <c:v>477.04898787462054</c:v>
                </c:pt>
                <c:pt idx="29">
                  <c:v>531.05053277574223</c:v>
                </c:pt>
                <c:pt idx="30">
                  <c:v>554.0766708130725</c:v>
                </c:pt>
                <c:pt idx="31">
                  <c:v>593.58377369678578</c:v>
                </c:pt>
                <c:pt idx="32">
                  <c:v>578.99595281758377</c:v>
                </c:pt>
                <c:pt idx="33">
                  <c:v>525.42370808625435</c:v>
                </c:pt>
                <c:pt idx="34">
                  <c:v>472.26466170590942</c:v>
                </c:pt>
                <c:pt idx="35">
                  <c:v>496.49175511010333</c:v>
                </c:pt>
                <c:pt idx="36">
                  <c:v>475.90601089997745</c:v>
                </c:pt>
                <c:pt idx="37">
                  <c:v>474.05910903848724</c:v>
                </c:pt>
                <c:pt idx="38">
                  <c:v>587.21861185242528</c:v>
                </c:pt>
                <c:pt idx="39">
                  <c:v>533.99802748522939</c:v>
                </c:pt>
                <c:pt idx="40">
                  <c:v>610.31520962970524</c:v>
                </c:pt>
                <c:pt idx="41">
                  <c:v>578.50836185098353</c:v>
                </c:pt>
                <c:pt idx="42">
                  <c:v>573.59120982638967</c:v>
                </c:pt>
                <c:pt idx="43">
                  <c:v>620.07915744281206</c:v>
                </c:pt>
                <c:pt idx="44">
                  <c:v>513.32356406056954</c:v>
                </c:pt>
                <c:pt idx="45">
                  <c:v>511.13819935040152</c:v>
                </c:pt>
                <c:pt idx="46">
                  <c:v>543.72910600668604</c:v>
                </c:pt>
                <c:pt idx="47">
                  <c:v>534.53579504884817</c:v>
                </c:pt>
              </c:numCache>
            </c:numRef>
          </c:val>
          <c:extLst>
            <c:ext xmlns:c16="http://schemas.microsoft.com/office/drawing/2014/chart" uri="{C3380CC4-5D6E-409C-BE32-E72D297353CC}">
              <c16:uniqueId val="{00000000-2F1E-4044-99EC-7D28417302F7}"/>
            </c:ext>
          </c:extLst>
        </c:ser>
        <c:ser>
          <c:idx val="2"/>
          <c:order val="3"/>
          <c:tx>
            <c:strRef>
              <c:f>'交付額計１人あたり '!$I$7</c:f>
              <c:strCache>
                <c:ptCount val="1"/>
                <c:pt idx="0">
                  <c:v>介護保険保険者努力支援交付金(円）</c:v>
                </c:pt>
              </c:strCache>
            </c:strRef>
          </c:tx>
          <c:spPr>
            <a:solidFill>
              <a:srgbClr val="0070C0"/>
            </a:solidFill>
            <a:ln w="6350">
              <a:solidFill>
                <a:schemeClr val="bg1">
                  <a:lumMod val="50000"/>
                </a:schemeClr>
              </a:solidFill>
            </a:ln>
            <a:effectLst/>
          </c:spPr>
          <c:invertIfNegative val="0"/>
          <c:val>
            <c:numRef>
              <c:f>'交付額計１人あたり '!$I$8:$I$55</c:f>
              <c:numCache>
                <c:formatCode>General</c:formatCode>
                <c:ptCount val="48"/>
                <c:pt idx="0">
                  <c:v>483.62786003787159</c:v>
                </c:pt>
                <c:pt idx="1">
                  <c:v>572.1341267519864</c:v>
                </c:pt>
                <c:pt idx="2">
                  <c:v>510.6932435063095</c:v>
                </c:pt>
                <c:pt idx="3">
                  <c:v>539.17360248983368</c:v>
                </c:pt>
                <c:pt idx="4">
                  <c:v>399.30949047841256</c:v>
                </c:pt>
                <c:pt idx="5">
                  <c:v>579.68632476251503</c:v>
                </c:pt>
                <c:pt idx="6">
                  <c:v>488.55438090937605</c:v>
                </c:pt>
                <c:pt idx="7">
                  <c:v>473.21294796698083</c:v>
                </c:pt>
                <c:pt idx="8">
                  <c:v>538.09461379175343</c:v>
                </c:pt>
                <c:pt idx="9">
                  <c:v>497.42403423025411</c:v>
                </c:pt>
                <c:pt idx="10">
                  <c:v>483.73716740509286</c:v>
                </c:pt>
                <c:pt idx="11">
                  <c:v>442.07347630650236</c:v>
                </c:pt>
                <c:pt idx="12">
                  <c:v>557.80361730774371</c:v>
                </c:pt>
                <c:pt idx="13">
                  <c:v>558.02380774956282</c:v>
                </c:pt>
                <c:pt idx="14">
                  <c:v>557.17250797301074</c:v>
                </c:pt>
                <c:pt idx="15">
                  <c:v>677.31851233758493</c:v>
                </c:pt>
                <c:pt idx="16">
                  <c:v>536.89829949314696</c:v>
                </c:pt>
                <c:pt idx="17">
                  <c:v>575.90585240636187</c:v>
                </c:pt>
                <c:pt idx="18">
                  <c:v>518.2170309270075</c:v>
                </c:pt>
                <c:pt idx="19">
                  <c:v>503.75057594839501</c:v>
                </c:pt>
                <c:pt idx="20">
                  <c:v>500.22010442085957</c:v>
                </c:pt>
                <c:pt idx="21">
                  <c:v>610.92205402731429</c:v>
                </c:pt>
                <c:pt idx="22">
                  <c:v>543.29223974877789</c:v>
                </c:pt>
                <c:pt idx="23">
                  <c:v>589.32495007642035</c:v>
                </c:pt>
                <c:pt idx="24">
                  <c:v>497.08911899877683</c:v>
                </c:pt>
                <c:pt idx="25">
                  <c:v>503.44403543984248</c:v>
                </c:pt>
                <c:pt idx="26">
                  <c:v>566.01714370931734</c:v>
                </c:pt>
                <c:pt idx="27">
                  <c:v>569.73010522901563</c:v>
                </c:pt>
                <c:pt idx="28">
                  <c:v>488.40050887780944</c:v>
                </c:pt>
                <c:pt idx="29">
                  <c:v>511.75926045807063</c:v>
                </c:pt>
                <c:pt idx="30">
                  <c:v>539.6697953183309</c:v>
                </c:pt>
                <c:pt idx="31">
                  <c:v>619.08997366539359</c:v>
                </c:pt>
                <c:pt idx="32">
                  <c:v>591.15162019672869</c:v>
                </c:pt>
                <c:pt idx="33">
                  <c:v>532.73060126864789</c:v>
                </c:pt>
                <c:pt idx="34">
                  <c:v>455.21116213412984</c:v>
                </c:pt>
                <c:pt idx="35">
                  <c:v>529.72234453639726</c:v>
                </c:pt>
                <c:pt idx="36">
                  <c:v>461.48542028562713</c:v>
                </c:pt>
                <c:pt idx="37">
                  <c:v>486.23514516797542</c:v>
                </c:pt>
                <c:pt idx="38">
                  <c:v>588.70169291258378</c:v>
                </c:pt>
                <c:pt idx="39">
                  <c:v>540.16338592658565</c:v>
                </c:pt>
                <c:pt idx="40">
                  <c:v>625.22901152708357</c:v>
                </c:pt>
                <c:pt idx="41">
                  <c:v>612.5130689904521</c:v>
                </c:pt>
                <c:pt idx="42">
                  <c:v>590.43340030468289</c:v>
                </c:pt>
                <c:pt idx="43">
                  <c:v>661.48520829140671</c:v>
                </c:pt>
                <c:pt idx="44">
                  <c:v>483.09053817199668</c:v>
                </c:pt>
                <c:pt idx="45">
                  <c:v>512.14492121476474</c:v>
                </c:pt>
                <c:pt idx="46">
                  <c:v>577.84042766249172</c:v>
                </c:pt>
                <c:pt idx="47">
                  <c:v>534.53579504884817</c:v>
                </c:pt>
              </c:numCache>
            </c:numRef>
          </c:val>
          <c:extLst>
            <c:ext xmlns:c16="http://schemas.microsoft.com/office/drawing/2014/chart" uri="{C3380CC4-5D6E-409C-BE32-E72D297353CC}">
              <c16:uniqueId val="{00000001-2F1E-4044-99EC-7D28417302F7}"/>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3"/>
          <c:order val="0"/>
          <c:tx>
            <c:strRef>
              <c:f>'交付額計１人あたり '!$K$7</c:f>
              <c:strCache>
                <c:ptCount val="1"/>
                <c:pt idx="0">
                  <c:v>都道府県別交付額(円）</c:v>
                </c:pt>
              </c:strCache>
            </c:strRef>
          </c:tx>
          <c:spPr>
            <a:ln w="28575" cap="rnd">
              <a:noFill/>
              <a:round/>
            </a:ln>
            <a:effectLst/>
          </c:spPr>
          <c:marker>
            <c:symbol val="none"/>
          </c:marker>
          <c:dLbls>
            <c:dLbl>
              <c:idx val="2"/>
              <c:layout>
                <c:manualLayout>
                  <c:x val="-2.535429492893863E-2"/>
                  <c:y val="-1.81400399987419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F1E-4044-99EC-7D28417302F7}"/>
                </c:ext>
              </c:extLst>
            </c:dLbl>
            <c:dLbl>
              <c:idx val="7"/>
              <c:layout>
                <c:manualLayout>
                  <c:x val="-1.9466807563491489E-2"/>
                  <c:y val="-1.1551692644657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F1E-4044-99EC-7D28417302F7}"/>
                </c:ext>
              </c:extLst>
            </c:dLbl>
            <c:dLbl>
              <c:idx val="9"/>
              <c:layout>
                <c:manualLayout>
                  <c:x val="-2.4085815176600359E-2"/>
                  <c:y val="-1.78975446248486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F1E-4044-99EC-7D28417302F7}"/>
                </c:ext>
              </c:extLst>
            </c:dLbl>
            <c:dLbl>
              <c:idx val="10"/>
              <c:layout>
                <c:manualLayout>
                  <c:x val="-2.0013308262019164E-2"/>
                  <c:y val="-7.068485105253645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F1E-4044-99EC-7D28417302F7}"/>
                </c:ext>
              </c:extLst>
            </c:dLbl>
            <c:dLbl>
              <c:idx val="11"/>
              <c:layout>
                <c:manualLayout>
                  <c:x val="-1.939870387710985E-2"/>
                  <c:y val="-1.38680357711396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F1E-4044-99EC-7D28417302F7}"/>
                </c:ext>
              </c:extLst>
            </c:dLbl>
            <c:dLbl>
              <c:idx val="12"/>
              <c:layout>
                <c:manualLayout>
                  <c:x val="-3.2879513111573069E-2"/>
                  <c:y val="-1.6082425578958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2F1E-4044-99EC-7D28417302F7}"/>
                </c:ext>
              </c:extLst>
            </c:dLbl>
            <c:dLbl>
              <c:idx val="16"/>
              <c:layout>
                <c:manualLayout>
                  <c:x val="-2.544330711043323E-2"/>
                  <c:y val="-1.57580290101414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F1E-4044-99EC-7D28417302F7}"/>
                </c:ext>
              </c:extLst>
            </c:dLbl>
            <c:dLbl>
              <c:idx val="24"/>
              <c:layout>
                <c:manualLayout>
                  <c:x val="-2.544330711043323E-2"/>
                  <c:y val="-1.99643653756250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F1E-4044-99EC-7D28417302F7}"/>
                </c:ext>
              </c:extLst>
            </c:dLbl>
            <c:dLbl>
              <c:idx val="25"/>
              <c:layout>
                <c:manualLayout>
                  <c:x val="-2.5443307110433331E-2"/>
                  <c:y val="-3.67897108375594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F1E-4044-99EC-7D28417302F7}"/>
                </c:ext>
              </c:extLst>
            </c:dLbl>
            <c:dLbl>
              <c:idx val="26"/>
              <c:layout>
                <c:manualLayout>
                  <c:x val="-3.223089691639261E-2"/>
                  <c:y val="-4.520238356852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F1E-4044-99EC-7D28417302F7}"/>
                </c:ext>
              </c:extLst>
            </c:dLbl>
            <c:dLbl>
              <c:idx val="29"/>
              <c:layout>
                <c:manualLayout>
                  <c:x val="-2.0635239741748627E-2"/>
                  <c:y val="-1.377293129168898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F1E-4044-99EC-7D28417302F7}"/>
                </c:ext>
              </c:extLst>
            </c:dLbl>
            <c:dLbl>
              <c:idx val="30"/>
              <c:layout>
                <c:manualLayout>
                  <c:x val="-2.6707063679085857E-2"/>
                  <c:y val="-1.81400399987419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2F1E-4044-99EC-7D28417302F7}"/>
                </c:ext>
              </c:extLst>
            </c:dLbl>
            <c:dLbl>
              <c:idx val="31"/>
              <c:layout>
                <c:manualLayout>
                  <c:x val="-3.494593283877636E-2"/>
                  <c:y val="-1.78611971928832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F1E-4044-99EC-7D28417302F7}"/>
                </c:ext>
              </c:extLst>
            </c:dLbl>
            <c:dLbl>
              <c:idx val="35"/>
              <c:layout>
                <c:manualLayout>
                  <c:x val="-2.5354294928938731E-2"/>
                  <c:y val="-2.0276042112543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2F1E-4044-99EC-7D28417302F7}"/>
                </c:ext>
              </c:extLst>
            </c:dLbl>
            <c:dLbl>
              <c:idx val="42"/>
              <c:layout>
                <c:manualLayout>
                  <c:x val="-2.544330711043323E-2"/>
                  <c:y val="-1.99643653756250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2F1E-4044-99EC-7D28417302F7}"/>
                </c:ext>
              </c:extLst>
            </c:dLbl>
            <c:dLbl>
              <c:idx val="44"/>
              <c:layout>
                <c:manualLayout>
                  <c:x val="-2.815834303281688E-2"/>
                  <c:y val="-1.15516926446578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2F1E-4044-99EC-7D28417302F7}"/>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'交付額計１人あたり '!$F$8:$F$55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'!$K$8:$K$55</c:f>
              <c:numCache>
                <c:formatCode>General</c:formatCode>
                <c:ptCount val="48"/>
                <c:pt idx="0">
                  <c:v>983.71195885126451</c:v>
                </c:pt>
                <c:pt idx="1">
                  <c:v>1147.6367664194026</c:v>
                </c:pt>
                <c:pt idx="2">
                  <c:v>1023.5401671196623</c:v>
                </c:pt>
                <c:pt idx="3">
                  <c:v>1067.8300748174295</c:v>
                </c:pt>
                <c:pt idx="4">
                  <c:v>824.48114570139774</c:v>
                </c:pt>
                <c:pt idx="5">
                  <c:v>1150.505613282447</c:v>
                </c:pt>
                <c:pt idx="6">
                  <c:v>981.65357397685716</c:v>
                </c:pt>
                <c:pt idx="7">
                  <c:v>965.32202253123194</c:v>
                </c:pt>
                <c:pt idx="8">
                  <c:v>1100.0016163473781</c:v>
                </c:pt>
                <c:pt idx="9">
                  <c:v>989.29260953507378</c:v>
                </c:pt>
                <c:pt idx="10">
                  <c:v>968.64298646479517</c:v>
                </c:pt>
                <c:pt idx="11">
                  <c:v>906.18609332038375</c:v>
                </c:pt>
                <c:pt idx="12">
                  <c:v>1105.2385871635126</c:v>
                </c:pt>
                <c:pt idx="13">
                  <c:v>1125.1665831945502</c:v>
                </c:pt>
                <c:pt idx="14">
                  <c:v>1092.0066651725247</c:v>
                </c:pt>
                <c:pt idx="15">
                  <c:v>1290.9822386458457</c:v>
                </c:pt>
                <c:pt idx="16">
                  <c:v>1086.8008277599497</c:v>
                </c:pt>
                <c:pt idx="17">
                  <c:v>1135.2232221558147</c:v>
                </c:pt>
                <c:pt idx="18">
                  <c:v>1055.4478495594758</c:v>
                </c:pt>
                <c:pt idx="19">
                  <c:v>1007.974197511903</c:v>
                </c:pt>
                <c:pt idx="20">
                  <c:v>1034.0289740476123</c:v>
                </c:pt>
                <c:pt idx="21">
                  <c:v>1210.3624532325084</c:v>
                </c:pt>
                <c:pt idx="22">
                  <c:v>1088.7899779930071</c:v>
                </c:pt>
                <c:pt idx="23">
                  <c:v>1159.4626201330414</c:v>
                </c:pt>
                <c:pt idx="24">
                  <c:v>1018.4051586750247</c:v>
                </c:pt>
                <c:pt idx="25">
                  <c:v>1039.3551812215424</c:v>
                </c:pt>
                <c:pt idx="26">
                  <c:v>1131.9817766696842</c:v>
                </c:pt>
                <c:pt idx="27">
                  <c:v>1127.1163444330014</c:v>
                </c:pt>
                <c:pt idx="28">
                  <c:v>965.44949675243004</c:v>
                </c:pt>
                <c:pt idx="29">
                  <c:v>1042.8097932338128</c:v>
                </c:pt>
                <c:pt idx="30">
                  <c:v>1093.7464661314034</c:v>
                </c:pt>
                <c:pt idx="31">
                  <c:v>1212.6737473621793</c:v>
                </c:pt>
                <c:pt idx="32">
                  <c:v>1170.1475730143125</c:v>
                </c:pt>
                <c:pt idx="33">
                  <c:v>1058.1543093549021</c:v>
                </c:pt>
                <c:pt idx="34">
                  <c:v>927.4758238400392</c:v>
                </c:pt>
                <c:pt idx="35">
                  <c:v>1026.2140996465007</c:v>
                </c:pt>
                <c:pt idx="36">
                  <c:v>937.39143118560457</c:v>
                </c:pt>
                <c:pt idx="37">
                  <c:v>960.2942542064626</c:v>
                </c:pt>
                <c:pt idx="38">
                  <c:v>1175.9203047650092</c:v>
                </c:pt>
                <c:pt idx="39">
                  <c:v>1074.1614134118149</c:v>
                </c:pt>
                <c:pt idx="40">
                  <c:v>1235.5442211567888</c:v>
                </c:pt>
                <c:pt idx="41">
                  <c:v>1191.0214308414356</c:v>
                </c:pt>
                <c:pt idx="42">
                  <c:v>1164.0246101310724</c:v>
                </c:pt>
                <c:pt idx="43">
                  <c:v>1281.5643657342189</c:v>
                </c:pt>
                <c:pt idx="44">
                  <c:v>996.41410223256617</c:v>
                </c:pt>
                <c:pt idx="45">
                  <c:v>1023.2831205651662</c:v>
                </c:pt>
                <c:pt idx="46">
                  <c:v>1121.5695336691779</c:v>
                </c:pt>
                <c:pt idx="47">
                  <c:v>1069.0715900976963</c:v>
                </c:pt>
              </c:numCache>
            </c:numRef>
          </c:val>
          <c:smooth val="0"/>
          <c:extLst>
            <c:ext xmlns:c16="http://schemas.microsoft.com/office/drawing/2014/chart" uri="{C3380CC4-5D6E-409C-BE32-E72D297353CC}">
              <c16:uniqueId val="{00000011-2F1E-4044-99EC-7D28417302F7}"/>
            </c:ext>
          </c:extLst>
        </c:ser>
        <c:ser>
          <c:idx val="0"/>
          <c:order val="1"/>
          <c:tx>
            <c:strRef>
              <c:f>'交付額計１人あたり '!$L$7</c:f>
              <c:strCache>
                <c:ptCount val="1"/>
                <c:pt idx="0">
                  <c:v>平均</c:v>
                </c:pt>
              </c:strCache>
            </c:strRef>
          </c:tx>
          <c:spPr>
            <a:ln w="19050" cap="rnd">
              <a:solidFill>
                <a:srgbClr val="FF0000"/>
              </a:solidFill>
              <a:prstDash val="sysDash"/>
              <a:round/>
            </a:ln>
            <a:effectLst/>
          </c:spPr>
          <c:marker>
            <c:symbol val="none"/>
          </c:marker>
          <c:cat>
            <c:strRef>
              <c:f>'交付額計１人あたり '!$F$8:$F$55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'!$L$8:$L$55</c:f>
              <c:numCache>
                <c:formatCode>General</c:formatCode>
                <c:ptCount val="48"/>
                <c:pt idx="0">
                  <c:v>1069.0715900976963</c:v>
                </c:pt>
                <c:pt idx="1">
                  <c:v>1069.0715900976963</c:v>
                </c:pt>
                <c:pt idx="2">
                  <c:v>1069.0715900976963</c:v>
                </c:pt>
                <c:pt idx="3">
                  <c:v>1069.0715900976963</c:v>
                </c:pt>
                <c:pt idx="4">
                  <c:v>1069.0715900976963</c:v>
                </c:pt>
                <c:pt idx="5">
                  <c:v>1069.0715900976963</c:v>
                </c:pt>
                <c:pt idx="6">
                  <c:v>1069.0715900976963</c:v>
                </c:pt>
                <c:pt idx="7">
                  <c:v>1069.0715900976963</c:v>
                </c:pt>
                <c:pt idx="8">
                  <c:v>1069.0715900976963</c:v>
                </c:pt>
                <c:pt idx="9">
                  <c:v>1069.0715900976963</c:v>
                </c:pt>
                <c:pt idx="10">
                  <c:v>1069.0715900976963</c:v>
                </c:pt>
                <c:pt idx="11">
                  <c:v>1069.0715900976963</c:v>
                </c:pt>
                <c:pt idx="12">
                  <c:v>1069.0715900976963</c:v>
                </c:pt>
                <c:pt idx="13">
                  <c:v>1069.0715900976963</c:v>
                </c:pt>
                <c:pt idx="14">
                  <c:v>1069.0715900976963</c:v>
                </c:pt>
                <c:pt idx="15">
                  <c:v>1069.0715900976963</c:v>
                </c:pt>
                <c:pt idx="16">
                  <c:v>1069.0715900976963</c:v>
                </c:pt>
                <c:pt idx="17">
                  <c:v>1069.0715900976963</c:v>
                </c:pt>
                <c:pt idx="18">
                  <c:v>1069.0715900976963</c:v>
                </c:pt>
                <c:pt idx="19">
                  <c:v>1069.0715900976963</c:v>
                </c:pt>
                <c:pt idx="20">
                  <c:v>1069.0715900976963</c:v>
                </c:pt>
                <c:pt idx="21">
                  <c:v>1069.0715900976963</c:v>
                </c:pt>
                <c:pt idx="22">
                  <c:v>1069.0715900976963</c:v>
                </c:pt>
                <c:pt idx="23">
                  <c:v>1069.0715900976963</c:v>
                </c:pt>
                <c:pt idx="24">
                  <c:v>1069.0715900976963</c:v>
                </c:pt>
                <c:pt idx="25">
                  <c:v>1069.0715900976963</c:v>
                </c:pt>
                <c:pt idx="26">
                  <c:v>1069.0715900976963</c:v>
                </c:pt>
                <c:pt idx="27">
                  <c:v>1069.0715900976963</c:v>
                </c:pt>
                <c:pt idx="28">
                  <c:v>1069.0715900976963</c:v>
                </c:pt>
                <c:pt idx="29">
                  <c:v>1069.0715900976963</c:v>
                </c:pt>
                <c:pt idx="30">
                  <c:v>1069.0715900976963</c:v>
                </c:pt>
                <c:pt idx="31">
                  <c:v>1069.0715900976963</c:v>
                </c:pt>
                <c:pt idx="32">
                  <c:v>1069.0715900976963</c:v>
                </c:pt>
                <c:pt idx="33">
                  <c:v>1069.0715900976963</c:v>
                </c:pt>
                <c:pt idx="34">
                  <c:v>1069.0715900976963</c:v>
                </c:pt>
                <c:pt idx="35">
                  <c:v>1069.0715900976963</c:v>
                </c:pt>
                <c:pt idx="36">
                  <c:v>1069.0715900976963</c:v>
                </c:pt>
                <c:pt idx="37">
                  <c:v>1069.0715900976963</c:v>
                </c:pt>
                <c:pt idx="38">
                  <c:v>1069.0715900976963</c:v>
                </c:pt>
                <c:pt idx="39">
                  <c:v>1069.0715900976963</c:v>
                </c:pt>
                <c:pt idx="40">
                  <c:v>1069.0715900976963</c:v>
                </c:pt>
                <c:pt idx="41">
                  <c:v>1069.0715900976963</c:v>
                </c:pt>
                <c:pt idx="42">
                  <c:v>1069.0715900976963</c:v>
                </c:pt>
                <c:pt idx="43">
                  <c:v>1069.0715900976963</c:v>
                </c:pt>
                <c:pt idx="44">
                  <c:v>1069.0715900976963</c:v>
                </c:pt>
                <c:pt idx="45">
                  <c:v>1069.0715900976963</c:v>
                </c:pt>
                <c:pt idx="46">
                  <c:v>1069.0715900976963</c:v>
                </c:pt>
                <c:pt idx="47">
                  <c:v>1069.0715900976963</c:v>
                </c:pt>
              </c:numCache>
            </c:numRef>
          </c:val>
          <c:smooth val="0"/>
          <c:extLst>
            <c:ext xmlns:c16="http://schemas.microsoft.com/office/drawing/2014/chart" uri="{C3380CC4-5D6E-409C-BE32-E72D297353CC}">
              <c16:uniqueId val="{00000012-2F1E-4044-99EC-7D28417302F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tr"/>
      <c:legendEntry>
        <c:idx val="2"/>
        <c:delete val="1"/>
      </c:legendEntry>
      <c:legendEntry>
        <c:idx val="3"/>
        <c:delete val="1"/>
      </c:legendEntry>
      <c:layout>
        <c:manualLayout>
          <c:xMode val="edge"/>
          <c:yMode val="edge"/>
          <c:x val="0.38026661062760703"/>
          <c:y val="0.92147551323390475"/>
          <c:w val="0.28099242095728072"/>
          <c:h val="7.159617982663031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保険者機能強化推進交付金</a:t>
            </a:r>
            <a:r>
              <a:rPr lang="ja-JP" altLang="en-US" sz="1200"/>
              <a:t>（円）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1"/>
          <c:tx>
            <c:strRef>
              <c:f>'交付額計１人あたり '!$G$7</c:f>
              <c:strCache>
                <c:ptCount val="1"/>
                <c:pt idx="0">
                  <c:v>保険者機能強化推進交付金(円）</c:v>
                </c:pt>
              </c:strCache>
            </c:strRef>
          </c:tx>
          <c:spPr>
            <a:solidFill>
              <a:schemeClr val="accent6"/>
            </a:solidFill>
            <a:ln w="6350">
              <a:solidFill>
                <a:schemeClr val="bg1">
                  <a:lumMod val="50000"/>
                </a:schemeClr>
              </a:solidFill>
            </a:ln>
            <a:effectLst/>
          </c:spPr>
          <c:invertIfNegative val="0"/>
          <c:cat>
            <c:numRef>
              <c:f>[3]交付額!$F$11:$F$58</c:f>
              <c:numCache>
                <c:formatCode>General</c:formatCode>
                <c:ptCount val="48"/>
                <c:pt idx="0">
                  <c:v>9775</c:v>
                </c:pt>
                <c:pt idx="1">
                  <c:v>19213</c:v>
                </c:pt>
                <c:pt idx="2">
                  <c:v>17718</c:v>
                </c:pt>
                <c:pt idx="3">
                  <c:v>18048</c:v>
                </c:pt>
                <c:pt idx="4">
                  <c:v>43103</c:v>
                </c:pt>
                <c:pt idx="5">
                  <c:v>14963</c:v>
                </c:pt>
                <c:pt idx="6">
                  <c:v>47808</c:v>
                </c:pt>
                <c:pt idx="7">
                  <c:v>23505</c:v>
                </c:pt>
                <c:pt idx="8">
                  <c:v>35871</c:v>
                </c:pt>
                <c:pt idx="9">
                  <c:v>35519</c:v>
                </c:pt>
                <c:pt idx="10">
                  <c:v>16851</c:v>
                </c:pt>
                <c:pt idx="11">
                  <c:v>11224</c:v>
                </c:pt>
                <c:pt idx="12">
                  <c:v>19255</c:v>
                </c:pt>
                <c:pt idx="13">
                  <c:v>20069</c:v>
                </c:pt>
                <c:pt idx="14">
                  <c:v>3548</c:v>
                </c:pt>
                <c:pt idx="15">
                  <c:v>52640</c:v>
                </c:pt>
                <c:pt idx="16">
                  <c:v>12661</c:v>
                </c:pt>
                <c:pt idx="17">
                  <c:v>11851</c:v>
                </c:pt>
                <c:pt idx="18">
                  <c:v>10544</c:v>
                </c:pt>
                <c:pt idx="19">
                  <c:v>19010</c:v>
                </c:pt>
                <c:pt idx="20">
                  <c:v>24523</c:v>
                </c:pt>
                <c:pt idx="21">
                  <c:v>23376</c:v>
                </c:pt>
                <c:pt idx="22">
                  <c:v>12269</c:v>
                </c:pt>
                <c:pt idx="23">
                  <c:v>31724</c:v>
                </c:pt>
                <c:pt idx="24">
                  <c:v>20299</c:v>
                </c:pt>
                <c:pt idx="25">
                  <c:v>20632</c:v>
                </c:pt>
                <c:pt idx="26">
                  <c:v>35581</c:v>
                </c:pt>
                <c:pt idx="27">
                  <c:v>8189</c:v>
                </c:pt>
                <c:pt idx="28">
                  <c:v>7197</c:v>
                </c:pt>
                <c:pt idx="29">
                  <c:v>16025</c:v>
                </c:pt>
                <c:pt idx="30">
                  <c:v>22075</c:v>
                </c:pt>
                <c:pt idx="31">
                  <c:v>22100</c:v>
                </c:pt>
                <c:pt idx="32">
                  <c:v>28721</c:v>
                </c:pt>
                <c:pt idx="33">
                  <c:v>7955</c:v>
                </c:pt>
                <c:pt idx="34">
                  <c:v>21886</c:v>
                </c:pt>
                <c:pt idx="35">
                  <c:v>30576</c:v>
                </c:pt>
                <c:pt idx="36">
                  <c:v>35334</c:v>
                </c:pt>
                <c:pt idx="37">
                  <c:v>37526</c:v>
                </c:pt>
                <c:pt idx="38">
                  <c:v>0</c:v>
                </c:pt>
                <c:pt idx="39">
                  <c:v>42727</c:v>
                </c:pt>
                <c:pt idx="40">
                  <c:v>21500</c:v>
                </c:pt>
                <c:pt idx="41">
                  <c:v>21276.59574468085</c:v>
                </c:pt>
              </c:numCache>
            </c:numRef>
          </c:cat>
          <c:val>
            <c:numRef>
              <c:f>'交付額計１人あたり '!$G$8:$G$55</c:f>
              <c:numCache>
                <c:formatCode>General</c:formatCode>
                <c:ptCount val="48"/>
                <c:pt idx="0">
                  <c:v>500.08409881339287</c:v>
                </c:pt>
                <c:pt idx="1">
                  <c:v>575.50263966741625</c:v>
                </c:pt>
                <c:pt idx="2">
                  <c:v>512.84692361335283</c:v>
                </c:pt>
                <c:pt idx="3">
                  <c:v>528.65647232759579</c:v>
                </c:pt>
                <c:pt idx="4">
                  <c:v>425.17165522298512</c:v>
                </c:pt>
                <c:pt idx="5">
                  <c:v>570.819288519932</c:v>
                </c:pt>
                <c:pt idx="6">
                  <c:v>493.09919306748105</c:v>
                </c:pt>
                <c:pt idx="7">
                  <c:v>492.1090745642511</c:v>
                </c:pt>
                <c:pt idx="8">
                  <c:v>561.90700255562479</c:v>
                </c:pt>
                <c:pt idx="9">
                  <c:v>491.86857530481973</c:v>
                </c:pt>
                <c:pt idx="10">
                  <c:v>484.90581905970237</c:v>
                </c:pt>
                <c:pt idx="11">
                  <c:v>464.11261701388133</c:v>
                </c:pt>
                <c:pt idx="12">
                  <c:v>547.43496985576883</c:v>
                </c:pt>
                <c:pt idx="13">
                  <c:v>567.14277544498725</c:v>
                </c:pt>
                <c:pt idx="14">
                  <c:v>534.83415719951392</c:v>
                </c:pt>
                <c:pt idx="15">
                  <c:v>613.66372630826083</c:v>
                </c:pt>
                <c:pt idx="16">
                  <c:v>549.90252826680262</c:v>
                </c:pt>
                <c:pt idx="17">
                  <c:v>559.31736974945284</c:v>
                </c:pt>
                <c:pt idx="18">
                  <c:v>537.2308186324683</c:v>
                </c:pt>
                <c:pt idx="19">
                  <c:v>504.22362156350789</c:v>
                </c:pt>
                <c:pt idx="20">
                  <c:v>533.80886962675277</c:v>
                </c:pt>
                <c:pt idx="21">
                  <c:v>599.44039920519401</c:v>
                </c:pt>
                <c:pt idx="22">
                  <c:v>545.49773824422914</c:v>
                </c:pt>
                <c:pt idx="23">
                  <c:v>570.137670056621</c:v>
                </c:pt>
                <c:pt idx="24">
                  <c:v>521.3160396762479</c:v>
                </c:pt>
                <c:pt idx="25">
                  <c:v>535.91114578169993</c:v>
                </c:pt>
                <c:pt idx="26">
                  <c:v>565.964632960367</c:v>
                </c:pt>
                <c:pt idx="27">
                  <c:v>557.38623920398572</c:v>
                </c:pt>
                <c:pt idx="28">
                  <c:v>477.04898787462054</c:v>
                </c:pt>
                <c:pt idx="29">
                  <c:v>531.05053277574223</c:v>
                </c:pt>
                <c:pt idx="30">
                  <c:v>554.0766708130725</c:v>
                </c:pt>
                <c:pt idx="31">
                  <c:v>593.58377369678578</c:v>
                </c:pt>
                <c:pt idx="32">
                  <c:v>578.99595281758377</c:v>
                </c:pt>
                <c:pt idx="33">
                  <c:v>525.42370808625435</c:v>
                </c:pt>
                <c:pt idx="34">
                  <c:v>472.26466170590942</c:v>
                </c:pt>
                <c:pt idx="35">
                  <c:v>496.49175511010333</c:v>
                </c:pt>
                <c:pt idx="36">
                  <c:v>475.90601089997745</c:v>
                </c:pt>
                <c:pt idx="37">
                  <c:v>474.05910903848724</c:v>
                </c:pt>
                <c:pt idx="38">
                  <c:v>587.21861185242528</c:v>
                </c:pt>
                <c:pt idx="39">
                  <c:v>533.99802748522939</c:v>
                </c:pt>
                <c:pt idx="40">
                  <c:v>610.31520962970524</c:v>
                </c:pt>
                <c:pt idx="41">
                  <c:v>578.50836185098353</c:v>
                </c:pt>
                <c:pt idx="42">
                  <c:v>573.59120982638967</c:v>
                </c:pt>
                <c:pt idx="43">
                  <c:v>620.07915744281206</c:v>
                </c:pt>
                <c:pt idx="44">
                  <c:v>513.32356406056954</c:v>
                </c:pt>
                <c:pt idx="45">
                  <c:v>511.13819935040152</c:v>
                </c:pt>
                <c:pt idx="46">
                  <c:v>543.72910600668604</c:v>
                </c:pt>
                <c:pt idx="47">
                  <c:v>534.53579504884817</c:v>
                </c:pt>
              </c:numCache>
            </c:numRef>
          </c:val>
          <c:extLst>
            <c:ext xmlns:c16="http://schemas.microsoft.com/office/drawing/2014/chart" uri="{C3380CC4-5D6E-409C-BE32-E72D297353CC}">
              <c16:uniqueId val="{00000000-E698-4126-8D51-F8B47E3D4CD3}"/>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'交付額計１人あたり '!$L$7</c:f>
              <c:strCache>
                <c:ptCount val="1"/>
                <c:pt idx="0">
                  <c:v>平均</c:v>
                </c:pt>
              </c:strCache>
            </c:strRef>
          </c:tx>
          <c:spPr>
            <a:ln w="19050" cap="rnd">
              <a:solidFill>
                <a:srgbClr val="FF0000"/>
              </a:solidFill>
              <a:prstDash val="sysDash"/>
              <a:round/>
            </a:ln>
            <a:effectLst/>
          </c:spPr>
          <c:marker>
            <c:symbol val="none"/>
          </c:marker>
          <c:cat>
            <c:strRef>
              <c:f>'交付額計１人あたり '!$F$8:$F$55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'!$H$8:$H$55</c:f>
              <c:numCache>
                <c:formatCode>General</c:formatCode>
                <c:ptCount val="48"/>
                <c:pt idx="0">
                  <c:v>534.53579504884817</c:v>
                </c:pt>
                <c:pt idx="1">
                  <c:v>534.53579504884817</c:v>
                </c:pt>
                <c:pt idx="2">
                  <c:v>534.53579504884817</c:v>
                </c:pt>
                <c:pt idx="3">
                  <c:v>534.53579504884817</c:v>
                </c:pt>
                <c:pt idx="4">
                  <c:v>534.53579504884817</c:v>
                </c:pt>
                <c:pt idx="5">
                  <c:v>534.53579504884817</c:v>
                </c:pt>
                <c:pt idx="6">
                  <c:v>534.53579504884817</c:v>
                </c:pt>
                <c:pt idx="7">
                  <c:v>534.53579504884817</c:v>
                </c:pt>
                <c:pt idx="8">
                  <c:v>534.53579504884817</c:v>
                </c:pt>
                <c:pt idx="9">
                  <c:v>534.53579504884817</c:v>
                </c:pt>
                <c:pt idx="10">
                  <c:v>534.53579504884817</c:v>
                </c:pt>
                <c:pt idx="11">
                  <c:v>534.53579504884817</c:v>
                </c:pt>
                <c:pt idx="12">
                  <c:v>534.53579504884817</c:v>
                </c:pt>
                <c:pt idx="13">
                  <c:v>534.53579504884817</c:v>
                </c:pt>
                <c:pt idx="14">
                  <c:v>534.53579504884817</c:v>
                </c:pt>
                <c:pt idx="15">
                  <c:v>534.53579504884817</c:v>
                </c:pt>
                <c:pt idx="16">
                  <c:v>534.53579504884817</c:v>
                </c:pt>
                <c:pt idx="17">
                  <c:v>534.53579504884817</c:v>
                </c:pt>
                <c:pt idx="18">
                  <c:v>534.53579504884817</c:v>
                </c:pt>
                <c:pt idx="19">
                  <c:v>534.53579504884817</c:v>
                </c:pt>
                <c:pt idx="20">
                  <c:v>534.53579504884817</c:v>
                </c:pt>
                <c:pt idx="21">
                  <c:v>534.53579504884817</c:v>
                </c:pt>
                <c:pt idx="22">
                  <c:v>534.53579504884817</c:v>
                </c:pt>
                <c:pt idx="23">
                  <c:v>534.53579504884817</c:v>
                </c:pt>
                <c:pt idx="24">
                  <c:v>534.53579504884817</c:v>
                </c:pt>
                <c:pt idx="25">
                  <c:v>534.53579504884817</c:v>
                </c:pt>
                <c:pt idx="26">
                  <c:v>534.53579504884817</c:v>
                </c:pt>
                <c:pt idx="27">
                  <c:v>534.53579504884817</c:v>
                </c:pt>
                <c:pt idx="28">
                  <c:v>534.53579504884817</c:v>
                </c:pt>
                <c:pt idx="29">
                  <c:v>534.53579504884817</c:v>
                </c:pt>
                <c:pt idx="30">
                  <c:v>534.53579504884817</c:v>
                </c:pt>
                <c:pt idx="31">
                  <c:v>534.53579504884817</c:v>
                </c:pt>
                <c:pt idx="32">
                  <c:v>534.53579504884817</c:v>
                </c:pt>
                <c:pt idx="33">
                  <c:v>534.53579504884817</c:v>
                </c:pt>
                <c:pt idx="34">
                  <c:v>534.53579504884817</c:v>
                </c:pt>
                <c:pt idx="35">
                  <c:v>534.53579504884817</c:v>
                </c:pt>
                <c:pt idx="36">
                  <c:v>534.53579504884817</c:v>
                </c:pt>
                <c:pt idx="37">
                  <c:v>534.53579504884817</c:v>
                </c:pt>
                <c:pt idx="38">
                  <c:v>534.53579504884817</c:v>
                </c:pt>
                <c:pt idx="39">
                  <c:v>534.53579504884817</c:v>
                </c:pt>
                <c:pt idx="40">
                  <c:v>534.53579504884817</c:v>
                </c:pt>
                <c:pt idx="41">
                  <c:v>534.53579504884817</c:v>
                </c:pt>
                <c:pt idx="42">
                  <c:v>534.53579504884817</c:v>
                </c:pt>
                <c:pt idx="43">
                  <c:v>534.53579504884817</c:v>
                </c:pt>
                <c:pt idx="44">
                  <c:v>534.53579504884817</c:v>
                </c:pt>
                <c:pt idx="45">
                  <c:v>534.53579504884817</c:v>
                </c:pt>
                <c:pt idx="46">
                  <c:v>534.53579504884817</c:v>
                </c:pt>
                <c:pt idx="47">
                  <c:v>534.53579504884817</c:v>
                </c:pt>
              </c:numCache>
            </c:numRef>
          </c:val>
          <c:smooth val="0"/>
          <c:extLst>
            <c:ext xmlns:c16="http://schemas.microsoft.com/office/drawing/2014/chart" uri="{C3380CC4-5D6E-409C-BE32-E72D297353CC}">
              <c16:uniqueId val="{00000001-E698-4126-8D51-F8B47E3D4CD3}"/>
            </c:ext>
          </c:extLst>
        </c:ser>
        <c:ser>
          <c:idx val="2"/>
          <c:order val="2"/>
          <c:spPr>
            <a:ln w="28575" cap="rnd">
              <a:noFill/>
              <a:round/>
            </a:ln>
            <a:effectLst/>
          </c:spPr>
          <c:marker>
            <c:symbol val="none"/>
          </c:marker>
          <c:dLbls>
            <c:dLbl>
              <c:idx val="18"/>
              <c:layout>
                <c:manualLayout>
                  <c:x val="-1.7944856463815297E-2"/>
                  <c:y val="-2.01369893217415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698-4126-8D51-F8B47E3D4CD3}"/>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'交付額計１人あたり '!$F$8:$F$55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'!$G$8:$G$55</c:f>
              <c:numCache>
                <c:formatCode>General</c:formatCode>
                <c:ptCount val="48"/>
                <c:pt idx="0">
                  <c:v>500.08409881339287</c:v>
                </c:pt>
                <c:pt idx="1">
                  <c:v>575.50263966741625</c:v>
                </c:pt>
                <c:pt idx="2">
                  <c:v>512.84692361335283</c:v>
                </c:pt>
                <c:pt idx="3">
                  <c:v>528.65647232759579</c:v>
                </c:pt>
                <c:pt idx="4">
                  <c:v>425.17165522298512</c:v>
                </c:pt>
                <c:pt idx="5">
                  <c:v>570.819288519932</c:v>
                </c:pt>
                <c:pt idx="6">
                  <c:v>493.09919306748105</c:v>
                </c:pt>
                <c:pt idx="7">
                  <c:v>492.1090745642511</c:v>
                </c:pt>
                <c:pt idx="8">
                  <c:v>561.90700255562479</c:v>
                </c:pt>
                <c:pt idx="9">
                  <c:v>491.86857530481973</c:v>
                </c:pt>
                <c:pt idx="10">
                  <c:v>484.90581905970237</c:v>
                </c:pt>
                <c:pt idx="11">
                  <c:v>464.11261701388133</c:v>
                </c:pt>
                <c:pt idx="12">
                  <c:v>547.43496985576883</c:v>
                </c:pt>
                <c:pt idx="13">
                  <c:v>567.14277544498725</c:v>
                </c:pt>
                <c:pt idx="14">
                  <c:v>534.83415719951392</c:v>
                </c:pt>
                <c:pt idx="15">
                  <c:v>613.66372630826083</c:v>
                </c:pt>
                <c:pt idx="16">
                  <c:v>549.90252826680262</c:v>
                </c:pt>
                <c:pt idx="17">
                  <c:v>559.31736974945284</c:v>
                </c:pt>
                <c:pt idx="18">
                  <c:v>537.2308186324683</c:v>
                </c:pt>
                <c:pt idx="19">
                  <c:v>504.22362156350789</c:v>
                </c:pt>
                <c:pt idx="20">
                  <c:v>533.80886962675277</c:v>
                </c:pt>
                <c:pt idx="21">
                  <c:v>599.44039920519401</c:v>
                </c:pt>
                <c:pt idx="22">
                  <c:v>545.49773824422914</c:v>
                </c:pt>
                <c:pt idx="23">
                  <c:v>570.137670056621</c:v>
                </c:pt>
                <c:pt idx="24">
                  <c:v>521.3160396762479</c:v>
                </c:pt>
                <c:pt idx="25">
                  <c:v>535.91114578169993</c:v>
                </c:pt>
                <c:pt idx="26">
                  <c:v>565.964632960367</c:v>
                </c:pt>
                <c:pt idx="27">
                  <c:v>557.38623920398572</c:v>
                </c:pt>
                <c:pt idx="28">
                  <c:v>477.04898787462054</c:v>
                </c:pt>
                <c:pt idx="29">
                  <c:v>531.05053277574223</c:v>
                </c:pt>
                <c:pt idx="30">
                  <c:v>554.0766708130725</c:v>
                </c:pt>
                <c:pt idx="31">
                  <c:v>593.58377369678578</c:v>
                </c:pt>
                <c:pt idx="32">
                  <c:v>578.99595281758377</c:v>
                </c:pt>
                <c:pt idx="33">
                  <c:v>525.42370808625435</c:v>
                </c:pt>
                <c:pt idx="34">
                  <c:v>472.26466170590942</c:v>
                </c:pt>
                <c:pt idx="35">
                  <c:v>496.49175511010333</c:v>
                </c:pt>
                <c:pt idx="36">
                  <c:v>475.90601089997745</c:v>
                </c:pt>
                <c:pt idx="37">
                  <c:v>474.05910903848724</c:v>
                </c:pt>
                <c:pt idx="38">
                  <c:v>587.21861185242528</c:v>
                </c:pt>
                <c:pt idx="39">
                  <c:v>533.99802748522939</c:v>
                </c:pt>
                <c:pt idx="40">
                  <c:v>610.31520962970524</c:v>
                </c:pt>
                <c:pt idx="41">
                  <c:v>578.50836185098353</c:v>
                </c:pt>
                <c:pt idx="42">
                  <c:v>573.59120982638967</c:v>
                </c:pt>
                <c:pt idx="43">
                  <c:v>620.07915744281206</c:v>
                </c:pt>
                <c:pt idx="44">
                  <c:v>513.32356406056954</c:v>
                </c:pt>
                <c:pt idx="45">
                  <c:v>511.13819935040152</c:v>
                </c:pt>
                <c:pt idx="46">
                  <c:v>543.72910600668604</c:v>
                </c:pt>
                <c:pt idx="47">
                  <c:v>534.53579504884817</c:v>
                </c:pt>
              </c:numCache>
            </c:numRef>
          </c:val>
          <c:smooth val="0"/>
          <c:extLst>
            <c:ext xmlns:c16="http://schemas.microsoft.com/office/drawing/2014/chart" uri="{C3380CC4-5D6E-409C-BE32-E72D297353CC}">
              <c16:uniqueId val="{00000003-E698-4126-8D51-F8B47E3D4CD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保険者機能強化推進交付金</a:t>
            </a:r>
            <a:r>
              <a:rPr lang="ja-JP" altLang="en-US" sz="1200"/>
              <a:t>（円）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1"/>
          <c:tx>
            <c:strRef>
              <c:f>'交付額計１人あたり '!$I$7</c:f>
              <c:strCache>
                <c:ptCount val="1"/>
                <c:pt idx="0">
                  <c:v>介護保険保険者努力支援交付金(円）</c:v>
                </c:pt>
              </c:strCache>
            </c:strRef>
          </c:tx>
          <c:spPr>
            <a:solidFill>
              <a:srgbClr val="0070C0"/>
            </a:solidFill>
            <a:ln w="6350">
              <a:solidFill>
                <a:schemeClr val="bg1">
                  <a:lumMod val="50000"/>
                </a:schemeClr>
              </a:solidFill>
            </a:ln>
            <a:effectLst/>
          </c:spPr>
          <c:invertIfNegative val="0"/>
          <c:cat>
            <c:numRef>
              <c:f>[3]交付額!$F$11:$F$58</c:f>
              <c:numCache>
                <c:formatCode>General</c:formatCode>
                <c:ptCount val="48"/>
                <c:pt idx="0">
                  <c:v>9775</c:v>
                </c:pt>
                <c:pt idx="1">
                  <c:v>19213</c:v>
                </c:pt>
                <c:pt idx="2">
                  <c:v>17718</c:v>
                </c:pt>
                <c:pt idx="3">
                  <c:v>18048</c:v>
                </c:pt>
                <c:pt idx="4">
                  <c:v>43103</c:v>
                </c:pt>
                <c:pt idx="5">
                  <c:v>14963</c:v>
                </c:pt>
                <c:pt idx="6">
                  <c:v>47808</c:v>
                </c:pt>
                <c:pt idx="7">
                  <c:v>23505</c:v>
                </c:pt>
                <c:pt idx="8">
                  <c:v>35871</c:v>
                </c:pt>
                <c:pt idx="9">
                  <c:v>35519</c:v>
                </c:pt>
                <c:pt idx="10">
                  <c:v>16851</c:v>
                </c:pt>
                <c:pt idx="11">
                  <c:v>11224</c:v>
                </c:pt>
                <c:pt idx="12">
                  <c:v>19255</c:v>
                </c:pt>
                <c:pt idx="13">
                  <c:v>20069</c:v>
                </c:pt>
                <c:pt idx="14">
                  <c:v>3548</c:v>
                </c:pt>
                <c:pt idx="15">
                  <c:v>52640</c:v>
                </c:pt>
                <c:pt idx="16">
                  <c:v>12661</c:v>
                </c:pt>
                <c:pt idx="17">
                  <c:v>11851</c:v>
                </c:pt>
                <c:pt idx="18">
                  <c:v>10544</c:v>
                </c:pt>
                <c:pt idx="19">
                  <c:v>19010</c:v>
                </c:pt>
                <c:pt idx="20">
                  <c:v>24523</c:v>
                </c:pt>
                <c:pt idx="21">
                  <c:v>23376</c:v>
                </c:pt>
                <c:pt idx="22">
                  <c:v>12269</c:v>
                </c:pt>
                <c:pt idx="23">
                  <c:v>31724</c:v>
                </c:pt>
                <c:pt idx="24">
                  <c:v>20299</c:v>
                </c:pt>
                <c:pt idx="25">
                  <c:v>20632</c:v>
                </c:pt>
                <c:pt idx="26">
                  <c:v>35581</c:v>
                </c:pt>
                <c:pt idx="27">
                  <c:v>8189</c:v>
                </c:pt>
                <c:pt idx="28">
                  <c:v>7197</c:v>
                </c:pt>
                <c:pt idx="29">
                  <c:v>16025</c:v>
                </c:pt>
                <c:pt idx="30">
                  <c:v>22075</c:v>
                </c:pt>
                <c:pt idx="31">
                  <c:v>22100</c:v>
                </c:pt>
                <c:pt idx="32">
                  <c:v>28721</c:v>
                </c:pt>
                <c:pt idx="33">
                  <c:v>7955</c:v>
                </c:pt>
                <c:pt idx="34">
                  <c:v>21886</c:v>
                </c:pt>
                <c:pt idx="35">
                  <c:v>30576</c:v>
                </c:pt>
                <c:pt idx="36">
                  <c:v>35334</c:v>
                </c:pt>
                <c:pt idx="37">
                  <c:v>37526</c:v>
                </c:pt>
                <c:pt idx="38">
                  <c:v>0</c:v>
                </c:pt>
                <c:pt idx="39">
                  <c:v>42727</c:v>
                </c:pt>
                <c:pt idx="40">
                  <c:v>21500</c:v>
                </c:pt>
                <c:pt idx="41">
                  <c:v>21276.59574468085</c:v>
                </c:pt>
              </c:numCache>
            </c:numRef>
          </c:cat>
          <c:val>
            <c:numRef>
              <c:f>'交付額計１人あたり '!$I$8:$I$55</c:f>
              <c:numCache>
                <c:formatCode>General</c:formatCode>
                <c:ptCount val="48"/>
                <c:pt idx="0">
                  <c:v>483.62786003787159</c:v>
                </c:pt>
                <c:pt idx="1">
                  <c:v>572.1341267519864</c:v>
                </c:pt>
                <c:pt idx="2">
                  <c:v>510.6932435063095</c:v>
                </c:pt>
                <c:pt idx="3">
                  <c:v>539.17360248983368</c:v>
                </c:pt>
                <c:pt idx="4">
                  <c:v>399.30949047841256</c:v>
                </c:pt>
                <c:pt idx="5">
                  <c:v>579.68632476251503</c:v>
                </c:pt>
                <c:pt idx="6">
                  <c:v>488.55438090937605</c:v>
                </c:pt>
                <c:pt idx="7">
                  <c:v>473.21294796698083</c:v>
                </c:pt>
                <c:pt idx="8">
                  <c:v>538.09461379175343</c:v>
                </c:pt>
                <c:pt idx="9">
                  <c:v>497.42403423025411</c:v>
                </c:pt>
                <c:pt idx="10">
                  <c:v>483.73716740509286</c:v>
                </c:pt>
                <c:pt idx="11">
                  <c:v>442.07347630650236</c:v>
                </c:pt>
                <c:pt idx="12">
                  <c:v>557.80361730774371</c:v>
                </c:pt>
                <c:pt idx="13">
                  <c:v>558.02380774956282</c:v>
                </c:pt>
                <c:pt idx="14">
                  <c:v>557.17250797301074</c:v>
                </c:pt>
                <c:pt idx="15">
                  <c:v>677.31851233758493</c:v>
                </c:pt>
                <c:pt idx="16">
                  <c:v>536.89829949314696</c:v>
                </c:pt>
                <c:pt idx="17">
                  <c:v>575.90585240636187</c:v>
                </c:pt>
                <c:pt idx="18">
                  <c:v>518.2170309270075</c:v>
                </c:pt>
                <c:pt idx="19">
                  <c:v>503.75057594839501</c:v>
                </c:pt>
                <c:pt idx="20">
                  <c:v>500.22010442085957</c:v>
                </c:pt>
                <c:pt idx="21">
                  <c:v>610.92205402731429</c:v>
                </c:pt>
                <c:pt idx="22">
                  <c:v>543.29223974877789</c:v>
                </c:pt>
                <c:pt idx="23">
                  <c:v>589.32495007642035</c:v>
                </c:pt>
                <c:pt idx="24">
                  <c:v>497.08911899877683</c:v>
                </c:pt>
                <c:pt idx="25">
                  <c:v>503.44403543984248</c:v>
                </c:pt>
                <c:pt idx="26">
                  <c:v>566.01714370931734</c:v>
                </c:pt>
                <c:pt idx="27">
                  <c:v>569.73010522901563</c:v>
                </c:pt>
                <c:pt idx="28">
                  <c:v>488.40050887780944</c:v>
                </c:pt>
                <c:pt idx="29">
                  <c:v>511.75926045807063</c:v>
                </c:pt>
                <c:pt idx="30">
                  <c:v>539.6697953183309</c:v>
                </c:pt>
                <c:pt idx="31">
                  <c:v>619.08997366539359</c:v>
                </c:pt>
                <c:pt idx="32">
                  <c:v>591.15162019672869</c:v>
                </c:pt>
                <c:pt idx="33">
                  <c:v>532.73060126864789</c:v>
                </c:pt>
                <c:pt idx="34">
                  <c:v>455.21116213412984</c:v>
                </c:pt>
                <c:pt idx="35">
                  <c:v>529.72234453639726</c:v>
                </c:pt>
                <c:pt idx="36">
                  <c:v>461.48542028562713</c:v>
                </c:pt>
                <c:pt idx="37">
                  <c:v>486.23514516797542</c:v>
                </c:pt>
                <c:pt idx="38">
                  <c:v>588.70169291258378</c:v>
                </c:pt>
                <c:pt idx="39">
                  <c:v>540.16338592658565</c:v>
                </c:pt>
                <c:pt idx="40">
                  <c:v>625.22901152708357</c:v>
                </c:pt>
                <c:pt idx="41">
                  <c:v>612.5130689904521</c:v>
                </c:pt>
                <c:pt idx="42">
                  <c:v>590.43340030468289</c:v>
                </c:pt>
                <c:pt idx="43">
                  <c:v>661.48520829140671</c:v>
                </c:pt>
                <c:pt idx="44">
                  <c:v>483.09053817199668</c:v>
                </c:pt>
                <c:pt idx="45">
                  <c:v>512.14492121476474</c:v>
                </c:pt>
                <c:pt idx="46">
                  <c:v>577.84042766249172</c:v>
                </c:pt>
                <c:pt idx="47">
                  <c:v>534.53579504884817</c:v>
                </c:pt>
              </c:numCache>
            </c:numRef>
          </c:val>
          <c:extLst>
            <c:ext xmlns:c16="http://schemas.microsoft.com/office/drawing/2014/chart" uri="{C3380CC4-5D6E-409C-BE32-E72D297353CC}">
              <c16:uniqueId val="{00000000-391C-4B48-9F60-7E976852E36A}"/>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'交付額計１人あたり '!$J$7</c:f>
              <c:strCache>
                <c:ptCount val="1"/>
                <c:pt idx="0">
                  <c:v>平均</c:v>
                </c:pt>
              </c:strCache>
            </c:strRef>
          </c:tx>
          <c:spPr>
            <a:ln w="19050" cap="rnd">
              <a:solidFill>
                <a:srgbClr val="FF0000"/>
              </a:solidFill>
              <a:prstDash val="sysDash"/>
              <a:round/>
            </a:ln>
            <a:effectLst/>
          </c:spPr>
          <c:marker>
            <c:symbol val="none"/>
          </c:marker>
          <c:cat>
            <c:strRef>
              <c:f>'交付額計１人あたり '!$F$8:$F$55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'!$J$8:$J$55</c:f>
              <c:numCache>
                <c:formatCode>General</c:formatCode>
                <c:ptCount val="48"/>
                <c:pt idx="0">
                  <c:v>534.53579504884817</c:v>
                </c:pt>
                <c:pt idx="1">
                  <c:v>534.53579504884817</c:v>
                </c:pt>
                <c:pt idx="2">
                  <c:v>534.53579504884817</c:v>
                </c:pt>
                <c:pt idx="3">
                  <c:v>534.53579504884817</c:v>
                </c:pt>
                <c:pt idx="4">
                  <c:v>534.53579504884817</c:v>
                </c:pt>
                <c:pt idx="5">
                  <c:v>534.53579504884817</c:v>
                </c:pt>
                <c:pt idx="6">
                  <c:v>534.53579504884817</c:v>
                </c:pt>
                <c:pt idx="7">
                  <c:v>534.53579504884817</c:v>
                </c:pt>
                <c:pt idx="8">
                  <c:v>534.53579504884817</c:v>
                </c:pt>
                <c:pt idx="9">
                  <c:v>534.53579504884817</c:v>
                </c:pt>
                <c:pt idx="10">
                  <c:v>534.53579504884817</c:v>
                </c:pt>
                <c:pt idx="11">
                  <c:v>534.53579504884817</c:v>
                </c:pt>
                <c:pt idx="12">
                  <c:v>534.53579504884817</c:v>
                </c:pt>
                <c:pt idx="13">
                  <c:v>534.53579504884817</c:v>
                </c:pt>
                <c:pt idx="14">
                  <c:v>534.53579504884817</c:v>
                </c:pt>
                <c:pt idx="15">
                  <c:v>534.53579504884817</c:v>
                </c:pt>
                <c:pt idx="16">
                  <c:v>534.53579504884817</c:v>
                </c:pt>
                <c:pt idx="17">
                  <c:v>534.53579504884817</c:v>
                </c:pt>
                <c:pt idx="18">
                  <c:v>534.53579504884817</c:v>
                </c:pt>
                <c:pt idx="19">
                  <c:v>534.53579504884817</c:v>
                </c:pt>
                <c:pt idx="20">
                  <c:v>534.53579504884817</c:v>
                </c:pt>
                <c:pt idx="21">
                  <c:v>534.53579504884817</c:v>
                </c:pt>
                <c:pt idx="22">
                  <c:v>534.53579504884817</c:v>
                </c:pt>
                <c:pt idx="23">
                  <c:v>534.53579504884817</c:v>
                </c:pt>
                <c:pt idx="24">
                  <c:v>534.53579504884817</c:v>
                </c:pt>
                <c:pt idx="25">
                  <c:v>534.53579504884817</c:v>
                </c:pt>
                <c:pt idx="26">
                  <c:v>534.53579504884817</c:v>
                </c:pt>
                <c:pt idx="27">
                  <c:v>534.53579504884817</c:v>
                </c:pt>
                <c:pt idx="28">
                  <c:v>534.53579504884817</c:v>
                </c:pt>
                <c:pt idx="29">
                  <c:v>534.53579504884817</c:v>
                </c:pt>
                <c:pt idx="30">
                  <c:v>534.53579504884817</c:v>
                </c:pt>
                <c:pt idx="31">
                  <c:v>534.53579504884817</c:v>
                </c:pt>
                <c:pt idx="32">
                  <c:v>534.53579504884817</c:v>
                </c:pt>
                <c:pt idx="33">
                  <c:v>534.53579504884817</c:v>
                </c:pt>
                <c:pt idx="34">
                  <c:v>534.53579504884817</c:v>
                </c:pt>
                <c:pt idx="35">
                  <c:v>534.53579504884817</c:v>
                </c:pt>
                <c:pt idx="36">
                  <c:v>534.53579504884817</c:v>
                </c:pt>
                <c:pt idx="37">
                  <c:v>534.53579504884817</c:v>
                </c:pt>
                <c:pt idx="38">
                  <c:v>534.53579504884817</c:v>
                </c:pt>
                <c:pt idx="39">
                  <c:v>534.53579504884817</c:v>
                </c:pt>
                <c:pt idx="40">
                  <c:v>534.53579504884817</c:v>
                </c:pt>
                <c:pt idx="41">
                  <c:v>534.53579504884817</c:v>
                </c:pt>
                <c:pt idx="42">
                  <c:v>534.53579504884817</c:v>
                </c:pt>
                <c:pt idx="43">
                  <c:v>534.53579504884817</c:v>
                </c:pt>
                <c:pt idx="44">
                  <c:v>534.53579504884817</c:v>
                </c:pt>
                <c:pt idx="45">
                  <c:v>534.53579504884817</c:v>
                </c:pt>
                <c:pt idx="46">
                  <c:v>534.53579504884817</c:v>
                </c:pt>
                <c:pt idx="47">
                  <c:v>534.53579504884817</c:v>
                </c:pt>
              </c:numCache>
            </c:numRef>
          </c:val>
          <c:smooth val="0"/>
          <c:extLst>
            <c:ext xmlns:c16="http://schemas.microsoft.com/office/drawing/2014/chart" uri="{C3380CC4-5D6E-409C-BE32-E72D297353CC}">
              <c16:uniqueId val="{00000001-391C-4B48-9F60-7E976852E36A}"/>
            </c:ext>
          </c:extLst>
        </c:ser>
        <c:ser>
          <c:idx val="2"/>
          <c:order val="2"/>
          <c:spPr>
            <a:ln w="28575" cap="rnd">
              <a:noFill/>
              <a:round/>
            </a:ln>
            <a:effectLst/>
          </c:spPr>
          <c:marker>
            <c:symbol val="none"/>
          </c:marker>
          <c:dLbls>
            <c:dLbl>
              <c:idx val="18"/>
              <c:layout>
                <c:manualLayout>
                  <c:x val="-1.7944856463815297E-2"/>
                  <c:y val="-2.01369893217415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91C-4B48-9F60-7E976852E36A}"/>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'交付額計１人あたり '!$F$8:$F$55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'!$I$8:$I$55</c:f>
              <c:numCache>
                <c:formatCode>General</c:formatCode>
                <c:ptCount val="48"/>
                <c:pt idx="0">
                  <c:v>483.62786003787159</c:v>
                </c:pt>
                <c:pt idx="1">
                  <c:v>572.1341267519864</c:v>
                </c:pt>
                <c:pt idx="2">
                  <c:v>510.6932435063095</c:v>
                </c:pt>
                <c:pt idx="3">
                  <c:v>539.17360248983368</c:v>
                </c:pt>
                <c:pt idx="4">
                  <c:v>399.30949047841256</c:v>
                </c:pt>
                <c:pt idx="5">
                  <c:v>579.68632476251503</c:v>
                </c:pt>
                <c:pt idx="6">
                  <c:v>488.55438090937605</c:v>
                </c:pt>
                <c:pt idx="7">
                  <c:v>473.21294796698083</c:v>
                </c:pt>
                <c:pt idx="8">
                  <c:v>538.09461379175343</c:v>
                </c:pt>
                <c:pt idx="9">
                  <c:v>497.42403423025411</c:v>
                </c:pt>
                <c:pt idx="10">
                  <c:v>483.73716740509286</c:v>
                </c:pt>
                <c:pt idx="11">
                  <c:v>442.07347630650236</c:v>
                </c:pt>
                <c:pt idx="12">
                  <c:v>557.80361730774371</c:v>
                </c:pt>
                <c:pt idx="13">
                  <c:v>558.02380774956282</c:v>
                </c:pt>
                <c:pt idx="14">
                  <c:v>557.17250797301074</c:v>
                </c:pt>
                <c:pt idx="15">
                  <c:v>677.31851233758493</c:v>
                </c:pt>
                <c:pt idx="16">
                  <c:v>536.89829949314696</c:v>
                </c:pt>
                <c:pt idx="17">
                  <c:v>575.90585240636187</c:v>
                </c:pt>
                <c:pt idx="18">
                  <c:v>518.2170309270075</c:v>
                </c:pt>
                <c:pt idx="19">
                  <c:v>503.75057594839501</c:v>
                </c:pt>
                <c:pt idx="20">
                  <c:v>500.22010442085957</c:v>
                </c:pt>
                <c:pt idx="21">
                  <c:v>610.92205402731429</c:v>
                </c:pt>
                <c:pt idx="22">
                  <c:v>543.29223974877789</c:v>
                </c:pt>
                <c:pt idx="23">
                  <c:v>589.32495007642035</c:v>
                </c:pt>
                <c:pt idx="24">
                  <c:v>497.08911899877683</c:v>
                </c:pt>
                <c:pt idx="25">
                  <c:v>503.44403543984248</c:v>
                </c:pt>
                <c:pt idx="26">
                  <c:v>566.01714370931734</c:v>
                </c:pt>
                <c:pt idx="27">
                  <c:v>569.73010522901563</c:v>
                </c:pt>
                <c:pt idx="28">
                  <c:v>488.40050887780944</c:v>
                </c:pt>
                <c:pt idx="29">
                  <c:v>511.75926045807063</c:v>
                </c:pt>
                <c:pt idx="30">
                  <c:v>539.6697953183309</c:v>
                </c:pt>
                <c:pt idx="31">
                  <c:v>619.08997366539359</c:v>
                </c:pt>
                <c:pt idx="32">
                  <c:v>591.15162019672869</c:v>
                </c:pt>
                <c:pt idx="33">
                  <c:v>532.73060126864789</c:v>
                </c:pt>
                <c:pt idx="34">
                  <c:v>455.21116213412984</c:v>
                </c:pt>
                <c:pt idx="35">
                  <c:v>529.72234453639726</c:v>
                </c:pt>
                <c:pt idx="36">
                  <c:v>461.48542028562713</c:v>
                </c:pt>
                <c:pt idx="37">
                  <c:v>486.23514516797542</c:v>
                </c:pt>
                <c:pt idx="38">
                  <c:v>588.70169291258378</c:v>
                </c:pt>
                <c:pt idx="39">
                  <c:v>540.16338592658565</c:v>
                </c:pt>
                <c:pt idx="40">
                  <c:v>625.22901152708357</c:v>
                </c:pt>
                <c:pt idx="41">
                  <c:v>612.5130689904521</c:v>
                </c:pt>
                <c:pt idx="42">
                  <c:v>590.43340030468289</c:v>
                </c:pt>
                <c:pt idx="43">
                  <c:v>661.48520829140671</c:v>
                </c:pt>
                <c:pt idx="44">
                  <c:v>483.09053817199668</c:v>
                </c:pt>
                <c:pt idx="45">
                  <c:v>512.14492121476474</c:v>
                </c:pt>
                <c:pt idx="46">
                  <c:v>577.84042766249172</c:v>
                </c:pt>
                <c:pt idx="47">
                  <c:v>534.53579504884817</c:v>
                </c:pt>
              </c:numCache>
            </c:numRef>
          </c:val>
          <c:smooth val="0"/>
          <c:extLst>
            <c:ext xmlns:c16="http://schemas.microsoft.com/office/drawing/2014/chart" uri="{C3380CC4-5D6E-409C-BE32-E72D297353CC}">
              <c16:uniqueId val="{00000003-391C-4B48-9F60-7E976852E36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都道府県別交付額（千円）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2"/>
          <c:tx>
            <c:strRef>
              <c:f>交付額計!$G$7</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numRef>
              <c:f>[1]交付額!$F$11:$F$58</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cat>
          <c:val>
            <c:numRef>
              <c:f>交付額計!$G$8:$G$55</c:f>
              <c:numCache>
                <c:formatCode>General</c:formatCode>
                <c:ptCount val="48"/>
                <c:pt idx="0">
                  <c:v>829521</c:v>
                </c:pt>
                <c:pt idx="1">
                  <c:v>240041</c:v>
                </c:pt>
                <c:pt idx="2">
                  <c:v>208122</c:v>
                </c:pt>
                <c:pt idx="3">
                  <c:v>336834</c:v>
                </c:pt>
                <c:pt idx="4">
                  <c:v>153072</c:v>
                </c:pt>
                <c:pt idx="5">
                  <c:v>204907</c:v>
                </c:pt>
                <c:pt idx="6">
                  <c:v>286107</c:v>
                </c:pt>
                <c:pt idx="7">
                  <c:v>413847</c:v>
                </c:pt>
                <c:pt idx="8">
                  <c:v>312876</c:v>
                </c:pt>
                <c:pt idx="9">
                  <c:v>282790</c:v>
                </c:pt>
                <c:pt idx="10">
                  <c:v>939811</c:v>
                </c:pt>
                <c:pt idx="11">
                  <c:v>791823</c:v>
                </c:pt>
                <c:pt idx="12">
                  <c:v>1719075</c:v>
                </c:pt>
                <c:pt idx="13">
                  <c:v>1309054</c:v>
                </c:pt>
                <c:pt idx="14">
                  <c:v>384204</c:v>
                </c:pt>
                <c:pt idx="15">
                  <c:v>205921</c:v>
                </c:pt>
                <c:pt idx="16">
                  <c:v>183354</c:v>
                </c:pt>
                <c:pt idx="17">
                  <c:v>130081</c:v>
                </c:pt>
                <c:pt idx="18">
                  <c:v>133843</c:v>
                </c:pt>
                <c:pt idx="19">
                  <c:v>328300</c:v>
                </c:pt>
                <c:pt idx="20">
                  <c:v>321346</c:v>
                </c:pt>
                <c:pt idx="21">
                  <c:v>651928</c:v>
                </c:pt>
                <c:pt idx="22">
                  <c:v>1022979</c:v>
                </c:pt>
                <c:pt idx="23">
                  <c:v>301779</c:v>
                </c:pt>
                <c:pt idx="24">
                  <c:v>191360</c:v>
                </c:pt>
                <c:pt idx="25">
                  <c:v>395705</c:v>
                </c:pt>
                <c:pt idx="26">
                  <c:v>1347259</c:v>
                </c:pt>
                <c:pt idx="27">
                  <c:v>872980</c:v>
                </c:pt>
                <c:pt idx="28">
                  <c:v>199115</c:v>
                </c:pt>
                <c:pt idx="29">
                  <c:v>164067</c:v>
                </c:pt>
                <c:pt idx="30">
                  <c:v>97994</c:v>
                </c:pt>
                <c:pt idx="31">
                  <c:v>136142</c:v>
                </c:pt>
                <c:pt idx="32">
                  <c:v>328040</c:v>
                </c:pt>
                <c:pt idx="33">
                  <c:v>429650</c:v>
                </c:pt>
                <c:pt idx="34">
                  <c:v>219468</c:v>
                </c:pt>
                <c:pt idx="35">
                  <c:v>120647</c:v>
                </c:pt>
                <c:pt idx="36">
                  <c:v>143558</c:v>
                </c:pt>
                <c:pt idx="37">
                  <c:v>209308</c:v>
                </c:pt>
                <c:pt idx="38">
                  <c:v>144124</c:v>
                </c:pt>
                <c:pt idx="39">
                  <c:v>747727</c:v>
                </c:pt>
                <c:pt idx="40">
                  <c:v>149573</c:v>
                </c:pt>
                <c:pt idx="41">
                  <c:v>251208</c:v>
                </c:pt>
                <c:pt idx="42">
                  <c:v>311756</c:v>
                </c:pt>
                <c:pt idx="43">
                  <c:v>231088</c:v>
                </c:pt>
                <c:pt idx="44">
                  <c:v>178652</c:v>
                </c:pt>
                <c:pt idx="45">
                  <c:v>262494</c:v>
                </c:pt>
                <c:pt idx="46">
                  <c:v>176470</c:v>
                </c:pt>
                <c:pt idx="47">
                  <c:v>404255.31914893619</c:v>
                </c:pt>
              </c:numCache>
            </c:numRef>
          </c:val>
          <c:extLst>
            <c:ext xmlns:c16="http://schemas.microsoft.com/office/drawing/2014/chart" uri="{C3380CC4-5D6E-409C-BE32-E72D297353CC}">
              <c16:uniqueId val="{00000000-08A6-4DF0-8B68-3C55733BF2E1}"/>
            </c:ext>
          </c:extLst>
        </c:ser>
        <c:ser>
          <c:idx val="2"/>
          <c:order val="3"/>
          <c:tx>
            <c:strRef>
              <c:f>交付額計!$I$7</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交付額計!$I$8:$I$55</c:f>
              <c:numCache>
                <c:formatCode>General</c:formatCode>
                <c:ptCount val="48"/>
                <c:pt idx="0">
                  <c:v>802224</c:v>
                </c:pt>
                <c:pt idx="1">
                  <c:v>238636</c:v>
                </c:pt>
                <c:pt idx="2">
                  <c:v>207248</c:v>
                </c:pt>
                <c:pt idx="3">
                  <c:v>343535</c:v>
                </c:pt>
                <c:pt idx="4">
                  <c:v>143761</c:v>
                </c:pt>
                <c:pt idx="5">
                  <c:v>208090</c:v>
                </c:pt>
                <c:pt idx="6">
                  <c:v>283470</c:v>
                </c:pt>
                <c:pt idx="7">
                  <c:v>397956</c:v>
                </c:pt>
                <c:pt idx="8">
                  <c:v>299617</c:v>
                </c:pt>
                <c:pt idx="9">
                  <c:v>285984</c:v>
                </c:pt>
                <c:pt idx="10">
                  <c:v>937546</c:v>
                </c:pt>
                <c:pt idx="11">
                  <c:v>754222</c:v>
                </c:pt>
                <c:pt idx="12">
                  <c:v>1751635</c:v>
                </c:pt>
                <c:pt idx="13">
                  <c:v>1288006</c:v>
                </c:pt>
                <c:pt idx="14">
                  <c:v>400251</c:v>
                </c:pt>
                <c:pt idx="15">
                  <c:v>227281</c:v>
                </c:pt>
                <c:pt idx="16">
                  <c:v>179018</c:v>
                </c:pt>
                <c:pt idx="17">
                  <c:v>133939</c:v>
                </c:pt>
                <c:pt idx="18">
                  <c:v>129106</c:v>
                </c:pt>
                <c:pt idx="19">
                  <c:v>327992</c:v>
                </c:pt>
                <c:pt idx="20">
                  <c:v>301126</c:v>
                </c:pt>
                <c:pt idx="21">
                  <c:v>664415</c:v>
                </c:pt>
                <c:pt idx="22">
                  <c:v>1018843</c:v>
                </c:pt>
                <c:pt idx="23">
                  <c:v>311935</c:v>
                </c:pt>
                <c:pt idx="24">
                  <c:v>182467</c:v>
                </c:pt>
                <c:pt idx="25">
                  <c:v>371732</c:v>
                </c:pt>
                <c:pt idx="26">
                  <c:v>1347384</c:v>
                </c:pt>
                <c:pt idx="27">
                  <c:v>892313</c:v>
                </c:pt>
                <c:pt idx="28">
                  <c:v>203853</c:v>
                </c:pt>
                <c:pt idx="29">
                  <c:v>158107</c:v>
                </c:pt>
                <c:pt idx="30">
                  <c:v>95446</c:v>
                </c:pt>
                <c:pt idx="31">
                  <c:v>141992</c:v>
                </c:pt>
                <c:pt idx="32">
                  <c:v>334927</c:v>
                </c:pt>
                <c:pt idx="33">
                  <c:v>435625</c:v>
                </c:pt>
                <c:pt idx="34">
                  <c:v>211543</c:v>
                </c:pt>
                <c:pt idx="35">
                  <c:v>128722</c:v>
                </c:pt>
                <c:pt idx="36">
                  <c:v>139208</c:v>
                </c:pt>
                <c:pt idx="37">
                  <c:v>214684</c:v>
                </c:pt>
                <c:pt idx="38">
                  <c:v>144488</c:v>
                </c:pt>
                <c:pt idx="39">
                  <c:v>756360</c:v>
                </c:pt>
                <c:pt idx="40">
                  <c:v>153228</c:v>
                </c:pt>
                <c:pt idx="41">
                  <c:v>265974</c:v>
                </c:pt>
                <c:pt idx="42">
                  <c:v>320910</c:v>
                </c:pt>
                <c:pt idx="43">
                  <c:v>246519</c:v>
                </c:pt>
                <c:pt idx="44">
                  <c:v>168130</c:v>
                </c:pt>
                <c:pt idx="45">
                  <c:v>263011</c:v>
                </c:pt>
                <c:pt idx="46">
                  <c:v>187541</c:v>
                </c:pt>
                <c:pt idx="47">
                  <c:v>534.53579504884817</c:v>
                </c:pt>
              </c:numCache>
            </c:numRef>
          </c:val>
          <c:extLst>
            <c:ext xmlns:c16="http://schemas.microsoft.com/office/drawing/2014/chart" uri="{C3380CC4-5D6E-409C-BE32-E72D297353CC}">
              <c16:uniqueId val="{00000001-08A6-4DF0-8B68-3C55733BF2E1}"/>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3"/>
          <c:order val="0"/>
          <c:tx>
            <c:strRef>
              <c:f>交付額計!$K$7</c:f>
              <c:strCache>
                <c:ptCount val="1"/>
                <c:pt idx="0">
                  <c:v>都道府県別交付額（千円）</c:v>
                </c:pt>
              </c:strCache>
            </c:strRef>
          </c:tx>
          <c:spPr>
            <a:ln w="28575" cap="rnd">
              <a:noFill/>
              <a:round/>
            </a:ln>
            <a:effectLst/>
          </c:spPr>
          <c:marker>
            <c:symbol val="none"/>
          </c:marker>
          <c:dLbls>
            <c:dLbl>
              <c:idx val="2"/>
              <c:layout>
                <c:manualLayout>
                  <c:x val="-2.8438604650072846E-2"/>
                  <c:y val="-1.386803343868699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8A6-4DF0-8B68-3C55733BF2E1}"/>
                </c:ext>
              </c:extLst>
            </c:dLbl>
            <c:dLbl>
              <c:idx val="4"/>
              <c:layout>
                <c:manualLayout>
                  <c:x val="-2.8438604650072846E-2"/>
                  <c:y val="-1.60040351932359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8A6-4DF0-8B68-3C55733BF2E1}"/>
                </c:ext>
              </c:extLst>
            </c:dLbl>
            <c:dLbl>
              <c:idx val="7"/>
              <c:layout>
                <c:manualLayout>
                  <c:x val="-3.3051393599078341E-2"/>
                  <c:y val="-3.50541830773127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8A6-4DF0-8B68-3C55733BF2E1}"/>
                </c:ext>
              </c:extLst>
            </c:dLbl>
            <c:dLbl>
              <c:idx val="8"/>
              <c:layout>
                <c:manualLayout>
                  <c:x val="-2.2448750757457635E-2"/>
                  <c:y val="-5.1879528539247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8A6-4DF0-8B68-3C55733BF2E1}"/>
                </c:ext>
              </c:extLst>
            </c:dLbl>
            <c:dLbl>
              <c:idx val="9"/>
              <c:layout>
                <c:manualLayout>
                  <c:x val="-2.5077846172691917E-2"/>
                  <c:y val="-1.196272126115900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08A6-4DF0-8B68-3C55733BF2E1}"/>
                </c:ext>
              </c:extLst>
            </c:dLbl>
            <c:dLbl>
              <c:idx val="15"/>
              <c:layout>
                <c:manualLayout>
                  <c:x val="-3.163358901346823E-2"/>
                  <c:y val="-4.09960472030430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8A6-4DF0-8B68-3C55733BF2E1}"/>
                </c:ext>
              </c:extLst>
            </c:dLbl>
            <c:dLbl>
              <c:idx val="16"/>
              <c:layout>
                <c:manualLayout>
                  <c:x val="-2.6578598312466215E-2"/>
                  <c:y val="-2.23919513906495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08A6-4DF0-8B68-3C55733BF2E1}"/>
                </c:ext>
              </c:extLst>
            </c:dLbl>
            <c:dLbl>
              <c:idx val="17"/>
              <c:layout>
                <c:manualLayout>
                  <c:x val="-3.1980023321517274E-2"/>
                  <c:y val="2.6662210820585015E-4"/>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08A6-4DF0-8B68-3C55733BF2E1}"/>
                </c:ext>
              </c:extLst>
            </c:dLbl>
            <c:dLbl>
              <c:idx val="18"/>
              <c:layout>
                <c:manualLayout>
                  <c:x val="-2.6607261786237648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08A6-4DF0-8B68-3C55733BF2E1}"/>
                </c:ext>
              </c:extLst>
            </c:dLbl>
            <c:dLbl>
              <c:idx val="19"/>
              <c:layout>
                <c:manualLayout>
                  <c:x val="-3.2991106974660109E-2"/>
                  <c:y val="-1.365486082739968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08A6-4DF0-8B68-3C55733BF2E1}"/>
                </c:ext>
              </c:extLst>
            </c:dLbl>
            <c:dLbl>
              <c:idx val="20"/>
              <c:layout>
                <c:manualLayout>
                  <c:x val="-3.163358901346823E-2"/>
                  <c:y val="-4.730555175126840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08A6-4DF0-8B68-3C55733BF2E1}"/>
                </c:ext>
              </c:extLst>
            </c:dLbl>
            <c:dLbl>
              <c:idx val="22"/>
              <c:layout>
                <c:manualLayout>
                  <c:x val="-3.8824906798909681E-2"/>
                  <c:y val="-1.17894996927222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08A6-4DF0-8B68-3C55733BF2E1}"/>
                </c:ext>
              </c:extLst>
            </c:dLbl>
            <c:dLbl>
              <c:idx val="24"/>
              <c:layout>
                <c:manualLayout>
                  <c:x val="-2.7561035129892556E-2"/>
                  <c:y val="-1.57580290101414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08A6-4DF0-8B68-3C55733BF2E1}"/>
                </c:ext>
              </c:extLst>
            </c:dLbl>
            <c:dLbl>
              <c:idx val="28"/>
              <c:layout>
                <c:manualLayout>
                  <c:x val="-3.5706142897043804E-2"/>
                  <c:y val="-3.88928790203013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08A6-4DF0-8B68-3C55733BF2E1}"/>
                </c:ext>
              </c:extLst>
            </c:dLbl>
            <c:dLbl>
              <c:idx val="29"/>
              <c:layout>
                <c:manualLayout>
                  <c:x val="-3.1633589013468279E-2"/>
                  <c:y val="-3.46865426548176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08A6-4DF0-8B68-3C55733BF2E1}"/>
                </c:ext>
              </c:extLst>
            </c:dLbl>
            <c:dLbl>
              <c:idx val="30"/>
              <c:layout>
                <c:manualLayout>
                  <c:x val="-3.1633589013468279E-2"/>
                  <c:y val="-9.448524461916166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08A6-4DF0-8B68-3C55733BF2E1}"/>
                </c:ext>
              </c:extLst>
            </c:dLbl>
            <c:dLbl>
              <c:idx val="31"/>
              <c:layout>
                <c:manualLayout>
                  <c:x val="-2.7561035129892556E-2"/>
                  <c:y val="-2.41707017411086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08A6-4DF0-8B68-3C55733BF2E1}"/>
                </c:ext>
              </c:extLst>
            </c:dLbl>
            <c:dLbl>
              <c:idx val="35"/>
              <c:layout>
                <c:manualLayout>
                  <c:x val="-3.1633589013468182E-2"/>
                  <c:y val="-7.345356279174213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08A6-4DF0-8B68-3C55733BF2E1}"/>
                </c:ext>
              </c:extLst>
            </c:dLbl>
            <c:dLbl>
              <c:idx val="36"/>
              <c:layout>
                <c:manualLayout>
                  <c:x val="-3.2991106974660157E-2"/>
                  <c:y val="-3.46865426548176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08A6-4DF0-8B68-3C55733BF2E1}"/>
                </c:ext>
              </c:extLst>
            </c:dLbl>
            <c:dLbl>
              <c:idx val="37"/>
              <c:layout>
                <c:manualLayout>
                  <c:x val="-3.1633589013468182E-2"/>
                  <c:y val="-4.09960472030430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08A6-4DF0-8B68-3C55733BF2E1}"/>
                </c:ext>
              </c:extLst>
            </c:dLbl>
            <c:dLbl>
              <c:idx val="38"/>
              <c:layout>
                <c:manualLayout>
                  <c:x val="-2.3488481246317031E-2"/>
                  <c:y val="-2.83770381065922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08A6-4DF0-8B68-3C55733BF2E1}"/>
                </c:ext>
              </c:extLst>
            </c:dLbl>
            <c:dLbl>
              <c:idx val="40"/>
              <c:layout>
                <c:manualLayout>
                  <c:x val="-2.7561035129892657E-2"/>
                  <c:y val="-9.448524461916166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08A6-4DF0-8B68-3C55733BF2E1}"/>
                </c:ext>
              </c:extLst>
            </c:dLbl>
            <c:dLbl>
              <c:idx val="43"/>
              <c:layout>
                <c:manualLayout>
                  <c:x val="-1.9962927755162046E-2"/>
                  <c:y val="-1.6082425578958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08A6-4DF0-8B68-3C55733BF2E1}"/>
                </c:ext>
              </c:extLst>
            </c:dLbl>
            <c:dLbl>
              <c:idx val="44"/>
              <c:layout>
                <c:manualLayout>
                  <c:x val="-3.2991106974659956E-2"/>
                  <c:y val="-1.36548608273996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08A6-4DF0-8B68-3C55733BF2E1}"/>
                </c:ext>
              </c:extLst>
            </c:dLbl>
            <c:dLbl>
              <c:idx val="46"/>
              <c:layout>
                <c:manualLayout>
                  <c:x val="-1.8472612716480021E-2"/>
                  <c:y val="-5.305779953296418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08A6-4DF0-8B68-3C55733BF2E1}"/>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交付額計!$F$8:$F$55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交付額計!$K$8:$K$55</c:f>
              <c:numCache>
                <c:formatCode>General</c:formatCode>
                <c:ptCount val="48"/>
                <c:pt idx="0">
                  <c:v>1631745</c:v>
                </c:pt>
                <c:pt idx="1">
                  <c:v>478677</c:v>
                </c:pt>
                <c:pt idx="2">
                  <c:v>415370</c:v>
                </c:pt>
                <c:pt idx="3">
                  <c:v>680369</c:v>
                </c:pt>
                <c:pt idx="4">
                  <c:v>296833</c:v>
                </c:pt>
                <c:pt idx="5">
                  <c:v>412997</c:v>
                </c:pt>
                <c:pt idx="6">
                  <c:v>569577</c:v>
                </c:pt>
                <c:pt idx="7">
                  <c:v>811803</c:v>
                </c:pt>
                <c:pt idx="8">
                  <c:v>612493</c:v>
                </c:pt>
                <c:pt idx="9">
                  <c:v>568774</c:v>
                </c:pt>
                <c:pt idx="10">
                  <c:v>1877357</c:v>
                </c:pt>
                <c:pt idx="11">
                  <c:v>1546045</c:v>
                </c:pt>
                <c:pt idx="12">
                  <c:v>3470710</c:v>
                </c:pt>
                <c:pt idx="13">
                  <c:v>2597060</c:v>
                </c:pt>
                <c:pt idx="14">
                  <c:v>784455</c:v>
                </c:pt>
                <c:pt idx="15">
                  <c:v>433202</c:v>
                </c:pt>
                <c:pt idx="16">
                  <c:v>362372</c:v>
                </c:pt>
                <c:pt idx="17">
                  <c:v>264020</c:v>
                </c:pt>
                <c:pt idx="18">
                  <c:v>262949</c:v>
                </c:pt>
                <c:pt idx="19">
                  <c:v>656292</c:v>
                </c:pt>
                <c:pt idx="20">
                  <c:v>622472</c:v>
                </c:pt>
                <c:pt idx="21">
                  <c:v>1316343</c:v>
                </c:pt>
                <c:pt idx="22">
                  <c:v>2041822</c:v>
                </c:pt>
                <c:pt idx="23">
                  <c:v>613714</c:v>
                </c:pt>
                <c:pt idx="24">
                  <c:v>373827</c:v>
                </c:pt>
                <c:pt idx="25">
                  <c:v>767437</c:v>
                </c:pt>
                <c:pt idx="26">
                  <c:v>2694643</c:v>
                </c:pt>
                <c:pt idx="27">
                  <c:v>1765293</c:v>
                </c:pt>
                <c:pt idx="28">
                  <c:v>402968</c:v>
                </c:pt>
                <c:pt idx="29">
                  <c:v>322174</c:v>
                </c:pt>
                <c:pt idx="30">
                  <c:v>193440</c:v>
                </c:pt>
                <c:pt idx="31">
                  <c:v>278134</c:v>
                </c:pt>
                <c:pt idx="32">
                  <c:v>662967</c:v>
                </c:pt>
                <c:pt idx="33">
                  <c:v>865275</c:v>
                </c:pt>
                <c:pt idx="34">
                  <c:v>431011</c:v>
                </c:pt>
                <c:pt idx="35">
                  <c:v>249369</c:v>
                </c:pt>
                <c:pt idx="36">
                  <c:v>282766</c:v>
                </c:pt>
                <c:pt idx="37">
                  <c:v>423992</c:v>
                </c:pt>
                <c:pt idx="38">
                  <c:v>288612</c:v>
                </c:pt>
                <c:pt idx="39">
                  <c:v>1504087</c:v>
                </c:pt>
                <c:pt idx="40">
                  <c:v>302801</c:v>
                </c:pt>
                <c:pt idx="41">
                  <c:v>517182</c:v>
                </c:pt>
                <c:pt idx="42">
                  <c:v>632666</c:v>
                </c:pt>
                <c:pt idx="43">
                  <c:v>477607</c:v>
                </c:pt>
                <c:pt idx="44">
                  <c:v>346782</c:v>
                </c:pt>
                <c:pt idx="45">
                  <c:v>525505</c:v>
                </c:pt>
                <c:pt idx="46">
                  <c:v>364011</c:v>
                </c:pt>
                <c:pt idx="47">
                  <c:v>808510.63829787239</c:v>
                </c:pt>
              </c:numCache>
            </c:numRef>
          </c:val>
          <c:smooth val="0"/>
          <c:extLst>
            <c:ext xmlns:c16="http://schemas.microsoft.com/office/drawing/2014/chart" uri="{C3380CC4-5D6E-409C-BE32-E72D297353CC}">
              <c16:uniqueId val="{0000001B-08A6-4DF0-8B68-3C55733BF2E1}"/>
            </c:ext>
          </c:extLst>
        </c:ser>
        <c:ser>
          <c:idx val="0"/>
          <c:order val="1"/>
          <c:tx>
            <c:strRef>
              <c:f>交付額計!$L$7</c:f>
              <c:strCache>
                <c:ptCount val="1"/>
                <c:pt idx="0">
                  <c:v>平均</c:v>
                </c:pt>
              </c:strCache>
            </c:strRef>
          </c:tx>
          <c:spPr>
            <a:ln w="19050" cap="rnd">
              <a:solidFill>
                <a:srgbClr val="FF0000"/>
              </a:solidFill>
              <a:prstDash val="sysDash"/>
              <a:round/>
            </a:ln>
            <a:effectLst/>
          </c:spPr>
          <c:marker>
            <c:symbol val="none"/>
          </c:marker>
          <c:cat>
            <c:strRef>
              <c:f>交付額計!$F$8:$F$55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交付額計!$L$8:$L$55</c:f>
              <c:numCache>
                <c:formatCode>General</c:formatCode>
                <c:ptCount val="48"/>
                <c:pt idx="0">
                  <c:v>808510.63829787239</c:v>
                </c:pt>
                <c:pt idx="1">
                  <c:v>808510.63829787239</c:v>
                </c:pt>
                <c:pt idx="2">
                  <c:v>808510.63829787239</c:v>
                </c:pt>
                <c:pt idx="3">
                  <c:v>808510.63829787239</c:v>
                </c:pt>
                <c:pt idx="4">
                  <c:v>808510.63829787239</c:v>
                </c:pt>
                <c:pt idx="5">
                  <c:v>808510.63829787239</c:v>
                </c:pt>
                <c:pt idx="6">
                  <c:v>808510.63829787239</c:v>
                </c:pt>
                <c:pt idx="7">
                  <c:v>808510.63829787239</c:v>
                </c:pt>
                <c:pt idx="8">
                  <c:v>808510.63829787239</c:v>
                </c:pt>
                <c:pt idx="9">
                  <c:v>808510.63829787239</c:v>
                </c:pt>
                <c:pt idx="10">
                  <c:v>808510.63829787239</c:v>
                </c:pt>
                <c:pt idx="11">
                  <c:v>808510.63829787239</c:v>
                </c:pt>
                <c:pt idx="12">
                  <c:v>808510.63829787239</c:v>
                </c:pt>
                <c:pt idx="13">
                  <c:v>808510.63829787239</c:v>
                </c:pt>
                <c:pt idx="14">
                  <c:v>808510.63829787239</c:v>
                </c:pt>
                <c:pt idx="15">
                  <c:v>808510.63829787239</c:v>
                </c:pt>
                <c:pt idx="16">
                  <c:v>808510.63829787239</c:v>
                </c:pt>
                <c:pt idx="17">
                  <c:v>808510.63829787239</c:v>
                </c:pt>
                <c:pt idx="18">
                  <c:v>808510.63829787239</c:v>
                </c:pt>
                <c:pt idx="19">
                  <c:v>808510.63829787239</c:v>
                </c:pt>
                <c:pt idx="20">
                  <c:v>808510.63829787239</c:v>
                </c:pt>
                <c:pt idx="21">
                  <c:v>808510.63829787239</c:v>
                </c:pt>
                <c:pt idx="22">
                  <c:v>808510.63829787239</c:v>
                </c:pt>
                <c:pt idx="23">
                  <c:v>808510.63829787239</c:v>
                </c:pt>
                <c:pt idx="24">
                  <c:v>808510.63829787239</c:v>
                </c:pt>
                <c:pt idx="25">
                  <c:v>808510.63829787239</c:v>
                </c:pt>
                <c:pt idx="26">
                  <c:v>808510.63829787239</c:v>
                </c:pt>
                <c:pt idx="27">
                  <c:v>808510.63829787239</c:v>
                </c:pt>
                <c:pt idx="28">
                  <c:v>808510.63829787239</c:v>
                </c:pt>
                <c:pt idx="29">
                  <c:v>808510.63829787239</c:v>
                </c:pt>
                <c:pt idx="30">
                  <c:v>808510.63829787239</c:v>
                </c:pt>
                <c:pt idx="31">
                  <c:v>808510.63829787239</c:v>
                </c:pt>
                <c:pt idx="32">
                  <c:v>808510.63829787239</c:v>
                </c:pt>
                <c:pt idx="33">
                  <c:v>808510.63829787239</c:v>
                </c:pt>
                <c:pt idx="34">
                  <c:v>808510.63829787239</c:v>
                </c:pt>
                <c:pt idx="35">
                  <c:v>808510.63829787239</c:v>
                </c:pt>
                <c:pt idx="36">
                  <c:v>808510.63829787239</c:v>
                </c:pt>
                <c:pt idx="37">
                  <c:v>808510.63829787239</c:v>
                </c:pt>
                <c:pt idx="38">
                  <c:v>808510.63829787239</c:v>
                </c:pt>
                <c:pt idx="39">
                  <c:v>808510.63829787239</c:v>
                </c:pt>
                <c:pt idx="40">
                  <c:v>808510.63829787239</c:v>
                </c:pt>
                <c:pt idx="41">
                  <c:v>808510.63829787239</c:v>
                </c:pt>
                <c:pt idx="42">
                  <c:v>808510.63829787239</c:v>
                </c:pt>
                <c:pt idx="43">
                  <c:v>808510.63829787239</c:v>
                </c:pt>
                <c:pt idx="44">
                  <c:v>808510.63829787239</c:v>
                </c:pt>
                <c:pt idx="45">
                  <c:v>808510.63829787239</c:v>
                </c:pt>
                <c:pt idx="46">
                  <c:v>808510.63829787239</c:v>
                </c:pt>
                <c:pt idx="47">
                  <c:v>808510.63829787239</c:v>
                </c:pt>
              </c:numCache>
            </c:numRef>
          </c:val>
          <c:smooth val="0"/>
          <c:extLst>
            <c:ext xmlns:c16="http://schemas.microsoft.com/office/drawing/2014/chart" uri="{C3380CC4-5D6E-409C-BE32-E72D297353CC}">
              <c16:uniqueId val="{0000001C-08A6-4DF0-8B68-3C55733BF2E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tr"/>
      <c:legendEntry>
        <c:idx val="2"/>
        <c:delete val="1"/>
      </c:legendEntry>
      <c:legendEntry>
        <c:idx val="3"/>
        <c:delete val="1"/>
      </c:legendEntry>
      <c:layout>
        <c:manualLayout>
          <c:xMode val="edge"/>
          <c:yMode val="edge"/>
          <c:x val="0.38026661062760703"/>
          <c:y val="0.92147551323390475"/>
          <c:w val="0.28099242095728072"/>
          <c:h val="7.159617982663031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保険者機能強化推進交付金</a:t>
            </a:r>
            <a:r>
              <a:rPr lang="ja-JP" altLang="en-US" sz="1200"/>
              <a:t>（千円）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1"/>
          <c:tx>
            <c:strRef>
              <c:f>交付額計!$G$7</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numRef>
              <c:f>[1]交付額!$F$11:$F$58</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cat>
          <c:val>
            <c:numRef>
              <c:f>交付額計!$G$8:$G$55</c:f>
              <c:numCache>
                <c:formatCode>General</c:formatCode>
                <c:ptCount val="48"/>
                <c:pt idx="0">
                  <c:v>829521</c:v>
                </c:pt>
                <c:pt idx="1">
                  <c:v>240041</c:v>
                </c:pt>
                <c:pt idx="2">
                  <c:v>208122</c:v>
                </c:pt>
                <c:pt idx="3">
                  <c:v>336834</c:v>
                </c:pt>
                <c:pt idx="4">
                  <c:v>153072</c:v>
                </c:pt>
                <c:pt idx="5">
                  <c:v>204907</c:v>
                </c:pt>
                <c:pt idx="6">
                  <c:v>286107</c:v>
                </c:pt>
                <c:pt idx="7">
                  <c:v>413847</c:v>
                </c:pt>
                <c:pt idx="8">
                  <c:v>312876</c:v>
                </c:pt>
                <c:pt idx="9">
                  <c:v>282790</c:v>
                </c:pt>
                <c:pt idx="10">
                  <c:v>939811</c:v>
                </c:pt>
                <c:pt idx="11">
                  <c:v>791823</c:v>
                </c:pt>
                <c:pt idx="12">
                  <c:v>1719075</c:v>
                </c:pt>
                <c:pt idx="13">
                  <c:v>1309054</c:v>
                </c:pt>
                <c:pt idx="14">
                  <c:v>384204</c:v>
                </c:pt>
                <c:pt idx="15">
                  <c:v>205921</c:v>
                </c:pt>
                <c:pt idx="16">
                  <c:v>183354</c:v>
                </c:pt>
                <c:pt idx="17">
                  <c:v>130081</c:v>
                </c:pt>
                <c:pt idx="18">
                  <c:v>133843</c:v>
                </c:pt>
                <c:pt idx="19">
                  <c:v>328300</c:v>
                </c:pt>
                <c:pt idx="20">
                  <c:v>321346</c:v>
                </c:pt>
                <c:pt idx="21">
                  <c:v>651928</c:v>
                </c:pt>
                <c:pt idx="22">
                  <c:v>1022979</c:v>
                </c:pt>
                <c:pt idx="23">
                  <c:v>301779</c:v>
                </c:pt>
                <c:pt idx="24">
                  <c:v>191360</c:v>
                </c:pt>
                <c:pt idx="25">
                  <c:v>395705</c:v>
                </c:pt>
                <c:pt idx="26">
                  <c:v>1347259</c:v>
                </c:pt>
                <c:pt idx="27">
                  <c:v>872980</c:v>
                </c:pt>
                <c:pt idx="28">
                  <c:v>199115</c:v>
                </c:pt>
                <c:pt idx="29">
                  <c:v>164067</c:v>
                </c:pt>
                <c:pt idx="30">
                  <c:v>97994</c:v>
                </c:pt>
                <c:pt idx="31">
                  <c:v>136142</c:v>
                </c:pt>
                <c:pt idx="32">
                  <c:v>328040</c:v>
                </c:pt>
                <c:pt idx="33">
                  <c:v>429650</c:v>
                </c:pt>
                <c:pt idx="34">
                  <c:v>219468</c:v>
                </c:pt>
                <c:pt idx="35">
                  <c:v>120647</c:v>
                </c:pt>
                <c:pt idx="36">
                  <c:v>143558</c:v>
                </c:pt>
                <c:pt idx="37">
                  <c:v>209308</c:v>
                </c:pt>
                <c:pt idx="38">
                  <c:v>144124</c:v>
                </c:pt>
                <c:pt idx="39">
                  <c:v>747727</c:v>
                </c:pt>
                <c:pt idx="40">
                  <c:v>149573</c:v>
                </c:pt>
                <c:pt idx="41">
                  <c:v>251208</c:v>
                </c:pt>
                <c:pt idx="42">
                  <c:v>311756</c:v>
                </c:pt>
                <c:pt idx="43">
                  <c:v>231088</c:v>
                </c:pt>
                <c:pt idx="44">
                  <c:v>178652</c:v>
                </c:pt>
                <c:pt idx="45">
                  <c:v>262494</c:v>
                </c:pt>
                <c:pt idx="46">
                  <c:v>176470</c:v>
                </c:pt>
                <c:pt idx="47">
                  <c:v>404255.31914893619</c:v>
                </c:pt>
              </c:numCache>
            </c:numRef>
          </c:val>
          <c:extLst>
            <c:ext xmlns:c16="http://schemas.microsoft.com/office/drawing/2014/chart" uri="{C3380CC4-5D6E-409C-BE32-E72D297353CC}">
              <c16:uniqueId val="{00000000-519A-434F-8BBC-B3B3BD0860A6}"/>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交付額計!$L$7</c:f>
              <c:strCache>
                <c:ptCount val="1"/>
                <c:pt idx="0">
                  <c:v>平均</c:v>
                </c:pt>
              </c:strCache>
            </c:strRef>
          </c:tx>
          <c:spPr>
            <a:ln w="19050" cap="rnd">
              <a:solidFill>
                <a:srgbClr val="FF0000"/>
              </a:solidFill>
              <a:prstDash val="sysDash"/>
              <a:round/>
            </a:ln>
            <a:effectLst/>
          </c:spPr>
          <c:marker>
            <c:symbol val="none"/>
          </c:marker>
          <c:cat>
            <c:strRef>
              <c:f>交付額計!$F$8:$F$55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交付額計!$H$8:$H$55</c:f>
              <c:numCache>
                <c:formatCode>General</c:formatCode>
                <c:ptCount val="48"/>
                <c:pt idx="0">
                  <c:v>404255.31914893619</c:v>
                </c:pt>
                <c:pt idx="1">
                  <c:v>404255.31914893619</c:v>
                </c:pt>
                <c:pt idx="2">
                  <c:v>404255.31914893619</c:v>
                </c:pt>
                <c:pt idx="3">
                  <c:v>404255.31914893619</c:v>
                </c:pt>
                <c:pt idx="4">
                  <c:v>404255.31914893619</c:v>
                </c:pt>
                <c:pt idx="5">
                  <c:v>404255.31914893619</c:v>
                </c:pt>
                <c:pt idx="6">
                  <c:v>404255.31914893619</c:v>
                </c:pt>
                <c:pt idx="7">
                  <c:v>404255.31914893619</c:v>
                </c:pt>
                <c:pt idx="8">
                  <c:v>404255.31914893619</c:v>
                </c:pt>
                <c:pt idx="9">
                  <c:v>404255.31914893619</c:v>
                </c:pt>
                <c:pt idx="10">
                  <c:v>404255.31914893619</c:v>
                </c:pt>
                <c:pt idx="11">
                  <c:v>404255.31914893619</c:v>
                </c:pt>
                <c:pt idx="12">
                  <c:v>404255.31914893619</c:v>
                </c:pt>
                <c:pt idx="13">
                  <c:v>404255.31914893619</c:v>
                </c:pt>
                <c:pt idx="14">
                  <c:v>404255.31914893619</c:v>
                </c:pt>
                <c:pt idx="15">
                  <c:v>404255.31914893619</c:v>
                </c:pt>
                <c:pt idx="16">
                  <c:v>404255.31914893619</c:v>
                </c:pt>
                <c:pt idx="17">
                  <c:v>404255.31914893619</c:v>
                </c:pt>
                <c:pt idx="18">
                  <c:v>404255.31914893619</c:v>
                </c:pt>
                <c:pt idx="19">
                  <c:v>404255.31914893619</c:v>
                </c:pt>
                <c:pt idx="20">
                  <c:v>404255.31914893619</c:v>
                </c:pt>
                <c:pt idx="21">
                  <c:v>404255.31914893619</c:v>
                </c:pt>
                <c:pt idx="22">
                  <c:v>404255.31914893619</c:v>
                </c:pt>
                <c:pt idx="23">
                  <c:v>404255.31914893619</c:v>
                </c:pt>
                <c:pt idx="24">
                  <c:v>404255.31914893619</c:v>
                </c:pt>
                <c:pt idx="25">
                  <c:v>404255.31914893619</c:v>
                </c:pt>
                <c:pt idx="26">
                  <c:v>404255.31914893619</c:v>
                </c:pt>
                <c:pt idx="27">
                  <c:v>404255.31914893619</c:v>
                </c:pt>
                <c:pt idx="28">
                  <c:v>404255.31914893619</c:v>
                </c:pt>
                <c:pt idx="29">
                  <c:v>404255.31914893619</c:v>
                </c:pt>
                <c:pt idx="30">
                  <c:v>404255.31914893619</c:v>
                </c:pt>
                <c:pt idx="31">
                  <c:v>404255.31914893619</c:v>
                </c:pt>
                <c:pt idx="32">
                  <c:v>404255.31914893619</c:v>
                </c:pt>
                <c:pt idx="33">
                  <c:v>404255.31914893619</c:v>
                </c:pt>
                <c:pt idx="34">
                  <c:v>404255.31914893619</c:v>
                </c:pt>
                <c:pt idx="35">
                  <c:v>404255.31914893619</c:v>
                </c:pt>
                <c:pt idx="36">
                  <c:v>404255.31914893619</c:v>
                </c:pt>
                <c:pt idx="37">
                  <c:v>404255.31914893619</c:v>
                </c:pt>
                <c:pt idx="38">
                  <c:v>404255.31914893619</c:v>
                </c:pt>
                <c:pt idx="39">
                  <c:v>404255.31914893619</c:v>
                </c:pt>
                <c:pt idx="40">
                  <c:v>404255.31914893619</c:v>
                </c:pt>
                <c:pt idx="41">
                  <c:v>404255.31914893619</c:v>
                </c:pt>
                <c:pt idx="42">
                  <c:v>404255.31914893619</c:v>
                </c:pt>
                <c:pt idx="43">
                  <c:v>404255.31914893619</c:v>
                </c:pt>
                <c:pt idx="44">
                  <c:v>404255.31914893619</c:v>
                </c:pt>
                <c:pt idx="45">
                  <c:v>404255.31914893619</c:v>
                </c:pt>
                <c:pt idx="46">
                  <c:v>404255.31914893619</c:v>
                </c:pt>
                <c:pt idx="47">
                  <c:v>404255.31914893619</c:v>
                </c:pt>
              </c:numCache>
            </c:numRef>
          </c:val>
          <c:smooth val="0"/>
          <c:extLst>
            <c:ext xmlns:c16="http://schemas.microsoft.com/office/drawing/2014/chart" uri="{C3380CC4-5D6E-409C-BE32-E72D297353CC}">
              <c16:uniqueId val="{00000001-519A-434F-8BBC-B3B3BD0860A6}"/>
            </c:ext>
          </c:extLst>
        </c:ser>
        <c:ser>
          <c:idx val="2"/>
          <c:order val="2"/>
          <c:spPr>
            <a:ln w="28575" cap="rnd">
              <a:noFill/>
              <a:round/>
            </a:ln>
            <a:effectLst/>
          </c:spPr>
          <c:marker>
            <c:symbol val="none"/>
          </c:marker>
          <c:dLbls>
            <c:dLbl>
              <c:idx val="2"/>
              <c:layout>
                <c:manualLayout>
                  <c:x val="-3.2691546286137727E-2"/>
                  <c:y val="-2.01369893217415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19A-434F-8BBC-B3B3BD0860A6}"/>
                </c:ext>
              </c:extLst>
            </c:dLbl>
            <c:dLbl>
              <c:idx val="4"/>
              <c:layout>
                <c:manualLayout>
                  <c:x val="-3.134635464717106E-2"/>
                  <c:y val="-2.01369893217416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19A-434F-8BBC-B3B3BD0860A6}"/>
                </c:ext>
              </c:extLst>
            </c:dLbl>
            <c:dLbl>
              <c:idx val="8"/>
              <c:layout>
                <c:manualLayout>
                  <c:x val="-2.0584821535437749E-2"/>
                  <c:y val="-3.92291703136129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19A-434F-8BBC-B3B3BD0860A6}"/>
                </c:ext>
              </c:extLst>
            </c:dLbl>
            <c:dLbl>
              <c:idx val="9"/>
              <c:layout>
                <c:manualLayout>
                  <c:x val="-2.8655971369237782E-2"/>
                  <c:y val="-9.530222104035181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19A-434F-8BBC-B3B3BD0860A6}"/>
                </c:ext>
              </c:extLst>
            </c:dLbl>
            <c:dLbl>
              <c:idx val="15"/>
              <c:layout>
                <c:manualLayout>
                  <c:x val="-3.134635464717106E-2"/>
                  <c:y val="-5.19572909748604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519A-434F-8BBC-B3B3BD0860A6}"/>
                </c:ext>
              </c:extLst>
            </c:dLbl>
            <c:dLbl>
              <c:idx val="16"/>
              <c:layout>
                <c:manualLayout>
                  <c:x val="-2.5965588091304455E-2"/>
                  <c:y val="-4.135052375715413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19A-434F-8BBC-B3B3BD0860A6}"/>
                </c:ext>
              </c:extLst>
            </c:dLbl>
            <c:dLbl>
              <c:idx val="17"/>
              <c:layout>
                <c:manualLayout>
                  <c:x val="-3.2691546286137727E-2"/>
                  <c:y val="-1.165157554757644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519A-434F-8BBC-B3B3BD0860A6}"/>
                </c:ext>
              </c:extLst>
            </c:dLbl>
            <c:dLbl>
              <c:idx val="18"/>
              <c:layout>
                <c:manualLayout>
                  <c:x val="-2.3275204813371128E-2"/>
                  <c:y val="-3.710781687007161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19A-434F-8BBC-B3B3BD0860A6}"/>
                </c:ext>
              </c:extLst>
            </c:dLbl>
            <c:dLbl>
              <c:idx val="20"/>
              <c:layout>
                <c:manualLayout>
                  <c:x val="-3.1346354647171164E-2"/>
                  <c:y val="-4.983593753131911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519A-434F-8BBC-B3B3BD0860A6}"/>
                </c:ext>
              </c:extLst>
            </c:dLbl>
            <c:dLbl>
              <c:idx val="30"/>
              <c:layout>
                <c:manualLayout>
                  <c:x val="-2.8279317710327066E-2"/>
                  <c:y val="-7.408868660494073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519A-434F-8BBC-B3B3BD0860A6}"/>
                </c:ext>
              </c:extLst>
            </c:dLbl>
            <c:dLbl>
              <c:idx val="31"/>
              <c:layout>
                <c:manualLayout>
                  <c:x val="-2.5965588091304406E-2"/>
                  <c:y val="-1.80156358782002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519A-434F-8BBC-B3B3BD0860A6}"/>
                </c:ext>
              </c:extLst>
            </c:dLbl>
            <c:dLbl>
              <c:idx val="35"/>
              <c:layout>
                <c:manualLayout>
                  <c:x val="-3.2691546286137727E-2"/>
                  <c:y val="-7.4088686604939181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519A-434F-8BBC-B3B3BD0860A6}"/>
                </c:ext>
              </c:extLst>
            </c:dLbl>
            <c:dLbl>
              <c:idx val="36"/>
              <c:layout>
                <c:manualLayout>
                  <c:x val="-3.9417504480971047E-2"/>
                  <c:y val="-2.650104965236529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519A-434F-8BBC-B3B3BD0860A6}"/>
                </c:ext>
              </c:extLst>
            </c:dLbl>
            <c:dLbl>
              <c:idx val="38"/>
              <c:layout>
                <c:manualLayout>
                  <c:x val="-2.8655971369237636E-2"/>
                  <c:y val="-1.37729289911177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519A-434F-8BBC-B3B3BD0860A6}"/>
                </c:ext>
              </c:extLst>
            </c:dLbl>
            <c:dLbl>
              <c:idx val="41"/>
              <c:layout>
                <c:manualLayout>
                  <c:x val="-4.2107887758904471E-2"/>
                  <c:y val="-3.28651099829891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519A-434F-8BBC-B3B3BD0860A6}"/>
                </c:ext>
              </c:extLst>
            </c:dLbl>
            <c:dLbl>
              <c:idx val="42"/>
              <c:layout>
                <c:manualLayout>
                  <c:x val="-3.134635464717106E-2"/>
                  <c:y val="-6.468541163610803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519A-434F-8BBC-B3B3BD0860A6}"/>
                </c:ext>
              </c:extLst>
            </c:dLbl>
            <c:dLbl>
              <c:idx val="44"/>
              <c:layout>
                <c:manualLayout>
                  <c:x val="-3.1346354647171164E-2"/>
                  <c:y val="-9.530222104035181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519A-434F-8BBC-B3B3BD0860A6}"/>
                </c:ext>
              </c:extLst>
            </c:dLbl>
            <c:dLbl>
              <c:idx val="46"/>
              <c:layout>
                <c:manualLayout>
                  <c:x val="-2.1224581968458115E-2"/>
                  <c:y val="-9.530222104035181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519A-434F-8BBC-B3B3BD0860A6}"/>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交付額計!$F$8:$F$55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交付額計!$G$8:$G$55</c:f>
              <c:numCache>
                <c:formatCode>General</c:formatCode>
                <c:ptCount val="48"/>
                <c:pt idx="0">
                  <c:v>829521</c:v>
                </c:pt>
                <c:pt idx="1">
                  <c:v>240041</c:v>
                </c:pt>
                <c:pt idx="2">
                  <c:v>208122</c:v>
                </c:pt>
                <c:pt idx="3">
                  <c:v>336834</c:v>
                </c:pt>
                <c:pt idx="4">
                  <c:v>153072</c:v>
                </c:pt>
                <c:pt idx="5">
                  <c:v>204907</c:v>
                </c:pt>
                <c:pt idx="6">
                  <c:v>286107</c:v>
                </c:pt>
                <c:pt idx="7">
                  <c:v>413847</c:v>
                </c:pt>
                <c:pt idx="8">
                  <c:v>312876</c:v>
                </c:pt>
                <c:pt idx="9">
                  <c:v>282790</c:v>
                </c:pt>
                <c:pt idx="10">
                  <c:v>939811</c:v>
                </c:pt>
                <c:pt idx="11">
                  <c:v>791823</c:v>
                </c:pt>
                <c:pt idx="12">
                  <c:v>1719075</c:v>
                </c:pt>
                <c:pt idx="13">
                  <c:v>1309054</c:v>
                </c:pt>
                <c:pt idx="14">
                  <c:v>384204</c:v>
                </c:pt>
                <c:pt idx="15">
                  <c:v>205921</c:v>
                </c:pt>
                <c:pt idx="16">
                  <c:v>183354</c:v>
                </c:pt>
                <c:pt idx="17">
                  <c:v>130081</c:v>
                </c:pt>
                <c:pt idx="18">
                  <c:v>133843</c:v>
                </c:pt>
                <c:pt idx="19">
                  <c:v>328300</c:v>
                </c:pt>
                <c:pt idx="20">
                  <c:v>321346</c:v>
                </c:pt>
                <c:pt idx="21">
                  <c:v>651928</c:v>
                </c:pt>
                <c:pt idx="22">
                  <c:v>1022979</c:v>
                </c:pt>
                <c:pt idx="23">
                  <c:v>301779</c:v>
                </c:pt>
                <c:pt idx="24">
                  <c:v>191360</c:v>
                </c:pt>
                <c:pt idx="25">
                  <c:v>395705</c:v>
                </c:pt>
                <c:pt idx="26">
                  <c:v>1347259</c:v>
                </c:pt>
                <c:pt idx="27">
                  <c:v>872980</c:v>
                </c:pt>
                <c:pt idx="28">
                  <c:v>199115</c:v>
                </c:pt>
                <c:pt idx="29">
                  <c:v>164067</c:v>
                </c:pt>
                <c:pt idx="30">
                  <c:v>97994</c:v>
                </c:pt>
                <c:pt idx="31">
                  <c:v>136142</c:v>
                </c:pt>
                <c:pt idx="32">
                  <c:v>328040</c:v>
                </c:pt>
                <c:pt idx="33">
                  <c:v>429650</c:v>
                </c:pt>
                <c:pt idx="34">
                  <c:v>219468</c:v>
                </c:pt>
                <c:pt idx="35">
                  <c:v>120647</c:v>
                </c:pt>
                <c:pt idx="36">
                  <c:v>143558</c:v>
                </c:pt>
                <c:pt idx="37">
                  <c:v>209308</c:v>
                </c:pt>
                <c:pt idx="38">
                  <c:v>144124</c:v>
                </c:pt>
                <c:pt idx="39">
                  <c:v>747727</c:v>
                </c:pt>
                <c:pt idx="40">
                  <c:v>149573</c:v>
                </c:pt>
                <c:pt idx="41">
                  <c:v>251208</c:v>
                </c:pt>
                <c:pt idx="42">
                  <c:v>311756</c:v>
                </c:pt>
                <c:pt idx="43">
                  <c:v>231088</c:v>
                </c:pt>
                <c:pt idx="44">
                  <c:v>178652</c:v>
                </c:pt>
                <c:pt idx="45">
                  <c:v>262494</c:v>
                </c:pt>
                <c:pt idx="46">
                  <c:v>176470</c:v>
                </c:pt>
                <c:pt idx="47">
                  <c:v>404255.31914893619</c:v>
                </c:pt>
              </c:numCache>
            </c:numRef>
          </c:val>
          <c:smooth val="0"/>
          <c:extLst>
            <c:ext xmlns:c16="http://schemas.microsoft.com/office/drawing/2014/chart" uri="{C3380CC4-5D6E-409C-BE32-E72D297353CC}">
              <c16:uniqueId val="{00000014-519A-434F-8BBC-B3B3BD0860A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介護保険保険者努力支援交付金</a:t>
            </a:r>
            <a:r>
              <a:rPr lang="ja-JP" altLang="en-US" sz="1200"/>
              <a:t>（千円）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2"/>
          <c:order val="1"/>
          <c:tx>
            <c:strRef>
              <c:f>交付額計!$I$7</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交付額計!$I$8:$I$55</c:f>
              <c:numCache>
                <c:formatCode>General</c:formatCode>
                <c:ptCount val="48"/>
                <c:pt idx="0">
                  <c:v>802224</c:v>
                </c:pt>
                <c:pt idx="1">
                  <c:v>238636</c:v>
                </c:pt>
                <c:pt idx="2">
                  <c:v>207248</c:v>
                </c:pt>
                <c:pt idx="3">
                  <c:v>343535</c:v>
                </c:pt>
                <c:pt idx="4">
                  <c:v>143761</c:v>
                </c:pt>
                <c:pt idx="5">
                  <c:v>208090</c:v>
                </c:pt>
                <c:pt idx="6">
                  <c:v>283470</c:v>
                </c:pt>
                <c:pt idx="7">
                  <c:v>397956</c:v>
                </c:pt>
                <c:pt idx="8">
                  <c:v>299617</c:v>
                </c:pt>
                <c:pt idx="9">
                  <c:v>285984</c:v>
                </c:pt>
                <c:pt idx="10">
                  <c:v>937546</c:v>
                </c:pt>
                <c:pt idx="11">
                  <c:v>754222</c:v>
                </c:pt>
                <c:pt idx="12">
                  <c:v>1751635</c:v>
                </c:pt>
                <c:pt idx="13">
                  <c:v>1288006</c:v>
                </c:pt>
                <c:pt idx="14">
                  <c:v>400251</c:v>
                </c:pt>
                <c:pt idx="15">
                  <c:v>227281</c:v>
                </c:pt>
                <c:pt idx="16">
                  <c:v>179018</c:v>
                </c:pt>
                <c:pt idx="17">
                  <c:v>133939</c:v>
                </c:pt>
                <c:pt idx="18">
                  <c:v>129106</c:v>
                </c:pt>
                <c:pt idx="19">
                  <c:v>327992</c:v>
                </c:pt>
                <c:pt idx="20">
                  <c:v>301126</c:v>
                </c:pt>
                <c:pt idx="21">
                  <c:v>664415</c:v>
                </c:pt>
                <c:pt idx="22">
                  <c:v>1018843</c:v>
                </c:pt>
                <c:pt idx="23">
                  <c:v>311935</c:v>
                </c:pt>
                <c:pt idx="24">
                  <c:v>182467</c:v>
                </c:pt>
                <c:pt idx="25">
                  <c:v>371732</c:v>
                </c:pt>
                <c:pt idx="26">
                  <c:v>1347384</c:v>
                </c:pt>
                <c:pt idx="27">
                  <c:v>892313</c:v>
                </c:pt>
                <c:pt idx="28">
                  <c:v>203853</c:v>
                </c:pt>
                <c:pt idx="29">
                  <c:v>158107</c:v>
                </c:pt>
                <c:pt idx="30">
                  <c:v>95446</c:v>
                </c:pt>
                <c:pt idx="31">
                  <c:v>141992</c:v>
                </c:pt>
                <c:pt idx="32">
                  <c:v>334927</c:v>
                </c:pt>
                <c:pt idx="33">
                  <c:v>435625</c:v>
                </c:pt>
                <c:pt idx="34">
                  <c:v>211543</c:v>
                </c:pt>
                <c:pt idx="35">
                  <c:v>128722</c:v>
                </c:pt>
                <c:pt idx="36">
                  <c:v>139208</c:v>
                </c:pt>
                <c:pt idx="37">
                  <c:v>214684</c:v>
                </c:pt>
                <c:pt idx="38">
                  <c:v>144488</c:v>
                </c:pt>
                <c:pt idx="39">
                  <c:v>756360</c:v>
                </c:pt>
                <c:pt idx="40">
                  <c:v>153228</c:v>
                </c:pt>
                <c:pt idx="41">
                  <c:v>265974</c:v>
                </c:pt>
                <c:pt idx="42">
                  <c:v>320910</c:v>
                </c:pt>
                <c:pt idx="43">
                  <c:v>246519</c:v>
                </c:pt>
                <c:pt idx="44">
                  <c:v>168130</c:v>
                </c:pt>
                <c:pt idx="45">
                  <c:v>263011</c:v>
                </c:pt>
                <c:pt idx="46">
                  <c:v>187541</c:v>
                </c:pt>
                <c:pt idx="47">
                  <c:v>404255.31914893619</c:v>
                </c:pt>
              </c:numCache>
            </c:numRef>
          </c:val>
          <c:extLst>
            <c:ext xmlns:c16="http://schemas.microsoft.com/office/drawing/2014/chart" uri="{C3380CC4-5D6E-409C-BE32-E72D297353CC}">
              <c16:uniqueId val="{00000000-DDAB-461C-AABD-641D73B3C381}"/>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交付額計!$L$7</c:f>
              <c:strCache>
                <c:ptCount val="1"/>
                <c:pt idx="0">
                  <c:v>平均</c:v>
                </c:pt>
              </c:strCache>
            </c:strRef>
          </c:tx>
          <c:spPr>
            <a:ln w="19050" cap="rnd">
              <a:solidFill>
                <a:srgbClr val="FF0000"/>
              </a:solidFill>
              <a:prstDash val="sysDash"/>
              <a:round/>
            </a:ln>
            <a:effectLst/>
          </c:spPr>
          <c:marker>
            <c:symbol val="none"/>
          </c:marker>
          <c:cat>
            <c:strRef>
              <c:f>交付額計!$F$8:$F$55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交付額計!$J$8:$J$55</c:f>
              <c:numCache>
                <c:formatCode>General</c:formatCode>
                <c:ptCount val="48"/>
                <c:pt idx="0">
                  <c:v>404255.31914893619</c:v>
                </c:pt>
                <c:pt idx="1">
                  <c:v>404255.31914893619</c:v>
                </c:pt>
                <c:pt idx="2">
                  <c:v>404255.31914893619</c:v>
                </c:pt>
                <c:pt idx="3">
                  <c:v>404255.31914893619</c:v>
                </c:pt>
                <c:pt idx="4">
                  <c:v>404255.31914893619</c:v>
                </c:pt>
                <c:pt idx="5">
                  <c:v>404255.31914893619</c:v>
                </c:pt>
                <c:pt idx="6">
                  <c:v>404255.31914893619</c:v>
                </c:pt>
                <c:pt idx="7">
                  <c:v>404255.31914893619</c:v>
                </c:pt>
                <c:pt idx="8">
                  <c:v>404255.31914893619</c:v>
                </c:pt>
                <c:pt idx="9">
                  <c:v>404255.31914893619</c:v>
                </c:pt>
                <c:pt idx="10">
                  <c:v>404255.31914893619</c:v>
                </c:pt>
                <c:pt idx="11">
                  <c:v>404255.31914893619</c:v>
                </c:pt>
                <c:pt idx="12">
                  <c:v>404255.31914893619</c:v>
                </c:pt>
                <c:pt idx="13">
                  <c:v>404255.31914893619</c:v>
                </c:pt>
                <c:pt idx="14">
                  <c:v>404255.31914893619</c:v>
                </c:pt>
                <c:pt idx="15">
                  <c:v>404255.31914893619</c:v>
                </c:pt>
                <c:pt idx="16">
                  <c:v>404255.31914893619</c:v>
                </c:pt>
                <c:pt idx="17">
                  <c:v>404255.31914893619</c:v>
                </c:pt>
                <c:pt idx="18">
                  <c:v>404255.31914893619</c:v>
                </c:pt>
                <c:pt idx="19">
                  <c:v>404255.31914893619</c:v>
                </c:pt>
                <c:pt idx="20">
                  <c:v>404255.31914893619</c:v>
                </c:pt>
                <c:pt idx="21">
                  <c:v>404255.31914893619</c:v>
                </c:pt>
                <c:pt idx="22">
                  <c:v>404255.31914893619</c:v>
                </c:pt>
                <c:pt idx="23">
                  <c:v>404255.31914893619</c:v>
                </c:pt>
                <c:pt idx="24">
                  <c:v>404255.31914893619</c:v>
                </c:pt>
                <c:pt idx="25">
                  <c:v>404255.31914893619</c:v>
                </c:pt>
                <c:pt idx="26">
                  <c:v>404255.31914893619</c:v>
                </c:pt>
                <c:pt idx="27">
                  <c:v>404255.31914893619</c:v>
                </c:pt>
                <c:pt idx="28">
                  <c:v>404255.31914893619</c:v>
                </c:pt>
                <c:pt idx="29">
                  <c:v>404255.31914893619</c:v>
                </c:pt>
                <c:pt idx="30">
                  <c:v>404255.31914893619</c:v>
                </c:pt>
                <c:pt idx="31">
                  <c:v>404255.31914893619</c:v>
                </c:pt>
                <c:pt idx="32">
                  <c:v>404255.31914893619</c:v>
                </c:pt>
                <c:pt idx="33">
                  <c:v>404255.31914893619</c:v>
                </c:pt>
                <c:pt idx="34">
                  <c:v>404255.31914893619</c:v>
                </c:pt>
                <c:pt idx="35">
                  <c:v>404255.31914893619</c:v>
                </c:pt>
                <c:pt idx="36">
                  <c:v>404255.31914893619</c:v>
                </c:pt>
                <c:pt idx="37">
                  <c:v>404255.31914893619</c:v>
                </c:pt>
                <c:pt idx="38">
                  <c:v>404255.31914893619</c:v>
                </c:pt>
                <c:pt idx="39">
                  <c:v>404255.31914893619</c:v>
                </c:pt>
                <c:pt idx="40">
                  <c:v>404255.31914893619</c:v>
                </c:pt>
                <c:pt idx="41">
                  <c:v>404255.31914893619</c:v>
                </c:pt>
                <c:pt idx="42">
                  <c:v>404255.31914893619</c:v>
                </c:pt>
                <c:pt idx="43">
                  <c:v>404255.31914893619</c:v>
                </c:pt>
                <c:pt idx="44">
                  <c:v>404255.31914893619</c:v>
                </c:pt>
                <c:pt idx="45">
                  <c:v>404255.31914893619</c:v>
                </c:pt>
                <c:pt idx="46">
                  <c:v>404255.31914893619</c:v>
                </c:pt>
                <c:pt idx="47">
                  <c:v>404255.31914893619</c:v>
                </c:pt>
              </c:numCache>
            </c:numRef>
          </c:val>
          <c:smooth val="0"/>
          <c:extLst>
            <c:ext xmlns:c16="http://schemas.microsoft.com/office/drawing/2014/chart" uri="{C3380CC4-5D6E-409C-BE32-E72D297353CC}">
              <c16:uniqueId val="{00000001-DDAB-461C-AABD-641D73B3C381}"/>
            </c:ext>
          </c:extLst>
        </c:ser>
        <c:ser>
          <c:idx val="1"/>
          <c:order val="2"/>
          <c:spPr>
            <a:ln w="28575" cap="rnd">
              <a:noFill/>
              <a:round/>
            </a:ln>
            <a:effectLst/>
          </c:spPr>
          <c:marker>
            <c:symbol val="none"/>
          </c:marker>
          <c:dLbls>
            <c:dLbl>
              <c:idx val="1"/>
              <c:layout>
                <c:manualLayout>
                  <c:x val="-3.4036737925104393E-2"/>
                  <c:y val="-3.90865085764642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DAB-461C-AABD-641D73B3C381}"/>
                </c:ext>
              </c:extLst>
            </c:dLbl>
            <c:dLbl>
              <c:idx val="2"/>
              <c:layout>
                <c:manualLayout>
                  <c:x val="-3.134635464717106E-2"/>
                  <c:y val="-1.79501197867388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DAB-461C-AABD-641D73B3C381}"/>
                </c:ext>
              </c:extLst>
            </c:dLbl>
            <c:dLbl>
              <c:idx val="8"/>
              <c:layout>
                <c:manualLayout>
                  <c:x val="-2.4620396452337767E-2"/>
                  <c:y val="-3.274559193954652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DAB-461C-AABD-641D73B3C381}"/>
                </c:ext>
              </c:extLst>
            </c:dLbl>
            <c:dLbl>
              <c:idx val="9"/>
              <c:layout>
                <c:manualLayout>
                  <c:x val="-2.4620396452337743E-2"/>
                  <c:y val="-5.268286512903598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DAB-461C-AABD-641D73B3C381}"/>
                </c:ext>
              </c:extLst>
            </c:dLbl>
            <c:dLbl>
              <c:idx val="17"/>
              <c:layout>
                <c:manualLayout>
                  <c:x val="-2.3275204813371128E-2"/>
                  <c:y val="-2.006375866571136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DDAB-461C-AABD-641D73B3C381}"/>
                </c:ext>
              </c:extLst>
            </c:dLbl>
            <c:dLbl>
              <c:idx val="18"/>
              <c:layout>
                <c:manualLayout>
                  <c:x val="-2.3275204813371128E-2"/>
                  <c:y val="-3.154647633931060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DAB-461C-AABD-641D73B3C381}"/>
                </c:ext>
              </c:extLst>
            </c:dLbl>
            <c:dLbl>
              <c:idx val="19"/>
              <c:layout>
                <c:manualLayout>
                  <c:x val="-3.9417504480971047E-2"/>
                  <c:y val="-3.90865085764642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DAB-461C-AABD-641D73B3C381}"/>
                </c:ext>
              </c:extLst>
            </c:dLbl>
            <c:dLbl>
              <c:idx val="20"/>
              <c:layout>
                <c:manualLayout>
                  <c:x val="-3.0001163008204448E-2"/>
                  <c:y val="-1.16092031498211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DDAB-461C-AABD-641D73B3C381}"/>
                </c:ext>
              </c:extLst>
            </c:dLbl>
            <c:dLbl>
              <c:idx val="29"/>
              <c:layout>
                <c:manualLayout>
                  <c:x val="-3.538192956407115E-2"/>
                  <c:y val="-1.58364809077662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DAB-461C-AABD-641D73B3C381}"/>
                </c:ext>
              </c:extLst>
            </c:dLbl>
            <c:dLbl>
              <c:idx val="30"/>
              <c:layout>
                <c:manualLayout>
                  <c:x val="-2.8279317710327066E-2"/>
                  <c:y val="-9.495564270848676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DDAB-461C-AABD-641D73B3C381}"/>
                </c:ext>
              </c:extLst>
            </c:dLbl>
            <c:dLbl>
              <c:idx val="31"/>
              <c:layout>
                <c:manualLayout>
                  <c:x val="-3.4036737925104393E-2"/>
                  <c:y val="-3.697286969749183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DDAB-461C-AABD-641D73B3C381}"/>
                </c:ext>
              </c:extLst>
            </c:dLbl>
            <c:dLbl>
              <c:idx val="36"/>
              <c:layout>
                <c:manualLayout>
                  <c:x val="-3.0001163008204497E-2"/>
                  <c:y val="-5.268286512903598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DDAB-461C-AABD-641D73B3C381}"/>
                </c:ext>
              </c:extLst>
            </c:dLbl>
            <c:dLbl>
              <c:idx val="38"/>
              <c:layout>
                <c:manualLayout>
                  <c:x val="-3.134635464717106E-2"/>
                  <c:y val="-2.006375866571136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DDAB-461C-AABD-641D73B3C381}"/>
                </c:ext>
              </c:extLst>
            </c:dLbl>
            <c:dLbl>
              <c:idx val="40"/>
              <c:layout>
                <c:manualLayout>
                  <c:x val="-3.1346354647171164E-2"/>
                  <c:y val="-4.1200147455436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DDAB-461C-AABD-641D73B3C381}"/>
                </c:ext>
              </c:extLst>
            </c:dLbl>
            <c:dLbl>
              <c:idx val="42"/>
              <c:layout>
                <c:manualLayout>
                  <c:x val="-3.134635464717106E-2"/>
                  <c:y val="-5.810925848721706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DDAB-461C-AABD-641D73B3C381}"/>
                </c:ext>
              </c:extLst>
            </c:dLbl>
            <c:dLbl>
              <c:idx val="43"/>
              <c:layout>
                <c:manualLayout>
                  <c:x val="-2.3275204813371177E-2"/>
                  <c:y val="-2.00637586657112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DDAB-461C-AABD-641D73B3C381}"/>
                </c:ext>
              </c:extLst>
            </c:dLbl>
            <c:dLbl>
              <c:idx val="44"/>
              <c:layout>
                <c:manualLayout>
                  <c:x val="-3.1346354647171164E-2"/>
                  <c:y val="-1.58364809077662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DDAB-461C-AABD-641D73B3C381}"/>
                </c:ext>
              </c:extLst>
            </c:dLbl>
            <c:dLbl>
              <c:idx val="45"/>
              <c:layout>
                <c:manualLayout>
                  <c:x val="-3.134635464717106E-2"/>
                  <c:y val="-5.176834185029952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DDAB-461C-AABD-641D73B3C381}"/>
                </c:ext>
              </c:extLst>
            </c:dLbl>
            <c:dLbl>
              <c:idx val="46"/>
              <c:layout>
                <c:manualLayout>
                  <c:x val="-2.1224581968458115E-2"/>
                  <c:y val="-1.79501197867388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DDAB-461C-AABD-641D73B3C381}"/>
                </c:ext>
              </c:extLst>
            </c:dLbl>
            <c:dLbl>
              <c:idx val="47"/>
              <c:layout>
                <c:manualLayout>
                  <c:x val="-6.0600353732440746E-3"/>
                  <c:y val="-4.5427425213381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DDAB-461C-AABD-641D73B3C381}"/>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交付額計!$F$8:$F$55</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交付額計!$I$8:$I$55</c:f>
              <c:numCache>
                <c:formatCode>General</c:formatCode>
                <c:ptCount val="48"/>
                <c:pt idx="0">
                  <c:v>802224</c:v>
                </c:pt>
                <c:pt idx="1">
                  <c:v>238636</c:v>
                </c:pt>
                <c:pt idx="2">
                  <c:v>207248</c:v>
                </c:pt>
                <c:pt idx="3">
                  <c:v>343535</c:v>
                </c:pt>
                <c:pt idx="4">
                  <c:v>143761</c:v>
                </c:pt>
                <c:pt idx="5">
                  <c:v>208090</c:v>
                </c:pt>
                <c:pt idx="6">
                  <c:v>283470</c:v>
                </c:pt>
                <c:pt idx="7">
                  <c:v>397956</c:v>
                </c:pt>
                <c:pt idx="8">
                  <c:v>299617</c:v>
                </c:pt>
                <c:pt idx="9">
                  <c:v>285984</c:v>
                </c:pt>
                <c:pt idx="10">
                  <c:v>937546</c:v>
                </c:pt>
                <c:pt idx="11">
                  <c:v>754222</c:v>
                </c:pt>
                <c:pt idx="12">
                  <c:v>1751635</c:v>
                </c:pt>
                <c:pt idx="13">
                  <c:v>1288006</c:v>
                </c:pt>
                <c:pt idx="14">
                  <c:v>400251</c:v>
                </c:pt>
                <c:pt idx="15">
                  <c:v>227281</c:v>
                </c:pt>
                <c:pt idx="16">
                  <c:v>179018</c:v>
                </c:pt>
                <c:pt idx="17">
                  <c:v>133939</c:v>
                </c:pt>
                <c:pt idx="18">
                  <c:v>129106</c:v>
                </c:pt>
                <c:pt idx="19">
                  <c:v>327992</c:v>
                </c:pt>
                <c:pt idx="20">
                  <c:v>301126</c:v>
                </c:pt>
                <c:pt idx="21">
                  <c:v>664415</c:v>
                </c:pt>
                <c:pt idx="22">
                  <c:v>1018843</c:v>
                </c:pt>
                <c:pt idx="23">
                  <c:v>311935</c:v>
                </c:pt>
                <c:pt idx="24">
                  <c:v>182467</c:v>
                </c:pt>
                <c:pt idx="25">
                  <c:v>371732</c:v>
                </c:pt>
                <c:pt idx="26">
                  <c:v>1347384</c:v>
                </c:pt>
                <c:pt idx="27">
                  <c:v>892313</c:v>
                </c:pt>
                <c:pt idx="28">
                  <c:v>203853</c:v>
                </c:pt>
                <c:pt idx="29">
                  <c:v>158107</c:v>
                </c:pt>
                <c:pt idx="30">
                  <c:v>95446</c:v>
                </c:pt>
                <c:pt idx="31">
                  <c:v>141992</c:v>
                </c:pt>
                <c:pt idx="32">
                  <c:v>334927</c:v>
                </c:pt>
                <c:pt idx="33">
                  <c:v>435625</c:v>
                </c:pt>
                <c:pt idx="34">
                  <c:v>211543</c:v>
                </c:pt>
                <c:pt idx="35">
                  <c:v>128722</c:v>
                </c:pt>
                <c:pt idx="36">
                  <c:v>139208</c:v>
                </c:pt>
                <c:pt idx="37">
                  <c:v>214684</c:v>
                </c:pt>
                <c:pt idx="38">
                  <c:v>144488</c:v>
                </c:pt>
                <c:pt idx="39">
                  <c:v>756360</c:v>
                </c:pt>
                <c:pt idx="40">
                  <c:v>153228</c:v>
                </c:pt>
                <c:pt idx="41">
                  <c:v>265974</c:v>
                </c:pt>
                <c:pt idx="42">
                  <c:v>320910</c:v>
                </c:pt>
                <c:pt idx="43">
                  <c:v>246519</c:v>
                </c:pt>
                <c:pt idx="44">
                  <c:v>168130</c:v>
                </c:pt>
                <c:pt idx="45">
                  <c:v>263011</c:v>
                </c:pt>
                <c:pt idx="46">
                  <c:v>187541</c:v>
                </c:pt>
                <c:pt idx="47">
                  <c:v>404255.31914893619</c:v>
                </c:pt>
              </c:numCache>
            </c:numRef>
          </c:val>
          <c:smooth val="0"/>
          <c:extLst>
            <c:ext xmlns:c16="http://schemas.microsoft.com/office/drawing/2014/chart" uri="{C3380CC4-5D6E-409C-BE32-E72D297353CC}">
              <c16:uniqueId val="{00000016-DDAB-461C-AABD-641D73B3C38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0.10536</cdr:x>
      <cdr:y>0.01536</cdr:y>
    </cdr:from>
    <cdr:to>
      <cdr:x>0.992</cdr:x>
      <cdr:y>0.06186</cdr:y>
    </cdr:to>
    <cdr:sp macro="" textlink="">
      <cdr:nvSpPr>
        <cdr:cNvPr id="2" name="テキスト ボックス 1">
          <a:extLst xmlns:a="http://schemas.openxmlformats.org/drawingml/2006/main">
            <a:ext uri="{FF2B5EF4-FFF2-40B4-BE49-F238E27FC236}">
              <a16:creationId xmlns:a16="http://schemas.microsoft.com/office/drawing/2014/main" id="{AAC12D1F-1C0F-41DE-96BE-EAB9C8995E46}"/>
            </a:ext>
          </a:extLst>
        </cdr:cNvPr>
        <cdr:cNvSpPr txBox="1"/>
      </cdr:nvSpPr>
      <cdr:spPr>
        <a:xfrm xmlns:a="http://schemas.openxmlformats.org/drawingml/2006/main">
          <a:off x="940870" y="90490"/>
          <a:ext cx="7917657" cy="2738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200">
              <a:solidFill>
                <a:srgbClr val="595959"/>
              </a:solidFill>
            </a:rPr>
            <a:t>全国集計結果　都道府県別市町村得点</a:t>
          </a:r>
          <a:r>
            <a:rPr lang="en-US" altLang="ja-JP" sz="1200">
              <a:solidFill>
                <a:srgbClr val="595959"/>
              </a:solidFill>
            </a:rPr>
            <a:t>(</a:t>
          </a:r>
          <a:r>
            <a:rPr lang="ja-JP" altLang="en-US" sz="1200">
              <a:solidFill>
                <a:srgbClr val="595959"/>
              </a:solidFill>
            </a:rPr>
            <a:t>満点</a:t>
          </a:r>
          <a:r>
            <a:rPr lang="en-US" altLang="ja-JP" sz="1200">
              <a:solidFill>
                <a:srgbClr val="595959"/>
              </a:solidFill>
            </a:rPr>
            <a:t>2,475</a:t>
          </a:r>
          <a:r>
            <a:rPr lang="ja-JP" altLang="en-US" sz="1200">
              <a:solidFill>
                <a:srgbClr val="595959"/>
              </a:solidFill>
            </a:rPr>
            <a:t>点、平均点</a:t>
          </a:r>
          <a:r>
            <a:rPr lang="en-US" altLang="ja-JP" sz="1200">
              <a:solidFill>
                <a:srgbClr val="595959"/>
              </a:solidFill>
            </a:rPr>
            <a:t>1273.1</a:t>
          </a:r>
          <a:r>
            <a:rPr lang="ja-JP" altLang="en-US" sz="1200">
              <a:solidFill>
                <a:srgbClr val="595959"/>
              </a:solidFill>
            </a:rPr>
            <a:t>点、得点率</a:t>
          </a:r>
          <a:r>
            <a:rPr lang="en-US" altLang="ja-JP" sz="1200">
              <a:solidFill>
                <a:srgbClr val="595959"/>
              </a:solidFill>
            </a:rPr>
            <a:t>51.4%)</a:t>
          </a:r>
          <a:endParaRPr lang="ja-JP" altLang="en-US" sz="1200">
            <a:solidFill>
              <a:srgbClr val="595959"/>
            </a:solidFil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0.11069</cdr:x>
      <cdr:y>0.02859</cdr:y>
    </cdr:from>
    <cdr:to>
      <cdr:x>0.88488</cdr:x>
      <cdr:y>0.13082</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92859" y="169357"/>
          <a:ext cx="6245023"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a:solidFill>
                <a:schemeClr val="tx1">
                  <a:lumMod val="65000"/>
                  <a:lumOff val="35000"/>
                </a:schemeClr>
              </a:solidFill>
            </a:rPr>
            <a:t>(4)</a:t>
          </a:r>
          <a:r>
            <a:rPr lang="ja-JP" altLang="en-US" sz="1200">
              <a:solidFill>
                <a:schemeClr val="tx1">
                  <a:lumMod val="65000"/>
                  <a:lumOff val="35000"/>
                </a:schemeClr>
              </a:solidFill>
            </a:rPr>
            <a:t>認知症総合支援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45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31.2</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69.4%)</a:t>
          </a:r>
          <a:endParaRPr lang="ja-JP" altLang="en-US" sz="1200">
            <a:solidFill>
              <a:schemeClr val="tx1">
                <a:lumMod val="65000"/>
                <a:lumOff val="35000"/>
              </a:schemeClr>
            </a:solidFill>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0.0437</cdr:x>
      <cdr:y>0.02822</cdr:y>
    </cdr:from>
    <cdr:to>
      <cdr:x>0.95815</cdr:x>
      <cdr:y>0.09135</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397809" y="193102"/>
          <a:ext cx="8324746" cy="4318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a:solidFill>
                <a:schemeClr val="tx1">
                  <a:lumMod val="65000"/>
                  <a:lumOff val="35000"/>
                </a:schemeClr>
              </a:solidFill>
            </a:rPr>
            <a:t>(5)</a:t>
          </a:r>
          <a:r>
            <a:rPr lang="ja-JP" altLang="en-US" sz="1200">
              <a:solidFill>
                <a:schemeClr val="tx1">
                  <a:lumMod val="65000"/>
                  <a:lumOff val="35000"/>
                </a:schemeClr>
              </a:solidFill>
            </a:rPr>
            <a:t>介護予防／日常生活支援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450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191.4</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42.5%)</a:t>
          </a:r>
          <a:endParaRPr lang="ja-JP" altLang="en-US" sz="1200">
            <a:solidFill>
              <a:schemeClr val="tx1">
                <a:lumMod val="65000"/>
                <a:lumOff val="35000"/>
              </a:schemeClr>
            </a:solidFill>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0.10802</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71317" y="176977"/>
          <a:ext cx="6845685"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(6)</a:t>
          </a:r>
          <a:r>
            <a:rPr lang="ja-JP" altLang="en-US" sz="1200">
              <a:solidFill>
                <a:schemeClr val="tx1">
                  <a:lumMod val="65000"/>
                  <a:lumOff val="35000"/>
                </a:schemeClr>
              </a:solidFill>
            </a:rPr>
            <a:t>生活支援体制の整備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85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48.6</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57.1%)</a:t>
          </a:r>
          <a:endParaRPr lang="ja-JP" altLang="en-US" sz="1200">
            <a:solidFill>
              <a:schemeClr val="tx1">
                <a:lumMod val="65000"/>
                <a:lumOff val="35000"/>
              </a:schemeClr>
            </a:solidFill>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0.10802</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71317" y="176977"/>
          <a:ext cx="6845685"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(6)</a:t>
          </a:r>
          <a:r>
            <a:rPr lang="ja-JP" altLang="en-US" sz="1200">
              <a:solidFill>
                <a:schemeClr val="tx1">
                  <a:lumMod val="65000"/>
                  <a:lumOff val="35000"/>
                </a:schemeClr>
              </a:solidFill>
            </a:rPr>
            <a:t>生活支援体制の整備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35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23.0</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65.9%)</a:t>
          </a:r>
          <a:endParaRPr lang="ja-JP" altLang="en-US" sz="1200">
            <a:solidFill>
              <a:schemeClr val="tx1">
                <a:lumMod val="65000"/>
                <a:lumOff val="35000"/>
              </a:schemeClr>
            </a:solidFill>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0.10028</cdr:x>
      <cdr:y>0.0439</cdr:y>
    </cdr:from>
    <cdr:to>
      <cdr:x>0.91811</cdr:x>
      <cdr:y>0.13473</cdr:y>
    </cdr:to>
    <cdr:sp macro="" textlink="">
      <cdr:nvSpPr>
        <cdr:cNvPr id="2" name="テキスト ボックス 1">
          <a:extLst xmlns:a="http://schemas.openxmlformats.org/drawingml/2006/main">
            <a:ext uri="{FF2B5EF4-FFF2-40B4-BE49-F238E27FC236}">
              <a16:creationId xmlns:a16="http://schemas.microsoft.com/office/drawing/2014/main" id="{591DA5E9-DBCD-4086-9E63-819A7C06577E}"/>
            </a:ext>
          </a:extLst>
        </cdr:cNvPr>
        <cdr:cNvSpPr txBox="1"/>
      </cdr:nvSpPr>
      <cdr:spPr>
        <a:xfrm xmlns:a="http://schemas.openxmlformats.org/drawingml/2006/main">
          <a:off x="806824" y="259977"/>
          <a:ext cx="6580094" cy="53788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a:solidFill>
                <a:schemeClr val="tx1">
                  <a:lumMod val="65000"/>
                  <a:lumOff val="35000"/>
                </a:schemeClr>
              </a:solidFill>
            </a:rPr>
            <a:t>(7)</a:t>
          </a:r>
          <a:r>
            <a:rPr lang="ja-JP" altLang="en-US" sz="1100">
              <a:solidFill>
                <a:schemeClr val="tx1">
                  <a:lumMod val="65000"/>
                  <a:lumOff val="35000"/>
                </a:schemeClr>
              </a:solidFill>
            </a:rPr>
            <a:t>要介護状態の維持・改善の状況等 都道府県別市町村得点</a:t>
          </a:r>
          <a:r>
            <a:rPr lang="en-US" altLang="ja-JP" sz="1100">
              <a:solidFill>
                <a:schemeClr val="tx1">
                  <a:lumMod val="65000"/>
                  <a:lumOff val="35000"/>
                </a:schemeClr>
              </a:solidFill>
            </a:rPr>
            <a:t>(</a:t>
          </a:r>
          <a:r>
            <a:rPr lang="ja-JP" altLang="en-US" sz="1100">
              <a:solidFill>
                <a:schemeClr val="tx1">
                  <a:lumMod val="65000"/>
                  <a:lumOff val="35000"/>
                </a:schemeClr>
              </a:solidFill>
            </a:rPr>
            <a:t>満点</a:t>
          </a:r>
          <a:r>
            <a:rPr lang="en-US" altLang="ja-JP" sz="1100">
              <a:solidFill>
                <a:schemeClr val="tx1">
                  <a:lumMod val="65000"/>
                  <a:lumOff val="35000"/>
                </a:schemeClr>
              </a:solidFill>
            </a:rPr>
            <a:t>240</a:t>
          </a:r>
          <a:r>
            <a:rPr lang="ja-JP" altLang="en-US" sz="1100">
              <a:solidFill>
                <a:schemeClr val="tx1">
                  <a:lumMod val="65000"/>
                  <a:lumOff val="35000"/>
                </a:schemeClr>
              </a:solidFill>
            </a:rPr>
            <a:t>点、平均点</a:t>
          </a:r>
          <a:r>
            <a:rPr lang="en-US" altLang="ja-JP" sz="1100">
              <a:solidFill>
                <a:schemeClr val="tx1">
                  <a:lumMod val="65000"/>
                  <a:lumOff val="35000"/>
                </a:schemeClr>
              </a:solidFill>
            </a:rPr>
            <a:t>132.4</a:t>
          </a:r>
          <a:r>
            <a:rPr lang="ja-JP" altLang="en-US" sz="1100">
              <a:solidFill>
                <a:schemeClr val="tx1">
                  <a:lumMod val="65000"/>
                  <a:lumOff val="35000"/>
                </a:schemeClr>
              </a:solidFill>
            </a:rPr>
            <a:t>点、得点率</a:t>
          </a:r>
          <a:r>
            <a:rPr lang="en-US" altLang="ja-JP" sz="1100">
              <a:solidFill>
                <a:schemeClr val="tx1">
                  <a:lumMod val="65000"/>
                  <a:lumOff val="35000"/>
                </a:schemeClr>
              </a:solidFill>
            </a:rPr>
            <a:t>55.1%)</a:t>
          </a:r>
          <a:endParaRPr lang="ja-JP" altLang="en-US" sz="1100">
            <a:solidFill>
              <a:schemeClr val="tx1">
                <a:lumMod val="65000"/>
                <a:lumOff val="35000"/>
              </a:schemeClr>
            </a:solidFill>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0.05084</cdr:x>
      <cdr:y>0.01856</cdr:y>
    </cdr:from>
    <cdr:to>
      <cdr:x>0.95806</cdr:x>
      <cdr:y>0.12079</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461857" y="110209"/>
          <a:ext cx="8241610" cy="60710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a:solidFill>
                <a:schemeClr val="tx1">
                  <a:lumMod val="65000"/>
                  <a:lumOff val="35000"/>
                </a:schemeClr>
              </a:solidFill>
            </a:rPr>
            <a:t>(7)</a:t>
          </a:r>
          <a:r>
            <a:rPr lang="ja-JP" altLang="en-US" sz="1200">
              <a:solidFill>
                <a:schemeClr val="tx1">
                  <a:lumMod val="65000"/>
                  <a:lumOff val="35000"/>
                </a:schemeClr>
              </a:solidFill>
            </a:rPr>
            <a:t>要介護状態の維持・改善の状況等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120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66.2</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55.1%)</a:t>
          </a:r>
          <a:endParaRPr lang="ja-JP" altLang="en-US" sz="1200">
            <a:solidFill>
              <a:schemeClr val="tx1">
                <a:lumMod val="65000"/>
                <a:lumOff val="35000"/>
              </a:schemeClr>
            </a:solidFill>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0.09441</cdr:x>
      <cdr:y>0.01592</cdr:y>
    </cdr:from>
    <cdr:to>
      <cdr:x>0.94735</cdr:x>
      <cdr:y>0.12294</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58535" y="97706"/>
          <a:ext cx="7756037" cy="6568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a:solidFill>
                <a:schemeClr val="tx1">
                  <a:lumMod val="65000"/>
                  <a:lumOff val="35000"/>
                </a:schemeClr>
              </a:solidFill>
            </a:rPr>
            <a:t>(1)</a:t>
          </a:r>
          <a:r>
            <a:rPr lang="ja-JP" altLang="en-US" sz="1200">
              <a:solidFill>
                <a:schemeClr val="tx1">
                  <a:lumMod val="65000"/>
                  <a:lumOff val="35000"/>
                </a:schemeClr>
              </a:solidFill>
            </a:rPr>
            <a:t>介護給付の適正化等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120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59.2</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49.3%)</a:t>
          </a:r>
          <a:endParaRPr lang="ja-JP" altLang="en-US" sz="1200">
            <a:solidFill>
              <a:schemeClr val="tx1">
                <a:lumMod val="65000"/>
                <a:lumOff val="35000"/>
              </a:schemeClr>
            </a:solidFill>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0.18034</cdr:x>
      <cdr:y>0.04137</cdr:y>
    </cdr:from>
    <cdr:to>
      <cdr:x>0.95453</cdr:x>
      <cdr:y>0.10075</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1640283" y="253906"/>
          <a:ext cx="7041825" cy="3644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(2)</a:t>
          </a:r>
          <a:r>
            <a:rPr lang="ja-JP" altLang="en-US" sz="1200">
              <a:solidFill>
                <a:schemeClr val="tx1">
                  <a:lumMod val="65000"/>
                  <a:lumOff val="35000"/>
                </a:schemeClr>
              </a:solidFill>
            </a:rPr>
            <a:t>介護人材の確保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125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47.0</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37.6%)</a:t>
          </a:r>
          <a:endParaRPr lang="ja-JP" altLang="en-US" sz="1200">
            <a:solidFill>
              <a:schemeClr val="tx1">
                <a:lumMod val="65000"/>
                <a:lumOff val="35000"/>
              </a:schemeClr>
            </a:solidFill>
          </a:endParaRPr>
        </a:p>
      </cdr:txBody>
    </cdr:sp>
  </cdr:relSizeAnchor>
</c:userShapes>
</file>

<file path=ppt/drawings/drawing18.xml><?xml version="1.0" encoding="utf-8"?>
<c:userShapes xmlns:c="http://schemas.openxmlformats.org/drawingml/2006/chart">
  <cdr:relSizeAnchor xmlns:cdr="http://schemas.openxmlformats.org/drawingml/2006/chartDrawing">
    <cdr:from>
      <cdr:x>0.22581</cdr:x>
      <cdr:y>0.05068</cdr:y>
    </cdr:from>
    <cdr:to>
      <cdr:x>1</cdr:x>
      <cdr:y>0.11006</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2053908" y="311056"/>
          <a:ext cx="7041825" cy="3644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(2)</a:t>
          </a:r>
          <a:r>
            <a:rPr lang="ja-JP" altLang="en-US" sz="1200">
              <a:solidFill>
                <a:schemeClr val="tx1">
                  <a:lumMod val="65000"/>
                  <a:lumOff val="35000"/>
                </a:schemeClr>
              </a:solidFill>
            </a:rPr>
            <a:t>介護人材の確保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50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12.1</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24.2%)</a:t>
          </a:r>
          <a:endParaRPr lang="ja-JP" altLang="en-US" sz="1200">
            <a:solidFill>
              <a:schemeClr val="tx1">
                <a:lumMod val="65000"/>
                <a:lumOff val="3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0.10536</cdr:x>
      <cdr:y>0.01536</cdr:y>
    </cdr:from>
    <cdr:to>
      <cdr:x>0.992</cdr:x>
      <cdr:y>0.06186</cdr:y>
    </cdr:to>
    <cdr:sp macro="" textlink="">
      <cdr:nvSpPr>
        <cdr:cNvPr id="2" name="テキスト ボックス 1">
          <a:extLst xmlns:a="http://schemas.openxmlformats.org/drawingml/2006/main">
            <a:ext uri="{FF2B5EF4-FFF2-40B4-BE49-F238E27FC236}">
              <a16:creationId xmlns:a16="http://schemas.microsoft.com/office/drawing/2014/main" id="{AAC12D1F-1C0F-41DE-96BE-EAB9C8995E46}"/>
            </a:ext>
          </a:extLst>
        </cdr:cNvPr>
        <cdr:cNvSpPr txBox="1"/>
      </cdr:nvSpPr>
      <cdr:spPr>
        <a:xfrm xmlns:a="http://schemas.openxmlformats.org/drawingml/2006/main">
          <a:off x="940870" y="90490"/>
          <a:ext cx="7917657" cy="2738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200">
              <a:solidFill>
                <a:srgbClr val="595959"/>
              </a:solidFill>
            </a:rPr>
            <a:t>全国集計結果　都道府県別市町村得点</a:t>
          </a:r>
          <a:r>
            <a:rPr lang="en-US" altLang="ja-JP" sz="1200">
              <a:solidFill>
                <a:srgbClr val="595959"/>
              </a:solidFill>
            </a:rPr>
            <a:t>(</a:t>
          </a:r>
          <a:r>
            <a:rPr lang="ja-JP" altLang="en-US" sz="1200">
              <a:solidFill>
                <a:srgbClr val="595959"/>
              </a:solidFill>
            </a:rPr>
            <a:t>満点</a:t>
          </a:r>
          <a:r>
            <a:rPr lang="en-US" altLang="ja-JP" sz="1200">
              <a:solidFill>
                <a:srgbClr val="595959"/>
              </a:solidFill>
            </a:rPr>
            <a:t>1,590</a:t>
          </a:r>
          <a:r>
            <a:rPr lang="ja-JP" altLang="en-US" sz="1200">
              <a:solidFill>
                <a:srgbClr val="595959"/>
              </a:solidFill>
            </a:rPr>
            <a:t>点、平均点</a:t>
          </a:r>
          <a:r>
            <a:rPr lang="en-US" altLang="ja-JP" sz="1200">
              <a:solidFill>
                <a:srgbClr val="595959"/>
              </a:solidFill>
            </a:rPr>
            <a:t>836.8</a:t>
          </a:r>
          <a:r>
            <a:rPr lang="ja-JP" altLang="en-US" sz="1200">
              <a:solidFill>
                <a:srgbClr val="595959"/>
              </a:solidFill>
            </a:rPr>
            <a:t>点、得点率</a:t>
          </a:r>
          <a:r>
            <a:rPr lang="en-US" altLang="ja-JP" sz="1200">
              <a:solidFill>
                <a:srgbClr val="595959"/>
              </a:solidFill>
            </a:rPr>
            <a:t>52.6%)</a:t>
          </a:r>
          <a:endParaRPr lang="ja-JP" altLang="en-US" sz="1200">
            <a:solidFill>
              <a:srgbClr val="595959"/>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0.10536</cdr:x>
      <cdr:y>0.01536</cdr:y>
    </cdr:from>
    <cdr:to>
      <cdr:x>0.992</cdr:x>
      <cdr:y>0.06186</cdr:y>
    </cdr:to>
    <cdr:sp macro="" textlink="">
      <cdr:nvSpPr>
        <cdr:cNvPr id="2" name="テキスト ボックス 1">
          <a:extLst xmlns:a="http://schemas.openxmlformats.org/drawingml/2006/main">
            <a:ext uri="{FF2B5EF4-FFF2-40B4-BE49-F238E27FC236}">
              <a16:creationId xmlns:a16="http://schemas.microsoft.com/office/drawing/2014/main" id="{AAC12D1F-1C0F-41DE-96BE-EAB9C8995E46}"/>
            </a:ext>
          </a:extLst>
        </cdr:cNvPr>
        <cdr:cNvSpPr txBox="1"/>
      </cdr:nvSpPr>
      <cdr:spPr>
        <a:xfrm xmlns:a="http://schemas.openxmlformats.org/drawingml/2006/main">
          <a:off x="940870" y="90490"/>
          <a:ext cx="7917657" cy="2738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200">
              <a:solidFill>
                <a:srgbClr val="595959"/>
              </a:solidFill>
            </a:rPr>
            <a:t>全国集計結果　都道府県別市町村得点</a:t>
          </a:r>
          <a:r>
            <a:rPr lang="en-US" altLang="ja-JP" sz="1200">
              <a:solidFill>
                <a:srgbClr val="595959"/>
              </a:solidFill>
            </a:rPr>
            <a:t>(</a:t>
          </a:r>
          <a:r>
            <a:rPr lang="ja-JP" altLang="en-US" sz="1200">
              <a:solidFill>
                <a:srgbClr val="595959"/>
              </a:solidFill>
            </a:rPr>
            <a:t>満点</a:t>
          </a:r>
          <a:r>
            <a:rPr lang="en-US" altLang="ja-JP" sz="1200">
              <a:solidFill>
                <a:srgbClr val="595959"/>
              </a:solidFill>
            </a:rPr>
            <a:t>885</a:t>
          </a:r>
          <a:r>
            <a:rPr lang="ja-JP" altLang="en-US" sz="1200">
              <a:solidFill>
                <a:srgbClr val="595959"/>
              </a:solidFill>
            </a:rPr>
            <a:t>点、平均点</a:t>
          </a:r>
          <a:r>
            <a:rPr lang="en-US" altLang="ja-JP" sz="1200">
              <a:solidFill>
                <a:srgbClr val="595959"/>
              </a:solidFill>
            </a:rPr>
            <a:t>436.3</a:t>
          </a:r>
          <a:r>
            <a:rPr lang="ja-JP" altLang="en-US" sz="1200">
              <a:solidFill>
                <a:srgbClr val="595959"/>
              </a:solidFill>
            </a:rPr>
            <a:t>点、得点率</a:t>
          </a:r>
          <a:r>
            <a:rPr lang="en-US" altLang="ja-JP" sz="1200">
              <a:solidFill>
                <a:srgbClr val="595959"/>
              </a:solidFill>
            </a:rPr>
            <a:t>49.3%)</a:t>
          </a:r>
          <a:endParaRPr lang="ja-JP" altLang="en-US" sz="1200">
            <a:solidFill>
              <a:srgbClr val="595959"/>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0.0842</cdr:x>
      <cdr:y>0.03303</cdr:y>
    </cdr:from>
    <cdr:to>
      <cdr:x>0.96724</cdr:x>
      <cdr:y>0.09594</cdr:y>
    </cdr:to>
    <cdr:sp macro="" textlink="">
      <cdr:nvSpPr>
        <cdr:cNvPr id="2" name="テキスト ボックス 1">
          <a:extLst xmlns:a="http://schemas.openxmlformats.org/drawingml/2006/main">
            <a:ext uri="{FF2B5EF4-FFF2-40B4-BE49-F238E27FC236}">
              <a16:creationId xmlns:a16="http://schemas.microsoft.com/office/drawing/2014/main" id="{0E21B944-8D06-4B78-A039-8886B7439CE8}"/>
            </a:ext>
          </a:extLst>
        </cdr:cNvPr>
        <cdr:cNvSpPr txBox="1"/>
      </cdr:nvSpPr>
      <cdr:spPr>
        <a:xfrm xmlns:a="http://schemas.openxmlformats.org/drawingml/2006/main">
          <a:off x="758923" y="200027"/>
          <a:ext cx="7959112"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(1)</a:t>
          </a:r>
          <a:r>
            <a:rPr lang="ja-JP" altLang="en-US" sz="1200">
              <a:solidFill>
                <a:schemeClr val="tx1">
                  <a:lumMod val="65000"/>
                  <a:lumOff val="35000"/>
                </a:schemeClr>
              </a:solidFill>
            </a:rPr>
            <a:t>介護支援専門員・介護サービス事業所等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80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31.5</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39.3%)</a:t>
          </a:r>
          <a:endParaRPr lang="ja-JP" altLang="en-US" sz="1200">
            <a:solidFill>
              <a:schemeClr val="tx1">
                <a:lumMod val="65000"/>
                <a:lumOff val="35000"/>
              </a:schemeClr>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0.05461</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492221" y="180977"/>
          <a:ext cx="8130563" cy="6191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(2)</a:t>
          </a:r>
          <a:r>
            <a:rPr lang="ja-JP" altLang="en-US" sz="1200">
              <a:solidFill>
                <a:schemeClr val="tx1">
                  <a:lumMod val="65000"/>
                  <a:lumOff val="35000"/>
                </a:schemeClr>
              </a:solidFill>
            </a:rPr>
            <a:t>地域包括支援センター・地域ケア会議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195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119.0</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61.1%)</a:t>
          </a:r>
          <a:endParaRPr lang="ja-JP" altLang="en-US" sz="1200">
            <a:solidFill>
              <a:schemeClr val="tx1">
                <a:lumMod val="65000"/>
                <a:lumOff val="35000"/>
              </a:schemeClr>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0.05461</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492221" y="180977"/>
          <a:ext cx="8130563" cy="6191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(2)</a:t>
          </a:r>
          <a:r>
            <a:rPr lang="ja-JP" altLang="en-US" sz="1200">
              <a:solidFill>
                <a:schemeClr val="tx1">
                  <a:lumMod val="65000"/>
                  <a:lumOff val="35000"/>
                </a:schemeClr>
              </a:solidFill>
            </a:rPr>
            <a:t>地域包括支援センター・地域ケア会議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115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63.8</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55.4%)</a:t>
          </a:r>
          <a:endParaRPr lang="ja-JP" altLang="en-US" sz="1200">
            <a:solidFill>
              <a:schemeClr val="tx1">
                <a:lumMod val="65000"/>
                <a:lumOff val="35000"/>
              </a:schemeClr>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0.18248</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1644747" y="180961"/>
          <a:ext cx="6978015" cy="6191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(3)</a:t>
          </a:r>
          <a:r>
            <a:rPr lang="ja-JP" altLang="en-US" sz="1200">
              <a:solidFill>
                <a:schemeClr val="tx1">
                  <a:lumMod val="65000"/>
                  <a:lumOff val="35000"/>
                </a:schemeClr>
              </a:solidFill>
            </a:rPr>
            <a:t>在宅医療・介護連携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85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63.1</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74.2%)</a:t>
          </a:r>
          <a:endParaRPr lang="ja-JP" altLang="en-US" sz="1200">
            <a:solidFill>
              <a:schemeClr val="tx1">
                <a:lumMod val="65000"/>
                <a:lumOff val="35000"/>
              </a:schemeClr>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0.18248</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1644747" y="180961"/>
          <a:ext cx="6978015" cy="6191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(3)</a:t>
          </a:r>
          <a:r>
            <a:rPr lang="ja-JP" altLang="en-US" sz="1200">
              <a:solidFill>
                <a:schemeClr val="tx1">
                  <a:lumMod val="65000"/>
                  <a:lumOff val="35000"/>
                </a:schemeClr>
              </a:solidFill>
            </a:rPr>
            <a:t>在宅医療・介護連携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8.9</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88.7%)</a:t>
          </a:r>
          <a:endParaRPr lang="ja-JP" altLang="en-US" sz="1200">
            <a:solidFill>
              <a:schemeClr val="tx1">
                <a:lumMod val="65000"/>
                <a:lumOff val="35000"/>
              </a:schemeClr>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0.11069</cdr:x>
      <cdr:y>0.02859</cdr:y>
    </cdr:from>
    <cdr:to>
      <cdr:x>0.88488</cdr:x>
      <cdr:y>0.13082</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92859" y="169357"/>
          <a:ext cx="6245023"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(4)</a:t>
          </a:r>
          <a:r>
            <a:rPr lang="ja-JP" altLang="en-US" sz="1200">
              <a:solidFill>
                <a:schemeClr val="tx1">
                  <a:lumMod val="65000"/>
                  <a:lumOff val="35000"/>
                </a:schemeClr>
              </a:solidFill>
            </a:rPr>
            <a:t>認知症総合支援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175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92.3</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52.8%)</a:t>
          </a:r>
          <a:endParaRPr lang="ja-JP" altLang="en-US" sz="1200">
            <a:solidFill>
              <a:schemeClr val="tx1">
                <a:lumMod val="65000"/>
                <a:lumOff val="35000"/>
              </a:schemeClr>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6" y="0"/>
            <a:ext cx="2949787" cy="496967"/>
          </a:xfrm>
          <a:prstGeom prst="rect">
            <a:avLst/>
          </a:prstGeom>
        </p:spPr>
        <p:txBody>
          <a:bodyPr vert="horz" lIns="91440" tIns="45720" rIns="91440" bIns="45720" rtlCol="0"/>
          <a:lstStyle>
            <a:lvl1pPr algn="r">
              <a:defRPr sz="1200"/>
            </a:lvl1pPr>
          </a:lstStyle>
          <a:p>
            <a:fld id="{9E916A4E-855B-4E10-9FE2-B2029671DBBF}" type="datetimeFigureOut">
              <a:rPr kumimoji="1" lang="ja-JP" altLang="en-US" smtClean="0"/>
              <a:pPr/>
              <a:t>2021/3/29</a:t>
            </a:fld>
            <a:endParaRPr kumimoji="1" lang="ja-JP" altLang="en-US"/>
          </a:p>
        </p:txBody>
      </p:sp>
      <p:sp>
        <p:nvSpPr>
          <p:cNvPr id="4" name="スライド イメージ プレースホルダ 3"/>
          <p:cNvSpPr>
            <a:spLocks noGrp="1" noRot="1" noChangeAspect="1"/>
          </p:cNvSpPr>
          <p:nvPr>
            <p:ph type="sldImg" idx="2"/>
          </p:nvPr>
        </p:nvSpPr>
        <p:spPr>
          <a:xfrm>
            <a:off x="825500" y="746125"/>
            <a:ext cx="5156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8" y="9440662"/>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9" name="スライド番号プレースホルダ 8"/>
          <p:cNvSpPr>
            <a:spLocks noGrp="1"/>
          </p:cNvSpPr>
          <p:nvPr>
            <p:ph type="sldNum" sz="quarter" idx="5"/>
          </p:nvPr>
        </p:nvSpPr>
        <p:spPr>
          <a:xfrm>
            <a:off x="3855354" y="9440874"/>
            <a:ext cx="2950263" cy="496887"/>
          </a:xfrm>
          <a:prstGeom prst="rect">
            <a:avLst/>
          </a:prstGeom>
        </p:spPr>
        <p:txBody>
          <a:bodyPr vert="horz" lIns="91440" tIns="45720" rIns="91440" bIns="45720" rtlCol="0" anchor="b"/>
          <a:lstStyle>
            <a:lvl1pPr algn="r">
              <a:defRPr sz="1200"/>
            </a:lvl1pPr>
          </a:lstStyle>
          <a:p>
            <a:fld id="{6383D9C0-EA71-4B3A-B74B-F2542B54A649}" type="slidenum">
              <a:rPr kumimoji="1" lang="ja-JP" altLang="en-US" smtClean="0"/>
              <a:pPr/>
              <a:t>‹#›</a:t>
            </a:fld>
            <a:endParaRPr kumimoji="1" lang="ja-JP" altLang="en-US"/>
          </a:p>
        </p:txBody>
      </p:sp>
    </p:spTree>
    <p:extLst>
      <p:ext uri="{BB962C8B-B14F-4D97-AF65-F5344CB8AC3E}">
        <p14:creationId xmlns:p14="http://schemas.microsoft.com/office/powerpoint/2010/main" val="1580029374"/>
      </p:ext>
    </p:extLst>
  </p:cSld>
  <p:clrMap bg1="lt1" tx1="dk1" bg2="lt2" tx2="dk2" accent1="accent1" accent2="accent2" accent3="accent3" accent4="accent4" accent5="accent5" accent6="accent6" hlink="hlink" folHlink="folHlink"/>
  <p:notesStyle>
    <a:lvl1pPr marL="0" algn="l" defTabSz="932580" rtl="0" eaLnBrk="1" latinLnBrk="0" hangingPunct="1">
      <a:defRPr kumimoji="1" sz="1200" kern="1200">
        <a:solidFill>
          <a:schemeClr val="tx1"/>
        </a:solidFill>
        <a:latin typeface="+mn-lt"/>
        <a:ea typeface="+mn-ea"/>
        <a:cs typeface="+mn-cs"/>
      </a:defRPr>
    </a:lvl1pPr>
    <a:lvl2pPr marL="466288" algn="l" defTabSz="932580" rtl="0" eaLnBrk="1" latinLnBrk="0" hangingPunct="1">
      <a:defRPr kumimoji="1" sz="1200" kern="1200">
        <a:solidFill>
          <a:schemeClr val="tx1"/>
        </a:solidFill>
        <a:latin typeface="+mn-lt"/>
        <a:ea typeface="+mn-ea"/>
        <a:cs typeface="+mn-cs"/>
      </a:defRPr>
    </a:lvl2pPr>
    <a:lvl3pPr marL="932580" algn="l" defTabSz="932580" rtl="0" eaLnBrk="1" latinLnBrk="0" hangingPunct="1">
      <a:defRPr kumimoji="1" sz="1200" kern="1200">
        <a:solidFill>
          <a:schemeClr val="tx1"/>
        </a:solidFill>
        <a:latin typeface="+mn-lt"/>
        <a:ea typeface="+mn-ea"/>
        <a:cs typeface="+mn-cs"/>
      </a:defRPr>
    </a:lvl3pPr>
    <a:lvl4pPr marL="1398867" algn="l" defTabSz="932580" rtl="0" eaLnBrk="1" latinLnBrk="0" hangingPunct="1">
      <a:defRPr kumimoji="1" sz="1200" kern="1200">
        <a:solidFill>
          <a:schemeClr val="tx1"/>
        </a:solidFill>
        <a:latin typeface="+mn-lt"/>
        <a:ea typeface="+mn-ea"/>
        <a:cs typeface="+mn-cs"/>
      </a:defRPr>
    </a:lvl4pPr>
    <a:lvl5pPr marL="1865158" algn="l" defTabSz="932580" rtl="0" eaLnBrk="1" latinLnBrk="0" hangingPunct="1">
      <a:defRPr kumimoji="1" sz="1200" kern="1200">
        <a:solidFill>
          <a:schemeClr val="tx1"/>
        </a:solidFill>
        <a:latin typeface="+mn-lt"/>
        <a:ea typeface="+mn-ea"/>
        <a:cs typeface="+mn-cs"/>
      </a:defRPr>
    </a:lvl5pPr>
    <a:lvl6pPr marL="2331439" algn="l" defTabSz="932580" rtl="0" eaLnBrk="1" latinLnBrk="0" hangingPunct="1">
      <a:defRPr kumimoji="1" sz="1200" kern="1200">
        <a:solidFill>
          <a:schemeClr val="tx1"/>
        </a:solidFill>
        <a:latin typeface="+mn-lt"/>
        <a:ea typeface="+mn-ea"/>
        <a:cs typeface="+mn-cs"/>
      </a:defRPr>
    </a:lvl6pPr>
    <a:lvl7pPr marL="2797735" algn="l" defTabSz="932580" rtl="0" eaLnBrk="1" latinLnBrk="0" hangingPunct="1">
      <a:defRPr kumimoji="1" sz="1200" kern="1200">
        <a:solidFill>
          <a:schemeClr val="tx1"/>
        </a:solidFill>
        <a:latin typeface="+mn-lt"/>
        <a:ea typeface="+mn-ea"/>
        <a:cs typeface="+mn-cs"/>
      </a:defRPr>
    </a:lvl7pPr>
    <a:lvl8pPr marL="3264024" algn="l" defTabSz="932580" rtl="0" eaLnBrk="1" latinLnBrk="0" hangingPunct="1">
      <a:defRPr kumimoji="1" sz="1200" kern="1200">
        <a:solidFill>
          <a:schemeClr val="tx1"/>
        </a:solidFill>
        <a:latin typeface="+mn-lt"/>
        <a:ea typeface="+mn-ea"/>
        <a:cs typeface="+mn-cs"/>
      </a:defRPr>
    </a:lvl8pPr>
    <a:lvl9pPr marL="3730316" algn="l" defTabSz="93258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54068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95705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04212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89654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77994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037141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13201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024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817265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29172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06257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0321157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639379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330065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06171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692104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17554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00638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75161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35259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93401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26628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47726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071839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020" y="2181249"/>
            <a:ext cx="8262224" cy="150507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58040" y="3978857"/>
            <a:ext cx="6804184" cy="1794387"/>
          </a:xfrm>
        </p:spPr>
        <p:txBody>
          <a:bodyPr/>
          <a:lstStyle>
            <a:lvl1pPr marL="0" indent="0" algn="ctr">
              <a:buNone/>
              <a:defRPr>
                <a:solidFill>
                  <a:schemeClr val="tx1">
                    <a:tint val="75000"/>
                  </a:schemeClr>
                </a:solidFill>
              </a:defRPr>
            </a:lvl1pPr>
            <a:lvl2pPr marL="448639" indent="0" algn="ctr">
              <a:buNone/>
              <a:defRPr>
                <a:solidFill>
                  <a:schemeClr val="tx1">
                    <a:tint val="75000"/>
                  </a:schemeClr>
                </a:solidFill>
              </a:defRPr>
            </a:lvl2pPr>
            <a:lvl3pPr marL="897280" indent="0" algn="ctr">
              <a:buNone/>
              <a:defRPr>
                <a:solidFill>
                  <a:schemeClr val="tx1">
                    <a:tint val="75000"/>
                  </a:schemeClr>
                </a:solidFill>
              </a:defRPr>
            </a:lvl3pPr>
            <a:lvl4pPr marL="1345921" indent="0" algn="ctr">
              <a:buNone/>
              <a:defRPr>
                <a:solidFill>
                  <a:schemeClr val="tx1">
                    <a:tint val="75000"/>
                  </a:schemeClr>
                </a:solidFill>
              </a:defRPr>
            </a:lvl4pPr>
            <a:lvl5pPr marL="1794560" indent="0" algn="ctr">
              <a:buNone/>
              <a:defRPr>
                <a:solidFill>
                  <a:schemeClr val="tx1">
                    <a:tint val="75000"/>
                  </a:schemeClr>
                </a:solidFill>
              </a:defRPr>
            </a:lvl5pPr>
            <a:lvl6pPr marL="2243201" indent="0" algn="ctr">
              <a:buNone/>
              <a:defRPr>
                <a:solidFill>
                  <a:schemeClr val="tx1">
                    <a:tint val="75000"/>
                  </a:schemeClr>
                </a:solidFill>
              </a:defRPr>
            </a:lvl6pPr>
            <a:lvl7pPr marL="2691839" indent="0" algn="ctr">
              <a:buNone/>
              <a:defRPr>
                <a:solidFill>
                  <a:schemeClr val="tx1">
                    <a:tint val="75000"/>
                  </a:schemeClr>
                </a:solidFill>
              </a:defRPr>
            </a:lvl7pPr>
            <a:lvl8pPr marL="3140479" indent="0" algn="ctr">
              <a:buNone/>
              <a:defRPr>
                <a:solidFill>
                  <a:schemeClr val="tx1">
                    <a:tint val="75000"/>
                  </a:schemeClr>
                </a:solidFill>
              </a:defRPr>
            </a:lvl8pPr>
            <a:lvl9pPr marL="358911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53EDA7A-E42B-4AD8-B0EF-8FB3DF1E6EF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9499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5F69AA-1E5F-46BF-BD9E-815CBE83D180}"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26453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634456" y="281229"/>
            <a:ext cx="2369315" cy="599104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26530" y="281229"/>
            <a:ext cx="6945938" cy="599104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189B6F-CF59-47A4-B4EC-9B9CAA72E370}"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560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275692-48FA-4EFB-81DA-501D4CC5BF61}"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7205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834" y="4511995"/>
            <a:ext cx="8262224" cy="1394550"/>
          </a:xfrm>
        </p:spPr>
        <p:txBody>
          <a:bodyPr anchor="t"/>
          <a:lstStyle>
            <a:lvl1pPr algn="l">
              <a:defRPr sz="3925"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7834" y="2976046"/>
            <a:ext cx="8262224" cy="1535955"/>
          </a:xfrm>
        </p:spPr>
        <p:txBody>
          <a:bodyPr anchor="b"/>
          <a:lstStyle>
            <a:lvl1pPr marL="0" indent="0">
              <a:buNone/>
              <a:defRPr sz="1963">
                <a:solidFill>
                  <a:schemeClr val="tx1">
                    <a:tint val="75000"/>
                  </a:schemeClr>
                </a:solidFill>
              </a:defRPr>
            </a:lvl1pPr>
            <a:lvl2pPr marL="448639" indent="0">
              <a:buNone/>
              <a:defRPr sz="1766">
                <a:solidFill>
                  <a:schemeClr val="tx1">
                    <a:tint val="75000"/>
                  </a:schemeClr>
                </a:solidFill>
              </a:defRPr>
            </a:lvl2pPr>
            <a:lvl3pPr marL="897280" indent="0">
              <a:buNone/>
              <a:defRPr sz="1570">
                <a:solidFill>
                  <a:schemeClr val="tx1">
                    <a:tint val="75000"/>
                  </a:schemeClr>
                </a:solidFill>
              </a:defRPr>
            </a:lvl3pPr>
            <a:lvl4pPr marL="1345921" indent="0">
              <a:buNone/>
              <a:defRPr sz="1374">
                <a:solidFill>
                  <a:schemeClr val="tx1">
                    <a:tint val="75000"/>
                  </a:schemeClr>
                </a:solidFill>
              </a:defRPr>
            </a:lvl4pPr>
            <a:lvl5pPr marL="1794560" indent="0">
              <a:buNone/>
              <a:defRPr sz="1374">
                <a:solidFill>
                  <a:schemeClr val="tx1">
                    <a:tint val="75000"/>
                  </a:schemeClr>
                </a:solidFill>
              </a:defRPr>
            </a:lvl5pPr>
            <a:lvl6pPr marL="2243201" indent="0">
              <a:buNone/>
              <a:defRPr sz="1374">
                <a:solidFill>
                  <a:schemeClr val="tx1">
                    <a:tint val="75000"/>
                  </a:schemeClr>
                </a:solidFill>
              </a:defRPr>
            </a:lvl6pPr>
            <a:lvl7pPr marL="2691839" indent="0">
              <a:buNone/>
              <a:defRPr sz="1374">
                <a:solidFill>
                  <a:schemeClr val="tx1">
                    <a:tint val="75000"/>
                  </a:schemeClr>
                </a:solidFill>
              </a:defRPr>
            </a:lvl7pPr>
            <a:lvl8pPr marL="3140479" indent="0">
              <a:buNone/>
              <a:defRPr sz="1374">
                <a:solidFill>
                  <a:schemeClr val="tx1">
                    <a:tint val="75000"/>
                  </a:schemeClr>
                </a:solidFill>
              </a:defRPr>
            </a:lvl8pPr>
            <a:lvl9pPr marL="3589119" indent="0">
              <a:buNone/>
              <a:defRPr sz="1374">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903E8A-BC81-4938-8A2A-0F6D12833333}"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6454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26540" y="1638379"/>
            <a:ext cx="4657626" cy="4633874"/>
          </a:xfrm>
        </p:spPr>
        <p:txBody>
          <a:bodyPr/>
          <a:lstStyle>
            <a:lvl1pPr>
              <a:defRPr sz="2748"/>
            </a:lvl1pPr>
            <a:lvl2pPr>
              <a:defRPr sz="2355"/>
            </a:lvl2pPr>
            <a:lvl3pPr>
              <a:defRPr sz="1963"/>
            </a:lvl3pPr>
            <a:lvl4pPr>
              <a:defRPr sz="1766"/>
            </a:lvl4pPr>
            <a:lvl5pPr>
              <a:defRPr sz="1766"/>
            </a:lvl5pPr>
            <a:lvl6pPr>
              <a:defRPr sz="1766"/>
            </a:lvl6pPr>
            <a:lvl7pPr>
              <a:defRPr sz="1766"/>
            </a:lvl7pPr>
            <a:lvl8pPr>
              <a:defRPr sz="1766"/>
            </a:lvl8pPr>
            <a:lvl9pPr>
              <a:defRPr sz="176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346171" y="1638379"/>
            <a:ext cx="4657626" cy="4633874"/>
          </a:xfrm>
        </p:spPr>
        <p:txBody>
          <a:bodyPr/>
          <a:lstStyle>
            <a:lvl1pPr>
              <a:defRPr sz="2748"/>
            </a:lvl1pPr>
            <a:lvl2pPr>
              <a:defRPr sz="2355"/>
            </a:lvl2pPr>
            <a:lvl3pPr>
              <a:defRPr sz="1963"/>
            </a:lvl3pPr>
            <a:lvl4pPr>
              <a:defRPr sz="1766"/>
            </a:lvl4pPr>
            <a:lvl5pPr>
              <a:defRPr sz="1766"/>
            </a:lvl5pPr>
            <a:lvl6pPr>
              <a:defRPr sz="1766"/>
            </a:lvl6pPr>
            <a:lvl7pPr>
              <a:defRPr sz="1766"/>
            </a:lvl7pPr>
            <a:lvl8pPr>
              <a:defRPr sz="1766"/>
            </a:lvl8pPr>
            <a:lvl9pPr>
              <a:defRPr sz="176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5D63973-D2A9-4A18-A994-235425B60EC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186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6014" y="281186"/>
            <a:ext cx="8748237" cy="1170252"/>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13" y="1571714"/>
            <a:ext cx="4294804" cy="655016"/>
          </a:xfrm>
        </p:spPr>
        <p:txBody>
          <a:bodyPr anchor="b"/>
          <a:lstStyle>
            <a:lvl1pPr marL="0" indent="0">
              <a:buNone/>
              <a:defRPr sz="2355" b="1"/>
            </a:lvl1pPr>
            <a:lvl2pPr marL="448639" indent="0">
              <a:buNone/>
              <a:defRPr sz="1963" b="1"/>
            </a:lvl2pPr>
            <a:lvl3pPr marL="897280" indent="0">
              <a:buNone/>
              <a:defRPr sz="1766" b="1"/>
            </a:lvl3pPr>
            <a:lvl4pPr marL="1345921" indent="0">
              <a:buNone/>
              <a:defRPr sz="1570" b="1"/>
            </a:lvl4pPr>
            <a:lvl5pPr marL="1794560" indent="0">
              <a:buNone/>
              <a:defRPr sz="1570" b="1"/>
            </a:lvl5pPr>
            <a:lvl6pPr marL="2243201" indent="0">
              <a:buNone/>
              <a:defRPr sz="1570" b="1"/>
            </a:lvl6pPr>
            <a:lvl7pPr marL="2691839" indent="0">
              <a:buNone/>
              <a:defRPr sz="1570" b="1"/>
            </a:lvl7pPr>
            <a:lvl8pPr marL="3140479" indent="0">
              <a:buNone/>
              <a:defRPr sz="1570" b="1"/>
            </a:lvl8pPr>
            <a:lvl9pPr marL="3589119" indent="0">
              <a:buNone/>
              <a:defRPr sz="157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6013" y="2226733"/>
            <a:ext cx="4294804" cy="4045497"/>
          </a:xfrm>
        </p:spPr>
        <p:txBody>
          <a:bodyPr/>
          <a:lstStyle>
            <a:lvl1pPr>
              <a:defRPr sz="2355"/>
            </a:lvl1pPr>
            <a:lvl2pPr>
              <a:defRPr sz="1963"/>
            </a:lvl2pPr>
            <a:lvl3pPr>
              <a:defRPr sz="1766"/>
            </a:lvl3pPr>
            <a:lvl4pPr>
              <a:defRPr sz="1570"/>
            </a:lvl4pPr>
            <a:lvl5pPr>
              <a:defRPr sz="1570"/>
            </a:lvl5pPr>
            <a:lvl6pPr>
              <a:defRPr sz="1570"/>
            </a:lvl6pPr>
            <a:lvl7pPr>
              <a:defRPr sz="1570"/>
            </a:lvl7pPr>
            <a:lvl8pPr>
              <a:defRPr sz="1570"/>
            </a:lvl8pPr>
            <a:lvl9pPr>
              <a:defRPr sz="157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37764" y="1571714"/>
            <a:ext cx="4296492" cy="655016"/>
          </a:xfrm>
        </p:spPr>
        <p:txBody>
          <a:bodyPr anchor="b"/>
          <a:lstStyle>
            <a:lvl1pPr marL="0" indent="0">
              <a:buNone/>
              <a:defRPr sz="2355" b="1"/>
            </a:lvl1pPr>
            <a:lvl2pPr marL="448639" indent="0">
              <a:buNone/>
              <a:defRPr sz="1963" b="1"/>
            </a:lvl2pPr>
            <a:lvl3pPr marL="897280" indent="0">
              <a:buNone/>
              <a:defRPr sz="1766" b="1"/>
            </a:lvl3pPr>
            <a:lvl4pPr marL="1345921" indent="0">
              <a:buNone/>
              <a:defRPr sz="1570" b="1"/>
            </a:lvl4pPr>
            <a:lvl5pPr marL="1794560" indent="0">
              <a:buNone/>
              <a:defRPr sz="1570" b="1"/>
            </a:lvl5pPr>
            <a:lvl6pPr marL="2243201" indent="0">
              <a:buNone/>
              <a:defRPr sz="1570" b="1"/>
            </a:lvl6pPr>
            <a:lvl7pPr marL="2691839" indent="0">
              <a:buNone/>
              <a:defRPr sz="1570" b="1"/>
            </a:lvl7pPr>
            <a:lvl8pPr marL="3140479" indent="0">
              <a:buNone/>
              <a:defRPr sz="1570" b="1"/>
            </a:lvl8pPr>
            <a:lvl9pPr marL="3589119" indent="0">
              <a:buNone/>
              <a:defRPr sz="157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37764" y="2226733"/>
            <a:ext cx="4296492" cy="4045497"/>
          </a:xfrm>
        </p:spPr>
        <p:txBody>
          <a:bodyPr/>
          <a:lstStyle>
            <a:lvl1pPr>
              <a:defRPr sz="2355"/>
            </a:lvl1pPr>
            <a:lvl2pPr>
              <a:defRPr sz="1963"/>
            </a:lvl2pPr>
            <a:lvl3pPr>
              <a:defRPr sz="1766"/>
            </a:lvl3pPr>
            <a:lvl4pPr>
              <a:defRPr sz="1570"/>
            </a:lvl4pPr>
            <a:lvl5pPr>
              <a:defRPr sz="1570"/>
            </a:lvl5pPr>
            <a:lvl6pPr>
              <a:defRPr sz="1570"/>
            </a:lvl6pPr>
            <a:lvl7pPr>
              <a:defRPr sz="1570"/>
            </a:lvl7pPr>
            <a:lvl8pPr>
              <a:defRPr sz="1570"/>
            </a:lvl8pPr>
            <a:lvl9pPr>
              <a:defRPr sz="157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390D3C6-6FF7-44ED-BC2F-B9B8041B697E}"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75768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101C57-DD06-42E5-B55C-600EDF84D03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7866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4B553E-EAAE-4A76-B2AF-319FBB2EBDB3}"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23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21" y="279560"/>
            <a:ext cx="3197900" cy="1189756"/>
          </a:xfrm>
        </p:spPr>
        <p:txBody>
          <a:bodyPr anchor="b"/>
          <a:lstStyle>
            <a:lvl1pPr algn="l">
              <a:defRPr sz="1963"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00355" y="279603"/>
            <a:ext cx="5433897" cy="5992667"/>
          </a:xfrm>
        </p:spPr>
        <p:txBody>
          <a:bodyPr/>
          <a:lstStyle>
            <a:lvl1pPr>
              <a:defRPr sz="3140"/>
            </a:lvl1pPr>
            <a:lvl2pPr>
              <a:defRPr sz="2748"/>
            </a:lvl2pPr>
            <a:lvl3pPr>
              <a:defRPr sz="2355"/>
            </a:lvl3pPr>
            <a:lvl4pPr>
              <a:defRPr sz="1963"/>
            </a:lvl4pPr>
            <a:lvl5pPr>
              <a:defRPr sz="1963"/>
            </a:lvl5pPr>
            <a:lvl6pPr>
              <a:defRPr sz="1963"/>
            </a:lvl6pPr>
            <a:lvl7pPr>
              <a:defRPr sz="1963"/>
            </a:lvl7pPr>
            <a:lvl8pPr>
              <a:defRPr sz="1963"/>
            </a:lvl8pPr>
            <a:lvl9pPr>
              <a:defRPr sz="196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6021" y="1469320"/>
            <a:ext cx="3197900" cy="4802910"/>
          </a:xfrm>
        </p:spPr>
        <p:txBody>
          <a:bodyPr/>
          <a:lstStyle>
            <a:lvl1pPr marL="0" indent="0">
              <a:buNone/>
              <a:defRPr sz="1374"/>
            </a:lvl1pPr>
            <a:lvl2pPr marL="448639" indent="0">
              <a:buNone/>
              <a:defRPr sz="1178"/>
            </a:lvl2pPr>
            <a:lvl3pPr marL="897280" indent="0">
              <a:buNone/>
              <a:defRPr sz="981"/>
            </a:lvl3pPr>
            <a:lvl4pPr marL="1345921" indent="0">
              <a:buNone/>
              <a:defRPr sz="883"/>
            </a:lvl4pPr>
            <a:lvl5pPr marL="1794560" indent="0">
              <a:buNone/>
              <a:defRPr sz="883"/>
            </a:lvl5pPr>
            <a:lvl6pPr marL="2243201" indent="0">
              <a:buNone/>
              <a:defRPr sz="883"/>
            </a:lvl6pPr>
            <a:lvl7pPr marL="2691839" indent="0">
              <a:buNone/>
              <a:defRPr sz="883"/>
            </a:lvl7pPr>
            <a:lvl8pPr marL="3140479" indent="0">
              <a:buNone/>
              <a:defRPr sz="883"/>
            </a:lvl8pPr>
            <a:lvl9pPr marL="3589119" indent="0">
              <a:buNone/>
              <a:defRPr sz="88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C7208D0-B531-45E7-A0A2-6BE043AE4E7E}"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2998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244" y="4915064"/>
            <a:ext cx="5832158" cy="580251"/>
          </a:xfrm>
        </p:spPr>
        <p:txBody>
          <a:bodyPr anchor="b"/>
          <a:lstStyle>
            <a:lvl1pPr algn="l">
              <a:defRPr sz="1963"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05244" y="627385"/>
            <a:ext cx="5832158" cy="4212908"/>
          </a:xfrm>
        </p:spPr>
        <p:txBody>
          <a:bodyPr/>
          <a:lstStyle>
            <a:lvl1pPr marL="0" indent="0">
              <a:buNone/>
              <a:defRPr sz="3140"/>
            </a:lvl1pPr>
            <a:lvl2pPr marL="448639" indent="0">
              <a:buNone/>
              <a:defRPr sz="2748"/>
            </a:lvl2pPr>
            <a:lvl3pPr marL="897280" indent="0">
              <a:buNone/>
              <a:defRPr sz="2355"/>
            </a:lvl3pPr>
            <a:lvl4pPr marL="1345921" indent="0">
              <a:buNone/>
              <a:defRPr sz="1963"/>
            </a:lvl4pPr>
            <a:lvl5pPr marL="1794560" indent="0">
              <a:buNone/>
              <a:defRPr sz="1963"/>
            </a:lvl5pPr>
            <a:lvl6pPr marL="2243201" indent="0">
              <a:buNone/>
              <a:defRPr sz="1963"/>
            </a:lvl6pPr>
            <a:lvl7pPr marL="2691839" indent="0">
              <a:buNone/>
              <a:defRPr sz="1963"/>
            </a:lvl7pPr>
            <a:lvl8pPr marL="3140479" indent="0">
              <a:buNone/>
              <a:defRPr sz="1963"/>
            </a:lvl8pPr>
            <a:lvl9pPr marL="3589119" indent="0">
              <a:buNone/>
              <a:defRPr sz="1963"/>
            </a:lvl9pPr>
          </a:lstStyle>
          <a:p>
            <a:endParaRPr kumimoji="1" lang="ja-JP" altLang="en-US"/>
          </a:p>
        </p:txBody>
      </p:sp>
      <p:sp>
        <p:nvSpPr>
          <p:cNvPr id="4" name="テキスト プレースホルダー 3"/>
          <p:cNvSpPr>
            <a:spLocks noGrp="1"/>
          </p:cNvSpPr>
          <p:nvPr>
            <p:ph type="body" sz="half" idx="2"/>
          </p:nvPr>
        </p:nvSpPr>
        <p:spPr>
          <a:xfrm>
            <a:off x="1905244" y="5495310"/>
            <a:ext cx="5832158" cy="824052"/>
          </a:xfrm>
        </p:spPr>
        <p:txBody>
          <a:bodyPr/>
          <a:lstStyle>
            <a:lvl1pPr marL="0" indent="0">
              <a:buNone/>
              <a:defRPr sz="1374"/>
            </a:lvl1pPr>
            <a:lvl2pPr marL="448639" indent="0">
              <a:buNone/>
              <a:defRPr sz="1178"/>
            </a:lvl2pPr>
            <a:lvl3pPr marL="897280" indent="0">
              <a:buNone/>
              <a:defRPr sz="981"/>
            </a:lvl3pPr>
            <a:lvl4pPr marL="1345921" indent="0">
              <a:buNone/>
              <a:defRPr sz="883"/>
            </a:lvl4pPr>
            <a:lvl5pPr marL="1794560" indent="0">
              <a:buNone/>
              <a:defRPr sz="883"/>
            </a:lvl5pPr>
            <a:lvl6pPr marL="2243201" indent="0">
              <a:buNone/>
              <a:defRPr sz="883"/>
            </a:lvl6pPr>
            <a:lvl7pPr marL="2691839" indent="0">
              <a:buNone/>
              <a:defRPr sz="883"/>
            </a:lvl7pPr>
            <a:lvl8pPr marL="3140479" indent="0">
              <a:buNone/>
              <a:defRPr sz="883"/>
            </a:lvl8pPr>
            <a:lvl9pPr marL="3589119" indent="0">
              <a:buNone/>
              <a:defRPr sz="88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1F8A9D-41A9-4E16-976A-89277483D677}"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41766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14" y="281186"/>
            <a:ext cx="8748237" cy="117025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14" y="1638379"/>
            <a:ext cx="8748237" cy="4633874"/>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6013" y="6507945"/>
            <a:ext cx="2268061" cy="373831"/>
          </a:xfrm>
          <a:prstGeom prst="rect">
            <a:avLst/>
          </a:prstGeom>
        </p:spPr>
        <p:txBody>
          <a:bodyPr vert="horz" lIns="91440" tIns="45720" rIns="91440" bIns="45720" rtlCol="0" anchor="ctr"/>
          <a:lstStyle>
            <a:lvl1pPr algn="l">
              <a:defRPr sz="1178">
                <a:solidFill>
                  <a:schemeClr val="tx1">
                    <a:tint val="75000"/>
                  </a:schemeClr>
                </a:solidFill>
              </a:defRPr>
            </a:lvl1pPr>
          </a:lstStyle>
          <a:p>
            <a:pPr defTabSz="897280"/>
            <a:fld id="{D7EF3801-AC97-4C51-A839-FA1CEF2C2666}"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21091" y="6507945"/>
            <a:ext cx="3078083" cy="373831"/>
          </a:xfrm>
          <a:prstGeom prst="rect">
            <a:avLst/>
          </a:prstGeom>
        </p:spPr>
        <p:txBody>
          <a:bodyPr vert="horz" lIns="91440" tIns="45720" rIns="91440" bIns="45720" rtlCol="0" anchor="ctr"/>
          <a:lstStyle>
            <a:lvl1pPr algn="ctr">
              <a:defRPr sz="1178">
                <a:solidFill>
                  <a:schemeClr val="tx1">
                    <a:tint val="75000"/>
                  </a:schemeClr>
                </a:solidFill>
              </a:defRPr>
            </a:lvl1pPr>
          </a:lstStyle>
          <a:p>
            <a:pPr defTabSz="89728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66190" y="6507945"/>
            <a:ext cx="2268061" cy="373831"/>
          </a:xfrm>
          <a:prstGeom prst="rect">
            <a:avLst/>
          </a:prstGeom>
        </p:spPr>
        <p:txBody>
          <a:bodyPr vert="horz" lIns="91440" tIns="45720" rIns="91440" bIns="45720" rtlCol="0" anchor="ctr"/>
          <a:lstStyle>
            <a:lvl1pPr algn="r">
              <a:defRPr sz="1178">
                <a:solidFill>
                  <a:schemeClr val="tx1">
                    <a:tint val="75000"/>
                  </a:schemeClr>
                </a:solidFill>
              </a:defRPr>
            </a:lvl1pPr>
          </a:lstStyle>
          <a:p>
            <a:pPr defTabSz="897280"/>
            <a:fld id="{C0C02159-FCF7-4816-A725-D501C7B40F8E}" type="slidenum">
              <a:rPr lang="ja-JP" altLang="en-US" smtClean="0">
                <a:solidFill>
                  <a:prstClr val="black">
                    <a:tint val="75000"/>
                  </a:prstClr>
                </a:solidFill>
              </a:rPr>
              <a:pPr defTabSz="897280"/>
              <a:t>‹#›</a:t>
            </a:fld>
            <a:endParaRPr lang="ja-JP" altLang="en-US">
              <a:solidFill>
                <a:prstClr val="black">
                  <a:tint val="75000"/>
                </a:prstClr>
              </a:solidFill>
            </a:endParaRPr>
          </a:p>
        </p:txBody>
      </p:sp>
    </p:spTree>
    <p:extLst>
      <p:ext uri="{BB962C8B-B14F-4D97-AF65-F5344CB8AC3E}">
        <p14:creationId xmlns:p14="http://schemas.microsoft.com/office/powerpoint/2010/main" val="1978937091"/>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hf hdr="0" ftr="0" dt="0"/>
  <p:txStyles>
    <p:titleStyle>
      <a:lvl1pPr algn="ctr" defTabSz="897280" rtl="0" eaLnBrk="1" latinLnBrk="0" hangingPunct="1">
        <a:spcBef>
          <a:spcPct val="0"/>
        </a:spcBef>
        <a:buNone/>
        <a:defRPr kumimoji="1" sz="4318" kern="1200">
          <a:solidFill>
            <a:schemeClr val="tx1"/>
          </a:solidFill>
          <a:latin typeface="+mj-lt"/>
          <a:ea typeface="+mj-ea"/>
          <a:cs typeface="+mj-cs"/>
        </a:defRPr>
      </a:lvl1pPr>
    </p:titleStyle>
    <p:bodyStyle>
      <a:lvl1pPr marL="336480" indent="-336480" algn="l" defTabSz="897280" rtl="0" eaLnBrk="1" latinLnBrk="0" hangingPunct="1">
        <a:spcBef>
          <a:spcPct val="20000"/>
        </a:spcBef>
        <a:buFont typeface="Arial" panose="020B0604020202020204" pitchFamily="34" charset="0"/>
        <a:buChar char="•"/>
        <a:defRPr kumimoji="1" sz="3140" kern="1200">
          <a:solidFill>
            <a:schemeClr val="tx1"/>
          </a:solidFill>
          <a:latin typeface="+mn-lt"/>
          <a:ea typeface="+mn-ea"/>
          <a:cs typeface="+mn-cs"/>
        </a:defRPr>
      </a:lvl1pPr>
      <a:lvl2pPr marL="729040" indent="-280402" algn="l" defTabSz="897280" rtl="0" eaLnBrk="1" latinLnBrk="0" hangingPunct="1">
        <a:spcBef>
          <a:spcPct val="20000"/>
        </a:spcBef>
        <a:buFont typeface="Arial" panose="020B0604020202020204" pitchFamily="34" charset="0"/>
        <a:buChar char="–"/>
        <a:defRPr kumimoji="1" sz="2748" kern="1200">
          <a:solidFill>
            <a:schemeClr val="tx1"/>
          </a:solidFill>
          <a:latin typeface="+mn-lt"/>
          <a:ea typeface="+mn-ea"/>
          <a:cs typeface="+mn-cs"/>
        </a:defRPr>
      </a:lvl2pPr>
      <a:lvl3pPr marL="1121600" indent="-224320" algn="l" defTabSz="897280" rtl="0" eaLnBrk="1" latinLnBrk="0" hangingPunct="1">
        <a:spcBef>
          <a:spcPct val="20000"/>
        </a:spcBef>
        <a:buFont typeface="Arial" panose="020B0604020202020204" pitchFamily="34" charset="0"/>
        <a:buChar char="•"/>
        <a:defRPr kumimoji="1" sz="2355" kern="1200">
          <a:solidFill>
            <a:schemeClr val="tx1"/>
          </a:solidFill>
          <a:latin typeface="+mn-lt"/>
          <a:ea typeface="+mn-ea"/>
          <a:cs typeface="+mn-cs"/>
        </a:defRPr>
      </a:lvl3pPr>
      <a:lvl4pPr marL="1570241"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4pPr>
      <a:lvl5pPr marL="2018880"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5pPr>
      <a:lvl6pPr marL="2467521"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6pPr>
      <a:lvl7pPr marL="2916161"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7pPr>
      <a:lvl8pPr marL="3364800"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8pPr>
      <a:lvl9pPr marL="3813440"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9pPr>
    </p:bodyStyle>
    <p:otherStyle>
      <a:defPPr>
        <a:defRPr lang="ja-JP"/>
      </a:defPPr>
      <a:lvl1pPr marL="0" algn="l" defTabSz="897280" rtl="0" eaLnBrk="1" latinLnBrk="0" hangingPunct="1">
        <a:defRPr kumimoji="1" sz="1766" kern="1200">
          <a:solidFill>
            <a:schemeClr val="tx1"/>
          </a:solidFill>
          <a:latin typeface="+mn-lt"/>
          <a:ea typeface="+mn-ea"/>
          <a:cs typeface="+mn-cs"/>
        </a:defRPr>
      </a:lvl1pPr>
      <a:lvl2pPr marL="448639" algn="l" defTabSz="897280" rtl="0" eaLnBrk="1" latinLnBrk="0" hangingPunct="1">
        <a:defRPr kumimoji="1" sz="1766" kern="1200">
          <a:solidFill>
            <a:schemeClr val="tx1"/>
          </a:solidFill>
          <a:latin typeface="+mn-lt"/>
          <a:ea typeface="+mn-ea"/>
          <a:cs typeface="+mn-cs"/>
        </a:defRPr>
      </a:lvl2pPr>
      <a:lvl3pPr marL="897280" algn="l" defTabSz="897280" rtl="0" eaLnBrk="1" latinLnBrk="0" hangingPunct="1">
        <a:defRPr kumimoji="1" sz="1766" kern="1200">
          <a:solidFill>
            <a:schemeClr val="tx1"/>
          </a:solidFill>
          <a:latin typeface="+mn-lt"/>
          <a:ea typeface="+mn-ea"/>
          <a:cs typeface="+mn-cs"/>
        </a:defRPr>
      </a:lvl3pPr>
      <a:lvl4pPr marL="1345921" algn="l" defTabSz="897280" rtl="0" eaLnBrk="1" latinLnBrk="0" hangingPunct="1">
        <a:defRPr kumimoji="1" sz="1766" kern="1200">
          <a:solidFill>
            <a:schemeClr val="tx1"/>
          </a:solidFill>
          <a:latin typeface="+mn-lt"/>
          <a:ea typeface="+mn-ea"/>
          <a:cs typeface="+mn-cs"/>
        </a:defRPr>
      </a:lvl4pPr>
      <a:lvl5pPr marL="1794560" algn="l" defTabSz="897280" rtl="0" eaLnBrk="1" latinLnBrk="0" hangingPunct="1">
        <a:defRPr kumimoji="1" sz="1766" kern="1200">
          <a:solidFill>
            <a:schemeClr val="tx1"/>
          </a:solidFill>
          <a:latin typeface="+mn-lt"/>
          <a:ea typeface="+mn-ea"/>
          <a:cs typeface="+mn-cs"/>
        </a:defRPr>
      </a:lvl5pPr>
      <a:lvl6pPr marL="2243201" algn="l" defTabSz="897280" rtl="0" eaLnBrk="1" latinLnBrk="0" hangingPunct="1">
        <a:defRPr kumimoji="1" sz="1766" kern="1200">
          <a:solidFill>
            <a:schemeClr val="tx1"/>
          </a:solidFill>
          <a:latin typeface="+mn-lt"/>
          <a:ea typeface="+mn-ea"/>
          <a:cs typeface="+mn-cs"/>
        </a:defRPr>
      </a:lvl6pPr>
      <a:lvl7pPr marL="2691839" algn="l" defTabSz="897280" rtl="0" eaLnBrk="1" latinLnBrk="0" hangingPunct="1">
        <a:defRPr kumimoji="1" sz="1766" kern="1200">
          <a:solidFill>
            <a:schemeClr val="tx1"/>
          </a:solidFill>
          <a:latin typeface="+mn-lt"/>
          <a:ea typeface="+mn-ea"/>
          <a:cs typeface="+mn-cs"/>
        </a:defRPr>
      </a:lvl7pPr>
      <a:lvl8pPr marL="3140479" algn="l" defTabSz="897280" rtl="0" eaLnBrk="1" latinLnBrk="0" hangingPunct="1">
        <a:defRPr kumimoji="1" sz="1766" kern="1200">
          <a:solidFill>
            <a:schemeClr val="tx1"/>
          </a:solidFill>
          <a:latin typeface="+mn-lt"/>
          <a:ea typeface="+mn-ea"/>
          <a:cs typeface="+mn-cs"/>
        </a:defRPr>
      </a:lvl8pPr>
      <a:lvl9pPr marL="3589119" algn="l" defTabSz="897280" rtl="0" eaLnBrk="1" latinLnBrk="0" hangingPunct="1">
        <a:defRPr kumimoji="1" sz="17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年度（市町村分） 　</a:t>
            </a:r>
            <a:r>
              <a:rPr lang="ja-JP" altLang="en-US" sz="1964" b="1" dirty="0">
                <a:solidFill>
                  <a:prstClr val="white"/>
                </a:solidFill>
                <a:latin typeface="Meiryo UI" panose="020B0604030504040204" pitchFamily="50" charset="-128"/>
                <a:ea typeface="Meiryo UI" panose="020B0604030504040204" pitchFamily="50" charset="-128"/>
              </a:rPr>
              <a:t>保険者機能強化推進交付金に係る評価結果＜全体＞</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10" name="スライド番号プレースホルダー 1">
            <a:extLst>
              <a:ext uri="{FF2B5EF4-FFF2-40B4-BE49-F238E27FC236}">
                <a16:creationId xmlns:a16="http://schemas.microsoft.com/office/drawing/2014/main" id="{81552CBA-9FDD-4F9D-846F-360B78E27613}"/>
              </a:ext>
            </a:extLst>
          </p:cNvPr>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2" name="グラフ 1">
            <a:extLst>
              <a:ext uri="{FF2B5EF4-FFF2-40B4-BE49-F238E27FC236}">
                <a16:creationId xmlns:a16="http://schemas.microsoft.com/office/drawing/2014/main" id="{ED2615CB-586D-471C-AAE7-D539586642A4}"/>
              </a:ext>
            </a:extLst>
          </p:cNvPr>
          <p:cNvGraphicFramePr>
            <a:graphicFrameLocks/>
          </p:cNvGraphicFramePr>
          <p:nvPr>
            <p:extLst/>
          </p:nvPr>
        </p:nvGraphicFramePr>
        <p:xfrm>
          <a:off x="287292" y="541456"/>
          <a:ext cx="9145679"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3196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2"/>
            <a:ext cx="9720263" cy="3823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570" b="1" dirty="0">
                <a:solidFill>
                  <a:prstClr val="white"/>
                </a:solidFill>
                <a:latin typeface="Meiryo UI" panose="020B0604030504040204" pitchFamily="50" charset="-128"/>
                <a:ea typeface="Meiryo UI" panose="020B0604030504040204" pitchFamily="50" charset="-128"/>
              </a:rPr>
              <a:t>2021</a:t>
            </a:r>
            <a:r>
              <a:rPr lang="ja-JP" altLang="en-US" sz="1570" b="1" dirty="0">
                <a:solidFill>
                  <a:prstClr val="white"/>
                </a:solidFill>
                <a:latin typeface="Meiryo UI" panose="020B0604030504040204" pitchFamily="50" charset="-128"/>
                <a:ea typeface="Meiryo UI" panose="020B0604030504040204" pitchFamily="50" charset="-128"/>
              </a:rPr>
              <a:t>年度（市町村分） 　 </a:t>
            </a:r>
            <a:r>
              <a:rPr lang="ja-JP" altLang="ja-JP" sz="1570" b="1" dirty="0">
                <a:latin typeface="Meiryo UI" panose="020B0604030504040204" pitchFamily="50" charset="-128"/>
                <a:ea typeface="Meiryo UI" panose="020B0604030504040204" pitchFamily="50" charset="-128"/>
              </a:rPr>
              <a:t>Ⅰ　ＰＤＣＡサイクルの活用による保険者機能の強化に向けた体制等の構築</a:t>
            </a:r>
            <a:r>
              <a:rPr lang="ja-JP" altLang="en-US" sz="1570" b="1" dirty="0">
                <a:latin typeface="Meiryo UI" panose="020B0604030504040204" pitchFamily="50" charset="-128"/>
                <a:ea typeface="Meiryo UI" panose="020B0604030504040204" pitchFamily="50" charset="-128"/>
              </a:rPr>
              <a:t>＜全体＞</a:t>
            </a:r>
            <a:endParaRPr lang="en-US" altLang="ja-JP" sz="1570" b="1"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8849D91D-8119-4E48-983F-9EB6B20DE94D}"/>
              </a:ext>
            </a:extLst>
          </p:cNvPr>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10</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AB3BF802-1573-4AD5-B320-03A281BBDAA0}"/>
              </a:ext>
            </a:extLst>
          </p:cNvPr>
          <p:cNvGraphicFramePr>
            <a:graphicFrameLocks/>
          </p:cNvGraphicFramePr>
          <p:nvPr/>
        </p:nvGraphicFramePr>
        <p:xfrm>
          <a:off x="361931" y="483156"/>
          <a:ext cx="8996400" cy="605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193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2"/>
            <a:ext cx="9720263" cy="3823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570" b="1" dirty="0">
                <a:solidFill>
                  <a:prstClr val="white"/>
                </a:solidFill>
                <a:latin typeface="Meiryo UI" panose="020B0604030504040204" pitchFamily="50" charset="-128"/>
                <a:ea typeface="Meiryo UI" panose="020B0604030504040204" pitchFamily="50" charset="-128"/>
              </a:rPr>
              <a:t>2021</a:t>
            </a:r>
            <a:r>
              <a:rPr lang="ja-JP" altLang="en-US" sz="1570" b="1" dirty="0">
                <a:solidFill>
                  <a:prstClr val="white"/>
                </a:solidFill>
                <a:latin typeface="Meiryo UI" panose="020B0604030504040204" pitchFamily="50" charset="-128"/>
                <a:ea typeface="Meiryo UI" panose="020B0604030504040204" pitchFamily="50" charset="-128"/>
              </a:rPr>
              <a:t>年度（市町村分） 　 </a:t>
            </a:r>
            <a:r>
              <a:rPr lang="ja-JP" altLang="ja-JP" sz="1570" b="1" dirty="0">
                <a:latin typeface="Meiryo UI" panose="020B0604030504040204" pitchFamily="50" charset="-128"/>
                <a:ea typeface="Meiryo UI" panose="020B0604030504040204" pitchFamily="50" charset="-128"/>
              </a:rPr>
              <a:t>Ⅰ　ＰＤＣＡサイクルの活用による保険者機能の強化に向けた体制等の構築</a:t>
            </a:r>
            <a:r>
              <a:rPr lang="ja-JP" altLang="en-US" sz="1200" b="1" dirty="0">
                <a:latin typeface="Meiryo UI" panose="020B0604030504040204" pitchFamily="50" charset="-128"/>
                <a:ea typeface="Meiryo UI" panose="020B0604030504040204" pitchFamily="50" charset="-128"/>
              </a:rPr>
              <a:t>＜推進分＞</a:t>
            </a:r>
            <a:endParaRPr lang="en-US" altLang="ja-JP" sz="1570" b="1" dirty="0">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A570399F-8CDF-4353-8CD6-D225D8221642}"/>
              </a:ext>
            </a:extLst>
          </p:cNvPr>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11</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8" name="グラフ 7">
            <a:extLst>
              <a:ext uri="{FF2B5EF4-FFF2-40B4-BE49-F238E27FC236}">
                <a16:creationId xmlns:a16="http://schemas.microsoft.com/office/drawing/2014/main" id="{6242A709-6E98-4674-A429-834287AD319D}"/>
              </a:ext>
            </a:extLst>
          </p:cNvPr>
          <p:cNvGraphicFramePr>
            <a:graphicFrameLocks/>
          </p:cNvGraphicFramePr>
          <p:nvPr/>
        </p:nvGraphicFramePr>
        <p:xfrm>
          <a:off x="351572" y="482626"/>
          <a:ext cx="9017119"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11776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2"/>
            <a:ext cx="9720263" cy="3823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570" b="1" dirty="0">
                <a:solidFill>
                  <a:prstClr val="white"/>
                </a:solidFill>
                <a:latin typeface="Meiryo UI" panose="020B0604030504040204" pitchFamily="50" charset="-128"/>
                <a:ea typeface="Meiryo UI" panose="020B0604030504040204" pitchFamily="50" charset="-128"/>
              </a:rPr>
              <a:t>2021</a:t>
            </a:r>
            <a:r>
              <a:rPr lang="ja-JP" altLang="en-US" sz="1570" b="1" dirty="0">
                <a:solidFill>
                  <a:prstClr val="white"/>
                </a:solidFill>
                <a:latin typeface="Meiryo UI" panose="020B0604030504040204" pitchFamily="50" charset="-128"/>
                <a:ea typeface="Meiryo UI" panose="020B0604030504040204" pitchFamily="50" charset="-128"/>
              </a:rPr>
              <a:t>年度（市町村分） 　 </a:t>
            </a:r>
            <a:r>
              <a:rPr lang="ja-JP" altLang="ja-JP" sz="1570" b="1" dirty="0">
                <a:latin typeface="Meiryo UI" panose="020B0604030504040204" pitchFamily="50" charset="-128"/>
                <a:ea typeface="Meiryo UI" panose="020B0604030504040204" pitchFamily="50" charset="-128"/>
              </a:rPr>
              <a:t>Ⅰ　ＰＤＣＡサイクルの活用による保険者機能の強化に向けた体制等の構築</a:t>
            </a:r>
            <a:r>
              <a:rPr lang="ja-JP" altLang="en-US" sz="1200" b="1" dirty="0">
                <a:solidFill>
                  <a:prstClr val="white"/>
                </a:solidFill>
                <a:latin typeface="Meiryo UI" panose="020B0604030504040204" pitchFamily="50" charset="-128"/>
                <a:ea typeface="Meiryo UI" panose="020B0604030504040204" pitchFamily="50" charset="-128"/>
              </a:rPr>
              <a:t>＜支援分＞</a:t>
            </a:r>
            <a:endParaRPr lang="en-US" altLang="ja-JP" sz="1570" b="1"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E94E3C86-E9DA-445C-925C-B51F53EB50F3}"/>
              </a:ext>
            </a:extLst>
          </p:cNvPr>
          <p:cNvSpPr txBox="1">
            <a:spLocks/>
          </p:cNvSpPr>
          <p:nvPr/>
        </p:nvSpPr>
        <p:spPr>
          <a:xfrm>
            <a:off x="7175738" y="6407421"/>
            <a:ext cx="2258612" cy="358279"/>
          </a:xfrm>
          <a:prstGeom prst="rect">
            <a:avLst/>
          </a:prstGeom>
        </p:spPr>
        <p:txBody>
          <a:bodyPr vert="horz" lIns="91440" tIns="45720" rIns="91440" bIns="45720" rtlCol="0" anchor="ctr"/>
          <a:lstStyle>
            <a:defPPr>
              <a:defRPr lang="ja-JP"/>
            </a:defPPr>
            <a:lvl1pPr marL="0" algn="r" defTabSz="932580" rtl="0" eaLnBrk="1" latinLnBrk="0" hangingPunct="1">
              <a:defRPr kumimoji="1" sz="1200" kern="1200">
                <a:solidFill>
                  <a:schemeClr val="tx1">
                    <a:tint val="75000"/>
                  </a:schemeClr>
                </a:solidFill>
                <a:latin typeface="+mn-lt"/>
                <a:ea typeface="+mn-ea"/>
                <a:cs typeface="+mn-cs"/>
              </a:defRPr>
            </a:lvl1pPr>
            <a:lvl2pPr marL="466288" algn="l" defTabSz="932580" rtl="0" eaLnBrk="1" latinLnBrk="0" hangingPunct="1">
              <a:defRPr kumimoji="1" sz="1800" kern="1200">
                <a:solidFill>
                  <a:schemeClr val="tx1"/>
                </a:solidFill>
                <a:latin typeface="+mn-lt"/>
                <a:ea typeface="+mn-ea"/>
                <a:cs typeface="+mn-cs"/>
              </a:defRPr>
            </a:lvl2pPr>
            <a:lvl3pPr marL="932580" algn="l" defTabSz="932580" rtl="0" eaLnBrk="1" latinLnBrk="0" hangingPunct="1">
              <a:defRPr kumimoji="1" sz="1800" kern="1200">
                <a:solidFill>
                  <a:schemeClr val="tx1"/>
                </a:solidFill>
                <a:latin typeface="+mn-lt"/>
                <a:ea typeface="+mn-ea"/>
                <a:cs typeface="+mn-cs"/>
              </a:defRPr>
            </a:lvl3pPr>
            <a:lvl4pPr marL="1398867" algn="l" defTabSz="932580" rtl="0" eaLnBrk="1" latinLnBrk="0" hangingPunct="1">
              <a:defRPr kumimoji="1" sz="1800" kern="1200">
                <a:solidFill>
                  <a:schemeClr val="tx1"/>
                </a:solidFill>
                <a:latin typeface="+mn-lt"/>
                <a:ea typeface="+mn-ea"/>
                <a:cs typeface="+mn-cs"/>
              </a:defRPr>
            </a:lvl4pPr>
            <a:lvl5pPr marL="1865158" algn="l" defTabSz="932580" rtl="0" eaLnBrk="1" latinLnBrk="0" hangingPunct="1">
              <a:defRPr kumimoji="1" sz="1800" kern="1200">
                <a:solidFill>
                  <a:schemeClr val="tx1"/>
                </a:solidFill>
                <a:latin typeface="+mn-lt"/>
                <a:ea typeface="+mn-ea"/>
                <a:cs typeface="+mn-cs"/>
              </a:defRPr>
            </a:lvl5pPr>
            <a:lvl6pPr marL="2331439" algn="l" defTabSz="932580" rtl="0" eaLnBrk="1" latinLnBrk="0" hangingPunct="1">
              <a:defRPr kumimoji="1" sz="1800" kern="1200">
                <a:solidFill>
                  <a:schemeClr val="tx1"/>
                </a:solidFill>
                <a:latin typeface="+mn-lt"/>
                <a:ea typeface="+mn-ea"/>
                <a:cs typeface="+mn-cs"/>
              </a:defRPr>
            </a:lvl6pPr>
            <a:lvl7pPr marL="2797735" algn="l" defTabSz="932580" rtl="0" eaLnBrk="1" latinLnBrk="0" hangingPunct="1">
              <a:defRPr kumimoji="1" sz="1800" kern="1200">
                <a:solidFill>
                  <a:schemeClr val="tx1"/>
                </a:solidFill>
                <a:latin typeface="+mn-lt"/>
                <a:ea typeface="+mn-ea"/>
                <a:cs typeface="+mn-cs"/>
              </a:defRPr>
            </a:lvl7pPr>
            <a:lvl8pPr marL="3264024" algn="l" defTabSz="932580" rtl="0" eaLnBrk="1" latinLnBrk="0" hangingPunct="1">
              <a:defRPr kumimoji="1" sz="1800" kern="1200">
                <a:solidFill>
                  <a:schemeClr val="tx1"/>
                </a:solidFill>
                <a:latin typeface="+mn-lt"/>
                <a:ea typeface="+mn-ea"/>
                <a:cs typeface="+mn-cs"/>
              </a:defRPr>
            </a:lvl8pPr>
            <a:lvl9pPr marL="3730316" algn="l" defTabSz="932580" rtl="0" eaLnBrk="1" latinLnBrk="0" hangingPunct="1">
              <a:defRPr kumimoji="1" sz="1800" kern="1200">
                <a:solidFill>
                  <a:schemeClr val="tx1"/>
                </a:solidFill>
                <a:latin typeface="+mn-lt"/>
                <a:ea typeface="+mn-ea"/>
                <a:cs typeface="+mn-cs"/>
              </a:defRPr>
            </a:lvl9p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12</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446FBB91-9167-42D9-8E37-58B1524445B6}"/>
              </a:ext>
            </a:extLst>
          </p:cNvPr>
          <p:cNvGraphicFramePr>
            <a:graphicFrameLocks/>
          </p:cNvGraphicFramePr>
          <p:nvPr/>
        </p:nvGraphicFramePr>
        <p:xfrm>
          <a:off x="357959" y="482626"/>
          <a:ext cx="9004345"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3315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2858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13</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EA5807E4-CA75-44DE-849F-E42D6C662FF5}"/>
              </a:ext>
            </a:extLst>
          </p:cNvPr>
          <p:cNvGraphicFramePr>
            <a:graphicFrameLocks/>
          </p:cNvGraphicFramePr>
          <p:nvPr/>
        </p:nvGraphicFramePr>
        <p:xfrm>
          <a:off x="356334" y="482626"/>
          <a:ext cx="9007594"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879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latin typeface="Meiryo UI" panose="020B0604030504040204" pitchFamily="50" charset="-128"/>
                <a:ea typeface="Meiryo UI" panose="020B0604030504040204" pitchFamily="50" charset="-128"/>
              </a:rPr>
              <a:t>＜全体＞</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07175" y="63832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14</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FD01756D-9C3B-4792-AC6E-F98AA7D44DB1}"/>
              </a:ext>
            </a:extLst>
          </p:cNvPr>
          <p:cNvGraphicFramePr>
            <a:graphicFrameLocks/>
          </p:cNvGraphicFramePr>
          <p:nvPr/>
        </p:nvGraphicFramePr>
        <p:xfrm>
          <a:off x="324224" y="541987"/>
          <a:ext cx="9071815" cy="59375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1477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07175" y="63832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15</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D0EBD7B7-8B29-4CAA-A03A-165CA63668F2}"/>
              </a:ext>
            </a:extLst>
          </p:cNvPr>
          <p:cNvGraphicFramePr>
            <a:graphicFrameLocks/>
          </p:cNvGraphicFramePr>
          <p:nvPr/>
        </p:nvGraphicFramePr>
        <p:xfrm>
          <a:off x="319299" y="541457"/>
          <a:ext cx="9081665" cy="5938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0930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07175" y="63832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D56BD044-029F-45B4-BE02-BF7C45202AA9}"/>
              </a:ext>
            </a:extLst>
          </p:cNvPr>
          <p:cNvGraphicFramePr>
            <a:graphicFrameLocks/>
          </p:cNvGraphicFramePr>
          <p:nvPr/>
        </p:nvGraphicFramePr>
        <p:xfrm>
          <a:off x="289043" y="541456"/>
          <a:ext cx="9142177"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2506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54494" y="632821"/>
          <a:ext cx="9325472" cy="2965396"/>
        </p:xfrm>
        <a:graphic>
          <a:graphicData uri="http://schemas.openxmlformats.org/drawingml/2006/table">
            <a:tbl>
              <a:tblPr firstRow="1" bandRow="1">
                <a:tableStyleId>{5C22544A-7EE6-4342-B048-85BDC9FD1C3A}</a:tableStyleId>
              </a:tblPr>
              <a:tblGrid>
                <a:gridCol w="2313838">
                  <a:extLst>
                    <a:ext uri="{9D8B030D-6E8A-4147-A177-3AD203B41FA5}">
                      <a16:colId xmlns:a16="http://schemas.microsoft.com/office/drawing/2014/main" val="3213912223"/>
                    </a:ext>
                  </a:extLst>
                </a:gridCol>
                <a:gridCol w="2313838">
                  <a:extLst>
                    <a:ext uri="{9D8B030D-6E8A-4147-A177-3AD203B41FA5}">
                      <a16:colId xmlns:a16="http://schemas.microsoft.com/office/drawing/2014/main" val="3754300463"/>
                    </a:ext>
                  </a:extLst>
                </a:gridCol>
                <a:gridCol w="2348898">
                  <a:extLst>
                    <a:ext uri="{9D8B030D-6E8A-4147-A177-3AD203B41FA5}">
                      <a16:colId xmlns:a16="http://schemas.microsoft.com/office/drawing/2014/main" val="158932267"/>
                    </a:ext>
                  </a:extLst>
                </a:gridCol>
                <a:gridCol w="2348898">
                  <a:extLst>
                    <a:ext uri="{9D8B030D-6E8A-4147-A177-3AD203B41FA5}">
                      <a16:colId xmlns:a16="http://schemas.microsoft.com/office/drawing/2014/main" val="2777642334"/>
                    </a:ext>
                  </a:extLst>
                </a:gridCol>
              </a:tblGrid>
              <a:tr h="423628">
                <a:tc gridSpan="4">
                  <a:txBody>
                    <a:bodyPr/>
                    <a:lstStyle/>
                    <a:p>
                      <a:pPr marL="0" marR="0" lvl="0" indent="0" algn="l" defTabSz="914546" rtl="0" eaLnBrk="1" fontAlgn="auto" latinLnBrk="0" hangingPunct="1">
                        <a:lnSpc>
                          <a:spcPct val="100000"/>
                        </a:lnSpc>
                        <a:spcBef>
                          <a:spcPts val="0"/>
                        </a:spcBef>
                        <a:spcAft>
                          <a:spcPts val="0"/>
                        </a:spcAft>
                        <a:buClrTx/>
                        <a:buSzTx/>
                        <a:buFontTx/>
                        <a:buNone/>
                        <a:tabLst/>
                        <a:defRPr/>
                      </a:pPr>
                      <a:r>
                        <a:rPr kumimoji="1" lang="en-US" altLang="ja-JP" sz="1400" b="0" kern="1200" dirty="0" smtClean="0">
                          <a:solidFill>
                            <a:schemeClr val="bg1"/>
                          </a:solidFill>
                          <a:latin typeface="メイリオ" panose="020B0604030504040204" pitchFamily="50" charset="-128"/>
                          <a:ea typeface="メイリオ" panose="020B0604030504040204" pitchFamily="50" charset="-128"/>
                          <a:cs typeface="+mn-cs"/>
                        </a:rPr>
                        <a:t>2019</a:t>
                      </a:r>
                      <a:r>
                        <a:rPr kumimoji="1" lang="ja-JP" altLang="en-US" sz="1400" b="0" kern="1200" dirty="0" smtClean="0">
                          <a:solidFill>
                            <a:schemeClr val="bg1"/>
                          </a:solidFill>
                          <a:latin typeface="メイリオ" panose="020B0604030504040204" pitchFamily="50" charset="-128"/>
                          <a:ea typeface="メイリオ" panose="020B0604030504040204" pitchFamily="50" charset="-128"/>
                          <a:cs typeface="+mn-cs"/>
                        </a:rPr>
                        <a:t>年度評価指標　個別事例の検討等を行う地域ケア会議における個別事例の検討件数割合</a:t>
                      </a:r>
                      <a:endParaRPr kumimoji="1" lang="ja-JP" altLang="en-US" sz="1400" b="0" dirty="0">
                        <a:solidFill>
                          <a:schemeClr val="bg1"/>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11319291"/>
                  </a:ext>
                </a:extLst>
              </a:tr>
              <a:tr h="423628">
                <a:tc gridSpan="4">
                  <a:txBody>
                    <a:bodyPr/>
                    <a:lstStyle/>
                    <a:p>
                      <a:pPr algn="l"/>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当該保険者において開催される地域ケア会議での個別ケースの検討頻度　</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全国平均</a:t>
                      </a:r>
                      <a:r>
                        <a:rPr kumimoji="1" lang="ja-JP" altLang="en-US" sz="1400" kern="1200" baseline="0" dirty="0" smtClean="0">
                          <a:solidFill>
                            <a:srgbClr val="FF0000"/>
                          </a:solidFill>
                          <a:latin typeface="メイリオ" panose="020B0604030504040204" pitchFamily="50" charset="-128"/>
                          <a:ea typeface="メイリオ" panose="020B0604030504040204" pitchFamily="50" charset="-128"/>
                          <a:cs typeface="+mn-cs"/>
                        </a:rPr>
                        <a:t> </a:t>
                      </a:r>
                      <a:r>
                        <a:rPr kumimoji="1" lang="en-US" altLang="ja-JP" sz="1400" kern="1200" baseline="0" dirty="0" smtClean="0">
                          <a:solidFill>
                            <a:srgbClr val="FF0000"/>
                          </a:solidFill>
                          <a:latin typeface="メイリオ" panose="020B0604030504040204" pitchFamily="50" charset="-128"/>
                          <a:ea typeface="メイリオ" panose="020B0604030504040204" pitchFamily="50" charset="-128"/>
                          <a:cs typeface="+mn-cs"/>
                        </a:rPr>
                        <a:t>1.28</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a:t>
                      </a:r>
                      <a:endParaRPr kumimoji="1" lang="ja-JP" altLang="en-US" sz="1400" dirty="0">
                        <a:solidFill>
                          <a:srgbClr val="FF0000"/>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3045561"/>
                  </a:ext>
                </a:extLst>
              </a:tr>
              <a:tr h="423628">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上位３割</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tc>
                <a:tc rowSpan="5">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（上位３割）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rPr>
                        <a:t>点</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rPr>
                        <a:t>点</a:t>
                      </a:r>
                    </a:p>
                  </a:txBody>
                  <a:tcPr marL="89668" marR="89668" marT="44835" marB="44835"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192528"/>
                  </a:ext>
                </a:extLst>
              </a:tr>
              <a:tr h="423628">
                <a:tc>
                  <a:txBody>
                    <a:bodyPr/>
                    <a:lstStyle/>
                    <a:p>
                      <a:pPr algn="ct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万人以上</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0.66%</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0.42%</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7957722"/>
                  </a:ext>
                </a:extLst>
              </a:tr>
              <a:tr h="423628">
                <a:tc>
                  <a:txBody>
                    <a:bodyPr/>
                    <a:lstStyle/>
                    <a:p>
                      <a:pPr algn="ctr"/>
                      <a:r>
                        <a:rPr kumimoji="1" lang="ja-JP" altLang="en-US" sz="1400" dirty="0" smtClean="0">
                          <a:latin typeface="メイリオ" panose="020B0604030504040204" pitchFamily="50" charset="-128"/>
                          <a:ea typeface="メイリオ" panose="020B0604030504040204" pitchFamily="50" charset="-128"/>
                        </a:rPr>
                        <a:t>５万人～</a:t>
                      </a: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0.89%</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0.64%</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8865279"/>
                  </a:ext>
                </a:extLst>
              </a:tr>
              <a:tr h="423628">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１万人～５万人</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1.30%</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0.73%</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75852788"/>
                  </a:ext>
                </a:extLst>
              </a:tr>
              <a:tr h="423628">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１万人未満</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3.09%</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1.45%</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00571017"/>
                  </a:ext>
                </a:extLst>
              </a:tr>
            </a:tbl>
          </a:graphicData>
        </a:graphic>
      </p:graphicFrame>
      <p:sp>
        <p:nvSpPr>
          <p:cNvPr id="6" name="正方形/長方形 5"/>
          <p:cNvSpPr/>
          <p:nvPr/>
        </p:nvSpPr>
        <p:spPr>
          <a:xfrm>
            <a:off x="3115" y="121356"/>
            <a:ext cx="9714032" cy="3642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21" tIns="44812" rIns="89621" bIns="44812" anchor="ctr"/>
          <a:lstStyle/>
          <a:p>
            <a:pPr algn="ctr"/>
            <a:r>
              <a:rPr lang="ja-JP" altLang="ja-JP" sz="1962" b="1" dirty="0">
                <a:latin typeface="Meiryo UI" panose="020B0604030504040204" pitchFamily="50" charset="-128"/>
                <a:ea typeface="Meiryo UI" panose="020B0604030504040204" pitchFamily="50" charset="-128"/>
              </a:rPr>
              <a:t>Ⅱ　自立支援、重度化防止</a:t>
            </a:r>
            <a:r>
              <a:rPr lang="ja-JP" altLang="en-US" sz="1962" b="1" dirty="0">
                <a:latin typeface="Meiryo UI" panose="020B0604030504040204" pitchFamily="50" charset="-128"/>
                <a:ea typeface="Meiryo UI" panose="020B0604030504040204" pitchFamily="50" charset="-128"/>
              </a:rPr>
              <a:t>等</a:t>
            </a:r>
            <a:r>
              <a:rPr lang="ja-JP" altLang="ja-JP" sz="1962" b="1" dirty="0">
                <a:latin typeface="Meiryo UI" panose="020B0604030504040204" pitchFamily="50" charset="-128"/>
                <a:ea typeface="Meiryo UI" panose="020B0604030504040204" pitchFamily="50" charset="-128"/>
              </a:rPr>
              <a:t>に資する施策の推進</a:t>
            </a:r>
            <a:endParaRPr lang="ja-JP" altLang="ja-JP" sz="1962"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nvPr>
        </p:nvGraphicFramePr>
        <p:xfrm>
          <a:off x="254494" y="3745465"/>
          <a:ext cx="9325470" cy="3030791"/>
        </p:xfrm>
        <a:graphic>
          <a:graphicData uri="http://schemas.openxmlformats.org/drawingml/2006/table">
            <a:tbl>
              <a:tblPr/>
              <a:tblGrid>
                <a:gridCol w="1752058">
                  <a:extLst>
                    <a:ext uri="{9D8B030D-6E8A-4147-A177-3AD203B41FA5}">
                      <a16:colId xmlns:a16="http://schemas.microsoft.com/office/drawing/2014/main" val="2067265647"/>
                    </a:ext>
                  </a:extLst>
                </a:gridCol>
                <a:gridCol w="1412950">
                  <a:extLst>
                    <a:ext uri="{9D8B030D-6E8A-4147-A177-3AD203B41FA5}">
                      <a16:colId xmlns:a16="http://schemas.microsoft.com/office/drawing/2014/main" val="2986398141"/>
                    </a:ext>
                  </a:extLst>
                </a:gridCol>
                <a:gridCol w="1412950">
                  <a:extLst>
                    <a:ext uri="{9D8B030D-6E8A-4147-A177-3AD203B41FA5}">
                      <a16:colId xmlns:a16="http://schemas.microsoft.com/office/drawing/2014/main" val="1096805641"/>
                    </a:ext>
                  </a:extLst>
                </a:gridCol>
                <a:gridCol w="1412950">
                  <a:extLst>
                    <a:ext uri="{9D8B030D-6E8A-4147-A177-3AD203B41FA5}">
                      <a16:colId xmlns:a16="http://schemas.microsoft.com/office/drawing/2014/main" val="3323952440"/>
                    </a:ext>
                  </a:extLst>
                </a:gridCol>
                <a:gridCol w="1412950">
                  <a:extLst>
                    <a:ext uri="{9D8B030D-6E8A-4147-A177-3AD203B41FA5}">
                      <a16:colId xmlns:a16="http://schemas.microsoft.com/office/drawing/2014/main" val="432092096"/>
                    </a:ext>
                  </a:extLst>
                </a:gridCol>
                <a:gridCol w="1921612">
                  <a:extLst>
                    <a:ext uri="{9D8B030D-6E8A-4147-A177-3AD203B41FA5}">
                      <a16:colId xmlns:a16="http://schemas.microsoft.com/office/drawing/2014/main" val="4116891867"/>
                    </a:ext>
                  </a:extLst>
                </a:gridCol>
              </a:tblGrid>
              <a:tr h="428065">
                <a:tc gridSpan="6">
                  <a:txBody>
                    <a:bodyPr/>
                    <a:lstStyle/>
                    <a:p>
                      <a:pPr marL="0" marR="0" lvl="0" indent="0" algn="l" defTabSz="914546" rtl="0" eaLnBrk="1" fontAlgn="ctr" latinLnBrk="0" hangingPunct="1">
                        <a:lnSpc>
                          <a:spcPct val="100000"/>
                        </a:lnSpc>
                        <a:spcBef>
                          <a:spcPts val="0"/>
                        </a:spcBef>
                        <a:spcAft>
                          <a:spcPts val="0"/>
                        </a:spcAft>
                        <a:buClrTx/>
                        <a:buSzTx/>
                        <a:buFontTx/>
                        <a:buNone/>
                        <a:tabLst/>
                        <a:defRPr/>
                      </a:pPr>
                      <a:r>
                        <a:rPr lang="ja-JP" altLang="en-US" sz="1400" b="0" i="0" u="none" strike="noStrike" baseline="0" dirty="0" smtClean="0">
                          <a:solidFill>
                            <a:srgbClr val="FFFFFF"/>
                          </a:solidFill>
                          <a:effectLst/>
                          <a:latin typeface="メイリオ" panose="020B0604030504040204" pitchFamily="50" charset="-128"/>
                          <a:ea typeface="メイリオ" panose="020B0604030504040204" pitchFamily="50" charset="-128"/>
                        </a:rPr>
                        <a:t> </a:t>
                      </a: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a:t>
                      </a: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2021</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　個別</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事例の検討等を行う地域ケア会議における個別事例の検討件数</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割合</a:t>
                      </a:r>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　</a:t>
                      </a:r>
                      <a:endParaRPr kumimoji="1" lang="ja-JP" altLang="en-US" sz="1400" dirty="0" smtClean="0">
                        <a:solidFill>
                          <a:srgbClr val="FF0000"/>
                        </a:solidFill>
                        <a:latin typeface="メイリオ" panose="020B0604030504040204" pitchFamily="50" charset="-128"/>
                        <a:ea typeface="メイリオ" panose="020B0604030504040204" pitchFamily="50" charset="-128"/>
                      </a:endParaRPr>
                    </a:p>
                    <a:p>
                      <a:pPr algn="l" rtl="0" fontAlgn="ctr"/>
                      <a:endParaRPr lang="ja-JP" altLang="en-US" sz="1400" b="0" i="0" u="none" strike="noStrike" dirty="0">
                        <a:solidFill>
                          <a:srgbClr val="FFFFFF"/>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24167230"/>
                  </a:ext>
                </a:extLst>
              </a:tr>
              <a:tr h="370675">
                <a:tc gridSpan="6">
                  <a:txBody>
                    <a:bodyPr/>
                    <a:lstStyle/>
                    <a:p>
                      <a:pPr algn="l"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当該保険者において開催される地域ケア会議における個別事例の検討</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頻度　</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1.51</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17753725"/>
                  </a:ext>
                </a:extLst>
              </a:tr>
              <a:tr h="370675">
                <a:tc>
                  <a:txBody>
                    <a:bodyPr/>
                    <a:lstStyle/>
                    <a:p>
                      <a:pPr algn="ctr" fontAlgn="ctr"/>
                      <a:r>
                        <a:rPr lang="ja-JP" altLang="en-US" sz="1800" b="0" i="0" u="none" strike="noStrike">
                          <a:solidFill>
                            <a:srgbClr val="000000"/>
                          </a:solidFill>
                          <a:effectLst/>
                          <a:latin typeface="Arial" panose="020B0604020202020204" pitchFamily="34" charset="0"/>
                          <a:ea typeface="游ゴシック" panose="020B0400000000000000" pitchFamily="50" charset="-128"/>
                        </a:rPr>
                        <a:t>　</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260222907"/>
                  </a:ext>
                </a:extLst>
              </a:tr>
              <a:tr h="370675">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1.37%</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0.76%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3432549985"/>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3.42%</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1.40%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0.68%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515208993"/>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22.21%</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3.74%</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1.47%</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0.70%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295625664"/>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３千人～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17.39%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3.65%</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1.56%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0.68%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953847513"/>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３千人未満</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29.76%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3.62%</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1.58%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0.71%</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4181765493"/>
                  </a:ext>
                </a:extLst>
              </a:tr>
            </a:tbl>
          </a:graphicData>
        </a:graphic>
      </p:graphicFrame>
      <p:sp>
        <p:nvSpPr>
          <p:cNvPr id="4" name="スライド番号プレースホルダー 3"/>
          <p:cNvSpPr>
            <a:spLocks noGrp="1"/>
          </p:cNvSpPr>
          <p:nvPr>
            <p:ph type="sldNum" sz="quarter" idx="12"/>
          </p:nvPr>
        </p:nvSpPr>
        <p:spPr>
          <a:xfrm>
            <a:off x="7311903" y="6675666"/>
            <a:ext cx="2268061" cy="373831"/>
          </a:xfrm>
        </p:spPr>
        <p:txBody>
          <a:bodyPr/>
          <a:lstStyle/>
          <a:p>
            <a:r>
              <a:rPr lang="en-US" altLang="ja-JP" dirty="0" smtClean="0">
                <a:solidFill>
                  <a:prstClr val="black">
                    <a:tint val="75000"/>
                  </a:prstClr>
                </a:solidFill>
                <a:latin typeface="+mj-ea"/>
                <a:ea typeface="+mj-ea"/>
              </a:rPr>
              <a:t>17</a:t>
            </a:r>
            <a:endParaRPr lang="ja-JP" altLang="en-US" dirty="0">
              <a:solidFill>
                <a:prstClr val="black">
                  <a:tint val="75000"/>
                </a:prstClr>
              </a:solidFill>
              <a:latin typeface="+mj-ea"/>
              <a:ea typeface="+mj-ea"/>
            </a:endParaRPr>
          </a:p>
        </p:txBody>
      </p:sp>
    </p:spTree>
    <p:extLst>
      <p:ext uri="{BB962C8B-B14F-4D97-AF65-F5344CB8AC3E}">
        <p14:creationId xmlns:p14="http://schemas.microsoft.com/office/powerpoint/2010/main" val="2307030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ja-JP" altLang="ja-JP" sz="1963" b="1" dirty="0">
                <a:latin typeface="Meiryo UI" panose="020B0604030504040204" pitchFamily="50" charset="-128"/>
                <a:ea typeface="Meiryo UI" panose="020B0604030504040204" pitchFamily="50" charset="-128"/>
              </a:rPr>
              <a:t>Ⅱ　自立支援、重度化防止</a:t>
            </a:r>
            <a:r>
              <a:rPr lang="ja-JP" altLang="en-US" sz="1963" b="1" dirty="0">
                <a:latin typeface="Meiryo UI" panose="020B0604030504040204" pitchFamily="50" charset="-128"/>
                <a:ea typeface="Meiryo UI" panose="020B0604030504040204" pitchFamily="50" charset="-128"/>
              </a:rPr>
              <a:t>等</a:t>
            </a:r>
            <a:r>
              <a:rPr lang="ja-JP" altLang="ja-JP" sz="1963" b="1" dirty="0">
                <a:latin typeface="Meiryo UI" panose="020B0604030504040204" pitchFamily="50" charset="-128"/>
                <a:ea typeface="Meiryo UI" panose="020B0604030504040204" pitchFamily="50" charset="-128"/>
              </a:rPr>
              <a:t>に資する施策の推進</a:t>
            </a:r>
            <a:endParaRPr lang="ja-JP" altLang="ja-JP" sz="1963"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nvPr>
        </p:nvGraphicFramePr>
        <p:xfrm>
          <a:off x="129334" y="721860"/>
          <a:ext cx="9461596" cy="2890856"/>
        </p:xfrm>
        <a:graphic>
          <a:graphicData uri="http://schemas.openxmlformats.org/drawingml/2006/table">
            <a:tbl>
              <a:tblPr/>
              <a:tblGrid>
                <a:gridCol w="1822180">
                  <a:extLst>
                    <a:ext uri="{9D8B030D-6E8A-4147-A177-3AD203B41FA5}">
                      <a16:colId xmlns:a16="http://schemas.microsoft.com/office/drawing/2014/main" val="330324500"/>
                    </a:ext>
                  </a:extLst>
                </a:gridCol>
                <a:gridCol w="1417251">
                  <a:extLst>
                    <a:ext uri="{9D8B030D-6E8A-4147-A177-3AD203B41FA5}">
                      <a16:colId xmlns:a16="http://schemas.microsoft.com/office/drawing/2014/main" val="3181466903"/>
                    </a:ext>
                  </a:extLst>
                </a:gridCol>
                <a:gridCol w="1417251">
                  <a:extLst>
                    <a:ext uri="{9D8B030D-6E8A-4147-A177-3AD203B41FA5}">
                      <a16:colId xmlns:a16="http://schemas.microsoft.com/office/drawing/2014/main" val="2700038079"/>
                    </a:ext>
                  </a:extLst>
                </a:gridCol>
                <a:gridCol w="1417251">
                  <a:extLst>
                    <a:ext uri="{9D8B030D-6E8A-4147-A177-3AD203B41FA5}">
                      <a16:colId xmlns:a16="http://schemas.microsoft.com/office/drawing/2014/main" val="846699744"/>
                    </a:ext>
                  </a:extLst>
                </a:gridCol>
                <a:gridCol w="1420866">
                  <a:extLst>
                    <a:ext uri="{9D8B030D-6E8A-4147-A177-3AD203B41FA5}">
                      <a16:colId xmlns:a16="http://schemas.microsoft.com/office/drawing/2014/main" val="992332684"/>
                    </a:ext>
                  </a:extLst>
                </a:gridCol>
                <a:gridCol w="1966797">
                  <a:extLst>
                    <a:ext uri="{9D8B030D-6E8A-4147-A177-3AD203B41FA5}">
                      <a16:colId xmlns:a16="http://schemas.microsoft.com/office/drawing/2014/main" val="1951400312"/>
                    </a:ext>
                  </a:extLst>
                </a:gridCol>
              </a:tblGrid>
              <a:tr h="361357">
                <a:tc gridSpan="6">
                  <a:txBody>
                    <a:bodyPr/>
                    <a:lstStyle/>
                    <a:p>
                      <a:pPr algn="l" rtl="0" fontAlgn="ct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a:t>
                      </a: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2021</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　個別</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事例の検討等を行う地域ケア会議の開催件数割合</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91438594"/>
                  </a:ext>
                </a:extLst>
              </a:tr>
              <a:tr h="361357">
                <a:tc gridSpan="6">
                  <a:txBody>
                    <a:bodyPr/>
                    <a:lstStyle/>
                    <a:p>
                      <a:pPr algn="l"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当該保険者において開催される地域ケア会議の開催</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頻度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0.76</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35871867"/>
                  </a:ext>
                </a:extLst>
              </a:tr>
              <a:tr h="361357">
                <a:tc>
                  <a:txBody>
                    <a:bodyPr/>
                    <a:lstStyle/>
                    <a:p>
                      <a:pPr algn="ctr" fontAlgn="ctr"/>
                      <a:r>
                        <a:rPr lang="ja-JP" altLang="en-US" sz="1800" b="0" i="0" u="none" strike="noStrike">
                          <a:solidFill>
                            <a:srgbClr val="000000"/>
                          </a:solidFill>
                          <a:effectLst/>
                          <a:latin typeface="Arial" panose="020B0604020202020204" pitchFamily="34" charset="0"/>
                          <a:ea typeface="游ゴシック" panose="020B0400000000000000" pitchFamily="50" charset="-128"/>
                        </a:rPr>
                        <a:t>　</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528226190"/>
                  </a:ext>
                </a:extLst>
              </a:tr>
              <a:tr h="361357">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1.10%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0.54%</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404559159"/>
                  </a:ext>
                </a:extLst>
              </a:tr>
              <a:tr h="361357">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2.03%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2312191847"/>
                  </a:ext>
                </a:extLst>
              </a:tr>
              <a:tr h="361357">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6.32%</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2.10%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1.07%</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190733622"/>
                  </a:ext>
                </a:extLst>
              </a:tr>
              <a:tr h="361357">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３千人～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6.68%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2.13%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1.11%</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257188799"/>
                  </a:ext>
                </a:extLst>
              </a:tr>
              <a:tr h="361357">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３千人未満</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7.28%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1.13%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0.59%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144427026"/>
                  </a:ext>
                </a:extLst>
              </a:tr>
            </a:tbl>
          </a:graphicData>
        </a:graphic>
      </p:graphicFrame>
      <p:sp>
        <p:nvSpPr>
          <p:cNvPr id="3" name="スライド番号プレースホルダー 2"/>
          <p:cNvSpPr>
            <a:spLocks noGrp="1"/>
          </p:cNvSpPr>
          <p:nvPr>
            <p:ph type="sldNum" sz="quarter" idx="12"/>
          </p:nvPr>
        </p:nvSpPr>
        <p:spPr>
          <a:xfrm>
            <a:off x="7322869" y="6503835"/>
            <a:ext cx="2268061" cy="373831"/>
          </a:xfrm>
        </p:spPr>
        <p:txBody>
          <a:bodyPr/>
          <a:lstStyle/>
          <a:p>
            <a:r>
              <a:rPr lang="en-US" altLang="ja-JP" dirty="0" smtClean="0">
                <a:solidFill>
                  <a:prstClr val="black">
                    <a:tint val="75000"/>
                  </a:prstClr>
                </a:solidFill>
                <a:latin typeface="+mj-ea"/>
                <a:ea typeface="+mj-ea"/>
              </a:rPr>
              <a:t>18</a:t>
            </a:r>
            <a:endParaRPr lang="ja-JP" altLang="en-US" dirty="0">
              <a:solidFill>
                <a:prstClr val="black">
                  <a:tint val="75000"/>
                </a:prstClr>
              </a:solidFill>
              <a:latin typeface="+mj-ea"/>
              <a:ea typeface="+mj-ea"/>
            </a:endParaRPr>
          </a:p>
        </p:txBody>
      </p:sp>
      <p:sp>
        <p:nvSpPr>
          <p:cNvPr id="7" name="正方形/長方形 6"/>
          <p:cNvSpPr/>
          <p:nvPr/>
        </p:nvSpPr>
        <p:spPr>
          <a:xfrm>
            <a:off x="129334" y="3984399"/>
            <a:ext cx="9461596" cy="233466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令和３年度評価指標における算定の考え方</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地域</a:t>
            </a:r>
            <a:r>
              <a:rPr lang="ja-JP" altLang="en-US" sz="1200" dirty="0">
                <a:solidFill>
                  <a:schemeClr val="tx1"/>
                </a:solidFill>
                <a:latin typeface="メイリオ" panose="020B0604030504040204" pitchFamily="50" charset="-128"/>
                <a:ea typeface="メイリオ" panose="020B0604030504040204" pitchFamily="50" charset="-128"/>
              </a:rPr>
              <a:t>ケア会議での個別ケースの検討</a:t>
            </a:r>
            <a:r>
              <a:rPr lang="ja-JP" altLang="en-US" sz="1200" dirty="0" smtClean="0">
                <a:solidFill>
                  <a:schemeClr val="tx1"/>
                </a:solidFill>
                <a:latin typeface="メイリオ" panose="020B0604030504040204" pitchFamily="50" charset="-128"/>
                <a:ea typeface="メイリオ" panose="020B0604030504040204" pitchFamily="50" charset="-128"/>
              </a:rPr>
              <a:t>頻度とは、</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en-US" sz="1200" dirty="0" smtClean="0">
                <a:solidFill>
                  <a:schemeClr val="tx1"/>
                </a:solidFill>
                <a:latin typeface="メイリオ" panose="020B0604030504040204" pitchFamily="50" charset="-128"/>
                <a:ea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rPr>
              <a:t>4</a:t>
            </a:r>
            <a:r>
              <a:rPr lang="ja-JP" altLang="en-US" sz="1200" dirty="0" smtClean="0">
                <a:solidFill>
                  <a:schemeClr val="tx1"/>
                </a:solidFill>
                <a:latin typeface="メイリオ" panose="020B0604030504040204" pitchFamily="50" charset="-128"/>
                <a:ea typeface="メイリオ" panose="020B0604030504040204" pitchFamily="50" charset="-128"/>
              </a:rPr>
              <a:t>月から</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en-US" sz="1200" dirty="0" smtClean="0">
                <a:solidFill>
                  <a:schemeClr val="tx1"/>
                </a:solidFill>
                <a:latin typeface="メイリオ" panose="020B0604030504040204" pitchFamily="50" charset="-128"/>
                <a:ea typeface="メイリオ" panose="020B0604030504040204" pitchFamily="50" charset="-128"/>
              </a:rPr>
              <a:t>月末までに開催された地域ケア会議において検討された個別事例</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の延べ件数を</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en-US" sz="1200" dirty="0" smtClean="0">
                <a:solidFill>
                  <a:schemeClr val="tx1"/>
                </a:solidFill>
                <a:latin typeface="メイリオ" panose="020B0604030504040204" pitchFamily="50" charset="-128"/>
                <a:ea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en-US" sz="1200" dirty="0" smtClean="0">
                <a:solidFill>
                  <a:schemeClr val="tx1"/>
                </a:solidFill>
                <a:latin typeface="メイリオ" panose="020B0604030504040204" pitchFamily="50" charset="-128"/>
                <a:ea typeface="メイリオ" panose="020B0604030504040204" pitchFamily="50" charset="-128"/>
              </a:rPr>
              <a:t>月日時点の受給者数で除した割合である。</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地域ケア会議の開催頻度とは</a:t>
            </a:r>
            <a:r>
              <a:rPr lang="ja-JP" altLang="ja-JP" sz="1200" dirty="0" smtClean="0">
                <a:solidFill>
                  <a:schemeClr val="tx1"/>
                </a:solidFill>
                <a:latin typeface="メイリオ" panose="020B0604030504040204" pitchFamily="50" charset="-128"/>
                <a:ea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ja-JP" sz="1200" dirty="0" smtClean="0">
                <a:solidFill>
                  <a:schemeClr val="tx1"/>
                </a:solidFill>
                <a:latin typeface="メイリオ" panose="020B0604030504040204" pitchFamily="50" charset="-128"/>
                <a:ea typeface="メイリオ" panose="020B0604030504040204" pitchFamily="50" charset="-128"/>
              </a:rPr>
              <a:t>年４月から</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ja-JP" sz="1200" dirty="0" smtClean="0">
                <a:solidFill>
                  <a:schemeClr val="tx1"/>
                </a:solidFill>
                <a:latin typeface="メイリオ" panose="020B0604030504040204" pitchFamily="50" charset="-128"/>
                <a:ea typeface="メイリオ" panose="020B0604030504040204" pitchFamily="50" charset="-128"/>
              </a:rPr>
              <a:t>月末までに開催された地域ケア会議</a:t>
            </a:r>
            <a:r>
              <a:rPr lang="ja-JP" altLang="en-US" sz="1200" dirty="0" smtClean="0">
                <a:solidFill>
                  <a:schemeClr val="tx1"/>
                </a:solidFill>
                <a:latin typeface="メイリオ" panose="020B0604030504040204" pitchFamily="50" charset="-128"/>
                <a:ea typeface="メイリオ" panose="020B0604030504040204" pitchFamily="50" charset="-128"/>
              </a:rPr>
              <a:t>の延べ回数を</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en-US" sz="1200" dirty="0" smtClean="0">
                <a:solidFill>
                  <a:schemeClr val="tx1"/>
                </a:solidFill>
                <a:latin typeface="メイリオ" panose="020B0604030504040204" pitchFamily="50" charset="-128"/>
                <a:ea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en-US" sz="1200" dirty="0" smtClean="0">
                <a:solidFill>
                  <a:schemeClr val="tx1"/>
                </a:solidFill>
                <a:latin typeface="メイリオ" panose="020B0604030504040204" pitchFamily="50" charset="-128"/>
                <a:ea typeface="メイリオ" panose="020B0604030504040204" pitchFamily="50" charset="-128"/>
              </a:rPr>
              <a:t>月末日時点の受給者</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数で除した割合である。</a:t>
            </a:r>
            <a:endParaRPr lang="en-US" altLang="ja-JP" sz="12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評価結果のポイント</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地域ケア会議での個別ケースの検討数の実績は令和元年度に比べ向上が図られている。</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令和２年度評価指標において、配点を引き上げるとともに、評価段階を２段階から４段階へ多層化したことで、実績が高い保険者</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への配点が高まるなど、上位・下位のメリハリ付けとインセンティブ付与が強化。</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62800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年度（市町村分） 　 </a:t>
            </a:r>
            <a:r>
              <a:rPr lang="ja-JP" altLang="ja-JP" sz="1963" b="1" dirty="0">
                <a:latin typeface="Meiryo UI" panose="020B0604030504040204" pitchFamily="50" charset="-128"/>
                <a:ea typeface="Meiryo UI" panose="020B0604030504040204" pitchFamily="50" charset="-128"/>
              </a:rPr>
              <a:t>Ⅱ　自立支援、重度化防止</a:t>
            </a:r>
            <a:r>
              <a:rPr lang="ja-JP" altLang="en-US" sz="1963" b="1" dirty="0">
                <a:latin typeface="Meiryo UI" panose="020B0604030504040204" pitchFamily="50" charset="-128"/>
                <a:ea typeface="Meiryo UI" panose="020B0604030504040204" pitchFamily="50" charset="-128"/>
              </a:rPr>
              <a:t>等</a:t>
            </a:r>
            <a:r>
              <a:rPr lang="ja-JP" altLang="ja-JP" sz="1963"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＜全体＞</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8403" y="6546764"/>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19</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BB5F68FB-A61B-426F-A928-0E6D1F6D2990}"/>
              </a:ext>
            </a:extLst>
          </p:cNvPr>
          <p:cNvGraphicFramePr>
            <a:graphicFrameLocks/>
          </p:cNvGraphicFramePr>
          <p:nvPr/>
        </p:nvGraphicFramePr>
        <p:xfrm>
          <a:off x="377171" y="483156"/>
          <a:ext cx="8965920" cy="605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1054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年度（市町村分） 　</a:t>
            </a:r>
            <a:r>
              <a:rPr lang="ja-JP" altLang="en-US" sz="1964" b="1" dirty="0">
                <a:solidFill>
                  <a:prstClr val="white"/>
                </a:solidFill>
                <a:latin typeface="Meiryo UI" panose="020B0604030504040204" pitchFamily="50" charset="-128"/>
                <a:ea typeface="Meiryo UI" panose="020B0604030504040204" pitchFamily="50" charset="-128"/>
              </a:rPr>
              <a:t>保険者機能強化推進交付金に係る評価結果＜推進分＞</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3AF4ECC3-E700-4DC8-8B95-6BDE9FED5E56}"/>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2</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2" name="グラフ 1">
            <a:extLst>
              <a:ext uri="{FF2B5EF4-FFF2-40B4-BE49-F238E27FC236}">
                <a16:creationId xmlns:a16="http://schemas.microsoft.com/office/drawing/2014/main" id="{7F8B6370-70C8-4E91-8274-5DF59AC605AC}"/>
              </a:ext>
            </a:extLst>
          </p:cNvPr>
          <p:cNvGraphicFramePr>
            <a:graphicFrameLocks/>
          </p:cNvGraphicFramePr>
          <p:nvPr/>
        </p:nvGraphicFramePr>
        <p:xfrm>
          <a:off x="380301" y="541456"/>
          <a:ext cx="8959661"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8790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a:solidFill>
                  <a:prstClr val="white"/>
                </a:solidFill>
                <a:latin typeface="Meiryo UI" panose="020B0604030504040204" pitchFamily="50" charset="-128"/>
                <a:ea typeface="Meiryo UI" panose="020B0604030504040204" pitchFamily="50" charset="-128"/>
              </a:rPr>
              <a:t>2021</a:t>
            </a:r>
            <a:r>
              <a:rPr lang="ja-JP" altLang="en-US" sz="1963" b="1">
                <a:solidFill>
                  <a:prstClr val="white"/>
                </a:solidFill>
                <a:latin typeface="Meiryo UI" panose="020B0604030504040204" pitchFamily="50" charset="-128"/>
                <a:ea typeface="Meiryo UI" panose="020B0604030504040204" pitchFamily="50" charset="-128"/>
              </a:rPr>
              <a:t>年度（市町村分） 　 </a:t>
            </a:r>
            <a:r>
              <a:rPr lang="ja-JP" altLang="ja-JP" sz="1963" b="1">
                <a:latin typeface="Meiryo UI" panose="020B0604030504040204" pitchFamily="50" charset="-128"/>
                <a:ea typeface="Meiryo UI" panose="020B0604030504040204" pitchFamily="50" charset="-128"/>
              </a:rPr>
              <a:t>Ⅱ　自立支援、重度化防止</a:t>
            </a:r>
            <a:r>
              <a:rPr lang="ja-JP" altLang="en-US" sz="1963" b="1">
                <a:latin typeface="Meiryo UI" panose="020B0604030504040204" pitchFamily="50" charset="-128"/>
                <a:ea typeface="Meiryo UI" panose="020B0604030504040204" pitchFamily="50" charset="-128"/>
              </a:rPr>
              <a:t>等</a:t>
            </a:r>
            <a:r>
              <a:rPr lang="ja-JP" altLang="ja-JP" sz="1963" b="1">
                <a:latin typeface="Meiryo UI" panose="020B0604030504040204" pitchFamily="50" charset="-128"/>
                <a:ea typeface="Meiryo UI" panose="020B0604030504040204" pitchFamily="50" charset="-128"/>
              </a:rPr>
              <a:t>に資する施策の推進</a:t>
            </a:r>
            <a:r>
              <a:rPr lang="ja-JP" altLang="en-US" sz="1963" b="1">
                <a:latin typeface="Meiryo UI" panose="020B0604030504040204" pitchFamily="50" charset="-128"/>
                <a:ea typeface="Meiryo UI" panose="020B0604030504040204" pitchFamily="50" charset="-128"/>
              </a:rPr>
              <a:t>＜推進分＞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236395" y="6532587"/>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20</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7" name="グラフ 6">
            <a:extLst>
              <a:ext uri="{FF2B5EF4-FFF2-40B4-BE49-F238E27FC236}">
                <a16:creationId xmlns:a16="http://schemas.microsoft.com/office/drawing/2014/main" id="{432663DE-FAC5-41FD-A13F-B9F273C8ACBF}"/>
              </a:ext>
            </a:extLst>
          </p:cNvPr>
          <p:cNvGraphicFramePr>
            <a:graphicFrameLocks/>
          </p:cNvGraphicFramePr>
          <p:nvPr>
            <p:extLst/>
          </p:nvPr>
        </p:nvGraphicFramePr>
        <p:xfrm>
          <a:off x="356334" y="482626"/>
          <a:ext cx="9007594"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2682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年度（市町村分） 　 </a:t>
            </a:r>
            <a:r>
              <a:rPr lang="ja-JP" altLang="ja-JP" sz="1963" b="1" dirty="0">
                <a:latin typeface="Meiryo UI" panose="020B0604030504040204" pitchFamily="50" charset="-128"/>
                <a:ea typeface="Meiryo UI" panose="020B0604030504040204" pitchFamily="50" charset="-128"/>
              </a:rPr>
              <a:t>Ⅱ　自立支援、重度化防止</a:t>
            </a:r>
            <a:r>
              <a:rPr lang="ja-JP" altLang="en-US" sz="1963" b="1" dirty="0">
                <a:latin typeface="Meiryo UI" panose="020B0604030504040204" pitchFamily="50" charset="-128"/>
                <a:ea typeface="Meiryo UI" panose="020B0604030504040204" pitchFamily="50" charset="-128"/>
              </a:rPr>
              <a:t>等</a:t>
            </a:r>
            <a:r>
              <a:rPr lang="ja-JP" altLang="ja-JP" sz="1963"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236395" y="6538887"/>
            <a:ext cx="2268060" cy="358279"/>
          </a:xfrm>
        </p:spPr>
        <p:txBody>
          <a:bodyPr/>
          <a:lstStyle/>
          <a:p>
            <a:pPr defTabSz="897444">
              <a:defRPr/>
            </a:pPr>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21</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CAD78684-8E71-4FE8-A394-3F864C5E341C}"/>
              </a:ext>
            </a:extLst>
          </p:cNvPr>
          <p:cNvGraphicFramePr>
            <a:graphicFrameLocks/>
          </p:cNvGraphicFramePr>
          <p:nvPr/>
        </p:nvGraphicFramePr>
        <p:xfrm>
          <a:off x="350619" y="482626"/>
          <a:ext cx="9019024"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1708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7333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latin typeface="Meiryo UI" panose="020B0604030504040204" pitchFamily="50" charset="-128"/>
                <a:ea typeface="Meiryo UI" panose="020B0604030504040204" pitchFamily="50" charset="-128"/>
              </a:rPr>
              <a:t>＜全体＞</a:t>
            </a:r>
            <a:endParaRPr lang="ja-JP" altLang="ja-JP" sz="1964"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41956" y="6530534"/>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22</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1B0207E2-E734-4AD6-81C0-CED664AD3ECB}"/>
              </a:ext>
            </a:extLst>
          </p:cNvPr>
          <p:cNvGraphicFramePr>
            <a:graphicFrameLocks/>
          </p:cNvGraphicFramePr>
          <p:nvPr/>
        </p:nvGraphicFramePr>
        <p:xfrm>
          <a:off x="377171" y="483156"/>
          <a:ext cx="8965920" cy="605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4924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7333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41956" y="6530534"/>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23</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6491CECD-8DD5-4A2B-B100-C5A6CCB7D537}"/>
              </a:ext>
            </a:extLst>
          </p:cNvPr>
          <p:cNvGraphicFramePr>
            <a:graphicFrameLocks/>
          </p:cNvGraphicFramePr>
          <p:nvPr/>
        </p:nvGraphicFramePr>
        <p:xfrm>
          <a:off x="353477" y="482626"/>
          <a:ext cx="9013309"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8347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7333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41956" y="6530534"/>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24</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0052D7A8-9A65-4871-B96D-9A01024C0EE6}"/>
              </a:ext>
            </a:extLst>
          </p:cNvPr>
          <p:cNvGraphicFramePr>
            <a:graphicFrameLocks/>
          </p:cNvGraphicFramePr>
          <p:nvPr/>
        </p:nvGraphicFramePr>
        <p:xfrm>
          <a:off x="362049" y="482626"/>
          <a:ext cx="8996164"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66876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b="1" dirty="0">
                <a:solidFill>
                  <a:prstClr val="white"/>
                </a:solidFill>
                <a:latin typeface="Meiryo UI" panose="020B0604030504040204" pitchFamily="50" charset="-128"/>
                <a:ea typeface="Meiryo UI" panose="020B0604030504040204" pitchFamily="50" charset="-128"/>
              </a:rPr>
              <a:t>2021</a:t>
            </a:r>
            <a:r>
              <a:rPr lang="ja-JP" altLang="en-US" b="1" dirty="0">
                <a:solidFill>
                  <a:prstClr val="white"/>
                </a:solidFill>
                <a:latin typeface="Meiryo UI" panose="020B0604030504040204" pitchFamily="50" charset="-128"/>
                <a:ea typeface="Meiryo UI" panose="020B0604030504040204" pitchFamily="50" charset="-128"/>
              </a:rPr>
              <a:t>年度（市町村分） 　 </a:t>
            </a:r>
            <a:r>
              <a:rPr lang="ja-JP" altLang="ja-JP" b="1" dirty="0">
                <a:latin typeface="Meiryo UI" panose="020B0604030504040204" pitchFamily="50" charset="-128"/>
                <a:ea typeface="Meiryo UI" panose="020B0604030504040204" pitchFamily="50" charset="-128"/>
              </a:rPr>
              <a:t>Ⅱ　自立支援、重度化防止</a:t>
            </a:r>
            <a:r>
              <a:rPr lang="ja-JP" altLang="en-US" b="1" dirty="0">
                <a:latin typeface="Meiryo UI" panose="020B0604030504040204" pitchFamily="50" charset="-128"/>
                <a:ea typeface="Meiryo UI" panose="020B0604030504040204" pitchFamily="50" charset="-128"/>
              </a:rPr>
              <a:t>等</a:t>
            </a:r>
            <a:r>
              <a:rPr lang="ja-JP" altLang="ja-JP" b="1" dirty="0">
                <a:latin typeface="Meiryo UI" panose="020B0604030504040204" pitchFamily="50" charset="-128"/>
                <a:ea typeface="Meiryo UI" panose="020B0604030504040204" pitchFamily="50" charset="-128"/>
              </a:rPr>
              <a:t>に資する施策の推進</a:t>
            </a:r>
            <a:r>
              <a:rPr lang="ja-JP" altLang="en-US" b="1" dirty="0">
                <a:latin typeface="Meiryo UI" panose="020B0604030504040204" pitchFamily="50" charset="-128"/>
                <a:ea typeface="Meiryo UI" panose="020B0604030504040204" pitchFamily="50" charset="-128"/>
              </a:rPr>
              <a:t>＜全体＞</a:t>
            </a:r>
            <a:endParaRPr lang="ja-JP" altLang="ja-JP"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82274" y="65171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25</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A42F6E86-1E14-4E3C-B2DF-9E3D3ED0CF20}"/>
              </a:ext>
            </a:extLst>
          </p:cNvPr>
          <p:cNvGraphicFramePr>
            <a:graphicFrameLocks/>
          </p:cNvGraphicFramePr>
          <p:nvPr/>
        </p:nvGraphicFramePr>
        <p:xfrm>
          <a:off x="398228" y="575874"/>
          <a:ext cx="8923807" cy="58697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228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766" b="1" dirty="0">
                <a:solidFill>
                  <a:prstClr val="white"/>
                </a:solidFill>
                <a:latin typeface="Meiryo UI" panose="020B0604030504040204" pitchFamily="50" charset="-128"/>
                <a:ea typeface="Meiryo UI" panose="020B0604030504040204" pitchFamily="50" charset="-128"/>
              </a:rPr>
              <a:t>2021</a:t>
            </a:r>
            <a:r>
              <a:rPr lang="ja-JP" altLang="en-US" sz="1766" b="1" dirty="0">
                <a:solidFill>
                  <a:prstClr val="white"/>
                </a:solidFill>
                <a:latin typeface="Meiryo UI" panose="020B0604030504040204" pitchFamily="50" charset="-128"/>
                <a:ea typeface="Meiryo UI" panose="020B0604030504040204" pitchFamily="50" charset="-128"/>
              </a:rPr>
              <a:t>年度（市町村分） 　 </a:t>
            </a:r>
            <a:r>
              <a:rPr lang="ja-JP" altLang="ja-JP" sz="1766" b="1" dirty="0">
                <a:latin typeface="Meiryo UI" panose="020B0604030504040204" pitchFamily="50" charset="-128"/>
                <a:ea typeface="Meiryo UI" panose="020B0604030504040204" pitchFamily="50" charset="-128"/>
              </a:rPr>
              <a:t>Ⅱ　自立支援、重度化防止</a:t>
            </a:r>
            <a:r>
              <a:rPr lang="ja-JP" altLang="en-US" sz="1766" b="1" dirty="0">
                <a:latin typeface="Meiryo UI" panose="020B0604030504040204" pitchFamily="50" charset="-128"/>
                <a:ea typeface="Meiryo UI" panose="020B0604030504040204" pitchFamily="50" charset="-128"/>
              </a:rPr>
              <a:t>等</a:t>
            </a:r>
            <a:r>
              <a:rPr lang="ja-JP" altLang="ja-JP" sz="1766" b="1" dirty="0">
                <a:latin typeface="Meiryo UI" panose="020B0604030504040204" pitchFamily="50" charset="-128"/>
                <a:ea typeface="Meiryo UI" panose="020B0604030504040204" pitchFamily="50" charset="-128"/>
              </a:rPr>
              <a:t>に資する施策の推進</a:t>
            </a:r>
            <a:r>
              <a:rPr lang="ja-JP" altLang="en-US" sz="1766" b="1" dirty="0">
                <a:latin typeface="Meiryo UI" panose="020B0604030504040204" pitchFamily="50" charset="-128"/>
                <a:ea typeface="Meiryo UI" panose="020B0604030504040204" pitchFamily="50" charset="-128"/>
              </a:rPr>
              <a:t>＜推進・支援分＞</a:t>
            </a:r>
            <a:endParaRPr lang="ja-JP" altLang="ja-JP" sz="1766"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371962" y="6535092"/>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6BB602FF-E399-4C4D-9612-DEBD8FE32777}"/>
              </a:ext>
            </a:extLst>
          </p:cNvPr>
          <p:cNvGraphicFramePr>
            <a:graphicFrameLocks/>
          </p:cNvGraphicFramePr>
          <p:nvPr>
            <p:extLst/>
          </p:nvPr>
        </p:nvGraphicFramePr>
        <p:xfrm>
          <a:off x="443731" y="301406"/>
          <a:ext cx="9097155" cy="68514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5333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541800354"/>
              </p:ext>
            </p:extLst>
          </p:nvPr>
        </p:nvGraphicFramePr>
        <p:xfrm>
          <a:off x="55397" y="798299"/>
          <a:ext cx="4592760" cy="2731810"/>
        </p:xfrm>
        <a:graphic>
          <a:graphicData uri="http://schemas.openxmlformats.org/drawingml/2006/table">
            <a:tbl>
              <a:tblPr firstRow="1" bandRow="1">
                <a:tableStyleId>{5C22544A-7EE6-4342-B048-85BDC9FD1C3A}</a:tableStyleId>
              </a:tblPr>
              <a:tblGrid>
                <a:gridCol w="1139557">
                  <a:extLst>
                    <a:ext uri="{9D8B030D-6E8A-4147-A177-3AD203B41FA5}">
                      <a16:colId xmlns:a16="http://schemas.microsoft.com/office/drawing/2014/main" val="3213912223"/>
                    </a:ext>
                  </a:extLst>
                </a:gridCol>
                <a:gridCol w="1139557">
                  <a:extLst>
                    <a:ext uri="{9D8B030D-6E8A-4147-A177-3AD203B41FA5}">
                      <a16:colId xmlns:a16="http://schemas.microsoft.com/office/drawing/2014/main" val="3754300463"/>
                    </a:ext>
                  </a:extLst>
                </a:gridCol>
                <a:gridCol w="1156823">
                  <a:extLst>
                    <a:ext uri="{9D8B030D-6E8A-4147-A177-3AD203B41FA5}">
                      <a16:colId xmlns:a16="http://schemas.microsoft.com/office/drawing/2014/main" val="158932267"/>
                    </a:ext>
                  </a:extLst>
                </a:gridCol>
                <a:gridCol w="1156823">
                  <a:extLst>
                    <a:ext uri="{9D8B030D-6E8A-4147-A177-3AD203B41FA5}">
                      <a16:colId xmlns:a16="http://schemas.microsoft.com/office/drawing/2014/main" val="2777642334"/>
                    </a:ext>
                  </a:extLst>
                </a:gridCol>
              </a:tblGrid>
              <a:tr h="365158">
                <a:tc gridSpan="4">
                  <a:txBody>
                    <a:bodyPr/>
                    <a:lstStyle/>
                    <a:p>
                      <a:pPr marL="0" marR="0" lvl="0" indent="0" algn="l" defTabSz="914546" rtl="0" eaLnBrk="1" fontAlgn="auto" latinLnBrk="0" hangingPunct="1">
                        <a:lnSpc>
                          <a:spcPct val="100000"/>
                        </a:lnSpc>
                        <a:spcBef>
                          <a:spcPts val="0"/>
                        </a:spcBef>
                        <a:spcAft>
                          <a:spcPts val="0"/>
                        </a:spcAft>
                        <a:buClrTx/>
                        <a:buSzTx/>
                        <a:buFontTx/>
                        <a:buNone/>
                        <a:tabLst/>
                        <a:defRPr/>
                      </a:pPr>
                      <a:r>
                        <a:rPr lang="en-US" altLang="ja-JP" sz="800" b="0" dirty="0" smtClean="0">
                          <a:solidFill>
                            <a:schemeClr val="bg1"/>
                          </a:solidFill>
                          <a:latin typeface="メイリオ" panose="020B0604030504040204" pitchFamily="50" charset="-128"/>
                          <a:ea typeface="メイリオ" panose="020B0604030504040204" pitchFamily="50" charset="-128"/>
                        </a:rPr>
                        <a:t>2019</a:t>
                      </a:r>
                      <a:r>
                        <a:rPr lang="ja-JP" altLang="en-US" sz="800" b="0" dirty="0" smtClean="0">
                          <a:solidFill>
                            <a:schemeClr val="bg1"/>
                          </a:solidFill>
                          <a:latin typeface="メイリオ" panose="020B0604030504040204" pitchFamily="50" charset="-128"/>
                          <a:ea typeface="メイリオ" panose="020B0604030504040204" pitchFamily="50" charset="-128"/>
                        </a:rPr>
                        <a:t>年度評価指標　介護予防に資する住民主体の通いの場への</a:t>
                      </a:r>
                      <a:r>
                        <a:rPr lang="en-US" altLang="ja-JP" sz="800" b="0" dirty="0" smtClean="0">
                          <a:solidFill>
                            <a:schemeClr val="bg1"/>
                          </a:solidFill>
                          <a:latin typeface="メイリオ" panose="020B0604030504040204" pitchFamily="50" charset="-128"/>
                          <a:ea typeface="メイリオ" panose="020B0604030504040204" pitchFamily="50" charset="-128"/>
                        </a:rPr>
                        <a:t>65</a:t>
                      </a:r>
                      <a:r>
                        <a:rPr lang="ja-JP" altLang="en-US" sz="800" b="0" dirty="0" smtClean="0">
                          <a:solidFill>
                            <a:schemeClr val="bg1"/>
                          </a:solidFill>
                          <a:latin typeface="メイリオ" panose="020B0604030504040204" pitchFamily="50" charset="-128"/>
                          <a:ea typeface="メイリオ" panose="020B0604030504040204" pitchFamily="50" charset="-128"/>
                        </a:rPr>
                        <a:t>歳以上の方の参加率</a:t>
                      </a:r>
                      <a:endParaRPr kumimoji="1" lang="ja-JP" altLang="en-US" sz="800" b="0" dirty="0">
                        <a:solidFill>
                          <a:schemeClr val="bg1"/>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11319291"/>
                  </a:ext>
                </a:extLst>
              </a:tr>
              <a:tr h="383372">
                <a:tc gridSpan="4">
                  <a:txBody>
                    <a:bodyPr/>
                    <a:lstStyle/>
                    <a:p>
                      <a:pPr algn="l"/>
                      <a:r>
                        <a:rPr lang="ja-JP" altLang="en-US" sz="800" dirty="0" smtClean="0">
                          <a:solidFill>
                            <a:schemeClr val="tx1"/>
                          </a:solidFill>
                          <a:latin typeface="メイリオ" panose="020B0604030504040204" pitchFamily="50" charset="-128"/>
                          <a:ea typeface="メイリオ" panose="020B0604030504040204" pitchFamily="50" charset="-128"/>
                        </a:rPr>
                        <a:t>介護予防に資する通いの場への参加状況を評価　</a:t>
                      </a:r>
                      <a:r>
                        <a:rPr lang="ja-JP" altLang="en-US" sz="800" dirty="0" smtClean="0">
                          <a:solidFill>
                            <a:srgbClr val="FF0000"/>
                          </a:solidFill>
                          <a:latin typeface="メイリオ" panose="020B0604030504040204" pitchFamily="50" charset="-128"/>
                          <a:ea typeface="メイリオ" panose="020B0604030504040204" pitchFamily="50" charset="-128"/>
                        </a:rPr>
                        <a:t>全国平均 </a:t>
                      </a:r>
                      <a:r>
                        <a:rPr lang="en-US" altLang="ja-JP" sz="800" dirty="0" smtClean="0">
                          <a:solidFill>
                            <a:srgbClr val="FF0000"/>
                          </a:solidFill>
                          <a:latin typeface="メイリオ" panose="020B0604030504040204" pitchFamily="50" charset="-128"/>
                          <a:ea typeface="メイリオ" panose="020B0604030504040204" pitchFamily="50" charset="-128"/>
                        </a:rPr>
                        <a:t>2.2</a:t>
                      </a:r>
                      <a:r>
                        <a:rPr lang="ja-JP" altLang="en-US" sz="800" dirty="0" smtClean="0">
                          <a:solidFill>
                            <a:srgbClr val="FF0000"/>
                          </a:solidFill>
                          <a:latin typeface="メイリオ" panose="020B0604030504040204" pitchFamily="50" charset="-128"/>
                          <a:ea typeface="メイリオ" panose="020B0604030504040204" pitchFamily="50" charset="-128"/>
                        </a:rPr>
                        <a:t>％</a:t>
                      </a:r>
                      <a:endParaRPr kumimoji="1" lang="ja-JP" altLang="en-US" sz="800" dirty="0">
                        <a:solidFill>
                          <a:srgbClr val="FF0000"/>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3045561"/>
                  </a:ext>
                </a:extLst>
              </a:tr>
              <a:tr h="396656">
                <a:tc>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ja-JP" altLang="en-US" sz="800" dirty="0" smtClean="0">
                          <a:latin typeface="メイリオ" panose="020B0604030504040204" pitchFamily="50" charset="-128"/>
                          <a:ea typeface="メイリオ" panose="020B0604030504040204" pitchFamily="50" charset="-128"/>
                        </a:rPr>
                        <a:t>上位３割</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ja-JP" altLang="en-US" sz="800" dirty="0" smtClean="0">
                          <a:latin typeface="メイリオ" panose="020B0604030504040204" pitchFamily="50" charset="-128"/>
                          <a:ea typeface="メイリオ" panose="020B0604030504040204" pitchFamily="50" charset="-128"/>
                        </a:rPr>
                        <a:t>上位５割</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tc>
                <a:tc rowSpan="5">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800" dirty="0" smtClean="0">
                          <a:latin typeface="メイリオ" panose="020B0604030504040204" pitchFamily="50" charset="-128"/>
                          <a:ea typeface="メイリオ" panose="020B0604030504040204" pitchFamily="50" charset="-128"/>
                        </a:rPr>
                        <a:t>（上位３割）</a:t>
                      </a: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800" dirty="0" smtClean="0">
                          <a:latin typeface="メイリオ" panose="020B0604030504040204" pitchFamily="50" charset="-128"/>
                          <a:ea typeface="メイリオ" panose="020B0604030504040204" pitchFamily="50" charset="-128"/>
                        </a:rPr>
                        <a:t>15</a:t>
                      </a:r>
                      <a:r>
                        <a:rPr kumimoji="1" lang="ja-JP" altLang="en-US" sz="800" dirty="0" smtClean="0">
                          <a:latin typeface="メイリオ" panose="020B0604030504040204" pitchFamily="50" charset="-128"/>
                          <a:ea typeface="メイリオ" panose="020B0604030504040204" pitchFamily="50" charset="-128"/>
                        </a:rPr>
                        <a:t>点</a:t>
                      </a: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800" dirty="0" smtClean="0">
                          <a:latin typeface="メイリオ" panose="020B0604030504040204" pitchFamily="50" charset="-128"/>
                          <a:ea typeface="メイリオ" panose="020B0604030504040204" pitchFamily="50" charset="-128"/>
                        </a:rPr>
                        <a:t>（上位５割）</a:t>
                      </a: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800" dirty="0" smtClean="0">
                          <a:latin typeface="メイリオ" panose="020B0604030504040204" pitchFamily="50" charset="-128"/>
                          <a:ea typeface="メイリオ" panose="020B0604030504040204" pitchFamily="50" charset="-128"/>
                        </a:rPr>
                        <a:t>8</a:t>
                      </a:r>
                      <a:r>
                        <a:rPr kumimoji="1" lang="ja-JP" altLang="en-US" sz="800" dirty="0" smtClean="0">
                          <a:latin typeface="メイリオ" panose="020B0604030504040204" pitchFamily="50" charset="-128"/>
                          <a:ea typeface="メイリオ" panose="020B0604030504040204" pitchFamily="50" charset="-128"/>
                        </a:rPr>
                        <a:t>点</a:t>
                      </a:r>
                    </a:p>
                  </a:txBody>
                  <a:tcPr marL="89668" marR="89668" marT="44835" marB="44835"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192528"/>
                  </a:ext>
                </a:extLst>
              </a:tr>
              <a:tr h="396656">
                <a:tc>
                  <a:txBody>
                    <a:bodyPr/>
                    <a:lstStyle/>
                    <a:p>
                      <a:pPr algn="ctr"/>
                      <a:r>
                        <a:rPr kumimoji="1" lang="en-US" altLang="ja-JP" sz="800" dirty="0" smtClean="0">
                          <a:latin typeface="メイリオ" panose="020B0604030504040204" pitchFamily="50" charset="-128"/>
                          <a:ea typeface="メイリオ" panose="020B0604030504040204" pitchFamily="50" charset="-128"/>
                        </a:rPr>
                        <a:t>10</a:t>
                      </a:r>
                      <a:r>
                        <a:rPr kumimoji="1" lang="ja-JP" altLang="en-US" sz="800" dirty="0" smtClean="0">
                          <a:latin typeface="メイリオ" panose="020B0604030504040204" pitchFamily="50" charset="-128"/>
                          <a:ea typeface="メイリオ" panose="020B0604030504040204" pitchFamily="50" charset="-128"/>
                        </a:rPr>
                        <a:t>万人以上</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1.67135%</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en-US" altLang="ja-JP" sz="800" dirty="0" smtClean="0">
                          <a:latin typeface="メイリオ" panose="020B0604030504040204" pitchFamily="50" charset="-128"/>
                          <a:ea typeface="メイリオ" panose="020B0604030504040204" pitchFamily="50" charset="-128"/>
                        </a:rPr>
                        <a:t>1.05736%</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7957722"/>
                  </a:ext>
                </a:extLst>
              </a:tr>
              <a:tr h="396656">
                <a:tc>
                  <a:txBody>
                    <a:bodyPr/>
                    <a:lstStyle/>
                    <a:p>
                      <a:pPr algn="ctr"/>
                      <a:r>
                        <a:rPr kumimoji="1" lang="ja-JP" altLang="en-US" sz="800" dirty="0" smtClean="0">
                          <a:latin typeface="メイリオ" panose="020B0604030504040204" pitchFamily="50" charset="-128"/>
                          <a:ea typeface="メイリオ" panose="020B0604030504040204" pitchFamily="50" charset="-128"/>
                        </a:rPr>
                        <a:t>５万人～</a:t>
                      </a:r>
                      <a:r>
                        <a:rPr kumimoji="1" lang="en-US" altLang="ja-JP" sz="800" dirty="0" smtClean="0">
                          <a:latin typeface="メイリオ" panose="020B0604030504040204" pitchFamily="50" charset="-128"/>
                          <a:ea typeface="メイリオ" panose="020B0604030504040204" pitchFamily="50" charset="-128"/>
                        </a:rPr>
                        <a:t>10</a:t>
                      </a:r>
                      <a:r>
                        <a:rPr kumimoji="1" lang="ja-JP" altLang="en-US" sz="800" dirty="0" smtClean="0">
                          <a:latin typeface="メイリオ" panose="020B0604030504040204" pitchFamily="50" charset="-128"/>
                          <a:ea typeface="メイリオ" panose="020B0604030504040204" pitchFamily="50" charset="-128"/>
                        </a:rPr>
                        <a:t>万人</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2.03634%</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en-US" altLang="ja-JP" sz="800" dirty="0" smtClean="0">
                          <a:latin typeface="メイリオ" panose="020B0604030504040204" pitchFamily="50" charset="-128"/>
                          <a:ea typeface="メイリオ" panose="020B0604030504040204" pitchFamily="50" charset="-128"/>
                        </a:rPr>
                        <a:t>1.34276%</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8865279"/>
                  </a:ext>
                </a:extLst>
              </a:tr>
              <a:tr h="396656">
                <a:tc>
                  <a:txBody>
                    <a:bodyPr/>
                    <a:lstStyle/>
                    <a:p>
                      <a:pPr algn="ctr"/>
                      <a:r>
                        <a:rPr kumimoji="1" lang="ja-JP" altLang="en-US" sz="800" dirty="0" smtClean="0">
                          <a:latin typeface="メイリオ" panose="020B0604030504040204" pitchFamily="50" charset="-128"/>
                          <a:ea typeface="メイリオ" panose="020B0604030504040204" pitchFamily="50" charset="-128"/>
                        </a:rPr>
                        <a:t>１万人～５万人</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2.92182%</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en-US" altLang="ja-JP" sz="800" dirty="0" smtClean="0">
                          <a:latin typeface="メイリオ" panose="020B0604030504040204" pitchFamily="50" charset="-128"/>
                          <a:ea typeface="メイリオ" panose="020B0604030504040204" pitchFamily="50" charset="-128"/>
                        </a:rPr>
                        <a:t>1.34355%</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75852788"/>
                  </a:ext>
                </a:extLst>
              </a:tr>
              <a:tr h="396656">
                <a:tc>
                  <a:txBody>
                    <a:bodyPr/>
                    <a:lstStyle/>
                    <a:p>
                      <a:pPr algn="ctr"/>
                      <a:r>
                        <a:rPr kumimoji="1" lang="ja-JP" altLang="en-US" sz="800" dirty="0" smtClean="0">
                          <a:latin typeface="メイリオ" panose="020B0604030504040204" pitchFamily="50" charset="-128"/>
                          <a:ea typeface="メイリオ" panose="020B0604030504040204" pitchFamily="50" charset="-128"/>
                        </a:rPr>
                        <a:t>１万人未満</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3.14484%</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1.12957%</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00571017"/>
                  </a:ext>
                </a:extLst>
              </a:tr>
            </a:tbl>
          </a:graphicData>
        </a:graphic>
      </p:graphicFrame>
      <p:sp>
        <p:nvSpPr>
          <p:cNvPr id="6" name="正方形/長方形 5"/>
          <p:cNvSpPr/>
          <p:nvPr/>
        </p:nvSpPr>
        <p:spPr>
          <a:xfrm>
            <a:off x="3115" y="121356"/>
            <a:ext cx="9714032" cy="3642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21" tIns="44812" rIns="89621" bIns="44812" anchor="ctr"/>
          <a:lstStyle/>
          <a:p>
            <a:pPr algn="ctr"/>
            <a:r>
              <a:rPr lang="ja-JP" altLang="ja-JP" sz="1962" b="1" dirty="0">
                <a:latin typeface="Meiryo UI" panose="020B0604030504040204" pitchFamily="50" charset="-128"/>
                <a:ea typeface="Meiryo UI" panose="020B0604030504040204" pitchFamily="50" charset="-128"/>
              </a:rPr>
              <a:t>Ⅱ　自立支援、重度化防止</a:t>
            </a:r>
            <a:r>
              <a:rPr lang="ja-JP" altLang="en-US" sz="1962" b="1" dirty="0">
                <a:latin typeface="Meiryo UI" panose="020B0604030504040204" pitchFamily="50" charset="-128"/>
                <a:ea typeface="Meiryo UI" panose="020B0604030504040204" pitchFamily="50" charset="-128"/>
              </a:rPr>
              <a:t>等</a:t>
            </a:r>
            <a:r>
              <a:rPr lang="ja-JP" altLang="ja-JP" sz="1962" b="1" dirty="0">
                <a:latin typeface="Meiryo UI" panose="020B0604030504040204" pitchFamily="50" charset="-128"/>
                <a:ea typeface="Meiryo UI" panose="020B0604030504040204" pitchFamily="50" charset="-128"/>
              </a:rPr>
              <a:t>に資する施策の推進</a:t>
            </a:r>
            <a:endParaRPr lang="ja-JP" altLang="ja-JP" sz="1962"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280699553"/>
              </p:ext>
            </p:extLst>
          </p:nvPr>
        </p:nvGraphicFramePr>
        <p:xfrm>
          <a:off x="4895787" y="774452"/>
          <a:ext cx="4769076" cy="5911830"/>
        </p:xfrm>
        <a:graphic>
          <a:graphicData uri="http://schemas.openxmlformats.org/drawingml/2006/table">
            <a:tbl>
              <a:tblPr/>
              <a:tblGrid>
                <a:gridCol w="831891">
                  <a:extLst>
                    <a:ext uri="{9D8B030D-6E8A-4147-A177-3AD203B41FA5}">
                      <a16:colId xmlns:a16="http://schemas.microsoft.com/office/drawing/2014/main" val="1822285060"/>
                    </a:ext>
                  </a:extLst>
                </a:gridCol>
                <a:gridCol w="787437">
                  <a:extLst>
                    <a:ext uri="{9D8B030D-6E8A-4147-A177-3AD203B41FA5}">
                      <a16:colId xmlns:a16="http://schemas.microsoft.com/office/drawing/2014/main" val="1910366048"/>
                    </a:ext>
                  </a:extLst>
                </a:gridCol>
                <a:gridCol w="787437">
                  <a:extLst>
                    <a:ext uri="{9D8B030D-6E8A-4147-A177-3AD203B41FA5}">
                      <a16:colId xmlns:a16="http://schemas.microsoft.com/office/drawing/2014/main" val="1427892271"/>
                    </a:ext>
                  </a:extLst>
                </a:gridCol>
                <a:gridCol w="787437">
                  <a:extLst>
                    <a:ext uri="{9D8B030D-6E8A-4147-A177-3AD203B41FA5}">
                      <a16:colId xmlns:a16="http://schemas.microsoft.com/office/drawing/2014/main" val="3733745797"/>
                    </a:ext>
                  </a:extLst>
                </a:gridCol>
                <a:gridCol w="787437">
                  <a:extLst>
                    <a:ext uri="{9D8B030D-6E8A-4147-A177-3AD203B41FA5}">
                      <a16:colId xmlns:a16="http://schemas.microsoft.com/office/drawing/2014/main" val="3106046836"/>
                    </a:ext>
                  </a:extLst>
                </a:gridCol>
                <a:gridCol w="787437">
                  <a:extLst>
                    <a:ext uri="{9D8B030D-6E8A-4147-A177-3AD203B41FA5}">
                      <a16:colId xmlns:a16="http://schemas.microsoft.com/office/drawing/2014/main" val="2162549116"/>
                    </a:ext>
                  </a:extLst>
                </a:gridCol>
              </a:tblGrid>
              <a:tr h="394122">
                <a:tc gridSpan="6">
                  <a:txBody>
                    <a:bodyPr/>
                    <a:lstStyle/>
                    <a:p>
                      <a:pPr algn="l" rtl="0" fontAlgn="ctr"/>
                      <a:r>
                        <a:rPr lang="en-US" altLang="ja-JP" sz="8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800" b="0" i="0" u="none" strike="noStrike" dirty="0" smtClean="0">
                          <a:solidFill>
                            <a:srgbClr val="FFFFFF"/>
                          </a:solidFill>
                          <a:effectLst/>
                          <a:latin typeface="メイリオ" panose="020B0604030504040204" pitchFamily="50" charset="-128"/>
                          <a:ea typeface="メイリオ" panose="020B0604030504040204" pitchFamily="50" charset="-128"/>
                        </a:rPr>
                        <a:t>年度・</a:t>
                      </a:r>
                      <a:r>
                        <a:rPr lang="en-US" altLang="ja-JP" sz="800" b="0" i="0" u="none" strike="noStrike" dirty="0" smtClean="0">
                          <a:solidFill>
                            <a:srgbClr val="FFFFFF"/>
                          </a:solidFill>
                          <a:effectLst/>
                          <a:latin typeface="メイリオ" panose="020B0604030504040204" pitchFamily="50" charset="-128"/>
                          <a:ea typeface="メイリオ" panose="020B0604030504040204" pitchFamily="50" charset="-128"/>
                        </a:rPr>
                        <a:t>2021</a:t>
                      </a:r>
                      <a:r>
                        <a:rPr lang="ja-JP" altLang="en-US" sz="8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　介護</a:t>
                      </a:r>
                      <a:r>
                        <a:rPr lang="ja-JP" altLang="en-US" sz="800" b="0" i="0" u="none" strike="noStrike" dirty="0">
                          <a:solidFill>
                            <a:srgbClr val="FFFFFF"/>
                          </a:solidFill>
                          <a:effectLst/>
                          <a:latin typeface="メイリオ" panose="020B0604030504040204" pitchFamily="50" charset="-128"/>
                          <a:ea typeface="メイリオ" panose="020B0604030504040204" pitchFamily="50" charset="-128"/>
                        </a:rPr>
                        <a:t>予防に資する住民主体の通いの場への</a:t>
                      </a:r>
                      <a:r>
                        <a:rPr lang="en-US" altLang="ja-JP" sz="800" b="0" i="0" u="none" strike="noStrike" dirty="0">
                          <a:solidFill>
                            <a:srgbClr val="FFFFFF"/>
                          </a:solidFill>
                          <a:effectLst/>
                          <a:latin typeface="メイリオ" panose="020B0604030504040204" pitchFamily="50" charset="-128"/>
                          <a:ea typeface="メイリオ" panose="020B0604030504040204" pitchFamily="50" charset="-128"/>
                        </a:rPr>
                        <a:t>65</a:t>
                      </a:r>
                      <a:r>
                        <a:rPr lang="ja-JP" altLang="en-US" sz="800" b="0" i="0" u="none" strike="noStrike" dirty="0">
                          <a:solidFill>
                            <a:srgbClr val="FFFFFF"/>
                          </a:solidFill>
                          <a:effectLst/>
                          <a:latin typeface="メイリオ" panose="020B0604030504040204" pitchFamily="50" charset="-128"/>
                          <a:ea typeface="メイリオ" panose="020B0604030504040204" pitchFamily="50" charset="-128"/>
                        </a:rPr>
                        <a:t>歳以上の方の参加者数</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62150977"/>
                  </a:ext>
                </a:extLst>
              </a:tr>
              <a:tr h="394122">
                <a:tc gridSpan="6">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介護予防に資する通いの場への参加率（週１回</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2.6</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2.6</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800" b="0" i="0" u="none" strike="noStrike" dirty="0">
                        <a:solidFill>
                          <a:srgbClr val="FF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85907975"/>
                  </a:ext>
                </a:extLst>
              </a:tr>
              <a:tr h="394122">
                <a:tc>
                  <a:txBody>
                    <a:bodyPr/>
                    <a:lstStyle/>
                    <a:p>
                      <a:pPr algn="ctr" fontAlgn="ctr"/>
                      <a:r>
                        <a:rPr lang="ja-JP" altLang="en-US" sz="1100" b="0" i="0" u="none" strike="noStrike">
                          <a:effectLst/>
                          <a:latin typeface="Arial" panose="020B0604020202020204" pitchFamily="34" charset="0"/>
                          <a:ea typeface="ＭＳ Ｐゴシック" panose="020B0600070205080204" pitchFamily="50" charset="-128"/>
                        </a:rPr>
                        <a:t>　</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（上位８割）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2995178045"/>
                  </a:ext>
                </a:extLst>
              </a:tr>
              <a:tr h="394122">
                <a:tc>
                  <a:txBody>
                    <a:bodyPr/>
                    <a:lstStyle/>
                    <a:p>
                      <a:pPr algn="ctr" rtl="0"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9.11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9.16%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2.79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2.82%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3257450011"/>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10.90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10.52%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5.14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5.08%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2.41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2.49%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0.78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0.79%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1087306064"/>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10.24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10.31%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0.79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0.80%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923652358"/>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３千人～１万人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5.61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0.86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0.85%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31929448"/>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３千人未満</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15.55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15.66%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5.67%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4289343491"/>
                  </a:ext>
                </a:extLst>
              </a:tr>
              <a:tr h="394122">
                <a:tc gridSpan="6">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介護予防に資する通いの場への参加率（月１回</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6.7</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6.7</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800" b="0" i="0" u="none" strike="noStrike" dirty="0">
                        <a:solidFill>
                          <a:srgbClr val="FF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6071151"/>
                  </a:ext>
                </a:extLst>
              </a:tr>
              <a:tr h="394122">
                <a:tc>
                  <a:txBody>
                    <a:bodyPr/>
                    <a:lstStyle/>
                    <a:p>
                      <a:pPr algn="ctr" fontAlgn="ctr"/>
                      <a:r>
                        <a:rPr lang="ja-JP" altLang="en-US" sz="1100" b="0" i="0" u="none" strike="noStrike">
                          <a:effectLst/>
                          <a:latin typeface="Arial" panose="020B0604020202020204" pitchFamily="34" charset="0"/>
                          <a:ea typeface="ＭＳ Ｐゴシック" panose="020B0600070205080204" pitchFamily="50" charset="-128"/>
                        </a:rPr>
                        <a:t>　</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上位５割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（上位１割）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a:t>
                      </a:r>
                      <a:r>
                        <a:rPr lang="en-US" altLang="zh-CN" sz="800" b="0" i="0" u="none" strike="noStrike" dirty="0" smtClean="0">
                          <a:solidFill>
                            <a:srgbClr val="000000"/>
                          </a:solidFill>
                          <a:effectLst/>
                          <a:latin typeface="メイリオ" panose="020B0604030504040204" pitchFamily="50" charset="-128"/>
                          <a:ea typeface="メイリオ" panose="020B0604030504040204" pitchFamily="50" charset="-128"/>
                        </a:rPr>
                        <a:t>0</a:t>
                      </a: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（上位３割）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8</a:t>
                      </a:r>
                      <a:r>
                        <a:rPr lang="zh-CN"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（上位５割）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a:t>
                      </a:r>
                      <a:r>
                        <a:rPr lang="zh-CN"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（上位８割）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zh-CN"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点</a:t>
                      </a:r>
                      <a:endParaRPr lang="zh-CN"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2233251991"/>
                  </a:ext>
                </a:extLst>
              </a:tr>
              <a:tr h="394122">
                <a:tc>
                  <a:txBody>
                    <a:bodyPr/>
                    <a:lstStyle/>
                    <a:p>
                      <a:pPr algn="ctr" rtl="0"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20.74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21.00%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11.68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11.53%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7.33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7.26%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4.36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4.41%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905105820"/>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18.33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18.49%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11.08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7.50%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4.19%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2101232038"/>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21.27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21.39%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62067509"/>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３千人～１万人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23.74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23.51%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12.40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12.34%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7.55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7.61%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4.02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2643912892"/>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３千人未満</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27.00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27.31%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12.38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12.67%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7.63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7.72%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946607240"/>
                  </a:ext>
                </a:extLst>
              </a:tr>
            </a:tbl>
          </a:graphicData>
        </a:graphic>
      </p:graphicFrame>
      <p:sp>
        <p:nvSpPr>
          <p:cNvPr id="7" name="正方形/長方形 6"/>
          <p:cNvSpPr/>
          <p:nvPr/>
        </p:nvSpPr>
        <p:spPr>
          <a:xfrm>
            <a:off x="6767893" y="502647"/>
            <a:ext cx="3157386" cy="271805"/>
          </a:xfrm>
          <a:prstGeom prst="rect">
            <a:avLst/>
          </a:prstGeom>
        </p:spPr>
        <p:txBody>
          <a:bodyPr wrap="square">
            <a:spAutoFit/>
          </a:bodyPr>
          <a:lstStyle/>
          <a:p>
            <a:pPr fontAlgn="ctr"/>
            <a:r>
              <a:rPr lang="en-US" altLang="ja-JP" sz="1178" b="1" dirty="0">
                <a:solidFill>
                  <a:srgbClr val="FF0000"/>
                </a:solidFill>
                <a:latin typeface="メイリオ" panose="020B0604030504040204" pitchFamily="50" charset="-128"/>
                <a:ea typeface="メイリオ" panose="020B0604030504040204" pitchFamily="50" charset="-128"/>
              </a:rPr>
              <a:t>※</a:t>
            </a:r>
            <a:r>
              <a:rPr lang="ja-JP" altLang="en-US" sz="1178" b="1" dirty="0">
                <a:solidFill>
                  <a:srgbClr val="FF0000"/>
                </a:solidFill>
                <a:latin typeface="メイリオ" panose="020B0604030504040204" pitchFamily="50" charset="-128"/>
                <a:ea typeface="メイリオ" panose="020B0604030504040204" pitchFamily="50" charset="-128"/>
              </a:rPr>
              <a:t>括弧内は２０２０年度評価指標の結果</a:t>
            </a:r>
          </a:p>
        </p:txBody>
      </p:sp>
      <p:sp>
        <p:nvSpPr>
          <p:cNvPr id="4" name="スライド番号プレースホルダー 3"/>
          <p:cNvSpPr>
            <a:spLocks noGrp="1"/>
          </p:cNvSpPr>
          <p:nvPr>
            <p:ph type="sldNum" sz="quarter" idx="12"/>
          </p:nvPr>
        </p:nvSpPr>
        <p:spPr>
          <a:xfrm>
            <a:off x="7396802" y="6647682"/>
            <a:ext cx="2268061" cy="373831"/>
          </a:xfrm>
        </p:spPr>
        <p:txBody>
          <a:bodyPr/>
          <a:lstStyle/>
          <a:p>
            <a:r>
              <a:rPr lang="en-US" altLang="ja-JP" dirty="0" smtClean="0">
                <a:solidFill>
                  <a:prstClr val="black">
                    <a:tint val="75000"/>
                  </a:prstClr>
                </a:solidFill>
                <a:latin typeface="+mj-ea"/>
                <a:ea typeface="+mj-ea"/>
              </a:rPr>
              <a:t>27</a:t>
            </a:r>
            <a:endParaRPr lang="ja-JP" altLang="en-US" dirty="0">
              <a:solidFill>
                <a:prstClr val="black">
                  <a:tint val="75000"/>
                </a:prstClr>
              </a:solidFill>
              <a:latin typeface="+mj-ea"/>
              <a:ea typeface="+mj-ea"/>
            </a:endParaRPr>
          </a:p>
        </p:txBody>
      </p:sp>
      <p:sp>
        <p:nvSpPr>
          <p:cNvPr id="9" name="正方形/長方形 8"/>
          <p:cNvSpPr/>
          <p:nvPr/>
        </p:nvSpPr>
        <p:spPr>
          <a:xfrm>
            <a:off x="55397" y="4055656"/>
            <a:ext cx="4592760" cy="15433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smtClean="0">
                <a:solidFill>
                  <a:schemeClr val="tx1"/>
                </a:solidFill>
                <a:latin typeface="メイリオ" panose="020B0604030504040204" pitchFamily="50" charset="-128"/>
                <a:ea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rPr>
              <a:t>令和３年度評価指標における算定の考え方</a:t>
            </a:r>
            <a:r>
              <a:rPr kumimoji="1" lang="en-US" altLang="ja-JP" sz="800" dirty="0" smtClean="0">
                <a:solidFill>
                  <a:schemeClr val="tx1"/>
                </a:solidFill>
                <a:latin typeface="メイリオ" panose="020B0604030504040204" pitchFamily="50" charset="-128"/>
                <a:ea typeface="メイリオ" panose="020B0604030504040204" pitchFamily="50" charset="-128"/>
              </a:rPr>
              <a:t>】</a:t>
            </a:r>
          </a:p>
          <a:p>
            <a:r>
              <a:rPr kumimoji="1" lang="ja-JP" altLang="en-US" sz="800" dirty="0" smtClean="0">
                <a:solidFill>
                  <a:schemeClr val="tx1"/>
                </a:solidFill>
                <a:latin typeface="メイリオ" panose="020B0604030504040204" pitchFamily="50" charset="-128"/>
                <a:ea typeface="メイリオ" panose="020B0604030504040204" pitchFamily="50" charset="-128"/>
              </a:rPr>
              <a:t>○　</a:t>
            </a:r>
            <a:r>
              <a:rPr lang="ja-JP" altLang="ja-JP" sz="800" dirty="0" smtClean="0">
                <a:solidFill>
                  <a:schemeClr val="tx1"/>
                </a:solidFill>
                <a:latin typeface="メイリオ" panose="020B0604030504040204" pitchFamily="50" charset="-128"/>
                <a:ea typeface="メイリオ" panose="020B0604030504040204" pitchFamily="50" charset="-128"/>
              </a:rPr>
              <a:t>通い</a:t>
            </a:r>
            <a:r>
              <a:rPr lang="ja-JP" altLang="ja-JP" sz="800" dirty="0">
                <a:solidFill>
                  <a:schemeClr val="tx1"/>
                </a:solidFill>
                <a:latin typeface="メイリオ" panose="020B0604030504040204" pitchFamily="50" charset="-128"/>
                <a:ea typeface="メイリオ" panose="020B0604030504040204" pitchFamily="50" charset="-128"/>
              </a:rPr>
              <a:t>の場への</a:t>
            </a:r>
            <a:r>
              <a:rPr lang="ja-JP" altLang="ja-JP" sz="800" dirty="0" smtClean="0">
                <a:solidFill>
                  <a:schemeClr val="tx1"/>
                </a:solidFill>
                <a:latin typeface="メイリオ" panose="020B0604030504040204" pitchFamily="50" charset="-128"/>
                <a:ea typeface="メイリオ" panose="020B0604030504040204" pitchFamily="50" charset="-128"/>
              </a:rPr>
              <a:t>参加率</a:t>
            </a:r>
            <a:r>
              <a:rPr lang="ja-JP" altLang="en-US" sz="800" dirty="0" smtClean="0">
                <a:solidFill>
                  <a:schemeClr val="tx1"/>
                </a:solidFill>
                <a:latin typeface="メイリオ" panose="020B0604030504040204" pitchFamily="50" charset="-128"/>
                <a:ea typeface="メイリオ" panose="020B0604030504040204" pitchFamily="50" charset="-128"/>
              </a:rPr>
              <a:t>とは、</a:t>
            </a:r>
            <a:r>
              <a:rPr lang="ja-JP" altLang="ja-JP" sz="800" dirty="0" smtClean="0">
                <a:solidFill>
                  <a:schemeClr val="tx1"/>
                </a:solidFill>
                <a:latin typeface="メイリオ" panose="020B0604030504040204" pitchFamily="50" charset="-128"/>
                <a:ea typeface="メイリオ" panose="020B0604030504040204" pitchFamily="50" charset="-128"/>
              </a:rPr>
              <a:t>通い</a:t>
            </a:r>
            <a:r>
              <a:rPr lang="ja-JP" altLang="ja-JP" sz="800" dirty="0">
                <a:solidFill>
                  <a:schemeClr val="tx1"/>
                </a:solidFill>
                <a:latin typeface="メイリオ" panose="020B0604030504040204" pitchFamily="50" charset="-128"/>
                <a:ea typeface="メイリオ" panose="020B0604030504040204" pitchFamily="50" charset="-128"/>
              </a:rPr>
              <a:t>の場の参加者実</a:t>
            </a:r>
            <a:r>
              <a:rPr lang="ja-JP" altLang="ja-JP" sz="800" dirty="0" smtClean="0">
                <a:solidFill>
                  <a:schemeClr val="tx1"/>
                </a:solidFill>
                <a:latin typeface="メイリオ" panose="020B0604030504040204" pitchFamily="50" charset="-128"/>
                <a:ea typeface="メイリオ" panose="020B0604030504040204" pitchFamily="50" charset="-128"/>
              </a:rPr>
              <a:t>人数</a:t>
            </a:r>
            <a:r>
              <a:rPr lang="ja-JP" altLang="en-US" sz="800" dirty="0" smtClean="0">
                <a:solidFill>
                  <a:schemeClr val="tx1"/>
                </a:solidFill>
                <a:latin typeface="メイリオ" panose="020B0604030504040204" pitchFamily="50" charset="-128"/>
                <a:ea typeface="メイリオ" panose="020B0604030504040204" pitchFamily="50" charset="-128"/>
              </a:rPr>
              <a:t>を、当該保険者の</a:t>
            </a:r>
            <a:r>
              <a:rPr lang="ja-JP" altLang="ja-JP" sz="800" dirty="0" smtClean="0">
                <a:solidFill>
                  <a:schemeClr val="tx1"/>
                </a:solidFill>
                <a:latin typeface="メイリオ" panose="020B0604030504040204" pitchFamily="50" charset="-128"/>
                <a:ea typeface="メイリオ" panose="020B0604030504040204" pitchFamily="50" charset="-128"/>
              </a:rPr>
              <a:t>高齢者人口</a:t>
            </a:r>
            <a:r>
              <a:rPr lang="ja-JP" altLang="en-US" sz="800" dirty="0" smtClean="0">
                <a:solidFill>
                  <a:schemeClr val="tx1"/>
                </a:solidFill>
                <a:latin typeface="メイリオ" panose="020B0604030504040204" pitchFamily="50" charset="-128"/>
                <a:ea typeface="メイリオ" panose="020B0604030504040204" pitchFamily="50" charset="-128"/>
              </a:rPr>
              <a:t>（</a:t>
            </a:r>
            <a:r>
              <a:rPr lang="ja-JP" altLang="ja-JP" sz="800" dirty="0" smtClean="0">
                <a:solidFill>
                  <a:schemeClr val="tx1"/>
                </a:solidFill>
                <a:latin typeface="メイリオ" panose="020B0604030504040204" pitchFamily="50" charset="-128"/>
                <a:ea typeface="メイリオ" panose="020B0604030504040204" pitchFamily="50" charset="-128"/>
              </a:rPr>
              <a:t>総務省</a:t>
            </a:r>
            <a:endParaRPr lang="en-US" altLang="ja-JP" sz="800" dirty="0" smtClean="0">
              <a:solidFill>
                <a:schemeClr val="tx1"/>
              </a:solidFill>
              <a:latin typeface="メイリオ" panose="020B0604030504040204" pitchFamily="50" charset="-128"/>
              <a:ea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rPr>
              <a:t>　</a:t>
            </a:r>
            <a:r>
              <a:rPr lang="ja-JP" altLang="ja-JP" sz="800" dirty="0" smtClean="0">
                <a:solidFill>
                  <a:schemeClr val="tx1"/>
                </a:solidFill>
                <a:latin typeface="メイリオ" panose="020B0604030504040204" pitchFamily="50" charset="-128"/>
                <a:ea typeface="メイリオ" panose="020B0604030504040204" pitchFamily="50" charset="-128"/>
              </a:rPr>
              <a:t>「</a:t>
            </a:r>
            <a:r>
              <a:rPr lang="ja-JP" altLang="ja-JP" sz="800" dirty="0">
                <a:solidFill>
                  <a:schemeClr val="tx1"/>
                </a:solidFill>
                <a:latin typeface="メイリオ" panose="020B0604030504040204" pitchFamily="50" charset="-128"/>
                <a:ea typeface="メイリオ" panose="020B0604030504040204" pitchFamily="50" charset="-128"/>
              </a:rPr>
              <a:t>住民</a:t>
            </a:r>
            <a:r>
              <a:rPr lang="ja-JP" altLang="ja-JP" sz="800" dirty="0" smtClean="0">
                <a:solidFill>
                  <a:schemeClr val="tx1"/>
                </a:solidFill>
                <a:latin typeface="メイリオ" panose="020B0604030504040204" pitchFamily="50" charset="-128"/>
                <a:ea typeface="メイリオ" panose="020B0604030504040204" pitchFamily="50" charset="-128"/>
              </a:rPr>
              <a:t>基本台帳</a:t>
            </a:r>
            <a:r>
              <a:rPr lang="ja-JP" altLang="ja-JP" sz="800" dirty="0">
                <a:solidFill>
                  <a:schemeClr val="tx1"/>
                </a:solidFill>
                <a:latin typeface="メイリオ" panose="020B0604030504040204" pitchFamily="50" charset="-128"/>
                <a:ea typeface="メイリオ" panose="020B0604030504040204" pitchFamily="50" charset="-128"/>
              </a:rPr>
              <a:t>に</a:t>
            </a:r>
            <a:r>
              <a:rPr lang="ja-JP" altLang="ja-JP" sz="800" dirty="0" smtClean="0">
                <a:solidFill>
                  <a:schemeClr val="tx1"/>
                </a:solidFill>
                <a:latin typeface="メイリオ" panose="020B0604030504040204" pitchFamily="50" charset="-128"/>
                <a:ea typeface="メイリオ" panose="020B0604030504040204" pitchFamily="50" charset="-128"/>
              </a:rPr>
              <a:t>基づく人口</a:t>
            </a:r>
            <a:r>
              <a:rPr lang="ja-JP" altLang="ja-JP" sz="800" dirty="0">
                <a:solidFill>
                  <a:schemeClr val="tx1"/>
                </a:solidFill>
                <a:latin typeface="メイリオ" panose="020B0604030504040204" pitchFamily="50" charset="-128"/>
                <a:ea typeface="メイリオ" panose="020B0604030504040204" pitchFamily="50" charset="-128"/>
              </a:rPr>
              <a:t>、人口動態及び世帯数」を</a:t>
            </a:r>
            <a:r>
              <a:rPr lang="ja-JP" altLang="ja-JP" sz="800" dirty="0" smtClean="0">
                <a:solidFill>
                  <a:schemeClr val="tx1"/>
                </a:solidFill>
                <a:latin typeface="メイリオ" panose="020B0604030504040204" pitchFamily="50" charset="-128"/>
                <a:ea typeface="メイリオ" panose="020B0604030504040204" pitchFamily="50" charset="-128"/>
              </a:rPr>
              <a:t>使用</a:t>
            </a:r>
            <a:r>
              <a:rPr lang="ja-JP" altLang="en-US" sz="800" dirty="0" smtClean="0">
                <a:solidFill>
                  <a:schemeClr val="tx1"/>
                </a:solidFill>
                <a:latin typeface="メイリオ" panose="020B0604030504040204" pitchFamily="50" charset="-128"/>
                <a:ea typeface="メイリオ" panose="020B0604030504040204" pitchFamily="50" charset="-128"/>
              </a:rPr>
              <a:t>）で除した割合である。</a:t>
            </a:r>
            <a:endParaRPr lang="en-US" altLang="ja-JP" sz="8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kumimoji="1" lang="en-US" altLang="ja-JP" sz="800" dirty="0" smtClean="0">
                <a:solidFill>
                  <a:schemeClr val="tx1"/>
                </a:solidFill>
                <a:latin typeface="メイリオ" panose="020B0604030504040204" pitchFamily="50" charset="-128"/>
                <a:ea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rPr>
              <a:t>評価結果のポイント</a:t>
            </a:r>
            <a:r>
              <a:rPr kumimoji="1" lang="en-US" altLang="ja-JP" sz="800" dirty="0" smtClean="0">
                <a:solidFill>
                  <a:schemeClr val="tx1"/>
                </a:solidFill>
                <a:latin typeface="メイリオ" panose="020B0604030504040204" pitchFamily="50" charset="-128"/>
                <a:ea typeface="メイリオ" panose="020B0604030504040204" pitchFamily="50" charset="-128"/>
              </a:rPr>
              <a:t>】</a:t>
            </a:r>
          </a:p>
          <a:p>
            <a:r>
              <a:rPr kumimoji="1" lang="ja-JP" altLang="en-US" sz="800" dirty="0" smtClean="0">
                <a:solidFill>
                  <a:schemeClr val="tx1"/>
                </a:solidFill>
                <a:latin typeface="メイリオ" panose="020B0604030504040204" pitchFamily="50" charset="-128"/>
                <a:ea typeface="メイリオ" panose="020B0604030504040204" pitchFamily="50" charset="-128"/>
              </a:rPr>
              <a:t>○　通いの場への参加実績は、令和元年度に比べ向上が図られている。</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r>
              <a:rPr kumimoji="1" lang="ja-JP" altLang="en-US" sz="800" dirty="0" smtClean="0">
                <a:solidFill>
                  <a:schemeClr val="tx1"/>
                </a:solidFill>
                <a:latin typeface="メイリオ" panose="020B0604030504040204" pitchFamily="50" charset="-128"/>
                <a:ea typeface="メイリオ" panose="020B0604030504040204" pitchFamily="50" charset="-128"/>
              </a:rPr>
              <a:t>○　令和２年度評価指標において、配点を引き上げるとともに、評価段階を２段階から４段階へ</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r>
              <a:rPr kumimoji="1" lang="ja-JP" altLang="en-US" sz="800" dirty="0" smtClean="0">
                <a:solidFill>
                  <a:schemeClr val="tx1"/>
                </a:solidFill>
                <a:latin typeface="メイリオ" panose="020B0604030504040204" pitchFamily="50" charset="-128"/>
                <a:ea typeface="メイリオ" panose="020B0604030504040204" pitchFamily="50" charset="-128"/>
              </a:rPr>
              <a:t>　多層化したことで、実績が高い保険者への配点が高まるなど、上位・下位のメリハリ付けとイ</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r>
              <a:rPr kumimoji="1" lang="ja-JP" altLang="en-US" sz="800" dirty="0" smtClean="0">
                <a:solidFill>
                  <a:schemeClr val="tx1"/>
                </a:solidFill>
                <a:latin typeface="メイリオ" panose="020B0604030504040204" pitchFamily="50" charset="-128"/>
                <a:ea typeface="メイリオ" panose="020B0604030504040204" pitchFamily="50" charset="-128"/>
              </a:rPr>
              <a:t>　ンセンティブ付与が強化。</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59325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latin typeface="Meiryo UI" panose="020B0604030504040204" pitchFamily="50" charset="-128"/>
                <a:ea typeface="Meiryo UI" panose="020B0604030504040204" pitchFamily="50" charset="-128"/>
              </a:rPr>
              <a:t>＜全体＞</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68003" y="6442537"/>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28</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8464DDD3-50FA-47D2-88F0-780D7434DF04}"/>
              </a:ext>
            </a:extLst>
          </p:cNvPr>
          <p:cNvGraphicFramePr>
            <a:graphicFrameLocks/>
          </p:cNvGraphicFramePr>
          <p:nvPr/>
        </p:nvGraphicFramePr>
        <p:xfrm>
          <a:off x="324223" y="541987"/>
          <a:ext cx="9071817" cy="59375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83973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68003" y="6442537"/>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29</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B6CAC323-6059-4B12-BD7C-29F29FF3985F}"/>
              </a:ext>
            </a:extLst>
          </p:cNvPr>
          <p:cNvGraphicFramePr>
            <a:graphicFrameLocks/>
          </p:cNvGraphicFramePr>
          <p:nvPr/>
        </p:nvGraphicFramePr>
        <p:xfrm>
          <a:off x="320139" y="541457"/>
          <a:ext cx="9079984" cy="5938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630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年度（市町村分） 　</a:t>
            </a:r>
            <a:r>
              <a:rPr lang="ja-JP" altLang="en-US" sz="1964" b="1" dirty="0">
                <a:solidFill>
                  <a:prstClr val="white"/>
                </a:solidFill>
                <a:latin typeface="Meiryo UI" panose="020B0604030504040204" pitchFamily="50" charset="-128"/>
                <a:ea typeface="Meiryo UI" panose="020B0604030504040204" pitchFamily="50" charset="-128"/>
              </a:rPr>
              <a:t>保険者機能強化推進交付金に係る評価結果＜支援分＞</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7691E3F7-237E-40E0-A891-946F422ADC06}"/>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3</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2" name="グラフ 1">
            <a:extLst>
              <a:ext uri="{FF2B5EF4-FFF2-40B4-BE49-F238E27FC236}">
                <a16:creationId xmlns:a16="http://schemas.microsoft.com/office/drawing/2014/main" id="{E73D2644-038F-42A4-9717-F272C2567F94}"/>
              </a:ext>
            </a:extLst>
          </p:cNvPr>
          <p:cNvGraphicFramePr>
            <a:graphicFrameLocks/>
          </p:cNvGraphicFramePr>
          <p:nvPr/>
        </p:nvGraphicFramePr>
        <p:xfrm>
          <a:off x="349625" y="541456"/>
          <a:ext cx="9021013"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2390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68003" y="6442537"/>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30</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52927645-8FC8-4D70-BCC7-B635C22F64E8}"/>
              </a:ext>
            </a:extLst>
          </p:cNvPr>
          <p:cNvGraphicFramePr>
            <a:graphicFrameLocks/>
          </p:cNvGraphicFramePr>
          <p:nvPr/>
        </p:nvGraphicFramePr>
        <p:xfrm>
          <a:off x="309886" y="541457"/>
          <a:ext cx="9100491" cy="5938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884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年度（市町村分） 　 </a:t>
            </a:r>
            <a:r>
              <a:rPr lang="ja-JP" altLang="ja-JP" sz="1766" b="1" dirty="0">
                <a:latin typeface="Meiryo UI" panose="020B0604030504040204" pitchFamily="50" charset="-128"/>
                <a:ea typeface="Meiryo UI" panose="020B0604030504040204" pitchFamily="50" charset="-128"/>
              </a:rPr>
              <a:t>Ⅱ　自立支援、重度化防止</a:t>
            </a:r>
            <a:r>
              <a:rPr lang="ja-JP" altLang="en-US" sz="1766" b="1" dirty="0">
                <a:latin typeface="Meiryo UI" panose="020B0604030504040204" pitchFamily="50" charset="-128"/>
                <a:ea typeface="Meiryo UI" panose="020B0604030504040204" pitchFamily="50" charset="-128"/>
              </a:rPr>
              <a:t>等</a:t>
            </a:r>
            <a:r>
              <a:rPr lang="ja-JP" altLang="ja-JP" sz="1766" b="1" dirty="0">
                <a:latin typeface="Meiryo UI" panose="020B0604030504040204" pitchFamily="50" charset="-128"/>
                <a:ea typeface="Meiryo UI" panose="020B0604030504040204" pitchFamily="50" charset="-128"/>
              </a:rPr>
              <a:t>に資する施策の推進</a:t>
            </a:r>
            <a:r>
              <a:rPr lang="ja-JP" altLang="en-US" sz="1766" b="1" dirty="0">
                <a:latin typeface="Meiryo UI" panose="020B0604030504040204" pitchFamily="50" charset="-128"/>
                <a:ea typeface="Meiryo UI" panose="020B0604030504040204" pitchFamily="50" charset="-128"/>
              </a:rPr>
              <a:t>＜全体＞</a:t>
            </a:r>
            <a:endParaRPr lang="ja-JP" altLang="ja-JP" sz="1766"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0315" y="6459441"/>
            <a:ext cx="2268060" cy="358279"/>
          </a:xfrm>
        </p:spPr>
        <p:txBody>
          <a:bodyPr/>
          <a:lstStyle/>
          <a:p>
            <a:pPr defTabSz="897444">
              <a:defRPr/>
            </a:pPr>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31</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F7D2CCAB-F385-4B68-A991-612945C1B004}"/>
              </a:ext>
            </a:extLst>
          </p:cNvPr>
          <p:cNvGraphicFramePr>
            <a:graphicFrameLocks/>
          </p:cNvGraphicFramePr>
          <p:nvPr/>
        </p:nvGraphicFramePr>
        <p:xfrm>
          <a:off x="362660" y="476806"/>
          <a:ext cx="8994943" cy="6067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278714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年度（市町村分） 　 </a:t>
            </a:r>
            <a:r>
              <a:rPr lang="ja-JP" altLang="ja-JP" sz="1766" b="1" dirty="0">
                <a:latin typeface="Meiryo UI" panose="020B0604030504040204" pitchFamily="50" charset="-128"/>
                <a:ea typeface="Meiryo UI" panose="020B0604030504040204" pitchFamily="50" charset="-128"/>
              </a:rPr>
              <a:t>Ⅱ　自立支援、重度化防止</a:t>
            </a:r>
            <a:r>
              <a:rPr lang="ja-JP" altLang="en-US" sz="1766" b="1" dirty="0">
                <a:latin typeface="Meiryo UI" panose="020B0604030504040204" pitchFamily="50" charset="-128"/>
                <a:ea typeface="Meiryo UI" panose="020B0604030504040204" pitchFamily="50" charset="-128"/>
              </a:rPr>
              <a:t>等</a:t>
            </a:r>
            <a:r>
              <a:rPr lang="ja-JP" altLang="ja-JP" sz="1766" b="1" dirty="0">
                <a:latin typeface="Meiryo UI" panose="020B0604030504040204" pitchFamily="50" charset="-128"/>
                <a:ea typeface="Meiryo UI" panose="020B0604030504040204" pitchFamily="50" charset="-128"/>
              </a:rPr>
              <a:t>に資する施策の推進</a:t>
            </a:r>
            <a:r>
              <a:rPr lang="ja-JP" altLang="en-US" sz="1766" b="1" dirty="0">
                <a:latin typeface="Meiryo UI" panose="020B0604030504040204" pitchFamily="50" charset="-128"/>
                <a:ea typeface="Meiryo UI" panose="020B0604030504040204" pitchFamily="50" charset="-128"/>
              </a:rPr>
              <a:t>＜推進・支援分＞</a:t>
            </a:r>
            <a:endParaRPr lang="ja-JP" altLang="ja-JP" sz="1766"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0315" y="6459441"/>
            <a:ext cx="2268060" cy="358279"/>
          </a:xfrm>
        </p:spPr>
        <p:txBody>
          <a:bodyPr/>
          <a:lstStyle/>
          <a:p>
            <a:pPr defTabSz="897444">
              <a:defRPr/>
            </a:pPr>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32</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7C7C2253-494C-4E22-9333-027AB616DE4A}"/>
              </a:ext>
            </a:extLst>
          </p:cNvPr>
          <p:cNvGraphicFramePr>
            <a:graphicFrameLocks/>
          </p:cNvGraphicFramePr>
          <p:nvPr/>
        </p:nvGraphicFramePr>
        <p:xfrm>
          <a:off x="343400" y="427063"/>
          <a:ext cx="9033463" cy="61673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19100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endParaRPr lang="ja-JP" altLang="ja-JP" sz="1964" dirty="0"/>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8403" y="6459029"/>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33</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27B053F7-D475-4DE1-85BF-89D187272E78}"/>
              </a:ext>
            </a:extLst>
          </p:cNvPr>
          <p:cNvGraphicFramePr>
            <a:graphicFrameLocks/>
          </p:cNvGraphicFramePr>
          <p:nvPr>
            <p:extLst/>
          </p:nvPr>
        </p:nvGraphicFramePr>
        <p:xfrm>
          <a:off x="342437" y="534168"/>
          <a:ext cx="9036976" cy="62237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1092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86343493"/>
              </p:ext>
            </p:extLst>
          </p:nvPr>
        </p:nvGraphicFramePr>
        <p:xfrm>
          <a:off x="180057" y="3696744"/>
          <a:ext cx="9329010" cy="2967304"/>
        </p:xfrm>
        <a:graphic>
          <a:graphicData uri="http://schemas.openxmlformats.org/drawingml/2006/table">
            <a:tbl>
              <a:tblPr/>
              <a:tblGrid>
                <a:gridCol w="1554835">
                  <a:extLst>
                    <a:ext uri="{9D8B030D-6E8A-4147-A177-3AD203B41FA5}">
                      <a16:colId xmlns:a16="http://schemas.microsoft.com/office/drawing/2014/main" val="2105612374"/>
                    </a:ext>
                  </a:extLst>
                </a:gridCol>
                <a:gridCol w="1554835">
                  <a:extLst>
                    <a:ext uri="{9D8B030D-6E8A-4147-A177-3AD203B41FA5}">
                      <a16:colId xmlns:a16="http://schemas.microsoft.com/office/drawing/2014/main" val="3906748408"/>
                    </a:ext>
                  </a:extLst>
                </a:gridCol>
                <a:gridCol w="1554835">
                  <a:extLst>
                    <a:ext uri="{9D8B030D-6E8A-4147-A177-3AD203B41FA5}">
                      <a16:colId xmlns:a16="http://schemas.microsoft.com/office/drawing/2014/main" val="4149048723"/>
                    </a:ext>
                  </a:extLst>
                </a:gridCol>
                <a:gridCol w="1554835">
                  <a:extLst>
                    <a:ext uri="{9D8B030D-6E8A-4147-A177-3AD203B41FA5}">
                      <a16:colId xmlns:a16="http://schemas.microsoft.com/office/drawing/2014/main" val="2166665600"/>
                    </a:ext>
                  </a:extLst>
                </a:gridCol>
                <a:gridCol w="1554835">
                  <a:extLst>
                    <a:ext uri="{9D8B030D-6E8A-4147-A177-3AD203B41FA5}">
                      <a16:colId xmlns:a16="http://schemas.microsoft.com/office/drawing/2014/main" val="3413519809"/>
                    </a:ext>
                  </a:extLst>
                </a:gridCol>
                <a:gridCol w="1554835">
                  <a:extLst>
                    <a:ext uri="{9D8B030D-6E8A-4147-A177-3AD203B41FA5}">
                      <a16:colId xmlns:a16="http://schemas.microsoft.com/office/drawing/2014/main" val="3247068855"/>
                    </a:ext>
                  </a:extLst>
                </a:gridCol>
              </a:tblGrid>
              <a:tr h="370913">
                <a:tc gridSpan="6">
                  <a:txBody>
                    <a:bodyPr/>
                    <a:lstStyle/>
                    <a:p>
                      <a:pPr algn="l" rtl="0" fontAlgn="ct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a:t>
                      </a: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2021</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　ケアプラン点検の実施</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504307"/>
                  </a:ext>
                </a:extLst>
              </a:tr>
              <a:tr h="370913">
                <a:tc gridSpan="6">
                  <a:txBody>
                    <a:bodyPr/>
                    <a:lstStyle/>
                    <a:p>
                      <a:pPr algn="l"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ケアプラン点検の実施状況を評価  　</a:t>
                      </a:r>
                      <a:r>
                        <a:rPr lang="en-US" altLang="ja-JP" sz="1400" b="0"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1400" b="0" i="0" u="none" strike="noStrike" dirty="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1.25%</a:t>
                      </a:r>
                      <a:endParaRPr lang="en-US" altLang="ja-JP"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8799492"/>
                  </a:ext>
                </a:extLst>
              </a:tr>
              <a:tr h="370913">
                <a:tc>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a:t>
                      </a: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8</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431367996"/>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万人以上</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2.23%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0.51%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89051401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4.54%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2.38%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0.50</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66648075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１万人～５万人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23.03%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1.84%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0.47%</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0.12%</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617961756"/>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３千人～１万人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13.81%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1.79%</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0.48%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712478038"/>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千人未満</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20.18%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2.09</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0.48%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628985605"/>
                  </a:ext>
                </a:extLst>
              </a:tr>
            </a:tbl>
          </a:graphicData>
        </a:graphic>
      </p:graphicFrame>
      <p:graphicFrame>
        <p:nvGraphicFramePr>
          <p:cNvPr id="8" name="表 7"/>
          <p:cNvGraphicFramePr>
            <a:graphicFrameLocks noGrp="1"/>
          </p:cNvGraphicFramePr>
          <p:nvPr>
            <p:extLst/>
          </p:nvPr>
        </p:nvGraphicFramePr>
        <p:xfrm>
          <a:off x="197520" y="613784"/>
          <a:ext cx="9331452" cy="2967300"/>
        </p:xfrm>
        <a:graphic>
          <a:graphicData uri="http://schemas.openxmlformats.org/drawingml/2006/table">
            <a:tbl>
              <a:tblPr firstRow="1" bandRow="1">
                <a:tableStyleId>{5C22544A-7EE6-4342-B048-85BDC9FD1C3A}</a:tableStyleId>
              </a:tblPr>
              <a:tblGrid>
                <a:gridCol w="2315322">
                  <a:extLst>
                    <a:ext uri="{9D8B030D-6E8A-4147-A177-3AD203B41FA5}">
                      <a16:colId xmlns:a16="http://schemas.microsoft.com/office/drawing/2014/main" val="3213912223"/>
                    </a:ext>
                  </a:extLst>
                </a:gridCol>
                <a:gridCol w="2315322">
                  <a:extLst>
                    <a:ext uri="{9D8B030D-6E8A-4147-A177-3AD203B41FA5}">
                      <a16:colId xmlns:a16="http://schemas.microsoft.com/office/drawing/2014/main" val="3754300463"/>
                    </a:ext>
                  </a:extLst>
                </a:gridCol>
                <a:gridCol w="2350404">
                  <a:extLst>
                    <a:ext uri="{9D8B030D-6E8A-4147-A177-3AD203B41FA5}">
                      <a16:colId xmlns:a16="http://schemas.microsoft.com/office/drawing/2014/main" val="158932267"/>
                    </a:ext>
                  </a:extLst>
                </a:gridCol>
                <a:gridCol w="2350404">
                  <a:extLst>
                    <a:ext uri="{9D8B030D-6E8A-4147-A177-3AD203B41FA5}">
                      <a16:colId xmlns:a16="http://schemas.microsoft.com/office/drawing/2014/main" val="2777642334"/>
                    </a:ext>
                  </a:extLst>
                </a:gridCol>
              </a:tblGrid>
              <a:tr h="423900">
                <a:tc gridSpan="4">
                  <a:txBody>
                    <a:bodyPr/>
                    <a:lstStyle/>
                    <a:p>
                      <a:pPr marL="0" marR="0" lvl="0" indent="0" algn="l" defTabSz="914546" rtl="0" eaLnBrk="1" fontAlgn="auto" latinLnBrk="0" hangingPunct="1">
                        <a:lnSpc>
                          <a:spcPct val="100000"/>
                        </a:lnSpc>
                        <a:spcBef>
                          <a:spcPts val="0"/>
                        </a:spcBef>
                        <a:spcAft>
                          <a:spcPts val="0"/>
                        </a:spcAft>
                        <a:buClrTx/>
                        <a:buSzTx/>
                        <a:buFontTx/>
                        <a:buNone/>
                        <a:tabLst/>
                        <a:defRPr/>
                      </a:pPr>
                      <a:r>
                        <a:rPr kumimoji="1" lang="en-US" altLang="ja-JP" sz="1400" b="0" kern="1200" dirty="0" smtClean="0">
                          <a:solidFill>
                            <a:schemeClr val="bg1"/>
                          </a:solidFill>
                          <a:latin typeface="メイリオ" panose="020B0604030504040204" pitchFamily="50" charset="-128"/>
                          <a:ea typeface="メイリオ" panose="020B0604030504040204" pitchFamily="50" charset="-128"/>
                          <a:cs typeface="+mn-cs"/>
                        </a:rPr>
                        <a:t>2019</a:t>
                      </a:r>
                      <a:r>
                        <a:rPr kumimoji="1" lang="ja-JP" altLang="en-US" sz="1400" b="0" kern="1200" dirty="0" smtClean="0">
                          <a:solidFill>
                            <a:schemeClr val="bg1"/>
                          </a:solidFill>
                          <a:latin typeface="メイリオ" panose="020B0604030504040204" pitchFamily="50" charset="-128"/>
                          <a:ea typeface="メイリオ" panose="020B0604030504040204" pitchFamily="50" charset="-128"/>
                          <a:cs typeface="+mn-cs"/>
                        </a:rPr>
                        <a:t>年度評価指標　ケアプラン点検の実施率</a:t>
                      </a:r>
                      <a:endParaRPr kumimoji="1" lang="ja-JP" altLang="en-US" sz="1400" b="0" dirty="0">
                        <a:solidFill>
                          <a:schemeClr val="bg1"/>
                        </a:solidFill>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11319291"/>
                  </a:ext>
                </a:extLst>
              </a:tr>
              <a:tr h="423900">
                <a:tc gridSpan="4">
                  <a:txBody>
                    <a:bodyPr/>
                    <a:lstStyle/>
                    <a:p>
                      <a:pPr algn="l"/>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ケアプラン点検の実施状況を評価　</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全国平均</a:t>
                      </a:r>
                      <a:r>
                        <a:rPr kumimoji="1" lang="ja-JP" altLang="en-US" sz="1400" kern="1200" baseline="0" dirty="0" smtClean="0">
                          <a:solidFill>
                            <a:srgbClr val="FF0000"/>
                          </a:solidFill>
                          <a:latin typeface="メイリオ" panose="020B0604030504040204" pitchFamily="50" charset="-128"/>
                          <a:ea typeface="メイリオ" panose="020B0604030504040204" pitchFamily="50" charset="-128"/>
                          <a:cs typeface="+mn-cs"/>
                        </a:rPr>
                        <a:t> </a:t>
                      </a:r>
                      <a:r>
                        <a:rPr kumimoji="1" lang="en-US" altLang="ja-JP" sz="1400" kern="1200" baseline="0" dirty="0" smtClean="0">
                          <a:solidFill>
                            <a:srgbClr val="FF0000"/>
                          </a:solidFill>
                          <a:latin typeface="メイリオ" panose="020B0604030504040204" pitchFamily="50" charset="-128"/>
                          <a:ea typeface="メイリオ" panose="020B0604030504040204" pitchFamily="50" charset="-128"/>
                          <a:cs typeface="+mn-cs"/>
                        </a:rPr>
                        <a:t>0.74</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a:t>
                      </a:r>
                      <a:endParaRPr kumimoji="1" lang="ja-JP" altLang="en-US" sz="1400" dirty="0">
                        <a:solidFill>
                          <a:srgbClr val="FF0000"/>
                        </a:solidFill>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3045561"/>
                  </a:ext>
                </a:extLst>
              </a:tr>
              <a:tr h="423900">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上位３割</a:t>
                      </a:r>
                      <a:endParaRPr kumimoji="1" lang="ja-JP" altLang="en-US" sz="1400" dirty="0">
                        <a:latin typeface="メイリオ" panose="020B0604030504040204" pitchFamily="50" charset="-128"/>
                        <a:ea typeface="メイリオ" panose="020B0604030504040204" pitchFamily="50" charset="-128"/>
                      </a:endParaRPr>
                    </a:p>
                  </a:txBody>
                  <a:tcPr marL="89726" marR="89726" marT="44864" marB="44864"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tc>
                <a:tc rowSpan="5">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（上位３割）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rPr>
                        <a:t>点</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rPr>
                        <a:t>点</a:t>
                      </a:r>
                    </a:p>
                  </a:txBody>
                  <a:tcPr marL="89726" marR="89726" marT="44864" marB="44864"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192528"/>
                  </a:ext>
                </a:extLst>
              </a:tr>
              <a:tr h="423900">
                <a:tc>
                  <a:txBody>
                    <a:bodyPr/>
                    <a:lstStyle/>
                    <a:p>
                      <a:pPr algn="ct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万人以上</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0.14%</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0.06%</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7957722"/>
                  </a:ext>
                </a:extLst>
              </a:tr>
              <a:tr h="423900">
                <a:tc>
                  <a:txBody>
                    <a:bodyPr/>
                    <a:lstStyle/>
                    <a:p>
                      <a:pPr algn="ctr"/>
                      <a:r>
                        <a:rPr kumimoji="1" lang="ja-JP" altLang="en-US" sz="1400" dirty="0" smtClean="0">
                          <a:latin typeface="メイリオ" panose="020B0604030504040204" pitchFamily="50" charset="-128"/>
                          <a:ea typeface="メイリオ" panose="020B0604030504040204" pitchFamily="50" charset="-128"/>
                        </a:rPr>
                        <a:t>５万人～</a:t>
                      </a: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0.25%</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a:txBody>
                    <a:bodyPr/>
                    <a:lstStyle/>
                    <a:p>
                      <a:pPr algn="ct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0.07%</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8865279"/>
                  </a:ext>
                </a:extLst>
              </a:tr>
              <a:tr h="423900">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１万人～５万人</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0.50%</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0.16%</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75852788"/>
                  </a:ext>
                </a:extLst>
              </a:tr>
              <a:tr h="423900">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１万人未満</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1.09%</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0.22%</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lnB w="12700" cap="flat" cmpd="sng" algn="ctr">
                      <a:solidFill>
                        <a:schemeClr val="tx1"/>
                      </a:solidFill>
                      <a:prstDash val="solid"/>
                      <a:round/>
                      <a:headEnd type="none" w="med" len="med"/>
                      <a:tailEnd type="none" w="med" len="med"/>
                    </a:lnB>
                  </a:tcP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00571017"/>
                  </a:ext>
                </a:extLst>
              </a:tr>
            </a:tbl>
          </a:graphicData>
        </a:graphic>
      </p:graphicFrame>
      <p:sp>
        <p:nvSpPr>
          <p:cNvPr id="5" name="正方形/長方形 4"/>
          <p:cNvSpPr/>
          <p:nvPr/>
        </p:nvSpPr>
        <p:spPr>
          <a:xfrm>
            <a:off x="3115" y="14535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t>Ⅲ</a:t>
            </a:r>
            <a:r>
              <a:rPr lang="ja-JP" altLang="ja-JP" sz="1964" b="1" dirty="0"/>
              <a:t>　介護保険運営の安定化に資する施策の推進</a:t>
            </a:r>
            <a:endParaRPr lang="ja-JP" altLang="ja-JP" sz="1964" dirty="0"/>
          </a:p>
        </p:txBody>
      </p:sp>
      <p:sp>
        <p:nvSpPr>
          <p:cNvPr id="4" name="スライド番号プレースホルダー 3"/>
          <p:cNvSpPr>
            <a:spLocks noGrp="1"/>
          </p:cNvSpPr>
          <p:nvPr>
            <p:ph type="sldNum" sz="quarter" idx="12"/>
          </p:nvPr>
        </p:nvSpPr>
        <p:spPr>
          <a:xfrm>
            <a:off x="7215897" y="6589994"/>
            <a:ext cx="2268061" cy="373831"/>
          </a:xfrm>
        </p:spPr>
        <p:txBody>
          <a:bodyPr/>
          <a:lstStyle/>
          <a:p>
            <a:r>
              <a:rPr lang="en-US" altLang="ja-JP" dirty="0" smtClean="0">
                <a:solidFill>
                  <a:prstClr val="black">
                    <a:tint val="75000"/>
                  </a:prstClr>
                </a:solidFill>
                <a:latin typeface="+mj-ea"/>
                <a:ea typeface="+mj-ea"/>
              </a:rPr>
              <a:t>34</a:t>
            </a:r>
            <a:endParaRPr lang="ja-JP" altLang="en-US" dirty="0">
              <a:solidFill>
                <a:prstClr val="black">
                  <a:tint val="75000"/>
                </a:prstClr>
              </a:solidFill>
              <a:latin typeface="+mj-ea"/>
              <a:ea typeface="+mj-ea"/>
            </a:endParaRPr>
          </a:p>
        </p:txBody>
      </p:sp>
    </p:spTree>
    <p:extLst>
      <p:ext uri="{BB962C8B-B14F-4D97-AF65-F5344CB8AC3E}">
        <p14:creationId xmlns:p14="http://schemas.microsoft.com/office/powerpoint/2010/main" val="8137020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115" y="14535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t>Ⅲ</a:t>
            </a:r>
            <a:r>
              <a:rPr lang="ja-JP" altLang="ja-JP" sz="1964" b="1" dirty="0"/>
              <a:t>　介護保険運営の安定化に資する施策の推進</a:t>
            </a:r>
            <a:endParaRPr lang="ja-JP" altLang="ja-JP" sz="1964" dirty="0"/>
          </a:p>
        </p:txBody>
      </p:sp>
      <p:graphicFrame>
        <p:nvGraphicFramePr>
          <p:cNvPr id="3" name="表 2"/>
          <p:cNvGraphicFramePr>
            <a:graphicFrameLocks noGrp="1"/>
          </p:cNvGraphicFramePr>
          <p:nvPr>
            <p:extLst/>
          </p:nvPr>
        </p:nvGraphicFramePr>
        <p:xfrm>
          <a:off x="198742" y="684442"/>
          <a:ext cx="9329010" cy="2967304"/>
        </p:xfrm>
        <a:graphic>
          <a:graphicData uri="http://schemas.openxmlformats.org/drawingml/2006/table">
            <a:tbl>
              <a:tblPr/>
              <a:tblGrid>
                <a:gridCol w="1554835">
                  <a:extLst>
                    <a:ext uri="{9D8B030D-6E8A-4147-A177-3AD203B41FA5}">
                      <a16:colId xmlns:a16="http://schemas.microsoft.com/office/drawing/2014/main" val="2105612374"/>
                    </a:ext>
                  </a:extLst>
                </a:gridCol>
                <a:gridCol w="1554835">
                  <a:extLst>
                    <a:ext uri="{9D8B030D-6E8A-4147-A177-3AD203B41FA5}">
                      <a16:colId xmlns:a16="http://schemas.microsoft.com/office/drawing/2014/main" val="3906748408"/>
                    </a:ext>
                  </a:extLst>
                </a:gridCol>
                <a:gridCol w="1554835">
                  <a:extLst>
                    <a:ext uri="{9D8B030D-6E8A-4147-A177-3AD203B41FA5}">
                      <a16:colId xmlns:a16="http://schemas.microsoft.com/office/drawing/2014/main" val="4149048723"/>
                    </a:ext>
                  </a:extLst>
                </a:gridCol>
                <a:gridCol w="1554835">
                  <a:extLst>
                    <a:ext uri="{9D8B030D-6E8A-4147-A177-3AD203B41FA5}">
                      <a16:colId xmlns:a16="http://schemas.microsoft.com/office/drawing/2014/main" val="2166665600"/>
                    </a:ext>
                  </a:extLst>
                </a:gridCol>
                <a:gridCol w="1554835">
                  <a:extLst>
                    <a:ext uri="{9D8B030D-6E8A-4147-A177-3AD203B41FA5}">
                      <a16:colId xmlns:a16="http://schemas.microsoft.com/office/drawing/2014/main" val="3413519809"/>
                    </a:ext>
                  </a:extLst>
                </a:gridCol>
                <a:gridCol w="1554835">
                  <a:extLst>
                    <a:ext uri="{9D8B030D-6E8A-4147-A177-3AD203B41FA5}">
                      <a16:colId xmlns:a16="http://schemas.microsoft.com/office/drawing/2014/main" val="3247068855"/>
                    </a:ext>
                  </a:extLst>
                </a:gridCol>
              </a:tblGrid>
              <a:tr h="370913">
                <a:tc gridSpan="6">
                  <a:txBody>
                    <a:bodyPr/>
                    <a:lstStyle/>
                    <a:p>
                      <a:pPr algn="l" rtl="0" fontAlgn="ct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a:t>
                      </a: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2021</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　</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医療情報との突合点検</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の実施</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504307"/>
                  </a:ext>
                </a:extLst>
              </a:tr>
              <a:tr h="370913">
                <a:tc gridSpan="6">
                  <a:txBody>
                    <a:bodyPr/>
                    <a:lstStyle/>
                    <a:p>
                      <a:pPr algn="l" rtl="0"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医療情報との突合点検</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の実施状況を評価  　</a:t>
                      </a:r>
                      <a:r>
                        <a:rPr lang="en-US" altLang="ja-JP" sz="1400" b="0"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1400" b="0" i="0" u="none" strike="noStrike" dirty="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74.43%</a:t>
                      </a:r>
                      <a:endParaRPr lang="en-US" altLang="ja-JP"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8799492"/>
                  </a:ext>
                </a:extLst>
              </a:tr>
              <a:tr h="370913">
                <a:tc>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５</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４</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３</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a:t>
                      </a:r>
                      <a:r>
                        <a:rPr lang="en-US" altLang="zh-CN" sz="1400" b="0" i="0" u="none" strike="noStrike" dirty="0">
                          <a:solidFill>
                            <a:srgbClr val="000000"/>
                          </a:solidFill>
                          <a:effectLst/>
                          <a:latin typeface="メイリオ" panose="020B0604030504040204" pitchFamily="50" charset="-128"/>
                          <a:ea typeface="メイリオ" panose="020B0604030504040204" pitchFamily="50" charset="-128"/>
                        </a:rPr>
                        <a:t>8</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２</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endParaRPr lang="zh-CN"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431367996"/>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万人以上</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55.01%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89051401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74.71%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66648075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１万人～５万人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85.46%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617961756"/>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３千人～１万人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76.84%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712478038"/>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千人未満</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77.73%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628985605"/>
                  </a:ext>
                </a:extLst>
              </a:tr>
            </a:tbl>
          </a:graphicData>
        </a:graphic>
      </p:graphicFrame>
      <p:sp>
        <p:nvSpPr>
          <p:cNvPr id="4" name="スライド番号プレースホルダー 3"/>
          <p:cNvSpPr>
            <a:spLocks noGrp="1"/>
          </p:cNvSpPr>
          <p:nvPr>
            <p:ph type="sldNum" sz="quarter" idx="12"/>
          </p:nvPr>
        </p:nvSpPr>
        <p:spPr>
          <a:xfrm>
            <a:off x="7259734" y="6497604"/>
            <a:ext cx="2268061" cy="373831"/>
          </a:xfrm>
        </p:spPr>
        <p:txBody>
          <a:bodyPr/>
          <a:lstStyle/>
          <a:p>
            <a:r>
              <a:rPr lang="en-US" altLang="ja-JP" dirty="0" smtClean="0">
                <a:solidFill>
                  <a:prstClr val="black">
                    <a:tint val="75000"/>
                  </a:prstClr>
                </a:solidFill>
                <a:latin typeface="+mj-ea"/>
                <a:ea typeface="+mj-ea"/>
              </a:rPr>
              <a:t>35</a:t>
            </a:r>
            <a:endParaRPr lang="ja-JP" altLang="en-US" dirty="0">
              <a:solidFill>
                <a:prstClr val="black">
                  <a:tint val="75000"/>
                </a:prstClr>
              </a:solidFill>
              <a:latin typeface="+mj-ea"/>
              <a:ea typeface="+mj-ea"/>
            </a:endParaRPr>
          </a:p>
        </p:txBody>
      </p:sp>
      <p:sp>
        <p:nvSpPr>
          <p:cNvPr id="6" name="正方形/長方形 5"/>
          <p:cNvSpPr/>
          <p:nvPr/>
        </p:nvSpPr>
        <p:spPr>
          <a:xfrm>
            <a:off x="198742" y="4017198"/>
            <a:ext cx="9329010" cy="23018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令和３年度評価指標における算定の考え方</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ja-JP" sz="1200" dirty="0" smtClean="0">
                <a:solidFill>
                  <a:schemeClr val="tx1"/>
                </a:solidFill>
                <a:latin typeface="メイリオ" panose="020B0604030504040204" pitchFamily="50" charset="-128"/>
                <a:ea typeface="メイリオ" panose="020B0604030504040204" pitchFamily="50" charset="-128"/>
              </a:rPr>
              <a:t>ケアプラン点検</a:t>
            </a:r>
            <a:r>
              <a:rPr lang="ja-JP" altLang="en-US" sz="1200" dirty="0" smtClean="0">
                <a:solidFill>
                  <a:schemeClr val="tx1"/>
                </a:solidFill>
                <a:latin typeface="メイリオ" panose="020B0604030504040204" pitchFamily="50" charset="-128"/>
                <a:ea typeface="メイリオ" panose="020B0604030504040204" pitchFamily="50" charset="-128"/>
              </a:rPr>
              <a:t>の実施率と</a:t>
            </a:r>
            <a:r>
              <a:rPr lang="ja-JP" altLang="ja-JP" sz="1200" dirty="0" smtClean="0">
                <a:solidFill>
                  <a:schemeClr val="tx1"/>
                </a:solidFill>
                <a:latin typeface="メイリオ" panose="020B0604030504040204" pitchFamily="50" charset="-128"/>
                <a:ea typeface="メイリオ" panose="020B0604030504040204" pitchFamily="50" charset="-128"/>
              </a:rPr>
              <a:t>は、介護</a:t>
            </a:r>
            <a:r>
              <a:rPr lang="ja-JP" altLang="ja-JP" sz="1200" dirty="0">
                <a:solidFill>
                  <a:schemeClr val="tx1"/>
                </a:solidFill>
                <a:latin typeface="メイリオ" panose="020B0604030504040204" pitchFamily="50" charset="-128"/>
                <a:ea typeface="メイリオ" panose="020B0604030504040204" pitchFamily="50" charset="-128"/>
              </a:rPr>
              <a:t>保険事業状況報告（月報</a:t>
            </a:r>
            <a:r>
              <a:rPr lang="ja-JP" altLang="ja-JP" sz="1200" dirty="0" smtClean="0">
                <a:solidFill>
                  <a:schemeClr val="tx1"/>
                </a:solidFill>
                <a:latin typeface="メイリオ" panose="020B0604030504040204" pitchFamily="50" charset="-128"/>
                <a:ea typeface="メイリオ" panose="020B0604030504040204" pitchFamily="50" charset="-128"/>
              </a:rPr>
              <a:t>）の</a:t>
            </a:r>
            <a:r>
              <a:rPr lang="en-US" altLang="ja-JP" sz="1200" dirty="0">
                <a:solidFill>
                  <a:schemeClr val="tx1"/>
                </a:solidFill>
                <a:latin typeface="メイリオ" panose="020B0604030504040204" pitchFamily="50" charset="-128"/>
                <a:ea typeface="メイリオ" panose="020B0604030504040204" pitchFamily="50" charset="-128"/>
              </a:rPr>
              <a:t>2019</a:t>
            </a:r>
            <a:r>
              <a:rPr lang="ja-JP" altLang="ja-JP" sz="1200" dirty="0">
                <a:solidFill>
                  <a:schemeClr val="tx1"/>
                </a:solidFill>
                <a:latin typeface="メイリオ" panose="020B0604030504040204" pitchFamily="50" charset="-128"/>
                <a:ea typeface="メイリオ" panose="020B0604030504040204" pitchFamily="50" charset="-128"/>
              </a:rPr>
              <a:t>年</a:t>
            </a:r>
            <a:r>
              <a:rPr lang="en-US" altLang="ja-JP" sz="1200" dirty="0">
                <a:solidFill>
                  <a:schemeClr val="tx1"/>
                </a:solidFill>
                <a:latin typeface="メイリオ" panose="020B0604030504040204" pitchFamily="50" charset="-128"/>
                <a:ea typeface="メイリオ" panose="020B0604030504040204" pitchFamily="50" charset="-128"/>
              </a:rPr>
              <a:t>4</a:t>
            </a:r>
            <a:r>
              <a:rPr lang="ja-JP" altLang="ja-JP" sz="1200" dirty="0">
                <a:solidFill>
                  <a:schemeClr val="tx1"/>
                </a:solidFill>
                <a:latin typeface="メイリオ" panose="020B0604030504040204" pitchFamily="50" charset="-128"/>
                <a:ea typeface="メイリオ" panose="020B0604030504040204" pitchFamily="50" charset="-128"/>
              </a:rPr>
              <a:t>月サービス分から</a:t>
            </a:r>
            <a:r>
              <a:rPr lang="en-US" altLang="ja-JP" sz="1200" dirty="0">
                <a:solidFill>
                  <a:schemeClr val="tx1"/>
                </a:solidFill>
                <a:latin typeface="メイリオ" panose="020B0604030504040204" pitchFamily="50" charset="-128"/>
                <a:ea typeface="メイリオ" panose="020B0604030504040204" pitchFamily="50" charset="-128"/>
              </a:rPr>
              <a:t>2020</a:t>
            </a:r>
            <a:r>
              <a:rPr lang="ja-JP" altLang="ja-JP" sz="1200" dirty="0">
                <a:solidFill>
                  <a:schemeClr val="tx1"/>
                </a:solidFill>
                <a:latin typeface="メイリオ" panose="020B0604030504040204" pitchFamily="50" charset="-128"/>
                <a:ea typeface="メイリオ" panose="020B0604030504040204" pitchFamily="50" charset="-128"/>
              </a:rPr>
              <a:t>年２月</a:t>
            </a:r>
            <a:r>
              <a:rPr lang="ja-JP" altLang="ja-JP" sz="1200" dirty="0" smtClean="0">
                <a:solidFill>
                  <a:schemeClr val="tx1"/>
                </a:solidFill>
                <a:latin typeface="メイリオ" panose="020B0604030504040204" pitchFamily="50" charset="-128"/>
                <a:ea typeface="メイリオ" panose="020B0604030504040204" pitchFamily="50" charset="-128"/>
              </a:rPr>
              <a:t>サービス分</a:t>
            </a:r>
            <a:r>
              <a:rPr lang="ja-JP" altLang="ja-JP" sz="1200" dirty="0">
                <a:solidFill>
                  <a:schemeClr val="tx1"/>
                </a:solidFill>
                <a:latin typeface="メイリオ" panose="020B0604030504040204" pitchFamily="50" charset="-128"/>
                <a:ea typeface="メイリオ" panose="020B0604030504040204" pitchFamily="50" charset="-128"/>
              </a:rPr>
              <a:t>における</a:t>
            </a:r>
            <a:r>
              <a:rPr lang="ja-JP" altLang="ja-JP" sz="1200" dirty="0" smtClean="0">
                <a:solidFill>
                  <a:schemeClr val="tx1"/>
                </a:solidFill>
                <a:latin typeface="メイリオ" panose="020B0604030504040204" pitchFamily="50" charset="-128"/>
                <a:ea typeface="メイリオ" panose="020B0604030504040204" pitchFamily="50" charset="-128"/>
              </a:rPr>
              <a:t>介護</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ja-JP" sz="1200" dirty="0" smtClean="0">
                <a:solidFill>
                  <a:schemeClr val="tx1"/>
                </a:solidFill>
                <a:latin typeface="メイリオ" panose="020B0604030504040204" pitchFamily="50" charset="-128"/>
                <a:ea typeface="メイリオ" panose="020B0604030504040204" pitchFamily="50" charset="-128"/>
              </a:rPr>
              <a:t>予防</a:t>
            </a:r>
            <a:r>
              <a:rPr lang="ja-JP" altLang="ja-JP" sz="1200" dirty="0">
                <a:solidFill>
                  <a:schemeClr val="tx1"/>
                </a:solidFill>
                <a:latin typeface="メイリオ" panose="020B0604030504040204" pitchFamily="50" charset="-128"/>
                <a:ea typeface="メイリオ" panose="020B0604030504040204" pitchFamily="50" charset="-128"/>
              </a:rPr>
              <a:t>支援・居宅介護支援サービスの受給者数を積み上げた数に</a:t>
            </a:r>
            <a:r>
              <a:rPr lang="en-US" altLang="ja-JP" sz="1200" dirty="0">
                <a:solidFill>
                  <a:schemeClr val="tx1"/>
                </a:solidFill>
                <a:latin typeface="メイリオ" panose="020B0604030504040204" pitchFamily="50" charset="-128"/>
                <a:ea typeface="メイリオ" panose="020B0604030504040204" pitchFamily="50" charset="-128"/>
              </a:rPr>
              <a:t>11</a:t>
            </a:r>
            <a:r>
              <a:rPr lang="ja-JP" altLang="ja-JP" sz="1200" dirty="0">
                <a:solidFill>
                  <a:schemeClr val="tx1"/>
                </a:solidFill>
                <a:latin typeface="メイリオ" panose="020B0604030504040204" pitchFamily="50" charset="-128"/>
                <a:ea typeface="メイリオ" panose="020B0604030504040204" pitchFamily="50" charset="-128"/>
              </a:rPr>
              <a:t>分の</a:t>
            </a:r>
            <a:r>
              <a:rPr lang="en-US" altLang="ja-JP" sz="1200" dirty="0">
                <a:solidFill>
                  <a:schemeClr val="tx1"/>
                </a:solidFill>
                <a:latin typeface="メイリオ" panose="020B0604030504040204" pitchFamily="50" charset="-128"/>
                <a:ea typeface="メイリオ" panose="020B0604030504040204" pitchFamily="50" charset="-128"/>
              </a:rPr>
              <a:t>12</a:t>
            </a:r>
            <a:r>
              <a:rPr lang="ja-JP" altLang="ja-JP" sz="1200" dirty="0">
                <a:solidFill>
                  <a:schemeClr val="tx1"/>
                </a:solidFill>
                <a:latin typeface="メイリオ" panose="020B0604030504040204" pitchFamily="50" charset="-128"/>
                <a:ea typeface="メイリオ" panose="020B0604030504040204" pitchFamily="50" charset="-128"/>
              </a:rPr>
              <a:t>を</a:t>
            </a:r>
            <a:r>
              <a:rPr lang="ja-JP" altLang="ja-JP" sz="1200" dirty="0" smtClean="0">
                <a:solidFill>
                  <a:schemeClr val="tx1"/>
                </a:solidFill>
                <a:latin typeface="メイリオ" panose="020B0604030504040204" pitchFamily="50" charset="-128"/>
                <a:ea typeface="メイリオ" panose="020B0604030504040204" pitchFamily="50" charset="-128"/>
              </a:rPr>
              <a:t>乗じた</a:t>
            </a:r>
            <a:r>
              <a:rPr lang="ja-JP" altLang="en-US" sz="1200" dirty="0" smtClean="0">
                <a:solidFill>
                  <a:schemeClr val="tx1"/>
                </a:solidFill>
                <a:latin typeface="メイリオ" panose="020B0604030504040204" pitchFamily="50" charset="-128"/>
                <a:ea typeface="メイリオ" panose="020B0604030504040204" pitchFamily="50" charset="-128"/>
              </a:rPr>
              <a:t>ケアプラン</a:t>
            </a:r>
            <a:r>
              <a:rPr lang="ja-JP" altLang="ja-JP" sz="1200" dirty="0" smtClean="0">
                <a:solidFill>
                  <a:schemeClr val="tx1"/>
                </a:solidFill>
                <a:latin typeface="メイリオ" panose="020B0604030504040204" pitchFamily="50" charset="-128"/>
                <a:ea typeface="メイリオ" panose="020B0604030504040204" pitchFamily="50" charset="-128"/>
              </a:rPr>
              <a:t>数</a:t>
            </a:r>
            <a:r>
              <a:rPr lang="ja-JP" altLang="en-US" sz="1200" dirty="0" smtClean="0">
                <a:solidFill>
                  <a:schemeClr val="tx1"/>
                </a:solidFill>
                <a:latin typeface="メイリオ" panose="020B0604030504040204" pitchFamily="50" charset="-128"/>
                <a:ea typeface="メイリオ" panose="020B0604030504040204" pitchFamily="50" charset="-128"/>
              </a:rPr>
              <a:t>のうち、</a:t>
            </a:r>
            <a:r>
              <a:rPr lang="ja-JP" altLang="ja-JP" sz="1200" dirty="0" smtClean="0">
                <a:solidFill>
                  <a:schemeClr val="tx1"/>
                </a:solidFill>
                <a:latin typeface="メイリオ" panose="020B0604030504040204" pitchFamily="50" charset="-128"/>
                <a:ea typeface="メイリオ" panose="020B0604030504040204" pitchFamily="50" charset="-128"/>
              </a:rPr>
              <a:t>地域</a:t>
            </a:r>
            <a:r>
              <a:rPr lang="ja-JP" altLang="ja-JP" sz="1200" dirty="0">
                <a:solidFill>
                  <a:schemeClr val="tx1"/>
                </a:solidFill>
                <a:latin typeface="メイリオ" panose="020B0604030504040204" pitchFamily="50" charset="-128"/>
                <a:ea typeface="メイリオ" panose="020B0604030504040204" pitchFamily="50" charset="-128"/>
              </a:rPr>
              <a:t>支援事業の任意</a:t>
            </a:r>
            <a:r>
              <a:rPr lang="ja-JP" altLang="ja-JP" sz="1200" dirty="0" smtClean="0">
                <a:solidFill>
                  <a:schemeClr val="tx1"/>
                </a:solidFill>
                <a:latin typeface="メイリオ" panose="020B0604030504040204" pitchFamily="50" charset="-128"/>
                <a:ea typeface="メイリオ" panose="020B0604030504040204" pitchFamily="50" charset="-128"/>
              </a:rPr>
              <a:t>事業</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ja-JP" sz="1200" dirty="0" smtClean="0">
                <a:solidFill>
                  <a:schemeClr val="tx1"/>
                </a:solidFill>
                <a:latin typeface="メイリオ" panose="020B0604030504040204" pitchFamily="50" charset="-128"/>
                <a:ea typeface="メイリオ" panose="020B0604030504040204" pitchFamily="50" charset="-128"/>
              </a:rPr>
              <a:t>（</a:t>
            </a:r>
            <a:r>
              <a:rPr lang="ja-JP" altLang="ja-JP" sz="1200" dirty="0">
                <a:solidFill>
                  <a:schemeClr val="tx1"/>
                </a:solidFill>
                <a:latin typeface="メイリオ" panose="020B0604030504040204" pitchFamily="50" charset="-128"/>
                <a:ea typeface="メイリオ" panose="020B0604030504040204" pitchFamily="50" charset="-128"/>
              </a:rPr>
              <a:t>介護給付等費用適正化事業）及びその他の枠組みで行われるケアプラン</a:t>
            </a:r>
            <a:r>
              <a:rPr lang="ja-JP" altLang="ja-JP" sz="1200" dirty="0" smtClean="0">
                <a:solidFill>
                  <a:schemeClr val="tx1"/>
                </a:solidFill>
                <a:latin typeface="メイリオ" panose="020B0604030504040204" pitchFamily="50" charset="-128"/>
                <a:ea typeface="メイリオ" panose="020B0604030504040204" pitchFamily="50" charset="-128"/>
              </a:rPr>
              <a:t>点検</a:t>
            </a:r>
            <a:r>
              <a:rPr lang="ja-JP" altLang="en-US" sz="1200" dirty="0" smtClean="0">
                <a:solidFill>
                  <a:schemeClr val="tx1"/>
                </a:solidFill>
                <a:latin typeface="メイリオ" panose="020B0604030504040204" pitchFamily="50" charset="-128"/>
                <a:ea typeface="メイリオ" panose="020B0604030504040204" pitchFamily="50" charset="-128"/>
              </a:rPr>
              <a:t>数の割合である。</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医療情報との突合点検は、</a:t>
            </a:r>
            <a:r>
              <a:rPr kumimoji="1" lang="en-US" altLang="ja-JP" sz="1200" dirty="0" smtClean="0">
                <a:solidFill>
                  <a:schemeClr val="tx1"/>
                </a:solidFill>
                <a:latin typeface="メイリオ" panose="020B0604030504040204" pitchFamily="50" charset="-128"/>
                <a:ea typeface="メイリオ" panose="020B0604030504040204" pitchFamily="50" charset="-128"/>
              </a:rPr>
              <a:t>2019</a:t>
            </a:r>
            <a:r>
              <a:rPr kumimoji="1" lang="ja-JP" altLang="en-US" sz="1200" dirty="0" smtClean="0">
                <a:solidFill>
                  <a:schemeClr val="tx1"/>
                </a:solidFill>
                <a:latin typeface="メイリオ" panose="020B0604030504040204" pitchFamily="50" charset="-128"/>
                <a:ea typeface="メイリオ" panose="020B0604030504040204" pitchFamily="50" charset="-128"/>
              </a:rPr>
              <a:t>年度における</a:t>
            </a:r>
            <a:r>
              <a:rPr lang="ja-JP" altLang="ja-JP" sz="1200" dirty="0" smtClean="0">
                <a:solidFill>
                  <a:schemeClr val="tx1"/>
                </a:solidFill>
                <a:latin typeface="メイリオ" panose="020B0604030504040204" pitchFamily="50" charset="-128"/>
                <a:ea typeface="メイリオ" panose="020B0604030504040204" pitchFamily="50" charset="-128"/>
              </a:rPr>
              <a:t>１年間</a:t>
            </a:r>
            <a:r>
              <a:rPr lang="ja-JP" altLang="ja-JP" sz="1200" dirty="0">
                <a:solidFill>
                  <a:schemeClr val="tx1"/>
                </a:solidFill>
                <a:latin typeface="メイリオ" panose="020B0604030504040204" pitchFamily="50" charset="-128"/>
                <a:ea typeface="メイリオ" panose="020B0604030504040204" pitchFamily="50" charset="-128"/>
              </a:rPr>
              <a:t>の出力件数のうち点検した件数の</a:t>
            </a:r>
            <a:r>
              <a:rPr lang="ja-JP" altLang="ja-JP" sz="1200" dirty="0" smtClean="0">
                <a:solidFill>
                  <a:schemeClr val="tx1"/>
                </a:solidFill>
                <a:latin typeface="メイリオ" panose="020B0604030504040204" pitchFamily="50" charset="-128"/>
                <a:ea typeface="メイリオ" panose="020B0604030504040204" pitchFamily="50" charset="-128"/>
              </a:rPr>
              <a:t>割合</a:t>
            </a:r>
            <a:r>
              <a:rPr lang="ja-JP" altLang="en-US" sz="1200" dirty="0" smtClean="0">
                <a:solidFill>
                  <a:schemeClr val="tx1"/>
                </a:solidFill>
                <a:latin typeface="メイリオ" panose="020B0604030504040204" pitchFamily="50" charset="-128"/>
                <a:ea typeface="メイリオ" panose="020B0604030504040204" pitchFamily="50" charset="-128"/>
              </a:rPr>
              <a:t>である。</a:t>
            </a:r>
            <a:endParaRPr lang="ja-JP"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評価結果のポイント</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ケアプラン点検の実績は、令和元年度に比べ向上が図られている。</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令和２年度評価指標において、配点を引き上げるとともに、評価段階を２段階から４段階へ多層化したことで、実績が高い保険者</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への配点が高まるなど、上位・下位のメリハリ付けとインセンティブ付与が強化。</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572170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r>
              <a:rPr lang="ja-JP" altLang="en-US" sz="1964" b="1" dirty="0"/>
              <a:t>＜全体＞</a:t>
            </a:r>
            <a:endParaRPr lang="ja-JP" altLang="ja-JP" sz="1964" dirty="0"/>
          </a:p>
        </p:txBody>
      </p:sp>
      <p:sp>
        <p:nvSpPr>
          <p:cNvPr id="7" name="スライド番号プレースホルダー 1">
            <a:extLst>
              <a:ext uri="{FF2B5EF4-FFF2-40B4-BE49-F238E27FC236}">
                <a16:creationId xmlns:a16="http://schemas.microsoft.com/office/drawing/2014/main" id="{69A5D2D5-F6E0-4ED0-B481-33283A166FD4}"/>
              </a:ext>
            </a:extLst>
          </p:cNvPr>
          <p:cNvSpPr>
            <a:spLocks noGrp="1"/>
          </p:cNvSpPr>
          <p:nvPr>
            <p:ph type="sldNum" sz="quarter" idx="12"/>
          </p:nvPr>
        </p:nvSpPr>
        <p:spPr>
          <a:xfrm>
            <a:off x="7164387" y="6454466"/>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E82918AD-7CD5-45AC-8DEA-F06AFCD3ADBA}"/>
              </a:ext>
            </a:extLst>
          </p:cNvPr>
          <p:cNvGraphicFramePr>
            <a:graphicFrameLocks/>
          </p:cNvGraphicFramePr>
          <p:nvPr>
            <p:extLst>
              <p:ext uri="{D42A27DB-BD31-4B8C-83A1-F6EECF244321}">
                <p14:modId xmlns:p14="http://schemas.microsoft.com/office/powerpoint/2010/main" val="3513809861"/>
              </p:ext>
            </p:extLst>
          </p:nvPr>
        </p:nvGraphicFramePr>
        <p:xfrm>
          <a:off x="391459" y="387906"/>
          <a:ext cx="8937345" cy="6245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2362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p>
        </p:txBody>
      </p:sp>
      <p:sp>
        <p:nvSpPr>
          <p:cNvPr id="8" name="スライド番号プレースホルダー 1">
            <a:extLst>
              <a:ext uri="{FF2B5EF4-FFF2-40B4-BE49-F238E27FC236}">
                <a16:creationId xmlns:a16="http://schemas.microsoft.com/office/drawing/2014/main" id="{D0887B88-8A59-4D34-8FF3-91DA298A0BBB}"/>
              </a:ext>
            </a:extLst>
          </p:cNvPr>
          <p:cNvSpPr>
            <a:spLocks noGrp="1"/>
          </p:cNvSpPr>
          <p:nvPr>
            <p:ph type="sldNum" sz="quarter" idx="12"/>
          </p:nvPr>
        </p:nvSpPr>
        <p:spPr>
          <a:xfrm>
            <a:off x="7298374" y="6544053"/>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37</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93D66B2D-EF65-428F-8499-59E98AB11041}"/>
              </a:ext>
            </a:extLst>
          </p:cNvPr>
          <p:cNvGraphicFramePr>
            <a:graphicFrameLocks/>
          </p:cNvGraphicFramePr>
          <p:nvPr/>
        </p:nvGraphicFramePr>
        <p:xfrm>
          <a:off x="326552" y="340386"/>
          <a:ext cx="9067158" cy="63407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5374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p>
        </p:txBody>
      </p:sp>
      <p:sp>
        <p:nvSpPr>
          <p:cNvPr id="8" name="スライド番号プレースホルダー 1">
            <a:extLst>
              <a:ext uri="{FF2B5EF4-FFF2-40B4-BE49-F238E27FC236}">
                <a16:creationId xmlns:a16="http://schemas.microsoft.com/office/drawing/2014/main" id="{9AA471DE-DB26-4EBB-B304-EEA594D1A8C9}"/>
              </a:ext>
            </a:extLst>
          </p:cNvPr>
          <p:cNvSpPr>
            <a:spLocks noGrp="1"/>
          </p:cNvSpPr>
          <p:nvPr>
            <p:ph type="sldNum" sz="quarter" idx="12"/>
          </p:nvPr>
        </p:nvSpPr>
        <p:spPr>
          <a:xfrm>
            <a:off x="7300756" y="6544053"/>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38</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A33ED08C-4880-4DAB-B494-8AF9404EC236}"/>
              </a:ext>
            </a:extLst>
          </p:cNvPr>
          <p:cNvGraphicFramePr>
            <a:graphicFrameLocks/>
          </p:cNvGraphicFramePr>
          <p:nvPr/>
        </p:nvGraphicFramePr>
        <p:xfrm>
          <a:off x="321789" y="344468"/>
          <a:ext cx="9076684" cy="63325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106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年度（市町村分） 　</a:t>
            </a:r>
            <a:r>
              <a:rPr lang="ja-JP" altLang="en-US" sz="1964" b="1" dirty="0">
                <a:solidFill>
                  <a:prstClr val="white"/>
                </a:solidFill>
                <a:latin typeface="Meiryo UI" panose="020B0604030504040204" pitchFamily="50" charset="-128"/>
                <a:ea typeface="Meiryo UI" panose="020B0604030504040204" pitchFamily="50" charset="-128"/>
              </a:rPr>
              <a:t>都道府県別　第１号被保険者一人当たり交付額</a:t>
            </a:r>
            <a:endParaRPr lang="en-US" altLang="ja-JP" sz="1964" b="1" dirty="0">
              <a:solidFill>
                <a:prstClr val="white"/>
              </a:solidFill>
              <a:latin typeface="Meiryo UI" panose="020B0604030504040204" pitchFamily="50" charset="-128"/>
              <a:ea typeface="Meiryo UI" panose="020B0604030504040204" pitchFamily="50" charset="-128"/>
            </a:endParaRPr>
          </a:p>
        </p:txBody>
      </p:sp>
      <p:graphicFrame>
        <p:nvGraphicFramePr>
          <p:cNvPr id="7" name="グラフ 6">
            <a:extLst>
              <a:ext uri="{FF2B5EF4-FFF2-40B4-BE49-F238E27FC236}">
                <a16:creationId xmlns:a16="http://schemas.microsoft.com/office/drawing/2014/main" id="{74E4C849-CA77-4E63-8935-5256EDADE555}"/>
              </a:ext>
            </a:extLst>
          </p:cNvPr>
          <p:cNvGraphicFramePr>
            <a:graphicFrameLocks/>
          </p:cNvGraphicFramePr>
          <p:nvPr>
            <p:extLst/>
          </p:nvPr>
        </p:nvGraphicFramePr>
        <p:xfrm>
          <a:off x="81624" y="552403"/>
          <a:ext cx="9557015" cy="5916707"/>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p:cNvSpPr>
            <a:spLocks noGrp="1"/>
          </p:cNvSpPr>
          <p:nvPr>
            <p:ph type="sldNum" sz="quarter" idx="12"/>
          </p:nvPr>
        </p:nvSpPr>
        <p:spPr>
          <a:xfrm>
            <a:off x="7236395" y="6537882"/>
            <a:ext cx="2268061" cy="373831"/>
          </a:xfrm>
        </p:spPr>
        <p:txBody>
          <a:bodyPr/>
          <a:lstStyle/>
          <a:p>
            <a:r>
              <a:rPr lang="en-US" altLang="ja-JP" dirty="0">
                <a:solidFill>
                  <a:prstClr val="black">
                    <a:tint val="75000"/>
                  </a:prstClr>
                </a:solidFill>
                <a:latin typeface="+mj-ea"/>
                <a:ea typeface="+mj-ea"/>
              </a:rPr>
              <a:t>4</a:t>
            </a:r>
            <a:endParaRPr lang="ja-JP" altLang="en-US" dirty="0">
              <a:solidFill>
                <a:prstClr val="black">
                  <a:tint val="75000"/>
                </a:prstClr>
              </a:solidFill>
              <a:latin typeface="+mj-ea"/>
              <a:ea typeface="+mj-ea"/>
            </a:endParaRPr>
          </a:p>
        </p:txBody>
      </p:sp>
    </p:spTree>
    <p:extLst>
      <p:ext uri="{BB962C8B-B14F-4D97-AF65-F5344CB8AC3E}">
        <p14:creationId xmlns:p14="http://schemas.microsoft.com/office/powerpoint/2010/main" val="148835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年度（市町村分） 　</a:t>
            </a:r>
            <a:r>
              <a:rPr lang="ja-JP" altLang="en-US" sz="1964" b="1" dirty="0">
                <a:solidFill>
                  <a:prstClr val="white"/>
                </a:solidFill>
                <a:latin typeface="Meiryo UI" panose="020B0604030504040204" pitchFamily="50" charset="-128"/>
                <a:ea typeface="Meiryo UI" panose="020B0604030504040204" pitchFamily="50" charset="-128"/>
              </a:rPr>
              <a:t>都道府県別　第１号被保険者一人当たり交付額＜推進分＞</a:t>
            </a:r>
            <a:endParaRPr lang="en-US" altLang="ja-JP" sz="1964" b="1" dirty="0">
              <a:solidFill>
                <a:prstClr val="white"/>
              </a:solidFill>
              <a:latin typeface="Meiryo UI" panose="020B0604030504040204" pitchFamily="50" charset="-128"/>
              <a:ea typeface="Meiryo UI" panose="020B0604030504040204" pitchFamily="50" charset="-128"/>
            </a:endParaRPr>
          </a:p>
        </p:txBody>
      </p:sp>
      <p:graphicFrame>
        <p:nvGraphicFramePr>
          <p:cNvPr id="7" name="グラフ 6">
            <a:extLst>
              <a:ext uri="{FF2B5EF4-FFF2-40B4-BE49-F238E27FC236}">
                <a16:creationId xmlns:a16="http://schemas.microsoft.com/office/drawing/2014/main" id="{D02072B3-49B3-4419-97B0-20463C319FFC}"/>
              </a:ext>
            </a:extLst>
          </p:cNvPr>
          <p:cNvGraphicFramePr>
            <a:graphicFrameLocks/>
          </p:cNvGraphicFramePr>
          <p:nvPr/>
        </p:nvGraphicFramePr>
        <p:xfrm>
          <a:off x="81624" y="552403"/>
          <a:ext cx="9557015" cy="5916707"/>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p:cNvSpPr>
            <a:spLocks noGrp="1"/>
          </p:cNvSpPr>
          <p:nvPr>
            <p:ph type="sldNum" sz="quarter" idx="12"/>
          </p:nvPr>
        </p:nvSpPr>
        <p:spPr>
          <a:xfrm>
            <a:off x="7236395" y="6487320"/>
            <a:ext cx="2268061" cy="373831"/>
          </a:xfrm>
        </p:spPr>
        <p:txBody>
          <a:bodyPr/>
          <a:lstStyle/>
          <a:p>
            <a:r>
              <a:rPr lang="en-US" altLang="ja-JP" dirty="0">
                <a:solidFill>
                  <a:prstClr val="black">
                    <a:tint val="75000"/>
                  </a:prstClr>
                </a:solidFill>
                <a:latin typeface="+mj-ea"/>
                <a:ea typeface="+mj-ea"/>
              </a:rPr>
              <a:t>5</a:t>
            </a:r>
            <a:endParaRPr lang="ja-JP" altLang="en-US" dirty="0">
              <a:solidFill>
                <a:prstClr val="black">
                  <a:tint val="75000"/>
                </a:prstClr>
              </a:solidFill>
              <a:latin typeface="+mj-ea"/>
              <a:ea typeface="+mj-ea"/>
            </a:endParaRPr>
          </a:p>
        </p:txBody>
      </p:sp>
    </p:spTree>
    <p:extLst>
      <p:ext uri="{BB962C8B-B14F-4D97-AF65-F5344CB8AC3E}">
        <p14:creationId xmlns:p14="http://schemas.microsoft.com/office/powerpoint/2010/main" val="380938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年度（市町村分） 　</a:t>
            </a:r>
            <a:r>
              <a:rPr lang="ja-JP" altLang="en-US" sz="1964" b="1" dirty="0">
                <a:solidFill>
                  <a:prstClr val="white"/>
                </a:solidFill>
                <a:latin typeface="Meiryo UI" panose="020B0604030504040204" pitchFamily="50" charset="-128"/>
                <a:ea typeface="Meiryo UI" panose="020B0604030504040204" pitchFamily="50" charset="-128"/>
              </a:rPr>
              <a:t>都道府県別　第１号被保険者一人当たり交付額＜支援分＞</a:t>
            </a:r>
            <a:endParaRPr lang="en-US" altLang="ja-JP" sz="1964" b="1" dirty="0">
              <a:solidFill>
                <a:prstClr val="white"/>
              </a:solidFill>
              <a:latin typeface="Meiryo UI" panose="020B0604030504040204" pitchFamily="50" charset="-128"/>
              <a:ea typeface="Meiryo UI" panose="020B0604030504040204" pitchFamily="50" charset="-128"/>
            </a:endParaRPr>
          </a:p>
        </p:txBody>
      </p:sp>
      <p:graphicFrame>
        <p:nvGraphicFramePr>
          <p:cNvPr id="7" name="グラフ 6">
            <a:extLst>
              <a:ext uri="{FF2B5EF4-FFF2-40B4-BE49-F238E27FC236}">
                <a16:creationId xmlns:a16="http://schemas.microsoft.com/office/drawing/2014/main" id="{F5343C90-8EF6-4EDC-8FE7-9FBE19D92E36}"/>
              </a:ext>
            </a:extLst>
          </p:cNvPr>
          <p:cNvGraphicFramePr>
            <a:graphicFrameLocks/>
          </p:cNvGraphicFramePr>
          <p:nvPr/>
        </p:nvGraphicFramePr>
        <p:xfrm>
          <a:off x="81624" y="552403"/>
          <a:ext cx="9557015" cy="5916707"/>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p:cNvSpPr>
            <a:spLocks noGrp="1"/>
          </p:cNvSpPr>
          <p:nvPr>
            <p:ph type="sldNum" sz="quarter" idx="12"/>
          </p:nvPr>
        </p:nvSpPr>
        <p:spPr>
          <a:xfrm>
            <a:off x="7164387" y="6523896"/>
            <a:ext cx="2268061" cy="373831"/>
          </a:xfrm>
        </p:spPr>
        <p:txBody>
          <a:bodyPr/>
          <a:lstStyle/>
          <a:p>
            <a:r>
              <a:rPr lang="en-US" altLang="ja-JP" dirty="0">
                <a:solidFill>
                  <a:prstClr val="black">
                    <a:tint val="75000"/>
                  </a:prstClr>
                </a:solidFill>
                <a:latin typeface="+mn-ea"/>
              </a:rPr>
              <a:t>6</a:t>
            </a:r>
            <a:endParaRPr lang="ja-JP" altLang="en-US" dirty="0">
              <a:solidFill>
                <a:prstClr val="black">
                  <a:tint val="75000"/>
                </a:prstClr>
              </a:solidFill>
              <a:latin typeface="+mn-ea"/>
            </a:endParaRPr>
          </a:p>
        </p:txBody>
      </p:sp>
    </p:spTree>
    <p:extLst>
      <p:ext uri="{BB962C8B-B14F-4D97-AF65-F5344CB8AC3E}">
        <p14:creationId xmlns:p14="http://schemas.microsoft.com/office/powerpoint/2010/main" val="211916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ja-JP" altLang="en-US" sz="1964" b="1" dirty="0">
                <a:solidFill>
                  <a:prstClr val="white"/>
                </a:solidFill>
                <a:latin typeface="Meiryo UI" panose="020B0604030504040204" pitchFamily="50" charset="-128"/>
                <a:ea typeface="Meiryo UI" panose="020B0604030504040204" pitchFamily="50" charset="-128"/>
              </a:rPr>
              <a:t>（参考）</a:t>
            </a: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保険者機能強化推進交付金交付額</a:t>
            </a:r>
            <a:endParaRPr lang="en-US" altLang="ja-JP" sz="1964" b="1" dirty="0">
              <a:solidFill>
                <a:prstClr val="white"/>
              </a:solidFill>
              <a:latin typeface="Meiryo UI" panose="020B0604030504040204" pitchFamily="50" charset="-128"/>
              <a:ea typeface="Meiryo UI" panose="020B0604030504040204" pitchFamily="50" charset="-128"/>
            </a:endParaRPr>
          </a:p>
        </p:txBody>
      </p:sp>
      <p:graphicFrame>
        <p:nvGraphicFramePr>
          <p:cNvPr id="2" name="グラフ 1">
            <a:extLst>
              <a:ext uri="{FF2B5EF4-FFF2-40B4-BE49-F238E27FC236}">
                <a16:creationId xmlns:a16="http://schemas.microsoft.com/office/drawing/2014/main" id="{25981AF3-31CA-4326-A785-97D81C5B8C7E}"/>
              </a:ext>
            </a:extLst>
          </p:cNvPr>
          <p:cNvGraphicFramePr>
            <a:graphicFrameLocks/>
          </p:cNvGraphicFramePr>
          <p:nvPr>
            <p:extLst/>
          </p:nvPr>
        </p:nvGraphicFramePr>
        <p:xfrm>
          <a:off x="155263" y="432340"/>
          <a:ext cx="9409737" cy="6156832"/>
        </p:xfrm>
        <a:graphic>
          <a:graphicData uri="http://schemas.openxmlformats.org/drawingml/2006/chart">
            <c:chart xmlns:c="http://schemas.openxmlformats.org/drawingml/2006/chart" xmlns:r="http://schemas.openxmlformats.org/officeDocument/2006/relationships" r:id="rId2"/>
          </a:graphicData>
        </a:graphic>
      </p:graphicFrame>
      <p:sp>
        <p:nvSpPr>
          <p:cNvPr id="5" name="スライド番号プレースホルダー 4"/>
          <p:cNvSpPr>
            <a:spLocks noGrp="1"/>
          </p:cNvSpPr>
          <p:nvPr>
            <p:ph type="sldNum" sz="quarter" idx="12"/>
          </p:nvPr>
        </p:nvSpPr>
        <p:spPr>
          <a:xfrm>
            <a:off x="7164387" y="6528500"/>
            <a:ext cx="2268061" cy="373831"/>
          </a:xfrm>
        </p:spPr>
        <p:txBody>
          <a:bodyPr/>
          <a:lstStyle/>
          <a:p>
            <a:r>
              <a:rPr lang="en-US" altLang="ja-JP" dirty="0">
                <a:solidFill>
                  <a:prstClr val="black">
                    <a:tint val="75000"/>
                  </a:prstClr>
                </a:solidFill>
                <a:latin typeface="+mn-ea"/>
              </a:rPr>
              <a:t>7</a:t>
            </a:r>
            <a:endParaRPr lang="ja-JP" altLang="en-US" dirty="0">
              <a:solidFill>
                <a:prstClr val="black">
                  <a:tint val="75000"/>
                </a:prstClr>
              </a:solidFill>
              <a:latin typeface="+mn-ea"/>
            </a:endParaRPr>
          </a:p>
        </p:txBody>
      </p:sp>
    </p:spTree>
    <p:extLst>
      <p:ext uri="{BB962C8B-B14F-4D97-AF65-F5344CB8AC3E}">
        <p14:creationId xmlns:p14="http://schemas.microsoft.com/office/powerpoint/2010/main" val="102334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ja-JP" altLang="en-US" sz="1964" b="1" dirty="0">
                <a:solidFill>
                  <a:prstClr val="white"/>
                </a:solidFill>
                <a:latin typeface="Meiryo UI" panose="020B0604030504040204" pitchFamily="50" charset="-128"/>
                <a:ea typeface="Meiryo UI" panose="020B0604030504040204" pitchFamily="50" charset="-128"/>
              </a:rPr>
              <a:t>（参考）</a:t>
            </a: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保険者機能強化推進交付金交付額＜推進分＞</a:t>
            </a:r>
            <a:endParaRPr lang="en-US" altLang="ja-JP" sz="1964" b="1" dirty="0">
              <a:solidFill>
                <a:prstClr val="white"/>
              </a:solidFill>
              <a:latin typeface="Meiryo UI" panose="020B0604030504040204" pitchFamily="50" charset="-128"/>
              <a:ea typeface="Meiryo UI" panose="020B0604030504040204" pitchFamily="50" charset="-128"/>
            </a:endParaRPr>
          </a:p>
        </p:txBody>
      </p:sp>
      <p:graphicFrame>
        <p:nvGraphicFramePr>
          <p:cNvPr id="2" name="グラフ 1">
            <a:extLst>
              <a:ext uri="{FF2B5EF4-FFF2-40B4-BE49-F238E27FC236}">
                <a16:creationId xmlns:a16="http://schemas.microsoft.com/office/drawing/2014/main" id="{50C66E1D-EC91-4372-BFC6-35D4094AC513}"/>
              </a:ext>
            </a:extLst>
          </p:cNvPr>
          <p:cNvGraphicFramePr>
            <a:graphicFrameLocks/>
          </p:cNvGraphicFramePr>
          <p:nvPr>
            <p:extLst/>
          </p:nvPr>
        </p:nvGraphicFramePr>
        <p:xfrm>
          <a:off x="155262" y="432339"/>
          <a:ext cx="9409738" cy="6156834"/>
        </p:xfrm>
        <a:graphic>
          <a:graphicData uri="http://schemas.openxmlformats.org/drawingml/2006/chart">
            <c:chart xmlns:c="http://schemas.openxmlformats.org/drawingml/2006/chart" xmlns:r="http://schemas.openxmlformats.org/officeDocument/2006/relationships" r:id="rId2"/>
          </a:graphicData>
        </a:graphic>
      </p:graphicFrame>
      <p:sp>
        <p:nvSpPr>
          <p:cNvPr id="5" name="スライド番号プレースホルダー 4"/>
          <p:cNvSpPr>
            <a:spLocks noGrp="1"/>
          </p:cNvSpPr>
          <p:nvPr>
            <p:ph type="sldNum" sz="quarter" idx="12"/>
          </p:nvPr>
        </p:nvSpPr>
        <p:spPr>
          <a:xfrm>
            <a:off x="7164387" y="6508488"/>
            <a:ext cx="2268061" cy="373831"/>
          </a:xfrm>
        </p:spPr>
        <p:txBody>
          <a:bodyPr/>
          <a:lstStyle/>
          <a:p>
            <a:r>
              <a:rPr lang="en-US" altLang="ja-JP" dirty="0">
                <a:solidFill>
                  <a:prstClr val="black">
                    <a:tint val="75000"/>
                  </a:prstClr>
                </a:solidFill>
                <a:latin typeface="+mj-ea"/>
                <a:ea typeface="+mj-ea"/>
              </a:rPr>
              <a:t>8</a:t>
            </a:r>
            <a:endParaRPr lang="ja-JP" altLang="en-US" dirty="0">
              <a:solidFill>
                <a:prstClr val="black">
                  <a:tint val="75000"/>
                </a:prstClr>
              </a:solidFill>
              <a:latin typeface="+mj-ea"/>
              <a:ea typeface="+mj-ea"/>
            </a:endParaRPr>
          </a:p>
        </p:txBody>
      </p:sp>
    </p:spTree>
    <p:extLst>
      <p:ext uri="{BB962C8B-B14F-4D97-AF65-F5344CB8AC3E}">
        <p14:creationId xmlns:p14="http://schemas.microsoft.com/office/powerpoint/2010/main" val="1666288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ja-JP" altLang="en-US" sz="1964" b="1" dirty="0">
                <a:solidFill>
                  <a:prstClr val="white"/>
                </a:solidFill>
                <a:latin typeface="Meiryo UI" panose="020B0604030504040204" pitchFamily="50" charset="-128"/>
                <a:ea typeface="Meiryo UI" panose="020B0604030504040204" pitchFamily="50" charset="-128"/>
              </a:rPr>
              <a:t>（参考）</a:t>
            </a:r>
            <a:r>
              <a:rPr lang="en-US" altLang="ja-JP" sz="1964" b="1" dirty="0">
                <a:solidFill>
                  <a:prstClr val="white"/>
                </a:solidFill>
                <a:latin typeface="Meiryo UI" panose="020B0604030504040204" pitchFamily="50" charset="-128"/>
                <a:ea typeface="Meiryo UI" panose="020B0604030504040204" pitchFamily="50" charset="-128"/>
              </a:rPr>
              <a:t>2021</a:t>
            </a:r>
            <a:r>
              <a:rPr lang="ja-JP" altLang="en-US" sz="1964" b="1" dirty="0">
                <a:solidFill>
                  <a:prstClr val="white"/>
                </a:solidFill>
                <a:latin typeface="Meiryo UI" panose="020B0604030504040204" pitchFamily="50" charset="-128"/>
                <a:ea typeface="Meiryo UI" panose="020B0604030504040204" pitchFamily="50" charset="-128"/>
              </a:rPr>
              <a:t>年度（市町村分） 　保険者機能強化推進交付金交付額＜支援分＞</a:t>
            </a:r>
            <a:endParaRPr lang="en-US" altLang="ja-JP" sz="1964" b="1" dirty="0">
              <a:solidFill>
                <a:prstClr val="white"/>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A4283B1E-D95A-4DE8-B22E-E7CA5CCC9C2F}"/>
              </a:ext>
            </a:extLst>
          </p:cNvPr>
          <p:cNvGraphicFramePr>
            <a:graphicFrameLocks/>
          </p:cNvGraphicFramePr>
          <p:nvPr/>
        </p:nvGraphicFramePr>
        <p:xfrm>
          <a:off x="69909" y="459700"/>
          <a:ext cx="9580445" cy="6102113"/>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p:cNvSpPr>
            <a:spLocks noGrp="1"/>
          </p:cNvSpPr>
          <p:nvPr>
            <p:ph type="sldNum" sz="quarter" idx="12"/>
          </p:nvPr>
        </p:nvSpPr>
        <p:spPr>
          <a:xfrm>
            <a:off x="7164387" y="6528501"/>
            <a:ext cx="2268061" cy="373831"/>
          </a:xfrm>
        </p:spPr>
        <p:txBody>
          <a:bodyPr/>
          <a:lstStyle/>
          <a:p>
            <a:r>
              <a:rPr lang="en-US" altLang="ja-JP" dirty="0">
                <a:solidFill>
                  <a:prstClr val="black">
                    <a:tint val="75000"/>
                  </a:prstClr>
                </a:solidFill>
                <a:latin typeface="+mn-ea"/>
              </a:rPr>
              <a:t>9</a:t>
            </a:r>
            <a:endParaRPr lang="ja-JP" altLang="en-US" dirty="0">
              <a:solidFill>
                <a:prstClr val="black">
                  <a:tint val="75000"/>
                </a:prstClr>
              </a:solidFill>
              <a:latin typeface="+mn-ea"/>
            </a:endParaRPr>
          </a:p>
        </p:txBody>
      </p:sp>
    </p:spTree>
    <p:extLst>
      <p:ext uri="{BB962C8B-B14F-4D97-AF65-F5344CB8AC3E}">
        <p14:creationId xmlns:p14="http://schemas.microsoft.com/office/powerpoint/2010/main" val="86346746"/>
      </p:ext>
    </p:extLst>
  </p:cSld>
  <p:clrMapOvr>
    <a:masterClrMapping/>
  </p:clrMapOvr>
</p:sld>
</file>

<file path=ppt/theme/theme1.xml><?xml version="1.0" encoding="utf-8"?>
<a:theme xmlns:a="http://schemas.openxmlformats.org/drawingml/2006/main" name="1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667B8BB-0558-4E9C-85AB-E9D88A9B512B}">
  <ds:schemaRefs>
    <ds:schemaRef ds:uri="http://schemas.microsoft.com/sharepoint/v3/contenttype/forms"/>
  </ds:schemaRefs>
</ds:datastoreItem>
</file>

<file path=customXml/itemProps2.xml><?xml version="1.0" encoding="utf-8"?>
<ds:datastoreItem xmlns:ds="http://schemas.openxmlformats.org/officeDocument/2006/customXml" ds:itemID="{E7C59075-9183-416C-86FD-365AA21CC7E6}">
  <ds:schemaRefs>
    <ds:schemaRef ds:uri="http://purl.org/dc/terms/"/>
    <ds:schemaRef ds:uri="http://schemas.microsoft.com/office/2006/metadata/properties"/>
    <ds:schemaRef ds:uri="0ef2a5cc-7d16-4df6-bf14-9981dc03bc23"/>
    <ds:schemaRef ds:uri="http://schemas.microsoft.com/office/2006/documentManagement/types"/>
    <ds:schemaRef ds:uri="8B97BE19-CDDD-400E-817A-CFDD13F7EC12"/>
    <ds:schemaRef ds:uri="http://purl.org/dc/dcmitype/"/>
    <ds:schemaRef ds:uri="http://purl.org/dc/elements/1.1/"/>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222D843-2CD8-465F-A615-3B281B3213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9241</TotalTime>
  <Words>3624</Words>
  <Application>Microsoft Office PowerPoint</Application>
  <PresentationFormat>ユーザー設定</PresentationFormat>
  <Paragraphs>829</Paragraphs>
  <Slides>38</Slides>
  <Notes>24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38</vt:i4>
      </vt:variant>
    </vt:vector>
  </HeadingPairs>
  <TitlesOfParts>
    <vt:vector size="45" baseType="lpstr">
      <vt:lpstr>Meiryo UI</vt:lpstr>
      <vt:lpstr>ＭＳ Ｐゴシック</vt:lpstr>
      <vt:lpstr>メイリオ</vt:lpstr>
      <vt:lpstr>游ゴシック</vt:lpstr>
      <vt:lpstr>Arial</vt:lpstr>
      <vt:lpstr>Calibri</vt:lpstr>
      <vt:lpstr>12_Office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村瀬 匡司(murase-masashi)</cp:lastModifiedBy>
  <cp:revision>892</cp:revision>
  <cp:lastPrinted>2020-11-11T02:49:36Z</cp:lastPrinted>
  <dcterms:created xsi:type="dcterms:W3CDTF">2012-06-14T05:51:29Z</dcterms:created>
  <dcterms:modified xsi:type="dcterms:W3CDTF">2021-03-29T07:28:37Z</dcterms:modified>
  <cp:category>加藤 昭宏</cp:category>
  <cp:contentStatus>加藤 昭宏</cp:contentStatus>
  <dc:language>加藤 昭宏</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0x0101002DA299AC048A4B8EA9C1D19079C1A32200D4BA6E4072147443AA2C1B34B3717A1B</vt:lpwstr>
  </property>
</Properties>
</file>