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312" r:id="rId25"/>
    <p:sldId id="269" r:id="rId26"/>
    <p:sldId id="271" r:id="rId27"/>
    <p:sldId id="268" r:id="rId28"/>
  </p:sldIdLst>
  <p:sldSz cx="6840538" cy="9721850"/>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34" charset="-128"/>
        <a:cs typeface="+mn-cs"/>
      </a:defRPr>
    </a:lvl1pPr>
    <a:lvl2pPr marL="450850" indent="6350" algn="l" rtl="0" fontAlgn="base">
      <a:spcBef>
        <a:spcPct val="0"/>
      </a:spcBef>
      <a:spcAft>
        <a:spcPct val="0"/>
      </a:spcAft>
      <a:defRPr kumimoji="1" kern="1200">
        <a:solidFill>
          <a:schemeClr val="tx1"/>
        </a:solidFill>
        <a:latin typeface="Arial" charset="0"/>
        <a:ea typeface="ＭＳ Ｐゴシック" pitchFamily="34" charset="-128"/>
        <a:cs typeface="+mn-cs"/>
      </a:defRPr>
    </a:lvl2pPr>
    <a:lvl3pPr marL="903288" indent="11113" algn="l" rtl="0" fontAlgn="base">
      <a:spcBef>
        <a:spcPct val="0"/>
      </a:spcBef>
      <a:spcAft>
        <a:spcPct val="0"/>
      </a:spcAft>
      <a:defRPr kumimoji="1" kern="1200">
        <a:solidFill>
          <a:schemeClr val="tx1"/>
        </a:solidFill>
        <a:latin typeface="Arial" charset="0"/>
        <a:ea typeface="ＭＳ Ｐゴシック" pitchFamily="34" charset="-128"/>
        <a:cs typeface="+mn-cs"/>
      </a:defRPr>
    </a:lvl3pPr>
    <a:lvl4pPr marL="1354138" indent="17463" algn="l" rtl="0" fontAlgn="base">
      <a:spcBef>
        <a:spcPct val="0"/>
      </a:spcBef>
      <a:spcAft>
        <a:spcPct val="0"/>
      </a:spcAft>
      <a:defRPr kumimoji="1" kern="1200">
        <a:solidFill>
          <a:schemeClr val="tx1"/>
        </a:solidFill>
        <a:latin typeface="Arial" charset="0"/>
        <a:ea typeface="ＭＳ Ｐゴシック" pitchFamily="34" charset="-128"/>
        <a:cs typeface="+mn-cs"/>
      </a:defRPr>
    </a:lvl4pPr>
    <a:lvl5pPr marL="1806575" indent="22225" algn="l" rtl="0" fontAlgn="base">
      <a:spcBef>
        <a:spcPct val="0"/>
      </a:spcBef>
      <a:spcAft>
        <a:spcPct val="0"/>
      </a:spcAft>
      <a:defRPr kumimoji="1" kern="1200">
        <a:solidFill>
          <a:schemeClr val="tx1"/>
        </a:solidFill>
        <a:latin typeface="Arial" charset="0"/>
        <a:ea typeface="ＭＳ Ｐゴシック" pitchFamily="34" charset="-128"/>
        <a:cs typeface="+mn-cs"/>
      </a:defRPr>
    </a:lvl5pPr>
    <a:lvl6pPr marL="2286000" algn="l" defTabSz="914400" rtl="0" eaLnBrk="1" latinLnBrk="0" hangingPunct="1">
      <a:defRPr kumimoji="1" kern="1200">
        <a:solidFill>
          <a:schemeClr val="tx1"/>
        </a:solidFill>
        <a:latin typeface="Arial" charset="0"/>
        <a:ea typeface="ＭＳ Ｐゴシック" pitchFamily="34" charset="-128"/>
        <a:cs typeface="+mn-cs"/>
      </a:defRPr>
    </a:lvl6pPr>
    <a:lvl7pPr marL="2743200" algn="l" defTabSz="914400" rtl="0" eaLnBrk="1" latinLnBrk="0" hangingPunct="1">
      <a:defRPr kumimoji="1" kern="1200">
        <a:solidFill>
          <a:schemeClr val="tx1"/>
        </a:solidFill>
        <a:latin typeface="Arial" charset="0"/>
        <a:ea typeface="ＭＳ Ｐゴシック" pitchFamily="34" charset="-128"/>
        <a:cs typeface="+mn-cs"/>
      </a:defRPr>
    </a:lvl7pPr>
    <a:lvl8pPr marL="3200400" algn="l" defTabSz="914400" rtl="0" eaLnBrk="1" latinLnBrk="0" hangingPunct="1">
      <a:defRPr kumimoji="1" kern="1200">
        <a:solidFill>
          <a:schemeClr val="tx1"/>
        </a:solidFill>
        <a:latin typeface="Arial" charset="0"/>
        <a:ea typeface="ＭＳ Ｐゴシック" pitchFamily="34" charset="-128"/>
        <a:cs typeface="+mn-cs"/>
      </a:defRPr>
    </a:lvl8pPr>
    <a:lvl9pPr marL="3657600" algn="l" defTabSz="914400" rtl="0" eaLnBrk="1" latinLnBrk="0" hangingPunct="1">
      <a:defRPr kumimoji="1"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3062">
          <p15:clr>
            <a:srgbClr val="A4A3A4"/>
          </p15:clr>
        </p15:guide>
        <p15:guide id="2" pos="2155">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ikawa Kaori" initials="O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9933"/>
    <a:srgbClr val="FFFFCC"/>
    <a:srgbClr val="FFCC66"/>
    <a:srgbClr val="FDFBD3"/>
    <a:srgbClr val="FBF6D1"/>
    <a:srgbClr val="FAF3C2"/>
    <a:srgbClr val="88E097"/>
    <a:srgbClr val="98E4A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760" autoAdjust="0"/>
    <p:restoredTop sz="94107" autoAdjust="0"/>
  </p:normalViewPr>
  <p:slideViewPr>
    <p:cSldViewPr>
      <p:cViewPr varScale="1">
        <p:scale>
          <a:sx n="77" d="100"/>
          <a:sy n="77" d="100"/>
        </p:scale>
        <p:origin x="3828" y="84"/>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smtClean="0">
                <a:ea typeface="ＭＳ Ｐゴシック" pitchFamily="50" charset="-128"/>
              </a:defRPr>
            </a:lvl1pPr>
          </a:lstStyle>
          <a:p>
            <a:pPr>
              <a:defRPr/>
            </a:pPr>
            <a:fld id="{76FAD602-8297-4EEE-8A0B-55FBE076737C}" type="datetimeFigureOut">
              <a:rPr lang="ja-JP" altLang="en-US"/>
              <a:pPr>
                <a:defRPr/>
              </a:pPr>
              <a:t>2022/1/13</a:t>
            </a:fld>
            <a:endParaRPr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smtClean="0">
                <a:ea typeface="ＭＳ Ｐゴシック" pitchFamily="50" charset="-128"/>
              </a:defRPr>
            </a:lvl1pPr>
          </a:lstStyle>
          <a:p>
            <a:pPr>
              <a:defRPr/>
            </a:pPr>
            <a:fld id="{12701711-DCB7-4963-8E4A-5BAE299D0107}" type="slidenum">
              <a:rPr lang="ja-JP" altLang="en-US"/>
              <a:pPr>
                <a:defRPr/>
              </a:pPr>
              <a:t>‹#›</a:t>
            </a:fld>
            <a:endParaRPr lang="ja-JP" altLang="en-US"/>
          </a:p>
        </p:txBody>
      </p:sp>
    </p:spTree>
    <p:extLst>
      <p:ext uri="{BB962C8B-B14F-4D97-AF65-F5344CB8AC3E}">
        <p14:creationId xmlns:p14="http://schemas.microsoft.com/office/powerpoint/2010/main" val="4004694521"/>
      </p:ext>
    </p:extLst>
  </p:cSld>
  <p:clrMap bg1="lt1" tx1="dk1" bg2="lt2" tx2="dk2" accent1="accent1" accent2="accent2" accent3="accent3" accent4="accent4" accent5="accent5" accent6="accent6" hlink="hlink" folHlink="folHlink"/>
  <p:notesStyle>
    <a:lvl1pPr algn="l" defTabSz="903288" rtl="0" fontAlgn="base">
      <a:spcBef>
        <a:spcPct val="30000"/>
      </a:spcBef>
      <a:spcAft>
        <a:spcPct val="0"/>
      </a:spcAft>
      <a:defRPr kumimoji="1" sz="1200" kern="1200">
        <a:solidFill>
          <a:schemeClr val="tx1"/>
        </a:solidFill>
        <a:latin typeface="+mn-lt"/>
        <a:ea typeface="+mn-ea"/>
        <a:cs typeface="+mn-cs"/>
      </a:defRPr>
    </a:lvl1pPr>
    <a:lvl2pPr marL="450850" algn="l" defTabSz="903288" rtl="0" fontAlgn="base">
      <a:spcBef>
        <a:spcPct val="30000"/>
      </a:spcBef>
      <a:spcAft>
        <a:spcPct val="0"/>
      </a:spcAft>
      <a:defRPr kumimoji="1" sz="1200" kern="1200">
        <a:solidFill>
          <a:schemeClr val="tx1"/>
        </a:solidFill>
        <a:latin typeface="+mn-lt"/>
        <a:ea typeface="+mn-ea"/>
        <a:cs typeface="+mn-cs"/>
      </a:defRPr>
    </a:lvl2pPr>
    <a:lvl3pPr marL="903288" algn="l" defTabSz="903288" rtl="0" fontAlgn="base">
      <a:spcBef>
        <a:spcPct val="30000"/>
      </a:spcBef>
      <a:spcAft>
        <a:spcPct val="0"/>
      </a:spcAft>
      <a:defRPr kumimoji="1" sz="1200" kern="1200">
        <a:solidFill>
          <a:schemeClr val="tx1"/>
        </a:solidFill>
        <a:latin typeface="+mn-lt"/>
        <a:ea typeface="+mn-ea"/>
        <a:cs typeface="+mn-cs"/>
      </a:defRPr>
    </a:lvl3pPr>
    <a:lvl4pPr marL="1354138" algn="l" defTabSz="903288" rtl="0" fontAlgn="base">
      <a:spcBef>
        <a:spcPct val="30000"/>
      </a:spcBef>
      <a:spcAft>
        <a:spcPct val="0"/>
      </a:spcAft>
      <a:defRPr kumimoji="1" sz="1200" kern="1200">
        <a:solidFill>
          <a:schemeClr val="tx1"/>
        </a:solidFill>
        <a:latin typeface="+mn-lt"/>
        <a:ea typeface="+mn-ea"/>
        <a:cs typeface="+mn-cs"/>
      </a:defRPr>
    </a:lvl4pPr>
    <a:lvl5pPr marL="1806575" algn="l" defTabSz="903288" rtl="0" fontAlgn="base">
      <a:spcBef>
        <a:spcPct val="30000"/>
      </a:spcBef>
      <a:spcAft>
        <a:spcPct val="0"/>
      </a:spcAft>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
          <p:cNvSpPr txBox="1">
            <a:spLocks noGrp="1" noRot="1" noChangeAspect="1" noChangeArrowheads="1"/>
          </p:cNvSpPr>
          <p:nvPr>
            <p:ph type="sldImg"/>
          </p:nvPr>
        </p:nvSpPr>
        <p:spPr bwMode="auto">
          <a:xfrm>
            <a:off x="2219325" y="884238"/>
            <a:ext cx="3063875" cy="4356100"/>
          </a:xfrm>
          <a:solidFill>
            <a:srgbClr val="FFFFFF"/>
          </a:solidFill>
          <a:ln>
            <a:solidFill>
              <a:srgbClr val="000000"/>
            </a:solidFill>
            <a:miter lim="800000"/>
            <a:headEnd/>
            <a:tailEnd/>
          </a:ln>
        </p:spPr>
      </p:sp>
      <p:sp>
        <p:nvSpPr>
          <p:cNvPr id="16387" name="Rectangle 2"/>
          <p:cNvSpPr txBox="1">
            <a:spLocks noGrp="1" noChangeArrowheads="1"/>
          </p:cNvSpPr>
          <p:nvPr>
            <p:ph type="body" idx="1"/>
          </p:nvPr>
        </p:nvSpPr>
        <p:spPr bwMode="auto">
          <a:xfrm>
            <a:off x="749300" y="5519738"/>
            <a:ext cx="6003925" cy="5230812"/>
          </a:xfrm>
          <a:noFill/>
        </p:spPr>
        <p:txBody>
          <a:bodyPr wrap="none" numCol="1" anchor="ctr" anchorCtr="0" compatLnSpc="1">
            <a:prstTxWarp prst="textNoShape">
              <a:avLst/>
            </a:prstTxWarp>
          </a:bodyPr>
          <a:lstStyle/>
          <a:p>
            <a:pPr>
              <a:spcBef>
                <a:spcPct val="0"/>
              </a:spcBef>
            </a:pPr>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2530"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2531"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BEBD114-9573-4B4C-82EB-E126FD938854}" type="slidenum">
              <a:rPr lang="ja-JP" altLang="en-US">
                <a:ea typeface="ＭＳ Ｐゴシック" pitchFamily="34" charset="-128"/>
              </a:rPr>
              <a:pPr/>
              <a:t>6</a:t>
            </a:fld>
            <a:endParaRPr lang="en-US" altLang="ja-JP">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4578"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4579"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7720B2-53CE-4F97-A048-C633F7EEF565}" type="slidenum">
              <a:rPr lang="ja-JP" altLang="en-US">
                <a:ea typeface="ＭＳ Ｐゴシック" pitchFamily="34" charset="-128"/>
              </a:rPr>
              <a:pPr/>
              <a:t>7</a:t>
            </a:fld>
            <a:endParaRPr lang="en-US" altLang="ja-JP">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6626"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6627"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28DB12-D7F6-4525-B864-DD699B116C33}" type="slidenum">
              <a:rPr lang="ja-JP" altLang="en-US">
                <a:ea typeface="ＭＳ Ｐゴシック" pitchFamily="34" charset="-128"/>
              </a:rPr>
              <a:pPr/>
              <a:t>8</a:t>
            </a:fld>
            <a:endParaRPr lang="en-US" altLang="ja-JP">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スライド イメージ プレースホルダ 1"/>
          <p:cNvSpPr>
            <a:spLocks noGrp="1" noRot="1" noChangeAspect="1"/>
          </p:cNvSpPr>
          <p:nvPr>
            <p:ph type="sldImg"/>
          </p:nvPr>
        </p:nvSpPr>
        <p:spPr bwMode="auto">
          <a:noFill/>
          <a:ln>
            <a:solidFill>
              <a:srgbClr val="000000"/>
            </a:solidFill>
            <a:miter lim="800000"/>
            <a:headEnd/>
            <a:tailEnd/>
          </a:ln>
        </p:spPr>
      </p:sp>
      <p:sp>
        <p:nvSpPr>
          <p:cNvPr id="28674"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8675"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1346A46-D238-4F3A-A8C1-C3D03EDDEE2B}" type="slidenum">
              <a:rPr lang="ja-JP" altLang="en-US">
                <a:ea typeface="ＭＳ Ｐゴシック" pitchFamily="34" charset="-128"/>
              </a:rPr>
              <a:pPr/>
              <a:t>9</a:t>
            </a:fld>
            <a:endParaRPr lang="en-US" altLang="ja-JP">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E879B42-1951-486F-A10B-AA807E858CF1}"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6DB6E73-B533-4AEE-970E-E12BD935E842}"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F18DC2F-A5ED-4C54-AA5A-8950F7933045}"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7BFD3E4-A0BB-4927-A35A-4F5A32EDEE73}"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70A8648-BA92-4A23-8551-AF493665F6C2}"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886BFF2-DB10-4A7E-988E-6C1C09A00A23}"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D9D493FB-F9E7-4584-B455-0196053E3BB7}"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1E413692-70F2-4696-8489-C8EE8479D4D2}"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7E50A28D-B6BC-44EF-91DD-7E43564171A7}"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3FD93E0-18DF-40F3-A214-DD89A7943C42}"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8115E92-75EE-405C-B385-E42E891D0C8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C775F6C4-595A-41FF-AC7A-4B92BAB7FF74}"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1313" y="388938"/>
            <a:ext cx="6157912" cy="1620837"/>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1313" y="2268538"/>
            <a:ext cx="6157912" cy="6415087"/>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1313" y="8851900"/>
            <a:ext cx="1597025"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36800" y="8851900"/>
            <a:ext cx="2166938"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4902200" y="8851900"/>
            <a:ext cx="1597025" cy="674688"/>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CAC1725A-E9BB-4B3B-9BAE-A27E31EAAE3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138" indent="-338138" algn="l" rtl="0" eaLnBrk="0" fontAlgn="base" hangingPunct="0">
        <a:spcBef>
          <a:spcPct val="20000"/>
        </a:spcBef>
        <a:spcAft>
          <a:spcPct val="0"/>
        </a:spcAft>
        <a:buChar char="•"/>
        <a:defRPr kumimoji="1" sz="3200">
          <a:solidFill>
            <a:schemeClr val="tx1"/>
          </a:solidFill>
          <a:latin typeface="+mn-lt"/>
          <a:ea typeface="+mn-ea"/>
          <a:cs typeface="+mn-cs"/>
        </a:defRPr>
      </a:lvl1pPr>
      <a:lvl2pPr marL="733425" indent="-280988" algn="l" rtl="0" eaLnBrk="0" fontAlgn="base" hangingPunct="0">
        <a:spcBef>
          <a:spcPct val="20000"/>
        </a:spcBef>
        <a:spcAft>
          <a:spcPct val="0"/>
        </a:spcAft>
        <a:buChar char="–"/>
        <a:defRPr kumimoji="1" sz="2800">
          <a:solidFill>
            <a:schemeClr val="tx1"/>
          </a:solidFill>
          <a:latin typeface="+mn-lt"/>
          <a:ea typeface="+mn-ea"/>
        </a:defRPr>
      </a:lvl2pPr>
      <a:lvl3pPr marL="1128713" indent="-225425" algn="l" rtl="0" eaLnBrk="0" fontAlgn="base" hangingPunct="0">
        <a:spcBef>
          <a:spcPct val="20000"/>
        </a:spcBef>
        <a:spcAft>
          <a:spcPct val="0"/>
        </a:spcAft>
        <a:buChar char="•"/>
        <a:defRPr kumimoji="1" sz="2400">
          <a:solidFill>
            <a:schemeClr val="tx1"/>
          </a:solidFill>
          <a:latin typeface="+mn-lt"/>
          <a:ea typeface="+mn-ea"/>
        </a:defRPr>
      </a:lvl3pPr>
      <a:lvl4pPr marL="1579563" indent="-225425" algn="l" rtl="0" eaLnBrk="0" fontAlgn="base" hangingPunct="0">
        <a:spcBef>
          <a:spcPct val="20000"/>
        </a:spcBef>
        <a:spcAft>
          <a:spcPct val="0"/>
        </a:spcAft>
        <a:buChar char="–"/>
        <a:defRPr kumimoji="1" sz="2000">
          <a:solidFill>
            <a:schemeClr val="tx1"/>
          </a:solidFill>
          <a:latin typeface="+mn-lt"/>
          <a:ea typeface="+mn-ea"/>
        </a:defRPr>
      </a:lvl4pPr>
      <a:lvl5pPr marL="2032000" indent="-225425"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www.sien-center.or.jp/"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3" descr="C:\Documents and Settings\okoshi\デスクトップ\1pixel.JPG"/>
          <p:cNvPicPr>
            <a:picLocks noChangeAspect="1" noChangeArrowheads="1"/>
          </p:cNvPicPr>
          <p:nvPr/>
        </p:nvPicPr>
        <p:blipFill>
          <a:blip r:embed="rId3" cstate="print"/>
          <a:srcRect/>
          <a:stretch>
            <a:fillRect/>
          </a:stretch>
        </p:blipFill>
        <p:spPr bwMode="auto">
          <a:xfrm>
            <a:off x="-60325" y="0"/>
            <a:ext cx="7129463" cy="9836150"/>
          </a:xfrm>
          <a:prstGeom prst="rect">
            <a:avLst/>
          </a:prstGeom>
          <a:noFill/>
          <a:ln w="9525">
            <a:noFill/>
            <a:miter lim="800000"/>
            <a:headEnd/>
            <a:tailEnd/>
          </a:ln>
        </p:spPr>
      </p:pic>
      <p:sp>
        <p:nvSpPr>
          <p:cNvPr id="2" name="角丸四角形 1"/>
          <p:cNvSpPr/>
          <p:nvPr/>
        </p:nvSpPr>
        <p:spPr bwMode="auto">
          <a:xfrm>
            <a:off x="1138238" y="8245475"/>
            <a:ext cx="4751387" cy="863600"/>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wrap="none" anchor="ctr"/>
          <a:lstStyle/>
          <a:p>
            <a:pPr algn="ctr"/>
            <a:r>
              <a:rPr lang="zh-CN" altLang="ja-JP" sz="2400" dirty="0">
                <a:latin typeface="SimHei" panose="02010609060101010101" pitchFamily="49" charset="-122"/>
                <a:ea typeface="SimHei" panose="02010609060101010101" pitchFamily="49" charset="-122"/>
                <a:cs typeface="HG丸ｺﾞｼｯｸM-PRO"/>
              </a:rPr>
              <a:t>厚生劳动省  社会·援护局</a:t>
            </a:r>
            <a:endParaRPr lang="en-US" altLang="ja-JP" sz="2400" dirty="0">
              <a:latin typeface="SimHei" panose="02010609060101010101" pitchFamily="49" charset="-122"/>
              <a:ea typeface="SimHei" panose="02010609060101010101" pitchFamily="49" charset="-122"/>
              <a:cs typeface="HG丸ｺﾞｼｯｸM-PRO"/>
            </a:endParaRPr>
          </a:p>
          <a:p>
            <a:pPr algn="ctr">
              <a:lnSpc>
                <a:spcPts val="2525"/>
              </a:lnSpc>
              <a:spcBef>
                <a:spcPct val="1000"/>
              </a:spcBef>
              <a:spcAft>
                <a:spcPct val="1000"/>
              </a:spcAft>
            </a:pPr>
            <a:r>
              <a:rPr lang="en-US" altLang="zh-CN" dirty="0">
                <a:solidFill>
                  <a:srgbClr val="291F1A"/>
                </a:solidFill>
                <a:latin typeface="SimHei" panose="02010609060101010101" pitchFamily="49" charset="-122"/>
                <a:ea typeface="SimHei" panose="02010609060101010101" pitchFamily="49" charset="-122"/>
                <a:cs typeface="HG丸ｺﾞｼｯｸM-PRO"/>
              </a:rPr>
              <a:t>2014</a:t>
            </a:r>
            <a:r>
              <a:rPr lang="ja-JP" altLang="en-US" dirty="0">
                <a:solidFill>
                  <a:srgbClr val="291F1A"/>
                </a:solidFill>
                <a:latin typeface="SimHei" panose="02010609060101010101" pitchFamily="49" charset="-122"/>
                <a:ea typeface="SimHei" panose="02010609060101010101" pitchFamily="49" charset="-122"/>
                <a:cs typeface="HG丸ｺﾞｼｯｸM-PRO"/>
              </a:rPr>
              <a:t>年</a:t>
            </a:r>
            <a:r>
              <a:rPr lang="en-US" altLang="zh-CN" dirty="0">
                <a:solidFill>
                  <a:srgbClr val="291F1A"/>
                </a:solidFill>
                <a:latin typeface="SimHei" panose="02010609060101010101" pitchFamily="49" charset="-122"/>
                <a:ea typeface="SimHei" panose="02010609060101010101" pitchFamily="49" charset="-122"/>
                <a:cs typeface="HG丸ｺﾞｼｯｸM-PRO"/>
              </a:rPr>
              <a:t>10</a:t>
            </a:r>
            <a:r>
              <a:rPr lang="ja-JP" altLang="en-US" dirty="0">
                <a:solidFill>
                  <a:srgbClr val="291F1A"/>
                </a:solidFill>
                <a:latin typeface="SimHei" panose="02010609060101010101" pitchFamily="49" charset="-122"/>
                <a:ea typeface="SimHei" panose="02010609060101010101" pitchFamily="49" charset="-122"/>
                <a:cs typeface="HG丸ｺﾞｼｯｸM-PRO"/>
              </a:rPr>
              <a:t>月　</a:t>
            </a:r>
            <a:r>
              <a:rPr lang="zh-CN" altLang="en-US" dirty="0">
                <a:solidFill>
                  <a:srgbClr val="291F1A"/>
                </a:solidFill>
                <a:latin typeface="SimHei" panose="02010609060101010101" pitchFamily="49" charset="-122"/>
                <a:ea typeface="SimHei" panose="02010609060101010101" pitchFamily="49" charset="-122"/>
                <a:cs typeface="HG丸ｺﾞｼｯｸM-PRO"/>
              </a:rPr>
              <a:t>修订</a:t>
            </a:r>
          </a:p>
        </p:txBody>
      </p:sp>
      <p:sp>
        <p:nvSpPr>
          <p:cNvPr id="15365" name="Text Box 5"/>
          <p:cNvSpPr txBox="1">
            <a:spLocks noChangeArrowheads="1"/>
          </p:cNvSpPr>
          <p:nvPr/>
        </p:nvSpPr>
        <p:spPr bwMode="auto">
          <a:xfrm>
            <a:off x="1066800" y="1249363"/>
            <a:ext cx="4857750" cy="1066800"/>
          </a:xfrm>
          <a:prstGeom prst="rect">
            <a:avLst/>
          </a:prstGeom>
          <a:solidFill>
            <a:srgbClr val="88E097"/>
          </a:solidFill>
          <a:ln w="9525">
            <a:noFill/>
            <a:miter lim="800000"/>
            <a:headEnd/>
            <a:tailEnd/>
          </a:ln>
          <a:effectLst/>
        </p:spPr>
        <p:txBody>
          <a:bodyPr>
            <a:spAutoFit/>
          </a:bodyPr>
          <a:lstStyle/>
          <a:p>
            <a:pPr algn="ctr"/>
            <a:r>
              <a:rPr lang="zh-CN" altLang="en-US" sz="3200" b="1" dirty="0">
                <a:solidFill>
                  <a:schemeClr val="accent2"/>
                </a:solidFill>
                <a:latin typeface="SimHei" panose="02010609060101010101" pitchFamily="49" charset="-122"/>
                <a:ea typeface="SimHei" panose="02010609060101010101" pitchFamily="49" charset="-122"/>
              </a:rPr>
              <a:t>遗华日本人等的</a:t>
            </a:r>
            <a:endParaRPr lang="en-US" altLang="zh-CN" sz="3200" b="1" dirty="0">
              <a:solidFill>
                <a:schemeClr val="accent2"/>
              </a:solidFill>
              <a:latin typeface="SimHei" panose="02010609060101010101" pitchFamily="49" charset="-122"/>
              <a:ea typeface="SimHei" panose="02010609060101010101" pitchFamily="49" charset="-122"/>
            </a:endParaRPr>
          </a:p>
          <a:p>
            <a:pPr algn="ctr"/>
            <a:r>
              <a:rPr lang="zh-CN" altLang="en-US" sz="3200" b="1" dirty="0">
                <a:solidFill>
                  <a:schemeClr val="accent2"/>
                </a:solidFill>
                <a:latin typeface="SimHei" panose="02010609060101010101" pitchFamily="49" charset="-122"/>
                <a:ea typeface="SimHei" panose="02010609060101010101" pitchFamily="49" charset="-122"/>
              </a:rPr>
              <a:t>支援给付制度指南</a:t>
            </a:r>
          </a:p>
        </p:txBody>
      </p:sp>
    </p:spTree>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828675"/>
            <a:ext cx="5976937" cy="7049622"/>
          </a:xfrm>
          <a:prstGeom prst="rect">
            <a:avLst/>
          </a:prstGeom>
        </p:spPr>
        <p:txBody>
          <a:bodyPr>
            <a:spAutoFit/>
          </a:bodyPr>
          <a:lstStyle/>
          <a:p>
            <a:r>
              <a:rPr lang="zh-CN" altLang="en-US" b="1" dirty="0">
                <a:latin typeface="SimSun" panose="02010600030101010101" pitchFamily="2" charset="-122"/>
                <a:ea typeface="SimSun" panose="02010600030101010101" pitchFamily="2" charset="-122"/>
                <a:cs typeface="HG丸ｺﾞｼｯｸM-PRO"/>
              </a:rPr>
              <a:t>～无资格领取支援给付的情况～</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以下情况时，申请后有可能不批准领取支援给付</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b="1"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1  </a:t>
            </a:r>
            <a:r>
              <a:rPr lang="zh-CN" altLang="en-US" b="1" dirty="0" smtClean="0">
                <a:latin typeface="SimSun" panose="02010600030101010101" pitchFamily="2" charset="-122"/>
                <a:ea typeface="SimSun" panose="02010600030101010101" pitchFamily="2" charset="-122"/>
                <a:cs typeface="HG丸ｺﾞｼｯｸM-PRO"/>
              </a:rPr>
              <a:t>有充分的收入时</a:t>
            </a:r>
            <a:endParaRPr lang="zh-CN" altLang="en-US" b="1"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本人或配偶的年金、劳动收入、财产收入等超出生活费的基准时。</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b="1"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2  </a:t>
            </a:r>
            <a:r>
              <a:rPr lang="zh-CN" altLang="en-US" b="1" dirty="0">
                <a:latin typeface="SimSun" panose="02010600030101010101" pitchFamily="2" charset="-122"/>
                <a:ea typeface="SimSun" panose="02010600030101010101" pitchFamily="2" charset="-122"/>
                <a:cs typeface="HG丸ｺﾞｼｯｸM-PRO"/>
              </a:rPr>
              <a:t>拥</a:t>
            </a:r>
            <a:r>
              <a:rPr lang="zh-CN" altLang="en-US" b="1" dirty="0" smtClean="0">
                <a:latin typeface="SimSun" panose="02010600030101010101" pitchFamily="2" charset="-122"/>
                <a:ea typeface="SimSun" panose="02010600030101010101" pitchFamily="2" charset="-122"/>
                <a:cs typeface="HG丸ｺﾞｼｯｸM-PRO"/>
              </a:rPr>
              <a:t>有</a:t>
            </a:r>
            <a:r>
              <a:rPr lang="zh-CN" altLang="en-US" b="1" dirty="0">
                <a:latin typeface="SimSun" panose="02010600030101010101" pitchFamily="2" charset="-122"/>
                <a:ea typeface="SimSun" panose="02010600030101010101" pitchFamily="2" charset="-122"/>
                <a:cs typeface="HG丸ｺﾞｼｯｸM-PRO"/>
              </a:rPr>
              <a:t>充分</a:t>
            </a:r>
            <a:r>
              <a:rPr lang="zh-CN" altLang="en-US" b="1" dirty="0" smtClean="0">
                <a:latin typeface="SimSun" panose="02010600030101010101" pitchFamily="2" charset="-122"/>
                <a:ea typeface="SimSun" panose="02010600030101010101" pitchFamily="2" charset="-122"/>
                <a:cs typeface="HG丸ｺﾞｼｯｸM-PRO"/>
              </a:rPr>
              <a:t>的资产时</a:t>
            </a:r>
            <a:r>
              <a:rPr lang="zh-CN" altLang="en-US" dirty="0" smtClean="0">
                <a:latin typeface="SimSun" panose="02010600030101010101" pitchFamily="2" charset="-122"/>
                <a:ea typeface="SimSun" panose="02010600030101010101" pitchFamily="2" charset="-122"/>
                <a:cs typeface="HG丸ｺﾞｼｯｸM-PRO"/>
              </a:rPr>
              <a:t>      </a:t>
            </a:r>
            <a:endParaRPr lang="zh-CN" altLang="en-US"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拥有储蓄和存款、存款型生命保险、房地产等财产</a:t>
            </a:r>
            <a:r>
              <a:rPr lang="zh-CN" altLang="en-US" sz="1400" dirty="0" smtClean="0">
                <a:latin typeface="SimSun" panose="02010600030101010101" pitchFamily="2" charset="-122"/>
                <a:ea typeface="SimSun" panose="02010600030101010101" pitchFamily="2" charset="-122"/>
                <a:cs typeface="HG丸ｺﾞｼｯｸM-PRO"/>
              </a:rPr>
              <a:t>者有不批准领取支援给付的</a:t>
            </a:r>
            <a:r>
              <a:rPr lang="zh-CN" altLang="en-US" sz="1400" dirty="0">
                <a:latin typeface="SimSun" panose="02010600030101010101" pitchFamily="2" charset="-122"/>
                <a:ea typeface="SimSun" panose="02010600030101010101" pitchFamily="2" charset="-122"/>
                <a:cs typeface="HG丸ｺﾞｼｯｸM-PRO"/>
              </a:rPr>
              <a:t>可能。具体按财产金额或财产出售价决定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现款及储蓄和存款的保有限度约为</a:t>
            </a:r>
            <a:r>
              <a:rPr lang="en-US" altLang="zh-CN" sz="1400" dirty="0">
                <a:latin typeface="SimSun" panose="02010600030101010101" pitchFamily="2" charset="-122"/>
                <a:ea typeface="SimSun" panose="02010600030101010101" pitchFamily="2" charset="-122"/>
                <a:cs typeface="HG丸ｺﾞｼｯｸM-PRO"/>
              </a:rPr>
              <a:t>500</a:t>
            </a:r>
            <a:r>
              <a:rPr lang="zh-CN" altLang="en-US" sz="1400" dirty="0">
                <a:latin typeface="SimSun" panose="02010600030101010101" pitchFamily="2" charset="-122"/>
                <a:ea typeface="SimSun" panose="02010600030101010101" pitchFamily="2" charset="-122"/>
                <a:cs typeface="HG丸ｺﾞｼｯｸM-PRO"/>
              </a:rPr>
              <a:t>万日元</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。因为领取支援给付的原则是，先用</a:t>
            </a:r>
            <a:r>
              <a:rPr lang="zh-CN" altLang="en-US" sz="1400" dirty="0" smtClean="0">
                <a:latin typeface="SimSun" panose="02010600030101010101" pitchFamily="2" charset="-122"/>
                <a:ea typeface="SimSun" panose="02010600030101010101" pitchFamily="2" charset="-122"/>
                <a:cs typeface="HG丸ｺﾞｼｯｸM-PRO"/>
              </a:rPr>
              <a:t>自己的财产维持生活</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endParaRPr lang="zh-CN" altLang="en-US" sz="1400" dirty="0">
              <a:latin typeface="SimSun" panose="02010600030101010101" pitchFamily="2" charset="-122"/>
              <a:ea typeface="SimSun" panose="02010600030101010101" pitchFamily="2" charset="-122"/>
              <a:cs typeface="HG丸ｺﾞｼｯｸM-PRO"/>
            </a:endParaRP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对于房地产，如作为私房使用，</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或是子女拥有的房地产</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不出售也可能可申请领取支援给付，具体请向支援给付制度实施机关咨询</a:t>
            </a:r>
            <a:r>
              <a:rPr lang="zh-CN" altLang="en-US" sz="1400" dirty="0">
                <a:latin typeface="SimSun" panose="02010600030101010101" pitchFamily="2" charset="-122"/>
                <a:ea typeface="SimSun" panose="02010600030101010101" pitchFamily="2" charset="-122"/>
                <a:cs typeface="HG丸ｺﾞｼｯｸM-PRO"/>
              </a:rPr>
              <a:t>。</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2000" dirty="0">
                <a:latin typeface="SimSun" panose="02010600030101010101" pitchFamily="2" charset="-122"/>
                <a:ea typeface="SimSun" panose="02010600030101010101" pitchFamily="2" charset="-122"/>
                <a:cs typeface="HG丸ｺﾞｼｯｸM-PRO"/>
              </a:rPr>
              <a:t>   </a:t>
            </a:r>
            <a:r>
              <a:rPr lang="en-US" altLang="zh-CN" b="1" dirty="0">
                <a:latin typeface="SimSun" panose="02010600030101010101" pitchFamily="2" charset="-122"/>
                <a:ea typeface="SimSun" panose="02010600030101010101" pitchFamily="2" charset="-122"/>
                <a:cs typeface="HG丸ｺﾞｼｯｸM-PRO"/>
              </a:rPr>
              <a:t>3  </a:t>
            </a:r>
            <a:r>
              <a:rPr lang="zh-CN" altLang="en-US" b="1" dirty="0">
                <a:latin typeface="SimSun" panose="02010600030101010101" pitchFamily="2" charset="-122"/>
                <a:ea typeface="SimSun" panose="02010600030101010101" pitchFamily="2" charset="-122"/>
                <a:cs typeface="HG丸ｺﾞｼｯｸM-PRO"/>
              </a:rPr>
              <a:t>利用其他制度或有亲属的经济援助时</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在能利用雇用保险或残疾人自立支援等其他制度时，或者亲属提出能提供经济支援时等，在无支援给付也能有经济收入时，希请优先利用其他的制度。</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45000"/>
              </a:lnSpc>
            </a:pPr>
            <a:r>
              <a:rPr lang="zh-CN" altLang="en-US" sz="1400" dirty="0">
                <a:latin typeface="SimSun" panose="02010600030101010101" pitchFamily="2" charset="-122"/>
                <a:ea typeface="SimSun" panose="02010600030101010101" pitchFamily="2" charset="-122"/>
                <a:cs typeface="HG丸ｺﾞｼｯｸM-PRO"/>
              </a:rPr>
              <a:t>  </a:t>
            </a:r>
            <a:r>
              <a:rPr lang="en-US" altLang="zh-CN" sz="1400"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不论情况如何，详细内容请向支援给付制度实施机关咨询。</a:t>
            </a:r>
          </a:p>
        </p:txBody>
      </p:sp>
      <p:sp>
        <p:nvSpPr>
          <p:cNvPr id="29698" name="Text Box 9" descr="右下がり対角線 (反転)"/>
          <p:cNvSpPr txBox="1">
            <a:spLocks noChangeArrowheads="1"/>
          </p:cNvSpPr>
          <p:nvPr/>
        </p:nvSpPr>
        <p:spPr bwMode="auto">
          <a:xfrm>
            <a:off x="3060700" y="9037638"/>
            <a:ext cx="933450" cy="363537"/>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-8-</a:t>
            </a:r>
          </a:p>
        </p:txBody>
      </p:sp>
      <p:pic>
        <p:nvPicPr>
          <p:cNvPr id="29699" name="図 5" descr="C:\Users\TTFBT\AppData\Local\Microsoft\Windows\Temporary Internet Files\Content.IE5\S4IKFO66\MC900355103[1].wmf"/>
          <p:cNvPicPr>
            <a:picLocks noChangeAspect="1" noChangeArrowheads="1"/>
          </p:cNvPicPr>
          <p:nvPr/>
        </p:nvPicPr>
        <p:blipFill>
          <a:blip r:embed="rId2" cstate="print"/>
          <a:srcRect/>
          <a:stretch>
            <a:fillRect/>
          </a:stretch>
        </p:blipFill>
        <p:spPr bwMode="auto">
          <a:xfrm>
            <a:off x="849313" y="8274050"/>
            <a:ext cx="522922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69913" y="514350"/>
            <a:ext cx="5802312" cy="1122268"/>
          </a:xfrm>
          <a:prstGeom prst="rect">
            <a:avLst/>
          </a:prstGeom>
          <a:noFill/>
          <a:ln w="9525">
            <a:noFill/>
            <a:miter lim="800000"/>
            <a:headEnd/>
            <a:tailEnd/>
          </a:ln>
        </p:spPr>
        <p:txBody>
          <a:bodyPr lIns="90334" tIns="45167" rIns="90334" bIns="45167">
            <a:spAutoFit/>
          </a:bodyPr>
          <a:lstStyle/>
          <a:p>
            <a:pPr marL="177800" indent="-177800">
              <a:spcBef>
                <a:spcPct val="50000"/>
              </a:spcBef>
              <a:spcAft>
                <a:spcPts val="600"/>
              </a:spcAft>
              <a:tabLst>
                <a:tab pos="177800" algn="l"/>
              </a:tabLst>
            </a:pPr>
            <a:r>
              <a:rPr lang="ja-JP" altLang="en-US" dirty="0">
                <a:solidFill>
                  <a:srgbClr val="0033CC"/>
                </a:solidFill>
                <a:latin typeface="SimHei" panose="02010609060101010101" pitchFamily="49" charset="-122"/>
                <a:ea typeface="SimHei" panose="02010609060101010101" pitchFamily="49" charset="-122"/>
                <a:cs typeface="HG丸ｺﾞｼｯｸM-PRO"/>
              </a:rPr>
              <a:t>◆ </a:t>
            </a:r>
            <a:r>
              <a:rPr lang="zh-CN" altLang="ja-JP" b="1" dirty="0" smtClean="0">
                <a:latin typeface="SimHei" panose="02010609060101010101" pitchFamily="49" charset="-122"/>
                <a:ea typeface="SimHei" panose="02010609060101010101" pitchFamily="49" charset="-122"/>
                <a:cs typeface="ＤＨＰ特太ゴシック体"/>
              </a:rPr>
              <a:t>支援给</a:t>
            </a:r>
            <a:r>
              <a:rPr lang="zh-CN" altLang="ja-JP" b="1" dirty="0">
                <a:latin typeface="SimHei" panose="02010609060101010101" pitchFamily="49" charset="-122"/>
                <a:ea typeface="SimHei" panose="02010609060101010101" pitchFamily="49" charset="-122"/>
                <a:cs typeface="ＤＨＰ特太ゴシック体"/>
              </a:rPr>
              <a:t>付的分类</a:t>
            </a:r>
          </a:p>
          <a:p>
            <a:pPr marL="177800" indent="-177800">
              <a:tabLst>
                <a:tab pos="177800" algn="l"/>
              </a:tabLst>
            </a:pPr>
            <a:r>
              <a:rPr lang="zh-CN" altLang="ja-JP" dirty="0">
                <a:latin typeface="SimSun" panose="02010600030101010101" pitchFamily="2" charset="-122"/>
                <a:ea typeface="SimSun" panose="02010600030101010101" pitchFamily="2" charset="-122"/>
                <a:cs typeface="ＤＨＰ特太ゴシック体"/>
              </a:rPr>
              <a:t>   </a:t>
            </a:r>
            <a:r>
              <a:rPr lang="zh-CN" altLang="en-US" dirty="0" smtClean="0">
                <a:latin typeface="SimSun" panose="02010600030101010101" pitchFamily="2" charset="-122"/>
                <a:ea typeface="SimSun" panose="02010600030101010101" pitchFamily="2" charset="-122"/>
                <a:cs typeface="ＤＨＰ特太ゴシック体"/>
              </a:rPr>
              <a:t>  </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根据</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各家庭的需求情况，按</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以下的支援给付分类</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领取</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支援</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给付</a:t>
            </a:r>
            <a:r>
              <a:rPr lang="zh-CN" altLang="ja-JP" sz="1400" dirty="0" smtClean="0">
                <a:latin typeface="SimSun" panose="02010600030101010101" pitchFamily="2" charset="-122"/>
                <a:ea typeface="SimSun" panose="02010600030101010101" pitchFamily="2" charset="-122"/>
                <a:cs typeface="ＤＨＰ特太ゴシック体"/>
              </a:rPr>
              <a:t>。</a:t>
            </a:r>
            <a:endParaRPr lang="zh-CN" altLang="ja-JP" sz="1400" dirty="0">
              <a:latin typeface="SimSun" panose="02010600030101010101" pitchFamily="2" charset="-122"/>
              <a:ea typeface="SimSun" panose="02010600030101010101" pitchFamily="2" charset="-122"/>
              <a:cs typeface="ＤＨＰ特太ゴシック体"/>
            </a:endParaRPr>
          </a:p>
          <a:p>
            <a:pPr marL="177800" indent="-177800">
              <a:tabLst>
                <a:tab pos="177800" algn="l"/>
              </a:tabLst>
            </a:pPr>
            <a:r>
              <a:rPr lang="zh-CN" altLang="ja-JP" sz="1400" dirty="0">
                <a:latin typeface="SimSun" panose="02010600030101010101" pitchFamily="2" charset="-122"/>
                <a:ea typeface="SimSun" panose="02010600030101010101" pitchFamily="2" charset="-122"/>
                <a:cs typeface="ＤＨＰ特太ゴシック体"/>
              </a:rPr>
              <a:t>   </a:t>
            </a:r>
            <a:r>
              <a:rPr lang="zh-CN" altLang="ja-JP" sz="1400" dirty="0" smtClean="0">
                <a:latin typeface="SimSun" panose="02010600030101010101" pitchFamily="2" charset="-122"/>
                <a:ea typeface="SimSun" panose="02010600030101010101" pitchFamily="2" charset="-122"/>
                <a:cs typeface="ＤＨＰ特太ゴシック体"/>
              </a:rPr>
              <a:t>支援给付的分类如下</a:t>
            </a:r>
            <a:r>
              <a:rPr lang="en-US" altLang="zh-CN" sz="1400" dirty="0" smtClean="0">
                <a:latin typeface="SimSun" panose="02010600030101010101" pitchFamily="2" charset="-122"/>
                <a:ea typeface="SimSun" panose="02010600030101010101" pitchFamily="2" charset="-122"/>
                <a:cs typeface="ＤＨＰ特太ゴシック体"/>
              </a:rPr>
              <a:t>;</a:t>
            </a:r>
            <a:endParaRPr lang="zh-CN" altLang="ja-JP" sz="1400" dirty="0">
              <a:latin typeface="SimSun" panose="02010600030101010101" pitchFamily="2" charset="-122"/>
              <a:ea typeface="SimSun" panose="02010600030101010101" pitchFamily="2" charset="-122"/>
              <a:cs typeface="ＤＨＰ特太ゴシック体"/>
            </a:endParaRPr>
          </a:p>
          <a:p>
            <a:pPr marL="177800" indent="-177800">
              <a:lnSpc>
                <a:spcPct val="50000"/>
              </a:lnSpc>
              <a:spcBef>
                <a:spcPts val="600"/>
              </a:spcBef>
              <a:spcAft>
                <a:spcPts val="600"/>
              </a:spcAft>
              <a:tabLst>
                <a:tab pos="177800" algn="l"/>
              </a:tabLst>
            </a:pPr>
            <a:r>
              <a:rPr lang="ja-JP" altLang="en-US" sz="1400" dirty="0">
                <a:latin typeface="SimHei" panose="02010609060101010101" pitchFamily="49" charset="-122"/>
                <a:ea typeface="SimHei" panose="02010609060101010101" pitchFamily="49" charset="-122"/>
                <a:cs typeface="HG丸ｺﾞｼｯｸM-PRO"/>
              </a:rPr>
              <a:t>　　</a:t>
            </a:r>
          </a:p>
        </p:txBody>
      </p:sp>
      <p:sp>
        <p:nvSpPr>
          <p:cNvPr id="30722"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-9-</a:t>
            </a:r>
          </a:p>
        </p:txBody>
      </p:sp>
      <p:sp>
        <p:nvSpPr>
          <p:cNvPr id="5" name="メモ 4"/>
          <p:cNvSpPr/>
          <p:nvPr/>
        </p:nvSpPr>
        <p:spPr bwMode="auto">
          <a:xfrm>
            <a:off x="539750" y="1765300"/>
            <a:ext cx="5832475" cy="6624638"/>
          </a:xfrm>
          <a:prstGeom prst="foldedCorner">
            <a:avLst>
              <a:gd name="adj" fmla="val 6216"/>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marL="177800" indent="-177800">
              <a:lnSpc>
                <a:spcPct val="50000"/>
              </a:lnSpc>
              <a:spcBef>
                <a:spcPct val="50000"/>
              </a:spcBef>
              <a:tabLst>
                <a:tab pos="177800" algn="l"/>
              </a:tabLst>
            </a:pPr>
            <a:r>
              <a:rPr lang="en-US" altLang="ja-JP" sz="1200" dirty="0">
                <a:solidFill>
                  <a:srgbClr val="00CCFF"/>
                </a:solidFill>
                <a:latin typeface="SimHei" panose="02010609060101010101" pitchFamily="49" charset="-122"/>
                <a:ea typeface="SimHei" panose="02010609060101010101" pitchFamily="49" charset="-122"/>
                <a:cs typeface="HG丸ｺﾞｼｯｸM-PRO"/>
              </a:rPr>
              <a:t>     </a:t>
            </a:r>
          </a:p>
          <a:p>
            <a:r>
              <a:rPr lang="ja-JP" altLang="en-US" sz="1200" dirty="0">
                <a:solidFill>
                  <a:srgbClr val="00CCFF"/>
                </a:solidFill>
                <a:latin typeface="SimHei" panose="02010609060101010101" pitchFamily="49" charset="-122"/>
                <a:ea typeface="SimHei" panose="02010609060101010101" pitchFamily="49" charset="-122"/>
                <a:cs typeface="HG丸ｺﾞｼｯｸM-PRO"/>
              </a:rPr>
              <a:t>　</a:t>
            </a:r>
            <a:r>
              <a:rPr lang="zh-CN" altLang="en-US" sz="1200" dirty="0" smtClean="0">
                <a:solidFill>
                  <a:srgbClr val="00CCFF"/>
                </a:solidFill>
                <a:latin typeface="SimHei" panose="02010609060101010101" pitchFamily="49" charset="-122"/>
                <a:ea typeface="SimHei" panose="02010609060101010101" pitchFamily="49" charset="-122"/>
                <a:cs typeface="HG丸ｺﾞｼｯｸM-PRO"/>
              </a:rPr>
              <a:t>  </a:t>
            </a:r>
            <a:r>
              <a:rPr lang="ja-JP" altLang="en-US" sz="1400" b="1" dirty="0" smtClean="0">
                <a:solidFill>
                  <a:srgbClr val="00CCFF"/>
                </a:solidFill>
                <a:latin typeface="SimHei" pitchFamily="49" charset="-122"/>
                <a:ea typeface="SimHei" pitchFamily="49" charset="-122"/>
              </a:rPr>
              <a:t>●</a:t>
            </a:r>
            <a:r>
              <a:rPr lang="ja-JP" altLang="en-US" sz="2000" b="1" dirty="0">
                <a:latin typeface="Microsoft YaHei" pitchFamily="34" charset="-122"/>
                <a:ea typeface="Microsoft YaHei" pitchFamily="34" charset="-122"/>
              </a:rPr>
              <a:t>生活</a:t>
            </a:r>
            <a:r>
              <a:rPr lang="ja-JP" altLang="en-US" sz="1400" b="1" dirty="0">
                <a:latin typeface="Microsoft YaHei" pitchFamily="34" charset="-122"/>
                <a:ea typeface="Microsoft YaHei" pitchFamily="34" charset="-122"/>
              </a:rPr>
              <a:t>支援給付</a:t>
            </a:r>
            <a:r>
              <a:rPr lang="zh-CN" altLang="en-US" sz="1400" dirty="0">
                <a:latin typeface="Microsoft YaHei" pitchFamily="34" charset="-122"/>
                <a:ea typeface="Microsoft YaHei" pitchFamily="34" charset="-122"/>
              </a:rPr>
              <a:t> </a:t>
            </a:r>
            <a:r>
              <a:rPr lang="zh-CN" altLang="en-US" sz="1200" dirty="0">
                <a:latin typeface="SimHei" pitchFamily="49" charset="-122"/>
                <a:ea typeface="SimHei" pitchFamily="49" charset="-122"/>
              </a:rPr>
              <a:t> </a:t>
            </a:r>
            <a:r>
              <a:rPr lang="zh-CN" altLang="en-US" sz="1400" dirty="0" smtClean="0">
                <a:latin typeface="SimSun" panose="02010600030101010101" pitchFamily="2" charset="-122"/>
                <a:ea typeface="SimSun" panose="02010600030101010101" pitchFamily="2" charset="-122"/>
              </a:rPr>
              <a:t>日常生活所需</a:t>
            </a:r>
            <a:r>
              <a:rPr lang="zh-CN" altLang="en-US" sz="1400" dirty="0">
                <a:latin typeface="SimSun" panose="02010600030101010101" pitchFamily="2" charset="-122"/>
                <a:ea typeface="SimSun" panose="02010600030101010101" pitchFamily="2" charset="-122"/>
              </a:rPr>
              <a:t>的伙食费、水电煤气费、 </a:t>
            </a:r>
            <a:endParaRPr lang="en-US" altLang="zh-CN" sz="1400" dirty="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衣服</a:t>
            </a:r>
            <a:r>
              <a:rPr lang="zh-CN" altLang="en-US" sz="1400" dirty="0">
                <a:latin typeface="SimSun" panose="02010600030101010101" pitchFamily="2" charset="-122"/>
                <a:ea typeface="SimSun" panose="02010600030101010101" pitchFamily="2" charset="-122"/>
              </a:rPr>
              <a:t>等的费用</a:t>
            </a:r>
            <a:endParaRPr lang="en-US" altLang="zh-CN"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按以下各种实情，领取金额会有差异。</a:t>
            </a:r>
            <a:endParaRPr lang="en-US" altLang="zh-CN"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例</a:t>
            </a:r>
            <a:r>
              <a:rPr lang="en-US" altLang="ja-JP"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 ◎到</a:t>
            </a:r>
            <a:r>
              <a:rPr lang="en-US" altLang="ja-JP" sz="1200" dirty="0">
                <a:latin typeface="SimSun" panose="02010600030101010101" pitchFamily="2" charset="-122"/>
                <a:ea typeface="SimSun" panose="02010600030101010101" pitchFamily="2" charset="-122"/>
              </a:rPr>
              <a:t>65</a:t>
            </a:r>
            <a:r>
              <a:rPr lang="zh-CN" altLang="en-US" sz="1200" dirty="0">
                <a:latin typeface="SimSun" panose="02010600030101010101" pitchFamily="2" charset="-122"/>
                <a:ea typeface="SimSun" panose="02010600030101010101" pitchFamily="2" charset="-122"/>
              </a:rPr>
              <a:t>岁时</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增加护理保险费的费用。</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◎到</a:t>
            </a:r>
            <a:r>
              <a:rPr lang="en-US" altLang="ja-JP" sz="1200" dirty="0">
                <a:latin typeface="SimSun" panose="02010600030101010101" pitchFamily="2" charset="-122"/>
                <a:ea typeface="SimSun" panose="02010600030101010101" pitchFamily="2" charset="-122"/>
              </a:rPr>
              <a:t>70</a:t>
            </a:r>
            <a:r>
              <a:rPr lang="zh-CN" altLang="en-US" sz="1200" dirty="0">
                <a:latin typeface="SimSun" panose="02010600030101010101" pitchFamily="2" charset="-122"/>
                <a:ea typeface="SimSun" panose="02010600030101010101" pitchFamily="2" charset="-122"/>
              </a:rPr>
              <a:t>岁时</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根据年龄而减额。</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11</a:t>
            </a:r>
            <a:r>
              <a:rPr lang="zh-CN" altLang="en-US" sz="1200" dirty="0">
                <a:latin typeface="SimSun" panose="02010600030101010101" pitchFamily="2" charset="-122"/>
                <a:ea typeface="SimSun" panose="02010600030101010101" pitchFamily="2" charset="-122"/>
              </a:rPr>
              <a:t>月到</a:t>
            </a:r>
            <a:r>
              <a:rPr lang="en-US" altLang="ja-JP" sz="1200" dirty="0">
                <a:latin typeface="SimSun" panose="02010600030101010101" pitchFamily="2" charset="-122"/>
                <a:ea typeface="SimSun" panose="02010600030101010101" pitchFamily="2" charset="-122"/>
              </a:rPr>
              <a:t>3</a:t>
            </a:r>
            <a:r>
              <a:rPr lang="zh-CN" altLang="en-US" sz="1200" dirty="0">
                <a:latin typeface="SimSun" panose="02010600030101010101" pitchFamily="2" charset="-122"/>
                <a:ea typeface="SimSun" panose="02010600030101010101" pitchFamily="2" charset="-122"/>
              </a:rPr>
              <a:t>月</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增加冬季补贴。</a:t>
            </a:r>
            <a:endParaRPr lang="ja-JP" altLang="en-US" sz="1200" dirty="0">
              <a:latin typeface="SimSun" panose="02010600030101010101" pitchFamily="2" charset="-122"/>
              <a:ea typeface="SimSun" panose="02010600030101010101" pitchFamily="2" charset="-122"/>
            </a:endParaRPr>
          </a:p>
          <a:p>
            <a:r>
              <a:rPr lang="zh-CN" altLang="en-US" sz="1200" dirty="0">
                <a:latin typeface="SimSun" panose="02010600030101010101" pitchFamily="2" charset="-122"/>
                <a:ea typeface="SimSun" panose="02010600030101010101" pitchFamily="2" charset="-122"/>
              </a:rPr>
              <a:t>            ◎</a:t>
            </a:r>
            <a:r>
              <a:rPr lang="en-US" altLang="ja-JP" sz="1200" dirty="0">
                <a:latin typeface="SimSun" panose="02010600030101010101" pitchFamily="2" charset="-122"/>
                <a:ea typeface="SimSun" panose="02010600030101010101" pitchFamily="2" charset="-122"/>
              </a:rPr>
              <a:t>12</a:t>
            </a:r>
            <a:r>
              <a:rPr lang="zh-CN" altLang="en-US" sz="1200" dirty="0">
                <a:latin typeface="SimSun" panose="02010600030101010101" pitchFamily="2" charset="-122"/>
                <a:ea typeface="SimSun" panose="02010600030101010101" pitchFamily="2" charset="-122"/>
              </a:rPr>
              <a:t>月</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附加年末临时一次性的支援給付。</a:t>
            </a:r>
            <a:endParaRPr lang="ja-JP" altLang="en-US" sz="1200" dirty="0">
              <a:latin typeface="SimSun" panose="02010600030101010101" pitchFamily="2" charset="-122"/>
              <a:ea typeface="SimSun" panose="02010600030101010101" pitchFamily="2" charset="-122"/>
            </a:endParaRPr>
          </a:p>
          <a:p>
            <a:r>
              <a:rPr lang="en-US" altLang="ja-JP" sz="1200" dirty="0">
                <a:latin typeface="SimSun" pitchFamily="2" charset="-122"/>
                <a:ea typeface="SimSun" pitchFamily="2" charset="-122"/>
              </a:rPr>
              <a:t> </a:t>
            </a:r>
            <a:endParaRPr lang="ja-JP" altLang="en-US" sz="1200" dirty="0">
              <a:latin typeface="SimSun" pitchFamily="2" charset="-122"/>
              <a:ea typeface="SimSun" pitchFamily="2" charset="-122"/>
            </a:endParaRPr>
          </a:p>
          <a:p>
            <a:pPr marL="178785" indent="-178785">
              <a:tabLst>
                <a:tab pos="178785" algn="l"/>
              </a:tabLst>
            </a:pPr>
            <a:r>
              <a:rPr lang="zh-CN" altLang="en-US" sz="1200"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住宅</a:t>
            </a:r>
            <a:r>
              <a:rPr lang="ja-JP" altLang="en-US" sz="1400" b="1" dirty="0">
                <a:latin typeface="Microsoft YaHei" pitchFamily="34" charset="-122"/>
                <a:ea typeface="Microsoft YaHei" pitchFamily="34" charset="-122"/>
              </a:rPr>
              <a:t>支援給付</a:t>
            </a:r>
            <a:r>
              <a:rPr lang="ja-JP" altLang="en-US" sz="1200" dirty="0">
                <a:latin typeface="HG丸ｺﾞｼｯｸM-PRO" pitchFamily="50" charset="-128"/>
                <a:ea typeface="HG丸ｺﾞｼｯｸM-PRO" pitchFamily="50" charset="-128"/>
              </a:rPr>
              <a:t>　</a:t>
            </a:r>
            <a:r>
              <a:rPr lang="zh-CN" altLang="en-US" sz="1200" dirty="0" smtClean="0">
                <a:latin typeface="HG丸ｺﾞｼｯｸM-PRO" pitchFamily="50" charset="-128"/>
                <a:ea typeface="HG丸ｺﾞｼｯｸM-PRO" pitchFamily="50" charset="-128"/>
              </a:rPr>
              <a:t> </a:t>
            </a:r>
            <a:r>
              <a:rPr lang="zh-CN" altLang="en-US" sz="1400" dirty="0" smtClean="0">
                <a:latin typeface="SimSun" panose="02010600030101010101" pitchFamily="2" charset="-122"/>
                <a:ea typeface="SimSun" panose="02010600030101010101" pitchFamily="2" charset="-122"/>
              </a:rPr>
              <a:t>房租等与住房相关</a:t>
            </a:r>
            <a:r>
              <a:rPr lang="zh-CN" altLang="en-US" sz="1400" dirty="0">
                <a:latin typeface="SimSun" panose="02010600030101010101" pitchFamily="2" charset="-122"/>
                <a:ea typeface="SimSun" panose="02010600030101010101" pitchFamily="2" charset="-122"/>
              </a:rPr>
              <a:t>的费用</a:t>
            </a:r>
            <a:r>
              <a:rPr lang="en-US" altLang="ja-JP"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有一定限度</a:t>
            </a:r>
            <a:r>
              <a:rPr lang="en-US" altLang="ja-JP" sz="1400" dirty="0">
                <a:latin typeface="SimSun" panose="02010600030101010101" pitchFamily="2" charset="-122"/>
                <a:ea typeface="SimSun" panose="02010600030101010101" pitchFamily="2" charset="-122"/>
              </a:rPr>
              <a:t>)</a:t>
            </a:r>
          </a:p>
          <a:p>
            <a:pPr marL="178785" indent="-178785">
              <a:tabLst>
                <a:tab pos="178785" algn="l"/>
              </a:tabLst>
            </a:pPr>
            <a:endParaRPr lang="ja-JP" altLang="en-US" sz="1200" dirty="0">
              <a:latin typeface="HG丸ｺﾞｼｯｸM-PRO" pitchFamily="50" charset="-128"/>
              <a:ea typeface="HG丸ｺﾞｼｯｸM-PRO" pitchFamily="50" charset="-128"/>
            </a:endParaRPr>
          </a:p>
          <a:p>
            <a:pPr marL="178785" indent="-178785">
              <a:tabLst>
                <a:tab pos="178785" algn="l"/>
              </a:tabLst>
            </a:pPr>
            <a:r>
              <a:rPr lang="ja-JP" altLang="en-US" sz="1200" dirty="0">
                <a:latin typeface="HG丸ｺﾞｼｯｸM-PRO" pitchFamily="50" charset="-128"/>
                <a:ea typeface="HG丸ｺﾞｼｯｸM-PRO" pitchFamily="50" charset="-128"/>
              </a:rPr>
              <a:t>　</a:t>
            </a:r>
            <a:r>
              <a:rPr lang="ja-JP" altLang="en-US" sz="1200" b="1"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医療</a:t>
            </a:r>
            <a:r>
              <a:rPr lang="ja-JP" altLang="en-US" sz="1400" b="1" dirty="0">
                <a:latin typeface="Microsoft YaHei" pitchFamily="34" charset="-122"/>
                <a:ea typeface="Microsoft YaHei" pitchFamily="34" charset="-122"/>
              </a:rPr>
              <a:t>支援給付</a:t>
            </a:r>
            <a:r>
              <a:rPr lang="ja-JP" altLang="en-US" sz="1200" dirty="0">
                <a:latin typeface="HG丸ｺﾞｼｯｸM-PRO" pitchFamily="50" charset="-128"/>
                <a:ea typeface="HG丸ｺﾞｼｯｸM-PRO" pitchFamily="50" charset="-128"/>
              </a:rPr>
              <a:t>　</a:t>
            </a:r>
            <a:r>
              <a:rPr lang="zh-CN" altLang="en-US" sz="1400" dirty="0">
                <a:latin typeface="SimSun" panose="02010600030101010101" pitchFamily="2" charset="-122"/>
                <a:ea typeface="SimSun" panose="02010600030101010101" pitchFamily="2" charset="-122"/>
              </a:rPr>
              <a:t>在医院等医疗机构看病所需的诊疗费、</a:t>
            </a:r>
            <a:endParaRPr lang="en-US" altLang="zh-CN" sz="1400" dirty="0">
              <a:latin typeface="SimSun" panose="02010600030101010101" pitchFamily="2" charset="-122"/>
              <a:ea typeface="SimSun" panose="02010600030101010101" pitchFamily="2" charset="-122"/>
            </a:endParaRPr>
          </a:p>
          <a:p>
            <a:pPr marL="178785" indent="-178785">
              <a:tabLst>
                <a:tab pos="178785" algn="l"/>
              </a:tabLst>
            </a:pPr>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门诊费</a:t>
            </a:r>
            <a:r>
              <a:rPr lang="en-US" altLang="ja-JP"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诊疗费由实施机关支付给医疗机构</a:t>
            </a:r>
            <a:r>
              <a:rPr lang="en-US" altLang="ja-JP" sz="1400" dirty="0">
                <a:latin typeface="SimSun" panose="02010600030101010101" pitchFamily="2" charset="-122"/>
                <a:ea typeface="SimSun" panose="02010600030101010101" pitchFamily="2" charset="-122"/>
              </a:rPr>
              <a:t>)</a:t>
            </a:r>
            <a:endParaRPr lang="ja-JP" altLang="en-US" sz="1400" dirty="0">
              <a:latin typeface="SimSun" panose="02010600030101010101" pitchFamily="2" charset="-122"/>
              <a:ea typeface="SimSun" panose="02010600030101010101" pitchFamily="2" charset="-122"/>
            </a:endParaRPr>
          </a:p>
          <a:p>
            <a:r>
              <a:rPr lang="ja-JP" altLang="en-US" sz="1200" dirty="0">
                <a:latin typeface="SimSun" panose="02010600030101010101" pitchFamily="2" charset="-122"/>
                <a:ea typeface="SimSun" panose="02010600030101010101" pitchFamily="2" charset="-122"/>
              </a:rPr>
              <a:t>　</a:t>
            </a:r>
            <a:endParaRPr lang="en-US" altLang="ja-JP" sz="1200" dirty="0">
              <a:latin typeface="SimSun" panose="02010600030101010101" pitchFamily="2" charset="-122"/>
              <a:ea typeface="SimSun" panose="02010600030101010101" pitchFamily="2" charset="-122"/>
            </a:endParaRPr>
          </a:p>
          <a:p>
            <a:r>
              <a:rPr lang="zh-CN" altLang="en-US" sz="1200" dirty="0">
                <a:latin typeface="HG丸ｺﾞｼｯｸM-PRO" pitchFamily="50" charset="-128"/>
                <a:ea typeface="HG丸ｺﾞｼｯｸM-PRO" pitchFamily="50" charset="-128"/>
              </a:rPr>
              <a:t>   </a:t>
            </a:r>
            <a:r>
              <a:rPr lang="ja-JP" altLang="en-US" sz="1200" dirty="0">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介護</a:t>
            </a:r>
            <a:r>
              <a:rPr lang="ja-JP" altLang="en-US" sz="1400" b="1" dirty="0">
                <a:latin typeface="Microsoft YaHei" pitchFamily="34" charset="-122"/>
                <a:ea typeface="Microsoft YaHei" pitchFamily="34" charset="-122"/>
              </a:rPr>
              <a:t>支援給付</a:t>
            </a:r>
            <a:r>
              <a:rPr lang="en-US" altLang="ja-JP" sz="1400" b="1" dirty="0">
                <a:latin typeface="Microsoft YaHei" pitchFamily="34" charset="-122"/>
                <a:ea typeface="Microsoft YaHei" pitchFamily="34" charset="-122"/>
              </a:rPr>
              <a:t>  </a:t>
            </a:r>
            <a:r>
              <a:rPr lang="zh-CN" altLang="en-US" sz="1400" b="1" dirty="0" smtClean="0">
                <a:latin typeface="Microsoft YaHei" pitchFamily="34" charset="-122"/>
                <a:ea typeface="Microsoft YaHei" pitchFamily="34" charset="-122"/>
              </a:rPr>
              <a:t> </a:t>
            </a:r>
            <a:r>
              <a:rPr lang="zh-CN" altLang="en-US" sz="1400" dirty="0" smtClean="0">
                <a:latin typeface="SimSun" panose="02010600030101010101" pitchFamily="2" charset="-122"/>
                <a:ea typeface="SimSun" panose="02010600030101010101" pitchFamily="2" charset="-122"/>
              </a:rPr>
              <a:t>接受介护</a:t>
            </a:r>
            <a:r>
              <a:rPr lang="en-US" altLang="zh-CN"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护理</a:t>
            </a:r>
            <a:r>
              <a:rPr lang="en-US" altLang="zh-CN"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保险的给付对象的护理服务</a:t>
            </a:r>
            <a:endParaRPr lang="en-US" altLang="zh-CN" sz="1400" dirty="0" smtClean="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护理支援给付</a:t>
            </a:r>
            <a:r>
              <a:rPr lang="zh-CN" altLang="en-US" sz="1400" dirty="0" smtClean="0">
                <a:latin typeface="SimSun" panose="02010600030101010101" pitchFamily="2" charset="-122"/>
                <a:ea typeface="SimSun" panose="02010600030101010101" pitchFamily="2" charset="-122"/>
              </a:rPr>
              <a:t>） 所需费</a:t>
            </a:r>
            <a:r>
              <a:rPr lang="zh-CN" altLang="en-US" sz="1400" dirty="0">
                <a:latin typeface="SimSun" panose="02010600030101010101" pitchFamily="2" charset="-122"/>
                <a:ea typeface="SimSun" panose="02010600030101010101" pitchFamily="2" charset="-122"/>
              </a:rPr>
              <a:t>用</a:t>
            </a:r>
            <a:endParaRPr lang="en-US" altLang="zh-CN" sz="1400" dirty="0">
              <a:latin typeface="SimSun" panose="02010600030101010101" pitchFamily="2" charset="-122"/>
              <a:ea typeface="SimSun" panose="02010600030101010101" pitchFamily="2" charset="-122"/>
            </a:endParaRPr>
          </a:p>
          <a:p>
            <a:r>
              <a:rPr lang="zh-CN" altLang="en-US" sz="1400" dirty="0">
                <a:latin typeface="SimHei" panose="02010609060101010101" pitchFamily="49" charset="-122"/>
                <a:ea typeface="SimHei" panose="02010609060101010101" pitchFamily="49" charset="-122"/>
              </a:rPr>
              <a:t>                       </a:t>
            </a:r>
            <a:r>
              <a:rPr lang="zh-CN" altLang="en-US" sz="1400" b="1" dirty="0" smtClean="0">
                <a:solidFill>
                  <a:srgbClr val="00CCFF"/>
                </a:solidFill>
                <a:latin typeface="HG丸ｺﾞｼｯｸM-PRO" pitchFamily="50" charset="-128"/>
                <a:ea typeface="HG丸ｺﾞｼｯｸM-PRO" pitchFamily="50" charset="-128"/>
              </a:rPr>
              <a:t>     </a:t>
            </a:r>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出産</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生育所需费</a:t>
            </a:r>
            <a:r>
              <a:rPr lang="zh-CN" altLang="en-US" sz="1400" dirty="0">
                <a:latin typeface="SimSun" panose="02010600030101010101" pitchFamily="2" charset="-122"/>
                <a:ea typeface="SimSun" panose="02010600030101010101" pitchFamily="2" charset="-122"/>
              </a:rPr>
              <a:t>用</a:t>
            </a:r>
            <a:endParaRPr lang="ja-JP" altLang="en-US" sz="1400" dirty="0">
              <a:latin typeface="SimSun" panose="02010600030101010101" pitchFamily="2" charset="-122"/>
              <a:ea typeface="SimSun" panose="02010600030101010101" pitchFamily="2" charset="-122"/>
            </a:endParaRPr>
          </a:p>
          <a:p>
            <a:r>
              <a:rPr lang="zh-CN" altLang="en-US" sz="1400" b="1" dirty="0">
                <a:solidFill>
                  <a:srgbClr val="00CCFF"/>
                </a:solidFill>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生育支援给付</a:t>
            </a:r>
            <a:r>
              <a:rPr lang="zh-CN" altLang="en-US" sz="1400" dirty="0" smtClean="0">
                <a:latin typeface="SimSun" panose="02010600030101010101" pitchFamily="2" charset="-122"/>
                <a:ea typeface="SimSun" panose="02010600030101010101" pitchFamily="2" charset="-122"/>
              </a:rPr>
              <a:t>）</a:t>
            </a:r>
            <a:endParaRPr lang="en-US" altLang="zh-CN" sz="1400" dirty="0" smtClean="0">
              <a:latin typeface="SimSun" panose="02010600030101010101" pitchFamily="2" charset="-122"/>
              <a:ea typeface="SimSun" panose="02010600030101010101" pitchFamily="2" charset="-122"/>
            </a:endParaRPr>
          </a:p>
          <a:p>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生業</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为创立小规模事业所需</a:t>
            </a:r>
            <a:r>
              <a:rPr lang="zh-CN" altLang="en-US" sz="1400" dirty="0">
                <a:latin typeface="SimSun" panose="02010600030101010101" pitchFamily="2" charset="-122"/>
                <a:ea typeface="SimSun" panose="02010600030101010101" pitchFamily="2" charset="-122"/>
              </a:rPr>
              <a:t>的费用</a:t>
            </a:r>
            <a:endParaRPr lang="ja-JP" altLang="en-US" sz="1400" dirty="0">
              <a:latin typeface="SimSun" panose="02010600030101010101" pitchFamily="2" charset="-122"/>
              <a:ea typeface="SimSun" panose="02010600030101010101" pitchFamily="2" charset="-122"/>
            </a:endParaRPr>
          </a:p>
          <a:p>
            <a:r>
              <a:rPr lang="zh-CN"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职业支援给付） </a:t>
            </a:r>
            <a:r>
              <a:rPr lang="zh-CN" altLang="en-US" sz="1400" dirty="0" smtClean="0">
                <a:latin typeface="SimSun" panose="02010600030101010101" pitchFamily="2" charset="-122"/>
                <a:ea typeface="SimSun" panose="02010600030101010101" pitchFamily="2" charset="-122"/>
              </a:rPr>
              <a:t>为学技术所需</a:t>
            </a:r>
            <a:r>
              <a:rPr lang="zh-CN" altLang="en-US" sz="1400" dirty="0">
                <a:latin typeface="SimSun" panose="02010600030101010101" pitchFamily="2" charset="-122"/>
                <a:ea typeface="SimSun" panose="02010600030101010101" pitchFamily="2" charset="-122"/>
              </a:rPr>
              <a:t>的技能学习费用</a:t>
            </a:r>
            <a:endParaRPr lang="ja-JP" altLang="en-US" sz="1400" dirty="0">
              <a:latin typeface="SimSun" panose="02010600030101010101" pitchFamily="2" charset="-122"/>
              <a:ea typeface="SimSun" panose="02010600030101010101" pitchFamily="2" charset="-122"/>
            </a:endParaRPr>
          </a:p>
          <a:p>
            <a:r>
              <a:rPr lang="zh-CN" altLang="en-US" sz="1400" b="1" dirty="0">
                <a:solidFill>
                  <a:srgbClr val="00CCFF"/>
                </a:solidFill>
                <a:latin typeface="HG丸ｺﾞｼｯｸM-PRO" pitchFamily="50" charset="-128"/>
                <a:ea typeface="HG丸ｺﾞｼｯｸM-PRO" pitchFamily="50" charset="-128"/>
              </a:rPr>
              <a:t>     </a:t>
            </a:r>
            <a:endParaRPr lang="en-US" altLang="zh-CN" sz="1400" b="1" dirty="0">
              <a:solidFill>
                <a:srgbClr val="00CCFF"/>
              </a:solidFill>
              <a:latin typeface="HG丸ｺﾞｼｯｸM-PRO" pitchFamily="50" charset="-128"/>
              <a:ea typeface="HG丸ｺﾞｼｯｸM-PRO" pitchFamily="50" charset="-128"/>
            </a:endParaRPr>
          </a:p>
          <a:p>
            <a:r>
              <a:rPr lang="zh-CN" altLang="en-US" sz="1400" b="1" dirty="0">
                <a:solidFill>
                  <a:srgbClr val="00CCFF"/>
                </a:solidFill>
                <a:latin typeface="HG丸ｺﾞｼｯｸM-PRO" pitchFamily="50" charset="-128"/>
                <a:ea typeface="HG丸ｺﾞｼｯｸM-PRO" pitchFamily="50" charset="-128"/>
              </a:rPr>
              <a:t>     </a:t>
            </a:r>
            <a:r>
              <a:rPr lang="ja-JP" altLang="en-US" sz="1400" b="1" dirty="0">
                <a:solidFill>
                  <a:srgbClr val="00CCFF"/>
                </a:solidFill>
                <a:latin typeface="HG丸ｺﾞｼｯｸM-PRO" pitchFamily="50" charset="-128"/>
                <a:ea typeface="HG丸ｺﾞｼｯｸM-PRO" pitchFamily="50" charset="-128"/>
              </a:rPr>
              <a:t>●</a:t>
            </a:r>
            <a:r>
              <a:rPr lang="ja-JP" altLang="en-US" sz="2000" b="1" dirty="0">
                <a:latin typeface="Microsoft YaHei" pitchFamily="34" charset="-122"/>
                <a:ea typeface="Microsoft YaHei" pitchFamily="34" charset="-122"/>
              </a:rPr>
              <a:t>葬祭</a:t>
            </a:r>
            <a:r>
              <a:rPr lang="ja-JP" altLang="en-US" sz="1400" b="1" dirty="0">
                <a:latin typeface="Microsoft YaHei" pitchFamily="34" charset="-122"/>
                <a:ea typeface="Microsoft YaHei" pitchFamily="34" charset="-122"/>
              </a:rPr>
              <a:t>支援給付</a:t>
            </a:r>
            <a:r>
              <a:rPr lang="en-US" altLang="ja-JP" sz="1400" b="1" dirty="0"/>
              <a:t> </a:t>
            </a:r>
            <a:r>
              <a:rPr lang="zh-CN" altLang="en-US" sz="1400" b="1" dirty="0" smtClean="0"/>
              <a:t>   </a:t>
            </a:r>
            <a:r>
              <a:rPr lang="zh-CN" altLang="en-US" sz="1400" dirty="0" smtClean="0">
                <a:latin typeface="SimSun" panose="02010600030101010101" pitchFamily="2" charset="-122"/>
                <a:ea typeface="SimSun" panose="02010600030101010101" pitchFamily="2" charset="-122"/>
              </a:rPr>
              <a:t>为办丧事所需费用</a:t>
            </a:r>
            <a:endParaRPr lang="en-US" altLang="zh-CN" sz="1400" dirty="0" smtClean="0">
              <a:latin typeface="SimSun" panose="02010600030101010101" pitchFamily="2" charset="-122"/>
              <a:ea typeface="SimSun" panose="02010600030101010101" pitchFamily="2" charset="-122"/>
            </a:endParaRPr>
          </a:p>
          <a:p>
            <a:r>
              <a:rPr lang="ja-JP" altLang="en-US" sz="1400" dirty="0">
                <a:latin typeface="SimSun" panose="02010600030101010101" pitchFamily="2" charset="-122"/>
                <a:ea typeface="SimSun" panose="02010600030101010101" pitchFamily="2" charset="-122"/>
              </a:rPr>
              <a:t>　</a:t>
            </a:r>
            <a:r>
              <a:rPr lang="ja-JP" altLang="en-US" sz="1400" dirty="0" smtClean="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殡葬支援给付</a:t>
            </a:r>
            <a:r>
              <a:rPr lang="zh-CN" altLang="en-US" sz="1400" dirty="0" smtClean="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 </a:t>
            </a:r>
            <a:r>
              <a:rPr lang="en-US" altLang="ja-JP" sz="1400" dirty="0" smtClean="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若有其他能办理丧</a:t>
            </a:r>
            <a:r>
              <a:rPr lang="zh-CN" altLang="en-US" sz="1400" dirty="0">
                <a:latin typeface="SimSun" panose="02010600030101010101" pitchFamily="2" charset="-122"/>
                <a:ea typeface="SimSun" panose="02010600030101010101" pitchFamily="2" charset="-122"/>
              </a:rPr>
              <a:t>事的遗属，则不属给付对象</a:t>
            </a:r>
            <a:r>
              <a:rPr lang="en-US" altLang="ja-JP" sz="1400" dirty="0">
                <a:latin typeface="SimSun" panose="02010600030101010101" pitchFamily="2" charset="-122"/>
                <a:ea typeface="SimSun" panose="02010600030101010101" pitchFamily="2" charset="-122"/>
              </a:rPr>
              <a:t>)</a:t>
            </a:r>
          </a:p>
          <a:p>
            <a:endParaRPr lang="en-US" altLang="zh-CN" sz="1400" dirty="0">
              <a:latin typeface="SimHei" panose="02010609060101010101" pitchFamily="49" charset="-122"/>
              <a:ea typeface="SimHei" panose="02010609060101010101" pitchFamily="49" charset="-122"/>
            </a:endParaRPr>
          </a:p>
          <a:p>
            <a:r>
              <a:rPr lang="zh-CN" altLang="en-US" sz="1400" dirty="0">
                <a:latin typeface="SimHei" panose="02010609060101010101" pitchFamily="49" charset="-122"/>
                <a:ea typeface="SimHei" panose="02010609060101010101" pitchFamily="49" charset="-122"/>
              </a:rPr>
              <a:t>                       </a:t>
            </a:r>
            <a:r>
              <a:rPr lang="ja-JP" altLang="en-US" sz="1400" b="1" dirty="0" smtClean="0">
                <a:solidFill>
                  <a:srgbClr val="00CCFF"/>
                </a:solidFill>
                <a:latin typeface="HG丸ｺﾞｼｯｸM-PRO" pitchFamily="50" charset="-128"/>
                <a:ea typeface="HG丸ｺﾞｼｯｸM-PRO" pitchFamily="50" charset="-128"/>
              </a:rPr>
              <a:t> </a:t>
            </a:r>
            <a:endParaRPr lang="ja-JP" altLang="en-US" sz="1400" dirty="0"/>
          </a:p>
          <a:p>
            <a:pPr marL="177800" indent="-177800">
              <a:lnSpc>
                <a:spcPct val="50000"/>
              </a:lnSpc>
              <a:spcBef>
                <a:spcPct val="50000"/>
              </a:spcBef>
              <a:tabLst>
                <a:tab pos="177800" algn="l"/>
              </a:tabLst>
            </a:pPr>
            <a:endParaRPr lang="ja-JP" altLang="en-US" sz="1300" dirty="0">
              <a:solidFill>
                <a:srgbClr val="FF0000"/>
              </a:solidFill>
              <a:latin typeface="SimHei" panose="02010609060101010101" pitchFamily="49" charset="-122"/>
              <a:ea typeface="SimHei" panose="02010609060101010101" pitchFamily="49" charset="-122"/>
              <a:cs typeface="HG丸ｺﾞｼｯｸM-PRO"/>
            </a:endParaRPr>
          </a:p>
        </p:txBody>
      </p:sp>
      <p:sp>
        <p:nvSpPr>
          <p:cNvPr id="7" name="Text Box 4"/>
          <p:cNvSpPr txBox="1">
            <a:spLocks noChangeArrowheads="1"/>
          </p:cNvSpPr>
          <p:nvPr/>
        </p:nvSpPr>
        <p:spPr bwMode="auto">
          <a:xfrm>
            <a:off x="611188" y="8366125"/>
            <a:ext cx="5761037" cy="779463"/>
          </a:xfrm>
          <a:prstGeom prst="rect">
            <a:avLst/>
          </a:prstGeom>
          <a:noFill/>
          <a:ln w="9525">
            <a:noFill/>
            <a:miter lim="800000"/>
            <a:headEnd/>
            <a:tailEnd/>
          </a:ln>
        </p:spPr>
        <p:txBody>
          <a:bodyPr lIns="90334" tIns="45167" rIns="90334" bIns="45167">
            <a:spAutoFit/>
          </a:bodyPr>
          <a:lstStyle/>
          <a:p>
            <a:pPr marL="177800" indent="-177800">
              <a:lnSpc>
                <a:spcPct val="50000"/>
              </a:lnSpc>
              <a:spcBef>
                <a:spcPct val="50000"/>
              </a:spcBef>
              <a:buFont typeface="Wingdings" pitchFamily="2" charset="2"/>
              <a:buChar char="p"/>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2000"/>
              </a:lnSpc>
              <a:spcBef>
                <a:spcPts val="300"/>
              </a:spcBef>
              <a:tabLst>
                <a:tab pos="177800" algn="l"/>
              </a:tabLst>
            </a:pP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有关本人被认定的支援给付的详细内容，请参看支援给付决定</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变更</a:t>
            </a:r>
            <a:r>
              <a:rPr lang="en-US" altLang="zh-CN" sz="1400" dirty="0">
                <a:latin typeface="SimHei" panose="02010609060101010101" pitchFamily="49" charset="-122"/>
                <a:ea typeface="SimHei" panose="02010609060101010101" pitchFamily="49" charset="-122"/>
                <a:cs typeface="HG丸ｺﾞｼｯｸM-PRO"/>
              </a:rPr>
              <a:t>)</a:t>
            </a:r>
          </a:p>
          <a:p>
            <a:pPr marL="177800" indent="-177800">
              <a:lnSpc>
                <a:spcPts val="2000"/>
              </a:lnSpc>
              <a:spcBef>
                <a:spcPts val="300"/>
              </a:spcBef>
              <a:tabLst>
                <a:tab pos="177800" algn="l"/>
              </a:tabLst>
            </a:pPr>
            <a:r>
              <a:rPr lang="zh-CN" altLang="en-US" sz="1400" dirty="0">
                <a:latin typeface="SimHei" panose="02010609060101010101" pitchFamily="49" charset="-122"/>
                <a:ea typeface="SimHei" panose="02010609060101010101" pitchFamily="49" charset="-122"/>
                <a:cs typeface="HG丸ｺﾞｼｯｸM-PRO"/>
              </a:rPr>
              <a:t>通知书</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在第</a:t>
            </a:r>
            <a:r>
              <a:rPr lang="en-US" altLang="zh-CN" sz="1400" dirty="0">
                <a:latin typeface="SimHei" panose="02010609060101010101" pitchFamily="49" charset="-122"/>
                <a:ea typeface="SimHei" panose="02010609060101010101" pitchFamily="49" charset="-122"/>
                <a:cs typeface="HG丸ｺﾞｼｯｸM-PRO"/>
              </a:rPr>
              <a:t>13</a:t>
            </a:r>
            <a:r>
              <a:rPr lang="zh-CN" altLang="en-US" sz="1400" dirty="0">
                <a:latin typeface="SimHei" panose="02010609060101010101" pitchFamily="49" charset="-122"/>
                <a:ea typeface="SimHei" panose="02010609060101010101" pitchFamily="49" charset="-122"/>
                <a:cs typeface="HG丸ｺﾞｼｯｸM-PRO"/>
              </a:rPr>
              <a:t>页上 有通知书张贴栏</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539949" y="3132733"/>
            <a:ext cx="5832276" cy="4176464"/>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a:lnSpc>
                <a:spcPct val="120000"/>
              </a:lnSpc>
              <a:defRPr/>
            </a:pPr>
            <a:endParaRPr lang="ja-JP" altLang="en-US" sz="1400" dirty="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468313" y="1334814"/>
            <a:ext cx="5761036" cy="8330395"/>
          </a:xfrm>
          <a:prstGeom prst="rect">
            <a:avLst/>
          </a:prstGeom>
          <a:noFill/>
          <a:ln w="9525">
            <a:noFill/>
            <a:miter lim="800000"/>
            <a:headEnd/>
            <a:tailEnd/>
          </a:ln>
        </p:spPr>
        <p:txBody>
          <a:bodyPr wrap="square" lIns="90334" tIns="45167" rIns="90334" bIns="45167">
            <a:spAutoFit/>
          </a:bodyPr>
          <a:lstStyle/>
          <a:p>
            <a:pPr>
              <a:lnSpc>
                <a:spcPct val="130000"/>
              </a:lnSpc>
            </a:pPr>
            <a:r>
              <a:rPr lang="ja-JP" altLang="en-US"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rPr>
              <a:t>支援给付窗</a:t>
            </a:r>
            <a:r>
              <a:rPr lang="zh-CN" altLang="en-US" b="1" dirty="0">
                <a:latin typeface="SimHei" panose="02010609060101010101" pitchFamily="49" charset="-122"/>
                <a:ea typeface="SimHei" panose="02010609060101010101" pitchFamily="49" charset="-122"/>
              </a:rPr>
              <a:t>口</a:t>
            </a:r>
            <a:endParaRPr lang="ja-JP" altLang="en-US" b="1" dirty="0">
              <a:latin typeface="SimHei" panose="02010609060101010101" pitchFamily="49" charset="-122"/>
              <a:ea typeface="SimHei" panose="02010609060101010101" pitchFamily="49" charset="-122"/>
            </a:endParaRPr>
          </a:p>
          <a:p>
            <a:r>
              <a:rPr lang="ja-JP" altLang="en-US" sz="1400" dirty="0">
                <a:latin typeface="SimHei" panose="02010609060101010101" pitchFamily="49" charset="-122"/>
                <a:ea typeface="SimHei" panose="02010609060101010101" pitchFamily="49" charset="-122"/>
                <a:cs typeface="HG丸ｺﾞｼｯｸM-PRO"/>
              </a:rPr>
              <a:t>　　</a:t>
            </a:r>
            <a:r>
              <a:rPr lang="zh-CN" altLang="en-US" sz="1400" dirty="0">
                <a:latin typeface="SimSun" panose="02010600030101010101" pitchFamily="2" charset="-122"/>
                <a:ea typeface="SimSun" panose="02010600030101010101" pitchFamily="2" charset="-122"/>
              </a:rPr>
              <a:t>支援给付窗口是本人居住的</a:t>
            </a:r>
            <a:r>
              <a:rPr lang="zh-CN" altLang="en-US" sz="1400" dirty="0" smtClean="0">
                <a:latin typeface="SimSun" panose="02010600030101010101" pitchFamily="2" charset="-122"/>
                <a:ea typeface="SimSun" panose="02010600030101010101" pitchFamily="2" charset="-122"/>
              </a:rPr>
              <a:t>市</a:t>
            </a:r>
            <a:r>
              <a:rPr lang="zh-CN" altLang="en-US" sz="1400" dirty="0" smtClean="0">
                <a:solidFill>
                  <a:srgbClr val="000000"/>
                </a:solidFill>
                <a:latin typeface="SimSun" panose="02010600030101010101" pitchFamily="2" charset="-122"/>
                <a:ea typeface="SimSun" panose="02010600030101010101" pitchFamily="2" charset="-122"/>
              </a:rPr>
              <a:t>役所、区役所、町村役所、福祉事务所等支援给付的实施机关</a:t>
            </a:r>
            <a:r>
              <a:rPr lang="zh-CN" altLang="en-US" sz="1400" dirty="0">
                <a:solidFill>
                  <a:srgbClr val="000000"/>
                </a:solidFill>
                <a:latin typeface="SimSun" panose="02010600030101010101" pitchFamily="2" charset="-122"/>
                <a:ea typeface="SimSun" panose="02010600030101010101" pitchFamily="2" charset="-122"/>
              </a:rPr>
              <a:t>。</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☆支援给付实施机关的联系地址，请</a:t>
            </a:r>
            <a:r>
              <a:rPr lang="zh-CN" altLang="en-US" sz="1400" dirty="0">
                <a:latin typeface="SimSun" panose="02010600030101010101" pitchFamily="2" charset="-122"/>
                <a:ea typeface="SimSun" panose="02010600030101010101" pitchFamily="2" charset="-122"/>
              </a:rPr>
              <a:t>看</a:t>
            </a:r>
            <a:r>
              <a:rPr lang="en-US"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smtClean="0">
                <a:latin typeface="SimSun" panose="02010600030101010101" pitchFamily="2" charset="-122"/>
                <a:ea typeface="SimSun" panose="02010600030101010101" pitchFamily="2" charset="-122"/>
              </a:rPr>
              <a:t>第 </a:t>
            </a:r>
            <a:r>
              <a:rPr lang="en-US" altLang="zh-CN" sz="1400" dirty="0" smtClean="0">
                <a:latin typeface="SimSun" panose="02010600030101010101" pitchFamily="2" charset="-122"/>
                <a:ea typeface="SimSun" panose="02010600030101010101" pitchFamily="2" charset="-122"/>
              </a:rPr>
              <a:t>25</a:t>
            </a:r>
            <a:r>
              <a:rPr lang="zh-CN" altLang="en-US" sz="1400" dirty="0" smtClean="0">
                <a:latin typeface="SimSun" panose="02010600030101010101" pitchFamily="2" charset="-122"/>
                <a:ea typeface="SimSun" panose="02010600030101010101" pitchFamily="2" charset="-122"/>
              </a:rPr>
              <a:t> 页。</a:t>
            </a:r>
            <a:endParaRPr lang="ja-JP" altLang="en-US" sz="1400" dirty="0">
              <a:solidFill>
                <a:srgbClr val="0033CC"/>
              </a:solidFill>
              <a:latin typeface="SimSun" panose="02010600030101010101" pitchFamily="2" charset="-122"/>
              <a:ea typeface="SimSun" panose="02010600030101010101" pitchFamily="2" charset="-122"/>
            </a:endParaRPr>
          </a:p>
          <a:p>
            <a:pPr>
              <a:lnSpc>
                <a:spcPts val="600"/>
              </a:lnSpc>
            </a:pPr>
            <a:endParaRPr lang="ja-JP" altLang="en-US" sz="1400" dirty="0">
              <a:solidFill>
                <a:srgbClr val="0033CC"/>
              </a:solidFill>
              <a:latin typeface="SimHei" panose="02010609060101010101" pitchFamily="49" charset="-122"/>
              <a:ea typeface="SimHei" panose="02010609060101010101" pitchFamily="49" charset="-122"/>
              <a:cs typeface="ＤＨＰ特太ゴシック体"/>
            </a:endParaRPr>
          </a:p>
          <a:p>
            <a:pPr>
              <a:lnSpc>
                <a:spcPct val="130000"/>
              </a:lnSpc>
            </a:pPr>
            <a:r>
              <a:rPr lang="ja-JP" altLang="en-US" dirty="0">
                <a:solidFill>
                  <a:srgbClr val="0033CC"/>
                </a:solidFill>
                <a:latin typeface="SimHei" panose="02010609060101010101" pitchFamily="49" charset="-122"/>
                <a:ea typeface="SimHei" panose="02010609060101010101" pitchFamily="49" charset="-122"/>
                <a:cs typeface="ＤＨＰ特太ゴシック体"/>
              </a:rPr>
              <a:t>◆ </a:t>
            </a:r>
            <a:r>
              <a:rPr lang="zh-CN" altLang="en-US" b="1" dirty="0" smtClean="0">
                <a:latin typeface="SimHei" panose="02010609060101010101" pitchFamily="49" charset="-122"/>
                <a:ea typeface="SimHei" panose="02010609060101010101" pitchFamily="49" charset="-122"/>
                <a:cs typeface="ＤＨＰ特太ゴシック体"/>
              </a:rPr>
              <a:t>需要申报</a:t>
            </a:r>
            <a:r>
              <a:rPr lang="zh-CN" altLang="en-US" b="1" dirty="0">
                <a:latin typeface="SimHei" panose="02010609060101010101" pitchFamily="49" charset="-122"/>
                <a:ea typeface="SimHei" panose="02010609060101010101" pitchFamily="49" charset="-122"/>
                <a:cs typeface="ＤＨＰ特太ゴシック体"/>
              </a:rPr>
              <a:t>的事项</a:t>
            </a:r>
            <a:endParaRPr lang="ja-JP" altLang="en-US" b="1" dirty="0">
              <a:latin typeface="SimHei" panose="02010609060101010101" pitchFamily="49" charset="-122"/>
              <a:ea typeface="SimHei" panose="02010609060101010101" pitchFamily="49" charset="-122"/>
              <a:cs typeface="ＤＨＰ特太ゴシック体"/>
            </a:endParaRPr>
          </a:p>
          <a:p>
            <a:pPr>
              <a:lnSpc>
                <a:spcPct val="120000"/>
              </a:lnSpc>
            </a:pPr>
            <a:r>
              <a:rPr lang="ja-JP" altLang="en-US" dirty="0">
                <a:latin typeface="SimSun" panose="02010600030101010101" pitchFamily="2" charset="-122"/>
                <a:ea typeface="SimSun" panose="02010600030101010101" pitchFamily="2" charset="-122"/>
                <a:cs typeface="HG丸ｺﾞｼｯｸM-PRO"/>
              </a:rPr>
              <a:t>  </a:t>
            </a:r>
            <a:r>
              <a:rPr lang="ja-JP" altLang="en-US" sz="1600" b="1" dirty="0">
                <a:latin typeface="SimSun" panose="02010600030101010101" pitchFamily="2" charset="-122"/>
                <a:ea typeface="SimSun" panose="02010600030101010101" pitchFamily="2" charset="-122"/>
                <a:cs typeface="HG丸ｺﾞｼｯｸM-PRO"/>
              </a:rPr>
              <a:t> </a:t>
            </a:r>
            <a:r>
              <a:rPr lang="en-US" altLang="ja-JP" sz="1600" b="1" dirty="0">
                <a:latin typeface="SimSun" panose="02010600030101010101" pitchFamily="2" charset="-122"/>
                <a:ea typeface="SimSun" panose="02010600030101010101" pitchFamily="2" charset="-122"/>
                <a:cs typeface="HG丸ｺﾞｼｯｸM-PRO"/>
              </a:rPr>
              <a:t>1 </a:t>
            </a:r>
            <a:r>
              <a:rPr lang="zh-CN" altLang="en-US" sz="1600" b="1" dirty="0" smtClean="0">
                <a:latin typeface="SimSun" panose="02010600030101010101" pitchFamily="2" charset="-122"/>
                <a:ea typeface="SimSun" panose="02010600030101010101" pitchFamily="2" charset="-122"/>
                <a:cs typeface="HG丸ｺﾞｼｯｸM-PRO"/>
              </a:rPr>
              <a:t>收入申报</a:t>
            </a:r>
            <a:r>
              <a:rPr lang="ja-JP" altLang="en-US" sz="1400" dirty="0">
                <a:latin typeface="SimSun" panose="02010600030101010101" pitchFamily="2" charset="-122"/>
                <a:ea typeface="SimSun" panose="02010600030101010101" pitchFamily="2" charset="-122"/>
                <a:cs typeface="HG丸ｺﾞｼｯｸM-PRO"/>
              </a:rPr>
              <a:t>　　 </a:t>
            </a:r>
            <a:r>
              <a:rPr lang="ja-JP" altLang="en-US" sz="1400" dirty="0" smtClean="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pPr>
              <a:lnSpc>
                <a:spcPct val="120000"/>
              </a:lnSpc>
            </a:pPr>
            <a:r>
              <a:rPr lang="ja-JP" altLang="en-US" sz="1400" dirty="0">
                <a:latin typeface="SimSun" panose="02010600030101010101" pitchFamily="2" charset="-122"/>
                <a:ea typeface="SimSun" panose="02010600030101010101" pitchFamily="2" charset="-122"/>
                <a:cs typeface="HG丸ｺﾞｼｯｸM-PRO"/>
              </a:rPr>
              <a:t>　　</a:t>
            </a:r>
            <a:r>
              <a:rPr lang="ja-JP" altLang="en-US" sz="1400" b="1" dirty="0">
                <a:latin typeface="SimSun" panose="02010600030101010101" pitchFamily="2" charset="-122"/>
                <a:ea typeface="SimSun" panose="02010600030101010101" pitchFamily="2" charset="-122"/>
              </a:rPr>
              <a:t>（</a:t>
            </a:r>
            <a:r>
              <a:rPr lang="en-US" altLang="ja-JP" sz="1400" b="1" dirty="0">
                <a:latin typeface="SimSun" panose="02010600030101010101" pitchFamily="2" charset="-122"/>
                <a:ea typeface="SimSun" panose="02010600030101010101" pitchFamily="2" charset="-122"/>
              </a:rPr>
              <a:t>1</a:t>
            </a:r>
            <a:r>
              <a:rPr lang="ja-JP" altLang="en-US" sz="1400" b="1" dirty="0">
                <a:latin typeface="SimSun" panose="02010600030101010101" pitchFamily="2" charset="-122"/>
                <a:ea typeface="SimSun" panose="02010600030101010101" pitchFamily="2" charset="-122"/>
              </a:rPr>
              <a:t>）</a:t>
            </a:r>
            <a:r>
              <a:rPr lang="zh-CN" altLang="en-US" sz="1400" b="1" dirty="0">
                <a:latin typeface="SimSun" panose="02010600030101010101" pitchFamily="2" charset="-122"/>
                <a:ea typeface="SimSun" panose="02010600030101010101" pitchFamily="2" charset="-122"/>
              </a:rPr>
              <a:t>初次领取支援给付者的收入申报</a:t>
            </a:r>
            <a:r>
              <a:rPr lang="ja-JP" altLang="en-US" sz="1400" b="1" dirty="0">
                <a:latin typeface="SimSun" panose="02010600030101010101" pitchFamily="2" charset="-122"/>
                <a:ea typeface="SimSun" panose="02010600030101010101" pitchFamily="2" charset="-122"/>
                <a:cs typeface="HG丸ｺﾞｼｯｸM-PRO"/>
              </a:rPr>
              <a:t>　</a:t>
            </a:r>
          </a:p>
          <a:p>
            <a:pPr>
              <a:lnSpc>
                <a:spcPct val="120000"/>
              </a:lnSpc>
            </a:pPr>
            <a:r>
              <a:rPr lang="ja-JP" altLang="en-US" sz="1400"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○有务农收入、年金收入及政府提供的补助金收入者 </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须申报</a:t>
            </a:r>
            <a:r>
              <a:rPr lang="zh-CN" altLang="en-US" sz="1400" b="1" u="sng" dirty="0">
                <a:latin typeface="SimSun" panose="02010600030101010101" pitchFamily="2" charset="-122"/>
                <a:ea typeface="SimSun" panose="02010600030101010101" pitchFamily="2" charset="-122"/>
                <a:cs typeface="HG丸ｺﾞｼｯｸM-PRO"/>
              </a:rPr>
              <a:t>最近有收入月份的收入额</a:t>
            </a:r>
            <a:r>
              <a:rPr lang="zh-CN" altLang="en-US" sz="1400" b="1" dirty="0">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有上述以外的劳动工资收入、事业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私营</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收入、</a:t>
            </a:r>
            <a:r>
              <a:rPr lang="zh-CN" altLang="en-US" sz="1400" dirty="0" smtClean="0">
                <a:latin typeface="SimSun" panose="02010600030101010101" pitchFamily="2" charset="-122"/>
                <a:ea typeface="SimSun" panose="02010600030101010101" pitchFamily="2" charset="-122"/>
                <a:cs typeface="HG丸ｺﾞｼｯｸM-PRO"/>
              </a:rPr>
              <a:t>经济支援等</a:t>
            </a:r>
            <a:endParaRPr lang="en-US" altLang="zh-CN" sz="1400" dirty="0" smtClean="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收入者</a:t>
            </a:r>
            <a:endParaRPr lang="zh-CN" altLang="en-US" sz="1400"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a:latin typeface="SimSun" panose="02010600030101010101" pitchFamily="2" charset="-122"/>
                <a:ea typeface="SimSun" panose="02010600030101010101" pitchFamily="2" charset="-122"/>
                <a:cs typeface="HG丸ｺﾞｼｯｸM-PRO"/>
              </a:rPr>
              <a:t>须申报</a:t>
            </a:r>
            <a:r>
              <a:rPr lang="zh-CN" altLang="en-US" sz="1400" b="1" u="sng" dirty="0">
                <a:latin typeface="SimSun" panose="02010600030101010101" pitchFamily="2" charset="-122"/>
                <a:ea typeface="SimSun" panose="02010600030101010101" pitchFamily="2" charset="-122"/>
                <a:cs typeface="HG丸ｺﾞｼｯｸM-PRO"/>
              </a:rPr>
              <a:t>近期一个月的收入额</a:t>
            </a:r>
            <a:r>
              <a:rPr lang="zh-CN" altLang="en-US" sz="1400" b="1" dirty="0">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☆初次领取支援给付者，</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月份以前，凡收入有变化时，</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必须随时申报</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p>
          <a:p>
            <a:pPr>
              <a:lnSpc>
                <a:spcPct val="120000"/>
              </a:lnSpc>
            </a:pPr>
            <a:r>
              <a:rPr lang="zh-CN" altLang="en-US" sz="1400" b="1" dirty="0">
                <a:latin typeface="SimSun" panose="02010600030101010101" pitchFamily="2" charset="-122"/>
                <a:ea typeface="SimSun" panose="02010600030101010101" pitchFamily="2" charset="-122"/>
              </a:rPr>
              <a:t>     （</a:t>
            </a:r>
            <a:r>
              <a:rPr lang="en-US" altLang="zh-CN" sz="1400" b="1" dirty="0">
                <a:latin typeface="SimSun" panose="02010600030101010101" pitchFamily="2" charset="-122"/>
                <a:ea typeface="SimSun" panose="02010600030101010101" pitchFamily="2" charset="-122"/>
              </a:rPr>
              <a:t>2</a:t>
            </a:r>
            <a:r>
              <a:rPr lang="zh-CN" altLang="en-US" sz="1400" b="1" dirty="0">
                <a:latin typeface="SimSun" panose="02010600030101010101" pitchFamily="2" charset="-122"/>
                <a:ea typeface="SimSun" panose="02010600030101010101" pitchFamily="2" charset="-122"/>
              </a:rPr>
              <a:t>）已领取支援给付者的收入申报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收入申报基本定为每</a:t>
            </a:r>
            <a:r>
              <a:rPr lang="zh-CN" altLang="en-US" sz="1400" dirty="0">
                <a:latin typeface="SimSun" panose="02010600030101010101" pitchFamily="2" charset="-122"/>
                <a:ea typeface="SimSun" panose="02010600030101010101" pitchFamily="2" charset="-122"/>
                <a:cs typeface="HG丸ｺﾞｼｯｸM-PRO"/>
              </a:rPr>
              <a:t>年一次，</a:t>
            </a:r>
            <a:r>
              <a:rPr lang="zh-CN" altLang="en-US" sz="1400" dirty="0" smtClean="0">
                <a:latin typeface="SimSun" panose="02010600030101010101" pitchFamily="2" charset="-122"/>
                <a:ea typeface="SimSun" panose="02010600030101010101" pitchFamily="2" charset="-122"/>
                <a:cs typeface="HG丸ｺﾞｼｯｸM-PRO"/>
              </a:rPr>
              <a:t>在每年的</a:t>
            </a:r>
            <a:r>
              <a:rPr lang="en-US" altLang="zh-CN" sz="1400" dirty="0">
                <a:latin typeface="SimSun" panose="02010600030101010101" pitchFamily="2" charset="-122"/>
                <a:ea typeface="SimSun" panose="02010600030101010101" pitchFamily="2" charset="-122"/>
                <a:cs typeface="HG丸ｺﾞｼｯｸM-PRO"/>
              </a:rPr>
              <a:t>6</a:t>
            </a:r>
            <a:r>
              <a:rPr lang="zh-CN" altLang="en-US" sz="1400" dirty="0">
                <a:latin typeface="SimSun" panose="02010600030101010101" pitchFamily="2" charset="-122"/>
                <a:ea typeface="SimSun" panose="02010600030101010101" pitchFamily="2" charset="-122"/>
                <a:cs typeface="HG丸ｺﾞｼｯｸM-PRO"/>
              </a:rPr>
              <a:t>月份将前</a:t>
            </a:r>
            <a:r>
              <a:rPr lang="zh-CN" altLang="en-US" sz="1400" dirty="0" smtClean="0">
                <a:latin typeface="SimSun" panose="02010600030101010101" pitchFamily="2" charset="-122"/>
                <a:ea typeface="SimSun" panose="02010600030101010101" pitchFamily="2" charset="-122"/>
                <a:cs typeface="HG丸ｺﾞｼｯｸM-PRO"/>
              </a:rPr>
              <a:t>一年</a:t>
            </a:r>
            <a:endParaRPr lang="en-US" altLang="zh-CN" sz="1400" dirty="0" smtClean="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1</a:t>
            </a:r>
            <a:r>
              <a:rPr lang="zh-CN" altLang="en-US" sz="1400" dirty="0" smtClean="0">
                <a:latin typeface="SimSun" panose="02010600030101010101" pitchFamily="2" charset="-122"/>
                <a:ea typeface="SimSun" panose="02010600030101010101" pitchFamily="2" charset="-122"/>
                <a:cs typeface="HG丸ｺﾞｼｯｸM-PRO"/>
              </a:rPr>
              <a:t>月到</a:t>
            </a:r>
            <a:r>
              <a:rPr lang="en-US" altLang="zh-CN" sz="1400" dirty="0">
                <a:latin typeface="SimSun" panose="02010600030101010101" pitchFamily="2" charset="-122"/>
                <a:ea typeface="SimSun" panose="02010600030101010101" pitchFamily="2" charset="-122"/>
                <a:cs typeface="HG丸ｺﾞｼｯｸM-PRO"/>
              </a:rPr>
              <a:t>12</a:t>
            </a:r>
            <a:r>
              <a:rPr lang="zh-CN" altLang="en-US" sz="1400" dirty="0">
                <a:latin typeface="SimSun" panose="02010600030101010101" pitchFamily="2" charset="-122"/>
                <a:ea typeface="SimSun" panose="02010600030101010101" pitchFamily="2" charset="-122"/>
                <a:cs typeface="HG丸ｺﾞｼｯｸM-PRO"/>
              </a:rPr>
              <a:t>月）</a:t>
            </a:r>
            <a:r>
              <a:rPr lang="zh-CN" altLang="en-US" sz="1400" dirty="0" smtClean="0">
                <a:latin typeface="SimSun" panose="02010600030101010101" pitchFamily="2" charset="-122"/>
                <a:ea typeface="SimSun" panose="02010600030101010101" pitchFamily="2" charset="-122"/>
                <a:cs typeface="HG丸ｺﾞｼｯｸM-PRO"/>
              </a:rPr>
              <a:t>的</a:t>
            </a:r>
            <a:r>
              <a:rPr lang="zh-CN" altLang="en-US" sz="1400" dirty="0">
                <a:solidFill>
                  <a:srgbClr val="000000"/>
                </a:solidFill>
                <a:latin typeface="SimSun" panose="02010600030101010101" pitchFamily="2" charset="-122"/>
                <a:ea typeface="SimSun" panose="02010600030101010101" pitchFamily="2" charset="-122"/>
                <a:cs typeface="HG丸ｺﾞｼｯｸM-PRO"/>
              </a:rPr>
              <a:t>收入填入收入申报书中，</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并附上证明收入金额</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的资料</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能证明各种源泉扣</a:t>
            </a:r>
            <a:r>
              <a:rPr lang="zh-CN" altLang="en-US" sz="1400" dirty="0">
                <a:solidFill>
                  <a:srgbClr val="000000"/>
                </a:solidFill>
                <a:latin typeface="SimSun" panose="02010600030101010101" pitchFamily="2" charset="-122"/>
                <a:ea typeface="SimSun" panose="02010600030101010101" pitchFamily="2" charset="-122"/>
                <a:cs typeface="HG丸ｺﾞｼｯｸM-PRO"/>
              </a:rPr>
              <a:t>税等内容的工资明细单</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、扣缴凭证</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源泉徴收票</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课税证明</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、年金额修正通知书</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年金入款通知书</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等</a:t>
            </a:r>
            <a:r>
              <a:rPr lang="zh-CN" altLang="en-US" sz="1400" dirty="0">
                <a:latin typeface="SimSun" panose="02010600030101010101" pitchFamily="2" charset="-122"/>
                <a:ea typeface="SimSun" panose="02010600030101010101" pitchFamily="2" charset="-122"/>
                <a:cs typeface="HG丸ｺﾞｼｯｸM-PRO"/>
              </a:rPr>
              <a:t>）。</a:t>
            </a:r>
          </a:p>
          <a:p>
            <a:pPr>
              <a:lnSpc>
                <a:spcPct val="120000"/>
              </a:lnSpc>
            </a:pPr>
            <a:endParaRPr lang="zh-CN" altLang="en-US" sz="1400"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○需填入收入申报书中的收入</a:t>
            </a:r>
            <a:endParaRPr lang="zh-CN" altLang="en-US" sz="1400" b="1" dirty="0">
              <a:latin typeface="SimSun" panose="02010600030101010101" pitchFamily="2" charset="-122"/>
              <a:ea typeface="SimSun" panose="02010600030101010101" pitchFamily="2" charset="-122"/>
              <a:cs typeface="HG丸ｺﾞｼｯｸM-PRO"/>
            </a:endParaRP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工资、奖金、退职金等工作收入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从事农业、事业</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私营</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的收入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年金、补贴及政府的给付金等收入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经济支援及财产方面的收入</a:t>
            </a:r>
          </a:p>
          <a:p>
            <a:pPr>
              <a:lnSpc>
                <a:spcPct val="120000"/>
              </a:lnSpc>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  </a:t>
            </a:r>
            <a:r>
              <a:rPr lang="en-US" altLang="zh-CN" sz="1400" dirty="0" smtClean="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赔偿费、保险金等临时收入　    等等</a:t>
            </a:r>
          </a:p>
          <a:p>
            <a:pPr>
              <a:lnSpc>
                <a:spcPct val="120000"/>
              </a:lnSpc>
            </a:pPr>
            <a:endParaRPr lang="zh-CN" altLang="en-US" sz="1400" dirty="0">
              <a:latin typeface="SimHei" panose="02010609060101010101" pitchFamily="49" charset="-122"/>
              <a:ea typeface="SimHei" panose="02010609060101010101" pitchFamily="49" charset="-122"/>
              <a:cs typeface="HG丸ｺﾞｼｯｸM-PRO"/>
            </a:endParaRPr>
          </a:p>
          <a:p>
            <a:pPr>
              <a:lnSpc>
                <a:spcPct val="120000"/>
              </a:lnSpc>
            </a:pPr>
            <a:r>
              <a:rPr lang="zh-CN" altLang="en-US" sz="1400" dirty="0">
                <a:latin typeface="SimHei" panose="02010609060101010101" pitchFamily="49" charset="-122"/>
                <a:ea typeface="SimHei" panose="02010609060101010101" pitchFamily="49" charset="-122"/>
                <a:cs typeface="HG丸ｺﾞｼｯｸM-PRO"/>
              </a:rPr>
              <a:t>      </a:t>
            </a:r>
            <a:endParaRPr lang="ja-JP" altLang="en-US" sz="1400" dirty="0">
              <a:latin typeface="SimHei" panose="02010609060101010101" pitchFamily="49" charset="-122"/>
              <a:ea typeface="SimHei" panose="02010609060101010101" pitchFamily="49" charset="-122"/>
              <a:cs typeface="HG丸ｺﾞｼｯｸM-PRO"/>
            </a:endParaRPr>
          </a:p>
        </p:txBody>
      </p:sp>
      <p:sp>
        <p:nvSpPr>
          <p:cNvPr id="8" name="AutoShape 5"/>
          <p:cNvSpPr>
            <a:spLocks noChangeArrowheads="1"/>
          </p:cNvSpPr>
          <p:nvPr/>
        </p:nvSpPr>
        <p:spPr bwMode="auto">
          <a:xfrm>
            <a:off x="395288" y="396875"/>
            <a:ext cx="6192837" cy="719138"/>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spcBef>
                <a:spcPts val="0"/>
              </a:spcBef>
              <a:defRPr/>
            </a:pPr>
            <a:endParaRPr lang="en-US" altLang="ja-JP" sz="2400" b="1" dirty="0">
              <a:latin typeface="HG丸ｺﾞｼｯｸM-PRO" pitchFamily="50" charset="-128"/>
              <a:ea typeface="HG丸ｺﾞｼｯｸM-PRO" pitchFamily="50" charset="-128"/>
            </a:endParaRPr>
          </a:p>
        </p:txBody>
      </p:sp>
      <p:sp>
        <p:nvSpPr>
          <p:cNvPr id="31748" name="Text Box 5"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-10-</a:t>
            </a:r>
          </a:p>
        </p:txBody>
      </p:sp>
      <p:sp>
        <p:nvSpPr>
          <p:cNvPr id="6" name="AutoShape 5"/>
          <p:cNvSpPr>
            <a:spLocks noChangeArrowheads="1"/>
          </p:cNvSpPr>
          <p:nvPr/>
        </p:nvSpPr>
        <p:spPr bwMode="auto">
          <a:xfrm>
            <a:off x="468313" y="396875"/>
            <a:ext cx="6119812" cy="719138"/>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228600" indent="-228600" algn="ctr">
              <a:buFontTx/>
              <a:buAutoNum type="arabicDbPlain" startAt="4"/>
            </a:pPr>
            <a:r>
              <a:rPr lang="ja-JP" altLang="en-US" b="1">
                <a:solidFill>
                  <a:srgbClr val="000000"/>
                </a:solidFill>
                <a:latin typeface="SimHei" panose="02010609060101010101" pitchFamily="49" charset="-122"/>
                <a:ea typeface="SimHei" panose="02010609060101010101" pitchFamily="49" charset="-122"/>
                <a:cs typeface="HG丸ｺﾞｼｯｸM-PRO"/>
              </a:rPr>
              <a:t>　</a:t>
            </a:r>
            <a:r>
              <a:rPr lang="ja-JP" altLang="en-US" sz="2000" b="1">
                <a:solidFill>
                  <a:srgbClr val="000000"/>
                </a:solidFill>
                <a:latin typeface="SimHei" panose="02010609060101010101" pitchFamily="49" charset="-122"/>
                <a:ea typeface="SimHei" panose="02010609060101010101" pitchFamily="49" charset="-122"/>
                <a:cs typeface="HG丸ｺﾞｼｯｸM-PRO"/>
              </a:rPr>
              <a:t>支援给付领取者</a:t>
            </a:r>
            <a:r>
              <a:rPr lang="en-US" altLang="ja-JP" sz="2000" b="1">
                <a:solidFill>
                  <a:srgbClr val="000000"/>
                </a:solidFill>
                <a:latin typeface="SimHei" panose="02010609060101010101" pitchFamily="49" charset="-122"/>
                <a:ea typeface="SimHei" panose="02010609060101010101" pitchFamily="49" charset="-122"/>
                <a:cs typeface="HG丸ｺﾞｼｯｸM-PRO"/>
              </a:rPr>
              <a:t>(</a:t>
            </a:r>
            <a:r>
              <a:rPr lang="ja-JP" altLang="en-US" sz="2000" b="1">
                <a:solidFill>
                  <a:srgbClr val="000000"/>
                </a:solidFill>
                <a:latin typeface="SimHei" panose="02010609060101010101" pitchFamily="49" charset="-122"/>
                <a:ea typeface="SimHei" panose="02010609060101010101" pitchFamily="49" charset="-122"/>
                <a:cs typeface="HG丸ｺﾞｼｯｸM-PRO"/>
              </a:rPr>
              <a:t>或希望领取给付者</a:t>
            </a:r>
            <a:r>
              <a:rPr lang="en-US" altLang="ja-JP" sz="2000" b="1">
                <a:solidFill>
                  <a:srgbClr val="000000"/>
                </a:solidFill>
                <a:latin typeface="SimHei" panose="02010609060101010101" pitchFamily="49" charset="-122"/>
                <a:ea typeface="SimHei" panose="02010609060101010101" pitchFamily="49" charset="-122"/>
                <a:cs typeface="HG丸ｺﾞｼｯｸM-PRO"/>
              </a:rPr>
              <a:t>)</a:t>
            </a:r>
            <a:r>
              <a:rPr lang="ja-JP" altLang="en-US" sz="2000" b="1">
                <a:solidFill>
                  <a:srgbClr val="000000"/>
                </a:solidFill>
                <a:latin typeface="SimHei" panose="02010609060101010101" pitchFamily="49" charset="-122"/>
                <a:ea typeface="SimHei" panose="02010609060101010101" pitchFamily="49" charset="-122"/>
                <a:cs typeface="HG丸ｺﾞｼｯｸM-PRO"/>
              </a:rPr>
              <a:t>的申报事项等 </a:t>
            </a:r>
            <a:endParaRPr lang="en-US" altLang="ja-JP" sz="2000" b="1">
              <a:solidFill>
                <a:srgbClr val="000000"/>
              </a:solidFill>
              <a:latin typeface="SimHei" panose="02010609060101010101" pitchFamily="49" charset="-122"/>
              <a:ea typeface="SimHei" panose="02010609060101010101" pitchFamily="49" charset="-122"/>
              <a:cs typeface="HG丸ｺﾞｼｯｸM-PRO"/>
            </a:endParaRPr>
          </a:p>
        </p:txBody>
      </p:sp>
      <p:sp>
        <p:nvSpPr>
          <p:cNvPr id="31750" name="右矢印 6"/>
          <p:cNvSpPr>
            <a:spLocks noChangeArrowheads="1"/>
          </p:cNvSpPr>
          <p:nvPr/>
        </p:nvSpPr>
        <p:spPr bwMode="auto">
          <a:xfrm flipV="1">
            <a:off x="4140200" y="2197100"/>
            <a:ext cx="215900" cy="144463"/>
          </a:xfrm>
          <a:prstGeom prst="rightArrow">
            <a:avLst>
              <a:gd name="adj1" fmla="val 50000"/>
              <a:gd name="adj2" fmla="val 49817"/>
            </a:avLst>
          </a:prstGeom>
          <a:solidFill>
            <a:schemeClr val="bg1"/>
          </a:solidFill>
          <a:ln w="9525" algn="ctr">
            <a:solidFill>
              <a:schemeClr val="tx1"/>
            </a:solidFill>
            <a:round/>
            <a:headEnd/>
            <a:tailEnd/>
          </a:ln>
        </p:spPr>
        <p:txBody>
          <a:bodyPr rot="10800000" wrap="none" anchor="ctr"/>
          <a:lstStyle/>
          <a:p>
            <a:pPr algn="ctr"/>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ext Box 8"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-11-</a:t>
            </a:r>
          </a:p>
        </p:txBody>
      </p:sp>
      <p:sp>
        <p:nvSpPr>
          <p:cNvPr id="32770" name="正方形/長方形 5"/>
          <p:cNvSpPr>
            <a:spLocks noChangeArrowheads="1"/>
          </p:cNvSpPr>
          <p:nvPr/>
        </p:nvSpPr>
        <p:spPr bwMode="auto">
          <a:xfrm>
            <a:off x="712788" y="303213"/>
            <a:ext cx="5629275" cy="3193604"/>
          </a:xfrm>
          <a:prstGeom prst="rect">
            <a:avLst/>
          </a:prstGeom>
          <a:noFill/>
          <a:ln w="9525">
            <a:noFill/>
            <a:miter lim="800000"/>
            <a:headEnd/>
            <a:tailEnd/>
          </a:ln>
        </p:spPr>
        <p:txBody>
          <a:bodyPr lIns="90334" tIns="45167" rIns="90334" bIns="45167">
            <a:spAutoFit/>
          </a:bodyPr>
          <a:lstStyle/>
          <a:p>
            <a:pPr>
              <a:lnSpc>
                <a:spcPct val="120000"/>
              </a:lnSpc>
            </a:pPr>
            <a:endParaRPr lang="en-US" altLang="ja-JP" sz="1400" dirty="0">
              <a:latin typeface="宋体" charset="-122"/>
              <a:ea typeface="宋体" charset="-122"/>
              <a:cs typeface="HG丸ｺﾞｼｯｸM-PRO"/>
            </a:endParaRPr>
          </a:p>
          <a:p>
            <a:pPr>
              <a:lnSpc>
                <a:spcPct val="120000"/>
              </a:lnSpc>
            </a:pPr>
            <a:r>
              <a:rPr lang="ja-JP" altLang="en-US" sz="1400" dirty="0">
                <a:latin typeface="宋体" charset="-122"/>
                <a:ea typeface="宋体" charset="-122"/>
                <a:cs typeface="HG丸ｺﾞｼｯｸM-PRO"/>
              </a:rPr>
              <a:t>　　</a:t>
            </a:r>
            <a:r>
              <a:rPr lang="zh-CN" altLang="en-US" sz="1400" dirty="0">
                <a:latin typeface="宋体" charset="-122"/>
                <a:ea typeface="宋体" charset="-122"/>
                <a:cs typeface="HG丸ｺﾞｼｯｸM-PRO"/>
              </a:rPr>
              <a:t>如果上述收入申报结束后，因发生辞职等事由而造成依靠现有的支援给付仍难以维持生活者，请与实施机关商量。经实施机关判断为实属不得已的情况后</a:t>
            </a:r>
            <a:r>
              <a:rPr lang="zh-CN" altLang="en-US" sz="1400" dirty="0" smtClean="0">
                <a:latin typeface="宋体" charset="-122"/>
                <a:ea typeface="宋体" charset="-122"/>
                <a:cs typeface="HG丸ｺﾞｼｯｸM-PRO"/>
              </a:rPr>
              <a:t>，将根据收入减</a:t>
            </a:r>
            <a:r>
              <a:rPr lang="zh-CN" altLang="en-US" sz="1400" dirty="0">
                <a:latin typeface="宋体" charset="-122"/>
                <a:ea typeface="宋体" charset="-122"/>
                <a:cs typeface="HG丸ｺﾞｼｯｸM-PRO"/>
              </a:rPr>
              <a:t>少的情况</a:t>
            </a:r>
            <a:r>
              <a:rPr lang="zh-CN" altLang="en-US" sz="1400" dirty="0" smtClean="0">
                <a:latin typeface="宋体" charset="-122"/>
                <a:ea typeface="宋体" charset="-122"/>
                <a:cs typeface="HG丸ｺﾞｼｯｸM-PRO"/>
              </a:rPr>
              <a:t>，有可能改变支援给</a:t>
            </a:r>
            <a:r>
              <a:rPr lang="zh-CN" altLang="en-US" sz="1400" dirty="0">
                <a:latin typeface="宋体" charset="-122"/>
                <a:ea typeface="宋体" charset="-122"/>
                <a:cs typeface="HG丸ｺﾞｼｯｸM-PRO"/>
              </a:rPr>
              <a:t>付的金额。</a:t>
            </a:r>
          </a:p>
          <a:p>
            <a:pPr>
              <a:lnSpc>
                <a:spcPct val="120000"/>
              </a:lnSpc>
            </a:pPr>
            <a:r>
              <a:rPr lang="zh-CN" altLang="en-US" sz="1400" dirty="0">
                <a:latin typeface="宋体" charset="-122"/>
                <a:ea typeface="宋体" charset="-122"/>
                <a:cs typeface="HG丸ｺﾞｼｯｸM-PRO"/>
              </a:rPr>
              <a:t>    在这种情况下，</a:t>
            </a:r>
            <a:r>
              <a:rPr lang="zh-CN" altLang="en-US" sz="1400" dirty="0" smtClean="0">
                <a:latin typeface="宋体" charset="-122"/>
                <a:ea typeface="宋体" charset="-122"/>
                <a:cs typeface="HG丸ｺﾞｼｯｸM-PRO"/>
              </a:rPr>
              <a:t>在到</a:t>
            </a:r>
            <a:r>
              <a:rPr lang="en-US" altLang="zh-CN" sz="1400" dirty="0" smtClean="0">
                <a:latin typeface="宋体" charset="-122"/>
                <a:ea typeface="宋体" charset="-122"/>
                <a:cs typeface="HG丸ｺﾞｼｯｸM-PRO"/>
              </a:rPr>
              <a:t>6</a:t>
            </a:r>
            <a:r>
              <a:rPr lang="zh-CN" altLang="en-US" sz="1400" dirty="0" smtClean="0">
                <a:latin typeface="宋体" charset="-122"/>
                <a:ea typeface="宋体" charset="-122"/>
                <a:cs typeface="HG丸ｺﾞｼｯｸM-PRO"/>
              </a:rPr>
              <a:t>月之间</a:t>
            </a:r>
            <a:r>
              <a:rPr lang="zh-CN" altLang="en-US" sz="1400" dirty="0">
                <a:latin typeface="宋体" charset="-122"/>
                <a:ea typeface="宋体" charset="-122"/>
                <a:cs typeface="HG丸ｺﾞｼｯｸM-PRO"/>
              </a:rPr>
              <a:t>，凡收入有增加时，必须随时申报。</a:t>
            </a:r>
          </a:p>
          <a:p>
            <a:pPr>
              <a:lnSpc>
                <a:spcPct val="120000"/>
              </a:lnSpc>
            </a:pPr>
            <a:r>
              <a:rPr lang="zh-CN" altLang="en-US" sz="1400" dirty="0">
                <a:latin typeface="宋体" charset="-122"/>
                <a:ea typeface="宋体" charset="-122"/>
                <a:cs typeface="HG丸ｺﾞｼｯｸM-PRO"/>
              </a:rPr>
              <a:t> </a:t>
            </a:r>
          </a:p>
          <a:p>
            <a:pPr>
              <a:lnSpc>
                <a:spcPct val="120000"/>
              </a:lnSpc>
            </a:pPr>
            <a:r>
              <a:rPr lang="en-US" altLang="zh-CN" sz="1400" dirty="0">
                <a:latin typeface="宋体" charset="-122"/>
                <a:ea typeface="宋体" charset="-122"/>
                <a:cs typeface="HG丸ｺﾞｼｯｸM-PRO"/>
              </a:rPr>
              <a:t>※  </a:t>
            </a:r>
            <a:r>
              <a:rPr lang="zh-CN" altLang="en-US" sz="1400" dirty="0">
                <a:latin typeface="宋体" charset="-122"/>
                <a:ea typeface="宋体" charset="-122"/>
                <a:cs typeface="HG丸ｺﾞｼｯｸM-PRO"/>
              </a:rPr>
              <a:t>在</a:t>
            </a:r>
            <a:r>
              <a:rPr lang="en-US" altLang="zh-CN" sz="1400" dirty="0">
                <a:latin typeface="宋体" charset="-122"/>
                <a:ea typeface="宋体" charset="-122"/>
                <a:cs typeface="HG丸ｺﾞｼｯｸM-PRO"/>
              </a:rPr>
              <a:t>6</a:t>
            </a:r>
            <a:r>
              <a:rPr lang="zh-CN" altLang="en-US" sz="1400" dirty="0">
                <a:latin typeface="宋体" charset="-122"/>
                <a:ea typeface="宋体" charset="-122"/>
                <a:cs typeface="HG丸ｺﾞｼｯｸM-PRO"/>
              </a:rPr>
              <a:t>月份以外的其他月份年金金额发生变动时，请随时申报。</a:t>
            </a:r>
          </a:p>
          <a:p>
            <a:pPr>
              <a:lnSpc>
                <a:spcPct val="120000"/>
              </a:lnSpc>
            </a:pPr>
            <a:endParaRPr lang="zh-CN" altLang="en-US" sz="1400" dirty="0">
              <a:latin typeface="SimHei" panose="02010609060101010101" pitchFamily="49" charset="-122"/>
              <a:ea typeface="SimHei" panose="02010609060101010101" pitchFamily="49" charset="-122"/>
              <a:cs typeface="HG丸ｺﾞｼｯｸM-PRO"/>
            </a:endParaRPr>
          </a:p>
          <a:p>
            <a:pPr>
              <a:lnSpc>
                <a:spcPct val="120000"/>
              </a:lnSpc>
            </a:pPr>
            <a:r>
              <a:rPr lang="en-US" altLang="zh-CN" sz="1400" dirty="0">
                <a:latin typeface="宋体" charset="-122"/>
                <a:ea typeface="宋体" charset="-122"/>
                <a:cs typeface="HG丸ｺﾞｼｯｸM-PRO"/>
              </a:rPr>
              <a:t>※  </a:t>
            </a:r>
            <a:r>
              <a:rPr lang="zh-CN" altLang="en-US" sz="1400" dirty="0">
                <a:latin typeface="宋体" charset="-122"/>
                <a:ea typeface="宋体" charset="-122"/>
                <a:cs typeface="HG丸ｺﾞｼｯｸM-PRO"/>
              </a:rPr>
              <a:t>有临时收入时，</a:t>
            </a:r>
            <a:r>
              <a:rPr lang="zh-CN" altLang="en-US" sz="1400" dirty="0" smtClean="0">
                <a:latin typeface="宋体" charset="-122"/>
                <a:ea typeface="宋体" charset="-122"/>
                <a:cs typeface="HG丸ｺﾞｼｯｸM-PRO"/>
              </a:rPr>
              <a:t>必须在第二年</a:t>
            </a:r>
            <a:r>
              <a:rPr lang="en-US" altLang="zh-CN" sz="1400" dirty="0">
                <a:latin typeface="宋体" charset="-122"/>
                <a:ea typeface="宋体" charset="-122"/>
                <a:cs typeface="HG丸ｺﾞｼｯｸM-PRO"/>
              </a:rPr>
              <a:t>6</a:t>
            </a:r>
            <a:r>
              <a:rPr lang="zh-CN" altLang="en-US" sz="1400" dirty="0">
                <a:latin typeface="宋体" charset="-122"/>
                <a:ea typeface="宋体" charset="-122"/>
                <a:cs typeface="HG丸ｺﾞｼｯｸM-PRO"/>
              </a:rPr>
              <a:t>月份申报收入，下一年度的支付额可能会减少，所以不要因为当月有临时收入就马上用于消费，而应努力做到精打细算地生活。</a:t>
            </a:r>
            <a:endParaRPr lang="en-US" altLang="ja-JP" sz="1400" dirty="0">
              <a:latin typeface="宋体" charset="-122"/>
              <a:ea typeface="宋体" charset="-122"/>
              <a:cs typeface="HG丸ｺﾞｼｯｸM-PRO"/>
            </a:endParaRPr>
          </a:p>
        </p:txBody>
      </p:sp>
      <p:sp>
        <p:nvSpPr>
          <p:cNvPr id="4" name="正方形/長方形 3"/>
          <p:cNvSpPr/>
          <p:nvPr/>
        </p:nvSpPr>
        <p:spPr>
          <a:xfrm>
            <a:off x="755650" y="4932363"/>
            <a:ext cx="5545138" cy="2834622"/>
          </a:xfrm>
          <a:prstGeom prst="rect">
            <a:avLst/>
          </a:prstGeom>
        </p:spPr>
        <p:txBody>
          <a:bodyPr>
            <a:spAutoFit/>
          </a:bodyPr>
          <a:lstStyle/>
          <a:p>
            <a:pPr marL="338138" indent="-338138">
              <a:lnSpc>
                <a:spcPct val="130000"/>
              </a:lnSpc>
              <a:spcBef>
                <a:spcPts val="600"/>
              </a:spcBef>
            </a:pPr>
            <a:r>
              <a:rPr lang="en-US" altLang="zh-CN" sz="1600" b="1" dirty="0">
                <a:latin typeface="SimSun" panose="02010600030101010101" pitchFamily="2" charset="-122"/>
                <a:ea typeface="SimSun" panose="02010600030101010101" pitchFamily="2" charset="-122"/>
                <a:cs typeface="HG丸ｺﾞｼｯｸM-PRO"/>
              </a:rPr>
              <a:t>2 </a:t>
            </a:r>
            <a:r>
              <a:rPr lang="zh-CN" altLang="en-US" sz="1600" b="1" dirty="0">
                <a:latin typeface="SimSun" panose="02010600030101010101" pitchFamily="2" charset="-122"/>
                <a:ea typeface="SimSun" panose="02010600030101010101" pitchFamily="2" charset="-122"/>
                <a:cs typeface="HG丸ｺﾞｼｯｸM-PRO"/>
              </a:rPr>
              <a:t>与子女家庭同居者</a:t>
            </a:r>
          </a:p>
          <a:p>
            <a:pPr marL="338138" indent="-338138">
              <a:lnSpc>
                <a:spcPct val="130000"/>
              </a:lnSpc>
              <a:spcBef>
                <a:spcPts val="600"/>
              </a:spcBef>
            </a:pPr>
            <a:r>
              <a:rPr lang="zh-CN" altLang="en-US" sz="1400" b="1" dirty="0">
                <a:latin typeface="SimSun" panose="02010600030101010101" pitchFamily="2" charset="-122"/>
                <a:ea typeface="SimSun" panose="02010600030101010101" pitchFamily="2"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如果同居的子女家庭有收入，对该收入请在每年</a:t>
            </a:r>
            <a:r>
              <a:rPr lang="en-US" altLang="zh-CN" sz="1400" dirty="0">
                <a:latin typeface="SimSun" panose="02010600030101010101" pitchFamily="2" charset="-122"/>
                <a:ea typeface="SimSun" panose="02010600030101010101" pitchFamily="2" charset="-122"/>
                <a:cs typeface="HG丸ｺﾞｼｯｸM-PRO"/>
              </a:rPr>
              <a:t>6</a:t>
            </a:r>
            <a:r>
              <a:rPr lang="zh-CN" altLang="en-US" sz="1400" dirty="0">
                <a:latin typeface="SimSun" panose="02010600030101010101" pitchFamily="2" charset="-122"/>
                <a:ea typeface="SimSun" panose="02010600030101010101" pitchFamily="2" charset="-122"/>
                <a:cs typeface="HG丸ｺﾞｼｯｸM-PRO"/>
              </a:rPr>
              <a:t>月份申报前一年</a:t>
            </a:r>
            <a:r>
              <a:rPr lang="en-US" altLang="zh-CN" sz="1400" dirty="0">
                <a:latin typeface="SimSun" panose="02010600030101010101" pitchFamily="2" charset="-122"/>
                <a:ea typeface="SimSun" panose="02010600030101010101" pitchFamily="2" charset="-122"/>
                <a:cs typeface="HG丸ｺﾞｼｯｸM-PRO"/>
              </a:rPr>
              <a:t>(1</a:t>
            </a:r>
            <a:r>
              <a:rPr lang="zh-CN" altLang="en-US" sz="1400" dirty="0">
                <a:latin typeface="SimSun" panose="02010600030101010101" pitchFamily="2" charset="-122"/>
                <a:ea typeface="SimSun" panose="02010600030101010101" pitchFamily="2" charset="-122"/>
                <a:cs typeface="HG丸ｺﾞｼｯｸM-PRO"/>
              </a:rPr>
              <a:t>月至</a:t>
            </a:r>
            <a:r>
              <a:rPr lang="en-US" altLang="zh-CN" sz="1400" dirty="0">
                <a:latin typeface="SimSun" panose="02010600030101010101" pitchFamily="2" charset="-122"/>
                <a:ea typeface="SimSun" panose="02010600030101010101" pitchFamily="2" charset="-122"/>
                <a:cs typeface="HG丸ｺﾞｼｯｸM-PRO"/>
              </a:rPr>
              <a:t>12</a:t>
            </a:r>
            <a:r>
              <a:rPr lang="zh-CN" altLang="en-US" sz="1400" dirty="0">
                <a:latin typeface="SimSun" panose="02010600030101010101" pitchFamily="2" charset="-122"/>
                <a:ea typeface="SimSun" panose="02010600030101010101" pitchFamily="2" charset="-122"/>
                <a:cs typeface="HG丸ｺﾞｼｯｸM-PRO"/>
              </a:rPr>
              <a:t>月</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的收入金额。</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申报时</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a:latin typeface="SimSun" panose="02010600030101010101" pitchFamily="2" charset="-122"/>
                <a:ea typeface="SimSun" panose="02010600030101010101" pitchFamily="2" charset="-122"/>
                <a:cs typeface="HG丸ｺﾞｼｯｸM-PRO"/>
              </a:rPr>
              <a:t>请附以下证明资料：</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a:t>
            </a:r>
            <a:r>
              <a:rPr lang="en-US" altLang="zh-CN" sz="1400" dirty="0">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写明各种源泉扣税等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内容的工资明细单</a:t>
            </a:r>
          </a:p>
          <a:p>
            <a:pPr marL="338138" indent="-338138">
              <a:lnSpc>
                <a:spcPct val="130000"/>
              </a:lnSpc>
              <a:spcBef>
                <a:spcPts val="600"/>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源泉扣缴凭证</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源泉徴收票</a:t>
            </a:r>
            <a:r>
              <a:rPr lang="en-US" altLang="zh-CN" sz="1400" dirty="0">
                <a:solidFill>
                  <a:srgbClr val="000000"/>
                </a:solidFill>
                <a:latin typeface="SimSun" panose="02010600030101010101" pitchFamily="2" charset="-122"/>
                <a:ea typeface="SimSun" panose="02010600030101010101" pitchFamily="2" charset="-122"/>
                <a:cs typeface="HG丸ｺﾞｼｯｸM-PRO"/>
              </a:rPr>
              <a:t>)</a:t>
            </a:r>
            <a:endParaRPr lang="zh-CN" altLang="en-US" sz="1400" dirty="0">
              <a:solidFill>
                <a:srgbClr val="000000"/>
              </a:solidFill>
              <a:latin typeface="SimSun" panose="02010600030101010101" pitchFamily="2" charset="-122"/>
              <a:ea typeface="SimSun" panose="02010600030101010101" pitchFamily="2" charset="-122"/>
              <a:cs typeface="HG丸ｺﾞｼｯｸM-PRO"/>
            </a:endParaRPr>
          </a:p>
          <a:p>
            <a:pPr marL="338138" indent="-338138">
              <a:lnSpc>
                <a:spcPct val="130000"/>
              </a:lnSpc>
              <a:spcBef>
                <a:spcPts val="600"/>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课税证明书</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p>
          <a:p>
            <a:pPr marL="338138" indent="-338138">
              <a:lnSpc>
                <a:spcPct val="130000"/>
              </a:lnSpc>
              <a:spcBef>
                <a:spcPts val="600"/>
              </a:spcBef>
            </a:pPr>
            <a:r>
              <a:rPr lang="zh-CN" altLang="en-US" sz="1400" dirty="0">
                <a:latin typeface="SimSun" panose="02010600030101010101" pitchFamily="2" charset="-122"/>
                <a:ea typeface="SimSun" panose="02010600030101010101" pitchFamily="2" charset="-122"/>
                <a:cs typeface="HG丸ｺﾞｼｯｸM-PRO"/>
              </a:rPr>
              <a:t>     等等</a:t>
            </a:r>
          </a:p>
        </p:txBody>
      </p:sp>
      <p:pic>
        <p:nvPicPr>
          <p:cNvPr id="32772" name="図 5" descr="C:\Users\TTFBT\AppData\Local\Microsoft\Windows\Temporary Internet Files\Content.IE5\S4IKFO66\MC900355103[1].wmf"/>
          <p:cNvPicPr>
            <a:picLocks noChangeAspect="1" noChangeArrowheads="1"/>
          </p:cNvPicPr>
          <p:nvPr/>
        </p:nvPicPr>
        <p:blipFill>
          <a:blip r:embed="rId2" cstate="print"/>
          <a:srcRect/>
          <a:stretch>
            <a:fillRect/>
          </a:stretch>
        </p:blipFill>
        <p:spPr bwMode="auto">
          <a:xfrm>
            <a:off x="927100" y="8499475"/>
            <a:ext cx="5229225" cy="619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角丸四角形 3"/>
          <p:cNvSpPr>
            <a:spLocks noChangeArrowheads="1"/>
          </p:cNvSpPr>
          <p:nvPr/>
        </p:nvSpPr>
        <p:spPr bwMode="auto">
          <a:xfrm>
            <a:off x="900113" y="1476375"/>
            <a:ext cx="5329237" cy="3240088"/>
          </a:xfrm>
          <a:prstGeom prst="roundRect">
            <a:avLst>
              <a:gd name="adj" fmla="val 16667"/>
            </a:avLst>
          </a:prstGeom>
          <a:noFill/>
          <a:ln w="9525" algn="ctr">
            <a:solidFill>
              <a:schemeClr val="tx1"/>
            </a:solidFill>
            <a:round/>
            <a:headEnd/>
            <a:tailEnd/>
          </a:ln>
        </p:spPr>
        <p:txBody>
          <a:bodyPr wrap="none" anchor="ctr"/>
          <a:lstStyle/>
          <a:p>
            <a:pPr algn="ctr"/>
            <a:endParaRPr lang="ja-JP" altLang="en-US"/>
          </a:p>
        </p:txBody>
      </p:sp>
      <p:sp>
        <p:nvSpPr>
          <p:cNvPr id="33794"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-12-</a:t>
            </a:r>
          </a:p>
        </p:txBody>
      </p:sp>
      <p:sp>
        <p:nvSpPr>
          <p:cNvPr id="33795" name="正方形/長方形 5"/>
          <p:cNvSpPr>
            <a:spLocks noChangeArrowheads="1"/>
          </p:cNvSpPr>
          <p:nvPr/>
        </p:nvSpPr>
        <p:spPr bwMode="auto">
          <a:xfrm>
            <a:off x="712788" y="303213"/>
            <a:ext cx="5629275" cy="4720176"/>
          </a:xfrm>
          <a:prstGeom prst="rect">
            <a:avLst/>
          </a:prstGeom>
          <a:noFill/>
          <a:ln w="9525">
            <a:noFill/>
            <a:miter lim="800000"/>
            <a:headEnd/>
            <a:tailEnd/>
          </a:ln>
        </p:spPr>
        <p:txBody>
          <a:bodyPr lIns="90334" tIns="45167" rIns="90334" bIns="45167">
            <a:spAutoFit/>
          </a:bodyPr>
          <a:lstStyle/>
          <a:p>
            <a:pPr>
              <a:spcBef>
                <a:spcPts val="600"/>
              </a:spcBef>
              <a:tabLst>
                <a:tab pos="446088" algn="l"/>
              </a:tabLst>
            </a:pPr>
            <a:endParaRPr lang="en-US" altLang="ja-JP" sz="1600" b="1" dirty="0">
              <a:latin typeface="HG丸ｺﾞｼｯｸM-PRO"/>
              <a:ea typeface="HG丸ｺﾞｼｯｸM-PRO"/>
              <a:cs typeface="HG丸ｺﾞｼｯｸM-PRO"/>
            </a:endParaRPr>
          </a:p>
          <a:p>
            <a:pPr>
              <a:spcBef>
                <a:spcPts val="600"/>
              </a:spcBef>
              <a:tabLst>
                <a:tab pos="446088" algn="l"/>
              </a:tabLst>
            </a:pPr>
            <a:r>
              <a:rPr lang="zh-CN" altLang="ja-JP" sz="1600" b="1" dirty="0">
                <a:latin typeface="SimSun" panose="02010600030101010101" pitchFamily="2" charset="-122"/>
                <a:ea typeface="SimSun" panose="02010600030101010101" pitchFamily="2" charset="-122"/>
                <a:cs typeface="HG丸ｺﾞｼｯｸM-PRO"/>
              </a:rPr>
              <a:t>3   </a:t>
            </a:r>
            <a:r>
              <a:rPr lang="zh-CN" altLang="ja-JP" sz="1600" b="1" dirty="0" smtClean="0">
                <a:latin typeface="SimSun" panose="02010600030101010101" pitchFamily="2" charset="-122"/>
                <a:ea typeface="SimSun" panose="02010600030101010101" pitchFamily="2" charset="-122"/>
                <a:cs typeface="HG丸ｺﾞｼｯｸM-PRO"/>
              </a:rPr>
              <a:t>其他联</a:t>
            </a:r>
            <a:r>
              <a:rPr lang="zh-CN" altLang="ja-JP" sz="1600" b="1" dirty="0" smtClean="0">
                <a:solidFill>
                  <a:srgbClr val="000000"/>
                </a:solidFill>
                <a:latin typeface="SimSun" panose="02010600030101010101" pitchFamily="2" charset="-122"/>
                <a:ea typeface="SimSun" panose="02010600030101010101" pitchFamily="2" charset="-122"/>
                <a:cs typeface="HG丸ｺﾞｼｯｸM-PRO"/>
              </a:rPr>
              <a:t>系</a:t>
            </a:r>
            <a:r>
              <a:rPr lang="zh-CN" altLang="en-US" sz="1600" b="1" dirty="0">
                <a:solidFill>
                  <a:srgbClr val="000000"/>
                </a:solidFill>
                <a:latin typeface="SimSun" panose="02010600030101010101" pitchFamily="2" charset="-122"/>
                <a:ea typeface="SimSun" panose="02010600030101010101" pitchFamily="2" charset="-122"/>
                <a:cs typeface="HG丸ｺﾞｼｯｸM-PRO"/>
              </a:rPr>
              <a:t>与</a:t>
            </a:r>
            <a:r>
              <a:rPr lang="zh-CN" altLang="en-US" sz="1600" b="1" dirty="0" smtClean="0">
                <a:solidFill>
                  <a:srgbClr val="000000"/>
                </a:solidFill>
                <a:latin typeface="SimSun" panose="02010600030101010101" pitchFamily="2" charset="-122"/>
                <a:ea typeface="SimSun" panose="02010600030101010101" pitchFamily="2" charset="-122"/>
                <a:cs typeface="HG丸ｺﾞｼｯｸM-PRO"/>
              </a:rPr>
              <a:t>申报</a:t>
            </a:r>
            <a:r>
              <a:rPr lang="zh-CN" altLang="ja-JP" sz="1600" b="1" dirty="0" smtClean="0">
                <a:solidFill>
                  <a:srgbClr val="000000"/>
                </a:solidFill>
                <a:latin typeface="SimSun" panose="02010600030101010101" pitchFamily="2" charset="-122"/>
                <a:ea typeface="SimSun" panose="02010600030101010101" pitchFamily="2" charset="-122"/>
                <a:cs typeface="HG丸ｺﾞｼｯｸM-PRO"/>
              </a:rPr>
              <a:t>事</a:t>
            </a:r>
            <a:r>
              <a:rPr lang="zh-CN" altLang="ja-JP" sz="1600" b="1" dirty="0" smtClean="0">
                <a:latin typeface="SimSun" panose="02010600030101010101" pitchFamily="2" charset="-122"/>
                <a:ea typeface="SimSun" panose="02010600030101010101" pitchFamily="2" charset="-122"/>
                <a:cs typeface="HG丸ｺﾞｼｯｸM-PRO"/>
              </a:rPr>
              <a:t>项</a:t>
            </a:r>
            <a:endParaRPr lang="zh-CN" altLang="ja-JP" sz="1600" b="1" dirty="0">
              <a:latin typeface="SimSun" panose="02010600030101010101" pitchFamily="2" charset="-122"/>
              <a:ea typeface="SimSun" panose="02010600030101010101" pitchFamily="2" charset="-122"/>
              <a:cs typeface="HG丸ｺﾞｼｯｸM-PRO"/>
            </a:endParaRP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以下事宜请与实施机关联系或向其申报(请事先用电话联系)</a:t>
            </a:r>
          </a:p>
          <a:p>
            <a:pPr>
              <a:spcBef>
                <a:spcPts val="600"/>
              </a:spcBef>
              <a:tabLst>
                <a:tab pos="446088" algn="l"/>
              </a:tabLst>
            </a:pPr>
            <a:endParaRPr lang="zh-CN" altLang="en-US" sz="1400" dirty="0">
              <a:latin typeface="SimSun" panose="02010600030101010101" pitchFamily="2" charset="-122"/>
              <a:ea typeface="SimSun" panose="02010600030101010101" pitchFamily="2" charset="-122"/>
              <a:cs typeface="HG丸ｺﾞｼｯｸM-PRO"/>
            </a:endParaRPr>
          </a:p>
          <a:p>
            <a:pPr>
              <a:spcBef>
                <a:spcPts val="600"/>
              </a:spcBef>
              <a:tabLst>
                <a:tab pos="446088" algn="l"/>
              </a:tabLst>
            </a:pPr>
            <a:r>
              <a:rPr lang="zh-CN"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  因探亲等前往中国或库页岛等地时；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因病或伤初次就诊时；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住院、出院或转院时；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想要接受护理时；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入住、</a:t>
            </a:r>
            <a:r>
              <a:rPr lang="zh-CN" altLang="ja-JP" sz="1400" dirty="0" smtClean="0">
                <a:latin typeface="SimSun" panose="02010600030101010101" pitchFamily="2" charset="-122"/>
                <a:ea typeface="SimSun" panose="02010600030101010101" pitchFamily="2" charset="-122"/>
                <a:cs typeface="HG丸ｺﾞｼｯｸM-PRO"/>
              </a:rPr>
              <a:t>利用护理设施</a:t>
            </a:r>
            <a:r>
              <a:rPr lang="zh-CN" altLang="en-US" sz="1400" dirty="0" smtClean="0">
                <a:latin typeface="SimSun" panose="02010600030101010101" pitchFamily="2" charset="-122"/>
                <a:ea typeface="SimSun" panose="02010600030101010101" pitchFamily="2" charset="-122"/>
                <a:cs typeface="HG丸ｺﾞｼｯｸM-PRO"/>
              </a:rPr>
              <a:t>以及</a:t>
            </a:r>
            <a:r>
              <a:rPr lang="zh-CN" altLang="ja-JP" sz="1400" dirty="0" smtClean="0">
                <a:latin typeface="SimSun" panose="02010600030101010101" pitchFamily="2" charset="-122"/>
                <a:ea typeface="SimSun" panose="02010600030101010101" pitchFamily="2" charset="-122"/>
                <a:cs typeface="HG丸ｺﾞｼｯｸM-PRO"/>
              </a:rPr>
              <a:t>社会福利设施时，</a:t>
            </a:r>
            <a:r>
              <a:rPr lang="zh-CN" altLang="en-US" sz="1400" dirty="0">
                <a:latin typeface="SimSun" panose="02010600030101010101" pitchFamily="2" charset="-122"/>
                <a:ea typeface="SimSun" panose="02010600030101010101" pitchFamily="2" charset="-122"/>
                <a:cs typeface="HG丸ｺﾞｼｯｸM-PRO"/>
              </a:rPr>
              <a:t>或</a:t>
            </a:r>
            <a:r>
              <a:rPr lang="zh-CN" altLang="ja-JP" sz="1400" dirty="0" smtClean="0">
                <a:latin typeface="SimSun" panose="02010600030101010101" pitchFamily="2" charset="-122"/>
                <a:ea typeface="SimSun" panose="02010600030101010101" pitchFamily="2" charset="-122"/>
                <a:cs typeface="HG丸ｺﾞｼｯｸM-PRO"/>
              </a:rPr>
              <a:t>转</a:t>
            </a:r>
            <a:r>
              <a:rPr lang="zh-CN" altLang="ja-JP" sz="1400" dirty="0">
                <a:latin typeface="SimSun" panose="02010600030101010101" pitchFamily="2" charset="-122"/>
                <a:ea typeface="SimSun" panose="02010600030101010101" pitchFamily="2" charset="-122"/>
                <a:cs typeface="HG丸ｺﾞｼｯｸM-PRO"/>
              </a:rPr>
              <a:t>到其他设施</a:t>
            </a:r>
            <a:r>
              <a:rPr lang="zh-CN" altLang="en-US" sz="1400" dirty="0">
                <a:latin typeface="SimSun" panose="02010600030101010101" pitchFamily="2" charset="-122"/>
                <a:ea typeface="SimSun" panose="02010600030101010101" pitchFamily="2" charset="-122"/>
                <a:cs typeface="HG丸ｺﾞｼｯｸM-PRO"/>
              </a:rPr>
              <a:t>   </a:t>
            </a:r>
          </a:p>
          <a:p>
            <a:pPr>
              <a:spcBef>
                <a:spcPts val="600"/>
              </a:spcBef>
              <a:tabLst>
                <a:tab pos="446088" algn="l"/>
              </a:tabLst>
            </a:pPr>
            <a:r>
              <a:rPr lang="zh-CN"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同一家庭成员发生变化时(搬入、迁出、死亡等)；</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房租金额发生变化时；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发生交通事故及与对方私下和解时；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就职</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工作变更</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辞职时；</a:t>
            </a:r>
          </a:p>
          <a:p>
            <a:pPr>
              <a:spcBef>
                <a:spcPts val="600"/>
              </a:spcBef>
              <a:tabLst>
                <a:tab pos="446088" algn="l"/>
              </a:tabLst>
            </a:pPr>
            <a:r>
              <a:rPr lang="zh-CN" altLang="ja-JP" sz="1400" dirty="0">
                <a:latin typeface="SimSun" panose="02010600030101010101" pitchFamily="2" charset="-122"/>
                <a:ea typeface="SimSun" panose="02010600030101010101" pitchFamily="2" charset="-122"/>
                <a:cs typeface="HG丸ｺﾞｼｯｸM-PRO"/>
              </a:rPr>
              <a:t>    ·  其他生活状况发生变化时。</a:t>
            </a:r>
          </a:p>
          <a:p>
            <a:pPr>
              <a:lnSpc>
                <a:spcPct val="120000"/>
              </a:lnSpc>
              <a:tabLst>
                <a:tab pos="446088" algn="l"/>
              </a:tabLst>
            </a:pPr>
            <a:r>
              <a:rPr lang="ja-JP" altLang="en-US" sz="1400" dirty="0">
                <a:latin typeface="HG丸ｺﾞｼｯｸM-PRO"/>
                <a:ea typeface="HG丸ｺﾞｼｯｸM-PRO"/>
                <a:cs typeface="HG丸ｺﾞｼｯｸM-PRO"/>
              </a:rPr>
              <a:t>　　</a:t>
            </a:r>
            <a:endParaRPr lang="en-US" altLang="ja-JP" sz="1400" dirty="0">
              <a:latin typeface="HG丸ｺﾞｼｯｸM-PRO"/>
              <a:ea typeface="HG丸ｺﾞｼｯｸM-PRO"/>
              <a:cs typeface="HG丸ｺﾞｼｯｸM-PRO"/>
            </a:endParaRPr>
          </a:p>
        </p:txBody>
      </p:sp>
      <p:pic>
        <p:nvPicPr>
          <p:cNvPr id="33796"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4817" name="正方形/長方形 5"/>
          <p:cNvSpPr>
            <a:spLocks noChangeArrowheads="1"/>
          </p:cNvSpPr>
          <p:nvPr/>
        </p:nvSpPr>
        <p:spPr bwMode="auto">
          <a:xfrm>
            <a:off x="539750" y="2124075"/>
            <a:ext cx="5832475" cy="6985000"/>
          </a:xfrm>
          <a:prstGeom prst="rect">
            <a:avLst/>
          </a:prstGeom>
          <a:ln w="9525" algn="ctr">
            <a:solidFill>
              <a:schemeClr val="tx1"/>
            </a:solidFill>
            <a:miter lim="800000"/>
            <a:headEnd/>
            <a:tailEnd/>
          </a:ln>
        </p:spPr>
        <p:txBody>
          <a:bodyPr wrap="none" lIns="90334" tIns="45167" rIns="90334" bIns="45167" anchor="ctr"/>
          <a:lstStyle/>
          <a:p>
            <a:pPr algn="ctr" defTabSz="903288"/>
            <a:r>
              <a:rPr lang="ja-JP" altLang="en-US" dirty="0">
                <a:latin typeface="SimHei" panose="02010609060101010101" pitchFamily="49" charset="-122"/>
                <a:ea typeface="SimHei" panose="02010609060101010101" pitchFamily="49" charset="-122"/>
              </a:rPr>
              <a:t>（通知</a:t>
            </a:r>
            <a:r>
              <a:rPr lang="zh-CN" altLang="en-US" dirty="0">
                <a:latin typeface="SimHei" panose="02010609060101010101" pitchFamily="49" charset="-122"/>
                <a:ea typeface="SimHei" panose="02010609060101010101" pitchFamily="49" charset="-122"/>
              </a:rPr>
              <a:t>书张贴栏</a:t>
            </a:r>
            <a:r>
              <a:rPr lang="ja-JP" altLang="en-US" dirty="0">
                <a:latin typeface="SimHei" panose="02010609060101010101" pitchFamily="49" charset="-122"/>
                <a:ea typeface="SimHei" panose="02010609060101010101" pitchFamily="49" charset="-122"/>
              </a:rPr>
              <a:t>）</a:t>
            </a:r>
          </a:p>
        </p:txBody>
      </p:sp>
      <p:sp>
        <p:nvSpPr>
          <p:cNvPr id="34818" name="Text Box 8" descr="右下がり対角線 (反転)"/>
          <p:cNvSpPr txBox="1">
            <a:spLocks noChangeArrowheads="1"/>
          </p:cNvSpPr>
          <p:nvPr/>
        </p:nvSpPr>
        <p:spPr bwMode="auto">
          <a:xfrm>
            <a:off x="2771775" y="9182100"/>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-13-</a:t>
            </a:r>
          </a:p>
        </p:txBody>
      </p:sp>
      <p:sp>
        <p:nvSpPr>
          <p:cNvPr id="8197" name="正方形/長方形 5"/>
          <p:cNvSpPr>
            <a:spLocks noChangeArrowheads="1"/>
          </p:cNvSpPr>
          <p:nvPr/>
        </p:nvSpPr>
        <p:spPr bwMode="auto">
          <a:xfrm>
            <a:off x="468313" y="396875"/>
            <a:ext cx="5873750" cy="860658"/>
          </a:xfrm>
          <a:prstGeom prst="rect">
            <a:avLst/>
          </a:prstGeom>
          <a:noFill/>
          <a:ln w="9525">
            <a:noFill/>
            <a:miter lim="800000"/>
            <a:headEnd/>
            <a:tailEnd/>
          </a:ln>
        </p:spPr>
        <p:txBody>
          <a:bodyPr lIns="90334" tIns="45167" rIns="90334" bIns="45167">
            <a:spAutoFit/>
          </a:bodyPr>
          <a:lstStyle/>
          <a:p>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rPr>
              <a:t>支援给付决</a:t>
            </a:r>
            <a:r>
              <a:rPr lang="zh-CN" altLang="en-US" b="1" dirty="0">
                <a:latin typeface="SimHei" panose="02010609060101010101" pitchFamily="49" charset="-122"/>
                <a:ea typeface="SimHei" panose="02010609060101010101" pitchFamily="49" charset="-122"/>
              </a:rPr>
              <a:t>定</a:t>
            </a:r>
            <a:r>
              <a:rPr lang="en-US" altLang="zh-CN" b="1" dirty="0">
                <a:latin typeface="SimHei" panose="02010609060101010101" pitchFamily="49" charset="-122"/>
                <a:ea typeface="SimHei" panose="02010609060101010101" pitchFamily="49" charset="-122"/>
              </a:rPr>
              <a:t>(</a:t>
            </a:r>
            <a:r>
              <a:rPr lang="zh-CN" altLang="en-US" b="1" dirty="0">
                <a:latin typeface="SimHei" panose="02010609060101010101" pitchFamily="49" charset="-122"/>
                <a:ea typeface="SimHei" panose="02010609060101010101" pitchFamily="49" charset="-122"/>
              </a:rPr>
              <a:t>变更</a:t>
            </a:r>
            <a:r>
              <a:rPr lang="en-US" altLang="zh-CN" b="1" dirty="0">
                <a:latin typeface="SimHei" panose="02010609060101010101" pitchFamily="49" charset="-122"/>
                <a:ea typeface="SimHei" panose="02010609060101010101" pitchFamily="49" charset="-122"/>
              </a:rPr>
              <a:t>)</a:t>
            </a:r>
            <a:r>
              <a:rPr lang="zh-CN" altLang="en-US" b="1" dirty="0">
                <a:latin typeface="SimHei" panose="02010609060101010101" pitchFamily="49" charset="-122"/>
                <a:ea typeface="SimHei" panose="02010609060101010101" pitchFamily="49" charset="-122"/>
              </a:rPr>
              <a:t>通知书张贴栏</a:t>
            </a:r>
            <a:endParaRPr lang="en-US" altLang="ja-JP" b="1" dirty="0">
              <a:latin typeface="SimHei" panose="02010609060101010101" pitchFamily="49" charset="-122"/>
              <a:ea typeface="SimHei" panose="02010609060101010101" pitchFamily="49" charset="-122"/>
            </a:endParaRPr>
          </a:p>
          <a:p>
            <a:r>
              <a:rPr lang="ja-JP" altLang="en-US" dirty="0">
                <a:latin typeface="SimSun" panose="02010600030101010101" pitchFamily="2" charset="-122"/>
                <a:ea typeface="SimSun" panose="02010600030101010101" pitchFamily="2" charset="-122"/>
              </a:rPr>
              <a:t>　</a:t>
            </a:r>
            <a:r>
              <a:rPr lang="zh-CN" altLang="en-US"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凡支援给付开始或有变更时，将收到支援给付决定</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变更</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通知书。有关通知书中的各项内容，若有不明之处，请向实施机关的工作人员等请教。</a:t>
            </a:r>
            <a:endParaRPr lang="ja-JP" altLang="en-US" sz="1400" dirty="0">
              <a:latin typeface="SimSun" panose="02010600030101010101" pitchFamily="2" charset="-122"/>
              <a:ea typeface="SimSun" panose="02010600030101010101" pitchFamily="2" charset="-122"/>
            </a:endParaRPr>
          </a:p>
        </p:txBody>
      </p:sp>
      <p:sp>
        <p:nvSpPr>
          <p:cNvPr id="34820" name="Text Box 10322" descr="右下がり対角線 (反転)"/>
          <p:cNvSpPr txBox="1">
            <a:spLocks noChangeArrowheads="1"/>
          </p:cNvSpPr>
          <p:nvPr/>
        </p:nvSpPr>
        <p:spPr bwMode="auto">
          <a:xfrm>
            <a:off x="477838" y="1765300"/>
            <a:ext cx="3375025" cy="306660"/>
          </a:xfrm>
          <a:prstGeom prst="rect">
            <a:avLst/>
          </a:prstGeom>
          <a:noFill/>
          <a:ln w="9525" algn="ctr">
            <a:noFill/>
            <a:miter lim="800000"/>
            <a:headEnd/>
            <a:tailEnd/>
          </a:ln>
        </p:spPr>
        <p:txBody>
          <a:bodyPr lIns="90334" tIns="45167" rIns="90334" bIns="45167">
            <a:spAutoFit/>
          </a:bodyPr>
          <a:lstStyle/>
          <a:p>
            <a:pPr>
              <a:spcBef>
                <a:spcPct val="50000"/>
              </a:spcBef>
            </a:pPr>
            <a:r>
              <a:rPr lang="en-US" altLang="ja-JP"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支援给付决定</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变更</a:t>
            </a:r>
            <a:r>
              <a:rPr lang="en-US" altLang="zh-CN" sz="1400" dirty="0">
                <a:latin typeface="SimHei" panose="02010609060101010101" pitchFamily="49" charset="-122"/>
                <a:ea typeface="SimHei" panose="02010609060101010101" pitchFamily="49" charset="-122"/>
                <a:cs typeface="HG丸ｺﾞｼｯｸM-PRO"/>
              </a:rPr>
              <a:t>)</a:t>
            </a:r>
            <a:r>
              <a:rPr lang="zh-CN" altLang="en-US" sz="1400" dirty="0">
                <a:latin typeface="SimHei" panose="02010609060101010101" pitchFamily="49" charset="-122"/>
                <a:ea typeface="SimHei" panose="02010609060101010101" pitchFamily="49" charset="-122"/>
                <a:cs typeface="HG丸ｺﾞｼｯｸM-PRO"/>
              </a:rPr>
              <a:t>通知书张贴栏</a:t>
            </a:r>
            <a:endParaRPr lang="ja-JP" altLang="en-US" sz="1400" dirty="0">
              <a:latin typeface="SimHei" panose="02010609060101010101" pitchFamily="49" charset="-122"/>
              <a:ea typeface="SimHei" panose="02010609060101010101" pitchFamily="49" charset="-122"/>
              <a:cs typeface="HG丸ｺﾞｼｯｸM-PRO"/>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50" y="1692275"/>
            <a:ext cx="5602288" cy="7053443"/>
          </a:xfrm>
          <a:prstGeom prst="rect">
            <a:avLst/>
          </a:prstGeom>
          <a:noFill/>
          <a:ln w="9525">
            <a:noFill/>
            <a:miter lim="800000"/>
            <a:headEnd/>
            <a:tailEnd/>
          </a:ln>
        </p:spPr>
        <p:txBody>
          <a:bodyPr lIns="90334" tIns="45167" rIns="90334" bIns="45167">
            <a:spAutoFit/>
          </a:bodyPr>
          <a:lstStyle/>
          <a:p>
            <a:pPr marL="271463" indent="-271463">
              <a:lnSpc>
                <a:spcPct val="130000"/>
              </a:lnSpc>
            </a:pPr>
            <a:r>
              <a:rPr lang="zh-CN" altLang="en-US" sz="1400" b="1" dirty="0" smtClean="0">
                <a:latin typeface="SimHei" panose="02010609060101010101" pitchFamily="49" charset="-122"/>
                <a:ea typeface="SimHei" panose="02010609060101010101" pitchFamily="49" charset="-122"/>
                <a:cs typeface="HG丸ｺﾞｼｯｸM-PRO"/>
              </a:rPr>
              <a:t> </a:t>
            </a:r>
            <a:r>
              <a:rPr lang="ja-JP" altLang="zh-CN" sz="1400" b="1" dirty="0" smtClean="0">
                <a:latin typeface="SimSun" panose="02010600030101010101" pitchFamily="2" charset="-122"/>
                <a:ea typeface="SimSun" panose="02010600030101010101" pitchFamily="2" charset="-122"/>
                <a:cs typeface="HG丸ｺﾞｼｯｸM-PRO"/>
              </a:rPr>
              <a:t>1</a:t>
            </a: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在医院</a:t>
            </a:r>
            <a:r>
              <a:rPr lang="zh-CN" altLang="ja-JP" sz="1400" b="1" dirty="0">
                <a:latin typeface="SimSun" panose="02010600030101010101" pitchFamily="2" charset="-122"/>
                <a:ea typeface="SimSun" panose="02010600030101010101" pitchFamily="2" charset="-122"/>
                <a:cs typeface="HG丸ｺﾞｼｯｸM-PRO"/>
              </a:rPr>
              <a:t>(诊所)或牙科诊所等就诊时，在挂号处请出示“本人确认证”后再就诊</a:t>
            </a:r>
            <a:r>
              <a:rPr lang="zh-CN" altLang="ja-JP" sz="1400" b="1" dirty="0" smtClean="0">
                <a:latin typeface="SimSun" panose="02010600030101010101" pitchFamily="2" charset="-122"/>
                <a:ea typeface="SimSun" panose="02010600030101010101" pitchFamily="2" charset="-122"/>
                <a:cs typeface="HG丸ｺﾞｼｯｸM-PRO"/>
              </a:rPr>
              <a:t>。</a:t>
            </a:r>
            <a:endParaRPr lang="en-US" altLang="zh-CN" sz="1400" b="1" dirty="0" smtClean="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en-US"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就诊</a:t>
            </a:r>
            <a:r>
              <a:rPr lang="zh-CN" altLang="ja-JP" sz="1400" b="1" dirty="0">
                <a:latin typeface="SimSun" panose="02010600030101010101" pitchFamily="2" charset="-122"/>
                <a:ea typeface="SimSun" panose="02010600030101010101" pitchFamily="2" charset="-122"/>
                <a:cs typeface="HG丸ｺﾞｼｯｸM-PRO"/>
              </a:rPr>
              <a:t>前，请注意以下内容。</a:t>
            </a:r>
          </a:p>
          <a:p>
            <a:pPr marL="271463" indent="-271463">
              <a:lnSpc>
                <a:spcPct val="130000"/>
              </a:lnSpc>
            </a:pPr>
            <a:endParaRPr lang="zh-CN" altLang="ja-JP" sz="1400" b="1"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①  如要去医院等就诊时，请事先打电话与实施机关取得联系</a:t>
            </a:r>
            <a:r>
              <a:rPr lang="zh-CN" altLang="ja-JP" sz="1400" dirty="0" smtClean="0">
                <a:latin typeface="SimSun" panose="02010600030101010101" pitchFamily="2" charset="-122"/>
                <a:ea typeface="SimSun" panose="02010600030101010101" pitchFamily="2" charset="-122"/>
                <a:cs typeface="HG丸ｺﾞｼｯｸM-PRO"/>
              </a:rPr>
              <a:t>后</a:t>
            </a:r>
            <a:r>
              <a:rPr lang="zh-CN" altLang="en-US" sz="1400" dirty="0" smtClean="0">
                <a:latin typeface="SimSun" panose="02010600030101010101" pitchFamily="2" charset="-122"/>
                <a:ea typeface="SimSun" panose="02010600030101010101" pitchFamily="2" charset="-122"/>
                <a:cs typeface="HG丸ｺﾞｼｯｸM-PRO"/>
              </a:rPr>
              <a:t>再</a:t>
            </a:r>
            <a:r>
              <a:rPr lang="zh-CN" altLang="ja-JP" sz="1400" dirty="0" smtClean="0">
                <a:latin typeface="SimSun" panose="02010600030101010101" pitchFamily="2" charset="-122"/>
                <a:ea typeface="SimSun" panose="02010600030101010101" pitchFamily="2" charset="-122"/>
                <a:cs typeface="HG丸ｺﾞｼｯｸM-PRO"/>
              </a:rPr>
              <a:t>就诊</a:t>
            </a:r>
            <a:r>
              <a:rPr lang="zh-CN" altLang="ja-JP" sz="1400"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② </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本人确认证”由实施机关发行，是去</a:t>
            </a:r>
            <a:r>
              <a:rPr lang="zh-CN" altLang="ja-JP" sz="1400" dirty="0" smtClean="0">
                <a:latin typeface="SimSun" panose="02010600030101010101" pitchFamily="2" charset="-122"/>
                <a:ea typeface="SimSun" panose="02010600030101010101" pitchFamily="2" charset="-122"/>
                <a:cs typeface="HG丸ｺﾞｼｯｸM-PRO"/>
              </a:rPr>
              <a:t>医院等就诊时所</a:t>
            </a:r>
            <a:r>
              <a:rPr lang="zh-CN" altLang="ja-JP" sz="1400" dirty="0">
                <a:latin typeface="SimSun" panose="02010600030101010101" pitchFamily="2" charset="-122"/>
                <a:ea typeface="SimSun" panose="02010600030101010101" pitchFamily="2" charset="-122"/>
                <a:cs typeface="HG丸ｺﾞｼｯｸM-PRO"/>
              </a:rPr>
              <a:t>必需的证件，请妥善保管不要遗失。</a:t>
            </a:r>
          </a:p>
          <a:p>
            <a:pPr marL="271463" indent="-271463">
              <a:lnSpc>
                <a:spcPct val="130000"/>
              </a:lnSpc>
            </a:pPr>
            <a:endParaRPr lang="zh-CN" altLang="ja-JP" sz="1400"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③  可在支援给付实施机关指定的医院中，</a:t>
            </a:r>
            <a:r>
              <a:rPr lang="zh-CN" altLang="ja-JP" sz="1400" dirty="0" smtClean="0">
                <a:latin typeface="SimSun" panose="02010600030101010101" pitchFamily="2" charset="-122"/>
                <a:ea typeface="SimSun" panose="02010600030101010101" pitchFamily="2" charset="-122"/>
                <a:cs typeface="HG丸ｺﾞｼｯｸM-PRO"/>
              </a:rPr>
              <a:t>自由选择本人希望就医的</a:t>
            </a:r>
            <a:r>
              <a:rPr lang="zh-CN" altLang="ja-JP" sz="1400" dirty="0">
                <a:latin typeface="SimSun" panose="02010600030101010101" pitchFamily="2" charset="-122"/>
                <a:ea typeface="SimSun" panose="02010600030101010101" pitchFamily="2" charset="-122"/>
                <a:cs typeface="HG丸ｺﾞｼｯｸM-PRO"/>
              </a:rPr>
              <a:t>医院，如有想就诊的医院，</a:t>
            </a:r>
            <a:r>
              <a:rPr lang="zh-CN" altLang="ja-JP" sz="1400" dirty="0" smtClean="0">
                <a:latin typeface="SimSun" panose="02010600030101010101" pitchFamily="2" charset="-122"/>
                <a:ea typeface="SimSun" panose="02010600030101010101" pitchFamily="2" charset="-122"/>
                <a:cs typeface="HG丸ｺﾞｼｯｸM-PRO"/>
              </a:rPr>
              <a:t>请</a:t>
            </a:r>
            <a:r>
              <a:rPr lang="zh-CN" altLang="en-US" sz="1400" dirty="0" smtClean="0">
                <a:latin typeface="SimSun" panose="02010600030101010101" pitchFamily="2" charset="-122"/>
                <a:ea typeface="SimSun" panose="02010600030101010101" pitchFamily="2" charset="-122"/>
                <a:cs typeface="HG丸ｺﾞｼｯｸM-PRO"/>
              </a:rPr>
              <a:t>事先与</a:t>
            </a:r>
            <a:r>
              <a:rPr lang="zh-CN" altLang="ja-JP" sz="1400" dirty="0" smtClean="0">
                <a:latin typeface="SimSun" panose="02010600030101010101" pitchFamily="2" charset="-122"/>
                <a:ea typeface="SimSun" panose="02010600030101010101" pitchFamily="2" charset="-122"/>
                <a:cs typeface="HG丸ｺﾞｼｯｸM-PRO"/>
              </a:rPr>
              <a:t>实施机关</a:t>
            </a:r>
            <a:r>
              <a:rPr lang="zh-CN" altLang="en-US" sz="1400" dirty="0" smtClean="0">
                <a:latin typeface="SimSun" panose="02010600030101010101" pitchFamily="2" charset="-122"/>
                <a:ea typeface="SimSun" panose="02010600030101010101" pitchFamily="2" charset="-122"/>
                <a:cs typeface="HG丸ｺﾞｼｯｸM-PRO"/>
              </a:rPr>
              <a:t>联系</a:t>
            </a:r>
            <a:r>
              <a:rPr lang="zh-CN" altLang="ja-JP" sz="1400" dirty="0" smtClean="0">
                <a:latin typeface="SimSun" panose="02010600030101010101" pitchFamily="2" charset="-122"/>
                <a:ea typeface="SimSun" panose="02010600030101010101" pitchFamily="2" charset="-122"/>
                <a:cs typeface="HG丸ｺﾞｼｯｸM-PRO"/>
              </a:rPr>
              <a:t>。</a:t>
            </a:r>
            <a:endParaRPr lang="zh-CN" altLang="ja-JP" sz="1400" dirty="0">
              <a:latin typeface="SimSun" panose="02010600030101010101" pitchFamily="2" charset="-122"/>
              <a:ea typeface="SimSun" panose="02010600030101010101" pitchFamily="2" charset="-122"/>
              <a:cs typeface="HG丸ｺﾞｼｯｸM-PRO"/>
            </a:endParaRPr>
          </a:p>
          <a:p>
            <a:pPr marL="271463" indent="-271463">
              <a:lnSpc>
                <a:spcPct val="130000"/>
              </a:lnSpc>
            </a:pPr>
            <a:r>
              <a:rPr lang="zh-CN" altLang="ja-JP" sz="1400" dirty="0">
                <a:latin typeface="SimSun" panose="02010600030101010101" pitchFamily="2" charset="-122"/>
                <a:ea typeface="SimSun" panose="02010600030101010101" pitchFamily="2" charset="-122"/>
                <a:cs typeface="HG丸ｺﾞｼｯｸM-PRO"/>
              </a:rPr>
              <a:t>      有关指定医院等，可向实施机关咨询。</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en-US" sz="1400" b="1" dirty="0" smtClean="0">
                <a:latin typeface="SimSun" panose="02010600030101010101" pitchFamily="2" charset="-122"/>
                <a:ea typeface="SimSun" panose="02010600030101010101" pitchFamily="2" charset="-122"/>
                <a:cs typeface="HG丸ｺﾞｼｯｸM-PRO"/>
              </a:rPr>
              <a:t> </a:t>
            </a:r>
            <a:r>
              <a:rPr lang="ja-JP" altLang="zh-CN" sz="1400" b="1" dirty="0" smtClean="0">
                <a:latin typeface="SimSun" panose="02010600030101010101" pitchFamily="2" charset="-122"/>
                <a:ea typeface="SimSun" panose="02010600030101010101" pitchFamily="2" charset="-122"/>
                <a:cs typeface="HG丸ｺﾞｼｯｸM-PRO"/>
              </a:rPr>
              <a:t>2</a:t>
            </a: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若在</a:t>
            </a:r>
            <a:r>
              <a:rPr lang="zh-CN" altLang="ja-JP" sz="1400" b="1" dirty="0">
                <a:latin typeface="SimSun" panose="02010600030101010101" pitchFamily="2" charset="-122"/>
                <a:ea typeface="SimSun" panose="02010600030101010101" pitchFamily="2" charset="-122"/>
                <a:cs typeface="HG丸ｺﾞｼｯｸM-PRO"/>
              </a:rPr>
              <a:t>休息</a:t>
            </a:r>
            <a:r>
              <a:rPr lang="zh-CN" altLang="ja-JP" sz="1400" b="1" dirty="0" smtClean="0">
                <a:latin typeface="SimSun" panose="02010600030101010101" pitchFamily="2" charset="-122"/>
                <a:ea typeface="SimSun" panose="02010600030101010101" pitchFamily="2" charset="-122"/>
                <a:cs typeface="HG丸ｺﾞｼｯｸM-PRO"/>
              </a:rPr>
              <a:t>日或夜间突然</a:t>
            </a:r>
            <a:r>
              <a:rPr lang="zh-CN" altLang="en-US" sz="1400" b="1" dirty="0">
                <a:latin typeface="SimSun" panose="02010600030101010101" pitchFamily="2" charset="-122"/>
                <a:ea typeface="SimSun" panose="02010600030101010101" pitchFamily="2" charset="-122"/>
                <a:cs typeface="HG丸ｺﾞｼｯｸM-PRO"/>
              </a:rPr>
              <a:t>发生</a:t>
            </a:r>
            <a:r>
              <a:rPr lang="zh-CN" altLang="ja-JP" sz="1400" b="1" dirty="0" smtClean="0">
                <a:latin typeface="SimSun" panose="02010600030101010101" pitchFamily="2" charset="-122"/>
                <a:ea typeface="SimSun" panose="02010600030101010101" pitchFamily="2" charset="-122"/>
                <a:cs typeface="HG丸ｺﾞｼｯｸM-PRO"/>
              </a:rPr>
              <a:t>身体不适而无</a:t>
            </a:r>
            <a:r>
              <a:rPr lang="zh-CN" altLang="ja-JP" sz="1400" b="1" dirty="0">
                <a:latin typeface="SimSun" panose="02010600030101010101" pitchFamily="2" charset="-122"/>
                <a:ea typeface="SimSun" panose="02010600030101010101" pitchFamily="2" charset="-122"/>
                <a:cs typeface="HG丸ｺﾞｼｯｸM-PRO"/>
              </a:rPr>
              <a:t>法事先与实施机关联系时，希请在挂号处出示“本人确认证</a:t>
            </a:r>
            <a:r>
              <a:rPr lang="zh-CN" altLang="ja-JP" sz="1400" b="1" dirty="0" smtClean="0">
                <a:latin typeface="SimSun" panose="02010600030101010101" pitchFamily="2" charset="-122"/>
                <a:ea typeface="SimSun" panose="02010600030101010101" pitchFamily="2" charset="-122"/>
                <a:cs typeface="HG丸ｺﾞｼｯｸM-PRO"/>
              </a:rPr>
              <a:t>”后再就诊</a:t>
            </a:r>
            <a:r>
              <a:rPr lang="zh-CN" altLang="ja-JP" sz="1400" b="1" dirty="0">
                <a:latin typeface="SimSun" panose="02010600030101010101" pitchFamily="2" charset="-122"/>
                <a:ea typeface="SimSun" panose="02010600030101010101" pitchFamily="2" charset="-122"/>
                <a:cs typeface="HG丸ｺﾞｼｯｸM-PRO"/>
              </a:rPr>
              <a:t>。</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就诊</a:t>
            </a:r>
            <a:r>
              <a:rPr lang="zh-CN" altLang="ja-JP" sz="1400" b="1" dirty="0">
                <a:latin typeface="SimSun" panose="02010600030101010101" pitchFamily="2" charset="-122"/>
                <a:ea typeface="SimSun" panose="02010600030101010101" pitchFamily="2" charset="-122"/>
                <a:cs typeface="HG丸ｺﾞｼｯｸM-PRO"/>
              </a:rPr>
              <a:t>后，请务必及时与实施机关联系。</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p>
          <a:p>
            <a:pPr marL="271463" indent="-271463">
              <a:lnSpc>
                <a:spcPct val="130000"/>
              </a:lnSpc>
            </a:pP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b="1" dirty="0" smtClean="0">
                <a:solidFill>
                  <a:srgbClr val="000000"/>
                </a:solidFill>
                <a:latin typeface="SimSun" panose="02010600030101010101" pitchFamily="2" charset="-122"/>
                <a:ea typeface="SimSun" panose="02010600030101010101" pitchFamily="2" charset="-122"/>
                <a:cs typeface="HG丸ｺﾞｼｯｸM-PRO"/>
              </a:rPr>
              <a:t>3</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b="1" dirty="0" smtClean="0">
                <a:solidFill>
                  <a:srgbClr val="000000"/>
                </a:solidFill>
                <a:latin typeface="SimSun" panose="02010600030101010101" pitchFamily="2" charset="-122"/>
                <a:ea typeface="SimSun" panose="02010600030101010101" pitchFamily="2" charset="-122"/>
                <a:cs typeface="HG丸ｺﾞｼｯｸM-PRO"/>
              </a:rPr>
              <a:t>若</a:t>
            </a:r>
            <a:r>
              <a:rPr lang="zh-CN" altLang="ja-JP" sz="1400" b="1" dirty="0">
                <a:latin typeface="SimSun" panose="02010600030101010101" pitchFamily="2" charset="-122"/>
                <a:ea typeface="SimSun" panose="02010600030101010101" pitchFamily="2" charset="-122"/>
                <a:cs typeface="HG丸ｺﾞｼｯｸM-PRO"/>
              </a:rPr>
              <a:t>要在就近地区的医院等就诊时，或在实施机关指定的医院就诊或在由就诊的医院介绍的其他医院就诊时</a:t>
            </a:r>
            <a:r>
              <a:rPr lang="zh-CN" altLang="ja-JP" sz="1400" b="1" dirty="0" smtClean="0">
                <a:latin typeface="SimSun" panose="02010600030101010101" pitchFamily="2" charset="-122"/>
                <a:ea typeface="SimSun" panose="02010600030101010101" pitchFamily="2" charset="-122"/>
                <a:cs typeface="HG丸ｺﾞｼｯｸM-PRO"/>
              </a:rPr>
              <a:t>，</a:t>
            </a:r>
            <a:r>
              <a:rPr lang="zh-CN" altLang="en-US" sz="1400" b="1" dirty="0" smtClean="0">
                <a:latin typeface="SimSun" panose="02010600030101010101" pitchFamily="2" charset="-122"/>
                <a:ea typeface="SimSun" panose="02010600030101010101" pitchFamily="2" charset="-122"/>
                <a:cs typeface="HG丸ｺﾞｼｯｸM-PRO"/>
              </a:rPr>
              <a:t>必须</a:t>
            </a:r>
            <a:r>
              <a:rPr lang="zh-CN" altLang="ja-JP" sz="1400" b="1" dirty="0" smtClean="0">
                <a:latin typeface="SimSun" panose="02010600030101010101" pitchFamily="2" charset="-122"/>
                <a:ea typeface="SimSun" panose="02010600030101010101" pitchFamily="2" charset="-122"/>
                <a:cs typeface="HG丸ｺﾞｼｯｸM-PRO"/>
              </a:rPr>
              <a:t>事先办理手续，</a:t>
            </a:r>
            <a:r>
              <a:rPr lang="zh-CN" altLang="en-US" sz="1400" b="1" dirty="0" smtClean="0">
                <a:latin typeface="SimSun" panose="02010600030101010101" pitchFamily="2" charset="-122"/>
                <a:ea typeface="SimSun" panose="02010600030101010101" pitchFamily="2" charset="-122"/>
                <a:cs typeface="HG丸ｺﾞｼｯｸM-PRO"/>
              </a:rPr>
              <a:t>则</a:t>
            </a:r>
            <a:r>
              <a:rPr lang="zh-CN" altLang="ja-JP" sz="1400" b="1" dirty="0" smtClean="0">
                <a:latin typeface="SimSun" panose="02010600030101010101" pitchFamily="2" charset="-122"/>
                <a:ea typeface="SimSun" panose="02010600030101010101" pitchFamily="2" charset="-122"/>
                <a:cs typeface="HG丸ｺﾞｼｯｸM-PRO"/>
              </a:rPr>
              <a:t>可报销交通费</a:t>
            </a:r>
            <a:r>
              <a:rPr lang="zh-CN" altLang="ja-JP" sz="1400" b="1" dirty="0">
                <a:latin typeface="SimSun" panose="02010600030101010101" pitchFamily="2" charset="-122"/>
                <a:ea typeface="SimSun" panose="02010600030101010101" pitchFamily="2" charset="-122"/>
                <a:cs typeface="HG丸ｺﾞｼｯｸM-PRO"/>
              </a:rPr>
              <a:t>。</a:t>
            </a:r>
          </a:p>
          <a:p>
            <a:pPr marL="271463" indent="-271463">
              <a:lnSpc>
                <a:spcPct val="130000"/>
              </a:lnSpc>
            </a:pPr>
            <a:r>
              <a:rPr lang="zh-CN" altLang="ja-JP" sz="1400" b="1" dirty="0">
                <a:latin typeface="SimSun" panose="02010600030101010101" pitchFamily="2" charset="-122"/>
                <a:ea typeface="SimSun" panose="02010600030101010101" pitchFamily="2" charset="-122"/>
                <a:cs typeface="HG丸ｺﾞｼｯｸM-PRO"/>
              </a:rPr>
              <a:t>　 </a:t>
            </a:r>
            <a:r>
              <a:rPr lang="zh-CN" altLang="en-US" sz="1400" b="1" dirty="0" smtClean="0">
                <a:latin typeface="SimSun" panose="02010600030101010101" pitchFamily="2" charset="-122"/>
                <a:ea typeface="SimSun" panose="02010600030101010101" pitchFamily="2" charset="-122"/>
                <a:cs typeface="HG丸ｺﾞｼｯｸM-PRO"/>
              </a:rPr>
              <a:t>    </a:t>
            </a:r>
            <a:r>
              <a:rPr lang="zh-CN" altLang="ja-JP" sz="1400" b="1" dirty="0" smtClean="0">
                <a:latin typeface="SimSun" panose="02010600030101010101" pitchFamily="2" charset="-122"/>
                <a:ea typeface="SimSun" panose="02010600030101010101" pitchFamily="2" charset="-122"/>
                <a:cs typeface="HG丸ｺﾞｼｯｸM-PRO"/>
              </a:rPr>
              <a:t>但如</a:t>
            </a:r>
            <a:r>
              <a:rPr lang="zh-CN" altLang="ja-JP" sz="1400" b="1" dirty="0">
                <a:latin typeface="SimSun" panose="02010600030101010101" pitchFamily="2" charset="-122"/>
                <a:ea typeface="SimSun" panose="02010600030101010101" pitchFamily="2" charset="-122"/>
                <a:cs typeface="HG丸ｺﾞｼｯｸM-PRO"/>
              </a:rPr>
              <a:t>本人自行去较远的医院就诊时，交通费则不予报销</a:t>
            </a:r>
            <a:r>
              <a:rPr lang="zh-CN" altLang="ja-JP" sz="1400" b="1" dirty="0" smtClean="0">
                <a:latin typeface="SimSun" panose="02010600030101010101" pitchFamily="2" charset="-122"/>
                <a:ea typeface="SimSun" panose="02010600030101010101" pitchFamily="2" charset="-122"/>
                <a:cs typeface="HG丸ｺﾞｼｯｸM-PRO"/>
              </a:rPr>
              <a:t>，</a:t>
            </a:r>
            <a:r>
              <a:rPr lang="zh-CN" altLang="en-US" sz="1400" b="1" dirty="0" smtClean="0">
                <a:latin typeface="SimSun" panose="02010600030101010101" pitchFamily="2" charset="-122"/>
                <a:ea typeface="SimSun" panose="02010600030101010101" pitchFamily="2" charset="-122"/>
                <a:cs typeface="HG丸ｺﾞｼｯｸM-PRO"/>
              </a:rPr>
              <a:t>希</a:t>
            </a:r>
            <a:r>
              <a:rPr lang="zh-CN" altLang="ja-JP" sz="1400" b="1" dirty="0" smtClean="0">
                <a:latin typeface="SimSun" panose="02010600030101010101" pitchFamily="2" charset="-122"/>
                <a:ea typeface="SimSun" panose="02010600030101010101" pitchFamily="2" charset="-122"/>
                <a:cs typeface="HG丸ｺﾞｼｯｸM-PRO"/>
              </a:rPr>
              <a:t>请</a:t>
            </a:r>
            <a:r>
              <a:rPr lang="zh-CN" altLang="ja-JP" sz="1400" b="1" dirty="0">
                <a:latin typeface="SimSun" panose="02010600030101010101" pitchFamily="2" charset="-122"/>
                <a:ea typeface="SimSun" panose="02010600030101010101" pitchFamily="2" charset="-122"/>
                <a:cs typeface="HG丸ｺﾞｼｯｸM-PRO"/>
              </a:rPr>
              <a:t>注意，详情请向实施机关咨询。</a:t>
            </a:r>
          </a:p>
          <a:p>
            <a:pPr marL="271463" indent="-271463">
              <a:lnSpc>
                <a:spcPct val="130000"/>
              </a:lnSpc>
            </a:pPr>
            <a:endParaRPr lang="zh-CN" altLang="ja-JP" sz="1400" b="1" dirty="0">
              <a:latin typeface="SimSun" panose="02010600030101010101" pitchFamily="2" charset="-122"/>
              <a:ea typeface="SimSun" panose="02010600030101010101" pitchFamily="2" charset="-122"/>
              <a:cs typeface="HG丸ｺﾞｼｯｸM-PRO"/>
            </a:endParaRPr>
          </a:p>
          <a:p>
            <a:pPr marL="271463" indent="-271463">
              <a:lnSpc>
                <a:spcPct val="130000"/>
              </a:lnSpc>
            </a:pPr>
            <a:endParaRPr lang="en-US" altLang="ja-JP" sz="1400" b="1" dirty="0">
              <a:latin typeface="SimHei" panose="02010609060101010101" pitchFamily="49" charset="-122"/>
              <a:ea typeface="SimHei" panose="02010609060101010101" pitchFamily="49" charset="-122"/>
              <a:cs typeface="HG丸ｺﾞｼｯｸM-PRO"/>
            </a:endParaRPr>
          </a:p>
        </p:txBody>
      </p:sp>
      <p:sp>
        <p:nvSpPr>
          <p:cNvPr id="35842" name="Text Box 9" descr="右下がり対角線 (反転)"/>
          <p:cNvSpPr txBox="1">
            <a:spLocks noChangeArrowheads="1"/>
          </p:cNvSpPr>
          <p:nvPr/>
        </p:nvSpPr>
        <p:spPr bwMode="auto">
          <a:xfrm>
            <a:off x="2771775" y="9109075"/>
            <a:ext cx="129381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-14-</a:t>
            </a:r>
          </a:p>
        </p:txBody>
      </p:sp>
      <p:sp>
        <p:nvSpPr>
          <p:cNvPr id="10246" name="正方形/長方形 6"/>
          <p:cNvSpPr>
            <a:spLocks noChangeArrowheads="1"/>
          </p:cNvSpPr>
          <p:nvPr/>
        </p:nvSpPr>
        <p:spPr bwMode="auto">
          <a:xfrm>
            <a:off x="684213" y="1331913"/>
            <a:ext cx="2592387" cy="420687"/>
          </a:xfrm>
          <a:prstGeom prst="rect">
            <a:avLst/>
          </a:prstGeom>
          <a:noFill/>
          <a:ln w="9525" algn="ctr">
            <a:noFill/>
            <a:round/>
            <a:headEnd/>
            <a:tailEnd/>
          </a:ln>
        </p:spPr>
        <p:txBody>
          <a:bodyPr wrap="none" lIns="90334" tIns="45167" rIns="90334" bIns="45167" anchor="ctr"/>
          <a:lstStyle/>
          <a:p>
            <a:r>
              <a:rPr lang="ja-JP" altLang="en-US" b="1" dirty="0">
                <a:solidFill>
                  <a:srgbClr val="0033CC"/>
                </a:solidFill>
                <a:latin typeface="宋体" charset="-122"/>
                <a:ea typeface="宋体" charset="-122"/>
              </a:rPr>
              <a:t>◆ </a:t>
            </a:r>
            <a:r>
              <a:rPr lang="zh-CN" altLang="en-US" b="1" dirty="0" smtClean="0">
                <a:latin typeface="SimHei" panose="02010609060101010101" pitchFamily="49" charset="-122"/>
                <a:ea typeface="SimHei" panose="02010609060101010101" pitchFamily="49" charset="-122"/>
              </a:rPr>
              <a:t>生病受伤时</a:t>
            </a:r>
            <a:endParaRPr lang="ja-JP" altLang="en-US" dirty="0">
              <a:latin typeface="SimHei" panose="02010609060101010101" pitchFamily="49" charset="-122"/>
              <a:ea typeface="SimHei" panose="02010609060101010101" pitchFamily="49" charset="-122"/>
              <a:cs typeface="ＤＨＰ特太ゴシック体"/>
            </a:endParaRPr>
          </a:p>
        </p:txBody>
      </p:sp>
      <p:sp>
        <p:nvSpPr>
          <p:cNvPr id="9"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宋体" charset="-122"/>
                <a:ea typeface="宋体" charset="-122"/>
                <a:cs typeface="HG丸ｺﾞｼｯｸM-PRO"/>
              </a:rPr>
              <a:t>5</a:t>
            </a:r>
            <a:r>
              <a:rPr lang="ja-JP" altLang="en-US" sz="2400" b="1" dirty="0">
                <a:solidFill>
                  <a:srgbClr val="000000"/>
                </a:solidFill>
                <a:latin typeface="宋体" charset="-122"/>
                <a:ea typeface="宋体" charset="-122"/>
                <a:cs typeface="HG丸ｺﾞｼｯｸM-PRO"/>
              </a:rPr>
              <a:t>  　遇到以下情况时  </a:t>
            </a:r>
            <a:endParaRPr lang="en-US" altLang="ja-JP" sz="2400" b="1" dirty="0">
              <a:solidFill>
                <a:srgbClr val="000000"/>
              </a:solidFill>
              <a:latin typeface="宋体" charset="-122"/>
              <a:ea typeface="宋体" charset="-122"/>
              <a:cs typeface="HG丸ｺﾞｼｯｸM-PRO"/>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ext Box 14" descr="右下がり対角線 (反転)"/>
          <p:cNvSpPr txBox="1">
            <a:spLocks noChangeArrowheads="1"/>
          </p:cNvSpPr>
          <p:nvPr/>
        </p:nvSpPr>
        <p:spPr bwMode="auto">
          <a:xfrm>
            <a:off x="2771775" y="9182100"/>
            <a:ext cx="129381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-15-</a:t>
            </a:r>
          </a:p>
        </p:txBody>
      </p:sp>
      <p:grpSp>
        <p:nvGrpSpPr>
          <p:cNvPr id="36866" name="グループ化 7"/>
          <p:cNvGrpSpPr>
            <a:grpSpLocks/>
          </p:cNvGrpSpPr>
          <p:nvPr/>
        </p:nvGrpSpPr>
        <p:grpSpPr bwMode="auto">
          <a:xfrm>
            <a:off x="468313" y="2916239"/>
            <a:ext cx="5962650" cy="1891973"/>
            <a:chOff x="611957" y="4356869"/>
            <a:chExt cx="5962314" cy="1892280"/>
          </a:xfrm>
        </p:grpSpPr>
        <p:sp>
          <p:nvSpPr>
            <p:cNvPr id="11268" name="Text Box 16"/>
            <p:cNvSpPr txBox="1">
              <a:spLocks noChangeArrowheads="1"/>
            </p:cNvSpPr>
            <p:nvPr/>
          </p:nvSpPr>
          <p:spPr bwMode="auto">
            <a:xfrm>
              <a:off x="611957" y="4717290"/>
              <a:ext cx="5962314" cy="1531859"/>
            </a:xfrm>
            <a:prstGeom prst="rect">
              <a:avLst/>
            </a:prstGeom>
            <a:noFill/>
            <a:ln w="9525">
              <a:noFill/>
              <a:miter lim="800000"/>
              <a:headEnd/>
              <a:tailEnd/>
            </a:ln>
          </p:spPr>
          <p:txBody>
            <a:bodyPr lIns="90334" tIns="45167" rIns="90334" bIns="45167">
              <a:spAutoFit/>
            </a:bodyPr>
            <a:lstStyle/>
            <a:p>
              <a:pPr marL="180975" indent="-180975">
                <a:lnSpc>
                  <a:spcPct val="130000"/>
                </a:lnSpc>
              </a:pPr>
              <a:r>
                <a:rPr lang="zh-CN" altLang="ja-JP" sz="1400" dirty="0">
                  <a:latin typeface="SimHei" panose="02010609060101010101" pitchFamily="49" charset="-122"/>
                  <a:ea typeface="SimHei" panose="02010609060101010101" pitchFamily="49" charset="-122"/>
                  <a:cs typeface="HG丸ｺﾞｼｯｸM-PRO"/>
                </a:rPr>
                <a:t> </a:t>
              </a: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若需接受护理服务，</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首先要</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申请办理</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“护理认</a:t>
              </a:r>
              <a:r>
                <a:rPr lang="zh-CN" altLang="ja-JP" sz="1400" dirty="0">
                  <a:solidFill>
                    <a:srgbClr val="000000"/>
                  </a:solidFill>
                  <a:latin typeface="SimSun" panose="02010600030101010101" pitchFamily="2" charset="-122"/>
                  <a:ea typeface="SimSun" panose="02010600030101010101" pitchFamily="2" charset="-122"/>
                  <a:cs typeface="HG丸ｺﾞｼｯｸM-PRO"/>
                </a:rPr>
                <a:t>定</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然后才能接受上门护理服务及设施服务等。</a:t>
              </a:r>
            </a:p>
            <a:p>
              <a:pPr marL="180975" indent="-180975">
                <a:lnSpc>
                  <a:spcPct val="130000"/>
                </a:lnSpc>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申请“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护理认定</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时</a:t>
              </a:r>
              <a:r>
                <a:rPr lang="zh-CN" altLang="ja-JP" sz="1400" dirty="0">
                  <a:solidFill>
                    <a:srgbClr val="000000"/>
                  </a:solidFill>
                  <a:latin typeface="SimSun" panose="02010600030101010101" pitchFamily="2" charset="-122"/>
                  <a:ea typeface="SimSun" panose="02010600030101010101" pitchFamily="2" charset="-122"/>
                  <a:cs typeface="HG丸ｺﾞｼｯｸM-PRO"/>
                </a:rPr>
                <a:t>，本人必须接受认定调查等，请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事先与实施机关</a:t>
              </a:r>
              <a:r>
                <a:rPr lang="zh-CN" altLang="en-US" sz="1400" dirty="0">
                  <a:solidFill>
                    <a:srgbClr val="000000"/>
                  </a:solidFill>
                  <a:latin typeface="SimSun" panose="02010600030101010101" pitchFamily="2" charset="-122"/>
                  <a:ea typeface="SimSun" panose="02010600030101010101" pitchFamily="2" charset="-122"/>
                  <a:cs typeface="HG丸ｺﾞｼｯｸM-PRO"/>
                </a:rPr>
                <a:t>联系</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marL="180975" indent="-180975">
                <a:lnSpc>
                  <a:spcPct val="130000"/>
                </a:lnSpc>
              </a:pPr>
              <a:r>
                <a:rPr lang="ja-JP" altLang="en-US" sz="1400" dirty="0">
                  <a:latin typeface="SimSun" panose="02010600030101010101" pitchFamily="2" charset="-122"/>
                  <a:ea typeface="SimSun" panose="02010600030101010101" pitchFamily="2" charset="-122"/>
                  <a:cs typeface="HG丸ｺﾞｼｯｸM-PRO"/>
                </a:rPr>
                <a:t>　</a:t>
              </a:r>
              <a:r>
                <a:rPr lang="ja-JP" altLang="en-US" sz="1600" dirty="0">
                  <a:latin typeface="SimSun" panose="02010600030101010101" pitchFamily="2" charset="-122"/>
                  <a:ea typeface="SimSun" panose="02010600030101010101" pitchFamily="2" charset="-122"/>
                  <a:cs typeface="HG丸ｺﾞｼｯｸM-PRO"/>
                </a:rPr>
                <a:t>　</a:t>
              </a:r>
              <a:endParaRPr lang="en-US" altLang="ja-JP" sz="1600" dirty="0">
                <a:latin typeface="SimSun" panose="02010600030101010101" pitchFamily="2" charset="-122"/>
                <a:ea typeface="SimSun" panose="02010600030101010101" pitchFamily="2" charset="-122"/>
                <a:cs typeface="HG丸ｺﾞｼｯｸM-PRO"/>
              </a:endParaRPr>
            </a:p>
          </p:txBody>
        </p:sp>
        <p:sp>
          <p:nvSpPr>
            <p:cNvPr id="36873" name="正方形/長方形 15"/>
            <p:cNvSpPr>
              <a:spLocks noChangeArrowheads="1"/>
            </p:cNvSpPr>
            <p:nvPr/>
          </p:nvSpPr>
          <p:spPr bwMode="auto">
            <a:xfrm>
              <a:off x="611957" y="4356869"/>
              <a:ext cx="3233209" cy="420657"/>
            </a:xfrm>
            <a:prstGeom prst="rect">
              <a:avLst/>
            </a:prstGeom>
            <a:noFill/>
            <a:ln w="9525" algn="ctr">
              <a:noFill/>
              <a:round/>
              <a:headEnd/>
              <a:tailEnd/>
            </a:ln>
          </p:spPr>
          <p:txBody>
            <a:bodyPr wrap="none" lIns="90334" tIns="45167" rIns="90334" bIns="45167" anchor="ctr"/>
            <a:lstStyle/>
            <a:p>
              <a:pPr>
                <a:tabLst>
                  <a:tab pos="93663" algn="l"/>
                </a:tabLst>
              </a:pPr>
              <a:r>
                <a:rPr lang="ja-JP" altLang="en-US" b="1"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b="1"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ＤＨＰ特太ゴシック体"/>
                </a:rPr>
                <a:t>接受护理服务时</a:t>
              </a:r>
              <a:endParaRPr lang="ja-JP" altLang="en-US" b="1" dirty="0">
                <a:latin typeface="SimHei" panose="02010609060101010101" pitchFamily="49" charset="-122"/>
                <a:ea typeface="SimHei" panose="02010609060101010101" pitchFamily="49" charset="-122"/>
                <a:cs typeface="ＤＨＰ特太ゴシック体"/>
              </a:endParaRPr>
            </a:p>
          </p:txBody>
        </p:sp>
      </p:grpSp>
      <p:grpSp>
        <p:nvGrpSpPr>
          <p:cNvPr id="36867" name="グループ化 8"/>
          <p:cNvGrpSpPr>
            <a:grpSpLocks/>
          </p:cNvGrpSpPr>
          <p:nvPr/>
        </p:nvGrpSpPr>
        <p:grpSpPr bwMode="auto">
          <a:xfrm>
            <a:off x="468313" y="5148263"/>
            <a:ext cx="5962650" cy="1851963"/>
            <a:chOff x="539949" y="6517109"/>
            <a:chExt cx="5962314" cy="1851707"/>
          </a:xfrm>
        </p:grpSpPr>
        <p:sp>
          <p:nvSpPr>
            <p:cNvPr id="36870" name="Text Box 4"/>
            <p:cNvSpPr txBox="1">
              <a:spLocks noChangeArrowheads="1"/>
            </p:cNvSpPr>
            <p:nvPr/>
          </p:nvSpPr>
          <p:spPr bwMode="auto">
            <a:xfrm>
              <a:off x="684403" y="6877422"/>
              <a:ext cx="5817860" cy="1491394"/>
            </a:xfrm>
            <a:prstGeom prst="rect">
              <a:avLst/>
            </a:prstGeom>
            <a:noFill/>
            <a:ln w="9525">
              <a:noFill/>
              <a:miter lim="800000"/>
              <a:headEnd/>
              <a:tailEnd/>
            </a:ln>
          </p:spPr>
          <p:txBody>
            <a:bodyPr lIns="90334" tIns="45167" rIns="90334" bIns="45167">
              <a:spAutoFit/>
            </a:bodyPr>
            <a:lstStyle/>
            <a:p>
              <a:pPr>
                <a:lnSpc>
                  <a:spcPct val="130000"/>
                </a:lnSpc>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若亲属等去世，连最低</a:t>
              </a:r>
              <a:r>
                <a:rPr lang="zh-CN" altLang="ja-JP" sz="1400" dirty="0" smtClean="0">
                  <a:latin typeface="SimSun" panose="02010600030101010101" pitchFamily="2" charset="-122"/>
                  <a:ea typeface="SimSun" panose="02010600030101010101" pitchFamily="2" charset="-122"/>
                  <a:cs typeface="HG丸ｺﾞｼｯｸM-PRO"/>
                </a:rPr>
                <a:t>限度的丧事都无力办理</a:t>
              </a:r>
              <a:r>
                <a:rPr lang="zh-CN" altLang="en-US" sz="1400" dirty="0" smtClean="0">
                  <a:latin typeface="SimSun" panose="02010600030101010101" pitchFamily="2" charset="-122"/>
                  <a:ea typeface="SimSun" panose="02010600030101010101" pitchFamily="2" charset="-122"/>
                  <a:cs typeface="HG丸ｺﾞｼｯｸM-PRO"/>
                </a:rPr>
                <a:t>时</a:t>
              </a:r>
              <a:r>
                <a:rPr lang="zh-CN" altLang="ja-JP" sz="1400" dirty="0" smtClean="0">
                  <a:latin typeface="SimSun" panose="02010600030101010101" pitchFamily="2" charset="-122"/>
                  <a:ea typeface="SimSun" panose="02010600030101010101" pitchFamily="2" charset="-122"/>
                  <a:cs typeface="HG丸ｺﾞｼｯｸM-PRO"/>
                </a:rPr>
                <a:t>，可申请领取</a:t>
              </a:r>
              <a:r>
                <a:rPr lang="zh-CN" altLang="en-US" sz="1400" dirty="0" smtClean="0">
                  <a:latin typeface="SimSun" panose="02010600030101010101" pitchFamily="2" charset="-122"/>
                  <a:ea typeface="SimSun" panose="02010600030101010101" pitchFamily="2" charset="-122"/>
                  <a:cs typeface="HG丸ｺﾞｼｯｸM-PRO"/>
                </a:rPr>
                <a:t>殡葬</a:t>
              </a:r>
              <a:r>
                <a:rPr lang="zh-CN" altLang="ja-JP" sz="1400" dirty="0" smtClean="0">
                  <a:latin typeface="SimSun" panose="02010600030101010101" pitchFamily="2" charset="-122"/>
                  <a:ea typeface="SimSun" panose="02010600030101010101" pitchFamily="2" charset="-122"/>
                  <a:cs typeface="HG丸ｺﾞｼｯｸM-PRO"/>
                </a:rPr>
                <a:t>支援给付</a:t>
              </a:r>
              <a:r>
                <a:rPr lang="zh-CN" altLang="ja-JP" sz="1400" dirty="0">
                  <a:latin typeface="SimSun" panose="02010600030101010101" pitchFamily="2" charset="-122"/>
                  <a:ea typeface="SimSun" panose="02010600030101010101" pitchFamily="2" charset="-122"/>
                  <a:cs typeface="HG丸ｺﾞｼｯｸM-PRO"/>
                </a:rPr>
                <a:t>，</a:t>
              </a:r>
              <a:r>
                <a:rPr lang="zh-CN" altLang="ja-JP" sz="1400" dirty="0" smtClean="0">
                  <a:latin typeface="SimSun" panose="02010600030101010101" pitchFamily="2" charset="-122"/>
                  <a:ea typeface="SimSun" panose="02010600030101010101" pitchFamily="2" charset="-122"/>
                  <a:cs typeface="HG丸ｺﾞｼｯｸM-PRO"/>
                </a:rPr>
                <a:t>如需要领取</a:t>
              </a:r>
              <a:r>
                <a:rPr lang="zh-CN" altLang="en-US" sz="1400" dirty="0" smtClean="0">
                  <a:latin typeface="SimSun" panose="02010600030101010101" pitchFamily="2" charset="-122"/>
                  <a:ea typeface="SimSun" panose="02010600030101010101" pitchFamily="2" charset="-122"/>
                  <a:cs typeface="HG丸ｺﾞｼｯｸM-PRO"/>
                </a:rPr>
                <a:t>殡葬</a:t>
              </a:r>
              <a:r>
                <a:rPr lang="zh-CN" altLang="ja-JP" sz="1400" dirty="0" smtClean="0">
                  <a:latin typeface="SimSun" panose="02010600030101010101" pitchFamily="2" charset="-122"/>
                  <a:ea typeface="SimSun" panose="02010600030101010101" pitchFamily="2" charset="-122"/>
                  <a:cs typeface="HG丸ｺﾞｼｯｸM-PRO"/>
                </a:rPr>
                <a:t>支援给付</a:t>
              </a:r>
              <a:r>
                <a:rPr lang="zh-CN" altLang="ja-JP" sz="1400" dirty="0">
                  <a:latin typeface="SimSun" panose="02010600030101010101" pitchFamily="2" charset="-122"/>
                  <a:ea typeface="SimSun" panose="02010600030101010101" pitchFamily="2" charset="-122"/>
                  <a:cs typeface="HG丸ｺﾞｼｯｸM-PRO"/>
                </a:rPr>
                <a:t>，请在准备丧事前，尽快与实施机关联系。</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若</a:t>
              </a:r>
              <a:r>
                <a:rPr lang="zh-CN" altLang="ja-JP" sz="1400" dirty="0" smtClean="0">
                  <a:latin typeface="SimSun" panose="02010600030101010101" pitchFamily="2" charset="-122"/>
                  <a:ea typeface="SimSun" panose="02010600030101010101" pitchFamily="2" charset="-122"/>
                  <a:cs typeface="HG丸ｺﾞｼｯｸM-PRO"/>
                </a:rPr>
                <a:t>其他亲属能承办丧事</a:t>
              </a:r>
              <a:r>
                <a:rPr lang="zh-CN" altLang="ja-JP" sz="1400" dirty="0">
                  <a:latin typeface="SimSun" panose="02010600030101010101" pitchFamily="2" charset="-122"/>
                  <a:ea typeface="SimSun" panose="02010600030101010101" pitchFamily="2" charset="-122"/>
                  <a:cs typeface="HG丸ｺﾞｼｯｸM-PRO"/>
                </a:rPr>
                <a:t>，或事后提出申请，以及丧事费超出了基准额时，原则上不予支付，敬请注意。</a:t>
              </a:r>
              <a:endParaRPr lang="en-US" altLang="ja-JP" sz="1400" dirty="0">
                <a:latin typeface="SimSun" panose="02010600030101010101" pitchFamily="2" charset="-122"/>
                <a:ea typeface="SimSun" panose="02010600030101010101" pitchFamily="2" charset="-122"/>
                <a:cs typeface="HG丸ｺﾞｼｯｸM-PRO"/>
              </a:endParaRPr>
            </a:p>
          </p:txBody>
        </p:sp>
        <p:sp>
          <p:nvSpPr>
            <p:cNvPr id="11270" name="正方形/長方形 16"/>
            <p:cNvSpPr>
              <a:spLocks noChangeArrowheads="1"/>
            </p:cNvSpPr>
            <p:nvPr/>
          </p:nvSpPr>
          <p:spPr bwMode="auto">
            <a:xfrm>
              <a:off x="539949" y="6517109"/>
              <a:ext cx="2736696" cy="420629"/>
            </a:xfrm>
            <a:prstGeom prst="rect">
              <a:avLst/>
            </a:prstGeom>
            <a:noFill/>
            <a:ln w="9525" algn="ctr">
              <a:noFill/>
              <a:round/>
              <a:headEnd/>
              <a:tailEnd/>
            </a:ln>
          </p:spPr>
          <p:txBody>
            <a:bodyPr wrap="none" lIns="90334" tIns="45167" rIns="90334" bIns="45167" anchor="ctr"/>
            <a:lstStyle/>
            <a:p>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cs typeface="ＤＨＰ特太ゴシック体"/>
                </a:rPr>
                <a:t>亲属</a:t>
              </a:r>
              <a:r>
                <a:rPr lang="zh-CN" altLang="en-US" b="1" dirty="0">
                  <a:latin typeface="SimHei" panose="02010609060101010101" pitchFamily="49" charset="-122"/>
                  <a:ea typeface="SimHei" panose="02010609060101010101" pitchFamily="49" charset="-122"/>
                  <a:cs typeface="ＤＨＰ特太ゴシック体"/>
                </a:rPr>
                <a:t>等死亡时</a:t>
              </a:r>
              <a:endParaRPr lang="ja-JP" altLang="en-US" b="1" dirty="0">
                <a:latin typeface="SimHei" panose="02010609060101010101" pitchFamily="49" charset="-122"/>
                <a:ea typeface="SimHei" panose="02010609060101010101" pitchFamily="49" charset="-122"/>
                <a:cs typeface="ＤＨＰ特太ゴシック体"/>
              </a:endParaRPr>
            </a:p>
          </p:txBody>
        </p:sp>
      </p:grpSp>
      <p:sp>
        <p:nvSpPr>
          <p:cNvPr id="11271" name="正方形/長方形 19"/>
          <p:cNvSpPr>
            <a:spLocks noChangeArrowheads="1"/>
          </p:cNvSpPr>
          <p:nvPr/>
        </p:nvSpPr>
        <p:spPr bwMode="auto">
          <a:xfrm>
            <a:off x="611188" y="539750"/>
            <a:ext cx="5819775" cy="1491600"/>
          </a:xfrm>
          <a:prstGeom prst="rect">
            <a:avLst/>
          </a:prstGeom>
          <a:noFill/>
          <a:ln w="9525">
            <a:noFill/>
            <a:miter lim="800000"/>
            <a:headEnd/>
            <a:tailEnd/>
          </a:ln>
        </p:spPr>
        <p:txBody>
          <a:bodyPr lIns="90334" tIns="45167" rIns="90334" bIns="45167">
            <a:spAutoFit/>
          </a:bodyPr>
          <a:lstStyle/>
          <a:p>
            <a:pPr>
              <a:lnSpc>
                <a:spcPct val="130000"/>
              </a:lnSpc>
            </a:pPr>
            <a:endParaRPr lang="en-US" altLang="ja-JP" sz="1400" b="1" dirty="0">
              <a:solidFill>
                <a:srgbClr val="0033CC"/>
              </a:solidFill>
              <a:latin typeface="SimHei" panose="02010609060101010101" pitchFamily="49" charset="-122"/>
              <a:ea typeface="SimHei" panose="02010609060101010101" pitchFamily="49" charset="-122"/>
              <a:cs typeface="HG丸ｺﾞｼｯｸM-PRO"/>
            </a:endParaRPr>
          </a:p>
          <a:p>
            <a:pPr>
              <a:lnSpc>
                <a:spcPct val="130000"/>
              </a:lnSpc>
            </a:pPr>
            <a:r>
              <a:rPr lang="en-US" altLang="zh-CN" sz="1400" b="1" dirty="0">
                <a:latin typeface="SimSun" panose="02010600030101010101" pitchFamily="2" charset="-122"/>
                <a:ea typeface="SimSun" panose="02010600030101010101" pitchFamily="2" charset="-122"/>
                <a:cs typeface="HG丸ｺﾞｼｯｸM-PRO"/>
              </a:rPr>
              <a:t>4  </a:t>
            </a:r>
            <a:r>
              <a:rPr lang="zh-CN" altLang="en-US" sz="1400" b="1" dirty="0">
                <a:latin typeface="SimSun" panose="02010600030101010101" pitchFamily="2" charset="-122"/>
                <a:ea typeface="SimSun" panose="02010600030101010101" pitchFamily="2" charset="-122"/>
                <a:cs typeface="HG丸ｺﾞｼｯｸM-PRO"/>
              </a:rPr>
              <a:t>如接受柔道整骨、按摩指压、针灸等治疗，必须符合</a:t>
            </a:r>
            <a:r>
              <a:rPr lang="zh-CN" altLang="en-US" sz="1400" b="1" dirty="0" smtClean="0">
                <a:latin typeface="SimSun" panose="02010600030101010101" pitchFamily="2" charset="-122"/>
                <a:ea typeface="SimSun" panose="02010600030101010101" pitchFamily="2" charset="-122"/>
                <a:cs typeface="HG丸ｺﾞｼｯｸM-PRO"/>
              </a:rPr>
              <a:t>一定的条件</a:t>
            </a:r>
            <a:r>
              <a:rPr lang="zh-CN" altLang="en-US" sz="1400" b="1" dirty="0">
                <a:latin typeface="SimSun" panose="02010600030101010101" pitchFamily="2" charset="-122"/>
                <a:ea typeface="SimSun" panose="02010600030101010101" pitchFamily="2" charset="-122"/>
                <a:cs typeface="HG丸ｺﾞｼｯｸM-PRO"/>
              </a:rPr>
              <a:t>，请事先向实施机关咨询。</a:t>
            </a:r>
          </a:p>
          <a:p>
            <a:pPr>
              <a:lnSpc>
                <a:spcPct val="130000"/>
              </a:lnSpc>
            </a:pPr>
            <a:r>
              <a:rPr lang="zh-CN" altLang="en-US" sz="1400" b="1" dirty="0">
                <a:latin typeface="SimSun" panose="02010600030101010101" pitchFamily="2" charset="-122"/>
                <a:ea typeface="SimSun" panose="02010600030101010101" pitchFamily="2" charset="-122"/>
                <a:cs typeface="HG丸ｺﾞｼｯｸM-PRO"/>
              </a:rPr>
              <a:t> </a:t>
            </a:r>
          </a:p>
          <a:p>
            <a:pPr>
              <a:lnSpc>
                <a:spcPct val="130000"/>
              </a:lnSpc>
            </a:pPr>
            <a:r>
              <a:rPr lang="en-US" altLang="zh-CN" sz="1400" b="1" dirty="0">
                <a:latin typeface="SimSun" panose="02010600030101010101" pitchFamily="2" charset="-122"/>
                <a:ea typeface="SimSun" panose="02010600030101010101" pitchFamily="2" charset="-122"/>
                <a:cs typeface="HG丸ｺﾞｼｯｸM-PRO"/>
              </a:rPr>
              <a:t>5  </a:t>
            </a:r>
            <a:r>
              <a:rPr lang="zh-CN" altLang="en-US" sz="1400" b="1" dirty="0">
                <a:latin typeface="SimSun" panose="02010600030101010101" pitchFamily="2" charset="-122"/>
                <a:ea typeface="SimSun" panose="02010600030101010101" pitchFamily="2" charset="-122"/>
                <a:cs typeface="HG丸ｺﾞｼｯｸM-PRO"/>
              </a:rPr>
              <a:t>住院、出院时，或伤病治愈不需就诊时，也请与实施机关联系。</a:t>
            </a:r>
          </a:p>
        </p:txBody>
      </p:sp>
      <p:pic>
        <p:nvPicPr>
          <p:cNvPr id="36869"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750" y="828675"/>
            <a:ext cx="5761038" cy="4526276"/>
          </a:xfrm>
          <a:prstGeom prst="rect">
            <a:avLst/>
          </a:prstGeom>
          <a:noFill/>
          <a:ln w="9525">
            <a:noFill/>
            <a:miter lim="800000"/>
            <a:headEnd/>
            <a:tailEnd/>
          </a:ln>
        </p:spPr>
        <p:txBody>
          <a:bodyPr lIns="90334" tIns="45167" rIns="90334" bIns="45167">
            <a:spAutoFit/>
          </a:bodyPr>
          <a:lstStyle/>
          <a:p>
            <a:pPr>
              <a:lnSpc>
                <a:spcPct val="130000"/>
              </a:lnSpc>
            </a:pPr>
            <a:r>
              <a:rPr lang="ja-JP" altLang="en-US" sz="1400" dirty="0">
                <a:solidFill>
                  <a:srgbClr val="0033CC"/>
                </a:solidFill>
                <a:latin typeface="SimHei" panose="02010609060101010101" pitchFamily="49" charset="-122"/>
                <a:ea typeface="SimHei" panose="02010609060101010101" pitchFamily="49"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因探亲</a:t>
            </a:r>
            <a:r>
              <a:rPr lang="zh-CN" altLang="ja-JP" sz="1400" dirty="0">
                <a:latin typeface="SimSun" panose="02010600030101010101" pitchFamily="2" charset="-122"/>
                <a:ea typeface="SimSun" panose="02010600030101010101" pitchFamily="2" charset="-122"/>
                <a:cs typeface="HG丸ｺﾞｼｯｸM-PRO"/>
              </a:rPr>
              <a:t>、扫墓等理由去中国或库页岛等地时，请在出发</a:t>
            </a:r>
            <a:r>
              <a:rPr lang="zh-CN" altLang="ja-JP" sz="1400" dirty="0" smtClean="0">
                <a:latin typeface="SimSun" panose="02010600030101010101" pitchFamily="2" charset="-122"/>
                <a:ea typeface="SimSun" panose="02010600030101010101" pitchFamily="2" charset="-122"/>
                <a:cs typeface="HG丸ｺﾞｼｯｸM-PRO"/>
              </a:rPr>
              <a:t>前事先将</a:t>
            </a:r>
            <a:r>
              <a:rPr lang="zh-CN" altLang="en-US" sz="1400" dirty="0" smtClean="0">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目的</a:t>
            </a:r>
            <a:r>
              <a:rPr lang="zh-CN" altLang="ja-JP" sz="1400" dirty="0">
                <a:latin typeface="SimSun" panose="02010600030101010101" pitchFamily="2" charset="-122"/>
                <a:ea typeface="SimSun" panose="02010600030101010101" pitchFamily="2" charset="-122"/>
                <a:cs typeface="HG丸ｺﾞｼｯｸM-PRO"/>
              </a:rPr>
              <a:t>、日程及同行者等内容用书面或电话通知实施机关，约两个月左右期间可继续领取支援给付。</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回国后，请尽快与实施机关联系。</a:t>
            </a:r>
          </a:p>
          <a:p>
            <a:pPr>
              <a:lnSpc>
                <a:spcPct val="130000"/>
              </a:lnSpc>
            </a:pPr>
            <a:r>
              <a:rPr lang="zh-CN" altLang="ja-JP" sz="1400" dirty="0">
                <a:latin typeface="SimSun" panose="02010600030101010101" pitchFamily="2" charset="-122"/>
                <a:ea typeface="SimSun" panose="02010600030101010101" pitchFamily="2" charset="-122"/>
                <a:cs typeface="HG丸ｺﾞｼｯｸM-PRO"/>
              </a:rPr>
              <a:t>    如因不得已的特殊理由，出国时间超过两个月时，务必请与实施机关联系。</a:t>
            </a:r>
            <a:endParaRPr lang="zh-CN" altLang="en-US" sz="1400" dirty="0">
              <a:latin typeface="SimSun" panose="02010600030101010101" pitchFamily="2" charset="-122"/>
              <a:ea typeface="SimSun" panose="02010600030101010101" pitchFamily="2" charset="-122"/>
              <a:cs typeface="HG丸ｺﾞｼｯｸM-PRO"/>
            </a:endParaRPr>
          </a:p>
          <a:p>
            <a:pPr>
              <a:lnSpc>
                <a:spcPct val="130000"/>
              </a:lnSpc>
            </a:pPr>
            <a:r>
              <a:rPr lang="ja-JP" altLang="en-US" sz="1400" dirty="0">
                <a:latin typeface="SimSun" panose="02010600030101010101" pitchFamily="2" charset="-122"/>
                <a:ea typeface="SimSun" panose="02010600030101010101" pitchFamily="2" charset="-122"/>
                <a:cs typeface="HG丸ｺﾞｼｯｸM-PRO"/>
              </a:rPr>
              <a:t>　 </a:t>
            </a:r>
            <a:endParaRPr lang="ja-JP" altLang="zh-CN" sz="1400" dirty="0">
              <a:latin typeface="SimSun" panose="02010600030101010101" pitchFamily="2" charset="-122"/>
              <a:ea typeface="SimSun" panose="02010600030101010101" pitchFamily="2" charset="-122"/>
              <a:cs typeface="HG丸ｺﾞｼｯｸM-PRO"/>
            </a:endParaRPr>
          </a:p>
          <a:p>
            <a:pPr>
              <a:lnSpc>
                <a:spcPct val="130000"/>
              </a:lnSpc>
            </a:pPr>
            <a:r>
              <a:rPr lang="ja-JP" altLang="zh-CN" sz="1400" dirty="0">
                <a:latin typeface="SimSun" panose="02010600030101010101" pitchFamily="2" charset="-122"/>
                <a:ea typeface="SimSun" panose="02010600030101010101" pitchFamily="2" charset="-122"/>
                <a:cs typeface="HG丸ｺﾞｼｯｸM-PRO"/>
              </a:rPr>
              <a:t> </a:t>
            </a:r>
            <a:r>
              <a:rPr lang="ja-JP" altLang="en-US" sz="1400" dirty="0">
                <a:latin typeface="SimSun" panose="02010600030101010101" pitchFamily="2" charset="-122"/>
                <a:ea typeface="SimSun" panose="02010600030101010101" pitchFamily="2" charset="-122"/>
                <a:cs typeface="HG丸ｺﾞｼｯｸM-PRO"/>
              </a:rPr>
              <a:t>  </a:t>
            </a:r>
            <a:endParaRPr lang="ja-JP" altLang="zh-CN" sz="1400" dirty="0">
              <a:latin typeface="SimSun" panose="02010600030101010101" pitchFamily="2" charset="-122"/>
              <a:ea typeface="SimSun" panose="02010600030101010101" pitchFamily="2" charset="-122"/>
              <a:cs typeface="HG丸ｺﾞｼｯｸM-PRO"/>
            </a:endParaRPr>
          </a:p>
          <a:p>
            <a:pPr>
              <a:lnSpc>
                <a:spcPct val="130000"/>
              </a:lnSpc>
            </a:pPr>
            <a:r>
              <a:rPr lang="zh-CN" altLang="en-US" sz="1200" dirty="0">
                <a:latin typeface="SimSun" panose="02010600030101010101" pitchFamily="2" charset="-122"/>
                <a:ea typeface="SimSun" panose="02010600030101010101" pitchFamily="2" charset="-122"/>
                <a:cs typeface="HG丸ｺﾞｼｯｸM-PRO"/>
              </a:rPr>
              <a:t> 以探亲、扫墓、参加日中、日俄友好国际交流或由实施机关认定为与此类活动内容相同的目的以外的</a:t>
            </a:r>
            <a:r>
              <a:rPr lang="zh-CN" altLang="en-US" sz="1200" dirty="0">
                <a:solidFill>
                  <a:srgbClr val="000000"/>
                </a:solidFill>
                <a:latin typeface="SimSun" panose="02010600030101010101" pitchFamily="2" charset="-122"/>
                <a:ea typeface="SimSun" panose="02010600030101010101" pitchFamily="2" charset="-122"/>
                <a:cs typeface="HG丸ｺﾞｼｯｸM-PRO"/>
              </a:rPr>
              <a:t>目的出国，或无正当的理由而出国时间超过两个月时，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会将出国费</a:t>
            </a:r>
            <a:r>
              <a:rPr lang="zh-CN" altLang="en-US" sz="1200" dirty="0">
                <a:solidFill>
                  <a:srgbClr val="000000"/>
                </a:solidFill>
                <a:latin typeface="SimSun" panose="02010600030101010101" pitchFamily="2" charset="-122"/>
                <a:ea typeface="SimSun" panose="02010600030101010101" pitchFamily="2" charset="-122"/>
                <a:cs typeface="HG丸ｺﾞｼｯｸM-PRO"/>
              </a:rPr>
              <a:t>用</a:t>
            </a:r>
            <a:r>
              <a:rPr lang="en-US" altLang="zh-CN"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a:solidFill>
                  <a:srgbClr val="000000"/>
                </a:solidFill>
                <a:latin typeface="SimSun" panose="02010600030101010101" pitchFamily="2" charset="-122"/>
                <a:ea typeface="SimSun" panose="02010600030101010101" pitchFamily="2" charset="-122"/>
                <a:cs typeface="HG丸ｺﾞｼｯｸM-PRO"/>
              </a:rPr>
              <a:t>交通费、住宿费</a:t>
            </a:r>
            <a:r>
              <a:rPr lang="en-US" altLang="zh-CN"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认定为收入，或</a:t>
            </a:r>
            <a:r>
              <a:rPr lang="zh-CN" altLang="en-US" sz="1200" dirty="0">
                <a:solidFill>
                  <a:srgbClr val="000000"/>
                </a:solidFill>
                <a:latin typeface="SimSun" panose="02010600030101010101" pitchFamily="2" charset="-122"/>
                <a:ea typeface="SimSun" panose="02010600030101010101" pitchFamily="2" charset="-122"/>
                <a:cs typeface="HG丸ｺﾞｼｯｸM-PRO"/>
              </a:rPr>
              <a:t>者停发或取消支援给付</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，希请</a:t>
            </a:r>
            <a:r>
              <a:rPr lang="zh-CN" altLang="en-US" sz="1200" dirty="0">
                <a:solidFill>
                  <a:srgbClr val="000000"/>
                </a:solidFill>
                <a:latin typeface="SimSun" panose="02010600030101010101" pitchFamily="2" charset="-122"/>
                <a:ea typeface="SimSun" panose="02010600030101010101" pitchFamily="2" charset="-122"/>
                <a:cs typeface="HG丸ｺﾞｼｯｸM-PRO"/>
              </a:rPr>
              <a:t>注意。</a:t>
            </a:r>
          </a:p>
          <a:p>
            <a:pPr>
              <a:lnSpc>
                <a:spcPct val="130000"/>
              </a:lnSpc>
              <a:spcBef>
                <a:spcPts val="600"/>
              </a:spcBef>
            </a:pPr>
            <a:endParaRPr lang="en-US" altLang="zh-CN" sz="1400" b="1" dirty="0">
              <a:latin typeface="SimSun" panose="02010600030101010101" pitchFamily="2" charset="-122"/>
              <a:ea typeface="SimSun" panose="02010600030101010101" pitchFamily="2" charset="-122"/>
              <a:cs typeface="HG丸ｺﾞｼｯｸM-PRO"/>
            </a:endParaRPr>
          </a:p>
          <a:p>
            <a:pPr>
              <a:lnSpc>
                <a:spcPct val="130000"/>
              </a:lnSpc>
              <a:spcBef>
                <a:spcPts val="600"/>
              </a:spcBef>
            </a:pPr>
            <a:r>
              <a:rPr lang="en-US" altLang="ja-JP" sz="1400" b="1" dirty="0">
                <a:latin typeface="SimSun" panose="02010600030101010101" pitchFamily="2" charset="-122"/>
                <a:ea typeface="SimSun" panose="02010600030101010101" pitchFamily="2" charset="-122"/>
                <a:cs typeface="HG丸ｺﾞｼｯｸM-PRO"/>
              </a:rPr>
              <a:t>※</a:t>
            </a:r>
            <a:r>
              <a:rPr lang="zh-CN" altLang="en-US" sz="1400" b="1" dirty="0">
                <a:latin typeface="SimSun" panose="02010600030101010101" pitchFamily="2" charset="-122"/>
                <a:ea typeface="SimSun" panose="02010600030101010101" pitchFamily="2" charset="-122"/>
                <a:cs typeface="HG丸ｺﾞｼｯｸM-PRO"/>
              </a:rPr>
              <a:t>参加</a:t>
            </a:r>
            <a:r>
              <a:rPr lang="ja-JP" altLang="en-US" sz="1400" b="1" dirty="0">
                <a:latin typeface="SimSun" panose="02010600030101010101" pitchFamily="2" charset="-122"/>
                <a:ea typeface="SimSun" panose="02010600030101010101" pitchFamily="2" charset="-122"/>
                <a:cs typeface="HG丸ｺﾞｼｯｸM-PRO"/>
              </a:rPr>
              <a:t>海外旅行</a:t>
            </a:r>
            <a:r>
              <a:rPr lang="zh-CN" altLang="en-US" sz="1400" b="1" dirty="0">
                <a:latin typeface="SimSun" panose="02010600030101010101" pitchFamily="2" charset="-122"/>
                <a:ea typeface="SimSun" panose="02010600030101010101" pitchFamily="2" charset="-122"/>
                <a:cs typeface="HG丸ｺﾞｼｯｸM-PRO"/>
              </a:rPr>
              <a:t>保险等</a:t>
            </a:r>
            <a:endParaRPr lang="en-US" altLang="ja-JP" sz="1400" b="1" dirty="0">
              <a:latin typeface="SimSun" panose="02010600030101010101" pitchFamily="2" charset="-122"/>
              <a:ea typeface="SimSun" panose="02010600030101010101" pitchFamily="2" charset="-122"/>
              <a:cs typeface="HG丸ｺﾞｼｯｸM-PRO"/>
            </a:endParaRPr>
          </a:p>
          <a:p>
            <a:pPr>
              <a:lnSpc>
                <a:spcPct val="130000"/>
              </a:lnSpc>
            </a:pPr>
            <a:r>
              <a:rPr lang="ja-JP" altLang="zh-CN" sz="1200" dirty="0">
                <a:latin typeface="SimSun" panose="02010600030101010101" pitchFamily="2" charset="-122"/>
                <a:ea typeface="SimSun" panose="02010600030101010101" pitchFamily="2" charset="-122"/>
                <a:cs typeface="HG丸ｺﾞｼｯｸM-PRO"/>
              </a:rPr>
              <a:t> </a:t>
            </a:r>
            <a:r>
              <a:rPr lang="ja-JP" altLang="en-US" sz="1200" dirty="0">
                <a:latin typeface="SimSun" panose="02010600030101010101" pitchFamily="2" charset="-122"/>
                <a:ea typeface="SimSun" panose="02010600030101010101" pitchFamily="2" charset="-122"/>
                <a:cs typeface="HG丸ｺﾞｼｯｸM-PRO"/>
              </a:rPr>
              <a:t> </a:t>
            </a:r>
            <a:r>
              <a:rPr lang="ja-JP" altLang="zh-CN" sz="1200" dirty="0">
                <a:latin typeface="SimSun" panose="02010600030101010101" pitchFamily="2" charset="-122"/>
                <a:ea typeface="SimSun" panose="02010600030101010101" pitchFamily="2" charset="-122"/>
                <a:cs typeface="HG丸ｺﾞｼｯｸM-PRO"/>
              </a:rPr>
              <a:t> </a:t>
            </a:r>
            <a:r>
              <a:rPr lang="ja-JP" altLang="en-US" sz="1200" dirty="0">
                <a:latin typeface="SimSun" panose="02010600030101010101" pitchFamily="2" charset="-122"/>
                <a:ea typeface="SimSun" panose="02010600030101010101" pitchFamily="2" charset="-122"/>
                <a:cs typeface="HG丸ｺﾞｼｯｸM-PRO"/>
              </a:rPr>
              <a:t> </a:t>
            </a:r>
            <a:r>
              <a:rPr lang="zh-CN" altLang="en-US" sz="1200" dirty="0">
                <a:solidFill>
                  <a:srgbClr val="000000"/>
                </a:solidFill>
                <a:latin typeface="SimSun" panose="02010600030101010101" pitchFamily="2" charset="-122"/>
                <a:ea typeface="SimSun" panose="02010600030101010101" pitchFamily="2" charset="-122"/>
                <a:cs typeface="HG丸ｺﾞｼｯｸM-PRO"/>
              </a:rPr>
              <a:t>在出国期间因急病等就诊或住院时的医疗费，</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有时不能领取医疗支援给付</a:t>
            </a:r>
            <a:r>
              <a:rPr lang="zh-CN" altLang="en-US" sz="1200" dirty="0">
                <a:solidFill>
                  <a:srgbClr val="000000"/>
                </a:solidFill>
                <a:latin typeface="SimSun" panose="02010600030101010101" pitchFamily="2" charset="-122"/>
                <a:ea typeface="SimSun" panose="02010600030101010101" pitchFamily="2" charset="-122"/>
                <a:cs typeface="HG丸ｺﾞｼｯｸM-PRO"/>
              </a:rPr>
              <a:t>，</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因</a:t>
            </a:r>
            <a:r>
              <a:rPr lang="zh-CN" altLang="en-US" sz="1200" dirty="0">
                <a:solidFill>
                  <a:srgbClr val="000000"/>
                </a:solidFill>
                <a:latin typeface="SimSun" panose="02010600030101010101" pitchFamily="2" charset="-122"/>
                <a:ea typeface="SimSun" panose="02010600030101010101" pitchFamily="2" charset="-122"/>
                <a:cs typeface="HG丸ｺﾞｼｯｸM-PRO"/>
              </a:rPr>
              <a:t>此在为探亲、扫墓等而去中国或库页岛等时，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请务必加入海外</a:t>
            </a:r>
            <a:r>
              <a:rPr lang="zh-CN" altLang="en-US" sz="1200" dirty="0">
                <a:solidFill>
                  <a:srgbClr val="000000"/>
                </a:solidFill>
                <a:latin typeface="SimSun" panose="02010600030101010101" pitchFamily="2" charset="-122"/>
                <a:ea typeface="SimSun" panose="02010600030101010101" pitchFamily="2" charset="-122"/>
                <a:cs typeface="HG丸ｺﾞｼｯｸM-PRO"/>
              </a:rPr>
              <a:t>旅行保险</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37890" name="Text Box 14" descr="右下がり対角線 (反転)"/>
          <p:cNvSpPr txBox="1">
            <a:spLocks noChangeArrowheads="1"/>
          </p:cNvSpPr>
          <p:nvPr/>
        </p:nvSpPr>
        <p:spPr bwMode="auto">
          <a:xfrm>
            <a:off x="2628900" y="9182100"/>
            <a:ext cx="13636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-16-</a:t>
            </a:r>
          </a:p>
        </p:txBody>
      </p:sp>
      <p:sp>
        <p:nvSpPr>
          <p:cNvPr id="11270" name="正方形/長方形 16"/>
          <p:cNvSpPr>
            <a:spLocks noChangeArrowheads="1"/>
          </p:cNvSpPr>
          <p:nvPr/>
        </p:nvSpPr>
        <p:spPr bwMode="auto">
          <a:xfrm>
            <a:off x="539750" y="396875"/>
            <a:ext cx="5681663" cy="563563"/>
          </a:xfrm>
          <a:prstGeom prst="rect">
            <a:avLst/>
          </a:prstGeom>
          <a:noFill/>
          <a:ln w="9525" algn="ctr">
            <a:noFill/>
            <a:round/>
            <a:headEnd/>
            <a:tailEnd/>
          </a:ln>
        </p:spPr>
        <p:txBody>
          <a:bodyPr wrap="none" lIns="90334" tIns="45167" rIns="90334" bIns="45167" anchor="ctr"/>
          <a:lstStyle/>
          <a:p>
            <a:r>
              <a:rPr lang="ja-JP" altLang="en-US" dirty="0" smtClean="0">
                <a:solidFill>
                  <a:srgbClr val="0033CC"/>
                </a:solidFill>
                <a:latin typeface="SimHei" panose="02010609060101010101" pitchFamily="49" charset="-122"/>
                <a:ea typeface="SimHei" panose="02010609060101010101" pitchFamily="49" charset="-122"/>
                <a:cs typeface="HG丸ｺﾞｼｯｸM-PRO"/>
              </a:rPr>
              <a:t>◆</a:t>
            </a:r>
            <a:r>
              <a:rPr lang="zh-CN" altLang="en-US"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ＤＨＰ特太ゴシック体"/>
              </a:rPr>
              <a:t>因探亲</a:t>
            </a:r>
            <a:r>
              <a:rPr lang="zh-CN" altLang="en-US" b="1" dirty="0">
                <a:latin typeface="SimHei" panose="02010609060101010101" pitchFamily="49" charset="-122"/>
                <a:ea typeface="SimHei" panose="02010609060101010101" pitchFamily="49" charset="-122"/>
                <a:cs typeface="ＤＨＰ特太ゴシック体"/>
              </a:rPr>
              <a:t>等理由前往中国或库页岛等地时</a:t>
            </a:r>
            <a:endParaRPr lang="ja-JP" altLang="en-US" b="1" dirty="0">
              <a:latin typeface="SimHei" panose="02010609060101010101" pitchFamily="49" charset="-122"/>
              <a:ea typeface="SimHei" panose="02010609060101010101" pitchFamily="49" charset="-122"/>
              <a:cs typeface="ＤＨＰ特太ゴシック体"/>
            </a:endParaRPr>
          </a:p>
        </p:txBody>
      </p:sp>
      <p:sp>
        <p:nvSpPr>
          <p:cNvPr id="11272" name="正方形/長方形 20"/>
          <p:cNvSpPr>
            <a:spLocks noChangeArrowheads="1"/>
          </p:cNvSpPr>
          <p:nvPr/>
        </p:nvSpPr>
        <p:spPr bwMode="auto">
          <a:xfrm>
            <a:off x="611188" y="5437188"/>
            <a:ext cx="2592387" cy="431800"/>
          </a:xfrm>
          <a:prstGeom prst="rect">
            <a:avLst/>
          </a:prstGeom>
          <a:noFill/>
          <a:ln w="9525" algn="ctr">
            <a:noFill/>
            <a:round/>
            <a:headEnd/>
            <a:tailEnd/>
          </a:ln>
        </p:spPr>
        <p:txBody>
          <a:bodyPr wrap="none" lIns="90334" tIns="45167" rIns="90334" bIns="45167" anchor="ctr"/>
          <a:lstStyle/>
          <a:p>
            <a:r>
              <a:rPr lang="ja-JP" altLang="en-US" dirty="0">
                <a:solidFill>
                  <a:srgbClr val="0033CC"/>
                </a:solidFill>
                <a:latin typeface="SimHei" panose="02010609060101010101" pitchFamily="49" charset="-122"/>
                <a:ea typeface="SimHei" panose="02010609060101010101" pitchFamily="49" charset="-122"/>
                <a:cs typeface="HGPｺﾞｼｯｸE"/>
              </a:rPr>
              <a:t>◆ </a:t>
            </a:r>
            <a:r>
              <a:rPr lang="zh-CN" altLang="en-US" b="1" dirty="0" smtClean="0">
                <a:solidFill>
                  <a:srgbClr val="000000"/>
                </a:solidFill>
                <a:latin typeface="SimHei" panose="02010609060101010101" pitchFamily="49" charset="-122"/>
                <a:ea typeface="SimHei" panose="02010609060101010101" pitchFamily="49" charset="-122"/>
                <a:cs typeface="HGPｺﾞｼｯｸE"/>
              </a:rPr>
              <a:t>需要翻译人员时</a:t>
            </a:r>
            <a:endParaRPr lang="ja-JP" altLang="en-US" b="1" dirty="0">
              <a:solidFill>
                <a:srgbClr val="000000"/>
              </a:solidFill>
              <a:latin typeface="SimHei" panose="02010609060101010101" pitchFamily="49" charset="-122"/>
              <a:ea typeface="SimHei" panose="02010609060101010101" pitchFamily="49" charset="-122"/>
              <a:cs typeface="ＤＨＰ特太ゴシック体"/>
            </a:endParaRPr>
          </a:p>
        </p:txBody>
      </p:sp>
      <p:sp>
        <p:nvSpPr>
          <p:cNvPr id="37893" name="Text Box 4"/>
          <p:cNvSpPr txBox="1">
            <a:spLocks noChangeArrowheads="1"/>
          </p:cNvSpPr>
          <p:nvPr/>
        </p:nvSpPr>
        <p:spPr bwMode="auto">
          <a:xfrm>
            <a:off x="539750" y="5797550"/>
            <a:ext cx="5761038" cy="1211523"/>
          </a:xfrm>
          <a:prstGeom prst="rect">
            <a:avLst/>
          </a:prstGeom>
          <a:noFill/>
          <a:ln w="9525">
            <a:noFill/>
            <a:miter lim="800000"/>
            <a:headEnd/>
            <a:tailEnd/>
          </a:ln>
        </p:spPr>
        <p:txBody>
          <a:bodyPr lIns="90334" tIns="45167" rIns="90334" bIns="45167">
            <a:spAutoFit/>
          </a:bodyPr>
          <a:lstStyle/>
          <a:p>
            <a:pPr marL="177800" indent="-82550">
              <a:lnSpc>
                <a:spcPct val="130000"/>
              </a:lnSpc>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在就诊</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或</a:t>
            </a:r>
            <a:r>
              <a:rPr lang="zh-CN" altLang="ja-JP" sz="1400" dirty="0" smtClean="0">
                <a:latin typeface="SimSun" panose="02010600030101010101" pitchFamily="2" charset="-122"/>
                <a:ea typeface="SimSun" panose="02010600030101010101" pitchFamily="2" charset="-122"/>
                <a:cs typeface="HG丸ｺﾞｼｯｸM-PRO"/>
              </a:rPr>
              <a:t>护理设施以及</a:t>
            </a:r>
            <a:r>
              <a:rPr lang="zh-CN" altLang="ja-JP" sz="1400" dirty="0">
                <a:latin typeface="SimSun" panose="02010600030101010101" pitchFamily="2" charset="-122"/>
                <a:ea typeface="SimSun" panose="02010600030101010101" pitchFamily="2" charset="-122"/>
                <a:cs typeface="HG丸ｺﾞｼｯｸM-PRO"/>
              </a:rPr>
              <a:t>在行政机构办理手续等时，</a:t>
            </a:r>
            <a:r>
              <a:rPr lang="zh-CN" altLang="ja-JP" sz="1400" dirty="0" smtClean="0">
                <a:latin typeface="SimSun" panose="02010600030101010101" pitchFamily="2" charset="-122"/>
                <a:ea typeface="SimSun" panose="02010600030101010101" pitchFamily="2" charset="-122"/>
                <a:cs typeface="HG丸ｺﾞｼｯｸM-PRO"/>
              </a:rPr>
              <a:t>若无</a:t>
            </a:r>
            <a:r>
              <a:rPr lang="zh-CN" altLang="en-US" sz="1400" dirty="0" smtClean="0">
                <a:latin typeface="SimSun" panose="02010600030101010101" pitchFamily="2" charset="-122"/>
                <a:ea typeface="SimSun" panose="02010600030101010101" pitchFamily="2" charset="-122"/>
                <a:cs typeface="HG丸ｺﾞｼｯｸM-PRO"/>
              </a:rPr>
              <a:t>人帮助</a:t>
            </a:r>
            <a:r>
              <a:rPr lang="zh-CN" altLang="ja-JP" sz="1400" dirty="0" smtClean="0">
                <a:latin typeface="SimSun" panose="02010600030101010101" pitchFamily="2" charset="-122"/>
                <a:ea typeface="SimSun" panose="02010600030101010101" pitchFamily="2" charset="-122"/>
                <a:cs typeface="HG丸ｺﾞｼｯｸM-PRO"/>
              </a:rPr>
              <a:t>翻译</a:t>
            </a:r>
            <a:r>
              <a:rPr lang="zh-CN" altLang="ja-JP" sz="1400" dirty="0">
                <a:latin typeface="SimSun" panose="02010600030101010101" pitchFamily="2" charset="-122"/>
                <a:ea typeface="SimSun" panose="02010600030101010101" pitchFamily="2" charset="-122"/>
                <a:cs typeface="HG丸ｺﾞｼｯｸM-PRO"/>
              </a:rPr>
              <a:t>，则可请懂中文等的自立支援翻译及支援咨询员等提供翻译服务，详情请向实施机关咨询。</a:t>
            </a:r>
          </a:p>
          <a:p>
            <a:pPr marL="177800" indent="-82550">
              <a:lnSpc>
                <a:spcPct val="130000"/>
              </a:lnSpc>
            </a:pPr>
            <a:endParaRPr lang="ja-JP" altLang="en-US" sz="1400" dirty="0">
              <a:latin typeface="SimHei" panose="02010609060101010101" pitchFamily="49" charset="-122"/>
              <a:ea typeface="SimHei" panose="02010609060101010101" pitchFamily="49" charset="-122"/>
              <a:cs typeface="HG丸ｺﾞｼｯｸM-PRO"/>
            </a:endParaRPr>
          </a:p>
        </p:txBody>
      </p:sp>
      <p:sp>
        <p:nvSpPr>
          <p:cNvPr id="11" name="正方形/長方形 20"/>
          <p:cNvSpPr>
            <a:spLocks noChangeArrowheads="1"/>
          </p:cNvSpPr>
          <p:nvPr/>
        </p:nvSpPr>
        <p:spPr bwMode="auto">
          <a:xfrm>
            <a:off x="539750" y="7185025"/>
            <a:ext cx="4105275" cy="420688"/>
          </a:xfrm>
          <a:prstGeom prst="rect">
            <a:avLst/>
          </a:prstGeom>
          <a:noFill/>
          <a:ln w="9525" algn="ctr">
            <a:noFill/>
            <a:round/>
            <a:headEnd/>
            <a:tailEnd/>
          </a:ln>
        </p:spPr>
        <p:txBody>
          <a:bodyPr wrap="none" lIns="90334" tIns="45167" rIns="90334" bIns="45167" anchor="ctr"/>
          <a:lstStyle/>
          <a:p>
            <a:r>
              <a:rPr lang="ja-JP" altLang="en-US" dirty="0">
                <a:solidFill>
                  <a:srgbClr val="0033CC"/>
                </a:solidFill>
                <a:latin typeface="SimHei" panose="02010609060101010101" pitchFamily="49" charset="-122"/>
                <a:ea typeface="SimHei" panose="02010609060101010101" pitchFamily="49" charset="-122"/>
                <a:cs typeface="HG丸ｺﾞｼｯｸM-PRO"/>
              </a:rPr>
              <a:t> </a:t>
            </a:r>
            <a:r>
              <a:rPr lang="ja-JP" altLang="en-US" dirty="0" smtClean="0">
                <a:solidFill>
                  <a:srgbClr val="0033CC"/>
                </a:solidFill>
                <a:latin typeface="SimHei" panose="02010609060101010101" pitchFamily="49" charset="-122"/>
                <a:ea typeface="SimHei" panose="02010609060101010101" pitchFamily="49" charset="-122"/>
              </a:rPr>
              <a:t>◆</a:t>
            </a:r>
            <a:r>
              <a:rPr lang="zh-CN" altLang="en-US" dirty="0" smtClean="0">
                <a:solidFill>
                  <a:srgbClr val="0033CC"/>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cs typeface="ＤＨＰ特太ゴシック体"/>
              </a:rPr>
              <a:t>有烦恼需商量时</a:t>
            </a:r>
            <a:endParaRPr lang="ja-JP" altLang="en-US" b="1" dirty="0">
              <a:latin typeface="SimHei" panose="02010609060101010101" pitchFamily="49" charset="-122"/>
              <a:ea typeface="SimHei" panose="02010609060101010101" pitchFamily="49" charset="-122"/>
              <a:cs typeface="ＤＨＰ特太ゴシック体"/>
            </a:endParaRPr>
          </a:p>
        </p:txBody>
      </p:sp>
      <p:sp>
        <p:nvSpPr>
          <p:cNvPr id="12" name="正方形/長方形 11"/>
          <p:cNvSpPr/>
          <p:nvPr/>
        </p:nvSpPr>
        <p:spPr>
          <a:xfrm>
            <a:off x="539750" y="7545388"/>
            <a:ext cx="5707063" cy="1771676"/>
          </a:xfrm>
          <a:prstGeom prst="rect">
            <a:avLst/>
          </a:prstGeom>
        </p:spPr>
        <p:txBody>
          <a:bodyPr lIns="90334" tIns="45167" rIns="90334" bIns="45167">
            <a:spAutoFit/>
          </a:bodyPr>
          <a:lstStyle/>
          <a:p>
            <a:pPr marL="180975" indent="-180975">
              <a:lnSpc>
                <a:spcPct val="130000"/>
              </a:lnSpc>
            </a:pPr>
            <a:r>
              <a:rPr lang="ja-JP" altLang="en-US" sz="1400" dirty="0">
                <a:solidFill>
                  <a:srgbClr val="0033CC"/>
                </a:solidFill>
                <a:latin typeface="SimHei" panose="02010609060101010101" pitchFamily="49" charset="-122"/>
                <a:ea typeface="SimHei" panose="02010609060101010101" pitchFamily="49" charset="-122"/>
                <a:cs typeface="HG丸ｺﾞｼｯｸM-PRO"/>
              </a:rPr>
              <a:t>　　</a:t>
            </a:r>
            <a:r>
              <a:rPr lang="zh-CN" altLang="en-US" sz="1400" dirty="0" smtClean="0">
                <a:solidFill>
                  <a:srgbClr val="0033CC"/>
                </a:solidFill>
                <a:latin typeface="SimHei" panose="02010609060101010101" pitchFamily="49" charset="-122"/>
                <a:ea typeface="SimHei" panose="02010609060101010101" pitchFamily="49"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实施机关已配备“</a:t>
            </a:r>
            <a:r>
              <a:rPr lang="zh-CN" altLang="en-US" sz="1400" dirty="0">
                <a:latin typeface="SimSun" panose="02010600030101010101" pitchFamily="2" charset="-122"/>
                <a:ea typeface="SimSun" panose="02010600030101010101" pitchFamily="2" charset="-122"/>
                <a:cs typeface="HG丸ｺﾞｼｯｸM-PRO"/>
              </a:rPr>
              <a:t>支援咨询员”，会想方设法帮助解决疑难</a:t>
            </a:r>
            <a:r>
              <a:rPr lang="zh-CN" altLang="en-US" sz="1400" dirty="0" smtClean="0">
                <a:latin typeface="SimSun" panose="02010600030101010101" pitchFamily="2" charset="-122"/>
                <a:ea typeface="SimSun" panose="02010600030101010101" pitchFamily="2" charset="-122"/>
                <a:cs typeface="HG丸ｺﾞｼｯｸM-PRO"/>
              </a:rPr>
              <a:t>。</a:t>
            </a:r>
            <a:endParaRPr lang="en-US" altLang="zh-CN" sz="1400" dirty="0" smtClean="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smtClean="0">
                <a:latin typeface="SimSun" panose="02010600030101010101" pitchFamily="2" charset="-122"/>
                <a:ea typeface="SimSun" panose="02010600030101010101" pitchFamily="2" charset="-122"/>
                <a:cs typeface="HG丸ｺﾞｼｯｸM-PRO"/>
              </a:rPr>
              <a:t>  支援咨询员会听取家庭的生活情况，</a:t>
            </a:r>
            <a:r>
              <a:rPr lang="zh-CN" altLang="en-US" sz="1400" dirty="0">
                <a:latin typeface="SimSun" panose="02010600030101010101" pitchFamily="2" charset="-122"/>
                <a:ea typeface="SimSun" panose="02010600030101010101" pitchFamily="2" charset="-122"/>
                <a:cs typeface="HG丸ｺﾞｼｯｸM-PRO"/>
              </a:rPr>
              <a:t>接受各类咨询</a:t>
            </a:r>
            <a:r>
              <a:rPr lang="zh-CN" altLang="en-US" sz="1400" dirty="0" smtClean="0">
                <a:latin typeface="SimSun" panose="02010600030101010101" pitchFamily="2" charset="-122"/>
                <a:ea typeface="SimSun" panose="02010600030101010101" pitchFamily="2" charset="-122"/>
                <a:cs typeface="HG丸ｺﾞｼｯｸM-PRO"/>
              </a:rPr>
              <a:t>。</a:t>
            </a:r>
            <a:endParaRPr lang="en-US" altLang="zh-CN" sz="1400" dirty="0" smtClean="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smtClean="0">
                <a:latin typeface="SimSun" panose="02010600030101010101" pitchFamily="2" charset="-122"/>
                <a:ea typeface="SimSun" panose="02010600030101010101" pitchFamily="2" charset="-122"/>
                <a:cs typeface="HG丸ｺﾞｼｯｸM-PRO"/>
              </a:rPr>
              <a:t>  如遇到了困难</a:t>
            </a:r>
            <a:r>
              <a:rPr lang="zh-CN" altLang="en-US" sz="1400" dirty="0">
                <a:latin typeface="SimSun" panose="02010600030101010101" pitchFamily="2" charset="-122"/>
                <a:ea typeface="SimSun" panose="02010600030101010101" pitchFamily="2" charset="-122"/>
                <a:cs typeface="HG丸ｺﾞｼｯｸM-PRO"/>
              </a:rPr>
              <a:t>，请与实施机关商量。</a:t>
            </a:r>
            <a:endParaRPr lang="ja-JP" altLang="en-US" sz="1400" dirty="0">
              <a:latin typeface="SimSun" panose="02010600030101010101" pitchFamily="2" charset="-122"/>
              <a:ea typeface="SimSun" panose="02010600030101010101" pitchFamily="2" charset="-122"/>
              <a:cs typeface="HG丸ｺﾞｼｯｸM-PRO"/>
            </a:endParaRPr>
          </a:p>
          <a:p>
            <a:pPr marL="180975" indent="-180975">
              <a:lnSpc>
                <a:spcPct val="130000"/>
              </a:lnSpc>
            </a:pPr>
            <a:endParaRPr lang="zh-CN" altLang="en-US" sz="1400" dirty="0">
              <a:latin typeface="SimSun" panose="02010600030101010101" pitchFamily="2" charset="-122"/>
              <a:ea typeface="SimSun" panose="02010600030101010101" pitchFamily="2" charset="-122"/>
              <a:cs typeface="HG丸ｺﾞｼｯｸM-PRO"/>
            </a:endParaRPr>
          </a:p>
          <a:p>
            <a:pPr marL="180975" indent="-180975">
              <a:lnSpc>
                <a:spcPct val="130000"/>
              </a:lnSpc>
            </a:pPr>
            <a:r>
              <a:rPr lang="zh-CN" altLang="en-US" sz="1400" dirty="0">
                <a:latin typeface="SimHei" panose="02010609060101010101" pitchFamily="49" charset="-122"/>
                <a:ea typeface="SimHei" panose="02010609060101010101" pitchFamily="49" charset="-122"/>
                <a:cs typeface="HG丸ｺﾞｼｯｸM-PRO"/>
              </a:rPr>
              <a:t>    </a:t>
            </a:r>
          </a:p>
          <a:p>
            <a:pPr marL="180975" indent="-180975">
              <a:lnSpc>
                <a:spcPct val="130000"/>
              </a:lnSpc>
            </a:pPr>
            <a:r>
              <a:rPr lang="zh-CN" altLang="en-US" sz="1400" dirty="0">
                <a:latin typeface="SimHei" panose="02010609060101010101" pitchFamily="49" charset="-122"/>
                <a:ea typeface="SimHei" panose="02010609060101010101" pitchFamily="49" charset="-122"/>
                <a:cs typeface="HG丸ｺﾞｼｯｸM-PRO"/>
              </a:rPr>
              <a:t>    </a:t>
            </a:r>
            <a:endParaRPr lang="ja-JP" altLang="en-US" sz="1400" dirty="0">
              <a:latin typeface="SimHei" panose="02010609060101010101" pitchFamily="49" charset="-122"/>
              <a:ea typeface="SimHei" panose="02010609060101010101" pitchFamily="49" charset="-122"/>
              <a:cs typeface="HG丸ｺﾞｼｯｸM-PRO"/>
            </a:endParaRPr>
          </a:p>
        </p:txBody>
      </p:sp>
      <p:sp>
        <p:nvSpPr>
          <p:cNvPr id="37896" name="大かっこ 8"/>
          <p:cNvSpPr>
            <a:spLocks noChangeArrowheads="1"/>
          </p:cNvSpPr>
          <p:nvPr/>
        </p:nvSpPr>
        <p:spPr bwMode="auto">
          <a:xfrm>
            <a:off x="573088" y="2900363"/>
            <a:ext cx="5688012" cy="1223962"/>
          </a:xfrm>
          <a:prstGeom prst="bracketPair">
            <a:avLst>
              <a:gd name="adj" fmla="val 16667"/>
            </a:avLst>
          </a:prstGeom>
          <a:noFill/>
          <a:ln w="9525" algn="ctr">
            <a:solidFill>
              <a:schemeClr val="tx1"/>
            </a:solidFill>
            <a:round/>
            <a:headEnd/>
            <a:tailEnd/>
          </a:ln>
        </p:spPr>
        <p:txBody>
          <a:bodyPr wrap="none" anchor="ctr"/>
          <a:lstStyle/>
          <a:p>
            <a:pPr algn="ctr"/>
            <a:endParaRPr lang="ja-JP"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788" y="1260475"/>
            <a:ext cx="5659437" cy="4997175"/>
          </a:xfrm>
          <a:prstGeom prst="rect">
            <a:avLst/>
          </a:prstGeom>
          <a:noFill/>
          <a:ln w="9525">
            <a:noFill/>
            <a:miter lim="800000"/>
            <a:headEnd/>
            <a:tailEnd/>
          </a:ln>
        </p:spPr>
        <p:txBody>
          <a:bodyPr lIns="90334" tIns="45167" rIns="90334" bIns="45167">
            <a:spAutoFit/>
          </a:bodyPr>
          <a:lstStyle/>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非课税措施等</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1</a:t>
            </a: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支援给付不予扣税</a:t>
            </a:r>
            <a:r>
              <a:rPr lang="en-US" altLang="zh-CN" sz="1400" dirty="0">
                <a:latin typeface="SimSun" panose="02010600030101010101" pitchFamily="2" charset="-122"/>
                <a:ea typeface="SimSun" panose="02010600030101010101" pitchFamily="2" charset="-122"/>
              </a:rPr>
              <a:t>(</a:t>
            </a:r>
            <a:r>
              <a:rPr lang="zh-CN" altLang="en-US" sz="1400" dirty="0" smtClean="0">
                <a:latin typeface="SimSun" panose="02010600030101010101" pitchFamily="2" charset="-122"/>
                <a:ea typeface="SimSun" panose="02010600030101010101" pitchFamily="2" charset="-122"/>
              </a:rPr>
              <a:t>非课税措施</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2</a:t>
            </a:r>
            <a:r>
              <a:rPr lang="zh-CN" altLang="en-US" sz="1400" dirty="0" smtClean="0">
                <a:latin typeface="SimSun" panose="02010600030101010101" pitchFamily="2" charset="-122"/>
                <a:ea typeface="SimSun" panose="02010600030101010101" pitchFamily="2" charset="-122"/>
              </a:rPr>
              <a:t> </a:t>
            </a:r>
            <a:r>
              <a:rPr lang="en-US" altLang="zh-CN" sz="1400" dirty="0" smtClean="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若无正当理由，不予停止支援给付及减额。</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Sun" panose="02010600030101010101" pitchFamily="2" charset="-122"/>
                <a:ea typeface="SimSun" panose="02010600030101010101" pitchFamily="2" charset="-122"/>
              </a:rPr>
              <a:t> </a:t>
            </a:r>
            <a:r>
              <a:rPr lang="en-US" altLang="zh-CN" sz="1400" dirty="0">
                <a:latin typeface="SimSun" panose="02010600030101010101" pitchFamily="2" charset="-122"/>
                <a:ea typeface="SimSun" panose="02010600030101010101" pitchFamily="2" charset="-122"/>
              </a:rPr>
              <a:t>3</a:t>
            </a:r>
            <a:r>
              <a:rPr lang="zh-CN" altLang="en-US" sz="1400" dirty="0">
                <a:latin typeface="SimSun" panose="02010600030101010101" pitchFamily="2" charset="-122"/>
                <a:ea typeface="SimSun" panose="02010600030101010101" pitchFamily="2" charset="-122"/>
              </a:rPr>
              <a:t> </a:t>
            </a:r>
            <a:r>
              <a:rPr lang="en-US" altLang="zh-CN"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他人不得扣押支援给付或剥夺支援给付的资格。</a:t>
            </a:r>
            <a:endParaRPr lang="ja-JP" altLang="en-US" sz="1400" dirty="0">
              <a:latin typeface="SimSun" panose="02010600030101010101" pitchFamily="2" charset="-122"/>
              <a:ea typeface="SimSun" panose="02010600030101010101" pitchFamily="2" charset="-122"/>
            </a:endParaRPr>
          </a:p>
          <a:p>
            <a:pPr>
              <a:spcBef>
                <a:spcPct val="25000"/>
              </a:spcBef>
            </a:pPr>
            <a:r>
              <a:rPr lang="en-US" sz="1400" dirty="0">
                <a:latin typeface="SimHei" panose="02010609060101010101" pitchFamily="49" charset="-122"/>
                <a:ea typeface="SimHei" panose="02010609060101010101" pitchFamily="49" charset="-122"/>
              </a:rPr>
              <a:t> </a:t>
            </a:r>
            <a:endParaRPr lang="ja-JP" altLang="en-US" sz="1400" dirty="0">
              <a:latin typeface="SimHei" panose="02010609060101010101" pitchFamily="49" charset="-122"/>
              <a:ea typeface="SimHei" panose="02010609060101010101" pitchFamily="49" charset="-122"/>
            </a:endParaRPr>
          </a:p>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solidFill>
                  <a:srgbClr val="0033CC"/>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保管必要资料等</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dirty="0">
                <a:latin typeface="SimHei" panose="02010609060101010101" pitchFamily="49" charset="-122"/>
                <a:ea typeface="SimHei" panose="02010609060101010101" pitchFamily="49" charset="-122"/>
              </a:rPr>
              <a:t>   </a:t>
            </a:r>
            <a:r>
              <a:rPr lang="zh-CN" altLang="en-US" sz="1400" dirty="0" smtClean="0">
                <a:latin typeface="SimSun" panose="02010600030101010101" pitchFamily="2" charset="-122"/>
                <a:ea typeface="SimSun" panose="02010600030101010101" pitchFamily="2" charset="-122"/>
              </a:rPr>
              <a:t>请</a:t>
            </a:r>
            <a:r>
              <a:rPr lang="zh-CN" altLang="en-US" sz="1400" dirty="0">
                <a:latin typeface="SimSun" panose="02010600030101010101" pitchFamily="2" charset="-122"/>
                <a:ea typeface="SimSun" panose="02010600030101010101" pitchFamily="2" charset="-122"/>
              </a:rPr>
              <a:t>注意自行保管公共机关等寄来的证明资料</a:t>
            </a:r>
            <a:r>
              <a:rPr lang="zh-CN" altLang="en-US" sz="1400" dirty="0" smtClean="0">
                <a:latin typeface="SimSun" panose="02010600030101010101" pitchFamily="2" charset="-122"/>
                <a:ea typeface="SimSun" panose="02010600030101010101" pitchFamily="2" charset="-122"/>
              </a:rPr>
              <a:t>。不明时请向支援咨询员问询。</a:t>
            </a:r>
            <a:endParaRPr lang="ja-JP" altLang="en-US" sz="1400" dirty="0">
              <a:latin typeface="SimSun" panose="02010600030101010101" pitchFamily="2" charset="-122"/>
              <a:ea typeface="SimSun" panose="02010600030101010101" pitchFamily="2" charset="-122"/>
            </a:endParaRPr>
          </a:p>
          <a:p>
            <a:pPr>
              <a:spcBef>
                <a:spcPct val="25000"/>
              </a:spcBef>
            </a:pPr>
            <a:r>
              <a:rPr lang="en-US" dirty="0">
                <a:latin typeface="SimHei" panose="02010609060101010101" pitchFamily="49" charset="-122"/>
                <a:ea typeface="SimHei" panose="02010609060101010101" pitchFamily="49" charset="-122"/>
              </a:rPr>
              <a:t> </a:t>
            </a:r>
            <a:endParaRPr lang="ja-JP" altLang="en-US" dirty="0">
              <a:latin typeface="SimHei" panose="02010609060101010101" pitchFamily="49" charset="-122"/>
              <a:ea typeface="SimHei" panose="02010609060101010101" pitchFamily="49" charset="-122"/>
            </a:endParaRPr>
          </a:p>
          <a:p>
            <a:pPr>
              <a:spcBef>
                <a:spcPct val="25000"/>
              </a:spcBef>
            </a:pPr>
            <a:r>
              <a:rPr lang="ja-JP" altLang="en-US" dirty="0">
                <a:solidFill>
                  <a:srgbClr val="0033CC"/>
                </a:solidFill>
                <a:latin typeface="SimHei" panose="02010609060101010101" pitchFamily="49" charset="-122"/>
                <a:ea typeface="SimHei" panose="02010609060101010101" pitchFamily="49" charset="-122"/>
              </a:rPr>
              <a:t>◆</a:t>
            </a:r>
            <a:r>
              <a:rPr lang="zh-CN" altLang="en-US" dirty="0">
                <a:solidFill>
                  <a:srgbClr val="0033CC"/>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rPr>
              <a:t>有必要退还支援给付的情况</a:t>
            </a:r>
            <a:endParaRPr lang="ja-JP" altLang="en-US" b="1" dirty="0">
              <a:latin typeface="SimHei" panose="02010609060101010101" pitchFamily="49" charset="-122"/>
              <a:ea typeface="SimHei" panose="02010609060101010101" pitchFamily="49" charset="-122"/>
            </a:endParaRPr>
          </a:p>
          <a:p>
            <a:pPr>
              <a:spcBef>
                <a:spcPct val="25000"/>
              </a:spcBef>
            </a:pPr>
            <a:r>
              <a:rPr lang="zh-CN" altLang="en-US" sz="1400" dirty="0">
                <a:latin typeface="SimHei" panose="02010609060101010101" pitchFamily="49" charset="-122"/>
                <a:ea typeface="SimHei" panose="02010609060101010101" pitchFamily="49" charset="-122"/>
              </a:rPr>
              <a:t>    </a:t>
            </a:r>
            <a:r>
              <a:rPr lang="zh-CN" altLang="en-US" sz="1400" dirty="0">
                <a:latin typeface="SimSun" panose="02010600030101010101" pitchFamily="2" charset="-122"/>
                <a:ea typeface="SimSun" panose="02010600030101010101" pitchFamily="2" charset="-122"/>
              </a:rPr>
              <a:t>由于情况紧迫，虽有经济能力但领取了支援给付者，或因众多的原因领取了过多的给付额者，必须退还超额的部分。</a:t>
            </a:r>
            <a:endParaRPr lang="ja-JP" altLang="en-US" sz="1400" dirty="0">
              <a:latin typeface="SimSun" panose="02010600030101010101" pitchFamily="2" charset="-122"/>
              <a:ea typeface="SimSun" panose="02010600030101010101" pitchFamily="2" charset="-122"/>
            </a:endParaRPr>
          </a:p>
          <a:p>
            <a:pPr>
              <a:spcBef>
                <a:spcPct val="25000"/>
              </a:spcBef>
            </a:pPr>
            <a:r>
              <a:rPr lang="zh-CN" altLang="en-US" sz="1400" dirty="0">
                <a:latin typeface="SimSun" panose="02010600030101010101" pitchFamily="2" charset="-122"/>
                <a:ea typeface="SimSun" panose="02010600030101010101" pitchFamily="2" charset="-122"/>
              </a:rPr>
              <a:t>    领取的</a:t>
            </a:r>
            <a:r>
              <a:rPr lang="zh-CN" altLang="en-US" sz="1400" dirty="0" smtClean="0">
                <a:latin typeface="SimSun" panose="02010600030101010101" pitchFamily="2" charset="-122"/>
                <a:ea typeface="SimSun" panose="02010600030101010101" pitchFamily="2" charset="-122"/>
              </a:rPr>
              <a:t>年金额、</a:t>
            </a:r>
            <a:r>
              <a:rPr lang="zh-CN" altLang="en-US" sz="1400" dirty="0">
                <a:latin typeface="SimSun" panose="02010600030101010101" pitchFamily="2" charset="-122"/>
                <a:ea typeface="SimSun" panose="02010600030101010101" pitchFamily="2" charset="-122"/>
              </a:rPr>
              <a:t>房租金额等发生变化时，应及时与实施机关联系。</a:t>
            </a:r>
            <a:r>
              <a:rPr lang="ja-JP" altLang="en-US" sz="1400" dirty="0">
                <a:latin typeface="SimSun" panose="02010600030101010101" pitchFamily="2" charset="-122"/>
                <a:ea typeface="SimSun" panose="02010600030101010101" pitchFamily="2" charset="-122"/>
                <a:cs typeface="HG丸ｺﾞｼｯｸM-PRO"/>
              </a:rPr>
              <a:t> </a:t>
            </a:r>
            <a:r>
              <a:rPr lang="ja-JP" altLang="en-US" sz="1400" dirty="0">
                <a:latin typeface="SimHei" panose="02010609060101010101" pitchFamily="49" charset="-122"/>
                <a:ea typeface="SimHei" panose="02010609060101010101" pitchFamily="49" charset="-122"/>
                <a:cs typeface="HG丸ｺﾞｼｯｸM-PRO"/>
              </a:rPr>
              <a:t>　</a:t>
            </a:r>
            <a:endParaRPr lang="ja-JP" altLang="en-US" sz="1400" b="1" dirty="0">
              <a:latin typeface="SimHei" panose="02010609060101010101" pitchFamily="49" charset="-122"/>
              <a:ea typeface="SimHei" panose="02010609060101010101" pitchFamily="49" charset="-122"/>
              <a:cs typeface="HG丸ｺﾞｼｯｸM-PRO"/>
            </a:endParaRPr>
          </a:p>
          <a:p>
            <a:pPr>
              <a:lnSpc>
                <a:spcPct val="130000"/>
              </a:lnSpc>
            </a:pPr>
            <a:endParaRPr lang="ja-JP" altLang="en-US" sz="1400" b="1" dirty="0">
              <a:latin typeface="SimHei" panose="02010609060101010101" pitchFamily="49" charset="-122"/>
              <a:ea typeface="SimHei" panose="02010609060101010101" pitchFamily="49"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a:p>
            <a:pPr>
              <a:lnSpc>
                <a:spcPct val="130000"/>
              </a:lnSpc>
            </a:pPr>
            <a:endParaRPr lang="en-US" altLang="ja-JP" sz="1400" dirty="0">
              <a:latin typeface="SimHei" panose="02010609060101010101" pitchFamily="49" charset="-122"/>
              <a:ea typeface="SimHei" panose="02010609060101010101" pitchFamily="49" charset="-122"/>
              <a:cs typeface="HG丸ｺﾞｼｯｸM-PRO"/>
            </a:endParaRPr>
          </a:p>
          <a:p>
            <a:pPr>
              <a:lnSpc>
                <a:spcPct val="130000"/>
              </a:lnSpc>
            </a:pPr>
            <a:r>
              <a:rPr lang="ja-JP" altLang="en-US" sz="1400" dirty="0">
                <a:latin typeface="SimHei" panose="02010609060101010101" pitchFamily="49" charset="-122"/>
                <a:ea typeface="SimHei" panose="02010609060101010101" pitchFamily="49" charset="-122"/>
                <a:cs typeface="HG丸ｺﾞｼｯｸM-PRO"/>
              </a:rPr>
              <a:t>　</a:t>
            </a:r>
          </a:p>
        </p:txBody>
      </p:sp>
      <p:pic>
        <p:nvPicPr>
          <p:cNvPr id="38914" name="Picture 10" descr="j0398339[1]"/>
          <p:cNvPicPr>
            <a:picLocks noChangeAspect="1" noChangeArrowheads="1"/>
          </p:cNvPicPr>
          <p:nvPr/>
        </p:nvPicPr>
        <p:blipFill>
          <a:blip r:embed="rId2" cstate="print"/>
          <a:srcRect/>
          <a:stretch>
            <a:fillRect/>
          </a:stretch>
        </p:blipFill>
        <p:spPr bwMode="auto">
          <a:xfrm>
            <a:off x="1187450" y="8461375"/>
            <a:ext cx="4568825" cy="654050"/>
          </a:xfrm>
          <a:prstGeom prst="rect">
            <a:avLst/>
          </a:prstGeom>
          <a:noFill/>
          <a:ln w="9525">
            <a:noFill/>
            <a:miter lim="800000"/>
            <a:headEnd/>
            <a:tailEnd/>
          </a:ln>
        </p:spPr>
      </p:pic>
      <p:sp>
        <p:nvSpPr>
          <p:cNvPr id="38915" name="Text Box 9" descr="右下がり対角線 (反転)"/>
          <p:cNvSpPr txBox="1">
            <a:spLocks noChangeArrowheads="1"/>
          </p:cNvSpPr>
          <p:nvPr/>
        </p:nvSpPr>
        <p:spPr bwMode="auto">
          <a:xfrm>
            <a:off x="2916238" y="9109075"/>
            <a:ext cx="12827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-17-</a:t>
            </a:r>
          </a:p>
        </p:txBody>
      </p:sp>
      <p:sp>
        <p:nvSpPr>
          <p:cNvPr id="9"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6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其 他 注 意 事 项</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grpSp>
        <p:nvGrpSpPr>
          <p:cNvPr id="38917" name="グループ化 10"/>
          <p:cNvGrpSpPr>
            <a:grpSpLocks/>
          </p:cNvGrpSpPr>
          <p:nvPr/>
        </p:nvGrpSpPr>
        <p:grpSpPr bwMode="auto">
          <a:xfrm>
            <a:off x="971550" y="6661150"/>
            <a:ext cx="5257800" cy="1492716"/>
            <a:chOff x="827981" y="5869040"/>
            <a:chExt cx="5256584" cy="1629673"/>
          </a:xfrm>
        </p:grpSpPr>
        <p:sp>
          <p:nvSpPr>
            <p:cNvPr id="38918" name="テキスト ボックス 7"/>
            <p:cNvSpPr txBox="1">
              <a:spLocks noChangeArrowheads="1"/>
            </p:cNvSpPr>
            <p:nvPr/>
          </p:nvSpPr>
          <p:spPr bwMode="auto">
            <a:xfrm>
              <a:off x="899402" y="5869040"/>
              <a:ext cx="5113742" cy="1629673"/>
            </a:xfrm>
            <a:prstGeom prst="rect">
              <a:avLst/>
            </a:prstGeom>
            <a:noFill/>
            <a:ln w="9525">
              <a:noFill/>
              <a:miter lim="800000"/>
              <a:headEnd/>
              <a:tailEnd/>
            </a:ln>
          </p:spPr>
          <p:txBody>
            <a:bodyPr>
              <a:spAutoFit/>
            </a:bodyPr>
            <a:lstStyle/>
            <a:p>
              <a:pPr>
                <a:lnSpc>
                  <a:spcPct val="130000"/>
                </a:lnSpc>
              </a:pPr>
              <a:r>
                <a:rPr lang="ja-JP" altLang="en-US" sz="1400" dirty="0">
                  <a:latin typeface="SimHei" panose="02010609060101010101" pitchFamily="49" charset="-122"/>
                  <a:ea typeface="SimHei" panose="02010609060101010101" pitchFamily="49" charset="-122"/>
                </a:rPr>
                <a:t>　</a:t>
              </a:r>
              <a:r>
                <a:rPr lang="ja-JP" altLang="zh-CN" sz="1400" dirty="0">
                  <a:latin typeface="SimHei" panose="02010609060101010101" pitchFamily="49" charset="-122"/>
                  <a:ea typeface="SimHei" panose="02010609060101010101" pitchFamily="49" charset="-122"/>
                </a:rPr>
                <a:t> </a:t>
              </a:r>
              <a:r>
                <a:rPr lang="ja-JP" altLang="en-US" sz="1400" dirty="0">
                  <a:latin typeface="SimHei" panose="02010609060101010101" pitchFamily="49" charset="-122"/>
                  <a:ea typeface="SimHei" panose="02010609060101010101" pitchFamily="49" charset="-122"/>
                </a:rPr>
                <a:t> </a:t>
              </a:r>
              <a:r>
                <a:rPr lang="zh-CN" altLang="ja-JP" sz="1400" dirty="0" smtClean="0">
                  <a:latin typeface="SimSun" panose="02010600030101010101" pitchFamily="2" charset="-122"/>
                  <a:ea typeface="SimSun" panose="02010600030101010101" pitchFamily="2" charset="-122"/>
                  <a:cs typeface="HG丸ｺﾞｼｯｸM-PRO"/>
                </a:rPr>
                <a:t>对申请时弄虚作假</a:t>
              </a:r>
              <a:r>
                <a:rPr lang="zh-CN" altLang="ja-JP" sz="1400" dirty="0">
                  <a:latin typeface="SimSun" panose="02010600030101010101" pitchFamily="2" charset="-122"/>
                  <a:ea typeface="SimSun" panose="02010600030101010101" pitchFamily="2" charset="-122"/>
                  <a:cs typeface="HG丸ｺﾞｼｯｸM-PRO"/>
                </a:rPr>
                <a:t>或不申报经济收入等时，或以不正当的手段骗取支援给付金者，除要退还支援给付金以外，还将受到相应</a:t>
              </a:r>
              <a:r>
                <a:rPr lang="zh-CN" altLang="ja-JP" sz="1400" dirty="0" smtClean="0">
                  <a:latin typeface="SimSun" panose="02010600030101010101" pitchFamily="2" charset="-122"/>
                  <a:ea typeface="SimSun" panose="02010600030101010101" pitchFamily="2" charset="-122"/>
                  <a:cs typeface="HG丸ｺﾞｼｯｸM-PRO"/>
                </a:rPr>
                <a:t>的法律处罚</a:t>
              </a:r>
              <a:r>
                <a:rPr lang="zh-CN" altLang="ja-JP" sz="1400" dirty="0">
                  <a:latin typeface="SimSun" panose="02010600030101010101" pitchFamily="2" charset="-122"/>
                  <a:ea typeface="SimSun" panose="02010600030101010101" pitchFamily="2" charset="-122"/>
                  <a:cs typeface="HG丸ｺﾞｼｯｸM-PRO"/>
                </a:rPr>
                <a:t>，故请如实申报各项内容。</a:t>
              </a:r>
            </a:p>
            <a:p>
              <a:pPr>
                <a:lnSpc>
                  <a:spcPct val="130000"/>
                </a:lnSpc>
              </a:pPr>
              <a:endParaRPr lang="en-US" altLang="ja-JP" sz="1400" dirty="0">
                <a:latin typeface="SimSun" panose="02010600030101010101" pitchFamily="2" charset="-122"/>
                <a:ea typeface="SimSun" panose="02010600030101010101" pitchFamily="2" charset="-122"/>
                <a:cs typeface="HG丸ｺﾞｼｯｸM-PRO"/>
              </a:endParaRPr>
            </a:p>
            <a:p>
              <a:pPr>
                <a:lnSpc>
                  <a:spcPct val="130000"/>
                </a:lnSpc>
              </a:pPr>
              <a:endParaRPr lang="ja-JP" altLang="en-US" sz="1400" dirty="0">
                <a:latin typeface="SimHei" panose="02010609060101010101" pitchFamily="49" charset="-122"/>
                <a:ea typeface="SimHei" panose="02010609060101010101" pitchFamily="49" charset="-122"/>
              </a:endParaRPr>
            </a:p>
          </p:txBody>
        </p:sp>
        <p:sp>
          <p:nvSpPr>
            <p:cNvPr id="38919" name="大かっこ 9"/>
            <p:cNvSpPr>
              <a:spLocks noChangeArrowheads="1"/>
            </p:cNvSpPr>
            <p:nvPr/>
          </p:nvSpPr>
          <p:spPr bwMode="auto">
            <a:xfrm>
              <a:off x="827981" y="5941047"/>
              <a:ext cx="5256584" cy="949324"/>
            </a:xfrm>
            <a:prstGeom prst="bracketPair">
              <a:avLst>
                <a:gd name="adj" fmla="val 16667"/>
              </a:avLst>
            </a:prstGeom>
            <a:noFill/>
            <a:ln w="12700" algn="ctr">
              <a:solidFill>
                <a:schemeClr val="tx1"/>
              </a:solidFill>
              <a:round/>
              <a:headEnd/>
              <a:tailEnd/>
            </a:ln>
          </p:spPr>
          <p:txBody>
            <a:bodyPr wrap="none" anchor="ctr"/>
            <a:lstStyle/>
            <a:p>
              <a:pPr algn="ctr"/>
              <a:endParaRPr lang="ja-JP" altLang="en-US">
                <a:latin typeface="SimHei" panose="02010609060101010101" pitchFamily="49" charset="-122"/>
                <a:ea typeface="SimHei" panose="02010609060101010101" pitchFamily="49" charset="-122"/>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5" descr="右下がり対角線 (反転)"/>
          <p:cNvSpPr txBox="1">
            <a:spLocks noChangeArrowheads="1"/>
          </p:cNvSpPr>
          <p:nvPr/>
        </p:nvSpPr>
        <p:spPr bwMode="auto">
          <a:xfrm>
            <a:off x="547688" y="1620838"/>
            <a:ext cx="5889625" cy="6381143"/>
          </a:xfrm>
          <a:prstGeom prst="rect">
            <a:avLst/>
          </a:prstGeom>
          <a:noFill/>
          <a:ln w="9525" algn="ctr">
            <a:noFill/>
            <a:miter lim="800000"/>
            <a:headEnd/>
            <a:tailEnd/>
          </a:ln>
        </p:spPr>
        <p:txBody>
          <a:bodyPr lIns="90334" tIns="45167" rIns="90334" bIns="45167">
            <a:spAutoFit/>
          </a:bodyPr>
          <a:lstStyle/>
          <a:p>
            <a:pPr>
              <a:lnSpc>
                <a:spcPct val="130000"/>
              </a:lnSpc>
              <a:spcBef>
                <a:spcPts val="588"/>
              </a:spcBef>
            </a:pPr>
            <a:r>
              <a:rPr lang="en-US" altLang="ja-JP" dirty="0">
                <a:latin typeface="SimHei" pitchFamily="49" charset="-122"/>
                <a:ea typeface="SimHei" pitchFamily="49" charset="-122"/>
                <a:cs typeface="HG丸ｺﾞｼｯｸM-PRO"/>
              </a:rPr>
              <a:t>1</a:t>
            </a:r>
            <a:r>
              <a:rPr lang="ja-JP" altLang="en-US" dirty="0">
                <a:latin typeface="SimHei" pitchFamily="49" charset="-122"/>
                <a:ea typeface="SimHei" pitchFamily="49" charset="-122"/>
                <a:cs typeface="HG丸ｺﾞｼｯｸM-PRO"/>
              </a:rPr>
              <a:t>　支援制度・・・・・・・・・・・・</a:t>
            </a:r>
            <a:r>
              <a:rPr lang="ja-JP" altLang="en-US" dirty="0" smtClean="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1</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2</a:t>
            </a:r>
            <a:r>
              <a:rPr lang="ja-JP" altLang="en-US" dirty="0">
                <a:latin typeface="SimHei" pitchFamily="49" charset="-122"/>
                <a:ea typeface="SimHei" pitchFamily="49" charset="-122"/>
                <a:cs typeface="HG丸ｺﾞｼｯｸM-PRO"/>
              </a:rPr>
              <a:t>　支援给付的目的・・・・・・・・・・・・・・  </a:t>
            </a:r>
            <a:r>
              <a:rPr lang="en-US" altLang="ja-JP" sz="2400" dirty="0">
                <a:latin typeface="SimHei" pitchFamily="49" charset="-122"/>
                <a:ea typeface="SimHei" pitchFamily="49" charset="-122"/>
                <a:cs typeface="HG丸ｺﾞｼｯｸM-PRO"/>
              </a:rPr>
              <a:t>3</a:t>
            </a:r>
          </a:p>
          <a:p>
            <a:pPr>
              <a:lnSpc>
                <a:spcPct val="130000"/>
              </a:lnSpc>
              <a:spcBef>
                <a:spcPts val="588"/>
              </a:spcBef>
            </a:pPr>
            <a:r>
              <a:rPr lang="en-US" altLang="ja-JP" dirty="0">
                <a:latin typeface="SimHei" pitchFamily="49" charset="-122"/>
                <a:ea typeface="SimHei" pitchFamily="49" charset="-122"/>
                <a:cs typeface="HG丸ｺﾞｼｯｸM-PRO"/>
              </a:rPr>
              <a:t>3</a:t>
            </a:r>
            <a:r>
              <a:rPr lang="ja-JP" altLang="en-US" dirty="0">
                <a:latin typeface="SimHei" pitchFamily="49" charset="-122"/>
                <a:ea typeface="SimHei" pitchFamily="49" charset="-122"/>
                <a:cs typeface="HG丸ｺﾞｼｯｸM-PRO"/>
              </a:rPr>
              <a:t>　支援给付是指什么？・・・・・・・・・・・・  </a:t>
            </a:r>
            <a:r>
              <a:rPr lang="en-US" altLang="ja-JP" sz="2400" dirty="0">
                <a:latin typeface="SimHei" pitchFamily="49" charset="-122"/>
                <a:ea typeface="SimHei" pitchFamily="49" charset="-122"/>
                <a:cs typeface="HG丸ｺﾞｼｯｸM-PRO"/>
              </a:rPr>
              <a:t>4</a:t>
            </a:r>
          </a:p>
          <a:p>
            <a:pPr>
              <a:lnSpc>
                <a:spcPct val="130000"/>
              </a:lnSpc>
              <a:spcBef>
                <a:spcPts val="588"/>
              </a:spcBef>
            </a:pPr>
            <a:r>
              <a:rPr lang="en-US" altLang="ja-JP" dirty="0">
                <a:latin typeface="SimHei" pitchFamily="49" charset="-122"/>
                <a:ea typeface="SimHei" pitchFamily="49" charset="-122"/>
                <a:cs typeface="HG丸ｺﾞｼｯｸM-PRO"/>
              </a:rPr>
              <a:t>4</a:t>
            </a:r>
            <a:r>
              <a:rPr lang="ja-JP" altLang="en-US" dirty="0">
                <a:latin typeface="SimHei" pitchFamily="49" charset="-122"/>
                <a:ea typeface="SimHei" pitchFamily="49" charset="-122"/>
                <a:cs typeface="HG丸ｺﾞｼｯｸM-PRO"/>
              </a:rPr>
              <a:t>　支援给付领取者</a:t>
            </a:r>
            <a:r>
              <a:rPr lang="en-US" altLang="ja-JP" dirty="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或希望领取给付者</a:t>
            </a:r>
            <a:r>
              <a:rPr lang="en-US" altLang="ja-JP" dirty="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的申报事项等 </a:t>
            </a:r>
            <a:endParaRPr lang="en-US" altLang="ja-JP" dirty="0">
              <a:latin typeface="SimHei" pitchFamily="49" charset="-122"/>
              <a:ea typeface="SimHei" pitchFamily="49" charset="-122"/>
              <a:cs typeface="HG丸ｺﾞｼｯｸM-PRO"/>
            </a:endParaRPr>
          </a:p>
          <a:p>
            <a:pPr>
              <a:lnSpc>
                <a:spcPts val="2163"/>
              </a:lnSpc>
              <a:spcBef>
                <a:spcPts val="588"/>
              </a:spcBef>
            </a:pPr>
            <a:r>
              <a:rPr lang="ja-JP" altLang="en-US" dirty="0" smtClean="0">
                <a:latin typeface="SimHei" pitchFamily="49" charset="-122"/>
                <a:ea typeface="SimHei" pitchFamily="49" charset="-122"/>
                <a:cs typeface="HG丸ｺﾞｼｯｸM-PRO"/>
              </a:rPr>
              <a:t>　　　　　　　　　　　　 ・</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10</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5</a:t>
            </a:r>
            <a:r>
              <a:rPr lang="ja-JP" altLang="en-US" dirty="0">
                <a:latin typeface="SimHei" pitchFamily="49" charset="-122"/>
                <a:ea typeface="SimHei" pitchFamily="49" charset="-122"/>
                <a:cs typeface="HG丸ｺﾞｼｯｸM-PRO"/>
              </a:rPr>
              <a:t>　遇到以下情况时・・・・・・・・・・・・・・ </a:t>
            </a:r>
            <a:r>
              <a:rPr lang="en-US" altLang="ja-JP" sz="2400" dirty="0">
                <a:latin typeface="SimHei" pitchFamily="49" charset="-122"/>
                <a:ea typeface="SimHei" pitchFamily="49" charset="-122"/>
                <a:cs typeface="HG丸ｺﾞｼｯｸM-PRO"/>
              </a:rPr>
              <a:t>14</a:t>
            </a:r>
            <a:endParaRPr lang="ja-JP" altLang="en-US"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6</a:t>
            </a:r>
            <a:r>
              <a:rPr lang="ja-JP" altLang="en-US" dirty="0">
                <a:latin typeface="SimHei" pitchFamily="49" charset="-122"/>
                <a:ea typeface="SimHei" pitchFamily="49" charset="-122"/>
                <a:cs typeface="HG丸ｺﾞｼｯｸM-PRO"/>
              </a:rPr>
              <a:t>　其他注意事项・・・・・・・・・・・・・</a:t>
            </a:r>
            <a:r>
              <a:rPr lang="ja-JP" altLang="en-US" dirty="0" smtClean="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rPr>
              <a:t>・ </a:t>
            </a:r>
            <a:r>
              <a:rPr lang="en-US" altLang="ja-JP" sz="2400" dirty="0">
                <a:latin typeface="SimHei" pitchFamily="49" charset="-122"/>
                <a:ea typeface="SimHei" pitchFamily="49" charset="-122"/>
                <a:cs typeface="HG丸ｺﾞｼｯｸM-PRO"/>
              </a:rPr>
              <a:t>17</a:t>
            </a:r>
          </a:p>
          <a:p>
            <a:pPr>
              <a:lnSpc>
                <a:spcPct val="130000"/>
              </a:lnSpc>
              <a:spcBef>
                <a:spcPts val="588"/>
              </a:spcBef>
            </a:pPr>
            <a:r>
              <a:rPr lang="en-US" altLang="ja-JP" dirty="0">
                <a:latin typeface="SimHei" pitchFamily="49" charset="-122"/>
                <a:ea typeface="SimHei" pitchFamily="49" charset="-122"/>
                <a:cs typeface="HG丸ｺﾞｼｯｸM-PRO"/>
              </a:rPr>
              <a:t>7</a:t>
            </a:r>
            <a:r>
              <a:rPr lang="ja-JP" altLang="en-US" dirty="0">
                <a:latin typeface="SimHei" pitchFamily="49" charset="-122"/>
                <a:ea typeface="SimHei" pitchFamily="49" charset="-122"/>
                <a:cs typeface="HG丸ｺﾞｼｯｸM-PRO"/>
              </a:rPr>
              <a:t>　</a:t>
            </a:r>
            <a:r>
              <a:rPr lang="ja-JP" altLang="en-US" dirty="0">
                <a:solidFill>
                  <a:srgbClr val="000000"/>
                </a:solidFill>
                <a:latin typeface="SimHei" pitchFamily="49" charset="-122"/>
                <a:ea typeface="SimHei" pitchFamily="49" charset="-122"/>
                <a:cs typeface="HG丸ｺﾞｼｯｸM-PRO"/>
              </a:rPr>
              <a:t>配偶支援金</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18</a:t>
            </a:r>
            <a:endParaRPr lang="en-US" altLang="ja-JP" sz="2400"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8</a:t>
            </a:r>
            <a:r>
              <a:rPr lang="ja-JP" altLang="en-US" dirty="0">
                <a:latin typeface="SimHei" pitchFamily="49" charset="-122"/>
                <a:ea typeface="SimHei" pitchFamily="49" charset="-122"/>
                <a:cs typeface="HG丸ｺﾞｼｯｸM-PRO"/>
              </a:rPr>
              <a:t>　</a:t>
            </a:r>
            <a:r>
              <a:rPr lang="ja-JP" altLang="en-US" dirty="0">
                <a:solidFill>
                  <a:srgbClr val="000000"/>
                </a:solidFill>
                <a:latin typeface="SimHei" pitchFamily="49" charset="-122"/>
                <a:ea typeface="SimHei" pitchFamily="49" charset="-122"/>
                <a:cs typeface="HG丸ｺﾞｼｯｸM-PRO"/>
              </a:rPr>
              <a:t>有疑问需商量时・・・・・・・・・・</a:t>
            </a:r>
            <a:r>
              <a:rPr lang="ja-JP" altLang="en-US" dirty="0" smtClean="0">
                <a:solidFill>
                  <a:srgbClr val="000000"/>
                </a:solidFill>
                <a:latin typeface="SimHei" pitchFamily="49" charset="-122"/>
                <a:ea typeface="SimHei" pitchFamily="49" charset="-122"/>
                <a:cs typeface="HG丸ｺﾞｼｯｸM-PRO"/>
              </a:rPr>
              <a:t>・・</a:t>
            </a:r>
            <a:r>
              <a:rPr lang="ja-JP" altLang="en-US" dirty="0">
                <a:solidFill>
                  <a:srgbClr val="000000"/>
                </a:solidFill>
                <a:latin typeface="SimHei" pitchFamily="49" charset="-122"/>
                <a:ea typeface="SimHei" pitchFamily="49" charset="-122"/>
                <a:cs typeface="HG丸ｺﾞｼｯｸM-PRO"/>
              </a:rPr>
              <a:t>・</a:t>
            </a:r>
            <a:r>
              <a:rPr lang="ja-JP" altLang="en-US" dirty="0" smtClean="0">
                <a:solidFill>
                  <a:srgbClr val="000000"/>
                </a:solidFill>
                <a:latin typeface="SimHei" pitchFamily="49" charset="-122"/>
                <a:ea typeface="SimHei" pitchFamily="49" charset="-122"/>
                <a:cs typeface="HG丸ｺﾞｼｯｸM-PRO"/>
              </a:rPr>
              <a:t>・ </a:t>
            </a:r>
            <a:r>
              <a:rPr lang="en-US" altLang="ja-JP" sz="2400" dirty="0" smtClean="0">
                <a:solidFill>
                  <a:srgbClr val="000000"/>
                </a:solidFill>
                <a:latin typeface="SimHei" pitchFamily="49" charset="-122"/>
                <a:ea typeface="SimHei" pitchFamily="49" charset="-122"/>
                <a:cs typeface="HG丸ｺﾞｼｯｸM-PRO"/>
              </a:rPr>
              <a:t>20</a:t>
            </a:r>
            <a:endParaRPr lang="en-US" altLang="ja-JP" dirty="0">
              <a:latin typeface="SimHei" pitchFamily="49" charset="-122"/>
              <a:ea typeface="SimHei" pitchFamily="49" charset="-122"/>
              <a:cs typeface="HG丸ｺﾞｼｯｸM-PRO"/>
            </a:endParaRPr>
          </a:p>
          <a:p>
            <a:pPr>
              <a:lnSpc>
                <a:spcPct val="130000"/>
              </a:lnSpc>
              <a:spcBef>
                <a:spcPts val="588"/>
              </a:spcBef>
            </a:pPr>
            <a:r>
              <a:rPr lang="en-US" altLang="ja-JP" dirty="0">
                <a:latin typeface="SimHei" pitchFamily="49" charset="-122"/>
                <a:ea typeface="SimHei" pitchFamily="49" charset="-122"/>
                <a:cs typeface="HG丸ｺﾞｼｯｸM-PRO"/>
              </a:rPr>
              <a:t>9</a:t>
            </a:r>
            <a:r>
              <a:rPr lang="ja-JP" altLang="en-US" dirty="0">
                <a:latin typeface="SimHei" pitchFamily="49" charset="-122"/>
                <a:ea typeface="SimHei" pitchFamily="49" charset="-122"/>
                <a:cs typeface="HG丸ｺﾞｼｯｸM-PRO"/>
              </a:rPr>
              <a:t>　地区社会中的生活支援等的指南・・</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21</a:t>
            </a:r>
            <a:endParaRPr lang="en-US" altLang="ja-JP" sz="2400" dirty="0">
              <a:latin typeface="SimHei" pitchFamily="49" charset="-122"/>
              <a:ea typeface="SimHei" pitchFamily="49" charset="-122"/>
              <a:cs typeface="HG丸ｺﾞｼｯｸM-PRO"/>
            </a:endParaRPr>
          </a:p>
          <a:p>
            <a:pPr>
              <a:lnSpc>
                <a:spcPct val="130000"/>
              </a:lnSpc>
              <a:spcBef>
                <a:spcPts val="588"/>
              </a:spcBef>
            </a:pPr>
            <a:r>
              <a:rPr lang="en-US" altLang="ja-JP" sz="2000" dirty="0" smtClean="0">
                <a:latin typeface="SimHei" pitchFamily="49" charset="-122"/>
                <a:ea typeface="SimHei" pitchFamily="49" charset="-122"/>
                <a:cs typeface="HG丸ｺﾞｼｯｸM-PRO"/>
              </a:rPr>
              <a:t>10</a:t>
            </a:r>
            <a:r>
              <a:rPr lang="ja-JP" altLang="en-US" sz="2000" dirty="0" smtClean="0">
                <a:latin typeface="SimHei" pitchFamily="49" charset="-122"/>
                <a:ea typeface="SimHei" pitchFamily="49" charset="-122"/>
                <a:cs typeface="HG丸ｺﾞｼｯｸM-PRO"/>
              </a:rPr>
              <a:t> </a:t>
            </a:r>
            <a:r>
              <a:rPr lang="ja-JP" altLang="en-US" dirty="0" smtClean="0">
                <a:latin typeface="SimHei" pitchFamily="49" charset="-122"/>
                <a:ea typeface="SimHei" pitchFamily="49" charset="-122"/>
                <a:cs typeface="HG丸ｺﾞｼｯｸM-PRO"/>
              </a:rPr>
              <a:t>有关中国归</a:t>
            </a:r>
            <a:r>
              <a:rPr lang="ja-JP" altLang="en-US" dirty="0">
                <a:latin typeface="SimHei" pitchFamily="49" charset="-122"/>
                <a:ea typeface="SimHei" pitchFamily="49" charset="-122"/>
                <a:cs typeface="HG丸ｺﾞｼｯｸM-PRO"/>
              </a:rPr>
              <a:t>国者支援・交流中心・</a:t>
            </a:r>
            <a:r>
              <a:rPr lang="ja-JP" altLang="en-US" dirty="0" smtClean="0">
                <a:latin typeface="SimHei" pitchFamily="49" charset="-122"/>
                <a:ea typeface="SimHei" pitchFamily="49" charset="-122"/>
                <a:cs typeface="HG丸ｺﾞｼｯｸM-PRO"/>
              </a:rPr>
              <a:t>・・・・</a:t>
            </a:r>
            <a:r>
              <a:rPr lang="ja-JP" altLang="en-US" dirty="0">
                <a:latin typeface="SimHei" pitchFamily="49" charset="-122"/>
                <a:ea typeface="SimHei" pitchFamily="49" charset="-122"/>
                <a:cs typeface="HG丸ｺﾞｼｯｸM-PRO"/>
              </a:rPr>
              <a:t>・</a:t>
            </a:r>
            <a:r>
              <a:rPr lang="ja-JP" altLang="en-US" dirty="0" smtClean="0">
                <a:latin typeface="SimHei" pitchFamily="49" charset="-122"/>
                <a:ea typeface="SimHei" pitchFamily="49" charset="-122"/>
                <a:cs typeface="HG丸ｺﾞｼｯｸM-PRO"/>
              </a:rPr>
              <a:t>・ </a:t>
            </a:r>
            <a:r>
              <a:rPr lang="en-US" altLang="ja-JP" sz="2400" dirty="0" smtClean="0">
                <a:latin typeface="SimHei" pitchFamily="49" charset="-122"/>
                <a:ea typeface="SimHei" pitchFamily="49" charset="-122"/>
                <a:cs typeface="HG丸ｺﾞｼｯｸM-PRO"/>
              </a:rPr>
              <a:t>22</a:t>
            </a:r>
            <a:endParaRPr lang="ja-JP" altLang="en-US" sz="2400" dirty="0">
              <a:latin typeface="SimHei" pitchFamily="49" charset="-122"/>
              <a:ea typeface="SimHei" pitchFamily="49" charset="-122"/>
              <a:cs typeface="HG丸ｺﾞｼｯｸM-PRO"/>
            </a:endParaRPr>
          </a:p>
          <a:p>
            <a:pPr>
              <a:lnSpc>
                <a:spcPct val="130000"/>
              </a:lnSpc>
              <a:spcBef>
                <a:spcPts val="588"/>
              </a:spcBef>
            </a:pPr>
            <a:endParaRPr lang="ja-JP" altLang="en-US" sz="2400" dirty="0">
              <a:latin typeface="SimHei" pitchFamily="49" charset="-122"/>
              <a:ea typeface="SimHei" pitchFamily="49" charset="-122"/>
              <a:cs typeface="HG丸ｺﾞｼｯｸM-PRO"/>
            </a:endParaRPr>
          </a:p>
        </p:txBody>
      </p:sp>
      <p:sp>
        <p:nvSpPr>
          <p:cNvPr id="6" name="上リボン 5"/>
          <p:cNvSpPr/>
          <p:nvPr/>
        </p:nvSpPr>
        <p:spPr bwMode="auto">
          <a:xfrm>
            <a:off x="539750" y="612775"/>
            <a:ext cx="5832475" cy="612775"/>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wrap="none" anchor="ctr"/>
          <a:lstStyle/>
          <a:p>
            <a:pPr algn="ctr">
              <a:spcBef>
                <a:spcPct val="50000"/>
              </a:spcBef>
            </a:pPr>
            <a:r>
              <a:rPr lang="ja-JP" altLang="en-US" sz="2400" b="1" dirty="0">
                <a:latin typeface="SimHei" panose="02010609060101010101" pitchFamily="49" charset="-122"/>
                <a:ea typeface="SimHei" panose="02010609060101010101" pitchFamily="49" charset="-122"/>
                <a:cs typeface="HG丸ｺﾞｼｯｸM-PRO"/>
              </a:rPr>
              <a:t>目　　　</a:t>
            </a:r>
            <a:r>
              <a:rPr lang="zh-CN" altLang="en-US" sz="2400" b="1" dirty="0">
                <a:latin typeface="SimHei" panose="02010609060101010101" pitchFamily="49" charset="-122"/>
                <a:ea typeface="SimHei" panose="02010609060101010101" pitchFamily="49" charset="-122"/>
                <a:cs typeface="HG丸ｺﾞｼｯｸM-PRO"/>
              </a:rPr>
              <a:t>录</a:t>
            </a:r>
          </a:p>
        </p:txBody>
      </p:sp>
      <p:sp>
        <p:nvSpPr>
          <p:cNvPr id="4" name="正方形/長方形 3"/>
          <p:cNvSpPr/>
          <p:nvPr/>
        </p:nvSpPr>
        <p:spPr>
          <a:xfrm>
            <a:off x="547688" y="7524750"/>
            <a:ext cx="5976937" cy="461665"/>
          </a:xfrm>
          <a:prstGeom prst="rect">
            <a:avLst/>
          </a:prstGeom>
        </p:spPr>
        <p:txBody>
          <a:bodyPr>
            <a:spAutoFit/>
          </a:bodyPr>
          <a:lstStyle/>
          <a:p>
            <a:r>
              <a:rPr lang="ja-JP" altLang="en-US" dirty="0" smtClean="0">
                <a:latin typeface="SimHei" pitchFamily="49" charset="-122"/>
                <a:ea typeface="SimHei" pitchFamily="49" charset="-122"/>
                <a:cs typeface="HG丸ｺﾞｼｯｸM-PRO"/>
              </a:rPr>
              <a:t>○  中国归</a:t>
            </a:r>
            <a:r>
              <a:rPr lang="ja-JP" altLang="en-US" dirty="0">
                <a:latin typeface="SimHei" pitchFamily="49" charset="-122"/>
                <a:ea typeface="SimHei" pitchFamily="49" charset="-122"/>
                <a:cs typeface="HG丸ｺﾞｼｯｸM-PRO"/>
              </a:rPr>
              <a:t>国者支援・交流</a:t>
            </a:r>
            <a:r>
              <a:rPr lang="ja-JP" altLang="en-US" dirty="0" smtClean="0">
                <a:solidFill>
                  <a:srgbClr val="000000"/>
                </a:solidFill>
                <a:latin typeface="SimHei" pitchFamily="49" charset="-122"/>
                <a:ea typeface="SimHei" pitchFamily="49" charset="-122"/>
                <a:cs typeface="HG丸ｺﾞｼｯｸM-PRO"/>
              </a:rPr>
              <a:t>中心</a:t>
            </a:r>
            <a:r>
              <a:rPr lang="zh-CN" altLang="en-US" dirty="0" smtClean="0">
                <a:solidFill>
                  <a:srgbClr val="000000"/>
                </a:solidFill>
                <a:latin typeface="SimHei" pitchFamily="49" charset="-122"/>
                <a:ea typeface="SimHei" pitchFamily="49" charset="-122"/>
                <a:cs typeface="HG丸ｺﾞｼｯｸM-PRO"/>
              </a:rPr>
              <a:t>的联系地址</a:t>
            </a:r>
            <a:r>
              <a:rPr lang="ja-JP" altLang="en-US" dirty="0" smtClean="0">
                <a:latin typeface="SimHei" pitchFamily="49" charset="-122"/>
                <a:ea typeface="SimHei" pitchFamily="49" charset="-122"/>
                <a:cs typeface="HG丸ｺﾞｼｯｸM-PRO"/>
              </a:rPr>
              <a:t> </a:t>
            </a:r>
            <a:r>
              <a:rPr lang="ja-JP" altLang="en-US" dirty="0">
                <a:latin typeface="SimHei" pitchFamily="49" charset="-122"/>
                <a:ea typeface="SimHei" pitchFamily="49" charset="-122"/>
                <a:cs typeface="HG丸ｺﾞｼｯｸM-PRO"/>
              </a:rPr>
              <a:t>・・・ </a:t>
            </a:r>
            <a:r>
              <a:rPr lang="en-US" altLang="ja-JP" sz="2400" dirty="0">
                <a:latin typeface="SimHei" pitchFamily="49" charset="-122"/>
                <a:ea typeface="SimHei" pitchFamily="49" charset="-122"/>
                <a:cs typeface="HG丸ｺﾞｼｯｸM-PRO"/>
              </a:rPr>
              <a:t>23</a:t>
            </a:r>
            <a:endParaRPr lang="ja-JP" altLang="en-US" sz="2400" dirty="0">
              <a:latin typeface="SimHei" pitchFamily="49" charset="-122"/>
              <a:ea typeface="SimHei"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188" y="1331913"/>
            <a:ext cx="5905500" cy="5478413"/>
          </a:xfrm>
          <a:prstGeom prst="rect">
            <a:avLst/>
          </a:prstGeom>
          <a:noFill/>
        </p:spPr>
        <p:txBody>
          <a:bodyPr lIns="91429" tIns="45715" rIns="91429" bIns="45715">
            <a:spAutoFit/>
          </a:bodyPr>
          <a:lstStyle/>
          <a:p>
            <a:pPr>
              <a:lnSpc>
                <a:spcPts val="2000"/>
              </a:lnSpc>
              <a:spcAft>
                <a:spcPts val="600"/>
              </a:spcAft>
            </a:pPr>
            <a:r>
              <a:rPr lang="en-US" altLang="ja-JP" dirty="0">
                <a:solidFill>
                  <a:srgbClr val="1F3C7B"/>
                </a:solidFill>
                <a:latin typeface="SimHei" panose="02010609060101010101" pitchFamily="49" charset="-122"/>
                <a:ea typeface="SimHei" panose="02010609060101010101" pitchFamily="49" charset="-122"/>
                <a:cs typeface="HG丸ｺﾞｼｯｸM-PRO"/>
              </a:rPr>
              <a:t>◆ </a:t>
            </a:r>
            <a:r>
              <a:rPr lang="ja-JP" altLang="en-US" b="1" dirty="0">
                <a:solidFill>
                  <a:srgbClr val="000000"/>
                </a:solidFill>
                <a:latin typeface="SimHei" panose="02010609060101010101" pitchFamily="49" charset="-122"/>
                <a:ea typeface="SimHei" panose="02010609060101010101" pitchFamily="49" charset="-122"/>
                <a:cs typeface="メイリオ"/>
              </a:rPr>
              <a:t>遗华日本人等</a:t>
            </a:r>
            <a:r>
              <a:rPr lang="zh-CN" altLang="en-US" b="1" dirty="0">
                <a:solidFill>
                  <a:srgbClr val="000000"/>
                </a:solidFill>
                <a:latin typeface="SimHei" panose="02010609060101010101" pitchFamily="49" charset="-122"/>
                <a:ea typeface="SimHei" panose="02010609060101010101" pitchFamily="49" charset="-122"/>
                <a:cs typeface="メイリオ"/>
              </a:rPr>
              <a:t>的</a:t>
            </a:r>
            <a:r>
              <a:rPr lang="ja-JP" altLang="en-US" b="1" dirty="0" smtClean="0">
                <a:solidFill>
                  <a:srgbClr val="000000"/>
                </a:solidFill>
                <a:latin typeface="SimHei" panose="02010609060101010101" pitchFamily="49" charset="-122"/>
                <a:ea typeface="SimHei" panose="02010609060101010101" pitchFamily="49" charset="-122"/>
                <a:cs typeface="メイリオ"/>
              </a:rPr>
              <a:t>配偶</a:t>
            </a:r>
            <a:r>
              <a:rPr lang="zh-CN" altLang="en-US" b="1" dirty="0" smtClean="0">
                <a:solidFill>
                  <a:srgbClr val="000000"/>
                </a:solidFill>
                <a:latin typeface="SimHei" panose="02010609060101010101" pitchFamily="49" charset="-122"/>
                <a:ea typeface="SimHei" panose="02010609060101010101" pitchFamily="49" charset="-122"/>
                <a:cs typeface="メイリオ"/>
              </a:rPr>
              <a:t>的特殊情况</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a:solidFill>
                  <a:srgbClr val="000000"/>
                </a:solidFill>
                <a:latin typeface="SimSun" panose="02010600030101010101" pitchFamily="2" charset="-122"/>
                <a:ea typeface="SimSun" panose="02010600030101010101" pitchFamily="2" charset="-122"/>
                <a:cs typeface="メイリオ"/>
              </a:rPr>
              <a:t>的</a:t>
            </a:r>
            <a:r>
              <a:rPr lang="ja-JP" altLang="en-US" sz="1400" dirty="0">
                <a:solidFill>
                  <a:srgbClr val="000000"/>
                </a:solidFill>
                <a:latin typeface="SimSun" panose="02010600030101010101" pitchFamily="2" charset="-122"/>
                <a:ea typeface="SimSun" panose="02010600030101010101" pitchFamily="2" charset="-122"/>
                <a:cs typeface="メイリオ"/>
              </a:rPr>
              <a:t>配偶</a:t>
            </a:r>
            <a:r>
              <a:rPr lang="zh-CN" altLang="en-US" sz="1400" dirty="0">
                <a:solidFill>
                  <a:srgbClr val="000000"/>
                </a:solidFill>
                <a:latin typeface="SimSun" panose="02010600030101010101" pitchFamily="2" charset="-122"/>
                <a:ea typeface="SimSun" panose="02010600030101010101" pitchFamily="2" charset="-122"/>
                <a:cs typeface="メイリオ"/>
              </a:rPr>
              <a:t>在中国等地区长</a:t>
            </a:r>
            <a:r>
              <a:rPr lang="zh-CN" altLang="en-US" sz="1400" dirty="0" smtClean="0">
                <a:solidFill>
                  <a:srgbClr val="000000"/>
                </a:solidFill>
                <a:latin typeface="SimSun" panose="02010600030101010101" pitchFamily="2" charset="-122"/>
                <a:ea typeface="SimSun" panose="02010600030101010101" pitchFamily="2" charset="-122"/>
                <a:cs typeface="メイリオ"/>
              </a:rPr>
              <a:t>年支持不得已而长期遗留在</a:t>
            </a:r>
            <a:r>
              <a:rPr lang="ja-JP" altLang="en-US" sz="1400" dirty="0">
                <a:solidFill>
                  <a:srgbClr val="000000"/>
                </a:solidFill>
                <a:latin typeface="SimSun" panose="02010600030101010101" pitchFamily="2" charset="-122"/>
                <a:ea typeface="SimSun" panose="02010600030101010101" pitchFamily="2" charset="-122"/>
                <a:cs typeface="メイリオ"/>
              </a:rPr>
              <a:t>中国等</a:t>
            </a:r>
            <a:r>
              <a:rPr lang="zh-CN" altLang="en-US" sz="1400" dirty="0">
                <a:solidFill>
                  <a:srgbClr val="000000"/>
                </a:solidFill>
                <a:latin typeface="SimSun" panose="02010600030101010101" pitchFamily="2" charset="-122"/>
                <a:ea typeface="SimSun" panose="02010600030101010101" pitchFamily="2" charset="-122"/>
                <a:cs typeface="メイリオ"/>
              </a:rPr>
              <a:t>地的</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smtClean="0">
                <a:solidFill>
                  <a:srgbClr val="000000"/>
                </a:solidFill>
                <a:latin typeface="SimSun" panose="02010600030101010101" pitchFamily="2" charset="-122"/>
                <a:ea typeface="SimSun" panose="02010600030101010101" pitchFamily="2" charset="-122"/>
                <a:cs typeface="メイリオ"/>
              </a:rPr>
              <a:t>，下决心在日本生活到老而来</a:t>
            </a:r>
            <a:r>
              <a:rPr lang="zh-CN" altLang="en-US" sz="1400" dirty="0">
                <a:solidFill>
                  <a:srgbClr val="000000"/>
                </a:solidFill>
                <a:latin typeface="SimSun" panose="02010600030101010101" pitchFamily="2" charset="-122"/>
                <a:ea typeface="SimSun" panose="02010600030101010101" pitchFamily="2" charset="-122"/>
                <a:cs typeface="メイリオ"/>
              </a:rPr>
              <a:t>到日本</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r>
              <a:rPr lang="zh-CN" altLang="en-US" sz="1400" dirty="0">
                <a:solidFill>
                  <a:srgbClr val="000000"/>
                </a:solidFill>
                <a:latin typeface="SimSun" panose="02010600030101010101" pitchFamily="2" charset="-122"/>
                <a:ea typeface="SimSun" panose="02010600030101010101" pitchFamily="2" charset="-122"/>
                <a:cs typeface="メイリオ"/>
              </a:rPr>
              <a:t>由于</a:t>
            </a:r>
            <a:r>
              <a:rPr lang="zh-CN" altLang="en-US" sz="1400" dirty="0" smtClean="0">
                <a:solidFill>
                  <a:srgbClr val="000000"/>
                </a:solidFill>
                <a:latin typeface="SimSun" panose="02010600030101010101" pitchFamily="2" charset="-122"/>
                <a:ea typeface="SimSun" panose="02010600030101010101" pitchFamily="2" charset="-122"/>
                <a:cs typeface="メイリオ"/>
              </a:rPr>
              <a:t>年岁已</a:t>
            </a:r>
            <a:r>
              <a:rPr lang="zh-CN" altLang="en-US" sz="1400" dirty="0">
                <a:solidFill>
                  <a:srgbClr val="000000"/>
                </a:solidFill>
                <a:latin typeface="SimSun" panose="02010600030101010101" pitchFamily="2" charset="-122"/>
                <a:ea typeface="SimSun" panose="02010600030101010101" pitchFamily="2" charset="-122"/>
                <a:cs typeface="メイリオ"/>
              </a:rPr>
              <a:t>高，日语不通，</a:t>
            </a:r>
            <a:r>
              <a:rPr lang="zh-CN" altLang="en-US" sz="1400" dirty="0" smtClean="0">
                <a:solidFill>
                  <a:srgbClr val="000000"/>
                </a:solidFill>
                <a:latin typeface="SimSun" panose="02010600030101010101" pitchFamily="2" charset="-122"/>
                <a:ea typeface="SimSun" panose="02010600030101010101" pitchFamily="2" charset="-122"/>
                <a:cs typeface="メイリオ"/>
              </a:rPr>
              <a:t>许多人都很难以找到安定称心的工作</a:t>
            </a:r>
            <a:r>
              <a:rPr lang="zh-CN"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而无法保障晚年的生活</a:t>
            </a:r>
            <a:r>
              <a:rPr lang="ja-JP" altLang="en-US" sz="1400" dirty="0" err="1"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lnSpc>
                <a:spcPts val="2000"/>
              </a:lnSpc>
            </a:pPr>
            <a:r>
              <a:rPr lang="ja-JP" altLang="zh-CN" sz="1400" dirty="0">
                <a:solidFill>
                  <a:srgbClr val="000000"/>
                </a:solidFill>
                <a:latin typeface="SimSun" panose="02010600030101010101" pitchFamily="2" charset="-122"/>
                <a:ea typeface="SimSun" panose="02010600030101010101" pitchFamily="2"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ja-JP" altLang="zh-CN" sz="1400" dirty="0">
                <a:solidFill>
                  <a:srgbClr val="000000"/>
                </a:solidFill>
                <a:latin typeface="SimSun" panose="02010600030101010101" pitchFamily="2" charset="-122"/>
                <a:ea typeface="SimSun" panose="02010600030101010101" pitchFamily="2"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a:solidFill>
                  <a:srgbClr val="000000"/>
                </a:solidFill>
                <a:latin typeface="SimSun" panose="02010600030101010101" pitchFamily="2" charset="-122"/>
                <a:ea typeface="SimSun" panose="02010600030101010101" pitchFamily="2" charset="-122"/>
                <a:cs typeface="メイリオ"/>
              </a:rPr>
              <a:t>并且</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r>
              <a:rPr lang="ja-JP" altLang="en-US" sz="1400" dirty="0" smtClean="0">
                <a:solidFill>
                  <a:srgbClr val="000000"/>
                </a:solidFill>
                <a:latin typeface="SimSun" panose="02010600030101010101" pitchFamily="2" charset="-122"/>
                <a:ea typeface="SimSun" panose="02010600030101010101" pitchFamily="2" charset="-122"/>
                <a:cs typeface="メイリオ"/>
              </a:rPr>
              <a:t>遗华</a:t>
            </a:r>
            <a:r>
              <a:rPr lang="ja-JP" altLang="en-US" sz="1400" dirty="0">
                <a:solidFill>
                  <a:srgbClr val="000000"/>
                </a:solidFill>
                <a:latin typeface="SimSun" panose="02010600030101010101" pitchFamily="2" charset="-122"/>
                <a:ea typeface="SimSun" panose="02010600030101010101" pitchFamily="2" charset="-122"/>
                <a:cs typeface="メイリオ"/>
              </a:rPr>
              <a:t>日本人等</a:t>
            </a:r>
            <a:r>
              <a:rPr lang="zh-CN" altLang="en-US" sz="1400" dirty="0">
                <a:solidFill>
                  <a:srgbClr val="000000"/>
                </a:solidFill>
                <a:latin typeface="SimSun" panose="02010600030101010101" pitchFamily="2" charset="-122"/>
                <a:ea typeface="SimSun" panose="02010600030101010101" pitchFamily="2" charset="-122"/>
                <a:cs typeface="メイリオ"/>
              </a:rPr>
              <a:t>去世后的</a:t>
            </a:r>
            <a:r>
              <a:rPr lang="ja-JP" altLang="en-US" sz="1400" dirty="0">
                <a:solidFill>
                  <a:srgbClr val="000000"/>
                </a:solidFill>
                <a:latin typeface="SimSun" panose="02010600030101010101" pitchFamily="2" charset="-122"/>
                <a:ea typeface="SimSun" panose="02010600030101010101" pitchFamily="2" charset="-122"/>
                <a:cs typeface="メイリオ"/>
              </a:rPr>
              <a:t>配偶</a:t>
            </a:r>
            <a:r>
              <a:rPr lang="zh-CN" altLang="en-US" sz="1400" dirty="0" smtClean="0">
                <a:solidFill>
                  <a:srgbClr val="000000"/>
                </a:solidFill>
                <a:latin typeface="SimSun" panose="02010600030101010101" pitchFamily="2" charset="-122"/>
                <a:ea typeface="SimSun" panose="02010600030101010101" pitchFamily="2" charset="-122"/>
                <a:cs typeface="メイリオ"/>
              </a:rPr>
              <a:t>因不适应</a:t>
            </a:r>
            <a:r>
              <a:rPr lang="ja-JP" altLang="en-US" sz="1400" dirty="0" smtClean="0">
                <a:solidFill>
                  <a:srgbClr val="000000"/>
                </a:solidFill>
                <a:latin typeface="SimSun" panose="02010600030101010101" pitchFamily="2" charset="-122"/>
                <a:ea typeface="SimSun" panose="02010600030101010101" pitchFamily="2" charset="-122"/>
                <a:cs typeface="メイリオ"/>
              </a:rPr>
              <a:t>日本</a:t>
            </a:r>
            <a:r>
              <a:rPr lang="zh-CN" altLang="en-US" sz="1400" dirty="0" smtClean="0">
                <a:solidFill>
                  <a:srgbClr val="000000"/>
                </a:solidFill>
                <a:latin typeface="SimSun" panose="02010600030101010101" pitchFamily="2" charset="-122"/>
                <a:ea typeface="SimSun" panose="02010600030101010101" pitchFamily="2" charset="-122"/>
                <a:cs typeface="メイリオ"/>
              </a:rPr>
              <a:t>的</a:t>
            </a:r>
            <a:r>
              <a:rPr lang="zh-CN" altLang="en-US" sz="1400" dirty="0">
                <a:solidFill>
                  <a:srgbClr val="000000"/>
                </a:solidFill>
                <a:latin typeface="SimSun" panose="02010600030101010101" pitchFamily="2" charset="-122"/>
                <a:ea typeface="SimSun" panose="02010600030101010101" pitchFamily="2" charset="-122"/>
                <a:cs typeface="メイリオ"/>
              </a:rPr>
              <a:t>生活方式</a:t>
            </a:r>
            <a:r>
              <a:rPr lang="zh-CN" altLang="en-US" sz="1400" dirty="0" smtClean="0">
                <a:solidFill>
                  <a:srgbClr val="000000"/>
                </a:solidFill>
                <a:latin typeface="SimSun" panose="02010600030101010101" pitchFamily="2" charset="-122"/>
                <a:ea typeface="SimSun" panose="02010600030101010101" pitchFamily="2" charset="-122"/>
                <a:cs typeface="メイリオ"/>
              </a:rPr>
              <a:t>，很难仅以支援给付在日本安度晚年</a:t>
            </a:r>
            <a:r>
              <a:rPr lang="ja-JP" altLang="en-US" sz="1400" dirty="0" err="1"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solidFill>
                  <a:srgbClr val="000000"/>
                </a:solidFill>
                <a:latin typeface="SimHei" panose="02010609060101010101" pitchFamily="49" charset="-122"/>
                <a:ea typeface="SimHei" panose="02010609060101010101" pitchFamily="49" charset="-122"/>
                <a:cs typeface="メイリオ"/>
              </a:rPr>
              <a:t>配偶支援金</a:t>
            </a:r>
            <a:r>
              <a:rPr lang="zh-CN" altLang="en-US" b="1" dirty="0">
                <a:solidFill>
                  <a:srgbClr val="000000"/>
                </a:solidFill>
                <a:latin typeface="SimHei" panose="02010609060101010101" pitchFamily="49" charset="-122"/>
                <a:ea typeface="SimHei" panose="02010609060101010101" pitchFamily="49" charset="-122"/>
                <a:cs typeface="メイリオ"/>
              </a:rPr>
              <a:t>的</a:t>
            </a:r>
            <a:r>
              <a:rPr lang="ja-JP" altLang="en-US" b="1" dirty="0">
                <a:solidFill>
                  <a:srgbClr val="000000"/>
                </a:solidFill>
                <a:latin typeface="SimHei" panose="02010609060101010101" pitchFamily="49" charset="-122"/>
                <a:ea typeface="SimHei" panose="02010609060101010101" pitchFamily="49" charset="-122"/>
                <a:cs typeface="メイリオ"/>
              </a:rPr>
              <a:t>目的</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zh-CN"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Hei" panose="02010609060101010101" pitchFamily="49" charset="-122"/>
                <a:ea typeface="SimHei" panose="02010609060101010101" pitchFamily="49" charset="-122"/>
                <a:cs typeface="メイリオ"/>
              </a:rPr>
              <a:t> </a:t>
            </a:r>
            <a:r>
              <a:rPr lang="ja-JP" altLang="en-US" sz="1400" dirty="0">
                <a:solidFill>
                  <a:srgbClr val="000000"/>
                </a:solidFill>
                <a:latin typeface="SimSun" panose="02010600030101010101" pitchFamily="2" charset="-122"/>
                <a:ea typeface="SimSun" panose="02010600030101010101" pitchFamily="2" charset="-122"/>
                <a:cs typeface="メイリオ"/>
              </a:rPr>
              <a:t>配偶支援金</a:t>
            </a:r>
            <a:r>
              <a:rPr lang="zh-CN" altLang="en-US" sz="1400" dirty="0">
                <a:solidFill>
                  <a:srgbClr val="000000"/>
                </a:solidFill>
                <a:latin typeface="SimSun" panose="02010600030101010101" pitchFamily="2" charset="-122"/>
                <a:ea typeface="SimSun" panose="02010600030101010101" pitchFamily="2" charset="-122"/>
                <a:cs typeface="メイリオ"/>
              </a:rPr>
              <a:t>是为了让与</a:t>
            </a:r>
            <a:r>
              <a:rPr lang="ja-JP" altLang="en-US" sz="1400" dirty="0">
                <a:solidFill>
                  <a:srgbClr val="000000"/>
                </a:solidFill>
                <a:latin typeface="SimSun" panose="02010600030101010101" pitchFamily="2" charset="-122"/>
                <a:ea typeface="SimSun" panose="02010600030101010101" pitchFamily="2" charset="-122"/>
                <a:cs typeface="メイリオ"/>
              </a:rPr>
              <a:t>遗华日本人等</a:t>
            </a:r>
            <a:r>
              <a:rPr lang="zh-CN" altLang="en-US" sz="1400" dirty="0">
                <a:solidFill>
                  <a:srgbClr val="000000"/>
                </a:solidFill>
                <a:latin typeface="SimSun" panose="02010600030101010101" pitchFamily="2" charset="-122"/>
                <a:ea typeface="SimSun" panose="02010600030101010101" pitchFamily="2" charset="-122"/>
                <a:cs typeface="メイリオ"/>
              </a:rPr>
              <a:t>长</a:t>
            </a:r>
            <a:r>
              <a:rPr lang="zh-CN" altLang="en-US" sz="1400" dirty="0" smtClean="0">
                <a:solidFill>
                  <a:srgbClr val="000000"/>
                </a:solidFill>
                <a:latin typeface="SimSun" panose="02010600030101010101" pitchFamily="2" charset="-122"/>
                <a:ea typeface="SimSun" panose="02010600030101010101" pitchFamily="2" charset="-122"/>
                <a:cs typeface="メイリオ"/>
              </a:rPr>
              <a:t>年共历艰辛</a:t>
            </a:r>
            <a:r>
              <a:rPr lang="zh-CN"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并从回国定居前就一直相伴的配偶，在</a:t>
            </a:r>
            <a:r>
              <a:rPr lang="ja-JP" altLang="en-US" sz="1400" dirty="0">
                <a:solidFill>
                  <a:srgbClr val="000000"/>
                </a:solidFill>
                <a:latin typeface="SimSun" panose="02010600030101010101" pitchFamily="2" charset="-122"/>
                <a:ea typeface="SimSun" panose="02010600030101010101" pitchFamily="2" charset="-122"/>
                <a:cs typeface="メイリオ"/>
              </a:rPr>
              <a:t>遗华日本</a:t>
            </a:r>
            <a:r>
              <a:rPr lang="ja-JP" altLang="en-US" sz="1400" dirty="0" smtClean="0">
                <a:solidFill>
                  <a:srgbClr val="000000"/>
                </a:solidFill>
                <a:latin typeface="SimSun" panose="02010600030101010101" pitchFamily="2" charset="-122"/>
                <a:ea typeface="SimSun" panose="02010600030101010101" pitchFamily="2" charset="-122"/>
                <a:cs typeface="メイリオ"/>
              </a:rPr>
              <a:t>人等</a:t>
            </a:r>
            <a:r>
              <a:rPr lang="zh-CN" altLang="en-US" sz="1400" dirty="0" smtClean="0">
                <a:solidFill>
                  <a:srgbClr val="000000"/>
                </a:solidFill>
                <a:latin typeface="SimSun" panose="02010600030101010101" pitchFamily="2" charset="-122"/>
                <a:ea typeface="SimSun" panose="02010600030101010101" pitchFamily="2" charset="-122"/>
                <a:cs typeface="メイリオ"/>
              </a:rPr>
              <a:t>去世后也能安享生活，除了支援给付之外，从平成</a:t>
            </a:r>
            <a:r>
              <a:rPr lang="en-US" altLang="zh-CN" sz="1400" dirty="0" smtClean="0">
                <a:solidFill>
                  <a:srgbClr val="000000"/>
                </a:solidFill>
                <a:latin typeface="SimSun" panose="02010600030101010101" pitchFamily="2" charset="-122"/>
                <a:ea typeface="SimSun" panose="02010600030101010101" pitchFamily="2" charset="-122"/>
                <a:cs typeface="メイリオ"/>
              </a:rPr>
              <a:t>26</a:t>
            </a:r>
            <a:r>
              <a:rPr lang="zh-CN" altLang="en-US" sz="1400" dirty="0" smtClean="0">
                <a:solidFill>
                  <a:srgbClr val="000000"/>
                </a:solidFill>
                <a:latin typeface="SimSun" panose="02010600030101010101" pitchFamily="2" charset="-122"/>
                <a:ea typeface="SimSun" panose="02010600030101010101" pitchFamily="2" charset="-122"/>
                <a:cs typeface="メイリオ"/>
              </a:rPr>
              <a:t>年</a:t>
            </a:r>
            <a:r>
              <a:rPr lang="en-US" altLang="zh-CN" sz="1400" dirty="0" smtClean="0">
                <a:solidFill>
                  <a:srgbClr val="000000"/>
                </a:solidFill>
                <a:latin typeface="SimSun" panose="02010600030101010101" pitchFamily="2" charset="-122"/>
                <a:ea typeface="SimSun" panose="02010600030101010101" pitchFamily="2" charset="-122"/>
                <a:cs typeface="メイリオ"/>
              </a:rPr>
              <a:t>(2014</a:t>
            </a:r>
            <a:r>
              <a:rPr lang="ja-JP" altLang="en-US" sz="1400" dirty="0" smtClean="0">
                <a:solidFill>
                  <a:srgbClr val="000000"/>
                </a:solidFill>
                <a:latin typeface="SimSun" panose="02010600030101010101" pitchFamily="2" charset="-122"/>
                <a:ea typeface="SimSun" panose="02010600030101010101" pitchFamily="2" charset="-122"/>
                <a:cs typeface="メイリオ"/>
              </a:rPr>
              <a:t>年</a:t>
            </a:r>
            <a:r>
              <a:rPr lang="en-US" altLang="zh-CN" sz="1400" dirty="0" smtClean="0">
                <a:solidFill>
                  <a:srgbClr val="000000"/>
                </a:solidFill>
                <a:latin typeface="SimSun" panose="02010600030101010101" pitchFamily="2" charset="-122"/>
                <a:ea typeface="SimSun" panose="02010600030101010101" pitchFamily="2" charset="-122"/>
                <a:cs typeface="メイリオ"/>
              </a:rPr>
              <a:t>)</a:t>
            </a:r>
            <a:r>
              <a:rPr lang="en-US" altLang="ja-JP" sz="1400" dirty="0" smtClean="0">
                <a:solidFill>
                  <a:srgbClr val="000000"/>
                </a:solidFill>
                <a:latin typeface="SimSun" panose="02010600030101010101" pitchFamily="2" charset="-122"/>
                <a:ea typeface="SimSun" panose="02010600030101010101" pitchFamily="2" charset="-122"/>
                <a:cs typeface="メイリオ"/>
              </a:rPr>
              <a:t>10</a:t>
            </a:r>
            <a:r>
              <a:rPr lang="ja-JP" altLang="en-US" sz="1400" dirty="0" smtClean="0">
                <a:solidFill>
                  <a:srgbClr val="000000"/>
                </a:solidFill>
                <a:latin typeface="SimSun" panose="02010600030101010101" pitchFamily="2" charset="-122"/>
                <a:ea typeface="SimSun" panose="02010600030101010101" pitchFamily="2" charset="-122"/>
                <a:cs typeface="メイリオ"/>
              </a:rPr>
              <a:t>月</a:t>
            </a:r>
            <a:r>
              <a:rPr lang="zh-CN" altLang="en-US" sz="1400" dirty="0" smtClean="0">
                <a:solidFill>
                  <a:srgbClr val="000000"/>
                </a:solidFill>
                <a:latin typeface="SimSun" panose="02010600030101010101" pitchFamily="2" charset="-122"/>
                <a:ea typeface="SimSun" panose="02010600030101010101" pitchFamily="2" charset="-122"/>
                <a:cs typeface="メイリオ"/>
              </a:rPr>
              <a:t>开始执行的</a:t>
            </a:r>
            <a:r>
              <a:rPr lang="zh-CN" altLang="en-US" sz="1400" dirty="0">
                <a:solidFill>
                  <a:srgbClr val="000000"/>
                </a:solidFill>
                <a:latin typeface="SimSun" panose="02010600030101010101" pitchFamily="2" charset="-122"/>
                <a:ea typeface="SimSun" panose="02010600030101010101" pitchFamily="2" charset="-122"/>
                <a:cs typeface="メイリオ"/>
              </a:rPr>
              <a:t>制度</a:t>
            </a:r>
            <a:r>
              <a:rPr lang="ja-JP" altLang="en-US" sz="1400" dirty="0" err="1">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latin typeface="SimHei" panose="02010609060101010101" pitchFamily="49" charset="-122"/>
                <a:ea typeface="SimHei" panose="02010609060101010101" pitchFamily="49" charset="-122"/>
                <a:cs typeface="メイリオ"/>
              </a:rPr>
              <a:t>配偶支援金</a:t>
            </a:r>
            <a:r>
              <a:rPr lang="zh-CN" altLang="en-US" b="1" dirty="0">
                <a:latin typeface="SimHei" panose="02010609060101010101" pitchFamily="49" charset="-122"/>
                <a:ea typeface="SimHei" panose="02010609060101010101" pitchFamily="49" charset="-122"/>
                <a:cs typeface="メイリオ"/>
              </a:rPr>
              <a:t>的对象</a:t>
            </a:r>
            <a:endParaRPr lang="en-US" altLang="ja-JP" b="1" dirty="0">
              <a:latin typeface="SimHei" panose="02010609060101010101" pitchFamily="49" charset="-122"/>
              <a:ea typeface="SimHei" panose="02010609060101010101" pitchFamily="49" charset="-122"/>
              <a:cs typeface="メイリオ"/>
            </a:endParaRPr>
          </a:p>
          <a:p>
            <a:pPr>
              <a:lnSpc>
                <a:spcPts val="2000"/>
              </a:lnSpc>
              <a:spcAft>
                <a:spcPts val="600"/>
              </a:spcAft>
            </a:pPr>
            <a:r>
              <a:rPr lang="ja-JP" altLang="zh-CN" sz="1400" dirty="0">
                <a:latin typeface="SimHei" panose="02010609060101010101" pitchFamily="49" charset="-122"/>
                <a:ea typeface="SimHei" panose="02010609060101010101" pitchFamily="49" charset="-122"/>
                <a:cs typeface="メイリオ"/>
              </a:rPr>
              <a:t> </a:t>
            </a:r>
            <a:r>
              <a:rPr lang="ja-JP" altLang="en-US" sz="1400" dirty="0">
                <a:latin typeface="SimHei" panose="02010609060101010101" pitchFamily="49" charset="-122"/>
                <a:ea typeface="SimHei" panose="02010609060101010101" pitchFamily="49" charset="-122"/>
                <a:cs typeface="メイリオ"/>
              </a:rPr>
              <a:t> </a:t>
            </a:r>
            <a:r>
              <a:rPr lang="ja-JP" altLang="zh-CN" sz="1400" dirty="0">
                <a:latin typeface="SimHei" panose="02010609060101010101" pitchFamily="49" charset="-122"/>
                <a:ea typeface="SimHei" panose="02010609060101010101" pitchFamily="49" charset="-122"/>
                <a:cs typeface="メイリオ"/>
              </a:rPr>
              <a:t> </a:t>
            </a:r>
            <a:r>
              <a:rPr lang="ja-JP" altLang="en-US" sz="1400" dirty="0">
                <a:latin typeface="SimHei" panose="02010609060101010101" pitchFamily="49" charset="-122"/>
                <a:ea typeface="SimHei" panose="02010609060101010101" pitchFamily="49" charset="-122"/>
                <a:cs typeface="メイリオ"/>
              </a:rPr>
              <a:t> </a:t>
            </a:r>
            <a:r>
              <a:rPr lang="ja-JP" altLang="en-US" sz="1400" dirty="0" smtClean="0">
                <a:latin typeface="SimSun" panose="02010600030101010101" pitchFamily="2" charset="-122"/>
                <a:ea typeface="SimSun" panose="02010600030101010101" pitchFamily="2" charset="-122"/>
                <a:cs typeface="メイリオ"/>
              </a:rPr>
              <a:t>遗华</a:t>
            </a:r>
            <a:r>
              <a:rPr lang="ja-JP" altLang="en-US" sz="1400" dirty="0">
                <a:latin typeface="SimSun" panose="02010600030101010101" pitchFamily="2" charset="-122"/>
                <a:ea typeface="SimSun" panose="02010600030101010101" pitchFamily="2" charset="-122"/>
                <a:cs typeface="メイリオ"/>
              </a:rPr>
              <a:t>日本人等</a:t>
            </a:r>
            <a:r>
              <a:rPr lang="zh-CN" altLang="en-US" sz="1400" dirty="0">
                <a:latin typeface="SimSun" panose="02010600030101010101" pitchFamily="2" charset="-122"/>
                <a:ea typeface="SimSun" panose="02010600030101010101" pitchFamily="2" charset="-122"/>
                <a:cs typeface="メイリオ"/>
              </a:rPr>
              <a:t>去世后</a:t>
            </a:r>
            <a:r>
              <a:rPr lang="zh-CN" altLang="en-US" sz="1400" dirty="0" smtClean="0">
                <a:latin typeface="SimSun" panose="02010600030101010101" pitchFamily="2" charset="-122"/>
                <a:ea typeface="SimSun" panose="02010600030101010101" pitchFamily="2" charset="-122"/>
                <a:cs typeface="メイリオ"/>
              </a:rPr>
              <a:t>，拥有领取</a:t>
            </a:r>
            <a:r>
              <a:rPr lang="ja-JP" altLang="en-US" sz="1400" dirty="0" smtClean="0">
                <a:latin typeface="SimSun" panose="02010600030101010101" pitchFamily="2" charset="-122"/>
                <a:ea typeface="SimSun" panose="02010600030101010101" pitchFamily="2" charset="-122"/>
                <a:cs typeface="メイリオ"/>
              </a:rPr>
              <a:t>支援给付</a:t>
            </a:r>
            <a:r>
              <a:rPr lang="en-US" altLang="ja-JP" sz="1200" b="1" baseline="30000" dirty="0">
                <a:solidFill>
                  <a:srgbClr val="000000"/>
                </a:solidFill>
                <a:latin typeface="SimSun" panose="02010600030101010101" pitchFamily="2" charset="-122"/>
                <a:ea typeface="SimSun" panose="02010600030101010101" pitchFamily="2" charset="-122"/>
                <a:cs typeface="メイリオ"/>
              </a:rPr>
              <a:t>※1</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a:solidFill>
                  <a:srgbClr val="000000"/>
                </a:solidFill>
                <a:latin typeface="SimSun" panose="02010600030101010101" pitchFamily="2" charset="-122"/>
                <a:ea typeface="SimSun" panose="02010600030101010101" pitchFamily="2" charset="-122"/>
                <a:cs typeface="メイリオ"/>
              </a:rPr>
              <a:t>的权利的</a:t>
            </a:r>
            <a:r>
              <a:rPr lang="ja-JP" altLang="en-US" sz="1400" u="sng" dirty="0">
                <a:latin typeface="SimSun" panose="02010600030101010101" pitchFamily="2" charset="-122"/>
                <a:ea typeface="SimSun" panose="02010600030101010101" pitchFamily="2" charset="-122"/>
                <a:cs typeface="メイリオ"/>
              </a:rPr>
              <a:t>特定</a:t>
            </a:r>
            <a:r>
              <a:rPr lang="ja-JP" altLang="en-US" sz="1400" u="sng" dirty="0">
                <a:latin typeface="SimSun" panose="02010600030101010101" pitchFamily="2" charset="-122"/>
                <a:ea typeface="SimSun" panose="02010600030101010101" pitchFamily="2" charset="-122"/>
                <a:cs typeface="HG丸ｺﾞｼｯｸM-PRO"/>
              </a:rPr>
              <a:t>配偶</a:t>
            </a:r>
            <a:r>
              <a:rPr lang="ja-JP" altLang="en-US" sz="1400" dirty="0">
                <a:latin typeface="SimSun" panose="02010600030101010101" pitchFamily="2" charset="-122"/>
                <a:ea typeface="SimSun" panose="02010600030101010101" pitchFamily="2" charset="-122"/>
                <a:cs typeface="HG丸ｺﾞｼｯｸM-PRO"/>
              </a:rPr>
              <a:t>。</a:t>
            </a:r>
            <a:endParaRPr lang="en-US" altLang="ja-JP" sz="1400" dirty="0">
              <a:latin typeface="SimSun" panose="02010600030101010101" pitchFamily="2" charset="-122"/>
              <a:ea typeface="SimSun" panose="02010600030101010101" pitchFamily="2" charset="-122"/>
              <a:cs typeface="HG丸ｺﾞｼｯｸM-PRO"/>
            </a:endParaRPr>
          </a:p>
          <a:p>
            <a:pPr>
              <a:lnSpc>
                <a:spcPts val="2000"/>
              </a:lnSpc>
              <a:spcAft>
                <a:spcPts val="600"/>
              </a:spcAft>
            </a:pPr>
            <a:r>
              <a:rPr lang="ja-JP" altLang="en-US" sz="1400" u="sng"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是指从</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回国定居前就一直为</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u="sng"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u="sng" dirty="0">
                <a:solidFill>
                  <a:srgbClr val="000000"/>
                </a:solidFill>
                <a:latin typeface="SimSun" panose="02010600030101010101" pitchFamily="2" charset="-122"/>
                <a:ea typeface="SimSun" panose="02010600030101010101" pitchFamily="2" charset="-122"/>
                <a:cs typeface="HG丸ｺﾞｼｯｸM-PRO"/>
              </a:rPr>
              <a:t>配偶</a:t>
            </a:r>
            <a:r>
              <a:rPr lang="en-US" altLang="ja-JP" sz="1200" b="1" baseline="30000" dirty="0">
                <a:solidFill>
                  <a:srgbClr val="000000"/>
                </a:solidFill>
                <a:latin typeface="SimSun" panose="02010600030101010101" pitchFamily="2" charset="-122"/>
                <a:ea typeface="SimSun" panose="02010600030101010101" pitchFamily="2" charset="-122"/>
                <a:cs typeface="HG丸ｺﾞｼｯｸM-PRO"/>
              </a:rPr>
              <a:t>※</a:t>
            </a:r>
            <a:r>
              <a:rPr lang="en-US" altLang="ja-JP" sz="1200" b="1" baseline="30000" dirty="0" smtClean="0">
                <a:solidFill>
                  <a:srgbClr val="000000"/>
                </a:solidFill>
                <a:latin typeface="SimSun" panose="02010600030101010101" pitchFamily="2" charset="-122"/>
                <a:ea typeface="SimSun" panose="02010600030101010101" pitchFamily="2" charset="-122"/>
                <a:cs typeface="HG丸ｺﾞｼｯｸM-PRO"/>
              </a:rPr>
              <a:t>2</a:t>
            </a:r>
            <a:r>
              <a:rPr lang="ja-JP" altLang="en-US" sz="1400" dirty="0" err="1" smtClean="0">
                <a:solidFill>
                  <a:srgbClr val="000000"/>
                </a:solidFill>
                <a:latin typeface="SimSun" panose="02010600030101010101" pitchFamily="2" charset="-122"/>
                <a:ea typeface="SimSun" panose="02010600030101010101" pitchFamily="2" charset="-122"/>
                <a:cs typeface="HG丸ｺﾞｼｯｸM-PRO"/>
              </a:rPr>
              <a:t>。</a:t>
            </a:r>
            <a:endParaRPr lang="ja-JP" altLang="en-US" sz="1200" dirty="0">
              <a:latin typeface="SimSun" panose="02010600030101010101" pitchFamily="2" charset="-122"/>
              <a:ea typeface="SimSun" panose="02010600030101010101" pitchFamily="2" charset="-122"/>
              <a:cs typeface="HG丸ｺﾞｼｯｸM-PRO"/>
            </a:endParaRPr>
          </a:p>
          <a:p>
            <a:pPr>
              <a:lnSpc>
                <a:spcPts val="2000"/>
              </a:lnSpc>
            </a:pPr>
            <a:r>
              <a:rPr lang="en-US" altLang="ja-JP" sz="1200" dirty="0">
                <a:latin typeface="SimSun" panose="02010600030101010101" pitchFamily="2" charset="-122"/>
                <a:ea typeface="SimSun" panose="02010600030101010101" pitchFamily="2" charset="-122"/>
                <a:cs typeface="HG丸ｺﾞｼｯｸM-PRO"/>
              </a:rPr>
              <a:t>※1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包括平成</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200" dirty="0" smtClean="0">
                <a:solidFill>
                  <a:srgbClr val="000000"/>
                </a:solidFill>
                <a:latin typeface="SimSun" panose="02010600030101010101" pitchFamily="2" charset="-122"/>
                <a:ea typeface="SimSun" panose="02010600030101010101" pitchFamily="2" charset="-122"/>
                <a:cs typeface="HG丸ｺﾞｼｯｸM-PRO"/>
              </a:rPr>
              <a:t>4</a:t>
            </a:r>
            <a:r>
              <a:rPr lang="ja-JP" altLang="en-US" sz="1200" dirty="0">
                <a:solidFill>
                  <a:srgbClr val="000000"/>
                </a:solidFill>
                <a:latin typeface="SimSun" panose="02010600030101010101" pitchFamily="2" charset="-122"/>
                <a:ea typeface="SimSun" panose="02010600030101010101" pitchFamily="2" charset="-122"/>
                <a:cs typeface="HG丸ｺﾞｼｯｸM-PRO"/>
              </a:rPr>
              <a:t>月</a:t>
            </a:r>
            <a:r>
              <a:rPr lang="en-US" altLang="ja-JP" sz="1200" dirty="0">
                <a:solidFill>
                  <a:srgbClr val="000000"/>
                </a:solidFill>
                <a:latin typeface="SimSun" panose="02010600030101010101" pitchFamily="2" charset="-122"/>
                <a:ea typeface="SimSun" panose="02010600030101010101" pitchFamily="2" charset="-122"/>
                <a:cs typeface="HG丸ｺﾞｼｯｸM-PRO"/>
              </a:rPr>
              <a:t>1</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日前</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在</a:t>
            </a:r>
            <a:r>
              <a:rPr lang="en-US" altLang="ja-JP" sz="1200" dirty="0" smtClean="0">
                <a:solidFill>
                  <a:srgbClr val="000000"/>
                </a:solidFill>
                <a:latin typeface="SimSun" panose="02010600030101010101" pitchFamily="2" charset="-122"/>
                <a:ea typeface="SimSun" panose="02010600030101010101" pitchFamily="2" charset="-122"/>
                <a:cs typeface="HG丸ｺﾞｼｯｸM-PRO"/>
              </a:rPr>
              <a:t>60</a:t>
            </a:r>
            <a:r>
              <a:rPr lang="zh-CN" altLang="en-US" sz="1200" dirty="0">
                <a:solidFill>
                  <a:srgbClr val="000000"/>
                </a:solidFill>
                <a:latin typeface="SimSun" panose="02010600030101010101" pitchFamily="2" charset="-122"/>
                <a:ea typeface="SimSun" panose="02010600030101010101" pitchFamily="2" charset="-122"/>
                <a:cs typeface="HG丸ｺﾞｼｯｸM-PRO"/>
              </a:rPr>
              <a:t>岁</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以上</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去</a:t>
            </a:r>
            <a:r>
              <a:rPr lang="zh-CN" altLang="en-US" sz="1200" dirty="0">
                <a:solidFill>
                  <a:srgbClr val="000000"/>
                </a:solidFill>
                <a:latin typeface="SimSun" panose="02010600030101010101" pitchFamily="2" charset="-122"/>
                <a:ea typeface="SimSun" panose="02010600030101010101" pitchFamily="2" charset="-122"/>
                <a:cs typeface="HG丸ｺﾞｼｯｸM-PRO"/>
              </a:rPr>
              <a:t>世的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200" dirty="0">
                <a:solidFill>
                  <a:srgbClr val="000000"/>
                </a:solidFill>
                <a:latin typeface="SimSun" panose="02010600030101010101" pitchFamily="2" charset="-122"/>
                <a:ea typeface="SimSun" panose="02010600030101010101" pitchFamily="2" charset="-122"/>
                <a:cs typeface="HG丸ｺﾞｼｯｸM-PRO"/>
              </a:rPr>
              <a:t>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配偶</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zh-CN" sz="1200" dirty="0" smtClean="0">
              <a:solidFill>
                <a:srgbClr val="000000"/>
              </a:solidFill>
              <a:latin typeface="SimSun" panose="02010600030101010101" pitchFamily="2" charset="-122"/>
              <a:ea typeface="SimSun" panose="02010600030101010101" pitchFamily="2" charset="-122"/>
              <a:cs typeface="HG丸ｺﾞｼｯｸM-PRO"/>
            </a:endParaRPr>
          </a:p>
          <a:p>
            <a:pPr>
              <a:lnSpc>
                <a:spcPts val="2000"/>
              </a:lnSpc>
            </a:pPr>
            <a:r>
              <a:rPr lang="zh-CN" altLang="en-US" sz="1200" dirty="0">
                <a:solidFill>
                  <a:srgbClr val="000000"/>
                </a:solidFill>
                <a:latin typeface="SimSun" panose="02010600030101010101" pitchFamily="2" charset="-122"/>
                <a:ea typeface="SimSun" panose="02010600030101010101" pitchFamily="2" charset="-122"/>
                <a:cs typeface="HG丸ｺﾞｼｯｸM-PRO"/>
              </a:rPr>
              <a:t>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   在平成</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年</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200" dirty="0" smtClean="0">
                <a:latin typeface="SimSun" panose="02010600030101010101" pitchFamily="2" charset="-122"/>
                <a:ea typeface="SimSun" panose="02010600030101010101" pitchFamily="2" charset="-122"/>
                <a:cs typeface="HG丸ｺﾞｼｯｸM-PRO"/>
              </a:rPr>
              <a:t>4</a:t>
            </a:r>
            <a:r>
              <a:rPr lang="ja-JP" altLang="en-US" sz="1200" dirty="0">
                <a:latin typeface="SimSun" panose="02010600030101010101" pitchFamily="2" charset="-122"/>
                <a:ea typeface="SimSun" panose="02010600030101010101" pitchFamily="2" charset="-122"/>
                <a:cs typeface="HG丸ｺﾞｼｯｸM-PRO"/>
              </a:rPr>
              <a:t>月</a:t>
            </a:r>
            <a:r>
              <a:rPr lang="en-US" altLang="ja-JP" sz="1200" dirty="0">
                <a:latin typeface="SimSun" panose="02010600030101010101" pitchFamily="2" charset="-122"/>
                <a:ea typeface="SimSun" panose="02010600030101010101" pitchFamily="2" charset="-122"/>
                <a:cs typeface="HG丸ｺﾞｼｯｸM-PRO"/>
              </a:rPr>
              <a:t>1</a:t>
            </a:r>
            <a:r>
              <a:rPr lang="ja-JP" altLang="en-US" sz="1200" dirty="0" smtClean="0">
                <a:latin typeface="SimSun" panose="02010600030101010101" pitchFamily="2" charset="-122"/>
                <a:ea typeface="SimSun" panose="02010600030101010101" pitchFamily="2" charset="-122"/>
                <a:cs typeface="HG丸ｺﾞｼｯｸM-PRO"/>
              </a:rPr>
              <a:t>日</a:t>
            </a:r>
            <a:r>
              <a:rPr lang="zh-CN" altLang="en-US" sz="1200" dirty="0" smtClean="0">
                <a:latin typeface="SimSun" panose="02010600030101010101" pitchFamily="2" charset="-122"/>
                <a:ea typeface="SimSun" panose="02010600030101010101" pitchFamily="2" charset="-122"/>
                <a:cs typeface="HG丸ｺﾞｼｯｸM-PRO"/>
              </a:rPr>
              <a:t>从生活保护而转为支援给付者</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ts val="2000"/>
              </a:lnSpc>
            </a:pPr>
            <a:r>
              <a:rPr lang="en-US" altLang="ja-JP" sz="1200" dirty="0">
                <a:latin typeface="SimSun" panose="02010600030101010101" pitchFamily="2" charset="-122"/>
                <a:ea typeface="SimSun" panose="02010600030101010101" pitchFamily="2" charset="-122"/>
                <a:cs typeface="HG丸ｺﾞｼｯｸM-PRO"/>
              </a:rPr>
              <a:t>※2 </a:t>
            </a:r>
            <a:r>
              <a:rPr lang="zh-CN" altLang="en-US" sz="1200" dirty="0" smtClean="0">
                <a:latin typeface="SimSun" panose="02010600030101010101" pitchFamily="2" charset="-122"/>
                <a:ea typeface="SimSun" panose="02010600030101010101" pitchFamily="2" charset="-122"/>
                <a:cs typeface="HG丸ｺﾞｼｯｸM-PRO"/>
              </a:rPr>
              <a:t>包括未登记结婚但事实上处于与婚姻关</a:t>
            </a:r>
            <a:r>
              <a:rPr lang="zh-CN" altLang="en-US" sz="1200" dirty="0">
                <a:latin typeface="SimSun" panose="02010600030101010101" pitchFamily="2" charset="-122"/>
                <a:ea typeface="SimSun" panose="02010600030101010101" pitchFamily="2" charset="-122"/>
                <a:cs typeface="HG丸ｺﾞｼｯｸM-PRO"/>
              </a:rPr>
              <a:t>系相同的状态者</a:t>
            </a:r>
            <a:r>
              <a:rPr lang="ja-JP" altLang="en-US" sz="1200" dirty="0" err="1">
                <a:latin typeface="SimSun" panose="02010600030101010101" pitchFamily="2" charset="-122"/>
                <a:ea typeface="SimSun" panose="02010600030101010101" pitchFamily="2" charset="-122"/>
                <a:cs typeface="HG丸ｺﾞｼｯｸM-PRO"/>
              </a:rPr>
              <a:t>。</a:t>
            </a:r>
            <a:endParaRPr lang="en-US" altLang="ja-JP" sz="1200" dirty="0">
              <a:latin typeface="SimSun" panose="02010600030101010101" pitchFamily="2" charset="-122"/>
              <a:ea typeface="SimSun" panose="02010600030101010101" pitchFamily="2" charset="-122"/>
              <a:cs typeface="HG丸ｺﾞｼｯｸM-PRO"/>
            </a:endParaRPr>
          </a:p>
          <a:p>
            <a:pPr>
              <a:lnSpc>
                <a:spcPts val="2000"/>
              </a:lnSpc>
              <a:spcBef>
                <a:spcPts val="600"/>
              </a:spcBef>
            </a:pPr>
            <a:r>
              <a:rPr lang="zh-CN" altLang="en-US" sz="1400" dirty="0">
                <a:latin typeface="SimSun" panose="02010600030101010101" pitchFamily="2" charset="-122"/>
                <a:ea typeface="SimSun" panose="02010600030101010101" pitchFamily="2" charset="-122"/>
                <a:cs typeface="HG丸ｺﾞｼｯｸM-PRO"/>
              </a:rPr>
              <a:t>    另外，为了领取</a:t>
            </a:r>
            <a:r>
              <a:rPr lang="ja-JP" altLang="en-US" sz="1400" dirty="0">
                <a:latin typeface="SimSun" panose="02010600030101010101" pitchFamily="2" charset="-122"/>
                <a:ea typeface="SimSun" panose="02010600030101010101" pitchFamily="2" charset="-122"/>
                <a:cs typeface="HG丸ｺﾞｼｯｸM-PRO"/>
              </a:rPr>
              <a:t>配偶支援金</a:t>
            </a:r>
            <a:r>
              <a:rPr lang="zh-CN" altLang="en-US" sz="1400" dirty="0">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需向实施支援给</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付的实施机关提出申请</a:t>
            </a:r>
            <a:r>
              <a:rPr lang="ja-JP" altLang="en-US" sz="1400" dirty="0" err="1">
                <a:latin typeface="SimSun" panose="02010600030101010101" pitchFamily="2" charset="-122"/>
                <a:ea typeface="SimSun" panose="02010600030101010101" pitchFamily="2" charset="-122"/>
                <a:cs typeface="HG丸ｺﾞｼｯｸM-PRO"/>
              </a:rPr>
              <a:t>。</a:t>
            </a:r>
            <a:endParaRPr lang="en-US" altLang="ja-JP" sz="1400" dirty="0">
              <a:latin typeface="SimSun" panose="02010600030101010101" pitchFamily="2" charset="-122"/>
              <a:ea typeface="SimSun" panose="02010600030101010101" pitchFamily="2" charset="-122"/>
              <a:cs typeface="HG丸ｺﾞｼｯｸM-PRO"/>
            </a:endParaRPr>
          </a:p>
          <a:p>
            <a:endParaRPr lang="en-US" altLang="ja-JP" sz="1400" dirty="0">
              <a:latin typeface="SimSun" panose="02010600030101010101" pitchFamily="2" charset="-122"/>
              <a:ea typeface="SimSun" panose="02010600030101010101" pitchFamily="2" charset="-122"/>
              <a:cs typeface="HG丸ｺﾞｼｯｸM-PRO"/>
            </a:endParaRPr>
          </a:p>
        </p:txBody>
      </p:sp>
      <p:sp>
        <p:nvSpPr>
          <p:cNvPr id="5" name="AutoShape 5"/>
          <p:cNvSpPr>
            <a:spLocks noChangeArrowheads="1"/>
          </p:cNvSpPr>
          <p:nvPr/>
        </p:nvSpPr>
        <p:spPr bwMode="auto">
          <a:xfrm>
            <a:off x="538163" y="495300"/>
            <a:ext cx="5889625" cy="576263"/>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ctr" anchorCtr="1"/>
          <a:lstStyle/>
          <a:p>
            <a:pPr algn="ctr">
              <a:lnSpc>
                <a:spcPct val="150000"/>
              </a:lnSpc>
            </a:pPr>
            <a:r>
              <a:rPr kumimoji="0" lang="en-US" altLang="ja-JP" sz="2400" b="1" dirty="0" smtClean="0">
                <a:solidFill>
                  <a:srgbClr val="000000"/>
                </a:solidFill>
                <a:latin typeface="SimHei" panose="02010609060101010101" pitchFamily="49" charset="-122"/>
                <a:ea typeface="SimHei" panose="02010609060101010101" pitchFamily="49" charset="-122"/>
                <a:cs typeface="HG丸ｺﾞｼｯｸM-PRO"/>
              </a:rPr>
              <a:t>7</a:t>
            </a:r>
            <a:r>
              <a:rPr kumimoji="0" lang="ja-JP" altLang="en-US" sz="2400" b="1" dirty="0" smtClean="0">
                <a:solidFill>
                  <a:srgbClr val="000000"/>
                </a:solidFill>
                <a:latin typeface="SimHei" panose="02010609060101010101" pitchFamily="49" charset="-122"/>
                <a:ea typeface="SimHei" panose="02010609060101010101" pitchFamily="49" charset="-122"/>
                <a:cs typeface="HG丸ｺﾞｼｯｸM-PRO"/>
              </a:rPr>
              <a:t>　配 偶 支 援 金</a:t>
            </a:r>
            <a:endParaRPr kumimoji="0"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39939"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-18-</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750" y="757238"/>
            <a:ext cx="5761038" cy="7222480"/>
          </a:xfrm>
          <a:prstGeom prst="rect">
            <a:avLst/>
          </a:prstGeom>
          <a:noFill/>
        </p:spPr>
        <p:txBody>
          <a:bodyPr lIns="91429" tIns="45715" rIns="91429" bIns="45715">
            <a:spAutoFit/>
          </a:bodyPr>
          <a:lstStyle/>
          <a:p>
            <a:pPr>
              <a:spcAft>
                <a:spcPts val="600"/>
              </a:spcAft>
            </a:pPr>
            <a:r>
              <a:rPr lang="en-US" altLang="ja-JP" dirty="0">
                <a:solidFill>
                  <a:srgbClr val="1F3C7B"/>
                </a:solidFill>
                <a:latin typeface="SimHei" panose="02010609060101010101" pitchFamily="49" charset="-122"/>
                <a:ea typeface="SimHei" panose="02010609060101010101" pitchFamily="49" charset="-122"/>
                <a:cs typeface="HG丸ｺﾞｼｯｸM-PRO"/>
              </a:rPr>
              <a:t>◆ </a:t>
            </a:r>
            <a:r>
              <a:rPr lang="zh-CN" altLang="en-US" b="1" dirty="0">
                <a:solidFill>
                  <a:srgbClr val="000000"/>
                </a:solidFill>
                <a:latin typeface="SimHei" panose="02010609060101010101" pitchFamily="49" charset="-122"/>
                <a:ea typeface="SimHei" panose="02010609060101010101" pitchFamily="49" charset="-122"/>
                <a:cs typeface="HG丸ｺﾞｼｯｸM-PRO"/>
              </a:rPr>
              <a:t>申请</a:t>
            </a:r>
            <a:r>
              <a:rPr lang="ja-JP" altLang="en-US" b="1" dirty="0">
                <a:solidFill>
                  <a:srgbClr val="000000"/>
                </a:solidFill>
                <a:latin typeface="SimHei" panose="02010609060101010101" pitchFamily="49" charset="-122"/>
                <a:ea typeface="SimHei" panose="02010609060101010101" pitchFamily="49" charset="-122"/>
                <a:cs typeface="メイリオ"/>
              </a:rPr>
              <a:t>配偶支援金</a:t>
            </a:r>
            <a:r>
              <a:rPr lang="zh-CN" altLang="en-US" b="1" dirty="0">
                <a:solidFill>
                  <a:srgbClr val="000000"/>
                </a:solidFill>
                <a:latin typeface="SimHei" panose="02010609060101010101" pitchFamily="49" charset="-122"/>
                <a:ea typeface="SimHei" panose="02010609060101010101" pitchFamily="49" charset="-122"/>
                <a:cs typeface="メイリオ"/>
              </a:rPr>
              <a:t>所需文件</a:t>
            </a:r>
            <a:endParaRPr lang="en-US" altLang="ja-JP" b="1" dirty="0">
              <a:solidFill>
                <a:srgbClr val="000000"/>
              </a:solidFill>
              <a:latin typeface="SimHei" panose="02010609060101010101" pitchFamily="49" charset="-122"/>
              <a:ea typeface="SimHei" panose="02010609060101010101" pitchFamily="49" charset="-122"/>
              <a:cs typeface="メイリオ"/>
            </a:endParaRPr>
          </a:p>
          <a:p>
            <a:pPr>
              <a:lnSpc>
                <a:spcPts val="2000"/>
              </a:lnSpc>
            </a:pPr>
            <a:r>
              <a:rPr lang="zh-CN" altLang="en-US" sz="1400" dirty="0" smtClean="0">
                <a:solidFill>
                  <a:srgbClr val="000000"/>
                </a:solidFill>
                <a:latin typeface="SimHei" panose="02010609060101010101" pitchFamily="49" charset="-122"/>
                <a:ea typeface="SimHei" panose="02010609060101010101" pitchFamily="49" charset="-122"/>
                <a:cs typeface="メイリオ"/>
              </a:rPr>
              <a:t>  </a:t>
            </a:r>
            <a:r>
              <a:rPr lang="en-US" altLang="ja-JP" sz="1400" dirty="0" smtClean="0">
                <a:solidFill>
                  <a:srgbClr val="000000"/>
                </a:solidFill>
                <a:latin typeface="SimSun" panose="02010600030101010101" pitchFamily="2" charset="-122"/>
                <a:ea typeface="SimSun" panose="02010600030101010101" pitchFamily="2" charset="-122"/>
                <a:cs typeface="メイリオ"/>
              </a:rPr>
              <a:t>1</a:t>
            </a:r>
            <a:r>
              <a:rPr lang="ja-JP" altLang="en-US" sz="1400" dirty="0">
                <a:solidFill>
                  <a:srgbClr val="000000"/>
                </a:solidFill>
                <a:latin typeface="SimSun" panose="02010600030101010101" pitchFamily="2" charset="-122"/>
                <a:ea typeface="SimSun" panose="02010600030101010101" pitchFamily="2" charset="-122"/>
                <a:cs typeface="メイリオ"/>
              </a:rPr>
              <a:t>　配偶</a:t>
            </a:r>
            <a:r>
              <a:rPr lang="ja-JP" altLang="en-US" sz="1400" dirty="0" smtClean="0">
                <a:solidFill>
                  <a:srgbClr val="000000"/>
                </a:solidFill>
                <a:latin typeface="SimSun" panose="02010600030101010101" pitchFamily="2" charset="-122"/>
                <a:ea typeface="SimSun" panose="02010600030101010101" pitchFamily="2" charset="-122"/>
                <a:cs typeface="メイリオ"/>
              </a:rPr>
              <a:t>支援金</a:t>
            </a:r>
            <a:r>
              <a:rPr lang="zh-CN" altLang="en-US" sz="1400" dirty="0">
                <a:solidFill>
                  <a:srgbClr val="000000"/>
                </a:solidFill>
                <a:latin typeface="SimSun" panose="02010600030101010101" pitchFamily="2" charset="-122"/>
                <a:ea typeface="SimSun" panose="02010600030101010101" pitchFamily="2" charset="-122"/>
                <a:cs typeface="メイリオ"/>
              </a:rPr>
              <a:t>支付</a:t>
            </a:r>
            <a:r>
              <a:rPr lang="zh-CN" altLang="en-US" sz="1400" dirty="0" smtClean="0">
                <a:solidFill>
                  <a:srgbClr val="000000"/>
                </a:solidFill>
                <a:latin typeface="SimSun" panose="02010600030101010101" pitchFamily="2" charset="-122"/>
                <a:ea typeface="SimSun" panose="02010600030101010101" pitchFamily="2" charset="-122"/>
                <a:cs typeface="メイリオ"/>
              </a:rPr>
              <a:t>申请书</a:t>
            </a:r>
            <a:r>
              <a:rPr lang="ja-JP" altLang="en-US" sz="1400" dirty="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在实施机关的窗口领取</a:t>
            </a:r>
            <a:r>
              <a:rPr lang="ja-JP" altLang="en-US" sz="1400" dirty="0"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lnSpc>
                <a:spcPts val="2000"/>
              </a:lnSpc>
              <a:spcBef>
                <a:spcPts val="300"/>
              </a:spcBef>
            </a:pPr>
            <a:r>
              <a:rPr lang="zh-CN" altLang="en-US" sz="1400" dirty="0" smtClean="0">
                <a:solidFill>
                  <a:srgbClr val="000000"/>
                </a:solidFill>
                <a:latin typeface="SimSun" panose="02010600030101010101" pitchFamily="2" charset="-122"/>
                <a:ea typeface="SimSun" panose="02010600030101010101" pitchFamily="2" charset="-122"/>
                <a:cs typeface="メイリオ"/>
              </a:rPr>
              <a:t>  </a:t>
            </a:r>
            <a:r>
              <a:rPr lang="en-US" altLang="ja-JP" sz="1400" dirty="0" smtClean="0">
                <a:solidFill>
                  <a:srgbClr val="000000"/>
                </a:solidFill>
                <a:latin typeface="SimSun" panose="02010600030101010101" pitchFamily="2" charset="-122"/>
                <a:ea typeface="SimSun" panose="02010600030101010101" pitchFamily="2" charset="-122"/>
                <a:cs typeface="メイリオ"/>
              </a:rPr>
              <a:t>2</a:t>
            </a:r>
            <a:r>
              <a:rPr lang="ja-JP"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能确认婚姻成立日在</a:t>
            </a:r>
            <a:r>
              <a:rPr lang="zh-CN" altLang="en-US" sz="1400" dirty="0">
                <a:solidFill>
                  <a:srgbClr val="000000"/>
                </a:solidFill>
                <a:latin typeface="SimSun" panose="02010600030101010101" pitchFamily="2" charset="-122"/>
                <a:ea typeface="SimSun" panose="02010600030101010101" pitchFamily="2" charset="-122"/>
                <a:cs typeface="メイリオ"/>
              </a:rPr>
              <a:t>回国定居</a:t>
            </a:r>
            <a:r>
              <a:rPr lang="zh-CN" altLang="en-US" sz="1400" dirty="0" smtClean="0">
                <a:solidFill>
                  <a:srgbClr val="000000"/>
                </a:solidFill>
                <a:latin typeface="SimSun" panose="02010600030101010101" pitchFamily="2" charset="-122"/>
                <a:ea typeface="SimSun" panose="02010600030101010101" pitchFamily="2" charset="-122"/>
                <a:cs typeface="メイリオ"/>
              </a:rPr>
              <a:t>日的前一天之前且一直处于婚姻</a:t>
            </a:r>
            <a:endParaRPr lang="en-US" altLang="zh-CN" sz="1400" dirty="0" smtClean="0">
              <a:solidFill>
                <a:srgbClr val="000000"/>
              </a:solidFill>
              <a:latin typeface="SimSun" panose="02010600030101010101" pitchFamily="2" charset="-122"/>
              <a:ea typeface="SimSun" panose="02010600030101010101" pitchFamily="2" charset="-122"/>
              <a:cs typeface="メイリオ"/>
            </a:endParaRPr>
          </a:p>
          <a:p>
            <a:pPr>
              <a:lnSpc>
                <a:spcPts val="2000"/>
              </a:lnSpc>
              <a:spcBef>
                <a:spcPts val="300"/>
              </a:spcBef>
            </a:pPr>
            <a:r>
              <a:rPr lang="zh-CN" altLang="en-US" sz="1400" dirty="0">
                <a:solidFill>
                  <a:srgbClr val="000000"/>
                </a:solidFill>
                <a:latin typeface="SimSun" panose="02010600030101010101" pitchFamily="2" charset="-122"/>
                <a:ea typeface="SimSun" panose="02010600030101010101" pitchFamily="2"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    关系的户</a:t>
            </a:r>
            <a:r>
              <a:rPr lang="zh-CN" altLang="en-US" sz="1400" dirty="0">
                <a:solidFill>
                  <a:srgbClr val="000000"/>
                </a:solidFill>
                <a:latin typeface="SimSun" panose="02010600030101010101" pitchFamily="2" charset="-122"/>
                <a:ea typeface="SimSun" panose="02010600030101010101" pitchFamily="2" charset="-122"/>
                <a:cs typeface="メイリオ"/>
              </a:rPr>
              <a:t>籍等</a:t>
            </a:r>
            <a:endParaRPr lang="ja-JP" altLang="en-US"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a:solidFill>
                  <a:srgbClr val="000000"/>
                </a:solidFill>
                <a:latin typeface="SimHei" panose="02010609060101010101" pitchFamily="49" charset="-122"/>
                <a:ea typeface="SimHei" panose="02010609060101010101" pitchFamily="49" charset="-122"/>
                <a:cs typeface="メイリオ"/>
              </a:rPr>
              <a:t>配偶支援</a:t>
            </a:r>
            <a:r>
              <a:rPr lang="zh-CN" altLang="en-US" b="1" dirty="0">
                <a:solidFill>
                  <a:srgbClr val="000000"/>
                </a:solidFill>
                <a:latin typeface="SimHei" panose="02010609060101010101" pitchFamily="49" charset="-122"/>
                <a:ea typeface="SimHei" panose="02010609060101010101" pitchFamily="49" charset="-122"/>
                <a:cs typeface="メイリオ"/>
              </a:rPr>
              <a:t>金的金额</a:t>
            </a:r>
          </a:p>
          <a:p>
            <a:pPr>
              <a:spcBef>
                <a:spcPts val="1200"/>
              </a:spcBef>
              <a:spcAft>
                <a:spcPts val="600"/>
              </a:spcAft>
            </a:pPr>
            <a:r>
              <a:rPr lang="zh-CN" altLang="en-US" b="1" dirty="0">
                <a:solidFill>
                  <a:srgbClr val="000000"/>
                </a:solidFill>
                <a:latin typeface="SimHei" panose="02010609060101010101" pitchFamily="49" charset="-122"/>
                <a:ea typeface="SimHei" panose="02010609060101010101" pitchFamily="49" charset="-122"/>
                <a:cs typeface="メイリオ"/>
              </a:rPr>
              <a:t>   </a:t>
            </a:r>
            <a:r>
              <a:rPr lang="zh-CN" altLang="en-US" sz="1400" dirty="0" smtClean="0">
                <a:solidFill>
                  <a:srgbClr val="000000"/>
                </a:solidFill>
                <a:latin typeface="SimSun" panose="02010600030101010101" pitchFamily="2" charset="-122"/>
                <a:ea typeface="SimSun" panose="02010600030101010101" pitchFamily="2" charset="-122"/>
                <a:cs typeface="メイリオ"/>
              </a:rPr>
              <a:t>相当于满额老龄基础</a:t>
            </a:r>
            <a:r>
              <a:rPr lang="zh-CN" altLang="en-US" sz="1400" dirty="0">
                <a:solidFill>
                  <a:srgbClr val="000000"/>
                </a:solidFill>
                <a:latin typeface="SimSun" panose="02010600030101010101" pitchFamily="2" charset="-122"/>
                <a:ea typeface="SimSun" panose="02010600030101010101" pitchFamily="2" charset="-122"/>
                <a:cs typeface="メイリオ"/>
              </a:rPr>
              <a:t>年金的三分之</a:t>
            </a:r>
            <a:r>
              <a:rPr lang="zh-CN" altLang="en-US" sz="1400" dirty="0" smtClean="0">
                <a:solidFill>
                  <a:srgbClr val="000000"/>
                </a:solidFill>
                <a:latin typeface="SimSun" panose="02010600030101010101" pitchFamily="2" charset="-122"/>
                <a:ea typeface="SimSun" panose="02010600030101010101" pitchFamily="2" charset="-122"/>
                <a:cs typeface="メイリオ"/>
              </a:rPr>
              <a:t>二的金额</a:t>
            </a:r>
            <a:r>
              <a:rPr lang="ja-JP" altLang="en-US" sz="1400" dirty="0" err="1">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メイリオ"/>
            </a:endParaRPr>
          </a:p>
          <a:p>
            <a:pPr>
              <a:spcBef>
                <a:spcPts val="1200"/>
              </a:spcBef>
              <a:spcAft>
                <a:spcPts val="600"/>
              </a:spcAft>
            </a:pPr>
            <a:r>
              <a:rPr lang="en-US" altLang="ja-JP" dirty="0">
                <a:solidFill>
                  <a:srgbClr val="1F3C7B"/>
                </a:solidFill>
                <a:latin typeface="SimHei" panose="02010609060101010101" pitchFamily="49" charset="-122"/>
                <a:ea typeface="SimHei" panose="02010609060101010101" pitchFamily="49" charset="-122"/>
                <a:cs typeface="メイリオ"/>
              </a:rPr>
              <a:t>◆ </a:t>
            </a:r>
            <a:r>
              <a:rPr lang="ja-JP" altLang="en-US" b="1" dirty="0" smtClean="0">
                <a:solidFill>
                  <a:srgbClr val="000000"/>
                </a:solidFill>
                <a:latin typeface="SimHei" panose="02010609060101010101" pitchFamily="49" charset="-122"/>
                <a:ea typeface="SimHei" panose="02010609060101010101" pitchFamily="49" charset="-122"/>
                <a:cs typeface="HG丸ｺﾞｼｯｸM-PRO"/>
              </a:rPr>
              <a:t>非</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课税措施</a:t>
            </a:r>
            <a:r>
              <a:rPr lang="zh-CN" altLang="en-US" b="1" dirty="0">
                <a:solidFill>
                  <a:srgbClr val="000000"/>
                </a:solidFill>
                <a:latin typeface="SimHei" panose="02010609060101010101" pitchFamily="49" charset="-122"/>
                <a:ea typeface="SimHei" panose="02010609060101010101" pitchFamily="49" charset="-122"/>
                <a:cs typeface="HG丸ｺﾞｼｯｸM-PRO"/>
              </a:rPr>
              <a:t>等</a:t>
            </a:r>
            <a:endParaRPr lang="en-US" altLang="ja-JP" b="1" dirty="0">
              <a:solidFill>
                <a:srgbClr val="000000"/>
              </a:solidFill>
              <a:latin typeface="SimHei" panose="02010609060101010101" pitchFamily="49" charset="-122"/>
              <a:ea typeface="SimHei" panose="02010609060101010101" pitchFamily="49" charset="-122"/>
              <a:cs typeface="HG丸ｺﾞｼｯｸM-PRO"/>
            </a:endParaRPr>
          </a:p>
          <a:p>
            <a:pPr>
              <a:lnSpc>
                <a:spcPts val="2000"/>
              </a:lnSpc>
            </a:pPr>
            <a:r>
              <a:rPr lang="zh-CN" altLang="en-US" sz="1400" dirty="0" smtClean="0">
                <a:solidFill>
                  <a:srgbClr val="000000"/>
                </a:solidFill>
                <a:latin typeface="SimHei" panose="02010609060101010101" pitchFamily="49" charset="-122"/>
                <a:ea typeface="SimHei" panose="02010609060101010101" pitchFamily="49" charset="-122"/>
                <a:cs typeface="HG丸ｺﾞｼｯｸM-PRO"/>
              </a:rPr>
              <a:t>  </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配偶</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金</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不予扣税</a:t>
            </a:r>
            <a:r>
              <a:rPr lang="ja-JP" altLang="en-US" sz="1400" dirty="0" err="1" smtClean="0">
                <a:solidFill>
                  <a:srgbClr val="000000"/>
                </a:solidFill>
                <a:latin typeface="SimSun" panose="02010600030101010101" pitchFamily="2" charset="-122"/>
                <a:ea typeface="SimSun" panose="02010600030101010101" pitchFamily="2" charset="-122"/>
                <a:cs typeface="HG丸ｺﾞｼｯｸM-PRO"/>
              </a:rPr>
              <a:t>。</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非</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课税措施</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Bef>
                <a:spcPts val="300"/>
              </a:spcBef>
            </a:pP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2</a:t>
            </a:r>
            <a:r>
              <a:rPr lang="ja-JP" altLang="en-US" sz="1400" dirty="0">
                <a:solidFill>
                  <a:srgbClr val="000000"/>
                </a:solidFill>
                <a:latin typeface="SimSun" panose="02010600030101010101" pitchFamily="2" charset="-122"/>
                <a:ea typeface="SimSun" panose="02010600030101010101" pitchFamily="2" charset="-122"/>
                <a:cs typeface="HG丸ｺﾞｼｯｸM-PRO"/>
              </a:rPr>
              <a:t>　配偶支援金</a:t>
            </a:r>
            <a:r>
              <a:rPr lang="zh-CN" altLang="en-US" sz="1400" dirty="0">
                <a:solidFill>
                  <a:srgbClr val="000000"/>
                </a:solidFill>
                <a:latin typeface="SimSun" panose="02010600030101010101" pitchFamily="2" charset="-122"/>
                <a:ea typeface="SimSun" panose="02010600030101010101" pitchFamily="2" charset="-122"/>
                <a:cs typeface="HG丸ｺﾞｼｯｸM-PRO"/>
              </a:rPr>
              <a:t>不作为</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支援给付</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的收入认定对象</a:t>
            </a:r>
            <a:r>
              <a:rPr lang="ja-JP" altLang="en-US" sz="1400" dirty="0" err="1">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Bef>
                <a:spcPts val="300"/>
              </a:spcBef>
            </a:pPr>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a:p>
            <a:pPr>
              <a:lnSpc>
                <a:spcPct val="150000"/>
              </a:lnSpc>
              <a:spcBef>
                <a:spcPts val="1800"/>
              </a:spcBef>
              <a:spcAft>
                <a:spcPts val="600"/>
              </a:spcAft>
            </a:pPr>
            <a:r>
              <a:rPr lang="ja-JP" altLang="en-US" dirty="0" smtClean="0">
                <a:solidFill>
                  <a:srgbClr val="000000"/>
                </a:solidFill>
                <a:latin typeface="SimHei" panose="02010609060101010101" pitchFamily="49" charset="-122"/>
                <a:ea typeface="SimHei" panose="02010609060101010101" pitchFamily="49" charset="-122"/>
                <a:cs typeface="HG丸ｺﾞｼｯｸM-PRO"/>
              </a:rPr>
              <a:t>◇ </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不属</a:t>
            </a:r>
            <a:r>
              <a:rPr lang="ja-JP" altLang="en-US" b="1" dirty="0" smtClean="0">
                <a:solidFill>
                  <a:srgbClr val="000000"/>
                </a:solidFill>
                <a:latin typeface="SimHei" panose="02010609060101010101" pitchFamily="49" charset="-122"/>
                <a:ea typeface="SimHei" panose="02010609060101010101" pitchFamily="49" charset="-122"/>
                <a:cs typeface="HG丸ｺﾞｼｯｸM-PRO"/>
              </a:rPr>
              <a:t>配偶支援金</a:t>
            </a:r>
            <a:r>
              <a:rPr lang="zh-CN" altLang="en-US" b="1" dirty="0" smtClean="0">
                <a:solidFill>
                  <a:srgbClr val="000000"/>
                </a:solidFill>
                <a:latin typeface="SimHei" panose="02010609060101010101" pitchFamily="49" charset="-122"/>
                <a:ea typeface="SimHei" panose="02010609060101010101" pitchFamily="49" charset="-122"/>
                <a:cs typeface="HG丸ｺﾞｼｯｸM-PRO"/>
              </a:rPr>
              <a:t>给付对象的情况</a:t>
            </a:r>
            <a:endParaRPr lang="en-US" altLang="zh-CN" b="1" dirty="0" smtClean="0">
              <a:solidFill>
                <a:srgbClr val="000000"/>
              </a:solidFill>
              <a:latin typeface="SimHei" panose="02010609060101010101" pitchFamily="49" charset="-122"/>
              <a:ea typeface="SimHei" panose="02010609060101010101" pitchFamily="49" charset="-122"/>
              <a:cs typeface="HG丸ｺﾞｼｯｸM-PRO"/>
            </a:endParaRPr>
          </a:p>
          <a:p>
            <a:pPr>
              <a:lnSpc>
                <a:spcPts val="2000"/>
              </a:lnSpc>
              <a:spcAft>
                <a:spcPts val="400"/>
              </a:spcAft>
              <a:buFont typeface="Arial" charset="0"/>
              <a:buChar char="•"/>
            </a:pPr>
            <a:r>
              <a:rPr lang="ja-JP" altLang="en-US" sz="1400" dirty="0">
                <a:solidFill>
                  <a:srgbClr val="000000"/>
                </a:solidFill>
                <a:latin typeface="SimHei" panose="02010609060101010101" pitchFamily="49" charset="-122"/>
                <a:ea typeface="SimHei" panose="02010609060101010101" pitchFamily="49"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未</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获</a:t>
            </a:r>
            <a:r>
              <a:rPr lang="zh-CN" altLang="en-US" sz="1400" dirty="0">
                <a:solidFill>
                  <a:srgbClr val="000000"/>
                </a:solidFill>
                <a:latin typeface="SimSun" panose="02010600030101010101" pitchFamily="2" charset="-122"/>
                <a:ea typeface="SimSun" panose="02010600030101010101" pitchFamily="2" charset="-122"/>
                <a:cs typeface="HG丸ｺﾞｼｯｸM-PRO"/>
              </a:rPr>
              <a:t>得</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付</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的给付决定，就不能领</a:t>
            </a:r>
            <a:r>
              <a:rPr lang="zh-CN" altLang="en-US" sz="1400" dirty="0">
                <a:solidFill>
                  <a:srgbClr val="000000"/>
                </a:solidFill>
                <a:latin typeface="SimSun" panose="02010600030101010101" pitchFamily="2" charset="-122"/>
                <a:ea typeface="SimSun" panose="02010600030101010101" pitchFamily="2" charset="-122"/>
                <a:cs typeface="HG丸ｺﾞｼｯｸM-PRO"/>
              </a:rPr>
              <a:t>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去世后再婚的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将丧失领取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支援给付</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的权利，不能领取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a:t>
            </a:r>
            <a:r>
              <a:rPr lang="zh-CN" altLang="en-US" sz="1400" dirty="0">
                <a:solidFill>
                  <a:srgbClr val="000000"/>
                </a:solidFill>
                <a:latin typeface="SimSun" panose="02010600030101010101" pitchFamily="2" charset="-122"/>
                <a:ea typeface="SimSun" panose="02010600030101010101" pitchFamily="2" charset="-122"/>
                <a:cs typeface="HG丸ｺﾞｼｯｸM-PRO"/>
              </a:rPr>
              <a:t>回国</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定居前结婚并一同回国</a:t>
            </a:r>
            <a:r>
              <a:rPr lang="zh-CN" altLang="en-US" sz="1400" dirty="0">
                <a:solidFill>
                  <a:srgbClr val="000000"/>
                </a:solidFill>
                <a:latin typeface="SimSun" panose="02010600030101010101" pitchFamily="2" charset="-122"/>
                <a:ea typeface="SimSun" panose="02010600030101010101" pitchFamily="2" charset="-122"/>
                <a:cs typeface="HG丸ｺﾞｼｯｸM-PRO"/>
              </a:rPr>
              <a:t>，回国后离婚者不能领取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配偶支援金。</a:t>
            </a:r>
          </a:p>
          <a:p>
            <a:pPr>
              <a:lnSpc>
                <a:spcPts val="2000"/>
              </a:lnSpc>
              <a:spcAft>
                <a:spcPts val="400"/>
              </a:spcAft>
              <a:buFont typeface="Arial" charset="0"/>
              <a:buChar char="•"/>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在回国定居前结婚并一同回国</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，回国后离婚者</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即使之后复婚也不符合“一直为</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a:t>
            </a:r>
            <a:r>
              <a:rPr lang="ja-JP" altLang="en-US" sz="1400" dirty="0">
                <a:latin typeface="SimSun" panose="02010600030101010101" pitchFamily="2" charset="-122"/>
                <a:ea typeface="SimSun" panose="02010600030101010101" pitchFamily="2" charset="-122"/>
                <a:cs typeface="HG丸ｺﾞｼｯｸM-PRO"/>
              </a:rPr>
              <a:t>偶</a:t>
            </a:r>
            <a:r>
              <a:rPr lang="zh-CN" altLang="en-US" sz="1400" dirty="0">
                <a:latin typeface="SimSun" panose="02010600030101010101" pitchFamily="2" charset="-122"/>
                <a:ea typeface="SimSun" panose="02010600030101010101" pitchFamily="2" charset="-122"/>
                <a:cs typeface="HG丸ｺﾞｼｯｸM-PRO"/>
              </a:rPr>
              <a:t>”这一要件，因此不属于特定配偶，不能领取</a:t>
            </a:r>
            <a:r>
              <a:rPr lang="ja-JP" altLang="en-US" sz="1400" dirty="0">
                <a:latin typeface="SimSun" panose="02010600030101010101" pitchFamily="2" charset="-122"/>
                <a:ea typeface="SimSun" panose="02010600030101010101" pitchFamily="2" charset="-122"/>
                <a:cs typeface="HG丸ｺﾞｼｯｸM-PRO"/>
              </a:rPr>
              <a:t>配偶支援金</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lnSpc>
                <a:spcPct val="150000"/>
              </a:lnSpc>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p:txBody>
      </p:sp>
      <p:sp>
        <p:nvSpPr>
          <p:cNvPr id="40962" name="Text Box 8" descr="右下がり対角線 (反転)"/>
          <p:cNvSpPr txBox="1">
            <a:spLocks noChangeArrowheads="1"/>
          </p:cNvSpPr>
          <p:nvPr/>
        </p:nvSpPr>
        <p:spPr bwMode="auto">
          <a:xfrm>
            <a:off x="3060700" y="9172575"/>
            <a:ext cx="129540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-19-</a:t>
            </a:r>
          </a:p>
        </p:txBody>
      </p:sp>
      <p:pic>
        <p:nvPicPr>
          <p:cNvPr id="40963" name="Picture 8" descr="j0398227[1]"/>
          <p:cNvPicPr>
            <a:picLocks noChangeAspect="1" noChangeArrowheads="1"/>
          </p:cNvPicPr>
          <p:nvPr/>
        </p:nvPicPr>
        <p:blipFill>
          <a:blip r:embed="rId2" cstate="print"/>
          <a:srcRect/>
          <a:stretch>
            <a:fillRect/>
          </a:stretch>
        </p:blipFill>
        <p:spPr bwMode="auto">
          <a:xfrm>
            <a:off x="1049338" y="7970838"/>
            <a:ext cx="4565650" cy="105886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188" y="1331913"/>
            <a:ext cx="5602287" cy="5855871"/>
          </a:xfrm>
          <a:prstGeom prst="rect">
            <a:avLst/>
          </a:prstGeom>
          <a:noFill/>
          <a:ln w="9525">
            <a:noFill/>
            <a:miter lim="800000"/>
            <a:headEnd/>
            <a:tailEnd/>
          </a:ln>
        </p:spPr>
        <p:txBody>
          <a:bodyPr lIns="90334" tIns="45167" rIns="90334" bIns="45167">
            <a:spAutoFit/>
          </a:bodyPr>
          <a:lstStyle/>
          <a:p>
            <a:pPr>
              <a:spcBef>
                <a:spcPct val="50000"/>
              </a:spcBef>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endParaRPr lang="ja-JP" altLang="en-US" b="1"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ja-JP" altLang="en-US" b="1" dirty="0">
                <a:latin typeface="SimHei" panose="02010609060101010101" pitchFamily="49" charset="-122"/>
                <a:ea typeface="SimHei" panose="02010609060101010101" pitchFamily="49" charset="-122"/>
                <a:cs typeface="HG丸ｺﾞｼｯｸM-PRO"/>
              </a:rPr>
              <a:t>　</a:t>
            </a:r>
            <a:r>
              <a:rPr lang="ja-JP" altLang="zh-CN" b="1" dirty="0">
                <a:latin typeface="SimHei" panose="02010609060101010101" pitchFamily="49" charset="-122"/>
                <a:ea typeface="SimHei" panose="02010609060101010101" pitchFamily="49"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实施机关部门已配备既了解遗华</a:t>
            </a:r>
            <a:r>
              <a:rPr lang="zh-CN" altLang="en-US" sz="1400" dirty="0">
                <a:latin typeface="SimSun" panose="02010600030101010101" pitchFamily="2" charset="-122"/>
                <a:ea typeface="SimSun" panose="02010600030101010101" pitchFamily="2" charset="-122"/>
                <a:cs typeface="HG丸ｺﾞｼｯｸM-PRO"/>
              </a:rPr>
              <a:t>日本人等情况</a:t>
            </a:r>
            <a:r>
              <a:rPr lang="zh-CN" altLang="en-US" sz="1400" dirty="0" smtClean="0">
                <a:latin typeface="SimSun" panose="02010600030101010101" pitchFamily="2" charset="-122"/>
                <a:ea typeface="SimSun" panose="02010600030101010101" pitchFamily="2" charset="-122"/>
                <a:cs typeface="HG丸ｺﾞｼｯｸM-PRO"/>
              </a:rPr>
              <a:t>，又懂中文等语</a:t>
            </a:r>
            <a:r>
              <a:rPr lang="zh-CN" altLang="en-US" sz="1400" dirty="0">
                <a:latin typeface="SimSun" panose="02010600030101010101" pitchFamily="2" charset="-122"/>
                <a:ea typeface="SimSun" panose="02010600030101010101" pitchFamily="2" charset="-122"/>
                <a:cs typeface="HG丸ｺﾞｼｯｸM-PRO"/>
              </a:rPr>
              <a:t>言的支援咨询员。</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支援咨询员会想方设法帮助解决疑难</a:t>
            </a:r>
            <a:r>
              <a:rPr lang="zh-CN" altLang="en-US" sz="1400" dirty="0">
                <a:latin typeface="SimSun" panose="02010600030101010101" pitchFamily="2" charset="-122"/>
                <a:ea typeface="SimSun" panose="02010600030101010101" pitchFamily="2" charset="-122"/>
                <a:cs typeface="HG丸ｺﾞｼｯｸM-PRO"/>
              </a:rPr>
              <a:t>。</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r>
              <a:rPr lang="zh-CN" altLang="en-US" sz="1400" dirty="0" smtClean="0">
                <a:latin typeface="SimSun" panose="02010600030101010101" pitchFamily="2" charset="-122"/>
                <a:ea typeface="SimSun" panose="02010600030101010101" pitchFamily="2" charset="-122"/>
                <a:cs typeface="HG丸ｺﾞｼｯｸM-PRO"/>
              </a:rPr>
              <a:t>支援咨询员在听取了家庭的生活状况</a:t>
            </a:r>
            <a:r>
              <a:rPr lang="zh-CN" altLang="en-US" sz="1400" dirty="0">
                <a:latin typeface="SimSun" panose="02010600030101010101" pitchFamily="2" charset="-122"/>
                <a:ea typeface="SimSun" panose="02010600030101010101" pitchFamily="2" charset="-122"/>
                <a:cs typeface="HG丸ｺﾞｼｯｸM-PRO"/>
              </a:rPr>
              <a:t>后</a:t>
            </a:r>
            <a:r>
              <a:rPr lang="zh-CN" altLang="en-US" sz="1400" dirty="0" smtClean="0">
                <a:latin typeface="SimSun" panose="02010600030101010101" pitchFamily="2" charset="-122"/>
                <a:ea typeface="SimSun" panose="02010600030101010101" pitchFamily="2" charset="-122"/>
                <a:cs typeface="HG丸ｺﾞｼｯｸM-PRO"/>
              </a:rPr>
              <a:t>，针对各种疑难会作相应的处理，有时还会上门拜访，若有疑难，</a:t>
            </a:r>
            <a:r>
              <a:rPr lang="zh-CN" altLang="en-US" sz="1400" dirty="0">
                <a:latin typeface="SimSun" panose="02010600030101010101" pitchFamily="2" charset="-122"/>
                <a:ea typeface="SimSun" panose="02010600030101010101" pitchFamily="2" charset="-122"/>
                <a:cs typeface="HG丸ｺﾞｼｯｸM-PRO"/>
              </a:rPr>
              <a:t>可放心地和支援咨询员商量，也可随时到实施机关咨询。</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支援咨询员将严守个人秘密，请尽管放心。</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a:t>
            </a:r>
          </a:p>
          <a:p>
            <a:pPr>
              <a:lnSpc>
                <a:spcPct val="130000"/>
              </a:lnSpc>
              <a:spcBef>
                <a:spcPct val="35000"/>
              </a:spcBef>
            </a:pP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zh-CN" altLang="en-US" sz="1400" dirty="0">
                <a:latin typeface="SimHei" panose="02010609060101010101" pitchFamily="49" charset="-122"/>
                <a:ea typeface="SimHei" panose="02010609060101010101" pitchFamily="49" charset="-122"/>
                <a:cs typeface="HG丸ｺﾞｼｯｸM-PRO"/>
              </a:rPr>
              <a:t>    </a:t>
            </a:r>
            <a:r>
              <a:rPr lang="zh-CN" altLang="en-US" sz="1400" dirty="0" smtClean="0">
                <a:latin typeface="SimHei" panose="02010609060101010101" pitchFamily="49" charset="-122"/>
                <a:ea typeface="SimHei" panose="02010609060101010101" pitchFamily="49" charset="-122"/>
                <a:cs typeface="HG丸ｺﾞｼｯｸM-PRO"/>
              </a:rPr>
              <a:t>   </a:t>
            </a: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endParaRPr lang="zh-CN" altLang="en-US" sz="1400" dirty="0">
              <a:latin typeface="SimHei" panose="02010609060101010101" pitchFamily="49" charset="-122"/>
              <a:ea typeface="SimHei" panose="02010609060101010101" pitchFamily="49" charset="-122"/>
              <a:cs typeface="HG丸ｺﾞｼｯｸM-PRO"/>
            </a:endParaRPr>
          </a:p>
          <a:p>
            <a:pPr>
              <a:lnSpc>
                <a:spcPct val="130000"/>
              </a:lnSpc>
              <a:spcBef>
                <a:spcPct val="35000"/>
              </a:spcBef>
            </a:pPr>
            <a:r>
              <a:rPr lang="zh-CN" altLang="en-US" sz="1400" dirty="0">
                <a:latin typeface="SimHei" panose="02010609060101010101" pitchFamily="49" charset="-122"/>
                <a:ea typeface="SimHei" panose="02010609060101010101" pitchFamily="49" charset="-122"/>
                <a:cs typeface="HG丸ｺﾞｼｯｸM-PRO"/>
              </a:rPr>
              <a:t>    </a:t>
            </a:r>
            <a:r>
              <a:rPr lang="zh-CN" altLang="en-US" sz="1400" dirty="0">
                <a:latin typeface="SimSun" panose="02010600030101010101" pitchFamily="2" charset="-122"/>
                <a:ea typeface="SimSun" panose="02010600030101010101" pitchFamily="2" charset="-122"/>
                <a:cs typeface="HG丸ｺﾞｼｯｸM-PRO"/>
              </a:rPr>
              <a:t>在居住的地区有民生委员。</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民生委员就在居民的附近，听取居民的困难，提供建议。</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民生委员和支援咨询员会相互协作，帮助解决问题，达到自食其力的目的。</a:t>
            </a:r>
          </a:p>
          <a:p>
            <a:pPr>
              <a:lnSpc>
                <a:spcPct val="130000"/>
              </a:lnSpc>
              <a:spcBef>
                <a:spcPct val="35000"/>
              </a:spcBef>
            </a:pPr>
            <a:r>
              <a:rPr lang="zh-CN" altLang="en-US" sz="1400" dirty="0">
                <a:latin typeface="SimSun" panose="02010600030101010101" pitchFamily="2" charset="-122"/>
                <a:ea typeface="SimSun" panose="02010600030101010101" pitchFamily="2" charset="-122"/>
                <a:cs typeface="HG丸ｺﾞｼｯｸM-PRO"/>
              </a:rPr>
              <a:t>    民生委员将严守咨询内容等个人秘密。</a:t>
            </a:r>
            <a:endParaRPr lang="ja-JP" altLang="en-US" sz="1400" dirty="0">
              <a:latin typeface="SimSun" panose="02010600030101010101" pitchFamily="2" charset="-122"/>
              <a:ea typeface="SimSun" panose="02010600030101010101" pitchFamily="2" charset="-122"/>
              <a:cs typeface="HG丸ｺﾞｼｯｸM-PRO"/>
            </a:endParaRPr>
          </a:p>
        </p:txBody>
      </p:sp>
      <p:pic>
        <p:nvPicPr>
          <p:cNvPr id="41986" name="Picture 8" descr="j0398227[1]"/>
          <p:cNvPicPr>
            <a:picLocks noChangeAspect="1" noChangeArrowheads="1"/>
          </p:cNvPicPr>
          <p:nvPr/>
        </p:nvPicPr>
        <p:blipFill>
          <a:blip r:embed="rId2" cstate="print"/>
          <a:srcRect/>
          <a:stretch>
            <a:fillRect/>
          </a:stretch>
        </p:blipFill>
        <p:spPr bwMode="auto">
          <a:xfrm>
            <a:off x="1049338" y="7970838"/>
            <a:ext cx="4565650" cy="1058862"/>
          </a:xfrm>
          <a:prstGeom prst="rect">
            <a:avLst/>
          </a:prstGeom>
          <a:noFill/>
          <a:ln w="9525">
            <a:noFill/>
            <a:miter lim="800000"/>
            <a:headEnd/>
            <a:tailEnd/>
          </a:ln>
        </p:spPr>
      </p:pic>
      <p:sp>
        <p:nvSpPr>
          <p:cNvPr id="41987" name="Text Box 9" descr="右下がり対角線 (反転)"/>
          <p:cNvSpPr txBox="1">
            <a:spLocks noChangeArrowheads="1"/>
          </p:cNvSpPr>
          <p:nvPr/>
        </p:nvSpPr>
        <p:spPr bwMode="auto">
          <a:xfrm>
            <a:off x="2844800" y="9109075"/>
            <a:ext cx="12112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-20-</a:t>
            </a:r>
          </a:p>
        </p:txBody>
      </p:sp>
      <p:sp>
        <p:nvSpPr>
          <p:cNvPr id="7" name="正方形/長方形 20"/>
          <p:cNvSpPr>
            <a:spLocks noChangeArrowheads="1"/>
          </p:cNvSpPr>
          <p:nvPr/>
        </p:nvSpPr>
        <p:spPr bwMode="auto">
          <a:xfrm>
            <a:off x="755650" y="4830762"/>
            <a:ext cx="2520950" cy="492125"/>
          </a:xfrm>
          <a:prstGeom prst="rect">
            <a:avLst/>
          </a:prstGeom>
          <a:noFill/>
          <a:ln w="9525" algn="ctr">
            <a:noFill/>
            <a:round/>
            <a:headEnd/>
            <a:tailEnd/>
          </a:ln>
        </p:spPr>
        <p:txBody>
          <a:bodyPr wrap="none" lIns="90334" tIns="45167" rIns="90334" bIns="45167" anchor="ctr"/>
          <a:lstStyle/>
          <a:p>
            <a:r>
              <a:rPr lang="ja-JP" altLang="en-US" dirty="0">
                <a:solidFill>
                  <a:schemeClr val="accent2"/>
                </a:solidFill>
                <a:latin typeface="SimHei" panose="02010609060101010101" pitchFamily="49" charset="-122"/>
                <a:ea typeface="SimHei" panose="02010609060101010101" pitchFamily="49" charset="-122"/>
              </a:rPr>
              <a:t>◆ </a:t>
            </a:r>
            <a:r>
              <a:rPr lang="ja-JP" altLang="en-US" dirty="0">
                <a:latin typeface="SimHei" panose="02010609060101010101" pitchFamily="49" charset="-122"/>
                <a:ea typeface="SimHei" panose="02010609060101010101" pitchFamily="49" charset="-122"/>
                <a:cs typeface="ＤＨＰ特太ゴシック体"/>
              </a:rPr>
              <a:t>民生</a:t>
            </a:r>
            <a:r>
              <a:rPr lang="zh-CN" altLang="en-US" dirty="0">
                <a:latin typeface="SimHei" panose="02010609060101010101" pitchFamily="49" charset="-122"/>
                <a:ea typeface="SimHei" panose="02010609060101010101" pitchFamily="49" charset="-122"/>
                <a:cs typeface="ＤＨＰ特太ゴシック体"/>
              </a:rPr>
              <a:t>委员</a:t>
            </a:r>
          </a:p>
        </p:txBody>
      </p:sp>
      <p:sp>
        <p:nvSpPr>
          <p:cNvPr id="8" name="AutoShape 5"/>
          <p:cNvSpPr>
            <a:spLocks noChangeArrowheads="1"/>
          </p:cNvSpPr>
          <p:nvPr/>
        </p:nvSpPr>
        <p:spPr bwMode="auto">
          <a:xfrm>
            <a:off x="684213" y="468313"/>
            <a:ext cx="5602287" cy="5762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8</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有疑问需商量时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10" name="正方形/長方形 20"/>
          <p:cNvSpPr>
            <a:spLocks noChangeArrowheads="1"/>
          </p:cNvSpPr>
          <p:nvPr/>
        </p:nvSpPr>
        <p:spPr bwMode="auto">
          <a:xfrm>
            <a:off x="684213" y="1260475"/>
            <a:ext cx="2232025" cy="420688"/>
          </a:xfrm>
          <a:prstGeom prst="rect">
            <a:avLst/>
          </a:prstGeom>
          <a:noFill/>
          <a:ln w="9525" algn="ctr">
            <a:noFill/>
            <a:round/>
            <a:headEnd/>
            <a:tailEnd/>
          </a:ln>
        </p:spPr>
        <p:txBody>
          <a:bodyPr wrap="none" lIns="90334" tIns="45167" rIns="90334" bIns="45167" anchor="ctr"/>
          <a:lstStyle/>
          <a:p>
            <a:r>
              <a:rPr lang="ja-JP" altLang="en-US" dirty="0">
                <a:solidFill>
                  <a:schemeClr val="accent2"/>
                </a:solidFill>
                <a:latin typeface="SimHei" panose="02010609060101010101" pitchFamily="49" charset="-122"/>
                <a:ea typeface="SimHei" panose="02010609060101010101" pitchFamily="49" charset="-122"/>
              </a:rPr>
              <a:t>◆ </a:t>
            </a:r>
            <a:r>
              <a:rPr lang="ja-JP" altLang="en-US" dirty="0">
                <a:latin typeface="SimHei" panose="02010609060101010101" pitchFamily="49" charset="-122"/>
                <a:ea typeface="SimHei" panose="02010609060101010101" pitchFamily="49" charset="-122"/>
                <a:cs typeface="ＤＨＰ特太ゴシック体"/>
              </a:rPr>
              <a:t>支援</a:t>
            </a:r>
            <a:r>
              <a:rPr lang="zh-CN" altLang="en-US" dirty="0">
                <a:latin typeface="SimHei" panose="02010609060101010101" pitchFamily="49" charset="-122"/>
                <a:ea typeface="SimHei" panose="02010609060101010101" pitchFamily="49" charset="-122"/>
                <a:cs typeface="ＤＨＰ特太ゴシック体"/>
              </a:rPr>
              <a:t>咨询员</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9" descr="右下がり対角線 (反転)"/>
          <p:cNvSpPr txBox="1">
            <a:spLocks noChangeArrowheads="1"/>
          </p:cNvSpPr>
          <p:nvPr/>
        </p:nvSpPr>
        <p:spPr bwMode="auto">
          <a:xfrm>
            <a:off x="2921000" y="9172575"/>
            <a:ext cx="12112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-21-</a:t>
            </a:r>
          </a:p>
        </p:txBody>
      </p:sp>
      <p:sp>
        <p:nvSpPr>
          <p:cNvPr id="5" name="AutoShape 5"/>
          <p:cNvSpPr>
            <a:spLocks noChangeArrowheads="1"/>
          </p:cNvSpPr>
          <p:nvPr/>
        </p:nvSpPr>
        <p:spPr bwMode="auto">
          <a:xfrm>
            <a:off x="323850" y="468313"/>
            <a:ext cx="6192838" cy="64770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1"/>
          <a:lstStyle/>
          <a:p>
            <a:pPr algn="ctr">
              <a:lnSpc>
                <a:spcPct val="150000"/>
              </a:lnSpc>
            </a:pP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r>
              <a:rPr lang="en-US" altLang="ja-JP" sz="2400" b="1" dirty="0">
                <a:solidFill>
                  <a:srgbClr val="000000"/>
                </a:solidFill>
                <a:latin typeface="SimHei" panose="02010609060101010101" pitchFamily="49" charset="-122"/>
                <a:ea typeface="SimHei" panose="02010609060101010101" pitchFamily="49" charset="-122"/>
                <a:cs typeface="HG丸ｺﾞｼｯｸM-PRO"/>
              </a:rPr>
              <a:t>9  </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地区社会中的生活支援等的指南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5122" name="Rectangle 2"/>
          <p:cNvSpPr>
            <a:spLocks noChangeArrowheads="1"/>
          </p:cNvSpPr>
          <p:nvPr/>
        </p:nvSpPr>
        <p:spPr bwMode="auto">
          <a:xfrm>
            <a:off x="684213" y="1293813"/>
            <a:ext cx="5545137" cy="2336800"/>
          </a:xfrm>
          <a:prstGeom prst="rect">
            <a:avLst/>
          </a:prstGeom>
          <a:noFill/>
          <a:ln w="9525">
            <a:noFill/>
            <a:miter lim="800000"/>
            <a:headEnd/>
            <a:tailEnd/>
          </a:ln>
          <a:effectLst/>
        </p:spPr>
        <p:txBody>
          <a:bodyPr anchor="ctr">
            <a:spAutoFit/>
          </a:bodyPr>
          <a:lstStyle/>
          <a:p>
            <a:pPr eaLnBrk="0" hangingPunct="0">
              <a:lnSpc>
                <a:spcPts val="2000"/>
              </a:lnSpc>
            </a:pPr>
            <a:r>
              <a:rPr lang="ja-JP" altLang="en-US" sz="1400" dirty="0">
                <a:solidFill>
                  <a:srgbClr val="000000"/>
                </a:solidFill>
                <a:latin typeface="SimHei" panose="02010609060101010101" pitchFamily="49" charset="-122"/>
                <a:ea typeface="SimHei" panose="02010609060101010101" pitchFamily="49" charset="-122"/>
                <a:cs typeface="MS Gothic" pitchFamily="49" charset="-128"/>
              </a:rPr>
              <a:t>　</a:t>
            </a:r>
            <a:r>
              <a:rPr lang="zh-CN" altLang="ja-JP" sz="1400" dirty="0">
                <a:latin typeface="SimHei" panose="02010609060101010101" pitchFamily="49" charset="-122"/>
                <a:ea typeface="SimHei" panose="02010609060101010101" pitchFamily="49" charset="-122"/>
                <a:cs typeface="MS Gothic" pitchFamily="49" charset="-128"/>
              </a:rPr>
              <a:t>  </a:t>
            </a:r>
            <a:r>
              <a:rPr lang="zh-CN" altLang="ja-JP" sz="1400" dirty="0">
                <a:latin typeface="SimSun" panose="02010600030101010101" pitchFamily="2" charset="-122"/>
                <a:ea typeface="SimSun" panose="02010600030101010101" pitchFamily="2" charset="-122"/>
                <a:cs typeface="MS Gothic" pitchFamily="49" charset="-128"/>
              </a:rPr>
              <a:t>为遗华日本人等及家属作为地区社会的成员，能生气</a:t>
            </a:r>
            <a:r>
              <a:rPr lang="zh-CN" altLang="ja-JP" sz="1400" dirty="0" smtClean="0">
                <a:latin typeface="SimSun" panose="02010600030101010101" pitchFamily="2" charset="-122"/>
                <a:ea typeface="SimSun" panose="02010600030101010101" pitchFamily="2" charset="-122"/>
                <a:cs typeface="MS Gothic" pitchFamily="49" charset="-128"/>
              </a:rPr>
              <a:t>勃勃地生</a:t>
            </a:r>
            <a:endParaRPr lang="en-US" altLang="zh-CN" sz="1400" dirty="0" smtClean="0">
              <a:latin typeface="SimSun" panose="02010600030101010101" pitchFamily="2" charset="-122"/>
              <a:ea typeface="SimSun" panose="02010600030101010101" pitchFamily="2" charset="-122"/>
              <a:cs typeface="MS Gothic" pitchFamily="49" charset="-128"/>
            </a:endParaRPr>
          </a:p>
          <a:p>
            <a:pPr eaLnBrk="0" hangingPunct="0">
              <a:lnSpc>
                <a:spcPts val="2000"/>
              </a:lnSpc>
            </a:pPr>
            <a:r>
              <a:rPr lang="zh-CN" altLang="ja-JP" sz="1400" dirty="0" smtClean="0">
                <a:latin typeface="SimSun" panose="02010600030101010101" pitchFamily="2" charset="-122"/>
                <a:ea typeface="SimSun" panose="02010600030101010101" pitchFamily="2" charset="-122"/>
                <a:cs typeface="MS Gothic" pitchFamily="49" charset="-128"/>
              </a:rPr>
              <a:t>活</a:t>
            </a:r>
            <a:r>
              <a:rPr lang="zh-CN" altLang="ja-JP" sz="1400" dirty="0">
                <a:latin typeface="SimSun" panose="02010600030101010101" pitchFamily="2" charset="-122"/>
                <a:ea typeface="SimSun" panose="02010600030101010101" pitchFamily="2" charset="-122"/>
                <a:cs typeface="MS Gothic" pitchFamily="49" charset="-128"/>
              </a:rPr>
              <a:t>，以都道府县及市区町村政府为主的机关在邻近地区提供了学习日语和与地区居民加深交流的设施。</a:t>
            </a:r>
          </a:p>
          <a:p>
            <a:pPr eaLnBrk="0" hangingPunct="0">
              <a:lnSpc>
                <a:spcPts val="2000"/>
              </a:lnSpc>
            </a:pPr>
            <a:r>
              <a:rPr lang="zh-CN" altLang="ja-JP" sz="1400" dirty="0">
                <a:latin typeface="SimSun" panose="02010600030101010101" pitchFamily="2" charset="-122"/>
                <a:ea typeface="SimSun" panose="02010600030101010101" pitchFamily="2" charset="-122"/>
                <a:cs typeface="MS Gothic" pitchFamily="49" charset="-128"/>
              </a:rPr>
              <a:t>    此外，还派遣自立支援翻译和就职咨询员等，听取遗华日本人等的日常生活中的疑难，并提供在公共机构办理手续时及在医疗机构就诊时的翻译服务。另外，为遗华日本人等在地区能安心地生活，还提供商谈就职和健康咨询等的支援。</a:t>
            </a:r>
          </a:p>
          <a:p>
            <a:pPr eaLnBrk="0" hangingPunct="0">
              <a:lnSpc>
                <a:spcPts val="2000"/>
              </a:lnSpc>
            </a:pPr>
            <a:endParaRPr lang="en-US" altLang="ja-JP" sz="1400" dirty="0">
              <a:solidFill>
                <a:srgbClr val="000000"/>
              </a:solidFill>
              <a:latin typeface="SimHei" panose="02010609060101010101" pitchFamily="49" charset="-122"/>
              <a:ea typeface="SimHei" panose="02010609060101010101" pitchFamily="49" charset="-122"/>
              <a:cs typeface="MS Gothic" pitchFamily="49" charset="-128"/>
            </a:endParaRPr>
          </a:p>
          <a:p>
            <a:pPr eaLnBrk="0" hangingPunct="0"/>
            <a:endParaRPr lang="en-US" altLang="ja-JP" sz="1400" dirty="0">
              <a:solidFill>
                <a:srgbClr val="000000"/>
              </a:solidFill>
              <a:latin typeface="SimHei" panose="02010609060101010101" pitchFamily="49" charset="-122"/>
              <a:ea typeface="SimHei" panose="02010609060101010101" pitchFamily="49" charset="-122"/>
              <a:cs typeface="MS Gothic" pitchFamily="49" charset="-128"/>
            </a:endParaRPr>
          </a:p>
        </p:txBody>
      </p:sp>
      <p:grpSp>
        <p:nvGrpSpPr>
          <p:cNvPr id="43012" name="グループ化 7"/>
          <p:cNvGrpSpPr>
            <a:grpSpLocks/>
          </p:cNvGrpSpPr>
          <p:nvPr/>
        </p:nvGrpSpPr>
        <p:grpSpPr bwMode="auto">
          <a:xfrm>
            <a:off x="677863" y="3865563"/>
            <a:ext cx="5629275" cy="4423489"/>
            <a:chOff x="605608" y="3289451"/>
            <a:chExt cx="5629323" cy="4424002"/>
          </a:xfrm>
        </p:grpSpPr>
        <p:sp>
          <p:nvSpPr>
            <p:cNvPr id="13" name="テキスト ボックス 12"/>
            <p:cNvSpPr txBox="1"/>
            <p:nvPr/>
          </p:nvSpPr>
          <p:spPr>
            <a:xfrm>
              <a:off x="611958" y="4572300"/>
              <a:ext cx="5545184" cy="914506"/>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r>
                <a:rPr lang="zh-CN" altLang="en-US" sz="1600" b="1" dirty="0">
                  <a:solidFill>
                    <a:srgbClr val="000000"/>
                  </a:solidFill>
                  <a:latin typeface="SimSun" panose="02010600030101010101" pitchFamily="2" charset="-122"/>
                  <a:ea typeface="SimSun" panose="02010600030101010101" pitchFamily="2" charset="-122"/>
                  <a:cs typeface="MS Gothic" pitchFamily="49" charset="-128"/>
                </a:rPr>
                <a:t>“在地区实施的交流活动”</a:t>
              </a:r>
            </a:p>
            <a:p>
              <a:r>
                <a:rPr lang="zh-CN" altLang="en-US" sz="1600" dirty="0">
                  <a:solidFill>
                    <a:srgbClr val="000000"/>
                  </a:solidFill>
                  <a:latin typeface="SimSun" panose="02010600030101010101" pitchFamily="2" charset="-122"/>
                  <a:ea typeface="SimSun" panose="02010600030101010101" pitchFamily="2" charset="-122"/>
                  <a:cs typeface="MS Gothic" pitchFamily="49" charset="-128"/>
                </a:rPr>
                <a:t>    </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由自治体和地区的志愿者团体等协力</a:t>
              </a:r>
              <a:r>
                <a:rPr lang="zh-CN" altLang="en-US" sz="1400" dirty="0" smtClean="0">
                  <a:solidFill>
                    <a:srgbClr val="000000"/>
                  </a:solidFill>
                  <a:latin typeface="SimSun" panose="02010600030101010101" pitchFamily="2" charset="-122"/>
                  <a:ea typeface="SimSun" panose="02010600030101010101" pitchFamily="2" charset="-122"/>
                  <a:cs typeface="MS Gothic" pitchFamily="49" charset="-128"/>
                </a:rPr>
                <a:t>，举行大家能轻</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松愉快地参加的各种交流活动等。</a:t>
              </a:r>
              <a:endParaRPr lang="ja-JP" altLang="en-US" sz="1400" dirty="0">
                <a:solidFill>
                  <a:srgbClr val="000000"/>
                </a:solidFill>
                <a:latin typeface="SimSun" panose="02010600030101010101" pitchFamily="2" charset="-122"/>
                <a:ea typeface="SimSun" panose="02010600030101010101" pitchFamily="2" charset="-122"/>
                <a:cs typeface="ＭＳ Ｐゴシック" pitchFamily="34" charset="-128"/>
              </a:endParaRPr>
            </a:p>
          </p:txBody>
        </p:sp>
        <p:sp>
          <p:nvSpPr>
            <p:cNvPr id="14" name="テキスト ボックス 13"/>
            <p:cNvSpPr txBox="1"/>
            <p:nvPr/>
          </p:nvSpPr>
          <p:spPr>
            <a:xfrm>
              <a:off x="624658" y="3289451"/>
              <a:ext cx="5521372" cy="914506"/>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pPr hangingPunct="0"/>
              <a:r>
                <a:rPr lang="zh-CN" altLang="en-US" sz="1600" b="1" dirty="0">
                  <a:solidFill>
                    <a:srgbClr val="000000"/>
                  </a:solidFill>
                  <a:latin typeface="SimSun" panose="02010600030101010101" pitchFamily="2" charset="-122"/>
                  <a:ea typeface="SimSun" panose="02010600030101010101" pitchFamily="2" charset="-122"/>
                  <a:cs typeface="HGPｺﾞｼｯｸE"/>
                </a:rPr>
                <a:t>“邻近地区的日语教育支援事业”</a:t>
              </a:r>
            </a:p>
            <a:p>
              <a:pPr hangingPunct="0"/>
              <a:r>
                <a:rPr lang="zh-CN" altLang="en-US" sz="1600" dirty="0">
                  <a:solidFill>
                    <a:srgbClr val="000000"/>
                  </a:solidFill>
                  <a:latin typeface="SimSun" panose="02010600030101010101" pitchFamily="2" charset="-122"/>
                  <a:ea typeface="SimSun" panose="02010600030101010101" pitchFamily="2" charset="-122"/>
                  <a:cs typeface="HGPｺﾞｼｯｸE"/>
                </a:rPr>
                <a:t>　　</a:t>
              </a:r>
              <a:r>
                <a:rPr lang="zh-CN" altLang="en-US" sz="1400" dirty="0">
                  <a:solidFill>
                    <a:srgbClr val="000000"/>
                  </a:solidFill>
                  <a:latin typeface="SimSun" panose="02010600030101010101" pitchFamily="2" charset="-122"/>
                  <a:ea typeface="SimSun" panose="02010600030101010101" pitchFamily="2" charset="-122"/>
                  <a:cs typeface="HGPｺﾞｼｯｸE"/>
                </a:rPr>
                <a:t>在居住地的附近提供学习日语的机会，</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并根据多种需求提供学习支援和建议</a:t>
              </a:r>
              <a:r>
                <a:rPr lang="zh-CN" altLang="en-US" sz="1400" dirty="0">
                  <a:solidFill>
                    <a:srgbClr val="000000"/>
                  </a:solidFill>
                  <a:latin typeface="SimSun" panose="02010600030101010101" pitchFamily="2" charset="-122"/>
                  <a:ea typeface="SimSun" panose="02010600030101010101" pitchFamily="2" charset="-122"/>
                  <a:cs typeface="HGPｺﾞｼｯｸE"/>
                </a:rPr>
                <a:t>。</a:t>
              </a:r>
            </a:p>
          </p:txBody>
        </p:sp>
        <p:sp>
          <p:nvSpPr>
            <p:cNvPr id="15" name="テキスト ボックス 14"/>
            <p:cNvSpPr txBox="1"/>
            <p:nvPr/>
          </p:nvSpPr>
          <p:spPr>
            <a:xfrm>
              <a:off x="605608" y="5636048"/>
              <a:ext cx="5629323" cy="2077405"/>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a:spAutoFit/>
            </a:bodyPr>
            <a:lstStyle/>
            <a:p>
              <a:pPr hangingPunct="0"/>
              <a:r>
                <a:rPr lang="zh-CN" altLang="en-US" sz="1600" b="1" dirty="0">
                  <a:solidFill>
                    <a:srgbClr val="000000"/>
                  </a:solidFill>
                  <a:latin typeface="SimSun" panose="02010600030101010101" pitchFamily="2" charset="-122"/>
                  <a:ea typeface="SimSun" panose="02010600030101010101" pitchFamily="2" charset="-122"/>
                  <a:cs typeface="HGPｺﾞｼｯｸE"/>
                </a:rPr>
                <a:t>“派遣自立支援翻译及巡回健康咨询指导事业”</a:t>
              </a:r>
            </a:p>
            <a:p>
              <a:pPr hangingPunct="0"/>
              <a:r>
                <a:rPr lang="zh-CN" altLang="en-US" sz="1600" dirty="0">
                  <a:solidFill>
                    <a:srgbClr val="000000"/>
                  </a:solidFill>
                  <a:latin typeface="SimSun" panose="02010600030101010101" pitchFamily="2" charset="-122"/>
                  <a:ea typeface="SimSun" panose="02010600030101010101" pitchFamily="2" charset="-122"/>
                  <a:cs typeface="HGPｺﾞｼｯｸE"/>
                </a:rPr>
                <a:t>　　</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对因语言和生活习惯</a:t>
              </a:r>
              <a:r>
                <a:rPr lang="zh-CN" altLang="en-US" sz="1400" dirty="0">
                  <a:solidFill>
                    <a:srgbClr val="000000"/>
                  </a:solidFill>
                  <a:latin typeface="SimSun" panose="02010600030101010101" pitchFamily="2" charset="-122"/>
                  <a:ea typeface="SimSun" panose="02010600030101010101" pitchFamily="2" charset="-122"/>
                  <a:cs typeface="HGPｺﾞｼｯｸE"/>
                </a:rPr>
                <a:t>等的不同</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，在日常</a:t>
              </a:r>
              <a:r>
                <a:rPr lang="zh-CN" altLang="en-US" sz="1400" dirty="0">
                  <a:solidFill>
                    <a:srgbClr val="000000"/>
                  </a:solidFill>
                  <a:latin typeface="SimSun" panose="02010600030101010101" pitchFamily="2" charset="-122"/>
                  <a:ea typeface="SimSun" panose="02010600030101010101" pitchFamily="2" charset="-122"/>
                  <a:cs typeface="HGPｺﾞｼｯｸE"/>
                </a:rPr>
                <a:t>生活中面临着各种困难者，提供以下支援：</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①日常生活中的咨询和指导。</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②在公共机关等办理手续时派遣翻译。</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③第二代、第三代的就业咨询。</a:t>
              </a:r>
            </a:p>
            <a:p>
              <a:pPr hangingPunct="0"/>
              <a:r>
                <a:rPr lang="zh-CN" altLang="en-US" sz="1400" dirty="0">
                  <a:solidFill>
                    <a:srgbClr val="000000"/>
                  </a:solidFill>
                  <a:latin typeface="SimSun" panose="02010600030101010101" pitchFamily="2" charset="-122"/>
                  <a:ea typeface="SimSun" panose="02010600030101010101" pitchFamily="2" charset="-122"/>
                  <a:cs typeface="HGPｺﾞｼｯｸE"/>
                </a:rPr>
                <a:t>④医疗和健康咨询。</a:t>
              </a:r>
            </a:p>
            <a:p>
              <a:pPr hangingPunct="0"/>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p:txBody>
        </p:sp>
      </p:grpSp>
      <p:sp>
        <p:nvSpPr>
          <p:cNvPr id="43013" name="正方形/長方形 8"/>
          <p:cNvSpPr>
            <a:spLocks noChangeArrowheads="1"/>
          </p:cNvSpPr>
          <p:nvPr/>
        </p:nvSpPr>
        <p:spPr bwMode="auto">
          <a:xfrm>
            <a:off x="611188" y="8389938"/>
            <a:ext cx="5689600" cy="523220"/>
          </a:xfrm>
          <a:prstGeom prst="rect">
            <a:avLst/>
          </a:prstGeom>
          <a:noFill/>
          <a:ln w="9525">
            <a:noFill/>
            <a:miter lim="800000"/>
            <a:headEnd/>
            <a:tailEnd/>
          </a:ln>
        </p:spPr>
        <p:txBody>
          <a:bodyPr>
            <a:spAutoFit/>
          </a:bodyPr>
          <a:lstStyle/>
          <a:p>
            <a:pPr eaLnBrk="0" hangingPunct="0"/>
            <a:r>
              <a:rPr lang="en-US" altLang="zh-CN" sz="1400" dirty="0">
                <a:latin typeface="SimHei" panose="02010609060101010101" pitchFamily="49" charset="-122"/>
                <a:ea typeface="SimHei" panose="02010609060101010101" pitchFamily="49" charset="-122"/>
                <a:cs typeface="MS Gothic" pitchFamily="49" charset="-128"/>
              </a:rPr>
              <a:t>※</a:t>
            </a:r>
            <a:r>
              <a:rPr lang="zh-CN" altLang="en-US" sz="1400" dirty="0">
                <a:latin typeface="SimHei" panose="02010609060101010101" pitchFamily="49" charset="-122"/>
                <a:ea typeface="SimHei" panose="02010609060101010101" pitchFamily="49" charset="-122"/>
                <a:cs typeface="MS Gothic" pitchFamily="49" charset="-128"/>
              </a:rPr>
              <a:t>有关居住地区具体开展的事业，请向市区町村政府的主管部门及支援咨询员问询。</a:t>
            </a:r>
            <a:endParaRPr lang="en-US" altLang="ja-JP" sz="1400" dirty="0">
              <a:latin typeface="SimHei" panose="02010609060101010101" pitchFamily="49" charset="-122"/>
              <a:ea typeface="SimHei" panose="02010609060101010101" pitchFamily="49" charset="-122"/>
              <a:cs typeface="MS Gothic" pitchFamily="49" charset="-128"/>
            </a:endParaRPr>
          </a:p>
        </p:txBody>
      </p:sp>
      <p:sp>
        <p:nvSpPr>
          <p:cNvPr id="43014" name="テキスト ボックス 9"/>
          <p:cNvSpPr txBox="1">
            <a:spLocks noChangeArrowheads="1"/>
          </p:cNvSpPr>
          <p:nvPr/>
        </p:nvSpPr>
        <p:spPr bwMode="auto">
          <a:xfrm>
            <a:off x="684213" y="3492500"/>
            <a:ext cx="2376487" cy="366713"/>
          </a:xfrm>
          <a:prstGeom prst="rect">
            <a:avLst/>
          </a:prstGeom>
          <a:noFill/>
          <a:ln w="9525">
            <a:noFill/>
            <a:miter lim="800000"/>
            <a:headEnd/>
            <a:tailEnd/>
          </a:ln>
        </p:spPr>
        <p:txBody>
          <a:bodyPr>
            <a:spAutoFit/>
          </a:bodyPr>
          <a:lstStyle/>
          <a:p>
            <a:r>
              <a:rPr lang="en-US" altLang="ja-JP" dirty="0">
                <a:solidFill>
                  <a:srgbClr val="1F3C7B"/>
                </a:solidFill>
                <a:latin typeface="SimHei" panose="02010609060101010101" pitchFamily="49" charset="-122"/>
                <a:ea typeface="SimHei" panose="02010609060101010101" pitchFamily="49" charset="-122"/>
              </a:rPr>
              <a:t>◆ </a:t>
            </a:r>
            <a:r>
              <a:rPr lang="zh-CN" altLang="en-US" b="1" dirty="0">
                <a:latin typeface="SimHei" panose="02010609060101010101" pitchFamily="49" charset="-122"/>
                <a:ea typeface="SimHei" panose="02010609060101010101" pitchFamily="49" charset="-122"/>
                <a:cs typeface="ＤＨＰ特太ゴシック体"/>
              </a:rPr>
              <a:t>主要事业</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3"/>
          <p:cNvSpPr txBox="1">
            <a:spLocks noChangeArrowheads="1"/>
          </p:cNvSpPr>
          <p:nvPr/>
        </p:nvSpPr>
        <p:spPr bwMode="auto">
          <a:xfrm>
            <a:off x="611188" y="612775"/>
            <a:ext cx="5545137" cy="393700"/>
          </a:xfrm>
          <a:prstGeom prst="rect">
            <a:avLst/>
          </a:prstGeom>
          <a:noFill/>
          <a:ln w="9525">
            <a:noFill/>
            <a:miter lim="800000"/>
            <a:headEnd/>
            <a:tailEnd/>
          </a:ln>
        </p:spPr>
        <p:txBody>
          <a:bodyPr lIns="90334" tIns="45167" rIns="90334" bIns="45167">
            <a:spAutoFit/>
          </a:bodyPr>
          <a:lstStyle/>
          <a:p>
            <a:pPr algn="ctr">
              <a:spcBef>
                <a:spcPct val="50000"/>
              </a:spcBef>
            </a:pPr>
            <a:r>
              <a:rPr lang="ja-JP" altLang="en-US" sz="2000" b="1"/>
              <a:t> </a:t>
            </a:r>
          </a:p>
        </p:txBody>
      </p:sp>
      <p:sp>
        <p:nvSpPr>
          <p:cNvPr id="48131" name="Text Box 9" descr="右下がり対角線 (反転)"/>
          <p:cNvSpPr txBox="1">
            <a:spLocks noChangeArrowheads="1"/>
          </p:cNvSpPr>
          <p:nvPr/>
        </p:nvSpPr>
        <p:spPr bwMode="auto">
          <a:xfrm>
            <a:off x="2921000" y="9172575"/>
            <a:ext cx="1211263" cy="368215"/>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smtClean="0">
                <a:ea typeface="HG丸ｺﾞｼｯｸM-PRO"/>
                <a:cs typeface="HG丸ｺﾞｼｯｸM-PRO"/>
              </a:rPr>
              <a:t>-22-</a:t>
            </a:r>
            <a:endParaRPr lang="en-US" altLang="ja-JP" dirty="0">
              <a:ea typeface="HG丸ｺﾞｼｯｸM-PRO"/>
              <a:cs typeface="HG丸ｺﾞｼｯｸM-PRO"/>
            </a:endParaRPr>
          </a:p>
        </p:txBody>
      </p:sp>
      <p:sp>
        <p:nvSpPr>
          <p:cNvPr id="5" name="AutoShape 5"/>
          <p:cNvSpPr>
            <a:spLocks noChangeArrowheads="1"/>
          </p:cNvSpPr>
          <p:nvPr/>
        </p:nvSpPr>
        <p:spPr bwMode="auto">
          <a:xfrm>
            <a:off x="611188" y="468313"/>
            <a:ext cx="5834062" cy="79216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1"/>
          <a:lstStyle/>
          <a:p>
            <a:pPr algn="dist">
              <a:lnSpc>
                <a:spcPct val="150000"/>
              </a:lnSpc>
            </a:pP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r>
              <a:rPr lang="en-US" altLang="zh-CN" sz="2400" b="1" dirty="0">
                <a:solidFill>
                  <a:srgbClr val="000000"/>
                </a:solidFill>
                <a:latin typeface="SimHei" panose="02010609060101010101" pitchFamily="49" charset="-122"/>
                <a:ea typeface="SimHei" panose="02010609060101010101" pitchFamily="49" charset="-122"/>
              </a:rPr>
              <a:t>10</a:t>
            </a:r>
            <a:r>
              <a:rPr lang="en-US" altLang="ja-JP" sz="2400" b="1" dirty="0">
                <a:solidFill>
                  <a:srgbClr val="000000"/>
                </a:solidFill>
                <a:latin typeface="SimHei" panose="02010609060101010101" pitchFamily="49" charset="-122"/>
                <a:ea typeface="SimHei" panose="02010609060101010101" pitchFamily="49" charset="-122"/>
              </a:rPr>
              <a:t> </a:t>
            </a:r>
            <a:r>
              <a:rPr lang="zh-CN" altLang="en-US" sz="2400" b="1" dirty="0" smtClean="0">
                <a:solidFill>
                  <a:srgbClr val="000000"/>
                </a:solidFill>
                <a:latin typeface="SimHei" panose="02010609060101010101" pitchFamily="49" charset="-122"/>
                <a:ea typeface="SimHei" panose="02010609060101010101" pitchFamily="49" charset="-122"/>
              </a:rPr>
              <a:t>有关中国归</a:t>
            </a:r>
            <a:r>
              <a:rPr lang="zh-CN" altLang="en-US" sz="2400" b="1" dirty="0">
                <a:solidFill>
                  <a:srgbClr val="000000"/>
                </a:solidFill>
                <a:latin typeface="SimHei" panose="02010609060101010101" pitchFamily="49" charset="-122"/>
                <a:ea typeface="SimHei" panose="02010609060101010101" pitchFamily="49" charset="-122"/>
              </a:rPr>
              <a:t>国者支援</a:t>
            </a:r>
            <a:r>
              <a:rPr lang="ja-JP" altLang="en-US" sz="2400" b="1" dirty="0">
                <a:solidFill>
                  <a:srgbClr val="000000"/>
                </a:solidFill>
                <a:latin typeface="SimHei" panose="02010609060101010101" pitchFamily="49" charset="-122"/>
                <a:ea typeface="SimHei" panose="02010609060101010101" pitchFamily="49" charset="-122"/>
              </a:rPr>
              <a:t>・</a:t>
            </a:r>
            <a:r>
              <a:rPr lang="zh-CN" altLang="en-US" sz="2400" b="1" dirty="0">
                <a:solidFill>
                  <a:srgbClr val="000000"/>
                </a:solidFill>
                <a:latin typeface="SimHei" panose="02010609060101010101" pitchFamily="49" charset="-122"/>
                <a:ea typeface="SimHei" panose="02010609060101010101" pitchFamily="49" charset="-122"/>
              </a:rPr>
              <a:t>交流中心</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48133" name="Rectangle 1"/>
          <p:cNvSpPr>
            <a:spLocks noChangeArrowheads="1"/>
          </p:cNvSpPr>
          <p:nvPr/>
        </p:nvSpPr>
        <p:spPr bwMode="auto">
          <a:xfrm>
            <a:off x="611188" y="1409700"/>
            <a:ext cx="5976937" cy="1958975"/>
          </a:xfrm>
          <a:prstGeom prst="rect">
            <a:avLst/>
          </a:prstGeom>
          <a:noFill/>
          <a:ln w="9525">
            <a:noFill/>
            <a:miter lim="800000"/>
            <a:headEnd/>
            <a:tailEnd/>
          </a:ln>
        </p:spPr>
        <p:txBody>
          <a:bodyPr anchor="ctr">
            <a:spAutoFit/>
          </a:bodyPr>
          <a:lstStyle/>
          <a:p>
            <a:pPr>
              <a:lnSpc>
                <a:spcPct val="125000"/>
              </a:lnSpc>
              <a:spcBef>
                <a:spcPct val="25000"/>
              </a:spcBef>
            </a:pPr>
            <a:r>
              <a:rPr lang="ja-JP" altLang="en-US" sz="1400" dirty="0">
                <a:solidFill>
                  <a:srgbClr val="000000"/>
                </a:solidFill>
                <a:latin typeface="SimHei" panose="02010609060101010101" pitchFamily="49" charset="-122"/>
                <a:ea typeface="SimHei" panose="02010609060101010101" pitchFamily="49" charset="-122"/>
              </a:rPr>
              <a:t>　　</a:t>
            </a:r>
            <a:r>
              <a:rPr lang="zh-CN" altLang="en-US" sz="1400" dirty="0">
                <a:solidFill>
                  <a:srgbClr val="000000"/>
                </a:solidFill>
                <a:latin typeface="SimSun" panose="02010600030101010101" pitchFamily="2" charset="-122"/>
                <a:ea typeface="SimSun" panose="02010600030101010101" pitchFamily="2" charset="-122"/>
                <a:cs typeface="MS Gothic" pitchFamily="49" charset="-128"/>
              </a:rPr>
              <a:t>以</a:t>
            </a:r>
            <a:r>
              <a:rPr lang="zh-CN" altLang="en-US" sz="1400" dirty="0">
                <a:latin typeface="SimSun" panose="02010600030101010101" pitchFamily="2" charset="-122"/>
                <a:ea typeface="SimSun" panose="02010600030101010101" pitchFamily="2" charset="-122"/>
              </a:rPr>
              <a:t>支援遗华日本人等及其家属为目的，在全国各地的七处设置了中国归国者支援</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交流中心。</a:t>
            </a:r>
            <a:endParaRPr lang="ja-JP" altLang="en-US" sz="1400" dirty="0">
              <a:latin typeface="SimSun" panose="02010600030101010101" pitchFamily="2" charset="-122"/>
              <a:ea typeface="SimSun" panose="02010600030101010101" pitchFamily="2" charset="-122"/>
            </a:endParaRPr>
          </a:p>
          <a:p>
            <a:pPr>
              <a:lnSpc>
                <a:spcPct val="125000"/>
              </a:lnSpc>
              <a:spcBef>
                <a:spcPct val="25000"/>
              </a:spcBef>
            </a:pPr>
            <a:r>
              <a:rPr lang="ja-JP" altLang="en-US" sz="1400" dirty="0">
                <a:latin typeface="SimSun" panose="02010600030101010101" pitchFamily="2" charset="-122"/>
                <a:ea typeface="SimSun" panose="02010600030101010101" pitchFamily="2" charset="-122"/>
              </a:rPr>
              <a:t>　</a:t>
            </a: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a:latin typeface="SimSun" panose="02010600030101010101" pitchFamily="2" charset="-122"/>
                <a:ea typeface="SimSun" panose="02010600030101010101" pitchFamily="2" charset="-122"/>
              </a:rPr>
              <a:t>中国归国者支援</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交流中心是在各地区作为据点的设施，根据学习进度和各种不同的需求，提供日语学习支援，并通过开展归国者之间的交流</a:t>
            </a:r>
            <a:r>
              <a:rPr lang="ja-JP" altLang="en-US" sz="1400" dirty="0" err="1">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加深归国者与地区居民的交流活动及咨询事业，提供在日本生活所必须的各种信息。</a:t>
            </a:r>
            <a:endParaRPr lang="ja-JP" altLang="en-US" sz="1400" dirty="0">
              <a:latin typeface="SimSun" panose="02010600030101010101" pitchFamily="2" charset="-122"/>
              <a:ea typeface="SimSun" panose="02010600030101010101" pitchFamily="2" charset="-122"/>
            </a:endParaRPr>
          </a:p>
          <a:p>
            <a:pPr eaLnBrk="0" hangingPunct="0"/>
            <a:endParaRPr lang="en-US" altLang="ja-JP" sz="1400" dirty="0">
              <a:solidFill>
                <a:srgbClr val="000000"/>
              </a:solidFill>
              <a:latin typeface="SimHei" panose="02010609060101010101" pitchFamily="49" charset="-122"/>
              <a:ea typeface="SimHei" panose="02010609060101010101" pitchFamily="49" charset="-122"/>
            </a:endParaRPr>
          </a:p>
        </p:txBody>
      </p:sp>
      <p:sp>
        <p:nvSpPr>
          <p:cNvPr id="6" name="角丸四角形 5"/>
          <p:cNvSpPr/>
          <p:nvPr/>
        </p:nvSpPr>
        <p:spPr bwMode="auto">
          <a:xfrm>
            <a:off x="755650" y="3997325"/>
            <a:ext cx="5761038" cy="115093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lstStyle/>
          <a:p>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开办日语教室</a:t>
            </a:r>
            <a:r>
              <a:rPr lang="ja-JP" altLang="en-US" sz="1600" b="1" dirty="0">
                <a:solidFill>
                  <a:srgbClr val="000000"/>
                </a:solidFill>
                <a:latin typeface="SimSun" panose="02010600030101010101" pitchFamily="2" charset="-122"/>
                <a:ea typeface="SimSun" panose="02010600030101010101" pitchFamily="2" charset="-122"/>
              </a:rPr>
              <a:t>”</a:t>
            </a:r>
          </a:p>
          <a:p>
            <a:r>
              <a:rPr lang="ja-JP" altLang="en-US" sz="1600" dirty="0">
                <a:solidFill>
                  <a:srgbClr val="000000"/>
                </a:solidFill>
                <a:latin typeface="SimSun" panose="02010600030101010101" pitchFamily="2" charset="-122"/>
                <a:ea typeface="SimSun" panose="02010600030101010101" pitchFamily="2" charset="-122"/>
              </a:rPr>
              <a:t>　　</a:t>
            </a:r>
            <a:r>
              <a:rPr lang="ja-JP" altLang="zh-CN" sz="1600" dirty="0">
                <a:solidFill>
                  <a:srgbClr val="000000"/>
                </a:solidFill>
                <a:latin typeface="SimSun" panose="02010600030101010101" pitchFamily="2" charset="-122"/>
                <a:ea typeface="SimSun" panose="02010600030101010101" pitchFamily="2" charset="-122"/>
              </a:rPr>
              <a:t> </a:t>
            </a:r>
            <a:r>
              <a:rPr lang="zh-CN" altLang="en-US" sz="1400" dirty="0" smtClean="0">
                <a:solidFill>
                  <a:srgbClr val="000000"/>
                </a:solidFill>
                <a:latin typeface="SimSun" panose="02010600030101010101" pitchFamily="2" charset="-122"/>
                <a:ea typeface="SimSun" panose="02010600030101010101" pitchFamily="2" charset="-122"/>
              </a:rPr>
              <a:t>支援</a:t>
            </a:r>
            <a:r>
              <a:rPr lang="ja-JP" altLang="en-US" sz="1400" dirty="0">
                <a:latin typeface="SimSun" panose="02010600030101010101" pitchFamily="2" charset="-122"/>
                <a:ea typeface="SimSun" panose="02010600030101010101" pitchFamily="2" charset="-122"/>
              </a:rPr>
              <a:t>・</a:t>
            </a:r>
            <a:r>
              <a:rPr lang="zh-CN" altLang="en-US" sz="1400" dirty="0" smtClean="0">
                <a:solidFill>
                  <a:srgbClr val="000000"/>
                </a:solidFill>
                <a:latin typeface="SimSun" panose="02010600030101010101" pitchFamily="2" charset="-122"/>
                <a:ea typeface="SimSun" panose="02010600030101010101" pitchFamily="2" charset="-122"/>
              </a:rPr>
              <a:t>交流中心根据</a:t>
            </a:r>
            <a:r>
              <a:rPr lang="zh-CN" altLang="en-US" sz="1400" dirty="0">
                <a:solidFill>
                  <a:srgbClr val="000000"/>
                </a:solidFill>
                <a:latin typeface="SimSun" panose="02010600030101010101" pitchFamily="2" charset="-122"/>
                <a:ea typeface="SimSun" panose="02010600030101010101" pitchFamily="2" charset="-122"/>
              </a:rPr>
              <a:t>不同的</a:t>
            </a:r>
            <a:r>
              <a:rPr lang="zh-CN" altLang="en-US" sz="1400" dirty="0" smtClean="0">
                <a:solidFill>
                  <a:srgbClr val="000000"/>
                </a:solidFill>
                <a:latin typeface="SimSun" panose="02010600030101010101" pitchFamily="2" charset="-122"/>
                <a:ea typeface="SimSun" panose="02010600030101010101" pitchFamily="2" charset="-122"/>
              </a:rPr>
              <a:t>水平和</a:t>
            </a:r>
            <a:r>
              <a:rPr lang="zh-CN" altLang="en-US" sz="1400" dirty="0">
                <a:solidFill>
                  <a:srgbClr val="000000"/>
                </a:solidFill>
                <a:latin typeface="SimSun" panose="02010600030101010101" pitchFamily="2" charset="-122"/>
                <a:ea typeface="SimSun" panose="02010600030101010101" pitchFamily="2" charset="-122"/>
              </a:rPr>
              <a:t>目的等，按各人的具体</a:t>
            </a:r>
            <a:endParaRPr lang="en-US" altLang="zh-CN" sz="1400" dirty="0">
              <a:solidFill>
                <a:srgbClr val="000000"/>
              </a:solidFill>
              <a:latin typeface="SimSun" panose="02010600030101010101" pitchFamily="2" charset="-122"/>
              <a:ea typeface="SimSun" panose="02010600030101010101" pitchFamily="2" charset="-122"/>
            </a:endParaRPr>
          </a:p>
          <a:p>
            <a:r>
              <a:rPr lang="zh-CN" altLang="en-US" sz="1400" dirty="0">
                <a:solidFill>
                  <a:srgbClr val="000000"/>
                </a:solidFill>
                <a:latin typeface="SimSun" panose="02010600030101010101" pitchFamily="2" charset="-122"/>
                <a:ea typeface="SimSun" panose="02010600030101010101" pitchFamily="2" charset="-122"/>
              </a:rPr>
              <a:t>情况及需求进行日语指导。</a:t>
            </a:r>
            <a:endParaRPr lang="ja-JP" altLang="en-US" sz="1400" dirty="0">
              <a:solidFill>
                <a:srgbClr val="000000"/>
              </a:solidFill>
              <a:latin typeface="SimSun" panose="02010600030101010101" pitchFamily="2" charset="-122"/>
              <a:ea typeface="SimSun" panose="02010600030101010101" pitchFamily="2" charset="-122"/>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7" name="角丸四角形 6"/>
          <p:cNvSpPr/>
          <p:nvPr/>
        </p:nvSpPr>
        <p:spPr bwMode="auto">
          <a:xfrm>
            <a:off x="755650" y="5365750"/>
            <a:ext cx="5832475" cy="2087563"/>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nchor="ctr"/>
          <a:lstStyle/>
          <a:p>
            <a:pPr eaLnBrk="0" hangingPunct="0"/>
            <a:endParaRPr lang="en-US" altLang="ja-JP" sz="1400" b="1" dirty="0">
              <a:solidFill>
                <a:srgbClr val="000000"/>
              </a:solidFill>
              <a:latin typeface="SimHei" panose="02010609060101010101" pitchFamily="49" charset="-122"/>
              <a:ea typeface="SimHei" panose="02010609060101010101" pitchFamily="49" charset="-122"/>
            </a:endParaRPr>
          </a:p>
          <a:p>
            <a:pPr eaLnBrk="0" hangingPunct="0"/>
            <a:endParaRPr lang="en-US" altLang="ja-JP" sz="1600" b="1" dirty="0">
              <a:solidFill>
                <a:srgbClr val="000000"/>
              </a:solidFill>
              <a:latin typeface="SimHei" panose="02010609060101010101" pitchFamily="49" charset="-122"/>
              <a:ea typeface="SimHei" panose="02010609060101010101" pitchFamily="49" charset="-122"/>
            </a:endParaRPr>
          </a:p>
          <a:p>
            <a:pPr eaLnBrk="0" hangingPunct="0"/>
            <a:endParaRPr lang="en-US" altLang="ja-JP" sz="1600" b="1" dirty="0">
              <a:solidFill>
                <a:srgbClr val="000000"/>
              </a:solidFill>
              <a:latin typeface="SimHei" panose="02010609060101010101" pitchFamily="49" charset="-122"/>
              <a:ea typeface="SimHei" panose="02010609060101010101" pitchFamily="49" charset="-122"/>
              <a:cs typeface="MS Gothic" pitchFamily="49" charset="-128"/>
            </a:endParaRPr>
          </a:p>
          <a:p>
            <a:pPr eaLnBrk="0" hangingPunct="0"/>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交流活动</a:t>
            </a:r>
            <a:r>
              <a:rPr lang="ja-JP" altLang="en-US" sz="1600" b="1" dirty="0">
                <a:solidFill>
                  <a:srgbClr val="000000"/>
                </a:solidFill>
                <a:latin typeface="SimSun" panose="02010600030101010101" pitchFamily="2" charset="-122"/>
                <a:ea typeface="SimSun" panose="02010600030101010101" pitchFamily="2" charset="-122"/>
              </a:rPr>
              <a:t>”</a:t>
            </a:r>
          </a:p>
          <a:p>
            <a:pPr eaLnBrk="0" hangingPunct="0">
              <a:lnSpc>
                <a:spcPts val="200"/>
              </a:lnSpc>
            </a:pPr>
            <a:endParaRPr lang="ja-JP" altLang="en-US" sz="1600" b="1" dirty="0">
              <a:solidFill>
                <a:srgbClr val="000000"/>
              </a:solidFill>
              <a:latin typeface="SimSun" panose="02010600030101010101" pitchFamily="2" charset="-122"/>
              <a:ea typeface="SimSun" panose="02010600030101010101" pitchFamily="2" charset="-122"/>
            </a:endParaRPr>
          </a:p>
          <a:p>
            <a:r>
              <a:rPr lang="ja-JP" altLang="en-US" sz="16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通过与地区居民和志愿者团体等的交流，开展提供相互</a:t>
            </a:r>
            <a:endParaRPr lang="en-US" altLang="zh-CN" sz="1400" dirty="0">
              <a:solidFill>
                <a:srgbClr val="000000"/>
              </a:solidFill>
              <a:latin typeface="SimSun" panose="02010600030101010101" pitchFamily="2" charset="-122"/>
              <a:ea typeface="SimSun" panose="02010600030101010101" pitchFamily="2" charset="-122"/>
            </a:endParaRPr>
          </a:p>
          <a:p>
            <a:r>
              <a:rPr lang="zh-CN" altLang="en-US" sz="1400" dirty="0">
                <a:solidFill>
                  <a:srgbClr val="000000"/>
                </a:solidFill>
                <a:latin typeface="SimSun" panose="02010600030101010101" pitchFamily="2" charset="-122"/>
                <a:ea typeface="SimSun" panose="02010600030101010101" pitchFamily="2" charset="-122"/>
              </a:rPr>
              <a:t>交流等的活动。</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交流活动例</a:t>
            </a:r>
            <a:r>
              <a:rPr lang="en-US" altLang="zh-CN" sz="1400" dirty="0">
                <a:solidFill>
                  <a:srgbClr val="000000"/>
                </a:solidFill>
                <a:latin typeface="SimSun" panose="02010600030101010101" pitchFamily="2" charset="-122"/>
                <a:ea typeface="SimSun" panose="02010600030101010101" pitchFamily="2" charset="-122"/>
              </a:rPr>
              <a:t>】</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书法教室</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彩绘信讲座</a:t>
            </a:r>
            <a:endParaRPr lang="ja-JP" altLang="en-US" sz="1400" dirty="0">
              <a:solidFill>
                <a:srgbClr val="000000"/>
              </a:solidFill>
              <a:latin typeface="SimSun" panose="02010600030101010101" pitchFamily="2" charset="-122"/>
              <a:ea typeface="SimSun" panose="02010600030101010101" pitchFamily="2" charset="-122"/>
            </a:endParaRPr>
          </a:p>
          <a:p>
            <a:r>
              <a:rPr lang="ja-JP" altLang="en-US" sz="1400" dirty="0">
                <a:solidFill>
                  <a:srgbClr val="000000"/>
                </a:solidFill>
                <a:latin typeface="SimSun" panose="02010600030101010101" pitchFamily="2" charset="-122"/>
                <a:ea typeface="SimSun" panose="02010600030101010101" pitchFamily="2" charset="-122"/>
              </a:rPr>
              <a:t>　　　</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太极拳教室</a:t>
            </a:r>
            <a:endParaRPr lang="en-US" altLang="zh-CN" sz="1400" dirty="0">
              <a:solidFill>
                <a:srgbClr val="000000"/>
              </a:solidFill>
              <a:latin typeface="SimSun" panose="02010600030101010101" pitchFamily="2" charset="-122"/>
              <a:ea typeface="SimSun" panose="02010600030101010101" pitchFamily="2" charset="-122"/>
            </a:endParaRPr>
          </a:p>
          <a:p>
            <a:endParaRPr lang="ja-JP" altLang="en-US" sz="1600" dirty="0">
              <a:solidFill>
                <a:srgbClr val="000000"/>
              </a:solidFill>
              <a:latin typeface="SimHei" panose="02010609060101010101" pitchFamily="49" charset="-122"/>
              <a:ea typeface="SimHei" panose="02010609060101010101" pitchFamily="49" charset="-122"/>
            </a:endParaRPr>
          </a:p>
          <a:p>
            <a:pPr eaLnBrk="0" hangingPunct="0"/>
            <a:r>
              <a:rPr lang="en-US" altLang="ja-JP" sz="1600" dirty="0">
                <a:solidFill>
                  <a:srgbClr val="000000"/>
                </a:solidFill>
                <a:latin typeface="SimHei" panose="02010609060101010101" pitchFamily="49" charset="-122"/>
                <a:ea typeface="SimHei" panose="02010609060101010101" pitchFamily="49" charset="-122"/>
              </a:rPr>
              <a:t/>
            </a:r>
            <a:br>
              <a:rPr lang="en-US" altLang="ja-JP" sz="1600" dirty="0">
                <a:solidFill>
                  <a:srgbClr val="000000"/>
                </a:solidFill>
                <a:latin typeface="SimHei" panose="02010609060101010101" pitchFamily="49" charset="-122"/>
                <a:ea typeface="SimHei" panose="02010609060101010101" pitchFamily="49" charset="-122"/>
              </a:rPr>
            </a:br>
            <a:endParaRPr lang="ja-JP" altLang="en-US" sz="1600" dirty="0">
              <a:solidFill>
                <a:srgbClr val="000000"/>
              </a:solidFill>
              <a:latin typeface="SimHei" panose="02010609060101010101" pitchFamily="49" charset="-122"/>
              <a:ea typeface="SimHei" panose="02010609060101010101" pitchFamily="49" charset="-122"/>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9" name="角丸四角形 8"/>
          <p:cNvSpPr/>
          <p:nvPr/>
        </p:nvSpPr>
        <p:spPr bwMode="auto">
          <a:xfrm>
            <a:off x="755650" y="7885113"/>
            <a:ext cx="5761038" cy="107950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a:lstStyle/>
          <a:p>
            <a:pPr eaLnBrk="0" hangingPunct="0"/>
            <a:r>
              <a:rPr lang="ja-JP" altLang="en-US" sz="1600" b="1" dirty="0">
                <a:solidFill>
                  <a:srgbClr val="000000"/>
                </a:solidFill>
                <a:latin typeface="SimSun" panose="02010600030101010101" pitchFamily="2" charset="-122"/>
                <a:ea typeface="SimSun" panose="02010600030101010101" pitchFamily="2" charset="-122"/>
              </a:rPr>
              <a:t>“</a:t>
            </a:r>
            <a:r>
              <a:rPr lang="zh-CN" altLang="en-US" sz="1600" b="1" dirty="0">
                <a:solidFill>
                  <a:srgbClr val="000000"/>
                </a:solidFill>
                <a:latin typeface="SimSun" panose="02010600030101010101" pitchFamily="2" charset="-122"/>
                <a:ea typeface="SimSun" panose="02010600030101010101" pitchFamily="2" charset="-122"/>
              </a:rPr>
              <a:t>咨询事业</a:t>
            </a:r>
            <a:r>
              <a:rPr lang="ja-JP" altLang="en-US" sz="1600" b="1" dirty="0">
                <a:solidFill>
                  <a:srgbClr val="000000"/>
                </a:solidFill>
                <a:latin typeface="SimSun" panose="02010600030101010101" pitchFamily="2" charset="-122"/>
                <a:ea typeface="SimSun" panose="02010600030101010101" pitchFamily="2" charset="-122"/>
              </a:rPr>
              <a:t>”</a:t>
            </a:r>
            <a:endParaRPr lang="ja-JP" altLang="en-US" sz="1600" b="1" dirty="0">
              <a:solidFill>
                <a:srgbClr val="000000"/>
              </a:solidFill>
              <a:latin typeface="SimSun" panose="02010600030101010101" pitchFamily="2" charset="-122"/>
              <a:ea typeface="SimSun" panose="02010600030101010101" pitchFamily="2" charset="-122"/>
              <a:cs typeface="ＭＳ Ｐゴシック" pitchFamily="34" charset="-128"/>
            </a:endParaRPr>
          </a:p>
          <a:p>
            <a:pPr eaLnBrk="0" hangingPunct="0"/>
            <a:r>
              <a:rPr lang="ja-JP" altLang="en-US" sz="1600" dirty="0">
                <a:solidFill>
                  <a:srgbClr val="000000"/>
                </a:solidFill>
                <a:latin typeface="SimSun" panose="02010600030101010101" pitchFamily="2" charset="-122"/>
                <a:ea typeface="SimSun" panose="02010600030101010101" pitchFamily="2" charset="-122"/>
              </a:rPr>
              <a:t>　　</a:t>
            </a:r>
            <a:r>
              <a:rPr lang="zh-CN" altLang="en-US" sz="1400" dirty="0">
                <a:solidFill>
                  <a:srgbClr val="000000"/>
                </a:solidFill>
                <a:latin typeface="SimSun" panose="02010600030101010101" pitchFamily="2" charset="-122"/>
                <a:ea typeface="SimSun" panose="02010600030101010101" pitchFamily="2" charset="-122"/>
              </a:rPr>
              <a:t>了解学习日语、就职及日常生活中的烦恼和困难，并提供</a:t>
            </a:r>
            <a:endParaRPr lang="en-US" altLang="zh-CN" sz="1400" dirty="0">
              <a:solidFill>
                <a:srgbClr val="000000"/>
              </a:solidFill>
              <a:latin typeface="SimSun" panose="02010600030101010101" pitchFamily="2" charset="-122"/>
              <a:ea typeface="SimSun" panose="02010600030101010101" pitchFamily="2" charset="-122"/>
            </a:endParaRPr>
          </a:p>
          <a:p>
            <a:pPr eaLnBrk="0" hangingPunct="0"/>
            <a:r>
              <a:rPr lang="zh-CN" altLang="en-US" sz="1400" dirty="0">
                <a:solidFill>
                  <a:srgbClr val="000000"/>
                </a:solidFill>
                <a:latin typeface="SimSun" panose="02010600030101010101" pitchFamily="2" charset="-122"/>
                <a:ea typeface="SimSun" panose="02010600030101010101" pitchFamily="2" charset="-122"/>
              </a:rPr>
              <a:t>相应的建议及探讨解决方法。</a:t>
            </a:r>
            <a:endParaRPr lang="en-US" altLang="zh-CN" sz="1400" dirty="0">
              <a:solidFill>
                <a:srgbClr val="000000"/>
              </a:solidFill>
              <a:latin typeface="SimSun" panose="02010600030101010101" pitchFamily="2" charset="-122"/>
              <a:ea typeface="SimSun" panose="02010600030101010101" pitchFamily="2" charset="-122"/>
            </a:endParaRPr>
          </a:p>
          <a:p>
            <a:pPr eaLnBrk="0" hangingPunct="0"/>
            <a:r>
              <a:rPr lang="ja-JP" altLang="en-US" sz="1400" dirty="0">
                <a:solidFill>
                  <a:srgbClr val="000000"/>
                </a:solidFill>
                <a:latin typeface="SimSun" panose="02010600030101010101" pitchFamily="2" charset="-122"/>
                <a:ea typeface="SimSun" panose="02010600030101010101" pitchFamily="2" charset="-122"/>
              </a:rPr>
              <a:t>　</a:t>
            </a:r>
            <a:endParaRPr lang="ja-JP" altLang="en-US" sz="1400" dirty="0">
              <a:solidFill>
                <a:schemeClr val="tx1"/>
              </a:solidFill>
              <a:latin typeface="SimSun" panose="02010600030101010101" pitchFamily="2" charset="-122"/>
              <a:ea typeface="SimSun" panose="02010600030101010101" pitchFamily="2" charset="-122"/>
            </a:endParaRPr>
          </a:p>
        </p:txBody>
      </p:sp>
      <p:sp>
        <p:nvSpPr>
          <p:cNvPr id="11" name="テキスト ボックス 10"/>
          <p:cNvSpPr txBox="1"/>
          <p:nvPr/>
        </p:nvSpPr>
        <p:spPr>
          <a:xfrm>
            <a:off x="684213" y="3565525"/>
            <a:ext cx="1655762" cy="368300"/>
          </a:xfrm>
          <a:prstGeom prst="rect">
            <a:avLst/>
          </a:prstGeom>
          <a:noFill/>
        </p:spPr>
        <p:txBody>
          <a:bodyPr>
            <a:spAutoFit/>
          </a:bodyPr>
          <a:lstStyle/>
          <a:p>
            <a:r>
              <a:rPr lang="ja-JP" altLang="en-US" dirty="0" smtClean="0">
                <a:solidFill>
                  <a:schemeClr val="accent2"/>
                </a:solidFill>
                <a:latin typeface="SimHei" panose="02010609060101010101" pitchFamily="49" charset="-122"/>
                <a:ea typeface="SimHei" panose="02010609060101010101" pitchFamily="49" charset="-122"/>
              </a:rPr>
              <a:t>◆</a:t>
            </a:r>
            <a:r>
              <a:rPr lang="zh-CN" altLang="en-US" dirty="0" smtClean="0">
                <a:solidFill>
                  <a:schemeClr val="accent2"/>
                </a:solidFill>
                <a:latin typeface="SimHei" panose="02010609060101010101" pitchFamily="49" charset="-122"/>
                <a:ea typeface="SimHei" panose="02010609060101010101" pitchFamily="49" charset="-122"/>
              </a:rPr>
              <a:t> </a:t>
            </a:r>
            <a:r>
              <a:rPr lang="zh-CN" altLang="en-US" b="1" dirty="0" smtClean="0">
                <a:latin typeface="SimHei" panose="02010609060101010101" pitchFamily="49" charset="-122"/>
                <a:ea typeface="SimHei" panose="02010609060101010101" pitchFamily="49" charset="-122"/>
              </a:rPr>
              <a:t>主要事业</a:t>
            </a:r>
            <a:endParaRPr lang="ja-JP" altLang="en-US" b="1" dirty="0">
              <a:latin typeface="SimHei" panose="02010609060101010101" pitchFamily="49" charset="-122"/>
              <a:ea typeface="SimHei" panose="02010609060101010101"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395288" y="153988"/>
            <a:ext cx="4392612" cy="336550"/>
          </a:xfrm>
          <a:prstGeom prst="rect">
            <a:avLst/>
          </a:prstGeom>
          <a:noFill/>
          <a:ln w="9525">
            <a:noFill/>
            <a:miter lim="800000"/>
            <a:headEnd/>
            <a:tailEnd/>
          </a:ln>
        </p:spPr>
        <p:txBody>
          <a:bodyPr anchor="ctr">
            <a:spAutoFit/>
          </a:bodyPr>
          <a:lstStyle/>
          <a:p>
            <a:r>
              <a:rPr lang="ja-JP" altLang="ja-JP" sz="1600" dirty="0">
                <a:solidFill>
                  <a:srgbClr val="000000"/>
                </a:solidFill>
                <a:latin typeface="SimHei" panose="02010609060101010101" pitchFamily="49" charset="-122"/>
                <a:ea typeface="SimHei" panose="02010609060101010101" pitchFamily="49" charset="-122"/>
              </a:rPr>
              <a:t>○</a:t>
            </a:r>
            <a:r>
              <a:rPr lang="ja-JP" altLang="en-US" sz="1600" dirty="0">
                <a:solidFill>
                  <a:srgbClr val="000000"/>
                </a:solidFill>
                <a:latin typeface="SimHei" panose="02010609060101010101" pitchFamily="49" charset="-122"/>
                <a:ea typeface="SimHei" panose="02010609060101010101" pitchFamily="49" charset="-122"/>
              </a:rPr>
              <a:t>　中国</a:t>
            </a:r>
            <a:r>
              <a:rPr lang="zh-CN" altLang="en-US" sz="1600" dirty="0">
                <a:solidFill>
                  <a:srgbClr val="000000"/>
                </a:solidFill>
                <a:latin typeface="SimHei" panose="02010609060101010101" pitchFamily="49" charset="-122"/>
                <a:ea typeface="SimHei" panose="02010609060101010101" pitchFamily="49" charset="-122"/>
              </a:rPr>
              <a:t>归国者</a:t>
            </a:r>
            <a:r>
              <a:rPr lang="ja-JP" altLang="en-US" sz="1600" dirty="0">
                <a:solidFill>
                  <a:srgbClr val="000000"/>
                </a:solidFill>
                <a:latin typeface="SimHei" panose="02010609060101010101" pitchFamily="49" charset="-122"/>
                <a:ea typeface="SimHei" panose="02010609060101010101" pitchFamily="49" charset="-122"/>
              </a:rPr>
              <a:t>支援・交流</a:t>
            </a:r>
            <a:r>
              <a:rPr lang="zh-CN" altLang="en-US" sz="1600" dirty="0">
                <a:solidFill>
                  <a:srgbClr val="000000"/>
                </a:solidFill>
                <a:latin typeface="SimHei" panose="02010609060101010101" pitchFamily="49" charset="-122"/>
                <a:ea typeface="SimHei" panose="02010609060101010101" pitchFamily="49" charset="-122"/>
              </a:rPr>
              <a:t>中心的联系地址</a:t>
            </a:r>
            <a:endParaRPr lang="ja-JP" altLang="en-US" sz="1600" dirty="0">
              <a:latin typeface="SimHei" panose="02010609060101010101" pitchFamily="49" charset="-122"/>
              <a:ea typeface="SimHei" panose="02010609060101010101" pitchFamily="49" charset="-122"/>
            </a:endParaRPr>
          </a:p>
        </p:txBody>
      </p:sp>
      <p:sp>
        <p:nvSpPr>
          <p:cNvPr id="7" name="角丸四角形 6"/>
          <p:cNvSpPr/>
          <p:nvPr/>
        </p:nvSpPr>
        <p:spPr bwMode="auto">
          <a:xfrm>
            <a:off x="468313" y="468313"/>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北海道</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地址　邮编</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060-0002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北海道札幌市中央区北</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2</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条西</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7</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丁目</a:t>
            </a:r>
            <a:r>
              <a:rPr lang="en-US" altLang="zh-CN" sz="1300" dirty="0">
                <a:solidFill>
                  <a:srgbClr val="000000"/>
                </a:solidFill>
                <a:latin typeface="SimHei" panose="02010609060101010101" pitchFamily="49" charset="-122"/>
                <a:ea typeface="SimHei" panose="02010609060101010101" pitchFamily="49" charset="-122"/>
                <a:cs typeface="MS Gothic" pitchFamily="49" charset="-128"/>
              </a:rPr>
              <a:t>1</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番地</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zh-CN" altLang="en-US" sz="1300" dirty="0">
                <a:solidFill>
                  <a:srgbClr val="000000"/>
                </a:solidFill>
                <a:latin typeface="SimHei" panose="02010609060101010101" pitchFamily="49" charset="-122"/>
                <a:ea typeface="SimHei" panose="02010609060101010101" pitchFamily="49" charset="-122"/>
                <a:cs typeface="MS Gothic" pitchFamily="49" charset="-128"/>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　   　 北海道社会福祉综合中心</a:t>
            </a:r>
            <a:r>
              <a:rPr lang="en-US" altLang="ja-JP" sz="1300" dirty="0" smtClean="0">
                <a:solidFill>
                  <a:srgbClr val="000000"/>
                </a:solidFill>
                <a:latin typeface="SimHei" panose="02010609060101010101" pitchFamily="49" charset="-122"/>
                <a:ea typeface="SimHei" panose="02010609060101010101" pitchFamily="49" charset="-122"/>
                <a:cs typeface="MS Gothic" pitchFamily="49" charset="-128"/>
              </a:rPr>
              <a:t>(</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かでる</a:t>
            </a:r>
            <a:r>
              <a:rPr lang="en-US" altLang="ja-JP" sz="1300" dirty="0" smtClean="0">
                <a:solidFill>
                  <a:srgbClr val="000000"/>
                </a:solidFill>
                <a:latin typeface="SimHei" panose="02010609060101010101" pitchFamily="49" charset="-122"/>
                <a:ea typeface="SimHei" panose="02010609060101010101" pitchFamily="49" charset="-122"/>
                <a:cs typeface="MS Gothic" pitchFamily="49" charset="-128"/>
              </a:rPr>
              <a:t>2</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a:t>
            </a:r>
            <a:r>
              <a:rPr lang="en-US" altLang="ja-JP" sz="1300" dirty="0">
                <a:solidFill>
                  <a:srgbClr val="000000"/>
                </a:solidFill>
                <a:latin typeface="SimHei" panose="02010609060101010101" pitchFamily="49" charset="-122"/>
                <a:ea typeface="SimHei" panose="02010609060101010101" pitchFamily="49" charset="-122"/>
                <a:cs typeface="MS Gothic" pitchFamily="49" charset="-128"/>
              </a:rPr>
              <a:t>7)3</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楼</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　电话　</a:t>
            </a:r>
            <a:r>
              <a:rPr lang="en-US" altLang="ja-JP" sz="1300" dirty="0">
                <a:solidFill>
                  <a:srgbClr val="000000"/>
                </a:solidFill>
                <a:latin typeface="SimHei" panose="02010609060101010101" pitchFamily="49" charset="-122"/>
                <a:ea typeface="SimHei" panose="02010609060101010101" pitchFamily="49" charset="-122"/>
                <a:cs typeface="MS Gothic" pitchFamily="49" charset="-128"/>
              </a:rPr>
              <a:t>011-252-3411</a:t>
            </a:r>
            <a:endParaRPr lang="en-US" altLang="ja-JP" sz="1300" dirty="0">
              <a:solidFill>
                <a:schemeClr val="tx1"/>
              </a:solidFill>
              <a:latin typeface="SimHei" panose="02010609060101010101" pitchFamily="49" charset="-122"/>
              <a:ea typeface="SimHei" panose="02010609060101010101" pitchFamily="49" charset="-122"/>
              <a:cs typeface="ＭＳ Ｐゴシック" pitchFamily="34" charset="-128"/>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cs typeface="MS Gothic" pitchFamily="49" charset="-128"/>
              </a:rPr>
              <a:t>对象地区：北海道全域</a:t>
            </a:r>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endParaRPr lang="ja-JP" altLang="en-US" sz="1300" dirty="0">
              <a:solidFill>
                <a:schemeClr val="tx1"/>
              </a:solidFill>
              <a:latin typeface="SimHei" panose="02010609060101010101" pitchFamily="49" charset="-122"/>
              <a:ea typeface="SimHei" panose="02010609060101010101" pitchFamily="49" charset="-122"/>
              <a:cs typeface="ＭＳ Ｐゴシック" pitchFamily="34" charset="-128"/>
            </a:endParaRPr>
          </a:p>
        </p:txBody>
      </p:sp>
      <p:sp>
        <p:nvSpPr>
          <p:cNvPr id="8" name="角丸四角形 7"/>
          <p:cNvSpPr/>
          <p:nvPr/>
        </p:nvSpPr>
        <p:spPr bwMode="auto">
          <a:xfrm>
            <a:off x="468313" y="1620838"/>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东北</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980-0014  </a:t>
            </a:r>
            <a:r>
              <a:rPr lang="zh-CN" altLang="en-US" sz="1300">
                <a:solidFill>
                  <a:srgbClr val="000000"/>
                </a:solidFill>
                <a:latin typeface="SimHei" panose="02010609060101010101" pitchFamily="49" charset="-122"/>
                <a:ea typeface="SimHei" panose="02010609060101010101" pitchFamily="49" charset="-122"/>
                <a:cs typeface="HG丸ｺﾞｼｯｸM-PRO"/>
              </a:rPr>
              <a:t>宫城县仙台市青叶区本町</a:t>
            </a:r>
            <a:r>
              <a:rPr lang="en-US" altLang="zh-CN" sz="1300">
                <a:solidFill>
                  <a:srgbClr val="000000"/>
                </a:solidFill>
                <a:latin typeface="SimHei" panose="02010609060101010101" pitchFamily="49" charset="-122"/>
                <a:ea typeface="SimHei" panose="02010609060101010101" pitchFamily="49" charset="-122"/>
                <a:cs typeface="HG丸ｺﾞｼｯｸM-PRO"/>
              </a:rPr>
              <a:t>3</a:t>
            </a:r>
            <a:r>
              <a:rPr lang="ja-JP" altLang="en-US" sz="130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a:solidFill>
                  <a:srgbClr val="000000"/>
                </a:solidFill>
                <a:latin typeface="SimHei" panose="02010609060101010101" pitchFamily="49" charset="-122"/>
                <a:ea typeface="SimHei" panose="02010609060101010101" pitchFamily="49" charset="-122"/>
                <a:cs typeface="HG丸ｺﾞｼｯｸM-PRO"/>
              </a:rPr>
              <a:t>7</a:t>
            </a:r>
            <a:r>
              <a:rPr lang="ja-JP" altLang="en-US" sz="1300">
                <a:solidFill>
                  <a:srgbClr val="000000"/>
                </a:solidFill>
                <a:latin typeface="SimHei" panose="02010609060101010101" pitchFamily="49" charset="-122"/>
                <a:ea typeface="SimHei" panose="02010609060101010101" pitchFamily="49" charset="-122"/>
                <a:cs typeface="HG丸ｺﾞｼｯｸM-PRO"/>
              </a:rPr>
              <a:t>番</a:t>
            </a:r>
            <a:r>
              <a:rPr lang="en-US" altLang="zh-CN" sz="1300">
                <a:solidFill>
                  <a:srgbClr val="000000"/>
                </a:solidFill>
                <a:latin typeface="SimHei" panose="02010609060101010101" pitchFamily="49" charset="-122"/>
                <a:ea typeface="SimHei" panose="02010609060101010101" pitchFamily="49" charset="-122"/>
                <a:cs typeface="HG丸ｺﾞｼｯｸM-PRO"/>
              </a:rPr>
              <a:t>4</a:t>
            </a:r>
            <a:r>
              <a:rPr lang="ja-JP" altLang="en-US" sz="130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宫城县社会福祉会馆内</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022-263-0948</a:t>
            </a:r>
            <a:endParaRPr lang="en-US" altLang="ja-JP"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对象地区：青森、岩手、宫城、秋田、山形、福岛</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p:txBody>
      </p:sp>
      <p:sp>
        <p:nvSpPr>
          <p:cNvPr id="9" name="角丸四角形 8"/>
          <p:cNvSpPr/>
          <p:nvPr/>
        </p:nvSpPr>
        <p:spPr bwMode="auto">
          <a:xfrm>
            <a:off x="468313" y="2773363"/>
            <a:ext cx="6048375" cy="1366837"/>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首都圏</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r>
              <a:rPr lang="ja-JP" altLang="en-US" sz="1600" b="1" dirty="0">
                <a:solidFill>
                  <a:srgbClr val="000000"/>
                </a:solidFill>
                <a:latin typeface="SimHei" panose="02010609060101010101" pitchFamily="49" charset="-122"/>
                <a:ea typeface="SimHei" panose="02010609060101010101" pitchFamily="49" charset="-122"/>
                <a:cs typeface="Times New Roman" pitchFamily="18" charset="0"/>
              </a:rPr>
              <a:t>                      </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110-0015</a:t>
            </a:r>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en-US" altLang="zh-CN" sz="1300" dirty="0">
                <a:solidFill>
                  <a:srgbClr val="000000"/>
                </a:solidFill>
                <a:latin typeface="SimHei" panose="02010609060101010101" pitchFamily="49" charset="-122"/>
                <a:ea typeface="SimHei" panose="02010609060101010101" pitchFamily="49" charset="-122"/>
                <a:cs typeface="HG丸ｺﾞｼｯｸM-PRO"/>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东京都台东区东上野</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a:t>
            </a:r>
            <a:r>
              <a:rPr lang="ja-JP" altLang="en-US" sz="1300" dirty="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dirty="0">
                <a:solidFill>
                  <a:srgbClr val="000000"/>
                </a:solidFill>
                <a:latin typeface="SimHei" panose="02010609060101010101" pitchFamily="49" charset="-122"/>
                <a:ea typeface="SimHei" panose="02010609060101010101" pitchFamily="49" charset="-122"/>
                <a:cs typeface="HG丸ｺﾞｼｯｸM-PRO"/>
              </a:rPr>
              <a:t>2</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番</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13</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号</a:t>
            </a:r>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endParaRPr lang="en-US" altLang="zh-CN"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smtClean="0">
                <a:solidFill>
                  <a:srgbClr val="000000"/>
                </a:solidFill>
                <a:latin typeface="SimHei" panose="02010609060101010101" pitchFamily="49" charset="-122"/>
                <a:ea typeface="SimHei" panose="02010609060101010101" pitchFamily="49" charset="-122"/>
                <a:cs typeface="HG丸ｺﾞｼｯｸM-PRO"/>
              </a:rPr>
              <a:t>    カーニープレイス新</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御徒町</a:t>
            </a:r>
            <a:r>
              <a:rPr lang="en-US" altLang="ja-JP" sz="1300" dirty="0">
                <a:solidFill>
                  <a:srgbClr val="000000"/>
                </a:solidFill>
                <a:latin typeface="SimHei" panose="02010609060101010101" pitchFamily="49" charset="-122"/>
                <a:ea typeface="SimHei" panose="02010609060101010101" pitchFamily="49" charset="-122"/>
                <a:cs typeface="HG丸ｺﾞｼｯｸM-PRO"/>
              </a:rPr>
              <a:t>6</a:t>
            </a:r>
            <a:r>
              <a:rPr lang="ja-JP" altLang="en-US" sz="1300" dirty="0">
                <a:solidFill>
                  <a:srgbClr val="000000"/>
                </a:solidFill>
                <a:latin typeface="SimHei" panose="02010609060101010101" pitchFamily="49" charset="-122"/>
                <a:ea typeface="SimHei" panose="02010609060101010101" pitchFamily="49" charset="-122"/>
                <a:cs typeface="HG丸ｺﾞｼｯｸM-PRO"/>
              </a:rPr>
              <a:t>楼                      　　</a:t>
            </a:r>
            <a:endParaRPr lang="en-US" altLang="ja-JP"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电话　</a:t>
            </a:r>
            <a:r>
              <a:rPr lang="en-US" altLang="ja-JP" sz="1300" dirty="0">
                <a:solidFill>
                  <a:srgbClr val="000000"/>
                </a:solidFill>
                <a:latin typeface="SimHei" panose="02010609060101010101" pitchFamily="49" charset="-122"/>
                <a:ea typeface="SimHei" panose="02010609060101010101" pitchFamily="49" charset="-122"/>
                <a:cs typeface="HG丸ｺﾞｼｯｸM-PRO"/>
              </a:rPr>
              <a:t>03-5807-3171</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对象地区：茨城、栃木、群马、埼玉、千叶、东京、神奈川、新泻、</a:t>
            </a:r>
            <a:endParaRPr lang="en-US" altLang="ja-JP" sz="1300" dirty="0">
              <a:solidFill>
                <a:srgbClr val="000000"/>
              </a:solidFill>
              <a:latin typeface="SimHei" panose="02010609060101010101" pitchFamily="49" charset="-122"/>
              <a:ea typeface="SimHei" panose="02010609060101010101" pitchFamily="49" charset="-122"/>
              <a:cs typeface="HG丸ｺﾞｼｯｸM-PRO"/>
            </a:endParaRPr>
          </a:p>
          <a:p>
            <a:pPr eaLnBrk="0" hangingPunct="0"/>
            <a:r>
              <a:rPr lang="en-US" altLang="ja-JP"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山梨、长野 </a:t>
            </a:r>
          </a:p>
        </p:txBody>
      </p:sp>
      <p:sp>
        <p:nvSpPr>
          <p:cNvPr id="10" name="角丸四角形 9"/>
          <p:cNvSpPr/>
          <p:nvPr/>
        </p:nvSpPr>
        <p:spPr bwMode="auto">
          <a:xfrm>
            <a:off x="468313" y="4213225"/>
            <a:ext cx="6048375" cy="11525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东海・北陆</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461-0014</a:t>
            </a:r>
            <a:r>
              <a:rPr lang="zh-CN" altLang="en-US" sz="1300">
                <a:solidFill>
                  <a:srgbClr val="000000"/>
                </a:solidFill>
                <a:latin typeface="SimHei" panose="02010609060101010101" pitchFamily="49" charset="-122"/>
                <a:ea typeface="SimHei" panose="02010609060101010101" pitchFamily="49" charset="-122"/>
                <a:cs typeface="HG丸ｺﾞｼｯｸM-PRO"/>
              </a:rPr>
              <a:t>  爱知县名古屋市东区橦木町</a:t>
            </a:r>
            <a:r>
              <a:rPr lang="en-US" altLang="zh-CN" sz="1300">
                <a:solidFill>
                  <a:srgbClr val="000000"/>
                </a:solidFill>
                <a:latin typeface="SimHei" panose="02010609060101010101" pitchFamily="49" charset="-122"/>
                <a:ea typeface="SimHei" panose="02010609060101010101" pitchFamily="49" charset="-122"/>
                <a:cs typeface="HG丸ｺﾞｼｯｸM-PRO"/>
              </a:rPr>
              <a:t>1</a:t>
            </a:r>
            <a:r>
              <a:rPr lang="ja-JP" altLang="en-US" sz="130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a:solidFill>
                  <a:srgbClr val="000000"/>
                </a:solidFill>
                <a:latin typeface="SimHei" panose="02010609060101010101" pitchFamily="49" charset="-122"/>
                <a:ea typeface="SimHei" panose="02010609060101010101" pitchFamily="49" charset="-122"/>
                <a:cs typeface="HG丸ｺﾞｼｯｸM-PRO"/>
              </a:rPr>
              <a:t>19</a:t>
            </a:r>
            <a:r>
              <a:rPr lang="ja-JP" altLang="en-US" sz="1300">
                <a:solidFill>
                  <a:srgbClr val="000000"/>
                </a:solidFill>
                <a:latin typeface="SimHei" panose="02010609060101010101" pitchFamily="49" charset="-122"/>
                <a:ea typeface="SimHei" panose="02010609060101010101" pitchFamily="49" charset="-122"/>
                <a:cs typeface="HG丸ｺﾞｼｯｸM-PRO"/>
              </a:rPr>
              <a:t>番地</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日本棋院中部会馆</a:t>
            </a:r>
            <a:r>
              <a:rPr lang="en-US" altLang="zh-CN" sz="1300">
                <a:solidFill>
                  <a:srgbClr val="000000"/>
                </a:solidFill>
                <a:latin typeface="SimHei" panose="02010609060101010101" pitchFamily="49" charset="-122"/>
                <a:ea typeface="SimHei" panose="02010609060101010101" pitchFamily="49" charset="-122"/>
                <a:cs typeface="HG丸ｺﾞｼｯｸM-PRO"/>
              </a:rPr>
              <a:t>6</a:t>
            </a:r>
            <a:r>
              <a:rPr lang="zh-CN" altLang="en-US" sz="1300">
                <a:solidFill>
                  <a:srgbClr val="000000"/>
                </a:solidFill>
                <a:latin typeface="SimHei" panose="02010609060101010101" pitchFamily="49" charset="-122"/>
                <a:ea typeface="SimHei" panose="02010609060101010101" pitchFamily="49" charset="-122"/>
                <a:cs typeface="HG丸ｺﾞｼｯｸM-PRO"/>
              </a:rPr>
              <a:t>楼</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052-954-4070</a:t>
            </a:r>
            <a:endParaRPr lang="en-US" altLang="zh-CN"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chemeClr val="tx1"/>
                </a:solidFill>
                <a:latin typeface="SimHei" panose="02010609060101010101" pitchFamily="49" charset="-122"/>
                <a:ea typeface="SimHei" panose="02010609060101010101" pitchFamily="49" charset="-122"/>
                <a:cs typeface="HG丸ｺﾞｼｯｸM-PRO"/>
              </a:rPr>
              <a:t>  </a:t>
            </a:r>
            <a:r>
              <a:rPr lang="ja-JP" altLang="en-US" sz="1300">
                <a:solidFill>
                  <a:schemeClr val="tx1"/>
                </a:solidFill>
                <a:latin typeface="SimHei" panose="02010609060101010101" pitchFamily="49" charset="-122"/>
                <a:ea typeface="SimHei" panose="02010609060101010101" pitchFamily="49" charset="-122"/>
                <a:cs typeface="HG丸ｺﾞｼｯｸM-PRO"/>
              </a:rPr>
              <a:t>  对象地区：富山、石川、福井、岐阜、静冈、爱知 </a:t>
            </a:r>
          </a:p>
        </p:txBody>
      </p:sp>
      <p:sp>
        <p:nvSpPr>
          <p:cNvPr id="11" name="角丸四角形 10"/>
          <p:cNvSpPr/>
          <p:nvPr/>
        </p:nvSpPr>
        <p:spPr bwMode="auto">
          <a:xfrm>
            <a:off x="468313" y="5437188"/>
            <a:ext cx="6048375" cy="9366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近畿</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a:solidFill>
                  <a:srgbClr val="000000"/>
                </a:solidFill>
                <a:latin typeface="SimHei" panose="02010609060101010101" pitchFamily="49" charset="-122"/>
                <a:ea typeface="SimHei" panose="02010609060101010101" pitchFamily="49" charset="-122"/>
              </a:rPr>
              <a:t>中国归国者支援・交流中心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a:solidFill>
                  <a:srgbClr val="000000"/>
                </a:solidFill>
                <a:latin typeface="SimHei" panose="02010609060101010101" pitchFamily="49" charset="-122"/>
                <a:ea typeface="SimHei" panose="02010609060101010101" pitchFamily="49" charset="-122"/>
                <a:cs typeface="HG丸ｺﾞｼｯｸM-PRO"/>
              </a:rPr>
              <a:t>530-0026</a:t>
            </a:r>
            <a:r>
              <a:rPr lang="zh-CN" altLang="en-US" sz="1300" dirty="0">
                <a:solidFill>
                  <a:srgbClr val="000000"/>
                </a:solidFill>
                <a:latin typeface="SimHei" panose="02010609060101010101" pitchFamily="49" charset="-122"/>
                <a:ea typeface="SimHei" panose="02010609060101010101" pitchFamily="49" charset="-122"/>
                <a:cs typeface="HG丸ｺﾞｼｯｸM-PRO"/>
              </a:rPr>
              <a:t>  大阪府大阪市北区神山町</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11</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番</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12</a:t>
            </a:r>
            <a:r>
              <a:rPr lang="ja-JP" altLang="en-US" sz="1300" dirty="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电话　</a:t>
            </a:r>
            <a:r>
              <a:rPr lang="en-US" altLang="ja-JP" sz="1300" dirty="0">
                <a:solidFill>
                  <a:srgbClr val="000000"/>
                </a:solidFill>
                <a:latin typeface="SimHei" panose="02010609060101010101" pitchFamily="49" charset="-122"/>
                <a:ea typeface="SimHei" panose="02010609060101010101" pitchFamily="49" charset="-122"/>
                <a:cs typeface="HG丸ｺﾞｼｯｸM-PRO"/>
              </a:rPr>
              <a:t>06-6361-6114</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对象地区：三重、滋贺、京都、大阪、兵库、奈良、和歌山 </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p:txBody>
      </p:sp>
      <p:sp>
        <p:nvSpPr>
          <p:cNvPr id="12" name="角丸四角形 11"/>
          <p:cNvSpPr/>
          <p:nvPr/>
        </p:nvSpPr>
        <p:spPr bwMode="auto">
          <a:xfrm>
            <a:off x="468313" y="6445250"/>
            <a:ext cx="6048375" cy="1152525"/>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中国・四国</a:t>
            </a:r>
            <a:r>
              <a:rPr lang="zh-CN" altLang="en-US" sz="1600" b="1">
                <a:solidFill>
                  <a:srgbClr val="000000"/>
                </a:solidFill>
                <a:latin typeface="SimHei" panose="02010609060101010101" pitchFamily="49" charset="-122"/>
                <a:ea typeface="SimHei" panose="02010609060101010101" pitchFamily="49" charset="-122"/>
              </a:rPr>
              <a:t>”</a:t>
            </a:r>
            <a:r>
              <a:rPr lang="ja-JP" altLang="en-US" sz="1600" b="1">
                <a:solidFill>
                  <a:srgbClr val="000000"/>
                </a:solidFill>
                <a:latin typeface="SimHei" panose="02010609060101010101" pitchFamily="49" charset="-122"/>
                <a:ea typeface="SimHei" panose="02010609060101010101" pitchFamily="49" charset="-122"/>
              </a:rPr>
              <a:t>中国归国者支援・交流中心</a:t>
            </a:r>
            <a:endParaRPr lang="ja-JP" altLang="en-US" sz="1600" b="1">
              <a:solidFill>
                <a:schemeClr val="tx1"/>
              </a:solidFill>
              <a:latin typeface="SimHei" panose="02010609060101010101" pitchFamily="49" charset="-122"/>
              <a:ea typeface="SimHei" panose="02010609060101010101" pitchFamily="49" charset="-122"/>
            </a:endParaRPr>
          </a:p>
          <a:p>
            <a:pPr eaLnBrk="0" hangingPunct="0"/>
            <a:r>
              <a:rPr lang="ja-JP" altLang="en-US" sz="130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a:solidFill>
                  <a:srgbClr val="000000"/>
                </a:solidFill>
                <a:latin typeface="SimHei" panose="02010609060101010101" pitchFamily="49" charset="-122"/>
                <a:ea typeface="SimHei" panose="02010609060101010101" pitchFamily="49" charset="-122"/>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a:solidFill>
                  <a:srgbClr val="000000"/>
                </a:solidFill>
                <a:latin typeface="SimHei" panose="02010609060101010101" pitchFamily="49" charset="-122"/>
                <a:ea typeface="SimHei" panose="02010609060101010101" pitchFamily="49" charset="-122"/>
                <a:cs typeface="HG丸ｺﾞｼｯｸM-PRO"/>
              </a:rPr>
              <a:t>732-0816</a:t>
            </a:r>
            <a:r>
              <a:rPr lang="zh-CN" altLang="en-US" sz="1300">
                <a:solidFill>
                  <a:srgbClr val="000000"/>
                </a:solidFill>
                <a:latin typeface="SimHei" panose="02010609060101010101" pitchFamily="49" charset="-122"/>
                <a:ea typeface="SimHei" panose="02010609060101010101" pitchFamily="49" charset="-122"/>
                <a:cs typeface="HG丸ｺﾞｼｯｸM-PRO"/>
              </a:rPr>
              <a:t>  广岛县广岛市南区比治山本町</a:t>
            </a:r>
            <a:r>
              <a:rPr lang="en-US" altLang="zh-CN" sz="1300">
                <a:solidFill>
                  <a:srgbClr val="000000"/>
                </a:solidFill>
                <a:latin typeface="SimHei" panose="02010609060101010101" pitchFamily="49" charset="-122"/>
                <a:ea typeface="SimHei" panose="02010609060101010101" pitchFamily="49" charset="-122"/>
                <a:cs typeface="HG丸ｺﾞｼｯｸM-PRO"/>
              </a:rPr>
              <a:t>12</a:t>
            </a:r>
            <a:r>
              <a:rPr lang="ja-JP" altLang="en-US" sz="1300">
                <a:solidFill>
                  <a:srgbClr val="000000"/>
                </a:solidFill>
                <a:latin typeface="SimHei" panose="02010609060101010101" pitchFamily="49" charset="-122"/>
                <a:ea typeface="SimHei" panose="02010609060101010101" pitchFamily="49" charset="-122"/>
                <a:cs typeface="HG丸ｺﾞｼｯｸM-PRO"/>
              </a:rPr>
              <a:t>番</a:t>
            </a:r>
            <a:r>
              <a:rPr lang="en-US" altLang="zh-CN" sz="1300">
                <a:solidFill>
                  <a:srgbClr val="000000"/>
                </a:solidFill>
                <a:latin typeface="SimHei" panose="02010609060101010101" pitchFamily="49" charset="-122"/>
                <a:ea typeface="SimHei" panose="02010609060101010101" pitchFamily="49" charset="-122"/>
                <a:cs typeface="HG丸ｺﾞｼｯｸM-PRO"/>
              </a:rPr>
              <a:t>2</a:t>
            </a:r>
            <a:r>
              <a:rPr lang="ja-JP" altLang="en-US" sz="1300">
                <a:solidFill>
                  <a:srgbClr val="000000"/>
                </a:solidFill>
                <a:latin typeface="SimHei" panose="02010609060101010101" pitchFamily="49" charset="-122"/>
                <a:ea typeface="SimHei" panose="02010609060101010101" pitchFamily="49" charset="-122"/>
                <a:cs typeface="HG丸ｺﾞｼｯｸM-PRO"/>
              </a:rPr>
              <a:t>号</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  　</a:t>
            </a:r>
            <a:r>
              <a:rPr lang="zh-CN" altLang="en-US" sz="1300">
                <a:solidFill>
                  <a:srgbClr val="000000"/>
                </a:solidFill>
                <a:latin typeface="SimHei" panose="02010609060101010101" pitchFamily="49" charset="-122"/>
                <a:ea typeface="SimHei" panose="02010609060101010101" pitchFamily="49" charset="-122"/>
                <a:cs typeface="HG丸ｺﾞｼｯｸM-PRO"/>
              </a:rPr>
              <a:t>广岛县社会福祉会馆内</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电话　</a:t>
            </a:r>
            <a:r>
              <a:rPr lang="en-US" altLang="zh-CN" sz="1300">
                <a:solidFill>
                  <a:srgbClr val="000000"/>
                </a:solidFill>
                <a:latin typeface="SimHei" panose="02010609060101010101" pitchFamily="49" charset="-122"/>
                <a:ea typeface="SimHei" panose="02010609060101010101" pitchFamily="49" charset="-122"/>
                <a:cs typeface="HG丸ｺﾞｼｯｸM-PRO"/>
              </a:rPr>
              <a:t>082-250-0210</a:t>
            </a:r>
            <a:endParaRPr lang="en-US" altLang="ja-JP" sz="130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a:solidFill>
                  <a:srgbClr val="000000"/>
                </a:solidFill>
                <a:latin typeface="SimHei" panose="02010609060101010101" pitchFamily="49" charset="-122"/>
                <a:ea typeface="SimHei" panose="02010609060101010101" pitchFamily="49" charset="-122"/>
                <a:cs typeface="HG丸ｺﾞｼｯｸM-PRO"/>
              </a:rPr>
              <a:t>    </a:t>
            </a:r>
            <a:r>
              <a:rPr lang="ja-JP" altLang="en-US" sz="1300">
                <a:solidFill>
                  <a:srgbClr val="000000"/>
                </a:solidFill>
                <a:latin typeface="SimHei" panose="02010609060101010101" pitchFamily="49" charset="-122"/>
                <a:ea typeface="SimHei" panose="02010609060101010101" pitchFamily="49" charset="-122"/>
                <a:cs typeface="HG丸ｺﾞｼｯｸM-PRO"/>
              </a:rPr>
              <a:t>对象地区：鸟取、岛根、冈山、广岛、山口、德岛、香川、爱媛、高知 </a:t>
            </a:r>
            <a:endParaRPr lang="ja-JP" altLang="en-US" sz="1300">
              <a:solidFill>
                <a:schemeClr val="tx1"/>
              </a:solidFill>
              <a:latin typeface="SimHei" panose="02010609060101010101" pitchFamily="49" charset="-122"/>
              <a:ea typeface="SimHei" panose="02010609060101010101" pitchFamily="49" charset="-122"/>
              <a:cs typeface="HG丸ｺﾞｼｯｸM-PRO"/>
            </a:endParaRPr>
          </a:p>
        </p:txBody>
      </p:sp>
      <p:sp>
        <p:nvSpPr>
          <p:cNvPr id="13" name="角丸四角形 12"/>
          <p:cNvSpPr/>
          <p:nvPr/>
        </p:nvSpPr>
        <p:spPr bwMode="auto">
          <a:xfrm>
            <a:off x="468313" y="7669213"/>
            <a:ext cx="6048375" cy="107950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smtClean="0">
                <a:solidFill>
                  <a:srgbClr val="000000"/>
                </a:solidFill>
                <a:latin typeface="SimHei" panose="02010609060101010101" pitchFamily="49" charset="-122"/>
                <a:ea typeface="SimHei" panose="02010609060101010101" pitchFamily="49" charset="-122"/>
              </a:rPr>
              <a:t>九州</a:t>
            </a:r>
            <a:r>
              <a:rPr lang="zh-CN" altLang="en-US" sz="1600" b="1" dirty="0">
                <a:solidFill>
                  <a:srgbClr val="000000"/>
                </a:solidFill>
                <a:latin typeface="SimHei" panose="02010609060101010101" pitchFamily="49" charset="-122"/>
                <a:ea typeface="SimHei" panose="02010609060101010101" pitchFamily="49" charset="-122"/>
              </a:rPr>
              <a:t>”</a:t>
            </a:r>
            <a:r>
              <a:rPr lang="ja-JP" altLang="en-US" sz="1600" b="1" dirty="0" smtClean="0">
                <a:solidFill>
                  <a:srgbClr val="000000"/>
                </a:solidFill>
                <a:latin typeface="SimHei" panose="02010609060101010101" pitchFamily="49" charset="-122"/>
                <a:ea typeface="SimHei" panose="02010609060101010101" pitchFamily="49" charset="-122"/>
              </a:rPr>
              <a:t>中国归</a:t>
            </a:r>
            <a:r>
              <a:rPr lang="ja-JP" altLang="en-US" sz="1600" b="1" dirty="0">
                <a:solidFill>
                  <a:srgbClr val="000000"/>
                </a:solidFill>
                <a:latin typeface="SimHei" panose="02010609060101010101" pitchFamily="49" charset="-122"/>
                <a:ea typeface="SimHei" panose="02010609060101010101" pitchFamily="49" charset="-122"/>
              </a:rPr>
              <a:t>国者支援・交流中心</a:t>
            </a:r>
            <a:endParaRPr lang="ja-JP" altLang="en-US" sz="1600" b="1" dirty="0">
              <a:solidFill>
                <a:schemeClr val="tx1"/>
              </a:solidFill>
              <a:latin typeface="SimHei" panose="02010609060101010101" pitchFamily="49" charset="-122"/>
              <a:ea typeface="SimHei" panose="02010609060101010101" pitchFamily="49" charset="-122"/>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Times New Roman" pitchFamily="18" charset="0"/>
              </a:rPr>
              <a:t> </a:t>
            </a:r>
            <a:r>
              <a:rPr lang="ja-JP" altLang="en-US" sz="1300" dirty="0">
                <a:solidFill>
                  <a:srgbClr val="000000"/>
                </a:solidFill>
                <a:latin typeface="SimHei" panose="02010609060101010101" pitchFamily="49" charset="-122"/>
                <a:ea typeface="SimHei" panose="02010609060101010101" pitchFamily="49" charset="-122"/>
              </a:rPr>
              <a:t>　</a:t>
            </a:r>
            <a:r>
              <a:rPr lang="zh-CN" altLang="en-US" sz="1300" dirty="0">
                <a:solidFill>
                  <a:srgbClr val="000000"/>
                </a:solidFill>
                <a:latin typeface="SimHei" panose="02010609060101010101" pitchFamily="49" charset="-122"/>
                <a:ea typeface="SimHei" panose="02010609060101010101" pitchFamily="49" charset="-122"/>
                <a:cs typeface="HG丸ｺﾞｼｯｸM-PRO"/>
              </a:rPr>
              <a:t>地址　邮编</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816-0804</a:t>
            </a:r>
            <a:r>
              <a:rPr lang="zh-CN" altLang="en-US" sz="1300" dirty="0" smtClean="0">
                <a:solidFill>
                  <a:srgbClr val="000000"/>
                </a:solidFill>
                <a:latin typeface="SimHei" panose="02010609060101010101" pitchFamily="49" charset="-122"/>
                <a:ea typeface="SimHei" panose="02010609060101010101" pitchFamily="49" charset="-122"/>
                <a:cs typeface="HG丸ｺﾞｼｯｸM-PRO"/>
              </a:rPr>
              <a:t>  福冈县春日市原町</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3</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丁目</a:t>
            </a:r>
            <a:r>
              <a:rPr lang="en-US" altLang="zh-CN" sz="1300" dirty="0">
                <a:solidFill>
                  <a:srgbClr val="000000"/>
                </a:solidFill>
                <a:latin typeface="SimHei" panose="02010609060101010101" pitchFamily="49" charset="-122"/>
                <a:ea typeface="SimHei" panose="02010609060101010101" pitchFamily="49" charset="-122"/>
                <a:cs typeface="HG丸ｺﾞｼｯｸM-PRO"/>
              </a:rPr>
              <a:t>1</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番地</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7</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zh-CN"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a:solidFill>
                  <a:srgbClr val="000000"/>
                </a:solidFill>
                <a:latin typeface="SimHei" panose="02010609060101010101" pitchFamily="49" charset="-122"/>
                <a:ea typeface="SimHei" panose="02010609060101010101" pitchFamily="49" charset="-122"/>
                <a:cs typeface="HG丸ｺﾞｼｯｸM-PRO"/>
              </a:rPr>
              <a:t>  　</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クローバープラザ</a:t>
            </a:r>
            <a:r>
              <a:rPr lang="zh-CN" altLang="en-US" sz="1300" dirty="0" smtClean="0">
                <a:solidFill>
                  <a:srgbClr val="000000"/>
                </a:solidFill>
                <a:latin typeface="SimHei" panose="02010609060101010101" pitchFamily="49" charset="-122"/>
                <a:ea typeface="SimHei" panose="02010609060101010101" pitchFamily="49" charset="-122"/>
                <a:cs typeface="HG丸ｺﾞｼｯｸM-PRO"/>
              </a:rPr>
              <a:t>东栋</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4</a:t>
            </a:r>
            <a:r>
              <a:rPr lang="ja-JP" altLang="en-US" sz="1300" dirty="0" smtClean="0">
                <a:solidFill>
                  <a:srgbClr val="000000"/>
                </a:solidFill>
                <a:latin typeface="SimHei" panose="02010609060101010101" pitchFamily="49" charset="-122"/>
                <a:ea typeface="SimHei" panose="02010609060101010101" pitchFamily="49" charset="-122"/>
                <a:cs typeface="HG丸ｺﾞｼｯｸM-PRO"/>
              </a:rPr>
              <a:t>楼</a:t>
            </a:r>
            <a:endParaRPr lang="ja-JP" altLang="en-US"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电话　</a:t>
            </a:r>
            <a:r>
              <a:rPr lang="en-US" altLang="ja-JP" sz="1300" dirty="0" smtClean="0">
                <a:solidFill>
                  <a:srgbClr val="000000"/>
                </a:solidFill>
                <a:latin typeface="SimHei" panose="02010609060101010101" pitchFamily="49" charset="-122"/>
                <a:ea typeface="SimHei" panose="02010609060101010101" pitchFamily="49" charset="-122"/>
                <a:cs typeface="HG丸ｺﾞｼｯｸM-PRO"/>
              </a:rPr>
              <a:t>092-</a:t>
            </a:r>
            <a:r>
              <a:rPr lang="en-US" altLang="zh-CN" sz="1300" dirty="0" smtClean="0">
                <a:solidFill>
                  <a:srgbClr val="000000"/>
                </a:solidFill>
                <a:latin typeface="SimHei" panose="02010609060101010101" pitchFamily="49" charset="-122"/>
                <a:ea typeface="SimHei" panose="02010609060101010101" pitchFamily="49" charset="-122"/>
                <a:cs typeface="HG丸ｺﾞｼｯｸM-PRO"/>
              </a:rPr>
              <a:t>589-6655</a:t>
            </a:r>
            <a:endParaRPr lang="en-US" altLang="ja-JP" sz="1300" dirty="0">
              <a:solidFill>
                <a:schemeClr val="tx1"/>
              </a:solidFill>
              <a:latin typeface="SimHei" panose="02010609060101010101" pitchFamily="49" charset="-122"/>
              <a:ea typeface="SimHei" panose="02010609060101010101" pitchFamily="49" charset="-122"/>
              <a:cs typeface="HG丸ｺﾞｼｯｸM-PRO"/>
            </a:endParaRPr>
          </a:p>
          <a:p>
            <a:pPr eaLnBrk="0" hangingPunct="0"/>
            <a:r>
              <a:rPr lang="ja-JP" altLang="en-US" sz="1300" dirty="0">
                <a:solidFill>
                  <a:srgbClr val="000000"/>
                </a:solidFill>
                <a:latin typeface="SimHei" panose="02010609060101010101" pitchFamily="49" charset="-122"/>
                <a:ea typeface="SimHei" panose="02010609060101010101" pitchFamily="49" charset="-122"/>
                <a:cs typeface="HG丸ｺﾞｼｯｸM-PRO"/>
              </a:rPr>
              <a:t>    对象地区：福冈、佐贺、长崎、熊本、大分、宫崎、鹿儿岛、冲绳</a:t>
            </a:r>
          </a:p>
        </p:txBody>
      </p:sp>
      <p:sp>
        <p:nvSpPr>
          <p:cNvPr id="45065" name="Rectangle 3"/>
          <p:cNvSpPr>
            <a:spLocks noChangeArrowheads="1"/>
          </p:cNvSpPr>
          <p:nvPr/>
        </p:nvSpPr>
        <p:spPr bwMode="auto">
          <a:xfrm>
            <a:off x="0" y="0"/>
            <a:ext cx="220663" cy="261938"/>
          </a:xfrm>
          <a:prstGeom prst="rect">
            <a:avLst/>
          </a:prstGeom>
          <a:noFill/>
          <a:ln w="9525">
            <a:noFill/>
            <a:miter lim="800000"/>
            <a:headEnd/>
            <a:tailEnd/>
          </a:ln>
        </p:spPr>
        <p:txBody>
          <a:bodyPr wrap="none" anchor="ctr">
            <a:spAutoFit/>
          </a:bodyPr>
          <a:lstStyle/>
          <a:p>
            <a:r>
              <a:rPr lang="ja-JP" altLang="en-US" sz="1100">
                <a:solidFill>
                  <a:srgbClr val="000000"/>
                </a:solidFill>
                <a:latin typeface="Times New Roman" pitchFamily="18" charset="0"/>
                <a:ea typeface="MS Gothic" pitchFamily="49" charset="-128"/>
                <a:cs typeface="Times New Roman" pitchFamily="18" charset="0"/>
              </a:rPr>
              <a:t> </a:t>
            </a:r>
            <a:endParaRPr lang="ja-JP" altLang="en-US">
              <a:ea typeface="MS Gothic" pitchFamily="49" charset="-128"/>
              <a:cs typeface="Times New Roman" pitchFamily="18" charset="0"/>
            </a:endParaRPr>
          </a:p>
        </p:txBody>
      </p:sp>
      <p:sp>
        <p:nvSpPr>
          <p:cNvPr id="15" name="Text Box 12"/>
          <p:cNvSpPr txBox="1">
            <a:spLocks noChangeArrowheads="1"/>
          </p:cNvSpPr>
          <p:nvPr/>
        </p:nvSpPr>
        <p:spPr bwMode="auto">
          <a:xfrm>
            <a:off x="468313" y="8764588"/>
            <a:ext cx="6091237" cy="488950"/>
          </a:xfrm>
          <a:prstGeom prst="rect">
            <a:avLst/>
          </a:prstGeom>
          <a:noFill/>
          <a:ln>
            <a:noFill/>
          </a:ln>
          <a:extLst/>
        </p:spPr>
        <p:txBody>
          <a:bodyPr lIns="0" tIns="0" rIns="0" bIns="0"/>
          <a:lstStyle/>
          <a:p>
            <a:pPr marL="1588" indent="3175">
              <a:lnSpc>
                <a:spcPts val="1488"/>
              </a:lnSpc>
              <a:spcBef>
                <a:spcPct val="1000"/>
              </a:spcBef>
              <a:spcAft>
                <a:spcPct val="1000"/>
              </a:spcAft>
              <a:tabLst>
                <a:tab pos="723900" algn="l"/>
                <a:tab pos="1447800" algn="l"/>
                <a:tab pos="2171700" algn="l"/>
                <a:tab pos="2895600" algn="l"/>
                <a:tab pos="3619500" algn="l"/>
                <a:tab pos="4343400" algn="l"/>
                <a:tab pos="5067300" algn="l"/>
                <a:tab pos="5791200" algn="l"/>
                <a:tab pos="6515100" algn="l"/>
              </a:tabLst>
            </a:pPr>
            <a:r>
              <a:rPr lang="en-US" altLang="ja-JP" sz="1200" dirty="0">
                <a:solidFill>
                  <a:srgbClr val="1F1F1F"/>
                </a:solidFill>
                <a:latin typeface="SimHei" panose="02010609060101010101" pitchFamily="49" charset="-122"/>
                <a:ea typeface="SimHei" panose="02010609060101010101" pitchFamily="49" charset="-122"/>
                <a:cs typeface="メイリオ"/>
              </a:rPr>
              <a:t>※</a:t>
            </a:r>
            <a:r>
              <a:rPr lang="en-US" altLang="ja-JP" sz="1200" dirty="0">
                <a:solidFill>
                  <a:srgbClr val="000000"/>
                </a:solidFill>
                <a:latin typeface="SimHei" panose="02010609060101010101" pitchFamily="49" charset="-122"/>
                <a:ea typeface="SimHei" panose="02010609060101010101" pitchFamily="49" charset="-122"/>
                <a:cs typeface="メイリオ"/>
              </a:rPr>
              <a:t>“</a:t>
            </a:r>
            <a:r>
              <a:rPr lang="ja-JP" altLang="en-US" sz="1200" dirty="0">
                <a:solidFill>
                  <a:srgbClr val="000000"/>
                </a:solidFill>
                <a:latin typeface="SimHei" panose="02010609060101010101" pitchFamily="49" charset="-122"/>
                <a:ea typeface="SimHei" panose="02010609060101010101" pitchFamily="49" charset="-122"/>
                <a:cs typeface="メイリオ"/>
              </a:rPr>
              <a:t>首都圏”中国帰国者支援・交流中心的网站上，介绍全国所有归国者支援交流中心的相关信息。网址：</a:t>
            </a:r>
            <a:r>
              <a:rPr lang="en-US" altLang="ja-JP" sz="1200" dirty="0">
                <a:solidFill>
                  <a:srgbClr val="000000"/>
                </a:solidFill>
                <a:latin typeface="SimHei" panose="02010609060101010101" pitchFamily="49" charset="-122"/>
                <a:ea typeface="SimHei" panose="02010609060101010101" pitchFamily="49" charset="-122"/>
                <a:cs typeface="メイリオ"/>
                <a:hlinkClick r:id="rId2"/>
              </a:rPr>
              <a:t>http://www.sien-center.or.jp</a:t>
            </a:r>
            <a:r>
              <a:rPr lang="zh-CN" altLang="en-US" sz="1200" dirty="0">
                <a:solidFill>
                  <a:srgbClr val="000000"/>
                </a:solidFill>
                <a:latin typeface="SimHei" panose="02010609060101010101" pitchFamily="49" charset="-122"/>
                <a:ea typeface="SimHei" panose="02010609060101010101" pitchFamily="49" charset="-122"/>
                <a:cs typeface="メイリオ"/>
              </a:rPr>
              <a:t>或用                        检索</a:t>
            </a:r>
            <a:endParaRPr lang="ja-JP" altLang="en-US" sz="1200" dirty="0">
              <a:solidFill>
                <a:srgbClr val="000000"/>
              </a:solidFill>
              <a:latin typeface="SimHei" panose="02010609060101010101" pitchFamily="49" charset="-122"/>
              <a:ea typeface="SimHei" panose="02010609060101010101" pitchFamily="49" charset="-122"/>
              <a:cs typeface="メイリオ"/>
            </a:endParaRPr>
          </a:p>
          <a:p>
            <a:pPr marL="1588" indent="3175" algn="ctr">
              <a:lnSpc>
                <a:spcPts val="1588"/>
              </a:lnSpc>
              <a:spcBef>
                <a:spcPct val="127000"/>
              </a:spcBef>
              <a:spcAft>
                <a:spcPct val="1000"/>
              </a:spcAft>
              <a:tabLst>
                <a:tab pos="723900" algn="l"/>
                <a:tab pos="1447800" algn="l"/>
                <a:tab pos="2171700" algn="l"/>
                <a:tab pos="2895600" algn="l"/>
                <a:tab pos="3619500" algn="l"/>
                <a:tab pos="4343400" algn="l"/>
                <a:tab pos="5067300" algn="l"/>
                <a:tab pos="5791200" algn="l"/>
                <a:tab pos="6515100" algn="l"/>
              </a:tabLst>
            </a:pPr>
            <a:endParaRPr lang="en-US" altLang="ja-JP" sz="1200" dirty="0">
              <a:solidFill>
                <a:srgbClr val="000000"/>
              </a:solidFill>
              <a:latin typeface="SimHei" panose="02010609060101010101" pitchFamily="49" charset="-122"/>
              <a:ea typeface="SimHei" panose="02010609060101010101" pitchFamily="49" charset="-122"/>
              <a:cs typeface="メイリオ"/>
            </a:endParaRPr>
          </a:p>
        </p:txBody>
      </p:sp>
      <p:sp>
        <p:nvSpPr>
          <p:cNvPr id="45068" name="Text Box 10324" descr="右下がり対角線 (反転)"/>
          <p:cNvSpPr txBox="1">
            <a:spLocks noChangeArrowheads="1"/>
          </p:cNvSpPr>
          <p:nvPr/>
        </p:nvSpPr>
        <p:spPr bwMode="auto">
          <a:xfrm>
            <a:off x="2774950" y="9172575"/>
            <a:ext cx="1363663"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a:ea typeface="HG丸ｺﾞｼｯｸM-PRO"/>
                <a:cs typeface="HG丸ｺﾞｼｯｸM-PRO"/>
              </a:rPr>
              <a:t>-23-</a:t>
            </a:r>
          </a:p>
        </p:txBody>
      </p:sp>
      <p:sp>
        <p:nvSpPr>
          <p:cNvPr id="45072" name="Text Box 16"/>
          <p:cNvSpPr txBox="1">
            <a:spLocks noChangeArrowheads="1"/>
          </p:cNvSpPr>
          <p:nvPr/>
        </p:nvSpPr>
        <p:spPr bwMode="auto">
          <a:xfrm>
            <a:off x="4338638" y="8948738"/>
            <a:ext cx="1296987" cy="274637"/>
          </a:xfrm>
          <a:prstGeom prst="rect">
            <a:avLst/>
          </a:prstGeom>
          <a:noFill/>
          <a:ln w="9525">
            <a:solidFill>
              <a:schemeClr val="tx1"/>
            </a:solidFill>
            <a:miter lim="800000"/>
            <a:headEnd/>
            <a:tailEnd/>
          </a:ln>
          <a:effectLst/>
        </p:spPr>
        <p:txBody>
          <a:bodyPr>
            <a:spAutoFit/>
          </a:bodyPr>
          <a:lstStyle/>
          <a:p>
            <a:pPr>
              <a:spcBef>
                <a:spcPct val="50000"/>
              </a:spcBef>
            </a:pPr>
            <a:r>
              <a:rPr lang="zh-CN" altLang="en-US" sz="1200" dirty="0"/>
              <a:t>支援</a:t>
            </a:r>
            <a:r>
              <a:rPr lang="en-US" altLang="zh-CN" sz="1200" dirty="0"/>
              <a:t>·</a:t>
            </a:r>
            <a:r>
              <a:rPr lang="zh-CN" altLang="en-US" sz="1200" dirty="0"/>
              <a:t>交流中心</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288" y="549275"/>
          <a:ext cx="6192689" cy="8493540"/>
        </p:xfrm>
        <a:graphic>
          <a:graphicData uri="http://schemas.openxmlformats.org/drawingml/2006/table">
            <a:tbl>
              <a:tblPr/>
              <a:tblGrid>
                <a:gridCol w="221018">
                  <a:extLst>
                    <a:ext uri="{9D8B030D-6E8A-4147-A177-3AD203B41FA5}">
                      <a16:colId xmlns:a16="http://schemas.microsoft.com/office/drawing/2014/main" val="20000"/>
                    </a:ext>
                  </a:extLst>
                </a:gridCol>
                <a:gridCol w="221019">
                  <a:extLst>
                    <a:ext uri="{9D8B030D-6E8A-4147-A177-3AD203B41FA5}">
                      <a16:colId xmlns:a16="http://schemas.microsoft.com/office/drawing/2014/main" val="20001"/>
                    </a:ext>
                  </a:extLst>
                </a:gridCol>
                <a:gridCol w="221018">
                  <a:extLst>
                    <a:ext uri="{9D8B030D-6E8A-4147-A177-3AD203B41FA5}">
                      <a16:colId xmlns:a16="http://schemas.microsoft.com/office/drawing/2014/main" val="20002"/>
                    </a:ext>
                  </a:extLst>
                </a:gridCol>
                <a:gridCol w="219429">
                  <a:extLst>
                    <a:ext uri="{9D8B030D-6E8A-4147-A177-3AD203B41FA5}">
                      <a16:colId xmlns:a16="http://schemas.microsoft.com/office/drawing/2014/main" val="20003"/>
                    </a:ext>
                  </a:extLst>
                </a:gridCol>
                <a:gridCol w="234223">
                  <a:extLst>
                    <a:ext uri="{9D8B030D-6E8A-4147-A177-3AD203B41FA5}">
                      <a16:colId xmlns:a16="http://schemas.microsoft.com/office/drawing/2014/main" val="20004"/>
                    </a:ext>
                  </a:extLst>
                </a:gridCol>
                <a:gridCol w="207814">
                  <a:extLst>
                    <a:ext uri="{9D8B030D-6E8A-4147-A177-3AD203B41FA5}">
                      <a16:colId xmlns:a16="http://schemas.microsoft.com/office/drawing/2014/main" val="20005"/>
                    </a:ext>
                  </a:extLst>
                </a:gridCol>
                <a:gridCol w="221019">
                  <a:extLst>
                    <a:ext uri="{9D8B030D-6E8A-4147-A177-3AD203B41FA5}">
                      <a16:colId xmlns:a16="http://schemas.microsoft.com/office/drawing/2014/main" val="20006"/>
                    </a:ext>
                  </a:extLst>
                </a:gridCol>
                <a:gridCol w="221018">
                  <a:extLst>
                    <a:ext uri="{9D8B030D-6E8A-4147-A177-3AD203B41FA5}">
                      <a16:colId xmlns:a16="http://schemas.microsoft.com/office/drawing/2014/main" val="20007"/>
                    </a:ext>
                  </a:extLst>
                </a:gridCol>
                <a:gridCol w="221019">
                  <a:extLst>
                    <a:ext uri="{9D8B030D-6E8A-4147-A177-3AD203B41FA5}">
                      <a16:colId xmlns:a16="http://schemas.microsoft.com/office/drawing/2014/main" val="20008"/>
                    </a:ext>
                  </a:extLst>
                </a:gridCol>
                <a:gridCol w="221018">
                  <a:extLst>
                    <a:ext uri="{9D8B030D-6E8A-4147-A177-3AD203B41FA5}">
                      <a16:colId xmlns:a16="http://schemas.microsoft.com/office/drawing/2014/main" val="20009"/>
                    </a:ext>
                  </a:extLst>
                </a:gridCol>
                <a:gridCol w="219429">
                  <a:extLst>
                    <a:ext uri="{9D8B030D-6E8A-4147-A177-3AD203B41FA5}">
                      <a16:colId xmlns:a16="http://schemas.microsoft.com/office/drawing/2014/main" val="20010"/>
                    </a:ext>
                  </a:extLst>
                </a:gridCol>
                <a:gridCol w="221019">
                  <a:extLst>
                    <a:ext uri="{9D8B030D-6E8A-4147-A177-3AD203B41FA5}">
                      <a16:colId xmlns:a16="http://schemas.microsoft.com/office/drawing/2014/main" val="20011"/>
                    </a:ext>
                  </a:extLst>
                </a:gridCol>
                <a:gridCol w="221018">
                  <a:extLst>
                    <a:ext uri="{9D8B030D-6E8A-4147-A177-3AD203B41FA5}">
                      <a16:colId xmlns:a16="http://schemas.microsoft.com/office/drawing/2014/main" val="20012"/>
                    </a:ext>
                  </a:extLst>
                </a:gridCol>
                <a:gridCol w="221019">
                  <a:extLst>
                    <a:ext uri="{9D8B030D-6E8A-4147-A177-3AD203B41FA5}">
                      <a16:colId xmlns:a16="http://schemas.microsoft.com/office/drawing/2014/main" val="20013"/>
                    </a:ext>
                  </a:extLst>
                </a:gridCol>
                <a:gridCol w="221018">
                  <a:extLst>
                    <a:ext uri="{9D8B030D-6E8A-4147-A177-3AD203B41FA5}">
                      <a16:colId xmlns:a16="http://schemas.microsoft.com/office/drawing/2014/main" val="20014"/>
                    </a:ext>
                  </a:extLst>
                </a:gridCol>
                <a:gridCol w="221019">
                  <a:extLst>
                    <a:ext uri="{9D8B030D-6E8A-4147-A177-3AD203B41FA5}">
                      <a16:colId xmlns:a16="http://schemas.microsoft.com/office/drawing/2014/main" val="20015"/>
                    </a:ext>
                  </a:extLst>
                </a:gridCol>
                <a:gridCol w="221018">
                  <a:extLst>
                    <a:ext uri="{9D8B030D-6E8A-4147-A177-3AD203B41FA5}">
                      <a16:colId xmlns:a16="http://schemas.microsoft.com/office/drawing/2014/main" val="20016"/>
                    </a:ext>
                  </a:extLst>
                </a:gridCol>
                <a:gridCol w="219429">
                  <a:extLst>
                    <a:ext uri="{9D8B030D-6E8A-4147-A177-3AD203B41FA5}">
                      <a16:colId xmlns:a16="http://schemas.microsoft.com/office/drawing/2014/main" val="20017"/>
                    </a:ext>
                  </a:extLst>
                </a:gridCol>
                <a:gridCol w="221019">
                  <a:extLst>
                    <a:ext uri="{9D8B030D-6E8A-4147-A177-3AD203B41FA5}">
                      <a16:colId xmlns:a16="http://schemas.microsoft.com/office/drawing/2014/main" val="20018"/>
                    </a:ext>
                  </a:extLst>
                </a:gridCol>
                <a:gridCol w="221018">
                  <a:extLst>
                    <a:ext uri="{9D8B030D-6E8A-4147-A177-3AD203B41FA5}">
                      <a16:colId xmlns:a16="http://schemas.microsoft.com/office/drawing/2014/main" val="20019"/>
                    </a:ext>
                  </a:extLst>
                </a:gridCol>
                <a:gridCol w="210876">
                  <a:extLst>
                    <a:ext uri="{9D8B030D-6E8A-4147-A177-3AD203B41FA5}">
                      <a16:colId xmlns:a16="http://schemas.microsoft.com/office/drawing/2014/main" val="20020"/>
                    </a:ext>
                  </a:extLst>
                </a:gridCol>
                <a:gridCol w="241690">
                  <a:extLst>
                    <a:ext uri="{9D8B030D-6E8A-4147-A177-3AD203B41FA5}">
                      <a16:colId xmlns:a16="http://schemas.microsoft.com/office/drawing/2014/main" val="20021"/>
                    </a:ext>
                  </a:extLst>
                </a:gridCol>
                <a:gridCol w="221019">
                  <a:extLst>
                    <a:ext uri="{9D8B030D-6E8A-4147-A177-3AD203B41FA5}">
                      <a16:colId xmlns:a16="http://schemas.microsoft.com/office/drawing/2014/main" val="20022"/>
                    </a:ext>
                  </a:extLst>
                </a:gridCol>
                <a:gridCol w="221018">
                  <a:extLst>
                    <a:ext uri="{9D8B030D-6E8A-4147-A177-3AD203B41FA5}">
                      <a16:colId xmlns:a16="http://schemas.microsoft.com/office/drawing/2014/main" val="20023"/>
                    </a:ext>
                  </a:extLst>
                </a:gridCol>
                <a:gridCol w="219429">
                  <a:extLst>
                    <a:ext uri="{9D8B030D-6E8A-4147-A177-3AD203B41FA5}">
                      <a16:colId xmlns:a16="http://schemas.microsoft.com/office/drawing/2014/main" val="20024"/>
                    </a:ext>
                  </a:extLst>
                </a:gridCol>
                <a:gridCol w="221019">
                  <a:extLst>
                    <a:ext uri="{9D8B030D-6E8A-4147-A177-3AD203B41FA5}">
                      <a16:colId xmlns:a16="http://schemas.microsoft.com/office/drawing/2014/main" val="20025"/>
                    </a:ext>
                  </a:extLst>
                </a:gridCol>
                <a:gridCol w="221018">
                  <a:extLst>
                    <a:ext uri="{9D8B030D-6E8A-4147-A177-3AD203B41FA5}">
                      <a16:colId xmlns:a16="http://schemas.microsoft.com/office/drawing/2014/main" val="20026"/>
                    </a:ext>
                  </a:extLst>
                </a:gridCol>
                <a:gridCol w="221019">
                  <a:extLst>
                    <a:ext uri="{9D8B030D-6E8A-4147-A177-3AD203B41FA5}">
                      <a16:colId xmlns:a16="http://schemas.microsoft.com/office/drawing/2014/main" val="20027"/>
                    </a:ext>
                  </a:extLst>
                </a:gridCol>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2"/>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3"/>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4"/>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5"/>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6"/>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7"/>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8"/>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9"/>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0"/>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1"/>
                  </a:ext>
                </a:extLst>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32"/>
                  </a:ext>
                </a:extLst>
              </a:tr>
            </a:tbl>
          </a:graphicData>
        </a:graphic>
      </p:graphicFrame>
      <p:sp>
        <p:nvSpPr>
          <p:cNvPr id="47040" name="Text Box 992" descr="右下がり対角線 (反転)"/>
          <p:cNvSpPr txBox="1">
            <a:spLocks noChangeArrowheads="1"/>
          </p:cNvSpPr>
          <p:nvPr/>
        </p:nvSpPr>
        <p:spPr bwMode="auto">
          <a:xfrm>
            <a:off x="331788" y="196850"/>
            <a:ext cx="1579562" cy="306660"/>
          </a:xfrm>
          <a:prstGeom prst="rect">
            <a:avLst/>
          </a:prstGeom>
          <a:noFill/>
          <a:ln w="9525" algn="ctr">
            <a:noFill/>
            <a:miter lim="800000"/>
            <a:headEnd/>
            <a:tailEnd/>
          </a:ln>
        </p:spPr>
        <p:txBody>
          <a:bodyPr lIns="90334" tIns="45167" rIns="90334" bIns="45167">
            <a:spAutoFit/>
          </a:bodyPr>
          <a:lstStyle/>
          <a:p>
            <a:pPr>
              <a:spcBef>
                <a:spcPct val="50000"/>
              </a:spcBef>
            </a:pPr>
            <a:r>
              <a:rPr lang="en-US" altLang="zh-CN" sz="1400">
                <a:latin typeface="SimHei" panose="02010609060101010101" pitchFamily="49" charset="-122"/>
                <a:ea typeface="SimHei" panose="02010609060101010101" pitchFamily="49" charset="-122"/>
                <a:cs typeface="HG丸ｺﾞｼｯｸM-PRO"/>
              </a:rPr>
              <a:t>●</a:t>
            </a:r>
            <a:r>
              <a:rPr lang="zh-CN" altLang="en-US" sz="1400">
                <a:latin typeface="SimHei" panose="02010609060101010101" pitchFamily="49" charset="-122"/>
                <a:ea typeface="SimHei" panose="02010609060101010101" pitchFamily="49" charset="-122"/>
                <a:cs typeface="HG丸ｺﾞｼｯｸM-PRO"/>
              </a:rPr>
              <a:t>备忘录</a:t>
            </a:r>
          </a:p>
        </p:txBody>
      </p:sp>
      <p:sp>
        <p:nvSpPr>
          <p:cNvPr id="47041" name="Text Box 993" descr="右下がり対角線 (反転)"/>
          <p:cNvSpPr txBox="1">
            <a:spLocks noChangeArrowheads="1"/>
          </p:cNvSpPr>
          <p:nvPr/>
        </p:nvSpPr>
        <p:spPr bwMode="auto">
          <a:xfrm>
            <a:off x="2844800" y="9172575"/>
            <a:ext cx="1365250"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-24-</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AutoShape 4" descr="右下がり対角線 (反転)"/>
          <p:cNvSpPr>
            <a:spLocks noChangeArrowheads="1"/>
          </p:cNvSpPr>
          <p:nvPr/>
        </p:nvSpPr>
        <p:spPr bwMode="auto">
          <a:xfrm>
            <a:off x="474663" y="6697663"/>
            <a:ext cx="5891212" cy="2190750"/>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pPr algn="ctr"/>
            <a:endParaRPr lang="ja-JP" altLang="en-US" dirty="0">
              <a:latin typeface="SimHei" panose="02010609060101010101" pitchFamily="49" charset="-122"/>
              <a:ea typeface="SimHei" panose="02010609060101010101" pitchFamily="49" charset="-122"/>
            </a:endParaRPr>
          </a:p>
        </p:txBody>
      </p:sp>
      <p:sp>
        <p:nvSpPr>
          <p:cNvPr id="47108" name="Text Box 5" descr="右下がり対角線 (反転)"/>
          <p:cNvSpPr txBox="1">
            <a:spLocks noChangeArrowheads="1"/>
          </p:cNvSpPr>
          <p:nvPr/>
        </p:nvSpPr>
        <p:spPr bwMode="auto">
          <a:xfrm>
            <a:off x="835025" y="6981825"/>
            <a:ext cx="5029200" cy="1601788"/>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a:t>　　　　　　　       </a:t>
            </a:r>
            <a:r>
              <a:rPr lang="zh-CN" altLang="en-US" b="1">
                <a:latin typeface="Microsoft YaHei" pitchFamily="34" charset="-122"/>
                <a:ea typeface="Microsoft YaHei" pitchFamily="34" charset="-122"/>
              </a:rPr>
              <a:t>支援给付实施机关</a:t>
            </a:r>
            <a:endParaRPr lang="ja-JP" altLang="en-US" b="1">
              <a:latin typeface="Microsoft YaHei" pitchFamily="34" charset="-122"/>
              <a:ea typeface="Microsoft YaHei" pitchFamily="34" charset="-122"/>
            </a:endParaRPr>
          </a:p>
          <a:p>
            <a:pPr>
              <a:spcBef>
                <a:spcPct val="50000"/>
              </a:spcBef>
            </a:pPr>
            <a:r>
              <a:rPr lang="zh-CN" altLang="en-US" b="1">
                <a:latin typeface="Microsoft YaHei" pitchFamily="34" charset="-122"/>
                <a:ea typeface="Microsoft YaHei" pitchFamily="34" charset="-122"/>
              </a:rPr>
              <a:t>地　　址　</a:t>
            </a:r>
            <a:r>
              <a:rPr lang="ja-JP" altLang="en-US" b="1">
                <a:latin typeface="Microsoft YaHei" pitchFamily="34" charset="-122"/>
                <a:ea typeface="Microsoft YaHei" pitchFamily="34" charset="-122"/>
              </a:rPr>
              <a:t>：</a:t>
            </a:r>
          </a:p>
          <a:p>
            <a:pPr>
              <a:spcBef>
                <a:spcPct val="50000"/>
              </a:spcBef>
            </a:pPr>
            <a:r>
              <a:rPr lang="zh-CN" altLang="en-US" b="1">
                <a:latin typeface="Microsoft YaHei" pitchFamily="34" charset="-122"/>
                <a:ea typeface="Microsoft YaHei" pitchFamily="34" charset="-122"/>
              </a:rPr>
              <a:t>电话号码</a:t>
            </a:r>
            <a:r>
              <a:rPr lang="ja-JP" altLang="en-US" b="1">
                <a:latin typeface="Microsoft YaHei" pitchFamily="34" charset="-122"/>
                <a:ea typeface="Microsoft YaHei" pitchFamily="34" charset="-122"/>
              </a:rPr>
              <a:t>　：</a:t>
            </a:r>
          </a:p>
          <a:p>
            <a:pPr>
              <a:spcBef>
                <a:spcPct val="50000"/>
              </a:spcBef>
            </a:pPr>
            <a:r>
              <a:rPr lang="zh-CN" altLang="en-US" b="1">
                <a:latin typeface="Microsoft YaHei" pitchFamily="34" charset="-122"/>
                <a:ea typeface="Microsoft YaHei" pitchFamily="34" charset="-122"/>
              </a:rPr>
              <a:t>负</a:t>
            </a:r>
            <a:r>
              <a:rPr lang="ja-JP" altLang="en-US" b="1">
                <a:latin typeface="Microsoft YaHei" pitchFamily="34" charset="-122"/>
                <a:ea typeface="Microsoft YaHei" pitchFamily="34" charset="-122"/>
              </a:rPr>
              <a:t>  </a:t>
            </a:r>
            <a:r>
              <a:rPr lang="zh-CN" altLang="en-US" b="1">
                <a:latin typeface="Microsoft YaHei" pitchFamily="34" charset="-122"/>
                <a:ea typeface="Microsoft YaHei" pitchFamily="34" charset="-122"/>
              </a:rPr>
              <a:t>责  人</a:t>
            </a:r>
            <a:r>
              <a:rPr lang="ja-JP" altLang="en-US" b="1">
                <a:latin typeface="Microsoft YaHei" pitchFamily="34" charset="-122"/>
                <a:ea typeface="Microsoft YaHei" pitchFamily="34" charset="-122"/>
              </a:rPr>
              <a:t>　：</a:t>
            </a:r>
          </a:p>
        </p:txBody>
      </p:sp>
      <p:sp>
        <p:nvSpPr>
          <p:cNvPr id="4" name="Text Box 10324" descr="右下がり対角線 (反転)"/>
          <p:cNvSpPr txBox="1">
            <a:spLocks noChangeArrowheads="1"/>
          </p:cNvSpPr>
          <p:nvPr/>
        </p:nvSpPr>
        <p:spPr bwMode="auto">
          <a:xfrm>
            <a:off x="2774950" y="9172575"/>
            <a:ext cx="1363663" cy="368215"/>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dirty="0">
                <a:ea typeface="HG丸ｺﾞｼｯｸM-PRO"/>
                <a:cs typeface="HG丸ｺﾞｼｯｸM-PRO"/>
              </a:rPr>
              <a:t>-</a:t>
            </a:r>
            <a:r>
              <a:rPr lang="en-US" altLang="ja-JP" dirty="0" smtClean="0">
                <a:ea typeface="HG丸ｺﾞｼｯｸM-PRO"/>
                <a:cs typeface="HG丸ｺﾞｼｯｸM-PRO"/>
              </a:rPr>
              <a:t>25-</a:t>
            </a:r>
            <a:endParaRPr lang="en-US" altLang="ja-JP" dirty="0">
              <a:ea typeface="HG丸ｺﾞｼｯｸM-PRO"/>
              <a:cs typeface="HG丸ｺﾞｼｯｸM-PRO"/>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750" y="396875"/>
            <a:ext cx="5818188" cy="635000"/>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lstStyle/>
          <a:p>
            <a:pPr algn="ctr">
              <a:lnSpc>
                <a:spcPct val="150000"/>
              </a:lnSpc>
              <a:spcBef>
                <a:spcPct val="50000"/>
              </a:spcBef>
            </a:pPr>
            <a:r>
              <a:rPr lang="en-US" altLang="ja-JP" sz="2400" dirty="0">
                <a:solidFill>
                  <a:srgbClr val="000000"/>
                </a:solidFill>
                <a:latin typeface="SimHei" panose="02010609060101010101" pitchFamily="49" charset="-122"/>
                <a:ea typeface="SimHei" panose="02010609060101010101" pitchFamily="49" charset="-122"/>
                <a:cs typeface="HG丸ｺﾞｼｯｸM-PRO"/>
              </a:rPr>
              <a:t>1</a:t>
            </a:r>
            <a:r>
              <a:rPr lang="ja-JP" altLang="en-US" sz="2400" dirty="0">
                <a:solidFill>
                  <a:srgbClr val="000000"/>
                </a:solidFill>
                <a:latin typeface="SimHei" panose="02010609060101010101" pitchFamily="49" charset="-122"/>
                <a:ea typeface="SimHei" panose="02010609060101010101" pitchFamily="49" charset="-122"/>
                <a:cs typeface="HG丸ｺﾞｼｯｸM-PRO"/>
              </a:rPr>
              <a:t>　</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支援制度</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 name="Text Box 7"/>
          <p:cNvSpPr txBox="1">
            <a:spLocks noChangeArrowheads="1"/>
          </p:cNvSpPr>
          <p:nvPr/>
        </p:nvSpPr>
        <p:spPr bwMode="auto">
          <a:xfrm>
            <a:off x="547688" y="1385888"/>
            <a:ext cx="5888037" cy="6354469"/>
          </a:xfrm>
          <a:prstGeom prst="rect">
            <a:avLst/>
          </a:prstGeom>
          <a:noFill/>
          <a:ln w="9525">
            <a:noFill/>
            <a:miter lim="800000"/>
            <a:headEnd/>
            <a:tailEnd/>
          </a:ln>
        </p:spPr>
        <p:txBody>
          <a:bodyPr lIns="90334" tIns="45167" rIns="90334" bIns="45167">
            <a:spAutoFit/>
          </a:bodyPr>
          <a:lstStyle/>
          <a:p>
            <a:pPr>
              <a:spcBef>
                <a:spcPts val="588"/>
              </a:spcBef>
            </a:pPr>
            <a:r>
              <a:rPr lang="ja-JP" altLang="en-US" b="1" dirty="0">
                <a:solidFill>
                  <a:schemeClr val="accent2"/>
                </a:solidFill>
                <a:latin typeface="SimHei" panose="02010609060101010101" pitchFamily="49" charset="-122"/>
                <a:ea typeface="SimHei" panose="02010609060101010101" pitchFamily="49" charset="-122"/>
              </a:rPr>
              <a:t>◆</a:t>
            </a:r>
            <a:r>
              <a:rPr lang="zh-CN" altLang="en-US" dirty="0">
                <a:latin typeface="SimHei" panose="02010609060101010101" pitchFamily="49" charset="-122"/>
                <a:ea typeface="SimHei" panose="02010609060101010101" pitchFamily="49" charset="-122"/>
                <a:cs typeface="ＤＨＰ特太ゴシック体"/>
              </a:rPr>
              <a:t> </a:t>
            </a:r>
            <a:r>
              <a:rPr lang="zh-CN" altLang="en-US" b="1" dirty="0">
                <a:latin typeface="SimHei" panose="02010609060101010101" pitchFamily="49" charset="-122"/>
                <a:ea typeface="SimHei" panose="02010609060101010101" pitchFamily="49" charset="-122"/>
                <a:cs typeface="ＤＨＰ特太ゴシック体"/>
              </a:rPr>
              <a:t>遗华日本人等的特殊情况</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遗华日本人等因战乱与亲人离别等而失去了返回日本的机会，他们无奈地长期留在了中国、库页岛、俄罗斯等原苏联地区。</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当他们好不容易回到日本时年岁已高</a:t>
            </a:r>
            <a:r>
              <a:rPr lang="zh-CN" altLang="en-US" sz="1400" dirty="0" smtClean="0">
                <a:latin typeface="SimSun" panose="02010600030101010101" pitchFamily="2" charset="-122"/>
                <a:ea typeface="SimSun" panose="02010600030101010101" pitchFamily="2" charset="-122"/>
                <a:cs typeface="ＤＨＰ特太ゴシック体"/>
              </a:rPr>
              <a:t>，因未能</a:t>
            </a:r>
            <a:r>
              <a:rPr lang="zh-CN" altLang="en-US" sz="1400" dirty="0">
                <a:latin typeface="SimSun" panose="02010600030101010101" pitchFamily="2" charset="-122"/>
                <a:ea typeface="SimSun" panose="02010600030101010101" pitchFamily="2" charset="-122"/>
                <a:cs typeface="ＤＨＰ特太ゴシック体"/>
              </a:rPr>
              <a:t>接受日本的教育</a:t>
            </a:r>
            <a:r>
              <a:rPr lang="zh-CN" altLang="en-US" sz="1400" dirty="0" smtClean="0">
                <a:latin typeface="SimSun" panose="02010600030101010101" pitchFamily="2" charset="-122"/>
                <a:ea typeface="SimSun" panose="02010600030101010101" pitchFamily="2" charset="-122"/>
                <a:cs typeface="ＤＨＰ特太ゴシック体"/>
              </a:rPr>
              <a:t>，已很难</a:t>
            </a:r>
            <a:r>
              <a:rPr lang="zh-CN" altLang="en-US" sz="1400" dirty="0">
                <a:latin typeface="SimSun" panose="02010600030101010101" pitchFamily="2" charset="-122"/>
                <a:ea typeface="SimSun" panose="02010600030101010101" pitchFamily="2" charset="-122"/>
                <a:cs typeface="ＤＨＰ特太ゴシック体"/>
              </a:rPr>
              <a:t>再学会日语，由于语言的障碍，造成许多人难以找到安定的、称心的工作。</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此外，与其他日本国民不同，在战后经济高度成长期时，因身在国外，而未能享受当时所带来的恩惠。</a:t>
            </a:r>
          </a:p>
          <a:p>
            <a:pPr>
              <a:spcBef>
                <a:spcPts val="588"/>
              </a:spcBef>
            </a:pPr>
            <a:r>
              <a:rPr lang="zh-CN" altLang="en-US" sz="1400" dirty="0">
                <a:latin typeface="SimSun" panose="02010600030101010101" pitchFamily="2" charset="-122"/>
                <a:ea typeface="SimSun" panose="02010600030101010101" pitchFamily="2" charset="-122"/>
                <a:cs typeface="ＤＨＰ特太ゴシック体"/>
              </a:rPr>
              <a:t>    因此，回国后虽竭尽全力，但仍难以保障充分的晚年生活，许多人依靠生活保护生活，又因语言的障碍，形成了无法融入地区生活中的多辛劳的生活。</a:t>
            </a:r>
          </a:p>
          <a:p>
            <a:pPr>
              <a:spcBef>
                <a:spcPts val="588"/>
              </a:spcBef>
            </a:pPr>
            <a:endParaRPr lang="ja-JP" altLang="en-US" sz="1400" dirty="0">
              <a:latin typeface="SimSun" panose="02010600030101010101" pitchFamily="2" charset="-122"/>
              <a:ea typeface="SimSun" panose="02010600030101010101" pitchFamily="2" charset="-122"/>
              <a:cs typeface="HG丸ｺﾞｼｯｸM-PRO"/>
            </a:endParaRPr>
          </a:p>
          <a:p>
            <a:pPr>
              <a:spcBef>
                <a:spcPts val="588"/>
              </a:spcBef>
            </a:pPr>
            <a:r>
              <a:rPr lang="ja-JP" altLang="en-US" b="1" dirty="0">
                <a:solidFill>
                  <a:schemeClr val="accent2"/>
                </a:solidFill>
                <a:latin typeface="SimSun" panose="02010600030101010101" pitchFamily="2" charset="-122"/>
                <a:ea typeface="SimSun" panose="02010600030101010101" pitchFamily="2" charset="-122"/>
                <a:cs typeface="HG丸ｺﾞｼｯｸM-PRO"/>
              </a:rPr>
              <a:t>◆ </a:t>
            </a:r>
            <a:r>
              <a:rPr lang="zh-CN" altLang="en-US" b="1" dirty="0" smtClean="0">
                <a:latin typeface="SimHei" panose="02010609060101010101" pitchFamily="49" charset="-122"/>
                <a:ea typeface="SimHei" panose="02010609060101010101" pitchFamily="49" charset="-122"/>
                <a:cs typeface="HG丸ｺﾞｼｯｸM-PRO"/>
              </a:rPr>
              <a:t>现有的支援</a:t>
            </a:r>
            <a:r>
              <a:rPr lang="zh-CN" altLang="en-US" b="1" dirty="0">
                <a:latin typeface="SimHei" panose="02010609060101010101" pitchFamily="49" charset="-122"/>
                <a:ea typeface="SimHei" panose="02010609060101010101" pitchFamily="49" charset="-122"/>
                <a:cs typeface="HG丸ｺﾞｼｯｸM-PRO"/>
              </a:rPr>
              <a:t>政策</a:t>
            </a:r>
            <a:endParaRPr lang="en-US" altLang="ja-JP" b="1" dirty="0">
              <a:latin typeface="SimHei" panose="02010609060101010101" pitchFamily="49" charset="-122"/>
              <a:ea typeface="SimHei" panose="02010609060101010101" pitchFamily="49" charset="-122"/>
              <a:cs typeface="ＤＨＰ特太ゴシック体"/>
            </a:endParaRPr>
          </a:p>
          <a:p>
            <a:pPr>
              <a:lnSpc>
                <a:spcPts val="1800"/>
              </a:lnSpc>
              <a:spcBef>
                <a:spcPts val="600"/>
              </a:spcBef>
            </a:pPr>
            <a:r>
              <a:rPr lang="zh-CN" altLang="en-US" sz="1400" dirty="0">
                <a:latin typeface="SimSun" panose="02010600030101010101" pitchFamily="2" charset="-122"/>
                <a:ea typeface="SimSun" panose="02010600030101010101" pitchFamily="2" charset="-122"/>
              </a:rPr>
              <a:t>    由于在这样的背景下，为改变原来的支援措施并实施现有支援政策的法律（</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有关促进遗华日本人等顺利回国及支援回国定居后自立的法律</a:t>
            </a: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 ，在平成</a:t>
            </a:r>
            <a:r>
              <a:rPr lang="en-US" altLang="zh-CN" sz="1400" dirty="0">
                <a:latin typeface="SimSun" panose="02010600030101010101" pitchFamily="2" charset="-122"/>
                <a:ea typeface="SimSun" panose="02010600030101010101" pitchFamily="2" charset="-122"/>
              </a:rPr>
              <a:t>19</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(2007</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的临时国会众参两议院一致通过，于平成</a:t>
            </a:r>
            <a:r>
              <a:rPr lang="en-US" altLang="zh-CN" sz="1400" dirty="0">
                <a:latin typeface="SimSun" panose="02010600030101010101" pitchFamily="2" charset="-122"/>
                <a:ea typeface="SimSun" panose="02010600030101010101" pitchFamily="2" charset="-122"/>
              </a:rPr>
              <a:t>20</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(2008</a:t>
            </a:r>
            <a:r>
              <a:rPr lang="zh-CN" altLang="en-US" sz="1400" dirty="0">
                <a:latin typeface="SimSun" panose="02010600030101010101" pitchFamily="2" charset="-122"/>
                <a:ea typeface="SimSun" panose="02010600030101010101" pitchFamily="2" charset="-122"/>
              </a:rPr>
              <a:t>年</a:t>
            </a:r>
            <a:r>
              <a:rPr lang="en-US" altLang="zh-CN" sz="1400" dirty="0">
                <a:latin typeface="SimSun" panose="02010600030101010101" pitchFamily="2" charset="-122"/>
                <a:ea typeface="SimSun" panose="02010600030101010101" pitchFamily="2" charset="-122"/>
              </a:rPr>
              <a:t>)4</a:t>
            </a:r>
            <a:r>
              <a:rPr lang="zh-CN" altLang="en-US" sz="1400" dirty="0">
                <a:latin typeface="SimSun" panose="02010600030101010101" pitchFamily="2" charset="-122"/>
                <a:ea typeface="SimSun" panose="02010600030101010101" pitchFamily="2" charset="-122"/>
              </a:rPr>
              <a:t>月开始执行支援政策。</a:t>
            </a:r>
            <a:endParaRPr lang="en-US" altLang="ja-JP" sz="1400" dirty="0">
              <a:latin typeface="SimSun" panose="02010600030101010101" pitchFamily="2" charset="-122"/>
              <a:ea typeface="SimSun" panose="02010600030101010101" pitchFamily="2" charset="-122"/>
            </a:endParaRPr>
          </a:p>
          <a:p>
            <a:pPr>
              <a:spcBef>
                <a:spcPts val="1800"/>
              </a:spcBef>
            </a:pPr>
            <a:r>
              <a:rPr lang="ja-JP" altLang="en-US" b="1" dirty="0">
                <a:solidFill>
                  <a:srgbClr val="333399"/>
                </a:solidFill>
                <a:latin typeface="SimSun" panose="02010600030101010101" pitchFamily="2" charset="-122"/>
                <a:ea typeface="SimSun" panose="02010600030101010101" pitchFamily="2" charset="-122"/>
              </a:rPr>
              <a:t>◆ </a:t>
            </a:r>
            <a:r>
              <a:rPr lang="zh-CN" altLang="en-US" b="1" dirty="0" smtClean="0">
                <a:latin typeface="SimHei" panose="02010609060101010101" pitchFamily="49" charset="-122"/>
                <a:ea typeface="SimHei" panose="02010609060101010101" pitchFamily="49" charset="-122"/>
              </a:rPr>
              <a:t>配偶</a:t>
            </a:r>
            <a:r>
              <a:rPr lang="zh-CN" altLang="en-US" b="1" dirty="0">
                <a:latin typeface="SimHei" panose="02010609060101010101" pitchFamily="49" charset="-122"/>
                <a:ea typeface="SimHei" panose="02010609060101010101" pitchFamily="49" charset="-122"/>
              </a:rPr>
              <a:t>支援金的支付</a:t>
            </a:r>
            <a:endParaRPr lang="en-US" altLang="ja-JP" b="1" dirty="0">
              <a:latin typeface="SimHei" panose="02010609060101010101" pitchFamily="49" charset="-122"/>
              <a:ea typeface="SimHei" panose="02010609060101010101" pitchFamily="49" charset="-122"/>
            </a:endParaRPr>
          </a:p>
          <a:p>
            <a:pPr>
              <a:lnSpc>
                <a:spcPts val="1800"/>
              </a:lnSpc>
              <a:spcBef>
                <a:spcPts val="300"/>
              </a:spcBef>
            </a:pP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ja-JP" altLang="zh-CN" sz="1400" dirty="0">
                <a:latin typeface="SimSun" panose="02010600030101010101" pitchFamily="2" charset="-122"/>
                <a:ea typeface="SimSun" panose="02010600030101010101" pitchFamily="2" charset="-122"/>
              </a:rPr>
              <a:t> </a:t>
            </a:r>
            <a:r>
              <a:rPr lang="ja-JP" altLang="en-US" sz="1400" dirty="0">
                <a:latin typeface="SimSun" panose="02010600030101010101" pitchFamily="2" charset="-122"/>
                <a:ea typeface="SimSun" panose="02010600030101010101" pitchFamily="2" charset="-122"/>
              </a:rPr>
              <a:t> </a:t>
            </a:r>
            <a:r>
              <a:rPr lang="zh-CN" altLang="en-US" sz="1400" dirty="0" smtClean="0">
                <a:solidFill>
                  <a:srgbClr val="000000"/>
                </a:solidFill>
                <a:latin typeface="SimSun" panose="02010600030101010101" pitchFamily="2" charset="-122"/>
                <a:ea typeface="SimSun" panose="02010600030101010101" pitchFamily="2" charset="-122"/>
              </a:rPr>
              <a:t>在平成</a:t>
            </a:r>
            <a:r>
              <a:rPr lang="en-US" altLang="zh-CN" sz="1400" dirty="0" smtClean="0">
                <a:solidFill>
                  <a:srgbClr val="000000"/>
                </a:solidFill>
                <a:latin typeface="SimSun" panose="02010600030101010101" pitchFamily="2" charset="-122"/>
                <a:ea typeface="SimSun" panose="02010600030101010101" pitchFamily="2" charset="-122"/>
              </a:rPr>
              <a:t>25</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(2013</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a:solidFill>
                  <a:srgbClr val="000000"/>
                </a:solidFill>
                <a:latin typeface="SimSun" panose="02010600030101010101" pitchFamily="2" charset="-122"/>
                <a:ea typeface="SimSun" panose="02010600030101010101" pitchFamily="2" charset="-122"/>
              </a:rPr>
              <a:t>)</a:t>
            </a:r>
            <a:r>
              <a:rPr lang="zh-CN" altLang="en-US" sz="1400" dirty="0" smtClean="0">
                <a:solidFill>
                  <a:srgbClr val="000000"/>
                </a:solidFill>
                <a:latin typeface="SimSun" panose="02010600030101010101" pitchFamily="2" charset="-122"/>
                <a:ea typeface="SimSun" panose="02010600030101010101" pitchFamily="2" charset="-122"/>
              </a:rPr>
              <a:t>的临时</a:t>
            </a:r>
            <a:r>
              <a:rPr lang="zh-CN" altLang="en-US" sz="1400" dirty="0">
                <a:solidFill>
                  <a:srgbClr val="000000"/>
                </a:solidFill>
                <a:latin typeface="SimSun" panose="02010600030101010101" pitchFamily="2" charset="-122"/>
                <a:ea typeface="SimSun" panose="02010600030101010101" pitchFamily="2" charset="-122"/>
              </a:rPr>
              <a:t>国会上对该法进行了修订，</a:t>
            </a:r>
            <a:r>
              <a:rPr lang="zh-CN" altLang="en-US" sz="1400" dirty="0" smtClean="0">
                <a:solidFill>
                  <a:srgbClr val="000000"/>
                </a:solidFill>
                <a:latin typeface="SimSun" panose="02010600030101010101" pitchFamily="2" charset="-122"/>
                <a:ea typeface="SimSun" panose="02010600030101010101" pitchFamily="2" charset="-122"/>
              </a:rPr>
              <a:t>从平成</a:t>
            </a:r>
            <a:r>
              <a:rPr lang="en-US" altLang="zh-CN" sz="1400" dirty="0" smtClean="0">
                <a:solidFill>
                  <a:srgbClr val="000000"/>
                </a:solidFill>
                <a:latin typeface="SimSun" panose="02010600030101010101" pitchFamily="2" charset="-122"/>
                <a:ea typeface="SimSun" panose="02010600030101010101" pitchFamily="2" charset="-122"/>
              </a:rPr>
              <a:t>26</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(2014</a:t>
            </a:r>
            <a:r>
              <a:rPr lang="zh-CN" altLang="en-US" sz="1400" dirty="0" smtClean="0">
                <a:solidFill>
                  <a:srgbClr val="000000"/>
                </a:solidFill>
                <a:latin typeface="SimSun" panose="02010600030101010101" pitchFamily="2" charset="-122"/>
                <a:ea typeface="SimSun" panose="02010600030101010101" pitchFamily="2" charset="-122"/>
              </a:rPr>
              <a:t>年</a:t>
            </a:r>
            <a:r>
              <a:rPr lang="en-US" altLang="zh-CN" sz="1400" dirty="0" smtClean="0">
                <a:solidFill>
                  <a:srgbClr val="000000"/>
                </a:solidFill>
                <a:latin typeface="SimSun" panose="02010600030101010101" pitchFamily="2" charset="-122"/>
                <a:ea typeface="SimSun" panose="02010600030101010101" pitchFamily="2" charset="-122"/>
              </a:rPr>
              <a:t>)10</a:t>
            </a:r>
            <a:r>
              <a:rPr lang="zh-CN" altLang="en-US" sz="1400" dirty="0">
                <a:solidFill>
                  <a:srgbClr val="000000"/>
                </a:solidFill>
                <a:latin typeface="SimSun" panose="02010600030101010101" pitchFamily="2" charset="-122"/>
                <a:ea typeface="SimSun" panose="02010600030101010101" pitchFamily="2" charset="-122"/>
              </a:rPr>
              <a:t>月</a:t>
            </a:r>
            <a:r>
              <a:rPr lang="zh-CN" altLang="en-US" sz="1400" dirty="0" smtClean="0">
                <a:solidFill>
                  <a:srgbClr val="000000"/>
                </a:solidFill>
                <a:latin typeface="SimSun" panose="02010600030101010101" pitchFamily="2" charset="-122"/>
                <a:ea typeface="SimSun" panose="02010600030101010101" pitchFamily="2" charset="-122"/>
              </a:rPr>
              <a:t>起对特定配偶给</a:t>
            </a:r>
            <a:r>
              <a:rPr lang="zh-CN" altLang="en-US" sz="1400" dirty="0">
                <a:solidFill>
                  <a:srgbClr val="000000"/>
                </a:solidFill>
                <a:latin typeface="SimSun" panose="02010600030101010101" pitchFamily="2" charset="-122"/>
                <a:ea typeface="SimSun" panose="02010600030101010101" pitchFamily="2" charset="-122"/>
              </a:rPr>
              <a:t>予支援</a:t>
            </a:r>
            <a:r>
              <a:rPr lang="ja-JP" altLang="en-US" sz="1400" dirty="0">
                <a:solidFill>
                  <a:srgbClr val="000000"/>
                </a:solidFill>
                <a:latin typeface="SimSun" panose="02010600030101010101" pitchFamily="2" charset="-122"/>
                <a:ea typeface="SimSun" panose="02010600030101010101" pitchFamily="2" charset="-122"/>
              </a:rPr>
              <a:t>（</a:t>
            </a:r>
            <a:r>
              <a:rPr lang="zh-CN" altLang="en-US" sz="1400" dirty="0">
                <a:solidFill>
                  <a:srgbClr val="000000"/>
                </a:solidFill>
                <a:latin typeface="SimSun" panose="02010600030101010101" pitchFamily="2" charset="-122"/>
                <a:ea typeface="SimSun" panose="02010600030101010101" pitchFamily="2" charset="-122"/>
              </a:rPr>
              <a:t>向已故遗华日本人等的特定配偶支付配偶支援金</a:t>
            </a:r>
            <a:r>
              <a:rPr lang="ja-JP" altLang="en-US" sz="1400" dirty="0">
                <a:solidFill>
                  <a:srgbClr val="000000"/>
                </a:solidFill>
                <a:latin typeface="SimSun" panose="02010600030101010101" pitchFamily="2" charset="-122"/>
                <a:ea typeface="SimSun" panose="02010600030101010101" pitchFamily="2" charset="-122"/>
              </a:rPr>
              <a:t>）。</a:t>
            </a:r>
            <a:endParaRPr lang="en-US" altLang="ja-JP" sz="1400" dirty="0">
              <a:solidFill>
                <a:srgbClr val="000000"/>
              </a:solidFill>
              <a:latin typeface="SimSun" panose="02010600030101010101" pitchFamily="2" charset="-122"/>
              <a:ea typeface="SimSun" panose="02010600030101010101" pitchFamily="2" charset="-122"/>
            </a:endParaRPr>
          </a:p>
          <a:p>
            <a:pPr>
              <a:lnSpc>
                <a:spcPts val="1800"/>
              </a:lnSpc>
              <a:spcBef>
                <a:spcPts val="300"/>
              </a:spcBef>
              <a:spcAft>
                <a:spcPts val="600"/>
              </a:spcAft>
            </a:pPr>
            <a:r>
              <a:rPr lang="ja-JP" altLang="en-US" sz="1400" dirty="0">
                <a:latin typeface="SimSun" panose="02010600030101010101" pitchFamily="2" charset="-122"/>
                <a:ea typeface="SimSun" panose="02010600030101010101" pitchFamily="2" charset="-122"/>
              </a:rPr>
              <a:t>（</a:t>
            </a:r>
            <a:r>
              <a:rPr lang="zh-CN" altLang="en-US" sz="1400" dirty="0">
                <a:latin typeface="SimSun" panose="02010600030101010101" pitchFamily="2" charset="-122"/>
                <a:ea typeface="SimSun" panose="02010600030101010101" pitchFamily="2" charset="-122"/>
              </a:rPr>
              <a:t>参见第</a:t>
            </a:r>
            <a:r>
              <a:rPr lang="en-US" altLang="zh-CN" sz="1400" dirty="0">
                <a:latin typeface="SimSun" panose="02010600030101010101" pitchFamily="2" charset="-122"/>
                <a:ea typeface="SimSun" panose="02010600030101010101" pitchFamily="2" charset="-122"/>
              </a:rPr>
              <a:t>18</a:t>
            </a:r>
            <a:r>
              <a:rPr lang="zh-CN" altLang="en-US" sz="1400" dirty="0">
                <a:latin typeface="SimSun" panose="02010600030101010101" pitchFamily="2" charset="-122"/>
                <a:ea typeface="SimSun" panose="02010600030101010101" pitchFamily="2" charset="-122"/>
              </a:rPr>
              <a:t>页</a:t>
            </a:r>
            <a:r>
              <a:rPr lang="ja-JP" altLang="en-US" sz="1400" dirty="0">
                <a:latin typeface="SimSun" panose="02010600030101010101" pitchFamily="2" charset="-122"/>
                <a:ea typeface="SimSun" panose="02010600030101010101" pitchFamily="2" charset="-122"/>
              </a:rPr>
              <a:t>）</a:t>
            </a:r>
            <a:endParaRPr lang="en-US" altLang="ja-JP" sz="1400" dirty="0">
              <a:latin typeface="SimSun" panose="02010600030101010101" pitchFamily="2" charset="-122"/>
              <a:ea typeface="SimSun" panose="02010600030101010101" pitchFamily="2" charset="-122"/>
            </a:endParaRPr>
          </a:p>
          <a:p>
            <a:pPr>
              <a:spcBef>
                <a:spcPts val="588"/>
              </a:spcBef>
            </a:pPr>
            <a:r>
              <a:rPr lang="ja-JP" altLang="en-US" sz="1400" dirty="0">
                <a:latin typeface="SimSun" panose="02010600030101010101" pitchFamily="2" charset="-122"/>
                <a:ea typeface="SimSun" panose="02010600030101010101" pitchFamily="2" charset="-122"/>
              </a:rPr>
              <a:t>　</a:t>
            </a:r>
            <a:endParaRPr lang="en-US" altLang="ja-JP" sz="1400" dirty="0">
              <a:latin typeface="SimSun" panose="02010600030101010101" pitchFamily="2" charset="-122"/>
              <a:ea typeface="SimSun" panose="02010600030101010101" pitchFamily="2" charset="-122"/>
            </a:endParaRPr>
          </a:p>
        </p:txBody>
      </p:sp>
      <p:sp>
        <p:nvSpPr>
          <p:cNvPr id="18435"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-2-</a:t>
            </a:r>
          </a:p>
        </p:txBody>
      </p:sp>
      <p:sp>
        <p:nvSpPr>
          <p:cNvPr id="5" name="角丸四角形 4"/>
          <p:cNvSpPr/>
          <p:nvPr/>
        </p:nvSpPr>
        <p:spPr bwMode="auto">
          <a:xfrm>
            <a:off x="579836" y="4645769"/>
            <a:ext cx="5896215"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none" anchor="ctr"/>
          <a:lstStyle/>
          <a:p>
            <a:pPr>
              <a:spcBef>
                <a:spcPts val="588"/>
              </a:spcBef>
            </a:pPr>
            <a:endParaRPr lang="en-US" altLang="ja-JP" sz="1400" dirty="0">
              <a:solidFill>
                <a:srgbClr val="000000"/>
              </a:solidFill>
              <a:latin typeface="SimHei" panose="02010609060101010101" pitchFamily="49" charset="-122"/>
              <a:ea typeface="SimHei" panose="02010609060101010101" pitchFamily="49" charset="-122"/>
              <a:cs typeface="HG丸ｺﾞｼｯｸM-PRO"/>
            </a:endParaRPr>
          </a:p>
          <a:p>
            <a:pPr>
              <a:lnSpc>
                <a:spcPts val="1000"/>
              </a:lnSpc>
              <a:spcBef>
                <a:spcPts val="588"/>
              </a:spcBef>
            </a:pPr>
            <a:endParaRPr lang="ja-JP" altLang="en-US" sz="1400" b="1" u="sng" dirty="0">
              <a:solidFill>
                <a:srgbClr val="000000"/>
              </a:solidFill>
              <a:latin typeface="SimHei" panose="02010609060101010101" pitchFamily="49" charset="-122"/>
              <a:ea typeface="SimHei" panose="02010609060101010101" pitchFamily="49" charset="-122"/>
              <a:cs typeface="HG丸ｺﾞｼｯｸM-PRO"/>
            </a:endParaRPr>
          </a:p>
          <a:p>
            <a:pPr>
              <a:spcBef>
                <a:spcPts val="588"/>
              </a:spcBef>
            </a:pPr>
            <a:r>
              <a:rPr lang="ja-JP" altLang="en-US" sz="1400" b="1" u="sng" dirty="0">
                <a:solidFill>
                  <a:srgbClr val="000000"/>
                </a:solidFill>
                <a:latin typeface="SimHei" panose="02010609060101010101" pitchFamily="49" charset="-122"/>
                <a:ea typeface="SimHei" panose="02010609060101010101" pitchFamily="49" charset="-122"/>
                <a:cs typeface="HG丸ｺﾞｼｯｸM-PRO"/>
              </a:rPr>
              <a:t>☆ </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是指</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lnSpc>
                <a:spcPts val="200"/>
              </a:lnSpc>
              <a:spcBef>
                <a:spcPts val="588"/>
              </a:spcBef>
            </a:pPr>
            <a:endParaRPr lang="ja-JP" altLang="en-US"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是指</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r>
              <a:rPr lang="ja-JP" altLang="en-US" sz="1400" u="sng" dirty="0" smtClean="0">
                <a:solidFill>
                  <a:srgbClr val="000000"/>
                </a:solidFill>
                <a:latin typeface="SimSun" panose="02010600030101010101" pitchFamily="2" charset="-122"/>
                <a:ea typeface="SimSun" panose="02010600030101010101" pitchFamily="2" charset="-122"/>
                <a:cs typeface="メイリオ"/>
              </a:rPr>
              <a:t>遗华</a:t>
            </a:r>
            <a:r>
              <a:rPr lang="ja-JP" altLang="en-US" sz="1400" u="sng" dirty="0">
                <a:solidFill>
                  <a:srgbClr val="000000"/>
                </a:solidFill>
                <a:latin typeface="SimSun" panose="02010600030101010101" pitchFamily="2" charset="-122"/>
                <a:ea typeface="SimSun" panose="02010600030101010101" pitchFamily="2" charset="-122"/>
                <a:cs typeface="メイリオ"/>
              </a:rPr>
              <a:t>日本人等</a:t>
            </a:r>
            <a:r>
              <a:rPr lang="zh-CN" altLang="en-US" sz="1400" u="sng" dirty="0">
                <a:solidFill>
                  <a:srgbClr val="000000"/>
                </a:solidFill>
                <a:latin typeface="SimSun" panose="02010600030101010101" pitchFamily="2" charset="-122"/>
                <a:ea typeface="SimSun" panose="02010600030101010101" pitchFamily="2" charset="-122"/>
                <a:cs typeface="メイリオ"/>
              </a:rPr>
              <a:t>在回国</a:t>
            </a:r>
            <a:r>
              <a:rPr lang="zh-CN" altLang="en-US" sz="1400" u="sng" dirty="0" smtClean="0">
                <a:solidFill>
                  <a:srgbClr val="000000"/>
                </a:solidFill>
                <a:latin typeface="SimSun" panose="02010600030101010101" pitchFamily="2" charset="-122"/>
                <a:ea typeface="SimSun" panose="02010600030101010101" pitchFamily="2" charset="-122"/>
                <a:cs typeface="メイリオ"/>
              </a:rPr>
              <a:t>定居前就一直为遗华</a:t>
            </a:r>
            <a:r>
              <a:rPr lang="zh-CN" altLang="en-US" sz="1400" u="sng" dirty="0">
                <a:solidFill>
                  <a:srgbClr val="000000"/>
                </a:solidFill>
                <a:latin typeface="SimSun" panose="02010600030101010101" pitchFamily="2" charset="-122"/>
                <a:ea typeface="SimSun" panose="02010600030101010101" pitchFamily="2" charset="-122"/>
                <a:cs typeface="メイリオ"/>
              </a:rPr>
              <a:t>日本人等</a:t>
            </a:r>
          </a:p>
          <a:p>
            <a:pPr>
              <a:spcBef>
                <a:spcPts val="588"/>
              </a:spcBef>
            </a:pPr>
            <a:r>
              <a:rPr lang="zh-CN" altLang="en-US" sz="1400" u="sng" dirty="0">
                <a:solidFill>
                  <a:srgbClr val="000000"/>
                </a:solidFill>
                <a:latin typeface="SimSun" panose="02010600030101010101" pitchFamily="2" charset="-122"/>
                <a:ea typeface="SimSun" panose="02010600030101010101" pitchFamily="2" charset="-122"/>
                <a:cs typeface="メイリオ"/>
              </a:rPr>
              <a:t>的配偶</a:t>
            </a:r>
            <a:r>
              <a:rPr lang="en-US" altLang="zh-CN" sz="1200" b="1" baseline="30000" dirty="0" smtClean="0">
                <a:solidFill>
                  <a:srgbClr val="000000"/>
                </a:solidFill>
                <a:latin typeface="SimSun" panose="02010600030101010101" pitchFamily="2" charset="-122"/>
                <a:ea typeface="SimSun" panose="02010600030101010101" pitchFamily="2" charset="-122"/>
                <a:cs typeface="メイリオ"/>
              </a:rPr>
              <a:t>※</a:t>
            </a:r>
            <a:r>
              <a:rPr lang="zh-CN" altLang="en-US" sz="1400" dirty="0" smtClean="0">
                <a:solidFill>
                  <a:srgbClr val="000000"/>
                </a:solidFill>
                <a:latin typeface="SimSun" panose="02010600030101010101" pitchFamily="2" charset="-122"/>
                <a:ea typeface="SimSun" panose="02010600030101010101" pitchFamily="2" charset="-122"/>
                <a:cs typeface="メイリオ"/>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en-US" altLang="ja-JP" sz="1200" dirty="0">
                <a:solidFill>
                  <a:srgbClr val="000000"/>
                </a:solidFill>
                <a:latin typeface="SimSun" panose="02010600030101010101" pitchFamily="2" charset="-122"/>
                <a:ea typeface="SimSun" panose="02010600030101010101" pitchFamily="2" charset="-122"/>
                <a:cs typeface="HG丸ｺﾞｼｯｸM-PRO"/>
              </a:rPr>
              <a:t>※ </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含没有登记结婚但事实上处于与婚姻关</a:t>
            </a:r>
            <a:r>
              <a:rPr lang="zh-CN" altLang="en-US" sz="1200" dirty="0">
                <a:solidFill>
                  <a:srgbClr val="000000"/>
                </a:solidFill>
                <a:latin typeface="SimSun" panose="02010600030101010101" pitchFamily="2" charset="-122"/>
                <a:ea typeface="SimSun" panose="02010600030101010101" pitchFamily="2" charset="-122"/>
                <a:cs typeface="HG丸ｺﾞｼｯｸM-PRO"/>
              </a:rPr>
              <a:t>系</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相同的状态者</a:t>
            </a:r>
            <a:r>
              <a:rPr lang="ja-JP" altLang="en-US" sz="1200" dirty="0" err="1" smtClean="0">
                <a:solidFill>
                  <a:srgbClr val="000000"/>
                </a:solidFill>
                <a:latin typeface="SimSun" panose="02010600030101010101" pitchFamily="2" charset="-122"/>
                <a:ea typeface="SimSun" panose="02010600030101010101" pitchFamily="2" charset="-122"/>
                <a:cs typeface="HG丸ｺﾞｼｯｸM-PRO"/>
              </a:rPr>
              <a:t>。</a:t>
            </a:r>
            <a:endParaRPr lang="en-US" altLang="ja-JP" sz="12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200" dirty="0">
              <a:solidFill>
                <a:srgbClr val="000000"/>
              </a:solidFill>
              <a:latin typeface="SimHei" panose="02010609060101010101" pitchFamily="49" charset="-122"/>
              <a:ea typeface="SimHei" panose="02010609060101010101" pitchFamily="49" charset="-122"/>
              <a:cs typeface="HG丸ｺﾞｼｯｸM-PRO"/>
            </a:endParaRPr>
          </a:p>
          <a:p>
            <a:endParaRPr lang="ja-JP" altLang="en-US" dirty="0">
              <a:solidFill>
                <a:schemeClr val="tx1"/>
              </a:solidFill>
              <a:latin typeface="SimHei" panose="02010609060101010101" pitchFamily="49" charset="-122"/>
              <a:ea typeface="SimHei" panose="02010609060101010101" pitchFamily="49" charset="-122"/>
            </a:endParaRPr>
          </a:p>
        </p:txBody>
      </p:sp>
      <p:sp>
        <p:nvSpPr>
          <p:cNvPr id="6" name="Text Box 7"/>
          <p:cNvSpPr txBox="1">
            <a:spLocks noChangeArrowheads="1"/>
          </p:cNvSpPr>
          <p:nvPr/>
        </p:nvSpPr>
        <p:spPr bwMode="auto">
          <a:xfrm>
            <a:off x="627063" y="612775"/>
            <a:ext cx="5889625" cy="3394685"/>
          </a:xfrm>
          <a:prstGeom prst="rect">
            <a:avLst/>
          </a:prstGeom>
          <a:noFill/>
          <a:ln w="9525">
            <a:noFill/>
            <a:miter lim="800000"/>
            <a:headEnd/>
            <a:tailEnd/>
          </a:ln>
        </p:spPr>
        <p:txBody>
          <a:bodyPr lIns="90334" tIns="45167" rIns="90334" bIns="45167">
            <a:spAutoFit/>
          </a:bodyPr>
          <a:lstStyle/>
          <a:p>
            <a:pPr>
              <a:spcBef>
                <a:spcPts val="588"/>
              </a:spcBef>
            </a:pPr>
            <a:r>
              <a:rPr lang="ja-JP" altLang="en-US" b="1" dirty="0">
                <a:solidFill>
                  <a:schemeClr val="accent2"/>
                </a:solidFill>
                <a:latin typeface="SimHei" panose="02010609060101010101" pitchFamily="49" charset="-122"/>
                <a:ea typeface="SimHei" panose="02010609060101010101" pitchFamily="49" charset="-122"/>
                <a:cs typeface="HG丸ｺﾞｼｯｸM-PRO"/>
              </a:rPr>
              <a:t>◆ </a:t>
            </a:r>
            <a:r>
              <a:rPr lang="ja-JP" altLang="en-US" b="1" dirty="0" smtClean="0">
                <a:latin typeface="SimHei" panose="02010609060101010101" pitchFamily="49" charset="-122"/>
                <a:ea typeface="SimHei" panose="02010609060101010101" pitchFamily="49" charset="-122"/>
                <a:cs typeface="ＤＨＰ特太ゴシック体"/>
              </a:rPr>
              <a:t>支援</a:t>
            </a:r>
            <a:r>
              <a:rPr lang="zh-CN" altLang="en-US" b="1" dirty="0">
                <a:latin typeface="SimHei" panose="02010609060101010101" pitchFamily="49" charset="-122"/>
                <a:ea typeface="SimHei" panose="02010609060101010101" pitchFamily="49" charset="-122"/>
                <a:cs typeface="ＤＨＰ特太ゴシック体"/>
              </a:rPr>
              <a:t>政</a:t>
            </a:r>
            <a:r>
              <a:rPr lang="ja-JP" altLang="en-US" b="1" dirty="0">
                <a:latin typeface="SimHei" panose="02010609060101010101" pitchFamily="49" charset="-122"/>
                <a:ea typeface="SimHei" panose="02010609060101010101" pitchFamily="49" charset="-122"/>
                <a:cs typeface="ＤＨＰ特太ゴシック体"/>
              </a:rPr>
              <a:t>策</a:t>
            </a:r>
            <a:endParaRPr lang="en-US" altLang="ja-JP" b="1" dirty="0">
              <a:latin typeface="SimHei" panose="02010609060101010101" pitchFamily="49" charset="-122"/>
              <a:ea typeface="SimHei" panose="02010609060101010101" pitchFamily="49" charset="-122"/>
              <a:cs typeface="ＤＨＰ特太ゴシック体"/>
            </a:endParaRPr>
          </a:p>
          <a:p>
            <a:pPr>
              <a:spcBef>
                <a:spcPts val="588"/>
              </a:spcBef>
            </a:pP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(2008</a:t>
            </a: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)4</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月</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开始的支援政策</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lnSpc>
                <a:spcPts val="200"/>
              </a:lnSpc>
              <a:spcBef>
                <a:spcPts val="588"/>
              </a:spcBef>
            </a:pPr>
            <a:endParaRPr lang="ja-JP" altLang="en-US"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①  由国家负担交纳保险费，使其领取满额老龄基础年金。</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②  即使已领取了满额老龄基础</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年金</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生活仍不安定时</a:t>
            </a:r>
            <a:r>
              <a:rPr lang="zh-CN" altLang="ja-JP" sz="1400" dirty="0">
                <a:solidFill>
                  <a:srgbClr val="000000"/>
                </a:solidFill>
                <a:latin typeface="SimSun" panose="02010600030101010101" pitchFamily="2" charset="-122"/>
                <a:ea typeface="SimSun" panose="02010600030101010101" pitchFamily="2" charset="-122"/>
                <a:cs typeface="HG丸ｺﾞｼｯｸM-PRO"/>
              </a:rPr>
              <a:t>，代替</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原有的</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生活保护，</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经审核</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使其领取支援</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给付</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a:spcBef>
                <a:spcPts val="588"/>
              </a:spcBef>
            </a:pP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spcAft>
                <a:spcPts val="600"/>
              </a:spcAft>
            </a:pP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b="1" u="sng"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b="1" u="sng"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b="1" u="sng" dirty="0">
                <a:solidFill>
                  <a:srgbClr val="000000"/>
                </a:solidFill>
                <a:latin typeface="SimSun" panose="02010600030101010101" pitchFamily="2" charset="-122"/>
                <a:ea typeface="SimSun" panose="02010600030101010101" pitchFamily="2" charset="-122"/>
                <a:cs typeface="HG丸ｺﾞｼｯｸM-PRO"/>
              </a:rPr>
              <a:t>月</a:t>
            </a:r>
            <a:r>
              <a:rPr lang="zh-CN" altLang="en-US" sz="1400" b="1" u="sng" dirty="0">
                <a:solidFill>
                  <a:srgbClr val="000000"/>
                </a:solidFill>
                <a:latin typeface="SimSun" panose="02010600030101010101" pitchFamily="2" charset="-122"/>
                <a:ea typeface="SimSun" panose="02010600030101010101" pitchFamily="2" charset="-122"/>
                <a:cs typeface="HG丸ｺﾞｼｯｸM-PRO"/>
              </a:rPr>
              <a:t>开始的支援政策</a:t>
            </a:r>
            <a:endParaRPr lang="en-US" altLang="ja-JP" sz="1400" b="1" u="sng"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去世后，向领取</a:t>
            </a:r>
            <a:r>
              <a:rPr lang="ja-JP" altLang="en-US" sz="1400" dirty="0">
                <a:solidFill>
                  <a:srgbClr val="000000"/>
                </a:solidFill>
                <a:latin typeface="SimSun" panose="02010600030101010101" pitchFamily="2" charset="-122"/>
                <a:ea typeface="SimSun" panose="02010600030101010101" pitchFamily="2" charset="-122"/>
                <a:cs typeface="HG丸ｺﾞｼｯｸM-PRO"/>
              </a:rPr>
              <a:t>支援</a:t>
            </a:r>
            <a:r>
              <a:rPr lang="zh-CN" altLang="en-US" sz="1400" dirty="0">
                <a:solidFill>
                  <a:srgbClr val="000000"/>
                </a:solidFill>
                <a:latin typeface="SimSun" panose="02010600030101010101" pitchFamily="2" charset="-122"/>
                <a:ea typeface="SimSun" panose="02010600030101010101" pitchFamily="2" charset="-122"/>
                <a:cs typeface="HG丸ｺﾞｼｯｸM-PRO"/>
              </a:rPr>
              <a:t>给付的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支付</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a:t>
            </a:r>
            <a:r>
              <a:rPr lang="ja-JP" altLang="en-US" sz="1400" dirty="0">
                <a:latin typeface="SimSun" panose="02010600030101010101" pitchFamily="2" charset="-122"/>
                <a:ea typeface="SimSun" panose="02010600030101010101" pitchFamily="2" charset="-122"/>
                <a:cs typeface="HG丸ｺﾞｼｯｸM-PRO"/>
              </a:rPr>
              <a:t>偶支援</a:t>
            </a:r>
            <a:r>
              <a:rPr lang="ja-JP" altLang="en-US" sz="1400" dirty="0" smtClean="0">
                <a:latin typeface="SimSun" panose="02010600030101010101" pitchFamily="2" charset="-122"/>
                <a:ea typeface="SimSun" panose="02010600030101010101" pitchFamily="2" charset="-122"/>
                <a:cs typeface="HG丸ｺﾞｼｯｸM-PRO"/>
              </a:rPr>
              <a:t>金</a:t>
            </a:r>
            <a:r>
              <a:rPr lang="zh-CN" altLang="en-US" sz="1400" dirty="0" smtClean="0">
                <a:latin typeface="SimSun" panose="02010600030101010101" pitchFamily="2" charset="-122"/>
                <a:ea typeface="SimSun" panose="02010600030101010101" pitchFamily="2" charset="-122"/>
                <a:cs typeface="HG丸ｺﾞｼｯｸM-PRO"/>
              </a:rPr>
              <a:t>。</a:t>
            </a: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a:p>
            <a:pPr>
              <a:spcBef>
                <a:spcPts val="588"/>
              </a:spcBef>
            </a:pPr>
            <a:r>
              <a:rPr lang="ja-JP" altLang="en-US" sz="1400" dirty="0">
                <a:latin typeface="SimSun" panose="02010600030101010101" pitchFamily="2" charset="-122"/>
                <a:ea typeface="SimSun" panose="02010600030101010101" pitchFamily="2" charset="-122"/>
                <a:cs typeface="HG丸ｺﾞｼｯｸM-PRO"/>
              </a:rPr>
              <a:t>　</a:t>
            </a:r>
            <a:endParaRPr lang="en-US" altLang="ja-JP" sz="1400" dirty="0">
              <a:latin typeface="SimSun" panose="02010600030101010101" pitchFamily="2" charset="-122"/>
              <a:ea typeface="SimSun" panose="02010600030101010101" pitchFamily="2" charset="-122"/>
              <a:cs typeface="HG丸ｺﾞｼｯｸM-PRO"/>
            </a:endParaRPr>
          </a:p>
        </p:txBody>
      </p:sp>
      <p:pic>
        <p:nvPicPr>
          <p:cNvPr id="19462" name="図 6"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4391025" y="8389938"/>
            <a:ext cx="1704975" cy="647700"/>
          </a:xfrm>
          <a:prstGeom prst="rect">
            <a:avLst/>
          </a:prstGeom>
          <a:noFill/>
          <a:ln w="9525">
            <a:noFill/>
            <a:miter lim="800000"/>
            <a:headEnd/>
            <a:tailEnd/>
          </a:ln>
        </p:spPr>
      </p:pic>
      <p:pic>
        <p:nvPicPr>
          <p:cNvPr id="19463" name="図 7"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852488" y="8332788"/>
            <a:ext cx="1703387" cy="647700"/>
          </a:xfrm>
          <a:prstGeom prst="rect">
            <a:avLst/>
          </a:prstGeom>
          <a:noFill/>
          <a:ln w="9525">
            <a:noFill/>
            <a:miter lim="800000"/>
            <a:headEnd/>
            <a:tailEnd/>
          </a:ln>
        </p:spPr>
      </p:pic>
      <p:pic>
        <p:nvPicPr>
          <p:cNvPr id="19464" name="図 8" descr="C:\Users\TTFBT\AppData\Local\Microsoft\Windows\Temporary Internet Files\Content.IE5\C3UFBS85\MC900439073[1].png"/>
          <p:cNvPicPr>
            <a:picLocks noChangeAspect="1" noChangeArrowheads="1"/>
          </p:cNvPicPr>
          <p:nvPr/>
        </p:nvPicPr>
        <p:blipFill>
          <a:blip r:embed="rId2" cstate="print"/>
          <a:srcRect/>
          <a:stretch>
            <a:fillRect/>
          </a:stretch>
        </p:blipFill>
        <p:spPr bwMode="auto">
          <a:xfrm>
            <a:off x="2601913" y="8332788"/>
            <a:ext cx="1703387" cy="64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750" y="396875"/>
            <a:ext cx="5905500" cy="56515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2</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支  援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给  付  的</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目  的</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0482" name="Text Box 7"/>
          <p:cNvSpPr txBox="1">
            <a:spLocks noChangeArrowheads="1"/>
          </p:cNvSpPr>
          <p:nvPr/>
        </p:nvSpPr>
        <p:spPr bwMode="auto">
          <a:xfrm>
            <a:off x="547688" y="1331913"/>
            <a:ext cx="6040437" cy="1745515"/>
          </a:xfrm>
          <a:prstGeom prst="rect">
            <a:avLst/>
          </a:prstGeom>
          <a:noFill/>
          <a:ln w="9525">
            <a:noFill/>
            <a:miter lim="800000"/>
            <a:headEnd/>
            <a:tailEnd/>
          </a:ln>
        </p:spPr>
        <p:txBody>
          <a:bodyPr lIns="90334" tIns="45167" rIns="90334" bIns="45167">
            <a:spAutoFit/>
          </a:bodyPr>
          <a:lstStyle/>
          <a:p>
            <a:pPr>
              <a:lnSpc>
                <a:spcPts val="2000"/>
              </a:lnSpc>
              <a:spcBef>
                <a:spcPts val="588"/>
              </a:spcBef>
            </a:pPr>
            <a:r>
              <a:rPr lang="ja-JP" altLang="en-US" sz="1400" dirty="0">
                <a:latin typeface="SimHei" panose="02010609060101010101" pitchFamily="49" charset="-122"/>
                <a:ea typeface="SimHei" panose="02010609060101010101" pitchFamily="49" charset="-122"/>
                <a:cs typeface="HG丸ｺﾞｼｯｸM-PRO"/>
              </a:rPr>
              <a:t>　</a:t>
            </a:r>
            <a:r>
              <a:rPr lang="ja-JP" altLang="zh-CN" sz="1400" dirty="0">
                <a:latin typeface="SimHei" panose="02010609060101010101" pitchFamily="49" charset="-122"/>
                <a:ea typeface="SimHei" panose="02010609060101010101" pitchFamily="49" charset="-122"/>
                <a:cs typeface="HG丸ｺﾞｼｯｸM-PRO"/>
              </a:rPr>
              <a:t> </a:t>
            </a:r>
            <a:r>
              <a:rPr lang="ja-JP" altLang="en-US" sz="1400" dirty="0">
                <a:latin typeface="SimHei" panose="02010609060101010101" pitchFamily="49" charset="-122"/>
                <a:ea typeface="SimHei" panose="02010609060101010101" pitchFamily="49" charset="-122"/>
                <a:cs typeface="HG丸ｺﾞｼｯｸM-PRO"/>
              </a:rPr>
              <a:t> </a:t>
            </a:r>
            <a:r>
              <a:rPr lang="zh-CN" sz="1400" dirty="0">
                <a:latin typeface="SimSun" panose="02010600030101010101" pitchFamily="2" charset="-122"/>
                <a:ea typeface="SimSun" panose="02010600030101010101" pitchFamily="2" charset="-122"/>
                <a:cs typeface="HG丸ｺﾞｼｯｸM-PRO"/>
              </a:rPr>
              <a:t>支援给付是一项以稳定遗华日本人等</a:t>
            </a:r>
            <a:r>
              <a:rPr lang="zh-CN" altLang="zh-CN" sz="1400" dirty="0">
                <a:latin typeface="SimSun" panose="02010600030101010101" pitchFamily="2" charset="-122"/>
                <a:ea typeface="SimSun" panose="02010600030101010101" pitchFamily="2" charset="-122"/>
                <a:cs typeface="HG丸ｺﾞｼｯｸM-PRO"/>
              </a:rPr>
              <a:t>(</a:t>
            </a:r>
            <a:r>
              <a:rPr lang="zh-CN" sz="1400" dirty="0">
                <a:solidFill>
                  <a:srgbClr val="000000"/>
                </a:solidFill>
                <a:latin typeface="SimSun" panose="02010600030101010101" pitchFamily="2" charset="-122"/>
                <a:ea typeface="SimSun" panose="02010600030101010101" pitchFamily="2" charset="-122"/>
                <a:cs typeface="HG丸ｺﾞｼｯｸM-PRO"/>
              </a:rPr>
              <a:t>本人及</a:t>
            </a:r>
            <a:r>
              <a:rPr lang="zh-CN" sz="1400" dirty="0" smtClean="0">
                <a:solidFill>
                  <a:srgbClr val="000000"/>
                </a:solidFill>
                <a:latin typeface="SimSun" panose="02010600030101010101" pitchFamily="2" charset="-122"/>
                <a:ea typeface="SimSun" panose="02010600030101010101" pitchFamily="2" charset="-122"/>
                <a:cs typeface="HG丸ｺﾞｼｯｸM-PRO"/>
              </a:rPr>
              <a:t>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特定</a:t>
            </a:r>
            <a:r>
              <a:rPr lang="zh-CN" sz="1400" dirty="0" smtClean="0">
                <a:solidFill>
                  <a:srgbClr val="000000"/>
                </a:solidFill>
                <a:latin typeface="SimSun" panose="02010600030101010101" pitchFamily="2" charset="-122"/>
                <a:ea typeface="SimSun" panose="02010600030101010101" pitchFamily="2" charset="-122"/>
                <a:cs typeface="HG丸ｺﾞｼｯｸM-PRO"/>
              </a:rPr>
              <a:t>配偶</a:t>
            </a:r>
            <a:r>
              <a:rPr lang="zh-CN" altLang="zh-CN" sz="1400" dirty="0">
                <a:solidFill>
                  <a:srgbClr val="000000"/>
                </a:solidFill>
                <a:latin typeface="SimSun" panose="02010600030101010101" pitchFamily="2" charset="-122"/>
                <a:ea typeface="SimSun" panose="02010600030101010101" pitchFamily="2" charset="-122"/>
                <a:cs typeface="HG丸ｺﾞｼｯｸM-PRO"/>
              </a:rPr>
              <a:t>)</a:t>
            </a:r>
            <a:r>
              <a:rPr lang="zh-CN" sz="1400" dirty="0">
                <a:solidFill>
                  <a:srgbClr val="000000"/>
                </a:solidFill>
                <a:latin typeface="SimSun" panose="02010600030101010101" pitchFamily="2" charset="-122"/>
                <a:ea typeface="SimSun" panose="02010600030101010101" pitchFamily="2" charset="-122"/>
                <a:cs typeface="HG丸ｺﾞｼｯｸM-PRO"/>
              </a:rPr>
              <a:t>的生活为</a:t>
            </a:r>
            <a:r>
              <a:rPr lang="zh-CN" sz="1400" dirty="0">
                <a:latin typeface="SimSun" panose="02010600030101010101" pitchFamily="2" charset="-122"/>
                <a:ea typeface="SimSun" panose="02010600030101010101" pitchFamily="2" charset="-122"/>
                <a:cs typeface="HG丸ｺﾞｼｯｸM-PRO"/>
              </a:rPr>
              <a:t>目的，根据各家庭的需要，通过生活支援、住宅支援、医疗支援、介护支援等，让各位同胞们能渡过安稳的生活的制度。</a:t>
            </a:r>
          </a:p>
          <a:p>
            <a:pPr>
              <a:lnSpc>
                <a:spcPts val="2000"/>
              </a:lnSpc>
              <a:spcBef>
                <a:spcPts val="588"/>
              </a:spcBef>
            </a:pPr>
            <a:r>
              <a:rPr lang="zh-CN" sz="1400" dirty="0">
                <a:latin typeface="SimSun" panose="02010600030101010101" pitchFamily="2" charset="-122"/>
                <a:ea typeface="SimSun" panose="02010600030101010101" pitchFamily="2" charset="-122"/>
                <a:cs typeface="HG丸ｺﾞｼｯｸM-PRO"/>
              </a:rPr>
              <a:t>　　支援给付的构造等是依据法律，根据生活保护例执行，支援给付是与生活保护制度大有区别的独特的制度。</a:t>
            </a:r>
          </a:p>
          <a:p>
            <a:pPr>
              <a:lnSpc>
                <a:spcPts val="1675"/>
              </a:lnSpc>
              <a:spcBef>
                <a:spcPts val="588"/>
              </a:spcBef>
            </a:pPr>
            <a:r>
              <a:rPr lang="ja-JP" altLang="en-US" sz="1400" dirty="0">
                <a:latin typeface="SimHei" panose="02010609060101010101" pitchFamily="49" charset="-122"/>
                <a:ea typeface="SimHei" panose="02010609060101010101" pitchFamily="49" charset="-122"/>
                <a:cs typeface="HG丸ｺﾞｼｯｸM-PRO"/>
              </a:rPr>
              <a:t>　　</a:t>
            </a:r>
          </a:p>
        </p:txBody>
      </p:sp>
      <p:sp>
        <p:nvSpPr>
          <p:cNvPr id="20483"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-3-</a:t>
            </a:r>
          </a:p>
        </p:txBody>
      </p:sp>
      <p:sp>
        <p:nvSpPr>
          <p:cNvPr id="6" name="メモ 5"/>
          <p:cNvSpPr/>
          <p:nvPr/>
        </p:nvSpPr>
        <p:spPr bwMode="auto">
          <a:xfrm>
            <a:off x="539750" y="6589713"/>
            <a:ext cx="5905500" cy="2303462"/>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wrap="none" tIns="180000" bIns="36000" anchor="ctr"/>
          <a:lstStyle/>
          <a:p>
            <a:pPr hangingPunct="0">
              <a:spcBef>
                <a:spcPts val="588"/>
              </a:spcBef>
            </a:pPr>
            <a:endParaRPr lang="en-US" altLang="ja-JP" sz="1200" dirty="0">
              <a:solidFill>
                <a:srgbClr val="000000"/>
              </a:solidFill>
              <a:latin typeface="SimHei" panose="02010609060101010101" pitchFamily="49" charset="-122"/>
              <a:ea typeface="SimHei" panose="02010609060101010101" pitchFamily="49" charset="-122"/>
              <a:cs typeface="HG丸ｺﾞｼｯｸM-PRO"/>
            </a:endParaRPr>
          </a:p>
          <a:p>
            <a:pPr hangingPunct="0">
              <a:lnSpc>
                <a:spcPct val="150000"/>
              </a:lnSpc>
              <a:spcBef>
                <a:spcPts val="588"/>
              </a:spcBef>
            </a:pPr>
            <a:r>
              <a:rPr lang="ja-JP" altLang="en-US" sz="1200" dirty="0">
                <a:solidFill>
                  <a:srgbClr val="000000"/>
                </a:solidFill>
                <a:latin typeface="SimSun" panose="02010600030101010101" pitchFamily="2" charset="-122"/>
                <a:ea typeface="SimSun" panose="02010600030101010101" pitchFamily="2" charset="-122"/>
                <a:cs typeface="HG丸ｺﾞｼｯｸM-PRO"/>
              </a:rPr>
              <a:t>（参考）</a:t>
            </a:r>
          </a:p>
          <a:p>
            <a:pPr hangingPunct="0">
              <a:spcBef>
                <a:spcPts val="588"/>
              </a:spcBef>
            </a:pP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“有关促进</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顺利回国以及</a:t>
            </a:r>
            <a:r>
              <a:rPr lang="zh-CN" altLang="en-US" sz="1200" dirty="0">
                <a:solidFill>
                  <a:srgbClr val="000000"/>
                </a:solidFill>
                <a:latin typeface="SimSun" panose="02010600030101010101" pitchFamily="2" charset="-122"/>
                <a:ea typeface="SimSun" panose="02010600030101010101" pitchFamily="2" charset="-122"/>
                <a:cs typeface="HG丸ｺﾞｼｯｸM-PRO"/>
              </a:rPr>
              <a:t>支援回国定居的</a:t>
            </a:r>
            <a:r>
              <a:rPr lang="ja-JP" altLang="en-US" sz="1200" dirty="0">
                <a:solidFill>
                  <a:srgbClr val="000000"/>
                </a:solidFill>
                <a:latin typeface="SimSun" panose="02010600030101010101" pitchFamily="2" charset="-122"/>
                <a:ea typeface="SimSun" panose="02010600030101010101" pitchFamily="2" charset="-122"/>
                <a:cs typeface="HG丸ｺﾞｼｯｸM-PRO"/>
              </a:rPr>
              <a:t>遗华日本人等及特定配偶</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自立</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的</a:t>
            </a:r>
            <a:endParaRPr lang="en-US" altLang="zh-CN" sz="1200" dirty="0" smtClean="0">
              <a:solidFill>
                <a:srgbClr val="000000"/>
              </a:solidFill>
              <a:latin typeface="SimSun" panose="02010600030101010101" pitchFamily="2" charset="-122"/>
              <a:ea typeface="SimSun" panose="02010600030101010101" pitchFamily="2" charset="-122"/>
              <a:cs typeface="HG丸ｺﾞｼｯｸM-PRO"/>
            </a:endParaRPr>
          </a:p>
          <a:p>
            <a:pPr hangingPunct="0">
              <a:spcBef>
                <a:spcPts val="588"/>
              </a:spcBef>
            </a:pP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法律</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a:t>
            </a:r>
            <a:r>
              <a:rPr lang="ja-JP" altLang="en-US" sz="1200" dirty="0" smtClean="0">
                <a:solidFill>
                  <a:srgbClr val="000000"/>
                </a:solidFill>
                <a:latin typeface="SimSun" panose="02010600030101010101" pitchFamily="2" charset="-122"/>
                <a:ea typeface="SimSun" panose="02010600030101010101" pitchFamily="2" charset="-122"/>
                <a:cs typeface="HG丸ｺﾞｼｯｸM-PRO"/>
              </a:rPr>
              <a:t>第</a:t>
            </a:r>
            <a:r>
              <a:rPr lang="en-US" altLang="zh-CN" sz="1200" dirty="0" smtClean="0">
                <a:solidFill>
                  <a:srgbClr val="000000"/>
                </a:solidFill>
                <a:latin typeface="SimSun" panose="02010600030101010101" pitchFamily="2" charset="-122"/>
                <a:ea typeface="SimSun" panose="02010600030101010101" pitchFamily="2" charset="-122"/>
                <a:cs typeface="HG丸ｺﾞｼｯｸM-PRO"/>
              </a:rPr>
              <a:t>14</a:t>
            </a:r>
            <a:r>
              <a:rPr lang="ja-JP" altLang="en-US" sz="1200" dirty="0">
                <a:solidFill>
                  <a:srgbClr val="000000"/>
                </a:solidFill>
                <a:latin typeface="SimSun" panose="02010600030101010101" pitchFamily="2" charset="-122"/>
                <a:ea typeface="SimSun" panose="02010600030101010101" pitchFamily="2" charset="-122"/>
                <a:cs typeface="HG丸ｺﾞｼｯｸM-PRO"/>
              </a:rPr>
              <a:t>条第</a:t>
            </a:r>
            <a:r>
              <a:rPr lang="en-US" altLang="zh-CN" sz="1200" dirty="0">
                <a:solidFill>
                  <a:srgbClr val="000000"/>
                </a:solidFill>
                <a:latin typeface="SimSun" panose="02010600030101010101" pitchFamily="2" charset="-122"/>
                <a:ea typeface="SimSun" panose="02010600030101010101" pitchFamily="2" charset="-122"/>
                <a:cs typeface="HG丸ｺﾞｼｯｸM-PRO"/>
              </a:rPr>
              <a:t>5</a:t>
            </a:r>
            <a:r>
              <a:rPr lang="zh-CN" altLang="en-US" sz="1200" dirty="0">
                <a:solidFill>
                  <a:srgbClr val="000000"/>
                </a:solidFill>
                <a:latin typeface="SimSun" panose="02010600030101010101" pitchFamily="2" charset="-122"/>
                <a:ea typeface="SimSun" panose="02010600030101010101" pitchFamily="2" charset="-122"/>
                <a:cs typeface="HG丸ｺﾞｼｯｸM-PRO"/>
              </a:rPr>
              <a:t>款</a:t>
            </a:r>
            <a:endParaRPr lang="ja-JP"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200"/>
              </a:lnSpc>
            </a:pPr>
            <a:r>
              <a:rPr lang="ja-JP" altLang="en-US" sz="1200" dirty="0">
                <a:solidFill>
                  <a:srgbClr val="000000"/>
                </a:solidFill>
                <a:latin typeface="SimSun" panose="02010600030101010101" pitchFamily="2" charset="-122"/>
                <a:ea typeface="SimSun" panose="02010600030101010101" pitchFamily="2" charset="-122"/>
                <a:cs typeface="HG丸ｺﾞｼｯｸM-PRO"/>
              </a:rPr>
              <a:t>　　</a:t>
            </a:r>
          </a:p>
          <a:p>
            <a:pPr hangingPunct="0">
              <a:lnSpc>
                <a:spcPts val="1600"/>
              </a:lnSpc>
            </a:pPr>
            <a:r>
              <a:rPr lang="ja-JP" altLang="en-US" sz="1200" dirty="0">
                <a:solidFill>
                  <a:srgbClr val="000000"/>
                </a:solidFill>
                <a:latin typeface="SimSun" panose="02010600030101010101" pitchFamily="2" charset="-122"/>
                <a:ea typeface="SimSun" panose="02010600030101010101" pitchFamily="2" charset="-122"/>
                <a:cs typeface="HG丸ｺﾞｼｯｸM-PRO"/>
              </a:rPr>
              <a:t>　　</a:t>
            </a:r>
            <a:r>
              <a:rPr lang="zh-CN" altLang="ja-JP" sz="1200" dirty="0">
                <a:solidFill>
                  <a:srgbClr val="000000"/>
                </a:solidFill>
                <a:latin typeface="SimSun" panose="02010600030101010101" pitchFamily="2" charset="-122"/>
                <a:ea typeface="SimSun" panose="02010600030101010101" pitchFamily="2" charset="-122"/>
                <a:cs typeface="HG丸ｺﾞｼｯｸM-PRO"/>
              </a:rPr>
              <a:t>在实施支援给付时，鉴于特定遗华</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日本人</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等</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及特定配偶所处</a:t>
            </a:r>
            <a:r>
              <a:rPr lang="zh-CN" altLang="ja-JP" sz="1200" dirty="0">
                <a:solidFill>
                  <a:srgbClr val="000000"/>
                </a:solidFill>
                <a:latin typeface="SimSun" panose="02010600030101010101" pitchFamily="2" charset="-122"/>
                <a:ea typeface="SimSun" panose="02010600030101010101" pitchFamily="2" charset="-122"/>
                <a:cs typeface="HG丸ｺﾞｼｯｸM-PRO"/>
              </a:rPr>
              <a:t>的具体情况，为让特</a:t>
            </a:r>
            <a:endParaRPr lang="zh-CN"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600"/>
              </a:lnSpc>
            </a:pPr>
            <a:r>
              <a:rPr lang="zh-CN" altLang="ja-JP" sz="1200" dirty="0">
                <a:solidFill>
                  <a:srgbClr val="000000"/>
                </a:solidFill>
                <a:latin typeface="SimSun" panose="02010600030101010101" pitchFamily="2" charset="-122"/>
                <a:ea typeface="SimSun" panose="02010600030101010101" pitchFamily="2" charset="-122"/>
                <a:cs typeface="HG丸ｺﾞｼｯｸM-PRO"/>
              </a:rPr>
              <a:t>定遗华</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日本人等及特定配偶能</a:t>
            </a:r>
            <a:r>
              <a:rPr lang="zh-CN" altLang="en-US" sz="1200" dirty="0" smtClean="0">
                <a:solidFill>
                  <a:srgbClr val="000000"/>
                </a:solidFill>
                <a:latin typeface="SimSun" panose="02010600030101010101" pitchFamily="2" charset="-122"/>
                <a:ea typeface="SimSun" panose="02010600030101010101" pitchFamily="2" charset="-122"/>
                <a:cs typeface="HG丸ｺﾞｼｯｸM-PRO"/>
              </a:rPr>
              <a:t>安稳</a:t>
            </a:r>
            <a:r>
              <a:rPr lang="zh-CN" altLang="ja-JP" sz="1200" dirty="0" smtClean="0">
                <a:solidFill>
                  <a:srgbClr val="000000"/>
                </a:solidFill>
                <a:latin typeface="SimSun" panose="02010600030101010101" pitchFamily="2" charset="-122"/>
                <a:ea typeface="SimSun" panose="02010600030101010101" pitchFamily="2" charset="-122"/>
                <a:cs typeface="HG丸ｺﾞｼｯｸM-PRO"/>
              </a:rPr>
              <a:t>地过上</a:t>
            </a:r>
            <a:r>
              <a:rPr lang="zh-CN" altLang="ja-JP" sz="1200" dirty="0">
                <a:solidFill>
                  <a:srgbClr val="000000"/>
                </a:solidFill>
                <a:latin typeface="SimSun" panose="02010600030101010101" pitchFamily="2" charset="-122"/>
                <a:ea typeface="SimSun" panose="02010600030101010101" pitchFamily="2" charset="-122"/>
                <a:cs typeface="HG丸ｺﾞｼｯｸM-PRO"/>
              </a:rPr>
              <a:t>日常生活和社会生活，诚恳细致地给予必要</a:t>
            </a:r>
            <a:endParaRPr lang="zh-CN" altLang="en-US" sz="1200" dirty="0">
              <a:solidFill>
                <a:srgbClr val="000000"/>
              </a:solidFill>
              <a:latin typeface="SimSun" panose="02010600030101010101" pitchFamily="2" charset="-122"/>
              <a:ea typeface="SimSun" panose="02010600030101010101" pitchFamily="2" charset="-122"/>
              <a:cs typeface="HG丸ｺﾞｼｯｸM-PRO"/>
            </a:endParaRPr>
          </a:p>
          <a:p>
            <a:pPr hangingPunct="0">
              <a:lnSpc>
                <a:spcPts val="1600"/>
              </a:lnSpc>
            </a:pPr>
            <a:r>
              <a:rPr lang="zh-CN" altLang="ja-JP" sz="1200" dirty="0">
                <a:solidFill>
                  <a:srgbClr val="000000"/>
                </a:solidFill>
                <a:latin typeface="SimSun" panose="02010600030101010101" pitchFamily="2" charset="-122"/>
                <a:ea typeface="SimSun" panose="02010600030101010101" pitchFamily="2" charset="-122"/>
                <a:cs typeface="HG丸ｺﾞｼｯｸM-PRO"/>
              </a:rPr>
              <a:t>的关照。</a:t>
            </a:r>
          </a:p>
          <a:p>
            <a:endParaRPr lang="ja-JP" altLang="en-US" dirty="0">
              <a:solidFill>
                <a:schemeClr val="tx1"/>
              </a:solidFill>
              <a:latin typeface="SimHei" panose="02010609060101010101" pitchFamily="49" charset="-122"/>
              <a:ea typeface="SimHei" panose="02010609060101010101" pitchFamily="49" charset="-122"/>
              <a:cs typeface="HG丸ｺﾞｼｯｸM-PRO"/>
            </a:endParaRPr>
          </a:p>
        </p:txBody>
      </p:sp>
      <p:sp>
        <p:nvSpPr>
          <p:cNvPr id="7" name="角丸四角形 6"/>
          <p:cNvSpPr/>
          <p:nvPr/>
        </p:nvSpPr>
        <p:spPr bwMode="auto">
          <a:xfrm>
            <a:off x="611957" y="3077428"/>
            <a:ext cx="5760640" cy="1927513"/>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wrap="none" anchor="ctr"/>
          <a:lstStyle/>
          <a:p>
            <a:pPr>
              <a:spcBef>
                <a:spcPts val="588"/>
              </a:spcBef>
            </a:pPr>
            <a:endParaRPr lang="ja-JP" altLang="en-US" sz="1400" dirty="0">
              <a:solidFill>
                <a:srgbClr val="000000"/>
              </a:solidFill>
              <a:latin typeface="SimHei" panose="02010609060101010101" pitchFamily="49" charset="-122"/>
              <a:ea typeface="SimHei" panose="02010609060101010101" pitchFamily="49" charset="-122"/>
              <a:cs typeface="HG丸ｺﾞｼｯｸM-PRO"/>
            </a:endParaRPr>
          </a:p>
          <a:p>
            <a:pPr>
              <a:spcBef>
                <a:spcPts val="588"/>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（例</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相当于满额的本人的老龄基础年金，不作为收入认定。</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 本人可保有不到一定金额的存款。</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 因探亲或扫墓等去中国等地时，原则上约两个月的出国</a:t>
            </a:r>
          </a:p>
          <a:p>
            <a:pPr>
              <a:spcBef>
                <a:spcPts val="588"/>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期间</a:t>
            </a:r>
            <a:r>
              <a:rPr lang="zh-CN" altLang="ja-JP" sz="1400" dirty="0">
                <a:solidFill>
                  <a:srgbClr val="000000"/>
                </a:solidFill>
                <a:latin typeface="SimSun" panose="02010600030101010101" pitchFamily="2" charset="-122"/>
                <a:ea typeface="SimSun" panose="02010600030101010101" pitchFamily="2" charset="-122"/>
                <a:cs typeface="HG丸ｺﾞｼｯｸM-PRO"/>
              </a:rPr>
              <a:t>，可继续领取支援给付</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等等</a:t>
            </a:r>
            <a:endParaRPr lang="zh-CN" altLang="ja-JP" sz="1400" dirty="0">
              <a:solidFill>
                <a:srgbClr val="000000"/>
              </a:solidFill>
              <a:latin typeface="SimSun" panose="02010600030101010101" pitchFamily="2" charset="-122"/>
              <a:ea typeface="SimSun" panose="02010600030101010101" pitchFamily="2" charset="-122"/>
              <a:cs typeface="HG丸ｺﾞｼｯｸM-PRO"/>
            </a:endParaRPr>
          </a:p>
          <a:p>
            <a:pPr>
              <a:spcBef>
                <a:spcPts val="588"/>
              </a:spcBef>
            </a:pPr>
            <a:endParaRPr lang="en-US" altLang="ja-JP" sz="1400" dirty="0">
              <a:solidFill>
                <a:srgbClr val="000000"/>
              </a:solidFill>
              <a:latin typeface="SimHei" panose="02010609060101010101" pitchFamily="49" charset="-122"/>
              <a:ea typeface="SimHei" panose="02010609060101010101" pitchFamily="49" charset="-122"/>
              <a:cs typeface="HG丸ｺﾞｼｯｸM-PRO"/>
            </a:endParaRPr>
          </a:p>
          <a:p>
            <a:pPr hangingPunct="0">
              <a:spcBef>
                <a:spcPts val="588"/>
              </a:spcBef>
            </a:pPr>
            <a:r>
              <a:rPr lang="ja-JP" altLang="en-US" sz="1400" dirty="0">
                <a:solidFill>
                  <a:srgbClr val="000000"/>
                </a:solidFill>
                <a:latin typeface="SimHei" panose="02010609060101010101" pitchFamily="49" charset="-122"/>
                <a:ea typeface="SimHei" panose="02010609060101010101" pitchFamily="49" charset="-122"/>
                <a:cs typeface="HG丸ｺﾞｼｯｸM-PRO"/>
              </a:rPr>
              <a:t>　　　</a:t>
            </a:r>
          </a:p>
        </p:txBody>
      </p:sp>
      <p:sp>
        <p:nvSpPr>
          <p:cNvPr id="20488" name="テキスト ボックス 7"/>
          <p:cNvSpPr txBox="1">
            <a:spLocks noChangeArrowheads="1"/>
          </p:cNvSpPr>
          <p:nvPr/>
        </p:nvSpPr>
        <p:spPr bwMode="auto">
          <a:xfrm>
            <a:off x="539750" y="5508625"/>
            <a:ext cx="5905500" cy="528350"/>
          </a:xfrm>
          <a:prstGeom prst="rect">
            <a:avLst/>
          </a:prstGeom>
          <a:noFill/>
          <a:ln w="9525">
            <a:noFill/>
            <a:miter lim="800000"/>
            <a:headEnd/>
            <a:tailEnd/>
          </a:ln>
        </p:spPr>
        <p:txBody>
          <a:bodyPr>
            <a:spAutoFit/>
          </a:bodyPr>
          <a:lstStyle/>
          <a:p>
            <a:pPr>
              <a:lnSpc>
                <a:spcPts val="1675"/>
              </a:lnSpc>
              <a:spcBef>
                <a:spcPts val="588"/>
              </a:spcBef>
            </a:pPr>
            <a:r>
              <a:rPr lang="zh-CN" altLang="en-US" sz="1400" dirty="0">
                <a:latin typeface="SimHei" panose="02010609060101010101" pitchFamily="49" charset="-122"/>
                <a:ea typeface="SimHei" panose="02010609060101010101" pitchFamily="49"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并且，在执行政策时，考虑到遗华日本人等的特殊情况，配备亲切认真的懂中文等语言的“支援咨询员”（参见</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第</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页</a:t>
            </a:r>
            <a:r>
              <a:rPr lang="zh-CN" altLang="ja-JP" sz="1400" dirty="0" smtClean="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650" y="5797550"/>
            <a:ext cx="5689600" cy="3311525"/>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none" anchor="ctr"/>
          <a:lstStyle/>
          <a:p>
            <a:pPr algn="ctr">
              <a:defRPr/>
            </a:pPr>
            <a:endParaRPr lang="ja-JP" altLang="en-US">
              <a:solidFill>
                <a:schemeClr val="tx1"/>
              </a:solidFill>
            </a:endParaRPr>
          </a:p>
        </p:txBody>
      </p:sp>
      <p:sp>
        <p:nvSpPr>
          <p:cNvPr id="4098" name="AutoShape 5"/>
          <p:cNvSpPr>
            <a:spLocks noChangeArrowheads="1"/>
          </p:cNvSpPr>
          <p:nvPr/>
        </p:nvSpPr>
        <p:spPr bwMode="auto">
          <a:xfrm>
            <a:off x="468313" y="1044575"/>
            <a:ext cx="3887787" cy="287338"/>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7800" indent="-177800">
              <a:spcBef>
                <a:spcPct val="50000"/>
              </a:spcBef>
              <a:spcAft>
                <a:spcPts val="600"/>
              </a:spcAft>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ja-JP" altLang="en-US" b="1" dirty="0" smtClean="0">
                <a:solidFill>
                  <a:srgbClr val="000000"/>
                </a:solidFill>
                <a:latin typeface="SimHei" panose="02010609060101010101" pitchFamily="49" charset="-122"/>
                <a:ea typeface="SimHei" panose="02010609060101010101" pitchFamily="49" charset="-122"/>
                <a:cs typeface="ＤＨＰ特太ゴシック体"/>
              </a:rPr>
              <a:t>支援</a:t>
            </a:r>
            <a:r>
              <a:rPr lang="zh-CN" altLang="en-US" b="1" dirty="0" smtClean="0">
                <a:solidFill>
                  <a:srgbClr val="000000"/>
                </a:solidFill>
                <a:latin typeface="SimHei" panose="02010609060101010101" pitchFamily="49" charset="-122"/>
                <a:ea typeface="SimHei" panose="02010609060101010101" pitchFamily="49" charset="-122"/>
                <a:cs typeface="ＤＨＰ特太ゴシック体"/>
              </a:rPr>
              <a:t>给</a:t>
            </a:r>
            <a:r>
              <a:rPr lang="zh-CN" altLang="en-US" b="1" dirty="0">
                <a:solidFill>
                  <a:srgbClr val="000000"/>
                </a:solidFill>
                <a:latin typeface="SimHei" panose="02010609060101010101" pitchFamily="49" charset="-122"/>
                <a:ea typeface="SimHei" panose="02010609060101010101" pitchFamily="49" charset="-122"/>
                <a:cs typeface="ＤＨＰ特太ゴシック体"/>
              </a:rPr>
              <a:t>付的对象</a:t>
            </a:r>
            <a:endParaRPr lang="en-US" altLang="ja-JP" b="1" dirty="0">
              <a:solidFill>
                <a:srgbClr val="000000"/>
              </a:solidFill>
              <a:latin typeface="SimHei" panose="02010609060101010101" pitchFamily="49" charset="-122"/>
              <a:ea typeface="SimHei" panose="02010609060101010101" pitchFamily="49" charset="-122"/>
              <a:cs typeface="ＤＨＰ特太ゴシック体"/>
            </a:endParaRPr>
          </a:p>
        </p:txBody>
      </p:sp>
      <p:sp>
        <p:nvSpPr>
          <p:cNvPr id="4100" name="Text Box 7"/>
          <p:cNvSpPr txBox="1">
            <a:spLocks noChangeArrowheads="1"/>
          </p:cNvSpPr>
          <p:nvPr/>
        </p:nvSpPr>
        <p:spPr bwMode="auto">
          <a:xfrm>
            <a:off x="611188" y="1387475"/>
            <a:ext cx="5889625" cy="1071563"/>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lIns="90334" tIns="45167" rIns="90334" bIns="45167">
            <a:spAutoFit/>
          </a:bodyPr>
          <a:lstStyle/>
          <a:p>
            <a:pPr>
              <a:spcBef>
                <a:spcPct val="50000"/>
              </a:spcBef>
            </a:pP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zh-CN"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依据法律支援给</a:t>
            </a:r>
            <a:r>
              <a:rPr lang="zh-CN" altLang="ja-JP" sz="1400" dirty="0">
                <a:solidFill>
                  <a:srgbClr val="000000"/>
                </a:solidFill>
                <a:latin typeface="SimSun" panose="02010600030101010101" pitchFamily="2" charset="-122"/>
                <a:ea typeface="SimSun" panose="02010600030101010101" pitchFamily="2" charset="-122"/>
                <a:cs typeface="HG丸ｺﾞｼｯｸM-PRO"/>
              </a:rPr>
              <a:t>付的对象规定如下：</a:t>
            </a:r>
          </a:p>
          <a:p>
            <a:pPr>
              <a:spcBef>
                <a:spcPct val="50000"/>
              </a:spcBef>
            </a:pPr>
            <a:r>
              <a:rPr lang="zh-CN" altLang="ja-JP" sz="1400" dirty="0">
                <a:solidFill>
                  <a:srgbClr val="000000"/>
                </a:solidFill>
                <a:latin typeface="SimSun" panose="02010600030101010101" pitchFamily="2" charset="-122"/>
                <a:ea typeface="SimSun" panose="02010600030101010101" pitchFamily="2" charset="-122"/>
                <a:cs typeface="HG丸ｺﾞｼｯｸM-PRO"/>
              </a:rPr>
              <a:t>    在领取支援给付前，</a:t>
            </a:r>
            <a:r>
              <a:rPr lang="zh-CN" altLang="ja-JP" sz="1400" u="sng" dirty="0">
                <a:solidFill>
                  <a:srgbClr val="000000"/>
                </a:solidFill>
                <a:latin typeface="SimSun" panose="02010600030101010101" pitchFamily="2" charset="-122"/>
                <a:ea typeface="SimSun" panose="02010600030101010101" pitchFamily="2" charset="-122"/>
                <a:cs typeface="HG丸ｺﾞｼｯｸM-PRO"/>
              </a:rPr>
              <a:t>需向本人居住地的</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市</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役所</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、区</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役所</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、町村</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役场</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或福</a:t>
            </a:r>
            <a:r>
              <a:rPr lang="zh-CN" altLang="en-US" sz="1400" u="sng" dirty="0" smtClean="0">
                <a:solidFill>
                  <a:srgbClr val="000000"/>
                </a:solidFill>
                <a:latin typeface="SimSun" panose="02010600030101010101" pitchFamily="2" charset="-122"/>
                <a:ea typeface="SimSun" panose="02010600030101010101" pitchFamily="2" charset="-122"/>
                <a:cs typeface="HG丸ｺﾞｼｯｸM-PRO"/>
              </a:rPr>
              <a:t>祉</a:t>
            </a:r>
            <a:r>
              <a:rPr lang="zh-CN" altLang="ja-JP" sz="1400" u="sng" dirty="0" smtClean="0">
                <a:solidFill>
                  <a:srgbClr val="000000"/>
                </a:solidFill>
                <a:latin typeface="SimSun" panose="02010600030101010101" pitchFamily="2" charset="-122"/>
                <a:ea typeface="SimSun" panose="02010600030101010101" pitchFamily="2" charset="-122"/>
                <a:cs typeface="HG丸ｺﾞｼｯｸM-PRO"/>
              </a:rPr>
              <a:t>事务所等主管支援给</a:t>
            </a:r>
            <a:r>
              <a:rPr lang="zh-CN" altLang="ja-JP" sz="1400" u="sng" dirty="0">
                <a:solidFill>
                  <a:srgbClr val="000000"/>
                </a:solidFill>
                <a:latin typeface="SimSun" panose="02010600030101010101" pitchFamily="2" charset="-122"/>
                <a:ea typeface="SimSun" panose="02010600030101010101" pitchFamily="2" charset="-122"/>
                <a:cs typeface="HG丸ｺﾞｼｯｸM-PRO"/>
              </a:rPr>
              <a:t>付的实施机关（以下简称“实施机关”)提交申请</a:t>
            </a:r>
            <a:r>
              <a:rPr lang="zh-CN" altLang="ja-JP" sz="1400" dirty="0">
                <a:solidFill>
                  <a:srgbClr val="000000"/>
                </a:solidFill>
                <a:latin typeface="SimSun" panose="02010600030101010101" pitchFamily="2" charset="-122"/>
                <a:ea typeface="SimSun" panose="02010600030101010101" pitchFamily="2" charset="-122"/>
                <a:cs typeface="HG丸ｺﾞｼｯｸM-PRO"/>
              </a:rPr>
              <a:t>(参见第10页)。</a:t>
            </a:r>
          </a:p>
        </p:txBody>
      </p:sp>
      <p:sp>
        <p:nvSpPr>
          <p:cNvPr id="21508" name="Text Box 80"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-4-</a:t>
            </a:r>
          </a:p>
        </p:txBody>
      </p:sp>
      <p:sp>
        <p:nvSpPr>
          <p:cNvPr id="9" name="AutoShape 5"/>
          <p:cNvSpPr>
            <a:spLocks noChangeArrowheads="1"/>
          </p:cNvSpPr>
          <p:nvPr/>
        </p:nvSpPr>
        <p:spPr bwMode="auto">
          <a:xfrm>
            <a:off x="539750" y="338138"/>
            <a:ext cx="5753100" cy="636587"/>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gn="ctr">
              <a:lnSpc>
                <a:spcPct val="150000"/>
              </a:lnSpc>
            </a:pPr>
            <a:r>
              <a:rPr lang="en-US" altLang="ja-JP" sz="2400" b="1" dirty="0">
                <a:solidFill>
                  <a:srgbClr val="000000"/>
                </a:solidFill>
                <a:latin typeface="SimHei" panose="02010609060101010101" pitchFamily="49" charset="-122"/>
                <a:ea typeface="SimHei" panose="02010609060101010101" pitchFamily="49" charset="-122"/>
                <a:cs typeface="HG丸ｺﾞｼｯｸM-PRO"/>
              </a:rPr>
              <a:t>3</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支 援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给</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付</a:t>
            </a:r>
            <a:r>
              <a:rPr lang="ja-JP" altLang="zh-CN" sz="2400" b="1" dirty="0">
                <a:solidFill>
                  <a:srgbClr val="000000"/>
                </a:solidFill>
                <a:latin typeface="SimHei" panose="02010609060101010101" pitchFamily="49" charset="-122"/>
                <a:ea typeface="SimHei" panose="02010609060101010101" pitchFamily="49" charset="-122"/>
                <a:cs typeface="HG丸ｺﾞｼｯｸM-PRO"/>
              </a:rPr>
              <a:t> </a:t>
            </a:r>
            <a:r>
              <a:rPr lang="zh-CN" altLang="en-US" sz="2400" b="1" dirty="0">
                <a:solidFill>
                  <a:srgbClr val="000000"/>
                </a:solidFill>
                <a:latin typeface="SimHei" panose="02010609060101010101" pitchFamily="49" charset="-122"/>
                <a:ea typeface="SimHei" panose="02010609060101010101" pitchFamily="49" charset="-122"/>
                <a:cs typeface="HG丸ｺﾞｼｯｸM-PRO"/>
              </a:rPr>
              <a:t>是 指 什 么？</a:t>
            </a:r>
            <a:r>
              <a:rPr lang="ja-JP" altLang="en-US" sz="2400" b="1" dirty="0">
                <a:solidFill>
                  <a:srgbClr val="000000"/>
                </a:solidFill>
                <a:latin typeface="SimHei" panose="02010609060101010101" pitchFamily="49" charset="-122"/>
                <a:ea typeface="SimHei" panose="02010609060101010101" pitchFamily="49" charset="-122"/>
                <a:cs typeface="HG丸ｺﾞｼｯｸM-PRO"/>
              </a:rPr>
              <a:t>　</a:t>
            </a:r>
            <a:endParaRPr lang="en-US" altLang="ja-JP" sz="2400" b="1" dirty="0">
              <a:solidFill>
                <a:srgbClr val="000000"/>
              </a:solidFill>
              <a:latin typeface="SimHei" panose="02010609060101010101" pitchFamily="49" charset="-122"/>
              <a:ea typeface="SimHei" panose="02010609060101010101" pitchFamily="49" charset="-122"/>
              <a:cs typeface="HG丸ｺﾞｼｯｸM-PRO"/>
            </a:endParaRPr>
          </a:p>
        </p:txBody>
      </p:sp>
      <p:sp>
        <p:nvSpPr>
          <p:cNvPr id="23" name="右カーブ矢印 22"/>
          <p:cNvSpPr/>
          <p:nvPr/>
        </p:nvSpPr>
        <p:spPr bwMode="auto">
          <a:xfrm rot="21168574">
            <a:off x="292100" y="3314700"/>
            <a:ext cx="795338" cy="3005138"/>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wrap="none" anchor="ctr"/>
          <a:lstStyle/>
          <a:p>
            <a:pPr algn="ctr">
              <a:defRPr/>
            </a:pPr>
            <a:endParaRPr lang="ja-JP" altLang="en-US">
              <a:ea typeface="ＭＳ Ｐゴシック" pitchFamily="50" charset="-128"/>
            </a:endParaRPr>
          </a:p>
        </p:txBody>
      </p:sp>
      <p:sp>
        <p:nvSpPr>
          <p:cNvPr id="10" name="メモ 9"/>
          <p:cNvSpPr/>
          <p:nvPr/>
        </p:nvSpPr>
        <p:spPr bwMode="auto">
          <a:xfrm>
            <a:off x="611957" y="2772693"/>
            <a:ext cx="5904656" cy="2736304"/>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tIns="216000" anchor="ctr"/>
          <a:lstStyle/>
          <a:p>
            <a:pPr algn="ctr">
              <a:spcBef>
                <a:spcPct val="20000"/>
              </a:spcBef>
              <a:defRPr/>
            </a:pPr>
            <a:r>
              <a:rPr lang="ja-JP"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r>
              <a:rPr lang="zh-CN"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具备</a:t>
            </a:r>
            <a:r>
              <a:rPr lang="zh-CN" altLang="en-US" sz="2000" b="1" dirty="0">
                <a:solidFill>
                  <a:schemeClr val="tx1"/>
                </a:solidFill>
                <a:latin typeface="SimSun" panose="02010600030101010101" pitchFamily="2" charset="-122"/>
                <a:ea typeface="SimSun" panose="02010600030101010101" pitchFamily="2" charset="-122"/>
              </a:rPr>
              <a:t>对象的条件</a:t>
            </a:r>
            <a:r>
              <a:rPr lang="ja-JP" altLang="en-US"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endParaRPr lang="en-US" altLang="ja-JP" sz="2000" b="1" dirty="0">
              <a:ln w="1905"/>
              <a:solidFill>
                <a:schemeClr val="tx1"/>
              </a:solidFill>
              <a:effectLst>
                <a:innerShdw blurRad="69850" dist="43180" dir="5400000">
                  <a:srgbClr val="000000">
                    <a:alpha val="65000"/>
                  </a:srgbClr>
                </a:innerShdw>
              </a:effectLst>
              <a:latin typeface="SimSun" panose="02010600030101010101" pitchFamily="2" charset="-122"/>
              <a:ea typeface="SimSun" panose="02010600030101010101" pitchFamily="2" charset="-122"/>
            </a:endParaRPr>
          </a:p>
          <a:p>
            <a:pPr algn="ctr">
              <a:lnSpc>
                <a:spcPts val="600"/>
              </a:lnSpc>
              <a:spcBef>
                <a:spcPct val="20000"/>
              </a:spcBef>
              <a:defRPr/>
            </a:pPr>
            <a:endParaRPr lang="en-US" altLang="ja-JP"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Sun" panose="02010600030101010101" pitchFamily="2" charset="-122"/>
              <a:ea typeface="SimSun" panose="02010600030101010101" pitchFamily="2" charset="-122"/>
            </a:endParaRPr>
          </a:p>
          <a:p>
            <a:pPr>
              <a:spcBef>
                <a:spcPts val="0"/>
              </a:spcBef>
              <a:defRPr/>
            </a:pPr>
            <a:r>
              <a:rPr lang="ja-JP" altLang="en-US" sz="1600" b="1" dirty="0">
                <a:latin typeface="SimSun" panose="02010600030101010101" pitchFamily="2" charset="-122"/>
                <a:ea typeface="SimSun" panose="02010600030101010101" pitchFamily="2" charset="-122"/>
              </a:rPr>
              <a:t>（１）</a:t>
            </a:r>
            <a:r>
              <a:rPr lang="zh-CN" altLang="en-US" sz="1600" b="1" u="sng" dirty="0">
                <a:solidFill>
                  <a:srgbClr val="000000"/>
                </a:solidFill>
                <a:latin typeface="SimSun" panose="02010600030101010101" pitchFamily="2" charset="-122"/>
                <a:ea typeface="SimSun" panose="02010600030101010101" pitchFamily="2" charset="-122"/>
              </a:rPr>
              <a:t>满额老龄基础年金等的支付对象中，家庭收入未达到一</a:t>
            </a:r>
            <a:endParaRPr lang="en-US" altLang="zh-CN" sz="1600" b="1" u="sng" dirty="0">
              <a:solidFill>
                <a:srgbClr val="000000"/>
              </a:solidFill>
              <a:latin typeface="SimSun" panose="02010600030101010101" pitchFamily="2" charset="-122"/>
              <a:ea typeface="SimSun" panose="02010600030101010101" pitchFamily="2" charset="-122"/>
            </a:endParaRPr>
          </a:p>
          <a:p>
            <a:pPr>
              <a:spcBef>
                <a:spcPts val="0"/>
              </a:spcBef>
              <a:defRPr/>
            </a:pPr>
            <a:r>
              <a:rPr lang="zh-CN" altLang="en-US" sz="1600" b="1" dirty="0">
                <a:solidFill>
                  <a:srgbClr val="000000"/>
                </a:solidFill>
                <a:latin typeface="SimSun" panose="02010600030101010101" pitchFamily="2" charset="-122"/>
                <a:ea typeface="SimSun" panose="02010600030101010101" pitchFamily="2" charset="-122"/>
              </a:rPr>
              <a:t>  </a:t>
            </a:r>
            <a:r>
              <a:rPr lang="zh-CN" altLang="en-US" sz="1600" b="1" u="sng" dirty="0" smtClean="0">
                <a:solidFill>
                  <a:srgbClr val="000000"/>
                </a:solidFill>
                <a:latin typeface="SimSun" panose="02010600030101010101" pitchFamily="2" charset="-122"/>
                <a:ea typeface="SimSun" panose="02010600030101010101" pitchFamily="2" charset="-122"/>
              </a:rPr>
              <a:t>定基准者</a:t>
            </a:r>
            <a:endParaRPr lang="ja-JP" altLang="en-US" sz="1600" b="1" u="sng" dirty="0">
              <a:solidFill>
                <a:srgbClr val="000000"/>
              </a:solidFill>
              <a:latin typeface="SimSun" panose="02010600030101010101" pitchFamily="2" charset="-122"/>
              <a:ea typeface="SimSun" panose="02010600030101010101" pitchFamily="2" charset="-122"/>
            </a:endParaRPr>
          </a:p>
          <a:p>
            <a:pPr>
              <a:lnSpc>
                <a:spcPts val="600"/>
              </a:lnSpc>
              <a:spcBef>
                <a:spcPct val="20000"/>
              </a:spcBef>
              <a:defRPr/>
            </a:pPr>
            <a:endParaRPr lang="en-US" altLang="ja-JP" sz="1400" b="1" dirty="0">
              <a:latin typeface="SimSun" panose="02010600030101010101" pitchFamily="2" charset="-122"/>
              <a:ea typeface="SimSun" panose="02010600030101010101" pitchFamily="2" charset="-122"/>
            </a:endParaRPr>
          </a:p>
          <a:p>
            <a:pPr>
              <a:defRPr/>
            </a:pPr>
            <a:r>
              <a:rPr lang="ja-JP"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注</a:t>
            </a:r>
            <a:r>
              <a:rPr lang="en-US" sz="1200" dirty="0">
                <a:latin typeface="SimSun" panose="02010600030101010101" pitchFamily="2" charset="-122"/>
                <a:ea typeface="SimSun" panose="02010600030101010101" pitchFamily="2" charset="-122"/>
              </a:rPr>
              <a:t>1</a:t>
            </a:r>
            <a:r>
              <a:rPr lang="en-US" altLang="zh-CN" sz="1200" dirty="0" smtClean="0">
                <a:latin typeface="SimSun" panose="02010600030101010101" pitchFamily="2" charset="-122"/>
                <a:ea typeface="SimSun" panose="02010600030101010101" pitchFamily="2" charset="-122"/>
              </a:rPr>
              <a:t>】“</a:t>
            </a:r>
            <a:r>
              <a:rPr lang="zh-CN" altLang="en-US" sz="1200" dirty="0" smtClean="0">
                <a:latin typeface="SimSun" panose="02010600030101010101" pitchFamily="2" charset="-122"/>
                <a:ea typeface="SimSun" panose="02010600030101010101" pitchFamily="2" charset="-122"/>
              </a:rPr>
              <a:t>满额老龄基础</a:t>
            </a:r>
            <a:r>
              <a:rPr lang="zh-CN" altLang="en-US" sz="1200" dirty="0">
                <a:latin typeface="SimSun" panose="02010600030101010101" pitchFamily="2" charset="-122"/>
                <a:ea typeface="SimSun" panose="02010600030101010101" pitchFamily="2" charset="-122"/>
              </a:rPr>
              <a:t>年金等的支付对</a:t>
            </a:r>
            <a:r>
              <a:rPr lang="zh-CN" altLang="en-US" sz="1200" dirty="0" smtClean="0">
                <a:latin typeface="SimSun" panose="02010600030101010101" pitchFamily="2" charset="-122"/>
                <a:ea typeface="SimSun" panose="02010600030101010101" pitchFamily="2" charset="-122"/>
              </a:rPr>
              <a:t>象”也包括从</a:t>
            </a:r>
            <a:r>
              <a:rPr lang="en-US" sz="1200" dirty="0">
                <a:latin typeface="SimSun" panose="02010600030101010101" pitchFamily="2" charset="-122"/>
                <a:ea typeface="SimSun" panose="02010600030101010101" pitchFamily="2" charset="-122"/>
              </a:rPr>
              <a:t>60</a:t>
            </a:r>
            <a:r>
              <a:rPr lang="zh-CN" altLang="en-US" sz="1200" dirty="0">
                <a:latin typeface="SimSun" panose="02010600030101010101" pitchFamily="2" charset="-122"/>
                <a:ea typeface="SimSun" panose="02010600030101010101" pitchFamily="2" charset="-122"/>
              </a:rPr>
              <a:t>岁以上，未满</a:t>
            </a:r>
            <a:r>
              <a:rPr lang="en-US" sz="1200" dirty="0">
                <a:latin typeface="SimSun" panose="02010600030101010101" pitchFamily="2" charset="-122"/>
                <a:ea typeface="SimSun" panose="02010600030101010101" pitchFamily="2" charset="-122"/>
              </a:rPr>
              <a:t>65</a:t>
            </a:r>
            <a:r>
              <a:rPr lang="zh-CN" altLang="en-US" sz="1200" dirty="0">
                <a:latin typeface="SimSun" panose="02010600030101010101" pitchFamily="2" charset="-122"/>
                <a:ea typeface="SimSun" panose="02010600030101010101" pitchFamily="2" charset="-122"/>
              </a:rPr>
              <a:t>岁的尚未开</a:t>
            </a:r>
            <a:endParaRPr lang="en-US" altLang="zh-CN"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始领取老龄基础年金者。</a:t>
            </a:r>
            <a:endParaRPr lang="ja-JP" altLang="en-US"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注</a:t>
            </a:r>
            <a:r>
              <a:rPr lang="en-US" sz="1200" dirty="0">
                <a:latin typeface="SimSun" panose="02010600030101010101" pitchFamily="2" charset="-122"/>
                <a:ea typeface="SimSun" panose="02010600030101010101" pitchFamily="2" charset="-122"/>
              </a:rPr>
              <a:t>2</a:t>
            </a:r>
            <a:r>
              <a:rPr lang="en-US" altLang="zh-CN" sz="1200" dirty="0" smtClean="0">
                <a:latin typeface="SimSun" panose="02010600030101010101" pitchFamily="2" charset="-122"/>
                <a:ea typeface="SimSun" panose="02010600030101010101" pitchFamily="2" charset="-122"/>
              </a:rPr>
              <a:t>】</a:t>
            </a:r>
            <a:r>
              <a:rPr lang="zh-CN" altLang="en-US" sz="1200" dirty="0" smtClean="0">
                <a:latin typeface="SimSun" panose="02010600030101010101" pitchFamily="2" charset="-122"/>
                <a:ea typeface="SimSun" panose="02010600030101010101" pitchFamily="2" charset="-122"/>
              </a:rPr>
              <a:t>平成</a:t>
            </a:r>
            <a:r>
              <a:rPr lang="en-US" sz="1200" dirty="0">
                <a:latin typeface="SimSun" panose="02010600030101010101" pitchFamily="2" charset="-122"/>
                <a:ea typeface="SimSun" panose="02010600030101010101" pitchFamily="2" charset="-122"/>
              </a:rPr>
              <a:t>20</a:t>
            </a:r>
            <a:r>
              <a:rPr lang="zh-CN" altLang="en-US" sz="1200" dirty="0">
                <a:latin typeface="SimSun" panose="02010600030101010101" pitchFamily="2" charset="-122"/>
                <a:ea typeface="SimSun" panose="02010600030101010101" pitchFamily="2" charset="-122"/>
              </a:rPr>
              <a:t>年</a:t>
            </a:r>
            <a:r>
              <a:rPr lang="en-US" sz="1200" dirty="0">
                <a:latin typeface="SimSun" panose="02010600030101010101" pitchFamily="2" charset="-122"/>
                <a:ea typeface="SimSun" panose="02010600030101010101" pitchFamily="2" charset="-122"/>
              </a:rPr>
              <a:t>(2008</a:t>
            </a:r>
            <a:r>
              <a:rPr lang="zh-CN" altLang="en-US" sz="1200" dirty="0">
                <a:latin typeface="SimSun" panose="02010600030101010101" pitchFamily="2" charset="-122"/>
                <a:ea typeface="SimSun" panose="02010600030101010101" pitchFamily="2" charset="-122"/>
              </a:rPr>
              <a:t>年</a:t>
            </a:r>
            <a:r>
              <a:rPr lang="en-US" sz="1200" dirty="0">
                <a:latin typeface="SimSun" panose="02010600030101010101" pitchFamily="2" charset="-122"/>
                <a:ea typeface="SimSun" panose="02010600030101010101" pitchFamily="2" charset="-122"/>
              </a:rPr>
              <a:t>)4</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日后领取支援給付的遗华日本人等本人去世后，</a:t>
            </a:r>
            <a:endParaRPr lang="en-US" altLang="zh-CN" sz="1200"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其配偶可继续领取支援給付。</a:t>
            </a:r>
            <a:endParaRPr lang="ja-JP" altLang="en-US" sz="1200" dirty="0">
              <a:latin typeface="SimSun" panose="02010600030101010101" pitchFamily="2" charset="-122"/>
              <a:ea typeface="SimSun" panose="02010600030101010101" pitchFamily="2" charset="-122"/>
            </a:endParaRPr>
          </a:p>
          <a:p>
            <a:pPr>
              <a:spcBef>
                <a:spcPct val="20000"/>
              </a:spcBef>
              <a:defRPr/>
            </a:pPr>
            <a:endParaRPr lang="ja-JP" altLang="en-US" sz="1200" dirty="0">
              <a:latin typeface="SimSun" panose="02010600030101010101" pitchFamily="2" charset="-122"/>
              <a:ea typeface="SimSun" panose="02010600030101010101" pitchFamily="2" charset="-122"/>
            </a:endParaRPr>
          </a:p>
          <a:p>
            <a:pPr algn="just">
              <a:defRPr/>
            </a:pPr>
            <a:r>
              <a:rPr lang="ja-JP" altLang="en-US" sz="1600" b="1" dirty="0">
                <a:latin typeface="SimSun" panose="02010600030101010101" pitchFamily="2" charset="-122"/>
                <a:ea typeface="SimSun" panose="02010600030101010101" pitchFamily="2" charset="-122"/>
              </a:rPr>
              <a:t>（２）</a:t>
            </a:r>
            <a:r>
              <a:rPr lang="zh-CN" altLang="en-US" sz="1600" b="1" dirty="0">
                <a:latin typeface="SimSun" panose="02010600030101010101" pitchFamily="2" charset="-122"/>
                <a:ea typeface="SimSun" panose="02010600030101010101" pitchFamily="2" charset="-122"/>
              </a:rPr>
              <a:t>平成</a:t>
            </a:r>
            <a:r>
              <a:rPr lang="en-US" sz="1600" b="1" dirty="0">
                <a:latin typeface="SimSun" panose="02010600030101010101" pitchFamily="2" charset="-122"/>
                <a:ea typeface="SimSun" panose="02010600030101010101" pitchFamily="2" charset="-122"/>
              </a:rPr>
              <a:t>20</a:t>
            </a:r>
            <a:r>
              <a:rPr lang="zh-CN" altLang="en-US" sz="1600" b="1" dirty="0">
                <a:latin typeface="SimSun" panose="02010600030101010101" pitchFamily="2" charset="-122"/>
                <a:ea typeface="SimSun" panose="02010600030101010101" pitchFamily="2" charset="-122"/>
              </a:rPr>
              <a:t>年</a:t>
            </a:r>
            <a:r>
              <a:rPr lang="en-US" sz="1600" b="1" dirty="0">
                <a:latin typeface="SimSun" panose="02010600030101010101" pitchFamily="2" charset="-122"/>
                <a:ea typeface="SimSun" panose="02010600030101010101" pitchFamily="2" charset="-122"/>
              </a:rPr>
              <a:t>(2008</a:t>
            </a:r>
            <a:r>
              <a:rPr lang="zh-CN" altLang="en-US" sz="1600" b="1" dirty="0">
                <a:latin typeface="SimSun" panose="02010600030101010101" pitchFamily="2" charset="-122"/>
                <a:ea typeface="SimSun" panose="02010600030101010101" pitchFamily="2" charset="-122"/>
              </a:rPr>
              <a:t>年</a:t>
            </a:r>
            <a:r>
              <a:rPr lang="en-US" sz="1600" b="1" dirty="0">
                <a:latin typeface="SimSun" panose="02010600030101010101" pitchFamily="2" charset="-122"/>
                <a:ea typeface="SimSun" panose="02010600030101010101" pitchFamily="2" charset="-122"/>
              </a:rPr>
              <a:t>)4</a:t>
            </a:r>
            <a:r>
              <a:rPr lang="zh-CN" altLang="en-US" sz="1600" b="1" dirty="0">
                <a:latin typeface="SimSun" panose="02010600030101010101" pitchFamily="2" charset="-122"/>
                <a:ea typeface="SimSun" panose="02010600030101010101" pitchFamily="2" charset="-122"/>
              </a:rPr>
              <a:t>月</a:t>
            </a:r>
            <a:r>
              <a:rPr lang="en-US" sz="1600" b="1" dirty="0">
                <a:latin typeface="SimSun" panose="02010600030101010101" pitchFamily="2" charset="-122"/>
                <a:ea typeface="SimSun" panose="02010600030101010101" pitchFamily="2" charset="-122"/>
              </a:rPr>
              <a:t>1</a:t>
            </a:r>
            <a:r>
              <a:rPr lang="zh-CN" altLang="en-US" sz="1600" b="1" dirty="0">
                <a:latin typeface="SimSun" panose="02010600030101010101" pitchFamily="2" charset="-122"/>
                <a:ea typeface="SimSun" panose="02010600030101010101" pitchFamily="2" charset="-122"/>
              </a:rPr>
              <a:t>日前，年龄在</a:t>
            </a:r>
            <a:r>
              <a:rPr lang="en-US" sz="1600" b="1" dirty="0">
                <a:latin typeface="SimSun" panose="02010600030101010101" pitchFamily="2" charset="-122"/>
                <a:ea typeface="SimSun" panose="02010600030101010101" pitchFamily="2" charset="-122"/>
              </a:rPr>
              <a:t>60</a:t>
            </a:r>
            <a:r>
              <a:rPr lang="zh-CN" altLang="en-US" sz="1600" b="1" dirty="0">
                <a:latin typeface="SimSun" panose="02010600030101010101" pitchFamily="2" charset="-122"/>
                <a:ea typeface="SimSun" panose="02010600030101010101" pitchFamily="2" charset="-122"/>
              </a:rPr>
              <a:t>岁</a:t>
            </a:r>
            <a:r>
              <a:rPr lang="en-US" sz="1600" b="1" dirty="0">
                <a:latin typeface="SimSun" panose="02010600030101010101" pitchFamily="2" charset="-122"/>
                <a:ea typeface="SimSun" panose="02010600030101010101" pitchFamily="2" charset="-122"/>
              </a:rPr>
              <a:t>(</a:t>
            </a:r>
            <a:r>
              <a:rPr lang="zh-CN" altLang="en-US" sz="1600" b="1" dirty="0">
                <a:latin typeface="SimSun" panose="02010600030101010101" pitchFamily="2" charset="-122"/>
                <a:ea typeface="SimSun" panose="02010600030101010101" pitchFamily="2" charset="-122"/>
              </a:rPr>
              <a:t>含</a:t>
            </a:r>
            <a:r>
              <a:rPr lang="en-US" sz="1600" b="1" dirty="0">
                <a:latin typeface="SimSun" panose="02010600030101010101" pitchFamily="2" charset="-122"/>
                <a:ea typeface="SimSun" panose="02010600030101010101" pitchFamily="2" charset="-122"/>
              </a:rPr>
              <a:t>60</a:t>
            </a:r>
            <a:r>
              <a:rPr lang="zh-CN" altLang="en-US" sz="1600" b="1" dirty="0">
                <a:latin typeface="SimSun" panose="02010600030101010101" pitchFamily="2" charset="-122"/>
                <a:ea typeface="SimSun" panose="02010600030101010101" pitchFamily="2" charset="-122"/>
              </a:rPr>
              <a:t>岁</a:t>
            </a:r>
            <a:r>
              <a:rPr lang="en-US" sz="1600" b="1" dirty="0">
                <a:latin typeface="SimSun" panose="02010600030101010101" pitchFamily="2" charset="-122"/>
                <a:ea typeface="SimSun" panose="02010600030101010101" pitchFamily="2" charset="-122"/>
              </a:rPr>
              <a:t>)</a:t>
            </a:r>
            <a:r>
              <a:rPr lang="zh-CN" altLang="en-US" sz="1600" b="1" dirty="0">
                <a:latin typeface="SimSun" panose="02010600030101010101" pitchFamily="2" charset="-122"/>
                <a:ea typeface="SimSun" panose="02010600030101010101" pitchFamily="2" charset="-122"/>
              </a:rPr>
              <a:t>以上</a:t>
            </a:r>
            <a:endParaRPr lang="en-US" altLang="zh-CN" sz="1600" b="1" dirty="0">
              <a:latin typeface="SimSun" panose="02010600030101010101" pitchFamily="2" charset="-122"/>
              <a:ea typeface="SimSun" panose="02010600030101010101" pitchFamily="2" charset="-122"/>
            </a:endParaRPr>
          </a:p>
          <a:p>
            <a:pPr algn="just">
              <a:defRPr/>
            </a:pPr>
            <a:r>
              <a:rPr lang="zh-CN" altLang="en-US" sz="1600" b="1" dirty="0">
                <a:latin typeface="SimSun" panose="02010600030101010101" pitchFamily="2" charset="-122"/>
                <a:ea typeface="SimSun" panose="02010600030101010101" pitchFamily="2" charset="-122"/>
              </a:rPr>
              <a:t>  去世的遗华日本人等的配偶中，当时已领取了生活保护者</a:t>
            </a:r>
            <a:r>
              <a:rPr lang="zh-CN" altLang="en-US" sz="1600" b="1" dirty="0">
                <a:latin typeface="SimHei" panose="02010609060101010101" pitchFamily="49" charset="-122"/>
                <a:ea typeface="SimHei" panose="02010609060101010101" pitchFamily="49" charset="-122"/>
              </a:rPr>
              <a:t>。</a:t>
            </a:r>
            <a:r>
              <a:rPr lang="ja-JP" altLang="en-US" sz="1600" b="1" dirty="0">
                <a:latin typeface="SimHei" panose="02010609060101010101" pitchFamily="49" charset="-122"/>
                <a:ea typeface="SimHei" panose="02010609060101010101" pitchFamily="49" charset="-122"/>
              </a:rPr>
              <a:t>　</a:t>
            </a:r>
            <a:endParaRPr lang="ja-JP" altLang="en-US" sz="1600" b="1" dirty="0">
              <a:solidFill>
                <a:schemeClr val="tx1"/>
              </a:solidFill>
              <a:latin typeface="SimHei" panose="02010609060101010101" pitchFamily="49" charset="-122"/>
              <a:ea typeface="SimHei" panose="02010609060101010101" pitchFamily="49" charset="-122"/>
            </a:endParaRPr>
          </a:p>
        </p:txBody>
      </p:sp>
      <p:sp>
        <p:nvSpPr>
          <p:cNvPr id="20" name="テキスト ボックス 19"/>
          <p:cNvSpPr txBox="1"/>
          <p:nvPr/>
        </p:nvSpPr>
        <p:spPr>
          <a:xfrm>
            <a:off x="683965" y="5653013"/>
            <a:ext cx="5832648" cy="3524042"/>
          </a:xfrm>
          <a:prstGeom prst="rect">
            <a:avLst/>
          </a:prstGeom>
          <a:noFill/>
        </p:spPr>
        <p:txBody>
          <a:bodyPr>
            <a:spAutoFit/>
          </a:bodyPr>
          <a:lstStyle/>
          <a:p>
            <a:pPr algn="ctr">
              <a:defRPr/>
            </a:pPr>
            <a:endParaRPr lang="en-US" altLang="ja-JP"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Hei" panose="02010609060101010101" pitchFamily="49" charset="-122"/>
              <a:ea typeface="SimHei" panose="02010609060101010101" pitchFamily="49" charset="-122"/>
            </a:endParaRPr>
          </a:p>
          <a:p>
            <a:pPr algn="ctr">
              <a:defRPr/>
            </a:pPr>
            <a:r>
              <a:rPr lang="ja-JP" altLang="en-US" b="1" dirty="0">
                <a:ln w="1905"/>
                <a:effectLst>
                  <a:innerShdw blurRad="69850" dist="43180" dir="5400000">
                    <a:srgbClr val="000000">
                      <a:alpha val="65000"/>
                    </a:srgbClr>
                  </a:innerShdw>
                </a:effectLst>
                <a:latin typeface="SimSun" panose="02010600030101010101" pitchFamily="2" charset="-122"/>
                <a:ea typeface="SimSun" panose="02010600030101010101" pitchFamily="2" charset="-122"/>
              </a:rPr>
              <a:t>“</a:t>
            </a:r>
            <a:r>
              <a:rPr lang="zh-CN" altLang="en-US" b="1" dirty="0">
                <a:latin typeface="SimSun" panose="02010600030101010101" pitchFamily="2" charset="-122"/>
                <a:ea typeface="SimSun" panose="02010600030101010101" pitchFamily="2" charset="-122"/>
              </a:rPr>
              <a:t>满额老龄基础年金等</a:t>
            </a:r>
            <a:r>
              <a:rPr lang="ja-JP" altLang="en-US" b="1" dirty="0">
                <a:latin typeface="SimSun" panose="02010600030101010101" pitchFamily="2" charset="-122"/>
                <a:ea typeface="SimSun" panose="02010600030101010101" pitchFamily="2" charset="-122"/>
              </a:rPr>
              <a:t>”</a:t>
            </a:r>
            <a:r>
              <a:rPr lang="zh-CN" altLang="en-US" b="1" dirty="0">
                <a:latin typeface="SimSun" panose="02010600030101010101" pitchFamily="2" charset="-122"/>
                <a:ea typeface="SimSun" panose="02010600030101010101" pitchFamily="2" charset="-122"/>
              </a:rPr>
              <a:t>的支付对象</a:t>
            </a:r>
            <a:endParaRPr lang="ja-JP" altLang="en-US" b="1" dirty="0">
              <a:latin typeface="SimSun" panose="02010600030101010101" pitchFamily="2" charset="-122"/>
              <a:ea typeface="SimSun" panose="02010600030101010101" pitchFamily="2" charset="-122"/>
            </a:endParaRPr>
          </a:p>
          <a:p>
            <a:pPr algn="ctr">
              <a:defRPr/>
            </a:pPr>
            <a:r>
              <a:rPr lang="zh-CN" altLang="en-US" sz="1200" dirty="0">
                <a:latin typeface="SimSun" panose="02010600030101010101" pitchFamily="2" charset="-122"/>
                <a:ea typeface="SimSun" panose="02010600030101010101" pitchFamily="2" charset="-122"/>
              </a:rPr>
              <a:t>  </a:t>
            </a:r>
            <a:r>
              <a:rPr lang="ja-JP" altLang="en-US" sz="1200" b="1" dirty="0">
                <a:latin typeface="SimSun" panose="02010600030101010101" pitchFamily="2" charset="-122"/>
                <a:ea typeface="SimSun" panose="02010600030101010101" pitchFamily="2" charset="-122"/>
              </a:rPr>
              <a:t>　</a:t>
            </a:r>
            <a:r>
              <a:rPr lang="zh-CN" altLang="en-US" sz="1200" b="1" dirty="0">
                <a:latin typeface="SimSun" panose="02010600030101010101" pitchFamily="2" charset="-122"/>
                <a:ea typeface="SimSun" panose="02010600030101010101" pitchFamily="2" charset="-122"/>
              </a:rPr>
              <a:t>必须是符合以下所有条件的遗华日本人等</a:t>
            </a:r>
            <a:endParaRPr lang="ja-JP" altLang="en-US" sz="16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①</a:t>
            </a:r>
            <a:r>
              <a:rPr lang="zh-CN" altLang="en-US" sz="1400" b="1" dirty="0">
                <a:latin typeface="SimSun" panose="02010600030101010101" pitchFamily="2" charset="-122"/>
                <a:ea typeface="SimSun" panose="02010600030101010101" pitchFamily="2" charset="-122"/>
              </a:rPr>
              <a:t> 明治</a:t>
            </a:r>
            <a:r>
              <a:rPr lang="en-US" sz="1400" b="1" dirty="0">
                <a:latin typeface="SimSun" panose="02010600030101010101" pitchFamily="2" charset="-122"/>
                <a:ea typeface="SimSun" panose="02010600030101010101" pitchFamily="2" charset="-122"/>
              </a:rPr>
              <a:t>44</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(1911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)4</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2</a:t>
            </a:r>
            <a:r>
              <a:rPr lang="zh-CN" altLang="en-US" sz="1400" b="1" dirty="0">
                <a:latin typeface="SimSun" panose="02010600030101010101" pitchFamily="2" charset="-122"/>
                <a:ea typeface="SimSun" panose="02010600030101010101" pitchFamily="2" charset="-122"/>
              </a:rPr>
              <a:t>日以后出生者</a:t>
            </a:r>
            <a:endParaRPr lang="ja-JP" altLang="en-US" sz="14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②</a:t>
            </a:r>
            <a:r>
              <a:rPr lang="zh-CN" altLang="en-US" sz="1400" b="1" dirty="0">
                <a:latin typeface="SimSun" panose="02010600030101010101" pitchFamily="2" charset="-122"/>
                <a:ea typeface="SimSun" panose="02010600030101010101" pitchFamily="2" charset="-122"/>
              </a:rPr>
              <a:t> 昭和</a:t>
            </a:r>
            <a:r>
              <a:rPr lang="en-US" sz="1400" b="1" dirty="0">
                <a:latin typeface="SimSun" panose="02010600030101010101" pitchFamily="2" charset="-122"/>
                <a:ea typeface="SimSun" panose="02010600030101010101" pitchFamily="2" charset="-122"/>
              </a:rPr>
              <a:t>21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(1946</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)12</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31</a:t>
            </a:r>
            <a:r>
              <a:rPr lang="zh-CN" altLang="en-US" sz="1400" b="1" dirty="0">
                <a:latin typeface="SimSun" panose="02010600030101010101" pitchFamily="2" charset="-122"/>
                <a:ea typeface="SimSun" panose="02010600030101010101" pitchFamily="2" charset="-122"/>
              </a:rPr>
              <a:t>日前出生者</a:t>
            </a:r>
            <a:r>
              <a:rPr lang="ja-JP" altLang="en-US" sz="1400" dirty="0">
                <a:latin typeface="SimSun" panose="02010600030101010101" pitchFamily="2" charset="-122"/>
                <a:ea typeface="SimSun" panose="02010600030101010101" pitchFamily="2" charset="-122"/>
              </a:rPr>
              <a:t>　</a:t>
            </a:r>
          </a:p>
          <a:p>
            <a:pPr>
              <a:defRPr/>
            </a:pPr>
            <a:r>
              <a:rPr lang="ja-JP" altLang="en-US" sz="1300" dirty="0">
                <a:latin typeface="SimSun" panose="02010600030101010101" pitchFamily="2" charset="-122"/>
                <a:ea typeface="SimSun" panose="02010600030101010101" pitchFamily="2" charset="-122"/>
              </a:rPr>
              <a:t>　　</a:t>
            </a:r>
            <a:r>
              <a:rPr lang="zh-CN" altLang="en-US" sz="13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包含虽</a:t>
            </a:r>
            <a:r>
              <a:rPr lang="zh-CN" altLang="en-US" sz="1200" dirty="0">
                <a:latin typeface="SimSun" panose="02010600030101010101" pitchFamily="2" charset="-122"/>
                <a:ea typeface="SimSun" panose="02010600030101010101" pitchFamily="2" charset="-122"/>
              </a:rPr>
              <a:t>是昭和</a:t>
            </a:r>
            <a:r>
              <a:rPr lang="en-US" sz="1200" dirty="0" smtClean="0">
                <a:latin typeface="SimSun" panose="02010600030101010101" pitchFamily="2" charset="-122"/>
                <a:ea typeface="SimSun" panose="02010600030101010101" pitchFamily="2" charset="-122"/>
              </a:rPr>
              <a:t>22</a:t>
            </a:r>
            <a:r>
              <a:rPr lang="zh-CN" altLang="en-US" sz="1200" dirty="0" smtClean="0">
                <a:latin typeface="SimSun" panose="02010600030101010101" pitchFamily="2" charset="-122"/>
                <a:ea typeface="SimSun" panose="02010600030101010101" pitchFamily="2" charset="-122"/>
              </a:rPr>
              <a:t>年</a:t>
            </a:r>
            <a:r>
              <a:rPr lang="en-US" altLang="ja-JP" sz="1200" dirty="0">
                <a:latin typeface="SimSun" panose="02010600030101010101" pitchFamily="2" charset="-122"/>
                <a:ea typeface="SimSun" panose="02010600030101010101" pitchFamily="2" charset="-122"/>
              </a:rPr>
              <a:t>(</a:t>
            </a:r>
            <a:r>
              <a:rPr lang="en-US" altLang="ja-JP" sz="1200" dirty="0" smtClean="0">
                <a:latin typeface="SimSun" panose="02010600030101010101" pitchFamily="2" charset="-122"/>
                <a:ea typeface="SimSun" panose="02010600030101010101" pitchFamily="2" charset="-122"/>
              </a:rPr>
              <a:t>19</a:t>
            </a:r>
            <a:r>
              <a:rPr lang="en-US" altLang="zh-CN" sz="1200" dirty="0" smtClean="0">
                <a:latin typeface="SimSun" panose="02010600030101010101" pitchFamily="2" charset="-122"/>
                <a:ea typeface="SimSun" panose="02010600030101010101" pitchFamily="2" charset="-122"/>
              </a:rPr>
              <a:t>47</a:t>
            </a:r>
            <a:r>
              <a:rPr lang="zh-CN" altLang="en-US" sz="1200" dirty="0" smtClean="0">
                <a:latin typeface="SimSun" panose="02010600030101010101" pitchFamily="2" charset="-122"/>
                <a:ea typeface="SimSun" panose="02010600030101010101" pitchFamily="2" charset="-122"/>
              </a:rPr>
              <a:t>年</a:t>
            </a:r>
            <a:r>
              <a:rPr lang="en-US" altLang="ja-JP" sz="1200" dirty="0" smtClean="0">
                <a:latin typeface="SimSun" panose="02010600030101010101" pitchFamily="2" charset="-122"/>
                <a:ea typeface="SimSun" panose="02010600030101010101" pitchFamily="2" charset="-122"/>
              </a:rPr>
              <a:t>)</a:t>
            </a:r>
            <a:r>
              <a:rPr lang="en-US" sz="1200" dirty="0" smtClean="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1</a:t>
            </a:r>
            <a:r>
              <a:rPr lang="zh-CN" altLang="en-US" sz="1200" dirty="0">
                <a:latin typeface="SimSun" panose="02010600030101010101" pitchFamily="2" charset="-122"/>
                <a:ea typeface="SimSun" panose="02010600030101010101" pitchFamily="2" charset="-122"/>
              </a:rPr>
              <a:t>日以后出生，</a:t>
            </a:r>
            <a:r>
              <a:rPr lang="zh-CN" altLang="en-US" sz="1200" dirty="0" smtClean="0">
                <a:latin typeface="SimSun" panose="02010600030101010101" pitchFamily="2" charset="-122"/>
                <a:ea typeface="SimSun" panose="02010600030101010101" pitchFamily="2" charset="-122"/>
              </a:rPr>
              <a:t>但需经厚生劳动大臣认定为</a:t>
            </a:r>
            <a:endParaRPr lang="en-US" altLang="zh-CN" sz="1200" dirty="0" smtClean="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       符合昭和</a:t>
            </a:r>
            <a:r>
              <a:rPr lang="en-US" sz="1200" dirty="0" smtClean="0">
                <a:latin typeface="SimSun" panose="02010600030101010101" pitchFamily="2" charset="-122"/>
                <a:ea typeface="SimSun" panose="02010600030101010101" pitchFamily="2" charset="-122"/>
              </a:rPr>
              <a:t>21</a:t>
            </a:r>
            <a:r>
              <a:rPr lang="zh-CN" altLang="en-US" sz="1200" dirty="0" smtClean="0">
                <a:latin typeface="SimSun" panose="02010600030101010101" pitchFamily="2" charset="-122"/>
                <a:ea typeface="SimSun" panose="02010600030101010101" pitchFamily="2" charset="-122"/>
              </a:rPr>
              <a:t>年</a:t>
            </a:r>
            <a:r>
              <a:rPr lang="en-US" altLang="ja-JP" sz="1200" dirty="0">
                <a:latin typeface="SimSun" panose="02010600030101010101" pitchFamily="2" charset="-122"/>
                <a:ea typeface="SimSun" panose="02010600030101010101" pitchFamily="2" charset="-122"/>
              </a:rPr>
              <a:t>(</a:t>
            </a:r>
            <a:r>
              <a:rPr lang="en-US" altLang="ja-JP" sz="1200" dirty="0" smtClean="0">
                <a:latin typeface="SimSun" panose="02010600030101010101" pitchFamily="2" charset="-122"/>
                <a:ea typeface="SimSun" panose="02010600030101010101" pitchFamily="2" charset="-122"/>
              </a:rPr>
              <a:t>19</a:t>
            </a:r>
            <a:r>
              <a:rPr lang="en-US" altLang="zh-CN" sz="1200" dirty="0" smtClean="0">
                <a:latin typeface="SimSun" panose="02010600030101010101" pitchFamily="2" charset="-122"/>
                <a:ea typeface="SimSun" panose="02010600030101010101" pitchFamily="2" charset="-122"/>
              </a:rPr>
              <a:t>4</a:t>
            </a:r>
            <a:r>
              <a:rPr lang="en-US" altLang="ja-JP" sz="1200" dirty="0" smtClean="0">
                <a:latin typeface="SimSun" panose="02010600030101010101" pitchFamily="2" charset="-122"/>
                <a:ea typeface="SimSun" panose="02010600030101010101" pitchFamily="2" charset="-122"/>
              </a:rPr>
              <a:t>6</a:t>
            </a:r>
            <a:r>
              <a:rPr lang="zh-CN" altLang="en-US" sz="1200" dirty="0" smtClean="0">
                <a:latin typeface="SimSun" panose="02010600030101010101" pitchFamily="2" charset="-122"/>
                <a:ea typeface="SimSun" panose="02010600030101010101" pitchFamily="2" charset="-122"/>
              </a:rPr>
              <a:t>年</a:t>
            </a:r>
            <a:r>
              <a:rPr lang="en-US" altLang="ja-JP" sz="1200" dirty="0" smtClean="0">
                <a:latin typeface="SimSun" panose="02010600030101010101" pitchFamily="2" charset="-122"/>
                <a:ea typeface="SimSun" panose="02010600030101010101" pitchFamily="2" charset="-122"/>
              </a:rPr>
              <a:t>)</a:t>
            </a:r>
            <a:r>
              <a:rPr lang="en-US" sz="1200" dirty="0" smtClean="0">
                <a:latin typeface="SimSun" panose="02010600030101010101" pitchFamily="2" charset="-122"/>
                <a:ea typeface="SimSun" panose="02010600030101010101" pitchFamily="2" charset="-122"/>
              </a:rPr>
              <a:t>12</a:t>
            </a:r>
            <a:r>
              <a:rPr lang="zh-CN" altLang="en-US" sz="1200" dirty="0">
                <a:latin typeface="SimSun" panose="02010600030101010101" pitchFamily="2" charset="-122"/>
                <a:ea typeface="SimSun" panose="02010600030101010101" pitchFamily="2" charset="-122"/>
              </a:rPr>
              <a:t>月</a:t>
            </a:r>
            <a:r>
              <a:rPr lang="en-US" sz="1200" dirty="0">
                <a:latin typeface="SimSun" panose="02010600030101010101" pitchFamily="2" charset="-122"/>
                <a:ea typeface="SimSun" panose="02010600030101010101" pitchFamily="2" charset="-122"/>
              </a:rPr>
              <a:t>31</a:t>
            </a:r>
            <a:r>
              <a:rPr lang="zh-CN" altLang="en-US" sz="1200" dirty="0">
                <a:latin typeface="SimSun" panose="02010600030101010101" pitchFamily="2" charset="-122"/>
                <a:ea typeface="SimSun" panose="02010600030101010101" pitchFamily="2" charset="-122"/>
              </a:rPr>
              <a:t>日以前出生并已回国定居的遗华日本人等</a:t>
            </a:r>
            <a:r>
              <a:rPr lang="zh-CN" altLang="en-US" sz="1200" dirty="0" smtClean="0">
                <a:latin typeface="SimSun" panose="02010600030101010101" pitchFamily="2" charset="-122"/>
                <a:ea typeface="SimSun" panose="02010600030101010101" pitchFamily="2" charset="-122"/>
              </a:rPr>
              <a:t>同</a:t>
            </a:r>
            <a:endParaRPr lang="en-US" altLang="zh-CN" sz="1200" dirty="0" smtClean="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zh-CN" altLang="en-US" sz="1200" dirty="0" smtClean="0">
                <a:latin typeface="SimSun" panose="02010600030101010101" pitchFamily="2" charset="-122"/>
                <a:ea typeface="SimSun" panose="02010600030101010101" pitchFamily="2" charset="-122"/>
              </a:rPr>
              <a:t>       等情况的</a:t>
            </a:r>
            <a:r>
              <a:rPr lang="en-US" altLang="zh-CN" sz="1200" dirty="0" smtClean="0">
                <a:latin typeface="SimSun" panose="02010600030101010101" pitchFamily="2" charset="-122"/>
                <a:ea typeface="SimSun" panose="02010600030101010101" pitchFamily="2" charset="-122"/>
              </a:rPr>
              <a:t>60</a:t>
            </a:r>
            <a:r>
              <a:rPr lang="zh-CN" altLang="en-US" sz="1200" dirty="0" smtClean="0">
                <a:latin typeface="SimSun" panose="02010600030101010101" pitchFamily="2" charset="-122"/>
                <a:ea typeface="SimSun" panose="02010600030101010101" pitchFamily="2" charset="-122"/>
              </a:rPr>
              <a:t>岁以上者</a:t>
            </a:r>
            <a:r>
              <a:rPr lang="zh-CN" altLang="en-US" sz="1200" dirty="0">
                <a:latin typeface="SimSun" panose="02010600030101010101" pitchFamily="2" charset="-122"/>
                <a:ea typeface="SimSun" panose="02010600030101010101" pitchFamily="2" charset="-122"/>
              </a:rPr>
              <a:t>。</a:t>
            </a:r>
            <a:endParaRPr lang="ja-JP" altLang="en-US" sz="1200"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③</a:t>
            </a:r>
            <a:r>
              <a:rPr lang="zh-CN" altLang="en-US" sz="1400" b="1" dirty="0">
                <a:latin typeface="SimSun" panose="02010600030101010101" pitchFamily="2" charset="-122"/>
                <a:ea typeface="SimSun" panose="02010600030101010101" pitchFamily="2" charset="-122"/>
              </a:rPr>
              <a:t> 自回国定居日起，已在日本国内延续居住满一年以上者</a:t>
            </a:r>
            <a:endParaRPr lang="ja-JP" altLang="en-US" sz="1400" b="1" dirty="0">
              <a:latin typeface="SimSun" panose="02010600030101010101" pitchFamily="2" charset="-122"/>
              <a:ea typeface="SimSun" panose="02010600030101010101" pitchFamily="2" charset="-122"/>
            </a:endParaRPr>
          </a:p>
          <a:p>
            <a:pPr>
              <a:lnSpc>
                <a:spcPct val="150000"/>
              </a:lnSpc>
              <a:defRPr/>
            </a:pPr>
            <a:r>
              <a:rPr lang="zh-CN" altLang="en-US" sz="1400" b="1" dirty="0">
                <a:latin typeface="SimSun" panose="02010600030101010101" pitchFamily="2" charset="-122"/>
                <a:ea typeface="SimSun" panose="02010600030101010101" pitchFamily="2" charset="-122"/>
              </a:rPr>
              <a:t>    </a:t>
            </a:r>
            <a:r>
              <a:rPr lang="ja-JP" altLang="en-US" sz="1400" b="1" dirty="0">
                <a:latin typeface="SimSun" panose="02010600030101010101" pitchFamily="2" charset="-122"/>
                <a:ea typeface="SimSun" panose="02010600030101010101" pitchFamily="2" charset="-122"/>
              </a:rPr>
              <a:t>④</a:t>
            </a:r>
            <a:r>
              <a:rPr lang="zh-CN" altLang="en-US" sz="1400" b="1" dirty="0">
                <a:latin typeface="SimSun" panose="02010600030101010101" pitchFamily="2" charset="-122"/>
                <a:ea typeface="SimSun" panose="02010600030101010101" pitchFamily="2" charset="-122"/>
              </a:rPr>
              <a:t> 昭和</a:t>
            </a:r>
            <a:r>
              <a:rPr lang="en-US" sz="1400" b="1" dirty="0">
                <a:latin typeface="SimSun" panose="02010600030101010101" pitchFamily="2" charset="-122"/>
                <a:ea typeface="SimSun" panose="02010600030101010101" pitchFamily="2" charset="-122"/>
              </a:rPr>
              <a:t>36</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(1961</a:t>
            </a:r>
            <a:r>
              <a:rPr lang="zh-CN" altLang="en-US" sz="1400" b="1" dirty="0">
                <a:latin typeface="SimSun" panose="02010600030101010101" pitchFamily="2" charset="-122"/>
                <a:ea typeface="SimSun" panose="02010600030101010101" pitchFamily="2" charset="-122"/>
              </a:rPr>
              <a:t>年</a:t>
            </a:r>
            <a:r>
              <a:rPr lang="en-US" sz="1400" b="1" dirty="0">
                <a:latin typeface="SimSun" panose="02010600030101010101" pitchFamily="2" charset="-122"/>
                <a:ea typeface="SimSun" panose="02010600030101010101" pitchFamily="2" charset="-122"/>
              </a:rPr>
              <a:t>)4</a:t>
            </a:r>
            <a:r>
              <a:rPr lang="zh-CN" altLang="en-US" sz="1400" b="1" dirty="0">
                <a:latin typeface="SimSun" panose="02010600030101010101" pitchFamily="2" charset="-122"/>
                <a:ea typeface="SimSun" panose="02010600030101010101" pitchFamily="2" charset="-122"/>
              </a:rPr>
              <a:t>月</a:t>
            </a:r>
            <a:r>
              <a:rPr lang="en-US" sz="1400" b="1" dirty="0">
                <a:latin typeface="SimSun" panose="02010600030101010101" pitchFamily="2" charset="-122"/>
                <a:ea typeface="SimSun" panose="02010600030101010101" pitchFamily="2" charset="-122"/>
              </a:rPr>
              <a:t>1</a:t>
            </a:r>
            <a:r>
              <a:rPr lang="zh-CN" altLang="en-US" sz="1400" b="1" dirty="0">
                <a:latin typeface="SimSun" panose="02010600030101010101" pitchFamily="2" charset="-122"/>
                <a:ea typeface="SimSun" panose="02010600030101010101" pitchFamily="2" charset="-122"/>
              </a:rPr>
              <a:t>日后初次回国定居者</a:t>
            </a:r>
            <a:endParaRPr lang="ja-JP" altLang="en-US" sz="1400" b="1" dirty="0">
              <a:latin typeface="SimSun" panose="02010600030101010101" pitchFamily="2" charset="-122"/>
              <a:ea typeface="SimSun" panose="02010600030101010101" pitchFamily="2" charset="-122"/>
            </a:endParaRPr>
          </a:p>
          <a:p>
            <a:pPr>
              <a:defRPr/>
            </a:pPr>
            <a:r>
              <a:rPr lang="en-US" sz="1600" dirty="0">
                <a:latin typeface="SimSun" panose="02010600030101010101" pitchFamily="2" charset="-122"/>
                <a:ea typeface="SimSun" panose="02010600030101010101" pitchFamily="2" charset="-122"/>
              </a:rPr>
              <a:t> </a:t>
            </a:r>
            <a:endParaRPr lang="ja-JP" altLang="en-US" sz="1600" dirty="0">
              <a:latin typeface="SimSun" panose="02010600030101010101" pitchFamily="2" charset="-122"/>
              <a:ea typeface="SimSun" panose="02010600030101010101" pitchFamily="2" charset="-122"/>
            </a:endParaRPr>
          </a:p>
          <a:p>
            <a:pPr>
              <a:defRPr/>
            </a:pPr>
            <a:r>
              <a:rPr lang="ja-JP" altLang="en-US" sz="1200" dirty="0">
                <a:latin typeface="SimSun" panose="02010600030101010101" pitchFamily="2" charset="-122"/>
                <a:ea typeface="SimSun" panose="02010600030101010101" pitchFamily="2" charset="-122"/>
              </a:rPr>
              <a:t>　　　</a:t>
            </a:r>
            <a:r>
              <a:rPr lang="en-US" altLang="zh-CN"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 要</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领取满额老龄基础年金</a:t>
            </a:r>
            <a:r>
              <a:rPr lang="ja-JP" alt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的一时金，</a:t>
            </a:r>
            <a:r>
              <a:rPr lang="zh-CN" altLang="en-US" sz="1200" dirty="0" smtClean="0">
                <a:latin typeface="SimSun" panose="02010600030101010101" pitchFamily="2" charset="-122"/>
                <a:ea typeface="SimSun" panose="02010600030101010101" pitchFamily="2" charset="-122"/>
              </a:rPr>
              <a:t>需</a:t>
            </a:r>
            <a:r>
              <a:rPr lang="zh-CN" altLang="en-US" sz="1200" u="sng" dirty="0" smtClean="0">
                <a:latin typeface="SimSun" panose="02010600030101010101" pitchFamily="2" charset="-122"/>
                <a:ea typeface="SimSun" panose="02010600030101010101" pitchFamily="2" charset="-122"/>
              </a:rPr>
              <a:t>向厚生劳动省提交申请。</a:t>
            </a:r>
            <a:endParaRPr lang="en-US" altLang="zh-CN" sz="1200" u="sng" dirty="0">
              <a:latin typeface="SimSun" panose="02010600030101010101" pitchFamily="2" charset="-122"/>
              <a:ea typeface="SimSun" panose="02010600030101010101" pitchFamily="2" charset="-122"/>
            </a:endParaRPr>
          </a:p>
          <a:p>
            <a:pPr>
              <a:defRPr/>
            </a:pPr>
            <a:r>
              <a:rPr lang="zh-CN" altLang="en-US" sz="1200" dirty="0">
                <a:latin typeface="SimSun" panose="02010600030101010101" pitchFamily="2" charset="-122"/>
                <a:ea typeface="SimSun" panose="02010600030101010101" pitchFamily="2" charset="-122"/>
              </a:rPr>
              <a:t>      </a:t>
            </a:r>
            <a:r>
              <a:rPr 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参见第</a:t>
            </a:r>
            <a:r>
              <a:rPr lang="en-US" sz="1200" dirty="0">
                <a:latin typeface="SimSun" panose="02010600030101010101" pitchFamily="2" charset="-122"/>
                <a:ea typeface="SimSun" panose="02010600030101010101" pitchFamily="2" charset="-122"/>
              </a:rPr>
              <a:t>10</a:t>
            </a:r>
            <a:r>
              <a:rPr lang="zh-CN" altLang="en-US" sz="1200" dirty="0">
                <a:latin typeface="SimSun" panose="02010600030101010101" pitchFamily="2" charset="-122"/>
                <a:ea typeface="SimSun" panose="02010600030101010101" pitchFamily="2" charset="-122"/>
              </a:rPr>
              <a:t>页</a:t>
            </a:r>
            <a:r>
              <a:rPr lang="en-US" sz="1200" dirty="0">
                <a:latin typeface="SimSun" panose="02010600030101010101" pitchFamily="2" charset="-122"/>
                <a:ea typeface="SimSun" panose="02010600030101010101" pitchFamily="2" charset="-122"/>
              </a:rPr>
              <a:t>)</a:t>
            </a:r>
            <a:r>
              <a:rPr lang="zh-CN" altLang="en-US" sz="1200" dirty="0">
                <a:latin typeface="SimSun" panose="02010600030101010101" pitchFamily="2" charset="-122"/>
                <a:ea typeface="SimSun" panose="02010600030101010101" pitchFamily="2" charset="-122"/>
              </a:rPr>
              <a:t>。</a:t>
            </a:r>
            <a:endParaRPr lang="ja-JP" altLang="en-US" sz="1200" dirty="0">
              <a:latin typeface="SimSun" panose="02010600030101010101" pitchFamily="2" charset="-122"/>
              <a:ea typeface="SimSun" panose="02010600030101010101" pitchFamily="2" charset="-122"/>
            </a:endParaRPr>
          </a:p>
          <a:p>
            <a:pPr>
              <a:defRPr/>
            </a:pPr>
            <a:r>
              <a:rPr lang="en-US" sz="1600" dirty="0">
                <a:latin typeface="SimSun" panose="02010600030101010101" pitchFamily="2" charset="-122"/>
                <a:ea typeface="SimSun" panose="02010600030101010101" pitchFamily="2" charset="-122"/>
              </a:rPr>
              <a:t> </a:t>
            </a:r>
            <a:endParaRPr lang="ja-JP" altLang="en-US" sz="1600" dirty="0">
              <a:latin typeface="SimSun" panose="02010600030101010101" pitchFamily="2" charset="-122"/>
              <a:ea typeface="SimSun" panose="02010600030101010101" pitchFamily="2" charset="-122"/>
            </a:endParaRPr>
          </a:p>
        </p:txBody>
      </p:sp>
      <p:sp>
        <p:nvSpPr>
          <p:cNvPr id="21516" name="Text Box 12"/>
          <p:cNvSpPr txBox="1">
            <a:spLocks noChangeArrowheads="1"/>
          </p:cNvSpPr>
          <p:nvPr/>
        </p:nvSpPr>
        <p:spPr bwMode="auto">
          <a:xfrm>
            <a:off x="1260475" y="8677275"/>
            <a:ext cx="1008063" cy="366713"/>
          </a:xfrm>
          <a:prstGeom prst="rect">
            <a:avLst/>
          </a:prstGeom>
          <a:solidFill>
            <a:srgbClr val="FDFBD3"/>
          </a:solidFill>
          <a:ln w="9525">
            <a:noFill/>
            <a:miter lim="800000"/>
            <a:headEnd/>
            <a:tailEnd/>
          </a:ln>
          <a:effectLst/>
        </p:spPr>
        <p:txBody>
          <a:bodyPr>
            <a:spAutoFit/>
          </a:bodyPr>
          <a:lstStyle/>
          <a:p>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755650" y="612775"/>
            <a:ext cx="5545138" cy="5023336"/>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zh-CN" altLang="en-US" b="1" dirty="0" smtClean="0">
                <a:latin typeface="SimHei" panose="02010609060101010101" pitchFamily="49" charset="-122"/>
                <a:ea typeface="SimHei" panose="02010609060101010101" pitchFamily="49" charset="-122"/>
                <a:cs typeface="HG丸ｺﾞｼｯｸM-PRO"/>
              </a:rPr>
              <a:t>不属于支援给付对</a:t>
            </a:r>
            <a:r>
              <a:rPr lang="zh-CN" altLang="en-US" b="1" dirty="0">
                <a:latin typeface="SimHei" panose="02010609060101010101" pitchFamily="49" charset="-122"/>
                <a:ea typeface="SimHei" panose="02010609060101010101" pitchFamily="49" charset="-122"/>
                <a:cs typeface="HG丸ｺﾞｼｯｸM-PRO"/>
              </a:rPr>
              <a:t>象的配偶</a:t>
            </a:r>
            <a:endParaRPr lang="en-US" altLang="ja-JP" b="1" dirty="0">
              <a:latin typeface="SimHei" panose="02010609060101010101" pitchFamily="49" charset="-122"/>
              <a:ea typeface="SimHei" panose="02010609060101010101" pitchFamily="49" charset="-122"/>
              <a:cs typeface="ＤＨＰ特太ゴシック体"/>
            </a:endParaRPr>
          </a:p>
          <a:p>
            <a:pPr marL="177800" indent="-177800">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p>
          <a:p>
            <a:pPr marL="177800" indent="-177800">
              <a:lnSpc>
                <a:spcPts val="1900"/>
              </a:lnSpc>
              <a:tabLst>
                <a:tab pos="177800" algn="l"/>
              </a:tabLst>
            </a:pPr>
            <a:r>
              <a:rPr lang="ja-JP" altLang="en-US" sz="1400" dirty="0">
                <a:latin typeface="SimSun" panose="02010600030101010101" pitchFamily="2" charset="-122"/>
                <a:ea typeface="SimSun" panose="02010600030101010101" pitchFamily="2" charset="-122"/>
                <a:cs typeface="HG丸ｺﾞｼｯｸM-PRO"/>
              </a:rPr>
              <a:t>　　以下配偶</a:t>
            </a:r>
            <a:r>
              <a:rPr lang="zh-CN" altLang="en-US" sz="1400" dirty="0">
                <a:latin typeface="SimSun" panose="02010600030101010101" pitchFamily="2" charset="-122"/>
                <a:ea typeface="SimSun" panose="02010600030101010101" pitchFamily="2" charset="-122"/>
                <a:cs typeface="HG丸ｺﾞｼｯｸM-PRO"/>
              </a:rPr>
              <a:t>不能领取支援给付</a:t>
            </a:r>
            <a:r>
              <a:rPr lang="ja-JP" altLang="en-US" sz="1400" dirty="0" err="1">
                <a:latin typeface="SimSun" panose="02010600030101010101" pitchFamily="2" charset="-122"/>
                <a:ea typeface="SimSun" panose="02010600030101010101" pitchFamily="2" charset="-122"/>
                <a:cs typeface="HG丸ｺﾞｼｯｸM-PRO"/>
              </a:rPr>
              <a:t>。</a:t>
            </a:r>
            <a:r>
              <a:rPr lang="ja-JP" altLang="en-US" sz="1400" b="1" dirty="0">
                <a:latin typeface="SimSun" panose="02010600030101010101" pitchFamily="2" charset="-122"/>
                <a:ea typeface="SimSun" panose="02010600030101010101" pitchFamily="2" charset="-122"/>
                <a:cs typeface="HG丸ｺﾞｼｯｸM-PRO"/>
              </a:rPr>
              <a:t>　</a:t>
            </a:r>
            <a:r>
              <a:rPr lang="ja-JP" altLang="en-US" sz="1100" b="1" dirty="0">
                <a:latin typeface="SimSun" panose="02010600030101010101" pitchFamily="2" charset="-122"/>
                <a:ea typeface="SimSun" panose="02010600030101010101" pitchFamily="2" charset="-122"/>
                <a:cs typeface="HG丸ｺﾞｼｯｸM-PRO"/>
              </a:rPr>
              <a:t>　</a:t>
            </a:r>
          </a:p>
          <a:p>
            <a:pPr marL="177800" indent="-177800">
              <a:spcBef>
                <a:spcPts val="600"/>
              </a:spcBef>
              <a:tabLst>
                <a:tab pos="177800" algn="l"/>
              </a:tabLst>
            </a:pPr>
            <a:r>
              <a:rPr lang="ja-JP" altLang="en-US" sz="1100" b="1" dirty="0">
                <a:latin typeface="SimSun" panose="02010600030101010101" pitchFamily="2" charset="-122"/>
                <a:ea typeface="SimSun" panose="02010600030101010101" pitchFamily="2" charset="-122"/>
                <a:cs typeface="HG丸ｺﾞｼｯｸM-PRO"/>
              </a:rPr>
              <a:t>　　</a:t>
            </a:r>
            <a:endParaRPr lang="en-US" altLang="ja-JP" sz="1400" b="1" dirty="0">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未领取支援给付的配偶</a:t>
            </a:r>
            <a:r>
              <a:rPr lang="ja-JP" altLang="en-US" sz="1400" dirty="0">
                <a:solidFill>
                  <a:srgbClr val="000000"/>
                </a:solidFill>
                <a:latin typeface="SimSun" panose="02010600030101010101" pitchFamily="2" charset="-122"/>
                <a:ea typeface="SimSun" panose="02010600030101010101" pitchFamily="2" charset="-122"/>
                <a:cs typeface="HG丸ｺﾞｼｯｸM-PRO"/>
              </a:rPr>
              <a:t>（特定配偶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除外</a:t>
            </a:r>
            <a:r>
              <a:rPr lang="ja-JP" altLang="en-US" sz="1400" dirty="0">
                <a:solidFill>
                  <a:srgbClr val="000000"/>
                </a:solidFill>
                <a:latin typeface="SimSun" panose="02010600030101010101" pitchFamily="2" charset="-122"/>
                <a:ea typeface="SimSun" panose="02010600030101010101" pitchFamily="2" charset="-122"/>
                <a:cs typeface="HG丸ｺﾞｼｯｸM-PRO"/>
              </a:rPr>
              <a:t>）</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2</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结婚日在平成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后的配偶</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3</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去世，与其他</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再婚的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a:t>
            </a:r>
            <a:r>
              <a:rPr lang="zh-CN" altLang="en-US" sz="1400" dirty="0">
                <a:solidFill>
                  <a:srgbClr val="000000"/>
                </a:solidFill>
                <a:latin typeface="SimSun" panose="02010600030101010101" pitchFamily="2" charset="-122"/>
                <a:ea typeface="SimSun" panose="02010600030101010101" pitchFamily="2" charset="-122"/>
                <a:cs typeface="HG丸ｺﾞｼｯｸM-PRO"/>
              </a:rPr>
              <a:t>，其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再婚日在平成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ja-JP"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以后者</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4</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ja-JP"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以前与</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离婚，之后与该</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复婚的</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配偶</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en-US" sz="1400" dirty="0">
                <a:solidFill>
                  <a:srgbClr val="000000"/>
                </a:solidFill>
                <a:latin typeface="SimSun" panose="02010600030101010101" pitchFamily="2" charset="-122"/>
                <a:ea typeface="SimSun" panose="02010600030101010101" pitchFamily="2" charset="-122"/>
                <a:cs typeface="HG丸ｺﾞｼｯｸM-PRO"/>
              </a:rPr>
              <a:t>其复婚</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日在平成</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26</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(2014</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年</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10</a:t>
            </a:r>
            <a:r>
              <a:rPr lang="ja-JP" altLang="en-US" sz="1400" dirty="0">
                <a:solidFill>
                  <a:srgbClr val="000000"/>
                </a:solidFill>
                <a:latin typeface="SimSun" panose="02010600030101010101" pitchFamily="2" charset="-122"/>
                <a:ea typeface="SimSun" panose="02010600030101010101" pitchFamily="2" charset="-122"/>
                <a:cs typeface="HG丸ｺﾞｼｯｸM-PRO"/>
              </a:rPr>
              <a:t>月</a:t>
            </a:r>
            <a:r>
              <a:rPr lang="en-US" altLang="zh-CN" sz="1400" dirty="0">
                <a:solidFill>
                  <a:srgbClr val="000000"/>
                </a:solidFill>
                <a:latin typeface="SimSun" panose="02010600030101010101" pitchFamily="2" charset="-122"/>
                <a:ea typeface="SimSun" panose="02010600030101010101" pitchFamily="2" charset="-122"/>
                <a:cs typeface="HG丸ｺﾞｼｯｸM-PRO"/>
              </a:rPr>
              <a:t>1</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a:t>
            </a:r>
            <a:r>
              <a:rPr lang="zh-CN" altLang="en-US" sz="1400" dirty="0">
                <a:solidFill>
                  <a:srgbClr val="000000"/>
                </a:solidFill>
                <a:latin typeface="SimSun" panose="02010600030101010101" pitchFamily="2" charset="-122"/>
                <a:ea typeface="SimSun" panose="02010600030101010101" pitchFamily="2" charset="-122"/>
                <a:cs typeface="HG丸ｺﾞｼｯｸM-PRO"/>
              </a:rPr>
              <a:t>以后者</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r>
              <a:rPr lang="en-US" altLang="ja-JP" sz="1400" dirty="0" smtClean="0">
                <a:solidFill>
                  <a:srgbClr val="000000"/>
                </a:solidFill>
                <a:latin typeface="SimSun" panose="02010600030101010101" pitchFamily="2" charset="-122"/>
                <a:ea typeface="SimSun" panose="02010600030101010101" pitchFamily="2" charset="-122"/>
                <a:cs typeface="HG丸ｺﾞｼｯｸM-PRO"/>
              </a:rPr>
              <a:t>5</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ja-JP" altLang="en-US" sz="1400" dirty="0" smtClean="0">
                <a:solidFill>
                  <a:srgbClr val="000000"/>
                </a:solidFill>
                <a:latin typeface="SimSun" panose="02010600030101010101" pitchFamily="2" charset="-122"/>
                <a:ea typeface="SimSun" panose="02010600030101010101" pitchFamily="2" charset="-122"/>
                <a:cs typeface="HG丸ｺﾞｼｯｸM-PRO"/>
              </a:rPr>
              <a:t>遗华</a:t>
            </a:r>
            <a:r>
              <a:rPr lang="ja-JP" altLang="en-US" sz="1400" dirty="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a:solidFill>
                  <a:srgbClr val="000000"/>
                </a:solidFill>
                <a:latin typeface="SimSun" panose="02010600030101010101" pitchFamily="2" charset="-122"/>
                <a:ea typeface="SimSun" panose="02010600030101010101" pitchFamily="2" charset="-122"/>
                <a:cs typeface="HG丸ｺﾞｼｯｸM-PRO"/>
              </a:rPr>
              <a:t>去世，与非</a:t>
            </a:r>
            <a:r>
              <a:rPr lang="ja-JP" altLang="en-US" sz="1400" dirty="0">
                <a:solidFill>
                  <a:srgbClr val="000000"/>
                </a:solidFill>
                <a:latin typeface="SimSun" panose="02010600030101010101" pitchFamily="2" charset="-122"/>
                <a:ea typeface="SimSun" panose="02010600030101010101" pitchFamily="2" charset="-122"/>
                <a:cs typeface="HG丸ｺﾞｼｯｸM-PRO"/>
              </a:rPr>
              <a:t>遗华日本人等再婚</a:t>
            </a:r>
            <a:r>
              <a:rPr lang="zh-CN" altLang="en-US" sz="1400" dirty="0">
                <a:solidFill>
                  <a:srgbClr val="000000"/>
                </a:solidFill>
                <a:latin typeface="SimSun" panose="02010600030101010101" pitchFamily="2" charset="-122"/>
                <a:ea typeface="SimSun" panose="02010600030101010101" pitchFamily="2" charset="-122"/>
                <a:cs typeface="HG丸ｺﾞｼｯｸM-PRO"/>
              </a:rPr>
              <a:t>的</a:t>
            </a:r>
            <a:r>
              <a:rPr lang="ja-JP" altLang="en-US" sz="1400" dirty="0">
                <a:solidFill>
                  <a:srgbClr val="000000"/>
                </a:solidFill>
                <a:latin typeface="SimSun" panose="02010600030101010101" pitchFamily="2" charset="-122"/>
                <a:ea typeface="SimSun" panose="02010600030101010101" pitchFamily="2" charset="-122"/>
                <a:cs typeface="HG丸ｺﾞｼｯｸM-PRO"/>
              </a:rPr>
              <a:t>配偶</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Sun" panose="02010600030101010101" pitchFamily="2" charset="-122"/>
              <a:ea typeface="SimSun" panose="02010600030101010101" pitchFamily="2" charset="-122"/>
              <a:cs typeface="HG丸ｺﾞｼｯｸM-PRO"/>
            </a:endParaRPr>
          </a:p>
          <a:p>
            <a:pPr marL="177800" indent="-177800">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800"/>
              </a:lnSpc>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lnSpc>
                <a:spcPts val="600"/>
              </a:lnSpc>
              <a:spcBef>
                <a:spcPts val="600"/>
              </a:spcBef>
              <a:tabLst>
                <a:tab pos="177800" algn="l"/>
              </a:tabLst>
            </a:pPr>
            <a:r>
              <a:rPr lang="ja-JP" altLang="en-US" sz="1400" b="1" dirty="0">
                <a:latin typeface="SimHei" panose="02010609060101010101" pitchFamily="49" charset="-122"/>
                <a:ea typeface="SimHei" panose="02010609060101010101" pitchFamily="49" charset="-122"/>
                <a:cs typeface="HG丸ｺﾞｼｯｸM-PRO"/>
              </a:rPr>
              <a:t>　　</a:t>
            </a:r>
            <a:endParaRPr lang="en-US" altLang="ja-JP" sz="1400" dirty="0">
              <a:latin typeface="SimHei" panose="02010609060101010101" pitchFamily="49" charset="-122"/>
              <a:ea typeface="SimHei" panose="02010609060101010101" pitchFamily="49" charset="-122"/>
              <a:cs typeface="HG丸ｺﾞｼｯｸM-PRO"/>
            </a:endParaRP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23554"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-5-</a:t>
            </a:r>
          </a:p>
        </p:txBody>
      </p:sp>
      <p:pic>
        <p:nvPicPr>
          <p:cNvPr id="23555" name="図 5"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4391025" y="8389938"/>
            <a:ext cx="1704975" cy="647700"/>
          </a:xfrm>
          <a:prstGeom prst="rect">
            <a:avLst/>
          </a:prstGeom>
          <a:noFill/>
          <a:ln w="9525">
            <a:noFill/>
            <a:miter lim="800000"/>
            <a:headEnd/>
            <a:tailEnd/>
          </a:ln>
        </p:spPr>
      </p:pic>
      <p:pic>
        <p:nvPicPr>
          <p:cNvPr id="23556" name="図 6"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852488" y="8332788"/>
            <a:ext cx="1703387" cy="647700"/>
          </a:xfrm>
          <a:prstGeom prst="rect">
            <a:avLst/>
          </a:prstGeom>
          <a:noFill/>
          <a:ln w="9525">
            <a:noFill/>
            <a:miter lim="800000"/>
            <a:headEnd/>
            <a:tailEnd/>
          </a:ln>
        </p:spPr>
      </p:pic>
      <p:pic>
        <p:nvPicPr>
          <p:cNvPr id="23557" name="図 7" descr="C:\Users\TTFBT\AppData\Local\Microsoft\Windows\Temporary Internet Files\Content.IE5\C3UFBS85\MC900439073[1].png"/>
          <p:cNvPicPr>
            <a:picLocks noChangeAspect="1" noChangeArrowheads="1"/>
          </p:cNvPicPr>
          <p:nvPr/>
        </p:nvPicPr>
        <p:blipFill>
          <a:blip r:embed="rId3" cstate="print"/>
          <a:srcRect/>
          <a:stretch>
            <a:fillRect/>
          </a:stretch>
        </p:blipFill>
        <p:spPr bwMode="auto">
          <a:xfrm>
            <a:off x="2601913" y="8332788"/>
            <a:ext cx="1703387" cy="647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755650" y="3348757"/>
            <a:ext cx="5689600" cy="5615856"/>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wrap="none" tIns="756000" anchor="ctr"/>
          <a:lstStyle/>
          <a:p>
            <a:pPr algn="ctr">
              <a:defRPr/>
            </a:pPr>
            <a:endParaRPr lang="ja-JP" altLang="en-US">
              <a:solidFill>
                <a:schemeClr val="tx1"/>
              </a:solidFill>
            </a:endParaRPr>
          </a:p>
        </p:txBody>
      </p:sp>
      <p:sp>
        <p:nvSpPr>
          <p:cNvPr id="34" name="Text Box 4"/>
          <p:cNvSpPr txBox="1">
            <a:spLocks noChangeArrowheads="1"/>
          </p:cNvSpPr>
          <p:nvPr/>
        </p:nvSpPr>
        <p:spPr bwMode="auto">
          <a:xfrm>
            <a:off x="755650" y="612775"/>
            <a:ext cx="5545138" cy="8267429"/>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b="1" dirty="0">
                <a:solidFill>
                  <a:srgbClr val="0033CC"/>
                </a:solidFill>
                <a:latin typeface="SimHei" panose="02010609060101010101" pitchFamily="49" charset="-122"/>
                <a:ea typeface="SimHei" panose="02010609060101010101" pitchFamily="49" charset="-122"/>
                <a:cs typeface="HG丸ｺﾞｼｯｸM-PRO"/>
              </a:rPr>
              <a:t>◆ </a:t>
            </a:r>
            <a:r>
              <a:rPr lang="ja-JP" altLang="en-US" b="1" dirty="0" smtClean="0">
                <a:latin typeface="SimHei" panose="02010609060101010101" pitchFamily="49" charset="-122"/>
                <a:ea typeface="SimHei" panose="02010609060101010101" pitchFamily="49" charset="-122"/>
                <a:cs typeface="ＤＨＰ特太ゴシック体"/>
              </a:rPr>
              <a:t>支援给</a:t>
            </a:r>
            <a:r>
              <a:rPr lang="ja-JP" altLang="en-US" b="1" dirty="0">
                <a:latin typeface="SimHei" panose="02010609060101010101" pitchFamily="49" charset="-122"/>
                <a:ea typeface="SimHei" panose="02010609060101010101" pitchFamily="49" charset="-122"/>
                <a:cs typeface="ＤＨＰ特太ゴシック体"/>
              </a:rPr>
              <a:t>付</a:t>
            </a:r>
            <a:r>
              <a:rPr lang="zh-CN" altLang="en-US" b="1" dirty="0">
                <a:latin typeface="SimHei" panose="02010609060101010101" pitchFamily="49" charset="-122"/>
                <a:ea typeface="SimHei" panose="02010609060101010101" pitchFamily="49" charset="-122"/>
                <a:cs typeface="ＤＨＰ特太ゴシック体"/>
              </a:rPr>
              <a:t>的金额</a:t>
            </a:r>
            <a:endParaRPr lang="en-US" altLang="ja-JP" b="1" dirty="0">
              <a:latin typeface="SimHei" panose="02010609060101010101" pitchFamily="49" charset="-122"/>
              <a:ea typeface="SimHei" panose="02010609060101010101" pitchFamily="49" charset="-122"/>
              <a:cs typeface="ＤＨＰ特太ゴシック体"/>
            </a:endParaRPr>
          </a:p>
          <a:p>
            <a:pPr marL="177800" indent="-177800">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p>
          <a:p>
            <a:pPr marL="177800" indent="-177800">
              <a:lnSpc>
                <a:spcPts val="1900"/>
              </a:lnSpc>
              <a:tabLst>
                <a:tab pos="177800" algn="l"/>
              </a:tabLst>
            </a:pPr>
            <a:r>
              <a:rPr lang="ja-JP" altLang="en-US" sz="1400" dirty="0">
                <a:latin typeface="SimSun" panose="02010600030101010101" pitchFamily="2" charset="-122"/>
                <a:ea typeface="SimSun" panose="02010600030101010101" pitchFamily="2" charset="-122"/>
                <a:cs typeface="HG丸ｺﾞｼｯｸM-PRO"/>
              </a:rPr>
              <a:t>　　</a:t>
            </a:r>
            <a:r>
              <a:rPr lang="zh-CN" altLang="ja-JP" sz="1400" dirty="0">
                <a:latin typeface="SimSun" panose="02010600030101010101" pitchFamily="2" charset="-122"/>
                <a:ea typeface="SimSun" panose="02010600030101010101" pitchFamily="2" charset="-122"/>
                <a:cs typeface="HG丸ｺﾞｼｯｸM-PRO"/>
              </a:rPr>
              <a:t>　从一起生活的所有家庭成员的总收入（若与子女家庭同居，则含其收入）中，减去一定的金额后，与国家规</a:t>
            </a:r>
            <a:r>
              <a:rPr lang="zh-CN" altLang="ja-JP" sz="1400" dirty="0" smtClean="0">
                <a:latin typeface="SimSun" panose="02010600030101010101" pitchFamily="2" charset="-122"/>
                <a:ea typeface="SimSun" panose="02010600030101010101" pitchFamily="2" charset="-122"/>
                <a:cs typeface="HG丸ｺﾞｼｯｸM-PRO"/>
              </a:rPr>
              <a:t>定的</a:t>
            </a:r>
            <a:r>
              <a:rPr lang="zh-CN" altLang="en-US" sz="1400" dirty="0" smtClean="0">
                <a:latin typeface="SimSun" panose="02010600030101010101" pitchFamily="2" charset="-122"/>
                <a:ea typeface="SimSun" panose="02010600030101010101" pitchFamily="2" charset="-122"/>
                <a:cs typeface="HG丸ｺﾞｼｯｸM-PRO"/>
              </a:rPr>
              <a:t>各地区的</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生活费基准(最低生活费)”的金额相比较，家庭成员的总收入减去一定金额后的金额仍少于“生活费基准”规定的金额时</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经审批可</a:t>
            </a:r>
            <a:r>
              <a:rPr lang="zh-CN" altLang="ja-JP" sz="1400" dirty="0" smtClean="0">
                <a:latin typeface="SimSun" panose="02010600030101010101" pitchFamily="2" charset="-122"/>
                <a:ea typeface="SimSun" panose="02010600030101010101" pitchFamily="2" charset="-122"/>
                <a:cs typeface="HG丸ｺﾞｼｯｸM-PRO"/>
              </a:rPr>
              <a:t>领取支援给付费</a:t>
            </a:r>
            <a:r>
              <a:rPr lang="zh-CN" altLang="ja-JP" sz="1400" dirty="0">
                <a:latin typeface="SimSun" panose="02010600030101010101" pitchFamily="2" charset="-122"/>
                <a:ea typeface="SimSun" panose="02010600030101010101" pitchFamily="2" charset="-122"/>
                <a:cs typeface="HG丸ｺﾞｼｯｸM-PRO"/>
              </a:rPr>
              <a:t>。</a:t>
            </a:r>
          </a:p>
          <a:p>
            <a:pPr marL="177800" indent="-177800">
              <a:lnSpc>
                <a:spcPts val="1900"/>
              </a:lnSpc>
              <a:tabLst>
                <a:tab pos="177800" algn="l"/>
              </a:tabLst>
            </a:pPr>
            <a:r>
              <a:rPr lang="zh-CN" altLang="ja-JP" sz="1400" dirty="0">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支援给付费是补充未达</a:t>
            </a:r>
            <a:r>
              <a:rPr lang="zh-CN" altLang="ja-JP" sz="1400" dirty="0">
                <a:latin typeface="SimSun" panose="02010600030101010101" pitchFamily="2" charset="-122"/>
                <a:ea typeface="SimSun" panose="02010600030101010101" pitchFamily="2" charset="-122"/>
                <a:cs typeface="HG丸ｺﾞｼｯｸM-PRO"/>
              </a:rPr>
              <a:t>到“生活费基准</a:t>
            </a:r>
            <a:r>
              <a:rPr lang="zh-CN" altLang="ja-JP" sz="1400" dirty="0" smtClean="0">
                <a:latin typeface="SimSun" panose="02010600030101010101" pitchFamily="2" charset="-122"/>
                <a:ea typeface="SimSun" panose="02010600030101010101" pitchFamily="2" charset="-122"/>
                <a:cs typeface="HG丸ｺﾞｼｯｸM-PRO"/>
              </a:rPr>
              <a:t>”的</a:t>
            </a:r>
            <a:r>
              <a:rPr lang="zh-CN" altLang="ja-JP" sz="1400" dirty="0">
                <a:latin typeface="SimSun" panose="02010600030101010101" pitchFamily="2" charset="-122"/>
                <a:ea typeface="SimSun" panose="02010600030101010101" pitchFamily="2" charset="-122"/>
                <a:cs typeface="HG丸ｺﾞｼｯｸM-PRO"/>
              </a:rPr>
              <a:t>不足部分的金额，因此</a:t>
            </a:r>
            <a:r>
              <a:rPr lang="zh-CN" altLang="ja-JP" sz="1400" dirty="0" smtClean="0">
                <a:latin typeface="SimSun" panose="02010600030101010101" pitchFamily="2" charset="-122"/>
                <a:ea typeface="SimSun" panose="02010600030101010101" pitchFamily="2" charset="-122"/>
                <a:cs typeface="HG丸ｺﾞｼｯｸM-PRO"/>
              </a:rPr>
              <a:t>，支援给</a:t>
            </a:r>
            <a:r>
              <a:rPr lang="zh-CN" altLang="ja-JP" sz="1400" dirty="0">
                <a:latin typeface="SimSun" panose="02010600030101010101" pitchFamily="2" charset="-122"/>
                <a:ea typeface="SimSun" panose="02010600030101010101" pitchFamily="2" charset="-122"/>
                <a:cs typeface="HG丸ｺﾞｼｯｸM-PRO"/>
              </a:rPr>
              <a:t>付金额会少于“生活费基准”规定的金额，</a:t>
            </a:r>
            <a:r>
              <a:rPr lang="zh-CN" altLang="ja-JP" sz="1400" dirty="0" smtClean="0">
                <a:latin typeface="SimSun" panose="02010600030101010101" pitchFamily="2" charset="-122"/>
                <a:ea typeface="SimSun" panose="02010600030101010101" pitchFamily="2" charset="-122"/>
                <a:cs typeface="HG丸ｺﾞｼｯｸM-PRO"/>
              </a:rPr>
              <a:t>或</a:t>
            </a:r>
            <a:r>
              <a:rPr lang="zh-CN" altLang="en-US" sz="1400" dirty="0" smtClean="0">
                <a:latin typeface="SimSun" panose="02010600030101010101" pitchFamily="2" charset="-122"/>
                <a:ea typeface="SimSun" panose="02010600030101010101" pitchFamily="2" charset="-122"/>
                <a:cs typeface="HG丸ｺﾞｼｯｸM-PRO"/>
              </a:rPr>
              <a:t>所有家庭成员的总收入高于</a:t>
            </a:r>
            <a:r>
              <a:rPr lang="zh-CN" altLang="ja-JP" sz="1400" dirty="0">
                <a:latin typeface="SimSun" panose="02010600030101010101" pitchFamily="2" charset="-122"/>
                <a:ea typeface="SimSun" panose="02010600030101010101" pitchFamily="2" charset="-122"/>
                <a:cs typeface="HG丸ｺﾞｼｯｸM-PRO"/>
              </a:rPr>
              <a:t>“生活费基准</a:t>
            </a:r>
            <a:r>
              <a:rPr lang="zh-CN" altLang="ja-JP" sz="1400" dirty="0" smtClean="0">
                <a:latin typeface="SimSun" panose="02010600030101010101" pitchFamily="2" charset="-122"/>
                <a:ea typeface="SimSun" panose="02010600030101010101" pitchFamily="2" charset="-122"/>
                <a:cs typeface="HG丸ｺﾞｼｯｸM-PRO"/>
              </a:rPr>
              <a:t>”</a:t>
            </a:r>
            <a:r>
              <a:rPr lang="zh-CN" altLang="en-US" sz="1400" dirty="0" smtClean="0">
                <a:latin typeface="SimSun" panose="02010600030101010101" pitchFamily="2" charset="-122"/>
                <a:ea typeface="SimSun" panose="02010600030101010101" pitchFamily="2" charset="-122"/>
                <a:cs typeface="HG丸ｺﾞｼｯｸM-PRO"/>
              </a:rPr>
              <a:t>时，则有可能不能</a:t>
            </a:r>
            <a:r>
              <a:rPr lang="zh-CN" altLang="ja-JP" sz="1400" dirty="0" smtClean="0">
                <a:latin typeface="SimSun" panose="02010600030101010101" pitchFamily="2" charset="-122"/>
                <a:ea typeface="SimSun" panose="02010600030101010101" pitchFamily="2" charset="-122"/>
                <a:cs typeface="HG丸ｺﾞｼｯｸM-PRO"/>
              </a:rPr>
              <a:t>领取支援给付。</a:t>
            </a:r>
            <a:endParaRPr lang="en-US" altLang="zh-CN" sz="1400" dirty="0" smtClean="0">
              <a:latin typeface="SimSun" panose="02010600030101010101" pitchFamily="2" charset="-122"/>
              <a:ea typeface="SimSun" panose="02010600030101010101" pitchFamily="2" charset="-122"/>
              <a:cs typeface="HG丸ｺﾞｼｯｸM-PRO"/>
            </a:endParaRPr>
          </a:p>
          <a:p>
            <a:pPr marL="177800" indent="-177800">
              <a:spcBef>
                <a:spcPts val="600"/>
              </a:spcBef>
              <a:tabLst>
                <a:tab pos="177800" algn="l"/>
              </a:tabLst>
            </a:pPr>
            <a:r>
              <a:rPr lang="ja-JP" altLang="en-US" sz="1400" b="1" dirty="0">
                <a:latin typeface="SimHei" panose="02010609060101010101" pitchFamily="49" charset="-122"/>
                <a:ea typeface="SimHei" panose="02010609060101010101" pitchFamily="49" charset="-122"/>
                <a:cs typeface="HG丸ｺﾞｼｯｸM-PRO"/>
              </a:rPr>
              <a:t>　</a:t>
            </a:r>
            <a:r>
              <a:rPr lang="ja-JP" altLang="en-US" sz="1100" b="1" dirty="0">
                <a:latin typeface="SimHei" panose="02010609060101010101" pitchFamily="49" charset="-122"/>
                <a:ea typeface="SimHei" panose="02010609060101010101" pitchFamily="49" charset="-122"/>
                <a:cs typeface="HG丸ｺﾞｼｯｸM-PRO"/>
              </a:rPr>
              <a:t>　</a:t>
            </a:r>
          </a:p>
          <a:p>
            <a:pPr marL="177800" indent="-177800">
              <a:spcBef>
                <a:spcPts val="600"/>
              </a:spcBef>
              <a:tabLst>
                <a:tab pos="177800" algn="l"/>
              </a:tabLst>
            </a:pPr>
            <a:r>
              <a:rPr lang="ja-JP" altLang="en-US" sz="1100" b="1" dirty="0">
                <a:latin typeface="SimHei" panose="02010609060101010101" pitchFamily="49" charset="-122"/>
                <a:ea typeface="SimHei" panose="02010609060101010101" pitchFamily="49" charset="-122"/>
                <a:cs typeface="HG丸ｺﾞｼｯｸM-PRO"/>
              </a:rPr>
              <a:t>　</a:t>
            </a:r>
            <a:endParaRPr lang="ja-JP" altLang="zh-CN" sz="1100" b="1" dirty="0">
              <a:latin typeface="SimHei" panose="02010609060101010101" pitchFamily="49" charset="-122"/>
              <a:ea typeface="SimHei" panose="02010609060101010101" pitchFamily="49" charset="-122"/>
              <a:cs typeface="HG丸ｺﾞｼｯｸM-PRO"/>
            </a:endParaRPr>
          </a:p>
          <a:p>
            <a:pPr marL="177800" indent="-177800">
              <a:spcBef>
                <a:spcPts val="600"/>
              </a:spcBef>
              <a:tabLst>
                <a:tab pos="177800" algn="l"/>
              </a:tabLst>
            </a:pP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 </a:t>
            </a:r>
            <a:r>
              <a:rPr lang="zh-CN" altLang="ja-JP" sz="1400" b="1" dirty="0">
                <a:latin typeface="SimSun" panose="02010600030101010101" pitchFamily="2" charset="-122"/>
                <a:ea typeface="SimSun" panose="02010600030101010101" pitchFamily="2" charset="-122"/>
                <a:cs typeface="HG丸ｺﾞｼｯｸM-PRO"/>
              </a:rPr>
              <a:t>“</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生活费基准</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”所规定的金额＞</a:t>
            </a:r>
          </a:p>
          <a:p>
            <a:pPr marL="177800" indent="-177800">
              <a:spcBef>
                <a:spcPts val="600"/>
              </a:spcBef>
              <a:tabLst>
                <a:tab pos="177800" algn="l"/>
              </a:tabLst>
            </a:pPr>
            <a:r>
              <a:rPr lang="zh-CN" altLang="en-US" sz="1400" b="1" dirty="0">
                <a:solidFill>
                  <a:srgbClr val="000000"/>
                </a:solidFill>
                <a:latin typeface="SimSun" panose="02010600030101010101" pitchFamily="2" charset="-122"/>
                <a:ea typeface="SimSun" panose="02010600030101010101" pitchFamily="2" charset="-122"/>
                <a:cs typeface="HG丸ｺﾞｼｯｸM-PRO"/>
              </a:rPr>
              <a:t> </a:t>
            </a:r>
            <a:r>
              <a:rPr lang="zh-CN" altLang="en-US" sz="1400" b="1"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latin typeface="SimSun" panose="02010600030101010101" pitchFamily="2" charset="-122"/>
                <a:ea typeface="SimSun" panose="02010600030101010101" pitchFamily="2" charset="-122"/>
                <a:cs typeface="HG丸ｺﾞｼｯｸM-PRO"/>
              </a:rPr>
              <a:t>“</a:t>
            </a:r>
            <a:r>
              <a:rPr lang="zh-CN" altLang="ja-JP" sz="1400" dirty="0">
                <a:latin typeface="SimSun" panose="02010600030101010101" pitchFamily="2" charset="-122"/>
                <a:ea typeface="SimSun" panose="02010600030101010101" pitchFamily="2" charset="-122"/>
                <a:cs typeface="HG丸ｺﾞｼｯｸM-PRO"/>
              </a:rPr>
              <a:t>生活费基准”</a:t>
            </a:r>
            <a:r>
              <a:rPr lang="zh-CN" altLang="en-US" sz="1400" dirty="0">
                <a:solidFill>
                  <a:srgbClr val="000000"/>
                </a:solidFill>
                <a:latin typeface="SimSun" panose="02010600030101010101" pitchFamily="2" charset="-122"/>
                <a:ea typeface="SimSun" panose="02010600030101010101" pitchFamily="2" charset="-122"/>
                <a:cs typeface="HG丸ｺﾞｼｯｸM-PRO"/>
              </a:rPr>
              <a:t>是由国家规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定的各地区的以一个月为基准的生活费</a:t>
            </a:r>
            <a:r>
              <a:rPr lang="zh-CN" altLang="en-US"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600"/>
              </a:spcBef>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根据家庭成员数、年龄及必要的支援计算金额。</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 </a:t>
            </a:r>
            <a:endParaRPr lang="en-US" altLang="ja-JP" sz="1400" dirty="0">
              <a:solidFill>
                <a:srgbClr val="000000"/>
              </a:solidFill>
              <a:latin typeface="SimSun" panose="02010600030101010101" pitchFamily="2" charset="-122"/>
              <a:ea typeface="SimSun" panose="02010600030101010101" pitchFamily="2" charset="-122"/>
              <a:cs typeface="HG丸ｺﾞｼｯｸM-PRO"/>
            </a:endParaRPr>
          </a:p>
          <a:p>
            <a:pPr marL="177800" indent="-177800">
              <a:lnSpc>
                <a:spcPts val="600"/>
              </a:lnSpc>
              <a:spcBef>
                <a:spcPts val="600"/>
              </a:spcBef>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endParaRPr lang="ja-JP" altLang="zh-CN" sz="1400" b="1" dirty="0">
              <a:solidFill>
                <a:srgbClr val="000000"/>
              </a:solidFill>
              <a:latin typeface="SimSun" panose="02010600030101010101" pitchFamily="2" charset="-122"/>
              <a:ea typeface="SimSun" panose="02010600030101010101" pitchFamily="2" charset="-122"/>
              <a:cs typeface="HG丸ｺﾞｼｯｸM-PRO"/>
            </a:endParaRPr>
          </a:p>
          <a:p>
            <a:pPr marL="177800" indent="-177800">
              <a:lnSpc>
                <a:spcPts val="600"/>
              </a:lnSpc>
              <a:spcBef>
                <a:spcPts val="600"/>
              </a:spcBef>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a:t>
            </a:r>
            <a:r>
              <a:rPr lang="zh-CN" altLang="en-US" sz="1400" b="1" dirty="0">
                <a:solidFill>
                  <a:srgbClr val="000000"/>
                </a:solidFill>
                <a:latin typeface="SimSun" panose="02010600030101010101" pitchFamily="2" charset="-122"/>
                <a:ea typeface="SimSun" panose="02010600030101010101" pitchFamily="2" charset="-122"/>
                <a:cs typeface="HG丸ｺﾞｼｯｸM-PRO"/>
              </a:rPr>
              <a:t>收入</a:t>
            </a: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p>
          <a:p>
            <a:pPr marL="177800" indent="-177800">
              <a:lnSpc>
                <a:spcPct val="0"/>
              </a:lnSpc>
              <a:spcBef>
                <a:spcPts val="600"/>
              </a:spcBef>
              <a:tabLst>
                <a:tab pos="177800" algn="l"/>
              </a:tabLst>
            </a:pPr>
            <a:endParaRPr lang="en-US" altLang="ja-JP" sz="1400" b="1" dirty="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r>
              <a:rPr lang="ja-JP" altLang="zh-CN" sz="1400" b="1" dirty="0">
                <a:solidFill>
                  <a:srgbClr val="000000"/>
                </a:solidFill>
                <a:latin typeface="SimSun" panose="02010600030101010101" pitchFamily="2" charset="-122"/>
                <a:ea typeface="SimSun" panose="02010600030101010101" pitchFamily="2" charset="-122"/>
                <a:cs typeface="HG丸ｺﾞｼｯｸM-PRO"/>
              </a:rPr>
              <a:t> </a:t>
            </a:r>
            <a:r>
              <a:rPr lang="ja-JP" altLang="en-US" sz="1400" b="1"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收入是指一个家庭（包括同居子女家庭）所有成员</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的劳动收入</a:t>
            </a:r>
            <a:r>
              <a:rPr lang="zh-CN" altLang="ja-JP" sz="1400" dirty="0">
                <a:solidFill>
                  <a:srgbClr val="000000"/>
                </a:solidFill>
                <a:latin typeface="SimSun" panose="02010600030101010101" pitchFamily="2" charset="-122"/>
                <a:ea typeface="SimSun" panose="02010600030101010101" pitchFamily="2" charset="-122"/>
                <a:cs typeface="HG丸ｺﾞｼｯｸM-PRO"/>
              </a:rPr>
              <a:t>、年金、补贴等按照其他法律支</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付的金额</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、以及</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亲</a:t>
            </a:r>
            <a:r>
              <a:rPr lang="zh-CN" altLang="ja-JP" sz="1400" dirty="0">
                <a:solidFill>
                  <a:srgbClr val="000000"/>
                </a:solidFill>
                <a:latin typeface="SimSun" panose="02010600030101010101" pitchFamily="2" charset="-122"/>
                <a:ea typeface="SimSun" panose="02010600030101010101" pitchFamily="2" charset="-122"/>
                <a:cs typeface="HG丸ｺﾞｼｯｸM-PRO"/>
              </a:rPr>
              <a:t>属的经济支援、保险金、资产出租出售所获</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得的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收入等，</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全部共计</a:t>
            </a:r>
            <a:r>
              <a:rPr lang="zh-CN" altLang="ja-JP" sz="1400" dirty="0">
                <a:solidFill>
                  <a:srgbClr val="000000"/>
                </a:solidFill>
                <a:latin typeface="SimSun" panose="02010600030101010101" pitchFamily="2" charset="-122"/>
                <a:ea typeface="SimSun" panose="02010600030101010101" pitchFamily="2" charset="-122"/>
                <a:cs typeface="HG丸ｺﾞｼｯｸM-PRO"/>
              </a:rPr>
              <a:t>的经济收入。</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a:solidFill>
                  <a:srgbClr val="000000"/>
                </a:solidFill>
                <a:latin typeface="SimSun" panose="02010600030101010101" pitchFamily="2" charset="-122"/>
                <a:ea typeface="SimSun" panose="02010600030101010101" pitchFamily="2" charset="-122"/>
                <a:cs typeface="HG丸ｺﾞｼｯｸM-PRO"/>
              </a:rPr>
              <a:t>在计算支援给付额时，以下收入不划入认定收入范围，因此，不会从支援给付额中扣除。</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·相当于遗华日本人等本人的满额老龄基础年金的月额的政府</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年金</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收入</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300"/>
              </a:spcBef>
              <a:spcAft>
                <a:spcPts val="300"/>
              </a:spcAft>
              <a:tabLst>
                <a:tab pos="177800" algn="l"/>
              </a:tabLst>
            </a:pPr>
            <a:r>
              <a:rPr lang="zh-CN" altLang="ja-JP" sz="1400" dirty="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超</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出</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遗华</a:t>
            </a:r>
            <a:r>
              <a:rPr lang="zh-CN" altLang="ja-JP" sz="1400" dirty="0">
                <a:solidFill>
                  <a:srgbClr val="000000"/>
                </a:solidFill>
                <a:latin typeface="SimSun" panose="02010600030101010101" pitchFamily="2" charset="-122"/>
                <a:ea typeface="SimSun" panose="02010600030101010101" pitchFamily="2" charset="-122"/>
                <a:cs typeface="HG丸ｺﾞｼｯｸM-PRO"/>
              </a:rPr>
              <a:t>日本人等本人的满额老龄基础年金的月额的年金额</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的</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30%</a:t>
            </a:r>
            <a:r>
              <a:rPr lang="zh-CN" altLang="ja-JP" sz="1400" dirty="0">
                <a:solidFill>
                  <a:srgbClr val="000000"/>
                </a:solidFill>
                <a:latin typeface="SimSun" panose="02010600030101010101" pitchFamily="2" charset="-122"/>
                <a:ea typeface="SimSun" panose="02010600030101010101" pitchFamily="2" charset="-122"/>
                <a:cs typeface="HG丸ｺﾞｼｯｸM-PRO"/>
              </a:rPr>
              <a:t>。</a:t>
            </a:r>
          </a:p>
          <a:p>
            <a:pPr marL="177800" indent="-177800">
              <a:spcBef>
                <a:spcPts val="300"/>
              </a:spcBef>
              <a:spcAft>
                <a:spcPts val="300"/>
              </a:spcAft>
              <a:tabLst>
                <a:tab pos="177800" algn="l"/>
              </a:tabLst>
            </a:pP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en-US" altLang="zh-CN"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遗华</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日本人等</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去世后，其配偶所领取的配偶支援金。</a:t>
            </a:r>
            <a:endParaRPr lang="en-US" altLang="zh-CN" sz="1400" dirty="0" smtClean="0">
              <a:solidFill>
                <a:srgbClr val="000000"/>
              </a:solidFill>
              <a:latin typeface="SimSun" panose="02010600030101010101" pitchFamily="2" charset="-122"/>
              <a:ea typeface="SimSun" panose="02010600030101010101" pitchFamily="2" charset="-122"/>
              <a:cs typeface="HG丸ｺﾞｼｯｸM-PRO"/>
            </a:endParaRPr>
          </a:p>
          <a:p>
            <a:pPr marL="177800" indent="-177800">
              <a:spcBef>
                <a:spcPts val="300"/>
              </a:spcBef>
              <a:spcAft>
                <a:spcPts val="300"/>
              </a:spcAft>
              <a:tabLst>
                <a:tab pos="177800" algn="l"/>
              </a:tabLst>
            </a:pPr>
            <a:r>
              <a:rPr lang="zh-CN" altLang="en-US" sz="1400" dirty="0">
                <a:solidFill>
                  <a:srgbClr val="000000"/>
                </a:solidFill>
                <a:latin typeface="SimSun" panose="02010600030101010101" pitchFamily="2" charset="-122"/>
                <a:ea typeface="SimSun" panose="02010600030101010101" pitchFamily="2" charset="-122"/>
                <a:cs typeface="HG丸ｺﾞｼｯｸM-PRO"/>
              </a:rPr>
              <a:t> </a:t>
            </a:r>
            <a:r>
              <a:rPr lang="zh-CN" altLang="en-US" sz="1400" dirty="0" smtClean="0">
                <a:solidFill>
                  <a:srgbClr val="000000"/>
                </a:solidFill>
                <a:latin typeface="SimSun" panose="02010600030101010101" pitchFamily="2" charset="-122"/>
                <a:ea typeface="SimSun" panose="02010600030101010101" pitchFamily="2" charset="-122"/>
                <a:cs typeface="HG丸ｺﾞｼｯｸM-PRO"/>
              </a:rPr>
              <a:t> </a:t>
            </a:r>
            <a:r>
              <a:rPr lang="zh-CN" altLang="ja-JP" sz="1400" dirty="0" smtClean="0">
                <a:solidFill>
                  <a:srgbClr val="000000"/>
                </a:solidFill>
                <a:latin typeface="SimSun" panose="02010600030101010101" pitchFamily="2" charset="-122"/>
                <a:ea typeface="SimSun" panose="02010600030101010101" pitchFamily="2" charset="-122"/>
                <a:cs typeface="HG丸ｺﾞｼｯｸM-PRO"/>
              </a:rPr>
              <a:t>·</a:t>
            </a:r>
            <a:r>
              <a:rPr lang="zh-CN" altLang="ja-JP" sz="1400" dirty="0">
                <a:solidFill>
                  <a:srgbClr val="000000"/>
                </a:solidFill>
                <a:latin typeface="SimSun" panose="02010600030101010101" pitchFamily="2" charset="-122"/>
                <a:ea typeface="SimSun" panose="02010600030101010101" pitchFamily="2" charset="-122"/>
                <a:cs typeface="HG丸ｺﾞｼｯｸM-PRO"/>
              </a:rPr>
              <a:t>遗华日本人等本人及配偶的政府年金以外的收入的约30%。</a:t>
            </a: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a:p>
            <a:pPr marL="177800" indent="-177800">
              <a:spcAft>
                <a:spcPts val="200"/>
              </a:spcAft>
              <a:tabLst>
                <a:tab pos="177800" algn="l"/>
              </a:tabLst>
            </a:pPr>
            <a:endParaRPr lang="en-US" altLang="ja-JP" sz="1400" dirty="0">
              <a:latin typeface="SimHei" panose="02010609060101010101" pitchFamily="49" charset="-122"/>
              <a:ea typeface="SimHei" panose="02010609060101010101" pitchFamily="49" charset="-122"/>
              <a:cs typeface="HG丸ｺﾞｼｯｸM-PRO"/>
            </a:endParaRPr>
          </a:p>
        </p:txBody>
      </p:sp>
      <p:sp>
        <p:nvSpPr>
          <p:cNvPr id="25603"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ea typeface="HG丸ｺﾞｼｯｸM-PRO"/>
                <a:cs typeface="HG丸ｺﾞｼｯｸM-PRO"/>
              </a:rPr>
              <a:t>-6-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4213" y="612775"/>
            <a:ext cx="5545137" cy="1811338"/>
          </a:xfrm>
          <a:prstGeom prst="rect">
            <a:avLst/>
          </a:prstGeom>
          <a:noFill/>
          <a:ln w="9525">
            <a:noFill/>
            <a:miter lim="800000"/>
            <a:headEnd/>
            <a:tailEnd/>
          </a:ln>
        </p:spPr>
        <p:txBody>
          <a:bodyPr lIns="90334" tIns="45167" rIns="90334" bIns="45167">
            <a:spAutoFit/>
          </a:bodyPr>
          <a:lstStyle/>
          <a:p>
            <a:pPr marL="177800" indent="-177800">
              <a:tabLst>
                <a:tab pos="177800" algn="l"/>
              </a:tabLst>
            </a:pPr>
            <a:r>
              <a:rPr lang="ja-JP" altLang="en-US" sz="1400">
                <a:latin typeface="宋体" charset="-122"/>
                <a:ea typeface="宋体" charset="-122"/>
                <a:cs typeface="HG丸ｺﾞｼｯｸM-PRO"/>
              </a:rPr>
              <a:t>　</a:t>
            </a:r>
            <a:endParaRPr lang="en-US" altLang="ja-JP" sz="1400">
              <a:latin typeface="宋体" charset="-122"/>
              <a:ea typeface="宋体" charset="-122"/>
              <a:cs typeface="HG丸ｺﾞｼｯｸM-PRO"/>
            </a:endParaRPr>
          </a:p>
          <a:p>
            <a:pPr marL="177800" indent="-177800">
              <a:lnSpc>
                <a:spcPct val="50000"/>
              </a:lnSpc>
              <a:spcBef>
                <a:spcPts val="1200"/>
              </a:spcBef>
              <a:tabLst>
                <a:tab pos="177800" algn="l"/>
              </a:tabLst>
            </a:pPr>
            <a:endParaRPr lang="ja-JP" altLang="en-US" b="1" u="sng">
              <a:latin typeface="宋体" charset="-122"/>
              <a:ea typeface="宋体" charset="-122"/>
              <a:cs typeface="HG丸ｺﾞｼｯｸM-PRO"/>
            </a:endParaRPr>
          </a:p>
          <a:p>
            <a:pPr marL="177800" indent="-177800">
              <a:lnSpc>
                <a:spcPct val="50000"/>
              </a:lnSpc>
              <a:spcBef>
                <a:spcPts val="1200"/>
              </a:spcBef>
              <a:tabLst>
                <a:tab pos="177800" algn="l"/>
              </a:tabLst>
            </a:pPr>
            <a:endParaRPr lang="ja-JP" altLang="en-US" u="sng">
              <a:latin typeface="宋体" charset="-122"/>
              <a:ea typeface="宋体" charset="-122"/>
              <a:cs typeface="HGPｺﾞｼｯｸE"/>
            </a:endParaRPr>
          </a:p>
          <a:p>
            <a:pPr marL="177800" indent="-177800">
              <a:lnSpc>
                <a:spcPct val="50000"/>
              </a:lnSpc>
              <a:spcBef>
                <a:spcPts val="1200"/>
              </a:spcBef>
              <a:tabLst>
                <a:tab pos="177800" algn="l"/>
              </a:tabLst>
            </a:pPr>
            <a:endParaRPr lang="en-US" altLang="ja-JP" u="sng">
              <a:latin typeface="宋体" charset="-122"/>
              <a:ea typeface="宋体" charset="-122"/>
              <a:cs typeface="HGPｺﾞｼｯｸE"/>
            </a:endParaRPr>
          </a:p>
          <a:p>
            <a:pPr marL="177800" indent="-177800">
              <a:lnSpc>
                <a:spcPct val="50000"/>
              </a:lnSpc>
              <a:spcBef>
                <a:spcPct val="50000"/>
              </a:spcBef>
              <a:tabLst>
                <a:tab pos="177800" algn="l"/>
              </a:tabLst>
            </a:pPr>
            <a:r>
              <a:rPr lang="ja-JP" altLang="en-US" sz="1400">
                <a:latin typeface="宋体" charset="-122"/>
                <a:ea typeface="宋体" charset="-122"/>
                <a:cs typeface="HG丸ｺﾞｼｯｸM-PRO"/>
              </a:rPr>
              <a:t>　　</a:t>
            </a:r>
          </a:p>
          <a:p>
            <a:pPr marL="177800" indent="-177800">
              <a:lnSpc>
                <a:spcPct val="50000"/>
              </a:lnSpc>
              <a:spcBef>
                <a:spcPct val="50000"/>
              </a:spcBef>
              <a:tabLst>
                <a:tab pos="177800" algn="l"/>
              </a:tabLst>
            </a:pPr>
            <a:endParaRPr lang="ja-JP" altLang="en-US" sz="1400">
              <a:latin typeface="宋体" charset="-122"/>
              <a:ea typeface="宋体" charset="-122"/>
              <a:cs typeface="HG丸ｺﾞｼｯｸM-PRO"/>
            </a:endParaRPr>
          </a:p>
          <a:p>
            <a:pPr marL="177800" indent="-177800">
              <a:lnSpc>
                <a:spcPct val="50000"/>
              </a:lnSpc>
              <a:spcBef>
                <a:spcPct val="50000"/>
              </a:spcBef>
              <a:tabLst>
                <a:tab pos="177800" algn="l"/>
              </a:tabLst>
            </a:pPr>
            <a:endParaRPr lang="en-US" altLang="ja-JP" sz="1400">
              <a:latin typeface="宋体" charset="-122"/>
              <a:ea typeface="宋体" charset="-122"/>
              <a:cs typeface="HG丸ｺﾞｼｯｸM-PRO"/>
            </a:endParaRPr>
          </a:p>
        </p:txBody>
      </p:sp>
      <p:sp>
        <p:nvSpPr>
          <p:cNvPr id="27650" name="Text Box 9" descr="右下がり対角線 (反転)"/>
          <p:cNvSpPr txBox="1">
            <a:spLocks noChangeArrowheads="1"/>
          </p:cNvSpPr>
          <p:nvPr/>
        </p:nvSpPr>
        <p:spPr bwMode="auto">
          <a:xfrm>
            <a:off x="3060700" y="9172575"/>
            <a:ext cx="935038" cy="363538"/>
          </a:xfrm>
          <a:prstGeom prst="rect">
            <a:avLst/>
          </a:prstGeom>
          <a:noFill/>
          <a:ln w="9525" algn="ctr">
            <a:noFill/>
            <a:miter lim="800000"/>
            <a:headEnd/>
            <a:tailEnd/>
          </a:ln>
        </p:spPr>
        <p:txBody>
          <a:bodyPr lIns="90334" tIns="45167" rIns="90334" bIns="45167">
            <a:spAutoFit/>
          </a:bodyPr>
          <a:lstStyle/>
          <a:p>
            <a:pPr algn="ctr">
              <a:spcBef>
                <a:spcPct val="50000"/>
              </a:spcBef>
            </a:pPr>
            <a:r>
              <a:rPr lang="en-US" altLang="ja-JP">
                <a:latin typeface="宋体" charset="-122"/>
                <a:ea typeface="宋体" charset="-122"/>
                <a:cs typeface="HG丸ｺﾞｼｯｸM-PRO"/>
              </a:rPr>
              <a:t>-7-</a:t>
            </a:r>
          </a:p>
        </p:txBody>
      </p:sp>
      <p:sp>
        <p:nvSpPr>
          <p:cNvPr id="27651" name="Text Box 113"/>
          <p:cNvSpPr txBox="1">
            <a:spLocks noChangeArrowheads="1"/>
          </p:cNvSpPr>
          <p:nvPr/>
        </p:nvSpPr>
        <p:spPr bwMode="auto">
          <a:xfrm>
            <a:off x="468313" y="1620838"/>
            <a:ext cx="5761037" cy="1076101"/>
          </a:xfrm>
          <a:prstGeom prst="rect">
            <a:avLst/>
          </a:prstGeom>
          <a:noFill/>
          <a:ln w="9525">
            <a:noFill/>
            <a:miter lim="800000"/>
            <a:headEnd/>
            <a:tailEnd/>
          </a:ln>
        </p:spPr>
        <p:txBody>
          <a:bodyPr lIns="90334" tIns="45167" rIns="90334" bIns="45167">
            <a:spAutoFit/>
          </a:bodyPr>
          <a:lstStyle/>
          <a:p>
            <a:r>
              <a:rPr lang="zh-CN" altLang="en-US" b="1" dirty="0">
                <a:latin typeface="SimSun" panose="02010600030101010101" pitchFamily="2" charset="-122"/>
                <a:ea typeface="SimSun" panose="02010600030101010101" pitchFamily="2" charset="-122"/>
                <a:cs typeface="HGPｺﾞｼｯｸE"/>
              </a:rPr>
              <a:t>～按基准能领取非满额支援给付的情况～</a:t>
            </a:r>
          </a:p>
          <a:p>
            <a:r>
              <a:rPr lang="zh-CN" altLang="en-US" dirty="0">
                <a:latin typeface="SimSun" panose="02010600030101010101" pitchFamily="2" charset="-122"/>
                <a:ea typeface="SimSun" panose="02010600030101010101" pitchFamily="2" charset="-122"/>
                <a:cs typeface="HGPｺﾞｼｯｸE"/>
              </a:rPr>
              <a:t>    </a:t>
            </a:r>
            <a:r>
              <a:rPr lang="zh-CN" altLang="en-US" sz="1400" u="sng" dirty="0">
                <a:latin typeface="SimSun" panose="02010600030101010101" pitchFamily="2" charset="-122"/>
                <a:ea typeface="SimSun" panose="02010600030101010101" pitchFamily="2" charset="-122"/>
                <a:cs typeface="HGPｺﾞｼｯｸE"/>
              </a:rPr>
              <a:t>除本人领取满额老龄基础年金等以外，其它家庭成员如有劳动收入、厚生年金等收入时</a:t>
            </a:r>
            <a:r>
              <a:rPr lang="zh-CN" altLang="en-US" sz="1400" dirty="0">
                <a:latin typeface="SimSun" panose="02010600030101010101" pitchFamily="2" charset="-122"/>
                <a:ea typeface="SimSun" panose="02010600030101010101" pitchFamily="2" charset="-122"/>
                <a:cs typeface="HGPｺﾞｼｯｸE"/>
              </a:rPr>
              <a:t>，从“生活费基准</a:t>
            </a:r>
            <a:r>
              <a:rPr lang="zh-CN" altLang="en-US" sz="1400" dirty="0" smtClean="0">
                <a:latin typeface="SimSun" panose="02010600030101010101" pitchFamily="2" charset="-122"/>
                <a:ea typeface="SimSun" panose="02010600030101010101" pitchFamily="2" charset="-122"/>
                <a:cs typeface="HGPｺﾞｼｯｸE"/>
              </a:rPr>
              <a:t>”规定额中</a:t>
            </a:r>
            <a:r>
              <a:rPr lang="zh-CN" altLang="en-US" sz="1400" dirty="0">
                <a:latin typeface="SimSun" panose="02010600030101010101" pitchFamily="2" charset="-122"/>
                <a:ea typeface="SimSun" panose="02010600030101010101" pitchFamily="2" charset="-122"/>
                <a:cs typeface="HGPｺﾞｼｯｸE"/>
              </a:rPr>
              <a:t>扣除由所有家庭成员收入中减去一定额后剩下的金额，将作为支援给付支付。</a:t>
            </a:r>
          </a:p>
        </p:txBody>
      </p:sp>
      <p:sp>
        <p:nvSpPr>
          <p:cNvPr id="7" name="Text Box 113"/>
          <p:cNvSpPr txBox="1">
            <a:spLocks noChangeArrowheads="1"/>
          </p:cNvSpPr>
          <p:nvPr/>
        </p:nvSpPr>
        <p:spPr bwMode="auto">
          <a:xfrm>
            <a:off x="468313" y="323850"/>
            <a:ext cx="5761037" cy="1137656"/>
          </a:xfrm>
          <a:prstGeom prst="rect">
            <a:avLst/>
          </a:prstGeom>
          <a:noFill/>
          <a:ln w="9525">
            <a:noFill/>
            <a:miter lim="800000"/>
            <a:headEnd/>
            <a:tailEnd/>
          </a:ln>
        </p:spPr>
        <p:txBody>
          <a:bodyPr lIns="90334" tIns="45167" rIns="90334" bIns="45167">
            <a:spAutoFit/>
          </a:bodyPr>
          <a:lstStyle/>
          <a:p>
            <a:r>
              <a:rPr lang="zh-CN" altLang="en-US" b="1" dirty="0">
                <a:latin typeface="SimSun" panose="02010600030101010101" pitchFamily="2" charset="-122"/>
                <a:ea typeface="SimSun" panose="02010600030101010101" pitchFamily="2" charset="-122"/>
                <a:cs typeface="HGPｺﾞｼｯｸE"/>
              </a:rPr>
              <a:t>～按基准能领取支援给付的情况～</a:t>
            </a:r>
          </a:p>
          <a:p>
            <a:r>
              <a:rPr lang="zh-CN" altLang="en-US" dirty="0">
                <a:latin typeface="SimSun" panose="02010600030101010101" pitchFamily="2" charset="-122"/>
                <a:ea typeface="SimSun" panose="02010600030101010101" pitchFamily="2" charset="-122"/>
                <a:cs typeface="HGPｺﾞｼｯｸE"/>
              </a:rPr>
              <a:t>   </a:t>
            </a:r>
            <a:r>
              <a:rPr lang="zh-CN" altLang="en-US" sz="1400" dirty="0" smtClean="0">
                <a:latin typeface="SimSun" panose="02010600030101010101" pitchFamily="2" charset="-122"/>
                <a:ea typeface="SimSun" panose="02010600030101010101" pitchFamily="2" charset="-122"/>
                <a:cs typeface="HGPｺﾞｼｯｸE"/>
              </a:rPr>
              <a:t>除遗华</a:t>
            </a:r>
            <a:r>
              <a:rPr lang="zh-CN" altLang="en-US" sz="1400" dirty="0">
                <a:latin typeface="SimSun" panose="02010600030101010101" pitchFamily="2" charset="-122"/>
                <a:ea typeface="SimSun" panose="02010600030101010101" pitchFamily="2" charset="-122"/>
                <a:cs typeface="HGPｺﾞｼｯｸE"/>
              </a:rPr>
              <a:t>日本人等</a:t>
            </a:r>
            <a:r>
              <a:rPr lang="zh-CN" altLang="en-US" sz="1400" u="sng" dirty="0">
                <a:latin typeface="SimSun" panose="02010600030101010101" pitchFamily="2" charset="-122"/>
                <a:ea typeface="SimSun" panose="02010600030101010101" pitchFamily="2" charset="-122"/>
                <a:cs typeface="HGPｺﾞｼｯｸE"/>
              </a:rPr>
              <a:t>本人的满额老龄基础年金等以外，所有家庭成员无任何其它收入时</a:t>
            </a:r>
            <a:r>
              <a:rPr lang="zh-CN" altLang="en-US" sz="1400" dirty="0">
                <a:latin typeface="SimSun" panose="02010600030101010101" pitchFamily="2" charset="-122"/>
                <a:ea typeface="SimSun" panose="02010600030101010101" pitchFamily="2" charset="-122"/>
                <a:cs typeface="HGPｺﾞｼｯｸE"/>
              </a:rPr>
              <a:t>，可领取“</a:t>
            </a:r>
            <a:r>
              <a:rPr lang="zh-CN" altLang="en-US" sz="1400" dirty="0" smtClean="0">
                <a:latin typeface="SimSun" panose="02010600030101010101" pitchFamily="2" charset="-122"/>
                <a:ea typeface="SimSun" panose="02010600030101010101" pitchFamily="2" charset="-122"/>
                <a:cs typeface="HGPｺﾞｼｯｸE"/>
              </a:rPr>
              <a:t>生</a:t>
            </a:r>
            <a:r>
              <a:rPr lang="zh-CN" altLang="en-US" sz="1400" dirty="0" smtClean="0">
                <a:solidFill>
                  <a:srgbClr val="000000"/>
                </a:solidFill>
                <a:latin typeface="SimSun" panose="02010600030101010101" pitchFamily="2" charset="-122"/>
                <a:ea typeface="SimSun" panose="02010600030101010101" pitchFamily="2" charset="-122"/>
                <a:cs typeface="HGPｺﾞｼｯｸE"/>
              </a:rPr>
              <a:t>活费基</a:t>
            </a:r>
            <a:r>
              <a:rPr lang="zh-CN" altLang="en-US" sz="1400" dirty="0" smtClean="0">
                <a:latin typeface="SimSun" panose="02010600030101010101" pitchFamily="2" charset="-122"/>
                <a:ea typeface="SimSun" panose="02010600030101010101" pitchFamily="2" charset="-122"/>
                <a:cs typeface="HGPｺﾞｼｯｸE"/>
              </a:rPr>
              <a:t>准</a:t>
            </a:r>
            <a:r>
              <a:rPr lang="zh-CN" altLang="en-US" sz="1400" dirty="0">
                <a:latin typeface="SimSun" panose="02010600030101010101" pitchFamily="2" charset="-122"/>
                <a:ea typeface="SimSun" panose="02010600030101010101" pitchFamily="2" charset="-122"/>
                <a:cs typeface="HGPｺﾞｼｯｸE"/>
              </a:rPr>
              <a:t>”规定的全额的支援给付。</a:t>
            </a:r>
          </a:p>
          <a:p>
            <a:r>
              <a:rPr lang="zh-CN" altLang="en-US" dirty="0">
                <a:latin typeface="SimSun" panose="02010600030101010101" pitchFamily="2" charset="-122"/>
                <a:ea typeface="SimSun" panose="02010600030101010101" pitchFamily="2" charset="-122"/>
                <a:cs typeface="HGPｺﾞｼｯｸE"/>
              </a:rPr>
              <a:t> </a:t>
            </a:r>
          </a:p>
        </p:txBody>
      </p:sp>
      <p:grpSp>
        <p:nvGrpSpPr>
          <p:cNvPr id="27653" name="グループ化 43"/>
          <p:cNvGrpSpPr>
            <a:grpSpLocks/>
          </p:cNvGrpSpPr>
          <p:nvPr/>
        </p:nvGrpSpPr>
        <p:grpSpPr bwMode="auto">
          <a:xfrm>
            <a:off x="506413" y="3276600"/>
            <a:ext cx="5938837" cy="3529013"/>
            <a:chOff x="578624" y="3996829"/>
            <a:chExt cx="5937989" cy="3744416"/>
          </a:xfrm>
        </p:grpSpPr>
        <p:grpSp>
          <p:nvGrpSpPr>
            <p:cNvPr id="27657" name="グループ化 7"/>
            <p:cNvGrpSpPr>
              <a:grpSpLocks/>
            </p:cNvGrpSpPr>
            <p:nvPr/>
          </p:nvGrpSpPr>
          <p:grpSpPr bwMode="auto">
            <a:xfrm>
              <a:off x="578625" y="3996829"/>
              <a:ext cx="5937988" cy="3744416"/>
              <a:chOff x="578625" y="396430"/>
              <a:chExt cx="5937988" cy="2521606"/>
            </a:xfrm>
          </p:grpSpPr>
          <p:grpSp>
            <p:nvGrpSpPr>
              <p:cNvPr id="27664" name="グループ化 34"/>
              <p:cNvGrpSpPr>
                <a:grpSpLocks/>
              </p:cNvGrpSpPr>
              <p:nvPr/>
            </p:nvGrpSpPr>
            <p:grpSpPr bwMode="auto">
              <a:xfrm>
                <a:off x="578625" y="396430"/>
                <a:ext cx="5937988" cy="2521606"/>
                <a:chOff x="722641" y="6661126"/>
                <a:chExt cx="5937988" cy="2545091"/>
              </a:xfrm>
            </p:grpSpPr>
            <p:sp>
              <p:nvSpPr>
                <p:cNvPr id="14" name="角丸四角形 13"/>
                <p:cNvSpPr/>
                <p:nvPr/>
              </p:nvSpPr>
              <p:spPr bwMode="auto">
                <a:xfrm>
                  <a:off x="755972" y="6806527"/>
                  <a:ext cx="5760216" cy="239969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lgn="ctr"/>
                  <a:endParaRPr lang="ja-JP" altLang="en-US">
                    <a:solidFill>
                      <a:srgbClr val="000000"/>
                    </a:solidFill>
                    <a:latin typeface="宋体" charset="-122"/>
                    <a:ea typeface="宋体" charset="-122"/>
                  </a:endParaRPr>
                </a:p>
              </p:txBody>
            </p:sp>
            <p:sp>
              <p:nvSpPr>
                <p:cNvPr id="27670" name="テキスト ボックス 38"/>
                <p:cNvSpPr txBox="1">
                  <a:spLocks noChangeArrowheads="1"/>
                </p:cNvSpPr>
                <p:nvPr/>
              </p:nvSpPr>
              <p:spPr bwMode="auto">
                <a:xfrm>
                  <a:off x="4740029" y="7493461"/>
                  <a:ext cx="1920600" cy="461391"/>
                </a:xfrm>
                <a:prstGeom prst="rect">
                  <a:avLst/>
                </a:prstGeom>
                <a:noFill/>
                <a:ln w="9525">
                  <a:noFill/>
                  <a:miter lim="800000"/>
                  <a:headEnd/>
                  <a:tailEnd/>
                </a:ln>
              </p:spPr>
              <p:txBody>
                <a:bodyPr>
                  <a:spAutoFit/>
                </a:bodyPr>
                <a:lstStyle/>
                <a:p>
                  <a:pPr algn="ctr"/>
                  <a:r>
                    <a:rPr lang="ja-JP" altLang="en-US" sz="1200">
                      <a:latin typeface="宋体" charset="-122"/>
                      <a:ea typeface="宋体" charset="-122"/>
                    </a:rPr>
                    <a:t>←</a:t>
                  </a:r>
                  <a:r>
                    <a:rPr lang="zh-CN" altLang="ja-JP" sz="1200">
                      <a:latin typeface="宋体" charset="-122"/>
                      <a:ea typeface="宋体" charset="-122"/>
                    </a:rPr>
                    <a:t>所有家庭成员的收入</a:t>
                  </a:r>
                </a:p>
                <a:p>
                  <a:pPr algn="ctr"/>
                  <a:r>
                    <a:rPr lang="zh-CN" altLang="ja-JP" sz="1200">
                      <a:latin typeface="宋体" charset="-122"/>
                      <a:ea typeface="宋体" charset="-122"/>
                    </a:rPr>
                    <a:t>（本人剩30%）</a:t>
                  </a:r>
                </a:p>
                <a:p>
                  <a:pPr algn="ctr"/>
                  <a:endParaRPr lang="en-US" altLang="ja-JP" sz="1200">
                    <a:latin typeface="宋体" charset="-122"/>
                    <a:ea typeface="宋体" charset="-122"/>
                  </a:endParaRPr>
                </a:p>
              </p:txBody>
            </p:sp>
            <p:sp>
              <p:nvSpPr>
                <p:cNvPr id="27671" name="正方形/長方形 10"/>
                <p:cNvSpPr>
                  <a:spLocks noChangeArrowheads="1"/>
                </p:cNvSpPr>
                <p:nvPr/>
              </p:nvSpPr>
              <p:spPr bwMode="auto">
                <a:xfrm>
                  <a:off x="1764085" y="7591063"/>
                  <a:ext cx="443270" cy="1399846"/>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2" name="正方形/長方形 9"/>
                <p:cNvSpPr>
                  <a:spLocks noChangeArrowheads="1"/>
                </p:cNvSpPr>
                <p:nvPr/>
              </p:nvSpPr>
              <p:spPr bwMode="auto">
                <a:xfrm>
                  <a:off x="3924325" y="7969341"/>
                  <a:ext cx="443270" cy="436072"/>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cxnSp>
              <p:nvCxnSpPr>
                <p:cNvPr id="27673" name="直線コネクタ 6"/>
                <p:cNvCxnSpPr>
                  <a:cxnSpLocks noChangeShapeType="1"/>
                </p:cNvCxnSpPr>
                <p:nvPr/>
              </p:nvCxnSpPr>
              <p:spPr bwMode="auto">
                <a:xfrm>
                  <a:off x="1044005" y="9010441"/>
                  <a:ext cx="4032448" cy="1603"/>
                </a:xfrm>
                <a:prstGeom prst="line">
                  <a:avLst/>
                </a:prstGeom>
                <a:noFill/>
                <a:ln w="9525" algn="ctr">
                  <a:solidFill>
                    <a:schemeClr val="tx1"/>
                  </a:solidFill>
                  <a:round/>
                  <a:headEnd/>
                  <a:tailEnd/>
                </a:ln>
              </p:spPr>
            </p:cxnSp>
            <p:sp>
              <p:nvSpPr>
                <p:cNvPr id="27674" name="正方形/長方形 7"/>
                <p:cNvSpPr>
                  <a:spLocks noChangeArrowheads="1"/>
                </p:cNvSpPr>
                <p:nvPr/>
              </p:nvSpPr>
              <p:spPr bwMode="auto">
                <a:xfrm>
                  <a:off x="1764085" y="8374169"/>
                  <a:ext cx="443270" cy="631179"/>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5" name="正方形/長方形 8"/>
                <p:cNvSpPr>
                  <a:spLocks noChangeArrowheads="1"/>
                </p:cNvSpPr>
                <p:nvPr/>
              </p:nvSpPr>
              <p:spPr bwMode="auto">
                <a:xfrm>
                  <a:off x="3924325" y="8374169"/>
                  <a:ext cx="443270" cy="631179"/>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cxnSp>
              <p:nvCxnSpPr>
                <p:cNvPr id="27676" name="直線コネクタ 20"/>
                <p:cNvCxnSpPr>
                  <a:cxnSpLocks noChangeShapeType="1"/>
                </p:cNvCxnSpPr>
                <p:nvPr/>
              </p:nvCxnSpPr>
              <p:spPr bwMode="auto">
                <a:xfrm>
                  <a:off x="1116013" y="7591063"/>
                  <a:ext cx="3227625" cy="19017"/>
                </a:xfrm>
                <a:prstGeom prst="line">
                  <a:avLst/>
                </a:prstGeom>
                <a:noFill/>
                <a:ln w="9525" algn="ctr">
                  <a:solidFill>
                    <a:schemeClr val="tx1"/>
                  </a:solidFill>
                  <a:prstDash val="sysDash"/>
                  <a:round/>
                  <a:headEnd/>
                  <a:tailEnd/>
                </a:ln>
              </p:spPr>
            </p:cxnSp>
            <p:sp>
              <p:nvSpPr>
                <p:cNvPr id="27677" name="正方形/長方形 15"/>
                <p:cNvSpPr>
                  <a:spLocks noChangeArrowheads="1"/>
                </p:cNvSpPr>
                <p:nvPr/>
              </p:nvSpPr>
              <p:spPr bwMode="auto">
                <a:xfrm>
                  <a:off x="3924325" y="7605947"/>
                  <a:ext cx="443270" cy="363393"/>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8" name="正方形/長方形 22"/>
                <p:cNvSpPr>
                  <a:spLocks noChangeArrowheads="1"/>
                </p:cNvSpPr>
                <p:nvPr/>
              </p:nvSpPr>
              <p:spPr bwMode="auto">
                <a:xfrm>
                  <a:off x="3924325" y="7315233"/>
                  <a:ext cx="432048" cy="283415"/>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79" name="テキスト ボックス 17"/>
                <p:cNvSpPr txBox="1">
                  <a:spLocks noChangeArrowheads="1"/>
                </p:cNvSpPr>
                <p:nvPr/>
              </p:nvSpPr>
              <p:spPr bwMode="auto">
                <a:xfrm>
                  <a:off x="2268644" y="8602860"/>
                  <a:ext cx="1625368" cy="288556"/>
                </a:xfrm>
                <a:prstGeom prst="rect">
                  <a:avLst/>
                </a:prstGeom>
                <a:noFill/>
                <a:ln w="9525">
                  <a:noFill/>
                  <a:miter lim="800000"/>
                  <a:headEnd/>
                  <a:tailEnd/>
                </a:ln>
              </p:spPr>
              <p:txBody>
                <a:bodyPr>
                  <a:spAutoFit/>
                </a:bodyPr>
                <a:lstStyle/>
                <a:p>
                  <a:pPr algn="ctr"/>
                  <a:r>
                    <a:rPr lang="ja-JP" altLang="en-US" sz="1200" dirty="0">
                      <a:latin typeface="宋体" charset="-122"/>
                      <a:ea typeface="宋体" charset="-122"/>
                    </a:rPr>
                    <a:t>←</a:t>
                  </a:r>
                  <a:r>
                    <a:rPr lang="zh-CN" altLang="en-US" sz="1200" dirty="0">
                      <a:latin typeface="宋体" charset="-122"/>
                      <a:ea typeface="宋体" charset="-122"/>
                    </a:rPr>
                    <a:t>老龄基础年金</a:t>
                  </a:r>
                  <a:r>
                    <a:rPr lang="ja-JP" altLang="en-US" sz="1200" dirty="0">
                      <a:latin typeface="宋体" charset="-122"/>
                      <a:ea typeface="宋体" charset="-122"/>
                    </a:rPr>
                    <a:t>等→</a:t>
                  </a:r>
                  <a:endParaRPr lang="en-US" altLang="ja-JP" sz="1200" dirty="0">
                    <a:latin typeface="宋体" charset="-122"/>
                    <a:ea typeface="宋体" charset="-122"/>
                  </a:endParaRPr>
                </a:p>
                <a:p>
                  <a:pPr algn="ctr"/>
                  <a:r>
                    <a:rPr lang="ja-JP" altLang="en-US" sz="800" dirty="0">
                      <a:latin typeface="宋体" charset="-122"/>
                      <a:ea typeface="宋体" charset="-122"/>
                    </a:rPr>
                    <a:t>（</a:t>
                  </a:r>
                  <a:r>
                    <a:rPr lang="zh-CN" altLang="en-US" sz="800" dirty="0">
                      <a:latin typeface="宋体" charset="-122"/>
                      <a:ea typeface="宋体" charset="-122"/>
                    </a:rPr>
                    <a:t>相当于老龄基础年金满额</a:t>
                  </a:r>
                  <a:r>
                    <a:rPr lang="ja-JP" altLang="en-US" sz="800" dirty="0">
                      <a:latin typeface="宋体" charset="-122"/>
                      <a:ea typeface="宋体" charset="-122"/>
                    </a:rPr>
                    <a:t>）</a:t>
                  </a:r>
                </a:p>
              </p:txBody>
            </p:sp>
            <p:sp>
              <p:nvSpPr>
                <p:cNvPr id="27680" name="右中かっこ 24"/>
                <p:cNvSpPr>
                  <a:spLocks/>
                </p:cNvSpPr>
                <p:nvPr/>
              </p:nvSpPr>
              <p:spPr bwMode="auto">
                <a:xfrm>
                  <a:off x="2268141" y="8405413"/>
                  <a:ext cx="72008" cy="556083"/>
                </a:xfrm>
                <a:prstGeom prst="rightBrace">
                  <a:avLst>
                    <a:gd name="adj1" fmla="val 8330"/>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1" name="右中かっこ 25"/>
                <p:cNvSpPr>
                  <a:spLocks/>
                </p:cNvSpPr>
                <p:nvPr/>
              </p:nvSpPr>
              <p:spPr bwMode="auto">
                <a:xfrm>
                  <a:off x="2196134" y="7605948"/>
                  <a:ext cx="183283" cy="768220"/>
                </a:xfrm>
                <a:prstGeom prst="rightBrace">
                  <a:avLst>
                    <a:gd name="adj1" fmla="val 8325"/>
                    <a:gd name="adj2" fmla="val 71185"/>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2" name="左中かっこ 27"/>
                <p:cNvSpPr>
                  <a:spLocks/>
                </p:cNvSpPr>
                <p:nvPr/>
              </p:nvSpPr>
              <p:spPr bwMode="auto">
                <a:xfrm>
                  <a:off x="3790239" y="8423112"/>
                  <a:ext cx="62078" cy="563663"/>
                </a:xfrm>
                <a:prstGeom prst="leftBrace">
                  <a:avLst>
                    <a:gd name="adj1" fmla="val 8323"/>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3" name="左中かっこ 28"/>
                <p:cNvSpPr>
                  <a:spLocks/>
                </p:cNvSpPr>
                <p:nvPr/>
              </p:nvSpPr>
              <p:spPr bwMode="auto">
                <a:xfrm>
                  <a:off x="3708301" y="7969341"/>
                  <a:ext cx="145886" cy="399956"/>
                </a:xfrm>
                <a:prstGeom prst="leftBrace">
                  <a:avLst>
                    <a:gd name="adj1" fmla="val 8339"/>
                    <a:gd name="adj2" fmla="val 50000"/>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84" name="テキスト ボックス 28"/>
                <p:cNvSpPr txBox="1">
                  <a:spLocks noChangeArrowheads="1"/>
                </p:cNvSpPr>
                <p:nvPr/>
              </p:nvSpPr>
              <p:spPr bwMode="auto">
                <a:xfrm>
                  <a:off x="2052775" y="8044153"/>
                  <a:ext cx="1920601" cy="307976"/>
                </a:xfrm>
                <a:prstGeom prst="rect">
                  <a:avLst/>
                </a:prstGeom>
                <a:noFill/>
                <a:ln w="9525">
                  <a:noFill/>
                  <a:miter lim="800000"/>
                  <a:headEnd/>
                  <a:tailEnd/>
                </a:ln>
              </p:spPr>
              <p:txBody>
                <a:bodyPr>
                  <a:spAutoFit/>
                </a:bodyPr>
                <a:lstStyle/>
                <a:p>
                  <a:pPr algn="ctr"/>
                  <a:r>
                    <a:rPr lang="ja-JP" altLang="en-US" sz="1200">
                      <a:latin typeface="宋体" charset="-122"/>
                      <a:ea typeface="宋体" charset="-122"/>
                    </a:rPr>
                    <a:t>←</a:t>
                  </a:r>
                  <a:r>
                    <a:rPr lang="ja-JP" altLang="en-US" sz="1200" b="1" u="sng">
                      <a:latin typeface="宋体" charset="-122"/>
                      <a:ea typeface="宋体" charset="-122"/>
                    </a:rPr>
                    <a:t>支援给付</a:t>
                  </a:r>
                  <a:r>
                    <a:rPr lang="zh-CN" altLang="en-US" sz="1200" b="1" u="sng">
                      <a:latin typeface="宋体" charset="-122"/>
                      <a:ea typeface="宋体" charset="-122"/>
                    </a:rPr>
                    <a:t>费</a:t>
                  </a:r>
                  <a:r>
                    <a:rPr lang="ja-JP" altLang="en-US" sz="1200">
                      <a:latin typeface="宋体" charset="-122"/>
                      <a:ea typeface="宋体" charset="-122"/>
                    </a:rPr>
                    <a:t>→</a:t>
                  </a:r>
                  <a:endParaRPr lang="en-US" altLang="ja-JP" sz="1200">
                    <a:latin typeface="宋体" charset="-122"/>
                    <a:ea typeface="宋体" charset="-122"/>
                  </a:endParaRPr>
                </a:p>
                <a:p>
                  <a:pPr algn="ctr"/>
                  <a:endParaRPr lang="ja-JP" altLang="en-US" sz="1000">
                    <a:latin typeface="宋体" charset="-122"/>
                    <a:ea typeface="宋体" charset="-122"/>
                  </a:endParaRPr>
                </a:p>
              </p:txBody>
            </p:sp>
            <p:sp>
              <p:nvSpPr>
                <p:cNvPr id="30" name="テキスト ボックス 32"/>
                <p:cNvSpPr txBox="1">
                  <a:spLocks noChangeArrowheads="1"/>
                </p:cNvSpPr>
                <p:nvPr/>
              </p:nvSpPr>
              <p:spPr bwMode="auto">
                <a:xfrm>
                  <a:off x="4367019" y="7314859"/>
                  <a:ext cx="590466" cy="176313"/>
                </a:xfrm>
                <a:prstGeom prst="rect">
                  <a:avLst/>
                </a:prstGeom>
                <a:noFill/>
                <a:ln w="9525">
                  <a:noFill/>
                  <a:miter lim="800000"/>
                  <a:headEnd/>
                  <a:tailEnd/>
                </a:ln>
              </p:spPr>
              <p:txBody>
                <a:bodyPr>
                  <a:spAutoFit/>
                </a:bodyPr>
                <a:lstStyle/>
                <a:p>
                  <a:r>
                    <a:rPr lang="en-US" altLang="ja-JP" sz="1000">
                      <a:latin typeface="宋体" charset="-122"/>
                      <a:ea typeface="宋体" charset="-122"/>
                    </a:rPr>
                    <a:t>3</a:t>
                  </a:r>
                  <a:r>
                    <a:rPr lang="en-US" altLang="zh-CN" sz="1000">
                      <a:latin typeface="宋体" charset="-122"/>
                      <a:ea typeface="宋体" charset="-122"/>
                    </a:rPr>
                    <a:t>0%</a:t>
                  </a:r>
                  <a:endParaRPr lang="en-US" altLang="ja-JP" sz="1000">
                    <a:latin typeface="宋体" charset="-122"/>
                    <a:ea typeface="宋体" charset="-122"/>
                  </a:endParaRPr>
                </a:p>
              </p:txBody>
            </p:sp>
            <p:sp>
              <p:nvSpPr>
                <p:cNvPr id="27686" name="テキスト ボックス 41"/>
                <p:cNvSpPr txBox="1">
                  <a:spLocks noChangeArrowheads="1"/>
                </p:cNvSpPr>
                <p:nvPr/>
              </p:nvSpPr>
              <p:spPr bwMode="auto">
                <a:xfrm>
                  <a:off x="900415" y="6949638"/>
                  <a:ext cx="2285673" cy="198066"/>
                </a:xfrm>
                <a:prstGeom prst="rect">
                  <a:avLst/>
                </a:prstGeom>
                <a:noFill/>
                <a:ln w="9525">
                  <a:noFill/>
                  <a:miter lim="800000"/>
                  <a:headEnd/>
                  <a:tailEnd/>
                </a:ln>
              </p:spPr>
              <p:txBody>
                <a:bodyPr>
                  <a:spAutoFit/>
                </a:bodyPr>
                <a:lstStyle/>
                <a:p>
                  <a:pPr algn="ctr"/>
                  <a:r>
                    <a:rPr lang="en-US" altLang="en-US" sz="1200" b="1">
                      <a:latin typeface="宋体" charset="-122"/>
                      <a:ea typeface="宋体" charset="-122"/>
                    </a:rPr>
                    <a:t>《按基准能领取支援给付时》</a:t>
                  </a:r>
                  <a:endParaRPr lang="ja-JP" altLang="en-US" sz="1200" b="1">
                    <a:latin typeface="宋体" charset="-122"/>
                    <a:ea typeface="宋体" charset="-122"/>
                  </a:endParaRPr>
                </a:p>
              </p:txBody>
            </p:sp>
            <p:sp>
              <p:nvSpPr>
                <p:cNvPr id="27687" name="テキスト ボックス 42"/>
                <p:cNvSpPr txBox="1">
                  <a:spLocks noChangeArrowheads="1"/>
                </p:cNvSpPr>
                <p:nvPr/>
              </p:nvSpPr>
              <p:spPr bwMode="auto">
                <a:xfrm>
                  <a:off x="3279737" y="6949638"/>
                  <a:ext cx="2622175" cy="198066"/>
                </a:xfrm>
                <a:prstGeom prst="rect">
                  <a:avLst/>
                </a:prstGeom>
                <a:noFill/>
                <a:ln w="9525">
                  <a:noFill/>
                  <a:miter lim="800000"/>
                  <a:headEnd/>
                  <a:tailEnd/>
                </a:ln>
              </p:spPr>
              <p:txBody>
                <a:bodyPr wrap="none">
                  <a:spAutoFit/>
                </a:bodyPr>
                <a:lstStyle/>
                <a:p>
                  <a:pPr algn="ctr"/>
                  <a:r>
                    <a:rPr lang="en-US" altLang="en-US" sz="1200" b="1">
                      <a:latin typeface="宋体" charset="-122"/>
                      <a:ea typeface="宋体" charset="-122"/>
                    </a:rPr>
                    <a:t>《按基准能领取非满额支援给付时》</a:t>
                  </a:r>
                  <a:endParaRPr lang="ja-JP" altLang="en-US" sz="1200" b="1">
                    <a:latin typeface="宋体" charset="-122"/>
                    <a:ea typeface="宋体" charset="-122"/>
                  </a:endParaRPr>
                </a:p>
              </p:txBody>
            </p:sp>
            <p:sp>
              <p:nvSpPr>
                <p:cNvPr id="35" name="角丸四角形 43"/>
                <p:cNvSpPr>
                  <a:spLocks noChangeArrowheads="1"/>
                </p:cNvSpPr>
                <p:nvPr/>
              </p:nvSpPr>
              <p:spPr bwMode="auto">
                <a:xfrm>
                  <a:off x="722641" y="6661126"/>
                  <a:ext cx="1657113" cy="26676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pPr algn="ctr"/>
                  <a:r>
                    <a:rPr lang="ja-JP" altLang="en-US" b="1" dirty="0">
                      <a:solidFill>
                        <a:srgbClr val="000000"/>
                      </a:solidFill>
                      <a:latin typeface="SimHei" panose="02010609060101010101" pitchFamily="49" charset="-122"/>
                      <a:ea typeface="SimHei" panose="02010609060101010101" pitchFamily="49" charset="-122"/>
                    </a:rPr>
                    <a:t>示意图（月额）</a:t>
                  </a:r>
                </a:p>
              </p:txBody>
            </p:sp>
            <p:cxnSp>
              <p:nvCxnSpPr>
                <p:cNvPr id="27689" name="直線コネクタ 50"/>
                <p:cNvCxnSpPr>
                  <a:cxnSpLocks noChangeShapeType="1"/>
                </p:cNvCxnSpPr>
                <p:nvPr/>
              </p:nvCxnSpPr>
              <p:spPr bwMode="auto">
                <a:xfrm>
                  <a:off x="971997" y="8374168"/>
                  <a:ext cx="4032448" cy="1079"/>
                </a:xfrm>
                <a:prstGeom prst="line">
                  <a:avLst/>
                </a:prstGeom>
                <a:noFill/>
                <a:ln w="9525" algn="ctr">
                  <a:solidFill>
                    <a:schemeClr val="tx1"/>
                  </a:solidFill>
                  <a:prstDash val="sysDash"/>
                  <a:round/>
                  <a:headEnd/>
                  <a:tailEnd/>
                </a:ln>
              </p:spPr>
            </p:cxnSp>
          </p:grpSp>
          <p:sp>
            <p:nvSpPr>
              <p:cNvPr id="27665" name="右大かっこ 9"/>
              <p:cNvSpPr>
                <a:spLocks/>
              </p:cNvSpPr>
              <p:nvPr/>
            </p:nvSpPr>
            <p:spPr bwMode="auto">
              <a:xfrm>
                <a:off x="4212357" y="1044501"/>
                <a:ext cx="72008" cy="280800"/>
              </a:xfrm>
              <a:prstGeom prst="rightBracket">
                <a:avLst>
                  <a:gd name="adj" fmla="val 8341"/>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66" name="右大かっこ 10"/>
              <p:cNvSpPr>
                <a:spLocks/>
              </p:cNvSpPr>
              <p:nvPr/>
            </p:nvSpPr>
            <p:spPr bwMode="auto">
              <a:xfrm>
                <a:off x="4140349" y="1332531"/>
                <a:ext cx="144016" cy="360040"/>
              </a:xfrm>
              <a:prstGeom prst="rightBracket">
                <a:avLst>
                  <a:gd name="adj" fmla="val 8333"/>
                </a:avLst>
              </a:prstGeom>
              <a:no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12" name="テキスト ボックス 32"/>
              <p:cNvSpPr txBox="1">
                <a:spLocks noChangeArrowheads="1"/>
              </p:cNvSpPr>
              <p:nvPr/>
            </p:nvSpPr>
            <p:spPr bwMode="auto">
              <a:xfrm>
                <a:off x="3575396" y="1404846"/>
                <a:ext cx="1698383" cy="174686"/>
              </a:xfrm>
              <a:prstGeom prst="rect">
                <a:avLst/>
              </a:prstGeom>
              <a:noFill/>
              <a:ln w="9525">
                <a:noFill/>
                <a:miter lim="800000"/>
                <a:headEnd/>
                <a:tailEnd/>
              </a:ln>
            </p:spPr>
            <p:txBody>
              <a:bodyPr>
                <a:spAutoFit/>
              </a:bodyPr>
              <a:lstStyle/>
              <a:p>
                <a:pPr algn="ctr"/>
                <a:r>
                  <a:rPr lang="en-US" altLang="ja-JP" sz="1000">
                    <a:latin typeface="宋体" charset="-122"/>
                    <a:ea typeface="宋体" charset="-122"/>
                  </a:rPr>
                  <a:t>7</a:t>
                </a:r>
                <a:r>
                  <a:rPr lang="en-US" altLang="zh-CN" sz="1000">
                    <a:latin typeface="宋体" charset="-122"/>
                    <a:ea typeface="宋体" charset="-122"/>
                  </a:rPr>
                  <a:t>0%</a:t>
                </a:r>
                <a:endParaRPr lang="en-US" altLang="ja-JP" sz="1000">
                  <a:latin typeface="宋体" charset="-122"/>
                  <a:ea typeface="宋体" charset="-122"/>
                </a:endParaRPr>
              </a:p>
            </p:txBody>
          </p:sp>
          <p:sp>
            <p:nvSpPr>
              <p:cNvPr id="27668" name="テキスト ボックス 12"/>
              <p:cNvSpPr txBox="1">
                <a:spLocks noChangeArrowheads="1"/>
              </p:cNvSpPr>
              <p:nvPr/>
            </p:nvSpPr>
            <p:spPr bwMode="auto">
              <a:xfrm>
                <a:off x="4861087" y="1791651"/>
                <a:ext cx="1511084" cy="283581"/>
              </a:xfrm>
              <a:prstGeom prst="rect">
                <a:avLst/>
              </a:prstGeom>
              <a:noFill/>
              <a:ln w="9525">
                <a:noFill/>
                <a:miter lim="800000"/>
                <a:headEnd/>
                <a:tailEnd/>
              </a:ln>
            </p:spPr>
            <p:txBody>
              <a:bodyPr>
                <a:spAutoFit/>
              </a:bodyPr>
              <a:lstStyle/>
              <a:p>
                <a:r>
                  <a:rPr lang="ja-JP" altLang="en-US" sz="1000">
                    <a:latin typeface="宋体" charset="-122"/>
                    <a:ea typeface="宋体" charset="-122"/>
                  </a:rPr>
                  <a:t>←</a:t>
                </a:r>
                <a:r>
                  <a:rPr lang="zh-CN" altLang="en-US" sz="1000">
                    <a:latin typeface="宋体" charset="-122"/>
                    <a:ea typeface="宋体" charset="-122"/>
                  </a:rPr>
                  <a:t>与收入相比，未达到生活费基准的不足部分</a:t>
                </a:r>
                <a:endParaRPr lang="ja-JP" altLang="en-US" sz="1000">
                  <a:latin typeface="宋体" charset="-122"/>
                  <a:ea typeface="宋体" charset="-122"/>
                </a:endParaRPr>
              </a:p>
            </p:txBody>
          </p:sp>
        </p:grpSp>
        <p:sp>
          <p:nvSpPr>
            <p:cNvPr id="27658" name="正方形/長方形 9"/>
            <p:cNvSpPr>
              <a:spLocks noChangeArrowheads="1"/>
            </p:cNvSpPr>
            <p:nvPr/>
          </p:nvSpPr>
          <p:spPr bwMode="auto">
            <a:xfrm>
              <a:off x="4860429" y="6990787"/>
              <a:ext cx="144016" cy="320781"/>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59" name="正方形/長方形 8"/>
            <p:cNvSpPr>
              <a:spLocks noChangeArrowheads="1"/>
            </p:cNvSpPr>
            <p:nvPr/>
          </p:nvSpPr>
          <p:spPr bwMode="auto">
            <a:xfrm>
              <a:off x="5292477" y="6990787"/>
              <a:ext cx="144016" cy="320781"/>
            </a:xfrm>
            <a:prstGeom prst="rect">
              <a:avLst/>
            </a:prstGeom>
            <a:solidFill>
              <a:srgbClr val="002060"/>
            </a:solidFill>
            <a:ln w="9525" algn="ctr">
              <a:solidFill>
                <a:schemeClr val="tx1"/>
              </a:solidFill>
              <a:round/>
              <a:headEnd/>
              <a:tailEnd/>
            </a:ln>
          </p:spPr>
          <p:txBody>
            <a:bodyPr wrap="none" anchor="ctr"/>
            <a:lstStyle/>
            <a:p>
              <a:pPr algn="ctr"/>
              <a:endParaRPr lang="ja-JP" altLang="en-US">
                <a:latin typeface="宋体" charset="-122"/>
                <a:ea typeface="宋体" charset="-122"/>
              </a:endParaRPr>
            </a:p>
          </p:txBody>
        </p:sp>
        <p:sp>
          <p:nvSpPr>
            <p:cNvPr id="27660" name="テキスト ボックス 38"/>
            <p:cNvSpPr txBox="1">
              <a:spLocks noChangeArrowheads="1"/>
            </p:cNvSpPr>
            <p:nvPr/>
          </p:nvSpPr>
          <p:spPr bwMode="auto">
            <a:xfrm>
              <a:off x="5003942" y="6949578"/>
              <a:ext cx="288883" cy="389096"/>
            </a:xfrm>
            <a:prstGeom prst="rect">
              <a:avLst/>
            </a:prstGeom>
            <a:noFill/>
            <a:ln w="9525">
              <a:noFill/>
              <a:miter lim="800000"/>
              <a:headEnd/>
              <a:tailEnd/>
            </a:ln>
          </p:spPr>
          <p:txBody>
            <a:bodyPr lIns="144000">
              <a:spAutoFit/>
            </a:bodyPr>
            <a:lstStyle/>
            <a:p>
              <a:pPr algn="ctr"/>
              <a:r>
                <a:rPr lang="ja-JP" altLang="en-US">
                  <a:latin typeface="宋体" charset="-122"/>
                  <a:ea typeface="宋体" charset="-122"/>
                </a:rPr>
                <a:t>＋</a:t>
              </a:r>
            </a:p>
          </p:txBody>
        </p:sp>
        <p:sp>
          <p:nvSpPr>
            <p:cNvPr id="27661" name="テキスト ボックス 39"/>
            <p:cNvSpPr txBox="1">
              <a:spLocks noChangeArrowheads="1"/>
            </p:cNvSpPr>
            <p:nvPr/>
          </p:nvSpPr>
          <p:spPr bwMode="auto">
            <a:xfrm>
              <a:off x="5508695" y="6990004"/>
              <a:ext cx="792049" cy="291400"/>
            </a:xfrm>
            <a:prstGeom prst="rect">
              <a:avLst/>
            </a:prstGeom>
            <a:noFill/>
            <a:ln w="9525">
              <a:noFill/>
              <a:miter lim="800000"/>
              <a:headEnd/>
              <a:tailEnd/>
            </a:ln>
          </p:spPr>
          <p:txBody>
            <a:bodyPr lIns="0">
              <a:spAutoFit/>
            </a:bodyPr>
            <a:lstStyle/>
            <a:p>
              <a:pPr algn="ctr"/>
              <a:r>
                <a:rPr lang="ja-JP" altLang="en-US" sz="1200">
                  <a:latin typeface="宋体" charset="-122"/>
                  <a:ea typeface="宋体" charset="-122"/>
                </a:rPr>
                <a:t>＝</a:t>
              </a:r>
              <a:r>
                <a:rPr lang="zh-CN" altLang="en-US" sz="1200">
                  <a:latin typeface="宋体" charset="-122"/>
                  <a:ea typeface="宋体" charset="-122"/>
                </a:rPr>
                <a:t>补贴额</a:t>
              </a:r>
            </a:p>
          </p:txBody>
        </p:sp>
        <p:sp>
          <p:nvSpPr>
            <p:cNvPr id="27662" name="テキスト ボックス 49"/>
            <p:cNvSpPr txBox="1">
              <a:spLocks noChangeArrowheads="1"/>
            </p:cNvSpPr>
            <p:nvPr/>
          </p:nvSpPr>
          <p:spPr bwMode="auto">
            <a:xfrm>
              <a:off x="578624" y="5386457"/>
              <a:ext cx="885699" cy="1275089"/>
            </a:xfrm>
            <a:prstGeom prst="rect">
              <a:avLst/>
            </a:prstGeom>
            <a:noFill/>
            <a:ln w="9525">
              <a:noFill/>
              <a:miter lim="800000"/>
              <a:headEnd/>
              <a:tailEnd/>
            </a:ln>
          </p:spPr>
          <p:txBody>
            <a:bodyPr vert="eaVert">
              <a:spAutoFit/>
            </a:bodyPr>
            <a:lstStyle/>
            <a:p>
              <a:r>
                <a:rPr lang="ja-JP" altLang="en-US">
                  <a:latin typeface="宋体" charset="-122"/>
                  <a:ea typeface="宋体" charset="-122"/>
                </a:rPr>
                <a:t>←</a:t>
              </a:r>
              <a:r>
                <a:rPr lang="ja-JP" altLang="en-US" sz="1000">
                  <a:latin typeface="宋体" charset="-122"/>
                  <a:ea typeface="宋体" charset="-122"/>
                </a:rPr>
                <a:t>　　　　　　　</a:t>
              </a:r>
              <a:r>
                <a:rPr lang="ja-JP" altLang="en-US" b="1">
                  <a:latin typeface="宋体" charset="-122"/>
                  <a:ea typeface="宋体" charset="-122"/>
                </a:rPr>
                <a:t>→</a:t>
              </a:r>
              <a:endParaRPr lang="en-US" altLang="ja-JP" b="1">
                <a:latin typeface="宋体" charset="-122"/>
                <a:ea typeface="宋体" charset="-122"/>
              </a:endParaRPr>
            </a:p>
            <a:p>
              <a:r>
                <a:rPr lang="ja-JP" altLang="en-US" sz="1000" b="1">
                  <a:latin typeface="宋体" charset="-122"/>
                  <a:ea typeface="宋体" charset="-122"/>
                </a:rPr>
                <a:t>　　  </a:t>
              </a:r>
              <a:endParaRPr lang="ja-JP" altLang="en-US" sz="1000">
                <a:latin typeface="宋体" charset="-122"/>
                <a:ea typeface="宋体" charset="-122"/>
              </a:endParaRPr>
            </a:p>
          </p:txBody>
        </p:sp>
        <p:sp>
          <p:nvSpPr>
            <p:cNvPr id="27663" name="角丸四角形吹き出し 51"/>
            <p:cNvSpPr>
              <a:spLocks noChangeArrowheads="1"/>
            </p:cNvSpPr>
            <p:nvPr/>
          </p:nvSpPr>
          <p:spPr bwMode="auto">
            <a:xfrm>
              <a:off x="683965" y="5797029"/>
              <a:ext cx="864096" cy="320781"/>
            </a:xfrm>
            <a:prstGeom prst="rect">
              <a:avLst/>
            </a:prstGeom>
            <a:solidFill>
              <a:schemeClr val="bg1"/>
            </a:solidFill>
            <a:ln w="9525" algn="ctr">
              <a:solidFill>
                <a:schemeClr val="tx1"/>
              </a:solidFill>
              <a:round/>
              <a:headEnd/>
              <a:tailEnd/>
            </a:ln>
          </p:spPr>
          <p:txBody>
            <a:bodyPr wrap="none" anchor="ctr"/>
            <a:lstStyle/>
            <a:p>
              <a:pPr algn="ctr"/>
              <a:r>
                <a:rPr lang="ja-JP" altLang="en-US" sz="1000" b="1">
                  <a:latin typeface="宋体" charset="-122"/>
                  <a:ea typeface="宋体" charset="-122"/>
                </a:rPr>
                <a:t>生活費</a:t>
              </a:r>
              <a:r>
                <a:rPr lang="zh-CN" altLang="en-US" sz="1000" b="1">
                  <a:latin typeface="宋体" charset="-122"/>
                  <a:ea typeface="宋体" charset="-122"/>
                </a:rPr>
                <a:t>基准</a:t>
              </a:r>
              <a:endParaRPr lang="ja-JP" altLang="en-US" sz="1000" b="1">
                <a:latin typeface="宋体" charset="-122"/>
                <a:ea typeface="宋体" charset="-122"/>
              </a:endParaRPr>
            </a:p>
          </p:txBody>
        </p:sp>
      </p:grpSp>
      <p:sp>
        <p:nvSpPr>
          <p:cNvPr id="43" name="テキスト ボックス 42"/>
          <p:cNvSpPr txBox="1"/>
          <p:nvPr/>
        </p:nvSpPr>
        <p:spPr>
          <a:xfrm>
            <a:off x="623094" y="7309197"/>
            <a:ext cx="5761037" cy="1261884"/>
          </a:xfrm>
          <a:prstGeom prst="rect">
            <a:avLst/>
          </a:prstGeom>
          <a:solidFill>
            <a:srgbClr val="FFFFCC"/>
          </a:solidFill>
          <a:ln>
            <a:solidFill>
              <a:schemeClr val="accent1">
                <a:lumMod val="90000"/>
              </a:schemeClr>
            </a:solidFill>
          </a:ln>
        </p:spPr>
        <p:txBody>
          <a:bodyPr>
            <a:spAutoFit/>
          </a:bodyPr>
          <a:lstStyle/>
          <a:p>
            <a:r>
              <a:rPr lang="zh-CN" altLang="ja-JP" b="1" dirty="0">
                <a:latin typeface="SimSun" panose="02010600030101010101" pitchFamily="2" charset="-122"/>
                <a:ea typeface="SimSun" panose="02010600030101010101" pitchFamily="2" charset="-122"/>
                <a:cs typeface="ＤＨＰ特太ゴシック体"/>
              </a:rPr>
              <a:t>☆</a:t>
            </a:r>
            <a:r>
              <a:rPr lang="zh-CN" altLang="ja-JP" b="1" dirty="0">
                <a:latin typeface="SimHei" panose="02010609060101010101" pitchFamily="49" charset="-122"/>
                <a:ea typeface="SimHei" panose="02010609060101010101" pitchFamily="49" charset="-122"/>
                <a:cs typeface="ＤＨＰ特太ゴシック体"/>
              </a:rPr>
              <a:t>与子女家庭同居者(或预定考虑同居者)</a:t>
            </a:r>
          </a:p>
          <a:p>
            <a:r>
              <a:rPr lang="zh-CN" altLang="ja-JP" sz="1600" dirty="0">
                <a:latin typeface="SimSun" panose="02010600030101010101" pitchFamily="2" charset="-122"/>
                <a:ea typeface="SimSun" panose="02010600030101010101" pitchFamily="2" charset="-122"/>
                <a:cs typeface="ＤＨＰ特太ゴシック体"/>
              </a:rPr>
              <a:t>    </a:t>
            </a:r>
            <a:r>
              <a:rPr lang="zh-CN" altLang="ja-JP" sz="1400" dirty="0">
                <a:latin typeface="SimSun" panose="02010600030101010101" pitchFamily="2" charset="-122"/>
                <a:ea typeface="SimSun" panose="02010600030101010101" pitchFamily="2" charset="-122"/>
                <a:cs typeface="ＤＨＰ特太ゴシック体"/>
              </a:rPr>
              <a:t>支援给付制度对子女家庭的收入制定了即便与有一定收入的子女家庭同居也能领取支援给付的计算方法。</a:t>
            </a:r>
          </a:p>
          <a:p>
            <a:r>
              <a:rPr lang="zh-CN" altLang="ja-JP" sz="1400" dirty="0">
                <a:latin typeface="SimSun" panose="02010600030101010101" pitchFamily="2" charset="-122"/>
                <a:ea typeface="SimSun" panose="02010600030101010101" pitchFamily="2" charset="-122"/>
                <a:cs typeface="ＤＨＰ特太ゴシック体"/>
              </a:rPr>
              <a:t>    现在已与子女家庭同居而未领取支援给付者，或今后考虑与子女家庭同居者，</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请向</a:t>
            </a:r>
            <a:r>
              <a:rPr lang="zh-CN" altLang="en-US" sz="1400" dirty="0" smtClean="0">
                <a:solidFill>
                  <a:srgbClr val="000000"/>
                </a:solidFill>
                <a:latin typeface="SimSun" panose="02010600030101010101" pitchFamily="2" charset="-122"/>
                <a:ea typeface="SimSun" panose="02010600030101010101" pitchFamily="2" charset="-122"/>
                <a:cs typeface="ＤＨＰ特太ゴシック体"/>
              </a:rPr>
              <a:t>支援给付制度实施机关</a:t>
            </a:r>
            <a:r>
              <a:rPr lang="zh-CN" altLang="ja-JP" sz="1400" dirty="0" smtClean="0">
                <a:solidFill>
                  <a:srgbClr val="000000"/>
                </a:solidFill>
                <a:latin typeface="SimSun" panose="02010600030101010101" pitchFamily="2" charset="-122"/>
                <a:ea typeface="SimSun" panose="02010600030101010101" pitchFamily="2" charset="-122"/>
                <a:cs typeface="ＤＨＰ特太ゴシック体"/>
              </a:rPr>
              <a:t>咨询</a:t>
            </a:r>
            <a:r>
              <a:rPr lang="zh-CN" altLang="ja-JP" sz="1400" dirty="0">
                <a:solidFill>
                  <a:srgbClr val="000000"/>
                </a:solidFill>
                <a:latin typeface="SimSun" panose="02010600030101010101" pitchFamily="2" charset="-122"/>
                <a:ea typeface="SimSun" panose="02010600030101010101" pitchFamily="2" charset="-122"/>
                <a:cs typeface="ＤＨＰ特太ゴシック体"/>
              </a:rPr>
              <a:t>。(参见第11页)</a:t>
            </a:r>
            <a:endParaRPr lang="ja-JP" altLang="en-US" sz="1400" dirty="0">
              <a:solidFill>
                <a:srgbClr val="000000"/>
              </a:solidFill>
              <a:latin typeface="SimSun" panose="02010600030101010101" pitchFamily="2" charset="-122"/>
              <a:ea typeface="SimSun" panose="02010600030101010101" pitchFamily="2" charset="-122"/>
              <a:cs typeface="ＤＨＰ特太ゴシック体"/>
            </a:endParaRPr>
          </a:p>
        </p:txBody>
      </p:sp>
      <p:sp>
        <p:nvSpPr>
          <p:cNvPr id="2" name="右中かっこ 1"/>
          <p:cNvSpPr/>
          <p:nvPr/>
        </p:nvSpPr>
        <p:spPr bwMode="auto">
          <a:xfrm>
            <a:off x="4524375" y="4183063"/>
            <a:ext cx="107950" cy="908050"/>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nchor="ctr"/>
          <a:lstStyle/>
          <a:p>
            <a:pPr algn="ctr"/>
            <a:endParaRPr lang="ja-JP" altLang="en-US">
              <a:latin typeface="宋体" charset="-122"/>
              <a:ea typeface="宋体" charset="-122"/>
            </a:endParaRPr>
          </a:p>
        </p:txBody>
      </p:sp>
      <p:sp>
        <p:nvSpPr>
          <p:cNvPr id="45" name="右中かっこ 44"/>
          <p:cNvSpPr/>
          <p:nvPr/>
        </p:nvSpPr>
        <p:spPr bwMode="auto">
          <a:xfrm>
            <a:off x="4519613" y="5119688"/>
            <a:ext cx="112712" cy="50958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wrap="none" anchor="ctr"/>
          <a:lstStyle/>
          <a:p>
            <a:pPr algn="ctr"/>
            <a:endParaRPr lang="ja-JP" altLang="en-US">
              <a:latin typeface="宋体" charset="-122"/>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TotalTime>
  <Words>5051</Words>
  <PresentationFormat>ユーザー設定</PresentationFormat>
  <Paragraphs>1430</Paragraphs>
  <Slides>27</Slides>
  <Notes>5</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27</vt:i4>
      </vt:variant>
    </vt:vector>
  </HeadingPairs>
  <TitlesOfParts>
    <vt:vector size="42" baseType="lpstr">
      <vt:lpstr>ＤＨＰ特太ゴシック体</vt:lpstr>
      <vt:lpstr>HGPｺﾞｼｯｸE</vt:lpstr>
      <vt:lpstr>HG丸ｺﾞｼｯｸM-PRO</vt:lpstr>
      <vt:lpstr>Microsoft YaHei</vt:lpstr>
      <vt:lpstr>ＭＳ Ｐゴシック</vt:lpstr>
      <vt:lpstr>MS Gothic</vt:lpstr>
      <vt:lpstr>SimHei</vt:lpstr>
      <vt:lpstr>宋体</vt:lpstr>
      <vt:lpstr>宋体</vt:lpstr>
      <vt:lpstr>メイリオ</vt:lpstr>
      <vt:lpstr>Arial</vt:lpstr>
      <vt:lpstr>Calibri</vt:lpstr>
      <vt:lpstr>Times New Roman</vt:lpstr>
      <vt:lpstr>Wingdings</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2022-01-13T05:20:56Z</dcterms:created>
  <dcterms:modified xsi:type="dcterms:W3CDTF">2022-01-13T05:21:25Z</dcterms:modified>
</cp:coreProperties>
</file>