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92" r:id="rId2"/>
    <p:sldId id="267" r:id="rId3"/>
    <p:sldId id="295" r:id="rId4"/>
    <p:sldId id="311" r:id="rId5"/>
    <p:sldId id="277" r:id="rId6"/>
    <p:sldId id="296" r:id="rId7"/>
    <p:sldId id="310" r:id="rId8"/>
    <p:sldId id="297" r:id="rId9"/>
    <p:sldId id="298" r:id="rId10"/>
    <p:sldId id="299" r:id="rId11"/>
    <p:sldId id="300" r:id="rId12"/>
    <p:sldId id="301" r:id="rId13"/>
    <p:sldId id="302" r:id="rId14"/>
    <p:sldId id="288" r:id="rId15"/>
    <p:sldId id="303" r:id="rId16"/>
    <p:sldId id="305" r:id="rId17"/>
    <p:sldId id="304" r:id="rId18"/>
    <p:sldId id="306" r:id="rId19"/>
    <p:sldId id="307" r:id="rId20"/>
    <p:sldId id="293" r:id="rId21"/>
    <p:sldId id="294" r:id="rId22"/>
    <p:sldId id="308" r:id="rId23"/>
    <p:sldId id="280" r:id="rId24"/>
    <p:sldId id="281" r:id="rId25"/>
    <p:sldId id="269" r:id="rId26"/>
    <p:sldId id="271" r:id="rId27"/>
    <p:sldId id="268" r:id="rId28"/>
  </p:sldIdLst>
  <p:sldSz cx="6840538" cy="9721850"/>
  <p:notesSz cx="6807200" cy="9939338"/>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1668"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03336"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55004"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06672"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58339" algn="l" defTabSz="903336" rtl="0" eaLnBrk="1" latinLnBrk="0" hangingPunct="1">
      <a:defRPr kumimoji="1" kern="1200">
        <a:solidFill>
          <a:schemeClr val="tx1"/>
        </a:solidFill>
        <a:latin typeface="Arial" charset="0"/>
        <a:ea typeface="ＭＳ Ｐゴシック" pitchFamily="50" charset="-128"/>
        <a:cs typeface="+mn-cs"/>
      </a:defRPr>
    </a:lvl6pPr>
    <a:lvl7pPr marL="2710007" algn="l" defTabSz="903336" rtl="0" eaLnBrk="1" latinLnBrk="0" hangingPunct="1">
      <a:defRPr kumimoji="1" kern="1200">
        <a:solidFill>
          <a:schemeClr val="tx1"/>
        </a:solidFill>
        <a:latin typeface="Arial" charset="0"/>
        <a:ea typeface="ＭＳ Ｐゴシック" pitchFamily="50" charset="-128"/>
        <a:cs typeface="+mn-cs"/>
      </a:defRPr>
    </a:lvl7pPr>
    <a:lvl8pPr marL="3161675" algn="l" defTabSz="903336" rtl="0" eaLnBrk="1" latinLnBrk="0" hangingPunct="1">
      <a:defRPr kumimoji="1" kern="1200">
        <a:solidFill>
          <a:schemeClr val="tx1"/>
        </a:solidFill>
        <a:latin typeface="Arial" charset="0"/>
        <a:ea typeface="ＭＳ Ｐゴシック" pitchFamily="50" charset="-128"/>
        <a:cs typeface="+mn-cs"/>
      </a:defRPr>
    </a:lvl8pPr>
    <a:lvl9pPr marL="3613343" algn="l" defTabSz="903336"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CC"/>
    <a:srgbClr val="FFCC66"/>
    <a:srgbClr val="FF5050"/>
    <a:srgbClr val="FFFF99"/>
    <a:srgbClr val="996633"/>
    <a:srgbClr val="66FF66"/>
    <a:srgbClr val="FFCCFF"/>
    <a:srgbClr val="FEFEA0"/>
    <a:srgbClr val="A3D5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0" autoAdjust="0"/>
    <p:restoredTop sz="94107" autoAdjust="0"/>
  </p:normalViewPr>
  <p:slideViewPr>
    <p:cSldViewPr>
      <p:cViewPr>
        <p:scale>
          <a:sx n="88" d="100"/>
          <a:sy n="88" d="100"/>
        </p:scale>
        <p:origin x="-1668" y="276"/>
      </p:cViewPr>
      <p:guideLst>
        <p:guide orient="horz" pos="3062"/>
        <p:guide pos="21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
    </p:cViewPr>
  </p:sorterViewPr>
  <p:notesViewPr>
    <p:cSldViewPr>
      <p:cViewPr varScale="1">
        <p:scale>
          <a:sx n="52" d="100"/>
          <a:sy n="52" d="100"/>
        </p:scale>
        <p:origin x="-2592" y="-10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19C51E60-BFEA-4D6F-AC74-5EC9CD01F8F6}" type="datetimeFigureOut">
              <a:rPr kumimoji="1" lang="ja-JP" altLang="en-US" smtClean="0"/>
              <a:pPr/>
              <a:t>2017/9/12</a:t>
            </a:fld>
            <a:endParaRPr kumimoji="1" lang="ja-JP" altLang="en-US"/>
          </a:p>
        </p:txBody>
      </p:sp>
      <p:sp>
        <p:nvSpPr>
          <p:cNvPr id="4" name="スライド イメージ プレースホルダ 3"/>
          <p:cNvSpPr>
            <a:spLocks noGrp="1" noRot="1" noChangeAspect="1"/>
          </p:cNvSpPr>
          <p:nvPr>
            <p:ph type="sldImg" idx="2"/>
          </p:nvPr>
        </p:nvSpPr>
        <p:spPr>
          <a:xfrm>
            <a:off x="2093913" y="746125"/>
            <a:ext cx="262096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CA5920D6-2843-4035-B9F9-82E4F66AC8DF}" type="slidenum">
              <a:rPr kumimoji="1" lang="ja-JP" altLang="en-US" smtClean="0"/>
              <a:pPr/>
              <a:t>‹#›</a:t>
            </a:fld>
            <a:endParaRPr kumimoji="1" lang="ja-JP" altLang="en-US"/>
          </a:p>
        </p:txBody>
      </p:sp>
    </p:spTree>
    <p:extLst>
      <p:ext uri="{BB962C8B-B14F-4D97-AF65-F5344CB8AC3E}">
        <p14:creationId xmlns:p14="http://schemas.microsoft.com/office/powerpoint/2010/main" val="1057965088"/>
      </p:ext>
    </p:extLst>
  </p:cSld>
  <p:clrMap bg1="lt1" tx1="dk1" bg2="lt2" tx2="dk2" accent1="accent1" accent2="accent2" accent3="accent3" accent4="accent4" accent5="accent5" accent6="accent6" hlink="hlink" folHlink="folHlink"/>
  <p:notesStyle>
    <a:lvl1pPr marL="0" algn="l" defTabSz="903336" rtl="0" eaLnBrk="1" latinLnBrk="0" hangingPunct="1">
      <a:defRPr kumimoji="1" sz="1200" kern="1200">
        <a:solidFill>
          <a:schemeClr val="tx1"/>
        </a:solidFill>
        <a:latin typeface="+mn-lt"/>
        <a:ea typeface="+mn-ea"/>
        <a:cs typeface="+mn-cs"/>
      </a:defRPr>
    </a:lvl1pPr>
    <a:lvl2pPr marL="451668" algn="l" defTabSz="903336" rtl="0" eaLnBrk="1" latinLnBrk="0" hangingPunct="1">
      <a:defRPr kumimoji="1" sz="1200" kern="1200">
        <a:solidFill>
          <a:schemeClr val="tx1"/>
        </a:solidFill>
        <a:latin typeface="+mn-lt"/>
        <a:ea typeface="+mn-ea"/>
        <a:cs typeface="+mn-cs"/>
      </a:defRPr>
    </a:lvl2pPr>
    <a:lvl3pPr marL="903336" algn="l" defTabSz="903336" rtl="0" eaLnBrk="1" latinLnBrk="0" hangingPunct="1">
      <a:defRPr kumimoji="1" sz="1200" kern="1200">
        <a:solidFill>
          <a:schemeClr val="tx1"/>
        </a:solidFill>
        <a:latin typeface="+mn-lt"/>
        <a:ea typeface="+mn-ea"/>
        <a:cs typeface="+mn-cs"/>
      </a:defRPr>
    </a:lvl3pPr>
    <a:lvl4pPr marL="1355004" algn="l" defTabSz="903336" rtl="0" eaLnBrk="1" latinLnBrk="0" hangingPunct="1">
      <a:defRPr kumimoji="1" sz="1200" kern="1200">
        <a:solidFill>
          <a:schemeClr val="tx1"/>
        </a:solidFill>
        <a:latin typeface="+mn-lt"/>
        <a:ea typeface="+mn-ea"/>
        <a:cs typeface="+mn-cs"/>
      </a:defRPr>
    </a:lvl4pPr>
    <a:lvl5pPr marL="1806672" algn="l" defTabSz="903336" rtl="0" eaLnBrk="1" latinLnBrk="0" hangingPunct="1">
      <a:defRPr kumimoji="1" sz="1200" kern="1200">
        <a:solidFill>
          <a:schemeClr val="tx1"/>
        </a:solidFill>
        <a:latin typeface="+mn-lt"/>
        <a:ea typeface="+mn-ea"/>
        <a:cs typeface="+mn-cs"/>
      </a:defRPr>
    </a:lvl5pPr>
    <a:lvl6pPr marL="2258339" algn="l" defTabSz="903336" rtl="0" eaLnBrk="1" latinLnBrk="0" hangingPunct="1">
      <a:defRPr kumimoji="1" sz="1200" kern="1200">
        <a:solidFill>
          <a:schemeClr val="tx1"/>
        </a:solidFill>
        <a:latin typeface="+mn-lt"/>
        <a:ea typeface="+mn-ea"/>
        <a:cs typeface="+mn-cs"/>
      </a:defRPr>
    </a:lvl6pPr>
    <a:lvl7pPr marL="2710007" algn="l" defTabSz="903336" rtl="0" eaLnBrk="1" latinLnBrk="0" hangingPunct="1">
      <a:defRPr kumimoji="1" sz="1200" kern="1200">
        <a:solidFill>
          <a:schemeClr val="tx1"/>
        </a:solidFill>
        <a:latin typeface="+mn-lt"/>
        <a:ea typeface="+mn-ea"/>
        <a:cs typeface="+mn-cs"/>
      </a:defRPr>
    </a:lvl7pPr>
    <a:lvl8pPr marL="3161675" algn="l" defTabSz="903336" rtl="0" eaLnBrk="1" latinLnBrk="0" hangingPunct="1">
      <a:defRPr kumimoji="1" sz="1200" kern="1200">
        <a:solidFill>
          <a:schemeClr val="tx1"/>
        </a:solidFill>
        <a:latin typeface="+mn-lt"/>
        <a:ea typeface="+mn-ea"/>
        <a:cs typeface="+mn-cs"/>
      </a:defRPr>
    </a:lvl8pPr>
    <a:lvl9pPr marL="3613343" algn="l" defTabSz="90333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txBox="1">
            <a:spLocks noGrp="1" noRot="1" noChangeAspect="1" noChangeArrowheads="1"/>
          </p:cNvSpPr>
          <p:nvPr>
            <p:ph type="sldImg"/>
          </p:nvPr>
        </p:nvSpPr>
        <p:spPr bwMode="auto">
          <a:xfrm>
            <a:off x="2219325" y="884238"/>
            <a:ext cx="3063875" cy="4356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p:cNvSpPr txBox="1">
            <a:spLocks noGrp="1" noChangeArrowheads="1"/>
          </p:cNvSpPr>
          <p:nvPr>
            <p:ph type="body" idx="1"/>
          </p:nvPr>
        </p:nvSpPr>
        <p:spPr bwMode="auto">
          <a:xfrm>
            <a:off x="750053" y="5520129"/>
            <a:ext cx="6003573" cy="52302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7</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1" y="3019383"/>
            <a:ext cx="5814457" cy="208458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6081" y="5509049"/>
            <a:ext cx="4788377" cy="2484993"/>
          </a:xfrm>
        </p:spPr>
        <p:txBody>
          <a:bodyPr/>
          <a:lstStyle>
            <a:lvl1pPr marL="0" indent="0" algn="ctr">
              <a:buNone/>
              <a:defRPr/>
            </a:lvl1pPr>
            <a:lvl2pPr marL="451668" indent="0" algn="ctr">
              <a:buNone/>
              <a:defRPr/>
            </a:lvl2pPr>
            <a:lvl3pPr marL="903336" indent="0" algn="ctr">
              <a:buNone/>
              <a:defRPr/>
            </a:lvl3pPr>
            <a:lvl4pPr marL="1355004" indent="0" algn="ctr">
              <a:buNone/>
              <a:defRPr/>
            </a:lvl4pPr>
            <a:lvl5pPr marL="1806672" indent="0" algn="ctr">
              <a:buNone/>
              <a:defRPr/>
            </a:lvl5pPr>
            <a:lvl6pPr marL="2258339" indent="0" algn="ctr">
              <a:buNone/>
              <a:defRPr/>
            </a:lvl6pPr>
            <a:lvl7pPr marL="2710007" indent="0" algn="ctr">
              <a:buNone/>
              <a:defRPr/>
            </a:lvl7pPr>
            <a:lvl8pPr marL="3161675" indent="0" algn="ctr">
              <a:buNone/>
              <a:defRPr/>
            </a:lvl8pPr>
            <a:lvl9pPr marL="361334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E2F40E-CB30-4084-87B4-EFC6993BB3D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9804CE-8A78-4F21-990D-AB7D0A34DEE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0" y="389497"/>
            <a:ext cx="1539121" cy="829473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027" y="389497"/>
            <a:ext cx="4465351" cy="829473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BBB306-3589-4B34-8A29-BB48AD0D5601}"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027" y="389497"/>
            <a:ext cx="6156484" cy="82947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BBB9C2-74B8-4DC9-ADAC-A43425B0A23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4849EB-3CBC-4442-B943-96D924E149FF}"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9960" y="6247535"/>
            <a:ext cx="5814457" cy="1930349"/>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9960" y="4120881"/>
            <a:ext cx="5814457" cy="2126654"/>
          </a:xfrm>
        </p:spPr>
        <p:txBody>
          <a:bodyPr anchor="b"/>
          <a:lstStyle>
            <a:lvl1pPr marL="0" indent="0">
              <a:buNone/>
              <a:defRPr sz="2000"/>
            </a:lvl1pPr>
            <a:lvl2pPr marL="451668" indent="0">
              <a:buNone/>
              <a:defRPr sz="1800"/>
            </a:lvl2pPr>
            <a:lvl3pPr marL="903336" indent="0">
              <a:buNone/>
              <a:defRPr sz="1600"/>
            </a:lvl3pPr>
            <a:lvl4pPr marL="1355004" indent="0">
              <a:buNone/>
              <a:defRPr sz="1400"/>
            </a:lvl4pPr>
            <a:lvl5pPr marL="1806672" indent="0">
              <a:buNone/>
              <a:defRPr sz="1400"/>
            </a:lvl5pPr>
            <a:lvl6pPr marL="2258339" indent="0">
              <a:buNone/>
              <a:defRPr sz="1400"/>
            </a:lvl6pPr>
            <a:lvl7pPr marL="2710007" indent="0">
              <a:buNone/>
              <a:defRPr sz="1400"/>
            </a:lvl7pPr>
            <a:lvl8pPr marL="3161675" indent="0">
              <a:buNone/>
              <a:defRPr sz="1400"/>
            </a:lvl8pPr>
            <a:lvl9pPr marL="361334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0CA694-56DD-49CC-8B77-F94D410A3D50}"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027"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96275"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AB6AD4-D28F-4676-8AD1-1D27A77EDFF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027" y="2176512"/>
            <a:ext cx="3022822"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027" y="3083260"/>
            <a:ext cx="3022822"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75691" y="2176512"/>
            <a:ext cx="3022821"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75691" y="3083260"/>
            <a:ext cx="3022821"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D032502-FD5E-4934-88D0-39FEF04F6249}"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9F9BD2C-5704-4396-935B-E3E015305F7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9D67452-8EB2-4D9E-88F3-636C4C7A96A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386382"/>
            <a:ext cx="2250094" cy="1648352"/>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74461" y="386382"/>
            <a:ext cx="3824050" cy="82978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027" y="2034733"/>
            <a:ext cx="2250094" cy="6649496"/>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B80A37-98AD-413D-820B-AA45A7133BB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1189" y="6805295"/>
            <a:ext cx="4104323" cy="8039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1189" y="869358"/>
            <a:ext cx="4104323" cy="5833110"/>
          </a:xfrm>
        </p:spPr>
        <p:txBody>
          <a:bodyPr/>
          <a:lstStyle>
            <a:lvl1pPr marL="0" indent="0">
              <a:buNone/>
              <a:defRPr sz="3200"/>
            </a:lvl1pPr>
            <a:lvl2pPr marL="451668" indent="0">
              <a:buNone/>
              <a:defRPr sz="2800"/>
            </a:lvl2pPr>
            <a:lvl3pPr marL="903336" indent="0">
              <a:buNone/>
              <a:defRPr sz="2400"/>
            </a:lvl3pPr>
            <a:lvl4pPr marL="1355004" indent="0">
              <a:buNone/>
              <a:defRPr sz="2000"/>
            </a:lvl4pPr>
            <a:lvl5pPr marL="1806672" indent="0">
              <a:buNone/>
              <a:defRPr sz="2000"/>
            </a:lvl5pPr>
            <a:lvl6pPr marL="2258339" indent="0">
              <a:buNone/>
              <a:defRPr sz="2000"/>
            </a:lvl6pPr>
            <a:lvl7pPr marL="2710007" indent="0">
              <a:buNone/>
              <a:defRPr sz="2000"/>
            </a:lvl7pPr>
            <a:lvl8pPr marL="3161675" indent="0">
              <a:buNone/>
              <a:defRPr sz="2000"/>
            </a:lvl8pPr>
            <a:lvl9pPr marL="361334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1189" y="7609217"/>
            <a:ext cx="4104323" cy="1140448"/>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0F5B2B7-1716-452C-95B6-0964DDA4BF2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027" y="389497"/>
            <a:ext cx="6156484" cy="1620308"/>
          </a:xfrm>
          <a:prstGeom prst="rect">
            <a:avLst/>
          </a:prstGeom>
          <a:noFill/>
          <a:ln w="9525">
            <a:noFill/>
            <a:miter lim="800000"/>
            <a:headEnd/>
            <a:tailEnd/>
          </a:ln>
        </p:spPr>
        <p:txBody>
          <a:bodyPr vert="horz" wrap="square" lIns="90334" tIns="45167" rIns="90334" bIns="4516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027" y="2268432"/>
            <a:ext cx="6156484" cy="6415798"/>
          </a:xfrm>
          <a:prstGeom prst="rect">
            <a:avLst/>
          </a:prstGeom>
          <a:noFill/>
          <a:ln w="9525">
            <a:noFill/>
            <a:miter lim="800000"/>
            <a:headEnd/>
            <a:tailEnd/>
          </a:ln>
        </p:spPr>
        <p:txBody>
          <a:bodyPr vert="horz" wrap="square" lIns="90334" tIns="45167" rIns="90334" bIns="4516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027"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l">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37184" y="8852492"/>
            <a:ext cx="2166170"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02385"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r">
              <a:defRPr sz="1400">
                <a:latin typeface="Arial" charset="0"/>
              </a:defRPr>
            </a:lvl1pPr>
          </a:lstStyle>
          <a:p>
            <a:pPr>
              <a:defRPr/>
            </a:pPr>
            <a:fld id="{D69EADCA-36F5-4A51-97C3-3097C23B61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451668" algn="ctr" rtl="0" fontAlgn="base">
        <a:spcBef>
          <a:spcPct val="0"/>
        </a:spcBef>
        <a:spcAft>
          <a:spcPct val="0"/>
        </a:spcAft>
        <a:defRPr kumimoji="1" sz="4300">
          <a:solidFill>
            <a:schemeClr val="tx2"/>
          </a:solidFill>
          <a:latin typeface="Arial" charset="0"/>
          <a:ea typeface="ＭＳ Ｐゴシック" pitchFamily="50" charset="-128"/>
        </a:defRPr>
      </a:lvl6pPr>
      <a:lvl7pPr marL="903336" algn="ctr" rtl="0" fontAlgn="base">
        <a:spcBef>
          <a:spcPct val="0"/>
        </a:spcBef>
        <a:spcAft>
          <a:spcPct val="0"/>
        </a:spcAft>
        <a:defRPr kumimoji="1" sz="4300">
          <a:solidFill>
            <a:schemeClr val="tx2"/>
          </a:solidFill>
          <a:latin typeface="Arial" charset="0"/>
          <a:ea typeface="ＭＳ Ｐゴシック" pitchFamily="50" charset="-128"/>
        </a:defRPr>
      </a:lvl7pPr>
      <a:lvl8pPr marL="1355004" algn="ctr" rtl="0" fontAlgn="base">
        <a:spcBef>
          <a:spcPct val="0"/>
        </a:spcBef>
        <a:spcAft>
          <a:spcPct val="0"/>
        </a:spcAft>
        <a:defRPr kumimoji="1" sz="4300">
          <a:solidFill>
            <a:schemeClr val="tx2"/>
          </a:solidFill>
          <a:latin typeface="Arial" charset="0"/>
          <a:ea typeface="ＭＳ Ｐゴシック" pitchFamily="50" charset="-128"/>
        </a:defRPr>
      </a:lvl8pPr>
      <a:lvl9pPr marL="1806672" algn="ctr" rtl="0" fontAlgn="base">
        <a:spcBef>
          <a:spcPct val="0"/>
        </a:spcBef>
        <a:spcAft>
          <a:spcPct val="0"/>
        </a:spcAft>
        <a:defRPr kumimoji="1" sz="4300">
          <a:solidFill>
            <a:schemeClr val="tx2"/>
          </a:solidFill>
          <a:latin typeface="Arial" charset="0"/>
          <a:ea typeface="ＭＳ Ｐゴシック" pitchFamily="50" charset="-128"/>
        </a:defRPr>
      </a:lvl9pPr>
    </p:titleStyle>
    <p:bodyStyle>
      <a:lvl1pPr marL="338751" indent="-338751" algn="l" rtl="0" eaLnBrk="0" fontAlgn="base" hangingPunct="0">
        <a:spcBef>
          <a:spcPct val="20000"/>
        </a:spcBef>
        <a:spcAft>
          <a:spcPct val="0"/>
        </a:spcAft>
        <a:buChar char="•"/>
        <a:defRPr kumimoji="1" sz="3200">
          <a:solidFill>
            <a:schemeClr val="tx1"/>
          </a:solidFill>
          <a:latin typeface="+mn-lt"/>
          <a:ea typeface="+mn-ea"/>
          <a:cs typeface="+mn-cs"/>
        </a:defRPr>
      </a:lvl1pPr>
      <a:lvl2pPr marL="733960" indent="-282292" algn="l" rtl="0" eaLnBrk="0" fontAlgn="base" hangingPunct="0">
        <a:spcBef>
          <a:spcPct val="20000"/>
        </a:spcBef>
        <a:spcAft>
          <a:spcPct val="0"/>
        </a:spcAft>
        <a:buChar char="–"/>
        <a:defRPr kumimoji="1" sz="2800">
          <a:solidFill>
            <a:schemeClr val="tx1"/>
          </a:solidFill>
          <a:latin typeface="+mn-lt"/>
          <a:ea typeface="+mn-ea"/>
        </a:defRPr>
      </a:lvl2pPr>
      <a:lvl3pPr marL="1129170" indent="-225834" algn="l" rtl="0" eaLnBrk="0" fontAlgn="base" hangingPunct="0">
        <a:spcBef>
          <a:spcPct val="20000"/>
        </a:spcBef>
        <a:spcAft>
          <a:spcPct val="0"/>
        </a:spcAft>
        <a:buChar char="•"/>
        <a:defRPr kumimoji="1" sz="2400">
          <a:solidFill>
            <a:schemeClr val="tx1"/>
          </a:solidFill>
          <a:latin typeface="+mn-lt"/>
          <a:ea typeface="+mn-ea"/>
        </a:defRPr>
      </a:lvl3pPr>
      <a:lvl4pPr marL="1580838" indent="-225834" algn="l" rtl="0" eaLnBrk="0" fontAlgn="base" hangingPunct="0">
        <a:spcBef>
          <a:spcPct val="20000"/>
        </a:spcBef>
        <a:spcAft>
          <a:spcPct val="0"/>
        </a:spcAft>
        <a:buChar char="–"/>
        <a:defRPr kumimoji="1" sz="2000">
          <a:solidFill>
            <a:schemeClr val="tx1"/>
          </a:solidFill>
          <a:latin typeface="+mn-lt"/>
          <a:ea typeface="+mn-ea"/>
        </a:defRPr>
      </a:lvl4pPr>
      <a:lvl5pPr marL="2032505" indent="-225834" algn="l" rtl="0" eaLnBrk="0" fontAlgn="base" hangingPunct="0">
        <a:spcBef>
          <a:spcPct val="20000"/>
        </a:spcBef>
        <a:spcAft>
          <a:spcPct val="0"/>
        </a:spcAft>
        <a:buChar char="»"/>
        <a:defRPr kumimoji="1" sz="2000">
          <a:solidFill>
            <a:schemeClr val="tx1"/>
          </a:solidFill>
          <a:latin typeface="+mn-lt"/>
          <a:ea typeface="+mn-ea"/>
        </a:defRPr>
      </a:lvl5pPr>
      <a:lvl6pPr marL="2484173" indent="-225834" algn="l" rtl="0" fontAlgn="base">
        <a:spcBef>
          <a:spcPct val="20000"/>
        </a:spcBef>
        <a:spcAft>
          <a:spcPct val="0"/>
        </a:spcAft>
        <a:buChar char="»"/>
        <a:defRPr kumimoji="1" sz="2000">
          <a:solidFill>
            <a:schemeClr val="tx1"/>
          </a:solidFill>
          <a:latin typeface="+mn-lt"/>
          <a:ea typeface="+mn-ea"/>
        </a:defRPr>
      </a:lvl6pPr>
      <a:lvl7pPr marL="2935841" indent="-225834" algn="l" rtl="0" fontAlgn="base">
        <a:spcBef>
          <a:spcPct val="20000"/>
        </a:spcBef>
        <a:spcAft>
          <a:spcPct val="0"/>
        </a:spcAft>
        <a:buChar char="»"/>
        <a:defRPr kumimoji="1" sz="2000">
          <a:solidFill>
            <a:schemeClr val="tx1"/>
          </a:solidFill>
          <a:latin typeface="+mn-lt"/>
          <a:ea typeface="+mn-ea"/>
        </a:defRPr>
      </a:lvl7pPr>
      <a:lvl8pPr marL="3387509" indent="-225834" algn="l" rtl="0" fontAlgn="base">
        <a:spcBef>
          <a:spcPct val="20000"/>
        </a:spcBef>
        <a:spcAft>
          <a:spcPct val="0"/>
        </a:spcAft>
        <a:buChar char="»"/>
        <a:defRPr kumimoji="1" sz="2000">
          <a:solidFill>
            <a:schemeClr val="tx1"/>
          </a:solidFill>
          <a:latin typeface="+mn-lt"/>
          <a:ea typeface="+mn-ea"/>
        </a:defRPr>
      </a:lvl8pPr>
      <a:lvl9pPr marL="3839177" indent="-22583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3336" rtl="0" eaLnBrk="1" latinLnBrk="0" hangingPunct="1">
        <a:defRPr kumimoji="1" sz="1800" kern="1200">
          <a:solidFill>
            <a:schemeClr val="tx1"/>
          </a:solidFill>
          <a:latin typeface="+mn-lt"/>
          <a:ea typeface="+mn-ea"/>
          <a:cs typeface="+mn-cs"/>
        </a:defRPr>
      </a:lvl1pPr>
      <a:lvl2pPr marL="451668" algn="l" defTabSz="903336" rtl="0" eaLnBrk="1" latinLnBrk="0" hangingPunct="1">
        <a:defRPr kumimoji="1" sz="1800" kern="1200">
          <a:solidFill>
            <a:schemeClr val="tx1"/>
          </a:solidFill>
          <a:latin typeface="+mn-lt"/>
          <a:ea typeface="+mn-ea"/>
          <a:cs typeface="+mn-cs"/>
        </a:defRPr>
      </a:lvl2pPr>
      <a:lvl3pPr marL="903336" algn="l" defTabSz="903336" rtl="0" eaLnBrk="1" latinLnBrk="0" hangingPunct="1">
        <a:defRPr kumimoji="1" sz="1800" kern="1200">
          <a:solidFill>
            <a:schemeClr val="tx1"/>
          </a:solidFill>
          <a:latin typeface="+mn-lt"/>
          <a:ea typeface="+mn-ea"/>
          <a:cs typeface="+mn-cs"/>
        </a:defRPr>
      </a:lvl3pPr>
      <a:lvl4pPr marL="1355004" algn="l" defTabSz="903336" rtl="0" eaLnBrk="1" latinLnBrk="0" hangingPunct="1">
        <a:defRPr kumimoji="1" sz="1800" kern="1200">
          <a:solidFill>
            <a:schemeClr val="tx1"/>
          </a:solidFill>
          <a:latin typeface="+mn-lt"/>
          <a:ea typeface="+mn-ea"/>
          <a:cs typeface="+mn-cs"/>
        </a:defRPr>
      </a:lvl4pPr>
      <a:lvl5pPr marL="1806672" algn="l" defTabSz="903336" rtl="0" eaLnBrk="1" latinLnBrk="0" hangingPunct="1">
        <a:defRPr kumimoji="1" sz="1800" kern="1200">
          <a:solidFill>
            <a:schemeClr val="tx1"/>
          </a:solidFill>
          <a:latin typeface="+mn-lt"/>
          <a:ea typeface="+mn-ea"/>
          <a:cs typeface="+mn-cs"/>
        </a:defRPr>
      </a:lvl5pPr>
      <a:lvl6pPr marL="2258339" algn="l" defTabSz="903336" rtl="0" eaLnBrk="1" latinLnBrk="0" hangingPunct="1">
        <a:defRPr kumimoji="1" sz="1800" kern="1200">
          <a:solidFill>
            <a:schemeClr val="tx1"/>
          </a:solidFill>
          <a:latin typeface="+mn-lt"/>
          <a:ea typeface="+mn-ea"/>
          <a:cs typeface="+mn-cs"/>
        </a:defRPr>
      </a:lvl6pPr>
      <a:lvl7pPr marL="2710007" algn="l" defTabSz="903336" rtl="0" eaLnBrk="1" latinLnBrk="0" hangingPunct="1">
        <a:defRPr kumimoji="1" sz="1800" kern="1200">
          <a:solidFill>
            <a:schemeClr val="tx1"/>
          </a:solidFill>
          <a:latin typeface="+mn-lt"/>
          <a:ea typeface="+mn-ea"/>
          <a:cs typeface="+mn-cs"/>
        </a:defRPr>
      </a:lvl7pPr>
      <a:lvl8pPr marL="3161675" algn="l" defTabSz="903336" rtl="0" eaLnBrk="1" latinLnBrk="0" hangingPunct="1">
        <a:defRPr kumimoji="1" sz="1800" kern="1200">
          <a:solidFill>
            <a:schemeClr val="tx1"/>
          </a:solidFill>
          <a:latin typeface="+mn-lt"/>
          <a:ea typeface="+mn-ea"/>
          <a:cs typeface="+mn-cs"/>
        </a:defRPr>
      </a:lvl8pPr>
      <a:lvl9pPr marL="3613343" algn="l" defTabSz="9033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okoshi\デスクトップ\1pix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08" y="0"/>
            <a:ext cx="7128559" cy="9836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C:\Documents and Settings\okoshi\デスクトップ\1pixe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6013" y="1332533"/>
            <a:ext cx="4824536"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角丸四角形 1"/>
          <p:cNvSpPr/>
          <p:nvPr/>
        </p:nvSpPr>
        <p:spPr bwMode="auto">
          <a:xfrm>
            <a:off x="1137785" y="8245301"/>
            <a:ext cx="4752528" cy="864096"/>
          </a:xfrm>
          <a:prstGeom prst="roundRect">
            <a:avLst/>
          </a:prstGeom>
          <a:solidFill>
            <a:srgbClr val="FFFFCC"/>
          </a:solidFill>
          <a:ln w="9525"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i="0" u="none" strike="noStrike" cap="none" spc="200" normalizeH="0" dirty="0" smtClean="0">
                <a:ln>
                  <a:noFill/>
                </a:ln>
                <a:solidFill>
                  <a:schemeClr val="tx1"/>
                </a:solidFill>
                <a:effectLst/>
                <a:latin typeface="HG丸ｺﾞｼｯｸM-PRO" panose="020F0600000000000000" pitchFamily="50" charset="-128"/>
                <a:ea typeface="HG丸ｺﾞｼｯｸM-PRO" panose="020F0600000000000000" pitchFamily="50" charset="-128"/>
              </a:rPr>
              <a:t>厚生労働省　社会・援護局</a:t>
            </a:r>
            <a:endParaRPr kumimoji="1" lang="en-US" altLang="ja-JP" sz="2400" i="0" u="none" strike="noStrike" cap="none" spc="200" normalizeH="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1441" lvl="0" indent="2880">
              <a:lnSpc>
                <a:spcPts val="2529"/>
              </a:lnSpc>
              <a:spcBef>
                <a:spcPct val="1000"/>
              </a:spcBef>
              <a:spcAft>
                <a:spcPct val="1000"/>
              </a:spcAft>
            </a:pPr>
            <a:r>
              <a:rPr lang="ja-JP" altLang="en-US" dirty="0" smtClean="0">
                <a:solidFill>
                  <a:srgbClr val="291F1A"/>
                </a:solidFill>
                <a:ea typeface="HG丸ｺﾞｼｯｸM-PRO" charset="-128"/>
              </a:rPr>
              <a:t>平成２６年</a:t>
            </a:r>
            <a:r>
              <a:rPr lang="ja-JP" altLang="en-US" dirty="0">
                <a:solidFill>
                  <a:srgbClr val="291F1A"/>
                </a:solidFill>
                <a:ea typeface="HG丸ｺﾞｼｯｸM-PRO" charset="-128"/>
              </a:rPr>
              <a:t>１０月　</a:t>
            </a:r>
            <a:r>
              <a:rPr lang="ja-JP" altLang="en-US" dirty="0" smtClean="0">
                <a:solidFill>
                  <a:srgbClr val="291F1A"/>
                </a:solidFill>
                <a:ea typeface="HG丸ｺﾞｼｯｸM-PRO" charset="-128"/>
              </a:rPr>
              <a:t>改定</a:t>
            </a:r>
            <a:endParaRPr kumimoji="1" lang="ja-JP" altLang="en-US"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81731349"/>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941" y="828477"/>
            <a:ext cx="5976664" cy="6912662"/>
          </a:xfrm>
          <a:prstGeom prst="rect">
            <a:avLst/>
          </a:prstGeom>
        </p:spPr>
        <p:txBody>
          <a:bodyPr wrap="square">
            <a:spAutoFit/>
          </a:bodyPr>
          <a:lstStyle/>
          <a:p>
            <a:pPr algn="l">
              <a:defRPr/>
            </a:pPr>
            <a:r>
              <a:rPr lang="ja-JP" altLang="en-US" dirty="0" smtClean="0">
                <a:latin typeface="HGPｺﾞｼｯｸE" pitchFamily="50" charset="-128"/>
                <a:ea typeface="HGPｺﾞｼｯｸE" pitchFamily="50" charset="-128"/>
              </a:rPr>
              <a:t>～</a:t>
            </a:r>
            <a:r>
              <a:rPr lang="ja-JP" altLang="en-US" dirty="0" smtClean="0">
                <a:latin typeface="+mn-ea"/>
                <a:ea typeface="ＤＨＰ特太ゴシック体" pitchFamily="2" charset="-128"/>
              </a:rPr>
              <a:t>支援給付を受けられない場合</a:t>
            </a:r>
            <a:r>
              <a:rPr lang="ja-JP" altLang="en-US" dirty="0" smtClean="0">
                <a:latin typeface="HGPｺﾞｼｯｸE" pitchFamily="50" charset="-128"/>
                <a:ea typeface="HGPｺﾞｼｯｸE" pitchFamily="50" charset="-128"/>
              </a:rPr>
              <a:t>～</a:t>
            </a:r>
            <a:r>
              <a:rPr lang="ja-JP" altLang="en-US" sz="1400" b="1" u="sng"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　　　　　　　   </a:t>
            </a:r>
          </a:p>
          <a:p>
            <a:pPr marL="338751" indent="-338751" algn="l" hangingPunct="0">
              <a:lnSpc>
                <a:spcPct val="110000"/>
              </a:lnSpc>
              <a:spcBef>
                <a:spcPct val="50000"/>
              </a:spcBef>
              <a:defRPr/>
            </a:pPr>
            <a:r>
              <a:rPr lang="ja-JP" altLang="en-US" sz="1400" dirty="0" smtClean="0">
                <a:latin typeface="HG丸ｺﾞｼｯｸM-PRO" pitchFamily="50" charset="-128"/>
                <a:ea typeface="HG丸ｺﾞｼｯｸM-PRO" pitchFamily="50" charset="-128"/>
              </a:rPr>
              <a:t>　　以下のような場合には支援給付を受けられないことがあります。</a:t>
            </a: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ct val="50000"/>
              </a:spcBef>
              <a:defRPr/>
            </a:pPr>
            <a:r>
              <a:rPr lang="ja-JP" altLang="en-US" sz="1400" b="1"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１</a:t>
            </a:r>
            <a:r>
              <a:rPr lang="ja-JP" altLang="en-US" sz="1600" dirty="0" smtClean="0">
                <a:latin typeface="HGPｺﾞｼｯｸE" pitchFamily="50" charset="-128"/>
                <a:ea typeface="HGPｺﾞｼｯｸE" pitchFamily="50" charset="-128"/>
              </a:rPr>
              <a:t>　十分な収入がある場合</a:t>
            </a:r>
            <a:endParaRPr lang="en-US" altLang="ja-JP" sz="1600" dirty="0" smtClean="0">
              <a:latin typeface="HGPｺﾞｼｯｸE" pitchFamily="50" charset="-128"/>
              <a:ea typeface="HGPｺﾞｼｯｸE" pitchFamily="50" charset="-128"/>
            </a:endParaRPr>
          </a:p>
          <a:p>
            <a:pPr marL="338751" indent="-338751" algn="l" hangingPunct="0">
              <a:lnSpc>
                <a:spcPts val="1800"/>
              </a:lnSpc>
              <a:spcBef>
                <a:spcPts val="1200"/>
              </a:spcBef>
              <a:spcAft>
                <a:spcPts val="600"/>
              </a:spcAft>
              <a:defRPr/>
            </a:pPr>
            <a:r>
              <a:rPr lang="ja-JP" altLang="en-US" sz="1400" b="1" dirty="0" smtClean="0">
                <a:latin typeface="HGPｺﾞｼｯｸE" pitchFamily="50" charset="-128"/>
                <a:ea typeface="HGPｺﾞｼｯｸE" pitchFamily="50" charset="-128"/>
              </a:rPr>
              <a:t>　　　　</a:t>
            </a:r>
            <a:r>
              <a:rPr lang="ja-JP" altLang="en-US" sz="1400" dirty="0" smtClean="0">
                <a:latin typeface="HG丸ｺﾞｼｯｸM-PRO" pitchFamily="50" charset="-128"/>
                <a:ea typeface="HG丸ｺﾞｼｯｸM-PRO" pitchFamily="50" charset="-128"/>
              </a:rPr>
              <a:t>ご本人や配偶者の年金や就労収入、財産収入等が生活費の基準を上回る場合</a:t>
            </a: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ts val="0"/>
              </a:spcBef>
              <a:defRPr/>
            </a:pP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ts val="0"/>
              </a:spcBef>
              <a:defRPr/>
            </a:pPr>
            <a:r>
              <a:rPr lang="ja-JP" altLang="en-US" sz="14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２</a:t>
            </a:r>
            <a:r>
              <a:rPr lang="ja-JP" altLang="en-US" sz="1600" dirty="0" smtClean="0">
                <a:latin typeface="HGPｺﾞｼｯｸE" pitchFamily="50" charset="-128"/>
                <a:ea typeface="HGPｺﾞｼｯｸE" pitchFamily="50" charset="-128"/>
              </a:rPr>
              <a:t>　十分な資産を所有している場合</a:t>
            </a:r>
            <a:endParaRPr lang="en-US" altLang="ja-JP" sz="1600" dirty="0" smtClean="0">
              <a:latin typeface="HGPｺﾞｼｯｸE" pitchFamily="50" charset="-128"/>
              <a:ea typeface="HGPｺﾞｼｯｸE" pitchFamily="50" charset="-128"/>
            </a:endParaRPr>
          </a:p>
          <a:p>
            <a:pPr marL="338751" indent="-338751" algn="l" hangingPunct="0">
              <a:lnSpc>
                <a:spcPts val="1800"/>
              </a:lnSpc>
              <a:spcBef>
                <a:spcPts val="1200"/>
              </a:spcBef>
              <a:spcAft>
                <a:spcPts val="600"/>
              </a:spcAft>
              <a:defRPr/>
            </a:pPr>
            <a:r>
              <a:rPr lang="ja-JP" altLang="en-US" sz="1400" dirty="0" smtClean="0">
                <a:latin typeface="HG丸ｺﾞｼｯｸM-PRO" pitchFamily="50" charset="-128"/>
                <a:ea typeface="HG丸ｺﾞｼｯｸM-PRO" pitchFamily="50" charset="-128"/>
              </a:rPr>
              <a:t>　　　預貯金や貯蓄型の生命保険、不動産など資産をお持ちの方については、その額や、処分した場合の価値にもよりますが、支援給付を受けられない場合があります（</a:t>
            </a:r>
            <a:r>
              <a:rPr lang="ja-JP" altLang="en-US" sz="1400" spc="-30" dirty="0" smtClean="0">
                <a:latin typeface="HG丸ｺﾞｼｯｸM-PRO" pitchFamily="50" charset="-128"/>
                <a:ea typeface="HG丸ｺﾞｼｯｸM-PRO" pitchFamily="50" charset="-128"/>
              </a:rPr>
              <a:t>保有限度は、現金及び預貯金の額で、</a:t>
            </a:r>
            <a:r>
              <a:rPr lang="ja-JP" altLang="en-US" sz="1400" dirty="0" smtClean="0">
                <a:latin typeface="HG丸ｺﾞｼｯｸM-PRO" pitchFamily="50" charset="-128"/>
                <a:ea typeface="HG丸ｺﾞｼｯｸM-PRO" pitchFamily="50" charset="-128"/>
              </a:rPr>
              <a:t>約</a:t>
            </a:r>
            <a:r>
              <a:rPr lang="en-US" altLang="ja-JP" sz="1400" dirty="0" smtClean="0">
                <a:latin typeface="HG丸ｺﾞｼｯｸM-PRO" pitchFamily="50" charset="-128"/>
                <a:ea typeface="HG丸ｺﾞｼｯｸM-PRO" pitchFamily="50" charset="-128"/>
              </a:rPr>
              <a:t>500</a:t>
            </a:r>
            <a:r>
              <a:rPr lang="ja-JP" altLang="en-US" sz="1400" dirty="0" smtClean="0">
                <a:latin typeface="HG丸ｺﾞｼｯｸM-PRO" pitchFamily="50" charset="-128"/>
                <a:ea typeface="HG丸ｺﾞｼｯｸM-PRO" pitchFamily="50" charset="-128"/>
              </a:rPr>
              <a:t>万円が目安）。支援給付の支給にあたっては、その資産をまず生活の安定に役立てていただくことが原則になるからです。</a:t>
            </a:r>
            <a:endParaRPr lang="en-US" altLang="ja-JP" sz="1400" dirty="0" smtClean="0">
              <a:latin typeface="HG丸ｺﾞｼｯｸM-PRO" pitchFamily="50" charset="-128"/>
              <a:ea typeface="HG丸ｺﾞｼｯｸM-PRO" pitchFamily="50" charset="-128"/>
            </a:endParaRPr>
          </a:p>
          <a:p>
            <a:pPr marL="338751" indent="-338751" algn="l" hangingPunct="0">
              <a:lnSpc>
                <a:spcPts val="1800"/>
              </a:lnSpc>
              <a:spcBef>
                <a:spcPts val="600"/>
              </a:spcBef>
              <a:spcAft>
                <a:spcPts val="600"/>
              </a:spcAft>
              <a:defRPr/>
            </a:pPr>
            <a:r>
              <a:rPr lang="ja-JP" altLang="en-US" sz="1400" dirty="0" smtClean="0">
                <a:latin typeface="HG丸ｺﾞｼｯｸM-PRO" pitchFamily="50" charset="-128"/>
                <a:ea typeface="HG丸ｺﾞｼｯｸM-PRO" pitchFamily="50" charset="-128"/>
              </a:rPr>
              <a:t>　　　なお、不動産については、お住まいに活用されている場合や、お子様が所有している場合など、処分せずに支援給付が受けられることがありますので、実施機関にご相談ください。</a:t>
            </a: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ts val="0"/>
              </a:spcBef>
              <a:defRPr/>
            </a:pPr>
            <a:endParaRPr lang="ja-JP" altLang="en-US" sz="1400" dirty="0" smtClean="0">
              <a:latin typeface="HG丸ｺﾞｼｯｸM-PRO" pitchFamily="50" charset="-128"/>
              <a:ea typeface="HG丸ｺﾞｼｯｸM-PRO" pitchFamily="50" charset="-128"/>
            </a:endParaRPr>
          </a:p>
          <a:p>
            <a:pPr marL="338751" indent="-338751" algn="l">
              <a:lnSpc>
                <a:spcPct val="110000"/>
              </a:lnSpc>
              <a:defRPr/>
            </a:pPr>
            <a:r>
              <a:rPr lang="ja-JP" altLang="en-US" sz="14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３</a:t>
            </a:r>
            <a:r>
              <a:rPr lang="ja-JP" altLang="en-US" sz="1600" dirty="0" smtClean="0">
                <a:latin typeface="HGPｺﾞｼｯｸE" pitchFamily="50" charset="-128"/>
                <a:ea typeface="HGPｺﾞｼｯｸE" pitchFamily="50" charset="-128"/>
              </a:rPr>
              <a:t>　他の制度の利用やご親族の経済的な援助がある場合</a:t>
            </a:r>
            <a:endParaRPr lang="en-US" altLang="ja-JP" sz="1600" dirty="0" smtClean="0">
              <a:latin typeface="HGPｺﾞｼｯｸE" pitchFamily="50" charset="-128"/>
              <a:ea typeface="HGPｺﾞｼｯｸE" pitchFamily="50" charset="-128"/>
            </a:endParaRPr>
          </a:p>
          <a:p>
            <a:pPr marL="338751" indent="-338751" algn="l">
              <a:lnSpc>
                <a:spcPts val="1800"/>
              </a:lnSpc>
              <a:spcBef>
                <a:spcPts val="1200"/>
              </a:spcBef>
              <a:spcAft>
                <a:spcPts val="600"/>
              </a:spcAft>
              <a:defRPr/>
            </a:pPr>
            <a:r>
              <a:rPr lang="ja-JP" altLang="en-US" sz="1400" dirty="0" smtClean="0">
                <a:latin typeface="HG丸ｺﾞｼｯｸM-PRO" pitchFamily="50" charset="-128"/>
                <a:ea typeface="HG丸ｺﾞｼｯｸM-PRO" pitchFamily="50" charset="-128"/>
              </a:rPr>
              <a:t>　　　雇用保険や障害者自立支援など他の制度を利用できるときや、ご親族が経済的援助を申し出ているようなときなど、支援給付によらずに収入を得られる場合には、まず他の制度や援助を受けることが優先されます。</a:t>
            </a:r>
            <a:endParaRPr lang="en-US" altLang="ja-JP" sz="1400" dirty="0" smtClean="0">
              <a:latin typeface="HG丸ｺﾞｼｯｸM-PRO" pitchFamily="50" charset="-128"/>
              <a:ea typeface="HG丸ｺﾞｼｯｸM-PRO" pitchFamily="50" charset="-128"/>
            </a:endParaRPr>
          </a:p>
          <a:p>
            <a:pPr marL="338751" indent="-338751" algn="l">
              <a:lnSpc>
                <a:spcPct val="110000"/>
              </a:lnSpc>
              <a:defRPr/>
            </a:pPr>
            <a:endParaRPr lang="en-US" altLang="ja-JP" sz="1400" dirty="0" smtClean="0">
              <a:latin typeface="HG丸ｺﾞｼｯｸM-PRO" pitchFamily="50" charset="-128"/>
              <a:ea typeface="HG丸ｺﾞｼｯｸM-PRO" pitchFamily="50" charset="-128"/>
            </a:endParaRPr>
          </a:p>
          <a:p>
            <a:pPr marL="338751" indent="-338751" algn="l">
              <a:lnSpc>
                <a:spcPct val="110000"/>
              </a:lnSpc>
              <a:defRPr/>
            </a:pP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いずれの場合でも、詳細は実施機関にご相談ください。</a:t>
            </a:r>
            <a:endParaRPr lang="ja-JP" altLang="en-US" dirty="0">
              <a:latin typeface="HG丸ｺﾞｼｯｸM-PRO" pitchFamily="50" charset="-128"/>
              <a:ea typeface="HG丸ｺﾞｼｯｸM-PRO" pitchFamily="50" charset="-128"/>
            </a:endParaRPr>
          </a:p>
        </p:txBody>
      </p:sp>
      <p:sp>
        <p:nvSpPr>
          <p:cNvPr id="5" name="Text Box 9" descr="右下がり対角線 (反転)"/>
          <p:cNvSpPr txBox="1">
            <a:spLocks noChangeArrowheads="1"/>
          </p:cNvSpPr>
          <p:nvPr/>
        </p:nvSpPr>
        <p:spPr bwMode="auto">
          <a:xfrm>
            <a:off x="3060229" y="9037389"/>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8</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652" y="8274248"/>
            <a:ext cx="5229225" cy="619125"/>
          </a:xfrm>
          <a:prstGeom prst="rect">
            <a:avLst/>
          </a:prstGeom>
          <a:noFill/>
          <a:ln>
            <a:noFill/>
          </a:ln>
        </p:spPr>
      </p:pic>
    </p:spTree>
    <p:extLst>
      <p:ext uri="{BB962C8B-B14F-4D97-AF65-F5344CB8AC3E}">
        <p14:creationId xmlns:p14="http://schemas.microsoft.com/office/powerpoint/2010/main" val="2351155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570045" y="514138"/>
            <a:ext cx="5802552" cy="1430044"/>
          </a:xfrm>
          <a:prstGeom prst="rect">
            <a:avLst/>
          </a:prstGeom>
          <a:noFill/>
          <a:ln w="9525">
            <a:noFill/>
            <a:miter lim="800000"/>
            <a:headEnd/>
            <a:tailEnd/>
          </a:ln>
        </p:spPr>
        <p:txBody>
          <a:bodyPr wrap="square" lIns="90334" tIns="45167" rIns="90334" bIns="45167">
            <a:spAutoFit/>
          </a:bodyPr>
          <a:lstStyle/>
          <a:p>
            <a:pPr marL="178785" indent="-178785" algn="l">
              <a:spcBef>
                <a:spcPct val="50000"/>
              </a:spcBef>
              <a:spcAft>
                <a:spcPts val="600"/>
              </a:spcAft>
              <a:tabLst>
                <a:tab pos="178785" algn="l"/>
              </a:tabLst>
            </a:pPr>
            <a:r>
              <a:rPr lang="ja-JP" altLang="en-US" dirty="0" smtClean="0">
                <a:solidFill>
                  <a:srgbClr val="0033CC"/>
                </a:solidFill>
                <a:latin typeface="HG丸ｺﾞｼｯｸM-PRO" pitchFamily="50" charset="-128"/>
                <a:ea typeface="HG丸ｺﾞｼｯｸM-PRO" pitchFamily="50" charset="-128"/>
              </a:rPr>
              <a:t>◆ </a:t>
            </a:r>
            <a:r>
              <a:rPr lang="ja-JP" altLang="en-US" b="1" dirty="0" smtClean="0">
                <a:solidFill>
                  <a:srgbClr val="0033CC"/>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a:t>
            </a:r>
            <a:r>
              <a:rPr lang="ja-JP" altLang="en-US" dirty="0">
                <a:latin typeface="+mn-ea"/>
                <a:ea typeface="ＤＨＰ特太ゴシック体" pitchFamily="2" charset="-128"/>
              </a:rPr>
              <a:t>給付の</a:t>
            </a:r>
            <a:r>
              <a:rPr lang="ja-JP" altLang="en-US" dirty="0" smtClean="0">
                <a:latin typeface="+mn-ea"/>
                <a:ea typeface="ＤＨＰ特太ゴシック体" pitchFamily="2" charset="-128"/>
              </a:rPr>
              <a:t>種類</a:t>
            </a:r>
            <a:endParaRPr lang="en-US" altLang="ja-JP" dirty="0" smtClean="0">
              <a:latin typeface="+mn-ea"/>
              <a:ea typeface="ＤＨＰ特太ゴシック体" pitchFamily="2" charset="-128"/>
            </a:endParaRPr>
          </a:p>
          <a:p>
            <a:pPr marL="178785" indent="-457200" algn="l">
              <a:spcBef>
                <a:spcPts val="600"/>
              </a:spcBef>
              <a:spcAft>
                <a:spcPts val="600"/>
              </a:spcAft>
              <a:tabLst>
                <a:tab pos="178785" algn="l"/>
              </a:tabLst>
            </a:pPr>
            <a:r>
              <a:rPr lang="ja-JP" altLang="en-US" sz="1400" b="1"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支援</a:t>
            </a:r>
            <a:r>
              <a:rPr lang="ja-JP" altLang="en-US" sz="1400" dirty="0">
                <a:latin typeface="HG丸ｺﾞｼｯｸM-PRO" pitchFamily="50" charset="-128"/>
                <a:ea typeface="HG丸ｺﾞｼｯｸM-PRO" pitchFamily="50" charset="-128"/>
              </a:rPr>
              <a:t>給付に</a:t>
            </a:r>
            <a:r>
              <a:rPr lang="ja-JP" altLang="en-US" sz="1400" dirty="0" smtClean="0">
                <a:latin typeface="HG丸ｺﾞｼｯｸM-PRO" pitchFamily="50" charset="-128"/>
                <a:ea typeface="HG丸ｺﾞｼｯｸM-PRO" pitchFamily="50" charset="-128"/>
              </a:rPr>
              <a:t>は次</a:t>
            </a:r>
            <a:r>
              <a:rPr lang="ja-JP" altLang="en-US" sz="1400" dirty="0">
                <a:latin typeface="HG丸ｺﾞｼｯｸM-PRO" pitchFamily="50" charset="-128"/>
                <a:ea typeface="HG丸ｺﾞｼｯｸM-PRO" pitchFamily="50" charset="-128"/>
              </a:rPr>
              <a:t>のような</a:t>
            </a:r>
            <a:r>
              <a:rPr lang="ja-JP" altLang="en-US" sz="1400" dirty="0" smtClean="0">
                <a:latin typeface="HG丸ｺﾞｼｯｸM-PRO" pitchFamily="50" charset="-128"/>
                <a:ea typeface="HG丸ｺﾞｼｯｸM-PRO" pitchFamily="50" charset="-128"/>
              </a:rPr>
              <a:t>種類があり、支給を受ける世帯の必要に応じて、以下の各支援給付を組み合わせて支援給付費が支給されます。</a:t>
            </a:r>
            <a:endParaRPr lang="ja-JP" altLang="en-US" sz="1400" dirty="0">
              <a:latin typeface="HG丸ｺﾞｼｯｸM-PRO" pitchFamily="50" charset="-128"/>
              <a:ea typeface="HG丸ｺﾞｼｯｸM-PRO" pitchFamily="50" charset="-128"/>
            </a:endParaRPr>
          </a:p>
          <a:p>
            <a:pPr marL="178785" indent="-457200" algn="l" fontAlgn="auto">
              <a:lnSpc>
                <a:spcPct val="50000"/>
              </a:lnSpc>
              <a:spcBef>
                <a:spcPts val="600"/>
              </a:spcBef>
              <a:spcAft>
                <a:spcPts val="600"/>
              </a:spcAft>
              <a:tabLst>
                <a:tab pos="178785" algn="l"/>
              </a:tabLst>
            </a:pPr>
            <a:r>
              <a:rPr lang="ja-JP" altLang="en-US" sz="1400" dirty="0">
                <a:latin typeface="HG丸ｺﾞｼｯｸM-PRO" pitchFamily="50" charset="-128"/>
                <a:ea typeface="HG丸ｺﾞｼｯｸM-PRO" pitchFamily="50" charset="-128"/>
              </a:rPr>
              <a:t>　　</a:t>
            </a:r>
            <a:endParaRPr lang="ja-JP" altLang="en-US" sz="1400" dirty="0"/>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9</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メモ 4"/>
          <p:cNvSpPr/>
          <p:nvPr/>
        </p:nvSpPr>
        <p:spPr bwMode="auto">
          <a:xfrm>
            <a:off x="539949" y="1764581"/>
            <a:ext cx="5832648" cy="6624736"/>
          </a:xfrm>
          <a:prstGeom prst="foldedCorner">
            <a:avLst>
              <a:gd name="adj" fmla="val 6216"/>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178785" indent="-178785" algn="l" fontAlgn="auto">
              <a:lnSpc>
                <a:spcPct val="50000"/>
              </a:lnSpc>
              <a:spcBef>
                <a:spcPct val="50000"/>
              </a:spcBef>
              <a:tabLst>
                <a:tab pos="178785" algn="l"/>
              </a:tabLst>
            </a:pPr>
            <a:r>
              <a:rPr lang="en-US" altLang="ja-JP" sz="1200" dirty="0" smtClean="0">
                <a:solidFill>
                  <a:srgbClr val="00CCFF"/>
                </a:solidFill>
                <a:latin typeface="HG丸ｺﾞｼｯｸM-PRO" pitchFamily="50" charset="-128"/>
                <a:ea typeface="HG丸ｺﾞｼｯｸM-PRO" pitchFamily="50" charset="-128"/>
              </a:rPr>
              <a:t>     </a:t>
            </a:r>
          </a:p>
          <a:p>
            <a:pPr marL="178785" indent="-178785" algn="l" fontAlgn="auto">
              <a:lnSpc>
                <a:spcPct val="50000"/>
              </a:lnSpc>
              <a:spcBef>
                <a:spcPct val="50000"/>
              </a:spcBef>
              <a:tabLst>
                <a:tab pos="178785" algn="l"/>
              </a:tabLst>
            </a:pPr>
            <a:r>
              <a:rPr lang="ja-JP" altLang="en-US" sz="1200" dirty="0" smtClean="0">
                <a:solidFill>
                  <a:srgbClr val="00CCFF"/>
                </a:solidFill>
                <a:latin typeface="HG丸ｺﾞｼｯｸM-PRO" pitchFamily="50" charset="-128"/>
                <a:ea typeface="HG丸ｺﾞｼｯｸM-PRO" pitchFamily="50" charset="-128"/>
              </a:rPr>
              <a:t>　 </a:t>
            </a:r>
            <a:r>
              <a:rPr lang="en-US" altLang="ja-JP" sz="1200" dirty="0" smtClean="0">
                <a:solidFill>
                  <a:srgbClr val="00CCFF"/>
                </a:solidFill>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 </a:t>
            </a:r>
            <a:r>
              <a:rPr lang="ja-JP" altLang="en-US" sz="2000" b="1" spc="300" dirty="0" smtClean="0">
                <a:latin typeface="HG丸ｺﾞｼｯｸM-PRO" pitchFamily="50" charset="-128"/>
                <a:ea typeface="HG丸ｺﾞｼｯｸM-PRO" pitchFamily="50" charset="-128"/>
              </a:rPr>
              <a:t>生活</a:t>
            </a:r>
            <a:r>
              <a:rPr lang="ja-JP" altLang="en-US" sz="1600" b="1" dirty="0" smtClean="0">
                <a:latin typeface="HG丸ｺﾞｼｯｸM-PRO" pitchFamily="50" charset="-128"/>
                <a:ea typeface="HG丸ｺﾞｼｯｸM-PRO" pitchFamily="50" charset="-128"/>
              </a:rPr>
              <a:t>支援給付</a:t>
            </a:r>
            <a:r>
              <a:rPr lang="ja-JP" altLang="en-US" sz="1300" dirty="0" smtClean="0">
                <a:latin typeface="HG丸ｺﾞｼｯｸM-PRO" pitchFamily="50" charset="-128"/>
                <a:ea typeface="HG丸ｺﾞｼｯｸM-PRO" pitchFamily="50" charset="-128"/>
              </a:rPr>
              <a:t>　　  日常の生活に必要な食費や光熱水費、衣類</a:t>
            </a:r>
            <a:endParaRPr lang="en-US" altLang="ja-JP" sz="13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r>
              <a:rPr lang="en-US" altLang="ja-JP"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などの費用</a:t>
            </a:r>
            <a:endParaRPr lang="en-US" altLang="ja-JP" sz="13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en-US" altLang="ja-JP" sz="1300" dirty="0" smtClean="0">
                <a:latin typeface="HG丸ｺﾞｼｯｸM-PRO" pitchFamily="50" charset="-128"/>
                <a:ea typeface="HG丸ｺﾞｼｯｸM-PRO" pitchFamily="50" charset="-128"/>
              </a:rPr>
              <a:t>※</a:t>
            </a:r>
            <a:r>
              <a:rPr lang="ja-JP" altLang="en-US" sz="1300" dirty="0" smtClean="0">
                <a:latin typeface="HG丸ｺﾞｼｯｸM-PRO" pitchFamily="50" charset="-128"/>
                <a:ea typeface="HG丸ｺﾞｼｯｸM-PRO" pitchFamily="50" charset="-128"/>
              </a:rPr>
              <a:t>　以下のような事情等により額が変わることがあります。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（例） ◎６５歳になったとき・・・介護保険料分の加算がつきます。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◎７０歳になったとき・・・年齢に応じた減額があります。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◎１１月から３月まで・・・冬期加算がつきます。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◎１２月　　　　　   ・・・期末一時支援給付がつきます。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住宅</a:t>
            </a:r>
            <a:r>
              <a:rPr lang="ja-JP" altLang="en-US" sz="1600" b="1" dirty="0" smtClean="0">
                <a:latin typeface="HG丸ｺﾞｼｯｸM-PRO" pitchFamily="50" charset="-128"/>
                <a:ea typeface="HG丸ｺﾞｼｯｸM-PRO" pitchFamily="50" charset="-128"/>
              </a:rPr>
              <a:t>支援給付</a:t>
            </a:r>
            <a:r>
              <a:rPr lang="ja-JP" altLang="en-US" sz="1300" dirty="0" smtClean="0">
                <a:latin typeface="HG丸ｺﾞｼｯｸM-PRO" pitchFamily="50" charset="-128"/>
                <a:ea typeface="HG丸ｺﾞｼｯｸM-PRO" pitchFamily="50" charset="-128"/>
              </a:rPr>
              <a:t>　　  家賃など住居に関する費用</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（一定の限度があります。）</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300" b="1"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医療</a:t>
            </a:r>
            <a:r>
              <a:rPr lang="ja-JP" altLang="en-US" sz="1600" b="1" dirty="0" smtClean="0">
                <a:latin typeface="HG丸ｺﾞｼｯｸM-PRO" pitchFamily="50" charset="-128"/>
                <a:ea typeface="HG丸ｺﾞｼｯｸM-PRO" pitchFamily="50" charset="-128"/>
              </a:rPr>
              <a:t>支援給付</a:t>
            </a:r>
            <a:r>
              <a:rPr lang="ja-JP" altLang="en-US" sz="1300" b="1"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病院などの医療機関における必要診療費や</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通院費（診療費については実施機関が医療</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機関に支払います。）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介護</a:t>
            </a:r>
            <a:r>
              <a:rPr lang="ja-JP" altLang="en-US" sz="1600" b="1" dirty="0" smtClean="0">
                <a:latin typeface="HG丸ｺﾞｼｯｸM-PRO" pitchFamily="50" charset="-128"/>
                <a:ea typeface="HG丸ｺﾞｼｯｸM-PRO" pitchFamily="50" charset="-128"/>
              </a:rPr>
              <a:t>支援給付</a:t>
            </a:r>
            <a:r>
              <a:rPr lang="ja-JP" altLang="en-US" sz="1300" dirty="0" smtClean="0">
                <a:latin typeface="HG丸ｺﾞｼｯｸM-PRO" pitchFamily="50" charset="-128"/>
                <a:ea typeface="HG丸ｺﾞｼｯｸM-PRO" pitchFamily="50" charset="-128"/>
              </a:rPr>
              <a:t>　　  介護保険の給付対象となるサービスを受け</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300" dirty="0" err="1" smtClean="0">
                <a:latin typeface="HG丸ｺﾞｼｯｸM-PRO" pitchFamily="50" charset="-128"/>
                <a:ea typeface="HG丸ｺﾞｼｯｸM-PRO" pitchFamily="50" charset="-128"/>
              </a:rPr>
              <a:t>るのに</a:t>
            </a:r>
            <a:r>
              <a:rPr lang="ja-JP" altLang="en-US" sz="1300" dirty="0" smtClean="0">
                <a:latin typeface="HG丸ｺﾞｼｯｸM-PRO" pitchFamily="50" charset="-128"/>
                <a:ea typeface="HG丸ｺﾞｼｯｸM-PRO" pitchFamily="50" charset="-128"/>
              </a:rPr>
              <a:t>必要な費用</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出産</a:t>
            </a:r>
            <a:r>
              <a:rPr lang="ja-JP" altLang="en-US" sz="1600" b="1" dirty="0" smtClean="0">
                <a:latin typeface="HG丸ｺﾞｼｯｸM-PRO" pitchFamily="50" charset="-128"/>
                <a:ea typeface="HG丸ｺﾞｼｯｸM-PRO" pitchFamily="50" charset="-128"/>
              </a:rPr>
              <a:t>支援給付</a:t>
            </a:r>
            <a:r>
              <a:rPr lang="ja-JP" altLang="en-US" sz="16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出産のための費用</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生業</a:t>
            </a:r>
            <a:r>
              <a:rPr lang="ja-JP" altLang="en-US" sz="1600" b="1" dirty="0" smtClean="0">
                <a:latin typeface="HG丸ｺﾞｼｯｸM-PRO" pitchFamily="50" charset="-128"/>
                <a:ea typeface="HG丸ｺﾞｼｯｸM-PRO" pitchFamily="50" charset="-128"/>
              </a:rPr>
              <a:t>支援給付</a:t>
            </a:r>
            <a:r>
              <a:rPr lang="ja-JP" altLang="en-US" sz="1300" b="1"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小規模な事業を始めるための費用</a:t>
            </a:r>
          </a:p>
          <a:p>
            <a:pPr marL="178785" indent="-178785" algn="l">
              <a:tabLst>
                <a:tab pos="178785" algn="l"/>
              </a:tabLst>
            </a:pPr>
            <a:r>
              <a:rPr lang="ja-JP" altLang="en-US" sz="1300" dirty="0" smtClean="0">
                <a:latin typeface="HG丸ｺﾞｼｯｸM-PRO" pitchFamily="50" charset="-128"/>
                <a:ea typeface="HG丸ｺﾞｼｯｸM-PRO" pitchFamily="50" charset="-128"/>
              </a:rPr>
              <a:t>　　　　　　　　　　　　       手に職をつけるための技能習得費用</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葬祭</a:t>
            </a:r>
            <a:r>
              <a:rPr lang="ja-JP" altLang="en-US" sz="1600" b="1" dirty="0" smtClean="0">
                <a:latin typeface="HG丸ｺﾞｼｯｸM-PRO" pitchFamily="50" charset="-128"/>
                <a:ea typeface="HG丸ｺﾞｼｯｸM-PRO" pitchFamily="50" charset="-128"/>
              </a:rPr>
              <a:t>支援給付</a:t>
            </a:r>
            <a:r>
              <a:rPr lang="ja-JP" altLang="en-US" sz="1300" b="1"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葬式のための費用</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（他に葬祭を行う遺族がいる場合には、給付</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を受けることができません。）</a:t>
            </a:r>
            <a:endParaRPr lang="ja-JP" altLang="en-US" sz="1300" dirty="0"/>
          </a:p>
        </p:txBody>
      </p:sp>
      <p:sp>
        <p:nvSpPr>
          <p:cNvPr id="7" name="Text Box 4"/>
          <p:cNvSpPr txBox="1">
            <a:spLocks noChangeArrowheads="1"/>
          </p:cNvSpPr>
          <p:nvPr/>
        </p:nvSpPr>
        <p:spPr bwMode="auto">
          <a:xfrm>
            <a:off x="611957" y="8366167"/>
            <a:ext cx="5760640" cy="716580"/>
          </a:xfrm>
          <a:prstGeom prst="rect">
            <a:avLst/>
          </a:prstGeom>
          <a:noFill/>
          <a:ln w="9525">
            <a:noFill/>
            <a:miter lim="800000"/>
            <a:headEnd/>
            <a:tailEnd/>
          </a:ln>
        </p:spPr>
        <p:txBody>
          <a:bodyPr wrap="square" lIns="90334" tIns="45167" rIns="90334" bIns="45167">
            <a:spAutoFit/>
          </a:bodyPr>
          <a:lstStyle/>
          <a:p>
            <a:pPr marL="178785" indent="-178785" algn="l" fontAlgn="auto">
              <a:lnSpc>
                <a:spcPct val="50000"/>
              </a:lnSpc>
              <a:spcBef>
                <a:spcPct val="50000"/>
              </a:spcBef>
              <a:buFont typeface="Wingdings" pitchFamily="2" charset="2"/>
              <a:buChar char="p"/>
              <a:tabLst>
                <a:tab pos="178785" algn="l"/>
              </a:tabLst>
            </a:pPr>
            <a:endParaRPr lang="en-US" altLang="ja-JP" sz="1400" dirty="0" smtClean="0">
              <a:latin typeface="HG丸ｺﾞｼｯｸM-PRO" pitchFamily="50" charset="-128"/>
              <a:ea typeface="HG丸ｺﾞｼｯｸM-PRO" pitchFamily="50" charset="-128"/>
            </a:endParaRPr>
          </a:p>
          <a:p>
            <a:pPr algn="l" fontAlgn="auto">
              <a:lnSpc>
                <a:spcPts val="2000"/>
              </a:lnSpc>
              <a:spcBef>
                <a:spcPts val="300"/>
              </a:spcBef>
              <a:tabLst>
                <a:tab pos="178785" algn="l"/>
              </a:tabLst>
            </a:pP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ご本人が受けられる支援給付については支給決定（変更）通知書をご覧ください。（Ｐ．</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３に通知書貼付欄あり）</a:t>
            </a:r>
            <a:endParaRPr lang="en-US" altLang="ja-JP" sz="1400"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021793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683965" y="3420765"/>
            <a:ext cx="5688632" cy="4032448"/>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l">
              <a:lnSpc>
                <a:spcPct val="120000"/>
              </a:lnSpc>
              <a:defRPr/>
            </a:pPr>
            <a:endParaRPr lang="ja-JP" altLang="en-US" sz="1400" dirty="0" smtClean="0">
              <a:latin typeface="HG丸ｺﾞｼｯｸM-PRO" pitchFamily="50" charset="-128"/>
              <a:ea typeface="HG丸ｺﾞｼｯｸM-PRO" pitchFamily="50" charset="-128"/>
            </a:endParaRPr>
          </a:p>
        </p:txBody>
      </p:sp>
      <p:sp>
        <p:nvSpPr>
          <p:cNvPr id="7172" name="Text Box 4"/>
          <p:cNvSpPr txBox="1">
            <a:spLocks noChangeArrowheads="1"/>
          </p:cNvSpPr>
          <p:nvPr/>
        </p:nvSpPr>
        <p:spPr bwMode="auto">
          <a:xfrm>
            <a:off x="467941" y="1332533"/>
            <a:ext cx="5760640" cy="8051344"/>
          </a:xfrm>
          <a:prstGeom prst="rect">
            <a:avLst/>
          </a:prstGeom>
          <a:noFill/>
          <a:ln w="9525">
            <a:noFill/>
            <a:miter lim="800000"/>
            <a:headEnd/>
            <a:tailEnd/>
          </a:ln>
        </p:spPr>
        <p:txBody>
          <a:bodyPr wrap="square" lIns="90334" tIns="45167" rIns="90334" bIns="45167">
            <a:spAutoFit/>
          </a:bodyPr>
          <a:lstStyle/>
          <a:p>
            <a:pPr algn="l">
              <a:lnSpc>
                <a:spcPct val="130000"/>
              </a:lnSpc>
            </a:pPr>
            <a:r>
              <a:rPr lang="ja-JP" altLang="en-US" dirty="0" smtClean="0">
                <a:solidFill>
                  <a:srgbClr val="0033CC"/>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支援給付の窓口</a:t>
            </a:r>
            <a:endParaRPr lang="en-US" altLang="ja-JP" dirty="0" smtClean="0">
              <a:latin typeface="+mn-ea"/>
              <a:ea typeface="ＤＨＰ特太ゴシック体" pitchFamily="2" charset="-128"/>
            </a:endParaRPr>
          </a:p>
          <a:p>
            <a:pPr marL="174625" indent="-174625" algn="l">
              <a:lnSpc>
                <a:spcPct val="130000"/>
              </a:lnSpc>
            </a:pPr>
            <a:r>
              <a:rPr lang="ja-JP" altLang="en-US" sz="1400" dirty="0" smtClean="0">
                <a:latin typeface="HG丸ｺﾞｼｯｸM-PRO" pitchFamily="50" charset="-128"/>
                <a:ea typeface="HG丸ｺﾞｼｯｸM-PRO" pitchFamily="50" charset="-128"/>
              </a:rPr>
              <a:t>　　支援給付の窓口は、あなたの居住地の市役所・区役所・町村役場や福祉事務所などの支援給付の実施機関になります。</a:t>
            </a:r>
            <a:endParaRPr lang="en-US" altLang="ja-JP" sz="1400" dirty="0" smtClean="0">
              <a:latin typeface="HG丸ｺﾞｼｯｸM-PRO" pitchFamily="50" charset="-128"/>
              <a:ea typeface="HG丸ｺﾞｼｯｸM-PRO" pitchFamily="50" charset="-128"/>
            </a:endParaRPr>
          </a:p>
          <a:p>
            <a:pPr algn="l">
              <a:lnSpc>
                <a:spcPts val="600"/>
              </a:lnSpc>
            </a:pPr>
            <a:r>
              <a:rPr lang="ja-JP" altLang="en-US" sz="1400" dirty="0" smtClean="0">
                <a:latin typeface="HG丸ｺﾞｼｯｸM-PRO" pitchFamily="50" charset="-128"/>
                <a:ea typeface="HG丸ｺﾞｼｯｸM-PRO" pitchFamily="50" charset="-128"/>
              </a:rPr>
              <a:t>　</a:t>
            </a:r>
          </a:p>
          <a:p>
            <a:pPr algn="l"/>
            <a:r>
              <a:rPr lang="ja-JP" altLang="en-US" sz="1400" dirty="0" smtClean="0">
                <a:latin typeface="HG丸ｺﾞｼｯｸM-PRO" pitchFamily="50" charset="-128"/>
                <a:ea typeface="HG丸ｺﾞｼｯｸM-PRO" pitchFamily="50" charset="-128"/>
              </a:rPr>
              <a:t>　☆あなたの実施機関の連絡先は　　</a:t>
            </a:r>
            <a:r>
              <a:rPr lang="en-US" altLang="ja-JP" sz="1400" dirty="0" smtClean="0">
                <a:latin typeface="HG丸ｺﾞｼｯｸM-PRO" pitchFamily="50" charset="-128"/>
                <a:ea typeface="HG丸ｺﾞｼｯｸM-PRO" pitchFamily="50" charset="-128"/>
              </a:rPr>
              <a:t>25</a:t>
            </a:r>
            <a:r>
              <a:rPr lang="ja-JP" altLang="en-US" sz="1400" dirty="0" smtClean="0">
                <a:latin typeface="HG丸ｺﾞｼｯｸM-PRO" pitchFamily="50" charset="-128"/>
                <a:ea typeface="HG丸ｺﾞｼｯｸM-PRO" pitchFamily="50" charset="-128"/>
              </a:rPr>
              <a:t>ページ</a:t>
            </a:r>
            <a:r>
              <a:rPr lang="ja-JP" altLang="en-US" sz="1400" dirty="0" smtClean="0">
                <a:latin typeface="HG丸ｺﾞｼｯｸM-PRO" pitchFamily="50" charset="-128"/>
                <a:ea typeface="HG丸ｺﾞｼｯｸM-PRO" pitchFamily="50" charset="-128"/>
              </a:rPr>
              <a:t>を</a:t>
            </a:r>
            <a:r>
              <a:rPr lang="ja-JP" altLang="en-US" sz="1400" dirty="0" smtClean="0">
                <a:latin typeface="HG丸ｺﾞｼｯｸM-PRO" pitchFamily="50" charset="-128"/>
                <a:ea typeface="HG丸ｺﾞｼｯｸM-PRO" pitchFamily="50" charset="-128"/>
              </a:rPr>
              <a:t>ご覧下さい。</a:t>
            </a:r>
            <a:endParaRPr lang="en-US" altLang="ja-JP" sz="1400" dirty="0" smtClean="0">
              <a:latin typeface="HG丸ｺﾞｼｯｸM-PRO" pitchFamily="50" charset="-128"/>
              <a:ea typeface="HG丸ｺﾞｼｯｸM-PRO" pitchFamily="50" charset="-128"/>
            </a:endParaRPr>
          </a:p>
          <a:p>
            <a:pPr algn="l">
              <a:lnSpc>
                <a:spcPts val="600"/>
              </a:lnSpc>
            </a:pPr>
            <a:endParaRPr lang="ja-JP" altLang="en-US" dirty="0" smtClean="0">
              <a:solidFill>
                <a:srgbClr val="0033CC"/>
              </a:solidFill>
              <a:latin typeface="HG丸ｺﾞｼｯｸM-PRO" pitchFamily="50" charset="-128"/>
              <a:ea typeface="ＤＨＰ特太ゴシック体" pitchFamily="2" charset="-128"/>
            </a:endParaRPr>
          </a:p>
          <a:p>
            <a:pPr algn="l">
              <a:lnSpc>
                <a:spcPct val="130000"/>
              </a:lnSpc>
            </a:pPr>
            <a:r>
              <a:rPr lang="ja-JP" altLang="en-US" dirty="0" smtClean="0">
                <a:solidFill>
                  <a:srgbClr val="0033CC"/>
                </a:solidFill>
                <a:latin typeface="HG丸ｺﾞｼｯｸM-PRO" pitchFamily="50" charset="-128"/>
                <a:ea typeface="ＤＨＰ特太ゴシック体" pitchFamily="2" charset="-128"/>
              </a:rPr>
              <a:t>◆  </a:t>
            </a:r>
            <a:r>
              <a:rPr lang="ja-JP" altLang="en-US" dirty="0" smtClean="0">
                <a:latin typeface="+mn-ea"/>
                <a:ea typeface="ＤＨＰ特太ゴシック体" pitchFamily="2" charset="-128"/>
              </a:rPr>
              <a:t>お願い</a:t>
            </a:r>
            <a:r>
              <a:rPr lang="ja-JP" altLang="en-US" dirty="0">
                <a:latin typeface="+mn-ea"/>
                <a:ea typeface="ＤＨＰ特太ゴシック体" pitchFamily="2" charset="-128"/>
              </a:rPr>
              <a:t>する</a:t>
            </a:r>
            <a:r>
              <a:rPr lang="ja-JP" altLang="en-US" dirty="0" smtClean="0">
                <a:latin typeface="+mn-ea"/>
                <a:ea typeface="ＤＨＰ特太ゴシック体" pitchFamily="2" charset="-128"/>
              </a:rPr>
              <a:t>届出</a:t>
            </a:r>
            <a:endParaRPr lang="ja-JP" altLang="en-US" dirty="0">
              <a:latin typeface="+mn-ea"/>
              <a:ea typeface="ＤＨＰ特太ゴシック体" pitchFamily="2" charset="-128"/>
            </a:endParaRPr>
          </a:p>
          <a:p>
            <a:pPr marL="338751" indent="-338751" algn="l">
              <a:lnSpc>
                <a:spcPct val="120000"/>
              </a:lnSpc>
              <a:defRPr/>
            </a:pPr>
            <a:r>
              <a:rPr lang="ja-JP" altLang="en-US" dirty="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 １ </a:t>
            </a:r>
            <a:r>
              <a:rPr lang="ja-JP" altLang="en-US" sz="1600" b="1" dirty="0">
                <a:latin typeface="HG丸ｺﾞｼｯｸM-PRO" pitchFamily="50" charset="-128"/>
                <a:ea typeface="HG丸ｺﾞｼｯｸM-PRO" pitchFamily="50" charset="-128"/>
              </a:rPr>
              <a:t>収入の申告</a:t>
            </a:r>
            <a:endParaRPr lang="en-US" altLang="ja-JP" sz="1600" b="1" dirty="0">
              <a:latin typeface="HG丸ｺﾞｼｯｸM-PRO" pitchFamily="50" charset="-128"/>
              <a:ea typeface="HG丸ｺﾞｼｯｸM-PRO" pitchFamily="50" charset="-128"/>
            </a:endParaRPr>
          </a:p>
          <a:p>
            <a:pPr marL="338751" indent="-338751" algn="l">
              <a:lnSpc>
                <a:spcPct val="120000"/>
              </a:lnSpc>
              <a:defRPr/>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（１）</a:t>
            </a:r>
            <a:r>
              <a:rPr lang="ja-JP" altLang="en-US" sz="1600" dirty="0" smtClean="0">
                <a:latin typeface="HGPｺﾞｼｯｸE" pitchFamily="50" charset="-128"/>
                <a:ea typeface="HGPｺﾞｼｯｸE" pitchFamily="50" charset="-128"/>
              </a:rPr>
              <a:t>新たに支援給付を受給する方の収入の申告</a:t>
            </a:r>
            <a:endParaRPr lang="en-US" altLang="ja-JP" sz="1600" dirty="0" smtClean="0">
              <a:latin typeface="HGPｺﾞｼｯｸE" pitchFamily="50" charset="-128"/>
              <a:ea typeface="HGPｺﾞｼｯｸE" pitchFamily="50" charset="-128"/>
            </a:endParaRPr>
          </a:p>
          <a:p>
            <a:pPr marL="338751" indent="-338751" algn="l">
              <a:lnSpc>
                <a:spcPts val="1000"/>
              </a:lnSpc>
              <a:defRPr/>
            </a:pPr>
            <a:r>
              <a:rPr lang="ja-JP" altLang="en-US" sz="1400" b="1" dirty="0" smtClean="0">
                <a:latin typeface="HG丸ｺﾞｼｯｸM-PRO" pitchFamily="50" charset="-128"/>
                <a:ea typeface="HG丸ｺﾞｼｯｸM-PRO" pitchFamily="50" charset="-128"/>
              </a:rPr>
              <a:t>　</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○農業収入、年金収入及び公的給付金等の収入がある方</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直近の収入があった月の収入額</a:t>
            </a:r>
            <a:r>
              <a:rPr lang="ja-JP" altLang="en-US" sz="1400" dirty="0" smtClean="0">
                <a:latin typeface="HG丸ｺﾞｼｯｸM-PRO" pitchFamily="50" charset="-128"/>
                <a:ea typeface="HG丸ｺﾞｼｯｸM-PRO" pitchFamily="50" charset="-128"/>
              </a:rPr>
              <a:t>を申告してください。</a:t>
            </a:r>
          </a:p>
          <a:p>
            <a:pPr marL="338751" indent="-338751" algn="l">
              <a:lnSpc>
                <a:spcPct val="120000"/>
              </a:lnSpc>
              <a:defRPr/>
            </a:pPr>
            <a:r>
              <a:rPr lang="ja-JP" altLang="en-US" sz="1400" b="1" dirty="0" smtClean="0">
                <a:latin typeface="HG丸ｺﾞｼｯｸM-PRO" pitchFamily="50" charset="-128"/>
                <a:ea typeface="HG丸ｺﾞｼｯｸM-PRO" pitchFamily="50" charset="-128"/>
              </a:rPr>
              <a:t>         ○上記以外の勤労収入、事業（自営）収入、仕送り等の収入が</a:t>
            </a:r>
            <a:endParaRPr lang="en-US" altLang="ja-JP" sz="1400" b="1" dirty="0" smtClean="0">
              <a:latin typeface="HG丸ｺﾞｼｯｸM-PRO" pitchFamily="50" charset="-128"/>
              <a:ea typeface="HG丸ｺﾞｼｯｸM-PRO" pitchFamily="50" charset="-128"/>
            </a:endParaRPr>
          </a:p>
          <a:p>
            <a:pPr marL="338751" indent="-338751" algn="l">
              <a:lnSpc>
                <a:spcPct val="120000"/>
              </a:lnSpc>
              <a:defRPr/>
            </a:pPr>
            <a:r>
              <a:rPr lang="ja-JP" altLang="en-US" sz="1400" b="1" dirty="0" smtClean="0">
                <a:latin typeface="HG丸ｺﾞｼｯｸM-PRO" pitchFamily="50" charset="-128"/>
                <a:ea typeface="HG丸ｺﾞｼｯｸM-PRO" pitchFamily="50" charset="-128"/>
              </a:rPr>
              <a:t>　　　ある方</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直近月の収入の額</a:t>
            </a:r>
            <a:r>
              <a:rPr lang="ja-JP" altLang="en-US" sz="1400" dirty="0" smtClean="0">
                <a:latin typeface="HG丸ｺﾞｼｯｸM-PRO" pitchFamily="50" charset="-128"/>
                <a:ea typeface="HG丸ｺﾞｼｯｸM-PRO" pitchFamily="50" charset="-128"/>
              </a:rPr>
              <a:t>を申告してください。</a:t>
            </a:r>
            <a:endParaRPr lang="en-US" altLang="ja-JP" sz="1400" dirty="0" smtClean="0">
              <a:latin typeface="HG丸ｺﾞｼｯｸM-PRO" pitchFamily="50" charset="-128"/>
              <a:ea typeface="HG丸ｺﾞｼｯｸM-PRO" pitchFamily="50" charset="-128"/>
            </a:endParaRPr>
          </a:p>
          <a:p>
            <a:pPr marL="338751" indent="-338751" algn="l">
              <a:lnSpc>
                <a:spcPts val="800"/>
              </a:lnSpc>
              <a:defRPr/>
            </a:pPr>
            <a:r>
              <a:rPr lang="ja-JP" altLang="en-US" sz="1400" dirty="0" smtClean="0">
                <a:latin typeface="HG丸ｺﾞｼｯｸM-PRO" pitchFamily="50" charset="-128"/>
                <a:ea typeface="HG丸ｺﾞｼｯｸM-PRO" pitchFamily="50" charset="-128"/>
              </a:rPr>
              <a:t>　　</a:t>
            </a:r>
          </a:p>
          <a:p>
            <a:pPr marL="338751" indent="-338751" algn="l">
              <a:defRPr/>
            </a:pPr>
            <a:r>
              <a:rPr lang="ja-JP" altLang="en-US" sz="1400" dirty="0" smtClean="0">
                <a:latin typeface="HG丸ｺﾞｼｯｸM-PRO" pitchFamily="50" charset="-128"/>
                <a:ea typeface="HG丸ｺﾞｼｯｸM-PRO" pitchFamily="50" charset="-128"/>
              </a:rPr>
              <a:t>　　☆新たに支援給付を受給する方は、次の６月までは、収入が変動するたびに申告を行ってください。</a:t>
            </a:r>
            <a:endParaRPr lang="en-US" altLang="ja-JP" sz="1400" dirty="0" smtClean="0">
              <a:latin typeface="HG丸ｺﾞｼｯｸM-PRO" pitchFamily="50" charset="-128"/>
              <a:ea typeface="HG丸ｺﾞｼｯｸM-PRO" pitchFamily="50" charset="-128"/>
            </a:endParaRPr>
          </a:p>
          <a:p>
            <a:pPr marL="338751" indent="-338751" algn="l">
              <a:lnSpc>
                <a:spcPts val="800"/>
              </a:lnSpc>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（２）</a:t>
            </a:r>
            <a:r>
              <a:rPr lang="ja-JP" altLang="en-US" sz="1600" dirty="0" smtClean="0">
                <a:latin typeface="HGPｺﾞｼｯｸE" pitchFamily="50" charset="-128"/>
                <a:ea typeface="HGPｺﾞｼｯｸE" pitchFamily="50" charset="-128"/>
              </a:rPr>
              <a:t>支援給付を受給中の方の収入の申告</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基本的に年</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回毎年６月に前年分（１月～１２月）の収入を</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収入申告書に記載し、収入金額を証する資料（各種源泉控除等</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の内訳がわかる給与明細書、源泉徴収票、課税証明書、年金額</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改定通知書、年金振込通知書等）を添付して提出してください。</a:t>
            </a:r>
            <a:endParaRPr lang="en-US" altLang="ja-JP" sz="1400" dirty="0" smtClean="0">
              <a:latin typeface="HG丸ｺﾞｼｯｸM-PRO" pitchFamily="50" charset="-128"/>
              <a:ea typeface="HG丸ｺﾞｼｯｸM-PRO" pitchFamily="50" charset="-128"/>
            </a:endParaRPr>
          </a:p>
          <a:p>
            <a:pPr marL="338751" indent="-338751" algn="l">
              <a:lnSpc>
                <a:spcPct val="120000"/>
              </a:lnSpc>
              <a:defRPr/>
            </a:pPr>
            <a:endParaRPr lang="en-US" altLang="ja-JP" sz="1400" dirty="0" smtClean="0">
              <a:latin typeface="HG丸ｺﾞｼｯｸM-PRO" pitchFamily="50" charset="-128"/>
              <a:ea typeface="HG丸ｺﾞｼｯｸM-PRO" pitchFamily="50" charset="-128"/>
            </a:endParaRPr>
          </a:p>
          <a:p>
            <a:pPr algn="l">
              <a:lnSpc>
                <a:spcPct val="150000"/>
              </a:lnSpc>
              <a:spcBef>
                <a:spcPts val="300"/>
              </a:spcBef>
              <a:defRPr/>
            </a:pPr>
            <a:r>
              <a:rPr lang="ja-JP" altLang="en-US" sz="1400" b="1" dirty="0" smtClean="0">
                <a:latin typeface="HG丸ｺﾞｼｯｸM-PRO" pitchFamily="50" charset="-128"/>
                <a:ea typeface="HG丸ｺﾞｼｯｸM-PRO" pitchFamily="50" charset="-128"/>
              </a:rPr>
              <a:t>　　○収入申告書に記載する収入</a:t>
            </a:r>
          </a:p>
          <a:p>
            <a:pPr algn="l">
              <a:lnSpc>
                <a:spcPct val="120000"/>
              </a:lnSpc>
              <a:defRPr/>
            </a:pPr>
            <a:r>
              <a:rPr lang="ja-JP" altLang="en-US" sz="1400" dirty="0" smtClean="0">
                <a:latin typeface="HG丸ｺﾞｼｯｸM-PRO" pitchFamily="50" charset="-128"/>
                <a:ea typeface="HG丸ｺﾞｼｯｸM-PRO" pitchFamily="50" charset="-128"/>
              </a:rPr>
              <a:t>　　　・給料、ボーナス、退職金などの勤労収入</a:t>
            </a:r>
          </a:p>
          <a:p>
            <a:pPr algn="l">
              <a:lnSpc>
                <a:spcPct val="120000"/>
              </a:lnSpc>
              <a:defRPr/>
            </a:pPr>
            <a:r>
              <a:rPr lang="ja-JP" altLang="en-US" sz="1400" dirty="0" smtClean="0">
                <a:latin typeface="HG丸ｺﾞｼｯｸM-PRO" pitchFamily="50" charset="-128"/>
                <a:ea typeface="HG丸ｺﾞｼｯｸM-PRO" pitchFamily="50" charset="-128"/>
              </a:rPr>
              <a:t>　　　・農業や事業（自営）による収入</a:t>
            </a:r>
          </a:p>
          <a:p>
            <a:pPr algn="l">
              <a:lnSpc>
                <a:spcPct val="120000"/>
              </a:lnSpc>
              <a:defRPr/>
            </a:pPr>
            <a:r>
              <a:rPr lang="ja-JP" altLang="en-US" sz="1400" dirty="0" smtClean="0">
                <a:latin typeface="HG丸ｺﾞｼｯｸM-PRO" pitchFamily="50" charset="-128"/>
                <a:ea typeface="HG丸ｺﾞｼｯｸM-PRO" pitchFamily="50" charset="-128"/>
              </a:rPr>
              <a:t>　　　・年金、手当や公的給付金などの収入</a:t>
            </a:r>
          </a:p>
          <a:p>
            <a:pPr algn="l">
              <a:lnSpc>
                <a:spcPct val="120000"/>
              </a:lnSpc>
              <a:defRPr/>
            </a:pPr>
            <a:r>
              <a:rPr lang="ja-JP" altLang="en-US" sz="1400" dirty="0" smtClean="0">
                <a:latin typeface="HG丸ｺﾞｼｯｸM-PRO" pitchFamily="50" charset="-128"/>
                <a:ea typeface="HG丸ｺﾞｼｯｸM-PRO" pitchFamily="50" charset="-128"/>
              </a:rPr>
              <a:t>　　　・仕送りや財産収入</a:t>
            </a:r>
          </a:p>
          <a:p>
            <a:pPr algn="l">
              <a:lnSpc>
                <a:spcPct val="120000"/>
              </a:lnSpc>
              <a:defRPr/>
            </a:pPr>
            <a:r>
              <a:rPr lang="ja-JP" altLang="en-US" sz="1400" dirty="0" smtClean="0">
                <a:latin typeface="HG丸ｺﾞｼｯｸM-PRO" pitchFamily="50" charset="-128"/>
                <a:ea typeface="HG丸ｺﾞｼｯｸM-PRO" pitchFamily="50" charset="-128"/>
              </a:rPr>
              <a:t>　　　・慰謝料や保険金などの臨時的な収入　など </a:t>
            </a:r>
            <a:endParaRPr lang="ja-JP" altLang="en-US" sz="1400" dirty="0">
              <a:latin typeface="Arial" pitchFamily="34" charset="0"/>
            </a:endParaRPr>
          </a:p>
        </p:txBody>
      </p:sp>
      <p:sp>
        <p:nvSpPr>
          <p:cNvPr id="8" name="AutoShape 5"/>
          <p:cNvSpPr>
            <a:spLocks noChangeArrowheads="1"/>
          </p:cNvSpPr>
          <p:nvPr/>
        </p:nvSpPr>
        <p:spPr bwMode="auto">
          <a:xfrm>
            <a:off x="395933" y="396429"/>
            <a:ext cx="6192688" cy="72008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endParaRPr lang="en-US" altLang="ja-JP" sz="2400" b="1" dirty="0" smtClean="0">
              <a:latin typeface="HG丸ｺﾞｼｯｸM-PRO" pitchFamily="50" charset="-128"/>
              <a:ea typeface="HG丸ｺﾞｼｯｸM-PRO" pitchFamily="50" charset="-128"/>
            </a:endParaRPr>
          </a:p>
        </p:txBody>
      </p:sp>
      <p:sp>
        <p:nvSpPr>
          <p:cNvPr id="7173" name="Text Box 5"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10</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AutoShape 5"/>
          <p:cNvSpPr>
            <a:spLocks noChangeArrowheads="1"/>
          </p:cNvSpPr>
          <p:nvPr/>
        </p:nvSpPr>
        <p:spPr bwMode="auto">
          <a:xfrm>
            <a:off x="467941" y="396429"/>
            <a:ext cx="6120680" cy="720080"/>
          </a:xfrm>
          <a:prstGeom prst="roundRect">
            <a:avLst>
              <a:gd name="adj" fmla="val 15014"/>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228600" indent="-228600">
              <a:spcBef>
                <a:spcPts val="0"/>
              </a:spcBef>
              <a:buAutoNum type="arabicDbPlain" startAt="4"/>
            </a:pPr>
            <a:r>
              <a:rPr lang="ja-JP" altLang="en-US" b="1" dirty="0" smtClean="0">
                <a:latin typeface="HG丸ｺﾞｼｯｸM-PRO" pitchFamily="50" charset="-128"/>
                <a:ea typeface="HG丸ｺﾞｼｯｸM-PRO" pitchFamily="50" charset="-128"/>
              </a:rPr>
              <a:t>　</a:t>
            </a:r>
            <a:r>
              <a:rPr lang="ja-JP" altLang="en-US" sz="2000" b="1" dirty="0" smtClean="0">
                <a:latin typeface="HG丸ｺﾞｼｯｸM-PRO" pitchFamily="50" charset="-128"/>
                <a:ea typeface="HG丸ｺﾞｼｯｸM-PRO" pitchFamily="50" charset="-128"/>
              </a:rPr>
              <a:t>支援給付を受けている方</a:t>
            </a:r>
            <a:r>
              <a:rPr lang="en-US" altLang="ja-JP" sz="2000" b="1" dirty="0" smtClean="0">
                <a:latin typeface="HG丸ｺﾞｼｯｸM-PRO" pitchFamily="50" charset="-128"/>
                <a:ea typeface="HG丸ｺﾞｼｯｸM-PRO" pitchFamily="50" charset="-128"/>
              </a:rPr>
              <a:t>(</a:t>
            </a:r>
            <a:r>
              <a:rPr lang="ja-JP" altLang="en-US" sz="2000" b="1" dirty="0" smtClean="0">
                <a:latin typeface="HG丸ｺﾞｼｯｸM-PRO" pitchFamily="50" charset="-128"/>
                <a:ea typeface="HG丸ｺﾞｼｯｸM-PRO" pitchFamily="50" charset="-128"/>
              </a:rPr>
              <a:t>受けようとする方</a:t>
            </a:r>
            <a:r>
              <a:rPr lang="en-US" altLang="ja-JP" sz="2000" b="1" dirty="0" smtClean="0">
                <a:latin typeface="HG丸ｺﾞｼｯｸM-PRO" pitchFamily="50" charset="-128"/>
                <a:ea typeface="HG丸ｺﾞｼｯｸM-PRO" pitchFamily="50" charset="-128"/>
              </a:rPr>
              <a:t>)</a:t>
            </a:r>
            <a:r>
              <a:rPr lang="ja-JP" altLang="en-US" sz="2000" b="1" dirty="0" smtClean="0">
                <a:latin typeface="HG丸ｺﾞｼｯｸM-PRO" pitchFamily="50" charset="-128"/>
                <a:ea typeface="HG丸ｺﾞｼｯｸM-PRO" pitchFamily="50" charset="-128"/>
              </a:rPr>
              <a:t>に</a:t>
            </a:r>
            <a:endParaRPr lang="en-US" altLang="ja-JP" sz="2000" b="1" dirty="0" smtClean="0">
              <a:latin typeface="HG丸ｺﾞｼｯｸM-PRO" pitchFamily="50" charset="-128"/>
              <a:ea typeface="HG丸ｺﾞｼｯｸM-PRO" pitchFamily="50" charset="-128"/>
            </a:endParaRPr>
          </a:p>
          <a:p>
            <a:pPr marL="228600" indent="-228600" algn="l">
              <a:spcBef>
                <a:spcPts val="0"/>
              </a:spcBef>
            </a:pPr>
            <a:r>
              <a:rPr lang="ja-JP" altLang="en-US" sz="2000" b="1" dirty="0" smtClean="0">
                <a:latin typeface="HG丸ｺﾞｼｯｸM-PRO" pitchFamily="50" charset="-128"/>
                <a:ea typeface="HG丸ｺﾞｼｯｸM-PRO" pitchFamily="50" charset="-128"/>
              </a:rPr>
              <a:t>　   お願いする届出など</a:t>
            </a:r>
            <a:endParaRPr lang="en-US" altLang="ja-JP" sz="2000" b="1" dirty="0" smtClean="0">
              <a:latin typeface="HG丸ｺﾞｼｯｸM-PRO" pitchFamily="50" charset="-128"/>
              <a:ea typeface="HG丸ｺﾞｼｯｸM-PRO" pitchFamily="50" charset="-128"/>
            </a:endParaRPr>
          </a:p>
        </p:txBody>
      </p:sp>
      <p:sp>
        <p:nvSpPr>
          <p:cNvPr id="7" name="右矢印 6"/>
          <p:cNvSpPr/>
          <p:nvPr/>
        </p:nvSpPr>
        <p:spPr bwMode="auto">
          <a:xfrm flipV="1">
            <a:off x="3298831" y="2412654"/>
            <a:ext cx="216024" cy="14401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854108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8"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11</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4123089"/>
          </a:xfrm>
          <a:prstGeom prst="rect">
            <a:avLst/>
          </a:prstGeom>
          <a:noFill/>
          <a:ln w="9525">
            <a:noFill/>
            <a:miter lim="800000"/>
            <a:headEnd/>
            <a:tailEnd/>
          </a:ln>
        </p:spPr>
        <p:txBody>
          <a:bodyPr lIns="90334" tIns="45167" rIns="90334" bIns="45167">
            <a:spAutoFit/>
          </a:bodyPr>
          <a:lstStyle/>
          <a:p>
            <a:pPr algn="l">
              <a:lnSpc>
                <a:spcPct val="120000"/>
              </a:lnSpc>
              <a:defRPr/>
            </a:pPr>
            <a:endParaRPr lang="en-US" altLang="ja-JP" sz="1400" dirty="0" smtClean="0">
              <a:latin typeface="HG丸ｺﾞｼｯｸM-PRO" pitchFamily="50" charset="-128"/>
              <a:ea typeface="HG丸ｺﾞｼｯｸM-PRO" pitchFamily="50" charset="-128"/>
            </a:endParaRPr>
          </a:p>
          <a:p>
            <a:pPr algn="l">
              <a:lnSpc>
                <a:spcPct val="120000"/>
              </a:lnSpc>
              <a:defRPr/>
            </a:pPr>
            <a:r>
              <a:rPr lang="ja-JP" altLang="en-US" sz="1400" dirty="0" smtClean="0">
                <a:latin typeface="HG丸ｺﾞｼｯｸM-PRO" pitchFamily="50" charset="-128"/>
                <a:ea typeface="HG丸ｺﾞｼｯｸM-PRO" pitchFamily="50" charset="-128"/>
              </a:rPr>
              <a:t>　　なお、収入申告をした後、例えば仕事を辞めてしまった場合な</a:t>
            </a:r>
          </a:p>
          <a:p>
            <a:pPr algn="l">
              <a:lnSpc>
                <a:spcPct val="120000"/>
              </a:lnSpc>
              <a:defRPr/>
            </a:pPr>
            <a:r>
              <a:rPr lang="ja-JP" altLang="en-US" sz="1400" dirty="0" smtClean="0">
                <a:latin typeface="HG丸ｺﾞｼｯｸM-PRO" pitchFamily="50" charset="-128"/>
                <a:ea typeface="HG丸ｺﾞｼｯｸM-PRO" pitchFamily="50" charset="-128"/>
              </a:rPr>
              <a:t>　ど、どうしても現在受給中の支援給付では生活ができなくなって</a:t>
            </a:r>
          </a:p>
          <a:p>
            <a:pPr algn="l">
              <a:lnSpc>
                <a:spcPct val="120000"/>
              </a:lnSpc>
              <a:defRPr/>
            </a:pPr>
            <a:r>
              <a:rPr lang="ja-JP" altLang="en-US" sz="1400" dirty="0" smtClean="0">
                <a:latin typeface="HG丸ｺﾞｼｯｸM-PRO" pitchFamily="50" charset="-128"/>
                <a:ea typeface="HG丸ｺﾞｼｯｸM-PRO" pitchFamily="50" charset="-128"/>
              </a:rPr>
              <a:t>　しまった場合には、実施機関にご相談ください。実施機関がやむ</a:t>
            </a:r>
          </a:p>
          <a:p>
            <a:pPr algn="l">
              <a:lnSpc>
                <a:spcPct val="120000"/>
              </a:lnSpc>
              <a:defRPr/>
            </a:pPr>
            <a:r>
              <a:rPr lang="ja-JP" altLang="en-US" sz="1400" dirty="0" smtClean="0">
                <a:latin typeface="HG丸ｺﾞｼｯｸM-PRO" pitchFamily="50" charset="-128"/>
                <a:ea typeface="HG丸ｺﾞｼｯｸM-PRO" pitchFamily="50" charset="-128"/>
              </a:rPr>
              <a:t>　を得ないと判断した時には、減少した収入に基づき支援給付の金</a:t>
            </a:r>
          </a:p>
          <a:p>
            <a:pPr algn="l">
              <a:lnSpc>
                <a:spcPct val="120000"/>
              </a:lnSpc>
              <a:defRPr/>
            </a:pPr>
            <a:r>
              <a:rPr lang="ja-JP" altLang="en-US" sz="1400" dirty="0" smtClean="0">
                <a:latin typeface="HG丸ｺﾞｼｯｸM-PRO" pitchFamily="50" charset="-128"/>
                <a:ea typeface="HG丸ｺﾞｼｯｸM-PRO" pitchFamily="50" charset="-128"/>
              </a:rPr>
              <a:t>　額を変更することがあります。</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a:latin typeface="HG丸ｺﾞｼｯｸM-PRO" pitchFamily="50" charset="-128"/>
                <a:ea typeface="HG丸ｺﾞｼｯｸM-PRO" pitchFamily="50" charset="-128"/>
              </a:rPr>
              <a:t>　　ただし、この場合には、次の６月までの間、収入が増加する都</a:t>
            </a:r>
          </a:p>
          <a:p>
            <a:pPr algn="l">
              <a:lnSpc>
                <a:spcPct val="120000"/>
              </a:lnSpc>
            </a:pPr>
            <a:r>
              <a:rPr lang="ja-JP" altLang="en-US" sz="1400" dirty="0">
                <a:latin typeface="HG丸ｺﾞｼｯｸM-PRO" pitchFamily="50" charset="-128"/>
                <a:ea typeface="HG丸ｺﾞｼｯｸM-PRO" pitchFamily="50" charset="-128"/>
              </a:rPr>
              <a:t>　度、申告の手続きを行ってください</a:t>
            </a:r>
            <a:r>
              <a:rPr lang="ja-JP" altLang="en-US"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lnSpc>
                <a:spcPct val="120000"/>
              </a:lnSpc>
            </a:pP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年金</a:t>
            </a:r>
            <a:r>
              <a:rPr lang="ja-JP" altLang="en-US" sz="1400" dirty="0">
                <a:latin typeface="HG丸ｺﾞｼｯｸM-PRO" pitchFamily="50" charset="-128"/>
                <a:ea typeface="HG丸ｺﾞｼｯｸM-PRO" pitchFamily="50" charset="-128"/>
              </a:rPr>
              <a:t>の額が６月以外の月に変動した場合には</a:t>
            </a:r>
            <a:r>
              <a:rPr lang="ja-JP" altLang="en-US" sz="1400" dirty="0" smtClean="0">
                <a:latin typeface="HG丸ｺﾞｼｯｸM-PRO" pitchFamily="50" charset="-128"/>
                <a:ea typeface="HG丸ｺﾞｼｯｸM-PRO" pitchFamily="50" charset="-128"/>
              </a:rPr>
              <a:t>、その都度届出</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を行ってください。</a:t>
            </a:r>
            <a:endParaRPr lang="en-US" altLang="ja-JP" sz="1400" dirty="0" smtClean="0">
              <a:latin typeface="HG丸ｺﾞｼｯｸM-PRO" pitchFamily="50" charset="-128"/>
              <a:ea typeface="HG丸ｺﾞｼｯｸM-PRO" pitchFamily="50" charset="-128"/>
            </a:endParaRPr>
          </a:p>
          <a:p>
            <a:pPr algn="l">
              <a:lnSpc>
                <a:spcPts val="1200"/>
              </a:lnSpc>
            </a:pPr>
            <a:endParaRPr lang="ja-JP" altLang="en-US" sz="1400" dirty="0">
              <a:latin typeface="HG丸ｺﾞｼｯｸM-PRO" pitchFamily="50" charset="-128"/>
              <a:ea typeface="HG丸ｺﾞｼｯｸM-PRO" pitchFamily="50" charset="-128"/>
            </a:endParaRPr>
          </a:p>
          <a:p>
            <a:pPr algn="l">
              <a:lnSpc>
                <a:spcPct val="120000"/>
              </a:lnSpc>
            </a:pPr>
            <a:r>
              <a:rPr lang="ja-JP" altLang="en-US" sz="1400" dirty="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臨時的</a:t>
            </a:r>
            <a:r>
              <a:rPr lang="ja-JP" altLang="en-US" sz="1400" dirty="0">
                <a:latin typeface="HG丸ｺﾞｼｯｸM-PRO" pitchFamily="50" charset="-128"/>
                <a:ea typeface="HG丸ｺﾞｼｯｸM-PRO" pitchFamily="50" charset="-128"/>
              </a:rPr>
              <a:t>に収入があった場合には、次の年の６月に収入申告</a:t>
            </a:r>
            <a:r>
              <a:rPr lang="ja-JP" altLang="en-US" sz="1400" dirty="0" smtClean="0">
                <a:latin typeface="HG丸ｺﾞｼｯｸM-PRO" pitchFamily="50" charset="-128"/>
                <a:ea typeface="HG丸ｺﾞｼｯｸM-PRO" pitchFamily="50" charset="-128"/>
              </a:rPr>
              <a:t>を</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していただくこと</a:t>
            </a:r>
            <a:r>
              <a:rPr lang="ja-JP" altLang="en-US" sz="1400" dirty="0">
                <a:latin typeface="HG丸ｺﾞｼｯｸM-PRO" pitchFamily="50" charset="-128"/>
                <a:ea typeface="HG丸ｺﾞｼｯｸM-PRO" pitchFamily="50" charset="-128"/>
              </a:rPr>
              <a:t>となり</a:t>
            </a:r>
            <a:r>
              <a:rPr lang="ja-JP" altLang="en-US" sz="1400" dirty="0" smtClean="0">
                <a:latin typeface="HG丸ｺﾞｼｯｸM-PRO" pitchFamily="50" charset="-128"/>
                <a:ea typeface="HG丸ｺﾞｼｯｸM-PRO" pitchFamily="50" charset="-128"/>
              </a:rPr>
              <a:t>、次年度の支給額が少なくなる場合が</a:t>
            </a:r>
          </a:p>
          <a:p>
            <a:pPr algn="l">
              <a:lnSpc>
                <a:spcPct val="120000"/>
              </a:lnSpc>
            </a:pPr>
            <a:r>
              <a:rPr lang="ja-JP" altLang="en-US" sz="1400" dirty="0" smtClean="0">
                <a:latin typeface="HG丸ｺﾞｼｯｸM-PRO" pitchFamily="50" charset="-128"/>
                <a:ea typeface="HG丸ｺﾞｼｯｸM-PRO" pitchFamily="50" charset="-128"/>
              </a:rPr>
              <a:t>　　ありますので、当該</a:t>
            </a:r>
            <a:r>
              <a:rPr lang="ja-JP" altLang="en-US" sz="1400" dirty="0">
                <a:latin typeface="HG丸ｺﾞｼｯｸM-PRO" pitchFamily="50" charset="-128"/>
                <a:ea typeface="HG丸ｺﾞｼｯｸM-PRO" pitchFamily="50" charset="-128"/>
              </a:rPr>
              <a:t>月に臨時収入が入った</a:t>
            </a:r>
            <a:r>
              <a:rPr lang="ja-JP" altLang="en-US" sz="1400" dirty="0" smtClean="0">
                <a:latin typeface="HG丸ｺﾞｼｯｸM-PRO" pitchFamily="50" charset="-128"/>
                <a:ea typeface="HG丸ｺﾞｼｯｸM-PRO" pitchFamily="50" charset="-128"/>
              </a:rPr>
              <a:t>からといって</a:t>
            </a:r>
            <a:r>
              <a:rPr lang="ja-JP" altLang="en-US" sz="1400" dirty="0">
                <a:latin typeface="HG丸ｺﾞｼｯｸM-PRO" pitchFamily="50" charset="-128"/>
                <a:ea typeface="HG丸ｺﾞｼｯｸM-PRO" pitchFamily="50" charset="-128"/>
              </a:rPr>
              <a:t>消</a:t>
            </a:r>
            <a:r>
              <a:rPr lang="ja-JP" altLang="en-US" sz="1400" dirty="0" smtClean="0">
                <a:latin typeface="HG丸ｺﾞｼｯｸM-PRO" pitchFamily="50" charset="-128"/>
                <a:ea typeface="HG丸ｺﾞｼｯｸM-PRO" pitchFamily="50" charset="-128"/>
              </a:rPr>
              <a:t>費す</a:t>
            </a:r>
          </a:p>
          <a:p>
            <a:pPr algn="l">
              <a:lnSpc>
                <a:spcPct val="120000"/>
              </a:lnSpc>
            </a:pPr>
            <a:r>
              <a:rPr lang="ja-JP" altLang="en-US" sz="1400" dirty="0" smtClean="0">
                <a:latin typeface="HG丸ｺﾞｼｯｸM-PRO" pitchFamily="50" charset="-128"/>
                <a:ea typeface="HG丸ｺﾞｼｯｸM-PRO" pitchFamily="50" charset="-128"/>
              </a:rPr>
              <a:t>　　る</a:t>
            </a:r>
            <a:r>
              <a:rPr lang="ja-JP" altLang="en-US" sz="1400" dirty="0">
                <a:latin typeface="HG丸ｺﾞｼｯｸM-PRO" pitchFamily="50" charset="-128"/>
                <a:ea typeface="HG丸ｺﾞｼｯｸM-PRO" pitchFamily="50" charset="-128"/>
              </a:rPr>
              <a:t>こと</a:t>
            </a:r>
            <a:r>
              <a:rPr lang="ja-JP" altLang="en-US" sz="1400" dirty="0" smtClean="0">
                <a:latin typeface="HG丸ｺﾞｼｯｸM-PRO" pitchFamily="50" charset="-128"/>
                <a:ea typeface="HG丸ｺﾞｼｯｸM-PRO" pitchFamily="50" charset="-128"/>
              </a:rPr>
              <a:t>なく</a:t>
            </a:r>
            <a:r>
              <a:rPr lang="ja-JP" altLang="en-US" sz="1400" dirty="0">
                <a:latin typeface="HG丸ｺﾞｼｯｸM-PRO" pitchFamily="50" charset="-128"/>
                <a:ea typeface="HG丸ｺﾞｼｯｸM-PRO" pitchFamily="50" charset="-128"/>
              </a:rPr>
              <a:t>、計画的に消費するよう</a:t>
            </a:r>
            <a:r>
              <a:rPr lang="ja-JP" altLang="en-US" sz="1400" dirty="0" smtClean="0">
                <a:latin typeface="HG丸ｺﾞｼｯｸM-PRO" pitchFamily="50" charset="-128"/>
                <a:ea typeface="HG丸ｺﾞｼｯｸM-PRO" pitchFamily="50" charset="-128"/>
              </a:rPr>
              <a:t>努めてください。</a:t>
            </a:r>
            <a:endParaRPr lang="en-US" altLang="ja-JP" sz="1400" dirty="0" smtClean="0">
              <a:latin typeface="HG丸ｺﾞｼｯｸM-PRO" pitchFamily="50" charset="-128"/>
              <a:ea typeface="HG丸ｺﾞｼｯｸM-PRO" pitchFamily="50" charset="-128"/>
            </a:endParaRPr>
          </a:p>
        </p:txBody>
      </p:sp>
      <p:sp>
        <p:nvSpPr>
          <p:cNvPr id="4" name="正方形/長方形 3"/>
          <p:cNvSpPr/>
          <p:nvPr/>
        </p:nvSpPr>
        <p:spPr>
          <a:xfrm>
            <a:off x="755973" y="4932933"/>
            <a:ext cx="5544616" cy="2416046"/>
          </a:xfrm>
          <a:prstGeom prst="rect">
            <a:avLst/>
          </a:prstGeom>
        </p:spPr>
        <p:txBody>
          <a:bodyPr wrap="square">
            <a:spAutoFit/>
          </a:bodyPr>
          <a:lstStyle/>
          <a:p>
            <a:pPr marL="338138" indent="-338138" algn="l">
              <a:lnSpc>
                <a:spcPct val="130000"/>
              </a:lnSpc>
              <a:spcBef>
                <a:spcPts val="600"/>
              </a:spcBef>
            </a:pPr>
            <a:r>
              <a:rPr lang="ja-JP" altLang="en-US" sz="1600" b="1" dirty="0" smtClean="0">
                <a:latin typeface="HG丸ｺﾞｼｯｸM-PRO" pitchFamily="50" charset="-128"/>
                <a:ea typeface="HG丸ｺﾞｼｯｸM-PRO" pitchFamily="50" charset="-128"/>
              </a:rPr>
              <a:t>２　子ども世帯と同居している方は</a:t>
            </a:r>
          </a:p>
          <a:p>
            <a:pPr algn="l">
              <a:lnSpc>
                <a:spcPct val="130000"/>
              </a:lnSpc>
            </a:pPr>
            <a:r>
              <a:rPr lang="ja-JP" altLang="en-US" sz="1400" dirty="0" smtClean="0">
                <a:latin typeface="HG丸ｺﾞｼｯｸM-PRO" pitchFamily="50" charset="-128"/>
                <a:ea typeface="HG丸ｺﾞｼｯｸM-PRO" pitchFamily="50" charset="-128"/>
              </a:rPr>
              <a:t>　　同居している子ども世帯に収入がある場合には、その収入に</a:t>
            </a:r>
            <a:r>
              <a:rPr lang="ja-JP" altLang="en-US" sz="1400" dirty="0" err="1" smtClean="0">
                <a:latin typeface="HG丸ｺﾞｼｯｸM-PRO" pitchFamily="50" charset="-128"/>
                <a:ea typeface="HG丸ｺﾞｼｯｸM-PRO" pitchFamily="50" charset="-128"/>
              </a:rPr>
              <a:t>つ</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いて毎年</a:t>
            </a:r>
            <a:r>
              <a:rPr lang="en-US" altLang="ja-JP" sz="1400" dirty="0" smtClean="0">
                <a:latin typeface="HG丸ｺﾞｼｯｸM-PRO" pitchFamily="50" charset="-128"/>
                <a:ea typeface="HG丸ｺﾞｼｯｸM-PRO" pitchFamily="50" charset="-128"/>
              </a:rPr>
              <a:t>6</a:t>
            </a:r>
            <a:r>
              <a:rPr lang="ja-JP" altLang="en-US" sz="1400" dirty="0" smtClean="0">
                <a:latin typeface="HG丸ｺﾞｼｯｸM-PRO" pitchFamily="50" charset="-128"/>
                <a:ea typeface="HG丸ｺﾞｼｯｸM-PRO" pitchFamily="50" charset="-128"/>
              </a:rPr>
              <a:t>月に前年</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年分（１月～</a:t>
            </a:r>
            <a:r>
              <a:rPr lang="en-US" altLang="ja-JP" sz="1400" dirty="0" smtClean="0">
                <a:latin typeface="HG丸ｺﾞｼｯｸM-PRO" pitchFamily="50" charset="-128"/>
                <a:ea typeface="HG丸ｺﾞｼｯｸM-PRO" pitchFamily="50" charset="-128"/>
              </a:rPr>
              <a:t>12</a:t>
            </a:r>
            <a:r>
              <a:rPr lang="ja-JP" altLang="en-US" sz="1400" dirty="0" smtClean="0">
                <a:latin typeface="HG丸ｺﾞｼｯｸM-PRO" pitchFamily="50" charset="-128"/>
                <a:ea typeface="HG丸ｺﾞｼｯｸM-PRO" pitchFamily="50" charset="-128"/>
              </a:rPr>
              <a:t>月）の所得額を申告してく</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申告の際には、以下を添付してください。</a:t>
            </a:r>
            <a:endParaRPr lang="en-US" altLang="ja-JP" sz="1400" dirty="0" smtClean="0">
              <a:latin typeface="HG丸ｺﾞｼｯｸM-PRO" pitchFamily="50" charset="-128"/>
              <a:ea typeface="HG丸ｺﾞｼｯｸM-PRO" pitchFamily="50" charset="-128"/>
            </a:endParaRPr>
          </a:p>
          <a:p>
            <a:pPr algn="l">
              <a:lnSpc>
                <a:spcPct val="150000"/>
              </a:lnSpc>
            </a:pPr>
            <a:r>
              <a:rPr lang="ja-JP" altLang="en-US" sz="1400" dirty="0" smtClean="0">
                <a:latin typeface="HG丸ｺﾞｼｯｸM-PRO" pitchFamily="50" charset="-128"/>
                <a:ea typeface="HG丸ｺﾞｼｯｸM-PRO" pitchFamily="50" charset="-128"/>
              </a:rPr>
              <a:t>　・各種源泉控除等の内訳がわかる給与明細書</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・源泉徴収票</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・課税証明書　など</a:t>
            </a:r>
            <a:endParaRPr lang="en-US" altLang="ja-JP" sz="1400" dirty="0" smtClean="0">
              <a:latin typeface="HG丸ｺﾞｼｯｸM-PRO" pitchFamily="50" charset="-128"/>
              <a:ea typeface="HG丸ｺﾞｼｯｸM-PRO" pitchFamily="50" charset="-128"/>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348" y="8499461"/>
            <a:ext cx="5229225" cy="619125"/>
          </a:xfrm>
          <a:prstGeom prst="rect">
            <a:avLst/>
          </a:prstGeom>
          <a:noFill/>
          <a:ln>
            <a:noFill/>
          </a:ln>
        </p:spPr>
      </p:pic>
    </p:spTree>
    <p:extLst>
      <p:ext uri="{BB962C8B-B14F-4D97-AF65-F5344CB8AC3E}">
        <p14:creationId xmlns:p14="http://schemas.microsoft.com/office/powerpoint/2010/main" val="3653112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bwMode="auto">
          <a:xfrm>
            <a:off x="899989" y="1476549"/>
            <a:ext cx="5328592" cy="3240360"/>
          </a:xfrm>
          <a:prstGeom prst="round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19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12</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4470877"/>
          </a:xfrm>
          <a:prstGeom prst="rect">
            <a:avLst/>
          </a:prstGeom>
          <a:noFill/>
          <a:ln w="9525">
            <a:noFill/>
            <a:miter lim="800000"/>
            <a:headEnd/>
            <a:tailEnd/>
          </a:ln>
        </p:spPr>
        <p:txBody>
          <a:bodyPr lIns="90334" tIns="45167" rIns="90334" bIns="45167">
            <a:spAutoFit/>
          </a:bodyPr>
          <a:lstStyle/>
          <a:p>
            <a:pPr algn="l">
              <a:spcBef>
                <a:spcPts val="600"/>
              </a:spcBef>
              <a:tabLst>
                <a:tab pos="446088" algn="l"/>
              </a:tabLst>
            </a:pPr>
            <a:endParaRPr lang="en-US" altLang="ja-JP" sz="1600" b="1" dirty="0" smtClean="0">
              <a:latin typeface="HG丸ｺﾞｼｯｸM-PRO" pitchFamily="50" charset="-128"/>
              <a:ea typeface="HG丸ｺﾞｼｯｸM-PRO" pitchFamily="50" charset="-128"/>
            </a:endParaRPr>
          </a:p>
          <a:p>
            <a:pPr algn="l">
              <a:spcBef>
                <a:spcPts val="600"/>
              </a:spcBef>
              <a:tabLst>
                <a:tab pos="446088" algn="l"/>
              </a:tabLst>
            </a:pPr>
            <a:r>
              <a:rPr lang="ja-JP" altLang="en-US" sz="1600" b="1" dirty="0" smtClean="0">
                <a:latin typeface="HG丸ｺﾞｼｯｸM-PRO" pitchFamily="50" charset="-128"/>
                <a:ea typeface="HG丸ｺﾞｼｯｸM-PRO" pitchFamily="50" charset="-128"/>
              </a:rPr>
              <a:t>３　その他の連絡または届出</a:t>
            </a:r>
            <a:endParaRPr lang="en-US" altLang="ja-JP" sz="1600" b="1" dirty="0" smtClean="0">
              <a:latin typeface="HG丸ｺﾞｼｯｸM-PRO" pitchFamily="50" charset="-128"/>
              <a:ea typeface="HG丸ｺﾞｼｯｸM-PRO" pitchFamily="50" charset="-128"/>
            </a:endParaRPr>
          </a:p>
          <a:p>
            <a:pPr algn="l"/>
            <a:r>
              <a:rPr lang="ja-JP" altLang="en-US" sz="16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以下のような場合には、実施機関に連絡または届出をお願いし</a:t>
            </a:r>
            <a:endParaRPr lang="en-US" altLang="ja-JP" sz="1400" dirty="0" smtClean="0">
              <a:latin typeface="HG丸ｺﾞｼｯｸM-PRO" pitchFamily="50" charset="-128"/>
              <a:ea typeface="HG丸ｺﾞｼｯｸM-PRO" pitchFamily="50" charset="-128"/>
            </a:endParaRPr>
          </a:p>
          <a:p>
            <a:pPr algn="l"/>
            <a:r>
              <a:rPr lang="ja-JP" altLang="en-US" sz="1400" dirty="0" smtClean="0">
                <a:latin typeface="HG丸ｺﾞｼｯｸM-PRO" pitchFamily="50" charset="-128"/>
                <a:ea typeface="HG丸ｺﾞｼｯｸM-PRO" pitchFamily="50" charset="-128"/>
              </a:rPr>
              <a:t>　 ます。（まずは電話でご連絡ください。）</a:t>
            </a:r>
            <a:endParaRPr lang="en-US" altLang="ja-JP" sz="1400" dirty="0" smtClean="0">
              <a:latin typeface="HG丸ｺﾞｼｯｸM-PRO" pitchFamily="50" charset="-128"/>
              <a:ea typeface="HG丸ｺﾞｼｯｸM-PRO" pitchFamily="50" charset="-128"/>
            </a:endParaRPr>
          </a:p>
          <a:p>
            <a:pPr algn="l"/>
            <a:endParaRPr lang="ja-JP" altLang="en-US" sz="16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・親族訪問等のために中国や樺太等へ渡航するとき</a:t>
            </a:r>
            <a:endParaRPr lang="en-US" altLang="ja-JP" sz="1400" dirty="0" smtClean="0">
              <a:latin typeface="HG丸ｺﾞｼｯｸM-PRO" pitchFamily="50" charset="-128"/>
              <a:ea typeface="HG丸ｺﾞｼｯｸM-PRO" pitchFamily="50" charset="-128"/>
            </a:endParaRPr>
          </a:p>
          <a:p>
            <a:pPr algn="l">
              <a:lnSpc>
                <a:spcPct val="120000"/>
              </a:lnSpc>
            </a:pP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・病気やケガで初めて通院するとき</a:t>
            </a:r>
          </a:p>
          <a:p>
            <a:pPr algn="l">
              <a:lnSpc>
                <a:spcPct val="120000"/>
              </a:lnSpc>
            </a:pPr>
            <a:r>
              <a:rPr lang="ja-JP" altLang="en-US" sz="1400" dirty="0" smtClean="0">
                <a:latin typeface="HG丸ｺﾞｼｯｸM-PRO" pitchFamily="50" charset="-128"/>
                <a:ea typeface="HG丸ｺﾞｼｯｸM-PRO" pitchFamily="50" charset="-128"/>
              </a:rPr>
              <a:t>　　・入院や退院をするとき、また、入院先が変わるとき</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・介護サービスを受けたいとき</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・介護施設又は社会福祉施設に入所や通所をするとき、また、</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入所先が変わるとき　　</a:t>
            </a:r>
          </a:p>
          <a:p>
            <a:pPr algn="l">
              <a:lnSpc>
                <a:spcPct val="120000"/>
              </a:lnSpc>
            </a:pPr>
            <a:r>
              <a:rPr lang="ja-JP" altLang="en-US" sz="1400" dirty="0" smtClean="0">
                <a:latin typeface="HG丸ｺﾞｼｯｸM-PRO" pitchFamily="50" charset="-128"/>
                <a:ea typeface="HG丸ｺﾞｼｯｸM-PRO" pitchFamily="50" charset="-128"/>
              </a:rPr>
              <a:t>　　・同一世帯に変化があったとき（転入、転出、死亡など）</a:t>
            </a:r>
          </a:p>
          <a:p>
            <a:pPr algn="l">
              <a:lnSpc>
                <a:spcPct val="120000"/>
              </a:lnSpc>
            </a:pPr>
            <a:r>
              <a:rPr lang="ja-JP" altLang="en-US" sz="1400" dirty="0" smtClean="0">
                <a:latin typeface="HG丸ｺﾞｼｯｸM-PRO" pitchFamily="50" charset="-128"/>
                <a:ea typeface="HG丸ｺﾞｼｯｸM-PRO" pitchFamily="50" charset="-128"/>
              </a:rPr>
              <a:t>　　・家賃が変わったとき　　</a:t>
            </a:r>
          </a:p>
          <a:p>
            <a:pPr algn="l">
              <a:lnSpc>
                <a:spcPct val="120000"/>
              </a:lnSpc>
            </a:pPr>
            <a:r>
              <a:rPr lang="ja-JP" altLang="en-US" sz="1400" dirty="0" smtClean="0">
                <a:latin typeface="HG丸ｺﾞｼｯｸM-PRO" pitchFamily="50" charset="-128"/>
                <a:ea typeface="HG丸ｺﾞｼｯｸM-PRO" pitchFamily="50" charset="-128"/>
              </a:rPr>
              <a:t>　　・交通事故にあったとき、また、示談をするとき</a:t>
            </a:r>
          </a:p>
          <a:p>
            <a:pPr algn="l">
              <a:lnSpc>
                <a:spcPct val="120000"/>
              </a:lnSpc>
            </a:pPr>
            <a:r>
              <a:rPr lang="ja-JP" altLang="en-US" sz="1400" dirty="0" smtClean="0">
                <a:latin typeface="HG丸ｺﾞｼｯｸM-PRO" pitchFamily="50" charset="-128"/>
                <a:ea typeface="HG丸ｺﾞｼｯｸM-PRO" pitchFamily="50" charset="-128"/>
              </a:rPr>
              <a:t>　　・仕事を始めたり、変わったり、辞めたりするとき</a:t>
            </a:r>
          </a:p>
          <a:p>
            <a:pPr algn="l">
              <a:lnSpc>
                <a:spcPct val="120000"/>
              </a:lnSpc>
            </a:pPr>
            <a:r>
              <a:rPr lang="ja-JP" altLang="en-US" sz="1400" dirty="0" smtClean="0">
                <a:latin typeface="HG丸ｺﾞｼｯｸM-PRO" pitchFamily="50" charset="-128"/>
                <a:ea typeface="HG丸ｺﾞｼｯｸM-PRO" pitchFamily="50" charset="-128"/>
              </a:rPr>
              <a:t>　　・その他、生活の様子が変わったとき</a:t>
            </a:r>
            <a:endParaRPr lang="ja-JP" altLang="en-US" sz="1400" dirty="0" smtClean="0"/>
          </a:p>
          <a:p>
            <a:pPr algn="l">
              <a:lnSpc>
                <a:spcPct val="120000"/>
              </a:lnSpc>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pic>
        <p:nvPicPr>
          <p:cNvPr id="7" name="Picture 10" descr="j0398339[1]"/>
          <p:cNvPicPr>
            <a:picLocks noChangeAspect="1" noChangeArrowheads="1"/>
          </p:cNvPicPr>
          <p:nvPr/>
        </p:nvPicPr>
        <p:blipFill>
          <a:blip r:embed="rId2"/>
          <a:srcRect/>
          <a:stretch>
            <a:fillRect/>
          </a:stretch>
        </p:blipFill>
        <p:spPr bwMode="auto">
          <a:xfrm>
            <a:off x="1188021" y="8461325"/>
            <a:ext cx="4568276" cy="6543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正方形/長方形 5"/>
          <p:cNvSpPr/>
          <p:nvPr/>
        </p:nvSpPr>
        <p:spPr bwMode="auto">
          <a:xfrm>
            <a:off x="539949" y="2124621"/>
            <a:ext cx="5832648" cy="6984776"/>
          </a:xfrm>
          <a:prstGeom prst="rect">
            <a:avLst/>
          </a:prstGeom>
          <a:ln w="9525" cap="flat" cmpd="sng" algn="ctr">
            <a:solidFill>
              <a:schemeClr val="tx1"/>
            </a:solidFill>
            <a:prstDash val="solid"/>
            <a:miter lim="800000"/>
            <a:headEnd type="none" w="med" len="med"/>
            <a:tailEnd type="none" w="med" len="med"/>
          </a:ln>
          <a:effectLst/>
        </p:spPr>
        <p:txBody>
          <a:bodyPr vert="horz" wrap="none" lIns="90334" tIns="45167" rIns="90334" bIns="45167" numCol="1" rtlCol="0" anchor="ctr" anchorCtr="0" compatLnSpc="1">
            <a:prstTxWarp prst="textNoShape">
              <a:avLst/>
            </a:prstTxWarp>
          </a:bodyPr>
          <a:lstStyle/>
          <a:p>
            <a:pPr defTabSz="903336"/>
            <a:r>
              <a:rPr lang="ja-JP" altLang="en-US" dirty="0" smtClean="0"/>
              <a:t>（通知書貼付欄）</a:t>
            </a:r>
          </a:p>
        </p:txBody>
      </p:sp>
      <p:sp>
        <p:nvSpPr>
          <p:cNvPr id="8196" name="Text Box 8" descr="右下がり対角線 (反転)"/>
          <p:cNvSpPr txBox="1">
            <a:spLocks noChangeArrowheads="1"/>
          </p:cNvSpPr>
          <p:nvPr/>
        </p:nvSpPr>
        <p:spPr bwMode="auto">
          <a:xfrm>
            <a:off x="2772197" y="9181405"/>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13</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467941" y="396429"/>
            <a:ext cx="5873809" cy="1337711"/>
          </a:xfrm>
          <a:prstGeom prst="rect">
            <a:avLst/>
          </a:prstGeom>
          <a:noFill/>
          <a:ln w="9525">
            <a:noFill/>
            <a:miter lim="800000"/>
            <a:headEnd/>
            <a:tailEnd/>
          </a:ln>
        </p:spPr>
        <p:txBody>
          <a:bodyPr wrap="square" lIns="90334" tIns="45167" rIns="90334" bIns="45167">
            <a:spAutoFit/>
          </a:bodyPr>
          <a:lstStyle/>
          <a:p>
            <a:pPr algn="l">
              <a:lnSpc>
                <a:spcPct val="120000"/>
              </a:lnSpc>
            </a:pPr>
            <a:r>
              <a:rPr lang="ja-JP" altLang="en-US" dirty="0" smtClean="0">
                <a:solidFill>
                  <a:srgbClr val="0033CC"/>
                </a:solidFill>
                <a:latin typeface="HG丸ｺﾞｼｯｸM-PRO" pitchFamily="50" charset="-128"/>
                <a:ea typeface="ＤＨＰ特太ゴシック体" pitchFamily="2" charset="-128"/>
              </a:rPr>
              <a:t>◆  </a:t>
            </a:r>
            <a:r>
              <a:rPr lang="ja-JP" altLang="en-US" dirty="0" smtClean="0">
                <a:latin typeface="+mn-ea"/>
                <a:ea typeface="ＤＨＰ特太ゴシック体" pitchFamily="2" charset="-128"/>
              </a:rPr>
              <a:t>支援給付決定（変更）通知書について</a:t>
            </a:r>
            <a:endParaRPr lang="en-US" altLang="ja-JP" dirty="0" smtClean="0">
              <a:latin typeface="+mn-ea"/>
              <a:ea typeface="ＤＨＰ特太ゴシック体" pitchFamily="2" charset="-128"/>
            </a:endParaRPr>
          </a:p>
          <a:p>
            <a:pPr algn="l">
              <a:lnSpc>
                <a:spcPct val="50000"/>
              </a:lnSpc>
            </a:pPr>
            <a:endParaRPr lang="en-US" altLang="ja-JP" b="1" dirty="0" smtClean="0">
              <a:latin typeface="HG丸ｺﾞｼｯｸM-PRO" pitchFamily="50" charset="-128"/>
              <a:ea typeface="HG丸ｺﾞｼｯｸM-PRO" pitchFamily="50" charset="-128"/>
            </a:endParaRPr>
          </a:p>
          <a:p>
            <a:pPr marL="180975" indent="180975" algn="l">
              <a:lnSpc>
                <a:spcPct val="120000"/>
              </a:lnSpc>
            </a:pPr>
            <a:r>
              <a:rPr lang="ja-JP" altLang="en-US" sz="1400" dirty="0" smtClean="0"/>
              <a:t>支援給付決定（変更）通知書は、支援給付の開始、変更の都度、あな　</a:t>
            </a:r>
            <a:r>
              <a:rPr lang="ja-JP" altLang="en-US" sz="1400" spc="50" dirty="0" smtClean="0"/>
              <a:t>たに送られるものです。支援給付を受けられる方はそれぞれの事項に</a:t>
            </a:r>
            <a:r>
              <a:rPr lang="ja-JP" altLang="en-US" sz="1400" dirty="0" smtClean="0"/>
              <a:t>ついて説明を受けてください。</a:t>
            </a:r>
            <a:endParaRPr lang="ja-JP" altLang="en-US" sz="1400" dirty="0"/>
          </a:p>
        </p:txBody>
      </p:sp>
      <p:sp>
        <p:nvSpPr>
          <p:cNvPr id="8" name="Text Box 10322" descr="右下がり対角線 (反転)"/>
          <p:cNvSpPr txBox="1">
            <a:spLocks noChangeArrowheads="1"/>
          </p:cNvSpPr>
          <p:nvPr/>
        </p:nvSpPr>
        <p:spPr bwMode="auto">
          <a:xfrm>
            <a:off x="477275" y="1764581"/>
            <a:ext cx="3375042" cy="306660"/>
          </a:xfrm>
          <a:prstGeom prst="rect">
            <a:avLst/>
          </a:prstGeom>
          <a:noFill/>
          <a:ln w="9525" algn="ctr">
            <a:noFill/>
            <a:miter lim="800000"/>
            <a:headEnd/>
            <a:tailEnd/>
          </a:ln>
        </p:spPr>
        <p:txBody>
          <a:bodyPr wrap="square" lIns="90334" tIns="45167" rIns="90334" bIns="45167">
            <a:spAutoFit/>
          </a:bodyPr>
          <a:lstStyle/>
          <a:p>
            <a:pPr algn="l">
              <a:spcBef>
                <a:spcPct val="50000"/>
              </a:spcBef>
            </a:pPr>
            <a:r>
              <a:rPr lang="en-US" altLang="ja-JP" sz="1400" dirty="0" smtClean="0">
                <a:ea typeface="HG丸ｺﾞｼｯｸM-PRO" pitchFamily="50" charset="-128"/>
              </a:rPr>
              <a:t>●</a:t>
            </a:r>
            <a:r>
              <a:rPr lang="ja-JP" altLang="en-US" sz="1400" dirty="0" smtClean="0">
                <a:ea typeface="HG丸ｺﾞｼｯｸM-PRO" pitchFamily="50" charset="-128"/>
              </a:rPr>
              <a:t>支援給付決定（変更）通知書貼付欄</a:t>
            </a:r>
            <a:endParaRPr lang="ja-JP" altLang="en-US" sz="1400" dirty="0">
              <a:ea typeface="HG丸ｺﾞｼｯｸM-PRO" pitchFamily="50" charset="-128"/>
            </a:endParaRPr>
          </a:p>
        </p:txBody>
      </p:sp>
    </p:spTree>
    <p:extLst>
      <p:ext uri="{BB962C8B-B14F-4D97-AF65-F5344CB8AC3E}">
        <p14:creationId xmlns:p14="http://schemas.microsoft.com/office/powerpoint/2010/main" val="434431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641301" y="1692573"/>
            <a:ext cx="5602274" cy="7213166"/>
          </a:xfrm>
          <a:prstGeom prst="rect">
            <a:avLst/>
          </a:prstGeom>
          <a:noFill/>
          <a:ln w="9525">
            <a:noFill/>
            <a:miter lim="800000"/>
            <a:headEnd/>
            <a:tailEnd/>
          </a:ln>
        </p:spPr>
        <p:txBody>
          <a:bodyPr wrap="square" lIns="90334" tIns="45167" rIns="90334" bIns="45167">
            <a:spAutoFit/>
          </a:bodyPr>
          <a:lstStyle/>
          <a:p>
            <a:pPr marL="271463" indent="-271463" algn="l">
              <a:lnSpc>
                <a:spcPct val="130000"/>
              </a:lnSpc>
            </a:pPr>
            <a:r>
              <a:rPr lang="ja-JP" altLang="en-US" sz="1400" b="1" dirty="0" smtClean="0">
                <a:latin typeface="HG丸ｺﾞｼｯｸM-PRO" pitchFamily="50" charset="-128"/>
                <a:ea typeface="HG丸ｺﾞｼｯｸM-PRO" pitchFamily="50" charset="-128"/>
              </a:rPr>
              <a:t>  １　病院（診療所）や歯科診療所などを受診する場合は、受付窓口で「本人確認証」を見せることで受診できます。</a:t>
            </a:r>
            <a:endParaRPr lang="en-US" altLang="ja-JP" sz="1400" b="1" dirty="0" smtClean="0">
              <a:latin typeface="HG丸ｺﾞｼｯｸM-PRO" pitchFamily="50" charset="-128"/>
              <a:ea typeface="HG丸ｺﾞｼｯｸM-PRO" pitchFamily="50" charset="-128"/>
            </a:endParaRPr>
          </a:p>
          <a:p>
            <a:pPr algn="l">
              <a:lnSpc>
                <a:spcPct val="130000"/>
              </a:lnSpc>
            </a:pPr>
            <a:r>
              <a:rPr lang="ja-JP" altLang="en-US" sz="1400" b="1" dirty="0" smtClean="0">
                <a:latin typeface="HG丸ｺﾞｼｯｸM-PRO" pitchFamily="50" charset="-128"/>
                <a:ea typeface="HG丸ｺﾞｼｯｸM-PRO" pitchFamily="50" charset="-128"/>
              </a:rPr>
              <a:t>　　  ただし、受診する前に次の点にご注意ください</a:t>
            </a:r>
            <a:r>
              <a:rPr lang="ja-JP" altLang="en-US" sz="1400" dirty="0" smtClean="0">
                <a:latin typeface="HG丸ｺﾞｼｯｸM-PRO" pitchFamily="50" charset="-128"/>
                <a:ea typeface="HG丸ｺﾞｼｯｸM-PRO" pitchFamily="50" charset="-128"/>
              </a:rPr>
              <a:t>。</a:t>
            </a:r>
          </a:p>
          <a:p>
            <a:pPr algn="l">
              <a:lnSpc>
                <a:spcPts val="600"/>
              </a:lnSpc>
            </a:pPr>
            <a:endParaRPr lang="en-US" altLang="ja-JP" sz="1400" dirty="0" smtClean="0">
              <a:latin typeface="HG丸ｺﾞｼｯｸM-PRO" pitchFamily="50" charset="-128"/>
              <a:ea typeface="HG丸ｺﾞｼｯｸM-PRO" pitchFamily="50" charset="-128"/>
            </a:endParaRPr>
          </a:p>
          <a:p>
            <a:pPr algn="l">
              <a:lnSpc>
                <a:spcPct val="150000"/>
              </a:lnSpc>
            </a:pP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①　病院等で受診する場合は、あらかじめ実施機関に電話などの</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方法により連絡を入れてから受診してください。</a:t>
            </a:r>
            <a:endParaRPr lang="en-US" altLang="ja-JP" sz="1400" dirty="0" smtClean="0">
              <a:latin typeface="HG丸ｺﾞｼｯｸM-PRO" pitchFamily="50" charset="-128"/>
              <a:ea typeface="HG丸ｺﾞｼｯｸM-PRO" pitchFamily="50" charset="-128"/>
            </a:endParaRPr>
          </a:p>
          <a:p>
            <a:pPr marL="361950" indent="-361950" algn="l">
              <a:lnSpc>
                <a:spcPct val="130000"/>
              </a:lnSpc>
            </a:pPr>
            <a:r>
              <a:rPr lang="ja-JP" altLang="en-US" sz="1400" dirty="0" smtClean="0">
                <a:latin typeface="HG丸ｺﾞｼｯｸM-PRO" pitchFamily="50" charset="-128"/>
                <a:ea typeface="HG丸ｺﾞｼｯｸM-PRO" pitchFamily="50" charset="-128"/>
              </a:rPr>
              <a:t>　</a:t>
            </a:r>
            <a:r>
              <a:rPr lang="ja-JP" altLang="en-US" sz="1400" spc="40" dirty="0" smtClean="0">
                <a:latin typeface="HG丸ｺﾞｼｯｸM-PRO" pitchFamily="50" charset="-128"/>
                <a:ea typeface="HG丸ｺﾞｼｯｸM-PRO" pitchFamily="50" charset="-128"/>
              </a:rPr>
              <a:t>② 「本人確認証」は、実施機関で発行します。病院等を受診</a:t>
            </a:r>
            <a:r>
              <a:rPr lang="ja-JP" altLang="en-US" sz="1400" dirty="0" smtClean="0">
                <a:latin typeface="HG丸ｺﾞｼｯｸM-PRO" pitchFamily="50" charset="-128"/>
                <a:ea typeface="HG丸ｺﾞｼｯｸM-PRO" pitchFamily="50" charset="-128"/>
              </a:rPr>
              <a:t>する際に必要となりますので、なくさないようご注意ください。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③　受診できる病院等は、支援給付で指定されている病院等で</a:t>
            </a:r>
            <a:r>
              <a:rPr lang="ja-JP" altLang="en-US" sz="1400" dirty="0" err="1" smtClean="0">
                <a:latin typeface="HG丸ｺﾞｼｯｸM-PRO" pitchFamily="50" charset="-128"/>
                <a:ea typeface="HG丸ｺﾞｼｯｸM-PRO" pitchFamily="50" charset="-128"/>
              </a:rPr>
              <a:t>あ</a:t>
            </a:r>
            <a:endParaRPr lang="en-US" altLang="ja-JP" sz="1400" dirty="0" smtClean="0">
              <a:latin typeface="HG丸ｺﾞｼｯｸM-PRO" pitchFamily="50" charset="-128"/>
              <a:ea typeface="HG丸ｺﾞｼｯｸM-PRO" pitchFamily="50" charset="-128"/>
            </a:endParaRPr>
          </a:p>
          <a:p>
            <a:pPr marL="361950" indent="-361950" algn="l">
              <a:lnSpc>
                <a:spcPct val="130000"/>
              </a:lnSpc>
            </a:pPr>
            <a:r>
              <a:rPr lang="ja-JP" altLang="en-US" sz="1400" dirty="0" smtClean="0">
                <a:latin typeface="HG丸ｺﾞｼｯｸM-PRO" pitchFamily="50" charset="-128"/>
                <a:ea typeface="HG丸ｺﾞｼｯｸM-PRO" pitchFamily="50" charset="-128"/>
              </a:rPr>
              <a:t>　　れば、ご自身で選ぶことができますので、受診したい病院等があれば実施機関にお伝えください。</a:t>
            </a:r>
            <a:endParaRPr lang="en-US" altLang="ja-JP" sz="1400" dirty="0" smtClean="0">
              <a:latin typeface="HG丸ｺﾞｼｯｸM-PRO" pitchFamily="50" charset="-128"/>
              <a:ea typeface="HG丸ｺﾞｼｯｸM-PRO" pitchFamily="50" charset="-128"/>
            </a:endParaRPr>
          </a:p>
          <a:p>
            <a:pPr marL="361950" indent="179388" algn="l">
              <a:lnSpc>
                <a:spcPct val="130000"/>
              </a:lnSpc>
            </a:pPr>
            <a:r>
              <a:rPr lang="ja-JP" altLang="en-US" sz="1400" dirty="0" smtClean="0">
                <a:latin typeface="HG丸ｺﾞｼｯｸM-PRO" pitchFamily="50" charset="-128"/>
                <a:ea typeface="HG丸ｺﾞｼｯｸM-PRO" pitchFamily="50" charset="-128"/>
              </a:rPr>
              <a:t>なお、指定されている病院等については実施機関へお尋ねください。</a:t>
            </a:r>
            <a:endParaRPr lang="en-US" altLang="ja-JP" sz="1400" dirty="0" smtClean="0">
              <a:latin typeface="HG丸ｺﾞｼｯｸM-PRO" pitchFamily="50" charset="-128"/>
              <a:ea typeface="HG丸ｺﾞｼｯｸM-PRO" pitchFamily="50" charset="-128"/>
            </a:endParaRPr>
          </a:p>
          <a:p>
            <a:pPr algn="l">
              <a:lnSpc>
                <a:spcPct val="130000"/>
              </a:lnSpc>
            </a:pPr>
            <a:endParaRPr lang="en-US" altLang="ja-JP" sz="1400" b="1" dirty="0" smtClean="0">
              <a:latin typeface="HG丸ｺﾞｼｯｸM-PRO" pitchFamily="50" charset="-128"/>
              <a:ea typeface="HG丸ｺﾞｼｯｸM-PRO" pitchFamily="50" charset="-128"/>
            </a:endParaRPr>
          </a:p>
          <a:p>
            <a:pPr marL="271463" indent="-271463" algn="l">
              <a:lnSpc>
                <a:spcPct val="130000"/>
              </a:lnSpc>
            </a:pPr>
            <a:r>
              <a:rPr lang="ja-JP" altLang="en-US" sz="1400" b="1" dirty="0" smtClean="0">
                <a:latin typeface="HG丸ｺﾞｼｯｸM-PRO" pitchFamily="50" charset="-128"/>
                <a:ea typeface="HG丸ｺﾞｼｯｸM-PRO" pitchFamily="50" charset="-128"/>
              </a:rPr>
              <a:t>  ２　休日や夜間など、急に具合が悪くなったため、実施機関に</a:t>
            </a:r>
            <a:r>
              <a:rPr lang="ja-JP" altLang="en-US" sz="1400" b="1" spc="-40" dirty="0" smtClean="0">
                <a:latin typeface="HG丸ｺﾞｼｯｸM-PRO" pitchFamily="50" charset="-128"/>
                <a:ea typeface="HG丸ｺﾞｼｯｸM-PRO" pitchFamily="50" charset="-128"/>
              </a:rPr>
              <a:t>連絡できない場合は、「本人確認証」を病院等の窓口で見せて受診</a:t>
            </a:r>
            <a:r>
              <a:rPr lang="ja-JP" altLang="en-US" sz="1400" b="1" dirty="0" smtClean="0">
                <a:latin typeface="HG丸ｺﾞｼｯｸM-PRO" pitchFamily="50" charset="-128"/>
                <a:ea typeface="HG丸ｺﾞｼｯｸM-PRO" pitchFamily="50" charset="-128"/>
              </a:rPr>
              <a:t>してください。</a:t>
            </a:r>
            <a:endParaRPr lang="en-US" altLang="ja-JP" sz="1400" b="1" dirty="0" smtClean="0">
              <a:latin typeface="HG丸ｺﾞｼｯｸM-PRO" pitchFamily="50" charset="-128"/>
              <a:ea typeface="HG丸ｺﾞｼｯｸM-PRO" pitchFamily="50" charset="-128"/>
            </a:endParaRPr>
          </a:p>
          <a:p>
            <a:pPr algn="l">
              <a:lnSpc>
                <a:spcPct val="130000"/>
              </a:lnSpc>
            </a:pPr>
            <a:r>
              <a:rPr lang="ja-JP" altLang="en-US" sz="1400" b="1" dirty="0" smtClean="0">
                <a:latin typeface="HG丸ｺﾞｼｯｸM-PRO" pitchFamily="50" charset="-128"/>
                <a:ea typeface="HG丸ｺﾞｼｯｸM-PRO" pitchFamily="50" charset="-128"/>
              </a:rPr>
              <a:t>　　  その場合でも、必ず後で実施機関にご連絡ください。</a:t>
            </a:r>
            <a:endParaRPr lang="en-US" altLang="ja-JP" sz="1400" b="1" dirty="0" smtClean="0">
              <a:latin typeface="HG丸ｺﾞｼｯｸM-PRO" pitchFamily="50" charset="-128"/>
              <a:ea typeface="HG丸ｺﾞｼｯｸM-PRO" pitchFamily="50" charset="-128"/>
            </a:endParaRPr>
          </a:p>
          <a:p>
            <a:pPr algn="l">
              <a:lnSpc>
                <a:spcPct val="130000"/>
              </a:lnSpc>
            </a:pPr>
            <a:endParaRPr lang="en-US" altLang="ja-JP" sz="1400" b="1" dirty="0" smtClean="0">
              <a:latin typeface="HG丸ｺﾞｼｯｸM-PRO" pitchFamily="50" charset="-128"/>
              <a:ea typeface="HG丸ｺﾞｼｯｸM-PRO" pitchFamily="50" charset="-128"/>
            </a:endParaRPr>
          </a:p>
          <a:p>
            <a:pPr algn="l">
              <a:lnSpc>
                <a:spcPct val="130000"/>
              </a:lnSpc>
            </a:pPr>
            <a:r>
              <a:rPr lang="ja-JP" altLang="en-US" sz="1400" b="1" dirty="0" smtClean="0">
                <a:latin typeface="HG丸ｺﾞｼｯｸM-PRO" pitchFamily="50" charset="-128"/>
                <a:ea typeface="HG丸ｺﾞｼｯｸM-PRO" pitchFamily="50" charset="-128"/>
              </a:rPr>
              <a:t>  ３</a:t>
            </a:r>
            <a:r>
              <a:rPr lang="ja-JP" altLang="en-US" sz="1400" b="1" dirty="0" smtClean="0">
                <a:solidFill>
                  <a:srgbClr val="0033CC"/>
                </a:solidFill>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近隣の病院等を受診する場合や、実施機関または受診して</a:t>
            </a:r>
            <a:r>
              <a:rPr lang="ja-JP" altLang="en-US" sz="1400" b="1" dirty="0" err="1" smtClean="0">
                <a:latin typeface="HG丸ｺﾞｼｯｸM-PRO" pitchFamily="50" charset="-128"/>
                <a:ea typeface="HG丸ｺﾞｼｯｸM-PRO" pitchFamily="50" charset="-128"/>
              </a:rPr>
              <a:t>い</a:t>
            </a:r>
            <a:endParaRPr lang="en-US" altLang="ja-JP" sz="1400" b="1" dirty="0" smtClean="0">
              <a:latin typeface="HG丸ｺﾞｼｯｸM-PRO" pitchFamily="50" charset="-128"/>
              <a:ea typeface="HG丸ｺﾞｼｯｸM-PRO" pitchFamily="50" charset="-128"/>
            </a:endParaRPr>
          </a:p>
          <a:p>
            <a:pPr marL="271463" indent="-271463" algn="l">
              <a:lnSpc>
                <a:spcPct val="130000"/>
              </a:lnSpc>
            </a:pPr>
            <a:r>
              <a:rPr lang="ja-JP" altLang="en-US" sz="1400" b="1" dirty="0" smtClean="0">
                <a:latin typeface="HG丸ｺﾞｼｯｸM-PRO" pitchFamily="50" charset="-128"/>
                <a:ea typeface="HG丸ｺﾞｼｯｸM-PRO" pitchFamily="50" charset="-128"/>
              </a:rPr>
              <a:t>  　</a:t>
            </a:r>
            <a:r>
              <a:rPr lang="ja-JP" altLang="en-US" sz="1400" b="1" dirty="0" err="1" smtClean="0">
                <a:latin typeface="HG丸ｺﾞｼｯｸM-PRO" pitchFamily="50" charset="-128"/>
                <a:ea typeface="HG丸ｺﾞｼｯｸM-PRO" pitchFamily="50" charset="-128"/>
              </a:rPr>
              <a:t>る</a:t>
            </a:r>
            <a:r>
              <a:rPr lang="ja-JP" altLang="en-US" sz="1400" b="1" dirty="0" smtClean="0">
                <a:latin typeface="HG丸ｺﾞｼｯｸM-PRO" pitchFamily="50" charset="-128"/>
                <a:ea typeface="HG丸ｺﾞｼｯｸM-PRO" pitchFamily="50" charset="-128"/>
              </a:rPr>
              <a:t>病院等から紹介された病院等を受診する場合は、事前に手続きをすることで通院費（交通費）が支給されます。</a:t>
            </a:r>
            <a:endParaRPr lang="en-US" altLang="ja-JP" sz="1400" b="1" dirty="0" smtClean="0">
              <a:latin typeface="HG丸ｺﾞｼｯｸM-PRO" pitchFamily="50" charset="-128"/>
              <a:ea typeface="HG丸ｺﾞｼｯｸM-PRO" pitchFamily="50" charset="-128"/>
            </a:endParaRPr>
          </a:p>
          <a:p>
            <a:pPr marL="271463" indent="179388" algn="l">
              <a:lnSpc>
                <a:spcPct val="130000"/>
              </a:lnSpc>
            </a:pPr>
            <a:r>
              <a:rPr lang="ja-JP" altLang="en-US" sz="1400" b="1" dirty="0" smtClean="0">
                <a:latin typeface="HG丸ｺﾞｼｯｸM-PRO" pitchFamily="50" charset="-128"/>
                <a:ea typeface="HG丸ｺﾞｼｯｸM-PRO" pitchFamily="50" charset="-128"/>
              </a:rPr>
              <a:t>なお、遠隔地の病院等をご自分で希望して受診する場合は、通院費は支給されませんので、ご注意ください。詳しくは実施機関にご相談ください。</a:t>
            </a:r>
            <a:endParaRPr lang="en-US" altLang="ja-JP" sz="1400" b="1" dirty="0" smtClean="0">
              <a:latin typeface="HG丸ｺﾞｼｯｸM-PRO" pitchFamily="50" charset="-128"/>
              <a:ea typeface="HG丸ｺﾞｼｯｸM-PRO" pitchFamily="50" charset="-128"/>
            </a:endParaRPr>
          </a:p>
          <a:p>
            <a:pPr algn="l">
              <a:lnSpc>
                <a:spcPct val="130000"/>
              </a:lnSpc>
            </a:pPr>
            <a:endParaRPr lang="en-US" altLang="ja-JP" sz="1400" b="1" dirty="0" smtClean="0">
              <a:latin typeface="HG丸ｺﾞｼｯｸM-PRO" pitchFamily="50" charset="-128"/>
              <a:ea typeface="HG丸ｺﾞｼｯｸM-PRO" pitchFamily="50" charset="-128"/>
            </a:endParaRPr>
          </a:p>
        </p:txBody>
      </p:sp>
      <p:sp>
        <p:nvSpPr>
          <p:cNvPr id="10245" name="Text Box 9" descr="右下がり対角線 (反転)"/>
          <p:cNvSpPr txBox="1">
            <a:spLocks noChangeArrowheads="1"/>
          </p:cNvSpPr>
          <p:nvPr/>
        </p:nvSpPr>
        <p:spPr bwMode="auto">
          <a:xfrm>
            <a:off x="2772197" y="9109397"/>
            <a:ext cx="1292844"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14</a:t>
            </a:r>
            <a:r>
              <a:rPr lang="ja-JP" altLang="en-US" dirty="0" smtClean="0">
                <a:ea typeface="HG丸ｺﾞｼｯｸM-PRO" pitchFamily="50" charset="-128"/>
              </a:rPr>
              <a:t>－</a:t>
            </a:r>
            <a:endParaRPr lang="ja-JP" altLang="en-US" dirty="0">
              <a:ea typeface="HG丸ｺﾞｼｯｸM-PRO" pitchFamily="50" charset="-128"/>
            </a:endParaRPr>
          </a:p>
        </p:txBody>
      </p:sp>
      <p:sp>
        <p:nvSpPr>
          <p:cNvPr id="10246" name="正方形/長方形 6"/>
          <p:cNvSpPr>
            <a:spLocks noChangeArrowheads="1"/>
          </p:cNvSpPr>
          <p:nvPr/>
        </p:nvSpPr>
        <p:spPr bwMode="auto">
          <a:xfrm>
            <a:off x="683965" y="1332533"/>
            <a:ext cx="2592288" cy="420657"/>
          </a:xfrm>
          <a:prstGeom prst="rect">
            <a:avLst/>
          </a:prstGeom>
          <a:noFill/>
          <a:ln w="9525" algn="ctr">
            <a:noFill/>
            <a:round/>
            <a:headEnd/>
            <a:tailEnd/>
          </a:ln>
        </p:spPr>
        <p:txBody>
          <a:bodyPr wrap="none" lIns="90334" tIns="45167" rIns="90334" bIns="45167" anchor="ctr"/>
          <a:lstStyle/>
          <a:p>
            <a:pPr algn="l"/>
            <a:r>
              <a:rPr lang="ja-JP" altLang="en-US" b="1" dirty="0" smtClean="0">
                <a:solidFill>
                  <a:srgbClr val="0033CC"/>
                </a:solidFill>
                <a:latin typeface="+mn-ea"/>
                <a:ea typeface="+mn-ea"/>
              </a:rPr>
              <a:t>◆  </a:t>
            </a:r>
            <a:r>
              <a:rPr lang="ja-JP" altLang="en-US" dirty="0" smtClean="0">
                <a:latin typeface="+mn-ea"/>
                <a:ea typeface="ＤＨＰ特太ゴシック体" pitchFamily="2" charset="-128"/>
              </a:rPr>
              <a:t>病気</a:t>
            </a:r>
            <a:r>
              <a:rPr lang="ja-JP" altLang="en-US" dirty="0">
                <a:latin typeface="+mn-ea"/>
                <a:ea typeface="ＤＨＰ特太ゴシック体" pitchFamily="2" charset="-128"/>
              </a:rPr>
              <a:t>やケガをしたとき</a:t>
            </a:r>
          </a:p>
        </p:txBody>
      </p:sp>
      <p:sp>
        <p:nvSpPr>
          <p:cNvPr id="9" name="AutoShape 5"/>
          <p:cNvSpPr>
            <a:spLocks noChangeArrowheads="1"/>
          </p:cNvSpPr>
          <p:nvPr/>
        </p:nvSpPr>
        <p:spPr bwMode="auto">
          <a:xfrm>
            <a:off x="683965" y="468437"/>
            <a:ext cx="5602323" cy="576063"/>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en-US" altLang="ja-JP" sz="2400" b="1" dirty="0" smtClean="0">
                <a:latin typeface="HG丸ｺﾞｼｯｸM-PRO" pitchFamily="50" charset="-128"/>
                <a:ea typeface="HG丸ｺﾞｼｯｸM-PRO" pitchFamily="50" charset="-128"/>
              </a:rPr>
              <a:t>5</a:t>
            </a:r>
            <a:r>
              <a:rPr lang="ja-JP" altLang="en-US" sz="2400" b="1" dirty="0" smtClean="0">
                <a:latin typeface="HG丸ｺﾞｼｯｸM-PRO" pitchFamily="50" charset="-128"/>
                <a:ea typeface="HG丸ｺﾞｼｯｸM-PRO" pitchFamily="50" charset="-128"/>
              </a:rPr>
              <a:t>  　こんなときは  </a:t>
            </a:r>
            <a:endParaRPr lang="en-US" altLang="ja-JP" sz="2400" b="1"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273714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14" descr="右下がり対角線 (反転)"/>
          <p:cNvSpPr txBox="1">
            <a:spLocks noChangeArrowheads="1"/>
          </p:cNvSpPr>
          <p:nvPr/>
        </p:nvSpPr>
        <p:spPr bwMode="auto">
          <a:xfrm>
            <a:off x="2772197" y="9181405"/>
            <a:ext cx="1293165"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15</a:t>
            </a:r>
            <a:r>
              <a:rPr lang="ja-JP" altLang="en-US" dirty="0" smtClean="0">
                <a:ea typeface="HG丸ｺﾞｼｯｸM-PRO" pitchFamily="50" charset="-128"/>
              </a:rPr>
              <a:t>－</a:t>
            </a:r>
            <a:endParaRPr lang="ja-JP" altLang="en-US" dirty="0">
              <a:ea typeface="HG丸ｺﾞｼｯｸM-PRO" pitchFamily="50" charset="-128"/>
            </a:endParaRPr>
          </a:p>
        </p:txBody>
      </p:sp>
      <p:grpSp>
        <p:nvGrpSpPr>
          <p:cNvPr id="8" name="グループ化 7"/>
          <p:cNvGrpSpPr/>
          <p:nvPr/>
        </p:nvGrpSpPr>
        <p:grpSpPr>
          <a:xfrm>
            <a:off x="467941" y="2916709"/>
            <a:ext cx="5962314" cy="1611574"/>
            <a:chOff x="611957" y="4356869"/>
            <a:chExt cx="5962314" cy="1611574"/>
          </a:xfrm>
        </p:grpSpPr>
        <p:sp>
          <p:nvSpPr>
            <p:cNvPr id="11268" name="Text Box 16"/>
            <p:cNvSpPr txBox="1">
              <a:spLocks noChangeArrowheads="1"/>
            </p:cNvSpPr>
            <p:nvPr/>
          </p:nvSpPr>
          <p:spPr bwMode="auto">
            <a:xfrm>
              <a:off x="611957" y="4716909"/>
              <a:ext cx="5962314" cy="1251534"/>
            </a:xfrm>
            <a:prstGeom prst="rect">
              <a:avLst/>
            </a:prstGeom>
            <a:noFill/>
            <a:ln w="9525">
              <a:noFill/>
              <a:miter lim="800000"/>
              <a:headEnd/>
              <a:tailEnd/>
            </a:ln>
          </p:spPr>
          <p:txBody>
            <a:bodyPr wrap="square" lIns="90334" tIns="45167" rIns="90334" bIns="45167">
              <a:spAutoFit/>
            </a:bodyPr>
            <a:lstStyle/>
            <a:p>
              <a:pPr marL="180975" indent="-180975" algn="l">
                <a:lnSpc>
                  <a:spcPct val="130000"/>
                </a:lnSpc>
              </a:pPr>
              <a:r>
                <a:rPr lang="ja-JP" altLang="en-US" sz="1400" b="1" spc="3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介護サービスが必要となった場合は、要介護認定を受けた上で、在宅サービスや施設サービス等を利用することができます。</a:t>
              </a:r>
              <a:endParaRPr lang="en-US" altLang="ja-JP" sz="1400" dirty="0" smtClean="0">
                <a:latin typeface="HG丸ｺﾞｼｯｸM-PRO" pitchFamily="50" charset="-128"/>
                <a:ea typeface="HG丸ｺﾞｼｯｸM-PRO" pitchFamily="50" charset="-128"/>
              </a:endParaRPr>
            </a:p>
            <a:p>
              <a:pPr marL="180975" indent="-180975" algn="l">
                <a:lnSpc>
                  <a:spcPct val="130000"/>
                </a:lnSpc>
              </a:pPr>
              <a:r>
                <a:rPr lang="ja-JP" altLang="en-US" sz="1400" dirty="0" smtClean="0">
                  <a:latin typeface="HG丸ｺﾞｼｯｸM-PRO" pitchFamily="50" charset="-128"/>
                  <a:ea typeface="HG丸ｺﾞｼｯｸM-PRO" pitchFamily="50" charset="-128"/>
                </a:rPr>
                <a:t>       なお、要介護認定を受けるためには、認定のための調査などが必要となりますので、あらかじめ実施機関にご相談ください。</a:t>
              </a:r>
              <a:r>
                <a:rPr lang="ja-JP" altLang="en-US" sz="1400" spc="300" dirty="0" smtClean="0">
                  <a:latin typeface="HG丸ｺﾞｼｯｸM-PRO" pitchFamily="50" charset="-128"/>
                  <a:ea typeface="HG丸ｺﾞｼｯｸM-PRO" pitchFamily="50" charset="-128"/>
                </a:rPr>
                <a:t>　</a:t>
              </a:r>
              <a:r>
                <a:rPr lang="ja-JP" altLang="en-US" sz="1600" spc="300" dirty="0" smtClean="0">
                  <a:latin typeface="HG丸ｺﾞｼｯｸM-PRO" pitchFamily="50" charset="-128"/>
                  <a:ea typeface="HG丸ｺﾞｼｯｸM-PRO" pitchFamily="50" charset="-128"/>
                </a:rPr>
                <a:t>　</a:t>
              </a:r>
              <a:endParaRPr lang="en-US" altLang="ja-JP" sz="1600" spc="300" dirty="0" smtClean="0">
                <a:latin typeface="HG丸ｺﾞｼｯｸM-PRO" pitchFamily="50" charset="-128"/>
                <a:ea typeface="HG丸ｺﾞｼｯｸM-PRO" pitchFamily="50" charset="-128"/>
              </a:endParaRPr>
            </a:p>
          </p:txBody>
        </p:sp>
        <p:sp>
          <p:nvSpPr>
            <p:cNvPr id="11269" name="正方形/長方形 15"/>
            <p:cNvSpPr>
              <a:spLocks noChangeArrowheads="1"/>
            </p:cNvSpPr>
            <p:nvPr/>
          </p:nvSpPr>
          <p:spPr bwMode="auto">
            <a:xfrm>
              <a:off x="611957" y="4356869"/>
              <a:ext cx="3233209" cy="420657"/>
            </a:xfrm>
            <a:prstGeom prst="rect">
              <a:avLst/>
            </a:prstGeom>
            <a:noFill/>
            <a:ln w="9525" algn="ctr">
              <a:noFill/>
              <a:round/>
              <a:headEnd/>
              <a:tailEnd/>
            </a:ln>
          </p:spPr>
          <p:txBody>
            <a:bodyPr wrap="none" lIns="90334" tIns="45167" rIns="90334" bIns="45167" anchor="ctr"/>
            <a:lstStyle/>
            <a:p>
              <a:pPr algn="l">
                <a:tabLst>
                  <a:tab pos="93663"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dirty="0" smtClean="0">
                  <a:ea typeface="ＤＨＰ特太ゴシック体" pitchFamily="2" charset="-128"/>
                </a:rPr>
                <a:t>介護</a:t>
              </a:r>
              <a:r>
                <a:rPr lang="ja-JP" altLang="en-US" dirty="0">
                  <a:ea typeface="ＤＨＰ特太ゴシック体" pitchFamily="2" charset="-128"/>
                </a:rPr>
                <a:t>サービスを利用するとき</a:t>
              </a:r>
            </a:p>
          </p:txBody>
        </p:sp>
      </p:grpSp>
      <p:grpSp>
        <p:nvGrpSpPr>
          <p:cNvPr id="9" name="グループ化 8"/>
          <p:cNvGrpSpPr/>
          <p:nvPr/>
        </p:nvGrpSpPr>
        <p:grpSpPr>
          <a:xfrm>
            <a:off x="467941" y="5148957"/>
            <a:ext cx="5962314" cy="2131716"/>
            <a:chOff x="539949" y="6517109"/>
            <a:chExt cx="5962314" cy="2131716"/>
          </a:xfrm>
        </p:grpSpPr>
        <p:sp>
          <p:nvSpPr>
            <p:cNvPr id="11266" name="Text Box 4"/>
            <p:cNvSpPr txBox="1">
              <a:spLocks noChangeArrowheads="1"/>
            </p:cNvSpPr>
            <p:nvPr/>
          </p:nvSpPr>
          <p:spPr bwMode="auto">
            <a:xfrm>
              <a:off x="683965" y="6877149"/>
              <a:ext cx="5818298" cy="1771676"/>
            </a:xfrm>
            <a:prstGeom prst="rect">
              <a:avLst/>
            </a:prstGeom>
            <a:noFill/>
            <a:ln w="9525">
              <a:noFill/>
              <a:miter lim="800000"/>
              <a:headEnd/>
              <a:tailEnd/>
            </a:ln>
          </p:spPr>
          <p:txBody>
            <a:bodyPr wrap="square" lIns="90334" tIns="45167" rIns="90334" bIns="45167">
              <a:spAutoFit/>
            </a:bodyPr>
            <a:lstStyle/>
            <a:p>
              <a:pPr algn="l">
                <a:lnSpc>
                  <a:spcPct val="130000"/>
                </a:lnSpc>
              </a:pPr>
              <a:r>
                <a:rPr lang="ja-JP" altLang="en-US" sz="1400" dirty="0" smtClean="0">
                  <a:solidFill>
                    <a:srgbClr val="0033CC"/>
                  </a:solidFill>
                  <a:ea typeface="HG丸ｺﾞｼｯｸM-PRO" pitchFamily="50" charset="-128"/>
                </a:rPr>
                <a:t>    </a:t>
              </a:r>
              <a:r>
                <a:rPr lang="ja-JP" altLang="en-US" sz="1400" dirty="0" smtClean="0">
                  <a:latin typeface="HG丸ｺﾞｼｯｸM-PRO" pitchFamily="50" charset="-128"/>
                  <a:ea typeface="HG丸ｺﾞｼｯｸM-PRO" pitchFamily="50" charset="-128"/>
                </a:rPr>
                <a:t>親族等が死亡し、必要最小限度の葬祭を行えない場合は、葬祭支援給付が支給されます。葬祭支援給付の支給が必要となった場合は、葬祭の準備に取りかかる前に、速やかに実施機関にご連絡ください。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なお、他の親族が葬祭を行うことができる場合や事後の申請の場合、また、必要最小限度の額を超える葬祭を行った場合は、原則として支給できませんのでご注意ください。</a:t>
              </a:r>
              <a:endParaRPr lang="en-US" altLang="ja-JP" sz="1400" dirty="0">
                <a:latin typeface="HG丸ｺﾞｼｯｸM-PRO" pitchFamily="50" charset="-128"/>
                <a:ea typeface="HG丸ｺﾞｼｯｸM-PRO" pitchFamily="50" charset="-128"/>
              </a:endParaRPr>
            </a:p>
          </p:txBody>
        </p:sp>
        <p:sp>
          <p:nvSpPr>
            <p:cNvPr id="11270" name="正方形/長方形 16"/>
            <p:cNvSpPr>
              <a:spLocks noChangeArrowheads="1"/>
            </p:cNvSpPr>
            <p:nvPr/>
          </p:nvSpPr>
          <p:spPr bwMode="auto">
            <a:xfrm>
              <a:off x="539949" y="6517109"/>
              <a:ext cx="2736304"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mn-ea"/>
                  <a:ea typeface="+mn-ea"/>
                </a:rPr>
                <a:t>◆  </a:t>
              </a:r>
              <a:r>
                <a:rPr lang="ja-JP" altLang="en-US" dirty="0" smtClean="0">
                  <a:latin typeface="+mn-ea"/>
                  <a:ea typeface="ＤＨＰ特太ゴシック体" pitchFamily="2" charset="-128"/>
                </a:rPr>
                <a:t>親族等が死亡したとき</a:t>
              </a:r>
              <a:endParaRPr lang="ja-JP" altLang="en-US" dirty="0">
                <a:latin typeface="+mn-ea"/>
                <a:ea typeface="ＤＨＰ特太ゴシック体" pitchFamily="2" charset="-128"/>
              </a:endParaRPr>
            </a:p>
          </p:txBody>
        </p:sp>
      </p:grpSp>
      <p:sp>
        <p:nvSpPr>
          <p:cNvPr id="11271" name="正方形/長方形 19"/>
          <p:cNvSpPr>
            <a:spLocks noChangeArrowheads="1"/>
          </p:cNvSpPr>
          <p:nvPr/>
        </p:nvSpPr>
        <p:spPr bwMode="auto">
          <a:xfrm>
            <a:off x="611957" y="540446"/>
            <a:ext cx="5818298" cy="1771676"/>
          </a:xfrm>
          <a:prstGeom prst="rect">
            <a:avLst/>
          </a:prstGeom>
          <a:noFill/>
          <a:ln w="9525">
            <a:noFill/>
            <a:miter lim="800000"/>
            <a:headEnd/>
            <a:tailEnd/>
          </a:ln>
        </p:spPr>
        <p:txBody>
          <a:bodyPr wrap="square" lIns="90334" tIns="45167" rIns="90334" bIns="45167">
            <a:spAutoFit/>
          </a:bodyPr>
          <a:lstStyle/>
          <a:p>
            <a:pPr algn="l">
              <a:lnSpc>
                <a:spcPct val="130000"/>
              </a:lnSpc>
            </a:pPr>
            <a:endParaRPr lang="en-US" altLang="ja-JP" sz="1400" b="1" dirty="0" smtClean="0">
              <a:solidFill>
                <a:srgbClr val="0033CC"/>
              </a:solidFill>
              <a:latin typeface="HG丸ｺﾞｼｯｸM-PRO" pitchFamily="50" charset="-128"/>
              <a:ea typeface="HG丸ｺﾞｼｯｸM-PRO" pitchFamily="50" charset="-128"/>
            </a:endParaRPr>
          </a:p>
          <a:p>
            <a:pPr marL="180975" indent="-180975" algn="l">
              <a:lnSpc>
                <a:spcPct val="130000"/>
              </a:lnSpc>
            </a:pPr>
            <a:r>
              <a:rPr lang="ja-JP" altLang="en-US" sz="1400" b="1" dirty="0" smtClean="0">
                <a:latin typeface="HG丸ｺﾞｼｯｸM-PRO" pitchFamily="50" charset="-128"/>
                <a:ea typeface="HG丸ｺﾞｼｯｸM-PRO" pitchFamily="50" charset="-128"/>
              </a:rPr>
              <a:t>４　柔道</a:t>
            </a:r>
            <a:r>
              <a:rPr lang="ja-JP" altLang="en-US" sz="1400" b="1" dirty="0">
                <a:latin typeface="HG丸ｺﾞｼｯｸM-PRO" pitchFamily="50" charset="-128"/>
                <a:ea typeface="HG丸ｺﾞｼｯｸM-PRO" pitchFamily="50" charset="-128"/>
              </a:rPr>
              <a:t>整復</a:t>
            </a:r>
            <a:r>
              <a:rPr lang="ja-JP" altLang="en-US" sz="1400" b="1" dirty="0" smtClean="0">
                <a:latin typeface="HG丸ｺﾞｼｯｸM-PRO" pitchFamily="50" charset="-128"/>
                <a:ea typeface="HG丸ｺﾞｼｯｸM-PRO" pitchFamily="50" charset="-128"/>
              </a:rPr>
              <a:t>、あん摩・マッサージ</a:t>
            </a:r>
            <a:r>
              <a:rPr lang="ja-JP" altLang="en-US" sz="1400" b="1" dirty="0">
                <a:latin typeface="HG丸ｺﾞｼｯｸM-PRO" pitchFamily="50" charset="-128"/>
                <a:ea typeface="HG丸ｺﾞｼｯｸM-PRO" pitchFamily="50" charset="-128"/>
              </a:rPr>
              <a:t>、はり、きゅう</a:t>
            </a:r>
            <a:r>
              <a:rPr lang="ja-JP" altLang="en-US" sz="1400" b="1" dirty="0" smtClean="0">
                <a:latin typeface="HG丸ｺﾞｼｯｸM-PRO" pitchFamily="50" charset="-128"/>
                <a:ea typeface="HG丸ｺﾞｼｯｸM-PRO" pitchFamily="50" charset="-128"/>
              </a:rPr>
              <a:t>などを受診する場合は条件</a:t>
            </a:r>
            <a:r>
              <a:rPr lang="ja-JP" altLang="en-US" sz="1400" b="1" dirty="0">
                <a:latin typeface="HG丸ｺﾞｼｯｸM-PRO" pitchFamily="50" charset="-128"/>
                <a:ea typeface="HG丸ｺﾞｼｯｸM-PRO" pitchFamily="50" charset="-128"/>
              </a:rPr>
              <a:t>がありますので</a:t>
            </a:r>
            <a:r>
              <a:rPr lang="ja-JP" altLang="en-US" sz="1400" b="1" dirty="0" smtClean="0">
                <a:latin typeface="HG丸ｺﾞｼｯｸM-PRO" pitchFamily="50" charset="-128"/>
                <a:ea typeface="HG丸ｺﾞｼｯｸM-PRO" pitchFamily="50" charset="-128"/>
              </a:rPr>
              <a:t>、あらかじめ実施</a:t>
            </a:r>
            <a:r>
              <a:rPr lang="ja-JP" altLang="en-US" sz="1400" b="1" dirty="0">
                <a:latin typeface="HG丸ｺﾞｼｯｸM-PRO" pitchFamily="50" charset="-128"/>
                <a:ea typeface="HG丸ｺﾞｼｯｸM-PRO" pitchFamily="50" charset="-128"/>
              </a:rPr>
              <a:t>機関</a:t>
            </a:r>
            <a:r>
              <a:rPr lang="ja-JP" altLang="en-US" sz="1400" b="1" dirty="0" smtClean="0">
                <a:latin typeface="HG丸ｺﾞｼｯｸM-PRO" pitchFamily="50" charset="-128"/>
                <a:ea typeface="HG丸ｺﾞｼｯｸM-PRO" pitchFamily="50" charset="-128"/>
              </a:rPr>
              <a:t>へご相談ください</a:t>
            </a:r>
            <a:r>
              <a:rPr lang="ja-JP" altLang="en-US" sz="1400" b="1" dirty="0">
                <a:latin typeface="HG丸ｺﾞｼｯｸM-PRO" pitchFamily="50" charset="-128"/>
                <a:ea typeface="HG丸ｺﾞｼｯｸM-PRO" pitchFamily="50" charset="-128"/>
              </a:rPr>
              <a:t>。</a:t>
            </a:r>
          </a:p>
          <a:p>
            <a:pPr algn="l">
              <a:lnSpc>
                <a:spcPct val="130000"/>
              </a:lnSpc>
            </a:pPr>
            <a:endParaRPr lang="en-US" altLang="ja-JP" sz="1400" b="1" dirty="0" smtClean="0">
              <a:ea typeface="HG丸ｺﾞｼｯｸM-PRO" pitchFamily="50" charset="-128"/>
            </a:endParaRPr>
          </a:p>
          <a:p>
            <a:pPr marL="180975" indent="-180975" algn="l">
              <a:lnSpc>
                <a:spcPct val="130000"/>
              </a:lnSpc>
              <a:buAutoNum type="arabicDbPlain" startAt="5"/>
            </a:pPr>
            <a:r>
              <a:rPr lang="ja-JP" altLang="en-US" sz="1400" b="1" dirty="0" smtClean="0">
                <a:ea typeface="HG丸ｺﾞｼｯｸM-PRO" pitchFamily="50" charset="-128"/>
              </a:rPr>
              <a:t>　入院</a:t>
            </a:r>
            <a:r>
              <a:rPr lang="ja-JP" altLang="en-US" sz="1400" b="1" dirty="0">
                <a:ea typeface="HG丸ｺﾞｼｯｸM-PRO" pitchFamily="50" charset="-128"/>
              </a:rPr>
              <a:t>や</a:t>
            </a:r>
            <a:r>
              <a:rPr lang="ja-JP" altLang="en-US" sz="1400" b="1" dirty="0">
                <a:latin typeface="HG丸ｺﾞｼｯｸM-PRO" pitchFamily="50" charset="-128"/>
                <a:ea typeface="HG丸ｺﾞｼｯｸM-PRO" pitchFamily="50" charset="-128"/>
              </a:rPr>
              <a:t>退院をするとき、</a:t>
            </a:r>
            <a:r>
              <a:rPr lang="ja-JP" altLang="en-US" sz="1400" b="1" dirty="0" smtClean="0">
                <a:latin typeface="HG丸ｺﾞｼｯｸM-PRO" pitchFamily="50" charset="-128"/>
                <a:ea typeface="HG丸ｺﾞｼｯｸM-PRO" pitchFamily="50" charset="-128"/>
              </a:rPr>
              <a:t>病気やけがが治って</a:t>
            </a:r>
            <a:r>
              <a:rPr lang="ja-JP" altLang="en-US" sz="1400" b="1" dirty="0">
                <a:latin typeface="HG丸ｺﾞｼｯｸM-PRO" pitchFamily="50" charset="-128"/>
                <a:ea typeface="HG丸ｺﾞｼｯｸM-PRO" pitchFamily="50" charset="-128"/>
              </a:rPr>
              <a:t>通院しなく</a:t>
            </a:r>
            <a:r>
              <a:rPr lang="ja-JP" altLang="en-US" sz="1400" b="1" dirty="0" smtClean="0">
                <a:latin typeface="HG丸ｺﾞｼｯｸM-PRO" pitchFamily="50" charset="-128"/>
                <a:ea typeface="HG丸ｺﾞｼｯｸM-PRO" pitchFamily="50" charset="-128"/>
              </a:rPr>
              <a:t>なったときは、実施</a:t>
            </a:r>
            <a:r>
              <a:rPr lang="ja-JP" altLang="en-US" sz="1400" b="1" dirty="0">
                <a:latin typeface="HG丸ｺﾞｼｯｸM-PRO" pitchFamily="50" charset="-128"/>
                <a:ea typeface="HG丸ｺﾞｼｯｸM-PRO" pitchFamily="50" charset="-128"/>
              </a:rPr>
              <a:t>機関</a:t>
            </a:r>
            <a:r>
              <a:rPr lang="ja-JP" altLang="en-US" sz="1400" b="1" dirty="0" smtClean="0">
                <a:latin typeface="HG丸ｺﾞｼｯｸM-PRO" pitchFamily="50" charset="-128"/>
                <a:ea typeface="HG丸ｺﾞｼｯｸM-PRO" pitchFamily="50" charset="-128"/>
              </a:rPr>
              <a:t>にご連絡ください。</a:t>
            </a:r>
            <a:endParaRPr lang="en-US" altLang="ja-JP" sz="1400" b="1" dirty="0" smtClean="0">
              <a:latin typeface="HG丸ｺﾞｼｯｸM-PRO" pitchFamily="50" charset="-128"/>
              <a:ea typeface="HG丸ｺﾞｼｯｸM-PRO" pitchFamily="50" charset="-128"/>
            </a:endParaRPr>
          </a:p>
        </p:txBody>
      </p:sp>
      <p:pic>
        <p:nvPicPr>
          <p:cNvPr id="10" name="Picture 10" descr="j0398339[1]"/>
          <p:cNvPicPr>
            <a:picLocks noChangeAspect="1" noChangeArrowheads="1"/>
          </p:cNvPicPr>
          <p:nvPr/>
        </p:nvPicPr>
        <p:blipFill>
          <a:blip r:embed="rId2"/>
          <a:srcRect/>
          <a:stretch>
            <a:fillRect/>
          </a:stretch>
        </p:blipFill>
        <p:spPr bwMode="auto">
          <a:xfrm>
            <a:off x="1188021" y="8461325"/>
            <a:ext cx="4568276" cy="654355"/>
          </a:xfrm>
          <a:prstGeom prst="rect">
            <a:avLst/>
          </a:prstGeom>
          <a:noFill/>
          <a:ln w="9525">
            <a:noFill/>
            <a:miter lim="800000"/>
            <a:headEnd/>
            <a:tailEnd/>
          </a:ln>
        </p:spPr>
      </p:pic>
    </p:spTree>
    <p:extLst>
      <p:ext uri="{BB962C8B-B14F-4D97-AF65-F5344CB8AC3E}">
        <p14:creationId xmlns:p14="http://schemas.microsoft.com/office/powerpoint/2010/main" val="3633951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949" y="828477"/>
            <a:ext cx="5760640" cy="4726331"/>
          </a:xfrm>
          <a:prstGeom prst="rect">
            <a:avLst/>
          </a:prstGeom>
          <a:noFill/>
          <a:ln w="9525">
            <a:noFill/>
            <a:miter lim="800000"/>
            <a:headEnd/>
            <a:tailEnd/>
          </a:ln>
        </p:spPr>
        <p:txBody>
          <a:bodyPr wrap="square" lIns="90334" tIns="45167" rIns="90334" bIns="45167">
            <a:spAutoFit/>
          </a:bodyPr>
          <a:lstStyle/>
          <a:p>
            <a:pPr algn="l">
              <a:lnSpc>
                <a:spcPct val="130000"/>
              </a:lnSpc>
            </a:pPr>
            <a:r>
              <a:rPr lang="ja-JP" altLang="en-US" sz="1400" dirty="0" smtClean="0">
                <a:solidFill>
                  <a:srgbClr val="0033CC"/>
                </a:solidFill>
                <a:ea typeface="HG丸ｺﾞｼｯｸM-PRO" pitchFamily="50" charset="-128"/>
              </a:rPr>
              <a:t>　    </a:t>
            </a:r>
            <a:r>
              <a:rPr lang="ja-JP" altLang="en-US" sz="1400" dirty="0" smtClean="0">
                <a:latin typeface="HG丸ｺﾞｼｯｸM-PRO" pitchFamily="50" charset="-128"/>
                <a:ea typeface="HG丸ｺﾞｼｯｸM-PRO" pitchFamily="50" charset="-128"/>
              </a:rPr>
              <a:t>親族</a:t>
            </a:r>
            <a:r>
              <a:rPr lang="ja-JP" altLang="en-US" sz="1400" dirty="0">
                <a:latin typeface="HG丸ｺﾞｼｯｸM-PRO" pitchFamily="50" charset="-128"/>
                <a:ea typeface="HG丸ｺﾞｼｯｸM-PRO" pitchFamily="50" charset="-128"/>
              </a:rPr>
              <a:t>訪問や</a:t>
            </a:r>
            <a:r>
              <a:rPr lang="ja-JP" altLang="en-US" sz="1400" dirty="0" smtClean="0">
                <a:latin typeface="HG丸ｺﾞｼｯｸM-PRO" pitchFamily="50" charset="-128"/>
                <a:ea typeface="HG丸ｺﾞｼｯｸM-PRO" pitchFamily="50" charset="-128"/>
              </a:rPr>
              <a:t>墓参などの</a:t>
            </a:r>
            <a:r>
              <a:rPr lang="ja-JP" altLang="en-US" sz="1400" dirty="0">
                <a:latin typeface="HG丸ｺﾞｼｯｸM-PRO" pitchFamily="50" charset="-128"/>
                <a:ea typeface="HG丸ｺﾞｼｯｸM-PRO" pitchFamily="50" charset="-128"/>
              </a:rPr>
              <a:t>ために中国や樺</a:t>
            </a:r>
            <a:r>
              <a:rPr lang="ja-JP" altLang="en-US" sz="1400" dirty="0" smtClean="0">
                <a:latin typeface="HG丸ｺﾞｼｯｸM-PRO" pitchFamily="50" charset="-128"/>
                <a:ea typeface="HG丸ｺﾞｼｯｸM-PRO" pitchFamily="50" charset="-128"/>
              </a:rPr>
              <a:t>太などへ</a:t>
            </a:r>
            <a:r>
              <a:rPr lang="ja-JP" altLang="en-US" sz="1400" dirty="0">
                <a:latin typeface="HG丸ｺﾞｼｯｸM-PRO" pitchFamily="50" charset="-128"/>
                <a:ea typeface="HG丸ｺﾞｼｯｸM-PRO" pitchFamily="50" charset="-128"/>
              </a:rPr>
              <a:t>渡航する場合には</a:t>
            </a:r>
            <a:r>
              <a:rPr lang="ja-JP" altLang="en-US"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渡航前に実施</a:t>
            </a:r>
            <a:r>
              <a:rPr lang="ja-JP" altLang="en-US" sz="1400" dirty="0">
                <a:latin typeface="HG丸ｺﾞｼｯｸM-PRO" pitchFamily="50" charset="-128"/>
                <a:ea typeface="HG丸ｺﾞｼｯｸM-PRO" pitchFamily="50" charset="-128"/>
              </a:rPr>
              <a:t>機関へ渡航の目的、日程及び</a:t>
            </a:r>
            <a:r>
              <a:rPr lang="ja-JP" altLang="en-US" sz="1400" dirty="0" smtClean="0">
                <a:latin typeface="HG丸ｺﾞｼｯｸM-PRO" pitchFamily="50" charset="-128"/>
                <a:ea typeface="HG丸ｺﾞｼｯｸM-PRO" pitchFamily="50" charset="-128"/>
              </a:rPr>
              <a:t>同行者などの届出（文書</a:t>
            </a:r>
            <a:endParaRPr lang="en-US" altLang="ja-JP" sz="1400" dirty="0" smtClean="0">
              <a:latin typeface="HG丸ｺﾞｼｯｸM-PRO" pitchFamily="50" charset="-128"/>
              <a:ea typeface="HG丸ｺﾞｼｯｸM-PRO" pitchFamily="50" charset="-128"/>
            </a:endParaRPr>
          </a:p>
          <a:p>
            <a:pPr marL="180975" indent="-180975" algn="l">
              <a:lnSpc>
                <a:spcPct val="130000"/>
              </a:lnSpc>
            </a:pPr>
            <a:r>
              <a:rPr lang="ja-JP" altLang="en-US" sz="1400" dirty="0" smtClean="0">
                <a:latin typeface="HG丸ｺﾞｼｯｸM-PRO" pitchFamily="50" charset="-128"/>
                <a:ea typeface="HG丸ｺﾞｼｯｸM-PRO" pitchFamily="50" charset="-128"/>
              </a:rPr>
              <a:t>　または電話連絡）を事前に行うことで、２ヵ月程度までは支援給付を停止されることなく渡航することができます。</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また、帰国した際にも実施機関にご連絡ください。</a:t>
            </a:r>
            <a:endParaRPr lang="ja-JP" altLang="en-US" sz="1400" dirty="0">
              <a:latin typeface="HG丸ｺﾞｼｯｸM-PRO" pitchFamily="50" charset="-128"/>
              <a:ea typeface="HG丸ｺﾞｼｯｸM-PRO" pitchFamily="50" charset="-128"/>
            </a:endParaRPr>
          </a:p>
          <a:p>
            <a:pPr marL="180975" indent="-180975" algn="l">
              <a:lnSpc>
                <a:spcPct val="130000"/>
              </a:lnSpc>
              <a:spcAft>
                <a:spcPts val="600"/>
              </a:spcAft>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なお、渡航後にやむを得ない事情により渡航期間が２ヵ月を超えてしまうような場合は、必ず実施機関にご連絡ください。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親族訪問や墓参、日中・日露の友好の架け橋となる国際交流への参加、また</a:t>
            </a:r>
          </a:p>
          <a:p>
            <a:pPr algn="l">
              <a:lnSpc>
                <a:spcPct val="130000"/>
              </a:lnSpc>
            </a:pPr>
            <a:r>
              <a:rPr lang="ja-JP" altLang="en-US" sz="1200" dirty="0" smtClean="0">
                <a:latin typeface="HG丸ｺﾞｼｯｸM-PRO" pitchFamily="50" charset="-128"/>
                <a:ea typeface="HG丸ｺﾞｼｯｸM-PRO" pitchFamily="50" charset="-128"/>
              </a:rPr>
              <a:t>　はこれらと同様の趣旨であると実施機関が認めた目的以外の目的での渡航や、</a:t>
            </a:r>
          </a:p>
          <a:p>
            <a:pPr algn="l">
              <a:lnSpc>
                <a:spcPct val="130000"/>
              </a:lnSpc>
            </a:pPr>
            <a:r>
              <a:rPr lang="ja-JP" altLang="en-US" sz="1200" dirty="0" smtClean="0">
                <a:latin typeface="HG丸ｺﾞｼｯｸM-PRO" pitchFamily="50" charset="-128"/>
                <a:ea typeface="HG丸ｺﾞｼｯｸM-PRO" pitchFamily="50" charset="-128"/>
              </a:rPr>
              <a:t>　やむを得ない理由もなく渡航期間が２ヵ月を超えてしまった場合などは、渡航</a:t>
            </a:r>
          </a:p>
          <a:p>
            <a:pPr algn="l">
              <a:lnSpc>
                <a:spcPct val="130000"/>
              </a:lnSpc>
            </a:pPr>
            <a:r>
              <a:rPr lang="ja-JP" altLang="en-US" sz="1200" dirty="0" smtClean="0">
                <a:latin typeface="HG丸ｺﾞｼｯｸM-PRO" pitchFamily="50" charset="-128"/>
                <a:ea typeface="HG丸ｺﾞｼｯｸM-PRO" pitchFamily="50" charset="-128"/>
              </a:rPr>
              <a:t>　にかかった費用（交通費や宿泊費）を収入として認定したり、支援給付を停止</a:t>
            </a:r>
          </a:p>
          <a:p>
            <a:pPr algn="l">
              <a:lnSpc>
                <a:spcPct val="130000"/>
              </a:lnSpc>
            </a:pPr>
            <a:r>
              <a:rPr lang="ja-JP" altLang="en-US" sz="1200" dirty="0" smtClean="0">
                <a:latin typeface="HG丸ｺﾞｼｯｸM-PRO" pitchFamily="50" charset="-128"/>
                <a:ea typeface="HG丸ｺﾞｼｯｸM-PRO" pitchFamily="50" charset="-128"/>
              </a:rPr>
              <a:t>　または廃止することがありますのでご注意ください。</a:t>
            </a:r>
            <a:endParaRPr lang="en-US" altLang="ja-JP" sz="1200" dirty="0" smtClean="0">
              <a:latin typeface="HG丸ｺﾞｼｯｸM-PRO" pitchFamily="50" charset="-128"/>
              <a:ea typeface="HG丸ｺﾞｼｯｸM-PRO" pitchFamily="50" charset="-128"/>
            </a:endParaRPr>
          </a:p>
          <a:p>
            <a:pPr algn="l">
              <a:lnSpc>
                <a:spcPct val="130000"/>
              </a:lnSpc>
              <a:spcBef>
                <a:spcPts val="600"/>
              </a:spcBef>
            </a:pPr>
            <a:r>
              <a:rPr lang="en-US" altLang="ja-JP" sz="1400" b="1" dirty="0" smtClean="0">
                <a:latin typeface="HG丸ｺﾞｼｯｸM-PRO" pitchFamily="50" charset="-128"/>
                <a:ea typeface="HG丸ｺﾞｼｯｸM-PRO" pitchFamily="50" charset="-128"/>
              </a:rPr>
              <a:t>※</a:t>
            </a:r>
            <a:r>
              <a:rPr lang="ja-JP" altLang="en-US" sz="1400" b="1" dirty="0" smtClean="0">
                <a:latin typeface="HG丸ｺﾞｼｯｸM-PRO" pitchFamily="50" charset="-128"/>
                <a:ea typeface="HG丸ｺﾞｼｯｸM-PRO" pitchFamily="50" charset="-128"/>
              </a:rPr>
              <a:t>海外旅行保険等への加入</a:t>
            </a:r>
            <a:endParaRPr lang="en-US" altLang="ja-JP" sz="1400" b="1" dirty="0" smtClean="0">
              <a:latin typeface="HG丸ｺﾞｼｯｸM-PRO" pitchFamily="50" charset="-128"/>
              <a:ea typeface="HG丸ｺﾞｼｯｸM-PRO" pitchFamily="50" charset="-128"/>
            </a:endParaRPr>
          </a:p>
          <a:p>
            <a:pPr marL="176213" indent="187325" algn="l">
              <a:lnSpc>
                <a:spcPct val="130000"/>
              </a:lnSpc>
            </a:pPr>
            <a:r>
              <a:rPr lang="ja-JP" altLang="en-US" sz="1200" dirty="0">
                <a:latin typeface="HG丸ｺﾞｼｯｸM-PRO" pitchFamily="50" charset="-128"/>
                <a:ea typeface="HG丸ｺﾞｼｯｸM-PRO" pitchFamily="50" charset="-128"/>
              </a:rPr>
              <a:t>渡航期間中</a:t>
            </a:r>
            <a:r>
              <a:rPr lang="ja-JP" altLang="en-US" sz="1200" dirty="0" smtClean="0">
                <a:latin typeface="HG丸ｺﾞｼｯｸM-PRO" pitchFamily="50" charset="-128"/>
                <a:ea typeface="HG丸ｺﾞｼｯｸM-PRO" pitchFamily="50" charset="-128"/>
              </a:rPr>
              <a:t>に急病等で通院や入院したときの医療費については、医療支援給付を支給できない場合がありますので、</a:t>
            </a:r>
            <a:r>
              <a:rPr lang="ja-JP" altLang="en-US" sz="1200" dirty="0">
                <a:latin typeface="HG丸ｺﾞｼｯｸM-PRO" pitchFamily="50" charset="-128"/>
                <a:ea typeface="HG丸ｺﾞｼｯｸM-PRO" pitchFamily="50" charset="-128"/>
              </a:rPr>
              <a:t>親族訪問や墓参などのために中国や樺太などへ渡航する場合には</a:t>
            </a:r>
            <a:r>
              <a:rPr lang="ja-JP" altLang="en-US" sz="1200" dirty="0" smtClean="0">
                <a:latin typeface="HG丸ｺﾞｼｯｸM-PRO" pitchFamily="50" charset="-128"/>
                <a:ea typeface="HG丸ｺﾞｼｯｸM-PRO" pitchFamily="50" charset="-128"/>
              </a:rPr>
              <a:t>、必ず海外旅行保険等に加入してください。</a:t>
            </a:r>
            <a:endParaRPr lang="en-US" altLang="ja-JP" sz="1200" dirty="0">
              <a:latin typeface="HG丸ｺﾞｼｯｸM-PRO" pitchFamily="50" charset="-128"/>
              <a:ea typeface="HG丸ｺﾞｼｯｸM-PRO" pitchFamily="50" charset="-128"/>
            </a:endParaRPr>
          </a:p>
          <a:p>
            <a:pPr algn="l">
              <a:lnSpc>
                <a:spcPct val="130000"/>
              </a:lnSpc>
            </a:pPr>
            <a:endParaRPr lang="en-US" altLang="ja-JP" sz="1400" dirty="0">
              <a:latin typeface="HG丸ｺﾞｼｯｸM-PRO" pitchFamily="50" charset="-128"/>
              <a:ea typeface="HG丸ｺﾞｼｯｸM-PRO" pitchFamily="50" charset="-128"/>
            </a:endParaRPr>
          </a:p>
        </p:txBody>
      </p:sp>
      <p:sp>
        <p:nvSpPr>
          <p:cNvPr id="11267" name="Text Box 14" descr="右下がり対角線 (反転)"/>
          <p:cNvSpPr txBox="1">
            <a:spLocks noChangeArrowheads="1"/>
          </p:cNvSpPr>
          <p:nvPr/>
        </p:nvSpPr>
        <p:spPr bwMode="auto">
          <a:xfrm>
            <a:off x="2628181" y="9181405"/>
            <a:ext cx="1364990"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16</a:t>
            </a:r>
            <a:r>
              <a:rPr lang="ja-JP" altLang="en-US" dirty="0" smtClean="0">
                <a:ea typeface="HG丸ｺﾞｼｯｸM-PRO" pitchFamily="50" charset="-128"/>
              </a:rPr>
              <a:t>－</a:t>
            </a:r>
            <a:endParaRPr lang="ja-JP" altLang="en-US" dirty="0">
              <a:ea typeface="HG丸ｺﾞｼｯｸM-PRO" pitchFamily="50" charset="-128"/>
            </a:endParaRPr>
          </a:p>
        </p:txBody>
      </p:sp>
      <p:sp>
        <p:nvSpPr>
          <p:cNvPr id="11270" name="正方形/長方形 16"/>
          <p:cNvSpPr>
            <a:spLocks noChangeArrowheads="1"/>
          </p:cNvSpPr>
          <p:nvPr/>
        </p:nvSpPr>
        <p:spPr bwMode="auto">
          <a:xfrm>
            <a:off x="539948" y="396429"/>
            <a:ext cx="5681433" cy="564673"/>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ea typeface="HG丸ｺﾞｼｯｸM-PRO" pitchFamily="50" charset="-128"/>
              </a:rPr>
              <a:t>◆  </a:t>
            </a:r>
            <a:r>
              <a:rPr lang="ja-JP" altLang="en-US" dirty="0" smtClean="0">
                <a:latin typeface="+mn-ea"/>
                <a:ea typeface="ＤＨＰ特太ゴシック体" pitchFamily="2" charset="-128"/>
              </a:rPr>
              <a:t>親族訪問などの</a:t>
            </a:r>
            <a:r>
              <a:rPr lang="ja-JP" altLang="en-US" dirty="0">
                <a:latin typeface="+mn-ea"/>
                <a:ea typeface="ＤＨＰ特太ゴシック体" pitchFamily="2" charset="-128"/>
              </a:rPr>
              <a:t>ため中国や樺</a:t>
            </a:r>
            <a:r>
              <a:rPr lang="ja-JP" altLang="en-US" dirty="0" smtClean="0">
                <a:latin typeface="+mn-ea"/>
                <a:ea typeface="ＤＨＰ特太ゴシック体" pitchFamily="2" charset="-128"/>
              </a:rPr>
              <a:t>太などへ</a:t>
            </a:r>
            <a:r>
              <a:rPr lang="ja-JP" altLang="en-US" dirty="0">
                <a:latin typeface="+mn-ea"/>
                <a:ea typeface="ＤＨＰ特太ゴシック体" pitchFamily="2" charset="-128"/>
              </a:rPr>
              <a:t>渡航するとき</a:t>
            </a:r>
          </a:p>
        </p:txBody>
      </p:sp>
      <p:sp>
        <p:nvSpPr>
          <p:cNvPr id="11272" name="正方形/長方形 20"/>
          <p:cNvSpPr>
            <a:spLocks noChangeArrowheads="1"/>
          </p:cNvSpPr>
          <p:nvPr/>
        </p:nvSpPr>
        <p:spPr bwMode="auto">
          <a:xfrm>
            <a:off x="611957" y="5436989"/>
            <a:ext cx="2592288" cy="432048"/>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HGPｺﾞｼｯｸE" pitchFamily="50" charset="-128"/>
                <a:ea typeface="HGPｺﾞｼｯｸE" pitchFamily="50" charset="-128"/>
              </a:rPr>
              <a:t>◆ </a:t>
            </a:r>
            <a:r>
              <a:rPr lang="ja-JP" altLang="en-US" dirty="0" smtClean="0">
                <a:latin typeface="+mn-ea"/>
                <a:ea typeface="ＤＨＰ特太ゴシック体" pitchFamily="2" charset="-128"/>
              </a:rPr>
              <a:t>通訳</a:t>
            </a:r>
            <a:r>
              <a:rPr lang="ja-JP" altLang="en-US" dirty="0">
                <a:latin typeface="+mn-ea"/>
                <a:ea typeface="ＤＨＰ特太ゴシック体" pitchFamily="2" charset="-128"/>
              </a:rPr>
              <a:t>が必要なとき</a:t>
            </a:r>
          </a:p>
        </p:txBody>
      </p:sp>
      <p:sp>
        <p:nvSpPr>
          <p:cNvPr id="11273" name="Text Box 4"/>
          <p:cNvSpPr txBox="1">
            <a:spLocks noChangeArrowheads="1"/>
          </p:cNvSpPr>
          <p:nvPr/>
        </p:nvSpPr>
        <p:spPr bwMode="auto">
          <a:xfrm>
            <a:off x="539949" y="5797029"/>
            <a:ext cx="5760640" cy="1211523"/>
          </a:xfrm>
          <a:prstGeom prst="rect">
            <a:avLst/>
          </a:prstGeom>
          <a:noFill/>
          <a:ln w="9525">
            <a:noFill/>
            <a:miter lim="800000"/>
            <a:headEnd/>
            <a:tailEnd/>
          </a:ln>
        </p:spPr>
        <p:txBody>
          <a:bodyPr wrap="square" lIns="90334" tIns="45167" rIns="90334" bIns="45167">
            <a:spAutoFit/>
          </a:bodyPr>
          <a:lstStyle/>
          <a:p>
            <a:pPr marL="177800" indent="-82550" algn="l">
              <a:lnSpc>
                <a:spcPct val="130000"/>
              </a:lnSpc>
            </a:pPr>
            <a:r>
              <a:rPr lang="ja-JP" altLang="en-US" sz="1400" dirty="0" smtClean="0">
                <a:solidFill>
                  <a:srgbClr val="0033CC"/>
                </a:solidFill>
                <a:ea typeface="HG丸ｺﾞｼｯｸM-PRO" pitchFamily="50" charset="-128"/>
              </a:rPr>
              <a:t>     </a:t>
            </a:r>
            <a:r>
              <a:rPr lang="ja-JP" altLang="en-US" sz="1400" dirty="0" smtClean="0">
                <a:latin typeface="HG丸ｺﾞｼｯｸM-PRO" pitchFamily="50" charset="-128"/>
                <a:ea typeface="HG丸ｺﾞｼｯｸM-PRO" pitchFamily="50" charset="-128"/>
              </a:rPr>
              <a:t>病院などや</a:t>
            </a:r>
            <a:r>
              <a:rPr lang="ja-JP" altLang="en-US" sz="1400" dirty="0">
                <a:latin typeface="HG丸ｺﾞｼｯｸM-PRO" pitchFamily="50" charset="-128"/>
                <a:ea typeface="HG丸ｺﾞｼｯｸM-PRO" pitchFamily="50" charset="-128"/>
              </a:rPr>
              <a:t>介護施設を利用</a:t>
            </a:r>
            <a:r>
              <a:rPr lang="ja-JP" altLang="en-US" sz="1400" dirty="0" smtClean="0">
                <a:latin typeface="HG丸ｺﾞｼｯｸM-PRO" pitchFamily="50" charset="-128"/>
                <a:ea typeface="HG丸ｺﾞｼｯｸM-PRO" pitchFamily="50" charset="-128"/>
              </a:rPr>
              <a:t>する場合や行政</a:t>
            </a:r>
            <a:r>
              <a:rPr lang="ja-JP" altLang="en-US" sz="1400" dirty="0">
                <a:latin typeface="HG丸ｺﾞｼｯｸM-PRO" pitchFamily="50" charset="-128"/>
                <a:ea typeface="HG丸ｺﾞｼｯｸM-PRO" pitchFamily="50" charset="-128"/>
              </a:rPr>
              <a:t>機関での</a:t>
            </a:r>
            <a:r>
              <a:rPr lang="ja-JP" altLang="en-US" sz="1400" dirty="0" smtClean="0">
                <a:latin typeface="HG丸ｺﾞｼｯｸM-PRO" pitchFamily="50" charset="-128"/>
                <a:ea typeface="HG丸ｺﾞｼｯｸM-PRO" pitchFamily="50" charset="-128"/>
              </a:rPr>
              <a:t>手続が</a:t>
            </a:r>
            <a:r>
              <a:rPr lang="ja-JP" altLang="en-US" sz="1400" dirty="0">
                <a:latin typeface="HG丸ｺﾞｼｯｸM-PRO" pitchFamily="50" charset="-128"/>
                <a:ea typeface="HG丸ｺﾞｼｯｸM-PRO" pitchFamily="50" charset="-128"/>
              </a:rPr>
              <a:t>必要</a:t>
            </a:r>
            <a:r>
              <a:rPr lang="ja-JP" altLang="en-US" sz="1400" dirty="0" smtClean="0">
                <a:latin typeface="HG丸ｺﾞｼｯｸM-PRO" pitchFamily="50" charset="-128"/>
                <a:ea typeface="HG丸ｺﾞｼｯｸM-PRO" pitchFamily="50" charset="-128"/>
              </a:rPr>
              <a:t>な</a:t>
            </a:r>
            <a:endParaRPr lang="en-US" altLang="ja-JP" sz="1400" dirty="0" smtClean="0">
              <a:latin typeface="HG丸ｺﾞｼｯｸM-PRO" pitchFamily="50" charset="-128"/>
              <a:ea typeface="HG丸ｺﾞｼｯｸM-PRO" pitchFamily="50" charset="-128"/>
            </a:endParaRPr>
          </a:p>
          <a:p>
            <a:pPr marL="177800" indent="-82550" algn="l">
              <a:lnSpc>
                <a:spcPct val="130000"/>
              </a:lnSpc>
            </a:pP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場合などで、</a:t>
            </a:r>
            <a:r>
              <a:rPr lang="ja-JP" altLang="en-US" sz="1400" dirty="0">
                <a:latin typeface="HG丸ｺﾞｼｯｸM-PRO" pitchFamily="50" charset="-128"/>
                <a:ea typeface="HG丸ｺﾞｼｯｸM-PRO" pitchFamily="50" charset="-128"/>
              </a:rPr>
              <a:t>周りに通訳を頼める方が</a:t>
            </a:r>
            <a:r>
              <a:rPr lang="ja-JP" altLang="en-US" sz="1400" dirty="0" smtClean="0">
                <a:latin typeface="HG丸ｺﾞｼｯｸM-PRO" pitchFamily="50" charset="-128"/>
                <a:ea typeface="HG丸ｺﾞｼｯｸM-PRO" pitchFamily="50" charset="-128"/>
              </a:rPr>
              <a:t>いないときには、中国語などの</a:t>
            </a:r>
            <a:r>
              <a:rPr lang="ja-JP" altLang="en-US" sz="1400" dirty="0">
                <a:latin typeface="HG丸ｺﾞｼｯｸM-PRO" pitchFamily="50" charset="-128"/>
                <a:ea typeface="HG丸ｺﾞｼｯｸM-PRO" pitchFamily="50" charset="-128"/>
              </a:rPr>
              <a:t>できる自立支援通訳や支援・</a:t>
            </a:r>
            <a:r>
              <a:rPr lang="ja-JP" altLang="en-US" sz="1400" dirty="0" smtClean="0">
                <a:latin typeface="HG丸ｺﾞｼｯｸM-PRO" pitchFamily="50" charset="-128"/>
                <a:ea typeface="HG丸ｺﾞｼｯｸM-PRO" pitchFamily="50" charset="-128"/>
              </a:rPr>
              <a:t>相談員などに通訳</a:t>
            </a:r>
            <a:r>
              <a:rPr lang="ja-JP" altLang="en-US" sz="1400" dirty="0">
                <a:latin typeface="HG丸ｺﾞｼｯｸM-PRO" pitchFamily="50" charset="-128"/>
                <a:ea typeface="HG丸ｺﾞｼｯｸM-PRO" pitchFamily="50" charset="-128"/>
              </a:rPr>
              <a:t>を依頼することができます</a:t>
            </a:r>
            <a:r>
              <a:rPr lang="ja-JP" altLang="en-US" sz="1400" dirty="0" smtClean="0">
                <a:latin typeface="HG丸ｺﾞｼｯｸM-PRO" pitchFamily="50" charset="-128"/>
                <a:ea typeface="HG丸ｺﾞｼｯｸM-PRO" pitchFamily="50" charset="-128"/>
              </a:rPr>
              <a:t>。詳しくは実施</a:t>
            </a:r>
            <a:r>
              <a:rPr lang="ja-JP" altLang="en-US" sz="1400" dirty="0">
                <a:latin typeface="HG丸ｺﾞｼｯｸM-PRO" pitchFamily="50" charset="-128"/>
                <a:ea typeface="HG丸ｺﾞｼｯｸM-PRO" pitchFamily="50" charset="-128"/>
              </a:rPr>
              <a:t>機関に</a:t>
            </a:r>
            <a:r>
              <a:rPr lang="ja-JP" altLang="en-US" sz="1400" dirty="0" smtClean="0">
                <a:latin typeface="HG丸ｺﾞｼｯｸM-PRO" pitchFamily="50" charset="-128"/>
                <a:ea typeface="HG丸ｺﾞｼｯｸM-PRO" pitchFamily="50" charset="-128"/>
              </a:rPr>
              <a:t>ご相談ください</a:t>
            </a:r>
            <a:r>
              <a:rPr lang="ja-JP" altLang="en-US" sz="1400" dirty="0">
                <a:latin typeface="HG丸ｺﾞｼｯｸM-PRO" pitchFamily="50" charset="-128"/>
                <a:ea typeface="HG丸ｺﾞｼｯｸM-PRO" pitchFamily="50" charset="-128"/>
              </a:rPr>
              <a:t>。</a:t>
            </a:r>
          </a:p>
        </p:txBody>
      </p:sp>
      <p:sp>
        <p:nvSpPr>
          <p:cNvPr id="11" name="正方形/長方形 20"/>
          <p:cNvSpPr>
            <a:spLocks noChangeArrowheads="1"/>
          </p:cNvSpPr>
          <p:nvPr/>
        </p:nvSpPr>
        <p:spPr bwMode="auto">
          <a:xfrm>
            <a:off x="539949" y="7185749"/>
            <a:ext cx="4104456"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ea typeface="HG丸ｺﾞｼｯｸM-PRO" pitchFamily="50" charset="-128"/>
              </a:rPr>
              <a:t> </a:t>
            </a:r>
            <a:r>
              <a:rPr lang="ja-JP" altLang="en-US" dirty="0" smtClean="0">
                <a:solidFill>
                  <a:srgbClr val="0033CC"/>
                </a:solidFill>
                <a:latin typeface="+mn-ea"/>
                <a:ea typeface="+mn-ea"/>
              </a:rPr>
              <a:t>◆ </a:t>
            </a:r>
            <a:r>
              <a:rPr lang="ja-JP" altLang="en-US" dirty="0" smtClean="0">
                <a:latin typeface="+mn-ea"/>
                <a:ea typeface="ＤＨＰ特太ゴシック体" pitchFamily="2" charset="-128"/>
              </a:rPr>
              <a:t>相談や悩みごとがあるとき</a:t>
            </a:r>
            <a:endParaRPr lang="ja-JP" altLang="en-US" dirty="0">
              <a:latin typeface="+mn-ea"/>
              <a:ea typeface="ＤＨＰ特太ゴシック体" pitchFamily="2" charset="-128"/>
            </a:endParaRPr>
          </a:p>
        </p:txBody>
      </p:sp>
      <p:sp>
        <p:nvSpPr>
          <p:cNvPr id="12" name="正方形/長方形 11"/>
          <p:cNvSpPr/>
          <p:nvPr/>
        </p:nvSpPr>
        <p:spPr>
          <a:xfrm>
            <a:off x="539949" y="7545789"/>
            <a:ext cx="5707070" cy="1491600"/>
          </a:xfrm>
          <a:prstGeom prst="rect">
            <a:avLst/>
          </a:prstGeom>
        </p:spPr>
        <p:txBody>
          <a:bodyPr wrap="square" lIns="90334" tIns="45167" rIns="90334" bIns="45167">
            <a:spAutoFit/>
          </a:bodyPr>
          <a:lstStyle/>
          <a:p>
            <a:pPr marL="180975" indent="-180975" algn="l">
              <a:lnSpc>
                <a:spcPct val="130000"/>
              </a:lnSpc>
            </a:pPr>
            <a:r>
              <a:rPr lang="ja-JP" altLang="en-US" sz="1400" dirty="0" smtClean="0">
                <a:solidFill>
                  <a:srgbClr val="0033CC"/>
                </a:solidFill>
                <a:ea typeface="HG丸ｺﾞｼｯｸM-PRO" pitchFamily="50" charset="-128"/>
              </a:rPr>
              <a:t>　　</a:t>
            </a:r>
            <a:r>
              <a:rPr lang="ja-JP" altLang="en-US" sz="1400" dirty="0" smtClean="0">
                <a:ea typeface="HG丸ｺﾞｼｯｸM-PRO" pitchFamily="50" charset="-128"/>
              </a:rPr>
              <a:t>実施機関に配置されている支援・相談員は、</a:t>
            </a:r>
            <a:r>
              <a:rPr lang="ja-JP" altLang="en-US" sz="1400" dirty="0" smtClean="0">
                <a:latin typeface="HG丸ｺﾞｼｯｸM-PRO" pitchFamily="50" charset="-128"/>
                <a:ea typeface="HG丸ｺﾞｼｯｸM-PRO" pitchFamily="50" charset="-128"/>
              </a:rPr>
              <a:t>どうすればあなたの悩みごとが解決するかを一緒に考え、手助けします。</a:t>
            </a:r>
          </a:p>
          <a:p>
            <a:pPr algn="l">
              <a:lnSpc>
                <a:spcPct val="130000"/>
              </a:lnSpc>
            </a:pPr>
            <a:r>
              <a:rPr lang="ja-JP" altLang="en-US" sz="1400" dirty="0" smtClean="0">
                <a:latin typeface="HG丸ｺﾞｼｯｸM-PRO" pitchFamily="50" charset="-128"/>
                <a:ea typeface="HG丸ｺﾞｼｯｸM-PRO" pitchFamily="50" charset="-128"/>
              </a:rPr>
              <a:t>　　また、あなたのご家族の生活の様子などについてお聞きしたり、</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いろいろな相談に応じます。</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何かありましたら、まずは実施機関へご連絡ください。</a:t>
            </a:r>
            <a:endParaRPr lang="ja-JP" altLang="en-US" sz="1400" dirty="0">
              <a:latin typeface="HG丸ｺﾞｼｯｸM-PRO" pitchFamily="50" charset="-128"/>
              <a:ea typeface="HG丸ｺﾞｼｯｸM-PRO" pitchFamily="50" charset="-128"/>
            </a:endParaRPr>
          </a:p>
        </p:txBody>
      </p:sp>
      <p:sp>
        <p:nvSpPr>
          <p:cNvPr id="9" name="大かっこ 8"/>
          <p:cNvSpPr/>
          <p:nvPr/>
        </p:nvSpPr>
        <p:spPr bwMode="auto">
          <a:xfrm>
            <a:off x="573000" y="2899786"/>
            <a:ext cx="5688632" cy="1224136"/>
          </a:xfrm>
          <a:prstGeom prst="bracketPair">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370683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
          <p:cNvSpPr txBox="1">
            <a:spLocks noChangeArrowheads="1"/>
          </p:cNvSpPr>
          <p:nvPr/>
        </p:nvSpPr>
        <p:spPr bwMode="auto">
          <a:xfrm>
            <a:off x="712557" y="1260525"/>
            <a:ext cx="5660040" cy="6773045"/>
          </a:xfrm>
          <a:prstGeom prst="rect">
            <a:avLst/>
          </a:prstGeom>
          <a:noFill/>
          <a:ln w="9525">
            <a:noFill/>
            <a:miter lim="800000"/>
            <a:headEnd/>
            <a:tailEnd/>
          </a:ln>
        </p:spPr>
        <p:txBody>
          <a:bodyPr wrap="square" lIns="90334" tIns="45167" rIns="90334" bIns="45167">
            <a:spAutoFit/>
          </a:bodyPr>
          <a:lstStyle/>
          <a:p>
            <a:pPr algn="l">
              <a:lnSpc>
                <a:spcPct val="130000"/>
              </a:lnSpc>
            </a:pPr>
            <a:r>
              <a:rPr lang="en-US" altLang="ja-JP" dirty="0">
                <a:solidFill>
                  <a:srgbClr val="0033CC"/>
                </a:solidFill>
                <a:latin typeface="+mn-ea"/>
                <a:ea typeface="+mn-ea"/>
              </a:rPr>
              <a:t>◆</a:t>
            </a:r>
            <a:r>
              <a:rPr lang="ja-JP" altLang="en-US" dirty="0">
                <a:latin typeface="+mn-ea"/>
                <a:ea typeface="+mn-ea"/>
              </a:rPr>
              <a:t>　</a:t>
            </a:r>
            <a:r>
              <a:rPr lang="ja-JP" altLang="en-US" dirty="0">
                <a:latin typeface="+mn-ea"/>
                <a:ea typeface="ＤＨＰ特太ゴシック体" pitchFamily="2" charset="-128"/>
              </a:rPr>
              <a:t>非課税</a:t>
            </a:r>
            <a:r>
              <a:rPr lang="ja-JP" altLang="en-US" dirty="0" smtClean="0">
                <a:latin typeface="+mn-ea"/>
                <a:ea typeface="ＤＨＰ特太ゴシック体" pitchFamily="2" charset="-128"/>
              </a:rPr>
              <a:t>措置などについて</a:t>
            </a:r>
            <a:endParaRPr lang="en-US" altLang="ja-JP" sz="1400" dirty="0" smtClean="0">
              <a:latin typeface="+mn-ea"/>
              <a:ea typeface="ＤＨＰ特太ゴシック体" pitchFamily="2" charset="-128"/>
            </a:endParaRPr>
          </a:p>
          <a:p>
            <a:pPr algn="l">
              <a:lnSpc>
                <a:spcPct val="130000"/>
              </a:lnSpc>
            </a:pPr>
            <a:r>
              <a:rPr lang="ja-JP" altLang="en-US" sz="1400" dirty="0" smtClean="0">
                <a:ea typeface="HG丸ｺﾞｼｯｸM-PRO" pitchFamily="50" charset="-128"/>
              </a:rPr>
              <a:t>      １　支援給付費に税金はかかりません。（非課税措置）</a:t>
            </a:r>
            <a:endParaRPr lang="en-US" altLang="ja-JP" sz="1400" dirty="0" smtClean="0">
              <a:ea typeface="HG丸ｺﾞｼｯｸM-PRO" pitchFamily="50" charset="-128"/>
            </a:endParaRPr>
          </a:p>
          <a:p>
            <a:pPr algn="l">
              <a:lnSpc>
                <a:spcPct val="130000"/>
              </a:lnSpc>
            </a:pPr>
            <a:r>
              <a:rPr lang="ja-JP" altLang="en-US" sz="1400" dirty="0" smtClean="0">
                <a:ea typeface="HG丸ｺﾞｼｯｸM-PRO" pitchFamily="50" charset="-128"/>
              </a:rPr>
              <a:t>      ２　正当な理由がないのに、支援給付が止められたり、支援給付 </a:t>
            </a:r>
            <a:endParaRPr lang="en-US" altLang="ja-JP" sz="1400" dirty="0" smtClean="0">
              <a:ea typeface="HG丸ｺﾞｼｯｸM-PRO" pitchFamily="50" charset="-128"/>
            </a:endParaRPr>
          </a:p>
          <a:p>
            <a:pPr algn="l">
              <a:lnSpc>
                <a:spcPct val="130000"/>
              </a:lnSpc>
            </a:pPr>
            <a:r>
              <a:rPr lang="en-US" altLang="ja-JP" sz="1400" dirty="0" smtClean="0">
                <a:ea typeface="HG丸ｺﾞｼｯｸM-PRO" pitchFamily="50" charset="-128"/>
              </a:rPr>
              <a:t>     </a:t>
            </a:r>
            <a:r>
              <a:rPr lang="ja-JP" altLang="en-US" sz="1400" dirty="0" smtClean="0">
                <a:ea typeface="HG丸ｺﾞｼｯｸM-PRO" pitchFamily="50" charset="-128"/>
              </a:rPr>
              <a:t>    が減らされたりすることはありません。</a:t>
            </a:r>
            <a:endParaRPr lang="en-US" altLang="ja-JP" sz="1400" dirty="0" smtClean="0">
              <a:ea typeface="HG丸ｺﾞｼｯｸM-PRO" pitchFamily="50" charset="-128"/>
            </a:endParaRPr>
          </a:p>
          <a:p>
            <a:pPr algn="l">
              <a:lnSpc>
                <a:spcPct val="130000"/>
              </a:lnSpc>
            </a:pPr>
            <a:r>
              <a:rPr lang="ja-JP" altLang="en-US" sz="1400" dirty="0" smtClean="0">
                <a:ea typeface="HG丸ｺﾞｼｯｸM-PRO" pitchFamily="50" charset="-128"/>
              </a:rPr>
              <a:t>      ３　支援給付または支援</a:t>
            </a:r>
            <a:r>
              <a:rPr lang="ja-JP" altLang="en-US" sz="1400" dirty="0">
                <a:ea typeface="HG丸ｺﾞｼｯｸM-PRO" pitchFamily="50" charset="-128"/>
              </a:rPr>
              <a:t>給付を受ける権利を、誰からも</a:t>
            </a:r>
            <a:r>
              <a:rPr lang="ja-JP" altLang="en-US" sz="1400" dirty="0" smtClean="0">
                <a:ea typeface="HG丸ｺﾞｼｯｸM-PRO" pitchFamily="50" charset="-128"/>
              </a:rPr>
              <a:t>差し押さ</a:t>
            </a:r>
            <a:endParaRPr lang="en-US" altLang="ja-JP" sz="1400" dirty="0" smtClean="0">
              <a:ea typeface="HG丸ｺﾞｼｯｸM-PRO" pitchFamily="50" charset="-128"/>
            </a:endParaRPr>
          </a:p>
          <a:p>
            <a:pPr algn="l">
              <a:lnSpc>
                <a:spcPct val="130000"/>
              </a:lnSpc>
            </a:pPr>
            <a:r>
              <a:rPr lang="en-US" altLang="ja-JP" sz="1400" dirty="0" smtClean="0">
                <a:ea typeface="HG丸ｺﾞｼｯｸM-PRO" pitchFamily="50" charset="-128"/>
              </a:rPr>
              <a:t>         </a:t>
            </a:r>
            <a:r>
              <a:rPr lang="ja-JP" altLang="en-US" sz="1400" dirty="0" smtClean="0">
                <a:ea typeface="HG丸ｺﾞｼｯｸM-PRO" pitchFamily="50" charset="-128"/>
              </a:rPr>
              <a:t>えられる</a:t>
            </a:r>
            <a:r>
              <a:rPr lang="ja-JP" altLang="en-US" sz="1400" dirty="0">
                <a:ea typeface="HG丸ｺﾞｼｯｸM-PRO" pitchFamily="50" charset="-128"/>
              </a:rPr>
              <a:t>ことはありません</a:t>
            </a:r>
            <a:r>
              <a:rPr lang="ja-JP" altLang="en-US" sz="1400" dirty="0" smtClean="0">
                <a:ea typeface="HG丸ｺﾞｼｯｸM-PRO" pitchFamily="50" charset="-128"/>
              </a:rPr>
              <a:t>。</a:t>
            </a:r>
            <a:endParaRPr lang="en-US" altLang="ja-JP" sz="1400" dirty="0" smtClean="0">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r>
              <a:rPr lang="en-US" altLang="ja-JP" dirty="0" smtClean="0">
                <a:solidFill>
                  <a:srgbClr val="0033CC"/>
                </a:solidFill>
                <a:latin typeface="HG丸ｺﾞｼｯｸM-PRO" pitchFamily="50" charset="-128"/>
                <a:ea typeface="HG丸ｺﾞｼｯｸM-PRO" pitchFamily="50" charset="-128"/>
              </a:rPr>
              <a:t>◆</a:t>
            </a:r>
            <a:r>
              <a:rPr lang="ja-JP" altLang="en-US" dirty="0" smtClean="0">
                <a:latin typeface="+mn-ea"/>
                <a:ea typeface="+mn-ea"/>
              </a:rPr>
              <a:t>　</a:t>
            </a:r>
            <a:r>
              <a:rPr lang="ja-JP" altLang="en-US" dirty="0" smtClean="0">
                <a:latin typeface="+mn-ea"/>
                <a:ea typeface="ＤＨＰ特太ゴシック体" pitchFamily="2" charset="-128"/>
              </a:rPr>
              <a:t>必要書類などの保管について</a:t>
            </a:r>
            <a:endParaRPr lang="en-US" altLang="ja-JP" dirty="0" smtClean="0">
              <a:latin typeface="+mn-ea"/>
              <a:ea typeface="ＤＨＰ特太ゴシック体" pitchFamily="2" charset="-128"/>
            </a:endParaRPr>
          </a:p>
          <a:p>
            <a:pPr marL="180975" lvl="0" indent="180975" algn="l">
              <a:lnSpc>
                <a:spcPct val="130000"/>
              </a:lnSpc>
            </a:pPr>
            <a:r>
              <a:rPr lang="ja-JP" altLang="en-US" sz="1400" dirty="0" smtClean="0">
                <a:ea typeface="HG丸ｺﾞｼｯｸM-PRO" pitchFamily="50" charset="-128"/>
              </a:rPr>
              <a:t>公共機関などから届いた書類は捨てずに保管しておき、提出すべき書類かどうか</a:t>
            </a:r>
            <a:r>
              <a:rPr lang="ja-JP" altLang="en-US" sz="1400" dirty="0">
                <a:solidFill>
                  <a:srgbClr val="000000"/>
                </a:solidFill>
                <a:ea typeface="HG丸ｺﾞｼｯｸM-PRO" pitchFamily="50" charset="-128"/>
              </a:rPr>
              <a:t>支援</a:t>
            </a:r>
            <a:r>
              <a:rPr lang="ja-JP" altLang="en-US" sz="1400" dirty="0" smtClean="0">
                <a:solidFill>
                  <a:srgbClr val="000000"/>
                </a:solidFill>
                <a:ea typeface="HG丸ｺﾞｼｯｸM-PRO" pitchFamily="50" charset="-128"/>
              </a:rPr>
              <a:t>・相談員に</a:t>
            </a:r>
            <a:r>
              <a:rPr lang="ja-JP" altLang="en-US" sz="1400" dirty="0" smtClean="0">
                <a:ea typeface="HG丸ｺﾞｼｯｸM-PRO" pitchFamily="50" charset="-128"/>
              </a:rPr>
              <a:t>確認を行ってください。</a:t>
            </a:r>
            <a:endParaRPr lang="en-US" altLang="ja-JP" sz="1400" dirty="0" smtClean="0">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r>
              <a:rPr lang="en-US" altLang="ja-JP" b="1" dirty="0">
                <a:solidFill>
                  <a:srgbClr val="0033CC"/>
                </a:solidFill>
                <a:latin typeface="+mn-ea"/>
                <a:ea typeface="+mn-ea"/>
              </a:rPr>
              <a:t>◆</a:t>
            </a:r>
            <a:r>
              <a:rPr lang="ja-JP" altLang="en-US" b="1" dirty="0">
                <a:latin typeface="+mn-ea"/>
                <a:ea typeface="+mn-ea"/>
              </a:rPr>
              <a:t>　</a:t>
            </a:r>
            <a:r>
              <a:rPr lang="ja-JP" altLang="ja-JP" dirty="0">
                <a:latin typeface="+mn-ea"/>
                <a:ea typeface="ＤＨＰ特太ゴシック体" pitchFamily="2" charset="-128"/>
              </a:rPr>
              <a:t>支援給付の返納が必要なとき</a:t>
            </a:r>
            <a:endParaRPr lang="en-US" altLang="ja-JP" dirty="0">
              <a:latin typeface="+mn-ea"/>
              <a:ea typeface="ＤＨＰ特太ゴシック体" pitchFamily="2" charset="-128"/>
            </a:endParaRPr>
          </a:p>
          <a:p>
            <a:pPr algn="dist">
              <a:lnSpc>
                <a:spcPct val="130000"/>
              </a:lnSpc>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差し迫った</a:t>
            </a:r>
            <a:r>
              <a:rPr lang="ja-JP" altLang="en-US" sz="1400" dirty="0">
                <a:latin typeface="HG丸ｺﾞｼｯｸM-PRO" pitchFamily="50" charset="-128"/>
                <a:ea typeface="HG丸ｺﾞｼｯｸM-PRO" pitchFamily="50" charset="-128"/>
              </a:rPr>
              <a:t>事情のため、資力があるに</a:t>
            </a:r>
            <a:r>
              <a:rPr lang="ja-JP" altLang="en-US" sz="1400" dirty="0" smtClean="0">
                <a:latin typeface="HG丸ｺﾞｼｯｸM-PRO" pitchFamily="50" charset="-128"/>
                <a:ea typeface="HG丸ｺﾞｼｯｸM-PRO" pitchFamily="50" charset="-128"/>
              </a:rPr>
              <a:t>もかかわらず</a:t>
            </a:r>
            <a:r>
              <a:rPr lang="ja-JP" altLang="en-US" sz="1400" dirty="0">
                <a:latin typeface="HG丸ｺﾞｼｯｸM-PRO" pitchFamily="50" charset="-128"/>
                <a:ea typeface="HG丸ｺﾞｼｯｸM-PRO" pitchFamily="50" charset="-128"/>
              </a:rPr>
              <a:t>支援給付</a:t>
            </a:r>
            <a:r>
              <a:rPr lang="ja-JP" altLang="en-US" sz="1400" dirty="0" smtClean="0">
                <a:latin typeface="HG丸ｺﾞｼｯｸM-PRO" pitchFamily="50" charset="-128"/>
                <a:ea typeface="HG丸ｺﾞｼｯｸM-PRO" pitchFamily="50" charset="-128"/>
              </a:rPr>
              <a:t>を</a:t>
            </a:r>
            <a:endParaRPr lang="en-US" altLang="ja-JP" sz="1400" dirty="0" smtClean="0">
              <a:latin typeface="HG丸ｺﾞｼｯｸM-PRO" pitchFamily="50" charset="-128"/>
              <a:ea typeface="HG丸ｺﾞｼｯｸM-PRO" pitchFamily="50" charset="-128"/>
            </a:endParaRPr>
          </a:p>
          <a:p>
            <a:pPr algn="dist">
              <a:lnSpc>
                <a:spcPct val="130000"/>
              </a:lnSpc>
            </a:pPr>
            <a:r>
              <a:rPr lang="ja-JP" altLang="en-US" sz="1400" dirty="0" smtClean="0">
                <a:latin typeface="HG丸ｺﾞｼｯｸM-PRO" pitchFamily="50" charset="-128"/>
                <a:ea typeface="HG丸ｺﾞｼｯｸM-PRO" pitchFamily="50" charset="-128"/>
              </a:rPr>
              <a:t>　受けた場合や、様々な事情により、本来受け取るべき支援給付の</a:t>
            </a:r>
            <a:endParaRPr lang="en-US" altLang="ja-JP" sz="1400" dirty="0" smtClean="0">
              <a:latin typeface="HG丸ｺﾞｼｯｸM-PRO" pitchFamily="50" charset="-128"/>
              <a:ea typeface="HG丸ｺﾞｼｯｸM-PRO" pitchFamily="50" charset="-128"/>
            </a:endParaRPr>
          </a:p>
          <a:p>
            <a:pPr algn="dist">
              <a:lnSpc>
                <a:spcPct val="130000"/>
              </a:lnSpc>
            </a:pPr>
            <a:r>
              <a:rPr lang="ja-JP" altLang="en-US" sz="1400" dirty="0" smtClean="0">
                <a:latin typeface="HG丸ｺﾞｼｯｸM-PRO" pitchFamily="50" charset="-128"/>
                <a:ea typeface="HG丸ｺﾞｼｯｸM-PRO" pitchFamily="50" charset="-128"/>
              </a:rPr>
              <a:t>　支給額よりも多く支給されたような場合</a:t>
            </a:r>
            <a:r>
              <a:rPr lang="ja-JP" altLang="en-US" sz="1400" dirty="0">
                <a:latin typeface="HG丸ｺﾞｼｯｸM-PRO" pitchFamily="50" charset="-128"/>
                <a:ea typeface="HG丸ｺﾞｼｯｸM-PRO" pitchFamily="50" charset="-128"/>
              </a:rPr>
              <a:t>には、多く支給</a:t>
            </a:r>
            <a:r>
              <a:rPr lang="ja-JP" altLang="en-US" sz="1400" dirty="0" smtClean="0">
                <a:latin typeface="HG丸ｺﾞｼｯｸM-PRO" pitchFamily="50" charset="-128"/>
                <a:ea typeface="HG丸ｺﾞｼｯｸM-PRO" pitchFamily="50" charset="-128"/>
              </a:rPr>
              <a:t>された</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部分について返していただく</a:t>
            </a:r>
            <a:r>
              <a:rPr lang="ja-JP" altLang="en-US" sz="1400" dirty="0">
                <a:latin typeface="HG丸ｺﾞｼｯｸM-PRO" pitchFamily="50" charset="-128"/>
                <a:ea typeface="HG丸ｺﾞｼｯｸM-PRO" pitchFamily="50" charset="-128"/>
              </a:rPr>
              <a:t>必要</a:t>
            </a:r>
            <a:r>
              <a:rPr lang="ja-JP" altLang="en-US" sz="1400" dirty="0" smtClean="0">
                <a:latin typeface="HG丸ｺﾞｼｯｸM-PRO" pitchFamily="50" charset="-128"/>
                <a:ea typeface="HG丸ｺﾞｼｯｸM-PRO" pitchFamily="50" charset="-128"/>
              </a:rPr>
              <a:t>があります。</a:t>
            </a:r>
            <a:endParaRPr lang="en-US" altLang="ja-JP" sz="1400" dirty="0" smtClean="0">
              <a:latin typeface="HG丸ｺﾞｼｯｸM-PRO" pitchFamily="50" charset="-128"/>
              <a:ea typeface="HG丸ｺﾞｼｯｸM-PRO" pitchFamily="50" charset="-128"/>
            </a:endParaRPr>
          </a:p>
          <a:p>
            <a:pPr algn="dist">
              <a:lnSpc>
                <a:spcPct val="130000"/>
              </a:lnSpc>
            </a:pPr>
            <a:r>
              <a:rPr lang="ja-JP" altLang="en-US" sz="1400" dirty="0" smtClean="0">
                <a:latin typeface="HG丸ｺﾞｼｯｸM-PRO" pitchFamily="50" charset="-128"/>
                <a:ea typeface="HG丸ｺﾞｼｯｸM-PRO" pitchFamily="50" charset="-128"/>
              </a:rPr>
              <a:t>　　年金の受給額が変わったり、家賃の金額が変わったりした場合</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も、速やかに実施機関にご連絡ください。</a:t>
            </a:r>
            <a:endParaRPr lang="ja-JP" altLang="en-US" sz="1400" dirty="0">
              <a:latin typeface="HG丸ｺﾞｼｯｸM-PRO" pitchFamily="50" charset="-128"/>
              <a:ea typeface="HG丸ｺﾞｼｯｸM-PRO" pitchFamily="50" charset="-128"/>
            </a:endParaRPr>
          </a:p>
          <a:p>
            <a:pPr algn="dist">
              <a:lnSpc>
                <a:spcPct val="130000"/>
              </a:lnSpc>
            </a:pPr>
            <a:r>
              <a:rPr lang="ja-JP" altLang="en-US" sz="1400" dirty="0">
                <a:latin typeface="HG丸ｺﾞｼｯｸM-PRO" pitchFamily="50" charset="-128"/>
                <a:ea typeface="HG丸ｺﾞｼｯｸM-PRO" pitchFamily="50" charset="-128"/>
              </a:rPr>
              <a:t> 　</a:t>
            </a:r>
            <a:endParaRPr lang="ja-JP" altLang="en-US" sz="1400" b="1" dirty="0">
              <a:ea typeface="HG丸ｺﾞｼｯｸM-PRO" pitchFamily="50" charset="-128"/>
            </a:endParaRPr>
          </a:p>
          <a:p>
            <a:pPr algn="l">
              <a:lnSpc>
                <a:spcPct val="130000"/>
              </a:lnSpc>
            </a:pPr>
            <a:endParaRPr lang="ja-JP" altLang="en-US" sz="1400" b="1" dirty="0">
              <a:latin typeface="HG丸ｺﾞｼｯｸM-PRO" pitchFamily="50" charset="-128"/>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r>
              <a:rPr lang="ja-JP" altLang="en-US" sz="1400" dirty="0">
                <a:ea typeface="HG丸ｺﾞｼｯｸM-PRO" pitchFamily="50" charset="-128"/>
              </a:rPr>
              <a:t>　</a:t>
            </a:r>
          </a:p>
        </p:txBody>
      </p:sp>
      <p:pic>
        <p:nvPicPr>
          <p:cNvPr id="12293" name="Picture 10" descr="j0398339[1]"/>
          <p:cNvPicPr>
            <a:picLocks noChangeAspect="1" noChangeArrowheads="1"/>
          </p:cNvPicPr>
          <p:nvPr/>
        </p:nvPicPr>
        <p:blipFill>
          <a:blip r:embed="rId2"/>
          <a:srcRect/>
          <a:stretch>
            <a:fillRect/>
          </a:stretch>
        </p:blipFill>
        <p:spPr bwMode="auto">
          <a:xfrm>
            <a:off x="1188021" y="8461325"/>
            <a:ext cx="4568276" cy="654355"/>
          </a:xfrm>
          <a:prstGeom prst="rect">
            <a:avLst/>
          </a:prstGeom>
          <a:noFill/>
          <a:ln w="9525">
            <a:noFill/>
            <a:miter lim="800000"/>
            <a:headEnd/>
            <a:tailEnd/>
          </a:ln>
        </p:spPr>
      </p:pic>
      <p:sp>
        <p:nvSpPr>
          <p:cNvPr id="12294" name="Text Box 9" descr="右下がり対角線 (反転)"/>
          <p:cNvSpPr txBox="1">
            <a:spLocks noChangeArrowheads="1"/>
          </p:cNvSpPr>
          <p:nvPr/>
        </p:nvSpPr>
        <p:spPr bwMode="auto">
          <a:xfrm>
            <a:off x="2916213" y="9109397"/>
            <a:ext cx="1282607"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17</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ja-JP" altLang="en-US" sz="2400" b="1" dirty="0" smtClean="0">
                <a:latin typeface="HG丸ｺﾞｼｯｸM-PRO" pitchFamily="50" charset="-128"/>
                <a:ea typeface="HG丸ｺﾞｼｯｸM-PRO" pitchFamily="50" charset="-128"/>
              </a:rPr>
              <a:t>６ 　そ の 他 の 留 意 点   </a:t>
            </a:r>
            <a:endParaRPr lang="en-US" altLang="ja-JP" sz="2400" b="1" dirty="0" smtClean="0">
              <a:latin typeface="HG丸ｺﾞｼｯｸM-PRO" pitchFamily="50" charset="-128"/>
              <a:ea typeface="HG丸ｺﾞｼｯｸM-PRO" pitchFamily="50" charset="-128"/>
            </a:endParaRPr>
          </a:p>
        </p:txBody>
      </p:sp>
      <p:grpSp>
        <p:nvGrpSpPr>
          <p:cNvPr id="11" name="グループ化 10"/>
          <p:cNvGrpSpPr/>
          <p:nvPr/>
        </p:nvGrpSpPr>
        <p:grpSpPr>
          <a:xfrm>
            <a:off x="971997" y="6661125"/>
            <a:ext cx="5256584" cy="1132618"/>
            <a:chOff x="827981" y="5869039"/>
            <a:chExt cx="5256584" cy="1235738"/>
          </a:xfrm>
        </p:grpSpPr>
        <p:sp>
          <p:nvSpPr>
            <p:cNvPr id="8" name="テキスト ボックス 7"/>
            <p:cNvSpPr txBox="1"/>
            <p:nvPr/>
          </p:nvSpPr>
          <p:spPr>
            <a:xfrm>
              <a:off x="899989" y="5869039"/>
              <a:ext cx="5112568" cy="1235738"/>
            </a:xfrm>
            <a:prstGeom prst="rect">
              <a:avLst/>
            </a:prstGeom>
            <a:noFill/>
          </p:spPr>
          <p:txBody>
            <a:bodyPr wrap="square" rtlCol="0">
              <a:spAutoFit/>
            </a:bodyPr>
            <a:lstStyle/>
            <a:p>
              <a:pPr algn="l">
                <a:lnSpc>
                  <a:spcPct val="130000"/>
                </a:lnSpc>
              </a:pPr>
              <a:r>
                <a:rPr lang="ja-JP" altLang="en-US" sz="1400" dirty="0" smtClean="0">
                  <a:latin typeface="ＭＳ Ｐ明朝" pitchFamily="18" charset="-128"/>
                  <a:ea typeface="ＭＳ Ｐ明朝" pitchFamily="18" charset="-128"/>
                </a:rPr>
                <a:t>　 </a:t>
              </a:r>
              <a:r>
                <a:rPr lang="ja-JP" altLang="en-US" sz="1200" dirty="0" smtClean="0">
                  <a:latin typeface="HG丸ｺﾞｼｯｸM-PRO" pitchFamily="50" charset="-128"/>
                  <a:ea typeface="HG丸ｺﾞｼｯｸM-PRO" pitchFamily="50" charset="-128"/>
                </a:rPr>
                <a:t>事実と違う申請をしたり、収入申告をしないなど、不正な方法で支援給付を受けたときには、支援給付費の返還のほか、法律により処罰されることがありますので、ありのままを届け出てください。</a:t>
              </a:r>
              <a:endParaRPr lang="en-US" altLang="ja-JP" sz="1200" dirty="0" smtClean="0">
                <a:latin typeface="HG丸ｺﾞｼｯｸM-PRO" pitchFamily="50" charset="-128"/>
                <a:ea typeface="HG丸ｺﾞｼｯｸM-PRO" pitchFamily="50" charset="-128"/>
              </a:endParaRPr>
            </a:p>
            <a:p>
              <a:pPr algn="l">
                <a:lnSpc>
                  <a:spcPct val="130000"/>
                </a:lnSpc>
              </a:pPr>
              <a:endParaRPr lang="ja-JP" altLang="en-US" sz="1400" dirty="0">
                <a:latin typeface="ＭＳ Ｐ明朝" pitchFamily="18" charset="-128"/>
                <a:ea typeface="ＭＳ Ｐ明朝" pitchFamily="18" charset="-128"/>
              </a:endParaRPr>
            </a:p>
          </p:txBody>
        </p:sp>
        <p:sp>
          <p:nvSpPr>
            <p:cNvPr id="10" name="大かっこ 9"/>
            <p:cNvSpPr/>
            <p:nvPr/>
          </p:nvSpPr>
          <p:spPr bwMode="auto">
            <a:xfrm>
              <a:off x="827981" y="5941047"/>
              <a:ext cx="5256584" cy="949324"/>
            </a:xfrm>
            <a:prstGeom prst="bracketPair">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384097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descr="右下がり対角線 (反転)"/>
          <p:cNvSpPr txBox="1">
            <a:spLocks noChangeArrowheads="1"/>
          </p:cNvSpPr>
          <p:nvPr/>
        </p:nvSpPr>
        <p:spPr bwMode="auto">
          <a:xfrm>
            <a:off x="547877" y="1620565"/>
            <a:ext cx="5888880" cy="6381143"/>
          </a:xfrm>
          <a:prstGeom prst="rect">
            <a:avLst/>
          </a:prstGeom>
          <a:noFill/>
          <a:ln w="9525" algn="ctr">
            <a:noFill/>
            <a:miter lim="800000"/>
            <a:headEnd/>
            <a:tailEnd/>
          </a:ln>
        </p:spPr>
        <p:txBody>
          <a:bodyPr wrap="square" lIns="90334" tIns="45167" rIns="90334" bIns="45167">
            <a:spAutoFit/>
          </a:bodyPr>
          <a:lstStyle/>
          <a:p>
            <a:pPr algn="l">
              <a:lnSpc>
                <a:spcPct val="130000"/>
              </a:lnSpc>
              <a:spcBef>
                <a:spcPts val="593"/>
              </a:spcBef>
            </a:pPr>
            <a:r>
              <a:rPr lang="ja-JP" altLang="en-US" dirty="0" smtClean="0">
                <a:ea typeface="HG丸ｺﾞｼｯｸM-PRO" pitchFamily="50" charset="-128"/>
              </a:rPr>
              <a:t>１　支援制度について・・・・・・・・</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a:t>
            </a:r>
            <a:endParaRPr lang="ja-JP" altLang="en-US"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２　支援給付の目的・・・・・・・・・・・・・・  </a:t>
            </a:r>
            <a:r>
              <a:rPr lang="en-US" altLang="ja-JP" sz="2400" dirty="0" smtClean="0">
                <a:ea typeface="HG丸ｺﾞｼｯｸM-PRO" pitchFamily="50" charset="-128"/>
              </a:rPr>
              <a:t>3</a:t>
            </a:r>
          </a:p>
          <a:p>
            <a:pPr algn="l">
              <a:lnSpc>
                <a:spcPct val="130000"/>
              </a:lnSpc>
              <a:spcBef>
                <a:spcPts val="593"/>
              </a:spcBef>
            </a:pPr>
            <a:r>
              <a:rPr lang="ja-JP" altLang="en-US" dirty="0" smtClean="0">
                <a:ea typeface="HG丸ｺﾞｼｯｸM-PRO" pitchFamily="50" charset="-128"/>
              </a:rPr>
              <a:t>３　支援給付とは・・・・・・・・・・・・・・・  </a:t>
            </a:r>
            <a:r>
              <a:rPr lang="en-US" altLang="ja-JP" sz="2400" dirty="0" smtClean="0">
                <a:ea typeface="HG丸ｺﾞｼｯｸM-PRO" pitchFamily="50" charset="-128"/>
              </a:rPr>
              <a:t>4</a:t>
            </a:r>
          </a:p>
          <a:p>
            <a:pPr algn="l">
              <a:lnSpc>
                <a:spcPct val="130000"/>
              </a:lnSpc>
              <a:spcBef>
                <a:spcPts val="593"/>
              </a:spcBef>
            </a:pPr>
            <a:r>
              <a:rPr lang="ja-JP" altLang="en-US" dirty="0" smtClean="0">
                <a:ea typeface="HG丸ｺﾞｼｯｸM-PRO" pitchFamily="50" charset="-128"/>
              </a:rPr>
              <a:t>４　支援</a:t>
            </a:r>
            <a:r>
              <a:rPr lang="ja-JP" altLang="en-US" dirty="0">
                <a:ea typeface="HG丸ｺﾞｼｯｸM-PRO" pitchFamily="50" charset="-128"/>
              </a:rPr>
              <a:t>給付を</a:t>
            </a:r>
            <a:r>
              <a:rPr lang="ja-JP" altLang="en-US" dirty="0" smtClean="0">
                <a:ea typeface="HG丸ｺﾞｼｯｸM-PRO" pitchFamily="50" charset="-128"/>
              </a:rPr>
              <a:t>受けている方（受けようとする方）に</a:t>
            </a:r>
            <a:endParaRPr lang="en-US" altLang="ja-JP" dirty="0" smtClean="0">
              <a:ea typeface="HG丸ｺﾞｼｯｸM-PRO" pitchFamily="50" charset="-128"/>
            </a:endParaRPr>
          </a:p>
          <a:p>
            <a:pPr algn="l">
              <a:lnSpc>
                <a:spcPts val="2160"/>
              </a:lnSpc>
              <a:spcBef>
                <a:spcPts val="593"/>
              </a:spcBef>
            </a:pPr>
            <a:r>
              <a:rPr lang="ja-JP" altLang="en-US" dirty="0" smtClean="0">
                <a:ea typeface="HG丸ｺﾞｼｯｸM-PRO" pitchFamily="50" charset="-128"/>
              </a:rPr>
              <a:t>　　お願いする届出など・・・・・・</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10</a:t>
            </a:r>
            <a:endParaRPr lang="ja-JP" altLang="en-US"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５　こんな</a:t>
            </a:r>
            <a:r>
              <a:rPr lang="ja-JP" altLang="en-US" dirty="0">
                <a:ea typeface="HG丸ｺﾞｼｯｸM-PRO" pitchFamily="50" charset="-128"/>
              </a:rPr>
              <a:t>とき</a:t>
            </a:r>
            <a:r>
              <a:rPr lang="ja-JP" altLang="en-US" dirty="0" smtClean="0">
                <a:ea typeface="HG丸ｺﾞｼｯｸM-PRO" pitchFamily="50" charset="-128"/>
              </a:rPr>
              <a:t>は・・・・・</a:t>
            </a:r>
            <a:r>
              <a:rPr lang="ja-JP" altLang="en-US" dirty="0">
                <a:ea typeface="HG丸ｺﾞｼｯｸM-PRO" pitchFamily="50" charset="-128"/>
              </a:rPr>
              <a:t>・・</a:t>
            </a:r>
            <a:r>
              <a:rPr lang="ja-JP" altLang="en-US" dirty="0" smtClean="0">
                <a:ea typeface="HG丸ｺﾞｼｯｸM-PRO" pitchFamily="50" charset="-128"/>
              </a:rPr>
              <a:t>・・・</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14</a:t>
            </a:r>
            <a:endParaRPr lang="ja-JP" altLang="en-US"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６　その他の留意点</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17</a:t>
            </a:r>
            <a:endParaRPr lang="en-US" altLang="ja-JP"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７　</a:t>
            </a:r>
            <a:r>
              <a:rPr lang="ja-JP" altLang="en-US" dirty="0">
                <a:solidFill>
                  <a:srgbClr val="000000"/>
                </a:solidFill>
                <a:ea typeface="HG丸ｺﾞｼｯｸM-PRO" pitchFamily="50" charset="-128"/>
              </a:rPr>
              <a:t>配偶者支援</a:t>
            </a:r>
            <a:r>
              <a:rPr lang="ja-JP" altLang="en-US" dirty="0" smtClean="0">
                <a:solidFill>
                  <a:srgbClr val="000000"/>
                </a:solidFill>
                <a:ea typeface="HG丸ｺﾞｼｯｸM-PRO" pitchFamily="50" charset="-128"/>
              </a:rPr>
              <a:t>金について</a:t>
            </a:r>
            <a:r>
              <a:rPr lang="ja-JP" altLang="en-US" dirty="0" smtClean="0">
                <a:ea typeface="HG丸ｺﾞｼｯｸM-PRO" pitchFamily="50" charset="-128"/>
              </a:rPr>
              <a:t>・</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18</a:t>
            </a:r>
          </a:p>
          <a:p>
            <a:pPr algn="l">
              <a:lnSpc>
                <a:spcPct val="130000"/>
              </a:lnSpc>
              <a:spcBef>
                <a:spcPts val="593"/>
              </a:spcBef>
            </a:pPr>
            <a:r>
              <a:rPr lang="ja-JP" altLang="en-US" dirty="0" smtClean="0">
                <a:ea typeface="HG丸ｺﾞｼｯｸM-PRO" pitchFamily="50" charset="-128"/>
              </a:rPr>
              <a:t>８　</a:t>
            </a:r>
            <a:r>
              <a:rPr lang="ja-JP" altLang="en-US" dirty="0">
                <a:solidFill>
                  <a:srgbClr val="000000"/>
                </a:solidFill>
                <a:ea typeface="HG丸ｺﾞｼｯｸM-PRO" pitchFamily="50" charset="-128"/>
              </a:rPr>
              <a:t>疑問や</a:t>
            </a:r>
            <a:r>
              <a:rPr lang="ja-JP" altLang="en-US" dirty="0" smtClean="0">
                <a:solidFill>
                  <a:srgbClr val="000000"/>
                </a:solidFill>
                <a:ea typeface="HG丸ｺﾞｼｯｸM-PRO" pitchFamily="50" charset="-128"/>
              </a:rPr>
              <a:t>相談があるとき・</a:t>
            </a:r>
            <a:r>
              <a:rPr lang="ja-JP" altLang="en-US" dirty="0">
                <a:solidFill>
                  <a:srgbClr val="000000"/>
                </a:solidFill>
                <a:ea typeface="HG丸ｺﾞｼｯｸM-PRO" pitchFamily="50" charset="-128"/>
              </a:rPr>
              <a:t>・・・・・・・・・・ </a:t>
            </a:r>
            <a:r>
              <a:rPr lang="en-US" altLang="ja-JP" sz="2400" dirty="0" smtClean="0">
                <a:solidFill>
                  <a:srgbClr val="000000"/>
                </a:solidFill>
                <a:ea typeface="HG丸ｺﾞｼｯｸM-PRO" pitchFamily="50" charset="-128"/>
              </a:rPr>
              <a:t>20</a:t>
            </a:r>
            <a:endParaRPr lang="en-US" altLang="ja-JP" dirty="0" smtClean="0">
              <a:ea typeface="HG丸ｺﾞｼｯｸM-PRO" pitchFamily="50" charset="-128"/>
            </a:endParaRPr>
          </a:p>
          <a:p>
            <a:pPr algn="l">
              <a:lnSpc>
                <a:spcPct val="130000"/>
              </a:lnSpc>
              <a:spcBef>
                <a:spcPts val="593"/>
              </a:spcBef>
            </a:pPr>
            <a:r>
              <a:rPr lang="ja-JP" altLang="en-US" dirty="0" smtClean="0">
                <a:ea typeface="HG丸ｺﾞｼｯｸM-PRO" pitchFamily="50" charset="-128"/>
              </a:rPr>
              <a:t>９　地域社会における生活支援などのご案内・・・ </a:t>
            </a:r>
            <a:r>
              <a:rPr lang="en-US" altLang="ja-JP" sz="2400" dirty="0" smtClean="0">
                <a:ea typeface="HG丸ｺﾞｼｯｸM-PRO" pitchFamily="50" charset="-128"/>
              </a:rPr>
              <a:t>21</a:t>
            </a:r>
          </a:p>
          <a:p>
            <a:pPr algn="l">
              <a:lnSpc>
                <a:spcPct val="130000"/>
              </a:lnSpc>
              <a:spcBef>
                <a:spcPts val="593"/>
              </a:spcBef>
            </a:pPr>
            <a:r>
              <a:rPr lang="en-US" altLang="ja-JP" sz="2000" dirty="0" smtClean="0">
                <a:ea typeface="HG丸ｺﾞｼｯｸM-PRO" pitchFamily="50" charset="-128"/>
              </a:rPr>
              <a:t>10   </a:t>
            </a:r>
            <a:r>
              <a:rPr lang="ja-JP" altLang="en-US" dirty="0" smtClean="0">
                <a:ea typeface="HG丸ｺﾞｼｯｸM-PRO" pitchFamily="50" charset="-128"/>
              </a:rPr>
              <a:t>中国帰国者支援・交流センターについて・・・ </a:t>
            </a:r>
            <a:r>
              <a:rPr lang="en-US" altLang="ja-JP" sz="2400" dirty="0" smtClean="0">
                <a:ea typeface="HG丸ｺﾞｼｯｸM-PRO" pitchFamily="50" charset="-128"/>
              </a:rPr>
              <a:t>22</a:t>
            </a:r>
            <a:endParaRPr lang="ja-JP" altLang="en-US" sz="2400" dirty="0" smtClean="0">
              <a:ea typeface="HG丸ｺﾞｼｯｸM-PRO" pitchFamily="50" charset="-128"/>
            </a:endParaRPr>
          </a:p>
          <a:p>
            <a:pPr algn="l">
              <a:lnSpc>
                <a:spcPct val="130000"/>
              </a:lnSpc>
              <a:spcBef>
                <a:spcPts val="593"/>
              </a:spcBef>
            </a:pPr>
            <a:endParaRPr lang="ja-JP" altLang="en-US" sz="2400" dirty="0">
              <a:ea typeface="HG丸ｺﾞｼｯｸM-PRO" pitchFamily="50" charset="-128"/>
            </a:endParaRPr>
          </a:p>
        </p:txBody>
      </p:sp>
      <p:sp>
        <p:nvSpPr>
          <p:cNvPr id="6" name="上リボン 5"/>
          <p:cNvSpPr/>
          <p:nvPr/>
        </p:nvSpPr>
        <p:spPr bwMode="auto">
          <a:xfrm>
            <a:off x="539949" y="612453"/>
            <a:ext cx="5832648" cy="612648"/>
          </a:xfrm>
          <a:prstGeom prst="ribbon2">
            <a:avLst>
              <a:gd name="adj1" fmla="val 16667"/>
              <a:gd name="adj2" fmla="val 68948"/>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spcBef>
                <a:spcPct val="50000"/>
              </a:spcBef>
            </a:pPr>
            <a:r>
              <a:rPr lang="ja-JP" altLang="en-US" sz="2400" b="1" dirty="0" smtClean="0">
                <a:latin typeface="HG丸ｺﾞｼｯｸM-PRO" pitchFamily="50" charset="-128"/>
                <a:ea typeface="HG丸ｺﾞｼｯｸM-PRO" pitchFamily="50" charset="-128"/>
              </a:rPr>
              <a:t>目　　　次</a:t>
            </a:r>
            <a:endParaRPr lang="ja-JP" altLang="en-US" sz="2400" b="1" dirty="0">
              <a:latin typeface="HG丸ｺﾞｼｯｸM-PRO" pitchFamily="50" charset="-128"/>
              <a:ea typeface="HG丸ｺﾞｼｯｸM-PRO" pitchFamily="50" charset="-128"/>
            </a:endParaRPr>
          </a:p>
        </p:txBody>
      </p:sp>
      <p:sp>
        <p:nvSpPr>
          <p:cNvPr id="4" name="正方形/長方形 3"/>
          <p:cNvSpPr/>
          <p:nvPr/>
        </p:nvSpPr>
        <p:spPr>
          <a:xfrm>
            <a:off x="547877" y="7525221"/>
            <a:ext cx="5976664" cy="461665"/>
          </a:xfrm>
          <a:prstGeom prst="rect">
            <a:avLst/>
          </a:prstGeom>
        </p:spPr>
        <p:txBody>
          <a:bodyPr wrap="square">
            <a:spAutoFit/>
          </a:bodyPr>
          <a:lstStyle/>
          <a:p>
            <a:pPr algn="l"/>
            <a:r>
              <a:rPr lang="ja-JP" altLang="en-US" dirty="0" smtClean="0">
                <a:ea typeface="HG丸ｺﾞｼｯｸM-PRO" pitchFamily="50" charset="-128"/>
              </a:rPr>
              <a:t>○　中国帰国者支援・交流センターの連絡先 ・</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latin typeface="+mj-lt"/>
                <a:ea typeface="HG丸ｺﾞｼｯｸM-PRO" pitchFamily="50" charset="-128"/>
              </a:rPr>
              <a:t>23</a:t>
            </a:r>
            <a:endParaRPr lang="ja-JP" altLang="en-US" sz="2400"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11957" y="1332533"/>
            <a:ext cx="5904656" cy="8043217"/>
          </a:xfrm>
          <a:prstGeom prst="rect">
            <a:avLst/>
          </a:prstGeom>
          <a:noFill/>
        </p:spPr>
        <p:txBody>
          <a:bodyPr wrap="square" lIns="91429" tIns="45715" rIns="91429" bIns="45715" rtlCol="0">
            <a:spAutoFit/>
          </a:bodyPr>
          <a:lstStyle/>
          <a:p>
            <a:pPr lvl="0" algn="l">
              <a:lnSpc>
                <a:spcPts val="2000"/>
              </a:lnSpc>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残留邦人等の配偶者の方々の特別な事情</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74625" algn="l">
              <a:lnSpc>
                <a:spcPts val="20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中国残留邦人等の配偶者の方々は、中国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等の地域に長い期間残留を余儀</a:t>
            </a: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err="1">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よぎ</a:t>
            </a: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なくされた中国残留邦人等の方を、中国等の地域において長年支え続け、日本に骨を埋める覚悟で来日したものの、すでに年齢を重ね中高年となっており、日本語が不自由なため就労も思うようにはいかず、安定した職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得られず、老後の備えが不十分な方々が少なく</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ありませんでした。</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74625" algn="l">
              <a:lnSpc>
                <a:spcPts val="20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さらに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残留邦人等の方が亡くなった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後の配偶者の方々は、日本</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の生活習慣に不慣れのため、</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給付だけでは日本</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で安定した老後の生活をする</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ことが困難であるという特別な事情があります。</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支援金</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の目的</a:t>
            </a:r>
            <a:endParaRPr lang="en-US" altLang="ja-JP"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Aft>
                <a:spcPts val="0"/>
              </a:spcAft>
            </a:pP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残留邦人等の方と長年にわたり労苦を共にしてきた永住帰国前からの配偶者の方に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残留邦人等の方が亡くなられた後も安定した生活をしていただく</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ために支援給付に加えて、平成</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26</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10</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月から支給を開始した制度</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です</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kumimoji="1" lang="ja-JP" altLang="en-US"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配偶者支援金の対象となる方</a:t>
            </a:r>
            <a:endParaRPr kumimoji="1" lang="en-US" altLang="ja-JP"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Aft>
                <a:spcPts val="600"/>
              </a:spcAft>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残留邦人</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等の方が</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亡くなられた後に、支援給付</a:t>
            </a:r>
            <a:r>
              <a:rPr lang="en-US" altLang="ja-JP" sz="1200" b="1" baseline="300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を受ける権利のある</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特定</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配偶者</a:t>
            </a:r>
            <a:r>
              <a:rPr lang="en-US" altLang="ja-JP" sz="14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の方です。</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Aft>
                <a:spcPts val="600"/>
              </a:spcAft>
            </a:pP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特定配偶者とは</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等の方が</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永住帰国する前から継続</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して中国</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残留邦人等の配偶者</a:t>
            </a:r>
            <a:r>
              <a:rPr lang="en-US" altLang="ja-JP" sz="12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ある方をいいます。</a:t>
            </a:r>
            <a:endPar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541338" indent="-360363" algn="l">
              <a:lnSpc>
                <a:spcPts val="2000"/>
              </a:lnSpc>
            </a:pPr>
            <a:r>
              <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※1 </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月</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日前に</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60</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歳以上で死亡した中国残留邦人等の配偶者で、平成</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月</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日に生活保護を受けていたことにより</a:t>
            </a:r>
            <a:r>
              <a:rPr lang="ja-JP" altLang="en-US" sz="1200" spc="-1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支援給付に移行された方を</a:t>
            </a:r>
            <a:r>
              <a:rPr lang="ja-JP" altLang="en-US" sz="1200" spc="-10" dirty="0">
                <a:latin typeface="HG丸ｺﾞｼｯｸM-PRO" panose="020F0600000000000000" pitchFamily="50" charset="-128"/>
                <a:ea typeface="HG丸ｺﾞｼｯｸM-PRO" panose="020F0600000000000000" pitchFamily="50" charset="-128"/>
                <a:cs typeface="メイリオ" panose="020B0604030504040204" pitchFamily="50" charset="-128"/>
              </a:rPr>
              <a:t>含みます</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541338" indent="-360363" algn="l">
              <a:lnSpc>
                <a:spcPts val="2000"/>
              </a:lnSpc>
            </a:pPr>
            <a:r>
              <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※2 </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婚姻の届け出をしていなくても、事実上婚姻関係と同様の事情にある方も含みます。</a:t>
            </a:r>
            <a:endPar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Bef>
                <a:spcPts val="600"/>
              </a:spcBef>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なお</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、配偶者支援金を受けるためには支援給付を行っている実施機関への申請が必要です</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 name="AutoShape 5"/>
          <p:cNvSpPr>
            <a:spLocks noChangeArrowheads="1"/>
          </p:cNvSpPr>
          <p:nvPr/>
        </p:nvSpPr>
        <p:spPr bwMode="auto">
          <a:xfrm>
            <a:off x="538574" y="495473"/>
            <a:ext cx="5889621" cy="576079"/>
          </a:xfrm>
          <a:prstGeom prst="roundRect">
            <a:avLst>
              <a:gd name="adj" fmla="val 15014"/>
            </a:avLst>
          </a:prstGeom>
          <a:gradFill rotWithShape="1">
            <a:gsLst>
              <a:gs pos="0">
                <a:srgbClr val="DAEDEF">
                  <a:tint val="50000"/>
                  <a:satMod val="300000"/>
                </a:srgbClr>
              </a:gs>
              <a:gs pos="35000">
                <a:srgbClr val="DAEDEF">
                  <a:tint val="37000"/>
                  <a:satMod val="300000"/>
                </a:srgbClr>
              </a:gs>
              <a:gs pos="100000">
                <a:srgbClr val="DAEDEF">
                  <a:tint val="15000"/>
                  <a:satMod val="350000"/>
                </a:srgbClr>
              </a:gs>
            </a:gsLst>
            <a:lin ang="16200000" scaled="1"/>
          </a:gradFill>
          <a:ln w="9525" cap="flat" cmpd="sng" algn="ctr">
            <a:solidFill>
              <a:srgbClr val="DAEDEF">
                <a:shade val="95000"/>
                <a:satMod val="105000"/>
              </a:srgbClr>
            </a:solidFill>
            <a:prstDash val="solid"/>
            <a:headEnd/>
            <a:tailEnd/>
          </a:ln>
          <a:effectLst>
            <a:outerShdw blurRad="50800" dist="38100" dir="2700000" algn="tl" rotWithShape="0">
              <a:prstClr val="black">
                <a:alpha val="40000"/>
              </a:prstClr>
            </a:outerShdw>
          </a:effectLst>
        </p:spPr>
        <p:txBody>
          <a:bodyPr wrap="none" lIns="90334" tIns="45167" rIns="90334" bIns="45167" anchor="ctr" anchorCtr="1"/>
          <a:lstStyle/>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srgbClr val="000000"/>
                </a:solidFill>
                <a:effectLst/>
                <a:uLnTx/>
                <a:uFillTx/>
                <a:latin typeface="HG丸ｺﾞｼｯｸM-PRO" pitchFamily="50" charset="-128"/>
                <a:ea typeface="HG丸ｺﾞｼｯｸM-PRO" pitchFamily="50" charset="-128"/>
              </a:rPr>
              <a:t>７　配 偶 者 支 援 金 に つ い </a:t>
            </a:r>
            <a:r>
              <a:rPr kumimoji="0" lang="ja-JP" altLang="en-US" sz="2400" b="1" i="0" u="none" strike="noStrike" kern="0" cap="none" spc="0" normalizeH="0" baseline="0" noProof="0" dirty="0" err="1" smtClean="0">
                <a:ln>
                  <a:noFill/>
                </a:ln>
                <a:solidFill>
                  <a:srgbClr val="000000"/>
                </a:solidFill>
                <a:effectLst/>
                <a:uLnTx/>
                <a:uFillTx/>
                <a:latin typeface="HG丸ｺﾞｼｯｸM-PRO" pitchFamily="50" charset="-128"/>
                <a:ea typeface="HG丸ｺﾞｼｯｸM-PRO" pitchFamily="50" charset="-128"/>
              </a:rPr>
              <a:t>て</a:t>
            </a:r>
            <a:endParaRPr kumimoji="0" lang="en-US" altLang="ja-JP" sz="2400" b="1" i="0" u="none" strike="noStrike" kern="0" cap="none" spc="0" normalizeH="0" baseline="0" noProof="0" dirty="0" smtClean="0">
              <a:ln>
                <a:noFill/>
              </a:ln>
              <a:solidFill>
                <a:srgbClr val="000000"/>
              </a:solidFill>
              <a:effectLst/>
              <a:uLnTx/>
              <a:uFillTx/>
              <a:latin typeface="HG丸ｺﾞｼｯｸM-PRO" pitchFamily="50" charset="-128"/>
              <a:ea typeface="HG丸ｺﾞｼｯｸM-PRO"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18</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1591779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9949" y="756469"/>
            <a:ext cx="5760640" cy="7150665"/>
          </a:xfrm>
          <a:prstGeom prst="rect">
            <a:avLst/>
          </a:prstGeom>
          <a:noFill/>
        </p:spPr>
        <p:txBody>
          <a:bodyPr wrap="square" lIns="91429" tIns="45715" rIns="91429" bIns="45715" rtlCol="0">
            <a:spAutoFit/>
          </a:bodyPr>
          <a:lstStyle/>
          <a:p>
            <a:pPr lvl="0" algn="l">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配偶者支援金の申請に必要な書類</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71463" lvl="0" indent="-92075" algn="l">
              <a:lnSpc>
                <a:spcPts val="2000"/>
              </a:lnSpc>
            </a:pPr>
            <a:r>
              <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配偶者支援金支給申請書（実施機関の窓口にあります）</a:t>
            </a:r>
            <a:endPar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5081" lvl="0" indent="-84128" algn="l">
              <a:lnSpc>
                <a:spcPts val="2000"/>
              </a:lnSpc>
              <a:spcBef>
                <a:spcPts val="300"/>
              </a:spcBef>
            </a:pP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婚姻成立日が永住帰国日の前日以前で、継続して婚姻関係があったことを確認できる戸籍など</a:t>
            </a:r>
          </a:p>
          <a:p>
            <a:pPr lvl="0" algn="l">
              <a:spcBef>
                <a:spcPts val="1200"/>
              </a:spcBef>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配偶者支援金の額</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満額の老齢基礎年金の</a:t>
            </a:r>
            <a:r>
              <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3</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分</a:t>
            </a:r>
            <a:r>
              <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相当額を支給します。</a:t>
            </a:r>
            <a:endPar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非課税措置など</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pP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配偶者支援金に税金はかかりません。（非課税措置）</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spcBef>
                <a:spcPts val="300"/>
              </a:spcBef>
            </a:pP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配偶者支援金は、支援給付の</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収入認定の対象にはしません</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spcBef>
                <a:spcPts val="300"/>
              </a:spcBef>
            </a:pPr>
            <a:endPar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a:lnSpc>
                <a:spcPct val="150000"/>
              </a:lnSpc>
              <a:spcBef>
                <a:spcPts val="1800"/>
              </a:spcBef>
              <a:spcAft>
                <a:spcPts val="600"/>
              </a:spcAft>
            </a:pPr>
            <a:r>
              <a:rPr lang="ja-JP" altLang="en-US"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配偶者支援金の支給対象とならない場合</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84163" indent="-109538" algn="l" defTabSz="946381">
              <a:lnSpc>
                <a:spcPts val="2000"/>
              </a:lnSpc>
              <a:spcAft>
                <a:spcPts val="400"/>
              </a:spcAft>
              <a:buFont typeface="Arial" panose="020B0604020202020204" pitchFamily="34" charset="0"/>
              <a:buChar char="•"/>
              <a:defRPr/>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支援</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給付の支給決定を受けずに配偶者支援金のみ</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受けること</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はできません。</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84163" indent="-109538" algn="l">
              <a:lnSpc>
                <a:spcPts val="2000"/>
              </a:lnSpc>
              <a:spcAft>
                <a:spcPts val="400"/>
              </a:spcAft>
              <a:buFont typeface="Arial" panose="020B0604020202020204" pitchFamily="34" charset="0"/>
              <a:buChar char="•"/>
              <a:defRPr/>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中国</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残留邦人等が亡くなった後に再婚された特定配偶者は、支援給付を受ける権利を喪失し、配偶者支援</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金を受けられません</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284163" lvl="0" indent="-109538" algn="l">
              <a:lnSpc>
                <a:spcPts val="2000"/>
              </a:lnSpc>
              <a:spcAft>
                <a:spcPts val="400"/>
              </a:spcAft>
              <a:buFont typeface="Arial" panose="020B0604020202020204" pitchFamily="34" charset="0"/>
              <a:buChar char="•"/>
              <a:defRPr/>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中国</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残留邦人等と</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永住帰国前に結婚し共に帰国し、帰国後に離婚した</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方は、</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金を受けられません</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284163" lvl="0" indent="-109538" algn="l">
              <a:lnSpc>
                <a:spcPts val="2000"/>
              </a:lnSpc>
              <a:spcAft>
                <a:spcPts val="400"/>
              </a:spcAft>
              <a:buFont typeface="Arial" panose="020B0604020202020204" pitchFamily="34" charset="0"/>
              <a:buChar char="•"/>
              <a:defRPr/>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中国</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残留邦人等と永住帰国前に結婚し共に帰国し、帰国後に離婚した方は</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その後、復縁している</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方であっても、「</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継続</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して中国</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残留邦人等の配偶者」という要件に当てはまらないため、特定配偶者にはならず、配偶者支援金を</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受けること</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はできません</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ct val="150000"/>
              </a:lnSpc>
            </a:pP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19</a:t>
            </a:r>
            <a:r>
              <a:rPr lang="ja-JP" altLang="en-US" dirty="0" smtClean="0">
                <a:ea typeface="HG丸ｺﾞｼｯｸM-PRO" pitchFamily="50" charset="-128"/>
              </a:rPr>
              <a:t>－</a:t>
            </a:r>
            <a:endParaRPr lang="ja-JP" altLang="en-US" dirty="0">
              <a:ea typeface="HG丸ｺﾞｼｯｸM-PRO" pitchFamily="50" charset="-128"/>
            </a:endParaRPr>
          </a:p>
        </p:txBody>
      </p:sp>
      <p:pic>
        <p:nvPicPr>
          <p:cNvPr id="4" name="Picture 8" descr="j0398227[1]"/>
          <p:cNvPicPr>
            <a:picLocks noChangeAspect="1" noChangeArrowheads="1"/>
          </p:cNvPicPr>
          <p:nvPr/>
        </p:nvPicPr>
        <p:blipFill>
          <a:blip r:embed="rId2"/>
          <a:srcRect/>
          <a:stretch>
            <a:fillRect/>
          </a:stretch>
        </p:blipFill>
        <p:spPr bwMode="auto">
          <a:xfrm>
            <a:off x="1049833" y="7970671"/>
            <a:ext cx="4565109" cy="1059432"/>
          </a:xfrm>
          <a:prstGeom prst="rect">
            <a:avLst/>
          </a:prstGeom>
          <a:noFill/>
          <a:ln w="9525">
            <a:noFill/>
            <a:miter lim="800000"/>
            <a:headEnd/>
            <a:tailEnd/>
          </a:ln>
        </p:spPr>
      </p:pic>
    </p:spTree>
    <p:extLst>
      <p:ext uri="{BB962C8B-B14F-4D97-AF65-F5344CB8AC3E}">
        <p14:creationId xmlns:p14="http://schemas.microsoft.com/office/powerpoint/2010/main" val="1611812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957" y="1332533"/>
            <a:ext cx="5602274" cy="6046693"/>
          </a:xfrm>
          <a:prstGeom prst="rect">
            <a:avLst/>
          </a:prstGeom>
          <a:noFill/>
          <a:ln w="9525">
            <a:noFill/>
            <a:miter lim="800000"/>
            <a:headEnd/>
            <a:tailEnd/>
          </a:ln>
        </p:spPr>
        <p:txBody>
          <a:bodyPr wrap="square" lIns="90334" tIns="45167" rIns="90334" bIns="45167">
            <a:spAutoFit/>
          </a:bodyPr>
          <a:lstStyle/>
          <a:p>
            <a:pPr algn="l">
              <a:spcBef>
                <a:spcPct val="50000"/>
              </a:spcBef>
            </a:pPr>
            <a:r>
              <a:rPr lang="ja-JP" altLang="en-US" b="1" dirty="0" smtClean="0">
                <a:solidFill>
                  <a:srgbClr val="0033CC"/>
                </a:solidFill>
                <a:latin typeface="HG丸ｺﾞｼｯｸM-PRO" pitchFamily="50" charset="-128"/>
                <a:ea typeface="HG丸ｺﾞｼｯｸM-PRO" pitchFamily="50" charset="-128"/>
              </a:rPr>
              <a:t> </a:t>
            </a:r>
            <a:endParaRPr lang="ja-JP" altLang="en-US" b="1" dirty="0">
              <a:latin typeface="HG丸ｺﾞｼｯｸM-PRO" pitchFamily="50" charset="-128"/>
              <a:ea typeface="HG丸ｺﾞｼｯｸM-PRO" pitchFamily="50" charset="-128"/>
            </a:endParaRPr>
          </a:p>
          <a:p>
            <a:pPr marL="180975" indent="-180975" algn="l">
              <a:lnSpc>
                <a:spcPct val="130000"/>
              </a:lnSpc>
            </a:pPr>
            <a:r>
              <a:rPr lang="ja-JP" altLang="en-US" b="1"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実施</a:t>
            </a:r>
            <a:r>
              <a:rPr lang="ja-JP" altLang="en-US" sz="1400" dirty="0">
                <a:latin typeface="HG丸ｺﾞｼｯｸM-PRO" pitchFamily="50" charset="-128"/>
                <a:ea typeface="HG丸ｺﾞｼｯｸM-PRO" pitchFamily="50" charset="-128"/>
              </a:rPr>
              <a:t>機関には、中国残留邦人等の方々に理解が深く</a:t>
            </a:r>
            <a:r>
              <a:rPr lang="ja-JP" altLang="en-US" sz="1400" dirty="0" smtClean="0">
                <a:latin typeface="HG丸ｺﾞｼｯｸM-PRO" pitchFamily="50" charset="-128"/>
                <a:ea typeface="HG丸ｺﾞｼｯｸM-PRO" pitchFamily="50" charset="-128"/>
              </a:rPr>
              <a:t>、</a:t>
            </a:r>
            <a:r>
              <a:rPr lang="ja-JP" altLang="en-US" sz="1400" smtClean="0">
                <a:latin typeface="HG丸ｺﾞｼｯｸM-PRO" pitchFamily="50" charset="-128"/>
                <a:ea typeface="HG丸ｺﾞｼｯｸM-PRO" pitchFamily="50" charset="-128"/>
              </a:rPr>
              <a:t>中国語などができる</a:t>
            </a:r>
            <a:r>
              <a:rPr lang="ja-JP" altLang="en-US" sz="1400" dirty="0">
                <a:latin typeface="HG丸ｺﾞｼｯｸM-PRO" pitchFamily="50" charset="-128"/>
                <a:ea typeface="HG丸ｺﾞｼｯｸM-PRO" pitchFamily="50" charset="-128"/>
              </a:rPr>
              <a:t>支援・相談員を配置しております。</a:t>
            </a:r>
          </a:p>
          <a:p>
            <a:pPr algn="l">
              <a:lnSpc>
                <a:spcPct val="130000"/>
              </a:lnSpc>
            </a:pPr>
            <a:r>
              <a:rPr lang="ja-JP" altLang="en-US" sz="1400" dirty="0">
                <a:latin typeface="HG丸ｺﾞｼｯｸM-PRO" pitchFamily="50" charset="-128"/>
                <a:ea typeface="HG丸ｺﾞｼｯｸM-PRO" pitchFamily="50" charset="-128"/>
              </a:rPr>
              <a:t>  　 支援・相談員は</a:t>
            </a:r>
            <a:r>
              <a:rPr lang="ja-JP" altLang="en-US" sz="1400" dirty="0" smtClean="0">
                <a:latin typeface="HG丸ｺﾞｼｯｸM-PRO" pitchFamily="50" charset="-128"/>
                <a:ea typeface="HG丸ｺﾞｼｯｸM-PRO" pitchFamily="50" charset="-128"/>
              </a:rPr>
              <a:t>、あなた</a:t>
            </a:r>
            <a:r>
              <a:rPr lang="ja-JP" altLang="en-US" sz="1400" dirty="0">
                <a:latin typeface="HG丸ｺﾞｼｯｸM-PRO" pitchFamily="50" charset="-128"/>
                <a:ea typeface="HG丸ｺﾞｼｯｸM-PRO" pitchFamily="50" charset="-128"/>
              </a:rPr>
              <a:t>の</a:t>
            </a:r>
            <a:r>
              <a:rPr lang="ja-JP" altLang="en-US" sz="1400" dirty="0" smtClean="0">
                <a:latin typeface="HG丸ｺﾞｼｯｸM-PRO" pitchFamily="50" charset="-128"/>
                <a:ea typeface="HG丸ｺﾞｼｯｸM-PRO" pitchFamily="50" charset="-128"/>
              </a:rPr>
              <a:t>悩みなどの相談を受け付け、あなた</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と一緒に解決方法を考え、手助けします。</a:t>
            </a:r>
            <a:endParaRPr lang="ja-JP" altLang="en-US" sz="1400" dirty="0">
              <a:latin typeface="HG丸ｺﾞｼｯｸM-PRO" pitchFamily="50" charset="-128"/>
              <a:ea typeface="HG丸ｺﾞｼｯｸM-PRO" pitchFamily="50" charset="-128"/>
            </a:endParaRPr>
          </a:p>
          <a:p>
            <a:pPr algn="l">
              <a:lnSpc>
                <a:spcPct val="130000"/>
              </a:lnSpc>
            </a:pPr>
            <a:r>
              <a:rPr lang="ja-JP" altLang="en-US" sz="1400" dirty="0">
                <a:latin typeface="HG丸ｺﾞｼｯｸM-PRO" pitchFamily="50" charset="-128"/>
                <a:ea typeface="HG丸ｺﾞｼｯｸM-PRO" pitchFamily="50" charset="-128"/>
              </a:rPr>
              <a:t>      また、あなたのご家族の生活の様子などについて</a:t>
            </a:r>
            <a:r>
              <a:rPr lang="ja-JP" altLang="en-US" sz="1400" dirty="0" smtClean="0">
                <a:latin typeface="HG丸ｺﾞｼｯｸM-PRO" pitchFamily="50" charset="-128"/>
                <a:ea typeface="HG丸ｺﾞｼｯｸM-PRO" pitchFamily="50" charset="-128"/>
              </a:rPr>
              <a:t>お聞きしたり、</a:t>
            </a:r>
          </a:p>
          <a:p>
            <a:pPr algn="l">
              <a:lnSpc>
                <a:spcPct val="130000"/>
              </a:lnSpc>
            </a:pPr>
            <a:r>
              <a:rPr lang="ja-JP" altLang="en-US" sz="1400" dirty="0" smtClean="0">
                <a:latin typeface="HG丸ｺﾞｼｯｸM-PRO" pitchFamily="50" charset="-128"/>
                <a:ea typeface="HG丸ｺﾞｼｯｸM-PRO" pitchFamily="50" charset="-128"/>
              </a:rPr>
              <a:t>　いろいろ</a:t>
            </a:r>
            <a:r>
              <a:rPr lang="ja-JP" altLang="en-US" sz="1400" dirty="0">
                <a:latin typeface="HG丸ｺﾞｼｯｸM-PRO" pitchFamily="50" charset="-128"/>
                <a:ea typeface="HG丸ｺﾞｼｯｸM-PRO" pitchFamily="50" charset="-128"/>
              </a:rPr>
              <a:t>な相談に応じるため、お住まいを</a:t>
            </a:r>
            <a:r>
              <a:rPr lang="ja-JP" altLang="en-US" sz="1400" dirty="0" smtClean="0">
                <a:latin typeface="HG丸ｺﾞｼｯｸM-PRO" pitchFamily="50" charset="-128"/>
                <a:ea typeface="HG丸ｺﾞｼｯｸM-PRO" pitchFamily="50" charset="-128"/>
              </a:rPr>
              <a:t>訪問することもありま</a:t>
            </a:r>
          </a:p>
          <a:p>
            <a:pPr algn="l">
              <a:lnSpc>
                <a:spcPct val="130000"/>
              </a:lnSpc>
            </a:pPr>
            <a:r>
              <a:rPr lang="ja-JP" altLang="en-US" sz="1400" dirty="0" smtClean="0">
                <a:latin typeface="HG丸ｺﾞｼｯｸM-PRO" pitchFamily="50" charset="-128"/>
                <a:ea typeface="HG丸ｺﾞｼｯｸM-PRO" pitchFamily="50" charset="-128"/>
              </a:rPr>
              <a:t>　す。</a:t>
            </a:r>
            <a:endParaRPr lang="ja-JP" altLang="en-US" sz="1400" dirty="0">
              <a:latin typeface="HG丸ｺﾞｼｯｸM-PRO" pitchFamily="50" charset="-128"/>
              <a:ea typeface="HG丸ｺﾞｼｯｸM-PRO" pitchFamily="50" charset="-128"/>
            </a:endParaRPr>
          </a:p>
          <a:p>
            <a:pPr algn="l">
              <a:lnSpc>
                <a:spcPct val="130000"/>
              </a:lnSpc>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お住まいを訪問する時</a:t>
            </a:r>
            <a:r>
              <a:rPr lang="ja-JP" altLang="en-US" sz="1400" dirty="0">
                <a:latin typeface="HG丸ｺﾞｼｯｸM-PRO" pitchFamily="50" charset="-128"/>
                <a:ea typeface="HG丸ｺﾞｼｯｸM-PRO" pitchFamily="50" charset="-128"/>
              </a:rPr>
              <a:t>はもちろん、わからないことや困って</a:t>
            </a:r>
            <a:r>
              <a:rPr lang="ja-JP" altLang="en-US" sz="1400" dirty="0" err="1" smtClean="0">
                <a:latin typeface="HG丸ｺﾞｼｯｸM-PRO" pitchFamily="50" charset="-128"/>
                <a:ea typeface="HG丸ｺﾞｼｯｸM-PRO" pitchFamily="50" charset="-128"/>
              </a:rPr>
              <a:t>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る</a:t>
            </a:r>
            <a:r>
              <a:rPr lang="ja-JP" altLang="en-US" sz="1400" dirty="0">
                <a:latin typeface="HG丸ｺﾞｼｯｸM-PRO" pitchFamily="50" charset="-128"/>
                <a:ea typeface="HG丸ｺﾞｼｯｸM-PRO" pitchFamily="50" charset="-128"/>
              </a:rPr>
              <a:t>こと</a:t>
            </a:r>
            <a:r>
              <a:rPr lang="ja-JP" altLang="en-US" sz="1400" dirty="0" smtClean="0">
                <a:latin typeface="HG丸ｺﾞｼｯｸM-PRO" pitchFamily="50" charset="-128"/>
                <a:ea typeface="HG丸ｺﾞｼｯｸM-PRO" pitchFamily="50" charset="-128"/>
              </a:rPr>
              <a:t>があれば</a:t>
            </a:r>
            <a:r>
              <a:rPr lang="ja-JP" altLang="en-US" sz="1400" dirty="0">
                <a:latin typeface="HG丸ｺﾞｼｯｸM-PRO" pitchFamily="50" charset="-128"/>
                <a:ea typeface="HG丸ｺﾞｼｯｸM-PRO" pitchFamily="50" charset="-128"/>
              </a:rPr>
              <a:t>、いつ</a:t>
            </a:r>
            <a:r>
              <a:rPr lang="ja-JP" altLang="en-US" sz="1400" dirty="0" smtClean="0">
                <a:latin typeface="HG丸ｺﾞｼｯｸM-PRO" pitchFamily="50" charset="-128"/>
                <a:ea typeface="HG丸ｺﾞｼｯｸM-PRO" pitchFamily="50" charset="-128"/>
              </a:rPr>
              <a:t>でも実施</a:t>
            </a:r>
            <a:r>
              <a:rPr lang="ja-JP" altLang="en-US" sz="1400" dirty="0">
                <a:latin typeface="HG丸ｺﾞｼｯｸM-PRO" pitchFamily="50" charset="-128"/>
                <a:ea typeface="HG丸ｺﾞｼｯｸM-PRO" pitchFamily="50" charset="-128"/>
              </a:rPr>
              <a:t>機関</a:t>
            </a:r>
            <a:r>
              <a:rPr lang="ja-JP" altLang="en-US" sz="1400" dirty="0" smtClean="0">
                <a:latin typeface="HG丸ｺﾞｼｯｸM-PRO" pitchFamily="50" charset="-128"/>
                <a:ea typeface="HG丸ｺﾞｼｯｸM-PRO" pitchFamily="50" charset="-128"/>
              </a:rPr>
              <a:t>においでいただくなど、遠慮</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なくご相</a:t>
            </a:r>
            <a:r>
              <a:rPr lang="ja-JP" altLang="en-US" sz="1400" dirty="0">
                <a:latin typeface="HG丸ｺﾞｼｯｸM-PRO" pitchFamily="50" charset="-128"/>
                <a:ea typeface="HG丸ｺﾞｼｯｸM-PRO" pitchFamily="50" charset="-128"/>
              </a:rPr>
              <a:t>談ください。</a:t>
            </a:r>
          </a:p>
          <a:p>
            <a:pPr algn="l">
              <a:lnSpc>
                <a:spcPct val="130000"/>
              </a:lnSpc>
            </a:pPr>
            <a:r>
              <a:rPr lang="ja-JP" altLang="en-US" sz="1400" dirty="0">
                <a:latin typeface="HG丸ｺﾞｼｯｸM-PRO" pitchFamily="50" charset="-128"/>
                <a:ea typeface="HG丸ｺﾞｼｯｸM-PRO" pitchFamily="50" charset="-128"/>
              </a:rPr>
              <a:t>      個人の秘密</a:t>
            </a:r>
            <a:r>
              <a:rPr lang="ja-JP" altLang="en-US" sz="1400" dirty="0" smtClean="0">
                <a:latin typeface="HG丸ｺﾞｼｯｸM-PRO" pitchFamily="50" charset="-128"/>
                <a:ea typeface="HG丸ｺﾞｼｯｸM-PRO" pitchFamily="50" charset="-128"/>
              </a:rPr>
              <a:t>は堅く守りますので、安心してご相談ください。</a:t>
            </a:r>
          </a:p>
          <a:p>
            <a:pPr algn="l">
              <a:lnSpc>
                <a:spcPct val="130000"/>
              </a:lnSpc>
            </a:pPr>
            <a:endParaRPr lang="en-US" altLang="ja-JP" sz="1400" dirty="0" smtClean="0">
              <a:latin typeface="HG丸ｺﾞｼｯｸM-PRO" pitchFamily="50" charset="-128"/>
              <a:ea typeface="HG丸ｺﾞｼｯｸM-PRO" pitchFamily="50" charset="-128"/>
            </a:endParaRPr>
          </a:p>
          <a:p>
            <a:pPr algn="l">
              <a:lnSpc>
                <a:spcPct val="130000"/>
              </a:lnSpc>
            </a:pPr>
            <a:endParaRPr lang="ja-JP" altLang="en-US" sz="1400" dirty="0">
              <a:latin typeface="HG丸ｺﾞｼｯｸM-PRO" pitchFamily="50" charset="-128"/>
              <a:ea typeface="HG丸ｺﾞｼｯｸM-PRO" pitchFamily="50" charset="-128"/>
            </a:endParaRPr>
          </a:p>
          <a:p>
            <a:pPr algn="l"/>
            <a:endParaRPr lang="ja-JP" altLang="en-US" b="1" dirty="0">
              <a:solidFill>
                <a:srgbClr val="0033CC"/>
              </a:solidFill>
              <a:latin typeface="HG丸ｺﾞｼｯｸM-PRO" pitchFamily="50" charset="-128"/>
              <a:ea typeface="HG丸ｺﾞｼｯｸM-PRO" pitchFamily="50" charset="-128"/>
            </a:endParaRPr>
          </a:p>
          <a:p>
            <a:pPr algn="l">
              <a:lnSpc>
                <a:spcPct val="130000"/>
              </a:lnSpc>
            </a:pPr>
            <a:r>
              <a:rPr lang="ja-JP" altLang="en-US" sz="1400" dirty="0">
                <a:latin typeface="HG丸ｺﾞｼｯｸM-PRO" pitchFamily="50" charset="-128"/>
                <a:ea typeface="HG丸ｺﾞｼｯｸM-PRO" pitchFamily="50" charset="-128"/>
              </a:rPr>
              <a:t>　　あなたのお住まいの地区には民生委員がいます。</a:t>
            </a:r>
          </a:p>
          <a:p>
            <a:pPr algn="l">
              <a:lnSpc>
                <a:spcPct val="130000"/>
              </a:lnSpc>
            </a:pPr>
            <a:r>
              <a:rPr lang="ja-JP" altLang="en-US" sz="1400" dirty="0">
                <a:latin typeface="HG丸ｺﾞｼｯｸM-PRO" pitchFamily="50" charset="-128"/>
                <a:ea typeface="HG丸ｺﾞｼｯｸM-PRO" pitchFamily="50" charset="-128"/>
              </a:rPr>
              <a:t>　　民生委員は、あなたの身近にいて</a:t>
            </a:r>
            <a:r>
              <a:rPr lang="ja-JP" altLang="en-US" sz="1400" dirty="0" smtClean="0">
                <a:latin typeface="HG丸ｺﾞｼｯｸM-PRO" pitchFamily="50" charset="-128"/>
                <a:ea typeface="HG丸ｺﾞｼｯｸM-PRO" pitchFamily="50" charset="-128"/>
              </a:rPr>
              <a:t>、困っている人の</a:t>
            </a:r>
            <a:r>
              <a:rPr lang="ja-JP" altLang="en-US" sz="1400" dirty="0">
                <a:latin typeface="HG丸ｺﾞｼｯｸM-PRO" pitchFamily="50" charset="-128"/>
                <a:ea typeface="HG丸ｺﾞｼｯｸM-PRO" pitchFamily="50" charset="-128"/>
              </a:rPr>
              <a:t>相談に</a:t>
            </a:r>
            <a:r>
              <a:rPr lang="ja-JP" altLang="en-US" sz="1400" dirty="0" err="1">
                <a:latin typeface="HG丸ｺﾞｼｯｸM-PRO" pitchFamily="50" charset="-128"/>
                <a:ea typeface="HG丸ｺﾞｼｯｸM-PRO" pitchFamily="50" charset="-128"/>
              </a:rPr>
              <a:t>乗</a:t>
            </a:r>
            <a:r>
              <a:rPr lang="ja-JP" altLang="en-US" sz="1400" dirty="0" err="1" smtClean="0">
                <a:latin typeface="HG丸ｺﾞｼｯｸM-PRO" pitchFamily="50" charset="-128"/>
                <a:ea typeface="HG丸ｺﾞｼｯｸM-PRO" pitchFamily="50" charset="-128"/>
              </a:rPr>
              <a:t>っ</a:t>
            </a:r>
            <a:endParaRPr lang="ja-JP" altLang="en-US"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たり、助言する</a:t>
            </a:r>
            <a:r>
              <a:rPr lang="ja-JP" altLang="en-US" sz="1400" dirty="0">
                <a:latin typeface="HG丸ｺﾞｼｯｸM-PRO" pitchFamily="50" charset="-128"/>
                <a:ea typeface="HG丸ｺﾞｼｯｸM-PRO" pitchFamily="50" charset="-128"/>
              </a:rPr>
              <a:t>人です。</a:t>
            </a:r>
          </a:p>
          <a:p>
            <a:pPr algn="dist">
              <a:lnSpc>
                <a:spcPct val="130000"/>
              </a:lnSpc>
            </a:pPr>
            <a:r>
              <a:rPr lang="ja-JP" altLang="en-US" sz="1400" dirty="0">
                <a:latin typeface="HG丸ｺﾞｼｯｸM-PRO" pitchFamily="50" charset="-128"/>
                <a:ea typeface="HG丸ｺﾞｼｯｸM-PRO" pitchFamily="50" charset="-128"/>
              </a:rPr>
              <a:t>   　民生委員と支援・相談員は協力して、あなたの悩み事が</a:t>
            </a:r>
            <a:r>
              <a:rPr lang="ja-JP" altLang="en-US" sz="1400" dirty="0" smtClean="0">
                <a:latin typeface="HG丸ｺﾞｼｯｸM-PRO" pitchFamily="50" charset="-128"/>
                <a:ea typeface="HG丸ｺﾞｼｯｸM-PRO" pitchFamily="50" charset="-128"/>
              </a:rPr>
              <a:t>解決</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できる</a:t>
            </a:r>
            <a:r>
              <a:rPr lang="ja-JP" altLang="en-US" sz="1400" dirty="0">
                <a:latin typeface="HG丸ｺﾞｼｯｸM-PRO" pitchFamily="50" charset="-128"/>
                <a:ea typeface="HG丸ｺﾞｼｯｸM-PRO" pitchFamily="50" charset="-128"/>
              </a:rPr>
              <a:t>ように、自分たちの力で生活できるようにお手伝いします。</a:t>
            </a:r>
          </a:p>
          <a:p>
            <a:pPr algn="l">
              <a:lnSpc>
                <a:spcPct val="130000"/>
              </a:lnSpc>
            </a:pPr>
            <a:r>
              <a:rPr lang="ja-JP" altLang="en-US" sz="1400" dirty="0">
                <a:latin typeface="HG丸ｺﾞｼｯｸM-PRO" pitchFamily="50" charset="-128"/>
                <a:ea typeface="HG丸ｺﾞｼｯｸM-PRO" pitchFamily="50" charset="-128"/>
              </a:rPr>
              <a:t>      相談の内容など、個人の秘密は</a:t>
            </a:r>
            <a:r>
              <a:rPr lang="ja-JP" altLang="en-US" sz="1400" dirty="0" smtClean="0">
                <a:latin typeface="HG丸ｺﾞｼｯｸM-PRO" pitchFamily="50" charset="-128"/>
                <a:ea typeface="HG丸ｺﾞｼｯｸM-PRO" pitchFamily="50" charset="-128"/>
              </a:rPr>
              <a:t>、堅く</a:t>
            </a:r>
            <a:r>
              <a:rPr lang="ja-JP" altLang="en-US" sz="1400" dirty="0">
                <a:latin typeface="HG丸ｺﾞｼｯｸM-PRO" pitchFamily="50" charset="-128"/>
                <a:ea typeface="HG丸ｺﾞｼｯｸM-PRO" pitchFamily="50" charset="-128"/>
              </a:rPr>
              <a:t>守ります。</a:t>
            </a:r>
          </a:p>
        </p:txBody>
      </p:sp>
      <p:pic>
        <p:nvPicPr>
          <p:cNvPr id="13317" name="Picture 8" descr="j0398227[1]"/>
          <p:cNvPicPr>
            <a:picLocks noChangeAspect="1" noChangeArrowheads="1"/>
          </p:cNvPicPr>
          <p:nvPr/>
        </p:nvPicPr>
        <p:blipFill>
          <a:blip r:embed="rId2"/>
          <a:srcRect/>
          <a:stretch>
            <a:fillRect/>
          </a:stretch>
        </p:blipFill>
        <p:spPr bwMode="auto">
          <a:xfrm>
            <a:off x="1049833" y="7970671"/>
            <a:ext cx="4565109" cy="1059432"/>
          </a:xfrm>
          <a:prstGeom prst="rect">
            <a:avLst/>
          </a:prstGeom>
          <a:noFill/>
          <a:ln w="9525">
            <a:noFill/>
            <a:miter lim="800000"/>
            <a:headEnd/>
            <a:tailEnd/>
          </a:ln>
        </p:spPr>
      </p:pic>
      <p:sp>
        <p:nvSpPr>
          <p:cNvPr id="13318" name="Text Box 9" descr="右下がり対角線 (反転)"/>
          <p:cNvSpPr txBox="1">
            <a:spLocks noChangeArrowheads="1"/>
          </p:cNvSpPr>
          <p:nvPr/>
        </p:nvSpPr>
        <p:spPr bwMode="auto">
          <a:xfrm>
            <a:off x="2844205" y="9109397"/>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20</a:t>
            </a:r>
            <a:r>
              <a:rPr lang="ja-JP" altLang="en-US" dirty="0" smtClean="0">
                <a:ea typeface="HG丸ｺﾞｼｯｸM-PRO" pitchFamily="50" charset="-128"/>
              </a:rPr>
              <a:t>－</a:t>
            </a:r>
            <a:endParaRPr lang="ja-JP" altLang="en-US" dirty="0">
              <a:ea typeface="HG丸ｺﾞｼｯｸM-PRO" pitchFamily="50" charset="-128"/>
            </a:endParaRPr>
          </a:p>
        </p:txBody>
      </p:sp>
      <p:sp>
        <p:nvSpPr>
          <p:cNvPr id="7" name="正方形/長方形 20"/>
          <p:cNvSpPr>
            <a:spLocks noChangeArrowheads="1"/>
          </p:cNvSpPr>
          <p:nvPr/>
        </p:nvSpPr>
        <p:spPr bwMode="auto">
          <a:xfrm>
            <a:off x="755973" y="5076949"/>
            <a:ext cx="2520280" cy="492665"/>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ja-JP" altLang="en-US" dirty="0" smtClean="0">
                <a:latin typeface="+mn-ea"/>
                <a:ea typeface="ＤＨＰ特太ゴシック体" pitchFamily="2" charset="-128"/>
              </a:rPr>
              <a:t>民生委員について</a:t>
            </a:r>
            <a:endParaRPr lang="ja-JP" altLang="en-US" dirty="0">
              <a:latin typeface="+mn-ea"/>
              <a:ea typeface="ＤＨＰ特太ゴシック体" pitchFamily="2" charset="-128"/>
            </a:endParaRPr>
          </a:p>
        </p:txBody>
      </p:sp>
      <p:sp>
        <p:nvSpPr>
          <p:cNvPr id="8"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ja-JP" altLang="en-US" sz="2400" b="1" dirty="0" smtClean="0">
                <a:latin typeface="HG丸ｺﾞｼｯｸM-PRO" pitchFamily="50" charset="-128"/>
                <a:ea typeface="HG丸ｺﾞｼｯｸM-PRO" pitchFamily="50" charset="-128"/>
              </a:rPr>
              <a:t>８　疑問や相談があるとき　 </a:t>
            </a:r>
            <a:endParaRPr lang="en-US" altLang="ja-JP" sz="2400" b="1" dirty="0" smtClean="0">
              <a:latin typeface="HG丸ｺﾞｼｯｸM-PRO" pitchFamily="50" charset="-128"/>
              <a:ea typeface="HG丸ｺﾞｼｯｸM-PRO" pitchFamily="50" charset="-128"/>
            </a:endParaRPr>
          </a:p>
        </p:txBody>
      </p:sp>
      <p:sp>
        <p:nvSpPr>
          <p:cNvPr id="10" name="正方形/長方形 20"/>
          <p:cNvSpPr>
            <a:spLocks noChangeArrowheads="1"/>
          </p:cNvSpPr>
          <p:nvPr/>
        </p:nvSpPr>
        <p:spPr bwMode="auto">
          <a:xfrm>
            <a:off x="683965" y="1260525"/>
            <a:ext cx="2232248" cy="420657"/>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ja-JP" altLang="en-US" dirty="0" smtClean="0">
                <a:latin typeface="+mn-ea"/>
                <a:ea typeface="ＤＨＰ特太ゴシック体" pitchFamily="2" charset="-128"/>
              </a:rPr>
              <a:t>支援・相談員</a:t>
            </a:r>
            <a:endParaRPr lang="ja-JP" altLang="en-US" dirty="0">
              <a:latin typeface="+mn-ea"/>
              <a:ea typeface="ＤＨＰ特太ゴシック体" pitchFamily="2" charset="-128"/>
            </a:endParaRPr>
          </a:p>
        </p:txBody>
      </p:sp>
    </p:spTree>
    <p:extLst>
      <p:ext uri="{BB962C8B-B14F-4D97-AF65-F5344CB8AC3E}">
        <p14:creationId xmlns:p14="http://schemas.microsoft.com/office/powerpoint/2010/main" val="2709185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21</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323925" y="468437"/>
            <a:ext cx="619268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ja-JP" altLang="en-US" sz="2400" b="1" spc="-300" dirty="0" smtClean="0">
                <a:latin typeface="HG丸ｺﾞｼｯｸM-PRO" pitchFamily="50" charset="-128"/>
                <a:ea typeface="HG丸ｺﾞｼｯｸM-PRO" pitchFamily="50" charset="-128"/>
              </a:rPr>
              <a:t>　 </a:t>
            </a:r>
            <a:r>
              <a:rPr lang="ja-JP" altLang="en-US" sz="2400" b="1" spc="-20" dirty="0" smtClean="0">
                <a:latin typeface="HG丸ｺﾞｼｯｸM-PRO" pitchFamily="50" charset="-128"/>
                <a:ea typeface="HG丸ｺﾞｼｯｸM-PRO" pitchFamily="50" charset="-128"/>
              </a:rPr>
              <a:t>９  地域社会における生活支援などのご案内</a:t>
            </a:r>
            <a:r>
              <a:rPr lang="ja-JP" altLang="en-US" sz="2400" b="1" dirty="0" smtClean="0">
                <a:latin typeface="HG丸ｺﾞｼｯｸM-PRO" pitchFamily="50" charset="-128"/>
                <a:ea typeface="HG丸ｺﾞｼｯｸM-PRO" pitchFamily="50" charset="-128"/>
              </a:rPr>
              <a:t>　 </a:t>
            </a:r>
            <a:endParaRPr lang="en-US" altLang="ja-JP" sz="2400" b="1" dirty="0" smtClean="0">
              <a:latin typeface="HG丸ｺﾞｼｯｸM-PRO" pitchFamily="50" charset="-128"/>
              <a:ea typeface="HG丸ｺﾞｼｯｸM-PRO" pitchFamily="50" charset="-128"/>
            </a:endParaRPr>
          </a:p>
        </p:txBody>
      </p:sp>
      <p:sp>
        <p:nvSpPr>
          <p:cNvPr id="5122" name="Rectangle 2"/>
          <p:cNvSpPr>
            <a:spLocks noChangeArrowheads="1"/>
          </p:cNvSpPr>
          <p:nvPr/>
        </p:nvSpPr>
        <p:spPr bwMode="auto">
          <a:xfrm>
            <a:off x="683965" y="1282297"/>
            <a:ext cx="5544616" cy="23596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2000"/>
              </a:lnSpc>
              <a:spcBef>
                <a:spcPts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中国残留邦人等</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の方々</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とその家族が、地域社会の一員として生き生きと暮らすことが</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で</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きるよう、都道府県や市区町村が主体となって、身近な地域で日本語を学ぶ場や地域住民の方々と交流を深められる場の提供、といった支援を行っています。</a:t>
            </a:r>
            <a:endParaRPr lang="en-US" altLang="ja-JP" sz="1400" dirty="0" smtClean="0">
              <a:latin typeface="HG丸ｺﾞｼｯｸM-PRO" pitchFamily="50" charset="-128"/>
              <a:ea typeface="HG丸ｺﾞｼｯｸM-PRO" pitchFamily="50" charset="-128"/>
              <a:cs typeface="ＭＳ ゴシック" pitchFamily="49" charset="-128"/>
            </a:endParaRPr>
          </a:p>
          <a:p>
            <a:pPr marL="0" marR="0" lvl="0" indent="0" algn="l" defTabSz="914400" rtl="0" eaLnBrk="0" fontAlgn="base" latinLnBrk="0" hangingPunct="0">
              <a:lnSpc>
                <a:spcPts val="2000"/>
              </a:lnSpc>
              <a:spcBef>
                <a:spcPts val="0"/>
              </a:spcBef>
              <a:spcAft>
                <a:spcPct val="0"/>
              </a:spcAft>
              <a:buClrTx/>
              <a:buSzTx/>
              <a:buFontTx/>
              <a:buNone/>
              <a:tabLst/>
            </a:pPr>
            <a:r>
              <a:rPr kumimoji="1" lang="en-US" altLang="ja-JP" sz="1400" b="0" i="0" u="none" strike="noStrike" cap="none"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このほか、中国残留邦人等</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の方々</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の日常生活上の相談、公共機関</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など</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のサービス利用時</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や</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医療機関受診時の通訳、就労のための相談及び健康相談</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など</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を行うため、自</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立</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支援通訳や就労相談員</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など</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を</a:t>
            </a:r>
            <a:r>
              <a:rPr kumimoji="1" lang="ja-JP" sz="1400" b="0" i="0" u="none" strike="noStrike" cap="none" spc="-3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派遣</a:t>
            </a:r>
            <a:r>
              <a:rPr kumimoji="1" lang="ja-JP" altLang="en-US" sz="1400" b="0" i="0" u="none" strike="noStrike" cap="none" spc="-3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し</a:t>
            </a:r>
            <a:r>
              <a:rPr kumimoji="1" lang="ja-JP" sz="1400" b="0" i="0" u="none" strike="noStrike" cap="none" spc="-3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r>
              <a:rPr kumimoji="1" lang="ja-JP"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地域において安心した生活が</a:t>
            </a:r>
            <a:r>
              <a:rPr kumimoji="1" lang="ja-JP" altLang="en-US"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送</a:t>
            </a:r>
            <a:r>
              <a:rPr kumimoji="1" lang="ja-JP"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れるよう支援を行っています。</a:t>
            </a:r>
            <a:endParaRPr kumimoji="1" lang="en-US" altLang="ja-JP"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endParaRPr>
          </a:p>
          <a:p>
            <a:pPr marL="0" marR="0" lvl="0" indent="0" algn="l" defTabSz="914400" rtl="0" eaLnBrk="0" fontAlgn="base" latinLnBrk="0" hangingPunct="0">
              <a:spcBef>
                <a:spcPts val="0"/>
              </a:spcBef>
              <a:spcAft>
                <a:spcPct val="0"/>
              </a:spcAft>
              <a:buClrTx/>
              <a:buSzTx/>
              <a:buFontTx/>
              <a:buNone/>
              <a:tabLst/>
            </a:pPr>
            <a:endParaRPr lang="en-US" altLang="ja-JP" sz="1400" dirty="0" smtClean="0">
              <a:solidFill>
                <a:srgbClr val="000000"/>
              </a:solidFill>
              <a:latin typeface="HG丸ｺﾞｼｯｸM-PRO" pitchFamily="50" charset="-128"/>
              <a:ea typeface="HG丸ｺﾞｼｯｸM-PRO" pitchFamily="50" charset="-128"/>
              <a:cs typeface="ＭＳ ゴシック" pitchFamily="49" charset="-128"/>
            </a:endParaRPr>
          </a:p>
        </p:txBody>
      </p:sp>
      <p:grpSp>
        <p:nvGrpSpPr>
          <p:cNvPr id="8" name="グループ化 7"/>
          <p:cNvGrpSpPr/>
          <p:nvPr/>
        </p:nvGrpSpPr>
        <p:grpSpPr>
          <a:xfrm>
            <a:off x="683965" y="3852813"/>
            <a:ext cx="5616624" cy="4470919"/>
            <a:chOff x="611957" y="3276749"/>
            <a:chExt cx="5616624" cy="4470919"/>
          </a:xfrm>
        </p:grpSpPr>
        <p:sp>
          <p:nvSpPr>
            <p:cNvPr id="13" name="テキスト ボックス 12"/>
            <p:cNvSpPr txBox="1"/>
            <p:nvPr/>
          </p:nvSpPr>
          <p:spPr>
            <a:xfrm>
              <a:off x="611957" y="4572893"/>
              <a:ext cx="5544616" cy="913725"/>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l"/>
              <a:r>
                <a:rPr lang="ja-JP" altLang="en-US" sz="1600" dirty="0" smtClean="0">
                  <a:solidFill>
                    <a:srgbClr val="000000"/>
                  </a:solidFill>
                  <a:latin typeface="HGPｺﾞｼｯｸE" pitchFamily="50" charset="-128"/>
                  <a:ea typeface="HGPｺﾞｼｯｸE" pitchFamily="50" charset="-128"/>
                  <a:cs typeface="ＭＳ ゴシック" pitchFamily="49" charset="-128"/>
                </a:rPr>
                <a:t>「地域で実施する交流事業」</a:t>
              </a:r>
            </a:p>
            <a:p>
              <a:pPr lvl="0" algn="l">
                <a:lnSpc>
                  <a:spcPts val="200"/>
                </a:lnSpc>
              </a:pPr>
              <a:endParaRPr lang="ja-JP" altLang="en-US" sz="1600" b="1" dirty="0" smtClean="0">
                <a:latin typeface="Arial" pitchFamily="34" charset="0"/>
                <a:cs typeface="ＭＳ Ｐゴシック" pitchFamily="50" charset="-128"/>
              </a:endParaRPr>
            </a:p>
            <a:p>
              <a:pPr lvl="0" algn="l" eaLnBrk="0" hangingPunct="0"/>
              <a:r>
                <a:rPr lang="ja-JP" altLang="en-US" sz="1600" dirty="0" smtClean="0">
                  <a:solidFill>
                    <a:srgbClr val="000000"/>
                  </a:solidFill>
                  <a:latin typeface="Times New Roman" pitchFamily="18" charset="0"/>
                  <a:ea typeface="ＭＳ ゴシック" pitchFamily="49"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自治体や地域のボランティア団体などと協力して、気軽に参加できる交流事業などを行っています。</a:t>
              </a:r>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400" dirty="0" smtClean="0">
                <a:latin typeface="HG丸ｺﾞｼｯｸM-PRO" pitchFamily="50" charset="-128"/>
                <a:ea typeface="HG丸ｺﾞｼｯｸM-PRO" pitchFamily="50" charset="-128"/>
                <a:cs typeface="ＭＳ Ｐゴシック" pitchFamily="50" charset="-128"/>
              </a:endParaRPr>
            </a:p>
          </p:txBody>
        </p:sp>
        <p:sp>
          <p:nvSpPr>
            <p:cNvPr id="14" name="テキスト ボックス 13"/>
            <p:cNvSpPr txBox="1"/>
            <p:nvPr/>
          </p:nvSpPr>
          <p:spPr>
            <a:xfrm>
              <a:off x="611957" y="3276749"/>
              <a:ext cx="5544616" cy="1152088"/>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l" hangingPunct="0"/>
              <a:r>
                <a:rPr lang="ja-JP" altLang="en-US" sz="1600" dirty="0" smtClean="0">
                  <a:latin typeface="HGPｺﾞｼｯｸE" pitchFamily="50" charset="-128"/>
                  <a:ea typeface="HGPｺﾞｼｯｸE" pitchFamily="50" charset="-128"/>
                </a:rPr>
                <a:t>「身近な地域での日本語教育支援事業」</a:t>
              </a:r>
            </a:p>
            <a:p>
              <a:pPr algn="l">
                <a:lnSpc>
                  <a:spcPts val="200"/>
                </a:lnSpc>
              </a:pPr>
              <a:r>
                <a:rPr lang="ja-JP" altLang="en-US" sz="1600" dirty="0" smtClean="0"/>
                <a:t>　</a:t>
              </a:r>
              <a:r>
                <a:rPr lang="ja-JP" altLang="en-US" sz="1600" dirty="0" smtClean="0">
                  <a:latin typeface="ＭＳ 明朝" pitchFamily="17" charset="-128"/>
                  <a:ea typeface="ＭＳ 明朝" pitchFamily="17" charset="-128"/>
                </a:rPr>
                <a:t> </a:t>
              </a:r>
            </a:p>
            <a:p>
              <a:pPr algn="l"/>
              <a:r>
                <a:rPr lang="ja-JP" altLang="en-US" sz="1600" dirty="0" smtClean="0">
                  <a:latin typeface="ＭＳ 明朝" pitchFamily="17" charset="-128"/>
                  <a:ea typeface="ＭＳ 明朝" pitchFamily="17" charset="-128"/>
                </a:rPr>
                <a:t>　</a:t>
              </a:r>
              <a:r>
                <a:rPr lang="ja-JP" altLang="en-US" sz="1400" dirty="0" smtClean="0">
                  <a:latin typeface="HG丸ｺﾞｼｯｸM-PRO" pitchFamily="50" charset="-128"/>
                  <a:ea typeface="HG丸ｺﾞｼｯｸM-PRO" pitchFamily="50" charset="-128"/>
                </a:rPr>
                <a:t>お住まいの周辺や地域において、日本語を学習する機会を提供するとともに、帰国者の多様なニーズに対応した学習の支援や助言を行っています。</a:t>
              </a:r>
              <a:endParaRPr lang="ja-JP" altLang="en-US" sz="1400" dirty="0" smtClean="0">
                <a:latin typeface="HG丸ｺﾞｼｯｸM-PRO" pitchFamily="50" charset="-128"/>
                <a:ea typeface="HG丸ｺﾞｼｯｸM-PRO" pitchFamily="50" charset="-128"/>
                <a:cs typeface="ＭＳ Ｐゴシック" pitchFamily="50" charset="-128"/>
              </a:endParaRPr>
            </a:p>
          </p:txBody>
        </p:sp>
        <p:sp>
          <p:nvSpPr>
            <p:cNvPr id="15" name="テキスト ボックス 14"/>
            <p:cNvSpPr txBox="1"/>
            <p:nvPr/>
          </p:nvSpPr>
          <p:spPr>
            <a:xfrm>
              <a:off x="611957" y="5642127"/>
              <a:ext cx="5616624" cy="2105541"/>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l" hangingPunct="0"/>
              <a:r>
                <a:rPr lang="ja-JP" altLang="en-US" sz="1600" dirty="0" smtClean="0">
                  <a:latin typeface="HGPｺﾞｼｯｸE" pitchFamily="50" charset="-128"/>
                  <a:ea typeface="HGPｺﾞｼｯｸE" pitchFamily="50" charset="-128"/>
                </a:rPr>
                <a:t>「自立支援通訳などの派遣及び巡回健康相談事業」</a:t>
              </a:r>
            </a:p>
            <a:p>
              <a:pPr algn="l" hangingPunct="0">
                <a:lnSpc>
                  <a:spcPts val="200"/>
                </a:lnSpc>
              </a:pPr>
              <a:endParaRPr lang="ja-JP" altLang="en-US" sz="1600" b="1" dirty="0" smtClean="0"/>
            </a:p>
            <a:p>
              <a:pPr algn="l" hangingPunct="0"/>
              <a:r>
                <a:rPr lang="ja-JP" altLang="en-US" sz="1600" dirty="0" smtClean="0">
                  <a:latin typeface="ＭＳ ゴシック" pitchFamily="49" charset="-128"/>
                  <a:ea typeface="ＭＳ ゴシック" pitchFamily="49" charset="-128"/>
                </a:rPr>
                <a:t>　</a:t>
              </a:r>
              <a:r>
                <a:rPr lang="ja-JP" altLang="en-US" sz="1400" dirty="0" smtClean="0">
                  <a:latin typeface="HG丸ｺﾞｼｯｸM-PRO" pitchFamily="50" charset="-128"/>
                  <a:ea typeface="HG丸ｺﾞｼｯｸM-PRO" pitchFamily="50" charset="-128"/>
                </a:rPr>
                <a:t>言葉の問題や生活習慣などの違いなどから、日常生活上の様々な困難を抱えている方に対し、</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①日常生活上の相談や助言　</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②公的機関などのサービス利用時の通訳の派遣　</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③２世・３世への就労相談　</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④医療や健康相談　</a:t>
              </a:r>
              <a:endParaRPr lang="en-US" altLang="ja-JP" sz="1400" dirty="0" smtClean="0">
                <a:latin typeface="HG丸ｺﾞｼｯｸM-PRO" pitchFamily="50" charset="-128"/>
                <a:ea typeface="HG丸ｺﾞｼｯｸM-PRO" pitchFamily="50" charset="-128"/>
              </a:endParaRPr>
            </a:p>
            <a:p>
              <a:pPr algn="l" hangingPunct="0"/>
              <a:r>
                <a:rPr lang="ja-JP" altLang="en-US" sz="1400" dirty="0" smtClean="0">
                  <a:latin typeface="HG丸ｺﾞｼｯｸM-PRO" pitchFamily="50" charset="-128"/>
                  <a:ea typeface="HG丸ｺﾞｼｯｸM-PRO" pitchFamily="50" charset="-128"/>
                </a:rPr>
                <a:t>などの支援を行っています。</a:t>
              </a:r>
              <a:r>
                <a:rPr lang="en-US" sz="1400" dirty="0" smtClean="0">
                  <a:latin typeface="HG丸ｺﾞｼｯｸM-PRO" pitchFamily="50" charset="-128"/>
                  <a:ea typeface="HG丸ｺﾞｼｯｸM-PRO" pitchFamily="50" charset="-128"/>
                </a:rPr>
                <a:t> </a:t>
              </a:r>
              <a:endParaRPr lang="ja-JP" altLang="en-US" sz="1400" dirty="0">
                <a:latin typeface="HG丸ｺﾞｼｯｸM-PRO" pitchFamily="50" charset="-128"/>
                <a:ea typeface="HG丸ｺﾞｼｯｸM-PRO" pitchFamily="50" charset="-128"/>
              </a:endParaRPr>
            </a:p>
          </p:txBody>
        </p:sp>
      </p:grpSp>
      <p:sp>
        <p:nvSpPr>
          <p:cNvPr id="9" name="正方形/長方形 8"/>
          <p:cNvSpPr/>
          <p:nvPr/>
        </p:nvSpPr>
        <p:spPr>
          <a:xfrm>
            <a:off x="611957" y="8389317"/>
            <a:ext cx="5688632" cy="584775"/>
          </a:xfrm>
          <a:prstGeom prst="rect">
            <a:avLst/>
          </a:prstGeom>
        </p:spPr>
        <p:txBody>
          <a:bodyPr wrap="square">
            <a:spAutoFit/>
          </a:bodyPr>
          <a:lstStyle/>
          <a:p>
            <a:pPr lvl="0" algn="l" eaLnBrk="0" hangingPunct="0">
              <a:spcBef>
                <a:spcPts val="0"/>
              </a:spcBef>
            </a:pPr>
            <a:r>
              <a:rPr lang="en-US" altLang="ja-JP"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お住まいの地域で実際行われている事業については、市区町村の窓口や支援・相談員にお尋ねください</a:t>
            </a:r>
            <a:r>
              <a:rPr lang="ja-JP" altLang="en-US" dirty="0" smtClean="0">
                <a:solidFill>
                  <a:srgbClr val="000000"/>
                </a:solidFill>
                <a:latin typeface="HG丸ｺﾞｼｯｸM-PRO" pitchFamily="50" charset="-128"/>
                <a:ea typeface="HG丸ｺﾞｼｯｸM-PRO" pitchFamily="50" charset="-128"/>
                <a:cs typeface="ＭＳ ゴシック" pitchFamily="49" charset="-128"/>
              </a:rPr>
              <a:t>。</a:t>
            </a:r>
            <a:endParaRPr lang="en-US" altLang="ja-JP" dirty="0" smtClean="0">
              <a:solidFill>
                <a:srgbClr val="000000"/>
              </a:solidFill>
              <a:latin typeface="HG丸ｺﾞｼｯｸM-PRO" pitchFamily="50" charset="-128"/>
              <a:ea typeface="HG丸ｺﾞｼｯｸM-PRO" pitchFamily="50" charset="-128"/>
              <a:cs typeface="ＭＳ ゴシック" pitchFamily="49" charset="-128"/>
            </a:endParaRPr>
          </a:p>
        </p:txBody>
      </p:sp>
      <p:sp>
        <p:nvSpPr>
          <p:cNvPr id="10" name="テキスト ボックス 9"/>
          <p:cNvSpPr txBox="1"/>
          <p:nvPr/>
        </p:nvSpPr>
        <p:spPr>
          <a:xfrm>
            <a:off x="683965" y="3492773"/>
            <a:ext cx="2376264" cy="369332"/>
          </a:xfrm>
          <a:prstGeom prst="rect">
            <a:avLst/>
          </a:prstGeom>
          <a:noFill/>
        </p:spPr>
        <p:txBody>
          <a:bodyPr wrap="square" rtlCol="0">
            <a:spAutoFit/>
          </a:bodyPr>
          <a:lstStyle/>
          <a:p>
            <a:pPr algn="l"/>
            <a:r>
              <a:rPr lang="en-US" altLang="ja-JP" dirty="0">
                <a:solidFill>
                  <a:srgbClr val="1F3C7B"/>
                </a:solidFill>
              </a:rPr>
              <a:t>◆ </a:t>
            </a:r>
            <a:r>
              <a:rPr lang="ja-JP" altLang="en-US" b="1" dirty="0" smtClean="0">
                <a:latin typeface="ＤＨＰ特太ゴシック体" panose="020B0500000000000000" pitchFamily="50" charset="-128"/>
                <a:ea typeface="ＤＨＰ特太ゴシック体" panose="020B0500000000000000" pitchFamily="50" charset="-128"/>
              </a:rPr>
              <a:t>主な事業</a:t>
            </a:r>
            <a:endParaRPr kumimoji="1" lang="ja-JP" altLang="en-US" b="1" dirty="0">
              <a:latin typeface="ＤＨＰ特太ゴシック体" panose="020B0500000000000000" pitchFamily="50" charset="-128"/>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611957" y="612453"/>
            <a:ext cx="5544616" cy="398993"/>
          </a:xfrm>
          <a:prstGeom prst="rect">
            <a:avLst/>
          </a:prstGeom>
          <a:noFill/>
          <a:ln w="9525">
            <a:noFill/>
            <a:miter lim="800000"/>
            <a:headEnd/>
            <a:tailEnd/>
          </a:ln>
        </p:spPr>
        <p:txBody>
          <a:bodyPr wrap="square" lIns="90334" tIns="45167" rIns="90334" bIns="45167">
            <a:spAutoFit/>
          </a:bodyPr>
          <a:lstStyle/>
          <a:p>
            <a:pPr>
              <a:spcBef>
                <a:spcPct val="50000"/>
              </a:spcBef>
            </a:pPr>
            <a:r>
              <a:rPr lang="ja-JP" altLang="en-US" sz="2000" b="1" dirty="0" smtClean="0"/>
              <a:t> </a:t>
            </a:r>
            <a:endParaRPr lang="ja-JP" altLang="en-US" sz="2000" b="1" dirty="0"/>
          </a:p>
        </p:txBody>
      </p:sp>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611957" y="540445"/>
            <a:ext cx="583264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gn="dist">
              <a:lnSpc>
                <a:spcPct val="150000"/>
              </a:lnSpc>
              <a:spcBef>
                <a:spcPts val="0"/>
              </a:spcBef>
            </a:pPr>
            <a:r>
              <a:rPr lang="ja-JP" altLang="en-US" sz="2400" b="1" spc="-300" dirty="0" smtClean="0">
                <a:latin typeface="HG丸ｺﾞｼｯｸM-PRO" pitchFamily="50" charset="-128"/>
                <a:ea typeface="HG丸ｺﾞｼｯｸM-PRO" pitchFamily="50" charset="-128"/>
              </a:rPr>
              <a:t>　</a:t>
            </a:r>
            <a:r>
              <a:rPr lang="en-US" altLang="ja-JP" sz="2400" b="1" spc="-300" dirty="0" smtClean="0">
                <a:latin typeface="HG丸ｺﾞｼｯｸM-PRO" pitchFamily="50" charset="-128"/>
                <a:ea typeface="HG丸ｺﾞｼｯｸM-PRO" pitchFamily="50" charset="-128"/>
              </a:rPr>
              <a:t>10</a:t>
            </a:r>
            <a:r>
              <a:rPr lang="ja-JP" altLang="en-US" sz="2400" b="1" spc="-300" dirty="0" smtClean="0">
                <a:latin typeface="HG丸ｺﾞｼｯｸM-PRO" pitchFamily="50" charset="-128"/>
                <a:ea typeface="HG丸ｺﾞｼｯｸM-PRO" pitchFamily="50" charset="-128"/>
              </a:rPr>
              <a:t>   </a:t>
            </a:r>
            <a:r>
              <a:rPr lang="ja-JP" altLang="en-US" sz="2400" b="1" spc="-150" dirty="0" smtClean="0">
                <a:latin typeface="HG丸ｺﾞｼｯｸM-PRO" pitchFamily="50" charset="-128"/>
                <a:ea typeface="HG丸ｺﾞｼｯｸM-PRO" pitchFamily="50" charset="-128"/>
              </a:rPr>
              <a:t>中国帰国者支援</a:t>
            </a:r>
            <a:r>
              <a:rPr lang="ja-JP" altLang="en-US" sz="2000" b="1" spc="-150" dirty="0" smtClean="0">
                <a:latin typeface="HG丸ｺﾞｼｯｸM-PRO" pitchFamily="50" charset="-128"/>
                <a:ea typeface="HG丸ｺﾞｼｯｸM-PRO" pitchFamily="50" charset="-128"/>
              </a:rPr>
              <a:t>・</a:t>
            </a:r>
            <a:r>
              <a:rPr lang="ja-JP" altLang="en-US" sz="2400" b="1" spc="-150" dirty="0" smtClean="0">
                <a:latin typeface="HG丸ｺﾞｼｯｸM-PRO" pitchFamily="50" charset="-128"/>
                <a:ea typeface="HG丸ｺﾞｼｯｸM-PRO" pitchFamily="50" charset="-128"/>
              </a:rPr>
              <a:t>交流センターについて</a:t>
            </a:r>
            <a:r>
              <a:rPr lang="ja-JP" altLang="en-US" sz="2400" b="1" dirty="0" smtClean="0">
                <a:latin typeface="HG丸ｺﾞｼｯｸM-PRO" pitchFamily="50" charset="-128"/>
                <a:ea typeface="HG丸ｺﾞｼｯｸM-PRO" pitchFamily="50" charset="-128"/>
              </a:rPr>
              <a:t>　 </a:t>
            </a:r>
            <a:endParaRPr lang="en-US" altLang="ja-JP" sz="2400" b="1" dirty="0" smtClean="0">
              <a:latin typeface="HG丸ｺﾞｼｯｸM-PRO" pitchFamily="50" charset="-128"/>
              <a:ea typeface="HG丸ｺﾞｼｯｸM-PRO" pitchFamily="50" charset="-128"/>
            </a:endParaRPr>
          </a:p>
        </p:txBody>
      </p:sp>
      <p:sp>
        <p:nvSpPr>
          <p:cNvPr id="4097" name="Rectangle 1"/>
          <p:cNvSpPr>
            <a:spLocks noChangeArrowheads="1"/>
          </p:cNvSpPr>
          <p:nvPr/>
        </p:nvSpPr>
        <p:spPr bwMode="auto">
          <a:xfrm>
            <a:off x="755973" y="1466677"/>
            <a:ext cx="561662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24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Times New Roman" pitchFamily="18" charset="0"/>
                <a:ea typeface="ＭＳ ゴシック" pitchFamily="49"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中国残留邦人等</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の方々</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とその家族を支援する目的で、全国７</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ヵ</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所に</a:t>
            </a:r>
            <a:r>
              <a:rPr kumimoji="1" lang="en-US" alt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中国帰国者支援・</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交</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流センター</a:t>
            </a:r>
            <a:r>
              <a:rPr kumimoji="1" lang="en-US" alt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を設置していま</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す</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endParaRPr kumimoji="1" 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0" fontAlgn="base" latinLnBrk="0" hangingPunct="0">
              <a:lnSpc>
                <a:spcPts val="24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同センターは、地域における支援の拠点施設として、学習進度やそれぞれのニ</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ー</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ズに対応した日本語学習の支援や帰国者同士</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また</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は地域住民の方々との交流事業、</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相</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談事業を</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はじめ</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、日本で生活していく上で必要となる様々な情報の提供</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どを行っています。</a:t>
            </a:r>
            <a:endParaRPr kumimoji="1" lang="ja-JP" altLang="en-US" sz="1400" b="0" i="0" u="none" strike="noStrike" cap="none" normalizeH="0" baseline="0" dirty="0" smtClean="0">
              <a:ln>
                <a:noFill/>
              </a:ln>
              <a:solidFill>
                <a:schemeClr val="tx1"/>
              </a:solidFill>
              <a:effectLst/>
              <a:latin typeface="Arial" pitchFamily="34" charset="0"/>
              <a:cs typeface="ＭＳ Ｐゴシック" pitchFamily="50" charset="-128"/>
            </a:endParaRPr>
          </a:p>
        </p:txBody>
      </p:sp>
      <p:sp>
        <p:nvSpPr>
          <p:cNvPr id="6" name="角丸四角形 5"/>
          <p:cNvSpPr/>
          <p:nvPr/>
        </p:nvSpPr>
        <p:spPr bwMode="auto">
          <a:xfrm>
            <a:off x="755973" y="3996829"/>
            <a:ext cx="5688632" cy="115212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l" eaLnBrk="0" hangingPunct="0"/>
            <a:r>
              <a:rPr lang="ja-JP" altLang="en-US" sz="1600" dirty="0" smtClean="0">
                <a:solidFill>
                  <a:srgbClr val="000000"/>
                </a:solidFill>
                <a:latin typeface="HGPｺﾞｼｯｸE" pitchFamily="50" charset="-128"/>
                <a:ea typeface="HGPｺﾞｼｯｸE" pitchFamily="50" charset="-128"/>
                <a:cs typeface="ＭＳ ゴシック" pitchFamily="49" charset="-128"/>
              </a:rPr>
              <a:t>「日本語教室の実施」</a:t>
            </a:r>
            <a:endParaRPr lang="ja-JP" altLang="en-US" sz="1600" dirty="0" smtClean="0">
              <a:latin typeface="HGPｺﾞｼｯｸE" pitchFamily="50" charset="-128"/>
              <a:ea typeface="HGPｺﾞｼｯｸE" pitchFamily="50" charset="-128"/>
              <a:cs typeface="ＭＳ Ｐゴシック" pitchFamily="50" charset="-128"/>
            </a:endParaRPr>
          </a:p>
          <a:p>
            <a:pPr lvl="0" algn="l" eaLnBrk="0" hangingPunct="0">
              <a:lnSpc>
                <a:spcPts val="200"/>
              </a:lnSpc>
            </a:pPr>
            <a:r>
              <a:rPr lang="ja-JP" altLang="en-US" sz="1400" dirty="0" smtClean="0">
                <a:solidFill>
                  <a:srgbClr val="000000"/>
                </a:solidFill>
                <a:latin typeface="ＭＳ 明朝" pitchFamily="17" charset="-128"/>
                <a:ea typeface="ＭＳ 明朝" pitchFamily="17" charset="-128"/>
                <a:cs typeface="ＭＳ ゴシック" pitchFamily="49" charset="-128"/>
              </a:rPr>
              <a:t>　</a:t>
            </a:r>
          </a:p>
          <a:p>
            <a:pPr lvl="0" algn="l" eaLnBrk="0" hangingPunct="0"/>
            <a:r>
              <a:rPr lang="ja-JP" altLang="en-US" sz="1400" dirty="0" smtClean="0">
                <a:solidFill>
                  <a:srgbClr val="000000"/>
                </a:solidFill>
                <a:latin typeface="ＭＳ 明朝" pitchFamily="17" charset="-128"/>
                <a:ea typeface="ＭＳ 明朝" pitchFamily="17" charset="-128"/>
                <a:cs typeface="ＭＳ ゴシック" pitchFamily="49" charset="-128"/>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支援・交流センターでは進度別、目的別など通所者のニーズに合</a:t>
            </a: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わせた日本語教育を行っています。</a:t>
            </a:r>
            <a:endParaRPr lang="ja-JP" altLang="en-US" sz="1400" dirty="0" smtClean="0">
              <a:latin typeface="HG丸ｺﾞｼｯｸM-PRO" pitchFamily="50" charset="-128"/>
              <a:ea typeface="HG丸ｺﾞｼｯｸM-PRO" pitchFamily="50" charset="-128"/>
              <a:cs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755973" y="5292973"/>
            <a:ext cx="5688632" cy="1728192"/>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lvl="0" algn="l" eaLnBrk="0" hangingPunct="0"/>
            <a:endParaRPr lang="en-US" altLang="ja-JP" sz="14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endParaRPr lang="en-US" altLang="ja-JP" sz="16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r>
              <a:rPr lang="ja-JP" altLang="en-US" sz="1600" dirty="0" smtClean="0">
                <a:solidFill>
                  <a:srgbClr val="000000"/>
                </a:solidFill>
                <a:latin typeface="HGPｺﾞｼｯｸE" pitchFamily="50" charset="-128"/>
                <a:ea typeface="HGPｺﾞｼｯｸE" pitchFamily="50" charset="-128"/>
                <a:cs typeface="ＭＳ ゴシック" pitchFamily="49" charset="-128"/>
              </a:rPr>
              <a:t>「交流事業」</a:t>
            </a:r>
          </a:p>
          <a:p>
            <a:pPr lvl="0" algn="l" eaLnBrk="0" hangingPunct="0">
              <a:lnSpc>
                <a:spcPts val="200"/>
              </a:lnSpc>
            </a:pPr>
            <a:endParaRPr lang="ja-JP" altLang="en-US" sz="1600" b="1" dirty="0" smtClean="0">
              <a:latin typeface="Arial" pitchFamily="34" charset="0"/>
              <a:cs typeface="ＭＳ Ｐゴシック" pitchFamily="50" charset="-128"/>
            </a:endParaRPr>
          </a:p>
          <a:p>
            <a:pPr lvl="0" algn="l" eaLnBrk="0" hangingPunct="0"/>
            <a:r>
              <a:rPr lang="ja-JP" altLang="en-US" sz="1400" dirty="0" smtClean="0">
                <a:solidFill>
                  <a:srgbClr val="000000"/>
                </a:solidFill>
                <a:latin typeface="ＭＳ ゴシック" pitchFamily="49" charset="-128"/>
                <a:ea typeface="ＭＳ ゴシック" pitchFamily="49"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地域の人たちやボランティア団体などとの交流を通じて、コミュ</a:t>
            </a:r>
            <a:endParaRPr lang="en-US" altLang="ja-JP" sz="14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ニケーションの機会を提供する交流事業を行っています。</a:t>
            </a:r>
            <a:endParaRPr lang="ja-JP" altLang="en-US"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en-US" altLang="ja-JP"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交流事業の例</a:t>
            </a:r>
            <a:r>
              <a:rPr lang="en-US" altLang="ja-JP" sz="1400" dirty="0" smtClean="0">
                <a:solidFill>
                  <a:srgbClr val="000000"/>
                </a:solidFill>
                <a:latin typeface="HG丸ｺﾞｼｯｸM-PRO" pitchFamily="50" charset="-128"/>
                <a:ea typeface="HG丸ｺﾞｼｯｸM-PRO" pitchFamily="50" charset="-128"/>
                <a:cs typeface="ＭＳ ゴシック" pitchFamily="49" charset="-128"/>
              </a:rPr>
              <a:t>】</a:t>
            </a:r>
            <a:endParaRPr lang="en-US" altLang="ja-JP"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en-US" altLang="ja-JP"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書道教室</a:t>
            </a:r>
            <a:endParaRPr lang="ja-JP" altLang="en-US"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絵手紙講座</a:t>
            </a:r>
            <a:endParaRPr lang="ja-JP" altLang="en-US"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  太極拳教室　など</a:t>
            </a:r>
            <a:r>
              <a:rPr lang="en-US" altLang="ja-JP" sz="1400" dirty="0" smtClean="0">
                <a:solidFill>
                  <a:srgbClr val="000000"/>
                </a:solidFill>
                <a:latin typeface="Times New Roman" pitchFamily="18" charset="0"/>
                <a:ea typeface="ＭＳ ゴシック" pitchFamily="49" charset="-128"/>
                <a:cs typeface="ＭＳ ゴシック" pitchFamily="49" charset="-128"/>
              </a:rPr>
              <a:t/>
            </a:r>
            <a:br>
              <a:rPr lang="en-US" altLang="ja-JP" sz="1400" dirty="0" smtClean="0">
                <a:solidFill>
                  <a:srgbClr val="000000"/>
                </a:solidFill>
                <a:latin typeface="Times New Roman" pitchFamily="18" charset="0"/>
                <a:ea typeface="ＭＳ ゴシック" pitchFamily="49" charset="-128"/>
                <a:cs typeface="ＭＳ ゴシック" pitchFamily="49" charset="-128"/>
              </a:rPr>
            </a:br>
            <a:endParaRPr lang="ja-JP" altLang="en-US" sz="1400" dirty="0" smtClean="0">
              <a:latin typeface="Arial" pitchFamily="34" charset="0"/>
              <a:cs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角丸四角形 8"/>
          <p:cNvSpPr/>
          <p:nvPr/>
        </p:nvSpPr>
        <p:spPr bwMode="auto">
          <a:xfrm>
            <a:off x="755973" y="7165181"/>
            <a:ext cx="5688632" cy="1080120"/>
          </a:xfrm>
          <a:prstGeom prst="roundRect">
            <a:avLst>
              <a:gd name="adj" fmla="val 25944"/>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l" eaLnBrk="0" hangingPunct="0"/>
            <a:r>
              <a:rPr lang="ja-JP" altLang="en-US" sz="1600" dirty="0" smtClean="0">
                <a:solidFill>
                  <a:srgbClr val="000000"/>
                </a:solidFill>
                <a:latin typeface="HGPｺﾞｼｯｸE" pitchFamily="50" charset="-128"/>
                <a:ea typeface="HGPｺﾞｼｯｸE" pitchFamily="50" charset="-128"/>
                <a:cs typeface="ＭＳ ゴシック" pitchFamily="49" charset="-128"/>
              </a:rPr>
              <a:t>「相談事業」</a:t>
            </a:r>
            <a:endParaRPr lang="ja-JP" altLang="en-US" sz="1600" dirty="0" smtClean="0">
              <a:latin typeface="HGPｺﾞｼｯｸE" pitchFamily="50" charset="-128"/>
              <a:ea typeface="HGPｺﾞｼｯｸE" pitchFamily="50" charset="-128"/>
              <a:cs typeface="ＭＳ Ｐゴシック" pitchFamily="50" charset="-128"/>
            </a:endParaRPr>
          </a:p>
          <a:p>
            <a:pPr lvl="0" algn="l" eaLnBrk="0" hangingPunct="0"/>
            <a:r>
              <a:rPr lang="ja-JP" altLang="en-US"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日本語、就労など日常生活上の悩みや問題点を把握し、解決策を</a:t>
            </a: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助言しています。</a:t>
            </a:r>
            <a:endParaRPr lang="ja-JP" altLang="en-US" sz="1400" dirty="0" smtClean="0">
              <a:latin typeface="HG丸ｺﾞｼｯｸM-PRO" pitchFamily="50" charset="-128"/>
              <a:ea typeface="HG丸ｺﾞｼｯｸM-PRO" pitchFamily="50" charset="-128"/>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テキスト ボックス 9"/>
          <p:cNvSpPr txBox="1"/>
          <p:nvPr/>
        </p:nvSpPr>
        <p:spPr>
          <a:xfrm>
            <a:off x="783010" y="3564781"/>
            <a:ext cx="2376264" cy="369332"/>
          </a:xfrm>
          <a:prstGeom prst="rect">
            <a:avLst/>
          </a:prstGeom>
          <a:noFill/>
        </p:spPr>
        <p:txBody>
          <a:bodyPr wrap="square" rtlCol="0">
            <a:spAutoFit/>
          </a:bodyPr>
          <a:lstStyle/>
          <a:p>
            <a:pPr algn="l"/>
            <a:r>
              <a:rPr lang="en-US" altLang="ja-JP" dirty="0">
                <a:solidFill>
                  <a:srgbClr val="1F3C7B"/>
                </a:solidFill>
              </a:rPr>
              <a:t>◆ </a:t>
            </a:r>
            <a:r>
              <a:rPr lang="ja-JP" altLang="en-US" b="1" dirty="0" smtClean="0">
                <a:latin typeface="ＤＨＰ特太ゴシック体" panose="020B0500000000000000" pitchFamily="50" charset="-128"/>
                <a:ea typeface="ＤＨＰ特太ゴシック体" panose="020B0500000000000000" pitchFamily="50" charset="-128"/>
              </a:rPr>
              <a:t>主な事業</a:t>
            </a:r>
            <a:endParaRPr kumimoji="1" lang="ja-JP" altLang="en-US" b="1" dirty="0">
              <a:latin typeface="ＤＨＰ特太ゴシック体" panose="020B0500000000000000" pitchFamily="50" charset="-128"/>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95933" y="153728"/>
            <a:ext cx="439248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rgbClr val="000000"/>
                </a:solidFill>
                <a:effectLst/>
                <a:latin typeface="Arial" pitchFamily="34" charset="0"/>
                <a:ea typeface="ＭＳ ゴシック" pitchFamily="49" charset="-128"/>
                <a:cs typeface="ＭＳ ゴシック" pitchFamily="49" charset="-128"/>
              </a:rPr>
              <a:t>○</a:t>
            </a:r>
            <a:r>
              <a:rPr kumimoji="1" lang="ja-JP" altLang="en-US" sz="1600" b="1" i="0" u="none" strike="noStrike" cap="none" normalizeH="0" baseline="0" dirty="0" smtClean="0">
                <a:ln>
                  <a:noFill/>
                </a:ln>
                <a:solidFill>
                  <a:srgbClr val="000000"/>
                </a:solidFill>
                <a:effectLst/>
                <a:latin typeface="Arial" pitchFamily="34" charset="0"/>
                <a:ea typeface="ＭＳ ゴシック" pitchFamily="49" charset="-128"/>
                <a:cs typeface="ＭＳ ゴシック" pitchFamily="49" charset="-128"/>
              </a:rPr>
              <a:t>　</a:t>
            </a:r>
            <a:r>
              <a:rPr kumimoji="1" lang="ja-JP" sz="1600" b="1" i="0" u="none" strike="noStrike" cap="none" normalizeH="0" baseline="0" dirty="0" smtClean="0">
                <a:ln>
                  <a:noFill/>
                </a:ln>
                <a:solidFill>
                  <a:srgbClr val="000000"/>
                </a:solidFill>
                <a:effectLst/>
                <a:latin typeface="Arial" pitchFamily="34" charset="0"/>
                <a:ea typeface="ＭＳ ゴシック" pitchFamily="49" charset="-128"/>
                <a:cs typeface="ＭＳ ゴシック" pitchFamily="49" charset="-128"/>
              </a:rPr>
              <a:t>中国帰国者支援・交流センターの連絡先</a:t>
            </a:r>
            <a:endParaRPr kumimoji="1" lang="ja-JP" sz="1600" b="1" i="0" u="none" strike="noStrike" cap="none" normalizeH="0" baseline="0" dirty="0" smtClean="0">
              <a:ln>
                <a:noFill/>
              </a:ln>
              <a:solidFill>
                <a:schemeClr val="tx1"/>
              </a:solidFill>
              <a:effectLst/>
              <a:latin typeface="Arial" pitchFamily="34" charset="0"/>
              <a:cs typeface="ＭＳ Ｐゴシック" pitchFamily="50" charset="-128"/>
            </a:endParaRPr>
          </a:p>
        </p:txBody>
      </p:sp>
      <p:sp>
        <p:nvSpPr>
          <p:cNvPr id="7" name="角丸四角形 6"/>
          <p:cNvSpPr/>
          <p:nvPr/>
        </p:nvSpPr>
        <p:spPr bwMode="auto">
          <a:xfrm>
            <a:off x="467941" y="468437"/>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Arial" pitchFamily="34" charset="0"/>
                <a:ea typeface="ＭＳ ゴシック" pitchFamily="49" charset="-128"/>
                <a:cs typeface="ＭＳ ゴシック" pitchFamily="49" charset="-128"/>
              </a:rPr>
              <a:t>「北海道」中国帰国者支援・交流センター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tabLst>
                <a:tab pos="717550" algn="l"/>
              </a:tabLst>
            </a:pPr>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060-0002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北海道札幌市中央区北２条西７</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番地</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北海道社会福祉総合センター</a:t>
            </a:r>
            <a:r>
              <a:rPr lang="en-US" altLang="ja-JP" sz="13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かでる２・７</a:t>
            </a:r>
            <a:r>
              <a:rPr lang="en-US" altLang="ja-JP" sz="13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３階</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０１１－２５２－３４１１</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対象となる地域：北海道全域</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8" name="角丸四角形 7"/>
          <p:cNvSpPr/>
          <p:nvPr/>
        </p:nvSpPr>
        <p:spPr bwMode="auto">
          <a:xfrm>
            <a:off x="467941" y="1620565"/>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東北」中国帰国者支援・交流センター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980-0014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宮城県仙台市青葉区本町３</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７</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４</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宮城県社会福祉会館内</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０２２－２６３－０９４８</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対象となる地域：青森、岩手、宮城、秋田、山形、福島</a:t>
            </a:r>
            <a:endParaRPr kumimoji="1" lang="ja-JP" altLang="en-US" sz="13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p:txBody>
      </p:sp>
      <p:sp>
        <p:nvSpPr>
          <p:cNvPr id="9" name="角丸四角形 8"/>
          <p:cNvSpPr/>
          <p:nvPr/>
        </p:nvSpPr>
        <p:spPr bwMode="auto">
          <a:xfrm>
            <a:off x="467941" y="2772693"/>
            <a:ext cx="6048672" cy="136815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首都圏」中国帰国者支援・交流センター</a:t>
            </a:r>
            <a:r>
              <a:rPr lang="ja-JP" altLang="en-US" sz="1600" b="1" dirty="0" smtClean="0">
                <a:solidFill>
                  <a:srgbClr val="000000"/>
                </a:solidFill>
                <a:latin typeface="Times New Roman" pitchFamily="18" charset="0"/>
                <a:ea typeface="ＭＳ ゴシック" pitchFamily="49" charset="-128"/>
                <a:cs typeface="Times New Roman" pitchFamily="18" charset="0"/>
              </a:rPr>
              <a:t>                      </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Times New Roman" pitchFamily="18"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110-0015</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東京都台東区東上野１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１３</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en-US" altLang="zh-CN" sz="1300" dirty="0" smtClean="0">
              <a:solidFill>
                <a:srgbClr val="000000"/>
              </a:solidFill>
              <a:latin typeface="HG丸ｺﾞｼｯｸM-PRO" pitchFamily="50" charset="-128"/>
              <a:ea typeface="HG丸ｺﾞｼｯｸM-PRO" pitchFamily="50" charset="-128"/>
              <a:cs typeface="Times New Roman" pitchFamily="18" charset="0"/>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カーニープレイス新御徒町６階</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endParaRPr lang="en-US" altLang="ja-JP" sz="13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０３－５８０７－３１７１</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対象となる地域：茨城、栃木、群馬、埼玉、千葉、東京、神奈川、新潟、</a:t>
            </a:r>
            <a:endParaRPr lang="en-US" altLang="ja-JP" sz="13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en-US" altLang="ja-JP"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山梨、長野</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0" name="角丸四角形 9"/>
          <p:cNvSpPr/>
          <p:nvPr/>
        </p:nvSpPr>
        <p:spPr bwMode="auto">
          <a:xfrm>
            <a:off x="467941" y="4212853"/>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Arial" pitchFamily="34" charset="0"/>
                <a:ea typeface="ＭＳ ゴシック" pitchFamily="49" charset="-128"/>
                <a:cs typeface="ＭＳ ゴシック" pitchFamily="49" charset="-128"/>
              </a:rPr>
              <a:t>「東海・北陸」中国帰国者支援・交流センター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461-0014</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愛知県名古屋市東区橦木町１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１９</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番地</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tabLst>
                <a:tab pos="1527175" algn="l"/>
              </a:tabLst>
            </a:pP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日本棋院中部会館６階</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０５２－９５４－４０７０</a:t>
            </a:r>
            <a:endParaRPr lang="zh-CN" altLang="en-US" sz="1300" dirty="0" smtClean="0">
              <a:solidFill>
                <a:schemeClr val="tx1"/>
              </a:solidFill>
              <a:latin typeface="HG丸ｺﾞｼｯｸM-PRO" pitchFamily="50" charset="-128"/>
              <a:ea typeface="HG丸ｺﾞｼｯｸM-PRO" pitchFamily="50" charset="-128"/>
              <a:cs typeface="Times New Roman" pitchFamily="18" charset="0"/>
            </a:endParaRPr>
          </a:p>
          <a:p>
            <a:pPr lvl="0" algn="l" eaLnBrk="0" hangingPunct="0"/>
            <a:r>
              <a:rPr lang="zh-CN" altLang="en-US" sz="1300" dirty="0" smtClean="0">
                <a:solidFill>
                  <a:schemeClr val="tx1"/>
                </a:solidFill>
                <a:latin typeface="HG丸ｺﾞｼｯｸM-PRO" pitchFamily="50" charset="-128"/>
                <a:ea typeface="HG丸ｺﾞｼｯｸM-PRO" pitchFamily="50" charset="-128"/>
                <a:cs typeface="Times New Roman" pitchFamily="18" charset="0"/>
              </a:rPr>
              <a:t>  </a:t>
            </a:r>
            <a:r>
              <a:rPr lang="ja-JP" altLang="en-US" sz="1300" dirty="0" smtClean="0">
                <a:solidFill>
                  <a:schemeClr val="tx1"/>
                </a:solidFill>
                <a:latin typeface="HG丸ｺﾞｼｯｸM-PRO" pitchFamily="50" charset="-128"/>
                <a:ea typeface="HG丸ｺﾞｼｯｸM-PRO" pitchFamily="50" charset="-128"/>
                <a:cs typeface="Times New Roman" pitchFamily="18" charset="0"/>
              </a:rPr>
              <a:t>  </a:t>
            </a:r>
            <a:r>
              <a:rPr lang="ja-JP" altLang="en-US" sz="1300" dirty="0" smtClean="0">
                <a:solidFill>
                  <a:schemeClr val="tx1"/>
                </a:solidFill>
                <a:latin typeface="HG丸ｺﾞｼｯｸM-PRO" pitchFamily="50" charset="-128"/>
                <a:ea typeface="HG丸ｺﾞｼｯｸM-PRO" pitchFamily="50" charset="-128"/>
                <a:cs typeface="ＭＳ ゴシック" pitchFamily="49" charset="-128"/>
              </a:rPr>
              <a:t>対象となる地域：富山、石川、福井、岐阜、静岡、愛知</a:t>
            </a:r>
            <a:r>
              <a:rPr lang="ja-JP" altLang="en-US" sz="1300" dirty="0" smtClean="0">
                <a:solidFill>
                  <a:schemeClr val="tx1"/>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1" name="角丸四角形 10"/>
          <p:cNvSpPr/>
          <p:nvPr/>
        </p:nvSpPr>
        <p:spPr bwMode="auto">
          <a:xfrm>
            <a:off x="467941" y="5436989"/>
            <a:ext cx="6048672" cy="936104"/>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近畿」中国帰国者支援・交流センター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530-0026</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大阪府大阪市北区神山町１１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電話　０６－６３６１－６１１４</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対象となる地域：三重、滋賀、京都、大阪、兵庫、奈良、和歌山</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2" name="角丸四角形 11"/>
          <p:cNvSpPr/>
          <p:nvPr/>
        </p:nvSpPr>
        <p:spPr bwMode="auto">
          <a:xfrm>
            <a:off x="467941" y="6445101"/>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中国・四国」中国帰国者支援・交流センター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732-0816</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広島県広島市南区比治山本町１２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広島県社会福祉会館内</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０８２－２５０－０２１０</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対象となる地域：鳥取、島根、岡山、広島、山口、徳島、香川、愛媛、高知</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3" name="角丸四角形 12"/>
          <p:cNvSpPr/>
          <p:nvPr/>
        </p:nvSpPr>
        <p:spPr bwMode="auto">
          <a:xfrm>
            <a:off x="467941" y="7669237"/>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九州」中国帰国者支援・交流センター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816-080</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４</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福岡県</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春日市原町３丁目１番地７</a:t>
            </a:r>
            <a:endParaRPr lang="en-US" altLang="ja-JP" sz="13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ja-JP" altLang="en-US" sz="1300" dirty="0">
                <a:solidFill>
                  <a:srgbClr val="000000"/>
                </a:solidFill>
                <a:latin typeface="HG丸ｺﾞｼｯｸM-PRO" pitchFamily="50" charset="-128"/>
                <a:ea typeface="HG丸ｺﾞｼｯｸM-PRO" pitchFamily="50" charset="-128"/>
                <a:cs typeface="ＭＳ Ｐゴシック" pitchFamily="50" charset="-128"/>
              </a:rPr>
              <a:t>　</a:t>
            </a:r>
            <a:r>
              <a:rPr lang="ja-JP" altLang="en-US" sz="1300" dirty="0" smtClean="0">
                <a:solidFill>
                  <a:srgbClr val="000000"/>
                </a:solidFill>
                <a:latin typeface="HG丸ｺﾞｼｯｸM-PRO" pitchFamily="50" charset="-128"/>
                <a:ea typeface="HG丸ｺﾞｼｯｸM-PRO" pitchFamily="50" charset="-128"/>
                <a:cs typeface="ＭＳ Ｐゴシック" pitchFamily="50" charset="-128"/>
              </a:rPr>
              <a:t>　　　　　　　　　　  クローバープラザ東棟４階</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電話</a:t>
            </a:r>
            <a:r>
              <a:rPr lang="ja-JP" altLang="en-US" sz="1300" smtClean="0">
                <a:solidFill>
                  <a:srgbClr val="000000"/>
                </a:solidFill>
                <a:latin typeface="HG丸ｺﾞｼｯｸM-PRO" pitchFamily="50" charset="-128"/>
                <a:ea typeface="HG丸ｺﾞｼｯｸM-PRO" pitchFamily="50" charset="-128"/>
                <a:cs typeface="ＭＳ ゴシック" pitchFamily="49" charset="-128"/>
              </a:rPr>
              <a:t>　０９２－５８９－６６５５</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対象となる地域：福岡、佐賀、長崎、熊本、大分、宮崎、鹿児島、沖縄</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3075" name="Rectangle 3"/>
          <p:cNvSpPr>
            <a:spLocks noChangeArrowheads="1"/>
          </p:cNvSpPr>
          <p:nvPr/>
        </p:nvSpPr>
        <p:spPr bwMode="auto">
          <a:xfrm>
            <a:off x="0" y="0"/>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Times New Roman" pitchFamily="18" charset="0"/>
                <a:ea typeface="ＭＳ ゴシック" pitchFamily="49"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Text Box 12"/>
          <p:cNvSpPr txBox="1">
            <a:spLocks noChangeArrowheads="1"/>
          </p:cNvSpPr>
          <p:nvPr/>
        </p:nvSpPr>
        <p:spPr bwMode="auto">
          <a:xfrm>
            <a:off x="467941" y="8763853"/>
            <a:ext cx="6090964" cy="48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algn="l" eaLnBrk="1" hangingPunct="1">
              <a:lnSpc>
                <a:spcPts val="1488"/>
              </a:lnSpc>
              <a:spcBef>
                <a:spcPct val="1000"/>
              </a:spcBef>
              <a:spcAft>
                <a:spcPct val="1000"/>
              </a:spcAft>
            </a:pPr>
            <a:r>
              <a:rPr lang="en-US" altLang="ja-JP" sz="1200" dirty="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dirty="0" err="1">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首都圏」中国帰国者支援</a:t>
            </a:r>
            <a:r>
              <a:rPr lang="en-US" altLang="ja-JP" sz="1200" dirty="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200" dirty="0" err="1"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交流センターのホー</a:t>
            </a:r>
            <a:r>
              <a:rPr lang="en-US" altLang="ja-JP" sz="1200" dirty="0" err="1" smtClean="0">
                <a:solidFill>
                  <a:srgbClr val="21212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ムページで全センターの情報を提供</a:t>
            </a:r>
            <a:r>
              <a:rPr lang="en-US" altLang="ja-JP" sz="1200" dirty="0" err="1"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しています</a:t>
            </a:r>
            <a:r>
              <a:rPr lang="en-US" altLang="ja-JP" sz="1200" dirty="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200" spc="-550" dirty="0" err="1">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ｈｔｔｐ</a:t>
            </a:r>
            <a:r>
              <a:rPr lang="en-US" altLang="ja-JP" sz="1200" spc="-25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00" spc="-25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ｗｗｗ．</a:t>
            </a:r>
            <a:r>
              <a:rPr lang="ja-JP" altLang="en-US" sz="1200" spc="-5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ｓｉｅ</a:t>
            </a:r>
            <a:r>
              <a:rPr lang="ja-JP" altLang="en-US" sz="1200" spc="-3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ｎ</a:t>
            </a:r>
            <a:r>
              <a:rPr lang="ja-JP" altLang="en-US" sz="1200" spc="-25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ｰｃ</a:t>
            </a:r>
            <a:r>
              <a:rPr lang="en-US" altLang="ja-JP" sz="1200" spc="-5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ｅｎｔｅｒ</a:t>
            </a:r>
            <a:r>
              <a:rPr lang="en-US" altLang="ja-JP" sz="1200" spc="-6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．ｏｒ．ｊｐ</a:t>
            </a:r>
            <a:endParaRPr lang="en-US" altLang="ja-JP" sz="1200" spc="-6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1588"/>
              </a:lnSpc>
              <a:spcBef>
                <a:spcPct val="127000"/>
              </a:spcBef>
              <a:spcAft>
                <a:spcPct val="1000"/>
              </a:spcAft>
            </a:pPr>
            <a:endParaRPr lang="en-US" altLang="ja-JP" sz="12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nvGrpSpPr>
          <p:cNvPr id="4" name="グループ化 3"/>
          <p:cNvGrpSpPr/>
          <p:nvPr/>
        </p:nvGrpSpPr>
        <p:grpSpPr>
          <a:xfrm>
            <a:off x="4068341" y="9037389"/>
            <a:ext cx="2664295" cy="444500"/>
            <a:chOff x="4090318" y="9063276"/>
            <a:chExt cx="2664295" cy="444500"/>
          </a:xfrm>
        </p:grpSpPr>
        <p:pic>
          <p:nvPicPr>
            <p:cNvPr id="14" name="Picture 3" descr="C:\Documents and Settings\okoshi\デスクトップ\1pixe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6875" y="9063276"/>
              <a:ext cx="94773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14"/>
            <p:cNvSpPr txBox="1">
              <a:spLocks noChangeArrowheads="1"/>
            </p:cNvSpPr>
            <p:nvPr/>
          </p:nvSpPr>
          <p:spPr bwMode="auto">
            <a:xfrm>
              <a:off x="4090318" y="9109397"/>
              <a:ext cx="1640358" cy="1493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eaLnBrk="1" hangingPunct="1">
                <a:lnSpc>
                  <a:spcPts val="1150"/>
                </a:lnSpc>
                <a:spcBef>
                  <a:spcPct val="1000"/>
                </a:spcBef>
                <a:spcAft>
                  <a:spcPct val="1000"/>
                </a:spcAft>
              </a:pPr>
              <a:r>
                <a:rPr lang="en-US" altLang="ja-JP" sz="1200" dirty="0" err="1">
                  <a:solidFill>
                    <a:srgbClr val="202020"/>
                  </a:solidFill>
                  <a:latin typeface="HG丸ｺﾞｼｯｸM-PRO" panose="020F0600000000000000" pitchFamily="50" charset="-128"/>
                  <a:ea typeface="HG丸ｺﾞｼｯｸM-PRO" panose="020F0600000000000000" pitchFamily="50" charset="-128"/>
                </a:rPr>
                <a:t>支援</a:t>
              </a:r>
              <a:r>
                <a:rPr lang="en-US" altLang="ja-JP" sz="1200" dirty="0">
                  <a:solidFill>
                    <a:srgbClr val="202020"/>
                  </a:solidFill>
                  <a:latin typeface="HG丸ｺﾞｼｯｸM-PRO" panose="020F0600000000000000" pitchFamily="50" charset="-128"/>
                  <a:ea typeface="HG丸ｺﾞｼｯｸM-PRO" panose="020F0600000000000000" pitchFamily="50" charset="-128"/>
                </a:rPr>
                <a:t>・ </a:t>
              </a:r>
              <a:r>
                <a:rPr lang="en-US" altLang="ja-JP" sz="1200" dirty="0" err="1">
                  <a:solidFill>
                    <a:srgbClr val="202020"/>
                  </a:solidFill>
                  <a:latin typeface="HG丸ｺﾞｼｯｸM-PRO" panose="020F0600000000000000" pitchFamily="50" charset="-128"/>
                  <a:ea typeface="HG丸ｺﾞｼｯｸM-PRO" panose="020F0600000000000000" pitchFamily="50" charset="-128"/>
                </a:rPr>
                <a:t>交流センタ</a:t>
              </a:r>
              <a:r>
                <a:rPr lang="en-US" altLang="ja-JP" sz="1200" dirty="0">
                  <a:solidFill>
                    <a:srgbClr val="202020"/>
                  </a:solidFill>
                  <a:latin typeface="HG丸ｺﾞｼｯｸM-PRO" panose="020F0600000000000000" pitchFamily="50" charset="-128"/>
                  <a:ea typeface="HG丸ｺﾞｼｯｸM-PRO" panose="020F0600000000000000" pitchFamily="50" charset="-128"/>
                </a:rPr>
                <a:t>ー</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eaLnBrk="1" hangingPunct="1">
                <a:lnSpc>
                  <a:spcPts val="1150"/>
                </a:lnSpc>
                <a:spcBef>
                  <a:spcPct val="1000"/>
                </a:spcBef>
                <a:spcAft>
                  <a:spcPct val="1000"/>
                </a:spcAft>
              </a:pPr>
              <a:endParaRPr lang="en-US" altLang="ja-JP" sz="500" dirty="0">
                <a:solidFill>
                  <a:srgbClr val="000000"/>
                </a:solidFill>
                <a:ea typeface="ＭＳ Ｐ明朝" charset="-128"/>
              </a:endParaRPr>
            </a:p>
          </p:txBody>
        </p:sp>
      </p:grpSp>
      <p:sp>
        <p:nvSpPr>
          <p:cNvPr id="15327" name="Text Box 10324" descr="右下がり対角線 (反転)"/>
          <p:cNvSpPr txBox="1">
            <a:spLocks noChangeArrowheads="1"/>
          </p:cNvSpPr>
          <p:nvPr/>
        </p:nvSpPr>
        <p:spPr bwMode="auto">
          <a:xfrm>
            <a:off x="2774219"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23</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p:nvPr>
        </p:nvGraphicFramePr>
        <p:xfrm>
          <a:off x="395935" y="549972"/>
          <a:ext cx="6192689" cy="8493540"/>
        </p:xfrm>
        <a:graphic>
          <a:graphicData uri="http://schemas.openxmlformats.org/drawingml/2006/table">
            <a:tbl>
              <a:tblPr/>
              <a:tblGrid>
                <a:gridCol w="221018"/>
                <a:gridCol w="221019"/>
                <a:gridCol w="221018"/>
                <a:gridCol w="219429"/>
                <a:gridCol w="234223"/>
                <a:gridCol w="207814"/>
                <a:gridCol w="221019"/>
                <a:gridCol w="221018"/>
                <a:gridCol w="221019"/>
                <a:gridCol w="221018"/>
                <a:gridCol w="219429"/>
                <a:gridCol w="221019"/>
                <a:gridCol w="221018"/>
                <a:gridCol w="221019"/>
                <a:gridCol w="221018"/>
                <a:gridCol w="221019"/>
                <a:gridCol w="221018"/>
                <a:gridCol w="219429"/>
                <a:gridCol w="221019"/>
                <a:gridCol w="221018"/>
                <a:gridCol w="210876"/>
                <a:gridCol w="241690"/>
                <a:gridCol w="221019"/>
                <a:gridCol w="221018"/>
                <a:gridCol w="219429"/>
                <a:gridCol w="221019"/>
                <a:gridCol w="221018"/>
                <a:gridCol w="221019"/>
              </a:tblGrid>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50" name="Text Box 992" descr="右下がり対角線 (反転)"/>
          <p:cNvSpPr txBox="1">
            <a:spLocks noChangeArrowheads="1"/>
          </p:cNvSpPr>
          <p:nvPr/>
        </p:nvSpPr>
        <p:spPr bwMode="auto">
          <a:xfrm>
            <a:off x="332526" y="196307"/>
            <a:ext cx="1578708" cy="306660"/>
          </a:xfrm>
          <a:prstGeom prst="rect">
            <a:avLst/>
          </a:prstGeom>
          <a:noFill/>
          <a:ln w="9525" algn="ctr">
            <a:noFill/>
            <a:miter lim="800000"/>
            <a:headEnd/>
            <a:tailEnd/>
          </a:ln>
        </p:spPr>
        <p:txBody>
          <a:bodyPr lIns="90334" tIns="45167" rIns="90334" bIns="45167">
            <a:spAutoFit/>
          </a:bodyPr>
          <a:lstStyle/>
          <a:p>
            <a:pPr algn="l">
              <a:spcBef>
                <a:spcPct val="50000"/>
              </a:spcBef>
            </a:pPr>
            <a:r>
              <a:rPr lang="en-US" altLang="ja-JP" sz="1400" dirty="0">
                <a:ea typeface="HG丸ｺﾞｼｯｸM-PRO" pitchFamily="50" charset="-128"/>
              </a:rPr>
              <a:t>●</a:t>
            </a:r>
            <a:r>
              <a:rPr lang="ja-JP" altLang="en-US" sz="1400" dirty="0">
                <a:ea typeface="HG丸ｺﾞｼｯｸM-PRO" pitchFamily="50" charset="-128"/>
              </a:rPr>
              <a:t>メモ</a:t>
            </a:r>
          </a:p>
        </p:txBody>
      </p:sp>
      <p:sp>
        <p:nvSpPr>
          <p:cNvPr id="16351" name="Text Box 993" descr="右下がり対角線 (反転)"/>
          <p:cNvSpPr txBox="1">
            <a:spLocks noChangeArrowheads="1"/>
          </p:cNvSpPr>
          <p:nvPr/>
        </p:nvSpPr>
        <p:spPr bwMode="auto">
          <a:xfrm>
            <a:off x="2845475"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24</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4" descr="右下がり対角線 (反転)"/>
          <p:cNvSpPr>
            <a:spLocks noChangeArrowheads="1"/>
          </p:cNvSpPr>
          <p:nvPr/>
        </p:nvSpPr>
        <p:spPr bwMode="auto">
          <a:xfrm>
            <a:off x="475038" y="6697795"/>
            <a:ext cx="5890463" cy="2190532"/>
          </a:xfrm>
          <a:prstGeom prst="flowChartAlternateProcess">
            <a:avLst/>
          </a:prstGeom>
          <a:pattFill prst="dkDnDiag">
            <a:fgClr>
              <a:schemeClr val="bg1">
                <a:alpha val="0"/>
              </a:schemeClr>
            </a:fgClr>
            <a:bgClr>
              <a:schemeClr val="accent1">
                <a:alpha val="0"/>
              </a:schemeClr>
            </a:bgClr>
          </a:pattFill>
          <a:ln w="57150" algn="ctr">
            <a:solidFill>
              <a:schemeClr val="tx1"/>
            </a:solidFill>
            <a:miter lim="800000"/>
            <a:headEnd/>
            <a:tailEnd/>
          </a:ln>
        </p:spPr>
        <p:txBody>
          <a:bodyPr wrap="none" lIns="90334" tIns="45167" rIns="90334" bIns="45167" anchor="ctr"/>
          <a:lstStyle/>
          <a:p>
            <a:endParaRPr lang="ja-JP" altLang="en-US"/>
          </a:p>
        </p:txBody>
      </p:sp>
      <p:sp>
        <p:nvSpPr>
          <p:cNvPr id="16387" name="Text Box 5" descr="右下がり対角線 (反転)"/>
          <p:cNvSpPr txBox="1">
            <a:spLocks noChangeArrowheads="1"/>
          </p:cNvSpPr>
          <p:nvPr/>
        </p:nvSpPr>
        <p:spPr bwMode="auto">
          <a:xfrm>
            <a:off x="834483" y="6981348"/>
            <a:ext cx="5029062" cy="1614710"/>
          </a:xfrm>
          <a:prstGeom prst="rect">
            <a:avLst/>
          </a:prstGeom>
          <a:noFill/>
          <a:ln w="9525" algn="ctr">
            <a:noFill/>
            <a:miter lim="800000"/>
            <a:headEnd/>
            <a:tailEnd/>
          </a:ln>
        </p:spPr>
        <p:txBody>
          <a:bodyPr lIns="90334" tIns="45167" rIns="90334" bIns="45167">
            <a:spAutoFit/>
          </a:bodyPr>
          <a:lstStyle/>
          <a:p>
            <a:pPr algn="l">
              <a:spcBef>
                <a:spcPct val="50000"/>
              </a:spcBef>
            </a:pPr>
            <a:r>
              <a:rPr lang="ja-JP" altLang="en-US" dirty="0"/>
              <a:t>　　　　　　　</a:t>
            </a:r>
            <a:r>
              <a:rPr lang="ja-JP" altLang="en-US" b="1" dirty="0"/>
              <a:t>支援給付の実施機関</a:t>
            </a:r>
            <a:endParaRPr lang="ja-JP" altLang="en-US" b="1" dirty="0">
              <a:ea typeface="HG丸ｺﾞｼｯｸM-PRO" pitchFamily="50" charset="-128"/>
            </a:endParaRPr>
          </a:p>
          <a:p>
            <a:pPr algn="l">
              <a:spcBef>
                <a:spcPct val="50000"/>
              </a:spcBef>
            </a:pPr>
            <a:r>
              <a:rPr lang="ja-JP" altLang="en-US" dirty="0">
                <a:ea typeface="HG丸ｺﾞｼｯｸM-PRO" pitchFamily="50" charset="-128"/>
              </a:rPr>
              <a:t>住　　所　：</a:t>
            </a:r>
          </a:p>
          <a:p>
            <a:pPr algn="l">
              <a:spcBef>
                <a:spcPct val="50000"/>
              </a:spcBef>
            </a:pPr>
            <a:r>
              <a:rPr lang="ja-JP" altLang="en-US" dirty="0">
                <a:ea typeface="HG丸ｺﾞｼｯｸM-PRO" pitchFamily="50" charset="-128"/>
              </a:rPr>
              <a:t>電話番号　：</a:t>
            </a:r>
          </a:p>
          <a:p>
            <a:pPr algn="l">
              <a:spcBef>
                <a:spcPct val="50000"/>
              </a:spcBef>
            </a:pPr>
            <a:r>
              <a:rPr lang="ja-JP" altLang="en-US" dirty="0">
                <a:ea typeface="HG丸ｺﾞｼｯｸM-PRO" pitchFamily="50" charset="-128"/>
              </a:rPr>
              <a:t>担　　当　：</a:t>
            </a:r>
          </a:p>
        </p:txBody>
      </p:sp>
      <p:sp>
        <p:nvSpPr>
          <p:cNvPr id="4"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25</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817797" cy="636025"/>
          </a:xfrm>
          <a:prstGeom prst="roundRect">
            <a:avLst>
              <a:gd name="adj" fmla="val 16667"/>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lstStyle/>
          <a:p>
            <a:pPr>
              <a:lnSpc>
                <a:spcPct val="150000"/>
              </a:lnSpc>
              <a:spcBef>
                <a:spcPct val="50000"/>
              </a:spcBef>
            </a:pPr>
            <a:r>
              <a:rPr lang="en-US" altLang="ja-JP" sz="2400" dirty="0" smtClean="0">
                <a:latin typeface="HG丸ｺﾞｼｯｸM-PRO" pitchFamily="50" charset="-128"/>
                <a:ea typeface="HG丸ｺﾞｼｯｸM-PRO" pitchFamily="50" charset="-128"/>
              </a:rPr>
              <a:t>1</a:t>
            </a:r>
            <a:r>
              <a:rPr lang="ja-JP" altLang="en-US" sz="2400" dirty="0" smtClean="0">
                <a:latin typeface="HG丸ｺﾞｼｯｸM-PRO" pitchFamily="50" charset="-128"/>
                <a:ea typeface="HG丸ｺﾞｼｯｸM-PRO" pitchFamily="50" charset="-128"/>
              </a:rPr>
              <a:t>　</a:t>
            </a:r>
            <a:r>
              <a:rPr lang="ja-JP" altLang="en-US" sz="2400" b="1" dirty="0" smtClean="0">
                <a:latin typeface="HG丸ｺﾞｼｯｸM-PRO" pitchFamily="50" charset="-128"/>
                <a:ea typeface="HG丸ｺﾞｼｯｸM-PRO" pitchFamily="50" charset="-128"/>
              </a:rPr>
              <a:t>支援制度について</a:t>
            </a:r>
            <a:endParaRPr lang="en-US" altLang="ja-JP" sz="2400" b="1" dirty="0" smtClean="0">
              <a:latin typeface="HG丸ｺﾞｼｯｸM-PRO" pitchFamily="50" charset="-128"/>
              <a:ea typeface="HG丸ｺﾞｼｯｸM-PRO" pitchFamily="50" charset="-128"/>
            </a:endParaRPr>
          </a:p>
        </p:txBody>
      </p:sp>
      <p:sp>
        <p:nvSpPr>
          <p:cNvPr id="2" name="Text Box 7"/>
          <p:cNvSpPr txBox="1">
            <a:spLocks noChangeArrowheads="1"/>
          </p:cNvSpPr>
          <p:nvPr/>
        </p:nvSpPr>
        <p:spPr bwMode="auto">
          <a:xfrm>
            <a:off x="547284" y="1386339"/>
            <a:ext cx="5888880" cy="7693297"/>
          </a:xfrm>
          <a:prstGeom prst="rect">
            <a:avLst/>
          </a:prstGeom>
          <a:noFill/>
          <a:ln w="9525">
            <a:noFill/>
            <a:miter lim="800000"/>
            <a:headEnd/>
            <a:tailEnd/>
          </a:ln>
        </p:spPr>
        <p:txBody>
          <a:bodyPr wrap="square" lIns="90334" tIns="45167" rIns="90334" bIns="45167">
            <a:spAutoFit/>
          </a:bodyPr>
          <a:lstStyle/>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中国残留邦人等の方々の特別な事情</a:t>
            </a:r>
          </a:p>
          <a:p>
            <a:pPr>
              <a:spcBef>
                <a:spcPts val="593"/>
              </a:spcBef>
            </a:pPr>
            <a:r>
              <a:rPr lang="ja-JP" altLang="en-US" sz="1400" dirty="0" smtClean="0">
                <a:latin typeface="HG丸ｺﾞｼｯｸM-PRO" pitchFamily="50" charset="-128"/>
                <a:ea typeface="HG丸ｺﾞｼｯｸM-PRO" pitchFamily="50" charset="-128"/>
              </a:rPr>
              <a:t>　中国残留邦人等の方々は、戦後の混乱による肉親との離別などで日本</a:t>
            </a:r>
            <a:r>
              <a:rPr lang="en-US" altLang="ja-JP" sz="1400" dirty="0" smtClean="0">
                <a:latin typeface="HG丸ｺﾞｼｯｸM-PRO" pitchFamily="50" charset="-128"/>
                <a:ea typeface="HG丸ｺﾞｼｯｸM-PRO" pitchFamily="50" charset="-128"/>
              </a:rPr>
              <a:t> </a:t>
            </a:r>
          </a:p>
          <a:p>
            <a:pPr algn="l">
              <a:spcBef>
                <a:spcPts val="600"/>
              </a:spcBef>
            </a:pPr>
            <a:r>
              <a:rPr lang="ja-JP" altLang="en-US" sz="1400" dirty="0" smtClean="0">
                <a:latin typeface="HG丸ｺﾞｼｯｸM-PRO" pitchFamily="50" charset="-128"/>
                <a:ea typeface="HG丸ｺﾞｼｯｸM-PRO" pitchFamily="50" charset="-128"/>
              </a:rPr>
              <a:t>に引き揚げる機会を失い、中国、</a:t>
            </a:r>
            <a:r>
              <a:rPr lang="en-US" sz="1400" dirty="0" err="1" smtClean="0">
                <a:latin typeface="HG丸ｺﾞｼｯｸM-PRO" pitchFamily="50" charset="-128"/>
                <a:ea typeface="HG丸ｺﾞｼｯｸM-PRO" pitchFamily="50" charset="-128"/>
              </a:rPr>
              <a:t>樺太</a:t>
            </a:r>
            <a:r>
              <a:rPr 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からふと</a:t>
            </a:r>
            <a:r>
              <a:rPr lang="en-US" sz="1400" dirty="0" smtClean="0">
                <a:latin typeface="HG丸ｺﾞｼｯｸM-PRO" pitchFamily="50" charset="-128"/>
                <a:ea typeface="HG丸ｺﾞｼｯｸM-PRO" pitchFamily="50" charset="-128"/>
              </a:rPr>
              <a:t>)</a:t>
            </a:r>
            <a:r>
              <a:rPr lang="ja-JP" altLang="en-US" sz="1400" i="1"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ロシアなどの旧ソ連地域に長い期間残留を</a:t>
            </a:r>
            <a:r>
              <a:rPr lang="en-US" sz="1400" dirty="0" err="1" smtClean="0">
                <a:latin typeface="HG丸ｺﾞｼｯｸM-PRO" pitchFamily="50" charset="-128"/>
                <a:ea typeface="HG丸ｺﾞｼｯｸM-PRO" pitchFamily="50" charset="-128"/>
              </a:rPr>
              <a:t>余儀</a:t>
            </a:r>
            <a:r>
              <a:rPr lang="en-US" sz="1400" dirty="0" smtClean="0">
                <a:latin typeface="HG丸ｺﾞｼｯｸM-PRO" pitchFamily="50" charset="-128"/>
                <a:ea typeface="HG丸ｺﾞｼｯｸM-PRO" pitchFamily="50" charset="-128"/>
              </a:rPr>
              <a:t>(</a:t>
            </a:r>
            <a:r>
              <a:rPr lang="ja-JP" altLang="en-US" sz="1400" dirty="0" err="1" smtClean="0">
                <a:latin typeface="HG丸ｺﾞｼｯｸM-PRO" pitchFamily="50" charset="-128"/>
                <a:ea typeface="HG丸ｺﾞｼｯｸM-PRO" pitchFamily="50" charset="-128"/>
              </a:rPr>
              <a:t>よぎ</a:t>
            </a:r>
            <a:r>
              <a:rPr 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なくされた日本人の方々です。</a:t>
            </a:r>
          </a:p>
          <a:p>
            <a:pPr>
              <a:spcBef>
                <a:spcPts val="593"/>
              </a:spcBef>
            </a:pPr>
            <a:r>
              <a:rPr lang="ja-JP" altLang="en-US" sz="1400" dirty="0" smtClean="0">
                <a:latin typeface="HG丸ｺﾞｼｯｸM-PRO" pitchFamily="50" charset="-128"/>
                <a:ea typeface="HG丸ｺﾞｼｯｸM-PRO" pitchFamily="50" charset="-128"/>
              </a:rPr>
              <a:t>　ようやく日本に帰国されたときには、すでに年齢を重ね中高年と</a:t>
            </a:r>
            <a:r>
              <a:rPr lang="ja-JP" altLang="en-US" sz="1400" dirty="0" err="1" smtClean="0">
                <a:latin typeface="HG丸ｺﾞｼｯｸM-PRO" pitchFamily="50" charset="-128"/>
                <a:ea typeface="HG丸ｺﾞｼｯｸM-PRO" pitchFamily="50" charset="-128"/>
              </a:rPr>
              <a:t>なっ</a:t>
            </a:r>
            <a:endParaRPr lang="en-US" altLang="ja-JP" sz="1400" dirty="0" smtClean="0">
              <a:latin typeface="HG丸ｺﾞｼｯｸM-PRO" pitchFamily="50" charset="-128"/>
              <a:ea typeface="HG丸ｺﾞｼｯｸM-PRO" pitchFamily="50" charset="-128"/>
            </a:endParaRPr>
          </a:p>
          <a:p>
            <a:pPr>
              <a:spcBef>
                <a:spcPts val="593"/>
              </a:spcBef>
            </a:pPr>
            <a:r>
              <a:rPr lang="ja-JP" altLang="en-US" sz="1400" dirty="0" smtClean="0">
                <a:latin typeface="HG丸ｺﾞｼｯｸM-PRO" pitchFamily="50" charset="-128"/>
                <a:ea typeface="HG丸ｺﾞｼｯｸM-PRO" pitchFamily="50" charset="-128"/>
              </a:rPr>
              <a:t>ていました。日本の教育も受けることができず、日本語の習得には大変</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な困難がありました。言葉が不自由なため就労も思うようにはいかず、</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安定した職も得られないことが少なくありませんでした。</a:t>
            </a:r>
          </a:p>
          <a:p>
            <a:pPr algn="l">
              <a:spcBef>
                <a:spcPts val="593"/>
              </a:spcBef>
            </a:pPr>
            <a:r>
              <a:rPr lang="ja-JP" altLang="en-US" sz="1400" dirty="0" smtClean="0">
                <a:latin typeface="HG丸ｺﾞｼｯｸM-PRO" pitchFamily="50" charset="-128"/>
                <a:ea typeface="HG丸ｺﾞｼｯｸM-PRO" pitchFamily="50" charset="-128"/>
              </a:rPr>
              <a:t>　また、戦後の高度経済成長期に国外にいたことにより、他の日本人の</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方々とは異なり、その恩恵を受けることができませんでした。</a:t>
            </a:r>
          </a:p>
          <a:p>
            <a:pPr>
              <a:spcBef>
                <a:spcPts val="593"/>
              </a:spcBef>
            </a:pPr>
            <a:r>
              <a:rPr lang="ja-JP" altLang="en-US" sz="1400" dirty="0" smtClean="0">
                <a:latin typeface="HG丸ｺﾞｼｯｸM-PRO" pitchFamily="50" charset="-128"/>
                <a:ea typeface="HG丸ｺﾞｼｯｸM-PRO" pitchFamily="50" charset="-128"/>
              </a:rPr>
              <a:t>　このため、帰国後も懸命な努力をしてもなお老後の備えが不十分で、</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多くの方々は生活保護にたよって生活をされており、また、言葉が不自</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由なため地域社会にとけ込めないなどのご苦労がありました。</a:t>
            </a:r>
            <a:endParaRPr lang="en-US" altLang="ja-JP" sz="1400" dirty="0" smtClean="0">
              <a:latin typeface="HG丸ｺﾞｼｯｸM-PRO" pitchFamily="50" charset="-128"/>
              <a:ea typeface="HG丸ｺﾞｼｯｸM-PRO" pitchFamily="50" charset="-128"/>
            </a:endParaRPr>
          </a:p>
          <a:p>
            <a:pPr algn="l">
              <a:spcBef>
                <a:spcPts val="593"/>
              </a:spcBef>
            </a:pPr>
            <a:endParaRPr lang="ja-JP" altLang="en-US" sz="1400" dirty="0" smtClean="0">
              <a:latin typeface="HG丸ｺﾞｼｯｸM-PRO" pitchFamily="50" charset="-128"/>
              <a:ea typeface="HG丸ｺﾞｼｯｸM-PRO" pitchFamily="50" charset="-128"/>
            </a:endParaRPr>
          </a:p>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現在の支援策</a:t>
            </a:r>
            <a:endParaRPr lang="en-US" altLang="ja-JP" dirty="0" smtClean="0">
              <a:latin typeface="+mn-ea"/>
              <a:ea typeface="ＤＨＰ特太ゴシック体" pitchFamily="2" charset="-128"/>
            </a:endParaRPr>
          </a:p>
          <a:p>
            <a:pPr algn="l">
              <a:lnSpc>
                <a:spcPts val="1800"/>
              </a:lnSpc>
              <a:spcBef>
                <a:spcPts val="600"/>
              </a:spcBef>
              <a:spcAft>
                <a:spcPts val="0"/>
              </a:spcAft>
            </a:pPr>
            <a:r>
              <a:rPr lang="ja-JP" altLang="en-US" sz="1400" dirty="0" smtClean="0">
                <a:latin typeface="HG丸ｺﾞｼｯｸM-PRO" pitchFamily="50" charset="-128"/>
                <a:ea typeface="HG丸ｺﾞｼｯｸM-PRO" pitchFamily="50" charset="-128"/>
              </a:rPr>
              <a:t>　このような事情を背景に、従来の支援策を改善し、現在の支援策を実施するための法律（「中国残留邦人等の円滑な帰国の促進及び永住帰国後の自立の支援に関する法律」）が、平成１９年の臨時国会で衆議院・参議院とも全会一致により成立し、平成２０年４月から支援が開始されました。</a:t>
            </a:r>
            <a:endParaRPr lang="en-US" altLang="ja-JP" sz="1400" dirty="0" smtClean="0">
              <a:latin typeface="HG丸ｺﾞｼｯｸM-PRO" pitchFamily="50" charset="-128"/>
              <a:ea typeface="HG丸ｺﾞｼｯｸM-PRO" pitchFamily="50" charset="-128"/>
            </a:endParaRPr>
          </a:p>
          <a:p>
            <a:pPr lvl="0" algn="l">
              <a:spcBef>
                <a:spcPts val="1800"/>
              </a:spcBef>
            </a:pPr>
            <a:r>
              <a:rPr lang="ja-JP" altLang="en-US" b="1" dirty="0" smtClean="0">
                <a:solidFill>
                  <a:srgbClr val="333399"/>
                </a:solidFill>
                <a:latin typeface="HG丸ｺﾞｼｯｸM-PRO" pitchFamily="50" charset="-128"/>
                <a:ea typeface="HG丸ｺﾞｼｯｸM-PRO" pitchFamily="50" charset="-128"/>
              </a:rPr>
              <a:t>◆  </a:t>
            </a:r>
            <a:r>
              <a:rPr lang="ja-JP" altLang="en-US" dirty="0" smtClean="0">
                <a:solidFill>
                  <a:srgbClr val="000000"/>
                </a:solidFill>
                <a:latin typeface="ＭＳ Ｐゴシック"/>
                <a:ea typeface="ＤＨＰ特太ゴシック体" pitchFamily="2" charset="-128"/>
              </a:rPr>
              <a:t>配偶者支援金の支給</a:t>
            </a:r>
            <a:endParaRPr lang="en-US" altLang="ja-JP" dirty="0">
              <a:solidFill>
                <a:srgbClr val="000000"/>
              </a:solidFill>
              <a:latin typeface="ＭＳ Ｐゴシック"/>
              <a:ea typeface="ＤＨＰ特太ゴシック体" pitchFamily="2" charset="-128"/>
            </a:endParaRPr>
          </a:p>
          <a:p>
            <a:pPr indent="176213" algn="l">
              <a:lnSpc>
                <a:spcPts val="1800"/>
              </a:lnSpc>
              <a:spcBef>
                <a:spcPts val="300"/>
              </a:spcBef>
              <a:spcAft>
                <a:spcPts val="0"/>
              </a:spcAft>
            </a:pPr>
            <a:r>
              <a:rPr lang="ja-JP" altLang="en-US" sz="1400" dirty="0" smtClean="0">
                <a:latin typeface="HG丸ｺﾞｼｯｸM-PRO" pitchFamily="50" charset="-128"/>
                <a:ea typeface="HG丸ｺﾞｼｯｸM-PRO" pitchFamily="50" charset="-128"/>
              </a:rPr>
              <a:t>さらに、平成</a:t>
            </a:r>
            <a:r>
              <a:rPr lang="en-US" altLang="ja-JP" sz="1400" dirty="0" smtClean="0">
                <a:latin typeface="HG丸ｺﾞｼｯｸM-PRO" pitchFamily="50" charset="-128"/>
                <a:ea typeface="HG丸ｺﾞｼｯｸM-PRO" pitchFamily="50" charset="-128"/>
              </a:rPr>
              <a:t>25</a:t>
            </a:r>
            <a:r>
              <a:rPr lang="ja-JP" altLang="en-US" sz="1400" dirty="0" smtClean="0">
                <a:latin typeface="HG丸ｺﾞｼｯｸM-PRO" pitchFamily="50" charset="-128"/>
                <a:ea typeface="HG丸ｺﾞｼｯｸM-PRO" pitchFamily="50" charset="-128"/>
              </a:rPr>
              <a:t>年の臨時国会において同法が改正され、平成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月から特定配偶者に対する支援</a:t>
            </a:r>
            <a:r>
              <a:rPr lang="ja-JP" altLang="en-US" sz="1400" dirty="0">
                <a:latin typeface="HG丸ｺﾞｼｯｸM-PRO" pitchFamily="50" charset="-128"/>
                <a:ea typeface="HG丸ｺﾞｼｯｸM-PRO" pitchFamily="50" charset="-128"/>
              </a:rPr>
              <a:t>（亡くなられた中国</a:t>
            </a:r>
            <a:r>
              <a:rPr lang="ja-JP" altLang="en-US" sz="1400" dirty="0" smtClean="0">
                <a:latin typeface="HG丸ｺﾞｼｯｸM-PRO" pitchFamily="50" charset="-128"/>
                <a:ea typeface="HG丸ｺﾞｼｯｸM-PRO" pitchFamily="50" charset="-128"/>
              </a:rPr>
              <a:t>残留邦人等の方の特定配偶者に対する配偶者支援金の支給）が開始されました。</a:t>
            </a:r>
            <a:endParaRPr lang="en-US" altLang="ja-JP" sz="1400" dirty="0" smtClean="0">
              <a:latin typeface="HG丸ｺﾞｼｯｸM-PRO" pitchFamily="50" charset="-128"/>
              <a:ea typeface="HG丸ｺﾞｼｯｸM-PRO" pitchFamily="50" charset="-128"/>
            </a:endParaRPr>
          </a:p>
          <a:p>
            <a:pPr algn="l">
              <a:lnSpc>
                <a:spcPts val="1800"/>
              </a:lnSpc>
              <a:spcBef>
                <a:spcPts val="300"/>
              </a:spcBef>
              <a:spcAft>
                <a:spcPts val="600"/>
              </a:spcAft>
            </a:pPr>
            <a:r>
              <a:rPr lang="ja-JP" altLang="en-US" sz="1400" dirty="0">
                <a:latin typeface="HG丸ｺﾞｼｯｸM-PRO" pitchFamily="50" charset="-128"/>
                <a:ea typeface="HG丸ｺﾞｼｯｸM-PRO" pitchFamily="50" charset="-128"/>
              </a:rPr>
              <a:t>（Ｐ</a:t>
            </a:r>
            <a:r>
              <a:rPr lang="ja-JP" altLang="en-US" sz="1400" dirty="0" smtClean="0">
                <a:latin typeface="HG丸ｺﾞｼｯｸM-PRO" pitchFamily="50" charset="-128"/>
                <a:ea typeface="HG丸ｺﾞｼｯｸM-PRO" pitchFamily="50" charset="-128"/>
              </a:rPr>
              <a:t>．１８参照）</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ea typeface="HG丸ｺﾞｼｯｸM-PRO" pitchFamily="50" charset="-128"/>
            </a:endParaRP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32884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角丸四角形 4"/>
          <p:cNvSpPr/>
          <p:nvPr/>
        </p:nvSpPr>
        <p:spPr bwMode="auto">
          <a:xfrm>
            <a:off x="579837" y="4644901"/>
            <a:ext cx="5896215" cy="2232248"/>
          </a:xfrm>
          <a:prstGeom prst="roundRect">
            <a:avLst/>
          </a:prstGeom>
          <a:ln>
            <a:headEnd type="none" w="med" len="med"/>
            <a:tailEnd type="none" w="med" len="med"/>
          </a:ln>
          <a:effectLst>
            <a:glow rad="1397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l">
              <a:spcBef>
                <a:spcPts val="593"/>
              </a:spcBef>
            </a:pPr>
            <a:endParaRPr lang="en-US" altLang="ja-JP" sz="1400" dirty="0" smtClean="0">
              <a:latin typeface="HG丸ｺﾞｼｯｸM-PRO" pitchFamily="50" charset="-128"/>
              <a:ea typeface="HG丸ｺﾞｼｯｸM-PRO" pitchFamily="50" charset="-128"/>
            </a:endParaRPr>
          </a:p>
          <a:p>
            <a:pPr algn="l">
              <a:lnSpc>
                <a:spcPts val="1000"/>
              </a:lnSpc>
              <a:spcBef>
                <a:spcPts val="593"/>
              </a:spcBef>
            </a:pPr>
            <a:endParaRPr lang="ja-JP" altLang="en-US" sz="1400" b="1" u="sng" dirty="0" smtClean="0">
              <a:latin typeface="HG丸ｺﾞｼｯｸM-PRO" pitchFamily="50" charset="-128"/>
              <a:ea typeface="HG丸ｺﾞｼｯｸM-PRO" pitchFamily="50" charset="-128"/>
            </a:endParaRPr>
          </a:p>
          <a:p>
            <a:pPr algn="l">
              <a:spcBef>
                <a:spcPts val="593"/>
              </a:spcBef>
            </a:pPr>
            <a:r>
              <a:rPr lang="ja-JP" altLang="en-US" sz="1400" b="1" u="sng" dirty="0" smtClean="0">
                <a:latin typeface="HG丸ｺﾞｼｯｸM-PRO" pitchFamily="50" charset="-128"/>
                <a:ea typeface="HG丸ｺﾞｼｯｸM-PRO" pitchFamily="50" charset="-128"/>
              </a:rPr>
              <a:t>☆ 特定配偶者とは ☆</a:t>
            </a:r>
            <a:endParaRPr lang="en-US" altLang="ja-JP" sz="1400" b="1" u="sng" dirty="0" smtClean="0">
              <a:latin typeface="HG丸ｺﾞｼｯｸM-PRO" pitchFamily="50" charset="-128"/>
              <a:ea typeface="HG丸ｺﾞｼｯｸM-PRO" pitchFamily="50" charset="-128"/>
            </a:endParaRPr>
          </a:p>
          <a:p>
            <a:pPr algn="l">
              <a:lnSpc>
                <a:spcPts val="200"/>
              </a:lnSpc>
              <a:spcBef>
                <a:spcPts val="593"/>
              </a:spcBef>
            </a:pPr>
            <a:endParaRPr lang="ja-JP" altLang="en-US" sz="1400" dirty="0" smtClean="0">
              <a:latin typeface="HG丸ｺﾞｼｯｸM-PRO" pitchFamily="50" charset="-128"/>
              <a:ea typeface="HG丸ｺﾞｼｯｸM-PRO" pitchFamily="50" charset="-128"/>
            </a:endParaRPr>
          </a:p>
          <a:p>
            <a:pPr indent="265113" algn="l">
              <a:spcBef>
                <a:spcPts val="593"/>
              </a:spcBef>
            </a:pPr>
            <a:r>
              <a:rPr lang="ja-JP" altLang="en-US" sz="1400" dirty="0">
                <a:latin typeface="HG丸ｺﾞｼｯｸM-PRO" pitchFamily="50" charset="-128"/>
                <a:ea typeface="HG丸ｺﾞｼｯｸM-PRO" pitchFamily="50" charset="-128"/>
              </a:rPr>
              <a:t>特定配偶者と</a:t>
            </a:r>
            <a:r>
              <a:rPr lang="ja-JP" altLang="en-US" sz="1400" dirty="0" smtClean="0">
                <a:latin typeface="HG丸ｺﾞｼｯｸM-PRO" pitchFamily="50" charset="-128"/>
                <a:ea typeface="HG丸ｺﾞｼｯｸM-PRO" pitchFamily="50" charset="-128"/>
              </a:rPr>
              <a:t>は、</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中国残留邦人等の方が永住帰国する前から</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継続</a:t>
            </a:r>
            <a:endParaRPr lang="en-US" altLang="ja-JP"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88900" algn="l">
              <a:spcBef>
                <a:spcPts val="593"/>
              </a:spcBef>
            </a:pP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中国残留邦人等の配偶者</a:t>
            </a:r>
            <a:r>
              <a:rPr lang="en-US" altLang="ja-JP" sz="12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ある方を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いいます</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indent="265113" algn="l">
              <a:spcBef>
                <a:spcPts val="593"/>
              </a:spcBef>
            </a:pP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婚姻の届け出をしていなくても、事実上婚姻関係と同様の事情</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に</a:t>
            </a:r>
            <a:endPar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5113" algn="l">
              <a:spcBef>
                <a:spcPts val="593"/>
              </a:spcBef>
            </a:pP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ある</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方も含みます</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88900" algn="l">
              <a:spcBef>
                <a:spcPts val="593"/>
              </a:spcBef>
            </a:pPr>
            <a:endParaRPr lang="en-US" altLang="ja-JP" sz="1200" dirty="0" smtClean="0">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Text Box 7"/>
          <p:cNvSpPr txBox="1">
            <a:spLocks noChangeArrowheads="1"/>
          </p:cNvSpPr>
          <p:nvPr/>
        </p:nvSpPr>
        <p:spPr bwMode="auto">
          <a:xfrm>
            <a:off x="627733" y="612453"/>
            <a:ext cx="5888880" cy="3902516"/>
          </a:xfrm>
          <a:prstGeom prst="rect">
            <a:avLst/>
          </a:prstGeom>
          <a:noFill/>
          <a:ln w="9525">
            <a:noFill/>
            <a:miter lim="800000"/>
            <a:headEnd/>
            <a:tailEnd/>
          </a:ln>
        </p:spPr>
        <p:txBody>
          <a:bodyPr wrap="square" lIns="90334" tIns="45167" rIns="90334" bIns="45167">
            <a:spAutoFit/>
          </a:bodyPr>
          <a:lstStyle/>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支援策</a:t>
            </a:r>
            <a:endParaRPr lang="en-US" altLang="ja-JP" dirty="0" smtClean="0">
              <a:latin typeface="+mn-ea"/>
              <a:ea typeface="ＤＨＰ特太ゴシック体" pitchFamily="2"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spcBef>
                <a:spcPts val="0"/>
              </a:spcBef>
            </a:pPr>
            <a:r>
              <a:rPr lang="ja-JP" altLang="en-US" sz="1400" b="1" u="sng" dirty="0" smtClean="0">
                <a:latin typeface="HG丸ｺﾞｼｯｸM-PRO" pitchFamily="50" charset="-128"/>
                <a:ea typeface="HG丸ｺﾞｼｯｸM-PRO" pitchFamily="50" charset="-128"/>
              </a:rPr>
              <a:t>☆</a:t>
            </a:r>
            <a:r>
              <a:rPr lang="ja-JP" altLang="en-US" sz="1400" b="1" u="sng" dirty="0">
                <a:latin typeface="HG丸ｺﾞｼｯｸM-PRO" pitchFamily="50" charset="-128"/>
                <a:ea typeface="HG丸ｺﾞｼｯｸM-PRO" pitchFamily="50" charset="-128"/>
              </a:rPr>
              <a:t>平成２０年４月から開始された支援</a:t>
            </a:r>
            <a:endParaRPr lang="en-US" altLang="ja-JP" sz="1400" b="1" u="sng" dirty="0">
              <a:latin typeface="HG丸ｺﾞｼｯｸM-PRO" pitchFamily="50" charset="-128"/>
              <a:ea typeface="HG丸ｺﾞｼｯｸM-PRO" pitchFamily="50" charset="-128"/>
            </a:endParaRPr>
          </a:p>
          <a:p>
            <a:pPr algn="l">
              <a:lnSpc>
                <a:spcPts val="200"/>
              </a:lnSpc>
              <a:spcBef>
                <a:spcPts val="593"/>
              </a:spcBef>
            </a:pPr>
            <a:endParaRPr lang="ja-JP" altLang="en-US"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①　国が保険料を負担して納付することにより、満額の老齢基礎年金</a:t>
            </a:r>
            <a:endParaRPr lang="en-US" altLang="ja-JP"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　等を支給</a:t>
            </a:r>
            <a:endParaRPr lang="en-US" altLang="ja-JP"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②　満額の老齢基礎年金等の支給を受けてもなお生活の安定が図れな</a:t>
            </a:r>
            <a:endParaRPr lang="en-US" altLang="ja-JP"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　</a:t>
            </a:r>
            <a:r>
              <a:rPr lang="ja-JP" altLang="en-US" sz="1400" dirty="0" err="1">
                <a:latin typeface="HG丸ｺﾞｼｯｸM-PRO" pitchFamily="50" charset="-128"/>
                <a:ea typeface="HG丸ｺﾞｼｯｸM-PRO" pitchFamily="50" charset="-128"/>
              </a:rPr>
              <a:t>い</a:t>
            </a:r>
            <a:r>
              <a:rPr lang="ja-JP" altLang="en-US" sz="1400" dirty="0">
                <a:latin typeface="HG丸ｺﾞｼｯｸM-PRO" pitchFamily="50" charset="-128"/>
                <a:ea typeface="HG丸ｺﾞｼｯｸM-PRO" pitchFamily="50" charset="-128"/>
              </a:rPr>
              <a:t>場合、従来の生活保護に代わり支援給付を支給</a:t>
            </a:r>
            <a:endParaRPr lang="en-US" altLang="ja-JP" sz="1400" dirty="0">
              <a:latin typeface="HG丸ｺﾞｼｯｸM-PRO" pitchFamily="50" charset="-128"/>
              <a:ea typeface="HG丸ｺﾞｼｯｸM-PRO" pitchFamily="50" charset="-128"/>
            </a:endParaRPr>
          </a:p>
          <a:p>
            <a:pPr algn="l">
              <a:spcBef>
                <a:spcPts val="593"/>
              </a:spcBef>
            </a:pPr>
            <a:endParaRPr lang="en-US" altLang="ja-JP" sz="1400" dirty="0">
              <a:latin typeface="HG丸ｺﾞｼｯｸM-PRO" pitchFamily="50" charset="-128"/>
              <a:ea typeface="HG丸ｺﾞｼｯｸM-PRO" pitchFamily="50" charset="-128"/>
            </a:endParaRPr>
          </a:p>
          <a:p>
            <a:pPr lvl="0" algn="l">
              <a:spcBef>
                <a:spcPts val="593"/>
              </a:spcBef>
              <a:spcAft>
                <a:spcPts val="600"/>
              </a:spcAft>
            </a:pPr>
            <a:r>
              <a:rPr lang="ja-JP" altLang="en-US" sz="1400" b="1" u="sng" dirty="0">
                <a:solidFill>
                  <a:srgbClr val="000000"/>
                </a:solidFill>
                <a:latin typeface="HG丸ｺﾞｼｯｸM-PRO" pitchFamily="50" charset="-128"/>
                <a:ea typeface="HG丸ｺﾞｼｯｸM-PRO" pitchFamily="50" charset="-128"/>
              </a:rPr>
              <a:t>☆平成</a:t>
            </a:r>
            <a:r>
              <a:rPr lang="ja-JP" altLang="en-US" sz="1400" b="1" u="sng" dirty="0" smtClean="0">
                <a:solidFill>
                  <a:srgbClr val="000000"/>
                </a:solidFill>
                <a:latin typeface="HG丸ｺﾞｼｯｸM-PRO" pitchFamily="50" charset="-128"/>
                <a:ea typeface="HG丸ｺﾞｼｯｸM-PRO" pitchFamily="50" charset="-128"/>
              </a:rPr>
              <a:t>２６年１０月</a:t>
            </a:r>
            <a:r>
              <a:rPr lang="ja-JP" altLang="en-US" sz="1400" b="1" u="sng" dirty="0">
                <a:solidFill>
                  <a:srgbClr val="000000"/>
                </a:solidFill>
                <a:latin typeface="HG丸ｺﾞｼｯｸM-PRO" pitchFamily="50" charset="-128"/>
                <a:ea typeface="HG丸ｺﾞｼｯｸM-PRO" pitchFamily="50" charset="-128"/>
              </a:rPr>
              <a:t>から開始された支援</a:t>
            </a:r>
            <a:endParaRPr lang="en-US" altLang="ja-JP" sz="1400" b="1" u="sng" dirty="0">
              <a:solidFill>
                <a:srgbClr val="000000"/>
              </a:solidFill>
              <a:latin typeface="HG丸ｺﾞｼｯｸM-PRO" pitchFamily="50" charset="-128"/>
              <a:ea typeface="HG丸ｺﾞｼｯｸM-PRO" pitchFamily="50" charset="-128"/>
            </a:endParaRPr>
          </a:p>
          <a:p>
            <a:pPr indent="176213" algn="l">
              <a:spcBef>
                <a:spcPts val="593"/>
              </a:spcBef>
            </a:pPr>
            <a:r>
              <a:rPr lang="ja-JP" altLang="en-US" sz="1400" dirty="0">
                <a:latin typeface="HG丸ｺﾞｼｯｸM-PRO" pitchFamily="50" charset="-128"/>
                <a:ea typeface="HG丸ｺﾞｼｯｸM-PRO" pitchFamily="50" charset="-128"/>
              </a:rPr>
              <a:t>中国残留邦人</a:t>
            </a:r>
            <a:r>
              <a:rPr lang="ja-JP" altLang="en-US" sz="1400" dirty="0" smtClean="0">
                <a:latin typeface="HG丸ｺﾞｼｯｸM-PRO" pitchFamily="50" charset="-128"/>
                <a:ea typeface="HG丸ｺﾞｼｯｸM-PRO" pitchFamily="50" charset="-128"/>
              </a:rPr>
              <a:t>等の方が亡くなられた後に、支援給付を受けている特定</a:t>
            </a:r>
            <a:r>
              <a:rPr lang="ja-JP" altLang="en-US" sz="1400" dirty="0">
                <a:latin typeface="HG丸ｺﾞｼｯｸM-PRO" pitchFamily="50" charset="-128"/>
                <a:ea typeface="HG丸ｺﾞｼｯｸM-PRO" pitchFamily="50" charset="-128"/>
              </a:rPr>
              <a:t>配偶者に</a:t>
            </a:r>
            <a:r>
              <a:rPr lang="ja-JP" altLang="en-US" sz="1400" dirty="0" smtClean="0">
                <a:latin typeface="HG丸ｺﾞｼｯｸM-PRO" pitchFamily="50" charset="-128"/>
                <a:ea typeface="HG丸ｺﾞｼｯｸM-PRO" pitchFamily="50" charset="-128"/>
              </a:rPr>
              <a:t>対して、配偶者</a:t>
            </a:r>
            <a:r>
              <a:rPr lang="ja-JP" altLang="en-US" sz="1400" dirty="0">
                <a:latin typeface="HG丸ｺﾞｼｯｸM-PRO" pitchFamily="50" charset="-128"/>
                <a:ea typeface="HG丸ｺﾞｼｯｸM-PRO" pitchFamily="50" charset="-128"/>
              </a:rPr>
              <a:t>支援</a:t>
            </a:r>
            <a:r>
              <a:rPr lang="ja-JP" altLang="en-US" sz="1400" dirty="0" smtClean="0">
                <a:latin typeface="HG丸ｺﾞｼｯｸM-PRO" pitchFamily="50" charset="-128"/>
                <a:ea typeface="HG丸ｺﾞｼｯｸM-PRO" pitchFamily="50" charset="-128"/>
              </a:rPr>
              <a:t>金を支給</a:t>
            </a:r>
            <a:endParaRPr lang="ja-JP" altLang="en-US" sz="1400" dirty="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ea typeface="HG丸ｺﾞｼｯｸM-PRO" pitchFamily="50" charset="-128"/>
            </a:endParaRPr>
          </a:p>
        </p:txBody>
      </p:sp>
      <p:pic>
        <p:nvPicPr>
          <p:cNvPr id="7" name="図 6"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8" name="図 7"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9" name="図 8"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76112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904656" cy="56535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ja-JP" altLang="en-US" sz="2400" b="1" dirty="0" smtClean="0">
                <a:latin typeface="HG丸ｺﾞｼｯｸM-PRO" pitchFamily="50" charset="-128"/>
                <a:ea typeface="HG丸ｺﾞｼｯｸM-PRO" pitchFamily="50" charset="-128"/>
              </a:rPr>
              <a:t>２　支  援  給  付  の  目</a:t>
            </a:r>
            <a:r>
              <a:rPr lang="ja-JP" altLang="en-US" sz="2400" b="1" dirty="0">
                <a:latin typeface="HG丸ｺﾞｼｯｸM-PRO" pitchFamily="50" charset="-128"/>
                <a:ea typeface="HG丸ｺﾞｼｯｸM-PRO" pitchFamily="50" charset="-128"/>
              </a:rPr>
              <a:t> </a:t>
            </a:r>
            <a:r>
              <a:rPr lang="ja-JP" altLang="en-US" sz="2400" b="1" dirty="0" smtClean="0">
                <a:latin typeface="HG丸ｺﾞｼｯｸM-PRO" pitchFamily="50" charset="-128"/>
                <a:ea typeface="HG丸ｺﾞｼｯｸM-PRO" pitchFamily="50" charset="-128"/>
              </a:rPr>
              <a:t> 的</a:t>
            </a:r>
            <a:endParaRPr lang="en-US" altLang="ja-JP" sz="2400" b="1" dirty="0" smtClean="0">
              <a:latin typeface="HG丸ｺﾞｼｯｸM-PRO" pitchFamily="50" charset="-128"/>
              <a:ea typeface="HG丸ｺﾞｼｯｸM-PRO" pitchFamily="50" charset="-128"/>
            </a:endParaRPr>
          </a:p>
        </p:txBody>
      </p:sp>
      <p:sp>
        <p:nvSpPr>
          <p:cNvPr id="2" name="Text Box 7"/>
          <p:cNvSpPr txBox="1">
            <a:spLocks noChangeArrowheads="1"/>
          </p:cNvSpPr>
          <p:nvPr/>
        </p:nvSpPr>
        <p:spPr bwMode="auto">
          <a:xfrm>
            <a:off x="547282" y="1332533"/>
            <a:ext cx="6041339" cy="2258476"/>
          </a:xfrm>
          <a:prstGeom prst="rect">
            <a:avLst/>
          </a:prstGeom>
          <a:noFill/>
          <a:ln w="9525">
            <a:noFill/>
            <a:miter lim="800000"/>
            <a:headEnd/>
            <a:tailEnd/>
          </a:ln>
        </p:spPr>
        <p:txBody>
          <a:bodyPr wrap="square" lIns="90334" tIns="45167" rIns="90334" bIns="45167">
            <a:spAutoFit/>
          </a:bodyPr>
          <a:lstStyle/>
          <a:p>
            <a:pPr algn="l">
              <a:lnSpc>
                <a:spcPts val="2000"/>
              </a:lnSpc>
              <a:spcBef>
                <a:spcPts val="593"/>
              </a:spcBef>
            </a:pPr>
            <a:r>
              <a:rPr lang="ja-JP" altLang="en-US" sz="1400" dirty="0" smtClean="0">
                <a:latin typeface="HG丸ｺﾞｼｯｸM-PRO" pitchFamily="50" charset="-128"/>
                <a:ea typeface="HG丸ｺﾞｼｯｸM-PRO" pitchFamily="50" charset="-128"/>
              </a:rPr>
              <a:t>　支援給付は、中国残留邦人等ご本人とその特定配偶者の生活の安定を目的として、その世帯の必要に応じて生活支援、住宅支援、医療支援、介護支援などを行うことにより、安心して生活していただくための制度です。</a:t>
            </a:r>
            <a:r>
              <a:rPr lang="en-US" sz="1400" dirty="0" smtClean="0">
                <a:latin typeface="HG丸ｺﾞｼｯｸM-PRO" pitchFamily="50" charset="-128"/>
                <a:ea typeface="HG丸ｺﾞｼｯｸM-PRO" pitchFamily="50" charset="-128"/>
              </a:rPr>
              <a:t>  </a:t>
            </a:r>
          </a:p>
          <a:p>
            <a:pPr algn="l">
              <a:lnSpc>
                <a:spcPts val="2000"/>
              </a:lnSpc>
              <a:spcBef>
                <a:spcPts val="593"/>
              </a:spcBef>
            </a:pPr>
            <a:r>
              <a:rPr lang="ja-JP" altLang="en-US" sz="1400" dirty="0" smtClean="0">
                <a:latin typeface="HG丸ｺﾞｼｯｸM-PRO" pitchFamily="50" charset="-128"/>
                <a:ea typeface="HG丸ｺﾞｼｯｸM-PRO" pitchFamily="50" charset="-128"/>
              </a:rPr>
              <a:t>   支援給付の仕組みは、法律により生活保護の例によることとされていますが、支援給付は、次のように生活保護とは大きく異なる取扱いがなされている、独自の制度となっています。</a:t>
            </a:r>
            <a:endParaRPr lang="en-US" altLang="ja-JP" sz="1400" dirty="0" smtClean="0">
              <a:latin typeface="HG丸ｺﾞｼｯｸM-PRO" pitchFamily="50" charset="-128"/>
              <a:ea typeface="HG丸ｺﾞｼｯｸM-PRO" pitchFamily="50" charset="-128"/>
            </a:endParaRPr>
          </a:p>
          <a:p>
            <a:pPr algn="l">
              <a:lnSpc>
                <a:spcPts val="1680"/>
              </a:lnSpc>
              <a:spcBef>
                <a:spcPts val="593"/>
              </a:spcBef>
            </a:pPr>
            <a:r>
              <a:rPr lang="ja-JP" altLang="en-US" sz="1400" dirty="0" smtClean="0">
                <a:latin typeface="HG丸ｺﾞｼｯｸM-PRO" pitchFamily="50" charset="-128"/>
                <a:ea typeface="HG丸ｺﾞｼｯｸM-PRO" pitchFamily="50" charset="-128"/>
              </a:rPr>
              <a:t>　　</a:t>
            </a: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3</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メモ 5"/>
          <p:cNvSpPr/>
          <p:nvPr/>
        </p:nvSpPr>
        <p:spPr bwMode="auto">
          <a:xfrm>
            <a:off x="539949" y="6589117"/>
            <a:ext cx="5904656" cy="2304256"/>
          </a:xfrm>
          <a:prstGeom prst="foldedCorner">
            <a:avLst>
              <a:gd name="adj" fmla="val 12258"/>
            </a:avLst>
          </a:prstGeom>
          <a:solidFill>
            <a:srgbClr val="FFFFCC"/>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91440" tIns="180000" rIns="91440" bIns="36000" numCol="1" rtlCol="0" anchor="ctr" anchorCtr="0" compatLnSpc="1">
            <a:prstTxWarp prst="textNoShape">
              <a:avLst/>
            </a:prstTxWarp>
          </a:bodyPr>
          <a:lstStyle/>
          <a:p>
            <a:pPr algn="l" hangingPunct="0">
              <a:spcBef>
                <a:spcPts val="593"/>
              </a:spcBef>
            </a:pPr>
            <a:endParaRPr lang="en-US" altLang="ja-JP" sz="1200" dirty="0" smtClean="0">
              <a:latin typeface="HG丸ｺﾞｼｯｸM-PRO" pitchFamily="50" charset="-128"/>
              <a:ea typeface="HG丸ｺﾞｼｯｸM-PRO" pitchFamily="50" charset="-128"/>
            </a:endParaRPr>
          </a:p>
          <a:p>
            <a:pPr algn="l" hangingPunct="0">
              <a:lnSpc>
                <a:spcPct val="150000"/>
              </a:lnSpc>
              <a:spcBef>
                <a:spcPts val="593"/>
              </a:spcBef>
            </a:pPr>
            <a:r>
              <a:rPr lang="ja-JP" altLang="en-US" sz="1200" dirty="0" smtClean="0">
                <a:latin typeface="HG丸ｺﾞｼｯｸM-PRO" pitchFamily="50" charset="-128"/>
                <a:ea typeface="HG丸ｺﾞｼｯｸM-PRO" pitchFamily="50" charset="-128"/>
              </a:rPr>
              <a:t>（参考）</a:t>
            </a:r>
          </a:p>
          <a:p>
            <a:pPr algn="l" hangingPunct="0">
              <a:spcBef>
                <a:spcPts val="593"/>
              </a:spcBef>
            </a:pPr>
            <a:r>
              <a:rPr lang="ja-JP" altLang="en-US" sz="1200" dirty="0" smtClean="0">
                <a:latin typeface="HG丸ｺﾞｼｯｸM-PRO" pitchFamily="50" charset="-128"/>
                <a:ea typeface="HG丸ｺﾞｼｯｸM-PRO" pitchFamily="50" charset="-128"/>
              </a:rPr>
              <a:t>「中国残留邦人等の円滑な帰国の促進並びに永住帰国した中国残留邦人等及び特定</a:t>
            </a:r>
            <a:endParaRPr lang="en-US" altLang="ja-JP" sz="1200" dirty="0" smtClean="0">
              <a:latin typeface="HG丸ｺﾞｼｯｸM-PRO" pitchFamily="50" charset="-128"/>
              <a:ea typeface="HG丸ｺﾞｼｯｸM-PRO" pitchFamily="50" charset="-128"/>
            </a:endParaRPr>
          </a:p>
          <a:p>
            <a:pPr algn="l" hangingPunct="0">
              <a:spcBef>
                <a:spcPts val="593"/>
              </a:spcBef>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配偶者の自立の支援に関する法律」</a:t>
            </a:r>
            <a:endParaRPr lang="en-US" altLang="ja-JP" sz="1200" dirty="0" smtClean="0">
              <a:latin typeface="HG丸ｺﾞｼｯｸM-PRO" pitchFamily="50" charset="-128"/>
              <a:ea typeface="HG丸ｺﾞｼｯｸM-PRO" pitchFamily="50" charset="-128"/>
            </a:endParaRPr>
          </a:p>
          <a:p>
            <a:pPr algn="l" hangingPunct="0">
              <a:spcBef>
                <a:spcPts val="593"/>
              </a:spcBef>
            </a:pPr>
            <a:r>
              <a:rPr lang="ja-JP" altLang="en-US" sz="1200" dirty="0" smtClean="0">
                <a:latin typeface="HG丸ｺﾞｼｯｸM-PRO" pitchFamily="50" charset="-128"/>
                <a:ea typeface="HG丸ｺﾞｼｯｸM-PRO" pitchFamily="50" charset="-128"/>
              </a:rPr>
              <a:t>　第１４条第５項</a:t>
            </a:r>
            <a:endParaRPr lang="en-US" altLang="ja-JP" sz="1200" dirty="0" smtClean="0">
              <a:latin typeface="HG丸ｺﾞｼｯｸM-PRO" pitchFamily="50" charset="-128"/>
              <a:ea typeface="HG丸ｺﾞｼｯｸM-PRO" pitchFamily="50" charset="-128"/>
            </a:endParaRPr>
          </a:p>
          <a:p>
            <a:pPr algn="l" hangingPunct="0">
              <a:lnSpc>
                <a:spcPts val="1200"/>
              </a:lnSpc>
            </a:pPr>
            <a:r>
              <a:rPr lang="ja-JP" altLang="en-US" sz="1200" dirty="0" smtClean="0">
                <a:latin typeface="HG丸ｺﾞｼｯｸM-PRO" pitchFamily="50" charset="-128"/>
                <a:ea typeface="HG丸ｺﾞｼｯｸM-PRO" pitchFamily="50" charset="-128"/>
              </a:rPr>
              <a:t>　　</a:t>
            </a:r>
          </a:p>
          <a:p>
            <a:pPr algn="l" hangingPunct="0">
              <a:lnSpc>
                <a:spcPts val="1600"/>
              </a:lnSpc>
            </a:pPr>
            <a:r>
              <a:rPr lang="ja-JP" altLang="en-US" sz="1200" dirty="0" smtClean="0">
                <a:latin typeface="HG丸ｺﾞｼｯｸM-PRO" pitchFamily="50" charset="-128"/>
                <a:ea typeface="HG丸ｺﾞｼｯｸM-PRO" pitchFamily="50" charset="-128"/>
              </a:rPr>
              <a:t>　　支援給付の実施に当たっては、特定中国残留邦人等及び特定配偶者の置かれて</a:t>
            </a:r>
            <a:endParaRPr lang="en-US" altLang="ja-JP" sz="1200" dirty="0" smtClean="0">
              <a:latin typeface="HG丸ｺﾞｼｯｸM-PRO" pitchFamily="50" charset="-128"/>
              <a:ea typeface="HG丸ｺﾞｼｯｸM-PRO" pitchFamily="50" charset="-128"/>
            </a:endParaRPr>
          </a:p>
          <a:p>
            <a:pPr algn="l" hangingPunct="0">
              <a:lnSpc>
                <a:spcPts val="16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いる事情にかんがみ、特定中国残留邦人等及び特定配偶者が日常生活又は社会生</a:t>
            </a:r>
            <a:endParaRPr lang="en-US" altLang="ja-JP" sz="1200" dirty="0" smtClean="0">
              <a:latin typeface="HG丸ｺﾞｼｯｸM-PRO" pitchFamily="50" charset="-128"/>
              <a:ea typeface="HG丸ｺﾞｼｯｸM-PRO" pitchFamily="50" charset="-128"/>
            </a:endParaRPr>
          </a:p>
          <a:p>
            <a:pPr algn="l" hangingPunct="0">
              <a:lnSpc>
                <a:spcPts val="16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活を円滑に営むことができるようにするために必要な配慮をして、懇切丁寧に行</a:t>
            </a:r>
            <a:endParaRPr lang="en-US" altLang="ja-JP" sz="1200" dirty="0" smtClean="0">
              <a:latin typeface="HG丸ｺﾞｼｯｸM-PRO" pitchFamily="50" charset="-128"/>
              <a:ea typeface="HG丸ｺﾞｼｯｸM-PRO" pitchFamily="50" charset="-128"/>
            </a:endParaRPr>
          </a:p>
          <a:p>
            <a:pPr algn="l" hangingPunct="0">
              <a:lnSpc>
                <a:spcPts val="1600"/>
              </a:lnSpc>
            </a:pPr>
            <a:r>
              <a:rPr lang="ja-JP" altLang="en-US" sz="1200" dirty="0">
                <a:latin typeface="HG丸ｺﾞｼｯｸM-PRO" pitchFamily="50" charset="-128"/>
                <a:ea typeface="HG丸ｺﾞｼｯｸM-PRO" pitchFamily="50" charset="-128"/>
              </a:rPr>
              <a:t>　</a:t>
            </a:r>
            <a:r>
              <a:rPr lang="ja-JP" altLang="en-US" sz="1200" dirty="0" err="1" smtClean="0">
                <a:latin typeface="HG丸ｺﾞｼｯｸM-PRO" pitchFamily="50" charset="-128"/>
                <a:ea typeface="HG丸ｺﾞｼｯｸM-PRO" pitchFamily="50" charset="-128"/>
              </a:rPr>
              <a:t>う</a:t>
            </a:r>
            <a:r>
              <a:rPr lang="ja-JP" altLang="en-US" sz="1200" dirty="0" smtClean="0">
                <a:latin typeface="HG丸ｺﾞｼｯｸM-PRO" pitchFamily="50" charset="-128"/>
                <a:ea typeface="HG丸ｺﾞｼｯｸM-PRO" pitchFamily="50" charset="-128"/>
              </a:rPr>
              <a:t>ものとする。</a:t>
            </a: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611957" y="3420765"/>
            <a:ext cx="5760640" cy="1800200"/>
          </a:xfrm>
          <a:prstGeom prst="roundRect">
            <a:avLst/>
          </a:prstGeom>
          <a:ln>
            <a:headEnd type="none" w="med" len="med"/>
            <a:tailEnd type="none" w="med" len="med"/>
          </a:ln>
          <a:effectLst>
            <a:glow rad="635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l">
              <a:spcBef>
                <a:spcPts val="593"/>
              </a:spcBef>
            </a:pPr>
            <a:endParaRPr lang="ja-JP" altLang="en-US"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（例）・ご本人の老齢基礎年金については、満額相当額までは収入</a:t>
            </a:r>
            <a:endParaRPr lang="en-US" altLang="ja-JP" sz="1400" dirty="0" smtClean="0">
              <a:latin typeface="HG丸ｺﾞｼｯｸM-PRO" pitchFamily="50" charset="-128"/>
              <a:ea typeface="HG丸ｺﾞｼｯｸM-PRO" pitchFamily="50" charset="-128"/>
            </a:endParaRPr>
          </a:p>
          <a:p>
            <a:pPr marL="723900" indent="-723900" algn="l">
              <a:spcBef>
                <a:spcPts val="593"/>
              </a:spcBef>
            </a:pPr>
            <a:r>
              <a:rPr lang="ja-JP" altLang="en-US" sz="1400" dirty="0" smtClean="0">
                <a:latin typeface="HG丸ｺﾞｼｯｸM-PRO" pitchFamily="50" charset="-128"/>
                <a:ea typeface="HG丸ｺﾞｼｯｸM-PRO" pitchFamily="50" charset="-128"/>
              </a:rPr>
              <a:t>　　　　として認定されない</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smtClean="0">
                <a:latin typeface="HG丸ｺﾞｼｯｸM-PRO" pitchFamily="50" charset="-128"/>
                <a:ea typeface="HG丸ｺﾞｼｯｸM-PRO" pitchFamily="50" charset="-128"/>
              </a:rPr>
              <a:t>　　　・一定の金額までは預貯金などの保有が可能</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smtClean="0">
                <a:latin typeface="HG丸ｺﾞｼｯｸM-PRO" pitchFamily="50" charset="-128"/>
                <a:ea typeface="HG丸ｺﾞｼｯｸM-PRO" pitchFamily="50" charset="-128"/>
              </a:rPr>
              <a:t>　　　・親族訪問や墓参などで中国などへ渡航する場合、原則２ヵ</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月程度の渡航期間であれば支援給付を継続支給　など</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smtClean="0">
                <a:latin typeface="HG丸ｺﾞｼｯｸM-PRO" pitchFamily="50" charset="-128"/>
                <a:ea typeface="HG丸ｺﾞｼｯｸM-PRO"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8" name="テキスト ボックス 7"/>
          <p:cNvSpPr txBox="1"/>
          <p:nvPr/>
        </p:nvSpPr>
        <p:spPr>
          <a:xfrm>
            <a:off x="539949" y="5508997"/>
            <a:ext cx="5904656" cy="823302"/>
          </a:xfrm>
          <a:prstGeom prst="rect">
            <a:avLst/>
          </a:prstGeom>
          <a:noFill/>
        </p:spPr>
        <p:txBody>
          <a:bodyPr wrap="square" rtlCol="0">
            <a:spAutoFit/>
          </a:bodyPr>
          <a:lstStyle/>
          <a:p>
            <a:pPr algn="l">
              <a:lnSpc>
                <a:spcPts val="1680"/>
              </a:lnSpc>
              <a:spcBef>
                <a:spcPts val="593"/>
              </a:spcBef>
            </a:pPr>
            <a:r>
              <a:rPr lang="ja-JP" altLang="en-US" sz="1400" dirty="0" smtClean="0">
                <a:latin typeface="HG丸ｺﾞｼｯｸM-PRO" pitchFamily="50" charset="-128"/>
                <a:ea typeface="HG丸ｺﾞｼｯｸM-PRO" pitchFamily="50" charset="-128"/>
              </a:rPr>
              <a:t>　また、その実施にあたっては、中国残留邦人等の方々の特別な事情に</a:t>
            </a:r>
            <a:endParaRPr lang="en-US" altLang="ja-JP" sz="1400" dirty="0" smtClean="0">
              <a:latin typeface="HG丸ｺﾞｼｯｸM-PRO" pitchFamily="50" charset="-128"/>
              <a:ea typeface="HG丸ｺﾞｼｯｸM-PRO" pitchFamily="50" charset="-128"/>
            </a:endParaRPr>
          </a:p>
          <a:p>
            <a:pPr algn="l">
              <a:lnSpc>
                <a:spcPts val="1680"/>
              </a:lnSpc>
              <a:spcBef>
                <a:spcPts val="593"/>
              </a:spcBef>
            </a:pPr>
            <a:r>
              <a:rPr lang="ja-JP" altLang="en-US" sz="1400" dirty="0" smtClean="0">
                <a:latin typeface="HG丸ｺﾞｼｯｸM-PRO" pitchFamily="50" charset="-128"/>
                <a:ea typeface="HG丸ｺﾞｼｯｸM-PRO" pitchFamily="50" charset="-128"/>
              </a:rPr>
              <a:t>配慮して、中国語等のできる「支援・相談員」（Ｐ．２０参照）を配置するなど、懇切丁寧（こんせつていねい）に行っています</a:t>
            </a:r>
            <a:r>
              <a:rPr lang="ja-JP" altLang="en-US" dirty="0" smtClean="0">
                <a:latin typeface="HG丸ｺﾞｼｯｸM-PRO" pitchFamily="50" charset="-128"/>
                <a:ea typeface="HG丸ｺﾞｼｯｸM-PRO" pitchFamily="50" charset="-128"/>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bwMode="auto">
          <a:xfrm>
            <a:off x="755973" y="5797029"/>
            <a:ext cx="5688632" cy="3312368"/>
          </a:xfrm>
          <a:prstGeom prst="round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098" name="AutoShape 5"/>
          <p:cNvSpPr>
            <a:spLocks noChangeArrowheads="1"/>
          </p:cNvSpPr>
          <p:nvPr/>
        </p:nvSpPr>
        <p:spPr bwMode="auto">
          <a:xfrm>
            <a:off x="467941" y="1044501"/>
            <a:ext cx="3888432" cy="288032"/>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anchor="ctr"/>
          <a:lstStyle/>
          <a:p>
            <a:pPr marL="178785" indent="-178785" algn="l">
              <a:spcBef>
                <a:spcPct val="50000"/>
              </a:spcBef>
              <a:spcAft>
                <a:spcPts val="600"/>
              </a:spcAft>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支援給付の対象となる方々</a:t>
            </a:r>
            <a:endParaRPr lang="en-US" altLang="ja-JP" dirty="0" smtClean="0">
              <a:latin typeface="+mn-ea"/>
              <a:ea typeface="ＤＨＰ特太ゴシック体" pitchFamily="2" charset="-128"/>
            </a:endParaRPr>
          </a:p>
        </p:txBody>
      </p:sp>
      <p:sp>
        <p:nvSpPr>
          <p:cNvPr id="4100" name="Text Box 7"/>
          <p:cNvSpPr txBox="1">
            <a:spLocks noChangeArrowheads="1"/>
          </p:cNvSpPr>
          <p:nvPr/>
        </p:nvSpPr>
        <p:spPr bwMode="auto">
          <a:xfrm>
            <a:off x="611957" y="1388235"/>
            <a:ext cx="5889028" cy="116843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90334" tIns="45167" rIns="90334" bIns="45167">
            <a:spAutoFit/>
          </a:bodyPr>
          <a:lstStyle/>
          <a:p>
            <a:pPr algn="l">
              <a:spcBef>
                <a:spcPct val="50000"/>
              </a:spcBef>
            </a:pPr>
            <a:r>
              <a:rPr lang="ja-JP" altLang="en-US" sz="1400" dirty="0" smtClean="0">
                <a:latin typeface="HG丸ｺﾞｼｯｸM-PRO" pitchFamily="50" charset="-128"/>
                <a:ea typeface="HG丸ｺﾞｼｯｸM-PRO" pitchFamily="50" charset="-128"/>
              </a:rPr>
              <a:t>　支援給付の対象となる方々は法律に基づき以下のように定められています。</a:t>
            </a:r>
            <a:endParaRPr lang="en-US" altLang="ja-JP" sz="1400" dirty="0" smtClean="0">
              <a:latin typeface="HG丸ｺﾞｼｯｸM-PRO" pitchFamily="50" charset="-128"/>
              <a:ea typeface="HG丸ｺﾞｼｯｸM-PRO" pitchFamily="50" charset="-128"/>
            </a:endParaRPr>
          </a:p>
          <a:p>
            <a:pPr algn="l">
              <a:spcBef>
                <a:spcPts val="0"/>
              </a:spcBef>
            </a:pPr>
            <a:r>
              <a:rPr lang="ja-JP" altLang="en-US" sz="1400" dirty="0" smtClean="0">
                <a:latin typeface="HG丸ｺﾞｼｯｸM-PRO" pitchFamily="50" charset="-128"/>
                <a:ea typeface="HG丸ｺﾞｼｯｸM-PRO" pitchFamily="50" charset="-128"/>
              </a:rPr>
              <a:t>　なお、支援給付を受けるためには</a:t>
            </a:r>
            <a:r>
              <a:rPr lang="ja-JP" altLang="en-US" sz="1400" u="sng" dirty="0" smtClean="0">
                <a:latin typeface="HG丸ｺﾞｼｯｸM-PRO" pitchFamily="50" charset="-128"/>
                <a:ea typeface="HG丸ｺﾞｼｯｸM-PRO" pitchFamily="50" charset="-128"/>
              </a:rPr>
              <a:t>あなたの居住地の市役所・区役所・町村役場や福祉事務所などの支援給付の実施機関（以下「実施機関」といいます。）への申請が必要</a:t>
            </a:r>
            <a:r>
              <a:rPr lang="ja-JP" altLang="en-US" sz="1400" dirty="0" smtClean="0">
                <a:latin typeface="HG丸ｺﾞｼｯｸM-PRO" pitchFamily="50" charset="-128"/>
                <a:ea typeface="HG丸ｺﾞｼｯｸM-PRO" pitchFamily="50" charset="-128"/>
              </a:rPr>
              <a:t>となります。（</a:t>
            </a:r>
            <a:r>
              <a:rPr lang="en-US" altLang="ja-JP" sz="1400" dirty="0" smtClean="0">
                <a:latin typeface="HG丸ｺﾞｼｯｸM-PRO" pitchFamily="50" charset="-128"/>
                <a:ea typeface="HG丸ｺﾞｼｯｸM-PRO" pitchFamily="50" charset="-128"/>
              </a:rPr>
              <a:t>P</a:t>
            </a:r>
            <a:r>
              <a:rPr lang="ja-JP" altLang="en-US" sz="1400" dirty="0" err="1"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１０参照）</a:t>
            </a:r>
            <a:endParaRPr lang="ja-JP" altLang="en-US" sz="1400" dirty="0">
              <a:ea typeface="HG丸ｺﾞｼｯｸM-PRO" pitchFamily="50" charset="-128"/>
            </a:endParaRPr>
          </a:p>
        </p:txBody>
      </p:sp>
      <p:sp>
        <p:nvSpPr>
          <p:cNvPr id="4110"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4</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539950" y="338084"/>
            <a:ext cx="5753306" cy="63602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en-US" altLang="ja-JP" sz="2400" b="1" dirty="0" smtClean="0">
                <a:latin typeface="HG丸ｺﾞｼｯｸM-PRO" pitchFamily="50" charset="-128"/>
                <a:ea typeface="HG丸ｺﾞｼｯｸM-PRO" pitchFamily="50" charset="-128"/>
              </a:rPr>
              <a:t>3</a:t>
            </a:r>
            <a:r>
              <a:rPr lang="ja-JP" altLang="en-US" sz="2400" b="1" dirty="0" smtClean="0">
                <a:latin typeface="HG丸ｺﾞｼｯｸM-PRO" pitchFamily="50" charset="-128"/>
                <a:ea typeface="HG丸ｺﾞｼｯｸM-PRO" pitchFamily="50" charset="-128"/>
              </a:rPr>
              <a:t>　支  援  給  付  と  は　</a:t>
            </a:r>
            <a:endParaRPr lang="en-US" altLang="ja-JP" sz="2400" b="1" dirty="0" smtClean="0">
              <a:latin typeface="HG丸ｺﾞｼｯｸM-PRO" pitchFamily="50" charset="-128"/>
              <a:ea typeface="HG丸ｺﾞｼｯｸM-PRO" pitchFamily="50" charset="-128"/>
            </a:endParaRPr>
          </a:p>
        </p:txBody>
      </p:sp>
      <p:sp>
        <p:nvSpPr>
          <p:cNvPr id="10" name="メモ 9"/>
          <p:cNvSpPr/>
          <p:nvPr/>
        </p:nvSpPr>
        <p:spPr bwMode="auto">
          <a:xfrm>
            <a:off x="755973" y="2628677"/>
            <a:ext cx="5688632" cy="3096344"/>
          </a:xfrm>
          <a:prstGeom prst="foldedCorner">
            <a:avLst>
              <a:gd name="adj" fmla="val 1013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216000" rIns="91440" bIns="45720" numCol="1" rtlCol="0" anchor="ctr" anchorCtr="0" compatLnSpc="1">
            <a:prstTxWarp prst="textNoShape">
              <a:avLst/>
            </a:prstTxWarp>
          </a:bodyPr>
          <a:lstStyle/>
          <a:p>
            <a:pPr>
              <a:spcBef>
                <a:spcPct val="20000"/>
              </a:spcBef>
            </a:pPr>
            <a:r>
              <a:rPr lang="ja-JP" altLang="en-US"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rPr>
              <a:t>～対象となる方の要件～</a:t>
            </a:r>
            <a:endParaRPr lang="en-US" altLang="ja-JP"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endParaRPr>
          </a:p>
          <a:p>
            <a:pPr>
              <a:lnSpc>
                <a:spcPts val="600"/>
              </a:lnSpc>
              <a:spcBef>
                <a:spcPct val="20000"/>
              </a:spcBef>
            </a:pP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endParaRPr>
          </a:p>
          <a:p>
            <a:pPr algn="l">
              <a:spcBef>
                <a:spcPct val="20000"/>
              </a:spcBef>
            </a:pPr>
            <a:r>
              <a:rPr lang="ja-JP" altLang="en-US" sz="1400" b="1" dirty="0" smtClean="0">
                <a:latin typeface="HG丸ｺﾞｼｯｸM-PRO" pitchFamily="50" charset="-128"/>
                <a:ea typeface="HG丸ｺﾞｼｯｸM-PRO" pitchFamily="50" charset="-128"/>
              </a:rPr>
              <a:t>（１）</a:t>
            </a:r>
            <a:r>
              <a:rPr lang="ja-JP" altLang="en-US" sz="1400" b="1" u="sng" dirty="0" smtClean="0">
                <a:latin typeface="HG丸ｺﾞｼｯｸM-PRO" pitchFamily="50" charset="-128"/>
                <a:ea typeface="HG丸ｺﾞｼｯｸM-PRO" pitchFamily="50" charset="-128"/>
              </a:rPr>
              <a:t>「満額の老齢基礎年金等の支給」の対象となる方で、世帯の</a:t>
            </a:r>
            <a:endParaRPr lang="en-US" altLang="ja-JP" sz="1400" b="1" u="sng" dirty="0" smtClean="0">
              <a:latin typeface="HG丸ｺﾞｼｯｸM-PRO" pitchFamily="50" charset="-128"/>
              <a:ea typeface="HG丸ｺﾞｼｯｸM-PRO" pitchFamily="50" charset="-128"/>
            </a:endParaRPr>
          </a:p>
          <a:p>
            <a:pPr algn="l">
              <a:spcBef>
                <a:spcPct val="20000"/>
              </a:spcBef>
            </a:pPr>
            <a:r>
              <a:rPr lang="ja-JP" altLang="en-US" sz="1400" b="1" dirty="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　</a:t>
            </a:r>
            <a:r>
              <a:rPr lang="ja-JP" altLang="en-US" sz="1400" b="1" u="sng" dirty="0" smtClean="0">
                <a:latin typeface="HG丸ｺﾞｼｯｸM-PRO" pitchFamily="50" charset="-128"/>
                <a:ea typeface="HG丸ｺﾞｼｯｸM-PRO" pitchFamily="50" charset="-128"/>
              </a:rPr>
              <a:t>収入が一定の基準に満たない方</a:t>
            </a:r>
            <a:endParaRPr lang="ja-JP" altLang="en-US" sz="1400" b="1" dirty="0" smtClean="0">
              <a:latin typeface="HG丸ｺﾞｼｯｸM-PRO" pitchFamily="50" charset="-128"/>
              <a:ea typeface="HG丸ｺﾞｼｯｸM-PRO" pitchFamily="50" charset="-128"/>
            </a:endParaRPr>
          </a:p>
          <a:p>
            <a:pPr algn="l">
              <a:lnSpc>
                <a:spcPts val="600"/>
              </a:lnSpc>
              <a:spcBef>
                <a:spcPct val="20000"/>
              </a:spcBef>
            </a:pPr>
            <a:endParaRPr lang="en-US" altLang="ja-JP" sz="1400" b="1"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注１</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「満額の老齢基礎年金等の支給の対象となる方」には、</a:t>
            </a:r>
            <a:r>
              <a:rPr lang="en-US" altLang="ja-JP" sz="1200" dirty="0" smtClean="0">
                <a:latin typeface="HG丸ｺﾞｼｯｸM-PRO" pitchFamily="50" charset="-128"/>
                <a:ea typeface="HG丸ｺﾞｼｯｸM-PRO" pitchFamily="50" charset="-128"/>
              </a:rPr>
              <a:t>60</a:t>
            </a:r>
            <a:r>
              <a:rPr lang="ja-JP" altLang="en-US" sz="1200" dirty="0" smtClean="0">
                <a:latin typeface="HG丸ｺﾞｼｯｸM-PRO" pitchFamily="50" charset="-128"/>
                <a:ea typeface="HG丸ｺﾞｼｯｸM-PRO" pitchFamily="50" charset="-128"/>
              </a:rPr>
              <a:t>歳以上</a:t>
            </a:r>
          </a:p>
          <a:p>
            <a:pPr lvl="0" algn="l">
              <a:spcBef>
                <a:spcPct val="20000"/>
              </a:spcBef>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65</a:t>
            </a:r>
            <a:r>
              <a:rPr lang="ja-JP" altLang="en-US" sz="1200" dirty="0" smtClean="0">
                <a:latin typeface="HG丸ｺﾞｼｯｸM-PRO" pitchFamily="50" charset="-128"/>
                <a:ea typeface="HG丸ｺﾞｼｯｸM-PRO" pitchFamily="50" charset="-128"/>
              </a:rPr>
              <a:t>歳未満で、まだ老齢基礎年金を受給していない方も含まれます。</a:t>
            </a:r>
            <a:endParaRPr lang="en-US" altLang="ja-JP" sz="1200"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注２</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平成</a:t>
            </a:r>
            <a:r>
              <a:rPr lang="en-US" altLang="ja-JP" sz="1200" dirty="0" smtClean="0">
                <a:latin typeface="HG丸ｺﾞｼｯｸM-PRO" pitchFamily="50" charset="-128"/>
                <a:ea typeface="HG丸ｺﾞｼｯｸM-PRO" pitchFamily="50" charset="-128"/>
              </a:rPr>
              <a:t>20</a:t>
            </a:r>
            <a:r>
              <a:rPr lang="ja-JP" altLang="en-US" sz="1200" dirty="0" smtClean="0">
                <a:latin typeface="HG丸ｺﾞｼｯｸM-PRO" pitchFamily="50" charset="-128"/>
                <a:ea typeface="HG丸ｺﾞｼｯｸM-PRO" pitchFamily="50" charset="-128"/>
              </a:rPr>
              <a:t>年</a:t>
            </a:r>
            <a:r>
              <a:rPr lang="en-US" altLang="ja-JP" sz="1200" dirty="0" smtClean="0">
                <a:latin typeface="HG丸ｺﾞｼｯｸM-PRO" pitchFamily="50" charset="-128"/>
                <a:ea typeface="HG丸ｺﾞｼｯｸM-PRO" pitchFamily="50" charset="-128"/>
              </a:rPr>
              <a:t>4</a:t>
            </a:r>
            <a:r>
              <a:rPr lang="ja-JP" altLang="en-US" sz="1200" dirty="0" smtClean="0">
                <a:latin typeface="HG丸ｺﾞｼｯｸM-PRO" pitchFamily="50" charset="-128"/>
                <a:ea typeface="HG丸ｺﾞｼｯｸM-PRO" pitchFamily="50" charset="-128"/>
              </a:rPr>
              <a:t>月１日以後に支援給付を受給中の中国残留邦人等ご本</a:t>
            </a:r>
            <a:endParaRPr lang="en-US" altLang="ja-JP" sz="1200"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人が死亡した場合は、配偶者が引き続き支援給付を受けることが</a:t>
            </a:r>
            <a:endParaRPr lang="en-US" altLang="ja-JP" sz="1200"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できます。</a:t>
            </a:r>
          </a:p>
          <a:p>
            <a:pPr lvl="0" algn="l">
              <a:spcBef>
                <a:spcPct val="20000"/>
              </a:spcBef>
            </a:pPr>
            <a:endParaRPr lang="ja-JP" altLang="en-US" sz="1200" dirty="0" smtClean="0">
              <a:latin typeface="HG丸ｺﾞｼｯｸM-PRO" pitchFamily="50" charset="-128"/>
              <a:ea typeface="HG丸ｺﾞｼｯｸM-PRO" pitchFamily="50" charset="-128"/>
            </a:endParaRPr>
          </a:p>
          <a:p>
            <a:pPr lvl="0" algn="just"/>
            <a:r>
              <a:rPr lang="ja-JP" altLang="en-US" sz="1400" b="1" dirty="0" smtClean="0">
                <a:latin typeface="HG丸ｺﾞｼｯｸM-PRO" pitchFamily="50" charset="-128"/>
                <a:ea typeface="HG丸ｺﾞｼｯｸM-PRO" pitchFamily="50" charset="-128"/>
              </a:rPr>
              <a:t>（２）平成</a:t>
            </a:r>
            <a:r>
              <a:rPr lang="en-US" altLang="ja-JP" sz="1400" b="1" dirty="0" smtClean="0">
                <a:latin typeface="HG丸ｺﾞｼｯｸM-PRO" pitchFamily="50" charset="-128"/>
                <a:ea typeface="HG丸ｺﾞｼｯｸM-PRO" pitchFamily="50" charset="-128"/>
              </a:rPr>
              <a:t>20</a:t>
            </a:r>
            <a:r>
              <a:rPr lang="ja-JP" altLang="en-US" sz="1400" b="1" dirty="0" smtClean="0">
                <a:latin typeface="HG丸ｺﾞｼｯｸM-PRO" pitchFamily="50" charset="-128"/>
                <a:ea typeface="HG丸ｺﾞｼｯｸM-PRO" pitchFamily="50" charset="-128"/>
              </a:rPr>
              <a:t>年</a:t>
            </a:r>
            <a:r>
              <a:rPr lang="en-US" altLang="ja-JP" sz="1400" b="1" dirty="0" smtClean="0">
                <a:latin typeface="HG丸ｺﾞｼｯｸM-PRO" pitchFamily="50" charset="-128"/>
                <a:ea typeface="HG丸ｺﾞｼｯｸM-PRO" pitchFamily="50" charset="-128"/>
              </a:rPr>
              <a:t>4</a:t>
            </a:r>
            <a:r>
              <a:rPr lang="ja-JP" altLang="en-US" sz="1400" b="1" dirty="0" smtClean="0">
                <a:latin typeface="HG丸ｺﾞｼｯｸM-PRO" pitchFamily="50" charset="-128"/>
                <a:ea typeface="HG丸ｺﾞｼｯｸM-PRO" pitchFamily="50" charset="-128"/>
              </a:rPr>
              <a:t>月１日前に</a:t>
            </a:r>
            <a:r>
              <a:rPr lang="en-US" altLang="ja-JP" sz="1400" b="1" dirty="0" smtClean="0">
                <a:latin typeface="HG丸ｺﾞｼｯｸM-PRO" pitchFamily="50" charset="-128"/>
                <a:ea typeface="HG丸ｺﾞｼｯｸM-PRO" pitchFamily="50" charset="-128"/>
              </a:rPr>
              <a:t>60</a:t>
            </a:r>
            <a:r>
              <a:rPr lang="ja-JP" altLang="en-US" sz="1400" b="1" dirty="0" smtClean="0">
                <a:latin typeface="HG丸ｺﾞｼｯｸM-PRO" pitchFamily="50" charset="-128"/>
                <a:ea typeface="HG丸ｺﾞｼｯｸM-PRO" pitchFamily="50" charset="-128"/>
              </a:rPr>
              <a:t>歳以上で死亡した中国残留邦人等</a:t>
            </a:r>
            <a:endParaRPr lang="en-US" altLang="ja-JP" sz="1400" b="1" dirty="0" smtClean="0">
              <a:latin typeface="HG丸ｺﾞｼｯｸM-PRO" pitchFamily="50" charset="-128"/>
              <a:ea typeface="HG丸ｺﾞｼｯｸM-PRO" pitchFamily="50" charset="-128"/>
            </a:endParaRPr>
          </a:p>
          <a:p>
            <a:pPr lvl="0" algn="just"/>
            <a:r>
              <a:rPr lang="en-US" altLang="ja-JP" sz="1400" b="1"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の配偶者で、生活保護を受給していた方　</a:t>
            </a:r>
            <a:r>
              <a:rPr lang="ja-JP" altLang="en-US" sz="1200" dirty="0" smtClean="0">
                <a:latin typeface="HG丸ｺﾞｼｯｸM-PRO" pitchFamily="50" charset="-128"/>
                <a:ea typeface="HG丸ｺﾞｼｯｸM-PRO" pitchFamily="50" charset="-128"/>
              </a:rPr>
              <a:t>　</a:t>
            </a:r>
            <a:endParaRPr kumimoji="1" lang="ja-JP" altLang="en-US" sz="1200" b="0" i="0" u="none" strike="noStrike" cap="none" normalizeH="0" dirty="0" smtClean="0">
              <a:ln>
                <a:noFill/>
              </a:ln>
              <a:solidFill>
                <a:schemeClr val="tx1"/>
              </a:solidFill>
              <a:effectLst/>
              <a:latin typeface="Arial" charset="0"/>
              <a:ea typeface="ＭＳ Ｐゴシック" pitchFamily="50" charset="-128"/>
            </a:endParaRPr>
          </a:p>
        </p:txBody>
      </p:sp>
      <p:sp>
        <p:nvSpPr>
          <p:cNvPr id="20" name="テキスト ボックス 19"/>
          <p:cNvSpPr txBox="1"/>
          <p:nvPr/>
        </p:nvSpPr>
        <p:spPr>
          <a:xfrm>
            <a:off x="683965" y="5869037"/>
            <a:ext cx="5817020" cy="3052118"/>
          </a:xfrm>
          <a:prstGeom prst="rect">
            <a:avLst/>
          </a:prstGeom>
          <a:noFill/>
        </p:spPr>
        <p:txBody>
          <a:bodyPr wrap="square" rtlCol="0">
            <a:spAutoFit/>
          </a:bodyPr>
          <a:lstStyle/>
          <a:p>
            <a:r>
              <a:rPr lang="ja-JP" altLang="en-US"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rPr>
              <a:t>「満額の老齢基礎年金等の支給」</a:t>
            </a:r>
            <a:r>
              <a:rPr lang="ja-JP" altLang="en-US" b="1" spc="-150"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rPr>
              <a:t>の対象となる方</a:t>
            </a:r>
            <a:endParaRPr lang="ja-JP" altLang="en-US" b="1" dirty="0" smtClean="0">
              <a:solidFill>
                <a:srgbClr val="000099"/>
              </a:solidFill>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次の要件のすべてに該当する中国残留邦人等の方々となります。</a:t>
            </a:r>
          </a:p>
          <a:p>
            <a:pPr algn="l">
              <a:lnSpc>
                <a:spcPts val="400"/>
              </a:lnSpc>
              <a:spcBef>
                <a:spcPts val="593"/>
              </a:spcBef>
            </a:pPr>
            <a:endParaRPr lang="ja-JP" altLang="en-US" sz="1400" dirty="0" smtClean="0">
              <a:latin typeface="HG丸ｺﾞｼｯｸM-PRO" pitchFamily="50" charset="-128"/>
              <a:ea typeface="HG丸ｺﾞｼｯｸM-PRO" pitchFamily="50" charset="-128"/>
            </a:endParaRPr>
          </a:p>
          <a:p>
            <a:pPr indent="177800" algn="l">
              <a:lnSpc>
                <a:spcPct val="150000"/>
              </a:lnSpc>
            </a:pPr>
            <a:r>
              <a:rPr lang="ja-JP" altLang="en-US" sz="1300" b="1" dirty="0" smtClean="0">
                <a:latin typeface="HG丸ｺﾞｼｯｸM-PRO" pitchFamily="50" charset="-128"/>
                <a:ea typeface="HG丸ｺﾞｼｯｸM-PRO" pitchFamily="50" charset="-128"/>
              </a:rPr>
              <a:t>①　明治４４（１９１１）年４月２日以後に生まれた方</a:t>
            </a:r>
          </a:p>
          <a:p>
            <a:pPr indent="177800" algn="l">
              <a:lnSpc>
                <a:spcPct val="150000"/>
              </a:lnSpc>
            </a:pPr>
            <a:r>
              <a:rPr lang="ja-JP" altLang="en-US" sz="1300" b="1" dirty="0" smtClean="0">
                <a:latin typeface="HG丸ｺﾞｼｯｸM-PRO" pitchFamily="50" charset="-128"/>
                <a:ea typeface="HG丸ｺﾞｼｯｸM-PRO" pitchFamily="50" charset="-128"/>
              </a:rPr>
              <a:t>②　昭和２１（１９４６）年１２月３１日以前に生まれた方</a:t>
            </a:r>
            <a:endParaRPr lang="en-US" altLang="ja-JP" sz="1300" b="1" dirty="0" smtClean="0">
              <a:latin typeface="HG丸ｺﾞｼｯｸM-PRO" pitchFamily="50" charset="-128"/>
              <a:ea typeface="HG丸ｺﾞｼｯｸM-PRO" pitchFamily="50" charset="-128"/>
            </a:endParaRPr>
          </a:p>
          <a:p>
            <a:pPr algn="l"/>
            <a:r>
              <a:rPr lang="ja-JP" altLang="en-US" sz="14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昭和２２（１９４７）年１月１日以後に生まれ、昭和２１（１９４６）</a:t>
            </a:r>
            <a:endParaRPr lang="en-US" altLang="ja-JP" sz="1200" dirty="0" smtClean="0">
              <a:latin typeface="HG丸ｺﾞｼｯｸM-PRO" pitchFamily="50" charset="-128"/>
              <a:ea typeface="HG丸ｺﾞｼｯｸM-PRO" pitchFamily="50" charset="-128"/>
            </a:endParaRPr>
          </a:p>
          <a:p>
            <a:pPr indent="534988" algn="l"/>
            <a:r>
              <a:rPr lang="ja-JP" altLang="en-US" sz="1200" dirty="0" smtClean="0">
                <a:latin typeface="HG丸ｺﾞｼｯｸM-PRO" pitchFamily="50" charset="-128"/>
                <a:ea typeface="HG丸ｺﾞｼｯｸM-PRO" pitchFamily="50" charset="-128"/>
              </a:rPr>
              <a:t>年１２月３１日以前に生まれた永住帰国した中国残留邦人等に準ずる事情</a:t>
            </a:r>
            <a:endParaRPr lang="en-US" altLang="ja-JP" sz="1200" dirty="0" smtClean="0">
              <a:latin typeface="HG丸ｺﾞｼｯｸM-PRO" pitchFamily="50" charset="-128"/>
              <a:ea typeface="HG丸ｺﾞｼｯｸM-PRO" pitchFamily="50" charset="-128"/>
            </a:endParaRPr>
          </a:p>
          <a:p>
            <a:pPr marL="534988" algn="l"/>
            <a:r>
              <a:rPr lang="ja-JP" altLang="en-US" sz="1200" dirty="0" smtClean="0">
                <a:latin typeface="HG丸ｺﾞｼｯｸM-PRO" pitchFamily="50" charset="-128"/>
                <a:ea typeface="HG丸ｺﾞｼｯｸM-PRO" pitchFamily="50" charset="-128"/>
              </a:rPr>
              <a:t>のあるものとして、厚生労働大臣が認める６０歳以上の方を含みます。</a:t>
            </a:r>
          </a:p>
          <a:p>
            <a:pPr indent="177800" algn="l">
              <a:lnSpc>
                <a:spcPct val="150000"/>
              </a:lnSpc>
            </a:pPr>
            <a:r>
              <a:rPr lang="ja-JP" altLang="en-US" sz="1300" b="1" dirty="0" smtClean="0">
                <a:latin typeface="HG丸ｺﾞｼｯｸM-PRO" pitchFamily="50" charset="-128"/>
                <a:ea typeface="HG丸ｺﾞｼｯｸM-PRO" pitchFamily="50" charset="-128"/>
              </a:rPr>
              <a:t>③　永住帰国した日から引き続き１年以上日本国内に住所のある方</a:t>
            </a:r>
          </a:p>
          <a:p>
            <a:pPr indent="177800" algn="l">
              <a:lnSpc>
                <a:spcPct val="150000"/>
              </a:lnSpc>
            </a:pPr>
            <a:r>
              <a:rPr lang="ja-JP" altLang="en-US" sz="1300" b="1" dirty="0" smtClean="0">
                <a:latin typeface="HG丸ｺﾞｼｯｸM-PRO" pitchFamily="50" charset="-128"/>
                <a:ea typeface="HG丸ｺﾞｼｯｸM-PRO" pitchFamily="50" charset="-128"/>
              </a:rPr>
              <a:t>④　昭和３６（１９６１）年４月１日以後に初めて永住帰国した方</a:t>
            </a:r>
            <a:endParaRPr lang="en-US" altLang="ja-JP" sz="1300" b="1" dirty="0" smtClean="0">
              <a:latin typeface="HG丸ｺﾞｼｯｸM-PRO" pitchFamily="50" charset="-128"/>
              <a:ea typeface="HG丸ｺﾞｼｯｸM-PRO" pitchFamily="50" charset="-128"/>
            </a:endParaRPr>
          </a:p>
          <a:p>
            <a:pPr algn="l">
              <a:lnSpc>
                <a:spcPts val="600"/>
              </a:lnSpc>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r>
              <a:rPr lang="ja-JP" altLang="en-US" sz="14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lang="ja-JP" altLang="en-US" sz="1200" b="1" dirty="0" smtClean="0">
                <a:latin typeface="HG丸ｺﾞｼｯｸM-PRO" pitchFamily="50" charset="-128"/>
                <a:ea typeface="HG丸ｺﾞｼｯｸM-PRO" pitchFamily="50" charset="-128"/>
              </a:rPr>
              <a:t>「満額の老齢基礎年金等の支給」のための一時金の支給を受けるためには、</a:t>
            </a:r>
          </a:p>
          <a:p>
            <a:pPr algn="l"/>
            <a:r>
              <a:rPr lang="ja-JP" altLang="en-US" sz="1200" b="1" dirty="0" smtClean="0">
                <a:latin typeface="HG丸ｺﾞｼｯｸM-PRO" pitchFamily="50" charset="-128"/>
                <a:ea typeface="HG丸ｺﾞｼｯｸM-PRO" pitchFamily="50" charset="-128"/>
              </a:rPr>
              <a:t>　　</a:t>
            </a:r>
            <a:r>
              <a:rPr lang="ja-JP" altLang="en-US" sz="1200" b="1" u="sng" dirty="0" smtClean="0">
                <a:latin typeface="HG丸ｺﾞｼｯｸM-PRO" pitchFamily="50" charset="-128"/>
                <a:ea typeface="HG丸ｺﾞｼｯｸM-PRO" pitchFamily="50" charset="-128"/>
              </a:rPr>
              <a:t>厚生労働省への申請</a:t>
            </a:r>
            <a:r>
              <a:rPr lang="ja-JP" altLang="en-US" sz="1200" b="1" dirty="0" smtClean="0">
                <a:latin typeface="HG丸ｺﾞｼｯｸM-PRO" pitchFamily="50" charset="-128"/>
                <a:ea typeface="HG丸ｺﾞｼｯｸM-PRO" pitchFamily="50" charset="-128"/>
              </a:rPr>
              <a:t>が必要となります。</a:t>
            </a:r>
          </a:p>
        </p:txBody>
      </p:sp>
      <p:sp>
        <p:nvSpPr>
          <p:cNvPr id="23" name="右カーブ矢印 22"/>
          <p:cNvSpPr/>
          <p:nvPr/>
        </p:nvSpPr>
        <p:spPr bwMode="auto">
          <a:xfrm rot="21168574">
            <a:off x="292869" y="3314677"/>
            <a:ext cx="794872" cy="3005479"/>
          </a:xfrm>
          <a:prstGeom prst="curvedRightArrow">
            <a:avLst>
              <a:gd name="adj1" fmla="val 21617"/>
              <a:gd name="adj2" fmla="val 51874"/>
              <a:gd name="adj3" fmla="val 31319"/>
            </a:avLst>
          </a:prstGeom>
          <a:solidFill>
            <a:schemeClr val="accent6">
              <a:lumMod val="40000"/>
              <a:lumOff val="60000"/>
            </a:schemeClr>
          </a:solidFill>
          <a:ln w="9525" cap="flat" cmpd="sng" algn="ctr">
            <a:solidFill>
              <a:schemeClr val="accent6">
                <a:lumMod val="40000"/>
                <a:lumOff val="6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291066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755973" y="612454"/>
            <a:ext cx="5544616" cy="5454223"/>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sz="2000" dirty="0" smtClean="0">
                <a:latin typeface="+mn-ea"/>
                <a:ea typeface="ＤＨＰ特太ゴシック体" pitchFamily="2" charset="-128"/>
              </a:rPr>
              <a:t>支援給付の対象とならない配偶者</a:t>
            </a:r>
            <a:endParaRPr lang="en-US" altLang="ja-JP" sz="2000" dirty="0" smtClean="0">
              <a:latin typeface="+mn-ea"/>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ts val="1900"/>
              </a:lnSpc>
              <a:spcBef>
                <a:spcPts val="0"/>
              </a:spcBef>
              <a:tabLst>
                <a:tab pos="178785" algn="l"/>
              </a:tabLst>
            </a:pPr>
            <a:r>
              <a:rPr lang="ja-JP" altLang="en-US" sz="1400" dirty="0" smtClean="0">
                <a:latin typeface="HG丸ｺﾞｼｯｸM-PRO" pitchFamily="50" charset="-128"/>
                <a:ea typeface="HG丸ｺﾞｼｯｸM-PRO" pitchFamily="50" charset="-128"/>
              </a:rPr>
              <a:t>　　以下のような配偶者は、支援給付を受けられません。</a:t>
            </a:r>
            <a:r>
              <a:rPr lang="ja-JP" altLang="en-US" sz="1400" b="1" dirty="0" smtClean="0">
                <a:latin typeface="HG丸ｺﾞｼｯｸM-PRO" pitchFamily="50" charset="-128"/>
                <a:ea typeface="HG丸ｺﾞｼｯｸM-PRO" pitchFamily="50" charset="-128"/>
              </a:rPr>
              <a:t>　</a:t>
            </a:r>
            <a:r>
              <a:rPr lang="ja-JP" altLang="en-US" sz="1100" b="1" dirty="0" smtClean="0">
                <a:latin typeface="HG丸ｺﾞｼｯｸM-PRO" pitchFamily="50" charset="-128"/>
                <a:ea typeface="HG丸ｺﾞｼｯｸM-PRO" pitchFamily="50" charset="-128"/>
              </a:rPr>
              <a:t>　</a:t>
            </a:r>
          </a:p>
          <a:p>
            <a:pPr algn="l">
              <a:spcBef>
                <a:spcPts val="600"/>
              </a:spcBef>
              <a:defRPr/>
            </a:pPr>
            <a:r>
              <a:rPr lang="ja-JP" altLang="en-US" sz="1100" b="1" dirty="0" smtClean="0">
                <a:latin typeface="HG丸ｺﾞｼｯｸM-PRO" pitchFamily="50" charset="-128"/>
                <a:ea typeface="HG丸ｺﾞｼｯｸM-PRO" pitchFamily="50" charset="-128"/>
              </a:rPr>
              <a:t>　　</a:t>
            </a:r>
            <a:endParaRPr lang="en-US" altLang="ja-JP" sz="1400" b="1" dirty="0" smtClean="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１　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月１日に、支援給付を受けていない配偶者（特定配偶者を除く）</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２　中国残留邦人等と婚姻した日が、平成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月１日以後である配偶者</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３　中国残留邦人等が死亡し、別の中国残留邦人等と再婚した配偶者で、再婚した日</a:t>
            </a:r>
            <a:r>
              <a:rPr lang="ja-JP" altLang="en-US" sz="1400" dirty="0">
                <a:latin typeface="HG丸ｺﾞｼｯｸM-PRO" pitchFamily="50" charset="-128"/>
                <a:ea typeface="HG丸ｺﾞｼｯｸM-PRO" pitchFamily="50" charset="-128"/>
              </a:rPr>
              <a:t>が平成</a:t>
            </a:r>
            <a:r>
              <a:rPr lang="en-US" altLang="ja-JP" sz="1400" dirty="0">
                <a:latin typeface="HG丸ｺﾞｼｯｸM-PRO" pitchFamily="50" charset="-128"/>
                <a:ea typeface="HG丸ｺﾞｼｯｸM-PRO" pitchFamily="50" charset="-128"/>
              </a:rPr>
              <a:t>26</a:t>
            </a:r>
            <a:r>
              <a:rPr lang="ja-JP" altLang="en-US" sz="1400" dirty="0">
                <a:latin typeface="HG丸ｺﾞｼｯｸM-PRO" pitchFamily="50" charset="-128"/>
                <a:ea typeface="HG丸ｺﾞｼｯｸM-PRO" pitchFamily="50" charset="-128"/>
              </a:rPr>
              <a:t>年</a:t>
            </a:r>
            <a:r>
              <a:rPr lang="en-US" altLang="ja-JP" sz="1400" dirty="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日</a:t>
            </a:r>
            <a:r>
              <a:rPr lang="ja-JP" altLang="en-US" sz="1400" dirty="0">
                <a:latin typeface="HG丸ｺﾞｼｯｸM-PRO" pitchFamily="50" charset="-128"/>
                <a:ea typeface="HG丸ｺﾞｼｯｸM-PRO" pitchFamily="50" charset="-128"/>
              </a:rPr>
              <a:t>以後で</a:t>
            </a:r>
            <a:r>
              <a:rPr lang="ja-JP" altLang="en-US" sz="1400" dirty="0" smtClean="0">
                <a:latin typeface="HG丸ｺﾞｼｯｸM-PRO" pitchFamily="50" charset="-128"/>
                <a:ea typeface="HG丸ｺﾞｼｯｸM-PRO" pitchFamily="50" charset="-128"/>
              </a:rPr>
              <a:t>ある場合</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４　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日より前に中国残留邦人等と離婚して、その後同じ中国残留邦人等と復縁した配偶者で、復縁した日が</a:t>
            </a:r>
            <a:r>
              <a:rPr lang="ja-JP" altLang="en-US" sz="1400" dirty="0">
                <a:latin typeface="HG丸ｺﾞｼｯｸM-PRO" pitchFamily="50" charset="-128"/>
                <a:ea typeface="HG丸ｺﾞｼｯｸM-PRO" pitchFamily="50" charset="-128"/>
              </a:rPr>
              <a:t>平成</a:t>
            </a:r>
            <a:r>
              <a:rPr lang="en-US" altLang="ja-JP" sz="1400" dirty="0">
                <a:latin typeface="HG丸ｺﾞｼｯｸM-PRO" pitchFamily="50" charset="-128"/>
                <a:ea typeface="HG丸ｺﾞｼｯｸM-PRO" pitchFamily="50" charset="-128"/>
              </a:rPr>
              <a:t>26</a:t>
            </a:r>
            <a:r>
              <a:rPr lang="ja-JP" altLang="en-US" sz="1400" dirty="0">
                <a:latin typeface="HG丸ｺﾞｼｯｸM-PRO" pitchFamily="50" charset="-128"/>
                <a:ea typeface="HG丸ｺﾞｼｯｸM-PRO" pitchFamily="50" charset="-128"/>
              </a:rPr>
              <a:t>年</a:t>
            </a:r>
            <a:r>
              <a:rPr lang="en-US" altLang="ja-JP" sz="1400" dirty="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月１日</a:t>
            </a:r>
            <a:r>
              <a:rPr lang="ja-JP" altLang="en-US" sz="1400" dirty="0">
                <a:latin typeface="HG丸ｺﾞｼｯｸM-PRO" pitchFamily="50" charset="-128"/>
                <a:ea typeface="HG丸ｺﾞｼｯｸM-PRO" pitchFamily="50" charset="-128"/>
              </a:rPr>
              <a:t>以後である</a:t>
            </a:r>
            <a:r>
              <a:rPr lang="ja-JP" altLang="en-US" sz="1400" dirty="0" smtClean="0">
                <a:latin typeface="HG丸ｺﾞｼｯｸM-PRO" pitchFamily="50" charset="-128"/>
                <a:ea typeface="HG丸ｺﾞｼｯｸM-PRO" pitchFamily="50" charset="-128"/>
              </a:rPr>
              <a:t>場合</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lvl="0" indent="-176213" algn="l">
              <a:defRPr/>
            </a:pPr>
            <a:r>
              <a:rPr lang="ja-JP" altLang="en-US" sz="1400" dirty="0" smtClean="0">
                <a:latin typeface="HG丸ｺﾞｼｯｸM-PRO" pitchFamily="50" charset="-128"/>
                <a:ea typeface="HG丸ｺﾞｼｯｸM-PRO" pitchFamily="50" charset="-128"/>
              </a:rPr>
              <a:t>５　</a:t>
            </a:r>
            <a:r>
              <a:rPr lang="ja-JP" altLang="en-US" sz="1400" dirty="0">
                <a:solidFill>
                  <a:srgbClr val="000000"/>
                </a:solidFill>
                <a:latin typeface="HG丸ｺﾞｼｯｸM-PRO" pitchFamily="50" charset="-128"/>
                <a:ea typeface="HG丸ｺﾞｼｯｸM-PRO" pitchFamily="50" charset="-128"/>
              </a:rPr>
              <a:t>中国残留邦人等が死亡し</a:t>
            </a:r>
            <a:r>
              <a:rPr lang="ja-JP" altLang="en-US" sz="1400" dirty="0" smtClean="0">
                <a:solidFill>
                  <a:srgbClr val="000000"/>
                </a:solidFill>
                <a:latin typeface="HG丸ｺﾞｼｯｸM-PRO" pitchFamily="50" charset="-128"/>
                <a:ea typeface="HG丸ｺﾞｼｯｸM-PRO" pitchFamily="50" charset="-128"/>
              </a:rPr>
              <a:t>、中国</a:t>
            </a:r>
            <a:r>
              <a:rPr lang="ja-JP" altLang="en-US" sz="1400" dirty="0">
                <a:solidFill>
                  <a:srgbClr val="000000"/>
                </a:solidFill>
                <a:latin typeface="HG丸ｺﾞｼｯｸM-PRO" pitchFamily="50" charset="-128"/>
                <a:ea typeface="HG丸ｺﾞｼｯｸM-PRO" pitchFamily="50" charset="-128"/>
              </a:rPr>
              <a:t>残留邦人</a:t>
            </a:r>
            <a:r>
              <a:rPr lang="ja-JP" altLang="en-US" sz="1400" dirty="0" smtClean="0">
                <a:solidFill>
                  <a:srgbClr val="000000"/>
                </a:solidFill>
                <a:latin typeface="HG丸ｺﾞｼｯｸM-PRO" pitchFamily="50" charset="-128"/>
                <a:ea typeface="HG丸ｺﾞｼｯｸM-PRO" pitchFamily="50" charset="-128"/>
              </a:rPr>
              <a:t>等以外の者と</a:t>
            </a:r>
            <a:r>
              <a:rPr lang="ja-JP" altLang="en-US" sz="1400" dirty="0">
                <a:solidFill>
                  <a:srgbClr val="000000"/>
                </a:solidFill>
                <a:latin typeface="HG丸ｺﾞｼｯｸM-PRO" pitchFamily="50" charset="-128"/>
                <a:ea typeface="HG丸ｺﾞｼｯｸM-PRO" pitchFamily="50" charset="-128"/>
              </a:rPr>
              <a:t>再婚した</a:t>
            </a:r>
            <a:r>
              <a:rPr lang="ja-JP" altLang="en-US" sz="1400" dirty="0" smtClean="0">
                <a:solidFill>
                  <a:srgbClr val="000000"/>
                </a:solidFill>
                <a:latin typeface="HG丸ｺﾞｼｯｸM-PRO" pitchFamily="50" charset="-128"/>
                <a:ea typeface="HG丸ｺﾞｼｯｸM-PRO" pitchFamily="50" charset="-128"/>
              </a:rPr>
              <a:t>配偶者</a:t>
            </a:r>
            <a:endParaRPr lang="en-US" altLang="ja-JP" sz="1400" dirty="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endParaRPr lang="en-US" altLang="ja-JP" sz="1400" dirty="0" smtClean="0">
              <a:latin typeface="HG丸ｺﾞｼｯｸM-PRO" pitchFamily="50" charset="-128"/>
              <a:ea typeface="HG丸ｺﾞｼｯｸM-PRO" pitchFamily="50" charset="-128"/>
            </a:endParaRPr>
          </a:p>
          <a:p>
            <a:pPr algn="l">
              <a:defRPr/>
            </a:pPr>
            <a:endParaRPr lang="en-US" altLang="ja-JP" sz="1400" dirty="0">
              <a:latin typeface="HG丸ｺﾞｼｯｸM-PRO" pitchFamily="50" charset="-128"/>
              <a:ea typeface="HG丸ｺﾞｼｯｸM-PRO" pitchFamily="50" charset="-128"/>
            </a:endParaRPr>
          </a:p>
          <a:p>
            <a:pPr algn="l">
              <a:lnSpc>
                <a:spcPts val="800"/>
              </a:lnSpc>
              <a:defRPr/>
            </a:pPr>
            <a:endParaRPr lang="en-US" altLang="ja-JP" sz="1400" dirty="0" smtClean="0">
              <a:latin typeface="HG丸ｺﾞｼｯｸM-PRO" pitchFamily="50" charset="-128"/>
              <a:ea typeface="HG丸ｺﾞｼｯｸM-PRO" pitchFamily="50" charset="-128"/>
            </a:endParaRPr>
          </a:p>
          <a:p>
            <a:pPr algn="l">
              <a:lnSpc>
                <a:spcPts val="600"/>
              </a:lnSpc>
              <a:spcBef>
                <a:spcPts val="600"/>
              </a:spcBef>
              <a:defRPr/>
            </a:pPr>
            <a:r>
              <a:rPr lang="ja-JP" altLang="en-US" sz="1400" b="1"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5</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7" name="図 6"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8" name="図 7"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2014378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bwMode="auto">
          <a:xfrm>
            <a:off x="755973" y="3204741"/>
            <a:ext cx="5688632" cy="5760640"/>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75600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34" name="Text Box 4"/>
          <p:cNvSpPr txBox="1">
            <a:spLocks noChangeArrowheads="1"/>
          </p:cNvSpPr>
          <p:nvPr/>
        </p:nvSpPr>
        <p:spPr bwMode="auto">
          <a:xfrm>
            <a:off x="755973" y="612454"/>
            <a:ext cx="5544616" cy="8519293"/>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sz="2000" dirty="0" smtClean="0">
                <a:latin typeface="+mn-ea"/>
                <a:ea typeface="ＤＨＰ特太ゴシック体" pitchFamily="2" charset="-128"/>
              </a:rPr>
              <a:t>支援給付の額</a:t>
            </a:r>
            <a:endParaRPr lang="en-US" altLang="ja-JP" sz="2000" dirty="0" smtClean="0">
              <a:latin typeface="+mn-ea"/>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ts val="1900"/>
              </a:lnSpc>
              <a:spcBef>
                <a:spcPts val="0"/>
              </a:spcBef>
              <a:tabLst>
                <a:tab pos="178785" algn="l"/>
              </a:tabLst>
            </a:pPr>
            <a:r>
              <a:rPr lang="ja-JP" altLang="en-US" sz="1400" dirty="0" smtClean="0">
                <a:latin typeface="HG丸ｺﾞｼｯｸM-PRO" pitchFamily="50" charset="-128"/>
                <a:ea typeface="HG丸ｺﾞｼｯｸM-PRO" pitchFamily="50" charset="-128"/>
              </a:rPr>
              <a:t>　　支援給付費は一緒に生活している世帯全員の収入（子ども世帯と同居していれば子ども世帯の収入も含まれます）から一定額を除いた額と、国が地域ごとに定めた</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生活費の基準</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最低生活費</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の額とを比べ、「生活費の基準」で定められた額よりも世帯全員の収入から一定額を除いた額が少ない場合に支給されます。</a:t>
            </a:r>
            <a:endParaRPr lang="en-US" altLang="ja-JP" sz="1400" dirty="0" smtClean="0">
              <a:latin typeface="HG丸ｺﾞｼｯｸM-PRO" pitchFamily="50" charset="-128"/>
              <a:ea typeface="HG丸ｺﾞｼｯｸM-PRO" pitchFamily="50" charset="-128"/>
            </a:endParaRPr>
          </a:p>
          <a:p>
            <a:pPr marL="178785" indent="-178785" algn="l" fontAlgn="auto">
              <a:lnSpc>
                <a:spcPts val="1900"/>
              </a:lnSpc>
              <a:spcBef>
                <a:spcPts val="0"/>
              </a:spcBef>
              <a:tabLst>
                <a:tab pos="178785" algn="l"/>
              </a:tabLst>
            </a:pPr>
            <a:r>
              <a:rPr lang="ja-JP" altLang="en-US" sz="1400" dirty="0" smtClean="0">
                <a:latin typeface="HG丸ｺﾞｼｯｸM-PRO" pitchFamily="50" charset="-128"/>
                <a:ea typeface="HG丸ｺﾞｼｯｸM-PRO" pitchFamily="50" charset="-128"/>
              </a:rPr>
              <a:t>　　支援給付費は、「生活費の基準」で定められた額に足りない額となります。このため、支援給付費が「生活費の基準」で定められた額より少ない場合や支給が受けられない場合があります。</a:t>
            </a:r>
            <a:endParaRPr lang="en-US" altLang="ja-JP" sz="1400" dirty="0" smtClean="0">
              <a:latin typeface="HG丸ｺﾞｼｯｸM-PRO" pitchFamily="50" charset="-128"/>
              <a:ea typeface="HG丸ｺﾞｼｯｸM-PRO" pitchFamily="50" charset="-128"/>
            </a:endParaRPr>
          </a:p>
          <a:p>
            <a:pPr algn="l">
              <a:spcBef>
                <a:spcPts val="600"/>
              </a:spcBef>
              <a:defRPr/>
            </a:pPr>
            <a:r>
              <a:rPr lang="ja-JP" altLang="en-US" sz="1400" b="1" dirty="0" smtClean="0">
                <a:latin typeface="HG丸ｺﾞｼｯｸM-PRO" pitchFamily="50" charset="-128"/>
                <a:ea typeface="HG丸ｺﾞｼｯｸM-PRO" pitchFamily="50" charset="-128"/>
              </a:rPr>
              <a:t>　</a:t>
            </a:r>
            <a:r>
              <a:rPr lang="ja-JP" altLang="en-US" sz="1100" b="1" dirty="0" smtClean="0">
                <a:latin typeface="HG丸ｺﾞｼｯｸM-PRO" pitchFamily="50" charset="-128"/>
                <a:ea typeface="HG丸ｺﾞｼｯｸM-PRO" pitchFamily="50" charset="-128"/>
              </a:rPr>
              <a:t>　</a:t>
            </a:r>
          </a:p>
          <a:p>
            <a:pPr algn="l">
              <a:spcBef>
                <a:spcPts val="600"/>
              </a:spcBef>
              <a:defRPr/>
            </a:pPr>
            <a:r>
              <a:rPr lang="ja-JP" altLang="en-US" sz="1100" b="1"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＜「生活費の基準」で定められた額とは＞</a:t>
            </a:r>
          </a:p>
          <a:p>
            <a:pPr algn="l">
              <a:lnSpc>
                <a:spcPts val="0"/>
              </a:lnSpc>
              <a:spcBef>
                <a:spcPts val="600"/>
              </a:spcBef>
              <a:defRPr/>
            </a:pPr>
            <a:endParaRPr lang="en-US" altLang="ja-JP" sz="1400" b="1" dirty="0" smtClean="0">
              <a:latin typeface="HG丸ｺﾞｼｯｸM-PRO" pitchFamily="50" charset="-128"/>
              <a:ea typeface="HG丸ｺﾞｼｯｸM-PRO" pitchFamily="50" charset="-128"/>
            </a:endParaRPr>
          </a:p>
          <a:p>
            <a:pPr algn="l">
              <a:defRPr/>
            </a:pPr>
            <a:r>
              <a:rPr lang="ja-JP" altLang="en-US" sz="1400" b="1"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国で地域ごとに定めた「生活費の基準」による</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ヵ月の生活費　　</a:t>
            </a:r>
            <a:endParaRPr lang="en-US" altLang="ja-JP" sz="1400" dirty="0" smtClean="0">
              <a:latin typeface="HG丸ｺﾞｼｯｸM-PRO" pitchFamily="50" charset="-128"/>
              <a:ea typeface="HG丸ｺﾞｼｯｸM-PRO" pitchFamily="50" charset="-128"/>
            </a:endParaRPr>
          </a:p>
          <a:p>
            <a:pPr algn="l">
              <a:defRPr/>
            </a:pPr>
            <a:r>
              <a:rPr lang="ja-JP" altLang="en-US" sz="1400" dirty="0" smtClean="0">
                <a:latin typeface="HG丸ｺﾞｼｯｸM-PRO" pitchFamily="50" charset="-128"/>
                <a:ea typeface="HG丸ｺﾞｼｯｸM-PRO" pitchFamily="50" charset="-128"/>
              </a:rPr>
              <a:t>　をいいます。</a:t>
            </a:r>
          </a:p>
          <a:p>
            <a:pPr algn="l">
              <a:defRPr/>
            </a:pPr>
            <a:r>
              <a:rPr lang="ja-JP" altLang="en-US" sz="1400" dirty="0" smtClean="0">
                <a:latin typeface="HG丸ｺﾞｼｯｸM-PRO" pitchFamily="50" charset="-128"/>
                <a:ea typeface="HG丸ｺﾞｼｯｸM-PRO" pitchFamily="50" charset="-128"/>
              </a:rPr>
              <a:t>　　この額は、世帯の人数や年齢及び必要な支援により計算され</a:t>
            </a:r>
            <a:r>
              <a:rPr lang="ja-JP" altLang="en-US" sz="1400" dirty="0" err="1" smtClean="0">
                <a:latin typeface="HG丸ｺﾞｼｯｸM-PRO" pitchFamily="50" charset="-128"/>
                <a:ea typeface="HG丸ｺﾞｼｯｸM-PRO" pitchFamily="50" charset="-128"/>
              </a:rPr>
              <a:t>ま</a:t>
            </a:r>
            <a:endParaRPr lang="en-US" altLang="ja-JP" sz="1400" dirty="0" smtClean="0">
              <a:latin typeface="HG丸ｺﾞｼｯｸM-PRO" pitchFamily="50" charset="-128"/>
              <a:ea typeface="HG丸ｺﾞｼｯｸM-PRO" pitchFamily="50" charset="-128"/>
            </a:endParaRPr>
          </a:p>
          <a:p>
            <a:pPr algn="l">
              <a:defRPr/>
            </a:pPr>
            <a:r>
              <a:rPr lang="ja-JP" altLang="en-US" sz="1400" dirty="0" smtClean="0">
                <a:latin typeface="HG丸ｺﾞｼｯｸM-PRO" pitchFamily="50" charset="-128"/>
                <a:ea typeface="HG丸ｺﾞｼｯｸM-PRO" pitchFamily="50" charset="-128"/>
              </a:rPr>
              <a:t>　す。</a:t>
            </a:r>
          </a:p>
          <a:p>
            <a:pPr algn="l">
              <a:lnSpc>
                <a:spcPts val="800"/>
              </a:lnSpc>
              <a:defRPr/>
            </a:pPr>
            <a:endParaRPr lang="en-US" altLang="ja-JP" sz="1400" dirty="0" smtClean="0">
              <a:latin typeface="HG丸ｺﾞｼｯｸM-PRO" pitchFamily="50" charset="-128"/>
              <a:ea typeface="HG丸ｺﾞｼｯｸM-PRO" pitchFamily="50" charset="-128"/>
            </a:endParaRPr>
          </a:p>
          <a:p>
            <a:pPr algn="l">
              <a:lnSpc>
                <a:spcPts val="600"/>
              </a:lnSpc>
              <a:spcBef>
                <a:spcPts val="600"/>
              </a:spcBef>
              <a:defRPr/>
            </a:pPr>
            <a:r>
              <a:rPr lang="ja-JP" altLang="en-US" sz="1400" b="1" dirty="0" smtClean="0">
                <a:latin typeface="HG丸ｺﾞｼｯｸM-PRO" pitchFamily="50" charset="-128"/>
                <a:ea typeface="HG丸ｺﾞｼｯｸM-PRO" pitchFamily="50" charset="-128"/>
              </a:rPr>
              <a:t>　　＜収入とは＞ </a:t>
            </a:r>
          </a:p>
          <a:p>
            <a:pPr algn="l">
              <a:lnSpc>
                <a:spcPts val="0"/>
              </a:lnSpc>
              <a:spcBef>
                <a:spcPts val="600"/>
              </a:spcBef>
              <a:defRPr/>
            </a:pPr>
            <a:endParaRPr lang="en-US" altLang="ja-JP" sz="1400" b="1" dirty="0" smtClean="0">
              <a:latin typeface="HG丸ｺﾞｼｯｸM-PRO" pitchFamily="50" charset="-128"/>
              <a:ea typeface="HG丸ｺﾞｼｯｸM-PRO" pitchFamily="50" charset="-128"/>
            </a:endParaRPr>
          </a:p>
          <a:p>
            <a:pPr marL="178785" indent="-178785" algn="l">
              <a:spcBef>
                <a:spcPts val="300"/>
              </a:spcBef>
              <a:spcAft>
                <a:spcPts val="300"/>
              </a:spcAft>
              <a:defRPr/>
            </a:pPr>
            <a:r>
              <a:rPr lang="ja-JP" altLang="en-US" sz="1400" b="1"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世帯（同居する子ども世帯を含む）全員の働いて得た収入、年金や手当など他の法律により支給される金銭、親族からの援助、保険金、資産を貸したり売ったりして得た収入の全部を合計したものです。</a:t>
            </a:r>
            <a:endParaRPr lang="en-US" altLang="ja-JP" sz="1400" dirty="0" smtClean="0">
              <a:latin typeface="HG丸ｺﾞｼｯｸM-PRO" pitchFamily="50" charset="-128"/>
              <a:ea typeface="HG丸ｺﾞｼｯｸM-PRO" pitchFamily="50" charset="-128"/>
            </a:endParaRPr>
          </a:p>
          <a:p>
            <a:pPr marL="178785" indent="-178785" algn="l">
              <a:spcBef>
                <a:spcPts val="300"/>
              </a:spcBef>
              <a:spcAft>
                <a:spcPts val="300"/>
              </a:spcAft>
              <a:defRPr/>
            </a:pPr>
            <a:r>
              <a:rPr lang="ja-JP" altLang="en-US" sz="1400" dirty="0" smtClean="0">
                <a:latin typeface="HG丸ｺﾞｼｯｸM-PRO" pitchFamily="50" charset="-128"/>
                <a:ea typeface="HG丸ｺﾞｼｯｸM-PRO" pitchFamily="50" charset="-128"/>
              </a:rPr>
              <a:t>      支援給付費の算定に当たって、以下の収入については収入認定から除くこととなっています。すなわち、以下の収入の額は支援給付費から引かれず手元に残ることになります。</a:t>
            </a:r>
            <a:endParaRPr lang="en-US" altLang="ja-JP" sz="1400" dirty="0" smtClean="0">
              <a:latin typeface="HG丸ｺﾞｼｯｸM-PRO" pitchFamily="50" charset="-128"/>
              <a:ea typeface="HG丸ｺﾞｼｯｸM-PRO" pitchFamily="50" charset="-128"/>
            </a:endParaRPr>
          </a:p>
          <a:p>
            <a:pPr marL="178785" indent="-178785" algn="l">
              <a:spcBef>
                <a:spcPts val="600"/>
              </a:spcBef>
              <a:spcAft>
                <a:spcPts val="200"/>
              </a:spcAft>
              <a:defRPr/>
            </a:pPr>
            <a:r>
              <a:rPr lang="ja-JP" altLang="en-US" sz="1400" dirty="0" smtClean="0">
                <a:latin typeface="HG丸ｺﾞｼｯｸM-PRO" pitchFamily="50" charset="-128"/>
                <a:ea typeface="HG丸ｺﾞｼｯｸM-PRO" pitchFamily="50" charset="-128"/>
              </a:rPr>
              <a:t>　　・中国残留邦人等ご本人の満額の老齢基礎年金の月額に</a:t>
            </a:r>
            <a:r>
              <a:rPr lang="ja-JP" altLang="en-US" sz="1400" dirty="0" err="1" smtClean="0">
                <a:latin typeface="HG丸ｺﾞｼｯｸM-PRO" pitchFamily="50" charset="-128"/>
                <a:ea typeface="HG丸ｺﾞｼｯｸM-PRO" pitchFamily="50" charset="-128"/>
              </a:rPr>
              <a:t>相当す</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る公的年金の収入</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・中国残留邦人等ご本人の満額の老齢基礎年金の月額を超える</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公的年金の収入の３割</a:t>
            </a:r>
            <a:endParaRPr lang="en-US" altLang="ja-JP" sz="1400" dirty="0" smtClean="0">
              <a:latin typeface="HG丸ｺﾞｼｯｸM-PRO" pitchFamily="50" charset="-128"/>
              <a:ea typeface="HG丸ｺﾞｼｯｸM-PRO" pitchFamily="50" charset="-128"/>
            </a:endParaRPr>
          </a:p>
          <a:p>
            <a:pPr marL="541338" indent="-179388" algn="l">
              <a:spcBef>
                <a:spcPts val="0"/>
              </a:spcBef>
              <a:spcAft>
                <a:spcPts val="200"/>
              </a:spcAft>
              <a:defRPr/>
            </a:pPr>
            <a:r>
              <a:rPr lang="ja-JP" altLang="en-US" sz="1400" dirty="0" smtClean="0">
                <a:latin typeface="HG丸ｺﾞｼｯｸM-PRO" pitchFamily="50" charset="-128"/>
                <a:ea typeface="HG丸ｺﾞｼｯｸM-PRO" pitchFamily="50" charset="-128"/>
              </a:rPr>
              <a:t>・中国残留邦人等が亡くなられた後、残された配偶者が受ける配偶者支援金</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・中国残留邦人等ご本人とその配偶者の公的年金以外の収入の</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おおむね３割</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6</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999367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3965" y="612454"/>
            <a:ext cx="5544616" cy="1830154"/>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fontAlgn="auto">
              <a:lnSpc>
                <a:spcPct val="50000"/>
              </a:lnSpc>
              <a:spcBef>
                <a:spcPts val="1200"/>
              </a:spcBef>
              <a:tabLst>
                <a:tab pos="178785" algn="l"/>
              </a:tabLst>
            </a:pPr>
            <a:endParaRPr lang="ja-JP" altLang="en-US" b="1" u="sng" dirty="0" smtClean="0">
              <a:latin typeface="+mn-ea"/>
              <a:ea typeface="+mn-ea"/>
            </a:endParaRPr>
          </a:p>
          <a:p>
            <a:pPr marL="178785" indent="-178785" algn="l" fontAlgn="auto">
              <a:lnSpc>
                <a:spcPct val="50000"/>
              </a:lnSpc>
              <a:spcBef>
                <a:spcPts val="1200"/>
              </a:spcBef>
              <a:tabLst>
                <a:tab pos="178785" algn="l"/>
              </a:tabLst>
            </a:pPr>
            <a:endParaRPr lang="ja-JP" altLang="en-US" u="sng" dirty="0" smtClean="0">
              <a:latin typeface="HGPｺﾞｼｯｸE" pitchFamily="50" charset="-128"/>
              <a:ea typeface="HGPｺﾞｼｯｸE" pitchFamily="50" charset="-128"/>
            </a:endParaRPr>
          </a:p>
          <a:p>
            <a:pPr marL="178785" indent="-178785" algn="l" fontAlgn="auto">
              <a:lnSpc>
                <a:spcPct val="50000"/>
              </a:lnSpc>
              <a:spcBef>
                <a:spcPts val="1200"/>
              </a:spcBef>
              <a:tabLst>
                <a:tab pos="178785" algn="l"/>
              </a:tabLst>
            </a:pPr>
            <a:endParaRPr lang="en-US" altLang="ja-JP" u="sng" dirty="0" smtClean="0">
              <a:latin typeface="HGPｺﾞｼｯｸE" pitchFamily="50" charset="-128"/>
              <a:ea typeface="HGPｺﾞｼｯｸE" pitchFamily="50" charset="-128"/>
            </a:endParaRPr>
          </a:p>
          <a:p>
            <a:pPr marL="178785" indent="-178785" algn="l" fontAlgn="auto">
              <a:lnSpc>
                <a:spcPct val="50000"/>
              </a:lnSpc>
              <a:spcBef>
                <a:spcPct val="5000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ct val="50000"/>
              </a:lnSpc>
              <a:spcBef>
                <a:spcPct val="50000"/>
              </a:spcBef>
              <a:tabLst>
                <a:tab pos="178785" algn="l"/>
              </a:tabLst>
            </a:pPr>
            <a:endParaRPr lang="ja-JP" altLang="en-US" sz="14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7</a:t>
            </a:r>
            <a:r>
              <a:rPr lang="ja-JP" altLang="en-US" dirty="0" smtClean="0">
                <a:ea typeface="HG丸ｺﾞｼｯｸM-PRO" pitchFamily="50" charset="-128"/>
              </a:rPr>
              <a:t>－</a:t>
            </a:r>
            <a:endParaRPr lang="ja-JP" altLang="en-US" dirty="0">
              <a:ea typeface="HG丸ｺﾞｼｯｸM-PRO" pitchFamily="50" charset="-128"/>
            </a:endParaRPr>
          </a:p>
        </p:txBody>
      </p:sp>
      <p:sp>
        <p:nvSpPr>
          <p:cNvPr id="33" name="Text Box 113"/>
          <p:cNvSpPr txBox="1">
            <a:spLocks noChangeArrowheads="1"/>
          </p:cNvSpPr>
          <p:nvPr/>
        </p:nvSpPr>
        <p:spPr bwMode="auto">
          <a:xfrm>
            <a:off x="467941" y="1620565"/>
            <a:ext cx="5760640" cy="1537766"/>
          </a:xfrm>
          <a:prstGeom prst="rect">
            <a:avLst/>
          </a:prstGeom>
          <a:noFill/>
          <a:ln w="9525">
            <a:noFill/>
            <a:miter lim="800000"/>
            <a:headEnd/>
            <a:tailEnd/>
          </a:ln>
        </p:spPr>
        <p:txBody>
          <a:bodyPr wrap="square" lIns="90334" tIns="45167" rIns="90334" bIns="45167">
            <a:spAutoFit/>
          </a:bodyPr>
          <a:lstStyle/>
          <a:p>
            <a:pPr algn="l">
              <a:defRPr/>
            </a:pPr>
            <a:r>
              <a:rPr lang="ja-JP" altLang="en-US" dirty="0" smtClean="0">
                <a:latin typeface="HGPｺﾞｼｯｸE" pitchFamily="50" charset="-128"/>
                <a:ea typeface="HGPｺﾞｼｯｸE" pitchFamily="50" charset="-128"/>
              </a:rPr>
              <a:t>～基準より減額された支援給付が受けられる場合～</a:t>
            </a:r>
            <a:endParaRPr lang="ja-JP" altLang="en-US" dirty="0">
              <a:latin typeface="HGPｺﾞｼｯｸE" pitchFamily="50" charset="-128"/>
              <a:ea typeface="HGPｺﾞｼｯｸE" pitchFamily="50" charset="-128"/>
            </a:endParaRPr>
          </a:p>
          <a:p>
            <a:pPr algn="l">
              <a:spcBef>
                <a:spcPts val="600"/>
              </a:spcBef>
              <a:spcAft>
                <a:spcPts val="0"/>
              </a:spcAft>
              <a:defRPr/>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ご本人の満額の老齢基礎年金等以外に、勤労収入、厚生年金など</a:t>
            </a:r>
            <a:endParaRPr lang="en-US" altLang="ja-JP" sz="1400" u="sng" dirty="0" smtClean="0">
              <a:latin typeface="HG丸ｺﾞｼｯｸM-PRO" pitchFamily="50" charset="-128"/>
              <a:ea typeface="HG丸ｺﾞｼｯｸM-PRO"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世帯員の収入がある場合</a:t>
            </a:r>
            <a:r>
              <a:rPr lang="ja-JP" altLang="en-US" sz="1400" dirty="0" smtClean="0">
                <a:latin typeface="HG丸ｺﾞｼｯｸM-PRO" pitchFamily="50" charset="-128"/>
                <a:ea typeface="HG丸ｺﾞｼｯｸM-PRO" pitchFamily="50" charset="-128"/>
              </a:rPr>
              <a:t>は、「生活費の基準」で定められた額から、</a:t>
            </a:r>
            <a:endParaRPr lang="en-US" altLang="ja-JP" sz="1400" dirty="0" smtClean="0">
              <a:latin typeface="HG丸ｺﾞｼｯｸM-PRO" pitchFamily="50" charset="-128"/>
              <a:ea typeface="HG丸ｺﾞｼｯｸM-PRO"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世帯</a:t>
            </a:r>
            <a:r>
              <a:rPr lang="ja-JP" altLang="en-US" sz="1400" dirty="0">
                <a:latin typeface="HG丸ｺﾞｼｯｸM-PRO" pitchFamily="50" charset="-128"/>
                <a:ea typeface="HG丸ｺﾞｼｯｸM-PRO" pitchFamily="50" charset="-128"/>
              </a:rPr>
              <a:t>全員の</a:t>
            </a:r>
            <a:r>
              <a:rPr lang="ja-JP" altLang="en-US" sz="1400" dirty="0" smtClean="0">
                <a:latin typeface="HG丸ｺﾞｼｯｸM-PRO" pitchFamily="50" charset="-128"/>
                <a:ea typeface="HG丸ｺﾞｼｯｸM-PRO" pitchFamily="50" charset="-128"/>
              </a:rPr>
              <a:t>収入から一定額を除いた額を引いた残りの額が支援給付</a:t>
            </a:r>
            <a:endParaRPr lang="en-US" altLang="ja-JP" sz="1400" dirty="0" smtClean="0">
              <a:latin typeface="HG丸ｺﾞｼｯｸM-PRO" pitchFamily="50" charset="-128"/>
              <a:ea typeface="HG丸ｺﾞｼｯｸM-PRO"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として支給されます。</a:t>
            </a:r>
            <a:endParaRPr lang="en-US" altLang="ja-JP" sz="1400" dirty="0">
              <a:latin typeface="HG丸ｺﾞｼｯｸM-PRO" pitchFamily="50" charset="-128"/>
              <a:ea typeface="HG丸ｺﾞｼｯｸM-PRO" pitchFamily="50" charset="-128"/>
            </a:endParaRPr>
          </a:p>
        </p:txBody>
      </p:sp>
      <p:sp>
        <p:nvSpPr>
          <p:cNvPr id="7" name="Text Box 113"/>
          <p:cNvSpPr txBox="1">
            <a:spLocks noChangeArrowheads="1"/>
          </p:cNvSpPr>
          <p:nvPr/>
        </p:nvSpPr>
        <p:spPr bwMode="auto">
          <a:xfrm>
            <a:off x="467941" y="324421"/>
            <a:ext cx="5760640" cy="1245378"/>
          </a:xfrm>
          <a:prstGeom prst="rect">
            <a:avLst/>
          </a:prstGeom>
          <a:noFill/>
          <a:ln w="9525">
            <a:noFill/>
            <a:miter lim="800000"/>
            <a:headEnd/>
            <a:tailEnd/>
          </a:ln>
        </p:spPr>
        <p:txBody>
          <a:bodyPr wrap="square" lIns="90334" tIns="45167" rIns="90334" bIns="45167">
            <a:spAutoFit/>
          </a:bodyPr>
          <a:lstStyle/>
          <a:p>
            <a:pPr algn="l">
              <a:defRPr/>
            </a:pPr>
            <a:r>
              <a:rPr lang="ja-JP" altLang="en-US" dirty="0" smtClean="0">
                <a:latin typeface="HGPｺﾞｼｯｸE" pitchFamily="50" charset="-128"/>
                <a:ea typeface="HGPｺﾞｼｯｸE" pitchFamily="50" charset="-128"/>
              </a:rPr>
              <a:t>～基準どおりの支援給付が受けられる場合～</a:t>
            </a:r>
            <a:endParaRPr lang="ja-JP" altLang="en-US" dirty="0">
              <a:latin typeface="HGPｺﾞｼｯｸE" pitchFamily="50" charset="-128"/>
              <a:ea typeface="HGPｺﾞｼｯｸE"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中国残留邦人等</a:t>
            </a:r>
            <a:r>
              <a:rPr lang="ja-JP" altLang="en-US" sz="1400" u="sng" dirty="0" smtClean="0">
                <a:latin typeface="HG丸ｺﾞｼｯｸM-PRO" pitchFamily="50" charset="-128"/>
                <a:ea typeface="HG丸ｺﾞｼｯｸM-PRO" pitchFamily="50" charset="-128"/>
              </a:rPr>
              <a:t>ご本人の満額の老齢基礎年金等以外に世帯全員に</a:t>
            </a:r>
            <a:endParaRPr lang="en-US" altLang="ja-JP" sz="1400" u="sng" dirty="0" smtClean="0">
              <a:latin typeface="HG丸ｺﾞｼｯｸM-PRO" pitchFamily="50" charset="-128"/>
              <a:ea typeface="HG丸ｺﾞｼｯｸM-PRO" pitchFamily="50" charset="-128"/>
            </a:endParaRPr>
          </a:p>
          <a:p>
            <a:pPr marL="178785" indent="-178785" algn="l" fontAlgn="auto">
              <a:spcBef>
                <a:spcPts val="600"/>
              </a:spcBef>
              <a:spcAft>
                <a:spcPts val="0"/>
              </a:spcAft>
              <a:tabLst>
                <a:tab pos="178785" algn="l"/>
              </a:tabLst>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収入のない場合</a:t>
            </a:r>
            <a:r>
              <a:rPr lang="ja-JP" altLang="en-US" sz="1400" dirty="0" smtClean="0">
                <a:latin typeface="HG丸ｺﾞｼｯｸM-PRO" pitchFamily="50" charset="-128"/>
                <a:ea typeface="HG丸ｺﾞｼｯｸM-PRO" pitchFamily="50" charset="-128"/>
              </a:rPr>
              <a:t>は、「生活費の基準」で定められた額の満額が支給</a:t>
            </a:r>
            <a:endParaRPr lang="en-US" altLang="ja-JP" sz="1400" dirty="0" smtClean="0">
              <a:latin typeface="HG丸ｺﾞｼｯｸM-PRO" pitchFamily="50" charset="-128"/>
              <a:ea typeface="HG丸ｺﾞｼｯｸM-PRO" pitchFamily="50" charset="-128"/>
            </a:endParaRPr>
          </a:p>
          <a:p>
            <a:pPr marL="178785" indent="-178785" algn="l" fontAlgn="auto">
              <a:spcBef>
                <a:spcPts val="600"/>
              </a:spcBef>
              <a:spcAft>
                <a:spcPts val="0"/>
              </a:spcAft>
              <a:tabLst>
                <a:tab pos="178785" algn="l"/>
              </a:tabLst>
            </a:pPr>
            <a:r>
              <a:rPr lang="ja-JP" altLang="en-US" sz="1400" dirty="0" smtClean="0">
                <a:latin typeface="HG丸ｺﾞｼｯｸM-PRO" pitchFamily="50" charset="-128"/>
                <a:ea typeface="HG丸ｺﾞｼｯｸM-PRO" pitchFamily="50" charset="-128"/>
              </a:rPr>
              <a:t>　されます。</a:t>
            </a:r>
            <a:endParaRPr lang="en-US" altLang="ja-JP" sz="1400" dirty="0" smtClean="0">
              <a:latin typeface="HG丸ｺﾞｼｯｸM-PRO" pitchFamily="50" charset="-128"/>
              <a:ea typeface="HG丸ｺﾞｼｯｸM-PRO" pitchFamily="50" charset="-128"/>
            </a:endParaRPr>
          </a:p>
        </p:txBody>
      </p:sp>
      <p:grpSp>
        <p:nvGrpSpPr>
          <p:cNvPr id="44" name="グループ化 43"/>
          <p:cNvGrpSpPr/>
          <p:nvPr/>
        </p:nvGrpSpPr>
        <p:grpSpPr>
          <a:xfrm>
            <a:off x="539949" y="3276749"/>
            <a:ext cx="5904656" cy="3528392"/>
            <a:chOff x="611957" y="3996829"/>
            <a:chExt cx="5904656" cy="3744416"/>
          </a:xfrm>
        </p:grpSpPr>
        <p:grpSp>
          <p:nvGrpSpPr>
            <p:cNvPr id="8" name="グループ化 7"/>
            <p:cNvGrpSpPr/>
            <p:nvPr/>
          </p:nvGrpSpPr>
          <p:grpSpPr>
            <a:xfrm>
              <a:off x="611957" y="3996829"/>
              <a:ext cx="5904656" cy="3744416"/>
              <a:chOff x="611957" y="396430"/>
              <a:chExt cx="5904656" cy="2521606"/>
            </a:xfrm>
          </p:grpSpPr>
          <p:grpSp>
            <p:nvGrpSpPr>
              <p:cNvPr id="9" name="グループ化 34"/>
              <p:cNvGrpSpPr/>
              <p:nvPr/>
            </p:nvGrpSpPr>
            <p:grpSpPr>
              <a:xfrm>
                <a:off x="611957" y="396430"/>
                <a:ext cx="5904656" cy="2521606"/>
                <a:chOff x="755973" y="6661126"/>
                <a:chExt cx="5904656" cy="2545091"/>
              </a:xfrm>
            </p:grpSpPr>
            <p:sp>
              <p:nvSpPr>
                <p:cNvPr id="14" name="角丸四角形 13"/>
                <p:cNvSpPr/>
                <p:nvPr/>
              </p:nvSpPr>
              <p:spPr bwMode="auto">
                <a:xfrm>
                  <a:off x="755973" y="6806480"/>
                  <a:ext cx="5760640" cy="239973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pPr>
                    <a:defRPr/>
                  </a:pPr>
                  <a:endParaRPr lang="ja-JP" altLang="en-US"/>
                </a:p>
              </p:txBody>
            </p:sp>
            <p:sp>
              <p:nvSpPr>
                <p:cNvPr id="15" name="テキスト ボックス 38"/>
                <p:cNvSpPr txBox="1">
                  <a:spLocks noChangeArrowheads="1"/>
                </p:cNvSpPr>
                <p:nvPr/>
              </p:nvSpPr>
              <p:spPr bwMode="auto">
                <a:xfrm>
                  <a:off x="4739792" y="7493676"/>
                  <a:ext cx="1920837" cy="465965"/>
                </a:xfrm>
                <a:prstGeom prst="rect">
                  <a:avLst/>
                </a:prstGeom>
                <a:noFill/>
                <a:ln w="9525">
                  <a:noFill/>
                  <a:miter lim="800000"/>
                  <a:headEnd/>
                  <a:tailEnd/>
                </a:ln>
              </p:spPr>
              <p:txBody>
                <a:bodyPr>
                  <a:spAutoFit/>
                </a:bodyPr>
                <a:lstStyle/>
                <a:p>
                  <a:r>
                    <a:rPr lang="ja-JP" altLang="en-US" sz="1200" dirty="0" smtClean="0"/>
                    <a:t>←世帯全員の収入</a:t>
                  </a:r>
                  <a:endParaRPr lang="en-US" altLang="ja-JP" sz="1200" dirty="0" smtClean="0"/>
                </a:p>
                <a:p>
                  <a:r>
                    <a:rPr lang="ja-JP" altLang="en-US" sz="1200" dirty="0" smtClean="0"/>
                    <a:t>（</a:t>
                  </a:r>
                  <a:r>
                    <a:rPr lang="en-US" altLang="ja-JP" sz="1200" dirty="0" smtClean="0"/>
                    <a:t>3</a:t>
                  </a:r>
                  <a:r>
                    <a:rPr lang="ja-JP" altLang="en-US" sz="1200" dirty="0" smtClean="0"/>
                    <a:t>割は手元に残る）</a:t>
                  </a:r>
                  <a:endParaRPr lang="en-US" altLang="ja-JP" sz="1200" dirty="0"/>
                </a:p>
              </p:txBody>
            </p:sp>
            <p:sp>
              <p:nvSpPr>
                <p:cNvPr id="16" name="正方形/長方形 10"/>
                <p:cNvSpPr>
                  <a:spLocks noChangeArrowheads="1"/>
                </p:cNvSpPr>
                <p:nvPr/>
              </p:nvSpPr>
              <p:spPr bwMode="auto">
                <a:xfrm>
                  <a:off x="1764085" y="7591063"/>
                  <a:ext cx="443270" cy="1399846"/>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17" name="正方形/長方形 9"/>
                <p:cNvSpPr>
                  <a:spLocks noChangeArrowheads="1"/>
                </p:cNvSpPr>
                <p:nvPr/>
              </p:nvSpPr>
              <p:spPr bwMode="auto">
                <a:xfrm>
                  <a:off x="3924325" y="7969341"/>
                  <a:ext cx="443270" cy="436072"/>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cxnSp>
              <p:nvCxnSpPr>
                <p:cNvPr id="18" name="直線コネクタ 6"/>
                <p:cNvCxnSpPr>
                  <a:cxnSpLocks noChangeShapeType="1"/>
                </p:cNvCxnSpPr>
                <p:nvPr/>
              </p:nvCxnSpPr>
              <p:spPr bwMode="auto">
                <a:xfrm>
                  <a:off x="1044005" y="9010441"/>
                  <a:ext cx="4032448" cy="1603"/>
                </a:xfrm>
                <a:prstGeom prst="line">
                  <a:avLst/>
                </a:prstGeom>
                <a:noFill/>
                <a:ln w="9525" algn="ctr">
                  <a:solidFill>
                    <a:schemeClr val="tx1"/>
                  </a:solidFill>
                  <a:round/>
                  <a:headEnd/>
                  <a:tailEnd/>
                </a:ln>
              </p:spPr>
            </p:cxnSp>
            <p:sp>
              <p:nvSpPr>
                <p:cNvPr id="19" name="正方形/長方形 7"/>
                <p:cNvSpPr>
                  <a:spLocks noChangeArrowheads="1"/>
                </p:cNvSpPr>
                <p:nvPr/>
              </p:nvSpPr>
              <p:spPr bwMode="auto">
                <a:xfrm>
                  <a:off x="1764085" y="8374169"/>
                  <a:ext cx="443270" cy="631179"/>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20" name="正方形/長方形 8"/>
                <p:cNvSpPr>
                  <a:spLocks noChangeArrowheads="1"/>
                </p:cNvSpPr>
                <p:nvPr/>
              </p:nvSpPr>
              <p:spPr bwMode="auto">
                <a:xfrm>
                  <a:off x="3924325" y="8374169"/>
                  <a:ext cx="443270" cy="631179"/>
                </a:xfrm>
                <a:prstGeom prst="rect">
                  <a:avLst/>
                </a:prstGeom>
                <a:solidFill>
                  <a:srgbClr val="002060"/>
                </a:solidFill>
                <a:ln w="9525" algn="ctr">
                  <a:solidFill>
                    <a:schemeClr val="tx1"/>
                  </a:solidFill>
                  <a:round/>
                  <a:headEnd/>
                  <a:tailEnd/>
                </a:ln>
              </p:spPr>
              <p:txBody>
                <a:bodyPr wrap="none" anchor="ctr"/>
                <a:lstStyle/>
                <a:p>
                  <a:endParaRPr lang="ja-JP" altLang="en-US"/>
                </a:p>
              </p:txBody>
            </p:sp>
            <p:cxnSp>
              <p:nvCxnSpPr>
                <p:cNvPr id="21" name="直線コネクタ 20"/>
                <p:cNvCxnSpPr>
                  <a:cxnSpLocks noChangeShapeType="1"/>
                </p:cNvCxnSpPr>
                <p:nvPr/>
              </p:nvCxnSpPr>
              <p:spPr bwMode="auto">
                <a:xfrm>
                  <a:off x="1116013" y="7591063"/>
                  <a:ext cx="3227625" cy="19017"/>
                </a:xfrm>
                <a:prstGeom prst="line">
                  <a:avLst/>
                </a:prstGeom>
                <a:noFill/>
                <a:ln w="9525" algn="ctr">
                  <a:solidFill>
                    <a:schemeClr val="tx1"/>
                  </a:solidFill>
                  <a:prstDash val="sysDash"/>
                  <a:round/>
                  <a:headEnd/>
                  <a:tailEnd/>
                </a:ln>
              </p:spPr>
            </p:cxnSp>
            <p:sp>
              <p:nvSpPr>
                <p:cNvPr id="22" name="正方形/長方形 15"/>
                <p:cNvSpPr>
                  <a:spLocks noChangeArrowheads="1"/>
                </p:cNvSpPr>
                <p:nvPr/>
              </p:nvSpPr>
              <p:spPr bwMode="auto">
                <a:xfrm>
                  <a:off x="3924325" y="7605947"/>
                  <a:ext cx="443270" cy="363393"/>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endParaRPr lang="ja-JP" altLang="en-US"/>
                </a:p>
              </p:txBody>
            </p:sp>
            <p:sp>
              <p:nvSpPr>
                <p:cNvPr id="23" name="正方形/長方形 22"/>
                <p:cNvSpPr/>
                <p:nvPr/>
              </p:nvSpPr>
              <p:spPr bwMode="auto">
                <a:xfrm>
                  <a:off x="3924325" y="7315233"/>
                  <a:ext cx="432048" cy="283415"/>
                </a:xfrm>
                <a:prstGeom prst="rect">
                  <a:avLst/>
                </a:prstGeom>
                <a:pattFill prst="ltHorz">
                  <a:fgClr>
                    <a:schemeClr val="tx1"/>
                  </a:fgClr>
                  <a:bgClr>
                    <a:srgbClr val="00B0F0"/>
                  </a:bgClr>
                </a:pattFill>
                <a:ln w="9525" cap="flat" cmpd="sng" algn="ctr">
                  <a:solidFill>
                    <a:schemeClr val="tx1"/>
                  </a:solidFill>
                  <a:prstDash val="solid"/>
                  <a:round/>
                  <a:headEnd type="none" w="med" len="med"/>
                  <a:tailEnd type="none" w="med" len="med"/>
                </a:ln>
                <a:effectLst/>
              </p:spPr>
              <p:txBody>
                <a:bodyPr wrap="none" anchor="ctr"/>
                <a:lstStyle/>
                <a:p>
                  <a:pPr>
                    <a:defRPr/>
                  </a:pPr>
                  <a:endParaRPr lang="ja-JP" altLang="en-US"/>
                </a:p>
              </p:txBody>
            </p:sp>
            <p:sp>
              <p:nvSpPr>
                <p:cNvPr id="24" name="テキスト ボックス 17"/>
                <p:cNvSpPr txBox="1">
                  <a:spLocks noChangeArrowheads="1"/>
                </p:cNvSpPr>
                <p:nvPr/>
              </p:nvSpPr>
              <p:spPr bwMode="auto">
                <a:xfrm>
                  <a:off x="2268141" y="8603403"/>
                  <a:ext cx="1625324" cy="395051"/>
                </a:xfrm>
                <a:prstGeom prst="rect">
                  <a:avLst/>
                </a:prstGeom>
                <a:noFill/>
                <a:ln w="9525">
                  <a:noFill/>
                  <a:miter lim="800000"/>
                  <a:headEnd/>
                  <a:tailEnd/>
                </a:ln>
              </p:spPr>
              <p:txBody>
                <a:bodyPr wrap="square">
                  <a:spAutoFit/>
                </a:bodyPr>
                <a:lstStyle/>
                <a:p>
                  <a:r>
                    <a:rPr lang="ja-JP" altLang="en-US" sz="1200" dirty="0"/>
                    <a:t>←老齢基礎年金等</a:t>
                  </a:r>
                  <a:r>
                    <a:rPr lang="ja-JP" altLang="en-US" sz="1200" dirty="0" smtClean="0"/>
                    <a:t>→</a:t>
                  </a:r>
                  <a:endParaRPr lang="en-US" altLang="ja-JP" sz="1200" dirty="0" smtClean="0"/>
                </a:p>
                <a:p>
                  <a:r>
                    <a:rPr lang="ja-JP" altLang="en-US" sz="900" dirty="0" smtClean="0"/>
                    <a:t>（老齢基礎年金満額相当額）</a:t>
                  </a:r>
                  <a:endParaRPr lang="ja-JP" altLang="en-US" sz="900" dirty="0"/>
                </a:p>
              </p:txBody>
            </p:sp>
            <p:sp>
              <p:nvSpPr>
                <p:cNvPr id="25" name="右中かっこ 24"/>
                <p:cNvSpPr>
                  <a:spLocks/>
                </p:cNvSpPr>
                <p:nvPr/>
              </p:nvSpPr>
              <p:spPr bwMode="auto">
                <a:xfrm>
                  <a:off x="2268141" y="8405413"/>
                  <a:ext cx="72008" cy="556083"/>
                </a:xfrm>
                <a:prstGeom prst="righ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6" name="右中かっこ 25"/>
                <p:cNvSpPr>
                  <a:spLocks/>
                </p:cNvSpPr>
                <p:nvPr/>
              </p:nvSpPr>
              <p:spPr bwMode="auto">
                <a:xfrm>
                  <a:off x="2196134" y="7605948"/>
                  <a:ext cx="183283" cy="768220"/>
                </a:xfrm>
                <a:prstGeom prst="rightBrace">
                  <a:avLst>
                    <a:gd name="adj1" fmla="val 8333"/>
                    <a:gd name="adj2" fmla="val 71186"/>
                  </a:avLst>
                </a:prstGeom>
                <a:noFill/>
                <a:ln w="9525" algn="ctr">
                  <a:solidFill>
                    <a:schemeClr val="tx1"/>
                  </a:solidFill>
                  <a:round/>
                  <a:headEnd/>
                  <a:tailEnd/>
                </a:ln>
              </p:spPr>
              <p:txBody>
                <a:bodyPr wrap="none" anchor="ctr"/>
                <a:lstStyle/>
                <a:p>
                  <a:endParaRPr lang="ja-JP" altLang="en-US"/>
                </a:p>
              </p:txBody>
            </p:sp>
            <p:sp>
              <p:nvSpPr>
                <p:cNvPr id="27" name="左中かっこ 27"/>
                <p:cNvSpPr>
                  <a:spLocks/>
                </p:cNvSpPr>
                <p:nvPr/>
              </p:nvSpPr>
              <p:spPr bwMode="auto">
                <a:xfrm>
                  <a:off x="3790239" y="8423112"/>
                  <a:ext cx="62078" cy="563663"/>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8" name="左中かっこ 28"/>
                <p:cNvSpPr>
                  <a:spLocks/>
                </p:cNvSpPr>
                <p:nvPr/>
              </p:nvSpPr>
              <p:spPr bwMode="auto">
                <a:xfrm>
                  <a:off x="3708301" y="7969341"/>
                  <a:ext cx="145886" cy="399956"/>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9" name="テキスト ボックス 28"/>
                <p:cNvSpPr txBox="1"/>
                <p:nvPr/>
              </p:nvSpPr>
              <p:spPr>
                <a:xfrm>
                  <a:off x="2052117" y="8044148"/>
                  <a:ext cx="1920837" cy="434900"/>
                </a:xfrm>
                <a:prstGeom prst="rect">
                  <a:avLst/>
                </a:prstGeom>
                <a:noFill/>
              </p:spPr>
              <p:txBody>
                <a:bodyPr>
                  <a:spAutoFit/>
                </a:bodyPr>
                <a:lstStyle/>
                <a:p>
                  <a:pPr>
                    <a:defRPr/>
                  </a:pPr>
                  <a:r>
                    <a:rPr lang="ja-JP" altLang="en-US" sz="1200" dirty="0"/>
                    <a:t>←</a:t>
                  </a:r>
                  <a:r>
                    <a:rPr lang="ja-JP" altLang="en-US" sz="1200" b="1" u="sng" dirty="0"/>
                    <a:t>支援</a:t>
                  </a:r>
                  <a:r>
                    <a:rPr lang="ja-JP" altLang="en-US" sz="1200" b="1" u="sng" dirty="0" smtClean="0"/>
                    <a:t>給付費</a:t>
                  </a:r>
                  <a:r>
                    <a:rPr lang="ja-JP" altLang="en-US" sz="1200" dirty="0" smtClean="0"/>
                    <a:t>→</a:t>
                  </a:r>
                  <a:endParaRPr lang="en-US" altLang="ja-JP" sz="1200" dirty="0"/>
                </a:p>
                <a:p>
                  <a:pPr>
                    <a:defRPr/>
                  </a:pPr>
                  <a:endParaRPr lang="ja-JP" altLang="en-US" sz="1000" dirty="0"/>
                </a:p>
              </p:txBody>
            </p:sp>
            <p:sp>
              <p:nvSpPr>
                <p:cNvPr id="30" name="テキスト ボックス 32"/>
                <p:cNvSpPr txBox="1">
                  <a:spLocks noChangeArrowheads="1"/>
                </p:cNvSpPr>
                <p:nvPr/>
              </p:nvSpPr>
              <p:spPr bwMode="auto">
                <a:xfrm>
                  <a:off x="4367259" y="7315233"/>
                  <a:ext cx="590560" cy="183154"/>
                </a:xfrm>
                <a:prstGeom prst="rect">
                  <a:avLst/>
                </a:prstGeom>
                <a:noFill/>
                <a:ln w="9525">
                  <a:noFill/>
                  <a:miter lim="800000"/>
                  <a:headEnd/>
                  <a:tailEnd/>
                </a:ln>
              </p:spPr>
              <p:txBody>
                <a:bodyPr wrap="square">
                  <a:spAutoFit/>
                </a:bodyPr>
                <a:lstStyle/>
                <a:p>
                  <a:pPr algn="l"/>
                  <a:r>
                    <a:rPr lang="en-US" altLang="ja-JP" sz="1050" dirty="0" smtClean="0"/>
                    <a:t>3</a:t>
                  </a:r>
                  <a:r>
                    <a:rPr lang="ja-JP" altLang="en-US" sz="1050" dirty="0" smtClean="0"/>
                    <a:t>割</a:t>
                  </a:r>
                  <a:endParaRPr lang="ja-JP" altLang="en-US" sz="1050" dirty="0"/>
                </a:p>
              </p:txBody>
            </p:sp>
            <p:sp>
              <p:nvSpPr>
                <p:cNvPr id="31" name="テキスト ボックス 41"/>
                <p:cNvSpPr txBox="1">
                  <a:spLocks noChangeArrowheads="1"/>
                </p:cNvSpPr>
                <p:nvPr/>
              </p:nvSpPr>
              <p:spPr bwMode="auto">
                <a:xfrm>
                  <a:off x="899989" y="6949157"/>
                  <a:ext cx="2285911" cy="276999"/>
                </a:xfrm>
                <a:prstGeom prst="rect">
                  <a:avLst/>
                </a:prstGeom>
                <a:noFill/>
                <a:ln w="9525">
                  <a:noFill/>
                  <a:miter lim="800000"/>
                  <a:headEnd/>
                  <a:tailEnd/>
                </a:ln>
              </p:spPr>
              <p:txBody>
                <a:bodyPr wrap="square">
                  <a:spAutoFit/>
                </a:bodyPr>
                <a:lstStyle/>
                <a:p>
                  <a:r>
                    <a:rPr lang="en-US" altLang="ja-JP" sz="1200" b="1" dirty="0" smtClean="0"/>
                    <a:t> 《</a:t>
                  </a:r>
                  <a:r>
                    <a:rPr lang="ja-JP" altLang="en-US" sz="1200" b="1" dirty="0" smtClean="0"/>
                    <a:t>基準どおり受給できる場合</a:t>
                  </a:r>
                  <a:r>
                    <a:rPr lang="en-US" altLang="ja-JP" sz="1200" b="1" dirty="0"/>
                    <a:t>》</a:t>
                  </a:r>
                  <a:endParaRPr lang="ja-JP" altLang="en-US" sz="1200" b="1" dirty="0"/>
                </a:p>
              </p:txBody>
            </p:sp>
            <p:sp>
              <p:nvSpPr>
                <p:cNvPr id="32" name="テキスト ボックス 42"/>
                <p:cNvSpPr txBox="1">
                  <a:spLocks noChangeArrowheads="1"/>
                </p:cNvSpPr>
                <p:nvPr/>
              </p:nvSpPr>
              <p:spPr bwMode="auto">
                <a:xfrm>
                  <a:off x="3276253" y="6949157"/>
                  <a:ext cx="2632451" cy="276999"/>
                </a:xfrm>
                <a:prstGeom prst="rect">
                  <a:avLst/>
                </a:prstGeom>
                <a:noFill/>
                <a:ln w="9525">
                  <a:noFill/>
                  <a:miter lim="800000"/>
                  <a:headEnd/>
                  <a:tailEnd/>
                </a:ln>
              </p:spPr>
              <p:txBody>
                <a:bodyPr wrap="none">
                  <a:spAutoFit/>
                </a:bodyPr>
                <a:lstStyle/>
                <a:p>
                  <a:r>
                    <a:rPr lang="en-US" altLang="ja-JP" sz="1200" b="1" dirty="0" smtClean="0"/>
                    <a:t>《</a:t>
                  </a:r>
                  <a:r>
                    <a:rPr lang="ja-JP" altLang="en-US" sz="1200" b="1" dirty="0" smtClean="0"/>
                    <a:t>基準より減額されて受給できる場合</a:t>
                  </a:r>
                  <a:r>
                    <a:rPr lang="en-US" altLang="ja-JP" sz="1200" b="1" dirty="0"/>
                    <a:t>》</a:t>
                  </a:r>
                  <a:endParaRPr lang="ja-JP" altLang="en-US" sz="1200" b="1" dirty="0"/>
                </a:p>
              </p:txBody>
            </p:sp>
            <p:sp>
              <p:nvSpPr>
                <p:cNvPr id="35" name="角丸四角形 43"/>
                <p:cNvSpPr>
                  <a:spLocks noChangeArrowheads="1"/>
                </p:cNvSpPr>
                <p:nvPr/>
              </p:nvSpPr>
              <p:spPr bwMode="auto">
                <a:xfrm>
                  <a:off x="827981" y="6661126"/>
                  <a:ext cx="1551436" cy="26663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r>
                    <a:rPr lang="ja-JP" altLang="en-US" sz="1400" b="1" dirty="0" smtClean="0"/>
                    <a:t>イメージ図（月額）</a:t>
                  </a:r>
                  <a:endParaRPr lang="ja-JP" altLang="en-US" sz="1400" b="1" dirty="0"/>
                </a:p>
              </p:txBody>
            </p:sp>
            <p:cxnSp>
              <p:nvCxnSpPr>
                <p:cNvPr id="36" name="直線コネクタ 50"/>
                <p:cNvCxnSpPr>
                  <a:cxnSpLocks noChangeShapeType="1"/>
                </p:cNvCxnSpPr>
                <p:nvPr/>
              </p:nvCxnSpPr>
              <p:spPr bwMode="auto">
                <a:xfrm>
                  <a:off x="971997" y="8374168"/>
                  <a:ext cx="4032448" cy="1079"/>
                </a:xfrm>
                <a:prstGeom prst="line">
                  <a:avLst/>
                </a:prstGeom>
                <a:noFill/>
                <a:ln w="9525" algn="ctr">
                  <a:solidFill>
                    <a:schemeClr val="tx1"/>
                  </a:solidFill>
                  <a:prstDash val="sysDash"/>
                  <a:round/>
                  <a:headEnd/>
                  <a:tailEnd/>
                </a:ln>
              </p:spPr>
            </p:cxnSp>
          </p:grpSp>
          <p:sp>
            <p:nvSpPr>
              <p:cNvPr id="10" name="右大かっこ 9"/>
              <p:cNvSpPr/>
              <p:nvPr/>
            </p:nvSpPr>
            <p:spPr bwMode="auto">
              <a:xfrm>
                <a:off x="4212357" y="1044501"/>
                <a:ext cx="72008" cy="280800"/>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右大かっこ 10"/>
              <p:cNvSpPr/>
              <p:nvPr/>
            </p:nvSpPr>
            <p:spPr bwMode="auto">
              <a:xfrm>
                <a:off x="4140349" y="1332531"/>
                <a:ext cx="144016" cy="360040"/>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テキスト ボックス 32"/>
              <p:cNvSpPr txBox="1">
                <a:spLocks noChangeArrowheads="1"/>
              </p:cNvSpPr>
              <p:nvPr/>
            </p:nvSpPr>
            <p:spPr bwMode="auto">
              <a:xfrm>
                <a:off x="3575171" y="1404541"/>
                <a:ext cx="1699201" cy="253916"/>
              </a:xfrm>
              <a:prstGeom prst="rect">
                <a:avLst/>
              </a:prstGeom>
              <a:noFill/>
              <a:ln w="9525">
                <a:noFill/>
                <a:miter lim="800000"/>
                <a:headEnd/>
                <a:tailEnd/>
              </a:ln>
            </p:spPr>
            <p:txBody>
              <a:bodyPr wrap="square">
                <a:spAutoFit/>
              </a:bodyPr>
              <a:lstStyle/>
              <a:p>
                <a:r>
                  <a:rPr lang="en-US" altLang="ja-JP" sz="1050" dirty="0" smtClean="0"/>
                  <a:t>7</a:t>
                </a:r>
                <a:r>
                  <a:rPr lang="ja-JP" altLang="en-US" sz="1050" dirty="0" smtClean="0"/>
                  <a:t>割</a:t>
                </a:r>
                <a:endParaRPr lang="ja-JP" altLang="en-US" sz="1050" dirty="0"/>
              </a:p>
            </p:txBody>
          </p:sp>
          <p:sp>
            <p:nvSpPr>
              <p:cNvPr id="13" name="テキスト ボックス 12"/>
              <p:cNvSpPr txBox="1"/>
              <p:nvPr/>
            </p:nvSpPr>
            <p:spPr>
              <a:xfrm>
                <a:off x="4860429" y="1791739"/>
                <a:ext cx="1512168" cy="285943"/>
              </a:xfrm>
              <a:prstGeom prst="rect">
                <a:avLst/>
              </a:prstGeom>
              <a:noFill/>
            </p:spPr>
            <p:txBody>
              <a:bodyPr wrap="square">
                <a:spAutoFit/>
              </a:bodyPr>
              <a:lstStyle/>
              <a:p>
                <a:pPr algn="l">
                  <a:defRPr/>
                </a:pPr>
                <a:r>
                  <a:rPr lang="ja-JP" altLang="en-US" sz="1000" dirty="0" smtClean="0"/>
                  <a:t>←収入</a:t>
                </a:r>
                <a:r>
                  <a:rPr lang="ja-JP" altLang="en-US" sz="1000" dirty="0"/>
                  <a:t>と</a:t>
                </a:r>
                <a:r>
                  <a:rPr lang="ja-JP" altLang="en-US" sz="1000" dirty="0" smtClean="0"/>
                  <a:t>比べ生活費の基準に</a:t>
                </a:r>
                <a:r>
                  <a:rPr lang="ja-JP" altLang="en-US" sz="1000" dirty="0"/>
                  <a:t>足りない</a:t>
                </a:r>
                <a:r>
                  <a:rPr lang="ja-JP" altLang="en-US" sz="1000" dirty="0" smtClean="0"/>
                  <a:t>部分</a:t>
                </a:r>
                <a:endParaRPr lang="ja-JP" altLang="en-US" sz="1000" dirty="0"/>
              </a:p>
            </p:txBody>
          </p:sp>
        </p:grpSp>
        <p:sp>
          <p:nvSpPr>
            <p:cNvPr id="37" name="正方形/長方形 9"/>
            <p:cNvSpPr>
              <a:spLocks noChangeArrowheads="1"/>
            </p:cNvSpPr>
            <p:nvPr/>
          </p:nvSpPr>
          <p:spPr bwMode="auto">
            <a:xfrm>
              <a:off x="4860429" y="6990787"/>
              <a:ext cx="144016" cy="320781"/>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38" name="正方形/長方形 8"/>
            <p:cNvSpPr>
              <a:spLocks noChangeArrowheads="1"/>
            </p:cNvSpPr>
            <p:nvPr/>
          </p:nvSpPr>
          <p:spPr bwMode="auto">
            <a:xfrm>
              <a:off x="5292477" y="6990787"/>
              <a:ext cx="144016" cy="320781"/>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39" name="テキスト ボックス 38"/>
            <p:cNvSpPr txBox="1"/>
            <p:nvPr/>
          </p:nvSpPr>
          <p:spPr>
            <a:xfrm>
              <a:off x="5004445" y="6949158"/>
              <a:ext cx="288032" cy="369332"/>
            </a:xfrm>
            <a:prstGeom prst="rect">
              <a:avLst/>
            </a:prstGeom>
            <a:noFill/>
          </p:spPr>
          <p:txBody>
            <a:bodyPr wrap="square" lIns="144000" rtlCol="0">
              <a:spAutoFit/>
            </a:bodyPr>
            <a:lstStyle/>
            <a:p>
              <a:r>
                <a:rPr lang="ja-JP" altLang="en-US" dirty="0" smtClean="0"/>
                <a:t>＋</a:t>
              </a:r>
              <a:endParaRPr kumimoji="1" lang="ja-JP" altLang="en-US" dirty="0"/>
            </a:p>
          </p:txBody>
        </p:sp>
        <p:sp>
          <p:nvSpPr>
            <p:cNvPr id="40" name="テキスト ボックス 39"/>
            <p:cNvSpPr txBox="1"/>
            <p:nvPr/>
          </p:nvSpPr>
          <p:spPr>
            <a:xfrm>
              <a:off x="5508501" y="6990787"/>
              <a:ext cx="792088" cy="411325"/>
            </a:xfrm>
            <a:prstGeom prst="rect">
              <a:avLst/>
            </a:prstGeom>
            <a:noFill/>
          </p:spPr>
          <p:txBody>
            <a:bodyPr wrap="square" lIns="0" rtlCol="0">
              <a:spAutoFit/>
            </a:bodyPr>
            <a:lstStyle/>
            <a:p>
              <a:r>
                <a:rPr kumimoji="1" lang="ja-JP" altLang="en-US" sz="1200" dirty="0" smtClean="0"/>
                <a:t>＝</a:t>
              </a:r>
              <a:r>
                <a:rPr lang="ja-JP" altLang="en-US" sz="1200" dirty="0" smtClean="0"/>
                <a:t>給付</a:t>
              </a:r>
              <a:r>
                <a:rPr kumimoji="1" lang="ja-JP" altLang="en-US" sz="1200" dirty="0" smtClean="0"/>
                <a:t>額</a:t>
              </a:r>
              <a:endParaRPr kumimoji="1" lang="ja-JP" altLang="en-US" sz="1200" dirty="0"/>
            </a:p>
          </p:txBody>
        </p:sp>
        <p:sp>
          <p:nvSpPr>
            <p:cNvPr id="41" name="テキスト ボックス 49"/>
            <p:cNvSpPr txBox="1">
              <a:spLocks noChangeArrowheads="1"/>
            </p:cNvSpPr>
            <p:nvPr/>
          </p:nvSpPr>
          <p:spPr bwMode="auto">
            <a:xfrm>
              <a:off x="848887" y="5386881"/>
              <a:ext cx="615553" cy="1274243"/>
            </a:xfrm>
            <a:prstGeom prst="rect">
              <a:avLst/>
            </a:prstGeom>
            <a:noFill/>
            <a:ln w="9525">
              <a:noFill/>
              <a:miter lim="800000"/>
              <a:headEnd/>
              <a:tailEnd/>
            </a:ln>
          </p:spPr>
          <p:txBody>
            <a:bodyPr vert="eaVert" wrap="square">
              <a:spAutoFit/>
            </a:bodyPr>
            <a:lstStyle/>
            <a:p>
              <a:pPr algn="l"/>
              <a:r>
                <a:rPr lang="ja-JP" altLang="en-US" dirty="0" smtClean="0"/>
                <a:t>←</a:t>
              </a:r>
              <a:r>
                <a:rPr lang="ja-JP" altLang="en-US" sz="1000" dirty="0" smtClean="0"/>
                <a:t>　　　　　　　</a:t>
              </a:r>
              <a:r>
                <a:rPr lang="ja-JP" altLang="en-US" b="1" dirty="0" smtClean="0"/>
                <a:t>→</a:t>
              </a:r>
              <a:endParaRPr lang="en-US" altLang="ja-JP" b="1" dirty="0" smtClean="0"/>
            </a:p>
            <a:p>
              <a:pPr algn="l"/>
              <a:r>
                <a:rPr lang="ja-JP" altLang="en-US" sz="1000" b="1" dirty="0" smtClean="0"/>
                <a:t>　　  </a:t>
              </a:r>
              <a:endParaRPr lang="ja-JP" altLang="en-US" sz="1000" dirty="0"/>
            </a:p>
          </p:txBody>
        </p:sp>
        <p:sp>
          <p:nvSpPr>
            <p:cNvPr id="42" name="角丸四角形吹き出し 51"/>
            <p:cNvSpPr>
              <a:spLocks noChangeArrowheads="1"/>
            </p:cNvSpPr>
            <p:nvPr/>
          </p:nvSpPr>
          <p:spPr bwMode="auto">
            <a:xfrm>
              <a:off x="683965" y="5797029"/>
              <a:ext cx="864096" cy="320781"/>
            </a:xfrm>
            <a:prstGeom prst="rect">
              <a:avLst/>
            </a:prstGeom>
            <a:solidFill>
              <a:schemeClr val="bg1"/>
            </a:solidFill>
            <a:ln w="9525" algn="ctr">
              <a:solidFill>
                <a:schemeClr val="tx1"/>
              </a:solidFill>
              <a:round/>
              <a:headEnd/>
              <a:tailEnd/>
            </a:ln>
          </p:spPr>
          <p:txBody>
            <a:bodyPr wrap="none" anchor="ctr"/>
            <a:lstStyle/>
            <a:p>
              <a:r>
                <a:rPr lang="ja-JP" altLang="en-US" sz="1000" b="1" dirty="0"/>
                <a:t>生活費の基準</a:t>
              </a:r>
            </a:p>
          </p:txBody>
        </p:sp>
      </p:grpSp>
      <p:sp>
        <p:nvSpPr>
          <p:cNvPr id="43" name="テキスト ボックス 42"/>
          <p:cNvSpPr txBox="1"/>
          <p:nvPr/>
        </p:nvSpPr>
        <p:spPr>
          <a:xfrm>
            <a:off x="611957" y="7021165"/>
            <a:ext cx="5760640" cy="2092881"/>
          </a:xfrm>
          <a:prstGeom prst="rect">
            <a:avLst/>
          </a:prstGeom>
          <a:solidFill>
            <a:srgbClr val="FFFFCC"/>
          </a:solidFill>
          <a:ln>
            <a:solidFill>
              <a:schemeClr val="accent1">
                <a:lumMod val="90000"/>
              </a:schemeClr>
            </a:solidFill>
          </a:ln>
        </p:spPr>
        <p:txBody>
          <a:bodyPr wrap="square" rtlCol="0">
            <a:spAutoFit/>
          </a:bodyPr>
          <a:lstStyle/>
          <a:p>
            <a:pPr algn="l"/>
            <a:r>
              <a:rPr lang="ja-JP" altLang="en-US" sz="1600" b="1" dirty="0" smtClean="0">
                <a:latin typeface="HG丸ｺﾞｼｯｸM-PRO" pitchFamily="50" charset="-128"/>
                <a:ea typeface="HG丸ｺﾞｼｯｸM-PRO" pitchFamily="50" charset="-128"/>
              </a:rPr>
              <a:t>☆</a:t>
            </a:r>
            <a:r>
              <a:rPr lang="ja-JP" altLang="en-US" sz="1600" b="1" dirty="0" smtClean="0">
                <a:solidFill>
                  <a:srgbClr val="0033CC"/>
                </a:solidFill>
                <a:latin typeface="HG丸ｺﾞｼｯｸM-PRO" pitchFamily="50" charset="-128"/>
                <a:ea typeface="HG丸ｺﾞｼｯｸM-PRO" pitchFamily="50" charset="-128"/>
              </a:rPr>
              <a:t> </a:t>
            </a:r>
            <a:r>
              <a:rPr lang="ja-JP" altLang="en-US" sz="1600" dirty="0" smtClean="0">
                <a:latin typeface="+mn-ea"/>
                <a:ea typeface="ＤＨＰ特太ゴシック体" pitchFamily="2" charset="-128"/>
              </a:rPr>
              <a:t>子ども世帯と同居している（同居を検討している）方へ</a:t>
            </a:r>
            <a:endParaRPr lang="en-US" altLang="ja-JP" sz="1600" dirty="0" smtClean="0">
              <a:latin typeface="+mn-ea"/>
              <a:ea typeface="ＤＨＰ特太ゴシック体" pitchFamily="2" charset="-128"/>
            </a:endParaRPr>
          </a:p>
          <a:p>
            <a:pPr algn="l">
              <a:spcBef>
                <a:spcPts val="593"/>
              </a:spcBef>
            </a:pPr>
            <a:r>
              <a:rPr lang="ja-JP" altLang="en-US" sz="1400" dirty="0" smtClean="0">
                <a:latin typeface="HG丸ｺﾞｼｯｸM-PRO" pitchFamily="50" charset="-128"/>
                <a:ea typeface="HG丸ｺﾞｼｯｸM-PRO" pitchFamily="50" charset="-128"/>
              </a:rPr>
              <a:t>　支援給付制度は、子ども世帯の収入認定の方法について、子ども</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世帯に一定の収入があっても同居しながら支援給付を受給できるよ</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う配慮した計算方法をとっております。</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子ども世帯と同居している方で支援給付を受けていない方、ある</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err="1" smtClean="0">
                <a:latin typeface="HG丸ｺﾞｼｯｸM-PRO" pitchFamily="50" charset="-128"/>
                <a:ea typeface="HG丸ｺﾞｼｯｸM-PRO" pitchFamily="50" charset="-128"/>
              </a:rPr>
              <a:t>いは</a:t>
            </a:r>
            <a:r>
              <a:rPr lang="ja-JP" altLang="en-US" sz="1400" dirty="0" smtClean="0">
                <a:latin typeface="HG丸ｺﾞｼｯｸM-PRO" pitchFamily="50" charset="-128"/>
                <a:ea typeface="HG丸ｺﾞｼｯｸM-PRO" pitchFamily="50" charset="-128"/>
              </a:rPr>
              <a:t>これから同居を考えている方は、実施機関にご相談ください。</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Ｐ．１１参照）</a:t>
            </a:r>
            <a:endParaRPr lang="ja-JP" altLang="en-US" sz="1200" b="1" dirty="0" smtClean="0">
              <a:latin typeface="HG丸ｺﾞｼｯｸM-PRO" pitchFamily="50" charset="-128"/>
              <a:ea typeface="HG丸ｺﾞｼｯｸM-PRO" pitchFamily="50" charset="-128"/>
            </a:endParaRPr>
          </a:p>
        </p:txBody>
      </p:sp>
      <p:sp>
        <p:nvSpPr>
          <p:cNvPr id="2" name="右中かっこ 1"/>
          <p:cNvSpPr/>
          <p:nvPr/>
        </p:nvSpPr>
        <p:spPr bwMode="auto">
          <a:xfrm>
            <a:off x="4523769" y="4183572"/>
            <a:ext cx="108762" cy="906820"/>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5" name="右中かっこ 44"/>
          <p:cNvSpPr/>
          <p:nvPr/>
        </p:nvSpPr>
        <p:spPr bwMode="auto">
          <a:xfrm>
            <a:off x="4520277" y="5119116"/>
            <a:ext cx="112253" cy="510147"/>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784823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8122</TotalTime>
  <Words>1375</Words>
  <Application>Microsoft Office PowerPoint</Application>
  <PresentationFormat>ユーザー設定</PresentationFormat>
  <Paragraphs>1472</Paragraphs>
  <Slides>27</Slides>
  <Notes>5</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722</cp:revision>
  <cp:lastPrinted>2017-08-18T05:39:46Z</cp:lastPrinted>
  <dcterms:created xsi:type="dcterms:W3CDTF">2008-02-20T05:38:46Z</dcterms:created>
  <dcterms:modified xsi:type="dcterms:W3CDTF">2017-09-12T05:09:36Z</dcterms:modified>
</cp:coreProperties>
</file>